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6" r:id="rId2"/>
  </p:sldMasterIdLst>
  <p:notesMasterIdLst>
    <p:notesMasterId r:id="rId47"/>
  </p:notesMasterIdLst>
  <p:handoutMasterIdLst>
    <p:handoutMasterId r:id="rId48"/>
  </p:handoutMasterIdLst>
  <p:sldIdLst>
    <p:sldId id="256" r:id="rId3"/>
    <p:sldId id="257" r:id="rId4"/>
    <p:sldId id="259" r:id="rId5"/>
    <p:sldId id="303" r:id="rId6"/>
    <p:sldId id="304" r:id="rId7"/>
    <p:sldId id="263" r:id="rId8"/>
    <p:sldId id="283" r:id="rId9"/>
    <p:sldId id="292" r:id="rId10"/>
    <p:sldId id="293" r:id="rId11"/>
    <p:sldId id="285" r:id="rId12"/>
    <p:sldId id="297" r:id="rId13"/>
    <p:sldId id="296" r:id="rId14"/>
    <p:sldId id="278" r:id="rId15"/>
    <p:sldId id="277" r:id="rId16"/>
    <p:sldId id="279" r:id="rId17"/>
    <p:sldId id="316" r:id="rId18"/>
    <p:sldId id="318" r:id="rId19"/>
    <p:sldId id="317" r:id="rId20"/>
    <p:sldId id="319" r:id="rId21"/>
    <p:sldId id="300" r:id="rId22"/>
    <p:sldId id="287" r:id="rId23"/>
    <p:sldId id="299" r:id="rId24"/>
    <p:sldId id="271" r:id="rId25"/>
    <p:sldId id="272" r:id="rId26"/>
    <p:sldId id="270" r:id="rId27"/>
    <p:sldId id="273" r:id="rId28"/>
    <p:sldId id="260" r:id="rId29"/>
    <p:sldId id="321" r:id="rId30"/>
    <p:sldId id="322" r:id="rId31"/>
    <p:sldId id="323" r:id="rId32"/>
    <p:sldId id="305" r:id="rId33"/>
    <p:sldId id="306" r:id="rId34"/>
    <p:sldId id="307" r:id="rId35"/>
    <p:sldId id="308" r:id="rId36"/>
    <p:sldId id="309" r:id="rId37"/>
    <p:sldId id="311" r:id="rId38"/>
    <p:sldId id="310" r:id="rId39"/>
    <p:sldId id="312" r:id="rId40"/>
    <p:sldId id="313" r:id="rId41"/>
    <p:sldId id="314" r:id="rId42"/>
    <p:sldId id="315" r:id="rId43"/>
    <p:sldId id="320" r:id="rId44"/>
    <p:sldId id="286" r:id="rId45"/>
    <p:sldId id="25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88136" autoAdjust="0"/>
  </p:normalViewPr>
  <p:slideViewPr>
    <p:cSldViewPr>
      <p:cViewPr>
        <p:scale>
          <a:sx n="50" d="100"/>
          <a:sy n="50" d="100"/>
        </p:scale>
        <p:origin x="-714" y="-36"/>
      </p:cViewPr>
      <p:guideLst>
        <p:guide orient="horz" pos="2160"/>
        <p:guide pos="2880"/>
      </p:guideLst>
    </p:cSldViewPr>
  </p:slideViewPr>
  <p:outlineViewPr>
    <p:cViewPr>
      <p:scale>
        <a:sx n="33" d="100"/>
        <a:sy n="33" d="100"/>
      </p:scale>
      <p:origin x="0" y="462"/>
    </p:cViewPr>
  </p:outlineViewPr>
  <p:notesTextViewPr>
    <p:cViewPr>
      <p:scale>
        <a:sx n="100" d="100"/>
        <a:sy n="100" d="100"/>
      </p:scale>
      <p:origin x="0" y="0"/>
    </p:cViewPr>
  </p:notesTextViewPr>
  <p:sorterViewPr>
    <p:cViewPr>
      <p:scale>
        <a:sx n="66" d="100"/>
        <a:sy n="66" d="100"/>
      </p:scale>
      <p:origin x="0" y="2808"/>
    </p:cViewPr>
  </p:sorterViewPr>
  <p:notesViewPr>
    <p:cSldViewPr>
      <p:cViewPr varScale="1">
        <p:scale>
          <a:sx n="74" d="100"/>
          <a:sy n="74" d="100"/>
        </p:scale>
        <p:origin x="-20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0322580645173"/>
          <c:y val="6.7137809187279157E-2"/>
          <c:w val="0.87593052109181169"/>
          <c:h val="0.79328621908127206"/>
        </c:manualLayout>
      </c:layout>
      <c:barChart>
        <c:barDir val="col"/>
        <c:grouping val="clustered"/>
        <c:varyColors val="0"/>
        <c:ser>
          <c:idx val="0"/>
          <c:order val="0"/>
          <c:invertIfNegative val="0"/>
          <c:cat>
            <c:strRef>
              <c:f>Sheet1!$A$2:$A$29</c:f>
              <c:strCache>
                <c:ptCount val="25"/>
                <c:pt idx="0">
                  <c:v>2005</c:v>
                </c:pt>
                <c:pt idx="1">
                  <c:v> </c:v>
                </c:pt>
                <c:pt idx="3">
                  <c:v> </c:v>
                </c:pt>
                <c:pt idx="4">
                  <c:v>2006</c:v>
                </c:pt>
                <c:pt idx="5">
                  <c:v> </c:v>
                </c:pt>
                <c:pt idx="8">
                  <c:v>2007</c:v>
                </c:pt>
                <c:pt idx="9">
                  <c:v> </c:v>
                </c:pt>
                <c:pt idx="10">
                  <c:v> </c:v>
                </c:pt>
                <c:pt idx="12">
                  <c:v>2008</c:v>
                </c:pt>
                <c:pt idx="16">
                  <c:v>2009</c:v>
                </c:pt>
                <c:pt idx="20">
                  <c:v>2010</c:v>
                </c:pt>
                <c:pt idx="24">
                  <c:v>2011</c:v>
                </c:pt>
              </c:strCache>
            </c:strRef>
          </c:cat>
          <c:val>
            <c:numRef>
              <c:f>Sheet1!$D$2:$D$27</c:f>
              <c:numCache>
                <c:formatCode>General</c:formatCode>
                <c:ptCount val="26"/>
                <c:pt idx="0">
                  <c:v>1</c:v>
                </c:pt>
                <c:pt idx="1">
                  <c:v>1</c:v>
                </c:pt>
                <c:pt idx="2">
                  <c:v>2</c:v>
                </c:pt>
                <c:pt idx="3">
                  <c:v>2</c:v>
                </c:pt>
                <c:pt idx="4">
                  <c:v>2</c:v>
                </c:pt>
                <c:pt idx="5">
                  <c:v>4</c:v>
                </c:pt>
                <c:pt idx="6">
                  <c:v>5</c:v>
                </c:pt>
                <c:pt idx="7">
                  <c:v>10</c:v>
                </c:pt>
                <c:pt idx="8">
                  <c:v>16</c:v>
                </c:pt>
                <c:pt idx="9">
                  <c:v>42</c:v>
                </c:pt>
                <c:pt idx="10">
                  <c:v>86</c:v>
                </c:pt>
                <c:pt idx="11">
                  <c:v>99</c:v>
                </c:pt>
                <c:pt idx="12">
                  <c:v>134</c:v>
                </c:pt>
                <c:pt idx="13">
                  <c:v>166</c:v>
                </c:pt>
                <c:pt idx="14">
                  <c:v>197</c:v>
                </c:pt>
                <c:pt idx="15">
                  <c:v>249</c:v>
                </c:pt>
                <c:pt idx="16">
                  <c:v>307</c:v>
                </c:pt>
                <c:pt idx="17">
                  <c:v>367</c:v>
                </c:pt>
                <c:pt idx="18">
                  <c:v>427</c:v>
                </c:pt>
                <c:pt idx="19">
                  <c:v>478</c:v>
                </c:pt>
                <c:pt idx="20">
                  <c:v>546</c:v>
                </c:pt>
                <c:pt idx="21">
                  <c:v>609</c:v>
                </c:pt>
                <c:pt idx="22">
                  <c:v>701</c:v>
                </c:pt>
                <c:pt idx="23">
                  <c:v>790</c:v>
                </c:pt>
                <c:pt idx="24">
                  <c:v>861</c:v>
                </c:pt>
                <c:pt idx="25">
                  <c:v>951</c:v>
                </c:pt>
              </c:numCache>
            </c:numRef>
          </c:val>
        </c:ser>
        <c:dLbls>
          <c:showLegendKey val="0"/>
          <c:showVal val="0"/>
          <c:showCatName val="0"/>
          <c:showSerName val="0"/>
          <c:showPercent val="0"/>
          <c:showBubbleSize val="0"/>
        </c:dLbls>
        <c:gapWidth val="40"/>
        <c:axId val="47183744"/>
        <c:axId val="47185280"/>
      </c:barChart>
      <c:catAx>
        <c:axId val="47183744"/>
        <c:scaling>
          <c:orientation val="minMax"/>
        </c:scaling>
        <c:delete val="0"/>
        <c:axPos val="b"/>
        <c:numFmt formatCode="General" sourceLinked="1"/>
        <c:majorTickMark val="none"/>
        <c:minorTickMark val="none"/>
        <c:tickLblPos val="nextTo"/>
        <c:spPr>
          <a:ln w="12700">
            <a:solidFill>
              <a:srgbClr val="FFFFFF"/>
            </a:solidFill>
            <a:prstDash val="solid"/>
          </a:ln>
        </c:spPr>
        <c:txPr>
          <a:bodyPr rot="0" vert="horz"/>
          <a:lstStyle/>
          <a:p>
            <a:pPr>
              <a:defRPr lang="en-US" sz="1800" b="1" i="0" u="none" strike="noStrike" baseline="0">
                <a:solidFill>
                  <a:srgbClr val="FFFFFF"/>
                </a:solidFill>
                <a:latin typeface="Arial Unicode MS"/>
                <a:ea typeface="Arial Unicode MS"/>
                <a:cs typeface="Arial Unicode MS"/>
              </a:defRPr>
            </a:pPr>
            <a:endParaRPr lang="en-US"/>
          </a:p>
        </c:txPr>
        <c:crossAx val="47185280"/>
        <c:crosses val="autoZero"/>
        <c:auto val="1"/>
        <c:lblAlgn val="ctr"/>
        <c:lblOffset val="100"/>
        <c:tickLblSkip val="1"/>
        <c:tickMarkSkip val="1"/>
        <c:noMultiLvlLbl val="0"/>
      </c:catAx>
      <c:valAx>
        <c:axId val="47185280"/>
        <c:scaling>
          <c:orientation val="minMax"/>
          <c:max val="1000"/>
        </c:scaling>
        <c:delete val="0"/>
        <c:axPos val="l"/>
        <c:numFmt formatCode="General" sourceLinked="1"/>
        <c:majorTickMark val="out"/>
        <c:minorTickMark val="none"/>
        <c:tickLblPos val="nextTo"/>
        <c:spPr>
          <a:ln w="12700">
            <a:solidFill>
              <a:srgbClr val="FFFFFF"/>
            </a:solidFill>
            <a:prstDash val="solid"/>
          </a:ln>
        </c:spPr>
        <c:txPr>
          <a:bodyPr rot="0" vert="horz"/>
          <a:lstStyle/>
          <a:p>
            <a:pPr>
              <a:defRPr lang="en-US" sz="1800" b="1" i="0" u="none" strike="noStrike" baseline="0">
                <a:solidFill>
                  <a:srgbClr val="FFFFFF"/>
                </a:solidFill>
                <a:latin typeface="Arial Unicode MS"/>
                <a:ea typeface="Arial Unicode MS"/>
                <a:cs typeface="Arial Unicode MS"/>
              </a:defRPr>
            </a:pPr>
            <a:endParaRPr lang="en-US"/>
          </a:p>
        </c:txPr>
        <c:crossAx val="47183744"/>
        <c:crosses val="autoZero"/>
        <c:crossBetween val="between"/>
        <c:majorUnit val="100"/>
        <c:minorUnit val="10"/>
      </c:valAx>
      <c:spPr>
        <a:noFill/>
        <a:ln w="25400">
          <a:noFill/>
        </a:ln>
      </c:spPr>
    </c:plotArea>
    <c:plotVisOnly val="1"/>
    <c:dispBlanksAs val="gap"/>
    <c:showDLblsOverMax val="0"/>
  </c:chart>
  <c:spPr>
    <a:noFill/>
    <a:ln>
      <a:noFill/>
    </a:ln>
  </c:spPr>
  <c:txPr>
    <a:bodyPr/>
    <a:lstStyle/>
    <a:p>
      <a:pPr>
        <a:defRPr sz="1800" b="1" i="0" u="none" strike="noStrike" baseline="0">
          <a:solidFill>
            <a:srgbClr val="000000"/>
          </a:solidFill>
          <a:latin typeface="Arial Unicode MS"/>
          <a:ea typeface="Arial Unicode MS"/>
          <a:cs typeface="Arial Unicode M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4C3E31-09F7-4DD1-AA23-6F7E54DD95E0}" type="datetimeFigureOut">
              <a:rPr lang="en-US" smtClean="0"/>
              <a:pPr/>
              <a:t>2/6/2013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8FD3F9-86DA-4146-9147-FB17CDCCB371}" type="slidenum">
              <a:rPr lang="en-GB" smtClean="0"/>
              <a:pPr/>
              <a:t>‹#›</a:t>
            </a:fld>
            <a:endParaRPr lang="en-GB"/>
          </a:p>
        </p:txBody>
      </p:sp>
    </p:spTree>
    <p:extLst>
      <p:ext uri="{BB962C8B-B14F-4D97-AF65-F5344CB8AC3E}">
        <p14:creationId xmlns:p14="http://schemas.microsoft.com/office/powerpoint/2010/main" val="211238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709CC-60ED-4B45-A90F-D279B514C79B}" type="datetimeFigureOut">
              <a:rPr lang="en-GB" smtClean="0"/>
              <a:pPr/>
              <a:t>06/02/2013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769D0-4878-43FD-81AA-9C75865C8D6D}" type="slidenum">
              <a:rPr lang="en-GB" smtClean="0"/>
              <a:pPr/>
              <a:t>‹#›</a:t>
            </a:fld>
            <a:endParaRPr lang="en-GB"/>
          </a:p>
        </p:txBody>
      </p:sp>
    </p:spTree>
    <p:extLst>
      <p:ext uri="{BB962C8B-B14F-4D97-AF65-F5344CB8AC3E}">
        <p14:creationId xmlns:p14="http://schemas.microsoft.com/office/powerpoint/2010/main" val="7418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Both</a:t>
            </a:r>
            <a:r>
              <a:rPr lang="en-GB" baseline="0" dirty="0" smtClean="0"/>
              <a:t> genes identified by sequencing </a:t>
            </a:r>
            <a:r>
              <a:rPr lang="en-GB" baseline="0" dirty="0" err="1" smtClean="0"/>
              <a:t>exomes</a:t>
            </a:r>
            <a:r>
              <a:rPr lang="en-GB" baseline="0" dirty="0" smtClean="0"/>
              <a:t> of just </a:t>
            </a:r>
            <a:r>
              <a:rPr lang="en-GB" baseline="0" smtClean="0"/>
              <a:t>4 individuals</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Will</a:t>
            </a:r>
            <a:r>
              <a:rPr lang="en-GB" baseline="0" dirty="0" smtClean="0"/>
              <a:t> only work if patients take medicines as directed…</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TMPT catalyses</a:t>
            </a:r>
            <a:r>
              <a:rPr lang="en-GB" baseline="0" dirty="0" smtClean="0"/>
              <a:t> </a:t>
            </a:r>
            <a:r>
              <a:rPr lang="en-GB" baseline="0" dirty="0" err="1" smtClean="0"/>
              <a:t>methylation</a:t>
            </a:r>
            <a:r>
              <a:rPr lang="en-GB" baseline="0" dirty="0" smtClean="0"/>
              <a:t> of </a:t>
            </a:r>
            <a:r>
              <a:rPr lang="en-GB" baseline="0" dirty="0" err="1" smtClean="0"/>
              <a:t>thiopurine</a:t>
            </a:r>
            <a:r>
              <a:rPr lang="en-GB" baseline="0" dirty="0" smtClean="0"/>
              <a:t> drugs such as 6-mercaptopurine. People with low activity of this enzyme at risk of bone marrow toxicity  - estimated that 5% of all </a:t>
            </a:r>
            <a:r>
              <a:rPr lang="en-GB" baseline="0" dirty="0" err="1" smtClean="0"/>
              <a:t>thiopurine</a:t>
            </a:r>
            <a:r>
              <a:rPr lang="en-GB" baseline="0" dirty="0" smtClean="0"/>
              <a:t> therapies fail for this reason</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a:t>
            </a:r>
            <a:r>
              <a:rPr lang="en-GB" baseline="0" dirty="0" smtClean="0"/>
              <a:t> also an example of the importance of identifying disease ‘sub-types’, another step towards personalised medicine. Another example are the treatable forms of monogenic forms of obesity, </a:t>
            </a:r>
            <a:r>
              <a:rPr lang="en-GB" baseline="0" dirty="0" err="1" smtClean="0"/>
              <a:t>eg</a:t>
            </a:r>
            <a:r>
              <a:rPr lang="en-GB" baseline="0" dirty="0" smtClean="0"/>
              <a:t>. Leptin deficiency can be treated with leptin injections.</a:t>
            </a:r>
            <a:endParaRPr lang="en-GB" dirty="0" smtClean="0"/>
          </a:p>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UK, carrier testing</a:t>
            </a:r>
            <a:r>
              <a:rPr lang="en-GB" baseline="0" dirty="0" smtClean="0"/>
              <a:t> offered via genetic services for families/populations at high risk (</a:t>
            </a:r>
            <a:r>
              <a:rPr lang="en-GB" baseline="0" dirty="0" err="1" smtClean="0"/>
              <a:t>eg</a:t>
            </a:r>
            <a:r>
              <a:rPr lang="en-GB" baseline="0" dirty="0" smtClean="0"/>
              <a:t>. relatives of CF child for CF, Ashkenazi Jewish population for Tay-Sachs)</a:t>
            </a:r>
          </a:p>
          <a:p>
            <a:endParaRPr lang="en-GB" baseline="0" dirty="0" smtClean="0"/>
          </a:p>
          <a:p>
            <a:r>
              <a:rPr lang="en-GB" dirty="0" smtClean="0"/>
              <a:t>Medium chain </a:t>
            </a:r>
            <a:r>
              <a:rPr lang="en-GB" dirty="0" err="1" smtClean="0"/>
              <a:t>acyl</a:t>
            </a:r>
            <a:r>
              <a:rPr lang="en-GB" dirty="0" smtClean="0"/>
              <a:t> </a:t>
            </a:r>
            <a:r>
              <a:rPr lang="en-GB" dirty="0" err="1" smtClean="0"/>
              <a:t>CoA</a:t>
            </a:r>
            <a:r>
              <a:rPr lang="en-GB" dirty="0" smtClean="0"/>
              <a:t> </a:t>
            </a:r>
            <a:r>
              <a:rPr lang="en-GB" dirty="0" err="1" smtClean="0"/>
              <a:t>dehydrogenase</a:t>
            </a:r>
            <a:r>
              <a:rPr lang="en-GB" dirty="0" smtClean="0"/>
              <a:t> (MCAD) deficiency is an autosomal recessive disorder of beta-oxidation of fatty acids, which occurs in approximately 1 in 20,000 live births. MCADD generally presents clinically between the second month and second year of life</a:t>
            </a:r>
            <a:r>
              <a:rPr lang="en-GB" baseline="0" dirty="0" smtClean="0"/>
              <a:t> – can be fatal if undiagnosed, as body cannot combat hypoglycaemia by producing glucose via fatty acid metabolism</a:t>
            </a:r>
          </a:p>
          <a:p>
            <a:endParaRPr lang="en-GB" baseline="0" dirty="0" smtClean="0"/>
          </a:p>
          <a:p>
            <a:r>
              <a:rPr lang="en-GB" baseline="0" dirty="0" smtClean="0"/>
              <a:t>DTC tests for monogenic disease have generally met demand for tests before they become part of mainstream medicine, </a:t>
            </a:r>
            <a:r>
              <a:rPr lang="en-GB" baseline="0" dirty="0" err="1" smtClean="0"/>
              <a:t>eg</a:t>
            </a:r>
            <a:r>
              <a:rPr lang="en-GB" baseline="0" dirty="0" smtClean="0"/>
              <a:t>. MCAD before newborn screening in US/UK – not all states in US offer it even now.</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Sibling</a:t>
            </a:r>
            <a:r>
              <a:rPr lang="en-GB" baseline="0" dirty="0" smtClean="0"/>
              <a:t> relative risk is the increased fold risk for people with an affected sibling, compared to the population risk</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information on this slide is based on known frequencies of the T and C allele of a particular variant at the TCF7L2 locus associated with increased risk of T2D – remember this is the ‘best’ T2D gene - and an estimated 6% prevalence of T2D in Europeans (including undiagnosed). </a:t>
            </a:r>
          </a:p>
          <a:p>
            <a:endParaRPr lang="en-GB" baseline="0" dirty="0" smtClean="0"/>
          </a:p>
          <a:p>
            <a:r>
              <a:rPr lang="en-GB" baseline="0" dirty="0" smtClean="0"/>
              <a:t>Note that out of every 1000 people tested, 14 people who tested negative for this variant would develop T2D anyway. Perhaps even more worryingly, over 400 people would be told they were at increased risk, yet would never develop T2D. Just over half would receive a correct risk prediction – only slightly better than tossing a coin!</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29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31</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32</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Alan</a:t>
            </a:r>
            <a:r>
              <a:rPr lang="en-GB" baseline="0" dirty="0" smtClean="0"/>
              <a:t> </a:t>
            </a:r>
            <a:r>
              <a:rPr lang="en-GB" baseline="0" dirty="0" err="1" smtClean="0"/>
              <a:t>Handyside</a:t>
            </a:r>
            <a:r>
              <a:rPr lang="en-GB" baseline="0" dirty="0" smtClean="0"/>
              <a:t> and Robert Winston published first PGD pregnancies in Nature April 1990 – female embryos chosen to avoid X-linked diseases, </a:t>
            </a:r>
            <a:r>
              <a:rPr lang="en-GB" b="0" dirty="0" err="1" smtClean="0"/>
              <a:t>adrenoleukodystrophy</a:t>
            </a:r>
            <a:r>
              <a:rPr lang="en-GB" b="0" dirty="0" smtClean="0"/>
              <a:t> and X-linked mental retardation.</a:t>
            </a:r>
            <a:r>
              <a:rPr lang="en-GB" b="0" baseline="0" dirty="0" smtClean="0"/>
              <a:t> </a:t>
            </a:r>
            <a:r>
              <a:rPr lang="en-GB" baseline="0" dirty="0" smtClean="0"/>
              <a:t>by carrying out test for Y-chromosome. Despite relatively small number of babies born using this technique in past 20 years, has generated enormous amount of media coverage/controversy</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33</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most commonly used method for carrying out PGD is known as </a:t>
            </a:r>
            <a:r>
              <a:rPr lang="en-GB" sz="1200" kern="1200" dirty="0" err="1" smtClean="0">
                <a:solidFill>
                  <a:schemeClr val="tx1"/>
                </a:solidFill>
                <a:latin typeface="+mn-lt"/>
                <a:ea typeface="+mn-ea"/>
                <a:cs typeface="+mn-cs"/>
              </a:rPr>
              <a:t>blastomere</a:t>
            </a:r>
            <a:r>
              <a:rPr lang="en-GB" sz="1200" kern="1200" dirty="0" smtClean="0">
                <a:solidFill>
                  <a:schemeClr val="tx1"/>
                </a:solidFill>
                <a:latin typeface="+mn-lt"/>
                <a:ea typeface="+mn-ea"/>
                <a:cs typeface="+mn-cs"/>
              </a:rPr>
              <a:t> biopsy, which involves growing IVF embryos for three days, at which point they consist of eight cells. At this stage, all eight cells are identical, and all are ‘</a:t>
            </a:r>
            <a:r>
              <a:rPr lang="en-GB" sz="1200" kern="1200" dirty="0" err="1" smtClean="0">
                <a:solidFill>
                  <a:schemeClr val="tx1"/>
                </a:solidFill>
                <a:latin typeface="+mn-lt"/>
                <a:ea typeface="+mn-ea"/>
                <a:cs typeface="+mn-cs"/>
              </a:rPr>
              <a:t>totipotent</a:t>
            </a:r>
            <a:r>
              <a:rPr lang="en-GB" sz="1200" kern="1200" dirty="0" smtClean="0">
                <a:solidFill>
                  <a:schemeClr val="tx1"/>
                </a:solidFill>
                <a:latin typeface="+mn-lt"/>
                <a:ea typeface="+mn-ea"/>
                <a:cs typeface="+mn-cs"/>
              </a:rPr>
              <a:t>’ that is, they still have the ability to develop into any body part or tissue. </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FISH</a:t>
            </a:r>
            <a:r>
              <a:rPr lang="en-GB" baseline="0" dirty="0" smtClean="0"/>
              <a:t> is used then normal IVF can be used for embryos, but if PCR amplification then ICSI (direct injection of a single sperm) is used, to minimise contamination by sperm DNA. </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35</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36</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PGD licensed</a:t>
            </a:r>
            <a:r>
              <a:rPr lang="en-GB" baseline="0" dirty="0" smtClean="0"/>
              <a:t> on a case-by-case basis, currently by HFEA. Social sex selection is not permitted in UK, but IS allowed in other countries, </a:t>
            </a:r>
            <a:r>
              <a:rPr lang="en-GB" baseline="0" dirty="0" err="1" smtClean="0"/>
              <a:t>eg</a:t>
            </a:r>
            <a:r>
              <a:rPr lang="en-GB" baseline="0" dirty="0" smtClean="0"/>
              <a:t>. Northern Cyprus, US.</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37</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Birth</a:t>
            </a:r>
            <a:r>
              <a:rPr lang="en-GB" baseline="0" dirty="0" smtClean="0"/>
              <a:t> of baby born following PGD to select embryos free from BRCA1 mutation reignited controversy over ‘designer’ babies last year – baby’s father’s mum, aunt, sister and grandmother had all been affected. (BRCA1 mutation carriers have up to an 80% lifetime risk of developing breast/ovarian cancer, often at a young age &lt;40)</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38</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40</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41</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43</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44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During this lecture I aim to try and disentangle</a:t>
            </a:r>
            <a:r>
              <a:rPr lang="en-GB" baseline="0" dirty="0" smtClean="0"/>
              <a:t> genetic facts from fiction, and hype from genuine hope – by focussing on 3 high profile areas of genetic technology: PGD, or embryo testing; </a:t>
            </a:r>
            <a:r>
              <a:rPr lang="en-GB" baseline="0" dirty="0" err="1" smtClean="0"/>
              <a:t>pharmacogenetics</a:t>
            </a:r>
            <a:r>
              <a:rPr lang="en-GB" baseline="0" dirty="0" smtClean="0"/>
              <a:t> - different responses to treatment and different disease ‘sub-types’; and the potential for personalised healthcare based on genetic ‘profiles’. Will look briefly at ethics as well as science.</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a:t>
            </a:r>
            <a:r>
              <a:rPr lang="en-GB" baseline="0" dirty="0" smtClean="0"/>
              <a:t> ‘reference’ human genome sequence took 10 years to produce, can now be done in a few weeks (though analysis takes months), for fraction of the cost – still few £1000</a:t>
            </a:r>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Genomics technology has increased by 10-fold</a:t>
            </a:r>
            <a:r>
              <a:rPr lang="en-GB" baseline="0" dirty="0" smtClean="0"/>
              <a:t> over the last 5 years (compared to, </a:t>
            </a:r>
            <a:r>
              <a:rPr lang="en-GB" baseline="0" dirty="0" err="1" smtClean="0"/>
              <a:t>eg</a:t>
            </a:r>
            <a:r>
              <a:rPr lang="en-GB" baseline="0" dirty="0" smtClean="0"/>
              <a:t>, other fast-moving technologies such as computing – 1.5 x)</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A769D0-4878-43FD-81AA-9C75865C8D6D}"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0A769D0-4878-43FD-81AA-9C75865C8D6D}"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95415C-F30D-4B82-81B9-A53EEA2CA28A}"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5415C-F30D-4B82-81B9-A53EEA2CA28A}"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5415C-F30D-4B82-81B9-A53EEA2CA28A}"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95415C-F30D-4B82-81B9-A53EEA2CA28A}"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5415C-F30D-4B82-81B9-A53EEA2CA28A}"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5415C-F30D-4B82-81B9-A53EEA2CA28A}"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5415C-F30D-4B82-81B9-A53EEA2CA28A}"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5415C-F30D-4B82-81B9-A53EEA2CA28A}"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5415C-F30D-4B82-81B9-A53EEA2CA28A}"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5415C-F30D-4B82-81B9-A53EEA2CA28A}"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5415C-F30D-4B82-81B9-A53EEA2CA28A}"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65839-6BC7-450C-B21D-3B771ABFB6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6B074-E626-451E-91CF-643ABC79F0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0F6DFB-833D-45E0-88A0-BD67AFBAAE8F}" type="datetimeFigureOut">
              <a:rPr lang="en-GB" smtClean="0"/>
              <a:pPr/>
              <a:t>06/02/2013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C566B074-E626-451E-91CF-643ABC79F01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0F6DFB-833D-45E0-88A0-BD67AFBAAE8F}" type="datetimeFigureOut">
              <a:rPr lang="en-GB" smtClean="0"/>
              <a:pPr/>
              <a:t>06/02/2013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66B074-E626-451E-91CF-643ABC79F01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5415C-F30D-4B82-81B9-A53EEA2CA28A}" type="datetimeFigureOut">
              <a:rPr lang="en-US" smtClean="0"/>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65839-6BC7-450C-B21D-3B771ABFB6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23andme.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xchange.imperial.ac.uk/owa/redir.aspx?C=147cd1f74ae64d2c8abad414418a1ba6&amp;URL=http://www.parliament.uk/business/committees/committees-archive/lords-s-t-select/genomic/" TargetMode="External"/><Relationship Id="rId7" Type="http://schemas.openxmlformats.org/officeDocument/2006/relationships/hyperlink" Target="http://www.genetic-futur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bionews.org.uk/" TargetMode="External"/><Relationship Id="rId5" Type="http://schemas.openxmlformats.org/officeDocument/2006/relationships/hyperlink" Target="https://exchange.imperial.ac.uk/owa/redir.aspx?C=147cd1f74ae64d2c8abad414418a1ba6&amp;URL=http://www.nuffieldbioethics.org/personalised-healthcare-0" TargetMode="External"/><Relationship Id="rId4" Type="http://schemas.openxmlformats.org/officeDocument/2006/relationships/hyperlink" Target="https://exchange.imperial.ac.uk/owa/redir.aspx?C=147cd1f74ae64d2c8abad414418a1ba6&amp;URL=http://www.hgc.gov.uk/Client/Content.asp?ContentId=81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96752"/>
            <a:ext cx="7851648" cy="1828800"/>
          </a:xfrm>
        </p:spPr>
        <p:txBody>
          <a:bodyPr>
            <a:noAutofit/>
          </a:bodyPr>
          <a:lstStyle/>
          <a:p>
            <a:r>
              <a:rPr lang="en-GB" sz="4400" dirty="0" smtClean="0">
                <a:latin typeface="Arial" pitchFamily="34" charset="0"/>
                <a:cs typeface="Arial" pitchFamily="34" charset="0"/>
              </a:rPr>
              <a:t>The Future of Genomic Medicine: </a:t>
            </a:r>
            <a:br>
              <a:rPr lang="en-GB" sz="4400" dirty="0" smtClean="0">
                <a:latin typeface="Arial" pitchFamily="34" charset="0"/>
                <a:cs typeface="Arial" pitchFamily="34" charset="0"/>
              </a:rPr>
            </a:br>
            <a:r>
              <a:rPr lang="en-GB" sz="4400" dirty="0" smtClean="0">
                <a:latin typeface="Arial" pitchFamily="34" charset="0"/>
                <a:cs typeface="Arial" pitchFamily="34" charset="0"/>
              </a:rPr>
              <a:t>facts and fiction</a:t>
            </a:r>
            <a:endParaRPr lang="en-GB" sz="4400" dirty="0">
              <a:latin typeface="Arial" pitchFamily="34" charset="0"/>
              <a:cs typeface="Arial" pitchFamily="34" charset="0"/>
            </a:endParaRPr>
          </a:p>
        </p:txBody>
      </p:sp>
      <p:sp>
        <p:nvSpPr>
          <p:cNvPr id="3" name="Subtitle 2"/>
          <p:cNvSpPr>
            <a:spLocks noGrp="1"/>
          </p:cNvSpPr>
          <p:nvPr>
            <p:ph type="subTitle" idx="1"/>
          </p:nvPr>
        </p:nvSpPr>
        <p:spPr>
          <a:xfrm>
            <a:off x="1331640" y="3573016"/>
            <a:ext cx="7578218" cy="1833736"/>
          </a:xfrm>
        </p:spPr>
        <p:txBody>
          <a:bodyPr>
            <a:normAutofit/>
          </a:bodyPr>
          <a:lstStyle/>
          <a:p>
            <a:r>
              <a:rPr lang="en-GB" sz="3600" dirty="0" smtClean="0">
                <a:latin typeface="Arial" pitchFamily="34" charset="0"/>
                <a:cs typeface="Arial" pitchFamily="34" charset="0"/>
              </a:rPr>
              <a:t>Dr Jess Buxton</a:t>
            </a:r>
          </a:p>
          <a:p>
            <a:r>
              <a:rPr lang="en-GB" dirty="0" smtClean="0">
                <a:latin typeface="Arial" pitchFamily="34" charset="0"/>
                <a:cs typeface="Arial" pitchFamily="34" charset="0"/>
              </a:rPr>
              <a:t>Imperial College London</a:t>
            </a:r>
          </a:p>
          <a:p>
            <a:endParaRPr lang="en-GB" dirty="0" smtClean="0"/>
          </a:p>
          <a:p>
            <a:endParaRPr lang="en-GB" dirty="0"/>
          </a:p>
        </p:txBody>
      </p:sp>
      <p:pic>
        <p:nvPicPr>
          <p:cNvPr id="103426" name="Picture 2" descr="http://3.bp.blogspot.com/_N-4ASXXQfUg/SwgtM0slpLI/AAAAAAAAA7k/5gaCGRbV32s/s1600/double_helix.jpg"/>
          <p:cNvPicPr>
            <a:picLocks noChangeAspect="1" noChangeArrowheads="1"/>
          </p:cNvPicPr>
          <p:nvPr/>
        </p:nvPicPr>
        <p:blipFill>
          <a:blip r:embed="rId3" cstate="print"/>
          <a:srcRect/>
          <a:stretch>
            <a:fillRect/>
          </a:stretch>
        </p:blipFill>
        <p:spPr bwMode="auto">
          <a:xfrm>
            <a:off x="428596" y="2357431"/>
            <a:ext cx="3857651" cy="25717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8229600" cy="1143000"/>
          </a:xfrm>
        </p:spPr>
        <p:txBody>
          <a:bodyPr>
            <a:normAutofit/>
          </a:bodyPr>
          <a:lstStyle/>
          <a:p>
            <a:r>
              <a:rPr lang="en-GB" dirty="0" smtClean="0"/>
              <a:t>Applications of NGS</a:t>
            </a:r>
            <a:endParaRPr lang="en-GB" dirty="0"/>
          </a:p>
        </p:txBody>
      </p:sp>
      <p:sp>
        <p:nvSpPr>
          <p:cNvPr id="3" name="Content Placeholder 2"/>
          <p:cNvSpPr>
            <a:spLocks noGrp="1"/>
          </p:cNvSpPr>
          <p:nvPr>
            <p:ph idx="1"/>
          </p:nvPr>
        </p:nvSpPr>
        <p:spPr>
          <a:xfrm>
            <a:off x="428596" y="2214554"/>
            <a:ext cx="8429684" cy="3929090"/>
          </a:xfrm>
        </p:spPr>
        <p:txBody>
          <a:bodyPr>
            <a:normAutofit lnSpcReduction="10000"/>
          </a:bodyPr>
          <a:lstStyle/>
          <a:p>
            <a:r>
              <a:rPr lang="en-GB" sz="2800" dirty="0" smtClean="0"/>
              <a:t>‘Next-generation’ sequencing (NGS) mainly used so far to:</a:t>
            </a:r>
          </a:p>
          <a:p>
            <a:pPr>
              <a:buNone/>
            </a:pPr>
            <a:endParaRPr lang="en-GB" sz="2800" dirty="0" smtClean="0"/>
          </a:p>
          <a:p>
            <a:pPr>
              <a:buNone/>
            </a:pPr>
            <a:r>
              <a:rPr lang="en-GB" sz="2800" dirty="0" smtClean="0"/>
              <a:t> - Identify genetic changes in cancer cells (to develop more targeted therapies)</a:t>
            </a:r>
          </a:p>
          <a:p>
            <a:pPr>
              <a:buNone/>
            </a:pPr>
            <a:endParaRPr lang="en-GB" sz="2800" dirty="0" smtClean="0"/>
          </a:p>
          <a:p>
            <a:pPr>
              <a:buNone/>
            </a:pPr>
            <a:r>
              <a:rPr lang="en-GB" sz="2800" dirty="0" smtClean="0"/>
              <a:t> - Identify novel gene mutations in monogenic disease using whole </a:t>
            </a:r>
            <a:r>
              <a:rPr lang="en-GB" sz="2800" dirty="0" err="1" smtClean="0">
                <a:solidFill>
                  <a:srgbClr val="FFFF00"/>
                </a:solidFill>
              </a:rPr>
              <a:t>exome</a:t>
            </a:r>
            <a:r>
              <a:rPr lang="en-GB" sz="2800" dirty="0" smtClean="0"/>
              <a:t> sequencing (WES) – </a:t>
            </a:r>
            <a:r>
              <a:rPr lang="en-GB" sz="2800" dirty="0" err="1" smtClean="0"/>
              <a:t>ie</a:t>
            </a:r>
            <a:r>
              <a:rPr lang="en-GB" sz="2800" dirty="0" smtClean="0"/>
              <a:t>. just protein-coding genes</a:t>
            </a:r>
          </a:p>
          <a:p>
            <a:pPr>
              <a:buNone/>
            </a:pPr>
            <a:endParaRPr lang="en-GB" sz="9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42918"/>
            <a:ext cx="8229600" cy="1143000"/>
          </a:xfrm>
        </p:spPr>
        <p:txBody>
          <a:bodyPr/>
          <a:lstStyle/>
          <a:p>
            <a:r>
              <a:rPr lang="en-GB" dirty="0" smtClean="0"/>
              <a:t>Miller syndrome</a:t>
            </a:r>
            <a:endParaRPr lang="en-GB" dirty="0"/>
          </a:p>
        </p:txBody>
      </p:sp>
      <p:sp>
        <p:nvSpPr>
          <p:cNvPr id="3" name="Content Placeholder 2"/>
          <p:cNvSpPr>
            <a:spLocks noGrp="1"/>
          </p:cNvSpPr>
          <p:nvPr>
            <p:ph idx="1"/>
          </p:nvPr>
        </p:nvSpPr>
        <p:spPr>
          <a:xfrm>
            <a:off x="457200" y="1935480"/>
            <a:ext cx="4257676" cy="4422478"/>
          </a:xfrm>
        </p:spPr>
        <p:txBody>
          <a:bodyPr>
            <a:normAutofit/>
          </a:bodyPr>
          <a:lstStyle/>
          <a:p>
            <a:r>
              <a:rPr lang="en-GB" dirty="0" smtClean="0"/>
              <a:t>Multiple malformation syndrome</a:t>
            </a:r>
          </a:p>
          <a:p>
            <a:r>
              <a:rPr lang="en-GB" dirty="0" smtClean="0"/>
              <a:t>Characteristic facial features, including ‘cupped’ ears</a:t>
            </a:r>
          </a:p>
          <a:p>
            <a:r>
              <a:rPr lang="en-GB" dirty="0" smtClean="0"/>
              <a:t>Absent toes</a:t>
            </a:r>
          </a:p>
          <a:p>
            <a:endParaRPr lang="en-GB" dirty="0" smtClean="0"/>
          </a:p>
          <a:p>
            <a:r>
              <a:rPr lang="en-GB" dirty="0" smtClean="0"/>
              <a:t>Caused by mutations in </a:t>
            </a:r>
            <a:r>
              <a:rPr lang="en-GB" i="1" dirty="0" smtClean="0">
                <a:solidFill>
                  <a:srgbClr val="FFFF00"/>
                </a:solidFill>
              </a:rPr>
              <a:t>DHODH</a:t>
            </a:r>
            <a:r>
              <a:rPr lang="en-GB" dirty="0" smtClean="0">
                <a:solidFill>
                  <a:srgbClr val="FFFF00"/>
                </a:solidFill>
              </a:rPr>
              <a:t> </a:t>
            </a:r>
            <a:r>
              <a:rPr lang="en-GB" dirty="0" smtClean="0"/>
              <a:t>gene </a:t>
            </a:r>
            <a:r>
              <a:rPr lang="en-GB" sz="2000" dirty="0" smtClean="0"/>
              <a:t>(Ng et al 2010):</a:t>
            </a:r>
          </a:p>
          <a:p>
            <a:endParaRPr lang="en-GB" dirty="0" smtClean="0"/>
          </a:p>
        </p:txBody>
      </p:sp>
      <p:pic>
        <p:nvPicPr>
          <p:cNvPr id="70658" name="Picture 2"/>
          <p:cNvPicPr>
            <a:picLocks noChangeAspect="1" noChangeArrowheads="1"/>
          </p:cNvPicPr>
          <p:nvPr/>
        </p:nvPicPr>
        <p:blipFill>
          <a:blip r:embed="rId3" cstate="print"/>
          <a:srcRect/>
          <a:stretch>
            <a:fillRect/>
          </a:stretch>
        </p:blipFill>
        <p:spPr bwMode="auto">
          <a:xfrm>
            <a:off x="5214942" y="1928802"/>
            <a:ext cx="299669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Schinzel-Giedion</a:t>
            </a:r>
            <a:r>
              <a:rPr lang="en-GB" dirty="0" smtClean="0"/>
              <a:t> syndrome</a:t>
            </a:r>
            <a:endParaRPr lang="en-GB" dirty="0"/>
          </a:p>
        </p:txBody>
      </p:sp>
      <p:sp>
        <p:nvSpPr>
          <p:cNvPr id="3" name="Content Placeholder 2"/>
          <p:cNvSpPr>
            <a:spLocks noGrp="1"/>
          </p:cNvSpPr>
          <p:nvPr>
            <p:ph idx="1"/>
          </p:nvPr>
        </p:nvSpPr>
        <p:spPr>
          <a:xfrm>
            <a:off x="457200" y="1935480"/>
            <a:ext cx="3829048" cy="4636792"/>
          </a:xfrm>
        </p:spPr>
        <p:txBody>
          <a:bodyPr>
            <a:normAutofit lnSpcReduction="10000"/>
          </a:bodyPr>
          <a:lstStyle/>
          <a:p>
            <a:r>
              <a:rPr lang="en-GB" dirty="0" smtClean="0"/>
              <a:t>Severe mental retardation</a:t>
            </a:r>
          </a:p>
          <a:p>
            <a:r>
              <a:rPr lang="en-GB" dirty="0" smtClean="0"/>
              <a:t>Multiple congenital abnormalities </a:t>
            </a:r>
          </a:p>
          <a:p>
            <a:r>
              <a:rPr lang="en-GB" dirty="0" smtClean="0"/>
              <a:t>Characteristic facial features</a:t>
            </a:r>
          </a:p>
          <a:p>
            <a:r>
              <a:rPr lang="en-GB" dirty="0" smtClean="0"/>
              <a:t>Life-limiting </a:t>
            </a:r>
          </a:p>
          <a:p>
            <a:endParaRPr lang="en-GB" dirty="0" smtClean="0"/>
          </a:p>
          <a:p>
            <a:r>
              <a:rPr lang="en-GB" dirty="0" smtClean="0"/>
              <a:t>Caused by mutations in </a:t>
            </a:r>
            <a:r>
              <a:rPr lang="en-GB" i="1" dirty="0" smtClean="0">
                <a:solidFill>
                  <a:srgbClr val="FFFF00"/>
                </a:solidFill>
              </a:rPr>
              <a:t>SETBP1</a:t>
            </a:r>
            <a:r>
              <a:rPr lang="en-GB" dirty="0" smtClean="0"/>
              <a:t> gene (</a:t>
            </a:r>
            <a:r>
              <a:rPr lang="en-GB" sz="2000" dirty="0" err="1" smtClean="0"/>
              <a:t>Hoischen</a:t>
            </a:r>
            <a:r>
              <a:rPr lang="en-GB" sz="2000" dirty="0" smtClean="0"/>
              <a:t> et al, 2010)</a:t>
            </a:r>
          </a:p>
          <a:p>
            <a:endParaRPr lang="en-GB" dirty="0"/>
          </a:p>
        </p:txBody>
      </p:sp>
      <p:pic>
        <p:nvPicPr>
          <p:cNvPr id="69634" name="Picture 2"/>
          <p:cNvPicPr>
            <a:picLocks noChangeAspect="1" noChangeArrowheads="1"/>
          </p:cNvPicPr>
          <p:nvPr/>
        </p:nvPicPr>
        <p:blipFill>
          <a:blip r:embed="rId3" cstate="print"/>
          <a:srcRect/>
          <a:stretch>
            <a:fillRect/>
          </a:stretch>
        </p:blipFill>
        <p:spPr bwMode="auto">
          <a:xfrm>
            <a:off x="4500562" y="2714620"/>
            <a:ext cx="4112095" cy="164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143000"/>
          </a:xfrm>
        </p:spPr>
        <p:txBody>
          <a:bodyPr>
            <a:noAutofit/>
          </a:bodyPr>
          <a:lstStyle/>
          <a:p>
            <a:r>
              <a:rPr lang="en-GB" sz="4000" dirty="0" smtClean="0"/>
              <a:t>Advances in genomic medicine: </a:t>
            </a:r>
            <a:r>
              <a:rPr lang="en-GB" sz="4000" dirty="0" err="1" smtClean="0"/>
              <a:t>pharmacogenetics</a:t>
            </a:r>
            <a:endParaRPr lang="en-GB" sz="40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571472" y="2428868"/>
            <a:ext cx="2505075" cy="3076575"/>
          </a:xfrm>
          <a:prstGeom prst="rect">
            <a:avLst/>
          </a:prstGeom>
          <a:noFill/>
          <a:ln w="9525">
            <a:noFill/>
            <a:miter lim="800000"/>
            <a:headEnd/>
            <a:tailEnd/>
          </a:ln>
          <a:effectLst/>
        </p:spPr>
      </p:pic>
      <p:sp>
        <p:nvSpPr>
          <p:cNvPr id="5" name="TextBox 4"/>
          <p:cNvSpPr txBox="1"/>
          <p:nvPr/>
        </p:nvSpPr>
        <p:spPr>
          <a:xfrm>
            <a:off x="3929058" y="2285992"/>
            <a:ext cx="4643470" cy="3385542"/>
          </a:xfrm>
          <a:prstGeom prst="rect">
            <a:avLst/>
          </a:prstGeom>
          <a:noFill/>
        </p:spPr>
        <p:txBody>
          <a:bodyPr wrap="square" rtlCol="0">
            <a:spAutoFit/>
          </a:bodyPr>
          <a:lstStyle/>
          <a:p>
            <a:r>
              <a:rPr lang="en-GB" sz="2800" dirty="0" smtClean="0"/>
              <a:t>Studying the genetic basis for the difference between individuals in response to drugs:</a:t>
            </a:r>
          </a:p>
          <a:p>
            <a:endParaRPr lang="en-GB" sz="2800" dirty="0" smtClean="0"/>
          </a:p>
          <a:p>
            <a:r>
              <a:rPr lang="en-GB" sz="2800" dirty="0" smtClean="0">
                <a:solidFill>
                  <a:srgbClr val="FFFF00"/>
                </a:solidFill>
              </a:rPr>
              <a:t>“right drug, right dose, right patient”</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42918"/>
            <a:ext cx="8229600" cy="1143000"/>
          </a:xfrm>
        </p:spPr>
        <p:txBody>
          <a:bodyPr>
            <a:normAutofit fontScale="90000"/>
          </a:bodyPr>
          <a:lstStyle/>
          <a:p>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4000" dirty="0" err="1" smtClean="0"/>
              <a:t>Pharmacogenetics</a:t>
            </a:r>
            <a:r>
              <a:rPr lang="en-GB" sz="4000" dirty="0" smtClean="0"/>
              <a:t> : getting the </a:t>
            </a:r>
            <a:r>
              <a:rPr lang="en-GB" sz="4000" dirty="0" smtClean="0">
                <a:solidFill>
                  <a:srgbClr val="FFFF00"/>
                </a:solidFill>
              </a:rPr>
              <a:t>dose</a:t>
            </a:r>
            <a:r>
              <a:rPr lang="en-GB" sz="4000" dirty="0" smtClean="0"/>
              <a:t> right</a:t>
            </a:r>
            <a:r>
              <a:rPr lang="en-GB" sz="5400" dirty="0" smtClean="0"/>
              <a:t/>
            </a:r>
            <a:br>
              <a:rPr lang="en-GB" sz="5400" dirty="0" smtClean="0"/>
            </a:b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00034" y="1428736"/>
            <a:ext cx="6154060" cy="4929222"/>
          </a:xfrm>
          <a:prstGeom prst="rect">
            <a:avLst/>
          </a:prstGeom>
          <a:noFill/>
          <a:ln w="9525">
            <a:noFill/>
            <a:miter lim="800000"/>
            <a:headEnd/>
            <a:tailEnd/>
          </a:ln>
          <a:effectLst/>
        </p:spPr>
      </p:pic>
      <p:sp>
        <p:nvSpPr>
          <p:cNvPr id="5" name="TextBox 4"/>
          <p:cNvSpPr txBox="1"/>
          <p:nvPr/>
        </p:nvSpPr>
        <p:spPr>
          <a:xfrm>
            <a:off x="6643702" y="2285992"/>
            <a:ext cx="2500298" cy="1569660"/>
          </a:xfrm>
          <a:prstGeom prst="rect">
            <a:avLst/>
          </a:prstGeom>
          <a:noFill/>
        </p:spPr>
        <p:txBody>
          <a:bodyPr wrap="square" rtlCol="0">
            <a:spAutoFit/>
          </a:bodyPr>
          <a:lstStyle/>
          <a:p>
            <a:r>
              <a:rPr lang="en-GB" sz="2400" dirty="0" smtClean="0"/>
              <a:t>Variants in TPMT gene affect metabolism of 6-mercaptopurine</a:t>
            </a:r>
            <a:endParaRPr lang="en-GB" sz="2400" dirty="0"/>
          </a:p>
        </p:txBody>
      </p:sp>
      <p:sp>
        <p:nvSpPr>
          <p:cNvPr id="6" name="Rectangle 5"/>
          <p:cNvSpPr/>
          <p:nvPr/>
        </p:nvSpPr>
        <p:spPr>
          <a:xfrm>
            <a:off x="6786578" y="5929330"/>
            <a:ext cx="1724896" cy="369332"/>
          </a:xfrm>
          <a:prstGeom prst="rect">
            <a:avLst/>
          </a:prstGeom>
        </p:spPr>
        <p:txBody>
          <a:bodyPr wrap="none">
            <a:spAutoFit/>
          </a:bodyPr>
          <a:lstStyle/>
          <a:p>
            <a:r>
              <a:rPr lang="en-GB" dirty="0" smtClean="0"/>
              <a:t>NIGMS website</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42918"/>
            <a:ext cx="8229600" cy="1143000"/>
          </a:xfrm>
        </p:spPr>
        <p:txBody>
          <a:bodyPr>
            <a:noAutofit/>
          </a:bodyPr>
          <a:lstStyle/>
          <a:p>
            <a:r>
              <a:rPr lang="en-GB" sz="4000" dirty="0" err="1" smtClean="0"/>
              <a:t>Pharmacogenetics</a:t>
            </a:r>
            <a:r>
              <a:rPr lang="en-GB" sz="4000" dirty="0" smtClean="0"/>
              <a:t> example 2: getting the </a:t>
            </a:r>
            <a:r>
              <a:rPr lang="en-GB" sz="4000" dirty="0" smtClean="0">
                <a:solidFill>
                  <a:srgbClr val="FFFF00"/>
                </a:solidFill>
              </a:rPr>
              <a:t>drug </a:t>
            </a:r>
            <a:r>
              <a:rPr lang="en-GB" sz="4000" dirty="0" smtClean="0"/>
              <a:t>right</a:t>
            </a:r>
            <a:endParaRPr lang="en-GB" sz="4000" dirty="0">
              <a:solidFill>
                <a:srgbClr val="FFFF00"/>
              </a:solidFill>
            </a:endParaRPr>
          </a:p>
        </p:txBody>
      </p:sp>
      <p:pic>
        <p:nvPicPr>
          <p:cNvPr id="3075" name="Picture 3"/>
          <p:cNvPicPr>
            <a:picLocks noGrp="1" noChangeAspect="1" noChangeArrowheads="1"/>
          </p:cNvPicPr>
          <p:nvPr>
            <p:ph idx="1"/>
          </p:nvPr>
        </p:nvPicPr>
        <p:blipFill>
          <a:blip r:embed="rId3" cstate="print"/>
          <a:srcRect/>
          <a:stretch>
            <a:fillRect/>
          </a:stretch>
        </p:blipFill>
        <p:spPr bwMode="auto">
          <a:xfrm>
            <a:off x="714348" y="4857760"/>
            <a:ext cx="2428892" cy="1674656"/>
          </a:xfrm>
          <a:prstGeom prst="rect">
            <a:avLst/>
          </a:prstGeom>
          <a:noFill/>
          <a:ln w="9525">
            <a:noFill/>
            <a:miter lim="800000"/>
            <a:headEnd/>
            <a:tailEnd/>
          </a:ln>
          <a:effectLst/>
        </p:spPr>
      </p:pic>
      <p:sp>
        <p:nvSpPr>
          <p:cNvPr id="7" name="TextBox 6"/>
          <p:cNvSpPr txBox="1"/>
          <p:nvPr/>
        </p:nvSpPr>
        <p:spPr>
          <a:xfrm>
            <a:off x="428596" y="2071678"/>
            <a:ext cx="3071834" cy="2554545"/>
          </a:xfrm>
          <a:prstGeom prst="rect">
            <a:avLst/>
          </a:prstGeom>
          <a:noFill/>
          <a:ln w="19050">
            <a:solidFill>
              <a:schemeClr val="tx1"/>
            </a:solidFill>
          </a:ln>
        </p:spPr>
        <p:txBody>
          <a:bodyPr wrap="square" rtlCol="0">
            <a:spAutoFit/>
          </a:bodyPr>
          <a:lstStyle/>
          <a:p>
            <a:r>
              <a:rPr lang="en-GB" sz="2000" dirty="0" smtClean="0">
                <a:solidFill>
                  <a:srgbClr val="FFFF00"/>
                </a:solidFill>
              </a:rPr>
              <a:t>Type 1 diabetes:</a:t>
            </a:r>
          </a:p>
          <a:p>
            <a:endParaRPr lang="en-GB" sz="2000" dirty="0" smtClean="0">
              <a:solidFill>
                <a:srgbClr val="FFFF00"/>
              </a:solidFill>
            </a:endParaRPr>
          </a:p>
          <a:p>
            <a:pPr>
              <a:buFont typeface="Arial" pitchFamily="34" charset="0"/>
              <a:buChar char="•"/>
            </a:pPr>
            <a:r>
              <a:rPr lang="en-GB" sz="2000" dirty="0" smtClean="0"/>
              <a:t>Usually childhood onset</a:t>
            </a:r>
          </a:p>
          <a:p>
            <a:pPr>
              <a:buFont typeface="Arial" pitchFamily="34" charset="0"/>
              <a:buChar char="•"/>
            </a:pPr>
            <a:endParaRPr lang="en-GB" sz="2000" dirty="0" smtClean="0"/>
          </a:p>
          <a:p>
            <a:pPr>
              <a:buFont typeface="Arial" pitchFamily="34" charset="0"/>
              <a:buChar char="•"/>
            </a:pPr>
            <a:r>
              <a:rPr lang="en-GB" sz="2000" dirty="0" smtClean="0"/>
              <a:t>Autoimmune disease </a:t>
            </a:r>
          </a:p>
          <a:p>
            <a:endParaRPr lang="en-GB" sz="2000" dirty="0" smtClean="0"/>
          </a:p>
          <a:p>
            <a:pPr>
              <a:buFont typeface="Arial" pitchFamily="34" charset="0"/>
              <a:buChar char="•"/>
            </a:pPr>
            <a:r>
              <a:rPr lang="en-GB" sz="2000" dirty="0" smtClean="0"/>
              <a:t>Must be treated with daily insulin injections</a:t>
            </a:r>
            <a:endParaRPr lang="en-GB" sz="2000" dirty="0"/>
          </a:p>
        </p:txBody>
      </p:sp>
      <p:pic>
        <p:nvPicPr>
          <p:cNvPr id="3076" name="Picture 4"/>
          <p:cNvPicPr>
            <a:picLocks noChangeAspect="1" noChangeArrowheads="1"/>
          </p:cNvPicPr>
          <p:nvPr/>
        </p:nvPicPr>
        <p:blipFill>
          <a:blip r:embed="rId4" cstate="print"/>
          <a:srcRect/>
          <a:stretch>
            <a:fillRect/>
          </a:stretch>
        </p:blipFill>
        <p:spPr bwMode="auto">
          <a:xfrm>
            <a:off x="6000760" y="5072074"/>
            <a:ext cx="2670403" cy="1500198"/>
          </a:xfrm>
          <a:prstGeom prst="rect">
            <a:avLst/>
          </a:prstGeom>
          <a:noFill/>
          <a:ln w="9525">
            <a:noFill/>
            <a:miter lim="800000"/>
            <a:headEnd/>
            <a:tailEnd/>
          </a:ln>
          <a:effectLst/>
        </p:spPr>
      </p:pic>
      <p:sp>
        <p:nvSpPr>
          <p:cNvPr id="9" name="Right Arrow 8"/>
          <p:cNvSpPr/>
          <p:nvPr/>
        </p:nvSpPr>
        <p:spPr>
          <a:xfrm>
            <a:off x="3714744" y="2786058"/>
            <a:ext cx="1571636" cy="2857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929322" y="1928802"/>
            <a:ext cx="2643206" cy="2862322"/>
          </a:xfrm>
          <a:prstGeom prst="rect">
            <a:avLst/>
          </a:prstGeom>
          <a:noFill/>
          <a:ln w="19050">
            <a:solidFill>
              <a:schemeClr val="tx1"/>
            </a:solidFill>
          </a:ln>
        </p:spPr>
        <p:txBody>
          <a:bodyPr wrap="square" rtlCol="0">
            <a:spAutoFit/>
          </a:bodyPr>
          <a:lstStyle/>
          <a:p>
            <a:r>
              <a:rPr lang="en-GB" dirty="0" smtClean="0">
                <a:solidFill>
                  <a:srgbClr val="FFFF00"/>
                </a:solidFill>
              </a:rPr>
              <a:t>Maturity onset diabetes of the young (MODY):</a:t>
            </a:r>
          </a:p>
          <a:p>
            <a:endParaRPr lang="en-GB" dirty="0" smtClean="0"/>
          </a:p>
          <a:p>
            <a:pPr>
              <a:buFont typeface="Arial" pitchFamily="34" charset="0"/>
              <a:buChar char="•"/>
            </a:pPr>
            <a:r>
              <a:rPr lang="en-GB" dirty="0" smtClean="0"/>
              <a:t>Usually childhood onset</a:t>
            </a:r>
          </a:p>
          <a:p>
            <a:pPr>
              <a:buFont typeface="Arial" pitchFamily="34" charset="0"/>
              <a:buChar char="•"/>
            </a:pPr>
            <a:endParaRPr lang="en-GB" dirty="0" smtClean="0"/>
          </a:p>
          <a:p>
            <a:pPr>
              <a:buFont typeface="Arial" pitchFamily="34" charset="0"/>
              <a:buChar char="•"/>
            </a:pPr>
            <a:r>
              <a:rPr lang="en-GB" dirty="0" smtClean="0"/>
              <a:t>Monogenic disease</a:t>
            </a:r>
          </a:p>
          <a:p>
            <a:pPr>
              <a:buFont typeface="Arial" pitchFamily="34" charset="0"/>
              <a:buChar char="•"/>
            </a:pPr>
            <a:endParaRPr lang="en-GB" dirty="0" smtClean="0"/>
          </a:p>
          <a:p>
            <a:pPr>
              <a:buFont typeface="Arial" pitchFamily="34" charset="0"/>
              <a:buChar char="•"/>
            </a:pPr>
            <a:r>
              <a:rPr lang="en-GB" dirty="0" smtClean="0"/>
              <a:t>Some types can be treated with oral sulfonylurea drugs</a:t>
            </a:r>
            <a:endParaRPr lang="en-GB" dirty="0"/>
          </a:p>
        </p:txBody>
      </p:sp>
      <p:sp>
        <p:nvSpPr>
          <p:cNvPr id="11" name="TextBox 10"/>
          <p:cNvSpPr txBox="1"/>
          <p:nvPr/>
        </p:nvSpPr>
        <p:spPr>
          <a:xfrm>
            <a:off x="3571868" y="3143248"/>
            <a:ext cx="2304413" cy="369332"/>
          </a:xfrm>
          <a:prstGeom prst="rect">
            <a:avLst/>
          </a:prstGeom>
          <a:noFill/>
        </p:spPr>
        <p:txBody>
          <a:bodyPr wrap="none" rtlCol="0">
            <a:spAutoFit/>
          </a:bodyPr>
          <a:lstStyle/>
          <a:p>
            <a:r>
              <a:rPr lang="en-GB" dirty="0" smtClean="0"/>
              <a:t>Can be misdiagnosed</a:t>
            </a:r>
          </a:p>
        </p:txBody>
      </p:sp>
      <p:sp>
        <p:nvSpPr>
          <p:cNvPr id="12" name="Right Arrow 11"/>
          <p:cNvSpPr/>
          <p:nvPr/>
        </p:nvSpPr>
        <p:spPr>
          <a:xfrm>
            <a:off x="3643306" y="5500702"/>
            <a:ext cx="1571636" cy="2857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857232"/>
            <a:ext cx="82296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Advances in genomic medicine:</a:t>
            </a:r>
            <a:br>
              <a:rPr lang="en-GB" dirty="0" smtClean="0"/>
            </a:br>
            <a:r>
              <a:rPr lang="en-GB" dirty="0" smtClean="0"/>
              <a:t>Risk of common disease</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	Many genetic variants that affect risk of common, complex traits and diseases identified through:</a:t>
            </a:r>
          </a:p>
          <a:p>
            <a:pPr>
              <a:buNone/>
            </a:pPr>
            <a:endParaRPr lang="en-GB" dirty="0" smtClean="0"/>
          </a:p>
          <a:p>
            <a:pPr>
              <a:buNone/>
            </a:pPr>
            <a:r>
              <a:rPr lang="en-GB" dirty="0" smtClean="0">
                <a:solidFill>
                  <a:srgbClr val="FFFF00"/>
                </a:solidFill>
              </a:rPr>
              <a:t>G</a:t>
            </a:r>
            <a:r>
              <a:rPr lang="en-GB" dirty="0" smtClean="0"/>
              <a:t>enome </a:t>
            </a:r>
            <a:r>
              <a:rPr lang="en-GB" dirty="0" smtClean="0">
                <a:solidFill>
                  <a:srgbClr val="FFFF00"/>
                </a:solidFill>
              </a:rPr>
              <a:t>W</a:t>
            </a:r>
            <a:r>
              <a:rPr lang="en-GB" dirty="0" smtClean="0"/>
              <a:t>ide </a:t>
            </a:r>
            <a:r>
              <a:rPr lang="en-GB" dirty="0" smtClean="0">
                <a:solidFill>
                  <a:srgbClr val="FFFF00"/>
                </a:solidFill>
              </a:rPr>
              <a:t>A</a:t>
            </a:r>
            <a:r>
              <a:rPr lang="en-GB" dirty="0" smtClean="0"/>
              <a:t>ssociation </a:t>
            </a:r>
            <a:r>
              <a:rPr lang="en-GB" dirty="0" smtClean="0">
                <a:solidFill>
                  <a:srgbClr val="FFFF00"/>
                </a:solidFill>
              </a:rPr>
              <a:t>S</a:t>
            </a:r>
            <a:r>
              <a:rPr lang="en-GB" dirty="0" smtClean="0"/>
              <a:t>tudies = </a:t>
            </a:r>
            <a:r>
              <a:rPr lang="en-GB" dirty="0" smtClean="0">
                <a:solidFill>
                  <a:srgbClr val="FFFF00"/>
                </a:solidFill>
              </a:rPr>
              <a:t>GWAS</a:t>
            </a:r>
          </a:p>
          <a:p>
            <a:pPr>
              <a:buNone/>
            </a:pPr>
            <a:endParaRPr lang="en-GB" dirty="0" smtClean="0"/>
          </a:p>
          <a:p>
            <a:pPr>
              <a:buNone/>
            </a:pPr>
            <a:r>
              <a:rPr lang="en-GB" dirty="0" err="1" smtClean="0"/>
              <a:t>Eg</a:t>
            </a:r>
            <a:r>
              <a:rPr lang="en-GB" dirty="0" smtClean="0"/>
              <a:t>. Type 2 diabetes, schizophrenia, obesity, blood pressure.....</a:t>
            </a:r>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7192" y="357166"/>
            <a:ext cx="8286808" cy="785818"/>
          </a:xfrm>
        </p:spPr>
        <p:txBody>
          <a:bodyPr>
            <a:normAutofit/>
          </a:bodyPr>
          <a:lstStyle/>
          <a:p>
            <a:r>
              <a:rPr lang="fr-FR" sz="4000" dirty="0" smtClean="0">
                <a:solidFill>
                  <a:schemeClr val="tx1"/>
                </a:solidFill>
              </a:rPr>
              <a:t>Published GWAS, 2005 – 6/2011</a:t>
            </a:r>
            <a:endParaRPr lang="en-GB" sz="4000" dirty="0">
              <a:solidFill>
                <a:schemeClr val="tx1"/>
              </a:solidFill>
            </a:endParaRPr>
          </a:p>
        </p:txBody>
      </p:sp>
      <p:graphicFrame>
        <p:nvGraphicFramePr>
          <p:cNvPr id="9" name="Object 4"/>
          <p:cNvGraphicFramePr>
            <a:graphicFrameLocks noGrp="1" noChangeAspect="1"/>
          </p:cNvGraphicFramePr>
          <p:nvPr>
            <p:ph idx="4294967295"/>
          </p:nvPr>
        </p:nvGraphicFramePr>
        <p:xfrm>
          <a:off x="928662" y="1214422"/>
          <a:ext cx="6818313" cy="4786313"/>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 Box 4"/>
          <p:cNvSpPr txBox="1">
            <a:spLocks noChangeArrowheads="1"/>
          </p:cNvSpPr>
          <p:nvPr/>
        </p:nvSpPr>
        <p:spPr bwMode="auto">
          <a:xfrm rot="-5400000">
            <a:off x="-1343024" y="3311525"/>
            <a:ext cx="3733800" cy="3968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fr-FR" sz="2000">
                <a:solidFill>
                  <a:srgbClr val="FFFFFF"/>
                </a:solidFill>
                <a:ea typeface="ＭＳ Ｐゴシック" pitchFamily="96" charset="-128"/>
              </a:rPr>
              <a:t>Total Number of Publications</a:t>
            </a:r>
          </a:p>
        </p:txBody>
      </p:sp>
      <p:sp>
        <p:nvSpPr>
          <p:cNvPr id="2836485" name="Text Box 5"/>
          <p:cNvSpPr txBox="1">
            <a:spLocks noChangeArrowheads="1"/>
          </p:cNvSpPr>
          <p:nvPr/>
        </p:nvSpPr>
        <p:spPr bwMode="auto">
          <a:xfrm>
            <a:off x="7715272" y="1142984"/>
            <a:ext cx="612668" cy="400110"/>
          </a:xfrm>
          <a:prstGeom prst="rect">
            <a:avLst/>
          </a:prstGeom>
          <a:noFill/>
          <a:ln w="9525" algn="ctr">
            <a:solidFill>
              <a:schemeClr val="bg1"/>
            </a:solidFill>
            <a:miter lim="800000"/>
            <a:headEnd/>
            <a:tailEnd/>
          </a:ln>
        </p:spPr>
        <p:txBody>
          <a:bodyPr wrap="none">
            <a:spAutoFit/>
          </a:bodyPr>
          <a:lstStyle/>
          <a:p>
            <a:pPr algn="ctr" eaLnBrk="0" fontAlgn="base" hangingPunct="0">
              <a:spcBef>
                <a:spcPct val="0"/>
              </a:spcBef>
              <a:spcAft>
                <a:spcPct val="0"/>
              </a:spcAft>
            </a:pPr>
            <a:r>
              <a:rPr lang="en-US" sz="2000" b="1" dirty="0" smtClean="0">
                <a:solidFill>
                  <a:srgbClr val="FFFFFF"/>
                </a:solidFill>
              </a:rPr>
              <a:t>951</a:t>
            </a:r>
            <a:endParaRPr lang="en-US" sz="2000" b="1" dirty="0">
              <a:solidFill>
                <a:srgbClr val="FFFFFF"/>
              </a:solidFill>
            </a:endParaRPr>
          </a:p>
        </p:txBody>
      </p:sp>
      <p:sp>
        <p:nvSpPr>
          <p:cNvPr id="3078" name="Text Box 6"/>
          <p:cNvSpPr txBox="1">
            <a:spLocks noChangeArrowheads="1"/>
          </p:cNvSpPr>
          <p:nvPr/>
        </p:nvSpPr>
        <p:spPr bwMode="auto">
          <a:xfrm>
            <a:off x="3143240" y="5929330"/>
            <a:ext cx="2149475" cy="39687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dirty="0">
                <a:solidFill>
                  <a:srgbClr val="FFFFFF"/>
                </a:solidFill>
              </a:rPr>
              <a:t>Calendar Quarter</a:t>
            </a:r>
          </a:p>
        </p:txBody>
      </p:sp>
      <p:sp>
        <p:nvSpPr>
          <p:cNvPr id="8" name="TextBox 7"/>
          <p:cNvSpPr txBox="1"/>
          <p:nvPr/>
        </p:nvSpPr>
        <p:spPr>
          <a:xfrm>
            <a:off x="6215074" y="6143644"/>
            <a:ext cx="3276600" cy="523220"/>
          </a:xfrm>
          <a:prstGeom prst="rect">
            <a:avLst/>
          </a:prstGeom>
          <a:noFill/>
        </p:spPr>
        <p:txBody>
          <a:bodyPr wrap="square" rtlCol="0">
            <a:spAutoFit/>
          </a:bodyPr>
          <a:lstStyle/>
          <a:p>
            <a:r>
              <a:rPr lang="en-US" sz="1400" dirty="0" smtClean="0">
                <a:solidFill>
                  <a:schemeClr val="bg1"/>
                </a:solidFill>
              </a:rPr>
              <a:t>NHGRI GWA Catalog</a:t>
            </a:r>
          </a:p>
          <a:p>
            <a:r>
              <a:rPr lang="en-US" sz="1400" dirty="0" smtClean="0">
                <a:solidFill>
                  <a:schemeClr val="bg1"/>
                </a:solidFill>
              </a:rPr>
              <a:t>www.genome.gov/GWAStudies</a:t>
            </a:r>
            <a:endParaRPr lang="en-US" sz="1400" dirty="0">
              <a:solidFill>
                <a:schemeClr val="bg1"/>
              </a:solidFill>
            </a:endParaRPr>
          </a:p>
        </p:txBody>
      </p:sp>
    </p:spTree>
    <p:custDataLst>
      <p:tags r:id="rId1"/>
    </p:custDataLst>
    <p:extLst>
      <p:ext uri="{BB962C8B-B14F-4D97-AF65-F5344CB8AC3E}">
        <p14:creationId xmlns:p14="http://schemas.microsoft.com/office/powerpoint/2010/main" val="395752233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283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4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1 2.jpg"/>
          <p:cNvPicPr>
            <a:picLocks noChangeAspect="1"/>
          </p:cNvPicPr>
          <p:nvPr/>
        </p:nvPicPr>
        <p:blipFill>
          <a:blip r:embed="rId3" cstate="print"/>
          <a:srcRect/>
          <a:stretch>
            <a:fillRect/>
          </a:stretch>
        </p:blipFill>
        <p:spPr>
          <a:xfrm>
            <a:off x="0" y="0"/>
            <a:ext cx="9144000" cy="6858000"/>
          </a:xfrm>
          <a:prstGeom prst="rect">
            <a:avLst/>
          </a:prstGeom>
        </p:spPr>
      </p:pic>
      <p:sp>
        <p:nvSpPr>
          <p:cNvPr id="6" name="TextBox 5"/>
          <p:cNvSpPr txBox="1"/>
          <p:nvPr/>
        </p:nvSpPr>
        <p:spPr>
          <a:xfrm>
            <a:off x="762000" y="0"/>
            <a:ext cx="5791200" cy="646331"/>
          </a:xfrm>
          <a:prstGeom prst="rect">
            <a:avLst/>
          </a:prstGeom>
          <a:noFill/>
        </p:spPr>
        <p:txBody>
          <a:bodyPr wrap="square" rtlCol="0">
            <a:spAutoFit/>
          </a:bodyPr>
          <a:lstStyle/>
          <a:p>
            <a:pPr algn="ctr"/>
            <a:r>
              <a:rPr lang="en-US" b="1" dirty="0" smtClean="0"/>
              <a:t>Published Genome-Wide Associations through 06/2011,</a:t>
            </a:r>
          </a:p>
          <a:p>
            <a:pPr algn="ctr"/>
            <a:r>
              <a:rPr lang="en-US" b="1" dirty="0" smtClean="0"/>
              <a:t>1,449 published GWA at p≤5x10</a:t>
            </a:r>
            <a:r>
              <a:rPr lang="en-US" b="1" baseline="30000" dirty="0" smtClean="0"/>
              <a:t>-8</a:t>
            </a:r>
            <a:r>
              <a:rPr lang="en-US" b="1" dirty="0" smtClean="0"/>
              <a:t> for 237 traits</a:t>
            </a:r>
            <a:endParaRPr lang="en-US" b="1" dirty="0"/>
          </a:p>
        </p:txBody>
      </p:sp>
      <p:sp>
        <p:nvSpPr>
          <p:cNvPr id="7" name="TextBox 6"/>
          <p:cNvSpPr txBox="1"/>
          <p:nvPr/>
        </p:nvSpPr>
        <p:spPr>
          <a:xfrm>
            <a:off x="4429124" y="5996226"/>
            <a:ext cx="3452834" cy="861774"/>
          </a:xfrm>
          <a:prstGeom prst="rect">
            <a:avLst/>
          </a:prstGeom>
          <a:noFill/>
        </p:spPr>
        <p:txBody>
          <a:bodyPr wrap="square" rtlCol="0">
            <a:spAutoFit/>
          </a:bodyPr>
          <a:lstStyle/>
          <a:p>
            <a:r>
              <a:rPr lang="en-US" sz="1600" dirty="0" smtClean="0">
                <a:solidFill>
                  <a:schemeClr val="bg1"/>
                </a:solidFill>
              </a:rPr>
              <a:t>NHGRI GWA Catalog</a:t>
            </a:r>
          </a:p>
          <a:p>
            <a:r>
              <a:rPr lang="en-US" sz="1600" dirty="0" smtClean="0">
                <a:solidFill>
                  <a:schemeClr val="bg1"/>
                </a:solidFill>
              </a:rPr>
              <a:t>www.genome.gov/GWAStudies</a:t>
            </a:r>
          </a:p>
          <a:p>
            <a:r>
              <a:rPr lang="en-US" b="1" dirty="0" smtClean="0"/>
              <a:t>GWAStudies</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1 2nda legend.jpg"/>
          <p:cNvPicPr>
            <a:picLocks noGrp="1" noChangeAspect="1"/>
          </p:cNvPicPr>
          <p:nvPr>
            <p:ph idx="1"/>
          </p:nvPr>
        </p:nvPicPr>
        <p:blipFill>
          <a:blip r:embed="rId2" cstate="print"/>
          <a:srcRect l="-3043" r="-3043"/>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dirty="0" smtClean="0"/>
              <a:t>The future: fiction?</a:t>
            </a:r>
            <a:endParaRPr lang="en-GB" dirty="0"/>
          </a:p>
        </p:txBody>
      </p:sp>
      <p:pic>
        <p:nvPicPr>
          <p:cNvPr id="4" name="Picture 2"/>
          <p:cNvPicPr>
            <a:picLocks noGrp="1" noChangeAspect="1" noChangeArrowheads="1"/>
          </p:cNvPicPr>
          <p:nvPr>
            <p:ph idx="1"/>
          </p:nvPr>
        </p:nvPicPr>
        <p:blipFill>
          <a:blip r:embed="rId3" cstate="print"/>
          <a:srcRect/>
          <a:stretch>
            <a:fillRect/>
          </a:stretch>
        </p:blipFill>
        <p:spPr>
          <a:xfrm>
            <a:off x="539551" y="1988840"/>
            <a:ext cx="4553441" cy="2664296"/>
          </a:xfrm>
          <a:noFill/>
        </p:spPr>
      </p:pic>
      <p:pic>
        <p:nvPicPr>
          <p:cNvPr id="38914" name="Picture 2"/>
          <p:cNvPicPr>
            <a:picLocks noChangeAspect="1" noChangeArrowheads="1"/>
          </p:cNvPicPr>
          <p:nvPr/>
        </p:nvPicPr>
        <p:blipFill>
          <a:blip r:embed="rId4" cstate="print"/>
          <a:srcRect/>
          <a:stretch>
            <a:fillRect/>
          </a:stretch>
        </p:blipFill>
        <p:spPr bwMode="auto">
          <a:xfrm>
            <a:off x="6143636" y="1357298"/>
            <a:ext cx="2673298" cy="3888432"/>
          </a:xfrm>
          <a:prstGeom prst="rect">
            <a:avLst/>
          </a:prstGeom>
          <a:noFill/>
          <a:ln w="9525">
            <a:noFill/>
            <a:miter lim="800000"/>
            <a:headEnd/>
            <a:tailEnd/>
          </a:ln>
        </p:spPr>
      </p:pic>
      <p:sp>
        <p:nvSpPr>
          <p:cNvPr id="7" name="TextBox 6"/>
          <p:cNvSpPr txBox="1"/>
          <p:nvPr/>
        </p:nvSpPr>
        <p:spPr>
          <a:xfrm>
            <a:off x="179512" y="4797153"/>
            <a:ext cx="5256584" cy="830997"/>
          </a:xfrm>
          <a:prstGeom prst="rect">
            <a:avLst/>
          </a:prstGeom>
          <a:noFill/>
        </p:spPr>
        <p:txBody>
          <a:bodyPr wrap="square" rtlCol="0">
            <a:spAutoFit/>
          </a:bodyPr>
          <a:lstStyle/>
          <a:p>
            <a:r>
              <a:rPr lang="en-GB" sz="2400" dirty="0" smtClean="0"/>
              <a:t>Designer babies chosen for ‘brains and beauty’?</a:t>
            </a:r>
            <a:endParaRPr lang="en-GB" sz="2400" dirty="0"/>
          </a:p>
        </p:txBody>
      </p:sp>
      <p:sp>
        <p:nvSpPr>
          <p:cNvPr id="8" name="Rectangle 7"/>
          <p:cNvSpPr/>
          <p:nvPr/>
        </p:nvSpPr>
        <p:spPr>
          <a:xfrm>
            <a:off x="5214942" y="5643578"/>
            <a:ext cx="3571900" cy="857256"/>
          </a:xfrm>
          <a:prstGeom prst="rect">
            <a:avLst/>
          </a:prstGeom>
        </p:spPr>
        <p:txBody>
          <a:bodyPr wrap="square">
            <a:spAutoFit/>
          </a:bodyPr>
          <a:lstStyle/>
          <a:p>
            <a:r>
              <a:rPr lang="en-GB" sz="2400" dirty="0" smtClean="0"/>
              <a:t>DNA</a:t>
            </a:r>
            <a:r>
              <a:rPr lang="en-GB" sz="2400" dirty="0"/>
              <a:t> </a:t>
            </a:r>
            <a:r>
              <a:rPr lang="en-GB" sz="2400" dirty="0" smtClean="0"/>
              <a:t>technology used to determine</a:t>
            </a:r>
            <a:r>
              <a:rPr lang="en-GB" sz="2400" dirty="0"/>
              <a:t> social </a:t>
            </a:r>
            <a:r>
              <a:rPr lang="en-GB" sz="2400" dirty="0" smtClean="0"/>
              <a:t>class?</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Selling genetic information</a:t>
            </a:r>
            <a:endParaRPr lang="en-GB" dirty="0"/>
          </a:p>
        </p:txBody>
      </p:sp>
      <p:pic>
        <p:nvPicPr>
          <p:cNvPr id="4" name="Content Placeholder 3" descr="http://blogs.nature.com/news/thegreatbeyond/decodelogo%20one.bmp"/>
          <p:cNvPicPr>
            <a:picLocks noGrp="1"/>
          </p:cNvPicPr>
          <p:nvPr>
            <p:ph idx="1"/>
          </p:nvPr>
        </p:nvPicPr>
        <p:blipFill>
          <a:blip r:embed="rId3" cstate="print"/>
          <a:srcRect/>
          <a:stretch>
            <a:fillRect/>
          </a:stretch>
        </p:blipFill>
        <p:spPr bwMode="auto">
          <a:xfrm>
            <a:off x="642910" y="2643182"/>
            <a:ext cx="3500462" cy="2428892"/>
          </a:xfrm>
          <a:prstGeom prst="rect">
            <a:avLst/>
          </a:prstGeom>
          <a:noFill/>
          <a:ln w="9525">
            <a:noFill/>
            <a:miter lim="800000"/>
            <a:headEnd/>
            <a:tailEnd/>
          </a:ln>
        </p:spPr>
      </p:pic>
      <p:pic>
        <p:nvPicPr>
          <p:cNvPr id="5" name="logo" descr="23andMe">
            <a:hlinkClick r:id="rId4"/>
          </p:cNvPr>
          <p:cNvPicPr/>
          <p:nvPr/>
        </p:nvPicPr>
        <p:blipFill>
          <a:blip r:embed="rId5" cstate="print"/>
          <a:srcRect/>
          <a:stretch>
            <a:fillRect/>
          </a:stretch>
        </p:blipFill>
        <p:spPr bwMode="auto">
          <a:xfrm>
            <a:off x="4429124" y="2285992"/>
            <a:ext cx="2428892" cy="1857388"/>
          </a:xfrm>
          <a:prstGeom prst="rect">
            <a:avLst/>
          </a:prstGeom>
          <a:noFill/>
          <a:ln w="9525">
            <a:noFill/>
            <a:miter lim="800000"/>
            <a:headEnd/>
            <a:tailEnd/>
          </a:ln>
        </p:spPr>
      </p:pic>
      <p:pic>
        <p:nvPicPr>
          <p:cNvPr id="6" name="slogan" descr="genetics just got personal.">
            <a:hlinkClick r:id="rId4"/>
          </p:cNvPr>
          <p:cNvPicPr/>
          <p:nvPr/>
        </p:nvPicPr>
        <p:blipFill>
          <a:blip r:embed="rId6" cstate="print"/>
          <a:srcRect/>
          <a:stretch>
            <a:fillRect/>
          </a:stretch>
        </p:blipFill>
        <p:spPr bwMode="auto">
          <a:xfrm>
            <a:off x="5857884" y="3929066"/>
            <a:ext cx="2428892" cy="1143008"/>
          </a:xfrm>
          <a:prstGeom prst="rect">
            <a:avLst/>
          </a:prstGeom>
          <a:noFill/>
          <a:ln w="9525">
            <a:noFill/>
            <a:miter lim="800000"/>
            <a:headEnd/>
            <a:tailEnd/>
          </a:ln>
        </p:spPr>
      </p:pic>
      <p:sp>
        <p:nvSpPr>
          <p:cNvPr id="7" name="TextBox 6"/>
          <p:cNvSpPr txBox="1"/>
          <p:nvPr/>
        </p:nvSpPr>
        <p:spPr>
          <a:xfrm>
            <a:off x="642910" y="5786454"/>
            <a:ext cx="8588377" cy="400110"/>
          </a:xfrm>
          <a:prstGeom prst="rect">
            <a:avLst/>
          </a:prstGeom>
          <a:noFill/>
        </p:spPr>
        <p:txBody>
          <a:bodyPr wrap="none" rtlCol="0">
            <a:spAutoFit/>
          </a:bodyPr>
          <a:lstStyle/>
          <a:p>
            <a:r>
              <a:rPr lang="en-GB" sz="2000" dirty="0" smtClean="0"/>
              <a:t>Some companies already offering disease-specific tests directly to consumers</a:t>
            </a:r>
            <a:endParaRPr lang="en-GB"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642918"/>
            <a:ext cx="9215502" cy="857256"/>
          </a:xfrm>
        </p:spPr>
        <p:txBody>
          <a:bodyPr>
            <a:normAutofit fontScale="90000"/>
          </a:bodyPr>
          <a:lstStyle/>
          <a:p>
            <a:r>
              <a:rPr lang="en-GB" dirty="0" smtClean="0"/>
              <a:t>Direct to consumer (DTC) genetic tests</a:t>
            </a:r>
            <a:endParaRPr lang="en-GB" dirty="0"/>
          </a:p>
        </p:txBody>
      </p:sp>
      <p:sp>
        <p:nvSpPr>
          <p:cNvPr id="3" name="Content Placeholder 2"/>
          <p:cNvSpPr>
            <a:spLocks noGrp="1"/>
          </p:cNvSpPr>
          <p:nvPr>
            <p:ph idx="1"/>
          </p:nvPr>
        </p:nvSpPr>
        <p:spPr>
          <a:xfrm>
            <a:off x="428596" y="1714488"/>
            <a:ext cx="3786214" cy="4973669"/>
          </a:xfrm>
          <a:noFill/>
          <a:ln w="41275" cmpd="thinThick">
            <a:solidFill>
              <a:schemeClr val="tx1"/>
            </a:solidFill>
          </a:ln>
        </p:spPr>
        <p:txBody>
          <a:bodyPr wrap="square" rtlCol="0">
            <a:spAutoFit/>
          </a:bodyPr>
          <a:lstStyle/>
          <a:p>
            <a:pPr marL="0">
              <a:buNone/>
            </a:pPr>
            <a:r>
              <a:rPr lang="en-GB" dirty="0" smtClean="0">
                <a:solidFill>
                  <a:srgbClr val="FFFF00"/>
                </a:solidFill>
              </a:rPr>
              <a:t>For monogenic disease</a:t>
            </a:r>
          </a:p>
          <a:p>
            <a:pPr marL="0">
              <a:buNone/>
            </a:pPr>
            <a:endParaRPr lang="en-GB" dirty="0" smtClean="0">
              <a:solidFill>
                <a:srgbClr val="FFFF00"/>
              </a:solidFill>
            </a:endParaRPr>
          </a:p>
          <a:p>
            <a:pPr marL="0">
              <a:buNone/>
            </a:pPr>
            <a:r>
              <a:rPr lang="en-GB" dirty="0" smtClean="0"/>
              <a:t>Can provide carrier status information</a:t>
            </a:r>
          </a:p>
          <a:p>
            <a:pPr marL="0">
              <a:buNone/>
            </a:pPr>
            <a:endParaRPr lang="en-GB" dirty="0" smtClean="0"/>
          </a:p>
          <a:p>
            <a:pPr marL="0">
              <a:buNone/>
            </a:pPr>
            <a:r>
              <a:rPr lang="en-GB" dirty="0" smtClean="0"/>
              <a:t>Can detect rare serious conditions in newborn</a:t>
            </a:r>
          </a:p>
          <a:p>
            <a:pPr marL="0">
              <a:buNone/>
            </a:pPr>
            <a:endParaRPr lang="en-GB" dirty="0" smtClean="0"/>
          </a:p>
          <a:p>
            <a:pPr marL="0">
              <a:buNone/>
            </a:pPr>
            <a:r>
              <a:rPr lang="en-GB" dirty="0" smtClean="0"/>
              <a:t>Essential that service includes genetic counselling</a:t>
            </a:r>
            <a:endParaRPr lang="en-GB" dirty="0">
              <a:solidFill>
                <a:srgbClr val="FFFF00"/>
              </a:solidFill>
            </a:endParaRPr>
          </a:p>
        </p:txBody>
      </p:sp>
      <p:sp>
        <p:nvSpPr>
          <p:cNvPr id="4" name="TextBox 3"/>
          <p:cNvSpPr txBox="1"/>
          <p:nvPr/>
        </p:nvSpPr>
        <p:spPr>
          <a:xfrm>
            <a:off x="5143504" y="1714488"/>
            <a:ext cx="3748976" cy="4954872"/>
          </a:xfrm>
          <a:prstGeom prst="rect">
            <a:avLst/>
          </a:prstGeom>
          <a:noFill/>
          <a:ln w="41275" cmpd="thinThick">
            <a:solidFill>
              <a:schemeClr val="tx1"/>
            </a:solidFill>
          </a:ln>
        </p:spPr>
        <p:txBody>
          <a:bodyPr wrap="square" rtlCol="0">
            <a:spAutoFit/>
          </a:bodyPr>
          <a:lstStyle/>
          <a:p>
            <a:r>
              <a:rPr lang="en-GB" sz="2600" dirty="0" smtClean="0">
                <a:solidFill>
                  <a:srgbClr val="FFFF00"/>
                </a:solidFill>
              </a:rPr>
              <a:t>For complex disease</a:t>
            </a:r>
          </a:p>
          <a:p>
            <a:endParaRPr lang="en-GB" sz="2600" dirty="0" smtClean="0"/>
          </a:p>
          <a:p>
            <a:r>
              <a:rPr lang="en-GB" sz="2600" dirty="0" smtClean="0"/>
              <a:t>Often have limited clinical utility</a:t>
            </a:r>
          </a:p>
          <a:p>
            <a:endParaRPr lang="en-GB" sz="2600" dirty="0" smtClean="0"/>
          </a:p>
          <a:p>
            <a:r>
              <a:rPr lang="en-GB" sz="2600" dirty="0" smtClean="0"/>
              <a:t>May cause undue alarm</a:t>
            </a:r>
          </a:p>
          <a:p>
            <a:endParaRPr lang="en-GB" sz="2600" dirty="0" smtClean="0"/>
          </a:p>
          <a:p>
            <a:r>
              <a:rPr lang="en-GB" sz="2600" dirty="0" smtClean="0"/>
              <a:t>May offer false reassurance</a:t>
            </a:r>
          </a:p>
          <a:p>
            <a:endParaRPr lang="en-GB" sz="2600" dirty="0" smtClean="0"/>
          </a:p>
          <a:p>
            <a:r>
              <a:rPr lang="en-GB" sz="2600" dirty="0" smtClean="0"/>
              <a:t>Data privacy concerns</a:t>
            </a:r>
          </a:p>
          <a:p>
            <a:endParaRPr lang="en-GB" sz="2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8158162" cy="1143000"/>
          </a:xfrm>
        </p:spPr>
        <p:txBody>
          <a:bodyPr>
            <a:normAutofit fontScale="90000"/>
          </a:bodyPr>
          <a:lstStyle/>
          <a:p>
            <a:r>
              <a:rPr lang="en-GB" dirty="0" smtClean="0"/>
              <a:t>DTC genetic tests for monogenic disease</a:t>
            </a:r>
            <a:endParaRPr lang="en-GB" dirty="0"/>
          </a:p>
        </p:txBody>
      </p:sp>
      <p:sp>
        <p:nvSpPr>
          <p:cNvPr id="3" name="Content Placeholder 2"/>
          <p:cNvSpPr>
            <a:spLocks noGrp="1"/>
          </p:cNvSpPr>
          <p:nvPr>
            <p:ph idx="1"/>
          </p:nvPr>
        </p:nvSpPr>
        <p:spPr>
          <a:xfrm>
            <a:off x="500034" y="2214554"/>
            <a:ext cx="7901014" cy="4422478"/>
          </a:xfrm>
        </p:spPr>
        <p:txBody>
          <a:bodyPr>
            <a:normAutofit/>
          </a:bodyPr>
          <a:lstStyle/>
          <a:p>
            <a:r>
              <a:rPr lang="en-GB" dirty="0" smtClean="0"/>
              <a:t>To determine carrier status of recessive disease, </a:t>
            </a:r>
            <a:r>
              <a:rPr lang="en-GB" dirty="0" err="1" smtClean="0"/>
              <a:t>eg</a:t>
            </a:r>
            <a:r>
              <a:rPr lang="en-GB" dirty="0" smtClean="0"/>
              <a:t>. Tay Sachs; cystic fibrosis</a:t>
            </a:r>
          </a:p>
          <a:p>
            <a:endParaRPr lang="en-GB" dirty="0" smtClean="0"/>
          </a:p>
          <a:p>
            <a:r>
              <a:rPr lang="en-GB" dirty="0" smtClean="0"/>
              <a:t>To determine risk of later onset disease, </a:t>
            </a:r>
            <a:r>
              <a:rPr lang="en-GB" dirty="0" err="1" smtClean="0"/>
              <a:t>eg</a:t>
            </a:r>
            <a:r>
              <a:rPr lang="en-GB" dirty="0" smtClean="0"/>
              <a:t>. hereditary breast cancer</a:t>
            </a:r>
          </a:p>
          <a:p>
            <a:endParaRPr lang="en-GB" dirty="0" smtClean="0"/>
          </a:p>
          <a:p>
            <a:r>
              <a:rPr lang="en-GB" dirty="0" smtClean="0"/>
              <a:t>To determine presence of serious, treatable disease in newborn, </a:t>
            </a:r>
            <a:r>
              <a:rPr lang="en-GB" dirty="0" err="1" smtClean="0"/>
              <a:t>eg</a:t>
            </a:r>
            <a:r>
              <a:rPr lang="en-GB" dirty="0" smtClean="0"/>
              <a:t>. MCAD deficiency (part of newborn screening in UK since 2009)</a:t>
            </a:r>
          </a:p>
          <a:p>
            <a:pPr>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143000"/>
          </a:xfrm>
        </p:spPr>
        <p:txBody>
          <a:bodyPr>
            <a:normAutofit/>
          </a:bodyPr>
          <a:lstStyle/>
          <a:p>
            <a:r>
              <a:rPr lang="en-GB" sz="3600" dirty="0" smtClean="0"/>
              <a:t>Predicting risk of common disease: type 2 diabetes (T2D)</a:t>
            </a:r>
            <a:endParaRPr lang="en-GB" sz="3600" dirty="0"/>
          </a:p>
        </p:txBody>
      </p:sp>
      <p:sp>
        <p:nvSpPr>
          <p:cNvPr id="3" name="Content Placeholder 2"/>
          <p:cNvSpPr>
            <a:spLocks noGrp="1"/>
          </p:cNvSpPr>
          <p:nvPr>
            <p:ph idx="1"/>
          </p:nvPr>
        </p:nvSpPr>
        <p:spPr>
          <a:xfrm>
            <a:off x="428596" y="2000240"/>
            <a:ext cx="8229600" cy="4389120"/>
          </a:xfrm>
        </p:spPr>
        <p:txBody>
          <a:bodyPr>
            <a:normAutofit lnSpcReduction="10000"/>
          </a:bodyPr>
          <a:lstStyle/>
          <a:p>
            <a:pPr>
              <a:buNone/>
            </a:pPr>
            <a:endParaRPr lang="en-GB" sz="2400" dirty="0" smtClean="0"/>
          </a:p>
          <a:p>
            <a:r>
              <a:rPr lang="en-GB" sz="2400" dirty="0" smtClean="0"/>
              <a:t>T2D currently affects 285 million adults worldwide, predicted to rise to 439 million by 2030 </a:t>
            </a:r>
            <a:r>
              <a:rPr lang="en-GB" sz="2000" dirty="0" smtClean="0"/>
              <a:t>(Shaw et al. 2010)</a:t>
            </a:r>
          </a:p>
          <a:p>
            <a:pPr>
              <a:buNone/>
            </a:pPr>
            <a:endParaRPr lang="en-GB" sz="2400" dirty="0" smtClean="0"/>
          </a:p>
          <a:p>
            <a:r>
              <a:rPr lang="en-GB" sz="2400" dirty="0" smtClean="0"/>
              <a:t>Caused by complex interaction of non-genetic (</a:t>
            </a:r>
            <a:r>
              <a:rPr lang="en-GB" sz="2400" dirty="0" err="1" smtClean="0"/>
              <a:t>eg</a:t>
            </a:r>
            <a:r>
              <a:rPr lang="en-GB" sz="2400" dirty="0" smtClean="0"/>
              <a:t> diet) and genetic factors: </a:t>
            </a:r>
            <a:r>
              <a:rPr lang="en-GB" sz="2400" dirty="0" smtClean="0">
                <a:solidFill>
                  <a:srgbClr val="FFFF00"/>
                </a:solidFill>
              </a:rPr>
              <a:t>sibling relative risk is ~3 </a:t>
            </a:r>
            <a:r>
              <a:rPr lang="en-GB" sz="2400" dirty="0" smtClean="0"/>
              <a:t>in Europeans</a:t>
            </a:r>
          </a:p>
          <a:p>
            <a:endParaRPr lang="en-GB" sz="2400" dirty="0" smtClean="0"/>
          </a:p>
          <a:p>
            <a:r>
              <a:rPr lang="en-GB" sz="2400" dirty="0" smtClean="0">
                <a:solidFill>
                  <a:srgbClr val="FFFF00"/>
                </a:solidFill>
              </a:rPr>
              <a:t>38</a:t>
            </a:r>
            <a:r>
              <a:rPr lang="en-GB" sz="2400" dirty="0" smtClean="0"/>
              <a:t> confirmed T2D genes so far, which explain just </a:t>
            </a:r>
            <a:r>
              <a:rPr lang="en-GB" sz="2400" dirty="0" smtClean="0">
                <a:solidFill>
                  <a:srgbClr val="FFFF00"/>
                </a:solidFill>
              </a:rPr>
              <a:t>~10% </a:t>
            </a:r>
            <a:r>
              <a:rPr lang="en-GB" sz="2400" dirty="0" smtClean="0"/>
              <a:t>of estimated genetic contribution </a:t>
            </a:r>
            <a:r>
              <a:rPr lang="en-GB" sz="2000" dirty="0" smtClean="0"/>
              <a:t>(</a:t>
            </a:r>
            <a:r>
              <a:rPr lang="en-GB" sz="2000" dirty="0" err="1" smtClean="0"/>
              <a:t>Voight</a:t>
            </a:r>
            <a:r>
              <a:rPr lang="en-GB" sz="2000" dirty="0" smtClean="0"/>
              <a:t> et al. 2010)</a:t>
            </a:r>
          </a:p>
          <a:p>
            <a:endParaRPr lang="en-GB" sz="2000" dirty="0" smtClean="0"/>
          </a:p>
          <a:p>
            <a:r>
              <a:rPr lang="en-GB" sz="2400" dirty="0" smtClean="0"/>
              <a:t>Strongest associations are with variants in the </a:t>
            </a:r>
            <a:r>
              <a:rPr lang="en-GB" sz="2400" dirty="0" smtClean="0">
                <a:solidFill>
                  <a:srgbClr val="FFFF00"/>
                </a:solidFill>
              </a:rPr>
              <a:t>TCF7L2 gene </a:t>
            </a:r>
          </a:p>
          <a:p>
            <a:endParaRPr lang="en-GB" sz="2000" dirty="0" smtClean="0"/>
          </a:p>
          <a:p>
            <a:endParaRPr lang="en-GB"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en-GB" dirty="0" smtClean="0"/>
              <a:t>DTC genetic test for type 2 diabetes</a:t>
            </a:r>
            <a:endParaRPr lang="en-GB" dirty="0"/>
          </a:p>
        </p:txBody>
      </p:sp>
      <p:sp>
        <p:nvSpPr>
          <p:cNvPr id="3" name="Content Placeholder 2"/>
          <p:cNvSpPr>
            <a:spLocks noGrp="1"/>
          </p:cNvSpPr>
          <p:nvPr>
            <p:ph idx="1"/>
          </p:nvPr>
        </p:nvSpPr>
        <p:spPr>
          <a:xfrm>
            <a:off x="3571868" y="1643050"/>
            <a:ext cx="5286412" cy="4572032"/>
          </a:xfrm>
        </p:spPr>
        <p:txBody>
          <a:bodyPr>
            <a:normAutofit fontScale="92500" lnSpcReduction="20000"/>
          </a:bodyPr>
          <a:lstStyle/>
          <a:p>
            <a:pPr>
              <a:buNone/>
            </a:pPr>
            <a:endParaRPr lang="en-GB" dirty="0" smtClean="0"/>
          </a:p>
          <a:p>
            <a:pPr>
              <a:buNone/>
            </a:pPr>
            <a:r>
              <a:rPr lang="en-GB" dirty="0" smtClean="0"/>
              <a:t>Text from website of a DTC genetic test company:</a:t>
            </a:r>
          </a:p>
          <a:p>
            <a:pPr>
              <a:buNone/>
            </a:pPr>
            <a:endParaRPr lang="en-GB" dirty="0" smtClean="0"/>
          </a:p>
          <a:p>
            <a:pPr>
              <a:buNone/>
            </a:pPr>
            <a:r>
              <a:rPr lang="en-GB" dirty="0" smtClean="0"/>
              <a:t>“At this time we provide this information on all </a:t>
            </a:r>
            <a:r>
              <a:rPr lang="en-GB" dirty="0" smtClean="0">
                <a:solidFill>
                  <a:srgbClr val="FFFF00"/>
                </a:solidFill>
              </a:rPr>
              <a:t>[15] variants </a:t>
            </a:r>
            <a:r>
              <a:rPr lang="en-GB" dirty="0" smtClean="0"/>
              <a:t>for individuals of European descent. </a:t>
            </a:r>
          </a:p>
          <a:p>
            <a:pPr>
              <a:buNone/>
            </a:pPr>
            <a:endParaRPr lang="en-GB" dirty="0" smtClean="0"/>
          </a:p>
          <a:p>
            <a:pPr>
              <a:buNone/>
            </a:pPr>
            <a:r>
              <a:rPr lang="en-GB" dirty="0" smtClean="0"/>
              <a:t>Information for </a:t>
            </a:r>
            <a:r>
              <a:rPr lang="en-GB" dirty="0" smtClean="0">
                <a:solidFill>
                  <a:srgbClr val="FFFF00"/>
                </a:solidFill>
              </a:rPr>
              <a:t>8 out of the 15 </a:t>
            </a:r>
            <a:r>
              <a:rPr lang="en-GB" dirty="0" smtClean="0"/>
              <a:t>variants is provided for East Asians. For African Americans we provide information on </a:t>
            </a:r>
            <a:r>
              <a:rPr lang="en-GB" dirty="0" smtClean="0">
                <a:solidFill>
                  <a:srgbClr val="FFFF00"/>
                </a:solidFill>
              </a:rPr>
              <a:t>TCF7L2</a:t>
            </a:r>
            <a:r>
              <a:rPr lang="en-GB" dirty="0" smtClean="0"/>
              <a:t>, the individually strongest genetic risk factor”.</a:t>
            </a:r>
          </a:p>
          <a:p>
            <a:endParaRPr lang="en-GB" dirty="0"/>
          </a:p>
        </p:txBody>
      </p:sp>
      <p:pic>
        <p:nvPicPr>
          <p:cNvPr id="44035" name="Picture 3"/>
          <p:cNvPicPr>
            <a:picLocks noChangeAspect="1" noChangeArrowheads="1"/>
          </p:cNvPicPr>
          <p:nvPr/>
        </p:nvPicPr>
        <p:blipFill>
          <a:blip r:embed="rId3" cstate="print"/>
          <a:srcRect/>
          <a:stretch>
            <a:fillRect/>
          </a:stretch>
        </p:blipFill>
        <p:spPr bwMode="auto">
          <a:xfrm>
            <a:off x="500034" y="2143116"/>
            <a:ext cx="2716609"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normAutofit/>
          </a:bodyPr>
          <a:lstStyle/>
          <a:p>
            <a:r>
              <a:rPr lang="en-GB" sz="3200" dirty="0" smtClean="0"/>
              <a:t>TCF7L2 risk variant (‘T’ allele) for type 2 diabetes: expected outcome of 1000 tests</a:t>
            </a:r>
            <a:endParaRPr lang="en-GB" sz="3200" dirty="0"/>
          </a:p>
        </p:txBody>
      </p:sp>
      <p:graphicFrame>
        <p:nvGraphicFramePr>
          <p:cNvPr id="4" name="Content Placeholder 3"/>
          <p:cNvGraphicFramePr>
            <a:graphicFrameLocks noGrp="1"/>
          </p:cNvGraphicFramePr>
          <p:nvPr>
            <p:ph idx="1"/>
          </p:nvPr>
        </p:nvGraphicFramePr>
        <p:xfrm>
          <a:off x="357158" y="2000240"/>
          <a:ext cx="8329644" cy="1993904"/>
        </p:xfrm>
        <a:graphic>
          <a:graphicData uri="http://schemas.openxmlformats.org/drawingml/2006/table">
            <a:tbl>
              <a:tblPr firstRow="1" bandRow="1">
                <a:tableStyleId>{5C22544A-7EE6-4342-B048-85BDC9FD1C3A}</a:tableStyleId>
              </a:tblPr>
              <a:tblGrid>
                <a:gridCol w="2082411"/>
                <a:gridCol w="2082411"/>
                <a:gridCol w="2082411"/>
                <a:gridCol w="2082411"/>
              </a:tblGrid>
              <a:tr h="569384">
                <a:tc>
                  <a:txBody>
                    <a:bodyPr/>
                    <a:lstStyle/>
                    <a:p>
                      <a:endParaRPr lang="en-GB" dirty="0"/>
                    </a:p>
                  </a:txBody>
                  <a:tcPr/>
                </a:tc>
                <a:tc>
                  <a:txBody>
                    <a:bodyPr/>
                    <a:lstStyle/>
                    <a:p>
                      <a:pPr algn="just">
                        <a:lnSpc>
                          <a:spcPct val="115000"/>
                        </a:lnSpc>
                        <a:spcAft>
                          <a:spcPts val="1000"/>
                        </a:spcAft>
                      </a:pPr>
                      <a:r>
                        <a:rPr lang="en-GB" sz="2000" b="1" dirty="0">
                          <a:latin typeface="Calibri"/>
                          <a:ea typeface="Calibri"/>
                          <a:cs typeface="Times New Roman"/>
                        </a:rPr>
                        <a:t>TT </a:t>
                      </a:r>
                      <a:r>
                        <a:rPr lang="en-GB" sz="2000" b="1" baseline="0" dirty="0" smtClean="0">
                          <a:latin typeface="Calibri"/>
                          <a:ea typeface="Calibri"/>
                          <a:cs typeface="Times New Roman"/>
                        </a:rPr>
                        <a:t> </a:t>
                      </a:r>
                      <a:r>
                        <a:rPr lang="en-GB" sz="2000" dirty="0" smtClean="0">
                          <a:latin typeface="Calibri"/>
                          <a:ea typeface="Calibri"/>
                          <a:cs typeface="Times New Roman"/>
                        </a:rPr>
                        <a:t>(</a:t>
                      </a:r>
                      <a:r>
                        <a:rPr lang="en-GB" sz="2000" dirty="0">
                          <a:latin typeface="Calibri"/>
                          <a:ea typeface="Calibri"/>
                          <a:cs typeface="Times New Roman"/>
                        </a:rPr>
                        <a:t>100)</a:t>
                      </a:r>
                    </a:p>
                  </a:txBody>
                  <a:tcPr marL="68580" marR="68580" marT="0" marB="0"/>
                </a:tc>
                <a:tc>
                  <a:txBody>
                    <a:bodyPr/>
                    <a:lstStyle/>
                    <a:p>
                      <a:pPr algn="just">
                        <a:lnSpc>
                          <a:spcPct val="115000"/>
                        </a:lnSpc>
                        <a:spcAft>
                          <a:spcPts val="1000"/>
                        </a:spcAft>
                      </a:pPr>
                      <a:r>
                        <a:rPr lang="en-GB" sz="2000" b="1" dirty="0">
                          <a:latin typeface="Calibri"/>
                          <a:ea typeface="Calibri"/>
                          <a:cs typeface="Times New Roman"/>
                        </a:rPr>
                        <a:t>TC </a:t>
                      </a:r>
                      <a:r>
                        <a:rPr lang="en-GB" sz="2000" dirty="0" smtClean="0">
                          <a:latin typeface="Calibri"/>
                          <a:ea typeface="Calibri"/>
                          <a:cs typeface="Times New Roman"/>
                        </a:rPr>
                        <a:t>(</a:t>
                      </a:r>
                      <a:r>
                        <a:rPr lang="en-GB" sz="2000" dirty="0">
                          <a:latin typeface="Calibri"/>
                          <a:ea typeface="Calibri"/>
                          <a:cs typeface="Times New Roman"/>
                        </a:rPr>
                        <a:t>350)</a:t>
                      </a:r>
                    </a:p>
                  </a:txBody>
                  <a:tcPr marL="68580" marR="68580" marT="0" marB="0"/>
                </a:tc>
                <a:tc>
                  <a:txBody>
                    <a:bodyPr/>
                    <a:lstStyle/>
                    <a:p>
                      <a:pPr algn="just">
                        <a:lnSpc>
                          <a:spcPct val="115000"/>
                        </a:lnSpc>
                        <a:spcAft>
                          <a:spcPts val="1000"/>
                        </a:spcAft>
                      </a:pPr>
                      <a:r>
                        <a:rPr lang="en-GB" sz="2000" b="1" dirty="0" smtClean="0">
                          <a:latin typeface="Calibri"/>
                          <a:ea typeface="Times New Roman"/>
                          <a:cs typeface="Times New Roman"/>
                        </a:rPr>
                        <a:t>CC </a:t>
                      </a:r>
                      <a:r>
                        <a:rPr lang="en-GB" sz="2000" dirty="0" smtClean="0">
                          <a:latin typeface="Calibri"/>
                          <a:ea typeface="Times New Roman"/>
                          <a:cs typeface="Times New Roman"/>
                        </a:rPr>
                        <a:t> </a:t>
                      </a:r>
                      <a:r>
                        <a:rPr lang="en-GB" sz="2000" dirty="0">
                          <a:latin typeface="Calibri"/>
                          <a:ea typeface="Calibri"/>
                          <a:cs typeface="Times New Roman"/>
                        </a:rPr>
                        <a:t>(550) </a:t>
                      </a:r>
                    </a:p>
                  </a:txBody>
                  <a:tcPr marL="68580" marR="68580" marT="0" marB="0"/>
                </a:tc>
              </a:tr>
              <a:tr h="712260">
                <a:tc>
                  <a:txBody>
                    <a:bodyPr/>
                    <a:lstStyle/>
                    <a:p>
                      <a:pPr>
                        <a:lnSpc>
                          <a:spcPct val="115000"/>
                        </a:lnSpc>
                        <a:spcAft>
                          <a:spcPts val="1000"/>
                        </a:spcAft>
                      </a:pPr>
                      <a:r>
                        <a:rPr lang="en-GB" sz="2000" dirty="0">
                          <a:latin typeface="Calibri"/>
                          <a:ea typeface="Calibri"/>
                          <a:cs typeface="Times New Roman"/>
                        </a:rPr>
                        <a:t>Will develop disease (60) </a:t>
                      </a:r>
                    </a:p>
                  </a:txBody>
                  <a:tcPr marL="68580" marR="68580" marT="0" marB="0"/>
                </a:tc>
                <a:tc>
                  <a:txBody>
                    <a:bodyPr/>
                    <a:lstStyle/>
                    <a:p>
                      <a:pPr algn="ctr">
                        <a:lnSpc>
                          <a:spcPct val="115000"/>
                        </a:lnSpc>
                        <a:spcAft>
                          <a:spcPts val="1000"/>
                        </a:spcAft>
                      </a:pPr>
                      <a:r>
                        <a:rPr lang="en-GB" sz="2000">
                          <a:latin typeface="Calibri"/>
                          <a:ea typeface="Calibri"/>
                          <a:cs typeface="Times New Roman"/>
                        </a:rPr>
                        <a:t>27</a:t>
                      </a:r>
                    </a:p>
                  </a:txBody>
                  <a:tcPr marL="68580" marR="68580" marT="0" marB="0"/>
                </a:tc>
                <a:tc>
                  <a:txBody>
                    <a:bodyPr/>
                    <a:lstStyle/>
                    <a:p>
                      <a:pPr algn="ctr">
                        <a:lnSpc>
                          <a:spcPct val="115000"/>
                        </a:lnSpc>
                        <a:spcAft>
                          <a:spcPts val="1000"/>
                        </a:spcAft>
                      </a:pPr>
                      <a:r>
                        <a:rPr lang="en-GB" sz="2000" dirty="0">
                          <a:latin typeface="Calibri"/>
                          <a:ea typeface="Calibri"/>
                          <a:cs typeface="Times New Roman"/>
                        </a:rPr>
                        <a:t>19</a:t>
                      </a:r>
                    </a:p>
                  </a:txBody>
                  <a:tcPr marL="68580" marR="68580" marT="0" marB="0"/>
                </a:tc>
                <a:tc>
                  <a:txBody>
                    <a:bodyPr/>
                    <a:lstStyle/>
                    <a:p>
                      <a:pPr algn="ctr">
                        <a:lnSpc>
                          <a:spcPct val="115000"/>
                        </a:lnSpc>
                        <a:spcAft>
                          <a:spcPts val="1000"/>
                        </a:spcAft>
                      </a:pPr>
                      <a:r>
                        <a:rPr lang="en-GB" sz="2000" dirty="0" smtClean="0">
                          <a:highlight>
                            <a:srgbClr val="FFFF00"/>
                          </a:highlight>
                          <a:latin typeface="Calibri"/>
                          <a:ea typeface="Calibri"/>
                          <a:cs typeface="Times New Roman"/>
                        </a:rPr>
                        <a:t>14*</a:t>
                      </a:r>
                      <a:endParaRPr lang="en-GB" sz="2000" dirty="0">
                        <a:latin typeface="Calibri"/>
                        <a:ea typeface="Calibri"/>
                        <a:cs typeface="Times New Roman"/>
                      </a:endParaRPr>
                    </a:p>
                  </a:txBody>
                  <a:tcPr marL="68580" marR="68580" marT="0" marB="0"/>
                </a:tc>
              </a:tr>
              <a:tr h="712260">
                <a:tc>
                  <a:txBody>
                    <a:bodyPr/>
                    <a:lstStyle/>
                    <a:p>
                      <a:pPr>
                        <a:lnSpc>
                          <a:spcPct val="115000"/>
                        </a:lnSpc>
                        <a:spcAft>
                          <a:spcPts val="1000"/>
                        </a:spcAft>
                      </a:pPr>
                      <a:r>
                        <a:rPr lang="en-GB" sz="2000" dirty="0">
                          <a:latin typeface="Calibri"/>
                          <a:ea typeface="Calibri"/>
                          <a:cs typeface="Times New Roman"/>
                        </a:rPr>
                        <a:t>Will </a:t>
                      </a:r>
                      <a:r>
                        <a:rPr lang="en-GB" sz="2000" b="1" dirty="0">
                          <a:latin typeface="Calibri"/>
                          <a:ea typeface="Calibri"/>
                          <a:cs typeface="Times New Roman"/>
                        </a:rPr>
                        <a:t>not</a:t>
                      </a:r>
                      <a:r>
                        <a:rPr lang="en-GB" sz="2000" dirty="0">
                          <a:latin typeface="Calibri"/>
                          <a:ea typeface="Calibri"/>
                          <a:cs typeface="Times New Roman"/>
                        </a:rPr>
                        <a:t> develop disease (940)</a:t>
                      </a:r>
                    </a:p>
                  </a:txBody>
                  <a:tcPr marL="68580" marR="68580" marT="0" marB="0"/>
                </a:tc>
                <a:tc>
                  <a:txBody>
                    <a:bodyPr/>
                    <a:lstStyle/>
                    <a:p>
                      <a:pPr algn="ctr">
                        <a:lnSpc>
                          <a:spcPct val="115000"/>
                        </a:lnSpc>
                        <a:spcAft>
                          <a:spcPts val="1000"/>
                        </a:spcAft>
                      </a:pPr>
                      <a:r>
                        <a:rPr lang="en-GB" sz="2000" dirty="0" smtClean="0">
                          <a:highlight>
                            <a:srgbClr val="00FF00"/>
                          </a:highlight>
                          <a:latin typeface="Calibri"/>
                          <a:ea typeface="Calibri"/>
                          <a:cs typeface="Times New Roman"/>
                        </a:rPr>
                        <a:t>73**</a:t>
                      </a:r>
                      <a:endParaRPr lang="en-GB" sz="2000" dirty="0">
                        <a:latin typeface="Calibri"/>
                        <a:ea typeface="Calibri"/>
                        <a:cs typeface="Times New Roman"/>
                      </a:endParaRPr>
                    </a:p>
                  </a:txBody>
                  <a:tcPr marL="68580" marR="68580" marT="0" marB="0"/>
                </a:tc>
                <a:tc>
                  <a:txBody>
                    <a:bodyPr/>
                    <a:lstStyle/>
                    <a:p>
                      <a:pPr algn="ctr">
                        <a:lnSpc>
                          <a:spcPct val="115000"/>
                        </a:lnSpc>
                        <a:spcAft>
                          <a:spcPts val="1000"/>
                        </a:spcAft>
                      </a:pPr>
                      <a:r>
                        <a:rPr lang="en-GB" sz="2000" dirty="0" smtClean="0">
                          <a:highlight>
                            <a:srgbClr val="00FF00"/>
                          </a:highlight>
                          <a:latin typeface="Calibri"/>
                          <a:ea typeface="Calibri"/>
                          <a:cs typeface="Times New Roman"/>
                        </a:rPr>
                        <a:t>331**</a:t>
                      </a:r>
                      <a:endParaRPr lang="en-GB" sz="2000" dirty="0">
                        <a:latin typeface="Calibri"/>
                        <a:ea typeface="Calibri"/>
                        <a:cs typeface="Times New Roman"/>
                      </a:endParaRPr>
                    </a:p>
                  </a:txBody>
                  <a:tcPr marL="68580" marR="68580" marT="0" marB="0"/>
                </a:tc>
                <a:tc>
                  <a:txBody>
                    <a:bodyPr/>
                    <a:lstStyle/>
                    <a:p>
                      <a:pPr algn="ctr">
                        <a:lnSpc>
                          <a:spcPct val="115000"/>
                        </a:lnSpc>
                        <a:spcAft>
                          <a:spcPts val="1000"/>
                        </a:spcAft>
                      </a:pPr>
                      <a:r>
                        <a:rPr lang="en-GB" sz="2000" dirty="0">
                          <a:latin typeface="Calibri"/>
                          <a:ea typeface="Calibri"/>
                          <a:cs typeface="Times New Roman"/>
                        </a:rPr>
                        <a:t>536</a:t>
                      </a:r>
                    </a:p>
                  </a:txBody>
                  <a:tcPr marL="68580" marR="68580" marT="0" marB="0"/>
                </a:tc>
              </a:tr>
            </a:tbl>
          </a:graphicData>
        </a:graphic>
      </p:graphicFrame>
      <p:sp>
        <p:nvSpPr>
          <p:cNvPr id="1025" name="Rectangle 1"/>
          <p:cNvSpPr>
            <a:spLocks noChangeArrowheads="1"/>
          </p:cNvSpPr>
          <p:nvPr/>
        </p:nvSpPr>
        <p:spPr bwMode="auto">
          <a:xfrm>
            <a:off x="357158" y="4214818"/>
            <a:ext cx="835824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dirty="0" smtClean="0">
                <a:ln>
                  <a:noFill/>
                </a:ln>
                <a:solidFill>
                  <a:schemeClr val="tx1"/>
                </a:solidFill>
                <a:effectLst/>
                <a:ea typeface="Calibri" pitchFamily="34" charset="0"/>
                <a:cs typeface="Times New Roman" pitchFamily="18" charset="0"/>
              </a:rPr>
              <a:t>*</a:t>
            </a:r>
            <a:r>
              <a:rPr kumimoji="0" lang="en-GB" sz="2400" b="0" i="0" u="none" strike="noStrike" cap="none" normalizeH="0" dirty="0" smtClean="0">
                <a:ln>
                  <a:noFill/>
                </a:ln>
                <a:solidFill>
                  <a:srgbClr val="FFFF00"/>
                </a:solidFill>
                <a:effectLst/>
                <a:ea typeface="Calibri" pitchFamily="34" charset="0"/>
                <a:cs typeface="Times New Roman" pitchFamily="18" charset="0"/>
              </a:rPr>
              <a:t>False reassurance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ie</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people who have no copies of the risk variant but </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will still</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develop the disease)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400" b="0" i="0" u="none" strike="noStrike" cap="none" normalizeH="0" baseline="0" dirty="0" smtClean="0">
                <a:ln>
                  <a:noFill/>
                </a:ln>
                <a:solidFill>
                  <a:srgbClr val="66FF66"/>
                </a:solidFill>
                <a:effectLst/>
                <a:ea typeface="Calibri" pitchFamily="34" charset="0"/>
                <a:cs typeface="Times New Roman" pitchFamily="18" charset="0"/>
              </a:rPr>
              <a:t>False alarm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ie</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people who have at least one copy of the risk variant but </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will never</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develop the disease)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14356"/>
            <a:ext cx="8229600" cy="1143000"/>
          </a:xfrm>
        </p:spPr>
        <p:txBody>
          <a:bodyPr>
            <a:normAutofit fontScale="90000"/>
          </a:bodyPr>
          <a:lstStyle/>
          <a:p>
            <a:r>
              <a:rPr lang="en-GB" dirty="0" smtClean="0"/>
              <a:t>DTC genetic tests for common disease: concerns</a:t>
            </a:r>
            <a:endParaRPr lang="en-GB" dirty="0"/>
          </a:p>
        </p:txBody>
      </p:sp>
      <p:sp>
        <p:nvSpPr>
          <p:cNvPr id="3" name="Content Placeholder 2"/>
          <p:cNvSpPr>
            <a:spLocks noGrp="1"/>
          </p:cNvSpPr>
          <p:nvPr>
            <p:ph idx="1"/>
          </p:nvPr>
        </p:nvSpPr>
        <p:spPr>
          <a:xfrm>
            <a:off x="500034" y="2000240"/>
            <a:ext cx="8229600" cy="4389120"/>
          </a:xfrm>
        </p:spPr>
        <p:txBody>
          <a:bodyPr/>
          <a:lstStyle/>
          <a:p>
            <a:r>
              <a:rPr lang="en-GB" dirty="0" smtClean="0"/>
              <a:t>Tests of dubious clinical benefit may be offered</a:t>
            </a:r>
          </a:p>
          <a:p>
            <a:endParaRPr lang="en-GB" dirty="0" smtClean="0"/>
          </a:p>
          <a:p>
            <a:r>
              <a:rPr lang="en-GB" dirty="0" smtClean="0"/>
              <a:t>Test results may cause false alarm/provide false reassurance</a:t>
            </a:r>
          </a:p>
          <a:p>
            <a:endParaRPr lang="en-GB" dirty="0" smtClean="0"/>
          </a:p>
          <a:p>
            <a:r>
              <a:rPr lang="en-GB" dirty="0" smtClean="0"/>
              <a:t>Complex results may not be explained fully, or with appropriate genetic counselling</a:t>
            </a:r>
          </a:p>
          <a:p>
            <a:endParaRPr lang="en-GB" dirty="0" smtClean="0"/>
          </a:p>
          <a:p>
            <a:r>
              <a:rPr lang="en-GB" dirty="0" smtClean="0"/>
              <a:t>Data protection (especially if company ceases trading)</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000108"/>
            <a:ext cx="8229600" cy="1143000"/>
          </a:xfrm>
        </p:spPr>
        <p:txBody>
          <a:bodyPr>
            <a:normAutofit fontScale="90000"/>
          </a:bodyPr>
          <a:lstStyle/>
          <a:p>
            <a:r>
              <a:rPr lang="en-GB" dirty="0" smtClean="0"/>
              <a:t>DTC genetic tests for common disease: benefits?</a:t>
            </a:r>
            <a:endParaRPr lang="en-GB" dirty="0"/>
          </a:p>
        </p:txBody>
      </p:sp>
      <p:pic>
        <p:nvPicPr>
          <p:cNvPr id="104451" name="Picture 3"/>
          <p:cNvPicPr>
            <a:picLocks noGrp="1" noChangeAspect="1" noChangeArrowheads="1"/>
          </p:cNvPicPr>
          <p:nvPr>
            <p:ph idx="1"/>
          </p:nvPr>
        </p:nvPicPr>
        <p:blipFill>
          <a:blip r:embed="rId3" cstate="print"/>
          <a:srcRect/>
          <a:stretch>
            <a:fillRect/>
          </a:stretch>
        </p:blipFill>
        <p:spPr bwMode="auto">
          <a:xfrm>
            <a:off x="428596" y="2571744"/>
            <a:ext cx="4577344" cy="3369556"/>
          </a:xfrm>
          <a:prstGeom prst="rect">
            <a:avLst/>
          </a:prstGeom>
          <a:noFill/>
          <a:ln w="9525">
            <a:noFill/>
            <a:miter lim="800000"/>
            <a:headEnd/>
            <a:tailEnd/>
          </a:ln>
        </p:spPr>
      </p:pic>
      <p:sp>
        <p:nvSpPr>
          <p:cNvPr id="4" name="TextBox 3"/>
          <p:cNvSpPr txBox="1"/>
          <p:nvPr/>
        </p:nvSpPr>
        <p:spPr>
          <a:xfrm>
            <a:off x="5572132" y="2428868"/>
            <a:ext cx="3214710" cy="3046988"/>
          </a:xfrm>
          <a:prstGeom prst="rect">
            <a:avLst/>
          </a:prstGeom>
          <a:noFill/>
        </p:spPr>
        <p:txBody>
          <a:bodyPr wrap="square" rtlCol="0">
            <a:spAutoFit/>
          </a:bodyPr>
          <a:lstStyle/>
          <a:p>
            <a:r>
              <a:rPr lang="en-GB" sz="2400" dirty="0" smtClean="0"/>
              <a:t>Even if the information provided by some commercial genetic tests is of limited clinical value, it may still spur some customers to make lifestyle changes…..</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r>
              <a:rPr lang="en-GB" dirty="0" smtClean="0"/>
              <a:t>The future: Genetic profiles for all?</a:t>
            </a:r>
            <a:endParaRPr lang="en-GB" dirty="0"/>
          </a:p>
        </p:txBody>
      </p:sp>
      <p:pic>
        <p:nvPicPr>
          <p:cNvPr id="1028" name="Picture 4" descr="http://biosingularity.files.wordpress.com/2010/02/medco_x220.jpg?w=480"/>
          <p:cNvPicPr>
            <a:picLocks noChangeAspect="1" noChangeArrowheads="1"/>
          </p:cNvPicPr>
          <p:nvPr/>
        </p:nvPicPr>
        <p:blipFill>
          <a:blip r:embed="rId3" cstate="print"/>
          <a:srcRect/>
          <a:stretch>
            <a:fillRect/>
          </a:stretch>
        </p:blipFill>
        <p:spPr bwMode="auto">
          <a:xfrm>
            <a:off x="2571736" y="2071678"/>
            <a:ext cx="4003223" cy="38576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lstStyle/>
          <a:p>
            <a:r>
              <a:rPr lang="en-GB" smtClean="0"/>
              <a:t>Personal genomes</a:t>
            </a:r>
            <a:endParaRPr lang="en-GB" dirty="0"/>
          </a:p>
        </p:txBody>
      </p:sp>
      <p:sp>
        <p:nvSpPr>
          <p:cNvPr id="3" name="Content Placeholder 2"/>
          <p:cNvSpPr>
            <a:spLocks noGrp="1"/>
          </p:cNvSpPr>
          <p:nvPr>
            <p:ph idx="1"/>
          </p:nvPr>
        </p:nvSpPr>
        <p:spPr>
          <a:xfrm>
            <a:off x="457200" y="1935480"/>
            <a:ext cx="2971792" cy="4565354"/>
          </a:xfrm>
        </p:spPr>
        <p:txBody>
          <a:bodyPr>
            <a:normAutofit fontScale="92500" lnSpcReduction="20000"/>
          </a:bodyPr>
          <a:lstStyle/>
          <a:p>
            <a:pPr>
              <a:buNone/>
            </a:pPr>
            <a:r>
              <a:rPr lang="en-GB" dirty="0" smtClean="0">
                <a:solidFill>
                  <a:srgbClr val="FFFF00"/>
                </a:solidFill>
              </a:rPr>
              <a:t>Individual genetic</a:t>
            </a:r>
          </a:p>
          <a:p>
            <a:pPr>
              <a:buNone/>
            </a:pPr>
            <a:r>
              <a:rPr lang="en-GB" dirty="0" smtClean="0">
                <a:solidFill>
                  <a:srgbClr val="FFFF00"/>
                </a:solidFill>
              </a:rPr>
              <a:t>tests for variants</a:t>
            </a:r>
          </a:p>
          <a:p>
            <a:pPr>
              <a:buNone/>
            </a:pPr>
            <a:r>
              <a:rPr lang="en-GB" dirty="0" smtClean="0">
                <a:solidFill>
                  <a:srgbClr val="FFFF00"/>
                </a:solidFill>
              </a:rPr>
              <a:t>associated with:</a:t>
            </a:r>
          </a:p>
          <a:p>
            <a:pPr>
              <a:buNone/>
            </a:pPr>
            <a:endParaRPr lang="en-GB" dirty="0" smtClean="0"/>
          </a:p>
          <a:p>
            <a:pPr>
              <a:buNone/>
            </a:pPr>
            <a:r>
              <a:rPr lang="en-GB" dirty="0" smtClean="0"/>
              <a:t>Monogenic disease</a:t>
            </a:r>
          </a:p>
          <a:p>
            <a:pPr>
              <a:buNone/>
            </a:pPr>
            <a:endParaRPr lang="en-GB" dirty="0" smtClean="0"/>
          </a:p>
          <a:p>
            <a:pPr>
              <a:buNone/>
            </a:pPr>
            <a:r>
              <a:rPr lang="en-GB" dirty="0" smtClean="0"/>
              <a:t>Drug response</a:t>
            </a:r>
          </a:p>
          <a:p>
            <a:pPr>
              <a:buNone/>
            </a:pPr>
            <a:endParaRPr lang="en-GB" dirty="0" smtClean="0"/>
          </a:p>
          <a:p>
            <a:pPr>
              <a:buNone/>
            </a:pPr>
            <a:r>
              <a:rPr lang="en-GB" dirty="0" smtClean="0"/>
              <a:t>Disease ‘sub-type’</a:t>
            </a:r>
          </a:p>
          <a:p>
            <a:pPr>
              <a:buNone/>
            </a:pPr>
            <a:endParaRPr lang="en-GB" dirty="0" smtClean="0"/>
          </a:p>
          <a:p>
            <a:pPr>
              <a:buNone/>
            </a:pPr>
            <a:r>
              <a:rPr lang="en-GB" dirty="0" smtClean="0"/>
              <a:t>Future risk of</a:t>
            </a:r>
          </a:p>
          <a:p>
            <a:pPr>
              <a:buNone/>
            </a:pPr>
            <a:r>
              <a:rPr lang="en-GB" dirty="0" smtClean="0"/>
              <a:t>common disease</a:t>
            </a:r>
          </a:p>
          <a:p>
            <a:pPr>
              <a:buNone/>
            </a:pPr>
            <a:endParaRPr lang="en-GB" dirty="0" smtClean="0"/>
          </a:p>
          <a:p>
            <a:pPr>
              <a:buNone/>
            </a:pPr>
            <a:endParaRPr lang="en-GB" dirty="0"/>
          </a:p>
        </p:txBody>
      </p:sp>
      <p:sp>
        <p:nvSpPr>
          <p:cNvPr id="4" name="Right Arrow 3"/>
          <p:cNvSpPr/>
          <p:nvPr/>
        </p:nvSpPr>
        <p:spPr>
          <a:xfrm>
            <a:off x="3929058" y="3500438"/>
            <a:ext cx="1857388" cy="6429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p:cNvSpPr txBox="1"/>
          <p:nvPr/>
        </p:nvSpPr>
        <p:spPr>
          <a:xfrm>
            <a:off x="6500826" y="2285992"/>
            <a:ext cx="1857388" cy="3416320"/>
          </a:xfrm>
          <a:prstGeom prst="rect">
            <a:avLst/>
          </a:prstGeom>
          <a:noFill/>
        </p:spPr>
        <p:txBody>
          <a:bodyPr wrap="square" rtlCol="0">
            <a:spAutoFit/>
          </a:bodyPr>
          <a:lstStyle/>
          <a:p>
            <a:r>
              <a:rPr lang="en-GB" sz="2400" dirty="0" smtClean="0">
                <a:solidFill>
                  <a:srgbClr val="FFFF00"/>
                </a:solidFill>
              </a:rPr>
              <a:t>Whole genome sequencing:</a:t>
            </a:r>
          </a:p>
          <a:p>
            <a:endParaRPr lang="en-GB" sz="2400" dirty="0" smtClean="0"/>
          </a:p>
          <a:p>
            <a:r>
              <a:rPr lang="en-GB" sz="2400" dirty="0" smtClean="0"/>
              <a:t>All variants (common and rare) identified in one analysis</a:t>
            </a:r>
            <a:endParaRPr lang="en-GB" sz="2400" dirty="0"/>
          </a:p>
        </p:txBody>
      </p:sp>
      <p:sp>
        <p:nvSpPr>
          <p:cNvPr id="6" name="TextBox 5"/>
          <p:cNvSpPr txBox="1"/>
          <p:nvPr/>
        </p:nvSpPr>
        <p:spPr>
          <a:xfrm>
            <a:off x="3786182" y="2500306"/>
            <a:ext cx="2071702" cy="769441"/>
          </a:xfrm>
          <a:prstGeom prst="rect">
            <a:avLst/>
          </a:prstGeom>
          <a:noFill/>
        </p:spPr>
        <p:txBody>
          <a:bodyPr wrap="square" rtlCol="0">
            <a:spAutoFit/>
          </a:bodyPr>
          <a:lstStyle/>
          <a:p>
            <a:r>
              <a:rPr lang="en-GB" sz="2200" dirty="0" smtClean="0"/>
              <a:t>May one day all be replaced by</a:t>
            </a:r>
            <a:endParaRPr lang="en-GB" sz="2200" dirty="0"/>
          </a:p>
        </p:txBody>
      </p:sp>
      <p:pic>
        <p:nvPicPr>
          <p:cNvPr id="7" name="Picture 2"/>
          <p:cNvPicPr>
            <a:picLocks noChangeAspect="1" noChangeArrowheads="1"/>
          </p:cNvPicPr>
          <p:nvPr/>
        </p:nvPicPr>
        <p:blipFill>
          <a:blip r:embed="rId3" cstate="print"/>
          <a:srcRect/>
          <a:stretch>
            <a:fillRect/>
          </a:stretch>
        </p:blipFill>
        <p:spPr bwMode="auto">
          <a:xfrm>
            <a:off x="4067944" y="4365104"/>
            <a:ext cx="1944216" cy="195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8229600" cy="1143000"/>
          </a:xfrm>
        </p:spPr>
        <p:txBody>
          <a:bodyPr/>
          <a:lstStyle/>
          <a:p>
            <a:r>
              <a:rPr lang="en-GB" dirty="0" smtClean="0"/>
              <a:t>The future: fact?</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Personalised healthcare based on genetic information</a:t>
            </a:r>
          </a:p>
          <a:p>
            <a:pPr>
              <a:buNone/>
            </a:pPr>
            <a:endParaRPr lang="en-GB" dirty="0"/>
          </a:p>
        </p:txBody>
      </p:sp>
      <p:pic>
        <p:nvPicPr>
          <p:cNvPr id="106498" name="Picture 2"/>
          <p:cNvPicPr>
            <a:picLocks noChangeAspect="1" noChangeArrowheads="1"/>
          </p:cNvPicPr>
          <p:nvPr/>
        </p:nvPicPr>
        <p:blipFill>
          <a:blip r:embed="rId3" cstate="print"/>
          <a:srcRect/>
          <a:stretch>
            <a:fillRect/>
          </a:stretch>
        </p:blipFill>
        <p:spPr bwMode="auto">
          <a:xfrm>
            <a:off x="1043608" y="2060848"/>
            <a:ext cx="3224239" cy="3240360"/>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5508104" y="1268760"/>
            <a:ext cx="21717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643998" cy="1071570"/>
          </a:xfrm>
        </p:spPr>
        <p:txBody>
          <a:bodyPr>
            <a:normAutofit fontScale="90000"/>
          </a:bodyPr>
          <a:lstStyle/>
          <a:p>
            <a:r>
              <a:rPr lang="en-GB" dirty="0" smtClean="0"/>
              <a:t>Personalised medicine: ethical issues</a:t>
            </a:r>
            <a:endParaRPr lang="en-GB" dirty="0"/>
          </a:p>
        </p:txBody>
      </p:sp>
      <p:sp>
        <p:nvSpPr>
          <p:cNvPr id="3" name="Content Placeholder 2"/>
          <p:cNvSpPr>
            <a:spLocks noGrp="1"/>
          </p:cNvSpPr>
          <p:nvPr>
            <p:ph idx="1"/>
          </p:nvPr>
        </p:nvSpPr>
        <p:spPr>
          <a:xfrm>
            <a:off x="214282" y="1785926"/>
            <a:ext cx="8715404" cy="4429156"/>
          </a:xfrm>
        </p:spPr>
        <p:txBody>
          <a:bodyPr>
            <a:normAutofit/>
          </a:bodyPr>
          <a:lstStyle/>
          <a:p>
            <a:r>
              <a:rPr lang="en-GB" dirty="0" smtClean="0"/>
              <a:t>Commercial genetic testing for disease risk based on incomplete information</a:t>
            </a:r>
          </a:p>
          <a:p>
            <a:pPr>
              <a:buNone/>
            </a:pPr>
            <a:endParaRPr lang="en-GB" dirty="0" smtClean="0"/>
          </a:p>
          <a:p>
            <a:r>
              <a:rPr lang="en-GB" dirty="0" smtClean="0"/>
              <a:t>Right ‘not to know’ (particularly children)</a:t>
            </a:r>
          </a:p>
          <a:p>
            <a:endParaRPr lang="en-GB" dirty="0" smtClean="0"/>
          </a:p>
          <a:p>
            <a:r>
              <a:rPr lang="en-GB" dirty="0" smtClean="0"/>
              <a:t>Protection of data, right to ‘genetic privacy’</a:t>
            </a:r>
          </a:p>
          <a:p>
            <a:endParaRPr lang="en-GB" dirty="0" smtClean="0"/>
          </a:p>
          <a:p>
            <a:r>
              <a:rPr lang="en-GB" dirty="0" smtClean="0"/>
              <a:t>Equality of access to genetic information</a:t>
            </a:r>
          </a:p>
          <a:p>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Embryo testing (PGD)</a:t>
            </a:r>
            <a:endParaRPr lang="en-GB"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2571736" y="2071678"/>
            <a:ext cx="42576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fontScale="90000"/>
          </a:bodyPr>
          <a:lstStyle/>
          <a:p>
            <a:r>
              <a:rPr lang="en-GB" dirty="0" smtClean="0"/>
              <a:t>PGD – genetic testing of embryos</a:t>
            </a:r>
            <a:endParaRPr lang="en-GB" dirty="0"/>
          </a:p>
        </p:txBody>
      </p:sp>
      <p:sp>
        <p:nvSpPr>
          <p:cNvPr id="3" name="Content Placeholder 2"/>
          <p:cNvSpPr>
            <a:spLocks noGrp="1"/>
          </p:cNvSpPr>
          <p:nvPr>
            <p:ph idx="1"/>
          </p:nvPr>
        </p:nvSpPr>
        <p:spPr>
          <a:xfrm>
            <a:off x="395536" y="1700808"/>
            <a:ext cx="8229600" cy="4389120"/>
          </a:xfrm>
        </p:spPr>
        <p:txBody>
          <a:bodyPr/>
          <a:lstStyle/>
          <a:p>
            <a:r>
              <a:rPr lang="en-GB" dirty="0" smtClean="0"/>
              <a:t>What is PGD?</a:t>
            </a:r>
          </a:p>
          <a:p>
            <a:pPr lvl="1"/>
            <a:r>
              <a:rPr lang="en-GB" dirty="0" smtClean="0"/>
              <a:t>PGD (preimplantation genetic diagnosis) is a </a:t>
            </a:r>
            <a:r>
              <a:rPr lang="en-GB" dirty="0" smtClean="0">
                <a:solidFill>
                  <a:srgbClr val="FFFF00"/>
                </a:solidFill>
              </a:rPr>
              <a:t>genetic test </a:t>
            </a:r>
            <a:r>
              <a:rPr lang="en-GB" dirty="0" smtClean="0"/>
              <a:t>carried out on </a:t>
            </a:r>
            <a:r>
              <a:rPr lang="en-GB" dirty="0" smtClean="0">
                <a:solidFill>
                  <a:srgbClr val="FFFF00"/>
                </a:solidFill>
              </a:rPr>
              <a:t>IVF embryos</a:t>
            </a:r>
            <a:r>
              <a:rPr lang="en-GB" dirty="0" smtClean="0"/>
              <a:t>, usually to ensure that only embryos free from a particular </a:t>
            </a:r>
            <a:r>
              <a:rPr lang="en-GB" dirty="0" smtClean="0">
                <a:solidFill>
                  <a:srgbClr val="FFFF00"/>
                </a:solidFill>
              </a:rPr>
              <a:t>genetic condition </a:t>
            </a:r>
            <a:r>
              <a:rPr lang="en-GB" dirty="0" smtClean="0"/>
              <a:t>are returned to the woman's womb</a:t>
            </a:r>
          </a:p>
          <a:p>
            <a:pPr lvl="1"/>
            <a:endParaRPr lang="en-GB" dirty="0" smtClean="0"/>
          </a:p>
          <a:p>
            <a:r>
              <a:rPr lang="en-GB" dirty="0" smtClean="0"/>
              <a:t>Who uses it?</a:t>
            </a:r>
          </a:p>
          <a:p>
            <a:pPr lvl="1"/>
            <a:r>
              <a:rPr lang="en-GB" dirty="0" smtClean="0"/>
              <a:t>PGD is an </a:t>
            </a:r>
            <a:r>
              <a:rPr lang="en-GB" dirty="0" smtClean="0">
                <a:solidFill>
                  <a:srgbClr val="FFFF00"/>
                </a:solidFill>
              </a:rPr>
              <a:t>option</a:t>
            </a:r>
            <a:r>
              <a:rPr lang="en-GB" dirty="0" smtClean="0"/>
              <a:t> for some </a:t>
            </a:r>
            <a:r>
              <a:rPr lang="en-GB" dirty="0" smtClean="0">
                <a:solidFill>
                  <a:srgbClr val="FFFF00"/>
                </a:solidFill>
              </a:rPr>
              <a:t>families</a:t>
            </a:r>
            <a:r>
              <a:rPr lang="en-GB" dirty="0" smtClean="0"/>
              <a:t> at risk of having a child </a:t>
            </a:r>
            <a:r>
              <a:rPr lang="en-GB" dirty="0" smtClean="0">
                <a:solidFill>
                  <a:srgbClr val="FFFF00"/>
                </a:solidFill>
              </a:rPr>
              <a:t>affected by a serious genetic condition</a:t>
            </a:r>
            <a:r>
              <a:rPr lang="en-GB" dirty="0" smtClean="0"/>
              <a:t>, offered as an alternative to prenatal testing</a:t>
            </a:r>
          </a:p>
          <a:p>
            <a:pPr lvl="1">
              <a:buFont typeface="Wingdings" pitchFamily="2" charset="2"/>
              <a:buChar char="Ø"/>
            </a:pPr>
            <a:endParaRPr lang="en-GB" dirty="0" smtClean="0"/>
          </a:p>
          <a:p>
            <a:pPr lvl="1">
              <a:buFont typeface="Wingdings" pitchFamily="2" charset="2"/>
              <a:buChar char="Ø"/>
            </a:pPr>
            <a:endParaRPr lang="en-GB" dirty="0" smtClean="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t>PGD: a brief history</a:t>
            </a:r>
            <a:endParaRPr lang="en-GB" dirty="0"/>
          </a:p>
        </p:txBody>
      </p:sp>
      <p:sp>
        <p:nvSpPr>
          <p:cNvPr id="3" name="Content Placeholder 2"/>
          <p:cNvSpPr>
            <a:spLocks noGrp="1"/>
          </p:cNvSpPr>
          <p:nvPr>
            <p:ph idx="1"/>
          </p:nvPr>
        </p:nvSpPr>
        <p:spPr>
          <a:xfrm>
            <a:off x="467544" y="1844824"/>
            <a:ext cx="8280920" cy="4752528"/>
          </a:xfrm>
        </p:spPr>
        <p:txBody>
          <a:bodyPr>
            <a:normAutofit lnSpcReduction="10000"/>
          </a:bodyPr>
          <a:lstStyle/>
          <a:p>
            <a:r>
              <a:rPr lang="en-GB" dirty="0" smtClean="0"/>
              <a:t>July 1990: First twin girls born after PGD, at Hammersmith  Hospital</a:t>
            </a:r>
          </a:p>
          <a:p>
            <a:endParaRPr lang="en-GB" dirty="0" smtClean="0"/>
          </a:p>
          <a:p>
            <a:r>
              <a:rPr lang="en-GB" dirty="0" smtClean="0"/>
              <a:t>Licensed on a case-by-case basis in the UK</a:t>
            </a:r>
          </a:p>
          <a:p>
            <a:pPr>
              <a:buNone/>
            </a:pPr>
            <a:endParaRPr lang="en-GB" dirty="0" smtClean="0"/>
          </a:p>
          <a:p>
            <a:r>
              <a:rPr lang="en-GB" dirty="0" smtClean="0"/>
              <a:t>Dec 2009: study of 581 PGD babies showed procedure had no effect on pregnancy  outcome (up to age of two months)</a:t>
            </a:r>
          </a:p>
          <a:p>
            <a:endParaRPr lang="en-GB" dirty="0" smtClean="0"/>
          </a:p>
          <a:p>
            <a:r>
              <a:rPr lang="en-GB" dirty="0" smtClean="0"/>
              <a:t>Just a </a:t>
            </a:r>
            <a:r>
              <a:rPr lang="en-GB" dirty="0" smtClean="0">
                <a:solidFill>
                  <a:srgbClr val="FFFF00"/>
                </a:solidFill>
              </a:rPr>
              <a:t>few</a:t>
            </a:r>
            <a:r>
              <a:rPr lang="en-GB" dirty="0" smtClean="0"/>
              <a:t> </a:t>
            </a:r>
            <a:r>
              <a:rPr lang="en-GB" dirty="0" smtClean="0">
                <a:solidFill>
                  <a:srgbClr val="FFFF00"/>
                </a:solidFill>
              </a:rPr>
              <a:t>1000 babies </a:t>
            </a:r>
            <a:r>
              <a:rPr lang="en-GB" dirty="0" smtClean="0"/>
              <a:t>born after PGD worldwide (compared to over 5 million IVF babies)</a:t>
            </a:r>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686800" cy="996720"/>
          </a:xfrm>
        </p:spPr>
        <p:txBody>
          <a:bodyPr>
            <a:normAutofit fontScale="90000"/>
          </a:bodyPr>
          <a:lstStyle/>
          <a:p>
            <a:r>
              <a:rPr lang="en-GB" dirty="0" smtClean="0"/>
              <a:t>PGD: genetic testing of IVF embryos</a:t>
            </a:r>
            <a:endParaRPr lang="en-GB" dirty="0"/>
          </a:p>
        </p:txBody>
      </p:sp>
      <p:pic>
        <p:nvPicPr>
          <p:cNvPr id="109570" name="Picture 2"/>
          <p:cNvPicPr>
            <a:picLocks noGrp="1" noChangeAspect="1" noChangeArrowheads="1"/>
          </p:cNvPicPr>
          <p:nvPr>
            <p:ph idx="1"/>
          </p:nvPr>
        </p:nvPicPr>
        <p:blipFill>
          <a:blip r:embed="rId3" cstate="print"/>
          <a:srcRect/>
          <a:stretch>
            <a:fillRect/>
          </a:stretch>
        </p:blipFill>
        <p:spPr bwMode="auto">
          <a:xfrm>
            <a:off x="611560" y="2060848"/>
            <a:ext cx="4464496" cy="3639844"/>
          </a:xfrm>
          <a:prstGeom prst="rect">
            <a:avLst/>
          </a:prstGeom>
          <a:noFill/>
          <a:ln w="9525">
            <a:noFill/>
            <a:miter lim="800000"/>
            <a:headEnd/>
            <a:tailEnd/>
          </a:ln>
        </p:spPr>
      </p:pic>
      <p:pic>
        <p:nvPicPr>
          <p:cNvPr id="109571" name="Picture 3"/>
          <p:cNvPicPr>
            <a:picLocks noChangeAspect="1" noChangeArrowheads="1"/>
          </p:cNvPicPr>
          <p:nvPr/>
        </p:nvPicPr>
        <p:blipFill>
          <a:blip r:embed="rId4" cstate="print"/>
          <a:srcRect/>
          <a:stretch>
            <a:fillRect/>
          </a:stretch>
        </p:blipFill>
        <p:spPr bwMode="auto">
          <a:xfrm>
            <a:off x="5364088" y="2420888"/>
            <a:ext cx="3386165" cy="29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29600" cy="1143000"/>
          </a:xfrm>
        </p:spPr>
        <p:txBody>
          <a:bodyPr/>
          <a:lstStyle/>
          <a:p>
            <a:r>
              <a:rPr lang="en-GB" dirty="0" smtClean="0"/>
              <a:t>PGD: types of genetic test</a:t>
            </a:r>
            <a:endParaRPr lang="en-GB" dirty="0"/>
          </a:p>
        </p:txBody>
      </p:sp>
      <p:sp>
        <p:nvSpPr>
          <p:cNvPr id="3" name="Content Placeholder 2"/>
          <p:cNvSpPr>
            <a:spLocks noGrp="1"/>
          </p:cNvSpPr>
          <p:nvPr>
            <p:ph idx="1"/>
          </p:nvPr>
        </p:nvSpPr>
        <p:spPr>
          <a:xfrm>
            <a:off x="323528" y="4581128"/>
            <a:ext cx="3960440" cy="1800200"/>
          </a:xfrm>
        </p:spPr>
        <p:txBody>
          <a:bodyPr>
            <a:normAutofit/>
          </a:bodyPr>
          <a:lstStyle/>
          <a:p>
            <a:r>
              <a:rPr lang="en-GB" sz="2000" dirty="0" smtClean="0"/>
              <a:t>Fluorescent in situ hybridisation (FISH) – to detect chromosomal conditions, </a:t>
            </a:r>
            <a:r>
              <a:rPr lang="en-GB" sz="2000" dirty="0" err="1" smtClean="0"/>
              <a:t>eg</a:t>
            </a:r>
            <a:r>
              <a:rPr lang="en-GB" sz="2000" dirty="0" smtClean="0"/>
              <a:t>. Down syndrome</a:t>
            </a:r>
            <a:endParaRPr lang="en-GB" sz="2000" dirty="0"/>
          </a:p>
        </p:txBody>
      </p:sp>
      <p:sp>
        <p:nvSpPr>
          <p:cNvPr id="4" name="TextBox 3"/>
          <p:cNvSpPr txBox="1"/>
          <p:nvPr/>
        </p:nvSpPr>
        <p:spPr>
          <a:xfrm>
            <a:off x="5220072" y="4581129"/>
            <a:ext cx="3600400" cy="1323439"/>
          </a:xfrm>
          <a:prstGeom prst="rect">
            <a:avLst/>
          </a:prstGeom>
          <a:noFill/>
        </p:spPr>
        <p:txBody>
          <a:bodyPr wrap="square" rtlCol="0">
            <a:spAutoFit/>
          </a:bodyPr>
          <a:lstStyle/>
          <a:p>
            <a:r>
              <a:rPr lang="en-GB" sz="2000" dirty="0" smtClean="0"/>
              <a:t>Polymerase chain reaction (PCR) and DNA sequencing – to detect mutations in single genes </a:t>
            </a:r>
            <a:endParaRPr lang="en-GB" sz="2000" dirty="0"/>
          </a:p>
        </p:txBody>
      </p:sp>
      <p:pic>
        <p:nvPicPr>
          <p:cNvPr id="1027" name="Picture 3"/>
          <p:cNvPicPr>
            <a:picLocks noChangeAspect="1" noChangeArrowheads="1"/>
          </p:cNvPicPr>
          <p:nvPr/>
        </p:nvPicPr>
        <p:blipFill>
          <a:blip r:embed="rId3" cstate="print"/>
          <a:srcRect/>
          <a:stretch>
            <a:fillRect/>
          </a:stretch>
        </p:blipFill>
        <p:spPr bwMode="auto">
          <a:xfrm>
            <a:off x="683568" y="2204864"/>
            <a:ext cx="2962802" cy="223224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283969" y="2420888"/>
            <a:ext cx="4536504" cy="1778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00042"/>
            <a:ext cx="8229600" cy="1143000"/>
          </a:xfrm>
        </p:spPr>
        <p:txBody>
          <a:bodyPr/>
          <a:lstStyle/>
          <a:p>
            <a:r>
              <a:rPr lang="en-GB" dirty="0" smtClean="0"/>
              <a:t>PGD: Ethical issues</a:t>
            </a:r>
            <a:endParaRPr lang="en-GB" dirty="0"/>
          </a:p>
        </p:txBody>
      </p:sp>
      <p:sp>
        <p:nvSpPr>
          <p:cNvPr id="3" name="Content Placeholder 2"/>
          <p:cNvSpPr>
            <a:spLocks noGrp="1"/>
          </p:cNvSpPr>
          <p:nvPr>
            <p:ph idx="1"/>
          </p:nvPr>
        </p:nvSpPr>
        <p:spPr/>
        <p:txBody>
          <a:bodyPr/>
          <a:lstStyle/>
          <a:p>
            <a:r>
              <a:rPr lang="en-GB" dirty="0" smtClean="0"/>
              <a:t>PGD (like all IVF procedures) involves discarding unused embryos </a:t>
            </a:r>
          </a:p>
          <a:p>
            <a:endParaRPr lang="en-GB" dirty="0" smtClean="0"/>
          </a:p>
          <a:p>
            <a:r>
              <a:rPr lang="en-GB" dirty="0" smtClean="0"/>
              <a:t>Disability rights arguments</a:t>
            </a:r>
          </a:p>
          <a:p>
            <a:endParaRPr lang="en-GB" dirty="0" smtClean="0"/>
          </a:p>
          <a:p>
            <a:r>
              <a:rPr lang="en-GB" dirty="0" smtClean="0"/>
              <a:t>‘Slippery slope’ – designer babies?</a:t>
            </a:r>
          </a:p>
          <a:p>
            <a:endParaRPr lang="en-GB" dirty="0" smtClean="0"/>
          </a:p>
          <a:p>
            <a:r>
              <a:rPr lang="en-GB" dirty="0" smtClean="0"/>
              <a:t>Eugenics </a:t>
            </a:r>
          </a:p>
          <a:p>
            <a:endParaRPr lang="en-GB" dirty="0" smtClean="0"/>
          </a:p>
          <a:p>
            <a:pPr>
              <a:buNone/>
            </a:pPr>
            <a:endParaRPr lang="en-GB" dirty="0" smtClean="0"/>
          </a:p>
          <a:p>
            <a:endParaRPr lang="en-GB" dirty="0" smtClean="0"/>
          </a:p>
          <a:p>
            <a:endParaRPr lang="en-GB" dirty="0" smtClean="0"/>
          </a:p>
          <a:p>
            <a:pPr>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PGD: what is permitted in UK?</a:t>
            </a:r>
            <a:endParaRPr lang="en-GB" dirty="0"/>
          </a:p>
        </p:txBody>
      </p:sp>
      <p:sp>
        <p:nvSpPr>
          <p:cNvPr id="3" name="Content Placeholder 2"/>
          <p:cNvSpPr>
            <a:spLocks noGrp="1"/>
          </p:cNvSpPr>
          <p:nvPr>
            <p:ph idx="1"/>
          </p:nvPr>
        </p:nvSpPr>
        <p:spPr>
          <a:xfrm>
            <a:off x="214282" y="1643050"/>
            <a:ext cx="8143932" cy="4857784"/>
          </a:xfrm>
        </p:spPr>
        <p:txBody>
          <a:bodyPr>
            <a:normAutofit fontScale="92500" lnSpcReduction="10000"/>
          </a:bodyPr>
          <a:lstStyle/>
          <a:p>
            <a:pPr>
              <a:buNone/>
            </a:pPr>
            <a:endParaRPr lang="en-GB" dirty="0" smtClean="0"/>
          </a:p>
          <a:p>
            <a:r>
              <a:rPr lang="en-GB" dirty="0" smtClean="0"/>
              <a:t>Severe early onset genetic disease, </a:t>
            </a:r>
            <a:r>
              <a:rPr lang="en-GB" dirty="0" err="1" smtClean="0"/>
              <a:t>eg</a:t>
            </a:r>
            <a:r>
              <a:rPr lang="en-GB" dirty="0" smtClean="0"/>
              <a:t>. Tay Sachs</a:t>
            </a:r>
            <a:endParaRPr lang="en-GB" sz="4700" dirty="0" smtClean="0"/>
          </a:p>
          <a:p>
            <a:pPr>
              <a:buNone/>
            </a:pPr>
            <a:endParaRPr lang="en-GB" dirty="0" smtClean="0"/>
          </a:p>
          <a:p>
            <a:r>
              <a:rPr lang="en-GB" dirty="0" smtClean="0"/>
              <a:t>Severe late onset conditions, </a:t>
            </a:r>
            <a:r>
              <a:rPr lang="en-GB" dirty="0" err="1" smtClean="0"/>
              <a:t>eg</a:t>
            </a:r>
            <a:r>
              <a:rPr lang="en-GB" dirty="0" smtClean="0"/>
              <a:t>. Huntington disease </a:t>
            </a:r>
          </a:p>
          <a:p>
            <a:endParaRPr lang="en-GB" dirty="0" smtClean="0"/>
          </a:p>
          <a:p>
            <a:r>
              <a:rPr lang="en-GB" dirty="0" smtClean="0"/>
              <a:t>Disease with incomplete penetrance, </a:t>
            </a:r>
            <a:r>
              <a:rPr lang="en-GB" dirty="0" err="1" smtClean="0"/>
              <a:t>eg</a:t>
            </a:r>
            <a:r>
              <a:rPr lang="en-GB" dirty="0" smtClean="0"/>
              <a:t>. hereditary  breast cancer (BRCA1/2 mutations) </a:t>
            </a:r>
          </a:p>
          <a:p>
            <a:endParaRPr lang="en-GB" dirty="0" smtClean="0"/>
          </a:p>
          <a:p>
            <a:r>
              <a:rPr lang="en-GB" dirty="0" smtClean="0"/>
              <a:t>To choose a tissue-matched baby that can provide umbilical cord blood to treat a sick sibling </a:t>
            </a:r>
          </a:p>
          <a:p>
            <a:endParaRPr lang="en-GB" dirty="0" smtClean="0"/>
          </a:p>
          <a:p>
            <a:r>
              <a:rPr lang="en-GB" dirty="0" smtClean="0"/>
              <a:t>To choose a boy/girl for non-medical reasons</a:t>
            </a:r>
            <a:endParaRPr lang="en-GB" dirty="0" smtClean="0">
              <a:solidFill>
                <a:srgbClr val="FF0000"/>
              </a:solidFill>
            </a:endParaRPr>
          </a:p>
          <a:p>
            <a:endParaRPr lang="en-GB" dirty="0" smtClean="0"/>
          </a:p>
          <a:p>
            <a:endParaRPr lang="en-GB" dirty="0" smtClean="0"/>
          </a:p>
          <a:p>
            <a:endParaRPr lang="en-GB" dirty="0" smtClean="0"/>
          </a:p>
        </p:txBody>
      </p:sp>
      <p:sp>
        <p:nvSpPr>
          <p:cNvPr id="4" name="TextBox 3"/>
          <p:cNvSpPr txBox="1"/>
          <p:nvPr/>
        </p:nvSpPr>
        <p:spPr>
          <a:xfrm>
            <a:off x="8143900" y="428604"/>
            <a:ext cx="857256" cy="7109639"/>
          </a:xfrm>
          <a:prstGeom prst="rect">
            <a:avLst/>
          </a:prstGeom>
          <a:noFill/>
        </p:spPr>
        <p:txBody>
          <a:bodyPr wrap="square" rtlCol="0">
            <a:spAutoFit/>
          </a:bodyPr>
          <a:lstStyle/>
          <a:p>
            <a:endParaRPr lang="en-GB" sz="3200" dirty="0" smtClean="0">
              <a:solidFill>
                <a:srgbClr val="66FF66"/>
              </a:solidFill>
              <a:sym typeface="Wingdings"/>
            </a:endParaRPr>
          </a:p>
          <a:p>
            <a:endParaRPr lang="en-GB" sz="3200" dirty="0" smtClean="0">
              <a:solidFill>
                <a:srgbClr val="66FF66"/>
              </a:solidFill>
              <a:sym typeface="Wingdings"/>
            </a:endParaRPr>
          </a:p>
          <a:p>
            <a:endParaRPr lang="en-GB" sz="3200" dirty="0" smtClean="0">
              <a:solidFill>
                <a:srgbClr val="66FF66"/>
              </a:solidFill>
              <a:sym typeface="Wingdings"/>
            </a:endParaRPr>
          </a:p>
          <a:p>
            <a:r>
              <a:rPr lang="en-GB" sz="3200" dirty="0" smtClean="0">
                <a:solidFill>
                  <a:srgbClr val="66FF66"/>
                </a:solidFill>
                <a:sym typeface="Wingdings"/>
              </a:rPr>
              <a:t></a:t>
            </a:r>
          </a:p>
          <a:p>
            <a:endParaRPr lang="en-GB" sz="3200" dirty="0" smtClean="0">
              <a:solidFill>
                <a:srgbClr val="66FF66"/>
              </a:solidFill>
              <a:sym typeface="Wingdings"/>
            </a:endParaRPr>
          </a:p>
          <a:p>
            <a:r>
              <a:rPr lang="en-GB" sz="3200" dirty="0" smtClean="0">
                <a:solidFill>
                  <a:srgbClr val="66FF66"/>
                </a:solidFill>
                <a:sym typeface="Wingdings"/>
              </a:rPr>
              <a:t></a:t>
            </a:r>
          </a:p>
          <a:p>
            <a:endParaRPr lang="en-GB" sz="3200" dirty="0" smtClean="0">
              <a:solidFill>
                <a:srgbClr val="66FF66"/>
              </a:solidFill>
              <a:sym typeface="Wingdings"/>
            </a:endParaRPr>
          </a:p>
          <a:p>
            <a:r>
              <a:rPr lang="en-GB" sz="3200" dirty="0" smtClean="0">
                <a:solidFill>
                  <a:srgbClr val="66FF66"/>
                </a:solidFill>
                <a:sym typeface="Wingdings"/>
              </a:rPr>
              <a:t></a:t>
            </a:r>
          </a:p>
          <a:p>
            <a:endParaRPr lang="en-GB" sz="3200" dirty="0" smtClean="0">
              <a:solidFill>
                <a:srgbClr val="66FF66"/>
              </a:solidFill>
              <a:sym typeface="Wingdings"/>
            </a:endParaRPr>
          </a:p>
          <a:p>
            <a:r>
              <a:rPr lang="en-GB" sz="3200" dirty="0" smtClean="0">
                <a:solidFill>
                  <a:srgbClr val="66FF66"/>
                </a:solidFill>
                <a:sym typeface="Wingdings"/>
              </a:rPr>
              <a:t></a:t>
            </a:r>
          </a:p>
          <a:p>
            <a:endParaRPr lang="en-GB" sz="3200" dirty="0" smtClean="0">
              <a:solidFill>
                <a:srgbClr val="66FF66"/>
              </a:solidFill>
              <a:sym typeface="Wingdings"/>
            </a:endParaRPr>
          </a:p>
          <a:p>
            <a:r>
              <a:rPr lang="en-GB" sz="3200" dirty="0" smtClean="0">
                <a:solidFill>
                  <a:srgbClr val="FF0000"/>
                </a:solidFill>
                <a:sym typeface="Wingdings"/>
              </a:rPr>
              <a:t></a:t>
            </a:r>
            <a:endParaRPr lang="en-GB" sz="3200" dirty="0" smtClean="0">
              <a:solidFill>
                <a:srgbClr val="66FF66"/>
              </a:solidFill>
              <a:sym typeface="Wingdings"/>
            </a:endParaRPr>
          </a:p>
          <a:p>
            <a:endParaRPr lang="en-GB" sz="3600" dirty="0" smtClean="0">
              <a:solidFill>
                <a:srgbClr val="66FF66"/>
              </a:solidFill>
              <a:sym typeface="Wingdings"/>
            </a:endParaRPr>
          </a:p>
          <a:p>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fontScale="90000"/>
          </a:bodyPr>
          <a:lstStyle/>
          <a:p>
            <a:r>
              <a:rPr lang="en-GB" dirty="0" smtClean="0"/>
              <a:t>PGD for hereditary breast cancer</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571471" y="2000240"/>
            <a:ext cx="5463373" cy="4214842"/>
          </a:xfrm>
          <a:prstGeom prst="rect">
            <a:avLst/>
          </a:prstGeom>
          <a:noFill/>
          <a:ln w="9525">
            <a:noFill/>
            <a:miter lim="800000"/>
            <a:headEnd/>
            <a:tailEnd/>
          </a:ln>
          <a:effectLst/>
        </p:spPr>
      </p:pic>
      <p:sp>
        <p:nvSpPr>
          <p:cNvPr id="5" name="TextBox 4"/>
          <p:cNvSpPr txBox="1"/>
          <p:nvPr/>
        </p:nvSpPr>
        <p:spPr>
          <a:xfrm>
            <a:off x="6286512" y="2428868"/>
            <a:ext cx="1785950" cy="2862322"/>
          </a:xfrm>
          <a:prstGeom prst="rect">
            <a:avLst/>
          </a:prstGeom>
          <a:noFill/>
        </p:spPr>
        <p:txBody>
          <a:bodyPr wrap="square" rtlCol="0">
            <a:spAutoFit/>
          </a:bodyPr>
          <a:lstStyle/>
          <a:p>
            <a:r>
              <a:rPr lang="en-GB" sz="2000" dirty="0" smtClean="0"/>
              <a:t>PGD for BRCA1 mutation to avoid risk of hereditary cancer in baby provoked ‘slippery slope’ concerns</a:t>
            </a:r>
            <a:endParaRPr lang="en-GB"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lstStyle/>
          <a:p>
            <a:r>
              <a:rPr lang="en-GB" dirty="0" smtClean="0"/>
              <a:t>PGD for ‘saviour siblings’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00034" y="1928802"/>
            <a:ext cx="5242707" cy="4422795"/>
          </a:xfrm>
          <a:prstGeom prst="rect">
            <a:avLst/>
          </a:prstGeom>
          <a:noFill/>
          <a:ln w="9525">
            <a:noFill/>
            <a:miter lim="800000"/>
            <a:headEnd/>
            <a:tailEnd/>
          </a:ln>
          <a:effectLst/>
        </p:spPr>
      </p:pic>
      <p:sp>
        <p:nvSpPr>
          <p:cNvPr id="5" name="TextBox 4"/>
          <p:cNvSpPr txBox="1"/>
          <p:nvPr/>
        </p:nvSpPr>
        <p:spPr>
          <a:xfrm>
            <a:off x="6000760" y="2214554"/>
            <a:ext cx="2714644" cy="3170099"/>
          </a:xfrm>
          <a:prstGeom prst="rect">
            <a:avLst/>
          </a:prstGeom>
          <a:noFill/>
        </p:spPr>
        <p:txBody>
          <a:bodyPr wrap="square" rtlCol="0">
            <a:spAutoFit/>
          </a:bodyPr>
          <a:lstStyle/>
          <a:p>
            <a:r>
              <a:rPr lang="en-GB" sz="2000" dirty="0" smtClean="0"/>
              <a:t>PGD can be used to select an embryo that is both free from disease, and HLA tissue-matched for a sibling affected by a disease that may be treatable using stem cells from umbilical cord blood.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a:bodyPr>
          <a:lstStyle/>
          <a:p>
            <a:r>
              <a:rPr lang="en-GB" dirty="0" smtClean="0"/>
              <a:t>What we know now:</a:t>
            </a:r>
            <a:endParaRPr lang="en-GB" dirty="0"/>
          </a:p>
        </p:txBody>
      </p:sp>
      <p:sp>
        <p:nvSpPr>
          <p:cNvPr id="3" name="Content Placeholder 2"/>
          <p:cNvSpPr>
            <a:spLocks noGrp="1"/>
          </p:cNvSpPr>
          <p:nvPr>
            <p:ph idx="1"/>
          </p:nvPr>
        </p:nvSpPr>
        <p:spPr>
          <a:xfrm>
            <a:off x="214282" y="1500174"/>
            <a:ext cx="8929718" cy="5072098"/>
          </a:xfrm>
        </p:spPr>
        <p:txBody>
          <a:bodyPr>
            <a:normAutofit fontScale="62500" lnSpcReduction="20000"/>
          </a:bodyPr>
          <a:lstStyle/>
          <a:p>
            <a:r>
              <a:rPr lang="en-GB" sz="3200" dirty="0" smtClean="0"/>
              <a:t>Chromosome abnormalities that cause congenital conditions</a:t>
            </a:r>
            <a:endParaRPr lang="en-GB" sz="3200" dirty="0" smtClean="0">
              <a:solidFill>
                <a:srgbClr val="FFFF00"/>
              </a:solidFill>
            </a:endParaRPr>
          </a:p>
          <a:p>
            <a:pPr lvl="1"/>
            <a:endParaRPr lang="en-GB" sz="3200" dirty="0" smtClean="0">
              <a:solidFill>
                <a:srgbClr val="FFFF00"/>
              </a:solidFill>
            </a:endParaRPr>
          </a:p>
          <a:p>
            <a:r>
              <a:rPr lang="en-GB" sz="3200" dirty="0" smtClean="0"/>
              <a:t>Genetic mutations identified for many monogenic diseases</a:t>
            </a:r>
            <a:endParaRPr lang="en-GB" sz="3200" dirty="0" smtClean="0">
              <a:solidFill>
                <a:srgbClr val="FFFF00"/>
              </a:solidFill>
            </a:endParaRPr>
          </a:p>
          <a:p>
            <a:pPr lvl="1">
              <a:buNone/>
            </a:pPr>
            <a:endParaRPr lang="en-GB" sz="3200" dirty="0" smtClean="0">
              <a:solidFill>
                <a:srgbClr val="FFFF00"/>
              </a:solidFill>
            </a:endParaRPr>
          </a:p>
          <a:p>
            <a:pPr lvl="1">
              <a:buNone/>
            </a:pPr>
            <a:r>
              <a:rPr lang="en-GB" sz="3200" dirty="0" smtClean="0">
                <a:solidFill>
                  <a:srgbClr val="FFFF00"/>
                </a:solidFill>
              </a:rPr>
              <a:t>	Currently offered in UK:</a:t>
            </a:r>
          </a:p>
          <a:p>
            <a:pPr lvl="1">
              <a:buNone/>
            </a:pPr>
            <a:r>
              <a:rPr lang="en-GB" sz="3200" dirty="0" smtClean="0">
                <a:solidFill>
                  <a:srgbClr val="FFFF00"/>
                </a:solidFill>
              </a:rPr>
              <a:t>		- antenatal screening for all pregnant women </a:t>
            </a:r>
          </a:p>
          <a:p>
            <a:pPr lvl="1">
              <a:buNone/>
            </a:pPr>
            <a:r>
              <a:rPr lang="en-GB" sz="3200" dirty="0" smtClean="0">
                <a:solidFill>
                  <a:srgbClr val="FFFF00"/>
                </a:solidFill>
              </a:rPr>
              <a:t>		- genetic tests/counselling for families affected by monogenic diseases</a:t>
            </a:r>
          </a:p>
          <a:p>
            <a:pPr lvl="1">
              <a:buNone/>
            </a:pPr>
            <a:r>
              <a:rPr lang="en-GB" sz="3200" dirty="0" smtClean="0">
                <a:solidFill>
                  <a:srgbClr val="FFFF00"/>
                </a:solidFill>
              </a:rPr>
              <a:t>		- newborn screening programmes</a:t>
            </a:r>
          </a:p>
          <a:p>
            <a:pPr lvl="1"/>
            <a:endParaRPr lang="en-GB" sz="3200" dirty="0" smtClean="0">
              <a:solidFill>
                <a:srgbClr val="FFFF00"/>
              </a:solidFill>
            </a:endParaRPr>
          </a:p>
          <a:p>
            <a:r>
              <a:rPr lang="en-GB" sz="3200" dirty="0" smtClean="0"/>
              <a:t>The entire DNA sequence of the ‘reference’ human genome</a:t>
            </a:r>
          </a:p>
          <a:p>
            <a:endParaRPr lang="en-GB" sz="3200" dirty="0" smtClean="0"/>
          </a:p>
          <a:p>
            <a:r>
              <a:rPr lang="en-GB" sz="3200" dirty="0" smtClean="0"/>
              <a:t>Extensive genetic variation identified – both single </a:t>
            </a:r>
            <a:r>
              <a:rPr lang="en-GB" sz="3200" dirty="0" err="1" smtClean="0"/>
              <a:t>bp</a:t>
            </a:r>
            <a:r>
              <a:rPr lang="en-GB" sz="3200" dirty="0" smtClean="0"/>
              <a:t> changes and structural variants </a:t>
            </a:r>
          </a:p>
          <a:p>
            <a:pPr>
              <a:buNone/>
            </a:pPr>
            <a:endParaRPr lang="en-GB" sz="3200" dirty="0" smtClean="0"/>
          </a:p>
          <a:p>
            <a:r>
              <a:rPr lang="en-GB" sz="3200" dirty="0" smtClean="0"/>
              <a:t>Some common and rare genetic variants that affect risk of complex disease</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0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20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r>
              <a:rPr lang="en-GB" dirty="0" smtClean="0"/>
              <a:t>Saviour siblings: ethical issues</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000100" y="3357562"/>
            <a:ext cx="5083230" cy="1071570"/>
          </a:xfrm>
          <a:prstGeom prst="rect">
            <a:avLst/>
          </a:prstGeom>
          <a:noFill/>
          <a:ln w="9525">
            <a:noFill/>
            <a:miter lim="800000"/>
            <a:headEnd/>
            <a:tailEnd/>
          </a:ln>
          <a:effectLst/>
        </p:spPr>
      </p:pic>
      <p:sp>
        <p:nvSpPr>
          <p:cNvPr id="5" name="TextBox 4"/>
          <p:cNvSpPr txBox="1"/>
          <p:nvPr/>
        </p:nvSpPr>
        <p:spPr>
          <a:xfrm>
            <a:off x="4286248" y="2000240"/>
            <a:ext cx="4857752" cy="646331"/>
          </a:xfrm>
          <a:prstGeom prst="rect">
            <a:avLst/>
          </a:prstGeom>
          <a:noFill/>
        </p:spPr>
        <p:txBody>
          <a:bodyPr wrap="square" rtlCol="0">
            <a:spAutoFit/>
          </a:bodyPr>
          <a:lstStyle/>
          <a:p>
            <a:r>
              <a:rPr lang="en-GB" dirty="0" smtClean="0"/>
              <a:t>Nash case sparked concerns over ‘</a:t>
            </a:r>
            <a:r>
              <a:rPr lang="en-GB" dirty="0" err="1" smtClean="0"/>
              <a:t>commodification</a:t>
            </a:r>
            <a:r>
              <a:rPr lang="en-GB" dirty="0" smtClean="0"/>
              <a:t>’ of children</a:t>
            </a:r>
            <a:endParaRPr lang="en-GB" dirty="0"/>
          </a:p>
        </p:txBody>
      </p:sp>
      <p:pic>
        <p:nvPicPr>
          <p:cNvPr id="2052" name="Picture 4" descr="http://www.scottishbooktrust.com/files/shared/teens_section/mysisterskeeper.jpg"/>
          <p:cNvPicPr>
            <a:picLocks noChangeAspect="1" noChangeArrowheads="1"/>
          </p:cNvPicPr>
          <p:nvPr/>
        </p:nvPicPr>
        <p:blipFill>
          <a:blip r:embed="rId4" cstate="print"/>
          <a:srcRect/>
          <a:stretch>
            <a:fillRect/>
          </a:stretch>
        </p:blipFill>
        <p:spPr bwMode="auto">
          <a:xfrm>
            <a:off x="6643702" y="2786058"/>
            <a:ext cx="1896500" cy="2928958"/>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214282" y="2000240"/>
            <a:ext cx="3929090" cy="1161499"/>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2428860" y="4643446"/>
            <a:ext cx="3929090" cy="20103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first child with a ‘saviour sibling’ selected using PGD: 10 years later…</a:t>
            </a:r>
            <a:endParaRPr lang="en-GB" sz="3600" dirty="0"/>
          </a:p>
        </p:txBody>
      </p:sp>
      <p:sp>
        <p:nvSpPr>
          <p:cNvPr id="3" name="Content Placeholder 2"/>
          <p:cNvSpPr>
            <a:spLocks noGrp="1"/>
          </p:cNvSpPr>
          <p:nvPr>
            <p:ph idx="1"/>
          </p:nvPr>
        </p:nvSpPr>
        <p:spPr>
          <a:xfrm>
            <a:off x="6072198" y="2285992"/>
            <a:ext cx="2643206" cy="3214710"/>
          </a:xfrm>
        </p:spPr>
        <p:txBody>
          <a:bodyPr>
            <a:normAutofit fontScale="92500"/>
          </a:bodyPr>
          <a:lstStyle/>
          <a:p>
            <a:pPr>
              <a:buNone/>
            </a:pPr>
            <a:r>
              <a:rPr lang="en-GB" dirty="0" smtClean="0"/>
              <a:t>   Lisa Nash, left, snaps a photo of her daughter, Molly, 16, right, and her doctor, John Wagner. (Seattle Times, 28/9/10) </a:t>
            </a:r>
            <a:endParaRPr lang="en-GB" dirty="0"/>
          </a:p>
        </p:txBody>
      </p:sp>
      <p:pic>
        <p:nvPicPr>
          <p:cNvPr id="4" name="Picture 4"/>
          <p:cNvPicPr>
            <a:picLocks noChangeAspect="1" noChangeArrowheads="1"/>
          </p:cNvPicPr>
          <p:nvPr/>
        </p:nvPicPr>
        <p:blipFill>
          <a:blip r:embed="rId3" cstate="print"/>
          <a:srcRect/>
          <a:stretch>
            <a:fillRect/>
          </a:stretch>
        </p:blipFill>
        <p:spPr bwMode="auto">
          <a:xfrm>
            <a:off x="642910" y="2285993"/>
            <a:ext cx="5174815"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of PGD</a:t>
            </a:r>
            <a:endParaRPr lang="en-GB" dirty="0"/>
          </a:p>
        </p:txBody>
      </p:sp>
      <p:sp>
        <p:nvSpPr>
          <p:cNvPr id="3" name="Content Placeholder 2"/>
          <p:cNvSpPr>
            <a:spLocks noGrp="1"/>
          </p:cNvSpPr>
          <p:nvPr>
            <p:ph idx="1"/>
          </p:nvPr>
        </p:nvSpPr>
        <p:spPr/>
        <p:txBody>
          <a:bodyPr>
            <a:normAutofit/>
          </a:bodyPr>
          <a:lstStyle/>
          <a:p>
            <a:r>
              <a:rPr lang="en-GB" dirty="0" smtClean="0"/>
              <a:t>It requires use of in vitro fertilisation (IVF): physically and emotionally demanding - and expensive</a:t>
            </a:r>
          </a:p>
          <a:p>
            <a:endParaRPr lang="en-GB" dirty="0" smtClean="0"/>
          </a:p>
          <a:p>
            <a:r>
              <a:rPr lang="en-GB" dirty="0" smtClean="0"/>
              <a:t>Only suitable for diseases where genetic/chromosome abnormality is known</a:t>
            </a:r>
          </a:p>
          <a:p>
            <a:pPr>
              <a:buNone/>
            </a:pPr>
            <a:endParaRPr lang="en-GB" dirty="0" smtClean="0"/>
          </a:p>
          <a:p>
            <a:r>
              <a:rPr lang="en-GB" dirty="0" smtClean="0"/>
              <a:t>Can only </a:t>
            </a:r>
            <a:r>
              <a:rPr lang="en-GB" dirty="0" smtClean="0">
                <a:solidFill>
                  <a:srgbClr val="FFFF00"/>
                </a:solidFill>
              </a:rPr>
              <a:t>select</a:t>
            </a:r>
            <a:r>
              <a:rPr lang="en-GB" dirty="0" smtClean="0"/>
              <a:t> for traits that are present/absent in embryos obtained (can’t ‘</a:t>
            </a:r>
            <a:r>
              <a:rPr lang="en-GB" dirty="0" smtClean="0">
                <a:solidFill>
                  <a:srgbClr val="FFFF00"/>
                </a:solidFill>
              </a:rPr>
              <a:t>design</a:t>
            </a:r>
            <a:r>
              <a:rPr lang="en-GB" dirty="0" smtClean="0"/>
              <a:t>’!)</a:t>
            </a:r>
          </a:p>
          <a:p>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8229600" cy="1143000"/>
          </a:xfrm>
        </p:spPr>
        <p:txBody>
          <a:bodyPr/>
          <a:lstStyle/>
          <a:p>
            <a:r>
              <a:rPr lang="en-GB" dirty="0" smtClean="0"/>
              <a:t>Summary</a:t>
            </a:r>
            <a:endParaRPr lang="en-GB" dirty="0"/>
          </a:p>
        </p:txBody>
      </p:sp>
      <p:sp>
        <p:nvSpPr>
          <p:cNvPr id="3" name="Content Placeholder 2"/>
          <p:cNvSpPr>
            <a:spLocks noGrp="1"/>
          </p:cNvSpPr>
          <p:nvPr>
            <p:ph idx="1"/>
          </p:nvPr>
        </p:nvSpPr>
        <p:spPr>
          <a:xfrm>
            <a:off x="142844" y="1428736"/>
            <a:ext cx="8715436" cy="5072098"/>
          </a:xfrm>
        </p:spPr>
        <p:txBody>
          <a:bodyPr>
            <a:normAutofit fontScale="92500" lnSpcReduction="20000"/>
          </a:bodyPr>
          <a:lstStyle/>
          <a:p>
            <a:r>
              <a:rPr lang="en-GB" dirty="0" smtClean="0">
                <a:solidFill>
                  <a:srgbClr val="FFFF00"/>
                </a:solidFill>
              </a:rPr>
              <a:t>PGD</a:t>
            </a:r>
            <a:r>
              <a:rPr lang="en-GB" dirty="0" smtClean="0"/>
              <a:t> likely to remain an important reproductive option for a </a:t>
            </a:r>
            <a:r>
              <a:rPr lang="en-GB" dirty="0" smtClean="0">
                <a:solidFill>
                  <a:srgbClr val="FFFF00"/>
                </a:solidFill>
              </a:rPr>
              <a:t>small number of families </a:t>
            </a:r>
            <a:r>
              <a:rPr lang="en-GB" dirty="0" smtClean="0"/>
              <a:t>affected by </a:t>
            </a:r>
            <a:r>
              <a:rPr lang="en-GB" dirty="0" smtClean="0">
                <a:solidFill>
                  <a:srgbClr val="FFFF00"/>
                </a:solidFill>
              </a:rPr>
              <a:t>serious genetic disease</a:t>
            </a:r>
          </a:p>
          <a:p>
            <a:endParaRPr lang="en-GB" dirty="0" smtClean="0"/>
          </a:p>
          <a:p>
            <a:r>
              <a:rPr lang="en-GB" dirty="0" err="1" smtClean="0">
                <a:solidFill>
                  <a:srgbClr val="FFFF00"/>
                </a:solidFill>
              </a:rPr>
              <a:t>Pharmacogenetics</a:t>
            </a:r>
            <a:r>
              <a:rPr lang="en-GB" dirty="0" smtClean="0"/>
              <a:t>  and identification of </a:t>
            </a:r>
            <a:r>
              <a:rPr lang="en-GB" dirty="0" smtClean="0">
                <a:solidFill>
                  <a:srgbClr val="FFFF00"/>
                </a:solidFill>
              </a:rPr>
              <a:t>disease ‘sub-types’ </a:t>
            </a:r>
            <a:r>
              <a:rPr lang="en-GB" dirty="0" smtClean="0"/>
              <a:t>should reduce side effects and increase efficacy  of treatments</a:t>
            </a:r>
          </a:p>
          <a:p>
            <a:pPr>
              <a:buNone/>
            </a:pPr>
            <a:endParaRPr lang="en-GB" dirty="0" smtClean="0"/>
          </a:p>
          <a:p>
            <a:r>
              <a:rPr lang="en-GB" dirty="0" smtClean="0"/>
              <a:t>Some companies are already offering genetic tests direct to consumers that have </a:t>
            </a:r>
            <a:r>
              <a:rPr lang="en-GB" dirty="0" smtClean="0">
                <a:solidFill>
                  <a:srgbClr val="FFFF00"/>
                </a:solidFill>
              </a:rPr>
              <a:t>limited clinical utility </a:t>
            </a:r>
            <a:r>
              <a:rPr lang="en-GB" dirty="0" smtClean="0"/>
              <a:t>at present</a:t>
            </a:r>
          </a:p>
          <a:p>
            <a:endParaRPr lang="en-GB" dirty="0" smtClean="0"/>
          </a:p>
          <a:p>
            <a:r>
              <a:rPr lang="en-GB" dirty="0" smtClean="0"/>
              <a:t>Technological advances may one day mean that everyone’s </a:t>
            </a:r>
            <a:r>
              <a:rPr lang="en-GB" dirty="0" smtClean="0">
                <a:solidFill>
                  <a:srgbClr val="FFFF00"/>
                </a:solidFill>
              </a:rPr>
              <a:t>genome is sequenced </a:t>
            </a:r>
            <a:r>
              <a:rPr lang="en-GB" dirty="0" smtClean="0"/>
              <a:t>as part of </a:t>
            </a:r>
            <a:r>
              <a:rPr lang="en-GB" dirty="0" smtClean="0">
                <a:solidFill>
                  <a:srgbClr val="FFFF00"/>
                </a:solidFill>
              </a:rPr>
              <a:t>routine healthcare</a:t>
            </a:r>
          </a:p>
          <a:p>
            <a:endParaRPr lang="en-GB" dirty="0" smtClean="0"/>
          </a:p>
          <a:p>
            <a:r>
              <a:rPr lang="en-GB" dirty="0" smtClean="0">
                <a:solidFill>
                  <a:srgbClr val="FFFF00"/>
                </a:solidFill>
              </a:rPr>
              <a:t>Personalised medicine </a:t>
            </a:r>
            <a:r>
              <a:rPr lang="en-GB" dirty="0" smtClean="0"/>
              <a:t>based on genetic information raises concerns over privacy, autonomy and equality of access, but also has the </a:t>
            </a:r>
            <a:r>
              <a:rPr lang="en-GB" dirty="0" smtClean="0">
                <a:solidFill>
                  <a:srgbClr val="FFFF00"/>
                </a:solidFill>
              </a:rPr>
              <a:t>potential to transform healthcare</a:t>
            </a:r>
          </a:p>
          <a:p>
            <a:endParaRPr lang="en-GB" dirty="0" smtClean="0"/>
          </a:p>
          <a:p>
            <a:endParaRPr lang="en-GB" dirty="0" smtClean="0"/>
          </a:p>
          <a:p>
            <a:pPr>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lstStyle/>
          <a:p>
            <a:r>
              <a:rPr lang="en-GB" dirty="0" smtClean="0"/>
              <a:t>Find out more</a:t>
            </a:r>
            <a:endParaRPr lang="en-GB" dirty="0"/>
          </a:p>
        </p:txBody>
      </p:sp>
      <p:sp>
        <p:nvSpPr>
          <p:cNvPr id="3" name="Content Placeholder 2"/>
          <p:cNvSpPr>
            <a:spLocks noGrp="1"/>
          </p:cNvSpPr>
          <p:nvPr>
            <p:ph idx="1"/>
          </p:nvPr>
        </p:nvSpPr>
        <p:spPr>
          <a:xfrm>
            <a:off x="395536" y="1628800"/>
            <a:ext cx="8352928" cy="4968552"/>
          </a:xfrm>
        </p:spPr>
        <p:txBody>
          <a:bodyPr>
            <a:normAutofit fontScale="47500" lnSpcReduction="20000"/>
          </a:bodyPr>
          <a:lstStyle/>
          <a:p>
            <a:pPr>
              <a:buNone/>
            </a:pPr>
            <a:r>
              <a:rPr lang="en-GB" sz="3200" dirty="0" smtClean="0"/>
              <a:t>House of Lords Science and Technology Committee: Genomic Medicine Inquiry</a:t>
            </a:r>
          </a:p>
          <a:p>
            <a:pPr>
              <a:buNone/>
            </a:pPr>
            <a:r>
              <a:rPr lang="en-GB" sz="3200" dirty="0" smtClean="0"/>
              <a:t>An assessment of genome technologies and their actual and potential impact on clinical practice in the post-genome era</a:t>
            </a:r>
          </a:p>
          <a:p>
            <a:pPr>
              <a:buNone/>
            </a:pPr>
            <a:r>
              <a:rPr lang="en-GB" sz="3200" u="sng" dirty="0" smtClean="0">
                <a:hlinkClick r:id="rId3"/>
              </a:rPr>
              <a:t>http://www.parliament.uk/business/committees/committees-archive/lords-s-t-select/genomic/</a:t>
            </a:r>
            <a:endParaRPr lang="en-GB" sz="3200" dirty="0" smtClean="0"/>
          </a:p>
          <a:p>
            <a:pPr>
              <a:buNone/>
            </a:pPr>
            <a:r>
              <a:rPr lang="en-GB" sz="3200" dirty="0" smtClean="0"/>
              <a:t> </a:t>
            </a:r>
          </a:p>
          <a:p>
            <a:pPr>
              <a:buNone/>
            </a:pPr>
            <a:r>
              <a:rPr lang="en-GB" sz="3200" dirty="0" smtClean="0"/>
              <a:t>A Common Framework of Principles for direct-to-consumer genetic testing services</a:t>
            </a:r>
          </a:p>
          <a:p>
            <a:pPr>
              <a:buNone/>
            </a:pPr>
            <a:r>
              <a:rPr lang="en-GB" sz="3200" u="sng" dirty="0" smtClean="0">
                <a:hlinkClick r:id="rId4"/>
              </a:rPr>
              <a:t>http://www.hgc.gov.uk/Client/Content.asp?ContentId=816</a:t>
            </a:r>
            <a:endParaRPr lang="en-GB" sz="3200" dirty="0" smtClean="0"/>
          </a:p>
          <a:p>
            <a:pPr>
              <a:buNone/>
            </a:pPr>
            <a:r>
              <a:rPr lang="en-GB" sz="3200" dirty="0" smtClean="0"/>
              <a:t> </a:t>
            </a:r>
          </a:p>
          <a:p>
            <a:pPr>
              <a:buNone/>
            </a:pPr>
            <a:r>
              <a:rPr lang="en-GB" sz="3200" dirty="0" smtClean="0"/>
              <a:t> Medical profiling and online medicine: the ethics of 'personalised healthcare' in a consumer age</a:t>
            </a:r>
          </a:p>
          <a:p>
            <a:pPr>
              <a:buNone/>
            </a:pPr>
            <a:r>
              <a:rPr lang="en-GB" sz="3200" u="sng" dirty="0" smtClean="0">
                <a:hlinkClick r:id="rId5"/>
              </a:rPr>
              <a:t>http://www.nuffieldbioethics.org/personalised-healthcare-0</a:t>
            </a:r>
            <a:endParaRPr lang="en-GB" sz="3200" dirty="0" smtClean="0"/>
          </a:p>
          <a:p>
            <a:pPr>
              <a:buNone/>
            </a:pPr>
            <a:endParaRPr lang="en-GB" sz="3200" dirty="0" smtClean="0"/>
          </a:p>
          <a:p>
            <a:pPr>
              <a:buNone/>
            </a:pPr>
            <a:r>
              <a:rPr lang="en-GB" sz="3200" dirty="0" err="1" smtClean="0"/>
              <a:t>BioNews</a:t>
            </a:r>
            <a:r>
              <a:rPr lang="en-GB" sz="3200" dirty="0" smtClean="0"/>
              <a:t> – online news and comment on developments in human genetics and assisted reproduction</a:t>
            </a:r>
          </a:p>
          <a:p>
            <a:pPr>
              <a:buNone/>
            </a:pPr>
            <a:r>
              <a:rPr lang="en-GB" sz="3200" dirty="0" smtClean="0">
                <a:hlinkClick r:id="rId6"/>
              </a:rPr>
              <a:t>http://www.bionews.org.uk/</a:t>
            </a:r>
            <a:endParaRPr lang="en-GB" sz="3200" dirty="0" smtClean="0"/>
          </a:p>
          <a:p>
            <a:pPr>
              <a:buNone/>
            </a:pPr>
            <a:endParaRPr lang="en-GB" sz="3200" dirty="0" smtClean="0"/>
          </a:p>
          <a:p>
            <a:pPr>
              <a:buNone/>
            </a:pPr>
            <a:r>
              <a:rPr lang="en-GB" sz="3200" dirty="0" smtClean="0"/>
              <a:t>Blogs, </a:t>
            </a:r>
            <a:r>
              <a:rPr lang="en-GB" sz="3200" dirty="0" err="1" smtClean="0"/>
              <a:t>eg</a:t>
            </a:r>
            <a:r>
              <a:rPr lang="en-GB" sz="3200" dirty="0" smtClean="0"/>
              <a:t>: Genetic Future -how Genes affect your future and the future of society</a:t>
            </a:r>
          </a:p>
          <a:p>
            <a:pPr>
              <a:buNone/>
            </a:pPr>
            <a:r>
              <a:rPr lang="en-GB" sz="3200" dirty="0" smtClean="0">
                <a:hlinkClick r:id="rId7"/>
              </a:rPr>
              <a:t>http://www.genetic-future.com/</a:t>
            </a:r>
            <a:endParaRPr lang="en-GB" sz="3200" dirty="0" smtClean="0"/>
          </a:p>
          <a:p>
            <a:pPr>
              <a:buNone/>
            </a:pPr>
            <a:endParaRPr lang="en-GB" sz="3200" dirty="0" smtClean="0"/>
          </a:p>
          <a:p>
            <a:pPr>
              <a:buNone/>
            </a:pPr>
            <a:r>
              <a:rPr lang="en-GB" sz="3200" dirty="0" smtClean="0"/>
              <a:t>j.buxton@imperial.ac.uk</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lstStyle/>
          <a:p>
            <a:r>
              <a:rPr lang="en-GB" dirty="0" smtClean="0"/>
              <a:t>What we don’t (yet) know:</a:t>
            </a:r>
            <a:endParaRPr lang="en-GB" dirty="0"/>
          </a:p>
        </p:txBody>
      </p:sp>
      <p:sp>
        <p:nvSpPr>
          <p:cNvPr id="3" name="Content Placeholder 2"/>
          <p:cNvSpPr>
            <a:spLocks noGrp="1"/>
          </p:cNvSpPr>
          <p:nvPr>
            <p:ph idx="1"/>
          </p:nvPr>
        </p:nvSpPr>
        <p:spPr>
          <a:xfrm>
            <a:off x="500034" y="1714488"/>
            <a:ext cx="8229600" cy="4389120"/>
          </a:xfrm>
        </p:spPr>
        <p:txBody>
          <a:bodyPr>
            <a:normAutofit/>
          </a:bodyPr>
          <a:lstStyle/>
          <a:p>
            <a:r>
              <a:rPr lang="en-GB" dirty="0" smtClean="0"/>
              <a:t>What all DNA of human genome codes for</a:t>
            </a:r>
          </a:p>
          <a:p>
            <a:r>
              <a:rPr lang="en-GB" dirty="0" smtClean="0"/>
              <a:t>Causes of some rare monogenic diseases</a:t>
            </a:r>
          </a:p>
          <a:p>
            <a:r>
              <a:rPr lang="en-GB" dirty="0" smtClean="0"/>
              <a:t>Genetic variants that affect different drug responses</a:t>
            </a:r>
          </a:p>
          <a:p>
            <a:r>
              <a:rPr lang="en-GB" dirty="0" smtClean="0"/>
              <a:t>Most of DNA variants that affect risk of complex disease</a:t>
            </a:r>
          </a:p>
          <a:p>
            <a:r>
              <a:rPr lang="en-GB" dirty="0" smtClean="0"/>
              <a:t>How genetic and environmental factors interact to affect risk of complex disease</a:t>
            </a:r>
          </a:p>
          <a:p>
            <a:pPr>
              <a:buNone/>
            </a:pPr>
            <a:endParaRPr lang="en-GB" dirty="0" smtClean="0"/>
          </a:p>
          <a:p>
            <a:pPr>
              <a:buNone/>
            </a:pPr>
            <a:r>
              <a:rPr lang="en-GB" dirty="0" smtClean="0">
                <a:solidFill>
                  <a:srgbClr val="FFFF00"/>
                </a:solidFill>
              </a:rPr>
              <a:t>But what if we did?</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1143000"/>
          </a:xfrm>
        </p:spPr>
        <p:txBody>
          <a:bodyPr/>
          <a:lstStyle/>
          <a:p>
            <a:r>
              <a:rPr lang="en-GB" dirty="0" smtClean="0"/>
              <a:t>Outline </a:t>
            </a:r>
            <a:endParaRPr lang="en-GB" dirty="0"/>
          </a:p>
        </p:txBody>
      </p:sp>
      <p:sp>
        <p:nvSpPr>
          <p:cNvPr id="3" name="Content Placeholder 2"/>
          <p:cNvSpPr>
            <a:spLocks noGrp="1"/>
          </p:cNvSpPr>
          <p:nvPr>
            <p:ph idx="1"/>
          </p:nvPr>
        </p:nvSpPr>
        <p:spPr>
          <a:xfrm>
            <a:off x="428596" y="1357298"/>
            <a:ext cx="8390166" cy="5086918"/>
          </a:xfrm>
        </p:spPr>
        <p:txBody>
          <a:bodyPr>
            <a:normAutofit fontScale="25000" lnSpcReduction="20000"/>
          </a:bodyPr>
          <a:lstStyle/>
          <a:p>
            <a:pPr lvl="1">
              <a:buFontTx/>
              <a:buChar char="-"/>
            </a:pPr>
            <a:endParaRPr lang="en-GB" sz="8000" dirty="0" smtClean="0"/>
          </a:p>
          <a:p>
            <a:r>
              <a:rPr lang="en-GB" sz="8000" dirty="0" smtClean="0"/>
              <a:t>Advances in genomic medicine</a:t>
            </a:r>
          </a:p>
          <a:p>
            <a:pPr lvl="1">
              <a:buClr>
                <a:srgbClr val="0F6FC6"/>
              </a:buClr>
              <a:buFont typeface="Wingdings" pitchFamily="2" charset="2"/>
              <a:buChar char="Ø"/>
            </a:pPr>
            <a:r>
              <a:rPr lang="en-GB" sz="8000" dirty="0" smtClean="0"/>
              <a:t>‘Next generation’ DNA sequencing</a:t>
            </a:r>
          </a:p>
          <a:p>
            <a:pPr lvl="1">
              <a:buFont typeface="Wingdings" pitchFamily="2" charset="2"/>
              <a:buChar char="Ø"/>
            </a:pPr>
            <a:r>
              <a:rPr lang="en-GB" sz="8000" dirty="0" smtClean="0"/>
              <a:t>Finding the causes of monogenic disease</a:t>
            </a:r>
          </a:p>
          <a:p>
            <a:pPr lvl="1">
              <a:buFont typeface="Wingdings" pitchFamily="2" charset="2"/>
              <a:buChar char="Ø"/>
            </a:pPr>
            <a:r>
              <a:rPr lang="en-GB" sz="8000" dirty="0" err="1" smtClean="0">
                <a:solidFill>
                  <a:prstClr val="white"/>
                </a:solidFill>
              </a:rPr>
              <a:t>Pharmacogenetics</a:t>
            </a:r>
            <a:r>
              <a:rPr lang="en-GB" sz="8000" dirty="0" smtClean="0">
                <a:solidFill>
                  <a:prstClr val="white"/>
                </a:solidFill>
              </a:rPr>
              <a:t> </a:t>
            </a:r>
          </a:p>
          <a:p>
            <a:pPr lvl="1">
              <a:buFont typeface="Wingdings" pitchFamily="2" charset="2"/>
              <a:buChar char="Ø"/>
            </a:pPr>
            <a:r>
              <a:rPr lang="en-GB" sz="8000" dirty="0" smtClean="0">
                <a:solidFill>
                  <a:prstClr val="white"/>
                </a:solidFill>
              </a:rPr>
              <a:t>Risk of common, complex diseases</a:t>
            </a:r>
            <a:endParaRPr lang="en-GB" sz="8000" dirty="0" smtClean="0"/>
          </a:p>
          <a:p>
            <a:pPr lvl="2">
              <a:buNone/>
            </a:pPr>
            <a:endParaRPr lang="en-GB" sz="8000" dirty="0" smtClean="0"/>
          </a:p>
          <a:p>
            <a:r>
              <a:rPr lang="en-GB" sz="8000" dirty="0" smtClean="0"/>
              <a:t>Personalised healthcare</a:t>
            </a:r>
          </a:p>
          <a:p>
            <a:pPr lvl="1">
              <a:buFont typeface="Wingdings" pitchFamily="2" charset="2"/>
              <a:buChar char="Ø"/>
            </a:pPr>
            <a:r>
              <a:rPr lang="en-GB" sz="8000" dirty="0" smtClean="0"/>
              <a:t>Direct-to-consumer genetic testing</a:t>
            </a:r>
          </a:p>
          <a:p>
            <a:pPr lvl="1">
              <a:buFont typeface="Wingdings" pitchFamily="2" charset="2"/>
              <a:buChar char="Ø"/>
            </a:pPr>
            <a:r>
              <a:rPr lang="en-GB" sz="8000" dirty="0" smtClean="0"/>
              <a:t>Ethical issues</a:t>
            </a:r>
          </a:p>
          <a:p>
            <a:pPr lvl="1">
              <a:buFont typeface="Wingdings" pitchFamily="2" charset="2"/>
              <a:buChar char="Ø"/>
            </a:pPr>
            <a:r>
              <a:rPr lang="en-GB" sz="8000" dirty="0" smtClean="0"/>
              <a:t>Future perspectives</a:t>
            </a:r>
          </a:p>
          <a:p>
            <a:pPr lvl="1">
              <a:buFont typeface="Wingdings" pitchFamily="2" charset="2"/>
              <a:buChar char="Ø"/>
            </a:pPr>
            <a:endParaRPr lang="en-GB" sz="8000" dirty="0" smtClean="0"/>
          </a:p>
          <a:p>
            <a:r>
              <a:rPr lang="en-GB" sz="8000" dirty="0" smtClean="0"/>
              <a:t>Embryo testing</a:t>
            </a:r>
          </a:p>
          <a:p>
            <a:pPr lvl="1">
              <a:buFont typeface="Wingdings" pitchFamily="2" charset="2"/>
              <a:buChar char="Ø"/>
            </a:pPr>
            <a:r>
              <a:rPr lang="en-GB" sz="8000" dirty="0" smtClean="0"/>
              <a:t> </a:t>
            </a:r>
            <a:r>
              <a:rPr lang="en-GB" sz="8000" dirty="0" err="1" smtClean="0"/>
              <a:t>Preimplantation</a:t>
            </a:r>
            <a:r>
              <a:rPr lang="en-GB" sz="8000" dirty="0" smtClean="0"/>
              <a:t> genetic diagnosis (PGD)</a:t>
            </a:r>
          </a:p>
          <a:p>
            <a:pPr lvl="1">
              <a:buFont typeface="Wingdings" pitchFamily="2" charset="2"/>
              <a:buChar char="Ø"/>
            </a:pPr>
            <a:r>
              <a:rPr lang="en-GB" sz="8000" dirty="0" smtClean="0"/>
              <a:t> Uses and limitations </a:t>
            </a:r>
          </a:p>
          <a:p>
            <a:pPr lvl="1">
              <a:buFont typeface="Wingdings" pitchFamily="2" charset="2"/>
              <a:buChar char="Ø"/>
            </a:pPr>
            <a:r>
              <a:rPr lang="en-GB" sz="8000" dirty="0" smtClean="0"/>
              <a:t> Ethical issues </a:t>
            </a:r>
          </a:p>
          <a:p>
            <a:pPr lvl="1">
              <a:buFont typeface="Wingdings" pitchFamily="2" charset="2"/>
              <a:buChar char="Ø"/>
            </a:pPr>
            <a:endParaRPr lang="en-GB" sz="8000" dirty="0" smtClean="0"/>
          </a:p>
          <a:p>
            <a:pPr lvl="1">
              <a:buFont typeface="Wingdings" pitchFamily="2" charset="2"/>
              <a:buChar char="Ø"/>
            </a:pPr>
            <a:endParaRPr lang="en-GB" dirty="0" smtClean="0"/>
          </a:p>
          <a:p>
            <a:pPr>
              <a:buNone/>
            </a:pPr>
            <a:r>
              <a:rPr lang="en-GB" dirty="0" smtClean="0"/>
              <a:t> </a:t>
            </a:r>
          </a:p>
          <a:p>
            <a:pPr>
              <a:buNone/>
            </a:pPr>
            <a:endParaRPr lang="en-GB" dirty="0" smtClean="0"/>
          </a:p>
          <a:p>
            <a:pPr lvl="1">
              <a:buNone/>
            </a:pPr>
            <a:endParaRPr lang="en-GB" dirty="0" smtClean="0"/>
          </a:p>
          <a:p>
            <a:pPr>
              <a:buNone/>
            </a:pPr>
            <a:endParaRPr lang="en-GB" dirty="0" smtClean="0"/>
          </a:p>
          <a:p>
            <a:pPr lvl="1">
              <a:buFontTx/>
              <a:buChar char="-"/>
            </a:pPr>
            <a:endParaRPr lang="en-GB" dirty="0" smtClean="0"/>
          </a:p>
          <a:p>
            <a:pPr lvl="1">
              <a:buFontTx/>
              <a:buChar char="-"/>
            </a:pPr>
            <a:r>
              <a:rPr lang="en-GB" dirty="0" smtClean="0"/>
              <a:t>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fontScale="90000"/>
          </a:bodyPr>
          <a:lstStyle/>
          <a:p>
            <a:r>
              <a:rPr lang="en-GB" sz="5400" dirty="0" smtClean="0"/>
              <a:t>Advances in genomic medicine</a:t>
            </a:r>
          </a:p>
        </p:txBody>
      </p:sp>
      <p:pic>
        <p:nvPicPr>
          <p:cNvPr id="7" name="Picture 4" descr="http://biosingularity.files.wordpress.com/2010/02/medco_x220.jpg?w=480"/>
          <p:cNvPicPr>
            <a:picLocks noChangeAspect="1" noChangeArrowheads="1"/>
          </p:cNvPicPr>
          <p:nvPr/>
        </p:nvPicPr>
        <p:blipFill>
          <a:blip r:embed="rId3" cstate="print"/>
          <a:srcRect/>
          <a:stretch>
            <a:fillRect/>
          </a:stretch>
        </p:blipFill>
        <p:spPr bwMode="auto">
          <a:xfrm>
            <a:off x="683568" y="1988840"/>
            <a:ext cx="4003223" cy="3857652"/>
          </a:xfrm>
          <a:prstGeom prst="rect">
            <a:avLst/>
          </a:prstGeom>
          <a:noFill/>
        </p:spPr>
      </p:pic>
      <p:sp>
        <p:nvSpPr>
          <p:cNvPr id="4" name="TextBox 3"/>
          <p:cNvSpPr txBox="1"/>
          <p:nvPr/>
        </p:nvSpPr>
        <p:spPr>
          <a:xfrm>
            <a:off x="5508104" y="3140968"/>
            <a:ext cx="2664296" cy="1384995"/>
          </a:xfrm>
          <a:prstGeom prst="rect">
            <a:avLst/>
          </a:prstGeom>
          <a:noFill/>
        </p:spPr>
        <p:txBody>
          <a:bodyPr wrap="square" rtlCol="0">
            <a:spAutoFit/>
          </a:bodyPr>
          <a:lstStyle/>
          <a:p>
            <a:pPr>
              <a:buFont typeface="Arial" pitchFamily="34" charset="0"/>
              <a:buChar char="•"/>
            </a:pPr>
            <a:r>
              <a:rPr lang="en-GB" sz="2800" dirty="0" smtClean="0"/>
              <a:t> Technology</a:t>
            </a:r>
          </a:p>
          <a:p>
            <a:pPr>
              <a:buFont typeface="Arial" pitchFamily="34" charset="0"/>
              <a:buChar char="•"/>
            </a:pPr>
            <a:endParaRPr lang="en-GB" sz="2800" dirty="0" smtClean="0"/>
          </a:p>
          <a:p>
            <a:pPr>
              <a:buFont typeface="Arial" pitchFamily="34" charset="0"/>
              <a:buChar char="•"/>
            </a:pPr>
            <a:r>
              <a:rPr lang="en-GB" sz="2800" dirty="0" smtClean="0"/>
              <a:t> Knowledge</a:t>
            </a: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fontScale="90000"/>
          </a:bodyPr>
          <a:lstStyle/>
          <a:p>
            <a:r>
              <a:rPr lang="en-GB" sz="5400" dirty="0" smtClean="0"/>
              <a:t>Advances in genomic medicine: DNA sequencing</a:t>
            </a:r>
          </a:p>
        </p:txBody>
      </p:sp>
      <p:pic>
        <p:nvPicPr>
          <p:cNvPr id="24578" name="Picture 2" descr="http://www.ocf.berkeley.edu/~edy/genome/sanger.jpg"/>
          <p:cNvPicPr>
            <a:picLocks noChangeAspect="1" noChangeArrowheads="1"/>
          </p:cNvPicPr>
          <p:nvPr/>
        </p:nvPicPr>
        <p:blipFill>
          <a:blip r:embed="rId3" cstate="print"/>
          <a:srcRect/>
          <a:stretch>
            <a:fillRect/>
          </a:stretch>
        </p:blipFill>
        <p:spPr bwMode="auto">
          <a:xfrm>
            <a:off x="285720" y="2000240"/>
            <a:ext cx="2643206" cy="2029982"/>
          </a:xfrm>
          <a:prstGeom prst="rect">
            <a:avLst/>
          </a:prstGeom>
          <a:noFill/>
        </p:spPr>
      </p:pic>
      <p:pic>
        <p:nvPicPr>
          <p:cNvPr id="4" name="Picture 4"/>
          <p:cNvPicPr>
            <a:picLocks noChangeAspect="1" noChangeArrowheads="1"/>
          </p:cNvPicPr>
          <p:nvPr/>
        </p:nvPicPr>
        <p:blipFill>
          <a:blip r:embed="rId4" cstate="print"/>
          <a:srcRect/>
          <a:stretch>
            <a:fillRect/>
          </a:stretch>
        </p:blipFill>
        <p:spPr bwMode="auto">
          <a:xfrm>
            <a:off x="1857356" y="2786058"/>
            <a:ext cx="4429156" cy="1736493"/>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5" cstate="print"/>
          <a:srcRect/>
          <a:stretch>
            <a:fillRect/>
          </a:stretch>
        </p:blipFill>
        <p:spPr bwMode="auto">
          <a:xfrm>
            <a:off x="4643438" y="3214686"/>
            <a:ext cx="3599642" cy="2143140"/>
          </a:xfrm>
          <a:prstGeom prst="rect">
            <a:avLst/>
          </a:prstGeom>
          <a:noFill/>
          <a:ln w="9525">
            <a:noFill/>
            <a:miter lim="800000"/>
            <a:headEnd/>
            <a:tailEnd/>
          </a:ln>
          <a:effectLst/>
        </p:spPr>
      </p:pic>
      <p:sp>
        <p:nvSpPr>
          <p:cNvPr id="7" name="TextBox 6"/>
          <p:cNvSpPr txBox="1"/>
          <p:nvPr/>
        </p:nvSpPr>
        <p:spPr>
          <a:xfrm>
            <a:off x="285720" y="5657671"/>
            <a:ext cx="8572560" cy="830997"/>
          </a:xfrm>
          <a:prstGeom prst="rect">
            <a:avLst/>
          </a:prstGeom>
          <a:noFill/>
        </p:spPr>
        <p:txBody>
          <a:bodyPr wrap="square" rtlCol="0">
            <a:spAutoFit/>
          </a:bodyPr>
          <a:lstStyle/>
          <a:p>
            <a:r>
              <a:rPr lang="en-GB" sz="2400" dirty="0" smtClean="0"/>
              <a:t>Since 1970s, speed and efficiency of DNA sequencing technology has increased exponentially</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lstStyle/>
          <a:p>
            <a:r>
              <a:rPr lang="en-GB" dirty="0" smtClean="0"/>
              <a:t>The cost of DNA sequencing</a:t>
            </a:r>
            <a:endParaRPr lang="en-GB" dirty="0"/>
          </a:p>
        </p:txBody>
      </p:sp>
      <p:pic>
        <p:nvPicPr>
          <p:cNvPr id="105474" name="Picture 2"/>
          <p:cNvPicPr>
            <a:picLocks noGrp="1" noChangeAspect="1" noChangeArrowheads="1"/>
          </p:cNvPicPr>
          <p:nvPr>
            <p:ph idx="1"/>
          </p:nvPr>
        </p:nvPicPr>
        <p:blipFill>
          <a:blip r:embed="rId3" cstate="print"/>
          <a:srcRect/>
          <a:stretch>
            <a:fillRect/>
          </a:stretch>
        </p:blipFill>
        <p:spPr bwMode="auto">
          <a:xfrm>
            <a:off x="467544" y="1916832"/>
            <a:ext cx="4320480" cy="4215103"/>
          </a:xfrm>
          <a:prstGeom prst="rect">
            <a:avLst/>
          </a:prstGeom>
          <a:noFill/>
          <a:ln w="9525">
            <a:noFill/>
            <a:miter lim="800000"/>
            <a:headEnd/>
            <a:tailEnd/>
          </a:ln>
        </p:spPr>
      </p:pic>
      <p:sp>
        <p:nvSpPr>
          <p:cNvPr id="5" name="TextBox 4"/>
          <p:cNvSpPr txBox="1"/>
          <p:nvPr/>
        </p:nvSpPr>
        <p:spPr>
          <a:xfrm>
            <a:off x="467544" y="6165305"/>
            <a:ext cx="5688632" cy="369332"/>
          </a:xfrm>
          <a:prstGeom prst="rect">
            <a:avLst/>
          </a:prstGeom>
          <a:noFill/>
        </p:spPr>
        <p:txBody>
          <a:bodyPr wrap="square" rtlCol="0">
            <a:spAutoFit/>
          </a:bodyPr>
          <a:lstStyle/>
          <a:p>
            <a:r>
              <a:rPr lang="en-GB" dirty="0" smtClean="0"/>
              <a:t>(‘From ‘What </a:t>
            </a:r>
            <a:r>
              <a:rPr lang="en-GB" dirty="0"/>
              <a:t>l</a:t>
            </a:r>
            <a:r>
              <a:rPr lang="en-GB" dirty="0" smtClean="0"/>
              <a:t>ies within’, The Economist,   12/8/10)</a:t>
            </a:r>
            <a:endParaRPr lang="en-GB" dirty="0"/>
          </a:p>
        </p:txBody>
      </p:sp>
      <p:sp>
        <p:nvSpPr>
          <p:cNvPr id="6" name="TextBox 5"/>
          <p:cNvSpPr txBox="1"/>
          <p:nvPr/>
        </p:nvSpPr>
        <p:spPr>
          <a:xfrm>
            <a:off x="5357818" y="1928802"/>
            <a:ext cx="3214710" cy="3816429"/>
          </a:xfrm>
          <a:prstGeom prst="rect">
            <a:avLst/>
          </a:prstGeom>
          <a:noFill/>
        </p:spPr>
        <p:txBody>
          <a:bodyPr wrap="square" rtlCol="0">
            <a:spAutoFit/>
          </a:bodyPr>
          <a:lstStyle/>
          <a:p>
            <a:r>
              <a:rPr lang="en-GB" sz="2200" dirty="0" smtClean="0"/>
              <a:t>Entire human genome is made up of 2.9 billion base-pairs of DNA</a:t>
            </a:r>
          </a:p>
          <a:p>
            <a:endParaRPr lang="en-GB" sz="2200" dirty="0" smtClean="0"/>
          </a:p>
          <a:p>
            <a:r>
              <a:rPr lang="en-GB" sz="2200" dirty="0" smtClean="0"/>
              <a:t>First human genome cost </a:t>
            </a:r>
            <a:r>
              <a:rPr lang="en-GB" sz="2200" dirty="0" smtClean="0">
                <a:solidFill>
                  <a:srgbClr val="FFFF00"/>
                </a:solidFill>
              </a:rPr>
              <a:t>$3 billion </a:t>
            </a:r>
            <a:r>
              <a:rPr lang="en-GB" sz="2200" dirty="0" smtClean="0"/>
              <a:t>to sequence </a:t>
            </a:r>
          </a:p>
          <a:p>
            <a:endParaRPr lang="en-GB" sz="2200" dirty="0" smtClean="0"/>
          </a:p>
          <a:p>
            <a:r>
              <a:rPr lang="en-GB" sz="2200" dirty="0" smtClean="0"/>
              <a:t>Now around </a:t>
            </a:r>
            <a:r>
              <a:rPr lang="en-GB" sz="2200" dirty="0" smtClean="0">
                <a:solidFill>
                  <a:srgbClr val="FFFF00"/>
                </a:solidFill>
              </a:rPr>
              <a:t>$10,000</a:t>
            </a:r>
          </a:p>
          <a:p>
            <a:endParaRPr lang="en-GB" sz="2200" dirty="0" smtClean="0"/>
          </a:p>
          <a:p>
            <a:r>
              <a:rPr lang="en-GB" sz="2200" dirty="0" smtClean="0"/>
              <a:t>‘</a:t>
            </a:r>
            <a:r>
              <a:rPr lang="en-GB" sz="2200" dirty="0" smtClean="0">
                <a:solidFill>
                  <a:srgbClr val="FFFF00"/>
                </a:solidFill>
              </a:rPr>
              <a:t>$1000 </a:t>
            </a:r>
            <a:r>
              <a:rPr lang="en-GB" sz="2200" dirty="0" smtClean="0"/>
              <a:t>genome’ very soon?</a:t>
            </a:r>
            <a:endParaRPr lang="en-GB" sz="2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2476</TotalTime>
  <Words>2417</Words>
  <Application>Microsoft Office PowerPoint</Application>
  <PresentationFormat>On-screen Show (4:3)</PresentationFormat>
  <Paragraphs>392</Paragraphs>
  <Slides>44</Slides>
  <Notes>38</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Flow</vt:lpstr>
      <vt:lpstr>Office Theme</vt:lpstr>
      <vt:lpstr>The Future of Genomic Medicine:  facts and fiction</vt:lpstr>
      <vt:lpstr>The future: fiction?</vt:lpstr>
      <vt:lpstr>The future: fact?</vt:lpstr>
      <vt:lpstr>What we know now:</vt:lpstr>
      <vt:lpstr>What we don’t (yet) know:</vt:lpstr>
      <vt:lpstr>Outline </vt:lpstr>
      <vt:lpstr>Advances in genomic medicine</vt:lpstr>
      <vt:lpstr>Advances in genomic medicine: DNA sequencing</vt:lpstr>
      <vt:lpstr>The cost of DNA sequencing</vt:lpstr>
      <vt:lpstr>Applications of NGS</vt:lpstr>
      <vt:lpstr>Miller syndrome</vt:lpstr>
      <vt:lpstr>Schinzel-Giedion syndrome</vt:lpstr>
      <vt:lpstr>Advances in genomic medicine: pharmacogenetics</vt:lpstr>
      <vt:lpstr>      Pharmacogenetics : getting the dose right </vt:lpstr>
      <vt:lpstr>Pharmacogenetics example 2: getting the drug right</vt:lpstr>
      <vt:lpstr>      Advances in genomic medicine: Risk of common disease</vt:lpstr>
      <vt:lpstr>Published GWAS, 2005 – 6/2011</vt:lpstr>
      <vt:lpstr>PowerPoint Presentation</vt:lpstr>
      <vt:lpstr>PowerPoint Presentation</vt:lpstr>
      <vt:lpstr>Selling genetic information</vt:lpstr>
      <vt:lpstr>Direct to consumer (DTC) genetic tests</vt:lpstr>
      <vt:lpstr>DTC genetic tests for monogenic disease</vt:lpstr>
      <vt:lpstr>Predicting risk of common disease: type 2 diabetes (T2D)</vt:lpstr>
      <vt:lpstr>DTC genetic test for type 2 diabetes</vt:lpstr>
      <vt:lpstr>TCF7L2 risk variant (‘T’ allele) for type 2 diabetes: expected outcome of 1000 tests</vt:lpstr>
      <vt:lpstr>DTC genetic tests for common disease: concerns</vt:lpstr>
      <vt:lpstr>DTC genetic tests for common disease: benefits?</vt:lpstr>
      <vt:lpstr>The future: Genetic profiles for all?</vt:lpstr>
      <vt:lpstr>Personal genomes</vt:lpstr>
      <vt:lpstr>Personalised medicine: ethical issues</vt:lpstr>
      <vt:lpstr>Embryo testing (PGD)</vt:lpstr>
      <vt:lpstr>PGD – genetic testing of embryos</vt:lpstr>
      <vt:lpstr>PGD: a brief history</vt:lpstr>
      <vt:lpstr>PGD: genetic testing of IVF embryos</vt:lpstr>
      <vt:lpstr>PGD: types of genetic test</vt:lpstr>
      <vt:lpstr>PGD: Ethical issues</vt:lpstr>
      <vt:lpstr>PGD: what is permitted in UK?</vt:lpstr>
      <vt:lpstr>PGD for hereditary breast cancer</vt:lpstr>
      <vt:lpstr>PGD for ‘saviour siblings’</vt:lpstr>
      <vt:lpstr>Saviour siblings: ethical issues</vt:lpstr>
      <vt:lpstr>The first child with a ‘saviour sibling’ selected using PGD: 10 years later…</vt:lpstr>
      <vt:lpstr>Limitations of PGD</vt:lpstr>
      <vt:lpstr>Summary</vt:lpstr>
      <vt:lpstr>Find out more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Buxton</dc:creator>
  <cp:lastModifiedBy>Shiel, Nuala</cp:lastModifiedBy>
  <cp:revision>207</cp:revision>
  <dcterms:created xsi:type="dcterms:W3CDTF">2010-10-20T07:51:15Z</dcterms:created>
  <dcterms:modified xsi:type="dcterms:W3CDTF">2013-02-06T16:54:11Z</dcterms:modified>
</cp:coreProperties>
</file>