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5" r:id="rId3"/>
    <p:sldId id="257" r:id="rId4"/>
    <p:sldId id="308" r:id="rId5"/>
    <p:sldId id="259" r:id="rId6"/>
    <p:sldId id="309" r:id="rId7"/>
    <p:sldId id="275" r:id="rId8"/>
    <p:sldId id="276" r:id="rId9"/>
    <p:sldId id="291" r:id="rId10"/>
    <p:sldId id="311" r:id="rId11"/>
    <p:sldId id="310" r:id="rId12"/>
    <p:sldId id="277" r:id="rId13"/>
    <p:sldId id="322" r:id="rId14"/>
    <p:sldId id="274" r:id="rId15"/>
    <p:sldId id="306" r:id="rId16"/>
    <p:sldId id="260" r:id="rId17"/>
    <p:sldId id="307" r:id="rId18"/>
    <p:sldId id="298" r:id="rId19"/>
    <p:sldId id="323" r:id="rId20"/>
    <p:sldId id="261" r:id="rId21"/>
    <p:sldId id="314" r:id="rId22"/>
    <p:sldId id="312" r:id="rId23"/>
    <p:sldId id="313" r:id="rId24"/>
    <p:sldId id="266" r:id="rId25"/>
    <p:sldId id="265" r:id="rId26"/>
    <p:sldId id="316" r:id="rId27"/>
    <p:sldId id="317" r:id="rId28"/>
    <p:sldId id="318" r:id="rId29"/>
    <p:sldId id="319" r:id="rId30"/>
    <p:sldId id="320" r:id="rId31"/>
    <p:sldId id="288" r:id="rId32"/>
    <p:sldId id="269" r:id="rId33"/>
    <p:sldId id="289" r:id="rId34"/>
    <p:sldId id="290" r:id="rId35"/>
    <p:sldId id="321" r:id="rId36"/>
    <p:sldId id="270" r:id="rId37"/>
    <p:sldId id="293" r:id="rId38"/>
    <p:sldId id="324" r:id="rId39"/>
    <p:sldId id="303" r:id="rId40"/>
    <p:sldId id="301" r:id="rId41"/>
    <p:sldId id="325" r:id="rId42"/>
    <p:sldId id="326" r:id="rId43"/>
    <p:sldId id="327" r:id="rId44"/>
    <p:sldId id="32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987FF"/>
    <a:srgbClr val="F420FF"/>
    <a:srgbClr val="07FF13"/>
    <a:srgbClr val="002E95"/>
    <a:srgbClr val="BACCAA"/>
    <a:srgbClr val="D298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130" autoAdjust="0"/>
  </p:normalViewPr>
  <p:slideViewPr>
    <p:cSldViewPr snapToGrid="0" snapToObjects="1">
      <p:cViewPr>
        <p:scale>
          <a:sx n="50" d="100"/>
          <a:sy n="50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Aetiology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Inherited</c:v>
                </c:pt>
                <c:pt idx="1">
                  <c:v>Sporadic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FB34-BD69-C24D-A44C-89E20C9DFF2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6185-A2CA-BC41-9AEC-9B73653EC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9D59-E7A7-4441-B554-C1F76A760E7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8FDC5-9374-1646-BAF7-0F3D208CC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29DF4-23ED-5349-8386-EDCD36F7CC82}" type="slidenum">
              <a:rPr lang="en-US"/>
              <a:pPr/>
              <a:t>30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3270F-438F-084D-94B5-B73E737E27AA}" type="slidenum">
              <a:rPr lang="en-US"/>
              <a:pPr/>
              <a:t>31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057-FB02-8143-9121-BAE05A408AAC}" type="slidenum">
              <a:rPr lang="en-US"/>
              <a:pPr/>
              <a:t>33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03355-EB88-8141-9C68-C74DB8D7B2FE}" type="slidenum">
              <a:rPr lang="en-US"/>
              <a:pPr/>
              <a:t>34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0EEFA-F320-D54C-92B7-36CC369233F5}" type="slidenum">
              <a:rPr lang="en-US">
                <a:ea typeface="ＭＳ Ｐゴシック" pitchFamily="-110" charset="-128"/>
                <a:cs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atlasgeneticsoncology.org/index.html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NB- this slide is animated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D966-CA11-4FA3-97B4-E4213DEC18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NCI overview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www.cancer.gov/cancertopics/factsheet/Risk/BRCA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 overview of FAP</a:t>
            </a:r>
          </a:p>
          <a:p>
            <a:r>
              <a:rPr lang="en-US" dirty="0" err="1" smtClean="0"/>
              <a:t>http://cancer.stanford.edu/information/geneticsAndCancer/types/fap.html</a:t>
            </a:r>
            <a:endParaRPr lang="en-US" dirty="0" smtClean="0"/>
          </a:p>
          <a:p>
            <a:r>
              <a:rPr lang="en-US" dirty="0" smtClean="0"/>
              <a:t>Nice</a:t>
            </a:r>
            <a:r>
              <a:rPr lang="en-US" baseline="0" dirty="0" smtClean="0"/>
              <a:t> overview of HNPCC with some info on diagnosis</a:t>
            </a:r>
          </a:p>
          <a:p>
            <a:r>
              <a:rPr lang="en-US" dirty="0" err="1" smtClean="0"/>
              <a:t>http://cancer.stanford.edu/information/geneticsAndCancer/types/hpncc.html</a:t>
            </a:r>
            <a:endParaRPr lang="en-US" dirty="0" smtClean="0"/>
          </a:p>
          <a:p>
            <a:r>
              <a:rPr lang="en-US" dirty="0" smtClean="0"/>
              <a:t>Other familial</a:t>
            </a:r>
            <a:r>
              <a:rPr lang="en-US" baseline="0" dirty="0" smtClean="0"/>
              <a:t> colon cancers</a:t>
            </a:r>
          </a:p>
          <a:p>
            <a:r>
              <a:rPr lang="en-US" dirty="0" err="1" smtClean="0"/>
              <a:t>http://cancer.stanford.edu/information/geneticsAndCancer/types/occs.html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8FDC5-9374-1646-BAF7-0F3D208CCE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84E9-49CF-3B44-A78C-498AD99AF27E}" type="slidenum">
              <a:rPr lang="en-US"/>
              <a:pPr/>
              <a:t>28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E33B-952F-DE4E-8D95-E0E1BA86F96B}" type="slidenum">
              <a:rPr lang="en-US"/>
              <a:pPr/>
              <a:t>29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3E2E0-437E-9F42-8AB7-6EBDC92FF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1983-50EC-CE4E-8850-049E63BB21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B671-E0B9-7649-A397-314019FAD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a.reid@imperial.ac.u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helf/br.fcgi?book=gene&amp;part=hnpcc" TargetMode="External"/><Relationship Id="rId2" Type="http://schemas.openxmlformats.org/officeDocument/2006/relationships/hyperlink" Target="http://www.cancer.gov/cancertopics/factsheet/Risk/BRC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scitable/topicpage/Chromosome-Abnormalities-and-Cancer-Cytogenetics-879" TargetMode="External"/><Relationship Id="rId2" Type="http://schemas.openxmlformats.org/officeDocument/2006/relationships/hyperlink" Target="http://www.hhmi.org/biointeractive/cancer/mismatch_repai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5000" y="929245"/>
            <a:ext cx="7924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GENETICS 4: Cancer in families and individuals</a:t>
            </a:r>
            <a:endParaRPr lang="en-US" sz="5400" b="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endParaRPr lang="en-US" sz="16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16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16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r>
              <a:rPr lang="en-GB" sz="3200" b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Alistair Reid</a:t>
            </a:r>
          </a:p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Imperial College Centre for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Haematology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lang="en-GB" sz="2000" i="1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endParaRPr lang="en-GB" sz="2000" b="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a.reid@imperial.ac.uk</a:t>
            </a:r>
            <a:endParaRPr lang="en-GB" sz="2000" b="0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0" i="1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1600" b="0" i="1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t="66763"/>
          <a:stretch>
            <a:fillRect/>
          </a:stretch>
        </p:blipFill>
        <p:spPr>
          <a:xfrm>
            <a:off x="5149967" y="2010049"/>
            <a:ext cx="3333633" cy="25068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5137" r="29945" b="59873"/>
          <a:stretch>
            <a:fillRect/>
          </a:stretch>
        </p:blipFill>
        <p:spPr>
          <a:xfrm>
            <a:off x="541968" y="2026982"/>
            <a:ext cx="2218592" cy="2507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Cytogenetic changes: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chromosome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rearrangements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cause cancer?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70545" t="5137" b="59873"/>
          <a:stretch>
            <a:fillRect/>
          </a:stretch>
        </p:blipFill>
        <p:spPr>
          <a:xfrm>
            <a:off x="3877733" y="2009745"/>
            <a:ext cx="932819" cy="2507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4125" y="1318989"/>
            <a:ext cx="269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copy number change is brought about by: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1058" y="1437521"/>
            <a:ext cx="324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fusion is brought about by:</a:t>
            </a:r>
            <a:endParaRPr lang="en-US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627603" y="5645248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New “f</a:t>
            </a:r>
            <a:r>
              <a:rPr lang="en-US" sz="1400" b="0" dirty="0" smtClean="0"/>
              <a:t>usion” gene “A-B”</a:t>
            </a:r>
            <a:endParaRPr lang="en-US" sz="1400" b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rcRect l="54389" t="71961" r="19456" b="8403"/>
          <a:stretch>
            <a:fillRect/>
          </a:stretch>
        </p:blipFill>
        <p:spPr>
          <a:xfrm>
            <a:off x="3891309" y="4772140"/>
            <a:ext cx="1171749" cy="1990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54389" t="90458" r="19456" b="4649"/>
          <a:stretch>
            <a:fillRect/>
          </a:stretch>
        </p:blipFill>
        <p:spPr>
          <a:xfrm>
            <a:off x="3165561" y="5554184"/>
            <a:ext cx="1135497" cy="480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5709018" y="5086424"/>
            <a:ext cx="918585" cy="1425425"/>
            <a:chOff x="4314826" y="5210173"/>
            <a:chExt cx="918585" cy="1425425"/>
          </a:xfrm>
        </p:grpSpPr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70388" y="5210173"/>
              <a:ext cx="0" cy="1425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 flipV="1">
              <a:off x="4314826" y="5583237"/>
              <a:ext cx="117475" cy="752475"/>
            </a:xfrm>
            <a:prstGeom prst="rect">
              <a:avLst/>
            </a:prstGeom>
            <a:solidFill>
              <a:srgbClr val="00F7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4518026" y="5583237"/>
              <a:ext cx="7153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smtClean="0"/>
                <a:t>Gene A</a:t>
              </a:r>
              <a:endParaRPr lang="en-US" sz="1400" b="0" dirty="0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319588" y="5918200"/>
              <a:ext cx="117475" cy="415925"/>
            </a:xfrm>
            <a:prstGeom prst="rect">
              <a:avLst/>
            </a:prstGeom>
            <a:solidFill>
              <a:srgbClr val="FF09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4518026" y="6026348"/>
              <a:ext cx="7091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 smtClean="0"/>
                <a:t>Gene B</a:t>
              </a:r>
              <a:endParaRPr lang="en-US" sz="1400" b="0" dirty="0"/>
            </a:p>
          </p:txBody>
        </p:sp>
      </p:grp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4692615" y="6367429"/>
            <a:ext cx="919881" cy="31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V="1">
            <a:off x="4692615" y="5103357"/>
            <a:ext cx="919881" cy="1107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00757" y="4890101"/>
            <a:ext cx="22864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fusions occur at the DNA junction of chromosome rearrangements (translocations or inversion):</a:t>
            </a:r>
            <a:endParaRPr lang="en-US" dirty="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99868" y="4209118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loss</a:t>
            </a:r>
            <a:endParaRPr lang="en-US" sz="1400" b="0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680214" y="4207629"/>
            <a:ext cx="21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sz="1400" dirty="0" smtClean="0"/>
              <a:t>gain</a:t>
            </a:r>
            <a:endParaRPr lang="en-US" sz="1400" b="0" dirty="0"/>
          </a:p>
        </p:txBody>
      </p:sp>
      <p:sp>
        <p:nvSpPr>
          <p:cNvPr id="26" name="Rectangle 25"/>
          <p:cNvSpPr/>
          <p:nvPr/>
        </p:nvSpPr>
        <p:spPr>
          <a:xfrm>
            <a:off x="4692615" y="4789073"/>
            <a:ext cx="372687" cy="314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9967" y="2370667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348880"/>
            <a:ext cx="64087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“Molecular” changes: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point mutations affect protein structure?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203" y="1448780"/>
            <a:ext cx="60335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556" y="2778667"/>
            <a:ext cx="125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56" y="3505200"/>
            <a:ext cx="132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amino acid change!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85890"/>
            <a:ext cx="132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Truncated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051" y="210504"/>
            <a:ext cx="8792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Most TS genes require inactivation of both copies to cause malignancy</a:t>
            </a:r>
          </a:p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In a few inactivation of one copy is sufficient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01551" y="1708650"/>
            <a:ext cx="4072436" cy="5130143"/>
            <a:chOff x="201551" y="1708650"/>
            <a:chExt cx="4072436" cy="5130143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563113" y="3571717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485404" y="2878202"/>
              <a:ext cx="338050" cy="13805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1565723" y="3571716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88014" y="2878201"/>
              <a:ext cx="338050" cy="13805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2751" y="4779857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A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1061" y="4780391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B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104" y="3509201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2579535" y="2836010"/>
              <a:ext cx="18466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25635" y="3189953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1551" y="5453798"/>
              <a:ext cx="407243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Hit1 reduces transcript/protein level but is insufficient to cause a phenotypic effect. </a:t>
              </a:r>
            </a:p>
            <a:p>
              <a:pPr algn="ctr"/>
              <a:r>
                <a:rPr lang="en-US" sz="1400" dirty="0" smtClean="0">
                  <a:latin typeface="Geneva" charset="0"/>
                </a:rPr>
                <a:t>Requires inactivation of second allele (hit 2) causing total loss of transcription for malignant phenotype to be conferred.</a:t>
              </a:r>
            </a:p>
            <a:p>
              <a:pPr algn="ctr"/>
              <a:r>
                <a:rPr lang="en-US" sz="1400" b="0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“</a:t>
              </a:r>
              <a:r>
                <a:rPr lang="en-US" sz="1400" b="1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2-hit model</a:t>
              </a:r>
              <a:r>
                <a:rPr lang="en-US" sz="1400" b="0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”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551" y="1708650"/>
              <a:ext cx="40724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Most TS genes require damage to both alleles for </a:t>
              </a:r>
              <a:r>
                <a:rPr lang="en-US" sz="1400" dirty="0" err="1" smtClean="0">
                  <a:latin typeface="Geneva" charset="0"/>
                </a:rPr>
                <a:t>tumorigenic</a:t>
              </a:r>
              <a:r>
                <a:rPr lang="en-US" sz="1400" dirty="0" smtClean="0">
                  <a:latin typeface="Geneva" charset="0"/>
                </a:rPr>
                <a:t> effect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17503" y="1708650"/>
            <a:ext cx="4176414" cy="4699255"/>
            <a:chOff x="4817503" y="1708650"/>
            <a:chExt cx="4176414" cy="4699255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356775" y="3571183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79066" y="2877668"/>
              <a:ext cx="338050" cy="138057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359385" y="3571182"/>
              <a:ext cx="218777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281676" y="2877667"/>
              <a:ext cx="338050" cy="138057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96413" y="4779323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A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4723" y="4779857"/>
              <a:ext cx="15069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Allele B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6120290" y="3165054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2224" y="3508667"/>
              <a:ext cx="609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Hit 1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17503" y="1708650"/>
              <a:ext cx="40724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A few TS genes require damage to only one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21481" y="5453798"/>
              <a:ext cx="40724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Geneva" charset="0"/>
                </a:rPr>
                <a:t>Single hit causes reduction in transcription and in level of protein product which for these genes is sufficient to have a biological effect via “</a:t>
              </a:r>
              <a:r>
                <a:rPr lang="en-US" sz="1400" b="1" dirty="0" err="1" smtClean="0">
                  <a:latin typeface="Geneva" charset="0"/>
                </a:rPr>
                <a:t>haploinsufficiency</a:t>
              </a:r>
              <a:r>
                <a:rPr lang="en-US" sz="1400" dirty="0" smtClean="0">
                  <a:latin typeface="Geneva" charset="0"/>
                </a:rPr>
                <a:t>”-</a:t>
              </a:r>
              <a:endPara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09135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66513" y="3343842"/>
            <a:ext cx="2230550" cy="983403"/>
            <a:chOff x="-66513" y="3343842"/>
            <a:chExt cx="2230550" cy="983403"/>
          </a:xfrm>
        </p:grpSpPr>
        <p:sp>
          <p:nvSpPr>
            <p:cNvPr id="18" name="Rectangle 17"/>
            <p:cNvSpPr/>
            <p:nvPr/>
          </p:nvSpPr>
          <p:spPr>
            <a:xfrm rot="5400000">
              <a:off x="1326628" y="3165588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66513" y="3403915"/>
              <a:ext cx="15029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Geneva" charset="0"/>
                </a:rPr>
                <a:t>Hit 1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(often a mutation)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60930" y="3002864"/>
            <a:ext cx="2225305" cy="923330"/>
            <a:chOff x="2160930" y="3002864"/>
            <a:chExt cx="2225305" cy="923330"/>
          </a:xfrm>
        </p:grpSpPr>
        <p:sp>
          <p:nvSpPr>
            <p:cNvPr id="43" name="Rectangle 42"/>
            <p:cNvSpPr/>
            <p:nvPr/>
          </p:nvSpPr>
          <p:spPr>
            <a:xfrm rot="5400000">
              <a:off x="2339184" y="2848710"/>
              <a:ext cx="659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Geneva" charset="0"/>
                </a:rPr>
                <a:t>X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38997" y="3002864"/>
              <a:ext cx="16472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Geneva" charset="0"/>
                </a:rPr>
                <a:t>Hit 2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Geneva" charset="0"/>
                  <a:ea typeface="ＭＳ Ｐゴシック" charset="-128"/>
                </a:rPr>
                <a:t>(often a deletion)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35"/>
            <a:ext cx="8229600" cy="918333"/>
          </a:xfrm>
        </p:spPr>
        <p:txBody>
          <a:bodyPr/>
          <a:lstStyle/>
          <a:p>
            <a:r>
              <a:rPr lang="en-US" dirty="0" smtClean="0"/>
              <a:t>Loss of </a:t>
            </a:r>
            <a:r>
              <a:rPr lang="en-US" dirty="0" err="1" smtClean="0"/>
              <a:t>Heterozygosity</a:t>
            </a:r>
            <a:r>
              <a:rPr lang="en-US" dirty="0" smtClean="0"/>
              <a:t> (LOH)</a:t>
            </a:r>
            <a:endParaRPr lang="en-US" dirty="0"/>
          </a:p>
        </p:txBody>
      </p:sp>
      <p:pic>
        <p:nvPicPr>
          <p:cNvPr id="4" name="Picture 3" descr="bc image"/>
          <p:cNvPicPr>
            <a:picLocks noChangeAspect="1" noChangeArrowheads="1"/>
          </p:cNvPicPr>
          <p:nvPr/>
        </p:nvPicPr>
        <p:blipFill>
          <a:blip r:embed="rId2"/>
          <a:srcRect l="44872" r="46486" b="86560"/>
          <a:stretch>
            <a:fillRect/>
          </a:stretch>
        </p:blipFill>
        <p:spPr bwMode="auto">
          <a:xfrm>
            <a:off x="287864" y="1484190"/>
            <a:ext cx="1947335" cy="3121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605880"/>
            <a:ext cx="16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73146" y="1485786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05418" y="1485787"/>
            <a:ext cx="96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Paternal</a:t>
            </a:r>
            <a:endParaRPr lang="en-US" dirty="0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3437471" y="1839782"/>
            <a:ext cx="0" cy="4611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 flipV="1">
            <a:off x="82367" y="5396642"/>
            <a:ext cx="11747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285567" y="5396643"/>
            <a:ext cx="736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Allele A</a:t>
            </a:r>
            <a:endParaRPr lang="en-US" sz="1400" b="0" dirty="0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3378734" y="2053261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285567" y="5788955"/>
            <a:ext cx="729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Allele B</a:t>
            </a:r>
            <a:endParaRPr lang="en-US" sz="1400" b="0" dirty="0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2184400" y="4186230"/>
            <a:ext cx="919881" cy="1466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2184400" y="2151640"/>
            <a:ext cx="919881" cy="1877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378734" y="2662852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378734" y="3255510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378734" y="3831235"/>
            <a:ext cx="117475" cy="415925"/>
          </a:xfrm>
          <a:prstGeom prst="rect">
            <a:avLst/>
          </a:prstGeom>
          <a:solidFill>
            <a:srgbClr val="F98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3378734" y="4440826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133575" y="11154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014258" y="1115465"/>
            <a:ext cx="48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</a:t>
            </a:r>
            <a:endParaRPr lang="en-US" dirty="0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3378734" y="4999618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3378734" y="5575343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4233325" y="1839785"/>
            <a:ext cx="0" cy="4611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174588" y="2053264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4174588" y="2662855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174588" y="3255513"/>
            <a:ext cx="117475" cy="415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174588" y="3831238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174588" y="4440829"/>
            <a:ext cx="117475" cy="415925"/>
          </a:xfrm>
          <a:prstGeom prst="rect">
            <a:avLst/>
          </a:prstGeom>
          <a:solidFill>
            <a:srgbClr val="FF09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174588" y="4999621"/>
            <a:ext cx="117475" cy="415925"/>
          </a:xfrm>
          <a:prstGeom prst="rect">
            <a:avLst/>
          </a:prstGeom>
          <a:solidFill>
            <a:srgbClr val="07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174588" y="5575346"/>
            <a:ext cx="117475" cy="415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 flipV="1">
            <a:off x="82367" y="5786104"/>
            <a:ext cx="117475" cy="307777"/>
          </a:xfrm>
          <a:prstGeom prst="rect">
            <a:avLst/>
          </a:prstGeom>
          <a:solidFill>
            <a:srgbClr val="00F7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08029" y="327084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-31684" y="49826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Genes</a:t>
            </a:r>
            <a:endParaRPr lang="en-US" u="sng" dirty="0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02503" y="6127618"/>
            <a:ext cx="1026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Mutated TS</a:t>
            </a:r>
            <a:endParaRPr lang="en-US" sz="1400" b="0" dirty="0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 flipH="1">
            <a:off x="82367" y="6520406"/>
            <a:ext cx="117477" cy="28046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326472" y="6468121"/>
            <a:ext cx="755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Deleted</a:t>
            </a:r>
            <a:endParaRPr lang="en-US" sz="1400" b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74591" y="2667091"/>
            <a:ext cx="605241" cy="2752691"/>
            <a:chOff x="4326988" y="2679791"/>
            <a:chExt cx="605241" cy="2752691"/>
          </a:xfrm>
        </p:grpSpPr>
        <p:grpSp>
          <p:nvGrpSpPr>
            <p:cNvPr id="43" name="Group 42"/>
            <p:cNvGrpSpPr/>
            <p:nvPr/>
          </p:nvGrpSpPr>
          <p:grpSpPr>
            <a:xfrm>
              <a:off x="4326988" y="2679791"/>
              <a:ext cx="117475" cy="2752691"/>
              <a:chOff x="5173638" y="2679791"/>
              <a:chExt cx="117475" cy="2752691"/>
            </a:xfrm>
          </p:grpSpPr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5173638" y="2679791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5173638" y="3272449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5173638" y="3848174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5173638" y="4457765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5173638" y="5016557"/>
                <a:ext cx="117475" cy="4159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6200000">
              <a:off x="3679863" y="3772912"/>
              <a:ext cx="2166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DELETION (causes LOH)</a:t>
              </a:r>
              <a:endParaRPr lang="en-US" sz="16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71395" y="1484190"/>
            <a:ext cx="3615405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LOH has several related meanings/uses: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1) A historical method of (</a:t>
            </a:r>
            <a:r>
              <a:rPr lang="en-US" dirty="0" err="1" smtClean="0"/>
              <a:t>i</a:t>
            </a:r>
            <a:r>
              <a:rPr lang="en-US" dirty="0" smtClean="0"/>
              <a:t>) assessing the stability of cancer genomes and (ii) looking for the location of TS genes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2) Another term for deletion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3) Unmasking of the mutated copy of a TS gene (</a:t>
            </a:r>
            <a:r>
              <a:rPr lang="en-US" dirty="0" err="1" smtClean="0"/>
              <a:t>ie</a:t>
            </a:r>
            <a:r>
              <a:rPr lang="en-US" dirty="0" smtClean="0"/>
              <a:t> hit 2)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In summary!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LOH describes a region of apparent </a:t>
            </a:r>
            <a:r>
              <a:rPr lang="en-US" b="1" dirty="0" err="1" smtClean="0"/>
              <a:t>homozygosity</a:t>
            </a:r>
            <a:r>
              <a:rPr lang="en-US" b="1" dirty="0" smtClean="0"/>
              <a:t>, probably a deletion,  in cancer tissue that may mark the location of a TS gene.</a:t>
            </a:r>
            <a:endParaRPr lang="en-US" b="1" dirty="0"/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82367" y="6151061"/>
            <a:ext cx="117475" cy="277933"/>
          </a:xfrm>
          <a:prstGeom prst="rect">
            <a:avLst/>
          </a:prstGeom>
          <a:solidFill>
            <a:srgbClr val="F98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913563" y="3956322"/>
            <a:ext cx="529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 smtClean="0"/>
              <a:t>Hit 1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729" y="4013191"/>
            <a:ext cx="7026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The vast majority of cancer cases (approx 99%) are sporadic caused entirely by acquired changes in somatic tissue (“somatic mutations”)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1% of cases of cancer are initiated by the inheritance from one parent (or occasionally both) of a mutation in “</a:t>
            </a:r>
            <a:r>
              <a:rPr lang="en-US" dirty="0" err="1" smtClean="0">
                <a:latin typeface="Geneva" charset="0"/>
              </a:rPr>
              <a:t>germline</a:t>
            </a:r>
            <a:r>
              <a:rPr lang="en-US" dirty="0" smtClean="0">
                <a:latin typeface="Geneva" charset="0"/>
              </a:rPr>
              <a:t>” tissue, usually in a </a:t>
            </a:r>
            <a:r>
              <a:rPr lang="en-US" dirty="0" err="1" smtClean="0">
                <a:latin typeface="Geneva" charset="0"/>
              </a:rPr>
              <a:t>tumour</a:t>
            </a:r>
            <a:r>
              <a:rPr lang="en-US" dirty="0" smtClean="0">
                <a:latin typeface="Geneva" charset="0"/>
              </a:rPr>
              <a:t> suppressor “(hit 1”)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600" y="169277"/>
            <a:ext cx="838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99% of cancers are sporadic (non-inherited)</a:t>
            </a:r>
          </a:p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1% have an inherited (“</a:t>
            </a:r>
            <a:r>
              <a:rPr lang="en-US" sz="28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germline</a:t>
            </a:r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”) component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082799" y="1337733"/>
          <a:ext cx="4504267" cy="246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169959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Why?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In most inherited cancers, additional somatic changes are still required (albeit fewer than would be required for sporadic cancers), most importantly the inactivation of the second allele.</a:t>
            </a:r>
          </a:p>
          <a:p>
            <a:pPr algn="ctr"/>
            <a:endParaRPr lang="en-US" dirty="0" smtClean="0">
              <a:latin typeface="Geneva" charset="0"/>
            </a:endParaRPr>
          </a:p>
          <a:p>
            <a:pPr algn="ctr"/>
            <a:r>
              <a:rPr lang="en-US" dirty="0" smtClean="0">
                <a:latin typeface="Geneva" charset="0"/>
              </a:rPr>
              <a:t>The syndromes are therefore described as conferring a “high risk” of cancer- </a:t>
            </a:r>
            <a:r>
              <a:rPr lang="en-US" dirty="0" err="1" smtClean="0">
                <a:latin typeface="Geneva" charset="0"/>
              </a:rPr>
              <a:t>ie</a:t>
            </a:r>
            <a:r>
              <a:rPr lang="en-US" dirty="0" smtClean="0">
                <a:latin typeface="Geneva" charset="0"/>
              </a:rPr>
              <a:t> it may not be 100% likely that the additional </a:t>
            </a:r>
            <a:r>
              <a:rPr lang="en-US" dirty="0" err="1" smtClean="0">
                <a:latin typeface="Geneva" charset="0"/>
              </a:rPr>
              <a:t>hit(s</a:t>
            </a:r>
            <a:r>
              <a:rPr lang="en-US" dirty="0" smtClean="0">
                <a:latin typeface="Geneva" charset="0"/>
              </a:rPr>
              <a:t>) required will occur over the persons lifetime, but the chances are far higher than in individuals who are wild-type (non-mutated).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600" y="169277"/>
            <a:ext cx="8386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In inherited cancer syndromes, risk of cancer is “high” but not necessarily 100%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560096" y="3741494"/>
            <a:ext cx="21877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82387" y="3047979"/>
            <a:ext cx="338050" cy="13805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562706" y="3741493"/>
            <a:ext cx="21877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84997" y="3047978"/>
            <a:ext cx="338050" cy="13805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99734" y="4949634"/>
            <a:ext cx="1506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Allele A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8044" y="4950168"/>
            <a:ext cx="1506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Allele B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087" y="3678978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7576518" y="3005787"/>
            <a:ext cx="184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22618" y="3359730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8534" y="1878427"/>
            <a:ext cx="407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Geneva" charset="0"/>
              </a:rPr>
              <a:t>Most inherited cancer genes are 2-hit </a:t>
            </a:r>
            <a:r>
              <a:rPr lang="en-US" sz="1400" dirty="0" err="1" smtClean="0">
                <a:latin typeface="Geneva" charset="0"/>
              </a:rPr>
              <a:t>tumour</a:t>
            </a:r>
            <a:r>
              <a:rPr lang="en-US" sz="1400" dirty="0" smtClean="0">
                <a:latin typeface="Geneva" charset="0"/>
              </a:rPr>
              <a:t> suppressors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6323611" y="3335365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eneva" charset="0"/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38748" y="3678444"/>
            <a:ext cx="128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Hit 1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GERMLINE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7336167" y="3018487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  <a:latin typeface="Geneva" charset="0"/>
              </a:rPr>
              <a:t>X</a:t>
            </a:r>
            <a:endParaRPr lang="en-US" sz="6000" dirty="0">
              <a:solidFill>
                <a:srgbClr val="6600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43316" y="3513085"/>
            <a:ext cx="1197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Hit 2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SOMATIC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98" y="226722"/>
            <a:ext cx="921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Inherited predisposition to breast and ovarian cancer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5999" y="1066803"/>
            <a:ext cx="6112401" cy="535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2-4% of breast cancer cases are caused by </a:t>
            </a:r>
            <a:r>
              <a:rPr lang="en-US" sz="2400" dirty="0" err="1" smtClean="0"/>
              <a:t>germline</a:t>
            </a:r>
            <a:r>
              <a:rPr lang="en-US" sz="2400" dirty="0" smtClean="0"/>
              <a:t> mutation of BRCA1 or BRCA2 genes (“hit 1”)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60% risk of developing breast cancer by age of 90, and earlier average age of onset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Inactivation of second allele is usually via somatic deletion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Also confer increased risk of ovarian cancer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BRCA2 mutations also predispose to breast cancer in men</a:t>
            </a:r>
          </a:p>
        </p:txBody>
      </p:sp>
      <p:pic>
        <p:nvPicPr>
          <p:cNvPr id="20" name="Picture 19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39" y="1947332"/>
            <a:ext cx="2633861" cy="32342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75162" y="5181599"/>
            <a:ext cx="56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738" y="1591731"/>
            <a:ext cx="79586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Hundreds of different types of inherited mutations in the BRCA1/2 genes have been reported involving most </a:t>
            </a:r>
            <a:r>
              <a:rPr lang="en-US" dirty="0" err="1" smtClean="0"/>
              <a:t>exons</a:t>
            </a:r>
            <a:r>
              <a:rPr lang="en-US" dirty="0" smtClean="0"/>
              <a:t> of the genes, including point mutations, several base pair deletions, whole </a:t>
            </a:r>
            <a:r>
              <a:rPr lang="en-US" dirty="0" err="1" smtClean="0"/>
              <a:t>exon</a:t>
            </a:r>
            <a:r>
              <a:rPr lang="en-US" dirty="0" smtClean="0"/>
              <a:t> deletions and amplifications. </a:t>
            </a:r>
            <a:r>
              <a:rPr lang="en-US" b="1" dirty="0" smtClean="0"/>
              <a:t>They usually result in a truncated non-functional protein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5185" y="200939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Inherited predisposition to breast and ovarian cancer:</a:t>
            </a:r>
          </a:p>
          <a:p>
            <a:pPr algn="ctr"/>
            <a:r>
              <a:rPr lang="en-US" sz="2800" b="1" dirty="0" err="1" smtClean="0"/>
              <a:t>Patho</a:t>
            </a:r>
            <a:r>
              <a:rPr lang="en-US" sz="2800" b="1" dirty="0" smtClean="0"/>
              <a:t>-genetic mechanism</a:t>
            </a:r>
            <a:endParaRPr lang="en-US" sz="2800" b="1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rcRect b="20813"/>
          <a:stretch>
            <a:fillRect/>
          </a:stretch>
        </p:blipFill>
        <p:spPr>
          <a:xfrm>
            <a:off x="2066146" y="3067232"/>
            <a:ext cx="4469841" cy="25038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5185" y="200939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Inherited predisposition to breast and ovarian cancer:</a:t>
            </a:r>
          </a:p>
          <a:p>
            <a:pPr algn="ctr"/>
            <a:r>
              <a:rPr lang="en-US" sz="2800" b="1" dirty="0" err="1" smtClean="0"/>
              <a:t>Patho</a:t>
            </a:r>
            <a:r>
              <a:rPr lang="en-US" sz="2800" b="1" dirty="0" smtClean="0"/>
              <a:t>-genetic mechanism continued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08229" y="1476401"/>
            <a:ext cx="8153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Normal function of BRCA1 and BRCA2 is </a:t>
            </a:r>
            <a:r>
              <a:rPr lang="en-US" sz="2000" b="1" dirty="0" smtClean="0"/>
              <a:t>DNA repair</a:t>
            </a:r>
            <a:r>
              <a:rPr lang="en-US" sz="2000" dirty="0" smtClean="0"/>
              <a:t>, specifically a process called homologous recombination. A truncated/non-functional protein causes impaired DNA repair, so mistakes or damage go uncorrected. Impaired DNA repair is a common theme in cancer.</a:t>
            </a:r>
          </a:p>
        </p:txBody>
      </p:sp>
      <p:pic>
        <p:nvPicPr>
          <p:cNvPr id="5" name="Picture 4" descr="467px-DNA_Rep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6" y="2915389"/>
            <a:ext cx="2973705" cy="382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5" y="274976"/>
            <a:ext cx="8651100" cy="6437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4157" y="2631901"/>
            <a:ext cx="3442598" cy="22390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/>
              <a:buChar char="•"/>
            </a:pPr>
            <a:r>
              <a:rPr lang="en-US" dirty="0" smtClean="0"/>
              <a:t>2-4% of Breast Cancer patients have BCRCA1/2 mutations</a:t>
            </a:r>
          </a:p>
          <a:p>
            <a:pPr algn="ctr">
              <a:buFont typeface="Arial"/>
              <a:buChar char="•"/>
            </a:pPr>
            <a:endParaRPr lang="en-US" dirty="0" smtClean="0"/>
          </a:p>
          <a:p>
            <a:pPr algn="ctr">
              <a:buFont typeface="Arial"/>
              <a:buChar char="•"/>
            </a:pPr>
            <a:r>
              <a:rPr lang="en-US" dirty="0" smtClean="0"/>
              <a:t>10-20% of cases have some evidence of family history with no BRCA1/2 mutations (causal </a:t>
            </a:r>
            <a:r>
              <a:rPr lang="en-US" dirty="0" err="1" smtClean="0"/>
              <a:t>gene(s</a:t>
            </a:r>
            <a:r>
              <a:rPr lang="en-US" dirty="0" smtClean="0"/>
              <a:t>) not yet identified!)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9275" y="1420813"/>
            <a:ext cx="5662613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1600" u="sng" dirty="0"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eneva" pitchFamily="31" charset="0"/>
              </a:rPr>
              <a:t>Key concepts of oncology genetics</a:t>
            </a:r>
          </a:p>
          <a:p>
            <a:pPr algn="ctr">
              <a:buFont typeface="Arial" pitchFamily="31" charset="0"/>
              <a:buChar char="•"/>
            </a:pPr>
            <a:endParaRPr lang="en-US" sz="1600" dirty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eneva" pitchFamily="31" charset="0"/>
              </a:rPr>
              <a:t>Types of genetic 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changes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Sporadic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v’s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familial cancer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Role of inherited mutations in breast and colorectal cancer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Role of chromosomal markers in pathogenesis and management of leukemia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Haematopoietic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system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Chronic myeloid leukemia (CML)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Acute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promyelocytic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leukamia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(APML)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  <a:p>
            <a:pPr algn="ctr">
              <a:buFont typeface="Arial" pitchFamily="31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Geneva" pitchFamily="31" charset="0"/>
              </a:rPr>
              <a:t>Pharmacogenomics</a:t>
            </a:r>
            <a:r>
              <a:rPr lang="en-US" sz="1600" dirty="0" smtClean="0">
                <a:solidFill>
                  <a:srgbClr val="000000"/>
                </a:solidFill>
                <a:latin typeface="Geneva" pitchFamily="31" charset="0"/>
              </a:rPr>
              <a:t> (colorectal and lung cancers and CML)</a:t>
            </a:r>
          </a:p>
          <a:p>
            <a:pPr algn="ctr">
              <a:buFont typeface="Arial" pitchFamily="31" charset="0"/>
              <a:buChar char="•"/>
            </a:pPr>
            <a:endParaRPr lang="en-US" sz="1600" dirty="0" smtClean="0">
              <a:solidFill>
                <a:srgbClr val="000000"/>
              </a:solidFill>
              <a:latin typeface="Geneva" pitchFamily="31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85900" y="665163"/>
            <a:ext cx="645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Geneva" pitchFamily="31" charset="0"/>
              </a:rPr>
              <a:t>Introduction to</a:t>
            </a:r>
            <a:r>
              <a:rPr lang="en-US" sz="2000" b="1" dirty="0" smtClean="0">
                <a:latin typeface="Geneva" pitchFamily="31" charset="0"/>
              </a:rPr>
              <a:t> cancer in families and individuals</a:t>
            </a:r>
            <a:endParaRPr lang="en-US" sz="2000" b="1" dirty="0">
              <a:solidFill>
                <a:srgbClr val="000000"/>
              </a:solidFill>
              <a:latin typeface="Geneva" pitchFamily="3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52" y="149804"/>
            <a:ext cx="828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Inherited predisposition to colorectal cancer: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There 2 most common syndromes are caused by inheritance of one mutated allele of a TS gene. They differ in etiology, mechanism,  and clinical presentation: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5356" y="2269067"/>
            <a:ext cx="7136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1) FAP (familial </a:t>
            </a:r>
            <a:r>
              <a:rPr lang="en-US" sz="2400" b="1" dirty="0" err="1" smtClean="0"/>
              <a:t>adenomatous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polyposis</a:t>
            </a:r>
            <a:r>
              <a:rPr lang="en-US" sz="2400" b="1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Characterised</a:t>
            </a:r>
            <a:r>
              <a:rPr lang="en-US" dirty="0" smtClean="0"/>
              <a:t> by the growth of 1000s of intestinal polyps, one </a:t>
            </a:r>
          </a:p>
          <a:p>
            <a:r>
              <a:rPr lang="en-US" dirty="0" smtClean="0"/>
              <a:t>or more of which is likely to become cancerous</a:t>
            </a:r>
          </a:p>
          <a:p>
            <a:pPr>
              <a:buFont typeface="Arial"/>
              <a:buChar char="•"/>
            </a:pPr>
            <a:r>
              <a:rPr lang="en-US" dirty="0" smtClean="0"/>
              <a:t>&gt;1% of all colorectal cancers</a:t>
            </a:r>
          </a:p>
          <a:p>
            <a:pPr>
              <a:buFont typeface="Arial"/>
              <a:buChar char="•"/>
            </a:pPr>
            <a:r>
              <a:rPr lang="en-US" dirty="0" smtClean="0"/>
              <a:t>Mutation of APC (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coli) gene</a:t>
            </a:r>
          </a:p>
          <a:p>
            <a:pPr>
              <a:buFont typeface="Arial"/>
              <a:buChar char="•"/>
            </a:pPr>
            <a:r>
              <a:rPr lang="en-US" dirty="0" smtClean="0"/>
              <a:t>APC controls cell division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Virtually 100% lifetime risk of cancer</a:t>
            </a:r>
          </a:p>
          <a:p>
            <a:endParaRPr lang="en-US" dirty="0" smtClean="0"/>
          </a:p>
          <a:p>
            <a:r>
              <a:rPr lang="en-US" sz="2400" b="1" dirty="0" smtClean="0"/>
              <a:t>2) Hereditary non-</a:t>
            </a:r>
            <a:r>
              <a:rPr lang="en-US" sz="2400" b="1" dirty="0" err="1" smtClean="0"/>
              <a:t>polyposis</a:t>
            </a:r>
            <a:r>
              <a:rPr lang="en-US" sz="2400" b="1" dirty="0" smtClean="0"/>
              <a:t> colorectal cancer (HNPCC or Lynch syndrome)</a:t>
            </a:r>
          </a:p>
          <a:p>
            <a:pPr>
              <a:buFont typeface="Arial"/>
              <a:buChar char="•"/>
            </a:pPr>
            <a:r>
              <a:rPr lang="en-US" dirty="0" smtClean="0"/>
              <a:t>3% of all cases, 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common inherited form (90% of familial cases)</a:t>
            </a:r>
          </a:p>
          <a:p>
            <a:pPr>
              <a:buFont typeface="Arial"/>
              <a:buChar char="•"/>
            </a:pPr>
            <a:r>
              <a:rPr lang="en-US" dirty="0" smtClean="0"/>
              <a:t>Mutation of MLH1 or MSH2 (DNA “mismatch repair” genes)</a:t>
            </a:r>
          </a:p>
          <a:p>
            <a:pPr>
              <a:buFont typeface="Arial"/>
              <a:buChar char="•"/>
            </a:pPr>
            <a:r>
              <a:rPr lang="en-US" dirty="0" smtClean="0"/>
              <a:t>Lifetime risk of cancer 80%</a:t>
            </a:r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86" y="2269067"/>
            <a:ext cx="2607914" cy="2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509" y="2366140"/>
            <a:ext cx="3385275" cy="2493154"/>
            <a:chOff x="528019" y="3919834"/>
            <a:chExt cx="3385275" cy="2493154"/>
          </a:xfrm>
        </p:grpSpPr>
        <p:pic>
          <p:nvPicPr>
            <p:cNvPr id="5" name="Picture 4" descr="MEDIUM_432_2006_105_Fig2_HTML.jpg"/>
            <p:cNvPicPr>
              <a:picLocks noChangeAspect="1"/>
            </p:cNvPicPr>
            <p:nvPr/>
          </p:nvPicPr>
          <p:blipFill>
            <a:blip r:embed="rId2">
              <a:lum/>
            </a:blip>
            <a:srcRect l="5208" t="62732"/>
            <a:stretch>
              <a:fillRect/>
            </a:stretch>
          </p:blipFill>
          <p:spPr>
            <a:xfrm>
              <a:off x="712686" y="4646022"/>
              <a:ext cx="3200608" cy="11854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8019" y="3919834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7229" y="5766657"/>
              <a:ext cx="19326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Genetic screening/genetic counseling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2615" y="3356399"/>
            <a:ext cx="1333500" cy="1219504"/>
            <a:chOff x="4302125" y="4910093"/>
            <a:chExt cx="1333500" cy="1219504"/>
          </a:xfrm>
        </p:grpSpPr>
        <p:sp>
          <p:nvSpPr>
            <p:cNvPr id="9" name="Right Arrow 8"/>
            <p:cNvSpPr/>
            <p:nvPr/>
          </p:nvSpPr>
          <p:spPr>
            <a:xfrm>
              <a:off x="4302125" y="4910093"/>
              <a:ext cx="1047750" cy="56678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2125" y="5483266"/>
              <a:ext cx="133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If mutation- positive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5666" y="2827805"/>
            <a:ext cx="2735937" cy="2308488"/>
            <a:chOff x="6125176" y="4381499"/>
            <a:chExt cx="2735937" cy="2308488"/>
          </a:xfrm>
        </p:grpSpPr>
        <p:sp>
          <p:nvSpPr>
            <p:cNvPr id="12" name="Rectangle 11"/>
            <p:cNvSpPr/>
            <p:nvPr/>
          </p:nvSpPr>
          <p:spPr>
            <a:xfrm>
              <a:off x="6225863" y="5766657"/>
              <a:ext cx="26352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Surveillance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prophylactic surgery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chemoprevention</a:t>
              </a:r>
              <a:endParaRPr lang="en-US" dirty="0"/>
            </a:p>
          </p:txBody>
        </p:sp>
        <p:pic>
          <p:nvPicPr>
            <p:cNvPr id="13" name="Picture 12" descr="Picture 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176" y="4381499"/>
              <a:ext cx="2196330" cy="138515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481854" y="272646"/>
            <a:ext cx="58522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Patient management for inherited </a:t>
            </a:r>
          </a:p>
          <a:p>
            <a:pPr algn="ctr"/>
            <a:r>
              <a:rPr lang="en-US" sz="3200" dirty="0" smtClean="0"/>
              <a:t>cancer syndromes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50382" y="2052081"/>
            <a:ext cx="3237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if positive family history: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267" y="1678880"/>
            <a:ext cx="7956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Sporadic malignancy: </a:t>
            </a:r>
          </a:p>
          <a:p>
            <a:pPr algn="ctr"/>
            <a:r>
              <a:rPr lang="en-US" sz="2800" dirty="0" smtClean="0">
                <a:latin typeface="Geneva" charset="0"/>
              </a:rPr>
              <a:t>Acquired chromosome abnormalities and </a:t>
            </a:r>
            <a:r>
              <a:rPr lang="en-US" sz="2800" dirty="0" err="1" smtClean="0">
                <a:latin typeface="Geneva" charset="0"/>
              </a:rPr>
              <a:t>oncogenic</a:t>
            </a:r>
            <a:r>
              <a:rPr lang="en-US" sz="2800" dirty="0" smtClean="0">
                <a:latin typeface="Geneva" charset="0"/>
              </a:rPr>
              <a:t> fusion genes as disease markers in patient management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ell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734" y="1610137"/>
            <a:ext cx="4071938" cy="45608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Geneva" charset="0"/>
              </a:rPr>
              <a:t>Most cancer genomes have “cytogenetic” changes in addition to molecular mutations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Geneva" charset="0"/>
              </a:rPr>
              <a:t>As with molecular abnormalities these can be causal (“driver”) or accumulate during disease progression</a:t>
            </a:r>
          </a:p>
          <a:p>
            <a:pPr>
              <a:buFont typeface="Arial"/>
              <a:buChar char="•"/>
            </a:pPr>
            <a:endParaRPr lang="en-US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47994" y="1572996"/>
            <a:ext cx="2480657" cy="1587662"/>
            <a:chOff x="102530" y="1535855"/>
            <a:chExt cx="2480657" cy="1587662"/>
          </a:xfrm>
        </p:grpSpPr>
        <p:pic>
          <p:nvPicPr>
            <p:cNvPr id="8" name="Picture 14" descr="cell etc"/>
            <p:cNvPicPr>
              <a:picLocks noChangeAspect="1" noChangeArrowheads="1"/>
            </p:cNvPicPr>
            <p:nvPr/>
          </p:nvPicPr>
          <p:blipFill>
            <a:blip r:embed="rId2">
              <a:lum contrast="64000"/>
            </a:blip>
            <a:srcRect l="12032" t="6303" r="73390" b="62519"/>
            <a:stretch>
              <a:fillRect/>
            </a:stretch>
          </p:blipFill>
          <p:spPr bwMode="auto">
            <a:xfrm flipH="1">
              <a:off x="1210301" y="1825777"/>
              <a:ext cx="397661" cy="952597"/>
            </a:xfrm>
            <a:prstGeom prst="rect">
              <a:avLst/>
            </a:prstGeom>
            <a:noFill/>
          </p:spPr>
        </p:pic>
        <p:pic>
          <p:nvPicPr>
            <p:cNvPr id="9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329305" y="1535855"/>
              <a:ext cx="518689" cy="124252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67878" y="2754185"/>
              <a:ext cx="1412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translocation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9820" y="2547103"/>
              <a:ext cx="588174" cy="158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20384" y="2642149"/>
              <a:ext cx="439499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50622" y="2459256"/>
              <a:ext cx="588174" cy="158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2530" y="2559321"/>
              <a:ext cx="1679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76845" y="2477019"/>
              <a:ext cx="1679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1921867" y="2628722"/>
              <a:ext cx="661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1152320" y="2665866"/>
            <a:ext cx="2176332" cy="2364165"/>
            <a:chOff x="406856" y="2628725"/>
            <a:chExt cx="2176332" cy="2364165"/>
          </a:xfrm>
        </p:grpSpPr>
        <p:grpSp>
          <p:nvGrpSpPr>
            <p:cNvPr id="6" name="Group 66"/>
            <p:cNvGrpSpPr/>
            <p:nvPr/>
          </p:nvGrpSpPr>
          <p:grpSpPr>
            <a:xfrm>
              <a:off x="406856" y="3643117"/>
              <a:ext cx="1013695" cy="1349773"/>
              <a:chOff x="-1013695" y="3123517"/>
              <a:chExt cx="1013695" cy="1349773"/>
            </a:xfrm>
          </p:grpSpPr>
          <p:pic>
            <p:nvPicPr>
              <p:cNvPr id="21" name="Picture 14" descr="cell etc"/>
              <p:cNvPicPr>
                <a:picLocks noChangeAspect="1" noChangeArrowheads="1"/>
              </p:cNvPicPr>
              <p:nvPr/>
            </p:nvPicPr>
            <p:blipFill>
              <a:blip r:embed="rId2"/>
              <a:srcRect l="12032" t="6303" r="73390" b="62519"/>
              <a:stretch>
                <a:fillRect/>
              </a:stretch>
            </p:blipFill>
            <p:spPr bwMode="auto">
              <a:xfrm>
                <a:off x="-746545" y="3123517"/>
                <a:ext cx="518689" cy="1242520"/>
              </a:xfrm>
              <a:prstGeom prst="rect">
                <a:avLst/>
              </a:prstGeom>
              <a:noFill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-1013695" y="4017697"/>
                <a:ext cx="1013695" cy="4555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60320" y="4473290"/>
              <a:ext cx="960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deletion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076895" y="2811713"/>
              <a:ext cx="1689282" cy="1323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2"/>
          <p:cNvGrpSpPr/>
          <p:nvPr/>
        </p:nvGrpSpPr>
        <p:grpSpPr>
          <a:xfrm>
            <a:off x="1059844" y="2665864"/>
            <a:ext cx="2268808" cy="4215507"/>
            <a:chOff x="314380" y="2628723"/>
            <a:chExt cx="2268808" cy="4215507"/>
          </a:xfrm>
        </p:grpSpPr>
        <p:pic>
          <p:nvPicPr>
            <p:cNvPr id="24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314380" y="5315214"/>
              <a:ext cx="518689" cy="1242520"/>
            </a:xfrm>
            <a:prstGeom prst="rect">
              <a:avLst/>
            </a:prstGeom>
            <a:noFill/>
          </p:spPr>
        </p:pic>
        <p:pic>
          <p:nvPicPr>
            <p:cNvPr id="25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884489" y="5232378"/>
              <a:ext cx="518689" cy="1242520"/>
            </a:xfrm>
            <a:prstGeom prst="rect">
              <a:avLst/>
            </a:prstGeom>
            <a:noFill/>
          </p:spPr>
        </p:pic>
        <p:pic>
          <p:nvPicPr>
            <p:cNvPr id="26" name="Picture 14" descr="cell etc"/>
            <p:cNvPicPr>
              <a:picLocks noChangeAspect="1" noChangeArrowheads="1"/>
            </p:cNvPicPr>
            <p:nvPr/>
          </p:nvPicPr>
          <p:blipFill>
            <a:blip r:embed="rId2"/>
            <a:srcRect l="12032" t="6303" r="73390" b="62519"/>
            <a:stretch>
              <a:fillRect/>
            </a:stretch>
          </p:blipFill>
          <p:spPr bwMode="auto">
            <a:xfrm>
              <a:off x="1403178" y="5315214"/>
              <a:ext cx="518689" cy="124252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88650" y="6474898"/>
              <a:ext cx="1232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duplication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685624" y="4017367"/>
              <a:ext cx="3286207" cy="5089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701" y="6139275"/>
            <a:ext cx="1447513" cy="38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267" y="1370540"/>
            <a:ext cx="770311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knowledge of contribution of gross chromosomal rearrangements to cancer pathogenesis comes from “cytogenetic” investigations of malignant tissue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knowledge is most extensive in </a:t>
            </a:r>
            <a:r>
              <a:rPr lang="en-US" dirty="0" err="1" smtClean="0"/>
              <a:t>haematological</a:t>
            </a:r>
            <a:r>
              <a:rPr lang="en-US" dirty="0" smtClean="0"/>
              <a:t> malignancies (</a:t>
            </a:r>
            <a:r>
              <a:rPr lang="en-US" dirty="0" err="1" smtClean="0"/>
              <a:t>leukaemias</a:t>
            </a:r>
            <a:r>
              <a:rPr lang="en-US" dirty="0" smtClean="0"/>
              <a:t> and lymphomas) for 2 main reasons</a:t>
            </a:r>
          </a:p>
          <a:p>
            <a:pPr marL="342900" indent="-342900">
              <a:buAutoNum type="arabicParenR"/>
            </a:pPr>
            <a:r>
              <a:rPr lang="en-US" dirty="0" smtClean="0"/>
              <a:t>Generally </a:t>
            </a:r>
            <a:r>
              <a:rPr lang="en-US" dirty="0" err="1" smtClean="0"/>
              <a:t>leukaemic</a:t>
            </a:r>
            <a:r>
              <a:rPr lang="en-US" dirty="0" smtClean="0"/>
              <a:t> genomes are more stable than those of solid </a:t>
            </a:r>
            <a:r>
              <a:rPr lang="en-US" dirty="0" err="1" smtClean="0"/>
              <a:t>tumours</a:t>
            </a:r>
            <a:r>
              <a:rPr lang="en-US" dirty="0" smtClean="0"/>
              <a:t> – therefore easier to pinpoint </a:t>
            </a:r>
            <a:r>
              <a:rPr lang="en-US" dirty="0" err="1" smtClean="0"/>
              <a:t>pathogenetic</a:t>
            </a:r>
            <a:r>
              <a:rPr lang="en-US" dirty="0" smtClean="0"/>
              <a:t> changes driving disease</a:t>
            </a:r>
          </a:p>
          <a:p>
            <a:pPr marL="342900" indent="-342900">
              <a:buAutoNum type="arabicParenR"/>
            </a:pPr>
            <a:r>
              <a:rPr lang="en-US" dirty="0" smtClean="0"/>
              <a:t>Relative ease of performing </a:t>
            </a:r>
            <a:r>
              <a:rPr lang="en-US" dirty="0" err="1" smtClean="0"/>
              <a:t>cytogenetics</a:t>
            </a:r>
            <a:r>
              <a:rPr lang="en-US" dirty="0" smtClean="0"/>
              <a:t> on </a:t>
            </a:r>
            <a:r>
              <a:rPr lang="en-US" dirty="0" err="1" smtClean="0"/>
              <a:t>haematopoeic</a:t>
            </a:r>
            <a:r>
              <a:rPr lang="en-US" dirty="0" smtClean="0"/>
              <a:t> circulating cells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9267" y="459012"/>
            <a:ext cx="7703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Geneva" charset="0"/>
              </a:rPr>
              <a:t>Cytogenetics</a:t>
            </a:r>
            <a:r>
              <a:rPr lang="en-US" sz="2800" dirty="0" smtClean="0">
                <a:latin typeface="Geneva" charset="0"/>
              </a:rPr>
              <a:t> and </a:t>
            </a:r>
            <a:r>
              <a:rPr lang="en-US" sz="2800" dirty="0" err="1" smtClean="0">
                <a:latin typeface="Geneva" charset="0"/>
              </a:rPr>
              <a:t>leukaemia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6" name="Picture 5" descr="bc image"/>
          <p:cNvPicPr>
            <a:picLocks noChangeAspect="1" noChangeArrowheads="1"/>
          </p:cNvPicPr>
          <p:nvPr/>
        </p:nvPicPr>
        <p:blipFill>
          <a:blip r:embed="rId2"/>
          <a:srcRect b="13145"/>
          <a:stretch>
            <a:fillRect/>
          </a:stretch>
        </p:blipFill>
        <p:spPr bwMode="auto">
          <a:xfrm>
            <a:off x="2623278" y="2277856"/>
            <a:ext cx="3858197" cy="245211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43968" y="3160800"/>
            <a:ext cx="171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Karyotyped</a:t>
            </a:r>
            <a:r>
              <a:rPr lang="en-US" dirty="0" smtClean="0"/>
              <a:t> G-banded metaphase</a:t>
            </a:r>
          </a:p>
          <a:p>
            <a:r>
              <a:rPr lang="en-US" dirty="0" smtClean="0"/>
              <a:t>(abnormal)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9267" y="459012"/>
            <a:ext cx="7703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Chronic Myeloid </a:t>
            </a:r>
            <a:r>
              <a:rPr lang="en-US" sz="28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Leukaemia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1650" y="1678447"/>
            <a:ext cx="6248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Helvetica" pitchFamily="-106" charset="0"/>
              </a:rPr>
              <a:t>A </a:t>
            </a:r>
            <a:r>
              <a:rPr lang="en-US" sz="2000" b="0" dirty="0" err="1">
                <a:latin typeface="Helvetica" pitchFamily="-106" charset="0"/>
              </a:rPr>
              <a:t>clonal</a:t>
            </a:r>
            <a:r>
              <a:rPr lang="en-US" sz="2000" b="0" dirty="0">
                <a:latin typeface="Helvetica" pitchFamily="-106" charset="0"/>
              </a:rPr>
              <a:t> </a:t>
            </a:r>
            <a:r>
              <a:rPr lang="en-US" sz="2000" b="0" dirty="0" err="1">
                <a:latin typeface="Helvetica" pitchFamily="-106" charset="0"/>
              </a:rPr>
              <a:t>myeloproliferative</a:t>
            </a:r>
            <a:r>
              <a:rPr lang="en-US" sz="2000" b="0" dirty="0">
                <a:latin typeface="Helvetica" pitchFamily="-106" charset="0"/>
              </a:rPr>
              <a:t> disorder of the </a:t>
            </a:r>
            <a:r>
              <a:rPr lang="en-US" sz="2000" b="0" dirty="0" err="1">
                <a:latin typeface="Helvetica" pitchFamily="-106" charset="0"/>
              </a:rPr>
              <a:t>pluripotent</a:t>
            </a:r>
            <a:r>
              <a:rPr lang="en-US" sz="2000" b="0" dirty="0">
                <a:latin typeface="Helvetica" pitchFamily="-106" charset="0"/>
              </a:rPr>
              <a:t> </a:t>
            </a:r>
            <a:r>
              <a:rPr lang="en-US" sz="2000" b="0" dirty="0" err="1">
                <a:latin typeface="Helvetica" pitchFamily="-106" charset="0"/>
              </a:rPr>
              <a:t>haematopoeic</a:t>
            </a:r>
            <a:r>
              <a:rPr lang="en-US" sz="2000" b="0" dirty="0">
                <a:latin typeface="Helvetica" pitchFamily="-106" charset="0"/>
              </a:rPr>
              <a:t> stem </a:t>
            </a:r>
            <a:r>
              <a:rPr lang="en-US" sz="2000" b="0" dirty="0" smtClean="0">
                <a:latin typeface="Helvetica" pitchFamily="-106" charset="0"/>
              </a:rPr>
              <a:t>cell leading to an overproduction of mature granulocytes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0" dirty="0">
                <a:latin typeface="Helvetica" pitchFamily="-106" charset="0"/>
              </a:rPr>
              <a:t>1 to 2 cases per 100,000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0" dirty="0">
                <a:latin typeface="Helvetica" pitchFamily="-106" charset="0"/>
              </a:rPr>
              <a:t>15% of all adult </a:t>
            </a:r>
            <a:r>
              <a:rPr lang="en-US" sz="2000" b="0" dirty="0" err="1">
                <a:latin typeface="Helvetica" pitchFamily="-106" charset="0"/>
              </a:rPr>
              <a:t>leukaemias</a:t>
            </a:r>
            <a:r>
              <a:rPr lang="en-US" sz="2000" b="0" dirty="0">
                <a:latin typeface="Helvetica" pitchFamily="-106" charset="0"/>
              </a:rPr>
              <a:t> </a:t>
            </a:r>
          </a:p>
          <a:p>
            <a:endParaRPr lang="en-GB" sz="2000" b="0" dirty="0">
              <a:latin typeface="Helvetica" pitchFamily="-106" charset="0"/>
            </a:endParaRPr>
          </a:p>
          <a:p>
            <a:r>
              <a:rPr lang="en-GB" sz="2000" b="0" dirty="0" err="1">
                <a:latin typeface="Helvetica" pitchFamily="-106" charset="0"/>
              </a:rPr>
              <a:t>Triphasic</a:t>
            </a:r>
            <a:r>
              <a:rPr lang="en-GB" sz="2000" b="0" dirty="0">
                <a:latin typeface="Helvetica" pitchFamily="-106" charset="0"/>
              </a:rPr>
              <a:t> - indolent chronic </a:t>
            </a:r>
          </a:p>
          <a:p>
            <a:r>
              <a:rPr lang="en-GB" sz="2000" b="0" dirty="0">
                <a:latin typeface="Helvetica" pitchFamily="-106" charset="0"/>
              </a:rPr>
              <a:t>phase, accelerated and terminal </a:t>
            </a:r>
          </a:p>
          <a:p>
            <a:r>
              <a:rPr lang="en-GB" sz="2000" b="0" dirty="0">
                <a:latin typeface="Helvetica" pitchFamily="-106" charset="0"/>
              </a:rPr>
              <a:t>acute stage</a:t>
            </a:r>
          </a:p>
          <a:p>
            <a:endParaRPr lang="en-US" sz="2000" b="0" dirty="0">
              <a:latin typeface="Helvetica" pitchFamily="-106" charset="0"/>
            </a:endParaRPr>
          </a:p>
          <a:p>
            <a:r>
              <a:rPr lang="en-US" sz="2000" b="1" dirty="0">
                <a:latin typeface="Helvetica" pitchFamily="-106" charset="0"/>
              </a:rPr>
              <a:t>Consistent </a:t>
            </a:r>
            <a:r>
              <a:rPr lang="en-US" sz="2000" b="1" dirty="0" err="1">
                <a:latin typeface="Helvetica" pitchFamily="-106" charset="0"/>
              </a:rPr>
              <a:t>pathogenomic</a:t>
            </a:r>
            <a:r>
              <a:rPr lang="en-US" sz="2000" b="1" dirty="0">
                <a:latin typeface="Helvetica" pitchFamily="-106" charset="0"/>
              </a:rPr>
              <a:t> marker</a:t>
            </a:r>
            <a:r>
              <a:rPr lang="en-US" sz="2000" b="1" dirty="0" smtClean="0">
                <a:latin typeface="Helvetica" pitchFamily="-106" charset="0"/>
              </a:rPr>
              <a:t> is a translocation between chromosomes 9 and 22 resulting in a fusion gene called BCR-ABL1</a:t>
            </a:r>
            <a:endParaRPr lang="en-US" sz="2000" b="1" dirty="0">
              <a:latin typeface="Helvetic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58825" y="141288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Geneva" pitchFamily="31" charset="0"/>
              </a:rPr>
              <a:t>Haemopoietic</a:t>
            </a:r>
            <a:r>
              <a:rPr lang="en-US" sz="2800" dirty="0" smtClean="0">
                <a:latin typeface="Geneva" pitchFamily="31" charset="0"/>
              </a:rPr>
              <a:t> system and CML</a:t>
            </a:r>
            <a:endParaRPr lang="en-US" sz="2800" dirty="0">
              <a:solidFill>
                <a:srgbClr val="000000"/>
              </a:solidFill>
              <a:latin typeface="Geneva" pitchFamily="31" charset="0"/>
            </a:endParaRPr>
          </a:p>
        </p:txBody>
      </p:sp>
      <p:pic>
        <p:nvPicPr>
          <p:cNvPr id="25603" name="Picture 4" descr="HematopoiesisImage53no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8863"/>
            <a:ext cx="63293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4794250" y="855663"/>
            <a:ext cx="4144963" cy="827087"/>
            <a:chOff x="4794250" y="855663"/>
            <a:chExt cx="4144963" cy="827087"/>
          </a:xfrm>
        </p:grpSpPr>
        <p:cxnSp>
          <p:nvCxnSpPr>
            <p:cNvPr id="5" name="Straight Arrow Connector 4"/>
            <p:cNvCxnSpPr/>
            <p:nvPr/>
          </p:nvCxnSpPr>
          <p:spPr>
            <a:xfrm rot="10800000" flipV="1">
              <a:off x="4794250" y="1011238"/>
              <a:ext cx="1682750" cy="671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834063" y="855663"/>
              <a:ext cx="3105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Geneva" pitchFamily="31" charset="0"/>
                </a:rPr>
                <a:t>CML target cell</a:t>
              </a:r>
              <a:endParaRPr lang="en-US" dirty="0">
                <a:solidFill>
                  <a:srgbClr val="000000"/>
                </a:solidFill>
                <a:latin typeface="Geneva" pitchFamily="31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786313" y="4344084"/>
            <a:ext cx="4357687" cy="1997979"/>
            <a:chOff x="4786313" y="4344084"/>
            <a:chExt cx="4357687" cy="1997979"/>
          </a:xfrm>
        </p:grpSpPr>
        <p:sp>
          <p:nvSpPr>
            <p:cNvPr id="8" name="Oval 7"/>
            <p:cNvSpPr/>
            <p:nvPr/>
          </p:nvSpPr>
          <p:spPr>
            <a:xfrm>
              <a:off x="4786313" y="4667250"/>
              <a:ext cx="2095500" cy="16748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6798867" y="4778613"/>
              <a:ext cx="834917" cy="4577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125783" y="4344084"/>
              <a:ext cx="20182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Geneva" pitchFamily="31" charset="0"/>
                </a:rPr>
                <a:t>Overproduced</a:t>
              </a:r>
            </a:p>
            <a:p>
              <a:pPr algn="ctr"/>
              <a:r>
                <a:rPr lang="en-US" dirty="0" smtClean="0">
                  <a:latin typeface="Geneva" pitchFamily="31" charset="0"/>
                </a:rPr>
                <a:t> in CML</a:t>
              </a:r>
              <a:endParaRPr lang="en-US" dirty="0">
                <a:solidFill>
                  <a:srgbClr val="000000"/>
                </a:solidFill>
                <a:latin typeface="Geneva" pitchFamily="3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6" y="711968"/>
            <a:ext cx="8761904" cy="6146032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3825" y="-5715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translocation t(9;22) in CML gives rise to the </a:t>
            </a:r>
            <a:r>
              <a:rPr lang="en-US" sz="3200" b="0" dirty="0" smtClean="0"/>
              <a:t>BCR</a:t>
            </a:r>
            <a:r>
              <a:rPr lang="en-US" sz="3200" b="0" dirty="0"/>
              <a:t>-</a:t>
            </a:r>
            <a:r>
              <a:rPr lang="en-US" sz="3200" b="0" dirty="0" smtClean="0"/>
              <a:t>ABL1 </a:t>
            </a:r>
            <a:r>
              <a:rPr lang="en-US" sz="3200" b="0" dirty="0"/>
              <a:t>gene fusion</a:t>
            </a:r>
            <a:endParaRPr lang="en-GB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83" name="Text Box 143"/>
          <p:cNvSpPr txBox="1">
            <a:spLocks noChangeArrowheads="1"/>
          </p:cNvSpPr>
          <p:nvPr/>
        </p:nvSpPr>
        <p:spPr bwMode="auto">
          <a:xfrm>
            <a:off x="2399507" y="1446015"/>
            <a:ext cx="2775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dirty="0" smtClean="0">
                <a:latin typeface="Helvetica" pitchFamily="-106" charset="0"/>
              </a:rPr>
              <a:t>BCR-&gt;                             ABL1-&gt;</a:t>
            </a:r>
            <a:endParaRPr lang="en-GB" sz="1400" dirty="0">
              <a:latin typeface="Helvetica" pitchFamily="-106" charset="0"/>
            </a:endParaRPr>
          </a:p>
        </p:txBody>
      </p:sp>
      <p:sp>
        <p:nvSpPr>
          <p:cNvPr id="240794" name="Text Box 154"/>
          <p:cNvSpPr txBox="1">
            <a:spLocks noChangeArrowheads="1"/>
          </p:cNvSpPr>
          <p:nvPr/>
        </p:nvSpPr>
        <p:spPr bwMode="auto">
          <a:xfrm>
            <a:off x="3957638" y="1803181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latin typeface="Helvetica" pitchFamily="-106" charset="0"/>
              </a:rPr>
              <a:t>//</a:t>
            </a:r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1994695" y="1940500"/>
            <a:ext cx="587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399507" y="1778575"/>
            <a:ext cx="96678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3509170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67" name="Rectangle 27"/>
          <p:cNvSpPr>
            <a:spLocks noChangeArrowheads="1"/>
          </p:cNvSpPr>
          <p:nvPr/>
        </p:nvSpPr>
        <p:spPr bwMode="auto">
          <a:xfrm>
            <a:off x="3656807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85" name="Text Box 45"/>
          <p:cNvSpPr txBox="1">
            <a:spLocks noChangeArrowheads="1"/>
          </p:cNvSpPr>
          <p:nvPr/>
        </p:nvSpPr>
        <p:spPr bwMode="auto">
          <a:xfrm>
            <a:off x="399349" y="1617334"/>
            <a:ext cx="19327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b="0" i="1" dirty="0" smtClean="0">
                <a:latin typeface="Helvetica" pitchFamily="-106" charset="0"/>
              </a:rPr>
              <a:t>BCR-ABL1 fusion gene</a:t>
            </a:r>
          </a:p>
          <a:p>
            <a:r>
              <a:rPr lang="en-GB" i="1" dirty="0" smtClean="0">
                <a:latin typeface="Helvetica" pitchFamily="-106" charset="0"/>
              </a:rPr>
              <a:t>(resides on the Philadelphia chromosome)</a:t>
            </a:r>
            <a:endParaRPr lang="en-GB" b="0" i="1" dirty="0">
              <a:latin typeface="Helvetica" pitchFamily="-106" charset="0"/>
            </a:endParaRPr>
          </a:p>
        </p:txBody>
      </p:sp>
      <p:sp>
        <p:nvSpPr>
          <p:cNvPr id="240803" name="Text Box 163"/>
          <p:cNvSpPr txBox="1">
            <a:spLocks noChangeArrowheads="1"/>
          </p:cNvSpPr>
          <p:nvPr/>
        </p:nvSpPr>
        <p:spPr bwMode="auto">
          <a:xfrm>
            <a:off x="738982" y="237907"/>
            <a:ext cx="766603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0" i="1" dirty="0">
                <a:latin typeface="Helvetica" pitchFamily="-106" charset="0"/>
              </a:rPr>
              <a:t>BCR-</a:t>
            </a:r>
            <a:r>
              <a:rPr lang="en-GB" sz="2000" b="0" i="1" dirty="0" smtClean="0">
                <a:latin typeface="Helvetica" pitchFamily="-106" charset="0"/>
              </a:rPr>
              <a:t>ABL1</a:t>
            </a:r>
            <a:r>
              <a:rPr lang="en-GB" sz="2000" b="0" dirty="0" smtClean="0">
                <a:latin typeface="Helvetica" pitchFamily="-106" charset="0"/>
              </a:rPr>
              <a:t> </a:t>
            </a:r>
            <a:r>
              <a:rPr lang="en-GB" sz="2000" b="0" dirty="0">
                <a:latin typeface="Helvetica" pitchFamily="-106" charset="0"/>
              </a:rPr>
              <a:t>fusion - the molecular </a:t>
            </a:r>
            <a:r>
              <a:rPr lang="en-GB" sz="2000" b="0" dirty="0" smtClean="0">
                <a:latin typeface="Helvetica" pitchFamily="-106" charset="0"/>
              </a:rPr>
              <a:t>hallmark</a:t>
            </a:r>
            <a:r>
              <a:rPr lang="en-GB" sz="2000" dirty="0" smtClean="0">
                <a:latin typeface="Helvetica" pitchFamily="-106" charset="0"/>
              </a:rPr>
              <a:t> of CML</a:t>
            </a:r>
            <a:endParaRPr lang="en-GB" sz="2000" b="0" i="1" dirty="0">
              <a:latin typeface="Helvetica" pitchFamily="-106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5867401" y="4850030"/>
            <a:ext cx="2948207" cy="1581557"/>
            <a:chOff x="5867401" y="4850030"/>
            <a:chExt cx="2948207" cy="1581557"/>
          </a:xfrm>
        </p:grpSpPr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5868988" y="4970211"/>
              <a:ext cx="2946620" cy="116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Times" pitchFamily="-106" charset="0"/>
                <a:buChar char="•"/>
              </a:pPr>
              <a:r>
                <a:rPr lang="en-US" sz="1400" b="0" dirty="0"/>
                <a:t>Daley GQ, Van </a:t>
              </a:r>
              <a:r>
                <a:rPr lang="en-US" sz="1400" b="0" dirty="0" err="1"/>
                <a:t>Etten</a:t>
              </a:r>
              <a:r>
                <a:rPr lang="en-US" sz="1400" b="0" dirty="0"/>
                <a:t> RA, Baltimore D. Induction of chronic </a:t>
              </a:r>
              <a:r>
                <a:rPr lang="en-US" sz="1400" b="0" dirty="0" err="1"/>
                <a:t>myelogenous</a:t>
              </a:r>
              <a:r>
                <a:rPr lang="en-US" sz="1400" b="0" dirty="0"/>
                <a:t> leukemia in mice by the P210bcr/abl gene of the Philadelphia chromosome. Science. 1990</a:t>
              </a:r>
            </a:p>
          </p:txBody>
        </p:sp>
        <p:sp>
          <p:nvSpPr>
            <p:cNvPr id="168" name="Rectangle 41"/>
            <p:cNvSpPr>
              <a:spLocks noChangeArrowheads="1"/>
            </p:cNvSpPr>
            <p:nvPr/>
          </p:nvSpPr>
          <p:spPr bwMode="auto">
            <a:xfrm>
              <a:off x="5867401" y="4850030"/>
              <a:ext cx="2906222" cy="1581557"/>
            </a:xfrm>
            <a:prstGeom prst="rect">
              <a:avLst/>
            </a:prstGeom>
            <a:noFill/>
            <a:ln w="9525">
              <a:solidFill>
                <a:srgbClr val="FF091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4391027" y="1778575"/>
            <a:ext cx="9683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95776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51228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52498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540861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559911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7197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5865814" y="1778575"/>
            <a:ext cx="1285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6011864" y="1778575"/>
            <a:ext cx="1793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6253164" y="1778575"/>
            <a:ext cx="9048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6570664" y="1778575"/>
            <a:ext cx="769938" cy="3143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2"/>
          <p:cNvGrpSpPr/>
          <p:nvPr/>
        </p:nvGrpSpPr>
        <p:grpSpPr>
          <a:xfrm>
            <a:off x="744539" y="2540000"/>
            <a:ext cx="5430837" cy="1335088"/>
            <a:chOff x="744539" y="2540000"/>
            <a:chExt cx="5430837" cy="1335088"/>
          </a:xfrm>
        </p:grpSpPr>
        <p:sp>
          <p:nvSpPr>
            <p:cNvPr id="240697" name="Rectangle 57"/>
            <p:cNvSpPr>
              <a:spLocks noChangeArrowheads="1"/>
            </p:cNvSpPr>
            <p:nvPr/>
          </p:nvSpPr>
          <p:spPr bwMode="auto">
            <a:xfrm>
              <a:off x="4387851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98" name="Rectangle 58"/>
            <p:cNvSpPr>
              <a:spLocks noChangeArrowheads="1"/>
            </p:cNvSpPr>
            <p:nvPr/>
          </p:nvSpPr>
          <p:spPr bwMode="auto">
            <a:xfrm>
              <a:off x="45132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99" name="Rectangle 59"/>
            <p:cNvSpPr>
              <a:spLocks noChangeArrowheads="1"/>
            </p:cNvSpPr>
            <p:nvPr/>
          </p:nvSpPr>
          <p:spPr bwMode="auto">
            <a:xfrm>
              <a:off x="4600576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0" name="Rectangle 60"/>
            <p:cNvSpPr>
              <a:spLocks noChangeArrowheads="1"/>
            </p:cNvSpPr>
            <p:nvPr/>
          </p:nvSpPr>
          <p:spPr bwMode="auto">
            <a:xfrm>
              <a:off x="4695826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1" name="Rectangle 61"/>
            <p:cNvSpPr>
              <a:spLocks noChangeArrowheads="1"/>
            </p:cNvSpPr>
            <p:nvPr/>
          </p:nvSpPr>
          <p:spPr bwMode="auto">
            <a:xfrm>
              <a:off x="48307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2" name="Rectangle 62"/>
            <p:cNvSpPr>
              <a:spLocks noChangeArrowheads="1"/>
            </p:cNvSpPr>
            <p:nvPr/>
          </p:nvSpPr>
          <p:spPr bwMode="auto">
            <a:xfrm>
              <a:off x="4919664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3" name="Rectangle 63"/>
            <p:cNvSpPr>
              <a:spLocks noChangeArrowheads="1"/>
            </p:cNvSpPr>
            <p:nvPr/>
          </p:nvSpPr>
          <p:spPr bwMode="auto">
            <a:xfrm>
              <a:off x="5002214" y="3560763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4" name="Rectangle 64"/>
            <p:cNvSpPr>
              <a:spLocks noChangeArrowheads="1"/>
            </p:cNvSpPr>
            <p:nvPr/>
          </p:nvSpPr>
          <p:spPr bwMode="auto">
            <a:xfrm>
              <a:off x="5132389" y="3560763"/>
              <a:ext cx="1793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5" name="Rectangle 65"/>
            <p:cNvSpPr>
              <a:spLocks noChangeArrowheads="1"/>
            </p:cNvSpPr>
            <p:nvPr/>
          </p:nvSpPr>
          <p:spPr bwMode="auto">
            <a:xfrm>
              <a:off x="5310189" y="3560763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6" name="Rectangle 66"/>
            <p:cNvSpPr>
              <a:spLocks noChangeArrowheads="1"/>
            </p:cNvSpPr>
            <p:nvPr/>
          </p:nvSpPr>
          <p:spPr bwMode="auto">
            <a:xfrm>
              <a:off x="5405439" y="3560763"/>
              <a:ext cx="76993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7" name="Rectangle 67"/>
            <p:cNvSpPr>
              <a:spLocks noChangeArrowheads="1"/>
            </p:cNvSpPr>
            <p:nvPr/>
          </p:nvSpPr>
          <p:spPr bwMode="auto">
            <a:xfrm>
              <a:off x="3227389" y="3560763"/>
              <a:ext cx="96678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08" name="Rectangle 68"/>
            <p:cNvSpPr>
              <a:spLocks noChangeArrowheads="1"/>
            </p:cNvSpPr>
            <p:nvPr/>
          </p:nvSpPr>
          <p:spPr bwMode="auto">
            <a:xfrm>
              <a:off x="4191001" y="3560763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16" name="Rectangle 76"/>
            <p:cNvSpPr>
              <a:spLocks noChangeArrowheads="1"/>
            </p:cNvSpPr>
            <p:nvPr/>
          </p:nvSpPr>
          <p:spPr bwMode="auto">
            <a:xfrm>
              <a:off x="4287839" y="3560763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80" name="Text Box 140"/>
            <p:cNvSpPr txBox="1">
              <a:spLocks noChangeArrowheads="1"/>
            </p:cNvSpPr>
            <p:nvPr/>
          </p:nvSpPr>
          <p:spPr bwMode="auto">
            <a:xfrm>
              <a:off x="744539" y="3502026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mRNA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172" name="Down Arrow 171"/>
            <p:cNvSpPr/>
            <p:nvPr/>
          </p:nvSpPr>
          <p:spPr>
            <a:xfrm>
              <a:off x="2641602" y="2540000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620793" y="4167405"/>
            <a:ext cx="3636883" cy="2500313"/>
            <a:chOff x="620793" y="4167405"/>
            <a:chExt cx="3636883" cy="2500313"/>
          </a:xfrm>
        </p:grpSpPr>
        <p:pic>
          <p:nvPicPr>
            <p:cNvPr id="170" name="Picture 169" descr="mccann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2676" y="4508718"/>
              <a:ext cx="1905000" cy="2159000"/>
            </a:xfrm>
            <a:prstGeom prst="rect">
              <a:avLst/>
            </a:prstGeom>
          </p:spPr>
        </p:pic>
        <p:sp>
          <p:nvSpPr>
            <p:cNvPr id="171" name="Text Box 140"/>
            <p:cNvSpPr txBox="1">
              <a:spLocks noChangeArrowheads="1"/>
            </p:cNvSpPr>
            <p:nvPr/>
          </p:nvSpPr>
          <p:spPr bwMode="auto">
            <a:xfrm>
              <a:off x="620793" y="5218886"/>
              <a:ext cx="18397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protein</a:t>
              </a:r>
            </a:p>
            <a:p>
              <a:r>
                <a:rPr lang="en-GB" dirty="0" smtClean="0">
                  <a:latin typeface="Helvetica" pitchFamily="-106" charset="0"/>
                </a:rPr>
                <a:t>tyrosine </a:t>
              </a:r>
              <a:r>
                <a:rPr lang="en-GB" dirty="0" err="1" smtClean="0">
                  <a:latin typeface="Helvetica" pitchFamily="-106" charset="0"/>
                </a:rPr>
                <a:t>kinase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173" name="Down Arrow 172"/>
            <p:cNvSpPr/>
            <p:nvPr/>
          </p:nvSpPr>
          <p:spPr>
            <a:xfrm>
              <a:off x="2641602" y="4167405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065213" y="620713"/>
            <a:ext cx="7007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/>
              <a:t>Targeted molecular therapy for CML:</a:t>
            </a:r>
          </a:p>
          <a:p>
            <a:pPr algn="ctr"/>
            <a:r>
              <a:rPr lang="en-US" sz="3200" b="0" dirty="0" err="1"/>
              <a:t>Imatinib</a:t>
            </a:r>
            <a:r>
              <a:rPr lang="en-US" sz="3200" b="0" dirty="0"/>
              <a:t> (</a:t>
            </a:r>
            <a:r>
              <a:rPr lang="en-US" sz="3200" b="0" dirty="0" err="1"/>
              <a:t>Glivec</a:t>
            </a:r>
            <a:r>
              <a:rPr lang="en-US" sz="3200" b="0" dirty="0" smtClean="0"/>
              <a:t>) – an effective tyrosine </a:t>
            </a:r>
            <a:r>
              <a:rPr lang="en-US" sz="3200" b="0" dirty="0" err="1" smtClean="0"/>
              <a:t>kinase</a:t>
            </a:r>
            <a:r>
              <a:rPr lang="en-US" sz="3200" b="0" dirty="0" smtClean="0"/>
              <a:t> inhibitor (TKI)</a:t>
            </a:r>
            <a:endParaRPr lang="en-US" sz="3200" b="0" dirty="0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4506913" y="3251200"/>
            <a:ext cx="1981200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3241" name="Picture 9" descr="Bcr_abl_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2335055"/>
            <a:ext cx="4041775" cy="3344863"/>
          </a:xfrm>
          <a:prstGeom prst="rect">
            <a:avLst/>
          </a:prstGeom>
          <a:noFill/>
          <a:ln w="9525">
            <a:solidFill>
              <a:srgbClr val="002F6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" y="6070600"/>
            <a:ext cx="399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7FF13"/>
                </a:solidFill>
              </a:rPr>
              <a:t>BCR-ABL1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imatinib</a:t>
            </a:r>
            <a:r>
              <a:rPr lang="en-US" dirty="0" smtClean="0">
                <a:solidFill>
                  <a:srgbClr val="FF0000"/>
                </a:solidFill>
              </a:rPr>
              <a:t> blocking the ATP binding pocket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35" y="668588"/>
            <a:ext cx="726136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 the difference between somatic and </a:t>
            </a:r>
            <a:r>
              <a:rPr lang="en-US" dirty="0" err="1" smtClean="0"/>
              <a:t>germline</a:t>
            </a:r>
            <a:r>
              <a:rPr lang="en-US" dirty="0" smtClean="0"/>
              <a:t> mutations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Understand why genetic changes cause cancer and describe the 2 main classes of cancer gene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Understand the contribution of chromosome rearrangements to the formation of gene fusions and their contribution to </a:t>
            </a:r>
            <a:r>
              <a:rPr lang="en-US" dirty="0" err="1" smtClean="0"/>
              <a:t>oncogenesis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Discuss how inherited mutations in BRCA1 and BRCA2 genes influence risk of breast and ovarian cancer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Outline </a:t>
            </a:r>
            <a:r>
              <a:rPr lang="en-US" dirty="0"/>
              <a:t>how defects in</a:t>
            </a:r>
            <a:r>
              <a:rPr lang="en-US" dirty="0" smtClean="0"/>
              <a:t> cell division or DNA repair influence </a:t>
            </a:r>
            <a:r>
              <a:rPr lang="en-US" dirty="0"/>
              <a:t>risk of colorectal </a:t>
            </a:r>
            <a:r>
              <a:rPr lang="en-US" dirty="0" smtClean="0"/>
              <a:t>cancer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Explain, using an example, how chromosome translocations are used to quantify residual disease in some </a:t>
            </a:r>
            <a:r>
              <a:rPr lang="en-US" dirty="0" err="1" smtClean="0"/>
              <a:t>leukaemias</a:t>
            </a:r>
            <a:r>
              <a:rPr lang="en-US" dirty="0" smtClean="0"/>
              <a:t>.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Explain with examples what is meant by a “</a:t>
            </a:r>
            <a:r>
              <a:rPr lang="en-US" dirty="0" err="1" smtClean="0"/>
              <a:t>pharmacogenomic</a:t>
            </a:r>
            <a:r>
              <a:rPr lang="en-US" dirty="0" smtClean="0"/>
              <a:t> marker”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5890" y="348564"/>
            <a:ext cx="613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Learning objectives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71475" y="533400"/>
            <a:ext cx="8405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0">
                <a:latin typeface="Helvetica" pitchFamily="-106" charset="0"/>
              </a:rPr>
              <a:t>CML therapy: conventional v’s tyrosine kinase inhibitor (TKI)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2297113" y="1700213"/>
          <a:ext cx="453548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Picture" r:id="rId4" imgW="0" imgH="0" progId="StaticEnhancedMetafile">
                  <p:embed/>
                </p:oleObj>
              </mc:Choice>
              <mc:Fallback>
                <p:oleObj name="Picture" r:id="rId4" imgW="0" imgH="0" progId="StaticEnhancedMetafile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700213"/>
                        <a:ext cx="4535487" cy="363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F6B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4379913" y="3470275"/>
            <a:ext cx="217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400">
                <a:solidFill>
                  <a:srgbClr val="FF0000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Interferon (CML 3 MRC)</a:t>
            </a:r>
          </a:p>
        </p:txBody>
      </p:sp>
      <p:sp>
        <p:nvSpPr>
          <p:cNvPr id="247814" name="Freeform 6"/>
          <p:cNvSpPr>
            <a:spLocks noEditPoints="1"/>
          </p:cNvSpPr>
          <p:nvPr/>
        </p:nvSpPr>
        <p:spPr bwMode="auto">
          <a:xfrm>
            <a:off x="3001963" y="1822450"/>
            <a:ext cx="2828925" cy="209550"/>
          </a:xfrm>
          <a:custGeom>
            <a:avLst/>
            <a:gdLst/>
            <a:ahLst/>
            <a:cxnLst>
              <a:cxn ang="0">
                <a:pos x="1782" y="132"/>
              </a:cxn>
              <a:cxn ang="0">
                <a:pos x="1782" y="132"/>
              </a:cxn>
              <a:cxn ang="0">
                <a:pos x="462" y="132"/>
              </a:cxn>
              <a:cxn ang="0">
                <a:pos x="1782" y="132"/>
              </a:cxn>
              <a:cxn ang="0">
                <a:pos x="462" y="120"/>
              </a:cxn>
              <a:cxn ang="0">
                <a:pos x="462" y="132"/>
              </a:cxn>
              <a:cxn ang="0">
                <a:pos x="192" y="120"/>
              </a:cxn>
              <a:cxn ang="0">
                <a:pos x="462" y="120"/>
              </a:cxn>
              <a:cxn ang="0">
                <a:pos x="192" y="114"/>
              </a:cxn>
              <a:cxn ang="0">
                <a:pos x="192" y="120"/>
              </a:cxn>
              <a:cxn ang="0">
                <a:pos x="144" y="114"/>
              </a:cxn>
              <a:cxn ang="0">
                <a:pos x="192" y="114"/>
              </a:cxn>
              <a:cxn ang="0">
                <a:pos x="144" y="102"/>
              </a:cxn>
              <a:cxn ang="0">
                <a:pos x="144" y="114"/>
              </a:cxn>
              <a:cxn ang="0">
                <a:pos x="138" y="102"/>
              </a:cxn>
              <a:cxn ang="0">
                <a:pos x="144" y="102"/>
              </a:cxn>
              <a:cxn ang="0">
                <a:pos x="138" y="90"/>
              </a:cxn>
              <a:cxn ang="0">
                <a:pos x="138" y="102"/>
              </a:cxn>
              <a:cxn ang="0">
                <a:pos x="132" y="90"/>
              </a:cxn>
              <a:cxn ang="0">
                <a:pos x="138" y="90"/>
              </a:cxn>
              <a:cxn ang="0">
                <a:pos x="132" y="84"/>
              </a:cxn>
              <a:cxn ang="0">
                <a:pos x="132" y="90"/>
              </a:cxn>
              <a:cxn ang="0">
                <a:pos x="126" y="84"/>
              </a:cxn>
              <a:cxn ang="0">
                <a:pos x="132" y="84"/>
              </a:cxn>
              <a:cxn ang="0">
                <a:pos x="126" y="72"/>
              </a:cxn>
              <a:cxn ang="0">
                <a:pos x="126" y="84"/>
              </a:cxn>
              <a:cxn ang="0">
                <a:pos x="120" y="72"/>
              </a:cxn>
              <a:cxn ang="0">
                <a:pos x="126" y="72"/>
              </a:cxn>
              <a:cxn ang="0">
                <a:pos x="120" y="66"/>
              </a:cxn>
              <a:cxn ang="0">
                <a:pos x="120" y="72"/>
              </a:cxn>
              <a:cxn ang="0">
                <a:pos x="108" y="66"/>
              </a:cxn>
              <a:cxn ang="0">
                <a:pos x="120" y="66"/>
              </a:cxn>
              <a:cxn ang="0">
                <a:pos x="108" y="54"/>
              </a:cxn>
              <a:cxn ang="0">
                <a:pos x="108" y="66"/>
              </a:cxn>
              <a:cxn ang="0">
                <a:pos x="60" y="54"/>
              </a:cxn>
              <a:cxn ang="0">
                <a:pos x="108" y="54"/>
              </a:cxn>
              <a:cxn ang="0">
                <a:pos x="60" y="48"/>
              </a:cxn>
              <a:cxn ang="0">
                <a:pos x="60" y="54"/>
              </a:cxn>
              <a:cxn ang="0">
                <a:pos x="54" y="48"/>
              </a:cxn>
              <a:cxn ang="0">
                <a:pos x="60" y="48"/>
              </a:cxn>
              <a:cxn ang="0">
                <a:pos x="54" y="36"/>
              </a:cxn>
              <a:cxn ang="0">
                <a:pos x="54" y="48"/>
              </a:cxn>
              <a:cxn ang="0">
                <a:pos x="30" y="36"/>
              </a:cxn>
              <a:cxn ang="0">
                <a:pos x="54" y="36"/>
              </a:cxn>
              <a:cxn ang="0">
                <a:pos x="30" y="30"/>
              </a:cxn>
              <a:cxn ang="0">
                <a:pos x="30" y="36"/>
              </a:cxn>
              <a:cxn ang="0">
                <a:pos x="12" y="30"/>
              </a:cxn>
              <a:cxn ang="0">
                <a:pos x="30" y="30"/>
              </a:cxn>
              <a:cxn ang="0">
                <a:pos x="12" y="12"/>
              </a:cxn>
              <a:cxn ang="0">
                <a:pos x="12" y="30"/>
              </a:cxn>
              <a:cxn ang="0">
                <a:pos x="0" y="12"/>
              </a:cxn>
              <a:cxn ang="0">
                <a:pos x="12" y="12"/>
              </a:cxn>
              <a:cxn ang="0">
                <a:pos x="0" y="0"/>
              </a:cxn>
              <a:cxn ang="0">
                <a:pos x="0" y="1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782" h="132">
                <a:moveTo>
                  <a:pt x="1782" y="132"/>
                </a:moveTo>
                <a:lnTo>
                  <a:pt x="1782" y="132"/>
                </a:lnTo>
                <a:moveTo>
                  <a:pt x="462" y="132"/>
                </a:moveTo>
                <a:lnTo>
                  <a:pt x="1782" y="132"/>
                </a:lnTo>
                <a:moveTo>
                  <a:pt x="462" y="120"/>
                </a:moveTo>
                <a:lnTo>
                  <a:pt x="462" y="132"/>
                </a:lnTo>
                <a:moveTo>
                  <a:pt x="192" y="120"/>
                </a:moveTo>
                <a:lnTo>
                  <a:pt x="462" y="120"/>
                </a:lnTo>
                <a:moveTo>
                  <a:pt x="192" y="114"/>
                </a:moveTo>
                <a:lnTo>
                  <a:pt x="192" y="120"/>
                </a:lnTo>
                <a:moveTo>
                  <a:pt x="144" y="114"/>
                </a:moveTo>
                <a:lnTo>
                  <a:pt x="192" y="114"/>
                </a:lnTo>
                <a:moveTo>
                  <a:pt x="144" y="102"/>
                </a:moveTo>
                <a:lnTo>
                  <a:pt x="144" y="114"/>
                </a:lnTo>
                <a:moveTo>
                  <a:pt x="138" y="102"/>
                </a:moveTo>
                <a:lnTo>
                  <a:pt x="144" y="102"/>
                </a:lnTo>
                <a:moveTo>
                  <a:pt x="138" y="90"/>
                </a:moveTo>
                <a:lnTo>
                  <a:pt x="138" y="102"/>
                </a:lnTo>
                <a:moveTo>
                  <a:pt x="132" y="90"/>
                </a:moveTo>
                <a:lnTo>
                  <a:pt x="138" y="90"/>
                </a:lnTo>
                <a:moveTo>
                  <a:pt x="132" y="84"/>
                </a:moveTo>
                <a:lnTo>
                  <a:pt x="132" y="90"/>
                </a:lnTo>
                <a:moveTo>
                  <a:pt x="126" y="84"/>
                </a:moveTo>
                <a:lnTo>
                  <a:pt x="132" y="84"/>
                </a:lnTo>
                <a:moveTo>
                  <a:pt x="126" y="72"/>
                </a:moveTo>
                <a:lnTo>
                  <a:pt x="126" y="84"/>
                </a:lnTo>
                <a:moveTo>
                  <a:pt x="120" y="72"/>
                </a:moveTo>
                <a:lnTo>
                  <a:pt x="126" y="72"/>
                </a:lnTo>
                <a:moveTo>
                  <a:pt x="120" y="66"/>
                </a:moveTo>
                <a:lnTo>
                  <a:pt x="120" y="72"/>
                </a:lnTo>
                <a:moveTo>
                  <a:pt x="108" y="66"/>
                </a:moveTo>
                <a:lnTo>
                  <a:pt x="120" y="66"/>
                </a:lnTo>
                <a:moveTo>
                  <a:pt x="108" y="54"/>
                </a:moveTo>
                <a:lnTo>
                  <a:pt x="108" y="66"/>
                </a:lnTo>
                <a:moveTo>
                  <a:pt x="60" y="54"/>
                </a:moveTo>
                <a:lnTo>
                  <a:pt x="108" y="54"/>
                </a:lnTo>
                <a:moveTo>
                  <a:pt x="60" y="48"/>
                </a:moveTo>
                <a:lnTo>
                  <a:pt x="60" y="54"/>
                </a:lnTo>
                <a:moveTo>
                  <a:pt x="54" y="48"/>
                </a:moveTo>
                <a:lnTo>
                  <a:pt x="60" y="48"/>
                </a:lnTo>
                <a:moveTo>
                  <a:pt x="54" y="36"/>
                </a:moveTo>
                <a:lnTo>
                  <a:pt x="54" y="48"/>
                </a:lnTo>
                <a:moveTo>
                  <a:pt x="30" y="36"/>
                </a:moveTo>
                <a:lnTo>
                  <a:pt x="54" y="36"/>
                </a:lnTo>
                <a:moveTo>
                  <a:pt x="30" y="30"/>
                </a:moveTo>
                <a:lnTo>
                  <a:pt x="30" y="36"/>
                </a:lnTo>
                <a:moveTo>
                  <a:pt x="12" y="30"/>
                </a:moveTo>
                <a:lnTo>
                  <a:pt x="30" y="30"/>
                </a:lnTo>
                <a:moveTo>
                  <a:pt x="12" y="12"/>
                </a:moveTo>
                <a:lnTo>
                  <a:pt x="12" y="30"/>
                </a:lnTo>
                <a:moveTo>
                  <a:pt x="0" y="12"/>
                </a:moveTo>
                <a:lnTo>
                  <a:pt x="12" y="12"/>
                </a:lnTo>
                <a:moveTo>
                  <a:pt x="0" y="0"/>
                </a:moveTo>
                <a:lnTo>
                  <a:pt x="0" y="12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5" name="Freeform 7"/>
          <p:cNvSpPr>
            <a:spLocks noEditPoints="1"/>
          </p:cNvSpPr>
          <p:nvPr/>
        </p:nvSpPr>
        <p:spPr bwMode="auto">
          <a:xfrm>
            <a:off x="2973388" y="1812925"/>
            <a:ext cx="2886075" cy="247650"/>
          </a:xfrm>
          <a:custGeom>
            <a:avLst/>
            <a:gdLst/>
            <a:ahLst/>
            <a:cxnLst>
              <a:cxn ang="0">
                <a:pos x="1746" y="120"/>
              </a:cxn>
              <a:cxn ang="0">
                <a:pos x="1638" y="120"/>
              </a:cxn>
              <a:cxn ang="0">
                <a:pos x="1590" y="120"/>
              </a:cxn>
              <a:cxn ang="0">
                <a:pos x="1548" y="120"/>
              </a:cxn>
              <a:cxn ang="0">
                <a:pos x="1440" y="120"/>
              </a:cxn>
              <a:cxn ang="0">
                <a:pos x="1368" y="120"/>
              </a:cxn>
              <a:cxn ang="0">
                <a:pos x="1296" y="120"/>
              </a:cxn>
              <a:cxn ang="0">
                <a:pos x="1278" y="120"/>
              </a:cxn>
              <a:cxn ang="0">
                <a:pos x="1212" y="120"/>
              </a:cxn>
              <a:cxn ang="0">
                <a:pos x="1134" y="120"/>
              </a:cxn>
              <a:cxn ang="0">
                <a:pos x="1086" y="120"/>
              </a:cxn>
              <a:cxn ang="0">
                <a:pos x="1080" y="120"/>
              </a:cxn>
              <a:cxn ang="0">
                <a:pos x="1062" y="120"/>
              </a:cxn>
              <a:cxn ang="0">
                <a:pos x="1026" y="120"/>
              </a:cxn>
              <a:cxn ang="0">
                <a:pos x="1014" y="120"/>
              </a:cxn>
              <a:cxn ang="0">
                <a:pos x="966" y="120"/>
              </a:cxn>
              <a:cxn ang="0">
                <a:pos x="942" y="120"/>
              </a:cxn>
              <a:cxn ang="0">
                <a:pos x="912" y="120"/>
              </a:cxn>
              <a:cxn ang="0">
                <a:pos x="894" y="120"/>
              </a:cxn>
              <a:cxn ang="0">
                <a:pos x="888" y="120"/>
              </a:cxn>
              <a:cxn ang="0">
                <a:pos x="876" y="120"/>
              </a:cxn>
              <a:cxn ang="0">
                <a:pos x="870" y="120"/>
              </a:cxn>
              <a:cxn ang="0">
                <a:pos x="858" y="120"/>
              </a:cxn>
              <a:cxn ang="0">
                <a:pos x="846" y="120"/>
              </a:cxn>
              <a:cxn ang="0">
                <a:pos x="840" y="120"/>
              </a:cxn>
              <a:cxn ang="0">
                <a:pos x="828" y="120"/>
              </a:cxn>
              <a:cxn ang="0">
                <a:pos x="798" y="120"/>
              </a:cxn>
              <a:cxn ang="0">
                <a:pos x="744" y="120"/>
              </a:cxn>
              <a:cxn ang="0">
                <a:pos x="744" y="120"/>
              </a:cxn>
              <a:cxn ang="0">
                <a:pos x="732" y="120"/>
              </a:cxn>
              <a:cxn ang="0">
                <a:pos x="714" y="120"/>
              </a:cxn>
              <a:cxn ang="0">
                <a:pos x="708" y="120"/>
              </a:cxn>
              <a:cxn ang="0">
                <a:pos x="684" y="120"/>
              </a:cxn>
              <a:cxn ang="0">
                <a:pos x="672" y="120"/>
              </a:cxn>
              <a:cxn ang="0">
                <a:pos x="672" y="120"/>
              </a:cxn>
              <a:cxn ang="0">
                <a:pos x="642" y="120"/>
              </a:cxn>
              <a:cxn ang="0">
                <a:pos x="624" y="120"/>
              </a:cxn>
              <a:cxn ang="0">
                <a:pos x="618" y="120"/>
              </a:cxn>
              <a:cxn ang="0">
                <a:pos x="600" y="120"/>
              </a:cxn>
              <a:cxn ang="0">
                <a:pos x="570" y="120"/>
              </a:cxn>
              <a:cxn ang="0">
                <a:pos x="552" y="120"/>
              </a:cxn>
              <a:cxn ang="0">
                <a:pos x="528" y="120"/>
              </a:cxn>
              <a:cxn ang="0">
                <a:pos x="510" y="120"/>
              </a:cxn>
              <a:cxn ang="0">
                <a:pos x="480" y="120"/>
              </a:cxn>
              <a:cxn ang="0">
                <a:pos x="474" y="108"/>
              </a:cxn>
              <a:cxn ang="0">
                <a:pos x="450" y="108"/>
              </a:cxn>
              <a:cxn ang="0">
                <a:pos x="438" y="108"/>
              </a:cxn>
              <a:cxn ang="0">
                <a:pos x="396" y="108"/>
              </a:cxn>
              <a:cxn ang="0">
                <a:pos x="390" y="108"/>
              </a:cxn>
              <a:cxn ang="0">
                <a:pos x="366" y="108"/>
              </a:cxn>
              <a:cxn ang="0">
                <a:pos x="360" y="108"/>
              </a:cxn>
              <a:cxn ang="0">
                <a:pos x="342" y="108"/>
              </a:cxn>
              <a:cxn ang="0">
                <a:pos x="336" y="108"/>
              </a:cxn>
              <a:cxn ang="0">
                <a:pos x="318" y="108"/>
              </a:cxn>
              <a:cxn ang="0">
                <a:pos x="264" y="108"/>
              </a:cxn>
              <a:cxn ang="0">
                <a:pos x="240" y="108"/>
              </a:cxn>
              <a:cxn ang="0">
                <a:pos x="216" y="108"/>
              </a:cxn>
              <a:cxn ang="0">
                <a:pos x="192" y="102"/>
              </a:cxn>
              <a:cxn ang="0">
                <a:pos x="162" y="90"/>
              </a:cxn>
              <a:cxn ang="0">
                <a:pos x="120" y="42"/>
              </a:cxn>
              <a:cxn ang="0">
                <a:pos x="78" y="42"/>
              </a:cxn>
              <a:cxn ang="0">
                <a:pos x="18" y="0"/>
              </a:cxn>
            </a:cxnLst>
            <a:rect l="0" t="0" r="r" b="b"/>
            <a:pathLst>
              <a:path w="1818" h="156">
                <a:moveTo>
                  <a:pt x="1782" y="138"/>
                </a:moveTo>
                <a:lnTo>
                  <a:pt x="1818" y="138"/>
                </a:lnTo>
                <a:moveTo>
                  <a:pt x="1800" y="156"/>
                </a:moveTo>
                <a:lnTo>
                  <a:pt x="1800" y="120"/>
                </a:lnTo>
                <a:moveTo>
                  <a:pt x="1740" y="138"/>
                </a:moveTo>
                <a:lnTo>
                  <a:pt x="1776" y="138"/>
                </a:lnTo>
                <a:moveTo>
                  <a:pt x="1758" y="156"/>
                </a:moveTo>
                <a:lnTo>
                  <a:pt x="1758" y="120"/>
                </a:lnTo>
                <a:moveTo>
                  <a:pt x="1728" y="138"/>
                </a:moveTo>
                <a:lnTo>
                  <a:pt x="1764" y="138"/>
                </a:lnTo>
                <a:moveTo>
                  <a:pt x="1746" y="156"/>
                </a:moveTo>
                <a:lnTo>
                  <a:pt x="1746" y="120"/>
                </a:lnTo>
                <a:moveTo>
                  <a:pt x="1722" y="138"/>
                </a:moveTo>
                <a:lnTo>
                  <a:pt x="1758" y="138"/>
                </a:lnTo>
                <a:moveTo>
                  <a:pt x="1740" y="156"/>
                </a:moveTo>
                <a:lnTo>
                  <a:pt x="1740" y="120"/>
                </a:lnTo>
                <a:moveTo>
                  <a:pt x="1704" y="138"/>
                </a:moveTo>
                <a:lnTo>
                  <a:pt x="1740" y="138"/>
                </a:lnTo>
                <a:moveTo>
                  <a:pt x="1722" y="156"/>
                </a:moveTo>
                <a:lnTo>
                  <a:pt x="1722" y="120"/>
                </a:lnTo>
                <a:moveTo>
                  <a:pt x="1620" y="138"/>
                </a:moveTo>
                <a:lnTo>
                  <a:pt x="1656" y="138"/>
                </a:lnTo>
                <a:moveTo>
                  <a:pt x="1638" y="156"/>
                </a:moveTo>
                <a:lnTo>
                  <a:pt x="1638" y="120"/>
                </a:lnTo>
                <a:moveTo>
                  <a:pt x="1602" y="138"/>
                </a:moveTo>
                <a:lnTo>
                  <a:pt x="1638" y="138"/>
                </a:lnTo>
                <a:moveTo>
                  <a:pt x="1620" y="156"/>
                </a:moveTo>
                <a:lnTo>
                  <a:pt x="1620" y="120"/>
                </a:lnTo>
                <a:moveTo>
                  <a:pt x="1584" y="138"/>
                </a:moveTo>
                <a:lnTo>
                  <a:pt x="1620" y="138"/>
                </a:lnTo>
                <a:moveTo>
                  <a:pt x="1602" y="156"/>
                </a:moveTo>
                <a:lnTo>
                  <a:pt x="1602" y="120"/>
                </a:lnTo>
                <a:moveTo>
                  <a:pt x="1572" y="138"/>
                </a:moveTo>
                <a:lnTo>
                  <a:pt x="1608" y="138"/>
                </a:lnTo>
                <a:moveTo>
                  <a:pt x="1590" y="156"/>
                </a:moveTo>
                <a:lnTo>
                  <a:pt x="1590" y="120"/>
                </a:lnTo>
                <a:moveTo>
                  <a:pt x="1560" y="138"/>
                </a:moveTo>
                <a:lnTo>
                  <a:pt x="1596" y="138"/>
                </a:lnTo>
                <a:moveTo>
                  <a:pt x="1578" y="156"/>
                </a:moveTo>
                <a:lnTo>
                  <a:pt x="1578" y="120"/>
                </a:lnTo>
                <a:moveTo>
                  <a:pt x="1548" y="138"/>
                </a:moveTo>
                <a:lnTo>
                  <a:pt x="1584" y="138"/>
                </a:lnTo>
                <a:moveTo>
                  <a:pt x="1566" y="156"/>
                </a:moveTo>
                <a:lnTo>
                  <a:pt x="1566" y="120"/>
                </a:lnTo>
                <a:moveTo>
                  <a:pt x="1530" y="138"/>
                </a:moveTo>
                <a:lnTo>
                  <a:pt x="1566" y="138"/>
                </a:lnTo>
                <a:moveTo>
                  <a:pt x="1548" y="156"/>
                </a:moveTo>
                <a:lnTo>
                  <a:pt x="1548" y="120"/>
                </a:lnTo>
                <a:moveTo>
                  <a:pt x="1524" y="138"/>
                </a:moveTo>
                <a:lnTo>
                  <a:pt x="1560" y="138"/>
                </a:lnTo>
                <a:moveTo>
                  <a:pt x="1542" y="156"/>
                </a:moveTo>
                <a:lnTo>
                  <a:pt x="1542" y="120"/>
                </a:lnTo>
                <a:moveTo>
                  <a:pt x="1446" y="138"/>
                </a:moveTo>
                <a:lnTo>
                  <a:pt x="1482" y="138"/>
                </a:lnTo>
                <a:moveTo>
                  <a:pt x="1464" y="156"/>
                </a:moveTo>
                <a:lnTo>
                  <a:pt x="1464" y="120"/>
                </a:lnTo>
                <a:moveTo>
                  <a:pt x="1422" y="138"/>
                </a:moveTo>
                <a:lnTo>
                  <a:pt x="1458" y="138"/>
                </a:lnTo>
                <a:moveTo>
                  <a:pt x="1440" y="156"/>
                </a:moveTo>
                <a:lnTo>
                  <a:pt x="1440" y="120"/>
                </a:lnTo>
                <a:moveTo>
                  <a:pt x="1392" y="138"/>
                </a:moveTo>
                <a:lnTo>
                  <a:pt x="1428" y="138"/>
                </a:lnTo>
                <a:moveTo>
                  <a:pt x="1410" y="156"/>
                </a:moveTo>
                <a:lnTo>
                  <a:pt x="1410" y="120"/>
                </a:lnTo>
                <a:moveTo>
                  <a:pt x="1368" y="138"/>
                </a:moveTo>
                <a:lnTo>
                  <a:pt x="1404" y="138"/>
                </a:lnTo>
                <a:moveTo>
                  <a:pt x="1386" y="156"/>
                </a:moveTo>
                <a:lnTo>
                  <a:pt x="1386" y="120"/>
                </a:lnTo>
                <a:moveTo>
                  <a:pt x="1350" y="138"/>
                </a:moveTo>
                <a:lnTo>
                  <a:pt x="1386" y="138"/>
                </a:lnTo>
                <a:moveTo>
                  <a:pt x="1368" y="156"/>
                </a:moveTo>
                <a:lnTo>
                  <a:pt x="1368" y="120"/>
                </a:lnTo>
                <a:moveTo>
                  <a:pt x="1308" y="138"/>
                </a:moveTo>
                <a:lnTo>
                  <a:pt x="1344" y="138"/>
                </a:lnTo>
                <a:moveTo>
                  <a:pt x="1326" y="156"/>
                </a:moveTo>
                <a:lnTo>
                  <a:pt x="1326" y="120"/>
                </a:lnTo>
                <a:moveTo>
                  <a:pt x="1296" y="138"/>
                </a:moveTo>
                <a:lnTo>
                  <a:pt x="1332" y="138"/>
                </a:lnTo>
                <a:moveTo>
                  <a:pt x="1314" y="156"/>
                </a:moveTo>
                <a:lnTo>
                  <a:pt x="1314" y="120"/>
                </a:lnTo>
                <a:moveTo>
                  <a:pt x="1278" y="138"/>
                </a:moveTo>
                <a:lnTo>
                  <a:pt x="1314" y="138"/>
                </a:lnTo>
                <a:moveTo>
                  <a:pt x="1296" y="156"/>
                </a:moveTo>
                <a:lnTo>
                  <a:pt x="1296" y="120"/>
                </a:lnTo>
                <a:moveTo>
                  <a:pt x="1278" y="138"/>
                </a:moveTo>
                <a:lnTo>
                  <a:pt x="1314" y="138"/>
                </a:lnTo>
                <a:moveTo>
                  <a:pt x="1296" y="156"/>
                </a:moveTo>
                <a:lnTo>
                  <a:pt x="1296" y="120"/>
                </a:lnTo>
                <a:moveTo>
                  <a:pt x="1260" y="138"/>
                </a:moveTo>
                <a:lnTo>
                  <a:pt x="1296" y="138"/>
                </a:lnTo>
                <a:moveTo>
                  <a:pt x="1278" y="156"/>
                </a:moveTo>
                <a:lnTo>
                  <a:pt x="1278" y="120"/>
                </a:lnTo>
                <a:moveTo>
                  <a:pt x="1260" y="138"/>
                </a:moveTo>
                <a:lnTo>
                  <a:pt x="1296" y="138"/>
                </a:lnTo>
                <a:moveTo>
                  <a:pt x="1278" y="156"/>
                </a:moveTo>
                <a:lnTo>
                  <a:pt x="1278" y="120"/>
                </a:lnTo>
                <a:moveTo>
                  <a:pt x="1254" y="138"/>
                </a:moveTo>
                <a:lnTo>
                  <a:pt x="1290" y="138"/>
                </a:lnTo>
                <a:moveTo>
                  <a:pt x="1272" y="156"/>
                </a:moveTo>
                <a:lnTo>
                  <a:pt x="1272" y="120"/>
                </a:lnTo>
                <a:moveTo>
                  <a:pt x="1254" y="138"/>
                </a:moveTo>
                <a:lnTo>
                  <a:pt x="1290" y="138"/>
                </a:lnTo>
                <a:moveTo>
                  <a:pt x="1272" y="156"/>
                </a:moveTo>
                <a:lnTo>
                  <a:pt x="1272" y="120"/>
                </a:lnTo>
                <a:moveTo>
                  <a:pt x="1194" y="138"/>
                </a:moveTo>
                <a:lnTo>
                  <a:pt x="1230" y="138"/>
                </a:lnTo>
                <a:moveTo>
                  <a:pt x="1212" y="156"/>
                </a:moveTo>
                <a:lnTo>
                  <a:pt x="1212" y="120"/>
                </a:lnTo>
                <a:moveTo>
                  <a:pt x="1140" y="138"/>
                </a:moveTo>
                <a:lnTo>
                  <a:pt x="1176" y="138"/>
                </a:lnTo>
                <a:moveTo>
                  <a:pt x="1158" y="156"/>
                </a:moveTo>
                <a:lnTo>
                  <a:pt x="1158" y="120"/>
                </a:lnTo>
                <a:moveTo>
                  <a:pt x="1122" y="138"/>
                </a:moveTo>
                <a:lnTo>
                  <a:pt x="1158" y="138"/>
                </a:lnTo>
                <a:moveTo>
                  <a:pt x="1140" y="156"/>
                </a:moveTo>
                <a:lnTo>
                  <a:pt x="1140" y="120"/>
                </a:lnTo>
                <a:moveTo>
                  <a:pt x="1116" y="138"/>
                </a:moveTo>
                <a:lnTo>
                  <a:pt x="1152" y="138"/>
                </a:lnTo>
                <a:moveTo>
                  <a:pt x="1134" y="156"/>
                </a:moveTo>
                <a:lnTo>
                  <a:pt x="1134" y="120"/>
                </a:lnTo>
                <a:moveTo>
                  <a:pt x="1110" y="138"/>
                </a:moveTo>
                <a:lnTo>
                  <a:pt x="1146" y="138"/>
                </a:lnTo>
                <a:moveTo>
                  <a:pt x="1128" y="156"/>
                </a:moveTo>
                <a:lnTo>
                  <a:pt x="1128" y="120"/>
                </a:lnTo>
                <a:moveTo>
                  <a:pt x="1104" y="138"/>
                </a:moveTo>
                <a:lnTo>
                  <a:pt x="1140" y="138"/>
                </a:lnTo>
                <a:moveTo>
                  <a:pt x="1122" y="156"/>
                </a:moveTo>
                <a:lnTo>
                  <a:pt x="1122" y="120"/>
                </a:lnTo>
                <a:moveTo>
                  <a:pt x="1068" y="138"/>
                </a:moveTo>
                <a:lnTo>
                  <a:pt x="1104" y="138"/>
                </a:lnTo>
                <a:moveTo>
                  <a:pt x="1086" y="156"/>
                </a:moveTo>
                <a:lnTo>
                  <a:pt x="1086" y="120"/>
                </a:lnTo>
                <a:moveTo>
                  <a:pt x="1068" y="138"/>
                </a:moveTo>
                <a:lnTo>
                  <a:pt x="1104" y="138"/>
                </a:lnTo>
                <a:moveTo>
                  <a:pt x="1086" y="156"/>
                </a:moveTo>
                <a:lnTo>
                  <a:pt x="1086" y="120"/>
                </a:lnTo>
                <a:moveTo>
                  <a:pt x="1062" y="138"/>
                </a:moveTo>
                <a:lnTo>
                  <a:pt x="1098" y="138"/>
                </a:lnTo>
                <a:moveTo>
                  <a:pt x="1080" y="156"/>
                </a:moveTo>
                <a:lnTo>
                  <a:pt x="1080" y="120"/>
                </a:lnTo>
                <a:moveTo>
                  <a:pt x="1062" y="138"/>
                </a:moveTo>
                <a:lnTo>
                  <a:pt x="1098" y="138"/>
                </a:lnTo>
                <a:moveTo>
                  <a:pt x="1080" y="156"/>
                </a:moveTo>
                <a:lnTo>
                  <a:pt x="1080" y="120"/>
                </a:lnTo>
                <a:moveTo>
                  <a:pt x="1050" y="138"/>
                </a:moveTo>
                <a:lnTo>
                  <a:pt x="1086" y="138"/>
                </a:lnTo>
                <a:moveTo>
                  <a:pt x="1068" y="156"/>
                </a:moveTo>
                <a:lnTo>
                  <a:pt x="1068" y="120"/>
                </a:lnTo>
                <a:moveTo>
                  <a:pt x="1050" y="138"/>
                </a:moveTo>
                <a:lnTo>
                  <a:pt x="1086" y="138"/>
                </a:lnTo>
                <a:moveTo>
                  <a:pt x="1068" y="156"/>
                </a:moveTo>
                <a:lnTo>
                  <a:pt x="1068" y="120"/>
                </a:lnTo>
                <a:moveTo>
                  <a:pt x="1044" y="138"/>
                </a:moveTo>
                <a:lnTo>
                  <a:pt x="1080" y="138"/>
                </a:lnTo>
                <a:moveTo>
                  <a:pt x="1062" y="156"/>
                </a:moveTo>
                <a:lnTo>
                  <a:pt x="1062" y="120"/>
                </a:lnTo>
                <a:moveTo>
                  <a:pt x="1032" y="138"/>
                </a:moveTo>
                <a:lnTo>
                  <a:pt x="1068" y="138"/>
                </a:lnTo>
                <a:moveTo>
                  <a:pt x="1050" y="156"/>
                </a:moveTo>
                <a:lnTo>
                  <a:pt x="1050" y="120"/>
                </a:lnTo>
                <a:moveTo>
                  <a:pt x="1026" y="138"/>
                </a:moveTo>
                <a:lnTo>
                  <a:pt x="1062" y="138"/>
                </a:lnTo>
                <a:moveTo>
                  <a:pt x="1044" y="156"/>
                </a:moveTo>
                <a:lnTo>
                  <a:pt x="1044" y="120"/>
                </a:lnTo>
                <a:moveTo>
                  <a:pt x="1008" y="138"/>
                </a:moveTo>
                <a:lnTo>
                  <a:pt x="1044" y="138"/>
                </a:lnTo>
                <a:moveTo>
                  <a:pt x="1026" y="156"/>
                </a:moveTo>
                <a:lnTo>
                  <a:pt x="1026" y="120"/>
                </a:lnTo>
                <a:moveTo>
                  <a:pt x="1002" y="138"/>
                </a:moveTo>
                <a:lnTo>
                  <a:pt x="1038" y="138"/>
                </a:lnTo>
                <a:moveTo>
                  <a:pt x="1020" y="156"/>
                </a:moveTo>
                <a:lnTo>
                  <a:pt x="1020" y="120"/>
                </a:lnTo>
                <a:moveTo>
                  <a:pt x="996" y="138"/>
                </a:moveTo>
                <a:lnTo>
                  <a:pt x="1032" y="138"/>
                </a:lnTo>
                <a:moveTo>
                  <a:pt x="1014" y="156"/>
                </a:moveTo>
                <a:lnTo>
                  <a:pt x="1014" y="120"/>
                </a:lnTo>
                <a:moveTo>
                  <a:pt x="996" y="138"/>
                </a:moveTo>
                <a:lnTo>
                  <a:pt x="1032" y="138"/>
                </a:lnTo>
                <a:moveTo>
                  <a:pt x="1014" y="156"/>
                </a:moveTo>
                <a:lnTo>
                  <a:pt x="1014" y="120"/>
                </a:lnTo>
                <a:moveTo>
                  <a:pt x="990" y="138"/>
                </a:moveTo>
                <a:lnTo>
                  <a:pt x="1026" y="138"/>
                </a:lnTo>
                <a:moveTo>
                  <a:pt x="1008" y="156"/>
                </a:moveTo>
                <a:lnTo>
                  <a:pt x="1008" y="120"/>
                </a:lnTo>
                <a:moveTo>
                  <a:pt x="978" y="138"/>
                </a:moveTo>
                <a:lnTo>
                  <a:pt x="1014" y="138"/>
                </a:lnTo>
                <a:moveTo>
                  <a:pt x="996" y="156"/>
                </a:moveTo>
                <a:lnTo>
                  <a:pt x="996" y="120"/>
                </a:lnTo>
                <a:moveTo>
                  <a:pt x="948" y="138"/>
                </a:moveTo>
                <a:lnTo>
                  <a:pt x="984" y="138"/>
                </a:lnTo>
                <a:moveTo>
                  <a:pt x="966" y="156"/>
                </a:moveTo>
                <a:lnTo>
                  <a:pt x="966" y="120"/>
                </a:lnTo>
                <a:moveTo>
                  <a:pt x="936" y="138"/>
                </a:moveTo>
                <a:lnTo>
                  <a:pt x="972" y="138"/>
                </a:lnTo>
                <a:moveTo>
                  <a:pt x="954" y="156"/>
                </a:moveTo>
                <a:lnTo>
                  <a:pt x="954" y="120"/>
                </a:lnTo>
                <a:moveTo>
                  <a:pt x="930" y="138"/>
                </a:moveTo>
                <a:lnTo>
                  <a:pt x="966" y="138"/>
                </a:lnTo>
                <a:moveTo>
                  <a:pt x="948" y="156"/>
                </a:moveTo>
                <a:lnTo>
                  <a:pt x="948" y="120"/>
                </a:lnTo>
                <a:moveTo>
                  <a:pt x="924" y="138"/>
                </a:moveTo>
                <a:lnTo>
                  <a:pt x="960" y="138"/>
                </a:lnTo>
                <a:moveTo>
                  <a:pt x="942" y="156"/>
                </a:moveTo>
                <a:lnTo>
                  <a:pt x="942" y="120"/>
                </a:lnTo>
                <a:moveTo>
                  <a:pt x="924" y="138"/>
                </a:moveTo>
                <a:lnTo>
                  <a:pt x="960" y="138"/>
                </a:lnTo>
                <a:moveTo>
                  <a:pt x="942" y="156"/>
                </a:moveTo>
                <a:lnTo>
                  <a:pt x="942" y="120"/>
                </a:lnTo>
                <a:moveTo>
                  <a:pt x="918" y="138"/>
                </a:moveTo>
                <a:lnTo>
                  <a:pt x="954" y="138"/>
                </a:lnTo>
                <a:moveTo>
                  <a:pt x="936" y="156"/>
                </a:moveTo>
                <a:lnTo>
                  <a:pt x="936" y="120"/>
                </a:lnTo>
                <a:moveTo>
                  <a:pt x="894" y="138"/>
                </a:moveTo>
                <a:lnTo>
                  <a:pt x="930" y="138"/>
                </a:lnTo>
                <a:moveTo>
                  <a:pt x="912" y="156"/>
                </a:moveTo>
                <a:lnTo>
                  <a:pt x="912" y="120"/>
                </a:lnTo>
                <a:moveTo>
                  <a:pt x="882" y="138"/>
                </a:moveTo>
                <a:lnTo>
                  <a:pt x="918" y="138"/>
                </a:lnTo>
                <a:moveTo>
                  <a:pt x="900" y="156"/>
                </a:moveTo>
                <a:lnTo>
                  <a:pt x="900" y="120"/>
                </a:lnTo>
                <a:moveTo>
                  <a:pt x="882" y="138"/>
                </a:moveTo>
                <a:lnTo>
                  <a:pt x="918" y="138"/>
                </a:lnTo>
                <a:moveTo>
                  <a:pt x="900" y="156"/>
                </a:moveTo>
                <a:lnTo>
                  <a:pt x="900" y="120"/>
                </a:lnTo>
                <a:moveTo>
                  <a:pt x="876" y="138"/>
                </a:moveTo>
                <a:lnTo>
                  <a:pt x="912" y="138"/>
                </a:lnTo>
                <a:moveTo>
                  <a:pt x="894" y="156"/>
                </a:moveTo>
                <a:lnTo>
                  <a:pt x="894" y="120"/>
                </a:lnTo>
                <a:moveTo>
                  <a:pt x="876" y="138"/>
                </a:moveTo>
                <a:lnTo>
                  <a:pt x="912" y="138"/>
                </a:lnTo>
                <a:moveTo>
                  <a:pt x="894" y="156"/>
                </a:moveTo>
                <a:lnTo>
                  <a:pt x="894" y="120"/>
                </a:lnTo>
                <a:moveTo>
                  <a:pt x="870" y="138"/>
                </a:moveTo>
                <a:lnTo>
                  <a:pt x="906" y="138"/>
                </a:lnTo>
                <a:moveTo>
                  <a:pt x="888" y="156"/>
                </a:moveTo>
                <a:lnTo>
                  <a:pt x="888" y="120"/>
                </a:lnTo>
                <a:moveTo>
                  <a:pt x="870" y="138"/>
                </a:moveTo>
                <a:lnTo>
                  <a:pt x="906" y="138"/>
                </a:lnTo>
                <a:moveTo>
                  <a:pt x="888" y="156"/>
                </a:moveTo>
                <a:lnTo>
                  <a:pt x="888" y="120"/>
                </a:lnTo>
                <a:moveTo>
                  <a:pt x="864" y="138"/>
                </a:moveTo>
                <a:lnTo>
                  <a:pt x="900" y="138"/>
                </a:lnTo>
                <a:moveTo>
                  <a:pt x="882" y="156"/>
                </a:moveTo>
                <a:lnTo>
                  <a:pt x="882" y="120"/>
                </a:lnTo>
                <a:moveTo>
                  <a:pt x="864" y="138"/>
                </a:moveTo>
                <a:lnTo>
                  <a:pt x="900" y="138"/>
                </a:lnTo>
                <a:moveTo>
                  <a:pt x="882" y="156"/>
                </a:moveTo>
                <a:lnTo>
                  <a:pt x="882" y="120"/>
                </a:lnTo>
                <a:moveTo>
                  <a:pt x="858" y="138"/>
                </a:moveTo>
                <a:lnTo>
                  <a:pt x="894" y="138"/>
                </a:lnTo>
                <a:moveTo>
                  <a:pt x="876" y="156"/>
                </a:moveTo>
                <a:lnTo>
                  <a:pt x="876" y="120"/>
                </a:lnTo>
                <a:moveTo>
                  <a:pt x="858" y="138"/>
                </a:moveTo>
                <a:lnTo>
                  <a:pt x="894" y="138"/>
                </a:lnTo>
                <a:moveTo>
                  <a:pt x="876" y="156"/>
                </a:moveTo>
                <a:lnTo>
                  <a:pt x="876" y="120"/>
                </a:lnTo>
                <a:moveTo>
                  <a:pt x="852" y="138"/>
                </a:moveTo>
                <a:lnTo>
                  <a:pt x="888" y="138"/>
                </a:lnTo>
                <a:moveTo>
                  <a:pt x="870" y="156"/>
                </a:moveTo>
                <a:lnTo>
                  <a:pt x="870" y="120"/>
                </a:lnTo>
                <a:moveTo>
                  <a:pt x="852" y="138"/>
                </a:moveTo>
                <a:lnTo>
                  <a:pt x="888" y="138"/>
                </a:lnTo>
                <a:moveTo>
                  <a:pt x="870" y="156"/>
                </a:moveTo>
                <a:lnTo>
                  <a:pt x="870" y="120"/>
                </a:lnTo>
                <a:moveTo>
                  <a:pt x="846" y="138"/>
                </a:moveTo>
                <a:lnTo>
                  <a:pt x="882" y="138"/>
                </a:lnTo>
                <a:moveTo>
                  <a:pt x="864" y="156"/>
                </a:moveTo>
                <a:lnTo>
                  <a:pt x="864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40" y="138"/>
                </a:moveTo>
                <a:lnTo>
                  <a:pt x="876" y="138"/>
                </a:lnTo>
                <a:moveTo>
                  <a:pt x="858" y="156"/>
                </a:moveTo>
                <a:lnTo>
                  <a:pt x="858" y="120"/>
                </a:lnTo>
                <a:moveTo>
                  <a:pt x="834" y="138"/>
                </a:moveTo>
                <a:lnTo>
                  <a:pt x="870" y="138"/>
                </a:lnTo>
                <a:moveTo>
                  <a:pt x="852" y="156"/>
                </a:moveTo>
                <a:lnTo>
                  <a:pt x="852" y="120"/>
                </a:lnTo>
                <a:moveTo>
                  <a:pt x="828" y="138"/>
                </a:moveTo>
                <a:lnTo>
                  <a:pt x="864" y="138"/>
                </a:lnTo>
                <a:moveTo>
                  <a:pt x="846" y="156"/>
                </a:moveTo>
                <a:lnTo>
                  <a:pt x="846" y="120"/>
                </a:lnTo>
                <a:moveTo>
                  <a:pt x="828" y="138"/>
                </a:moveTo>
                <a:lnTo>
                  <a:pt x="864" y="138"/>
                </a:lnTo>
                <a:moveTo>
                  <a:pt x="846" y="156"/>
                </a:moveTo>
                <a:lnTo>
                  <a:pt x="846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22" y="138"/>
                </a:moveTo>
                <a:lnTo>
                  <a:pt x="858" y="138"/>
                </a:lnTo>
                <a:moveTo>
                  <a:pt x="840" y="156"/>
                </a:moveTo>
                <a:lnTo>
                  <a:pt x="840" y="120"/>
                </a:lnTo>
                <a:moveTo>
                  <a:pt x="816" y="138"/>
                </a:moveTo>
                <a:lnTo>
                  <a:pt x="852" y="138"/>
                </a:lnTo>
                <a:moveTo>
                  <a:pt x="834" y="156"/>
                </a:moveTo>
                <a:lnTo>
                  <a:pt x="834" y="120"/>
                </a:lnTo>
                <a:moveTo>
                  <a:pt x="810" y="138"/>
                </a:moveTo>
                <a:lnTo>
                  <a:pt x="846" y="138"/>
                </a:lnTo>
                <a:moveTo>
                  <a:pt x="828" y="156"/>
                </a:moveTo>
                <a:lnTo>
                  <a:pt x="828" y="120"/>
                </a:lnTo>
                <a:moveTo>
                  <a:pt x="804" y="138"/>
                </a:moveTo>
                <a:lnTo>
                  <a:pt x="840" y="138"/>
                </a:lnTo>
                <a:moveTo>
                  <a:pt x="822" y="156"/>
                </a:moveTo>
                <a:lnTo>
                  <a:pt x="822" y="120"/>
                </a:lnTo>
                <a:moveTo>
                  <a:pt x="792" y="138"/>
                </a:moveTo>
                <a:lnTo>
                  <a:pt x="828" y="138"/>
                </a:lnTo>
                <a:moveTo>
                  <a:pt x="810" y="156"/>
                </a:moveTo>
                <a:lnTo>
                  <a:pt x="810" y="120"/>
                </a:lnTo>
                <a:moveTo>
                  <a:pt x="780" y="138"/>
                </a:moveTo>
                <a:lnTo>
                  <a:pt x="816" y="138"/>
                </a:lnTo>
                <a:moveTo>
                  <a:pt x="798" y="156"/>
                </a:moveTo>
                <a:lnTo>
                  <a:pt x="798" y="120"/>
                </a:lnTo>
                <a:moveTo>
                  <a:pt x="762" y="138"/>
                </a:moveTo>
                <a:lnTo>
                  <a:pt x="798" y="138"/>
                </a:lnTo>
                <a:moveTo>
                  <a:pt x="780" y="156"/>
                </a:moveTo>
                <a:lnTo>
                  <a:pt x="780" y="120"/>
                </a:lnTo>
                <a:moveTo>
                  <a:pt x="732" y="138"/>
                </a:moveTo>
                <a:lnTo>
                  <a:pt x="768" y="138"/>
                </a:lnTo>
                <a:moveTo>
                  <a:pt x="750" y="156"/>
                </a:moveTo>
                <a:lnTo>
                  <a:pt x="750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26" y="138"/>
                </a:moveTo>
                <a:lnTo>
                  <a:pt x="762" y="138"/>
                </a:lnTo>
                <a:moveTo>
                  <a:pt x="744" y="156"/>
                </a:moveTo>
                <a:lnTo>
                  <a:pt x="744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14" y="138"/>
                </a:moveTo>
                <a:lnTo>
                  <a:pt x="750" y="138"/>
                </a:lnTo>
                <a:moveTo>
                  <a:pt x="732" y="156"/>
                </a:moveTo>
                <a:lnTo>
                  <a:pt x="732" y="120"/>
                </a:lnTo>
                <a:moveTo>
                  <a:pt x="702" y="138"/>
                </a:moveTo>
                <a:lnTo>
                  <a:pt x="738" y="138"/>
                </a:lnTo>
                <a:moveTo>
                  <a:pt x="720" y="156"/>
                </a:moveTo>
                <a:lnTo>
                  <a:pt x="720" y="120"/>
                </a:lnTo>
                <a:moveTo>
                  <a:pt x="702" y="138"/>
                </a:moveTo>
                <a:lnTo>
                  <a:pt x="738" y="138"/>
                </a:lnTo>
                <a:moveTo>
                  <a:pt x="720" y="156"/>
                </a:moveTo>
                <a:lnTo>
                  <a:pt x="720" y="120"/>
                </a:lnTo>
                <a:moveTo>
                  <a:pt x="696" y="138"/>
                </a:moveTo>
                <a:lnTo>
                  <a:pt x="732" y="138"/>
                </a:lnTo>
                <a:moveTo>
                  <a:pt x="714" y="156"/>
                </a:moveTo>
                <a:lnTo>
                  <a:pt x="714" y="120"/>
                </a:lnTo>
                <a:moveTo>
                  <a:pt x="696" y="138"/>
                </a:moveTo>
                <a:lnTo>
                  <a:pt x="732" y="138"/>
                </a:lnTo>
                <a:moveTo>
                  <a:pt x="714" y="156"/>
                </a:moveTo>
                <a:lnTo>
                  <a:pt x="714" y="120"/>
                </a:lnTo>
                <a:moveTo>
                  <a:pt x="690" y="138"/>
                </a:moveTo>
                <a:lnTo>
                  <a:pt x="726" y="138"/>
                </a:lnTo>
                <a:moveTo>
                  <a:pt x="708" y="156"/>
                </a:moveTo>
                <a:lnTo>
                  <a:pt x="708" y="120"/>
                </a:lnTo>
                <a:moveTo>
                  <a:pt x="690" y="138"/>
                </a:moveTo>
                <a:lnTo>
                  <a:pt x="726" y="138"/>
                </a:lnTo>
                <a:moveTo>
                  <a:pt x="708" y="156"/>
                </a:moveTo>
                <a:lnTo>
                  <a:pt x="708" y="120"/>
                </a:lnTo>
                <a:moveTo>
                  <a:pt x="672" y="138"/>
                </a:moveTo>
                <a:lnTo>
                  <a:pt x="708" y="138"/>
                </a:lnTo>
                <a:moveTo>
                  <a:pt x="690" y="156"/>
                </a:moveTo>
                <a:lnTo>
                  <a:pt x="690" y="120"/>
                </a:lnTo>
                <a:moveTo>
                  <a:pt x="666" y="138"/>
                </a:moveTo>
                <a:lnTo>
                  <a:pt x="702" y="138"/>
                </a:lnTo>
                <a:moveTo>
                  <a:pt x="684" y="156"/>
                </a:moveTo>
                <a:lnTo>
                  <a:pt x="684" y="120"/>
                </a:lnTo>
                <a:moveTo>
                  <a:pt x="666" y="138"/>
                </a:moveTo>
                <a:lnTo>
                  <a:pt x="702" y="138"/>
                </a:lnTo>
                <a:moveTo>
                  <a:pt x="684" y="156"/>
                </a:moveTo>
                <a:lnTo>
                  <a:pt x="684" y="120"/>
                </a:lnTo>
                <a:moveTo>
                  <a:pt x="660" y="138"/>
                </a:moveTo>
                <a:lnTo>
                  <a:pt x="696" y="138"/>
                </a:lnTo>
                <a:moveTo>
                  <a:pt x="678" y="156"/>
                </a:moveTo>
                <a:lnTo>
                  <a:pt x="678" y="120"/>
                </a:lnTo>
                <a:moveTo>
                  <a:pt x="660" y="138"/>
                </a:moveTo>
                <a:lnTo>
                  <a:pt x="696" y="138"/>
                </a:lnTo>
                <a:moveTo>
                  <a:pt x="678" y="156"/>
                </a:moveTo>
                <a:lnTo>
                  <a:pt x="678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54" y="138"/>
                </a:moveTo>
                <a:lnTo>
                  <a:pt x="690" y="138"/>
                </a:lnTo>
                <a:moveTo>
                  <a:pt x="672" y="156"/>
                </a:moveTo>
                <a:lnTo>
                  <a:pt x="672" y="120"/>
                </a:lnTo>
                <a:moveTo>
                  <a:pt x="648" y="138"/>
                </a:moveTo>
                <a:lnTo>
                  <a:pt x="684" y="138"/>
                </a:lnTo>
                <a:moveTo>
                  <a:pt x="666" y="156"/>
                </a:moveTo>
                <a:lnTo>
                  <a:pt x="666" y="120"/>
                </a:lnTo>
                <a:moveTo>
                  <a:pt x="636" y="138"/>
                </a:moveTo>
                <a:lnTo>
                  <a:pt x="672" y="138"/>
                </a:lnTo>
                <a:moveTo>
                  <a:pt x="654" y="156"/>
                </a:moveTo>
                <a:lnTo>
                  <a:pt x="654" y="120"/>
                </a:lnTo>
                <a:moveTo>
                  <a:pt x="624" y="138"/>
                </a:moveTo>
                <a:lnTo>
                  <a:pt x="660" y="138"/>
                </a:lnTo>
                <a:moveTo>
                  <a:pt x="642" y="156"/>
                </a:moveTo>
                <a:lnTo>
                  <a:pt x="642" y="120"/>
                </a:lnTo>
                <a:moveTo>
                  <a:pt x="618" y="138"/>
                </a:moveTo>
                <a:lnTo>
                  <a:pt x="654" y="138"/>
                </a:lnTo>
                <a:moveTo>
                  <a:pt x="636" y="156"/>
                </a:moveTo>
                <a:lnTo>
                  <a:pt x="636" y="120"/>
                </a:lnTo>
                <a:moveTo>
                  <a:pt x="612" y="138"/>
                </a:moveTo>
                <a:lnTo>
                  <a:pt x="648" y="138"/>
                </a:lnTo>
                <a:moveTo>
                  <a:pt x="630" y="156"/>
                </a:moveTo>
                <a:lnTo>
                  <a:pt x="630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6" y="138"/>
                </a:moveTo>
                <a:lnTo>
                  <a:pt x="642" y="138"/>
                </a:lnTo>
                <a:moveTo>
                  <a:pt x="624" y="156"/>
                </a:moveTo>
                <a:lnTo>
                  <a:pt x="624" y="120"/>
                </a:lnTo>
                <a:moveTo>
                  <a:pt x="600" y="138"/>
                </a:moveTo>
                <a:lnTo>
                  <a:pt x="636" y="138"/>
                </a:lnTo>
                <a:moveTo>
                  <a:pt x="618" y="156"/>
                </a:moveTo>
                <a:lnTo>
                  <a:pt x="618" y="120"/>
                </a:lnTo>
                <a:moveTo>
                  <a:pt x="594" y="138"/>
                </a:moveTo>
                <a:lnTo>
                  <a:pt x="630" y="138"/>
                </a:lnTo>
                <a:moveTo>
                  <a:pt x="612" y="156"/>
                </a:moveTo>
                <a:lnTo>
                  <a:pt x="612" y="120"/>
                </a:lnTo>
                <a:moveTo>
                  <a:pt x="594" y="138"/>
                </a:moveTo>
                <a:lnTo>
                  <a:pt x="630" y="138"/>
                </a:lnTo>
                <a:moveTo>
                  <a:pt x="612" y="156"/>
                </a:moveTo>
                <a:lnTo>
                  <a:pt x="612" y="120"/>
                </a:lnTo>
                <a:moveTo>
                  <a:pt x="582" y="138"/>
                </a:moveTo>
                <a:lnTo>
                  <a:pt x="618" y="138"/>
                </a:lnTo>
                <a:moveTo>
                  <a:pt x="600" y="156"/>
                </a:moveTo>
                <a:lnTo>
                  <a:pt x="600" y="120"/>
                </a:lnTo>
                <a:moveTo>
                  <a:pt x="582" y="138"/>
                </a:moveTo>
                <a:lnTo>
                  <a:pt x="618" y="138"/>
                </a:lnTo>
                <a:moveTo>
                  <a:pt x="600" y="156"/>
                </a:moveTo>
                <a:lnTo>
                  <a:pt x="600" y="120"/>
                </a:lnTo>
                <a:moveTo>
                  <a:pt x="576" y="138"/>
                </a:moveTo>
                <a:lnTo>
                  <a:pt x="612" y="138"/>
                </a:lnTo>
                <a:moveTo>
                  <a:pt x="594" y="156"/>
                </a:moveTo>
                <a:lnTo>
                  <a:pt x="594" y="120"/>
                </a:lnTo>
                <a:moveTo>
                  <a:pt x="552" y="138"/>
                </a:moveTo>
                <a:lnTo>
                  <a:pt x="588" y="138"/>
                </a:lnTo>
                <a:moveTo>
                  <a:pt x="570" y="156"/>
                </a:moveTo>
                <a:lnTo>
                  <a:pt x="570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34" y="138"/>
                </a:moveTo>
                <a:lnTo>
                  <a:pt x="570" y="138"/>
                </a:lnTo>
                <a:moveTo>
                  <a:pt x="552" y="156"/>
                </a:moveTo>
                <a:lnTo>
                  <a:pt x="552" y="120"/>
                </a:lnTo>
                <a:moveTo>
                  <a:pt x="522" y="138"/>
                </a:moveTo>
                <a:lnTo>
                  <a:pt x="558" y="138"/>
                </a:lnTo>
                <a:moveTo>
                  <a:pt x="540" y="156"/>
                </a:moveTo>
                <a:lnTo>
                  <a:pt x="540" y="120"/>
                </a:lnTo>
                <a:moveTo>
                  <a:pt x="516" y="138"/>
                </a:moveTo>
                <a:lnTo>
                  <a:pt x="552" y="138"/>
                </a:lnTo>
                <a:moveTo>
                  <a:pt x="534" y="156"/>
                </a:moveTo>
                <a:lnTo>
                  <a:pt x="534" y="120"/>
                </a:lnTo>
                <a:moveTo>
                  <a:pt x="510" y="138"/>
                </a:moveTo>
                <a:lnTo>
                  <a:pt x="546" y="138"/>
                </a:lnTo>
                <a:moveTo>
                  <a:pt x="528" y="156"/>
                </a:moveTo>
                <a:lnTo>
                  <a:pt x="528" y="120"/>
                </a:lnTo>
                <a:moveTo>
                  <a:pt x="510" y="138"/>
                </a:moveTo>
                <a:lnTo>
                  <a:pt x="546" y="138"/>
                </a:lnTo>
                <a:moveTo>
                  <a:pt x="528" y="156"/>
                </a:moveTo>
                <a:lnTo>
                  <a:pt x="528" y="120"/>
                </a:lnTo>
                <a:moveTo>
                  <a:pt x="498" y="138"/>
                </a:moveTo>
                <a:lnTo>
                  <a:pt x="534" y="138"/>
                </a:lnTo>
                <a:moveTo>
                  <a:pt x="516" y="156"/>
                </a:moveTo>
                <a:lnTo>
                  <a:pt x="516" y="120"/>
                </a:lnTo>
                <a:moveTo>
                  <a:pt x="492" y="138"/>
                </a:moveTo>
                <a:lnTo>
                  <a:pt x="528" y="138"/>
                </a:lnTo>
                <a:moveTo>
                  <a:pt x="510" y="156"/>
                </a:moveTo>
                <a:lnTo>
                  <a:pt x="510" y="120"/>
                </a:lnTo>
                <a:moveTo>
                  <a:pt x="480" y="138"/>
                </a:moveTo>
                <a:lnTo>
                  <a:pt x="516" y="138"/>
                </a:lnTo>
                <a:moveTo>
                  <a:pt x="498" y="156"/>
                </a:moveTo>
                <a:lnTo>
                  <a:pt x="498" y="120"/>
                </a:lnTo>
                <a:moveTo>
                  <a:pt x="474" y="138"/>
                </a:moveTo>
                <a:lnTo>
                  <a:pt x="510" y="138"/>
                </a:lnTo>
                <a:moveTo>
                  <a:pt x="492" y="156"/>
                </a:moveTo>
                <a:lnTo>
                  <a:pt x="492" y="120"/>
                </a:lnTo>
                <a:moveTo>
                  <a:pt x="462" y="138"/>
                </a:moveTo>
                <a:lnTo>
                  <a:pt x="498" y="138"/>
                </a:lnTo>
                <a:moveTo>
                  <a:pt x="480" y="156"/>
                </a:moveTo>
                <a:lnTo>
                  <a:pt x="480" y="120"/>
                </a:lnTo>
                <a:moveTo>
                  <a:pt x="462" y="138"/>
                </a:moveTo>
                <a:lnTo>
                  <a:pt x="498" y="138"/>
                </a:lnTo>
                <a:moveTo>
                  <a:pt x="480" y="156"/>
                </a:moveTo>
                <a:lnTo>
                  <a:pt x="480" y="120"/>
                </a:lnTo>
                <a:moveTo>
                  <a:pt x="456" y="126"/>
                </a:moveTo>
                <a:lnTo>
                  <a:pt x="492" y="126"/>
                </a:lnTo>
                <a:moveTo>
                  <a:pt x="474" y="144"/>
                </a:moveTo>
                <a:lnTo>
                  <a:pt x="474" y="108"/>
                </a:lnTo>
                <a:moveTo>
                  <a:pt x="456" y="126"/>
                </a:moveTo>
                <a:lnTo>
                  <a:pt x="492" y="126"/>
                </a:lnTo>
                <a:moveTo>
                  <a:pt x="474" y="144"/>
                </a:moveTo>
                <a:lnTo>
                  <a:pt x="474" y="108"/>
                </a:lnTo>
                <a:moveTo>
                  <a:pt x="438" y="126"/>
                </a:moveTo>
                <a:lnTo>
                  <a:pt x="474" y="126"/>
                </a:lnTo>
                <a:moveTo>
                  <a:pt x="456" y="144"/>
                </a:moveTo>
                <a:lnTo>
                  <a:pt x="456" y="108"/>
                </a:lnTo>
                <a:moveTo>
                  <a:pt x="438" y="126"/>
                </a:moveTo>
                <a:lnTo>
                  <a:pt x="474" y="126"/>
                </a:lnTo>
                <a:moveTo>
                  <a:pt x="456" y="144"/>
                </a:moveTo>
                <a:lnTo>
                  <a:pt x="456" y="108"/>
                </a:lnTo>
                <a:moveTo>
                  <a:pt x="432" y="126"/>
                </a:moveTo>
                <a:lnTo>
                  <a:pt x="468" y="126"/>
                </a:lnTo>
                <a:moveTo>
                  <a:pt x="450" y="144"/>
                </a:moveTo>
                <a:lnTo>
                  <a:pt x="450" y="108"/>
                </a:lnTo>
                <a:moveTo>
                  <a:pt x="426" y="126"/>
                </a:moveTo>
                <a:lnTo>
                  <a:pt x="462" y="126"/>
                </a:lnTo>
                <a:moveTo>
                  <a:pt x="444" y="144"/>
                </a:moveTo>
                <a:lnTo>
                  <a:pt x="444" y="108"/>
                </a:lnTo>
                <a:moveTo>
                  <a:pt x="420" y="126"/>
                </a:moveTo>
                <a:lnTo>
                  <a:pt x="456" y="126"/>
                </a:lnTo>
                <a:moveTo>
                  <a:pt x="438" y="144"/>
                </a:moveTo>
                <a:lnTo>
                  <a:pt x="438" y="108"/>
                </a:lnTo>
                <a:moveTo>
                  <a:pt x="420" y="126"/>
                </a:moveTo>
                <a:lnTo>
                  <a:pt x="456" y="126"/>
                </a:lnTo>
                <a:moveTo>
                  <a:pt x="438" y="144"/>
                </a:moveTo>
                <a:lnTo>
                  <a:pt x="438" y="108"/>
                </a:lnTo>
                <a:moveTo>
                  <a:pt x="396" y="126"/>
                </a:moveTo>
                <a:lnTo>
                  <a:pt x="432" y="126"/>
                </a:lnTo>
                <a:moveTo>
                  <a:pt x="414" y="144"/>
                </a:moveTo>
                <a:lnTo>
                  <a:pt x="414" y="108"/>
                </a:lnTo>
                <a:moveTo>
                  <a:pt x="390" y="126"/>
                </a:moveTo>
                <a:lnTo>
                  <a:pt x="426" y="126"/>
                </a:lnTo>
                <a:moveTo>
                  <a:pt x="408" y="144"/>
                </a:moveTo>
                <a:lnTo>
                  <a:pt x="408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8" y="126"/>
                </a:moveTo>
                <a:lnTo>
                  <a:pt x="414" y="126"/>
                </a:lnTo>
                <a:moveTo>
                  <a:pt x="396" y="144"/>
                </a:moveTo>
                <a:lnTo>
                  <a:pt x="396" y="108"/>
                </a:lnTo>
                <a:moveTo>
                  <a:pt x="372" y="126"/>
                </a:moveTo>
                <a:lnTo>
                  <a:pt x="408" y="126"/>
                </a:lnTo>
                <a:moveTo>
                  <a:pt x="390" y="144"/>
                </a:moveTo>
                <a:lnTo>
                  <a:pt x="390" y="108"/>
                </a:lnTo>
                <a:moveTo>
                  <a:pt x="354" y="126"/>
                </a:moveTo>
                <a:lnTo>
                  <a:pt x="390" y="126"/>
                </a:lnTo>
                <a:moveTo>
                  <a:pt x="372" y="144"/>
                </a:moveTo>
                <a:lnTo>
                  <a:pt x="372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8" y="126"/>
                </a:moveTo>
                <a:lnTo>
                  <a:pt x="384" y="126"/>
                </a:lnTo>
                <a:moveTo>
                  <a:pt x="366" y="144"/>
                </a:moveTo>
                <a:lnTo>
                  <a:pt x="366" y="108"/>
                </a:lnTo>
                <a:moveTo>
                  <a:pt x="342" y="126"/>
                </a:moveTo>
                <a:lnTo>
                  <a:pt x="378" y="126"/>
                </a:lnTo>
                <a:moveTo>
                  <a:pt x="360" y="144"/>
                </a:moveTo>
                <a:lnTo>
                  <a:pt x="360" y="108"/>
                </a:lnTo>
                <a:moveTo>
                  <a:pt x="342" y="126"/>
                </a:moveTo>
                <a:lnTo>
                  <a:pt x="378" y="126"/>
                </a:lnTo>
                <a:moveTo>
                  <a:pt x="360" y="144"/>
                </a:moveTo>
                <a:lnTo>
                  <a:pt x="360" y="108"/>
                </a:lnTo>
                <a:moveTo>
                  <a:pt x="336" y="126"/>
                </a:moveTo>
                <a:lnTo>
                  <a:pt x="372" y="126"/>
                </a:lnTo>
                <a:moveTo>
                  <a:pt x="354" y="144"/>
                </a:moveTo>
                <a:lnTo>
                  <a:pt x="354" y="108"/>
                </a:lnTo>
                <a:moveTo>
                  <a:pt x="336" y="126"/>
                </a:moveTo>
                <a:lnTo>
                  <a:pt x="372" y="126"/>
                </a:lnTo>
                <a:moveTo>
                  <a:pt x="354" y="144"/>
                </a:moveTo>
                <a:lnTo>
                  <a:pt x="354" y="108"/>
                </a:lnTo>
                <a:moveTo>
                  <a:pt x="324" y="126"/>
                </a:moveTo>
                <a:lnTo>
                  <a:pt x="360" y="126"/>
                </a:lnTo>
                <a:moveTo>
                  <a:pt x="342" y="144"/>
                </a:moveTo>
                <a:lnTo>
                  <a:pt x="342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8" y="126"/>
                </a:moveTo>
                <a:lnTo>
                  <a:pt x="354" y="126"/>
                </a:lnTo>
                <a:moveTo>
                  <a:pt x="336" y="144"/>
                </a:moveTo>
                <a:lnTo>
                  <a:pt x="336" y="108"/>
                </a:lnTo>
                <a:moveTo>
                  <a:pt x="312" y="126"/>
                </a:moveTo>
                <a:lnTo>
                  <a:pt x="348" y="126"/>
                </a:lnTo>
                <a:moveTo>
                  <a:pt x="330" y="144"/>
                </a:moveTo>
                <a:lnTo>
                  <a:pt x="330" y="108"/>
                </a:lnTo>
                <a:moveTo>
                  <a:pt x="300" y="126"/>
                </a:moveTo>
                <a:lnTo>
                  <a:pt x="336" y="126"/>
                </a:lnTo>
                <a:moveTo>
                  <a:pt x="318" y="144"/>
                </a:moveTo>
                <a:lnTo>
                  <a:pt x="318" y="108"/>
                </a:lnTo>
                <a:moveTo>
                  <a:pt x="300" y="126"/>
                </a:moveTo>
                <a:lnTo>
                  <a:pt x="336" y="126"/>
                </a:lnTo>
                <a:moveTo>
                  <a:pt x="318" y="144"/>
                </a:moveTo>
                <a:lnTo>
                  <a:pt x="318" y="108"/>
                </a:lnTo>
                <a:moveTo>
                  <a:pt x="282" y="126"/>
                </a:moveTo>
                <a:lnTo>
                  <a:pt x="318" y="126"/>
                </a:lnTo>
                <a:moveTo>
                  <a:pt x="300" y="144"/>
                </a:moveTo>
                <a:lnTo>
                  <a:pt x="300" y="108"/>
                </a:lnTo>
                <a:moveTo>
                  <a:pt x="258" y="126"/>
                </a:moveTo>
                <a:lnTo>
                  <a:pt x="294" y="126"/>
                </a:lnTo>
                <a:moveTo>
                  <a:pt x="276" y="144"/>
                </a:moveTo>
                <a:lnTo>
                  <a:pt x="276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46" y="126"/>
                </a:moveTo>
                <a:lnTo>
                  <a:pt x="282" y="126"/>
                </a:lnTo>
                <a:moveTo>
                  <a:pt x="264" y="144"/>
                </a:moveTo>
                <a:lnTo>
                  <a:pt x="264" y="108"/>
                </a:lnTo>
                <a:moveTo>
                  <a:pt x="222" y="126"/>
                </a:moveTo>
                <a:lnTo>
                  <a:pt x="258" y="126"/>
                </a:lnTo>
                <a:moveTo>
                  <a:pt x="240" y="144"/>
                </a:moveTo>
                <a:lnTo>
                  <a:pt x="240" y="108"/>
                </a:lnTo>
                <a:moveTo>
                  <a:pt x="222" y="126"/>
                </a:moveTo>
                <a:lnTo>
                  <a:pt x="258" y="126"/>
                </a:lnTo>
                <a:moveTo>
                  <a:pt x="240" y="144"/>
                </a:moveTo>
                <a:lnTo>
                  <a:pt x="240" y="108"/>
                </a:lnTo>
                <a:moveTo>
                  <a:pt x="210" y="126"/>
                </a:moveTo>
                <a:lnTo>
                  <a:pt x="246" y="126"/>
                </a:lnTo>
                <a:moveTo>
                  <a:pt x="228" y="144"/>
                </a:moveTo>
                <a:lnTo>
                  <a:pt x="228" y="108"/>
                </a:lnTo>
                <a:moveTo>
                  <a:pt x="198" y="126"/>
                </a:moveTo>
                <a:lnTo>
                  <a:pt x="234" y="126"/>
                </a:lnTo>
                <a:moveTo>
                  <a:pt x="216" y="144"/>
                </a:moveTo>
                <a:lnTo>
                  <a:pt x="216" y="108"/>
                </a:lnTo>
                <a:moveTo>
                  <a:pt x="186" y="120"/>
                </a:moveTo>
                <a:lnTo>
                  <a:pt x="222" y="120"/>
                </a:lnTo>
                <a:moveTo>
                  <a:pt x="204" y="138"/>
                </a:moveTo>
                <a:lnTo>
                  <a:pt x="204" y="102"/>
                </a:lnTo>
                <a:moveTo>
                  <a:pt x="180" y="120"/>
                </a:moveTo>
                <a:lnTo>
                  <a:pt x="216" y="120"/>
                </a:lnTo>
                <a:moveTo>
                  <a:pt x="198" y="138"/>
                </a:moveTo>
                <a:lnTo>
                  <a:pt x="198" y="102"/>
                </a:lnTo>
                <a:moveTo>
                  <a:pt x="174" y="120"/>
                </a:moveTo>
                <a:lnTo>
                  <a:pt x="210" y="120"/>
                </a:lnTo>
                <a:moveTo>
                  <a:pt x="192" y="138"/>
                </a:moveTo>
                <a:lnTo>
                  <a:pt x="192" y="102"/>
                </a:lnTo>
                <a:moveTo>
                  <a:pt x="174" y="120"/>
                </a:moveTo>
                <a:lnTo>
                  <a:pt x="210" y="120"/>
                </a:lnTo>
                <a:moveTo>
                  <a:pt x="192" y="138"/>
                </a:moveTo>
                <a:lnTo>
                  <a:pt x="192" y="102"/>
                </a:lnTo>
                <a:moveTo>
                  <a:pt x="144" y="120"/>
                </a:moveTo>
                <a:lnTo>
                  <a:pt x="180" y="120"/>
                </a:lnTo>
                <a:moveTo>
                  <a:pt x="162" y="138"/>
                </a:moveTo>
                <a:lnTo>
                  <a:pt x="162" y="102"/>
                </a:lnTo>
                <a:moveTo>
                  <a:pt x="144" y="108"/>
                </a:moveTo>
                <a:lnTo>
                  <a:pt x="180" y="108"/>
                </a:lnTo>
                <a:moveTo>
                  <a:pt x="162" y="126"/>
                </a:moveTo>
                <a:lnTo>
                  <a:pt x="162" y="90"/>
                </a:lnTo>
                <a:moveTo>
                  <a:pt x="138" y="96"/>
                </a:moveTo>
                <a:lnTo>
                  <a:pt x="174" y="96"/>
                </a:lnTo>
                <a:moveTo>
                  <a:pt x="156" y="114"/>
                </a:moveTo>
                <a:lnTo>
                  <a:pt x="156" y="78"/>
                </a:lnTo>
                <a:moveTo>
                  <a:pt x="132" y="90"/>
                </a:moveTo>
                <a:lnTo>
                  <a:pt x="168" y="90"/>
                </a:lnTo>
                <a:moveTo>
                  <a:pt x="150" y="108"/>
                </a:moveTo>
                <a:lnTo>
                  <a:pt x="150" y="72"/>
                </a:lnTo>
                <a:moveTo>
                  <a:pt x="102" y="60"/>
                </a:moveTo>
                <a:lnTo>
                  <a:pt x="138" y="60"/>
                </a:lnTo>
                <a:moveTo>
                  <a:pt x="120" y="78"/>
                </a:moveTo>
                <a:lnTo>
                  <a:pt x="120" y="42"/>
                </a:lnTo>
                <a:moveTo>
                  <a:pt x="78" y="60"/>
                </a:moveTo>
                <a:lnTo>
                  <a:pt x="114" y="60"/>
                </a:lnTo>
                <a:moveTo>
                  <a:pt x="96" y="78"/>
                </a:moveTo>
                <a:lnTo>
                  <a:pt x="96" y="42"/>
                </a:lnTo>
                <a:moveTo>
                  <a:pt x="60" y="60"/>
                </a:moveTo>
                <a:lnTo>
                  <a:pt x="96" y="60"/>
                </a:lnTo>
                <a:moveTo>
                  <a:pt x="78" y="78"/>
                </a:moveTo>
                <a:lnTo>
                  <a:pt x="78" y="42"/>
                </a:lnTo>
                <a:moveTo>
                  <a:pt x="60" y="60"/>
                </a:moveTo>
                <a:lnTo>
                  <a:pt x="96" y="60"/>
                </a:lnTo>
                <a:moveTo>
                  <a:pt x="78" y="78"/>
                </a:moveTo>
                <a:lnTo>
                  <a:pt x="78" y="42"/>
                </a:lnTo>
                <a:moveTo>
                  <a:pt x="48" y="42"/>
                </a:moveTo>
                <a:lnTo>
                  <a:pt x="84" y="42"/>
                </a:lnTo>
                <a:moveTo>
                  <a:pt x="66" y="60"/>
                </a:moveTo>
                <a:lnTo>
                  <a:pt x="66" y="24"/>
                </a:lnTo>
                <a:moveTo>
                  <a:pt x="42" y="42"/>
                </a:moveTo>
                <a:lnTo>
                  <a:pt x="78" y="42"/>
                </a:lnTo>
                <a:moveTo>
                  <a:pt x="60" y="60"/>
                </a:moveTo>
                <a:lnTo>
                  <a:pt x="60" y="24"/>
                </a:lnTo>
                <a:moveTo>
                  <a:pt x="0" y="18"/>
                </a:moveTo>
                <a:lnTo>
                  <a:pt x="36" y="18"/>
                </a:lnTo>
                <a:moveTo>
                  <a:pt x="18" y="36"/>
                </a:moveTo>
                <a:lnTo>
                  <a:pt x="18" y="0"/>
                </a:lnTo>
              </a:path>
            </a:pathLst>
          </a:custGeom>
          <a:noFill/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4370388" y="2152650"/>
            <a:ext cx="1211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400">
                <a:solidFill>
                  <a:srgbClr val="0000FF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Imatinib</a:t>
            </a:r>
          </a:p>
          <a:p>
            <a:pPr eaLnBrk="1" hangingPunct="1"/>
            <a:r>
              <a:rPr lang="en-GB" sz="1400">
                <a:solidFill>
                  <a:srgbClr val="0000FF"/>
                </a:solidFill>
                <a:latin typeface="Helvetica" pitchFamily="-106" charset="0"/>
                <a:ea typeface="Arial" pitchFamily="-106" charset="0"/>
                <a:cs typeface="Arial" pitchFamily="-106" charset="0"/>
              </a:rPr>
              <a:t>(STI, Glivec)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4554538" y="1812925"/>
            <a:ext cx="1981200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738188" y="5597525"/>
            <a:ext cx="766603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0" dirty="0" smtClean="0">
                <a:latin typeface="Helvetica" pitchFamily="-106" charset="0"/>
              </a:rPr>
              <a:t>But: 20</a:t>
            </a:r>
            <a:r>
              <a:rPr lang="en-GB" sz="2000" b="0" dirty="0">
                <a:latin typeface="Helvetica" pitchFamily="-106" charset="0"/>
              </a:rPr>
              <a:t>-30% patients</a:t>
            </a:r>
            <a:r>
              <a:rPr lang="en-GB" sz="2000" b="0" dirty="0" smtClean="0">
                <a:latin typeface="Helvetica" pitchFamily="-106" charset="0"/>
              </a:rPr>
              <a:t> on </a:t>
            </a:r>
            <a:r>
              <a:rPr lang="en-GB" sz="2000" b="0" dirty="0" err="1" smtClean="0">
                <a:latin typeface="Helvetica" pitchFamily="-106" charset="0"/>
              </a:rPr>
              <a:t>imatinib</a:t>
            </a:r>
            <a:r>
              <a:rPr lang="en-GB" sz="2000" b="0" dirty="0" smtClean="0">
                <a:latin typeface="Helvetica" pitchFamily="-106" charset="0"/>
              </a:rPr>
              <a:t> </a:t>
            </a:r>
            <a:r>
              <a:rPr lang="en-GB" sz="2000" dirty="0" smtClean="0">
                <a:latin typeface="Helvetica" pitchFamily="-106" charset="0"/>
              </a:rPr>
              <a:t>lose their response and require a second line TKI </a:t>
            </a:r>
            <a:r>
              <a:rPr lang="en-GB" sz="2000" b="0" dirty="0" smtClean="0">
                <a:latin typeface="Helvetica" pitchFamily="-106" charset="0"/>
              </a:rPr>
              <a:t>therefore monitoring is important for disease management</a:t>
            </a:r>
            <a:endParaRPr lang="en-GB" sz="2000" b="0" dirty="0">
              <a:latin typeface="Helvetica" pitchFamily="-106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507" y="990600"/>
            <a:ext cx="5577761" cy="449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14300" y="400050"/>
            <a:ext cx="8869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/>
              <a:t>Sensitivities of the</a:t>
            </a:r>
            <a:r>
              <a:rPr lang="en-US" sz="3200" b="0" dirty="0" smtClean="0"/>
              <a:t> genetic methods </a:t>
            </a:r>
            <a:r>
              <a:rPr lang="en-US" sz="3200" b="0" dirty="0"/>
              <a:t>used to detect </a:t>
            </a:r>
            <a:r>
              <a:rPr lang="en-US" sz="3200" b="0" dirty="0" err="1"/>
              <a:t>leukaemia</a:t>
            </a:r>
            <a:r>
              <a:rPr lang="en-US" sz="3200" b="0" dirty="0"/>
              <a:t> in responding and relapsing patients </a:t>
            </a:r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628650" y="2293938"/>
            <a:ext cx="7981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20713" y="1621901"/>
            <a:ext cx="85328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800" b="0" dirty="0">
                <a:latin typeface="Helvetica" pitchFamily="-106" charset="0"/>
              </a:rPr>
              <a:t>Method 	</a:t>
            </a:r>
            <a:r>
              <a:rPr lang="en-GB" sz="1800" b="0" dirty="0" smtClean="0">
                <a:latin typeface="Helvetica" pitchFamily="-106" charset="0"/>
              </a:rPr>
              <a:t>	           </a:t>
            </a:r>
            <a:r>
              <a:rPr lang="en-GB" sz="1800" b="0" dirty="0">
                <a:latin typeface="Helvetica" pitchFamily="-106" charset="0"/>
              </a:rPr>
              <a:t>Target </a:t>
            </a:r>
            <a:r>
              <a:rPr lang="en-GB" sz="1800" b="0" dirty="0" smtClean="0">
                <a:latin typeface="Helvetica" pitchFamily="-106" charset="0"/>
              </a:rPr>
              <a:t>	               	</a:t>
            </a:r>
            <a:r>
              <a:rPr lang="en-GB" sz="1800" b="0" dirty="0">
                <a:latin typeface="Helvetica" pitchFamily="-106" charset="0"/>
              </a:rPr>
              <a:t>   Tissue              Sensitivity </a:t>
            </a:r>
            <a:r>
              <a:rPr lang="en-GB" sz="1800" b="0" dirty="0" smtClean="0">
                <a:latin typeface="Helvetica" pitchFamily="-106" charset="0"/>
              </a:rPr>
              <a:t>(%</a:t>
            </a:r>
            <a:r>
              <a:rPr lang="en-GB" sz="1800" b="0" dirty="0">
                <a:latin typeface="Helvetica" pitchFamily="-106" charset="0"/>
              </a:rPr>
              <a:t>)</a:t>
            </a:r>
          </a:p>
          <a:p>
            <a:pPr marL="457200" indent="-457200"/>
            <a:endParaRPr lang="en-GB" sz="1800" b="0" dirty="0">
              <a:latin typeface="Helvetica" pitchFamily="-106" charset="0"/>
            </a:endParaRP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574815" y="2634039"/>
            <a:ext cx="1992313" cy="280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Conventional </a:t>
            </a:r>
          </a:p>
          <a:p>
            <a:pPr marL="457200" indent="-457200"/>
            <a:r>
              <a:rPr lang="en-GB" sz="1600" b="0" dirty="0" err="1">
                <a:latin typeface="Helvetica" pitchFamily="-106" charset="0"/>
              </a:rPr>
              <a:t>cytogenetics</a:t>
            </a:r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Fluorescent </a:t>
            </a:r>
          </a:p>
          <a:p>
            <a:pPr marL="457200" indent="-457200"/>
            <a:r>
              <a:rPr lang="en-GB" sz="1600" b="0" i="1" dirty="0">
                <a:latin typeface="Helvetica" pitchFamily="-106" charset="0"/>
              </a:rPr>
              <a:t>in-situ</a:t>
            </a:r>
            <a:r>
              <a:rPr lang="en-GB" sz="1600" b="0" dirty="0">
                <a:latin typeface="Helvetica" pitchFamily="-106" charset="0"/>
              </a:rPr>
              <a:t> </a:t>
            </a:r>
            <a:r>
              <a:rPr lang="en-GB" sz="1600" b="0" dirty="0" smtClean="0">
                <a:latin typeface="Helvetica" pitchFamily="-106" charset="0"/>
              </a:rPr>
              <a:t>hybridisation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(FISH)</a:t>
            </a:r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Quantitative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polymerase chain</a:t>
            </a:r>
          </a:p>
          <a:p>
            <a:pPr marL="457200" indent="-457200"/>
            <a:r>
              <a:rPr lang="en-GB" sz="1600" dirty="0" smtClean="0">
                <a:latin typeface="Helvetica" pitchFamily="-106" charset="0"/>
              </a:rPr>
              <a:t>reaction (PCR)</a:t>
            </a:r>
            <a:endParaRPr lang="en-GB" sz="1600" b="0" dirty="0">
              <a:latin typeface="Helvetica" pitchFamily="-106" charset="0"/>
            </a:endParaRP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2719528" y="2634039"/>
            <a:ext cx="24003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Ph</a:t>
            </a: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Chromosome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Juxtaposition of</a:t>
            </a: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BCR and ABL</a:t>
            </a:r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BCR-ABL mRNA</a:t>
            </a:r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2471738" y="1789113"/>
            <a:ext cx="0" cy="413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>
            <a:off x="5027613" y="1765300"/>
            <a:ext cx="0" cy="413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>
            <a:off x="6742113" y="1770063"/>
            <a:ext cx="0" cy="413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540515" y="2640389"/>
            <a:ext cx="10414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BM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PB/BM</a:t>
            </a: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PB/BM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7088328" y="2616577"/>
            <a:ext cx="140335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 sz="1600" b="0" dirty="0">
                <a:latin typeface="Helvetica" pitchFamily="-106" charset="0"/>
              </a:rPr>
              <a:t>1-10</a:t>
            </a: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0.2-5</a:t>
            </a: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 smtClean="0">
              <a:latin typeface="Helvetica" pitchFamily="-106" charset="0"/>
            </a:endParaRPr>
          </a:p>
          <a:p>
            <a:pPr marL="457200" indent="-457200"/>
            <a:endParaRPr lang="en-GB" sz="1600" b="0" dirty="0">
              <a:latin typeface="Helvetica" pitchFamily="-106" charset="0"/>
            </a:endParaRPr>
          </a:p>
          <a:p>
            <a:pPr marL="457200" indent="-457200"/>
            <a:r>
              <a:rPr lang="en-GB" sz="1600" b="0" dirty="0">
                <a:latin typeface="Helvetica" pitchFamily="-106" charset="0"/>
              </a:rPr>
              <a:t>.001-.0001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0311" y="1893919"/>
            <a:ext cx="228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(Minimum threshold)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 image"/>
          <p:cNvPicPr>
            <a:picLocks noChangeAspect="1" noChangeArrowheads="1"/>
          </p:cNvPicPr>
          <p:nvPr/>
        </p:nvPicPr>
        <p:blipFill>
          <a:blip r:embed="rId2"/>
          <a:srcRect b="13145"/>
          <a:stretch>
            <a:fillRect/>
          </a:stretch>
        </p:blipFill>
        <p:spPr bwMode="auto">
          <a:xfrm>
            <a:off x="1778375" y="1656689"/>
            <a:ext cx="5476174" cy="3480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1488" y="533400"/>
            <a:ext cx="82010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0" dirty="0" smtClean="0">
                <a:latin typeface="Helvetica" pitchFamily="-106" charset="0"/>
              </a:rPr>
              <a:t>Conventional cytogenetic analysis (G-banding)</a:t>
            </a:r>
            <a:endParaRPr lang="en-GB" sz="2400" b="0" dirty="0">
              <a:latin typeface="Helvetica" pitchFamily="-10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649967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0" dirty="0" smtClean="0">
                <a:latin typeface="Helvetica" pitchFamily="-106" charset="0"/>
              </a:rPr>
              <a:t>Up to 30 metaphases analysed.</a:t>
            </a:r>
          </a:p>
          <a:p>
            <a:pPr algn="ctr"/>
            <a:r>
              <a:rPr lang="en-GB" sz="1600" dirty="0" smtClean="0">
                <a:latin typeface="Helvetica" pitchFamily="-106" charset="0"/>
              </a:rPr>
              <a:t>Advantage – robust clinical correlations, detects additional abnormalities (disease progression)</a:t>
            </a:r>
            <a:endParaRPr lang="en-GB" sz="1600" b="0" dirty="0" smtClean="0">
              <a:latin typeface="Helvetica" pitchFamily="-106" charset="0"/>
            </a:endParaRPr>
          </a:p>
          <a:p>
            <a:pPr algn="ctr"/>
            <a:r>
              <a:rPr lang="en-GB" sz="1600" dirty="0" smtClean="0">
                <a:latin typeface="Helvetica" pitchFamily="-106" charset="0"/>
              </a:rPr>
              <a:t>Disadvantage- relatively low sensitivity, time consuming, only analyse dividing cells, 3-5% failure 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9364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764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1080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9364" y="3728086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6398" y="4557285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64647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1812" y="1780938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05985" y="2761147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7131" y="4557285"/>
            <a:ext cx="262292" cy="49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90666" y="2761147"/>
            <a:ext cx="655730" cy="2293145"/>
            <a:chOff x="4590666" y="2761147"/>
            <a:chExt cx="655730" cy="2293145"/>
          </a:xfrm>
        </p:grpSpPr>
        <p:sp>
          <p:nvSpPr>
            <p:cNvPr id="16" name="Rectangle 15"/>
            <p:cNvSpPr/>
            <p:nvPr/>
          </p:nvSpPr>
          <p:spPr>
            <a:xfrm>
              <a:off x="4590666" y="2761147"/>
              <a:ext cx="262292" cy="4970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84104" y="4557285"/>
              <a:ext cx="262292" cy="4970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2471738" y="1473732"/>
            <a:ext cx="6046787" cy="404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3"/>
          <a:srcRect b="12660"/>
          <a:stretch>
            <a:fillRect/>
          </a:stretch>
        </p:blipFill>
        <p:spPr bwMode="auto">
          <a:xfrm>
            <a:off x="457200" y="1862669"/>
            <a:ext cx="1789113" cy="259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71488" y="533400"/>
            <a:ext cx="82010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0" dirty="0">
                <a:latin typeface="Helvetica" pitchFamily="-106" charset="0"/>
              </a:rPr>
              <a:t>Standard dual-</a:t>
            </a:r>
            <a:r>
              <a:rPr lang="en-GB" b="0" dirty="0" smtClean="0">
                <a:latin typeface="Helvetica" pitchFamily="-106" charset="0"/>
              </a:rPr>
              <a:t>colour BCR</a:t>
            </a:r>
            <a:r>
              <a:rPr lang="en-GB" b="0" dirty="0">
                <a:latin typeface="Helvetica" pitchFamily="-106" charset="0"/>
              </a:rPr>
              <a:t>/ABL</a:t>
            </a:r>
            <a:r>
              <a:rPr lang="en-GB" b="0" dirty="0" smtClean="0">
                <a:latin typeface="Helvetica" pitchFamily="-106" charset="0"/>
              </a:rPr>
              <a:t> fluorescent in situ hybridisation (FISH) signal </a:t>
            </a:r>
            <a:r>
              <a:rPr lang="en-GB" b="0" dirty="0">
                <a:latin typeface="Helvetica" pitchFamily="-106" charset="0"/>
              </a:rPr>
              <a:t>pattern in CML patient with t(9;22)</a:t>
            </a:r>
          </a:p>
        </p:txBody>
      </p:sp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6663" y="1499132"/>
            <a:ext cx="40846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3894143" y="4068767"/>
            <a:ext cx="763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dirty="0" smtClean="0">
                <a:solidFill>
                  <a:srgbClr val="FBFBFC"/>
                </a:solidFill>
                <a:latin typeface="Helvetica" pitchFamily="-106" charset="0"/>
              </a:rPr>
              <a:t>d</a:t>
            </a:r>
            <a:r>
              <a:rPr lang="en-GB" sz="1400" b="0" dirty="0" smtClean="0">
                <a:solidFill>
                  <a:srgbClr val="FBFBFC"/>
                </a:solidFill>
                <a:latin typeface="Helvetica" pitchFamily="-106" charset="0"/>
              </a:rPr>
              <a:t>er(22)</a:t>
            </a:r>
            <a:endParaRPr lang="en-GB" sz="1400" b="0" dirty="0">
              <a:solidFill>
                <a:srgbClr val="FBFBFC"/>
              </a:solidFill>
              <a:latin typeface="Helvetica" pitchFamily="-106" charset="0"/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3830638" y="498210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9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672013" y="2980269"/>
            <a:ext cx="38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22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5200650" y="3180294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rgbClr val="FBFBFC"/>
                </a:solidFill>
                <a:latin typeface="Helvetica" pitchFamily="-106" charset="0"/>
              </a:rPr>
              <a:t>der(9)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04887" y="5517100"/>
            <a:ext cx="993774" cy="536576"/>
            <a:chOff x="971" y="3830"/>
            <a:chExt cx="626" cy="338"/>
          </a:xfrm>
        </p:grpSpPr>
        <p:sp>
          <p:nvSpPr>
            <p:cNvPr id="265229" name="Rectangle 13"/>
            <p:cNvSpPr>
              <a:spLocks noChangeArrowheads="1"/>
            </p:cNvSpPr>
            <p:nvPr/>
          </p:nvSpPr>
          <p:spPr bwMode="auto">
            <a:xfrm>
              <a:off x="1241" y="3994"/>
              <a:ext cx="3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 smtClean="0">
                  <a:latin typeface="Helvetica" pitchFamily="-106" charset="0"/>
                </a:rPr>
                <a:t>ABL1</a:t>
              </a:r>
              <a:endParaRPr lang="en-GB" sz="1800" dirty="0">
                <a:latin typeface="Helvetica" pitchFamily="-106" charset="0"/>
              </a:endParaRPr>
            </a:p>
          </p:txBody>
        </p:sp>
        <p:sp>
          <p:nvSpPr>
            <p:cNvPr id="265230" name="Rectangle 14"/>
            <p:cNvSpPr>
              <a:spLocks noChangeArrowheads="1"/>
            </p:cNvSpPr>
            <p:nvPr/>
          </p:nvSpPr>
          <p:spPr bwMode="auto">
            <a:xfrm>
              <a:off x="971" y="3848"/>
              <a:ext cx="195" cy="11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31" name="Rectangle 15"/>
            <p:cNvSpPr>
              <a:spLocks noChangeArrowheads="1"/>
            </p:cNvSpPr>
            <p:nvPr/>
          </p:nvSpPr>
          <p:spPr bwMode="auto">
            <a:xfrm>
              <a:off x="1236" y="3830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>
                  <a:latin typeface="Helvetica" pitchFamily="-106" charset="0"/>
                </a:rPr>
                <a:t>BCR</a:t>
              </a:r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>
              <a:off x="971" y="4019"/>
              <a:ext cx="195" cy="11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5236" name="Picture 20" descr="untitled"/>
          <p:cNvPicPr>
            <a:picLocks noChangeAspect="1" noChangeArrowheads="1"/>
          </p:cNvPicPr>
          <p:nvPr/>
        </p:nvPicPr>
        <p:blipFill>
          <a:blip r:embed="rId5"/>
          <a:srcRect l="42754" t="17755" r="16148" b="52565"/>
          <a:stretch>
            <a:fillRect/>
          </a:stretch>
        </p:blipFill>
        <p:spPr bwMode="auto">
          <a:xfrm>
            <a:off x="6545263" y="1875369"/>
            <a:ext cx="1616075" cy="1616075"/>
          </a:xfrm>
          <a:prstGeom prst="rect">
            <a:avLst/>
          </a:prstGeom>
          <a:noFill/>
        </p:spPr>
      </p:pic>
      <p:pic>
        <p:nvPicPr>
          <p:cNvPr id="265237" name="Picture 21" descr="untitled"/>
          <p:cNvPicPr>
            <a:picLocks noChangeAspect="1" noChangeArrowheads="1"/>
          </p:cNvPicPr>
          <p:nvPr/>
        </p:nvPicPr>
        <p:blipFill>
          <a:blip r:embed="rId5"/>
          <a:srcRect l="31046" t="55072" r="34801" b="19563"/>
          <a:stretch>
            <a:fillRect/>
          </a:stretch>
        </p:blipFill>
        <p:spPr bwMode="auto">
          <a:xfrm>
            <a:off x="6745288" y="3785132"/>
            <a:ext cx="1343025" cy="1381125"/>
          </a:xfrm>
          <a:prstGeom prst="rect">
            <a:avLst/>
          </a:prstGeom>
          <a:noFill/>
        </p:spPr>
      </p:pic>
      <p:sp>
        <p:nvSpPr>
          <p:cNvPr id="265239" name="Oval 23"/>
          <p:cNvSpPr>
            <a:spLocks noChangeArrowheads="1"/>
          </p:cNvSpPr>
          <p:nvPr/>
        </p:nvSpPr>
        <p:spPr bwMode="auto">
          <a:xfrm>
            <a:off x="7932738" y="4709057"/>
            <a:ext cx="371475" cy="644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1403" y="3415800"/>
            <a:ext cx="188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BCR-ABL1 positive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0505" y="4984250"/>
            <a:ext cx="195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BCR-ABL1 negative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7534081" y="3316057"/>
            <a:ext cx="200025" cy="138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253607" y="3785132"/>
            <a:ext cx="7627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54806" y="5665796"/>
            <a:ext cx="6200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The entire genes are labelled with a fluorescent tags which are seen to fuse on the abnormal chromosomes of positive cells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871145" y="2794002"/>
            <a:ext cx="268817" cy="205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6071" y="3786720"/>
            <a:ext cx="268817" cy="205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8985" y="2794002"/>
            <a:ext cx="268817" cy="97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68985" y="2872290"/>
            <a:ext cx="268817" cy="97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4031" y="3901102"/>
            <a:ext cx="268817" cy="97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35564" y="3801583"/>
            <a:ext cx="268817" cy="97333"/>
          </a:xfrm>
          <a:prstGeom prst="ellipse">
            <a:avLst/>
          </a:prstGeom>
          <a:solidFill>
            <a:srgbClr val="07FF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1484" y="150603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9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30481" y="150759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" pitchFamily="-106" charset="0"/>
              </a:rPr>
              <a:t>22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415639" y="3461312"/>
            <a:ext cx="565150" cy="2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07652" y="4680491"/>
            <a:ext cx="565150" cy="2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427287" y="3726603"/>
            <a:ext cx="783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dirty="0" smtClean="0">
                <a:latin typeface="Helvetica" pitchFamily="-106" charset="0"/>
              </a:rPr>
              <a:t>der(22)</a:t>
            </a:r>
            <a:endParaRPr lang="en-GB" sz="1400" b="1" dirty="0">
              <a:latin typeface="Helvetica" pitchFamily="-106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12953" y="4692124"/>
            <a:ext cx="683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Helvetica" pitchFamily="-106" charset="0"/>
              </a:rPr>
              <a:t>der(9)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74757" y="254000"/>
            <a:ext cx="7061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0" dirty="0" smtClean="0"/>
              <a:t>Real-time </a:t>
            </a:r>
            <a:r>
              <a:rPr lang="en-US" sz="3200" b="0" dirty="0"/>
              <a:t>quantitative RT-</a:t>
            </a:r>
            <a:r>
              <a:rPr lang="en-US" sz="3200" b="0" dirty="0" smtClean="0"/>
              <a:t>PCR (RT-</a:t>
            </a:r>
            <a:r>
              <a:rPr lang="en-US" sz="3200" b="0" dirty="0" err="1" smtClean="0"/>
              <a:t>qPCR</a:t>
            </a:r>
            <a:r>
              <a:rPr lang="en-US" sz="3200" b="0" dirty="0" smtClean="0"/>
              <a:t>)</a:t>
            </a:r>
          </a:p>
          <a:p>
            <a:r>
              <a:rPr lang="en-US" sz="2400" u="sng" dirty="0" smtClean="0"/>
              <a:t>The amount of BCR-ABL1 mRNA in a peripheral blood sample </a:t>
            </a:r>
            <a:r>
              <a:rPr lang="en-US" sz="2400" dirty="0" smtClean="0"/>
              <a:t>is quantified very precisely in a biochemical assay called a polymerase chain reaction (PCR)</a:t>
            </a:r>
            <a:endParaRPr lang="en-US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7575550" y="1143169"/>
            <a:ext cx="3313113" cy="5411788"/>
            <a:chOff x="664" y="720"/>
            <a:chExt cx="2087" cy="3409"/>
          </a:xfrm>
        </p:grpSpPr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>
              <a:off x="664" y="720"/>
              <a:ext cx="2087" cy="3409"/>
            </a:xfrm>
            <a:prstGeom prst="rect">
              <a:avLst/>
            </a:prstGeom>
            <a:solidFill>
              <a:srgbClr val="FBFB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9141" name="Picture 5" descr="Taqmanprob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4" y="817"/>
              <a:ext cx="1241" cy="528"/>
            </a:xfrm>
            <a:prstGeom prst="rect">
              <a:avLst/>
            </a:prstGeom>
            <a:noFill/>
          </p:spPr>
        </p:pic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>
              <a:off x="1655" y="1170"/>
              <a:ext cx="0" cy="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0" name="Text Box 14"/>
            <p:cNvSpPr txBox="1">
              <a:spLocks noChangeArrowheads="1"/>
            </p:cNvSpPr>
            <p:nvPr/>
          </p:nvSpPr>
          <p:spPr bwMode="auto">
            <a:xfrm>
              <a:off x="943" y="1310"/>
              <a:ext cx="1401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 algn="ctr"/>
              <a:r>
                <a:rPr lang="en-GB" sz="1000" b="0">
                  <a:latin typeface="Helvetica" pitchFamily="-106" charset="0"/>
                </a:rPr>
                <a:t>BCR-ABL exon junction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7248525" y="2432219"/>
            <a:ext cx="2716213" cy="1512888"/>
            <a:chOff x="870" y="1532"/>
            <a:chExt cx="1711" cy="953"/>
          </a:xfrm>
        </p:grpSpPr>
        <p:pic>
          <p:nvPicPr>
            <p:cNvPr id="219142" name="Picture 6" descr="TaqmanprobeonD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" y="1820"/>
              <a:ext cx="1711" cy="665"/>
            </a:xfrm>
            <a:prstGeom prst="rect">
              <a:avLst/>
            </a:prstGeom>
            <a:noFill/>
          </p:spPr>
        </p:pic>
        <p:sp>
          <p:nvSpPr>
            <p:cNvPr id="219146" name="AutoShape 10"/>
            <p:cNvSpPr>
              <a:spLocks noChangeArrowheads="1"/>
            </p:cNvSpPr>
            <p:nvPr/>
          </p:nvSpPr>
          <p:spPr bwMode="auto">
            <a:xfrm>
              <a:off x="1518" y="1532"/>
              <a:ext cx="351" cy="2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FB8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40587" y="4089569"/>
            <a:ext cx="2700337" cy="2311400"/>
            <a:chOff x="875" y="2576"/>
            <a:chExt cx="1701" cy="1456"/>
          </a:xfrm>
        </p:grpSpPr>
        <p:pic>
          <p:nvPicPr>
            <p:cNvPr id="219143" name="Picture 7" descr="TaqmanwithTaq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5" y="2907"/>
              <a:ext cx="1701" cy="1125"/>
            </a:xfrm>
            <a:prstGeom prst="rect">
              <a:avLst/>
            </a:prstGeom>
            <a:noFill/>
          </p:spPr>
        </p:pic>
        <p:sp>
          <p:nvSpPr>
            <p:cNvPr id="219148" name="AutoShape 12"/>
            <p:cNvSpPr>
              <a:spLocks noChangeArrowheads="1"/>
            </p:cNvSpPr>
            <p:nvPr/>
          </p:nvSpPr>
          <p:spPr bwMode="auto">
            <a:xfrm>
              <a:off x="1518" y="2576"/>
              <a:ext cx="351" cy="2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FB8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-6827242" y="2059156"/>
            <a:ext cx="1704029" cy="3981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99349" y="2140268"/>
            <a:ext cx="7467509" cy="817650"/>
            <a:chOff x="399349" y="2140268"/>
            <a:chExt cx="7467509" cy="817650"/>
          </a:xfrm>
        </p:grpSpPr>
        <p:sp>
          <p:nvSpPr>
            <p:cNvPr id="16" name="Text Box 143"/>
            <p:cNvSpPr txBox="1">
              <a:spLocks noChangeArrowheads="1"/>
            </p:cNvSpPr>
            <p:nvPr/>
          </p:nvSpPr>
          <p:spPr bwMode="auto">
            <a:xfrm>
              <a:off x="2399507" y="2140268"/>
              <a:ext cx="26853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smtClean="0">
                  <a:latin typeface="Helvetica" pitchFamily="-106" charset="0"/>
                </a:rPr>
                <a:t>BCR-&gt;                             ABL-&gt;</a:t>
              </a:r>
              <a:endParaRPr lang="en-GB" sz="1400" dirty="0">
                <a:latin typeface="Helvetica" pitchFamily="-106" charset="0"/>
              </a:endParaRPr>
            </a:p>
          </p:txBody>
        </p:sp>
        <p:sp>
          <p:nvSpPr>
            <p:cNvPr id="17" name="Text Box 154"/>
            <p:cNvSpPr txBox="1">
              <a:spLocks noChangeArrowheads="1"/>
            </p:cNvSpPr>
            <p:nvPr/>
          </p:nvSpPr>
          <p:spPr bwMode="auto">
            <a:xfrm>
              <a:off x="3957638" y="2497434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dirty="0">
                  <a:latin typeface="Helvetica" pitchFamily="-106" charset="0"/>
                </a:rPr>
                <a:t>//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994695" y="2634753"/>
              <a:ext cx="587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399507" y="2472828"/>
              <a:ext cx="96678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9170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656807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399349" y="2311587"/>
              <a:ext cx="19327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b="0" i="1" dirty="0" smtClean="0">
                  <a:latin typeface="Helvetica" pitchFamily="-106" charset="0"/>
                </a:rPr>
                <a:t>BCR-ABL1 fusion gene</a:t>
              </a:r>
              <a:endParaRPr lang="en-GB" b="0" i="1" dirty="0">
                <a:latin typeface="Helvetica" pitchFamily="-106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391027" y="2472828"/>
              <a:ext cx="9683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95776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51228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2498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40861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559911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7197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865814" y="2472828"/>
              <a:ext cx="1285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6011864" y="2472828"/>
              <a:ext cx="1793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6253164" y="2472828"/>
              <a:ext cx="9048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570664" y="2472828"/>
              <a:ext cx="769938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9745" y="2997191"/>
            <a:ext cx="5430837" cy="1301222"/>
            <a:chOff x="439745" y="2997191"/>
            <a:chExt cx="5430837" cy="1301222"/>
          </a:xfrm>
        </p:grpSpPr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083057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42084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4295782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4391032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45259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4614870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4697420" y="3984088"/>
              <a:ext cx="1285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4827595" y="3984088"/>
              <a:ext cx="1793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5005395" y="3984088"/>
              <a:ext cx="9048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5100645" y="3984088"/>
              <a:ext cx="769937" cy="3143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7"/>
            <p:cNvSpPr>
              <a:spLocks noChangeArrowheads="1"/>
            </p:cNvSpPr>
            <p:nvPr/>
          </p:nvSpPr>
          <p:spPr bwMode="auto">
            <a:xfrm>
              <a:off x="2922595" y="3984088"/>
              <a:ext cx="96678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3886207" y="3984088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3983045" y="3984088"/>
              <a:ext cx="96837" cy="31432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439745" y="3925351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latin typeface="Helvetica" pitchFamily="-106" charset="0"/>
                </a:rPr>
                <a:t>BCR-ABL1 mRNA</a:t>
              </a:r>
              <a:endParaRPr lang="en-GB" sz="1800" b="0" dirty="0">
                <a:latin typeface="Helvetica" pitchFamily="-106" charset="0"/>
              </a:endParaRPr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3725314" y="2997191"/>
              <a:ext cx="649287" cy="6826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99349" y="4401333"/>
            <a:ext cx="8285077" cy="2426032"/>
            <a:chOff x="399349" y="4401333"/>
            <a:chExt cx="8285077" cy="2426032"/>
          </a:xfrm>
        </p:grpSpPr>
        <p:pic>
          <p:nvPicPr>
            <p:cNvPr id="219144" name="Picture 8" descr="Taqmangraph"/>
            <p:cNvPicPr>
              <a:picLocks noChangeAspect="1" noChangeArrowheads="1"/>
            </p:cNvPicPr>
            <p:nvPr/>
          </p:nvPicPr>
          <p:blipFill>
            <a:blip r:embed="rId6"/>
            <a:srcRect t="5365"/>
            <a:stretch>
              <a:fillRect/>
            </a:stretch>
          </p:blipFill>
          <p:spPr bwMode="auto">
            <a:xfrm>
              <a:off x="5537202" y="4827045"/>
              <a:ext cx="3147224" cy="1727911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50" name="Text Box 140"/>
            <p:cNvSpPr txBox="1">
              <a:spLocks noChangeArrowheads="1"/>
            </p:cNvSpPr>
            <p:nvPr/>
          </p:nvSpPr>
          <p:spPr bwMode="auto">
            <a:xfrm>
              <a:off x="399349" y="4796040"/>
              <a:ext cx="4426658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GB" sz="1800" b="0" dirty="0" smtClean="0">
                  <a:latin typeface="Helvetica" pitchFamily="-106" charset="0"/>
                </a:rPr>
                <a:t>In a PCR assay the novel fusion junction of BCR-ABL mRNA is synthesised in-vitro in a quantity-dependent manner</a:t>
              </a:r>
            </a:p>
            <a:p>
              <a:pPr>
                <a:buFont typeface="Arial"/>
                <a:buChar char="•"/>
              </a:pPr>
              <a:r>
                <a:rPr lang="en-GB" sz="1800" b="0" dirty="0" smtClean="0">
                  <a:latin typeface="Helvetica" pitchFamily="-106" charset="0"/>
                </a:rPr>
                <a:t>newly synthesised sequence is measured using a fluorescent dye which correlates </a:t>
              </a:r>
              <a:r>
                <a:rPr lang="en-GB" dirty="0" smtClean="0">
                  <a:latin typeface="Helvetica" pitchFamily="-106" charset="0"/>
                </a:rPr>
                <a:t>directly to amount of transcript in starting sample</a:t>
              </a:r>
              <a:endParaRPr lang="en-GB" sz="1800" b="0" dirty="0">
                <a:latin typeface="Helvetica" pitchFamily="-106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 flipV="1">
              <a:off x="2563591" y="4414844"/>
              <a:ext cx="1473503" cy="448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 flipV="1">
              <a:off x="3416840" y="4401333"/>
              <a:ext cx="1109820" cy="1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Arrow 56"/>
            <p:cNvSpPr/>
            <p:nvPr/>
          </p:nvSpPr>
          <p:spPr>
            <a:xfrm>
              <a:off x="4705357" y="5471539"/>
              <a:ext cx="703257" cy="2972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981075" y="377825"/>
            <a:ext cx="7135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pitchFamily="31" charset="0"/>
              </a:rPr>
              <a:t>Laboratory monitoring of CML:</a:t>
            </a:r>
            <a:endParaRPr lang="en-US" sz="3200" dirty="0" smtClean="0">
              <a:latin typeface="Calibri" pitchFamily="31" charset="0"/>
            </a:endParaRPr>
          </a:p>
          <a:p>
            <a:pPr algn="ctr"/>
            <a:r>
              <a:rPr lang="en-US" sz="3200" dirty="0" smtClean="0">
                <a:latin typeface="Calibri" pitchFamily="31" charset="0"/>
              </a:rPr>
              <a:t>Disease burden is reduced over time</a:t>
            </a:r>
            <a:endParaRPr lang="en-US" sz="3200" dirty="0">
              <a:latin typeface="Calibri" pitchFamily="31" charset="0"/>
            </a:endParaRPr>
          </a:p>
        </p:txBody>
      </p:sp>
      <p:pic>
        <p:nvPicPr>
          <p:cNvPr id="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2900" y="1943100"/>
            <a:ext cx="5994400" cy="445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72" y="352874"/>
            <a:ext cx="498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quantify residual disease in CML?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1459" y="1339157"/>
            <a:ext cx="737438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itchFamily="-110" charset="0"/>
              </a:rPr>
              <a:t>Cytogenetic response in first 12-18 months accurately defines response to TKI and helps guide clinical management</a:t>
            </a: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Absence of cytogenetic response by 12 months – change of therapy indicated</a:t>
            </a: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Degree of cytogenetic response over</a:t>
            </a:r>
          </a:p>
          <a:p>
            <a:r>
              <a:rPr lang="en-GB" dirty="0" smtClean="0">
                <a:latin typeface="Helvetica" pitchFamily="-110" charset="0"/>
              </a:rPr>
              <a:t>time is predictive of survival</a:t>
            </a: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endParaRPr lang="en-GB" dirty="0" smtClean="0">
              <a:latin typeface="Helvetica" pitchFamily="-110" charset="0"/>
            </a:endParaRPr>
          </a:p>
          <a:p>
            <a:r>
              <a:rPr lang="en-GB" dirty="0" smtClean="0">
                <a:latin typeface="Helvetica" pitchFamily="-110" charset="0"/>
              </a:rPr>
              <a:t>Loss of major molecular response (i.e. 3 log reduction measured by PCR) is an indicator of therapy resistance and imminent relapse- change of therapy indicated!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t="5855"/>
          <a:stretch>
            <a:fillRect/>
          </a:stretch>
        </p:blipFill>
        <p:spPr bwMode="auto">
          <a:xfrm>
            <a:off x="4769366" y="2947425"/>
            <a:ext cx="3532427" cy="22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3749" y="159540"/>
            <a:ext cx="80936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Acute </a:t>
            </a:r>
            <a:r>
              <a:rPr lang="en-US" sz="3200" dirty="0" err="1" smtClean="0"/>
              <a:t>promyelocytic</a:t>
            </a:r>
            <a:r>
              <a:rPr lang="en-US" sz="3200" dirty="0" smtClean="0"/>
              <a:t> leukemia (APML/AML-M3)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8714" y="1318146"/>
            <a:ext cx="36780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Abnormal accumulation of immature granulocytes called </a:t>
            </a:r>
            <a:r>
              <a:rPr lang="en-US" sz="2000" b="1" dirty="0" err="1" smtClean="0"/>
              <a:t>promyelocytes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Characterized by a </a:t>
            </a:r>
            <a:r>
              <a:rPr lang="en-US" sz="2000" b="1" dirty="0" smtClean="0"/>
              <a:t>chromosomal translocation</a:t>
            </a:r>
            <a:r>
              <a:rPr lang="en-US" sz="2000" dirty="0" smtClean="0"/>
              <a:t> involving the retinoic acid receptor alpha (</a:t>
            </a:r>
            <a:r>
              <a:rPr lang="en-US" sz="2000" b="1" dirty="0" smtClean="0"/>
              <a:t>RARα</a:t>
            </a:r>
            <a:r>
              <a:rPr lang="en-US" sz="2000" dirty="0" smtClean="0"/>
              <a:t> or RARA) gene on </a:t>
            </a:r>
            <a:r>
              <a:rPr lang="en-US" sz="2000" b="1" dirty="0" smtClean="0"/>
              <a:t>chromosome 17 </a:t>
            </a:r>
            <a:r>
              <a:rPr lang="en-US" sz="2000" dirty="0" smtClean="0"/>
              <a:t>and the </a:t>
            </a:r>
            <a:r>
              <a:rPr lang="en-US" sz="2000" dirty="0" err="1" smtClean="0"/>
              <a:t>promyelocytic</a:t>
            </a:r>
            <a:r>
              <a:rPr lang="en-US" sz="2000" dirty="0" smtClean="0"/>
              <a:t> leukemia gene (</a:t>
            </a:r>
            <a:r>
              <a:rPr lang="en-US" sz="2000" b="1" dirty="0" smtClean="0"/>
              <a:t>PML</a:t>
            </a:r>
            <a:r>
              <a:rPr lang="en-US" sz="2000" dirty="0" smtClean="0"/>
              <a:t>) on </a:t>
            </a:r>
            <a:r>
              <a:rPr lang="en-US" sz="2000" b="1" dirty="0" smtClean="0"/>
              <a:t>chromosome 15</a:t>
            </a:r>
            <a:r>
              <a:rPr lang="en-US" sz="2000" dirty="0" smtClean="0"/>
              <a:t>, a translocation denoted as t(15;17)(q22;q12)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Picture 6" descr="t_15_17_58054A.jpg"/>
          <p:cNvPicPr>
            <a:picLocks noChangeAspect="1"/>
          </p:cNvPicPr>
          <p:nvPr/>
        </p:nvPicPr>
        <p:blipFill>
          <a:blip r:embed="rId2"/>
          <a:srcRect t="10437" b="26928"/>
          <a:stretch>
            <a:fillRect/>
          </a:stretch>
        </p:blipFill>
        <p:spPr>
          <a:xfrm>
            <a:off x="4980409" y="4250128"/>
            <a:ext cx="4163591" cy="2607872"/>
          </a:xfrm>
          <a:prstGeom prst="rect">
            <a:avLst/>
          </a:prstGeom>
        </p:spPr>
      </p:pic>
      <p:pic>
        <p:nvPicPr>
          <p:cNvPr id="8" name="Picture 4" descr="HematopoiesisImage53no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590" y="811787"/>
            <a:ext cx="4120823" cy="33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8090434" y="5707487"/>
            <a:ext cx="533117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05303" y="6487083"/>
            <a:ext cx="533117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90680" y="5604246"/>
            <a:ext cx="379458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19547" y="5172142"/>
            <a:ext cx="37977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3502" y="4250128"/>
            <a:ext cx="6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53487" y="4250128"/>
            <a:ext cx="6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56516" y="4250128"/>
            <a:ext cx="78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abnormal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964365" y="4250128"/>
            <a:ext cx="78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abnormal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1605240"/>
            <a:ext cx="805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RARα is a member of the nuclear family of receptors; its </a:t>
            </a:r>
            <a:r>
              <a:rPr lang="en-US" sz="2000" dirty="0" err="1" smtClean="0"/>
              <a:t>ligand</a:t>
            </a:r>
            <a:r>
              <a:rPr lang="en-US" sz="2000" dirty="0" smtClean="0"/>
              <a:t>, retinoic acid is a form of Vitamin A and acts as a regulator of DNA transcription</a:t>
            </a:r>
          </a:p>
          <a:p>
            <a:endParaRPr lang="en-US" sz="2000" dirty="0" smtClean="0"/>
          </a:p>
          <a:p>
            <a:r>
              <a:rPr lang="en-US" sz="2000" dirty="0" smtClean="0"/>
              <a:t>The translocation product is the PML-RARα fusion protein – binds too strongly to DNA via enhanced interaction with co-repressor molecules, blocking transcription (“dominant negative mutant”)</a:t>
            </a:r>
          </a:p>
          <a:p>
            <a:endParaRPr lang="en-US" sz="2000" dirty="0" smtClean="0"/>
          </a:p>
          <a:p>
            <a:r>
              <a:rPr lang="en-US" sz="2000" dirty="0" smtClean="0"/>
              <a:t>APML responds to all trans retinoic acid (ATRA) therapy, a vitamin A derivative. ATRA binds, degrades and cleaves PML-RARα dissociating co-repressors allowing normal transcription and cell differentiation</a:t>
            </a:r>
          </a:p>
          <a:p>
            <a:endParaRPr lang="en-US" sz="2000" dirty="0" smtClean="0"/>
          </a:p>
          <a:p>
            <a:r>
              <a:rPr lang="en-US" sz="2000" dirty="0" smtClean="0"/>
              <a:t>ATRA is not the same as other chemotherapy- it does not kill cells. It is effective when taken continuously (often with arsenic trioxide) but residual stem cells remain</a:t>
            </a:r>
          </a:p>
          <a:p>
            <a:endParaRPr lang="en-US" sz="2000" dirty="0" smtClean="0"/>
          </a:p>
          <a:p>
            <a:r>
              <a:rPr lang="en-US" sz="2000" dirty="0" smtClean="0"/>
              <a:t>Like CML, APML is monitored by </a:t>
            </a:r>
            <a:r>
              <a:rPr lang="en-US" sz="2000" dirty="0" err="1" smtClean="0"/>
              <a:t>cytogenetics</a:t>
            </a:r>
            <a:r>
              <a:rPr lang="en-US" sz="2000" dirty="0" smtClean="0"/>
              <a:t> and/or FISH and/or RQ-PCR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749" y="159540"/>
            <a:ext cx="80936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Acute </a:t>
            </a:r>
            <a:r>
              <a:rPr lang="en-US" sz="3200" dirty="0" err="1" smtClean="0"/>
              <a:t>promyelocytic</a:t>
            </a:r>
            <a:r>
              <a:rPr lang="en-US" sz="3200" dirty="0" smtClean="0"/>
              <a:t> leukemia (APML/AML-M3)</a:t>
            </a:r>
          </a:p>
          <a:p>
            <a:pPr algn="ctr"/>
            <a:r>
              <a:rPr lang="en-US" sz="3200" dirty="0" smtClean="0"/>
              <a:t>Pathogenesis and treatment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779" y="401008"/>
            <a:ext cx="72410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Pharmacogenomics</a:t>
            </a:r>
            <a:r>
              <a:rPr lang="en-US" sz="3200" dirty="0" smtClean="0"/>
              <a:t> and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488" y="1297805"/>
            <a:ext cx="7241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Pharmacogenomics</a:t>
            </a:r>
            <a:r>
              <a:rPr lang="en-US" sz="2000" dirty="0" smtClean="0"/>
              <a:t> is an emerging branch of pharmacology which deals with the influence of genetic variation on drug response</a:t>
            </a:r>
          </a:p>
          <a:p>
            <a:endParaRPr lang="en-US" sz="2000" dirty="0" smtClean="0"/>
          </a:p>
          <a:p>
            <a:r>
              <a:rPr lang="en-US" sz="2000" dirty="0" smtClean="0"/>
              <a:t>In cancer treatment, </a:t>
            </a:r>
            <a:r>
              <a:rPr lang="en-US" sz="2000" dirty="0" err="1" smtClean="0"/>
              <a:t>pharmacogenomic</a:t>
            </a:r>
            <a:r>
              <a:rPr lang="en-US" sz="2000" dirty="0" smtClean="0"/>
              <a:t> tests are used to identify which patients are most likely to respond to certain cancer drugs based on the presence or absence of particular somatic mutations.</a:t>
            </a:r>
          </a:p>
          <a:p>
            <a:endParaRPr lang="en-US" sz="2000" dirty="0" smtClean="0"/>
          </a:p>
          <a:p>
            <a:r>
              <a:rPr lang="en-US" sz="2000" dirty="0" smtClean="0"/>
              <a:t>Examples include: </a:t>
            </a:r>
          </a:p>
          <a:p>
            <a:endParaRPr lang="en-US" sz="2000" dirty="0" smtClean="0"/>
          </a:p>
          <a:p>
            <a:r>
              <a:rPr lang="en-US" sz="2000" dirty="0" smtClean="0"/>
              <a:t>KRAS test with </a:t>
            </a:r>
            <a:r>
              <a:rPr lang="en-US" sz="2000" dirty="0" err="1" smtClean="0"/>
              <a:t>cetuximab</a:t>
            </a:r>
            <a:r>
              <a:rPr lang="en-US" sz="2000" dirty="0" smtClean="0"/>
              <a:t> for colorectal cancer</a:t>
            </a:r>
          </a:p>
          <a:p>
            <a:r>
              <a:rPr lang="en-US" sz="20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KRAS mutation = less likelihood of response</a:t>
            </a:r>
          </a:p>
          <a:p>
            <a:endParaRPr lang="en-US" sz="1400" dirty="0" smtClean="0"/>
          </a:p>
          <a:p>
            <a:r>
              <a:rPr lang="en-US" sz="2000" dirty="0" smtClean="0"/>
              <a:t>EGFR test with </a:t>
            </a:r>
            <a:r>
              <a:rPr lang="en-US" sz="2000" dirty="0" err="1" smtClean="0"/>
              <a:t>gefitinib</a:t>
            </a:r>
            <a:r>
              <a:rPr lang="en-US" sz="2000" dirty="0" smtClean="0"/>
              <a:t>  for </a:t>
            </a:r>
            <a:r>
              <a:rPr lang="en-US" sz="2000" dirty="0" err="1" smtClean="0"/>
              <a:t>nonsmall</a:t>
            </a:r>
            <a:r>
              <a:rPr lang="en-US" sz="2000" dirty="0" smtClean="0"/>
              <a:t>-cell lung cancer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	EGFR mutation = greater likelihood of response</a:t>
            </a:r>
            <a:endParaRPr lang="en-US" sz="1600" dirty="0" smtClean="0"/>
          </a:p>
          <a:p>
            <a:endParaRPr lang="en-US" sz="1400" dirty="0" smtClean="0"/>
          </a:p>
          <a:p>
            <a:r>
              <a:rPr lang="en-US" sz="2000" dirty="0" smtClean="0"/>
              <a:t>BCR-ABL1 “T315I” test with </a:t>
            </a:r>
            <a:r>
              <a:rPr lang="en-US" sz="2000" dirty="0" err="1" smtClean="0"/>
              <a:t>dasatinib</a:t>
            </a:r>
            <a:r>
              <a:rPr lang="en-US" sz="2000" dirty="0" smtClean="0"/>
              <a:t> for chronic myeloid </a:t>
            </a:r>
            <a:r>
              <a:rPr lang="en-US" sz="2000" dirty="0" err="1" smtClean="0"/>
              <a:t>leukaemia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BCR-ABL1 T315I mutation = unlikely to respond</a:t>
            </a:r>
            <a:endParaRPr lang="en-US" sz="1600" dirty="0" smtClean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44" y="401008"/>
            <a:ext cx="1658382" cy="160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84784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in three people will develop cancer during their lifetime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in eight people will die from cancer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 can develop at any age, but three-quarters of cases occur in people aged 60 or older</a:t>
            </a:r>
          </a:p>
          <a:p>
            <a:endParaRPr lang="en-GB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Encompasses &gt;100 different diseases from most of the cell types and organs of the body</a:t>
            </a:r>
            <a:r>
              <a:rPr lang="en-GB" sz="2000" dirty="0"/>
              <a:t>	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facts about cancer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45" y="0"/>
            <a:ext cx="584410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80442" y="2085428"/>
            <a:ext cx="815239" cy="61151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7" idx="3"/>
          </p:cNvCxnSpPr>
          <p:nvPr/>
        </p:nvCxnSpPr>
        <p:spPr>
          <a:xfrm rot="10800000" flipV="1">
            <a:off x="1649946" y="2391185"/>
            <a:ext cx="1830497" cy="1263903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909" y="2085428"/>
            <a:ext cx="1305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T315 mutation in BCR-ABL confers resistance to most currently available tyrosine </a:t>
            </a:r>
            <a:r>
              <a:rPr lang="en-US" dirty="0" err="1" smtClean="0"/>
              <a:t>kinase</a:t>
            </a:r>
            <a:r>
              <a:rPr lang="en-US" dirty="0" smtClean="0"/>
              <a:t> inhibitors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Cancer caused by abnormalities of </a:t>
            </a:r>
            <a:r>
              <a:rPr lang="en-US" dirty="0" err="1" smtClean="0"/>
              <a:t>tumour</a:t>
            </a:r>
            <a:r>
              <a:rPr lang="en-US" dirty="0" smtClean="0"/>
              <a:t> suppressors or </a:t>
            </a:r>
            <a:r>
              <a:rPr lang="en-US" dirty="0" err="1" smtClean="0"/>
              <a:t>oncogenes</a:t>
            </a:r>
            <a:endParaRPr lang="en-US" dirty="0" smtClean="0"/>
          </a:p>
          <a:p>
            <a:r>
              <a:rPr lang="en-US" dirty="0" smtClean="0"/>
              <a:t>TS genes usually require “2 hits” the second of which is often a deletion (manifesting as LOH)</a:t>
            </a:r>
          </a:p>
          <a:p>
            <a:r>
              <a:rPr lang="en-US" dirty="0" smtClean="0"/>
              <a:t>Usually sporadic but can be inherited – some genetic causes with obvious </a:t>
            </a:r>
            <a:r>
              <a:rPr lang="en-US" dirty="0" err="1" smtClean="0"/>
              <a:t>mendelian</a:t>
            </a:r>
            <a:r>
              <a:rPr lang="en-US" dirty="0" smtClean="0"/>
              <a:t> inheritance are well </a:t>
            </a:r>
            <a:r>
              <a:rPr lang="en-US" dirty="0" err="1" smtClean="0"/>
              <a:t>characterised</a:t>
            </a:r>
            <a:endParaRPr lang="en-US" dirty="0" smtClean="0"/>
          </a:p>
          <a:p>
            <a:r>
              <a:rPr lang="en-US" dirty="0" smtClean="0"/>
              <a:t>Somatic abnormalities, particularly those involving a novel fusion gene can be used to monitor therapy (if successful therapy available)</a:t>
            </a:r>
          </a:p>
          <a:p>
            <a:r>
              <a:rPr lang="en-US" dirty="0" smtClean="0"/>
              <a:t>Certain somatic abnormalities confer resistance or response to new targeted therapies – “</a:t>
            </a:r>
            <a:r>
              <a:rPr lang="en-US" dirty="0" err="1" smtClean="0"/>
              <a:t>Pharmagogenomics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a.reid@imperial.ac.uk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Revision notes on next 2 slides: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599327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GENETICS 4</a:t>
            </a:r>
            <a:r>
              <a:rPr lang="en-GB" sz="1400" dirty="0" smtClean="0"/>
              <a:t> - </a:t>
            </a:r>
            <a:r>
              <a:rPr lang="en-US" sz="1400" b="1" dirty="0" smtClean="0"/>
              <a:t>Cancer in families and individuals</a:t>
            </a:r>
            <a:r>
              <a:rPr lang="en-GB" sz="1400" dirty="0" smtClean="0"/>
              <a:t>; </a:t>
            </a:r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b="1" dirty="0" smtClean="0"/>
              <a:t>Introduction to main concepts of cancer genetics</a:t>
            </a:r>
            <a:endParaRPr lang="en-GB" sz="1400" dirty="0" smtClean="0"/>
          </a:p>
          <a:p>
            <a:r>
              <a:rPr lang="en-US" sz="1400" dirty="0" smtClean="0"/>
              <a:t>Cancer is driven by an accumulation of genetic changes that lead to altered levels of transcription or aberrant gene transcripts. </a:t>
            </a:r>
            <a:r>
              <a:rPr lang="en-GB" sz="1400" dirty="0" smtClean="0"/>
              <a:t>Altered levels of transcription or aberrant gene transcripts causes cancer because the resulting protein changes activate signal transduction pathways that confer a selective advantage to the cell. Commonly affected pathways include those that control cell cycle, proliferation, apoptosis, and adhesion</a:t>
            </a:r>
          </a:p>
          <a:p>
            <a:r>
              <a:rPr lang="en-GB" sz="1400" dirty="0" smtClean="0"/>
              <a:t> </a:t>
            </a:r>
          </a:p>
          <a:p>
            <a:r>
              <a:rPr lang="en-GB" sz="1400" dirty="0" smtClean="0"/>
              <a:t>There are 2 classes of cancer gene: </a:t>
            </a:r>
            <a:r>
              <a:rPr lang="en-GB" sz="1400" dirty="0" err="1" smtClean="0"/>
              <a:t>Oncogenes</a:t>
            </a:r>
            <a:r>
              <a:rPr lang="en-GB" sz="1400" dirty="0" smtClean="0"/>
              <a:t> and </a:t>
            </a:r>
            <a:r>
              <a:rPr lang="en-GB" sz="1400" dirty="0" err="1" smtClean="0"/>
              <a:t>Tumor</a:t>
            </a:r>
            <a:r>
              <a:rPr lang="en-GB" sz="1400" dirty="0" smtClean="0"/>
              <a:t> Suppressors. In a normal situation, </a:t>
            </a:r>
            <a:r>
              <a:rPr lang="en-GB" sz="1400" dirty="0" err="1" smtClean="0"/>
              <a:t>oncogenes</a:t>
            </a:r>
            <a:r>
              <a:rPr lang="en-GB" sz="1400" dirty="0" smtClean="0"/>
              <a:t> promote cell growth/division while tumour </a:t>
            </a:r>
            <a:r>
              <a:rPr lang="en-GB" sz="1400" dirty="0" err="1" smtClean="0"/>
              <a:t>supressors</a:t>
            </a:r>
            <a:r>
              <a:rPr lang="en-GB" sz="1400" dirty="0" smtClean="0"/>
              <a:t> tightly regulate it. Genetic changes cause cancer by decreasing expression of a TS gene or increasing expression of an </a:t>
            </a:r>
            <a:r>
              <a:rPr lang="en-GB" sz="1400" dirty="0" err="1" smtClean="0"/>
              <a:t>oncogene</a:t>
            </a:r>
            <a:r>
              <a:rPr lang="en-GB" sz="1400" dirty="0" smtClean="0"/>
              <a:t>. TS genes are usually involved in regulating cell cycle, proliferation, etc. DNA repair genes are also classed as tumour </a:t>
            </a:r>
            <a:r>
              <a:rPr lang="en-GB" sz="1400" dirty="0" err="1" smtClean="0"/>
              <a:t>supressors</a:t>
            </a:r>
            <a:r>
              <a:rPr lang="en-GB" sz="1400" dirty="0" smtClean="0"/>
              <a:t> because when they are knocked out DNA fidelity is compromised therefore it is much more likely that there will be further </a:t>
            </a:r>
            <a:r>
              <a:rPr lang="en-GB" sz="1400" dirty="0" err="1" smtClean="0"/>
              <a:t>oncogenic</a:t>
            </a:r>
            <a:r>
              <a:rPr lang="en-GB" sz="1400" dirty="0" smtClean="0"/>
              <a:t> damage.</a:t>
            </a:r>
          </a:p>
          <a:p>
            <a:r>
              <a:rPr lang="en-GB" sz="1400" dirty="0" smtClean="0"/>
              <a:t>Most TS genes require inactivation of both alleles to cause malignancy. </a:t>
            </a:r>
          </a:p>
          <a:p>
            <a:r>
              <a:rPr lang="en-GB" sz="1400" dirty="0" smtClean="0"/>
              <a:t> </a:t>
            </a:r>
          </a:p>
          <a:p>
            <a:r>
              <a:rPr lang="en-US" sz="1400" dirty="0" smtClean="0"/>
              <a:t>Common ways in which genes can be altered are via point mutation, chromosome loss/gain and chromosome rearrangements. 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b="1" dirty="0" smtClean="0"/>
              <a:t>Familial and sporadic cancer</a:t>
            </a:r>
            <a:endParaRPr lang="en-GB" sz="1400" dirty="0" smtClean="0"/>
          </a:p>
          <a:p>
            <a:r>
              <a:rPr lang="en-GB" sz="1400" dirty="0" smtClean="0"/>
              <a:t>99% of cancers are sporadic (non-inherited); only 1% have an inherited (“</a:t>
            </a:r>
            <a:r>
              <a:rPr lang="en-GB" sz="1400" dirty="0" err="1" smtClean="0"/>
              <a:t>germline</a:t>
            </a:r>
            <a:r>
              <a:rPr lang="en-GB" sz="1400" dirty="0" smtClean="0"/>
              <a:t>”) component.</a:t>
            </a:r>
          </a:p>
          <a:p>
            <a:r>
              <a:rPr lang="en-US" sz="1400" dirty="0" smtClean="0"/>
              <a:t>In familial cancer a mutation in a </a:t>
            </a:r>
            <a:r>
              <a:rPr lang="en-US" sz="1400" dirty="0" err="1" smtClean="0"/>
              <a:t>tumour</a:t>
            </a:r>
            <a:r>
              <a:rPr lang="en-US" sz="1400" dirty="0" smtClean="0"/>
              <a:t> suppressor gene is inherited in the germ line. Additional somatic (non-inherited) aberrations are usually required. In sporadic cancers, all genetic aberrations are somatic.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dirty="0" smtClean="0"/>
              <a:t>Mutations in the genes </a:t>
            </a:r>
            <a:r>
              <a:rPr lang="en-US" sz="1400" b="1" i="1" dirty="0" smtClean="0"/>
              <a:t>BRCA1</a:t>
            </a:r>
            <a:r>
              <a:rPr lang="en-US" sz="1400" i="1" dirty="0" smtClean="0"/>
              <a:t> </a:t>
            </a:r>
            <a:r>
              <a:rPr lang="en-US" sz="1400" dirty="0" smtClean="0"/>
              <a:t>and </a:t>
            </a:r>
            <a:r>
              <a:rPr lang="en-US" sz="1400" b="1" i="1" dirty="0" smtClean="0"/>
              <a:t>BRCA2 </a:t>
            </a:r>
            <a:r>
              <a:rPr lang="en-US" sz="1400" dirty="0" smtClean="0"/>
              <a:t>confer increased susceptibility to breast (and ovarian) cancer. These genes are normally involved in DNA repair.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u="sng" dirty="0" smtClean="0">
                <a:hlinkClick r:id="rId2"/>
              </a:rPr>
              <a:t>http://www.cancer.gov/cancertopics/factsheet/Risk/BRCA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dirty="0" smtClean="0"/>
              <a:t>Problems with repair of DNA damage can give rise to hereditary </a:t>
            </a:r>
            <a:r>
              <a:rPr lang="en-US" sz="1400" dirty="0" err="1" smtClean="0"/>
              <a:t>nonpolyposis</a:t>
            </a:r>
            <a:r>
              <a:rPr lang="en-US" sz="1400" dirty="0" smtClean="0"/>
              <a:t> colon cancer (or Lynch syndrome). </a:t>
            </a:r>
            <a:endParaRPr lang="en-GB" sz="1400" dirty="0" smtClean="0"/>
          </a:p>
          <a:p>
            <a:r>
              <a:rPr lang="en-US" sz="1400" u="sng" dirty="0" smtClean="0">
                <a:hlinkClick r:id="rId3"/>
              </a:rPr>
              <a:t>http://www.ncbi.nlm.nih.gov/bookshelf/br.fcgi?book=gene&amp;part=hnpcc</a:t>
            </a:r>
            <a:r>
              <a:rPr lang="en-US" sz="1400" dirty="0" smtClean="0"/>
              <a:t>	</a:t>
            </a:r>
            <a:endParaRPr lang="en-GB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698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 There is an animation of mismatch repair here:</a:t>
            </a:r>
            <a:endParaRPr lang="en-GB" sz="1400" dirty="0" smtClean="0"/>
          </a:p>
          <a:p>
            <a:r>
              <a:rPr lang="en-US" sz="1400" u="sng" dirty="0" smtClean="0">
                <a:hlinkClick r:id="rId2"/>
              </a:rPr>
              <a:t>http://www.hhmi.org/biointeractive/cancer/mismatch_repair.html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dirty="0" smtClean="0"/>
              <a:t>Abnormalities of the cell cycle caused by mutations in the APC gene are also associated with colon cancer.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b="1" dirty="0" err="1" smtClean="0"/>
              <a:t>Cytogenetics</a:t>
            </a:r>
            <a:r>
              <a:rPr lang="en-US" sz="1400" b="1" dirty="0" smtClean="0"/>
              <a:t>, fusion genes and </a:t>
            </a:r>
            <a:r>
              <a:rPr lang="en-US" sz="1400" b="1" dirty="0" err="1" smtClean="0"/>
              <a:t>leukaemia</a:t>
            </a:r>
            <a:endParaRPr lang="en-GB" sz="1400" dirty="0" smtClean="0"/>
          </a:p>
          <a:p>
            <a:r>
              <a:rPr lang="en-US" sz="1400" dirty="0" smtClean="0"/>
              <a:t>There can be gross changes in cytogenetic “</a:t>
            </a:r>
            <a:r>
              <a:rPr lang="en-US" sz="1400" dirty="0" err="1" smtClean="0"/>
              <a:t>karyotype</a:t>
            </a:r>
            <a:r>
              <a:rPr lang="en-US" sz="1400" dirty="0" smtClean="0"/>
              <a:t>” in cancer and the pattern of these changes seen can be used to assess prognosis or to determine the proportion of residual cells in </a:t>
            </a:r>
            <a:r>
              <a:rPr lang="en-US" sz="1400" dirty="0" err="1" smtClean="0"/>
              <a:t>leukaemia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dirty="0" smtClean="0"/>
              <a:t>Some </a:t>
            </a:r>
            <a:r>
              <a:rPr lang="en-US" sz="1400" dirty="0" err="1" smtClean="0"/>
              <a:t>leukaemias</a:t>
            </a:r>
            <a:r>
              <a:rPr lang="en-US" sz="1400" dirty="0" smtClean="0"/>
              <a:t> have characteristic marker chromosomes:</a:t>
            </a:r>
            <a:endParaRPr lang="en-GB" sz="1400" dirty="0" smtClean="0"/>
          </a:p>
          <a:p>
            <a:r>
              <a:rPr lang="en-US" sz="1400" dirty="0" err="1" smtClean="0"/>
              <a:t>eg</a:t>
            </a:r>
            <a:r>
              <a:rPr lang="en-US" sz="1400" dirty="0" smtClean="0"/>
              <a:t>. The </a:t>
            </a:r>
            <a:r>
              <a:rPr lang="en-US" sz="1400" b="1" dirty="0" smtClean="0"/>
              <a:t>Philadelphia chromosome</a:t>
            </a:r>
            <a:r>
              <a:rPr lang="en-US" sz="1400" dirty="0" smtClean="0"/>
              <a:t> is a marker of chronic myeloid </a:t>
            </a:r>
            <a:r>
              <a:rPr lang="en-US" sz="1400" dirty="0" err="1" smtClean="0"/>
              <a:t>leukaemia</a:t>
            </a:r>
            <a:r>
              <a:rPr lang="en-US" sz="1400" dirty="0" smtClean="0"/>
              <a:t> (CML). It is the product of a translocation between chromosomes 9 and 22. Its presence can be monitored to assess success of therapy and to detect relapse.</a:t>
            </a:r>
            <a:endParaRPr lang="en-GB" sz="1400" dirty="0" smtClean="0"/>
          </a:p>
          <a:p>
            <a:r>
              <a:rPr lang="en-US" sz="1400" u="sng" dirty="0" smtClean="0">
                <a:hlinkClick r:id="rId3"/>
              </a:rPr>
              <a:t>http://www.nature.com/scitable/topicpage/Chromosome-Abnormalities-and-Cancer-Cytogenetics-879</a:t>
            </a:r>
            <a:endParaRPr lang="en-GB" sz="1400" dirty="0" smtClean="0"/>
          </a:p>
          <a:p>
            <a:r>
              <a:rPr lang="en-US" sz="1400" dirty="0" smtClean="0"/>
              <a:t>The translocation in CML gives rise to a novel gene “BCR-ABL1” caused by fusion of BCR and ABL1 genes, producing a novel </a:t>
            </a:r>
            <a:r>
              <a:rPr lang="en-US" sz="1400" dirty="0" err="1" smtClean="0"/>
              <a:t>oncogenic</a:t>
            </a:r>
            <a:r>
              <a:rPr lang="en-US" sz="1400" dirty="0" smtClean="0"/>
              <a:t> protein, an activated tyrosine </a:t>
            </a:r>
            <a:r>
              <a:rPr lang="en-US" sz="1400" dirty="0" err="1" smtClean="0"/>
              <a:t>kinase</a:t>
            </a:r>
            <a:r>
              <a:rPr lang="en-US" sz="1400" dirty="0" smtClean="0"/>
              <a:t>. Inhibiting the protein (</a:t>
            </a:r>
            <a:r>
              <a:rPr lang="en-US" sz="1400" dirty="0" err="1" smtClean="0"/>
              <a:t>eg</a:t>
            </a:r>
            <a:r>
              <a:rPr lang="en-US" sz="1400" dirty="0" smtClean="0"/>
              <a:t> via </a:t>
            </a:r>
            <a:r>
              <a:rPr lang="en-US" sz="1400" dirty="0" err="1" smtClean="0"/>
              <a:t>imatinib</a:t>
            </a:r>
            <a:r>
              <a:rPr lang="en-US" sz="1400" dirty="0" smtClean="0"/>
              <a:t>) is an effective means of therapy. Monitoring post-treatment can be carried out at the microscopic level by counting the number of cells in a sample that are positive for the translocation or by molecular quantification of the proportion of BCR-ABL1 mRNA transcript in a patient’s blood sample.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dirty="0" smtClean="0"/>
              <a:t>Another </a:t>
            </a:r>
            <a:r>
              <a:rPr lang="en-US" sz="1400" dirty="0" err="1" smtClean="0"/>
              <a:t>leukaemia</a:t>
            </a:r>
            <a:r>
              <a:rPr lang="en-US" sz="1400" dirty="0" smtClean="0"/>
              <a:t> with a consistent novel fusion gene is Acute </a:t>
            </a:r>
            <a:r>
              <a:rPr lang="en-US" sz="1400" dirty="0" err="1" smtClean="0"/>
              <a:t>Promyelocytic</a:t>
            </a:r>
            <a:r>
              <a:rPr lang="en-US" sz="1400" dirty="0" smtClean="0"/>
              <a:t> </a:t>
            </a:r>
            <a:r>
              <a:rPr lang="en-US" sz="1400" dirty="0" err="1" smtClean="0"/>
              <a:t>Leukaemia</a:t>
            </a:r>
            <a:r>
              <a:rPr lang="en-US" sz="1400" dirty="0" smtClean="0"/>
              <a:t> (APML), associated with fusion of PML and RARA genes via a translocation between chromosomes 15 and 17. Patients normally respond to all trans retinoic acid, a vitamin A derivative.</a:t>
            </a:r>
            <a:endParaRPr lang="en-GB" sz="1400" dirty="0" smtClean="0"/>
          </a:p>
          <a:p>
            <a:r>
              <a:rPr lang="en-US" sz="1400" dirty="0" smtClean="0"/>
              <a:t> </a:t>
            </a:r>
            <a:endParaRPr lang="en-GB" sz="1400" dirty="0" smtClean="0"/>
          </a:p>
          <a:p>
            <a:r>
              <a:rPr lang="en-US" sz="1400" b="1" dirty="0" err="1" smtClean="0"/>
              <a:t>Pharmacogenomics</a:t>
            </a:r>
            <a:endParaRPr lang="en-GB" sz="1400" dirty="0" smtClean="0"/>
          </a:p>
          <a:p>
            <a:r>
              <a:rPr lang="en-GB" sz="1400" dirty="0" err="1" smtClean="0"/>
              <a:t>Pharmacogenomics</a:t>
            </a:r>
            <a:r>
              <a:rPr lang="en-GB" sz="1400" dirty="0" smtClean="0"/>
              <a:t> is an emerging branch of pharmacology which deals with the influence of genetic variation on drug response. In cancer treatment, </a:t>
            </a:r>
            <a:r>
              <a:rPr lang="en-GB" sz="1400" dirty="0" err="1" smtClean="0"/>
              <a:t>pharmacogenomic</a:t>
            </a:r>
            <a:r>
              <a:rPr lang="en-GB" sz="1400" dirty="0" smtClean="0"/>
              <a:t> tests are used to identify which patients are most likely to respond to certain cancer drugs based on the presence of particular somatic mutations.</a:t>
            </a:r>
          </a:p>
          <a:p>
            <a:r>
              <a:rPr lang="en-GB" sz="1400" dirty="0" smtClean="0"/>
              <a:t>Examples include: </a:t>
            </a:r>
          </a:p>
          <a:p>
            <a:r>
              <a:rPr lang="en-GB" sz="1400" dirty="0" smtClean="0"/>
              <a:t>KRAS test with </a:t>
            </a:r>
            <a:r>
              <a:rPr lang="en-GB" sz="1400" dirty="0" err="1" smtClean="0"/>
              <a:t>cetuximab</a:t>
            </a:r>
            <a:r>
              <a:rPr lang="en-GB" sz="1400" dirty="0" smtClean="0"/>
              <a:t> for colorectal cancer</a:t>
            </a:r>
          </a:p>
          <a:p>
            <a:r>
              <a:rPr lang="en-GB" sz="1400" dirty="0" smtClean="0"/>
              <a:t>EGFR test with </a:t>
            </a:r>
            <a:r>
              <a:rPr lang="en-GB" sz="1400" dirty="0" err="1" smtClean="0"/>
              <a:t>gefitinib</a:t>
            </a:r>
            <a:r>
              <a:rPr lang="en-GB" sz="1400" dirty="0" smtClean="0"/>
              <a:t>  for </a:t>
            </a:r>
            <a:r>
              <a:rPr lang="en-GB" sz="1400" dirty="0" err="1" smtClean="0"/>
              <a:t>nonsmall</a:t>
            </a:r>
            <a:r>
              <a:rPr lang="en-GB" sz="1400" dirty="0" smtClean="0"/>
              <a:t>-cell lung cancer</a:t>
            </a:r>
          </a:p>
          <a:p>
            <a:r>
              <a:rPr lang="en-GB" sz="1400" dirty="0" smtClean="0"/>
              <a:t>BCR-ABL1 T315I test with </a:t>
            </a:r>
            <a:r>
              <a:rPr lang="en-GB" sz="1400" dirty="0" err="1" smtClean="0"/>
              <a:t>dasatinib</a:t>
            </a:r>
            <a:r>
              <a:rPr lang="en-GB" sz="1400" dirty="0" smtClean="0"/>
              <a:t> for </a:t>
            </a:r>
            <a:r>
              <a:rPr lang="en-GB" sz="1400" dirty="0" err="1" smtClean="0"/>
              <a:t>chrinic</a:t>
            </a:r>
            <a:r>
              <a:rPr lang="en-GB" sz="1400" dirty="0" smtClean="0"/>
              <a:t> myeloid leukaemia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5890" y="210504"/>
            <a:ext cx="6134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Cancer is a “genetic” disease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30472"/>
            <a:ext cx="848741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neva" charset="0"/>
              </a:rPr>
              <a:t>Cancer is driven by an accumulation of genetic changes that </a:t>
            </a:r>
            <a:r>
              <a:rPr lang="en-US" b="1" u="sng" dirty="0" smtClean="0">
                <a:latin typeface="Geneva" charset="0"/>
              </a:rPr>
              <a:t>lead to altered levels of transcription or aberrant gene transcripts</a:t>
            </a:r>
            <a:r>
              <a:rPr lang="en-US" dirty="0" smtClean="0">
                <a:latin typeface="Geneva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1559" y="5882596"/>
            <a:ext cx="702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eneva" charset="0"/>
              </a:rPr>
              <a:t>For the majority of cancers these aberrations are diverse and numerous and only a fraction have been discovered so far!</a:t>
            </a:r>
            <a:endParaRPr lang="en-US" b="1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7524328" y="489059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5173" b="84045"/>
          <a:stretch>
            <a:fillRect/>
          </a:stretch>
        </p:blipFill>
        <p:spPr bwMode="auto">
          <a:xfrm>
            <a:off x="6413240" y="4872553"/>
            <a:ext cx="49386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179512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867" t="34363" r="22984"/>
          <a:stretch/>
        </p:blipFill>
        <p:spPr bwMode="auto">
          <a:xfrm>
            <a:off x="107504" y="2780928"/>
            <a:ext cx="8693596" cy="12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9540" t="8706" r="71398" b="82588"/>
          <a:stretch>
            <a:fillRect/>
          </a:stretch>
        </p:blipFill>
        <p:spPr bwMode="auto">
          <a:xfrm>
            <a:off x="5364088" y="4848122"/>
            <a:ext cx="8164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827584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1475656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2123728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2771800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3419872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4067944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4716016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6866731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8706" r="74066" b="82588"/>
          <a:stretch>
            <a:fillRect/>
          </a:stretch>
        </p:blipFill>
        <p:spPr bwMode="auto">
          <a:xfrm>
            <a:off x="8162875" y="484812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40101" t="4353" r="51540" b="83676"/>
          <a:stretch>
            <a:fillRect/>
          </a:stretch>
        </p:blipFill>
        <p:spPr bwMode="auto">
          <a:xfrm>
            <a:off x="5796136" y="4550565"/>
            <a:ext cx="7531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60020" r="30668" b="83677"/>
          <a:stretch>
            <a:fillRect/>
          </a:stretch>
        </p:blipFill>
        <p:spPr bwMode="auto">
          <a:xfrm>
            <a:off x="6848475" y="4272058"/>
            <a:ext cx="8389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1547" r="7313" b="79813"/>
          <a:stretch/>
        </p:blipFill>
        <p:spPr bwMode="auto">
          <a:xfrm>
            <a:off x="7949698" y="4276980"/>
            <a:ext cx="1003801" cy="13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596336" y="465114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280170"/>
            <a:ext cx="8316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24128" y="3912018"/>
            <a:ext cx="75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situ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32240" y="3912018"/>
            <a:ext cx="93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nvasive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3912018"/>
            <a:ext cx="117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metastatic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3528" y="2492896"/>
            <a:ext cx="48245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94187" y="216220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170" y="2547341"/>
            <a:ext cx="522846" cy="4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981" y="2412974"/>
            <a:ext cx="566155" cy="60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95" y="2075224"/>
            <a:ext cx="5790476" cy="3377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79371" y="2075224"/>
            <a:ext cx="254000" cy="270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741" y="370100"/>
            <a:ext cx="9127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eneva" charset="0"/>
              </a:rPr>
              <a:t>Altered levels of transcription or aberrant gene transcripts causes cancer because the resulting protein changes activate signal transduction pathways that confer a selective advantage to the cell.</a:t>
            </a:r>
            <a:endParaRPr lang="en-US" sz="240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59699" y="5621866"/>
            <a:ext cx="8428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Geneva" charset="0"/>
              </a:rPr>
              <a:t>Commonly affected pathways include those that control cell cycle, proliferation, apoptosis, and adhesion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449" y="210504"/>
            <a:ext cx="6551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There are 2 classes of cancer gene:</a:t>
            </a:r>
          </a:p>
          <a:p>
            <a:pPr algn="ctr"/>
            <a:r>
              <a:rPr lang="en-US" sz="2800" dirty="0" err="1" smtClean="0">
                <a:latin typeface="Geneva" charset="0"/>
              </a:rPr>
              <a:t>Oncogenes</a:t>
            </a:r>
            <a:r>
              <a:rPr lang="en-US" sz="2800" dirty="0" smtClean="0">
                <a:latin typeface="Geneva" charset="0"/>
              </a:rPr>
              <a:t> and Tumor </a:t>
            </a:r>
            <a:r>
              <a:rPr lang="en-US" sz="2800" dirty="0">
                <a:latin typeface="Geneva" charset="0"/>
              </a:rPr>
              <a:t>S</a:t>
            </a:r>
            <a:r>
              <a:rPr lang="en-US" sz="2800" dirty="0" smtClean="0">
                <a:latin typeface="Geneva" charset="0"/>
              </a:rPr>
              <a:t>uppressors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6" name="Picture 5" descr="oncogene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80" y="1104379"/>
            <a:ext cx="4076190" cy="478730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78922" y="855587"/>
            <a:ext cx="3225013" cy="3368968"/>
            <a:chOff x="4147947" y="786557"/>
            <a:chExt cx="3225013" cy="3368968"/>
          </a:xfrm>
        </p:grpSpPr>
        <p:grpSp>
          <p:nvGrpSpPr>
            <p:cNvPr id="25" name="Group 24"/>
            <p:cNvGrpSpPr/>
            <p:nvPr/>
          </p:nvGrpSpPr>
          <p:grpSpPr>
            <a:xfrm>
              <a:off x="4147947" y="786557"/>
              <a:ext cx="2462146" cy="3368968"/>
              <a:chOff x="4147947" y="786557"/>
              <a:chExt cx="2462146" cy="33689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94764" y="1553132"/>
                <a:ext cx="195525" cy="16221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nt Arrow 22"/>
              <p:cNvSpPr/>
              <p:nvPr/>
            </p:nvSpPr>
            <p:spPr>
              <a:xfrm rot="5400000">
                <a:off x="5044418" y="2589849"/>
                <a:ext cx="1311544" cy="1819807"/>
              </a:xfrm>
              <a:prstGeom prst="bentArrow">
                <a:avLst>
                  <a:gd name="adj1" fmla="val 9367"/>
                  <a:gd name="adj2" fmla="val 13800"/>
                  <a:gd name="adj3" fmla="val 15620"/>
                  <a:gd name="adj4" fmla="val 78143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47947" y="786557"/>
                <a:ext cx="112551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dirty="0" smtClean="0">
                    <a:solidFill>
                      <a:srgbClr val="FF0000"/>
                    </a:solidFill>
                    <a:latin typeface="Geneva" charset="0"/>
                  </a:rPr>
                  <a:t>X</a:t>
                </a:r>
                <a:endParaRPr lang="en-US" sz="6600" b="0" dirty="0" smtClean="0">
                  <a:solidFill>
                    <a:srgbClr val="FF0000"/>
                  </a:solidFill>
                  <a:latin typeface="Geneva" charset="0"/>
                  <a:ea typeface="ＭＳ Ｐゴシック" charset="-128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273460" y="1389292"/>
              <a:ext cx="2099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Geneva" charset="0"/>
                </a:rPr>
                <a:t>deletion/inactivation</a:t>
              </a:r>
              <a:endParaRPr lang="en-US" sz="20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0497" y="2362377"/>
            <a:ext cx="5935362" cy="1862712"/>
            <a:chOff x="799522" y="2293347"/>
            <a:chExt cx="5935362" cy="1862712"/>
          </a:xfrm>
        </p:grpSpPr>
        <p:grpSp>
          <p:nvGrpSpPr>
            <p:cNvPr id="22" name="Group 21"/>
            <p:cNvGrpSpPr/>
            <p:nvPr/>
          </p:nvGrpSpPr>
          <p:grpSpPr>
            <a:xfrm>
              <a:off x="2899023" y="2293347"/>
              <a:ext cx="1382678" cy="1145359"/>
              <a:chOff x="2899023" y="2362377"/>
              <a:chExt cx="1382678" cy="114535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878307" y="2629999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3127342" y="2948071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3376377" y="3266143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3072122" y="2451055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H="1">
                <a:off x="3321157" y="2769127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3570192" y="3087199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3791072" y="2383093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4040107" y="2701165"/>
                <a:ext cx="262309" cy="22087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Bent Arrow 23"/>
            <p:cNvSpPr/>
            <p:nvPr/>
          </p:nvSpPr>
          <p:spPr>
            <a:xfrm rot="5400000">
              <a:off x="5009052" y="2430227"/>
              <a:ext cx="1311544" cy="2140120"/>
            </a:xfrm>
            <a:prstGeom prst="bentArrow">
              <a:avLst>
                <a:gd name="adj1" fmla="val 9367"/>
                <a:gd name="adj2" fmla="val 13800"/>
                <a:gd name="adj3" fmla="val 15620"/>
                <a:gd name="adj4" fmla="val 7814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9522" y="3175318"/>
              <a:ext cx="2099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Geneva" charset="0"/>
                </a:rPr>
                <a:t>a</a:t>
              </a:r>
              <a:r>
                <a:rPr lang="en-US" sz="2000" dirty="0" smtClean="0">
                  <a:solidFill>
                    <a:srgbClr val="FF0000"/>
                  </a:solidFill>
                  <a:latin typeface="Geneva" charset="0"/>
                </a:rPr>
                <a:t>ctivation/amplification</a:t>
              </a:r>
              <a:endParaRPr lang="en-US" sz="20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02402" y="5113833"/>
            <a:ext cx="407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latin typeface="Geneva" charset="0"/>
              </a:rPr>
              <a:t>Normal functions of TS genes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Regulating c</a:t>
            </a:r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ell division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DNA damage checkpoints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(damage=no division)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Apoptosis</a:t>
            </a:r>
          </a:p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Geneva" charset="0"/>
                <a:ea typeface="ＭＳ Ｐゴシック" charset="-128"/>
              </a:rPr>
              <a:t>DNA repair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246845" y="5114367"/>
            <a:ext cx="40724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latin typeface="Geneva" charset="0"/>
              </a:rPr>
              <a:t>Normal </a:t>
            </a:r>
            <a:r>
              <a:rPr lang="en-US" sz="1400" u="sng" dirty="0" err="1" smtClean="0">
                <a:latin typeface="Geneva" charset="0"/>
              </a:rPr>
              <a:t>oncogene</a:t>
            </a:r>
            <a:r>
              <a:rPr lang="en-US" sz="1400" u="sng" dirty="0" smtClean="0">
                <a:latin typeface="Geneva" charset="0"/>
              </a:rPr>
              <a:t> functions</a:t>
            </a:r>
          </a:p>
          <a:p>
            <a:pPr algn="ctr"/>
            <a:r>
              <a:rPr lang="en-US" sz="1400" dirty="0" smtClean="0">
                <a:latin typeface="Geneva" charset="0"/>
              </a:rPr>
              <a:t>Growth and proliferation</a:t>
            </a:r>
            <a:r>
              <a:rPr lang="en-US" sz="1400" u="sng" dirty="0" smtClean="0">
                <a:latin typeface="Geneva" charset="0"/>
              </a:rPr>
              <a:t> </a:t>
            </a:r>
          </a:p>
          <a:p>
            <a:pPr algn="ctr"/>
            <a:r>
              <a:rPr lang="en-US" sz="1400" u="sng" dirty="0" err="1" smtClean="0">
                <a:latin typeface="Geneva" charset="0"/>
              </a:rPr>
              <a:t>eg</a:t>
            </a:r>
            <a:endParaRPr lang="en-US" sz="1400" u="sng" dirty="0" smtClean="0">
              <a:latin typeface="Geneva" charset="0"/>
            </a:endParaRP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Growth factors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Transcription factors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Tyrosine </a:t>
            </a:r>
            <a:r>
              <a:rPr lang="en-US" sz="1400" b="0" dirty="0" err="1" smtClean="0">
                <a:solidFill>
                  <a:srgbClr val="000000"/>
                </a:solidFill>
                <a:latin typeface="Geneva" charset="0"/>
                <a:ea typeface="ＭＳ Ｐゴシック" charset="-128"/>
              </a:rPr>
              <a:t>kinases</a:t>
            </a:r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  <a:p>
            <a:pPr algn="ctr"/>
            <a:endParaRPr lang="en-US" sz="14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897" y="6056290"/>
            <a:ext cx="782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400" b="1" u="sng" dirty="0" smtClean="0">
                <a:latin typeface="Geneva" charset="0"/>
              </a:rPr>
              <a:t>May take several hits to initiate </a:t>
            </a:r>
            <a:r>
              <a:rPr lang="en-US" sz="1400" b="1" u="sng" dirty="0" err="1" smtClean="0">
                <a:latin typeface="Geneva" charset="0"/>
              </a:rPr>
              <a:t>tumour</a:t>
            </a:r>
            <a:r>
              <a:rPr lang="en-US" sz="1400" b="1" u="sng" dirty="0" smtClean="0">
                <a:latin typeface="Geneva" charset="0"/>
              </a:rPr>
              <a:t>, one of which, occasionally may be inherited</a:t>
            </a:r>
          </a:p>
          <a:p>
            <a:pPr>
              <a:buFont typeface="Arial"/>
              <a:buChar char="•"/>
            </a:pPr>
            <a:endParaRPr lang="en-US" sz="1400" b="1" u="sng" dirty="0" smtClean="0">
              <a:latin typeface="Geneva" charset="0"/>
            </a:endParaRPr>
          </a:p>
          <a:p>
            <a:pPr>
              <a:buFont typeface="Arial"/>
              <a:buChar char="•"/>
            </a:pPr>
            <a:r>
              <a:rPr lang="en-US" sz="1400" b="1" u="sng" dirty="0" smtClean="0">
                <a:latin typeface="Geneva" charset="0"/>
              </a:rPr>
              <a:t>Lesions accumulate during disease progression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7927" y="75040"/>
            <a:ext cx="8813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Ways in which cancer genes can be altered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31331" y="704430"/>
          <a:ext cx="6926301" cy="524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767"/>
                <a:gridCol w="2308767"/>
                <a:gridCol w="2308767"/>
              </a:tblGrid>
              <a:tr h="5854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genetic abnormality (“hit”)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Tumour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Supressor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Oncogene</a:t>
                      </a:r>
                      <a:endParaRPr lang="en-US" sz="1800" dirty="0"/>
                    </a:p>
                  </a:txBody>
                  <a:tcPr/>
                </a:tc>
              </a:tr>
              <a:tr h="585476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m</a:t>
                      </a:r>
                      <a:r>
                        <a:rPr lang="en-US" sz="1600" b="1" dirty="0" smtClean="0"/>
                        <a:t>utation in </a:t>
                      </a:r>
                      <a:r>
                        <a:rPr lang="en-US" sz="1600" b="1" dirty="0" err="1" smtClean="0"/>
                        <a:t>promotor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(reduces transcription)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(increases transcription)</a:t>
                      </a:r>
                      <a:endParaRPr lang="en-US" sz="1600" dirty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mutation in</a:t>
                      </a:r>
                      <a:r>
                        <a:rPr lang="en-US" sz="1600" b="1" baseline="0" dirty="0" smtClean="0"/>
                        <a:t> coding region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(truncates or inactivates</a:t>
                      </a:r>
                      <a:r>
                        <a:rPr lang="en-US" sz="1600" baseline="0" dirty="0" smtClean="0"/>
                        <a:t> protein)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Main inherited type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(increased activity or novel </a:t>
                      </a:r>
                      <a:r>
                        <a:rPr lang="en-US" sz="1600" baseline="0" dirty="0" smtClean="0"/>
                        <a:t>protein)</a:t>
                      </a:r>
                      <a:endParaRPr lang="en-US" sz="1600" dirty="0" smtClean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Genomic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en-US" sz="1600" b="1" dirty="0" smtClean="0"/>
                        <a:t>eletion or whole chromosome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(removes all or part of gene = transcriptional 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993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Genomic amplification or whole chromosome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Increases gene copy number (and therefore transcription)</a:t>
                      </a:r>
                    </a:p>
                  </a:txBody>
                  <a:tcPr/>
                </a:tc>
              </a:tr>
              <a:tr h="7645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Gene fusion via chromosome rearrangement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</a:rPr>
                        <a:t>✔✔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dirty="0" smtClean="0"/>
                        <a:t>(Novel protein)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9400" y="24238"/>
            <a:ext cx="973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neva" charset="0"/>
              </a:rPr>
              <a:t>Techniques of different resolution are used to </a:t>
            </a:r>
          </a:p>
          <a:p>
            <a:pPr algn="ctr"/>
            <a:r>
              <a:rPr lang="en-US" sz="2800" dirty="0" smtClean="0">
                <a:latin typeface="Geneva" charset="0"/>
              </a:rPr>
              <a:t>detect different types of abnormalities</a:t>
            </a:r>
            <a:endParaRPr lang="en-US" sz="2800" b="0" dirty="0" smtClean="0">
              <a:solidFill>
                <a:srgbClr val="000000"/>
              </a:solidFill>
              <a:latin typeface="Geneva" charset="0"/>
              <a:ea typeface="ＭＳ Ｐゴシック" charset="-128"/>
            </a:endParaRPr>
          </a:p>
        </p:txBody>
      </p:sp>
      <p:pic>
        <p:nvPicPr>
          <p:cNvPr id="5" name="Picture 14" descr="cell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895" y="1869326"/>
            <a:ext cx="4071938" cy="456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14" descr="cell etc"/>
          <p:cNvPicPr>
            <a:picLocks noChangeAspect="1" noChangeArrowheads="1"/>
          </p:cNvPicPr>
          <p:nvPr/>
        </p:nvPicPr>
        <p:blipFill>
          <a:blip r:embed="rId2">
            <a:lum contrast="64000"/>
          </a:blip>
          <a:srcRect l="12032" t="6303" r="73390" b="62519"/>
          <a:stretch>
            <a:fillRect/>
          </a:stretch>
        </p:blipFill>
        <p:spPr bwMode="auto">
          <a:xfrm flipH="1">
            <a:off x="1264861" y="2305557"/>
            <a:ext cx="397661" cy="9525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6278" y="3376326"/>
            <a:ext cx="17578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Mutations, other small </a:t>
            </a:r>
            <a:r>
              <a:rPr lang="en-US" dirty="0" err="1" smtClean="0"/>
              <a:t>intragenic</a:t>
            </a:r>
            <a:r>
              <a:rPr lang="en-US" dirty="0" smtClean="0"/>
              <a:t> sequence changes and transcript</a:t>
            </a:r>
          </a:p>
          <a:p>
            <a:r>
              <a:rPr lang="en-US" dirty="0" smtClean="0"/>
              <a:t>quantification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728982" y="4228250"/>
            <a:ext cx="1394386" cy="95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675" y="1056228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“Cytogenetic” changes</a:t>
            </a:r>
          </a:p>
          <a:p>
            <a:r>
              <a:rPr lang="en-US" dirty="0" smtClean="0"/>
              <a:t>Global, microscopy-based, </a:t>
            </a:r>
          </a:p>
          <a:p>
            <a:r>
              <a:rPr lang="en-US" dirty="0" smtClean="0"/>
              <a:t>low resolution</a:t>
            </a:r>
            <a:endParaRPr lang="en-US" dirty="0"/>
          </a:p>
        </p:txBody>
      </p:sp>
      <p:pic>
        <p:nvPicPr>
          <p:cNvPr id="18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383865" y="2015635"/>
            <a:ext cx="518689" cy="1242520"/>
          </a:xfrm>
          <a:prstGeom prst="rect">
            <a:avLst/>
          </a:prstGeom>
          <a:noFill/>
        </p:spPr>
      </p:pic>
      <p:pic>
        <p:nvPicPr>
          <p:cNvPr id="19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833069" y="3837992"/>
            <a:ext cx="518689" cy="124252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52195" y="4638725"/>
            <a:ext cx="1013695" cy="455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2195" y="4614538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2438" y="3233965"/>
            <a:ext cx="141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pic>
        <p:nvPicPr>
          <p:cNvPr id="24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314380" y="5315214"/>
            <a:ext cx="518689" cy="1242520"/>
          </a:xfrm>
          <a:prstGeom prst="rect">
            <a:avLst/>
          </a:prstGeom>
          <a:noFill/>
        </p:spPr>
      </p:pic>
      <p:pic>
        <p:nvPicPr>
          <p:cNvPr id="25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884489" y="5232378"/>
            <a:ext cx="518689" cy="1242520"/>
          </a:xfrm>
          <a:prstGeom prst="rect">
            <a:avLst/>
          </a:prstGeom>
          <a:noFill/>
        </p:spPr>
      </p:pic>
      <p:pic>
        <p:nvPicPr>
          <p:cNvPr id="26" name="Picture 14" descr="cell etc"/>
          <p:cNvPicPr>
            <a:picLocks noChangeAspect="1" noChangeArrowheads="1"/>
          </p:cNvPicPr>
          <p:nvPr/>
        </p:nvPicPr>
        <p:blipFill>
          <a:blip r:embed="rId2"/>
          <a:srcRect l="12032" t="6303" r="73390" b="62519"/>
          <a:stretch>
            <a:fillRect/>
          </a:stretch>
        </p:blipFill>
        <p:spPr bwMode="auto">
          <a:xfrm>
            <a:off x="1403178" y="5315214"/>
            <a:ext cx="518689" cy="124252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88650" y="6474898"/>
            <a:ext cx="123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duplication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14380" y="3026883"/>
            <a:ext cx="588174" cy="1588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48878" y="5484544"/>
            <a:ext cx="607417" cy="599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74944" y="3121929"/>
            <a:ext cx="439499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05182" y="2939036"/>
            <a:ext cx="588174" cy="1588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57090" y="3039101"/>
            <a:ext cx="1679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731405" y="2956799"/>
            <a:ext cx="1679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73536" y="1107028"/>
            <a:ext cx="26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“Molecular” changes</a:t>
            </a:r>
          </a:p>
          <a:p>
            <a:r>
              <a:rPr lang="en-US" dirty="0" err="1" smtClean="0"/>
              <a:t>targetted</a:t>
            </a:r>
            <a:r>
              <a:rPr lang="en-US" dirty="0" smtClean="0"/>
              <a:t>, biochemistry based, high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87436</TotalTime>
  <Words>2526</Words>
  <Application>Microsoft Office PowerPoint</Application>
  <PresentationFormat>On-screen Show (4:3)</PresentationFormat>
  <Paragraphs>510</Paragraphs>
  <Slides>44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Loss of Heterozygosity (LOH)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Questions?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Alistair Reid</dc:creator>
  <cp:lastModifiedBy>Shiel, Nuala</cp:lastModifiedBy>
  <cp:revision>75</cp:revision>
  <cp:lastPrinted>2011-10-30T16:57:10Z</cp:lastPrinted>
  <dcterms:created xsi:type="dcterms:W3CDTF">2012-02-22T11:26:44Z</dcterms:created>
  <dcterms:modified xsi:type="dcterms:W3CDTF">2013-02-06T16:53:37Z</dcterms:modified>
</cp:coreProperties>
</file>