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311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10" r:id="rId46"/>
    <p:sldId id="302" r:id="rId47"/>
    <p:sldId id="314" r:id="rId48"/>
    <p:sldId id="303" r:id="rId49"/>
    <p:sldId id="305" r:id="rId50"/>
    <p:sldId id="317" r:id="rId51"/>
    <p:sldId id="306" r:id="rId52"/>
    <p:sldId id="308" r:id="rId53"/>
    <p:sldId id="309" r:id="rId54"/>
    <p:sldId id="312" r:id="rId55"/>
    <p:sldId id="315" r:id="rId56"/>
    <p:sldId id="313" r:id="rId57"/>
    <p:sldId id="318" r:id="rId58"/>
    <p:sldId id="316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80704" autoAdjust="0"/>
  </p:normalViewPr>
  <p:slideViewPr>
    <p:cSldViewPr>
      <p:cViewPr>
        <p:scale>
          <a:sx n="49" d="100"/>
          <a:sy n="49" d="100"/>
        </p:scale>
        <p:origin x="-7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28F0B-3DEC-4F64-8361-BD7368B70AB4}" type="datetimeFigureOut">
              <a:rPr lang="en-GB" smtClean="0"/>
              <a:t>11/02/2013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4B3B6-671E-42D1-9558-1E6879CD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055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A870D2-2D17-49A7-B2D0-5E9B1C88BD9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chemeClr val="accent2">
                    <a:lumMod val="75000"/>
                  </a:schemeClr>
                </a:solidFill>
              </a:rPr>
              <a:t>NB </a:t>
            </a:r>
            <a:r>
              <a:rPr lang="en-GB" sz="1200" dirty="0" err="1" smtClean="0">
                <a:solidFill>
                  <a:schemeClr val="accent2">
                    <a:lumMod val="75000"/>
                  </a:schemeClr>
                </a:solidFill>
              </a:rPr>
              <a:t>euploidy</a:t>
            </a:r>
            <a:r>
              <a:rPr lang="en-GB" sz="1200" dirty="0" smtClean="0">
                <a:solidFill>
                  <a:schemeClr val="accent2">
                    <a:lumMod val="75000"/>
                  </a:schemeClr>
                </a:solidFill>
              </a:rPr>
              <a:t> is having an integral number of complete sets of chromosomes, i.e. haploid or diploid numbers of chromosomes</a:t>
            </a:r>
            <a:r>
              <a:rPr lang="en-GB" sz="1200" baseline="0" dirty="0" smtClean="0">
                <a:solidFill>
                  <a:schemeClr val="accent2">
                    <a:lumMod val="75000"/>
                  </a:schemeClr>
                </a:solidFill>
              </a:rPr>
              <a:t> are </a:t>
            </a:r>
            <a:r>
              <a:rPr lang="en-GB" sz="1200" baseline="0" dirty="0" err="1" smtClean="0">
                <a:solidFill>
                  <a:schemeClr val="accent2">
                    <a:lumMod val="75000"/>
                  </a:schemeClr>
                </a:solidFill>
              </a:rPr>
              <a:t>euploid</a:t>
            </a:r>
            <a:endParaRPr lang="en-GB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Please note that unaffected chromosomes</a:t>
            </a:r>
            <a:r>
              <a:rPr lang="en-GB" baseline="0" dirty="0" smtClean="0"/>
              <a:t> are not shown here for clarity purposes.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(b) This structure is known as a </a:t>
            </a:r>
            <a:r>
              <a:rPr lang="en-GB" dirty="0" err="1" smtClean="0"/>
              <a:t>quadrivalent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Full URL</a:t>
            </a:r>
            <a:r>
              <a:rPr lang="en-GB" baseline="0" dirty="0" smtClean="0"/>
              <a:t> is http://www.nature.com/scitable/content/chromosomal-translocations-35454</a:t>
            </a:r>
          </a:p>
          <a:p>
            <a:endParaRPr lang="en-GB" baseline="0" dirty="0" smtClean="0"/>
          </a:p>
          <a:p>
            <a:r>
              <a:rPr lang="en-GB" baseline="0" dirty="0" smtClean="0"/>
              <a:t>And is linked from this page http://www.nature.com/scitable/topicpage/human-chromosome-translocations-and-cancer-23487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4B3B6-671E-42D1-9558-1E6879CDC9E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856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 err="1" smtClean="0"/>
              <a:t>Nuchal</a:t>
            </a:r>
            <a:r>
              <a:rPr lang="en-GB" dirty="0" smtClean="0"/>
              <a:t> is back of neck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Macroglossia</a:t>
            </a:r>
            <a:r>
              <a:rPr lang="en-GB" dirty="0" smtClean="0"/>
              <a:t> is the unusual enlargement (hypertrophy) of the tongue.</a:t>
            </a:r>
          </a:p>
          <a:p>
            <a:r>
              <a:rPr lang="en-GB" dirty="0" err="1" smtClean="0"/>
              <a:t>Palpebral</a:t>
            </a:r>
            <a:r>
              <a:rPr lang="en-GB" dirty="0" smtClean="0"/>
              <a:t> </a:t>
            </a:r>
            <a:r>
              <a:rPr lang="en-GB" dirty="0" err="1" smtClean="0"/>
              <a:t>fissue</a:t>
            </a:r>
            <a:r>
              <a:rPr lang="en-GB" dirty="0" smtClean="0"/>
              <a:t> is the gap between upper and lower eyelids</a:t>
            </a:r>
          </a:p>
          <a:p>
            <a:r>
              <a:rPr lang="en-GB" dirty="0" err="1" smtClean="0"/>
              <a:t>Brushfield</a:t>
            </a:r>
            <a:r>
              <a:rPr lang="en-GB" dirty="0" smtClean="0"/>
              <a:t> spots are characteristic white spots in iris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Atresia</a:t>
            </a:r>
            <a:r>
              <a:rPr lang="en-GB" dirty="0" smtClean="0"/>
              <a:t> is a condition in which a body orifice or passage in the body is abnormally closed or absent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C7135A-14CF-43CB-AC62-BB3B5EF07F23}" type="slidenum">
              <a:rPr lang="en-GB" smtClean="0"/>
              <a:pPr/>
              <a:t>20</a:t>
            </a:fld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406768-EF72-41A0-82C4-0FBE8C92E92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  <a:p>
            <a:r>
              <a:rPr lang="en-GB" baseline="0" dirty="0" err="1" smtClean="0"/>
              <a:t>Lymphoedema</a:t>
            </a:r>
            <a:r>
              <a:rPr lang="en-GB" baseline="0" dirty="0" smtClean="0"/>
              <a:t> and nail dysplasia picture is from http://geneticdisorderslyles03.weebly.com/turner-syndrome.html</a:t>
            </a:r>
          </a:p>
          <a:p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“Webbed</a:t>
            </a:r>
            <a:r>
              <a:rPr lang="en-GB" baseline="0" dirty="0" smtClean="0"/>
              <a:t> neck” is due to accumulation of fluid in the lymph nodes in the neck in utero (cystic </a:t>
            </a:r>
            <a:r>
              <a:rPr lang="en-GB" baseline="0" dirty="0" err="1" smtClean="0"/>
              <a:t>hygroma</a:t>
            </a:r>
            <a:r>
              <a:rPr lang="en-GB" baseline="0" dirty="0" smtClean="0"/>
              <a:t>), which typically then resolves prior to birth leaving loose folds of skin in the neck region. </a:t>
            </a:r>
            <a:r>
              <a:rPr lang="en-GB" dirty="0" smtClean="0"/>
              <a:t>Photo</a:t>
            </a:r>
            <a:r>
              <a:rPr lang="en-GB" baseline="0" dirty="0" smtClean="0"/>
              <a:t> is from http://newborns.stanford.edu/PhotoGallery/Turners1.html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A59501-C1BE-4782-96E3-DC57803C57FD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43</a:t>
            </a:fld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From OMIM</a:t>
            </a:r>
            <a:r>
              <a:rPr lang="en-GB" baseline="0" dirty="0" smtClean="0"/>
              <a:t> – http://www.omim.org</a:t>
            </a:r>
            <a:endParaRPr lang="en-GB" dirty="0" smtClean="0"/>
          </a:p>
          <a:p>
            <a:r>
              <a:rPr lang="en-GB" dirty="0" smtClean="0"/>
              <a:t>VATER is a mnemonically useful acronym for the </a:t>
            </a:r>
            <a:r>
              <a:rPr lang="en-GB" dirty="0" err="1" smtClean="0"/>
              <a:t>nonrandom</a:t>
            </a:r>
            <a:r>
              <a:rPr lang="en-GB" dirty="0" smtClean="0"/>
              <a:t> association of vertebral defects (V), anal </a:t>
            </a:r>
            <a:r>
              <a:rPr lang="en-GB" dirty="0" err="1" smtClean="0"/>
              <a:t>atresia</a:t>
            </a:r>
            <a:r>
              <a:rPr lang="en-GB" dirty="0" smtClean="0"/>
              <a:t> (A), </a:t>
            </a:r>
            <a:r>
              <a:rPr lang="en-GB" dirty="0" err="1" smtClean="0"/>
              <a:t>tracheoesophageal</a:t>
            </a:r>
            <a:r>
              <a:rPr lang="en-GB" dirty="0" smtClean="0"/>
              <a:t> fistula with </a:t>
            </a:r>
            <a:r>
              <a:rPr lang="en-GB" dirty="0" err="1" smtClean="0"/>
              <a:t>esophageal</a:t>
            </a:r>
            <a:r>
              <a:rPr lang="en-GB" dirty="0" smtClean="0"/>
              <a:t> </a:t>
            </a:r>
            <a:r>
              <a:rPr lang="en-GB" dirty="0" err="1" smtClean="0"/>
              <a:t>atresia</a:t>
            </a:r>
            <a:r>
              <a:rPr lang="en-GB" dirty="0" smtClean="0"/>
              <a:t> (TE), and radial or renal dysplasia (R). This combination of associated defects was pointed out by </a:t>
            </a:r>
            <a:r>
              <a:rPr lang="en-GB" dirty="0" err="1" smtClean="0"/>
              <a:t>Quan</a:t>
            </a:r>
            <a:r>
              <a:rPr lang="en-GB" dirty="0" smtClean="0"/>
              <a:t> and Smith (1972). Nearly all cases have been sporadic.</a:t>
            </a:r>
          </a:p>
          <a:p>
            <a:endParaRPr lang="en-GB" dirty="0" smtClean="0"/>
          </a:p>
          <a:p>
            <a:r>
              <a:rPr lang="en-GB" dirty="0" smtClean="0"/>
              <a:t>VACTERL is sometimes used as</a:t>
            </a:r>
            <a:r>
              <a:rPr lang="en-GB" baseline="0" dirty="0" smtClean="0"/>
              <a:t> it includes cardiac and limb anomalies in the range of abnormalities considered part of the association</a:t>
            </a:r>
          </a:p>
          <a:p>
            <a:r>
              <a:rPr lang="en-GB" baseline="0" dirty="0" smtClean="0"/>
              <a:t>See Solomon (2011) </a:t>
            </a:r>
            <a:r>
              <a:rPr lang="en-GB" baseline="0" dirty="0" err="1" smtClean="0"/>
              <a:t>Orphanet</a:t>
            </a:r>
            <a:r>
              <a:rPr lang="en-GB" baseline="0" dirty="0" smtClean="0"/>
              <a:t> J Rare Dis 6:56 for review</a:t>
            </a:r>
          </a:p>
          <a:p>
            <a:endParaRPr lang="en-GB" baseline="0" dirty="0" smtClean="0"/>
          </a:p>
          <a:p>
            <a:r>
              <a:rPr lang="en-GB" baseline="0" dirty="0" smtClean="0"/>
              <a:t>N.B. Differential diagnosis is very important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A59501-C1BE-4782-96E3-DC57803C57FD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46</a:t>
            </a:fld>
            <a:endParaRPr lang="en-GB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48</a:t>
            </a:fld>
            <a:endParaRPr lang="en-GB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A59501-C1BE-4782-96E3-DC57803C57FD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51</a:t>
            </a:fld>
            <a:endParaRPr lang="en-GB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52</a:t>
            </a:fld>
            <a:endParaRPr lang="en-GB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53</a:t>
            </a:fld>
            <a:endParaRPr lang="en-GB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4E887E-ECF9-4643-B94D-F2EF85D98AD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56</a:t>
            </a:fld>
            <a:endParaRPr lang="en-GB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DOPA = </a:t>
            </a:r>
            <a:r>
              <a:rPr lang="en-GB" dirty="0" err="1" smtClean="0"/>
              <a:t>dihydroxyphenylalanine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57</a:t>
            </a:fld>
            <a:endParaRPr lang="en-GB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58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NOR is the </a:t>
            </a:r>
            <a:r>
              <a:rPr lang="en-GB" dirty="0" err="1" smtClean="0"/>
              <a:t>nucleolar</a:t>
            </a:r>
            <a:r>
              <a:rPr lang="en-GB" baseline="0" dirty="0" smtClean="0"/>
              <a:t> organizer region on every p-arm of a chromosome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FCFD-7818-4FFC-A62C-314F9DE715A8}" type="datetimeFigureOut">
              <a:rPr lang="en-GB" smtClean="0"/>
              <a:t>11/02/2013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E6EE-47FD-424E-AA38-D63A97D3DA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FCFD-7818-4FFC-A62C-314F9DE715A8}" type="datetimeFigureOut">
              <a:rPr lang="en-GB" smtClean="0"/>
              <a:t>11/02/2013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E6EE-47FD-424E-AA38-D63A97D3DA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FCFD-7818-4FFC-A62C-314F9DE715A8}" type="datetimeFigureOut">
              <a:rPr lang="en-GB" smtClean="0"/>
              <a:t>11/02/2013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E6EE-47FD-424E-AA38-D63A97D3DAED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3D396-5F7C-4187-8FF4-8DCB7295BF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82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0E9EA-F70D-4AA2-82AA-95891C6045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391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0131D-A748-4341-AFB6-6B889E5970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64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FCFD-7818-4FFC-A62C-314F9DE715A8}" type="datetimeFigureOut">
              <a:rPr lang="en-GB" smtClean="0"/>
              <a:t>11/02/2013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E6EE-47FD-424E-AA38-D63A97D3DAE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FCFD-7818-4FFC-A62C-314F9DE715A8}" type="datetimeFigureOut">
              <a:rPr lang="en-GB" smtClean="0"/>
              <a:t>11/02/2013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E6EE-47FD-424E-AA38-D63A97D3DA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FCFD-7818-4FFC-A62C-314F9DE715A8}" type="datetimeFigureOut">
              <a:rPr lang="en-GB" smtClean="0"/>
              <a:t>11/02/2013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E6EE-47FD-424E-AA38-D63A97D3DAE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FCFD-7818-4FFC-A62C-314F9DE715A8}" type="datetimeFigureOut">
              <a:rPr lang="en-GB" smtClean="0"/>
              <a:t>11/02/2013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E6EE-47FD-424E-AA38-D63A97D3DA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FCFD-7818-4FFC-A62C-314F9DE715A8}" type="datetimeFigureOut">
              <a:rPr lang="en-GB" smtClean="0"/>
              <a:t>11/02/2013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E6EE-47FD-424E-AA38-D63A97D3DA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FCFD-7818-4FFC-A62C-314F9DE715A8}" type="datetimeFigureOut">
              <a:rPr lang="en-GB" smtClean="0"/>
              <a:t>11/02/2013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E6EE-47FD-424E-AA38-D63A97D3DA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FCFD-7818-4FFC-A62C-314F9DE715A8}" type="datetimeFigureOut">
              <a:rPr lang="en-GB" smtClean="0"/>
              <a:t>11/02/2013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E6EE-47FD-424E-AA38-D63A97D3DAED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FCFD-7818-4FFC-A62C-314F9DE715A8}" type="datetimeFigureOut">
              <a:rPr lang="en-GB" smtClean="0"/>
              <a:t>11/02/2013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E6EE-47FD-424E-AA38-D63A97D3DAED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F71FCFD-7818-4FFC-A62C-314F9DE715A8}" type="datetimeFigureOut">
              <a:rPr lang="en-GB" smtClean="0"/>
              <a:t>11/02/2013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592E6EE-47FD-424E-AA38-D63A97D3DAED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3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4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6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252736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The genetic basis of disease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Dr Andrew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Walley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err="1" smtClean="0">
                <a:latin typeface="Arial" pitchFamily="34" charset="0"/>
                <a:cs typeface="Arial" pitchFamily="34" charset="0"/>
              </a:rPr>
              <a:t>Dept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of Molecular Genetics and Genomics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National Heart and Lung Institute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54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564904"/>
            <a:ext cx="7772400" cy="3960341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b="1" dirty="0" smtClean="0"/>
              <a:t>Numerical – </a:t>
            </a:r>
            <a:r>
              <a:rPr lang="en-GB" dirty="0" smtClean="0"/>
              <a:t>aneuploidy, loss or gain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b="1" dirty="0" smtClean="0"/>
              <a:t>Structural </a:t>
            </a:r>
            <a:r>
              <a:rPr lang="en-GB" dirty="0" smtClean="0"/>
              <a:t>–	translocations, deletions, insertions, 			inversions, rings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b="1" dirty="0" err="1" smtClean="0"/>
              <a:t>Mosaicism</a:t>
            </a:r>
            <a:r>
              <a:rPr lang="en-GB" b="1" dirty="0" smtClean="0"/>
              <a:t> </a:t>
            </a:r>
            <a:r>
              <a:rPr lang="en-GB" dirty="0" smtClean="0"/>
              <a:t>– different cell lines</a:t>
            </a:r>
            <a:r>
              <a:rPr lang="en-GB" b="1" dirty="0" smtClean="0">
                <a:solidFill>
                  <a:schemeClr val="bg1"/>
                </a:solidFill>
              </a:rPr>
              <a:t>	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GB" b="1" dirty="0" smtClean="0">
              <a:solidFill>
                <a:schemeClr val="bg1"/>
              </a:solidFill>
            </a:endParaRP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Chromosome abnormalities are present in: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60% of early spontaneous miscarriages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4-5% of still births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7.5% of all conceptions, 0.6% of live births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Chromosome abnormalities</a:t>
            </a:r>
          </a:p>
        </p:txBody>
      </p:sp>
    </p:spTree>
    <p:extLst>
      <p:ext uri="{BB962C8B-B14F-4D97-AF65-F5344CB8AC3E}">
        <p14:creationId xmlns:p14="http://schemas.microsoft.com/office/powerpoint/2010/main" val="108819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Autosomal</a:t>
            </a:r>
            <a:r>
              <a:rPr lang="en-GB" dirty="0" smtClean="0"/>
              <a:t> </a:t>
            </a:r>
            <a:r>
              <a:rPr lang="en-GB" dirty="0" err="1" smtClean="0"/>
              <a:t>Aneuploidy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08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597772"/>
            <a:ext cx="8229600" cy="1224136"/>
          </a:xfrm>
        </p:spPr>
        <p:txBody>
          <a:bodyPr/>
          <a:lstStyle/>
          <a:p>
            <a:pPr>
              <a:buFontTx/>
              <a:buNone/>
            </a:pPr>
            <a:r>
              <a:rPr lang="en-GB" b="1" dirty="0" smtClean="0">
                <a:solidFill>
                  <a:srgbClr val="FF0000"/>
                </a:solidFill>
              </a:rPr>
              <a:t>Numerical abnormalities involving the loss or gain of one or more chromosomes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What is </a:t>
            </a:r>
            <a:r>
              <a:rPr lang="en-GB" b="1" dirty="0" err="1" smtClean="0">
                <a:solidFill>
                  <a:schemeClr val="bg1"/>
                </a:solidFill>
              </a:rPr>
              <a:t>aneuploidy</a:t>
            </a:r>
            <a:r>
              <a:rPr lang="en-GB" b="1" dirty="0" smtClean="0">
                <a:solidFill>
                  <a:schemeClr val="bg1"/>
                </a:solidFill>
              </a:rPr>
              <a:t>?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67544" y="3789040"/>
            <a:ext cx="80648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b="1" dirty="0" err="1" smtClean="0">
                <a:solidFill>
                  <a:schemeClr val="accent2">
                    <a:lumMod val="75000"/>
                  </a:schemeClr>
                </a:solidFill>
              </a:rPr>
              <a:t>Monosomy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- loss of a 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chromosome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is almost always lethal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</a:rPr>
              <a:t>Trisomy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- gain of one chromosome can be tolerated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b="1" dirty="0" err="1" smtClean="0">
                <a:solidFill>
                  <a:schemeClr val="accent2">
                    <a:lumMod val="75000"/>
                  </a:schemeClr>
                </a:solidFill>
              </a:rPr>
              <a:t>Tetrasomy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- gain of two chromosomes can be 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tolerated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4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  <p:bldP spid="307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sz="2800" dirty="0" smtClean="0"/>
              <a:t>Loss of a chromosome gives a reduction of 50% of all fully expressed gene products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GB" sz="2800" dirty="0" smtClean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sz="2800" dirty="0" smtClean="0"/>
              <a:t>Gain of one chromosome gives an increase of 33% of all fully expressed gene products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95400"/>
          </a:xfrm>
        </p:spPr>
        <p:txBody>
          <a:bodyPr/>
          <a:lstStyle/>
          <a:p>
            <a:r>
              <a:rPr lang="en-GB" dirty="0" smtClean="0"/>
              <a:t>Dosage Compensation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45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54303" y="1971699"/>
            <a:ext cx="263525" cy="1600199"/>
            <a:chOff x="1754303" y="1971699"/>
            <a:chExt cx="263525" cy="1600199"/>
          </a:xfrm>
        </p:grpSpPr>
        <p:sp>
          <p:nvSpPr>
            <p:cNvPr id="19499" name="Oval 6"/>
            <p:cNvSpPr>
              <a:spLocks noChangeArrowheads="1"/>
            </p:cNvSpPr>
            <p:nvPr/>
          </p:nvSpPr>
          <p:spPr bwMode="auto">
            <a:xfrm>
              <a:off x="1754303" y="1971699"/>
              <a:ext cx="228600" cy="457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0" name="Oval 7"/>
            <p:cNvSpPr>
              <a:spLocks noChangeArrowheads="1"/>
            </p:cNvSpPr>
            <p:nvPr/>
          </p:nvSpPr>
          <p:spPr bwMode="auto">
            <a:xfrm>
              <a:off x="1830503" y="2428899"/>
              <a:ext cx="76200" cy="152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1" name="Oval 8"/>
            <p:cNvSpPr>
              <a:spLocks noChangeArrowheads="1"/>
            </p:cNvSpPr>
            <p:nvPr/>
          </p:nvSpPr>
          <p:spPr bwMode="auto">
            <a:xfrm>
              <a:off x="1754303" y="2581298"/>
              <a:ext cx="228600" cy="990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8" name="Oval 16"/>
            <p:cNvSpPr>
              <a:spLocks noChangeArrowheads="1"/>
            </p:cNvSpPr>
            <p:nvPr/>
          </p:nvSpPr>
          <p:spPr bwMode="auto">
            <a:xfrm>
              <a:off x="1789228" y="3257573"/>
              <a:ext cx="2286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03603" y="2124099"/>
            <a:ext cx="241300" cy="1295399"/>
            <a:chOff x="2503603" y="2124099"/>
            <a:chExt cx="241300" cy="1295399"/>
          </a:xfrm>
        </p:grpSpPr>
        <p:sp>
          <p:nvSpPr>
            <p:cNvPr id="19502" name="Oval 9"/>
            <p:cNvSpPr>
              <a:spLocks noChangeArrowheads="1"/>
            </p:cNvSpPr>
            <p:nvPr/>
          </p:nvSpPr>
          <p:spPr bwMode="auto">
            <a:xfrm>
              <a:off x="2516303" y="2124099"/>
              <a:ext cx="2286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3" name="Oval 10"/>
            <p:cNvSpPr>
              <a:spLocks noChangeArrowheads="1"/>
            </p:cNvSpPr>
            <p:nvPr/>
          </p:nvSpPr>
          <p:spPr bwMode="auto">
            <a:xfrm>
              <a:off x="2592503" y="2428899"/>
              <a:ext cx="76200" cy="152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4" name="Oval 11"/>
            <p:cNvSpPr>
              <a:spLocks noChangeArrowheads="1"/>
            </p:cNvSpPr>
            <p:nvPr/>
          </p:nvSpPr>
          <p:spPr bwMode="auto">
            <a:xfrm>
              <a:off x="2516303" y="2581298"/>
              <a:ext cx="228600" cy="8382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9" name="Oval 17"/>
            <p:cNvSpPr>
              <a:spLocks noChangeArrowheads="1"/>
            </p:cNvSpPr>
            <p:nvPr/>
          </p:nvSpPr>
          <p:spPr bwMode="auto">
            <a:xfrm>
              <a:off x="2503603" y="3114698"/>
              <a:ext cx="2286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8" name="Oval 25"/>
          <p:cNvSpPr>
            <a:spLocks noChangeArrowheads="1"/>
          </p:cNvSpPr>
          <p:nvPr/>
        </p:nvSpPr>
        <p:spPr bwMode="auto">
          <a:xfrm>
            <a:off x="3303612" y="3928045"/>
            <a:ext cx="2286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Oval 26"/>
          <p:cNvSpPr>
            <a:spLocks noChangeArrowheads="1"/>
          </p:cNvSpPr>
          <p:nvPr/>
        </p:nvSpPr>
        <p:spPr bwMode="auto">
          <a:xfrm>
            <a:off x="3379812" y="4385245"/>
            <a:ext cx="762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Oval 27"/>
          <p:cNvSpPr>
            <a:spLocks noChangeArrowheads="1"/>
          </p:cNvSpPr>
          <p:nvPr/>
        </p:nvSpPr>
        <p:spPr bwMode="auto">
          <a:xfrm>
            <a:off x="3303612" y="4537645"/>
            <a:ext cx="228600" cy="990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Oval 28"/>
          <p:cNvSpPr>
            <a:spLocks noChangeArrowheads="1"/>
          </p:cNvSpPr>
          <p:nvPr/>
        </p:nvSpPr>
        <p:spPr bwMode="auto">
          <a:xfrm>
            <a:off x="3303612" y="5223445"/>
            <a:ext cx="2286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Oval 29"/>
          <p:cNvSpPr>
            <a:spLocks noChangeArrowheads="1"/>
          </p:cNvSpPr>
          <p:nvPr/>
        </p:nvSpPr>
        <p:spPr bwMode="auto">
          <a:xfrm>
            <a:off x="3760812" y="4080445"/>
            <a:ext cx="2286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Oval 30"/>
          <p:cNvSpPr>
            <a:spLocks noChangeArrowheads="1"/>
          </p:cNvSpPr>
          <p:nvPr/>
        </p:nvSpPr>
        <p:spPr bwMode="auto">
          <a:xfrm>
            <a:off x="3837012" y="4385245"/>
            <a:ext cx="762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Oval 31"/>
          <p:cNvSpPr>
            <a:spLocks noChangeArrowheads="1"/>
          </p:cNvSpPr>
          <p:nvPr/>
        </p:nvSpPr>
        <p:spPr bwMode="auto">
          <a:xfrm>
            <a:off x="3760812" y="4537645"/>
            <a:ext cx="228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Oval 32"/>
          <p:cNvSpPr>
            <a:spLocks noChangeArrowheads="1"/>
          </p:cNvSpPr>
          <p:nvPr/>
        </p:nvSpPr>
        <p:spPr bwMode="auto">
          <a:xfrm>
            <a:off x="3760812" y="5071045"/>
            <a:ext cx="2286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Text Box 33"/>
          <p:cNvSpPr txBox="1">
            <a:spLocks noChangeArrowheads="1"/>
          </p:cNvSpPr>
          <p:nvPr/>
        </p:nvSpPr>
        <p:spPr bwMode="auto">
          <a:xfrm>
            <a:off x="1228749" y="5874320"/>
            <a:ext cx="9350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Normal</a:t>
            </a:r>
          </a:p>
          <a:p>
            <a:pPr algn="ctr"/>
            <a:r>
              <a:rPr lang="en-GB" b="1" dirty="0"/>
              <a:t>25%</a:t>
            </a:r>
          </a:p>
        </p:txBody>
      </p:sp>
      <p:sp>
        <p:nvSpPr>
          <p:cNvPr id="19477" name="Text Box 34"/>
          <p:cNvSpPr txBox="1">
            <a:spLocks noChangeArrowheads="1"/>
          </p:cNvSpPr>
          <p:nvPr/>
        </p:nvSpPr>
        <p:spPr bwMode="auto">
          <a:xfrm>
            <a:off x="3084537" y="5874320"/>
            <a:ext cx="11001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chemeClr val="accent3"/>
                </a:solidFill>
              </a:rPr>
              <a:t>Balanced</a:t>
            </a:r>
          </a:p>
          <a:p>
            <a:pPr algn="ctr"/>
            <a:r>
              <a:rPr lang="en-GB" b="1" dirty="0">
                <a:solidFill>
                  <a:schemeClr val="accent3"/>
                </a:solidFill>
              </a:rPr>
              <a:t>25%</a:t>
            </a:r>
          </a:p>
        </p:txBody>
      </p:sp>
      <p:sp>
        <p:nvSpPr>
          <p:cNvPr id="19478" name="Oval 35"/>
          <p:cNvSpPr>
            <a:spLocks noChangeArrowheads="1"/>
          </p:cNvSpPr>
          <p:nvPr/>
        </p:nvSpPr>
        <p:spPr bwMode="auto">
          <a:xfrm>
            <a:off x="5208612" y="3928045"/>
            <a:ext cx="2286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Oval 36"/>
          <p:cNvSpPr>
            <a:spLocks noChangeArrowheads="1"/>
          </p:cNvSpPr>
          <p:nvPr/>
        </p:nvSpPr>
        <p:spPr bwMode="auto">
          <a:xfrm>
            <a:off x="5284812" y="4385245"/>
            <a:ext cx="762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Oval 37"/>
          <p:cNvSpPr>
            <a:spLocks noChangeArrowheads="1"/>
          </p:cNvSpPr>
          <p:nvPr/>
        </p:nvSpPr>
        <p:spPr bwMode="auto">
          <a:xfrm>
            <a:off x="5208612" y="4537645"/>
            <a:ext cx="228600" cy="990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Oval 38"/>
          <p:cNvSpPr>
            <a:spLocks noChangeArrowheads="1"/>
          </p:cNvSpPr>
          <p:nvPr/>
        </p:nvSpPr>
        <p:spPr bwMode="auto">
          <a:xfrm>
            <a:off x="5589612" y="4080445"/>
            <a:ext cx="2286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Oval 39"/>
          <p:cNvSpPr>
            <a:spLocks noChangeArrowheads="1"/>
          </p:cNvSpPr>
          <p:nvPr/>
        </p:nvSpPr>
        <p:spPr bwMode="auto">
          <a:xfrm>
            <a:off x="5665812" y="4385245"/>
            <a:ext cx="762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Oval 40"/>
          <p:cNvSpPr>
            <a:spLocks noChangeArrowheads="1"/>
          </p:cNvSpPr>
          <p:nvPr/>
        </p:nvSpPr>
        <p:spPr bwMode="auto">
          <a:xfrm>
            <a:off x="5589612" y="4537645"/>
            <a:ext cx="228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Oval 41"/>
          <p:cNvSpPr>
            <a:spLocks noChangeArrowheads="1"/>
          </p:cNvSpPr>
          <p:nvPr/>
        </p:nvSpPr>
        <p:spPr bwMode="auto">
          <a:xfrm>
            <a:off x="5589612" y="5071045"/>
            <a:ext cx="2286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Text Box 42"/>
          <p:cNvSpPr txBox="1">
            <a:spLocks noChangeArrowheads="1"/>
          </p:cNvSpPr>
          <p:nvPr/>
        </p:nvSpPr>
        <p:spPr bwMode="auto">
          <a:xfrm>
            <a:off x="2298724" y="4537645"/>
            <a:ext cx="393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4"/>
                </a:solidFill>
              </a:rPr>
              <a:t>or</a:t>
            </a:r>
          </a:p>
        </p:txBody>
      </p:sp>
      <p:sp>
        <p:nvSpPr>
          <p:cNvPr id="19486" name="Text Box 43"/>
          <p:cNvSpPr txBox="1">
            <a:spLocks noChangeArrowheads="1"/>
          </p:cNvSpPr>
          <p:nvPr/>
        </p:nvSpPr>
        <p:spPr bwMode="auto">
          <a:xfrm>
            <a:off x="4356124" y="4537645"/>
            <a:ext cx="393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4"/>
                </a:solidFill>
              </a:rPr>
              <a:t>or</a:t>
            </a:r>
          </a:p>
        </p:txBody>
      </p:sp>
      <p:sp>
        <p:nvSpPr>
          <p:cNvPr id="19487" name="Text Box 44"/>
          <p:cNvSpPr txBox="1">
            <a:spLocks noChangeArrowheads="1"/>
          </p:cNvSpPr>
          <p:nvPr/>
        </p:nvSpPr>
        <p:spPr bwMode="auto">
          <a:xfrm>
            <a:off x="6337324" y="4537645"/>
            <a:ext cx="393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4"/>
                </a:solidFill>
              </a:rPr>
              <a:t>or</a:t>
            </a:r>
          </a:p>
        </p:txBody>
      </p:sp>
      <p:sp>
        <p:nvSpPr>
          <p:cNvPr id="19488" name="Oval 45"/>
          <p:cNvSpPr>
            <a:spLocks noChangeArrowheads="1"/>
          </p:cNvSpPr>
          <p:nvPr/>
        </p:nvSpPr>
        <p:spPr bwMode="auto">
          <a:xfrm>
            <a:off x="7342212" y="3928045"/>
            <a:ext cx="2286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Oval 46"/>
          <p:cNvSpPr>
            <a:spLocks noChangeArrowheads="1"/>
          </p:cNvSpPr>
          <p:nvPr/>
        </p:nvSpPr>
        <p:spPr bwMode="auto">
          <a:xfrm>
            <a:off x="7418412" y="4385245"/>
            <a:ext cx="762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Oval 47"/>
          <p:cNvSpPr>
            <a:spLocks noChangeArrowheads="1"/>
          </p:cNvSpPr>
          <p:nvPr/>
        </p:nvSpPr>
        <p:spPr bwMode="auto">
          <a:xfrm>
            <a:off x="7342212" y="4537645"/>
            <a:ext cx="228600" cy="990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1" name="Oval 48"/>
          <p:cNvSpPr>
            <a:spLocks noChangeArrowheads="1"/>
          </p:cNvSpPr>
          <p:nvPr/>
        </p:nvSpPr>
        <p:spPr bwMode="auto">
          <a:xfrm>
            <a:off x="7342212" y="5223445"/>
            <a:ext cx="2286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2" name="Oval 49"/>
          <p:cNvSpPr>
            <a:spLocks noChangeArrowheads="1"/>
          </p:cNvSpPr>
          <p:nvPr/>
        </p:nvSpPr>
        <p:spPr bwMode="auto">
          <a:xfrm>
            <a:off x="7723212" y="4080445"/>
            <a:ext cx="2286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3" name="Oval 50"/>
          <p:cNvSpPr>
            <a:spLocks noChangeArrowheads="1"/>
          </p:cNvSpPr>
          <p:nvPr/>
        </p:nvSpPr>
        <p:spPr bwMode="auto">
          <a:xfrm>
            <a:off x="7799412" y="4385245"/>
            <a:ext cx="762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Oval 51"/>
          <p:cNvSpPr>
            <a:spLocks noChangeArrowheads="1"/>
          </p:cNvSpPr>
          <p:nvPr/>
        </p:nvSpPr>
        <p:spPr bwMode="auto">
          <a:xfrm>
            <a:off x="7723212" y="4537645"/>
            <a:ext cx="228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Text Box 52"/>
          <p:cNvSpPr txBox="1">
            <a:spLocks noChangeArrowheads="1"/>
          </p:cNvSpPr>
          <p:nvPr/>
        </p:nvSpPr>
        <p:spPr bwMode="auto">
          <a:xfrm>
            <a:off x="5573737" y="5909245"/>
            <a:ext cx="1743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>
                <a:solidFill>
                  <a:schemeClr val="accent1"/>
                </a:solidFill>
              </a:rPr>
              <a:t>Unbalanced</a:t>
            </a:r>
          </a:p>
          <a:p>
            <a:pPr algn="ctr"/>
            <a:r>
              <a:rPr lang="en-GB" b="1">
                <a:solidFill>
                  <a:schemeClr val="accent1"/>
                </a:solidFill>
              </a:rPr>
              <a:t>50% </a:t>
            </a:r>
          </a:p>
        </p:txBody>
      </p:sp>
      <p:sp>
        <p:nvSpPr>
          <p:cNvPr id="19496" name="Line 53"/>
          <p:cNvSpPr>
            <a:spLocks noChangeShapeType="1"/>
          </p:cNvSpPr>
          <p:nvPr/>
        </p:nvSpPr>
        <p:spPr bwMode="auto">
          <a:xfrm>
            <a:off x="5513412" y="5604445"/>
            <a:ext cx="533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497" name="Line 54"/>
          <p:cNvSpPr>
            <a:spLocks noChangeShapeType="1"/>
          </p:cNvSpPr>
          <p:nvPr/>
        </p:nvSpPr>
        <p:spPr bwMode="auto">
          <a:xfrm flipH="1">
            <a:off x="6732612" y="5528245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461" name="TextBox 59"/>
          <p:cNvSpPr txBox="1">
            <a:spLocks noChangeArrowheads="1"/>
          </p:cNvSpPr>
          <p:nvPr/>
        </p:nvSpPr>
        <p:spPr bwMode="auto">
          <a:xfrm>
            <a:off x="3727739" y="2484139"/>
            <a:ext cx="1800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Parental </a:t>
            </a:r>
            <a:r>
              <a:rPr lang="en-GB" b="1" dirty="0" smtClean="0">
                <a:solidFill>
                  <a:srgbClr val="FF0000"/>
                </a:solidFill>
              </a:rPr>
              <a:t>Chromosomes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e.g. 4 and 20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0" name="Title 59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Chromosomal </a:t>
            </a:r>
            <a:r>
              <a:rPr lang="en-GB" dirty="0" smtClean="0">
                <a:solidFill>
                  <a:schemeClr val="bg1"/>
                </a:solidFill>
              </a:rPr>
              <a:t>Translocations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1146551" y="3928046"/>
            <a:ext cx="263525" cy="1600199"/>
            <a:chOff x="1754303" y="1971699"/>
            <a:chExt cx="263525" cy="1600199"/>
          </a:xfrm>
        </p:grpSpPr>
        <p:sp>
          <p:nvSpPr>
            <p:cNvPr id="72" name="Oval 6"/>
            <p:cNvSpPr>
              <a:spLocks noChangeArrowheads="1"/>
            </p:cNvSpPr>
            <p:nvPr/>
          </p:nvSpPr>
          <p:spPr bwMode="auto">
            <a:xfrm>
              <a:off x="1754303" y="1971699"/>
              <a:ext cx="228600" cy="457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7"/>
            <p:cNvSpPr>
              <a:spLocks noChangeArrowheads="1"/>
            </p:cNvSpPr>
            <p:nvPr/>
          </p:nvSpPr>
          <p:spPr bwMode="auto">
            <a:xfrm>
              <a:off x="1830503" y="2428899"/>
              <a:ext cx="76200" cy="152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8"/>
            <p:cNvSpPr>
              <a:spLocks noChangeArrowheads="1"/>
            </p:cNvSpPr>
            <p:nvPr/>
          </p:nvSpPr>
          <p:spPr bwMode="auto">
            <a:xfrm>
              <a:off x="1754303" y="2581298"/>
              <a:ext cx="228600" cy="990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16"/>
            <p:cNvSpPr>
              <a:spLocks noChangeArrowheads="1"/>
            </p:cNvSpPr>
            <p:nvPr/>
          </p:nvSpPr>
          <p:spPr bwMode="auto">
            <a:xfrm>
              <a:off x="1789228" y="3257573"/>
              <a:ext cx="2286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895851" y="4080446"/>
            <a:ext cx="241300" cy="1295399"/>
            <a:chOff x="2503603" y="2124099"/>
            <a:chExt cx="241300" cy="1295399"/>
          </a:xfrm>
        </p:grpSpPr>
        <p:sp>
          <p:nvSpPr>
            <p:cNvPr id="77" name="Oval 9"/>
            <p:cNvSpPr>
              <a:spLocks noChangeArrowheads="1"/>
            </p:cNvSpPr>
            <p:nvPr/>
          </p:nvSpPr>
          <p:spPr bwMode="auto">
            <a:xfrm>
              <a:off x="2516303" y="2124099"/>
              <a:ext cx="2286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10"/>
            <p:cNvSpPr>
              <a:spLocks noChangeArrowheads="1"/>
            </p:cNvSpPr>
            <p:nvPr/>
          </p:nvSpPr>
          <p:spPr bwMode="auto">
            <a:xfrm>
              <a:off x="2592503" y="2428899"/>
              <a:ext cx="76200" cy="152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11"/>
            <p:cNvSpPr>
              <a:spLocks noChangeArrowheads="1"/>
            </p:cNvSpPr>
            <p:nvPr/>
          </p:nvSpPr>
          <p:spPr bwMode="auto">
            <a:xfrm>
              <a:off x="2516303" y="2581298"/>
              <a:ext cx="228600" cy="8382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17"/>
            <p:cNvSpPr>
              <a:spLocks noChangeArrowheads="1"/>
            </p:cNvSpPr>
            <p:nvPr/>
          </p:nvSpPr>
          <p:spPr bwMode="auto">
            <a:xfrm>
              <a:off x="2503603" y="3114698"/>
              <a:ext cx="2286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461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916832"/>
            <a:ext cx="3364032" cy="273063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Meiosis in a balanced translocation</a:t>
            </a:r>
            <a:b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carrier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544" y="0"/>
            <a:ext cx="560045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265" y="6407198"/>
            <a:ext cx="3304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</a:t>
            </a:r>
            <a:r>
              <a:rPr lang="en-GB" dirty="0" smtClean="0"/>
              <a:t>www.nature.com/scitable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7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1"/>
          <p:cNvSpPr txBox="1">
            <a:spLocks noChangeArrowheads="1"/>
          </p:cNvSpPr>
          <p:nvPr/>
        </p:nvSpPr>
        <p:spPr bwMode="auto">
          <a:xfrm>
            <a:off x="4932363" y="404813"/>
            <a:ext cx="36086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 err="1">
                <a:solidFill>
                  <a:schemeClr val="bg1"/>
                </a:solidFill>
              </a:rPr>
              <a:t>Cytogenetics</a:t>
            </a:r>
            <a:r>
              <a:rPr lang="en-GB" sz="2400" b="1" dirty="0">
                <a:solidFill>
                  <a:schemeClr val="bg1"/>
                </a:solidFill>
              </a:rPr>
              <a:t> report from 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Regional Genetics Service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23850" y="333375"/>
            <a:ext cx="3868738" cy="6342063"/>
            <a:chOff x="2925" y="210"/>
            <a:chExt cx="2437" cy="3995"/>
          </a:xfrm>
        </p:grpSpPr>
        <p:graphicFrame>
          <p:nvGraphicFramePr>
            <p:cNvPr id="1026" name="Object 20"/>
            <p:cNvGraphicFramePr>
              <a:graphicFrameLocks noChangeAspect="1"/>
            </p:cNvGraphicFramePr>
            <p:nvPr/>
          </p:nvGraphicFramePr>
          <p:xfrm>
            <a:off x="2925" y="210"/>
            <a:ext cx="2437" cy="38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" name="Image" r:id="rId4" imgW="3405577" imgH="5324391" progId="">
                    <p:embed/>
                  </p:oleObj>
                </mc:Choice>
                <mc:Fallback>
                  <p:oleObj name="Image" r:id="rId4" imgW="3405577" imgH="532439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5" y="210"/>
                          <a:ext cx="2437" cy="38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3" name="Line 22"/>
            <p:cNvSpPr>
              <a:spLocks noChangeShapeType="1"/>
            </p:cNvSpPr>
            <p:nvPr/>
          </p:nvSpPr>
          <p:spPr bwMode="auto">
            <a:xfrm>
              <a:off x="3298" y="554"/>
              <a:ext cx="226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4" name="Line 23"/>
            <p:cNvSpPr>
              <a:spLocks noChangeShapeType="1"/>
            </p:cNvSpPr>
            <p:nvPr/>
          </p:nvSpPr>
          <p:spPr bwMode="auto">
            <a:xfrm>
              <a:off x="4623" y="772"/>
              <a:ext cx="226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5" name="Text Box 24"/>
            <p:cNvSpPr txBox="1">
              <a:spLocks noChangeArrowheads="1"/>
            </p:cNvSpPr>
            <p:nvPr/>
          </p:nvSpPr>
          <p:spPr bwMode="auto">
            <a:xfrm>
              <a:off x="3107" y="3974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 b="1"/>
                <a:t>2</a:t>
              </a:r>
            </a:p>
          </p:txBody>
        </p:sp>
        <p:sp>
          <p:nvSpPr>
            <p:cNvPr id="1036" name="Text Box 25"/>
            <p:cNvSpPr txBox="1">
              <a:spLocks noChangeArrowheads="1"/>
            </p:cNvSpPr>
            <p:nvPr/>
          </p:nvSpPr>
          <p:spPr bwMode="auto">
            <a:xfrm>
              <a:off x="3554" y="3974"/>
              <a:ext cx="4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 b="1"/>
                <a:t>der(2)</a:t>
              </a:r>
            </a:p>
          </p:txBody>
        </p:sp>
        <p:sp>
          <p:nvSpPr>
            <p:cNvPr id="1037" name="Text Box 26"/>
            <p:cNvSpPr txBox="1">
              <a:spLocks noChangeArrowheads="1"/>
            </p:cNvSpPr>
            <p:nvPr/>
          </p:nvSpPr>
          <p:spPr bwMode="auto">
            <a:xfrm>
              <a:off x="4452" y="3339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 b="1"/>
                <a:t>3</a:t>
              </a:r>
            </a:p>
          </p:txBody>
        </p:sp>
        <p:sp>
          <p:nvSpPr>
            <p:cNvPr id="1038" name="Text Box 27"/>
            <p:cNvSpPr txBox="1">
              <a:spLocks noChangeArrowheads="1"/>
            </p:cNvSpPr>
            <p:nvPr/>
          </p:nvSpPr>
          <p:spPr bwMode="auto">
            <a:xfrm>
              <a:off x="5103" y="3335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 b="1"/>
                <a:t>3</a:t>
              </a:r>
            </a:p>
          </p:txBody>
        </p:sp>
      </p:grpSp>
      <p:sp>
        <p:nvSpPr>
          <p:cNvPr id="61468" name="Text Box 28"/>
          <p:cNvSpPr txBox="1">
            <a:spLocks noChangeArrowheads="1"/>
          </p:cNvSpPr>
          <p:nvPr/>
        </p:nvSpPr>
        <p:spPr bwMode="auto">
          <a:xfrm>
            <a:off x="4716463" y="1844824"/>
            <a:ext cx="444544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Each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chr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3 is normal</a:t>
            </a:r>
          </a:p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One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chr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2 is normal</a:t>
            </a:r>
          </a:p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One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chr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2 is a 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derivative (der)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der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(2) was inherited from father</a:t>
            </a:r>
          </a:p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who has a balanced reciprocal </a:t>
            </a:r>
          </a:p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translocation </a:t>
            </a:r>
          </a:p>
          <a:p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Trisomy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3 (p24.2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pter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)</a:t>
            </a:r>
          </a:p>
          <a:p>
            <a:endParaRPr lang="en-GB" sz="2400" dirty="0">
              <a:solidFill>
                <a:schemeClr val="accent2">
                  <a:lumMod val="75000"/>
                </a:schemeClr>
              </a:solidFill>
              <a:sym typeface="Symbol" pitchFamily="18" charset="2"/>
            </a:endParaRPr>
          </a:p>
          <a:p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Monosomy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subtelomeric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Chr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 2</a:t>
            </a:r>
          </a:p>
        </p:txBody>
      </p:sp>
      <p:sp>
        <p:nvSpPr>
          <p:cNvPr id="61470" name="Text Box 30"/>
          <p:cNvSpPr txBox="1">
            <a:spLocks noChangeArrowheads="1"/>
          </p:cNvSpPr>
          <p:nvPr/>
        </p:nvSpPr>
        <p:spPr bwMode="auto">
          <a:xfrm>
            <a:off x="4281176" y="6213773"/>
            <a:ext cx="4860032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46,XX,der(2)t(2;3)(p25.3;p24.2)pat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99792" y="630932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3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79912" y="630932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3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88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8" grpId="0"/>
      <p:bldP spid="6147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Trisomy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41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sz="2800" dirty="0" smtClean="0"/>
              <a:t>Described by Langdon Down in 1866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GB" sz="2800" dirty="0" smtClean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sz="2800" dirty="0" err="1" smtClean="0"/>
              <a:t>Lejeunne</a:t>
            </a:r>
            <a:r>
              <a:rPr lang="en-GB" sz="2800" dirty="0" smtClean="0"/>
              <a:t> found chromosomal defect in 1959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GB" sz="2800" dirty="0" smtClean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sz="2800" dirty="0" smtClean="0"/>
              <a:t>Overall incidence at birth is approx 1 in 650 to 1 in 700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GB" sz="2800" dirty="0" smtClean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sz="2800" dirty="0" smtClean="0"/>
              <a:t>Strong association between incidence and advancing maternal age</a:t>
            </a:r>
            <a:r>
              <a:rPr lang="en-GB" b="1" dirty="0" smtClean="0">
                <a:solidFill>
                  <a:schemeClr val="accent1"/>
                </a:solidFill>
              </a:rPr>
              <a:t>	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chemeClr val="bg1"/>
                </a:solidFill>
              </a:rPr>
              <a:t>Trisomy</a:t>
            </a:r>
            <a:r>
              <a:rPr lang="en-GB" b="1" dirty="0" smtClean="0">
                <a:solidFill>
                  <a:schemeClr val="bg1"/>
                </a:solidFill>
              </a:rPr>
              <a:t> 21: Down syndrome</a:t>
            </a:r>
            <a:endParaRPr lang="en-GB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06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755576" y="2420888"/>
            <a:ext cx="5330825" cy="4114800"/>
          </a:xfrm>
          <a:noFill/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Increasing risk of Down syndrome with maternal 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92080" y="3514392"/>
            <a:ext cx="309634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Risk of Down’s rises significantly from the age of 30 and rises very rapidly over the age of 40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6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Font typeface="Arial" pitchFamily="34" charset="0"/>
              <a:buChar char="•"/>
            </a:pPr>
            <a:r>
              <a:rPr lang="en-GB" dirty="0" smtClean="0"/>
              <a:t>Explain </a:t>
            </a:r>
            <a:r>
              <a:rPr lang="en-GB" dirty="0"/>
              <a:t>with examples the concept of aneuploidy</a:t>
            </a:r>
          </a:p>
          <a:p>
            <a:pPr lvl="0">
              <a:buFont typeface="Arial" pitchFamily="34" charset="0"/>
              <a:buChar char="•"/>
            </a:pPr>
            <a:r>
              <a:rPr lang="en-GB" dirty="0"/>
              <a:t>Draw a diagram showing possible meiotic products from a balanced translocation</a:t>
            </a:r>
          </a:p>
          <a:p>
            <a:pPr lvl="0">
              <a:buFont typeface="Arial" pitchFamily="34" charset="0"/>
              <a:buChar char="•"/>
            </a:pPr>
            <a:r>
              <a:rPr lang="en-GB" dirty="0"/>
              <a:t>Describe how 3 different chromosome aberrations lead to Down syndrome</a:t>
            </a:r>
          </a:p>
          <a:p>
            <a:pPr lvl="0">
              <a:buFont typeface="Arial" pitchFamily="34" charset="0"/>
              <a:buChar char="•"/>
            </a:pPr>
            <a:r>
              <a:rPr lang="en-GB" dirty="0"/>
              <a:t>Explain why sex determination is not solely based on sex chromosome karyotype</a:t>
            </a:r>
          </a:p>
          <a:p>
            <a:pPr lvl="0">
              <a:buFont typeface="Arial" pitchFamily="34" charset="0"/>
              <a:buChar char="•"/>
            </a:pPr>
            <a:r>
              <a:rPr lang="en-GB" dirty="0"/>
              <a:t>Explain the classification of congenital defects. Explain how non-genetic factors lead to congenital abnormalities</a:t>
            </a:r>
          </a:p>
          <a:p>
            <a:pPr lvl="0">
              <a:buFont typeface="Arial" pitchFamily="34" charset="0"/>
              <a:buChar char="•"/>
            </a:pPr>
            <a:r>
              <a:rPr lang="en-US" dirty="0"/>
              <a:t>Give two examples of inborn errors of metabolism currently included in UK national neonatal screening </a:t>
            </a:r>
            <a:r>
              <a:rPr lang="en-US" dirty="0" err="1"/>
              <a:t>programmes</a:t>
            </a:r>
            <a:r>
              <a:rPr lang="en-US" dirty="0"/>
              <a:t>, including clinical features and therapeutic management of each condition</a:t>
            </a:r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00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708920"/>
            <a:ext cx="7772400" cy="36004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Newborn period </a:t>
            </a:r>
            <a:r>
              <a:rPr lang="en-GB" dirty="0" smtClean="0"/>
              <a:t>- severe </a:t>
            </a:r>
            <a:r>
              <a:rPr lang="en-GB" dirty="0" err="1" smtClean="0"/>
              <a:t>hypotonia</a:t>
            </a:r>
            <a:r>
              <a:rPr lang="en-GB" dirty="0" smtClean="0"/>
              <a:t>, sleepy, excess </a:t>
            </a:r>
            <a:r>
              <a:rPr lang="en-GB" dirty="0" err="1" smtClean="0"/>
              <a:t>nuchal</a:t>
            </a:r>
            <a:r>
              <a:rPr lang="en-GB" dirty="0" smtClean="0"/>
              <a:t> skin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Craniofacial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dirty="0" smtClean="0"/>
              <a:t>- </a:t>
            </a:r>
            <a:r>
              <a:rPr lang="en-GB" dirty="0" err="1" smtClean="0"/>
              <a:t>macroglossia</a:t>
            </a:r>
            <a:r>
              <a:rPr lang="en-GB" dirty="0" smtClean="0"/>
              <a:t>, small ears, epicanthic folds, upward sloping </a:t>
            </a:r>
            <a:r>
              <a:rPr lang="en-GB" dirty="0" err="1" smtClean="0"/>
              <a:t>palpebral</a:t>
            </a:r>
            <a:r>
              <a:rPr lang="en-GB" dirty="0" smtClean="0"/>
              <a:t> fissures, </a:t>
            </a:r>
            <a:r>
              <a:rPr lang="en-GB" dirty="0" err="1" smtClean="0"/>
              <a:t>Brushfield</a:t>
            </a:r>
            <a:r>
              <a:rPr lang="en-GB" dirty="0" smtClean="0"/>
              <a:t> spots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Limbs</a:t>
            </a:r>
            <a:r>
              <a:rPr lang="en-GB" dirty="0" smtClean="0"/>
              <a:t> – single </a:t>
            </a:r>
            <a:r>
              <a:rPr lang="en-GB" dirty="0" err="1" smtClean="0"/>
              <a:t>palmar</a:t>
            </a:r>
            <a:r>
              <a:rPr lang="en-GB" dirty="0" smtClean="0"/>
              <a:t> crease, wide gap between first and second toes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Cardiac</a:t>
            </a:r>
            <a:r>
              <a:rPr lang="en-GB" dirty="0" smtClean="0">
                <a:solidFill>
                  <a:schemeClr val="accent4"/>
                </a:solidFill>
              </a:rPr>
              <a:t> </a:t>
            </a:r>
            <a:r>
              <a:rPr lang="en-GB" dirty="0" smtClean="0"/>
              <a:t>- Atrial and Ventral </a:t>
            </a:r>
            <a:r>
              <a:rPr lang="en-GB" dirty="0" err="1" smtClean="0"/>
              <a:t>septal</a:t>
            </a:r>
            <a:r>
              <a:rPr lang="en-GB" dirty="0" smtClean="0"/>
              <a:t> defects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Other</a:t>
            </a:r>
            <a:r>
              <a:rPr lang="en-GB" dirty="0" smtClean="0">
                <a:solidFill>
                  <a:schemeClr val="accent4"/>
                </a:solidFill>
              </a:rPr>
              <a:t> </a:t>
            </a:r>
            <a:r>
              <a:rPr lang="en-GB" dirty="0" smtClean="0"/>
              <a:t>- short stature, duodenal </a:t>
            </a:r>
            <a:r>
              <a:rPr lang="en-GB" dirty="0" err="1" smtClean="0"/>
              <a:t>atresia</a:t>
            </a:r>
            <a:endParaRPr lang="en-GB" dirty="0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1143000"/>
          </a:xfrm>
        </p:spPr>
        <p:txBody>
          <a:bodyPr/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Clinical Features of Down syndrome</a:t>
            </a:r>
            <a:endParaRPr lang="en-GB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07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24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Natural history of Down’s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2420888"/>
            <a:ext cx="4896544" cy="381642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sz="2400" dirty="0" smtClean="0"/>
              <a:t>IQ scores ranging from 25-75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sz="2400" dirty="0" smtClean="0"/>
              <a:t>Most children are happy and affectionate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sz="2400" dirty="0" smtClean="0"/>
              <a:t>Relatively advanced social skills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sz="2400" dirty="0" smtClean="0"/>
              <a:t>Adult height around 150 cm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sz="2400" dirty="0" smtClean="0"/>
              <a:t>Cardiac anomaly causes early death in 20%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sz="2400" dirty="0" smtClean="0"/>
              <a:t>Increased risks of leukaemia and Alzheimer’s</a:t>
            </a:r>
          </a:p>
        </p:txBody>
      </p:sp>
      <p:graphicFrame>
        <p:nvGraphicFramePr>
          <p:cNvPr id="5122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27966231"/>
              </p:ext>
            </p:extLst>
          </p:nvPr>
        </p:nvGraphicFramePr>
        <p:xfrm>
          <a:off x="5220072" y="2996952"/>
          <a:ext cx="3538537" cy="258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Image" r:id="rId4" imgW="3685139" imgH="2693964" progId="">
                  <p:embed/>
                </p:oleObj>
              </mc:Choice>
              <mc:Fallback>
                <p:oleObj name="Image" r:id="rId4" imgW="3685139" imgH="269396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2996952"/>
                        <a:ext cx="3538537" cy="258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Line 6"/>
          <p:cNvSpPr>
            <a:spLocks noChangeShapeType="1"/>
          </p:cNvSpPr>
          <p:nvPr/>
        </p:nvSpPr>
        <p:spPr bwMode="auto">
          <a:xfrm>
            <a:off x="6444208" y="4365104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89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50464" y="2541744"/>
            <a:ext cx="3384376" cy="3718007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GB" dirty="0" smtClean="0"/>
              <a:t>95% of all Down cases</a:t>
            </a:r>
          </a:p>
          <a:p>
            <a:pPr>
              <a:buClr>
                <a:schemeClr val="tx1"/>
              </a:buClr>
            </a:pPr>
            <a:endParaRPr lang="en-GB" dirty="0" smtClean="0"/>
          </a:p>
          <a:p>
            <a:pPr>
              <a:buClr>
                <a:schemeClr val="tx1"/>
              </a:buClr>
            </a:pPr>
            <a:r>
              <a:rPr lang="en-GB" dirty="0" smtClean="0"/>
              <a:t>90% maternal origin of extra chromosome</a:t>
            </a:r>
          </a:p>
          <a:p>
            <a:pPr>
              <a:buClr>
                <a:schemeClr val="tx1"/>
              </a:buClr>
            </a:pPr>
            <a:endParaRPr lang="en-GB" dirty="0" smtClean="0"/>
          </a:p>
          <a:p>
            <a:pPr>
              <a:buClr>
                <a:schemeClr val="tx1"/>
              </a:buClr>
            </a:pPr>
            <a:r>
              <a:rPr lang="en-GB" dirty="0" smtClean="0"/>
              <a:t>Non-disjunction in meiosis I (75%) or II (25%)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GB" b="1" dirty="0" err="1" smtClean="0">
                <a:solidFill>
                  <a:schemeClr val="bg1"/>
                </a:solidFill>
              </a:rPr>
              <a:t>Trisomy</a:t>
            </a:r>
            <a:r>
              <a:rPr lang="en-GB" b="1" dirty="0" smtClean="0">
                <a:solidFill>
                  <a:schemeClr val="bg1"/>
                </a:solidFill>
              </a:rPr>
              <a:t> 21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27652" name="Text Box 23"/>
          <p:cNvSpPr txBox="1">
            <a:spLocks noChangeArrowheads="1"/>
          </p:cNvSpPr>
          <p:nvPr/>
        </p:nvSpPr>
        <p:spPr bwMode="auto">
          <a:xfrm>
            <a:off x="4418244" y="3028674"/>
            <a:ext cx="1119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MEIOSIS </a:t>
            </a:r>
          </a:p>
          <a:p>
            <a:pPr algn="ctr"/>
            <a:r>
              <a:rPr lang="en-GB" b="1" dirty="0"/>
              <a:t>I</a:t>
            </a:r>
          </a:p>
        </p:txBody>
      </p:sp>
      <p:sp>
        <p:nvSpPr>
          <p:cNvPr id="27653" name="Oval 24"/>
          <p:cNvSpPr>
            <a:spLocks noChangeArrowheads="1"/>
          </p:cNvSpPr>
          <p:nvPr/>
        </p:nvSpPr>
        <p:spPr bwMode="auto">
          <a:xfrm>
            <a:off x="5182640" y="5294036"/>
            <a:ext cx="609600" cy="609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Oval 25"/>
          <p:cNvSpPr>
            <a:spLocks noChangeArrowheads="1"/>
          </p:cNvSpPr>
          <p:nvPr/>
        </p:nvSpPr>
        <p:spPr bwMode="auto">
          <a:xfrm>
            <a:off x="6478040" y="5294036"/>
            <a:ext cx="609600" cy="609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Oval 26"/>
          <p:cNvSpPr>
            <a:spLocks noChangeArrowheads="1"/>
          </p:cNvSpPr>
          <p:nvPr/>
        </p:nvSpPr>
        <p:spPr bwMode="auto">
          <a:xfrm>
            <a:off x="7468640" y="5294036"/>
            <a:ext cx="609600" cy="609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Oval 27"/>
          <p:cNvSpPr>
            <a:spLocks noChangeArrowheads="1"/>
          </p:cNvSpPr>
          <p:nvPr/>
        </p:nvSpPr>
        <p:spPr bwMode="auto">
          <a:xfrm>
            <a:off x="4115840" y="5294036"/>
            <a:ext cx="609600" cy="609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Text Box 28"/>
          <p:cNvSpPr txBox="1">
            <a:spLocks noChangeArrowheads="1"/>
          </p:cNvSpPr>
          <p:nvPr/>
        </p:nvSpPr>
        <p:spPr bwMode="auto">
          <a:xfrm>
            <a:off x="3561524" y="4462806"/>
            <a:ext cx="10711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MEIOSIS</a:t>
            </a:r>
          </a:p>
          <a:p>
            <a:pPr algn="ctr"/>
            <a:r>
              <a:rPr lang="en-GB" b="1" dirty="0"/>
              <a:t> II</a:t>
            </a:r>
          </a:p>
        </p:txBody>
      </p:sp>
      <p:sp>
        <p:nvSpPr>
          <p:cNvPr id="27658" name="Text Box 29"/>
          <p:cNvSpPr txBox="1">
            <a:spLocks noChangeArrowheads="1"/>
          </p:cNvSpPr>
          <p:nvPr/>
        </p:nvSpPr>
        <p:spPr bwMode="auto">
          <a:xfrm>
            <a:off x="7133677" y="3430311"/>
            <a:ext cx="17876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/>
              <a:t>Non-disjunction</a:t>
            </a:r>
          </a:p>
        </p:txBody>
      </p:sp>
      <p:sp>
        <p:nvSpPr>
          <p:cNvPr id="27659" name="Line 32"/>
          <p:cNvSpPr>
            <a:spLocks noChangeShapeType="1"/>
          </p:cNvSpPr>
          <p:nvPr/>
        </p:nvSpPr>
        <p:spPr bwMode="auto">
          <a:xfrm flipH="1">
            <a:off x="6782840" y="4532036"/>
            <a:ext cx="381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4344440" y="5370236"/>
            <a:ext cx="152400" cy="457200"/>
            <a:chOff x="1632" y="3408"/>
            <a:chExt cx="96" cy="288"/>
          </a:xfrm>
        </p:grpSpPr>
        <p:sp>
          <p:nvSpPr>
            <p:cNvPr id="27696" name="Line 34"/>
            <p:cNvSpPr>
              <a:spLocks noChangeShapeType="1"/>
            </p:cNvSpPr>
            <p:nvPr/>
          </p:nvSpPr>
          <p:spPr bwMode="auto">
            <a:xfrm>
              <a:off x="1632" y="34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97" name="Line 35"/>
            <p:cNvSpPr>
              <a:spLocks noChangeShapeType="1"/>
            </p:cNvSpPr>
            <p:nvPr/>
          </p:nvSpPr>
          <p:spPr bwMode="auto">
            <a:xfrm>
              <a:off x="1728" y="35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5411240" y="5370236"/>
            <a:ext cx="152400" cy="457200"/>
            <a:chOff x="1632" y="3408"/>
            <a:chExt cx="96" cy="288"/>
          </a:xfrm>
        </p:grpSpPr>
        <p:sp>
          <p:nvSpPr>
            <p:cNvPr id="27694" name="Line 38"/>
            <p:cNvSpPr>
              <a:spLocks noChangeShapeType="1"/>
            </p:cNvSpPr>
            <p:nvPr/>
          </p:nvSpPr>
          <p:spPr bwMode="auto">
            <a:xfrm>
              <a:off x="1632" y="34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95" name="Line 39"/>
            <p:cNvSpPr>
              <a:spLocks noChangeShapeType="1"/>
            </p:cNvSpPr>
            <p:nvPr/>
          </p:nvSpPr>
          <p:spPr bwMode="auto">
            <a:xfrm>
              <a:off x="1728" y="35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7662" name="Text Box 40"/>
          <p:cNvSpPr txBox="1">
            <a:spLocks noChangeArrowheads="1"/>
          </p:cNvSpPr>
          <p:nvPr/>
        </p:nvSpPr>
        <p:spPr bwMode="auto">
          <a:xfrm>
            <a:off x="3734840" y="6075086"/>
            <a:ext cx="18966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 err="1"/>
              <a:t>Disomic</a:t>
            </a:r>
            <a:r>
              <a:rPr lang="en-GB" b="1" dirty="0"/>
              <a:t> gametes</a:t>
            </a:r>
          </a:p>
        </p:txBody>
      </p:sp>
      <p:sp>
        <p:nvSpPr>
          <p:cNvPr id="27663" name="Text Box 41"/>
          <p:cNvSpPr txBox="1">
            <a:spLocks noChangeArrowheads="1"/>
          </p:cNvSpPr>
          <p:nvPr/>
        </p:nvSpPr>
        <p:spPr bwMode="auto">
          <a:xfrm>
            <a:off x="6160862" y="6046982"/>
            <a:ext cx="2146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 err="1"/>
              <a:t>Nullisomic</a:t>
            </a:r>
            <a:r>
              <a:rPr lang="en-GB" b="1" dirty="0"/>
              <a:t> gametes</a:t>
            </a:r>
          </a:p>
        </p:txBody>
      </p:sp>
      <p:sp>
        <p:nvSpPr>
          <p:cNvPr id="27664" name="Line 42"/>
          <p:cNvSpPr>
            <a:spLocks noChangeShapeType="1"/>
          </p:cNvSpPr>
          <p:nvPr/>
        </p:nvSpPr>
        <p:spPr bwMode="auto">
          <a:xfrm flipH="1">
            <a:off x="3887240" y="6056036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65" name="Line 43"/>
          <p:cNvSpPr>
            <a:spLocks noChangeShapeType="1"/>
          </p:cNvSpPr>
          <p:nvPr/>
        </p:nvSpPr>
        <p:spPr bwMode="auto">
          <a:xfrm>
            <a:off x="3887240" y="575123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66" name="Line 44"/>
          <p:cNvSpPr>
            <a:spLocks noChangeShapeType="1"/>
          </p:cNvSpPr>
          <p:nvPr/>
        </p:nvSpPr>
        <p:spPr bwMode="auto">
          <a:xfrm>
            <a:off x="5944640" y="575123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67" name="Line 45"/>
          <p:cNvSpPr>
            <a:spLocks noChangeShapeType="1"/>
          </p:cNvSpPr>
          <p:nvPr/>
        </p:nvSpPr>
        <p:spPr bwMode="auto">
          <a:xfrm flipH="1">
            <a:off x="6173240" y="6056036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68" name="Line 46"/>
          <p:cNvSpPr>
            <a:spLocks noChangeShapeType="1"/>
          </p:cNvSpPr>
          <p:nvPr/>
        </p:nvSpPr>
        <p:spPr bwMode="auto">
          <a:xfrm>
            <a:off x="6173240" y="575123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69" name="Line 47"/>
          <p:cNvSpPr>
            <a:spLocks noChangeShapeType="1"/>
          </p:cNvSpPr>
          <p:nvPr/>
        </p:nvSpPr>
        <p:spPr bwMode="auto">
          <a:xfrm>
            <a:off x="8230640" y="575123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70" name="Line 49"/>
          <p:cNvSpPr>
            <a:spLocks noChangeShapeType="1"/>
          </p:cNvSpPr>
          <p:nvPr/>
        </p:nvSpPr>
        <p:spPr bwMode="auto">
          <a:xfrm flipH="1">
            <a:off x="4496840" y="4608236"/>
            <a:ext cx="457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71" name="Line 50"/>
          <p:cNvSpPr>
            <a:spLocks noChangeShapeType="1"/>
          </p:cNvSpPr>
          <p:nvPr/>
        </p:nvSpPr>
        <p:spPr bwMode="auto">
          <a:xfrm>
            <a:off x="5030240" y="4608236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72" name="Line 51"/>
          <p:cNvSpPr>
            <a:spLocks noChangeShapeType="1"/>
          </p:cNvSpPr>
          <p:nvPr/>
        </p:nvSpPr>
        <p:spPr bwMode="auto">
          <a:xfrm flipH="1">
            <a:off x="5030240" y="3389036"/>
            <a:ext cx="990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73" name="Line 52"/>
          <p:cNvSpPr>
            <a:spLocks noChangeShapeType="1"/>
          </p:cNvSpPr>
          <p:nvPr/>
        </p:nvSpPr>
        <p:spPr bwMode="auto">
          <a:xfrm>
            <a:off x="6325640" y="3465236"/>
            <a:ext cx="838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74" name="Line 54"/>
          <p:cNvSpPr>
            <a:spLocks noChangeShapeType="1"/>
          </p:cNvSpPr>
          <p:nvPr/>
        </p:nvSpPr>
        <p:spPr bwMode="auto">
          <a:xfrm>
            <a:off x="7316240" y="4532036"/>
            <a:ext cx="457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75" name="Oval 20"/>
          <p:cNvSpPr>
            <a:spLocks noChangeArrowheads="1"/>
          </p:cNvSpPr>
          <p:nvPr/>
        </p:nvSpPr>
        <p:spPr bwMode="auto">
          <a:xfrm>
            <a:off x="6935240" y="4074836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5868440" y="2931836"/>
            <a:ext cx="609600" cy="609600"/>
            <a:chOff x="2400" y="1872"/>
            <a:chExt cx="384" cy="38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7687" name="Oval 5"/>
            <p:cNvSpPr>
              <a:spLocks noChangeArrowheads="1"/>
            </p:cNvSpPr>
            <p:nvPr/>
          </p:nvSpPr>
          <p:spPr bwMode="auto">
            <a:xfrm>
              <a:off x="2400" y="1872"/>
              <a:ext cx="384" cy="38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2496" y="2016"/>
              <a:ext cx="96" cy="192"/>
              <a:chOff x="2352" y="2016"/>
              <a:chExt cx="96" cy="192"/>
            </a:xfrm>
            <a:grpFill/>
          </p:grpSpPr>
          <p:sp>
            <p:nvSpPr>
              <p:cNvPr id="27692" name="Line 7"/>
              <p:cNvSpPr>
                <a:spLocks noChangeShapeType="1"/>
              </p:cNvSpPr>
              <p:nvPr/>
            </p:nvSpPr>
            <p:spPr bwMode="auto">
              <a:xfrm>
                <a:off x="2352" y="2016"/>
                <a:ext cx="96" cy="19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693" name="Line 8"/>
              <p:cNvSpPr>
                <a:spLocks noChangeShapeType="1"/>
              </p:cNvSpPr>
              <p:nvPr/>
            </p:nvSpPr>
            <p:spPr bwMode="auto">
              <a:xfrm>
                <a:off x="2400" y="2016"/>
                <a:ext cx="0" cy="19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640" y="1968"/>
              <a:ext cx="96" cy="192"/>
              <a:chOff x="2352" y="2016"/>
              <a:chExt cx="96" cy="192"/>
            </a:xfrm>
            <a:grpFill/>
          </p:grpSpPr>
          <p:sp>
            <p:nvSpPr>
              <p:cNvPr id="27690" name="Line 11"/>
              <p:cNvSpPr>
                <a:spLocks noChangeShapeType="1"/>
              </p:cNvSpPr>
              <p:nvPr/>
            </p:nvSpPr>
            <p:spPr bwMode="auto">
              <a:xfrm>
                <a:off x="2352" y="2016"/>
                <a:ext cx="96" cy="19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691" name="Line 12"/>
              <p:cNvSpPr>
                <a:spLocks noChangeShapeType="1"/>
              </p:cNvSpPr>
              <p:nvPr/>
            </p:nvSpPr>
            <p:spPr bwMode="auto">
              <a:xfrm>
                <a:off x="2400" y="2016"/>
                <a:ext cx="0" cy="19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4725440" y="4074836"/>
            <a:ext cx="609600" cy="609600"/>
            <a:chOff x="1680" y="2592"/>
            <a:chExt cx="384" cy="384"/>
          </a:xfrm>
          <a:solidFill>
            <a:schemeClr val="bg2"/>
          </a:solidFill>
        </p:grpSpPr>
        <p:sp>
          <p:nvSpPr>
            <p:cNvPr id="27679" name="Oval 13"/>
            <p:cNvSpPr>
              <a:spLocks noChangeArrowheads="1"/>
            </p:cNvSpPr>
            <p:nvPr/>
          </p:nvSpPr>
          <p:spPr bwMode="auto">
            <a:xfrm>
              <a:off x="1680" y="2592"/>
              <a:ext cx="384" cy="38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55"/>
            <p:cNvGrpSpPr>
              <a:grpSpLocks/>
            </p:cNvGrpSpPr>
            <p:nvPr/>
          </p:nvGrpSpPr>
          <p:grpSpPr bwMode="auto">
            <a:xfrm>
              <a:off x="1776" y="2688"/>
              <a:ext cx="240" cy="240"/>
              <a:chOff x="1776" y="2688"/>
              <a:chExt cx="240" cy="240"/>
            </a:xfrm>
            <a:grpFill/>
          </p:grpSpPr>
          <p:grpSp>
            <p:nvGrpSpPr>
              <p:cNvPr id="9" name="Group 14"/>
              <p:cNvGrpSpPr>
                <a:grpSpLocks/>
              </p:cNvGrpSpPr>
              <p:nvPr/>
            </p:nvGrpSpPr>
            <p:grpSpPr bwMode="auto">
              <a:xfrm>
                <a:off x="1776" y="2736"/>
                <a:ext cx="96" cy="192"/>
                <a:chOff x="2352" y="2016"/>
                <a:chExt cx="96" cy="192"/>
              </a:xfrm>
              <a:grpFill/>
            </p:grpSpPr>
            <p:sp>
              <p:nvSpPr>
                <p:cNvPr id="27685" name="Line 15"/>
                <p:cNvSpPr>
                  <a:spLocks noChangeShapeType="1"/>
                </p:cNvSpPr>
                <p:nvPr/>
              </p:nvSpPr>
              <p:spPr bwMode="auto">
                <a:xfrm>
                  <a:off x="2352" y="2016"/>
                  <a:ext cx="96" cy="19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7686" name="Line 16"/>
                <p:cNvSpPr>
                  <a:spLocks noChangeShapeType="1"/>
                </p:cNvSpPr>
                <p:nvPr/>
              </p:nvSpPr>
              <p:spPr bwMode="auto">
                <a:xfrm>
                  <a:off x="2400" y="2016"/>
                  <a:ext cx="0" cy="19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0" name="Group 17"/>
              <p:cNvGrpSpPr>
                <a:grpSpLocks/>
              </p:cNvGrpSpPr>
              <p:nvPr/>
            </p:nvGrpSpPr>
            <p:grpSpPr bwMode="auto">
              <a:xfrm>
                <a:off x="1920" y="2688"/>
                <a:ext cx="96" cy="192"/>
                <a:chOff x="2352" y="2016"/>
                <a:chExt cx="96" cy="192"/>
              </a:xfrm>
              <a:grpFill/>
            </p:grpSpPr>
            <p:sp>
              <p:nvSpPr>
                <p:cNvPr id="27683" name="Line 18"/>
                <p:cNvSpPr>
                  <a:spLocks noChangeShapeType="1"/>
                </p:cNvSpPr>
                <p:nvPr/>
              </p:nvSpPr>
              <p:spPr bwMode="auto">
                <a:xfrm>
                  <a:off x="2352" y="2016"/>
                  <a:ext cx="96" cy="19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7684" name="Line 19"/>
                <p:cNvSpPr>
                  <a:spLocks noChangeShapeType="1"/>
                </p:cNvSpPr>
                <p:nvPr/>
              </p:nvSpPr>
              <p:spPr bwMode="auto">
                <a:xfrm>
                  <a:off x="2400" y="2016"/>
                  <a:ext cx="0" cy="19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0576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204864"/>
            <a:ext cx="6984776" cy="4594424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sz="2800" dirty="0" smtClean="0"/>
              <a:t>4% of all Down cases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GB" sz="1600" dirty="0" smtClean="0"/>
          </a:p>
          <a:p>
            <a:pPr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u="sng" dirty="0" err="1" smtClean="0"/>
              <a:t>Robertsonian</a:t>
            </a:r>
            <a:r>
              <a:rPr lang="en-GB" dirty="0" smtClean="0"/>
              <a:t> Translocation - breakage of acrocentric chromosomes (13,14,15,21,22) and fusion of their long arms (1:1000 incidence)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GB" sz="2000" dirty="0" smtClean="0"/>
          </a:p>
          <a:p>
            <a:pPr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2/3 </a:t>
            </a:r>
            <a:r>
              <a:rPr lang="en-GB" i="1" dirty="0" smtClean="0"/>
              <a:t>de novo</a:t>
            </a:r>
            <a:r>
              <a:rPr lang="en-GB" dirty="0" smtClean="0"/>
              <a:t> translocation in child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GB" sz="2000" dirty="0" smtClean="0"/>
          </a:p>
          <a:p>
            <a:pPr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1/3 of parents are carriers of translocation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GB" sz="2000" dirty="0" smtClean="0"/>
          </a:p>
          <a:p>
            <a:pPr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High risk of further Down syndrome babies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GB" sz="2000" dirty="0" smtClean="0"/>
          </a:p>
          <a:p>
            <a:pPr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13q21q and 14q21q - 10% risk of Down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GB" sz="2000" dirty="0" smtClean="0"/>
          </a:p>
          <a:p>
            <a:pPr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21q21q - all offspring will have Down</a:t>
            </a:r>
          </a:p>
          <a:p>
            <a:pPr lvl="1">
              <a:lnSpc>
                <a:spcPct val="80000"/>
              </a:lnSpc>
            </a:pPr>
            <a:endParaRPr lang="en-GB" dirty="0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Translocations</a:t>
            </a:r>
          </a:p>
        </p:txBody>
      </p:sp>
    </p:spTree>
    <p:extLst>
      <p:ext uri="{BB962C8B-B14F-4D97-AF65-F5344CB8AC3E}">
        <p14:creationId xmlns:p14="http://schemas.microsoft.com/office/powerpoint/2010/main" val="370969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74"/>
          <p:cNvSpPr>
            <a:spLocks noChangeShapeType="1"/>
          </p:cNvSpPr>
          <p:nvPr/>
        </p:nvSpPr>
        <p:spPr bwMode="auto">
          <a:xfrm>
            <a:off x="5972468" y="4470400"/>
            <a:ext cx="6858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699" name="Line 73"/>
          <p:cNvSpPr>
            <a:spLocks noChangeShapeType="1"/>
          </p:cNvSpPr>
          <p:nvPr/>
        </p:nvSpPr>
        <p:spPr bwMode="auto">
          <a:xfrm flipH="1">
            <a:off x="5210468" y="4470400"/>
            <a:ext cx="5334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0" name="Line 72"/>
          <p:cNvSpPr>
            <a:spLocks noChangeShapeType="1"/>
          </p:cNvSpPr>
          <p:nvPr/>
        </p:nvSpPr>
        <p:spPr bwMode="auto">
          <a:xfrm>
            <a:off x="4677068" y="3022600"/>
            <a:ext cx="10668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1" name="Line 71"/>
          <p:cNvSpPr>
            <a:spLocks noChangeShapeType="1"/>
          </p:cNvSpPr>
          <p:nvPr/>
        </p:nvSpPr>
        <p:spPr bwMode="auto">
          <a:xfrm flipH="1">
            <a:off x="3457868" y="30226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2" name="Line 70"/>
          <p:cNvSpPr>
            <a:spLocks noChangeShapeType="1"/>
          </p:cNvSpPr>
          <p:nvPr/>
        </p:nvSpPr>
        <p:spPr bwMode="auto">
          <a:xfrm>
            <a:off x="3457868" y="4394200"/>
            <a:ext cx="4572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3" name="Line 69"/>
          <p:cNvSpPr>
            <a:spLocks noChangeShapeType="1"/>
          </p:cNvSpPr>
          <p:nvPr/>
        </p:nvSpPr>
        <p:spPr bwMode="auto">
          <a:xfrm flipH="1">
            <a:off x="2543468" y="4394200"/>
            <a:ext cx="6858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5" name="Rectangle 3"/>
          <p:cNvSpPr>
            <a:spLocks noGrp="1" noChangeArrowheads="1"/>
          </p:cNvSpPr>
          <p:nvPr>
            <p:ph idx="1"/>
          </p:nvPr>
        </p:nvSpPr>
        <p:spPr>
          <a:xfrm>
            <a:off x="125220" y="2026699"/>
            <a:ext cx="2761148" cy="273262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1% of all Down cases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Children less severely affected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Caused by mitotic non-disjunction</a:t>
            </a:r>
          </a:p>
        </p:txBody>
      </p:sp>
      <p:sp>
        <p:nvSpPr>
          <p:cNvPr id="2970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r>
              <a:rPr lang="en-GB" b="1" dirty="0" err="1" smtClean="0">
                <a:solidFill>
                  <a:schemeClr val="bg1"/>
                </a:solidFill>
              </a:rPr>
              <a:t>Mosaicism</a:t>
            </a:r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29706" name="Oval 4"/>
          <p:cNvSpPr>
            <a:spLocks noChangeArrowheads="1"/>
          </p:cNvSpPr>
          <p:nvPr/>
        </p:nvSpPr>
        <p:spPr bwMode="auto">
          <a:xfrm>
            <a:off x="4296068" y="2565400"/>
            <a:ext cx="5334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372268" y="2717800"/>
            <a:ext cx="152400" cy="228600"/>
            <a:chOff x="2160" y="2064"/>
            <a:chExt cx="96" cy="144"/>
          </a:xfrm>
          <a:solidFill>
            <a:schemeClr val="bg2"/>
          </a:solidFill>
        </p:grpSpPr>
        <p:sp>
          <p:nvSpPr>
            <p:cNvPr id="29763" name="Line 5"/>
            <p:cNvSpPr>
              <a:spLocks noChangeShapeType="1"/>
            </p:cNvSpPr>
            <p:nvPr/>
          </p:nvSpPr>
          <p:spPr bwMode="auto">
            <a:xfrm>
              <a:off x="2160" y="2064"/>
              <a:ext cx="96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764" name="Line 7"/>
            <p:cNvSpPr>
              <a:spLocks noChangeShapeType="1"/>
            </p:cNvSpPr>
            <p:nvPr/>
          </p:nvSpPr>
          <p:spPr bwMode="auto">
            <a:xfrm>
              <a:off x="2208" y="2064"/>
              <a:ext cx="0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524668" y="2641600"/>
            <a:ext cx="152400" cy="228600"/>
            <a:chOff x="2160" y="2064"/>
            <a:chExt cx="96" cy="144"/>
          </a:xfrm>
          <a:solidFill>
            <a:schemeClr val="bg2"/>
          </a:solidFill>
        </p:grpSpPr>
        <p:sp>
          <p:nvSpPr>
            <p:cNvPr id="29761" name="Line 10"/>
            <p:cNvSpPr>
              <a:spLocks noChangeShapeType="1"/>
            </p:cNvSpPr>
            <p:nvPr/>
          </p:nvSpPr>
          <p:spPr bwMode="auto">
            <a:xfrm>
              <a:off x="2160" y="2064"/>
              <a:ext cx="96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762" name="Line 11"/>
            <p:cNvSpPr>
              <a:spLocks noChangeShapeType="1"/>
            </p:cNvSpPr>
            <p:nvPr/>
          </p:nvSpPr>
          <p:spPr bwMode="auto">
            <a:xfrm>
              <a:off x="2208" y="2064"/>
              <a:ext cx="0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9709" name="Text Box 12"/>
          <p:cNvSpPr txBox="1">
            <a:spLocks noChangeArrowheads="1"/>
          </p:cNvSpPr>
          <p:nvPr/>
        </p:nvSpPr>
        <p:spPr bwMode="auto">
          <a:xfrm>
            <a:off x="7508934" y="2641600"/>
            <a:ext cx="1417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 cell zygote</a:t>
            </a:r>
          </a:p>
        </p:txBody>
      </p:sp>
      <p:sp>
        <p:nvSpPr>
          <p:cNvPr id="29710" name="Oval 13"/>
          <p:cNvSpPr>
            <a:spLocks noChangeArrowheads="1"/>
          </p:cNvSpPr>
          <p:nvPr/>
        </p:nvSpPr>
        <p:spPr bwMode="auto">
          <a:xfrm>
            <a:off x="3076868" y="3937000"/>
            <a:ext cx="5334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153068" y="4089400"/>
            <a:ext cx="152400" cy="228600"/>
            <a:chOff x="2160" y="2064"/>
            <a:chExt cx="96" cy="144"/>
          </a:xfrm>
          <a:solidFill>
            <a:schemeClr val="bg2"/>
          </a:solidFill>
        </p:grpSpPr>
        <p:sp>
          <p:nvSpPr>
            <p:cNvPr id="29759" name="Line 15"/>
            <p:cNvSpPr>
              <a:spLocks noChangeShapeType="1"/>
            </p:cNvSpPr>
            <p:nvPr/>
          </p:nvSpPr>
          <p:spPr bwMode="auto">
            <a:xfrm>
              <a:off x="2160" y="2064"/>
              <a:ext cx="96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760" name="Line 16"/>
            <p:cNvSpPr>
              <a:spLocks noChangeShapeType="1"/>
            </p:cNvSpPr>
            <p:nvPr/>
          </p:nvSpPr>
          <p:spPr bwMode="auto">
            <a:xfrm>
              <a:off x="2208" y="2064"/>
              <a:ext cx="0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305468" y="4013200"/>
            <a:ext cx="152400" cy="228600"/>
            <a:chOff x="2160" y="2064"/>
            <a:chExt cx="96" cy="144"/>
          </a:xfrm>
          <a:solidFill>
            <a:schemeClr val="bg2"/>
          </a:solidFill>
        </p:grpSpPr>
        <p:sp>
          <p:nvSpPr>
            <p:cNvPr id="29757" name="Line 18"/>
            <p:cNvSpPr>
              <a:spLocks noChangeShapeType="1"/>
            </p:cNvSpPr>
            <p:nvPr/>
          </p:nvSpPr>
          <p:spPr bwMode="auto">
            <a:xfrm>
              <a:off x="2160" y="2064"/>
              <a:ext cx="96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758" name="Line 19"/>
            <p:cNvSpPr>
              <a:spLocks noChangeShapeType="1"/>
            </p:cNvSpPr>
            <p:nvPr/>
          </p:nvSpPr>
          <p:spPr bwMode="auto">
            <a:xfrm>
              <a:off x="2208" y="2064"/>
              <a:ext cx="0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9713" name="Oval 20"/>
          <p:cNvSpPr>
            <a:spLocks noChangeArrowheads="1"/>
          </p:cNvSpPr>
          <p:nvPr/>
        </p:nvSpPr>
        <p:spPr bwMode="auto">
          <a:xfrm>
            <a:off x="5591468" y="4013200"/>
            <a:ext cx="5334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5667668" y="4165600"/>
            <a:ext cx="152400" cy="228600"/>
            <a:chOff x="2160" y="2064"/>
            <a:chExt cx="96" cy="144"/>
          </a:xfrm>
          <a:solidFill>
            <a:schemeClr val="bg2"/>
          </a:solidFill>
        </p:grpSpPr>
        <p:sp>
          <p:nvSpPr>
            <p:cNvPr id="29755" name="Line 22"/>
            <p:cNvSpPr>
              <a:spLocks noChangeShapeType="1"/>
            </p:cNvSpPr>
            <p:nvPr/>
          </p:nvSpPr>
          <p:spPr bwMode="auto">
            <a:xfrm>
              <a:off x="2160" y="2064"/>
              <a:ext cx="96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756" name="Line 23"/>
            <p:cNvSpPr>
              <a:spLocks noChangeShapeType="1"/>
            </p:cNvSpPr>
            <p:nvPr/>
          </p:nvSpPr>
          <p:spPr bwMode="auto">
            <a:xfrm>
              <a:off x="2208" y="2064"/>
              <a:ext cx="0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5820068" y="4089400"/>
            <a:ext cx="152400" cy="228600"/>
            <a:chOff x="2160" y="2064"/>
            <a:chExt cx="96" cy="144"/>
          </a:xfrm>
          <a:solidFill>
            <a:schemeClr val="bg2"/>
          </a:solidFill>
        </p:grpSpPr>
        <p:sp>
          <p:nvSpPr>
            <p:cNvPr id="29753" name="Line 25"/>
            <p:cNvSpPr>
              <a:spLocks noChangeShapeType="1"/>
            </p:cNvSpPr>
            <p:nvPr/>
          </p:nvSpPr>
          <p:spPr bwMode="auto">
            <a:xfrm>
              <a:off x="2160" y="2064"/>
              <a:ext cx="96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754" name="Line 26"/>
            <p:cNvSpPr>
              <a:spLocks noChangeShapeType="1"/>
            </p:cNvSpPr>
            <p:nvPr/>
          </p:nvSpPr>
          <p:spPr bwMode="auto">
            <a:xfrm>
              <a:off x="2208" y="2064"/>
              <a:ext cx="0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9716" name="Oval 27"/>
          <p:cNvSpPr>
            <a:spLocks noChangeArrowheads="1"/>
          </p:cNvSpPr>
          <p:nvPr/>
        </p:nvSpPr>
        <p:spPr bwMode="auto">
          <a:xfrm>
            <a:off x="2238668" y="5384800"/>
            <a:ext cx="5334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2314868" y="5537200"/>
            <a:ext cx="152400" cy="228600"/>
            <a:chOff x="2160" y="2064"/>
            <a:chExt cx="96" cy="144"/>
          </a:xfrm>
          <a:solidFill>
            <a:schemeClr val="bg2"/>
          </a:solidFill>
        </p:grpSpPr>
        <p:sp>
          <p:nvSpPr>
            <p:cNvPr id="29751" name="Line 29"/>
            <p:cNvSpPr>
              <a:spLocks noChangeShapeType="1"/>
            </p:cNvSpPr>
            <p:nvPr/>
          </p:nvSpPr>
          <p:spPr bwMode="auto">
            <a:xfrm>
              <a:off x="2160" y="2064"/>
              <a:ext cx="96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752" name="Line 30"/>
            <p:cNvSpPr>
              <a:spLocks noChangeShapeType="1"/>
            </p:cNvSpPr>
            <p:nvPr/>
          </p:nvSpPr>
          <p:spPr bwMode="auto">
            <a:xfrm>
              <a:off x="2208" y="2064"/>
              <a:ext cx="0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2467268" y="5461000"/>
            <a:ext cx="152400" cy="228600"/>
            <a:chOff x="2160" y="2064"/>
            <a:chExt cx="96" cy="144"/>
          </a:xfrm>
          <a:solidFill>
            <a:schemeClr val="bg2"/>
          </a:solidFill>
        </p:grpSpPr>
        <p:sp>
          <p:nvSpPr>
            <p:cNvPr id="29749" name="Line 32"/>
            <p:cNvSpPr>
              <a:spLocks noChangeShapeType="1"/>
            </p:cNvSpPr>
            <p:nvPr/>
          </p:nvSpPr>
          <p:spPr bwMode="auto">
            <a:xfrm>
              <a:off x="2160" y="2064"/>
              <a:ext cx="96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750" name="Line 33"/>
            <p:cNvSpPr>
              <a:spLocks noChangeShapeType="1"/>
            </p:cNvSpPr>
            <p:nvPr/>
          </p:nvSpPr>
          <p:spPr bwMode="auto">
            <a:xfrm>
              <a:off x="2208" y="2064"/>
              <a:ext cx="0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9719" name="Oval 34"/>
          <p:cNvSpPr>
            <a:spLocks noChangeArrowheads="1"/>
          </p:cNvSpPr>
          <p:nvPr/>
        </p:nvSpPr>
        <p:spPr bwMode="auto">
          <a:xfrm>
            <a:off x="3686468" y="5384800"/>
            <a:ext cx="5334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3762668" y="5537200"/>
            <a:ext cx="152400" cy="228600"/>
            <a:chOff x="2160" y="2064"/>
            <a:chExt cx="96" cy="144"/>
          </a:xfrm>
          <a:solidFill>
            <a:schemeClr val="bg2"/>
          </a:solidFill>
        </p:grpSpPr>
        <p:sp>
          <p:nvSpPr>
            <p:cNvPr id="29747" name="Line 36"/>
            <p:cNvSpPr>
              <a:spLocks noChangeShapeType="1"/>
            </p:cNvSpPr>
            <p:nvPr/>
          </p:nvSpPr>
          <p:spPr bwMode="auto">
            <a:xfrm>
              <a:off x="2160" y="2064"/>
              <a:ext cx="96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748" name="Line 37"/>
            <p:cNvSpPr>
              <a:spLocks noChangeShapeType="1"/>
            </p:cNvSpPr>
            <p:nvPr/>
          </p:nvSpPr>
          <p:spPr bwMode="auto">
            <a:xfrm>
              <a:off x="2208" y="2064"/>
              <a:ext cx="0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3915068" y="5461000"/>
            <a:ext cx="152400" cy="228600"/>
            <a:chOff x="2160" y="2064"/>
            <a:chExt cx="96" cy="144"/>
          </a:xfrm>
          <a:solidFill>
            <a:schemeClr val="bg2"/>
          </a:solidFill>
        </p:grpSpPr>
        <p:sp>
          <p:nvSpPr>
            <p:cNvPr id="29745" name="Line 39"/>
            <p:cNvSpPr>
              <a:spLocks noChangeShapeType="1"/>
            </p:cNvSpPr>
            <p:nvPr/>
          </p:nvSpPr>
          <p:spPr bwMode="auto">
            <a:xfrm>
              <a:off x="2160" y="2064"/>
              <a:ext cx="96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746" name="Line 40"/>
            <p:cNvSpPr>
              <a:spLocks noChangeShapeType="1"/>
            </p:cNvSpPr>
            <p:nvPr/>
          </p:nvSpPr>
          <p:spPr bwMode="auto">
            <a:xfrm>
              <a:off x="2208" y="2064"/>
              <a:ext cx="0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9722" name="Oval 41"/>
          <p:cNvSpPr>
            <a:spLocks noChangeArrowheads="1"/>
          </p:cNvSpPr>
          <p:nvPr/>
        </p:nvSpPr>
        <p:spPr bwMode="auto">
          <a:xfrm>
            <a:off x="6429668" y="5384800"/>
            <a:ext cx="5334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3" name="Oval 42"/>
          <p:cNvSpPr>
            <a:spLocks noChangeArrowheads="1"/>
          </p:cNvSpPr>
          <p:nvPr/>
        </p:nvSpPr>
        <p:spPr bwMode="auto">
          <a:xfrm>
            <a:off x="4981868" y="5384800"/>
            <a:ext cx="5334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5210468" y="5537200"/>
            <a:ext cx="152400" cy="228600"/>
            <a:chOff x="2160" y="2064"/>
            <a:chExt cx="96" cy="144"/>
          </a:xfrm>
          <a:solidFill>
            <a:schemeClr val="bg2"/>
          </a:solidFill>
        </p:grpSpPr>
        <p:sp>
          <p:nvSpPr>
            <p:cNvPr id="29743" name="Line 44"/>
            <p:cNvSpPr>
              <a:spLocks noChangeShapeType="1"/>
            </p:cNvSpPr>
            <p:nvPr/>
          </p:nvSpPr>
          <p:spPr bwMode="auto">
            <a:xfrm>
              <a:off x="2160" y="2064"/>
              <a:ext cx="96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744" name="Line 45"/>
            <p:cNvSpPr>
              <a:spLocks noChangeShapeType="1"/>
            </p:cNvSpPr>
            <p:nvPr/>
          </p:nvSpPr>
          <p:spPr bwMode="auto">
            <a:xfrm>
              <a:off x="2208" y="2064"/>
              <a:ext cx="0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5286668" y="5461000"/>
            <a:ext cx="152400" cy="228600"/>
            <a:chOff x="2160" y="2064"/>
            <a:chExt cx="96" cy="144"/>
          </a:xfrm>
          <a:solidFill>
            <a:schemeClr val="bg2"/>
          </a:solidFill>
        </p:grpSpPr>
        <p:sp>
          <p:nvSpPr>
            <p:cNvPr id="29741" name="Line 47"/>
            <p:cNvSpPr>
              <a:spLocks noChangeShapeType="1"/>
            </p:cNvSpPr>
            <p:nvPr/>
          </p:nvSpPr>
          <p:spPr bwMode="auto">
            <a:xfrm>
              <a:off x="2160" y="2064"/>
              <a:ext cx="96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742" name="Line 48"/>
            <p:cNvSpPr>
              <a:spLocks noChangeShapeType="1"/>
            </p:cNvSpPr>
            <p:nvPr/>
          </p:nvSpPr>
          <p:spPr bwMode="auto">
            <a:xfrm>
              <a:off x="2208" y="2064"/>
              <a:ext cx="0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5058068" y="5461000"/>
            <a:ext cx="152400" cy="228600"/>
            <a:chOff x="2160" y="2064"/>
            <a:chExt cx="96" cy="144"/>
          </a:xfrm>
          <a:solidFill>
            <a:schemeClr val="bg2"/>
          </a:solidFill>
        </p:grpSpPr>
        <p:sp>
          <p:nvSpPr>
            <p:cNvPr id="29739" name="Line 50"/>
            <p:cNvSpPr>
              <a:spLocks noChangeShapeType="1"/>
            </p:cNvSpPr>
            <p:nvPr/>
          </p:nvSpPr>
          <p:spPr bwMode="auto">
            <a:xfrm>
              <a:off x="2160" y="2064"/>
              <a:ext cx="96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740" name="Line 51"/>
            <p:cNvSpPr>
              <a:spLocks noChangeShapeType="1"/>
            </p:cNvSpPr>
            <p:nvPr/>
          </p:nvSpPr>
          <p:spPr bwMode="auto">
            <a:xfrm>
              <a:off x="2208" y="2064"/>
              <a:ext cx="0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9727" name="Text Box 52"/>
          <p:cNvSpPr txBox="1">
            <a:spLocks noChangeArrowheads="1"/>
          </p:cNvSpPr>
          <p:nvPr/>
        </p:nvSpPr>
        <p:spPr bwMode="auto">
          <a:xfrm>
            <a:off x="2357780" y="5877272"/>
            <a:ext cx="2225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Normal </a:t>
            </a:r>
            <a:r>
              <a:rPr lang="en-GB" dirty="0" err="1">
                <a:solidFill>
                  <a:schemeClr val="tx2"/>
                </a:solidFill>
              </a:rPr>
              <a:t>disomy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9728" name="Text Box 53"/>
          <p:cNvSpPr txBox="1">
            <a:spLocks noChangeArrowheads="1"/>
          </p:cNvSpPr>
          <p:nvPr/>
        </p:nvSpPr>
        <p:spPr bwMode="auto">
          <a:xfrm>
            <a:off x="4677068" y="5842000"/>
            <a:ext cx="912429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chemeClr val="tx2"/>
                </a:solidFill>
              </a:rPr>
              <a:t>trisomy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9729" name="Text Box 54"/>
          <p:cNvSpPr txBox="1">
            <a:spLocks noChangeArrowheads="1"/>
          </p:cNvSpPr>
          <p:nvPr/>
        </p:nvSpPr>
        <p:spPr bwMode="auto">
          <a:xfrm>
            <a:off x="6124868" y="5842000"/>
            <a:ext cx="1261884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chemeClr val="tx2"/>
                </a:solidFill>
              </a:rPr>
              <a:t>monosomy</a:t>
            </a:r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15" name="Group 55"/>
          <p:cNvGrpSpPr>
            <a:grpSpLocks/>
          </p:cNvGrpSpPr>
          <p:nvPr/>
        </p:nvGrpSpPr>
        <p:grpSpPr bwMode="auto">
          <a:xfrm>
            <a:off x="6658268" y="5537200"/>
            <a:ext cx="152400" cy="228600"/>
            <a:chOff x="2160" y="2064"/>
            <a:chExt cx="96" cy="144"/>
          </a:xfrm>
          <a:solidFill>
            <a:schemeClr val="bg2"/>
          </a:solidFill>
        </p:grpSpPr>
        <p:sp>
          <p:nvSpPr>
            <p:cNvPr id="29737" name="Line 56"/>
            <p:cNvSpPr>
              <a:spLocks noChangeShapeType="1"/>
            </p:cNvSpPr>
            <p:nvPr/>
          </p:nvSpPr>
          <p:spPr bwMode="auto">
            <a:xfrm>
              <a:off x="2160" y="2064"/>
              <a:ext cx="96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738" name="Line 57"/>
            <p:cNvSpPr>
              <a:spLocks noChangeShapeType="1"/>
            </p:cNvSpPr>
            <p:nvPr/>
          </p:nvSpPr>
          <p:spPr bwMode="auto">
            <a:xfrm>
              <a:off x="2208" y="2064"/>
              <a:ext cx="0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9731" name="Text Box 58"/>
          <p:cNvSpPr txBox="1">
            <a:spLocks noChangeArrowheads="1"/>
          </p:cNvSpPr>
          <p:nvPr/>
        </p:nvSpPr>
        <p:spPr bwMode="auto">
          <a:xfrm>
            <a:off x="3519780" y="3387725"/>
            <a:ext cx="2278188" cy="40011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1st mitotic division</a:t>
            </a:r>
          </a:p>
        </p:txBody>
      </p:sp>
      <p:sp>
        <p:nvSpPr>
          <p:cNvPr id="29732" name="Text Box 59"/>
          <p:cNvSpPr txBox="1">
            <a:spLocks noChangeArrowheads="1"/>
          </p:cNvSpPr>
          <p:nvPr/>
        </p:nvSpPr>
        <p:spPr bwMode="auto">
          <a:xfrm>
            <a:off x="2148180" y="4759325"/>
            <a:ext cx="2358338" cy="40011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2nd mitotic division</a:t>
            </a:r>
          </a:p>
        </p:txBody>
      </p:sp>
      <p:sp>
        <p:nvSpPr>
          <p:cNvPr id="29733" name="Text Box 60"/>
          <p:cNvSpPr txBox="1">
            <a:spLocks noChangeArrowheads="1"/>
          </p:cNvSpPr>
          <p:nvPr/>
        </p:nvSpPr>
        <p:spPr bwMode="auto">
          <a:xfrm>
            <a:off x="4997743" y="4759325"/>
            <a:ext cx="1923925" cy="40011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non-disjunction</a:t>
            </a:r>
          </a:p>
        </p:txBody>
      </p:sp>
      <p:sp>
        <p:nvSpPr>
          <p:cNvPr id="29734" name="Text Box 75"/>
          <p:cNvSpPr txBox="1">
            <a:spLocks noChangeArrowheads="1"/>
          </p:cNvSpPr>
          <p:nvPr/>
        </p:nvSpPr>
        <p:spPr bwMode="auto">
          <a:xfrm>
            <a:off x="7432734" y="5461000"/>
            <a:ext cx="14253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4 cell zygote</a:t>
            </a:r>
          </a:p>
        </p:txBody>
      </p:sp>
      <p:sp>
        <p:nvSpPr>
          <p:cNvPr id="29735" name="Text Box 76"/>
          <p:cNvSpPr txBox="1">
            <a:spLocks noChangeArrowheads="1"/>
          </p:cNvSpPr>
          <p:nvPr/>
        </p:nvSpPr>
        <p:spPr bwMode="auto">
          <a:xfrm>
            <a:off x="7226587" y="6234423"/>
            <a:ext cx="18376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(33% </a:t>
            </a:r>
            <a:r>
              <a:rPr lang="en-GB" b="1" dirty="0" err="1">
                <a:solidFill>
                  <a:srgbClr val="FF0000"/>
                </a:solidFill>
              </a:rPr>
              <a:t>mosaicism</a:t>
            </a:r>
            <a:r>
              <a:rPr lang="en-GB" b="1" dirty="0">
                <a:solidFill>
                  <a:srgbClr val="FF0000"/>
                </a:solidFill>
              </a:rPr>
              <a:t>)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0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Monosomy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28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2708921"/>
            <a:ext cx="7889502" cy="3600399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sz="2800" dirty="0" smtClean="0"/>
              <a:t>1 in </a:t>
            </a:r>
            <a:r>
              <a:rPr lang="en-GB" sz="2800" dirty="0"/>
              <a:t>3</a:t>
            </a:r>
            <a:r>
              <a:rPr lang="en-GB" sz="2800" dirty="0" smtClean="0"/>
              <a:t>000  live female births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sz="2800" dirty="0" smtClean="0"/>
              <a:t>Generalised oedema and swelling in neck region can be detected in 2nd trimester (nuchal translucency)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sz="2800" dirty="0" smtClean="0"/>
              <a:t>Can look normal at birth or have oedematous extremities 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sz="2800" dirty="0" smtClean="0"/>
              <a:t>Normal intelligence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28600"/>
            <a:ext cx="8358187" cy="1143000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chemeClr val="bg1"/>
                </a:solidFill>
              </a:rPr>
              <a:t>Monosomy</a:t>
            </a:r>
            <a:r>
              <a:rPr lang="en-GB" b="1" dirty="0" smtClean="0">
                <a:solidFill>
                  <a:schemeClr val="bg1"/>
                </a:solidFill>
              </a:rPr>
              <a:t> X: Turner’s syndrome</a:t>
            </a:r>
          </a:p>
        </p:txBody>
      </p:sp>
    </p:spTree>
    <p:extLst>
      <p:ext uri="{BB962C8B-B14F-4D97-AF65-F5344CB8AC3E}">
        <p14:creationId xmlns:p14="http://schemas.microsoft.com/office/powerpoint/2010/main" val="14324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Turner’s syndrome (45,X)</a:t>
            </a:r>
            <a:endParaRPr lang="en-GB" dirty="0"/>
          </a:p>
        </p:txBody>
      </p:sp>
      <p:pic>
        <p:nvPicPr>
          <p:cNvPr id="4136" name="Picture 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38844"/>
            <a:ext cx="2247126" cy="143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96985"/>
            <a:ext cx="2247126" cy="192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6464575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6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2708920"/>
            <a:ext cx="7772400" cy="33123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In adults: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sz="2400" dirty="0" smtClean="0"/>
              <a:t>short stature - 145 cm without GH treatment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sz="2400" dirty="0" smtClean="0"/>
              <a:t>ovarian failure - primary amenorrhoea and infertility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Treatment -oestrogen replacement for secondary sexual characteristics and prevention of osteoporosis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80% due to loss of X or Y chromosome by e.g. non-disjunction in paternal meiosis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Also ring chromosome, single arm deletion, </a:t>
            </a:r>
            <a:r>
              <a:rPr lang="en-GB" dirty="0" err="1" smtClean="0"/>
              <a:t>mosaicism</a:t>
            </a:r>
            <a:endParaRPr lang="en-GB" dirty="0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Turner’s syndrome (</a:t>
            </a:r>
            <a:r>
              <a:rPr lang="en-GB" dirty="0" smtClean="0">
                <a:solidFill>
                  <a:schemeClr val="bg1"/>
                </a:solidFill>
              </a:rPr>
              <a:t>45,X</a:t>
            </a:r>
            <a:r>
              <a:rPr lang="en-GB" b="1" dirty="0" smtClean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9453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Sex Chromosome </a:t>
            </a:r>
            <a:r>
              <a:rPr lang="en-GB" dirty="0" err="1" smtClean="0"/>
              <a:t>Aneuploidy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49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08920"/>
            <a:ext cx="42862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83568" y="2276872"/>
            <a:ext cx="4608512" cy="3600400"/>
          </a:xfrm>
        </p:spPr>
        <p:txBody>
          <a:bodyPr>
            <a:noAutofit/>
          </a:bodyPr>
          <a:lstStyle/>
          <a:p>
            <a:pPr eaLnBrk="1" hangingPunct="1">
              <a:buClr>
                <a:schemeClr val="tx1"/>
              </a:buClr>
              <a:buNone/>
            </a:pPr>
            <a:r>
              <a:rPr lang="en-GB" sz="2800" dirty="0" smtClean="0"/>
              <a:t>How are physical characteristics inherited?</a:t>
            </a:r>
          </a:p>
          <a:p>
            <a:pPr lvl="1" eaLnBrk="1" hangingPunct="1">
              <a:buClr>
                <a:schemeClr val="tx1"/>
              </a:buClr>
              <a:buFont typeface="Arial" pitchFamily="34" charset="0"/>
              <a:buChar char="•"/>
            </a:pPr>
            <a:endParaRPr lang="en-GB" sz="2800" dirty="0" smtClean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sz="2800" dirty="0" smtClean="0"/>
              <a:t>DNA Sequence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sz="2800" dirty="0" smtClean="0"/>
              <a:t>Gene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sz="2800" dirty="0" smtClean="0"/>
              <a:t>Chromosome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sz="2800" dirty="0" smtClean="0"/>
              <a:t>Genome</a:t>
            </a: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24000"/>
          </a:xfrm>
        </p:spPr>
        <p:txBody>
          <a:bodyPr/>
          <a:lstStyle/>
          <a:p>
            <a:pPr eaLnBrk="1" hangingPunct="1"/>
            <a:r>
              <a:rPr lang="en-GB" dirty="0" smtClean="0"/>
              <a:t>Inheritance</a:t>
            </a:r>
          </a:p>
        </p:txBody>
      </p:sp>
    </p:spTree>
    <p:extLst>
      <p:ext uri="{BB962C8B-B14F-4D97-AF65-F5344CB8AC3E}">
        <p14:creationId xmlns:p14="http://schemas.microsoft.com/office/powerpoint/2010/main" val="317019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GB" dirty="0" smtClean="0"/>
              <a:t>Loss of a chromosome gives a reduction of 50% of all fully expressed gene products</a:t>
            </a:r>
          </a:p>
          <a:p>
            <a:pPr>
              <a:buClr>
                <a:schemeClr val="tx1"/>
              </a:buClr>
            </a:pPr>
            <a:r>
              <a:rPr lang="en-GB" dirty="0" smtClean="0"/>
              <a:t>Gain of one chromosome gives an increase of 33% of all fully expressed gene products</a:t>
            </a:r>
          </a:p>
          <a:p>
            <a:pPr>
              <a:buClr>
                <a:schemeClr val="tx1"/>
              </a:buClr>
            </a:pPr>
            <a:endParaRPr lang="en-GB" dirty="0" smtClean="0"/>
          </a:p>
          <a:p>
            <a:pPr>
              <a:buClr>
                <a:schemeClr val="tx1"/>
              </a:buClr>
            </a:pPr>
            <a:r>
              <a:rPr lang="en-GB" dirty="0" smtClean="0"/>
              <a:t>However, for sex chromosomes, only one X is required so the other is randomly switched off in females (X-inactivation)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95400"/>
          </a:xfrm>
        </p:spPr>
        <p:txBody>
          <a:bodyPr/>
          <a:lstStyle/>
          <a:p>
            <a:r>
              <a:rPr lang="en-GB" dirty="0" smtClean="0"/>
              <a:t>Dosage Compensation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363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708920"/>
            <a:ext cx="8496944" cy="2808312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GB" dirty="0" smtClean="0"/>
              <a:t>1:1000 have 47,XXX </a:t>
            </a:r>
            <a:r>
              <a:rPr lang="en-GB" dirty="0" err="1" smtClean="0"/>
              <a:t>karyotype</a:t>
            </a:r>
            <a:endParaRPr lang="en-GB" dirty="0" smtClean="0"/>
          </a:p>
          <a:p>
            <a:pPr>
              <a:buClr>
                <a:schemeClr val="tx1"/>
              </a:buClr>
            </a:pPr>
            <a:r>
              <a:rPr lang="en-GB" dirty="0" smtClean="0"/>
              <a:t>10-20 point decrease in IQ</a:t>
            </a:r>
          </a:p>
          <a:p>
            <a:pPr>
              <a:buClr>
                <a:schemeClr val="tx1"/>
              </a:buClr>
            </a:pPr>
            <a:r>
              <a:rPr lang="en-GB" dirty="0" smtClean="0"/>
              <a:t>No physical abnormalities</a:t>
            </a:r>
          </a:p>
          <a:p>
            <a:pPr>
              <a:buClr>
                <a:schemeClr val="tx1"/>
              </a:buClr>
            </a:pPr>
            <a:r>
              <a:rPr lang="en-GB" dirty="0" smtClean="0"/>
              <a:t>95% have an extra maternal X arising in meiosis I</a:t>
            </a:r>
          </a:p>
          <a:p>
            <a:pPr>
              <a:buClr>
                <a:schemeClr val="tx1"/>
              </a:buClr>
            </a:pPr>
            <a:r>
              <a:rPr lang="en-GB" dirty="0" smtClean="0"/>
              <a:t>Normal fertility</a:t>
            </a:r>
          </a:p>
          <a:p>
            <a:pPr>
              <a:buClr>
                <a:schemeClr val="tx1"/>
              </a:buClr>
            </a:pPr>
            <a:r>
              <a:rPr lang="en-GB" dirty="0" smtClean="0"/>
              <a:t>48,XXXX and 49,XXXXX </a:t>
            </a:r>
            <a:r>
              <a:rPr lang="en-GB" dirty="0" err="1" smtClean="0"/>
              <a:t>karyotypes</a:t>
            </a:r>
            <a:r>
              <a:rPr lang="en-GB" dirty="0" smtClean="0"/>
              <a:t> show mental retardation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chemeClr val="bg1"/>
                </a:solidFill>
              </a:rPr>
              <a:t>Polysomy</a:t>
            </a:r>
            <a:r>
              <a:rPr lang="en-GB" b="1" dirty="0" smtClean="0">
                <a:solidFill>
                  <a:schemeClr val="bg1"/>
                </a:solidFill>
              </a:rPr>
              <a:t> X in females</a:t>
            </a:r>
            <a:endParaRPr lang="en-GB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0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420889"/>
            <a:ext cx="8382000" cy="4320480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GB" dirty="0" err="1" smtClean="0"/>
              <a:t>Klinefelter’s</a:t>
            </a:r>
            <a:r>
              <a:rPr lang="en-GB" dirty="0" smtClean="0"/>
              <a:t> syndrome (47,XXY)</a:t>
            </a:r>
          </a:p>
          <a:p>
            <a:pPr>
              <a:buClr>
                <a:schemeClr val="tx1"/>
              </a:buClr>
            </a:pPr>
            <a:r>
              <a:rPr lang="en-GB" dirty="0" smtClean="0"/>
              <a:t>1 in 1000 male live births</a:t>
            </a:r>
          </a:p>
          <a:p>
            <a:pPr lvl="1">
              <a:buClr>
                <a:schemeClr val="tx1"/>
              </a:buClr>
            </a:pPr>
            <a:r>
              <a:rPr lang="en-GB" sz="2400" dirty="0" smtClean="0"/>
              <a:t>clumsiness, verbal learning disability </a:t>
            </a:r>
            <a:r>
              <a:rPr lang="en-GB" sz="2400" dirty="0" smtClean="0">
                <a:sym typeface="Symbol" pitchFamily="18" charset="2"/>
              </a:rPr>
              <a:t></a:t>
            </a:r>
            <a:r>
              <a:rPr lang="en-GB" sz="2400" dirty="0" smtClean="0"/>
              <a:t>10-20 pts</a:t>
            </a:r>
          </a:p>
          <a:p>
            <a:pPr lvl="1">
              <a:buClr>
                <a:schemeClr val="tx1"/>
              </a:buClr>
            </a:pPr>
            <a:r>
              <a:rPr lang="en-GB" sz="2400" dirty="0" smtClean="0"/>
              <a:t>taller than average (long lower limbs)</a:t>
            </a:r>
          </a:p>
          <a:p>
            <a:pPr lvl="1">
              <a:buClr>
                <a:schemeClr val="tx1"/>
              </a:buClr>
            </a:pPr>
            <a:r>
              <a:rPr lang="en-GB" sz="2400" dirty="0" smtClean="0"/>
              <a:t>30% - moderately severe </a:t>
            </a:r>
            <a:r>
              <a:rPr lang="en-GB" sz="2400" dirty="0" err="1" smtClean="0"/>
              <a:t>gynaecomastia</a:t>
            </a:r>
            <a:endParaRPr lang="en-GB" sz="2400" dirty="0" smtClean="0"/>
          </a:p>
          <a:p>
            <a:pPr lvl="1">
              <a:buClr>
                <a:schemeClr val="tx1"/>
              </a:buClr>
            </a:pPr>
            <a:r>
              <a:rPr lang="en-GB" sz="2400" dirty="0" smtClean="0"/>
              <a:t>all infertile</a:t>
            </a:r>
          </a:p>
          <a:p>
            <a:pPr lvl="1">
              <a:buClr>
                <a:schemeClr val="tx1"/>
              </a:buClr>
            </a:pPr>
            <a:r>
              <a:rPr lang="en-GB" sz="2400" dirty="0" smtClean="0"/>
              <a:t>increased risk of leg ulcers, osteoporosis and breast carcinoma in adult life</a:t>
            </a:r>
          </a:p>
          <a:p>
            <a:pPr>
              <a:buClr>
                <a:schemeClr val="tx1"/>
              </a:buClr>
            </a:pPr>
            <a:r>
              <a:rPr lang="en-GB" dirty="0" smtClean="0"/>
              <a:t>X chromosome from either Male or Female</a:t>
            </a:r>
          </a:p>
          <a:p>
            <a:pPr>
              <a:buClr>
                <a:schemeClr val="tx1"/>
              </a:buClr>
            </a:pPr>
            <a:r>
              <a:rPr lang="en-GB" dirty="0" smtClean="0"/>
              <a:t>48,XXXY and 49,XXXXY are rare</a:t>
            </a:r>
          </a:p>
          <a:p>
            <a:endParaRPr lang="en-GB" b="1" dirty="0" smtClean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4313"/>
            <a:ext cx="8153400" cy="1143000"/>
          </a:xfrm>
        </p:spPr>
        <p:txBody>
          <a:bodyPr/>
          <a:lstStyle/>
          <a:p>
            <a:r>
              <a:rPr lang="en-GB" b="1" dirty="0" err="1" smtClean="0">
                <a:solidFill>
                  <a:schemeClr val="bg1"/>
                </a:solidFill>
              </a:rPr>
              <a:t>Polysomy</a:t>
            </a:r>
            <a:r>
              <a:rPr lang="en-GB" b="1" dirty="0" smtClean="0">
                <a:solidFill>
                  <a:schemeClr val="bg1"/>
                </a:solidFill>
              </a:rPr>
              <a:t> X in males</a:t>
            </a:r>
          </a:p>
        </p:txBody>
      </p:sp>
    </p:spTree>
    <p:extLst>
      <p:ext uri="{BB962C8B-B14F-4D97-AF65-F5344CB8AC3E}">
        <p14:creationId xmlns:p14="http://schemas.microsoft.com/office/powerpoint/2010/main" val="335981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Females are X,X</a:t>
            </a:r>
          </a:p>
          <a:p>
            <a:r>
              <a:rPr lang="en-GB" dirty="0" smtClean="0"/>
              <a:t>Males are X,Y</a:t>
            </a:r>
          </a:p>
          <a:p>
            <a:endParaRPr lang="en-GB" dirty="0" smtClean="0"/>
          </a:p>
          <a:p>
            <a:r>
              <a:rPr lang="en-GB" dirty="0" smtClean="0"/>
              <a:t>However, it is possible to be chromosomally one gender and </a:t>
            </a:r>
            <a:r>
              <a:rPr lang="en-GB" dirty="0" err="1" smtClean="0"/>
              <a:t>phenotypically</a:t>
            </a:r>
            <a:r>
              <a:rPr lang="en-GB" dirty="0" smtClean="0"/>
              <a:t> the opposite.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Chromosomal Sex and Gender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76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Grp="1" noChangeAspect="1"/>
          </p:cNvGraphicFramePr>
          <p:nvPr>
            <p:ph/>
          </p:nvPr>
        </p:nvGraphicFramePr>
        <p:xfrm>
          <a:off x="611188" y="806450"/>
          <a:ext cx="7920037" cy="471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Image" r:id="rId4" imgW="6239322" imgH="3710554" progId="">
                  <p:embed/>
                </p:oleObj>
              </mc:Choice>
              <mc:Fallback>
                <p:oleObj name="Image" r:id="rId4" imgW="6239322" imgH="371055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806450"/>
                        <a:ext cx="7920037" cy="471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974274" y="5578475"/>
            <a:ext cx="71779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i="1" dirty="0">
                <a:solidFill>
                  <a:schemeClr val="accent2">
                    <a:lumMod val="75000"/>
                  </a:schemeClr>
                </a:solidFill>
              </a:rPr>
              <a:t>SRY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 gene activated at 6 wks post-conception </a:t>
            </a:r>
          </a:p>
          <a:p>
            <a:pPr algn="ctr"/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signalling the  development of the testes</a:t>
            </a:r>
          </a:p>
        </p:txBody>
      </p:sp>
    </p:spTree>
    <p:extLst>
      <p:ext uri="{BB962C8B-B14F-4D97-AF65-F5344CB8AC3E}">
        <p14:creationId xmlns:p14="http://schemas.microsoft.com/office/powerpoint/2010/main" val="238729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636912"/>
            <a:ext cx="7772400" cy="4069432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dirty="0" smtClean="0">
                <a:solidFill>
                  <a:srgbClr val="FF0000"/>
                </a:solidFill>
              </a:rPr>
              <a:t>XX males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GB" sz="2800" dirty="0" smtClean="0"/>
              <a:t>Translocation of the </a:t>
            </a:r>
            <a:r>
              <a:rPr lang="en-GB" sz="2800" i="1" dirty="0" smtClean="0"/>
              <a:t>SRY</a:t>
            </a:r>
            <a:r>
              <a:rPr lang="en-GB" sz="2800" dirty="0" smtClean="0"/>
              <a:t> male determining gene from Y chromosome to an X chromosome. </a:t>
            </a:r>
            <a:r>
              <a:rPr lang="en-GB" sz="2800" dirty="0" err="1" smtClean="0"/>
              <a:t>Phenotypically</a:t>
            </a:r>
            <a:r>
              <a:rPr lang="en-GB" sz="2800" dirty="0" smtClean="0"/>
              <a:t> male, testes develop, but sterile because some genes on Y chromosome needed for spermatogenesis.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endParaRPr lang="en-GB" sz="2800" dirty="0" smtClean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dirty="0" smtClean="0">
                <a:solidFill>
                  <a:srgbClr val="FF0000"/>
                </a:solidFill>
              </a:rPr>
              <a:t>XY females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GB" dirty="0" smtClean="0"/>
              <a:t>Mutation or deletion of </a:t>
            </a:r>
            <a:r>
              <a:rPr lang="en-GB" i="1" dirty="0" smtClean="0"/>
              <a:t>SRY</a:t>
            </a:r>
            <a:r>
              <a:rPr lang="en-GB" dirty="0" smtClean="0"/>
              <a:t> gene leads to female who is infertile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Sex determination</a:t>
            </a:r>
          </a:p>
        </p:txBody>
      </p:sp>
    </p:spTree>
    <p:extLst>
      <p:ext uri="{BB962C8B-B14F-4D97-AF65-F5344CB8AC3E}">
        <p14:creationId xmlns:p14="http://schemas.microsoft.com/office/powerpoint/2010/main" val="51835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4400" dirty="0" smtClean="0">
                <a:solidFill>
                  <a:schemeClr val="bg1"/>
                </a:solidFill>
              </a:rPr>
              <a:t>Congenital Abnormalities</a:t>
            </a:r>
            <a:endParaRPr lang="en-GB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5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Congenital abnormalities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sz="2800" dirty="0" smtClean="0"/>
              <a:t>Congenital abnormalities are apparent at birth in </a:t>
            </a:r>
            <a:r>
              <a:rPr lang="en-GB" sz="2800" u="sng" dirty="0" smtClean="0"/>
              <a:t>1 in 50</a:t>
            </a:r>
            <a:r>
              <a:rPr lang="en-GB" sz="2800" dirty="0" smtClean="0"/>
              <a:t> of all newborn infants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GB" sz="2800" dirty="0" smtClean="0"/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sz="2800" dirty="0" smtClean="0"/>
              <a:t>20-25% of all deaths during perinatal period and childhood up to the age of 10 years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GB" sz="2800" dirty="0" smtClean="0"/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sz="2800" dirty="0" smtClean="0"/>
              <a:t>Genetic factors contribute to about 40% of all congenital abnormalities</a:t>
            </a:r>
          </a:p>
          <a:p>
            <a:pPr>
              <a:lnSpc>
                <a:spcPct val="90000"/>
              </a:lnSpc>
            </a:pPr>
            <a:endParaRPr lang="en-GB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Classification of Congenital </a:t>
            </a:r>
            <a:br>
              <a:rPr lang="en-GB" sz="3200" b="1" dirty="0" smtClean="0">
                <a:solidFill>
                  <a:schemeClr val="bg1"/>
                </a:solidFill>
              </a:rPr>
            </a:br>
            <a:r>
              <a:rPr lang="en-GB" sz="3200" b="1" dirty="0" smtClean="0">
                <a:solidFill>
                  <a:schemeClr val="bg1"/>
                </a:solidFill>
              </a:rPr>
              <a:t>Abnormalities or Birth Defects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564904"/>
            <a:ext cx="4750296" cy="3456285"/>
          </a:xfrm>
        </p:spPr>
        <p:txBody>
          <a:bodyPr>
            <a:no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GB" sz="2800" dirty="0" smtClean="0">
                <a:solidFill>
                  <a:srgbClr val="FF0000"/>
                </a:solidFill>
              </a:rPr>
              <a:t>Malformation</a:t>
            </a:r>
            <a:r>
              <a:rPr lang="en-GB" sz="2800" dirty="0" smtClean="0">
                <a:solidFill>
                  <a:schemeClr val="accent1"/>
                </a:solidFill>
              </a:rPr>
              <a:t> 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</a:rPr>
              <a:t>A primary structural defect e.g. atrial </a:t>
            </a:r>
            <a:r>
              <a:rPr lang="en-GB" sz="2800" dirty="0" err="1" smtClean="0">
                <a:solidFill>
                  <a:schemeClr val="accent2">
                    <a:lumMod val="75000"/>
                  </a:schemeClr>
                </a:solidFill>
              </a:rPr>
              <a:t>septal</a:t>
            </a:r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</a:rPr>
              <a:t> defects, cleft lip. 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GB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</a:rPr>
              <a:t>Usually involves a single organ showing  </a:t>
            </a:r>
            <a:r>
              <a:rPr lang="en-GB" sz="2800" dirty="0" err="1" smtClean="0">
                <a:solidFill>
                  <a:schemeClr val="accent2">
                    <a:lumMod val="75000"/>
                  </a:schemeClr>
                </a:solidFill>
              </a:rPr>
              <a:t>multifactorial</a:t>
            </a:r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</a:rPr>
              <a:t> inheritance.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436096" y="2821256"/>
            <a:ext cx="3386063" cy="3168650"/>
            <a:chOff x="900113" y="3324742"/>
            <a:chExt cx="3386063" cy="3168650"/>
          </a:xfrm>
        </p:grpSpPr>
        <p:graphicFrame>
          <p:nvGraphicFramePr>
            <p:cNvPr id="717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398306"/>
                </p:ext>
              </p:extLst>
            </p:nvPr>
          </p:nvGraphicFramePr>
          <p:xfrm>
            <a:off x="1692201" y="3324742"/>
            <a:ext cx="2593975" cy="3168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5" name="Image" r:id="rId4" imgW="3634310" imgH="4434875" progId="">
                    <p:embed/>
                  </p:oleObj>
                </mc:Choice>
                <mc:Fallback>
                  <p:oleObj name="Image" r:id="rId4" imgW="3634310" imgH="443487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2201" y="3324742"/>
                          <a:ext cx="2593975" cy="3168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5" name="Text Box 7"/>
            <p:cNvSpPr txBox="1">
              <a:spLocks noChangeArrowheads="1"/>
            </p:cNvSpPr>
            <p:nvPr/>
          </p:nvSpPr>
          <p:spPr bwMode="auto">
            <a:xfrm>
              <a:off x="900113" y="4724401"/>
              <a:ext cx="5998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ASD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532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Classification of Congenital </a:t>
            </a:r>
            <a:br>
              <a:rPr lang="en-GB" sz="3200" b="1" dirty="0" smtClean="0">
                <a:solidFill>
                  <a:schemeClr val="bg1"/>
                </a:solidFill>
              </a:rPr>
            </a:br>
            <a:r>
              <a:rPr lang="en-GB" sz="3200" b="1" dirty="0" smtClean="0">
                <a:solidFill>
                  <a:schemeClr val="bg1"/>
                </a:solidFill>
              </a:rPr>
              <a:t>Abnormalities or Birth Defects</a:t>
            </a:r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533400" y="2204864"/>
            <a:ext cx="411060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GB" sz="2400" dirty="0" smtClean="0">
                <a:solidFill>
                  <a:srgbClr val="FF0000"/>
                </a:solidFill>
              </a:rPr>
              <a:t>Disruption</a:t>
            </a:r>
            <a:r>
              <a:rPr lang="en-GB" sz="2400" dirty="0" smtClean="0"/>
              <a:t> </a:t>
            </a: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secondary abnormal  structure of an organ or tissue e.g. amniotic band causing digital 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amputation </a:t>
            </a: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Caused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by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ischaemia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, infection, trauma. Not genetic, but genetic factors can 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predispose.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117867"/>
              </p:ext>
            </p:extLst>
          </p:nvPr>
        </p:nvGraphicFramePr>
        <p:xfrm>
          <a:off x="5796136" y="2768079"/>
          <a:ext cx="2448272" cy="3622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Image" r:id="rId4" imgW="2404877" imgH="3557927" progId="">
                  <p:embed/>
                </p:oleObj>
              </mc:Choice>
              <mc:Fallback>
                <p:oleObj name="Image" r:id="rId4" imgW="2404877" imgH="355792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2768079"/>
                        <a:ext cx="2448272" cy="3622546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158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899592" y="2636912"/>
            <a:ext cx="7408333" cy="3450696"/>
          </a:xfrm>
        </p:spPr>
        <p:txBody>
          <a:bodyPr>
            <a:no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GB" dirty="0" smtClean="0"/>
              <a:t>From one parent you inherit: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Twenty-two </a:t>
            </a:r>
            <a:r>
              <a:rPr lang="en-GB" dirty="0" err="1" smtClean="0"/>
              <a:t>autosomes</a:t>
            </a:r>
            <a:endParaRPr lang="en-GB" dirty="0" smtClean="0"/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One sex chromosome (X or Y)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This is the </a:t>
            </a:r>
            <a:r>
              <a:rPr lang="en-GB" u="sng" dirty="0" smtClean="0"/>
              <a:t>haploid</a:t>
            </a:r>
            <a:r>
              <a:rPr lang="en-GB" dirty="0" smtClean="0"/>
              <a:t> number (23)</a:t>
            </a:r>
          </a:p>
          <a:p>
            <a:pPr eaLnBrk="1" hangingPunct="1">
              <a:buNone/>
            </a:pPr>
            <a:endParaRPr lang="en-GB" dirty="0" smtClean="0"/>
          </a:p>
          <a:p>
            <a:pPr eaLnBrk="1" hangingPunct="1">
              <a:buNone/>
            </a:pPr>
            <a:r>
              <a:rPr lang="en-GB" dirty="0" smtClean="0"/>
              <a:t>You inherit one set of chromosomes from each parent: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The total number of chromosomes is 46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This is the </a:t>
            </a:r>
            <a:r>
              <a:rPr lang="en-GB" u="sng" dirty="0" smtClean="0"/>
              <a:t>diploid</a:t>
            </a:r>
            <a:r>
              <a:rPr lang="en-GB" dirty="0" smtClean="0"/>
              <a:t> number</a:t>
            </a: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95400"/>
          </a:xfrm>
        </p:spPr>
        <p:txBody>
          <a:bodyPr/>
          <a:lstStyle/>
          <a:p>
            <a:pPr eaLnBrk="1" hangingPunct="1"/>
            <a:r>
              <a:rPr lang="en-GB" dirty="0" smtClean="0"/>
              <a:t>Chromosome Numbers</a:t>
            </a:r>
          </a:p>
        </p:txBody>
      </p:sp>
    </p:spTree>
    <p:extLst>
      <p:ext uri="{BB962C8B-B14F-4D97-AF65-F5344CB8AC3E}">
        <p14:creationId xmlns:p14="http://schemas.microsoft.com/office/powerpoint/2010/main" val="109937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58779" y="260648"/>
            <a:ext cx="7772400" cy="1143000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Classification of Congenital </a:t>
            </a:r>
            <a:br>
              <a:rPr lang="en-GB" sz="3200" b="1" dirty="0" smtClean="0">
                <a:solidFill>
                  <a:schemeClr val="bg1"/>
                </a:solidFill>
              </a:rPr>
            </a:br>
            <a:r>
              <a:rPr lang="en-GB" sz="3200" b="1" dirty="0" smtClean="0">
                <a:solidFill>
                  <a:schemeClr val="bg1"/>
                </a:solidFill>
              </a:rPr>
              <a:t>Abnormalities or Birth Defects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780928"/>
            <a:ext cx="5043488" cy="3312839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GB" sz="2800" dirty="0" smtClean="0">
                <a:solidFill>
                  <a:srgbClr val="FF0000"/>
                </a:solidFill>
              </a:rPr>
              <a:t>Deformation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</a:rPr>
              <a:t>An abnormal mechanical force distorting a structure e.g. club foot, hip dislocation.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</a:rPr>
              <a:t> Occurs late in pregnancy and has a good prognosis as the underlying structure is normal.</a:t>
            </a:r>
          </a:p>
        </p:txBody>
      </p:sp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57875" y="2708920"/>
            <a:ext cx="2573304" cy="364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332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24000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Classification of Congenital </a:t>
            </a:r>
            <a:br>
              <a:rPr lang="en-GB" sz="3200" b="1" dirty="0" smtClean="0">
                <a:solidFill>
                  <a:schemeClr val="bg1"/>
                </a:solidFill>
              </a:rPr>
            </a:br>
            <a:r>
              <a:rPr lang="en-GB" sz="3200" b="1" dirty="0" smtClean="0">
                <a:solidFill>
                  <a:schemeClr val="bg1"/>
                </a:solidFill>
              </a:rPr>
              <a:t>Abnormalities or Birth Defects</a:t>
            </a:r>
            <a:endParaRPr lang="en-GB" sz="3200" dirty="0" smtClean="0">
              <a:solidFill>
                <a:schemeClr val="bg1"/>
              </a:solidFill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251520" y="2870002"/>
            <a:ext cx="4896544" cy="2599928"/>
          </a:xfrm>
        </p:spPr>
        <p:txBody>
          <a:bodyPr>
            <a:no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GB" sz="2800" dirty="0" smtClean="0">
                <a:solidFill>
                  <a:srgbClr val="FF0000"/>
                </a:solidFill>
              </a:rPr>
              <a:t>Syndrome</a:t>
            </a:r>
            <a:r>
              <a:rPr lang="en-GB" sz="2800" dirty="0" smtClean="0"/>
              <a:t> 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</a:rPr>
              <a:t>A consistent  pattern   of  abnormalities with a  specific underlying cause, e.g. Down syndrome.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GB" sz="2800" dirty="0" smtClean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B050"/>
                </a:solidFill>
              </a:rPr>
              <a:t>Chromosomal abnormalities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2780928"/>
            <a:ext cx="378618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875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1143000"/>
          </a:xfrm>
          <a:noFill/>
        </p:spPr>
        <p:txBody>
          <a:bodyPr/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Classification of Congenital </a:t>
            </a:r>
            <a:br>
              <a:rPr lang="en-GB" sz="3200" b="1" dirty="0" smtClean="0">
                <a:solidFill>
                  <a:schemeClr val="bg1"/>
                </a:solidFill>
              </a:rPr>
            </a:br>
            <a:r>
              <a:rPr lang="en-GB" sz="3200" b="1" dirty="0" smtClean="0">
                <a:solidFill>
                  <a:schemeClr val="bg1"/>
                </a:solidFill>
              </a:rPr>
              <a:t>Abnormalities or Birth Defects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2636912"/>
            <a:ext cx="3670176" cy="4032448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GB" dirty="0" smtClean="0">
                <a:solidFill>
                  <a:srgbClr val="FF0000"/>
                </a:solidFill>
              </a:rPr>
              <a:t>Sequence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Multiple abnormalities initiated by primary factor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e.g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 reduced amniotic fluid leads to Potter sequence. 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Could have genetic component as initial factor.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Not a syndrome as multiple causes give same primary factor with differing outcomes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0968"/>
            <a:ext cx="383694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30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386648" y="2276872"/>
            <a:ext cx="63455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GB" sz="2400" dirty="0" smtClean="0">
                <a:solidFill>
                  <a:srgbClr val="FF0000"/>
                </a:solidFill>
              </a:rPr>
              <a:t>Dysplasia</a:t>
            </a:r>
            <a:r>
              <a:rPr lang="en-GB" sz="2400" dirty="0" smtClean="0"/>
              <a:t> 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An abnormal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organisation of cells into 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tissue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</p:spPr>
        <p:txBody>
          <a:bodyPr/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Classification of Congenital </a:t>
            </a:r>
            <a:br>
              <a:rPr lang="en-GB" sz="3200" b="1" dirty="0" smtClean="0">
                <a:solidFill>
                  <a:schemeClr val="bg1"/>
                </a:solidFill>
              </a:rPr>
            </a:br>
            <a:r>
              <a:rPr lang="en-GB" sz="3200" b="1" dirty="0" smtClean="0">
                <a:solidFill>
                  <a:schemeClr val="bg1"/>
                </a:solidFill>
              </a:rPr>
              <a:t>Abnormalities or Birth Defects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86648" y="3645024"/>
            <a:ext cx="634559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e.g. </a:t>
            </a:r>
            <a:r>
              <a:rPr lang="en-GB" sz="2400" dirty="0" err="1" smtClean="0">
                <a:solidFill>
                  <a:schemeClr val="accent2">
                    <a:lumMod val="75000"/>
                  </a:schemeClr>
                </a:solidFill>
              </a:rPr>
              <a:t>Thanatophoric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 Dysplasia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Caused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by 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a single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gene 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defect (</a:t>
            </a:r>
            <a:r>
              <a:rPr lang="en-GB" sz="2400" i="1" dirty="0" smtClean="0">
                <a:solidFill>
                  <a:schemeClr val="accent2">
                    <a:lumMod val="75000"/>
                  </a:schemeClr>
                </a:solidFill>
              </a:rPr>
              <a:t>FGFR3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High recurrence risk for siblings/ offspring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1:60,000 incidence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Short flat bones, small thorax, large head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396872"/>
              </p:ext>
            </p:extLst>
          </p:nvPr>
        </p:nvGraphicFramePr>
        <p:xfrm>
          <a:off x="6804248" y="3140968"/>
          <a:ext cx="1827213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Image" r:id="rId4" imgW="402841" imgH="577457" progId="">
                  <p:embed/>
                </p:oleObj>
              </mc:Choice>
              <mc:Fallback>
                <p:oleObj name="Image" r:id="rId4" imgW="402841" imgH="5774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3140968"/>
                        <a:ext cx="1827213" cy="26193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75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Classification of Congenital </a:t>
            </a:r>
            <a:br>
              <a:rPr lang="en-GB" sz="3200" b="1" dirty="0" smtClean="0">
                <a:solidFill>
                  <a:schemeClr val="bg1"/>
                </a:solidFill>
              </a:rPr>
            </a:br>
            <a:r>
              <a:rPr lang="en-GB" sz="3200" b="1" dirty="0" smtClean="0">
                <a:solidFill>
                  <a:schemeClr val="bg1"/>
                </a:solidFill>
              </a:rPr>
              <a:t>Abnormalities or Birth Defects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32856"/>
            <a:ext cx="8229600" cy="25908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en-GB" sz="3600" dirty="0" smtClean="0">
                <a:solidFill>
                  <a:srgbClr val="FF0000"/>
                </a:solidFill>
              </a:rPr>
              <a:t>Association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An unexplained but non-random occurrence of  abnormalities. Cause is typically unknown.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e.g. VATER/VACTERL association. </a:t>
            </a:r>
            <a:r>
              <a:rPr lang="en-GB" sz="2800" u="sng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u="sng" dirty="0" smtClean="0">
                <a:solidFill>
                  <a:srgbClr val="00B050"/>
                </a:solidFill>
              </a:rPr>
              <a:t>V</a:t>
            </a:r>
            <a:r>
              <a:rPr lang="en-GB" sz="2800" dirty="0" smtClean="0">
                <a:solidFill>
                  <a:srgbClr val="00B050"/>
                </a:solidFill>
              </a:rPr>
              <a:t>ertebral, </a:t>
            </a:r>
            <a:r>
              <a:rPr lang="en-GB" sz="2800" u="sng" dirty="0" smtClean="0">
                <a:solidFill>
                  <a:srgbClr val="00B050"/>
                </a:solidFill>
              </a:rPr>
              <a:t>A</a:t>
            </a:r>
            <a:r>
              <a:rPr lang="en-GB" sz="2800" dirty="0" smtClean="0">
                <a:solidFill>
                  <a:srgbClr val="00B050"/>
                </a:solidFill>
              </a:rPr>
              <a:t>nal, </a:t>
            </a:r>
            <a:r>
              <a:rPr lang="en-GB" sz="2800" u="sng" dirty="0" err="1" smtClean="0">
                <a:solidFill>
                  <a:srgbClr val="00B050"/>
                </a:solidFill>
              </a:rPr>
              <a:t>T</a:t>
            </a:r>
            <a:r>
              <a:rPr lang="en-GB" sz="2800" dirty="0" err="1" smtClean="0">
                <a:solidFill>
                  <a:srgbClr val="00B050"/>
                </a:solidFill>
              </a:rPr>
              <a:t>racheo-</a:t>
            </a:r>
            <a:r>
              <a:rPr lang="en-GB" sz="2800" u="sng" dirty="0" err="1" smtClean="0">
                <a:solidFill>
                  <a:srgbClr val="00B050"/>
                </a:solidFill>
              </a:rPr>
              <a:t>E</a:t>
            </a:r>
            <a:r>
              <a:rPr lang="en-GB" sz="2800" dirty="0" err="1" smtClean="0">
                <a:solidFill>
                  <a:srgbClr val="00B050"/>
                </a:solidFill>
              </a:rPr>
              <a:t>sophageal</a:t>
            </a:r>
            <a:r>
              <a:rPr lang="en-GB" sz="2800" dirty="0" smtClean="0">
                <a:solidFill>
                  <a:srgbClr val="00B050"/>
                </a:solidFill>
              </a:rPr>
              <a:t>, </a:t>
            </a:r>
            <a:r>
              <a:rPr lang="en-GB" sz="2800" u="sng" dirty="0" smtClean="0">
                <a:solidFill>
                  <a:srgbClr val="00B050"/>
                </a:solidFill>
              </a:rPr>
              <a:t>R</a:t>
            </a:r>
            <a:r>
              <a:rPr lang="en-GB" sz="2800" dirty="0" smtClean="0">
                <a:solidFill>
                  <a:srgbClr val="00B050"/>
                </a:solidFill>
              </a:rPr>
              <a:t>enal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u="sng" dirty="0">
                <a:solidFill>
                  <a:srgbClr val="00B050"/>
                </a:solidFill>
              </a:rPr>
              <a:t>V</a:t>
            </a:r>
            <a:r>
              <a:rPr lang="en-GB" sz="2800" dirty="0">
                <a:solidFill>
                  <a:srgbClr val="00B050"/>
                </a:solidFill>
              </a:rPr>
              <a:t>ertebral, </a:t>
            </a:r>
            <a:r>
              <a:rPr lang="en-GB" sz="2800" u="sng" dirty="0">
                <a:solidFill>
                  <a:srgbClr val="00B050"/>
                </a:solidFill>
              </a:rPr>
              <a:t>A</a:t>
            </a:r>
            <a:r>
              <a:rPr lang="en-GB" sz="2800" dirty="0">
                <a:solidFill>
                  <a:srgbClr val="00B050"/>
                </a:solidFill>
              </a:rPr>
              <a:t>nal, </a:t>
            </a:r>
            <a:r>
              <a:rPr lang="en-GB" sz="2800" u="sng" dirty="0" smtClean="0">
                <a:solidFill>
                  <a:srgbClr val="00B050"/>
                </a:solidFill>
              </a:rPr>
              <a:t>C</a:t>
            </a:r>
            <a:r>
              <a:rPr lang="en-GB" sz="2800" dirty="0" smtClean="0">
                <a:solidFill>
                  <a:srgbClr val="00B050"/>
                </a:solidFill>
              </a:rPr>
              <a:t>ardiac, </a:t>
            </a:r>
            <a:r>
              <a:rPr lang="en-GB" sz="2800" u="sng" dirty="0" err="1" smtClean="0">
                <a:solidFill>
                  <a:srgbClr val="00B050"/>
                </a:solidFill>
              </a:rPr>
              <a:t>T</a:t>
            </a:r>
            <a:r>
              <a:rPr lang="en-GB" sz="2800" dirty="0" err="1" smtClean="0">
                <a:solidFill>
                  <a:srgbClr val="00B050"/>
                </a:solidFill>
              </a:rPr>
              <a:t>racheo-</a:t>
            </a:r>
            <a:r>
              <a:rPr lang="en-GB" sz="2800" u="sng" dirty="0" err="1" smtClean="0">
                <a:solidFill>
                  <a:srgbClr val="00B050"/>
                </a:solidFill>
              </a:rPr>
              <a:t>E</a:t>
            </a:r>
            <a:r>
              <a:rPr lang="en-GB" sz="2800" dirty="0" err="1" smtClean="0">
                <a:solidFill>
                  <a:srgbClr val="00B050"/>
                </a:solidFill>
              </a:rPr>
              <a:t>sophageal</a:t>
            </a:r>
            <a:r>
              <a:rPr lang="en-GB" sz="2800" dirty="0">
                <a:solidFill>
                  <a:srgbClr val="00B050"/>
                </a:solidFill>
              </a:rPr>
              <a:t>, </a:t>
            </a:r>
            <a:r>
              <a:rPr lang="en-GB" sz="2800" u="sng" dirty="0" smtClean="0">
                <a:solidFill>
                  <a:srgbClr val="00B050"/>
                </a:solidFill>
              </a:rPr>
              <a:t>R</a:t>
            </a:r>
            <a:r>
              <a:rPr lang="en-GB" sz="2800" dirty="0" smtClean="0">
                <a:solidFill>
                  <a:srgbClr val="00B050"/>
                </a:solidFill>
              </a:rPr>
              <a:t>enal, </a:t>
            </a:r>
            <a:r>
              <a:rPr lang="en-GB" sz="2800" u="sng" dirty="0" smtClean="0">
                <a:solidFill>
                  <a:srgbClr val="00B050"/>
                </a:solidFill>
              </a:rPr>
              <a:t>L</a:t>
            </a:r>
            <a:r>
              <a:rPr lang="en-GB" sz="2800" dirty="0" smtClean="0">
                <a:solidFill>
                  <a:srgbClr val="00B050"/>
                </a:solidFill>
              </a:rPr>
              <a:t>imb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484828" y="4941168"/>
            <a:ext cx="78486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</a:rPr>
              <a:t>Classification 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is not mutually exclusive </a:t>
            </a:r>
            <a:endParaRPr lang="en-GB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</a:rPr>
              <a:t>e.g. 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a primary malformation of kidneys can lead to </a:t>
            </a:r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</a:rPr>
              <a:t>Potters sequence</a:t>
            </a:r>
            <a:endParaRPr lang="en-GB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6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UK </a:t>
            </a:r>
            <a:r>
              <a:rPr lang="en-GB" dirty="0" err="1" smtClean="0"/>
              <a:t>Newborn</a:t>
            </a:r>
            <a:r>
              <a:rPr lang="en-GB" dirty="0" smtClean="0"/>
              <a:t> Screening Programme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9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16" y="404664"/>
            <a:ext cx="8712968" cy="951384"/>
          </a:xfrm>
        </p:spPr>
        <p:txBody>
          <a:bodyPr/>
          <a:lstStyle/>
          <a:p>
            <a:r>
              <a:rPr lang="en-GB" dirty="0" smtClean="0"/>
              <a:t>UK </a:t>
            </a:r>
            <a:r>
              <a:rPr lang="en-GB" dirty="0" err="1" smtClean="0"/>
              <a:t>Newborn</a:t>
            </a:r>
            <a:r>
              <a:rPr lang="en-GB" dirty="0" smtClean="0"/>
              <a:t> Screening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424" y="1859983"/>
            <a:ext cx="4834880" cy="345638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Screen newborns for</a:t>
            </a:r>
          </a:p>
          <a:p>
            <a:pPr lvl="1">
              <a:buFont typeface="Arial" pitchFamily="34" charset="0"/>
              <a:buChar char="•"/>
            </a:pPr>
            <a:r>
              <a:rPr lang="en-GB" dirty="0" err="1" smtClean="0"/>
              <a:t>Phenylketonuria</a:t>
            </a:r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Congenital Hypothyroidism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Sickle Cell Disease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Cystic Fibrosis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Medium-Chain </a:t>
            </a:r>
            <a:r>
              <a:rPr lang="en-GB" dirty="0" err="1" smtClean="0"/>
              <a:t>Acyl-CoA</a:t>
            </a:r>
            <a:r>
              <a:rPr lang="en-GB" dirty="0" smtClean="0"/>
              <a:t> </a:t>
            </a:r>
            <a:r>
              <a:rPr lang="en-GB" dirty="0" err="1" smtClean="0"/>
              <a:t>Dehydrogenase</a:t>
            </a:r>
            <a:r>
              <a:rPr lang="en-GB" dirty="0" smtClean="0"/>
              <a:t> Deficiency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6021288"/>
            <a:ext cx="4427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http://newbornbloodspot.screening.nhs.uk/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3" y="2636912"/>
            <a:ext cx="2318900" cy="329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584" y="4725143"/>
            <a:ext cx="26924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28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Phenylketonuria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00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Phenylketonuria</a:t>
            </a:r>
            <a:r>
              <a:rPr lang="en-GB" dirty="0" smtClean="0"/>
              <a:t> (PKU)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/>
              <a:t>Severe mental retardation and convulsions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Blond hair/blue eyes; eczema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Phenylalanine </a:t>
            </a:r>
            <a:r>
              <a:rPr lang="en-GB" sz="2800" dirty="0" err="1" smtClean="0"/>
              <a:t>hydroxylase</a:t>
            </a:r>
            <a:r>
              <a:rPr lang="en-GB" sz="2800" dirty="0" smtClean="0"/>
              <a:t> deficiency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Phenylalanine accumulates and is converted to </a:t>
            </a:r>
            <a:r>
              <a:rPr lang="en-GB" sz="2800" dirty="0" err="1" smtClean="0"/>
              <a:t>phenylpyruvic</a:t>
            </a:r>
            <a:r>
              <a:rPr lang="en-GB" sz="2800" dirty="0" smtClean="0"/>
              <a:t> acid - excreted in urine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Tyrosine deficiency - reduced melanin</a:t>
            </a:r>
          </a:p>
        </p:txBody>
      </p:sp>
    </p:spTree>
    <p:extLst>
      <p:ext uri="{BB962C8B-B14F-4D97-AF65-F5344CB8AC3E}">
        <p14:creationId xmlns:p14="http://schemas.microsoft.com/office/powerpoint/2010/main" val="255211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6477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Treatment for PKU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2564904"/>
            <a:ext cx="3959795" cy="374508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Early detection - no mental retardation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Newborn screening for elevated levels of phenylalanine in blood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Remove phenylalanine from diet</a:t>
            </a:r>
          </a:p>
          <a:p>
            <a:pPr lvl="1"/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338225" y="4941168"/>
            <a:ext cx="48186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Difficult diet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Aspartame =&gt; phenylalanine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Pregnancy requires strict diet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8133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917080"/>
            <a:ext cx="3960440" cy="383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790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  <p:bldP spid="6758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0454-003-f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941" y="2132856"/>
            <a:ext cx="8622107" cy="403244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58416"/>
          </a:xfrm>
        </p:spPr>
        <p:txBody>
          <a:bodyPr/>
          <a:lstStyle/>
          <a:p>
            <a:r>
              <a:rPr lang="en-GB" dirty="0" smtClean="0"/>
              <a:t>The Chromosome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771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MCAD Deficiency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2756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MCAD Deficiency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492896"/>
            <a:ext cx="7632848" cy="3816424"/>
          </a:xfrm>
        </p:spPr>
        <p:txBody>
          <a:bodyPr>
            <a:normAutofit fontScale="92500" lnSpcReduction="20000"/>
          </a:bodyPr>
          <a:lstStyle/>
          <a:p>
            <a:r>
              <a:rPr lang="en-GB" sz="2600" dirty="0"/>
              <a:t>MCAD is Medium-Chain Acyl-CoA Dehydrogenase</a:t>
            </a:r>
          </a:p>
          <a:p>
            <a:r>
              <a:rPr lang="en-GB" sz="2600" dirty="0"/>
              <a:t>MCAD gene is called </a:t>
            </a:r>
            <a:r>
              <a:rPr lang="en-GB" sz="2600" i="1" dirty="0" smtClean="0"/>
              <a:t>ACADM</a:t>
            </a:r>
          </a:p>
          <a:p>
            <a:endParaRPr lang="en-GB" sz="2600" i="1" dirty="0"/>
          </a:p>
          <a:p>
            <a:r>
              <a:rPr lang="en-GB" sz="2600" dirty="0" smtClean="0"/>
              <a:t>Commonest disorder of fatty-acid oxidation</a:t>
            </a:r>
          </a:p>
          <a:p>
            <a:r>
              <a:rPr lang="en-GB" sz="2600" dirty="0" smtClean="0"/>
              <a:t>Episodic </a:t>
            </a:r>
            <a:r>
              <a:rPr lang="en-GB" sz="2600" dirty="0" err="1" smtClean="0"/>
              <a:t>hypoketotic</a:t>
            </a:r>
            <a:r>
              <a:rPr lang="en-GB" sz="2600" dirty="0" smtClean="0"/>
              <a:t> hypoglycaemia</a:t>
            </a:r>
          </a:p>
          <a:p>
            <a:r>
              <a:rPr lang="en-GB" sz="2600" dirty="0" smtClean="0"/>
              <a:t>Commonly presents &gt; 3 months</a:t>
            </a:r>
          </a:p>
          <a:p>
            <a:r>
              <a:rPr lang="en-GB" sz="2600" dirty="0" smtClean="0"/>
              <a:t>Can present as coma, metabolic acidosis, encephalopathy</a:t>
            </a:r>
          </a:p>
          <a:p>
            <a:r>
              <a:rPr lang="en-GB" sz="2600" dirty="0" smtClean="0"/>
              <a:t>Sudden death can occur, with a 25% mortality rate in undiagnosed cases</a:t>
            </a:r>
          </a:p>
          <a:p>
            <a:endParaRPr lang="en-GB" sz="26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67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MCAD Deficiency Management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GB" sz="2600" dirty="0" smtClean="0"/>
              <a:t>Frequency of 1:8000 to 1:15000 births</a:t>
            </a:r>
          </a:p>
          <a:p>
            <a:pPr>
              <a:buFont typeface="Arial" pitchFamily="34" charset="0"/>
              <a:buChar char="•"/>
            </a:pPr>
            <a:endParaRPr lang="en-GB" sz="2600" dirty="0" smtClean="0"/>
          </a:p>
          <a:p>
            <a:pPr>
              <a:buFont typeface="Arial" pitchFamily="34" charset="0"/>
              <a:buChar char="•"/>
            </a:pPr>
            <a:r>
              <a:rPr lang="en-GB" sz="2600" dirty="0" smtClean="0"/>
              <a:t>Early detection using bloodspot now routine</a:t>
            </a:r>
          </a:p>
          <a:p>
            <a:pPr>
              <a:buFont typeface="Arial" pitchFamily="34" charset="0"/>
              <a:buChar char="•"/>
            </a:pPr>
            <a:endParaRPr lang="en-GB" sz="2600" dirty="0" smtClean="0"/>
          </a:p>
          <a:p>
            <a:pPr>
              <a:buFont typeface="Arial" pitchFamily="34" charset="0"/>
              <a:buChar char="•"/>
            </a:pPr>
            <a:r>
              <a:rPr lang="en-GB" sz="2600" dirty="0" smtClean="0"/>
              <a:t>Maintenance of adequate calorie intake to prevent switch to fatty acid oxidation</a:t>
            </a:r>
          </a:p>
          <a:p>
            <a:pPr>
              <a:buFont typeface="Arial" pitchFamily="34" charset="0"/>
              <a:buChar char="•"/>
            </a:pPr>
            <a:endParaRPr lang="en-GB" sz="2600" dirty="0" smtClean="0"/>
          </a:p>
          <a:p>
            <a:pPr>
              <a:buFont typeface="Arial" pitchFamily="34" charset="0"/>
              <a:buChar char="•"/>
            </a:pPr>
            <a:r>
              <a:rPr lang="en-GB" sz="2600" dirty="0" smtClean="0"/>
              <a:t>Avoidance of fasting (&lt;12 hrs in adults), which can be difficult in children who become ill – teaspoon of honey or glucose drip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80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Suggested References</a:t>
            </a:r>
            <a:endParaRPr lang="en-GB" dirty="0"/>
          </a:p>
        </p:txBody>
      </p:sp>
      <p:pic>
        <p:nvPicPr>
          <p:cNvPr id="6" name="Picture 5" descr="Read and Donnai cover pic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708920"/>
            <a:ext cx="2448272" cy="3334787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08920"/>
            <a:ext cx="260596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708920"/>
            <a:ext cx="2510989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6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9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F00454-002-f0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95904" y="2674938"/>
            <a:ext cx="6960130" cy="3451225"/>
          </a:xfrm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The DNA Packing Problem</a:t>
            </a:r>
          </a:p>
        </p:txBody>
      </p:sp>
    </p:spTree>
    <p:extLst>
      <p:ext uri="{BB962C8B-B14F-4D97-AF65-F5344CB8AC3E}">
        <p14:creationId xmlns:p14="http://schemas.microsoft.com/office/powerpoint/2010/main" val="82595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/>
          <a:lstStyle/>
          <a:p>
            <a:r>
              <a:rPr lang="en-GB" dirty="0" smtClean="0"/>
              <a:t>Ring Chromosome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636912"/>
            <a:ext cx="48965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Breaks occur at the ends of the two arms of a chromosome and the sticky ends are then joined and the fragments lost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Often unstable at mitosis and so </a:t>
            </a:r>
            <a:r>
              <a:rPr lang="en-GB" sz="2400" dirty="0" err="1" smtClean="0">
                <a:solidFill>
                  <a:schemeClr val="accent2">
                    <a:lumMod val="75000"/>
                  </a:schemeClr>
                </a:solidFill>
              </a:rPr>
              <a:t>mosaicism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 is frequent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Some cells have the ring and the rest are </a:t>
            </a:r>
            <a:r>
              <a:rPr lang="en-GB" sz="2400" dirty="0" err="1" smtClean="0">
                <a:solidFill>
                  <a:schemeClr val="accent2">
                    <a:lumMod val="75000"/>
                  </a:schemeClr>
                </a:solidFill>
              </a:rPr>
              <a:t>monosomic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22071"/>
            <a:ext cx="3475112" cy="223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56072"/>
            <a:ext cx="1969528" cy="1953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06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364005" y="5119270"/>
            <a:ext cx="2470665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ACETOACETIC ACID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919906" y="6148334"/>
            <a:ext cx="1235332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C0</a:t>
            </a:r>
            <a:r>
              <a:rPr lang="en-US" sz="2000" b="1" baseline="-25000" dirty="0"/>
              <a:t>2</a:t>
            </a:r>
            <a:r>
              <a:rPr lang="en-US" sz="2000" b="1" dirty="0"/>
              <a:t> + H</a:t>
            </a:r>
            <a:r>
              <a:rPr lang="en-US" sz="2000" b="1" baseline="-25000" dirty="0"/>
              <a:t>2</a:t>
            </a:r>
            <a:r>
              <a:rPr lang="en-US" sz="2000" b="1" dirty="0"/>
              <a:t>0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72838" y="1834182"/>
            <a:ext cx="1547233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THYROXINE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29022" y="1853972"/>
            <a:ext cx="738721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DIET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55576" y="2744508"/>
            <a:ext cx="2143481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PHENYLALANINE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796373" y="2744508"/>
            <a:ext cx="1358865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TYROSINE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958205" y="2744508"/>
            <a:ext cx="893726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DOPA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328804" y="4030837"/>
            <a:ext cx="1267532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MELANIN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4414039" y="2210186"/>
            <a:ext cx="0" cy="474952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3116940" y="2922615"/>
            <a:ext cx="617666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1881607" y="2269555"/>
            <a:ext cx="0" cy="415583"/>
          </a:xfrm>
          <a:prstGeom prst="line">
            <a:avLst/>
          </a:prstGeom>
          <a:noFill/>
          <a:ln w="76200" cmpd="tri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6390571" y="3160091"/>
            <a:ext cx="494133" cy="712429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414039" y="4525579"/>
            <a:ext cx="0" cy="534322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4414039" y="5534853"/>
            <a:ext cx="0" cy="514532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155238" y="2922615"/>
            <a:ext cx="679433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879232" y="3817693"/>
            <a:ext cx="2038299" cy="707886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PHENYLPYRUVIC</a:t>
            </a: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ACID IN URINE</a:t>
            </a: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1881607" y="3160091"/>
            <a:ext cx="0" cy="593691"/>
          </a:xfrm>
          <a:prstGeom prst="line">
            <a:avLst/>
          </a:prstGeom>
          <a:noFill/>
          <a:ln w="76200" cmpd="tri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3364006" y="2546611"/>
            <a:ext cx="0" cy="712429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3055173" y="2309134"/>
            <a:ext cx="273128" cy="35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955108" y="4921373"/>
            <a:ext cx="743501" cy="28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1 - PKU</a:t>
            </a:r>
          </a:p>
        </p:txBody>
      </p: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955108" y="2222555"/>
            <a:ext cx="3829531" cy="3499064"/>
            <a:chOff x="288" y="650"/>
            <a:chExt cx="2976" cy="2829"/>
          </a:xfrm>
        </p:grpSpPr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2736" y="912"/>
              <a:ext cx="528" cy="0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2496" y="650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288" y="3072"/>
              <a:ext cx="108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2 - THYROXINE</a:t>
              </a:r>
            </a:p>
            <a:p>
              <a:r>
                <a:rPr lang="en-US" b="1" dirty="0"/>
                <a:t>     DEFICIENCY</a:t>
              </a:r>
            </a:p>
          </p:txBody>
        </p:sp>
      </p:grpSp>
      <p:grpSp>
        <p:nvGrpSpPr>
          <p:cNvPr id="26" name="Group 26"/>
          <p:cNvGrpSpPr>
            <a:grpSpLocks/>
          </p:cNvGrpSpPr>
          <p:nvPr/>
        </p:nvGrpSpPr>
        <p:grpSpPr bwMode="auto">
          <a:xfrm>
            <a:off x="955108" y="3216986"/>
            <a:ext cx="5991363" cy="2883110"/>
            <a:chOff x="288" y="1454"/>
            <a:chExt cx="4656" cy="2331"/>
          </a:xfrm>
        </p:grpSpPr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4416" y="1680"/>
              <a:ext cx="528" cy="0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4119" y="1454"/>
              <a:ext cx="2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288" y="3552"/>
              <a:ext cx="94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3 - ALBINISM</a:t>
              </a:r>
            </a:p>
          </p:txBody>
        </p:sp>
      </p:grp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3549306" y="3872520"/>
            <a:ext cx="2030806" cy="707886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HOMOGENTISIC</a:t>
            </a: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ACID IN URINE</a:t>
            </a:r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4414039" y="3160091"/>
            <a:ext cx="0" cy="712429"/>
          </a:xfrm>
          <a:prstGeom prst="line">
            <a:avLst/>
          </a:prstGeom>
          <a:noFill/>
          <a:ln w="76200" cmpd="tri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4043439" y="4683897"/>
            <a:ext cx="741199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3659971" y="4505790"/>
            <a:ext cx="280925" cy="35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963493" y="6109914"/>
            <a:ext cx="1757218" cy="28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4 - ALKAPTONURIA</a:t>
            </a:r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4043439" y="2546611"/>
            <a:ext cx="741199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6205271" y="3496516"/>
            <a:ext cx="741199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5-Point Star 36"/>
          <p:cNvSpPr/>
          <p:nvPr/>
        </p:nvSpPr>
        <p:spPr>
          <a:xfrm>
            <a:off x="3140725" y="2085773"/>
            <a:ext cx="408581" cy="3366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5-Point Star 37"/>
          <p:cNvSpPr/>
          <p:nvPr/>
        </p:nvSpPr>
        <p:spPr>
          <a:xfrm>
            <a:off x="1722285" y="4819545"/>
            <a:ext cx="408581" cy="3366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                  Phenylketonuria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73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MCAD Function</a:t>
            </a:r>
            <a:endParaRPr lang="en-GB" dirty="0"/>
          </a:p>
        </p:txBody>
      </p:sp>
      <p:pic>
        <p:nvPicPr>
          <p:cNvPr id="194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420888"/>
            <a:ext cx="3816424" cy="418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6228184" y="4653136"/>
            <a:ext cx="86409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1331640" y="4653136"/>
            <a:ext cx="86409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1331640" y="2852936"/>
            <a:ext cx="86409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2280" y="4437112"/>
            <a:ext cx="18405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FADH2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Oxidative</a:t>
            </a:r>
          </a:p>
          <a:p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</a:rPr>
              <a:t>Phosphorylation</a:t>
            </a:r>
            <a:endParaRPr lang="en-GB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4437112"/>
            <a:ext cx="18405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NADH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Oxidative</a:t>
            </a:r>
          </a:p>
          <a:p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</a:rPr>
              <a:t>Phosphorylation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2636912"/>
            <a:ext cx="12800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Acetyl 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CoA</a:t>
            </a:r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dirty="0" smtClean="0"/>
          </a:p>
          <a:p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TCA Cycle</a:t>
            </a:r>
            <a:endParaRPr lang="en-GB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6012160" y="3501008"/>
            <a:ext cx="936104" cy="64807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20272" y="2420888"/>
            <a:ext cx="8851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VLCAD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LCAD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MCAD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SCAD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SBCAD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56176" y="6381328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http://blobs.org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06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23392"/>
          </a:xfrm>
        </p:spPr>
        <p:txBody>
          <a:bodyPr/>
          <a:lstStyle/>
          <a:p>
            <a:r>
              <a:rPr lang="en-GB" dirty="0" smtClean="0"/>
              <a:t>Human </a:t>
            </a:r>
            <a:r>
              <a:rPr lang="en-GB" dirty="0" err="1" smtClean="0"/>
              <a:t>Karyotype</a:t>
            </a:r>
            <a:endParaRPr lang="en-GB" dirty="0"/>
          </a:p>
        </p:txBody>
      </p:sp>
      <p:sp>
        <p:nvSpPr>
          <p:cNvPr id="19" name="Text Box 1051"/>
          <p:cNvSpPr txBox="1">
            <a:spLocks noChangeArrowheads="1"/>
          </p:cNvSpPr>
          <p:nvPr/>
        </p:nvSpPr>
        <p:spPr bwMode="auto">
          <a:xfrm>
            <a:off x="5580112" y="2636910"/>
            <a:ext cx="309634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46,XY - M</a:t>
            </a:r>
          </a:p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46,XX - F</a:t>
            </a:r>
          </a:p>
          <a:p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DIPLOID </a:t>
            </a:r>
          </a:p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46 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chromosomes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Somatic cells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HAPLOID</a:t>
            </a:r>
          </a:p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23 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chromosomes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Gametes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4570541" cy="3451225"/>
          </a:xfrm>
        </p:spPr>
      </p:pic>
      <p:sp>
        <p:nvSpPr>
          <p:cNvPr id="5" name="TextBox 4"/>
          <p:cNvSpPr txBox="1"/>
          <p:nvPr/>
        </p:nvSpPr>
        <p:spPr>
          <a:xfrm>
            <a:off x="323528" y="5805264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Visualised by staining with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Giemsa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955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275929"/>
            <a:ext cx="1826166" cy="537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4579" y="1268760"/>
            <a:ext cx="214312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5-Point Star 33"/>
          <p:cNvSpPr/>
          <p:nvPr/>
        </p:nvSpPr>
        <p:spPr>
          <a:xfrm>
            <a:off x="5718683" y="4437112"/>
            <a:ext cx="360040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" name="Group 35"/>
          <p:cNvGrpSpPr/>
          <p:nvPr/>
        </p:nvGrpSpPr>
        <p:grpSpPr>
          <a:xfrm>
            <a:off x="467544" y="2128497"/>
            <a:ext cx="3054747" cy="4401205"/>
            <a:chOff x="539552" y="620689"/>
            <a:chExt cx="3054747" cy="4401205"/>
          </a:xfrm>
        </p:grpSpPr>
        <p:sp>
          <p:nvSpPr>
            <p:cNvPr id="15376" name="Text Box 113"/>
            <p:cNvSpPr txBox="1">
              <a:spLocks noChangeArrowheads="1"/>
            </p:cNvSpPr>
            <p:nvPr/>
          </p:nvSpPr>
          <p:spPr bwMode="auto">
            <a:xfrm>
              <a:off x="539552" y="620689"/>
              <a:ext cx="3054747" cy="440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2800" dirty="0">
                  <a:solidFill>
                    <a:schemeClr val="accent2">
                      <a:lumMod val="75000"/>
                    </a:schemeClr>
                  </a:solidFill>
                </a:rPr>
                <a:t>Bands </a:t>
              </a:r>
              <a:r>
                <a:rPr lang="en-GB" sz="2800" dirty="0" smtClean="0">
                  <a:solidFill>
                    <a:schemeClr val="accent2">
                      <a:lumMod val="75000"/>
                    </a:schemeClr>
                  </a:solidFill>
                </a:rPr>
                <a:t>are labelled </a:t>
              </a:r>
              <a:r>
                <a:rPr lang="en-GB" sz="2800" dirty="0">
                  <a:solidFill>
                    <a:schemeClr val="accent2">
                      <a:lumMod val="75000"/>
                    </a:schemeClr>
                  </a:solidFill>
                </a:rPr>
                <a:t>according to the chromosome </a:t>
              </a:r>
            </a:p>
            <a:p>
              <a:r>
                <a:rPr lang="en-GB" sz="2800" dirty="0">
                  <a:solidFill>
                    <a:schemeClr val="accent2">
                      <a:lumMod val="75000"/>
                    </a:schemeClr>
                  </a:solidFill>
                </a:rPr>
                <a:t>number, </a:t>
              </a:r>
              <a:r>
                <a:rPr lang="en-GB" sz="2800" dirty="0" smtClean="0">
                  <a:solidFill>
                    <a:schemeClr val="accent2">
                      <a:lumMod val="75000"/>
                    </a:schemeClr>
                  </a:solidFill>
                </a:rPr>
                <a:t>short (p) or long (q)  </a:t>
              </a:r>
              <a:r>
                <a:rPr lang="en-GB" sz="2800" dirty="0">
                  <a:solidFill>
                    <a:schemeClr val="accent2">
                      <a:lumMod val="75000"/>
                    </a:schemeClr>
                  </a:solidFill>
                </a:rPr>
                <a:t>arm </a:t>
              </a:r>
              <a:r>
                <a:rPr lang="en-GB" sz="2800" dirty="0" smtClean="0">
                  <a:solidFill>
                    <a:schemeClr val="accent2">
                      <a:lumMod val="75000"/>
                    </a:schemeClr>
                  </a:solidFill>
                </a:rPr>
                <a:t>and numbered out</a:t>
              </a:r>
              <a:endParaRPr lang="en-GB" sz="2800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r>
                <a:rPr lang="en-GB" sz="2800" dirty="0">
                  <a:solidFill>
                    <a:schemeClr val="accent2">
                      <a:lumMod val="75000"/>
                    </a:schemeClr>
                  </a:solidFill>
                </a:rPr>
                <a:t>from the </a:t>
              </a:r>
              <a:r>
                <a:rPr lang="en-GB" sz="2800" dirty="0" err="1" smtClean="0">
                  <a:solidFill>
                    <a:schemeClr val="accent2">
                      <a:lumMod val="75000"/>
                    </a:schemeClr>
                  </a:solidFill>
                </a:rPr>
                <a:t>centromere</a:t>
              </a:r>
              <a:endParaRPr lang="en-GB" sz="2800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r>
                <a:rPr lang="en-GB" sz="2800" dirty="0" smtClean="0">
                  <a:solidFill>
                    <a:schemeClr val="accent2">
                      <a:lumMod val="75000"/>
                    </a:schemeClr>
                  </a:solidFill>
                </a:rPr>
                <a:t>     = 12q21</a:t>
              </a:r>
            </a:p>
            <a:p>
              <a:r>
                <a:rPr lang="en-GB" sz="2800" dirty="0" smtClean="0">
                  <a:solidFill>
                    <a:schemeClr val="accent2">
                      <a:lumMod val="75000"/>
                    </a:schemeClr>
                  </a:solidFill>
                </a:rPr>
                <a:t>     = 12p13.2</a:t>
              </a:r>
            </a:p>
          </p:txBody>
        </p:sp>
        <p:sp>
          <p:nvSpPr>
            <p:cNvPr id="35" name="5-Point Star 34"/>
            <p:cNvSpPr/>
            <p:nvPr/>
          </p:nvSpPr>
          <p:spPr>
            <a:xfrm>
              <a:off x="611560" y="4149080"/>
              <a:ext cx="360040" cy="36004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8" name="Title 37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86409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Chromosome Banding Nomenclature</a:t>
            </a:r>
            <a:endParaRPr lang="en-GB" dirty="0"/>
          </a:p>
        </p:txBody>
      </p:sp>
      <p:sp>
        <p:nvSpPr>
          <p:cNvPr id="9" name="5-Point Star 8"/>
          <p:cNvSpPr/>
          <p:nvPr/>
        </p:nvSpPr>
        <p:spPr>
          <a:xfrm>
            <a:off x="539552" y="6093296"/>
            <a:ext cx="360040" cy="360040"/>
          </a:xfrm>
          <a:prstGeom prst="star5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/>
          <p:cNvSpPr/>
          <p:nvPr/>
        </p:nvSpPr>
        <p:spPr>
          <a:xfrm>
            <a:off x="6804248" y="1749972"/>
            <a:ext cx="360040" cy="360040"/>
          </a:xfrm>
          <a:prstGeom prst="star5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94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177" y="2776031"/>
            <a:ext cx="4673471" cy="3110437"/>
          </a:xfrm>
          <a:prstGeom prst="rect">
            <a:avLst/>
          </a:prstGeom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2398018"/>
            <a:ext cx="3960440" cy="386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Visualising Chromosomes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340678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FISH probes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291868" y="5974560"/>
            <a:ext cx="3849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False colour specific banding patterns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74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4400" dirty="0" smtClean="0">
                <a:solidFill>
                  <a:schemeClr val="bg1"/>
                </a:solidFill>
              </a:rPr>
              <a:t>Chromosome Abnormalities</a:t>
            </a:r>
            <a:endParaRPr lang="en-GB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55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341</TotalTime>
  <Words>2024</Words>
  <Application>Microsoft Office PowerPoint</Application>
  <PresentationFormat>On-screen Show (4:3)</PresentationFormat>
  <Paragraphs>433</Paragraphs>
  <Slides>58</Slides>
  <Notes>52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Waveform</vt:lpstr>
      <vt:lpstr>Image</vt:lpstr>
      <vt:lpstr>The genetic basis of disease</vt:lpstr>
      <vt:lpstr>Learning Objectives</vt:lpstr>
      <vt:lpstr>Inheritance</vt:lpstr>
      <vt:lpstr>Chromosome Numbers</vt:lpstr>
      <vt:lpstr>The Chromosome</vt:lpstr>
      <vt:lpstr>Human Karyotype</vt:lpstr>
      <vt:lpstr>Chromosome Banding Nomenclature</vt:lpstr>
      <vt:lpstr>Visualising Chromosomes</vt:lpstr>
      <vt:lpstr>Chromosome Abnormalities</vt:lpstr>
      <vt:lpstr>Chromosome abnormalities</vt:lpstr>
      <vt:lpstr>Autosomal Aneuploidy</vt:lpstr>
      <vt:lpstr>What is aneuploidy?</vt:lpstr>
      <vt:lpstr>Dosage Compensation</vt:lpstr>
      <vt:lpstr>Chromosomal Translocations</vt:lpstr>
      <vt:lpstr>Meiosis in a balanced translocation carrier</vt:lpstr>
      <vt:lpstr>PowerPoint Presentation</vt:lpstr>
      <vt:lpstr>Trisomy</vt:lpstr>
      <vt:lpstr>Trisomy 21: Down syndrome</vt:lpstr>
      <vt:lpstr>Increasing risk of Down syndrome with maternal age</vt:lpstr>
      <vt:lpstr>Clinical Features of Down syndrome</vt:lpstr>
      <vt:lpstr>Natural history of Down’s</vt:lpstr>
      <vt:lpstr>Trisomy 21</vt:lpstr>
      <vt:lpstr>Translocations</vt:lpstr>
      <vt:lpstr>Mosaicism</vt:lpstr>
      <vt:lpstr>Monosomy</vt:lpstr>
      <vt:lpstr>Monosomy X: Turner’s syndrome</vt:lpstr>
      <vt:lpstr>Turner’s syndrome (45,X)</vt:lpstr>
      <vt:lpstr>Turner’s syndrome (45,X)</vt:lpstr>
      <vt:lpstr>Sex Chromosome Aneuploidy</vt:lpstr>
      <vt:lpstr>Dosage Compensation</vt:lpstr>
      <vt:lpstr>Polysomy X in females</vt:lpstr>
      <vt:lpstr>Polysomy X in males</vt:lpstr>
      <vt:lpstr>Chromosomal Sex and Gender</vt:lpstr>
      <vt:lpstr>PowerPoint Presentation</vt:lpstr>
      <vt:lpstr>Sex determination</vt:lpstr>
      <vt:lpstr>Congenital Abnormalities</vt:lpstr>
      <vt:lpstr>Congenital abnormalities</vt:lpstr>
      <vt:lpstr>Classification of Congenital  Abnormalities or Birth Defects</vt:lpstr>
      <vt:lpstr>Classification of Congenital  Abnormalities or Birth Defects</vt:lpstr>
      <vt:lpstr>Classification of Congenital  Abnormalities or Birth Defects</vt:lpstr>
      <vt:lpstr>Classification of Congenital  Abnormalities or Birth Defects</vt:lpstr>
      <vt:lpstr>Classification of Congenital  Abnormalities or Birth Defects</vt:lpstr>
      <vt:lpstr>Classification of Congenital  Abnormalities or Birth Defects</vt:lpstr>
      <vt:lpstr>Classification of Congenital  Abnormalities or Birth Defects</vt:lpstr>
      <vt:lpstr>The UK Newborn Screening Programme</vt:lpstr>
      <vt:lpstr>UK Newborn Screening</vt:lpstr>
      <vt:lpstr>Phenylketonuria</vt:lpstr>
      <vt:lpstr>Phenylketonuria (PKU)</vt:lpstr>
      <vt:lpstr>Treatment for PKU</vt:lpstr>
      <vt:lpstr>MCAD Deficiency</vt:lpstr>
      <vt:lpstr>MCAD Deficiency</vt:lpstr>
      <vt:lpstr>MCAD Deficiency Management </vt:lpstr>
      <vt:lpstr>Suggested References</vt:lpstr>
      <vt:lpstr>PowerPoint Presentation</vt:lpstr>
      <vt:lpstr>The DNA Packing Problem</vt:lpstr>
      <vt:lpstr>Ring Chromosome</vt:lpstr>
      <vt:lpstr>PowerPoint Presentation</vt:lpstr>
      <vt:lpstr>MCAD Function</vt:lpstr>
    </vt:vector>
  </TitlesOfParts>
  <Company>Imperial College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4:  The Genetic Basis of Disease</dc:title>
  <dc:creator>Walley</dc:creator>
  <cp:lastModifiedBy>Shiel, Nuala</cp:lastModifiedBy>
  <cp:revision>33</cp:revision>
  <dcterms:created xsi:type="dcterms:W3CDTF">2011-03-03T17:18:37Z</dcterms:created>
  <dcterms:modified xsi:type="dcterms:W3CDTF">2013-02-11T16:40:12Z</dcterms:modified>
</cp:coreProperties>
</file>