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324" r:id="rId3"/>
    <p:sldId id="383" r:id="rId4"/>
    <p:sldId id="387" r:id="rId5"/>
    <p:sldId id="402" r:id="rId6"/>
    <p:sldId id="404" r:id="rId7"/>
    <p:sldId id="394" r:id="rId8"/>
    <p:sldId id="401" r:id="rId9"/>
    <p:sldId id="395" r:id="rId10"/>
    <p:sldId id="398" r:id="rId11"/>
    <p:sldId id="397" r:id="rId12"/>
    <p:sldId id="393" r:id="rId13"/>
    <p:sldId id="392" r:id="rId14"/>
    <p:sldId id="391" r:id="rId15"/>
    <p:sldId id="372" r:id="rId16"/>
    <p:sldId id="389" r:id="rId17"/>
    <p:sldId id="390" r:id="rId18"/>
    <p:sldId id="403" r:id="rId19"/>
    <p:sldId id="400" r:id="rId20"/>
    <p:sldId id="405" r:id="rId21"/>
    <p:sldId id="382" r:id="rId22"/>
    <p:sldId id="328" r:id="rId23"/>
    <p:sldId id="329" r:id="rId24"/>
    <p:sldId id="386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FFCC"/>
    <a:srgbClr val="CC6600"/>
    <a:srgbClr val="FF9933"/>
    <a:srgbClr val="FFCC99"/>
    <a:srgbClr val="FF9900"/>
    <a:srgbClr val="339966"/>
    <a:srgbClr val="0099CC"/>
    <a:srgbClr val="08080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8" autoAdjust="0"/>
    <p:restoredTop sz="90560" autoAdjust="0"/>
  </p:normalViewPr>
  <p:slideViewPr>
    <p:cSldViewPr showGuides="1">
      <p:cViewPr>
        <p:scale>
          <a:sx n="50" d="100"/>
          <a:sy n="50" d="100"/>
        </p:scale>
        <p:origin x="-798" y="-360"/>
      </p:cViewPr>
      <p:guideLst>
        <p:guide orient="horz" pos="4020"/>
        <p:guide pos="5759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howGuides="1">
      <p:cViewPr>
        <p:scale>
          <a:sx n="75" d="100"/>
          <a:sy n="75" d="100"/>
        </p:scale>
        <p:origin x="-1368" y="141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8D4355B-43B1-420B-9541-9DD6A943DAE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34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629"/>
            <a:ext cx="4985393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A6A8592-1CFA-4C87-ACC0-15368D0C306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4ADB1-F9B3-49C7-8998-75578CEEA9FB}" type="slidenum">
              <a:rPr lang="da-DK"/>
              <a:pPr/>
              <a:t>1</a:t>
            </a:fld>
            <a:endParaRPr lang="da-DK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4538"/>
            <a:ext cx="3417887" cy="256381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3640720"/>
            <a:ext cx="4985393" cy="5542848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67BB3313-120F-45A7-9CD1-4F8227362E58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76181"/>
            <a:ext cx="625794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706" y="93267"/>
            <a:ext cx="1524000" cy="4000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-4613" y="6607264"/>
            <a:ext cx="3466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These slides are best viewed in slideshow mode</a:t>
            </a:r>
            <a:endParaRPr lang="en-GB" sz="1200" b="0" i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Bodoni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584" y="2276872"/>
            <a:ext cx="7805766" cy="1800200"/>
          </a:xfrm>
          <a:noFill/>
        </p:spPr>
        <p:txBody>
          <a:bodyPr/>
          <a:lstStyle/>
          <a:p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CMS: Cell Behaviour II</a:t>
            </a:r>
            <a:b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</a:br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The cytoskeleton</a:t>
            </a:r>
            <a:endParaRPr lang="en-GB" sz="6000" b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99"/>
              </a:solidFill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3404" y="5301208"/>
            <a:ext cx="3322532" cy="8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normalizeH="0" baseline="0" noProof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uLnTx/>
                <a:uFillTx/>
                <a:latin typeface="+mn-lt"/>
                <a:ea typeface="+mj-ea"/>
                <a:cs typeface="+mj-cs"/>
              </a:rPr>
              <a:t>Dr Sohag Saleh</a:t>
            </a:r>
            <a:endParaRPr kumimoji="0" lang="en-GB" sz="3200" i="0" u="none" strike="noStrike" kern="0" normalizeH="0" baseline="0" noProof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99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one of the following molecules is responsible for retrograde transportation along microtubules?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ATP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GTP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Kinesin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Axonemal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dynein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Cytosolic dynein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of the following drugs binds closely to the ATP binding pocket of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  <a:sym typeface="Symbol"/>
              </a:rPr>
              <a:t>-tubulin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Vinblastine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Vincristine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Colchicine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Paclitaxel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6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7306" y="908720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Intermediate filaments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Background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237" y="908720"/>
            <a:ext cx="2880000" cy="5421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Microtubules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Tubulin dimers form hollow tubes.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Dynamic instability due to GTP hydrolysis</a:t>
            </a:r>
          </a:p>
          <a:p>
            <a:pPr lvl="0">
              <a:spcAft>
                <a:spcPts val="0"/>
              </a:spcAft>
            </a:pPr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Neurofilaments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: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Structure &amp; Transport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Flagella: Movement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Mitotic spindle: division </a:t>
            </a:r>
          </a:p>
          <a:p>
            <a:pPr lvl="0">
              <a:spcAft>
                <a:spcPts val="0"/>
              </a:spcAft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: fungal infections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Vinca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alkaloids: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The cytoskeleton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76" y="892728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Actin binding proteins</a:t>
            </a:r>
          </a:p>
        </p:txBody>
      </p:sp>
    </p:spTree>
    <p:extLst>
      <p:ext uri="{BB962C8B-B14F-4D97-AF65-F5344CB8AC3E}">
        <p14:creationId xmlns:p14="http://schemas.microsoft.com/office/powerpoint/2010/main" val="17864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Intermediate filaments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067246"/>
            <a:ext cx="4320480" cy="53860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General</a:t>
            </a: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Polymers that have a diameter of ~10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nM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Encoded by ~70 different genes. The proteins that make up IF fall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in to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5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different categories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based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on sequence &amp;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structure:</a:t>
            </a:r>
          </a:p>
          <a:p>
            <a:pPr marL="8143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Types I &amp; II: Acidic &amp; basic keratins, respectively</a:t>
            </a:r>
          </a:p>
          <a:p>
            <a:pPr marL="8143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Type III: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Vimentin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desmin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GFAP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peripherin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8143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Type IV: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internexin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(standard),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filensin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phakinin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(non-standard)</a:t>
            </a:r>
          </a:p>
          <a:p>
            <a:pPr marL="8143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Type V: nuclear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lamins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Can be used to distinguish one cell type from another and can be considered as ‘cytoskeletal identity cards’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936115"/>
            <a:ext cx="4032448" cy="1882091"/>
            <a:chOff x="323528" y="936115"/>
            <a:chExt cx="4032448" cy="1882091"/>
          </a:xfrm>
        </p:grpSpPr>
        <p:pic>
          <p:nvPicPr>
            <p:cNvPr id="1026" name="Picture 2" descr="An external file that holds a picture, illustration, etc.&#10;Object name is 418_2008_435_Fig1_HTML.jpg Object name is 418_2008_435_Fig1_HTM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44" b="61411"/>
            <a:stretch/>
          </p:blipFill>
          <p:spPr bwMode="auto">
            <a:xfrm>
              <a:off x="323528" y="936115"/>
              <a:ext cx="1584176" cy="188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79712" y="1342509"/>
              <a:ext cx="237626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Immunofluorescence staining of keratin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in liver carcinoma cells</a:t>
              </a:r>
            </a:p>
            <a:p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From Moll et al (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2008) </a:t>
              </a:r>
              <a:r>
                <a:rPr lang="en-GB" sz="900" i="0" dirty="0" err="1" smtClean="0">
                  <a:solidFill>
                    <a:srgbClr val="006699"/>
                  </a:solidFill>
                  <a:latin typeface="+mn-lt"/>
                </a:rPr>
                <a:t>Histochem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Cell Biol.129(6): 705–733.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3538" y="2420888"/>
            <a:ext cx="4192438" cy="1633537"/>
            <a:chOff x="163538" y="2420888"/>
            <a:chExt cx="4192438" cy="1633537"/>
          </a:xfrm>
        </p:grpSpPr>
        <p:pic>
          <p:nvPicPr>
            <p:cNvPr id="1028" name="Picture 4" descr="An external file that holds a picture, illustration, etc.&#10;Object name is JCS046789F2.jpg Object name is JCS046789F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9" r="33301" b="50000"/>
            <a:stretch/>
          </p:blipFill>
          <p:spPr bwMode="auto">
            <a:xfrm>
              <a:off x="2732781" y="2420888"/>
              <a:ext cx="1623195" cy="163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3538" y="2956726"/>
              <a:ext cx="2464246" cy="507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i="0" dirty="0" err="1" smtClean="0">
                  <a:solidFill>
                    <a:srgbClr val="006699"/>
                  </a:solidFill>
                  <a:latin typeface="+mn-lt"/>
                </a:rPr>
                <a:t>Vimentin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staining in </a:t>
              </a:r>
              <a:r>
                <a:rPr lang="en-GB" sz="900" dirty="0" err="1" smtClean="0">
                  <a:solidFill>
                    <a:srgbClr val="006699"/>
                  </a:solidFill>
                  <a:latin typeface="+mn-lt"/>
                </a:rPr>
                <a:t>Xenopus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 err="1" smtClean="0">
                  <a:solidFill>
                    <a:srgbClr val="006699"/>
                  </a:solidFill>
                  <a:latin typeface="+mn-lt"/>
                </a:rPr>
                <a:t>melanophores</a:t>
              </a:r>
              <a:endParaRPr lang="en-GB" sz="900" i="0" dirty="0" smtClean="0">
                <a:solidFill>
                  <a:srgbClr val="006699"/>
                </a:solidFill>
                <a:latin typeface="+mn-lt"/>
              </a:endParaRPr>
            </a:p>
            <a:p>
              <a:pPr algn="r"/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From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Chang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et al (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2009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 J Cell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Sci.15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; 122(16): 2914–2923.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5546" y="5272962"/>
            <a:ext cx="4192438" cy="1252382"/>
            <a:chOff x="235546" y="5272962"/>
            <a:chExt cx="4192438" cy="1252382"/>
          </a:xfrm>
        </p:grpSpPr>
        <p:pic>
          <p:nvPicPr>
            <p:cNvPr id="1030" name="Picture 6" descr="An external file that holds a picture, illustration, etc.&#10;Object name is gb-2011-12-5-222-4.jpg Object name is gb-2011-12-5-222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495" y="5272962"/>
              <a:ext cx="2385489" cy="125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5546" y="5517232"/>
              <a:ext cx="1744166" cy="784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Immunofluorescence staining of </a:t>
              </a:r>
              <a:r>
                <a:rPr lang="en-GB" sz="900" i="0" dirty="0" err="1">
                  <a:solidFill>
                    <a:srgbClr val="006699"/>
                  </a:solidFill>
                  <a:latin typeface="+mn-lt"/>
                </a:rPr>
                <a:t>lamin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in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U2OS and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MEF cell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nuclei. </a:t>
              </a:r>
            </a:p>
            <a:p>
              <a:pPr algn="r"/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From Dittmer &amp; </a:t>
              </a:r>
              <a:r>
                <a:rPr lang="en-GB" sz="900" i="0" dirty="0" err="1" smtClean="0">
                  <a:solidFill>
                    <a:srgbClr val="006699"/>
                  </a:solidFill>
                  <a:latin typeface="+mn-lt"/>
                </a:rPr>
                <a:t>Misteli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(2011)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Genome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Biol.12(5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): 222.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2547" y="3705651"/>
            <a:ext cx="4104815" cy="1545157"/>
            <a:chOff x="362547" y="3705651"/>
            <a:chExt cx="4104815" cy="1545157"/>
          </a:xfrm>
        </p:grpSpPr>
        <p:pic>
          <p:nvPicPr>
            <p:cNvPr id="1032" name="Picture 8" descr="An external file that holds a picture, illustration, etc.&#10;Object name is pbio.1001023.g001.jpg Object name is pbio.1001023.g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47" y="3705651"/>
              <a:ext cx="1545157" cy="154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03116" y="4149080"/>
              <a:ext cx="2464246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Growing sensory (red, </a:t>
              </a:r>
              <a:r>
                <a:rPr lang="en-GB" sz="900" i="0" dirty="0" err="1">
                  <a:solidFill>
                    <a:srgbClr val="006699"/>
                  </a:solidFill>
                  <a:latin typeface="+mn-lt"/>
                </a:rPr>
                <a:t>neurofilament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 staining) and motor axons (green, Hb9::</a:t>
              </a:r>
              <a:r>
                <a:rPr lang="en-GB" sz="900" i="0" dirty="0" err="1">
                  <a:solidFill>
                    <a:srgbClr val="006699"/>
                  </a:solidFill>
                  <a:latin typeface="+mn-lt"/>
                </a:rPr>
                <a:t>eGFP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 in the brachial plexus of the forelimb of a mouse E10.5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embryo</a:t>
              </a:r>
            </a:p>
            <a:p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From  Jones (2011) </a:t>
              </a:r>
              <a:r>
                <a:rPr lang="en-GB" sz="900" i="0" dirty="0" err="1" smtClean="0">
                  <a:solidFill>
                    <a:srgbClr val="006699"/>
                  </a:solidFill>
                  <a:latin typeface="+mn-lt"/>
                </a:rPr>
                <a:t>PLoS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Biol. 2011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9(2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): e1001023.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8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Intermediate filament assembly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1196752"/>
            <a:ext cx="3672408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 monomer is predominantly made up of an alpha helix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Start forming by parallel coiled assembly of two monomers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Dimers then form staggered anti-parallel tetramers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Tetramers then aggregate end to end forming a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protofilament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Pairs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associate laterally to form a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protofibril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Four associated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protofibrils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(16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 associate coiled laterally to form the IF with a 10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nM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diameter </a:t>
            </a:r>
          </a:p>
        </p:txBody>
      </p:sp>
      <p:grpSp>
        <p:nvGrpSpPr>
          <p:cNvPr id="305" name="Group 304"/>
          <p:cNvGrpSpPr/>
          <p:nvPr/>
        </p:nvGrpSpPr>
        <p:grpSpPr>
          <a:xfrm>
            <a:off x="626795" y="1785940"/>
            <a:ext cx="3153117" cy="922980"/>
            <a:chOff x="611560" y="1628800"/>
            <a:chExt cx="3153117" cy="922980"/>
          </a:xfrm>
        </p:grpSpPr>
        <p:grpSp>
          <p:nvGrpSpPr>
            <p:cNvPr id="21" name="Group 20"/>
            <p:cNvGrpSpPr/>
            <p:nvPr/>
          </p:nvGrpSpPr>
          <p:grpSpPr>
            <a:xfrm>
              <a:off x="876778" y="1988504"/>
              <a:ext cx="2594955" cy="563276"/>
              <a:chOff x="367701" y="2344549"/>
              <a:chExt cx="2594955" cy="563276"/>
            </a:xfrm>
            <a:effectLst>
              <a:outerShdw blurRad="76200" dist="63500" dir="10800000" sx="101000" sy="101000" algn="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21599910" rev="0"/>
              </a:camera>
              <a:lightRig rig="threePt" dir="t"/>
            </a:scene3d>
          </p:grpSpPr>
          <p:sp>
            <p:nvSpPr>
              <p:cNvPr id="20" name="Freeform 19"/>
              <p:cNvSpPr/>
              <p:nvPr/>
            </p:nvSpPr>
            <p:spPr bwMode="auto">
              <a:xfrm>
                <a:off x="2645691" y="2391522"/>
                <a:ext cx="261282" cy="317922"/>
              </a:xfrm>
              <a:custGeom>
                <a:avLst/>
                <a:gdLst>
                  <a:gd name="connsiteX0" fmla="*/ 1975 w 261282"/>
                  <a:gd name="connsiteY0" fmla="*/ 235672 h 317922"/>
                  <a:gd name="connsiteX1" fmla="*/ 22446 w 261282"/>
                  <a:gd name="connsiteY1" fmla="*/ 167433 h 317922"/>
                  <a:gd name="connsiteX2" fmla="*/ 29270 w 261282"/>
                  <a:gd name="connsiteY2" fmla="*/ 99194 h 317922"/>
                  <a:gd name="connsiteX3" fmla="*/ 49742 w 261282"/>
                  <a:gd name="connsiteY3" fmla="*/ 3660 h 317922"/>
                  <a:gd name="connsiteX4" fmla="*/ 165748 w 261282"/>
                  <a:gd name="connsiteY4" fmla="*/ 24132 h 317922"/>
                  <a:gd name="connsiteX5" fmla="*/ 206691 w 261282"/>
                  <a:gd name="connsiteY5" fmla="*/ 65075 h 317922"/>
                  <a:gd name="connsiteX6" fmla="*/ 261282 w 261282"/>
                  <a:gd name="connsiteY6" fmla="*/ 201553 h 317922"/>
                  <a:gd name="connsiteX7" fmla="*/ 206691 w 261282"/>
                  <a:gd name="connsiteY7" fmla="*/ 242496 h 317922"/>
                  <a:gd name="connsiteX8" fmla="*/ 152100 w 261282"/>
                  <a:gd name="connsiteY8" fmla="*/ 194729 h 317922"/>
                  <a:gd name="connsiteX9" fmla="*/ 104333 w 261282"/>
                  <a:gd name="connsiteY9" fmla="*/ 228848 h 317922"/>
                  <a:gd name="connsiteX10" fmla="*/ 77037 w 261282"/>
                  <a:gd name="connsiteY10" fmla="*/ 317559 h 317922"/>
                  <a:gd name="connsiteX11" fmla="*/ 1975 w 261282"/>
                  <a:gd name="connsiteY11" fmla="*/ 235672 h 31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82" h="317922">
                    <a:moveTo>
                      <a:pt x="1975" y="235672"/>
                    </a:moveTo>
                    <a:cubicBezTo>
                      <a:pt x="-7123" y="210651"/>
                      <a:pt x="17897" y="190179"/>
                      <a:pt x="22446" y="167433"/>
                    </a:cubicBezTo>
                    <a:cubicBezTo>
                      <a:pt x="26995" y="144687"/>
                      <a:pt x="24721" y="126489"/>
                      <a:pt x="29270" y="99194"/>
                    </a:cubicBezTo>
                    <a:cubicBezTo>
                      <a:pt x="33819" y="71899"/>
                      <a:pt x="26996" y="16170"/>
                      <a:pt x="49742" y="3660"/>
                    </a:cubicBezTo>
                    <a:cubicBezTo>
                      <a:pt x="72488" y="-8850"/>
                      <a:pt x="139590" y="13896"/>
                      <a:pt x="165748" y="24132"/>
                    </a:cubicBezTo>
                    <a:cubicBezTo>
                      <a:pt x="191906" y="34368"/>
                      <a:pt x="190769" y="35505"/>
                      <a:pt x="206691" y="65075"/>
                    </a:cubicBezTo>
                    <a:cubicBezTo>
                      <a:pt x="222613" y="94645"/>
                      <a:pt x="261282" y="171983"/>
                      <a:pt x="261282" y="201553"/>
                    </a:cubicBezTo>
                    <a:cubicBezTo>
                      <a:pt x="261282" y="231123"/>
                      <a:pt x="224888" y="243633"/>
                      <a:pt x="206691" y="242496"/>
                    </a:cubicBezTo>
                    <a:cubicBezTo>
                      <a:pt x="188494" y="241359"/>
                      <a:pt x="169160" y="197004"/>
                      <a:pt x="152100" y="194729"/>
                    </a:cubicBezTo>
                    <a:cubicBezTo>
                      <a:pt x="135040" y="192454"/>
                      <a:pt x="116843" y="208376"/>
                      <a:pt x="104333" y="228848"/>
                    </a:cubicBezTo>
                    <a:cubicBezTo>
                      <a:pt x="91823" y="249320"/>
                      <a:pt x="92959" y="311872"/>
                      <a:pt x="77037" y="317559"/>
                    </a:cubicBezTo>
                    <a:cubicBezTo>
                      <a:pt x="61115" y="323246"/>
                      <a:pt x="11073" y="260693"/>
                      <a:pt x="1975" y="23567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402308" y="2450017"/>
                <a:ext cx="2560348" cy="433211"/>
              </a:xfrm>
              <a:custGeom>
                <a:avLst/>
                <a:gdLst>
                  <a:gd name="connsiteX0" fmla="*/ 192052 w 2560348"/>
                  <a:gd name="connsiteY0" fmla="*/ 238319 h 433211"/>
                  <a:gd name="connsiteX1" fmla="*/ 91468 w 2560348"/>
                  <a:gd name="connsiteY1" fmla="*/ 146879 h 433211"/>
                  <a:gd name="connsiteX2" fmla="*/ 28 w 2560348"/>
                  <a:gd name="connsiteY2" fmla="*/ 256607 h 433211"/>
                  <a:gd name="connsiteX3" fmla="*/ 100612 w 2560348"/>
                  <a:gd name="connsiteY3" fmla="*/ 430343 h 433211"/>
                  <a:gd name="connsiteX4" fmla="*/ 201196 w 2560348"/>
                  <a:gd name="connsiteY4" fmla="*/ 357191 h 433211"/>
                  <a:gd name="connsiteX5" fmla="*/ 365788 w 2560348"/>
                  <a:gd name="connsiteY5" fmla="*/ 256607 h 433211"/>
                  <a:gd name="connsiteX6" fmla="*/ 557812 w 2560348"/>
                  <a:gd name="connsiteY6" fmla="*/ 412055 h 433211"/>
                  <a:gd name="connsiteX7" fmla="*/ 713260 w 2560348"/>
                  <a:gd name="connsiteY7" fmla="*/ 256607 h 433211"/>
                  <a:gd name="connsiteX8" fmla="*/ 859564 w 2560348"/>
                  <a:gd name="connsiteY8" fmla="*/ 402911 h 433211"/>
                  <a:gd name="connsiteX9" fmla="*/ 996724 w 2560348"/>
                  <a:gd name="connsiteY9" fmla="*/ 256607 h 433211"/>
                  <a:gd name="connsiteX10" fmla="*/ 1133884 w 2560348"/>
                  <a:gd name="connsiteY10" fmla="*/ 412055 h 433211"/>
                  <a:gd name="connsiteX11" fmla="*/ 1280188 w 2560348"/>
                  <a:gd name="connsiteY11" fmla="*/ 265751 h 433211"/>
                  <a:gd name="connsiteX12" fmla="*/ 1426492 w 2560348"/>
                  <a:gd name="connsiteY12" fmla="*/ 393767 h 433211"/>
                  <a:gd name="connsiteX13" fmla="*/ 1572796 w 2560348"/>
                  <a:gd name="connsiteY13" fmla="*/ 256607 h 433211"/>
                  <a:gd name="connsiteX14" fmla="*/ 1709956 w 2560348"/>
                  <a:gd name="connsiteY14" fmla="*/ 393767 h 433211"/>
                  <a:gd name="connsiteX15" fmla="*/ 1856260 w 2560348"/>
                  <a:gd name="connsiteY15" fmla="*/ 256607 h 433211"/>
                  <a:gd name="connsiteX16" fmla="*/ 2011708 w 2560348"/>
                  <a:gd name="connsiteY16" fmla="*/ 402911 h 433211"/>
                  <a:gd name="connsiteX17" fmla="*/ 2148868 w 2560348"/>
                  <a:gd name="connsiteY17" fmla="*/ 256607 h 433211"/>
                  <a:gd name="connsiteX18" fmla="*/ 2304316 w 2560348"/>
                  <a:gd name="connsiteY18" fmla="*/ 402911 h 433211"/>
                  <a:gd name="connsiteX19" fmla="*/ 2432332 w 2560348"/>
                  <a:gd name="connsiteY19" fmla="*/ 256607 h 433211"/>
                  <a:gd name="connsiteX20" fmla="*/ 2505484 w 2560348"/>
                  <a:gd name="connsiteY20" fmla="*/ 265751 h 433211"/>
                  <a:gd name="connsiteX21" fmla="*/ 2560348 w 2560348"/>
                  <a:gd name="connsiteY21" fmla="*/ 174311 h 433211"/>
                  <a:gd name="connsiteX22" fmla="*/ 2505484 w 2560348"/>
                  <a:gd name="connsiteY22" fmla="*/ 18863 h 433211"/>
                  <a:gd name="connsiteX23" fmla="*/ 2368324 w 2560348"/>
                  <a:gd name="connsiteY23" fmla="*/ 18863 h 433211"/>
                  <a:gd name="connsiteX24" fmla="*/ 2377468 w 2560348"/>
                  <a:gd name="connsiteY24" fmla="*/ 165167 h 433211"/>
                  <a:gd name="connsiteX25" fmla="*/ 2295172 w 2560348"/>
                  <a:gd name="connsiteY25" fmla="*/ 256607 h 433211"/>
                  <a:gd name="connsiteX26" fmla="*/ 2167156 w 2560348"/>
                  <a:gd name="connsiteY26" fmla="*/ 128591 h 433211"/>
                  <a:gd name="connsiteX27" fmla="*/ 2020852 w 2560348"/>
                  <a:gd name="connsiteY27" fmla="*/ 247463 h 433211"/>
                  <a:gd name="connsiteX28" fmla="*/ 1865404 w 2560348"/>
                  <a:gd name="connsiteY28" fmla="*/ 119447 h 433211"/>
                  <a:gd name="connsiteX29" fmla="*/ 1709956 w 2560348"/>
                  <a:gd name="connsiteY29" fmla="*/ 256607 h 433211"/>
                  <a:gd name="connsiteX30" fmla="*/ 1581940 w 2560348"/>
                  <a:gd name="connsiteY30" fmla="*/ 119447 h 433211"/>
                  <a:gd name="connsiteX31" fmla="*/ 1426492 w 2560348"/>
                  <a:gd name="connsiteY31" fmla="*/ 265751 h 433211"/>
                  <a:gd name="connsiteX32" fmla="*/ 1289332 w 2560348"/>
                  <a:gd name="connsiteY32" fmla="*/ 128591 h 433211"/>
                  <a:gd name="connsiteX33" fmla="*/ 1133884 w 2560348"/>
                  <a:gd name="connsiteY33" fmla="*/ 284039 h 433211"/>
                  <a:gd name="connsiteX34" fmla="*/ 1005868 w 2560348"/>
                  <a:gd name="connsiteY34" fmla="*/ 110303 h 433211"/>
                  <a:gd name="connsiteX35" fmla="*/ 868708 w 2560348"/>
                  <a:gd name="connsiteY35" fmla="*/ 265751 h 433211"/>
                  <a:gd name="connsiteX36" fmla="*/ 713260 w 2560348"/>
                  <a:gd name="connsiteY36" fmla="*/ 119447 h 433211"/>
                  <a:gd name="connsiteX37" fmla="*/ 557812 w 2560348"/>
                  <a:gd name="connsiteY37" fmla="*/ 274895 h 433211"/>
                  <a:gd name="connsiteX38" fmla="*/ 374932 w 2560348"/>
                  <a:gd name="connsiteY38" fmla="*/ 119447 h 433211"/>
                  <a:gd name="connsiteX39" fmla="*/ 192052 w 2560348"/>
                  <a:gd name="connsiteY39" fmla="*/ 238319 h 43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60348" h="433211">
                    <a:moveTo>
                      <a:pt x="192052" y="238319"/>
                    </a:moveTo>
                    <a:cubicBezTo>
                      <a:pt x="144808" y="242891"/>
                      <a:pt x="123472" y="143831"/>
                      <a:pt x="91468" y="146879"/>
                    </a:cubicBezTo>
                    <a:cubicBezTo>
                      <a:pt x="59464" y="149927"/>
                      <a:pt x="-1496" y="209363"/>
                      <a:pt x="28" y="256607"/>
                    </a:cubicBezTo>
                    <a:cubicBezTo>
                      <a:pt x="1552" y="303851"/>
                      <a:pt x="67084" y="413579"/>
                      <a:pt x="100612" y="430343"/>
                    </a:cubicBezTo>
                    <a:cubicBezTo>
                      <a:pt x="134140" y="447107"/>
                      <a:pt x="157000" y="386147"/>
                      <a:pt x="201196" y="357191"/>
                    </a:cubicBezTo>
                    <a:cubicBezTo>
                      <a:pt x="245392" y="328235"/>
                      <a:pt x="306352" y="247463"/>
                      <a:pt x="365788" y="256607"/>
                    </a:cubicBezTo>
                    <a:cubicBezTo>
                      <a:pt x="425224" y="265751"/>
                      <a:pt x="499900" y="412055"/>
                      <a:pt x="557812" y="412055"/>
                    </a:cubicBezTo>
                    <a:cubicBezTo>
                      <a:pt x="615724" y="412055"/>
                      <a:pt x="662968" y="258131"/>
                      <a:pt x="713260" y="256607"/>
                    </a:cubicBezTo>
                    <a:cubicBezTo>
                      <a:pt x="763552" y="255083"/>
                      <a:pt x="812320" y="402911"/>
                      <a:pt x="859564" y="402911"/>
                    </a:cubicBezTo>
                    <a:cubicBezTo>
                      <a:pt x="906808" y="402911"/>
                      <a:pt x="951004" y="255083"/>
                      <a:pt x="996724" y="256607"/>
                    </a:cubicBezTo>
                    <a:cubicBezTo>
                      <a:pt x="1042444" y="258131"/>
                      <a:pt x="1086640" y="410531"/>
                      <a:pt x="1133884" y="412055"/>
                    </a:cubicBezTo>
                    <a:cubicBezTo>
                      <a:pt x="1181128" y="413579"/>
                      <a:pt x="1231420" y="268799"/>
                      <a:pt x="1280188" y="265751"/>
                    </a:cubicBezTo>
                    <a:cubicBezTo>
                      <a:pt x="1328956" y="262703"/>
                      <a:pt x="1377724" y="395291"/>
                      <a:pt x="1426492" y="393767"/>
                    </a:cubicBezTo>
                    <a:cubicBezTo>
                      <a:pt x="1475260" y="392243"/>
                      <a:pt x="1525552" y="256607"/>
                      <a:pt x="1572796" y="256607"/>
                    </a:cubicBezTo>
                    <a:cubicBezTo>
                      <a:pt x="1620040" y="256607"/>
                      <a:pt x="1662712" y="393767"/>
                      <a:pt x="1709956" y="393767"/>
                    </a:cubicBezTo>
                    <a:cubicBezTo>
                      <a:pt x="1757200" y="393767"/>
                      <a:pt x="1805968" y="255083"/>
                      <a:pt x="1856260" y="256607"/>
                    </a:cubicBezTo>
                    <a:cubicBezTo>
                      <a:pt x="1906552" y="258131"/>
                      <a:pt x="1962940" y="402911"/>
                      <a:pt x="2011708" y="402911"/>
                    </a:cubicBezTo>
                    <a:cubicBezTo>
                      <a:pt x="2060476" y="402911"/>
                      <a:pt x="2100100" y="256607"/>
                      <a:pt x="2148868" y="256607"/>
                    </a:cubicBezTo>
                    <a:cubicBezTo>
                      <a:pt x="2197636" y="256607"/>
                      <a:pt x="2257072" y="402911"/>
                      <a:pt x="2304316" y="402911"/>
                    </a:cubicBezTo>
                    <a:cubicBezTo>
                      <a:pt x="2351560" y="402911"/>
                      <a:pt x="2398804" y="279467"/>
                      <a:pt x="2432332" y="256607"/>
                    </a:cubicBezTo>
                    <a:cubicBezTo>
                      <a:pt x="2465860" y="233747"/>
                      <a:pt x="2484148" y="279467"/>
                      <a:pt x="2505484" y="265751"/>
                    </a:cubicBezTo>
                    <a:cubicBezTo>
                      <a:pt x="2526820" y="252035"/>
                      <a:pt x="2560348" y="215459"/>
                      <a:pt x="2560348" y="174311"/>
                    </a:cubicBezTo>
                    <a:cubicBezTo>
                      <a:pt x="2560348" y="133163"/>
                      <a:pt x="2537488" y="44771"/>
                      <a:pt x="2505484" y="18863"/>
                    </a:cubicBezTo>
                    <a:cubicBezTo>
                      <a:pt x="2473480" y="-7045"/>
                      <a:pt x="2389660" y="-5521"/>
                      <a:pt x="2368324" y="18863"/>
                    </a:cubicBezTo>
                    <a:cubicBezTo>
                      <a:pt x="2346988" y="43247"/>
                      <a:pt x="2389660" y="125543"/>
                      <a:pt x="2377468" y="165167"/>
                    </a:cubicBezTo>
                    <a:cubicBezTo>
                      <a:pt x="2365276" y="204791"/>
                      <a:pt x="2330224" y="262703"/>
                      <a:pt x="2295172" y="256607"/>
                    </a:cubicBezTo>
                    <a:cubicBezTo>
                      <a:pt x="2260120" y="250511"/>
                      <a:pt x="2212876" y="130115"/>
                      <a:pt x="2167156" y="128591"/>
                    </a:cubicBezTo>
                    <a:cubicBezTo>
                      <a:pt x="2121436" y="127067"/>
                      <a:pt x="2071144" y="248987"/>
                      <a:pt x="2020852" y="247463"/>
                    </a:cubicBezTo>
                    <a:cubicBezTo>
                      <a:pt x="1970560" y="245939"/>
                      <a:pt x="1917220" y="117923"/>
                      <a:pt x="1865404" y="119447"/>
                    </a:cubicBezTo>
                    <a:cubicBezTo>
                      <a:pt x="1813588" y="120971"/>
                      <a:pt x="1757200" y="256607"/>
                      <a:pt x="1709956" y="256607"/>
                    </a:cubicBezTo>
                    <a:cubicBezTo>
                      <a:pt x="1662712" y="256607"/>
                      <a:pt x="1629184" y="117923"/>
                      <a:pt x="1581940" y="119447"/>
                    </a:cubicBezTo>
                    <a:cubicBezTo>
                      <a:pt x="1534696" y="120971"/>
                      <a:pt x="1475260" y="264227"/>
                      <a:pt x="1426492" y="265751"/>
                    </a:cubicBezTo>
                    <a:cubicBezTo>
                      <a:pt x="1377724" y="267275"/>
                      <a:pt x="1338100" y="125543"/>
                      <a:pt x="1289332" y="128591"/>
                    </a:cubicBezTo>
                    <a:cubicBezTo>
                      <a:pt x="1240564" y="131639"/>
                      <a:pt x="1181128" y="287087"/>
                      <a:pt x="1133884" y="284039"/>
                    </a:cubicBezTo>
                    <a:cubicBezTo>
                      <a:pt x="1086640" y="280991"/>
                      <a:pt x="1050064" y="113351"/>
                      <a:pt x="1005868" y="110303"/>
                    </a:cubicBezTo>
                    <a:cubicBezTo>
                      <a:pt x="961672" y="107255"/>
                      <a:pt x="917476" y="264227"/>
                      <a:pt x="868708" y="265751"/>
                    </a:cubicBezTo>
                    <a:cubicBezTo>
                      <a:pt x="819940" y="267275"/>
                      <a:pt x="765076" y="117923"/>
                      <a:pt x="713260" y="119447"/>
                    </a:cubicBezTo>
                    <a:cubicBezTo>
                      <a:pt x="661444" y="120971"/>
                      <a:pt x="614200" y="274895"/>
                      <a:pt x="557812" y="274895"/>
                    </a:cubicBezTo>
                    <a:cubicBezTo>
                      <a:pt x="501424" y="274895"/>
                      <a:pt x="432844" y="125543"/>
                      <a:pt x="374932" y="119447"/>
                    </a:cubicBezTo>
                    <a:cubicBezTo>
                      <a:pt x="317020" y="113351"/>
                      <a:pt x="239296" y="233747"/>
                      <a:pt x="192052" y="2383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</a:schemeClr>
                  </a:gs>
                  <a:gs pos="88000">
                    <a:srgbClr val="00B0F0"/>
                  </a:gs>
                  <a:gs pos="11000">
                    <a:srgbClr val="00B0F0"/>
                  </a:gs>
                  <a:gs pos="100000">
                    <a:srgbClr val="00206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367701" y="2344549"/>
                <a:ext cx="538577" cy="563276"/>
              </a:xfrm>
              <a:custGeom>
                <a:avLst/>
                <a:gdLst>
                  <a:gd name="connsiteX0" fmla="*/ 43291 w 464938"/>
                  <a:gd name="connsiteY0" fmla="*/ 192766 h 531127"/>
                  <a:gd name="connsiteX1" fmla="*/ 6715 w 464938"/>
                  <a:gd name="connsiteY1" fmla="*/ 101326 h 531127"/>
                  <a:gd name="connsiteX2" fmla="*/ 153019 w 464938"/>
                  <a:gd name="connsiteY2" fmla="*/ 742 h 531127"/>
                  <a:gd name="connsiteX3" fmla="*/ 217027 w 464938"/>
                  <a:gd name="connsiteY3" fmla="*/ 156190 h 531127"/>
                  <a:gd name="connsiteX4" fmla="*/ 299323 w 464938"/>
                  <a:gd name="connsiteY4" fmla="*/ 339070 h 531127"/>
                  <a:gd name="connsiteX5" fmla="*/ 372475 w 464938"/>
                  <a:gd name="connsiteY5" fmla="*/ 375646 h 531127"/>
                  <a:gd name="connsiteX6" fmla="*/ 445627 w 464938"/>
                  <a:gd name="connsiteY6" fmla="*/ 439654 h 531127"/>
                  <a:gd name="connsiteX7" fmla="*/ 454771 w 464938"/>
                  <a:gd name="connsiteY7" fmla="*/ 467086 h 531127"/>
                  <a:gd name="connsiteX8" fmla="*/ 317611 w 464938"/>
                  <a:gd name="connsiteY8" fmla="*/ 531094 h 531127"/>
                  <a:gd name="connsiteX9" fmla="*/ 244459 w 464938"/>
                  <a:gd name="connsiteY9" fmla="*/ 457942 h 531127"/>
                  <a:gd name="connsiteX10" fmla="*/ 207883 w 464938"/>
                  <a:gd name="connsiteY10" fmla="*/ 412222 h 531127"/>
                  <a:gd name="connsiteX11" fmla="*/ 43291 w 464938"/>
                  <a:gd name="connsiteY11" fmla="*/ 192766 h 531127"/>
                  <a:gd name="connsiteX0" fmla="*/ 43291 w 464938"/>
                  <a:gd name="connsiteY0" fmla="*/ 196248 h 534609"/>
                  <a:gd name="connsiteX1" fmla="*/ 6715 w 464938"/>
                  <a:gd name="connsiteY1" fmla="*/ 104808 h 534609"/>
                  <a:gd name="connsiteX2" fmla="*/ 70450 w 464938"/>
                  <a:gd name="connsiteY2" fmla="*/ 49262 h 534609"/>
                  <a:gd name="connsiteX3" fmla="*/ 153019 w 464938"/>
                  <a:gd name="connsiteY3" fmla="*/ 4224 h 534609"/>
                  <a:gd name="connsiteX4" fmla="*/ 217027 w 464938"/>
                  <a:gd name="connsiteY4" fmla="*/ 159672 h 534609"/>
                  <a:gd name="connsiteX5" fmla="*/ 299323 w 464938"/>
                  <a:gd name="connsiteY5" fmla="*/ 342552 h 534609"/>
                  <a:gd name="connsiteX6" fmla="*/ 372475 w 464938"/>
                  <a:gd name="connsiteY6" fmla="*/ 379128 h 534609"/>
                  <a:gd name="connsiteX7" fmla="*/ 445627 w 464938"/>
                  <a:gd name="connsiteY7" fmla="*/ 443136 h 534609"/>
                  <a:gd name="connsiteX8" fmla="*/ 454771 w 464938"/>
                  <a:gd name="connsiteY8" fmla="*/ 470568 h 534609"/>
                  <a:gd name="connsiteX9" fmla="*/ 317611 w 464938"/>
                  <a:gd name="connsiteY9" fmla="*/ 534576 h 534609"/>
                  <a:gd name="connsiteX10" fmla="*/ 244459 w 464938"/>
                  <a:gd name="connsiteY10" fmla="*/ 461424 h 534609"/>
                  <a:gd name="connsiteX11" fmla="*/ 207883 w 464938"/>
                  <a:gd name="connsiteY11" fmla="*/ 415704 h 534609"/>
                  <a:gd name="connsiteX12" fmla="*/ 43291 w 464938"/>
                  <a:gd name="connsiteY12" fmla="*/ 196248 h 534609"/>
                  <a:gd name="connsiteX0" fmla="*/ 37437 w 459084"/>
                  <a:gd name="connsiteY0" fmla="*/ 218142 h 556503"/>
                  <a:gd name="connsiteX1" fmla="*/ 861 w 459084"/>
                  <a:gd name="connsiteY1" fmla="*/ 126702 h 556503"/>
                  <a:gd name="connsiteX2" fmla="*/ 23653 w 459084"/>
                  <a:gd name="connsiteY2" fmla="*/ 9741 h 556503"/>
                  <a:gd name="connsiteX3" fmla="*/ 147165 w 459084"/>
                  <a:gd name="connsiteY3" fmla="*/ 26118 h 556503"/>
                  <a:gd name="connsiteX4" fmla="*/ 211173 w 459084"/>
                  <a:gd name="connsiteY4" fmla="*/ 181566 h 556503"/>
                  <a:gd name="connsiteX5" fmla="*/ 293469 w 459084"/>
                  <a:gd name="connsiteY5" fmla="*/ 364446 h 556503"/>
                  <a:gd name="connsiteX6" fmla="*/ 366621 w 459084"/>
                  <a:gd name="connsiteY6" fmla="*/ 401022 h 556503"/>
                  <a:gd name="connsiteX7" fmla="*/ 439773 w 459084"/>
                  <a:gd name="connsiteY7" fmla="*/ 465030 h 556503"/>
                  <a:gd name="connsiteX8" fmla="*/ 448917 w 459084"/>
                  <a:gd name="connsiteY8" fmla="*/ 492462 h 556503"/>
                  <a:gd name="connsiteX9" fmla="*/ 311757 w 459084"/>
                  <a:gd name="connsiteY9" fmla="*/ 556470 h 556503"/>
                  <a:gd name="connsiteX10" fmla="*/ 238605 w 459084"/>
                  <a:gd name="connsiteY10" fmla="*/ 483318 h 556503"/>
                  <a:gd name="connsiteX11" fmla="*/ 202029 w 459084"/>
                  <a:gd name="connsiteY11" fmla="*/ 437598 h 556503"/>
                  <a:gd name="connsiteX12" fmla="*/ 37437 w 459084"/>
                  <a:gd name="connsiteY12" fmla="*/ 218142 h 556503"/>
                  <a:gd name="connsiteX0" fmla="*/ 37437 w 459084"/>
                  <a:gd name="connsiteY0" fmla="*/ 224915 h 563276"/>
                  <a:gd name="connsiteX1" fmla="*/ 861 w 459084"/>
                  <a:gd name="connsiteY1" fmla="*/ 133475 h 563276"/>
                  <a:gd name="connsiteX2" fmla="*/ 23653 w 459084"/>
                  <a:gd name="connsiteY2" fmla="*/ 16514 h 563276"/>
                  <a:gd name="connsiteX3" fmla="*/ 147165 w 459084"/>
                  <a:gd name="connsiteY3" fmla="*/ 32891 h 563276"/>
                  <a:gd name="connsiteX4" fmla="*/ 211173 w 459084"/>
                  <a:gd name="connsiteY4" fmla="*/ 188339 h 563276"/>
                  <a:gd name="connsiteX5" fmla="*/ 293469 w 459084"/>
                  <a:gd name="connsiteY5" fmla="*/ 371219 h 563276"/>
                  <a:gd name="connsiteX6" fmla="*/ 366621 w 459084"/>
                  <a:gd name="connsiteY6" fmla="*/ 407795 h 563276"/>
                  <a:gd name="connsiteX7" fmla="*/ 439773 w 459084"/>
                  <a:gd name="connsiteY7" fmla="*/ 471803 h 563276"/>
                  <a:gd name="connsiteX8" fmla="*/ 448917 w 459084"/>
                  <a:gd name="connsiteY8" fmla="*/ 499235 h 563276"/>
                  <a:gd name="connsiteX9" fmla="*/ 311757 w 459084"/>
                  <a:gd name="connsiteY9" fmla="*/ 563243 h 563276"/>
                  <a:gd name="connsiteX10" fmla="*/ 238605 w 459084"/>
                  <a:gd name="connsiteY10" fmla="*/ 490091 h 563276"/>
                  <a:gd name="connsiteX11" fmla="*/ 202029 w 459084"/>
                  <a:gd name="connsiteY11" fmla="*/ 444371 h 563276"/>
                  <a:gd name="connsiteX12" fmla="*/ 37437 w 459084"/>
                  <a:gd name="connsiteY12" fmla="*/ 224915 h 563276"/>
                  <a:gd name="connsiteX0" fmla="*/ 49317 w 470964"/>
                  <a:gd name="connsiteY0" fmla="*/ 224915 h 563276"/>
                  <a:gd name="connsiteX1" fmla="*/ 12741 w 470964"/>
                  <a:gd name="connsiteY1" fmla="*/ 133475 h 563276"/>
                  <a:gd name="connsiteX2" fmla="*/ 35533 w 470964"/>
                  <a:gd name="connsiteY2" fmla="*/ 16514 h 563276"/>
                  <a:gd name="connsiteX3" fmla="*/ 159045 w 470964"/>
                  <a:gd name="connsiteY3" fmla="*/ 32891 h 563276"/>
                  <a:gd name="connsiteX4" fmla="*/ 223053 w 470964"/>
                  <a:gd name="connsiteY4" fmla="*/ 188339 h 563276"/>
                  <a:gd name="connsiteX5" fmla="*/ 305349 w 470964"/>
                  <a:gd name="connsiteY5" fmla="*/ 371219 h 563276"/>
                  <a:gd name="connsiteX6" fmla="*/ 378501 w 470964"/>
                  <a:gd name="connsiteY6" fmla="*/ 407795 h 563276"/>
                  <a:gd name="connsiteX7" fmla="*/ 451653 w 470964"/>
                  <a:gd name="connsiteY7" fmla="*/ 471803 h 563276"/>
                  <a:gd name="connsiteX8" fmla="*/ 460797 w 470964"/>
                  <a:gd name="connsiteY8" fmla="*/ 499235 h 563276"/>
                  <a:gd name="connsiteX9" fmla="*/ 323637 w 470964"/>
                  <a:gd name="connsiteY9" fmla="*/ 563243 h 563276"/>
                  <a:gd name="connsiteX10" fmla="*/ 250485 w 470964"/>
                  <a:gd name="connsiteY10" fmla="*/ 490091 h 563276"/>
                  <a:gd name="connsiteX11" fmla="*/ 213909 w 470964"/>
                  <a:gd name="connsiteY11" fmla="*/ 444371 h 563276"/>
                  <a:gd name="connsiteX12" fmla="*/ 49317 w 470964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8577" h="563276">
                    <a:moveTo>
                      <a:pt x="116930" y="224915"/>
                    </a:moveTo>
                    <a:cubicBezTo>
                      <a:pt x="64068" y="189022"/>
                      <a:pt x="34884" y="236447"/>
                      <a:pt x="5292" y="147122"/>
                    </a:cubicBezTo>
                    <a:cubicBezTo>
                      <a:pt x="-24300" y="57797"/>
                      <a:pt x="78762" y="33278"/>
                      <a:pt x="103146" y="16514"/>
                    </a:cubicBezTo>
                    <a:cubicBezTo>
                      <a:pt x="127530" y="-250"/>
                      <a:pt x="161286" y="-16218"/>
                      <a:pt x="226658" y="32891"/>
                    </a:cubicBezTo>
                    <a:cubicBezTo>
                      <a:pt x="292030" y="82000"/>
                      <a:pt x="266282" y="131951"/>
                      <a:pt x="290666" y="188339"/>
                    </a:cubicBezTo>
                    <a:cubicBezTo>
                      <a:pt x="315050" y="244727"/>
                      <a:pt x="347054" y="334643"/>
                      <a:pt x="372962" y="371219"/>
                    </a:cubicBezTo>
                    <a:cubicBezTo>
                      <a:pt x="398870" y="407795"/>
                      <a:pt x="421730" y="391031"/>
                      <a:pt x="446114" y="407795"/>
                    </a:cubicBezTo>
                    <a:cubicBezTo>
                      <a:pt x="470498" y="424559"/>
                      <a:pt x="505550" y="456563"/>
                      <a:pt x="519266" y="471803"/>
                    </a:cubicBezTo>
                    <a:cubicBezTo>
                      <a:pt x="532982" y="487043"/>
                      <a:pt x="549746" y="483995"/>
                      <a:pt x="528410" y="499235"/>
                    </a:cubicBezTo>
                    <a:cubicBezTo>
                      <a:pt x="507074" y="514475"/>
                      <a:pt x="426302" y="564767"/>
                      <a:pt x="391250" y="563243"/>
                    </a:cubicBezTo>
                    <a:cubicBezTo>
                      <a:pt x="356198" y="561719"/>
                      <a:pt x="336386" y="509903"/>
                      <a:pt x="318098" y="490091"/>
                    </a:cubicBezTo>
                    <a:cubicBezTo>
                      <a:pt x="299810" y="470279"/>
                      <a:pt x="312002" y="480947"/>
                      <a:pt x="281522" y="444371"/>
                    </a:cubicBezTo>
                    <a:cubicBezTo>
                      <a:pt x="251042" y="407795"/>
                      <a:pt x="169792" y="260808"/>
                      <a:pt x="116930" y="224915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C00000"/>
                  </a:gs>
                  <a:gs pos="36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868644" y="2595937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1179021" y="2570890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1467099" y="2579390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1746215" y="2592826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 rot="21229710">
                <a:off x="2056592" y="2567779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344670" y="2576279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gradFill>
                <a:gsLst>
                  <a:gs pos="88000">
                    <a:schemeClr val="accent1">
                      <a:lumMod val="50000"/>
                    </a:schemeClr>
                  </a:gs>
                  <a:gs pos="11000">
                    <a:srgbClr val="C0000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508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11560" y="1628800"/>
              <a:ext cx="702556" cy="3385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NH</a:t>
              </a:r>
              <a:r>
                <a:rPr lang="en-GB" b="1" i="0" baseline="-2500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2</a:t>
              </a:r>
              <a:endParaRPr lang="en-US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72589" y="1666145"/>
              <a:ext cx="792088" cy="3385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COOH</a:t>
              </a:r>
              <a:endParaRPr lang="en-US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9592" y="2956130"/>
            <a:ext cx="2205147" cy="686323"/>
            <a:chOff x="458967" y="2780928"/>
            <a:chExt cx="2205147" cy="686323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>
            <a:xfrm>
              <a:off x="614005" y="3072958"/>
              <a:ext cx="1800000" cy="394293"/>
              <a:chOff x="367701" y="2344549"/>
              <a:chExt cx="2594955" cy="563276"/>
            </a:xfrm>
            <a:effectLst>
              <a:outerShdw blurRad="76200" dist="63500" dir="10800000" sx="101000" sy="101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Freeform 22"/>
              <p:cNvSpPr/>
              <p:nvPr/>
            </p:nvSpPr>
            <p:spPr bwMode="auto">
              <a:xfrm>
                <a:off x="2645691" y="2391522"/>
                <a:ext cx="261282" cy="317922"/>
              </a:xfrm>
              <a:custGeom>
                <a:avLst/>
                <a:gdLst>
                  <a:gd name="connsiteX0" fmla="*/ 1975 w 261282"/>
                  <a:gd name="connsiteY0" fmla="*/ 235672 h 317922"/>
                  <a:gd name="connsiteX1" fmla="*/ 22446 w 261282"/>
                  <a:gd name="connsiteY1" fmla="*/ 167433 h 317922"/>
                  <a:gd name="connsiteX2" fmla="*/ 29270 w 261282"/>
                  <a:gd name="connsiteY2" fmla="*/ 99194 h 317922"/>
                  <a:gd name="connsiteX3" fmla="*/ 49742 w 261282"/>
                  <a:gd name="connsiteY3" fmla="*/ 3660 h 317922"/>
                  <a:gd name="connsiteX4" fmla="*/ 165748 w 261282"/>
                  <a:gd name="connsiteY4" fmla="*/ 24132 h 317922"/>
                  <a:gd name="connsiteX5" fmla="*/ 206691 w 261282"/>
                  <a:gd name="connsiteY5" fmla="*/ 65075 h 317922"/>
                  <a:gd name="connsiteX6" fmla="*/ 261282 w 261282"/>
                  <a:gd name="connsiteY6" fmla="*/ 201553 h 317922"/>
                  <a:gd name="connsiteX7" fmla="*/ 206691 w 261282"/>
                  <a:gd name="connsiteY7" fmla="*/ 242496 h 317922"/>
                  <a:gd name="connsiteX8" fmla="*/ 152100 w 261282"/>
                  <a:gd name="connsiteY8" fmla="*/ 194729 h 317922"/>
                  <a:gd name="connsiteX9" fmla="*/ 104333 w 261282"/>
                  <a:gd name="connsiteY9" fmla="*/ 228848 h 317922"/>
                  <a:gd name="connsiteX10" fmla="*/ 77037 w 261282"/>
                  <a:gd name="connsiteY10" fmla="*/ 317559 h 317922"/>
                  <a:gd name="connsiteX11" fmla="*/ 1975 w 261282"/>
                  <a:gd name="connsiteY11" fmla="*/ 235672 h 31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82" h="317922">
                    <a:moveTo>
                      <a:pt x="1975" y="235672"/>
                    </a:moveTo>
                    <a:cubicBezTo>
                      <a:pt x="-7123" y="210651"/>
                      <a:pt x="17897" y="190179"/>
                      <a:pt x="22446" y="167433"/>
                    </a:cubicBezTo>
                    <a:cubicBezTo>
                      <a:pt x="26995" y="144687"/>
                      <a:pt x="24721" y="126489"/>
                      <a:pt x="29270" y="99194"/>
                    </a:cubicBezTo>
                    <a:cubicBezTo>
                      <a:pt x="33819" y="71899"/>
                      <a:pt x="26996" y="16170"/>
                      <a:pt x="49742" y="3660"/>
                    </a:cubicBezTo>
                    <a:cubicBezTo>
                      <a:pt x="72488" y="-8850"/>
                      <a:pt x="139590" y="13896"/>
                      <a:pt x="165748" y="24132"/>
                    </a:cubicBezTo>
                    <a:cubicBezTo>
                      <a:pt x="191906" y="34368"/>
                      <a:pt x="190769" y="35505"/>
                      <a:pt x="206691" y="65075"/>
                    </a:cubicBezTo>
                    <a:cubicBezTo>
                      <a:pt x="222613" y="94645"/>
                      <a:pt x="261282" y="171983"/>
                      <a:pt x="261282" y="201553"/>
                    </a:cubicBezTo>
                    <a:cubicBezTo>
                      <a:pt x="261282" y="231123"/>
                      <a:pt x="224888" y="243633"/>
                      <a:pt x="206691" y="242496"/>
                    </a:cubicBezTo>
                    <a:cubicBezTo>
                      <a:pt x="188494" y="241359"/>
                      <a:pt x="169160" y="197004"/>
                      <a:pt x="152100" y="194729"/>
                    </a:cubicBezTo>
                    <a:cubicBezTo>
                      <a:pt x="135040" y="192454"/>
                      <a:pt x="116843" y="208376"/>
                      <a:pt x="104333" y="228848"/>
                    </a:cubicBezTo>
                    <a:cubicBezTo>
                      <a:pt x="91823" y="249320"/>
                      <a:pt x="92959" y="311872"/>
                      <a:pt x="77037" y="317559"/>
                    </a:cubicBezTo>
                    <a:cubicBezTo>
                      <a:pt x="61115" y="323246"/>
                      <a:pt x="11073" y="260693"/>
                      <a:pt x="1975" y="23567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402308" y="2450017"/>
                <a:ext cx="2560348" cy="433211"/>
              </a:xfrm>
              <a:custGeom>
                <a:avLst/>
                <a:gdLst>
                  <a:gd name="connsiteX0" fmla="*/ 192052 w 2560348"/>
                  <a:gd name="connsiteY0" fmla="*/ 238319 h 433211"/>
                  <a:gd name="connsiteX1" fmla="*/ 91468 w 2560348"/>
                  <a:gd name="connsiteY1" fmla="*/ 146879 h 433211"/>
                  <a:gd name="connsiteX2" fmla="*/ 28 w 2560348"/>
                  <a:gd name="connsiteY2" fmla="*/ 256607 h 433211"/>
                  <a:gd name="connsiteX3" fmla="*/ 100612 w 2560348"/>
                  <a:gd name="connsiteY3" fmla="*/ 430343 h 433211"/>
                  <a:gd name="connsiteX4" fmla="*/ 201196 w 2560348"/>
                  <a:gd name="connsiteY4" fmla="*/ 357191 h 433211"/>
                  <a:gd name="connsiteX5" fmla="*/ 365788 w 2560348"/>
                  <a:gd name="connsiteY5" fmla="*/ 256607 h 433211"/>
                  <a:gd name="connsiteX6" fmla="*/ 557812 w 2560348"/>
                  <a:gd name="connsiteY6" fmla="*/ 412055 h 433211"/>
                  <a:gd name="connsiteX7" fmla="*/ 713260 w 2560348"/>
                  <a:gd name="connsiteY7" fmla="*/ 256607 h 433211"/>
                  <a:gd name="connsiteX8" fmla="*/ 859564 w 2560348"/>
                  <a:gd name="connsiteY8" fmla="*/ 402911 h 433211"/>
                  <a:gd name="connsiteX9" fmla="*/ 996724 w 2560348"/>
                  <a:gd name="connsiteY9" fmla="*/ 256607 h 433211"/>
                  <a:gd name="connsiteX10" fmla="*/ 1133884 w 2560348"/>
                  <a:gd name="connsiteY10" fmla="*/ 412055 h 433211"/>
                  <a:gd name="connsiteX11" fmla="*/ 1280188 w 2560348"/>
                  <a:gd name="connsiteY11" fmla="*/ 265751 h 433211"/>
                  <a:gd name="connsiteX12" fmla="*/ 1426492 w 2560348"/>
                  <a:gd name="connsiteY12" fmla="*/ 393767 h 433211"/>
                  <a:gd name="connsiteX13" fmla="*/ 1572796 w 2560348"/>
                  <a:gd name="connsiteY13" fmla="*/ 256607 h 433211"/>
                  <a:gd name="connsiteX14" fmla="*/ 1709956 w 2560348"/>
                  <a:gd name="connsiteY14" fmla="*/ 393767 h 433211"/>
                  <a:gd name="connsiteX15" fmla="*/ 1856260 w 2560348"/>
                  <a:gd name="connsiteY15" fmla="*/ 256607 h 433211"/>
                  <a:gd name="connsiteX16" fmla="*/ 2011708 w 2560348"/>
                  <a:gd name="connsiteY16" fmla="*/ 402911 h 433211"/>
                  <a:gd name="connsiteX17" fmla="*/ 2148868 w 2560348"/>
                  <a:gd name="connsiteY17" fmla="*/ 256607 h 433211"/>
                  <a:gd name="connsiteX18" fmla="*/ 2304316 w 2560348"/>
                  <a:gd name="connsiteY18" fmla="*/ 402911 h 433211"/>
                  <a:gd name="connsiteX19" fmla="*/ 2432332 w 2560348"/>
                  <a:gd name="connsiteY19" fmla="*/ 256607 h 433211"/>
                  <a:gd name="connsiteX20" fmla="*/ 2505484 w 2560348"/>
                  <a:gd name="connsiteY20" fmla="*/ 265751 h 433211"/>
                  <a:gd name="connsiteX21" fmla="*/ 2560348 w 2560348"/>
                  <a:gd name="connsiteY21" fmla="*/ 174311 h 433211"/>
                  <a:gd name="connsiteX22" fmla="*/ 2505484 w 2560348"/>
                  <a:gd name="connsiteY22" fmla="*/ 18863 h 433211"/>
                  <a:gd name="connsiteX23" fmla="*/ 2368324 w 2560348"/>
                  <a:gd name="connsiteY23" fmla="*/ 18863 h 433211"/>
                  <a:gd name="connsiteX24" fmla="*/ 2377468 w 2560348"/>
                  <a:gd name="connsiteY24" fmla="*/ 165167 h 433211"/>
                  <a:gd name="connsiteX25" fmla="*/ 2295172 w 2560348"/>
                  <a:gd name="connsiteY25" fmla="*/ 256607 h 433211"/>
                  <a:gd name="connsiteX26" fmla="*/ 2167156 w 2560348"/>
                  <a:gd name="connsiteY26" fmla="*/ 128591 h 433211"/>
                  <a:gd name="connsiteX27" fmla="*/ 2020852 w 2560348"/>
                  <a:gd name="connsiteY27" fmla="*/ 247463 h 433211"/>
                  <a:gd name="connsiteX28" fmla="*/ 1865404 w 2560348"/>
                  <a:gd name="connsiteY28" fmla="*/ 119447 h 433211"/>
                  <a:gd name="connsiteX29" fmla="*/ 1709956 w 2560348"/>
                  <a:gd name="connsiteY29" fmla="*/ 256607 h 433211"/>
                  <a:gd name="connsiteX30" fmla="*/ 1581940 w 2560348"/>
                  <a:gd name="connsiteY30" fmla="*/ 119447 h 433211"/>
                  <a:gd name="connsiteX31" fmla="*/ 1426492 w 2560348"/>
                  <a:gd name="connsiteY31" fmla="*/ 265751 h 433211"/>
                  <a:gd name="connsiteX32" fmla="*/ 1289332 w 2560348"/>
                  <a:gd name="connsiteY32" fmla="*/ 128591 h 433211"/>
                  <a:gd name="connsiteX33" fmla="*/ 1133884 w 2560348"/>
                  <a:gd name="connsiteY33" fmla="*/ 284039 h 433211"/>
                  <a:gd name="connsiteX34" fmla="*/ 1005868 w 2560348"/>
                  <a:gd name="connsiteY34" fmla="*/ 110303 h 433211"/>
                  <a:gd name="connsiteX35" fmla="*/ 868708 w 2560348"/>
                  <a:gd name="connsiteY35" fmla="*/ 265751 h 433211"/>
                  <a:gd name="connsiteX36" fmla="*/ 713260 w 2560348"/>
                  <a:gd name="connsiteY36" fmla="*/ 119447 h 433211"/>
                  <a:gd name="connsiteX37" fmla="*/ 557812 w 2560348"/>
                  <a:gd name="connsiteY37" fmla="*/ 274895 h 433211"/>
                  <a:gd name="connsiteX38" fmla="*/ 374932 w 2560348"/>
                  <a:gd name="connsiteY38" fmla="*/ 119447 h 433211"/>
                  <a:gd name="connsiteX39" fmla="*/ 192052 w 2560348"/>
                  <a:gd name="connsiteY39" fmla="*/ 238319 h 43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60348" h="433211">
                    <a:moveTo>
                      <a:pt x="192052" y="238319"/>
                    </a:moveTo>
                    <a:cubicBezTo>
                      <a:pt x="144808" y="242891"/>
                      <a:pt x="123472" y="143831"/>
                      <a:pt x="91468" y="146879"/>
                    </a:cubicBezTo>
                    <a:cubicBezTo>
                      <a:pt x="59464" y="149927"/>
                      <a:pt x="-1496" y="209363"/>
                      <a:pt x="28" y="256607"/>
                    </a:cubicBezTo>
                    <a:cubicBezTo>
                      <a:pt x="1552" y="303851"/>
                      <a:pt x="67084" y="413579"/>
                      <a:pt x="100612" y="430343"/>
                    </a:cubicBezTo>
                    <a:cubicBezTo>
                      <a:pt x="134140" y="447107"/>
                      <a:pt x="157000" y="386147"/>
                      <a:pt x="201196" y="357191"/>
                    </a:cubicBezTo>
                    <a:cubicBezTo>
                      <a:pt x="245392" y="328235"/>
                      <a:pt x="306352" y="247463"/>
                      <a:pt x="365788" y="256607"/>
                    </a:cubicBezTo>
                    <a:cubicBezTo>
                      <a:pt x="425224" y="265751"/>
                      <a:pt x="499900" y="412055"/>
                      <a:pt x="557812" y="412055"/>
                    </a:cubicBezTo>
                    <a:cubicBezTo>
                      <a:pt x="615724" y="412055"/>
                      <a:pt x="662968" y="258131"/>
                      <a:pt x="713260" y="256607"/>
                    </a:cubicBezTo>
                    <a:cubicBezTo>
                      <a:pt x="763552" y="255083"/>
                      <a:pt x="812320" y="402911"/>
                      <a:pt x="859564" y="402911"/>
                    </a:cubicBezTo>
                    <a:cubicBezTo>
                      <a:pt x="906808" y="402911"/>
                      <a:pt x="951004" y="255083"/>
                      <a:pt x="996724" y="256607"/>
                    </a:cubicBezTo>
                    <a:cubicBezTo>
                      <a:pt x="1042444" y="258131"/>
                      <a:pt x="1086640" y="410531"/>
                      <a:pt x="1133884" y="412055"/>
                    </a:cubicBezTo>
                    <a:cubicBezTo>
                      <a:pt x="1181128" y="413579"/>
                      <a:pt x="1231420" y="268799"/>
                      <a:pt x="1280188" y="265751"/>
                    </a:cubicBezTo>
                    <a:cubicBezTo>
                      <a:pt x="1328956" y="262703"/>
                      <a:pt x="1377724" y="395291"/>
                      <a:pt x="1426492" y="393767"/>
                    </a:cubicBezTo>
                    <a:cubicBezTo>
                      <a:pt x="1475260" y="392243"/>
                      <a:pt x="1525552" y="256607"/>
                      <a:pt x="1572796" y="256607"/>
                    </a:cubicBezTo>
                    <a:cubicBezTo>
                      <a:pt x="1620040" y="256607"/>
                      <a:pt x="1662712" y="393767"/>
                      <a:pt x="1709956" y="393767"/>
                    </a:cubicBezTo>
                    <a:cubicBezTo>
                      <a:pt x="1757200" y="393767"/>
                      <a:pt x="1805968" y="255083"/>
                      <a:pt x="1856260" y="256607"/>
                    </a:cubicBezTo>
                    <a:cubicBezTo>
                      <a:pt x="1906552" y="258131"/>
                      <a:pt x="1962940" y="402911"/>
                      <a:pt x="2011708" y="402911"/>
                    </a:cubicBezTo>
                    <a:cubicBezTo>
                      <a:pt x="2060476" y="402911"/>
                      <a:pt x="2100100" y="256607"/>
                      <a:pt x="2148868" y="256607"/>
                    </a:cubicBezTo>
                    <a:cubicBezTo>
                      <a:pt x="2197636" y="256607"/>
                      <a:pt x="2257072" y="402911"/>
                      <a:pt x="2304316" y="402911"/>
                    </a:cubicBezTo>
                    <a:cubicBezTo>
                      <a:pt x="2351560" y="402911"/>
                      <a:pt x="2398804" y="279467"/>
                      <a:pt x="2432332" y="256607"/>
                    </a:cubicBezTo>
                    <a:cubicBezTo>
                      <a:pt x="2465860" y="233747"/>
                      <a:pt x="2484148" y="279467"/>
                      <a:pt x="2505484" y="265751"/>
                    </a:cubicBezTo>
                    <a:cubicBezTo>
                      <a:pt x="2526820" y="252035"/>
                      <a:pt x="2560348" y="215459"/>
                      <a:pt x="2560348" y="174311"/>
                    </a:cubicBezTo>
                    <a:cubicBezTo>
                      <a:pt x="2560348" y="133163"/>
                      <a:pt x="2537488" y="44771"/>
                      <a:pt x="2505484" y="18863"/>
                    </a:cubicBezTo>
                    <a:cubicBezTo>
                      <a:pt x="2473480" y="-7045"/>
                      <a:pt x="2389660" y="-5521"/>
                      <a:pt x="2368324" y="18863"/>
                    </a:cubicBezTo>
                    <a:cubicBezTo>
                      <a:pt x="2346988" y="43247"/>
                      <a:pt x="2389660" y="125543"/>
                      <a:pt x="2377468" y="165167"/>
                    </a:cubicBezTo>
                    <a:cubicBezTo>
                      <a:pt x="2365276" y="204791"/>
                      <a:pt x="2330224" y="262703"/>
                      <a:pt x="2295172" y="256607"/>
                    </a:cubicBezTo>
                    <a:cubicBezTo>
                      <a:pt x="2260120" y="250511"/>
                      <a:pt x="2212876" y="130115"/>
                      <a:pt x="2167156" y="128591"/>
                    </a:cubicBezTo>
                    <a:cubicBezTo>
                      <a:pt x="2121436" y="127067"/>
                      <a:pt x="2071144" y="248987"/>
                      <a:pt x="2020852" y="247463"/>
                    </a:cubicBezTo>
                    <a:cubicBezTo>
                      <a:pt x="1970560" y="245939"/>
                      <a:pt x="1917220" y="117923"/>
                      <a:pt x="1865404" y="119447"/>
                    </a:cubicBezTo>
                    <a:cubicBezTo>
                      <a:pt x="1813588" y="120971"/>
                      <a:pt x="1757200" y="256607"/>
                      <a:pt x="1709956" y="256607"/>
                    </a:cubicBezTo>
                    <a:cubicBezTo>
                      <a:pt x="1662712" y="256607"/>
                      <a:pt x="1629184" y="117923"/>
                      <a:pt x="1581940" y="119447"/>
                    </a:cubicBezTo>
                    <a:cubicBezTo>
                      <a:pt x="1534696" y="120971"/>
                      <a:pt x="1475260" y="264227"/>
                      <a:pt x="1426492" y="265751"/>
                    </a:cubicBezTo>
                    <a:cubicBezTo>
                      <a:pt x="1377724" y="267275"/>
                      <a:pt x="1338100" y="125543"/>
                      <a:pt x="1289332" y="128591"/>
                    </a:cubicBezTo>
                    <a:cubicBezTo>
                      <a:pt x="1240564" y="131639"/>
                      <a:pt x="1181128" y="287087"/>
                      <a:pt x="1133884" y="284039"/>
                    </a:cubicBezTo>
                    <a:cubicBezTo>
                      <a:pt x="1086640" y="280991"/>
                      <a:pt x="1050064" y="113351"/>
                      <a:pt x="1005868" y="110303"/>
                    </a:cubicBezTo>
                    <a:cubicBezTo>
                      <a:pt x="961672" y="107255"/>
                      <a:pt x="917476" y="264227"/>
                      <a:pt x="868708" y="265751"/>
                    </a:cubicBezTo>
                    <a:cubicBezTo>
                      <a:pt x="819940" y="267275"/>
                      <a:pt x="765076" y="117923"/>
                      <a:pt x="713260" y="119447"/>
                    </a:cubicBezTo>
                    <a:cubicBezTo>
                      <a:pt x="661444" y="120971"/>
                      <a:pt x="614200" y="274895"/>
                      <a:pt x="557812" y="274895"/>
                    </a:cubicBezTo>
                    <a:cubicBezTo>
                      <a:pt x="501424" y="274895"/>
                      <a:pt x="432844" y="125543"/>
                      <a:pt x="374932" y="119447"/>
                    </a:cubicBezTo>
                    <a:cubicBezTo>
                      <a:pt x="317020" y="113351"/>
                      <a:pt x="239296" y="233747"/>
                      <a:pt x="192052" y="2383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</a:schemeClr>
                  </a:gs>
                  <a:gs pos="88000">
                    <a:srgbClr val="00B0F0"/>
                  </a:gs>
                  <a:gs pos="11000">
                    <a:srgbClr val="00B0F0"/>
                  </a:gs>
                  <a:gs pos="100000">
                    <a:srgbClr val="00206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367701" y="2344549"/>
                <a:ext cx="538577" cy="563276"/>
              </a:xfrm>
              <a:custGeom>
                <a:avLst/>
                <a:gdLst>
                  <a:gd name="connsiteX0" fmla="*/ 43291 w 464938"/>
                  <a:gd name="connsiteY0" fmla="*/ 192766 h 531127"/>
                  <a:gd name="connsiteX1" fmla="*/ 6715 w 464938"/>
                  <a:gd name="connsiteY1" fmla="*/ 101326 h 531127"/>
                  <a:gd name="connsiteX2" fmla="*/ 153019 w 464938"/>
                  <a:gd name="connsiteY2" fmla="*/ 742 h 531127"/>
                  <a:gd name="connsiteX3" fmla="*/ 217027 w 464938"/>
                  <a:gd name="connsiteY3" fmla="*/ 156190 h 531127"/>
                  <a:gd name="connsiteX4" fmla="*/ 299323 w 464938"/>
                  <a:gd name="connsiteY4" fmla="*/ 339070 h 531127"/>
                  <a:gd name="connsiteX5" fmla="*/ 372475 w 464938"/>
                  <a:gd name="connsiteY5" fmla="*/ 375646 h 531127"/>
                  <a:gd name="connsiteX6" fmla="*/ 445627 w 464938"/>
                  <a:gd name="connsiteY6" fmla="*/ 439654 h 531127"/>
                  <a:gd name="connsiteX7" fmla="*/ 454771 w 464938"/>
                  <a:gd name="connsiteY7" fmla="*/ 467086 h 531127"/>
                  <a:gd name="connsiteX8" fmla="*/ 317611 w 464938"/>
                  <a:gd name="connsiteY8" fmla="*/ 531094 h 531127"/>
                  <a:gd name="connsiteX9" fmla="*/ 244459 w 464938"/>
                  <a:gd name="connsiteY9" fmla="*/ 457942 h 531127"/>
                  <a:gd name="connsiteX10" fmla="*/ 207883 w 464938"/>
                  <a:gd name="connsiteY10" fmla="*/ 412222 h 531127"/>
                  <a:gd name="connsiteX11" fmla="*/ 43291 w 464938"/>
                  <a:gd name="connsiteY11" fmla="*/ 192766 h 531127"/>
                  <a:gd name="connsiteX0" fmla="*/ 43291 w 464938"/>
                  <a:gd name="connsiteY0" fmla="*/ 196248 h 534609"/>
                  <a:gd name="connsiteX1" fmla="*/ 6715 w 464938"/>
                  <a:gd name="connsiteY1" fmla="*/ 104808 h 534609"/>
                  <a:gd name="connsiteX2" fmla="*/ 70450 w 464938"/>
                  <a:gd name="connsiteY2" fmla="*/ 49262 h 534609"/>
                  <a:gd name="connsiteX3" fmla="*/ 153019 w 464938"/>
                  <a:gd name="connsiteY3" fmla="*/ 4224 h 534609"/>
                  <a:gd name="connsiteX4" fmla="*/ 217027 w 464938"/>
                  <a:gd name="connsiteY4" fmla="*/ 159672 h 534609"/>
                  <a:gd name="connsiteX5" fmla="*/ 299323 w 464938"/>
                  <a:gd name="connsiteY5" fmla="*/ 342552 h 534609"/>
                  <a:gd name="connsiteX6" fmla="*/ 372475 w 464938"/>
                  <a:gd name="connsiteY6" fmla="*/ 379128 h 534609"/>
                  <a:gd name="connsiteX7" fmla="*/ 445627 w 464938"/>
                  <a:gd name="connsiteY7" fmla="*/ 443136 h 534609"/>
                  <a:gd name="connsiteX8" fmla="*/ 454771 w 464938"/>
                  <a:gd name="connsiteY8" fmla="*/ 470568 h 534609"/>
                  <a:gd name="connsiteX9" fmla="*/ 317611 w 464938"/>
                  <a:gd name="connsiteY9" fmla="*/ 534576 h 534609"/>
                  <a:gd name="connsiteX10" fmla="*/ 244459 w 464938"/>
                  <a:gd name="connsiteY10" fmla="*/ 461424 h 534609"/>
                  <a:gd name="connsiteX11" fmla="*/ 207883 w 464938"/>
                  <a:gd name="connsiteY11" fmla="*/ 415704 h 534609"/>
                  <a:gd name="connsiteX12" fmla="*/ 43291 w 464938"/>
                  <a:gd name="connsiteY12" fmla="*/ 196248 h 534609"/>
                  <a:gd name="connsiteX0" fmla="*/ 37437 w 459084"/>
                  <a:gd name="connsiteY0" fmla="*/ 218142 h 556503"/>
                  <a:gd name="connsiteX1" fmla="*/ 861 w 459084"/>
                  <a:gd name="connsiteY1" fmla="*/ 126702 h 556503"/>
                  <a:gd name="connsiteX2" fmla="*/ 23653 w 459084"/>
                  <a:gd name="connsiteY2" fmla="*/ 9741 h 556503"/>
                  <a:gd name="connsiteX3" fmla="*/ 147165 w 459084"/>
                  <a:gd name="connsiteY3" fmla="*/ 26118 h 556503"/>
                  <a:gd name="connsiteX4" fmla="*/ 211173 w 459084"/>
                  <a:gd name="connsiteY4" fmla="*/ 181566 h 556503"/>
                  <a:gd name="connsiteX5" fmla="*/ 293469 w 459084"/>
                  <a:gd name="connsiteY5" fmla="*/ 364446 h 556503"/>
                  <a:gd name="connsiteX6" fmla="*/ 366621 w 459084"/>
                  <a:gd name="connsiteY6" fmla="*/ 401022 h 556503"/>
                  <a:gd name="connsiteX7" fmla="*/ 439773 w 459084"/>
                  <a:gd name="connsiteY7" fmla="*/ 465030 h 556503"/>
                  <a:gd name="connsiteX8" fmla="*/ 448917 w 459084"/>
                  <a:gd name="connsiteY8" fmla="*/ 492462 h 556503"/>
                  <a:gd name="connsiteX9" fmla="*/ 311757 w 459084"/>
                  <a:gd name="connsiteY9" fmla="*/ 556470 h 556503"/>
                  <a:gd name="connsiteX10" fmla="*/ 238605 w 459084"/>
                  <a:gd name="connsiteY10" fmla="*/ 483318 h 556503"/>
                  <a:gd name="connsiteX11" fmla="*/ 202029 w 459084"/>
                  <a:gd name="connsiteY11" fmla="*/ 437598 h 556503"/>
                  <a:gd name="connsiteX12" fmla="*/ 37437 w 459084"/>
                  <a:gd name="connsiteY12" fmla="*/ 218142 h 556503"/>
                  <a:gd name="connsiteX0" fmla="*/ 37437 w 459084"/>
                  <a:gd name="connsiteY0" fmla="*/ 224915 h 563276"/>
                  <a:gd name="connsiteX1" fmla="*/ 861 w 459084"/>
                  <a:gd name="connsiteY1" fmla="*/ 133475 h 563276"/>
                  <a:gd name="connsiteX2" fmla="*/ 23653 w 459084"/>
                  <a:gd name="connsiteY2" fmla="*/ 16514 h 563276"/>
                  <a:gd name="connsiteX3" fmla="*/ 147165 w 459084"/>
                  <a:gd name="connsiteY3" fmla="*/ 32891 h 563276"/>
                  <a:gd name="connsiteX4" fmla="*/ 211173 w 459084"/>
                  <a:gd name="connsiteY4" fmla="*/ 188339 h 563276"/>
                  <a:gd name="connsiteX5" fmla="*/ 293469 w 459084"/>
                  <a:gd name="connsiteY5" fmla="*/ 371219 h 563276"/>
                  <a:gd name="connsiteX6" fmla="*/ 366621 w 459084"/>
                  <a:gd name="connsiteY6" fmla="*/ 407795 h 563276"/>
                  <a:gd name="connsiteX7" fmla="*/ 439773 w 459084"/>
                  <a:gd name="connsiteY7" fmla="*/ 471803 h 563276"/>
                  <a:gd name="connsiteX8" fmla="*/ 448917 w 459084"/>
                  <a:gd name="connsiteY8" fmla="*/ 499235 h 563276"/>
                  <a:gd name="connsiteX9" fmla="*/ 311757 w 459084"/>
                  <a:gd name="connsiteY9" fmla="*/ 563243 h 563276"/>
                  <a:gd name="connsiteX10" fmla="*/ 238605 w 459084"/>
                  <a:gd name="connsiteY10" fmla="*/ 490091 h 563276"/>
                  <a:gd name="connsiteX11" fmla="*/ 202029 w 459084"/>
                  <a:gd name="connsiteY11" fmla="*/ 444371 h 563276"/>
                  <a:gd name="connsiteX12" fmla="*/ 37437 w 459084"/>
                  <a:gd name="connsiteY12" fmla="*/ 224915 h 563276"/>
                  <a:gd name="connsiteX0" fmla="*/ 49317 w 470964"/>
                  <a:gd name="connsiteY0" fmla="*/ 224915 h 563276"/>
                  <a:gd name="connsiteX1" fmla="*/ 12741 w 470964"/>
                  <a:gd name="connsiteY1" fmla="*/ 133475 h 563276"/>
                  <a:gd name="connsiteX2" fmla="*/ 35533 w 470964"/>
                  <a:gd name="connsiteY2" fmla="*/ 16514 h 563276"/>
                  <a:gd name="connsiteX3" fmla="*/ 159045 w 470964"/>
                  <a:gd name="connsiteY3" fmla="*/ 32891 h 563276"/>
                  <a:gd name="connsiteX4" fmla="*/ 223053 w 470964"/>
                  <a:gd name="connsiteY4" fmla="*/ 188339 h 563276"/>
                  <a:gd name="connsiteX5" fmla="*/ 305349 w 470964"/>
                  <a:gd name="connsiteY5" fmla="*/ 371219 h 563276"/>
                  <a:gd name="connsiteX6" fmla="*/ 378501 w 470964"/>
                  <a:gd name="connsiteY6" fmla="*/ 407795 h 563276"/>
                  <a:gd name="connsiteX7" fmla="*/ 451653 w 470964"/>
                  <a:gd name="connsiteY7" fmla="*/ 471803 h 563276"/>
                  <a:gd name="connsiteX8" fmla="*/ 460797 w 470964"/>
                  <a:gd name="connsiteY8" fmla="*/ 499235 h 563276"/>
                  <a:gd name="connsiteX9" fmla="*/ 323637 w 470964"/>
                  <a:gd name="connsiteY9" fmla="*/ 563243 h 563276"/>
                  <a:gd name="connsiteX10" fmla="*/ 250485 w 470964"/>
                  <a:gd name="connsiteY10" fmla="*/ 490091 h 563276"/>
                  <a:gd name="connsiteX11" fmla="*/ 213909 w 470964"/>
                  <a:gd name="connsiteY11" fmla="*/ 444371 h 563276"/>
                  <a:gd name="connsiteX12" fmla="*/ 49317 w 470964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8577" h="563276">
                    <a:moveTo>
                      <a:pt x="116930" y="224915"/>
                    </a:moveTo>
                    <a:cubicBezTo>
                      <a:pt x="64068" y="189022"/>
                      <a:pt x="34884" y="236447"/>
                      <a:pt x="5292" y="147122"/>
                    </a:cubicBezTo>
                    <a:cubicBezTo>
                      <a:pt x="-24300" y="57797"/>
                      <a:pt x="78762" y="33278"/>
                      <a:pt x="103146" y="16514"/>
                    </a:cubicBezTo>
                    <a:cubicBezTo>
                      <a:pt x="127530" y="-250"/>
                      <a:pt x="161286" y="-16218"/>
                      <a:pt x="226658" y="32891"/>
                    </a:cubicBezTo>
                    <a:cubicBezTo>
                      <a:pt x="292030" y="82000"/>
                      <a:pt x="266282" y="131951"/>
                      <a:pt x="290666" y="188339"/>
                    </a:cubicBezTo>
                    <a:cubicBezTo>
                      <a:pt x="315050" y="244727"/>
                      <a:pt x="347054" y="334643"/>
                      <a:pt x="372962" y="371219"/>
                    </a:cubicBezTo>
                    <a:cubicBezTo>
                      <a:pt x="398870" y="407795"/>
                      <a:pt x="421730" y="391031"/>
                      <a:pt x="446114" y="407795"/>
                    </a:cubicBezTo>
                    <a:cubicBezTo>
                      <a:pt x="470498" y="424559"/>
                      <a:pt x="505550" y="456563"/>
                      <a:pt x="519266" y="471803"/>
                    </a:cubicBezTo>
                    <a:cubicBezTo>
                      <a:pt x="532982" y="487043"/>
                      <a:pt x="549746" y="483995"/>
                      <a:pt x="528410" y="499235"/>
                    </a:cubicBezTo>
                    <a:cubicBezTo>
                      <a:pt x="507074" y="514475"/>
                      <a:pt x="426302" y="564767"/>
                      <a:pt x="391250" y="563243"/>
                    </a:cubicBezTo>
                    <a:cubicBezTo>
                      <a:pt x="356198" y="561719"/>
                      <a:pt x="336386" y="509903"/>
                      <a:pt x="318098" y="490091"/>
                    </a:cubicBezTo>
                    <a:cubicBezTo>
                      <a:pt x="299810" y="470279"/>
                      <a:pt x="312002" y="480947"/>
                      <a:pt x="281522" y="444371"/>
                    </a:cubicBezTo>
                    <a:cubicBezTo>
                      <a:pt x="251042" y="407795"/>
                      <a:pt x="169792" y="260808"/>
                      <a:pt x="116930" y="224915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C00000"/>
                  </a:gs>
                  <a:gs pos="36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868644" y="2595937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1179021" y="2570890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1467099" y="2579390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1746215" y="2592826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 rot="21229710">
                <a:off x="2056592" y="2567779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344670" y="2576279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gradFill>
                <a:gsLst>
                  <a:gs pos="88000">
                    <a:schemeClr val="accent1">
                      <a:lumMod val="50000"/>
                    </a:schemeClr>
                  </a:gs>
                  <a:gs pos="11000">
                    <a:srgbClr val="C0000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58967" y="2780928"/>
              <a:ext cx="512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NH</a:t>
              </a:r>
              <a:r>
                <a:rPr lang="en-GB" sz="1400" b="1" i="0" baseline="-2500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2</a:t>
              </a:r>
              <a:endParaRPr lang="en-US" sz="1400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19290" y="2829865"/>
              <a:ext cx="644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COOH</a:t>
              </a:r>
              <a:endParaRPr lang="en-US" sz="1400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94376" y="3361088"/>
            <a:ext cx="2112139" cy="643976"/>
            <a:chOff x="853751" y="3185886"/>
            <a:chExt cx="2112139" cy="643976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>
            <a:xfrm flipH="1">
              <a:off x="951867" y="3185886"/>
              <a:ext cx="1800000" cy="394293"/>
              <a:chOff x="367701" y="2344549"/>
              <a:chExt cx="2594955" cy="563276"/>
            </a:xfrm>
            <a:effectLst>
              <a:outerShdw blurRad="76200" dist="63500" dir="10800000" sx="101000" sy="101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33" name="Freeform 32"/>
              <p:cNvSpPr/>
              <p:nvPr/>
            </p:nvSpPr>
            <p:spPr bwMode="auto">
              <a:xfrm>
                <a:off x="2645691" y="2391522"/>
                <a:ext cx="261282" cy="317922"/>
              </a:xfrm>
              <a:custGeom>
                <a:avLst/>
                <a:gdLst>
                  <a:gd name="connsiteX0" fmla="*/ 1975 w 261282"/>
                  <a:gd name="connsiteY0" fmla="*/ 235672 h 317922"/>
                  <a:gd name="connsiteX1" fmla="*/ 22446 w 261282"/>
                  <a:gd name="connsiteY1" fmla="*/ 167433 h 317922"/>
                  <a:gd name="connsiteX2" fmla="*/ 29270 w 261282"/>
                  <a:gd name="connsiteY2" fmla="*/ 99194 h 317922"/>
                  <a:gd name="connsiteX3" fmla="*/ 49742 w 261282"/>
                  <a:gd name="connsiteY3" fmla="*/ 3660 h 317922"/>
                  <a:gd name="connsiteX4" fmla="*/ 165748 w 261282"/>
                  <a:gd name="connsiteY4" fmla="*/ 24132 h 317922"/>
                  <a:gd name="connsiteX5" fmla="*/ 206691 w 261282"/>
                  <a:gd name="connsiteY5" fmla="*/ 65075 h 317922"/>
                  <a:gd name="connsiteX6" fmla="*/ 261282 w 261282"/>
                  <a:gd name="connsiteY6" fmla="*/ 201553 h 317922"/>
                  <a:gd name="connsiteX7" fmla="*/ 206691 w 261282"/>
                  <a:gd name="connsiteY7" fmla="*/ 242496 h 317922"/>
                  <a:gd name="connsiteX8" fmla="*/ 152100 w 261282"/>
                  <a:gd name="connsiteY8" fmla="*/ 194729 h 317922"/>
                  <a:gd name="connsiteX9" fmla="*/ 104333 w 261282"/>
                  <a:gd name="connsiteY9" fmla="*/ 228848 h 317922"/>
                  <a:gd name="connsiteX10" fmla="*/ 77037 w 261282"/>
                  <a:gd name="connsiteY10" fmla="*/ 317559 h 317922"/>
                  <a:gd name="connsiteX11" fmla="*/ 1975 w 261282"/>
                  <a:gd name="connsiteY11" fmla="*/ 235672 h 31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82" h="317922">
                    <a:moveTo>
                      <a:pt x="1975" y="235672"/>
                    </a:moveTo>
                    <a:cubicBezTo>
                      <a:pt x="-7123" y="210651"/>
                      <a:pt x="17897" y="190179"/>
                      <a:pt x="22446" y="167433"/>
                    </a:cubicBezTo>
                    <a:cubicBezTo>
                      <a:pt x="26995" y="144687"/>
                      <a:pt x="24721" y="126489"/>
                      <a:pt x="29270" y="99194"/>
                    </a:cubicBezTo>
                    <a:cubicBezTo>
                      <a:pt x="33819" y="71899"/>
                      <a:pt x="26996" y="16170"/>
                      <a:pt x="49742" y="3660"/>
                    </a:cubicBezTo>
                    <a:cubicBezTo>
                      <a:pt x="72488" y="-8850"/>
                      <a:pt x="139590" y="13896"/>
                      <a:pt x="165748" y="24132"/>
                    </a:cubicBezTo>
                    <a:cubicBezTo>
                      <a:pt x="191906" y="34368"/>
                      <a:pt x="190769" y="35505"/>
                      <a:pt x="206691" y="65075"/>
                    </a:cubicBezTo>
                    <a:cubicBezTo>
                      <a:pt x="222613" y="94645"/>
                      <a:pt x="261282" y="171983"/>
                      <a:pt x="261282" y="201553"/>
                    </a:cubicBezTo>
                    <a:cubicBezTo>
                      <a:pt x="261282" y="231123"/>
                      <a:pt x="224888" y="243633"/>
                      <a:pt x="206691" y="242496"/>
                    </a:cubicBezTo>
                    <a:cubicBezTo>
                      <a:pt x="188494" y="241359"/>
                      <a:pt x="169160" y="197004"/>
                      <a:pt x="152100" y="194729"/>
                    </a:cubicBezTo>
                    <a:cubicBezTo>
                      <a:pt x="135040" y="192454"/>
                      <a:pt x="116843" y="208376"/>
                      <a:pt x="104333" y="228848"/>
                    </a:cubicBezTo>
                    <a:cubicBezTo>
                      <a:pt x="91823" y="249320"/>
                      <a:pt x="92959" y="311872"/>
                      <a:pt x="77037" y="317559"/>
                    </a:cubicBezTo>
                    <a:cubicBezTo>
                      <a:pt x="61115" y="323246"/>
                      <a:pt x="11073" y="260693"/>
                      <a:pt x="1975" y="23567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402308" y="2450017"/>
                <a:ext cx="2560348" cy="433211"/>
              </a:xfrm>
              <a:custGeom>
                <a:avLst/>
                <a:gdLst>
                  <a:gd name="connsiteX0" fmla="*/ 192052 w 2560348"/>
                  <a:gd name="connsiteY0" fmla="*/ 238319 h 433211"/>
                  <a:gd name="connsiteX1" fmla="*/ 91468 w 2560348"/>
                  <a:gd name="connsiteY1" fmla="*/ 146879 h 433211"/>
                  <a:gd name="connsiteX2" fmla="*/ 28 w 2560348"/>
                  <a:gd name="connsiteY2" fmla="*/ 256607 h 433211"/>
                  <a:gd name="connsiteX3" fmla="*/ 100612 w 2560348"/>
                  <a:gd name="connsiteY3" fmla="*/ 430343 h 433211"/>
                  <a:gd name="connsiteX4" fmla="*/ 201196 w 2560348"/>
                  <a:gd name="connsiteY4" fmla="*/ 357191 h 433211"/>
                  <a:gd name="connsiteX5" fmla="*/ 365788 w 2560348"/>
                  <a:gd name="connsiteY5" fmla="*/ 256607 h 433211"/>
                  <a:gd name="connsiteX6" fmla="*/ 557812 w 2560348"/>
                  <a:gd name="connsiteY6" fmla="*/ 412055 h 433211"/>
                  <a:gd name="connsiteX7" fmla="*/ 713260 w 2560348"/>
                  <a:gd name="connsiteY7" fmla="*/ 256607 h 433211"/>
                  <a:gd name="connsiteX8" fmla="*/ 859564 w 2560348"/>
                  <a:gd name="connsiteY8" fmla="*/ 402911 h 433211"/>
                  <a:gd name="connsiteX9" fmla="*/ 996724 w 2560348"/>
                  <a:gd name="connsiteY9" fmla="*/ 256607 h 433211"/>
                  <a:gd name="connsiteX10" fmla="*/ 1133884 w 2560348"/>
                  <a:gd name="connsiteY10" fmla="*/ 412055 h 433211"/>
                  <a:gd name="connsiteX11" fmla="*/ 1280188 w 2560348"/>
                  <a:gd name="connsiteY11" fmla="*/ 265751 h 433211"/>
                  <a:gd name="connsiteX12" fmla="*/ 1426492 w 2560348"/>
                  <a:gd name="connsiteY12" fmla="*/ 393767 h 433211"/>
                  <a:gd name="connsiteX13" fmla="*/ 1572796 w 2560348"/>
                  <a:gd name="connsiteY13" fmla="*/ 256607 h 433211"/>
                  <a:gd name="connsiteX14" fmla="*/ 1709956 w 2560348"/>
                  <a:gd name="connsiteY14" fmla="*/ 393767 h 433211"/>
                  <a:gd name="connsiteX15" fmla="*/ 1856260 w 2560348"/>
                  <a:gd name="connsiteY15" fmla="*/ 256607 h 433211"/>
                  <a:gd name="connsiteX16" fmla="*/ 2011708 w 2560348"/>
                  <a:gd name="connsiteY16" fmla="*/ 402911 h 433211"/>
                  <a:gd name="connsiteX17" fmla="*/ 2148868 w 2560348"/>
                  <a:gd name="connsiteY17" fmla="*/ 256607 h 433211"/>
                  <a:gd name="connsiteX18" fmla="*/ 2304316 w 2560348"/>
                  <a:gd name="connsiteY18" fmla="*/ 402911 h 433211"/>
                  <a:gd name="connsiteX19" fmla="*/ 2432332 w 2560348"/>
                  <a:gd name="connsiteY19" fmla="*/ 256607 h 433211"/>
                  <a:gd name="connsiteX20" fmla="*/ 2505484 w 2560348"/>
                  <a:gd name="connsiteY20" fmla="*/ 265751 h 433211"/>
                  <a:gd name="connsiteX21" fmla="*/ 2560348 w 2560348"/>
                  <a:gd name="connsiteY21" fmla="*/ 174311 h 433211"/>
                  <a:gd name="connsiteX22" fmla="*/ 2505484 w 2560348"/>
                  <a:gd name="connsiteY22" fmla="*/ 18863 h 433211"/>
                  <a:gd name="connsiteX23" fmla="*/ 2368324 w 2560348"/>
                  <a:gd name="connsiteY23" fmla="*/ 18863 h 433211"/>
                  <a:gd name="connsiteX24" fmla="*/ 2377468 w 2560348"/>
                  <a:gd name="connsiteY24" fmla="*/ 165167 h 433211"/>
                  <a:gd name="connsiteX25" fmla="*/ 2295172 w 2560348"/>
                  <a:gd name="connsiteY25" fmla="*/ 256607 h 433211"/>
                  <a:gd name="connsiteX26" fmla="*/ 2167156 w 2560348"/>
                  <a:gd name="connsiteY26" fmla="*/ 128591 h 433211"/>
                  <a:gd name="connsiteX27" fmla="*/ 2020852 w 2560348"/>
                  <a:gd name="connsiteY27" fmla="*/ 247463 h 433211"/>
                  <a:gd name="connsiteX28" fmla="*/ 1865404 w 2560348"/>
                  <a:gd name="connsiteY28" fmla="*/ 119447 h 433211"/>
                  <a:gd name="connsiteX29" fmla="*/ 1709956 w 2560348"/>
                  <a:gd name="connsiteY29" fmla="*/ 256607 h 433211"/>
                  <a:gd name="connsiteX30" fmla="*/ 1581940 w 2560348"/>
                  <a:gd name="connsiteY30" fmla="*/ 119447 h 433211"/>
                  <a:gd name="connsiteX31" fmla="*/ 1426492 w 2560348"/>
                  <a:gd name="connsiteY31" fmla="*/ 265751 h 433211"/>
                  <a:gd name="connsiteX32" fmla="*/ 1289332 w 2560348"/>
                  <a:gd name="connsiteY32" fmla="*/ 128591 h 433211"/>
                  <a:gd name="connsiteX33" fmla="*/ 1133884 w 2560348"/>
                  <a:gd name="connsiteY33" fmla="*/ 284039 h 433211"/>
                  <a:gd name="connsiteX34" fmla="*/ 1005868 w 2560348"/>
                  <a:gd name="connsiteY34" fmla="*/ 110303 h 433211"/>
                  <a:gd name="connsiteX35" fmla="*/ 868708 w 2560348"/>
                  <a:gd name="connsiteY35" fmla="*/ 265751 h 433211"/>
                  <a:gd name="connsiteX36" fmla="*/ 713260 w 2560348"/>
                  <a:gd name="connsiteY36" fmla="*/ 119447 h 433211"/>
                  <a:gd name="connsiteX37" fmla="*/ 557812 w 2560348"/>
                  <a:gd name="connsiteY37" fmla="*/ 274895 h 433211"/>
                  <a:gd name="connsiteX38" fmla="*/ 374932 w 2560348"/>
                  <a:gd name="connsiteY38" fmla="*/ 119447 h 433211"/>
                  <a:gd name="connsiteX39" fmla="*/ 192052 w 2560348"/>
                  <a:gd name="connsiteY39" fmla="*/ 238319 h 43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60348" h="433211">
                    <a:moveTo>
                      <a:pt x="192052" y="238319"/>
                    </a:moveTo>
                    <a:cubicBezTo>
                      <a:pt x="144808" y="242891"/>
                      <a:pt x="123472" y="143831"/>
                      <a:pt x="91468" y="146879"/>
                    </a:cubicBezTo>
                    <a:cubicBezTo>
                      <a:pt x="59464" y="149927"/>
                      <a:pt x="-1496" y="209363"/>
                      <a:pt x="28" y="256607"/>
                    </a:cubicBezTo>
                    <a:cubicBezTo>
                      <a:pt x="1552" y="303851"/>
                      <a:pt x="67084" y="413579"/>
                      <a:pt x="100612" y="430343"/>
                    </a:cubicBezTo>
                    <a:cubicBezTo>
                      <a:pt x="134140" y="447107"/>
                      <a:pt x="157000" y="386147"/>
                      <a:pt x="201196" y="357191"/>
                    </a:cubicBezTo>
                    <a:cubicBezTo>
                      <a:pt x="245392" y="328235"/>
                      <a:pt x="306352" y="247463"/>
                      <a:pt x="365788" y="256607"/>
                    </a:cubicBezTo>
                    <a:cubicBezTo>
                      <a:pt x="425224" y="265751"/>
                      <a:pt x="499900" y="412055"/>
                      <a:pt x="557812" y="412055"/>
                    </a:cubicBezTo>
                    <a:cubicBezTo>
                      <a:pt x="615724" y="412055"/>
                      <a:pt x="662968" y="258131"/>
                      <a:pt x="713260" y="256607"/>
                    </a:cubicBezTo>
                    <a:cubicBezTo>
                      <a:pt x="763552" y="255083"/>
                      <a:pt x="812320" y="402911"/>
                      <a:pt x="859564" y="402911"/>
                    </a:cubicBezTo>
                    <a:cubicBezTo>
                      <a:pt x="906808" y="402911"/>
                      <a:pt x="951004" y="255083"/>
                      <a:pt x="996724" y="256607"/>
                    </a:cubicBezTo>
                    <a:cubicBezTo>
                      <a:pt x="1042444" y="258131"/>
                      <a:pt x="1086640" y="410531"/>
                      <a:pt x="1133884" y="412055"/>
                    </a:cubicBezTo>
                    <a:cubicBezTo>
                      <a:pt x="1181128" y="413579"/>
                      <a:pt x="1231420" y="268799"/>
                      <a:pt x="1280188" y="265751"/>
                    </a:cubicBezTo>
                    <a:cubicBezTo>
                      <a:pt x="1328956" y="262703"/>
                      <a:pt x="1377724" y="395291"/>
                      <a:pt x="1426492" y="393767"/>
                    </a:cubicBezTo>
                    <a:cubicBezTo>
                      <a:pt x="1475260" y="392243"/>
                      <a:pt x="1525552" y="256607"/>
                      <a:pt x="1572796" y="256607"/>
                    </a:cubicBezTo>
                    <a:cubicBezTo>
                      <a:pt x="1620040" y="256607"/>
                      <a:pt x="1662712" y="393767"/>
                      <a:pt x="1709956" y="393767"/>
                    </a:cubicBezTo>
                    <a:cubicBezTo>
                      <a:pt x="1757200" y="393767"/>
                      <a:pt x="1805968" y="255083"/>
                      <a:pt x="1856260" y="256607"/>
                    </a:cubicBezTo>
                    <a:cubicBezTo>
                      <a:pt x="1906552" y="258131"/>
                      <a:pt x="1962940" y="402911"/>
                      <a:pt x="2011708" y="402911"/>
                    </a:cubicBezTo>
                    <a:cubicBezTo>
                      <a:pt x="2060476" y="402911"/>
                      <a:pt x="2100100" y="256607"/>
                      <a:pt x="2148868" y="256607"/>
                    </a:cubicBezTo>
                    <a:cubicBezTo>
                      <a:pt x="2197636" y="256607"/>
                      <a:pt x="2257072" y="402911"/>
                      <a:pt x="2304316" y="402911"/>
                    </a:cubicBezTo>
                    <a:cubicBezTo>
                      <a:pt x="2351560" y="402911"/>
                      <a:pt x="2398804" y="279467"/>
                      <a:pt x="2432332" y="256607"/>
                    </a:cubicBezTo>
                    <a:cubicBezTo>
                      <a:pt x="2465860" y="233747"/>
                      <a:pt x="2484148" y="279467"/>
                      <a:pt x="2505484" y="265751"/>
                    </a:cubicBezTo>
                    <a:cubicBezTo>
                      <a:pt x="2526820" y="252035"/>
                      <a:pt x="2560348" y="215459"/>
                      <a:pt x="2560348" y="174311"/>
                    </a:cubicBezTo>
                    <a:cubicBezTo>
                      <a:pt x="2560348" y="133163"/>
                      <a:pt x="2537488" y="44771"/>
                      <a:pt x="2505484" y="18863"/>
                    </a:cubicBezTo>
                    <a:cubicBezTo>
                      <a:pt x="2473480" y="-7045"/>
                      <a:pt x="2389660" y="-5521"/>
                      <a:pt x="2368324" y="18863"/>
                    </a:cubicBezTo>
                    <a:cubicBezTo>
                      <a:pt x="2346988" y="43247"/>
                      <a:pt x="2389660" y="125543"/>
                      <a:pt x="2377468" y="165167"/>
                    </a:cubicBezTo>
                    <a:cubicBezTo>
                      <a:pt x="2365276" y="204791"/>
                      <a:pt x="2330224" y="262703"/>
                      <a:pt x="2295172" y="256607"/>
                    </a:cubicBezTo>
                    <a:cubicBezTo>
                      <a:pt x="2260120" y="250511"/>
                      <a:pt x="2212876" y="130115"/>
                      <a:pt x="2167156" y="128591"/>
                    </a:cubicBezTo>
                    <a:cubicBezTo>
                      <a:pt x="2121436" y="127067"/>
                      <a:pt x="2071144" y="248987"/>
                      <a:pt x="2020852" y="247463"/>
                    </a:cubicBezTo>
                    <a:cubicBezTo>
                      <a:pt x="1970560" y="245939"/>
                      <a:pt x="1917220" y="117923"/>
                      <a:pt x="1865404" y="119447"/>
                    </a:cubicBezTo>
                    <a:cubicBezTo>
                      <a:pt x="1813588" y="120971"/>
                      <a:pt x="1757200" y="256607"/>
                      <a:pt x="1709956" y="256607"/>
                    </a:cubicBezTo>
                    <a:cubicBezTo>
                      <a:pt x="1662712" y="256607"/>
                      <a:pt x="1629184" y="117923"/>
                      <a:pt x="1581940" y="119447"/>
                    </a:cubicBezTo>
                    <a:cubicBezTo>
                      <a:pt x="1534696" y="120971"/>
                      <a:pt x="1475260" y="264227"/>
                      <a:pt x="1426492" y="265751"/>
                    </a:cubicBezTo>
                    <a:cubicBezTo>
                      <a:pt x="1377724" y="267275"/>
                      <a:pt x="1338100" y="125543"/>
                      <a:pt x="1289332" y="128591"/>
                    </a:cubicBezTo>
                    <a:cubicBezTo>
                      <a:pt x="1240564" y="131639"/>
                      <a:pt x="1181128" y="287087"/>
                      <a:pt x="1133884" y="284039"/>
                    </a:cubicBezTo>
                    <a:cubicBezTo>
                      <a:pt x="1086640" y="280991"/>
                      <a:pt x="1050064" y="113351"/>
                      <a:pt x="1005868" y="110303"/>
                    </a:cubicBezTo>
                    <a:cubicBezTo>
                      <a:pt x="961672" y="107255"/>
                      <a:pt x="917476" y="264227"/>
                      <a:pt x="868708" y="265751"/>
                    </a:cubicBezTo>
                    <a:cubicBezTo>
                      <a:pt x="819940" y="267275"/>
                      <a:pt x="765076" y="117923"/>
                      <a:pt x="713260" y="119447"/>
                    </a:cubicBezTo>
                    <a:cubicBezTo>
                      <a:pt x="661444" y="120971"/>
                      <a:pt x="614200" y="274895"/>
                      <a:pt x="557812" y="274895"/>
                    </a:cubicBezTo>
                    <a:cubicBezTo>
                      <a:pt x="501424" y="274895"/>
                      <a:pt x="432844" y="125543"/>
                      <a:pt x="374932" y="119447"/>
                    </a:cubicBezTo>
                    <a:cubicBezTo>
                      <a:pt x="317020" y="113351"/>
                      <a:pt x="239296" y="233747"/>
                      <a:pt x="192052" y="2383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</a:schemeClr>
                  </a:gs>
                  <a:gs pos="88000">
                    <a:srgbClr val="00B0F0"/>
                  </a:gs>
                  <a:gs pos="11000">
                    <a:srgbClr val="00B0F0"/>
                  </a:gs>
                  <a:gs pos="100000">
                    <a:srgbClr val="00206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367701" y="2344549"/>
                <a:ext cx="538577" cy="563276"/>
              </a:xfrm>
              <a:custGeom>
                <a:avLst/>
                <a:gdLst>
                  <a:gd name="connsiteX0" fmla="*/ 43291 w 464938"/>
                  <a:gd name="connsiteY0" fmla="*/ 192766 h 531127"/>
                  <a:gd name="connsiteX1" fmla="*/ 6715 w 464938"/>
                  <a:gd name="connsiteY1" fmla="*/ 101326 h 531127"/>
                  <a:gd name="connsiteX2" fmla="*/ 153019 w 464938"/>
                  <a:gd name="connsiteY2" fmla="*/ 742 h 531127"/>
                  <a:gd name="connsiteX3" fmla="*/ 217027 w 464938"/>
                  <a:gd name="connsiteY3" fmla="*/ 156190 h 531127"/>
                  <a:gd name="connsiteX4" fmla="*/ 299323 w 464938"/>
                  <a:gd name="connsiteY4" fmla="*/ 339070 h 531127"/>
                  <a:gd name="connsiteX5" fmla="*/ 372475 w 464938"/>
                  <a:gd name="connsiteY5" fmla="*/ 375646 h 531127"/>
                  <a:gd name="connsiteX6" fmla="*/ 445627 w 464938"/>
                  <a:gd name="connsiteY6" fmla="*/ 439654 h 531127"/>
                  <a:gd name="connsiteX7" fmla="*/ 454771 w 464938"/>
                  <a:gd name="connsiteY7" fmla="*/ 467086 h 531127"/>
                  <a:gd name="connsiteX8" fmla="*/ 317611 w 464938"/>
                  <a:gd name="connsiteY8" fmla="*/ 531094 h 531127"/>
                  <a:gd name="connsiteX9" fmla="*/ 244459 w 464938"/>
                  <a:gd name="connsiteY9" fmla="*/ 457942 h 531127"/>
                  <a:gd name="connsiteX10" fmla="*/ 207883 w 464938"/>
                  <a:gd name="connsiteY10" fmla="*/ 412222 h 531127"/>
                  <a:gd name="connsiteX11" fmla="*/ 43291 w 464938"/>
                  <a:gd name="connsiteY11" fmla="*/ 192766 h 531127"/>
                  <a:gd name="connsiteX0" fmla="*/ 43291 w 464938"/>
                  <a:gd name="connsiteY0" fmla="*/ 196248 h 534609"/>
                  <a:gd name="connsiteX1" fmla="*/ 6715 w 464938"/>
                  <a:gd name="connsiteY1" fmla="*/ 104808 h 534609"/>
                  <a:gd name="connsiteX2" fmla="*/ 70450 w 464938"/>
                  <a:gd name="connsiteY2" fmla="*/ 49262 h 534609"/>
                  <a:gd name="connsiteX3" fmla="*/ 153019 w 464938"/>
                  <a:gd name="connsiteY3" fmla="*/ 4224 h 534609"/>
                  <a:gd name="connsiteX4" fmla="*/ 217027 w 464938"/>
                  <a:gd name="connsiteY4" fmla="*/ 159672 h 534609"/>
                  <a:gd name="connsiteX5" fmla="*/ 299323 w 464938"/>
                  <a:gd name="connsiteY5" fmla="*/ 342552 h 534609"/>
                  <a:gd name="connsiteX6" fmla="*/ 372475 w 464938"/>
                  <a:gd name="connsiteY6" fmla="*/ 379128 h 534609"/>
                  <a:gd name="connsiteX7" fmla="*/ 445627 w 464938"/>
                  <a:gd name="connsiteY7" fmla="*/ 443136 h 534609"/>
                  <a:gd name="connsiteX8" fmla="*/ 454771 w 464938"/>
                  <a:gd name="connsiteY8" fmla="*/ 470568 h 534609"/>
                  <a:gd name="connsiteX9" fmla="*/ 317611 w 464938"/>
                  <a:gd name="connsiteY9" fmla="*/ 534576 h 534609"/>
                  <a:gd name="connsiteX10" fmla="*/ 244459 w 464938"/>
                  <a:gd name="connsiteY10" fmla="*/ 461424 h 534609"/>
                  <a:gd name="connsiteX11" fmla="*/ 207883 w 464938"/>
                  <a:gd name="connsiteY11" fmla="*/ 415704 h 534609"/>
                  <a:gd name="connsiteX12" fmla="*/ 43291 w 464938"/>
                  <a:gd name="connsiteY12" fmla="*/ 196248 h 534609"/>
                  <a:gd name="connsiteX0" fmla="*/ 37437 w 459084"/>
                  <a:gd name="connsiteY0" fmla="*/ 218142 h 556503"/>
                  <a:gd name="connsiteX1" fmla="*/ 861 w 459084"/>
                  <a:gd name="connsiteY1" fmla="*/ 126702 h 556503"/>
                  <a:gd name="connsiteX2" fmla="*/ 23653 w 459084"/>
                  <a:gd name="connsiteY2" fmla="*/ 9741 h 556503"/>
                  <a:gd name="connsiteX3" fmla="*/ 147165 w 459084"/>
                  <a:gd name="connsiteY3" fmla="*/ 26118 h 556503"/>
                  <a:gd name="connsiteX4" fmla="*/ 211173 w 459084"/>
                  <a:gd name="connsiteY4" fmla="*/ 181566 h 556503"/>
                  <a:gd name="connsiteX5" fmla="*/ 293469 w 459084"/>
                  <a:gd name="connsiteY5" fmla="*/ 364446 h 556503"/>
                  <a:gd name="connsiteX6" fmla="*/ 366621 w 459084"/>
                  <a:gd name="connsiteY6" fmla="*/ 401022 h 556503"/>
                  <a:gd name="connsiteX7" fmla="*/ 439773 w 459084"/>
                  <a:gd name="connsiteY7" fmla="*/ 465030 h 556503"/>
                  <a:gd name="connsiteX8" fmla="*/ 448917 w 459084"/>
                  <a:gd name="connsiteY8" fmla="*/ 492462 h 556503"/>
                  <a:gd name="connsiteX9" fmla="*/ 311757 w 459084"/>
                  <a:gd name="connsiteY9" fmla="*/ 556470 h 556503"/>
                  <a:gd name="connsiteX10" fmla="*/ 238605 w 459084"/>
                  <a:gd name="connsiteY10" fmla="*/ 483318 h 556503"/>
                  <a:gd name="connsiteX11" fmla="*/ 202029 w 459084"/>
                  <a:gd name="connsiteY11" fmla="*/ 437598 h 556503"/>
                  <a:gd name="connsiteX12" fmla="*/ 37437 w 459084"/>
                  <a:gd name="connsiteY12" fmla="*/ 218142 h 556503"/>
                  <a:gd name="connsiteX0" fmla="*/ 37437 w 459084"/>
                  <a:gd name="connsiteY0" fmla="*/ 224915 h 563276"/>
                  <a:gd name="connsiteX1" fmla="*/ 861 w 459084"/>
                  <a:gd name="connsiteY1" fmla="*/ 133475 h 563276"/>
                  <a:gd name="connsiteX2" fmla="*/ 23653 w 459084"/>
                  <a:gd name="connsiteY2" fmla="*/ 16514 h 563276"/>
                  <a:gd name="connsiteX3" fmla="*/ 147165 w 459084"/>
                  <a:gd name="connsiteY3" fmla="*/ 32891 h 563276"/>
                  <a:gd name="connsiteX4" fmla="*/ 211173 w 459084"/>
                  <a:gd name="connsiteY4" fmla="*/ 188339 h 563276"/>
                  <a:gd name="connsiteX5" fmla="*/ 293469 w 459084"/>
                  <a:gd name="connsiteY5" fmla="*/ 371219 h 563276"/>
                  <a:gd name="connsiteX6" fmla="*/ 366621 w 459084"/>
                  <a:gd name="connsiteY6" fmla="*/ 407795 h 563276"/>
                  <a:gd name="connsiteX7" fmla="*/ 439773 w 459084"/>
                  <a:gd name="connsiteY7" fmla="*/ 471803 h 563276"/>
                  <a:gd name="connsiteX8" fmla="*/ 448917 w 459084"/>
                  <a:gd name="connsiteY8" fmla="*/ 499235 h 563276"/>
                  <a:gd name="connsiteX9" fmla="*/ 311757 w 459084"/>
                  <a:gd name="connsiteY9" fmla="*/ 563243 h 563276"/>
                  <a:gd name="connsiteX10" fmla="*/ 238605 w 459084"/>
                  <a:gd name="connsiteY10" fmla="*/ 490091 h 563276"/>
                  <a:gd name="connsiteX11" fmla="*/ 202029 w 459084"/>
                  <a:gd name="connsiteY11" fmla="*/ 444371 h 563276"/>
                  <a:gd name="connsiteX12" fmla="*/ 37437 w 459084"/>
                  <a:gd name="connsiteY12" fmla="*/ 224915 h 563276"/>
                  <a:gd name="connsiteX0" fmla="*/ 49317 w 470964"/>
                  <a:gd name="connsiteY0" fmla="*/ 224915 h 563276"/>
                  <a:gd name="connsiteX1" fmla="*/ 12741 w 470964"/>
                  <a:gd name="connsiteY1" fmla="*/ 133475 h 563276"/>
                  <a:gd name="connsiteX2" fmla="*/ 35533 w 470964"/>
                  <a:gd name="connsiteY2" fmla="*/ 16514 h 563276"/>
                  <a:gd name="connsiteX3" fmla="*/ 159045 w 470964"/>
                  <a:gd name="connsiteY3" fmla="*/ 32891 h 563276"/>
                  <a:gd name="connsiteX4" fmla="*/ 223053 w 470964"/>
                  <a:gd name="connsiteY4" fmla="*/ 188339 h 563276"/>
                  <a:gd name="connsiteX5" fmla="*/ 305349 w 470964"/>
                  <a:gd name="connsiteY5" fmla="*/ 371219 h 563276"/>
                  <a:gd name="connsiteX6" fmla="*/ 378501 w 470964"/>
                  <a:gd name="connsiteY6" fmla="*/ 407795 h 563276"/>
                  <a:gd name="connsiteX7" fmla="*/ 451653 w 470964"/>
                  <a:gd name="connsiteY7" fmla="*/ 471803 h 563276"/>
                  <a:gd name="connsiteX8" fmla="*/ 460797 w 470964"/>
                  <a:gd name="connsiteY8" fmla="*/ 499235 h 563276"/>
                  <a:gd name="connsiteX9" fmla="*/ 323637 w 470964"/>
                  <a:gd name="connsiteY9" fmla="*/ 563243 h 563276"/>
                  <a:gd name="connsiteX10" fmla="*/ 250485 w 470964"/>
                  <a:gd name="connsiteY10" fmla="*/ 490091 h 563276"/>
                  <a:gd name="connsiteX11" fmla="*/ 213909 w 470964"/>
                  <a:gd name="connsiteY11" fmla="*/ 444371 h 563276"/>
                  <a:gd name="connsiteX12" fmla="*/ 49317 w 470964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  <a:gd name="connsiteX0" fmla="*/ 116930 w 538577"/>
                  <a:gd name="connsiteY0" fmla="*/ 224915 h 563276"/>
                  <a:gd name="connsiteX1" fmla="*/ 5292 w 538577"/>
                  <a:gd name="connsiteY1" fmla="*/ 147122 h 563276"/>
                  <a:gd name="connsiteX2" fmla="*/ 103146 w 538577"/>
                  <a:gd name="connsiteY2" fmla="*/ 16514 h 563276"/>
                  <a:gd name="connsiteX3" fmla="*/ 226658 w 538577"/>
                  <a:gd name="connsiteY3" fmla="*/ 32891 h 563276"/>
                  <a:gd name="connsiteX4" fmla="*/ 290666 w 538577"/>
                  <a:gd name="connsiteY4" fmla="*/ 188339 h 563276"/>
                  <a:gd name="connsiteX5" fmla="*/ 372962 w 538577"/>
                  <a:gd name="connsiteY5" fmla="*/ 371219 h 563276"/>
                  <a:gd name="connsiteX6" fmla="*/ 446114 w 538577"/>
                  <a:gd name="connsiteY6" fmla="*/ 407795 h 563276"/>
                  <a:gd name="connsiteX7" fmla="*/ 519266 w 538577"/>
                  <a:gd name="connsiteY7" fmla="*/ 471803 h 563276"/>
                  <a:gd name="connsiteX8" fmla="*/ 528410 w 538577"/>
                  <a:gd name="connsiteY8" fmla="*/ 499235 h 563276"/>
                  <a:gd name="connsiteX9" fmla="*/ 391250 w 538577"/>
                  <a:gd name="connsiteY9" fmla="*/ 563243 h 563276"/>
                  <a:gd name="connsiteX10" fmla="*/ 318098 w 538577"/>
                  <a:gd name="connsiteY10" fmla="*/ 490091 h 563276"/>
                  <a:gd name="connsiteX11" fmla="*/ 281522 w 538577"/>
                  <a:gd name="connsiteY11" fmla="*/ 444371 h 563276"/>
                  <a:gd name="connsiteX12" fmla="*/ 116930 w 538577"/>
                  <a:gd name="connsiteY12" fmla="*/ 224915 h 56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8577" h="563276">
                    <a:moveTo>
                      <a:pt x="116930" y="224915"/>
                    </a:moveTo>
                    <a:cubicBezTo>
                      <a:pt x="64068" y="189022"/>
                      <a:pt x="34884" y="236447"/>
                      <a:pt x="5292" y="147122"/>
                    </a:cubicBezTo>
                    <a:cubicBezTo>
                      <a:pt x="-24300" y="57797"/>
                      <a:pt x="78762" y="33278"/>
                      <a:pt x="103146" y="16514"/>
                    </a:cubicBezTo>
                    <a:cubicBezTo>
                      <a:pt x="127530" y="-250"/>
                      <a:pt x="161286" y="-16218"/>
                      <a:pt x="226658" y="32891"/>
                    </a:cubicBezTo>
                    <a:cubicBezTo>
                      <a:pt x="292030" y="82000"/>
                      <a:pt x="266282" y="131951"/>
                      <a:pt x="290666" y="188339"/>
                    </a:cubicBezTo>
                    <a:cubicBezTo>
                      <a:pt x="315050" y="244727"/>
                      <a:pt x="347054" y="334643"/>
                      <a:pt x="372962" y="371219"/>
                    </a:cubicBezTo>
                    <a:cubicBezTo>
                      <a:pt x="398870" y="407795"/>
                      <a:pt x="421730" y="391031"/>
                      <a:pt x="446114" y="407795"/>
                    </a:cubicBezTo>
                    <a:cubicBezTo>
                      <a:pt x="470498" y="424559"/>
                      <a:pt x="505550" y="456563"/>
                      <a:pt x="519266" y="471803"/>
                    </a:cubicBezTo>
                    <a:cubicBezTo>
                      <a:pt x="532982" y="487043"/>
                      <a:pt x="549746" y="483995"/>
                      <a:pt x="528410" y="499235"/>
                    </a:cubicBezTo>
                    <a:cubicBezTo>
                      <a:pt x="507074" y="514475"/>
                      <a:pt x="426302" y="564767"/>
                      <a:pt x="391250" y="563243"/>
                    </a:cubicBezTo>
                    <a:cubicBezTo>
                      <a:pt x="356198" y="561719"/>
                      <a:pt x="336386" y="509903"/>
                      <a:pt x="318098" y="490091"/>
                    </a:cubicBezTo>
                    <a:cubicBezTo>
                      <a:pt x="299810" y="470279"/>
                      <a:pt x="312002" y="480947"/>
                      <a:pt x="281522" y="444371"/>
                    </a:cubicBezTo>
                    <a:cubicBezTo>
                      <a:pt x="251042" y="407795"/>
                      <a:pt x="169792" y="260808"/>
                      <a:pt x="116930" y="224915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C00000"/>
                  </a:gs>
                  <a:gs pos="36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868644" y="2595937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1179021" y="2570890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1467099" y="2579390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1746215" y="2592826"/>
                <a:ext cx="347637" cy="293988"/>
              </a:xfrm>
              <a:custGeom>
                <a:avLst/>
                <a:gdLst>
                  <a:gd name="connsiteX0" fmla="*/ 36 w 347637"/>
                  <a:gd name="connsiteY0" fmla="*/ 28391 h 293988"/>
                  <a:gd name="connsiteX1" fmla="*/ 73188 w 347637"/>
                  <a:gd name="connsiteY1" fmla="*/ 959 h 293988"/>
                  <a:gd name="connsiteX2" fmla="*/ 192060 w 347637"/>
                  <a:gd name="connsiteY2" fmla="*/ 55823 h 293988"/>
                  <a:gd name="connsiteX3" fmla="*/ 256068 w 347637"/>
                  <a:gd name="connsiteY3" fmla="*/ 138119 h 293988"/>
                  <a:gd name="connsiteX4" fmla="*/ 283500 w 347637"/>
                  <a:gd name="connsiteY4" fmla="*/ 138119 h 293988"/>
                  <a:gd name="connsiteX5" fmla="*/ 347508 w 347637"/>
                  <a:gd name="connsiteY5" fmla="*/ 238703 h 293988"/>
                  <a:gd name="connsiteX6" fmla="*/ 265212 w 347637"/>
                  <a:gd name="connsiteY6" fmla="*/ 293567 h 293988"/>
                  <a:gd name="connsiteX7" fmla="*/ 173772 w 347637"/>
                  <a:gd name="connsiteY7" fmla="*/ 211271 h 293988"/>
                  <a:gd name="connsiteX8" fmla="*/ 109764 w 347637"/>
                  <a:gd name="connsiteY8" fmla="*/ 119831 h 293988"/>
                  <a:gd name="connsiteX9" fmla="*/ 64044 w 347637"/>
                  <a:gd name="connsiteY9" fmla="*/ 119831 h 293988"/>
                  <a:gd name="connsiteX10" fmla="*/ 36 w 347637"/>
                  <a:gd name="connsiteY10" fmla="*/ 28391 h 29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7637" h="293988">
                    <a:moveTo>
                      <a:pt x="36" y="28391"/>
                    </a:moveTo>
                    <a:cubicBezTo>
                      <a:pt x="1560" y="8579"/>
                      <a:pt x="41184" y="-3613"/>
                      <a:pt x="73188" y="959"/>
                    </a:cubicBezTo>
                    <a:cubicBezTo>
                      <a:pt x="105192" y="5531"/>
                      <a:pt x="161580" y="32963"/>
                      <a:pt x="192060" y="55823"/>
                    </a:cubicBezTo>
                    <a:cubicBezTo>
                      <a:pt x="222540" y="78683"/>
                      <a:pt x="240828" y="124403"/>
                      <a:pt x="256068" y="138119"/>
                    </a:cubicBezTo>
                    <a:cubicBezTo>
                      <a:pt x="271308" y="151835"/>
                      <a:pt x="268260" y="121355"/>
                      <a:pt x="283500" y="138119"/>
                    </a:cubicBezTo>
                    <a:cubicBezTo>
                      <a:pt x="298740" y="154883"/>
                      <a:pt x="350556" y="212795"/>
                      <a:pt x="347508" y="238703"/>
                    </a:cubicBezTo>
                    <a:cubicBezTo>
                      <a:pt x="344460" y="264611"/>
                      <a:pt x="294168" y="298139"/>
                      <a:pt x="265212" y="293567"/>
                    </a:cubicBezTo>
                    <a:cubicBezTo>
                      <a:pt x="236256" y="288995"/>
                      <a:pt x="199680" y="240227"/>
                      <a:pt x="173772" y="211271"/>
                    </a:cubicBezTo>
                    <a:cubicBezTo>
                      <a:pt x="147864" y="182315"/>
                      <a:pt x="128052" y="135071"/>
                      <a:pt x="109764" y="119831"/>
                    </a:cubicBezTo>
                    <a:cubicBezTo>
                      <a:pt x="91476" y="104591"/>
                      <a:pt x="82332" y="130499"/>
                      <a:pt x="64044" y="119831"/>
                    </a:cubicBezTo>
                    <a:cubicBezTo>
                      <a:pt x="45756" y="109163"/>
                      <a:pt x="-1488" y="48203"/>
                      <a:pt x="36" y="28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rot="21229710">
                <a:off x="2056592" y="2567779"/>
                <a:ext cx="320637" cy="319277"/>
              </a:xfrm>
              <a:custGeom>
                <a:avLst/>
                <a:gdLst>
                  <a:gd name="connsiteX0" fmla="*/ 555 w 320637"/>
                  <a:gd name="connsiteY0" fmla="*/ 35150 h 319277"/>
                  <a:gd name="connsiteX1" fmla="*/ 91995 w 320637"/>
                  <a:gd name="connsiteY1" fmla="*/ 7718 h 319277"/>
                  <a:gd name="connsiteX2" fmla="*/ 220011 w 320637"/>
                  <a:gd name="connsiteY2" fmla="*/ 163166 h 319277"/>
                  <a:gd name="connsiteX3" fmla="*/ 265731 w 320637"/>
                  <a:gd name="connsiteY3" fmla="*/ 190598 h 319277"/>
                  <a:gd name="connsiteX4" fmla="*/ 320595 w 320637"/>
                  <a:gd name="connsiteY4" fmla="*/ 282038 h 319277"/>
                  <a:gd name="connsiteX5" fmla="*/ 256587 w 320637"/>
                  <a:gd name="connsiteY5" fmla="*/ 318614 h 319277"/>
                  <a:gd name="connsiteX6" fmla="*/ 156003 w 320637"/>
                  <a:gd name="connsiteY6" fmla="*/ 254606 h 319277"/>
                  <a:gd name="connsiteX7" fmla="*/ 91995 w 320637"/>
                  <a:gd name="connsiteY7" fmla="*/ 135734 h 319277"/>
                  <a:gd name="connsiteX8" fmla="*/ 55419 w 320637"/>
                  <a:gd name="connsiteY8" fmla="*/ 135734 h 319277"/>
                  <a:gd name="connsiteX9" fmla="*/ 555 w 320637"/>
                  <a:gd name="connsiteY9" fmla="*/ 35150 h 31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637" h="319277">
                    <a:moveTo>
                      <a:pt x="555" y="35150"/>
                    </a:moveTo>
                    <a:cubicBezTo>
                      <a:pt x="6651" y="13814"/>
                      <a:pt x="55419" y="-13618"/>
                      <a:pt x="91995" y="7718"/>
                    </a:cubicBezTo>
                    <a:cubicBezTo>
                      <a:pt x="128571" y="29054"/>
                      <a:pt x="191055" y="132686"/>
                      <a:pt x="220011" y="163166"/>
                    </a:cubicBezTo>
                    <a:cubicBezTo>
                      <a:pt x="248967" y="193646"/>
                      <a:pt x="248967" y="170786"/>
                      <a:pt x="265731" y="190598"/>
                    </a:cubicBezTo>
                    <a:cubicBezTo>
                      <a:pt x="282495" y="210410"/>
                      <a:pt x="322119" y="260702"/>
                      <a:pt x="320595" y="282038"/>
                    </a:cubicBezTo>
                    <a:cubicBezTo>
                      <a:pt x="319071" y="303374"/>
                      <a:pt x="284019" y="323186"/>
                      <a:pt x="256587" y="318614"/>
                    </a:cubicBezTo>
                    <a:cubicBezTo>
                      <a:pt x="229155" y="314042"/>
                      <a:pt x="183435" y="285086"/>
                      <a:pt x="156003" y="254606"/>
                    </a:cubicBezTo>
                    <a:cubicBezTo>
                      <a:pt x="128571" y="224126"/>
                      <a:pt x="108759" y="155546"/>
                      <a:pt x="91995" y="135734"/>
                    </a:cubicBezTo>
                    <a:cubicBezTo>
                      <a:pt x="75231" y="115922"/>
                      <a:pt x="70659" y="146402"/>
                      <a:pt x="55419" y="135734"/>
                    </a:cubicBezTo>
                    <a:cubicBezTo>
                      <a:pt x="40179" y="125066"/>
                      <a:pt x="-5541" y="56486"/>
                      <a:pt x="555" y="35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344670" y="2576279"/>
                <a:ext cx="321002" cy="300806"/>
              </a:xfrm>
              <a:custGeom>
                <a:avLst/>
                <a:gdLst>
                  <a:gd name="connsiteX0" fmla="*/ 35 w 321002"/>
                  <a:gd name="connsiteY0" fmla="*/ 47804 h 300806"/>
                  <a:gd name="connsiteX1" fmla="*/ 47802 w 321002"/>
                  <a:gd name="connsiteY1" fmla="*/ 37 h 300806"/>
                  <a:gd name="connsiteX2" fmla="*/ 136513 w 321002"/>
                  <a:gd name="connsiteY2" fmla="*/ 54628 h 300806"/>
                  <a:gd name="connsiteX3" fmla="*/ 211576 w 321002"/>
                  <a:gd name="connsiteY3" fmla="*/ 163810 h 300806"/>
                  <a:gd name="connsiteX4" fmla="*/ 245695 w 321002"/>
                  <a:gd name="connsiteY4" fmla="*/ 156986 h 300806"/>
                  <a:gd name="connsiteX5" fmla="*/ 320758 w 321002"/>
                  <a:gd name="connsiteY5" fmla="*/ 245697 h 300806"/>
                  <a:gd name="connsiteX6" fmla="*/ 266167 w 321002"/>
                  <a:gd name="connsiteY6" fmla="*/ 300288 h 300806"/>
                  <a:gd name="connsiteX7" fmla="*/ 170632 w 321002"/>
                  <a:gd name="connsiteY7" fmla="*/ 266168 h 300806"/>
                  <a:gd name="connsiteX8" fmla="*/ 95570 w 321002"/>
                  <a:gd name="connsiteY8" fmla="*/ 156986 h 300806"/>
                  <a:gd name="connsiteX9" fmla="*/ 54626 w 321002"/>
                  <a:gd name="connsiteY9" fmla="*/ 143338 h 300806"/>
                  <a:gd name="connsiteX10" fmla="*/ 35 w 321002"/>
                  <a:gd name="connsiteY10" fmla="*/ 47804 h 30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1002" h="300806">
                    <a:moveTo>
                      <a:pt x="35" y="47804"/>
                    </a:moveTo>
                    <a:cubicBezTo>
                      <a:pt x="-1102" y="23921"/>
                      <a:pt x="25056" y="-1100"/>
                      <a:pt x="47802" y="37"/>
                    </a:cubicBezTo>
                    <a:cubicBezTo>
                      <a:pt x="70548" y="1174"/>
                      <a:pt x="109217" y="27333"/>
                      <a:pt x="136513" y="54628"/>
                    </a:cubicBezTo>
                    <a:cubicBezTo>
                      <a:pt x="163809" y="81923"/>
                      <a:pt x="193379" y="146750"/>
                      <a:pt x="211576" y="163810"/>
                    </a:cubicBezTo>
                    <a:cubicBezTo>
                      <a:pt x="229773" y="180870"/>
                      <a:pt x="227498" y="143338"/>
                      <a:pt x="245695" y="156986"/>
                    </a:cubicBezTo>
                    <a:cubicBezTo>
                      <a:pt x="263892" y="170634"/>
                      <a:pt x="317346" y="221813"/>
                      <a:pt x="320758" y="245697"/>
                    </a:cubicBezTo>
                    <a:cubicBezTo>
                      <a:pt x="324170" y="269581"/>
                      <a:pt x="291188" y="296876"/>
                      <a:pt x="266167" y="300288"/>
                    </a:cubicBezTo>
                    <a:cubicBezTo>
                      <a:pt x="241146" y="303700"/>
                      <a:pt x="199065" y="290052"/>
                      <a:pt x="170632" y="266168"/>
                    </a:cubicBezTo>
                    <a:cubicBezTo>
                      <a:pt x="142199" y="242284"/>
                      <a:pt x="114904" y="177458"/>
                      <a:pt x="95570" y="156986"/>
                    </a:cubicBezTo>
                    <a:cubicBezTo>
                      <a:pt x="76236" y="136514"/>
                      <a:pt x="70549" y="159260"/>
                      <a:pt x="54626" y="143338"/>
                    </a:cubicBezTo>
                    <a:cubicBezTo>
                      <a:pt x="38704" y="127416"/>
                      <a:pt x="1172" y="71687"/>
                      <a:pt x="35" y="47804"/>
                    </a:cubicBezTo>
                    <a:close/>
                  </a:path>
                </a:pathLst>
              </a:custGeom>
              <a:gradFill>
                <a:gsLst>
                  <a:gs pos="88000">
                    <a:schemeClr val="accent1">
                      <a:lumMod val="50000"/>
                    </a:schemeClr>
                  </a:gs>
                  <a:gs pos="11000">
                    <a:srgbClr val="C00000"/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453257" y="3522085"/>
              <a:ext cx="512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NH</a:t>
              </a:r>
              <a:r>
                <a:rPr lang="en-GB" sz="1400" b="1" i="0" baseline="-2500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2</a:t>
              </a:r>
              <a:endParaRPr lang="en-US" sz="1400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53751" y="3503401"/>
              <a:ext cx="644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COOH</a:t>
              </a:r>
              <a:endParaRPr lang="en-US" sz="1400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68419" y="4245141"/>
            <a:ext cx="3232775" cy="564245"/>
            <a:chOff x="424403" y="3789040"/>
            <a:chExt cx="3232775" cy="564245"/>
          </a:xfrm>
        </p:grpSpPr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1988593" y="3804227"/>
              <a:ext cx="1668585" cy="549058"/>
              <a:chOff x="614005" y="2780928"/>
              <a:chExt cx="2085732" cy="686323"/>
            </a:xfrm>
          </p:grpSpPr>
          <p:grpSp>
            <p:nvGrpSpPr>
              <p:cNvPr id="82" name="Group 81"/>
              <p:cNvGrpSpPr>
                <a:grpSpLocks/>
              </p:cNvGrpSpPr>
              <p:nvPr/>
            </p:nvGrpSpPr>
            <p:grpSpPr>
              <a:xfrm>
                <a:off x="614005" y="3072958"/>
                <a:ext cx="1800000" cy="394293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84" name="Freeform 83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Freeform 89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1981924" y="2780928"/>
                <a:ext cx="717813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COOH</a:t>
                </a:r>
                <a:endParaRPr lang="en-US" sz="12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424403" y="3789040"/>
              <a:ext cx="1564030" cy="549058"/>
              <a:chOff x="458967" y="2780928"/>
              <a:chExt cx="1955038" cy="686323"/>
            </a:xfrm>
          </p:grpSpPr>
          <p:grpSp>
            <p:nvGrpSpPr>
              <p:cNvPr id="56" name="Group 55"/>
              <p:cNvGrpSpPr>
                <a:grpSpLocks/>
              </p:cNvGrpSpPr>
              <p:nvPr/>
            </p:nvGrpSpPr>
            <p:grpSpPr>
              <a:xfrm>
                <a:off x="614005" y="3072958"/>
                <a:ext cx="1800000" cy="394293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59" name="Freeform 58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2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63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Freeform 66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458967" y="2780928"/>
                <a:ext cx="512633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NH</a:t>
                </a:r>
                <a:r>
                  <a:rPr lang="en-GB" sz="1200" b="1" i="0" baseline="-2500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2</a:t>
                </a:r>
                <a:endParaRPr lang="en-US" sz="12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967437" y="4574648"/>
            <a:ext cx="3244523" cy="582544"/>
            <a:chOff x="823421" y="4118547"/>
            <a:chExt cx="3244523" cy="582544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823421" y="4118547"/>
              <a:ext cx="1518495" cy="531011"/>
              <a:chOff x="853751" y="3185886"/>
              <a:chExt cx="1898116" cy="663764"/>
            </a:xfrm>
          </p:grpSpPr>
          <p:grpSp>
            <p:nvGrpSpPr>
              <p:cNvPr id="69" name="Group 68"/>
              <p:cNvGrpSpPr>
                <a:grpSpLocks/>
              </p:cNvGrpSpPr>
              <p:nvPr/>
            </p:nvGrpSpPr>
            <p:grpSpPr>
              <a:xfrm flipH="1">
                <a:off x="951867" y="3185886"/>
                <a:ext cx="1800000" cy="394293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72" name="Freeform 71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853751" y="3503401"/>
                <a:ext cx="762681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COOH</a:t>
                </a:r>
                <a:endParaRPr lang="en-US" sz="12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342074" y="4133733"/>
              <a:ext cx="1725870" cy="567358"/>
              <a:chOff x="951867" y="3185886"/>
              <a:chExt cx="2157335" cy="709198"/>
            </a:xfrm>
          </p:grpSpPr>
          <p:grpSp>
            <p:nvGrpSpPr>
              <p:cNvPr id="94" name="Group 93"/>
              <p:cNvGrpSpPr>
                <a:grpSpLocks/>
              </p:cNvGrpSpPr>
              <p:nvPr/>
            </p:nvGrpSpPr>
            <p:grpSpPr>
              <a:xfrm flipH="1">
                <a:off x="951867" y="3185886"/>
                <a:ext cx="1800000" cy="394293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96" name="Freeform 95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2346521" y="3548835"/>
                <a:ext cx="762681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NH</a:t>
                </a:r>
                <a:r>
                  <a:rPr lang="en-GB" sz="1200" b="1" i="0" baseline="-2500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2</a:t>
                </a:r>
                <a:endParaRPr lang="en-US" sz="12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</p:grpSp>
      <p:grpSp>
        <p:nvGrpSpPr>
          <p:cNvPr id="246" name="Group 245"/>
          <p:cNvGrpSpPr/>
          <p:nvPr/>
        </p:nvGrpSpPr>
        <p:grpSpPr>
          <a:xfrm>
            <a:off x="641108" y="5449955"/>
            <a:ext cx="3553804" cy="1003381"/>
            <a:chOff x="203802" y="4892513"/>
            <a:chExt cx="3553804" cy="1003381"/>
          </a:xfrm>
        </p:grpSpPr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203802" y="4892513"/>
              <a:ext cx="2520763" cy="526103"/>
              <a:chOff x="188125" y="4865067"/>
              <a:chExt cx="3601088" cy="751574"/>
            </a:xfrm>
          </p:grpSpPr>
          <p:grpSp>
            <p:nvGrpSpPr>
              <p:cNvPr id="105" name="Group 104"/>
              <p:cNvGrpSpPr>
                <a:grpSpLocks noChangeAspect="1"/>
              </p:cNvGrpSpPr>
              <p:nvPr/>
            </p:nvGrpSpPr>
            <p:grpSpPr>
              <a:xfrm>
                <a:off x="1804567" y="4919446"/>
                <a:ext cx="1984646" cy="601310"/>
                <a:chOff x="614005" y="2715612"/>
                <a:chExt cx="2480809" cy="751639"/>
              </a:xfrm>
            </p:grpSpPr>
            <p:grpSp>
              <p:nvGrpSpPr>
                <p:cNvPr id="106" name="Group 105"/>
                <p:cNvGrpSpPr>
                  <a:grpSpLocks/>
                </p:cNvGrpSpPr>
                <p:nvPr/>
              </p:nvGrpSpPr>
              <p:grpSpPr>
                <a:xfrm>
                  <a:off x="614005" y="3072958"/>
                  <a:ext cx="1800000" cy="394293"/>
                  <a:chOff x="367701" y="2344549"/>
                  <a:chExt cx="2594955" cy="563276"/>
                </a:xfrm>
                <a:effectLst>
                  <a:outerShdw blurRad="76200" dist="63500" dir="10800000" sx="101000" sy="101000" algn="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108" name="Freeform 107"/>
                  <p:cNvSpPr/>
                  <p:nvPr/>
                </p:nvSpPr>
                <p:spPr bwMode="auto">
                  <a:xfrm>
                    <a:off x="2645691" y="2391522"/>
                    <a:ext cx="261282" cy="317922"/>
                  </a:xfrm>
                  <a:custGeom>
                    <a:avLst/>
                    <a:gdLst>
                      <a:gd name="connsiteX0" fmla="*/ 1975 w 261282"/>
                      <a:gd name="connsiteY0" fmla="*/ 235672 h 317922"/>
                      <a:gd name="connsiteX1" fmla="*/ 22446 w 261282"/>
                      <a:gd name="connsiteY1" fmla="*/ 167433 h 317922"/>
                      <a:gd name="connsiteX2" fmla="*/ 29270 w 261282"/>
                      <a:gd name="connsiteY2" fmla="*/ 99194 h 317922"/>
                      <a:gd name="connsiteX3" fmla="*/ 49742 w 261282"/>
                      <a:gd name="connsiteY3" fmla="*/ 3660 h 317922"/>
                      <a:gd name="connsiteX4" fmla="*/ 165748 w 261282"/>
                      <a:gd name="connsiteY4" fmla="*/ 24132 h 317922"/>
                      <a:gd name="connsiteX5" fmla="*/ 206691 w 261282"/>
                      <a:gd name="connsiteY5" fmla="*/ 65075 h 317922"/>
                      <a:gd name="connsiteX6" fmla="*/ 261282 w 261282"/>
                      <a:gd name="connsiteY6" fmla="*/ 201553 h 317922"/>
                      <a:gd name="connsiteX7" fmla="*/ 206691 w 261282"/>
                      <a:gd name="connsiteY7" fmla="*/ 242496 h 317922"/>
                      <a:gd name="connsiteX8" fmla="*/ 152100 w 261282"/>
                      <a:gd name="connsiteY8" fmla="*/ 194729 h 317922"/>
                      <a:gd name="connsiteX9" fmla="*/ 104333 w 261282"/>
                      <a:gd name="connsiteY9" fmla="*/ 228848 h 317922"/>
                      <a:gd name="connsiteX10" fmla="*/ 77037 w 261282"/>
                      <a:gd name="connsiteY10" fmla="*/ 317559 h 317922"/>
                      <a:gd name="connsiteX11" fmla="*/ 1975 w 261282"/>
                      <a:gd name="connsiteY11" fmla="*/ 235672 h 31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1282" h="317922">
                        <a:moveTo>
                          <a:pt x="1975" y="235672"/>
                        </a:moveTo>
                        <a:cubicBezTo>
                          <a:pt x="-7123" y="210651"/>
                          <a:pt x="17897" y="190179"/>
                          <a:pt x="22446" y="167433"/>
                        </a:cubicBezTo>
                        <a:cubicBezTo>
                          <a:pt x="26995" y="144687"/>
                          <a:pt x="24721" y="126489"/>
                          <a:pt x="29270" y="99194"/>
                        </a:cubicBezTo>
                        <a:cubicBezTo>
                          <a:pt x="33819" y="71899"/>
                          <a:pt x="26996" y="16170"/>
                          <a:pt x="49742" y="3660"/>
                        </a:cubicBezTo>
                        <a:cubicBezTo>
                          <a:pt x="72488" y="-8850"/>
                          <a:pt x="139590" y="13896"/>
                          <a:pt x="165748" y="24132"/>
                        </a:cubicBezTo>
                        <a:cubicBezTo>
                          <a:pt x="191906" y="34368"/>
                          <a:pt x="190769" y="35505"/>
                          <a:pt x="206691" y="65075"/>
                        </a:cubicBezTo>
                        <a:cubicBezTo>
                          <a:pt x="222613" y="94645"/>
                          <a:pt x="261282" y="171983"/>
                          <a:pt x="261282" y="201553"/>
                        </a:cubicBezTo>
                        <a:cubicBezTo>
                          <a:pt x="261282" y="231123"/>
                          <a:pt x="224888" y="243633"/>
                          <a:pt x="206691" y="242496"/>
                        </a:cubicBezTo>
                        <a:cubicBezTo>
                          <a:pt x="188494" y="241359"/>
                          <a:pt x="169160" y="197004"/>
                          <a:pt x="152100" y="194729"/>
                        </a:cubicBezTo>
                        <a:cubicBezTo>
                          <a:pt x="135040" y="192454"/>
                          <a:pt x="116843" y="208376"/>
                          <a:pt x="104333" y="228848"/>
                        </a:cubicBezTo>
                        <a:cubicBezTo>
                          <a:pt x="91823" y="249320"/>
                          <a:pt x="92959" y="311872"/>
                          <a:pt x="77037" y="317559"/>
                        </a:cubicBezTo>
                        <a:cubicBezTo>
                          <a:pt x="61115" y="323246"/>
                          <a:pt x="11073" y="260693"/>
                          <a:pt x="1975" y="2356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 bwMode="auto">
                  <a:xfrm>
                    <a:off x="402308" y="2450017"/>
                    <a:ext cx="2560348" cy="433211"/>
                  </a:xfrm>
                  <a:custGeom>
                    <a:avLst/>
                    <a:gdLst>
                      <a:gd name="connsiteX0" fmla="*/ 192052 w 2560348"/>
                      <a:gd name="connsiteY0" fmla="*/ 238319 h 433211"/>
                      <a:gd name="connsiteX1" fmla="*/ 91468 w 2560348"/>
                      <a:gd name="connsiteY1" fmla="*/ 146879 h 433211"/>
                      <a:gd name="connsiteX2" fmla="*/ 28 w 2560348"/>
                      <a:gd name="connsiteY2" fmla="*/ 256607 h 433211"/>
                      <a:gd name="connsiteX3" fmla="*/ 100612 w 2560348"/>
                      <a:gd name="connsiteY3" fmla="*/ 430343 h 433211"/>
                      <a:gd name="connsiteX4" fmla="*/ 201196 w 2560348"/>
                      <a:gd name="connsiteY4" fmla="*/ 357191 h 433211"/>
                      <a:gd name="connsiteX5" fmla="*/ 365788 w 2560348"/>
                      <a:gd name="connsiteY5" fmla="*/ 256607 h 433211"/>
                      <a:gd name="connsiteX6" fmla="*/ 557812 w 2560348"/>
                      <a:gd name="connsiteY6" fmla="*/ 412055 h 433211"/>
                      <a:gd name="connsiteX7" fmla="*/ 713260 w 2560348"/>
                      <a:gd name="connsiteY7" fmla="*/ 256607 h 433211"/>
                      <a:gd name="connsiteX8" fmla="*/ 859564 w 2560348"/>
                      <a:gd name="connsiteY8" fmla="*/ 402911 h 433211"/>
                      <a:gd name="connsiteX9" fmla="*/ 996724 w 2560348"/>
                      <a:gd name="connsiteY9" fmla="*/ 256607 h 433211"/>
                      <a:gd name="connsiteX10" fmla="*/ 1133884 w 2560348"/>
                      <a:gd name="connsiteY10" fmla="*/ 412055 h 433211"/>
                      <a:gd name="connsiteX11" fmla="*/ 1280188 w 2560348"/>
                      <a:gd name="connsiteY11" fmla="*/ 265751 h 433211"/>
                      <a:gd name="connsiteX12" fmla="*/ 1426492 w 2560348"/>
                      <a:gd name="connsiteY12" fmla="*/ 393767 h 433211"/>
                      <a:gd name="connsiteX13" fmla="*/ 1572796 w 2560348"/>
                      <a:gd name="connsiteY13" fmla="*/ 256607 h 433211"/>
                      <a:gd name="connsiteX14" fmla="*/ 1709956 w 2560348"/>
                      <a:gd name="connsiteY14" fmla="*/ 393767 h 433211"/>
                      <a:gd name="connsiteX15" fmla="*/ 1856260 w 2560348"/>
                      <a:gd name="connsiteY15" fmla="*/ 256607 h 433211"/>
                      <a:gd name="connsiteX16" fmla="*/ 2011708 w 2560348"/>
                      <a:gd name="connsiteY16" fmla="*/ 402911 h 433211"/>
                      <a:gd name="connsiteX17" fmla="*/ 2148868 w 2560348"/>
                      <a:gd name="connsiteY17" fmla="*/ 256607 h 433211"/>
                      <a:gd name="connsiteX18" fmla="*/ 2304316 w 2560348"/>
                      <a:gd name="connsiteY18" fmla="*/ 402911 h 433211"/>
                      <a:gd name="connsiteX19" fmla="*/ 2432332 w 2560348"/>
                      <a:gd name="connsiteY19" fmla="*/ 256607 h 433211"/>
                      <a:gd name="connsiteX20" fmla="*/ 2505484 w 2560348"/>
                      <a:gd name="connsiteY20" fmla="*/ 265751 h 433211"/>
                      <a:gd name="connsiteX21" fmla="*/ 2560348 w 2560348"/>
                      <a:gd name="connsiteY21" fmla="*/ 174311 h 433211"/>
                      <a:gd name="connsiteX22" fmla="*/ 2505484 w 2560348"/>
                      <a:gd name="connsiteY22" fmla="*/ 18863 h 433211"/>
                      <a:gd name="connsiteX23" fmla="*/ 2368324 w 2560348"/>
                      <a:gd name="connsiteY23" fmla="*/ 18863 h 433211"/>
                      <a:gd name="connsiteX24" fmla="*/ 2377468 w 2560348"/>
                      <a:gd name="connsiteY24" fmla="*/ 165167 h 433211"/>
                      <a:gd name="connsiteX25" fmla="*/ 2295172 w 2560348"/>
                      <a:gd name="connsiteY25" fmla="*/ 256607 h 433211"/>
                      <a:gd name="connsiteX26" fmla="*/ 2167156 w 2560348"/>
                      <a:gd name="connsiteY26" fmla="*/ 128591 h 433211"/>
                      <a:gd name="connsiteX27" fmla="*/ 2020852 w 2560348"/>
                      <a:gd name="connsiteY27" fmla="*/ 247463 h 433211"/>
                      <a:gd name="connsiteX28" fmla="*/ 1865404 w 2560348"/>
                      <a:gd name="connsiteY28" fmla="*/ 119447 h 433211"/>
                      <a:gd name="connsiteX29" fmla="*/ 1709956 w 2560348"/>
                      <a:gd name="connsiteY29" fmla="*/ 256607 h 433211"/>
                      <a:gd name="connsiteX30" fmla="*/ 1581940 w 2560348"/>
                      <a:gd name="connsiteY30" fmla="*/ 119447 h 433211"/>
                      <a:gd name="connsiteX31" fmla="*/ 1426492 w 2560348"/>
                      <a:gd name="connsiteY31" fmla="*/ 265751 h 433211"/>
                      <a:gd name="connsiteX32" fmla="*/ 1289332 w 2560348"/>
                      <a:gd name="connsiteY32" fmla="*/ 128591 h 433211"/>
                      <a:gd name="connsiteX33" fmla="*/ 1133884 w 2560348"/>
                      <a:gd name="connsiteY33" fmla="*/ 284039 h 433211"/>
                      <a:gd name="connsiteX34" fmla="*/ 1005868 w 2560348"/>
                      <a:gd name="connsiteY34" fmla="*/ 110303 h 433211"/>
                      <a:gd name="connsiteX35" fmla="*/ 868708 w 2560348"/>
                      <a:gd name="connsiteY35" fmla="*/ 265751 h 433211"/>
                      <a:gd name="connsiteX36" fmla="*/ 713260 w 2560348"/>
                      <a:gd name="connsiteY36" fmla="*/ 119447 h 433211"/>
                      <a:gd name="connsiteX37" fmla="*/ 557812 w 2560348"/>
                      <a:gd name="connsiteY37" fmla="*/ 274895 h 433211"/>
                      <a:gd name="connsiteX38" fmla="*/ 374932 w 2560348"/>
                      <a:gd name="connsiteY38" fmla="*/ 119447 h 433211"/>
                      <a:gd name="connsiteX39" fmla="*/ 192052 w 2560348"/>
                      <a:gd name="connsiteY39" fmla="*/ 238319 h 433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560348" h="433211">
                        <a:moveTo>
                          <a:pt x="192052" y="238319"/>
                        </a:moveTo>
                        <a:cubicBezTo>
                          <a:pt x="144808" y="242891"/>
                          <a:pt x="123472" y="143831"/>
                          <a:pt x="91468" y="146879"/>
                        </a:cubicBezTo>
                        <a:cubicBezTo>
                          <a:pt x="59464" y="149927"/>
                          <a:pt x="-1496" y="209363"/>
                          <a:pt x="28" y="256607"/>
                        </a:cubicBezTo>
                        <a:cubicBezTo>
                          <a:pt x="1552" y="303851"/>
                          <a:pt x="67084" y="413579"/>
                          <a:pt x="100612" y="430343"/>
                        </a:cubicBezTo>
                        <a:cubicBezTo>
                          <a:pt x="134140" y="447107"/>
                          <a:pt x="157000" y="386147"/>
                          <a:pt x="201196" y="357191"/>
                        </a:cubicBezTo>
                        <a:cubicBezTo>
                          <a:pt x="245392" y="328235"/>
                          <a:pt x="306352" y="247463"/>
                          <a:pt x="365788" y="256607"/>
                        </a:cubicBezTo>
                        <a:cubicBezTo>
                          <a:pt x="425224" y="265751"/>
                          <a:pt x="499900" y="412055"/>
                          <a:pt x="557812" y="412055"/>
                        </a:cubicBezTo>
                        <a:cubicBezTo>
                          <a:pt x="615724" y="412055"/>
                          <a:pt x="662968" y="258131"/>
                          <a:pt x="713260" y="256607"/>
                        </a:cubicBezTo>
                        <a:cubicBezTo>
                          <a:pt x="763552" y="255083"/>
                          <a:pt x="812320" y="402911"/>
                          <a:pt x="859564" y="402911"/>
                        </a:cubicBezTo>
                        <a:cubicBezTo>
                          <a:pt x="906808" y="402911"/>
                          <a:pt x="951004" y="255083"/>
                          <a:pt x="996724" y="256607"/>
                        </a:cubicBezTo>
                        <a:cubicBezTo>
                          <a:pt x="1042444" y="258131"/>
                          <a:pt x="1086640" y="410531"/>
                          <a:pt x="1133884" y="412055"/>
                        </a:cubicBezTo>
                        <a:cubicBezTo>
                          <a:pt x="1181128" y="413579"/>
                          <a:pt x="1231420" y="268799"/>
                          <a:pt x="1280188" y="265751"/>
                        </a:cubicBezTo>
                        <a:cubicBezTo>
                          <a:pt x="1328956" y="262703"/>
                          <a:pt x="1377724" y="395291"/>
                          <a:pt x="1426492" y="393767"/>
                        </a:cubicBezTo>
                        <a:cubicBezTo>
                          <a:pt x="1475260" y="392243"/>
                          <a:pt x="1525552" y="256607"/>
                          <a:pt x="1572796" y="256607"/>
                        </a:cubicBezTo>
                        <a:cubicBezTo>
                          <a:pt x="1620040" y="256607"/>
                          <a:pt x="1662712" y="393767"/>
                          <a:pt x="1709956" y="393767"/>
                        </a:cubicBezTo>
                        <a:cubicBezTo>
                          <a:pt x="1757200" y="393767"/>
                          <a:pt x="1805968" y="255083"/>
                          <a:pt x="1856260" y="256607"/>
                        </a:cubicBezTo>
                        <a:cubicBezTo>
                          <a:pt x="1906552" y="258131"/>
                          <a:pt x="1962940" y="402911"/>
                          <a:pt x="2011708" y="402911"/>
                        </a:cubicBezTo>
                        <a:cubicBezTo>
                          <a:pt x="2060476" y="402911"/>
                          <a:pt x="2100100" y="256607"/>
                          <a:pt x="2148868" y="256607"/>
                        </a:cubicBezTo>
                        <a:cubicBezTo>
                          <a:pt x="2197636" y="256607"/>
                          <a:pt x="2257072" y="402911"/>
                          <a:pt x="2304316" y="402911"/>
                        </a:cubicBezTo>
                        <a:cubicBezTo>
                          <a:pt x="2351560" y="402911"/>
                          <a:pt x="2398804" y="279467"/>
                          <a:pt x="2432332" y="256607"/>
                        </a:cubicBezTo>
                        <a:cubicBezTo>
                          <a:pt x="2465860" y="233747"/>
                          <a:pt x="2484148" y="279467"/>
                          <a:pt x="2505484" y="265751"/>
                        </a:cubicBezTo>
                        <a:cubicBezTo>
                          <a:pt x="2526820" y="252035"/>
                          <a:pt x="2560348" y="215459"/>
                          <a:pt x="2560348" y="174311"/>
                        </a:cubicBezTo>
                        <a:cubicBezTo>
                          <a:pt x="2560348" y="133163"/>
                          <a:pt x="2537488" y="44771"/>
                          <a:pt x="2505484" y="18863"/>
                        </a:cubicBezTo>
                        <a:cubicBezTo>
                          <a:pt x="2473480" y="-7045"/>
                          <a:pt x="2389660" y="-5521"/>
                          <a:pt x="2368324" y="18863"/>
                        </a:cubicBezTo>
                        <a:cubicBezTo>
                          <a:pt x="2346988" y="43247"/>
                          <a:pt x="2389660" y="125543"/>
                          <a:pt x="2377468" y="165167"/>
                        </a:cubicBezTo>
                        <a:cubicBezTo>
                          <a:pt x="2365276" y="204791"/>
                          <a:pt x="2330224" y="262703"/>
                          <a:pt x="2295172" y="256607"/>
                        </a:cubicBezTo>
                        <a:cubicBezTo>
                          <a:pt x="2260120" y="250511"/>
                          <a:pt x="2212876" y="130115"/>
                          <a:pt x="2167156" y="128591"/>
                        </a:cubicBezTo>
                        <a:cubicBezTo>
                          <a:pt x="2121436" y="127067"/>
                          <a:pt x="2071144" y="248987"/>
                          <a:pt x="2020852" y="247463"/>
                        </a:cubicBezTo>
                        <a:cubicBezTo>
                          <a:pt x="1970560" y="245939"/>
                          <a:pt x="1917220" y="117923"/>
                          <a:pt x="1865404" y="119447"/>
                        </a:cubicBezTo>
                        <a:cubicBezTo>
                          <a:pt x="1813588" y="120971"/>
                          <a:pt x="1757200" y="256607"/>
                          <a:pt x="1709956" y="256607"/>
                        </a:cubicBezTo>
                        <a:cubicBezTo>
                          <a:pt x="1662712" y="256607"/>
                          <a:pt x="1629184" y="117923"/>
                          <a:pt x="1581940" y="119447"/>
                        </a:cubicBezTo>
                        <a:cubicBezTo>
                          <a:pt x="1534696" y="120971"/>
                          <a:pt x="1475260" y="264227"/>
                          <a:pt x="1426492" y="265751"/>
                        </a:cubicBezTo>
                        <a:cubicBezTo>
                          <a:pt x="1377724" y="267275"/>
                          <a:pt x="1338100" y="125543"/>
                          <a:pt x="1289332" y="128591"/>
                        </a:cubicBezTo>
                        <a:cubicBezTo>
                          <a:pt x="1240564" y="131639"/>
                          <a:pt x="1181128" y="287087"/>
                          <a:pt x="1133884" y="284039"/>
                        </a:cubicBezTo>
                        <a:cubicBezTo>
                          <a:pt x="1086640" y="280991"/>
                          <a:pt x="1050064" y="113351"/>
                          <a:pt x="1005868" y="110303"/>
                        </a:cubicBezTo>
                        <a:cubicBezTo>
                          <a:pt x="961672" y="107255"/>
                          <a:pt x="917476" y="264227"/>
                          <a:pt x="868708" y="265751"/>
                        </a:cubicBezTo>
                        <a:cubicBezTo>
                          <a:pt x="819940" y="267275"/>
                          <a:pt x="765076" y="117923"/>
                          <a:pt x="713260" y="119447"/>
                        </a:cubicBezTo>
                        <a:cubicBezTo>
                          <a:pt x="661444" y="120971"/>
                          <a:pt x="614200" y="274895"/>
                          <a:pt x="557812" y="274895"/>
                        </a:cubicBezTo>
                        <a:cubicBezTo>
                          <a:pt x="501424" y="274895"/>
                          <a:pt x="432844" y="125543"/>
                          <a:pt x="374932" y="119447"/>
                        </a:cubicBezTo>
                        <a:cubicBezTo>
                          <a:pt x="317020" y="113351"/>
                          <a:pt x="239296" y="233747"/>
                          <a:pt x="192052" y="2383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88000">
                        <a:srgbClr val="00B0F0"/>
                      </a:gs>
                      <a:gs pos="11000">
                        <a:srgbClr val="00B0F0"/>
                      </a:gs>
                      <a:gs pos="100000">
                        <a:srgbClr val="00206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Freeform 109"/>
                  <p:cNvSpPr/>
                  <p:nvPr/>
                </p:nvSpPr>
                <p:spPr bwMode="auto">
                  <a:xfrm>
                    <a:off x="367701" y="2344549"/>
                    <a:ext cx="538577" cy="563276"/>
                  </a:xfrm>
                  <a:custGeom>
                    <a:avLst/>
                    <a:gdLst>
                      <a:gd name="connsiteX0" fmla="*/ 43291 w 464938"/>
                      <a:gd name="connsiteY0" fmla="*/ 192766 h 531127"/>
                      <a:gd name="connsiteX1" fmla="*/ 6715 w 464938"/>
                      <a:gd name="connsiteY1" fmla="*/ 101326 h 531127"/>
                      <a:gd name="connsiteX2" fmla="*/ 153019 w 464938"/>
                      <a:gd name="connsiteY2" fmla="*/ 742 h 531127"/>
                      <a:gd name="connsiteX3" fmla="*/ 217027 w 464938"/>
                      <a:gd name="connsiteY3" fmla="*/ 156190 h 531127"/>
                      <a:gd name="connsiteX4" fmla="*/ 299323 w 464938"/>
                      <a:gd name="connsiteY4" fmla="*/ 339070 h 531127"/>
                      <a:gd name="connsiteX5" fmla="*/ 372475 w 464938"/>
                      <a:gd name="connsiteY5" fmla="*/ 375646 h 531127"/>
                      <a:gd name="connsiteX6" fmla="*/ 445627 w 464938"/>
                      <a:gd name="connsiteY6" fmla="*/ 439654 h 531127"/>
                      <a:gd name="connsiteX7" fmla="*/ 454771 w 464938"/>
                      <a:gd name="connsiteY7" fmla="*/ 467086 h 531127"/>
                      <a:gd name="connsiteX8" fmla="*/ 317611 w 464938"/>
                      <a:gd name="connsiteY8" fmla="*/ 531094 h 531127"/>
                      <a:gd name="connsiteX9" fmla="*/ 244459 w 464938"/>
                      <a:gd name="connsiteY9" fmla="*/ 457942 h 531127"/>
                      <a:gd name="connsiteX10" fmla="*/ 207883 w 464938"/>
                      <a:gd name="connsiteY10" fmla="*/ 412222 h 531127"/>
                      <a:gd name="connsiteX11" fmla="*/ 43291 w 464938"/>
                      <a:gd name="connsiteY11" fmla="*/ 192766 h 531127"/>
                      <a:gd name="connsiteX0" fmla="*/ 43291 w 464938"/>
                      <a:gd name="connsiteY0" fmla="*/ 196248 h 534609"/>
                      <a:gd name="connsiteX1" fmla="*/ 6715 w 464938"/>
                      <a:gd name="connsiteY1" fmla="*/ 104808 h 534609"/>
                      <a:gd name="connsiteX2" fmla="*/ 70450 w 464938"/>
                      <a:gd name="connsiteY2" fmla="*/ 49262 h 534609"/>
                      <a:gd name="connsiteX3" fmla="*/ 153019 w 464938"/>
                      <a:gd name="connsiteY3" fmla="*/ 4224 h 534609"/>
                      <a:gd name="connsiteX4" fmla="*/ 217027 w 464938"/>
                      <a:gd name="connsiteY4" fmla="*/ 159672 h 534609"/>
                      <a:gd name="connsiteX5" fmla="*/ 299323 w 464938"/>
                      <a:gd name="connsiteY5" fmla="*/ 342552 h 534609"/>
                      <a:gd name="connsiteX6" fmla="*/ 372475 w 464938"/>
                      <a:gd name="connsiteY6" fmla="*/ 379128 h 534609"/>
                      <a:gd name="connsiteX7" fmla="*/ 445627 w 464938"/>
                      <a:gd name="connsiteY7" fmla="*/ 443136 h 534609"/>
                      <a:gd name="connsiteX8" fmla="*/ 454771 w 464938"/>
                      <a:gd name="connsiteY8" fmla="*/ 470568 h 534609"/>
                      <a:gd name="connsiteX9" fmla="*/ 317611 w 464938"/>
                      <a:gd name="connsiteY9" fmla="*/ 534576 h 534609"/>
                      <a:gd name="connsiteX10" fmla="*/ 244459 w 464938"/>
                      <a:gd name="connsiteY10" fmla="*/ 461424 h 534609"/>
                      <a:gd name="connsiteX11" fmla="*/ 207883 w 464938"/>
                      <a:gd name="connsiteY11" fmla="*/ 415704 h 534609"/>
                      <a:gd name="connsiteX12" fmla="*/ 43291 w 464938"/>
                      <a:gd name="connsiteY12" fmla="*/ 196248 h 534609"/>
                      <a:gd name="connsiteX0" fmla="*/ 37437 w 459084"/>
                      <a:gd name="connsiteY0" fmla="*/ 218142 h 556503"/>
                      <a:gd name="connsiteX1" fmla="*/ 861 w 459084"/>
                      <a:gd name="connsiteY1" fmla="*/ 126702 h 556503"/>
                      <a:gd name="connsiteX2" fmla="*/ 23653 w 459084"/>
                      <a:gd name="connsiteY2" fmla="*/ 9741 h 556503"/>
                      <a:gd name="connsiteX3" fmla="*/ 147165 w 459084"/>
                      <a:gd name="connsiteY3" fmla="*/ 26118 h 556503"/>
                      <a:gd name="connsiteX4" fmla="*/ 211173 w 459084"/>
                      <a:gd name="connsiteY4" fmla="*/ 181566 h 556503"/>
                      <a:gd name="connsiteX5" fmla="*/ 293469 w 459084"/>
                      <a:gd name="connsiteY5" fmla="*/ 364446 h 556503"/>
                      <a:gd name="connsiteX6" fmla="*/ 366621 w 459084"/>
                      <a:gd name="connsiteY6" fmla="*/ 401022 h 556503"/>
                      <a:gd name="connsiteX7" fmla="*/ 439773 w 459084"/>
                      <a:gd name="connsiteY7" fmla="*/ 465030 h 556503"/>
                      <a:gd name="connsiteX8" fmla="*/ 448917 w 459084"/>
                      <a:gd name="connsiteY8" fmla="*/ 492462 h 556503"/>
                      <a:gd name="connsiteX9" fmla="*/ 311757 w 459084"/>
                      <a:gd name="connsiteY9" fmla="*/ 556470 h 556503"/>
                      <a:gd name="connsiteX10" fmla="*/ 238605 w 459084"/>
                      <a:gd name="connsiteY10" fmla="*/ 483318 h 556503"/>
                      <a:gd name="connsiteX11" fmla="*/ 202029 w 459084"/>
                      <a:gd name="connsiteY11" fmla="*/ 437598 h 556503"/>
                      <a:gd name="connsiteX12" fmla="*/ 37437 w 459084"/>
                      <a:gd name="connsiteY12" fmla="*/ 218142 h 556503"/>
                      <a:gd name="connsiteX0" fmla="*/ 37437 w 459084"/>
                      <a:gd name="connsiteY0" fmla="*/ 224915 h 563276"/>
                      <a:gd name="connsiteX1" fmla="*/ 861 w 459084"/>
                      <a:gd name="connsiteY1" fmla="*/ 133475 h 563276"/>
                      <a:gd name="connsiteX2" fmla="*/ 23653 w 459084"/>
                      <a:gd name="connsiteY2" fmla="*/ 16514 h 563276"/>
                      <a:gd name="connsiteX3" fmla="*/ 147165 w 459084"/>
                      <a:gd name="connsiteY3" fmla="*/ 32891 h 563276"/>
                      <a:gd name="connsiteX4" fmla="*/ 211173 w 459084"/>
                      <a:gd name="connsiteY4" fmla="*/ 188339 h 563276"/>
                      <a:gd name="connsiteX5" fmla="*/ 293469 w 459084"/>
                      <a:gd name="connsiteY5" fmla="*/ 371219 h 563276"/>
                      <a:gd name="connsiteX6" fmla="*/ 366621 w 459084"/>
                      <a:gd name="connsiteY6" fmla="*/ 407795 h 563276"/>
                      <a:gd name="connsiteX7" fmla="*/ 439773 w 459084"/>
                      <a:gd name="connsiteY7" fmla="*/ 471803 h 563276"/>
                      <a:gd name="connsiteX8" fmla="*/ 448917 w 459084"/>
                      <a:gd name="connsiteY8" fmla="*/ 499235 h 563276"/>
                      <a:gd name="connsiteX9" fmla="*/ 311757 w 459084"/>
                      <a:gd name="connsiteY9" fmla="*/ 563243 h 563276"/>
                      <a:gd name="connsiteX10" fmla="*/ 238605 w 459084"/>
                      <a:gd name="connsiteY10" fmla="*/ 490091 h 563276"/>
                      <a:gd name="connsiteX11" fmla="*/ 202029 w 459084"/>
                      <a:gd name="connsiteY11" fmla="*/ 444371 h 563276"/>
                      <a:gd name="connsiteX12" fmla="*/ 37437 w 459084"/>
                      <a:gd name="connsiteY12" fmla="*/ 224915 h 563276"/>
                      <a:gd name="connsiteX0" fmla="*/ 49317 w 470964"/>
                      <a:gd name="connsiteY0" fmla="*/ 224915 h 563276"/>
                      <a:gd name="connsiteX1" fmla="*/ 12741 w 470964"/>
                      <a:gd name="connsiteY1" fmla="*/ 133475 h 563276"/>
                      <a:gd name="connsiteX2" fmla="*/ 35533 w 470964"/>
                      <a:gd name="connsiteY2" fmla="*/ 16514 h 563276"/>
                      <a:gd name="connsiteX3" fmla="*/ 159045 w 470964"/>
                      <a:gd name="connsiteY3" fmla="*/ 32891 h 563276"/>
                      <a:gd name="connsiteX4" fmla="*/ 223053 w 470964"/>
                      <a:gd name="connsiteY4" fmla="*/ 188339 h 563276"/>
                      <a:gd name="connsiteX5" fmla="*/ 305349 w 470964"/>
                      <a:gd name="connsiteY5" fmla="*/ 371219 h 563276"/>
                      <a:gd name="connsiteX6" fmla="*/ 378501 w 470964"/>
                      <a:gd name="connsiteY6" fmla="*/ 407795 h 563276"/>
                      <a:gd name="connsiteX7" fmla="*/ 451653 w 470964"/>
                      <a:gd name="connsiteY7" fmla="*/ 471803 h 563276"/>
                      <a:gd name="connsiteX8" fmla="*/ 460797 w 470964"/>
                      <a:gd name="connsiteY8" fmla="*/ 499235 h 563276"/>
                      <a:gd name="connsiteX9" fmla="*/ 323637 w 470964"/>
                      <a:gd name="connsiteY9" fmla="*/ 563243 h 563276"/>
                      <a:gd name="connsiteX10" fmla="*/ 250485 w 470964"/>
                      <a:gd name="connsiteY10" fmla="*/ 490091 h 563276"/>
                      <a:gd name="connsiteX11" fmla="*/ 213909 w 470964"/>
                      <a:gd name="connsiteY11" fmla="*/ 444371 h 563276"/>
                      <a:gd name="connsiteX12" fmla="*/ 49317 w 470964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8577" h="563276">
                        <a:moveTo>
                          <a:pt x="116930" y="224915"/>
                        </a:moveTo>
                        <a:cubicBezTo>
                          <a:pt x="64068" y="189022"/>
                          <a:pt x="34884" y="236447"/>
                          <a:pt x="5292" y="147122"/>
                        </a:cubicBezTo>
                        <a:cubicBezTo>
                          <a:pt x="-24300" y="57797"/>
                          <a:pt x="78762" y="33278"/>
                          <a:pt x="103146" y="16514"/>
                        </a:cubicBezTo>
                        <a:cubicBezTo>
                          <a:pt x="127530" y="-250"/>
                          <a:pt x="161286" y="-16218"/>
                          <a:pt x="226658" y="32891"/>
                        </a:cubicBezTo>
                        <a:cubicBezTo>
                          <a:pt x="292030" y="82000"/>
                          <a:pt x="266282" y="131951"/>
                          <a:pt x="290666" y="188339"/>
                        </a:cubicBezTo>
                        <a:cubicBezTo>
                          <a:pt x="315050" y="244727"/>
                          <a:pt x="347054" y="334643"/>
                          <a:pt x="372962" y="371219"/>
                        </a:cubicBezTo>
                        <a:cubicBezTo>
                          <a:pt x="398870" y="407795"/>
                          <a:pt x="421730" y="391031"/>
                          <a:pt x="446114" y="407795"/>
                        </a:cubicBezTo>
                        <a:cubicBezTo>
                          <a:pt x="470498" y="424559"/>
                          <a:pt x="505550" y="456563"/>
                          <a:pt x="519266" y="471803"/>
                        </a:cubicBezTo>
                        <a:cubicBezTo>
                          <a:pt x="532982" y="487043"/>
                          <a:pt x="549746" y="483995"/>
                          <a:pt x="528410" y="499235"/>
                        </a:cubicBezTo>
                        <a:cubicBezTo>
                          <a:pt x="507074" y="514475"/>
                          <a:pt x="426302" y="564767"/>
                          <a:pt x="391250" y="563243"/>
                        </a:cubicBezTo>
                        <a:cubicBezTo>
                          <a:pt x="356198" y="561719"/>
                          <a:pt x="336386" y="509903"/>
                          <a:pt x="318098" y="490091"/>
                        </a:cubicBezTo>
                        <a:cubicBezTo>
                          <a:pt x="299810" y="470279"/>
                          <a:pt x="312002" y="480947"/>
                          <a:pt x="281522" y="444371"/>
                        </a:cubicBezTo>
                        <a:cubicBezTo>
                          <a:pt x="251042" y="407795"/>
                          <a:pt x="169792" y="260808"/>
                          <a:pt x="116930" y="224915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rgbClr val="C00000"/>
                      </a:gs>
                      <a:gs pos="36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1" name="Freeform 110"/>
                  <p:cNvSpPr/>
                  <p:nvPr/>
                </p:nvSpPr>
                <p:spPr bwMode="auto">
                  <a:xfrm>
                    <a:off x="868644" y="2595937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Freeform 111"/>
                  <p:cNvSpPr/>
                  <p:nvPr/>
                </p:nvSpPr>
                <p:spPr bwMode="auto">
                  <a:xfrm>
                    <a:off x="1179021" y="2570890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Freeform 112"/>
                  <p:cNvSpPr/>
                  <p:nvPr/>
                </p:nvSpPr>
                <p:spPr bwMode="auto">
                  <a:xfrm>
                    <a:off x="1467099" y="2579390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Freeform 113"/>
                  <p:cNvSpPr/>
                  <p:nvPr/>
                </p:nvSpPr>
                <p:spPr bwMode="auto">
                  <a:xfrm>
                    <a:off x="1746215" y="2592826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 bwMode="auto">
                  <a:xfrm rot="21229710">
                    <a:off x="2056592" y="2567779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" name="Freeform 115"/>
                  <p:cNvSpPr/>
                  <p:nvPr/>
                </p:nvSpPr>
                <p:spPr bwMode="auto">
                  <a:xfrm>
                    <a:off x="2344670" y="2576279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chemeClr val="accent1">
                          <a:lumMod val="50000"/>
                        </a:schemeClr>
                      </a:gs>
                      <a:gs pos="11000">
                        <a:srgbClr val="C0000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1981925" y="2715612"/>
                  <a:ext cx="1112889" cy="4946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i="0" dirty="0" smtClean="0">
                      <a:ln w="12700">
                        <a:solidFill>
                          <a:schemeClr val="tx2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Narrow" pitchFamily="34" charset="0"/>
                      <a:cs typeface="Raavi" pitchFamily="2"/>
                    </a:rPr>
                    <a:t>COOH</a:t>
                  </a:r>
                  <a:endParaRPr lang="en-US" sz="1200" b="1" i="0" dirty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</p:grpSp>
          <p:grpSp>
            <p:nvGrpSpPr>
              <p:cNvPr id="117" name="Group 116"/>
              <p:cNvGrpSpPr>
                <a:grpSpLocks noChangeAspect="1"/>
              </p:cNvGrpSpPr>
              <p:nvPr/>
            </p:nvGrpSpPr>
            <p:grpSpPr>
              <a:xfrm>
                <a:off x="188125" y="4865067"/>
                <a:ext cx="1616282" cy="640499"/>
                <a:chOff x="393651" y="2666625"/>
                <a:chExt cx="2020354" cy="800626"/>
              </a:xfrm>
            </p:grpSpPr>
            <p:grpSp>
              <p:nvGrpSpPr>
                <p:cNvPr id="118" name="Group 117"/>
                <p:cNvGrpSpPr>
                  <a:grpSpLocks/>
                </p:cNvGrpSpPr>
                <p:nvPr/>
              </p:nvGrpSpPr>
              <p:grpSpPr>
                <a:xfrm>
                  <a:off x="614005" y="3072958"/>
                  <a:ext cx="1800000" cy="394293"/>
                  <a:chOff x="367701" y="2344549"/>
                  <a:chExt cx="2594955" cy="563276"/>
                </a:xfrm>
                <a:effectLst>
                  <a:outerShdw blurRad="76200" dist="63500" dir="10800000" sx="101000" sy="101000" algn="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120" name="Freeform 119"/>
                  <p:cNvSpPr/>
                  <p:nvPr/>
                </p:nvSpPr>
                <p:spPr bwMode="auto">
                  <a:xfrm>
                    <a:off x="2645691" y="2391522"/>
                    <a:ext cx="261282" cy="317922"/>
                  </a:xfrm>
                  <a:custGeom>
                    <a:avLst/>
                    <a:gdLst>
                      <a:gd name="connsiteX0" fmla="*/ 1975 w 261282"/>
                      <a:gd name="connsiteY0" fmla="*/ 235672 h 317922"/>
                      <a:gd name="connsiteX1" fmla="*/ 22446 w 261282"/>
                      <a:gd name="connsiteY1" fmla="*/ 167433 h 317922"/>
                      <a:gd name="connsiteX2" fmla="*/ 29270 w 261282"/>
                      <a:gd name="connsiteY2" fmla="*/ 99194 h 317922"/>
                      <a:gd name="connsiteX3" fmla="*/ 49742 w 261282"/>
                      <a:gd name="connsiteY3" fmla="*/ 3660 h 317922"/>
                      <a:gd name="connsiteX4" fmla="*/ 165748 w 261282"/>
                      <a:gd name="connsiteY4" fmla="*/ 24132 h 317922"/>
                      <a:gd name="connsiteX5" fmla="*/ 206691 w 261282"/>
                      <a:gd name="connsiteY5" fmla="*/ 65075 h 317922"/>
                      <a:gd name="connsiteX6" fmla="*/ 261282 w 261282"/>
                      <a:gd name="connsiteY6" fmla="*/ 201553 h 317922"/>
                      <a:gd name="connsiteX7" fmla="*/ 206691 w 261282"/>
                      <a:gd name="connsiteY7" fmla="*/ 242496 h 317922"/>
                      <a:gd name="connsiteX8" fmla="*/ 152100 w 261282"/>
                      <a:gd name="connsiteY8" fmla="*/ 194729 h 317922"/>
                      <a:gd name="connsiteX9" fmla="*/ 104333 w 261282"/>
                      <a:gd name="connsiteY9" fmla="*/ 228848 h 317922"/>
                      <a:gd name="connsiteX10" fmla="*/ 77037 w 261282"/>
                      <a:gd name="connsiteY10" fmla="*/ 317559 h 317922"/>
                      <a:gd name="connsiteX11" fmla="*/ 1975 w 261282"/>
                      <a:gd name="connsiteY11" fmla="*/ 235672 h 31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1282" h="317922">
                        <a:moveTo>
                          <a:pt x="1975" y="235672"/>
                        </a:moveTo>
                        <a:cubicBezTo>
                          <a:pt x="-7123" y="210651"/>
                          <a:pt x="17897" y="190179"/>
                          <a:pt x="22446" y="167433"/>
                        </a:cubicBezTo>
                        <a:cubicBezTo>
                          <a:pt x="26995" y="144687"/>
                          <a:pt x="24721" y="126489"/>
                          <a:pt x="29270" y="99194"/>
                        </a:cubicBezTo>
                        <a:cubicBezTo>
                          <a:pt x="33819" y="71899"/>
                          <a:pt x="26996" y="16170"/>
                          <a:pt x="49742" y="3660"/>
                        </a:cubicBezTo>
                        <a:cubicBezTo>
                          <a:pt x="72488" y="-8850"/>
                          <a:pt x="139590" y="13896"/>
                          <a:pt x="165748" y="24132"/>
                        </a:cubicBezTo>
                        <a:cubicBezTo>
                          <a:pt x="191906" y="34368"/>
                          <a:pt x="190769" y="35505"/>
                          <a:pt x="206691" y="65075"/>
                        </a:cubicBezTo>
                        <a:cubicBezTo>
                          <a:pt x="222613" y="94645"/>
                          <a:pt x="261282" y="171983"/>
                          <a:pt x="261282" y="201553"/>
                        </a:cubicBezTo>
                        <a:cubicBezTo>
                          <a:pt x="261282" y="231123"/>
                          <a:pt x="224888" y="243633"/>
                          <a:pt x="206691" y="242496"/>
                        </a:cubicBezTo>
                        <a:cubicBezTo>
                          <a:pt x="188494" y="241359"/>
                          <a:pt x="169160" y="197004"/>
                          <a:pt x="152100" y="194729"/>
                        </a:cubicBezTo>
                        <a:cubicBezTo>
                          <a:pt x="135040" y="192454"/>
                          <a:pt x="116843" y="208376"/>
                          <a:pt x="104333" y="228848"/>
                        </a:cubicBezTo>
                        <a:cubicBezTo>
                          <a:pt x="91823" y="249320"/>
                          <a:pt x="92959" y="311872"/>
                          <a:pt x="77037" y="317559"/>
                        </a:cubicBezTo>
                        <a:cubicBezTo>
                          <a:pt x="61115" y="323246"/>
                          <a:pt x="11073" y="260693"/>
                          <a:pt x="1975" y="2356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 bwMode="auto">
                  <a:xfrm>
                    <a:off x="402308" y="2450017"/>
                    <a:ext cx="2560348" cy="433211"/>
                  </a:xfrm>
                  <a:custGeom>
                    <a:avLst/>
                    <a:gdLst>
                      <a:gd name="connsiteX0" fmla="*/ 192052 w 2560348"/>
                      <a:gd name="connsiteY0" fmla="*/ 238319 h 433211"/>
                      <a:gd name="connsiteX1" fmla="*/ 91468 w 2560348"/>
                      <a:gd name="connsiteY1" fmla="*/ 146879 h 433211"/>
                      <a:gd name="connsiteX2" fmla="*/ 28 w 2560348"/>
                      <a:gd name="connsiteY2" fmla="*/ 256607 h 433211"/>
                      <a:gd name="connsiteX3" fmla="*/ 100612 w 2560348"/>
                      <a:gd name="connsiteY3" fmla="*/ 430343 h 433211"/>
                      <a:gd name="connsiteX4" fmla="*/ 201196 w 2560348"/>
                      <a:gd name="connsiteY4" fmla="*/ 357191 h 433211"/>
                      <a:gd name="connsiteX5" fmla="*/ 365788 w 2560348"/>
                      <a:gd name="connsiteY5" fmla="*/ 256607 h 433211"/>
                      <a:gd name="connsiteX6" fmla="*/ 557812 w 2560348"/>
                      <a:gd name="connsiteY6" fmla="*/ 412055 h 433211"/>
                      <a:gd name="connsiteX7" fmla="*/ 713260 w 2560348"/>
                      <a:gd name="connsiteY7" fmla="*/ 256607 h 433211"/>
                      <a:gd name="connsiteX8" fmla="*/ 859564 w 2560348"/>
                      <a:gd name="connsiteY8" fmla="*/ 402911 h 433211"/>
                      <a:gd name="connsiteX9" fmla="*/ 996724 w 2560348"/>
                      <a:gd name="connsiteY9" fmla="*/ 256607 h 433211"/>
                      <a:gd name="connsiteX10" fmla="*/ 1133884 w 2560348"/>
                      <a:gd name="connsiteY10" fmla="*/ 412055 h 433211"/>
                      <a:gd name="connsiteX11" fmla="*/ 1280188 w 2560348"/>
                      <a:gd name="connsiteY11" fmla="*/ 265751 h 433211"/>
                      <a:gd name="connsiteX12" fmla="*/ 1426492 w 2560348"/>
                      <a:gd name="connsiteY12" fmla="*/ 393767 h 433211"/>
                      <a:gd name="connsiteX13" fmla="*/ 1572796 w 2560348"/>
                      <a:gd name="connsiteY13" fmla="*/ 256607 h 433211"/>
                      <a:gd name="connsiteX14" fmla="*/ 1709956 w 2560348"/>
                      <a:gd name="connsiteY14" fmla="*/ 393767 h 433211"/>
                      <a:gd name="connsiteX15" fmla="*/ 1856260 w 2560348"/>
                      <a:gd name="connsiteY15" fmla="*/ 256607 h 433211"/>
                      <a:gd name="connsiteX16" fmla="*/ 2011708 w 2560348"/>
                      <a:gd name="connsiteY16" fmla="*/ 402911 h 433211"/>
                      <a:gd name="connsiteX17" fmla="*/ 2148868 w 2560348"/>
                      <a:gd name="connsiteY17" fmla="*/ 256607 h 433211"/>
                      <a:gd name="connsiteX18" fmla="*/ 2304316 w 2560348"/>
                      <a:gd name="connsiteY18" fmla="*/ 402911 h 433211"/>
                      <a:gd name="connsiteX19" fmla="*/ 2432332 w 2560348"/>
                      <a:gd name="connsiteY19" fmla="*/ 256607 h 433211"/>
                      <a:gd name="connsiteX20" fmla="*/ 2505484 w 2560348"/>
                      <a:gd name="connsiteY20" fmla="*/ 265751 h 433211"/>
                      <a:gd name="connsiteX21" fmla="*/ 2560348 w 2560348"/>
                      <a:gd name="connsiteY21" fmla="*/ 174311 h 433211"/>
                      <a:gd name="connsiteX22" fmla="*/ 2505484 w 2560348"/>
                      <a:gd name="connsiteY22" fmla="*/ 18863 h 433211"/>
                      <a:gd name="connsiteX23" fmla="*/ 2368324 w 2560348"/>
                      <a:gd name="connsiteY23" fmla="*/ 18863 h 433211"/>
                      <a:gd name="connsiteX24" fmla="*/ 2377468 w 2560348"/>
                      <a:gd name="connsiteY24" fmla="*/ 165167 h 433211"/>
                      <a:gd name="connsiteX25" fmla="*/ 2295172 w 2560348"/>
                      <a:gd name="connsiteY25" fmla="*/ 256607 h 433211"/>
                      <a:gd name="connsiteX26" fmla="*/ 2167156 w 2560348"/>
                      <a:gd name="connsiteY26" fmla="*/ 128591 h 433211"/>
                      <a:gd name="connsiteX27" fmla="*/ 2020852 w 2560348"/>
                      <a:gd name="connsiteY27" fmla="*/ 247463 h 433211"/>
                      <a:gd name="connsiteX28" fmla="*/ 1865404 w 2560348"/>
                      <a:gd name="connsiteY28" fmla="*/ 119447 h 433211"/>
                      <a:gd name="connsiteX29" fmla="*/ 1709956 w 2560348"/>
                      <a:gd name="connsiteY29" fmla="*/ 256607 h 433211"/>
                      <a:gd name="connsiteX30" fmla="*/ 1581940 w 2560348"/>
                      <a:gd name="connsiteY30" fmla="*/ 119447 h 433211"/>
                      <a:gd name="connsiteX31" fmla="*/ 1426492 w 2560348"/>
                      <a:gd name="connsiteY31" fmla="*/ 265751 h 433211"/>
                      <a:gd name="connsiteX32" fmla="*/ 1289332 w 2560348"/>
                      <a:gd name="connsiteY32" fmla="*/ 128591 h 433211"/>
                      <a:gd name="connsiteX33" fmla="*/ 1133884 w 2560348"/>
                      <a:gd name="connsiteY33" fmla="*/ 284039 h 433211"/>
                      <a:gd name="connsiteX34" fmla="*/ 1005868 w 2560348"/>
                      <a:gd name="connsiteY34" fmla="*/ 110303 h 433211"/>
                      <a:gd name="connsiteX35" fmla="*/ 868708 w 2560348"/>
                      <a:gd name="connsiteY35" fmla="*/ 265751 h 433211"/>
                      <a:gd name="connsiteX36" fmla="*/ 713260 w 2560348"/>
                      <a:gd name="connsiteY36" fmla="*/ 119447 h 433211"/>
                      <a:gd name="connsiteX37" fmla="*/ 557812 w 2560348"/>
                      <a:gd name="connsiteY37" fmla="*/ 274895 h 433211"/>
                      <a:gd name="connsiteX38" fmla="*/ 374932 w 2560348"/>
                      <a:gd name="connsiteY38" fmla="*/ 119447 h 433211"/>
                      <a:gd name="connsiteX39" fmla="*/ 192052 w 2560348"/>
                      <a:gd name="connsiteY39" fmla="*/ 238319 h 433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560348" h="433211">
                        <a:moveTo>
                          <a:pt x="192052" y="238319"/>
                        </a:moveTo>
                        <a:cubicBezTo>
                          <a:pt x="144808" y="242891"/>
                          <a:pt x="123472" y="143831"/>
                          <a:pt x="91468" y="146879"/>
                        </a:cubicBezTo>
                        <a:cubicBezTo>
                          <a:pt x="59464" y="149927"/>
                          <a:pt x="-1496" y="209363"/>
                          <a:pt x="28" y="256607"/>
                        </a:cubicBezTo>
                        <a:cubicBezTo>
                          <a:pt x="1552" y="303851"/>
                          <a:pt x="67084" y="413579"/>
                          <a:pt x="100612" y="430343"/>
                        </a:cubicBezTo>
                        <a:cubicBezTo>
                          <a:pt x="134140" y="447107"/>
                          <a:pt x="157000" y="386147"/>
                          <a:pt x="201196" y="357191"/>
                        </a:cubicBezTo>
                        <a:cubicBezTo>
                          <a:pt x="245392" y="328235"/>
                          <a:pt x="306352" y="247463"/>
                          <a:pt x="365788" y="256607"/>
                        </a:cubicBezTo>
                        <a:cubicBezTo>
                          <a:pt x="425224" y="265751"/>
                          <a:pt x="499900" y="412055"/>
                          <a:pt x="557812" y="412055"/>
                        </a:cubicBezTo>
                        <a:cubicBezTo>
                          <a:pt x="615724" y="412055"/>
                          <a:pt x="662968" y="258131"/>
                          <a:pt x="713260" y="256607"/>
                        </a:cubicBezTo>
                        <a:cubicBezTo>
                          <a:pt x="763552" y="255083"/>
                          <a:pt x="812320" y="402911"/>
                          <a:pt x="859564" y="402911"/>
                        </a:cubicBezTo>
                        <a:cubicBezTo>
                          <a:pt x="906808" y="402911"/>
                          <a:pt x="951004" y="255083"/>
                          <a:pt x="996724" y="256607"/>
                        </a:cubicBezTo>
                        <a:cubicBezTo>
                          <a:pt x="1042444" y="258131"/>
                          <a:pt x="1086640" y="410531"/>
                          <a:pt x="1133884" y="412055"/>
                        </a:cubicBezTo>
                        <a:cubicBezTo>
                          <a:pt x="1181128" y="413579"/>
                          <a:pt x="1231420" y="268799"/>
                          <a:pt x="1280188" y="265751"/>
                        </a:cubicBezTo>
                        <a:cubicBezTo>
                          <a:pt x="1328956" y="262703"/>
                          <a:pt x="1377724" y="395291"/>
                          <a:pt x="1426492" y="393767"/>
                        </a:cubicBezTo>
                        <a:cubicBezTo>
                          <a:pt x="1475260" y="392243"/>
                          <a:pt x="1525552" y="256607"/>
                          <a:pt x="1572796" y="256607"/>
                        </a:cubicBezTo>
                        <a:cubicBezTo>
                          <a:pt x="1620040" y="256607"/>
                          <a:pt x="1662712" y="393767"/>
                          <a:pt x="1709956" y="393767"/>
                        </a:cubicBezTo>
                        <a:cubicBezTo>
                          <a:pt x="1757200" y="393767"/>
                          <a:pt x="1805968" y="255083"/>
                          <a:pt x="1856260" y="256607"/>
                        </a:cubicBezTo>
                        <a:cubicBezTo>
                          <a:pt x="1906552" y="258131"/>
                          <a:pt x="1962940" y="402911"/>
                          <a:pt x="2011708" y="402911"/>
                        </a:cubicBezTo>
                        <a:cubicBezTo>
                          <a:pt x="2060476" y="402911"/>
                          <a:pt x="2100100" y="256607"/>
                          <a:pt x="2148868" y="256607"/>
                        </a:cubicBezTo>
                        <a:cubicBezTo>
                          <a:pt x="2197636" y="256607"/>
                          <a:pt x="2257072" y="402911"/>
                          <a:pt x="2304316" y="402911"/>
                        </a:cubicBezTo>
                        <a:cubicBezTo>
                          <a:pt x="2351560" y="402911"/>
                          <a:pt x="2398804" y="279467"/>
                          <a:pt x="2432332" y="256607"/>
                        </a:cubicBezTo>
                        <a:cubicBezTo>
                          <a:pt x="2465860" y="233747"/>
                          <a:pt x="2484148" y="279467"/>
                          <a:pt x="2505484" y="265751"/>
                        </a:cubicBezTo>
                        <a:cubicBezTo>
                          <a:pt x="2526820" y="252035"/>
                          <a:pt x="2560348" y="215459"/>
                          <a:pt x="2560348" y="174311"/>
                        </a:cubicBezTo>
                        <a:cubicBezTo>
                          <a:pt x="2560348" y="133163"/>
                          <a:pt x="2537488" y="44771"/>
                          <a:pt x="2505484" y="18863"/>
                        </a:cubicBezTo>
                        <a:cubicBezTo>
                          <a:pt x="2473480" y="-7045"/>
                          <a:pt x="2389660" y="-5521"/>
                          <a:pt x="2368324" y="18863"/>
                        </a:cubicBezTo>
                        <a:cubicBezTo>
                          <a:pt x="2346988" y="43247"/>
                          <a:pt x="2389660" y="125543"/>
                          <a:pt x="2377468" y="165167"/>
                        </a:cubicBezTo>
                        <a:cubicBezTo>
                          <a:pt x="2365276" y="204791"/>
                          <a:pt x="2330224" y="262703"/>
                          <a:pt x="2295172" y="256607"/>
                        </a:cubicBezTo>
                        <a:cubicBezTo>
                          <a:pt x="2260120" y="250511"/>
                          <a:pt x="2212876" y="130115"/>
                          <a:pt x="2167156" y="128591"/>
                        </a:cubicBezTo>
                        <a:cubicBezTo>
                          <a:pt x="2121436" y="127067"/>
                          <a:pt x="2071144" y="248987"/>
                          <a:pt x="2020852" y="247463"/>
                        </a:cubicBezTo>
                        <a:cubicBezTo>
                          <a:pt x="1970560" y="245939"/>
                          <a:pt x="1917220" y="117923"/>
                          <a:pt x="1865404" y="119447"/>
                        </a:cubicBezTo>
                        <a:cubicBezTo>
                          <a:pt x="1813588" y="120971"/>
                          <a:pt x="1757200" y="256607"/>
                          <a:pt x="1709956" y="256607"/>
                        </a:cubicBezTo>
                        <a:cubicBezTo>
                          <a:pt x="1662712" y="256607"/>
                          <a:pt x="1629184" y="117923"/>
                          <a:pt x="1581940" y="119447"/>
                        </a:cubicBezTo>
                        <a:cubicBezTo>
                          <a:pt x="1534696" y="120971"/>
                          <a:pt x="1475260" y="264227"/>
                          <a:pt x="1426492" y="265751"/>
                        </a:cubicBezTo>
                        <a:cubicBezTo>
                          <a:pt x="1377724" y="267275"/>
                          <a:pt x="1338100" y="125543"/>
                          <a:pt x="1289332" y="128591"/>
                        </a:cubicBezTo>
                        <a:cubicBezTo>
                          <a:pt x="1240564" y="131639"/>
                          <a:pt x="1181128" y="287087"/>
                          <a:pt x="1133884" y="284039"/>
                        </a:cubicBezTo>
                        <a:cubicBezTo>
                          <a:pt x="1086640" y="280991"/>
                          <a:pt x="1050064" y="113351"/>
                          <a:pt x="1005868" y="110303"/>
                        </a:cubicBezTo>
                        <a:cubicBezTo>
                          <a:pt x="961672" y="107255"/>
                          <a:pt x="917476" y="264227"/>
                          <a:pt x="868708" y="265751"/>
                        </a:cubicBezTo>
                        <a:cubicBezTo>
                          <a:pt x="819940" y="267275"/>
                          <a:pt x="765076" y="117923"/>
                          <a:pt x="713260" y="119447"/>
                        </a:cubicBezTo>
                        <a:cubicBezTo>
                          <a:pt x="661444" y="120971"/>
                          <a:pt x="614200" y="274895"/>
                          <a:pt x="557812" y="274895"/>
                        </a:cubicBezTo>
                        <a:cubicBezTo>
                          <a:pt x="501424" y="274895"/>
                          <a:pt x="432844" y="125543"/>
                          <a:pt x="374932" y="119447"/>
                        </a:cubicBezTo>
                        <a:cubicBezTo>
                          <a:pt x="317020" y="113351"/>
                          <a:pt x="239296" y="233747"/>
                          <a:pt x="192052" y="2383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88000">
                        <a:srgbClr val="00B0F0"/>
                      </a:gs>
                      <a:gs pos="11000">
                        <a:srgbClr val="00B0F0"/>
                      </a:gs>
                      <a:gs pos="100000">
                        <a:srgbClr val="00206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" name="Freeform 121"/>
                  <p:cNvSpPr/>
                  <p:nvPr/>
                </p:nvSpPr>
                <p:spPr bwMode="auto">
                  <a:xfrm>
                    <a:off x="367701" y="2344549"/>
                    <a:ext cx="538577" cy="563276"/>
                  </a:xfrm>
                  <a:custGeom>
                    <a:avLst/>
                    <a:gdLst>
                      <a:gd name="connsiteX0" fmla="*/ 43291 w 464938"/>
                      <a:gd name="connsiteY0" fmla="*/ 192766 h 531127"/>
                      <a:gd name="connsiteX1" fmla="*/ 6715 w 464938"/>
                      <a:gd name="connsiteY1" fmla="*/ 101326 h 531127"/>
                      <a:gd name="connsiteX2" fmla="*/ 153019 w 464938"/>
                      <a:gd name="connsiteY2" fmla="*/ 742 h 531127"/>
                      <a:gd name="connsiteX3" fmla="*/ 217027 w 464938"/>
                      <a:gd name="connsiteY3" fmla="*/ 156190 h 531127"/>
                      <a:gd name="connsiteX4" fmla="*/ 299323 w 464938"/>
                      <a:gd name="connsiteY4" fmla="*/ 339070 h 531127"/>
                      <a:gd name="connsiteX5" fmla="*/ 372475 w 464938"/>
                      <a:gd name="connsiteY5" fmla="*/ 375646 h 531127"/>
                      <a:gd name="connsiteX6" fmla="*/ 445627 w 464938"/>
                      <a:gd name="connsiteY6" fmla="*/ 439654 h 531127"/>
                      <a:gd name="connsiteX7" fmla="*/ 454771 w 464938"/>
                      <a:gd name="connsiteY7" fmla="*/ 467086 h 531127"/>
                      <a:gd name="connsiteX8" fmla="*/ 317611 w 464938"/>
                      <a:gd name="connsiteY8" fmla="*/ 531094 h 531127"/>
                      <a:gd name="connsiteX9" fmla="*/ 244459 w 464938"/>
                      <a:gd name="connsiteY9" fmla="*/ 457942 h 531127"/>
                      <a:gd name="connsiteX10" fmla="*/ 207883 w 464938"/>
                      <a:gd name="connsiteY10" fmla="*/ 412222 h 531127"/>
                      <a:gd name="connsiteX11" fmla="*/ 43291 w 464938"/>
                      <a:gd name="connsiteY11" fmla="*/ 192766 h 531127"/>
                      <a:gd name="connsiteX0" fmla="*/ 43291 w 464938"/>
                      <a:gd name="connsiteY0" fmla="*/ 196248 h 534609"/>
                      <a:gd name="connsiteX1" fmla="*/ 6715 w 464938"/>
                      <a:gd name="connsiteY1" fmla="*/ 104808 h 534609"/>
                      <a:gd name="connsiteX2" fmla="*/ 70450 w 464938"/>
                      <a:gd name="connsiteY2" fmla="*/ 49262 h 534609"/>
                      <a:gd name="connsiteX3" fmla="*/ 153019 w 464938"/>
                      <a:gd name="connsiteY3" fmla="*/ 4224 h 534609"/>
                      <a:gd name="connsiteX4" fmla="*/ 217027 w 464938"/>
                      <a:gd name="connsiteY4" fmla="*/ 159672 h 534609"/>
                      <a:gd name="connsiteX5" fmla="*/ 299323 w 464938"/>
                      <a:gd name="connsiteY5" fmla="*/ 342552 h 534609"/>
                      <a:gd name="connsiteX6" fmla="*/ 372475 w 464938"/>
                      <a:gd name="connsiteY6" fmla="*/ 379128 h 534609"/>
                      <a:gd name="connsiteX7" fmla="*/ 445627 w 464938"/>
                      <a:gd name="connsiteY7" fmla="*/ 443136 h 534609"/>
                      <a:gd name="connsiteX8" fmla="*/ 454771 w 464938"/>
                      <a:gd name="connsiteY8" fmla="*/ 470568 h 534609"/>
                      <a:gd name="connsiteX9" fmla="*/ 317611 w 464938"/>
                      <a:gd name="connsiteY9" fmla="*/ 534576 h 534609"/>
                      <a:gd name="connsiteX10" fmla="*/ 244459 w 464938"/>
                      <a:gd name="connsiteY10" fmla="*/ 461424 h 534609"/>
                      <a:gd name="connsiteX11" fmla="*/ 207883 w 464938"/>
                      <a:gd name="connsiteY11" fmla="*/ 415704 h 534609"/>
                      <a:gd name="connsiteX12" fmla="*/ 43291 w 464938"/>
                      <a:gd name="connsiteY12" fmla="*/ 196248 h 534609"/>
                      <a:gd name="connsiteX0" fmla="*/ 37437 w 459084"/>
                      <a:gd name="connsiteY0" fmla="*/ 218142 h 556503"/>
                      <a:gd name="connsiteX1" fmla="*/ 861 w 459084"/>
                      <a:gd name="connsiteY1" fmla="*/ 126702 h 556503"/>
                      <a:gd name="connsiteX2" fmla="*/ 23653 w 459084"/>
                      <a:gd name="connsiteY2" fmla="*/ 9741 h 556503"/>
                      <a:gd name="connsiteX3" fmla="*/ 147165 w 459084"/>
                      <a:gd name="connsiteY3" fmla="*/ 26118 h 556503"/>
                      <a:gd name="connsiteX4" fmla="*/ 211173 w 459084"/>
                      <a:gd name="connsiteY4" fmla="*/ 181566 h 556503"/>
                      <a:gd name="connsiteX5" fmla="*/ 293469 w 459084"/>
                      <a:gd name="connsiteY5" fmla="*/ 364446 h 556503"/>
                      <a:gd name="connsiteX6" fmla="*/ 366621 w 459084"/>
                      <a:gd name="connsiteY6" fmla="*/ 401022 h 556503"/>
                      <a:gd name="connsiteX7" fmla="*/ 439773 w 459084"/>
                      <a:gd name="connsiteY7" fmla="*/ 465030 h 556503"/>
                      <a:gd name="connsiteX8" fmla="*/ 448917 w 459084"/>
                      <a:gd name="connsiteY8" fmla="*/ 492462 h 556503"/>
                      <a:gd name="connsiteX9" fmla="*/ 311757 w 459084"/>
                      <a:gd name="connsiteY9" fmla="*/ 556470 h 556503"/>
                      <a:gd name="connsiteX10" fmla="*/ 238605 w 459084"/>
                      <a:gd name="connsiteY10" fmla="*/ 483318 h 556503"/>
                      <a:gd name="connsiteX11" fmla="*/ 202029 w 459084"/>
                      <a:gd name="connsiteY11" fmla="*/ 437598 h 556503"/>
                      <a:gd name="connsiteX12" fmla="*/ 37437 w 459084"/>
                      <a:gd name="connsiteY12" fmla="*/ 218142 h 556503"/>
                      <a:gd name="connsiteX0" fmla="*/ 37437 w 459084"/>
                      <a:gd name="connsiteY0" fmla="*/ 224915 h 563276"/>
                      <a:gd name="connsiteX1" fmla="*/ 861 w 459084"/>
                      <a:gd name="connsiteY1" fmla="*/ 133475 h 563276"/>
                      <a:gd name="connsiteX2" fmla="*/ 23653 w 459084"/>
                      <a:gd name="connsiteY2" fmla="*/ 16514 h 563276"/>
                      <a:gd name="connsiteX3" fmla="*/ 147165 w 459084"/>
                      <a:gd name="connsiteY3" fmla="*/ 32891 h 563276"/>
                      <a:gd name="connsiteX4" fmla="*/ 211173 w 459084"/>
                      <a:gd name="connsiteY4" fmla="*/ 188339 h 563276"/>
                      <a:gd name="connsiteX5" fmla="*/ 293469 w 459084"/>
                      <a:gd name="connsiteY5" fmla="*/ 371219 h 563276"/>
                      <a:gd name="connsiteX6" fmla="*/ 366621 w 459084"/>
                      <a:gd name="connsiteY6" fmla="*/ 407795 h 563276"/>
                      <a:gd name="connsiteX7" fmla="*/ 439773 w 459084"/>
                      <a:gd name="connsiteY7" fmla="*/ 471803 h 563276"/>
                      <a:gd name="connsiteX8" fmla="*/ 448917 w 459084"/>
                      <a:gd name="connsiteY8" fmla="*/ 499235 h 563276"/>
                      <a:gd name="connsiteX9" fmla="*/ 311757 w 459084"/>
                      <a:gd name="connsiteY9" fmla="*/ 563243 h 563276"/>
                      <a:gd name="connsiteX10" fmla="*/ 238605 w 459084"/>
                      <a:gd name="connsiteY10" fmla="*/ 490091 h 563276"/>
                      <a:gd name="connsiteX11" fmla="*/ 202029 w 459084"/>
                      <a:gd name="connsiteY11" fmla="*/ 444371 h 563276"/>
                      <a:gd name="connsiteX12" fmla="*/ 37437 w 459084"/>
                      <a:gd name="connsiteY12" fmla="*/ 224915 h 563276"/>
                      <a:gd name="connsiteX0" fmla="*/ 49317 w 470964"/>
                      <a:gd name="connsiteY0" fmla="*/ 224915 h 563276"/>
                      <a:gd name="connsiteX1" fmla="*/ 12741 w 470964"/>
                      <a:gd name="connsiteY1" fmla="*/ 133475 h 563276"/>
                      <a:gd name="connsiteX2" fmla="*/ 35533 w 470964"/>
                      <a:gd name="connsiteY2" fmla="*/ 16514 h 563276"/>
                      <a:gd name="connsiteX3" fmla="*/ 159045 w 470964"/>
                      <a:gd name="connsiteY3" fmla="*/ 32891 h 563276"/>
                      <a:gd name="connsiteX4" fmla="*/ 223053 w 470964"/>
                      <a:gd name="connsiteY4" fmla="*/ 188339 h 563276"/>
                      <a:gd name="connsiteX5" fmla="*/ 305349 w 470964"/>
                      <a:gd name="connsiteY5" fmla="*/ 371219 h 563276"/>
                      <a:gd name="connsiteX6" fmla="*/ 378501 w 470964"/>
                      <a:gd name="connsiteY6" fmla="*/ 407795 h 563276"/>
                      <a:gd name="connsiteX7" fmla="*/ 451653 w 470964"/>
                      <a:gd name="connsiteY7" fmla="*/ 471803 h 563276"/>
                      <a:gd name="connsiteX8" fmla="*/ 460797 w 470964"/>
                      <a:gd name="connsiteY8" fmla="*/ 499235 h 563276"/>
                      <a:gd name="connsiteX9" fmla="*/ 323637 w 470964"/>
                      <a:gd name="connsiteY9" fmla="*/ 563243 h 563276"/>
                      <a:gd name="connsiteX10" fmla="*/ 250485 w 470964"/>
                      <a:gd name="connsiteY10" fmla="*/ 490091 h 563276"/>
                      <a:gd name="connsiteX11" fmla="*/ 213909 w 470964"/>
                      <a:gd name="connsiteY11" fmla="*/ 444371 h 563276"/>
                      <a:gd name="connsiteX12" fmla="*/ 49317 w 470964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8577" h="563276">
                        <a:moveTo>
                          <a:pt x="116930" y="224915"/>
                        </a:moveTo>
                        <a:cubicBezTo>
                          <a:pt x="64068" y="189022"/>
                          <a:pt x="34884" y="236447"/>
                          <a:pt x="5292" y="147122"/>
                        </a:cubicBezTo>
                        <a:cubicBezTo>
                          <a:pt x="-24300" y="57797"/>
                          <a:pt x="78762" y="33278"/>
                          <a:pt x="103146" y="16514"/>
                        </a:cubicBezTo>
                        <a:cubicBezTo>
                          <a:pt x="127530" y="-250"/>
                          <a:pt x="161286" y="-16218"/>
                          <a:pt x="226658" y="32891"/>
                        </a:cubicBezTo>
                        <a:cubicBezTo>
                          <a:pt x="292030" y="82000"/>
                          <a:pt x="266282" y="131951"/>
                          <a:pt x="290666" y="188339"/>
                        </a:cubicBezTo>
                        <a:cubicBezTo>
                          <a:pt x="315050" y="244727"/>
                          <a:pt x="347054" y="334643"/>
                          <a:pt x="372962" y="371219"/>
                        </a:cubicBezTo>
                        <a:cubicBezTo>
                          <a:pt x="398870" y="407795"/>
                          <a:pt x="421730" y="391031"/>
                          <a:pt x="446114" y="407795"/>
                        </a:cubicBezTo>
                        <a:cubicBezTo>
                          <a:pt x="470498" y="424559"/>
                          <a:pt x="505550" y="456563"/>
                          <a:pt x="519266" y="471803"/>
                        </a:cubicBezTo>
                        <a:cubicBezTo>
                          <a:pt x="532982" y="487043"/>
                          <a:pt x="549746" y="483995"/>
                          <a:pt x="528410" y="499235"/>
                        </a:cubicBezTo>
                        <a:cubicBezTo>
                          <a:pt x="507074" y="514475"/>
                          <a:pt x="426302" y="564767"/>
                          <a:pt x="391250" y="563243"/>
                        </a:cubicBezTo>
                        <a:cubicBezTo>
                          <a:pt x="356198" y="561719"/>
                          <a:pt x="336386" y="509903"/>
                          <a:pt x="318098" y="490091"/>
                        </a:cubicBezTo>
                        <a:cubicBezTo>
                          <a:pt x="299810" y="470279"/>
                          <a:pt x="312002" y="480947"/>
                          <a:pt x="281522" y="444371"/>
                        </a:cubicBezTo>
                        <a:cubicBezTo>
                          <a:pt x="251042" y="407795"/>
                          <a:pt x="169792" y="260808"/>
                          <a:pt x="116930" y="224915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rgbClr val="C00000"/>
                      </a:gs>
                      <a:gs pos="36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 bwMode="auto">
                  <a:xfrm>
                    <a:off x="868644" y="2595937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" name="Freeform 123"/>
                  <p:cNvSpPr/>
                  <p:nvPr/>
                </p:nvSpPr>
                <p:spPr bwMode="auto">
                  <a:xfrm>
                    <a:off x="1179021" y="2570890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" name="Freeform 124"/>
                  <p:cNvSpPr/>
                  <p:nvPr/>
                </p:nvSpPr>
                <p:spPr bwMode="auto">
                  <a:xfrm>
                    <a:off x="1467099" y="2579390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" name="Freeform 125"/>
                  <p:cNvSpPr/>
                  <p:nvPr/>
                </p:nvSpPr>
                <p:spPr bwMode="auto">
                  <a:xfrm>
                    <a:off x="1746215" y="2592826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" name="Freeform 126"/>
                  <p:cNvSpPr/>
                  <p:nvPr/>
                </p:nvSpPr>
                <p:spPr bwMode="auto">
                  <a:xfrm rot="21229710">
                    <a:off x="2056592" y="2567779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 bwMode="auto">
                  <a:xfrm>
                    <a:off x="2344670" y="2576279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chemeClr val="accent1">
                          <a:lumMod val="50000"/>
                        </a:schemeClr>
                      </a:gs>
                      <a:gs pos="11000">
                        <a:srgbClr val="C0000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Box 118"/>
                <p:cNvSpPr txBox="1"/>
                <p:nvPr/>
              </p:nvSpPr>
              <p:spPr>
                <a:xfrm>
                  <a:off x="393651" y="2666625"/>
                  <a:ext cx="829018" cy="494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i="0" dirty="0" smtClean="0">
                      <a:ln w="12700">
                        <a:solidFill>
                          <a:schemeClr val="tx2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Narrow" pitchFamily="34" charset="0"/>
                      <a:cs typeface="Raavi" pitchFamily="2"/>
                    </a:rPr>
                    <a:t>NH</a:t>
                  </a:r>
                  <a:r>
                    <a:rPr lang="en-GB" sz="1200" b="1" i="0" baseline="-25000" dirty="0" smtClean="0">
                      <a:ln w="12700">
                        <a:solidFill>
                          <a:schemeClr val="tx2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Narrow" pitchFamily="34" charset="0"/>
                      <a:cs typeface="Raavi" pitchFamily="2"/>
                    </a:rPr>
                    <a:t>2</a:t>
                  </a:r>
                  <a:endParaRPr lang="en-US" sz="1200" b="1" i="0" dirty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</p:grpSp>
          <p:grpSp>
            <p:nvGrpSpPr>
              <p:cNvPr id="130" name="Group 129"/>
              <p:cNvGrpSpPr>
                <a:grpSpLocks/>
              </p:cNvGrpSpPr>
              <p:nvPr/>
            </p:nvGrpSpPr>
            <p:grpSpPr>
              <a:xfrm flipH="1">
                <a:off x="717888" y="5286020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32" name="Freeform 131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Freeform 133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Freeform 134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Freeform 135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7" name="Freeform 136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Freeform 138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0" name="Freeform 139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>
                <a:grpSpLocks/>
              </p:cNvGrpSpPr>
              <p:nvPr/>
            </p:nvGrpSpPr>
            <p:grpSpPr>
              <a:xfrm flipH="1">
                <a:off x="2158048" y="5301207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44" name="Freeform 143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8" name="Freeform 147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49" name="Freeform 148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4" name="Group 153"/>
            <p:cNvGrpSpPr>
              <a:grpSpLocks noChangeAspect="1"/>
            </p:cNvGrpSpPr>
            <p:nvPr/>
          </p:nvGrpSpPr>
          <p:grpSpPr>
            <a:xfrm>
              <a:off x="806483" y="5272469"/>
              <a:ext cx="2263551" cy="298554"/>
              <a:chOff x="364408" y="5190137"/>
              <a:chExt cx="3233642" cy="426504"/>
            </a:xfrm>
          </p:grpSpPr>
          <p:grpSp>
            <p:nvGrpSpPr>
              <p:cNvPr id="188" name="Group 187"/>
              <p:cNvGrpSpPr>
                <a:grpSpLocks/>
              </p:cNvGrpSpPr>
              <p:nvPr/>
            </p:nvGrpSpPr>
            <p:grpSpPr>
              <a:xfrm>
                <a:off x="1804567" y="5205324"/>
                <a:ext cx="1439999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90" name="Freeform 189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5" name="Freeform 194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6" name="Freeform 195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7" name="Freeform 196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8" name="Freeform 197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7" name="Group 176"/>
              <p:cNvGrpSpPr>
                <a:grpSpLocks/>
              </p:cNvGrpSpPr>
              <p:nvPr/>
            </p:nvGrpSpPr>
            <p:grpSpPr>
              <a:xfrm>
                <a:off x="364408" y="5190137"/>
                <a:ext cx="1439999" cy="315433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79" name="Freeform 178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2" name="Freeform 181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7" name="Freeform 186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7" name="Group 156"/>
              <p:cNvGrpSpPr>
                <a:grpSpLocks/>
              </p:cNvGrpSpPr>
              <p:nvPr/>
            </p:nvGrpSpPr>
            <p:grpSpPr>
              <a:xfrm flipH="1">
                <a:off x="717888" y="5286020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68" name="Freeform 167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Freeform 169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Freeform 170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2" name="Freeform 171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3" name="Freeform 172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4" name="Freeform 173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5" name="Freeform 174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Freeform 175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8" name="Group 157"/>
              <p:cNvGrpSpPr>
                <a:grpSpLocks/>
              </p:cNvGrpSpPr>
              <p:nvPr/>
            </p:nvGrpSpPr>
            <p:grpSpPr>
              <a:xfrm flipH="1">
                <a:off x="2158048" y="5301207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59" name="Freeform 158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1239014" y="5384742"/>
              <a:ext cx="2263551" cy="504641"/>
              <a:chOff x="364408" y="5190136"/>
              <a:chExt cx="3233642" cy="720914"/>
            </a:xfrm>
          </p:grpSpPr>
          <p:grpSp>
            <p:nvGrpSpPr>
              <p:cNvPr id="200" name="Group 199"/>
              <p:cNvGrpSpPr>
                <a:grpSpLocks noChangeAspect="1"/>
              </p:cNvGrpSpPr>
              <p:nvPr/>
            </p:nvGrpSpPr>
            <p:grpSpPr>
              <a:xfrm>
                <a:off x="454342" y="5205327"/>
                <a:ext cx="2790224" cy="705723"/>
                <a:chOff x="-1073777" y="3072958"/>
                <a:chExt cx="3487782" cy="882154"/>
              </a:xfrm>
            </p:grpSpPr>
            <p:grpSp>
              <p:nvGrpSpPr>
                <p:cNvPr id="233" name="Group 232"/>
                <p:cNvGrpSpPr>
                  <a:grpSpLocks/>
                </p:cNvGrpSpPr>
                <p:nvPr/>
              </p:nvGrpSpPr>
              <p:grpSpPr>
                <a:xfrm>
                  <a:off x="614005" y="3072958"/>
                  <a:ext cx="1800000" cy="394293"/>
                  <a:chOff x="367701" y="2344549"/>
                  <a:chExt cx="2594955" cy="563276"/>
                </a:xfrm>
                <a:effectLst>
                  <a:outerShdw blurRad="76200" dist="63500" dir="10800000" sx="101000" sy="101000" algn="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645691" y="2391522"/>
                    <a:ext cx="261282" cy="317922"/>
                  </a:xfrm>
                  <a:custGeom>
                    <a:avLst/>
                    <a:gdLst>
                      <a:gd name="connsiteX0" fmla="*/ 1975 w 261282"/>
                      <a:gd name="connsiteY0" fmla="*/ 235672 h 317922"/>
                      <a:gd name="connsiteX1" fmla="*/ 22446 w 261282"/>
                      <a:gd name="connsiteY1" fmla="*/ 167433 h 317922"/>
                      <a:gd name="connsiteX2" fmla="*/ 29270 w 261282"/>
                      <a:gd name="connsiteY2" fmla="*/ 99194 h 317922"/>
                      <a:gd name="connsiteX3" fmla="*/ 49742 w 261282"/>
                      <a:gd name="connsiteY3" fmla="*/ 3660 h 317922"/>
                      <a:gd name="connsiteX4" fmla="*/ 165748 w 261282"/>
                      <a:gd name="connsiteY4" fmla="*/ 24132 h 317922"/>
                      <a:gd name="connsiteX5" fmla="*/ 206691 w 261282"/>
                      <a:gd name="connsiteY5" fmla="*/ 65075 h 317922"/>
                      <a:gd name="connsiteX6" fmla="*/ 261282 w 261282"/>
                      <a:gd name="connsiteY6" fmla="*/ 201553 h 317922"/>
                      <a:gd name="connsiteX7" fmla="*/ 206691 w 261282"/>
                      <a:gd name="connsiteY7" fmla="*/ 242496 h 317922"/>
                      <a:gd name="connsiteX8" fmla="*/ 152100 w 261282"/>
                      <a:gd name="connsiteY8" fmla="*/ 194729 h 317922"/>
                      <a:gd name="connsiteX9" fmla="*/ 104333 w 261282"/>
                      <a:gd name="connsiteY9" fmla="*/ 228848 h 317922"/>
                      <a:gd name="connsiteX10" fmla="*/ 77037 w 261282"/>
                      <a:gd name="connsiteY10" fmla="*/ 317559 h 317922"/>
                      <a:gd name="connsiteX11" fmla="*/ 1975 w 261282"/>
                      <a:gd name="connsiteY11" fmla="*/ 235672 h 31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1282" h="317922">
                        <a:moveTo>
                          <a:pt x="1975" y="235672"/>
                        </a:moveTo>
                        <a:cubicBezTo>
                          <a:pt x="-7123" y="210651"/>
                          <a:pt x="17897" y="190179"/>
                          <a:pt x="22446" y="167433"/>
                        </a:cubicBezTo>
                        <a:cubicBezTo>
                          <a:pt x="26995" y="144687"/>
                          <a:pt x="24721" y="126489"/>
                          <a:pt x="29270" y="99194"/>
                        </a:cubicBezTo>
                        <a:cubicBezTo>
                          <a:pt x="33819" y="71899"/>
                          <a:pt x="26996" y="16170"/>
                          <a:pt x="49742" y="3660"/>
                        </a:cubicBezTo>
                        <a:cubicBezTo>
                          <a:pt x="72488" y="-8850"/>
                          <a:pt x="139590" y="13896"/>
                          <a:pt x="165748" y="24132"/>
                        </a:cubicBezTo>
                        <a:cubicBezTo>
                          <a:pt x="191906" y="34368"/>
                          <a:pt x="190769" y="35505"/>
                          <a:pt x="206691" y="65075"/>
                        </a:cubicBezTo>
                        <a:cubicBezTo>
                          <a:pt x="222613" y="94645"/>
                          <a:pt x="261282" y="171983"/>
                          <a:pt x="261282" y="201553"/>
                        </a:cubicBezTo>
                        <a:cubicBezTo>
                          <a:pt x="261282" y="231123"/>
                          <a:pt x="224888" y="243633"/>
                          <a:pt x="206691" y="242496"/>
                        </a:cubicBezTo>
                        <a:cubicBezTo>
                          <a:pt x="188494" y="241359"/>
                          <a:pt x="169160" y="197004"/>
                          <a:pt x="152100" y="194729"/>
                        </a:cubicBezTo>
                        <a:cubicBezTo>
                          <a:pt x="135040" y="192454"/>
                          <a:pt x="116843" y="208376"/>
                          <a:pt x="104333" y="228848"/>
                        </a:cubicBezTo>
                        <a:cubicBezTo>
                          <a:pt x="91823" y="249320"/>
                          <a:pt x="92959" y="311872"/>
                          <a:pt x="77037" y="317559"/>
                        </a:cubicBezTo>
                        <a:cubicBezTo>
                          <a:pt x="61115" y="323246"/>
                          <a:pt x="11073" y="260693"/>
                          <a:pt x="1975" y="2356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402308" y="2450017"/>
                    <a:ext cx="2560348" cy="433211"/>
                  </a:xfrm>
                  <a:custGeom>
                    <a:avLst/>
                    <a:gdLst>
                      <a:gd name="connsiteX0" fmla="*/ 192052 w 2560348"/>
                      <a:gd name="connsiteY0" fmla="*/ 238319 h 433211"/>
                      <a:gd name="connsiteX1" fmla="*/ 91468 w 2560348"/>
                      <a:gd name="connsiteY1" fmla="*/ 146879 h 433211"/>
                      <a:gd name="connsiteX2" fmla="*/ 28 w 2560348"/>
                      <a:gd name="connsiteY2" fmla="*/ 256607 h 433211"/>
                      <a:gd name="connsiteX3" fmla="*/ 100612 w 2560348"/>
                      <a:gd name="connsiteY3" fmla="*/ 430343 h 433211"/>
                      <a:gd name="connsiteX4" fmla="*/ 201196 w 2560348"/>
                      <a:gd name="connsiteY4" fmla="*/ 357191 h 433211"/>
                      <a:gd name="connsiteX5" fmla="*/ 365788 w 2560348"/>
                      <a:gd name="connsiteY5" fmla="*/ 256607 h 433211"/>
                      <a:gd name="connsiteX6" fmla="*/ 557812 w 2560348"/>
                      <a:gd name="connsiteY6" fmla="*/ 412055 h 433211"/>
                      <a:gd name="connsiteX7" fmla="*/ 713260 w 2560348"/>
                      <a:gd name="connsiteY7" fmla="*/ 256607 h 433211"/>
                      <a:gd name="connsiteX8" fmla="*/ 859564 w 2560348"/>
                      <a:gd name="connsiteY8" fmla="*/ 402911 h 433211"/>
                      <a:gd name="connsiteX9" fmla="*/ 996724 w 2560348"/>
                      <a:gd name="connsiteY9" fmla="*/ 256607 h 433211"/>
                      <a:gd name="connsiteX10" fmla="*/ 1133884 w 2560348"/>
                      <a:gd name="connsiteY10" fmla="*/ 412055 h 433211"/>
                      <a:gd name="connsiteX11" fmla="*/ 1280188 w 2560348"/>
                      <a:gd name="connsiteY11" fmla="*/ 265751 h 433211"/>
                      <a:gd name="connsiteX12" fmla="*/ 1426492 w 2560348"/>
                      <a:gd name="connsiteY12" fmla="*/ 393767 h 433211"/>
                      <a:gd name="connsiteX13" fmla="*/ 1572796 w 2560348"/>
                      <a:gd name="connsiteY13" fmla="*/ 256607 h 433211"/>
                      <a:gd name="connsiteX14" fmla="*/ 1709956 w 2560348"/>
                      <a:gd name="connsiteY14" fmla="*/ 393767 h 433211"/>
                      <a:gd name="connsiteX15" fmla="*/ 1856260 w 2560348"/>
                      <a:gd name="connsiteY15" fmla="*/ 256607 h 433211"/>
                      <a:gd name="connsiteX16" fmla="*/ 2011708 w 2560348"/>
                      <a:gd name="connsiteY16" fmla="*/ 402911 h 433211"/>
                      <a:gd name="connsiteX17" fmla="*/ 2148868 w 2560348"/>
                      <a:gd name="connsiteY17" fmla="*/ 256607 h 433211"/>
                      <a:gd name="connsiteX18" fmla="*/ 2304316 w 2560348"/>
                      <a:gd name="connsiteY18" fmla="*/ 402911 h 433211"/>
                      <a:gd name="connsiteX19" fmla="*/ 2432332 w 2560348"/>
                      <a:gd name="connsiteY19" fmla="*/ 256607 h 433211"/>
                      <a:gd name="connsiteX20" fmla="*/ 2505484 w 2560348"/>
                      <a:gd name="connsiteY20" fmla="*/ 265751 h 433211"/>
                      <a:gd name="connsiteX21" fmla="*/ 2560348 w 2560348"/>
                      <a:gd name="connsiteY21" fmla="*/ 174311 h 433211"/>
                      <a:gd name="connsiteX22" fmla="*/ 2505484 w 2560348"/>
                      <a:gd name="connsiteY22" fmla="*/ 18863 h 433211"/>
                      <a:gd name="connsiteX23" fmla="*/ 2368324 w 2560348"/>
                      <a:gd name="connsiteY23" fmla="*/ 18863 h 433211"/>
                      <a:gd name="connsiteX24" fmla="*/ 2377468 w 2560348"/>
                      <a:gd name="connsiteY24" fmla="*/ 165167 h 433211"/>
                      <a:gd name="connsiteX25" fmla="*/ 2295172 w 2560348"/>
                      <a:gd name="connsiteY25" fmla="*/ 256607 h 433211"/>
                      <a:gd name="connsiteX26" fmla="*/ 2167156 w 2560348"/>
                      <a:gd name="connsiteY26" fmla="*/ 128591 h 433211"/>
                      <a:gd name="connsiteX27" fmla="*/ 2020852 w 2560348"/>
                      <a:gd name="connsiteY27" fmla="*/ 247463 h 433211"/>
                      <a:gd name="connsiteX28" fmla="*/ 1865404 w 2560348"/>
                      <a:gd name="connsiteY28" fmla="*/ 119447 h 433211"/>
                      <a:gd name="connsiteX29" fmla="*/ 1709956 w 2560348"/>
                      <a:gd name="connsiteY29" fmla="*/ 256607 h 433211"/>
                      <a:gd name="connsiteX30" fmla="*/ 1581940 w 2560348"/>
                      <a:gd name="connsiteY30" fmla="*/ 119447 h 433211"/>
                      <a:gd name="connsiteX31" fmla="*/ 1426492 w 2560348"/>
                      <a:gd name="connsiteY31" fmla="*/ 265751 h 433211"/>
                      <a:gd name="connsiteX32" fmla="*/ 1289332 w 2560348"/>
                      <a:gd name="connsiteY32" fmla="*/ 128591 h 433211"/>
                      <a:gd name="connsiteX33" fmla="*/ 1133884 w 2560348"/>
                      <a:gd name="connsiteY33" fmla="*/ 284039 h 433211"/>
                      <a:gd name="connsiteX34" fmla="*/ 1005868 w 2560348"/>
                      <a:gd name="connsiteY34" fmla="*/ 110303 h 433211"/>
                      <a:gd name="connsiteX35" fmla="*/ 868708 w 2560348"/>
                      <a:gd name="connsiteY35" fmla="*/ 265751 h 433211"/>
                      <a:gd name="connsiteX36" fmla="*/ 713260 w 2560348"/>
                      <a:gd name="connsiteY36" fmla="*/ 119447 h 433211"/>
                      <a:gd name="connsiteX37" fmla="*/ 557812 w 2560348"/>
                      <a:gd name="connsiteY37" fmla="*/ 274895 h 433211"/>
                      <a:gd name="connsiteX38" fmla="*/ 374932 w 2560348"/>
                      <a:gd name="connsiteY38" fmla="*/ 119447 h 433211"/>
                      <a:gd name="connsiteX39" fmla="*/ 192052 w 2560348"/>
                      <a:gd name="connsiteY39" fmla="*/ 238319 h 433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560348" h="433211">
                        <a:moveTo>
                          <a:pt x="192052" y="238319"/>
                        </a:moveTo>
                        <a:cubicBezTo>
                          <a:pt x="144808" y="242891"/>
                          <a:pt x="123472" y="143831"/>
                          <a:pt x="91468" y="146879"/>
                        </a:cubicBezTo>
                        <a:cubicBezTo>
                          <a:pt x="59464" y="149927"/>
                          <a:pt x="-1496" y="209363"/>
                          <a:pt x="28" y="256607"/>
                        </a:cubicBezTo>
                        <a:cubicBezTo>
                          <a:pt x="1552" y="303851"/>
                          <a:pt x="67084" y="413579"/>
                          <a:pt x="100612" y="430343"/>
                        </a:cubicBezTo>
                        <a:cubicBezTo>
                          <a:pt x="134140" y="447107"/>
                          <a:pt x="157000" y="386147"/>
                          <a:pt x="201196" y="357191"/>
                        </a:cubicBezTo>
                        <a:cubicBezTo>
                          <a:pt x="245392" y="328235"/>
                          <a:pt x="306352" y="247463"/>
                          <a:pt x="365788" y="256607"/>
                        </a:cubicBezTo>
                        <a:cubicBezTo>
                          <a:pt x="425224" y="265751"/>
                          <a:pt x="499900" y="412055"/>
                          <a:pt x="557812" y="412055"/>
                        </a:cubicBezTo>
                        <a:cubicBezTo>
                          <a:pt x="615724" y="412055"/>
                          <a:pt x="662968" y="258131"/>
                          <a:pt x="713260" y="256607"/>
                        </a:cubicBezTo>
                        <a:cubicBezTo>
                          <a:pt x="763552" y="255083"/>
                          <a:pt x="812320" y="402911"/>
                          <a:pt x="859564" y="402911"/>
                        </a:cubicBezTo>
                        <a:cubicBezTo>
                          <a:pt x="906808" y="402911"/>
                          <a:pt x="951004" y="255083"/>
                          <a:pt x="996724" y="256607"/>
                        </a:cubicBezTo>
                        <a:cubicBezTo>
                          <a:pt x="1042444" y="258131"/>
                          <a:pt x="1086640" y="410531"/>
                          <a:pt x="1133884" y="412055"/>
                        </a:cubicBezTo>
                        <a:cubicBezTo>
                          <a:pt x="1181128" y="413579"/>
                          <a:pt x="1231420" y="268799"/>
                          <a:pt x="1280188" y="265751"/>
                        </a:cubicBezTo>
                        <a:cubicBezTo>
                          <a:pt x="1328956" y="262703"/>
                          <a:pt x="1377724" y="395291"/>
                          <a:pt x="1426492" y="393767"/>
                        </a:cubicBezTo>
                        <a:cubicBezTo>
                          <a:pt x="1475260" y="392243"/>
                          <a:pt x="1525552" y="256607"/>
                          <a:pt x="1572796" y="256607"/>
                        </a:cubicBezTo>
                        <a:cubicBezTo>
                          <a:pt x="1620040" y="256607"/>
                          <a:pt x="1662712" y="393767"/>
                          <a:pt x="1709956" y="393767"/>
                        </a:cubicBezTo>
                        <a:cubicBezTo>
                          <a:pt x="1757200" y="393767"/>
                          <a:pt x="1805968" y="255083"/>
                          <a:pt x="1856260" y="256607"/>
                        </a:cubicBezTo>
                        <a:cubicBezTo>
                          <a:pt x="1906552" y="258131"/>
                          <a:pt x="1962940" y="402911"/>
                          <a:pt x="2011708" y="402911"/>
                        </a:cubicBezTo>
                        <a:cubicBezTo>
                          <a:pt x="2060476" y="402911"/>
                          <a:pt x="2100100" y="256607"/>
                          <a:pt x="2148868" y="256607"/>
                        </a:cubicBezTo>
                        <a:cubicBezTo>
                          <a:pt x="2197636" y="256607"/>
                          <a:pt x="2257072" y="402911"/>
                          <a:pt x="2304316" y="402911"/>
                        </a:cubicBezTo>
                        <a:cubicBezTo>
                          <a:pt x="2351560" y="402911"/>
                          <a:pt x="2398804" y="279467"/>
                          <a:pt x="2432332" y="256607"/>
                        </a:cubicBezTo>
                        <a:cubicBezTo>
                          <a:pt x="2465860" y="233747"/>
                          <a:pt x="2484148" y="279467"/>
                          <a:pt x="2505484" y="265751"/>
                        </a:cubicBezTo>
                        <a:cubicBezTo>
                          <a:pt x="2526820" y="252035"/>
                          <a:pt x="2560348" y="215459"/>
                          <a:pt x="2560348" y="174311"/>
                        </a:cubicBezTo>
                        <a:cubicBezTo>
                          <a:pt x="2560348" y="133163"/>
                          <a:pt x="2537488" y="44771"/>
                          <a:pt x="2505484" y="18863"/>
                        </a:cubicBezTo>
                        <a:cubicBezTo>
                          <a:pt x="2473480" y="-7045"/>
                          <a:pt x="2389660" y="-5521"/>
                          <a:pt x="2368324" y="18863"/>
                        </a:cubicBezTo>
                        <a:cubicBezTo>
                          <a:pt x="2346988" y="43247"/>
                          <a:pt x="2389660" y="125543"/>
                          <a:pt x="2377468" y="165167"/>
                        </a:cubicBezTo>
                        <a:cubicBezTo>
                          <a:pt x="2365276" y="204791"/>
                          <a:pt x="2330224" y="262703"/>
                          <a:pt x="2295172" y="256607"/>
                        </a:cubicBezTo>
                        <a:cubicBezTo>
                          <a:pt x="2260120" y="250511"/>
                          <a:pt x="2212876" y="130115"/>
                          <a:pt x="2167156" y="128591"/>
                        </a:cubicBezTo>
                        <a:cubicBezTo>
                          <a:pt x="2121436" y="127067"/>
                          <a:pt x="2071144" y="248987"/>
                          <a:pt x="2020852" y="247463"/>
                        </a:cubicBezTo>
                        <a:cubicBezTo>
                          <a:pt x="1970560" y="245939"/>
                          <a:pt x="1917220" y="117923"/>
                          <a:pt x="1865404" y="119447"/>
                        </a:cubicBezTo>
                        <a:cubicBezTo>
                          <a:pt x="1813588" y="120971"/>
                          <a:pt x="1757200" y="256607"/>
                          <a:pt x="1709956" y="256607"/>
                        </a:cubicBezTo>
                        <a:cubicBezTo>
                          <a:pt x="1662712" y="256607"/>
                          <a:pt x="1629184" y="117923"/>
                          <a:pt x="1581940" y="119447"/>
                        </a:cubicBezTo>
                        <a:cubicBezTo>
                          <a:pt x="1534696" y="120971"/>
                          <a:pt x="1475260" y="264227"/>
                          <a:pt x="1426492" y="265751"/>
                        </a:cubicBezTo>
                        <a:cubicBezTo>
                          <a:pt x="1377724" y="267275"/>
                          <a:pt x="1338100" y="125543"/>
                          <a:pt x="1289332" y="128591"/>
                        </a:cubicBezTo>
                        <a:cubicBezTo>
                          <a:pt x="1240564" y="131639"/>
                          <a:pt x="1181128" y="287087"/>
                          <a:pt x="1133884" y="284039"/>
                        </a:cubicBezTo>
                        <a:cubicBezTo>
                          <a:pt x="1086640" y="280991"/>
                          <a:pt x="1050064" y="113351"/>
                          <a:pt x="1005868" y="110303"/>
                        </a:cubicBezTo>
                        <a:cubicBezTo>
                          <a:pt x="961672" y="107255"/>
                          <a:pt x="917476" y="264227"/>
                          <a:pt x="868708" y="265751"/>
                        </a:cubicBezTo>
                        <a:cubicBezTo>
                          <a:pt x="819940" y="267275"/>
                          <a:pt x="765076" y="117923"/>
                          <a:pt x="713260" y="119447"/>
                        </a:cubicBezTo>
                        <a:cubicBezTo>
                          <a:pt x="661444" y="120971"/>
                          <a:pt x="614200" y="274895"/>
                          <a:pt x="557812" y="274895"/>
                        </a:cubicBezTo>
                        <a:cubicBezTo>
                          <a:pt x="501424" y="274895"/>
                          <a:pt x="432844" y="125543"/>
                          <a:pt x="374932" y="119447"/>
                        </a:cubicBezTo>
                        <a:cubicBezTo>
                          <a:pt x="317020" y="113351"/>
                          <a:pt x="239296" y="233747"/>
                          <a:pt x="192052" y="2383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88000">
                        <a:srgbClr val="00B0F0"/>
                      </a:gs>
                      <a:gs pos="11000">
                        <a:srgbClr val="00B0F0"/>
                      </a:gs>
                      <a:gs pos="100000">
                        <a:srgbClr val="00206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367701" y="2344549"/>
                    <a:ext cx="538577" cy="563276"/>
                  </a:xfrm>
                  <a:custGeom>
                    <a:avLst/>
                    <a:gdLst>
                      <a:gd name="connsiteX0" fmla="*/ 43291 w 464938"/>
                      <a:gd name="connsiteY0" fmla="*/ 192766 h 531127"/>
                      <a:gd name="connsiteX1" fmla="*/ 6715 w 464938"/>
                      <a:gd name="connsiteY1" fmla="*/ 101326 h 531127"/>
                      <a:gd name="connsiteX2" fmla="*/ 153019 w 464938"/>
                      <a:gd name="connsiteY2" fmla="*/ 742 h 531127"/>
                      <a:gd name="connsiteX3" fmla="*/ 217027 w 464938"/>
                      <a:gd name="connsiteY3" fmla="*/ 156190 h 531127"/>
                      <a:gd name="connsiteX4" fmla="*/ 299323 w 464938"/>
                      <a:gd name="connsiteY4" fmla="*/ 339070 h 531127"/>
                      <a:gd name="connsiteX5" fmla="*/ 372475 w 464938"/>
                      <a:gd name="connsiteY5" fmla="*/ 375646 h 531127"/>
                      <a:gd name="connsiteX6" fmla="*/ 445627 w 464938"/>
                      <a:gd name="connsiteY6" fmla="*/ 439654 h 531127"/>
                      <a:gd name="connsiteX7" fmla="*/ 454771 w 464938"/>
                      <a:gd name="connsiteY7" fmla="*/ 467086 h 531127"/>
                      <a:gd name="connsiteX8" fmla="*/ 317611 w 464938"/>
                      <a:gd name="connsiteY8" fmla="*/ 531094 h 531127"/>
                      <a:gd name="connsiteX9" fmla="*/ 244459 w 464938"/>
                      <a:gd name="connsiteY9" fmla="*/ 457942 h 531127"/>
                      <a:gd name="connsiteX10" fmla="*/ 207883 w 464938"/>
                      <a:gd name="connsiteY10" fmla="*/ 412222 h 531127"/>
                      <a:gd name="connsiteX11" fmla="*/ 43291 w 464938"/>
                      <a:gd name="connsiteY11" fmla="*/ 192766 h 531127"/>
                      <a:gd name="connsiteX0" fmla="*/ 43291 w 464938"/>
                      <a:gd name="connsiteY0" fmla="*/ 196248 h 534609"/>
                      <a:gd name="connsiteX1" fmla="*/ 6715 w 464938"/>
                      <a:gd name="connsiteY1" fmla="*/ 104808 h 534609"/>
                      <a:gd name="connsiteX2" fmla="*/ 70450 w 464938"/>
                      <a:gd name="connsiteY2" fmla="*/ 49262 h 534609"/>
                      <a:gd name="connsiteX3" fmla="*/ 153019 w 464938"/>
                      <a:gd name="connsiteY3" fmla="*/ 4224 h 534609"/>
                      <a:gd name="connsiteX4" fmla="*/ 217027 w 464938"/>
                      <a:gd name="connsiteY4" fmla="*/ 159672 h 534609"/>
                      <a:gd name="connsiteX5" fmla="*/ 299323 w 464938"/>
                      <a:gd name="connsiteY5" fmla="*/ 342552 h 534609"/>
                      <a:gd name="connsiteX6" fmla="*/ 372475 w 464938"/>
                      <a:gd name="connsiteY6" fmla="*/ 379128 h 534609"/>
                      <a:gd name="connsiteX7" fmla="*/ 445627 w 464938"/>
                      <a:gd name="connsiteY7" fmla="*/ 443136 h 534609"/>
                      <a:gd name="connsiteX8" fmla="*/ 454771 w 464938"/>
                      <a:gd name="connsiteY8" fmla="*/ 470568 h 534609"/>
                      <a:gd name="connsiteX9" fmla="*/ 317611 w 464938"/>
                      <a:gd name="connsiteY9" fmla="*/ 534576 h 534609"/>
                      <a:gd name="connsiteX10" fmla="*/ 244459 w 464938"/>
                      <a:gd name="connsiteY10" fmla="*/ 461424 h 534609"/>
                      <a:gd name="connsiteX11" fmla="*/ 207883 w 464938"/>
                      <a:gd name="connsiteY11" fmla="*/ 415704 h 534609"/>
                      <a:gd name="connsiteX12" fmla="*/ 43291 w 464938"/>
                      <a:gd name="connsiteY12" fmla="*/ 196248 h 534609"/>
                      <a:gd name="connsiteX0" fmla="*/ 37437 w 459084"/>
                      <a:gd name="connsiteY0" fmla="*/ 218142 h 556503"/>
                      <a:gd name="connsiteX1" fmla="*/ 861 w 459084"/>
                      <a:gd name="connsiteY1" fmla="*/ 126702 h 556503"/>
                      <a:gd name="connsiteX2" fmla="*/ 23653 w 459084"/>
                      <a:gd name="connsiteY2" fmla="*/ 9741 h 556503"/>
                      <a:gd name="connsiteX3" fmla="*/ 147165 w 459084"/>
                      <a:gd name="connsiteY3" fmla="*/ 26118 h 556503"/>
                      <a:gd name="connsiteX4" fmla="*/ 211173 w 459084"/>
                      <a:gd name="connsiteY4" fmla="*/ 181566 h 556503"/>
                      <a:gd name="connsiteX5" fmla="*/ 293469 w 459084"/>
                      <a:gd name="connsiteY5" fmla="*/ 364446 h 556503"/>
                      <a:gd name="connsiteX6" fmla="*/ 366621 w 459084"/>
                      <a:gd name="connsiteY6" fmla="*/ 401022 h 556503"/>
                      <a:gd name="connsiteX7" fmla="*/ 439773 w 459084"/>
                      <a:gd name="connsiteY7" fmla="*/ 465030 h 556503"/>
                      <a:gd name="connsiteX8" fmla="*/ 448917 w 459084"/>
                      <a:gd name="connsiteY8" fmla="*/ 492462 h 556503"/>
                      <a:gd name="connsiteX9" fmla="*/ 311757 w 459084"/>
                      <a:gd name="connsiteY9" fmla="*/ 556470 h 556503"/>
                      <a:gd name="connsiteX10" fmla="*/ 238605 w 459084"/>
                      <a:gd name="connsiteY10" fmla="*/ 483318 h 556503"/>
                      <a:gd name="connsiteX11" fmla="*/ 202029 w 459084"/>
                      <a:gd name="connsiteY11" fmla="*/ 437598 h 556503"/>
                      <a:gd name="connsiteX12" fmla="*/ 37437 w 459084"/>
                      <a:gd name="connsiteY12" fmla="*/ 218142 h 556503"/>
                      <a:gd name="connsiteX0" fmla="*/ 37437 w 459084"/>
                      <a:gd name="connsiteY0" fmla="*/ 224915 h 563276"/>
                      <a:gd name="connsiteX1" fmla="*/ 861 w 459084"/>
                      <a:gd name="connsiteY1" fmla="*/ 133475 h 563276"/>
                      <a:gd name="connsiteX2" fmla="*/ 23653 w 459084"/>
                      <a:gd name="connsiteY2" fmla="*/ 16514 h 563276"/>
                      <a:gd name="connsiteX3" fmla="*/ 147165 w 459084"/>
                      <a:gd name="connsiteY3" fmla="*/ 32891 h 563276"/>
                      <a:gd name="connsiteX4" fmla="*/ 211173 w 459084"/>
                      <a:gd name="connsiteY4" fmla="*/ 188339 h 563276"/>
                      <a:gd name="connsiteX5" fmla="*/ 293469 w 459084"/>
                      <a:gd name="connsiteY5" fmla="*/ 371219 h 563276"/>
                      <a:gd name="connsiteX6" fmla="*/ 366621 w 459084"/>
                      <a:gd name="connsiteY6" fmla="*/ 407795 h 563276"/>
                      <a:gd name="connsiteX7" fmla="*/ 439773 w 459084"/>
                      <a:gd name="connsiteY7" fmla="*/ 471803 h 563276"/>
                      <a:gd name="connsiteX8" fmla="*/ 448917 w 459084"/>
                      <a:gd name="connsiteY8" fmla="*/ 499235 h 563276"/>
                      <a:gd name="connsiteX9" fmla="*/ 311757 w 459084"/>
                      <a:gd name="connsiteY9" fmla="*/ 563243 h 563276"/>
                      <a:gd name="connsiteX10" fmla="*/ 238605 w 459084"/>
                      <a:gd name="connsiteY10" fmla="*/ 490091 h 563276"/>
                      <a:gd name="connsiteX11" fmla="*/ 202029 w 459084"/>
                      <a:gd name="connsiteY11" fmla="*/ 444371 h 563276"/>
                      <a:gd name="connsiteX12" fmla="*/ 37437 w 459084"/>
                      <a:gd name="connsiteY12" fmla="*/ 224915 h 563276"/>
                      <a:gd name="connsiteX0" fmla="*/ 49317 w 470964"/>
                      <a:gd name="connsiteY0" fmla="*/ 224915 h 563276"/>
                      <a:gd name="connsiteX1" fmla="*/ 12741 w 470964"/>
                      <a:gd name="connsiteY1" fmla="*/ 133475 h 563276"/>
                      <a:gd name="connsiteX2" fmla="*/ 35533 w 470964"/>
                      <a:gd name="connsiteY2" fmla="*/ 16514 h 563276"/>
                      <a:gd name="connsiteX3" fmla="*/ 159045 w 470964"/>
                      <a:gd name="connsiteY3" fmla="*/ 32891 h 563276"/>
                      <a:gd name="connsiteX4" fmla="*/ 223053 w 470964"/>
                      <a:gd name="connsiteY4" fmla="*/ 188339 h 563276"/>
                      <a:gd name="connsiteX5" fmla="*/ 305349 w 470964"/>
                      <a:gd name="connsiteY5" fmla="*/ 371219 h 563276"/>
                      <a:gd name="connsiteX6" fmla="*/ 378501 w 470964"/>
                      <a:gd name="connsiteY6" fmla="*/ 407795 h 563276"/>
                      <a:gd name="connsiteX7" fmla="*/ 451653 w 470964"/>
                      <a:gd name="connsiteY7" fmla="*/ 471803 h 563276"/>
                      <a:gd name="connsiteX8" fmla="*/ 460797 w 470964"/>
                      <a:gd name="connsiteY8" fmla="*/ 499235 h 563276"/>
                      <a:gd name="connsiteX9" fmla="*/ 323637 w 470964"/>
                      <a:gd name="connsiteY9" fmla="*/ 563243 h 563276"/>
                      <a:gd name="connsiteX10" fmla="*/ 250485 w 470964"/>
                      <a:gd name="connsiteY10" fmla="*/ 490091 h 563276"/>
                      <a:gd name="connsiteX11" fmla="*/ 213909 w 470964"/>
                      <a:gd name="connsiteY11" fmla="*/ 444371 h 563276"/>
                      <a:gd name="connsiteX12" fmla="*/ 49317 w 470964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  <a:gd name="connsiteX0" fmla="*/ 116930 w 538577"/>
                      <a:gd name="connsiteY0" fmla="*/ 224915 h 563276"/>
                      <a:gd name="connsiteX1" fmla="*/ 5292 w 538577"/>
                      <a:gd name="connsiteY1" fmla="*/ 147122 h 563276"/>
                      <a:gd name="connsiteX2" fmla="*/ 103146 w 538577"/>
                      <a:gd name="connsiteY2" fmla="*/ 16514 h 563276"/>
                      <a:gd name="connsiteX3" fmla="*/ 226658 w 538577"/>
                      <a:gd name="connsiteY3" fmla="*/ 32891 h 563276"/>
                      <a:gd name="connsiteX4" fmla="*/ 290666 w 538577"/>
                      <a:gd name="connsiteY4" fmla="*/ 188339 h 563276"/>
                      <a:gd name="connsiteX5" fmla="*/ 372962 w 538577"/>
                      <a:gd name="connsiteY5" fmla="*/ 371219 h 563276"/>
                      <a:gd name="connsiteX6" fmla="*/ 446114 w 538577"/>
                      <a:gd name="connsiteY6" fmla="*/ 407795 h 563276"/>
                      <a:gd name="connsiteX7" fmla="*/ 519266 w 538577"/>
                      <a:gd name="connsiteY7" fmla="*/ 471803 h 563276"/>
                      <a:gd name="connsiteX8" fmla="*/ 528410 w 538577"/>
                      <a:gd name="connsiteY8" fmla="*/ 499235 h 563276"/>
                      <a:gd name="connsiteX9" fmla="*/ 391250 w 538577"/>
                      <a:gd name="connsiteY9" fmla="*/ 563243 h 563276"/>
                      <a:gd name="connsiteX10" fmla="*/ 318098 w 538577"/>
                      <a:gd name="connsiteY10" fmla="*/ 490091 h 563276"/>
                      <a:gd name="connsiteX11" fmla="*/ 281522 w 538577"/>
                      <a:gd name="connsiteY11" fmla="*/ 444371 h 563276"/>
                      <a:gd name="connsiteX12" fmla="*/ 116930 w 538577"/>
                      <a:gd name="connsiteY12" fmla="*/ 224915 h 563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8577" h="563276">
                        <a:moveTo>
                          <a:pt x="116930" y="224915"/>
                        </a:moveTo>
                        <a:cubicBezTo>
                          <a:pt x="64068" y="189022"/>
                          <a:pt x="34884" y="236447"/>
                          <a:pt x="5292" y="147122"/>
                        </a:cubicBezTo>
                        <a:cubicBezTo>
                          <a:pt x="-24300" y="57797"/>
                          <a:pt x="78762" y="33278"/>
                          <a:pt x="103146" y="16514"/>
                        </a:cubicBezTo>
                        <a:cubicBezTo>
                          <a:pt x="127530" y="-250"/>
                          <a:pt x="161286" y="-16218"/>
                          <a:pt x="226658" y="32891"/>
                        </a:cubicBezTo>
                        <a:cubicBezTo>
                          <a:pt x="292030" y="82000"/>
                          <a:pt x="266282" y="131951"/>
                          <a:pt x="290666" y="188339"/>
                        </a:cubicBezTo>
                        <a:cubicBezTo>
                          <a:pt x="315050" y="244727"/>
                          <a:pt x="347054" y="334643"/>
                          <a:pt x="372962" y="371219"/>
                        </a:cubicBezTo>
                        <a:cubicBezTo>
                          <a:pt x="398870" y="407795"/>
                          <a:pt x="421730" y="391031"/>
                          <a:pt x="446114" y="407795"/>
                        </a:cubicBezTo>
                        <a:cubicBezTo>
                          <a:pt x="470498" y="424559"/>
                          <a:pt x="505550" y="456563"/>
                          <a:pt x="519266" y="471803"/>
                        </a:cubicBezTo>
                        <a:cubicBezTo>
                          <a:pt x="532982" y="487043"/>
                          <a:pt x="549746" y="483995"/>
                          <a:pt x="528410" y="499235"/>
                        </a:cubicBezTo>
                        <a:cubicBezTo>
                          <a:pt x="507074" y="514475"/>
                          <a:pt x="426302" y="564767"/>
                          <a:pt x="391250" y="563243"/>
                        </a:cubicBezTo>
                        <a:cubicBezTo>
                          <a:pt x="356198" y="561719"/>
                          <a:pt x="336386" y="509903"/>
                          <a:pt x="318098" y="490091"/>
                        </a:cubicBezTo>
                        <a:cubicBezTo>
                          <a:pt x="299810" y="470279"/>
                          <a:pt x="312002" y="480947"/>
                          <a:pt x="281522" y="444371"/>
                        </a:cubicBezTo>
                        <a:cubicBezTo>
                          <a:pt x="251042" y="407795"/>
                          <a:pt x="169792" y="260808"/>
                          <a:pt x="116930" y="224915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rgbClr val="C00000"/>
                      </a:gs>
                      <a:gs pos="36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868644" y="2595937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9" name="Freeform 238"/>
                  <p:cNvSpPr/>
                  <p:nvPr/>
                </p:nvSpPr>
                <p:spPr bwMode="auto">
                  <a:xfrm>
                    <a:off x="1179021" y="2570890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0" name="Freeform 239"/>
                  <p:cNvSpPr/>
                  <p:nvPr/>
                </p:nvSpPr>
                <p:spPr bwMode="auto">
                  <a:xfrm>
                    <a:off x="1467099" y="2579390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 bwMode="auto">
                  <a:xfrm>
                    <a:off x="1746215" y="2592826"/>
                    <a:ext cx="347637" cy="293988"/>
                  </a:xfrm>
                  <a:custGeom>
                    <a:avLst/>
                    <a:gdLst>
                      <a:gd name="connsiteX0" fmla="*/ 36 w 347637"/>
                      <a:gd name="connsiteY0" fmla="*/ 28391 h 293988"/>
                      <a:gd name="connsiteX1" fmla="*/ 73188 w 347637"/>
                      <a:gd name="connsiteY1" fmla="*/ 959 h 293988"/>
                      <a:gd name="connsiteX2" fmla="*/ 192060 w 347637"/>
                      <a:gd name="connsiteY2" fmla="*/ 55823 h 293988"/>
                      <a:gd name="connsiteX3" fmla="*/ 256068 w 347637"/>
                      <a:gd name="connsiteY3" fmla="*/ 138119 h 293988"/>
                      <a:gd name="connsiteX4" fmla="*/ 283500 w 347637"/>
                      <a:gd name="connsiteY4" fmla="*/ 138119 h 293988"/>
                      <a:gd name="connsiteX5" fmla="*/ 347508 w 347637"/>
                      <a:gd name="connsiteY5" fmla="*/ 238703 h 293988"/>
                      <a:gd name="connsiteX6" fmla="*/ 265212 w 347637"/>
                      <a:gd name="connsiteY6" fmla="*/ 293567 h 293988"/>
                      <a:gd name="connsiteX7" fmla="*/ 173772 w 347637"/>
                      <a:gd name="connsiteY7" fmla="*/ 211271 h 293988"/>
                      <a:gd name="connsiteX8" fmla="*/ 109764 w 347637"/>
                      <a:gd name="connsiteY8" fmla="*/ 119831 h 293988"/>
                      <a:gd name="connsiteX9" fmla="*/ 64044 w 347637"/>
                      <a:gd name="connsiteY9" fmla="*/ 119831 h 293988"/>
                      <a:gd name="connsiteX10" fmla="*/ 36 w 347637"/>
                      <a:gd name="connsiteY10" fmla="*/ 28391 h 2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637" h="293988">
                        <a:moveTo>
                          <a:pt x="36" y="28391"/>
                        </a:moveTo>
                        <a:cubicBezTo>
                          <a:pt x="1560" y="8579"/>
                          <a:pt x="41184" y="-3613"/>
                          <a:pt x="73188" y="959"/>
                        </a:cubicBezTo>
                        <a:cubicBezTo>
                          <a:pt x="105192" y="5531"/>
                          <a:pt x="161580" y="32963"/>
                          <a:pt x="192060" y="55823"/>
                        </a:cubicBezTo>
                        <a:cubicBezTo>
                          <a:pt x="222540" y="78683"/>
                          <a:pt x="240828" y="124403"/>
                          <a:pt x="256068" y="138119"/>
                        </a:cubicBezTo>
                        <a:cubicBezTo>
                          <a:pt x="271308" y="151835"/>
                          <a:pt x="268260" y="121355"/>
                          <a:pt x="283500" y="138119"/>
                        </a:cubicBezTo>
                        <a:cubicBezTo>
                          <a:pt x="298740" y="154883"/>
                          <a:pt x="350556" y="212795"/>
                          <a:pt x="347508" y="238703"/>
                        </a:cubicBezTo>
                        <a:cubicBezTo>
                          <a:pt x="344460" y="264611"/>
                          <a:pt x="294168" y="298139"/>
                          <a:pt x="265212" y="293567"/>
                        </a:cubicBezTo>
                        <a:cubicBezTo>
                          <a:pt x="236256" y="288995"/>
                          <a:pt x="199680" y="240227"/>
                          <a:pt x="173772" y="211271"/>
                        </a:cubicBezTo>
                        <a:cubicBezTo>
                          <a:pt x="147864" y="182315"/>
                          <a:pt x="128052" y="135071"/>
                          <a:pt x="109764" y="119831"/>
                        </a:cubicBezTo>
                        <a:cubicBezTo>
                          <a:pt x="91476" y="104591"/>
                          <a:pt x="82332" y="130499"/>
                          <a:pt x="64044" y="119831"/>
                        </a:cubicBezTo>
                        <a:cubicBezTo>
                          <a:pt x="45756" y="109163"/>
                          <a:pt x="-1488" y="48203"/>
                          <a:pt x="36" y="283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 rot="21229710">
                    <a:off x="2056592" y="2567779"/>
                    <a:ext cx="320637" cy="319277"/>
                  </a:xfrm>
                  <a:custGeom>
                    <a:avLst/>
                    <a:gdLst>
                      <a:gd name="connsiteX0" fmla="*/ 555 w 320637"/>
                      <a:gd name="connsiteY0" fmla="*/ 35150 h 319277"/>
                      <a:gd name="connsiteX1" fmla="*/ 91995 w 320637"/>
                      <a:gd name="connsiteY1" fmla="*/ 7718 h 319277"/>
                      <a:gd name="connsiteX2" fmla="*/ 220011 w 320637"/>
                      <a:gd name="connsiteY2" fmla="*/ 163166 h 319277"/>
                      <a:gd name="connsiteX3" fmla="*/ 265731 w 320637"/>
                      <a:gd name="connsiteY3" fmla="*/ 190598 h 319277"/>
                      <a:gd name="connsiteX4" fmla="*/ 320595 w 320637"/>
                      <a:gd name="connsiteY4" fmla="*/ 282038 h 319277"/>
                      <a:gd name="connsiteX5" fmla="*/ 256587 w 320637"/>
                      <a:gd name="connsiteY5" fmla="*/ 318614 h 319277"/>
                      <a:gd name="connsiteX6" fmla="*/ 156003 w 320637"/>
                      <a:gd name="connsiteY6" fmla="*/ 254606 h 319277"/>
                      <a:gd name="connsiteX7" fmla="*/ 91995 w 320637"/>
                      <a:gd name="connsiteY7" fmla="*/ 135734 h 319277"/>
                      <a:gd name="connsiteX8" fmla="*/ 55419 w 320637"/>
                      <a:gd name="connsiteY8" fmla="*/ 135734 h 319277"/>
                      <a:gd name="connsiteX9" fmla="*/ 555 w 320637"/>
                      <a:gd name="connsiteY9" fmla="*/ 35150 h 31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637" h="319277">
                        <a:moveTo>
                          <a:pt x="555" y="35150"/>
                        </a:moveTo>
                        <a:cubicBezTo>
                          <a:pt x="6651" y="13814"/>
                          <a:pt x="55419" y="-13618"/>
                          <a:pt x="91995" y="7718"/>
                        </a:cubicBezTo>
                        <a:cubicBezTo>
                          <a:pt x="128571" y="29054"/>
                          <a:pt x="191055" y="132686"/>
                          <a:pt x="220011" y="163166"/>
                        </a:cubicBezTo>
                        <a:cubicBezTo>
                          <a:pt x="248967" y="193646"/>
                          <a:pt x="248967" y="170786"/>
                          <a:pt x="265731" y="190598"/>
                        </a:cubicBezTo>
                        <a:cubicBezTo>
                          <a:pt x="282495" y="210410"/>
                          <a:pt x="322119" y="260702"/>
                          <a:pt x="320595" y="282038"/>
                        </a:cubicBezTo>
                        <a:cubicBezTo>
                          <a:pt x="319071" y="303374"/>
                          <a:pt x="284019" y="323186"/>
                          <a:pt x="256587" y="318614"/>
                        </a:cubicBezTo>
                        <a:cubicBezTo>
                          <a:pt x="229155" y="314042"/>
                          <a:pt x="183435" y="285086"/>
                          <a:pt x="156003" y="254606"/>
                        </a:cubicBezTo>
                        <a:cubicBezTo>
                          <a:pt x="128571" y="224126"/>
                          <a:pt x="108759" y="155546"/>
                          <a:pt x="91995" y="135734"/>
                        </a:cubicBezTo>
                        <a:cubicBezTo>
                          <a:pt x="75231" y="115922"/>
                          <a:pt x="70659" y="146402"/>
                          <a:pt x="55419" y="135734"/>
                        </a:cubicBezTo>
                        <a:cubicBezTo>
                          <a:pt x="40179" y="125066"/>
                          <a:pt x="-5541" y="56486"/>
                          <a:pt x="555" y="3515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344670" y="2576279"/>
                    <a:ext cx="321002" cy="300806"/>
                  </a:xfrm>
                  <a:custGeom>
                    <a:avLst/>
                    <a:gdLst>
                      <a:gd name="connsiteX0" fmla="*/ 35 w 321002"/>
                      <a:gd name="connsiteY0" fmla="*/ 47804 h 300806"/>
                      <a:gd name="connsiteX1" fmla="*/ 47802 w 321002"/>
                      <a:gd name="connsiteY1" fmla="*/ 37 h 300806"/>
                      <a:gd name="connsiteX2" fmla="*/ 136513 w 321002"/>
                      <a:gd name="connsiteY2" fmla="*/ 54628 h 300806"/>
                      <a:gd name="connsiteX3" fmla="*/ 211576 w 321002"/>
                      <a:gd name="connsiteY3" fmla="*/ 163810 h 300806"/>
                      <a:gd name="connsiteX4" fmla="*/ 245695 w 321002"/>
                      <a:gd name="connsiteY4" fmla="*/ 156986 h 300806"/>
                      <a:gd name="connsiteX5" fmla="*/ 320758 w 321002"/>
                      <a:gd name="connsiteY5" fmla="*/ 245697 h 300806"/>
                      <a:gd name="connsiteX6" fmla="*/ 266167 w 321002"/>
                      <a:gd name="connsiteY6" fmla="*/ 300288 h 300806"/>
                      <a:gd name="connsiteX7" fmla="*/ 170632 w 321002"/>
                      <a:gd name="connsiteY7" fmla="*/ 266168 h 300806"/>
                      <a:gd name="connsiteX8" fmla="*/ 95570 w 321002"/>
                      <a:gd name="connsiteY8" fmla="*/ 156986 h 300806"/>
                      <a:gd name="connsiteX9" fmla="*/ 54626 w 321002"/>
                      <a:gd name="connsiteY9" fmla="*/ 143338 h 300806"/>
                      <a:gd name="connsiteX10" fmla="*/ 35 w 321002"/>
                      <a:gd name="connsiteY10" fmla="*/ 47804 h 30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002" h="300806">
                        <a:moveTo>
                          <a:pt x="35" y="47804"/>
                        </a:moveTo>
                        <a:cubicBezTo>
                          <a:pt x="-1102" y="23921"/>
                          <a:pt x="25056" y="-1100"/>
                          <a:pt x="47802" y="37"/>
                        </a:cubicBezTo>
                        <a:cubicBezTo>
                          <a:pt x="70548" y="1174"/>
                          <a:pt x="109217" y="27333"/>
                          <a:pt x="136513" y="54628"/>
                        </a:cubicBezTo>
                        <a:cubicBezTo>
                          <a:pt x="163809" y="81923"/>
                          <a:pt x="193379" y="146750"/>
                          <a:pt x="211576" y="163810"/>
                        </a:cubicBezTo>
                        <a:cubicBezTo>
                          <a:pt x="229773" y="180870"/>
                          <a:pt x="227498" y="143338"/>
                          <a:pt x="245695" y="156986"/>
                        </a:cubicBezTo>
                        <a:cubicBezTo>
                          <a:pt x="263892" y="170634"/>
                          <a:pt x="317346" y="221813"/>
                          <a:pt x="320758" y="245697"/>
                        </a:cubicBezTo>
                        <a:cubicBezTo>
                          <a:pt x="324170" y="269581"/>
                          <a:pt x="291188" y="296876"/>
                          <a:pt x="266167" y="300288"/>
                        </a:cubicBezTo>
                        <a:cubicBezTo>
                          <a:pt x="241146" y="303700"/>
                          <a:pt x="199065" y="290052"/>
                          <a:pt x="170632" y="266168"/>
                        </a:cubicBezTo>
                        <a:cubicBezTo>
                          <a:pt x="142199" y="242284"/>
                          <a:pt x="114904" y="177458"/>
                          <a:pt x="95570" y="156986"/>
                        </a:cubicBezTo>
                        <a:cubicBezTo>
                          <a:pt x="76236" y="136514"/>
                          <a:pt x="70549" y="159260"/>
                          <a:pt x="54626" y="143338"/>
                        </a:cubicBezTo>
                        <a:cubicBezTo>
                          <a:pt x="38704" y="127416"/>
                          <a:pt x="1172" y="71687"/>
                          <a:pt x="35" y="47804"/>
                        </a:cubicBezTo>
                        <a:close/>
                      </a:path>
                    </a:pathLst>
                  </a:custGeom>
                  <a:gradFill>
                    <a:gsLst>
                      <a:gs pos="88000">
                        <a:schemeClr val="accent1">
                          <a:lumMod val="50000"/>
                        </a:schemeClr>
                      </a:gs>
                      <a:gs pos="11000">
                        <a:srgbClr val="C00000"/>
                      </a:gs>
                    </a:gsLst>
                    <a:lin ang="0" scaled="1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4" name="TextBox 233"/>
                <p:cNvSpPr txBox="1"/>
                <p:nvPr/>
              </p:nvSpPr>
              <p:spPr>
                <a:xfrm>
                  <a:off x="-1073777" y="3460469"/>
                  <a:ext cx="1112889" cy="494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i="0" dirty="0" smtClean="0">
                      <a:ln w="12700">
                        <a:solidFill>
                          <a:schemeClr val="tx2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Narrow" pitchFamily="34" charset="0"/>
                      <a:cs typeface="Raavi" pitchFamily="2"/>
                    </a:rPr>
                    <a:t>COOH</a:t>
                  </a:r>
                  <a:endParaRPr lang="en-US" sz="1200" b="1" i="0" dirty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</p:grpSp>
          <p:grpSp>
            <p:nvGrpSpPr>
              <p:cNvPr id="222" name="Group 221"/>
              <p:cNvGrpSpPr>
                <a:grpSpLocks/>
              </p:cNvGrpSpPr>
              <p:nvPr/>
            </p:nvGrpSpPr>
            <p:grpSpPr>
              <a:xfrm>
                <a:off x="364408" y="5190136"/>
                <a:ext cx="1439999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24" name="Freeform 223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5" name="Freeform 224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2" name="Group 201"/>
              <p:cNvGrpSpPr>
                <a:grpSpLocks/>
              </p:cNvGrpSpPr>
              <p:nvPr/>
            </p:nvGrpSpPr>
            <p:grpSpPr>
              <a:xfrm flipH="1">
                <a:off x="717888" y="5286020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13" name="Freeform 212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0" name="Freeform 219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1" name="Freeform 220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3" name="Group 202"/>
              <p:cNvGrpSpPr>
                <a:grpSpLocks/>
              </p:cNvGrpSpPr>
              <p:nvPr/>
            </p:nvGrpSpPr>
            <p:grpSpPr>
              <a:xfrm flipH="1">
                <a:off x="2158048" y="5301207"/>
                <a:ext cx="1440002" cy="315434"/>
                <a:chOff x="367701" y="2344549"/>
                <a:chExt cx="2594955" cy="563276"/>
              </a:xfrm>
              <a:effectLst>
                <a:outerShdw blurRad="76200" dist="63500" dir="10800000" sx="101000" sy="101000" algn="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04" name="Freeform 203"/>
                <p:cNvSpPr/>
                <p:nvPr/>
              </p:nvSpPr>
              <p:spPr bwMode="auto">
                <a:xfrm>
                  <a:off x="2645691" y="2391522"/>
                  <a:ext cx="261282" cy="317922"/>
                </a:xfrm>
                <a:custGeom>
                  <a:avLst/>
                  <a:gdLst>
                    <a:gd name="connsiteX0" fmla="*/ 1975 w 261282"/>
                    <a:gd name="connsiteY0" fmla="*/ 235672 h 317922"/>
                    <a:gd name="connsiteX1" fmla="*/ 22446 w 261282"/>
                    <a:gd name="connsiteY1" fmla="*/ 167433 h 317922"/>
                    <a:gd name="connsiteX2" fmla="*/ 29270 w 261282"/>
                    <a:gd name="connsiteY2" fmla="*/ 99194 h 317922"/>
                    <a:gd name="connsiteX3" fmla="*/ 49742 w 261282"/>
                    <a:gd name="connsiteY3" fmla="*/ 3660 h 317922"/>
                    <a:gd name="connsiteX4" fmla="*/ 165748 w 261282"/>
                    <a:gd name="connsiteY4" fmla="*/ 24132 h 317922"/>
                    <a:gd name="connsiteX5" fmla="*/ 206691 w 261282"/>
                    <a:gd name="connsiteY5" fmla="*/ 65075 h 317922"/>
                    <a:gd name="connsiteX6" fmla="*/ 261282 w 261282"/>
                    <a:gd name="connsiteY6" fmla="*/ 201553 h 317922"/>
                    <a:gd name="connsiteX7" fmla="*/ 206691 w 261282"/>
                    <a:gd name="connsiteY7" fmla="*/ 242496 h 317922"/>
                    <a:gd name="connsiteX8" fmla="*/ 152100 w 261282"/>
                    <a:gd name="connsiteY8" fmla="*/ 194729 h 317922"/>
                    <a:gd name="connsiteX9" fmla="*/ 104333 w 261282"/>
                    <a:gd name="connsiteY9" fmla="*/ 228848 h 317922"/>
                    <a:gd name="connsiteX10" fmla="*/ 77037 w 261282"/>
                    <a:gd name="connsiteY10" fmla="*/ 317559 h 317922"/>
                    <a:gd name="connsiteX11" fmla="*/ 1975 w 261282"/>
                    <a:gd name="connsiteY11" fmla="*/ 235672 h 31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1282" h="317922">
                      <a:moveTo>
                        <a:pt x="1975" y="235672"/>
                      </a:moveTo>
                      <a:cubicBezTo>
                        <a:pt x="-7123" y="210651"/>
                        <a:pt x="17897" y="190179"/>
                        <a:pt x="22446" y="167433"/>
                      </a:cubicBezTo>
                      <a:cubicBezTo>
                        <a:pt x="26995" y="144687"/>
                        <a:pt x="24721" y="126489"/>
                        <a:pt x="29270" y="99194"/>
                      </a:cubicBezTo>
                      <a:cubicBezTo>
                        <a:pt x="33819" y="71899"/>
                        <a:pt x="26996" y="16170"/>
                        <a:pt x="49742" y="3660"/>
                      </a:cubicBezTo>
                      <a:cubicBezTo>
                        <a:pt x="72488" y="-8850"/>
                        <a:pt x="139590" y="13896"/>
                        <a:pt x="165748" y="24132"/>
                      </a:cubicBezTo>
                      <a:cubicBezTo>
                        <a:pt x="191906" y="34368"/>
                        <a:pt x="190769" y="35505"/>
                        <a:pt x="206691" y="65075"/>
                      </a:cubicBezTo>
                      <a:cubicBezTo>
                        <a:pt x="222613" y="94645"/>
                        <a:pt x="261282" y="171983"/>
                        <a:pt x="261282" y="201553"/>
                      </a:cubicBezTo>
                      <a:cubicBezTo>
                        <a:pt x="261282" y="231123"/>
                        <a:pt x="224888" y="243633"/>
                        <a:pt x="206691" y="242496"/>
                      </a:cubicBezTo>
                      <a:cubicBezTo>
                        <a:pt x="188494" y="241359"/>
                        <a:pt x="169160" y="197004"/>
                        <a:pt x="152100" y="194729"/>
                      </a:cubicBezTo>
                      <a:cubicBezTo>
                        <a:pt x="135040" y="192454"/>
                        <a:pt x="116843" y="208376"/>
                        <a:pt x="104333" y="228848"/>
                      </a:cubicBezTo>
                      <a:cubicBezTo>
                        <a:pt x="91823" y="249320"/>
                        <a:pt x="92959" y="311872"/>
                        <a:pt x="77037" y="317559"/>
                      </a:cubicBezTo>
                      <a:cubicBezTo>
                        <a:pt x="61115" y="323246"/>
                        <a:pt x="11073" y="260693"/>
                        <a:pt x="1975" y="2356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402308" y="2450017"/>
                  <a:ext cx="2560348" cy="433211"/>
                </a:xfrm>
                <a:custGeom>
                  <a:avLst/>
                  <a:gdLst>
                    <a:gd name="connsiteX0" fmla="*/ 192052 w 2560348"/>
                    <a:gd name="connsiteY0" fmla="*/ 238319 h 433211"/>
                    <a:gd name="connsiteX1" fmla="*/ 91468 w 2560348"/>
                    <a:gd name="connsiteY1" fmla="*/ 146879 h 433211"/>
                    <a:gd name="connsiteX2" fmla="*/ 28 w 2560348"/>
                    <a:gd name="connsiteY2" fmla="*/ 256607 h 433211"/>
                    <a:gd name="connsiteX3" fmla="*/ 100612 w 2560348"/>
                    <a:gd name="connsiteY3" fmla="*/ 430343 h 433211"/>
                    <a:gd name="connsiteX4" fmla="*/ 201196 w 2560348"/>
                    <a:gd name="connsiteY4" fmla="*/ 357191 h 433211"/>
                    <a:gd name="connsiteX5" fmla="*/ 365788 w 2560348"/>
                    <a:gd name="connsiteY5" fmla="*/ 256607 h 433211"/>
                    <a:gd name="connsiteX6" fmla="*/ 557812 w 2560348"/>
                    <a:gd name="connsiteY6" fmla="*/ 412055 h 433211"/>
                    <a:gd name="connsiteX7" fmla="*/ 713260 w 2560348"/>
                    <a:gd name="connsiteY7" fmla="*/ 256607 h 433211"/>
                    <a:gd name="connsiteX8" fmla="*/ 859564 w 2560348"/>
                    <a:gd name="connsiteY8" fmla="*/ 402911 h 433211"/>
                    <a:gd name="connsiteX9" fmla="*/ 996724 w 2560348"/>
                    <a:gd name="connsiteY9" fmla="*/ 256607 h 433211"/>
                    <a:gd name="connsiteX10" fmla="*/ 1133884 w 2560348"/>
                    <a:gd name="connsiteY10" fmla="*/ 412055 h 433211"/>
                    <a:gd name="connsiteX11" fmla="*/ 1280188 w 2560348"/>
                    <a:gd name="connsiteY11" fmla="*/ 265751 h 433211"/>
                    <a:gd name="connsiteX12" fmla="*/ 1426492 w 2560348"/>
                    <a:gd name="connsiteY12" fmla="*/ 393767 h 433211"/>
                    <a:gd name="connsiteX13" fmla="*/ 1572796 w 2560348"/>
                    <a:gd name="connsiteY13" fmla="*/ 256607 h 433211"/>
                    <a:gd name="connsiteX14" fmla="*/ 1709956 w 2560348"/>
                    <a:gd name="connsiteY14" fmla="*/ 393767 h 433211"/>
                    <a:gd name="connsiteX15" fmla="*/ 1856260 w 2560348"/>
                    <a:gd name="connsiteY15" fmla="*/ 256607 h 433211"/>
                    <a:gd name="connsiteX16" fmla="*/ 2011708 w 2560348"/>
                    <a:gd name="connsiteY16" fmla="*/ 402911 h 433211"/>
                    <a:gd name="connsiteX17" fmla="*/ 2148868 w 2560348"/>
                    <a:gd name="connsiteY17" fmla="*/ 256607 h 433211"/>
                    <a:gd name="connsiteX18" fmla="*/ 2304316 w 2560348"/>
                    <a:gd name="connsiteY18" fmla="*/ 402911 h 433211"/>
                    <a:gd name="connsiteX19" fmla="*/ 2432332 w 2560348"/>
                    <a:gd name="connsiteY19" fmla="*/ 256607 h 433211"/>
                    <a:gd name="connsiteX20" fmla="*/ 2505484 w 2560348"/>
                    <a:gd name="connsiteY20" fmla="*/ 265751 h 433211"/>
                    <a:gd name="connsiteX21" fmla="*/ 2560348 w 2560348"/>
                    <a:gd name="connsiteY21" fmla="*/ 174311 h 433211"/>
                    <a:gd name="connsiteX22" fmla="*/ 2505484 w 2560348"/>
                    <a:gd name="connsiteY22" fmla="*/ 18863 h 433211"/>
                    <a:gd name="connsiteX23" fmla="*/ 2368324 w 2560348"/>
                    <a:gd name="connsiteY23" fmla="*/ 18863 h 433211"/>
                    <a:gd name="connsiteX24" fmla="*/ 2377468 w 2560348"/>
                    <a:gd name="connsiteY24" fmla="*/ 165167 h 433211"/>
                    <a:gd name="connsiteX25" fmla="*/ 2295172 w 2560348"/>
                    <a:gd name="connsiteY25" fmla="*/ 256607 h 433211"/>
                    <a:gd name="connsiteX26" fmla="*/ 2167156 w 2560348"/>
                    <a:gd name="connsiteY26" fmla="*/ 128591 h 433211"/>
                    <a:gd name="connsiteX27" fmla="*/ 2020852 w 2560348"/>
                    <a:gd name="connsiteY27" fmla="*/ 247463 h 433211"/>
                    <a:gd name="connsiteX28" fmla="*/ 1865404 w 2560348"/>
                    <a:gd name="connsiteY28" fmla="*/ 119447 h 433211"/>
                    <a:gd name="connsiteX29" fmla="*/ 1709956 w 2560348"/>
                    <a:gd name="connsiteY29" fmla="*/ 256607 h 433211"/>
                    <a:gd name="connsiteX30" fmla="*/ 1581940 w 2560348"/>
                    <a:gd name="connsiteY30" fmla="*/ 119447 h 433211"/>
                    <a:gd name="connsiteX31" fmla="*/ 1426492 w 2560348"/>
                    <a:gd name="connsiteY31" fmla="*/ 265751 h 433211"/>
                    <a:gd name="connsiteX32" fmla="*/ 1289332 w 2560348"/>
                    <a:gd name="connsiteY32" fmla="*/ 128591 h 433211"/>
                    <a:gd name="connsiteX33" fmla="*/ 1133884 w 2560348"/>
                    <a:gd name="connsiteY33" fmla="*/ 284039 h 433211"/>
                    <a:gd name="connsiteX34" fmla="*/ 1005868 w 2560348"/>
                    <a:gd name="connsiteY34" fmla="*/ 110303 h 433211"/>
                    <a:gd name="connsiteX35" fmla="*/ 868708 w 2560348"/>
                    <a:gd name="connsiteY35" fmla="*/ 265751 h 433211"/>
                    <a:gd name="connsiteX36" fmla="*/ 713260 w 2560348"/>
                    <a:gd name="connsiteY36" fmla="*/ 119447 h 433211"/>
                    <a:gd name="connsiteX37" fmla="*/ 557812 w 2560348"/>
                    <a:gd name="connsiteY37" fmla="*/ 274895 h 433211"/>
                    <a:gd name="connsiteX38" fmla="*/ 374932 w 2560348"/>
                    <a:gd name="connsiteY38" fmla="*/ 119447 h 433211"/>
                    <a:gd name="connsiteX39" fmla="*/ 192052 w 2560348"/>
                    <a:gd name="connsiteY39" fmla="*/ 238319 h 43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60348" h="433211">
                      <a:moveTo>
                        <a:pt x="192052" y="238319"/>
                      </a:moveTo>
                      <a:cubicBezTo>
                        <a:pt x="144808" y="242891"/>
                        <a:pt x="123472" y="143831"/>
                        <a:pt x="91468" y="146879"/>
                      </a:cubicBezTo>
                      <a:cubicBezTo>
                        <a:pt x="59464" y="149927"/>
                        <a:pt x="-1496" y="209363"/>
                        <a:pt x="28" y="256607"/>
                      </a:cubicBezTo>
                      <a:cubicBezTo>
                        <a:pt x="1552" y="303851"/>
                        <a:pt x="67084" y="413579"/>
                        <a:pt x="100612" y="430343"/>
                      </a:cubicBezTo>
                      <a:cubicBezTo>
                        <a:pt x="134140" y="447107"/>
                        <a:pt x="157000" y="386147"/>
                        <a:pt x="201196" y="357191"/>
                      </a:cubicBezTo>
                      <a:cubicBezTo>
                        <a:pt x="245392" y="328235"/>
                        <a:pt x="306352" y="247463"/>
                        <a:pt x="365788" y="256607"/>
                      </a:cubicBezTo>
                      <a:cubicBezTo>
                        <a:pt x="425224" y="265751"/>
                        <a:pt x="499900" y="412055"/>
                        <a:pt x="557812" y="412055"/>
                      </a:cubicBezTo>
                      <a:cubicBezTo>
                        <a:pt x="615724" y="412055"/>
                        <a:pt x="662968" y="258131"/>
                        <a:pt x="713260" y="256607"/>
                      </a:cubicBezTo>
                      <a:cubicBezTo>
                        <a:pt x="763552" y="255083"/>
                        <a:pt x="812320" y="402911"/>
                        <a:pt x="859564" y="402911"/>
                      </a:cubicBezTo>
                      <a:cubicBezTo>
                        <a:pt x="906808" y="402911"/>
                        <a:pt x="951004" y="255083"/>
                        <a:pt x="996724" y="256607"/>
                      </a:cubicBezTo>
                      <a:cubicBezTo>
                        <a:pt x="1042444" y="258131"/>
                        <a:pt x="1086640" y="410531"/>
                        <a:pt x="1133884" y="412055"/>
                      </a:cubicBezTo>
                      <a:cubicBezTo>
                        <a:pt x="1181128" y="413579"/>
                        <a:pt x="1231420" y="268799"/>
                        <a:pt x="1280188" y="265751"/>
                      </a:cubicBezTo>
                      <a:cubicBezTo>
                        <a:pt x="1328956" y="262703"/>
                        <a:pt x="1377724" y="395291"/>
                        <a:pt x="1426492" y="393767"/>
                      </a:cubicBezTo>
                      <a:cubicBezTo>
                        <a:pt x="1475260" y="392243"/>
                        <a:pt x="1525552" y="256607"/>
                        <a:pt x="1572796" y="256607"/>
                      </a:cubicBezTo>
                      <a:cubicBezTo>
                        <a:pt x="1620040" y="256607"/>
                        <a:pt x="1662712" y="393767"/>
                        <a:pt x="1709956" y="393767"/>
                      </a:cubicBezTo>
                      <a:cubicBezTo>
                        <a:pt x="1757200" y="393767"/>
                        <a:pt x="1805968" y="255083"/>
                        <a:pt x="1856260" y="256607"/>
                      </a:cubicBezTo>
                      <a:cubicBezTo>
                        <a:pt x="1906552" y="258131"/>
                        <a:pt x="1962940" y="402911"/>
                        <a:pt x="2011708" y="402911"/>
                      </a:cubicBezTo>
                      <a:cubicBezTo>
                        <a:pt x="2060476" y="402911"/>
                        <a:pt x="2100100" y="256607"/>
                        <a:pt x="2148868" y="256607"/>
                      </a:cubicBezTo>
                      <a:cubicBezTo>
                        <a:pt x="2197636" y="256607"/>
                        <a:pt x="2257072" y="402911"/>
                        <a:pt x="2304316" y="402911"/>
                      </a:cubicBezTo>
                      <a:cubicBezTo>
                        <a:pt x="2351560" y="402911"/>
                        <a:pt x="2398804" y="279467"/>
                        <a:pt x="2432332" y="256607"/>
                      </a:cubicBezTo>
                      <a:cubicBezTo>
                        <a:pt x="2465860" y="233747"/>
                        <a:pt x="2484148" y="279467"/>
                        <a:pt x="2505484" y="265751"/>
                      </a:cubicBezTo>
                      <a:cubicBezTo>
                        <a:pt x="2526820" y="252035"/>
                        <a:pt x="2560348" y="215459"/>
                        <a:pt x="2560348" y="174311"/>
                      </a:cubicBezTo>
                      <a:cubicBezTo>
                        <a:pt x="2560348" y="133163"/>
                        <a:pt x="2537488" y="44771"/>
                        <a:pt x="2505484" y="18863"/>
                      </a:cubicBezTo>
                      <a:cubicBezTo>
                        <a:pt x="2473480" y="-7045"/>
                        <a:pt x="2389660" y="-5521"/>
                        <a:pt x="2368324" y="18863"/>
                      </a:cubicBezTo>
                      <a:cubicBezTo>
                        <a:pt x="2346988" y="43247"/>
                        <a:pt x="2389660" y="125543"/>
                        <a:pt x="2377468" y="165167"/>
                      </a:cubicBezTo>
                      <a:cubicBezTo>
                        <a:pt x="2365276" y="204791"/>
                        <a:pt x="2330224" y="262703"/>
                        <a:pt x="2295172" y="256607"/>
                      </a:cubicBezTo>
                      <a:cubicBezTo>
                        <a:pt x="2260120" y="250511"/>
                        <a:pt x="2212876" y="130115"/>
                        <a:pt x="2167156" y="128591"/>
                      </a:cubicBezTo>
                      <a:cubicBezTo>
                        <a:pt x="2121436" y="127067"/>
                        <a:pt x="2071144" y="248987"/>
                        <a:pt x="2020852" y="247463"/>
                      </a:cubicBezTo>
                      <a:cubicBezTo>
                        <a:pt x="1970560" y="245939"/>
                        <a:pt x="1917220" y="117923"/>
                        <a:pt x="1865404" y="119447"/>
                      </a:cubicBezTo>
                      <a:cubicBezTo>
                        <a:pt x="1813588" y="120971"/>
                        <a:pt x="1757200" y="256607"/>
                        <a:pt x="1709956" y="256607"/>
                      </a:cubicBezTo>
                      <a:cubicBezTo>
                        <a:pt x="1662712" y="256607"/>
                        <a:pt x="1629184" y="117923"/>
                        <a:pt x="1581940" y="119447"/>
                      </a:cubicBezTo>
                      <a:cubicBezTo>
                        <a:pt x="1534696" y="120971"/>
                        <a:pt x="1475260" y="264227"/>
                        <a:pt x="1426492" y="265751"/>
                      </a:cubicBezTo>
                      <a:cubicBezTo>
                        <a:pt x="1377724" y="267275"/>
                        <a:pt x="1338100" y="125543"/>
                        <a:pt x="1289332" y="128591"/>
                      </a:cubicBezTo>
                      <a:cubicBezTo>
                        <a:pt x="1240564" y="131639"/>
                        <a:pt x="1181128" y="287087"/>
                        <a:pt x="1133884" y="284039"/>
                      </a:cubicBezTo>
                      <a:cubicBezTo>
                        <a:pt x="1086640" y="280991"/>
                        <a:pt x="1050064" y="113351"/>
                        <a:pt x="1005868" y="110303"/>
                      </a:cubicBezTo>
                      <a:cubicBezTo>
                        <a:pt x="961672" y="107255"/>
                        <a:pt x="917476" y="264227"/>
                        <a:pt x="868708" y="265751"/>
                      </a:cubicBezTo>
                      <a:cubicBezTo>
                        <a:pt x="819940" y="267275"/>
                        <a:pt x="765076" y="117923"/>
                        <a:pt x="713260" y="119447"/>
                      </a:cubicBezTo>
                      <a:cubicBezTo>
                        <a:pt x="661444" y="120971"/>
                        <a:pt x="614200" y="274895"/>
                        <a:pt x="557812" y="274895"/>
                      </a:cubicBezTo>
                      <a:cubicBezTo>
                        <a:pt x="501424" y="274895"/>
                        <a:pt x="432844" y="125543"/>
                        <a:pt x="374932" y="119447"/>
                      </a:cubicBezTo>
                      <a:cubicBezTo>
                        <a:pt x="317020" y="113351"/>
                        <a:pt x="239296" y="233747"/>
                        <a:pt x="192052" y="2383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88000">
                      <a:srgbClr val="00B0F0"/>
                    </a:gs>
                    <a:gs pos="11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367701" y="2344549"/>
                  <a:ext cx="538577" cy="563276"/>
                </a:xfrm>
                <a:custGeom>
                  <a:avLst/>
                  <a:gdLst>
                    <a:gd name="connsiteX0" fmla="*/ 43291 w 464938"/>
                    <a:gd name="connsiteY0" fmla="*/ 192766 h 531127"/>
                    <a:gd name="connsiteX1" fmla="*/ 6715 w 464938"/>
                    <a:gd name="connsiteY1" fmla="*/ 101326 h 531127"/>
                    <a:gd name="connsiteX2" fmla="*/ 153019 w 464938"/>
                    <a:gd name="connsiteY2" fmla="*/ 742 h 531127"/>
                    <a:gd name="connsiteX3" fmla="*/ 217027 w 464938"/>
                    <a:gd name="connsiteY3" fmla="*/ 156190 h 531127"/>
                    <a:gd name="connsiteX4" fmla="*/ 299323 w 464938"/>
                    <a:gd name="connsiteY4" fmla="*/ 339070 h 531127"/>
                    <a:gd name="connsiteX5" fmla="*/ 372475 w 464938"/>
                    <a:gd name="connsiteY5" fmla="*/ 375646 h 531127"/>
                    <a:gd name="connsiteX6" fmla="*/ 445627 w 464938"/>
                    <a:gd name="connsiteY6" fmla="*/ 439654 h 531127"/>
                    <a:gd name="connsiteX7" fmla="*/ 454771 w 464938"/>
                    <a:gd name="connsiteY7" fmla="*/ 467086 h 531127"/>
                    <a:gd name="connsiteX8" fmla="*/ 317611 w 464938"/>
                    <a:gd name="connsiteY8" fmla="*/ 531094 h 531127"/>
                    <a:gd name="connsiteX9" fmla="*/ 244459 w 464938"/>
                    <a:gd name="connsiteY9" fmla="*/ 457942 h 531127"/>
                    <a:gd name="connsiteX10" fmla="*/ 207883 w 464938"/>
                    <a:gd name="connsiteY10" fmla="*/ 412222 h 531127"/>
                    <a:gd name="connsiteX11" fmla="*/ 43291 w 464938"/>
                    <a:gd name="connsiteY11" fmla="*/ 192766 h 531127"/>
                    <a:gd name="connsiteX0" fmla="*/ 43291 w 464938"/>
                    <a:gd name="connsiteY0" fmla="*/ 196248 h 534609"/>
                    <a:gd name="connsiteX1" fmla="*/ 6715 w 464938"/>
                    <a:gd name="connsiteY1" fmla="*/ 104808 h 534609"/>
                    <a:gd name="connsiteX2" fmla="*/ 70450 w 464938"/>
                    <a:gd name="connsiteY2" fmla="*/ 49262 h 534609"/>
                    <a:gd name="connsiteX3" fmla="*/ 153019 w 464938"/>
                    <a:gd name="connsiteY3" fmla="*/ 4224 h 534609"/>
                    <a:gd name="connsiteX4" fmla="*/ 217027 w 464938"/>
                    <a:gd name="connsiteY4" fmla="*/ 159672 h 534609"/>
                    <a:gd name="connsiteX5" fmla="*/ 299323 w 464938"/>
                    <a:gd name="connsiteY5" fmla="*/ 342552 h 534609"/>
                    <a:gd name="connsiteX6" fmla="*/ 372475 w 464938"/>
                    <a:gd name="connsiteY6" fmla="*/ 379128 h 534609"/>
                    <a:gd name="connsiteX7" fmla="*/ 445627 w 464938"/>
                    <a:gd name="connsiteY7" fmla="*/ 443136 h 534609"/>
                    <a:gd name="connsiteX8" fmla="*/ 454771 w 464938"/>
                    <a:gd name="connsiteY8" fmla="*/ 470568 h 534609"/>
                    <a:gd name="connsiteX9" fmla="*/ 317611 w 464938"/>
                    <a:gd name="connsiteY9" fmla="*/ 534576 h 534609"/>
                    <a:gd name="connsiteX10" fmla="*/ 244459 w 464938"/>
                    <a:gd name="connsiteY10" fmla="*/ 461424 h 534609"/>
                    <a:gd name="connsiteX11" fmla="*/ 207883 w 464938"/>
                    <a:gd name="connsiteY11" fmla="*/ 415704 h 534609"/>
                    <a:gd name="connsiteX12" fmla="*/ 43291 w 464938"/>
                    <a:gd name="connsiteY12" fmla="*/ 196248 h 534609"/>
                    <a:gd name="connsiteX0" fmla="*/ 37437 w 459084"/>
                    <a:gd name="connsiteY0" fmla="*/ 218142 h 556503"/>
                    <a:gd name="connsiteX1" fmla="*/ 861 w 459084"/>
                    <a:gd name="connsiteY1" fmla="*/ 126702 h 556503"/>
                    <a:gd name="connsiteX2" fmla="*/ 23653 w 459084"/>
                    <a:gd name="connsiteY2" fmla="*/ 9741 h 556503"/>
                    <a:gd name="connsiteX3" fmla="*/ 147165 w 459084"/>
                    <a:gd name="connsiteY3" fmla="*/ 26118 h 556503"/>
                    <a:gd name="connsiteX4" fmla="*/ 211173 w 459084"/>
                    <a:gd name="connsiteY4" fmla="*/ 181566 h 556503"/>
                    <a:gd name="connsiteX5" fmla="*/ 293469 w 459084"/>
                    <a:gd name="connsiteY5" fmla="*/ 364446 h 556503"/>
                    <a:gd name="connsiteX6" fmla="*/ 366621 w 459084"/>
                    <a:gd name="connsiteY6" fmla="*/ 401022 h 556503"/>
                    <a:gd name="connsiteX7" fmla="*/ 439773 w 459084"/>
                    <a:gd name="connsiteY7" fmla="*/ 465030 h 556503"/>
                    <a:gd name="connsiteX8" fmla="*/ 448917 w 459084"/>
                    <a:gd name="connsiteY8" fmla="*/ 492462 h 556503"/>
                    <a:gd name="connsiteX9" fmla="*/ 311757 w 459084"/>
                    <a:gd name="connsiteY9" fmla="*/ 556470 h 556503"/>
                    <a:gd name="connsiteX10" fmla="*/ 238605 w 459084"/>
                    <a:gd name="connsiteY10" fmla="*/ 483318 h 556503"/>
                    <a:gd name="connsiteX11" fmla="*/ 202029 w 459084"/>
                    <a:gd name="connsiteY11" fmla="*/ 437598 h 556503"/>
                    <a:gd name="connsiteX12" fmla="*/ 37437 w 459084"/>
                    <a:gd name="connsiteY12" fmla="*/ 218142 h 556503"/>
                    <a:gd name="connsiteX0" fmla="*/ 37437 w 459084"/>
                    <a:gd name="connsiteY0" fmla="*/ 224915 h 563276"/>
                    <a:gd name="connsiteX1" fmla="*/ 861 w 459084"/>
                    <a:gd name="connsiteY1" fmla="*/ 133475 h 563276"/>
                    <a:gd name="connsiteX2" fmla="*/ 23653 w 459084"/>
                    <a:gd name="connsiteY2" fmla="*/ 16514 h 563276"/>
                    <a:gd name="connsiteX3" fmla="*/ 147165 w 459084"/>
                    <a:gd name="connsiteY3" fmla="*/ 32891 h 563276"/>
                    <a:gd name="connsiteX4" fmla="*/ 211173 w 459084"/>
                    <a:gd name="connsiteY4" fmla="*/ 188339 h 563276"/>
                    <a:gd name="connsiteX5" fmla="*/ 293469 w 459084"/>
                    <a:gd name="connsiteY5" fmla="*/ 371219 h 563276"/>
                    <a:gd name="connsiteX6" fmla="*/ 366621 w 459084"/>
                    <a:gd name="connsiteY6" fmla="*/ 407795 h 563276"/>
                    <a:gd name="connsiteX7" fmla="*/ 439773 w 459084"/>
                    <a:gd name="connsiteY7" fmla="*/ 471803 h 563276"/>
                    <a:gd name="connsiteX8" fmla="*/ 448917 w 459084"/>
                    <a:gd name="connsiteY8" fmla="*/ 499235 h 563276"/>
                    <a:gd name="connsiteX9" fmla="*/ 311757 w 459084"/>
                    <a:gd name="connsiteY9" fmla="*/ 563243 h 563276"/>
                    <a:gd name="connsiteX10" fmla="*/ 238605 w 459084"/>
                    <a:gd name="connsiteY10" fmla="*/ 490091 h 563276"/>
                    <a:gd name="connsiteX11" fmla="*/ 202029 w 459084"/>
                    <a:gd name="connsiteY11" fmla="*/ 444371 h 563276"/>
                    <a:gd name="connsiteX12" fmla="*/ 37437 w 459084"/>
                    <a:gd name="connsiteY12" fmla="*/ 224915 h 563276"/>
                    <a:gd name="connsiteX0" fmla="*/ 49317 w 470964"/>
                    <a:gd name="connsiteY0" fmla="*/ 224915 h 563276"/>
                    <a:gd name="connsiteX1" fmla="*/ 12741 w 470964"/>
                    <a:gd name="connsiteY1" fmla="*/ 133475 h 563276"/>
                    <a:gd name="connsiteX2" fmla="*/ 35533 w 470964"/>
                    <a:gd name="connsiteY2" fmla="*/ 16514 h 563276"/>
                    <a:gd name="connsiteX3" fmla="*/ 159045 w 470964"/>
                    <a:gd name="connsiteY3" fmla="*/ 32891 h 563276"/>
                    <a:gd name="connsiteX4" fmla="*/ 223053 w 470964"/>
                    <a:gd name="connsiteY4" fmla="*/ 188339 h 563276"/>
                    <a:gd name="connsiteX5" fmla="*/ 305349 w 470964"/>
                    <a:gd name="connsiteY5" fmla="*/ 371219 h 563276"/>
                    <a:gd name="connsiteX6" fmla="*/ 378501 w 470964"/>
                    <a:gd name="connsiteY6" fmla="*/ 407795 h 563276"/>
                    <a:gd name="connsiteX7" fmla="*/ 451653 w 470964"/>
                    <a:gd name="connsiteY7" fmla="*/ 471803 h 563276"/>
                    <a:gd name="connsiteX8" fmla="*/ 460797 w 470964"/>
                    <a:gd name="connsiteY8" fmla="*/ 499235 h 563276"/>
                    <a:gd name="connsiteX9" fmla="*/ 323637 w 470964"/>
                    <a:gd name="connsiteY9" fmla="*/ 563243 h 563276"/>
                    <a:gd name="connsiteX10" fmla="*/ 250485 w 470964"/>
                    <a:gd name="connsiteY10" fmla="*/ 490091 h 563276"/>
                    <a:gd name="connsiteX11" fmla="*/ 213909 w 470964"/>
                    <a:gd name="connsiteY11" fmla="*/ 444371 h 563276"/>
                    <a:gd name="connsiteX12" fmla="*/ 49317 w 470964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  <a:gd name="connsiteX0" fmla="*/ 116930 w 538577"/>
                    <a:gd name="connsiteY0" fmla="*/ 224915 h 563276"/>
                    <a:gd name="connsiteX1" fmla="*/ 5292 w 538577"/>
                    <a:gd name="connsiteY1" fmla="*/ 147122 h 563276"/>
                    <a:gd name="connsiteX2" fmla="*/ 103146 w 538577"/>
                    <a:gd name="connsiteY2" fmla="*/ 16514 h 563276"/>
                    <a:gd name="connsiteX3" fmla="*/ 226658 w 538577"/>
                    <a:gd name="connsiteY3" fmla="*/ 32891 h 563276"/>
                    <a:gd name="connsiteX4" fmla="*/ 290666 w 538577"/>
                    <a:gd name="connsiteY4" fmla="*/ 188339 h 563276"/>
                    <a:gd name="connsiteX5" fmla="*/ 372962 w 538577"/>
                    <a:gd name="connsiteY5" fmla="*/ 371219 h 563276"/>
                    <a:gd name="connsiteX6" fmla="*/ 446114 w 538577"/>
                    <a:gd name="connsiteY6" fmla="*/ 407795 h 563276"/>
                    <a:gd name="connsiteX7" fmla="*/ 519266 w 538577"/>
                    <a:gd name="connsiteY7" fmla="*/ 471803 h 563276"/>
                    <a:gd name="connsiteX8" fmla="*/ 528410 w 538577"/>
                    <a:gd name="connsiteY8" fmla="*/ 499235 h 563276"/>
                    <a:gd name="connsiteX9" fmla="*/ 391250 w 538577"/>
                    <a:gd name="connsiteY9" fmla="*/ 563243 h 563276"/>
                    <a:gd name="connsiteX10" fmla="*/ 318098 w 538577"/>
                    <a:gd name="connsiteY10" fmla="*/ 490091 h 563276"/>
                    <a:gd name="connsiteX11" fmla="*/ 281522 w 538577"/>
                    <a:gd name="connsiteY11" fmla="*/ 444371 h 563276"/>
                    <a:gd name="connsiteX12" fmla="*/ 116930 w 538577"/>
                    <a:gd name="connsiteY12" fmla="*/ 224915 h 56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577" h="563276">
                      <a:moveTo>
                        <a:pt x="116930" y="224915"/>
                      </a:moveTo>
                      <a:cubicBezTo>
                        <a:pt x="64068" y="189022"/>
                        <a:pt x="34884" y="236447"/>
                        <a:pt x="5292" y="147122"/>
                      </a:cubicBezTo>
                      <a:cubicBezTo>
                        <a:pt x="-24300" y="57797"/>
                        <a:pt x="78762" y="33278"/>
                        <a:pt x="103146" y="16514"/>
                      </a:cubicBezTo>
                      <a:cubicBezTo>
                        <a:pt x="127530" y="-250"/>
                        <a:pt x="161286" y="-16218"/>
                        <a:pt x="226658" y="32891"/>
                      </a:cubicBezTo>
                      <a:cubicBezTo>
                        <a:pt x="292030" y="82000"/>
                        <a:pt x="266282" y="131951"/>
                        <a:pt x="290666" y="188339"/>
                      </a:cubicBezTo>
                      <a:cubicBezTo>
                        <a:pt x="315050" y="244727"/>
                        <a:pt x="347054" y="334643"/>
                        <a:pt x="372962" y="371219"/>
                      </a:cubicBezTo>
                      <a:cubicBezTo>
                        <a:pt x="398870" y="407795"/>
                        <a:pt x="421730" y="391031"/>
                        <a:pt x="446114" y="407795"/>
                      </a:cubicBezTo>
                      <a:cubicBezTo>
                        <a:pt x="470498" y="424559"/>
                        <a:pt x="505550" y="456563"/>
                        <a:pt x="519266" y="471803"/>
                      </a:cubicBezTo>
                      <a:cubicBezTo>
                        <a:pt x="532982" y="487043"/>
                        <a:pt x="549746" y="483995"/>
                        <a:pt x="528410" y="499235"/>
                      </a:cubicBezTo>
                      <a:cubicBezTo>
                        <a:pt x="507074" y="514475"/>
                        <a:pt x="426302" y="564767"/>
                        <a:pt x="391250" y="563243"/>
                      </a:cubicBezTo>
                      <a:cubicBezTo>
                        <a:pt x="356198" y="561719"/>
                        <a:pt x="336386" y="509903"/>
                        <a:pt x="318098" y="490091"/>
                      </a:cubicBezTo>
                      <a:cubicBezTo>
                        <a:pt x="299810" y="470279"/>
                        <a:pt x="312002" y="480947"/>
                        <a:pt x="281522" y="444371"/>
                      </a:cubicBezTo>
                      <a:cubicBezTo>
                        <a:pt x="251042" y="407795"/>
                        <a:pt x="169792" y="260808"/>
                        <a:pt x="116930" y="224915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rgbClr val="C00000"/>
                    </a:gs>
                    <a:gs pos="36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 bwMode="auto">
                <a:xfrm>
                  <a:off x="868644" y="2595937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8" name="Freeform 207"/>
                <p:cNvSpPr/>
                <p:nvPr/>
              </p:nvSpPr>
              <p:spPr bwMode="auto">
                <a:xfrm>
                  <a:off x="1179021" y="2570890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 bwMode="auto">
                <a:xfrm>
                  <a:off x="1467099" y="2579390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0" name="Freeform 209"/>
                <p:cNvSpPr/>
                <p:nvPr/>
              </p:nvSpPr>
              <p:spPr bwMode="auto">
                <a:xfrm>
                  <a:off x="1746215" y="2592826"/>
                  <a:ext cx="347637" cy="293988"/>
                </a:xfrm>
                <a:custGeom>
                  <a:avLst/>
                  <a:gdLst>
                    <a:gd name="connsiteX0" fmla="*/ 36 w 347637"/>
                    <a:gd name="connsiteY0" fmla="*/ 28391 h 293988"/>
                    <a:gd name="connsiteX1" fmla="*/ 73188 w 347637"/>
                    <a:gd name="connsiteY1" fmla="*/ 959 h 293988"/>
                    <a:gd name="connsiteX2" fmla="*/ 192060 w 347637"/>
                    <a:gd name="connsiteY2" fmla="*/ 55823 h 293988"/>
                    <a:gd name="connsiteX3" fmla="*/ 256068 w 347637"/>
                    <a:gd name="connsiteY3" fmla="*/ 138119 h 293988"/>
                    <a:gd name="connsiteX4" fmla="*/ 283500 w 347637"/>
                    <a:gd name="connsiteY4" fmla="*/ 138119 h 293988"/>
                    <a:gd name="connsiteX5" fmla="*/ 347508 w 347637"/>
                    <a:gd name="connsiteY5" fmla="*/ 238703 h 293988"/>
                    <a:gd name="connsiteX6" fmla="*/ 265212 w 347637"/>
                    <a:gd name="connsiteY6" fmla="*/ 293567 h 293988"/>
                    <a:gd name="connsiteX7" fmla="*/ 173772 w 347637"/>
                    <a:gd name="connsiteY7" fmla="*/ 211271 h 293988"/>
                    <a:gd name="connsiteX8" fmla="*/ 109764 w 347637"/>
                    <a:gd name="connsiteY8" fmla="*/ 119831 h 293988"/>
                    <a:gd name="connsiteX9" fmla="*/ 64044 w 347637"/>
                    <a:gd name="connsiteY9" fmla="*/ 119831 h 293988"/>
                    <a:gd name="connsiteX10" fmla="*/ 36 w 347637"/>
                    <a:gd name="connsiteY10" fmla="*/ 28391 h 29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637" h="293988">
                      <a:moveTo>
                        <a:pt x="36" y="28391"/>
                      </a:moveTo>
                      <a:cubicBezTo>
                        <a:pt x="1560" y="8579"/>
                        <a:pt x="41184" y="-3613"/>
                        <a:pt x="73188" y="959"/>
                      </a:cubicBezTo>
                      <a:cubicBezTo>
                        <a:pt x="105192" y="5531"/>
                        <a:pt x="161580" y="32963"/>
                        <a:pt x="192060" y="55823"/>
                      </a:cubicBezTo>
                      <a:cubicBezTo>
                        <a:pt x="222540" y="78683"/>
                        <a:pt x="240828" y="124403"/>
                        <a:pt x="256068" y="138119"/>
                      </a:cubicBezTo>
                      <a:cubicBezTo>
                        <a:pt x="271308" y="151835"/>
                        <a:pt x="268260" y="121355"/>
                        <a:pt x="283500" y="138119"/>
                      </a:cubicBezTo>
                      <a:cubicBezTo>
                        <a:pt x="298740" y="154883"/>
                        <a:pt x="350556" y="212795"/>
                        <a:pt x="347508" y="238703"/>
                      </a:cubicBezTo>
                      <a:cubicBezTo>
                        <a:pt x="344460" y="264611"/>
                        <a:pt x="294168" y="298139"/>
                        <a:pt x="265212" y="293567"/>
                      </a:cubicBezTo>
                      <a:cubicBezTo>
                        <a:pt x="236256" y="288995"/>
                        <a:pt x="199680" y="240227"/>
                        <a:pt x="173772" y="211271"/>
                      </a:cubicBezTo>
                      <a:cubicBezTo>
                        <a:pt x="147864" y="182315"/>
                        <a:pt x="128052" y="135071"/>
                        <a:pt x="109764" y="119831"/>
                      </a:cubicBezTo>
                      <a:cubicBezTo>
                        <a:pt x="91476" y="104591"/>
                        <a:pt x="82332" y="130499"/>
                        <a:pt x="64044" y="119831"/>
                      </a:cubicBezTo>
                      <a:cubicBezTo>
                        <a:pt x="45756" y="109163"/>
                        <a:pt x="-1488" y="48203"/>
                        <a:pt x="36" y="283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1" name="Freeform 210"/>
                <p:cNvSpPr/>
                <p:nvPr/>
              </p:nvSpPr>
              <p:spPr bwMode="auto">
                <a:xfrm rot="21229710">
                  <a:off x="2056592" y="2567779"/>
                  <a:ext cx="320637" cy="319277"/>
                </a:xfrm>
                <a:custGeom>
                  <a:avLst/>
                  <a:gdLst>
                    <a:gd name="connsiteX0" fmla="*/ 555 w 320637"/>
                    <a:gd name="connsiteY0" fmla="*/ 35150 h 319277"/>
                    <a:gd name="connsiteX1" fmla="*/ 91995 w 320637"/>
                    <a:gd name="connsiteY1" fmla="*/ 7718 h 319277"/>
                    <a:gd name="connsiteX2" fmla="*/ 220011 w 320637"/>
                    <a:gd name="connsiteY2" fmla="*/ 163166 h 319277"/>
                    <a:gd name="connsiteX3" fmla="*/ 265731 w 320637"/>
                    <a:gd name="connsiteY3" fmla="*/ 190598 h 319277"/>
                    <a:gd name="connsiteX4" fmla="*/ 320595 w 320637"/>
                    <a:gd name="connsiteY4" fmla="*/ 282038 h 319277"/>
                    <a:gd name="connsiteX5" fmla="*/ 256587 w 320637"/>
                    <a:gd name="connsiteY5" fmla="*/ 318614 h 319277"/>
                    <a:gd name="connsiteX6" fmla="*/ 156003 w 320637"/>
                    <a:gd name="connsiteY6" fmla="*/ 254606 h 319277"/>
                    <a:gd name="connsiteX7" fmla="*/ 91995 w 320637"/>
                    <a:gd name="connsiteY7" fmla="*/ 135734 h 319277"/>
                    <a:gd name="connsiteX8" fmla="*/ 55419 w 320637"/>
                    <a:gd name="connsiteY8" fmla="*/ 135734 h 319277"/>
                    <a:gd name="connsiteX9" fmla="*/ 555 w 320637"/>
                    <a:gd name="connsiteY9" fmla="*/ 35150 h 31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37" h="319277">
                      <a:moveTo>
                        <a:pt x="555" y="35150"/>
                      </a:moveTo>
                      <a:cubicBezTo>
                        <a:pt x="6651" y="13814"/>
                        <a:pt x="55419" y="-13618"/>
                        <a:pt x="91995" y="7718"/>
                      </a:cubicBezTo>
                      <a:cubicBezTo>
                        <a:pt x="128571" y="29054"/>
                        <a:pt x="191055" y="132686"/>
                        <a:pt x="220011" y="163166"/>
                      </a:cubicBezTo>
                      <a:cubicBezTo>
                        <a:pt x="248967" y="193646"/>
                        <a:pt x="248967" y="170786"/>
                        <a:pt x="265731" y="190598"/>
                      </a:cubicBezTo>
                      <a:cubicBezTo>
                        <a:pt x="282495" y="210410"/>
                        <a:pt x="322119" y="260702"/>
                        <a:pt x="320595" y="282038"/>
                      </a:cubicBezTo>
                      <a:cubicBezTo>
                        <a:pt x="319071" y="303374"/>
                        <a:pt x="284019" y="323186"/>
                        <a:pt x="256587" y="318614"/>
                      </a:cubicBezTo>
                      <a:cubicBezTo>
                        <a:pt x="229155" y="314042"/>
                        <a:pt x="183435" y="285086"/>
                        <a:pt x="156003" y="254606"/>
                      </a:cubicBezTo>
                      <a:cubicBezTo>
                        <a:pt x="128571" y="224126"/>
                        <a:pt x="108759" y="155546"/>
                        <a:pt x="91995" y="135734"/>
                      </a:cubicBezTo>
                      <a:cubicBezTo>
                        <a:pt x="75231" y="115922"/>
                        <a:pt x="70659" y="146402"/>
                        <a:pt x="55419" y="135734"/>
                      </a:cubicBezTo>
                      <a:cubicBezTo>
                        <a:pt x="40179" y="125066"/>
                        <a:pt x="-5541" y="56486"/>
                        <a:pt x="555" y="35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2" name="Freeform 211"/>
                <p:cNvSpPr/>
                <p:nvPr/>
              </p:nvSpPr>
              <p:spPr bwMode="auto">
                <a:xfrm>
                  <a:off x="2344670" y="2576279"/>
                  <a:ext cx="321002" cy="300806"/>
                </a:xfrm>
                <a:custGeom>
                  <a:avLst/>
                  <a:gdLst>
                    <a:gd name="connsiteX0" fmla="*/ 35 w 321002"/>
                    <a:gd name="connsiteY0" fmla="*/ 47804 h 300806"/>
                    <a:gd name="connsiteX1" fmla="*/ 47802 w 321002"/>
                    <a:gd name="connsiteY1" fmla="*/ 37 h 300806"/>
                    <a:gd name="connsiteX2" fmla="*/ 136513 w 321002"/>
                    <a:gd name="connsiteY2" fmla="*/ 54628 h 300806"/>
                    <a:gd name="connsiteX3" fmla="*/ 211576 w 321002"/>
                    <a:gd name="connsiteY3" fmla="*/ 163810 h 300806"/>
                    <a:gd name="connsiteX4" fmla="*/ 245695 w 321002"/>
                    <a:gd name="connsiteY4" fmla="*/ 156986 h 300806"/>
                    <a:gd name="connsiteX5" fmla="*/ 320758 w 321002"/>
                    <a:gd name="connsiteY5" fmla="*/ 245697 h 300806"/>
                    <a:gd name="connsiteX6" fmla="*/ 266167 w 321002"/>
                    <a:gd name="connsiteY6" fmla="*/ 300288 h 300806"/>
                    <a:gd name="connsiteX7" fmla="*/ 170632 w 321002"/>
                    <a:gd name="connsiteY7" fmla="*/ 266168 h 300806"/>
                    <a:gd name="connsiteX8" fmla="*/ 95570 w 321002"/>
                    <a:gd name="connsiteY8" fmla="*/ 156986 h 300806"/>
                    <a:gd name="connsiteX9" fmla="*/ 54626 w 321002"/>
                    <a:gd name="connsiteY9" fmla="*/ 143338 h 300806"/>
                    <a:gd name="connsiteX10" fmla="*/ 35 w 321002"/>
                    <a:gd name="connsiteY10" fmla="*/ 47804 h 30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1002" h="300806">
                      <a:moveTo>
                        <a:pt x="35" y="47804"/>
                      </a:moveTo>
                      <a:cubicBezTo>
                        <a:pt x="-1102" y="23921"/>
                        <a:pt x="25056" y="-1100"/>
                        <a:pt x="47802" y="37"/>
                      </a:cubicBezTo>
                      <a:cubicBezTo>
                        <a:pt x="70548" y="1174"/>
                        <a:pt x="109217" y="27333"/>
                        <a:pt x="136513" y="54628"/>
                      </a:cubicBezTo>
                      <a:cubicBezTo>
                        <a:pt x="163809" y="81923"/>
                        <a:pt x="193379" y="146750"/>
                        <a:pt x="211576" y="163810"/>
                      </a:cubicBezTo>
                      <a:cubicBezTo>
                        <a:pt x="229773" y="180870"/>
                        <a:pt x="227498" y="143338"/>
                        <a:pt x="245695" y="156986"/>
                      </a:cubicBezTo>
                      <a:cubicBezTo>
                        <a:pt x="263892" y="170634"/>
                        <a:pt x="317346" y="221813"/>
                        <a:pt x="320758" y="245697"/>
                      </a:cubicBezTo>
                      <a:cubicBezTo>
                        <a:pt x="324170" y="269581"/>
                        <a:pt x="291188" y="296876"/>
                        <a:pt x="266167" y="300288"/>
                      </a:cubicBezTo>
                      <a:cubicBezTo>
                        <a:pt x="241146" y="303700"/>
                        <a:pt x="199065" y="290052"/>
                        <a:pt x="170632" y="266168"/>
                      </a:cubicBezTo>
                      <a:cubicBezTo>
                        <a:pt x="142199" y="242284"/>
                        <a:pt x="114904" y="177458"/>
                        <a:pt x="95570" y="156986"/>
                      </a:cubicBezTo>
                      <a:cubicBezTo>
                        <a:pt x="76236" y="136514"/>
                        <a:pt x="70549" y="159260"/>
                        <a:pt x="54626" y="143338"/>
                      </a:cubicBezTo>
                      <a:cubicBezTo>
                        <a:pt x="38704" y="127416"/>
                        <a:pt x="1172" y="71687"/>
                        <a:pt x="35" y="47804"/>
                      </a:cubicBezTo>
                      <a:close/>
                    </a:path>
                  </a:pathLst>
                </a:custGeom>
                <a:gradFill>
                  <a:gsLst>
                    <a:gs pos="88000">
                      <a:schemeClr val="accent1">
                        <a:lumMod val="50000"/>
                      </a:schemeClr>
                    </a:gs>
                    <a:gs pos="11000">
                      <a:srgbClr val="C00000"/>
                    </a:gs>
                  </a:gsLst>
                  <a:lin ang="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381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45" name="TextBox 244"/>
            <p:cNvSpPr txBox="1"/>
            <p:nvPr/>
          </p:nvSpPr>
          <p:spPr>
            <a:xfrm>
              <a:off x="3293356" y="5618893"/>
              <a:ext cx="464250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NH</a:t>
              </a:r>
              <a:r>
                <a:rPr lang="en-GB" sz="1200" b="1" i="0" baseline="-25000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2</a:t>
              </a:r>
              <a:endParaRPr lang="en-US" sz="1200" b="1" i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26795" y="837481"/>
            <a:ext cx="3153117" cy="754885"/>
            <a:chOff x="626795" y="837481"/>
            <a:chExt cx="3153117" cy="754885"/>
          </a:xfrm>
        </p:grpSpPr>
        <p:grpSp>
          <p:nvGrpSpPr>
            <p:cNvPr id="47" name="Group 46"/>
            <p:cNvGrpSpPr/>
            <p:nvPr/>
          </p:nvGrpSpPr>
          <p:grpSpPr>
            <a:xfrm>
              <a:off x="626795" y="837481"/>
              <a:ext cx="3153117" cy="450859"/>
              <a:chOff x="239323" y="934070"/>
              <a:chExt cx="3153117" cy="45085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39323" y="1015597"/>
                <a:ext cx="702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NH</a:t>
                </a:r>
                <a:r>
                  <a:rPr lang="en-GB" sz="1800" b="1" i="0" baseline="-2500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2</a:t>
                </a:r>
                <a:endParaRPr lang="en-US" sz="18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00352" y="93407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i="0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Narrow" pitchFamily="34" charset="0"/>
                    <a:cs typeface="Raavi" pitchFamily="2"/>
                  </a:rPr>
                  <a:t>COOH</a:t>
                </a:r>
                <a:endParaRPr lang="en-US" sz="1800" b="1" i="0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  <p:sp>
          <p:nvSpPr>
            <p:cNvPr id="311" name="Freeform 310"/>
            <p:cNvSpPr/>
            <p:nvPr/>
          </p:nvSpPr>
          <p:spPr bwMode="auto">
            <a:xfrm>
              <a:off x="883636" y="1159155"/>
              <a:ext cx="2560348" cy="433211"/>
            </a:xfrm>
            <a:custGeom>
              <a:avLst/>
              <a:gdLst>
                <a:gd name="connsiteX0" fmla="*/ 192052 w 2560348"/>
                <a:gd name="connsiteY0" fmla="*/ 238319 h 433211"/>
                <a:gd name="connsiteX1" fmla="*/ 91468 w 2560348"/>
                <a:gd name="connsiteY1" fmla="*/ 146879 h 433211"/>
                <a:gd name="connsiteX2" fmla="*/ 28 w 2560348"/>
                <a:gd name="connsiteY2" fmla="*/ 256607 h 433211"/>
                <a:gd name="connsiteX3" fmla="*/ 100612 w 2560348"/>
                <a:gd name="connsiteY3" fmla="*/ 430343 h 433211"/>
                <a:gd name="connsiteX4" fmla="*/ 201196 w 2560348"/>
                <a:gd name="connsiteY4" fmla="*/ 357191 h 433211"/>
                <a:gd name="connsiteX5" fmla="*/ 365788 w 2560348"/>
                <a:gd name="connsiteY5" fmla="*/ 256607 h 433211"/>
                <a:gd name="connsiteX6" fmla="*/ 557812 w 2560348"/>
                <a:gd name="connsiteY6" fmla="*/ 412055 h 433211"/>
                <a:gd name="connsiteX7" fmla="*/ 713260 w 2560348"/>
                <a:gd name="connsiteY7" fmla="*/ 256607 h 433211"/>
                <a:gd name="connsiteX8" fmla="*/ 859564 w 2560348"/>
                <a:gd name="connsiteY8" fmla="*/ 402911 h 433211"/>
                <a:gd name="connsiteX9" fmla="*/ 996724 w 2560348"/>
                <a:gd name="connsiteY9" fmla="*/ 256607 h 433211"/>
                <a:gd name="connsiteX10" fmla="*/ 1133884 w 2560348"/>
                <a:gd name="connsiteY10" fmla="*/ 412055 h 433211"/>
                <a:gd name="connsiteX11" fmla="*/ 1280188 w 2560348"/>
                <a:gd name="connsiteY11" fmla="*/ 265751 h 433211"/>
                <a:gd name="connsiteX12" fmla="*/ 1426492 w 2560348"/>
                <a:gd name="connsiteY12" fmla="*/ 393767 h 433211"/>
                <a:gd name="connsiteX13" fmla="*/ 1572796 w 2560348"/>
                <a:gd name="connsiteY13" fmla="*/ 256607 h 433211"/>
                <a:gd name="connsiteX14" fmla="*/ 1709956 w 2560348"/>
                <a:gd name="connsiteY14" fmla="*/ 393767 h 433211"/>
                <a:gd name="connsiteX15" fmla="*/ 1856260 w 2560348"/>
                <a:gd name="connsiteY15" fmla="*/ 256607 h 433211"/>
                <a:gd name="connsiteX16" fmla="*/ 2011708 w 2560348"/>
                <a:gd name="connsiteY16" fmla="*/ 402911 h 433211"/>
                <a:gd name="connsiteX17" fmla="*/ 2148868 w 2560348"/>
                <a:gd name="connsiteY17" fmla="*/ 256607 h 433211"/>
                <a:gd name="connsiteX18" fmla="*/ 2304316 w 2560348"/>
                <a:gd name="connsiteY18" fmla="*/ 402911 h 433211"/>
                <a:gd name="connsiteX19" fmla="*/ 2432332 w 2560348"/>
                <a:gd name="connsiteY19" fmla="*/ 256607 h 433211"/>
                <a:gd name="connsiteX20" fmla="*/ 2505484 w 2560348"/>
                <a:gd name="connsiteY20" fmla="*/ 265751 h 433211"/>
                <a:gd name="connsiteX21" fmla="*/ 2560348 w 2560348"/>
                <a:gd name="connsiteY21" fmla="*/ 174311 h 433211"/>
                <a:gd name="connsiteX22" fmla="*/ 2505484 w 2560348"/>
                <a:gd name="connsiteY22" fmla="*/ 18863 h 433211"/>
                <a:gd name="connsiteX23" fmla="*/ 2368324 w 2560348"/>
                <a:gd name="connsiteY23" fmla="*/ 18863 h 433211"/>
                <a:gd name="connsiteX24" fmla="*/ 2377468 w 2560348"/>
                <a:gd name="connsiteY24" fmla="*/ 165167 h 433211"/>
                <a:gd name="connsiteX25" fmla="*/ 2295172 w 2560348"/>
                <a:gd name="connsiteY25" fmla="*/ 256607 h 433211"/>
                <a:gd name="connsiteX26" fmla="*/ 2167156 w 2560348"/>
                <a:gd name="connsiteY26" fmla="*/ 128591 h 433211"/>
                <a:gd name="connsiteX27" fmla="*/ 2020852 w 2560348"/>
                <a:gd name="connsiteY27" fmla="*/ 247463 h 433211"/>
                <a:gd name="connsiteX28" fmla="*/ 1865404 w 2560348"/>
                <a:gd name="connsiteY28" fmla="*/ 119447 h 433211"/>
                <a:gd name="connsiteX29" fmla="*/ 1709956 w 2560348"/>
                <a:gd name="connsiteY29" fmla="*/ 256607 h 433211"/>
                <a:gd name="connsiteX30" fmla="*/ 1581940 w 2560348"/>
                <a:gd name="connsiteY30" fmla="*/ 119447 h 433211"/>
                <a:gd name="connsiteX31" fmla="*/ 1426492 w 2560348"/>
                <a:gd name="connsiteY31" fmla="*/ 265751 h 433211"/>
                <a:gd name="connsiteX32" fmla="*/ 1289332 w 2560348"/>
                <a:gd name="connsiteY32" fmla="*/ 128591 h 433211"/>
                <a:gd name="connsiteX33" fmla="*/ 1133884 w 2560348"/>
                <a:gd name="connsiteY33" fmla="*/ 284039 h 433211"/>
                <a:gd name="connsiteX34" fmla="*/ 1005868 w 2560348"/>
                <a:gd name="connsiteY34" fmla="*/ 110303 h 433211"/>
                <a:gd name="connsiteX35" fmla="*/ 868708 w 2560348"/>
                <a:gd name="connsiteY35" fmla="*/ 265751 h 433211"/>
                <a:gd name="connsiteX36" fmla="*/ 713260 w 2560348"/>
                <a:gd name="connsiteY36" fmla="*/ 119447 h 433211"/>
                <a:gd name="connsiteX37" fmla="*/ 557812 w 2560348"/>
                <a:gd name="connsiteY37" fmla="*/ 274895 h 433211"/>
                <a:gd name="connsiteX38" fmla="*/ 374932 w 2560348"/>
                <a:gd name="connsiteY38" fmla="*/ 119447 h 433211"/>
                <a:gd name="connsiteX39" fmla="*/ 192052 w 2560348"/>
                <a:gd name="connsiteY39" fmla="*/ 238319 h 43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60348" h="433211">
                  <a:moveTo>
                    <a:pt x="192052" y="238319"/>
                  </a:moveTo>
                  <a:cubicBezTo>
                    <a:pt x="144808" y="242891"/>
                    <a:pt x="123472" y="143831"/>
                    <a:pt x="91468" y="146879"/>
                  </a:cubicBezTo>
                  <a:cubicBezTo>
                    <a:pt x="59464" y="149927"/>
                    <a:pt x="-1496" y="209363"/>
                    <a:pt x="28" y="256607"/>
                  </a:cubicBezTo>
                  <a:cubicBezTo>
                    <a:pt x="1552" y="303851"/>
                    <a:pt x="67084" y="413579"/>
                    <a:pt x="100612" y="430343"/>
                  </a:cubicBezTo>
                  <a:cubicBezTo>
                    <a:pt x="134140" y="447107"/>
                    <a:pt x="157000" y="386147"/>
                    <a:pt x="201196" y="357191"/>
                  </a:cubicBezTo>
                  <a:cubicBezTo>
                    <a:pt x="245392" y="328235"/>
                    <a:pt x="306352" y="247463"/>
                    <a:pt x="365788" y="256607"/>
                  </a:cubicBezTo>
                  <a:cubicBezTo>
                    <a:pt x="425224" y="265751"/>
                    <a:pt x="499900" y="412055"/>
                    <a:pt x="557812" y="412055"/>
                  </a:cubicBezTo>
                  <a:cubicBezTo>
                    <a:pt x="615724" y="412055"/>
                    <a:pt x="662968" y="258131"/>
                    <a:pt x="713260" y="256607"/>
                  </a:cubicBezTo>
                  <a:cubicBezTo>
                    <a:pt x="763552" y="255083"/>
                    <a:pt x="812320" y="402911"/>
                    <a:pt x="859564" y="402911"/>
                  </a:cubicBezTo>
                  <a:cubicBezTo>
                    <a:pt x="906808" y="402911"/>
                    <a:pt x="951004" y="255083"/>
                    <a:pt x="996724" y="256607"/>
                  </a:cubicBezTo>
                  <a:cubicBezTo>
                    <a:pt x="1042444" y="258131"/>
                    <a:pt x="1086640" y="410531"/>
                    <a:pt x="1133884" y="412055"/>
                  </a:cubicBezTo>
                  <a:cubicBezTo>
                    <a:pt x="1181128" y="413579"/>
                    <a:pt x="1231420" y="268799"/>
                    <a:pt x="1280188" y="265751"/>
                  </a:cubicBezTo>
                  <a:cubicBezTo>
                    <a:pt x="1328956" y="262703"/>
                    <a:pt x="1377724" y="395291"/>
                    <a:pt x="1426492" y="393767"/>
                  </a:cubicBezTo>
                  <a:cubicBezTo>
                    <a:pt x="1475260" y="392243"/>
                    <a:pt x="1525552" y="256607"/>
                    <a:pt x="1572796" y="256607"/>
                  </a:cubicBezTo>
                  <a:cubicBezTo>
                    <a:pt x="1620040" y="256607"/>
                    <a:pt x="1662712" y="393767"/>
                    <a:pt x="1709956" y="393767"/>
                  </a:cubicBezTo>
                  <a:cubicBezTo>
                    <a:pt x="1757200" y="393767"/>
                    <a:pt x="1805968" y="255083"/>
                    <a:pt x="1856260" y="256607"/>
                  </a:cubicBezTo>
                  <a:cubicBezTo>
                    <a:pt x="1906552" y="258131"/>
                    <a:pt x="1962940" y="402911"/>
                    <a:pt x="2011708" y="402911"/>
                  </a:cubicBezTo>
                  <a:cubicBezTo>
                    <a:pt x="2060476" y="402911"/>
                    <a:pt x="2100100" y="256607"/>
                    <a:pt x="2148868" y="256607"/>
                  </a:cubicBezTo>
                  <a:cubicBezTo>
                    <a:pt x="2197636" y="256607"/>
                    <a:pt x="2257072" y="402911"/>
                    <a:pt x="2304316" y="402911"/>
                  </a:cubicBezTo>
                  <a:cubicBezTo>
                    <a:pt x="2351560" y="402911"/>
                    <a:pt x="2398804" y="279467"/>
                    <a:pt x="2432332" y="256607"/>
                  </a:cubicBezTo>
                  <a:cubicBezTo>
                    <a:pt x="2465860" y="233747"/>
                    <a:pt x="2484148" y="279467"/>
                    <a:pt x="2505484" y="265751"/>
                  </a:cubicBezTo>
                  <a:cubicBezTo>
                    <a:pt x="2526820" y="252035"/>
                    <a:pt x="2560348" y="215459"/>
                    <a:pt x="2560348" y="174311"/>
                  </a:cubicBezTo>
                  <a:cubicBezTo>
                    <a:pt x="2560348" y="133163"/>
                    <a:pt x="2537488" y="44771"/>
                    <a:pt x="2505484" y="18863"/>
                  </a:cubicBezTo>
                  <a:cubicBezTo>
                    <a:pt x="2473480" y="-7045"/>
                    <a:pt x="2389660" y="-5521"/>
                    <a:pt x="2368324" y="18863"/>
                  </a:cubicBezTo>
                  <a:cubicBezTo>
                    <a:pt x="2346988" y="43247"/>
                    <a:pt x="2389660" y="125543"/>
                    <a:pt x="2377468" y="165167"/>
                  </a:cubicBezTo>
                  <a:cubicBezTo>
                    <a:pt x="2365276" y="204791"/>
                    <a:pt x="2330224" y="262703"/>
                    <a:pt x="2295172" y="256607"/>
                  </a:cubicBezTo>
                  <a:cubicBezTo>
                    <a:pt x="2260120" y="250511"/>
                    <a:pt x="2212876" y="130115"/>
                    <a:pt x="2167156" y="128591"/>
                  </a:cubicBezTo>
                  <a:cubicBezTo>
                    <a:pt x="2121436" y="127067"/>
                    <a:pt x="2071144" y="248987"/>
                    <a:pt x="2020852" y="247463"/>
                  </a:cubicBezTo>
                  <a:cubicBezTo>
                    <a:pt x="1970560" y="245939"/>
                    <a:pt x="1917220" y="117923"/>
                    <a:pt x="1865404" y="119447"/>
                  </a:cubicBezTo>
                  <a:cubicBezTo>
                    <a:pt x="1813588" y="120971"/>
                    <a:pt x="1757200" y="256607"/>
                    <a:pt x="1709956" y="256607"/>
                  </a:cubicBezTo>
                  <a:cubicBezTo>
                    <a:pt x="1662712" y="256607"/>
                    <a:pt x="1629184" y="117923"/>
                    <a:pt x="1581940" y="119447"/>
                  </a:cubicBezTo>
                  <a:cubicBezTo>
                    <a:pt x="1534696" y="120971"/>
                    <a:pt x="1475260" y="264227"/>
                    <a:pt x="1426492" y="265751"/>
                  </a:cubicBezTo>
                  <a:cubicBezTo>
                    <a:pt x="1377724" y="267275"/>
                    <a:pt x="1338100" y="125543"/>
                    <a:pt x="1289332" y="128591"/>
                  </a:cubicBezTo>
                  <a:cubicBezTo>
                    <a:pt x="1240564" y="131639"/>
                    <a:pt x="1181128" y="287087"/>
                    <a:pt x="1133884" y="284039"/>
                  </a:cubicBezTo>
                  <a:cubicBezTo>
                    <a:pt x="1086640" y="280991"/>
                    <a:pt x="1050064" y="113351"/>
                    <a:pt x="1005868" y="110303"/>
                  </a:cubicBezTo>
                  <a:cubicBezTo>
                    <a:pt x="961672" y="107255"/>
                    <a:pt x="917476" y="264227"/>
                    <a:pt x="868708" y="265751"/>
                  </a:cubicBezTo>
                  <a:cubicBezTo>
                    <a:pt x="819940" y="267275"/>
                    <a:pt x="765076" y="117923"/>
                    <a:pt x="713260" y="119447"/>
                  </a:cubicBezTo>
                  <a:cubicBezTo>
                    <a:pt x="661444" y="120971"/>
                    <a:pt x="614200" y="274895"/>
                    <a:pt x="557812" y="274895"/>
                  </a:cubicBezTo>
                  <a:cubicBezTo>
                    <a:pt x="501424" y="274895"/>
                    <a:pt x="432844" y="125543"/>
                    <a:pt x="374932" y="119447"/>
                  </a:cubicBezTo>
                  <a:cubicBezTo>
                    <a:pt x="317020" y="113351"/>
                    <a:pt x="239296" y="233747"/>
                    <a:pt x="192052" y="238319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88000">
                  <a:srgbClr val="00B0F0"/>
                </a:gs>
                <a:gs pos="11000">
                  <a:srgbClr val="00B0F0"/>
                </a:gs>
                <a:gs pos="100000">
                  <a:srgbClr val="00206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9910" rev="0"/>
              </a:camera>
              <a:lightRig rig="threePt" dir="t"/>
            </a:scene3d>
            <a:sp3d extrusionH="50800" prstMaterial="flat">
              <a:bevelT w="38100" h="38100"/>
              <a:bevelB w="381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1403648" y="4114736"/>
            <a:ext cx="164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Protofilament</a:t>
            </a:r>
            <a:endParaRPr lang="en-US" sz="1800" b="1" i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769461" y="4893502"/>
            <a:ext cx="164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Protofibril</a:t>
            </a:r>
            <a:endParaRPr lang="en-US" sz="1800" b="1" i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70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Intermediate filament disorders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922575"/>
            <a:ext cx="5040560" cy="57246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Lamin</a:t>
            </a: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 Disorders (</a:t>
            </a: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laminopathies</a:t>
            </a: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Over 180 mutations associated with at least 13 known diseases</a:t>
            </a:r>
          </a:p>
          <a:p>
            <a:pPr marL="3571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  <a:sym typeface="Symbol"/>
              </a:rPr>
              <a:t>Premature aging syndromes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: Hutchinson-Gilford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progeria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,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atypical Werner syndrome</a:t>
            </a:r>
          </a:p>
          <a:p>
            <a:pPr marL="3571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b="1" i="0" dirty="0" err="1" smtClean="0">
                <a:solidFill>
                  <a:srgbClr val="006699"/>
                </a:solidFill>
                <a:latin typeface="+mn-lt"/>
                <a:sym typeface="Symbol"/>
              </a:rPr>
              <a:t>Lipodystrophies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Dunnigan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-type familial partial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lipodystrophy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mandibuloacral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dysplasia</a:t>
            </a:r>
          </a:p>
          <a:p>
            <a:pPr marL="357188" lvl="1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  <a:sym typeface="Symbol"/>
              </a:rPr>
              <a:t>Myopathies/neuropathies: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Emery-</a:t>
            </a: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Driefuss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 muscular dystrophy, Charcot-Marie-Tooth peripheral neuropathy</a:t>
            </a:r>
          </a:p>
          <a:p>
            <a:pPr marL="357188" lvl="1" indent="-265113">
              <a:spcAft>
                <a:spcPts val="0"/>
              </a:spcAft>
              <a:buFont typeface="Arial" pitchFamily="34" charset="0"/>
              <a:buChar char="•"/>
            </a:pP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  <a:sym typeface="Symbol"/>
              </a:rPr>
              <a:t>Keratin (K) disorders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(EBS): rare genetic skin disorder causing blistering of the skin due to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 point mutation in K5/14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Epidermolytic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hyperkeratosis: fragile upper skin layers resulting from mutations in K1/K10</a:t>
            </a: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532522" y="1590528"/>
            <a:ext cx="1018692" cy="2718173"/>
          </a:xfrm>
          <a:custGeom>
            <a:avLst/>
            <a:gdLst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263900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840033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0987" h="4289425">
                <a:moveTo>
                  <a:pt x="671512" y="4283075"/>
                </a:moveTo>
                <a:cubicBezTo>
                  <a:pt x="635000" y="4279900"/>
                  <a:pt x="533400" y="4257675"/>
                  <a:pt x="500062" y="4244975"/>
                </a:cubicBezTo>
                <a:cubicBezTo>
                  <a:pt x="466725" y="4232275"/>
                  <a:pt x="460375" y="4243387"/>
                  <a:pt x="471487" y="4206875"/>
                </a:cubicBezTo>
                <a:cubicBezTo>
                  <a:pt x="482599" y="4170363"/>
                  <a:pt x="554037" y="4086225"/>
                  <a:pt x="566737" y="4025900"/>
                </a:cubicBezTo>
                <a:cubicBezTo>
                  <a:pt x="579437" y="3965575"/>
                  <a:pt x="568324" y="3938587"/>
                  <a:pt x="547687" y="3844925"/>
                </a:cubicBezTo>
                <a:cubicBezTo>
                  <a:pt x="527050" y="3751263"/>
                  <a:pt x="465137" y="3568700"/>
                  <a:pt x="442912" y="3463925"/>
                </a:cubicBezTo>
                <a:cubicBezTo>
                  <a:pt x="420687" y="3359150"/>
                  <a:pt x="414337" y="3290887"/>
                  <a:pt x="414337" y="3216275"/>
                </a:cubicBezTo>
                <a:cubicBezTo>
                  <a:pt x="414337" y="3141663"/>
                  <a:pt x="438150" y="3097212"/>
                  <a:pt x="442912" y="3016250"/>
                </a:cubicBezTo>
                <a:cubicBezTo>
                  <a:pt x="447674" y="2935288"/>
                  <a:pt x="450850" y="2820988"/>
                  <a:pt x="442912" y="2730500"/>
                </a:cubicBezTo>
                <a:cubicBezTo>
                  <a:pt x="434975" y="2640013"/>
                  <a:pt x="411162" y="2549525"/>
                  <a:pt x="395287" y="2473325"/>
                </a:cubicBezTo>
                <a:cubicBezTo>
                  <a:pt x="379412" y="2397125"/>
                  <a:pt x="346075" y="2381250"/>
                  <a:pt x="347662" y="2273300"/>
                </a:cubicBezTo>
                <a:cubicBezTo>
                  <a:pt x="349250" y="2165350"/>
                  <a:pt x="392112" y="1955800"/>
                  <a:pt x="404812" y="1825625"/>
                </a:cubicBezTo>
                <a:cubicBezTo>
                  <a:pt x="417512" y="1695450"/>
                  <a:pt x="422275" y="1597025"/>
                  <a:pt x="423862" y="1492250"/>
                </a:cubicBezTo>
                <a:cubicBezTo>
                  <a:pt x="425450" y="1387475"/>
                  <a:pt x="415924" y="1262062"/>
                  <a:pt x="414337" y="1196975"/>
                </a:cubicBezTo>
                <a:cubicBezTo>
                  <a:pt x="412750" y="1131888"/>
                  <a:pt x="430212" y="1076325"/>
                  <a:pt x="414337" y="1101725"/>
                </a:cubicBezTo>
                <a:cubicBezTo>
                  <a:pt x="398462" y="1127125"/>
                  <a:pt x="341312" y="1282700"/>
                  <a:pt x="319087" y="1349375"/>
                </a:cubicBezTo>
                <a:cubicBezTo>
                  <a:pt x="296862" y="1416050"/>
                  <a:pt x="288925" y="1450975"/>
                  <a:pt x="280987" y="1501775"/>
                </a:cubicBezTo>
                <a:cubicBezTo>
                  <a:pt x="273049" y="1552575"/>
                  <a:pt x="292099" y="1582738"/>
                  <a:pt x="271462" y="1654175"/>
                </a:cubicBezTo>
                <a:cubicBezTo>
                  <a:pt x="250825" y="1725612"/>
                  <a:pt x="180974" y="1866900"/>
                  <a:pt x="157162" y="1930400"/>
                </a:cubicBezTo>
                <a:cubicBezTo>
                  <a:pt x="133350" y="1993900"/>
                  <a:pt x="122237" y="2006600"/>
                  <a:pt x="128587" y="2035175"/>
                </a:cubicBezTo>
                <a:cubicBezTo>
                  <a:pt x="134937" y="2063750"/>
                  <a:pt x="176212" y="2068513"/>
                  <a:pt x="195262" y="2101850"/>
                </a:cubicBezTo>
                <a:cubicBezTo>
                  <a:pt x="214312" y="2135188"/>
                  <a:pt x="231775" y="2203450"/>
                  <a:pt x="242887" y="2235200"/>
                </a:cubicBezTo>
                <a:cubicBezTo>
                  <a:pt x="253999" y="2266950"/>
                  <a:pt x="268287" y="2287588"/>
                  <a:pt x="261937" y="2292350"/>
                </a:cubicBezTo>
                <a:cubicBezTo>
                  <a:pt x="255587" y="2297112"/>
                  <a:pt x="223837" y="2276475"/>
                  <a:pt x="204787" y="2263775"/>
                </a:cubicBezTo>
                <a:cubicBezTo>
                  <a:pt x="185737" y="2251075"/>
                  <a:pt x="157162" y="2211387"/>
                  <a:pt x="147637" y="2216150"/>
                </a:cubicBezTo>
                <a:cubicBezTo>
                  <a:pt x="138112" y="2220913"/>
                  <a:pt x="141287" y="2270125"/>
                  <a:pt x="147637" y="2292350"/>
                </a:cubicBezTo>
                <a:cubicBezTo>
                  <a:pt x="153987" y="2314575"/>
                  <a:pt x="179387" y="2332038"/>
                  <a:pt x="185737" y="2349500"/>
                </a:cubicBezTo>
                <a:cubicBezTo>
                  <a:pt x="192087" y="2366962"/>
                  <a:pt x="198437" y="2389188"/>
                  <a:pt x="185737" y="2397125"/>
                </a:cubicBezTo>
                <a:cubicBezTo>
                  <a:pt x="173037" y="2405062"/>
                  <a:pt x="138112" y="2417762"/>
                  <a:pt x="109537" y="2397125"/>
                </a:cubicBezTo>
                <a:cubicBezTo>
                  <a:pt x="80962" y="2376488"/>
                  <a:pt x="28575" y="2322513"/>
                  <a:pt x="14287" y="2273300"/>
                </a:cubicBezTo>
                <a:cubicBezTo>
                  <a:pt x="0" y="2224088"/>
                  <a:pt x="23812" y="2143125"/>
                  <a:pt x="23812" y="2101850"/>
                </a:cubicBezTo>
                <a:cubicBezTo>
                  <a:pt x="23812" y="2060575"/>
                  <a:pt x="7937" y="2097087"/>
                  <a:pt x="14287" y="2025650"/>
                </a:cubicBezTo>
                <a:cubicBezTo>
                  <a:pt x="20637" y="1954213"/>
                  <a:pt x="49212" y="1770063"/>
                  <a:pt x="61912" y="1673225"/>
                </a:cubicBezTo>
                <a:cubicBezTo>
                  <a:pt x="74612" y="1576388"/>
                  <a:pt x="79375" y="1536700"/>
                  <a:pt x="90487" y="1444625"/>
                </a:cubicBezTo>
                <a:cubicBezTo>
                  <a:pt x="101599" y="1352550"/>
                  <a:pt x="111125" y="1222375"/>
                  <a:pt x="128587" y="1120775"/>
                </a:cubicBezTo>
                <a:cubicBezTo>
                  <a:pt x="146049" y="1019175"/>
                  <a:pt x="157162" y="903288"/>
                  <a:pt x="195262" y="835025"/>
                </a:cubicBezTo>
                <a:cubicBezTo>
                  <a:pt x="233362" y="766763"/>
                  <a:pt x="288925" y="757237"/>
                  <a:pt x="357187" y="711200"/>
                </a:cubicBezTo>
                <a:cubicBezTo>
                  <a:pt x="425449" y="665163"/>
                  <a:pt x="555625" y="595313"/>
                  <a:pt x="604837" y="558800"/>
                </a:cubicBezTo>
                <a:cubicBezTo>
                  <a:pt x="654050" y="522288"/>
                  <a:pt x="649287" y="512763"/>
                  <a:pt x="652462" y="492125"/>
                </a:cubicBezTo>
                <a:cubicBezTo>
                  <a:pt x="655637" y="471488"/>
                  <a:pt x="636587" y="476250"/>
                  <a:pt x="623887" y="434975"/>
                </a:cubicBezTo>
                <a:cubicBezTo>
                  <a:pt x="611187" y="393700"/>
                  <a:pt x="579437" y="303213"/>
                  <a:pt x="576262" y="244475"/>
                </a:cubicBezTo>
                <a:cubicBezTo>
                  <a:pt x="573087" y="185738"/>
                  <a:pt x="587375" y="120650"/>
                  <a:pt x="604837" y="82550"/>
                </a:cubicBezTo>
                <a:cubicBezTo>
                  <a:pt x="622299" y="44450"/>
                  <a:pt x="636587" y="26988"/>
                  <a:pt x="681037" y="15875"/>
                </a:cubicBezTo>
                <a:cubicBezTo>
                  <a:pt x="725487" y="4762"/>
                  <a:pt x="825500" y="0"/>
                  <a:pt x="871537" y="15875"/>
                </a:cubicBezTo>
                <a:cubicBezTo>
                  <a:pt x="917575" y="31750"/>
                  <a:pt x="938212" y="68263"/>
                  <a:pt x="957262" y="111125"/>
                </a:cubicBezTo>
                <a:cubicBezTo>
                  <a:pt x="976312" y="153988"/>
                  <a:pt x="987424" y="223838"/>
                  <a:pt x="985837" y="273050"/>
                </a:cubicBezTo>
                <a:cubicBezTo>
                  <a:pt x="984250" y="322262"/>
                  <a:pt x="958849" y="373063"/>
                  <a:pt x="947737" y="406400"/>
                </a:cubicBezTo>
                <a:cubicBezTo>
                  <a:pt x="936625" y="439737"/>
                  <a:pt x="920749" y="450850"/>
                  <a:pt x="919162" y="473075"/>
                </a:cubicBezTo>
                <a:cubicBezTo>
                  <a:pt x="917575" y="495300"/>
                  <a:pt x="922337" y="515938"/>
                  <a:pt x="938212" y="539750"/>
                </a:cubicBezTo>
                <a:cubicBezTo>
                  <a:pt x="954087" y="563563"/>
                  <a:pt x="974725" y="590550"/>
                  <a:pt x="1014412" y="615950"/>
                </a:cubicBezTo>
                <a:cubicBezTo>
                  <a:pt x="1054100" y="641350"/>
                  <a:pt x="1131887" y="673100"/>
                  <a:pt x="1176337" y="692150"/>
                </a:cubicBezTo>
                <a:cubicBezTo>
                  <a:pt x="1220787" y="711200"/>
                  <a:pt x="1249362" y="706438"/>
                  <a:pt x="1281112" y="730250"/>
                </a:cubicBezTo>
                <a:cubicBezTo>
                  <a:pt x="1312862" y="754062"/>
                  <a:pt x="1343025" y="762000"/>
                  <a:pt x="1366837" y="835025"/>
                </a:cubicBezTo>
                <a:cubicBezTo>
                  <a:pt x="1390650" y="908050"/>
                  <a:pt x="1406525" y="1065213"/>
                  <a:pt x="1423987" y="1168400"/>
                </a:cubicBezTo>
                <a:cubicBezTo>
                  <a:pt x="1441449" y="1271587"/>
                  <a:pt x="1460500" y="1368425"/>
                  <a:pt x="1471612" y="1454150"/>
                </a:cubicBezTo>
                <a:cubicBezTo>
                  <a:pt x="1482724" y="1539875"/>
                  <a:pt x="1484312" y="1609725"/>
                  <a:pt x="1490662" y="1682750"/>
                </a:cubicBezTo>
                <a:cubicBezTo>
                  <a:pt x="1497012" y="1755775"/>
                  <a:pt x="1501775" y="1835150"/>
                  <a:pt x="1509712" y="1892300"/>
                </a:cubicBezTo>
                <a:cubicBezTo>
                  <a:pt x="1517649" y="1949450"/>
                  <a:pt x="1533525" y="1990725"/>
                  <a:pt x="1538287" y="2025650"/>
                </a:cubicBezTo>
                <a:cubicBezTo>
                  <a:pt x="1543050" y="2060575"/>
                  <a:pt x="1536700" y="2073275"/>
                  <a:pt x="1538287" y="2101850"/>
                </a:cubicBezTo>
                <a:cubicBezTo>
                  <a:pt x="1539875" y="2130425"/>
                  <a:pt x="1550987" y="2157413"/>
                  <a:pt x="1547812" y="2197100"/>
                </a:cubicBezTo>
                <a:cubicBezTo>
                  <a:pt x="1544637" y="2236787"/>
                  <a:pt x="1538287" y="2306638"/>
                  <a:pt x="1519237" y="2339975"/>
                </a:cubicBezTo>
                <a:cubicBezTo>
                  <a:pt x="1500187" y="2373313"/>
                  <a:pt x="1458912" y="2387600"/>
                  <a:pt x="1433512" y="2397125"/>
                </a:cubicBezTo>
                <a:cubicBezTo>
                  <a:pt x="1408112" y="2406650"/>
                  <a:pt x="1377949" y="2401887"/>
                  <a:pt x="1366837" y="2397125"/>
                </a:cubicBezTo>
                <a:cubicBezTo>
                  <a:pt x="1355725" y="2392363"/>
                  <a:pt x="1360487" y="2386012"/>
                  <a:pt x="1366837" y="2368550"/>
                </a:cubicBezTo>
                <a:cubicBezTo>
                  <a:pt x="1373187" y="2351088"/>
                  <a:pt x="1398587" y="2319337"/>
                  <a:pt x="1404937" y="2292350"/>
                </a:cubicBezTo>
                <a:cubicBezTo>
                  <a:pt x="1411287" y="2265363"/>
                  <a:pt x="1414462" y="2209800"/>
                  <a:pt x="1404937" y="2206625"/>
                </a:cubicBezTo>
                <a:cubicBezTo>
                  <a:pt x="1395412" y="2203450"/>
                  <a:pt x="1368424" y="2260600"/>
                  <a:pt x="1347787" y="2273300"/>
                </a:cubicBezTo>
                <a:cubicBezTo>
                  <a:pt x="1327150" y="2286000"/>
                  <a:pt x="1293812" y="2286000"/>
                  <a:pt x="1281112" y="2282825"/>
                </a:cubicBezTo>
                <a:cubicBezTo>
                  <a:pt x="1268412" y="2279650"/>
                  <a:pt x="1258887" y="2278063"/>
                  <a:pt x="1271587" y="2254250"/>
                </a:cubicBezTo>
                <a:cubicBezTo>
                  <a:pt x="1284287" y="2230438"/>
                  <a:pt x="1331912" y="2179638"/>
                  <a:pt x="1357312" y="2139950"/>
                </a:cubicBezTo>
                <a:cubicBezTo>
                  <a:pt x="1382712" y="2100263"/>
                  <a:pt x="1425575" y="2073275"/>
                  <a:pt x="1423987" y="2016125"/>
                </a:cubicBezTo>
                <a:cubicBezTo>
                  <a:pt x="1422400" y="1958975"/>
                  <a:pt x="1368424" y="1868487"/>
                  <a:pt x="1347787" y="1797050"/>
                </a:cubicBezTo>
                <a:cubicBezTo>
                  <a:pt x="1327150" y="1725613"/>
                  <a:pt x="1312862" y="1649413"/>
                  <a:pt x="1300162" y="1587500"/>
                </a:cubicBezTo>
                <a:cubicBezTo>
                  <a:pt x="1287462" y="1525588"/>
                  <a:pt x="1281112" y="1474788"/>
                  <a:pt x="1271587" y="1425575"/>
                </a:cubicBezTo>
                <a:cubicBezTo>
                  <a:pt x="1262062" y="1376362"/>
                  <a:pt x="1262062" y="1346200"/>
                  <a:pt x="1243012" y="1292225"/>
                </a:cubicBezTo>
                <a:cubicBezTo>
                  <a:pt x="1223962" y="1238250"/>
                  <a:pt x="1173162" y="1049338"/>
                  <a:pt x="1157287" y="1101725"/>
                </a:cubicBezTo>
                <a:cubicBezTo>
                  <a:pt x="1141412" y="1154112"/>
                  <a:pt x="1149350" y="1492250"/>
                  <a:pt x="1147762" y="1606550"/>
                </a:cubicBezTo>
                <a:cubicBezTo>
                  <a:pt x="1146175" y="1720850"/>
                  <a:pt x="1141412" y="1717675"/>
                  <a:pt x="1147762" y="1787525"/>
                </a:cubicBezTo>
                <a:cubicBezTo>
                  <a:pt x="1154112" y="1857375"/>
                  <a:pt x="1176337" y="1966913"/>
                  <a:pt x="1185862" y="2025650"/>
                </a:cubicBezTo>
                <a:cubicBezTo>
                  <a:pt x="1195387" y="2084388"/>
                  <a:pt x="1200150" y="2092325"/>
                  <a:pt x="1204912" y="2139950"/>
                </a:cubicBezTo>
                <a:cubicBezTo>
                  <a:pt x="1209674" y="2187575"/>
                  <a:pt x="1216024" y="2243138"/>
                  <a:pt x="1214437" y="2311400"/>
                </a:cubicBezTo>
                <a:cubicBezTo>
                  <a:pt x="1212850" y="2379662"/>
                  <a:pt x="1208087" y="2461420"/>
                  <a:pt x="1195387" y="2549525"/>
                </a:cubicBezTo>
                <a:cubicBezTo>
                  <a:pt x="1182687" y="2637630"/>
                  <a:pt x="1149349" y="2747958"/>
                  <a:pt x="1138237" y="2840033"/>
                </a:cubicBezTo>
                <a:cubicBezTo>
                  <a:pt x="1127125" y="2932108"/>
                  <a:pt x="1127125" y="3018631"/>
                  <a:pt x="1128712" y="3101975"/>
                </a:cubicBezTo>
                <a:cubicBezTo>
                  <a:pt x="1130299" y="3185319"/>
                  <a:pt x="1155699" y="3251200"/>
                  <a:pt x="1147762" y="3340100"/>
                </a:cubicBezTo>
                <a:cubicBezTo>
                  <a:pt x="1139825" y="3429000"/>
                  <a:pt x="1104899" y="3519488"/>
                  <a:pt x="1081087" y="3635375"/>
                </a:cubicBezTo>
                <a:cubicBezTo>
                  <a:pt x="1057275" y="3751262"/>
                  <a:pt x="1006475" y="3943350"/>
                  <a:pt x="1004887" y="4035425"/>
                </a:cubicBezTo>
                <a:cubicBezTo>
                  <a:pt x="1003300" y="4127500"/>
                  <a:pt x="1073149" y="4148138"/>
                  <a:pt x="1071562" y="4187825"/>
                </a:cubicBezTo>
                <a:cubicBezTo>
                  <a:pt x="1069975" y="4227512"/>
                  <a:pt x="1027112" y="4257675"/>
                  <a:pt x="995362" y="4273550"/>
                </a:cubicBezTo>
                <a:cubicBezTo>
                  <a:pt x="963612" y="4289425"/>
                  <a:pt x="906462" y="4287837"/>
                  <a:pt x="881062" y="4283075"/>
                </a:cubicBezTo>
                <a:cubicBezTo>
                  <a:pt x="855662" y="4278313"/>
                  <a:pt x="849312" y="4259263"/>
                  <a:pt x="842962" y="4244975"/>
                </a:cubicBezTo>
                <a:cubicBezTo>
                  <a:pt x="836612" y="4230687"/>
                  <a:pt x="842962" y="4197350"/>
                  <a:pt x="842962" y="4197350"/>
                </a:cubicBezTo>
                <a:cubicBezTo>
                  <a:pt x="842962" y="4178300"/>
                  <a:pt x="838200" y="4159250"/>
                  <a:pt x="842962" y="4130675"/>
                </a:cubicBezTo>
                <a:cubicBezTo>
                  <a:pt x="847724" y="4102100"/>
                  <a:pt x="873124" y="4059237"/>
                  <a:pt x="871537" y="4025900"/>
                </a:cubicBezTo>
                <a:cubicBezTo>
                  <a:pt x="869950" y="3992563"/>
                  <a:pt x="833437" y="3971925"/>
                  <a:pt x="833437" y="3930650"/>
                </a:cubicBezTo>
                <a:cubicBezTo>
                  <a:pt x="833437" y="3889375"/>
                  <a:pt x="869950" y="3889375"/>
                  <a:pt x="871537" y="3778250"/>
                </a:cubicBezTo>
                <a:cubicBezTo>
                  <a:pt x="873125" y="3667125"/>
                  <a:pt x="839787" y="3494083"/>
                  <a:pt x="842962" y="3382958"/>
                </a:cubicBezTo>
                <a:cubicBezTo>
                  <a:pt x="869145" y="3251952"/>
                  <a:pt x="900112" y="3296443"/>
                  <a:pt x="890587" y="3111500"/>
                </a:cubicBezTo>
                <a:cubicBezTo>
                  <a:pt x="881062" y="2926557"/>
                  <a:pt x="817562" y="2314575"/>
                  <a:pt x="785812" y="2273300"/>
                </a:cubicBezTo>
                <a:cubicBezTo>
                  <a:pt x="754062" y="2232025"/>
                  <a:pt x="715962" y="2722563"/>
                  <a:pt x="700087" y="2863850"/>
                </a:cubicBezTo>
                <a:cubicBezTo>
                  <a:pt x="684212" y="3005137"/>
                  <a:pt x="688975" y="3040063"/>
                  <a:pt x="690562" y="3121025"/>
                </a:cubicBezTo>
                <a:cubicBezTo>
                  <a:pt x="692149" y="3201987"/>
                  <a:pt x="711199" y="3260725"/>
                  <a:pt x="709612" y="3349625"/>
                </a:cubicBezTo>
                <a:cubicBezTo>
                  <a:pt x="708025" y="3438525"/>
                  <a:pt x="684212" y="3575050"/>
                  <a:pt x="681037" y="3654425"/>
                </a:cubicBezTo>
                <a:cubicBezTo>
                  <a:pt x="677862" y="3733800"/>
                  <a:pt x="685800" y="3775075"/>
                  <a:pt x="690562" y="3825875"/>
                </a:cubicBezTo>
                <a:cubicBezTo>
                  <a:pt x="695324" y="3876675"/>
                  <a:pt x="706437" y="3922713"/>
                  <a:pt x="709612" y="3959225"/>
                </a:cubicBezTo>
                <a:cubicBezTo>
                  <a:pt x="712787" y="3995737"/>
                  <a:pt x="709612" y="4044950"/>
                  <a:pt x="709612" y="4044950"/>
                </a:cubicBezTo>
                <a:lnTo>
                  <a:pt x="709612" y="4092575"/>
                </a:lnTo>
                <a:cubicBezTo>
                  <a:pt x="709612" y="4113212"/>
                  <a:pt x="708025" y="4140200"/>
                  <a:pt x="709612" y="4168775"/>
                </a:cubicBezTo>
                <a:cubicBezTo>
                  <a:pt x="711200" y="4197350"/>
                  <a:pt x="723899" y="4243388"/>
                  <a:pt x="719137" y="4264025"/>
                </a:cubicBezTo>
                <a:cubicBezTo>
                  <a:pt x="714375" y="4284662"/>
                  <a:pt x="708024" y="4286250"/>
                  <a:pt x="671512" y="4283075"/>
                </a:cubicBezTo>
                <a:close/>
              </a:path>
            </a:pathLst>
          </a:custGeom>
          <a:solidFill>
            <a:srgbClr val="FFCC99">
              <a:alpha val="66000"/>
            </a:srgbClr>
          </a:solidFill>
          <a:ln w="25400">
            <a:noFill/>
          </a:ln>
          <a:effectLst>
            <a:outerShdw blurRad="50800" dist="63500" dir="9600000" sx="99000" sy="99000" algn="ctr">
              <a:srgbClr val="000000">
                <a:alpha val="1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flat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3122894" y="2490784"/>
            <a:ext cx="224970" cy="321148"/>
          </a:xfrm>
          <a:custGeom>
            <a:avLst/>
            <a:gdLst>
              <a:gd name="connsiteX0" fmla="*/ 214306 w 224970"/>
              <a:gd name="connsiteY0" fmla="*/ 7984 h 321148"/>
              <a:gd name="connsiteX1" fmla="*/ 134407 w 224970"/>
              <a:gd name="connsiteY1" fmla="*/ 16862 h 321148"/>
              <a:gd name="connsiteX2" fmla="*/ 98897 w 224970"/>
              <a:gd name="connsiteY2" fmla="*/ 105639 h 321148"/>
              <a:gd name="connsiteX3" fmla="*/ 27875 w 224970"/>
              <a:gd name="connsiteY3" fmla="*/ 185538 h 321148"/>
              <a:gd name="connsiteX4" fmla="*/ 1242 w 224970"/>
              <a:gd name="connsiteY4" fmla="*/ 221048 h 321148"/>
              <a:gd name="connsiteX5" fmla="*/ 63386 w 224970"/>
              <a:gd name="connsiteY5" fmla="*/ 221048 h 321148"/>
              <a:gd name="connsiteX6" fmla="*/ 116652 w 224970"/>
              <a:gd name="connsiteY6" fmla="*/ 176660 h 321148"/>
              <a:gd name="connsiteX7" fmla="*/ 116652 w 224970"/>
              <a:gd name="connsiteY7" fmla="*/ 247681 h 321148"/>
              <a:gd name="connsiteX8" fmla="*/ 90019 w 224970"/>
              <a:gd name="connsiteY8" fmla="*/ 292070 h 321148"/>
              <a:gd name="connsiteX9" fmla="*/ 143285 w 224970"/>
              <a:gd name="connsiteY9" fmla="*/ 318703 h 321148"/>
              <a:gd name="connsiteX10" fmla="*/ 214306 w 224970"/>
              <a:gd name="connsiteY10" fmla="*/ 229926 h 321148"/>
              <a:gd name="connsiteX11" fmla="*/ 223184 w 224970"/>
              <a:gd name="connsiteY11" fmla="*/ 105639 h 321148"/>
              <a:gd name="connsiteX12" fmla="*/ 214306 w 224970"/>
              <a:gd name="connsiteY12" fmla="*/ 7984 h 3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970" h="321148">
                <a:moveTo>
                  <a:pt x="214306" y="7984"/>
                </a:moveTo>
                <a:cubicBezTo>
                  <a:pt x="199510" y="-6812"/>
                  <a:pt x="153642" y="586"/>
                  <a:pt x="134407" y="16862"/>
                </a:cubicBezTo>
                <a:cubicBezTo>
                  <a:pt x="115172" y="33138"/>
                  <a:pt x="116652" y="77526"/>
                  <a:pt x="98897" y="105639"/>
                </a:cubicBezTo>
                <a:cubicBezTo>
                  <a:pt x="81142" y="133752"/>
                  <a:pt x="44151" y="166303"/>
                  <a:pt x="27875" y="185538"/>
                </a:cubicBezTo>
                <a:cubicBezTo>
                  <a:pt x="11599" y="204773"/>
                  <a:pt x="-4677" y="215130"/>
                  <a:pt x="1242" y="221048"/>
                </a:cubicBezTo>
                <a:cubicBezTo>
                  <a:pt x="7160" y="226966"/>
                  <a:pt x="44151" y="228446"/>
                  <a:pt x="63386" y="221048"/>
                </a:cubicBezTo>
                <a:cubicBezTo>
                  <a:pt x="82621" y="213650"/>
                  <a:pt x="107774" y="172221"/>
                  <a:pt x="116652" y="176660"/>
                </a:cubicBezTo>
                <a:cubicBezTo>
                  <a:pt x="125530" y="181099"/>
                  <a:pt x="121091" y="228446"/>
                  <a:pt x="116652" y="247681"/>
                </a:cubicBezTo>
                <a:cubicBezTo>
                  <a:pt x="112213" y="266916"/>
                  <a:pt x="85580" y="280233"/>
                  <a:pt x="90019" y="292070"/>
                </a:cubicBezTo>
                <a:cubicBezTo>
                  <a:pt x="94458" y="303907"/>
                  <a:pt x="122570" y="329060"/>
                  <a:pt x="143285" y="318703"/>
                </a:cubicBezTo>
                <a:cubicBezTo>
                  <a:pt x="163999" y="308346"/>
                  <a:pt x="200990" y="265437"/>
                  <a:pt x="214306" y="229926"/>
                </a:cubicBezTo>
                <a:cubicBezTo>
                  <a:pt x="227622" y="194415"/>
                  <a:pt x="221704" y="141150"/>
                  <a:pt x="223184" y="105639"/>
                </a:cubicBezTo>
                <a:cubicBezTo>
                  <a:pt x="224664" y="70128"/>
                  <a:pt x="229102" y="22780"/>
                  <a:pt x="214306" y="798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084463" y="2518128"/>
            <a:ext cx="164832" cy="309367"/>
          </a:xfrm>
          <a:custGeom>
            <a:avLst/>
            <a:gdLst>
              <a:gd name="connsiteX0" fmla="*/ 72007 w 164832"/>
              <a:gd name="connsiteY0" fmla="*/ 7273 h 309367"/>
              <a:gd name="connsiteX1" fmla="*/ 9864 w 164832"/>
              <a:gd name="connsiteY1" fmla="*/ 16151 h 309367"/>
              <a:gd name="connsiteX2" fmla="*/ 986 w 164832"/>
              <a:gd name="connsiteY2" fmla="*/ 140438 h 309367"/>
              <a:gd name="connsiteX3" fmla="*/ 18741 w 164832"/>
              <a:gd name="connsiteY3" fmla="*/ 255848 h 309367"/>
              <a:gd name="connsiteX4" fmla="*/ 151906 w 164832"/>
              <a:gd name="connsiteY4" fmla="*/ 309114 h 309367"/>
              <a:gd name="connsiteX5" fmla="*/ 125273 w 164832"/>
              <a:gd name="connsiteY5" fmla="*/ 273603 h 309367"/>
              <a:gd name="connsiteX6" fmla="*/ 107518 w 164832"/>
              <a:gd name="connsiteY6" fmla="*/ 220337 h 309367"/>
              <a:gd name="connsiteX7" fmla="*/ 107518 w 164832"/>
              <a:gd name="connsiteY7" fmla="*/ 175949 h 309367"/>
              <a:gd name="connsiteX8" fmla="*/ 143029 w 164832"/>
              <a:gd name="connsiteY8" fmla="*/ 202582 h 309367"/>
              <a:gd name="connsiteX9" fmla="*/ 160784 w 164832"/>
              <a:gd name="connsiteY9" fmla="*/ 202582 h 309367"/>
              <a:gd name="connsiteX10" fmla="*/ 160784 w 164832"/>
              <a:gd name="connsiteY10" fmla="*/ 140438 h 309367"/>
              <a:gd name="connsiteX11" fmla="*/ 116396 w 164832"/>
              <a:gd name="connsiteY11" fmla="*/ 69417 h 309367"/>
              <a:gd name="connsiteX12" fmla="*/ 72007 w 164832"/>
              <a:gd name="connsiteY12" fmla="*/ 7273 h 3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832" h="309367">
                <a:moveTo>
                  <a:pt x="72007" y="7273"/>
                </a:moveTo>
                <a:cubicBezTo>
                  <a:pt x="54252" y="-1605"/>
                  <a:pt x="21701" y="-6043"/>
                  <a:pt x="9864" y="16151"/>
                </a:cubicBezTo>
                <a:cubicBezTo>
                  <a:pt x="-1973" y="38345"/>
                  <a:pt x="-493" y="100489"/>
                  <a:pt x="986" y="140438"/>
                </a:cubicBezTo>
                <a:cubicBezTo>
                  <a:pt x="2465" y="180387"/>
                  <a:pt x="-6412" y="227735"/>
                  <a:pt x="18741" y="255848"/>
                </a:cubicBezTo>
                <a:cubicBezTo>
                  <a:pt x="43894" y="283961"/>
                  <a:pt x="134151" y="306155"/>
                  <a:pt x="151906" y="309114"/>
                </a:cubicBezTo>
                <a:cubicBezTo>
                  <a:pt x="169661" y="312073"/>
                  <a:pt x="132671" y="288399"/>
                  <a:pt x="125273" y="273603"/>
                </a:cubicBezTo>
                <a:cubicBezTo>
                  <a:pt x="117875" y="258807"/>
                  <a:pt x="110477" y="236613"/>
                  <a:pt x="107518" y="220337"/>
                </a:cubicBezTo>
                <a:cubicBezTo>
                  <a:pt x="104559" y="204061"/>
                  <a:pt x="101600" y="178908"/>
                  <a:pt x="107518" y="175949"/>
                </a:cubicBezTo>
                <a:cubicBezTo>
                  <a:pt x="113436" y="172990"/>
                  <a:pt x="134151" y="198143"/>
                  <a:pt x="143029" y="202582"/>
                </a:cubicBezTo>
                <a:cubicBezTo>
                  <a:pt x="151907" y="207021"/>
                  <a:pt x="157825" y="212939"/>
                  <a:pt x="160784" y="202582"/>
                </a:cubicBezTo>
                <a:cubicBezTo>
                  <a:pt x="163743" y="192225"/>
                  <a:pt x="168182" y="162632"/>
                  <a:pt x="160784" y="140438"/>
                </a:cubicBezTo>
                <a:cubicBezTo>
                  <a:pt x="153386" y="118244"/>
                  <a:pt x="128233" y="90132"/>
                  <a:pt x="116396" y="69417"/>
                </a:cubicBezTo>
                <a:cubicBezTo>
                  <a:pt x="104559" y="48703"/>
                  <a:pt x="89762" y="16151"/>
                  <a:pt x="72007" y="72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84886" y="4011590"/>
            <a:ext cx="174837" cy="302933"/>
          </a:xfrm>
          <a:custGeom>
            <a:avLst/>
            <a:gdLst>
              <a:gd name="connsiteX0" fmla="*/ 44446 w 174837"/>
              <a:gd name="connsiteY0" fmla="*/ 23015 h 302933"/>
              <a:gd name="connsiteX1" fmla="*/ 150979 w 174837"/>
              <a:gd name="connsiteY1" fmla="*/ 5260 h 302933"/>
              <a:gd name="connsiteX2" fmla="*/ 168734 w 174837"/>
              <a:gd name="connsiteY2" fmla="*/ 85159 h 302933"/>
              <a:gd name="connsiteX3" fmla="*/ 159856 w 174837"/>
              <a:gd name="connsiteY3" fmla="*/ 218324 h 302933"/>
              <a:gd name="connsiteX4" fmla="*/ 168734 w 174837"/>
              <a:gd name="connsiteY4" fmla="*/ 298223 h 302933"/>
              <a:gd name="connsiteX5" fmla="*/ 53324 w 174837"/>
              <a:gd name="connsiteY5" fmla="*/ 289345 h 302933"/>
              <a:gd name="connsiteX6" fmla="*/ 58 w 174837"/>
              <a:gd name="connsiteY6" fmla="*/ 253835 h 302933"/>
              <a:gd name="connsiteX7" fmla="*/ 62202 w 174837"/>
              <a:gd name="connsiteY7" fmla="*/ 147303 h 302933"/>
              <a:gd name="connsiteX8" fmla="*/ 44446 w 174837"/>
              <a:gd name="connsiteY8" fmla="*/ 23015 h 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37" h="302933">
                <a:moveTo>
                  <a:pt x="44446" y="23015"/>
                </a:moveTo>
                <a:cubicBezTo>
                  <a:pt x="59242" y="-659"/>
                  <a:pt x="130264" y="-5097"/>
                  <a:pt x="150979" y="5260"/>
                </a:cubicBezTo>
                <a:cubicBezTo>
                  <a:pt x="171694" y="15617"/>
                  <a:pt x="167255" y="49648"/>
                  <a:pt x="168734" y="85159"/>
                </a:cubicBezTo>
                <a:cubicBezTo>
                  <a:pt x="170213" y="120670"/>
                  <a:pt x="159856" y="182813"/>
                  <a:pt x="159856" y="218324"/>
                </a:cubicBezTo>
                <a:cubicBezTo>
                  <a:pt x="159856" y="253835"/>
                  <a:pt x="186489" y="286386"/>
                  <a:pt x="168734" y="298223"/>
                </a:cubicBezTo>
                <a:cubicBezTo>
                  <a:pt x="150979" y="310060"/>
                  <a:pt x="81437" y="296743"/>
                  <a:pt x="53324" y="289345"/>
                </a:cubicBezTo>
                <a:cubicBezTo>
                  <a:pt x="25211" y="281947"/>
                  <a:pt x="-1422" y="277509"/>
                  <a:pt x="58" y="253835"/>
                </a:cubicBezTo>
                <a:cubicBezTo>
                  <a:pt x="1538" y="230161"/>
                  <a:pt x="51845" y="187253"/>
                  <a:pt x="62202" y="147303"/>
                </a:cubicBezTo>
                <a:cubicBezTo>
                  <a:pt x="72559" y="107354"/>
                  <a:pt x="29650" y="46689"/>
                  <a:pt x="44446" y="2301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770548" y="4006890"/>
            <a:ext cx="168338" cy="309211"/>
          </a:xfrm>
          <a:custGeom>
            <a:avLst/>
            <a:gdLst>
              <a:gd name="connsiteX0" fmla="*/ 7359 w 168338"/>
              <a:gd name="connsiteY0" fmla="*/ 1083 h 309211"/>
              <a:gd name="connsiteX1" fmla="*/ 140524 w 168338"/>
              <a:gd name="connsiteY1" fmla="*/ 36594 h 309211"/>
              <a:gd name="connsiteX2" fmla="*/ 140524 w 168338"/>
              <a:gd name="connsiteY2" fmla="*/ 134248 h 309211"/>
              <a:gd name="connsiteX3" fmla="*/ 167157 w 168338"/>
              <a:gd name="connsiteY3" fmla="*/ 249658 h 309211"/>
              <a:gd name="connsiteX4" fmla="*/ 96136 w 168338"/>
              <a:gd name="connsiteY4" fmla="*/ 294046 h 309211"/>
              <a:gd name="connsiteX5" fmla="*/ 25115 w 168338"/>
              <a:gd name="connsiteY5" fmla="*/ 302924 h 309211"/>
              <a:gd name="connsiteX6" fmla="*/ 33992 w 168338"/>
              <a:gd name="connsiteY6" fmla="*/ 205269 h 309211"/>
              <a:gd name="connsiteX7" fmla="*/ 33992 w 168338"/>
              <a:gd name="connsiteY7" fmla="*/ 116493 h 309211"/>
              <a:gd name="connsiteX8" fmla="*/ 16237 w 168338"/>
              <a:gd name="connsiteY8" fmla="*/ 72104 h 309211"/>
              <a:gd name="connsiteX9" fmla="*/ 7359 w 168338"/>
              <a:gd name="connsiteY9" fmla="*/ 1083 h 3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38" h="309211">
                <a:moveTo>
                  <a:pt x="7359" y="1083"/>
                </a:moveTo>
                <a:cubicBezTo>
                  <a:pt x="28074" y="-4835"/>
                  <a:pt x="118330" y="14400"/>
                  <a:pt x="140524" y="36594"/>
                </a:cubicBezTo>
                <a:cubicBezTo>
                  <a:pt x="162718" y="58788"/>
                  <a:pt x="136085" y="98737"/>
                  <a:pt x="140524" y="134248"/>
                </a:cubicBezTo>
                <a:cubicBezTo>
                  <a:pt x="144963" y="169759"/>
                  <a:pt x="174555" y="223025"/>
                  <a:pt x="167157" y="249658"/>
                </a:cubicBezTo>
                <a:cubicBezTo>
                  <a:pt x="159759" y="276291"/>
                  <a:pt x="119810" y="285168"/>
                  <a:pt x="96136" y="294046"/>
                </a:cubicBezTo>
                <a:cubicBezTo>
                  <a:pt x="72462" y="302924"/>
                  <a:pt x="35472" y="317720"/>
                  <a:pt x="25115" y="302924"/>
                </a:cubicBezTo>
                <a:cubicBezTo>
                  <a:pt x="14758" y="288128"/>
                  <a:pt x="32513" y="236341"/>
                  <a:pt x="33992" y="205269"/>
                </a:cubicBezTo>
                <a:cubicBezTo>
                  <a:pt x="35471" y="174197"/>
                  <a:pt x="36951" y="138687"/>
                  <a:pt x="33992" y="116493"/>
                </a:cubicBezTo>
                <a:cubicBezTo>
                  <a:pt x="31033" y="94299"/>
                  <a:pt x="16237" y="89859"/>
                  <a:pt x="16237" y="72104"/>
                </a:cubicBezTo>
                <a:cubicBezTo>
                  <a:pt x="16237" y="54349"/>
                  <a:pt x="-13356" y="7001"/>
                  <a:pt x="7359" y="108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26147" y="1582625"/>
            <a:ext cx="266853" cy="850712"/>
          </a:xfrm>
          <a:custGeom>
            <a:avLst/>
            <a:gdLst>
              <a:gd name="connsiteX0" fmla="*/ 335 w 228980"/>
              <a:gd name="connsiteY0" fmla="*/ 117154 h 581706"/>
              <a:gd name="connsiteX1" fmla="*/ 124622 w 228980"/>
              <a:gd name="connsiteY1" fmla="*/ 1744 h 581706"/>
              <a:gd name="connsiteX2" fmla="*/ 177888 w 228980"/>
              <a:gd name="connsiteY2" fmla="*/ 205931 h 581706"/>
              <a:gd name="connsiteX3" fmla="*/ 222277 w 228980"/>
              <a:gd name="connsiteY3" fmla="*/ 472261 h 581706"/>
              <a:gd name="connsiteX4" fmla="*/ 222277 w 228980"/>
              <a:gd name="connsiteY4" fmla="*/ 552160 h 581706"/>
              <a:gd name="connsiteX5" fmla="*/ 160133 w 228980"/>
              <a:gd name="connsiteY5" fmla="*/ 578793 h 581706"/>
              <a:gd name="connsiteX6" fmla="*/ 133500 w 228980"/>
              <a:gd name="connsiteY6" fmla="*/ 490016 h 581706"/>
              <a:gd name="connsiteX7" fmla="*/ 89112 w 228980"/>
              <a:gd name="connsiteY7" fmla="*/ 285830 h 581706"/>
              <a:gd name="connsiteX8" fmla="*/ 335 w 228980"/>
              <a:gd name="connsiteY8" fmla="*/ 117154 h 581706"/>
              <a:gd name="connsiteX0" fmla="*/ 335 w 268357"/>
              <a:gd name="connsiteY0" fmla="*/ 117154 h 784251"/>
              <a:gd name="connsiteX1" fmla="*/ 124622 w 268357"/>
              <a:gd name="connsiteY1" fmla="*/ 1744 h 784251"/>
              <a:gd name="connsiteX2" fmla="*/ 177888 w 268357"/>
              <a:gd name="connsiteY2" fmla="*/ 205931 h 784251"/>
              <a:gd name="connsiteX3" fmla="*/ 222277 w 268357"/>
              <a:gd name="connsiteY3" fmla="*/ 472261 h 784251"/>
              <a:gd name="connsiteX4" fmla="*/ 266665 w 268357"/>
              <a:gd name="connsiteY4" fmla="*/ 782979 h 784251"/>
              <a:gd name="connsiteX5" fmla="*/ 160133 w 268357"/>
              <a:gd name="connsiteY5" fmla="*/ 578793 h 784251"/>
              <a:gd name="connsiteX6" fmla="*/ 133500 w 268357"/>
              <a:gd name="connsiteY6" fmla="*/ 490016 h 784251"/>
              <a:gd name="connsiteX7" fmla="*/ 89112 w 268357"/>
              <a:gd name="connsiteY7" fmla="*/ 285830 h 784251"/>
              <a:gd name="connsiteX8" fmla="*/ 335 w 268357"/>
              <a:gd name="connsiteY8" fmla="*/ 117154 h 784251"/>
              <a:gd name="connsiteX0" fmla="*/ 335 w 266853"/>
              <a:gd name="connsiteY0" fmla="*/ 117154 h 850712"/>
              <a:gd name="connsiteX1" fmla="*/ 124622 w 266853"/>
              <a:gd name="connsiteY1" fmla="*/ 1744 h 850712"/>
              <a:gd name="connsiteX2" fmla="*/ 177888 w 266853"/>
              <a:gd name="connsiteY2" fmla="*/ 205931 h 850712"/>
              <a:gd name="connsiteX3" fmla="*/ 222277 w 266853"/>
              <a:gd name="connsiteY3" fmla="*/ 472261 h 850712"/>
              <a:gd name="connsiteX4" fmla="*/ 266665 w 266853"/>
              <a:gd name="connsiteY4" fmla="*/ 782979 h 850712"/>
              <a:gd name="connsiteX5" fmla="*/ 204521 w 266853"/>
              <a:gd name="connsiteY5" fmla="*/ 827368 h 850712"/>
              <a:gd name="connsiteX6" fmla="*/ 133500 w 266853"/>
              <a:gd name="connsiteY6" fmla="*/ 490016 h 850712"/>
              <a:gd name="connsiteX7" fmla="*/ 89112 w 266853"/>
              <a:gd name="connsiteY7" fmla="*/ 285830 h 850712"/>
              <a:gd name="connsiteX8" fmla="*/ 335 w 266853"/>
              <a:gd name="connsiteY8" fmla="*/ 117154 h 85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853" h="850712">
                <a:moveTo>
                  <a:pt x="335" y="117154"/>
                </a:moveTo>
                <a:cubicBezTo>
                  <a:pt x="6253" y="69806"/>
                  <a:pt x="95030" y="-13052"/>
                  <a:pt x="124622" y="1744"/>
                </a:cubicBezTo>
                <a:cubicBezTo>
                  <a:pt x="154214" y="16540"/>
                  <a:pt x="161612" y="127512"/>
                  <a:pt x="177888" y="205931"/>
                </a:cubicBezTo>
                <a:cubicBezTo>
                  <a:pt x="194164" y="284351"/>
                  <a:pt x="207481" y="376086"/>
                  <a:pt x="222277" y="472261"/>
                </a:cubicBezTo>
                <a:cubicBezTo>
                  <a:pt x="237073" y="568436"/>
                  <a:pt x="269624" y="723795"/>
                  <a:pt x="266665" y="782979"/>
                </a:cubicBezTo>
                <a:cubicBezTo>
                  <a:pt x="263706" y="842164"/>
                  <a:pt x="226715" y="876195"/>
                  <a:pt x="204521" y="827368"/>
                </a:cubicBezTo>
                <a:cubicBezTo>
                  <a:pt x="182327" y="778541"/>
                  <a:pt x="145337" y="538843"/>
                  <a:pt x="133500" y="490016"/>
                </a:cubicBezTo>
                <a:cubicBezTo>
                  <a:pt x="121663" y="441189"/>
                  <a:pt x="109827" y="347974"/>
                  <a:pt x="89112" y="285830"/>
                </a:cubicBezTo>
                <a:cubicBezTo>
                  <a:pt x="68397" y="223686"/>
                  <a:pt x="-5583" y="164502"/>
                  <a:pt x="335" y="117154"/>
                </a:cubicBezTo>
                <a:close/>
              </a:path>
            </a:pathLst>
          </a:custGeom>
          <a:solidFill>
            <a:srgbClr val="0066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136472" y="1600489"/>
            <a:ext cx="286523" cy="807434"/>
          </a:xfrm>
          <a:custGeom>
            <a:avLst/>
            <a:gdLst>
              <a:gd name="connsiteX0" fmla="*/ 250449 w 250645"/>
              <a:gd name="connsiteY0" fmla="*/ 90412 h 472605"/>
              <a:gd name="connsiteX1" fmla="*/ 179428 w 250645"/>
              <a:gd name="connsiteY1" fmla="*/ 259088 h 472605"/>
              <a:gd name="connsiteX2" fmla="*/ 143917 w 250645"/>
              <a:gd name="connsiteY2" fmla="*/ 365620 h 472605"/>
              <a:gd name="connsiteX3" fmla="*/ 117284 w 250645"/>
              <a:gd name="connsiteY3" fmla="*/ 445519 h 472605"/>
              <a:gd name="connsiteX4" fmla="*/ 64018 w 250645"/>
              <a:gd name="connsiteY4" fmla="*/ 472152 h 472605"/>
              <a:gd name="connsiteX5" fmla="*/ 1875 w 250645"/>
              <a:gd name="connsiteY5" fmla="*/ 427764 h 472605"/>
              <a:gd name="connsiteX6" fmla="*/ 19630 w 250645"/>
              <a:gd name="connsiteY6" fmla="*/ 250210 h 472605"/>
              <a:gd name="connsiteX7" fmla="*/ 55141 w 250645"/>
              <a:gd name="connsiteY7" fmla="*/ 72657 h 472605"/>
              <a:gd name="connsiteX8" fmla="*/ 90651 w 250645"/>
              <a:gd name="connsiteY8" fmla="*/ 1636 h 472605"/>
              <a:gd name="connsiteX9" fmla="*/ 197183 w 250645"/>
              <a:gd name="connsiteY9" fmla="*/ 28269 h 472605"/>
              <a:gd name="connsiteX10" fmla="*/ 250449 w 250645"/>
              <a:gd name="connsiteY10" fmla="*/ 90412 h 472605"/>
              <a:gd name="connsiteX0" fmla="*/ 288752 w 288948"/>
              <a:gd name="connsiteY0" fmla="*/ 90412 h 791771"/>
              <a:gd name="connsiteX1" fmla="*/ 217731 w 288948"/>
              <a:gd name="connsiteY1" fmla="*/ 259088 h 791771"/>
              <a:gd name="connsiteX2" fmla="*/ 182220 w 288948"/>
              <a:gd name="connsiteY2" fmla="*/ 365620 h 791771"/>
              <a:gd name="connsiteX3" fmla="*/ 155587 w 288948"/>
              <a:gd name="connsiteY3" fmla="*/ 445519 h 791771"/>
              <a:gd name="connsiteX4" fmla="*/ 4666 w 288948"/>
              <a:gd name="connsiteY4" fmla="*/ 791748 h 791771"/>
              <a:gd name="connsiteX5" fmla="*/ 40178 w 288948"/>
              <a:gd name="connsiteY5" fmla="*/ 427764 h 791771"/>
              <a:gd name="connsiteX6" fmla="*/ 57933 w 288948"/>
              <a:gd name="connsiteY6" fmla="*/ 250210 h 791771"/>
              <a:gd name="connsiteX7" fmla="*/ 93444 w 288948"/>
              <a:gd name="connsiteY7" fmla="*/ 72657 h 791771"/>
              <a:gd name="connsiteX8" fmla="*/ 128954 w 288948"/>
              <a:gd name="connsiteY8" fmla="*/ 1636 h 791771"/>
              <a:gd name="connsiteX9" fmla="*/ 235486 w 288948"/>
              <a:gd name="connsiteY9" fmla="*/ 28269 h 791771"/>
              <a:gd name="connsiteX10" fmla="*/ 288752 w 288948"/>
              <a:gd name="connsiteY10" fmla="*/ 90412 h 791771"/>
              <a:gd name="connsiteX0" fmla="*/ 285900 w 286096"/>
              <a:gd name="connsiteY0" fmla="*/ 90412 h 795917"/>
              <a:gd name="connsiteX1" fmla="*/ 214879 w 286096"/>
              <a:gd name="connsiteY1" fmla="*/ 259088 h 795917"/>
              <a:gd name="connsiteX2" fmla="*/ 179368 w 286096"/>
              <a:gd name="connsiteY2" fmla="*/ 365620 h 795917"/>
              <a:gd name="connsiteX3" fmla="*/ 152735 w 286096"/>
              <a:gd name="connsiteY3" fmla="*/ 445519 h 795917"/>
              <a:gd name="connsiteX4" fmla="*/ 99469 w 286096"/>
              <a:gd name="connsiteY4" fmla="*/ 614195 h 795917"/>
              <a:gd name="connsiteX5" fmla="*/ 1814 w 286096"/>
              <a:gd name="connsiteY5" fmla="*/ 791748 h 795917"/>
              <a:gd name="connsiteX6" fmla="*/ 37326 w 286096"/>
              <a:gd name="connsiteY6" fmla="*/ 427764 h 795917"/>
              <a:gd name="connsiteX7" fmla="*/ 55081 w 286096"/>
              <a:gd name="connsiteY7" fmla="*/ 250210 h 795917"/>
              <a:gd name="connsiteX8" fmla="*/ 90592 w 286096"/>
              <a:gd name="connsiteY8" fmla="*/ 72657 h 795917"/>
              <a:gd name="connsiteX9" fmla="*/ 126102 w 286096"/>
              <a:gd name="connsiteY9" fmla="*/ 1636 h 795917"/>
              <a:gd name="connsiteX10" fmla="*/ 232634 w 286096"/>
              <a:gd name="connsiteY10" fmla="*/ 28269 h 795917"/>
              <a:gd name="connsiteX11" fmla="*/ 285900 w 286096"/>
              <a:gd name="connsiteY11" fmla="*/ 90412 h 795917"/>
              <a:gd name="connsiteX0" fmla="*/ 286327 w 286523"/>
              <a:gd name="connsiteY0" fmla="*/ 90412 h 807434"/>
              <a:gd name="connsiteX1" fmla="*/ 215306 w 286523"/>
              <a:gd name="connsiteY1" fmla="*/ 259088 h 807434"/>
              <a:gd name="connsiteX2" fmla="*/ 179795 w 286523"/>
              <a:gd name="connsiteY2" fmla="*/ 365620 h 807434"/>
              <a:gd name="connsiteX3" fmla="*/ 153162 w 286523"/>
              <a:gd name="connsiteY3" fmla="*/ 445519 h 807434"/>
              <a:gd name="connsiteX4" fmla="*/ 108774 w 286523"/>
              <a:gd name="connsiteY4" fmla="*/ 711849 h 807434"/>
              <a:gd name="connsiteX5" fmla="*/ 2241 w 286523"/>
              <a:gd name="connsiteY5" fmla="*/ 791748 h 807434"/>
              <a:gd name="connsiteX6" fmla="*/ 37753 w 286523"/>
              <a:gd name="connsiteY6" fmla="*/ 427764 h 807434"/>
              <a:gd name="connsiteX7" fmla="*/ 55508 w 286523"/>
              <a:gd name="connsiteY7" fmla="*/ 250210 h 807434"/>
              <a:gd name="connsiteX8" fmla="*/ 91019 w 286523"/>
              <a:gd name="connsiteY8" fmla="*/ 72657 h 807434"/>
              <a:gd name="connsiteX9" fmla="*/ 126529 w 286523"/>
              <a:gd name="connsiteY9" fmla="*/ 1636 h 807434"/>
              <a:gd name="connsiteX10" fmla="*/ 233061 w 286523"/>
              <a:gd name="connsiteY10" fmla="*/ 28269 h 807434"/>
              <a:gd name="connsiteX11" fmla="*/ 286327 w 286523"/>
              <a:gd name="connsiteY11" fmla="*/ 90412 h 8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523" h="807434">
                <a:moveTo>
                  <a:pt x="286327" y="90412"/>
                </a:moveTo>
                <a:cubicBezTo>
                  <a:pt x="283368" y="128882"/>
                  <a:pt x="233061" y="213220"/>
                  <a:pt x="215306" y="259088"/>
                </a:cubicBezTo>
                <a:cubicBezTo>
                  <a:pt x="197551" y="304956"/>
                  <a:pt x="179795" y="365620"/>
                  <a:pt x="179795" y="365620"/>
                </a:cubicBezTo>
                <a:cubicBezTo>
                  <a:pt x="170917" y="392253"/>
                  <a:pt x="164999" y="387814"/>
                  <a:pt x="153162" y="445519"/>
                </a:cubicBezTo>
                <a:cubicBezTo>
                  <a:pt x="141325" y="503224"/>
                  <a:pt x="133927" y="654144"/>
                  <a:pt x="108774" y="711849"/>
                </a:cubicBezTo>
                <a:cubicBezTo>
                  <a:pt x="83621" y="769554"/>
                  <a:pt x="14078" y="839095"/>
                  <a:pt x="2241" y="791748"/>
                </a:cubicBezTo>
                <a:cubicBezTo>
                  <a:pt x="-9596" y="744401"/>
                  <a:pt x="28875" y="518020"/>
                  <a:pt x="37753" y="427764"/>
                </a:cubicBezTo>
                <a:cubicBezTo>
                  <a:pt x="46631" y="337508"/>
                  <a:pt x="46630" y="309394"/>
                  <a:pt x="55508" y="250210"/>
                </a:cubicBezTo>
                <a:cubicBezTo>
                  <a:pt x="64386" y="191026"/>
                  <a:pt x="79182" y="114086"/>
                  <a:pt x="91019" y="72657"/>
                </a:cubicBezTo>
                <a:cubicBezTo>
                  <a:pt x="102856" y="31228"/>
                  <a:pt x="102855" y="9034"/>
                  <a:pt x="126529" y="1636"/>
                </a:cubicBezTo>
                <a:cubicBezTo>
                  <a:pt x="150203" y="-5762"/>
                  <a:pt x="207908" y="13473"/>
                  <a:pt x="233061" y="28269"/>
                </a:cubicBezTo>
                <a:cubicBezTo>
                  <a:pt x="258214" y="43065"/>
                  <a:pt x="289286" y="51942"/>
                  <a:pt x="286327" y="90412"/>
                </a:cubicBezTo>
                <a:close/>
              </a:path>
            </a:pathLst>
          </a:custGeom>
          <a:solidFill>
            <a:srgbClr val="0066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93191" y="2627903"/>
            <a:ext cx="291964" cy="1320190"/>
          </a:xfrm>
          <a:custGeom>
            <a:avLst/>
            <a:gdLst>
              <a:gd name="connsiteX0" fmla="*/ 20732 w 291964"/>
              <a:gd name="connsiteY0" fmla="*/ 12908 h 572131"/>
              <a:gd name="connsiteX1" fmla="*/ 2976 w 291964"/>
              <a:gd name="connsiteY1" fmla="*/ 137195 h 572131"/>
              <a:gd name="connsiteX2" fmla="*/ 47365 w 291964"/>
              <a:gd name="connsiteY2" fmla="*/ 305871 h 572131"/>
              <a:gd name="connsiteX3" fmla="*/ 65120 w 291964"/>
              <a:gd name="connsiteY3" fmla="*/ 447914 h 572131"/>
              <a:gd name="connsiteX4" fmla="*/ 73998 w 291964"/>
              <a:gd name="connsiteY4" fmla="*/ 554446 h 572131"/>
              <a:gd name="connsiteX5" fmla="*/ 189408 w 291964"/>
              <a:gd name="connsiteY5" fmla="*/ 563324 h 572131"/>
              <a:gd name="connsiteX6" fmla="*/ 233796 w 291964"/>
              <a:gd name="connsiteY6" fmla="*/ 465669 h 572131"/>
              <a:gd name="connsiteX7" fmla="*/ 260429 w 291964"/>
              <a:gd name="connsiteY7" fmla="*/ 190461 h 572131"/>
              <a:gd name="connsiteX8" fmla="*/ 287062 w 291964"/>
              <a:gd name="connsiteY8" fmla="*/ 92807 h 572131"/>
              <a:gd name="connsiteX9" fmla="*/ 153897 w 291964"/>
              <a:gd name="connsiteY9" fmla="*/ 12908 h 572131"/>
              <a:gd name="connsiteX10" fmla="*/ 20732 w 291964"/>
              <a:gd name="connsiteY10" fmla="*/ 12908 h 572131"/>
              <a:gd name="connsiteX0" fmla="*/ 20732 w 291964"/>
              <a:gd name="connsiteY0" fmla="*/ 12908 h 1282682"/>
              <a:gd name="connsiteX1" fmla="*/ 2976 w 291964"/>
              <a:gd name="connsiteY1" fmla="*/ 137195 h 1282682"/>
              <a:gd name="connsiteX2" fmla="*/ 47365 w 291964"/>
              <a:gd name="connsiteY2" fmla="*/ 305871 h 1282682"/>
              <a:gd name="connsiteX3" fmla="*/ 65120 w 291964"/>
              <a:gd name="connsiteY3" fmla="*/ 447914 h 1282682"/>
              <a:gd name="connsiteX4" fmla="*/ 73998 w 291964"/>
              <a:gd name="connsiteY4" fmla="*/ 554446 h 1282682"/>
              <a:gd name="connsiteX5" fmla="*/ 198286 w 291964"/>
              <a:gd name="connsiteY5" fmla="*/ 1282415 h 1282682"/>
              <a:gd name="connsiteX6" fmla="*/ 233796 w 291964"/>
              <a:gd name="connsiteY6" fmla="*/ 465669 h 1282682"/>
              <a:gd name="connsiteX7" fmla="*/ 260429 w 291964"/>
              <a:gd name="connsiteY7" fmla="*/ 190461 h 1282682"/>
              <a:gd name="connsiteX8" fmla="*/ 287062 w 291964"/>
              <a:gd name="connsiteY8" fmla="*/ 92807 h 1282682"/>
              <a:gd name="connsiteX9" fmla="*/ 153897 w 291964"/>
              <a:gd name="connsiteY9" fmla="*/ 12908 h 1282682"/>
              <a:gd name="connsiteX10" fmla="*/ 20732 w 291964"/>
              <a:gd name="connsiteY10" fmla="*/ 12908 h 1282682"/>
              <a:gd name="connsiteX0" fmla="*/ 20732 w 291964"/>
              <a:gd name="connsiteY0" fmla="*/ 12908 h 1375931"/>
              <a:gd name="connsiteX1" fmla="*/ 2976 w 291964"/>
              <a:gd name="connsiteY1" fmla="*/ 137195 h 1375931"/>
              <a:gd name="connsiteX2" fmla="*/ 47365 w 291964"/>
              <a:gd name="connsiteY2" fmla="*/ 305871 h 1375931"/>
              <a:gd name="connsiteX3" fmla="*/ 65120 w 291964"/>
              <a:gd name="connsiteY3" fmla="*/ 447914 h 1375931"/>
              <a:gd name="connsiteX4" fmla="*/ 127264 w 291964"/>
              <a:gd name="connsiteY4" fmla="*/ 1264659 h 1375931"/>
              <a:gd name="connsiteX5" fmla="*/ 198286 w 291964"/>
              <a:gd name="connsiteY5" fmla="*/ 1282415 h 1375931"/>
              <a:gd name="connsiteX6" fmla="*/ 233796 w 291964"/>
              <a:gd name="connsiteY6" fmla="*/ 465669 h 1375931"/>
              <a:gd name="connsiteX7" fmla="*/ 260429 w 291964"/>
              <a:gd name="connsiteY7" fmla="*/ 190461 h 1375931"/>
              <a:gd name="connsiteX8" fmla="*/ 287062 w 291964"/>
              <a:gd name="connsiteY8" fmla="*/ 92807 h 1375931"/>
              <a:gd name="connsiteX9" fmla="*/ 153897 w 291964"/>
              <a:gd name="connsiteY9" fmla="*/ 12908 h 1375931"/>
              <a:gd name="connsiteX10" fmla="*/ 20732 w 291964"/>
              <a:gd name="connsiteY10" fmla="*/ 12908 h 1375931"/>
              <a:gd name="connsiteX0" fmla="*/ 20732 w 291964"/>
              <a:gd name="connsiteY0" fmla="*/ 12908 h 1340330"/>
              <a:gd name="connsiteX1" fmla="*/ 2976 w 291964"/>
              <a:gd name="connsiteY1" fmla="*/ 137195 h 1340330"/>
              <a:gd name="connsiteX2" fmla="*/ 47365 w 291964"/>
              <a:gd name="connsiteY2" fmla="*/ 305871 h 1340330"/>
              <a:gd name="connsiteX3" fmla="*/ 65120 w 291964"/>
              <a:gd name="connsiteY3" fmla="*/ 447914 h 1340330"/>
              <a:gd name="connsiteX4" fmla="*/ 127264 w 291964"/>
              <a:gd name="connsiteY4" fmla="*/ 1264659 h 1340330"/>
              <a:gd name="connsiteX5" fmla="*/ 198286 w 291964"/>
              <a:gd name="connsiteY5" fmla="*/ 1282415 h 1340330"/>
              <a:gd name="connsiteX6" fmla="*/ 233796 w 291964"/>
              <a:gd name="connsiteY6" fmla="*/ 465669 h 1340330"/>
              <a:gd name="connsiteX7" fmla="*/ 260429 w 291964"/>
              <a:gd name="connsiteY7" fmla="*/ 190461 h 1340330"/>
              <a:gd name="connsiteX8" fmla="*/ 287062 w 291964"/>
              <a:gd name="connsiteY8" fmla="*/ 92807 h 1340330"/>
              <a:gd name="connsiteX9" fmla="*/ 153897 w 291964"/>
              <a:gd name="connsiteY9" fmla="*/ 12908 h 1340330"/>
              <a:gd name="connsiteX10" fmla="*/ 20732 w 291964"/>
              <a:gd name="connsiteY10" fmla="*/ 12908 h 1340330"/>
              <a:gd name="connsiteX0" fmla="*/ 20732 w 291964"/>
              <a:gd name="connsiteY0" fmla="*/ 12908 h 1355002"/>
              <a:gd name="connsiteX1" fmla="*/ 2976 w 291964"/>
              <a:gd name="connsiteY1" fmla="*/ 137195 h 1355002"/>
              <a:gd name="connsiteX2" fmla="*/ 47365 w 291964"/>
              <a:gd name="connsiteY2" fmla="*/ 305871 h 1355002"/>
              <a:gd name="connsiteX3" fmla="*/ 65120 w 291964"/>
              <a:gd name="connsiteY3" fmla="*/ 447914 h 1355002"/>
              <a:gd name="connsiteX4" fmla="*/ 91753 w 291964"/>
              <a:gd name="connsiteY4" fmla="*/ 838530 h 1355002"/>
              <a:gd name="connsiteX5" fmla="*/ 127264 w 291964"/>
              <a:gd name="connsiteY5" fmla="*/ 1264659 h 1355002"/>
              <a:gd name="connsiteX6" fmla="*/ 198286 w 291964"/>
              <a:gd name="connsiteY6" fmla="*/ 1282415 h 1355002"/>
              <a:gd name="connsiteX7" fmla="*/ 233796 w 291964"/>
              <a:gd name="connsiteY7" fmla="*/ 465669 h 1355002"/>
              <a:gd name="connsiteX8" fmla="*/ 260429 w 291964"/>
              <a:gd name="connsiteY8" fmla="*/ 190461 h 1355002"/>
              <a:gd name="connsiteX9" fmla="*/ 287062 w 291964"/>
              <a:gd name="connsiteY9" fmla="*/ 92807 h 1355002"/>
              <a:gd name="connsiteX10" fmla="*/ 153897 w 291964"/>
              <a:gd name="connsiteY10" fmla="*/ 12908 h 1355002"/>
              <a:gd name="connsiteX11" fmla="*/ 20732 w 291964"/>
              <a:gd name="connsiteY11" fmla="*/ 12908 h 1355002"/>
              <a:gd name="connsiteX0" fmla="*/ 20732 w 291964"/>
              <a:gd name="connsiteY0" fmla="*/ 12908 h 1352523"/>
              <a:gd name="connsiteX1" fmla="*/ 2976 w 291964"/>
              <a:gd name="connsiteY1" fmla="*/ 137195 h 1352523"/>
              <a:gd name="connsiteX2" fmla="*/ 47365 w 291964"/>
              <a:gd name="connsiteY2" fmla="*/ 305871 h 1352523"/>
              <a:gd name="connsiteX3" fmla="*/ 65120 w 291964"/>
              <a:gd name="connsiteY3" fmla="*/ 447914 h 1352523"/>
              <a:gd name="connsiteX4" fmla="*/ 91753 w 291964"/>
              <a:gd name="connsiteY4" fmla="*/ 838530 h 1352523"/>
              <a:gd name="connsiteX5" fmla="*/ 82875 w 291964"/>
              <a:gd name="connsiteY5" fmla="*/ 891796 h 1352523"/>
              <a:gd name="connsiteX6" fmla="*/ 127264 w 291964"/>
              <a:gd name="connsiteY6" fmla="*/ 1264659 h 1352523"/>
              <a:gd name="connsiteX7" fmla="*/ 198286 w 291964"/>
              <a:gd name="connsiteY7" fmla="*/ 1282415 h 1352523"/>
              <a:gd name="connsiteX8" fmla="*/ 233796 w 291964"/>
              <a:gd name="connsiteY8" fmla="*/ 465669 h 1352523"/>
              <a:gd name="connsiteX9" fmla="*/ 260429 w 291964"/>
              <a:gd name="connsiteY9" fmla="*/ 190461 h 1352523"/>
              <a:gd name="connsiteX10" fmla="*/ 287062 w 291964"/>
              <a:gd name="connsiteY10" fmla="*/ 92807 h 1352523"/>
              <a:gd name="connsiteX11" fmla="*/ 153897 w 291964"/>
              <a:gd name="connsiteY11" fmla="*/ 12908 h 1352523"/>
              <a:gd name="connsiteX12" fmla="*/ 20732 w 291964"/>
              <a:gd name="connsiteY12" fmla="*/ 12908 h 1352523"/>
              <a:gd name="connsiteX0" fmla="*/ 20732 w 291964"/>
              <a:gd name="connsiteY0" fmla="*/ 12908 h 1320801"/>
              <a:gd name="connsiteX1" fmla="*/ 2976 w 291964"/>
              <a:gd name="connsiteY1" fmla="*/ 137195 h 1320801"/>
              <a:gd name="connsiteX2" fmla="*/ 47365 w 291964"/>
              <a:gd name="connsiteY2" fmla="*/ 305871 h 1320801"/>
              <a:gd name="connsiteX3" fmla="*/ 65120 w 291964"/>
              <a:gd name="connsiteY3" fmla="*/ 447914 h 1320801"/>
              <a:gd name="connsiteX4" fmla="*/ 91753 w 291964"/>
              <a:gd name="connsiteY4" fmla="*/ 838530 h 1320801"/>
              <a:gd name="connsiteX5" fmla="*/ 82875 w 291964"/>
              <a:gd name="connsiteY5" fmla="*/ 891796 h 1320801"/>
              <a:gd name="connsiteX6" fmla="*/ 127264 w 291964"/>
              <a:gd name="connsiteY6" fmla="*/ 1264659 h 1320801"/>
              <a:gd name="connsiteX7" fmla="*/ 198286 w 291964"/>
              <a:gd name="connsiteY7" fmla="*/ 1282415 h 1320801"/>
              <a:gd name="connsiteX8" fmla="*/ 216041 w 291964"/>
              <a:gd name="connsiteY8" fmla="*/ 909553 h 1320801"/>
              <a:gd name="connsiteX9" fmla="*/ 233796 w 291964"/>
              <a:gd name="connsiteY9" fmla="*/ 465669 h 1320801"/>
              <a:gd name="connsiteX10" fmla="*/ 260429 w 291964"/>
              <a:gd name="connsiteY10" fmla="*/ 190461 h 1320801"/>
              <a:gd name="connsiteX11" fmla="*/ 287062 w 291964"/>
              <a:gd name="connsiteY11" fmla="*/ 92807 h 1320801"/>
              <a:gd name="connsiteX12" fmla="*/ 153897 w 291964"/>
              <a:gd name="connsiteY12" fmla="*/ 12908 h 1320801"/>
              <a:gd name="connsiteX13" fmla="*/ 20732 w 291964"/>
              <a:gd name="connsiteY13" fmla="*/ 12908 h 1320801"/>
              <a:gd name="connsiteX0" fmla="*/ 20732 w 291964"/>
              <a:gd name="connsiteY0" fmla="*/ 12908 h 1320801"/>
              <a:gd name="connsiteX1" fmla="*/ 2976 w 291964"/>
              <a:gd name="connsiteY1" fmla="*/ 137195 h 1320801"/>
              <a:gd name="connsiteX2" fmla="*/ 47365 w 291964"/>
              <a:gd name="connsiteY2" fmla="*/ 305871 h 1320801"/>
              <a:gd name="connsiteX3" fmla="*/ 65120 w 291964"/>
              <a:gd name="connsiteY3" fmla="*/ 447914 h 1320801"/>
              <a:gd name="connsiteX4" fmla="*/ 91753 w 291964"/>
              <a:gd name="connsiteY4" fmla="*/ 838530 h 1320801"/>
              <a:gd name="connsiteX5" fmla="*/ 82875 w 291964"/>
              <a:gd name="connsiteY5" fmla="*/ 891796 h 1320801"/>
              <a:gd name="connsiteX6" fmla="*/ 127264 w 291964"/>
              <a:gd name="connsiteY6" fmla="*/ 1264659 h 1320801"/>
              <a:gd name="connsiteX7" fmla="*/ 198286 w 291964"/>
              <a:gd name="connsiteY7" fmla="*/ 1282415 h 1320801"/>
              <a:gd name="connsiteX8" fmla="*/ 216041 w 291964"/>
              <a:gd name="connsiteY8" fmla="*/ 909553 h 1320801"/>
              <a:gd name="connsiteX9" fmla="*/ 233796 w 291964"/>
              <a:gd name="connsiteY9" fmla="*/ 465669 h 1320801"/>
              <a:gd name="connsiteX10" fmla="*/ 260429 w 291964"/>
              <a:gd name="connsiteY10" fmla="*/ 190461 h 1320801"/>
              <a:gd name="connsiteX11" fmla="*/ 287062 w 291964"/>
              <a:gd name="connsiteY11" fmla="*/ 92807 h 1320801"/>
              <a:gd name="connsiteX12" fmla="*/ 153897 w 291964"/>
              <a:gd name="connsiteY12" fmla="*/ 12908 h 1320801"/>
              <a:gd name="connsiteX13" fmla="*/ 20732 w 291964"/>
              <a:gd name="connsiteY13" fmla="*/ 12908 h 1320801"/>
              <a:gd name="connsiteX0" fmla="*/ 20732 w 291964"/>
              <a:gd name="connsiteY0" fmla="*/ 12908 h 1320190"/>
              <a:gd name="connsiteX1" fmla="*/ 2976 w 291964"/>
              <a:gd name="connsiteY1" fmla="*/ 137195 h 1320190"/>
              <a:gd name="connsiteX2" fmla="*/ 47365 w 291964"/>
              <a:gd name="connsiteY2" fmla="*/ 305871 h 1320190"/>
              <a:gd name="connsiteX3" fmla="*/ 65120 w 291964"/>
              <a:gd name="connsiteY3" fmla="*/ 447914 h 1320190"/>
              <a:gd name="connsiteX4" fmla="*/ 91753 w 291964"/>
              <a:gd name="connsiteY4" fmla="*/ 838530 h 1320190"/>
              <a:gd name="connsiteX5" fmla="*/ 82875 w 291964"/>
              <a:gd name="connsiteY5" fmla="*/ 891796 h 1320190"/>
              <a:gd name="connsiteX6" fmla="*/ 127264 w 291964"/>
              <a:gd name="connsiteY6" fmla="*/ 1264659 h 1320190"/>
              <a:gd name="connsiteX7" fmla="*/ 198286 w 291964"/>
              <a:gd name="connsiteY7" fmla="*/ 1282415 h 1320190"/>
              <a:gd name="connsiteX8" fmla="*/ 242674 w 291964"/>
              <a:gd name="connsiteY8" fmla="*/ 918431 h 1320190"/>
              <a:gd name="connsiteX9" fmla="*/ 233796 w 291964"/>
              <a:gd name="connsiteY9" fmla="*/ 465669 h 1320190"/>
              <a:gd name="connsiteX10" fmla="*/ 260429 w 291964"/>
              <a:gd name="connsiteY10" fmla="*/ 190461 h 1320190"/>
              <a:gd name="connsiteX11" fmla="*/ 287062 w 291964"/>
              <a:gd name="connsiteY11" fmla="*/ 92807 h 1320190"/>
              <a:gd name="connsiteX12" fmla="*/ 153897 w 291964"/>
              <a:gd name="connsiteY12" fmla="*/ 12908 h 1320190"/>
              <a:gd name="connsiteX13" fmla="*/ 20732 w 291964"/>
              <a:gd name="connsiteY13" fmla="*/ 12908 h 1320190"/>
              <a:gd name="connsiteX0" fmla="*/ 20732 w 291964"/>
              <a:gd name="connsiteY0" fmla="*/ 12908 h 1320190"/>
              <a:gd name="connsiteX1" fmla="*/ 2976 w 291964"/>
              <a:gd name="connsiteY1" fmla="*/ 137195 h 1320190"/>
              <a:gd name="connsiteX2" fmla="*/ 47365 w 291964"/>
              <a:gd name="connsiteY2" fmla="*/ 305871 h 1320190"/>
              <a:gd name="connsiteX3" fmla="*/ 65120 w 291964"/>
              <a:gd name="connsiteY3" fmla="*/ 447914 h 1320190"/>
              <a:gd name="connsiteX4" fmla="*/ 91753 w 291964"/>
              <a:gd name="connsiteY4" fmla="*/ 838530 h 1320190"/>
              <a:gd name="connsiteX5" fmla="*/ 56242 w 291964"/>
              <a:gd name="connsiteY5" fmla="*/ 891796 h 1320190"/>
              <a:gd name="connsiteX6" fmla="*/ 127264 w 291964"/>
              <a:gd name="connsiteY6" fmla="*/ 1264659 h 1320190"/>
              <a:gd name="connsiteX7" fmla="*/ 198286 w 291964"/>
              <a:gd name="connsiteY7" fmla="*/ 1282415 h 1320190"/>
              <a:gd name="connsiteX8" fmla="*/ 242674 w 291964"/>
              <a:gd name="connsiteY8" fmla="*/ 918431 h 1320190"/>
              <a:gd name="connsiteX9" fmla="*/ 233796 w 291964"/>
              <a:gd name="connsiteY9" fmla="*/ 465669 h 1320190"/>
              <a:gd name="connsiteX10" fmla="*/ 260429 w 291964"/>
              <a:gd name="connsiteY10" fmla="*/ 190461 h 1320190"/>
              <a:gd name="connsiteX11" fmla="*/ 287062 w 291964"/>
              <a:gd name="connsiteY11" fmla="*/ 92807 h 1320190"/>
              <a:gd name="connsiteX12" fmla="*/ 153897 w 291964"/>
              <a:gd name="connsiteY12" fmla="*/ 12908 h 1320190"/>
              <a:gd name="connsiteX13" fmla="*/ 20732 w 291964"/>
              <a:gd name="connsiteY13" fmla="*/ 12908 h 1320190"/>
              <a:gd name="connsiteX0" fmla="*/ 20732 w 291964"/>
              <a:gd name="connsiteY0" fmla="*/ 12908 h 1320190"/>
              <a:gd name="connsiteX1" fmla="*/ 2976 w 291964"/>
              <a:gd name="connsiteY1" fmla="*/ 137195 h 1320190"/>
              <a:gd name="connsiteX2" fmla="*/ 47365 w 291964"/>
              <a:gd name="connsiteY2" fmla="*/ 305871 h 1320190"/>
              <a:gd name="connsiteX3" fmla="*/ 65120 w 291964"/>
              <a:gd name="connsiteY3" fmla="*/ 447914 h 1320190"/>
              <a:gd name="connsiteX4" fmla="*/ 65120 w 291964"/>
              <a:gd name="connsiteY4" fmla="*/ 696487 h 1320190"/>
              <a:gd name="connsiteX5" fmla="*/ 56242 w 291964"/>
              <a:gd name="connsiteY5" fmla="*/ 891796 h 1320190"/>
              <a:gd name="connsiteX6" fmla="*/ 127264 w 291964"/>
              <a:gd name="connsiteY6" fmla="*/ 1264659 h 1320190"/>
              <a:gd name="connsiteX7" fmla="*/ 198286 w 291964"/>
              <a:gd name="connsiteY7" fmla="*/ 1282415 h 1320190"/>
              <a:gd name="connsiteX8" fmla="*/ 242674 w 291964"/>
              <a:gd name="connsiteY8" fmla="*/ 918431 h 1320190"/>
              <a:gd name="connsiteX9" fmla="*/ 233796 w 291964"/>
              <a:gd name="connsiteY9" fmla="*/ 465669 h 1320190"/>
              <a:gd name="connsiteX10" fmla="*/ 260429 w 291964"/>
              <a:gd name="connsiteY10" fmla="*/ 190461 h 1320190"/>
              <a:gd name="connsiteX11" fmla="*/ 287062 w 291964"/>
              <a:gd name="connsiteY11" fmla="*/ 92807 h 1320190"/>
              <a:gd name="connsiteX12" fmla="*/ 153897 w 291964"/>
              <a:gd name="connsiteY12" fmla="*/ 12908 h 1320190"/>
              <a:gd name="connsiteX13" fmla="*/ 20732 w 291964"/>
              <a:gd name="connsiteY13" fmla="*/ 12908 h 13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964" h="1320190">
                <a:moveTo>
                  <a:pt x="20732" y="12908"/>
                </a:moveTo>
                <a:cubicBezTo>
                  <a:pt x="-4421" y="33622"/>
                  <a:pt x="-1463" y="88368"/>
                  <a:pt x="2976" y="137195"/>
                </a:cubicBezTo>
                <a:cubicBezTo>
                  <a:pt x="7415" y="186022"/>
                  <a:pt x="37008" y="254085"/>
                  <a:pt x="47365" y="305871"/>
                </a:cubicBezTo>
                <a:cubicBezTo>
                  <a:pt x="57722" y="357658"/>
                  <a:pt x="62161" y="382811"/>
                  <a:pt x="65120" y="447914"/>
                </a:cubicBezTo>
                <a:cubicBezTo>
                  <a:pt x="68079" y="513017"/>
                  <a:pt x="62161" y="626946"/>
                  <a:pt x="65120" y="696487"/>
                </a:cubicBezTo>
                <a:cubicBezTo>
                  <a:pt x="68079" y="766028"/>
                  <a:pt x="50324" y="820775"/>
                  <a:pt x="56242" y="891796"/>
                </a:cubicBezTo>
                <a:cubicBezTo>
                  <a:pt x="62160" y="962817"/>
                  <a:pt x="103590" y="1199556"/>
                  <a:pt x="127264" y="1264659"/>
                </a:cubicBezTo>
                <a:cubicBezTo>
                  <a:pt x="150938" y="1329762"/>
                  <a:pt x="179051" y="1340119"/>
                  <a:pt x="198286" y="1282415"/>
                </a:cubicBezTo>
                <a:cubicBezTo>
                  <a:pt x="217521" y="1224711"/>
                  <a:pt x="236756" y="1054555"/>
                  <a:pt x="242674" y="918431"/>
                </a:cubicBezTo>
                <a:cubicBezTo>
                  <a:pt x="221959" y="782307"/>
                  <a:pt x="230837" y="586997"/>
                  <a:pt x="233796" y="465669"/>
                </a:cubicBezTo>
                <a:cubicBezTo>
                  <a:pt x="236755" y="344341"/>
                  <a:pt x="251551" y="252605"/>
                  <a:pt x="260429" y="190461"/>
                </a:cubicBezTo>
                <a:cubicBezTo>
                  <a:pt x="269307" y="128317"/>
                  <a:pt x="304817" y="122399"/>
                  <a:pt x="287062" y="92807"/>
                </a:cubicBezTo>
                <a:cubicBezTo>
                  <a:pt x="269307" y="63215"/>
                  <a:pt x="195326" y="26224"/>
                  <a:pt x="153897" y="12908"/>
                </a:cubicBezTo>
                <a:cubicBezTo>
                  <a:pt x="112468" y="-408"/>
                  <a:pt x="45885" y="-7806"/>
                  <a:pt x="20732" y="12908"/>
                </a:cubicBezTo>
                <a:close/>
              </a:path>
            </a:pathLst>
          </a:custGeom>
          <a:solidFill>
            <a:srgbClr val="0066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755089" y="2648499"/>
            <a:ext cx="285272" cy="1339826"/>
          </a:xfrm>
          <a:custGeom>
            <a:avLst/>
            <a:gdLst>
              <a:gd name="connsiteX0" fmla="*/ 13941 w 285272"/>
              <a:gd name="connsiteY0" fmla="*/ 63335 h 507401"/>
              <a:gd name="connsiteX1" fmla="*/ 147106 w 285272"/>
              <a:gd name="connsiteY1" fmla="*/ 10069 h 507401"/>
              <a:gd name="connsiteX2" fmla="*/ 271393 w 285272"/>
              <a:gd name="connsiteY2" fmla="*/ 18947 h 507401"/>
              <a:gd name="connsiteX3" fmla="*/ 280271 w 285272"/>
              <a:gd name="connsiteY3" fmla="*/ 196500 h 507401"/>
              <a:gd name="connsiteX4" fmla="*/ 253638 w 285272"/>
              <a:gd name="connsiteY4" fmla="*/ 382932 h 507401"/>
              <a:gd name="connsiteX5" fmla="*/ 227005 w 285272"/>
              <a:gd name="connsiteY5" fmla="*/ 480586 h 507401"/>
              <a:gd name="connsiteX6" fmla="*/ 120473 w 285272"/>
              <a:gd name="connsiteY6" fmla="*/ 507219 h 507401"/>
              <a:gd name="connsiteX7" fmla="*/ 58329 w 285272"/>
              <a:gd name="connsiteY7" fmla="*/ 471708 h 507401"/>
              <a:gd name="connsiteX8" fmla="*/ 31696 w 285272"/>
              <a:gd name="connsiteY8" fmla="*/ 258644 h 507401"/>
              <a:gd name="connsiteX9" fmla="*/ 5063 w 285272"/>
              <a:gd name="connsiteY9" fmla="*/ 116601 h 507401"/>
              <a:gd name="connsiteX10" fmla="*/ 13941 w 285272"/>
              <a:gd name="connsiteY10" fmla="*/ 63335 h 507401"/>
              <a:gd name="connsiteX0" fmla="*/ 13941 w 285272"/>
              <a:gd name="connsiteY0" fmla="*/ 63335 h 835698"/>
              <a:gd name="connsiteX1" fmla="*/ 147106 w 285272"/>
              <a:gd name="connsiteY1" fmla="*/ 10069 h 835698"/>
              <a:gd name="connsiteX2" fmla="*/ 271393 w 285272"/>
              <a:gd name="connsiteY2" fmla="*/ 18947 h 835698"/>
              <a:gd name="connsiteX3" fmla="*/ 280271 w 285272"/>
              <a:gd name="connsiteY3" fmla="*/ 196500 h 835698"/>
              <a:gd name="connsiteX4" fmla="*/ 253638 w 285272"/>
              <a:gd name="connsiteY4" fmla="*/ 382932 h 835698"/>
              <a:gd name="connsiteX5" fmla="*/ 227005 w 285272"/>
              <a:gd name="connsiteY5" fmla="*/ 480586 h 835698"/>
              <a:gd name="connsiteX6" fmla="*/ 93840 w 285272"/>
              <a:gd name="connsiteY6" fmla="*/ 835693 h 835698"/>
              <a:gd name="connsiteX7" fmla="*/ 58329 w 285272"/>
              <a:gd name="connsiteY7" fmla="*/ 471708 h 835698"/>
              <a:gd name="connsiteX8" fmla="*/ 31696 w 285272"/>
              <a:gd name="connsiteY8" fmla="*/ 258644 h 835698"/>
              <a:gd name="connsiteX9" fmla="*/ 5063 w 285272"/>
              <a:gd name="connsiteY9" fmla="*/ 116601 h 835698"/>
              <a:gd name="connsiteX10" fmla="*/ 13941 w 285272"/>
              <a:gd name="connsiteY10" fmla="*/ 63335 h 835698"/>
              <a:gd name="connsiteX0" fmla="*/ 13941 w 285272"/>
              <a:gd name="connsiteY0" fmla="*/ 63335 h 851565"/>
              <a:gd name="connsiteX1" fmla="*/ 147106 w 285272"/>
              <a:gd name="connsiteY1" fmla="*/ 10069 h 851565"/>
              <a:gd name="connsiteX2" fmla="*/ 271393 w 285272"/>
              <a:gd name="connsiteY2" fmla="*/ 18947 h 851565"/>
              <a:gd name="connsiteX3" fmla="*/ 280271 w 285272"/>
              <a:gd name="connsiteY3" fmla="*/ 196500 h 851565"/>
              <a:gd name="connsiteX4" fmla="*/ 253638 w 285272"/>
              <a:gd name="connsiteY4" fmla="*/ 382932 h 851565"/>
              <a:gd name="connsiteX5" fmla="*/ 227005 w 285272"/>
              <a:gd name="connsiteY5" fmla="*/ 480586 h 851565"/>
              <a:gd name="connsiteX6" fmla="*/ 138228 w 285272"/>
              <a:gd name="connsiteY6" fmla="*/ 755793 h 851565"/>
              <a:gd name="connsiteX7" fmla="*/ 93840 w 285272"/>
              <a:gd name="connsiteY7" fmla="*/ 835693 h 851565"/>
              <a:gd name="connsiteX8" fmla="*/ 58329 w 285272"/>
              <a:gd name="connsiteY8" fmla="*/ 471708 h 851565"/>
              <a:gd name="connsiteX9" fmla="*/ 31696 w 285272"/>
              <a:gd name="connsiteY9" fmla="*/ 258644 h 851565"/>
              <a:gd name="connsiteX10" fmla="*/ 5063 w 285272"/>
              <a:gd name="connsiteY10" fmla="*/ 116601 h 851565"/>
              <a:gd name="connsiteX11" fmla="*/ 13941 w 285272"/>
              <a:gd name="connsiteY11" fmla="*/ 63335 h 851565"/>
              <a:gd name="connsiteX0" fmla="*/ 13941 w 285272"/>
              <a:gd name="connsiteY0" fmla="*/ 63335 h 1018587"/>
              <a:gd name="connsiteX1" fmla="*/ 147106 w 285272"/>
              <a:gd name="connsiteY1" fmla="*/ 10069 h 1018587"/>
              <a:gd name="connsiteX2" fmla="*/ 271393 w 285272"/>
              <a:gd name="connsiteY2" fmla="*/ 18947 h 1018587"/>
              <a:gd name="connsiteX3" fmla="*/ 280271 w 285272"/>
              <a:gd name="connsiteY3" fmla="*/ 196500 h 1018587"/>
              <a:gd name="connsiteX4" fmla="*/ 253638 w 285272"/>
              <a:gd name="connsiteY4" fmla="*/ 382932 h 1018587"/>
              <a:gd name="connsiteX5" fmla="*/ 227005 w 285272"/>
              <a:gd name="connsiteY5" fmla="*/ 480586 h 1018587"/>
              <a:gd name="connsiteX6" fmla="*/ 49451 w 285272"/>
              <a:gd name="connsiteY6" fmla="*/ 1004367 h 1018587"/>
              <a:gd name="connsiteX7" fmla="*/ 93840 w 285272"/>
              <a:gd name="connsiteY7" fmla="*/ 835693 h 1018587"/>
              <a:gd name="connsiteX8" fmla="*/ 58329 w 285272"/>
              <a:gd name="connsiteY8" fmla="*/ 471708 h 1018587"/>
              <a:gd name="connsiteX9" fmla="*/ 31696 w 285272"/>
              <a:gd name="connsiteY9" fmla="*/ 258644 h 1018587"/>
              <a:gd name="connsiteX10" fmla="*/ 5063 w 285272"/>
              <a:gd name="connsiteY10" fmla="*/ 116601 h 1018587"/>
              <a:gd name="connsiteX11" fmla="*/ 13941 w 285272"/>
              <a:gd name="connsiteY11" fmla="*/ 63335 h 1018587"/>
              <a:gd name="connsiteX0" fmla="*/ 13941 w 285272"/>
              <a:gd name="connsiteY0" fmla="*/ 63335 h 1010113"/>
              <a:gd name="connsiteX1" fmla="*/ 147106 w 285272"/>
              <a:gd name="connsiteY1" fmla="*/ 10069 h 1010113"/>
              <a:gd name="connsiteX2" fmla="*/ 271393 w 285272"/>
              <a:gd name="connsiteY2" fmla="*/ 18947 h 1010113"/>
              <a:gd name="connsiteX3" fmla="*/ 280271 w 285272"/>
              <a:gd name="connsiteY3" fmla="*/ 196500 h 1010113"/>
              <a:gd name="connsiteX4" fmla="*/ 253638 w 285272"/>
              <a:gd name="connsiteY4" fmla="*/ 382932 h 1010113"/>
              <a:gd name="connsiteX5" fmla="*/ 227005 w 285272"/>
              <a:gd name="connsiteY5" fmla="*/ 480586 h 1010113"/>
              <a:gd name="connsiteX6" fmla="*/ 191494 w 285272"/>
              <a:gd name="connsiteY6" fmla="*/ 640383 h 1010113"/>
              <a:gd name="connsiteX7" fmla="*/ 49451 w 285272"/>
              <a:gd name="connsiteY7" fmla="*/ 1004367 h 1010113"/>
              <a:gd name="connsiteX8" fmla="*/ 93840 w 285272"/>
              <a:gd name="connsiteY8" fmla="*/ 835693 h 1010113"/>
              <a:gd name="connsiteX9" fmla="*/ 58329 w 285272"/>
              <a:gd name="connsiteY9" fmla="*/ 471708 h 1010113"/>
              <a:gd name="connsiteX10" fmla="*/ 31696 w 285272"/>
              <a:gd name="connsiteY10" fmla="*/ 258644 h 1010113"/>
              <a:gd name="connsiteX11" fmla="*/ 5063 w 285272"/>
              <a:gd name="connsiteY11" fmla="*/ 116601 h 1010113"/>
              <a:gd name="connsiteX12" fmla="*/ 13941 w 285272"/>
              <a:gd name="connsiteY12" fmla="*/ 63335 h 1010113"/>
              <a:gd name="connsiteX0" fmla="*/ 13941 w 285272"/>
              <a:gd name="connsiteY0" fmla="*/ 63335 h 1292203"/>
              <a:gd name="connsiteX1" fmla="*/ 147106 w 285272"/>
              <a:gd name="connsiteY1" fmla="*/ 10069 h 1292203"/>
              <a:gd name="connsiteX2" fmla="*/ 271393 w 285272"/>
              <a:gd name="connsiteY2" fmla="*/ 18947 h 1292203"/>
              <a:gd name="connsiteX3" fmla="*/ 280271 w 285272"/>
              <a:gd name="connsiteY3" fmla="*/ 196500 h 1292203"/>
              <a:gd name="connsiteX4" fmla="*/ 253638 w 285272"/>
              <a:gd name="connsiteY4" fmla="*/ 382932 h 1292203"/>
              <a:gd name="connsiteX5" fmla="*/ 227005 w 285272"/>
              <a:gd name="connsiteY5" fmla="*/ 480586 h 1292203"/>
              <a:gd name="connsiteX6" fmla="*/ 155984 w 285272"/>
              <a:gd name="connsiteY6" fmla="*/ 1279575 h 1292203"/>
              <a:gd name="connsiteX7" fmla="*/ 49451 w 285272"/>
              <a:gd name="connsiteY7" fmla="*/ 1004367 h 1292203"/>
              <a:gd name="connsiteX8" fmla="*/ 93840 w 285272"/>
              <a:gd name="connsiteY8" fmla="*/ 835693 h 1292203"/>
              <a:gd name="connsiteX9" fmla="*/ 58329 w 285272"/>
              <a:gd name="connsiteY9" fmla="*/ 471708 h 1292203"/>
              <a:gd name="connsiteX10" fmla="*/ 31696 w 285272"/>
              <a:gd name="connsiteY10" fmla="*/ 258644 h 1292203"/>
              <a:gd name="connsiteX11" fmla="*/ 5063 w 285272"/>
              <a:gd name="connsiteY11" fmla="*/ 116601 h 1292203"/>
              <a:gd name="connsiteX12" fmla="*/ 13941 w 285272"/>
              <a:gd name="connsiteY12" fmla="*/ 63335 h 1292203"/>
              <a:gd name="connsiteX0" fmla="*/ 13941 w 285272"/>
              <a:gd name="connsiteY0" fmla="*/ 63335 h 1280933"/>
              <a:gd name="connsiteX1" fmla="*/ 147106 w 285272"/>
              <a:gd name="connsiteY1" fmla="*/ 10069 h 1280933"/>
              <a:gd name="connsiteX2" fmla="*/ 271393 w 285272"/>
              <a:gd name="connsiteY2" fmla="*/ 18947 h 1280933"/>
              <a:gd name="connsiteX3" fmla="*/ 280271 w 285272"/>
              <a:gd name="connsiteY3" fmla="*/ 196500 h 1280933"/>
              <a:gd name="connsiteX4" fmla="*/ 253638 w 285272"/>
              <a:gd name="connsiteY4" fmla="*/ 382932 h 1280933"/>
              <a:gd name="connsiteX5" fmla="*/ 227005 w 285272"/>
              <a:gd name="connsiteY5" fmla="*/ 480586 h 1280933"/>
              <a:gd name="connsiteX6" fmla="*/ 155984 w 285272"/>
              <a:gd name="connsiteY6" fmla="*/ 1279575 h 1280933"/>
              <a:gd name="connsiteX7" fmla="*/ 49451 w 285272"/>
              <a:gd name="connsiteY7" fmla="*/ 1004367 h 1280933"/>
              <a:gd name="connsiteX8" fmla="*/ 93840 w 285272"/>
              <a:gd name="connsiteY8" fmla="*/ 835693 h 1280933"/>
              <a:gd name="connsiteX9" fmla="*/ 58329 w 285272"/>
              <a:gd name="connsiteY9" fmla="*/ 471708 h 1280933"/>
              <a:gd name="connsiteX10" fmla="*/ 31696 w 285272"/>
              <a:gd name="connsiteY10" fmla="*/ 258644 h 1280933"/>
              <a:gd name="connsiteX11" fmla="*/ 5063 w 285272"/>
              <a:gd name="connsiteY11" fmla="*/ 116601 h 1280933"/>
              <a:gd name="connsiteX12" fmla="*/ 13941 w 285272"/>
              <a:gd name="connsiteY12" fmla="*/ 63335 h 1280933"/>
              <a:gd name="connsiteX0" fmla="*/ 13941 w 285272"/>
              <a:gd name="connsiteY0" fmla="*/ 63335 h 1312857"/>
              <a:gd name="connsiteX1" fmla="*/ 147106 w 285272"/>
              <a:gd name="connsiteY1" fmla="*/ 10069 h 1312857"/>
              <a:gd name="connsiteX2" fmla="*/ 271393 w 285272"/>
              <a:gd name="connsiteY2" fmla="*/ 18947 h 1312857"/>
              <a:gd name="connsiteX3" fmla="*/ 280271 w 285272"/>
              <a:gd name="connsiteY3" fmla="*/ 196500 h 1312857"/>
              <a:gd name="connsiteX4" fmla="*/ 253638 w 285272"/>
              <a:gd name="connsiteY4" fmla="*/ 382932 h 1312857"/>
              <a:gd name="connsiteX5" fmla="*/ 227005 w 285272"/>
              <a:gd name="connsiteY5" fmla="*/ 480586 h 1312857"/>
              <a:gd name="connsiteX6" fmla="*/ 155984 w 285272"/>
              <a:gd name="connsiteY6" fmla="*/ 1279575 h 1312857"/>
              <a:gd name="connsiteX7" fmla="*/ 76084 w 285272"/>
              <a:gd name="connsiteY7" fmla="*/ 1146410 h 1312857"/>
              <a:gd name="connsiteX8" fmla="*/ 49451 w 285272"/>
              <a:gd name="connsiteY8" fmla="*/ 1004367 h 1312857"/>
              <a:gd name="connsiteX9" fmla="*/ 93840 w 285272"/>
              <a:gd name="connsiteY9" fmla="*/ 835693 h 1312857"/>
              <a:gd name="connsiteX10" fmla="*/ 58329 w 285272"/>
              <a:gd name="connsiteY10" fmla="*/ 471708 h 1312857"/>
              <a:gd name="connsiteX11" fmla="*/ 31696 w 285272"/>
              <a:gd name="connsiteY11" fmla="*/ 258644 h 1312857"/>
              <a:gd name="connsiteX12" fmla="*/ 5063 w 285272"/>
              <a:gd name="connsiteY12" fmla="*/ 116601 h 1312857"/>
              <a:gd name="connsiteX13" fmla="*/ 13941 w 285272"/>
              <a:gd name="connsiteY13" fmla="*/ 63335 h 1312857"/>
              <a:gd name="connsiteX0" fmla="*/ 13941 w 285272"/>
              <a:gd name="connsiteY0" fmla="*/ 63335 h 1351788"/>
              <a:gd name="connsiteX1" fmla="*/ 147106 w 285272"/>
              <a:gd name="connsiteY1" fmla="*/ 10069 h 1351788"/>
              <a:gd name="connsiteX2" fmla="*/ 271393 w 285272"/>
              <a:gd name="connsiteY2" fmla="*/ 18947 h 1351788"/>
              <a:gd name="connsiteX3" fmla="*/ 280271 w 285272"/>
              <a:gd name="connsiteY3" fmla="*/ 196500 h 1351788"/>
              <a:gd name="connsiteX4" fmla="*/ 253638 w 285272"/>
              <a:gd name="connsiteY4" fmla="*/ 382932 h 1351788"/>
              <a:gd name="connsiteX5" fmla="*/ 227005 w 285272"/>
              <a:gd name="connsiteY5" fmla="*/ 480586 h 1351788"/>
              <a:gd name="connsiteX6" fmla="*/ 155984 w 285272"/>
              <a:gd name="connsiteY6" fmla="*/ 1279575 h 1351788"/>
              <a:gd name="connsiteX7" fmla="*/ 76084 w 285272"/>
              <a:gd name="connsiteY7" fmla="*/ 1306208 h 1351788"/>
              <a:gd name="connsiteX8" fmla="*/ 49451 w 285272"/>
              <a:gd name="connsiteY8" fmla="*/ 1004367 h 1351788"/>
              <a:gd name="connsiteX9" fmla="*/ 93840 w 285272"/>
              <a:gd name="connsiteY9" fmla="*/ 835693 h 1351788"/>
              <a:gd name="connsiteX10" fmla="*/ 58329 w 285272"/>
              <a:gd name="connsiteY10" fmla="*/ 471708 h 1351788"/>
              <a:gd name="connsiteX11" fmla="*/ 31696 w 285272"/>
              <a:gd name="connsiteY11" fmla="*/ 258644 h 1351788"/>
              <a:gd name="connsiteX12" fmla="*/ 5063 w 285272"/>
              <a:gd name="connsiteY12" fmla="*/ 116601 h 1351788"/>
              <a:gd name="connsiteX13" fmla="*/ 13941 w 285272"/>
              <a:gd name="connsiteY13" fmla="*/ 63335 h 1351788"/>
              <a:gd name="connsiteX0" fmla="*/ 13941 w 285272"/>
              <a:gd name="connsiteY0" fmla="*/ 63335 h 1339826"/>
              <a:gd name="connsiteX1" fmla="*/ 147106 w 285272"/>
              <a:gd name="connsiteY1" fmla="*/ 10069 h 1339826"/>
              <a:gd name="connsiteX2" fmla="*/ 271393 w 285272"/>
              <a:gd name="connsiteY2" fmla="*/ 18947 h 1339826"/>
              <a:gd name="connsiteX3" fmla="*/ 280271 w 285272"/>
              <a:gd name="connsiteY3" fmla="*/ 196500 h 1339826"/>
              <a:gd name="connsiteX4" fmla="*/ 253638 w 285272"/>
              <a:gd name="connsiteY4" fmla="*/ 382932 h 1339826"/>
              <a:gd name="connsiteX5" fmla="*/ 227005 w 285272"/>
              <a:gd name="connsiteY5" fmla="*/ 480586 h 1339826"/>
              <a:gd name="connsiteX6" fmla="*/ 209249 w 285272"/>
              <a:gd name="connsiteY6" fmla="*/ 835691 h 1339826"/>
              <a:gd name="connsiteX7" fmla="*/ 155984 w 285272"/>
              <a:gd name="connsiteY7" fmla="*/ 1279575 h 1339826"/>
              <a:gd name="connsiteX8" fmla="*/ 76084 w 285272"/>
              <a:gd name="connsiteY8" fmla="*/ 1306208 h 1339826"/>
              <a:gd name="connsiteX9" fmla="*/ 49451 w 285272"/>
              <a:gd name="connsiteY9" fmla="*/ 1004367 h 1339826"/>
              <a:gd name="connsiteX10" fmla="*/ 93840 w 285272"/>
              <a:gd name="connsiteY10" fmla="*/ 835693 h 1339826"/>
              <a:gd name="connsiteX11" fmla="*/ 58329 w 285272"/>
              <a:gd name="connsiteY11" fmla="*/ 471708 h 1339826"/>
              <a:gd name="connsiteX12" fmla="*/ 31696 w 285272"/>
              <a:gd name="connsiteY12" fmla="*/ 258644 h 1339826"/>
              <a:gd name="connsiteX13" fmla="*/ 5063 w 285272"/>
              <a:gd name="connsiteY13" fmla="*/ 116601 h 1339826"/>
              <a:gd name="connsiteX14" fmla="*/ 13941 w 285272"/>
              <a:gd name="connsiteY14" fmla="*/ 63335 h 1339826"/>
              <a:gd name="connsiteX0" fmla="*/ 13941 w 285272"/>
              <a:gd name="connsiteY0" fmla="*/ 63335 h 1339826"/>
              <a:gd name="connsiteX1" fmla="*/ 147106 w 285272"/>
              <a:gd name="connsiteY1" fmla="*/ 10069 h 1339826"/>
              <a:gd name="connsiteX2" fmla="*/ 271393 w 285272"/>
              <a:gd name="connsiteY2" fmla="*/ 18947 h 1339826"/>
              <a:gd name="connsiteX3" fmla="*/ 280271 w 285272"/>
              <a:gd name="connsiteY3" fmla="*/ 196500 h 1339826"/>
              <a:gd name="connsiteX4" fmla="*/ 253638 w 285272"/>
              <a:gd name="connsiteY4" fmla="*/ 382932 h 1339826"/>
              <a:gd name="connsiteX5" fmla="*/ 227005 w 285272"/>
              <a:gd name="connsiteY5" fmla="*/ 480586 h 1339826"/>
              <a:gd name="connsiteX6" fmla="*/ 235882 w 285272"/>
              <a:gd name="connsiteY6" fmla="*/ 853447 h 1339826"/>
              <a:gd name="connsiteX7" fmla="*/ 155984 w 285272"/>
              <a:gd name="connsiteY7" fmla="*/ 1279575 h 1339826"/>
              <a:gd name="connsiteX8" fmla="*/ 76084 w 285272"/>
              <a:gd name="connsiteY8" fmla="*/ 1306208 h 1339826"/>
              <a:gd name="connsiteX9" fmla="*/ 49451 w 285272"/>
              <a:gd name="connsiteY9" fmla="*/ 1004367 h 1339826"/>
              <a:gd name="connsiteX10" fmla="*/ 93840 w 285272"/>
              <a:gd name="connsiteY10" fmla="*/ 835693 h 1339826"/>
              <a:gd name="connsiteX11" fmla="*/ 58329 w 285272"/>
              <a:gd name="connsiteY11" fmla="*/ 471708 h 1339826"/>
              <a:gd name="connsiteX12" fmla="*/ 31696 w 285272"/>
              <a:gd name="connsiteY12" fmla="*/ 258644 h 1339826"/>
              <a:gd name="connsiteX13" fmla="*/ 5063 w 285272"/>
              <a:gd name="connsiteY13" fmla="*/ 116601 h 1339826"/>
              <a:gd name="connsiteX14" fmla="*/ 13941 w 285272"/>
              <a:gd name="connsiteY14" fmla="*/ 63335 h 1339826"/>
              <a:gd name="connsiteX0" fmla="*/ 13941 w 285272"/>
              <a:gd name="connsiteY0" fmla="*/ 63335 h 1339826"/>
              <a:gd name="connsiteX1" fmla="*/ 147106 w 285272"/>
              <a:gd name="connsiteY1" fmla="*/ 10069 h 1339826"/>
              <a:gd name="connsiteX2" fmla="*/ 271393 w 285272"/>
              <a:gd name="connsiteY2" fmla="*/ 18947 h 1339826"/>
              <a:gd name="connsiteX3" fmla="*/ 280271 w 285272"/>
              <a:gd name="connsiteY3" fmla="*/ 196500 h 1339826"/>
              <a:gd name="connsiteX4" fmla="*/ 253638 w 285272"/>
              <a:gd name="connsiteY4" fmla="*/ 382932 h 1339826"/>
              <a:gd name="connsiteX5" fmla="*/ 227005 w 285272"/>
              <a:gd name="connsiteY5" fmla="*/ 480586 h 1339826"/>
              <a:gd name="connsiteX6" fmla="*/ 235882 w 285272"/>
              <a:gd name="connsiteY6" fmla="*/ 853447 h 1339826"/>
              <a:gd name="connsiteX7" fmla="*/ 155984 w 285272"/>
              <a:gd name="connsiteY7" fmla="*/ 1279575 h 1339826"/>
              <a:gd name="connsiteX8" fmla="*/ 76084 w 285272"/>
              <a:gd name="connsiteY8" fmla="*/ 1306208 h 1339826"/>
              <a:gd name="connsiteX9" fmla="*/ 49451 w 285272"/>
              <a:gd name="connsiteY9" fmla="*/ 1004367 h 1339826"/>
              <a:gd name="connsiteX10" fmla="*/ 93840 w 285272"/>
              <a:gd name="connsiteY10" fmla="*/ 835693 h 1339826"/>
              <a:gd name="connsiteX11" fmla="*/ 58329 w 285272"/>
              <a:gd name="connsiteY11" fmla="*/ 471708 h 1339826"/>
              <a:gd name="connsiteX12" fmla="*/ 31696 w 285272"/>
              <a:gd name="connsiteY12" fmla="*/ 258644 h 1339826"/>
              <a:gd name="connsiteX13" fmla="*/ 5063 w 285272"/>
              <a:gd name="connsiteY13" fmla="*/ 116601 h 1339826"/>
              <a:gd name="connsiteX14" fmla="*/ 13941 w 285272"/>
              <a:gd name="connsiteY14" fmla="*/ 63335 h 13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272" h="1339826">
                <a:moveTo>
                  <a:pt x="13941" y="63335"/>
                </a:moveTo>
                <a:cubicBezTo>
                  <a:pt x="37615" y="45580"/>
                  <a:pt x="104197" y="17467"/>
                  <a:pt x="147106" y="10069"/>
                </a:cubicBezTo>
                <a:cubicBezTo>
                  <a:pt x="190015" y="2671"/>
                  <a:pt x="249199" y="-12125"/>
                  <a:pt x="271393" y="18947"/>
                </a:cubicBezTo>
                <a:cubicBezTo>
                  <a:pt x="293587" y="50019"/>
                  <a:pt x="283230" y="135836"/>
                  <a:pt x="280271" y="196500"/>
                </a:cubicBezTo>
                <a:cubicBezTo>
                  <a:pt x="277312" y="257164"/>
                  <a:pt x="262516" y="335585"/>
                  <a:pt x="253638" y="382932"/>
                </a:cubicBezTo>
                <a:cubicBezTo>
                  <a:pt x="244760" y="430279"/>
                  <a:pt x="229964" y="402167"/>
                  <a:pt x="227005" y="480586"/>
                </a:cubicBezTo>
                <a:cubicBezTo>
                  <a:pt x="224046" y="559005"/>
                  <a:pt x="221086" y="720282"/>
                  <a:pt x="235882" y="853447"/>
                </a:cubicBezTo>
                <a:cubicBezTo>
                  <a:pt x="224045" y="986612"/>
                  <a:pt x="178178" y="1201156"/>
                  <a:pt x="155984" y="1279575"/>
                </a:cubicBezTo>
                <a:cubicBezTo>
                  <a:pt x="133790" y="1357995"/>
                  <a:pt x="93840" y="1352076"/>
                  <a:pt x="76084" y="1306208"/>
                </a:cubicBezTo>
                <a:cubicBezTo>
                  <a:pt x="58329" y="1260340"/>
                  <a:pt x="46492" y="1056153"/>
                  <a:pt x="49451" y="1004367"/>
                </a:cubicBezTo>
                <a:cubicBezTo>
                  <a:pt x="52410" y="952581"/>
                  <a:pt x="92360" y="924469"/>
                  <a:pt x="93840" y="835693"/>
                </a:cubicBezTo>
                <a:cubicBezTo>
                  <a:pt x="95320" y="746917"/>
                  <a:pt x="68686" y="567883"/>
                  <a:pt x="58329" y="471708"/>
                </a:cubicBezTo>
                <a:cubicBezTo>
                  <a:pt x="47972" y="375533"/>
                  <a:pt x="40574" y="317828"/>
                  <a:pt x="31696" y="258644"/>
                </a:cubicBezTo>
                <a:cubicBezTo>
                  <a:pt x="22818" y="199460"/>
                  <a:pt x="6543" y="147673"/>
                  <a:pt x="5063" y="116601"/>
                </a:cubicBezTo>
                <a:cubicBezTo>
                  <a:pt x="3583" y="85529"/>
                  <a:pt x="-9733" y="81090"/>
                  <a:pt x="13941" y="63335"/>
                </a:cubicBezTo>
                <a:close/>
              </a:path>
            </a:pathLst>
          </a:custGeom>
          <a:solidFill>
            <a:srgbClr val="0066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47183" y="2221361"/>
            <a:ext cx="215120" cy="208060"/>
          </a:xfrm>
          <a:custGeom>
            <a:avLst/>
            <a:gdLst>
              <a:gd name="connsiteX0" fmla="*/ 1924 w 215120"/>
              <a:gd name="connsiteY0" fmla="*/ 46588 h 208060"/>
              <a:gd name="connsiteX1" fmla="*/ 126212 w 215120"/>
              <a:gd name="connsiteY1" fmla="*/ 2200 h 208060"/>
              <a:gd name="connsiteX2" fmla="*/ 214988 w 215120"/>
              <a:gd name="connsiteY2" fmla="*/ 108732 h 208060"/>
              <a:gd name="connsiteX3" fmla="*/ 143967 w 215120"/>
              <a:gd name="connsiteY3" fmla="*/ 206386 h 208060"/>
              <a:gd name="connsiteX4" fmla="*/ 55190 w 215120"/>
              <a:gd name="connsiteY4" fmla="*/ 161998 h 208060"/>
              <a:gd name="connsiteX5" fmla="*/ 1924 w 215120"/>
              <a:gd name="connsiteY5" fmla="*/ 46588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120" h="208060">
                <a:moveTo>
                  <a:pt x="1924" y="46588"/>
                </a:moveTo>
                <a:cubicBezTo>
                  <a:pt x="13761" y="19955"/>
                  <a:pt x="90701" y="-8157"/>
                  <a:pt x="126212" y="2200"/>
                </a:cubicBezTo>
                <a:cubicBezTo>
                  <a:pt x="161723" y="12557"/>
                  <a:pt x="212029" y="74701"/>
                  <a:pt x="214988" y="108732"/>
                </a:cubicBezTo>
                <a:cubicBezTo>
                  <a:pt x="217947" y="142763"/>
                  <a:pt x="170600" y="197508"/>
                  <a:pt x="143967" y="206386"/>
                </a:cubicBezTo>
                <a:cubicBezTo>
                  <a:pt x="117334" y="215264"/>
                  <a:pt x="74425" y="187151"/>
                  <a:pt x="55190" y="161998"/>
                </a:cubicBezTo>
                <a:cubicBezTo>
                  <a:pt x="35955" y="136845"/>
                  <a:pt x="-9913" y="73221"/>
                  <a:pt x="1924" y="46588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534802" y="1590528"/>
            <a:ext cx="1018692" cy="2718173"/>
          </a:xfrm>
          <a:custGeom>
            <a:avLst/>
            <a:gdLst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263900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840033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0987" h="4289425">
                <a:moveTo>
                  <a:pt x="671512" y="4283075"/>
                </a:moveTo>
                <a:cubicBezTo>
                  <a:pt x="635000" y="4279900"/>
                  <a:pt x="533400" y="4257675"/>
                  <a:pt x="500062" y="4244975"/>
                </a:cubicBezTo>
                <a:cubicBezTo>
                  <a:pt x="466725" y="4232275"/>
                  <a:pt x="460375" y="4243387"/>
                  <a:pt x="471487" y="4206875"/>
                </a:cubicBezTo>
                <a:cubicBezTo>
                  <a:pt x="482599" y="4170363"/>
                  <a:pt x="554037" y="4086225"/>
                  <a:pt x="566737" y="4025900"/>
                </a:cubicBezTo>
                <a:cubicBezTo>
                  <a:pt x="579437" y="3965575"/>
                  <a:pt x="568324" y="3938587"/>
                  <a:pt x="547687" y="3844925"/>
                </a:cubicBezTo>
                <a:cubicBezTo>
                  <a:pt x="527050" y="3751263"/>
                  <a:pt x="465137" y="3568700"/>
                  <a:pt x="442912" y="3463925"/>
                </a:cubicBezTo>
                <a:cubicBezTo>
                  <a:pt x="420687" y="3359150"/>
                  <a:pt x="414337" y="3290887"/>
                  <a:pt x="414337" y="3216275"/>
                </a:cubicBezTo>
                <a:cubicBezTo>
                  <a:pt x="414337" y="3141663"/>
                  <a:pt x="438150" y="3097212"/>
                  <a:pt x="442912" y="3016250"/>
                </a:cubicBezTo>
                <a:cubicBezTo>
                  <a:pt x="447674" y="2935288"/>
                  <a:pt x="450850" y="2820988"/>
                  <a:pt x="442912" y="2730500"/>
                </a:cubicBezTo>
                <a:cubicBezTo>
                  <a:pt x="434975" y="2640013"/>
                  <a:pt x="411162" y="2549525"/>
                  <a:pt x="395287" y="2473325"/>
                </a:cubicBezTo>
                <a:cubicBezTo>
                  <a:pt x="379412" y="2397125"/>
                  <a:pt x="346075" y="2381250"/>
                  <a:pt x="347662" y="2273300"/>
                </a:cubicBezTo>
                <a:cubicBezTo>
                  <a:pt x="349250" y="2165350"/>
                  <a:pt x="392112" y="1955800"/>
                  <a:pt x="404812" y="1825625"/>
                </a:cubicBezTo>
                <a:cubicBezTo>
                  <a:pt x="417512" y="1695450"/>
                  <a:pt x="422275" y="1597025"/>
                  <a:pt x="423862" y="1492250"/>
                </a:cubicBezTo>
                <a:cubicBezTo>
                  <a:pt x="425450" y="1387475"/>
                  <a:pt x="415924" y="1262062"/>
                  <a:pt x="414337" y="1196975"/>
                </a:cubicBezTo>
                <a:cubicBezTo>
                  <a:pt x="412750" y="1131888"/>
                  <a:pt x="430212" y="1076325"/>
                  <a:pt x="414337" y="1101725"/>
                </a:cubicBezTo>
                <a:cubicBezTo>
                  <a:pt x="398462" y="1127125"/>
                  <a:pt x="341312" y="1282700"/>
                  <a:pt x="319087" y="1349375"/>
                </a:cubicBezTo>
                <a:cubicBezTo>
                  <a:pt x="296862" y="1416050"/>
                  <a:pt x="288925" y="1450975"/>
                  <a:pt x="280987" y="1501775"/>
                </a:cubicBezTo>
                <a:cubicBezTo>
                  <a:pt x="273049" y="1552575"/>
                  <a:pt x="292099" y="1582738"/>
                  <a:pt x="271462" y="1654175"/>
                </a:cubicBezTo>
                <a:cubicBezTo>
                  <a:pt x="250825" y="1725612"/>
                  <a:pt x="180974" y="1866900"/>
                  <a:pt x="157162" y="1930400"/>
                </a:cubicBezTo>
                <a:cubicBezTo>
                  <a:pt x="133350" y="1993900"/>
                  <a:pt x="122237" y="2006600"/>
                  <a:pt x="128587" y="2035175"/>
                </a:cubicBezTo>
                <a:cubicBezTo>
                  <a:pt x="134937" y="2063750"/>
                  <a:pt x="176212" y="2068513"/>
                  <a:pt x="195262" y="2101850"/>
                </a:cubicBezTo>
                <a:cubicBezTo>
                  <a:pt x="214312" y="2135188"/>
                  <a:pt x="231775" y="2203450"/>
                  <a:pt x="242887" y="2235200"/>
                </a:cubicBezTo>
                <a:cubicBezTo>
                  <a:pt x="253999" y="2266950"/>
                  <a:pt x="268287" y="2287588"/>
                  <a:pt x="261937" y="2292350"/>
                </a:cubicBezTo>
                <a:cubicBezTo>
                  <a:pt x="255587" y="2297112"/>
                  <a:pt x="223837" y="2276475"/>
                  <a:pt x="204787" y="2263775"/>
                </a:cubicBezTo>
                <a:cubicBezTo>
                  <a:pt x="185737" y="2251075"/>
                  <a:pt x="157162" y="2211387"/>
                  <a:pt x="147637" y="2216150"/>
                </a:cubicBezTo>
                <a:cubicBezTo>
                  <a:pt x="138112" y="2220913"/>
                  <a:pt x="141287" y="2270125"/>
                  <a:pt x="147637" y="2292350"/>
                </a:cubicBezTo>
                <a:cubicBezTo>
                  <a:pt x="153987" y="2314575"/>
                  <a:pt x="179387" y="2332038"/>
                  <a:pt x="185737" y="2349500"/>
                </a:cubicBezTo>
                <a:cubicBezTo>
                  <a:pt x="192087" y="2366962"/>
                  <a:pt x="198437" y="2389188"/>
                  <a:pt x="185737" y="2397125"/>
                </a:cubicBezTo>
                <a:cubicBezTo>
                  <a:pt x="173037" y="2405062"/>
                  <a:pt x="138112" y="2417762"/>
                  <a:pt x="109537" y="2397125"/>
                </a:cubicBezTo>
                <a:cubicBezTo>
                  <a:pt x="80962" y="2376488"/>
                  <a:pt x="28575" y="2322513"/>
                  <a:pt x="14287" y="2273300"/>
                </a:cubicBezTo>
                <a:cubicBezTo>
                  <a:pt x="0" y="2224088"/>
                  <a:pt x="23812" y="2143125"/>
                  <a:pt x="23812" y="2101850"/>
                </a:cubicBezTo>
                <a:cubicBezTo>
                  <a:pt x="23812" y="2060575"/>
                  <a:pt x="7937" y="2097087"/>
                  <a:pt x="14287" y="2025650"/>
                </a:cubicBezTo>
                <a:cubicBezTo>
                  <a:pt x="20637" y="1954213"/>
                  <a:pt x="49212" y="1770063"/>
                  <a:pt x="61912" y="1673225"/>
                </a:cubicBezTo>
                <a:cubicBezTo>
                  <a:pt x="74612" y="1576388"/>
                  <a:pt x="79375" y="1536700"/>
                  <a:pt x="90487" y="1444625"/>
                </a:cubicBezTo>
                <a:cubicBezTo>
                  <a:pt x="101599" y="1352550"/>
                  <a:pt x="111125" y="1222375"/>
                  <a:pt x="128587" y="1120775"/>
                </a:cubicBezTo>
                <a:cubicBezTo>
                  <a:pt x="146049" y="1019175"/>
                  <a:pt x="157162" y="903288"/>
                  <a:pt x="195262" y="835025"/>
                </a:cubicBezTo>
                <a:cubicBezTo>
                  <a:pt x="233362" y="766763"/>
                  <a:pt x="288925" y="757237"/>
                  <a:pt x="357187" y="711200"/>
                </a:cubicBezTo>
                <a:cubicBezTo>
                  <a:pt x="425449" y="665163"/>
                  <a:pt x="555625" y="595313"/>
                  <a:pt x="604837" y="558800"/>
                </a:cubicBezTo>
                <a:cubicBezTo>
                  <a:pt x="654050" y="522288"/>
                  <a:pt x="649287" y="512763"/>
                  <a:pt x="652462" y="492125"/>
                </a:cubicBezTo>
                <a:cubicBezTo>
                  <a:pt x="655637" y="471488"/>
                  <a:pt x="636587" y="476250"/>
                  <a:pt x="623887" y="434975"/>
                </a:cubicBezTo>
                <a:cubicBezTo>
                  <a:pt x="611187" y="393700"/>
                  <a:pt x="579437" y="303213"/>
                  <a:pt x="576262" y="244475"/>
                </a:cubicBezTo>
                <a:cubicBezTo>
                  <a:pt x="573087" y="185738"/>
                  <a:pt x="587375" y="120650"/>
                  <a:pt x="604837" y="82550"/>
                </a:cubicBezTo>
                <a:cubicBezTo>
                  <a:pt x="622299" y="44450"/>
                  <a:pt x="636587" y="26988"/>
                  <a:pt x="681037" y="15875"/>
                </a:cubicBezTo>
                <a:cubicBezTo>
                  <a:pt x="725487" y="4762"/>
                  <a:pt x="825500" y="0"/>
                  <a:pt x="871537" y="15875"/>
                </a:cubicBezTo>
                <a:cubicBezTo>
                  <a:pt x="917575" y="31750"/>
                  <a:pt x="938212" y="68263"/>
                  <a:pt x="957262" y="111125"/>
                </a:cubicBezTo>
                <a:cubicBezTo>
                  <a:pt x="976312" y="153988"/>
                  <a:pt x="987424" y="223838"/>
                  <a:pt x="985837" y="273050"/>
                </a:cubicBezTo>
                <a:cubicBezTo>
                  <a:pt x="984250" y="322262"/>
                  <a:pt x="958849" y="373063"/>
                  <a:pt x="947737" y="406400"/>
                </a:cubicBezTo>
                <a:cubicBezTo>
                  <a:pt x="936625" y="439737"/>
                  <a:pt x="920749" y="450850"/>
                  <a:pt x="919162" y="473075"/>
                </a:cubicBezTo>
                <a:cubicBezTo>
                  <a:pt x="917575" y="495300"/>
                  <a:pt x="922337" y="515938"/>
                  <a:pt x="938212" y="539750"/>
                </a:cubicBezTo>
                <a:cubicBezTo>
                  <a:pt x="954087" y="563563"/>
                  <a:pt x="974725" y="590550"/>
                  <a:pt x="1014412" y="615950"/>
                </a:cubicBezTo>
                <a:cubicBezTo>
                  <a:pt x="1054100" y="641350"/>
                  <a:pt x="1131887" y="673100"/>
                  <a:pt x="1176337" y="692150"/>
                </a:cubicBezTo>
                <a:cubicBezTo>
                  <a:pt x="1220787" y="711200"/>
                  <a:pt x="1249362" y="706438"/>
                  <a:pt x="1281112" y="730250"/>
                </a:cubicBezTo>
                <a:cubicBezTo>
                  <a:pt x="1312862" y="754062"/>
                  <a:pt x="1343025" y="762000"/>
                  <a:pt x="1366837" y="835025"/>
                </a:cubicBezTo>
                <a:cubicBezTo>
                  <a:pt x="1390650" y="908050"/>
                  <a:pt x="1406525" y="1065213"/>
                  <a:pt x="1423987" y="1168400"/>
                </a:cubicBezTo>
                <a:cubicBezTo>
                  <a:pt x="1441449" y="1271587"/>
                  <a:pt x="1460500" y="1368425"/>
                  <a:pt x="1471612" y="1454150"/>
                </a:cubicBezTo>
                <a:cubicBezTo>
                  <a:pt x="1482724" y="1539875"/>
                  <a:pt x="1484312" y="1609725"/>
                  <a:pt x="1490662" y="1682750"/>
                </a:cubicBezTo>
                <a:cubicBezTo>
                  <a:pt x="1497012" y="1755775"/>
                  <a:pt x="1501775" y="1835150"/>
                  <a:pt x="1509712" y="1892300"/>
                </a:cubicBezTo>
                <a:cubicBezTo>
                  <a:pt x="1517649" y="1949450"/>
                  <a:pt x="1533525" y="1990725"/>
                  <a:pt x="1538287" y="2025650"/>
                </a:cubicBezTo>
                <a:cubicBezTo>
                  <a:pt x="1543050" y="2060575"/>
                  <a:pt x="1536700" y="2073275"/>
                  <a:pt x="1538287" y="2101850"/>
                </a:cubicBezTo>
                <a:cubicBezTo>
                  <a:pt x="1539875" y="2130425"/>
                  <a:pt x="1550987" y="2157413"/>
                  <a:pt x="1547812" y="2197100"/>
                </a:cubicBezTo>
                <a:cubicBezTo>
                  <a:pt x="1544637" y="2236787"/>
                  <a:pt x="1538287" y="2306638"/>
                  <a:pt x="1519237" y="2339975"/>
                </a:cubicBezTo>
                <a:cubicBezTo>
                  <a:pt x="1500187" y="2373313"/>
                  <a:pt x="1458912" y="2387600"/>
                  <a:pt x="1433512" y="2397125"/>
                </a:cubicBezTo>
                <a:cubicBezTo>
                  <a:pt x="1408112" y="2406650"/>
                  <a:pt x="1377949" y="2401887"/>
                  <a:pt x="1366837" y="2397125"/>
                </a:cubicBezTo>
                <a:cubicBezTo>
                  <a:pt x="1355725" y="2392363"/>
                  <a:pt x="1360487" y="2386012"/>
                  <a:pt x="1366837" y="2368550"/>
                </a:cubicBezTo>
                <a:cubicBezTo>
                  <a:pt x="1373187" y="2351088"/>
                  <a:pt x="1398587" y="2319337"/>
                  <a:pt x="1404937" y="2292350"/>
                </a:cubicBezTo>
                <a:cubicBezTo>
                  <a:pt x="1411287" y="2265363"/>
                  <a:pt x="1414462" y="2209800"/>
                  <a:pt x="1404937" y="2206625"/>
                </a:cubicBezTo>
                <a:cubicBezTo>
                  <a:pt x="1395412" y="2203450"/>
                  <a:pt x="1368424" y="2260600"/>
                  <a:pt x="1347787" y="2273300"/>
                </a:cubicBezTo>
                <a:cubicBezTo>
                  <a:pt x="1327150" y="2286000"/>
                  <a:pt x="1293812" y="2286000"/>
                  <a:pt x="1281112" y="2282825"/>
                </a:cubicBezTo>
                <a:cubicBezTo>
                  <a:pt x="1268412" y="2279650"/>
                  <a:pt x="1258887" y="2278063"/>
                  <a:pt x="1271587" y="2254250"/>
                </a:cubicBezTo>
                <a:cubicBezTo>
                  <a:pt x="1284287" y="2230438"/>
                  <a:pt x="1331912" y="2179638"/>
                  <a:pt x="1357312" y="2139950"/>
                </a:cubicBezTo>
                <a:cubicBezTo>
                  <a:pt x="1382712" y="2100263"/>
                  <a:pt x="1425575" y="2073275"/>
                  <a:pt x="1423987" y="2016125"/>
                </a:cubicBezTo>
                <a:cubicBezTo>
                  <a:pt x="1422400" y="1958975"/>
                  <a:pt x="1368424" y="1868487"/>
                  <a:pt x="1347787" y="1797050"/>
                </a:cubicBezTo>
                <a:cubicBezTo>
                  <a:pt x="1327150" y="1725613"/>
                  <a:pt x="1312862" y="1649413"/>
                  <a:pt x="1300162" y="1587500"/>
                </a:cubicBezTo>
                <a:cubicBezTo>
                  <a:pt x="1287462" y="1525588"/>
                  <a:pt x="1281112" y="1474788"/>
                  <a:pt x="1271587" y="1425575"/>
                </a:cubicBezTo>
                <a:cubicBezTo>
                  <a:pt x="1262062" y="1376362"/>
                  <a:pt x="1262062" y="1346200"/>
                  <a:pt x="1243012" y="1292225"/>
                </a:cubicBezTo>
                <a:cubicBezTo>
                  <a:pt x="1223962" y="1238250"/>
                  <a:pt x="1173162" y="1049338"/>
                  <a:pt x="1157287" y="1101725"/>
                </a:cubicBezTo>
                <a:cubicBezTo>
                  <a:pt x="1141412" y="1154112"/>
                  <a:pt x="1149350" y="1492250"/>
                  <a:pt x="1147762" y="1606550"/>
                </a:cubicBezTo>
                <a:cubicBezTo>
                  <a:pt x="1146175" y="1720850"/>
                  <a:pt x="1141412" y="1717675"/>
                  <a:pt x="1147762" y="1787525"/>
                </a:cubicBezTo>
                <a:cubicBezTo>
                  <a:pt x="1154112" y="1857375"/>
                  <a:pt x="1176337" y="1966913"/>
                  <a:pt x="1185862" y="2025650"/>
                </a:cubicBezTo>
                <a:cubicBezTo>
                  <a:pt x="1195387" y="2084388"/>
                  <a:pt x="1200150" y="2092325"/>
                  <a:pt x="1204912" y="2139950"/>
                </a:cubicBezTo>
                <a:cubicBezTo>
                  <a:pt x="1209674" y="2187575"/>
                  <a:pt x="1216024" y="2243138"/>
                  <a:pt x="1214437" y="2311400"/>
                </a:cubicBezTo>
                <a:cubicBezTo>
                  <a:pt x="1212850" y="2379662"/>
                  <a:pt x="1208087" y="2461420"/>
                  <a:pt x="1195387" y="2549525"/>
                </a:cubicBezTo>
                <a:cubicBezTo>
                  <a:pt x="1182687" y="2637630"/>
                  <a:pt x="1149349" y="2747958"/>
                  <a:pt x="1138237" y="2840033"/>
                </a:cubicBezTo>
                <a:cubicBezTo>
                  <a:pt x="1127125" y="2932108"/>
                  <a:pt x="1127125" y="3018631"/>
                  <a:pt x="1128712" y="3101975"/>
                </a:cubicBezTo>
                <a:cubicBezTo>
                  <a:pt x="1130299" y="3185319"/>
                  <a:pt x="1155699" y="3251200"/>
                  <a:pt x="1147762" y="3340100"/>
                </a:cubicBezTo>
                <a:cubicBezTo>
                  <a:pt x="1139825" y="3429000"/>
                  <a:pt x="1104899" y="3519488"/>
                  <a:pt x="1081087" y="3635375"/>
                </a:cubicBezTo>
                <a:cubicBezTo>
                  <a:pt x="1057275" y="3751262"/>
                  <a:pt x="1006475" y="3943350"/>
                  <a:pt x="1004887" y="4035425"/>
                </a:cubicBezTo>
                <a:cubicBezTo>
                  <a:pt x="1003300" y="4127500"/>
                  <a:pt x="1073149" y="4148138"/>
                  <a:pt x="1071562" y="4187825"/>
                </a:cubicBezTo>
                <a:cubicBezTo>
                  <a:pt x="1069975" y="4227512"/>
                  <a:pt x="1027112" y="4257675"/>
                  <a:pt x="995362" y="4273550"/>
                </a:cubicBezTo>
                <a:cubicBezTo>
                  <a:pt x="963612" y="4289425"/>
                  <a:pt x="906462" y="4287837"/>
                  <a:pt x="881062" y="4283075"/>
                </a:cubicBezTo>
                <a:cubicBezTo>
                  <a:pt x="855662" y="4278313"/>
                  <a:pt x="849312" y="4259263"/>
                  <a:pt x="842962" y="4244975"/>
                </a:cubicBezTo>
                <a:cubicBezTo>
                  <a:pt x="836612" y="4230687"/>
                  <a:pt x="842962" y="4197350"/>
                  <a:pt x="842962" y="4197350"/>
                </a:cubicBezTo>
                <a:cubicBezTo>
                  <a:pt x="842962" y="4178300"/>
                  <a:pt x="838200" y="4159250"/>
                  <a:pt x="842962" y="4130675"/>
                </a:cubicBezTo>
                <a:cubicBezTo>
                  <a:pt x="847724" y="4102100"/>
                  <a:pt x="873124" y="4059237"/>
                  <a:pt x="871537" y="4025900"/>
                </a:cubicBezTo>
                <a:cubicBezTo>
                  <a:pt x="869950" y="3992563"/>
                  <a:pt x="833437" y="3971925"/>
                  <a:pt x="833437" y="3930650"/>
                </a:cubicBezTo>
                <a:cubicBezTo>
                  <a:pt x="833437" y="3889375"/>
                  <a:pt x="869950" y="3889375"/>
                  <a:pt x="871537" y="3778250"/>
                </a:cubicBezTo>
                <a:cubicBezTo>
                  <a:pt x="873125" y="3667125"/>
                  <a:pt x="839787" y="3494083"/>
                  <a:pt x="842962" y="3382958"/>
                </a:cubicBezTo>
                <a:cubicBezTo>
                  <a:pt x="869145" y="3251952"/>
                  <a:pt x="900112" y="3296443"/>
                  <a:pt x="890587" y="3111500"/>
                </a:cubicBezTo>
                <a:cubicBezTo>
                  <a:pt x="881062" y="2926557"/>
                  <a:pt x="817562" y="2314575"/>
                  <a:pt x="785812" y="2273300"/>
                </a:cubicBezTo>
                <a:cubicBezTo>
                  <a:pt x="754062" y="2232025"/>
                  <a:pt x="715962" y="2722563"/>
                  <a:pt x="700087" y="2863850"/>
                </a:cubicBezTo>
                <a:cubicBezTo>
                  <a:pt x="684212" y="3005137"/>
                  <a:pt x="688975" y="3040063"/>
                  <a:pt x="690562" y="3121025"/>
                </a:cubicBezTo>
                <a:cubicBezTo>
                  <a:pt x="692149" y="3201987"/>
                  <a:pt x="711199" y="3260725"/>
                  <a:pt x="709612" y="3349625"/>
                </a:cubicBezTo>
                <a:cubicBezTo>
                  <a:pt x="708025" y="3438525"/>
                  <a:pt x="684212" y="3575050"/>
                  <a:pt x="681037" y="3654425"/>
                </a:cubicBezTo>
                <a:cubicBezTo>
                  <a:pt x="677862" y="3733800"/>
                  <a:pt x="685800" y="3775075"/>
                  <a:pt x="690562" y="3825875"/>
                </a:cubicBezTo>
                <a:cubicBezTo>
                  <a:pt x="695324" y="3876675"/>
                  <a:pt x="706437" y="3922713"/>
                  <a:pt x="709612" y="3959225"/>
                </a:cubicBezTo>
                <a:cubicBezTo>
                  <a:pt x="712787" y="3995737"/>
                  <a:pt x="709612" y="4044950"/>
                  <a:pt x="709612" y="4044950"/>
                </a:cubicBezTo>
                <a:lnTo>
                  <a:pt x="709612" y="4092575"/>
                </a:lnTo>
                <a:cubicBezTo>
                  <a:pt x="709612" y="4113212"/>
                  <a:pt x="708025" y="4140200"/>
                  <a:pt x="709612" y="4168775"/>
                </a:cubicBezTo>
                <a:cubicBezTo>
                  <a:pt x="711200" y="4197350"/>
                  <a:pt x="723899" y="4243388"/>
                  <a:pt x="719137" y="4264025"/>
                </a:cubicBezTo>
                <a:cubicBezTo>
                  <a:pt x="714375" y="4284662"/>
                  <a:pt x="708024" y="4286250"/>
                  <a:pt x="671512" y="4283075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flat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26147" y="1560560"/>
            <a:ext cx="252000" cy="436611"/>
            <a:chOff x="2157812" y="2067063"/>
            <a:chExt cx="353936" cy="855033"/>
          </a:xfrm>
        </p:grpSpPr>
        <p:grpSp>
          <p:nvGrpSpPr>
            <p:cNvPr id="18" name="Group 17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30" name="Freeform 29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25" name="Freeform 24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21" name="Freeform 20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2158958" y="1552351"/>
            <a:ext cx="252000" cy="436611"/>
            <a:chOff x="2157812" y="2067063"/>
            <a:chExt cx="353936" cy="855033"/>
          </a:xfrm>
        </p:grpSpPr>
        <p:grpSp>
          <p:nvGrpSpPr>
            <p:cNvPr id="37" name="Group 36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49" name="Freeform 48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44" name="Freeform 43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5" name="Freeform 44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7" name="Freeform 46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8" name="Freeform 47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40" name="Freeform 39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799663">
            <a:off x="2425180" y="2720491"/>
            <a:ext cx="252000" cy="612000"/>
            <a:chOff x="2157812" y="2067063"/>
            <a:chExt cx="353936" cy="855033"/>
          </a:xfrm>
        </p:grpSpPr>
        <p:grpSp>
          <p:nvGrpSpPr>
            <p:cNvPr id="56" name="Group 55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68" name="Freeform 67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57" name="Freeform 56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61" name="Freeform 60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63" name="Freeform 62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5" name="Freeform 64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7" name="Freeform 66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59" name="Freeform 58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20910350" flipH="1">
            <a:off x="2757904" y="2719337"/>
            <a:ext cx="252000" cy="607819"/>
            <a:chOff x="2157812" y="2067063"/>
            <a:chExt cx="353936" cy="855033"/>
          </a:xfrm>
        </p:grpSpPr>
        <p:grpSp>
          <p:nvGrpSpPr>
            <p:cNvPr id="75" name="Group 74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87" name="Freeform 86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6" name="Freeform 75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80" name="Freeform 79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82" name="Freeform 81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6" name="Freeform 85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78" name="Freeform 77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070089" y="908720"/>
            <a:ext cx="1273025" cy="3407363"/>
            <a:chOff x="1786807" y="1091008"/>
            <a:chExt cx="1273025" cy="3407363"/>
          </a:xfrm>
        </p:grpSpPr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1786807" y="1101561"/>
              <a:ext cx="1273025" cy="3396810"/>
            </a:xfrm>
            <a:custGeom>
              <a:avLst/>
              <a:gdLst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263900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840033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550987" h="4289425">
                  <a:moveTo>
                    <a:pt x="671512" y="4283075"/>
                  </a:moveTo>
                  <a:cubicBezTo>
                    <a:pt x="635000" y="4279900"/>
                    <a:pt x="533400" y="4257675"/>
                    <a:pt x="500062" y="4244975"/>
                  </a:cubicBezTo>
                  <a:cubicBezTo>
                    <a:pt x="466725" y="4232275"/>
                    <a:pt x="460375" y="4243387"/>
                    <a:pt x="471487" y="4206875"/>
                  </a:cubicBezTo>
                  <a:cubicBezTo>
                    <a:pt x="482599" y="4170363"/>
                    <a:pt x="554037" y="4086225"/>
                    <a:pt x="566737" y="4025900"/>
                  </a:cubicBezTo>
                  <a:cubicBezTo>
                    <a:pt x="579437" y="3965575"/>
                    <a:pt x="568324" y="3938587"/>
                    <a:pt x="547687" y="3844925"/>
                  </a:cubicBezTo>
                  <a:cubicBezTo>
                    <a:pt x="527050" y="3751263"/>
                    <a:pt x="465137" y="3568700"/>
                    <a:pt x="442912" y="3463925"/>
                  </a:cubicBezTo>
                  <a:cubicBezTo>
                    <a:pt x="420687" y="3359150"/>
                    <a:pt x="414337" y="3290887"/>
                    <a:pt x="414337" y="3216275"/>
                  </a:cubicBezTo>
                  <a:cubicBezTo>
                    <a:pt x="414337" y="3141663"/>
                    <a:pt x="438150" y="3097212"/>
                    <a:pt x="442912" y="3016250"/>
                  </a:cubicBezTo>
                  <a:cubicBezTo>
                    <a:pt x="447674" y="2935288"/>
                    <a:pt x="450850" y="2820988"/>
                    <a:pt x="442912" y="2730500"/>
                  </a:cubicBezTo>
                  <a:cubicBezTo>
                    <a:pt x="434975" y="2640013"/>
                    <a:pt x="411162" y="2549525"/>
                    <a:pt x="395287" y="2473325"/>
                  </a:cubicBezTo>
                  <a:cubicBezTo>
                    <a:pt x="379412" y="2397125"/>
                    <a:pt x="346075" y="2381250"/>
                    <a:pt x="347662" y="2273300"/>
                  </a:cubicBezTo>
                  <a:cubicBezTo>
                    <a:pt x="349250" y="2165350"/>
                    <a:pt x="392112" y="1955800"/>
                    <a:pt x="404812" y="1825625"/>
                  </a:cubicBezTo>
                  <a:cubicBezTo>
                    <a:pt x="417512" y="1695450"/>
                    <a:pt x="422275" y="1597025"/>
                    <a:pt x="423862" y="1492250"/>
                  </a:cubicBezTo>
                  <a:cubicBezTo>
                    <a:pt x="425450" y="1387475"/>
                    <a:pt x="415924" y="1262062"/>
                    <a:pt x="414337" y="1196975"/>
                  </a:cubicBezTo>
                  <a:cubicBezTo>
                    <a:pt x="412750" y="1131888"/>
                    <a:pt x="430212" y="1076325"/>
                    <a:pt x="414337" y="1101725"/>
                  </a:cubicBezTo>
                  <a:cubicBezTo>
                    <a:pt x="398462" y="1127125"/>
                    <a:pt x="341312" y="1282700"/>
                    <a:pt x="319087" y="1349375"/>
                  </a:cubicBezTo>
                  <a:cubicBezTo>
                    <a:pt x="296862" y="1416050"/>
                    <a:pt x="288925" y="1450975"/>
                    <a:pt x="280987" y="1501775"/>
                  </a:cubicBezTo>
                  <a:cubicBezTo>
                    <a:pt x="273049" y="1552575"/>
                    <a:pt x="292099" y="1582738"/>
                    <a:pt x="271462" y="1654175"/>
                  </a:cubicBezTo>
                  <a:cubicBezTo>
                    <a:pt x="250825" y="1725612"/>
                    <a:pt x="180974" y="1866900"/>
                    <a:pt x="157162" y="1930400"/>
                  </a:cubicBezTo>
                  <a:cubicBezTo>
                    <a:pt x="133350" y="1993900"/>
                    <a:pt x="122237" y="2006600"/>
                    <a:pt x="128587" y="2035175"/>
                  </a:cubicBezTo>
                  <a:cubicBezTo>
                    <a:pt x="134937" y="2063750"/>
                    <a:pt x="176212" y="2068513"/>
                    <a:pt x="195262" y="2101850"/>
                  </a:cubicBezTo>
                  <a:cubicBezTo>
                    <a:pt x="214312" y="2135188"/>
                    <a:pt x="231775" y="2203450"/>
                    <a:pt x="242887" y="2235200"/>
                  </a:cubicBezTo>
                  <a:cubicBezTo>
                    <a:pt x="253999" y="2266950"/>
                    <a:pt x="268287" y="2287588"/>
                    <a:pt x="261937" y="2292350"/>
                  </a:cubicBezTo>
                  <a:cubicBezTo>
                    <a:pt x="255587" y="2297112"/>
                    <a:pt x="223837" y="2276475"/>
                    <a:pt x="204787" y="2263775"/>
                  </a:cubicBezTo>
                  <a:cubicBezTo>
                    <a:pt x="185737" y="2251075"/>
                    <a:pt x="157162" y="2211387"/>
                    <a:pt x="147637" y="2216150"/>
                  </a:cubicBezTo>
                  <a:cubicBezTo>
                    <a:pt x="138112" y="2220913"/>
                    <a:pt x="141287" y="2270125"/>
                    <a:pt x="147637" y="2292350"/>
                  </a:cubicBezTo>
                  <a:cubicBezTo>
                    <a:pt x="153987" y="2314575"/>
                    <a:pt x="179387" y="2332038"/>
                    <a:pt x="185737" y="2349500"/>
                  </a:cubicBezTo>
                  <a:cubicBezTo>
                    <a:pt x="192087" y="2366962"/>
                    <a:pt x="198437" y="2389188"/>
                    <a:pt x="185737" y="2397125"/>
                  </a:cubicBezTo>
                  <a:cubicBezTo>
                    <a:pt x="173037" y="2405062"/>
                    <a:pt x="138112" y="2417762"/>
                    <a:pt x="109537" y="2397125"/>
                  </a:cubicBezTo>
                  <a:cubicBezTo>
                    <a:pt x="80962" y="2376488"/>
                    <a:pt x="28575" y="2322513"/>
                    <a:pt x="14287" y="2273300"/>
                  </a:cubicBezTo>
                  <a:cubicBezTo>
                    <a:pt x="0" y="2224088"/>
                    <a:pt x="23812" y="2143125"/>
                    <a:pt x="23812" y="2101850"/>
                  </a:cubicBezTo>
                  <a:cubicBezTo>
                    <a:pt x="23812" y="2060575"/>
                    <a:pt x="7937" y="2097087"/>
                    <a:pt x="14287" y="2025650"/>
                  </a:cubicBezTo>
                  <a:cubicBezTo>
                    <a:pt x="20637" y="1954213"/>
                    <a:pt x="49212" y="1770063"/>
                    <a:pt x="61912" y="1673225"/>
                  </a:cubicBezTo>
                  <a:cubicBezTo>
                    <a:pt x="74612" y="1576388"/>
                    <a:pt x="79375" y="1536700"/>
                    <a:pt x="90487" y="1444625"/>
                  </a:cubicBezTo>
                  <a:cubicBezTo>
                    <a:pt x="101599" y="1352550"/>
                    <a:pt x="111125" y="1222375"/>
                    <a:pt x="128587" y="1120775"/>
                  </a:cubicBezTo>
                  <a:cubicBezTo>
                    <a:pt x="146049" y="1019175"/>
                    <a:pt x="157162" y="903288"/>
                    <a:pt x="195262" y="835025"/>
                  </a:cubicBezTo>
                  <a:cubicBezTo>
                    <a:pt x="233362" y="766763"/>
                    <a:pt x="288925" y="757237"/>
                    <a:pt x="357187" y="711200"/>
                  </a:cubicBezTo>
                  <a:cubicBezTo>
                    <a:pt x="425449" y="665163"/>
                    <a:pt x="555625" y="595313"/>
                    <a:pt x="604837" y="558800"/>
                  </a:cubicBezTo>
                  <a:cubicBezTo>
                    <a:pt x="654050" y="522288"/>
                    <a:pt x="649287" y="512763"/>
                    <a:pt x="652462" y="492125"/>
                  </a:cubicBezTo>
                  <a:cubicBezTo>
                    <a:pt x="655637" y="471488"/>
                    <a:pt x="636587" y="476250"/>
                    <a:pt x="623887" y="434975"/>
                  </a:cubicBezTo>
                  <a:cubicBezTo>
                    <a:pt x="611187" y="393700"/>
                    <a:pt x="579437" y="303213"/>
                    <a:pt x="576262" y="244475"/>
                  </a:cubicBezTo>
                  <a:cubicBezTo>
                    <a:pt x="573087" y="185738"/>
                    <a:pt x="587375" y="120650"/>
                    <a:pt x="604837" y="82550"/>
                  </a:cubicBezTo>
                  <a:cubicBezTo>
                    <a:pt x="622299" y="44450"/>
                    <a:pt x="636587" y="26988"/>
                    <a:pt x="681037" y="15875"/>
                  </a:cubicBezTo>
                  <a:cubicBezTo>
                    <a:pt x="725487" y="4762"/>
                    <a:pt x="825500" y="0"/>
                    <a:pt x="871537" y="15875"/>
                  </a:cubicBezTo>
                  <a:cubicBezTo>
                    <a:pt x="917575" y="31750"/>
                    <a:pt x="938212" y="68263"/>
                    <a:pt x="957262" y="111125"/>
                  </a:cubicBezTo>
                  <a:cubicBezTo>
                    <a:pt x="976312" y="153988"/>
                    <a:pt x="987424" y="223838"/>
                    <a:pt x="985837" y="273050"/>
                  </a:cubicBezTo>
                  <a:cubicBezTo>
                    <a:pt x="984250" y="322262"/>
                    <a:pt x="958849" y="373063"/>
                    <a:pt x="947737" y="406400"/>
                  </a:cubicBezTo>
                  <a:cubicBezTo>
                    <a:pt x="936625" y="439737"/>
                    <a:pt x="920749" y="450850"/>
                    <a:pt x="919162" y="473075"/>
                  </a:cubicBezTo>
                  <a:cubicBezTo>
                    <a:pt x="917575" y="495300"/>
                    <a:pt x="922337" y="515938"/>
                    <a:pt x="938212" y="539750"/>
                  </a:cubicBezTo>
                  <a:cubicBezTo>
                    <a:pt x="954087" y="563563"/>
                    <a:pt x="974725" y="590550"/>
                    <a:pt x="1014412" y="615950"/>
                  </a:cubicBezTo>
                  <a:cubicBezTo>
                    <a:pt x="1054100" y="641350"/>
                    <a:pt x="1131887" y="673100"/>
                    <a:pt x="1176337" y="692150"/>
                  </a:cubicBezTo>
                  <a:cubicBezTo>
                    <a:pt x="1220787" y="711200"/>
                    <a:pt x="1249362" y="706438"/>
                    <a:pt x="1281112" y="730250"/>
                  </a:cubicBezTo>
                  <a:cubicBezTo>
                    <a:pt x="1312862" y="754062"/>
                    <a:pt x="1343025" y="762000"/>
                    <a:pt x="1366837" y="835025"/>
                  </a:cubicBezTo>
                  <a:cubicBezTo>
                    <a:pt x="1390650" y="908050"/>
                    <a:pt x="1406525" y="1065213"/>
                    <a:pt x="1423987" y="1168400"/>
                  </a:cubicBezTo>
                  <a:cubicBezTo>
                    <a:pt x="1441449" y="1271587"/>
                    <a:pt x="1460500" y="1368425"/>
                    <a:pt x="1471612" y="1454150"/>
                  </a:cubicBezTo>
                  <a:cubicBezTo>
                    <a:pt x="1482724" y="1539875"/>
                    <a:pt x="1484312" y="1609725"/>
                    <a:pt x="1490662" y="1682750"/>
                  </a:cubicBezTo>
                  <a:cubicBezTo>
                    <a:pt x="1497012" y="1755775"/>
                    <a:pt x="1501775" y="1835150"/>
                    <a:pt x="1509712" y="1892300"/>
                  </a:cubicBezTo>
                  <a:cubicBezTo>
                    <a:pt x="1517649" y="1949450"/>
                    <a:pt x="1533525" y="1990725"/>
                    <a:pt x="1538287" y="2025650"/>
                  </a:cubicBezTo>
                  <a:cubicBezTo>
                    <a:pt x="1543050" y="2060575"/>
                    <a:pt x="1536700" y="2073275"/>
                    <a:pt x="1538287" y="2101850"/>
                  </a:cubicBezTo>
                  <a:cubicBezTo>
                    <a:pt x="1539875" y="2130425"/>
                    <a:pt x="1550987" y="2157413"/>
                    <a:pt x="1547812" y="2197100"/>
                  </a:cubicBezTo>
                  <a:cubicBezTo>
                    <a:pt x="1544637" y="2236787"/>
                    <a:pt x="1538287" y="2306638"/>
                    <a:pt x="1519237" y="2339975"/>
                  </a:cubicBezTo>
                  <a:cubicBezTo>
                    <a:pt x="1500187" y="2373313"/>
                    <a:pt x="1458912" y="2387600"/>
                    <a:pt x="1433512" y="2397125"/>
                  </a:cubicBezTo>
                  <a:cubicBezTo>
                    <a:pt x="1408112" y="2406650"/>
                    <a:pt x="1377949" y="2401887"/>
                    <a:pt x="1366837" y="2397125"/>
                  </a:cubicBezTo>
                  <a:cubicBezTo>
                    <a:pt x="1355725" y="2392363"/>
                    <a:pt x="1360487" y="2386012"/>
                    <a:pt x="1366837" y="2368550"/>
                  </a:cubicBezTo>
                  <a:cubicBezTo>
                    <a:pt x="1373187" y="2351088"/>
                    <a:pt x="1398587" y="2319337"/>
                    <a:pt x="1404937" y="2292350"/>
                  </a:cubicBezTo>
                  <a:cubicBezTo>
                    <a:pt x="1411287" y="2265363"/>
                    <a:pt x="1414462" y="2209800"/>
                    <a:pt x="1404937" y="2206625"/>
                  </a:cubicBezTo>
                  <a:cubicBezTo>
                    <a:pt x="1395412" y="2203450"/>
                    <a:pt x="1368424" y="2260600"/>
                    <a:pt x="1347787" y="2273300"/>
                  </a:cubicBezTo>
                  <a:cubicBezTo>
                    <a:pt x="1327150" y="2286000"/>
                    <a:pt x="1293812" y="2286000"/>
                    <a:pt x="1281112" y="2282825"/>
                  </a:cubicBezTo>
                  <a:cubicBezTo>
                    <a:pt x="1268412" y="2279650"/>
                    <a:pt x="1258887" y="2278063"/>
                    <a:pt x="1271587" y="2254250"/>
                  </a:cubicBezTo>
                  <a:cubicBezTo>
                    <a:pt x="1284287" y="2230438"/>
                    <a:pt x="1331912" y="2179638"/>
                    <a:pt x="1357312" y="2139950"/>
                  </a:cubicBezTo>
                  <a:cubicBezTo>
                    <a:pt x="1382712" y="2100263"/>
                    <a:pt x="1425575" y="2073275"/>
                    <a:pt x="1423987" y="2016125"/>
                  </a:cubicBezTo>
                  <a:cubicBezTo>
                    <a:pt x="1422400" y="1958975"/>
                    <a:pt x="1368424" y="1868487"/>
                    <a:pt x="1347787" y="1797050"/>
                  </a:cubicBezTo>
                  <a:cubicBezTo>
                    <a:pt x="1327150" y="1725613"/>
                    <a:pt x="1312862" y="1649413"/>
                    <a:pt x="1300162" y="1587500"/>
                  </a:cubicBezTo>
                  <a:cubicBezTo>
                    <a:pt x="1287462" y="1525588"/>
                    <a:pt x="1281112" y="1474788"/>
                    <a:pt x="1271587" y="1425575"/>
                  </a:cubicBezTo>
                  <a:cubicBezTo>
                    <a:pt x="1262062" y="1376362"/>
                    <a:pt x="1262062" y="1346200"/>
                    <a:pt x="1243012" y="1292225"/>
                  </a:cubicBezTo>
                  <a:cubicBezTo>
                    <a:pt x="1223962" y="1238250"/>
                    <a:pt x="1173162" y="1049338"/>
                    <a:pt x="1157287" y="1101725"/>
                  </a:cubicBezTo>
                  <a:cubicBezTo>
                    <a:pt x="1141412" y="1154112"/>
                    <a:pt x="1149350" y="1492250"/>
                    <a:pt x="1147762" y="1606550"/>
                  </a:cubicBezTo>
                  <a:cubicBezTo>
                    <a:pt x="1146175" y="1720850"/>
                    <a:pt x="1141412" y="1717675"/>
                    <a:pt x="1147762" y="1787525"/>
                  </a:cubicBezTo>
                  <a:cubicBezTo>
                    <a:pt x="1154112" y="1857375"/>
                    <a:pt x="1176337" y="1966913"/>
                    <a:pt x="1185862" y="2025650"/>
                  </a:cubicBezTo>
                  <a:cubicBezTo>
                    <a:pt x="1195387" y="2084388"/>
                    <a:pt x="1200150" y="2092325"/>
                    <a:pt x="1204912" y="2139950"/>
                  </a:cubicBezTo>
                  <a:cubicBezTo>
                    <a:pt x="1209674" y="2187575"/>
                    <a:pt x="1216024" y="2243138"/>
                    <a:pt x="1214437" y="2311400"/>
                  </a:cubicBezTo>
                  <a:cubicBezTo>
                    <a:pt x="1212850" y="2379662"/>
                    <a:pt x="1208087" y="2461420"/>
                    <a:pt x="1195387" y="2549525"/>
                  </a:cubicBezTo>
                  <a:cubicBezTo>
                    <a:pt x="1182687" y="2637630"/>
                    <a:pt x="1149349" y="2747958"/>
                    <a:pt x="1138237" y="2840033"/>
                  </a:cubicBezTo>
                  <a:cubicBezTo>
                    <a:pt x="1127125" y="2932108"/>
                    <a:pt x="1127125" y="3018631"/>
                    <a:pt x="1128712" y="3101975"/>
                  </a:cubicBezTo>
                  <a:cubicBezTo>
                    <a:pt x="1130299" y="3185319"/>
                    <a:pt x="1155699" y="3251200"/>
                    <a:pt x="1147762" y="3340100"/>
                  </a:cubicBezTo>
                  <a:cubicBezTo>
                    <a:pt x="1139825" y="3429000"/>
                    <a:pt x="1104899" y="3519488"/>
                    <a:pt x="1081087" y="3635375"/>
                  </a:cubicBezTo>
                  <a:cubicBezTo>
                    <a:pt x="1057275" y="3751262"/>
                    <a:pt x="1006475" y="3943350"/>
                    <a:pt x="1004887" y="4035425"/>
                  </a:cubicBezTo>
                  <a:cubicBezTo>
                    <a:pt x="1003300" y="4127500"/>
                    <a:pt x="1073149" y="4148138"/>
                    <a:pt x="1071562" y="4187825"/>
                  </a:cubicBezTo>
                  <a:cubicBezTo>
                    <a:pt x="1069975" y="4227512"/>
                    <a:pt x="1027112" y="4257675"/>
                    <a:pt x="995362" y="4273550"/>
                  </a:cubicBezTo>
                  <a:cubicBezTo>
                    <a:pt x="963612" y="4289425"/>
                    <a:pt x="906462" y="4287837"/>
                    <a:pt x="881062" y="4283075"/>
                  </a:cubicBezTo>
                  <a:cubicBezTo>
                    <a:pt x="855662" y="4278313"/>
                    <a:pt x="849312" y="4259263"/>
                    <a:pt x="842962" y="4244975"/>
                  </a:cubicBezTo>
                  <a:cubicBezTo>
                    <a:pt x="836612" y="4230687"/>
                    <a:pt x="842962" y="4197350"/>
                    <a:pt x="842962" y="4197350"/>
                  </a:cubicBezTo>
                  <a:cubicBezTo>
                    <a:pt x="842962" y="4178300"/>
                    <a:pt x="838200" y="4159250"/>
                    <a:pt x="842962" y="4130675"/>
                  </a:cubicBezTo>
                  <a:cubicBezTo>
                    <a:pt x="847724" y="4102100"/>
                    <a:pt x="873124" y="4059237"/>
                    <a:pt x="871537" y="4025900"/>
                  </a:cubicBezTo>
                  <a:cubicBezTo>
                    <a:pt x="869950" y="3992563"/>
                    <a:pt x="833437" y="3971925"/>
                    <a:pt x="833437" y="3930650"/>
                  </a:cubicBezTo>
                  <a:cubicBezTo>
                    <a:pt x="833437" y="3889375"/>
                    <a:pt x="869950" y="3889375"/>
                    <a:pt x="871537" y="3778250"/>
                  </a:cubicBezTo>
                  <a:cubicBezTo>
                    <a:pt x="873125" y="3667125"/>
                    <a:pt x="839787" y="3494083"/>
                    <a:pt x="842962" y="3382958"/>
                  </a:cubicBezTo>
                  <a:cubicBezTo>
                    <a:pt x="869145" y="3251952"/>
                    <a:pt x="900112" y="3296443"/>
                    <a:pt x="890587" y="3111500"/>
                  </a:cubicBezTo>
                  <a:cubicBezTo>
                    <a:pt x="881062" y="2926557"/>
                    <a:pt x="817562" y="2314575"/>
                    <a:pt x="785812" y="2273300"/>
                  </a:cubicBezTo>
                  <a:cubicBezTo>
                    <a:pt x="754062" y="2232025"/>
                    <a:pt x="715962" y="2722563"/>
                    <a:pt x="700087" y="2863850"/>
                  </a:cubicBezTo>
                  <a:cubicBezTo>
                    <a:pt x="684212" y="3005137"/>
                    <a:pt x="688975" y="3040063"/>
                    <a:pt x="690562" y="3121025"/>
                  </a:cubicBezTo>
                  <a:cubicBezTo>
                    <a:pt x="692149" y="3201987"/>
                    <a:pt x="711199" y="3260725"/>
                    <a:pt x="709612" y="3349625"/>
                  </a:cubicBezTo>
                  <a:cubicBezTo>
                    <a:pt x="708025" y="3438525"/>
                    <a:pt x="684212" y="3575050"/>
                    <a:pt x="681037" y="3654425"/>
                  </a:cubicBezTo>
                  <a:cubicBezTo>
                    <a:pt x="677862" y="3733800"/>
                    <a:pt x="685800" y="3775075"/>
                    <a:pt x="690562" y="3825875"/>
                  </a:cubicBezTo>
                  <a:cubicBezTo>
                    <a:pt x="695324" y="3876675"/>
                    <a:pt x="706437" y="3922713"/>
                    <a:pt x="709612" y="3959225"/>
                  </a:cubicBezTo>
                  <a:cubicBezTo>
                    <a:pt x="712787" y="3995737"/>
                    <a:pt x="709612" y="4044950"/>
                    <a:pt x="709612" y="4044950"/>
                  </a:cubicBezTo>
                  <a:lnTo>
                    <a:pt x="709612" y="4092575"/>
                  </a:lnTo>
                  <a:cubicBezTo>
                    <a:pt x="709612" y="4113212"/>
                    <a:pt x="708025" y="4140200"/>
                    <a:pt x="709612" y="4168775"/>
                  </a:cubicBezTo>
                  <a:cubicBezTo>
                    <a:pt x="711200" y="4197350"/>
                    <a:pt x="723899" y="4243388"/>
                    <a:pt x="719137" y="4264025"/>
                  </a:cubicBezTo>
                  <a:cubicBezTo>
                    <a:pt x="714375" y="4284662"/>
                    <a:pt x="708024" y="4286250"/>
                    <a:pt x="671512" y="4283075"/>
                  </a:cubicBezTo>
                  <a:close/>
                </a:path>
              </a:pathLst>
            </a:custGeom>
            <a:solidFill>
              <a:srgbClr val="FFCC99">
                <a:alpha val="66000"/>
              </a:srgbClr>
            </a:solidFill>
            <a:ln w="25400">
              <a:noFill/>
            </a:ln>
            <a:effectLst>
              <a:outerShdw blurRad="38100" dist="63500" dir="9600000" sx="99000" sy="99000" algn="ctr">
                <a:srgbClr val="000000">
                  <a:alpha val="1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flat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243402" y="1091008"/>
              <a:ext cx="372405" cy="243715"/>
              <a:chOff x="2243402" y="1091008"/>
              <a:chExt cx="372405" cy="243715"/>
            </a:xfrm>
            <a:solidFill>
              <a:srgbClr val="CC6600"/>
            </a:solidFill>
            <a:scene3d>
              <a:camera prst="orthographicFront"/>
              <a:lightRig rig="morning" dir="t"/>
            </a:scene3d>
          </p:grpSpPr>
          <p:sp>
            <p:nvSpPr>
              <p:cNvPr id="16" name="Freeform 15"/>
              <p:cNvSpPr/>
              <p:nvPr/>
            </p:nvSpPr>
            <p:spPr bwMode="auto">
              <a:xfrm>
                <a:off x="2243402" y="1091008"/>
                <a:ext cx="258971" cy="234172"/>
              </a:xfrm>
              <a:custGeom>
                <a:avLst/>
                <a:gdLst>
                  <a:gd name="connsiteX0" fmla="*/ 257200 w 257673"/>
                  <a:gd name="connsiteY0" fmla="*/ 20242 h 293312"/>
                  <a:gd name="connsiteX1" fmla="*/ 193700 w 257673"/>
                  <a:gd name="connsiteY1" fmla="*/ 1192 h 293312"/>
                  <a:gd name="connsiteX2" fmla="*/ 85750 w 257673"/>
                  <a:gd name="connsiteY2" fmla="*/ 13892 h 293312"/>
                  <a:gd name="connsiteX3" fmla="*/ 9550 w 257673"/>
                  <a:gd name="connsiteY3" fmla="*/ 109142 h 293312"/>
                  <a:gd name="connsiteX4" fmla="*/ 3200 w 257673"/>
                  <a:gd name="connsiteY4" fmla="*/ 223442 h 293312"/>
                  <a:gd name="connsiteX5" fmla="*/ 28600 w 257673"/>
                  <a:gd name="connsiteY5" fmla="*/ 293292 h 293312"/>
                  <a:gd name="connsiteX6" fmla="*/ 47650 w 257673"/>
                  <a:gd name="connsiteY6" fmla="*/ 217092 h 293312"/>
                  <a:gd name="connsiteX7" fmla="*/ 92100 w 257673"/>
                  <a:gd name="connsiteY7" fmla="*/ 115492 h 293312"/>
                  <a:gd name="connsiteX8" fmla="*/ 161950 w 257673"/>
                  <a:gd name="connsiteY8" fmla="*/ 58342 h 293312"/>
                  <a:gd name="connsiteX9" fmla="*/ 257200 w 257673"/>
                  <a:gd name="connsiteY9" fmla="*/ 20242 h 293312"/>
                  <a:gd name="connsiteX0" fmla="*/ 258498 w 258971"/>
                  <a:gd name="connsiteY0" fmla="*/ 20242 h 234172"/>
                  <a:gd name="connsiteX1" fmla="*/ 194998 w 258971"/>
                  <a:gd name="connsiteY1" fmla="*/ 1192 h 234172"/>
                  <a:gd name="connsiteX2" fmla="*/ 87048 w 258971"/>
                  <a:gd name="connsiteY2" fmla="*/ 13892 h 234172"/>
                  <a:gd name="connsiteX3" fmla="*/ 10848 w 258971"/>
                  <a:gd name="connsiteY3" fmla="*/ 109142 h 234172"/>
                  <a:gd name="connsiteX4" fmla="*/ 4498 w 258971"/>
                  <a:gd name="connsiteY4" fmla="*/ 223442 h 234172"/>
                  <a:gd name="connsiteX5" fmla="*/ 48948 w 258971"/>
                  <a:gd name="connsiteY5" fmla="*/ 217092 h 234172"/>
                  <a:gd name="connsiteX6" fmla="*/ 93398 w 258971"/>
                  <a:gd name="connsiteY6" fmla="*/ 115492 h 234172"/>
                  <a:gd name="connsiteX7" fmla="*/ 163248 w 258971"/>
                  <a:gd name="connsiteY7" fmla="*/ 58342 h 234172"/>
                  <a:gd name="connsiteX8" fmla="*/ 258498 w 258971"/>
                  <a:gd name="connsiteY8" fmla="*/ 20242 h 23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971" h="234172">
                    <a:moveTo>
                      <a:pt x="258498" y="20242"/>
                    </a:moveTo>
                    <a:cubicBezTo>
                      <a:pt x="263790" y="10717"/>
                      <a:pt x="223573" y="2250"/>
                      <a:pt x="194998" y="1192"/>
                    </a:cubicBezTo>
                    <a:cubicBezTo>
                      <a:pt x="166423" y="134"/>
                      <a:pt x="117740" y="-4100"/>
                      <a:pt x="87048" y="13892"/>
                    </a:cubicBezTo>
                    <a:cubicBezTo>
                      <a:pt x="56356" y="31884"/>
                      <a:pt x="24606" y="74217"/>
                      <a:pt x="10848" y="109142"/>
                    </a:cubicBezTo>
                    <a:cubicBezTo>
                      <a:pt x="-2910" y="144067"/>
                      <a:pt x="-1852" y="205450"/>
                      <a:pt x="4498" y="223442"/>
                    </a:cubicBezTo>
                    <a:cubicBezTo>
                      <a:pt x="10848" y="241434"/>
                      <a:pt x="34131" y="235084"/>
                      <a:pt x="48948" y="217092"/>
                    </a:cubicBezTo>
                    <a:cubicBezTo>
                      <a:pt x="59531" y="187459"/>
                      <a:pt x="74348" y="141950"/>
                      <a:pt x="93398" y="115492"/>
                    </a:cubicBezTo>
                    <a:cubicBezTo>
                      <a:pt x="112448" y="89034"/>
                      <a:pt x="134673" y="69984"/>
                      <a:pt x="163248" y="58342"/>
                    </a:cubicBezTo>
                    <a:cubicBezTo>
                      <a:pt x="191823" y="46700"/>
                      <a:pt x="253206" y="29767"/>
                      <a:pt x="258498" y="20242"/>
                    </a:cubicBezTo>
                    <a:close/>
                  </a:path>
                </a:pathLst>
              </a:custGeom>
              <a:solidFill>
                <a:srgbClr val="CC6600">
                  <a:alpha val="7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1270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2497536" y="1115840"/>
                <a:ext cx="118271" cy="218883"/>
              </a:xfrm>
              <a:custGeom>
                <a:avLst/>
                <a:gdLst>
                  <a:gd name="connsiteX0" fmla="*/ 4364 w 118271"/>
                  <a:gd name="connsiteY0" fmla="*/ 1760 h 218883"/>
                  <a:gd name="connsiteX1" fmla="*/ 23414 w 118271"/>
                  <a:gd name="connsiteY1" fmla="*/ 128760 h 218883"/>
                  <a:gd name="connsiteX2" fmla="*/ 67864 w 118271"/>
                  <a:gd name="connsiteY2" fmla="*/ 211310 h 218883"/>
                  <a:gd name="connsiteX3" fmla="*/ 112314 w 118271"/>
                  <a:gd name="connsiteY3" fmla="*/ 198610 h 218883"/>
                  <a:gd name="connsiteX4" fmla="*/ 105964 w 118271"/>
                  <a:gd name="connsiteY4" fmla="*/ 65260 h 218883"/>
                  <a:gd name="connsiteX5" fmla="*/ 4364 w 118271"/>
                  <a:gd name="connsiteY5" fmla="*/ 1760 h 21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271" h="218883">
                    <a:moveTo>
                      <a:pt x="4364" y="1760"/>
                    </a:moveTo>
                    <a:cubicBezTo>
                      <a:pt x="-9394" y="12343"/>
                      <a:pt x="12831" y="93835"/>
                      <a:pt x="23414" y="128760"/>
                    </a:cubicBezTo>
                    <a:cubicBezTo>
                      <a:pt x="33997" y="163685"/>
                      <a:pt x="53048" y="199668"/>
                      <a:pt x="67864" y="211310"/>
                    </a:cubicBezTo>
                    <a:cubicBezTo>
                      <a:pt x="82680" y="222952"/>
                      <a:pt x="105964" y="222952"/>
                      <a:pt x="112314" y="198610"/>
                    </a:cubicBezTo>
                    <a:cubicBezTo>
                      <a:pt x="118664" y="174268"/>
                      <a:pt x="123956" y="100185"/>
                      <a:pt x="105964" y="65260"/>
                    </a:cubicBezTo>
                    <a:cubicBezTo>
                      <a:pt x="87972" y="30335"/>
                      <a:pt x="18122" y="-8823"/>
                      <a:pt x="4364" y="1760"/>
                    </a:cubicBezTo>
                    <a:close/>
                  </a:path>
                </a:pathLst>
              </a:custGeom>
              <a:solidFill>
                <a:srgbClr val="CC6600">
                  <a:alpha val="7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1270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>
            <a:off x="168366" y="4543167"/>
            <a:ext cx="3683554" cy="2104052"/>
            <a:chOff x="168366" y="4543167"/>
            <a:chExt cx="3683554" cy="2104052"/>
          </a:xfrm>
        </p:grpSpPr>
        <p:pic>
          <p:nvPicPr>
            <p:cNvPr id="2050" name="Picture 2" descr="An external file that holds a picture, illustration, etc.&#10;Object name is umj7602-072-f3.jpg Object name is umj7602-072-f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66" y="4543167"/>
              <a:ext cx="2406136" cy="210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2685155" y="4543167"/>
              <a:ext cx="1166765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Clinical 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features of </a:t>
              </a:r>
              <a:r>
                <a:rPr lang="en-GB" sz="900" i="0" dirty="0" err="1">
                  <a:solidFill>
                    <a:srgbClr val="006699"/>
                  </a:solidFill>
                  <a:latin typeface="+mn-lt"/>
                </a:rPr>
                <a:t>epidermolysis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900" i="0" dirty="0" err="1">
                  <a:solidFill>
                    <a:srgbClr val="006699"/>
                  </a:solidFill>
                  <a:latin typeface="+mn-lt"/>
                </a:rPr>
                <a:t>bullosa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 simplex (EBS). </a:t>
              </a:r>
              <a:endParaRPr lang="en-GB" sz="900" i="0" dirty="0" smtClean="0">
                <a:solidFill>
                  <a:srgbClr val="006699"/>
                </a:solidFill>
                <a:latin typeface="+mn-lt"/>
              </a:endParaRPr>
            </a:p>
            <a:p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From McLean &amp; Irvine (2007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 Ulster Med J. </a:t>
              </a:r>
              <a:r>
                <a:rPr lang="en-GB" sz="900" i="0" dirty="0" smtClean="0">
                  <a:solidFill>
                    <a:srgbClr val="006699"/>
                  </a:solidFill>
                  <a:latin typeface="+mn-lt"/>
                </a:rPr>
                <a:t>76(2</a:t>
              </a:r>
              <a:r>
                <a:rPr lang="en-GB" sz="900" i="0" dirty="0">
                  <a:solidFill>
                    <a:srgbClr val="006699"/>
                  </a:solidFill>
                  <a:latin typeface="+mn-lt"/>
                </a:rPr>
                <a:t>): 72–82.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The nuclear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lamins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fall into which of the intermediate filament categories?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Type I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Type II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Type III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Type IV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Type V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one of the following is a premature aging syndrome resulting from a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laminopathy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Emery-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Driefuss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dystrophy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Charcot-Marie tooth syndrome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Hutchinson-Gilford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progeria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Dunnigan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-type familial disorder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Mandibuloacral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dysplasia</a:t>
            </a:r>
          </a:p>
        </p:txBody>
      </p:sp>
    </p:spTree>
    <p:extLst>
      <p:ext uri="{BB962C8B-B14F-4D97-AF65-F5344CB8AC3E}">
        <p14:creationId xmlns:p14="http://schemas.microsoft.com/office/powerpoint/2010/main" val="2563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7306" y="908720"/>
            <a:ext cx="2880000" cy="4909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Intermediate filaments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Background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5 different categories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Important in cell shape and &amp; cell stress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Coiled-coiled dimers form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protofibrils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protofilaments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Disorders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Laminopathies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: 13 known rare disorders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Keratin disorders: skin disorders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892728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Actin binding proteins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37" y="908720"/>
            <a:ext cx="2880000" cy="5421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Microtubules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Tubulin dimers form hollow tubes.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Dynamic instability due to GTP hydrolysis</a:t>
            </a:r>
          </a:p>
          <a:p>
            <a:pPr lvl="0">
              <a:spcAft>
                <a:spcPts val="0"/>
              </a:spcAft>
            </a:pPr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Neurofilaments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: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Structure &amp; Transport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Flagella: Movement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Mitotic spindle: division </a:t>
            </a:r>
          </a:p>
          <a:p>
            <a:pPr lvl="0">
              <a:spcAft>
                <a:spcPts val="0"/>
              </a:spcAft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: fungal infections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Vinca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alkaloids: cancer</a:t>
            </a: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Actin</a:t>
            </a:r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background 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5332" y="1077699"/>
            <a:ext cx="5195698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General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eukaryotic cells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is the most abundant protein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exists in two forms: G-actin globular monomers and F-actin polymers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G-actin readily polymerises into F-actin and the reaction is reversible</a:t>
            </a:r>
          </a:p>
          <a:p>
            <a:pPr marL="360363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ATP-bound G-actin is incorporated into the plus end of the filament</a:t>
            </a:r>
          </a:p>
          <a:p>
            <a:pPr marL="360363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The polarised polymer has a fast-growing plus (barbed) 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Actin is an ATPase and catalyses the hydrolysis of ATP to ADP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Net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depolymerisation at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the minus (pointed)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end releases ADP-bound G-actin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This process in known as </a:t>
            </a:r>
            <a:r>
              <a:rPr lang="en-GB" sz="1800" b="1" i="0" dirty="0" err="1">
                <a:solidFill>
                  <a:srgbClr val="006699"/>
                </a:solidFill>
                <a:latin typeface="+mn-lt"/>
                <a:sym typeface="Symbol"/>
              </a:rPr>
              <a:t>treadmilling</a:t>
            </a:r>
            <a:r>
              <a:rPr lang="en-GB" sz="1800" b="1" i="0" dirty="0">
                <a:solidFill>
                  <a:srgbClr val="006699"/>
                </a:solidFill>
                <a:latin typeface="+mn-lt"/>
                <a:sym typeface="Symbol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 and is crucial for actin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motility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536" y="1268760"/>
            <a:ext cx="722274" cy="739748"/>
            <a:chOff x="3130503" y="4856798"/>
            <a:chExt cx="722274" cy="739748"/>
          </a:xfrm>
        </p:grpSpPr>
        <p:sp>
          <p:nvSpPr>
            <p:cNvPr id="4" name="Freeform 3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50221" y="5066631"/>
              <a:ext cx="702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715053" y="5643547"/>
            <a:ext cx="649676" cy="665773"/>
            <a:chOff x="3130503" y="4856798"/>
            <a:chExt cx="721865" cy="739748"/>
          </a:xfrm>
        </p:grpSpPr>
        <p:sp>
          <p:nvSpPr>
            <p:cNvPr id="10" name="Freeform 9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717786" y="5646280"/>
            <a:ext cx="649676" cy="665773"/>
            <a:chOff x="3130503" y="4856798"/>
            <a:chExt cx="721865" cy="739748"/>
          </a:xfrm>
        </p:grpSpPr>
        <p:sp>
          <p:nvSpPr>
            <p:cNvPr id="13" name="Freeform 12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719390" y="5012063"/>
            <a:ext cx="649676" cy="665773"/>
            <a:chOff x="3130503" y="4856798"/>
            <a:chExt cx="721865" cy="739748"/>
          </a:xfrm>
        </p:grpSpPr>
        <p:sp>
          <p:nvSpPr>
            <p:cNvPr id="16" name="Freeform 15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737107" y="4377846"/>
            <a:ext cx="649676" cy="665773"/>
            <a:chOff x="3130503" y="4856798"/>
            <a:chExt cx="721865" cy="739748"/>
          </a:xfrm>
        </p:grpSpPr>
        <p:sp>
          <p:nvSpPr>
            <p:cNvPr id="19" name="Freeform 18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733245" y="3719765"/>
            <a:ext cx="649676" cy="665773"/>
            <a:chOff x="3130503" y="4856798"/>
            <a:chExt cx="721865" cy="739748"/>
          </a:xfrm>
        </p:grpSpPr>
        <p:sp>
          <p:nvSpPr>
            <p:cNvPr id="22" name="Freeform 21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728908" y="3713186"/>
            <a:ext cx="649676" cy="665773"/>
            <a:chOff x="3130503" y="4856798"/>
            <a:chExt cx="721865" cy="739748"/>
          </a:xfrm>
        </p:grpSpPr>
        <p:sp>
          <p:nvSpPr>
            <p:cNvPr id="25" name="Freeform 24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728908" y="4361258"/>
            <a:ext cx="649676" cy="665773"/>
            <a:chOff x="3130503" y="4856798"/>
            <a:chExt cx="721865" cy="739748"/>
          </a:xfrm>
        </p:grpSpPr>
        <p:sp>
          <p:nvSpPr>
            <p:cNvPr id="28" name="Freeform 27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717786" y="4995475"/>
            <a:ext cx="649676" cy="665773"/>
            <a:chOff x="3130503" y="4856798"/>
            <a:chExt cx="721865" cy="739748"/>
          </a:xfrm>
        </p:grpSpPr>
        <p:sp>
          <p:nvSpPr>
            <p:cNvPr id="31" name="Freeform 30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715053" y="3055105"/>
            <a:ext cx="649676" cy="665773"/>
            <a:chOff x="3130503" y="4856798"/>
            <a:chExt cx="721865" cy="739748"/>
          </a:xfrm>
        </p:grpSpPr>
        <p:sp>
          <p:nvSpPr>
            <p:cNvPr id="34" name="Freeform 33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719390" y="3062381"/>
            <a:ext cx="649676" cy="665773"/>
            <a:chOff x="3130503" y="4856798"/>
            <a:chExt cx="721865" cy="739748"/>
          </a:xfrm>
        </p:grpSpPr>
        <p:sp>
          <p:nvSpPr>
            <p:cNvPr id="37" name="Freeform 36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749833" y="1137486"/>
            <a:ext cx="649676" cy="665773"/>
            <a:chOff x="3130503" y="4856798"/>
            <a:chExt cx="721865" cy="739748"/>
          </a:xfrm>
        </p:grpSpPr>
        <p:sp>
          <p:nvSpPr>
            <p:cNvPr id="40" name="Freeform 39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717786" y="1796680"/>
            <a:ext cx="649676" cy="665773"/>
            <a:chOff x="3130503" y="4856798"/>
            <a:chExt cx="721865" cy="739748"/>
          </a:xfrm>
        </p:grpSpPr>
        <p:sp>
          <p:nvSpPr>
            <p:cNvPr id="43" name="Freeform 42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1760955" y="2433630"/>
            <a:ext cx="649676" cy="665773"/>
            <a:chOff x="3130503" y="4856798"/>
            <a:chExt cx="721865" cy="739748"/>
          </a:xfrm>
        </p:grpSpPr>
        <p:sp>
          <p:nvSpPr>
            <p:cNvPr id="46" name="Freeform 45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ADP</a:t>
              </a:r>
              <a:endParaRPr lang="en-US" sz="1400" b="1" i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762084" y="2420888"/>
            <a:ext cx="649676" cy="665773"/>
            <a:chOff x="3130503" y="4856798"/>
            <a:chExt cx="721865" cy="739748"/>
          </a:xfrm>
        </p:grpSpPr>
        <p:sp>
          <p:nvSpPr>
            <p:cNvPr id="49" name="Freeform 48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720519" y="1786671"/>
            <a:ext cx="649676" cy="665773"/>
            <a:chOff x="3130503" y="4856798"/>
            <a:chExt cx="721865" cy="739748"/>
          </a:xfrm>
        </p:grpSpPr>
        <p:sp>
          <p:nvSpPr>
            <p:cNvPr id="52" name="Freeform 51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745496" y="1120898"/>
            <a:ext cx="649676" cy="665773"/>
            <a:chOff x="3130503" y="4856798"/>
            <a:chExt cx="721865" cy="739748"/>
          </a:xfrm>
        </p:grpSpPr>
        <p:sp>
          <p:nvSpPr>
            <p:cNvPr id="55" name="Freeform 54"/>
            <p:cNvSpPr/>
            <p:nvPr/>
          </p:nvSpPr>
          <p:spPr bwMode="auto">
            <a:xfrm>
              <a:off x="3130503" y="4856798"/>
              <a:ext cx="721865" cy="739748"/>
            </a:xfrm>
            <a:custGeom>
              <a:avLst/>
              <a:gdLst>
                <a:gd name="connsiteX0" fmla="*/ 203852 w 721861"/>
                <a:gd name="connsiteY0" fmla="*/ 1529 h 739748"/>
                <a:gd name="connsiteX1" fmla="*/ 652 w 721861"/>
                <a:gd name="connsiteY1" fmla="*/ 361747 h 739748"/>
                <a:gd name="connsiteX2" fmla="*/ 148434 w 721861"/>
                <a:gd name="connsiteY2" fmla="*/ 731202 h 739748"/>
                <a:gd name="connsiteX3" fmla="*/ 397816 w 721861"/>
                <a:gd name="connsiteY3" fmla="*/ 629602 h 739748"/>
                <a:gd name="connsiteX4" fmla="*/ 573307 w 721861"/>
                <a:gd name="connsiteY4" fmla="*/ 721966 h 739748"/>
                <a:gd name="connsiteX5" fmla="*/ 721089 w 721861"/>
                <a:gd name="connsiteY5" fmla="*/ 370984 h 739748"/>
                <a:gd name="connsiteX6" fmla="*/ 508652 w 721861"/>
                <a:gd name="connsiteY6" fmla="*/ 1529 h 739748"/>
                <a:gd name="connsiteX7" fmla="*/ 443998 w 721861"/>
                <a:gd name="connsiteY7" fmla="*/ 241675 h 739748"/>
                <a:gd name="connsiteX8" fmla="*/ 601016 w 721861"/>
                <a:gd name="connsiteY8" fmla="*/ 297093 h 739748"/>
                <a:gd name="connsiteX9" fmla="*/ 619489 w 721861"/>
                <a:gd name="connsiteY9" fmla="*/ 444875 h 739748"/>
                <a:gd name="connsiteX10" fmla="*/ 397816 w 721861"/>
                <a:gd name="connsiteY10" fmla="*/ 518766 h 739748"/>
                <a:gd name="connsiteX11" fmla="*/ 111489 w 721861"/>
                <a:gd name="connsiteY11" fmla="*/ 444875 h 739748"/>
                <a:gd name="connsiteX12" fmla="*/ 111489 w 721861"/>
                <a:gd name="connsiteY12" fmla="*/ 297093 h 739748"/>
                <a:gd name="connsiteX13" fmla="*/ 296216 w 721861"/>
                <a:gd name="connsiteY13" fmla="*/ 250911 h 739748"/>
                <a:gd name="connsiteX14" fmla="*/ 203852 w 721861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9778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43970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296188 w 721865"/>
                <a:gd name="connsiteY13" fmla="*/ 250911 h 739748"/>
                <a:gd name="connsiteX14" fmla="*/ 203824 w 721865"/>
                <a:gd name="connsiteY14" fmla="*/ 1529 h 739748"/>
                <a:gd name="connsiteX0" fmla="*/ 203824 w 721865"/>
                <a:gd name="connsiteY0" fmla="*/ 1529 h 739748"/>
                <a:gd name="connsiteX1" fmla="*/ 624 w 721865"/>
                <a:gd name="connsiteY1" fmla="*/ 361747 h 739748"/>
                <a:gd name="connsiteX2" fmla="*/ 148406 w 721865"/>
                <a:gd name="connsiteY2" fmla="*/ 731202 h 739748"/>
                <a:gd name="connsiteX3" fmla="*/ 370079 w 721865"/>
                <a:gd name="connsiteY3" fmla="*/ 629602 h 739748"/>
                <a:gd name="connsiteX4" fmla="*/ 573279 w 721865"/>
                <a:gd name="connsiteY4" fmla="*/ 721966 h 739748"/>
                <a:gd name="connsiteX5" fmla="*/ 721061 w 721865"/>
                <a:gd name="connsiteY5" fmla="*/ 370984 h 739748"/>
                <a:gd name="connsiteX6" fmla="*/ 508624 w 721865"/>
                <a:gd name="connsiteY6" fmla="*/ 1529 h 739748"/>
                <a:gd name="connsiteX7" fmla="*/ 416261 w 721865"/>
                <a:gd name="connsiteY7" fmla="*/ 241675 h 739748"/>
                <a:gd name="connsiteX8" fmla="*/ 600988 w 721865"/>
                <a:gd name="connsiteY8" fmla="*/ 297093 h 739748"/>
                <a:gd name="connsiteX9" fmla="*/ 619461 w 721865"/>
                <a:gd name="connsiteY9" fmla="*/ 444875 h 739748"/>
                <a:gd name="connsiteX10" fmla="*/ 370078 w 721865"/>
                <a:gd name="connsiteY10" fmla="*/ 518766 h 739748"/>
                <a:gd name="connsiteX11" fmla="*/ 111461 w 721865"/>
                <a:gd name="connsiteY11" fmla="*/ 444875 h 739748"/>
                <a:gd name="connsiteX12" fmla="*/ 111461 w 721865"/>
                <a:gd name="connsiteY12" fmla="*/ 297093 h 739748"/>
                <a:gd name="connsiteX13" fmla="*/ 323897 w 721865"/>
                <a:gd name="connsiteY13" fmla="*/ 250911 h 739748"/>
                <a:gd name="connsiteX14" fmla="*/ 203824 w 721865"/>
                <a:gd name="connsiteY14" fmla="*/ 1529 h 7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65" h="739748">
                  <a:moveTo>
                    <a:pt x="203824" y="1529"/>
                  </a:moveTo>
                  <a:cubicBezTo>
                    <a:pt x="149945" y="20002"/>
                    <a:pt x="9860" y="240135"/>
                    <a:pt x="624" y="361747"/>
                  </a:cubicBezTo>
                  <a:cubicBezTo>
                    <a:pt x="-8612" y="483359"/>
                    <a:pt x="86830" y="686560"/>
                    <a:pt x="148406" y="731202"/>
                  </a:cubicBezTo>
                  <a:cubicBezTo>
                    <a:pt x="209982" y="775845"/>
                    <a:pt x="299267" y="631141"/>
                    <a:pt x="370079" y="629602"/>
                  </a:cubicBezTo>
                  <a:cubicBezTo>
                    <a:pt x="440891" y="628063"/>
                    <a:pt x="514782" y="765069"/>
                    <a:pt x="573279" y="721966"/>
                  </a:cubicBezTo>
                  <a:cubicBezTo>
                    <a:pt x="631776" y="678863"/>
                    <a:pt x="731837" y="491057"/>
                    <a:pt x="721061" y="370984"/>
                  </a:cubicBezTo>
                  <a:cubicBezTo>
                    <a:pt x="710285" y="250911"/>
                    <a:pt x="559424" y="23080"/>
                    <a:pt x="508624" y="1529"/>
                  </a:cubicBezTo>
                  <a:cubicBezTo>
                    <a:pt x="457824" y="-20022"/>
                    <a:pt x="400867" y="192414"/>
                    <a:pt x="416261" y="241675"/>
                  </a:cubicBezTo>
                  <a:cubicBezTo>
                    <a:pt x="431655" y="290936"/>
                    <a:pt x="567121" y="263226"/>
                    <a:pt x="600988" y="297093"/>
                  </a:cubicBezTo>
                  <a:cubicBezTo>
                    <a:pt x="634855" y="330960"/>
                    <a:pt x="657946" y="407930"/>
                    <a:pt x="619461" y="444875"/>
                  </a:cubicBezTo>
                  <a:cubicBezTo>
                    <a:pt x="580976" y="481821"/>
                    <a:pt x="454745" y="518766"/>
                    <a:pt x="370078" y="518766"/>
                  </a:cubicBezTo>
                  <a:cubicBezTo>
                    <a:pt x="285411" y="518766"/>
                    <a:pt x="154564" y="481821"/>
                    <a:pt x="111461" y="444875"/>
                  </a:cubicBezTo>
                  <a:cubicBezTo>
                    <a:pt x="68358" y="407930"/>
                    <a:pt x="80673" y="329420"/>
                    <a:pt x="111461" y="297093"/>
                  </a:cubicBezTo>
                  <a:cubicBezTo>
                    <a:pt x="142249" y="264766"/>
                    <a:pt x="305424" y="298632"/>
                    <a:pt x="323897" y="250911"/>
                  </a:cubicBezTo>
                  <a:cubicBezTo>
                    <a:pt x="342370" y="203190"/>
                    <a:pt x="257703" y="-16944"/>
                    <a:pt x="203824" y="1529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50800" h="50800"/>
              <a:bevelB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34825" y="5066631"/>
              <a:ext cx="702556" cy="3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 smtClean="0">
                  <a:ln w="1270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rPr>
                <a:t>ATP</a:t>
              </a:r>
              <a:endParaRPr lang="en-US" sz="1400" b="1" i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7222" y="20026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G-</a:t>
            </a:r>
            <a:r>
              <a:rPr lang="en-GB" sz="1800" b="1" i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actin</a:t>
            </a:r>
            <a:endParaRPr lang="en-US" sz="1800" b="1" i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55776" y="113751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+</a:t>
            </a:r>
            <a:r>
              <a:rPr lang="en-GB" sz="1800" b="1" i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ve</a:t>
            </a:r>
            <a:r>
              <a:rPr lang="en-GB" sz="1800" b="1" i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 (barbed) end</a:t>
            </a:r>
            <a:endParaRPr lang="en-US" sz="1800" b="1" i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39188" y="537321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-</a:t>
            </a:r>
            <a:r>
              <a:rPr lang="en-GB" sz="1800" b="1" i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ve</a:t>
            </a:r>
            <a:r>
              <a:rPr lang="en-GB" sz="1800" b="1" i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 (pointed) end</a:t>
            </a:r>
            <a:endParaRPr lang="en-US" sz="1800" b="1" i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-0.00572 0.00209 -0.02482 0.00579 -0.03402 0.01297 C -0.04322 0.02014 -0.05069 0.03704 -0.0552 0.04329 " pathEditMode="relative" rAng="0" ptsTypes="a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1.48148E-6 C 0.00694 0.01389 0.0158 0.02384 0.02274 0.03842 C 0.02969 0.05301 0.03767 0.07731 0.04149 0.0875 " pathEditMode="relative" rAng="0" ptsTypes="a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4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22222E-6 2.59259E-6 C -0.00608 0.00393 -0.02257 0.01898 -0.03611 0.0243 C -0.04965 0.02963 -0.07205 0.03078 -0.0816 0.0324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0 C 0.00695 0.01389 0.01389 0.02778 0.02275 0.03842 C 0.0316 0.04907 0.04219 0.05671 0.05295 0.06458 " pathEditMode="relative" ptsTypes="a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Actin</a:t>
            </a:r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function 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908720"/>
            <a:ext cx="8568952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277813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  <a:sym typeface="Symbol"/>
              </a:rPr>
              <a:t>Function</a:t>
            </a:r>
          </a:p>
          <a:p>
            <a:pPr marL="360363" lvl="0" indent="-2778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Form the cytoskeleton that determines cell shape</a:t>
            </a:r>
          </a:p>
          <a:p>
            <a:pPr marL="360363" lvl="0" indent="-2778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Create cellular projections like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microvilli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filopodia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marL="360363" lvl="0" indent="-2778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Steady elongation is ideal for cellular motility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chemotaxis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marL="360363" lvl="0" indent="-2778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Are responsible for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phagocytosis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and trigger membrane internalisation during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endocytosis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2924944"/>
            <a:ext cx="3857417" cy="1888107"/>
            <a:chOff x="251521" y="836711"/>
            <a:chExt cx="3857417" cy="1888107"/>
          </a:xfrm>
        </p:grpSpPr>
        <p:pic>
          <p:nvPicPr>
            <p:cNvPr id="9218" name="Picture 2" descr="An external file that holds a picture, illustration, etc.&#10;Object name is pone.0036173.g003.jpg Object name is pone.0036173.g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1" y="836711"/>
              <a:ext cx="1872207" cy="188810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308738" y="1056603"/>
              <a:ext cx="1800200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Fluorescent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phalloidin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was used to stain the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actin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cytoskeleton (in red) in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myoblasts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(A–B) and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myotubes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(C–D). Nuclei were stained with DAPI (in blue). </a:t>
              </a:r>
            </a:p>
            <a:p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From Chiron et al (2012)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PLoS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One. 7(4): e36173. . </a:t>
              </a:r>
              <a:endParaRPr lang="en-GB" sz="1000" i="0" dirty="0">
                <a:solidFill>
                  <a:srgbClr val="006699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520" y="4999309"/>
            <a:ext cx="4392488" cy="1670051"/>
            <a:chOff x="107505" y="2749736"/>
            <a:chExt cx="4392488" cy="1670051"/>
          </a:xfrm>
        </p:grpSpPr>
        <p:pic>
          <p:nvPicPr>
            <p:cNvPr id="9220" name="Picture 4" descr="An external file that holds a picture, illustration, etc.&#10;Object name is JCB9903072.f5.jpg Object name is JCB9903072.f5.jpg"/>
            <p:cNvPicPr>
              <a:picLocks noChangeAspect="1" noChangeArrowheads="1"/>
            </p:cNvPicPr>
            <p:nvPr/>
          </p:nvPicPr>
          <p:blipFill>
            <a:blip r:embed="rId3" cstate="print"/>
            <a:srcRect r="50388"/>
            <a:stretch>
              <a:fillRect/>
            </a:stretch>
          </p:blipFill>
          <p:spPr bwMode="auto">
            <a:xfrm>
              <a:off x="2483769" y="2749736"/>
              <a:ext cx="2016224" cy="167005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07505" y="2798443"/>
              <a:ext cx="2201234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F-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actin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distribution in the two macrophage cell lines by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epifluorescence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microscopy. (A)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Nonmotile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P388D1 cells stained with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rhodamine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phalloidin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show F-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actin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staining in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filopodia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, cell surface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microvilli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and the cell body.</a:t>
              </a:r>
            </a:p>
            <a:p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From </a:t>
              </a:r>
              <a:r>
                <a:rPr lang="en-GB" sz="1000" i="0" dirty="0" err="1" smtClean="0">
                  <a:solidFill>
                    <a:srgbClr val="006699"/>
                  </a:solidFill>
                  <a:latin typeface="+mn-lt"/>
                </a:rPr>
                <a:t>Correia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 et al (1999) J Cell Biol.146(4): 831–842.</a:t>
              </a:r>
              <a:endParaRPr lang="en-GB" sz="1000" i="0" dirty="0">
                <a:solidFill>
                  <a:srgbClr val="006699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0032" y="2884919"/>
            <a:ext cx="4107437" cy="3784441"/>
            <a:chOff x="4860032" y="2884919"/>
            <a:chExt cx="4107437" cy="3784441"/>
          </a:xfrm>
        </p:grpSpPr>
        <p:pic>
          <p:nvPicPr>
            <p:cNvPr id="1026" name="Picture 2" descr="An external file that holds a picture, illustration, etc.&#10;Object name is JCS078592F3.jpg Object name is JCS078592F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860032" y="2884919"/>
              <a:ext cx="1906203" cy="378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6235" y="4062149"/>
              <a:ext cx="2201234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1000" i="0" dirty="0">
                  <a:solidFill>
                    <a:srgbClr val="006699"/>
                  </a:solidFill>
                  <a:latin typeface="+mn-lt"/>
                </a:rPr>
                <a:t>Actin (</a:t>
              </a:r>
              <a:r>
                <a:rPr lang="en-GB" sz="1000" i="0" dirty="0" err="1">
                  <a:solidFill>
                    <a:srgbClr val="006699"/>
                  </a:solidFill>
                  <a:latin typeface="+mn-lt"/>
                </a:rPr>
                <a:t>labeled</a:t>
              </a:r>
              <a:r>
                <a:rPr lang="en-GB" sz="1000" i="0" dirty="0">
                  <a:solidFill>
                    <a:srgbClr val="006699"/>
                  </a:solidFill>
                  <a:latin typeface="+mn-lt"/>
                </a:rPr>
                <a:t> red) redistribution during protrusive phagocytosis of fluorescent </a:t>
              </a:r>
              <a:r>
                <a:rPr lang="en-GB" sz="1000" i="0" dirty="0" err="1">
                  <a:solidFill>
                    <a:srgbClr val="006699"/>
                  </a:solidFill>
                  <a:latin typeface="+mn-lt"/>
                </a:rPr>
                <a:t>zymosan</a:t>
              </a:r>
              <a:r>
                <a:rPr lang="en-GB" sz="1000" i="0" dirty="0">
                  <a:solidFill>
                    <a:srgbClr val="006699"/>
                  </a:solidFill>
                  <a:latin typeface="+mn-lt"/>
                </a:rPr>
                <a:t> (green) by human neutrophils.</a:t>
              </a:r>
              <a:endParaRPr lang="en-GB" sz="1000" i="0" dirty="0" smtClean="0">
                <a:solidFill>
                  <a:srgbClr val="006699"/>
                </a:solidFill>
                <a:latin typeface="+mn-lt"/>
              </a:endParaRPr>
            </a:p>
            <a:p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From Lee et al (2011) </a:t>
              </a:r>
              <a:r>
                <a:rPr lang="en-GB" sz="1000" i="0" dirty="0">
                  <a:solidFill>
                    <a:srgbClr val="006699"/>
                  </a:solidFill>
                  <a:latin typeface="+mn-lt"/>
                </a:rPr>
                <a:t>J Cell Sci. </a:t>
              </a:r>
              <a:r>
                <a:rPr lang="en-GB" sz="1000" i="0" dirty="0" smtClean="0">
                  <a:solidFill>
                    <a:srgbClr val="006699"/>
                  </a:solidFill>
                  <a:latin typeface="+mn-lt"/>
                </a:rPr>
                <a:t>24(7</a:t>
              </a:r>
              <a:r>
                <a:rPr lang="en-GB" sz="1000" i="0" dirty="0">
                  <a:solidFill>
                    <a:srgbClr val="006699"/>
                  </a:solidFill>
                  <a:latin typeface="+mn-lt"/>
                </a:rPr>
                <a:t>): 1106–1114.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Actin binding proteins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196752"/>
            <a:ext cx="7632848" cy="51552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Actin binding proteins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Nucleators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</a:rPr>
              <a:t>ARP2/3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(actin-related protein) complex causes nucleation and triggers branching of actin forming dendritic networks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Conformation modulators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Profilin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and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cofilin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regulate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dynamics enhancing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growth and disassembly, respectively 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Gelsolin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and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CapZ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bind tightly to actin at the barbed end and act as capping proteins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Supramolecular</a:t>
            </a: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 structure organisers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fascins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filamin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and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  <a:sym typeface="Symbol"/>
              </a:rPr>
              <a:t>-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  <a:sym typeface="Symbol"/>
              </a:rPr>
              <a:t>actinin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are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crosslinkers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that create stable parallel bundles of actin or more disorganised bundles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  <a:sym typeface="Symbol"/>
              </a:rPr>
              <a:t>Membrane anchors</a:t>
            </a:r>
          </a:p>
          <a:p>
            <a:pPr marL="360363" lvl="0" indent="-2778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0" dirty="0" err="1" smtClean="0">
                <a:solidFill>
                  <a:srgbClr val="FF0000"/>
                </a:solidFill>
                <a:latin typeface="+mn-lt"/>
                <a:sym typeface="Symbol"/>
              </a:rPr>
              <a:t>Vinculin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  <a:sym typeface="Symbol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and the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  <a:sym typeface="Symbol"/>
              </a:rPr>
              <a:t>ERM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protein family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Ezrin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Radixin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Moesin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) link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to the cell membrane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integrins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&amp; CD44 protein, respectively)</a:t>
            </a:r>
          </a:p>
        </p:txBody>
      </p:sp>
    </p:spTree>
    <p:extLst>
      <p:ext uri="{BB962C8B-B14F-4D97-AF65-F5344CB8AC3E}">
        <p14:creationId xmlns:p14="http://schemas.microsoft.com/office/powerpoint/2010/main" val="28170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Learning objectives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34643"/>
            <a:ext cx="8408348" cy="42986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Highlight the major differences between the three main cytoskeletal proteins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functional roles of microtubules and describe the drugs that target these structures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how intermediate filaments are assembled and describe their classification system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Describe the functional roles of intermediate filaments with relation to their involvement in disease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Describe the structure and function of actin and associated proteins</a:t>
            </a:r>
            <a:endParaRPr lang="en-GB" sz="2400" i="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one of the following actin-binding proteins acts as an actin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crosslinker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ARP2/3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Profilin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Vinculin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Gelsolin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-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actinin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marL="360362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one of the following actin binding proteins acts as a capping protein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ARP2/3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Profilin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Vinculin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Gelsolin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-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actinin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1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7306" y="908720"/>
            <a:ext cx="2880000" cy="4909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Intermediate filaments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Background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5 different categories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Important in cell shape and &amp; cell stress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Coiled-coiled dimers form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protofibrils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protofilaments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Disorders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Laminopathies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: 13 known rare disorders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Keratin disorders: skin disorders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76" y="892728"/>
            <a:ext cx="2880000" cy="5309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Structure &amp; function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Polymerise into microfilaments 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ell shape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motility 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Phagocytosis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G-actin monomers &amp; F-actin hollow tubes</a:t>
            </a: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Form barbed and pointed ends</a:t>
            </a:r>
          </a:p>
          <a:p>
            <a:pPr marL="342900" lvl="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Treadmilling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 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Actin binding proteins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Regulate actin dynamics, structure and binding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237" y="908720"/>
            <a:ext cx="2880000" cy="5421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Microtubules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Tubulin dimers form hollow tubes.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Dynamic instability due to GTP hydrolysis</a:t>
            </a:r>
          </a:p>
          <a:p>
            <a:pPr lvl="0">
              <a:spcAft>
                <a:spcPts val="0"/>
              </a:spcAft>
            </a:pPr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Neurofilaments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: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Structure &amp; Transport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Flagella: Movement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Mitotic spindle: division </a:t>
            </a:r>
          </a:p>
          <a:p>
            <a:pPr lvl="0">
              <a:spcAft>
                <a:spcPts val="0"/>
              </a:spcAft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: fungal infections</a:t>
            </a:r>
          </a:p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Vinca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alkaloids: cancer</a:t>
            </a:r>
          </a:p>
        </p:txBody>
      </p:sp>
    </p:spTree>
    <p:extLst>
      <p:ext uri="{BB962C8B-B14F-4D97-AF65-F5344CB8AC3E}">
        <p14:creationId xmlns:p14="http://schemas.microsoft.com/office/powerpoint/2010/main" val="3024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482" y="1046341"/>
            <a:ext cx="8643998" cy="464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Highlight the major differences between the three main </a:t>
            </a:r>
            <a:r>
              <a:rPr lang="en-GB" sz="2400" i="0" dirty="0" err="1" smtClean="0">
                <a:solidFill>
                  <a:srgbClr val="006699"/>
                </a:solidFill>
                <a:latin typeface="+mn-lt"/>
              </a:rPr>
              <a:t>cytoskeletal</a:t>
            </a: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 proteins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Microtubules &amp; Actin filaments polymerise to form hollow tubes with polarity. They have enzymatic activity and display dynamic instability &amp;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treadmilling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Intermediate filaments are more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heterogenous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and form rods without polarity</a:t>
            </a:r>
          </a:p>
          <a:p>
            <a:pPr lvl="0"/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functional roles of microtubules and describe the drugs that target these structures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Microtubules play important roles in cell integrity, intracellular transportation, cell movement &amp; cell division</a:t>
            </a:r>
          </a:p>
          <a:p>
            <a:pPr lvl="0"/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Griseofulvin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is used to treat </a:t>
            </a:r>
            <a:r>
              <a:rPr lang="en-GB" sz="2000" i="0" dirty="0">
                <a:solidFill>
                  <a:srgbClr val="FF0000"/>
                </a:solidFill>
                <a:latin typeface="+mn-lt"/>
              </a:rPr>
              <a:t>fungal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infections and the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Vinca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alkaloids are used in the treatment of cancer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82" y="1046341"/>
            <a:ext cx="8643998" cy="4955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how intermediate filaments are assembled and describe their classification system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Form coiled coil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protofilaments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that display great tensile strength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Have five different categories:</a:t>
            </a:r>
          </a:p>
          <a:p>
            <a:pPr lvl="0"/>
            <a:r>
              <a:rPr lang="en-GB" sz="2000" i="0" dirty="0">
                <a:solidFill>
                  <a:srgbClr val="FF0000"/>
                </a:solidFill>
                <a:latin typeface="+mn-lt"/>
              </a:rPr>
              <a:t>Types I &amp; II: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keratins</a:t>
            </a:r>
            <a:endParaRPr lang="en-GB" sz="2000" i="0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>
                <a:solidFill>
                  <a:srgbClr val="FF0000"/>
                </a:solidFill>
                <a:latin typeface="+mn-lt"/>
              </a:rPr>
              <a:t>Type III: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Vimentin</a:t>
            </a:r>
            <a:r>
              <a:rPr lang="en-GB" sz="20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&amp;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desmin</a:t>
            </a:r>
            <a:endParaRPr lang="en-GB" sz="2000" i="0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>
                <a:solidFill>
                  <a:srgbClr val="FF0000"/>
                </a:solidFill>
                <a:latin typeface="+mn-lt"/>
              </a:rPr>
              <a:t>Type IV: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Neurofilaments</a:t>
            </a:r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Type </a:t>
            </a:r>
            <a:r>
              <a:rPr lang="en-GB" sz="2000" i="0" dirty="0">
                <a:solidFill>
                  <a:srgbClr val="FF0000"/>
                </a:solidFill>
                <a:latin typeface="+mn-lt"/>
              </a:rPr>
              <a:t>V: nuclear </a:t>
            </a:r>
            <a:r>
              <a:rPr lang="en-GB" sz="2000" i="0" dirty="0" err="1">
                <a:solidFill>
                  <a:srgbClr val="FF0000"/>
                </a:solidFill>
                <a:latin typeface="+mn-lt"/>
              </a:rPr>
              <a:t>lamins</a:t>
            </a:r>
            <a:endParaRPr lang="en-GB" sz="2000" i="0" dirty="0">
              <a:solidFill>
                <a:srgbClr val="FF0000"/>
              </a:solidFill>
              <a:latin typeface="+mn-lt"/>
            </a:endParaRPr>
          </a:p>
          <a:p>
            <a:pPr lvl="0"/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Describe the functional roles of intermediate filaments with relation to their involvement in disease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IF have tensile strength and ‘absorb’ cellular impacts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Rare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lamin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disorders cause premature aging syndrome,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lipodystophies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&amp;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myopathies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/ neuropathies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Keratin disorders affect the epidermis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82" y="1125319"/>
            <a:ext cx="8643998" cy="236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Describe the structure and function of </a:t>
            </a:r>
            <a:r>
              <a:rPr lang="en-GB" sz="24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 and associated proteins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Filamentous (F)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is made up of globular (G)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monomers.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Polymerisation is a dynamic process and involves ‘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treadmilling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’</a:t>
            </a:r>
          </a:p>
          <a:p>
            <a:pPr lvl="0"/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is important for maintaining cell shape, cell motility and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phagocytosis</a:t>
            </a:r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Associated protein regulate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dynamics, structure &amp; binding</a:t>
            </a:r>
          </a:p>
          <a:p>
            <a:pPr lvl="0"/>
            <a:endParaRPr lang="en-GB" sz="200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The cytoskeleton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306" y="908720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Intermediate filaments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Background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Disorders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237" y="925419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Microtubules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76" y="892728"/>
            <a:ext cx="288000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Actin binding proteins</a:t>
            </a: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Introduction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137306" y="909787"/>
            <a:ext cx="2880000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Intermediate filaments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Polymers have ~ 10 </a:t>
            </a:r>
            <a:r>
              <a:rPr lang="en-GB" sz="2000" i="0" dirty="0" err="1" smtClean="0">
                <a:solidFill>
                  <a:srgbClr val="006699"/>
                </a:solidFill>
                <a:latin typeface="+mn-lt"/>
              </a:rPr>
              <a:t>nM</a:t>
            </a: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diameter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Least stiff of the three proteins</a:t>
            </a:r>
          </a:p>
          <a:p>
            <a:pPr>
              <a:spcAft>
                <a:spcPts val="1000"/>
              </a:spcAft>
            </a:pPr>
            <a:r>
              <a:rPr lang="en-GB" sz="2000" i="0" dirty="0">
                <a:solidFill>
                  <a:srgbClr val="006699"/>
                </a:solidFill>
                <a:latin typeface="+mn-lt"/>
              </a:rPr>
              <a:t>Not polarised</a:t>
            </a:r>
          </a:p>
          <a:p>
            <a:pPr>
              <a:spcAft>
                <a:spcPts val="1000"/>
              </a:spcAft>
            </a:pPr>
            <a:r>
              <a:rPr lang="en-GB" sz="2000" i="0" dirty="0">
                <a:solidFill>
                  <a:srgbClr val="006699"/>
                </a:solidFill>
                <a:latin typeface="+mn-lt"/>
              </a:rPr>
              <a:t>Have no enzymatic activity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Higher tensile strength than compressive strength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Can be assembled or stiffen in response to mechanical stress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6156176" y="908720"/>
            <a:ext cx="2880000" cy="5657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Polymers have ~ 7 </a:t>
            </a:r>
            <a:r>
              <a:rPr lang="en-GB" sz="2000" i="0" dirty="0" err="1" smtClean="0">
                <a:solidFill>
                  <a:srgbClr val="006699"/>
                </a:solidFill>
                <a:latin typeface="+mn-lt"/>
              </a:rPr>
              <a:t>nM</a:t>
            </a: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diameter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Less rigid than microtubules but able to form stable structures with other proteins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Form polarised polymers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Constantly elongate at the plus end and need to be ‘capped’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Assembled and disassembled in response to local signalling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10237" y="908720"/>
            <a:ext cx="2880000" cy="5786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Microtubules</a:t>
            </a:r>
          </a:p>
          <a:p>
            <a:pPr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Polymers have ~ 25 </a:t>
            </a:r>
            <a:r>
              <a:rPr lang="en-GB" sz="2000" i="0" dirty="0" err="1" smtClean="0">
                <a:solidFill>
                  <a:srgbClr val="006699"/>
                </a:solidFill>
                <a:latin typeface="+mn-lt"/>
              </a:rPr>
              <a:t>nM</a:t>
            </a: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diameter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Stiffest of the three </a:t>
            </a:r>
            <a:r>
              <a:rPr lang="en-GB" sz="2000" i="0" dirty="0" err="1" smtClean="0">
                <a:solidFill>
                  <a:srgbClr val="006699"/>
                </a:solidFill>
                <a:latin typeface="+mn-lt"/>
              </a:rPr>
              <a:t>cytoskeletal</a:t>
            </a: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proteins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Form polarised polymers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Have complex ‘dynamic instability’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Can easily switch between ‘growth’ &amp; ‘shrinking’ states and can reorganise rapidly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Architecture determined by discrete organising units</a:t>
            </a: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Microtubules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3928" y="877644"/>
            <a:ext cx="5112568" cy="5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Composition &amp; structure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 polymer of globular tubulin arranged in a hollow cylindrical tube with a diameter of ~25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nM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There are two main types of tubulin (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 &amp; ) of around ~ 450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a.a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. in length and they display polarity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The -tubulin contains an irreversible nucleotide-binding domain. The -tubulin contains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reversible nucleotide-binding domains (E-site)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Each tubulin subunit is made up of a strongly bound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 and - tubulin heterodimer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Longitudinal contacts link the subunits into a linear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protofilament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Lateral interactions between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protofilaments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(usually 13) form the microtubules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Microtubules are polar with +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ve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and 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ve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ends  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3" name="Group 10"/>
          <p:cNvGrpSpPr/>
          <p:nvPr/>
        </p:nvGrpSpPr>
        <p:grpSpPr>
          <a:xfrm rot="20852200">
            <a:off x="362202" y="903112"/>
            <a:ext cx="2745529" cy="1174557"/>
            <a:chOff x="815656" y="1191807"/>
            <a:chExt cx="2745529" cy="1174557"/>
          </a:xfrm>
        </p:grpSpPr>
        <p:sp>
          <p:nvSpPr>
            <p:cNvPr id="6" name="Can 5"/>
            <p:cNvSpPr/>
            <p:nvPr/>
          </p:nvSpPr>
          <p:spPr bwMode="auto">
            <a:xfrm rot="6499565">
              <a:off x="1960415" y="400051"/>
              <a:ext cx="456011" cy="2745529"/>
            </a:xfrm>
            <a:prstGeom prst="can">
              <a:avLst>
                <a:gd name="adj" fmla="val 44666"/>
              </a:avLst>
            </a:prstGeom>
            <a:gradFill flip="none" rotWithShape="1">
              <a:gsLst>
                <a:gs pos="0">
                  <a:srgbClr val="00B050"/>
                </a:gs>
                <a:gs pos="25000">
                  <a:srgbClr val="92D050"/>
                </a:gs>
                <a:gs pos="95000">
                  <a:srgbClr val="00B050"/>
                </a:gs>
                <a:gs pos="44000">
                  <a:srgbClr val="92D05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 rot="1140000">
              <a:off x="3323004" y="1983864"/>
              <a:ext cx="153000" cy="382500"/>
            </a:xfrm>
            <a:prstGeom prst="ellipse">
              <a:avLst/>
            </a:prstGeom>
            <a:solidFill>
              <a:schemeClr val="bg1"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 rot="1140000">
              <a:off x="911970" y="1191807"/>
              <a:ext cx="153000" cy="3825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931167" y="1371414"/>
            <a:ext cx="860039" cy="505761"/>
            <a:chOff x="2931167" y="1554132"/>
            <a:chExt cx="860039" cy="505761"/>
          </a:xfrm>
        </p:grpSpPr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>
              <a:off x="2931167" y="1554132"/>
              <a:ext cx="135572" cy="505761"/>
              <a:chOff x="3532309" y="1673595"/>
              <a:chExt cx="148730" cy="554851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 flipH="1">
                <a:off x="3563888" y="1709599"/>
                <a:ext cx="72008" cy="4734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3300000" flipH="1">
                <a:off x="3609035" y="1673599"/>
                <a:ext cx="72008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3300000" flipH="1">
                <a:off x="3532305" y="2156442"/>
                <a:ext cx="72008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2965339" y="162877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i="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25 </a:t>
              </a:r>
              <a:r>
                <a:rPr lang="en-GB" sz="1800" i="0" dirty="0" err="1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nM</a:t>
              </a:r>
              <a:endParaRPr lang="en-GB" sz="1800" i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831796" y="3356992"/>
            <a:ext cx="2372052" cy="825340"/>
            <a:chOff x="831796" y="3356992"/>
            <a:chExt cx="2372052" cy="825340"/>
          </a:xfrm>
        </p:grpSpPr>
        <p:grpSp>
          <p:nvGrpSpPr>
            <p:cNvPr id="17" name="Group 28"/>
            <p:cNvGrpSpPr/>
            <p:nvPr/>
          </p:nvGrpSpPr>
          <p:grpSpPr>
            <a:xfrm>
              <a:off x="1167685" y="3822291"/>
              <a:ext cx="1323708" cy="360041"/>
              <a:chOff x="733642" y="3789040"/>
              <a:chExt cx="1323708" cy="360041"/>
            </a:xfrm>
          </p:grpSpPr>
          <p:sp>
            <p:nvSpPr>
              <p:cNvPr id="27" name="Freeform 2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31796" y="3356992"/>
              <a:ext cx="237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rPr>
                <a:t>Tubulin (heterodimer)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90893" y="2079870"/>
            <a:ext cx="2468861" cy="971244"/>
            <a:chOff x="690893" y="2079870"/>
            <a:chExt cx="2468861" cy="971244"/>
          </a:xfrm>
        </p:grpSpPr>
        <p:sp>
          <p:nvSpPr>
            <p:cNvPr id="4" name="Freeform 3"/>
            <p:cNvSpPr/>
            <p:nvPr/>
          </p:nvSpPr>
          <p:spPr bwMode="auto">
            <a:xfrm rot="16200000">
              <a:off x="1007604" y="2543976"/>
              <a:ext cx="360040" cy="648072"/>
            </a:xfrm>
            <a:custGeom>
              <a:avLst/>
              <a:gdLst>
                <a:gd name="connsiteX0" fmla="*/ 21867 w 768518"/>
                <a:gd name="connsiteY0" fmla="*/ 86056 h 1533194"/>
                <a:gd name="connsiteX1" fmla="*/ 745435 w 768518"/>
                <a:gd name="connsiteY1" fmla="*/ 94008 h 1533194"/>
                <a:gd name="connsiteX2" fmla="*/ 602312 w 768518"/>
                <a:gd name="connsiteY2" fmla="*/ 809625 h 1533194"/>
                <a:gd name="connsiteX3" fmla="*/ 737484 w 768518"/>
                <a:gd name="connsiteY3" fmla="*/ 1533194 h 1533194"/>
                <a:gd name="connsiteX4" fmla="*/ 21867 w 768518"/>
                <a:gd name="connsiteY4" fmla="*/ 1533194 h 1533194"/>
                <a:gd name="connsiteX5" fmla="*/ 172941 w 768518"/>
                <a:gd name="connsiteY5" fmla="*/ 809625 h 1533194"/>
                <a:gd name="connsiteX6" fmla="*/ 21867 w 768518"/>
                <a:gd name="connsiteY6" fmla="*/ 86056 h 15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518" h="1533194">
                  <a:moveTo>
                    <a:pt x="21867" y="86056"/>
                  </a:moveTo>
                  <a:cubicBezTo>
                    <a:pt x="117283" y="-33214"/>
                    <a:pt x="648694" y="-26587"/>
                    <a:pt x="745435" y="94008"/>
                  </a:cubicBezTo>
                  <a:cubicBezTo>
                    <a:pt x="842176" y="214603"/>
                    <a:pt x="603637" y="569761"/>
                    <a:pt x="602312" y="809625"/>
                  </a:cubicBezTo>
                  <a:cubicBezTo>
                    <a:pt x="600987" y="1049489"/>
                    <a:pt x="834225" y="1412599"/>
                    <a:pt x="737484" y="1533194"/>
                  </a:cubicBezTo>
                  <a:cubicBezTo>
                    <a:pt x="640743" y="1653789"/>
                    <a:pt x="115958" y="1653789"/>
                    <a:pt x="21867" y="1533194"/>
                  </a:cubicBezTo>
                  <a:cubicBezTo>
                    <a:pt x="-72224" y="1412599"/>
                    <a:pt x="171616" y="1050815"/>
                    <a:pt x="172941" y="809625"/>
                  </a:cubicBezTo>
                  <a:cubicBezTo>
                    <a:pt x="174266" y="568435"/>
                    <a:pt x="-73549" y="205326"/>
                    <a:pt x="21867" y="86056"/>
                  </a:cubicBezTo>
                  <a:close/>
                </a:path>
              </a:pathLst>
            </a:custGeom>
            <a:solidFill>
              <a:srgbClr val="3399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/>
              <a:bevelB/>
            </a:sp3d>
          </p:spPr>
          <p:txBody>
            <a:bodyPr vert="vert" wrap="none" lIns="144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  <a:sym typeface="Symbol"/>
                </a:rPr>
                <a:t></a:t>
              </a:r>
              <a:endParaRPr kumimoji="0" lang="en-GB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5400000">
              <a:off x="2331744" y="2547355"/>
              <a:ext cx="360040" cy="647477"/>
            </a:xfrm>
            <a:custGeom>
              <a:avLst/>
              <a:gdLst>
                <a:gd name="connsiteX0" fmla="*/ 21867 w 768518"/>
                <a:gd name="connsiteY0" fmla="*/ 86056 h 1533194"/>
                <a:gd name="connsiteX1" fmla="*/ 745435 w 768518"/>
                <a:gd name="connsiteY1" fmla="*/ 94008 h 1533194"/>
                <a:gd name="connsiteX2" fmla="*/ 602312 w 768518"/>
                <a:gd name="connsiteY2" fmla="*/ 809625 h 1533194"/>
                <a:gd name="connsiteX3" fmla="*/ 737484 w 768518"/>
                <a:gd name="connsiteY3" fmla="*/ 1533194 h 1533194"/>
                <a:gd name="connsiteX4" fmla="*/ 21867 w 768518"/>
                <a:gd name="connsiteY4" fmla="*/ 1533194 h 1533194"/>
                <a:gd name="connsiteX5" fmla="*/ 172941 w 768518"/>
                <a:gd name="connsiteY5" fmla="*/ 809625 h 1533194"/>
                <a:gd name="connsiteX6" fmla="*/ 21867 w 768518"/>
                <a:gd name="connsiteY6" fmla="*/ 86056 h 1533194"/>
                <a:gd name="connsiteX0" fmla="*/ 21867 w 768518"/>
                <a:gd name="connsiteY0" fmla="*/ 86056 h 1633162"/>
                <a:gd name="connsiteX1" fmla="*/ 745435 w 768518"/>
                <a:gd name="connsiteY1" fmla="*/ 94008 h 1633162"/>
                <a:gd name="connsiteX2" fmla="*/ 602312 w 768518"/>
                <a:gd name="connsiteY2" fmla="*/ 809625 h 1633162"/>
                <a:gd name="connsiteX3" fmla="*/ 737484 w 768518"/>
                <a:gd name="connsiteY3" fmla="*/ 1533194 h 1633162"/>
                <a:gd name="connsiteX4" fmla="*/ 379473 w 768518"/>
                <a:gd name="connsiteY4" fmla="*/ 1626879 h 1633162"/>
                <a:gd name="connsiteX5" fmla="*/ 21867 w 768518"/>
                <a:gd name="connsiteY5" fmla="*/ 1533194 h 1633162"/>
                <a:gd name="connsiteX6" fmla="*/ 172941 w 768518"/>
                <a:gd name="connsiteY6" fmla="*/ 809625 h 1633162"/>
                <a:gd name="connsiteX7" fmla="*/ 21867 w 768518"/>
                <a:gd name="connsiteY7" fmla="*/ 86056 h 1633162"/>
                <a:gd name="connsiteX0" fmla="*/ 21867 w 768518"/>
                <a:gd name="connsiteY0" fmla="*/ 86056 h 1595346"/>
                <a:gd name="connsiteX1" fmla="*/ 745435 w 768518"/>
                <a:gd name="connsiteY1" fmla="*/ 94008 h 1595346"/>
                <a:gd name="connsiteX2" fmla="*/ 602312 w 768518"/>
                <a:gd name="connsiteY2" fmla="*/ 809625 h 1595346"/>
                <a:gd name="connsiteX3" fmla="*/ 737484 w 768518"/>
                <a:gd name="connsiteY3" fmla="*/ 1533194 h 1595346"/>
                <a:gd name="connsiteX4" fmla="*/ 379473 w 768518"/>
                <a:gd name="connsiteY4" fmla="*/ 1539266 h 1595346"/>
                <a:gd name="connsiteX5" fmla="*/ 21867 w 768518"/>
                <a:gd name="connsiteY5" fmla="*/ 1533194 h 1595346"/>
                <a:gd name="connsiteX6" fmla="*/ 172941 w 768518"/>
                <a:gd name="connsiteY6" fmla="*/ 809625 h 1595346"/>
                <a:gd name="connsiteX7" fmla="*/ 21867 w 768518"/>
                <a:gd name="connsiteY7" fmla="*/ 86056 h 159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518" h="1595346">
                  <a:moveTo>
                    <a:pt x="21867" y="86056"/>
                  </a:moveTo>
                  <a:cubicBezTo>
                    <a:pt x="117283" y="-33214"/>
                    <a:pt x="648694" y="-26587"/>
                    <a:pt x="745435" y="94008"/>
                  </a:cubicBezTo>
                  <a:cubicBezTo>
                    <a:pt x="842176" y="214603"/>
                    <a:pt x="603637" y="569761"/>
                    <a:pt x="602312" y="809625"/>
                  </a:cubicBezTo>
                  <a:cubicBezTo>
                    <a:pt x="600987" y="1049489"/>
                    <a:pt x="774624" y="1411587"/>
                    <a:pt x="737484" y="1533194"/>
                  </a:cubicBezTo>
                  <a:cubicBezTo>
                    <a:pt x="700344" y="1654801"/>
                    <a:pt x="498742" y="1539266"/>
                    <a:pt x="379473" y="1539266"/>
                  </a:cubicBezTo>
                  <a:cubicBezTo>
                    <a:pt x="260204" y="1539266"/>
                    <a:pt x="56289" y="1669403"/>
                    <a:pt x="21867" y="1533194"/>
                  </a:cubicBezTo>
                  <a:cubicBezTo>
                    <a:pt x="-12555" y="1396985"/>
                    <a:pt x="171616" y="1050815"/>
                    <a:pt x="172941" y="809625"/>
                  </a:cubicBezTo>
                  <a:cubicBezTo>
                    <a:pt x="174266" y="568435"/>
                    <a:pt x="-73549" y="205326"/>
                    <a:pt x="21867" y="86056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/>
              <a:bevelB/>
            </a:sp3d>
          </p:spPr>
          <p:txBody>
            <a:bodyPr vert="vert270" wrap="non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  <a:sym typeface="Symbol"/>
                </a:rPr>
                <a:t></a:t>
              </a:r>
              <a:endParaRPr kumimoji="0" lang="en-GB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12" name="Group 23"/>
            <p:cNvGrpSpPr/>
            <p:nvPr/>
          </p:nvGrpSpPr>
          <p:grpSpPr>
            <a:xfrm>
              <a:off x="1036489" y="2479980"/>
              <a:ext cx="406882" cy="372972"/>
              <a:chOff x="1058509" y="3560084"/>
              <a:chExt cx="406882" cy="372972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 rot="240000">
                <a:off x="1336277" y="3825056"/>
                <a:ext cx="129114" cy="108000"/>
              </a:xfrm>
              <a:prstGeom prst="line">
                <a:avLst/>
              </a:prstGeom>
              <a:solidFill>
                <a:schemeClr val="accent1"/>
              </a:solidFill>
              <a:ln w="63500" cap="flat" cmpd="dbl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 bwMode="auto">
              <a:xfrm>
                <a:off x="1058509" y="3560084"/>
                <a:ext cx="324037" cy="318972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</a:sp3d>
            </p:spPr>
            <p:txBody>
              <a:bodyPr vert="horz" wrap="none" lIns="0" tIns="36000" rIns="270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solidFill>
                        <a:srgbClr val="FFFF00"/>
                      </a:solidFill>
                    </a:ln>
                    <a:solidFill>
                      <a:srgbClr val="FFFFCC"/>
                    </a:solidFill>
                    <a:effectLst/>
                    <a:latin typeface="Arial Narrow" pitchFamily="34" charset="0"/>
                  </a:rPr>
                  <a:t>GTP</a:t>
                </a:r>
              </a:p>
            </p:txBody>
          </p:sp>
        </p:grpSp>
        <p:grpSp>
          <p:nvGrpSpPr>
            <p:cNvPr id="14" name="Group 25"/>
            <p:cNvGrpSpPr/>
            <p:nvPr/>
          </p:nvGrpSpPr>
          <p:grpSpPr>
            <a:xfrm>
              <a:off x="2350043" y="2491561"/>
              <a:ext cx="409498" cy="376451"/>
              <a:chOff x="2188025" y="3497186"/>
              <a:chExt cx="409498" cy="376451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2188025" y="3497186"/>
                <a:ext cx="324037" cy="3189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</a:sp3d>
            </p:spPr>
            <p:txBody>
              <a:bodyPr vert="horz" wrap="none" lIns="0" tIns="36000" rIns="270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solidFill>
                        <a:srgbClr val="FFFF00"/>
                      </a:solidFill>
                    </a:ln>
                    <a:solidFill>
                      <a:srgbClr val="FFFFCC"/>
                    </a:solidFill>
                    <a:effectLst/>
                    <a:latin typeface="Arial Narrow" pitchFamily="34" charset="0"/>
                  </a:rPr>
                  <a:t>GDP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240000">
                <a:off x="2468409" y="3765637"/>
                <a:ext cx="129114" cy="108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690893" y="2079870"/>
              <a:ext cx="1184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- t</a:t>
              </a:r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rPr>
                <a:t>ubulin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74939" y="2091451"/>
              <a:ext cx="1184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- t</a:t>
              </a:r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rPr>
                <a:t>ubulin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58027" y="5414238"/>
            <a:ext cx="2032763" cy="1126398"/>
            <a:chOff x="658027" y="5414238"/>
            <a:chExt cx="2032763" cy="1126398"/>
          </a:xfrm>
        </p:grpSpPr>
        <p:grpSp>
          <p:nvGrpSpPr>
            <p:cNvPr id="24" name="Group 277"/>
            <p:cNvGrpSpPr/>
            <p:nvPr/>
          </p:nvGrpSpPr>
          <p:grpSpPr>
            <a:xfrm>
              <a:off x="1336788" y="5414238"/>
              <a:ext cx="1354002" cy="1126398"/>
              <a:chOff x="1656615" y="5392417"/>
              <a:chExt cx="1354002" cy="1126398"/>
            </a:xfrm>
          </p:grpSpPr>
          <p:grpSp>
            <p:nvGrpSpPr>
              <p:cNvPr id="26" name="Group 207"/>
              <p:cNvGrpSpPr>
                <a:grpSpLocks noChangeAspect="1"/>
              </p:cNvGrpSpPr>
              <p:nvPr/>
            </p:nvGrpSpPr>
            <p:grpSpPr>
              <a:xfrm>
                <a:off x="1656615" y="5428843"/>
                <a:ext cx="1101263" cy="1047009"/>
                <a:chOff x="1452507" y="5309306"/>
                <a:chExt cx="1387567" cy="1309978"/>
              </a:xfrm>
              <a:solidFill>
                <a:srgbClr val="00B050"/>
              </a:solidFill>
            </p:grpSpPr>
            <p:sp>
              <p:nvSpPr>
                <p:cNvPr id="209" name="Oval 208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8" name="Oval 217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263"/>
              <p:cNvGrpSpPr>
                <a:grpSpLocks noChangeAspect="1"/>
              </p:cNvGrpSpPr>
              <p:nvPr/>
            </p:nvGrpSpPr>
            <p:grpSpPr>
              <a:xfrm>
                <a:off x="1670290" y="5406746"/>
                <a:ext cx="1136789" cy="1080783"/>
                <a:chOff x="1452507" y="5309306"/>
                <a:chExt cx="1387567" cy="1309978"/>
              </a:xfrm>
            </p:grpSpPr>
            <p:sp>
              <p:nvSpPr>
                <p:cNvPr id="265" name="Oval 264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66" name="Oval 265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1" name="Oval 270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" name="Group 179"/>
              <p:cNvGrpSpPr>
                <a:grpSpLocks noChangeAspect="1"/>
              </p:cNvGrpSpPr>
              <p:nvPr/>
            </p:nvGrpSpPr>
            <p:grpSpPr>
              <a:xfrm>
                <a:off x="1708193" y="5412184"/>
                <a:ext cx="1140340" cy="1084160"/>
                <a:chOff x="1452507" y="5309306"/>
                <a:chExt cx="1387567" cy="1309978"/>
              </a:xfrm>
              <a:solidFill>
                <a:srgbClr val="00B050"/>
              </a:solidFill>
            </p:grpSpPr>
            <p:sp>
              <p:nvSpPr>
                <p:cNvPr id="181" name="Oval 180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Group 151"/>
              <p:cNvGrpSpPr>
                <a:grpSpLocks noChangeAspect="1"/>
              </p:cNvGrpSpPr>
              <p:nvPr/>
            </p:nvGrpSpPr>
            <p:grpSpPr>
              <a:xfrm>
                <a:off x="1737531" y="5403840"/>
                <a:ext cx="1154142" cy="1097279"/>
                <a:chOff x="1452507" y="5309306"/>
                <a:chExt cx="1387567" cy="1309978"/>
              </a:xfrm>
            </p:grpSpPr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" name="Group 165"/>
              <p:cNvGrpSpPr/>
              <p:nvPr/>
            </p:nvGrpSpPr>
            <p:grpSpPr>
              <a:xfrm>
                <a:off x="1761362" y="5392999"/>
                <a:ext cx="1184157" cy="1125816"/>
                <a:chOff x="1452507" y="5309306"/>
                <a:chExt cx="1387567" cy="1309978"/>
              </a:xfrm>
              <a:solidFill>
                <a:srgbClr val="00B050"/>
              </a:solidFill>
            </p:grpSpPr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5" name="Oval 174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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7" name="Group 150"/>
              <p:cNvGrpSpPr/>
              <p:nvPr/>
            </p:nvGrpSpPr>
            <p:grpSpPr>
              <a:xfrm>
                <a:off x="1826460" y="5392417"/>
                <a:ext cx="1184157" cy="1125816"/>
                <a:chOff x="1452507" y="5309306"/>
                <a:chExt cx="1387567" cy="1309978"/>
              </a:xfrm>
            </p:grpSpPr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1506686" y="55984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1690654" y="540601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1933738" y="530930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2185718" y="5324378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2421086" y="54463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2591785" y="565240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2587569" y="5935740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1452507" y="5850984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1547706" y="609079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1731551" y="6282022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2236199" y="6329327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2462940" y="6175551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1976697" y="6363656"/>
                  <a:ext cx="248289" cy="255628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/>
                  <a:bevelB/>
                </a:sp3d>
              </p:spPr>
              <p:txBody>
                <a:bodyPr vert="horz" wrap="none" lIns="36000" tIns="72000" rIns="72000" bIns="360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i="0" u="none" strike="noStrike" normalizeH="0" baseline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  <a:sym typeface="Symbol"/>
                    </a:rPr>
                    <a:t></a:t>
                  </a:r>
                  <a:endPara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6" name="TextBox 325"/>
            <p:cNvSpPr txBox="1"/>
            <p:nvPr/>
          </p:nvSpPr>
          <p:spPr>
            <a:xfrm>
              <a:off x="658027" y="5783943"/>
              <a:ext cx="529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0" dirty="0" smtClean="0">
                  <a:ln w="18415" cmpd="sng">
                    <a:solidFill>
                      <a:srgbClr val="339966"/>
                    </a:solidFill>
                    <a:prstDash val="solid"/>
                  </a:ln>
                  <a:solidFill>
                    <a:srgbClr val="92D050"/>
                  </a:solidFill>
                  <a:latin typeface="Arial Narrow" pitchFamily="34" charset="0"/>
                  <a:cs typeface="Raavi" pitchFamily="2"/>
                </a:rPr>
                <a:t>T.S.</a:t>
              </a:r>
              <a:endParaRPr lang="en-US" i="0" dirty="0">
                <a:ln w="18415" cmpd="sng">
                  <a:solidFill>
                    <a:srgbClr val="339966"/>
                  </a:solidFill>
                  <a:prstDash val="solid"/>
                </a:ln>
                <a:solidFill>
                  <a:srgbClr val="92D05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67686" y="4293096"/>
            <a:ext cx="3195513" cy="883734"/>
            <a:chOff x="267686" y="4293096"/>
            <a:chExt cx="3195513" cy="883734"/>
          </a:xfrm>
        </p:grpSpPr>
        <p:sp>
          <p:nvSpPr>
            <p:cNvPr id="65" name="TextBox 64"/>
            <p:cNvSpPr txBox="1"/>
            <p:nvPr/>
          </p:nvSpPr>
          <p:spPr>
            <a:xfrm>
              <a:off x="759788" y="4293096"/>
              <a:ext cx="237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rPr>
                <a:t>Protofilament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  <p:grpSp>
          <p:nvGrpSpPr>
            <p:cNvPr id="224" name="Group 28"/>
            <p:cNvGrpSpPr>
              <a:grpSpLocks noChangeAspect="1"/>
            </p:cNvGrpSpPr>
            <p:nvPr/>
          </p:nvGrpSpPr>
          <p:grpSpPr>
            <a:xfrm>
              <a:off x="267686" y="4884024"/>
              <a:ext cx="1058969" cy="288033"/>
              <a:chOff x="733642" y="3789040"/>
              <a:chExt cx="1323708" cy="360041"/>
            </a:xfrm>
          </p:grpSpPr>
          <p:sp>
            <p:nvSpPr>
              <p:cNvPr id="226" name="Freeform 22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27" name="Freeform 22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235" name="Group 28"/>
            <p:cNvGrpSpPr>
              <a:grpSpLocks noChangeAspect="1"/>
            </p:cNvGrpSpPr>
            <p:nvPr/>
          </p:nvGrpSpPr>
          <p:grpSpPr>
            <a:xfrm>
              <a:off x="1324833" y="4884024"/>
              <a:ext cx="1058969" cy="288033"/>
              <a:chOff x="733642" y="3789040"/>
              <a:chExt cx="1323708" cy="360041"/>
            </a:xfrm>
          </p:grpSpPr>
          <p:sp>
            <p:nvSpPr>
              <p:cNvPr id="236" name="Freeform 23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238" name="Group 28"/>
            <p:cNvGrpSpPr>
              <a:grpSpLocks noChangeAspect="1"/>
            </p:cNvGrpSpPr>
            <p:nvPr/>
          </p:nvGrpSpPr>
          <p:grpSpPr>
            <a:xfrm>
              <a:off x="2404230" y="4888797"/>
              <a:ext cx="1058969" cy="288033"/>
              <a:chOff x="733642" y="3789040"/>
              <a:chExt cx="1323708" cy="360041"/>
            </a:xfrm>
          </p:grpSpPr>
          <p:sp>
            <p:nvSpPr>
              <p:cNvPr id="239" name="Freeform 238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Microtubule dynamic instability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340768"/>
            <a:ext cx="4752528" cy="47397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Dynamic instability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Tubulin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is a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GTPase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As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tubulin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molecules incorporate into the growing strand there is not always sufficient time for GTP hydrolysis to occur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the ‘T-form’ the microtubule continues to grow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If GTP hydrolysis occurs prior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tubulin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addition microtubule shrinkage occurs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When shrinkage occurs this is known as ‘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catastrophe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’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If however, the rate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tubulin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addition returns to the more rapid state, the strand begins to grow again and this is known as ‘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rescue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’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9672" y="5134933"/>
            <a:ext cx="277661" cy="886355"/>
            <a:chOff x="2159160" y="4581807"/>
            <a:chExt cx="277661" cy="886355"/>
          </a:xfrm>
        </p:grpSpPr>
        <p:grpSp>
          <p:nvGrpSpPr>
            <p:cNvPr id="113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115" name="Freeform 114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17" name="Oval 116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810635" y="5111995"/>
            <a:ext cx="277661" cy="886355"/>
            <a:chOff x="2159160" y="4581807"/>
            <a:chExt cx="277661" cy="886355"/>
          </a:xfrm>
        </p:grpSpPr>
        <p:grpSp>
          <p:nvGrpSpPr>
            <p:cNvPr id="120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122" name="Freeform 12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21" name="Oval 120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8371" y="5073444"/>
            <a:ext cx="277661" cy="886355"/>
            <a:chOff x="2159160" y="4581807"/>
            <a:chExt cx="277661" cy="886355"/>
          </a:xfrm>
        </p:grpSpPr>
        <p:grpSp>
          <p:nvGrpSpPr>
            <p:cNvPr id="125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127" name="Freeform 12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26" name="Oval 125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15251" y="5041341"/>
            <a:ext cx="277661" cy="886355"/>
            <a:chOff x="2159160" y="4581807"/>
            <a:chExt cx="277661" cy="886355"/>
          </a:xfrm>
        </p:grpSpPr>
        <p:grpSp>
          <p:nvGrpSpPr>
            <p:cNvPr id="130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132" name="Freeform 13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31" name="Oval 130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633249" y="4233589"/>
            <a:ext cx="277661" cy="886355"/>
            <a:chOff x="2172737" y="3680463"/>
            <a:chExt cx="277661" cy="886355"/>
          </a:xfrm>
        </p:grpSpPr>
        <p:grpSp>
          <p:nvGrpSpPr>
            <p:cNvPr id="135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137" name="Freeform 13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36" name="Oval 135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851922" y="4210651"/>
            <a:ext cx="249951" cy="886355"/>
            <a:chOff x="2391410" y="3657525"/>
            <a:chExt cx="249951" cy="886355"/>
          </a:xfrm>
        </p:grpSpPr>
        <p:grpSp>
          <p:nvGrpSpPr>
            <p:cNvPr id="140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142" name="Freeform 14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3" name="Freeform 14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41" name="Oval 140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058525" y="4172100"/>
            <a:ext cx="241084" cy="886355"/>
            <a:chOff x="2598013" y="3618974"/>
            <a:chExt cx="241084" cy="886355"/>
          </a:xfrm>
        </p:grpSpPr>
        <p:grpSp>
          <p:nvGrpSpPr>
            <p:cNvPr id="145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147" name="Freeform 14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46" name="Oval 145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2265405" y="4139997"/>
            <a:ext cx="241084" cy="886355"/>
            <a:chOff x="2804893" y="3586871"/>
            <a:chExt cx="241084" cy="886355"/>
          </a:xfrm>
        </p:grpSpPr>
        <p:grpSp>
          <p:nvGrpSpPr>
            <p:cNvPr id="150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152" name="Freeform 15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51" name="Oval 150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42393" y="3339050"/>
            <a:ext cx="277661" cy="886355"/>
            <a:chOff x="2172737" y="3680463"/>
            <a:chExt cx="277661" cy="886355"/>
          </a:xfrm>
        </p:grpSpPr>
        <p:grpSp>
          <p:nvGrpSpPr>
            <p:cNvPr id="159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161" name="Freeform 16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60" name="Oval 159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861066" y="3316112"/>
            <a:ext cx="249951" cy="886355"/>
            <a:chOff x="2391410" y="3657525"/>
            <a:chExt cx="249951" cy="886355"/>
          </a:xfrm>
        </p:grpSpPr>
        <p:grpSp>
          <p:nvGrpSpPr>
            <p:cNvPr id="164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166" name="Freeform 16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65" name="Oval 164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067669" y="3277561"/>
            <a:ext cx="241084" cy="886355"/>
            <a:chOff x="2598013" y="3618974"/>
            <a:chExt cx="241084" cy="886355"/>
          </a:xfrm>
        </p:grpSpPr>
        <p:grpSp>
          <p:nvGrpSpPr>
            <p:cNvPr id="169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171" name="Freeform 17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70" name="Oval 169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274549" y="3245458"/>
            <a:ext cx="241084" cy="886355"/>
            <a:chOff x="2804893" y="3586871"/>
            <a:chExt cx="241084" cy="886355"/>
          </a:xfrm>
        </p:grpSpPr>
        <p:grpSp>
          <p:nvGrpSpPr>
            <p:cNvPr id="174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176" name="Freeform 17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75" name="Oval 174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56248" y="2430656"/>
            <a:ext cx="277661" cy="886355"/>
            <a:chOff x="2172737" y="3680463"/>
            <a:chExt cx="277661" cy="886355"/>
          </a:xfrm>
        </p:grpSpPr>
        <p:grpSp>
          <p:nvGrpSpPr>
            <p:cNvPr id="179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181" name="Freeform 18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80" name="Oval 179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874921" y="2407718"/>
            <a:ext cx="249951" cy="886355"/>
            <a:chOff x="2391410" y="3657525"/>
            <a:chExt cx="249951" cy="886355"/>
          </a:xfrm>
        </p:grpSpPr>
        <p:grpSp>
          <p:nvGrpSpPr>
            <p:cNvPr id="184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186" name="Freeform 18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85" name="Oval 184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081524" y="2369167"/>
            <a:ext cx="241084" cy="886355"/>
            <a:chOff x="2598013" y="3618974"/>
            <a:chExt cx="241084" cy="886355"/>
          </a:xfrm>
        </p:grpSpPr>
        <p:grpSp>
          <p:nvGrpSpPr>
            <p:cNvPr id="189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191" name="Freeform 19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2" name="Freeform 19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90" name="Oval 189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288404" y="2337064"/>
            <a:ext cx="241084" cy="886355"/>
            <a:chOff x="2804893" y="3586871"/>
            <a:chExt cx="241084" cy="886355"/>
          </a:xfrm>
        </p:grpSpPr>
        <p:grpSp>
          <p:nvGrpSpPr>
            <p:cNvPr id="194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196" name="Freeform 19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95" name="Oval 194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47099" y="1527728"/>
            <a:ext cx="277661" cy="886355"/>
            <a:chOff x="2172737" y="3680463"/>
            <a:chExt cx="277661" cy="886355"/>
          </a:xfrm>
        </p:grpSpPr>
        <p:grpSp>
          <p:nvGrpSpPr>
            <p:cNvPr id="199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201" name="Freeform 20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00" name="Oval 199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865772" y="1504790"/>
            <a:ext cx="249951" cy="886355"/>
            <a:chOff x="2391410" y="3657525"/>
            <a:chExt cx="249951" cy="886355"/>
          </a:xfrm>
        </p:grpSpPr>
        <p:grpSp>
          <p:nvGrpSpPr>
            <p:cNvPr id="204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206" name="Freeform 20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05" name="Oval 204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2072375" y="1466239"/>
            <a:ext cx="241084" cy="886355"/>
            <a:chOff x="2598013" y="3618974"/>
            <a:chExt cx="241084" cy="886355"/>
          </a:xfrm>
        </p:grpSpPr>
        <p:grpSp>
          <p:nvGrpSpPr>
            <p:cNvPr id="209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211" name="Freeform 21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10" name="Oval 209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279255" y="1434136"/>
            <a:ext cx="241084" cy="886355"/>
            <a:chOff x="2804893" y="3586871"/>
            <a:chExt cx="241084" cy="886355"/>
          </a:xfrm>
        </p:grpSpPr>
        <p:grpSp>
          <p:nvGrpSpPr>
            <p:cNvPr id="214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216" name="Freeform 215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15" name="Oval 214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650588" y="2433389"/>
            <a:ext cx="277661" cy="886355"/>
            <a:chOff x="2159160" y="4581807"/>
            <a:chExt cx="277661" cy="886355"/>
          </a:xfrm>
        </p:grpSpPr>
        <p:grpSp>
          <p:nvGrpSpPr>
            <p:cNvPr id="219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21" name="Freeform 220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20" name="Oval 219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841551" y="2410451"/>
            <a:ext cx="277661" cy="886355"/>
            <a:chOff x="2159160" y="4581807"/>
            <a:chExt cx="277661" cy="886355"/>
          </a:xfrm>
        </p:grpSpPr>
        <p:grpSp>
          <p:nvGrpSpPr>
            <p:cNvPr id="232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34" name="Freeform 233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33" name="Oval 232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039287" y="2371900"/>
            <a:ext cx="277661" cy="886355"/>
            <a:chOff x="2159160" y="4581807"/>
            <a:chExt cx="277661" cy="886355"/>
          </a:xfrm>
        </p:grpSpPr>
        <p:grpSp>
          <p:nvGrpSpPr>
            <p:cNvPr id="237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39" name="Freeform 238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38" name="Oval 237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246167" y="2339797"/>
            <a:ext cx="277661" cy="886355"/>
            <a:chOff x="2159160" y="4581807"/>
            <a:chExt cx="277661" cy="886355"/>
          </a:xfrm>
        </p:grpSpPr>
        <p:grpSp>
          <p:nvGrpSpPr>
            <p:cNvPr id="242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44" name="Freeform 243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45" name="Freeform 244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43" name="Oval 242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647104" y="1525450"/>
            <a:ext cx="277661" cy="886355"/>
            <a:chOff x="2159160" y="4581807"/>
            <a:chExt cx="277661" cy="886355"/>
          </a:xfrm>
        </p:grpSpPr>
        <p:grpSp>
          <p:nvGrpSpPr>
            <p:cNvPr id="255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57" name="Freeform 25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58" name="Freeform 25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56" name="Oval 255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1838067" y="1502512"/>
            <a:ext cx="277661" cy="886355"/>
            <a:chOff x="2159160" y="4581807"/>
            <a:chExt cx="277661" cy="886355"/>
          </a:xfrm>
        </p:grpSpPr>
        <p:grpSp>
          <p:nvGrpSpPr>
            <p:cNvPr id="260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62" name="Freeform 26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61" name="Oval 260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035803" y="1463961"/>
            <a:ext cx="277661" cy="886355"/>
            <a:chOff x="2159160" y="4581807"/>
            <a:chExt cx="277661" cy="886355"/>
          </a:xfrm>
        </p:grpSpPr>
        <p:grpSp>
          <p:nvGrpSpPr>
            <p:cNvPr id="265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67" name="Freeform 26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66" name="Oval 265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242683" y="1431858"/>
            <a:ext cx="277661" cy="886355"/>
            <a:chOff x="2159160" y="4581807"/>
            <a:chExt cx="277661" cy="886355"/>
          </a:xfrm>
        </p:grpSpPr>
        <p:grpSp>
          <p:nvGrpSpPr>
            <p:cNvPr id="270" name="Group 28"/>
            <p:cNvGrpSpPr>
              <a:grpSpLocks noChangeAspect="1"/>
            </p:cNvGrpSpPr>
            <p:nvPr/>
          </p:nvGrpSpPr>
          <p:grpSpPr>
            <a:xfrm rot="16200000">
              <a:off x="1873101" y="4904443"/>
              <a:ext cx="886355" cy="241084"/>
              <a:chOff x="733642" y="3789040"/>
              <a:chExt cx="1323708" cy="360041"/>
            </a:xfrm>
          </p:grpSpPr>
          <p:sp>
            <p:nvSpPr>
              <p:cNvPr id="272" name="Freeform 27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71" name="Oval 270"/>
            <p:cNvSpPr/>
            <p:nvPr/>
          </p:nvSpPr>
          <p:spPr bwMode="auto">
            <a:xfrm>
              <a:off x="2159160" y="4587742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D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1644454" y="2433389"/>
            <a:ext cx="277661" cy="886355"/>
            <a:chOff x="2172737" y="3680463"/>
            <a:chExt cx="277661" cy="886355"/>
          </a:xfrm>
        </p:grpSpPr>
        <p:grpSp>
          <p:nvGrpSpPr>
            <p:cNvPr id="275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277" name="Freeform 27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76" name="Oval 275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1863127" y="2410451"/>
            <a:ext cx="249951" cy="886355"/>
            <a:chOff x="2391410" y="3657525"/>
            <a:chExt cx="249951" cy="886355"/>
          </a:xfrm>
        </p:grpSpPr>
        <p:grpSp>
          <p:nvGrpSpPr>
            <p:cNvPr id="280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282" name="Freeform 28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81" name="Oval 280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069730" y="2371900"/>
            <a:ext cx="241084" cy="886355"/>
            <a:chOff x="2598013" y="3618974"/>
            <a:chExt cx="241084" cy="886355"/>
          </a:xfrm>
        </p:grpSpPr>
        <p:grpSp>
          <p:nvGrpSpPr>
            <p:cNvPr id="285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287" name="Freeform 28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86" name="Oval 285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2276610" y="2339797"/>
            <a:ext cx="241084" cy="886355"/>
            <a:chOff x="2804893" y="3586871"/>
            <a:chExt cx="241084" cy="886355"/>
          </a:xfrm>
        </p:grpSpPr>
        <p:grpSp>
          <p:nvGrpSpPr>
            <p:cNvPr id="290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292" name="Freeform 29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91" name="Oval 290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647104" y="1511140"/>
            <a:ext cx="277661" cy="886355"/>
            <a:chOff x="2172737" y="3680463"/>
            <a:chExt cx="277661" cy="886355"/>
          </a:xfrm>
        </p:grpSpPr>
        <p:grpSp>
          <p:nvGrpSpPr>
            <p:cNvPr id="295" name="Group 28"/>
            <p:cNvGrpSpPr>
              <a:grpSpLocks noChangeAspect="1"/>
            </p:cNvGrpSpPr>
            <p:nvPr/>
          </p:nvGrpSpPr>
          <p:grpSpPr>
            <a:xfrm rot="16200000">
              <a:off x="1886678" y="4003099"/>
              <a:ext cx="886355" cy="241084"/>
              <a:chOff x="733642" y="3789040"/>
              <a:chExt cx="1323708" cy="360041"/>
            </a:xfrm>
          </p:grpSpPr>
          <p:sp>
            <p:nvSpPr>
              <p:cNvPr id="297" name="Freeform 29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98" name="Freeform 29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296" name="Oval 295"/>
            <p:cNvSpPr/>
            <p:nvPr/>
          </p:nvSpPr>
          <p:spPr bwMode="auto">
            <a:xfrm>
              <a:off x="2172737" y="3686398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1865777" y="1488202"/>
            <a:ext cx="249951" cy="886355"/>
            <a:chOff x="2391410" y="3657525"/>
            <a:chExt cx="249951" cy="886355"/>
          </a:xfrm>
        </p:grpSpPr>
        <p:grpSp>
          <p:nvGrpSpPr>
            <p:cNvPr id="300" name="Group 28"/>
            <p:cNvGrpSpPr>
              <a:grpSpLocks noChangeAspect="1"/>
            </p:cNvGrpSpPr>
            <p:nvPr/>
          </p:nvGrpSpPr>
          <p:grpSpPr>
            <a:xfrm rot="16200000">
              <a:off x="2077641" y="3980161"/>
              <a:ext cx="886355" cy="241084"/>
              <a:chOff x="733642" y="3789040"/>
              <a:chExt cx="1323708" cy="360041"/>
            </a:xfrm>
          </p:grpSpPr>
          <p:sp>
            <p:nvSpPr>
              <p:cNvPr id="302" name="Freeform 30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303" name="Freeform 30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301" name="Oval 300"/>
            <p:cNvSpPr/>
            <p:nvPr/>
          </p:nvSpPr>
          <p:spPr bwMode="auto">
            <a:xfrm>
              <a:off x="2391410" y="3663460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2072380" y="1449651"/>
            <a:ext cx="241084" cy="886355"/>
            <a:chOff x="2598013" y="3618974"/>
            <a:chExt cx="241084" cy="886355"/>
          </a:xfrm>
        </p:grpSpPr>
        <p:grpSp>
          <p:nvGrpSpPr>
            <p:cNvPr id="305" name="Group 28"/>
            <p:cNvGrpSpPr>
              <a:grpSpLocks noChangeAspect="1"/>
            </p:cNvGrpSpPr>
            <p:nvPr/>
          </p:nvGrpSpPr>
          <p:grpSpPr>
            <a:xfrm rot="16200000">
              <a:off x="2275377" y="3941610"/>
              <a:ext cx="886355" cy="241084"/>
              <a:chOff x="733642" y="3789040"/>
              <a:chExt cx="1323708" cy="360041"/>
            </a:xfrm>
          </p:grpSpPr>
          <p:sp>
            <p:nvSpPr>
              <p:cNvPr id="307" name="Freeform 306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306" name="Oval 305"/>
            <p:cNvSpPr/>
            <p:nvPr/>
          </p:nvSpPr>
          <p:spPr bwMode="auto">
            <a:xfrm>
              <a:off x="2603001" y="3624909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2279260" y="1417548"/>
            <a:ext cx="241084" cy="886355"/>
            <a:chOff x="2804893" y="3586871"/>
            <a:chExt cx="241084" cy="886355"/>
          </a:xfrm>
        </p:grpSpPr>
        <p:grpSp>
          <p:nvGrpSpPr>
            <p:cNvPr id="310" name="Group 28"/>
            <p:cNvGrpSpPr>
              <a:grpSpLocks noChangeAspect="1"/>
            </p:cNvGrpSpPr>
            <p:nvPr/>
          </p:nvGrpSpPr>
          <p:grpSpPr>
            <a:xfrm rot="16200000">
              <a:off x="2482257" y="3909507"/>
              <a:ext cx="886355" cy="241084"/>
              <a:chOff x="733642" y="3789040"/>
              <a:chExt cx="1323708" cy="360041"/>
            </a:xfrm>
          </p:grpSpPr>
          <p:sp>
            <p:nvSpPr>
              <p:cNvPr id="312" name="Freeform 311"/>
              <p:cNvSpPr/>
              <p:nvPr/>
            </p:nvSpPr>
            <p:spPr bwMode="auto">
              <a:xfrm rot="16200000">
                <a:off x="877658" y="3645024"/>
                <a:ext cx="360040" cy="648072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518" h="1533194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834225" y="1412599"/>
                      <a:pt x="737484" y="1533194"/>
                    </a:cubicBezTo>
                    <a:cubicBezTo>
                      <a:pt x="640743" y="1653789"/>
                      <a:pt x="115958" y="1653789"/>
                      <a:pt x="21867" y="1533194"/>
                    </a:cubicBezTo>
                    <a:cubicBezTo>
                      <a:pt x="-72224" y="1412599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" wrap="none" lIns="1440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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313" name="Freeform 312"/>
              <p:cNvSpPr/>
              <p:nvPr/>
            </p:nvSpPr>
            <p:spPr bwMode="auto">
              <a:xfrm rot="5400000">
                <a:off x="1553592" y="3645322"/>
                <a:ext cx="360040" cy="647477"/>
              </a:xfrm>
              <a:custGeom>
                <a:avLst/>
                <a:gdLst>
                  <a:gd name="connsiteX0" fmla="*/ 21867 w 768518"/>
                  <a:gd name="connsiteY0" fmla="*/ 86056 h 1533194"/>
                  <a:gd name="connsiteX1" fmla="*/ 745435 w 768518"/>
                  <a:gd name="connsiteY1" fmla="*/ 94008 h 1533194"/>
                  <a:gd name="connsiteX2" fmla="*/ 602312 w 768518"/>
                  <a:gd name="connsiteY2" fmla="*/ 809625 h 1533194"/>
                  <a:gd name="connsiteX3" fmla="*/ 737484 w 768518"/>
                  <a:gd name="connsiteY3" fmla="*/ 1533194 h 1533194"/>
                  <a:gd name="connsiteX4" fmla="*/ 21867 w 768518"/>
                  <a:gd name="connsiteY4" fmla="*/ 1533194 h 1533194"/>
                  <a:gd name="connsiteX5" fmla="*/ 172941 w 768518"/>
                  <a:gd name="connsiteY5" fmla="*/ 809625 h 1533194"/>
                  <a:gd name="connsiteX6" fmla="*/ 21867 w 768518"/>
                  <a:gd name="connsiteY6" fmla="*/ 86056 h 1533194"/>
                  <a:gd name="connsiteX0" fmla="*/ 21867 w 768518"/>
                  <a:gd name="connsiteY0" fmla="*/ 86056 h 1633162"/>
                  <a:gd name="connsiteX1" fmla="*/ 745435 w 768518"/>
                  <a:gd name="connsiteY1" fmla="*/ 94008 h 1633162"/>
                  <a:gd name="connsiteX2" fmla="*/ 602312 w 768518"/>
                  <a:gd name="connsiteY2" fmla="*/ 809625 h 1633162"/>
                  <a:gd name="connsiteX3" fmla="*/ 737484 w 768518"/>
                  <a:gd name="connsiteY3" fmla="*/ 1533194 h 1633162"/>
                  <a:gd name="connsiteX4" fmla="*/ 379473 w 768518"/>
                  <a:gd name="connsiteY4" fmla="*/ 1626879 h 1633162"/>
                  <a:gd name="connsiteX5" fmla="*/ 21867 w 768518"/>
                  <a:gd name="connsiteY5" fmla="*/ 1533194 h 1633162"/>
                  <a:gd name="connsiteX6" fmla="*/ 172941 w 768518"/>
                  <a:gd name="connsiteY6" fmla="*/ 809625 h 1633162"/>
                  <a:gd name="connsiteX7" fmla="*/ 21867 w 768518"/>
                  <a:gd name="connsiteY7" fmla="*/ 86056 h 1633162"/>
                  <a:gd name="connsiteX0" fmla="*/ 21867 w 768518"/>
                  <a:gd name="connsiteY0" fmla="*/ 86056 h 1595346"/>
                  <a:gd name="connsiteX1" fmla="*/ 745435 w 768518"/>
                  <a:gd name="connsiteY1" fmla="*/ 94008 h 1595346"/>
                  <a:gd name="connsiteX2" fmla="*/ 602312 w 768518"/>
                  <a:gd name="connsiteY2" fmla="*/ 809625 h 1595346"/>
                  <a:gd name="connsiteX3" fmla="*/ 737484 w 768518"/>
                  <a:gd name="connsiteY3" fmla="*/ 1533194 h 1595346"/>
                  <a:gd name="connsiteX4" fmla="*/ 379473 w 768518"/>
                  <a:gd name="connsiteY4" fmla="*/ 1539266 h 1595346"/>
                  <a:gd name="connsiteX5" fmla="*/ 21867 w 768518"/>
                  <a:gd name="connsiteY5" fmla="*/ 1533194 h 1595346"/>
                  <a:gd name="connsiteX6" fmla="*/ 172941 w 768518"/>
                  <a:gd name="connsiteY6" fmla="*/ 809625 h 1595346"/>
                  <a:gd name="connsiteX7" fmla="*/ 21867 w 768518"/>
                  <a:gd name="connsiteY7" fmla="*/ 86056 h 159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518" h="1595346">
                    <a:moveTo>
                      <a:pt x="21867" y="86056"/>
                    </a:moveTo>
                    <a:cubicBezTo>
                      <a:pt x="117283" y="-33214"/>
                      <a:pt x="648694" y="-26587"/>
                      <a:pt x="745435" y="94008"/>
                    </a:cubicBezTo>
                    <a:cubicBezTo>
                      <a:pt x="842176" y="214603"/>
                      <a:pt x="603637" y="569761"/>
                      <a:pt x="602312" y="809625"/>
                    </a:cubicBezTo>
                    <a:cubicBezTo>
                      <a:pt x="600987" y="1049489"/>
                      <a:pt x="774624" y="1411587"/>
                      <a:pt x="737484" y="1533194"/>
                    </a:cubicBezTo>
                    <a:cubicBezTo>
                      <a:pt x="700344" y="1654801"/>
                      <a:pt x="498742" y="1539266"/>
                      <a:pt x="379473" y="1539266"/>
                    </a:cubicBezTo>
                    <a:cubicBezTo>
                      <a:pt x="260204" y="1539266"/>
                      <a:pt x="56289" y="1669403"/>
                      <a:pt x="21867" y="1533194"/>
                    </a:cubicBezTo>
                    <a:cubicBezTo>
                      <a:pt x="-12555" y="1396985"/>
                      <a:pt x="171616" y="1050815"/>
                      <a:pt x="172941" y="809625"/>
                    </a:cubicBezTo>
                    <a:cubicBezTo>
                      <a:pt x="174266" y="568435"/>
                      <a:pt x="-73549" y="205326"/>
                      <a:pt x="21867" y="8605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/>
                <a:bevelB/>
              </a:sp3d>
            </p:spPr>
            <p:txBody>
              <a:bodyPr vert="vert270" wrap="non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i="0" u="none" strike="noStrike" normalizeH="0" baseline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Narrow" pitchFamily="34" charset="0"/>
                    <a:sym typeface="Symbol"/>
                  </a:rPr>
                  <a:t></a:t>
                </a:r>
                <a:endParaRPr kumimoji="0" lang="en-GB" sz="1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311" name="Oval 310"/>
            <p:cNvSpPr/>
            <p:nvPr/>
          </p:nvSpPr>
          <p:spPr bwMode="auto">
            <a:xfrm>
              <a:off x="2809881" y="3592806"/>
              <a:ext cx="216024" cy="21602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 w="38100" h="38100"/>
            </a:sp3d>
          </p:spPr>
          <p:txBody>
            <a:bodyPr vert="horz" wrap="square" lIns="36000" tIns="0" rIns="144000" bIns="25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solidFill>
                      <a:srgbClr val="FFFF00"/>
                    </a:solidFill>
                  </a:ln>
                  <a:solidFill>
                    <a:srgbClr val="FFFFCC"/>
                  </a:solidFill>
                  <a:effectLst/>
                  <a:latin typeface="Arial Narrow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-0.00243 -0.01297 -0.00746 -0.05625 -0.01441 -0.07848 C -0.02135 -0.1007 -0.03593 -0.12176 -0.04166 -0.13311 " pathEditMode="relative" rAng="0" ptsTypes="aaa">
                                      <p:cBhvr>
                                        <p:cTn id="101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6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88889E-6 4.81481E-6 C -0.00105 -0.01389 -0.00382 -0.05996 -0.00643 -0.08334 C -0.00903 -0.10672 -0.01372 -0.12801 -0.01563 -0.13982 " pathEditMode="relative" rAng="0" ptsTypes="aaa">
                                      <p:cBhvr>
                                        <p:cTn id="103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7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3.7037E-7 C 0.00121 -0.02569 0.00625 -0.05069 0.0092 -0.07269 C 0.01215 -0.09468 0.01562 -0.11991 0.01736 -0.13241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6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0122 -0.02569 0.00261 -0.05115 0.00921 -0.07268 C 0.0158 -0.09421 0.02761 -0.1118 0.03941 -0.12916 " pathEditMode="relative" ptsTypes="aaA">
                                      <p:cBhvr>
                                        <p:cTn id="107" dur="18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C -0.0026 -0.01389 -0.00902 -0.06319 -0.01597 -0.0831 C -0.02291 -0.10301 -0.03628 -0.11203 -0.04166 -0.11967 " pathEditMode="relative" rAng="0" ptsTypes="aaa">
                                      <p:cBhvr>
                                        <p:cTn id="134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1.48148E-6 C -0.00105 -0.01366 -0.00417 -0.06065 -0.00643 -0.08194 C -0.00868 -0.10324 -0.0125 -0.11875 -0.01407 -0.12847 " pathEditMode="relative" rAng="0" ptsTypes="aaa">
                                      <p:cBhvr>
                                        <p:cTn id="13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2222E-6 4.07407E-6 C 0.00104 -0.01574 0.00486 -0.06991 0.00677 -0.09468 C 0.00868 -0.11945 0.01041 -0.13774 0.01128 -0.14908 " pathEditMode="relative" rAng="0" ptsTypes="aaa">
                                      <p:cBhvr>
                                        <p:cTn id="13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0208 -0.02963 0.00417 -0.05926 0.00903 -0.0787 C 0.01389 -0.09814 0.02135 -0.10763 0.02882 -0.11713 " pathEditMode="relative" ptsTypes="aaA">
                                      <p:cBhvr>
                                        <p:cTn id="140" dur="17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2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2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Microtubule function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922575"/>
            <a:ext cx="5126423" cy="5309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Neurones (permanent)</a:t>
            </a:r>
          </a:p>
          <a:p>
            <a:pPr marL="357188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Provide structural support and means of transport</a:t>
            </a:r>
          </a:p>
          <a:p>
            <a:pPr marL="357188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Microtubules are oriented with their + end towards the axon terminal</a:t>
            </a:r>
          </a:p>
          <a:p>
            <a:pPr marL="357188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Kinesin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molecules transport ‘cargo’ (e.g. vesicles) to the nerve terminal (anterograde transport)</a:t>
            </a: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Cytosolic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dyneins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responsible for retrograde transport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Cilia &amp; Flagella (permanent)</a:t>
            </a:r>
          </a:p>
          <a:p>
            <a:pPr marL="363538" lvl="0" indent="-276225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Have the same structure (flagella are longer and less numerous per cell) with a central bundle of microtubules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axoneme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363538" lvl="0" indent="-276225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Axonemes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have a 9+2 structure: nine microtubule doublets surrounding 2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singlets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63538" lvl="0" indent="-276225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Axonemal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dynein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found within the doublets, is responsible for ‘beating’ &amp; movement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683568" y="2255642"/>
            <a:ext cx="2745529" cy="456011"/>
            <a:chOff x="570865" y="4064574"/>
            <a:chExt cx="2745529" cy="456011"/>
          </a:xfrm>
        </p:grpSpPr>
        <p:sp>
          <p:nvSpPr>
            <p:cNvPr id="170" name="Can 169"/>
            <p:cNvSpPr/>
            <p:nvPr/>
          </p:nvSpPr>
          <p:spPr bwMode="auto">
            <a:xfrm rot="5400000">
              <a:off x="1715624" y="2919815"/>
              <a:ext cx="456011" cy="2745529"/>
            </a:xfrm>
            <a:prstGeom prst="can">
              <a:avLst>
                <a:gd name="adj" fmla="val 44666"/>
              </a:avLst>
            </a:prstGeom>
            <a:gradFill flip="none" rotWithShape="1">
              <a:gsLst>
                <a:gs pos="0">
                  <a:srgbClr val="00B050"/>
                </a:gs>
                <a:gs pos="25000">
                  <a:srgbClr val="92D050"/>
                </a:gs>
                <a:gs pos="95000">
                  <a:srgbClr val="00B050"/>
                </a:gs>
                <a:gs pos="44000">
                  <a:srgbClr val="92D05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/>
          </p:spPr>
          <p:txBody>
            <a:bodyPr vert="vert270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-                   +</a:t>
              </a: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 bwMode="auto">
            <a:xfrm>
              <a:off x="3145731" y="4101681"/>
              <a:ext cx="153000" cy="382500"/>
            </a:xfrm>
            <a:prstGeom prst="ellipse">
              <a:avLst/>
            </a:prstGeom>
            <a:solidFill>
              <a:schemeClr val="bg1"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 bwMode="auto">
            <a:xfrm>
              <a:off x="602105" y="4108699"/>
              <a:ext cx="153000" cy="3825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4912" y="3748970"/>
            <a:ext cx="3153235" cy="2638176"/>
            <a:chOff x="294912" y="3748970"/>
            <a:chExt cx="3153235" cy="2638176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94912" y="4264293"/>
              <a:ext cx="1684800" cy="1684987"/>
              <a:chOff x="708760" y="3933056"/>
              <a:chExt cx="1919024" cy="1872208"/>
            </a:xfrm>
          </p:grpSpPr>
          <p:sp>
            <p:nvSpPr>
              <p:cNvPr id="3" name="Oval 2"/>
              <p:cNvSpPr/>
              <p:nvPr/>
            </p:nvSpPr>
            <p:spPr bwMode="auto">
              <a:xfrm>
                <a:off x="708760" y="3933056"/>
                <a:ext cx="1919024" cy="18722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 rot="1872547">
                <a:off x="2207127" y="4490622"/>
                <a:ext cx="381995" cy="380160"/>
                <a:chOff x="2729746" y="3526403"/>
                <a:chExt cx="574755" cy="571999"/>
              </a:xfrm>
            </p:grpSpPr>
            <p:sp>
              <p:nvSpPr>
                <p:cNvPr id="5" name="Block Arc 4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" name="Donut 3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 rot="4509673">
                <a:off x="2124054" y="4975584"/>
                <a:ext cx="381995" cy="380160"/>
                <a:chOff x="2729746" y="3526403"/>
                <a:chExt cx="574755" cy="571999"/>
              </a:xfrm>
            </p:grpSpPr>
            <p:sp>
              <p:nvSpPr>
                <p:cNvPr id="29" name="Block Arc 28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Donut 29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30"/>
              <p:cNvGrpSpPr>
                <a:grpSpLocks noChangeAspect="1"/>
              </p:cNvGrpSpPr>
              <p:nvPr/>
            </p:nvGrpSpPr>
            <p:grpSpPr>
              <a:xfrm rot="6767409">
                <a:off x="1785436" y="5328994"/>
                <a:ext cx="381995" cy="380160"/>
                <a:chOff x="2729746" y="3526403"/>
                <a:chExt cx="574755" cy="571999"/>
              </a:xfrm>
            </p:grpSpPr>
            <p:sp>
              <p:nvSpPr>
                <p:cNvPr id="32" name="Block Arc 31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Donut 32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>
              <a:xfrm rot="9243366">
                <a:off x="1294123" y="5359884"/>
                <a:ext cx="381995" cy="380160"/>
                <a:chOff x="2729746" y="3526403"/>
                <a:chExt cx="574755" cy="571999"/>
              </a:xfrm>
            </p:grpSpPr>
            <p:sp>
              <p:nvSpPr>
                <p:cNvPr id="35" name="Block Arc 34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Donut 35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 rot="10983702">
                <a:off x="870660" y="5069803"/>
                <a:ext cx="381995" cy="380160"/>
                <a:chOff x="2729746" y="3526403"/>
                <a:chExt cx="574755" cy="571999"/>
              </a:xfrm>
            </p:grpSpPr>
            <p:sp>
              <p:nvSpPr>
                <p:cNvPr id="38" name="Block Arc 37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Donut 38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" name="Group 39"/>
              <p:cNvGrpSpPr>
                <a:grpSpLocks noChangeAspect="1"/>
              </p:cNvGrpSpPr>
              <p:nvPr/>
            </p:nvGrpSpPr>
            <p:grpSpPr>
              <a:xfrm rot="13962158">
                <a:off x="759101" y="4588808"/>
                <a:ext cx="381995" cy="380160"/>
                <a:chOff x="2729746" y="3526403"/>
                <a:chExt cx="574755" cy="571999"/>
              </a:xfrm>
            </p:grpSpPr>
            <p:sp>
              <p:nvSpPr>
                <p:cNvPr id="41" name="Block Arc 40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Donut 41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42"/>
              <p:cNvGrpSpPr>
                <a:grpSpLocks noChangeAspect="1"/>
              </p:cNvGrpSpPr>
              <p:nvPr/>
            </p:nvGrpSpPr>
            <p:grpSpPr>
              <a:xfrm rot="16200000">
                <a:off x="986459" y="4154405"/>
                <a:ext cx="381995" cy="380160"/>
                <a:chOff x="2729746" y="3526403"/>
                <a:chExt cx="574755" cy="571999"/>
              </a:xfrm>
            </p:grpSpPr>
            <p:sp>
              <p:nvSpPr>
                <p:cNvPr id="44" name="Block Arc 43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Donut 44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6" name="Group 45"/>
              <p:cNvGrpSpPr>
                <a:grpSpLocks noChangeAspect="1"/>
              </p:cNvGrpSpPr>
              <p:nvPr/>
            </p:nvGrpSpPr>
            <p:grpSpPr>
              <a:xfrm rot="18926482">
                <a:off x="1435982" y="3977134"/>
                <a:ext cx="381995" cy="380160"/>
                <a:chOff x="2729746" y="3526403"/>
                <a:chExt cx="574755" cy="571999"/>
              </a:xfrm>
            </p:grpSpPr>
            <p:sp>
              <p:nvSpPr>
                <p:cNvPr id="47" name="Block Arc 46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Donut 47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" name="Group 48"/>
              <p:cNvGrpSpPr>
                <a:grpSpLocks noChangeAspect="1"/>
              </p:cNvGrpSpPr>
              <p:nvPr/>
            </p:nvGrpSpPr>
            <p:grpSpPr>
              <a:xfrm rot="20816422">
                <a:off x="1904141" y="4109743"/>
                <a:ext cx="381995" cy="380160"/>
                <a:chOff x="2729746" y="3526403"/>
                <a:chExt cx="574755" cy="571999"/>
              </a:xfrm>
            </p:grpSpPr>
            <p:sp>
              <p:nvSpPr>
                <p:cNvPr id="50" name="Block Arc 49"/>
                <p:cNvSpPr>
                  <a:spLocks/>
                </p:cNvSpPr>
                <p:nvPr/>
              </p:nvSpPr>
              <p:spPr bwMode="auto">
                <a:xfrm>
                  <a:off x="2729746" y="3526403"/>
                  <a:ext cx="396000" cy="396000"/>
                </a:xfrm>
                <a:prstGeom prst="blockArc">
                  <a:avLst>
                    <a:gd name="adj1" fmla="val 5298939"/>
                    <a:gd name="adj2" fmla="val 0"/>
                    <a:gd name="adj3" fmla="val 25000"/>
                  </a:avLst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Donut 50"/>
                <p:cNvSpPr/>
                <p:nvPr/>
              </p:nvSpPr>
              <p:spPr bwMode="auto">
                <a:xfrm>
                  <a:off x="2908501" y="3702402"/>
                  <a:ext cx="396000" cy="396000"/>
                </a:xfrm>
                <a:prstGeom prst="donu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Donut 53"/>
              <p:cNvSpPr/>
              <p:nvPr/>
            </p:nvSpPr>
            <p:spPr bwMode="auto">
              <a:xfrm>
                <a:off x="1684857" y="4723655"/>
                <a:ext cx="263190" cy="263188"/>
              </a:xfrm>
              <a:prstGeom prst="donu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Donut 57"/>
              <p:cNvSpPr/>
              <p:nvPr/>
            </p:nvSpPr>
            <p:spPr bwMode="auto">
              <a:xfrm>
                <a:off x="1413173" y="4725144"/>
                <a:ext cx="263190" cy="263188"/>
              </a:xfrm>
              <a:prstGeom prst="donu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25700" y="4008111"/>
              <a:ext cx="509439" cy="2298295"/>
              <a:chOff x="2601305" y="4265392"/>
              <a:chExt cx="509439" cy="1682131"/>
            </a:xfrm>
          </p:grpSpPr>
          <p:sp>
            <p:nvSpPr>
              <p:cNvPr id="76" name="Rounded Rectangle 75"/>
              <p:cNvSpPr/>
              <p:nvPr/>
            </p:nvSpPr>
            <p:spPr bwMode="auto">
              <a:xfrm>
                <a:off x="2910483" y="4265392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 bwMode="auto">
              <a:xfrm>
                <a:off x="2673313" y="4318777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2784612" y="4269286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 bwMode="auto">
              <a:xfrm>
                <a:off x="3017380" y="4291413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838475" y="4265393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2601305" y="4318778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 bwMode="auto">
              <a:xfrm>
                <a:off x="2637309" y="4291551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2712604" y="4274394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2954897" y="4279336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 bwMode="auto">
              <a:xfrm>
                <a:off x="2652167" y="4310600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 bwMode="auto">
              <a:xfrm>
                <a:off x="2684959" y="4348394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2790850" y="4347734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2894720" y="4347074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 bwMode="auto">
              <a:xfrm>
                <a:off x="3038736" y="4321356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3023878" y="4321357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 bwMode="auto">
              <a:xfrm>
                <a:off x="2728392" y="4348393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2862858" y="4347733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 bwMode="auto">
              <a:xfrm>
                <a:off x="2966728" y="4347073"/>
                <a:ext cx="72008" cy="159912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extrusionH="38100" prstMaterial="flat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2222996" y="3932712"/>
              <a:ext cx="1225151" cy="2454434"/>
            </a:xfrm>
            <a:custGeom>
              <a:avLst/>
              <a:gdLst>
                <a:gd name="connsiteX0" fmla="*/ 0 w 1414130"/>
                <a:gd name="connsiteY0" fmla="*/ 2860158 h 2882759"/>
                <a:gd name="connsiteX1" fmla="*/ 212651 w 1414130"/>
                <a:gd name="connsiteY1" fmla="*/ 2870791 h 2882759"/>
                <a:gd name="connsiteX2" fmla="*/ 276446 w 1414130"/>
                <a:gd name="connsiteY2" fmla="*/ 2806996 h 2882759"/>
                <a:gd name="connsiteX3" fmla="*/ 287079 w 1414130"/>
                <a:gd name="connsiteY3" fmla="*/ 2658140 h 2882759"/>
                <a:gd name="connsiteX4" fmla="*/ 276446 w 1414130"/>
                <a:gd name="connsiteY4" fmla="*/ 276447 h 2882759"/>
                <a:gd name="connsiteX5" fmla="*/ 276446 w 1414130"/>
                <a:gd name="connsiteY5" fmla="*/ 138224 h 2882759"/>
                <a:gd name="connsiteX6" fmla="*/ 425302 w 1414130"/>
                <a:gd name="connsiteY6" fmla="*/ 0 h 2882759"/>
                <a:gd name="connsiteX7" fmla="*/ 861237 w 1414130"/>
                <a:gd name="connsiteY7" fmla="*/ 0 h 2882759"/>
                <a:gd name="connsiteX8" fmla="*/ 999460 w 1414130"/>
                <a:gd name="connsiteY8" fmla="*/ 138224 h 2882759"/>
                <a:gd name="connsiteX9" fmla="*/ 1010093 w 1414130"/>
                <a:gd name="connsiteY9" fmla="*/ 287079 h 2882759"/>
                <a:gd name="connsiteX10" fmla="*/ 1010093 w 1414130"/>
                <a:gd name="connsiteY10" fmla="*/ 2583712 h 2882759"/>
                <a:gd name="connsiteX11" fmla="*/ 1010093 w 1414130"/>
                <a:gd name="connsiteY11" fmla="*/ 2732568 h 2882759"/>
                <a:gd name="connsiteX12" fmla="*/ 1148316 w 1414130"/>
                <a:gd name="connsiteY12" fmla="*/ 2870791 h 2882759"/>
                <a:gd name="connsiteX13" fmla="*/ 1307804 w 1414130"/>
                <a:gd name="connsiteY13" fmla="*/ 2860158 h 2882759"/>
                <a:gd name="connsiteX14" fmla="*/ 1414130 w 1414130"/>
                <a:gd name="connsiteY14" fmla="*/ 2870791 h 2882759"/>
                <a:gd name="connsiteX0" fmla="*/ 0 w 1414130"/>
                <a:gd name="connsiteY0" fmla="*/ 2886011 h 2908612"/>
                <a:gd name="connsiteX1" fmla="*/ 212651 w 1414130"/>
                <a:gd name="connsiteY1" fmla="*/ 2896644 h 2908612"/>
                <a:gd name="connsiteX2" fmla="*/ 276446 w 1414130"/>
                <a:gd name="connsiteY2" fmla="*/ 2832849 h 2908612"/>
                <a:gd name="connsiteX3" fmla="*/ 287079 w 1414130"/>
                <a:gd name="connsiteY3" fmla="*/ 2683993 h 2908612"/>
                <a:gd name="connsiteX4" fmla="*/ 276446 w 1414130"/>
                <a:gd name="connsiteY4" fmla="*/ 302300 h 2908612"/>
                <a:gd name="connsiteX5" fmla="*/ 276446 w 1414130"/>
                <a:gd name="connsiteY5" fmla="*/ 164077 h 2908612"/>
                <a:gd name="connsiteX6" fmla="*/ 425302 w 1414130"/>
                <a:gd name="connsiteY6" fmla="*/ 25853 h 2908612"/>
                <a:gd name="connsiteX7" fmla="*/ 861237 w 1414130"/>
                <a:gd name="connsiteY7" fmla="*/ 25853 h 2908612"/>
                <a:gd name="connsiteX8" fmla="*/ 999460 w 1414130"/>
                <a:gd name="connsiteY8" fmla="*/ 164077 h 2908612"/>
                <a:gd name="connsiteX9" fmla="*/ 1010093 w 1414130"/>
                <a:gd name="connsiteY9" fmla="*/ 312932 h 2908612"/>
                <a:gd name="connsiteX10" fmla="*/ 1010093 w 1414130"/>
                <a:gd name="connsiteY10" fmla="*/ 2609565 h 2908612"/>
                <a:gd name="connsiteX11" fmla="*/ 1010093 w 1414130"/>
                <a:gd name="connsiteY11" fmla="*/ 2758421 h 2908612"/>
                <a:gd name="connsiteX12" fmla="*/ 1148316 w 1414130"/>
                <a:gd name="connsiteY12" fmla="*/ 2896644 h 2908612"/>
                <a:gd name="connsiteX13" fmla="*/ 1307804 w 1414130"/>
                <a:gd name="connsiteY13" fmla="*/ 2886011 h 2908612"/>
                <a:gd name="connsiteX14" fmla="*/ 1414130 w 1414130"/>
                <a:gd name="connsiteY14" fmla="*/ 2896644 h 2908612"/>
                <a:gd name="connsiteX0" fmla="*/ 0 w 1414130"/>
                <a:gd name="connsiteY0" fmla="*/ 2886011 h 2908612"/>
                <a:gd name="connsiteX1" fmla="*/ 212651 w 1414130"/>
                <a:gd name="connsiteY1" fmla="*/ 2896644 h 2908612"/>
                <a:gd name="connsiteX2" fmla="*/ 276446 w 1414130"/>
                <a:gd name="connsiteY2" fmla="*/ 2832849 h 2908612"/>
                <a:gd name="connsiteX3" fmla="*/ 287079 w 1414130"/>
                <a:gd name="connsiteY3" fmla="*/ 2683993 h 2908612"/>
                <a:gd name="connsiteX4" fmla="*/ 276446 w 1414130"/>
                <a:gd name="connsiteY4" fmla="*/ 302300 h 2908612"/>
                <a:gd name="connsiteX5" fmla="*/ 276446 w 1414130"/>
                <a:gd name="connsiteY5" fmla="*/ 164077 h 2908612"/>
                <a:gd name="connsiteX6" fmla="*/ 425302 w 1414130"/>
                <a:gd name="connsiteY6" fmla="*/ 25853 h 2908612"/>
                <a:gd name="connsiteX7" fmla="*/ 861237 w 1414130"/>
                <a:gd name="connsiteY7" fmla="*/ 25853 h 2908612"/>
                <a:gd name="connsiteX8" fmla="*/ 999460 w 1414130"/>
                <a:gd name="connsiteY8" fmla="*/ 164077 h 2908612"/>
                <a:gd name="connsiteX9" fmla="*/ 1010093 w 1414130"/>
                <a:gd name="connsiteY9" fmla="*/ 312932 h 2908612"/>
                <a:gd name="connsiteX10" fmla="*/ 1010093 w 1414130"/>
                <a:gd name="connsiteY10" fmla="*/ 2609565 h 2908612"/>
                <a:gd name="connsiteX11" fmla="*/ 1010093 w 1414130"/>
                <a:gd name="connsiteY11" fmla="*/ 2758421 h 2908612"/>
                <a:gd name="connsiteX12" fmla="*/ 1148316 w 1414130"/>
                <a:gd name="connsiteY12" fmla="*/ 2896644 h 2908612"/>
                <a:gd name="connsiteX13" fmla="*/ 1307804 w 1414130"/>
                <a:gd name="connsiteY13" fmla="*/ 2886011 h 2908612"/>
                <a:gd name="connsiteX14" fmla="*/ 1414130 w 1414130"/>
                <a:gd name="connsiteY14" fmla="*/ 2896644 h 2908612"/>
                <a:gd name="connsiteX0" fmla="*/ 0 w 1414130"/>
                <a:gd name="connsiteY0" fmla="*/ 2886011 h 2908612"/>
                <a:gd name="connsiteX1" fmla="*/ 212651 w 1414130"/>
                <a:gd name="connsiteY1" fmla="*/ 2896644 h 2908612"/>
                <a:gd name="connsiteX2" fmla="*/ 276446 w 1414130"/>
                <a:gd name="connsiteY2" fmla="*/ 2832849 h 2908612"/>
                <a:gd name="connsiteX3" fmla="*/ 287079 w 1414130"/>
                <a:gd name="connsiteY3" fmla="*/ 2683993 h 2908612"/>
                <a:gd name="connsiteX4" fmla="*/ 276446 w 1414130"/>
                <a:gd name="connsiteY4" fmla="*/ 302300 h 2908612"/>
                <a:gd name="connsiteX5" fmla="*/ 276446 w 1414130"/>
                <a:gd name="connsiteY5" fmla="*/ 164077 h 2908612"/>
                <a:gd name="connsiteX6" fmla="*/ 425302 w 1414130"/>
                <a:gd name="connsiteY6" fmla="*/ 25853 h 2908612"/>
                <a:gd name="connsiteX7" fmla="*/ 861237 w 1414130"/>
                <a:gd name="connsiteY7" fmla="*/ 25853 h 2908612"/>
                <a:gd name="connsiteX8" fmla="*/ 999460 w 1414130"/>
                <a:gd name="connsiteY8" fmla="*/ 164077 h 2908612"/>
                <a:gd name="connsiteX9" fmla="*/ 1010093 w 1414130"/>
                <a:gd name="connsiteY9" fmla="*/ 312932 h 2908612"/>
                <a:gd name="connsiteX10" fmla="*/ 1010093 w 1414130"/>
                <a:gd name="connsiteY10" fmla="*/ 2609565 h 2908612"/>
                <a:gd name="connsiteX11" fmla="*/ 1010093 w 1414130"/>
                <a:gd name="connsiteY11" fmla="*/ 2758421 h 2908612"/>
                <a:gd name="connsiteX12" fmla="*/ 1148316 w 1414130"/>
                <a:gd name="connsiteY12" fmla="*/ 2896644 h 2908612"/>
                <a:gd name="connsiteX13" fmla="*/ 1307804 w 1414130"/>
                <a:gd name="connsiteY13" fmla="*/ 2886011 h 2908612"/>
                <a:gd name="connsiteX14" fmla="*/ 1414130 w 1414130"/>
                <a:gd name="connsiteY14" fmla="*/ 2896644 h 2908612"/>
                <a:gd name="connsiteX0" fmla="*/ 0 w 1414130"/>
                <a:gd name="connsiteY0" fmla="*/ 2886011 h 2908612"/>
                <a:gd name="connsiteX1" fmla="*/ 212651 w 1414130"/>
                <a:gd name="connsiteY1" fmla="*/ 2896644 h 2908612"/>
                <a:gd name="connsiteX2" fmla="*/ 276446 w 1414130"/>
                <a:gd name="connsiteY2" fmla="*/ 2832849 h 2908612"/>
                <a:gd name="connsiteX3" fmla="*/ 287079 w 1414130"/>
                <a:gd name="connsiteY3" fmla="*/ 2683993 h 2908612"/>
                <a:gd name="connsiteX4" fmla="*/ 276446 w 1414130"/>
                <a:gd name="connsiteY4" fmla="*/ 302300 h 2908612"/>
                <a:gd name="connsiteX5" fmla="*/ 276446 w 1414130"/>
                <a:gd name="connsiteY5" fmla="*/ 164077 h 2908612"/>
                <a:gd name="connsiteX6" fmla="*/ 425302 w 1414130"/>
                <a:gd name="connsiteY6" fmla="*/ 25853 h 2908612"/>
                <a:gd name="connsiteX7" fmla="*/ 861237 w 1414130"/>
                <a:gd name="connsiteY7" fmla="*/ 25853 h 2908612"/>
                <a:gd name="connsiteX8" fmla="*/ 999460 w 1414130"/>
                <a:gd name="connsiteY8" fmla="*/ 164077 h 2908612"/>
                <a:gd name="connsiteX9" fmla="*/ 1010093 w 1414130"/>
                <a:gd name="connsiteY9" fmla="*/ 312932 h 2908612"/>
                <a:gd name="connsiteX10" fmla="*/ 1010093 w 1414130"/>
                <a:gd name="connsiteY10" fmla="*/ 2609565 h 2908612"/>
                <a:gd name="connsiteX11" fmla="*/ 1010093 w 1414130"/>
                <a:gd name="connsiteY11" fmla="*/ 2758421 h 2908612"/>
                <a:gd name="connsiteX12" fmla="*/ 1148316 w 1414130"/>
                <a:gd name="connsiteY12" fmla="*/ 2896644 h 2908612"/>
                <a:gd name="connsiteX13" fmla="*/ 1307804 w 1414130"/>
                <a:gd name="connsiteY13" fmla="*/ 2886011 h 2908612"/>
                <a:gd name="connsiteX14" fmla="*/ 1414130 w 1414130"/>
                <a:gd name="connsiteY14" fmla="*/ 2896644 h 2908612"/>
                <a:gd name="connsiteX0" fmla="*/ 0 w 1414130"/>
                <a:gd name="connsiteY0" fmla="*/ 2886011 h 2903953"/>
                <a:gd name="connsiteX1" fmla="*/ 212651 w 1414130"/>
                <a:gd name="connsiteY1" fmla="*/ 2896644 h 2903953"/>
                <a:gd name="connsiteX2" fmla="*/ 276446 w 1414130"/>
                <a:gd name="connsiteY2" fmla="*/ 2832849 h 2903953"/>
                <a:gd name="connsiteX3" fmla="*/ 287079 w 1414130"/>
                <a:gd name="connsiteY3" fmla="*/ 2683993 h 2903953"/>
                <a:gd name="connsiteX4" fmla="*/ 276446 w 1414130"/>
                <a:gd name="connsiteY4" fmla="*/ 302300 h 2903953"/>
                <a:gd name="connsiteX5" fmla="*/ 276446 w 1414130"/>
                <a:gd name="connsiteY5" fmla="*/ 164077 h 2903953"/>
                <a:gd name="connsiteX6" fmla="*/ 425302 w 1414130"/>
                <a:gd name="connsiteY6" fmla="*/ 25853 h 2903953"/>
                <a:gd name="connsiteX7" fmla="*/ 861237 w 1414130"/>
                <a:gd name="connsiteY7" fmla="*/ 25853 h 2903953"/>
                <a:gd name="connsiteX8" fmla="*/ 999460 w 1414130"/>
                <a:gd name="connsiteY8" fmla="*/ 164077 h 2903953"/>
                <a:gd name="connsiteX9" fmla="*/ 1010093 w 1414130"/>
                <a:gd name="connsiteY9" fmla="*/ 312932 h 2903953"/>
                <a:gd name="connsiteX10" fmla="*/ 1010093 w 1414130"/>
                <a:gd name="connsiteY10" fmla="*/ 2609565 h 2903953"/>
                <a:gd name="connsiteX11" fmla="*/ 1010093 w 1414130"/>
                <a:gd name="connsiteY11" fmla="*/ 2758421 h 2903953"/>
                <a:gd name="connsiteX12" fmla="*/ 1148316 w 1414130"/>
                <a:gd name="connsiteY12" fmla="*/ 2896644 h 2903953"/>
                <a:gd name="connsiteX13" fmla="*/ 1307804 w 1414130"/>
                <a:gd name="connsiteY13" fmla="*/ 2886011 h 2903953"/>
                <a:gd name="connsiteX14" fmla="*/ 1414130 w 1414130"/>
                <a:gd name="connsiteY14" fmla="*/ 2896644 h 2903953"/>
                <a:gd name="connsiteX0" fmla="*/ 0 w 1414130"/>
                <a:gd name="connsiteY0" fmla="*/ 2886011 h 2903953"/>
                <a:gd name="connsiteX1" fmla="*/ 212651 w 1414130"/>
                <a:gd name="connsiteY1" fmla="*/ 2896644 h 2903953"/>
                <a:gd name="connsiteX2" fmla="*/ 276446 w 1414130"/>
                <a:gd name="connsiteY2" fmla="*/ 2832849 h 2903953"/>
                <a:gd name="connsiteX3" fmla="*/ 287079 w 1414130"/>
                <a:gd name="connsiteY3" fmla="*/ 2683993 h 2903953"/>
                <a:gd name="connsiteX4" fmla="*/ 276446 w 1414130"/>
                <a:gd name="connsiteY4" fmla="*/ 302300 h 2903953"/>
                <a:gd name="connsiteX5" fmla="*/ 276446 w 1414130"/>
                <a:gd name="connsiteY5" fmla="*/ 164077 h 2903953"/>
                <a:gd name="connsiteX6" fmla="*/ 425302 w 1414130"/>
                <a:gd name="connsiteY6" fmla="*/ 25853 h 2903953"/>
                <a:gd name="connsiteX7" fmla="*/ 861237 w 1414130"/>
                <a:gd name="connsiteY7" fmla="*/ 25853 h 2903953"/>
                <a:gd name="connsiteX8" fmla="*/ 999460 w 1414130"/>
                <a:gd name="connsiteY8" fmla="*/ 164077 h 2903953"/>
                <a:gd name="connsiteX9" fmla="*/ 1010093 w 1414130"/>
                <a:gd name="connsiteY9" fmla="*/ 312932 h 2903953"/>
                <a:gd name="connsiteX10" fmla="*/ 1010093 w 1414130"/>
                <a:gd name="connsiteY10" fmla="*/ 2609565 h 2903953"/>
                <a:gd name="connsiteX11" fmla="*/ 1010093 w 1414130"/>
                <a:gd name="connsiteY11" fmla="*/ 2758421 h 2903953"/>
                <a:gd name="connsiteX12" fmla="*/ 1148316 w 1414130"/>
                <a:gd name="connsiteY12" fmla="*/ 2896644 h 2903953"/>
                <a:gd name="connsiteX13" fmla="*/ 1307804 w 1414130"/>
                <a:gd name="connsiteY13" fmla="*/ 2886011 h 2903953"/>
                <a:gd name="connsiteX14" fmla="*/ 1414130 w 1414130"/>
                <a:gd name="connsiteY14" fmla="*/ 2896644 h 2903953"/>
                <a:gd name="connsiteX0" fmla="*/ 0 w 1414130"/>
                <a:gd name="connsiteY0" fmla="*/ 2886011 h 2903953"/>
                <a:gd name="connsiteX1" fmla="*/ 212651 w 1414130"/>
                <a:gd name="connsiteY1" fmla="*/ 2896644 h 2903953"/>
                <a:gd name="connsiteX2" fmla="*/ 276446 w 1414130"/>
                <a:gd name="connsiteY2" fmla="*/ 2832849 h 2903953"/>
                <a:gd name="connsiteX3" fmla="*/ 287079 w 1414130"/>
                <a:gd name="connsiteY3" fmla="*/ 2683993 h 2903953"/>
                <a:gd name="connsiteX4" fmla="*/ 276446 w 1414130"/>
                <a:gd name="connsiteY4" fmla="*/ 302300 h 2903953"/>
                <a:gd name="connsiteX5" fmla="*/ 276446 w 1414130"/>
                <a:gd name="connsiteY5" fmla="*/ 164077 h 2903953"/>
                <a:gd name="connsiteX6" fmla="*/ 425302 w 1414130"/>
                <a:gd name="connsiteY6" fmla="*/ 25853 h 2903953"/>
                <a:gd name="connsiteX7" fmla="*/ 861237 w 1414130"/>
                <a:gd name="connsiteY7" fmla="*/ 25853 h 2903953"/>
                <a:gd name="connsiteX8" fmla="*/ 999460 w 1414130"/>
                <a:gd name="connsiteY8" fmla="*/ 164077 h 2903953"/>
                <a:gd name="connsiteX9" fmla="*/ 1010093 w 1414130"/>
                <a:gd name="connsiteY9" fmla="*/ 312932 h 2903953"/>
                <a:gd name="connsiteX10" fmla="*/ 1010093 w 1414130"/>
                <a:gd name="connsiteY10" fmla="*/ 2609565 h 2903953"/>
                <a:gd name="connsiteX11" fmla="*/ 1010093 w 1414130"/>
                <a:gd name="connsiteY11" fmla="*/ 2758421 h 2903953"/>
                <a:gd name="connsiteX12" fmla="*/ 1148316 w 1414130"/>
                <a:gd name="connsiteY12" fmla="*/ 2896644 h 2903953"/>
                <a:gd name="connsiteX13" fmla="*/ 1307804 w 1414130"/>
                <a:gd name="connsiteY13" fmla="*/ 2886011 h 2903953"/>
                <a:gd name="connsiteX14" fmla="*/ 1414130 w 1414130"/>
                <a:gd name="connsiteY14" fmla="*/ 2896644 h 2903953"/>
                <a:gd name="connsiteX0" fmla="*/ 0 w 1414130"/>
                <a:gd name="connsiteY0" fmla="*/ 2886011 h 2900119"/>
                <a:gd name="connsiteX1" fmla="*/ 212651 w 1414130"/>
                <a:gd name="connsiteY1" fmla="*/ 2896644 h 2900119"/>
                <a:gd name="connsiteX2" fmla="*/ 276446 w 1414130"/>
                <a:gd name="connsiteY2" fmla="*/ 2832849 h 2900119"/>
                <a:gd name="connsiteX3" fmla="*/ 287079 w 1414130"/>
                <a:gd name="connsiteY3" fmla="*/ 2683993 h 2900119"/>
                <a:gd name="connsiteX4" fmla="*/ 276446 w 1414130"/>
                <a:gd name="connsiteY4" fmla="*/ 302300 h 2900119"/>
                <a:gd name="connsiteX5" fmla="*/ 276446 w 1414130"/>
                <a:gd name="connsiteY5" fmla="*/ 164077 h 2900119"/>
                <a:gd name="connsiteX6" fmla="*/ 425302 w 1414130"/>
                <a:gd name="connsiteY6" fmla="*/ 25853 h 2900119"/>
                <a:gd name="connsiteX7" fmla="*/ 861237 w 1414130"/>
                <a:gd name="connsiteY7" fmla="*/ 25853 h 2900119"/>
                <a:gd name="connsiteX8" fmla="*/ 999460 w 1414130"/>
                <a:gd name="connsiteY8" fmla="*/ 164077 h 2900119"/>
                <a:gd name="connsiteX9" fmla="*/ 1010093 w 1414130"/>
                <a:gd name="connsiteY9" fmla="*/ 312932 h 2900119"/>
                <a:gd name="connsiteX10" fmla="*/ 1010093 w 1414130"/>
                <a:gd name="connsiteY10" fmla="*/ 2609565 h 2900119"/>
                <a:gd name="connsiteX11" fmla="*/ 1031358 w 1414130"/>
                <a:gd name="connsiteY11" fmla="*/ 2822216 h 2900119"/>
                <a:gd name="connsiteX12" fmla="*/ 1148316 w 1414130"/>
                <a:gd name="connsiteY12" fmla="*/ 2896644 h 2900119"/>
                <a:gd name="connsiteX13" fmla="*/ 1307804 w 1414130"/>
                <a:gd name="connsiteY13" fmla="*/ 2886011 h 2900119"/>
                <a:gd name="connsiteX14" fmla="*/ 1414130 w 1414130"/>
                <a:gd name="connsiteY14" fmla="*/ 2896644 h 2900119"/>
                <a:gd name="connsiteX0" fmla="*/ 0 w 1414130"/>
                <a:gd name="connsiteY0" fmla="*/ 2886011 h 2900119"/>
                <a:gd name="connsiteX1" fmla="*/ 212651 w 1414130"/>
                <a:gd name="connsiteY1" fmla="*/ 2896644 h 2900119"/>
                <a:gd name="connsiteX2" fmla="*/ 276446 w 1414130"/>
                <a:gd name="connsiteY2" fmla="*/ 2832849 h 2900119"/>
                <a:gd name="connsiteX3" fmla="*/ 287079 w 1414130"/>
                <a:gd name="connsiteY3" fmla="*/ 2683993 h 2900119"/>
                <a:gd name="connsiteX4" fmla="*/ 276446 w 1414130"/>
                <a:gd name="connsiteY4" fmla="*/ 302300 h 2900119"/>
                <a:gd name="connsiteX5" fmla="*/ 276446 w 1414130"/>
                <a:gd name="connsiteY5" fmla="*/ 164077 h 2900119"/>
                <a:gd name="connsiteX6" fmla="*/ 425302 w 1414130"/>
                <a:gd name="connsiteY6" fmla="*/ 25853 h 2900119"/>
                <a:gd name="connsiteX7" fmla="*/ 861237 w 1414130"/>
                <a:gd name="connsiteY7" fmla="*/ 25853 h 2900119"/>
                <a:gd name="connsiteX8" fmla="*/ 999460 w 1414130"/>
                <a:gd name="connsiteY8" fmla="*/ 164077 h 2900119"/>
                <a:gd name="connsiteX9" fmla="*/ 1010093 w 1414130"/>
                <a:gd name="connsiteY9" fmla="*/ 312932 h 2900119"/>
                <a:gd name="connsiteX10" fmla="*/ 1010093 w 1414130"/>
                <a:gd name="connsiteY10" fmla="*/ 2609565 h 2900119"/>
                <a:gd name="connsiteX11" fmla="*/ 1031358 w 1414130"/>
                <a:gd name="connsiteY11" fmla="*/ 2822216 h 2900119"/>
                <a:gd name="connsiteX12" fmla="*/ 1148316 w 1414130"/>
                <a:gd name="connsiteY12" fmla="*/ 2896644 h 2900119"/>
                <a:gd name="connsiteX13" fmla="*/ 1307804 w 1414130"/>
                <a:gd name="connsiteY13" fmla="*/ 2886011 h 2900119"/>
                <a:gd name="connsiteX14" fmla="*/ 1414130 w 1414130"/>
                <a:gd name="connsiteY14" fmla="*/ 2896644 h 2900119"/>
                <a:gd name="connsiteX0" fmla="*/ 0 w 1414130"/>
                <a:gd name="connsiteY0" fmla="*/ 2886011 h 2900119"/>
                <a:gd name="connsiteX1" fmla="*/ 212651 w 1414130"/>
                <a:gd name="connsiteY1" fmla="*/ 2896644 h 2900119"/>
                <a:gd name="connsiteX2" fmla="*/ 276446 w 1414130"/>
                <a:gd name="connsiteY2" fmla="*/ 2832849 h 2900119"/>
                <a:gd name="connsiteX3" fmla="*/ 287079 w 1414130"/>
                <a:gd name="connsiteY3" fmla="*/ 2683993 h 2900119"/>
                <a:gd name="connsiteX4" fmla="*/ 276446 w 1414130"/>
                <a:gd name="connsiteY4" fmla="*/ 302300 h 2900119"/>
                <a:gd name="connsiteX5" fmla="*/ 276446 w 1414130"/>
                <a:gd name="connsiteY5" fmla="*/ 164077 h 2900119"/>
                <a:gd name="connsiteX6" fmla="*/ 425302 w 1414130"/>
                <a:gd name="connsiteY6" fmla="*/ 25853 h 2900119"/>
                <a:gd name="connsiteX7" fmla="*/ 861237 w 1414130"/>
                <a:gd name="connsiteY7" fmla="*/ 25853 h 2900119"/>
                <a:gd name="connsiteX8" fmla="*/ 999460 w 1414130"/>
                <a:gd name="connsiteY8" fmla="*/ 164077 h 2900119"/>
                <a:gd name="connsiteX9" fmla="*/ 1010093 w 1414130"/>
                <a:gd name="connsiteY9" fmla="*/ 312932 h 2900119"/>
                <a:gd name="connsiteX10" fmla="*/ 1010093 w 1414130"/>
                <a:gd name="connsiteY10" fmla="*/ 2609565 h 2900119"/>
                <a:gd name="connsiteX11" fmla="*/ 1031358 w 1414130"/>
                <a:gd name="connsiteY11" fmla="*/ 2822216 h 2900119"/>
                <a:gd name="connsiteX12" fmla="*/ 1148316 w 1414130"/>
                <a:gd name="connsiteY12" fmla="*/ 2896644 h 2900119"/>
                <a:gd name="connsiteX13" fmla="*/ 1307804 w 1414130"/>
                <a:gd name="connsiteY13" fmla="*/ 2886011 h 2900119"/>
                <a:gd name="connsiteX14" fmla="*/ 1414130 w 1414130"/>
                <a:gd name="connsiteY14" fmla="*/ 2896644 h 2900119"/>
                <a:gd name="connsiteX0" fmla="*/ 0 w 1414130"/>
                <a:gd name="connsiteY0" fmla="*/ 2886011 h 2900119"/>
                <a:gd name="connsiteX1" fmla="*/ 212651 w 1414130"/>
                <a:gd name="connsiteY1" fmla="*/ 2896644 h 2900119"/>
                <a:gd name="connsiteX2" fmla="*/ 276446 w 1414130"/>
                <a:gd name="connsiteY2" fmla="*/ 2832849 h 2900119"/>
                <a:gd name="connsiteX3" fmla="*/ 287079 w 1414130"/>
                <a:gd name="connsiteY3" fmla="*/ 2683993 h 2900119"/>
                <a:gd name="connsiteX4" fmla="*/ 276446 w 1414130"/>
                <a:gd name="connsiteY4" fmla="*/ 302300 h 2900119"/>
                <a:gd name="connsiteX5" fmla="*/ 276446 w 1414130"/>
                <a:gd name="connsiteY5" fmla="*/ 164077 h 2900119"/>
                <a:gd name="connsiteX6" fmla="*/ 425302 w 1414130"/>
                <a:gd name="connsiteY6" fmla="*/ 25853 h 2900119"/>
                <a:gd name="connsiteX7" fmla="*/ 861237 w 1414130"/>
                <a:gd name="connsiteY7" fmla="*/ 25853 h 2900119"/>
                <a:gd name="connsiteX8" fmla="*/ 999460 w 1414130"/>
                <a:gd name="connsiteY8" fmla="*/ 164077 h 2900119"/>
                <a:gd name="connsiteX9" fmla="*/ 1010093 w 1414130"/>
                <a:gd name="connsiteY9" fmla="*/ 312932 h 2900119"/>
                <a:gd name="connsiteX10" fmla="*/ 1010093 w 1414130"/>
                <a:gd name="connsiteY10" fmla="*/ 2609565 h 2900119"/>
                <a:gd name="connsiteX11" fmla="*/ 1031358 w 1414130"/>
                <a:gd name="connsiteY11" fmla="*/ 2822216 h 2900119"/>
                <a:gd name="connsiteX12" fmla="*/ 1148316 w 1414130"/>
                <a:gd name="connsiteY12" fmla="*/ 2896644 h 2900119"/>
                <a:gd name="connsiteX13" fmla="*/ 1307804 w 1414130"/>
                <a:gd name="connsiteY13" fmla="*/ 2886011 h 2900119"/>
                <a:gd name="connsiteX14" fmla="*/ 1414130 w 1414130"/>
                <a:gd name="connsiteY14" fmla="*/ 2896644 h 2900119"/>
                <a:gd name="connsiteX0" fmla="*/ 0 w 1414130"/>
                <a:gd name="connsiteY0" fmla="*/ 2886011 h 2900119"/>
                <a:gd name="connsiteX1" fmla="*/ 212651 w 1414130"/>
                <a:gd name="connsiteY1" fmla="*/ 2896644 h 2900119"/>
                <a:gd name="connsiteX2" fmla="*/ 276446 w 1414130"/>
                <a:gd name="connsiteY2" fmla="*/ 2832849 h 2900119"/>
                <a:gd name="connsiteX3" fmla="*/ 287079 w 1414130"/>
                <a:gd name="connsiteY3" fmla="*/ 2683993 h 2900119"/>
                <a:gd name="connsiteX4" fmla="*/ 276446 w 1414130"/>
                <a:gd name="connsiteY4" fmla="*/ 302300 h 2900119"/>
                <a:gd name="connsiteX5" fmla="*/ 276446 w 1414130"/>
                <a:gd name="connsiteY5" fmla="*/ 164077 h 2900119"/>
                <a:gd name="connsiteX6" fmla="*/ 425302 w 1414130"/>
                <a:gd name="connsiteY6" fmla="*/ 25853 h 2900119"/>
                <a:gd name="connsiteX7" fmla="*/ 861237 w 1414130"/>
                <a:gd name="connsiteY7" fmla="*/ 25853 h 2900119"/>
                <a:gd name="connsiteX8" fmla="*/ 999460 w 1414130"/>
                <a:gd name="connsiteY8" fmla="*/ 164077 h 2900119"/>
                <a:gd name="connsiteX9" fmla="*/ 1010093 w 1414130"/>
                <a:gd name="connsiteY9" fmla="*/ 312932 h 2900119"/>
                <a:gd name="connsiteX10" fmla="*/ 1010093 w 1414130"/>
                <a:gd name="connsiteY10" fmla="*/ 2609565 h 2900119"/>
                <a:gd name="connsiteX11" fmla="*/ 1031358 w 1414130"/>
                <a:gd name="connsiteY11" fmla="*/ 2822216 h 2900119"/>
                <a:gd name="connsiteX12" fmla="*/ 1148316 w 1414130"/>
                <a:gd name="connsiteY12" fmla="*/ 2896644 h 2900119"/>
                <a:gd name="connsiteX13" fmla="*/ 1307804 w 1414130"/>
                <a:gd name="connsiteY13" fmla="*/ 2886011 h 2900119"/>
                <a:gd name="connsiteX14" fmla="*/ 1414130 w 1414130"/>
                <a:gd name="connsiteY14" fmla="*/ 2896644 h 290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4130" h="2900119">
                  <a:moveTo>
                    <a:pt x="0" y="2886011"/>
                  </a:moveTo>
                  <a:cubicBezTo>
                    <a:pt x="83288" y="2895757"/>
                    <a:pt x="166577" y="2905504"/>
                    <a:pt x="212651" y="2896644"/>
                  </a:cubicBezTo>
                  <a:cubicBezTo>
                    <a:pt x="258725" y="2887784"/>
                    <a:pt x="264041" y="2868291"/>
                    <a:pt x="276446" y="2832849"/>
                  </a:cubicBezTo>
                  <a:cubicBezTo>
                    <a:pt x="288851" y="2797407"/>
                    <a:pt x="287079" y="2765509"/>
                    <a:pt x="287079" y="2683993"/>
                  </a:cubicBezTo>
                  <a:cubicBezTo>
                    <a:pt x="287079" y="2602477"/>
                    <a:pt x="278218" y="382044"/>
                    <a:pt x="276446" y="302300"/>
                  </a:cubicBezTo>
                  <a:cubicBezTo>
                    <a:pt x="274674" y="222556"/>
                    <a:pt x="262370" y="231416"/>
                    <a:pt x="276446" y="164077"/>
                  </a:cubicBezTo>
                  <a:cubicBezTo>
                    <a:pt x="290522" y="96738"/>
                    <a:pt x="327837" y="48890"/>
                    <a:pt x="425302" y="25853"/>
                  </a:cubicBezTo>
                  <a:cubicBezTo>
                    <a:pt x="522767" y="2816"/>
                    <a:pt x="765544" y="-18449"/>
                    <a:pt x="861237" y="25853"/>
                  </a:cubicBezTo>
                  <a:cubicBezTo>
                    <a:pt x="956930" y="70155"/>
                    <a:pt x="985384" y="94966"/>
                    <a:pt x="999460" y="164077"/>
                  </a:cubicBezTo>
                  <a:cubicBezTo>
                    <a:pt x="1013536" y="233188"/>
                    <a:pt x="1008321" y="224327"/>
                    <a:pt x="1010093" y="312932"/>
                  </a:cubicBezTo>
                  <a:cubicBezTo>
                    <a:pt x="1011865" y="401537"/>
                    <a:pt x="1006548" y="2499695"/>
                    <a:pt x="1010093" y="2609565"/>
                  </a:cubicBezTo>
                  <a:cubicBezTo>
                    <a:pt x="1012945" y="2697967"/>
                    <a:pt x="1008321" y="2774370"/>
                    <a:pt x="1031358" y="2822216"/>
                  </a:cubicBezTo>
                  <a:cubicBezTo>
                    <a:pt x="1054395" y="2870062"/>
                    <a:pt x="1102242" y="2886012"/>
                    <a:pt x="1148316" y="2896644"/>
                  </a:cubicBezTo>
                  <a:cubicBezTo>
                    <a:pt x="1194390" y="2907276"/>
                    <a:pt x="1263502" y="2886011"/>
                    <a:pt x="1307804" y="2886011"/>
                  </a:cubicBezTo>
                  <a:cubicBezTo>
                    <a:pt x="1352106" y="2886011"/>
                    <a:pt x="1383118" y="2891327"/>
                    <a:pt x="1414130" y="2896644"/>
                  </a:cubicBezTo>
                </a:path>
              </a:pathLst>
            </a:custGeom>
            <a:noFill/>
            <a:ln w="15875" cap="flat" cmpd="sng" algn="ctr">
              <a:solidFill>
                <a:schemeClr val="accent1">
                  <a:lumMod val="5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1050" y="6023723"/>
              <a:ext cx="529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0" dirty="0">
                  <a:ln w="1841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cs typeface="Raavi" pitchFamily="2"/>
                </a:rPr>
                <a:t>T</a:t>
              </a:r>
              <a:r>
                <a:rPr lang="en-GB" i="0" dirty="0" smtClean="0">
                  <a:ln w="1841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cs typeface="Raavi" pitchFamily="2"/>
                </a:rPr>
                <a:t>.S.</a:t>
              </a:r>
              <a:endParaRPr lang="en-US" i="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1560" y="3748970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err="1" smtClean="0">
                  <a:ln w="127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rPr>
                <a:t>Axoneme</a:t>
              </a:r>
              <a:endParaRPr lang="en-US" sz="2000" b="1" i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47" y="908720"/>
            <a:ext cx="1175188" cy="1384261"/>
            <a:chOff x="160047" y="1338035"/>
            <a:chExt cx="1175188" cy="1384261"/>
          </a:xfrm>
        </p:grpSpPr>
        <p:grpSp>
          <p:nvGrpSpPr>
            <p:cNvPr id="67" name="Group 66"/>
            <p:cNvGrpSpPr/>
            <p:nvPr/>
          </p:nvGrpSpPr>
          <p:grpSpPr>
            <a:xfrm>
              <a:off x="755576" y="1338035"/>
              <a:ext cx="579659" cy="1384261"/>
              <a:chOff x="755576" y="1338035"/>
              <a:chExt cx="579659" cy="1384261"/>
            </a:xfrm>
          </p:grpSpPr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827584" y="1855946"/>
                <a:ext cx="507651" cy="866350"/>
                <a:chOff x="1206682" y="1484784"/>
                <a:chExt cx="676868" cy="1155133"/>
              </a:xfrm>
            </p:grpSpPr>
            <p:sp>
              <p:nvSpPr>
                <p:cNvPr id="52" name="Teardrop 51"/>
                <p:cNvSpPr>
                  <a:spLocks noChangeAspect="1"/>
                </p:cNvSpPr>
                <p:nvPr/>
              </p:nvSpPr>
              <p:spPr bwMode="auto">
                <a:xfrm rot="16500000">
                  <a:off x="1595550" y="2351917"/>
                  <a:ext cx="288000" cy="288000"/>
                </a:xfrm>
                <a:prstGeom prst="teardrop">
                  <a:avLst>
                    <a:gd name="adj" fmla="val 200000"/>
                  </a:avLst>
                </a:prstGeom>
                <a:solidFill>
                  <a:schemeClr val="tx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21594000" lon="0" rev="0"/>
                  </a:camera>
                  <a:lightRig rig="morning" dir="t"/>
                </a:scene3d>
                <a:sp3d extrusionH="76200" prstMaterial="flat">
                  <a:bevelT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ardrop 52"/>
                <p:cNvSpPr>
                  <a:spLocks noChangeAspect="1"/>
                </p:cNvSpPr>
                <p:nvPr/>
              </p:nvSpPr>
              <p:spPr bwMode="auto">
                <a:xfrm rot="20700000">
                  <a:off x="1206682" y="2348927"/>
                  <a:ext cx="259200" cy="288000"/>
                </a:xfrm>
                <a:prstGeom prst="teardrop">
                  <a:avLst>
                    <a:gd name="adj" fmla="val 200000"/>
                  </a:avLst>
                </a:prstGeom>
                <a:solidFill>
                  <a:schemeClr val="tx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21594000" lon="0" rev="0"/>
                  </a:camera>
                  <a:lightRig rig="morning" dir="t"/>
                </a:scene3d>
                <a:sp3d extrusionH="76200" prstMaterial="flat">
                  <a:bevelT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340865" y="1484784"/>
                  <a:ext cx="288000" cy="707928"/>
                  <a:chOff x="1547664" y="3789040"/>
                  <a:chExt cx="288000" cy="707928"/>
                </a:xfrm>
              </p:grpSpPr>
              <p:sp>
                <p:nvSpPr>
                  <p:cNvPr id="55" name="Freeform 54"/>
                  <p:cNvSpPr/>
                  <p:nvPr/>
                </p:nvSpPr>
                <p:spPr bwMode="auto">
                  <a:xfrm>
                    <a:off x="1691680" y="3933056"/>
                    <a:ext cx="72000" cy="563912"/>
                  </a:xfrm>
                  <a:custGeom>
                    <a:avLst/>
                    <a:gdLst>
                      <a:gd name="connsiteX0" fmla="*/ 1979 w 740228"/>
                      <a:gd name="connsiteY0" fmla="*/ 2873829 h 2873829"/>
                      <a:gd name="connsiteX1" fmla="*/ 726374 w 740228"/>
                      <a:gd name="connsiteY1" fmla="*/ 2458192 h 2873829"/>
                      <a:gd name="connsiteX2" fmla="*/ 13854 w 740228"/>
                      <a:gd name="connsiteY2" fmla="*/ 2161309 h 2873829"/>
                      <a:gd name="connsiteX3" fmla="*/ 726374 w 740228"/>
                      <a:gd name="connsiteY3" fmla="*/ 1805050 h 2873829"/>
                      <a:gd name="connsiteX4" fmla="*/ 1979 w 740228"/>
                      <a:gd name="connsiteY4" fmla="*/ 1448790 h 2873829"/>
                      <a:gd name="connsiteX5" fmla="*/ 738249 w 740228"/>
                      <a:gd name="connsiteY5" fmla="*/ 1080655 h 2873829"/>
                      <a:gd name="connsiteX6" fmla="*/ 13854 w 740228"/>
                      <a:gd name="connsiteY6" fmla="*/ 724395 h 2873829"/>
                      <a:gd name="connsiteX7" fmla="*/ 738249 w 740228"/>
                      <a:gd name="connsiteY7" fmla="*/ 368135 h 2873829"/>
                      <a:gd name="connsiteX8" fmla="*/ 13854 w 740228"/>
                      <a:gd name="connsiteY8" fmla="*/ 0 h 2873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0228" h="2873829">
                        <a:moveTo>
                          <a:pt x="1979" y="2873829"/>
                        </a:moveTo>
                        <a:cubicBezTo>
                          <a:pt x="363187" y="2725387"/>
                          <a:pt x="724395" y="2576945"/>
                          <a:pt x="726374" y="2458192"/>
                        </a:cubicBezTo>
                        <a:cubicBezTo>
                          <a:pt x="728353" y="2339439"/>
                          <a:pt x="13854" y="2270166"/>
                          <a:pt x="13854" y="2161309"/>
                        </a:cubicBezTo>
                        <a:cubicBezTo>
                          <a:pt x="13854" y="2052452"/>
                          <a:pt x="728353" y="1923803"/>
                          <a:pt x="726374" y="1805050"/>
                        </a:cubicBezTo>
                        <a:cubicBezTo>
                          <a:pt x="724395" y="1686297"/>
                          <a:pt x="0" y="1569522"/>
                          <a:pt x="1979" y="1448790"/>
                        </a:cubicBezTo>
                        <a:cubicBezTo>
                          <a:pt x="3958" y="1328058"/>
                          <a:pt x="736270" y="1201387"/>
                          <a:pt x="738249" y="1080655"/>
                        </a:cubicBezTo>
                        <a:cubicBezTo>
                          <a:pt x="740228" y="959923"/>
                          <a:pt x="13854" y="843148"/>
                          <a:pt x="13854" y="724395"/>
                        </a:cubicBezTo>
                        <a:cubicBezTo>
                          <a:pt x="13854" y="605642"/>
                          <a:pt x="738249" y="488867"/>
                          <a:pt x="738249" y="368135"/>
                        </a:cubicBezTo>
                        <a:cubicBezTo>
                          <a:pt x="738249" y="247403"/>
                          <a:pt x="376051" y="123701"/>
                          <a:pt x="13854" y="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extrusionH="38100">
                    <a:bevelT w="38100" h="38100"/>
                    <a:bevelB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 bwMode="auto">
                  <a:xfrm>
                    <a:off x="1547664" y="3789040"/>
                    <a:ext cx="288000" cy="144000"/>
                  </a:xfrm>
                  <a:custGeom>
                    <a:avLst/>
                    <a:gdLst>
                      <a:gd name="connsiteX0" fmla="*/ 1979 w 740228"/>
                      <a:gd name="connsiteY0" fmla="*/ 2873829 h 2873829"/>
                      <a:gd name="connsiteX1" fmla="*/ 726374 w 740228"/>
                      <a:gd name="connsiteY1" fmla="*/ 2458192 h 2873829"/>
                      <a:gd name="connsiteX2" fmla="*/ 13854 w 740228"/>
                      <a:gd name="connsiteY2" fmla="*/ 2161309 h 2873829"/>
                      <a:gd name="connsiteX3" fmla="*/ 726374 w 740228"/>
                      <a:gd name="connsiteY3" fmla="*/ 1805050 h 2873829"/>
                      <a:gd name="connsiteX4" fmla="*/ 1979 w 740228"/>
                      <a:gd name="connsiteY4" fmla="*/ 1448790 h 2873829"/>
                      <a:gd name="connsiteX5" fmla="*/ 738249 w 740228"/>
                      <a:gd name="connsiteY5" fmla="*/ 1080655 h 2873829"/>
                      <a:gd name="connsiteX6" fmla="*/ 13854 w 740228"/>
                      <a:gd name="connsiteY6" fmla="*/ 724395 h 2873829"/>
                      <a:gd name="connsiteX7" fmla="*/ 738249 w 740228"/>
                      <a:gd name="connsiteY7" fmla="*/ 368135 h 2873829"/>
                      <a:gd name="connsiteX8" fmla="*/ 13854 w 740228"/>
                      <a:gd name="connsiteY8" fmla="*/ 0 h 2873829"/>
                      <a:gd name="connsiteX0" fmla="*/ 1979 w 1416534"/>
                      <a:gd name="connsiteY0" fmla="*/ 2877388 h 2877388"/>
                      <a:gd name="connsiteX1" fmla="*/ 726374 w 1416534"/>
                      <a:gd name="connsiteY1" fmla="*/ 2461751 h 2877388"/>
                      <a:gd name="connsiteX2" fmla="*/ 13854 w 1416534"/>
                      <a:gd name="connsiteY2" fmla="*/ 2164868 h 2877388"/>
                      <a:gd name="connsiteX3" fmla="*/ 726374 w 1416534"/>
                      <a:gd name="connsiteY3" fmla="*/ 1808609 h 2877388"/>
                      <a:gd name="connsiteX4" fmla="*/ 1979 w 1416534"/>
                      <a:gd name="connsiteY4" fmla="*/ 1452349 h 2877388"/>
                      <a:gd name="connsiteX5" fmla="*/ 738249 w 1416534"/>
                      <a:gd name="connsiteY5" fmla="*/ 1084214 h 2877388"/>
                      <a:gd name="connsiteX6" fmla="*/ 1416534 w 1416534"/>
                      <a:gd name="connsiteY6" fmla="*/ 118753 h 2877388"/>
                      <a:gd name="connsiteX7" fmla="*/ 738249 w 1416534"/>
                      <a:gd name="connsiteY7" fmla="*/ 371694 h 2877388"/>
                      <a:gd name="connsiteX8" fmla="*/ 13854 w 1416534"/>
                      <a:gd name="connsiteY8" fmla="*/ 3559 h 2877388"/>
                      <a:gd name="connsiteX0" fmla="*/ 115026 w 1652294"/>
                      <a:gd name="connsiteY0" fmla="*/ 2938745 h 2938745"/>
                      <a:gd name="connsiteX1" fmla="*/ 839421 w 1652294"/>
                      <a:gd name="connsiteY1" fmla="*/ 2523108 h 2938745"/>
                      <a:gd name="connsiteX2" fmla="*/ 126901 w 1652294"/>
                      <a:gd name="connsiteY2" fmla="*/ 2226225 h 2938745"/>
                      <a:gd name="connsiteX3" fmla="*/ 839421 w 1652294"/>
                      <a:gd name="connsiteY3" fmla="*/ 1869966 h 2938745"/>
                      <a:gd name="connsiteX4" fmla="*/ 115026 w 1652294"/>
                      <a:gd name="connsiteY4" fmla="*/ 1513706 h 2938745"/>
                      <a:gd name="connsiteX5" fmla="*/ 1529581 w 1652294"/>
                      <a:gd name="connsiteY5" fmla="*/ 180110 h 2938745"/>
                      <a:gd name="connsiteX6" fmla="*/ 851296 w 1652294"/>
                      <a:gd name="connsiteY6" fmla="*/ 433051 h 2938745"/>
                      <a:gd name="connsiteX7" fmla="*/ 126901 w 1652294"/>
                      <a:gd name="connsiteY7" fmla="*/ 64916 h 2938745"/>
                      <a:gd name="connsiteX0" fmla="*/ 0 w 1416533"/>
                      <a:gd name="connsiteY0" fmla="*/ 2998121 h 2998121"/>
                      <a:gd name="connsiteX1" fmla="*/ 724395 w 1416533"/>
                      <a:gd name="connsiteY1" fmla="*/ 2582484 h 2998121"/>
                      <a:gd name="connsiteX2" fmla="*/ 11875 w 1416533"/>
                      <a:gd name="connsiteY2" fmla="*/ 2285601 h 2998121"/>
                      <a:gd name="connsiteX3" fmla="*/ 724395 w 1416533"/>
                      <a:gd name="connsiteY3" fmla="*/ 1929342 h 2998121"/>
                      <a:gd name="connsiteX4" fmla="*/ 1414555 w 1416533"/>
                      <a:gd name="connsiteY4" fmla="*/ 239486 h 2998121"/>
                      <a:gd name="connsiteX5" fmla="*/ 736270 w 1416533"/>
                      <a:gd name="connsiteY5" fmla="*/ 492427 h 2998121"/>
                      <a:gd name="connsiteX6" fmla="*/ 11875 w 1416533"/>
                      <a:gd name="connsiteY6" fmla="*/ 124292 h 2998121"/>
                      <a:gd name="connsiteX0" fmla="*/ 103152 w 1638440"/>
                      <a:gd name="connsiteY0" fmla="*/ 3057497 h 3057497"/>
                      <a:gd name="connsiteX1" fmla="*/ 827547 w 1638440"/>
                      <a:gd name="connsiteY1" fmla="*/ 2641860 h 3057497"/>
                      <a:gd name="connsiteX2" fmla="*/ 115027 w 1638440"/>
                      <a:gd name="connsiteY2" fmla="*/ 2344977 h 3057497"/>
                      <a:gd name="connsiteX3" fmla="*/ 1517707 w 1638440"/>
                      <a:gd name="connsiteY3" fmla="*/ 298862 h 3057497"/>
                      <a:gd name="connsiteX4" fmla="*/ 839422 w 1638440"/>
                      <a:gd name="connsiteY4" fmla="*/ 551803 h 3057497"/>
                      <a:gd name="connsiteX5" fmla="*/ 115027 w 1638440"/>
                      <a:gd name="connsiteY5" fmla="*/ 183668 h 3057497"/>
                      <a:gd name="connsiteX0" fmla="*/ 0 w 1416534"/>
                      <a:gd name="connsiteY0" fmla="*/ 3106979 h 3151114"/>
                      <a:gd name="connsiteX1" fmla="*/ 724395 w 1416534"/>
                      <a:gd name="connsiteY1" fmla="*/ 2691342 h 3151114"/>
                      <a:gd name="connsiteX2" fmla="*/ 1414555 w 1416534"/>
                      <a:gd name="connsiteY2" fmla="*/ 348344 h 3151114"/>
                      <a:gd name="connsiteX3" fmla="*/ 736270 w 1416534"/>
                      <a:gd name="connsiteY3" fmla="*/ 601285 h 3151114"/>
                      <a:gd name="connsiteX4" fmla="*/ 11875 w 1416534"/>
                      <a:gd name="connsiteY4" fmla="*/ 233150 h 3151114"/>
                      <a:gd name="connsiteX0" fmla="*/ 0 w 1537267"/>
                      <a:gd name="connsiteY0" fmla="*/ 3176251 h 3176251"/>
                      <a:gd name="connsiteX1" fmla="*/ 1414555 w 1537267"/>
                      <a:gd name="connsiteY1" fmla="*/ 417616 h 3176251"/>
                      <a:gd name="connsiteX2" fmla="*/ 736270 w 1537267"/>
                      <a:gd name="connsiteY2" fmla="*/ 670557 h 3176251"/>
                      <a:gd name="connsiteX3" fmla="*/ 11875 w 1537267"/>
                      <a:gd name="connsiteY3" fmla="*/ 302422 h 3176251"/>
                      <a:gd name="connsiteX0" fmla="*/ 1402680 w 1525392"/>
                      <a:gd name="connsiteY0" fmla="*/ 417616 h 689756"/>
                      <a:gd name="connsiteX1" fmla="*/ 724395 w 1525392"/>
                      <a:gd name="connsiteY1" fmla="*/ 670557 h 689756"/>
                      <a:gd name="connsiteX2" fmla="*/ 0 w 1525392"/>
                      <a:gd name="connsiteY2" fmla="*/ 302422 h 689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5392" h="689756">
                        <a:moveTo>
                          <a:pt x="1402680" y="417616"/>
                        </a:moveTo>
                        <a:cubicBezTo>
                          <a:pt x="1525392" y="0"/>
                          <a:pt x="958175" y="689756"/>
                          <a:pt x="724395" y="670557"/>
                        </a:cubicBezTo>
                        <a:cubicBezTo>
                          <a:pt x="490615" y="651358"/>
                          <a:pt x="362197" y="426123"/>
                          <a:pt x="0" y="302422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extrusionH="38100">
                    <a:bevelT w="38100" h="38100"/>
                    <a:bevelB w="381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66" name="Group 65"/>
              <p:cNvGrpSpPr/>
              <p:nvPr/>
            </p:nvGrpSpPr>
            <p:grpSpPr>
              <a:xfrm>
                <a:off x="755576" y="1338035"/>
                <a:ext cx="559507" cy="594902"/>
                <a:chOff x="2195736" y="5445226"/>
                <a:chExt cx="559507" cy="594902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 rot="19640315">
                  <a:off x="2195736" y="5445226"/>
                  <a:ext cx="559507" cy="594902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177800"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 rot="19640315">
                  <a:off x="2435857" y="5761258"/>
                  <a:ext cx="150516" cy="165485"/>
                </a:xfrm>
                <a:prstGeom prst="ellipse">
                  <a:avLst/>
                </a:prstGeom>
                <a:solidFill>
                  <a:srgbClr val="92D05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flat">
                  <a:bevelT w="101600"/>
                  <a:bevelB w="1016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 rot="19640315">
                  <a:off x="2256215" y="5725633"/>
                  <a:ext cx="150516" cy="165485"/>
                </a:xfrm>
                <a:prstGeom prst="ellipse">
                  <a:avLst/>
                </a:prstGeom>
                <a:solidFill>
                  <a:srgbClr val="92D05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flat">
                  <a:bevelT w="101600"/>
                  <a:bevelB w="1016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 rot="19640315">
                  <a:off x="2328223" y="5509609"/>
                  <a:ext cx="150516" cy="165485"/>
                </a:xfrm>
                <a:prstGeom prst="ellipse">
                  <a:avLst/>
                </a:prstGeom>
                <a:solidFill>
                  <a:srgbClr val="92D05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flat">
                  <a:bevelT w="101600"/>
                  <a:bevelB w="1016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 rot="19640315">
                  <a:off x="2544247" y="5653625"/>
                  <a:ext cx="150516" cy="165485"/>
                </a:xfrm>
                <a:prstGeom prst="ellipse">
                  <a:avLst/>
                </a:prstGeom>
                <a:solidFill>
                  <a:srgbClr val="92D05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flat">
                  <a:bevelT w="101600"/>
                  <a:bevelB w="1016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160047" y="1916851"/>
              <a:ext cx="1057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Kinesin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50220" y="2715699"/>
            <a:ext cx="1369838" cy="610192"/>
            <a:chOff x="1438579" y="2852936"/>
            <a:chExt cx="1369838" cy="610192"/>
          </a:xfrm>
        </p:grpSpPr>
        <p:grpSp>
          <p:nvGrpSpPr>
            <p:cNvPr id="16" name="Group 15"/>
            <p:cNvGrpSpPr/>
            <p:nvPr/>
          </p:nvGrpSpPr>
          <p:grpSpPr>
            <a:xfrm>
              <a:off x="1438579" y="2852936"/>
              <a:ext cx="838028" cy="610192"/>
              <a:chOff x="1438579" y="2852936"/>
              <a:chExt cx="838028" cy="610192"/>
            </a:xfrm>
          </p:grpSpPr>
          <p:grpSp>
            <p:nvGrpSpPr>
              <p:cNvPr id="90" name="Group 89"/>
              <p:cNvGrpSpPr>
                <a:grpSpLocks noChangeAspect="1"/>
              </p:cNvGrpSpPr>
              <p:nvPr/>
            </p:nvGrpSpPr>
            <p:grpSpPr>
              <a:xfrm>
                <a:off x="2051720" y="2852936"/>
                <a:ext cx="224887" cy="167859"/>
                <a:chOff x="1475909" y="2996952"/>
                <a:chExt cx="488886" cy="364910"/>
              </a:xfrm>
            </p:grpSpPr>
            <p:sp>
              <p:nvSpPr>
                <p:cNvPr id="91" name="Oval 90"/>
                <p:cNvSpPr/>
                <p:nvPr/>
              </p:nvSpPr>
              <p:spPr bwMode="auto">
                <a:xfrm>
                  <a:off x="1475909" y="2996952"/>
                  <a:ext cx="335309" cy="360040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88900" h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Oval 91"/>
                <p:cNvSpPr>
                  <a:spLocks noChangeAspect="1"/>
                </p:cNvSpPr>
                <p:nvPr/>
              </p:nvSpPr>
              <p:spPr bwMode="auto">
                <a:xfrm>
                  <a:off x="1652957" y="3027026"/>
                  <a:ext cx="311838" cy="334836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morning" dir="t"/>
                </a:scene3d>
                <a:sp3d prstMaterial="flat">
                  <a:bevelT w="88900" h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 bwMode="auto">
              <a:xfrm>
                <a:off x="1714082" y="2943616"/>
                <a:ext cx="451295" cy="171275"/>
              </a:xfrm>
              <a:custGeom>
                <a:avLst/>
                <a:gdLst>
                  <a:gd name="connsiteX0" fmla="*/ 663879 w 663879"/>
                  <a:gd name="connsiteY0" fmla="*/ 0 h 137787"/>
                  <a:gd name="connsiteX1" fmla="*/ 212942 w 663879"/>
                  <a:gd name="connsiteY1" fmla="*/ 75157 h 137787"/>
                  <a:gd name="connsiteX2" fmla="*/ 0 w 663879"/>
                  <a:gd name="connsiteY2" fmla="*/ 137787 h 13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879" h="137787">
                    <a:moveTo>
                      <a:pt x="663879" y="0"/>
                    </a:moveTo>
                    <a:cubicBezTo>
                      <a:pt x="493733" y="26096"/>
                      <a:pt x="323588" y="52193"/>
                      <a:pt x="212942" y="75157"/>
                    </a:cubicBezTo>
                    <a:cubicBezTo>
                      <a:pt x="102296" y="98121"/>
                      <a:pt x="51148" y="117954"/>
                      <a:pt x="0" y="137787"/>
                    </a:cubicBezTo>
                  </a:path>
                </a:pathLst>
              </a:custGeom>
              <a:noFill/>
              <a:ln w="22225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 rot="21002574">
                <a:off x="1826950" y="3006815"/>
                <a:ext cx="374154" cy="76304"/>
              </a:xfrm>
              <a:custGeom>
                <a:avLst/>
                <a:gdLst>
                  <a:gd name="connsiteX0" fmla="*/ 663879 w 663879"/>
                  <a:gd name="connsiteY0" fmla="*/ 0 h 137787"/>
                  <a:gd name="connsiteX1" fmla="*/ 212942 w 663879"/>
                  <a:gd name="connsiteY1" fmla="*/ 75157 h 137787"/>
                  <a:gd name="connsiteX2" fmla="*/ 0 w 663879"/>
                  <a:gd name="connsiteY2" fmla="*/ 137787 h 13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879" h="137787">
                    <a:moveTo>
                      <a:pt x="663879" y="0"/>
                    </a:moveTo>
                    <a:cubicBezTo>
                      <a:pt x="493733" y="26096"/>
                      <a:pt x="323588" y="52193"/>
                      <a:pt x="212942" y="75157"/>
                    </a:cubicBezTo>
                    <a:cubicBezTo>
                      <a:pt x="102296" y="98121"/>
                      <a:pt x="51148" y="117954"/>
                      <a:pt x="0" y="137787"/>
                    </a:cubicBezTo>
                  </a:path>
                </a:pathLst>
              </a:custGeom>
              <a:noFill/>
              <a:ln w="22225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438579" y="2996952"/>
                <a:ext cx="444525" cy="466176"/>
                <a:chOff x="1438579" y="2996952"/>
                <a:chExt cx="444525" cy="466176"/>
              </a:xfrm>
              <a:solidFill>
                <a:schemeClr val="accent1">
                  <a:lumMod val="75000"/>
                  <a:alpha val="66000"/>
                </a:schemeClr>
              </a:solidFill>
              <a:scene3d>
                <a:camera prst="orthographicFront"/>
                <a:lightRig rig="sunrise" dir="t"/>
              </a:scene3d>
            </p:grpSpPr>
            <p:sp>
              <p:nvSpPr>
                <p:cNvPr id="12" name="Oval 11"/>
                <p:cNvSpPr/>
                <p:nvPr/>
              </p:nvSpPr>
              <p:spPr bwMode="auto">
                <a:xfrm>
                  <a:off x="1475909" y="2996952"/>
                  <a:ext cx="335309" cy="360040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>
                  <a:bevelT w="88900" h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 bwMode="auto">
                <a:xfrm>
                  <a:off x="1571266" y="3081486"/>
                  <a:ext cx="311838" cy="334837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>
                  <a:bevelT w="88900" h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 bwMode="auto">
                <a:xfrm>
                  <a:off x="1438579" y="3081486"/>
                  <a:ext cx="355427" cy="38164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>
                  <a:bevelT w="88900" h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5" name="TextBox 94"/>
            <p:cNvSpPr txBox="1"/>
            <p:nvPr/>
          </p:nvSpPr>
          <p:spPr>
            <a:xfrm>
              <a:off x="1751162" y="2996952"/>
              <a:ext cx="1057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i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Dynein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64000" decel="36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251520" y="3861048"/>
            <a:ext cx="3816423" cy="2808312"/>
            <a:chOff x="251520" y="3861048"/>
            <a:chExt cx="3816423" cy="2808312"/>
          </a:xfrm>
        </p:grpSpPr>
        <p:sp>
          <p:nvSpPr>
            <p:cNvPr id="37" name="Oval 36"/>
            <p:cNvSpPr/>
            <p:nvPr/>
          </p:nvSpPr>
          <p:spPr bwMode="auto">
            <a:xfrm>
              <a:off x="251520" y="3861048"/>
              <a:ext cx="3816423" cy="2808312"/>
            </a:xfrm>
            <a:prstGeom prst="ellipse">
              <a:avLst/>
            </a:prstGeom>
            <a:solidFill>
              <a:schemeClr val="bg1">
                <a:lumMod val="95000"/>
                <a:alpha val="4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394486" y="5009804"/>
              <a:ext cx="169402" cy="320434"/>
              <a:chOff x="2636546" y="3360731"/>
              <a:chExt cx="169402" cy="320434"/>
            </a:xfrm>
          </p:grpSpPr>
          <p:sp>
            <p:nvSpPr>
              <p:cNvPr id="39" name="Can 38"/>
              <p:cNvSpPr/>
              <p:nvPr/>
            </p:nvSpPr>
            <p:spPr bwMode="auto">
              <a:xfrm rot="20361607">
                <a:off x="2636546" y="3360731"/>
                <a:ext cx="118634" cy="292654"/>
              </a:xfrm>
              <a:prstGeom prst="can">
                <a:avLst/>
              </a:prstGeom>
              <a:solidFill>
                <a:srgbClr val="FF9933">
                  <a:alpha val="75000"/>
                </a:srgbClr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" name="Can 39"/>
              <p:cNvSpPr/>
              <p:nvPr/>
            </p:nvSpPr>
            <p:spPr bwMode="auto">
              <a:xfrm rot="22920000">
                <a:off x="2687314" y="3388511"/>
                <a:ext cx="118634" cy="292654"/>
              </a:xfrm>
              <a:prstGeom prst="can">
                <a:avLst/>
              </a:prstGeom>
              <a:solidFill>
                <a:srgbClr val="FF9933">
                  <a:alpha val="75000"/>
                </a:srgbClr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3568" y="5011829"/>
              <a:ext cx="169402" cy="320434"/>
              <a:chOff x="2636546" y="3360731"/>
              <a:chExt cx="169402" cy="320434"/>
            </a:xfrm>
          </p:grpSpPr>
          <p:sp>
            <p:nvSpPr>
              <p:cNvPr id="42" name="Can 41"/>
              <p:cNvSpPr/>
              <p:nvPr/>
            </p:nvSpPr>
            <p:spPr bwMode="auto">
              <a:xfrm rot="20361607">
                <a:off x="2636546" y="3360731"/>
                <a:ext cx="118634" cy="292654"/>
              </a:xfrm>
              <a:prstGeom prst="can">
                <a:avLst/>
              </a:prstGeom>
              <a:solidFill>
                <a:srgbClr val="FF9933">
                  <a:alpha val="75000"/>
                </a:srgbClr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Can 42"/>
              <p:cNvSpPr/>
              <p:nvPr/>
            </p:nvSpPr>
            <p:spPr bwMode="auto">
              <a:xfrm rot="22920000">
                <a:off x="2687314" y="3388511"/>
                <a:ext cx="118634" cy="292654"/>
              </a:xfrm>
              <a:prstGeom prst="can">
                <a:avLst/>
              </a:prstGeom>
              <a:solidFill>
                <a:srgbClr val="FF9933">
                  <a:alpha val="75000"/>
                </a:srgbClr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Oval 35"/>
          <p:cNvSpPr/>
          <p:nvPr/>
        </p:nvSpPr>
        <p:spPr bwMode="auto">
          <a:xfrm>
            <a:off x="423246" y="1011171"/>
            <a:ext cx="3384376" cy="2664296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Microtubule function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052736"/>
            <a:ext cx="4536504" cy="5186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The mitotic spindle</a:t>
            </a: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mitotic spindle consists of different families of microtubules and grows outwardly from the centrosome</a:t>
            </a: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centrosome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is a microtubule organising centre (MTOC) composed of two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centrioles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MTOCs align towards opposite poles and microtubules radiate towards the nucleus</a:t>
            </a: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When the growing microtubules ‘meet’ towards the middle the motor proteins push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centrosomes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 opposing directions</a:t>
            </a:r>
          </a:p>
          <a:p>
            <a:pPr marL="357188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Upon binding to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centromere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sister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chromatids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pulled apart by ‘catastrophe’ at the plus ends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53691" y="2080801"/>
            <a:ext cx="169402" cy="320434"/>
            <a:chOff x="2636546" y="3360731"/>
            <a:chExt cx="169402" cy="320434"/>
          </a:xfrm>
        </p:grpSpPr>
        <p:sp>
          <p:nvSpPr>
            <p:cNvPr id="3" name="Can 2"/>
            <p:cNvSpPr/>
            <p:nvPr/>
          </p:nvSpPr>
          <p:spPr bwMode="auto">
            <a:xfrm rot="20361607">
              <a:off x="2636546" y="3360731"/>
              <a:ext cx="118634" cy="292654"/>
            </a:xfrm>
            <a:prstGeom prst="can">
              <a:avLst/>
            </a:prstGeom>
            <a:solidFill>
              <a:srgbClr val="FF9933">
                <a:alpha val="75000"/>
              </a:srgbClr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" name="Can 4"/>
            <p:cNvSpPr/>
            <p:nvPr/>
          </p:nvSpPr>
          <p:spPr bwMode="auto">
            <a:xfrm rot="22920000">
              <a:off x="2687314" y="3388511"/>
              <a:ext cx="118634" cy="292654"/>
            </a:xfrm>
            <a:prstGeom prst="can">
              <a:avLst/>
            </a:prstGeom>
            <a:solidFill>
              <a:srgbClr val="FF9933">
                <a:alpha val="75000"/>
              </a:srgbClr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99304" y="2082826"/>
            <a:ext cx="169402" cy="320434"/>
            <a:chOff x="2636546" y="3360731"/>
            <a:chExt cx="169402" cy="320434"/>
          </a:xfrm>
        </p:grpSpPr>
        <p:sp>
          <p:nvSpPr>
            <p:cNvPr id="8" name="Can 7"/>
            <p:cNvSpPr/>
            <p:nvPr/>
          </p:nvSpPr>
          <p:spPr bwMode="auto">
            <a:xfrm rot="20361607">
              <a:off x="2636546" y="3360731"/>
              <a:ext cx="118634" cy="292654"/>
            </a:xfrm>
            <a:prstGeom prst="can">
              <a:avLst/>
            </a:prstGeom>
            <a:solidFill>
              <a:srgbClr val="FF9933">
                <a:alpha val="75000"/>
              </a:srgbClr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Can 8"/>
            <p:cNvSpPr/>
            <p:nvPr/>
          </p:nvSpPr>
          <p:spPr bwMode="auto">
            <a:xfrm rot="22920000">
              <a:off x="2687314" y="3388511"/>
              <a:ext cx="118634" cy="292654"/>
            </a:xfrm>
            <a:prstGeom prst="can">
              <a:avLst/>
            </a:prstGeom>
            <a:solidFill>
              <a:srgbClr val="FF9933">
                <a:alpha val="75000"/>
              </a:srgbClr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83093" y="1427190"/>
            <a:ext cx="1184651" cy="1692191"/>
            <a:chOff x="1083093" y="1427190"/>
            <a:chExt cx="1184651" cy="1692191"/>
          </a:xfrm>
        </p:grpSpPr>
        <p:sp>
          <p:nvSpPr>
            <p:cNvPr id="18" name="Freeform 17"/>
            <p:cNvSpPr/>
            <p:nvPr/>
          </p:nvSpPr>
          <p:spPr bwMode="auto">
            <a:xfrm flipH="1" flipV="1">
              <a:off x="1083093" y="2399381"/>
              <a:ext cx="1162800" cy="72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 flipH="1">
              <a:off x="1104944" y="1427190"/>
              <a:ext cx="1162800" cy="72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>
              <a:off x="1104944" y="1786637"/>
              <a:ext cx="1162800" cy="432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flipH="1">
              <a:off x="1104944" y="2083781"/>
              <a:ext cx="1162800" cy="144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flipH="1" flipV="1">
              <a:off x="1104944" y="2389509"/>
              <a:ext cx="1162800" cy="432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 flipH="1" flipV="1">
              <a:off x="1095800" y="2389509"/>
              <a:ext cx="1162800" cy="144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07582" y="4413787"/>
            <a:ext cx="1281851" cy="1620825"/>
            <a:chOff x="2219363" y="4413787"/>
            <a:chExt cx="1281851" cy="1620825"/>
          </a:xfrm>
        </p:grpSpPr>
        <p:sp>
          <p:nvSpPr>
            <p:cNvPr id="44" name="Freeform 43"/>
            <p:cNvSpPr/>
            <p:nvPr/>
          </p:nvSpPr>
          <p:spPr bwMode="auto">
            <a:xfrm flipV="1">
              <a:off x="2219363" y="5278612"/>
              <a:ext cx="1260000" cy="756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241214" y="4413787"/>
              <a:ext cx="1260000" cy="756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222926" y="4990443"/>
              <a:ext cx="1260000" cy="18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5576" y="4356193"/>
            <a:ext cx="1281851" cy="1692191"/>
            <a:chOff x="755576" y="4356193"/>
            <a:chExt cx="1281851" cy="1692191"/>
          </a:xfrm>
        </p:grpSpPr>
        <p:sp>
          <p:nvSpPr>
            <p:cNvPr id="50" name="Freeform 49"/>
            <p:cNvSpPr/>
            <p:nvPr/>
          </p:nvSpPr>
          <p:spPr bwMode="auto">
            <a:xfrm flipH="1" flipV="1">
              <a:off x="755576" y="5328384"/>
              <a:ext cx="1260000" cy="72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 flipH="1">
              <a:off x="777427" y="4356193"/>
              <a:ext cx="1260000" cy="72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 flipH="1">
              <a:off x="777427" y="5012784"/>
              <a:ext cx="1260000" cy="144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68787" y="3981739"/>
            <a:ext cx="199239" cy="684000"/>
            <a:chOff x="1959649" y="3981739"/>
            <a:chExt cx="199239" cy="684000"/>
          </a:xfrm>
        </p:grpSpPr>
        <p:sp>
          <p:nvSpPr>
            <p:cNvPr id="56" name="Freeform 55"/>
            <p:cNvSpPr/>
            <p:nvPr/>
          </p:nvSpPr>
          <p:spPr bwMode="auto">
            <a:xfrm>
              <a:off x="1959649" y="3981739"/>
              <a:ext cx="180000" cy="68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" name="Can 61"/>
            <p:cNvSpPr/>
            <p:nvPr/>
          </p:nvSpPr>
          <p:spPr bwMode="auto">
            <a:xfrm rot="5400000">
              <a:off x="2037576" y="4306880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9511" y="3990883"/>
            <a:ext cx="186670" cy="684000"/>
            <a:chOff x="2139511" y="3990883"/>
            <a:chExt cx="186670" cy="684000"/>
          </a:xfrm>
        </p:grpSpPr>
        <p:sp>
          <p:nvSpPr>
            <p:cNvPr id="59" name="Freeform 58"/>
            <p:cNvSpPr/>
            <p:nvPr/>
          </p:nvSpPr>
          <p:spPr bwMode="auto">
            <a:xfrm flipH="1">
              <a:off x="2146181" y="3990883"/>
              <a:ext cx="180000" cy="68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" name="Can 62"/>
            <p:cNvSpPr/>
            <p:nvPr/>
          </p:nvSpPr>
          <p:spPr bwMode="auto">
            <a:xfrm rot="5400000">
              <a:off x="2116824" y="4310747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79119" y="4716193"/>
            <a:ext cx="144000" cy="504000"/>
            <a:chOff x="1979119" y="4716193"/>
            <a:chExt cx="144000" cy="504000"/>
          </a:xfrm>
        </p:grpSpPr>
        <p:sp>
          <p:nvSpPr>
            <p:cNvPr id="57" name="Freeform 56"/>
            <p:cNvSpPr/>
            <p:nvPr/>
          </p:nvSpPr>
          <p:spPr bwMode="auto">
            <a:xfrm>
              <a:off x="1979119" y="4716193"/>
              <a:ext cx="144000" cy="50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" name="Can 63"/>
            <p:cNvSpPr/>
            <p:nvPr/>
          </p:nvSpPr>
          <p:spPr bwMode="auto">
            <a:xfrm rot="5400000">
              <a:off x="2001329" y="4936679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03264" y="4746287"/>
            <a:ext cx="163855" cy="504000"/>
            <a:chOff x="2103264" y="4746287"/>
            <a:chExt cx="163855" cy="504000"/>
          </a:xfrm>
        </p:grpSpPr>
        <p:sp>
          <p:nvSpPr>
            <p:cNvPr id="60" name="Freeform 59"/>
            <p:cNvSpPr/>
            <p:nvPr/>
          </p:nvSpPr>
          <p:spPr bwMode="auto">
            <a:xfrm flipH="1">
              <a:off x="2123119" y="4746287"/>
              <a:ext cx="144000" cy="50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" name="Can 64"/>
            <p:cNvSpPr/>
            <p:nvPr/>
          </p:nvSpPr>
          <p:spPr bwMode="auto">
            <a:xfrm rot="5400000">
              <a:off x="2080577" y="4940546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925918" y="5697328"/>
            <a:ext cx="197810" cy="684000"/>
            <a:chOff x="1943119" y="5697328"/>
            <a:chExt cx="197810" cy="684000"/>
          </a:xfrm>
        </p:grpSpPr>
        <p:sp>
          <p:nvSpPr>
            <p:cNvPr id="58" name="Freeform 57"/>
            <p:cNvSpPr/>
            <p:nvPr/>
          </p:nvSpPr>
          <p:spPr bwMode="auto">
            <a:xfrm>
              <a:off x="1943119" y="5697328"/>
              <a:ext cx="180000" cy="68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6" name="Can 65"/>
            <p:cNvSpPr/>
            <p:nvPr/>
          </p:nvSpPr>
          <p:spPr bwMode="auto">
            <a:xfrm rot="5400000">
              <a:off x="2019617" y="5981367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113533" y="5692007"/>
            <a:ext cx="180000" cy="684000"/>
            <a:chOff x="2113533" y="5692007"/>
            <a:chExt cx="180000" cy="684000"/>
          </a:xfrm>
        </p:grpSpPr>
        <p:sp>
          <p:nvSpPr>
            <p:cNvPr id="61" name="Freeform 60"/>
            <p:cNvSpPr/>
            <p:nvPr/>
          </p:nvSpPr>
          <p:spPr bwMode="auto">
            <a:xfrm flipH="1">
              <a:off x="2113533" y="5692007"/>
              <a:ext cx="180000" cy="684000"/>
            </a:xfrm>
            <a:custGeom>
              <a:avLst/>
              <a:gdLst>
                <a:gd name="connsiteX0" fmla="*/ 1182 w 242368"/>
                <a:gd name="connsiteY0" fmla="*/ 37167 h 793578"/>
                <a:gd name="connsiteX1" fmla="*/ 92622 w 242368"/>
                <a:gd name="connsiteY1" fmla="*/ 37167 h 793578"/>
                <a:gd name="connsiteX2" fmla="*/ 220638 w 242368"/>
                <a:gd name="connsiteY2" fmla="*/ 320631 h 793578"/>
                <a:gd name="connsiteX3" fmla="*/ 229782 w 242368"/>
                <a:gd name="connsiteY3" fmla="*/ 466935 h 793578"/>
                <a:gd name="connsiteX4" fmla="*/ 92622 w 242368"/>
                <a:gd name="connsiteY4" fmla="*/ 750399 h 793578"/>
                <a:gd name="connsiteX5" fmla="*/ 1182 w 242368"/>
                <a:gd name="connsiteY5" fmla="*/ 750399 h 793578"/>
                <a:gd name="connsiteX6" fmla="*/ 156630 w 242368"/>
                <a:gd name="connsiteY6" fmla="*/ 348063 h 793578"/>
                <a:gd name="connsiteX7" fmla="*/ 1182 w 242368"/>
                <a:gd name="connsiteY7" fmla="*/ 37167 h 793578"/>
                <a:gd name="connsiteX0" fmla="*/ 1461 w 242647"/>
                <a:gd name="connsiteY0" fmla="*/ 41344 h 797755"/>
                <a:gd name="connsiteX1" fmla="*/ 92901 w 242647"/>
                <a:gd name="connsiteY1" fmla="*/ 41344 h 797755"/>
                <a:gd name="connsiteX2" fmla="*/ 220917 w 242647"/>
                <a:gd name="connsiteY2" fmla="*/ 324808 h 797755"/>
                <a:gd name="connsiteX3" fmla="*/ 230061 w 242647"/>
                <a:gd name="connsiteY3" fmla="*/ 471112 h 797755"/>
                <a:gd name="connsiteX4" fmla="*/ 92901 w 242647"/>
                <a:gd name="connsiteY4" fmla="*/ 754576 h 797755"/>
                <a:gd name="connsiteX5" fmla="*/ 1461 w 242647"/>
                <a:gd name="connsiteY5" fmla="*/ 754576 h 797755"/>
                <a:gd name="connsiteX6" fmla="*/ 166053 w 242647"/>
                <a:gd name="connsiteY6" fmla="*/ 416248 h 797755"/>
                <a:gd name="connsiteX7" fmla="*/ 1461 w 242647"/>
                <a:gd name="connsiteY7" fmla="*/ 41344 h 79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47" h="797755">
                  <a:moveTo>
                    <a:pt x="1461" y="41344"/>
                  </a:moveTo>
                  <a:cubicBezTo>
                    <a:pt x="-10731" y="-21140"/>
                    <a:pt x="56325" y="-5900"/>
                    <a:pt x="92901" y="41344"/>
                  </a:cubicBezTo>
                  <a:cubicBezTo>
                    <a:pt x="129477" y="88588"/>
                    <a:pt x="198057" y="253180"/>
                    <a:pt x="220917" y="324808"/>
                  </a:cubicBezTo>
                  <a:cubicBezTo>
                    <a:pt x="243777" y="396436"/>
                    <a:pt x="251397" y="399484"/>
                    <a:pt x="230061" y="471112"/>
                  </a:cubicBezTo>
                  <a:cubicBezTo>
                    <a:pt x="208725" y="542740"/>
                    <a:pt x="131001" y="707332"/>
                    <a:pt x="92901" y="754576"/>
                  </a:cubicBezTo>
                  <a:cubicBezTo>
                    <a:pt x="54801" y="801820"/>
                    <a:pt x="-9207" y="821632"/>
                    <a:pt x="1461" y="754576"/>
                  </a:cubicBezTo>
                  <a:cubicBezTo>
                    <a:pt x="12129" y="687520"/>
                    <a:pt x="163005" y="532072"/>
                    <a:pt x="166053" y="416248"/>
                  </a:cubicBezTo>
                  <a:cubicBezTo>
                    <a:pt x="169101" y="300424"/>
                    <a:pt x="13653" y="103828"/>
                    <a:pt x="1461" y="4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solidFill>
                <a:schemeClr val="tx1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7" name="Can 66"/>
            <p:cNvSpPr/>
            <p:nvPr/>
          </p:nvSpPr>
          <p:spPr bwMode="auto">
            <a:xfrm rot="5400000">
              <a:off x="2098865" y="5985234"/>
              <a:ext cx="144000" cy="98625"/>
            </a:xfrm>
            <a:prstGeom prst="can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1720" y="1484784"/>
            <a:ext cx="1183139" cy="1620825"/>
            <a:chOff x="2051720" y="1484784"/>
            <a:chExt cx="1183139" cy="1620825"/>
          </a:xfrm>
        </p:grpSpPr>
        <p:sp>
          <p:nvSpPr>
            <p:cNvPr id="11" name="Freeform 10"/>
            <p:cNvSpPr/>
            <p:nvPr/>
          </p:nvSpPr>
          <p:spPr bwMode="auto">
            <a:xfrm flipV="1">
              <a:off x="2051720" y="2349609"/>
              <a:ext cx="1161288" cy="756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571" y="1484784"/>
              <a:ext cx="1161288" cy="756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073571" y="1746008"/>
              <a:ext cx="1161288" cy="468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73571" y="2061440"/>
              <a:ext cx="1161288" cy="18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flipV="1">
              <a:off x="2073571" y="2339736"/>
              <a:ext cx="1161288" cy="468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 flipV="1">
              <a:off x="2064427" y="2339736"/>
              <a:ext cx="1161288" cy="180000"/>
            </a:xfrm>
            <a:custGeom>
              <a:avLst/>
              <a:gdLst>
                <a:gd name="connsiteX0" fmla="*/ 1161288 w 1161288"/>
                <a:gd name="connsiteY0" fmla="*/ 758952 h 758952"/>
                <a:gd name="connsiteX1" fmla="*/ 987552 w 1161288"/>
                <a:gd name="connsiteY1" fmla="*/ 402336 h 758952"/>
                <a:gd name="connsiteX2" fmla="*/ 612648 w 1161288"/>
                <a:gd name="connsiteY2" fmla="*/ 146304 h 758952"/>
                <a:gd name="connsiteX3" fmla="*/ 0 w 1161288"/>
                <a:gd name="connsiteY3" fmla="*/ 0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758952">
                  <a:moveTo>
                    <a:pt x="1161288" y="758952"/>
                  </a:moveTo>
                  <a:cubicBezTo>
                    <a:pt x="1120140" y="631698"/>
                    <a:pt x="1078992" y="504444"/>
                    <a:pt x="987552" y="402336"/>
                  </a:cubicBezTo>
                  <a:cubicBezTo>
                    <a:pt x="896112" y="300228"/>
                    <a:pt x="777240" y="213360"/>
                    <a:pt x="612648" y="146304"/>
                  </a:cubicBezTo>
                  <a:cubicBezTo>
                    <a:pt x="448056" y="79248"/>
                    <a:pt x="224028" y="39624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068578" y="1272449"/>
            <a:ext cx="200022" cy="1814570"/>
            <a:chOff x="2068578" y="1272449"/>
            <a:chExt cx="200022" cy="1814570"/>
          </a:xfrm>
        </p:grpSpPr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2126458" y="1272449"/>
              <a:ext cx="142142" cy="212335"/>
              <a:chOff x="827584" y="1963958"/>
              <a:chExt cx="507651" cy="758338"/>
            </a:xfrm>
          </p:grpSpPr>
          <p:sp>
            <p:nvSpPr>
              <p:cNvPr id="77" name="Teardrop 76"/>
              <p:cNvSpPr>
                <a:spLocks noChangeAspect="1"/>
              </p:cNvSpPr>
              <p:nvPr/>
            </p:nvSpPr>
            <p:spPr bwMode="auto">
              <a:xfrm rot="16500000">
                <a:off x="1119235" y="2506296"/>
                <a:ext cx="2160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Teardrop 77"/>
              <p:cNvSpPr>
                <a:spLocks noChangeAspect="1"/>
              </p:cNvSpPr>
              <p:nvPr/>
            </p:nvSpPr>
            <p:spPr bwMode="auto">
              <a:xfrm rot="20700000">
                <a:off x="827584" y="2504053"/>
                <a:ext cx="1944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1036233" y="1963958"/>
                <a:ext cx="54000" cy="422934"/>
              </a:xfrm>
              <a:custGeom>
                <a:avLst/>
                <a:gdLst>
                  <a:gd name="connsiteX0" fmla="*/ 1979 w 740228"/>
                  <a:gd name="connsiteY0" fmla="*/ 2873829 h 2873829"/>
                  <a:gd name="connsiteX1" fmla="*/ 726374 w 740228"/>
                  <a:gd name="connsiteY1" fmla="*/ 2458192 h 2873829"/>
                  <a:gd name="connsiteX2" fmla="*/ 13854 w 740228"/>
                  <a:gd name="connsiteY2" fmla="*/ 2161309 h 2873829"/>
                  <a:gd name="connsiteX3" fmla="*/ 726374 w 740228"/>
                  <a:gd name="connsiteY3" fmla="*/ 1805050 h 2873829"/>
                  <a:gd name="connsiteX4" fmla="*/ 1979 w 740228"/>
                  <a:gd name="connsiteY4" fmla="*/ 1448790 h 2873829"/>
                  <a:gd name="connsiteX5" fmla="*/ 738249 w 740228"/>
                  <a:gd name="connsiteY5" fmla="*/ 1080655 h 2873829"/>
                  <a:gd name="connsiteX6" fmla="*/ 13854 w 740228"/>
                  <a:gd name="connsiteY6" fmla="*/ 724395 h 2873829"/>
                  <a:gd name="connsiteX7" fmla="*/ 738249 w 740228"/>
                  <a:gd name="connsiteY7" fmla="*/ 368135 h 2873829"/>
                  <a:gd name="connsiteX8" fmla="*/ 13854 w 740228"/>
                  <a:gd name="connsiteY8" fmla="*/ 0 h 287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228" h="2873829">
                    <a:moveTo>
                      <a:pt x="1979" y="2873829"/>
                    </a:moveTo>
                    <a:cubicBezTo>
                      <a:pt x="363187" y="2725387"/>
                      <a:pt x="724395" y="2576945"/>
                      <a:pt x="726374" y="2458192"/>
                    </a:cubicBezTo>
                    <a:cubicBezTo>
                      <a:pt x="728353" y="2339439"/>
                      <a:pt x="13854" y="2270166"/>
                      <a:pt x="13854" y="2161309"/>
                    </a:cubicBezTo>
                    <a:cubicBezTo>
                      <a:pt x="13854" y="2052452"/>
                      <a:pt x="728353" y="1923803"/>
                      <a:pt x="726374" y="1805050"/>
                    </a:cubicBezTo>
                    <a:cubicBezTo>
                      <a:pt x="724395" y="1686297"/>
                      <a:pt x="0" y="1569522"/>
                      <a:pt x="1979" y="1448790"/>
                    </a:cubicBezTo>
                    <a:cubicBezTo>
                      <a:pt x="3958" y="1328058"/>
                      <a:pt x="736270" y="1201387"/>
                      <a:pt x="738249" y="1080655"/>
                    </a:cubicBezTo>
                    <a:cubicBezTo>
                      <a:pt x="740228" y="959923"/>
                      <a:pt x="13854" y="843148"/>
                      <a:pt x="13854" y="724395"/>
                    </a:cubicBezTo>
                    <a:cubicBezTo>
                      <a:pt x="13854" y="605642"/>
                      <a:pt x="738249" y="488867"/>
                      <a:pt x="738249" y="368135"/>
                    </a:cubicBezTo>
                    <a:cubicBezTo>
                      <a:pt x="738249" y="247403"/>
                      <a:pt x="376051" y="123701"/>
                      <a:pt x="13854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38100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2068578" y="2874684"/>
              <a:ext cx="142142" cy="212335"/>
              <a:chOff x="827584" y="1963958"/>
              <a:chExt cx="507651" cy="758338"/>
            </a:xfrm>
          </p:grpSpPr>
          <p:sp>
            <p:nvSpPr>
              <p:cNvPr id="82" name="Teardrop 81"/>
              <p:cNvSpPr>
                <a:spLocks noChangeAspect="1"/>
              </p:cNvSpPr>
              <p:nvPr/>
            </p:nvSpPr>
            <p:spPr bwMode="auto">
              <a:xfrm rot="16500000">
                <a:off x="1119235" y="2506296"/>
                <a:ext cx="2160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 rot="20700000">
                <a:off x="827584" y="2504053"/>
                <a:ext cx="1944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1036233" y="1963958"/>
                <a:ext cx="54000" cy="422934"/>
              </a:xfrm>
              <a:custGeom>
                <a:avLst/>
                <a:gdLst>
                  <a:gd name="connsiteX0" fmla="*/ 1979 w 740228"/>
                  <a:gd name="connsiteY0" fmla="*/ 2873829 h 2873829"/>
                  <a:gd name="connsiteX1" fmla="*/ 726374 w 740228"/>
                  <a:gd name="connsiteY1" fmla="*/ 2458192 h 2873829"/>
                  <a:gd name="connsiteX2" fmla="*/ 13854 w 740228"/>
                  <a:gd name="connsiteY2" fmla="*/ 2161309 h 2873829"/>
                  <a:gd name="connsiteX3" fmla="*/ 726374 w 740228"/>
                  <a:gd name="connsiteY3" fmla="*/ 1805050 h 2873829"/>
                  <a:gd name="connsiteX4" fmla="*/ 1979 w 740228"/>
                  <a:gd name="connsiteY4" fmla="*/ 1448790 h 2873829"/>
                  <a:gd name="connsiteX5" fmla="*/ 738249 w 740228"/>
                  <a:gd name="connsiteY5" fmla="*/ 1080655 h 2873829"/>
                  <a:gd name="connsiteX6" fmla="*/ 13854 w 740228"/>
                  <a:gd name="connsiteY6" fmla="*/ 724395 h 2873829"/>
                  <a:gd name="connsiteX7" fmla="*/ 738249 w 740228"/>
                  <a:gd name="connsiteY7" fmla="*/ 368135 h 2873829"/>
                  <a:gd name="connsiteX8" fmla="*/ 13854 w 740228"/>
                  <a:gd name="connsiteY8" fmla="*/ 0 h 287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228" h="2873829">
                    <a:moveTo>
                      <a:pt x="1979" y="2873829"/>
                    </a:moveTo>
                    <a:cubicBezTo>
                      <a:pt x="363187" y="2725387"/>
                      <a:pt x="724395" y="2576945"/>
                      <a:pt x="726374" y="2458192"/>
                    </a:cubicBezTo>
                    <a:cubicBezTo>
                      <a:pt x="728353" y="2339439"/>
                      <a:pt x="13854" y="2270166"/>
                      <a:pt x="13854" y="2161309"/>
                    </a:cubicBezTo>
                    <a:cubicBezTo>
                      <a:pt x="13854" y="2052452"/>
                      <a:pt x="728353" y="1923803"/>
                      <a:pt x="726374" y="1805050"/>
                    </a:cubicBezTo>
                    <a:cubicBezTo>
                      <a:pt x="724395" y="1686297"/>
                      <a:pt x="0" y="1569522"/>
                      <a:pt x="1979" y="1448790"/>
                    </a:cubicBezTo>
                    <a:cubicBezTo>
                      <a:pt x="3958" y="1328058"/>
                      <a:pt x="736270" y="1201387"/>
                      <a:pt x="738249" y="1080655"/>
                    </a:cubicBezTo>
                    <a:cubicBezTo>
                      <a:pt x="740228" y="959923"/>
                      <a:pt x="13854" y="843148"/>
                      <a:pt x="13854" y="724395"/>
                    </a:cubicBezTo>
                    <a:cubicBezTo>
                      <a:pt x="13854" y="605642"/>
                      <a:pt x="738249" y="488867"/>
                      <a:pt x="738249" y="368135"/>
                    </a:cubicBezTo>
                    <a:cubicBezTo>
                      <a:pt x="738249" y="247403"/>
                      <a:pt x="376051" y="123701"/>
                      <a:pt x="13854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38100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2113809" y="2308658"/>
              <a:ext cx="142142" cy="212335"/>
              <a:chOff x="827584" y="1963958"/>
              <a:chExt cx="507651" cy="758338"/>
            </a:xfrm>
          </p:grpSpPr>
          <p:sp>
            <p:nvSpPr>
              <p:cNvPr id="86" name="Teardrop 85"/>
              <p:cNvSpPr>
                <a:spLocks noChangeAspect="1"/>
              </p:cNvSpPr>
              <p:nvPr/>
            </p:nvSpPr>
            <p:spPr bwMode="auto">
              <a:xfrm rot="16500000">
                <a:off x="1119235" y="2506296"/>
                <a:ext cx="2160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7" name="Teardrop 86"/>
              <p:cNvSpPr>
                <a:spLocks noChangeAspect="1"/>
              </p:cNvSpPr>
              <p:nvPr/>
            </p:nvSpPr>
            <p:spPr bwMode="auto">
              <a:xfrm rot="20700000">
                <a:off x="827584" y="2504053"/>
                <a:ext cx="194400" cy="216000"/>
              </a:xfrm>
              <a:prstGeom prst="teardrop">
                <a:avLst>
                  <a:gd name="adj" fmla="val 200000"/>
                </a:avLst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594000" lon="0" rev="0"/>
                </a:camera>
                <a:lightRig rig="morning" dir="t"/>
              </a:scene3d>
              <a:sp3d extrusionH="76200" prstMaterial="flat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1036233" y="1963958"/>
                <a:ext cx="54000" cy="422934"/>
              </a:xfrm>
              <a:custGeom>
                <a:avLst/>
                <a:gdLst>
                  <a:gd name="connsiteX0" fmla="*/ 1979 w 740228"/>
                  <a:gd name="connsiteY0" fmla="*/ 2873829 h 2873829"/>
                  <a:gd name="connsiteX1" fmla="*/ 726374 w 740228"/>
                  <a:gd name="connsiteY1" fmla="*/ 2458192 h 2873829"/>
                  <a:gd name="connsiteX2" fmla="*/ 13854 w 740228"/>
                  <a:gd name="connsiteY2" fmla="*/ 2161309 h 2873829"/>
                  <a:gd name="connsiteX3" fmla="*/ 726374 w 740228"/>
                  <a:gd name="connsiteY3" fmla="*/ 1805050 h 2873829"/>
                  <a:gd name="connsiteX4" fmla="*/ 1979 w 740228"/>
                  <a:gd name="connsiteY4" fmla="*/ 1448790 h 2873829"/>
                  <a:gd name="connsiteX5" fmla="*/ 738249 w 740228"/>
                  <a:gd name="connsiteY5" fmla="*/ 1080655 h 2873829"/>
                  <a:gd name="connsiteX6" fmla="*/ 13854 w 740228"/>
                  <a:gd name="connsiteY6" fmla="*/ 724395 h 2873829"/>
                  <a:gd name="connsiteX7" fmla="*/ 738249 w 740228"/>
                  <a:gd name="connsiteY7" fmla="*/ 368135 h 2873829"/>
                  <a:gd name="connsiteX8" fmla="*/ 13854 w 740228"/>
                  <a:gd name="connsiteY8" fmla="*/ 0 h 287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228" h="2873829">
                    <a:moveTo>
                      <a:pt x="1979" y="2873829"/>
                    </a:moveTo>
                    <a:cubicBezTo>
                      <a:pt x="363187" y="2725387"/>
                      <a:pt x="724395" y="2576945"/>
                      <a:pt x="726374" y="2458192"/>
                    </a:cubicBezTo>
                    <a:cubicBezTo>
                      <a:pt x="728353" y="2339439"/>
                      <a:pt x="13854" y="2270166"/>
                      <a:pt x="13854" y="2161309"/>
                    </a:cubicBezTo>
                    <a:cubicBezTo>
                      <a:pt x="13854" y="2052452"/>
                      <a:pt x="728353" y="1923803"/>
                      <a:pt x="726374" y="1805050"/>
                    </a:cubicBezTo>
                    <a:cubicBezTo>
                      <a:pt x="724395" y="1686297"/>
                      <a:pt x="0" y="1569522"/>
                      <a:pt x="1979" y="1448790"/>
                    </a:cubicBezTo>
                    <a:cubicBezTo>
                      <a:pt x="3958" y="1328058"/>
                      <a:pt x="736270" y="1201387"/>
                      <a:pt x="738249" y="1080655"/>
                    </a:cubicBezTo>
                    <a:cubicBezTo>
                      <a:pt x="740228" y="959923"/>
                      <a:pt x="13854" y="843148"/>
                      <a:pt x="13854" y="724395"/>
                    </a:cubicBezTo>
                    <a:cubicBezTo>
                      <a:pt x="13854" y="605642"/>
                      <a:pt x="738249" y="488867"/>
                      <a:pt x="738249" y="368135"/>
                    </a:cubicBezTo>
                    <a:cubicBezTo>
                      <a:pt x="738249" y="247403"/>
                      <a:pt x="376051" y="123701"/>
                      <a:pt x="13854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38100">
                <a:bevelT w="38100" h="38100"/>
                <a:bevelB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209955" y="1340768"/>
            <a:ext cx="1368152" cy="720080"/>
            <a:chOff x="209955" y="1340768"/>
            <a:chExt cx="1368152" cy="720080"/>
          </a:xfrm>
        </p:grpSpPr>
        <p:sp>
          <p:nvSpPr>
            <p:cNvPr id="76" name="TextBox 75"/>
            <p:cNvSpPr txBox="1"/>
            <p:nvPr/>
          </p:nvSpPr>
          <p:spPr>
            <a:xfrm>
              <a:off x="209955" y="134076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centrosome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>
              <a:off x="755576" y="1700808"/>
              <a:ext cx="216024" cy="360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2267745" y="953018"/>
            <a:ext cx="1346638" cy="400110"/>
            <a:chOff x="65940" y="1241050"/>
            <a:chExt cx="1346638" cy="400110"/>
          </a:xfrm>
        </p:grpSpPr>
        <p:sp>
          <p:nvSpPr>
            <p:cNvPr id="94" name="TextBox 93"/>
            <p:cNvSpPr txBox="1"/>
            <p:nvPr/>
          </p:nvSpPr>
          <p:spPr>
            <a:xfrm>
              <a:off x="484131" y="1241050"/>
              <a:ext cx="928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  <a:sym typeface="Symbol"/>
                </a:rPr>
                <a:t>kinesin</a:t>
              </a:r>
              <a:endParaRPr lang="en-US" sz="20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 flipH="1">
              <a:off x="65940" y="1468815"/>
              <a:ext cx="432047" cy="1599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087187" y="1545953"/>
            <a:ext cx="1383958" cy="400110"/>
            <a:chOff x="2350220" y="2677302"/>
            <a:chExt cx="3548611" cy="1025923"/>
          </a:xfrm>
        </p:grpSpPr>
        <p:grpSp>
          <p:nvGrpSpPr>
            <p:cNvPr id="89" name="Group 88"/>
            <p:cNvGrpSpPr/>
            <p:nvPr/>
          </p:nvGrpSpPr>
          <p:grpSpPr>
            <a:xfrm>
              <a:off x="2350220" y="2677302"/>
              <a:ext cx="3548611" cy="1025923"/>
              <a:chOff x="1438579" y="2814539"/>
              <a:chExt cx="3548611" cy="1025923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438579" y="2852936"/>
                <a:ext cx="838028" cy="610192"/>
                <a:chOff x="1438579" y="2852936"/>
                <a:chExt cx="838028" cy="610192"/>
              </a:xfrm>
            </p:grpSpPr>
            <p:grpSp>
              <p:nvGrpSpPr>
                <p:cNvPr id="101" name="Group 100"/>
                <p:cNvGrpSpPr>
                  <a:grpSpLocks noChangeAspect="1"/>
                </p:cNvGrpSpPr>
                <p:nvPr/>
              </p:nvGrpSpPr>
              <p:grpSpPr>
                <a:xfrm>
                  <a:off x="2051720" y="2852936"/>
                  <a:ext cx="224887" cy="167859"/>
                  <a:chOff x="1475909" y="2996952"/>
                  <a:chExt cx="488886" cy="364910"/>
                </a:xfrm>
              </p:grpSpPr>
              <p:sp>
                <p:nvSpPr>
                  <p:cNvPr id="109" name="Oval 108"/>
                  <p:cNvSpPr/>
                  <p:nvPr/>
                </p:nvSpPr>
                <p:spPr bwMode="auto">
                  <a:xfrm>
                    <a:off x="1475909" y="2996952"/>
                    <a:ext cx="335309" cy="36004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  <a:alpha val="5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88900" h="889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Oval 109"/>
                  <p:cNvSpPr>
                    <a:spLocks noChangeAspect="1"/>
                  </p:cNvSpPr>
                  <p:nvPr/>
                </p:nvSpPr>
                <p:spPr bwMode="auto">
                  <a:xfrm>
                    <a:off x="1652957" y="3027026"/>
                    <a:ext cx="311838" cy="33483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  <a:alpha val="5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morning" dir="t"/>
                  </a:scene3d>
                  <a:sp3d prstMaterial="flat">
                    <a:bevelT w="88900" h="889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3" name="Freeform 102"/>
                <p:cNvSpPr/>
                <p:nvPr/>
              </p:nvSpPr>
              <p:spPr bwMode="auto">
                <a:xfrm>
                  <a:off x="1714082" y="2943616"/>
                  <a:ext cx="451295" cy="171275"/>
                </a:xfrm>
                <a:custGeom>
                  <a:avLst/>
                  <a:gdLst>
                    <a:gd name="connsiteX0" fmla="*/ 663879 w 663879"/>
                    <a:gd name="connsiteY0" fmla="*/ 0 h 137787"/>
                    <a:gd name="connsiteX1" fmla="*/ 212942 w 663879"/>
                    <a:gd name="connsiteY1" fmla="*/ 75157 h 137787"/>
                    <a:gd name="connsiteX2" fmla="*/ 0 w 663879"/>
                    <a:gd name="connsiteY2" fmla="*/ 137787 h 13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3879" h="137787">
                      <a:moveTo>
                        <a:pt x="663879" y="0"/>
                      </a:moveTo>
                      <a:cubicBezTo>
                        <a:pt x="493733" y="26096"/>
                        <a:pt x="323588" y="52193"/>
                        <a:pt x="212942" y="75157"/>
                      </a:cubicBezTo>
                      <a:cubicBezTo>
                        <a:pt x="102296" y="98121"/>
                        <a:pt x="51148" y="117954"/>
                        <a:pt x="0" y="137787"/>
                      </a:cubicBezTo>
                    </a:path>
                  </a:pathLst>
                </a:custGeom>
                <a:noFill/>
                <a:ln w="22225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 rot="21002574">
                  <a:off x="1826950" y="3006815"/>
                  <a:ext cx="374154" cy="76304"/>
                </a:xfrm>
                <a:custGeom>
                  <a:avLst/>
                  <a:gdLst>
                    <a:gd name="connsiteX0" fmla="*/ 663879 w 663879"/>
                    <a:gd name="connsiteY0" fmla="*/ 0 h 137787"/>
                    <a:gd name="connsiteX1" fmla="*/ 212942 w 663879"/>
                    <a:gd name="connsiteY1" fmla="*/ 75157 h 137787"/>
                    <a:gd name="connsiteX2" fmla="*/ 0 w 663879"/>
                    <a:gd name="connsiteY2" fmla="*/ 137787 h 13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3879" h="137787">
                      <a:moveTo>
                        <a:pt x="663879" y="0"/>
                      </a:moveTo>
                      <a:cubicBezTo>
                        <a:pt x="493733" y="26096"/>
                        <a:pt x="323588" y="52193"/>
                        <a:pt x="212942" y="75157"/>
                      </a:cubicBezTo>
                      <a:cubicBezTo>
                        <a:pt x="102296" y="98121"/>
                        <a:pt x="51148" y="117954"/>
                        <a:pt x="0" y="137787"/>
                      </a:cubicBezTo>
                    </a:path>
                  </a:pathLst>
                </a:custGeom>
                <a:noFill/>
                <a:ln w="22225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1438579" y="2996952"/>
                  <a:ext cx="444525" cy="466176"/>
                  <a:chOff x="1438579" y="2996952"/>
                  <a:chExt cx="444525" cy="466176"/>
                </a:xfrm>
                <a:solidFill>
                  <a:schemeClr val="accent1">
                    <a:lumMod val="75000"/>
                    <a:alpha val="66000"/>
                  </a:schemeClr>
                </a:solidFill>
                <a:scene3d>
                  <a:camera prst="orthographicFront"/>
                  <a:lightRig rig="sunrise" dir="t"/>
                </a:scene3d>
              </p:grpSpPr>
              <p:sp>
                <p:nvSpPr>
                  <p:cNvPr id="106" name="Oval 105"/>
                  <p:cNvSpPr/>
                  <p:nvPr/>
                </p:nvSpPr>
                <p:spPr bwMode="auto">
                  <a:xfrm>
                    <a:off x="1475909" y="2996952"/>
                    <a:ext cx="335309" cy="360040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prstMaterial="flat">
                    <a:bevelT w="88900" h="889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Oval 106"/>
                  <p:cNvSpPr>
                    <a:spLocks noChangeAspect="1"/>
                  </p:cNvSpPr>
                  <p:nvPr/>
                </p:nvSpPr>
                <p:spPr bwMode="auto">
                  <a:xfrm>
                    <a:off x="1571266" y="3081486"/>
                    <a:ext cx="311838" cy="334837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prstMaterial="flat">
                    <a:bevelT w="88900" h="889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Oval 107"/>
                  <p:cNvSpPr>
                    <a:spLocks noChangeAspect="1"/>
                  </p:cNvSpPr>
                  <p:nvPr/>
                </p:nvSpPr>
                <p:spPr bwMode="auto">
                  <a:xfrm>
                    <a:off x="1438579" y="3081486"/>
                    <a:ext cx="355427" cy="38164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prstMaterial="flat">
                    <a:bevelT w="88900" h="889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600" b="0" i="1" u="none" strike="noStrike" cap="none" normalizeH="0" baseline="0" smtClean="0">
                      <a:ln>
                        <a:noFill/>
                      </a:ln>
                      <a:solidFill>
                        <a:srgbClr val="6E6E6F"/>
                      </a:solidFill>
                      <a:effectLst/>
                      <a:latin typeface="Verdana" pitchFamily="34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2688505" y="2814539"/>
                <a:ext cx="2298685" cy="102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i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Narrow" pitchFamily="34" charset="0"/>
                    <a:cs typeface="Raavi" pitchFamily="2"/>
                    <a:sym typeface="Symbol"/>
                  </a:rPr>
                  <a:t>d</a:t>
                </a:r>
                <a:r>
                  <a:rPr lang="en-GB" sz="2000" b="1" i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Narrow" pitchFamily="34" charset="0"/>
                    <a:cs typeface="Raavi" pitchFamily="2"/>
                    <a:sym typeface="Symbol"/>
                  </a:rPr>
                  <a:t>ynein</a:t>
                </a:r>
                <a:endParaRPr lang="en-US" sz="2000" b="1" i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Raavi" pitchFamily="2"/>
                </a:endParaRPr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 bwMode="auto">
            <a:xfrm flipH="1" flipV="1">
              <a:off x="2868089" y="3039735"/>
              <a:ext cx="787772" cy="953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101746" y="2576355"/>
            <a:ext cx="326831" cy="237975"/>
            <a:chOff x="1438579" y="2852936"/>
            <a:chExt cx="838028" cy="610192"/>
          </a:xfrm>
        </p:grpSpPr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2051720" y="2852936"/>
              <a:ext cx="224887" cy="167859"/>
              <a:chOff x="1475909" y="2996952"/>
              <a:chExt cx="488886" cy="364910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1475909" y="2996952"/>
                <a:ext cx="335309" cy="360040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 bwMode="auto">
              <a:xfrm>
                <a:off x="1652957" y="3027026"/>
                <a:ext cx="311838" cy="334836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9" name="Freeform 118"/>
            <p:cNvSpPr/>
            <p:nvPr/>
          </p:nvSpPr>
          <p:spPr bwMode="auto">
            <a:xfrm>
              <a:off x="1714082" y="2943616"/>
              <a:ext cx="451295" cy="171275"/>
            </a:xfrm>
            <a:custGeom>
              <a:avLst/>
              <a:gdLst>
                <a:gd name="connsiteX0" fmla="*/ 663879 w 663879"/>
                <a:gd name="connsiteY0" fmla="*/ 0 h 137787"/>
                <a:gd name="connsiteX1" fmla="*/ 212942 w 663879"/>
                <a:gd name="connsiteY1" fmla="*/ 75157 h 137787"/>
                <a:gd name="connsiteX2" fmla="*/ 0 w 663879"/>
                <a:gd name="connsiteY2" fmla="*/ 137787 h 13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79" h="137787">
                  <a:moveTo>
                    <a:pt x="663879" y="0"/>
                  </a:moveTo>
                  <a:cubicBezTo>
                    <a:pt x="493733" y="26096"/>
                    <a:pt x="323588" y="52193"/>
                    <a:pt x="212942" y="75157"/>
                  </a:cubicBezTo>
                  <a:cubicBezTo>
                    <a:pt x="102296" y="98121"/>
                    <a:pt x="51148" y="117954"/>
                    <a:pt x="0" y="137787"/>
                  </a:cubicBezTo>
                </a:path>
              </a:pathLst>
            </a:custGeom>
            <a:noFill/>
            <a:ln w="222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 rot="21002574">
              <a:off x="1826950" y="3006815"/>
              <a:ext cx="374154" cy="76304"/>
            </a:xfrm>
            <a:custGeom>
              <a:avLst/>
              <a:gdLst>
                <a:gd name="connsiteX0" fmla="*/ 663879 w 663879"/>
                <a:gd name="connsiteY0" fmla="*/ 0 h 137787"/>
                <a:gd name="connsiteX1" fmla="*/ 212942 w 663879"/>
                <a:gd name="connsiteY1" fmla="*/ 75157 h 137787"/>
                <a:gd name="connsiteX2" fmla="*/ 0 w 663879"/>
                <a:gd name="connsiteY2" fmla="*/ 137787 h 13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79" h="137787">
                  <a:moveTo>
                    <a:pt x="663879" y="0"/>
                  </a:moveTo>
                  <a:cubicBezTo>
                    <a:pt x="493733" y="26096"/>
                    <a:pt x="323588" y="52193"/>
                    <a:pt x="212942" y="75157"/>
                  </a:cubicBezTo>
                  <a:cubicBezTo>
                    <a:pt x="102296" y="98121"/>
                    <a:pt x="51148" y="117954"/>
                    <a:pt x="0" y="137787"/>
                  </a:cubicBezTo>
                </a:path>
              </a:pathLst>
            </a:custGeom>
            <a:noFill/>
            <a:ln w="222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438579" y="2996952"/>
              <a:ext cx="444525" cy="466176"/>
              <a:chOff x="1438579" y="2996952"/>
              <a:chExt cx="444525" cy="466176"/>
            </a:xfrm>
            <a:solidFill>
              <a:schemeClr val="accent1">
                <a:lumMod val="75000"/>
                <a:alpha val="66000"/>
              </a:schemeClr>
            </a:solidFill>
            <a:scene3d>
              <a:camera prst="orthographicFront"/>
              <a:lightRig rig="sunrise" dir="t"/>
            </a:scene3d>
          </p:grpSpPr>
          <p:sp>
            <p:nvSpPr>
              <p:cNvPr id="122" name="Oval 121"/>
              <p:cNvSpPr/>
              <p:nvPr/>
            </p:nvSpPr>
            <p:spPr bwMode="auto">
              <a:xfrm>
                <a:off x="1475909" y="2996952"/>
                <a:ext cx="335309" cy="36004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 bwMode="auto">
              <a:xfrm>
                <a:off x="1571266" y="3081486"/>
                <a:ext cx="311838" cy="33483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 bwMode="auto">
              <a:xfrm>
                <a:off x="1438579" y="3081486"/>
                <a:ext cx="355427" cy="38164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2090730" y="1909215"/>
            <a:ext cx="326831" cy="237975"/>
            <a:chOff x="1438579" y="2852936"/>
            <a:chExt cx="838028" cy="610192"/>
          </a:xfrm>
        </p:grpSpPr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>
              <a:off x="2051720" y="2852936"/>
              <a:ext cx="224887" cy="167859"/>
              <a:chOff x="1475909" y="2996952"/>
              <a:chExt cx="488886" cy="364910"/>
            </a:xfrm>
          </p:grpSpPr>
          <p:sp>
            <p:nvSpPr>
              <p:cNvPr id="149" name="Oval 148"/>
              <p:cNvSpPr/>
              <p:nvPr/>
            </p:nvSpPr>
            <p:spPr bwMode="auto">
              <a:xfrm>
                <a:off x="1475909" y="2996952"/>
                <a:ext cx="335309" cy="360040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 bwMode="auto">
              <a:xfrm>
                <a:off x="1652957" y="3027026"/>
                <a:ext cx="311838" cy="334836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1714082" y="2943616"/>
              <a:ext cx="451295" cy="171275"/>
            </a:xfrm>
            <a:custGeom>
              <a:avLst/>
              <a:gdLst>
                <a:gd name="connsiteX0" fmla="*/ 663879 w 663879"/>
                <a:gd name="connsiteY0" fmla="*/ 0 h 137787"/>
                <a:gd name="connsiteX1" fmla="*/ 212942 w 663879"/>
                <a:gd name="connsiteY1" fmla="*/ 75157 h 137787"/>
                <a:gd name="connsiteX2" fmla="*/ 0 w 663879"/>
                <a:gd name="connsiteY2" fmla="*/ 137787 h 13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79" h="137787">
                  <a:moveTo>
                    <a:pt x="663879" y="0"/>
                  </a:moveTo>
                  <a:cubicBezTo>
                    <a:pt x="493733" y="26096"/>
                    <a:pt x="323588" y="52193"/>
                    <a:pt x="212942" y="75157"/>
                  </a:cubicBezTo>
                  <a:cubicBezTo>
                    <a:pt x="102296" y="98121"/>
                    <a:pt x="51148" y="117954"/>
                    <a:pt x="0" y="137787"/>
                  </a:cubicBezTo>
                </a:path>
              </a:pathLst>
            </a:custGeom>
            <a:noFill/>
            <a:ln w="222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 rot="21002574">
              <a:off x="1826950" y="3006815"/>
              <a:ext cx="374154" cy="76304"/>
            </a:xfrm>
            <a:custGeom>
              <a:avLst/>
              <a:gdLst>
                <a:gd name="connsiteX0" fmla="*/ 663879 w 663879"/>
                <a:gd name="connsiteY0" fmla="*/ 0 h 137787"/>
                <a:gd name="connsiteX1" fmla="*/ 212942 w 663879"/>
                <a:gd name="connsiteY1" fmla="*/ 75157 h 137787"/>
                <a:gd name="connsiteX2" fmla="*/ 0 w 663879"/>
                <a:gd name="connsiteY2" fmla="*/ 137787 h 13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79" h="137787">
                  <a:moveTo>
                    <a:pt x="663879" y="0"/>
                  </a:moveTo>
                  <a:cubicBezTo>
                    <a:pt x="493733" y="26096"/>
                    <a:pt x="323588" y="52193"/>
                    <a:pt x="212942" y="75157"/>
                  </a:cubicBezTo>
                  <a:cubicBezTo>
                    <a:pt x="102296" y="98121"/>
                    <a:pt x="51148" y="117954"/>
                    <a:pt x="0" y="137787"/>
                  </a:cubicBezTo>
                </a:path>
              </a:pathLst>
            </a:custGeom>
            <a:noFill/>
            <a:ln w="222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438579" y="2996952"/>
              <a:ext cx="444525" cy="466176"/>
              <a:chOff x="1438579" y="2996952"/>
              <a:chExt cx="444525" cy="466176"/>
            </a:xfrm>
            <a:solidFill>
              <a:schemeClr val="accent1">
                <a:lumMod val="75000"/>
                <a:alpha val="66000"/>
              </a:schemeClr>
            </a:solidFill>
            <a:scene3d>
              <a:camera prst="orthographicFront"/>
              <a:lightRig rig="sunrise" dir="t"/>
            </a:scene3d>
          </p:grpSpPr>
          <p:sp>
            <p:nvSpPr>
              <p:cNvPr id="146" name="Oval 145"/>
              <p:cNvSpPr/>
              <p:nvPr/>
            </p:nvSpPr>
            <p:spPr bwMode="auto">
              <a:xfrm>
                <a:off x="1475909" y="2996952"/>
                <a:ext cx="335309" cy="36004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 bwMode="auto">
              <a:xfrm>
                <a:off x="1571266" y="3081486"/>
                <a:ext cx="311838" cy="33483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 bwMode="auto">
              <a:xfrm>
                <a:off x="1438579" y="3081486"/>
                <a:ext cx="355427" cy="38164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9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4.04442E-6 L 0.01754 -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648 L 0.02152 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 " pathEditMode="relative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xit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0.00834 C 0.00729 0.00949 0.01458 0.01088 0.02569 0.01435 C 0.0368 0.01783 0.05382 0.02269 0.06666 0.02871 C 0.07951 0.03473 0.09357 0.04283 0.10295 0.05093 C 0.11232 0.05903 0.11823 0.06829 0.12274 0.07709 C 0.12725 0.08588 0.12864 0.09445 0.13021 0.10324 " pathEditMode="relative" rAng="0" ptsTypes="aaaaaA">
                                      <p:cBhvr>
                                        <p:cTn id="80" dur="3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47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-3.7037E-6 C 0.00417 -3.7037E-6 0.01424 -3.7037E-6 0.02483 0.0007 C 0.03542 0.00139 0.05069 0.00301 0.06406 0.00463 C 0.07743 0.00625 0.09236 0.00764 0.10503 0.01065 C 0.11771 0.01366 0.13264 0.02037 0.13993 0.02292 " pathEditMode="relative" rAng="0" ptsTypes="aaaaa">
                                      <p:cBhvr>
                                        <p:cTn id="82" dur="2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11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-1.11111E-6 C 0.00452 -0.00046 0.01632 -0.00046 0.02726 -0.00301 C 0.0382 -0.00555 0.05 -0.00671 0.06511 -0.01528 C 0.08021 -0.02384 0.10538 -0.03542 0.11806 -0.0537 C 0.13073 -0.07199 0.13611 -0.10949 0.1408 -0.1243 " pathEditMode="relative" rAng="0" ptsTypes="aaaaa">
                                      <p:cBhvr>
                                        <p:cTn id="84" dur="3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62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23 0.00185 -0.03628 0.0037 -0.05139 0.0081 C -0.06649 0.0125 -0.07847 0.01898 -0.0908 0.02639 C -0.10312 0.0338 -0.11649 0.04051 -0.12569 0.05255 C -0.13489 0.06458 -0.14028 0.08171 -0.14549 0.09907 " pathEditMode="relative" ptsTypes="aaaaA">
                                      <p:cBhvr>
                                        <p:cTn id="86" dur="3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C -0.01823 0.00185 -0.03577 0.00555 -0.05139 0.0081 C -0.06702 0.01064 -0.07969 0.01226 -0.09393 0.01504 C -0.10816 0.01782 -0.12934 0.02361 -0.13646 0.02523 " pathEditMode="relative" rAng="0" ptsTypes="aaaa">
                                      <p:cBhvr>
                                        <p:cTn id="88" dur="2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-0.00937 -0.00186 -0.0401 -0.00787 -0.05625 -0.01181 C -0.07239 -0.01575 -0.08541 -0.01667 -0.09704 -0.02408 C -0.10868 -0.03149 -0.11822 -0.04144 -0.12586 -0.05625 C -0.1335 -0.07107 -0.13906 -0.10116 -0.14253 -0.11297 " pathEditMode="relative" rAng="0" ptsTypes="aaaaa">
                                      <p:cBhvr>
                                        <p:cTn id="90" dur="3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Microtubule pharmacology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1005110"/>
            <a:ext cx="4824536" cy="52322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Colchicine</a:t>
            </a: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Used in the treatment of gout</a:t>
            </a: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Binds close to the ATP-binding pocket of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-tubulin fixing it in a curved configuration</a:t>
            </a:r>
          </a:p>
          <a:p>
            <a:pPr lvl="0">
              <a:spcAft>
                <a:spcPts val="600"/>
              </a:spcAft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  <a:sym typeface="Symbol"/>
              </a:rPr>
              <a:t>Vinca</a:t>
            </a:r>
            <a:r>
              <a:rPr lang="en-GB" sz="2000" b="1" i="0" dirty="0" smtClean="0">
                <a:solidFill>
                  <a:srgbClr val="006699"/>
                </a:solidFill>
                <a:latin typeface="+mn-lt"/>
                <a:sym typeface="Symbol"/>
              </a:rPr>
              <a:t> alkaloids</a:t>
            </a:r>
          </a:p>
          <a:p>
            <a:pPr marL="355600" lvl="0" indent="-2730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Used to treat various cancers</a:t>
            </a:r>
          </a:p>
          <a:p>
            <a:pPr marL="355600" lvl="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Has a binding site between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heterodimers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thereby inhibiting assembly</a:t>
            </a:r>
          </a:p>
          <a:p>
            <a:pPr lvl="0">
              <a:spcAft>
                <a:spcPts val="0"/>
              </a:spcAft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endParaRPr lang="en-GB" sz="2000" b="1" i="0" dirty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Used in the treatment of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fungal infections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Similar mechanism to colchicine but different locus of action</a:t>
            </a:r>
            <a:endParaRPr lang="en-GB" sz="1800" i="0" dirty="0" smtClean="0">
              <a:solidFill>
                <a:srgbClr val="006699"/>
              </a:solidFill>
              <a:latin typeface="+mn-lt"/>
              <a:sym typeface="Symbol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Paclitaxel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adjunct for ovarian and breast cancer</a:t>
            </a: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Binds to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-tubulin tightly and prevents disassembly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</a:p>
          <a:p>
            <a:pPr marL="357188" lvl="0" indent="-265113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Shares binding site with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griseofulvin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pic>
        <p:nvPicPr>
          <p:cNvPr id="3076" name="Picture 4" descr="An external file that holds a picture, illustration, etc.&#10;Object name is nihms149730f8.jpg Object name is nihms149730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2" y="1700808"/>
            <a:ext cx="37548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112" y="4797152"/>
            <a:ext cx="3754812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900" i="0" dirty="0">
                <a:solidFill>
                  <a:srgbClr val="006699"/>
                </a:solidFill>
                <a:latin typeface="+mn-lt"/>
              </a:rPr>
              <a:t>The tubulin protein 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with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colchicine and vinblastine binding sites at interfaces between the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α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and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β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subunits. </a:t>
            </a:r>
            <a:endParaRPr lang="en-GB" sz="900" i="0" dirty="0" smtClean="0">
              <a:solidFill>
                <a:srgbClr val="006699"/>
              </a:solidFill>
              <a:latin typeface="+mn-lt"/>
            </a:endParaRPr>
          </a:p>
          <a:p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α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subunits 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are shown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in red and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β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subunits shown in blue; </a:t>
            </a:r>
            <a:endParaRPr lang="en-GB" sz="900" i="0" dirty="0" smtClean="0">
              <a:solidFill>
                <a:srgbClr val="006699"/>
              </a:solidFill>
              <a:latin typeface="+mn-lt"/>
            </a:endParaRPr>
          </a:p>
          <a:p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b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) inset shows the colchicine binding pocket 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at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the intra-</a:t>
            </a:r>
            <a:r>
              <a:rPr lang="en-GB" sz="900" i="0" dirty="0" err="1">
                <a:solidFill>
                  <a:srgbClr val="006699"/>
                </a:solidFill>
                <a:latin typeface="+mn-lt"/>
              </a:rPr>
              <a:t>dimeric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 interface of the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αβ-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subunit; </a:t>
            </a:r>
            <a:endParaRPr lang="en-GB" sz="900" i="0" dirty="0" smtClean="0">
              <a:solidFill>
                <a:srgbClr val="006699"/>
              </a:solidFill>
              <a:latin typeface="+mn-lt"/>
            </a:endParaRPr>
          </a:p>
          <a:p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c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) inset shows the vinblastine binding 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site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at the inter-</a:t>
            </a:r>
            <a:r>
              <a:rPr lang="en-GB" sz="900" i="0" dirty="0" err="1">
                <a:solidFill>
                  <a:srgbClr val="006699"/>
                </a:solidFill>
                <a:latin typeface="+mn-lt"/>
              </a:rPr>
              <a:t>dimeric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 interface between </a:t>
            </a:r>
            <a:r>
              <a:rPr lang="el-GR" sz="900" i="0" dirty="0">
                <a:solidFill>
                  <a:srgbClr val="006699"/>
                </a:solidFill>
                <a:latin typeface="+mn-lt"/>
              </a:rPr>
              <a:t>αβ-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subunits</a:t>
            </a:r>
          </a:p>
          <a:p>
            <a:endParaRPr lang="en-GB" sz="900" i="0" dirty="0">
              <a:solidFill>
                <a:srgbClr val="006699"/>
              </a:solidFill>
              <a:latin typeface="+mn-lt"/>
            </a:endParaRPr>
          </a:p>
          <a:p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From </a:t>
            </a:r>
            <a:r>
              <a:rPr lang="en-GB" sz="900" i="0" dirty="0" err="1" smtClean="0">
                <a:solidFill>
                  <a:srgbClr val="006699"/>
                </a:solidFill>
                <a:latin typeface="+mn-lt"/>
              </a:rPr>
              <a:t>Tripathi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 &amp; Kellogg 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(</a:t>
            </a:r>
            <a:r>
              <a:rPr lang="en-GB" sz="900" i="0" dirty="0" smtClean="0">
                <a:solidFill>
                  <a:srgbClr val="006699"/>
                </a:solidFill>
                <a:latin typeface="+mn-lt"/>
              </a:rPr>
              <a:t>2010) Proteins.78(4</a:t>
            </a:r>
            <a:r>
              <a:rPr lang="en-GB" sz="900" i="0" dirty="0">
                <a:solidFill>
                  <a:srgbClr val="006699"/>
                </a:solidFill>
                <a:latin typeface="+mn-lt"/>
              </a:rPr>
              <a:t>): 825–842. </a:t>
            </a:r>
          </a:p>
        </p:txBody>
      </p:sp>
    </p:spTree>
    <p:extLst>
      <p:ext uri="{BB962C8B-B14F-4D97-AF65-F5344CB8AC3E}">
        <p14:creationId xmlns:p14="http://schemas.microsoft.com/office/powerpoint/2010/main" val="12325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158202</TotalTime>
  <Words>2405</Words>
  <Application>Microsoft Office PowerPoint</Application>
  <PresentationFormat>On-screen Show (4:3)</PresentationFormat>
  <Paragraphs>570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Standarddesign</vt:lpstr>
      <vt:lpstr>CMS: Cell Behaviour II The cytoskeleton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Sohag</dc:creator>
  <cp:lastModifiedBy>Shiel, Nuala</cp:lastModifiedBy>
  <cp:revision>1743</cp:revision>
  <dcterms:modified xsi:type="dcterms:W3CDTF">2012-11-23T13:17:28Z</dcterms:modified>
</cp:coreProperties>
</file>