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0" r:id="rId2"/>
    <p:sldId id="282" r:id="rId3"/>
    <p:sldId id="257" r:id="rId4"/>
    <p:sldId id="258" r:id="rId5"/>
    <p:sldId id="259" r:id="rId6"/>
    <p:sldId id="260" r:id="rId7"/>
    <p:sldId id="261" r:id="rId8"/>
    <p:sldId id="276" r:id="rId9"/>
    <p:sldId id="307" r:id="rId10"/>
    <p:sldId id="308" r:id="rId11"/>
    <p:sldId id="263" r:id="rId12"/>
    <p:sldId id="264" r:id="rId13"/>
    <p:sldId id="325" r:id="rId14"/>
    <p:sldId id="326" r:id="rId15"/>
    <p:sldId id="270" r:id="rId16"/>
    <p:sldId id="271" r:id="rId17"/>
    <p:sldId id="272" r:id="rId18"/>
    <p:sldId id="273" r:id="rId19"/>
    <p:sldId id="275" r:id="rId20"/>
    <p:sldId id="311" r:id="rId21"/>
    <p:sldId id="278" r:id="rId22"/>
    <p:sldId id="280" r:id="rId23"/>
    <p:sldId id="281" r:id="rId24"/>
    <p:sldId id="284" r:id="rId25"/>
    <p:sldId id="285" r:id="rId26"/>
    <p:sldId id="287" r:id="rId27"/>
    <p:sldId id="312" r:id="rId28"/>
    <p:sldId id="331" r:id="rId29"/>
    <p:sldId id="313" r:id="rId30"/>
    <p:sldId id="288" r:id="rId31"/>
    <p:sldId id="290" r:id="rId32"/>
    <p:sldId id="309" r:id="rId33"/>
    <p:sldId id="328" r:id="rId34"/>
    <p:sldId id="292" r:id="rId35"/>
    <p:sldId id="286" r:id="rId36"/>
    <p:sldId id="293" r:id="rId37"/>
    <p:sldId id="306" r:id="rId38"/>
    <p:sldId id="297" r:id="rId39"/>
    <p:sldId id="314" r:id="rId40"/>
    <p:sldId id="315" r:id="rId41"/>
    <p:sldId id="317" r:id="rId42"/>
    <p:sldId id="300" r:id="rId43"/>
    <p:sldId id="319" r:id="rId44"/>
    <p:sldId id="324" r:id="rId45"/>
    <p:sldId id="304" r:id="rId46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80863" autoAdjust="0"/>
  </p:normalViewPr>
  <p:slideViewPr>
    <p:cSldViewPr>
      <p:cViewPr>
        <p:scale>
          <a:sx n="50" d="100"/>
          <a:sy n="50" d="100"/>
        </p:scale>
        <p:origin x="-8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EF854F-B0B2-496A-9059-DD2FE085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7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10404C-D3D5-467F-A04B-BCBBFB79ED30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340585-7A38-4ABD-9EBE-D882AE22A06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F1312C-DB1E-4F57-B268-B9D46F74AD8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347757-8844-45DB-B556-B6D660DC84E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A2C988-2BF2-47C5-AE29-3FA9F1FD05D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2D23AE-1601-473F-88F2-38F594886546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C87DFE-3E0F-492D-89D7-F99871B1A8B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DDEE52-05AE-415C-85FD-4A898915E1F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E5097A-380A-46F6-8A61-822BFFDEE199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AEE4D4-2E81-4D85-935D-778F3C2E8D6B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60B868-E33A-4074-9A7B-2F97E43EDCE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2C2436-0CFA-4ECF-98FE-AC7DABF0CE3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D4A67F-38D0-4E31-BBD1-35DC879A152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3FF5A6-262D-44DD-BD00-4D7AC830DF5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A7E615-2091-466F-91F8-4C802BD4C940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C8F697-E169-4AF1-B8F8-974ECCD5E141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7FE789-3926-40AB-AC2B-B34BEA28233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F7AA72-E32A-44E9-B66B-206BB7E1700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B61628-A8A7-4F8C-B01A-C79CAF8FF871}" type="slidenum">
              <a:rPr lang="da-DK" smtClean="0">
                <a:cs typeface="Arial" pitchFamily="34" charset="0"/>
              </a:rPr>
              <a:pPr eaLnBrk="1" hangingPunct="1"/>
              <a:t>27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18B011-A037-4CE0-BE3D-4604567C2B46}" type="slidenum">
              <a:rPr lang="de-CH" smtClean="0"/>
              <a:pPr eaLnBrk="1" hangingPunct="1"/>
              <a:t>28</a:t>
            </a:fld>
            <a:endParaRPr lang="de-CH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3C1C90-D5DD-46F4-A3A9-9337DBE5EDF8}" type="slidenum">
              <a:rPr lang="da-DK" smtClean="0">
                <a:cs typeface="Arial" pitchFamily="34" charset="0"/>
              </a:rPr>
              <a:pPr eaLnBrk="1" hangingPunct="1"/>
              <a:t>29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F81058-27CE-42F5-80DD-EC657DE3B91F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3F9549-12D8-4A29-AB63-0CE0D1E4844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5C4E02-9D15-4EC9-92B5-3BEF6088BFFA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D9E23B-5BDE-4D0E-A6F2-43D9FEE1F7C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3C18C2-1607-4949-B5AF-838FE5671B1E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F4CF23-2872-4D78-8761-610E05EC77A1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C9D60D-6C2E-4118-9E41-EDC4021110C9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B030EF-5046-4899-A76E-63824F15AC67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FD9E19-FB2C-40B5-92AB-6E4A1B9D2E41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31452E-6F91-4C39-BBCE-EFE9725D5541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7AA173-F810-4BB8-9EC3-FEC1C4BD3511}" type="slidenum">
              <a:rPr lang="da-DK" smtClean="0">
                <a:cs typeface="Arial" pitchFamily="34" charset="0"/>
              </a:rPr>
              <a:pPr eaLnBrk="1" hangingPunct="1"/>
              <a:t>39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9C315F-44F6-44D3-8FAF-5B9CCF985621}" type="slidenum">
              <a:rPr lang="da-DK" smtClean="0">
                <a:cs typeface="Arial" pitchFamily="34" charset="0"/>
              </a:rPr>
              <a:pPr eaLnBrk="1" hangingPunct="1"/>
              <a:t>40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DFC260-E994-43C0-9663-C963CAE3B49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462C4A-94D1-42DD-82B1-E86AD5289F34}" type="slidenum">
              <a:rPr lang="en-GB" smtClean="0">
                <a:cs typeface="Arial" pitchFamily="34" charset="0"/>
              </a:rPr>
              <a:pPr eaLnBrk="1" hangingPunct="1"/>
              <a:t>41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57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C1D9F0-991F-4685-8AD0-8D45A3E72D45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29DEC3-D1C0-4197-A035-45E5730C4D23}" type="slidenum">
              <a:rPr lang="de-CH" smtClean="0">
                <a:cs typeface="Arial" pitchFamily="34" charset="0"/>
              </a:rPr>
              <a:pPr eaLnBrk="1" hangingPunct="1"/>
              <a:t>43</a:t>
            </a:fld>
            <a:endParaRPr lang="de-CH" smtClean="0"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064C0F-8412-4B43-80D7-C697E7FF70A6}" type="slidenum">
              <a:rPr lang="de-CH" smtClean="0">
                <a:cs typeface="Arial" pitchFamily="34" charset="0"/>
              </a:rPr>
              <a:pPr eaLnBrk="1" hangingPunct="1"/>
              <a:t>44</a:t>
            </a:fld>
            <a:endParaRPr lang="de-CH" smtClean="0"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705F66-E675-4226-9CBF-306AC36E1E06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627EAD-C29D-48EB-8261-F9F70FA5290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7E1B46-8265-48B2-8A63-4368D4D73D73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78F262-196E-4F43-915E-A4985D38DBB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4391A-9FA6-40D7-863D-017DAC14C19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79560F-D10C-4632-8063-9148F8C99916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3326-2862-48F7-99BA-06943535A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0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6D81-5F68-48CB-9570-F1F3C626C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9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D6EF-87EE-4B71-96CC-356E3112CB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A4AC-DADD-4DAC-BD99-1142D2E5C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7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2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B771-4596-4D95-B316-982662330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9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0F99-8DBD-4219-B805-98C3E5611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8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9F87-C95C-40D9-8346-7BDE544A6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A001-E109-480A-B913-A38EED353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47E7-1F2D-4BEF-9277-096D39549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1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Front_Top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 b="11351"/>
          <a:stretch>
            <a:fillRect/>
          </a:stretch>
        </p:blipFill>
        <p:spPr bwMode="auto">
          <a:xfrm>
            <a:off x="0" y="-26988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9"/>
          <p:cNvGrpSpPr>
            <a:grpSpLocks/>
          </p:cNvGrpSpPr>
          <p:nvPr userDrawn="1"/>
        </p:nvGrpSpPr>
        <p:grpSpPr bwMode="auto">
          <a:xfrm>
            <a:off x="146050" y="161925"/>
            <a:ext cx="8997950" cy="654050"/>
            <a:chOff x="145604" y="305278"/>
            <a:chExt cx="8998407" cy="654231"/>
          </a:xfrm>
        </p:grpSpPr>
        <p:pic>
          <p:nvPicPr>
            <p:cNvPr id="4" name="Picture 17" descr="IMP_Logo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04" y="352896"/>
              <a:ext cx="2304256" cy="60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2626993" y="305269"/>
              <a:ext cx="6517019" cy="647874"/>
              <a:chOff x="-6338" y="3141763"/>
              <a:chExt cx="9114842" cy="1726869"/>
            </a:xfrm>
          </p:grpSpPr>
          <p:sp>
            <p:nvSpPr>
              <p:cNvPr id="6" name="Freeform 49"/>
              <p:cNvSpPr/>
              <p:nvPr/>
            </p:nvSpPr>
            <p:spPr>
              <a:xfrm>
                <a:off x="-6338" y="4771322"/>
                <a:ext cx="865965" cy="97347"/>
              </a:xfrm>
              <a:custGeom>
                <a:avLst/>
                <a:gdLst>
                  <a:gd name="connsiteX0" fmla="*/ 0 w 866730"/>
                  <a:gd name="connsiteY0" fmla="*/ 41637 h 98762"/>
                  <a:gd name="connsiteX1" fmla="*/ 13001 w 866730"/>
                  <a:gd name="connsiteY1" fmla="*/ 50304 h 98762"/>
                  <a:gd name="connsiteX2" fmla="*/ 26002 w 866730"/>
                  <a:gd name="connsiteY2" fmla="*/ 54638 h 98762"/>
                  <a:gd name="connsiteX3" fmla="*/ 78006 w 866730"/>
                  <a:gd name="connsiteY3" fmla="*/ 80640 h 98762"/>
                  <a:gd name="connsiteX4" fmla="*/ 91007 w 866730"/>
                  <a:gd name="connsiteY4" fmla="*/ 84973 h 98762"/>
                  <a:gd name="connsiteX5" fmla="*/ 104008 w 866730"/>
                  <a:gd name="connsiteY5" fmla="*/ 89307 h 98762"/>
                  <a:gd name="connsiteX6" fmla="*/ 234017 w 866730"/>
                  <a:gd name="connsiteY6" fmla="*/ 84973 h 98762"/>
                  <a:gd name="connsiteX7" fmla="*/ 260019 w 866730"/>
                  <a:gd name="connsiteY7" fmla="*/ 84973 h 98762"/>
                  <a:gd name="connsiteX8" fmla="*/ 277354 w 866730"/>
                  <a:gd name="connsiteY8" fmla="*/ 80640 h 98762"/>
                  <a:gd name="connsiteX9" fmla="*/ 290355 w 866730"/>
                  <a:gd name="connsiteY9" fmla="*/ 71972 h 98762"/>
                  <a:gd name="connsiteX10" fmla="*/ 338025 w 866730"/>
                  <a:gd name="connsiteY10" fmla="*/ 76306 h 98762"/>
                  <a:gd name="connsiteX11" fmla="*/ 342358 w 866730"/>
                  <a:gd name="connsiteY11" fmla="*/ 89307 h 98762"/>
                  <a:gd name="connsiteX12" fmla="*/ 385695 w 866730"/>
                  <a:gd name="connsiteY12" fmla="*/ 89307 h 98762"/>
                  <a:gd name="connsiteX13" fmla="*/ 424698 w 866730"/>
                  <a:gd name="connsiteY13" fmla="*/ 84973 h 98762"/>
                  <a:gd name="connsiteX14" fmla="*/ 502703 w 866730"/>
                  <a:gd name="connsiteY14" fmla="*/ 80640 h 98762"/>
                  <a:gd name="connsiteX15" fmla="*/ 507037 w 866730"/>
                  <a:gd name="connsiteY15" fmla="*/ 45970 h 98762"/>
                  <a:gd name="connsiteX16" fmla="*/ 502703 w 866730"/>
                  <a:gd name="connsiteY16" fmla="*/ 32970 h 98762"/>
                  <a:gd name="connsiteX17" fmla="*/ 507037 w 866730"/>
                  <a:gd name="connsiteY17" fmla="*/ 58971 h 98762"/>
                  <a:gd name="connsiteX18" fmla="*/ 546040 w 866730"/>
                  <a:gd name="connsiteY18" fmla="*/ 71972 h 98762"/>
                  <a:gd name="connsiteX19" fmla="*/ 585043 w 866730"/>
                  <a:gd name="connsiteY19" fmla="*/ 71972 h 98762"/>
                  <a:gd name="connsiteX20" fmla="*/ 593710 w 866730"/>
                  <a:gd name="connsiteY20" fmla="*/ 45970 h 98762"/>
                  <a:gd name="connsiteX21" fmla="*/ 602377 w 866730"/>
                  <a:gd name="connsiteY21" fmla="*/ 11301 h 98762"/>
                  <a:gd name="connsiteX22" fmla="*/ 598044 w 866730"/>
                  <a:gd name="connsiteY22" fmla="*/ 24302 h 98762"/>
                  <a:gd name="connsiteX23" fmla="*/ 602377 w 866730"/>
                  <a:gd name="connsiteY23" fmla="*/ 37303 h 98762"/>
                  <a:gd name="connsiteX24" fmla="*/ 615378 w 866730"/>
                  <a:gd name="connsiteY24" fmla="*/ 71972 h 98762"/>
                  <a:gd name="connsiteX25" fmla="*/ 628379 w 866730"/>
                  <a:gd name="connsiteY25" fmla="*/ 76306 h 98762"/>
                  <a:gd name="connsiteX26" fmla="*/ 866730 w 866730"/>
                  <a:gd name="connsiteY26" fmla="*/ 71972 h 9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66730" h="98762">
                    <a:moveTo>
                      <a:pt x="0" y="41637"/>
                    </a:moveTo>
                    <a:cubicBezTo>
                      <a:pt x="4334" y="44526"/>
                      <a:pt x="8343" y="47975"/>
                      <a:pt x="13001" y="50304"/>
                    </a:cubicBezTo>
                    <a:cubicBezTo>
                      <a:pt x="17087" y="52347"/>
                      <a:pt x="22009" y="52420"/>
                      <a:pt x="26002" y="54638"/>
                    </a:cubicBezTo>
                    <a:cubicBezTo>
                      <a:pt x="76401" y="82637"/>
                      <a:pt x="27391" y="63768"/>
                      <a:pt x="78006" y="80640"/>
                    </a:cubicBezTo>
                    <a:lnTo>
                      <a:pt x="91007" y="84973"/>
                    </a:lnTo>
                    <a:lnTo>
                      <a:pt x="104008" y="89307"/>
                    </a:lnTo>
                    <a:cubicBezTo>
                      <a:pt x="147344" y="87862"/>
                      <a:pt x="190736" y="87596"/>
                      <a:pt x="234017" y="84973"/>
                    </a:cubicBezTo>
                    <a:cubicBezTo>
                      <a:pt x="263352" y="83195"/>
                      <a:pt x="230684" y="75196"/>
                      <a:pt x="260019" y="84973"/>
                    </a:cubicBezTo>
                    <a:cubicBezTo>
                      <a:pt x="265797" y="83529"/>
                      <a:pt x="271879" y="82986"/>
                      <a:pt x="277354" y="80640"/>
                    </a:cubicBezTo>
                    <a:cubicBezTo>
                      <a:pt x="282141" y="78588"/>
                      <a:pt x="285160" y="72343"/>
                      <a:pt x="290355" y="71972"/>
                    </a:cubicBezTo>
                    <a:cubicBezTo>
                      <a:pt x="306270" y="70835"/>
                      <a:pt x="322135" y="74861"/>
                      <a:pt x="338025" y="76306"/>
                    </a:cubicBezTo>
                    <a:cubicBezTo>
                      <a:pt x="339469" y="80640"/>
                      <a:pt x="339128" y="86077"/>
                      <a:pt x="342358" y="89307"/>
                    </a:cubicBezTo>
                    <a:cubicBezTo>
                      <a:pt x="351813" y="98762"/>
                      <a:pt x="380435" y="90059"/>
                      <a:pt x="385695" y="89307"/>
                    </a:cubicBezTo>
                    <a:cubicBezTo>
                      <a:pt x="419442" y="72435"/>
                      <a:pt x="385495" y="84973"/>
                      <a:pt x="424698" y="84973"/>
                    </a:cubicBezTo>
                    <a:cubicBezTo>
                      <a:pt x="450740" y="84973"/>
                      <a:pt x="476701" y="82084"/>
                      <a:pt x="502703" y="80640"/>
                    </a:cubicBezTo>
                    <a:cubicBezTo>
                      <a:pt x="504148" y="69083"/>
                      <a:pt x="507037" y="57617"/>
                      <a:pt x="507037" y="45970"/>
                    </a:cubicBezTo>
                    <a:cubicBezTo>
                      <a:pt x="507037" y="41402"/>
                      <a:pt x="502703" y="28402"/>
                      <a:pt x="502703" y="32970"/>
                    </a:cubicBezTo>
                    <a:cubicBezTo>
                      <a:pt x="502703" y="41757"/>
                      <a:pt x="503107" y="51112"/>
                      <a:pt x="507037" y="58971"/>
                    </a:cubicBezTo>
                    <a:cubicBezTo>
                      <a:pt x="512578" y="70052"/>
                      <a:pt x="539820" y="70935"/>
                      <a:pt x="546040" y="71972"/>
                    </a:cubicBezTo>
                    <a:cubicBezTo>
                      <a:pt x="558080" y="75986"/>
                      <a:pt x="572419" y="83019"/>
                      <a:pt x="585043" y="71972"/>
                    </a:cubicBezTo>
                    <a:cubicBezTo>
                      <a:pt x="591919" y="65956"/>
                      <a:pt x="591494" y="54833"/>
                      <a:pt x="593710" y="45970"/>
                    </a:cubicBezTo>
                    <a:cubicBezTo>
                      <a:pt x="596599" y="34414"/>
                      <a:pt x="606143" y="0"/>
                      <a:pt x="602377" y="11301"/>
                    </a:cubicBezTo>
                    <a:lnTo>
                      <a:pt x="598044" y="24302"/>
                    </a:lnTo>
                    <a:cubicBezTo>
                      <a:pt x="599488" y="28636"/>
                      <a:pt x="601269" y="32871"/>
                      <a:pt x="602377" y="37303"/>
                    </a:cubicBezTo>
                    <a:cubicBezTo>
                      <a:pt x="605460" y="49635"/>
                      <a:pt x="604232" y="63055"/>
                      <a:pt x="615378" y="71972"/>
                    </a:cubicBezTo>
                    <a:cubicBezTo>
                      <a:pt x="618945" y="74826"/>
                      <a:pt x="624045" y="74861"/>
                      <a:pt x="628379" y="76306"/>
                    </a:cubicBezTo>
                    <a:cubicBezTo>
                      <a:pt x="712641" y="48216"/>
                      <a:pt x="636812" y="71972"/>
                      <a:pt x="866730" y="71972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" name="Freeform 50"/>
              <p:cNvSpPr/>
              <p:nvPr/>
            </p:nvSpPr>
            <p:spPr>
              <a:xfrm>
                <a:off x="855187" y="4767088"/>
                <a:ext cx="599515" cy="71955"/>
              </a:xfrm>
              <a:custGeom>
                <a:avLst/>
                <a:gdLst>
                  <a:gd name="connsiteX0" fmla="*/ 0 w 598043"/>
                  <a:gd name="connsiteY0" fmla="*/ 73672 h 75188"/>
                  <a:gd name="connsiteX1" fmla="*/ 39003 w 598043"/>
                  <a:gd name="connsiteY1" fmla="*/ 69338 h 75188"/>
                  <a:gd name="connsiteX2" fmla="*/ 43336 w 598043"/>
                  <a:gd name="connsiteY2" fmla="*/ 52003 h 75188"/>
                  <a:gd name="connsiteX3" fmla="*/ 69338 w 598043"/>
                  <a:gd name="connsiteY3" fmla="*/ 43336 h 75188"/>
                  <a:gd name="connsiteX4" fmla="*/ 78005 w 598043"/>
                  <a:gd name="connsiteY4" fmla="*/ 43336 h 75188"/>
                  <a:gd name="connsiteX5" fmla="*/ 91006 w 598043"/>
                  <a:gd name="connsiteY5" fmla="*/ 47670 h 75188"/>
                  <a:gd name="connsiteX6" fmla="*/ 104007 w 598043"/>
                  <a:gd name="connsiteY6" fmla="*/ 43336 h 75188"/>
                  <a:gd name="connsiteX7" fmla="*/ 130009 w 598043"/>
                  <a:gd name="connsiteY7" fmla="*/ 52003 h 75188"/>
                  <a:gd name="connsiteX8" fmla="*/ 138676 w 598043"/>
                  <a:gd name="connsiteY8" fmla="*/ 60671 h 75188"/>
                  <a:gd name="connsiteX9" fmla="*/ 221016 w 598043"/>
                  <a:gd name="connsiteY9" fmla="*/ 60671 h 75188"/>
                  <a:gd name="connsiteX10" fmla="*/ 234017 w 598043"/>
                  <a:gd name="connsiteY10" fmla="*/ 65004 h 75188"/>
                  <a:gd name="connsiteX11" fmla="*/ 247018 w 598043"/>
                  <a:gd name="connsiteY11" fmla="*/ 69338 h 75188"/>
                  <a:gd name="connsiteX12" fmla="*/ 255685 w 598043"/>
                  <a:gd name="connsiteY12" fmla="*/ 56337 h 75188"/>
                  <a:gd name="connsiteX13" fmla="*/ 268686 w 598043"/>
                  <a:gd name="connsiteY13" fmla="*/ 65004 h 75188"/>
                  <a:gd name="connsiteX14" fmla="*/ 325023 w 598043"/>
                  <a:gd name="connsiteY14" fmla="*/ 69338 h 75188"/>
                  <a:gd name="connsiteX15" fmla="*/ 364026 w 598043"/>
                  <a:gd name="connsiteY15" fmla="*/ 65004 h 75188"/>
                  <a:gd name="connsiteX16" fmla="*/ 372694 w 598043"/>
                  <a:gd name="connsiteY16" fmla="*/ 56337 h 75188"/>
                  <a:gd name="connsiteX17" fmla="*/ 385695 w 598043"/>
                  <a:gd name="connsiteY17" fmla="*/ 47670 h 75188"/>
                  <a:gd name="connsiteX18" fmla="*/ 390028 w 598043"/>
                  <a:gd name="connsiteY18" fmla="*/ 17334 h 75188"/>
                  <a:gd name="connsiteX19" fmla="*/ 394362 w 598043"/>
                  <a:gd name="connsiteY19" fmla="*/ 30335 h 75188"/>
                  <a:gd name="connsiteX20" fmla="*/ 442032 w 598043"/>
                  <a:gd name="connsiteY20" fmla="*/ 26001 h 75188"/>
                  <a:gd name="connsiteX21" fmla="*/ 433365 w 598043"/>
                  <a:gd name="connsiteY21" fmla="*/ 0 h 75188"/>
                  <a:gd name="connsiteX22" fmla="*/ 437698 w 598043"/>
                  <a:gd name="connsiteY22" fmla="*/ 13000 h 75188"/>
                  <a:gd name="connsiteX23" fmla="*/ 442032 w 598043"/>
                  <a:gd name="connsiteY23" fmla="*/ 26001 h 75188"/>
                  <a:gd name="connsiteX24" fmla="*/ 463700 w 598043"/>
                  <a:gd name="connsiteY24" fmla="*/ 21668 h 75188"/>
                  <a:gd name="connsiteX25" fmla="*/ 468034 w 598043"/>
                  <a:gd name="connsiteY25" fmla="*/ 47670 h 75188"/>
                  <a:gd name="connsiteX26" fmla="*/ 481035 w 598043"/>
                  <a:gd name="connsiteY26" fmla="*/ 52003 h 75188"/>
                  <a:gd name="connsiteX27" fmla="*/ 580709 w 598043"/>
                  <a:gd name="connsiteY27" fmla="*/ 47670 h 75188"/>
                  <a:gd name="connsiteX28" fmla="*/ 593710 w 598043"/>
                  <a:gd name="connsiteY28" fmla="*/ 52003 h 75188"/>
                  <a:gd name="connsiteX29" fmla="*/ 598043 w 598043"/>
                  <a:gd name="connsiteY29" fmla="*/ 52003 h 7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98043" h="75188">
                    <a:moveTo>
                      <a:pt x="0" y="73672"/>
                    </a:moveTo>
                    <a:cubicBezTo>
                      <a:pt x="13001" y="72227"/>
                      <a:pt x="27303" y="75188"/>
                      <a:pt x="39003" y="69338"/>
                    </a:cubicBezTo>
                    <a:cubicBezTo>
                      <a:pt x="44330" y="66674"/>
                      <a:pt x="38814" y="55879"/>
                      <a:pt x="43336" y="52003"/>
                    </a:cubicBezTo>
                    <a:cubicBezTo>
                      <a:pt x="50273" y="46057"/>
                      <a:pt x="69338" y="43336"/>
                      <a:pt x="69338" y="43336"/>
                    </a:cubicBezTo>
                    <a:cubicBezTo>
                      <a:pt x="78006" y="17334"/>
                      <a:pt x="69338" y="34669"/>
                      <a:pt x="78005" y="43336"/>
                    </a:cubicBezTo>
                    <a:cubicBezTo>
                      <a:pt x="81235" y="46566"/>
                      <a:pt x="86672" y="46225"/>
                      <a:pt x="91006" y="47670"/>
                    </a:cubicBezTo>
                    <a:cubicBezTo>
                      <a:pt x="95340" y="46225"/>
                      <a:pt x="99467" y="42832"/>
                      <a:pt x="104007" y="43336"/>
                    </a:cubicBezTo>
                    <a:cubicBezTo>
                      <a:pt x="113087" y="44345"/>
                      <a:pt x="130009" y="52003"/>
                      <a:pt x="130009" y="52003"/>
                    </a:cubicBezTo>
                    <a:cubicBezTo>
                      <a:pt x="132898" y="54892"/>
                      <a:pt x="135172" y="58569"/>
                      <a:pt x="138676" y="60671"/>
                    </a:cubicBezTo>
                    <a:cubicBezTo>
                      <a:pt x="159567" y="73206"/>
                      <a:pt x="218496" y="60828"/>
                      <a:pt x="221016" y="60671"/>
                    </a:cubicBezTo>
                    <a:cubicBezTo>
                      <a:pt x="237944" y="43741"/>
                      <a:pt x="222766" y="53753"/>
                      <a:pt x="234017" y="65004"/>
                    </a:cubicBezTo>
                    <a:cubicBezTo>
                      <a:pt x="237247" y="68234"/>
                      <a:pt x="242684" y="67893"/>
                      <a:pt x="247018" y="69338"/>
                    </a:cubicBezTo>
                    <a:cubicBezTo>
                      <a:pt x="249907" y="65004"/>
                      <a:pt x="250578" y="57359"/>
                      <a:pt x="255685" y="56337"/>
                    </a:cubicBezTo>
                    <a:cubicBezTo>
                      <a:pt x="260792" y="55315"/>
                      <a:pt x="263567" y="64044"/>
                      <a:pt x="268686" y="65004"/>
                    </a:cubicBezTo>
                    <a:cubicBezTo>
                      <a:pt x="287198" y="68475"/>
                      <a:pt x="306244" y="67893"/>
                      <a:pt x="325023" y="69338"/>
                    </a:cubicBezTo>
                    <a:cubicBezTo>
                      <a:pt x="338024" y="67893"/>
                      <a:pt x="351406" y="68446"/>
                      <a:pt x="364026" y="65004"/>
                    </a:cubicBezTo>
                    <a:cubicBezTo>
                      <a:pt x="367968" y="63929"/>
                      <a:pt x="369503" y="58889"/>
                      <a:pt x="372694" y="56337"/>
                    </a:cubicBezTo>
                    <a:cubicBezTo>
                      <a:pt x="376761" y="53084"/>
                      <a:pt x="381361" y="50559"/>
                      <a:pt x="385695" y="47670"/>
                    </a:cubicBezTo>
                    <a:cubicBezTo>
                      <a:pt x="387139" y="37558"/>
                      <a:pt x="385460" y="26470"/>
                      <a:pt x="390028" y="17334"/>
                    </a:cubicBezTo>
                    <a:cubicBezTo>
                      <a:pt x="392071" y="13248"/>
                      <a:pt x="389856" y="29584"/>
                      <a:pt x="394362" y="30335"/>
                    </a:cubicBezTo>
                    <a:cubicBezTo>
                      <a:pt x="410100" y="32958"/>
                      <a:pt x="426142" y="27446"/>
                      <a:pt x="442032" y="26001"/>
                    </a:cubicBezTo>
                    <a:lnTo>
                      <a:pt x="433365" y="0"/>
                    </a:lnTo>
                    <a:lnTo>
                      <a:pt x="437698" y="13000"/>
                    </a:lnTo>
                    <a:lnTo>
                      <a:pt x="442032" y="26001"/>
                    </a:lnTo>
                    <a:cubicBezTo>
                      <a:pt x="449255" y="24557"/>
                      <a:pt x="458042" y="16953"/>
                      <a:pt x="463700" y="21668"/>
                    </a:cubicBezTo>
                    <a:cubicBezTo>
                      <a:pt x="470450" y="27293"/>
                      <a:pt x="463674" y="40041"/>
                      <a:pt x="468034" y="47670"/>
                    </a:cubicBezTo>
                    <a:cubicBezTo>
                      <a:pt x="470300" y="51636"/>
                      <a:pt x="476701" y="50559"/>
                      <a:pt x="481035" y="52003"/>
                    </a:cubicBezTo>
                    <a:cubicBezTo>
                      <a:pt x="514260" y="50559"/>
                      <a:pt x="547453" y="47670"/>
                      <a:pt x="580709" y="47670"/>
                    </a:cubicBezTo>
                    <a:cubicBezTo>
                      <a:pt x="585277" y="47670"/>
                      <a:pt x="589278" y="50895"/>
                      <a:pt x="593710" y="52003"/>
                    </a:cubicBezTo>
                    <a:cubicBezTo>
                      <a:pt x="595111" y="52353"/>
                      <a:pt x="596599" y="52003"/>
                      <a:pt x="598043" y="52003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Freeform 51"/>
              <p:cNvSpPr/>
              <p:nvPr/>
            </p:nvSpPr>
            <p:spPr>
              <a:xfrm>
                <a:off x="1454701" y="4411553"/>
                <a:ext cx="46628" cy="406325"/>
              </a:xfrm>
              <a:custGeom>
                <a:avLst/>
                <a:gdLst>
                  <a:gd name="connsiteX0" fmla="*/ 0 w 47670"/>
                  <a:gd name="connsiteY0" fmla="*/ 407363 h 407363"/>
                  <a:gd name="connsiteX1" fmla="*/ 8668 w 47670"/>
                  <a:gd name="connsiteY1" fmla="*/ 394362 h 407363"/>
                  <a:gd name="connsiteX2" fmla="*/ 26002 w 47670"/>
                  <a:gd name="connsiteY2" fmla="*/ 390029 h 407363"/>
                  <a:gd name="connsiteX3" fmla="*/ 39003 w 47670"/>
                  <a:gd name="connsiteY3" fmla="*/ 385695 h 407363"/>
                  <a:gd name="connsiteX4" fmla="*/ 43337 w 47670"/>
                  <a:gd name="connsiteY4" fmla="*/ 281687 h 407363"/>
                  <a:gd name="connsiteX5" fmla="*/ 47670 w 47670"/>
                  <a:gd name="connsiteY5" fmla="*/ 294688 h 407363"/>
                  <a:gd name="connsiteX6" fmla="*/ 43337 w 47670"/>
                  <a:gd name="connsiteY6" fmla="*/ 47670 h 407363"/>
                  <a:gd name="connsiteX7" fmla="*/ 43337 w 47670"/>
                  <a:gd name="connsiteY7" fmla="*/ 0 h 4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70" h="407363">
                    <a:moveTo>
                      <a:pt x="0" y="407363"/>
                    </a:moveTo>
                    <a:cubicBezTo>
                      <a:pt x="2889" y="403029"/>
                      <a:pt x="4334" y="397251"/>
                      <a:pt x="8668" y="394362"/>
                    </a:cubicBezTo>
                    <a:cubicBezTo>
                      <a:pt x="13624" y="391058"/>
                      <a:pt x="20275" y="391665"/>
                      <a:pt x="26002" y="390029"/>
                    </a:cubicBezTo>
                    <a:cubicBezTo>
                      <a:pt x="30394" y="388774"/>
                      <a:pt x="34669" y="387140"/>
                      <a:pt x="39003" y="385695"/>
                    </a:cubicBezTo>
                    <a:cubicBezTo>
                      <a:pt x="40448" y="351026"/>
                      <a:pt x="40047" y="316230"/>
                      <a:pt x="43337" y="281687"/>
                    </a:cubicBezTo>
                    <a:cubicBezTo>
                      <a:pt x="43770" y="277140"/>
                      <a:pt x="47670" y="299256"/>
                      <a:pt x="47670" y="294688"/>
                    </a:cubicBezTo>
                    <a:cubicBezTo>
                      <a:pt x="47670" y="212336"/>
                      <a:pt x="44548" y="130013"/>
                      <a:pt x="43337" y="47670"/>
                    </a:cubicBezTo>
                    <a:cubicBezTo>
                      <a:pt x="43103" y="31782"/>
                      <a:pt x="43337" y="15890"/>
                      <a:pt x="43337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" name="Freeform 52"/>
              <p:cNvSpPr/>
              <p:nvPr/>
            </p:nvSpPr>
            <p:spPr>
              <a:xfrm>
                <a:off x="1501329" y="4263415"/>
                <a:ext cx="586192" cy="520603"/>
              </a:xfrm>
              <a:custGeom>
                <a:avLst/>
                <a:gdLst>
                  <a:gd name="connsiteX0" fmla="*/ 0 w 585043"/>
                  <a:gd name="connsiteY0" fmla="*/ 443498 h 523884"/>
                  <a:gd name="connsiteX1" fmla="*/ 13001 w 585043"/>
                  <a:gd name="connsiteY1" fmla="*/ 495502 h 523884"/>
                  <a:gd name="connsiteX2" fmla="*/ 21669 w 585043"/>
                  <a:gd name="connsiteY2" fmla="*/ 508503 h 523884"/>
                  <a:gd name="connsiteX3" fmla="*/ 26002 w 585043"/>
                  <a:gd name="connsiteY3" fmla="*/ 521504 h 523884"/>
                  <a:gd name="connsiteX4" fmla="*/ 39003 w 585043"/>
                  <a:gd name="connsiteY4" fmla="*/ 499836 h 523884"/>
                  <a:gd name="connsiteX5" fmla="*/ 43337 w 585043"/>
                  <a:gd name="connsiteY5" fmla="*/ 469500 h 523884"/>
                  <a:gd name="connsiteX6" fmla="*/ 52004 w 585043"/>
                  <a:gd name="connsiteY6" fmla="*/ 443498 h 523884"/>
                  <a:gd name="connsiteX7" fmla="*/ 56338 w 585043"/>
                  <a:gd name="connsiteY7" fmla="*/ 456499 h 523884"/>
                  <a:gd name="connsiteX8" fmla="*/ 65005 w 585043"/>
                  <a:gd name="connsiteY8" fmla="*/ 465167 h 523884"/>
                  <a:gd name="connsiteX9" fmla="*/ 73672 w 585043"/>
                  <a:gd name="connsiteY9" fmla="*/ 478168 h 523884"/>
                  <a:gd name="connsiteX10" fmla="*/ 78006 w 585043"/>
                  <a:gd name="connsiteY10" fmla="*/ 491169 h 523884"/>
                  <a:gd name="connsiteX11" fmla="*/ 82340 w 585043"/>
                  <a:gd name="connsiteY11" fmla="*/ 512837 h 523884"/>
                  <a:gd name="connsiteX12" fmla="*/ 95341 w 585043"/>
                  <a:gd name="connsiteY12" fmla="*/ 521504 h 523884"/>
                  <a:gd name="connsiteX13" fmla="*/ 112675 w 585043"/>
                  <a:gd name="connsiteY13" fmla="*/ 517170 h 523884"/>
                  <a:gd name="connsiteX14" fmla="*/ 117009 w 585043"/>
                  <a:gd name="connsiteY14" fmla="*/ 504170 h 523884"/>
                  <a:gd name="connsiteX15" fmla="*/ 125676 w 585043"/>
                  <a:gd name="connsiteY15" fmla="*/ 495502 h 523884"/>
                  <a:gd name="connsiteX16" fmla="*/ 130010 w 585043"/>
                  <a:gd name="connsiteY16" fmla="*/ 508503 h 523884"/>
                  <a:gd name="connsiteX17" fmla="*/ 143011 w 585043"/>
                  <a:gd name="connsiteY17" fmla="*/ 482501 h 523884"/>
                  <a:gd name="connsiteX18" fmla="*/ 156012 w 585043"/>
                  <a:gd name="connsiteY18" fmla="*/ 426164 h 523884"/>
                  <a:gd name="connsiteX19" fmla="*/ 160345 w 585043"/>
                  <a:gd name="connsiteY19" fmla="*/ 413163 h 523884"/>
                  <a:gd name="connsiteX20" fmla="*/ 164679 w 585043"/>
                  <a:gd name="connsiteY20" fmla="*/ 369826 h 523884"/>
                  <a:gd name="connsiteX21" fmla="*/ 173346 w 585043"/>
                  <a:gd name="connsiteY21" fmla="*/ 339491 h 523884"/>
                  <a:gd name="connsiteX22" fmla="*/ 177680 w 585043"/>
                  <a:gd name="connsiteY22" fmla="*/ 196480 h 523884"/>
                  <a:gd name="connsiteX23" fmla="*/ 173346 w 585043"/>
                  <a:gd name="connsiteY23" fmla="*/ 49136 h 523884"/>
                  <a:gd name="connsiteX24" fmla="*/ 177680 w 585043"/>
                  <a:gd name="connsiteY24" fmla="*/ 426164 h 523884"/>
                  <a:gd name="connsiteX25" fmla="*/ 190681 w 585043"/>
                  <a:gd name="connsiteY25" fmla="*/ 452166 h 523884"/>
                  <a:gd name="connsiteX26" fmla="*/ 199348 w 585043"/>
                  <a:gd name="connsiteY26" fmla="*/ 465167 h 523884"/>
                  <a:gd name="connsiteX27" fmla="*/ 216683 w 585043"/>
                  <a:gd name="connsiteY27" fmla="*/ 486835 h 523884"/>
                  <a:gd name="connsiteX28" fmla="*/ 221017 w 585043"/>
                  <a:gd name="connsiteY28" fmla="*/ 443498 h 523884"/>
                  <a:gd name="connsiteX29" fmla="*/ 234018 w 585043"/>
                  <a:gd name="connsiteY29" fmla="*/ 460833 h 523884"/>
                  <a:gd name="connsiteX30" fmla="*/ 238351 w 585043"/>
                  <a:gd name="connsiteY30" fmla="*/ 473834 h 523884"/>
                  <a:gd name="connsiteX31" fmla="*/ 242685 w 585043"/>
                  <a:gd name="connsiteY31" fmla="*/ 499836 h 523884"/>
                  <a:gd name="connsiteX32" fmla="*/ 255686 w 585043"/>
                  <a:gd name="connsiteY32" fmla="*/ 504170 h 523884"/>
                  <a:gd name="connsiteX33" fmla="*/ 277354 w 585043"/>
                  <a:gd name="connsiteY33" fmla="*/ 486835 h 523884"/>
                  <a:gd name="connsiteX34" fmla="*/ 268687 w 585043"/>
                  <a:gd name="connsiteY34" fmla="*/ 122808 h 523884"/>
                  <a:gd name="connsiteX35" fmla="*/ 264353 w 585043"/>
                  <a:gd name="connsiteY35" fmla="*/ 140143 h 523884"/>
                  <a:gd name="connsiteX36" fmla="*/ 273020 w 585043"/>
                  <a:gd name="connsiteY36" fmla="*/ 196480 h 523884"/>
                  <a:gd name="connsiteX37" fmla="*/ 277354 w 585043"/>
                  <a:gd name="connsiteY37" fmla="*/ 499836 h 523884"/>
                  <a:gd name="connsiteX38" fmla="*/ 307690 w 585043"/>
                  <a:gd name="connsiteY38" fmla="*/ 495502 h 523884"/>
                  <a:gd name="connsiteX39" fmla="*/ 316357 w 585043"/>
                  <a:gd name="connsiteY39" fmla="*/ 482501 h 523884"/>
                  <a:gd name="connsiteX40" fmla="*/ 320691 w 585043"/>
                  <a:gd name="connsiteY40" fmla="*/ 452166 h 523884"/>
                  <a:gd name="connsiteX41" fmla="*/ 325024 w 585043"/>
                  <a:gd name="connsiteY41" fmla="*/ 439165 h 523884"/>
                  <a:gd name="connsiteX42" fmla="*/ 338025 w 585043"/>
                  <a:gd name="connsiteY42" fmla="*/ 434831 h 523884"/>
                  <a:gd name="connsiteX43" fmla="*/ 342359 w 585043"/>
                  <a:gd name="connsiteY43" fmla="*/ 421830 h 523884"/>
                  <a:gd name="connsiteX44" fmla="*/ 355360 w 585043"/>
                  <a:gd name="connsiteY44" fmla="*/ 417497 h 523884"/>
                  <a:gd name="connsiteX45" fmla="*/ 359693 w 585043"/>
                  <a:gd name="connsiteY45" fmla="*/ 391495 h 523884"/>
                  <a:gd name="connsiteX46" fmla="*/ 364027 w 585043"/>
                  <a:gd name="connsiteY46" fmla="*/ 378494 h 523884"/>
                  <a:gd name="connsiteX47" fmla="*/ 381362 w 585043"/>
                  <a:gd name="connsiteY47" fmla="*/ 443498 h 523884"/>
                  <a:gd name="connsiteX48" fmla="*/ 390029 w 585043"/>
                  <a:gd name="connsiteY48" fmla="*/ 452166 h 523884"/>
                  <a:gd name="connsiteX49" fmla="*/ 429032 w 585043"/>
                  <a:gd name="connsiteY49" fmla="*/ 473834 h 523884"/>
                  <a:gd name="connsiteX50" fmla="*/ 433365 w 585043"/>
                  <a:gd name="connsiteY50" fmla="*/ 460833 h 523884"/>
                  <a:gd name="connsiteX51" fmla="*/ 437699 w 585043"/>
                  <a:gd name="connsiteY51" fmla="*/ 426164 h 523884"/>
                  <a:gd name="connsiteX52" fmla="*/ 463701 w 585043"/>
                  <a:gd name="connsiteY52" fmla="*/ 443498 h 523884"/>
                  <a:gd name="connsiteX53" fmla="*/ 476702 w 585043"/>
                  <a:gd name="connsiteY53" fmla="*/ 439165 h 523884"/>
                  <a:gd name="connsiteX54" fmla="*/ 485369 w 585043"/>
                  <a:gd name="connsiteY54" fmla="*/ 443498 h 523884"/>
                  <a:gd name="connsiteX55" fmla="*/ 515705 w 585043"/>
                  <a:gd name="connsiteY55" fmla="*/ 430497 h 523884"/>
                  <a:gd name="connsiteX56" fmla="*/ 520038 w 585043"/>
                  <a:gd name="connsiteY56" fmla="*/ 417497 h 523884"/>
                  <a:gd name="connsiteX57" fmla="*/ 528706 w 585043"/>
                  <a:gd name="connsiteY57" fmla="*/ 447832 h 523884"/>
                  <a:gd name="connsiteX58" fmla="*/ 537373 w 585043"/>
                  <a:gd name="connsiteY58" fmla="*/ 473834 h 523884"/>
                  <a:gd name="connsiteX59" fmla="*/ 546040 w 585043"/>
                  <a:gd name="connsiteY59" fmla="*/ 486835 h 523884"/>
                  <a:gd name="connsiteX60" fmla="*/ 585043 w 585043"/>
                  <a:gd name="connsiteY60" fmla="*/ 482501 h 52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85043" h="523884">
                    <a:moveTo>
                      <a:pt x="0" y="443498"/>
                    </a:moveTo>
                    <a:cubicBezTo>
                      <a:pt x="2166" y="456492"/>
                      <a:pt x="5372" y="484059"/>
                      <a:pt x="13001" y="495502"/>
                    </a:cubicBezTo>
                    <a:lnTo>
                      <a:pt x="21669" y="508503"/>
                    </a:lnTo>
                    <a:cubicBezTo>
                      <a:pt x="23113" y="512837"/>
                      <a:pt x="21668" y="520059"/>
                      <a:pt x="26002" y="521504"/>
                    </a:cubicBezTo>
                    <a:cubicBezTo>
                      <a:pt x="33142" y="523884"/>
                      <a:pt x="38698" y="500752"/>
                      <a:pt x="39003" y="499836"/>
                    </a:cubicBezTo>
                    <a:cubicBezTo>
                      <a:pt x="40448" y="489724"/>
                      <a:pt x="41040" y="479453"/>
                      <a:pt x="43337" y="469500"/>
                    </a:cubicBezTo>
                    <a:cubicBezTo>
                      <a:pt x="45391" y="460598"/>
                      <a:pt x="52004" y="443498"/>
                      <a:pt x="52004" y="443498"/>
                    </a:cubicBezTo>
                    <a:cubicBezTo>
                      <a:pt x="53449" y="447832"/>
                      <a:pt x="53988" y="452582"/>
                      <a:pt x="56338" y="456499"/>
                    </a:cubicBezTo>
                    <a:cubicBezTo>
                      <a:pt x="58440" y="460003"/>
                      <a:pt x="62453" y="461976"/>
                      <a:pt x="65005" y="465167"/>
                    </a:cubicBezTo>
                    <a:cubicBezTo>
                      <a:pt x="68258" y="469234"/>
                      <a:pt x="71343" y="473510"/>
                      <a:pt x="73672" y="478168"/>
                    </a:cubicBezTo>
                    <a:cubicBezTo>
                      <a:pt x="75715" y="482254"/>
                      <a:pt x="76898" y="486737"/>
                      <a:pt x="78006" y="491169"/>
                    </a:cubicBezTo>
                    <a:cubicBezTo>
                      <a:pt x="79793" y="498315"/>
                      <a:pt x="78685" y="506442"/>
                      <a:pt x="82340" y="512837"/>
                    </a:cubicBezTo>
                    <a:cubicBezTo>
                      <a:pt x="84924" y="517359"/>
                      <a:pt x="91007" y="518615"/>
                      <a:pt x="95341" y="521504"/>
                    </a:cubicBezTo>
                    <a:cubicBezTo>
                      <a:pt x="101119" y="520059"/>
                      <a:pt x="108024" y="520891"/>
                      <a:pt x="112675" y="517170"/>
                    </a:cubicBezTo>
                    <a:cubicBezTo>
                      <a:pt x="116242" y="514317"/>
                      <a:pt x="114659" y="508087"/>
                      <a:pt x="117009" y="504170"/>
                    </a:cubicBezTo>
                    <a:cubicBezTo>
                      <a:pt x="119111" y="500666"/>
                      <a:pt x="122787" y="498391"/>
                      <a:pt x="125676" y="495502"/>
                    </a:cubicBezTo>
                    <a:cubicBezTo>
                      <a:pt x="127121" y="499836"/>
                      <a:pt x="125442" y="508503"/>
                      <a:pt x="130010" y="508503"/>
                    </a:cubicBezTo>
                    <a:cubicBezTo>
                      <a:pt x="135610" y="508503"/>
                      <a:pt x="141942" y="485706"/>
                      <a:pt x="143011" y="482501"/>
                    </a:cubicBezTo>
                    <a:cubicBezTo>
                      <a:pt x="148638" y="443119"/>
                      <a:pt x="144115" y="461859"/>
                      <a:pt x="156012" y="426164"/>
                    </a:cubicBezTo>
                    <a:lnTo>
                      <a:pt x="160345" y="413163"/>
                    </a:lnTo>
                    <a:cubicBezTo>
                      <a:pt x="161790" y="398717"/>
                      <a:pt x="162626" y="384198"/>
                      <a:pt x="164679" y="369826"/>
                    </a:cubicBezTo>
                    <a:cubicBezTo>
                      <a:pt x="166039" y="360310"/>
                      <a:pt x="170261" y="348747"/>
                      <a:pt x="173346" y="339491"/>
                    </a:cubicBezTo>
                    <a:cubicBezTo>
                      <a:pt x="174791" y="291821"/>
                      <a:pt x="177680" y="244172"/>
                      <a:pt x="177680" y="196480"/>
                    </a:cubicBezTo>
                    <a:cubicBezTo>
                      <a:pt x="177680" y="147344"/>
                      <a:pt x="173346" y="0"/>
                      <a:pt x="173346" y="49136"/>
                    </a:cubicBezTo>
                    <a:cubicBezTo>
                      <a:pt x="173346" y="174820"/>
                      <a:pt x="174918" y="300510"/>
                      <a:pt x="177680" y="426164"/>
                    </a:cubicBezTo>
                    <a:cubicBezTo>
                      <a:pt x="178117" y="446044"/>
                      <a:pt x="181156" y="440259"/>
                      <a:pt x="190681" y="452166"/>
                    </a:cubicBezTo>
                    <a:cubicBezTo>
                      <a:pt x="193934" y="456233"/>
                      <a:pt x="196094" y="461100"/>
                      <a:pt x="199348" y="465167"/>
                    </a:cubicBezTo>
                    <a:cubicBezTo>
                      <a:pt x="224049" y="496042"/>
                      <a:pt x="190007" y="446820"/>
                      <a:pt x="216683" y="486835"/>
                    </a:cubicBezTo>
                    <a:cubicBezTo>
                      <a:pt x="218128" y="472389"/>
                      <a:pt x="212964" y="455577"/>
                      <a:pt x="221017" y="443498"/>
                    </a:cubicBezTo>
                    <a:cubicBezTo>
                      <a:pt x="225024" y="437488"/>
                      <a:pt x="230435" y="454562"/>
                      <a:pt x="234018" y="460833"/>
                    </a:cubicBezTo>
                    <a:cubicBezTo>
                      <a:pt x="236284" y="464799"/>
                      <a:pt x="237360" y="469375"/>
                      <a:pt x="238351" y="473834"/>
                    </a:cubicBezTo>
                    <a:cubicBezTo>
                      <a:pt x="240257" y="482412"/>
                      <a:pt x="238325" y="492207"/>
                      <a:pt x="242685" y="499836"/>
                    </a:cubicBezTo>
                    <a:cubicBezTo>
                      <a:pt x="244951" y="503802"/>
                      <a:pt x="251352" y="502725"/>
                      <a:pt x="255686" y="504170"/>
                    </a:cubicBezTo>
                    <a:cubicBezTo>
                      <a:pt x="263943" y="501418"/>
                      <a:pt x="277196" y="499956"/>
                      <a:pt x="277354" y="486835"/>
                    </a:cubicBezTo>
                    <a:cubicBezTo>
                      <a:pt x="281204" y="167227"/>
                      <a:pt x="300620" y="250564"/>
                      <a:pt x="268687" y="122808"/>
                    </a:cubicBezTo>
                    <a:cubicBezTo>
                      <a:pt x="267242" y="128586"/>
                      <a:pt x="264353" y="134187"/>
                      <a:pt x="264353" y="140143"/>
                    </a:cubicBezTo>
                    <a:cubicBezTo>
                      <a:pt x="264353" y="155879"/>
                      <a:pt x="269722" y="179989"/>
                      <a:pt x="273020" y="196480"/>
                    </a:cubicBezTo>
                    <a:cubicBezTo>
                      <a:pt x="274465" y="297599"/>
                      <a:pt x="265707" y="399380"/>
                      <a:pt x="277354" y="499836"/>
                    </a:cubicBezTo>
                    <a:cubicBezTo>
                      <a:pt x="278530" y="509983"/>
                      <a:pt x="298356" y="499651"/>
                      <a:pt x="307690" y="495502"/>
                    </a:cubicBezTo>
                    <a:cubicBezTo>
                      <a:pt x="312449" y="493387"/>
                      <a:pt x="313468" y="486835"/>
                      <a:pt x="316357" y="482501"/>
                    </a:cubicBezTo>
                    <a:cubicBezTo>
                      <a:pt x="317802" y="472389"/>
                      <a:pt x="318688" y="462182"/>
                      <a:pt x="320691" y="452166"/>
                    </a:cubicBezTo>
                    <a:cubicBezTo>
                      <a:pt x="321587" y="447687"/>
                      <a:pt x="321794" y="442395"/>
                      <a:pt x="325024" y="439165"/>
                    </a:cubicBezTo>
                    <a:cubicBezTo>
                      <a:pt x="328254" y="435935"/>
                      <a:pt x="333691" y="436276"/>
                      <a:pt x="338025" y="434831"/>
                    </a:cubicBezTo>
                    <a:lnTo>
                      <a:pt x="342359" y="421830"/>
                    </a:lnTo>
                    <a:cubicBezTo>
                      <a:pt x="346693" y="420386"/>
                      <a:pt x="353094" y="421463"/>
                      <a:pt x="355360" y="417497"/>
                    </a:cubicBezTo>
                    <a:cubicBezTo>
                      <a:pt x="359719" y="409868"/>
                      <a:pt x="357787" y="400073"/>
                      <a:pt x="359693" y="391495"/>
                    </a:cubicBezTo>
                    <a:cubicBezTo>
                      <a:pt x="360684" y="387036"/>
                      <a:pt x="362582" y="382828"/>
                      <a:pt x="364027" y="378494"/>
                    </a:cubicBezTo>
                    <a:cubicBezTo>
                      <a:pt x="369894" y="454761"/>
                      <a:pt x="352376" y="420308"/>
                      <a:pt x="381362" y="443498"/>
                    </a:cubicBezTo>
                    <a:cubicBezTo>
                      <a:pt x="384553" y="446050"/>
                      <a:pt x="387140" y="449277"/>
                      <a:pt x="390029" y="452166"/>
                    </a:cubicBezTo>
                    <a:cubicBezTo>
                      <a:pt x="401926" y="487859"/>
                      <a:pt x="389652" y="479460"/>
                      <a:pt x="429032" y="473834"/>
                    </a:cubicBezTo>
                    <a:cubicBezTo>
                      <a:pt x="430476" y="469500"/>
                      <a:pt x="432548" y="465327"/>
                      <a:pt x="433365" y="460833"/>
                    </a:cubicBezTo>
                    <a:cubicBezTo>
                      <a:pt x="435448" y="449375"/>
                      <a:pt x="427587" y="431942"/>
                      <a:pt x="437699" y="426164"/>
                    </a:cubicBezTo>
                    <a:cubicBezTo>
                      <a:pt x="446743" y="420996"/>
                      <a:pt x="463701" y="443498"/>
                      <a:pt x="463701" y="443498"/>
                    </a:cubicBezTo>
                    <a:cubicBezTo>
                      <a:pt x="468035" y="442054"/>
                      <a:pt x="473472" y="442395"/>
                      <a:pt x="476702" y="439165"/>
                    </a:cubicBezTo>
                    <a:cubicBezTo>
                      <a:pt x="485406" y="430461"/>
                      <a:pt x="476686" y="408763"/>
                      <a:pt x="485369" y="443498"/>
                    </a:cubicBezTo>
                    <a:cubicBezTo>
                      <a:pt x="499675" y="440637"/>
                      <a:pt x="508136" y="443112"/>
                      <a:pt x="515705" y="430497"/>
                    </a:cubicBezTo>
                    <a:cubicBezTo>
                      <a:pt x="518055" y="426580"/>
                      <a:pt x="518594" y="421830"/>
                      <a:pt x="520038" y="417497"/>
                    </a:cubicBezTo>
                    <a:cubicBezTo>
                      <a:pt x="534587" y="461138"/>
                      <a:pt x="512400" y="393479"/>
                      <a:pt x="528706" y="447832"/>
                    </a:cubicBezTo>
                    <a:cubicBezTo>
                      <a:pt x="531331" y="456583"/>
                      <a:pt x="532305" y="466232"/>
                      <a:pt x="537373" y="473834"/>
                    </a:cubicBezTo>
                    <a:lnTo>
                      <a:pt x="546040" y="486835"/>
                    </a:lnTo>
                    <a:lnTo>
                      <a:pt x="585043" y="482501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Freeform 53"/>
              <p:cNvSpPr/>
              <p:nvPr/>
            </p:nvSpPr>
            <p:spPr>
              <a:xfrm>
                <a:off x="2069758" y="4331136"/>
                <a:ext cx="850423" cy="490976"/>
              </a:xfrm>
              <a:custGeom>
                <a:avLst/>
                <a:gdLst>
                  <a:gd name="connsiteX0" fmla="*/ 0 w 849395"/>
                  <a:gd name="connsiteY0" fmla="*/ 426308 h 489665"/>
                  <a:gd name="connsiteX1" fmla="*/ 4333 w 849395"/>
                  <a:gd name="connsiteY1" fmla="*/ 335302 h 489665"/>
                  <a:gd name="connsiteX2" fmla="*/ 8667 w 849395"/>
                  <a:gd name="connsiteY2" fmla="*/ 322301 h 489665"/>
                  <a:gd name="connsiteX3" fmla="*/ 17334 w 849395"/>
                  <a:gd name="connsiteY3" fmla="*/ 183624 h 489665"/>
                  <a:gd name="connsiteX4" fmla="*/ 21668 w 849395"/>
                  <a:gd name="connsiteY4" fmla="*/ 391639 h 489665"/>
                  <a:gd name="connsiteX5" fmla="*/ 30335 w 849395"/>
                  <a:gd name="connsiteY5" fmla="*/ 378638 h 489665"/>
                  <a:gd name="connsiteX6" fmla="*/ 34669 w 849395"/>
                  <a:gd name="connsiteY6" fmla="*/ 361303 h 489665"/>
                  <a:gd name="connsiteX7" fmla="*/ 39002 w 849395"/>
                  <a:gd name="connsiteY7" fmla="*/ 348303 h 489665"/>
                  <a:gd name="connsiteX8" fmla="*/ 47670 w 849395"/>
                  <a:gd name="connsiteY8" fmla="*/ 313633 h 489665"/>
                  <a:gd name="connsiteX9" fmla="*/ 56337 w 849395"/>
                  <a:gd name="connsiteY9" fmla="*/ 300632 h 489665"/>
                  <a:gd name="connsiteX10" fmla="*/ 65004 w 849395"/>
                  <a:gd name="connsiteY10" fmla="*/ 270297 h 489665"/>
                  <a:gd name="connsiteX11" fmla="*/ 73672 w 849395"/>
                  <a:gd name="connsiteY11" fmla="*/ 174957 h 489665"/>
                  <a:gd name="connsiteX12" fmla="*/ 95340 w 849395"/>
                  <a:gd name="connsiteY12" fmla="*/ 170623 h 489665"/>
                  <a:gd name="connsiteX13" fmla="*/ 95340 w 849395"/>
                  <a:gd name="connsiteY13" fmla="*/ 5944 h 489665"/>
                  <a:gd name="connsiteX14" fmla="*/ 91006 w 849395"/>
                  <a:gd name="connsiteY14" fmla="*/ 23279 h 489665"/>
                  <a:gd name="connsiteX15" fmla="*/ 95340 w 849395"/>
                  <a:gd name="connsiteY15" fmla="*/ 96951 h 489665"/>
                  <a:gd name="connsiteX16" fmla="*/ 99673 w 849395"/>
                  <a:gd name="connsiteY16" fmla="*/ 114285 h 489665"/>
                  <a:gd name="connsiteX17" fmla="*/ 108341 w 849395"/>
                  <a:gd name="connsiteY17" fmla="*/ 148955 h 489665"/>
                  <a:gd name="connsiteX18" fmla="*/ 117008 w 849395"/>
                  <a:gd name="connsiteY18" fmla="*/ 209626 h 489665"/>
                  <a:gd name="connsiteX19" fmla="*/ 121342 w 849395"/>
                  <a:gd name="connsiteY19" fmla="*/ 348303 h 489665"/>
                  <a:gd name="connsiteX20" fmla="*/ 134343 w 849395"/>
                  <a:gd name="connsiteY20" fmla="*/ 378638 h 489665"/>
                  <a:gd name="connsiteX21" fmla="*/ 156011 w 849395"/>
                  <a:gd name="connsiteY21" fmla="*/ 382972 h 489665"/>
                  <a:gd name="connsiteX22" fmla="*/ 177679 w 849395"/>
                  <a:gd name="connsiteY22" fmla="*/ 387305 h 489665"/>
                  <a:gd name="connsiteX23" fmla="*/ 186346 w 849395"/>
                  <a:gd name="connsiteY23" fmla="*/ 361303 h 489665"/>
                  <a:gd name="connsiteX24" fmla="*/ 195014 w 849395"/>
                  <a:gd name="connsiteY24" fmla="*/ 387305 h 489665"/>
                  <a:gd name="connsiteX25" fmla="*/ 199347 w 849395"/>
                  <a:gd name="connsiteY25" fmla="*/ 404640 h 489665"/>
                  <a:gd name="connsiteX26" fmla="*/ 212348 w 849395"/>
                  <a:gd name="connsiteY26" fmla="*/ 413307 h 489665"/>
                  <a:gd name="connsiteX27" fmla="*/ 225349 w 849395"/>
                  <a:gd name="connsiteY27" fmla="*/ 387305 h 489665"/>
                  <a:gd name="connsiteX28" fmla="*/ 247018 w 849395"/>
                  <a:gd name="connsiteY28" fmla="*/ 361303 h 489665"/>
                  <a:gd name="connsiteX29" fmla="*/ 251351 w 849395"/>
                  <a:gd name="connsiteY29" fmla="*/ 343969 h 489665"/>
                  <a:gd name="connsiteX30" fmla="*/ 255685 w 849395"/>
                  <a:gd name="connsiteY30" fmla="*/ 330968 h 489665"/>
                  <a:gd name="connsiteX31" fmla="*/ 260018 w 849395"/>
                  <a:gd name="connsiteY31" fmla="*/ 343969 h 489665"/>
                  <a:gd name="connsiteX32" fmla="*/ 273019 w 849395"/>
                  <a:gd name="connsiteY32" fmla="*/ 348303 h 489665"/>
                  <a:gd name="connsiteX33" fmla="*/ 277353 w 849395"/>
                  <a:gd name="connsiteY33" fmla="*/ 335302 h 489665"/>
                  <a:gd name="connsiteX34" fmla="*/ 286020 w 849395"/>
                  <a:gd name="connsiteY34" fmla="*/ 218293 h 489665"/>
                  <a:gd name="connsiteX35" fmla="*/ 290354 w 849395"/>
                  <a:gd name="connsiteY35" fmla="*/ 304966 h 489665"/>
                  <a:gd name="connsiteX36" fmla="*/ 294688 w 849395"/>
                  <a:gd name="connsiteY36" fmla="*/ 361303 h 489665"/>
                  <a:gd name="connsiteX37" fmla="*/ 312022 w 849395"/>
                  <a:gd name="connsiteY37" fmla="*/ 356970 h 489665"/>
                  <a:gd name="connsiteX38" fmla="*/ 316356 w 849395"/>
                  <a:gd name="connsiteY38" fmla="*/ 395973 h 489665"/>
                  <a:gd name="connsiteX39" fmla="*/ 320690 w 849395"/>
                  <a:gd name="connsiteY39" fmla="*/ 378638 h 489665"/>
                  <a:gd name="connsiteX40" fmla="*/ 329357 w 849395"/>
                  <a:gd name="connsiteY40" fmla="*/ 352636 h 489665"/>
                  <a:gd name="connsiteX41" fmla="*/ 346691 w 849395"/>
                  <a:gd name="connsiteY41" fmla="*/ 326634 h 489665"/>
                  <a:gd name="connsiteX42" fmla="*/ 355359 w 849395"/>
                  <a:gd name="connsiteY42" fmla="*/ 339635 h 489665"/>
                  <a:gd name="connsiteX43" fmla="*/ 359692 w 849395"/>
                  <a:gd name="connsiteY43" fmla="*/ 352636 h 489665"/>
                  <a:gd name="connsiteX44" fmla="*/ 368360 w 849395"/>
                  <a:gd name="connsiteY44" fmla="*/ 326634 h 489665"/>
                  <a:gd name="connsiteX45" fmla="*/ 381361 w 849395"/>
                  <a:gd name="connsiteY45" fmla="*/ 365637 h 489665"/>
                  <a:gd name="connsiteX46" fmla="*/ 394362 w 849395"/>
                  <a:gd name="connsiteY46" fmla="*/ 369971 h 489665"/>
                  <a:gd name="connsiteX47" fmla="*/ 424697 w 849395"/>
                  <a:gd name="connsiteY47" fmla="*/ 365637 h 489665"/>
                  <a:gd name="connsiteX48" fmla="*/ 442032 w 849395"/>
                  <a:gd name="connsiteY48" fmla="*/ 391639 h 489665"/>
                  <a:gd name="connsiteX49" fmla="*/ 446365 w 849395"/>
                  <a:gd name="connsiteY49" fmla="*/ 369971 h 489665"/>
                  <a:gd name="connsiteX50" fmla="*/ 455033 w 849395"/>
                  <a:gd name="connsiteY50" fmla="*/ 378638 h 489665"/>
                  <a:gd name="connsiteX51" fmla="*/ 468034 w 849395"/>
                  <a:gd name="connsiteY51" fmla="*/ 387305 h 489665"/>
                  <a:gd name="connsiteX52" fmla="*/ 476701 w 849395"/>
                  <a:gd name="connsiteY52" fmla="*/ 222627 h 489665"/>
                  <a:gd name="connsiteX53" fmla="*/ 472367 w 849395"/>
                  <a:gd name="connsiteY53" fmla="*/ 196625 h 489665"/>
                  <a:gd name="connsiteX54" fmla="*/ 472367 w 849395"/>
                  <a:gd name="connsiteY54" fmla="*/ 382972 h 489665"/>
                  <a:gd name="connsiteX55" fmla="*/ 481035 w 849395"/>
                  <a:gd name="connsiteY55" fmla="*/ 374304 h 489665"/>
                  <a:gd name="connsiteX56" fmla="*/ 489702 w 849395"/>
                  <a:gd name="connsiteY56" fmla="*/ 413307 h 489665"/>
                  <a:gd name="connsiteX57" fmla="*/ 494036 w 849395"/>
                  <a:gd name="connsiteY57" fmla="*/ 426308 h 489665"/>
                  <a:gd name="connsiteX58" fmla="*/ 524371 w 849395"/>
                  <a:gd name="connsiteY58" fmla="*/ 430642 h 489665"/>
                  <a:gd name="connsiteX59" fmla="*/ 528705 w 849395"/>
                  <a:gd name="connsiteY59" fmla="*/ 443643 h 489665"/>
                  <a:gd name="connsiteX60" fmla="*/ 563374 w 849395"/>
                  <a:gd name="connsiteY60" fmla="*/ 456644 h 489665"/>
                  <a:gd name="connsiteX61" fmla="*/ 589376 w 849395"/>
                  <a:gd name="connsiteY61" fmla="*/ 439309 h 489665"/>
                  <a:gd name="connsiteX62" fmla="*/ 585042 w 849395"/>
                  <a:gd name="connsiteY62" fmla="*/ 426308 h 489665"/>
                  <a:gd name="connsiteX63" fmla="*/ 598043 w 849395"/>
                  <a:gd name="connsiteY63" fmla="*/ 430642 h 489665"/>
                  <a:gd name="connsiteX64" fmla="*/ 624045 w 849395"/>
                  <a:gd name="connsiteY64" fmla="*/ 452310 h 489665"/>
                  <a:gd name="connsiteX65" fmla="*/ 632712 w 849395"/>
                  <a:gd name="connsiteY65" fmla="*/ 439309 h 489665"/>
                  <a:gd name="connsiteX66" fmla="*/ 645713 w 849395"/>
                  <a:gd name="connsiteY66" fmla="*/ 443643 h 489665"/>
                  <a:gd name="connsiteX67" fmla="*/ 667382 w 849395"/>
                  <a:gd name="connsiteY67" fmla="*/ 447976 h 489665"/>
                  <a:gd name="connsiteX68" fmla="*/ 702051 w 849395"/>
                  <a:gd name="connsiteY68" fmla="*/ 465311 h 489665"/>
                  <a:gd name="connsiteX69" fmla="*/ 715052 w 849395"/>
                  <a:gd name="connsiteY69" fmla="*/ 469645 h 489665"/>
                  <a:gd name="connsiteX70" fmla="*/ 728053 w 849395"/>
                  <a:gd name="connsiteY70" fmla="*/ 473978 h 489665"/>
                  <a:gd name="connsiteX71" fmla="*/ 745387 w 849395"/>
                  <a:gd name="connsiteY71" fmla="*/ 469645 h 489665"/>
                  <a:gd name="connsiteX72" fmla="*/ 758388 w 849395"/>
                  <a:gd name="connsiteY72" fmla="*/ 465311 h 489665"/>
                  <a:gd name="connsiteX73" fmla="*/ 788724 w 849395"/>
                  <a:gd name="connsiteY73" fmla="*/ 478312 h 489665"/>
                  <a:gd name="connsiteX74" fmla="*/ 810392 w 849395"/>
                  <a:gd name="connsiteY74" fmla="*/ 460977 h 489665"/>
                  <a:gd name="connsiteX75" fmla="*/ 823393 w 849395"/>
                  <a:gd name="connsiteY75" fmla="*/ 456644 h 489665"/>
                  <a:gd name="connsiteX76" fmla="*/ 840727 w 849395"/>
                  <a:gd name="connsiteY76" fmla="*/ 434976 h 489665"/>
                  <a:gd name="connsiteX77" fmla="*/ 845061 w 849395"/>
                  <a:gd name="connsiteY77" fmla="*/ 400306 h 489665"/>
                  <a:gd name="connsiteX78" fmla="*/ 849395 w 849395"/>
                  <a:gd name="connsiteY78" fmla="*/ 387305 h 48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49395" h="489665">
                    <a:moveTo>
                      <a:pt x="0" y="426308"/>
                    </a:moveTo>
                    <a:cubicBezTo>
                      <a:pt x="1444" y="395973"/>
                      <a:pt x="1811" y="365567"/>
                      <a:pt x="4333" y="335302"/>
                    </a:cubicBezTo>
                    <a:cubicBezTo>
                      <a:pt x="4712" y="330750"/>
                      <a:pt x="8363" y="326859"/>
                      <a:pt x="8667" y="322301"/>
                    </a:cubicBezTo>
                    <a:cubicBezTo>
                      <a:pt x="18800" y="170295"/>
                      <a:pt x="4302" y="248779"/>
                      <a:pt x="17334" y="183624"/>
                    </a:cubicBezTo>
                    <a:cubicBezTo>
                      <a:pt x="18779" y="252962"/>
                      <a:pt x="17055" y="322439"/>
                      <a:pt x="21668" y="391639"/>
                    </a:cubicBezTo>
                    <a:cubicBezTo>
                      <a:pt x="22014" y="396836"/>
                      <a:pt x="28283" y="383425"/>
                      <a:pt x="30335" y="378638"/>
                    </a:cubicBezTo>
                    <a:cubicBezTo>
                      <a:pt x="32681" y="373163"/>
                      <a:pt x="33033" y="367030"/>
                      <a:pt x="34669" y="361303"/>
                    </a:cubicBezTo>
                    <a:cubicBezTo>
                      <a:pt x="35924" y="356911"/>
                      <a:pt x="37894" y="352734"/>
                      <a:pt x="39002" y="348303"/>
                    </a:cubicBezTo>
                    <a:cubicBezTo>
                      <a:pt x="41475" y="338411"/>
                      <a:pt x="42716" y="323541"/>
                      <a:pt x="47670" y="313633"/>
                    </a:cubicBezTo>
                    <a:cubicBezTo>
                      <a:pt x="49999" y="308975"/>
                      <a:pt x="54008" y="305290"/>
                      <a:pt x="56337" y="300632"/>
                    </a:cubicBezTo>
                    <a:cubicBezTo>
                      <a:pt x="59447" y="294412"/>
                      <a:pt x="63614" y="275856"/>
                      <a:pt x="65004" y="270297"/>
                    </a:cubicBezTo>
                    <a:cubicBezTo>
                      <a:pt x="78150" y="349166"/>
                      <a:pt x="59086" y="245455"/>
                      <a:pt x="73672" y="174957"/>
                    </a:cubicBezTo>
                    <a:cubicBezTo>
                      <a:pt x="75164" y="167744"/>
                      <a:pt x="88117" y="172068"/>
                      <a:pt x="95340" y="170623"/>
                    </a:cubicBezTo>
                    <a:cubicBezTo>
                      <a:pt x="115241" y="110912"/>
                      <a:pt x="104509" y="148069"/>
                      <a:pt x="95340" y="5944"/>
                    </a:cubicBezTo>
                    <a:cubicBezTo>
                      <a:pt x="94957" y="0"/>
                      <a:pt x="92451" y="17501"/>
                      <a:pt x="91006" y="23279"/>
                    </a:cubicBezTo>
                    <a:cubicBezTo>
                      <a:pt x="92451" y="47836"/>
                      <a:pt x="93008" y="72462"/>
                      <a:pt x="95340" y="96951"/>
                    </a:cubicBezTo>
                    <a:cubicBezTo>
                      <a:pt x="95905" y="102880"/>
                      <a:pt x="98381" y="108471"/>
                      <a:pt x="99673" y="114285"/>
                    </a:cubicBezTo>
                    <a:cubicBezTo>
                      <a:pt x="106644" y="145657"/>
                      <a:pt x="100598" y="125726"/>
                      <a:pt x="108341" y="148955"/>
                    </a:cubicBezTo>
                    <a:cubicBezTo>
                      <a:pt x="111230" y="169179"/>
                      <a:pt x="116370" y="189207"/>
                      <a:pt x="117008" y="209626"/>
                    </a:cubicBezTo>
                    <a:cubicBezTo>
                      <a:pt x="118453" y="255852"/>
                      <a:pt x="118846" y="302122"/>
                      <a:pt x="121342" y="348303"/>
                    </a:cubicBezTo>
                    <a:cubicBezTo>
                      <a:pt x="121850" y="357703"/>
                      <a:pt x="123033" y="373791"/>
                      <a:pt x="134343" y="378638"/>
                    </a:cubicBezTo>
                    <a:cubicBezTo>
                      <a:pt x="141113" y="381539"/>
                      <a:pt x="148788" y="381527"/>
                      <a:pt x="156011" y="382972"/>
                    </a:cubicBezTo>
                    <a:cubicBezTo>
                      <a:pt x="162348" y="392479"/>
                      <a:pt x="165563" y="406691"/>
                      <a:pt x="177679" y="387305"/>
                    </a:cubicBezTo>
                    <a:cubicBezTo>
                      <a:pt x="182521" y="379557"/>
                      <a:pt x="186346" y="361303"/>
                      <a:pt x="186346" y="361303"/>
                    </a:cubicBezTo>
                    <a:cubicBezTo>
                      <a:pt x="189235" y="369970"/>
                      <a:pt x="192389" y="378554"/>
                      <a:pt x="195014" y="387305"/>
                    </a:cubicBezTo>
                    <a:cubicBezTo>
                      <a:pt x="196725" y="393010"/>
                      <a:pt x="196043" y="399684"/>
                      <a:pt x="199347" y="404640"/>
                    </a:cubicBezTo>
                    <a:cubicBezTo>
                      <a:pt x="202236" y="408974"/>
                      <a:pt x="208014" y="410418"/>
                      <a:pt x="212348" y="413307"/>
                    </a:cubicBezTo>
                    <a:cubicBezTo>
                      <a:pt x="237190" y="376047"/>
                      <a:pt x="207407" y="423190"/>
                      <a:pt x="225349" y="387305"/>
                    </a:cubicBezTo>
                    <a:cubicBezTo>
                      <a:pt x="231382" y="375240"/>
                      <a:pt x="237436" y="370885"/>
                      <a:pt x="247018" y="361303"/>
                    </a:cubicBezTo>
                    <a:cubicBezTo>
                      <a:pt x="248462" y="355525"/>
                      <a:pt x="249715" y="349696"/>
                      <a:pt x="251351" y="343969"/>
                    </a:cubicBezTo>
                    <a:cubicBezTo>
                      <a:pt x="252606" y="339577"/>
                      <a:pt x="251117" y="330968"/>
                      <a:pt x="255685" y="330968"/>
                    </a:cubicBezTo>
                    <a:cubicBezTo>
                      <a:pt x="260253" y="330968"/>
                      <a:pt x="256788" y="340739"/>
                      <a:pt x="260018" y="343969"/>
                    </a:cubicBezTo>
                    <a:cubicBezTo>
                      <a:pt x="263248" y="347199"/>
                      <a:pt x="268685" y="346858"/>
                      <a:pt x="273019" y="348303"/>
                    </a:cubicBezTo>
                    <a:cubicBezTo>
                      <a:pt x="274464" y="343969"/>
                      <a:pt x="276898" y="339847"/>
                      <a:pt x="277353" y="335302"/>
                    </a:cubicBezTo>
                    <a:cubicBezTo>
                      <a:pt x="281245" y="296386"/>
                      <a:pt x="286020" y="218293"/>
                      <a:pt x="286020" y="218293"/>
                    </a:cubicBezTo>
                    <a:cubicBezTo>
                      <a:pt x="287465" y="247184"/>
                      <a:pt x="288604" y="276092"/>
                      <a:pt x="290354" y="304966"/>
                    </a:cubicBezTo>
                    <a:cubicBezTo>
                      <a:pt x="291493" y="323766"/>
                      <a:pt x="287444" y="343917"/>
                      <a:pt x="294688" y="361303"/>
                    </a:cubicBezTo>
                    <a:cubicBezTo>
                      <a:pt x="296979" y="366801"/>
                      <a:pt x="306244" y="358414"/>
                      <a:pt x="312022" y="356970"/>
                    </a:cubicBezTo>
                    <a:cubicBezTo>
                      <a:pt x="313467" y="369971"/>
                      <a:pt x="311497" y="383828"/>
                      <a:pt x="316356" y="395973"/>
                    </a:cubicBezTo>
                    <a:cubicBezTo>
                      <a:pt x="318568" y="401503"/>
                      <a:pt x="318979" y="384343"/>
                      <a:pt x="320690" y="378638"/>
                    </a:cubicBezTo>
                    <a:cubicBezTo>
                      <a:pt x="323315" y="369887"/>
                      <a:pt x="324289" y="360238"/>
                      <a:pt x="329357" y="352636"/>
                    </a:cubicBezTo>
                    <a:lnTo>
                      <a:pt x="346691" y="326634"/>
                    </a:lnTo>
                    <a:cubicBezTo>
                      <a:pt x="349580" y="330968"/>
                      <a:pt x="353030" y="334976"/>
                      <a:pt x="355359" y="339635"/>
                    </a:cubicBezTo>
                    <a:cubicBezTo>
                      <a:pt x="357402" y="343721"/>
                      <a:pt x="356462" y="355866"/>
                      <a:pt x="359692" y="352636"/>
                    </a:cubicBezTo>
                    <a:cubicBezTo>
                      <a:pt x="366152" y="346176"/>
                      <a:pt x="368360" y="326634"/>
                      <a:pt x="368360" y="326634"/>
                    </a:cubicBezTo>
                    <a:cubicBezTo>
                      <a:pt x="370475" y="339324"/>
                      <a:pt x="369641" y="356261"/>
                      <a:pt x="381361" y="365637"/>
                    </a:cubicBezTo>
                    <a:cubicBezTo>
                      <a:pt x="384928" y="368491"/>
                      <a:pt x="390028" y="368526"/>
                      <a:pt x="394362" y="369971"/>
                    </a:cubicBezTo>
                    <a:cubicBezTo>
                      <a:pt x="404474" y="368526"/>
                      <a:pt x="414913" y="368572"/>
                      <a:pt x="424697" y="365637"/>
                    </a:cubicBezTo>
                    <a:cubicBezTo>
                      <a:pt x="448391" y="358529"/>
                      <a:pt x="434810" y="333871"/>
                      <a:pt x="442032" y="391639"/>
                    </a:cubicBezTo>
                    <a:cubicBezTo>
                      <a:pt x="443476" y="384416"/>
                      <a:pt x="441157" y="375179"/>
                      <a:pt x="446365" y="369971"/>
                    </a:cubicBezTo>
                    <a:cubicBezTo>
                      <a:pt x="449254" y="367082"/>
                      <a:pt x="451842" y="376086"/>
                      <a:pt x="455033" y="378638"/>
                    </a:cubicBezTo>
                    <a:cubicBezTo>
                      <a:pt x="459100" y="381891"/>
                      <a:pt x="463700" y="384416"/>
                      <a:pt x="468034" y="387305"/>
                    </a:cubicBezTo>
                    <a:cubicBezTo>
                      <a:pt x="473173" y="325631"/>
                      <a:pt x="476701" y="292645"/>
                      <a:pt x="476701" y="222627"/>
                    </a:cubicBezTo>
                    <a:cubicBezTo>
                      <a:pt x="476701" y="213840"/>
                      <a:pt x="473812" y="205292"/>
                      <a:pt x="472367" y="196625"/>
                    </a:cubicBezTo>
                    <a:cubicBezTo>
                      <a:pt x="455141" y="265536"/>
                      <a:pt x="460556" y="237308"/>
                      <a:pt x="472367" y="382972"/>
                    </a:cubicBezTo>
                    <a:cubicBezTo>
                      <a:pt x="472697" y="387045"/>
                      <a:pt x="478146" y="377193"/>
                      <a:pt x="481035" y="374304"/>
                    </a:cubicBezTo>
                    <a:cubicBezTo>
                      <a:pt x="490791" y="403577"/>
                      <a:pt x="479530" y="367535"/>
                      <a:pt x="489702" y="413307"/>
                    </a:cubicBezTo>
                    <a:cubicBezTo>
                      <a:pt x="490693" y="417766"/>
                      <a:pt x="489950" y="424265"/>
                      <a:pt x="494036" y="426308"/>
                    </a:cubicBezTo>
                    <a:cubicBezTo>
                      <a:pt x="503172" y="430876"/>
                      <a:pt x="514259" y="429197"/>
                      <a:pt x="524371" y="430642"/>
                    </a:cubicBezTo>
                    <a:cubicBezTo>
                      <a:pt x="525816" y="434976"/>
                      <a:pt x="525851" y="440076"/>
                      <a:pt x="528705" y="443643"/>
                    </a:cubicBezTo>
                    <a:cubicBezTo>
                      <a:pt x="537207" y="454270"/>
                      <a:pt x="551629" y="454295"/>
                      <a:pt x="563374" y="456644"/>
                    </a:cubicBezTo>
                    <a:cubicBezTo>
                      <a:pt x="573115" y="453397"/>
                      <a:pt x="585319" y="451482"/>
                      <a:pt x="589376" y="439309"/>
                    </a:cubicBezTo>
                    <a:cubicBezTo>
                      <a:pt x="590821" y="434975"/>
                      <a:pt x="581812" y="429538"/>
                      <a:pt x="585042" y="426308"/>
                    </a:cubicBezTo>
                    <a:cubicBezTo>
                      <a:pt x="588272" y="423078"/>
                      <a:pt x="593709" y="429197"/>
                      <a:pt x="598043" y="430642"/>
                    </a:cubicBezTo>
                    <a:cubicBezTo>
                      <a:pt x="585693" y="467693"/>
                      <a:pt x="580310" y="457777"/>
                      <a:pt x="624045" y="452310"/>
                    </a:cubicBezTo>
                    <a:cubicBezTo>
                      <a:pt x="626934" y="447976"/>
                      <a:pt x="627876" y="441243"/>
                      <a:pt x="632712" y="439309"/>
                    </a:cubicBezTo>
                    <a:cubicBezTo>
                      <a:pt x="636953" y="437612"/>
                      <a:pt x="641281" y="442535"/>
                      <a:pt x="645713" y="443643"/>
                    </a:cubicBezTo>
                    <a:cubicBezTo>
                      <a:pt x="652859" y="445429"/>
                      <a:pt x="660159" y="446532"/>
                      <a:pt x="667382" y="447976"/>
                    </a:cubicBezTo>
                    <a:cubicBezTo>
                      <a:pt x="682509" y="463105"/>
                      <a:pt x="672172" y="455351"/>
                      <a:pt x="702051" y="465311"/>
                    </a:cubicBezTo>
                    <a:lnTo>
                      <a:pt x="715052" y="469645"/>
                    </a:lnTo>
                    <a:lnTo>
                      <a:pt x="728053" y="473978"/>
                    </a:lnTo>
                    <a:cubicBezTo>
                      <a:pt x="743738" y="489665"/>
                      <a:pt x="730202" y="481794"/>
                      <a:pt x="745387" y="469645"/>
                    </a:cubicBezTo>
                    <a:cubicBezTo>
                      <a:pt x="748954" y="466791"/>
                      <a:pt x="754054" y="466756"/>
                      <a:pt x="758388" y="465311"/>
                    </a:cubicBezTo>
                    <a:cubicBezTo>
                      <a:pt x="766844" y="470948"/>
                      <a:pt x="777201" y="479958"/>
                      <a:pt x="788724" y="478312"/>
                    </a:cubicBezTo>
                    <a:cubicBezTo>
                      <a:pt x="800111" y="476686"/>
                      <a:pt x="801976" y="466027"/>
                      <a:pt x="810392" y="460977"/>
                    </a:cubicBezTo>
                    <a:cubicBezTo>
                      <a:pt x="814309" y="458627"/>
                      <a:pt x="819059" y="458088"/>
                      <a:pt x="823393" y="456644"/>
                    </a:cubicBezTo>
                    <a:cubicBezTo>
                      <a:pt x="828773" y="451264"/>
                      <a:pt x="838678" y="442491"/>
                      <a:pt x="840727" y="434976"/>
                    </a:cubicBezTo>
                    <a:cubicBezTo>
                      <a:pt x="843791" y="423740"/>
                      <a:pt x="842977" y="411765"/>
                      <a:pt x="845061" y="400306"/>
                    </a:cubicBezTo>
                    <a:cubicBezTo>
                      <a:pt x="845878" y="395812"/>
                      <a:pt x="849395" y="387305"/>
                      <a:pt x="849395" y="387305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Freeform 54"/>
              <p:cNvSpPr/>
              <p:nvPr/>
            </p:nvSpPr>
            <p:spPr>
              <a:xfrm>
                <a:off x="2911299" y="4195694"/>
                <a:ext cx="8882" cy="541767"/>
              </a:xfrm>
              <a:custGeom>
                <a:avLst/>
                <a:gdLst>
                  <a:gd name="connsiteX0" fmla="*/ 4334 w 9396"/>
                  <a:gd name="connsiteY0" fmla="*/ 541706 h 541706"/>
                  <a:gd name="connsiteX1" fmla="*/ 8668 w 9396"/>
                  <a:gd name="connsiteY1" fmla="*/ 281687 h 541706"/>
                  <a:gd name="connsiteX2" fmla="*/ 0 w 9396"/>
                  <a:gd name="connsiteY2" fmla="*/ 26002 h 541706"/>
                  <a:gd name="connsiteX3" fmla="*/ 0 w 9396"/>
                  <a:gd name="connsiteY3" fmla="*/ 0 h 54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" h="541706">
                    <a:moveTo>
                      <a:pt x="4334" y="541706"/>
                    </a:moveTo>
                    <a:cubicBezTo>
                      <a:pt x="5779" y="455033"/>
                      <a:pt x="9396" y="368369"/>
                      <a:pt x="8668" y="281687"/>
                    </a:cubicBezTo>
                    <a:cubicBezTo>
                      <a:pt x="7951" y="196413"/>
                      <a:pt x="0" y="111279"/>
                      <a:pt x="0" y="26002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Freeform 55"/>
              <p:cNvSpPr/>
              <p:nvPr/>
            </p:nvSpPr>
            <p:spPr>
              <a:xfrm>
                <a:off x="2920181" y="3433835"/>
                <a:ext cx="24424" cy="1265533"/>
              </a:xfrm>
              <a:custGeom>
                <a:avLst/>
                <a:gdLst>
                  <a:gd name="connsiteX0" fmla="*/ 0 w 26002"/>
                  <a:gd name="connsiteY0" fmla="*/ 1265426 h 1265426"/>
                  <a:gd name="connsiteX1" fmla="*/ 8667 w 26002"/>
                  <a:gd name="connsiteY1" fmla="*/ 1226423 h 1265426"/>
                  <a:gd name="connsiteX2" fmla="*/ 13001 w 26002"/>
                  <a:gd name="connsiteY2" fmla="*/ 1213422 h 1265426"/>
                  <a:gd name="connsiteX3" fmla="*/ 17334 w 26002"/>
                  <a:gd name="connsiteY3" fmla="*/ 1196087 h 1265426"/>
                  <a:gd name="connsiteX4" fmla="*/ 21668 w 26002"/>
                  <a:gd name="connsiteY4" fmla="*/ 710719 h 1265426"/>
                  <a:gd name="connsiteX5" fmla="*/ 26002 w 26002"/>
                  <a:gd name="connsiteY5" fmla="*/ 494036 h 1265426"/>
                  <a:gd name="connsiteX6" fmla="*/ 21668 w 26002"/>
                  <a:gd name="connsiteY6" fmla="*/ 234017 h 1265426"/>
                  <a:gd name="connsiteX7" fmla="*/ 21668 w 26002"/>
                  <a:gd name="connsiteY7" fmla="*/ 0 h 126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02" h="1265426">
                    <a:moveTo>
                      <a:pt x="0" y="1265426"/>
                    </a:moveTo>
                    <a:cubicBezTo>
                      <a:pt x="2889" y="1252425"/>
                      <a:pt x="5437" y="1239343"/>
                      <a:pt x="8667" y="1226423"/>
                    </a:cubicBezTo>
                    <a:cubicBezTo>
                      <a:pt x="9775" y="1221991"/>
                      <a:pt x="11746" y="1217814"/>
                      <a:pt x="13001" y="1213422"/>
                    </a:cubicBezTo>
                    <a:cubicBezTo>
                      <a:pt x="14637" y="1207695"/>
                      <a:pt x="15890" y="1201865"/>
                      <a:pt x="17334" y="1196087"/>
                    </a:cubicBezTo>
                    <a:cubicBezTo>
                      <a:pt x="18779" y="1034298"/>
                      <a:pt x="19671" y="872502"/>
                      <a:pt x="21668" y="710719"/>
                    </a:cubicBezTo>
                    <a:cubicBezTo>
                      <a:pt x="22560" y="638482"/>
                      <a:pt x="26002" y="566278"/>
                      <a:pt x="26002" y="494036"/>
                    </a:cubicBezTo>
                    <a:cubicBezTo>
                      <a:pt x="26002" y="407351"/>
                      <a:pt x="22428" y="320699"/>
                      <a:pt x="21668" y="234017"/>
                    </a:cubicBezTo>
                    <a:cubicBezTo>
                      <a:pt x="20984" y="156014"/>
                      <a:pt x="21668" y="78006"/>
                      <a:pt x="21668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" name="Straight Connector 56"/>
              <p:cNvCxnSpPr/>
              <p:nvPr/>
            </p:nvCxnSpPr>
            <p:spPr>
              <a:xfrm rot="5400000">
                <a:off x="2605932" y="4270769"/>
                <a:ext cx="719534" cy="22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57"/>
              <p:cNvSpPr/>
              <p:nvPr/>
            </p:nvSpPr>
            <p:spPr>
              <a:xfrm>
                <a:off x="2935723" y="4458113"/>
                <a:ext cx="26645" cy="177767"/>
              </a:xfrm>
              <a:custGeom>
                <a:avLst/>
                <a:gdLst>
                  <a:gd name="connsiteX0" fmla="*/ 0 w 26002"/>
                  <a:gd name="connsiteY0" fmla="*/ 0 h 177921"/>
                  <a:gd name="connsiteX1" fmla="*/ 4334 w 26002"/>
                  <a:gd name="connsiteY1" fmla="*/ 143011 h 177921"/>
                  <a:gd name="connsiteX2" fmla="*/ 8668 w 26002"/>
                  <a:gd name="connsiteY2" fmla="*/ 173346 h 177921"/>
                  <a:gd name="connsiteX3" fmla="*/ 26002 w 26002"/>
                  <a:gd name="connsiteY3" fmla="*/ 169013 h 177921"/>
                  <a:gd name="connsiteX4" fmla="*/ 26002 w 26002"/>
                  <a:gd name="connsiteY4" fmla="*/ 156012 h 17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2" h="177921">
                    <a:moveTo>
                      <a:pt x="0" y="0"/>
                    </a:moveTo>
                    <a:cubicBezTo>
                      <a:pt x="1445" y="47670"/>
                      <a:pt x="1952" y="95378"/>
                      <a:pt x="4334" y="143011"/>
                    </a:cubicBezTo>
                    <a:cubicBezTo>
                      <a:pt x="4844" y="153213"/>
                      <a:pt x="2129" y="165499"/>
                      <a:pt x="8668" y="173346"/>
                    </a:cubicBezTo>
                    <a:cubicBezTo>
                      <a:pt x="12481" y="177921"/>
                      <a:pt x="21791" y="173224"/>
                      <a:pt x="26002" y="169013"/>
                    </a:cubicBezTo>
                    <a:lnTo>
                      <a:pt x="26002" y="156012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" name="Freeform 58"/>
              <p:cNvSpPr/>
              <p:nvPr/>
            </p:nvSpPr>
            <p:spPr>
              <a:xfrm>
                <a:off x="2957928" y="4614716"/>
                <a:ext cx="304199" cy="220093"/>
              </a:xfrm>
              <a:custGeom>
                <a:avLst/>
                <a:gdLst>
                  <a:gd name="connsiteX0" fmla="*/ 1149 w 305273"/>
                  <a:gd name="connsiteY0" fmla="*/ 0 h 221016"/>
                  <a:gd name="connsiteX1" fmla="*/ 9816 w 305273"/>
                  <a:gd name="connsiteY1" fmla="*/ 143010 h 221016"/>
                  <a:gd name="connsiteX2" fmla="*/ 18483 w 305273"/>
                  <a:gd name="connsiteY2" fmla="*/ 169012 h 221016"/>
                  <a:gd name="connsiteX3" fmla="*/ 22817 w 305273"/>
                  <a:gd name="connsiteY3" fmla="*/ 182013 h 221016"/>
                  <a:gd name="connsiteX4" fmla="*/ 31484 w 305273"/>
                  <a:gd name="connsiteY4" fmla="*/ 195014 h 221016"/>
                  <a:gd name="connsiteX5" fmla="*/ 35818 w 305273"/>
                  <a:gd name="connsiteY5" fmla="*/ 208015 h 221016"/>
                  <a:gd name="connsiteX6" fmla="*/ 53152 w 305273"/>
                  <a:gd name="connsiteY6" fmla="*/ 212349 h 221016"/>
                  <a:gd name="connsiteX7" fmla="*/ 79154 w 305273"/>
                  <a:gd name="connsiteY7" fmla="*/ 221016 h 221016"/>
                  <a:gd name="connsiteX8" fmla="*/ 113824 w 305273"/>
                  <a:gd name="connsiteY8" fmla="*/ 216682 h 221016"/>
                  <a:gd name="connsiteX9" fmla="*/ 131158 w 305273"/>
                  <a:gd name="connsiteY9" fmla="*/ 212349 h 221016"/>
                  <a:gd name="connsiteX10" fmla="*/ 139825 w 305273"/>
                  <a:gd name="connsiteY10" fmla="*/ 186347 h 221016"/>
                  <a:gd name="connsiteX11" fmla="*/ 144159 w 305273"/>
                  <a:gd name="connsiteY11" fmla="*/ 199348 h 221016"/>
                  <a:gd name="connsiteX12" fmla="*/ 170161 w 305273"/>
                  <a:gd name="connsiteY12" fmla="*/ 208015 h 221016"/>
                  <a:gd name="connsiteX13" fmla="*/ 217831 w 305273"/>
                  <a:gd name="connsiteY13" fmla="*/ 195014 h 221016"/>
                  <a:gd name="connsiteX14" fmla="*/ 230832 w 305273"/>
                  <a:gd name="connsiteY14" fmla="*/ 182013 h 221016"/>
                  <a:gd name="connsiteX15" fmla="*/ 239499 w 305273"/>
                  <a:gd name="connsiteY15" fmla="*/ 182013 h 221016"/>
                  <a:gd name="connsiteX16" fmla="*/ 252500 w 305273"/>
                  <a:gd name="connsiteY16" fmla="*/ 177679 h 221016"/>
                  <a:gd name="connsiteX17" fmla="*/ 261168 w 305273"/>
                  <a:gd name="connsiteY17" fmla="*/ 177679 h 221016"/>
                  <a:gd name="connsiteX18" fmla="*/ 282836 w 305273"/>
                  <a:gd name="connsiteY18" fmla="*/ 186347 h 221016"/>
                  <a:gd name="connsiteX19" fmla="*/ 295837 w 305273"/>
                  <a:gd name="connsiteY19" fmla="*/ 195014 h 221016"/>
                  <a:gd name="connsiteX20" fmla="*/ 300170 w 305273"/>
                  <a:gd name="connsiteY20" fmla="*/ 182013 h 221016"/>
                  <a:gd name="connsiteX21" fmla="*/ 304504 w 305273"/>
                  <a:gd name="connsiteY21" fmla="*/ 82339 h 22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5273" h="221016">
                    <a:moveTo>
                      <a:pt x="1149" y="0"/>
                    </a:moveTo>
                    <a:cubicBezTo>
                      <a:pt x="1656" y="13702"/>
                      <a:pt x="0" y="103744"/>
                      <a:pt x="9816" y="143010"/>
                    </a:cubicBezTo>
                    <a:cubicBezTo>
                      <a:pt x="12032" y="151873"/>
                      <a:pt x="15594" y="160345"/>
                      <a:pt x="18483" y="169012"/>
                    </a:cubicBezTo>
                    <a:cubicBezTo>
                      <a:pt x="19928" y="173346"/>
                      <a:pt x="20283" y="178212"/>
                      <a:pt x="22817" y="182013"/>
                    </a:cubicBezTo>
                    <a:cubicBezTo>
                      <a:pt x="25706" y="186347"/>
                      <a:pt x="29155" y="190356"/>
                      <a:pt x="31484" y="195014"/>
                    </a:cubicBezTo>
                    <a:cubicBezTo>
                      <a:pt x="33527" y="199100"/>
                      <a:pt x="32251" y="205161"/>
                      <a:pt x="35818" y="208015"/>
                    </a:cubicBezTo>
                    <a:cubicBezTo>
                      <a:pt x="40469" y="211736"/>
                      <a:pt x="47447" y="210638"/>
                      <a:pt x="53152" y="212349"/>
                    </a:cubicBezTo>
                    <a:cubicBezTo>
                      <a:pt x="61903" y="214974"/>
                      <a:pt x="79154" y="221016"/>
                      <a:pt x="79154" y="221016"/>
                    </a:cubicBezTo>
                    <a:cubicBezTo>
                      <a:pt x="90711" y="219571"/>
                      <a:pt x="102336" y="218597"/>
                      <a:pt x="113824" y="216682"/>
                    </a:cubicBezTo>
                    <a:cubicBezTo>
                      <a:pt x="119699" y="215703"/>
                      <a:pt x="127282" y="216871"/>
                      <a:pt x="131158" y="212349"/>
                    </a:cubicBezTo>
                    <a:cubicBezTo>
                      <a:pt x="137104" y="205412"/>
                      <a:pt x="139825" y="186347"/>
                      <a:pt x="139825" y="186347"/>
                    </a:cubicBezTo>
                    <a:cubicBezTo>
                      <a:pt x="141270" y="190681"/>
                      <a:pt x="140442" y="196693"/>
                      <a:pt x="144159" y="199348"/>
                    </a:cubicBezTo>
                    <a:cubicBezTo>
                      <a:pt x="151593" y="204658"/>
                      <a:pt x="170161" y="208015"/>
                      <a:pt x="170161" y="208015"/>
                    </a:cubicBezTo>
                    <a:cubicBezTo>
                      <a:pt x="209262" y="198240"/>
                      <a:pt x="193529" y="203115"/>
                      <a:pt x="217831" y="195014"/>
                    </a:cubicBezTo>
                    <a:cubicBezTo>
                      <a:pt x="222165" y="190680"/>
                      <a:pt x="227791" y="187334"/>
                      <a:pt x="230832" y="182013"/>
                    </a:cubicBezTo>
                    <a:cubicBezTo>
                      <a:pt x="238871" y="167944"/>
                      <a:pt x="231461" y="149855"/>
                      <a:pt x="239499" y="182013"/>
                    </a:cubicBezTo>
                    <a:cubicBezTo>
                      <a:pt x="243833" y="180568"/>
                      <a:pt x="249270" y="180909"/>
                      <a:pt x="252500" y="177679"/>
                    </a:cubicBezTo>
                    <a:cubicBezTo>
                      <a:pt x="261168" y="169011"/>
                      <a:pt x="252500" y="151677"/>
                      <a:pt x="261168" y="177679"/>
                    </a:cubicBezTo>
                    <a:cubicBezTo>
                      <a:pt x="291881" y="131610"/>
                      <a:pt x="269475" y="152945"/>
                      <a:pt x="282836" y="186347"/>
                    </a:cubicBezTo>
                    <a:cubicBezTo>
                      <a:pt x="284770" y="191183"/>
                      <a:pt x="291503" y="192125"/>
                      <a:pt x="295837" y="195014"/>
                    </a:cubicBezTo>
                    <a:cubicBezTo>
                      <a:pt x="297281" y="190680"/>
                      <a:pt x="299666" y="186553"/>
                      <a:pt x="300170" y="182013"/>
                    </a:cubicBezTo>
                    <a:cubicBezTo>
                      <a:pt x="305273" y="136086"/>
                      <a:pt x="304504" y="122436"/>
                      <a:pt x="304504" y="82339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" name="Straight Connector 59"/>
              <p:cNvCxnSpPr/>
              <p:nvPr/>
            </p:nvCxnSpPr>
            <p:spPr>
              <a:xfrm rot="5400000">
                <a:off x="2937225" y="4353304"/>
                <a:ext cx="647582" cy="2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0"/>
              <p:cNvCxnSpPr/>
              <p:nvPr/>
            </p:nvCxnSpPr>
            <p:spPr>
              <a:xfrm rot="5400000">
                <a:off x="2614094" y="3825347"/>
                <a:ext cx="136711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61"/>
              <p:cNvCxnSpPr/>
              <p:nvPr/>
            </p:nvCxnSpPr>
            <p:spPr>
              <a:xfrm rot="5400000">
                <a:off x="3000508" y="4257067"/>
                <a:ext cx="64758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62"/>
              <p:cNvSpPr/>
              <p:nvPr/>
            </p:nvSpPr>
            <p:spPr>
              <a:xfrm>
                <a:off x="3322077" y="4521600"/>
                <a:ext cx="508478" cy="300513"/>
              </a:xfrm>
              <a:custGeom>
                <a:avLst/>
                <a:gdLst>
                  <a:gd name="connsiteX0" fmla="*/ 4334 w 508864"/>
                  <a:gd name="connsiteY0" fmla="*/ 53379 h 299998"/>
                  <a:gd name="connsiteX1" fmla="*/ 0 w 508864"/>
                  <a:gd name="connsiteY1" fmla="*/ 83714 h 299998"/>
                  <a:gd name="connsiteX2" fmla="*/ 4334 w 508864"/>
                  <a:gd name="connsiteY2" fmla="*/ 96715 h 299998"/>
                  <a:gd name="connsiteX3" fmla="*/ 13001 w 508864"/>
                  <a:gd name="connsiteY3" fmla="*/ 166054 h 299998"/>
                  <a:gd name="connsiteX4" fmla="*/ 17335 w 508864"/>
                  <a:gd name="connsiteY4" fmla="*/ 179055 h 299998"/>
                  <a:gd name="connsiteX5" fmla="*/ 21668 w 508864"/>
                  <a:gd name="connsiteY5" fmla="*/ 278729 h 299998"/>
                  <a:gd name="connsiteX6" fmla="*/ 34669 w 508864"/>
                  <a:gd name="connsiteY6" fmla="*/ 274395 h 299998"/>
                  <a:gd name="connsiteX7" fmla="*/ 47670 w 508864"/>
                  <a:gd name="connsiteY7" fmla="*/ 283062 h 299998"/>
                  <a:gd name="connsiteX8" fmla="*/ 60671 w 508864"/>
                  <a:gd name="connsiteY8" fmla="*/ 218058 h 299998"/>
                  <a:gd name="connsiteX9" fmla="*/ 65005 w 508864"/>
                  <a:gd name="connsiteY9" fmla="*/ 183388 h 299998"/>
                  <a:gd name="connsiteX10" fmla="*/ 69339 w 508864"/>
                  <a:gd name="connsiteY10" fmla="*/ 166054 h 299998"/>
                  <a:gd name="connsiteX11" fmla="*/ 78006 w 508864"/>
                  <a:gd name="connsiteY11" fmla="*/ 140052 h 299998"/>
                  <a:gd name="connsiteX12" fmla="*/ 73672 w 508864"/>
                  <a:gd name="connsiteY12" fmla="*/ 161720 h 299998"/>
                  <a:gd name="connsiteX13" fmla="*/ 78006 w 508864"/>
                  <a:gd name="connsiteY13" fmla="*/ 218058 h 299998"/>
                  <a:gd name="connsiteX14" fmla="*/ 82339 w 508864"/>
                  <a:gd name="connsiteY14" fmla="*/ 231059 h 299998"/>
                  <a:gd name="connsiteX15" fmla="*/ 86673 w 508864"/>
                  <a:gd name="connsiteY15" fmla="*/ 270061 h 299998"/>
                  <a:gd name="connsiteX16" fmla="*/ 91007 w 508864"/>
                  <a:gd name="connsiteY16" fmla="*/ 283062 h 299998"/>
                  <a:gd name="connsiteX17" fmla="*/ 104008 w 508864"/>
                  <a:gd name="connsiteY17" fmla="*/ 287396 h 299998"/>
                  <a:gd name="connsiteX18" fmla="*/ 134343 w 508864"/>
                  <a:gd name="connsiteY18" fmla="*/ 235392 h 299998"/>
                  <a:gd name="connsiteX19" fmla="*/ 138677 w 508864"/>
                  <a:gd name="connsiteY19" fmla="*/ 248393 h 299998"/>
                  <a:gd name="connsiteX20" fmla="*/ 143011 w 508864"/>
                  <a:gd name="connsiteY20" fmla="*/ 270061 h 299998"/>
                  <a:gd name="connsiteX21" fmla="*/ 156012 w 508864"/>
                  <a:gd name="connsiteY21" fmla="*/ 274395 h 299998"/>
                  <a:gd name="connsiteX22" fmla="*/ 173346 w 508864"/>
                  <a:gd name="connsiteY22" fmla="*/ 270061 h 299998"/>
                  <a:gd name="connsiteX23" fmla="*/ 186347 w 508864"/>
                  <a:gd name="connsiteY23" fmla="*/ 244060 h 299998"/>
                  <a:gd name="connsiteX24" fmla="*/ 190681 w 508864"/>
                  <a:gd name="connsiteY24" fmla="*/ 257060 h 299998"/>
                  <a:gd name="connsiteX25" fmla="*/ 195014 w 508864"/>
                  <a:gd name="connsiteY25" fmla="*/ 283062 h 299998"/>
                  <a:gd name="connsiteX26" fmla="*/ 212349 w 508864"/>
                  <a:gd name="connsiteY26" fmla="*/ 278729 h 299998"/>
                  <a:gd name="connsiteX27" fmla="*/ 234017 w 508864"/>
                  <a:gd name="connsiteY27" fmla="*/ 274395 h 299998"/>
                  <a:gd name="connsiteX28" fmla="*/ 238351 w 508864"/>
                  <a:gd name="connsiteY28" fmla="*/ 244060 h 299998"/>
                  <a:gd name="connsiteX29" fmla="*/ 251352 w 508864"/>
                  <a:gd name="connsiteY29" fmla="*/ 248393 h 299998"/>
                  <a:gd name="connsiteX30" fmla="*/ 268686 w 508864"/>
                  <a:gd name="connsiteY30" fmla="*/ 252727 h 299998"/>
                  <a:gd name="connsiteX31" fmla="*/ 273020 w 508864"/>
                  <a:gd name="connsiteY31" fmla="*/ 270061 h 299998"/>
                  <a:gd name="connsiteX32" fmla="*/ 277354 w 508864"/>
                  <a:gd name="connsiteY32" fmla="*/ 283062 h 299998"/>
                  <a:gd name="connsiteX33" fmla="*/ 307689 w 508864"/>
                  <a:gd name="connsiteY33" fmla="*/ 278729 h 299998"/>
                  <a:gd name="connsiteX34" fmla="*/ 316357 w 508864"/>
                  <a:gd name="connsiteY34" fmla="*/ 252727 h 299998"/>
                  <a:gd name="connsiteX35" fmla="*/ 325024 w 508864"/>
                  <a:gd name="connsiteY35" fmla="*/ 213724 h 299998"/>
                  <a:gd name="connsiteX36" fmla="*/ 329358 w 508864"/>
                  <a:gd name="connsiteY36" fmla="*/ 179055 h 299998"/>
                  <a:gd name="connsiteX37" fmla="*/ 338025 w 508864"/>
                  <a:gd name="connsiteY37" fmla="*/ 144386 h 299998"/>
                  <a:gd name="connsiteX38" fmla="*/ 342358 w 508864"/>
                  <a:gd name="connsiteY38" fmla="*/ 127051 h 299998"/>
                  <a:gd name="connsiteX39" fmla="*/ 346692 w 508864"/>
                  <a:gd name="connsiteY39" fmla="*/ 31711 h 299998"/>
                  <a:gd name="connsiteX40" fmla="*/ 351026 w 508864"/>
                  <a:gd name="connsiteY40" fmla="*/ 235392 h 299998"/>
                  <a:gd name="connsiteX41" fmla="*/ 359693 w 508864"/>
                  <a:gd name="connsiteY41" fmla="*/ 270061 h 299998"/>
                  <a:gd name="connsiteX42" fmla="*/ 364027 w 508864"/>
                  <a:gd name="connsiteY42" fmla="*/ 283062 h 299998"/>
                  <a:gd name="connsiteX43" fmla="*/ 372694 w 508864"/>
                  <a:gd name="connsiteY43" fmla="*/ 291730 h 299998"/>
                  <a:gd name="connsiteX44" fmla="*/ 385695 w 508864"/>
                  <a:gd name="connsiteY44" fmla="*/ 296063 h 299998"/>
                  <a:gd name="connsiteX45" fmla="*/ 450700 w 508864"/>
                  <a:gd name="connsiteY45" fmla="*/ 291730 h 299998"/>
                  <a:gd name="connsiteX46" fmla="*/ 459367 w 508864"/>
                  <a:gd name="connsiteY46" fmla="*/ 265728 h 299998"/>
                  <a:gd name="connsiteX47" fmla="*/ 476702 w 508864"/>
                  <a:gd name="connsiteY47" fmla="*/ 244060 h 299998"/>
                  <a:gd name="connsiteX48" fmla="*/ 498370 w 508864"/>
                  <a:gd name="connsiteY48" fmla="*/ 222391 h 299998"/>
                  <a:gd name="connsiteX49" fmla="*/ 507037 w 508864"/>
                  <a:gd name="connsiteY49" fmla="*/ 179055 h 29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08864" h="299998">
                    <a:moveTo>
                      <a:pt x="4334" y="53379"/>
                    </a:moveTo>
                    <a:cubicBezTo>
                      <a:pt x="2889" y="63491"/>
                      <a:pt x="0" y="73500"/>
                      <a:pt x="0" y="83714"/>
                    </a:cubicBezTo>
                    <a:cubicBezTo>
                      <a:pt x="0" y="88282"/>
                      <a:pt x="3583" y="92209"/>
                      <a:pt x="4334" y="96715"/>
                    </a:cubicBezTo>
                    <a:cubicBezTo>
                      <a:pt x="10346" y="132786"/>
                      <a:pt x="6387" y="132986"/>
                      <a:pt x="13001" y="166054"/>
                    </a:cubicBezTo>
                    <a:cubicBezTo>
                      <a:pt x="13897" y="170533"/>
                      <a:pt x="15890" y="174721"/>
                      <a:pt x="17335" y="179055"/>
                    </a:cubicBezTo>
                    <a:cubicBezTo>
                      <a:pt x="18779" y="212280"/>
                      <a:pt x="15719" y="246009"/>
                      <a:pt x="21668" y="278729"/>
                    </a:cubicBezTo>
                    <a:cubicBezTo>
                      <a:pt x="22485" y="283223"/>
                      <a:pt x="30163" y="273644"/>
                      <a:pt x="34669" y="274395"/>
                    </a:cubicBezTo>
                    <a:cubicBezTo>
                      <a:pt x="39807" y="275251"/>
                      <a:pt x="43336" y="280173"/>
                      <a:pt x="47670" y="283062"/>
                    </a:cubicBezTo>
                    <a:cubicBezTo>
                      <a:pt x="69922" y="260812"/>
                      <a:pt x="54801" y="279692"/>
                      <a:pt x="60671" y="218058"/>
                    </a:cubicBezTo>
                    <a:cubicBezTo>
                      <a:pt x="61775" y="206464"/>
                      <a:pt x="63090" y="194876"/>
                      <a:pt x="65005" y="183388"/>
                    </a:cubicBezTo>
                    <a:cubicBezTo>
                      <a:pt x="65984" y="177513"/>
                      <a:pt x="67628" y="171759"/>
                      <a:pt x="69339" y="166054"/>
                    </a:cubicBezTo>
                    <a:cubicBezTo>
                      <a:pt x="71964" y="157303"/>
                      <a:pt x="79798" y="131093"/>
                      <a:pt x="78006" y="140052"/>
                    </a:cubicBezTo>
                    <a:lnTo>
                      <a:pt x="73672" y="161720"/>
                    </a:lnTo>
                    <a:cubicBezTo>
                      <a:pt x="75117" y="180499"/>
                      <a:pt x="75670" y="199369"/>
                      <a:pt x="78006" y="218058"/>
                    </a:cubicBezTo>
                    <a:cubicBezTo>
                      <a:pt x="78573" y="222591"/>
                      <a:pt x="81588" y="226553"/>
                      <a:pt x="82339" y="231059"/>
                    </a:cubicBezTo>
                    <a:cubicBezTo>
                      <a:pt x="84489" y="243962"/>
                      <a:pt x="84522" y="257158"/>
                      <a:pt x="86673" y="270061"/>
                    </a:cubicBezTo>
                    <a:cubicBezTo>
                      <a:pt x="87424" y="274567"/>
                      <a:pt x="87777" y="279832"/>
                      <a:pt x="91007" y="283062"/>
                    </a:cubicBezTo>
                    <a:cubicBezTo>
                      <a:pt x="94237" y="286292"/>
                      <a:pt x="99674" y="285951"/>
                      <a:pt x="104008" y="287396"/>
                    </a:cubicBezTo>
                    <a:cubicBezTo>
                      <a:pt x="143783" y="274138"/>
                      <a:pt x="129101" y="287820"/>
                      <a:pt x="134343" y="235392"/>
                    </a:cubicBezTo>
                    <a:cubicBezTo>
                      <a:pt x="135788" y="239726"/>
                      <a:pt x="137569" y="243961"/>
                      <a:pt x="138677" y="248393"/>
                    </a:cubicBezTo>
                    <a:cubicBezTo>
                      <a:pt x="140464" y="255539"/>
                      <a:pt x="138925" y="263932"/>
                      <a:pt x="143011" y="270061"/>
                    </a:cubicBezTo>
                    <a:cubicBezTo>
                      <a:pt x="145545" y="273862"/>
                      <a:pt x="151678" y="272950"/>
                      <a:pt x="156012" y="274395"/>
                    </a:cubicBezTo>
                    <a:cubicBezTo>
                      <a:pt x="161790" y="272950"/>
                      <a:pt x="168391" y="273365"/>
                      <a:pt x="173346" y="270061"/>
                    </a:cubicBezTo>
                    <a:cubicBezTo>
                      <a:pt x="180545" y="265261"/>
                      <a:pt x="183875" y="251475"/>
                      <a:pt x="186347" y="244060"/>
                    </a:cubicBezTo>
                    <a:cubicBezTo>
                      <a:pt x="187792" y="248393"/>
                      <a:pt x="189690" y="252601"/>
                      <a:pt x="190681" y="257060"/>
                    </a:cubicBezTo>
                    <a:cubicBezTo>
                      <a:pt x="192587" y="265638"/>
                      <a:pt x="188801" y="276849"/>
                      <a:pt x="195014" y="283062"/>
                    </a:cubicBezTo>
                    <a:cubicBezTo>
                      <a:pt x="199226" y="287274"/>
                      <a:pt x="206535" y="280021"/>
                      <a:pt x="212349" y="278729"/>
                    </a:cubicBezTo>
                    <a:cubicBezTo>
                      <a:pt x="219539" y="277131"/>
                      <a:pt x="226794" y="275840"/>
                      <a:pt x="234017" y="274395"/>
                    </a:cubicBezTo>
                    <a:cubicBezTo>
                      <a:pt x="235462" y="264283"/>
                      <a:pt x="232685" y="252559"/>
                      <a:pt x="238351" y="244060"/>
                    </a:cubicBezTo>
                    <a:cubicBezTo>
                      <a:pt x="240885" y="240259"/>
                      <a:pt x="246960" y="247138"/>
                      <a:pt x="251352" y="248393"/>
                    </a:cubicBezTo>
                    <a:cubicBezTo>
                      <a:pt x="257079" y="250029"/>
                      <a:pt x="262908" y="251282"/>
                      <a:pt x="268686" y="252727"/>
                    </a:cubicBezTo>
                    <a:cubicBezTo>
                      <a:pt x="270131" y="258505"/>
                      <a:pt x="271384" y="264334"/>
                      <a:pt x="273020" y="270061"/>
                    </a:cubicBezTo>
                    <a:cubicBezTo>
                      <a:pt x="274275" y="274453"/>
                      <a:pt x="272922" y="281954"/>
                      <a:pt x="277354" y="283062"/>
                    </a:cubicBezTo>
                    <a:cubicBezTo>
                      <a:pt x="287263" y="285540"/>
                      <a:pt x="297577" y="280173"/>
                      <a:pt x="307689" y="278729"/>
                    </a:cubicBezTo>
                    <a:cubicBezTo>
                      <a:pt x="310578" y="270062"/>
                      <a:pt x="314141" y="261591"/>
                      <a:pt x="316357" y="252727"/>
                    </a:cubicBezTo>
                    <a:cubicBezTo>
                      <a:pt x="319805" y="238931"/>
                      <a:pt x="322825" y="228019"/>
                      <a:pt x="325024" y="213724"/>
                    </a:cubicBezTo>
                    <a:cubicBezTo>
                      <a:pt x="326795" y="202213"/>
                      <a:pt x="327212" y="190502"/>
                      <a:pt x="329358" y="179055"/>
                    </a:cubicBezTo>
                    <a:cubicBezTo>
                      <a:pt x="331553" y="167347"/>
                      <a:pt x="335136" y="155942"/>
                      <a:pt x="338025" y="144386"/>
                    </a:cubicBezTo>
                    <a:lnTo>
                      <a:pt x="342358" y="127051"/>
                    </a:lnTo>
                    <a:cubicBezTo>
                      <a:pt x="343803" y="95271"/>
                      <a:pt x="344155" y="0"/>
                      <a:pt x="346692" y="31711"/>
                    </a:cubicBezTo>
                    <a:cubicBezTo>
                      <a:pt x="352108" y="99404"/>
                      <a:pt x="347327" y="167584"/>
                      <a:pt x="351026" y="235392"/>
                    </a:cubicBezTo>
                    <a:cubicBezTo>
                      <a:pt x="351675" y="247286"/>
                      <a:pt x="355926" y="258760"/>
                      <a:pt x="359693" y="270061"/>
                    </a:cubicBezTo>
                    <a:cubicBezTo>
                      <a:pt x="361138" y="274395"/>
                      <a:pt x="361677" y="279145"/>
                      <a:pt x="364027" y="283062"/>
                    </a:cubicBezTo>
                    <a:cubicBezTo>
                      <a:pt x="366129" y="286566"/>
                      <a:pt x="369190" y="289628"/>
                      <a:pt x="372694" y="291730"/>
                    </a:cubicBezTo>
                    <a:cubicBezTo>
                      <a:pt x="376611" y="294080"/>
                      <a:pt x="381361" y="294619"/>
                      <a:pt x="385695" y="296063"/>
                    </a:cubicBezTo>
                    <a:cubicBezTo>
                      <a:pt x="407363" y="294619"/>
                      <a:pt x="430619" y="299998"/>
                      <a:pt x="450700" y="291730"/>
                    </a:cubicBezTo>
                    <a:cubicBezTo>
                      <a:pt x="459148" y="288251"/>
                      <a:pt x="452907" y="272189"/>
                      <a:pt x="459367" y="265728"/>
                    </a:cubicBezTo>
                    <a:cubicBezTo>
                      <a:pt x="493171" y="231920"/>
                      <a:pt x="438420" y="287810"/>
                      <a:pt x="476702" y="244060"/>
                    </a:cubicBezTo>
                    <a:cubicBezTo>
                      <a:pt x="483428" y="236373"/>
                      <a:pt x="498370" y="222391"/>
                      <a:pt x="498370" y="222391"/>
                    </a:cubicBezTo>
                    <a:cubicBezTo>
                      <a:pt x="508864" y="190907"/>
                      <a:pt x="507037" y="205525"/>
                      <a:pt x="507037" y="179055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Freeform 63"/>
              <p:cNvSpPr/>
              <p:nvPr/>
            </p:nvSpPr>
            <p:spPr>
              <a:xfrm>
                <a:off x="3810570" y="4085648"/>
                <a:ext cx="390795" cy="761860"/>
              </a:xfrm>
              <a:custGeom>
                <a:avLst/>
                <a:gdLst>
                  <a:gd name="connsiteX0" fmla="*/ 9901 w 391262"/>
                  <a:gd name="connsiteY0" fmla="*/ 648608 h 761283"/>
                  <a:gd name="connsiteX1" fmla="*/ 18568 w 391262"/>
                  <a:gd name="connsiteY1" fmla="*/ 557601 h 761283"/>
                  <a:gd name="connsiteX2" fmla="*/ 22902 w 391262"/>
                  <a:gd name="connsiteY2" fmla="*/ 488263 h 761283"/>
                  <a:gd name="connsiteX3" fmla="*/ 31569 w 391262"/>
                  <a:gd name="connsiteY3" fmla="*/ 462261 h 761283"/>
                  <a:gd name="connsiteX4" fmla="*/ 27235 w 391262"/>
                  <a:gd name="connsiteY4" fmla="*/ 184907 h 761283"/>
                  <a:gd name="connsiteX5" fmla="*/ 31569 w 391262"/>
                  <a:gd name="connsiteY5" fmla="*/ 46231 h 761283"/>
                  <a:gd name="connsiteX6" fmla="*/ 40236 w 391262"/>
                  <a:gd name="connsiteY6" fmla="*/ 661609 h 761283"/>
                  <a:gd name="connsiteX7" fmla="*/ 48904 w 391262"/>
                  <a:gd name="connsiteY7" fmla="*/ 696278 h 761283"/>
                  <a:gd name="connsiteX8" fmla="*/ 53237 w 391262"/>
                  <a:gd name="connsiteY8" fmla="*/ 683277 h 761283"/>
                  <a:gd name="connsiteX9" fmla="*/ 61905 w 391262"/>
                  <a:gd name="connsiteY9" fmla="*/ 674610 h 761283"/>
                  <a:gd name="connsiteX10" fmla="*/ 70572 w 391262"/>
                  <a:gd name="connsiteY10" fmla="*/ 648608 h 761283"/>
                  <a:gd name="connsiteX11" fmla="*/ 74906 w 391262"/>
                  <a:gd name="connsiteY11" fmla="*/ 583603 h 761283"/>
                  <a:gd name="connsiteX12" fmla="*/ 83573 w 391262"/>
                  <a:gd name="connsiteY12" fmla="*/ 561935 h 761283"/>
                  <a:gd name="connsiteX13" fmla="*/ 92240 w 391262"/>
                  <a:gd name="connsiteY13" fmla="*/ 509931 h 761283"/>
                  <a:gd name="connsiteX14" fmla="*/ 87907 w 391262"/>
                  <a:gd name="connsiteY14" fmla="*/ 457927 h 761283"/>
                  <a:gd name="connsiteX15" fmla="*/ 79239 w 391262"/>
                  <a:gd name="connsiteY15" fmla="*/ 483929 h 761283"/>
                  <a:gd name="connsiteX16" fmla="*/ 66238 w 391262"/>
                  <a:gd name="connsiteY16" fmla="*/ 531599 h 761283"/>
                  <a:gd name="connsiteX17" fmla="*/ 70572 w 391262"/>
                  <a:gd name="connsiteY17" fmla="*/ 652942 h 761283"/>
                  <a:gd name="connsiteX18" fmla="*/ 74906 w 391262"/>
                  <a:gd name="connsiteY18" fmla="*/ 665943 h 761283"/>
                  <a:gd name="connsiteX19" fmla="*/ 87907 w 391262"/>
                  <a:gd name="connsiteY19" fmla="*/ 674610 h 761283"/>
                  <a:gd name="connsiteX20" fmla="*/ 96574 w 391262"/>
                  <a:gd name="connsiteY20" fmla="*/ 661609 h 761283"/>
                  <a:gd name="connsiteX21" fmla="*/ 109575 w 391262"/>
                  <a:gd name="connsiteY21" fmla="*/ 648608 h 761283"/>
                  <a:gd name="connsiteX22" fmla="*/ 118242 w 391262"/>
                  <a:gd name="connsiteY22" fmla="*/ 631273 h 761283"/>
                  <a:gd name="connsiteX23" fmla="*/ 122576 w 391262"/>
                  <a:gd name="connsiteY23" fmla="*/ 657275 h 761283"/>
                  <a:gd name="connsiteX24" fmla="*/ 126909 w 391262"/>
                  <a:gd name="connsiteY24" fmla="*/ 700612 h 761283"/>
                  <a:gd name="connsiteX25" fmla="*/ 135577 w 391262"/>
                  <a:gd name="connsiteY25" fmla="*/ 709279 h 761283"/>
                  <a:gd name="connsiteX26" fmla="*/ 144244 w 391262"/>
                  <a:gd name="connsiteY26" fmla="*/ 722280 h 761283"/>
                  <a:gd name="connsiteX27" fmla="*/ 152911 w 391262"/>
                  <a:gd name="connsiteY27" fmla="*/ 722280 h 761283"/>
                  <a:gd name="connsiteX28" fmla="*/ 161579 w 391262"/>
                  <a:gd name="connsiteY28" fmla="*/ 730947 h 761283"/>
                  <a:gd name="connsiteX29" fmla="*/ 174580 w 391262"/>
                  <a:gd name="connsiteY29" fmla="*/ 722280 h 761283"/>
                  <a:gd name="connsiteX30" fmla="*/ 183247 w 391262"/>
                  <a:gd name="connsiteY30" fmla="*/ 735281 h 761283"/>
                  <a:gd name="connsiteX31" fmla="*/ 196248 w 391262"/>
                  <a:gd name="connsiteY31" fmla="*/ 743948 h 761283"/>
                  <a:gd name="connsiteX32" fmla="*/ 230917 w 391262"/>
                  <a:gd name="connsiteY32" fmla="*/ 743948 h 761283"/>
                  <a:gd name="connsiteX33" fmla="*/ 248252 w 391262"/>
                  <a:gd name="connsiteY33" fmla="*/ 761283 h 761283"/>
                  <a:gd name="connsiteX34" fmla="*/ 282921 w 391262"/>
                  <a:gd name="connsiteY34" fmla="*/ 756949 h 761283"/>
                  <a:gd name="connsiteX35" fmla="*/ 295922 w 391262"/>
                  <a:gd name="connsiteY35" fmla="*/ 726614 h 761283"/>
                  <a:gd name="connsiteX36" fmla="*/ 304589 w 391262"/>
                  <a:gd name="connsiteY36" fmla="*/ 717946 h 761283"/>
                  <a:gd name="connsiteX37" fmla="*/ 313256 w 391262"/>
                  <a:gd name="connsiteY37" fmla="*/ 704945 h 761283"/>
                  <a:gd name="connsiteX38" fmla="*/ 330591 w 391262"/>
                  <a:gd name="connsiteY38" fmla="*/ 743948 h 761283"/>
                  <a:gd name="connsiteX39" fmla="*/ 339258 w 391262"/>
                  <a:gd name="connsiteY39" fmla="*/ 752616 h 761283"/>
                  <a:gd name="connsiteX40" fmla="*/ 360926 w 391262"/>
                  <a:gd name="connsiteY40" fmla="*/ 748282 h 761283"/>
                  <a:gd name="connsiteX41" fmla="*/ 365260 w 391262"/>
                  <a:gd name="connsiteY41" fmla="*/ 717946 h 761283"/>
                  <a:gd name="connsiteX42" fmla="*/ 369594 w 391262"/>
                  <a:gd name="connsiteY42" fmla="*/ 691944 h 761283"/>
                  <a:gd name="connsiteX43" fmla="*/ 373927 w 391262"/>
                  <a:gd name="connsiteY43" fmla="*/ 678944 h 761283"/>
                  <a:gd name="connsiteX44" fmla="*/ 382595 w 391262"/>
                  <a:gd name="connsiteY44" fmla="*/ 635607 h 761283"/>
                  <a:gd name="connsiteX45" fmla="*/ 386928 w 391262"/>
                  <a:gd name="connsiteY45" fmla="*/ 570602 h 761283"/>
                  <a:gd name="connsiteX46" fmla="*/ 391262 w 391262"/>
                  <a:gd name="connsiteY46" fmla="*/ 535933 h 761283"/>
                  <a:gd name="connsiteX47" fmla="*/ 386928 w 391262"/>
                  <a:gd name="connsiteY47" fmla="*/ 405924 h 761283"/>
                  <a:gd name="connsiteX48" fmla="*/ 382595 w 391262"/>
                  <a:gd name="connsiteY48" fmla="*/ 340919 h 761283"/>
                  <a:gd name="connsiteX49" fmla="*/ 378261 w 391262"/>
                  <a:gd name="connsiteY49" fmla="*/ 284581 h 76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91262" h="761283">
                    <a:moveTo>
                      <a:pt x="9901" y="648608"/>
                    </a:moveTo>
                    <a:cubicBezTo>
                      <a:pt x="16782" y="600433"/>
                      <a:pt x="14139" y="624030"/>
                      <a:pt x="18568" y="557601"/>
                    </a:cubicBezTo>
                    <a:cubicBezTo>
                      <a:pt x="20109" y="534495"/>
                      <a:pt x="19773" y="511208"/>
                      <a:pt x="22902" y="488263"/>
                    </a:cubicBezTo>
                    <a:cubicBezTo>
                      <a:pt x="24136" y="479211"/>
                      <a:pt x="31569" y="462261"/>
                      <a:pt x="31569" y="462261"/>
                    </a:cubicBezTo>
                    <a:cubicBezTo>
                      <a:pt x="30124" y="369810"/>
                      <a:pt x="27235" y="277370"/>
                      <a:pt x="27235" y="184907"/>
                    </a:cubicBezTo>
                    <a:cubicBezTo>
                      <a:pt x="27235" y="138659"/>
                      <a:pt x="30308" y="0"/>
                      <a:pt x="31569" y="46231"/>
                    </a:cubicBezTo>
                    <a:cubicBezTo>
                      <a:pt x="37162" y="251301"/>
                      <a:pt x="0" y="460447"/>
                      <a:pt x="40236" y="661609"/>
                    </a:cubicBezTo>
                    <a:cubicBezTo>
                      <a:pt x="45466" y="687756"/>
                      <a:pt x="42241" y="676289"/>
                      <a:pt x="48904" y="696278"/>
                    </a:cubicBezTo>
                    <a:cubicBezTo>
                      <a:pt x="50348" y="691944"/>
                      <a:pt x="50887" y="687194"/>
                      <a:pt x="53237" y="683277"/>
                    </a:cubicBezTo>
                    <a:cubicBezTo>
                      <a:pt x="55339" y="679773"/>
                      <a:pt x="60078" y="678265"/>
                      <a:pt x="61905" y="674610"/>
                    </a:cubicBezTo>
                    <a:cubicBezTo>
                      <a:pt x="65991" y="666438"/>
                      <a:pt x="70572" y="648608"/>
                      <a:pt x="70572" y="648608"/>
                    </a:cubicBezTo>
                    <a:cubicBezTo>
                      <a:pt x="72017" y="626940"/>
                      <a:pt x="71685" y="605079"/>
                      <a:pt x="74906" y="583603"/>
                    </a:cubicBezTo>
                    <a:cubicBezTo>
                      <a:pt x="76060" y="575910"/>
                      <a:pt x="81791" y="569507"/>
                      <a:pt x="83573" y="561935"/>
                    </a:cubicBezTo>
                    <a:cubicBezTo>
                      <a:pt x="87598" y="544828"/>
                      <a:pt x="92240" y="509931"/>
                      <a:pt x="92240" y="509931"/>
                    </a:cubicBezTo>
                    <a:cubicBezTo>
                      <a:pt x="90796" y="492596"/>
                      <a:pt x="95686" y="473485"/>
                      <a:pt x="87907" y="457927"/>
                    </a:cubicBezTo>
                    <a:cubicBezTo>
                      <a:pt x="83821" y="449755"/>
                      <a:pt x="81749" y="475144"/>
                      <a:pt x="79239" y="483929"/>
                    </a:cubicBezTo>
                    <a:cubicBezTo>
                      <a:pt x="59688" y="552356"/>
                      <a:pt x="78088" y="496051"/>
                      <a:pt x="66238" y="531599"/>
                    </a:cubicBezTo>
                    <a:cubicBezTo>
                      <a:pt x="67683" y="572047"/>
                      <a:pt x="67966" y="612553"/>
                      <a:pt x="70572" y="652942"/>
                    </a:cubicBezTo>
                    <a:cubicBezTo>
                      <a:pt x="70866" y="657501"/>
                      <a:pt x="72052" y="662376"/>
                      <a:pt x="74906" y="665943"/>
                    </a:cubicBezTo>
                    <a:cubicBezTo>
                      <a:pt x="78160" y="670010"/>
                      <a:pt x="83573" y="671721"/>
                      <a:pt x="87907" y="674610"/>
                    </a:cubicBezTo>
                    <a:cubicBezTo>
                      <a:pt x="90796" y="670276"/>
                      <a:pt x="93240" y="665610"/>
                      <a:pt x="96574" y="661609"/>
                    </a:cubicBezTo>
                    <a:cubicBezTo>
                      <a:pt x="100497" y="656901"/>
                      <a:pt x="106013" y="653595"/>
                      <a:pt x="109575" y="648608"/>
                    </a:cubicBezTo>
                    <a:cubicBezTo>
                      <a:pt x="113330" y="643351"/>
                      <a:pt x="115353" y="637051"/>
                      <a:pt x="118242" y="631273"/>
                    </a:cubicBezTo>
                    <a:cubicBezTo>
                      <a:pt x="119687" y="639940"/>
                      <a:pt x="121486" y="648556"/>
                      <a:pt x="122576" y="657275"/>
                    </a:cubicBezTo>
                    <a:cubicBezTo>
                      <a:pt x="124377" y="671681"/>
                      <a:pt x="123388" y="686528"/>
                      <a:pt x="126909" y="700612"/>
                    </a:cubicBezTo>
                    <a:cubicBezTo>
                      <a:pt x="127900" y="704576"/>
                      <a:pt x="133025" y="706088"/>
                      <a:pt x="135577" y="709279"/>
                    </a:cubicBezTo>
                    <a:cubicBezTo>
                      <a:pt x="138831" y="713346"/>
                      <a:pt x="141355" y="717946"/>
                      <a:pt x="144244" y="722280"/>
                    </a:cubicBezTo>
                    <a:cubicBezTo>
                      <a:pt x="151949" y="691461"/>
                      <a:pt x="145207" y="706872"/>
                      <a:pt x="152911" y="722280"/>
                    </a:cubicBezTo>
                    <a:cubicBezTo>
                      <a:pt x="154738" y="725935"/>
                      <a:pt x="158690" y="728058"/>
                      <a:pt x="161579" y="730947"/>
                    </a:cubicBezTo>
                    <a:cubicBezTo>
                      <a:pt x="165913" y="728058"/>
                      <a:pt x="169473" y="721258"/>
                      <a:pt x="174580" y="722280"/>
                    </a:cubicBezTo>
                    <a:cubicBezTo>
                      <a:pt x="179687" y="723302"/>
                      <a:pt x="179564" y="731598"/>
                      <a:pt x="183247" y="735281"/>
                    </a:cubicBezTo>
                    <a:cubicBezTo>
                      <a:pt x="186930" y="738964"/>
                      <a:pt x="191914" y="741059"/>
                      <a:pt x="196248" y="743948"/>
                    </a:cubicBezTo>
                    <a:cubicBezTo>
                      <a:pt x="208964" y="741405"/>
                      <a:pt x="219258" y="735620"/>
                      <a:pt x="230917" y="743948"/>
                    </a:cubicBezTo>
                    <a:cubicBezTo>
                      <a:pt x="237567" y="748698"/>
                      <a:pt x="248252" y="761283"/>
                      <a:pt x="248252" y="761283"/>
                    </a:cubicBezTo>
                    <a:cubicBezTo>
                      <a:pt x="259808" y="759838"/>
                      <a:pt x="272108" y="761274"/>
                      <a:pt x="282921" y="756949"/>
                    </a:cubicBezTo>
                    <a:cubicBezTo>
                      <a:pt x="292779" y="753006"/>
                      <a:pt x="292741" y="732976"/>
                      <a:pt x="295922" y="726614"/>
                    </a:cubicBezTo>
                    <a:cubicBezTo>
                      <a:pt x="297749" y="722959"/>
                      <a:pt x="302037" y="721137"/>
                      <a:pt x="304589" y="717946"/>
                    </a:cubicBezTo>
                    <a:cubicBezTo>
                      <a:pt x="307842" y="713879"/>
                      <a:pt x="310367" y="709279"/>
                      <a:pt x="313256" y="704945"/>
                    </a:cubicBezTo>
                    <a:cubicBezTo>
                      <a:pt x="320129" y="725563"/>
                      <a:pt x="318818" y="729231"/>
                      <a:pt x="330591" y="743948"/>
                    </a:cubicBezTo>
                    <a:cubicBezTo>
                      <a:pt x="333143" y="747139"/>
                      <a:pt x="336369" y="749727"/>
                      <a:pt x="339258" y="752616"/>
                    </a:cubicBezTo>
                    <a:cubicBezTo>
                      <a:pt x="346481" y="751171"/>
                      <a:pt x="356507" y="754175"/>
                      <a:pt x="360926" y="748282"/>
                    </a:cubicBezTo>
                    <a:cubicBezTo>
                      <a:pt x="367055" y="740110"/>
                      <a:pt x="363707" y="728042"/>
                      <a:pt x="365260" y="717946"/>
                    </a:cubicBezTo>
                    <a:cubicBezTo>
                      <a:pt x="366596" y="709261"/>
                      <a:pt x="367688" y="700522"/>
                      <a:pt x="369594" y="691944"/>
                    </a:cubicBezTo>
                    <a:cubicBezTo>
                      <a:pt x="370585" y="687485"/>
                      <a:pt x="372900" y="683395"/>
                      <a:pt x="373927" y="678944"/>
                    </a:cubicBezTo>
                    <a:cubicBezTo>
                      <a:pt x="377240" y="664589"/>
                      <a:pt x="382595" y="635607"/>
                      <a:pt x="382595" y="635607"/>
                    </a:cubicBezTo>
                    <a:cubicBezTo>
                      <a:pt x="384039" y="613939"/>
                      <a:pt x="385047" y="592237"/>
                      <a:pt x="386928" y="570602"/>
                    </a:cubicBezTo>
                    <a:cubicBezTo>
                      <a:pt x="387937" y="558999"/>
                      <a:pt x="391262" y="547579"/>
                      <a:pt x="391262" y="535933"/>
                    </a:cubicBezTo>
                    <a:cubicBezTo>
                      <a:pt x="391262" y="492573"/>
                      <a:pt x="388853" y="449242"/>
                      <a:pt x="386928" y="405924"/>
                    </a:cubicBezTo>
                    <a:cubicBezTo>
                      <a:pt x="385964" y="384229"/>
                      <a:pt x="384142" y="362580"/>
                      <a:pt x="382595" y="340919"/>
                    </a:cubicBezTo>
                    <a:cubicBezTo>
                      <a:pt x="381253" y="322132"/>
                      <a:pt x="378261" y="284581"/>
                      <a:pt x="378261" y="284581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21" name="Straight Connector 64"/>
              <p:cNvCxnSpPr/>
              <p:nvPr/>
            </p:nvCxnSpPr>
            <p:spPr>
              <a:xfrm rot="5400000">
                <a:off x="3564053" y="3802068"/>
                <a:ext cx="126130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65"/>
              <p:cNvSpPr/>
              <p:nvPr/>
            </p:nvSpPr>
            <p:spPr>
              <a:xfrm>
                <a:off x="4192483" y="3971368"/>
                <a:ext cx="421881" cy="867675"/>
              </a:xfrm>
              <a:custGeom>
                <a:avLst/>
                <a:gdLst>
                  <a:gd name="connsiteX0" fmla="*/ 4360 w 420391"/>
                  <a:gd name="connsiteY0" fmla="*/ 598043 h 866730"/>
                  <a:gd name="connsiteX1" fmla="*/ 13028 w 420391"/>
                  <a:gd name="connsiteY1" fmla="*/ 645713 h 866730"/>
                  <a:gd name="connsiteX2" fmla="*/ 17361 w 420391"/>
                  <a:gd name="connsiteY2" fmla="*/ 658714 h 866730"/>
                  <a:gd name="connsiteX3" fmla="*/ 26029 w 420391"/>
                  <a:gd name="connsiteY3" fmla="*/ 671715 h 866730"/>
                  <a:gd name="connsiteX4" fmla="*/ 4360 w 420391"/>
                  <a:gd name="connsiteY4" fmla="*/ 676049 h 866730"/>
                  <a:gd name="connsiteX5" fmla="*/ 8694 w 420391"/>
                  <a:gd name="connsiteY5" fmla="*/ 702051 h 866730"/>
                  <a:gd name="connsiteX6" fmla="*/ 13028 w 420391"/>
                  <a:gd name="connsiteY6" fmla="*/ 749721 h 866730"/>
                  <a:gd name="connsiteX7" fmla="*/ 26029 w 420391"/>
                  <a:gd name="connsiteY7" fmla="*/ 788724 h 866730"/>
                  <a:gd name="connsiteX8" fmla="*/ 43363 w 420391"/>
                  <a:gd name="connsiteY8" fmla="*/ 823393 h 866730"/>
                  <a:gd name="connsiteX9" fmla="*/ 73699 w 420391"/>
                  <a:gd name="connsiteY9" fmla="*/ 845061 h 866730"/>
                  <a:gd name="connsiteX10" fmla="*/ 82366 w 420391"/>
                  <a:gd name="connsiteY10" fmla="*/ 853729 h 866730"/>
                  <a:gd name="connsiteX11" fmla="*/ 91033 w 420391"/>
                  <a:gd name="connsiteY11" fmla="*/ 845061 h 866730"/>
                  <a:gd name="connsiteX12" fmla="*/ 95367 w 420391"/>
                  <a:gd name="connsiteY12" fmla="*/ 832060 h 866730"/>
                  <a:gd name="connsiteX13" fmla="*/ 99701 w 420391"/>
                  <a:gd name="connsiteY13" fmla="*/ 849395 h 866730"/>
                  <a:gd name="connsiteX14" fmla="*/ 112702 w 420391"/>
                  <a:gd name="connsiteY14" fmla="*/ 853729 h 866730"/>
                  <a:gd name="connsiteX15" fmla="*/ 143037 w 420391"/>
                  <a:gd name="connsiteY15" fmla="*/ 840728 h 866730"/>
                  <a:gd name="connsiteX16" fmla="*/ 151704 w 420391"/>
                  <a:gd name="connsiteY16" fmla="*/ 832060 h 866730"/>
                  <a:gd name="connsiteX17" fmla="*/ 160372 w 420391"/>
                  <a:gd name="connsiteY17" fmla="*/ 840728 h 866730"/>
                  <a:gd name="connsiteX18" fmla="*/ 190707 w 420391"/>
                  <a:gd name="connsiteY18" fmla="*/ 849395 h 866730"/>
                  <a:gd name="connsiteX19" fmla="*/ 216709 w 420391"/>
                  <a:gd name="connsiteY19" fmla="*/ 845061 h 866730"/>
                  <a:gd name="connsiteX20" fmla="*/ 251378 w 420391"/>
                  <a:gd name="connsiteY20" fmla="*/ 858062 h 866730"/>
                  <a:gd name="connsiteX21" fmla="*/ 260046 w 420391"/>
                  <a:gd name="connsiteY21" fmla="*/ 866730 h 866730"/>
                  <a:gd name="connsiteX22" fmla="*/ 268713 w 420391"/>
                  <a:gd name="connsiteY22" fmla="*/ 858062 h 866730"/>
                  <a:gd name="connsiteX23" fmla="*/ 281714 w 420391"/>
                  <a:gd name="connsiteY23" fmla="*/ 858062 h 866730"/>
                  <a:gd name="connsiteX24" fmla="*/ 351052 w 420391"/>
                  <a:gd name="connsiteY24" fmla="*/ 853729 h 866730"/>
                  <a:gd name="connsiteX25" fmla="*/ 355386 w 420391"/>
                  <a:gd name="connsiteY25" fmla="*/ 840728 h 866730"/>
                  <a:gd name="connsiteX26" fmla="*/ 359720 w 420391"/>
                  <a:gd name="connsiteY26" fmla="*/ 749721 h 866730"/>
                  <a:gd name="connsiteX27" fmla="*/ 368387 w 420391"/>
                  <a:gd name="connsiteY27" fmla="*/ 723719 h 866730"/>
                  <a:gd name="connsiteX28" fmla="*/ 372721 w 420391"/>
                  <a:gd name="connsiteY28" fmla="*/ 684716 h 866730"/>
                  <a:gd name="connsiteX29" fmla="*/ 377054 w 420391"/>
                  <a:gd name="connsiteY29" fmla="*/ 832060 h 866730"/>
                  <a:gd name="connsiteX30" fmla="*/ 385721 w 420391"/>
                  <a:gd name="connsiteY30" fmla="*/ 819059 h 866730"/>
                  <a:gd name="connsiteX31" fmla="*/ 394389 w 420391"/>
                  <a:gd name="connsiteY31" fmla="*/ 793058 h 866730"/>
                  <a:gd name="connsiteX32" fmla="*/ 403056 w 420391"/>
                  <a:gd name="connsiteY32" fmla="*/ 758388 h 866730"/>
                  <a:gd name="connsiteX33" fmla="*/ 411723 w 420391"/>
                  <a:gd name="connsiteY33" fmla="*/ 732386 h 866730"/>
                  <a:gd name="connsiteX34" fmla="*/ 416057 w 420391"/>
                  <a:gd name="connsiteY34" fmla="*/ 719385 h 866730"/>
                  <a:gd name="connsiteX35" fmla="*/ 420391 w 420391"/>
                  <a:gd name="connsiteY35" fmla="*/ 693384 h 866730"/>
                  <a:gd name="connsiteX36" fmla="*/ 416057 w 420391"/>
                  <a:gd name="connsiteY36" fmla="*/ 472367 h 866730"/>
                  <a:gd name="connsiteX37" fmla="*/ 407390 w 420391"/>
                  <a:gd name="connsiteY37" fmla="*/ 368360 h 866730"/>
                  <a:gd name="connsiteX38" fmla="*/ 403056 w 420391"/>
                  <a:gd name="connsiteY38" fmla="*/ 351025 h 866730"/>
                  <a:gd name="connsiteX39" fmla="*/ 403056 w 420391"/>
                  <a:gd name="connsiteY39" fmla="*/ 0 h 8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20391" h="866730">
                    <a:moveTo>
                      <a:pt x="4360" y="598043"/>
                    </a:moveTo>
                    <a:cubicBezTo>
                      <a:pt x="7249" y="613933"/>
                      <a:pt x="9644" y="629921"/>
                      <a:pt x="13028" y="645713"/>
                    </a:cubicBezTo>
                    <a:cubicBezTo>
                      <a:pt x="13985" y="650180"/>
                      <a:pt x="15318" y="654628"/>
                      <a:pt x="17361" y="658714"/>
                    </a:cubicBezTo>
                    <a:cubicBezTo>
                      <a:pt x="19690" y="663373"/>
                      <a:pt x="23140" y="667381"/>
                      <a:pt x="26029" y="671715"/>
                    </a:cubicBezTo>
                    <a:cubicBezTo>
                      <a:pt x="18806" y="673160"/>
                      <a:pt x="8015" y="669653"/>
                      <a:pt x="4360" y="676049"/>
                    </a:cubicBezTo>
                    <a:cubicBezTo>
                      <a:pt x="0" y="683678"/>
                      <a:pt x="7667" y="693324"/>
                      <a:pt x="8694" y="702051"/>
                    </a:cubicBezTo>
                    <a:cubicBezTo>
                      <a:pt x="10558" y="717897"/>
                      <a:pt x="10919" y="733905"/>
                      <a:pt x="13028" y="749721"/>
                    </a:cubicBezTo>
                    <a:cubicBezTo>
                      <a:pt x="14646" y="761859"/>
                      <a:pt x="21158" y="778171"/>
                      <a:pt x="26029" y="788724"/>
                    </a:cubicBezTo>
                    <a:cubicBezTo>
                      <a:pt x="31443" y="800455"/>
                      <a:pt x="32613" y="816226"/>
                      <a:pt x="43363" y="823393"/>
                    </a:cubicBezTo>
                    <a:cubicBezTo>
                      <a:pt x="54620" y="830897"/>
                      <a:pt x="62950" y="836103"/>
                      <a:pt x="73699" y="845061"/>
                    </a:cubicBezTo>
                    <a:cubicBezTo>
                      <a:pt x="76838" y="847677"/>
                      <a:pt x="79477" y="850840"/>
                      <a:pt x="82366" y="853729"/>
                    </a:cubicBezTo>
                    <a:cubicBezTo>
                      <a:pt x="85255" y="850840"/>
                      <a:pt x="88931" y="848565"/>
                      <a:pt x="91033" y="845061"/>
                    </a:cubicBezTo>
                    <a:cubicBezTo>
                      <a:pt x="93383" y="841144"/>
                      <a:pt x="91281" y="830017"/>
                      <a:pt x="95367" y="832060"/>
                    </a:cubicBezTo>
                    <a:cubicBezTo>
                      <a:pt x="100694" y="834724"/>
                      <a:pt x="95980" y="844744"/>
                      <a:pt x="99701" y="849395"/>
                    </a:cubicBezTo>
                    <a:cubicBezTo>
                      <a:pt x="102555" y="852962"/>
                      <a:pt x="108368" y="852284"/>
                      <a:pt x="112702" y="853729"/>
                    </a:cubicBezTo>
                    <a:cubicBezTo>
                      <a:pt x="124255" y="849877"/>
                      <a:pt x="132331" y="847866"/>
                      <a:pt x="143037" y="840728"/>
                    </a:cubicBezTo>
                    <a:cubicBezTo>
                      <a:pt x="146437" y="838462"/>
                      <a:pt x="148815" y="834949"/>
                      <a:pt x="151704" y="832060"/>
                    </a:cubicBezTo>
                    <a:cubicBezTo>
                      <a:pt x="154593" y="834949"/>
                      <a:pt x="156868" y="838626"/>
                      <a:pt x="160372" y="840728"/>
                    </a:cubicBezTo>
                    <a:cubicBezTo>
                      <a:pt x="164809" y="843390"/>
                      <a:pt x="187474" y="848587"/>
                      <a:pt x="190707" y="849395"/>
                    </a:cubicBezTo>
                    <a:cubicBezTo>
                      <a:pt x="199374" y="847950"/>
                      <a:pt x="207922" y="845061"/>
                      <a:pt x="216709" y="845061"/>
                    </a:cubicBezTo>
                    <a:cubicBezTo>
                      <a:pt x="226236" y="845061"/>
                      <a:pt x="243982" y="853131"/>
                      <a:pt x="251378" y="858062"/>
                    </a:cubicBezTo>
                    <a:cubicBezTo>
                      <a:pt x="254778" y="860329"/>
                      <a:pt x="257157" y="863841"/>
                      <a:pt x="260046" y="866730"/>
                    </a:cubicBezTo>
                    <a:cubicBezTo>
                      <a:pt x="262935" y="863841"/>
                      <a:pt x="266611" y="861566"/>
                      <a:pt x="268713" y="858062"/>
                    </a:cubicBezTo>
                    <a:cubicBezTo>
                      <a:pt x="277212" y="843897"/>
                      <a:pt x="267643" y="836954"/>
                      <a:pt x="281714" y="858062"/>
                    </a:cubicBezTo>
                    <a:cubicBezTo>
                      <a:pt x="304827" y="856618"/>
                      <a:pt x="328510" y="859033"/>
                      <a:pt x="351052" y="853729"/>
                    </a:cubicBezTo>
                    <a:cubicBezTo>
                      <a:pt x="355499" y="852683"/>
                      <a:pt x="355007" y="845280"/>
                      <a:pt x="355386" y="840728"/>
                    </a:cubicBezTo>
                    <a:cubicBezTo>
                      <a:pt x="357908" y="810463"/>
                      <a:pt x="356366" y="779905"/>
                      <a:pt x="359720" y="749721"/>
                    </a:cubicBezTo>
                    <a:cubicBezTo>
                      <a:pt x="360729" y="740641"/>
                      <a:pt x="368387" y="723719"/>
                      <a:pt x="368387" y="723719"/>
                    </a:cubicBezTo>
                    <a:cubicBezTo>
                      <a:pt x="369832" y="710718"/>
                      <a:pt x="371678" y="671677"/>
                      <a:pt x="372721" y="684716"/>
                    </a:cubicBezTo>
                    <a:cubicBezTo>
                      <a:pt x="376639" y="733695"/>
                      <a:pt x="372321" y="783153"/>
                      <a:pt x="377054" y="832060"/>
                    </a:cubicBezTo>
                    <a:cubicBezTo>
                      <a:pt x="377556" y="837244"/>
                      <a:pt x="383606" y="823818"/>
                      <a:pt x="385721" y="819059"/>
                    </a:cubicBezTo>
                    <a:cubicBezTo>
                      <a:pt x="389432" y="810711"/>
                      <a:pt x="391500" y="801725"/>
                      <a:pt x="394389" y="793058"/>
                    </a:cubicBezTo>
                    <a:cubicBezTo>
                      <a:pt x="407530" y="753637"/>
                      <a:pt x="387379" y="815870"/>
                      <a:pt x="403056" y="758388"/>
                    </a:cubicBezTo>
                    <a:cubicBezTo>
                      <a:pt x="405460" y="749574"/>
                      <a:pt x="408834" y="741053"/>
                      <a:pt x="411723" y="732386"/>
                    </a:cubicBezTo>
                    <a:cubicBezTo>
                      <a:pt x="413168" y="728052"/>
                      <a:pt x="415306" y="723891"/>
                      <a:pt x="416057" y="719385"/>
                    </a:cubicBezTo>
                    <a:lnTo>
                      <a:pt x="420391" y="693384"/>
                    </a:lnTo>
                    <a:cubicBezTo>
                      <a:pt x="418946" y="619712"/>
                      <a:pt x="419002" y="545995"/>
                      <a:pt x="416057" y="472367"/>
                    </a:cubicBezTo>
                    <a:cubicBezTo>
                      <a:pt x="414667" y="437606"/>
                      <a:pt x="415828" y="402110"/>
                      <a:pt x="407390" y="368360"/>
                    </a:cubicBezTo>
                    <a:cubicBezTo>
                      <a:pt x="405945" y="362582"/>
                      <a:pt x="403126" y="356981"/>
                      <a:pt x="403056" y="351025"/>
                    </a:cubicBezTo>
                    <a:cubicBezTo>
                      <a:pt x="401679" y="234025"/>
                      <a:pt x="403056" y="117008"/>
                      <a:pt x="403056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Freeform 66"/>
              <p:cNvSpPr/>
              <p:nvPr/>
            </p:nvSpPr>
            <p:spPr>
              <a:xfrm>
                <a:off x="4614364" y="3920577"/>
                <a:ext cx="77716" cy="859210"/>
              </a:xfrm>
              <a:custGeom>
                <a:avLst/>
                <a:gdLst>
                  <a:gd name="connsiteX0" fmla="*/ 0 w 78936"/>
                  <a:gd name="connsiteY0" fmla="*/ 702051 h 858062"/>
                  <a:gd name="connsiteX1" fmla="*/ 8667 w 78936"/>
                  <a:gd name="connsiteY1" fmla="*/ 771389 h 858062"/>
                  <a:gd name="connsiteX2" fmla="*/ 17334 w 78936"/>
                  <a:gd name="connsiteY2" fmla="*/ 784390 h 858062"/>
                  <a:gd name="connsiteX3" fmla="*/ 21668 w 78936"/>
                  <a:gd name="connsiteY3" fmla="*/ 819060 h 858062"/>
                  <a:gd name="connsiteX4" fmla="*/ 30335 w 78936"/>
                  <a:gd name="connsiteY4" fmla="*/ 845062 h 858062"/>
                  <a:gd name="connsiteX5" fmla="*/ 34669 w 78936"/>
                  <a:gd name="connsiteY5" fmla="*/ 858062 h 858062"/>
                  <a:gd name="connsiteX6" fmla="*/ 47670 w 78936"/>
                  <a:gd name="connsiteY6" fmla="*/ 845062 h 858062"/>
                  <a:gd name="connsiteX7" fmla="*/ 56337 w 78936"/>
                  <a:gd name="connsiteY7" fmla="*/ 832061 h 858062"/>
                  <a:gd name="connsiteX8" fmla="*/ 69338 w 78936"/>
                  <a:gd name="connsiteY8" fmla="*/ 823393 h 858062"/>
                  <a:gd name="connsiteX9" fmla="*/ 69338 w 78936"/>
                  <a:gd name="connsiteY9" fmla="*/ 767056 h 858062"/>
                  <a:gd name="connsiteX10" fmla="*/ 65004 w 78936"/>
                  <a:gd name="connsiteY10" fmla="*/ 632713 h 858062"/>
                  <a:gd name="connsiteX11" fmla="*/ 65004 w 78936"/>
                  <a:gd name="connsiteY11" fmla="*/ 0 h 8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36" h="858062">
                    <a:moveTo>
                      <a:pt x="0" y="702051"/>
                    </a:moveTo>
                    <a:cubicBezTo>
                      <a:pt x="2889" y="725164"/>
                      <a:pt x="3869" y="748596"/>
                      <a:pt x="8667" y="771389"/>
                    </a:cubicBezTo>
                    <a:cubicBezTo>
                      <a:pt x="9740" y="776486"/>
                      <a:pt x="15964" y="779365"/>
                      <a:pt x="17334" y="784390"/>
                    </a:cubicBezTo>
                    <a:cubicBezTo>
                      <a:pt x="20398" y="795626"/>
                      <a:pt x="19228" y="807672"/>
                      <a:pt x="21668" y="819060"/>
                    </a:cubicBezTo>
                    <a:cubicBezTo>
                      <a:pt x="23582" y="827993"/>
                      <a:pt x="27446" y="836395"/>
                      <a:pt x="30335" y="845062"/>
                    </a:cubicBezTo>
                    <a:lnTo>
                      <a:pt x="34669" y="858062"/>
                    </a:lnTo>
                    <a:cubicBezTo>
                      <a:pt x="39003" y="853729"/>
                      <a:pt x="43747" y="849770"/>
                      <a:pt x="47670" y="845062"/>
                    </a:cubicBezTo>
                    <a:cubicBezTo>
                      <a:pt x="51004" y="841061"/>
                      <a:pt x="52654" y="835744"/>
                      <a:pt x="56337" y="832061"/>
                    </a:cubicBezTo>
                    <a:cubicBezTo>
                      <a:pt x="60020" y="828378"/>
                      <a:pt x="65004" y="826282"/>
                      <a:pt x="69338" y="823393"/>
                    </a:cubicBezTo>
                    <a:cubicBezTo>
                      <a:pt x="78936" y="794600"/>
                      <a:pt x="71987" y="821356"/>
                      <a:pt x="69338" y="767056"/>
                    </a:cubicBezTo>
                    <a:cubicBezTo>
                      <a:pt x="67155" y="722305"/>
                      <a:pt x="65257" y="677517"/>
                      <a:pt x="65004" y="632713"/>
                    </a:cubicBezTo>
                    <a:cubicBezTo>
                      <a:pt x="63812" y="421812"/>
                      <a:pt x="65004" y="210904"/>
                      <a:pt x="65004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Freeform 67"/>
              <p:cNvSpPr/>
              <p:nvPr/>
            </p:nvSpPr>
            <p:spPr>
              <a:xfrm>
                <a:off x="4687639" y="4720531"/>
                <a:ext cx="237585" cy="105813"/>
              </a:xfrm>
              <a:custGeom>
                <a:avLst/>
                <a:gdLst>
                  <a:gd name="connsiteX0" fmla="*/ 0 w 238586"/>
                  <a:gd name="connsiteY0" fmla="*/ 13001 h 103450"/>
                  <a:gd name="connsiteX1" fmla="*/ 8667 w 238586"/>
                  <a:gd name="connsiteY1" fmla="*/ 73672 h 103450"/>
                  <a:gd name="connsiteX2" fmla="*/ 17334 w 238586"/>
                  <a:gd name="connsiteY2" fmla="*/ 86673 h 103450"/>
                  <a:gd name="connsiteX3" fmla="*/ 34669 w 238586"/>
                  <a:gd name="connsiteY3" fmla="*/ 95340 h 103450"/>
                  <a:gd name="connsiteX4" fmla="*/ 60671 w 238586"/>
                  <a:gd name="connsiteY4" fmla="*/ 86673 h 103450"/>
                  <a:gd name="connsiteX5" fmla="*/ 69338 w 238586"/>
                  <a:gd name="connsiteY5" fmla="*/ 73672 h 103450"/>
                  <a:gd name="connsiteX6" fmla="*/ 86673 w 238586"/>
                  <a:gd name="connsiteY6" fmla="*/ 99674 h 103450"/>
                  <a:gd name="connsiteX7" fmla="*/ 108341 w 238586"/>
                  <a:gd name="connsiteY7" fmla="*/ 82339 h 103450"/>
                  <a:gd name="connsiteX8" fmla="*/ 134343 w 238586"/>
                  <a:gd name="connsiteY8" fmla="*/ 65005 h 103450"/>
                  <a:gd name="connsiteX9" fmla="*/ 138676 w 238586"/>
                  <a:gd name="connsiteY9" fmla="*/ 52004 h 103450"/>
                  <a:gd name="connsiteX10" fmla="*/ 147344 w 238586"/>
                  <a:gd name="connsiteY10" fmla="*/ 78006 h 103450"/>
                  <a:gd name="connsiteX11" fmla="*/ 169012 w 238586"/>
                  <a:gd name="connsiteY11" fmla="*/ 99674 h 103450"/>
                  <a:gd name="connsiteX12" fmla="*/ 199348 w 238586"/>
                  <a:gd name="connsiteY12" fmla="*/ 95340 h 103450"/>
                  <a:gd name="connsiteX13" fmla="*/ 208015 w 238586"/>
                  <a:gd name="connsiteY13" fmla="*/ 82339 h 103450"/>
                  <a:gd name="connsiteX14" fmla="*/ 221016 w 238586"/>
                  <a:gd name="connsiteY14" fmla="*/ 69338 h 103450"/>
                  <a:gd name="connsiteX15" fmla="*/ 229683 w 238586"/>
                  <a:gd name="connsiteY15" fmla="*/ 56337 h 103450"/>
                  <a:gd name="connsiteX16" fmla="*/ 234017 w 238586"/>
                  <a:gd name="connsiteY16" fmla="*/ 0 h 10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586" h="103450">
                    <a:moveTo>
                      <a:pt x="0" y="13001"/>
                    </a:moveTo>
                    <a:cubicBezTo>
                      <a:pt x="1108" y="25188"/>
                      <a:pt x="329" y="56996"/>
                      <a:pt x="8667" y="73672"/>
                    </a:cubicBezTo>
                    <a:cubicBezTo>
                      <a:pt x="10996" y="78330"/>
                      <a:pt x="13333" y="83339"/>
                      <a:pt x="17334" y="86673"/>
                    </a:cubicBezTo>
                    <a:cubicBezTo>
                      <a:pt x="22297" y="90809"/>
                      <a:pt x="28891" y="92451"/>
                      <a:pt x="34669" y="95340"/>
                    </a:cubicBezTo>
                    <a:cubicBezTo>
                      <a:pt x="43336" y="92451"/>
                      <a:pt x="52924" y="91515"/>
                      <a:pt x="60671" y="86673"/>
                    </a:cubicBezTo>
                    <a:cubicBezTo>
                      <a:pt x="65088" y="83913"/>
                      <a:pt x="64680" y="71343"/>
                      <a:pt x="69338" y="73672"/>
                    </a:cubicBezTo>
                    <a:cubicBezTo>
                      <a:pt x="78655" y="78331"/>
                      <a:pt x="86673" y="99674"/>
                      <a:pt x="86673" y="99674"/>
                    </a:cubicBezTo>
                    <a:cubicBezTo>
                      <a:pt x="115952" y="89913"/>
                      <a:pt x="84214" y="103450"/>
                      <a:pt x="108341" y="82339"/>
                    </a:cubicBezTo>
                    <a:cubicBezTo>
                      <a:pt x="116180" y="75480"/>
                      <a:pt x="134343" y="65005"/>
                      <a:pt x="134343" y="65005"/>
                    </a:cubicBezTo>
                    <a:cubicBezTo>
                      <a:pt x="135787" y="60671"/>
                      <a:pt x="135446" y="48774"/>
                      <a:pt x="138676" y="52004"/>
                    </a:cubicBezTo>
                    <a:cubicBezTo>
                      <a:pt x="145136" y="58464"/>
                      <a:pt x="142276" y="70404"/>
                      <a:pt x="147344" y="78006"/>
                    </a:cubicBezTo>
                    <a:cubicBezTo>
                      <a:pt x="158900" y="95341"/>
                      <a:pt x="151677" y="88118"/>
                      <a:pt x="169012" y="99674"/>
                    </a:cubicBezTo>
                    <a:cubicBezTo>
                      <a:pt x="179124" y="98229"/>
                      <a:pt x="190014" y="99489"/>
                      <a:pt x="199348" y="95340"/>
                    </a:cubicBezTo>
                    <a:cubicBezTo>
                      <a:pt x="204107" y="93225"/>
                      <a:pt x="204681" y="86340"/>
                      <a:pt x="208015" y="82339"/>
                    </a:cubicBezTo>
                    <a:cubicBezTo>
                      <a:pt x="211938" y="77631"/>
                      <a:pt x="217093" y="74046"/>
                      <a:pt x="221016" y="69338"/>
                    </a:cubicBezTo>
                    <a:cubicBezTo>
                      <a:pt x="224350" y="65337"/>
                      <a:pt x="227354" y="60995"/>
                      <a:pt x="229683" y="56337"/>
                    </a:cubicBezTo>
                    <a:cubicBezTo>
                      <a:pt x="238586" y="38532"/>
                      <a:pt x="234017" y="19761"/>
                      <a:pt x="234017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25" name="Straight Connector 68"/>
              <p:cNvCxnSpPr/>
              <p:nvPr/>
            </p:nvCxnSpPr>
            <p:spPr>
              <a:xfrm rot="5400000">
                <a:off x="4292248" y="4125857"/>
                <a:ext cx="12570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69"/>
              <p:cNvSpPr/>
              <p:nvPr/>
            </p:nvSpPr>
            <p:spPr>
              <a:xfrm>
                <a:off x="4929664" y="3933276"/>
                <a:ext cx="79935" cy="859207"/>
              </a:xfrm>
              <a:custGeom>
                <a:avLst/>
                <a:gdLst>
                  <a:gd name="connsiteX0" fmla="*/ 0 w 78936"/>
                  <a:gd name="connsiteY0" fmla="*/ 702051 h 858062"/>
                  <a:gd name="connsiteX1" fmla="*/ 8667 w 78936"/>
                  <a:gd name="connsiteY1" fmla="*/ 771389 h 858062"/>
                  <a:gd name="connsiteX2" fmla="*/ 17334 w 78936"/>
                  <a:gd name="connsiteY2" fmla="*/ 784390 h 858062"/>
                  <a:gd name="connsiteX3" fmla="*/ 21668 w 78936"/>
                  <a:gd name="connsiteY3" fmla="*/ 819060 h 858062"/>
                  <a:gd name="connsiteX4" fmla="*/ 30335 w 78936"/>
                  <a:gd name="connsiteY4" fmla="*/ 845062 h 858062"/>
                  <a:gd name="connsiteX5" fmla="*/ 34669 w 78936"/>
                  <a:gd name="connsiteY5" fmla="*/ 858062 h 858062"/>
                  <a:gd name="connsiteX6" fmla="*/ 47670 w 78936"/>
                  <a:gd name="connsiteY6" fmla="*/ 845062 h 858062"/>
                  <a:gd name="connsiteX7" fmla="*/ 56337 w 78936"/>
                  <a:gd name="connsiteY7" fmla="*/ 832061 h 858062"/>
                  <a:gd name="connsiteX8" fmla="*/ 69338 w 78936"/>
                  <a:gd name="connsiteY8" fmla="*/ 823393 h 858062"/>
                  <a:gd name="connsiteX9" fmla="*/ 69338 w 78936"/>
                  <a:gd name="connsiteY9" fmla="*/ 767056 h 858062"/>
                  <a:gd name="connsiteX10" fmla="*/ 65004 w 78936"/>
                  <a:gd name="connsiteY10" fmla="*/ 632713 h 858062"/>
                  <a:gd name="connsiteX11" fmla="*/ 65004 w 78936"/>
                  <a:gd name="connsiteY11" fmla="*/ 0 h 8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36" h="858062">
                    <a:moveTo>
                      <a:pt x="0" y="702051"/>
                    </a:moveTo>
                    <a:cubicBezTo>
                      <a:pt x="2889" y="725164"/>
                      <a:pt x="3869" y="748596"/>
                      <a:pt x="8667" y="771389"/>
                    </a:cubicBezTo>
                    <a:cubicBezTo>
                      <a:pt x="9740" y="776486"/>
                      <a:pt x="15964" y="779365"/>
                      <a:pt x="17334" y="784390"/>
                    </a:cubicBezTo>
                    <a:cubicBezTo>
                      <a:pt x="20398" y="795626"/>
                      <a:pt x="19228" y="807672"/>
                      <a:pt x="21668" y="819060"/>
                    </a:cubicBezTo>
                    <a:cubicBezTo>
                      <a:pt x="23582" y="827993"/>
                      <a:pt x="27446" y="836395"/>
                      <a:pt x="30335" y="845062"/>
                    </a:cubicBezTo>
                    <a:lnTo>
                      <a:pt x="34669" y="858062"/>
                    </a:lnTo>
                    <a:cubicBezTo>
                      <a:pt x="39003" y="853729"/>
                      <a:pt x="43747" y="849770"/>
                      <a:pt x="47670" y="845062"/>
                    </a:cubicBezTo>
                    <a:cubicBezTo>
                      <a:pt x="51004" y="841061"/>
                      <a:pt x="52654" y="835744"/>
                      <a:pt x="56337" y="832061"/>
                    </a:cubicBezTo>
                    <a:cubicBezTo>
                      <a:pt x="60020" y="828378"/>
                      <a:pt x="65004" y="826282"/>
                      <a:pt x="69338" y="823393"/>
                    </a:cubicBezTo>
                    <a:cubicBezTo>
                      <a:pt x="78936" y="794600"/>
                      <a:pt x="71987" y="821356"/>
                      <a:pt x="69338" y="767056"/>
                    </a:cubicBezTo>
                    <a:cubicBezTo>
                      <a:pt x="67155" y="722305"/>
                      <a:pt x="65257" y="677517"/>
                      <a:pt x="65004" y="632713"/>
                    </a:cubicBezTo>
                    <a:cubicBezTo>
                      <a:pt x="63812" y="421812"/>
                      <a:pt x="65004" y="210904"/>
                      <a:pt x="65004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Freeform 70"/>
              <p:cNvSpPr/>
              <p:nvPr/>
            </p:nvSpPr>
            <p:spPr>
              <a:xfrm>
                <a:off x="5002939" y="4602020"/>
                <a:ext cx="281993" cy="207394"/>
              </a:xfrm>
              <a:custGeom>
                <a:avLst/>
                <a:gdLst>
                  <a:gd name="connsiteX0" fmla="*/ 0 w 281687"/>
                  <a:gd name="connsiteY0" fmla="*/ 138027 h 209012"/>
                  <a:gd name="connsiteX1" fmla="*/ 13001 w 281687"/>
                  <a:gd name="connsiteY1" fmla="*/ 172696 h 209012"/>
                  <a:gd name="connsiteX2" fmla="*/ 39003 w 281687"/>
                  <a:gd name="connsiteY2" fmla="*/ 181363 h 209012"/>
                  <a:gd name="connsiteX3" fmla="*/ 52004 w 281687"/>
                  <a:gd name="connsiteY3" fmla="*/ 190030 h 209012"/>
                  <a:gd name="connsiteX4" fmla="*/ 56338 w 281687"/>
                  <a:gd name="connsiteY4" fmla="*/ 207365 h 209012"/>
                  <a:gd name="connsiteX5" fmla="*/ 65005 w 281687"/>
                  <a:gd name="connsiteY5" fmla="*/ 194364 h 209012"/>
                  <a:gd name="connsiteX6" fmla="*/ 73672 w 281687"/>
                  <a:gd name="connsiteY6" fmla="*/ 168362 h 209012"/>
                  <a:gd name="connsiteX7" fmla="*/ 78006 w 281687"/>
                  <a:gd name="connsiteY7" fmla="*/ 155361 h 209012"/>
                  <a:gd name="connsiteX8" fmla="*/ 82339 w 281687"/>
                  <a:gd name="connsiteY8" fmla="*/ 181363 h 209012"/>
                  <a:gd name="connsiteX9" fmla="*/ 117009 w 281687"/>
                  <a:gd name="connsiteY9" fmla="*/ 181363 h 209012"/>
                  <a:gd name="connsiteX10" fmla="*/ 134343 w 281687"/>
                  <a:gd name="connsiteY10" fmla="*/ 155361 h 209012"/>
                  <a:gd name="connsiteX11" fmla="*/ 160345 w 281687"/>
                  <a:gd name="connsiteY11" fmla="*/ 151028 h 209012"/>
                  <a:gd name="connsiteX12" fmla="*/ 169012 w 281687"/>
                  <a:gd name="connsiteY12" fmla="*/ 125026 h 209012"/>
                  <a:gd name="connsiteX13" fmla="*/ 173346 w 281687"/>
                  <a:gd name="connsiteY13" fmla="*/ 112025 h 209012"/>
                  <a:gd name="connsiteX14" fmla="*/ 173346 w 281687"/>
                  <a:gd name="connsiteY14" fmla="*/ 107691 h 209012"/>
                  <a:gd name="connsiteX15" fmla="*/ 177680 w 281687"/>
                  <a:gd name="connsiteY15" fmla="*/ 151028 h 209012"/>
                  <a:gd name="connsiteX16" fmla="*/ 190681 w 281687"/>
                  <a:gd name="connsiteY16" fmla="*/ 21018 h 209012"/>
                  <a:gd name="connsiteX17" fmla="*/ 195014 w 281687"/>
                  <a:gd name="connsiteY17" fmla="*/ 3683 h 209012"/>
                  <a:gd name="connsiteX18" fmla="*/ 186347 w 281687"/>
                  <a:gd name="connsiteY18" fmla="*/ 16684 h 209012"/>
                  <a:gd name="connsiteX19" fmla="*/ 190681 w 281687"/>
                  <a:gd name="connsiteY19" fmla="*/ 68688 h 209012"/>
                  <a:gd name="connsiteX20" fmla="*/ 203682 w 281687"/>
                  <a:gd name="connsiteY20" fmla="*/ 103357 h 209012"/>
                  <a:gd name="connsiteX21" fmla="*/ 208015 w 281687"/>
                  <a:gd name="connsiteY21" fmla="*/ 116358 h 209012"/>
                  <a:gd name="connsiteX22" fmla="*/ 212349 w 281687"/>
                  <a:gd name="connsiteY22" fmla="*/ 172696 h 209012"/>
                  <a:gd name="connsiteX23" fmla="*/ 225350 w 281687"/>
                  <a:gd name="connsiteY23" fmla="*/ 177029 h 209012"/>
                  <a:gd name="connsiteX24" fmla="*/ 251352 w 281687"/>
                  <a:gd name="connsiteY24" fmla="*/ 190030 h 209012"/>
                  <a:gd name="connsiteX25" fmla="*/ 260019 w 281687"/>
                  <a:gd name="connsiteY25" fmla="*/ 177029 h 209012"/>
                  <a:gd name="connsiteX26" fmla="*/ 264353 w 281687"/>
                  <a:gd name="connsiteY26" fmla="*/ 159695 h 209012"/>
                  <a:gd name="connsiteX27" fmla="*/ 268686 w 281687"/>
                  <a:gd name="connsiteY27" fmla="*/ 81689 h 209012"/>
                  <a:gd name="connsiteX28" fmla="*/ 277354 w 281687"/>
                  <a:gd name="connsiteY28" fmla="*/ 55687 h 209012"/>
                  <a:gd name="connsiteX29" fmla="*/ 281687 w 281687"/>
                  <a:gd name="connsiteY29" fmla="*/ 42686 h 20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1687" h="209012">
                    <a:moveTo>
                      <a:pt x="0" y="138027"/>
                    </a:moveTo>
                    <a:cubicBezTo>
                      <a:pt x="1748" y="146766"/>
                      <a:pt x="2799" y="166320"/>
                      <a:pt x="13001" y="172696"/>
                    </a:cubicBezTo>
                    <a:cubicBezTo>
                      <a:pt x="20748" y="177538"/>
                      <a:pt x="31401" y="176295"/>
                      <a:pt x="39003" y="181363"/>
                    </a:cubicBezTo>
                    <a:lnTo>
                      <a:pt x="52004" y="190030"/>
                    </a:lnTo>
                    <a:cubicBezTo>
                      <a:pt x="53449" y="195808"/>
                      <a:pt x="50688" y="205481"/>
                      <a:pt x="56338" y="207365"/>
                    </a:cubicBezTo>
                    <a:cubicBezTo>
                      <a:pt x="61279" y="209012"/>
                      <a:pt x="62890" y="199123"/>
                      <a:pt x="65005" y="194364"/>
                    </a:cubicBezTo>
                    <a:cubicBezTo>
                      <a:pt x="68715" y="186015"/>
                      <a:pt x="70783" y="177029"/>
                      <a:pt x="73672" y="168362"/>
                    </a:cubicBezTo>
                    <a:lnTo>
                      <a:pt x="78006" y="155361"/>
                    </a:lnTo>
                    <a:cubicBezTo>
                      <a:pt x="79450" y="164028"/>
                      <a:pt x="77980" y="173734"/>
                      <a:pt x="82339" y="181363"/>
                    </a:cubicBezTo>
                    <a:cubicBezTo>
                      <a:pt x="87806" y="190931"/>
                      <a:pt x="114277" y="181909"/>
                      <a:pt x="117009" y="181363"/>
                    </a:cubicBezTo>
                    <a:cubicBezTo>
                      <a:pt x="124403" y="129596"/>
                      <a:pt x="110571" y="155361"/>
                      <a:pt x="134343" y="155361"/>
                    </a:cubicBezTo>
                    <a:cubicBezTo>
                      <a:pt x="143130" y="155361"/>
                      <a:pt x="151678" y="152472"/>
                      <a:pt x="160345" y="151028"/>
                    </a:cubicBezTo>
                    <a:lnTo>
                      <a:pt x="169012" y="125026"/>
                    </a:lnTo>
                    <a:lnTo>
                      <a:pt x="173346" y="112025"/>
                    </a:lnTo>
                    <a:cubicBezTo>
                      <a:pt x="173346" y="110580"/>
                      <a:pt x="173186" y="106255"/>
                      <a:pt x="173346" y="107691"/>
                    </a:cubicBezTo>
                    <a:cubicBezTo>
                      <a:pt x="174949" y="122120"/>
                      <a:pt x="177680" y="151028"/>
                      <a:pt x="177680" y="151028"/>
                    </a:cubicBezTo>
                    <a:cubicBezTo>
                      <a:pt x="208492" y="104808"/>
                      <a:pt x="182437" y="148808"/>
                      <a:pt x="190681" y="21018"/>
                    </a:cubicBezTo>
                    <a:cubicBezTo>
                      <a:pt x="191064" y="15074"/>
                      <a:pt x="199226" y="7895"/>
                      <a:pt x="195014" y="3683"/>
                    </a:cubicBezTo>
                    <a:cubicBezTo>
                      <a:pt x="191331" y="0"/>
                      <a:pt x="189236" y="12350"/>
                      <a:pt x="186347" y="16684"/>
                    </a:cubicBezTo>
                    <a:cubicBezTo>
                      <a:pt x="187792" y="34019"/>
                      <a:pt x="188524" y="51428"/>
                      <a:pt x="190681" y="68688"/>
                    </a:cubicBezTo>
                    <a:cubicBezTo>
                      <a:pt x="193032" y="87494"/>
                      <a:pt x="196199" y="85898"/>
                      <a:pt x="203682" y="103357"/>
                    </a:cubicBezTo>
                    <a:cubicBezTo>
                      <a:pt x="205481" y="107556"/>
                      <a:pt x="206571" y="112024"/>
                      <a:pt x="208015" y="116358"/>
                    </a:cubicBezTo>
                    <a:cubicBezTo>
                      <a:pt x="209460" y="135137"/>
                      <a:pt x="207175" y="154586"/>
                      <a:pt x="212349" y="172696"/>
                    </a:cubicBezTo>
                    <a:cubicBezTo>
                      <a:pt x="213604" y="177088"/>
                      <a:pt x="221433" y="174679"/>
                      <a:pt x="225350" y="177029"/>
                    </a:cubicBezTo>
                    <a:cubicBezTo>
                      <a:pt x="252948" y="193588"/>
                      <a:pt x="208596" y="179343"/>
                      <a:pt x="251352" y="190030"/>
                    </a:cubicBezTo>
                    <a:cubicBezTo>
                      <a:pt x="254241" y="185696"/>
                      <a:pt x="257967" y="181816"/>
                      <a:pt x="260019" y="177029"/>
                    </a:cubicBezTo>
                    <a:cubicBezTo>
                      <a:pt x="262365" y="171555"/>
                      <a:pt x="263814" y="165626"/>
                      <a:pt x="264353" y="159695"/>
                    </a:cubicBezTo>
                    <a:cubicBezTo>
                      <a:pt x="266711" y="133760"/>
                      <a:pt x="265456" y="107530"/>
                      <a:pt x="268686" y="81689"/>
                    </a:cubicBezTo>
                    <a:cubicBezTo>
                      <a:pt x="269819" y="72623"/>
                      <a:pt x="274465" y="64354"/>
                      <a:pt x="277354" y="55687"/>
                    </a:cubicBezTo>
                    <a:lnTo>
                      <a:pt x="281687" y="42686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28" name="Straight Connector 71"/>
              <p:cNvCxnSpPr/>
              <p:nvPr/>
            </p:nvCxnSpPr>
            <p:spPr>
              <a:xfrm rot="5400000">
                <a:off x="4834164" y="4202043"/>
                <a:ext cx="901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72"/>
              <p:cNvSpPr/>
              <p:nvPr/>
            </p:nvSpPr>
            <p:spPr>
              <a:xfrm>
                <a:off x="5278272" y="4513135"/>
                <a:ext cx="801572" cy="292048"/>
              </a:xfrm>
              <a:custGeom>
                <a:avLst/>
                <a:gdLst>
                  <a:gd name="connsiteX0" fmla="*/ 7402 w 800460"/>
                  <a:gd name="connsiteY0" fmla="*/ 139438 h 291115"/>
                  <a:gd name="connsiteX1" fmla="*/ 29071 w 800460"/>
                  <a:gd name="connsiteY1" fmla="*/ 187108 h 291115"/>
                  <a:gd name="connsiteX2" fmla="*/ 42071 w 800460"/>
                  <a:gd name="connsiteY2" fmla="*/ 230444 h 291115"/>
                  <a:gd name="connsiteX3" fmla="*/ 46405 w 800460"/>
                  <a:gd name="connsiteY3" fmla="*/ 243445 h 291115"/>
                  <a:gd name="connsiteX4" fmla="*/ 42071 w 800460"/>
                  <a:gd name="connsiteY4" fmla="*/ 260780 h 291115"/>
                  <a:gd name="connsiteX5" fmla="*/ 37738 w 800460"/>
                  <a:gd name="connsiteY5" fmla="*/ 273781 h 291115"/>
                  <a:gd name="connsiteX6" fmla="*/ 42071 w 800460"/>
                  <a:gd name="connsiteY6" fmla="*/ 286782 h 291115"/>
                  <a:gd name="connsiteX7" fmla="*/ 50739 w 800460"/>
                  <a:gd name="connsiteY7" fmla="*/ 273781 h 291115"/>
                  <a:gd name="connsiteX8" fmla="*/ 59406 w 800460"/>
                  <a:gd name="connsiteY8" fmla="*/ 234778 h 291115"/>
                  <a:gd name="connsiteX9" fmla="*/ 68073 w 800460"/>
                  <a:gd name="connsiteY9" fmla="*/ 208776 h 291115"/>
                  <a:gd name="connsiteX10" fmla="*/ 76741 w 800460"/>
                  <a:gd name="connsiteY10" fmla="*/ 252113 h 291115"/>
                  <a:gd name="connsiteX11" fmla="*/ 81074 w 800460"/>
                  <a:gd name="connsiteY11" fmla="*/ 265113 h 291115"/>
                  <a:gd name="connsiteX12" fmla="*/ 102743 w 800460"/>
                  <a:gd name="connsiteY12" fmla="*/ 286782 h 291115"/>
                  <a:gd name="connsiteX13" fmla="*/ 107076 w 800460"/>
                  <a:gd name="connsiteY13" fmla="*/ 269447 h 291115"/>
                  <a:gd name="connsiteX14" fmla="*/ 124411 w 800460"/>
                  <a:gd name="connsiteY14" fmla="*/ 286782 h 291115"/>
                  <a:gd name="connsiteX15" fmla="*/ 137412 w 800460"/>
                  <a:gd name="connsiteY15" fmla="*/ 291115 h 291115"/>
                  <a:gd name="connsiteX16" fmla="*/ 167747 w 800460"/>
                  <a:gd name="connsiteY16" fmla="*/ 286782 h 291115"/>
                  <a:gd name="connsiteX17" fmla="*/ 189416 w 800460"/>
                  <a:gd name="connsiteY17" fmla="*/ 269447 h 291115"/>
                  <a:gd name="connsiteX18" fmla="*/ 202417 w 800460"/>
                  <a:gd name="connsiteY18" fmla="*/ 260780 h 291115"/>
                  <a:gd name="connsiteX19" fmla="*/ 215417 w 800460"/>
                  <a:gd name="connsiteY19" fmla="*/ 269447 h 291115"/>
                  <a:gd name="connsiteX20" fmla="*/ 224085 w 800460"/>
                  <a:gd name="connsiteY20" fmla="*/ 260780 h 291115"/>
                  <a:gd name="connsiteX21" fmla="*/ 237086 w 800460"/>
                  <a:gd name="connsiteY21" fmla="*/ 252113 h 291115"/>
                  <a:gd name="connsiteX22" fmla="*/ 250087 w 800460"/>
                  <a:gd name="connsiteY22" fmla="*/ 247779 h 291115"/>
                  <a:gd name="connsiteX23" fmla="*/ 258754 w 800460"/>
                  <a:gd name="connsiteY23" fmla="*/ 234778 h 291115"/>
                  <a:gd name="connsiteX24" fmla="*/ 267421 w 800460"/>
                  <a:gd name="connsiteY24" fmla="*/ 204442 h 291115"/>
                  <a:gd name="connsiteX25" fmla="*/ 271755 w 800460"/>
                  <a:gd name="connsiteY25" fmla="*/ 226111 h 291115"/>
                  <a:gd name="connsiteX26" fmla="*/ 280422 w 800460"/>
                  <a:gd name="connsiteY26" fmla="*/ 217443 h 291115"/>
                  <a:gd name="connsiteX27" fmla="*/ 284756 w 800460"/>
                  <a:gd name="connsiteY27" fmla="*/ 204442 h 291115"/>
                  <a:gd name="connsiteX28" fmla="*/ 289089 w 800460"/>
                  <a:gd name="connsiteY28" fmla="*/ 217443 h 291115"/>
                  <a:gd name="connsiteX29" fmla="*/ 293423 w 800460"/>
                  <a:gd name="connsiteY29" fmla="*/ 260780 h 291115"/>
                  <a:gd name="connsiteX30" fmla="*/ 332426 w 800460"/>
                  <a:gd name="connsiteY30" fmla="*/ 256446 h 291115"/>
                  <a:gd name="connsiteX31" fmla="*/ 341093 w 800460"/>
                  <a:gd name="connsiteY31" fmla="*/ 243445 h 291115"/>
                  <a:gd name="connsiteX32" fmla="*/ 380096 w 800460"/>
                  <a:gd name="connsiteY32" fmla="*/ 234778 h 291115"/>
                  <a:gd name="connsiteX33" fmla="*/ 406098 w 800460"/>
                  <a:gd name="connsiteY33" fmla="*/ 221777 h 291115"/>
                  <a:gd name="connsiteX34" fmla="*/ 436434 w 800460"/>
                  <a:gd name="connsiteY34" fmla="*/ 217443 h 291115"/>
                  <a:gd name="connsiteX35" fmla="*/ 453768 w 800460"/>
                  <a:gd name="connsiteY35" fmla="*/ 221777 h 291115"/>
                  <a:gd name="connsiteX36" fmla="*/ 501438 w 800460"/>
                  <a:gd name="connsiteY36" fmla="*/ 243445 h 291115"/>
                  <a:gd name="connsiteX37" fmla="*/ 505772 w 800460"/>
                  <a:gd name="connsiteY37" fmla="*/ 230444 h 291115"/>
                  <a:gd name="connsiteX38" fmla="*/ 510106 w 800460"/>
                  <a:gd name="connsiteY38" fmla="*/ 200109 h 291115"/>
                  <a:gd name="connsiteX39" fmla="*/ 518773 w 800460"/>
                  <a:gd name="connsiteY39" fmla="*/ 161106 h 291115"/>
                  <a:gd name="connsiteX40" fmla="*/ 523107 w 800460"/>
                  <a:gd name="connsiteY40" fmla="*/ 135104 h 291115"/>
                  <a:gd name="connsiteX41" fmla="*/ 531774 w 800460"/>
                  <a:gd name="connsiteY41" fmla="*/ 169773 h 291115"/>
                  <a:gd name="connsiteX42" fmla="*/ 536108 w 800460"/>
                  <a:gd name="connsiteY42" fmla="*/ 195775 h 291115"/>
                  <a:gd name="connsiteX43" fmla="*/ 540441 w 800460"/>
                  <a:gd name="connsiteY43" fmla="*/ 226111 h 291115"/>
                  <a:gd name="connsiteX44" fmla="*/ 544775 w 800460"/>
                  <a:gd name="connsiteY44" fmla="*/ 239112 h 291115"/>
                  <a:gd name="connsiteX45" fmla="*/ 557776 w 800460"/>
                  <a:gd name="connsiteY45" fmla="*/ 243445 h 291115"/>
                  <a:gd name="connsiteX46" fmla="*/ 579444 w 800460"/>
                  <a:gd name="connsiteY46" fmla="*/ 265113 h 291115"/>
                  <a:gd name="connsiteX47" fmla="*/ 588111 w 800460"/>
                  <a:gd name="connsiteY47" fmla="*/ 273781 h 291115"/>
                  <a:gd name="connsiteX48" fmla="*/ 622780 w 800460"/>
                  <a:gd name="connsiteY48" fmla="*/ 269447 h 291115"/>
                  <a:gd name="connsiteX49" fmla="*/ 640115 w 800460"/>
                  <a:gd name="connsiteY49" fmla="*/ 260780 h 291115"/>
                  <a:gd name="connsiteX50" fmla="*/ 735455 w 800460"/>
                  <a:gd name="connsiteY50" fmla="*/ 256446 h 291115"/>
                  <a:gd name="connsiteX51" fmla="*/ 739789 w 800460"/>
                  <a:gd name="connsiteY51" fmla="*/ 243445 h 291115"/>
                  <a:gd name="connsiteX52" fmla="*/ 748456 w 800460"/>
                  <a:gd name="connsiteY52" fmla="*/ 256446 h 291115"/>
                  <a:gd name="connsiteX53" fmla="*/ 761457 w 800460"/>
                  <a:gd name="connsiteY53" fmla="*/ 260780 h 291115"/>
                  <a:gd name="connsiteX54" fmla="*/ 770125 w 800460"/>
                  <a:gd name="connsiteY54" fmla="*/ 252113 h 291115"/>
                  <a:gd name="connsiteX55" fmla="*/ 778792 w 800460"/>
                  <a:gd name="connsiteY55" fmla="*/ 217443 h 291115"/>
                  <a:gd name="connsiteX56" fmla="*/ 787459 w 800460"/>
                  <a:gd name="connsiteY56" fmla="*/ 191441 h 291115"/>
                  <a:gd name="connsiteX57" fmla="*/ 783126 w 800460"/>
                  <a:gd name="connsiteY57" fmla="*/ 161106 h 291115"/>
                  <a:gd name="connsiteX58" fmla="*/ 787459 w 800460"/>
                  <a:gd name="connsiteY58" fmla="*/ 178440 h 291115"/>
                  <a:gd name="connsiteX59" fmla="*/ 800460 w 800460"/>
                  <a:gd name="connsiteY59" fmla="*/ 187108 h 2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00460" h="291115">
                    <a:moveTo>
                      <a:pt x="7402" y="139438"/>
                    </a:moveTo>
                    <a:cubicBezTo>
                      <a:pt x="19249" y="174977"/>
                      <a:pt x="0" y="119275"/>
                      <a:pt x="29071" y="187108"/>
                    </a:cubicBezTo>
                    <a:cubicBezTo>
                      <a:pt x="37900" y="207709"/>
                      <a:pt x="36644" y="211451"/>
                      <a:pt x="42071" y="230444"/>
                    </a:cubicBezTo>
                    <a:cubicBezTo>
                      <a:pt x="43326" y="234836"/>
                      <a:pt x="44960" y="239111"/>
                      <a:pt x="46405" y="243445"/>
                    </a:cubicBezTo>
                    <a:cubicBezTo>
                      <a:pt x="44960" y="249223"/>
                      <a:pt x="43707" y="255053"/>
                      <a:pt x="42071" y="260780"/>
                    </a:cubicBezTo>
                    <a:cubicBezTo>
                      <a:pt x="40816" y="265172"/>
                      <a:pt x="37738" y="269213"/>
                      <a:pt x="37738" y="273781"/>
                    </a:cubicBezTo>
                    <a:cubicBezTo>
                      <a:pt x="37738" y="278349"/>
                      <a:pt x="40627" y="282448"/>
                      <a:pt x="42071" y="286782"/>
                    </a:cubicBezTo>
                    <a:cubicBezTo>
                      <a:pt x="44960" y="282448"/>
                      <a:pt x="48687" y="278568"/>
                      <a:pt x="50739" y="273781"/>
                    </a:cubicBezTo>
                    <a:cubicBezTo>
                      <a:pt x="53654" y="266980"/>
                      <a:pt x="57867" y="240423"/>
                      <a:pt x="59406" y="234778"/>
                    </a:cubicBezTo>
                    <a:cubicBezTo>
                      <a:pt x="61810" y="225964"/>
                      <a:pt x="68073" y="208776"/>
                      <a:pt x="68073" y="208776"/>
                    </a:cubicBezTo>
                    <a:cubicBezTo>
                      <a:pt x="70962" y="223222"/>
                      <a:pt x="72083" y="238137"/>
                      <a:pt x="76741" y="252113"/>
                    </a:cubicBezTo>
                    <a:cubicBezTo>
                      <a:pt x="78185" y="256446"/>
                      <a:pt x="78333" y="261459"/>
                      <a:pt x="81074" y="265113"/>
                    </a:cubicBezTo>
                    <a:cubicBezTo>
                      <a:pt x="87203" y="273285"/>
                      <a:pt x="102743" y="286782"/>
                      <a:pt x="102743" y="286782"/>
                    </a:cubicBezTo>
                    <a:cubicBezTo>
                      <a:pt x="104187" y="281004"/>
                      <a:pt x="101120" y="269447"/>
                      <a:pt x="107076" y="269447"/>
                    </a:cubicBezTo>
                    <a:cubicBezTo>
                      <a:pt x="115248" y="269447"/>
                      <a:pt x="116658" y="284198"/>
                      <a:pt x="124411" y="286782"/>
                    </a:cubicBezTo>
                    <a:lnTo>
                      <a:pt x="137412" y="291115"/>
                    </a:lnTo>
                    <a:cubicBezTo>
                      <a:pt x="147524" y="289671"/>
                      <a:pt x="157963" y="289717"/>
                      <a:pt x="167747" y="286782"/>
                    </a:cubicBezTo>
                    <a:cubicBezTo>
                      <a:pt x="178414" y="283582"/>
                      <a:pt x="181562" y="275730"/>
                      <a:pt x="189416" y="269447"/>
                    </a:cubicBezTo>
                    <a:cubicBezTo>
                      <a:pt x="193483" y="266194"/>
                      <a:pt x="198083" y="263669"/>
                      <a:pt x="202417" y="260780"/>
                    </a:cubicBezTo>
                    <a:cubicBezTo>
                      <a:pt x="206750" y="263669"/>
                      <a:pt x="210209" y="269447"/>
                      <a:pt x="215417" y="269447"/>
                    </a:cubicBezTo>
                    <a:cubicBezTo>
                      <a:pt x="219503" y="269447"/>
                      <a:pt x="220894" y="263332"/>
                      <a:pt x="224085" y="260780"/>
                    </a:cubicBezTo>
                    <a:cubicBezTo>
                      <a:pt x="228152" y="257527"/>
                      <a:pt x="232752" y="255002"/>
                      <a:pt x="237086" y="252113"/>
                    </a:cubicBezTo>
                    <a:cubicBezTo>
                      <a:pt x="248756" y="217098"/>
                      <a:pt x="232782" y="252106"/>
                      <a:pt x="250087" y="247779"/>
                    </a:cubicBezTo>
                    <a:cubicBezTo>
                      <a:pt x="255140" y="246516"/>
                      <a:pt x="256425" y="239436"/>
                      <a:pt x="258754" y="234778"/>
                    </a:cubicBezTo>
                    <a:cubicBezTo>
                      <a:pt x="261865" y="228557"/>
                      <a:pt x="266031" y="210002"/>
                      <a:pt x="267421" y="204442"/>
                    </a:cubicBezTo>
                    <a:cubicBezTo>
                      <a:pt x="268866" y="211665"/>
                      <a:pt x="266546" y="220902"/>
                      <a:pt x="271755" y="226111"/>
                    </a:cubicBezTo>
                    <a:cubicBezTo>
                      <a:pt x="274644" y="229000"/>
                      <a:pt x="278320" y="220947"/>
                      <a:pt x="280422" y="217443"/>
                    </a:cubicBezTo>
                    <a:cubicBezTo>
                      <a:pt x="282772" y="213526"/>
                      <a:pt x="283311" y="208776"/>
                      <a:pt x="284756" y="204442"/>
                    </a:cubicBezTo>
                    <a:cubicBezTo>
                      <a:pt x="286200" y="208776"/>
                      <a:pt x="288394" y="212928"/>
                      <a:pt x="289089" y="217443"/>
                    </a:cubicBezTo>
                    <a:cubicBezTo>
                      <a:pt x="291296" y="231792"/>
                      <a:pt x="282632" y="251068"/>
                      <a:pt x="293423" y="260780"/>
                    </a:cubicBezTo>
                    <a:cubicBezTo>
                      <a:pt x="303146" y="269531"/>
                      <a:pt x="319425" y="257891"/>
                      <a:pt x="332426" y="256446"/>
                    </a:cubicBezTo>
                    <a:cubicBezTo>
                      <a:pt x="335315" y="252112"/>
                      <a:pt x="336759" y="246334"/>
                      <a:pt x="341093" y="243445"/>
                    </a:cubicBezTo>
                    <a:cubicBezTo>
                      <a:pt x="343759" y="241668"/>
                      <a:pt x="379565" y="234911"/>
                      <a:pt x="380096" y="234778"/>
                    </a:cubicBezTo>
                    <a:cubicBezTo>
                      <a:pt x="394449" y="231189"/>
                      <a:pt x="393388" y="230250"/>
                      <a:pt x="406098" y="221777"/>
                    </a:cubicBezTo>
                    <a:cubicBezTo>
                      <a:pt x="433566" y="240088"/>
                      <a:pt x="403204" y="225750"/>
                      <a:pt x="436434" y="217443"/>
                    </a:cubicBezTo>
                    <a:lnTo>
                      <a:pt x="453768" y="221777"/>
                    </a:lnTo>
                    <a:cubicBezTo>
                      <a:pt x="537077" y="213446"/>
                      <a:pt x="475818" y="205013"/>
                      <a:pt x="501438" y="243445"/>
                    </a:cubicBezTo>
                    <a:cubicBezTo>
                      <a:pt x="503972" y="247246"/>
                      <a:pt x="504327" y="234778"/>
                      <a:pt x="505772" y="230444"/>
                    </a:cubicBezTo>
                    <a:cubicBezTo>
                      <a:pt x="507217" y="220332"/>
                      <a:pt x="508427" y="210184"/>
                      <a:pt x="510106" y="200109"/>
                    </a:cubicBezTo>
                    <a:cubicBezTo>
                      <a:pt x="517678" y="154674"/>
                      <a:pt x="510977" y="200080"/>
                      <a:pt x="518773" y="161106"/>
                    </a:cubicBezTo>
                    <a:cubicBezTo>
                      <a:pt x="520496" y="152490"/>
                      <a:pt x="521662" y="143771"/>
                      <a:pt x="523107" y="135104"/>
                    </a:cubicBezTo>
                    <a:cubicBezTo>
                      <a:pt x="530612" y="0"/>
                      <a:pt x="524870" y="59320"/>
                      <a:pt x="531774" y="169773"/>
                    </a:cubicBezTo>
                    <a:cubicBezTo>
                      <a:pt x="532322" y="178543"/>
                      <a:pt x="534772" y="187090"/>
                      <a:pt x="536108" y="195775"/>
                    </a:cubicBezTo>
                    <a:cubicBezTo>
                      <a:pt x="537661" y="205871"/>
                      <a:pt x="538438" y="216095"/>
                      <a:pt x="540441" y="226111"/>
                    </a:cubicBezTo>
                    <a:cubicBezTo>
                      <a:pt x="541337" y="230590"/>
                      <a:pt x="541545" y="235882"/>
                      <a:pt x="544775" y="239112"/>
                    </a:cubicBezTo>
                    <a:cubicBezTo>
                      <a:pt x="548005" y="242342"/>
                      <a:pt x="553442" y="242001"/>
                      <a:pt x="557776" y="243445"/>
                    </a:cubicBezTo>
                    <a:lnTo>
                      <a:pt x="579444" y="265113"/>
                    </a:lnTo>
                    <a:lnTo>
                      <a:pt x="588111" y="273781"/>
                    </a:lnTo>
                    <a:cubicBezTo>
                      <a:pt x="599667" y="272336"/>
                      <a:pt x="612138" y="274177"/>
                      <a:pt x="622780" y="269447"/>
                    </a:cubicBezTo>
                    <a:cubicBezTo>
                      <a:pt x="647543" y="258441"/>
                      <a:pt x="603796" y="248673"/>
                      <a:pt x="640115" y="260780"/>
                    </a:cubicBezTo>
                    <a:cubicBezTo>
                      <a:pt x="671895" y="259335"/>
                      <a:pt x="704113" y="261897"/>
                      <a:pt x="735455" y="256446"/>
                    </a:cubicBezTo>
                    <a:cubicBezTo>
                      <a:pt x="739956" y="255663"/>
                      <a:pt x="735221" y="243445"/>
                      <a:pt x="739789" y="243445"/>
                    </a:cubicBezTo>
                    <a:cubicBezTo>
                      <a:pt x="744997" y="243445"/>
                      <a:pt x="744389" y="253192"/>
                      <a:pt x="748456" y="256446"/>
                    </a:cubicBezTo>
                    <a:cubicBezTo>
                      <a:pt x="752023" y="259300"/>
                      <a:pt x="757123" y="259335"/>
                      <a:pt x="761457" y="260780"/>
                    </a:cubicBezTo>
                    <a:cubicBezTo>
                      <a:pt x="764346" y="257891"/>
                      <a:pt x="768023" y="255617"/>
                      <a:pt x="770125" y="252113"/>
                    </a:cubicBezTo>
                    <a:cubicBezTo>
                      <a:pt x="774506" y="244812"/>
                      <a:pt x="777241" y="223132"/>
                      <a:pt x="778792" y="217443"/>
                    </a:cubicBezTo>
                    <a:cubicBezTo>
                      <a:pt x="781196" y="208629"/>
                      <a:pt x="787459" y="191441"/>
                      <a:pt x="787459" y="191441"/>
                    </a:cubicBezTo>
                    <a:cubicBezTo>
                      <a:pt x="786015" y="181329"/>
                      <a:pt x="783126" y="171320"/>
                      <a:pt x="783126" y="161106"/>
                    </a:cubicBezTo>
                    <a:cubicBezTo>
                      <a:pt x="783126" y="155150"/>
                      <a:pt x="784796" y="173113"/>
                      <a:pt x="787459" y="178440"/>
                    </a:cubicBezTo>
                    <a:cubicBezTo>
                      <a:pt x="792303" y="188130"/>
                      <a:pt x="793753" y="187108"/>
                      <a:pt x="800460" y="187108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Freeform 73"/>
              <p:cNvSpPr/>
              <p:nvPr/>
            </p:nvSpPr>
            <p:spPr>
              <a:xfrm>
                <a:off x="6075403" y="4420019"/>
                <a:ext cx="1230115" cy="419024"/>
              </a:xfrm>
              <a:custGeom>
                <a:avLst/>
                <a:gdLst>
                  <a:gd name="connsiteX0" fmla="*/ 0 w 1230757"/>
                  <a:gd name="connsiteY0" fmla="*/ 288182 h 418835"/>
                  <a:gd name="connsiteX1" fmla="*/ 4334 w 1230757"/>
                  <a:gd name="connsiteY1" fmla="*/ 262180 h 418835"/>
                  <a:gd name="connsiteX2" fmla="*/ 8668 w 1230757"/>
                  <a:gd name="connsiteY2" fmla="*/ 244846 h 418835"/>
                  <a:gd name="connsiteX3" fmla="*/ 13001 w 1230757"/>
                  <a:gd name="connsiteY3" fmla="*/ 218844 h 418835"/>
                  <a:gd name="connsiteX4" fmla="*/ 17335 w 1230757"/>
                  <a:gd name="connsiteY4" fmla="*/ 54165 h 418835"/>
                  <a:gd name="connsiteX5" fmla="*/ 21669 w 1230757"/>
                  <a:gd name="connsiteY5" fmla="*/ 270847 h 418835"/>
                  <a:gd name="connsiteX6" fmla="*/ 34670 w 1230757"/>
                  <a:gd name="connsiteY6" fmla="*/ 292516 h 418835"/>
                  <a:gd name="connsiteX7" fmla="*/ 47671 w 1230757"/>
                  <a:gd name="connsiteY7" fmla="*/ 296849 h 418835"/>
                  <a:gd name="connsiteX8" fmla="*/ 60672 w 1230757"/>
                  <a:gd name="connsiteY8" fmla="*/ 166840 h 418835"/>
                  <a:gd name="connsiteX9" fmla="*/ 65005 w 1230757"/>
                  <a:gd name="connsiteY9" fmla="*/ 140838 h 418835"/>
                  <a:gd name="connsiteX10" fmla="*/ 73672 w 1230757"/>
                  <a:gd name="connsiteY10" fmla="*/ 114836 h 418835"/>
                  <a:gd name="connsiteX11" fmla="*/ 65005 w 1230757"/>
                  <a:gd name="connsiteY11" fmla="*/ 145172 h 418835"/>
                  <a:gd name="connsiteX12" fmla="*/ 60672 w 1230757"/>
                  <a:gd name="connsiteY12" fmla="*/ 166840 h 418835"/>
                  <a:gd name="connsiteX13" fmla="*/ 65005 w 1230757"/>
                  <a:gd name="connsiteY13" fmla="*/ 201509 h 418835"/>
                  <a:gd name="connsiteX14" fmla="*/ 73672 w 1230757"/>
                  <a:gd name="connsiteY14" fmla="*/ 257847 h 418835"/>
                  <a:gd name="connsiteX15" fmla="*/ 82340 w 1230757"/>
                  <a:gd name="connsiteY15" fmla="*/ 266514 h 418835"/>
                  <a:gd name="connsiteX16" fmla="*/ 95341 w 1230757"/>
                  <a:gd name="connsiteY16" fmla="*/ 305517 h 418835"/>
                  <a:gd name="connsiteX17" fmla="*/ 108342 w 1230757"/>
                  <a:gd name="connsiteY17" fmla="*/ 327185 h 418835"/>
                  <a:gd name="connsiteX18" fmla="*/ 121343 w 1230757"/>
                  <a:gd name="connsiteY18" fmla="*/ 331519 h 418835"/>
                  <a:gd name="connsiteX19" fmla="*/ 138677 w 1230757"/>
                  <a:gd name="connsiteY19" fmla="*/ 327185 h 418835"/>
                  <a:gd name="connsiteX20" fmla="*/ 143011 w 1230757"/>
                  <a:gd name="connsiteY20" fmla="*/ 314184 h 418835"/>
                  <a:gd name="connsiteX21" fmla="*/ 160345 w 1230757"/>
                  <a:gd name="connsiteY21" fmla="*/ 353187 h 418835"/>
                  <a:gd name="connsiteX22" fmla="*/ 203682 w 1230757"/>
                  <a:gd name="connsiteY22" fmla="*/ 314184 h 418835"/>
                  <a:gd name="connsiteX23" fmla="*/ 208016 w 1230757"/>
                  <a:gd name="connsiteY23" fmla="*/ 331519 h 418835"/>
                  <a:gd name="connsiteX24" fmla="*/ 225350 w 1230757"/>
                  <a:gd name="connsiteY24" fmla="*/ 348853 h 418835"/>
                  <a:gd name="connsiteX25" fmla="*/ 316357 w 1230757"/>
                  <a:gd name="connsiteY25" fmla="*/ 344520 h 418835"/>
                  <a:gd name="connsiteX26" fmla="*/ 320691 w 1230757"/>
                  <a:gd name="connsiteY26" fmla="*/ 314184 h 418835"/>
                  <a:gd name="connsiteX27" fmla="*/ 325024 w 1230757"/>
                  <a:gd name="connsiteY27" fmla="*/ 331519 h 418835"/>
                  <a:gd name="connsiteX28" fmla="*/ 338025 w 1230757"/>
                  <a:gd name="connsiteY28" fmla="*/ 335852 h 418835"/>
                  <a:gd name="connsiteX29" fmla="*/ 346692 w 1230757"/>
                  <a:gd name="connsiteY29" fmla="*/ 344520 h 418835"/>
                  <a:gd name="connsiteX30" fmla="*/ 359693 w 1230757"/>
                  <a:gd name="connsiteY30" fmla="*/ 348853 h 418835"/>
                  <a:gd name="connsiteX31" fmla="*/ 416031 w 1230757"/>
                  <a:gd name="connsiteY31" fmla="*/ 353187 h 418835"/>
                  <a:gd name="connsiteX32" fmla="*/ 442033 w 1230757"/>
                  <a:gd name="connsiteY32" fmla="*/ 361854 h 418835"/>
                  <a:gd name="connsiteX33" fmla="*/ 459367 w 1230757"/>
                  <a:gd name="connsiteY33" fmla="*/ 366188 h 418835"/>
                  <a:gd name="connsiteX34" fmla="*/ 485369 w 1230757"/>
                  <a:gd name="connsiteY34" fmla="*/ 374855 h 418835"/>
                  <a:gd name="connsiteX35" fmla="*/ 563375 w 1230757"/>
                  <a:gd name="connsiteY35" fmla="*/ 370521 h 418835"/>
                  <a:gd name="connsiteX36" fmla="*/ 576376 w 1230757"/>
                  <a:gd name="connsiteY36" fmla="*/ 361854 h 418835"/>
                  <a:gd name="connsiteX37" fmla="*/ 619712 w 1230757"/>
                  <a:gd name="connsiteY37" fmla="*/ 366188 h 418835"/>
                  <a:gd name="connsiteX38" fmla="*/ 645714 w 1230757"/>
                  <a:gd name="connsiteY38" fmla="*/ 361854 h 418835"/>
                  <a:gd name="connsiteX39" fmla="*/ 658715 w 1230757"/>
                  <a:gd name="connsiteY39" fmla="*/ 335852 h 418835"/>
                  <a:gd name="connsiteX40" fmla="*/ 667382 w 1230757"/>
                  <a:gd name="connsiteY40" fmla="*/ 322851 h 418835"/>
                  <a:gd name="connsiteX41" fmla="*/ 680383 w 1230757"/>
                  <a:gd name="connsiteY41" fmla="*/ 270847 h 418835"/>
                  <a:gd name="connsiteX42" fmla="*/ 689051 w 1230757"/>
                  <a:gd name="connsiteY42" fmla="*/ 257847 h 418835"/>
                  <a:gd name="connsiteX43" fmla="*/ 693384 w 1230757"/>
                  <a:gd name="connsiteY43" fmla="*/ 288182 h 418835"/>
                  <a:gd name="connsiteX44" fmla="*/ 702052 w 1230757"/>
                  <a:gd name="connsiteY44" fmla="*/ 314184 h 418835"/>
                  <a:gd name="connsiteX45" fmla="*/ 728054 w 1230757"/>
                  <a:gd name="connsiteY45" fmla="*/ 327185 h 418835"/>
                  <a:gd name="connsiteX46" fmla="*/ 741054 w 1230757"/>
                  <a:gd name="connsiteY46" fmla="*/ 335852 h 418835"/>
                  <a:gd name="connsiteX47" fmla="*/ 762723 w 1230757"/>
                  <a:gd name="connsiteY47" fmla="*/ 340186 h 418835"/>
                  <a:gd name="connsiteX48" fmla="*/ 775724 w 1230757"/>
                  <a:gd name="connsiteY48" fmla="*/ 344520 h 418835"/>
                  <a:gd name="connsiteX49" fmla="*/ 788725 w 1230757"/>
                  <a:gd name="connsiteY49" fmla="*/ 366188 h 418835"/>
                  <a:gd name="connsiteX50" fmla="*/ 801726 w 1230757"/>
                  <a:gd name="connsiteY50" fmla="*/ 370521 h 418835"/>
                  <a:gd name="connsiteX51" fmla="*/ 1001073 w 1230757"/>
                  <a:gd name="connsiteY51" fmla="*/ 353187 h 418835"/>
                  <a:gd name="connsiteX52" fmla="*/ 1005407 w 1230757"/>
                  <a:gd name="connsiteY52" fmla="*/ 340186 h 418835"/>
                  <a:gd name="connsiteX53" fmla="*/ 1018408 w 1230757"/>
                  <a:gd name="connsiteY53" fmla="*/ 344520 h 418835"/>
                  <a:gd name="connsiteX54" fmla="*/ 1031409 w 1230757"/>
                  <a:gd name="connsiteY54" fmla="*/ 340186 h 418835"/>
                  <a:gd name="connsiteX55" fmla="*/ 996740 w 1230757"/>
                  <a:gd name="connsiteY55" fmla="*/ 335852 h 418835"/>
                  <a:gd name="connsiteX56" fmla="*/ 1001073 w 1230757"/>
                  <a:gd name="connsiteY56" fmla="*/ 318518 h 418835"/>
                  <a:gd name="connsiteX57" fmla="*/ 1022742 w 1230757"/>
                  <a:gd name="connsiteY57" fmla="*/ 314184 h 418835"/>
                  <a:gd name="connsiteX58" fmla="*/ 1044410 w 1230757"/>
                  <a:gd name="connsiteY58" fmla="*/ 296849 h 418835"/>
                  <a:gd name="connsiteX59" fmla="*/ 1040076 w 1230757"/>
                  <a:gd name="connsiteY59" fmla="*/ 309850 h 418835"/>
                  <a:gd name="connsiteX60" fmla="*/ 1048744 w 1230757"/>
                  <a:gd name="connsiteY60" fmla="*/ 335852 h 418835"/>
                  <a:gd name="connsiteX61" fmla="*/ 1061745 w 1230757"/>
                  <a:gd name="connsiteY61" fmla="*/ 322851 h 418835"/>
                  <a:gd name="connsiteX62" fmla="*/ 1066078 w 1230757"/>
                  <a:gd name="connsiteY62" fmla="*/ 309850 h 418835"/>
                  <a:gd name="connsiteX63" fmla="*/ 1070412 w 1230757"/>
                  <a:gd name="connsiteY63" fmla="*/ 327185 h 418835"/>
                  <a:gd name="connsiteX64" fmla="*/ 1074745 w 1230757"/>
                  <a:gd name="connsiteY64" fmla="*/ 340186 h 418835"/>
                  <a:gd name="connsiteX65" fmla="*/ 1092080 w 1230757"/>
                  <a:gd name="connsiteY65" fmla="*/ 335852 h 418835"/>
                  <a:gd name="connsiteX66" fmla="*/ 1105081 w 1230757"/>
                  <a:gd name="connsiteY66" fmla="*/ 327185 h 418835"/>
                  <a:gd name="connsiteX67" fmla="*/ 1118082 w 1230757"/>
                  <a:gd name="connsiteY67" fmla="*/ 322851 h 418835"/>
                  <a:gd name="connsiteX68" fmla="*/ 1131083 w 1230757"/>
                  <a:gd name="connsiteY68" fmla="*/ 327185 h 418835"/>
                  <a:gd name="connsiteX69" fmla="*/ 1152751 w 1230757"/>
                  <a:gd name="connsiteY69" fmla="*/ 331519 h 418835"/>
                  <a:gd name="connsiteX70" fmla="*/ 1165752 w 1230757"/>
                  <a:gd name="connsiteY70" fmla="*/ 340186 h 418835"/>
                  <a:gd name="connsiteX71" fmla="*/ 1187420 w 1230757"/>
                  <a:gd name="connsiteY71" fmla="*/ 374855 h 418835"/>
                  <a:gd name="connsiteX72" fmla="*/ 1204755 w 1230757"/>
                  <a:gd name="connsiteY72" fmla="*/ 392190 h 418835"/>
                  <a:gd name="connsiteX73" fmla="*/ 1230757 w 1230757"/>
                  <a:gd name="connsiteY73" fmla="*/ 387856 h 418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230757" h="418835">
                    <a:moveTo>
                      <a:pt x="0" y="288182"/>
                    </a:moveTo>
                    <a:cubicBezTo>
                      <a:pt x="1445" y="279515"/>
                      <a:pt x="2611" y="270796"/>
                      <a:pt x="4334" y="262180"/>
                    </a:cubicBezTo>
                    <a:cubicBezTo>
                      <a:pt x="5502" y="256340"/>
                      <a:pt x="7500" y="250686"/>
                      <a:pt x="8668" y="244846"/>
                    </a:cubicBezTo>
                    <a:cubicBezTo>
                      <a:pt x="10391" y="236230"/>
                      <a:pt x="11557" y="227511"/>
                      <a:pt x="13001" y="218844"/>
                    </a:cubicBezTo>
                    <a:cubicBezTo>
                      <a:pt x="14446" y="163951"/>
                      <a:pt x="8307" y="0"/>
                      <a:pt x="17335" y="54165"/>
                    </a:cubicBezTo>
                    <a:cubicBezTo>
                      <a:pt x="29213" y="125424"/>
                      <a:pt x="18945" y="198657"/>
                      <a:pt x="21669" y="270847"/>
                    </a:cubicBezTo>
                    <a:cubicBezTo>
                      <a:pt x="21985" y="279218"/>
                      <a:pt x="27521" y="288227"/>
                      <a:pt x="34670" y="292516"/>
                    </a:cubicBezTo>
                    <a:cubicBezTo>
                      <a:pt x="38587" y="294866"/>
                      <a:pt x="43337" y="295405"/>
                      <a:pt x="47671" y="296849"/>
                    </a:cubicBezTo>
                    <a:cubicBezTo>
                      <a:pt x="68241" y="235136"/>
                      <a:pt x="52423" y="290580"/>
                      <a:pt x="60672" y="166840"/>
                    </a:cubicBezTo>
                    <a:cubicBezTo>
                      <a:pt x="61256" y="158073"/>
                      <a:pt x="62874" y="149363"/>
                      <a:pt x="65005" y="140838"/>
                    </a:cubicBezTo>
                    <a:cubicBezTo>
                      <a:pt x="67221" y="131975"/>
                      <a:pt x="76182" y="106051"/>
                      <a:pt x="73672" y="114836"/>
                    </a:cubicBezTo>
                    <a:cubicBezTo>
                      <a:pt x="70783" y="124948"/>
                      <a:pt x="67555" y="134969"/>
                      <a:pt x="65005" y="145172"/>
                    </a:cubicBezTo>
                    <a:cubicBezTo>
                      <a:pt x="63219" y="152318"/>
                      <a:pt x="62116" y="159617"/>
                      <a:pt x="60672" y="166840"/>
                    </a:cubicBezTo>
                    <a:cubicBezTo>
                      <a:pt x="62116" y="178396"/>
                      <a:pt x="63719" y="189934"/>
                      <a:pt x="65005" y="201509"/>
                    </a:cubicBezTo>
                    <a:cubicBezTo>
                      <a:pt x="65288" y="204056"/>
                      <a:pt x="66166" y="245338"/>
                      <a:pt x="73672" y="257847"/>
                    </a:cubicBezTo>
                    <a:cubicBezTo>
                      <a:pt x="75774" y="261351"/>
                      <a:pt x="79451" y="263625"/>
                      <a:pt x="82340" y="266514"/>
                    </a:cubicBezTo>
                    <a:lnTo>
                      <a:pt x="95341" y="305517"/>
                    </a:lnTo>
                    <a:cubicBezTo>
                      <a:pt x="98750" y="315745"/>
                      <a:pt x="98425" y="321235"/>
                      <a:pt x="108342" y="327185"/>
                    </a:cubicBezTo>
                    <a:cubicBezTo>
                      <a:pt x="112259" y="329535"/>
                      <a:pt x="117009" y="330074"/>
                      <a:pt x="121343" y="331519"/>
                    </a:cubicBezTo>
                    <a:cubicBezTo>
                      <a:pt x="127121" y="330074"/>
                      <a:pt x="134026" y="330906"/>
                      <a:pt x="138677" y="327185"/>
                    </a:cubicBezTo>
                    <a:cubicBezTo>
                      <a:pt x="142244" y="324331"/>
                      <a:pt x="140968" y="310098"/>
                      <a:pt x="143011" y="314184"/>
                    </a:cubicBezTo>
                    <a:cubicBezTo>
                      <a:pt x="167097" y="362353"/>
                      <a:pt x="129151" y="332390"/>
                      <a:pt x="160345" y="353187"/>
                    </a:cubicBezTo>
                    <a:cubicBezTo>
                      <a:pt x="232176" y="345205"/>
                      <a:pt x="178803" y="363936"/>
                      <a:pt x="203682" y="314184"/>
                    </a:cubicBezTo>
                    <a:cubicBezTo>
                      <a:pt x="206346" y="308857"/>
                      <a:pt x="206380" y="325792"/>
                      <a:pt x="208016" y="331519"/>
                    </a:cubicBezTo>
                    <a:cubicBezTo>
                      <a:pt x="212882" y="348550"/>
                      <a:pt x="208927" y="343379"/>
                      <a:pt x="225350" y="348853"/>
                    </a:cubicBezTo>
                    <a:cubicBezTo>
                      <a:pt x="255686" y="347409"/>
                      <a:pt x="287815" y="354899"/>
                      <a:pt x="316357" y="344520"/>
                    </a:cubicBezTo>
                    <a:cubicBezTo>
                      <a:pt x="325957" y="341029"/>
                      <a:pt x="315025" y="322683"/>
                      <a:pt x="320691" y="314184"/>
                    </a:cubicBezTo>
                    <a:cubicBezTo>
                      <a:pt x="323995" y="309228"/>
                      <a:pt x="321303" y="326868"/>
                      <a:pt x="325024" y="331519"/>
                    </a:cubicBezTo>
                    <a:cubicBezTo>
                      <a:pt x="327878" y="335086"/>
                      <a:pt x="333691" y="334408"/>
                      <a:pt x="338025" y="335852"/>
                    </a:cubicBezTo>
                    <a:cubicBezTo>
                      <a:pt x="340914" y="338741"/>
                      <a:pt x="343188" y="342418"/>
                      <a:pt x="346692" y="344520"/>
                    </a:cubicBezTo>
                    <a:cubicBezTo>
                      <a:pt x="350609" y="346870"/>
                      <a:pt x="355160" y="348286"/>
                      <a:pt x="359693" y="348853"/>
                    </a:cubicBezTo>
                    <a:cubicBezTo>
                      <a:pt x="378382" y="351189"/>
                      <a:pt x="397252" y="351742"/>
                      <a:pt x="416031" y="353187"/>
                    </a:cubicBezTo>
                    <a:cubicBezTo>
                      <a:pt x="424698" y="356076"/>
                      <a:pt x="433170" y="359638"/>
                      <a:pt x="442033" y="361854"/>
                    </a:cubicBezTo>
                    <a:cubicBezTo>
                      <a:pt x="447811" y="363299"/>
                      <a:pt x="453662" y="364477"/>
                      <a:pt x="459367" y="366188"/>
                    </a:cubicBezTo>
                    <a:cubicBezTo>
                      <a:pt x="468118" y="368813"/>
                      <a:pt x="485369" y="374855"/>
                      <a:pt x="485369" y="374855"/>
                    </a:cubicBezTo>
                    <a:cubicBezTo>
                      <a:pt x="511371" y="373410"/>
                      <a:pt x="537595" y="374204"/>
                      <a:pt x="563375" y="370521"/>
                    </a:cubicBezTo>
                    <a:cubicBezTo>
                      <a:pt x="568531" y="369784"/>
                      <a:pt x="571183" y="362253"/>
                      <a:pt x="576376" y="361854"/>
                    </a:cubicBezTo>
                    <a:cubicBezTo>
                      <a:pt x="590851" y="360741"/>
                      <a:pt x="605267" y="364743"/>
                      <a:pt x="619712" y="366188"/>
                    </a:cubicBezTo>
                    <a:cubicBezTo>
                      <a:pt x="628379" y="364743"/>
                      <a:pt x="637487" y="364939"/>
                      <a:pt x="645714" y="361854"/>
                    </a:cubicBezTo>
                    <a:cubicBezTo>
                      <a:pt x="657593" y="357399"/>
                      <a:pt x="654850" y="344871"/>
                      <a:pt x="658715" y="335852"/>
                    </a:cubicBezTo>
                    <a:cubicBezTo>
                      <a:pt x="660767" y="331065"/>
                      <a:pt x="664493" y="327185"/>
                      <a:pt x="667382" y="322851"/>
                    </a:cubicBezTo>
                    <a:cubicBezTo>
                      <a:pt x="669548" y="309858"/>
                      <a:pt x="672754" y="282289"/>
                      <a:pt x="680383" y="270847"/>
                    </a:cubicBezTo>
                    <a:lnTo>
                      <a:pt x="689051" y="257847"/>
                    </a:lnTo>
                    <a:cubicBezTo>
                      <a:pt x="690495" y="267959"/>
                      <a:pt x="691087" y="278229"/>
                      <a:pt x="693384" y="288182"/>
                    </a:cubicBezTo>
                    <a:cubicBezTo>
                      <a:pt x="695438" y="297084"/>
                      <a:pt x="694450" y="309116"/>
                      <a:pt x="702052" y="314184"/>
                    </a:cubicBezTo>
                    <a:cubicBezTo>
                      <a:pt x="739315" y="339025"/>
                      <a:pt x="692166" y="309240"/>
                      <a:pt x="728054" y="327185"/>
                    </a:cubicBezTo>
                    <a:cubicBezTo>
                      <a:pt x="732712" y="329514"/>
                      <a:pt x="736178" y="334023"/>
                      <a:pt x="741054" y="335852"/>
                    </a:cubicBezTo>
                    <a:cubicBezTo>
                      <a:pt x="747951" y="338438"/>
                      <a:pt x="755577" y="338399"/>
                      <a:pt x="762723" y="340186"/>
                    </a:cubicBezTo>
                    <a:cubicBezTo>
                      <a:pt x="767155" y="341294"/>
                      <a:pt x="771390" y="343075"/>
                      <a:pt x="775724" y="344520"/>
                    </a:cubicBezTo>
                    <a:cubicBezTo>
                      <a:pt x="779133" y="354746"/>
                      <a:pt x="778810" y="360239"/>
                      <a:pt x="788725" y="366188"/>
                    </a:cubicBezTo>
                    <a:cubicBezTo>
                      <a:pt x="792642" y="368538"/>
                      <a:pt x="797392" y="369077"/>
                      <a:pt x="801726" y="370521"/>
                    </a:cubicBezTo>
                    <a:cubicBezTo>
                      <a:pt x="862023" y="369151"/>
                      <a:pt x="968249" y="418835"/>
                      <a:pt x="1001073" y="353187"/>
                    </a:cubicBezTo>
                    <a:cubicBezTo>
                      <a:pt x="1003116" y="349101"/>
                      <a:pt x="1003962" y="344520"/>
                      <a:pt x="1005407" y="340186"/>
                    </a:cubicBezTo>
                    <a:cubicBezTo>
                      <a:pt x="1009741" y="341631"/>
                      <a:pt x="1013840" y="344520"/>
                      <a:pt x="1018408" y="344520"/>
                    </a:cubicBezTo>
                    <a:cubicBezTo>
                      <a:pt x="1022976" y="344520"/>
                      <a:pt x="1035650" y="341883"/>
                      <a:pt x="1031409" y="340186"/>
                    </a:cubicBezTo>
                    <a:cubicBezTo>
                      <a:pt x="1020596" y="335860"/>
                      <a:pt x="1008296" y="337297"/>
                      <a:pt x="996740" y="335852"/>
                    </a:cubicBezTo>
                    <a:cubicBezTo>
                      <a:pt x="998184" y="330074"/>
                      <a:pt x="996498" y="322331"/>
                      <a:pt x="1001073" y="318518"/>
                    </a:cubicBezTo>
                    <a:cubicBezTo>
                      <a:pt x="1006732" y="313802"/>
                      <a:pt x="1015845" y="316770"/>
                      <a:pt x="1022742" y="314184"/>
                    </a:cubicBezTo>
                    <a:cubicBezTo>
                      <a:pt x="1031491" y="310903"/>
                      <a:pt x="1038063" y="303197"/>
                      <a:pt x="1044410" y="296849"/>
                    </a:cubicBezTo>
                    <a:cubicBezTo>
                      <a:pt x="1042965" y="301183"/>
                      <a:pt x="1039571" y="305310"/>
                      <a:pt x="1040076" y="309850"/>
                    </a:cubicBezTo>
                    <a:cubicBezTo>
                      <a:pt x="1041085" y="318930"/>
                      <a:pt x="1048744" y="335852"/>
                      <a:pt x="1048744" y="335852"/>
                    </a:cubicBezTo>
                    <a:cubicBezTo>
                      <a:pt x="1053078" y="331518"/>
                      <a:pt x="1058345" y="327950"/>
                      <a:pt x="1061745" y="322851"/>
                    </a:cubicBezTo>
                    <a:cubicBezTo>
                      <a:pt x="1064279" y="319050"/>
                      <a:pt x="1061992" y="307807"/>
                      <a:pt x="1066078" y="309850"/>
                    </a:cubicBezTo>
                    <a:cubicBezTo>
                      <a:pt x="1071405" y="312514"/>
                      <a:pt x="1068776" y="321458"/>
                      <a:pt x="1070412" y="327185"/>
                    </a:cubicBezTo>
                    <a:cubicBezTo>
                      <a:pt x="1071667" y="331577"/>
                      <a:pt x="1073301" y="335852"/>
                      <a:pt x="1074745" y="340186"/>
                    </a:cubicBezTo>
                    <a:cubicBezTo>
                      <a:pt x="1080523" y="338741"/>
                      <a:pt x="1086605" y="338198"/>
                      <a:pt x="1092080" y="335852"/>
                    </a:cubicBezTo>
                    <a:cubicBezTo>
                      <a:pt x="1096867" y="333800"/>
                      <a:pt x="1100423" y="329514"/>
                      <a:pt x="1105081" y="327185"/>
                    </a:cubicBezTo>
                    <a:cubicBezTo>
                      <a:pt x="1109167" y="325142"/>
                      <a:pt x="1113748" y="324296"/>
                      <a:pt x="1118082" y="322851"/>
                    </a:cubicBezTo>
                    <a:cubicBezTo>
                      <a:pt x="1122416" y="324296"/>
                      <a:pt x="1126651" y="326077"/>
                      <a:pt x="1131083" y="327185"/>
                    </a:cubicBezTo>
                    <a:cubicBezTo>
                      <a:pt x="1138229" y="328972"/>
                      <a:pt x="1145854" y="328933"/>
                      <a:pt x="1152751" y="331519"/>
                    </a:cubicBezTo>
                    <a:cubicBezTo>
                      <a:pt x="1157628" y="333348"/>
                      <a:pt x="1161418" y="337297"/>
                      <a:pt x="1165752" y="340186"/>
                    </a:cubicBezTo>
                    <a:cubicBezTo>
                      <a:pt x="1188435" y="396895"/>
                      <a:pt x="1159669" y="333229"/>
                      <a:pt x="1187420" y="374855"/>
                    </a:cubicBezTo>
                    <a:cubicBezTo>
                      <a:pt x="1200628" y="394666"/>
                      <a:pt x="1179991" y="383935"/>
                      <a:pt x="1204755" y="392190"/>
                    </a:cubicBezTo>
                    <a:lnTo>
                      <a:pt x="1230757" y="387856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" name="Freeform 74"/>
              <p:cNvSpPr/>
              <p:nvPr/>
            </p:nvSpPr>
            <p:spPr>
              <a:xfrm>
                <a:off x="8047140" y="4432718"/>
                <a:ext cx="910374" cy="397860"/>
              </a:xfrm>
              <a:custGeom>
                <a:avLst/>
                <a:gdLst>
                  <a:gd name="connsiteX0" fmla="*/ 0 w 910066"/>
                  <a:gd name="connsiteY0" fmla="*/ 304959 h 401514"/>
                  <a:gd name="connsiteX1" fmla="*/ 4334 w 910066"/>
                  <a:gd name="connsiteY1" fmla="*/ 278957 h 401514"/>
                  <a:gd name="connsiteX2" fmla="*/ 13001 w 910066"/>
                  <a:gd name="connsiteY2" fmla="*/ 252955 h 401514"/>
                  <a:gd name="connsiteX3" fmla="*/ 17334 w 910066"/>
                  <a:gd name="connsiteY3" fmla="*/ 317960 h 401514"/>
                  <a:gd name="connsiteX4" fmla="*/ 21668 w 910066"/>
                  <a:gd name="connsiteY4" fmla="*/ 343962 h 401514"/>
                  <a:gd name="connsiteX5" fmla="*/ 34669 w 910066"/>
                  <a:gd name="connsiteY5" fmla="*/ 352629 h 401514"/>
                  <a:gd name="connsiteX6" fmla="*/ 73672 w 910066"/>
                  <a:gd name="connsiteY6" fmla="*/ 322294 h 401514"/>
                  <a:gd name="connsiteX7" fmla="*/ 86673 w 910066"/>
                  <a:gd name="connsiteY7" fmla="*/ 326627 h 401514"/>
                  <a:gd name="connsiteX8" fmla="*/ 95340 w 910066"/>
                  <a:gd name="connsiteY8" fmla="*/ 335295 h 401514"/>
                  <a:gd name="connsiteX9" fmla="*/ 104007 w 910066"/>
                  <a:gd name="connsiteY9" fmla="*/ 348295 h 401514"/>
                  <a:gd name="connsiteX10" fmla="*/ 108341 w 910066"/>
                  <a:gd name="connsiteY10" fmla="*/ 361296 h 401514"/>
                  <a:gd name="connsiteX11" fmla="*/ 125676 w 910066"/>
                  <a:gd name="connsiteY11" fmla="*/ 378631 h 401514"/>
                  <a:gd name="connsiteX12" fmla="*/ 173346 w 910066"/>
                  <a:gd name="connsiteY12" fmla="*/ 365630 h 401514"/>
                  <a:gd name="connsiteX13" fmla="*/ 186347 w 910066"/>
                  <a:gd name="connsiteY13" fmla="*/ 361296 h 401514"/>
                  <a:gd name="connsiteX14" fmla="*/ 212349 w 910066"/>
                  <a:gd name="connsiteY14" fmla="*/ 343962 h 401514"/>
                  <a:gd name="connsiteX15" fmla="*/ 216682 w 910066"/>
                  <a:gd name="connsiteY15" fmla="*/ 356963 h 401514"/>
                  <a:gd name="connsiteX16" fmla="*/ 221016 w 910066"/>
                  <a:gd name="connsiteY16" fmla="*/ 378631 h 401514"/>
                  <a:gd name="connsiteX17" fmla="*/ 234017 w 910066"/>
                  <a:gd name="connsiteY17" fmla="*/ 374297 h 401514"/>
                  <a:gd name="connsiteX18" fmla="*/ 242684 w 910066"/>
                  <a:gd name="connsiteY18" fmla="*/ 361296 h 401514"/>
                  <a:gd name="connsiteX19" fmla="*/ 251352 w 910066"/>
                  <a:gd name="connsiteY19" fmla="*/ 352629 h 401514"/>
                  <a:gd name="connsiteX20" fmla="*/ 260019 w 910066"/>
                  <a:gd name="connsiteY20" fmla="*/ 365630 h 401514"/>
                  <a:gd name="connsiteX21" fmla="*/ 264352 w 910066"/>
                  <a:gd name="connsiteY21" fmla="*/ 378631 h 401514"/>
                  <a:gd name="connsiteX22" fmla="*/ 273020 w 910066"/>
                  <a:gd name="connsiteY22" fmla="*/ 352629 h 401514"/>
                  <a:gd name="connsiteX23" fmla="*/ 294688 w 910066"/>
                  <a:gd name="connsiteY23" fmla="*/ 382965 h 401514"/>
                  <a:gd name="connsiteX24" fmla="*/ 307689 w 910066"/>
                  <a:gd name="connsiteY24" fmla="*/ 391632 h 401514"/>
                  <a:gd name="connsiteX25" fmla="*/ 316356 w 910066"/>
                  <a:gd name="connsiteY25" fmla="*/ 378631 h 401514"/>
                  <a:gd name="connsiteX26" fmla="*/ 355359 w 910066"/>
                  <a:gd name="connsiteY26" fmla="*/ 365630 h 401514"/>
                  <a:gd name="connsiteX27" fmla="*/ 411697 w 910066"/>
                  <a:gd name="connsiteY27" fmla="*/ 361296 h 401514"/>
                  <a:gd name="connsiteX28" fmla="*/ 416030 w 910066"/>
                  <a:gd name="connsiteY28" fmla="*/ 374297 h 401514"/>
                  <a:gd name="connsiteX29" fmla="*/ 472368 w 910066"/>
                  <a:gd name="connsiteY29" fmla="*/ 369964 h 401514"/>
                  <a:gd name="connsiteX30" fmla="*/ 485369 w 910066"/>
                  <a:gd name="connsiteY30" fmla="*/ 361296 h 401514"/>
                  <a:gd name="connsiteX31" fmla="*/ 498370 w 910066"/>
                  <a:gd name="connsiteY31" fmla="*/ 356963 h 401514"/>
                  <a:gd name="connsiteX32" fmla="*/ 507037 w 910066"/>
                  <a:gd name="connsiteY32" fmla="*/ 343962 h 401514"/>
                  <a:gd name="connsiteX33" fmla="*/ 524371 w 910066"/>
                  <a:gd name="connsiteY33" fmla="*/ 339628 h 401514"/>
                  <a:gd name="connsiteX34" fmla="*/ 611044 w 910066"/>
                  <a:gd name="connsiteY34" fmla="*/ 330961 h 401514"/>
                  <a:gd name="connsiteX35" fmla="*/ 619712 w 910066"/>
                  <a:gd name="connsiteY35" fmla="*/ 304959 h 401514"/>
                  <a:gd name="connsiteX36" fmla="*/ 611044 w 910066"/>
                  <a:gd name="connsiteY36" fmla="*/ 131613 h 401514"/>
                  <a:gd name="connsiteX37" fmla="*/ 619712 w 910066"/>
                  <a:gd name="connsiteY37" fmla="*/ 218286 h 401514"/>
                  <a:gd name="connsiteX38" fmla="*/ 624045 w 910066"/>
                  <a:gd name="connsiteY38" fmla="*/ 248622 h 401514"/>
                  <a:gd name="connsiteX39" fmla="*/ 632713 w 910066"/>
                  <a:gd name="connsiteY39" fmla="*/ 274623 h 401514"/>
                  <a:gd name="connsiteX40" fmla="*/ 641380 w 910066"/>
                  <a:gd name="connsiteY40" fmla="*/ 257289 h 401514"/>
                  <a:gd name="connsiteX41" fmla="*/ 650047 w 910066"/>
                  <a:gd name="connsiteY41" fmla="*/ 144614 h 401514"/>
                  <a:gd name="connsiteX42" fmla="*/ 654381 w 910066"/>
                  <a:gd name="connsiteY42" fmla="*/ 157615 h 401514"/>
                  <a:gd name="connsiteX43" fmla="*/ 658715 w 910066"/>
                  <a:gd name="connsiteY43" fmla="*/ 209619 h 401514"/>
                  <a:gd name="connsiteX44" fmla="*/ 658715 w 910066"/>
                  <a:gd name="connsiteY44" fmla="*/ 261622 h 401514"/>
                  <a:gd name="connsiteX45" fmla="*/ 663048 w 910066"/>
                  <a:gd name="connsiteY45" fmla="*/ 200951 h 401514"/>
                  <a:gd name="connsiteX46" fmla="*/ 658715 w 910066"/>
                  <a:gd name="connsiteY46" fmla="*/ 222620 h 401514"/>
                  <a:gd name="connsiteX47" fmla="*/ 667382 w 910066"/>
                  <a:gd name="connsiteY47" fmla="*/ 274623 h 401514"/>
                  <a:gd name="connsiteX48" fmla="*/ 676049 w 910066"/>
                  <a:gd name="connsiteY48" fmla="*/ 283291 h 401514"/>
                  <a:gd name="connsiteX49" fmla="*/ 693384 w 910066"/>
                  <a:gd name="connsiteY49" fmla="*/ 278957 h 401514"/>
                  <a:gd name="connsiteX50" fmla="*/ 702051 w 910066"/>
                  <a:gd name="connsiteY50" fmla="*/ 261622 h 401514"/>
                  <a:gd name="connsiteX51" fmla="*/ 710718 w 910066"/>
                  <a:gd name="connsiteY51" fmla="*/ 248622 h 401514"/>
                  <a:gd name="connsiteX52" fmla="*/ 715052 w 910066"/>
                  <a:gd name="connsiteY52" fmla="*/ 222620 h 401514"/>
                  <a:gd name="connsiteX53" fmla="*/ 728053 w 910066"/>
                  <a:gd name="connsiteY53" fmla="*/ 265956 h 401514"/>
                  <a:gd name="connsiteX54" fmla="*/ 732387 w 910066"/>
                  <a:gd name="connsiteY54" fmla="*/ 187950 h 401514"/>
                  <a:gd name="connsiteX55" fmla="*/ 728053 w 910066"/>
                  <a:gd name="connsiteY55" fmla="*/ 205285 h 401514"/>
                  <a:gd name="connsiteX56" fmla="*/ 736720 w 910066"/>
                  <a:gd name="connsiteY56" fmla="*/ 265956 h 401514"/>
                  <a:gd name="connsiteX57" fmla="*/ 741054 w 910066"/>
                  <a:gd name="connsiteY57" fmla="*/ 278957 h 401514"/>
                  <a:gd name="connsiteX58" fmla="*/ 745388 w 910066"/>
                  <a:gd name="connsiteY58" fmla="*/ 257289 h 401514"/>
                  <a:gd name="connsiteX59" fmla="*/ 754055 w 910066"/>
                  <a:gd name="connsiteY59" fmla="*/ 231287 h 401514"/>
                  <a:gd name="connsiteX60" fmla="*/ 767056 w 910066"/>
                  <a:gd name="connsiteY60" fmla="*/ 278957 h 401514"/>
                  <a:gd name="connsiteX61" fmla="*/ 771389 w 910066"/>
                  <a:gd name="connsiteY61" fmla="*/ 252955 h 401514"/>
                  <a:gd name="connsiteX62" fmla="*/ 767056 w 910066"/>
                  <a:gd name="connsiteY62" fmla="*/ 265956 h 401514"/>
                  <a:gd name="connsiteX63" fmla="*/ 780057 w 910066"/>
                  <a:gd name="connsiteY63" fmla="*/ 296292 h 401514"/>
                  <a:gd name="connsiteX64" fmla="*/ 793058 w 910066"/>
                  <a:gd name="connsiteY64" fmla="*/ 304959 h 401514"/>
                  <a:gd name="connsiteX65" fmla="*/ 801725 w 910066"/>
                  <a:gd name="connsiteY65" fmla="*/ 317960 h 401514"/>
                  <a:gd name="connsiteX66" fmla="*/ 814726 w 910066"/>
                  <a:gd name="connsiteY66" fmla="*/ 322294 h 401514"/>
                  <a:gd name="connsiteX67" fmla="*/ 819060 w 910066"/>
                  <a:gd name="connsiteY67" fmla="*/ 335295 h 401514"/>
                  <a:gd name="connsiteX68" fmla="*/ 836394 w 910066"/>
                  <a:gd name="connsiteY68" fmla="*/ 365630 h 401514"/>
                  <a:gd name="connsiteX69" fmla="*/ 849395 w 910066"/>
                  <a:gd name="connsiteY69" fmla="*/ 391632 h 401514"/>
                  <a:gd name="connsiteX70" fmla="*/ 862396 w 910066"/>
                  <a:gd name="connsiteY70" fmla="*/ 382965 h 401514"/>
                  <a:gd name="connsiteX71" fmla="*/ 905733 w 910066"/>
                  <a:gd name="connsiteY71" fmla="*/ 382965 h 401514"/>
                  <a:gd name="connsiteX72" fmla="*/ 910066 w 910066"/>
                  <a:gd name="connsiteY72" fmla="*/ 387298 h 40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10066" h="401514">
                    <a:moveTo>
                      <a:pt x="0" y="304959"/>
                    </a:moveTo>
                    <a:cubicBezTo>
                      <a:pt x="1445" y="296292"/>
                      <a:pt x="2203" y="287482"/>
                      <a:pt x="4334" y="278957"/>
                    </a:cubicBezTo>
                    <a:cubicBezTo>
                      <a:pt x="6550" y="270094"/>
                      <a:pt x="13001" y="252955"/>
                      <a:pt x="13001" y="252955"/>
                    </a:cubicBezTo>
                    <a:cubicBezTo>
                      <a:pt x="14445" y="274623"/>
                      <a:pt x="15275" y="296341"/>
                      <a:pt x="17334" y="317960"/>
                    </a:cubicBezTo>
                    <a:cubicBezTo>
                      <a:pt x="18167" y="326707"/>
                      <a:pt x="17738" y="336103"/>
                      <a:pt x="21668" y="343962"/>
                    </a:cubicBezTo>
                    <a:cubicBezTo>
                      <a:pt x="23997" y="348620"/>
                      <a:pt x="30335" y="349740"/>
                      <a:pt x="34669" y="352629"/>
                    </a:cubicBezTo>
                    <a:cubicBezTo>
                      <a:pt x="63901" y="323397"/>
                      <a:pt x="49042" y="330503"/>
                      <a:pt x="73672" y="322294"/>
                    </a:cubicBezTo>
                    <a:cubicBezTo>
                      <a:pt x="83296" y="360786"/>
                      <a:pt x="71181" y="330500"/>
                      <a:pt x="86673" y="326627"/>
                    </a:cubicBezTo>
                    <a:cubicBezTo>
                      <a:pt x="90637" y="325636"/>
                      <a:pt x="92788" y="332104"/>
                      <a:pt x="95340" y="335295"/>
                    </a:cubicBezTo>
                    <a:cubicBezTo>
                      <a:pt x="98593" y="339362"/>
                      <a:pt x="101678" y="343637"/>
                      <a:pt x="104007" y="348295"/>
                    </a:cubicBezTo>
                    <a:cubicBezTo>
                      <a:pt x="106050" y="352381"/>
                      <a:pt x="105686" y="357579"/>
                      <a:pt x="108341" y="361296"/>
                    </a:cubicBezTo>
                    <a:cubicBezTo>
                      <a:pt x="113091" y="367946"/>
                      <a:pt x="125676" y="378631"/>
                      <a:pt x="125676" y="378631"/>
                    </a:cubicBezTo>
                    <a:cubicBezTo>
                      <a:pt x="172867" y="371889"/>
                      <a:pt x="140259" y="379810"/>
                      <a:pt x="173346" y="365630"/>
                    </a:cubicBezTo>
                    <a:cubicBezTo>
                      <a:pt x="177545" y="363831"/>
                      <a:pt x="182354" y="363514"/>
                      <a:pt x="186347" y="361296"/>
                    </a:cubicBezTo>
                    <a:cubicBezTo>
                      <a:pt x="195453" y="356237"/>
                      <a:pt x="212349" y="343962"/>
                      <a:pt x="212349" y="343962"/>
                    </a:cubicBezTo>
                    <a:cubicBezTo>
                      <a:pt x="213793" y="348296"/>
                      <a:pt x="215574" y="352531"/>
                      <a:pt x="216682" y="356963"/>
                    </a:cubicBezTo>
                    <a:cubicBezTo>
                      <a:pt x="218468" y="364109"/>
                      <a:pt x="215807" y="373423"/>
                      <a:pt x="221016" y="378631"/>
                    </a:cubicBezTo>
                    <a:cubicBezTo>
                      <a:pt x="224246" y="381861"/>
                      <a:pt x="229683" y="375742"/>
                      <a:pt x="234017" y="374297"/>
                    </a:cubicBezTo>
                    <a:cubicBezTo>
                      <a:pt x="236906" y="369963"/>
                      <a:pt x="239430" y="365363"/>
                      <a:pt x="242684" y="361296"/>
                    </a:cubicBezTo>
                    <a:cubicBezTo>
                      <a:pt x="245236" y="358105"/>
                      <a:pt x="247388" y="351638"/>
                      <a:pt x="251352" y="352629"/>
                    </a:cubicBezTo>
                    <a:cubicBezTo>
                      <a:pt x="256405" y="353892"/>
                      <a:pt x="257130" y="361296"/>
                      <a:pt x="260019" y="365630"/>
                    </a:cubicBezTo>
                    <a:cubicBezTo>
                      <a:pt x="261463" y="369964"/>
                      <a:pt x="261122" y="381861"/>
                      <a:pt x="264352" y="378631"/>
                    </a:cubicBezTo>
                    <a:cubicBezTo>
                      <a:pt x="270812" y="372171"/>
                      <a:pt x="273020" y="352629"/>
                      <a:pt x="273020" y="352629"/>
                    </a:cubicBezTo>
                    <a:cubicBezTo>
                      <a:pt x="277941" y="360012"/>
                      <a:pt x="289312" y="377589"/>
                      <a:pt x="294688" y="382965"/>
                    </a:cubicBezTo>
                    <a:cubicBezTo>
                      <a:pt x="298371" y="386648"/>
                      <a:pt x="303355" y="388743"/>
                      <a:pt x="307689" y="391632"/>
                    </a:cubicBezTo>
                    <a:cubicBezTo>
                      <a:pt x="310578" y="387298"/>
                      <a:pt x="312355" y="381965"/>
                      <a:pt x="316356" y="378631"/>
                    </a:cubicBezTo>
                    <a:cubicBezTo>
                      <a:pt x="327687" y="369189"/>
                      <a:pt x="341713" y="368359"/>
                      <a:pt x="355359" y="365630"/>
                    </a:cubicBezTo>
                    <a:cubicBezTo>
                      <a:pt x="377193" y="354714"/>
                      <a:pt x="380855" y="348959"/>
                      <a:pt x="411697" y="361296"/>
                    </a:cubicBezTo>
                    <a:cubicBezTo>
                      <a:pt x="415938" y="362992"/>
                      <a:pt x="414586" y="369963"/>
                      <a:pt x="416030" y="374297"/>
                    </a:cubicBezTo>
                    <a:cubicBezTo>
                      <a:pt x="434809" y="372853"/>
                      <a:pt x="453856" y="373435"/>
                      <a:pt x="472368" y="369964"/>
                    </a:cubicBezTo>
                    <a:cubicBezTo>
                      <a:pt x="477487" y="369004"/>
                      <a:pt x="480710" y="363625"/>
                      <a:pt x="485369" y="361296"/>
                    </a:cubicBezTo>
                    <a:cubicBezTo>
                      <a:pt x="489455" y="359253"/>
                      <a:pt x="494036" y="358407"/>
                      <a:pt x="498370" y="356963"/>
                    </a:cubicBezTo>
                    <a:cubicBezTo>
                      <a:pt x="501259" y="352629"/>
                      <a:pt x="502703" y="346851"/>
                      <a:pt x="507037" y="343962"/>
                    </a:cubicBezTo>
                    <a:cubicBezTo>
                      <a:pt x="511992" y="340658"/>
                      <a:pt x="518557" y="340920"/>
                      <a:pt x="524371" y="339628"/>
                    </a:cubicBezTo>
                    <a:cubicBezTo>
                      <a:pt x="561188" y="331447"/>
                      <a:pt x="556810" y="334577"/>
                      <a:pt x="611044" y="330961"/>
                    </a:cubicBezTo>
                    <a:cubicBezTo>
                      <a:pt x="613933" y="322294"/>
                      <a:pt x="620168" y="314084"/>
                      <a:pt x="619712" y="304959"/>
                    </a:cubicBezTo>
                    <a:cubicBezTo>
                      <a:pt x="616823" y="247177"/>
                      <a:pt x="607646" y="73859"/>
                      <a:pt x="611044" y="131613"/>
                    </a:cubicBezTo>
                    <a:cubicBezTo>
                      <a:pt x="615646" y="209845"/>
                      <a:pt x="607598" y="181948"/>
                      <a:pt x="619712" y="218286"/>
                    </a:cubicBezTo>
                    <a:cubicBezTo>
                      <a:pt x="621156" y="228398"/>
                      <a:pt x="621748" y="238669"/>
                      <a:pt x="624045" y="248622"/>
                    </a:cubicBezTo>
                    <a:cubicBezTo>
                      <a:pt x="626099" y="257524"/>
                      <a:pt x="632713" y="274623"/>
                      <a:pt x="632713" y="274623"/>
                    </a:cubicBezTo>
                    <a:cubicBezTo>
                      <a:pt x="635602" y="268845"/>
                      <a:pt x="640993" y="263737"/>
                      <a:pt x="641380" y="257289"/>
                    </a:cubicBezTo>
                    <a:cubicBezTo>
                      <a:pt x="656817" y="0"/>
                      <a:pt x="637837" y="4189"/>
                      <a:pt x="650047" y="144614"/>
                    </a:cubicBezTo>
                    <a:cubicBezTo>
                      <a:pt x="650443" y="149165"/>
                      <a:pt x="652936" y="153281"/>
                      <a:pt x="654381" y="157615"/>
                    </a:cubicBezTo>
                    <a:cubicBezTo>
                      <a:pt x="655826" y="174950"/>
                      <a:pt x="658715" y="192224"/>
                      <a:pt x="658715" y="209619"/>
                    </a:cubicBezTo>
                    <a:cubicBezTo>
                      <a:pt x="658715" y="270487"/>
                      <a:pt x="648962" y="222614"/>
                      <a:pt x="658715" y="261622"/>
                    </a:cubicBezTo>
                    <a:cubicBezTo>
                      <a:pt x="660159" y="241398"/>
                      <a:pt x="663048" y="221226"/>
                      <a:pt x="663048" y="200951"/>
                    </a:cubicBezTo>
                    <a:cubicBezTo>
                      <a:pt x="663048" y="193585"/>
                      <a:pt x="658715" y="215254"/>
                      <a:pt x="658715" y="222620"/>
                    </a:cubicBezTo>
                    <a:cubicBezTo>
                      <a:pt x="658715" y="225766"/>
                      <a:pt x="660601" y="263320"/>
                      <a:pt x="667382" y="274623"/>
                    </a:cubicBezTo>
                    <a:cubicBezTo>
                      <a:pt x="669484" y="278127"/>
                      <a:pt x="673160" y="280402"/>
                      <a:pt x="676049" y="283291"/>
                    </a:cubicBezTo>
                    <a:cubicBezTo>
                      <a:pt x="681827" y="281846"/>
                      <a:pt x="688808" y="282770"/>
                      <a:pt x="693384" y="278957"/>
                    </a:cubicBezTo>
                    <a:cubicBezTo>
                      <a:pt x="698347" y="274821"/>
                      <a:pt x="698846" y="267231"/>
                      <a:pt x="702051" y="261622"/>
                    </a:cubicBezTo>
                    <a:cubicBezTo>
                      <a:pt x="704635" y="257100"/>
                      <a:pt x="707829" y="252955"/>
                      <a:pt x="710718" y="248622"/>
                    </a:cubicBezTo>
                    <a:cubicBezTo>
                      <a:pt x="712163" y="239955"/>
                      <a:pt x="711967" y="214393"/>
                      <a:pt x="715052" y="222620"/>
                    </a:cubicBezTo>
                    <a:cubicBezTo>
                      <a:pt x="730743" y="264462"/>
                      <a:pt x="716962" y="310319"/>
                      <a:pt x="728053" y="265956"/>
                    </a:cubicBezTo>
                    <a:cubicBezTo>
                      <a:pt x="729498" y="239954"/>
                      <a:pt x="732387" y="213992"/>
                      <a:pt x="732387" y="187950"/>
                    </a:cubicBezTo>
                    <a:cubicBezTo>
                      <a:pt x="732387" y="181994"/>
                      <a:pt x="728053" y="199329"/>
                      <a:pt x="728053" y="205285"/>
                    </a:cubicBezTo>
                    <a:cubicBezTo>
                      <a:pt x="728053" y="227725"/>
                      <a:pt x="730887" y="245542"/>
                      <a:pt x="736720" y="265956"/>
                    </a:cubicBezTo>
                    <a:cubicBezTo>
                      <a:pt x="737975" y="270348"/>
                      <a:pt x="739609" y="274623"/>
                      <a:pt x="741054" y="278957"/>
                    </a:cubicBezTo>
                    <a:cubicBezTo>
                      <a:pt x="742499" y="271734"/>
                      <a:pt x="743450" y="264395"/>
                      <a:pt x="745388" y="257289"/>
                    </a:cubicBezTo>
                    <a:cubicBezTo>
                      <a:pt x="747792" y="248475"/>
                      <a:pt x="754055" y="231287"/>
                      <a:pt x="754055" y="231287"/>
                    </a:cubicBezTo>
                    <a:cubicBezTo>
                      <a:pt x="765051" y="264277"/>
                      <a:pt x="760930" y="248330"/>
                      <a:pt x="767056" y="278957"/>
                    </a:cubicBezTo>
                    <a:cubicBezTo>
                      <a:pt x="768500" y="270290"/>
                      <a:pt x="771389" y="261742"/>
                      <a:pt x="771389" y="252955"/>
                    </a:cubicBezTo>
                    <a:cubicBezTo>
                      <a:pt x="771389" y="248387"/>
                      <a:pt x="767056" y="261388"/>
                      <a:pt x="767056" y="265956"/>
                    </a:cubicBezTo>
                    <a:cubicBezTo>
                      <a:pt x="767056" y="275904"/>
                      <a:pt x="772979" y="289214"/>
                      <a:pt x="780057" y="296292"/>
                    </a:cubicBezTo>
                    <a:cubicBezTo>
                      <a:pt x="783740" y="299975"/>
                      <a:pt x="788724" y="302070"/>
                      <a:pt x="793058" y="304959"/>
                    </a:cubicBezTo>
                    <a:cubicBezTo>
                      <a:pt x="795947" y="309293"/>
                      <a:pt x="797658" y="314706"/>
                      <a:pt x="801725" y="317960"/>
                    </a:cubicBezTo>
                    <a:cubicBezTo>
                      <a:pt x="805292" y="320814"/>
                      <a:pt x="811496" y="319064"/>
                      <a:pt x="814726" y="322294"/>
                    </a:cubicBezTo>
                    <a:cubicBezTo>
                      <a:pt x="817956" y="325524"/>
                      <a:pt x="817260" y="331096"/>
                      <a:pt x="819060" y="335295"/>
                    </a:cubicBezTo>
                    <a:cubicBezTo>
                      <a:pt x="841852" y="388476"/>
                      <a:pt x="814633" y="322109"/>
                      <a:pt x="836394" y="365630"/>
                    </a:cubicBezTo>
                    <a:cubicBezTo>
                      <a:pt x="854336" y="401514"/>
                      <a:pt x="824557" y="354373"/>
                      <a:pt x="849395" y="391632"/>
                    </a:cubicBezTo>
                    <a:cubicBezTo>
                      <a:pt x="853729" y="388743"/>
                      <a:pt x="857738" y="385294"/>
                      <a:pt x="862396" y="382965"/>
                    </a:cubicBezTo>
                    <a:cubicBezTo>
                      <a:pt x="877819" y="375254"/>
                      <a:pt x="887128" y="378314"/>
                      <a:pt x="905733" y="382965"/>
                    </a:cubicBezTo>
                    <a:cubicBezTo>
                      <a:pt x="907715" y="383460"/>
                      <a:pt x="908622" y="385854"/>
                      <a:pt x="910066" y="387298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Freeform 75"/>
              <p:cNvSpPr/>
              <p:nvPr/>
            </p:nvSpPr>
            <p:spPr>
              <a:xfrm>
                <a:off x="8948632" y="4796717"/>
                <a:ext cx="159871" cy="25395"/>
              </a:xfrm>
              <a:custGeom>
                <a:avLst/>
                <a:gdLst>
                  <a:gd name="connsiteX0" fmla="*/ 0 w 160345"/>
                  <a:gd name="connsiteY0" fmla="*/ 13001 h 26476"/>
                  <a:gd name="connsiteX1" fmla="*/ 91007 w 160345"/>
                  <a:gd name="connsiteY1" fmla="*/ 13001 h 26476"/>
                  <a:gd name="connsiteX2" fmla="*/ 104008 w 160345"/>
                  <a:gd name="connsiteY2" fmla="*/ 4334 h 26476"/>
                  <a:gd name="connsiteX3" fmla="*/ 117008 w 160345"/>
                  <a:gd name="connsiteY3" fmla="*/ 0 h 26476"/>
                  <a:gd name="connsiteX4" fmla="*/ 121342 w 160345"/>
                  <a:gd name="connsiteY4" fmla="*/ 13001 h 26476"/>
                  <a:gd name="connsiteX5" fmla="*/ 160345 w 160345"/>
                  <a:gd name="connsiteY5" fmla="*/ 21668 h 2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45" h="26476">
                    <a:moveTo>
                      <a:pt x="0" y="13001"/>
                    </a:moveTo>
                    <a:cubicBezTo>
                      <a:pt x="24942" y="14664"/>
                      <a:pt x="63342" y="22223"/>
                      <a:pt x="91007" y="13001"/>
                    </a:cubicBezTo>
                    <a:cubicBezTo>
                      <a:pt x="95948" y="11354"/>
                      <a:pt x="99350" y="6663"/>
                      <a:pt x="104008" y="4334"/>
                    </a:cubicBezTo>
                    <a:cubicBezTo>
                      <a:pt x="108094" y="2291"/>
                      <a:pt x="112675" y="1445"/>
                      <a:pt x="117008" y="0"/>
                    </a:cubicBezTo>
                    <a:cubicBezTo>
                      <a:pt x="118453" y="4334"/>
                      <a:pt x="118488" y="9434"/>
                      <a:pt x="121342" y="13001"/>
                    </a:cubicBezTo>
                    <a:cubicBezTo>
                      <a:pt x="132122" y="26476"/>
                      <a:pt x="144832" y="21668"/>
                      <a:pt x="160345" y="21668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Freeform 76"/>
              <p:cNvSpPr/>
              <p:nvPr/>
            </p:nvSpPr>
            <p:spPr>
              <a:xfrm>
                <a:off x="7296636" y="4699367"/>
                <a:ext cx="754944" cy="114280"/>
              </a:xfrm>
              <a:custGeom>
                <a:avLst/>
                <a:gdLst>
                  <a:gd name="connsiteX0" fmla="*/ 0 w 754055"/>
                  <a:gd name="connsiteY0" fmla="*/ 115905 h 115905"/>
                  <a:gd name="connsiteX1" fmla="*/ 65004 w 754055"/>
                  <a:gd name="connsiteY1" fmla="*/ 102904 h 115905"/>
                  <a:gd name="connsiteX2" fmla="*/ 73672 w 754055"/>
                  <a:gd name="connsiteY2" fmla="*/ 94236 h 115905"/>
                  <a:gd name="connsiteX3" fmla="*/ 86673 w 754055"/>
                  <a:gd name="connsiteY3" fmla="*/ 85569 h 115905"/>
                  <a:gd name="connsiteX4" fmla="*/ 95340 w 754055"/>
                  <a:gd name="connsiteY4" fmla="*/ 72568 h 115905"/>
                  <a:gd name="connsiteX5" fmla="*/ 121342 w 754055"/>
                  <a:gd name="connsiteY5" fmla="*/ 81235 h 115905"/>
                  <a:gd name="connsiteX6" fmla="*/ 134343 w 754055"/>
                  <a:gd name="connsiteY6" fmla="*/ 85569 h 115905"/>
                  <a:gd name="connsiteX7" fmla="*/ 208015 w 754055"/>
                  <a:gd name="connsiteY7" fmla="*/ 94236 h 115905"/>
                  <a:gd name="connsiteX8" fmla="*/ 268686 w 754055"/>
                  <a:gd name="connsiteY8" fmla="*/ 102904 h 115905"/>
                  <a:gd name="connsiteX9" fmla="*/ 359692 w 754055"/>
                  <a:gd name="connsiteY9" fmla="*/ 98570 h 115905"/>
                  <a:gd name="connsiteX10" fmla="*/ 385694 w 754055"/>
                  <a:gd name="connsiteY10" fmla="*/ 107237 h 115905"/>
                  <a:gd name="connsiteX11" fmla="*/ 394362 w 754055"/>
                  <a:gd name="connsiteY11" fmla="*/ 76902 h 115905"/>
                  <a:gd name="connsiteX12" fmla="*/ 398695 w 754055"/>
                  <a:gd name="connsiteY12" fmla="*/ 63901 h 115905"/>
                  <a:gd name="connsiteX13" fmla="*/ 437698 w 754055"/>
                  <a:gd name="connsiteY13" fmla="*/ 59567 h 115905"/>
                  <a:gd name="connsiteX14" fmla="*/ 472367 w 754055"/>
                  <a:gd name="connsiteY14" fmla="*/ 37899 h 115905"/>
                  <a:gd name="connsiteX15" fmla="*/ 481035 w 754055"/>
                  <a:gd name="connsiteY15" fmla="*/ 46566 h 115905"/>
                  <a:gd name="connsiteX16" fmla="*/ 511370 w 754055"/>
                  <a:gd name="connsiteY16" fmla="*/ 37899 h 115905"/>
                  <a:gd name="connsiteX17" fmla="*/ 520037 w 754055"/>
                  <a:gd name="connsiteY17" fmla="*/ 24898 h 115905"/>
                  <a:gd name="connsiteX18" fmla="*/ 541706 w 754055"/>
                  <a:gd name="connsiteY18" fmla="*/ 7563 h 115905"/>
                  <a:gd name="connsiteX19" fmla="*/ 554707 w 754055"/>
                  <a:gd name="connsiteY19" fmla="*/ 3230 h 115905"/>
                  <a:gd name="connsiteX20" fmla="*/ 567708 w 754055"/>
                  <a:gd name="connsiteY20" fmla="*/ 7563 h 115905"/>
                  <a:gd name="connsiteX21" fmla="*/ 580709 w 754055"/>
                  <a:gd name="connsiteY21" fmla="*/ 3230 h 115905"/>
                  <a:gd name="connsiteX22" fmla="*/ 589376 w 754055"/>
                  <a:gd name="connsiteY22" fmla="*/ 29232 h 115905"/>
                  <a:gd name="connsiteX23" fmla="*/ 593710 w 754055"/>
                  <a:gd name="connsiteY23" fmla="*/ 42233 h 115905"/>
                  <a:gd name="connsiteX24" fmla="*/ 619711 w 754055"/>
                  <a:gd name="connsiteY24" fmla="*/ 50900 h 115905"/>
                  <a:gd name="connsiteX25" fmla="*/ 632712 w 754055"/>
                  <a:gd name="connsiteY25" fmla="*/ 55234 h 115905"/>
                  <a:gd name="connsiteX26" fmla="*/ 654381 w 754055"/>
                  <a:gd name="connsiteY26" fmla="*/ 68235 h 115905"/>
                  <a:gd name="connsiteX27" fmla="*/ 663048 w 754055"/>
                  <a:gd name="connsiteY27" fmla="*/ 42233 h 115905"/>
                  <a:gd name="connsiteX28" fmla="*/ 667382 w 754055"/>
                  <a:gd name="connsiteY28" fmla="*/ 29232 h 115905"/>
                  <a:gd name="connsiteX29" fmla="*/ 676049 w 754055"/>
                  <a:gd name="connsiteY29" fmla="*/ 55234 h 115905"/>
                  <a:gd name="connsiteX30" fmla="*/ 684716 w 754055"/>
                  <a:gd name="connsiteY30" fmla="*/ 29232 h 115905"/>
                  <a:gd name="connsiteX31" fmla="*/ 693383 w 754055"/>
                  <a:gd name="connsiteY31" fmla="*/ 55234 h 115905"/>
                  <a:gd name="connsiteX32" fmla="*/ 702051 w 754055"/>
                  <a:gd name="connsiteY32" fmla="*/ 63901 h 115905"/>
                  <a:gd name="connsiteX33" fmla="*/ 715052 w 754055"/>
                  <a:gd name="connsiteY33" fmla="*/ 68235 h 115905"/>
                  <a:gd name="connsiteX34" fmla="*/ 728053 w 754055"/>
                  <a:gd name="connsiteY34" fmla="*/ 76902 h 115905"/>
                  <a:gd name="connsiteX35" fmla="*/ 745387 w 754055"/>
                  <a:gd name="connsiteY35" fmla="*/ 50900 h 115905"/>
                  <a:gd name="connsiteX36" fmla="*/ 754055 w 754055"/>
                  <a:gd name="connsiteY36" fmla="*/ 42233 h 1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055" h="115905">
                    <a:moveTo>
                      <a:pt x="0" y="115905"/>
                    </a:moveTo>
                    <a:cubicBezTo>
                      <a:pt x="56509" y="106486"/>
                      <a:pt x="35331" y="112793"/>
                      <a:pt x="65004" y="102904"/>
                    </a:cubicBezTo>
                    <a:cubicBezTo>
                      <a:pt x="67893" y="100015"/>
                      <a:pt x="70481" y="96789"/>
                      <a:pt x="73672" y="94236"/>
                    </a:cubicBezTo>
                    <a:cubicBezTo>
                      <a:pt x="77739" y="90982"/>
                      <a:pt x="82990" y="89252"/>
                      <a:pt x="86673" y="85569"/>
                    </a:cubicBezTo>
                    <a:cubicBezTo>
                      <a:pt x="90356" y="81886"/>
                      <a:pt x="92451" y="76902"/>
                      <a:pt x="95340" y="72568"/>
                    </a:cubicBezTo>
                    <a:lnTo>
                      <a:pt x="121342" y="81235"/>
                    </a:lnTo>
                    <a:cubicBezTo>
                      <a:pt x="125676" y="82680"/>
                      <a:pt x="129837" y="84818"/>
                      <a:pt x="134343" y="85569"/>
                    </a:cubicBezTo>
                    <a:cubicBezTo>
                      <a:pt x="183350" y="93737"/>
                      <a:pt x="138399" y="86908"/>
                      <a:pt x="208015" y="94236"/>
                    </a:cubicBezTo>
                    <a:cubicBezTo>
                      <a:pt x="237451" y="97334"/>
                      <a:pt x="241723" y="98410"/>
                      <a:pt x="268686" y="102904"/>
                    </a:cubicBezTo>
                    <a:cubicBezTo>
                      <a:pt x="299021" y="101459"/>
                      <a:pt x="329343" y="97446"/>
                      <a:pt x="359692" y="98570"/>
                    </a:cubicBezTo>
                    <a:cubicBezTo>
                      <a:pt x="368822" y="98908"/>
                      <a:pt x="385694" y="107237"/>
                      <a:pt x="385694" y="107237"/>
                    </a:cubicBezTo>
                    <a:cubicBezTo>
                      <a:pt x="396079" y="76085"/>
                      <a:pt x="383487" y="114966"/>
                      <a:pt x="394362" y="76902"/>
                    </a:cubicBezTo>
                    <a:cubicBezTo>
                      <a:pt x="395617" y="72510"/>
                      <a:pt x="394454" y="65598"/>
                      <a:pt x="398695" y="63901"/>
                    </a:cubicBezTo>
                    <a:cubicBezTo>
                      <a:pt x="410840" y="59043"/>
                      <a:pt x="424697" y="61012"/>
                      <a:pt x="437698" y="59567"/>
                    </a:cubicBezTo>
                    <a:cubicBezTo>
                      <a:pt x="468641" y="49253"/>
                      <a:pt x="458632" y="58502"/>
                      <a:pt x="472367" y="37899"/>
                    </a:cubicBezTo>
                    <a:cubicBezTo>
                      <a:pt x="475256" y="40788"/>
                      <a:pt x="477005" y="45894"/>
                      <a:pt x="481035" y="46566"/>
                    </a:cubicBezTo>
                    <a:cubicBezTo>
                      <a:pt x="484665" y="47171"/>
                      <a:pt x="506629" y="39479"/>
                      <a:pt x="511370" y="37899"/>
                    </a:cubicBezTo>
                    <a:cubicBezTo>
                      <a:pt x="514259" y="33565"/>
                      <a:pt x="516783" y="28965"/>
                      <a:pt x="520037" y="24898"/>
                    </a:cubicBezTo>
                    <a:cubicBezTo>
                      <a:pt x="525410" y="18182"/>
                      <a:pt x="534201" y="11315"/>
                      <a:pt x="541706" y="7563"/>
                    </a:cubicBezTo>
                    <a:cubicBezTo>
                      <a:pt x="545792" y="5520"/>
                      <a:pt x="550373" y="4674"/>
                      <a:pt x="554707" y="3230"/>
                    </a:cubicBezTo>
                    <a:cubicBezTo>
                      <a:pt x="559041" y="4674"/>
                      <a:pt x="563140" y="7563"/>
                      <a:pt x="567708" y="7563"/>
                    </a:cubicBezTo>
                    <a:cubicBezTo>
                      <a:pt x="572276" y="7563"/>
                      <a:pt x="577479" y="0"/>
                      <a:pt x="580709" y="3230"/>
                    </a:cubicBezTo>
                    <a:cubicBezTo>
                      <a:pt x="587169" y="9690"/>
                      <a:pt x="586487" y="20565"/>
                      <a:pt x="589376" y="29232"/>
                    </a:cubicBezTo>
                    <a:cubicBezTo>
                      <a:pt x="590821" y="33566"/>
                      <a:pt x="589376" y="40788"/>
                      <a:pt x="593710" y="42233"/>
                    </a:cubicBezTo>
                    <a:lnTo>
                      <a:pt x="619711" y="50900"/>
                    </a:lnTo>
                    <a:lnTo>
                      <a:pt x="632712" y="55234"/>
                    </a:lnTo>
                    <a:cubicBezTo>
                      <a:pt x="643318" y="87049"/>
                      <a:pt x="634920" y="87695"/>
                      <a:pt x="654381" y="68235"/>
                    </a:cubicBezTo>
                    <a:lnTo>
                      <a:pt x="663048" y="42233"/>
                    </a:lnTo>
                    <a:lnTo>
                      <a:pt x="667382" y="29232"/>
                    </a:lnTo>
                    <a:cubicBezTo>
                      <a:pt x="670271" y="37899"/>
                      <a:pt x="673160" y="63901"/>
                      <a:pt x="676049" y="55234"/>
                    </a:cubicBezTo>
                    <a:lnTo>
                      <a:pt x="684716" y="29232"/>
                    </a:lnTo>
                    <a:cubicBezTo>
                      <a:pt x="687605" y="37899"/>
                      <a:pt x="686922" y="48774"/>
                      <a:pt x="693383" y="55234"/>
                    </a:cubicBezTo>
                    <a:cubicBezTo>
                      <a:pt x="696272" y="58123"/>
                      <a:pt x="698547" y="61799"/>
                      <a:pt x="702051" y="63901"/>
                    </a:cubicBezTo>
                    <a:cubicBezTo>
                      <a:pt x="705968" y="66251"/>
                      <a:pt x="710966" y="66192"/>
                      <a:pt x="715052" y="68235"/>
                    </a:cubicBezTo>
                    <a:cubicBezTo>
                      <a:pt x="719710" y="70564"/>
                      <a:pt x="723719" y="74013"/>
                      <a:pt x="728053" y="76902"/>
                    </a:cubicBezTo>
                    <a:cubicBezTo>
                      <a:pt x="753352" y="60036"/>
                      <a:pt x="731394" y="78886"/>
                      <a:pt x="745387" y="50900"/>
                    </a:cubicBezTo>
                    <a:cubicBezTo>
                      <a:pt x="747214" y="47245"/>
                      <a:pt x="754055" y="42233"/>
                      <a:pt x="754055" y="42233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7C3D-B887-4FB0-959D-1E69456D2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0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7A55-3332-46BD-948F-225719A65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7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1445-1EAE-4869-BE4C-363E1ABA6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DA7D4C-045C-4B0C-BA91-3DBF03971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30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en.wikipedia.org/wiki/File:PBNeutrophil.jpg" TargetMode="External"/><Relationship Id="rId7" Type="http://schemas.openxmlformats.org/officeDocument/2006/relationships/hyperlink" Target="http://en.wikipedia.org/wiki/File:PBBasophil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en.wikipedia.org/wiki/File:Eosinophil.jpg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29.pn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eme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163763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73898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715000"/>
            <a:ext cx="9144000" cy="8572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214313" y="2143125"/>
            <a:ext cx="2636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400" u="sng">
                <a:solidFill>
                  <a:srgbClr val="0000FF"/>
                </a:solidFill>
                <a:latin typeface="Calibri" pitchFamily="34" charset="0"/>
              </a:rPr>
              <a:t>jasmina.saric@imperial.ac.uk</a:t>
            </a:r>
          </a:p>
          <a:p>
            <a:pPr eaLnBrk="1" hangingPunct="1"/>
            <a:r>
              <a:rPr lang="en-GB" sz="1400">
                <a:latin typeface="Calibri" pitchFamily="34" charset="0"/>
              </a:rPr>
              <a:t>Section of Biomolecular Medicine</a:t>
            </a:r>
          </a:p>
          <a:p>
            <a:pPr eaLnBrk="1" hangingPunct="1"/>
            <a:r>
              <a:rPr lang="en-GB" sz="1400">
                <a:latin typeface="Calibri" pitchFamily="34" charset="0"/>
              </a:rPr>
              <a:t>Faculty of Medicine</a:t>
            </a:r>
          </a:p>
          <a:p>
            <a:pPr eaLnBrk="1" hangingPunct="1"/>
            <a:endParaRPr lang="en-GB" sz="1400">
              <a:latin typeface="Calibri" pitchFamily="34" charset="0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23850" y="5805488"/>
            <a:ext cx="5484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600">
                <a:latin typeface="Calibri" pitchFamily="34" charset="0"/>
              </a:rPr>
              <a:t>Blood and Blood Cells Part A</a:t>
            </a: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636838"/>
            <a:ext cx="18780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11188" y="4271963"/>
            <a:ext cx="81375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Examples: </a:t>
            </a:r>
          </a:p>
          <a:p>
            <a:r>
              <a:rPr lang="en-US"/>
              <a:t>Folic acid deficiency -&gt; nutritional deficiency and/or pregnancy</a:t>
            </a:r>
          </a:p>
          <a:p>
            <a:r>
              <a:rPr lang="en-US"/>
              <a:t>Vitamin B</a:t>
            </a:r>
            <a:r>
              <a:rPr lang="en-US" baseline="-25000"/>
              <a:t>12 </a:t>
            </a:r>
            <a:r>
              <a:rPr lang="en-US"/>
              <a:t>deficiency -&gt; nutritional deficiency or pernicious anaemia (lack of intrinsic factor due to autoimmune disease </a:t>
            </a:r>
            <a:r>
              <a:rPr lang="en-US">
                <a:sym typeface="Wingdings" pitchFamily="2" charset="2"/>
              </a:rPr>
              <a:t> insufficient absorption of Vitamin B</a:t>
            </a:r>
            <a:r>
              <a:rPr lang="en-US" baseline="-25000">
                <a:sym typeface="Wingdings" pitchFamily="2" charset="2"/>
              </a:rPr>
              <a:t>12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Folic acid deficiency does not produce neurological symptoms whereas Vitamin B</a:t>
            </a:r>
            <a:r>
              <a:rPr lang="en-US" baseline="-25000"/>
              <a:t>12</a:t>
            </a:r>
            <a:r>
              <a:rPr lang="en-US"/>
              <a:t> deficiency does</a:t>
            </a:r>
          </a:p>
          <a:p>
            <a:endParaRPr lang="en-GB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5693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Normocytic (normal MCV)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  = overall haemoglobin levels always decreased</a:t>
            </a: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900113" y="2089150"/>
            <a:ext cx="77041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Examples: Acute blood loss</a:t>
            </a:r>
          </a:p>
          <a:p>
            <a:r>
              <a:rPr lang="en-US"/>
              <a:t>	   Aplastic anaemia (bone marrow failure)</a:t>
            </a:r>
          </a:p>
          <a:p>
            <a:r>
              <a:rPr lang="en-US"/>
              <a:t>	   Hemolytic anaemia (Malaria)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0" y="765175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Anaemia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52413" y="3297238"/>
            <a:ext cx="85693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Macrocytic (large MCV)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  = failure of DNA synthesis </a:t>
            </a:r>
            <a:r>
              <a:rPr lang="en-US" b="1">
                <a:sym typeface="Wingdings" pitchFamily="2" charset="2"/>
              </a:rPr>
              <a:t> restricted cell division of progenitor cells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765175"/>
            <a:ext cx="6048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Leukocytes (White blood cells)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2413" y="1300163"/>
            <a:ext cx="79200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Less numerous than erythrocytes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Have nuclei and cell organelles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Use circulation for transport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Travel near capillary wall and invade tissue space to fight infection</a:t>
            </a:r>
            <a:endParaRPr lang="en-US" sz="20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0825" y="3175000"/>
            <a:ext cx="62642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Divided into 2 groups: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Granulocytes: (cytoplasm filled with granules)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	Basophils 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	Eosinophils 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	Neutrophils 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Agranulocytes: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	Lymphocytes 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	Monocytes </a:t>
            </a:r>
            <a:endParaRPr lang="en-US"/>
          </a:p>
        </p:txBody>
      </p:sp>
      <p:pic>
        <p:nvPicPr>
          <p:cNvPr id="9223" name="Picture 7" descr="75px-PBNeutrophil">
            <a:hlinkClick r:id="rId3" tooltip="&quot;PBNeutrophil.jpg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4514850"/>
            <a:ext cx="930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75px-Eosinophil">
            <a:hlinkClick r:id="rId5" tooltip="&quot;Eosinophil.jpg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524375"/>
            <a:ext cx="9318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75px-PBBasophil">
            <a:hlinkClick r:id="rId7" tooltip="&quot;PBBasophil.jpg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14850"/>
            <a:ext cx="930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765175"/>
            <a:ext cx="6048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Granulocytes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2636838"/>
            <a:ext cx="7772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Segmented nucleus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Full of cytoplasmic granules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First at site of inflammation (neutrophils)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Adhere to blood vessels in infected area and migrate to tissue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Engulf, kill and digest microorganisms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Generate reactive oxygen species and digestive enzymes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11125" r="11171" b="34538"/>
          <a:stretch>
            <a:fillRect/>
          </a:stretch>
        </p:blipFill>
        <p:spPr bwMode="auto">
          <a:xfrm>
            <a:off x="5076825" y="908050"/>
            <a:ext cx="38369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6987" r="17099" b="19653"/>
          <a:stretch>
            <a:fillRect/>
          </a:stretch>
        </p:blipFill>
        <p:spPr bwMode="auto">
          <a:xfrm>
            <a:off x="5003800" y="184467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8859" r="11699" b="20267"/>
          <a:stretch>
            <a:fillRect/>
          </a:stretch>
        </p:blipFill>
        <p:spPr bwMode="auto">
          <a:xfrm>
            <a:off x="6516688" y="1844675"/>
            <a:ext cx="993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11086" r="19328" b="22406"/>
          <a:stretch>
            <a:fillRect/>
          </a:stretch>
        </p:blipFill>
        <p:spPr bwMode="auto">
          <a:xfrm>
            <a:off x="7956550" y="184467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11638" y="1341438"/>
            <a:ext cx="46799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Lymphocytes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20-40% in blood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8-10um diameter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Nucleus round and large – occupies most of the cell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779838" y="3213100"/>
            <a:ext cx="50403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3763"/>
            <a:ext cx="381635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7523" r="15100" b="17255"/>
          <a:stretch>
            <a:fillRect/>
          </a:stretch>
        </p:blipFill>
        <p:spPr bwMode="auto">
          <a:xfrm>
            <a:off x="7380288" y="908050"/>
            <a:ext cx="15843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03688" y="3860800"/>
            <a:ext cx="5040312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2400" dirty="0"/>
              <a:t>T lymphocytes</a:t>
            </a:r>
          </a:p>
          <a:p>
            <a:pPr algn="just">
              <a:defRPr/>
            </a:pPr>
            <a:endParaRPr lang="en-GB" sz="20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/>
              <a:t>Cellular immunity (i.e. not antibodies)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/>
              <a:t>Thymus dependent (become </a:t>
            </a:r>
            <a:r>
              <a:rPr lang="en-GB" sz="2000" b="1" dirty="0"/>
              <a:t>immunologically competent </a:t>
            </a:r>
            <a:r>
              <a:rPr lang="en-GB" sz="2000" dirty="0"/>
              <a:t>in the thymus)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5148263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smtClean="0"/>
              <a:t>Humoral immunity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smtClean="0"/>
              <a:t>Foreign antigen → RNA synthesis → immunoglobulin (antibody) production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smtClean="0"/>
              <a:t>Immunoglobulins: IgM; IgG; IgA; IgD; IgE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b="1" smtClean="0"/>
              <a:t>Primary immune response</a:t>
            </a:r>
            <a:r>
              <a:rPr lang="en-GB" sz="200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     First exposure, antibodies appear after lag period, IgM production, production of memory B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b="1" smtClean="0"/>
              <a:t>Secondary immune response</a:t>
            </a:r>
            <a:r>
              <a:rPr lang="en-GB" sz="20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Shorter lag period, Stronger (100-1000x), IgG prevalent, higher affinity to antigen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75" y="804863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Lymphocytes - B lymphocytes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20750"/>
            <a:ext cx="37465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51" r="13297" b="18401"/>
          <a:stretch>
            <a:fillRect/>
          </a:stretch>
        </p:blipFill>
        <p:spPr bwMode="auto">
          <a:xfrm>
            <a:off x="7196138" y="1050925"/>
            <a:ext cx="16970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2771775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Monocytes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229600" cy="4525962"/>
          </a:xfrm>
        </p:spPr>
        <p:txBody>
          <a:bodyPr/>
          <a:lstStyle/>
          <a:p>
            <a:pPr eaLnBrk="1" hangingPunct="1"/>
            <a:r>
              <a:rPr lang="en-GB" sz="2400" smtClean="0"/>
              <a:t>Appear after granulocytes</a:t>
            </a:r>
          </a:p>
          <a:p>
            <a:pPr eaLnBrk="1" hangingPunct="1"/>
            <a:endParaRPr lang="en-GB" sz="800" smtClean="0"/>
          </a:p>
          <a:p>
            <a:pPr eaLnBrk="1" hangingPunct="1"/>
            <a:r>
              <a:rPr lang="en-GB" sz="2400" smtClean="0"/>
              <a:t>In tissue become macrophages (“big eaters”)</a:t>
            </a:r>
          </a:p>
          <a:p>
            <a:pPr eaLnBrk="1" hangingPunct="1"/>
            <a:endParaRPr lang="en-GB" sz="800" smtClean="0"/>
          </a:p>
          <a:p>
            <a:pPr eaLnBrk="1" hangingPunct="1"/>
            <a:r>
              <a:rPr lang="en-GB" sz="2400" smtClean="0"/>
              <a:t>Engulf micro-organisms, tissue debris and dead neutrophils</a:t>
            </a:r>
          </a:p>
          <a:p>
            <a:pPr eaLnBrk="1" hangingPunct="1"/>
            <a:endParaRPr lang="en-GB" sz="800" smtClean="0"/>
          </a:p>
          <a:p>
            <a:pPr eaLnBrk="1" hangingPunct="1"/>
            <a:r>
              <a:rPr lang="en-GB" sz="2400" smtClean="0"/>
              <a:t>Degrade foreign material and present as peptide antigen to lymphocytes</a:t>
            </a:r>
          </a:p>
          <a:p>
            <a:pPr eaLnBrk="1" hangingPunct="1"/>
            <a:r>
              <a:rPr lang="en-GB" sz="2400" smtClean="0"/>
              <a:t>Secrete inflammatory mediators and stimulate angiogenesis (vessel growth = repair)</a:t>
            </a:r>
          </a:p>
          <a:p>
            <a:pPr eaLnBrk="1" hangingPunct="1"/>
            <a:endParaRPr lang="en-GB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4067175" cy="855662"/>
          </a:xfrm>
        </p:spPr>
        <p:txBody>
          <a:bodyPr/>
          <a:lstStyle/>
          <a:p>
            <a:pPr algn="l" eaLnBrk="1" hangingPunct="1"/>
            <a:r>
              <a:rPr lang="en-US" sz="2800" smtClean="0"/>
              <a:t>Normal leukocyte count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93713" y="1681163"/>
            <a:ext cx="793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Total 3.5 - 10.0 x 10</a:t>
            </a:r>
            <a:r>
              <a:rPr lang="en-US" sz="2800" baseline="30000"/>
              <a:t>9</a:t>
            </a:r>
            <a:r>
              <a:rPr lang="en-US" sz="2800"/>
              <a:t>/L</a:t>
            </a:r>
            <a:endParaRPr lang="en-US" sz="240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/>
        </p:nvGraphicFramePr>
        <p:xfrm>
          <a:off x="693738" y="2619375"/>
          <a:ext cx="6858000" cy="2613025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51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Neutrophils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2.5 - 7.5 (40 - 75%)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Eosinophils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0.04 - 0.4 (1 - 6%)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Basophils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0.01 - 0.1 (&lt;1%)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Monocytes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0.2 - 0.8 (2 - 10%)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Lymphocytes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1.5 - 4.0 (20 - 45%)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114925" cy="100965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Platelets (Thrombocytes)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2516188"/>
            <a:ext cx="8297862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200"/>
              <a:t>Derive from megakaryocytes</a:t>
            </a:r>
          </a:p>
          <a:p>
            <a:endParaRPr lang="en-US" sz="800"/>
          </a:p>
          <a:p>
            <a:pPr>
              <a:buFont typeface="Wingdings" pitchFamily="2" charset="2"/>
              <a:buChar char="§"/>
            </a:pPr>
            <a:r>
              <a:rPr lang="en-US" sz="2200"/>
              <a:t>2 - 3 µm diameter (small)</a:t>
            </a:r>
          </a:p>
          <a:p>
            <a:endParaRPr lang="en-US" sz="800"/>
          </a:p>
          <a:p>
            <a:pPr>
              <a:buFont typeface="Wingdings" pitchFamily="2" charset="2"/>
              <a:buChar char="§"/>
            </a:pPr>
            <a:r>
              <a:rPr lang="en-US" sz="2200"/>
              <a:t>Normal platelet count 25 x 10</a:t>
            </a:r>
            <a:r>
              <a:rPr lang="en-US" sz="2200" baseline="30000"/>
              <a:t>4</a:t>
            </a:r>
            <a:r>
              <a:rPr lang="en-US" sz="2200"/>
              <a:t>/ml</a:t>
            </a:r>
          </a:p>
          <a:p>
            <a:endParaRPr lang="en-US" sz="800"/>
          </a:p>
          <a:p>
            <a:pPr>
              <a:buFont typeface="Wingdings" pitchFamily="2" charset="2"/>
              <a:buChar char="§"/>
            </a:pPr>
            <a:r>
              <a:rPr lang="en-US" sz="2200"/>
              <a:t>Life span 8 - 10 days</a:t>
            </a:r>
          </a:p>
          <a:p>
            <a:endParaRPr lang="en-US" sz="800"/>
          </a:p>
          <a:p>
            <a:pPr>
              <a:buFont typeface="Wingdings" pitchFamily="2" charset="2"/>
              <a:buChar char="§"/>
            </a:pPr>
            <a:r>
              <a:rPr lang="en-US" sz="2200"/>
              <a:t>Contain granules which are excreted when activated</a:t>
            </a:r>
          </a:p>
          <a:p>
            <a:endParaRPr lang="en-US" sz="800"/>
          </a:p>
          <a:p>
            <a:pPr>
              <a:buFont typeface="Wingdings" pitchFamily="2" charset="2"/>
              <a:buChar char="§"/>
            </a:pPr>
            <a:r>
              <a:rPr lang="en-US" sz="2200"/>
              <a:t>Many organelles, no nucleus</a:t>
            </a:r>
          </a:p>
        </p:txBody>
      </p:sp>
      <p:pic>
        <p:nvPicPr>
          <p:cNvPr id="20484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33210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4716463" cy="792162"/>
          </a:xfrm>
        </p:spPr>
        <p:txBody>
          <a:bodyPr/>
          <a:lstStyle/>
          <a:p>
            <a:pPr algn="l" eaLnBrk="1" hangingPunct="1"/>
            <a:r>
              <a:rPr lang="en-GB" sz="2800" smtClean="0"/>
              <a:t>Platelets and Haemostasis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341438"/>
            <a:ext cx="7772400" cy="32400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Damage to blood vessel wall exposes sub-endothelial proteins (von Willebrand factor; vWF)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vWF will recruit collagen and other clotting factors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Circulating platelets bind to collage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Release of granules promotes platelet aggregation and coagulation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Clot forms and stops bleeding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en-GB" sz="2000" smtClean="0"/>
          </a:p>
        </p:txBody>
      </p:sp>
      <p:pic>
        <p:nvPicPr>
          <p:cNvPr id="21508" name="Picture 4" descr="pla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21200"/>
            <a:ext cx="2806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lat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21200"/>
            <a:ext cx="28003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19238" y="6416675"/>
            <a:ext cx="1525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Unactivated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56275" y="6416675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Activated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3635375" cy="8636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Functions of Plasma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1454150"/>
            <a:ext cx="839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Fluid component of blood which acts as carrier for cells and key components</a:t>
            </a:r>
          </a:p>
        </p:txBody>
      </p:sp>
      <p:graphicFrame>
        <p:nvGraphicFramePr>
          <p:cNvPr id="37912" name="Group 24"/>
          <p:cNvGraphicFramePr>
            <a:graphicFrameLocks noGrp="1"/>
          </p:cNvGraphicFramePr>
          <p:nvPr/>
        </p:nvGraphicFramePr>
        <p:xfrm>
          <a:off x="1103313" y="2503488"/>
          <a:ext cx="6858000" cy="4094162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82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Nutrients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Glucose, Lipids, Amino acids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Hormones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Thyroxine, Cortisol, Erythropoietin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Clotting factors, Albumin, Globulins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Inorganic ions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Na, K, Ca,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PO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ppleGothic" charset="-127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Products of metabolism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Urea, Lactic acid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836613"/>
            <a:ext cx="44640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600"/>
              <a:t>Learning objectives</a:t>
            </a:r>
            <a:endParaRPr lang="en-US" sz="26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1865313"/>
            <a:ext cx="8353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/>
              <a:t>List the main functions and components of the blood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800"/>
          </a:p>
          <a:p>
            <a:pPr eaLnBrk="1" hangingPunct="1"/>
            <a:endParaRPr lang="en-US" sz="800"/>
          </a:p>
          <a:p>
            <a:pPr eaLnBrk="1" hangingPunct="1">
              <a:buFont typeface="Wingdings" pitchFamily="2" charset="2"/>
              <a:buChar char="Ø"/>
            </a:pPr>
            <a:endParaRPr lang="en-US" sz="800"/>
          </a:p>
          <a:p>
            <a:pPr eaLnBrk="1" hangingPunct="1">
              <a:buFont typeface="Wingdings" pitchFamily="2" charset="2"/>
              <a:buChar char="Ø"/>
            </a:pPr>
            <a:r>
              <a:rPr lang="en-US"/>
              <a:t>Outline the differences in blood composition between male and female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800"/>
          </a:p>
          <a:p>
            <a:pPr eaLnBrk="1" hangingPunct="1"/>
            <a:endParaRPr lang="en-US" sz="800"/>
          </a:p>
          <a:p>
            <a:pPr eaLnBrk="1" hangingPunct="1">
              <a:buFont typeface="Wingdings" pitchFamily="2" charset="2"/>
              <a:buChar char="Ø"/>
            </a:pPr>
            <a:r>
              <a:rPr lang="en-US"/>
              <a:t>Describe the essential features of the erythrocyte and list its major functions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800"/>
          </a:p>
          <a:p>
            <a:pPr eaLnBrk="1" hangingPunct="1"/>
            <a:endParaRPr lang="en-US" sz="800"/>
          </a:p>
          <a:p>
            <a:pPr eaLnBrk="1" hangingPunct="1">
              <a:buFont typeface="Wingdings" pitchFamily="2" charset="2"/>
              <a:buChar char="Ø"/>
            </a:pPr>
            <a:r>
              <a:rPr lang="en-US"/>
              <a:t>Explain the major mechanisms behind anemia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800"/>
          </a:p>
          <a:p>
            <a:pPr eaLnBrk="1" hangingPunct="1"/>
            <a:endParaRPr lang="en-US" sz="800"/>
          </a:p>
          <a:p>
            <a:pPr eaLnBrk="1" hangingPunct="1">
              <a:buFont typeface="Wingdings" pitchFamily="2" charset="2"/>
              <a:buChar char="Ø"/>
            </a:pPr>
            <a:r>
              <a:rPr lang="en-US"/>
              <a:t>Describe the major requirements, nutritional and otherwise, of normal erythropoiesis</a:t>
            </a:r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Char char="Ø"/>
            </a:pPr>
            <a:r>
              <a:rPr lang="en-US"/>
              <a:t>Explain the major functions of the main hematopoietic cell populations of normal blood</a:t>
            </a:r>
            <a:endParaRPr lang="en-GB" sz="800"/>
          </a:p>
          <a:p>
            <a:pPr eaLnBrk="1" hangingPunct="1"/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163763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73898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715000"/>
            <a:ext cx="9144000" cy="8572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23850" y="5805488"/>
            <a:ext cx="4649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600">
                <a:latin typeface="Calibri" pitchFamily="34" charset="0"/>
              </a:rPr>
              <a:t>Infectious Agents Part B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6605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765175"/>
            <a:ext cx="446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Learning objectives</a:t>
            </a:r>
            <a:endParaRPr lang="en-US" sz="280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1954213"/>
            <a:ext cx="8064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2400"/>
              <a:t>List the differences between prokaryotic and eukaryotic cells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/>
              <a:t>List the 5 main types of infectious agents causing disease</a:t>
            </a:r>
            <a:endParaRPr lang="en-GB" sz="2400"/>
          </a:p>
          <a:p>
            <a:pPr eaLnBrk="1" hangingPunct="1">
              <a:buFont typeface="Wingdings" pitchFamily="2" charset="2"/>
              <a:buChar char="Ø"/>
            </a:pPr>
            <a:endParaRPr lang="en-US" sz="240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/>
              <a:t> Name the distinguishing feature of the different types of infectious agents</a:t>
            </a:r>
          </a:p>
          <a:p>
            <a:pPr eaLnBrk="1" hangingPunct="1"/>
            <a:endParaRPr lang="en-US" sz="240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/>
              <a:t>Give examples and describe the disease they cause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59338" y="2349500"/>
          <a:ext cx="4033837" cy="4319588"/>
        </p:xfrm>
        <a:graphic>
          <a:graphicData uri="http://schemas.openxmlformats.org/drawingml/2006/table">
            <a:tbl>
              <a:tblPr/>
              <a:tblGrid>
                <a:gridCol w="1344612"/>
                <a:gridCol w="1344612"/>
                <a:gridCol w="1344612"/>
              </a:tblGrid>
              <a:tr h="367543">
                <a:tc>
                  <a:txBody>
                    <a:bodyPr/>
                    <a:lstStyle/>
                    <a:p>
                      <a:r>
                        <a:rPr lang="en-GB" sz="1000" dirty="0"/>
                        <a:t>High-income countries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Deaths in millions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% of deaths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43">
                <a:tc>
                  <a:txBody>
                    <a:bodyPr/>
                    <a:lstStyle/>
                    <a:p>
                      <a:r>
                        <a:rPr lang="en-GB" sz="1000"/>
                        <a:t>Ischaemic heart disease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1.42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15.6%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880">
                <a:tc>
                  <a:txBody>
                    <a:bodyPr/>
                    <a:lstStyle/>
                    <a:p>
                      <a:r>
                        <a:rPr lang="en-GB" sz="1000"/>
                        <a:t>Stroke and other cerebrovascular disease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0.79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8.7%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711">
                <a:tc>
                  <a:txBody>
                    <a:bodyPr/>
                    <a:lstStyle/>
                    <a:p>
                      <a:r>
                        <a:rPr lang="en-GB" sz="1000"/>
                        <a:t>Trachea, bronchus, lung cancers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0.54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5.9%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43">
                <a:tc>
                  <a:txBody>
                    <a:bodyPr/>
                    <a:lstStyle/>
                    <a:p>
                      <a:r>
                        <a:rPr lang="en-GB" sz="1000"/>
                        <a:t>Alzheimer and other dementias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0.37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4.1%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43">
                <a:tc>
                  <a:txBody>
                    <a:bodyPr/>
                    <a:lstStyle/>
                    <a:p>
                      <a:r>
                        <a:rPr lang="en-GB" sz="1000"/>
                        <a:t>Lower respiratory infections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0.35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3.8%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324">
                <a:tc>
                  <a:txBody>
                    <a:bodyPr/>
                    <a:lstStyle/>
                    <a:p>
                      <a:r>
                        <a:rPr lang="en-GB" sz="1000"/>
                        <a:t>Chronic obstructive pulmonary disease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0.32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3.5%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43">
                <a:tc>
                  <a:txBody>
                    <a:bodyPr/>
                    <a:lstStyle/>
                    <a:p>
                      <a:r>
                        <a:rPr lang="en-GB" sz="1000"/>
                        <a:t>Colon and rectum cancers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0.30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3.3%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07">
                <a:tc>
                  <a:txBody>
                    <a:bodyPr/>
                    <a:lstStyle/>
                    <a:p>
                      <a:r>
                        <a:rPr lang="en-GB" sz="1000"/>
                        <a:t>Diabetes mellitus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0.24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2.6%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43">
                <a:tc>
                  <a:txBody>
                    <a:bodyPr/>
                    <a:lstStyle/>
                    <a:p>
                      <a:r>
                        <a:rPr lang="en-GB" sz="1000"/>
                        <a:t>Hypertensive heart disease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0.21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2.3%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207">
                <a:tc>
                  <a:txBody>
                    <a:bodyPr/>
                    <a:lstStyle/>
                    <a:p>
                      <a:r>
                        <a:rPr lang="en-GB" sz="1000"/>
                        <a:t>Breast cancer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0.17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1.9%</a:t>
                      </a:r>
                    </a:p>
                  </a:txBody>
                  <a:tcPr marL="48981" marR="48981" marT="24477" marB="244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850" y="2492375"/>
          <a:ext cx="4176713" cy="4064000"/>
        </p:xfrm>
        <a:graphic>
          <a:graphicData uri="http://schemas.openxmlformats.org/drawingml/2006/table">
            <a:tbl>
              <a:tblPr/>
              <a:tblGrid>
                <a:gridCol w="1392238"/>
                <a:gridCol w="1392238"/>
                <a:gridCol w="1392238"/>
              </a:tblGrid>
              <a:tr h="400676">
                <a:tc>
                  <a:txBody>
                    <a:bodyPr/>
                    <a:lstStyle/>
                    <a:p>
                      <a:r>
                        <a:rPr lang="en-GB" sz="1100" dirty="0"/>
                        <a:t>Low-income countries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Deaths in millions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% of deaths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76">
                <a:tc>
                  <a:txBody>
                    <a:bodyPr/>
                    <a:lstStyle/>
                    <a:p>
                      <a:r>
                        <a:rPr lang="en-GB" sz="1100"/>
                        <a:t>Lower respiratory infections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1.05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11.3%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76">
                <a:tc>
                  <a:txBody>
                    <a:bodyPr/>
                    <a:lstStyle/>
                    <a:p>
                      <a:r>
                        <a:rPr lang="en-GB" sz="1100"/>
                        <a:t>Diarrhoeal diseases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0.76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8.2%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58">
                <a:tc>
                  <a:txBody>
                    <a:bodyPr/>
                    <a:lstStyle/>
                    <a:p>
                      <a:r>
                        <a:rPr lang="en-GB" sz="1100"/>
                        <a:t>HIV/AIDS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0.72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7.8%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76">
                <a:tc>
                  <a:txBody>
                    <a:bodyPr/>
                    <a:lstStyle/>
                    <a:p>
                      <a:r>
                        <a:rPr lang="en-GB" sz="1100"/>
                        <a:t>Ischaemic heart disease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0.57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6.1%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58">
                <a:tc>
                  <a:txBody>
                    <a:bodyPr/>
                    <a:lstStyle/>
                    <a:p>
                      <a:r>
                        <a:rPr lang="en-GB" sz="1100"/>
                        <a:t>Malaria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0.48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5.2%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394">
                <a:tc>
                  <a:txBody>
                    <a:bodyPr/>
                    <a:lstStyle/>
                    <a:p>
                      <a:r>
                        <a:rPr lang="en-GB" sz="1100"/>
                        <a:t>Stroke and other cerebrovascular disease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0.45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4.9%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58">
                <a:tc>
                  <a:txBody>
                    <a:bodyPr/>
                    <a:lstStyle/>
                    <a:p>
                      <a:r>
                        <a:rPr lang="en-GB" sz="1100"/>
                        <a:t>Tuberculosis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0.40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4.3%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76">
                <a:tc>
                  <a:txBody>
                    <a:bodyPr/>
                    <a:lstStyle/>
                    <a:p>
                      <a:r>
                        <a:rPr lang="en-GB" sz="1100"/>
                        <a:t>Prematurity and low birth weight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0.30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3.2%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76">
                <a:tc>
                  <a:txBody>
                    <a:bodyPr/>
                    <a:lstStyle/>
                    <a:p>
                      <a:r>
                        <a:rPr lang="en-GB" sz="1100"/>
                        <a:t>Birth asphyxia and birth trauma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0.27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2.9%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76">
                <a:tc>
                  <a:txBody>
                    <a:bodyPr/>
                    <a:lstStyle/>
                    <a:p>
                      <a:r>
                        <a:rPr lang="en-GB" sz="1100"/>
                        <a:t>Neonatal infections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0.24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2.6%</a:t>
                      </a:r>
                    </a:p>
                  </a:txBody>
                  <a:tcPr marL="57242" marR="57242" marT="28620" marB="28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70" name="Text Box 5"/>
          <p:cNvSpPr txBox="1">
            <a:spLocks noChangeArrowheads="1"/>
          </p:cNvSpPr>
          <p:nvPr/>
        </p:nvSpPr>
        <p:spPr bwMode="auto">
          <a:xfrm>
            <a:off x="0" y="765175"/>
            <a:ext cx="7561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Why are we interested in infectious agents?</a:t>
            </a:r>
            <a:endParaRPr lang="en-US" sz="2800"/>
          </a:p>
        </p:txBody>
      </p:sp>
      <p:sp>
        <p:nvSpPr>
          <p:cNvPr id="25671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AEIFEF+TimesNewRoman,Bold" charset="0"/>
            </a:endParaRPr>
          </a:p>
        </p:txBody>
      </p:sp>
      <p:sp>
        <p:nvSpPr>
          <p:cNvPr id="25672" name="Text Box 13"/>
          <p:cNvSpPr txBox="1">
            <a:spLocks noChangeArrowheads="1"/>
          </p:cNvSpPr>
          <p:nvPr/>
        </p:nvSpPr>
        <p:spPr bwMode="auto">
          <a:xfrm>
            <a:off x="250825" y="1557338"/>
            <a:ext cx="712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Top ten Global cause of death (WHO 2008)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" y="2924175"/>
            <a:ext cx="3240088" cy="1009650"/>
          </a:xfrm>
          <a:prstGeom prst="rect">
            <a:avLst/>
          </a:prstGeom>
          <a:solidFill>
            <a:srgbClr val="FF3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3850" y="4292600"/>
            <a:ext cx="3240088" cy="288925"/>
          </a:xfrm>
          <a:prstGeom prst="rect">
            <a:avLst/>
          </a:prstGeom>
          <a:solidFill>
            <a:srgbClr val="FF3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3850" y="5084763"/>
            <a:ext cx="3240088" cy="288925"/>
          </a:xfrm>
          <a:prstGeom prst="rect">
            <a:avLst/>
          </a:prstGeom>
          <a:solidFill>
            <a:srgbClr val="FF3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3850" y="6165850"/>
            <a:ext cx="3240088" cy="287338"/>
          </a:xfrm>
          <a:prstGeom prst="rect">
            <a:avLst/>
          </a:prstGeom>
          <a:solidFill>
            <a:srgbClr val="FF3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859338" y="4508500"/>
            <a:ext cx="3241675" cy="288925"/>
          </a:xfrm>
          <a:prstGeom prst="rect">
            <a:avLst/>
          </a:prstGeom>
          <a:solidFill>
            <a:srgbClr val="FF3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0988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0" y="765175"/>
            <a:ext cx="7561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Why are we interested in infectious agents?</a:t>
            </a:r>
            <a:endParaRPr lang="en-US" sz="28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57863" y="3284538"/>
            <a:ext cx="3386137" cy="3667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Global spread of infections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29289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484438" y="6165850"/>
            <a:ext cx="2951162" cy="3683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/>
              <a:t>Bioterror</a:t>
            </a:r>
            <a:r>
              <a:rPr lang="en-GB" dirty="0"/>
              <a:t> - </a:t>
            </a:r>
            <a:r>
              <a:rPr lang="en-GB" sz="1600" i="1" dirty="0"/>
              <a:t>Bacillus </a:t>
            </a:r>
            <a:r>
              <a:rPr lang="en-GB" sz="1600" i="1" dirty="0" err="1"/>
              <a:t>anthracis</a:t>
            </a:r>
            <a:endParaRPr lang="en-GB" sz="1600" dirty="0"/>
          </a:p>
        </p:txBody>
      </p:sp>
      <p:pic>
        <p:nvPicPr>
          <p:cNvPr id="2663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9161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0" y="3644900"/>
            <a:ext cx="2663825" cy="33813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/>
              <a:t>Hospital infections - MRSA</a:t>
            </a:r>
            <a:endParaRPr lang="en-US" sz="1600" i="1" dirty="0"/>
          </a:p>
        </p:txBody>
      </p:sp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221163"/>
            <a:ext cx="24368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27538" y="4437063"/>
            <a:ext cx="3313112" cy="3698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New and emerging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765175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Why do they continue to cause a problem?</a:t>
            </a:r>
            <a:endParaRPr lang="en-US" sz="2800"/>
          </a:p>
        </p:txBody>
      </p:sp>
      <p:pic>
        <p:nvPicPr>
          <p:cNvPr id="27651" name="Picture 39" descr="http://whiterabbittrails.files.wordpress.com/2008/06/red-queen.jpg?w=241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889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87338" y="170021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/>
              <a:t>“It takes all the running you can do, to keep in the same place.”</a:t>
            </a:r>
          </a:p>
          <a:p>
            <a:endParaRPr lang="en-GB" sz="1600"/>
          </a:p>
          <a:p>
            <a:r>
              <a:rPr lang="en-GB" sz="1600"/>
              <a:t>- The Red Queen from Lewis Carroll’s </a:t>
            </a:r>
            <a:r>
              <a:rPr lang="en-GB" sz="1600" i="1"/>
              <a:t>Through the Looking Glass</a:t>
            </a:r>
            <a:endParaRPr lang="en-GB" sz="1600"/>
          </a:p>
          <a:p>
            <a:r>
              <a:rPr lang="en-GB" sz="160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335756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/>
              <a:t>“For an evolutionary system, continuing development is needed just in order to maintain its fitness relative to the systems it is co-evolving with.”</a:t>
            </a:r>
          </a:p>
          <a:p>
            <a:endParaRPr lang="en-GB" sz="1600"/>
          </a:p>
          <a:p>
            <a:r>
              <a:rPr lang="en-GB" sz="1600"/>
              <a:t>            - Leigh Van Valen on the Red Queen Principle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8900" y="5368925"/>
            <a:ext cx="534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/>
              <a:t>Generation time</a:t>
            </a:r>
          </a:p>
          <a:p>
            <a:r>
              <a:rPr lang="en-GB"/>
              <a:t>E. coli: 20 minutes; H. sapiens: 26 years</a:t>
            </a:r>
          </a:p>
          <a:p>
            <a:r>
              <a:rPr lang="en-GB" b="1"/>
              <a:t>Point mutation rate</a:t>
            </a:r>
          </a:p>
          <a:p>
            <a:r>
              <a:rPr lang="en-GB"/>
              <a:t>E. coli: 10</a:t>
            </a:r>
            <a:r>
              <a:rPr lang="en-GB" baseline="30000"/>
              <a:t>-8</a:t>
            </a:r>
            <a:r>
              <a:rPr lang="en-GB"/>
              <a:t>-10</a:t>
            </a:r>
            <a:r>
              <a:rPr lang="en-GB" baseline="30000"/>
              <a:t>-10</a:t>
            </a:r>
            <a:r>
              <a:rPr lang="en-GB"/>
              <a:t>; H. sapiens: 10</a:t>
            </a:r>
            <a:r>
              <a:rPr lang="en-GB" baseline="30000"/>
              <a:t>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765175"/>
            <a:ext cx="874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Success stories in infection control </a:t>
            </a:r>
            <a:endParaRPr lang="en-US" sz="280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" r="2159"/>
          <a:stretch>
            <a:fillRect/>
          </a:stretch>
        </p:blipFill>
        <p:spPr bwMode="auto">
          <a:xfrm>
            <a:off x="3708400" y="1436688"/>
            <a:ext cx="15843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42900" y="2041525"/>
            <a:ext cx="2232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600"/>
              <a:t>Vaccines</a:t>
            </a:r>
            <a:endParaRPr lang="en-US" sz="2600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36838"/>
            <a:ext cx="34083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2275"/>
            <a:ext cx="410368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732463"/>
            <a:ext cx="48244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539750" y="5876925"/>
            <a:ext cx="2390775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1988: 350,000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774700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Prokaryotic cells vs. eukaryotic cells</a:t>
            </a:r>
            <a:endParaRPr lang="en-US" sz="2800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07504" y="1646688"/>
            <a:ext cx="449999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dirty="0"/>
              <a:t>Based on organisation of cellular structures, all living cells can be divided into two groups</a:t>
            </a:r>
            <a:endParaRPr lang="en-US" dirty="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219700" y="4256088"/>
            <a:ext cx="36004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/>
              <a:t>Prokaryotic: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No nucleus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No internal membranes or membranous organelles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Single copy of chromosome (haploid)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148263" y="1557338"/>
            <a:ext cx="3671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/>
              <a:t>Eukaryotic: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Nucleus present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Membrane enclosed organelles including ER, mitochondria, lysosomes, Golgi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Chromosomes: Haploid or diploid 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/>
              <a:t>Cytoskeleton</a:t>
            </a:r>
            <a:endParaRPr lang="en-US" sz="160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0200"/>
            <a:ext cx="45370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9"/>
          <p:cNvSpPr txBox="1">
            <a:spLocks noChangeArrowheads="1"/>
          </p:cNvSpPr>
          <p:nvPr/>
        </p:nvSpPr>
        <p:spPr bwMode="auto">
          <a:xfrm>
            <a:off x="5292725" y="1700213"/>
            <a:ext cx="1370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  <a:latin typeface="Calibri" pitchFamily="34" charset="0"/>
              </a:rPr>
              <a:t>and multiple</a:t>
            </a:r>
            <a:endParaRPr lang="en-GB">
              <a:latin typeface="Calibri" pitchFamily="34" charset="0"/>
            </a:endParaRPr>
          </a:p>
        </p:txBody>
      </p:sp>
      <p:sp>
        <p:nvSpPr>
          <p:cNvPr id="30723" name="TextBox 18"/>
          <p:cNvSpPr txBox="1">
            <a:spLocks noChangeArrowheads="1"/>
          </p:cNvSpPr>
          <p:nvPr/>
        </p:nvSpPr>
        <p:spPr bwMode="auto">
          <a:xfrm>
            <a:off x="34925" y="806450"/>
            <a:ext cx="3001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n-lt"/>
              </a:rPr>
              <a:t>Infectious agents:</a:t>
            </a:r>
          </a:p>
        </p:txBody>
      </p:sp>
      <p:grpSp>
        <p:nvGrpSpPr>
          <p:cNvPr id="30724" name="Group 18"/>
          <p:cNvGrpSpPr>
            <a:grpSpLocks/>
          </p:cNvGrpSpPr>
          <p:nvPr/>
        </p:nvGrpSpPr>
        <p:grpSpPr bwMode="auto">
          <a:xfrm flipH="1">
            <a:off x="755650" y="1403350"/>
            <a:ext cx="71438" cy="5113338"/>
            <a:chOff x="1043608" y="2338908"/>
            <a:chExt cx="72803" cy="3970411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-867561" y="4325347"/>
              <a:ext cx="3967946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5948148"/>
              <a:ext cx="72803" cy="123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3608" y="5589443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3608" y="5229505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4869567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3608" y="4509630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3608" y="2698846"/>
              <a:ext cx="72803" cy="123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3067413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3608" y="3427351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3608" y="3787289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4147226"/>
              <a:ext cx="72803" cy="246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43608" y="2338908"/>
              <a:ext cx="72803" cy="123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5" name="TextBox 16"/>
          <p:cNvSpPr txBox="1">
            <a:spLocks noChangeArrowheads="1"/>
          </p:cNvSpPr>
          <p:nvPr/>
        </p:nvSpPr>
        <p:spPr bwMode="auto">
          <a:xfrm>
            <a:off x="0" y="4932363"/>
            <a:ext cx="7254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>
                <a:latin typeface="Calibri" pitchFamily="34" charset="0"/>
              </a:rPr>
              <a:t>100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n-GB" sz="1600">
                <a:latin typeface="Calibri" pitchFamily="34" charset="0"/>
              </a:rPr>
              <a:t>10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nm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30726" name="TextBox 17"/>
          <p:cNvSpPr txBox="1">
            <a:spLocks noChangeArrowheads="1"/>
          </p:cNvSpPr>
          <p:nvPr/>
        </p:nvSpPr>
        <p:spPr bwMode="auto">
          <a:xfrm>
            <a:off x="0" y="3492500"/>
            <a:ext cx="7254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>
                <a:latin typeface="Calibri" pitchFamily="34" charset="0"/>
              </a:rPr>
              <a:t>100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n-GB" sz="1600">
                <a:latin typeface="Calibri" pitchFamily="34" charset="0"/>
              </a:rPr>
              <a:t>10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l-GR" sz="1600">
                <a:solidFill>
                  <a:srgbClr val="0000FF"/>
                </a:solidFill>
                <a:latin typeface="Calibri" pitchFamily="34" charset="0"/>
              </a:rPr>
              <a:t>μ</a:t>
            </a:r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-30163" y="2122488"/>
            <a:ext cx="75565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>
                <a:latin typeface="Calibri" pitchFamily="34" charset="0"/>
              </a:rPr>
              <a:t>100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n-GB" sz="1600">
                <a:latin typeface="Calibri" pitchFamily="34" charset="0"/>
              </a:rPr>
              <a:t>10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mm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30728" name="TextBox 20"/>
          <p:cNvSpPr txBox="1">
            <a:spLocks noChangeArrowheads="1"/>
          </p:cNvSpPr>
          <p:nvPr/>
        </p:nvSpPr>
        <p:spPr bwMode="auto">
          <a:xfrm>
            <a:off x="179388" y="1258888"/>
            <a:ext cx="592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>
                <a:latin typeface="Calibri" pitchFamily="34" charset="0"/>
              </a:rPr>
              <a:t>10</a:t>
            </a:r>
          </a:p>
          <a:p>
            <a:pPr algn="r" eaLnBrk="1" hangingPunct="1"/>
            <a:endParaRPr lang="en-GB" sz="1600">
              <a:latin typeface="Calibri" pitchFamily="34" charset="0"/>
            </a:endParaRPr>
          </a:p>
          <a:p>
            <a:pPr algn="r" eaLnBrk="1" hangingPunct="1"/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22" name="Oval 21"/>
          <p:cNvSpPr/>
          <p:nvPr/>
        </p:nvSpPr>
        <p:spPr>
          <a:xfrm>
            <a:off x="900113" y="6300788"/>
            <a:ext cx="71437" cy="44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0" name="TextBox 22"/>
          <p:cNvSpPr txBox="1">
            <a:spLocks noChangeArrowheads="1"/>
          </p:cNvSpPr>
          <p:nvPr/>
        </p:nvSpPr>
        <p:spPr bwMode="auto">
          <a:xfrm>
            <a:off x="1042988" y="6156325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Prions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1042988" y="4932363"/>
            <a:ext cx="144462" cy="5032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2" name="TextBox 24"/>
          <p:cNvSpPr txBox="1">
            <a:spLocks noChangeArrowheads="1"/>
          </p:cNvSpPr>
          <p:nvPr/>
        </p:nvSpPr>
        <p:spPr bwMode="auto">
          <a:xfrm>
            <a:off x="1187450" y="500380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Viruses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1187450" y="4437063"/>
            <a:ext cx="144463" cy="3508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4" name="TextBox 26"/>
          <p:cNvSpPr txBox="1">
            <a:spLocks noChangeArrowheads="1"/>
          </p:cNvSpPr>
          <p:nvPr/>
        </p:nvSpPr>
        <p:spPr bwMode="auto">
          <a:xfrm>
            <a:off x="1331913" y="4456113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Bacteria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2339975" y="3708400"/>
            <a:ext cx="144463" cy="9350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6" name="TextBox 28"/>
          <p:cNvSpPr txBox="1">
            <a:spLocks noChangeArrowheads="1"/>
          </p:cNvSpPr>
          <p:nvPr/>
        </p:nvSpPr>
        <p:spPr bwMode="auto">
          <a:xfrm>
            <a:off x="2484438" y="3995738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Protozoa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2125663" y="1403350"/>
            <a:ext cx="142875" cy="2305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268538" y="2368550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Worms</a:t>
            </a:r>
          </a:p>
        </p:txBody>
      </p:sp>
      <p:sp>
        <p:nvSpPr>
          <p:cNvPr id="30739" name="TextBox 45"/>
          <p:cNvSpPr txBox="1">
            <a:spLocks noChangeArrowheads="1"/>
          </p:cNvSpPr>
          <p:nvPr/>
        </p:nvSpPr>
        <p:spPr bwMode="auto">
          <a:xfrm>
            <a:off x="6443663" y="1558925"/>
            <a:ext cx="244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i="1">
              <a:latin typeface="Calibri" pitchFamily="34" charset="0"/>
            </a:endParaRPr>
          </a:p>
        </p:txBody>
      </p:sp>
      <p:pic>
        <p:nvPicPr>
          <p:cNvPr id="3074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2604" r="7634" b="24654"/>
          <a:stretch>
            <a:fillRect/>
          </a:stretch>
        </p:blipFill>
        <p:spPr bwMode="auto">
          <a:xfrm>
            <a:off x="5651500" y="1844675"/>
            <a:ext cx="720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47"/>
          <p:cNvSpPr>
            <a:spLocks noChangeArrowheads="1"/>
          </p:cNvSpPr>
          <p:nvPr/>
        </p:nvSpPr>
        <p:spPr bwMode="auto">
          <a:xfrm>
            <a:off x="5508625" y="1557338"/>
            <a:ext cx="993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i="1" u="sng">
                <a:latin typeface="Calibri" pitchFamily="34" charset="0"/>
              </a:rPr>
              <a:t>Fasciola hepatica</a:t>
            </a:r>
            <a:endParaRPr lang="en-GB" sz="900" u="sng">
              <a:latin typeface="Calibri" pitchFamily="34" charset="0"/>
            </a:endParaRPr>
          </a:p>
        </p:txBody>
      </p:sp>
      <p:pic>
        <p:nvPicPr>
          <p:cNvPr id="30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1874" r="6761" b="36671"/>
          <a:stretch>
            <a:fillRect/>
          </a:stretch>
        </p:blipFill>
        <p:spPr bwMode="auto">
          <a:xfrm>
            <a:off x="3708400" y="3213100"/>
            <a:ext cx="88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Rectangle 58"/>
          <p:cNvSpPr>
            <a:spLocks noChangeArrowheads="1"/>
          </p:cNvSpPr>
          <p:nvPr/>
        </p:nvSpPr>
        <p:spPr bwMode="auto">
          <a:xfrm>
            <a:off x="3563938" y="39338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i="1" u="sng">
                <a:latin typeface="Calibri" pitchFamily="34" charset="0"/>
              </a:rPr>
              <a:t>Plasmodium berghei</a:t>
            </a:r>
          </a:p>
        </p:txBody>
      </p:sp>
      <p:pic>
        <p:nvPicPr>
          <p:cNvPr id="307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8699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60"/>
          <p:cNvSpPr>
            <a:spLocks noChangeArrowheads="1"/>
          </p:cNvSpPr>
          <p:nvPr/>
        </p:nvSpPr>
        <p:spPr bwMode="auto">
          <a:xfrm>
            <a:off x="4932363" y="36449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i="1" u="sng">
                <a:latin typeface="Calibri" pitchFamily="34" charset="0"/>
              </a:rPr>
              <a:t>Trypanosoma </a:t>
            </a:r>
          </a:p>
          <a:p>
            <a:r>
              <a:rPr lang="en-GB" sz="1000" i="1" u="sng">
                <a:latin typeface="Calibri" pitchFamily="34" charset="0"/>
              </a:rPr>
              <a:t>brucei brucei</a:t>
            </a:r>
          </a:p>
        </p:txBody>
      </p:sp>
      <p:pic>
        <p:nvPicPr>
          <p:cNvPr id="3074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8" b="24554"/>
          <a:stretch>
            <a:fillRect/>
          </a:stretch>
        </p:blipFill>
        <p:spPr bwMode="auto">
          <a:xfrm>
            <a:off x="6443663" y="3284538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Rectangle 62"/>
          <p:cNvSpPr>
            <a:spLocks noChangeArrowheads="1"/>
          </p:cNvSpPr>
          <p:nvPr/>
        </p:nvSpPr>
        <p:spPr bwMode="auto">
          <a:xfrm>
            <a:off x="6443663" y="4005263"/>
            <a:ext cx="1152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i="1" u="sng">
                <a:latin typeface="Calibri" pitchFamily="34" charset="0"/>
              </a:rPr>
              <a:t>Leishmania major</a:t>
            </a:r>
          </a:p>
        </p:txBody>
      </p:sp>
      <p:sp>
        <p:nvSpPr>
          <p:cNvPr id="30748" name="Rectangle 69"/>
          <p:cNvSpPr>
            <a:spLocks noChangeArrowheads="1"/>
          </p:cNvSpPr>
          <p:nvPr/>
        </p:nvSpPr>
        <p:spPr bwMode="auto">
          <a:xfrm>
            <a:off x="3779838" y="1773238"/>
            <a:ext cx="124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i="1" u="sng">
                <a:latin typeface="Calibri" pitchFamily="34" charset="0"/>
              </a:rPr>
              <a:t>Schistosoma mansoni/</a:t>
            </a:r>
          </a:p>
          <a:p>
            <a:r>
              <a:rPr lang="en-GB" sz="900" i="1" u="sng">
                <a:latin typeface="Calibri" pitchFamily="34" charset="0"/>
              </a:rPr>
              <a:t>S. japonicum</a:t>
            </a:r>
            <a:endParaRPr lang="en-GB" sz="900" u="sng">
              <a:latin typeface="Calibri" pitchFamily="34" charset="0"/>
            </a:endParaRPr>
          </a:p>
        </p:txBody>
      </p:sp>
      <p:pic>
        <p:nvPicPr>
          <p:cNvPr id="307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5310" r="17340" b="6415"/>
          <a:stretch>
            <a:fillRect/>
          </a:stretch>
        </p:blipFill>
        <p:spPr bwMode="auto">
          <a:xfrm>
            <a:off x="3276600" y="1341438"/>
            <a:ext cx="6556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1"/>
          <a:stretch>
            <a:fillRect/>
          </a:stretch>
        </p:blipFill>
        <p:spPr bwMode="auto">
          <a:xfrm>
            <a:off x="2484438" y="5732463"/>
            <a:ext cx="1727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46688"/>
            <a:ext cx="23764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96838" y="4868863"/>
            <a:ext cx="8928100" cy="194468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3" name="TextBox 75"/>
          <p:cNvSpPr txBox="1">
            <a:spLocks noChangeArrowheads="1"/>
          </p:cNvSpPr>
          <p:nvPr/>
        </p:nvSpPr>
        <p:spPr bwMode="auto">
          <a:xfrm rot="-5400000">
            <a:off x="7861300" y="5683250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Sub cellular Agents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5250" y="1339850"/>
            <a:ext cx="8929688" cy="295275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5" name="TextBox 77"/>
          <p:cNvSpPr txBox="1">
            <a:spLocks noChangeArrowheads="1"/>
          </p:cNvSpPr>
          <p:nvPr/>
        </p:nvSpPr>
        <p:spPr bwMode="auto">
          <a:xfrm rot="-5400000">
            <a:off x="7798594" y="2721769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Eukaryotes</a:t>
            </a:r>
          </a:p>
        </p:txBody>
      </p:sp>
      <p:pic>
        <p:nvPicPr>
          <p:cNvPr id="3075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92600"/>
            <a:ext cx="5032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13985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73238"/>
            <a:ext cx="13160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9" name="Rectangle 81"/>
          <p:cNvSpPr>
            <a:spLocks noChangeArrowheads="1"/>
          </p:cNvSpPr>
          <p:nvPr/>
        </p:nvSpPr>
        <p:spPr bwMode="auto">
          <a:xfrm>
            <a:off x="6948488" y="2636838"/>
            <a:ext cx="1139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i="1" u="sng">
                <a:latin typeface="Calibri" pitchFamily="34" charset="0"/>
              </a:rPr>
              <a:t>Ascaris lumbricoides</a:t>
            </a:r>
            <a:endParaRPr lang="en-GB" sz="900" u="sng">
              <a:latin typeface="Calibri" pitchFamily="34" charset="0"/>
            </a:endParaRPr>
          </a:p>
        </p:txBody>
      </p:sp>
      <p:sp>
        <p:nvSpPr>
          <p:cNvPr id="30760" name="TextBox 82"/>
          <p:cNvSpPr txBox="1">
            <a:spLocks noChangeArrowheads="1"/>
          </p:cNvSpPr>
          <p:nvPr/>
        </p:nvSpPr>
        <p:spPr bwMode="auto">
          <a:xfrm>
            <a:off x="7704138" y="4365625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Prokaryotes</a:t>
            </a:r>
          </a:p>
        </p:txBody>
      </p:sp>
      <p:sp>
        <p:nvSpPr>
          <p:cNvPr id="30761" name="TextBox 31"/>
          <p:cNvSpPr txBox="1">
            <a:spLocks noChangeArrowheads="1"/>
          </p:cNvSpPr>
          <p:nvPr/>
        </p:nvSpPr>
        <p:spPr bwMode="auto">
          <a:xfrm>
            <a:off x="1116013" y="357346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Fungi</a:t>
            </a:r>
          </a:p>
        </p:txBody>
      </p:sp>
      <p:sp>
        <p:nvSpPr>
          <p:cNvPr id="55" name="Right Brace 54"/>
          <p:cNvSpPr/>
          <p:nvPr/>
        </p:nvSpPr>
        <p:spPr>
          <a:xfrm>
            <a:off x="900113" y="2852738"/>
            <a:ext cx="142875" cy="17287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885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93800" y="5508625"/>
            <a:ext cx="227013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>
            <a:off x="1025525" y="1592263"/>
            <a:ext cx="1588" cy="3959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985838" y="5508625"/>
            <a:ext cx="396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985838" y="5073650"/>
            <a:ext cx="396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985838" y="4640263"/>
            <a:ext cx="39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985838" y="4194175"/>
            <a:ext cx="396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985838" y="3760788"/>
            <a:ext cx="39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985838" y="3325813"/>
            <a:ext cx="39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985838" y="2890838"/>
            <a:ext cx="39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985838" y="2446338"/>
            <a:ext cx="39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>
            <a:off x="985838" y="2011363"/>
            <a:ext cx="396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7" name="Rectangle 16"/>
          <p:cNvSpPr>
            <a:spLocks noChangeArrowheads="1"/>
          </p:cNvSpPr>
          <p:nvPr/>
        </p:nvSpPr>
        <p:spPr bwMode="auto">
          <a:xfrm>
            <a:off x="830263" y="537368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</a:t>
            </a:r>
            <a:endParaRPr lang="en-US" sz="1600"/>
          </a:p>
        </p:txBody>
      </p:sp>
      <p:sp>
        <p:nvSpPr>
          <p:cNvPr id="31758" name="Rectangle 17"/>
          <p:cNvSpPr>
            <a:spLocks noChangeArrowheads="1"/>
          </p:cNvSpPr>
          <p:nvPr/>
        </p:nvSpPr>
        <p:spPr bwMode="auto">
          <a:xfrm>
            <a:off x="679450" y="4948238"/>
            <a:ext cx="28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0.3</a:t>
            </a:r>
            <a:endParaRPr lang="en-US" sz="1600"/>
          </a:p>
        </p:txBody>
      </p:sp>
      <p:sp>
        <p:nvSpPr>
          <p:cNvPr id="31759" name="Rectangle 18"/>
          <p:cNvSpPr>
            <a:spLocks noChangeArrowheads="1"/>
          </p:cNvSpPr>
          <p:nvPr/>
        </p:nvSpPr>
        <p:spPr bwMode="auto">
          <a:xfrm>
            <a:off x="679450" y="4513263"/>
            <a:ext cx="28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0.6</a:t>
            </a:r>
            <a:endParaRPr lang="en-US" sz="1600"/>
          </a:p>
        </p:txBody>
      </p:sp>
      <p:sp>
        <p:nvSpPr>
          <p:cNvPr id="31760" name="Rectangle 19"/>
          <p:cNvSpPr>
            <a:spLocks noChangeArrowheads="1"/>
          </p:cNvSpPr>
          <p:nvPr/>
        </p:nvSpPr>
        <p:spPr bwMode="auto">
          <a:xfrm>
            <a:off x="827088" y="4076700"/>
            <a:ext cx="114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</a:t>
            </a:r>
            <a:endParaRPr lang="en-US" sz="1600"/>
          </a:p>
        </p:txBody>
      </p:sp>
      <p:sp>
        <p:nvSpPr>
          <p:cNvPr id="31761" name="Rectangle 20"/>
          <p:cNvSpPr>
            <a:spLocks noChangeArrowheads="1"/>
          </p:cNvSpPr>
          <p:nvPr/>
        </p:nvSpPr>
        <p:spPr bwMode="auto">
          <a:xfrm>
            <a:off x="679450" y="3633788"/>
            <a:ext cx="28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1.3</a:t>
            </a:r>
            <a:endParaRPr lang="en-US" sz="1600"/>
          </a:p>
        </p:txBody>
      </p:sp>
      <p:sp>
        <p:nvSpPr>
          <p:cNvPr id="31762" name="Rectangle 21"/>
          <p:cNvSpPr>
            <a:spLocks noChangeArrowheads="1"/>
          </p:cNvSpPr>
          <p:nvPr/>
        </p:nvSpPr>
        <p:spPr bwMode="auto">
          <a:xfrm>
            <a:off x="679450" y="3198813"/>
            <a:ext cx="28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1.6</a:t>
            </a:r>
            <a:endParaRPr lang="en-US" sz="1600"/>
          </a:p>
        </p:txBody>
      </p:sp>
      <p:sp>
        <p:nvSpPr>
          <p:cNvPr id="31763" name="Rectangle 22"/>
          <p:cNvSpPr>
            <a:spLocks noChangeArrowheads="1"/>
          </p:cNvSpPr>
          <p:nvPr/>
        </p:nvSpPr>
        <p:spPr bwMode="auto">
          <a:xfrm>
            <a:off x="827088" y="2781300"/>
            <a:ext cx="114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2</a:t>
            </a:r>
            <a:endParaRPr lang="en-US" sz="1600"/>
          </a:p>
        </p:txBody>
      </p:sp>
      <p:sp>
        <p:nvSpPr>
          <p:cNvPr id="31764" name="Rectangle 23"/>
          <p:cNvSpPr>
            <a:spLocks noChangeArrowheads="1"/>
          </p:cNvSpPr>
          <p:nvPr/>
        </p:nvSpPr>
        <p:spPr bwMode="auto">
          <a:xfrm>
            <a:off x="857250" y="1522413"/>
            <a:ext cx="185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3</a:t>
            </a:r>
            <a:endParaRPr lang="en-US" sz="160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30239" y="3428766"/>
            <a:ext cx="1277940" cy="2644048"/>
            <a:chOff x="169" y="2182"/>
            <a:chExt cx="805" cy="1641"/>
          </a:xfrm>
          <a:solidFill>
            <a:srgbClr val="0000FF"/>
          </a:solidFill>
        </p:grpSpPr>
        <p:sp>
          <p:nvSpPr>
            <p:cNvPr id="759834" name="Rectangle 26"/>
            <p:cNvSpPr>
              <a:spLocks noChangeArrowheads="1"/>
            </p:cNvSpPr>
            <p:nvPr/>
          </p:nvSpPr>
          <p:spPr bwMode="auto">
            <a:xfrm>
              <a:off x="841" y="2182"/>
              <a:ext cx="133" cy="1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59835" name="Rectangle 27"/>
            <p:cNvSpPr>
              <a:spLocks noChangeArrowheads="1"/>
            </p:cNvSpPr>
            <p:nvPr/>
          </p:nvSpPr>
          <p:spPr bwMode="auto">
            <a:xfrm rot="19800000">
              <a:off x="169" y="3670"/>
              <a:ext cx="7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CH" sz="1600" b="1" dirty="0">
                  <a:solidFill>
                    <a:srgbClr val="0000FF"/>
                  </a:solidFill>
                  <a:latin typeface="Arial" charset="0"/>
                </a:rPr>
                <a:t>Tuberculosis</a:t>
              </a:r>
              <a:endParaRPr lang="en-US" sz="1600" b="1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31766" name="Text Box 29"/>
          <p:cNvSpPr txBox="1">
            <a:spLocks noChangeArrowheads="1"/>
          </p:cNvSpPr>
          <p:nvPr/>
        </p:nvSpPr>
        <p:spPr bwMode="auto">
          <a:xfrm>
            <a:off x="2897188" y="2011363"/>
            <a:ext cx="2033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b="1">
                <a:solidFill>
                  <a:srgbClr val="0000FF"/>
                </a:solidFill>
              </a:rPr>
              <a:t>“The big three”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1767" name="Line 30"/>
          <p:cNvSpPr>
            <a:spLocks noChangeShapeType="1"/>
          </p:cNvSpPr>
          <p:nvPr/>
        </p:nvSpPr>
        <p:spPr bwMode="auto">
          <a:xfrm flipH="1" flipV="1">
            <a:off x="1582738" y="2205038"/>
            <a:ext cx="1262062" cy="31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8" name="Line 31"/>
          <p:cNvSpPr>
            <a:spLocks noChangeShapeType="1"/>
          </p:cNvSpPr>
          <p:nvPr/>
        </p:nvSpPr>
        <p:spPr bwMode="auto">
          <a:xfrm flipH="1">
            <a:off x="1835150" y="2433638"/>
            <a:ext cx="1193800" cy="92392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9" name="Line 32"/>
          <p:cNvSpPr>
            <a:spLocks noChangeShapeType="1"/>
          </p:cNvSpPr>
          <p:nvPr/>
        </p:nvSpPr>
        <p:spPr bwMode="auto">
          <a:xfrm flipH="1">
            <a:off x="2339975" y="2481263"/>
            <a:ext cx="1000125" cy="15240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0" name="Rectangle 33"/>
          <p:cNvSpPr>
            <a:spLocks noChangeArrowheads="1"/>
          </p:cNvSpPr>
          <p:nvPr/>
        </p:nvSpPr>
        <p:spPr bwMode="auto">
          <a:xfrm>
            <a:off x="1173163" y="1989138"/>
            <a:ext cx="230187" cy="35194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Rectangle 34"/>
          <p:cNvSpPr>
            <a:spLocks noChangeArrowheads="1"/>
          </p:cNvSpPr>
          <p:nvPr/>
        </p:nvSpPr>
        <p:spPr bwMode="auto">
          <a:xfrm>
            <a:off x="2211388" y="4076700"/>
            <a:ext cx="200025" cy="14319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Rectangle 36"/>
          <p:cNvSpPr>
            <a:spLocks noChangeArrowheads="1"/>
          </p:cNvSpPr>
          <p:nvPr/>
        </p:nvSpPr>
        <p:spPr bwMode="auto">
          <a:xfrm rot="-1800000">
            <a:off x="515938" y="5721350"/>
            <a:ext cx="879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HIV/AIDS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31773" name="Rectangle 37"/>
          <p:cNvSpPr>
            <a:spLocks noChangeArrowheads="1"/>
          </p:cNvSpPr>
          <p:nvPr/>
        </p:nvSpPr>
        <p:spPr bwMode="auto">
          <a:xfrm rot="-1800000">
            <a:off x="1663700" y="5668963"/>
            <a:ext cx="708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Malaria</a:t>
            </a:r>
          </a:p>
        </p:txBody>
      </p:sp>
      <p:sp>
        <p:nvSpPr>
          <p:cNvPr id="31774" name="Rectangle 64"/>
          <p:cNvSpPr>
            <a:spLocks noChangeArrowheads="1"/>
          </p:cNvSpPr>
          <p:nvPr/>
        </p:nvSpPr>
        <p:spPr bwMode="auto">
          <a:xfrm rot="-5400000">
            <a:off x="-800894" y="3513932"/>
            <a:ext cx="2398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Deaths per year (million)</a:t>
            </a:r>
            <a:endParaRPr lang="en-US" sz="1600"/>
          </a:p>
        </p:txBody>
      </p:sp>
      <p:sp>
        <p:nvSpPr>
          <p:cNvPr id="31775" name="Line 14"/>
          <p:cNvSpPr>
            <a:spLocks noChangeShapeType="1"/>
          </p:cNvSpPr>
          <p:nvPr/>
        </p:nvSpPr>
        <p:spPr bwMode="auto">
          <a:xfrm>
            <a:off x="1000125" y="1628775"/>
            <a:ext cx="396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6" name="Rectangle 21"/>
          <p:cNvSpPr>
            <a:spLocks noChangeArrowheads="1"/>
          </p:cNvSpPr>
          <p:nvPr/>
        </p:nvSpPr>
        <p:spPr bwMode="auto">
          <a:xfrm>
            <a:off x="674688" y="1898650"/>
            <a:ext cx="284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2.6</a:t>
            </a:r>
            <a:endParaRPr lang="en-US" sz="1600"/>
          </a:p>
        </p:txBody>
      </p:sp>
      <p:sp>
        <p:nvSpPr>
          <p:cNvPr id="31777" name="Rectangle 21"/>
          <p:cNvSpPr>
            <a:spLocks noChangeArrowheads="1"/>
          </p:cNvSpPr>
          <p:nvPr/>
        </p:nvSpPr>
        <p:spPr bwMode="auto">
          <a:xfrm>
            <a:off x="692150" y="233045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2.3</a:t>
            </a:r>
            <a:endParaRPr lang="en-US" sz="1600"/>
          </a:p>
        </p:txBody>
      </p:sp>
      <p:grpSp>
        <p:nvGrpSpPr>
          <p:cNvPr id="31778" name="Group 86"/>
          <p:cNvGrpSpPr>
            <a:grpSpLocks/>
          </p:cNvGrpSpPr>
          <p:nvPr/>
        </p:nvGrpSpPr>
        <p:grpSpPr bwMode="auto">
          <a:xfrm>
            <a:off x="1806575" y="3422650"/>
            <a:ext cx="6346825" cy="2732088"/>
            <a:chOff x="1806320" y="3422651"/>
            <a:chExt cx="6347179" cy="2732088"/>
          </a:xfrm>
        </p:grpSpPr>
        <p:sp>
          <p:nvSpPr>
            <p:cNvPr id="31788" name="Rectangle 52"/>
            <p:cNvSpPr>
              <a:spLocks noChangeArrowheads="1"/>
            </p:cNvSpPr>
            <p:nvPr/>
          </p:nvSpPr>
          <p:spPr bwMode="auto">
            <a:xfrm rot="-1800000">
              <a:off x="1806320" y="5877098"/>
              <a:ext cx="16192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Schistosomiasis</a:t>
              </a:r>
              <a:endParaRPr lang="en-US" sz="1600"/>
            </a:p>
          </p:txBody>
        </p:sp>
        <p:grpSp>
          <p:nvGrpSpPr>
            <p:cNvPr id="31789" name="Group 83"/>
            <p:cNvGrpSpPr>
              <a:grpSpLocks/>
            </p:cNvGrpSpPr>
            <p:nvPr/>
          </p:nvGrpSpPr>
          <p:grpSpPr bwMode="auto">
            <a:xfrm>
              <a:off x="1979712" y="3422651"/>
              <a:ext cx="6173787" cy="2732088"/>
              <a:chOff x="2052638" y="3422651"/>
              <a:chExt cx="6173787" cy="2732088"/>
            </a:xfrm>
          </p:grpSpPr>
          <p:sp>
            <p:nvSpPr>
              <p:cNvPr id="31790" name="Rectangle 3"/>
              <p:cNvSpPr>
                <a:spLocks noChangeArrowheads="1"/>
              </p:cNvSpPr>
              <p:nvPr/>
            </p:nvSpPr>
            <p:spPr bwMode="auto">
              <a:xfrm>
                <a:off x="8196263" y="5519738"/>
                <a:ext cx="30162" cy="15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Rectangle 4"/>
              <p:cNvSpPr>
                <a:spLocks noChangeArrowheads="1"/>
              </p:cNvSpPr>
              <p:nvPr/>
            </p:nvSpPr>
            <p:spPr bwMode="auto">
              <a:xfrm>
                <a:off x="8008938" y="5519738"/>
                <a:ext cx="217487" cy="15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Rectangle 35"/>
              <p:cNvSpPr>
                <a:spLocks noChangeArrowheads="1"/>
              </p:cNvSpPr>
              <p:nvPr/>
            </p:nvSpPr>
            <p:spPr bwMode="auto">
              <a:xfrm>
                <a:off x="2735263" y="4797426"/>
                <a:ext cx="180975" cy="711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3" name="Rectangle 38"/>
              <p:cNvSpPr>
                <a:spLocks noChangeArrowheads="1"/>
              </p:cNvSpPr>
              <p:nvPr/>
            </p:nvSpPr>
            <p:spPr bwMode="auto">
              <a:xfrm rot="-1800000">
                <a:off x="2052638" y="5729288"/>
                <a:ext cx="912812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</a:rPr>
                  <a:t>NTD total</a:t>
                </a:r>
              </a:p>
            </p:txBody>
          </p:sp>
          <p:sp>
            <p:nvSpPr>
              <p:cNvPr id="31794" name="AutoShape 40"/>
              <p:cNvSpPr>
                <a:spLocks/>
              </p:cNvSpPr>
              <p:nvPr/>
            </p:nvSpPr>
            <p:spPr bwMode="auto">
              <a:xfrm rot="-5400000">
                <a:off x="4985221" y="2114551"/>
                <a:ext cx="504825" cy="3997326"/>
              </a:xfrm>
              <a:prstGeom prst="rightBrace">
                <a:avLst>
                  <a:gd name="adj1" fmla="val 84864"/>
                  <a:gd name="adj2" fmla="val 50000"/>
                </a:avLst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Rectangle 42"/>
              <p:cNvSpPr>
                <a:spLocks noChangeArrowheads="1"/>
              </p:cNvSpPr>
              <p:nvPr/>
            </p:nvSpPr>
            <p:spPr bwMode="auto">
              <a:xfrm>
                <a:off x="3258020" y="5157789"/>
                <a:ext cx="161925" cy="3508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Rectangle 43"/>
              <p:cNvSpPr>
                <a:spLocks noChangeArrowheads="1"/>
              </p:cNvSpPr>
              <p:nvPr/>
            </p:nvSpPr>
            <p:spPr bwMode="auto">
              <a:xfrm>
                <a:off x="3772370" y="5445126"/>
                <a:ext cx="223838" cy="635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Rectangle 44"/>
              <p:cNvSpPr>
                <a:spLocks noChangeArrowheads="1"/>
              </p:cNvSpPr>
              <p:nvPr/>
            </p:nvSpPr>
            <p:spPr bwMode="auto">
              <a:xfrm>
                <a:off x="4296245" y="5445126"/>
                <a:ext cx="204788" cy="635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Rectangle 45"/>
              <p:cNvSpPr>
                <a:spLocks noChangeArrowheads="1"/>
              </p:cNvSpPr>
              <p:nvPr/>
            </p:nvSpPr>
            <p:spPr bwMode="auto">
              <a:xfrm>
                <a:off x="4810596" y="5445126"/>
                <a:ext cx="266700" cy="635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Rectangle 46"/>
              <p:cNvSpPr>
                <a:spLocks noChangeArrowheads="1"/>
              </p:cNvSpPr>
              <p:nvPr/>
            </p:nvSpPr>
            <p:spPr bwMode="auto">
              <a:xfrm>
                <a:off x="5332883" y="5445126"/>
                <a:ext cx="247650" cy="635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Rectangle 47"/>
              <p:cNvSpPr>
                <a:spLocks noChangeArrowheads="1"/>
              </p:cNvSpPr>
              <p:nvPr/>
            </p:nvSpPr>
            <p:spPr bwMode="auto">
              <a:xfrm>
                <a:off x="5856758" y="5445126"/>
                <a:ext cx="228600" cy="714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Rectangle 48"/>
              <p:cNvSpPr>
                <a:spLocks noChangeArrowheads="1"/>
              </p:cNvSpPr>
              <p:nvPr/>
            </p:nvSpPr>
            <p:spPr bwMode="auto">
              <a:xfrm>
                <a:off x="6371108" y="5445126"/>
                <a:ext cx="217488" cy="635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Rectangle 53"/>
              <p:cNvSpPr>
                <a:spLocks noChangeArrowheads="1"/>
              </p:cNvSpPr>
              <p:nvPr/>
            </p:nvSpPr>
            <p:spPr bwMode="auto">
              <a:xfrm rot="-1800000">
                <a:off x="2888133" y="5751514"/>
                <a:ext cx="105886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Hookworm</a:t>
                </a:r>
                <a:endParaRPr lang="en-US" sz="1600"/>
              </a:p>
            </p:txBody>
          </p:sp>
          <p:sp>
            <p:nvSpPr>
              <p:cNvPr id="31803" name="Rectangle 54"/>
              <p:cNvSpPr>
                <a:spLocks noChangeArrowheads="1"/>
              </p:cNvSpPr>
              <p:nvPr/>
            </p:nvSpPr>
            <p:spPr bwMode="auto">
              <a:xfrm rot="-1800000">
                <a:off x="3370733" y="5781676"/>
                <a:ext cx="10255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Ascariasis</a:t>
                </a:r>
                <a:endParaRPr lang="en-US" sz="1600"/>
              </a:p>
            </p:txBody>
          </p:sp>
          <p:sp>
            <p:nvSpPr>
              <p:cNvPr id="31804" name="Rectangle 55"/>
              <p:cNvSpPr>
                <a:spLocks noChangeArrowheads="1"/>
              </p:cNvSpPr>
              <p:nvPr/>
            </p:nvSpPr>
            <p:spPr bwMode="auto">
              <a:xfrm rot="-1800000">
                <a:off x="3602508" y="5854701"/>
                <a:ext cx="141446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Leishmaniasis</a:t>
                </a:r>
                <a:endParaRPr lang="en-US" sz="1600"/>
              </a:p>
            </p:txBody>
          </p:sp>
          <p:sp>
            <p:nvSpPr>
              <p:cNvPr id="31805" name="Rectangle 56"/>
              <p:cNvSpPr>
                <a:spLocks noChangeArrowheads="1"/>
              </p:cNvSpPr>
              <p:nvPr/>
            </p:nvSpPr>
            <p:spPr bwMode="auto">
              <a:xfrm rot="-1800000">
                <a:off x="3932708" y="5886451"/>
                <a:ext cx="167481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Trypanosomiasis</a:t>
                </a:r>
                <a:endParaRPr lang="en-US" sz="1600"/>
              </a:p>
            </p:txBody>
          </p:sp>
          <p:sp>
            <p:nvSpPr>
              <p:cNvPr id="31806" name="Rectangle 57"/>
              <p:cNvSpPr>
                <a:spLocks noChangeArrowheads="1"/>
              </p:cNvSpPr>
              <p:nvPr/>
            </p:nvSpPr>
            <p:spPr bwMode="auto">
              <a:xfrm rot="-1800000">
                <a:off x="4529608" y="5908676"/>
                <a:ext cx="154781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Chagas disease</a:t>
                </a:r>
                <a:endParaRPr lang="en-US" sz="1600"/>
              </a:p>
            </p:txBody>
          </p:sp>
          <p:sp>
            <p:nvSpPr>
              <p:cNvPr id="31807" name="Rectangle 58"/>
              <p:cNvSpPr>
                <a:spLocks noChangeArrowheads="1"/>
              </p:cNvSpPr>
              <p:nvPr/>
            </p:nvSpPr>
            <p:spPr bwMode="auto">
              <a:xfrm rot="-1800000">
                <a:off x="5420196" y="5789614"/>
                <a:ext cx="11525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Trichuriasis</a:t>
                </a:r>
                <a:endParaRPr lang="en-US" sz="1600"/>
              </a:p>
            </p:txBody>
          </p:sp>
          <p:sp>
            <p:nvSpPr>
              <p:cNvPr id="31808" name="Rectangle 60"/>
              <p:cNvSpPr>
                <a:spLocks noChangeArrowheads="1"/>
              </p:cNvSpPr>
              <p:nvPr/>
            </p:nvSpPr>
            <p:spPr bwMode="auto">
              <a:xfrm rot="-1800000">
                <a:off x="6240933" y="5686426"/>
                <a:ext cx="74136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Leprosi</a:t>
                </a:r>
                <a:endParaRPr lang="en-US" sz="1600"/>
              </a:p>
            </p:txBody>
          </p:sp>
          <p:sp>
            <p:nvSpPr>
              <p:cNvPr id="31809" name="Text Box 41"/>
              <p:cNvSpPr txBox="1">
                <a:spLocks noChangeArrowheads="1"/>
              </p:cNvSpPr>
              <p:nvPr/>
            </p:nvSpPr>
            <p:spPr bwMode="auto">
              <a:xfrm>
                <a:off x="3059583" y="3422651"/>
                <a:ext cx="4176713" cy="366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CA" b="1">
                    <a:solidFill>
                      <a:srgbClr val="FF3300"/>
                    </a:solidFill>
                  </a:rPr>
                  <a:t>Neglected tropical diseases (NTDs)</a:t>
                </a:r>
                <a:endParaRPr lang="en-US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1810" name="Rectangle 48"/>
              <p:cNvSpPr>
                <a:spLocks noChangeArrowheads="1"/>
              </p:cNvSpPr>
              <p:nvPr/>
            </p:nvSpPr>
            <p:spPr bwMode="auto">
              <a:xfrm>
                <a:off x="6802784" y="5445223"/>
                <a:ext cx="217488" cy="6090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TextBox 74"/>
              <p:cNvSpPr txBox="1">
                <a:spLocks noChangeArrowheads="1"/>
              </p:cNvSpPr>
              <p:nvPr/>
            </p:nvSpPr>
            <p:spPr bwMode="auto">
              <a:xfrm rot="-5400000">
                <a:off x="2491081" y="4285783"/>
                <a:ext cx="6944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534,000</a:t>
                </a:r>
              </a:p>
            </p:txBody>
          </p:sp>
          <p:sp>
            <p:nvSpPr>
              <p:cNvPr id="31812" name="TextBox 75"/>
              <p:cNvSpPr txBox="1">
                <a:spLocks noChangeArrowheads="1"/>
              </p:cNvSpPr>
              <p:nvPr/>
            </p:nvSpPr>
            <p:spPr bwMode="auto">
              <a:xfrm rot="-5400000">
                <a:off x="2994336" y="4645823"/>
                <a:ext cx="6960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280,000</a:t>
                </a:r>
              </a:p>
            </p:txBody>
          </p:sp>
          <p:sp>
            <p:nvSpPr>
              <p:cNvPr id="31813" name="TextBox 76"/>
              <p:cNvSpPr txBox="1">
                <a:spLocks noChangeArrowheads="1"/>
              </p:cNvSpPr>
              <p:nvPr/>
            </p:nvSpPr>
            <p:spPr bwMode="auto">
              <a:xfrm rot="-5400000">
                <a:off x="3565658" y="4997986"/>
                <a:ext cx="617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65,000</a:t>
                </a:r>
              </a:p>
            </p:txBody>
          </p:sp>
          <p:sp>
            <p:nvSpPr>
              <p:cNvPr id="31814" name="TextBox 77"/>
              <p:cNvSpPr txBox="1">
                <a:spLocks noChangeArrowheads="1"/>
              </p:cNvSpPr>
              <p:nvPr/>
            </p:nvSpPr>
            <p:spPr bwMode="auto">
              <a:xfrm rot="-5400000">
                <a:off x="4088376" y="4997986"/>
                <a:ext cx="617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60,000</a:t>
                </a:r>
              </a:p>
            </p:txBody>
          </p:sp>
          <p:sp>
            <p:nvSpPr>
              <p:cNvPr id="31815" name="TextBox 78"/>
              <p:cNvSpPr txBox="1">
                <a:spLocks noChangeArrowheads="1"/>
              </p:cNvSpPr>
              <p:nvPr/>
            </p:nvSpPr>
            <p:spPr bwMode="auto">
              <a:xfrm rot="-5400000">
                <a:off x="4627116" y="4976722"/>
                <a:ext cx="617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51,000</a:t>
                </a:r>
              </a:p>
            </p:txBody>
          </p:sp>
          <p:sp>
            <p:nvSpPr>
              <p:cNvPr id="31816" name="TextBox 79"/>
              <p:cNvSpPr txBox="1">
                <a:spLocks noChangeArrowheads="1"/>
              </p:cNvSpPr>
              <p:nvPr/>
            </p:nvSpPr>
            <p:spPr bwMode="auto">
              <a:xfrm rot="-5400000">
                <a:off x="5131172" y="4986053"/>
                <a:ext cx="617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48,000</a:t>
                </a:r>
              </a:p>
            </p:txBody>
          </p:sp>
          <p:sp>
            <p:nvSpPr>
              <p:cNvPr id="31817" name="TextBox 80"/>
              <p:cNvSpPr txBox="1">
                <a:spLocks noChangeArrowheads="1"/>
              </p:cNvSpPr>
              <p:nvPr/>
            </p:nvSpPr>
            <p:spPr bwMode="auto">
              <a:xfrm rot="-5400000">
                <a:off x="5635228" y="4977807"/>
                <a:ext cx="617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14,000</a:t>
                </a:r>
              </a:p>
            </p:txBody>
          </p:sp>
          <p:sp>
            <p:nvSpPr>
              <p:cNvPr id="31818" name="TextBox 81"/>
              <p:cNvSpPr txBox="1">
                <a:spLocks noChangeArrowheads="1"/>
              </p:cNvSpPr>
              <p:nvPr/>
            </p:nvSpPr>
            <p:spPr bwMode="auto">
              <a:xfrm rot="-5400000">
                <a:off x="6167277" y="4976722"/>
                <a:ext cx="617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10,000</a:t>
                </a:r>
              </a:p>
            </p:txBody>
          </p:sp>
          <p:sp>
            <p:nvSpPr>
              <p:cNvPr id="31819" name="TextBox 82"/>
              <p:cNvSpPr txBox="1">
                <a:spLocks noChangeArrowheads="1"/>
              </p:cNvSpPr>
              <p:nvPr/>
            </p:nvSpPr>
            <p:spPr bwMode="auto">
              <a:xfrm rot="-5400000">
                <a:off x="6647929" y="5023377"/>
                <a:ext cx="5389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200" b="1"/>
                  <a:t>6,000</a:t>
                </a:r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Rectangle 2"/>
          <p:cNvSpPr txBox="1">
            <a:spLocks noChangeArrowheads="1"/>
          </p:cNvSpPr>
          <p:nvPr/>
        </p:nvSpPr>
        <p:spPr>
          <a:xfrm>
            <a:off x="71438" y="71438"/>
            <a:ext cx="8604250" cy="909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Global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Burden of Mortality  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83768" y="692696"/>
            <a:ext cx="4968552" cy="7200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786" name="Line 15"/>
          <p:cNvSpPr>
            <a:spLocks noChangeShapeType="1"/>
          </p:cNvSpPr>
          <p:nvPr/>
        </p:nvSpPr>
        <p:spPr bwMode="auto">
          <a:xfrm>
            <a:off x="1025525" y="5508625"/>
            <a:ext cx="78041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7" name="TextBox 88"/>
          <p:cNvSpPr txBox="1">
            <a:spLocks noChangeArrowheads="1"/>
          </p:cNvSpPr>
          <p:nvPr/>
        </p:nvSpPr>
        <p:spPr bwMode="auto">
          <a:xfrm>
            <a:off x="0" y="6581775"/>
            <a:ext cx="168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/>
              <a:t>Hotez et.al Lancet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6"/>
          <p:cNvSpPr txBox="1">
            <a:spLocks noChangeArrowheads="1"/>
          </p:cNvSpPr>
          <p:nvPr/>
        </p:nvSpPr>
        <p:spPr bwMode="auto">
          <a:xfrm>
            <a:off x="0" y="765175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Transmission: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0825" y="1557338"/>
            <a:ext cx="864235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 Direct contact</a:t>
            </a:r>
          </a:p>
          <a:p>
            <a:pPr>
              <a:defRPr/>
            </a:pPr>
            <a:r>
              <a:rPr lang="en-GB" dirty="0"/>
              <a:t>HIV/AIDS, Chlamydia, Hepatitis B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Oral and </a:t>
            </a:r>
            <a:r>
              <a:rPr lang="en-GB" sz="2400" dirty="0" err="1">
                <a:latin typeface="Calibri" pitchFamily="34" charset="0"/>
              </a:rPr>
              <a:t>feco</a:t>
            </a:r>
            <a:r>
              <a:rPr lang="en-GB" sz="2400" dirty="0">
                <a:latin typeface="Calibri" pitchFamily="34" charset="0"/>
              </a:rPr>
              <a:t>-oral route</a:t>
            </a:r>
          </a:p>
          <a:p>
            <a:pPr>
              <a:defRPr/>
            </a:pPr>
            <a:r>
              <a:rPr lang="en-GB" dirty="0">
                <a:latin typeface="+mj-lt"/>
              </a:rPr>
              <a:t>Herpes simplex, Food borne </a:t>
            </a:r>
            <a:r>
              <a:rPr lang="en-GB" dirty="0" err="1">
                <a:latin typeface="+mj-lt"/>
              </a:rPr>
              <a:t>trematodiases</a:t>
            </a:r>
            <a:r>
              <a:rPr lang="en-GB" dirty="0">
                <a:latin typeface="+mj-lt"/>
              </a:rPr>
              <a:t>, Cholera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err="1">
                <a:latin typeface="Calibri" pitchFamily="34" charset="0"/>
              </a:rPr>
              <a:t>Percutaneous</a:t>
            </a:r>
            <a:r>
              <a:rPr lang="en-GB" sz="2400" dirty="0">
                <a:latin typeface="Calibri" pitchFamily="34" charset="0"/>
              </a:rPr>
              <a:t> infection</a:t>
            </a:r>
          </a:p>
          <a:p>
            <a:pPr>
              <a:defRPr/>
            </a:pPr>
            <a:r>
              <a:rPr lang="en-GB" dirty="0" err="1">
                <a:latin typeface="+mn-lt"/>
              </a:rPr>
              <a:t>Schistosomiasis</a:t>
            </a:r>
            <a:r>
              <a:rPr lang="en-GB" dirty="0">
                <a:latin typeface="+mn-lt"/>
              </a:rPr>
              <a:t>, Hookworm disease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Vector-borne infection</a:t>
            </a:r>
          </a:p>
          <a:p>
            <a:pPr>
              <a:defRPr/>
            </a:pPr>
            <a:r>
              <a:rPr lang="en-GB" dirty="0">
                <a:latin typeface="+mj-lt"/>
              </a:rPr>
              <a:t>Malaria, Dengue fever, Sleeping sickness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Vertical and horizontal transmission</a:t>
            </a:r>
          </a:p>
          <a:p>
            <a:pPr>
              <a:defRPr/>
            </a:pPr>
            <a:r>
              <a:rPr lang="en-GB" dirty="0">
                <a:latin typeface="+mj-lt"/>
              </a:rPr>
              <a:t>Influenza A and B, Hepatitis, Syphilis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931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5827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10810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357563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508476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828675"/>
            <a:ext cx="4770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765175"/>
            <a:ext cx="504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Main Functions of Blood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9388" y="1862138"/>
            <a:ext cx="662463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Transport through the body of </a:t>
            </a:r>
            <a:endParaRPr lang="en-US">
              <a:solidFill>
                <a:srgbClr val="000000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Oxygen and carbon dioxide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Nutrients (glucose, lipids, amino acids)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Ions (e.g., Na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, Ca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2+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, HCO</a:t>
            </a:r>
            <a:r>
              <a:rPr lang="en-GB" baseline="-3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−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)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Wastes (e.g., urea, H</a:t>
            </a:r>
            <a:r>
              <a:rPr lang="en-GB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O, food additives, drugs)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Hormones </a:t>
            </a:r>
            <a:endParaRPr lang="en-US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79388" y="4505325"/>
            <a:ext cx="6840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Defence of the body against infections and other foreign materials</a:t>
            </a:r>
          </a:p>
          <a:p>
            <a:pPr>
              <a:buFont typeface="Arial" pitchFamily="34" charset="0"/>
              <a:buChar char="•"/>
            </a:pPr>
            <a:endParaRPr lang="en-GB" sz="80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Regulation of body pH and core body temperature</a:t>
            </a:r>
          </a:p>
          <a:p>
            <a:pPr lvl="1"/>
            <a:r>
              <a:rPr lang="en-GB">
                <a:solidFill>
                  <a:srgbClr val="000000"/>
                </a:solidFill>
              </a:rPr>
              <a:t>Normal pH of blood: 7.35 - 7.45</a:t>
            </a:r>
          </a:p>
          <a:p>
            <a:pPr lvl="1"/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765175"/>
            <a:ext cx="2160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Viruses</a:t>
            </a:r>
            <a:endParaRPr lang="en-US" sz="280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79388" y="2060575"/>
            <a:ext cx="792003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Obligate parasites – not cells in their own right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Contain RNA or DNA genetic material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Make use of host cell nuclear synthetic machinery to replicate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Show host specificity but infect almost all other life forms including bacteria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Divide by budding out of host cell</a:t>
            </a:r>
            <a:endParaRPr lang="en-US" sz="2200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5" t="27333" r="12508" b="7167"/>
          <a:stretch>
            <a:fillRect/>
          </a:stretch>
        </p:blipFill>
        <p:spPr bwMode="auto">
          <a:xfrm>
            <a:off x="6732588" y="476250"/>
            <a:ext cx="1873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0" y="765175"/>
            <a:ext cx="8351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Human Immunodeficiency Virus (HIV)</a:t>
            </a:r>
            <a:endParaRPr lang="en-US" sz="2800"/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9243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1966913"/>
            <a:ext cx="48974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/>
              <a:t>34 million people live with HIV worldwide</a:t>
            </a:r>
          </a:p>
          <a:p>
            <a:r>
              <a:rPr lang="en-GB"/>
              <a:t>An estimated 2.5 million people were newly infected with the virus in 2011</a:t>
            </a:r>
          </a:p>
          <a:p>
            <a:r>
              <a:rPr lang="en-GB"/>
              <a:t>. </a:t>
            </a:r>
          </a:p>
          <a:p>
            <a:r>
              <a:rPr lang="en-GB" b="1"/>
              <a:t>HIV is the world’s leading infectious killer</a:t>
            </a:r>
          </a:p>
          <a:p>
            <a:r>
              <a:rPr lang="en-GB"/>
              <a:t>About 25 million people have died to date. An estimated 1.7 million people died of HIV/AIDS in 2011. </a:t>
            </a:r>
          </a:p>
          <a:p>
            <a:endParaRPr lang="en-GB"/>
          </a:p>
          <a:p>
            <a:r>
              <a:rPr lang="en-GB" b="1"/>
              <a:t>Combination antiretroviral therapy (ART) prevents the HIV virus from multiplying in the body</a:t>
            </a:r>
          </a:p>
          <a:p>
            <a:endParaRPr lang="en-GB"/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7596188" y="6488113"/>
            <a:ext cx="154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WHO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0" y="765175"/>
            <a:ext cx="442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Dengue fever</a:t>
            </a:r>
            <a:endParaRPr lang="en-US" sz="2800"/>
          </a:p>
        </p:txBody>
      </p:sp>
      <p:pic>
        <p:nvPicPr>
          <p:cNvPr id="35843" name="Picture 15" descr="http://2.bp.blogspot.com/-4FAcxTQB6iQ/Tnv0rPdA_EI/AAAAAAAAAwo/Mr_oBHSHF7I/s1600/Dengue+Carrier+Aedes+Mosqu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60350"/>
            <a:ext cx="20685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7" descr="http://microbewiki.kenyon.edu/images/7/7f/Dengue_hemorragic_fe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0350"/>
            <a:ext cx="37449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40200" y="4365625"/>
            <a:ext cx="4805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1600"/>
              <a:t>There is no specific treatment for dengue/ severe dengue, but early detection and access to proper medical care lowers fatality rates below 1%.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Dengue prevention and control solely depends on effective vector control measures.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50825" y="1481138"/>
            <a:ext cx="5761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GB" sz="8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The infection causes flu-like illness, and occasionally develops into a potentially lethal complication called </a:t>
            </a:r>
            <a:r>
              <a:rPr lang="en-GB" sz="1600" b="1"/>
              <a:t>dengue hemorrhagic fever</a:t>
            </a:r>
          </a:p>
          <a:p>
            <a:pPr algn="just">
              <a:buFont typeface="Wingdings" pitchFamily="2" charset="2"/>
              <a:buChar char="Ø"/>
            </a:pPr>
            <a:endParaRPr lang="en-GB" sz="8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The global incidence of dengue has grown dramatically in recent decades; ~50% of the world's population is now at risk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Dengue is found in tropical and sub-tropical climates worldwide, mostly in urban and semi-urban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765175"/>
            <a:ext cx="201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Fungi</a:t>
            </a:r>
            <a:endParaRPr lang="en-US" sz="2800" i="1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640873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Non-motile eukaryotic cells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Occurs as yeasts, filaments or both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Yeasts bud or divide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Cause disease by 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Production of toxins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Allergens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Invasion of tissue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7320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5300663"/>
            <a:ext cx="5688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</a:rPr>
              <a:t>Cause cutaneous, mucosal (</a:t>
            </a:r>
            <a:r>
              <a:rPr lang="en-GB" sz="2000" i="1">
                <a:solidFill>
                  <a:srgbClr val="000000"/>
                </a:solidFill>
              </a:rPr>
              <a:t>Candida albicans</a:t>
            </a:r>
            <a:r>
              <a:rPr lang="en-GB" sz="2000">
                <a:solidFill>
                  <a:srgbClr val="000000"/>
                </a:solidFill>
              </a:rPr>
              <a:t>) and/or systemic mycoses (</a:t>
            </a:r>
            <a:r>
              <a:rPr lang="en-GB" sz="2000" i="1">
                <a:solidFill>
                  <a:srgbClr val="000000"/>
                </a:solidFill>
              </a:rPr>
              <a:t>Aspergillus</a:t>
            </a:r>
            <a:r>
              <a:rPr lang="en-GB" sz="20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765175"/>
            <a:ext cx="2879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Bacteria</a:t>
            </a:r>
            <a:endParaRPr lang="en-US" sz="2800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50825" y="1681163"/>
            <a:ext cx="83534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Fundamentally different from all other living things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	 - PROKARYOTES</a:t>
            </a:r>
          </a:p>
          <a:p>
            <a:pPr eaLnBrk="1" hangingPunct="1">
              <a:spcBef>
                <a:spcPct val="50000"/>
              </a:spcBef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Contain chromosomal DNA, but no nucleus (but condensations called Nucleoids)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Widely distributed in nature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Some are pathogenic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Divide by binary fission</a:t>
            </a:r>
            <a:endParaRPr lang="en-US" sz="2400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23828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774700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Beneficial bacteria – The microbiota </a:t>
            </a:r>
            <a:endParaRPr lang="en-US" sz="280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872163" y="5508625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/>
              <a:t>Location of normal microbial populations</a:t>
            </a:r>
            <a:endParaRPr lang="en-US" sz="1600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58888"/>
            <a:ext cx="2876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79388" y="1482725"/>
            <a:ext cx="453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Number of human cells in the body: 10</a:t>
            </a:r>
            <a:r>
              <a:rPr lang="en-GB" baseline="30000"/>
              <a:t>13</a:t>
            </a:r>
            <a:endParaRPr lang="en-US" baseline="300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79388" y="197961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Number of bacterial cells in the body: 10</a:t>
            </a:r>
            <a:r>
              <a:rPr lang="en-GB" baseline="30000"/>
              <a:t>14</a:t>
            </a:r>
            <a:endParaRPr lang="en-US" baseline="3000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79388" y="2749550"/>
            <a:ext cx="55451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Functions: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Protect against pathogens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Development and homoeostasis of the immune system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Control of epithelial cell proliferation and differentiation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Fermentation of non-digestible dietary fibres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Absorption of nutrients and vitamin synthesis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May cause infections in the immune-compromised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8" grpId="0"/>
      <p:bldP spid="665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817563"/>
            <a:ext cx="723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Tuberculosis</a:t>
            </a:r>
            <a:endParaRPr lang="en-US" sz="2800" i="1"/>
          </a:p>
        </p:txBody>
      </p:sp>
      <p:pic>
        <p:nvPicPr>
          <p:cNvPr id="39939" name="Picture 8" descr="http://www.methodsofhealing.com/files/2010/06/case-of-tubercul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7449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4067175" y="1689100"/>
            <a:ext cx="4826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1600"/>
              <a:t>Tuberculosis (TB) is caused by bacteria (</a:t>
            </a:r>
            <a:r>
              <a:rPr lang="en-GB" sz="1600" i="1"/>
              <a:t>Mycobacterium tuberculosis</a:t>
            </a:r>
            <a:r>
              <a:rPr lang="en-GB" sz="1600"/>
              <a:t>) that most often affect the lungs. 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Tuberculosis is curable and preventable. 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About one-third of the world's population has latent TB. 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People infected with TB bacteria have a lifetime risk of falling ill with TB of 10%. However persons with compromised immune systems have a much higher risk of falling ill.</a:t>
            </a:r>
          </a:p>
          <a:p>
            <a:pPr algn="just"/>
            <a:endParaRPr lang="en-GB" sz="1600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250825" y="5589588"/>
            <a:ext cx="770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1600"/>
              <a:t>Common symptoms of active lung TB are cough with sputum and blood at times, chest pains, weakness, weight loss, fever and night sweats.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765175"/>
            <a:ext cx="248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Trachoma</a:t>
            </a:r>
            <a:endParaRPr lang="en-US" sz="2800"/>
          </a:p>
        </p:txBody>
      </p:sp>
      <p:pic>
        <p:nvPicPr>
          <p:cNvPr id="40963" name="Picture 8" descr="http://www.pyroenergen.com/articles/images/trach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88131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 descr="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1651" b="19200"/>
          <a:stretch>
            <a:fillRect/>
          </a:stretch>
        </p:blipFill>
        <p:spPr bwMode="auto">
          <a:xfrm>
            <a:off x="395288" y="3860800"/>
            <a:ext cx="28844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492500" y="1563688"/>
            <a:ext cx="5435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1600"/>
              <a:t>Caused by </a:t>
            </a:r>
            <a:r>
              <a:rPr lang="en-GB" sz="1600" i="1"/>
              <a:t>Chlamydia trachomatis 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Ocular localised infection which spreads through contact with eye discharge 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Infection often begins during infancy and can become chronic</a:t>
            </a:r>
          </a:p>
          <a:p>
            <a:pPr algn="just">
              <a:buFont typeface="Wingdings" pitchFamily="2" charset="2"/>
              <a:buChar char="Ø"/>
            </a:pPr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Leading cause of infection-induced blindness</a:t>
            </a:r>
          </a:p>
          <a:p>
            <a:pPr algn="just"/>
            <a:endParaRPr lang="en-GB" sz="1600"/>
          </a:p>
          <a:p>
            <a:pPr algn="just">
              <a:buFont typeface="Wingdings" pitchFamily="2" charset="2"/>
              <a:buChar char="Ø"/>
            </a:pPr>
            <a:r>
              <a:rPr lang="en-GB" sz="1600"/>
              <a:t>Chronic and repeated infection leads to scarring of the inside of the eyelid and inwards turning of eyelids and scarring the cornea.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765175"/>
            <a:ext cx="2160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Protozoa</a:t>
            </a:r>
            <a:endParaRPr lang="en-US" sz="2800" i="1"/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06363" y="1916113"/>
            <a:ext cx="86423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Unicellular eukaryotic organisms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Include intestinal, blood and tissue parasites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Replicate in host by binary fission or by formation of trophozoites inside a cell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Many have a complex life cycle involving more than one host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Infection is often acquired by ingestion or through a vector</a:t>
            </a:r>
            <a:endParaRPr lang="en-US" sz="2400"/>
          </a:p>
        </p:txBody>
      </p:sp>
      <p:pic>
        <p:nvPicPr>
          <p:cNvPr id="419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8" b="24554"/>
          <a:stretch>
            <a:fillRect/>
          </a:stretch>
        </p:blipFill>
        <p:spPr bwMode="auto">
          <a:xfrm>
            <a:off x="6372225" y="404813"/>
            <a:ext cx="24844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6"/>
          <p:cNvSpPr txBox="1">
            <a:spLocks noChangeArrowheads="1"/>
          </p:cNvSpPr>
          <p:nvPr/>
        </p:nvSpPr>
        <p:spPr bwMode="auto">
          <a:xfrm>
            <a:off x="0" y="765175"/>
            <a:ext cx="3043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i="1" dirty="0">
                <a:latin typeface="+mj-lt"/>
              </a:rPr>
              <a:t>Plasmodium spp.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323850" y="6092825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Causative agents:  </a:t>
            </a:r>
            <a:r>
              <a:rPr lang="en-GB" i="1">
                <a:latin typeface="Calibri" pitchFamily="34" charset="0"/>
              </a:rPr>
              <a:t>Plasmodium falciparum, P vivax, P ovale, P malariae</a:t>
            </a: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323850" y="1506538"/>
            <a:ext cx="4968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GB" b="1">
                <a:latin typeface="Calibri" pitchFamily="34" charset="0"/>
              </a:rPr>
              <a:t>Malaria - Epidemiological relevance (WHO 2008)</a:t>
            </a:r>
          </a:p>
          <a:p>
            <a:pPr algn="just" eaLnBrk="1" hangingPunct="1"/>
            <a:endParaRPr lang="en-GB" sz="800" b="1">
              <a:latin typeface="Calibri" pitchFamily="34" charset="0"/>
            </a:endParaRP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In 2006 the disease caused ~880 Mio acute illnesses and ~ 1 Mio deaths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Significant public health problem in &gt; 90 countries, inhabited by &gt; 50% of the world population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n-GB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90% of all cases occur in sub-Saharan Africa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GB" b="1">
                <a:latin typeface="Calibri" pitchFamily="34" charset="0"/>
              </a:rPr>
              <a:t>High risk groups </a:t>
            </a:r>
            <a:r>
              <a:rPr lang="en-GB">
                <a:latin typeface="Calibri" pitchFamily="34" charset="0"/>
              </a:rPr>
              <a:t>include children, pregnant women, refugees and labourers entering endemic regions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GB">
              <a:latin typeface="Calibri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60525"/>
            <a:ext cx="27273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49675"/>
            <a:ext cx="27368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0"/>
            <a:ext cx="395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Blood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6"/>
          <p:cNvSpPr txBox="1">
            <a:spLocks noChangeArrowheads="1"/>
          </p:cNvSpPr>
          <p:nvPr/>
        </p:nvSpPr>
        <p:spPr bwMode="auto">
          <a:xfrm>
            <a:off x="0" y="765175"/>
            <a:ext cx="188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Pathology:</a:t>
            </a:r>
          </a:p>
        </p:txBody>
      </p:sp>
      <p:sp>
        <p:nvSpPr>
          <p:cNvPr id="44035" name="TextBox 8"/>
          <p:cNvSpPr txBox="1">
            <a:spLocks noChangeArrowheads="1"/>
          </p:cNvSpPr>
          <p:nvPr/>
        </p:nvSpPr>
        <p:spPr bwMode="auto">
          <a:xfrm>
            <a:off x="0" y="1484313"/>
            <a:ext cx="8532813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GB" b="1">
                <a:latin typeface="Calibri" pitchFamily="34" charset="0"/>
              </a:rPr>
              <a:t>Fever</a:t>
            </a:r>
            <a:r>
              <a:rPr lang="en-GB">
                <a:latin typeface="Calibri" pitchFamily="34" charset="0"/>
              </a:rPr>
              <a:t> - Synchronised rupture of RBC’s releasing merozoites and cell debris -&gt; pro-inflammatory cytokines.</a:t>
            </a:r>
          </a:p>
          <a:p>
            <a:pPr algn="just" eaLnBrk="1" hangingPunct="1"/>
            <a:r>
              <a:rPr lang="en-GB" i="1">
                <a:latin typeface="Calibri" pitchFamily="34" charset="0"/>
              </a:rPr>
              <a:t>P falciparum P vivax </a:t>
            </a:r>
            <a:r>
              <a:rPr lang="en-GB">
                <a:latin typeface="Calibri" pitchFamily="34" charset="0"/>
              </a:rPr>
              <a:t>and </a:t>
            </a:r>
            <a:r>
              <a:rPr lang="en-GB" i="1">
                <a:latin typeface="Calibri" pitchFamily="34" charset="0"/>
              </a:rPr>
              <a:t>P ovale </a:t>
            </a:r>
            <a:r>
              <a:rPr lang="en-GB">
                <a:latin typeface="Calibri" pitchFamily="34" charset="0"/>
              </a:rPr>
              <a:t>48hr cycle (malaria tertiana) ; </a:t>
            </a:r>
            <a:r>
              <a:rPr lang="en-GB" i="1">
                <a:latin typeface="Calibri" pitchFamily="34" charset="0"/>
              </a:rPr>
              <a:t>P malariae </a:t>
            </a:r>
            <a:r>
              <a:rPr lang="en-GB">
                <a:latin typeface="Calibri" pitchFamily="34" charset="0"/>
              </a:rPr>
              <a:t>72 hr (malaria quartana)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/>
            <a:r>
              <a:rPr lang="en-GB" b="1">
                <a:latin typeface="Calibri" pitchFamily="34" charset="0"/>
              </a:rPr>
              <a:t>Organ dysfunction/cerebral malaria – </a:t>
            </a:r>
          </a:p>
          <a:p>
            <a:pPr algn="just" eaLnBrk="1" hangingPunct="1"/>
            <a:r>
              <a:rPr lang="en-GB">
                <a:latin typeface="Calibri" pitchFamily="34" charset="0"/>
              </a:rPr>
              <a:t>Sequestration of </a:t>
            </a:r>
            <a:r>
              <a:rPr lang="en-GB" i="1">
                <a:latin typeface="Calibri" pitchFamily="34" charset="0"/>
              </a:rPr>
              <a:t>P falciparum </a:t>
            </a:r>
            <a:r>
              <a:rPr lang="en-GB">
                <a:latin typeface="Calibri" pitchFamily="34" charset="0"/>
              </a:rPr>
              <a:t>infected </a:t>
            </a:r>
          </a:p>
          <a:p>
            <a:pPr algn="just" eaLnBrk="1" hangingPunct="1"/>
            <a:r>
              <a:rPr lang="en-GB">
                <a:latin typeface="Calibri" pitchFamily="34" charset="0"/>
              </a:rPr>
              <a:t>RBC in the microcirculation of vital </a:t>
            </a:r>
          </a:p>
          <a:p>
            <a:pPr algn="just" eaLnBrk="1" hangingPunct="1"/>
            <a:r>
              <a:rPr lang="en-GB">
                <a:latin typeface="Calibri" pitchFamily="34" charset="0"/>
              </a:rPr>
              <a:t>organs.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/>
            <a:r>
              <a:rPr lang="en-GB" b="1">
                <a:latin typeface="Calibri" pitchFamily="34" charset="0"/>
              </a:rPr>
              <a:t>Lactic acidosis</a:t>
            </a:r>
            <a:r>
              <a:rPr lang="en-GB">
                <a:latin typeface="Calibri" pitchFamily="34" charset="0"/>
              </a:rPr>
              <a:t> - Anaerobic glycolysis, </a:t>
            </a:r>
          </a:p>
          <a:p>
            <a:pPr algn="just" eaLnBrk="1" hangingPunct="1"/>
            <a:r>
              <a:rPr lang="en-GB">
                <a:latin typeface="Calibri" pitchFamily="34" charset="0"/>
              </a:rPr>
              <a:t>parasite end product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/>
            <a:r>
              <a:rPr lang="en-GB" b="1">
                <a:latin typeface="Calibri" pitchFamily="34" charset="0"/>
              </a:rPr>
              <a:t>Anaemia</a:t>
            </a:r>
            <a:r>
              <a:rPr lang="en-GB">
                <a:latin typeface="Calibri" pitchFamily="34" charset="0"/>
              </a:rPr>
              <a:t> - Due to rapid haemolysis of </a:t>
            </a:r>
          </a:p>
          <a:p>
            <a:pPr algn="just" eaLnBrk="1" hangingPunct="1"/>
            <a:r>
              <a:rPr lang="en-GB">
                <a:latin typeface="Calibri" pitchFamily="34" charset="0"/>
              </a:rPr>
              <a:t>RBC’s</a:t>
            </a:r>
          </a:p>
          <a:p>
            <a:pPr algn="just" eaLnBrk="1" hangingPunct="1"/>
            <a:endParaRPr lang="en-GB">
              <a:latin typeface="Calibri" pitchFamily="34" charset="0"/>
            </a:endParaRPr>
          </a:p>
          <a:p>
            <a:pPr algn="just" eaLnBrk="1" hangingPunct="1"/>
            <a:endParaRPr lang="en-GB">
              <a:latin typeface="Calibri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636838"/>
            <a:ext cx="52705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4"/>
          <p:cNvSpPr txBox="1">
            <a:spLocks noChangeArrowheads="1"/>
          </p:cNvSpPr>
          <p:nvPr/>
        </p:nvSpPr>
        <p:spPr bwMode="auto">
          <a:xfrm>
            <a:off x="395288" y="1412875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45059" name="TextBox 13"/>
          <p:cNvSpPr txBox="1">
            <a:spLocks noChangeArrowheads="1"/>
          </p:cNvSpPr>
          <p:nvPr/>
        </p:nvSpPr>
        <p:spPr bwMode="auto">
          <a:xfrm>
            <a:off x="4103688" y="1839913"/>
            <a:ext cx="4789487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Causative agents:</a:t>
            </a:r>
          </a:p>
          <a:p>
            <a:pPr eaLnBrk="1" hangingPunct="1"/>
            <a:r>
              <a:rPr lang="en-GB" i="1">
                <a:latin typeface="Calibri" pitchFamily="34" charset="0"/>
              </a:rPr>
              <a:t>Trypanosoma brucei gambiense</a:t>
            </a:r>
          </a:p>
          <a:p>
            <a:pPr eaLnBrk="1" hangingPunct="1"/>
            <a:r>
              <a:rPr lang="en-GB" i="1">
                <a:latin typeface="Calibri" pitchFamily="34" charset="0"/>
              </a:rPr>
              <a:t>T brucei rhodesiense </a:t>
            </a:r>
          </a:p>
          <a:p>
            <a:pPr eaLnBrk="1" hangingPunct="1"/>
            <a:endParaRPr lang="en-GB" i="1">
              <a:latin typeface="Calibri" pitchFamily="34" charset="0"/>
            </a:endParaRPr>
          </a:p>
          <a:p>
            <a:pPr eaLnBrk="1" hangingPunct="1"/>
            <a:r>
              <a:rPr lang="en-GB" b="1">
                <a:latin typeface="Calibri" pitchFamily="34" charset="0"/>
              </a:rPr>
              <a:t>Epidemiological significance: </a:t>
            </a:r>
            <a:r>
              <a:rPr lang="en-GB">
                <a:latin typeface="Calibri" pitchFamily="34" charset="0"/>
              </a:rPr>
              <a:t>WHO: 50-60 Mio people at risk and ~60,000 deaths per annum</a:t>
            </a:r>
          </a:p>
          <a:p>
            <a:pPr eaLnBrk="1" hangingPunct="1"/>
            <a:endParaRPr lang="en-GB">
              <a:latin typeface="Calibri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de-CH" b="1">
                <a:latin typeface="Calibri" pitchFamily="34" charset="0"/>
              </a:rPr>
              <a:t>Pathology: </a:t>
            </a:r>
          </a:p>
          <a:p>
            <a:pPr algn="just" eaLnBrk="1" hangingPunct="1">
              <a:spcBef>
                <a:spcPct val="50000"/>
              </a:spcBef>
            </a:pPr>
            <a:r>
              <a:rPr lang="de-CH">
                <a:latin typeface="Calibri" pitchFamily="34" charset="0"/>
              </a:rPr>
              <a:t>Hemolymphatic stage</a:t>
            </a:r>
          </a:p>
          <a:p>
            <a:pPr algn="just" eaLnBrk="1" hangingPunct="1">
              <a:spcBef>
                <a:spcPct val="50000"/>
              </a:spcBef>
            </a:pPr>
            <a:r>
              <a:rPr lang="de-CH">
                <a:latin typeface="Calibri" pitchFamily="34" charset="0"/>
              </a:rPr>
              <a:t>Meningo-Encephalitic stage</a:t>
            </a:r>
          </a:p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/>
            <a:endParaRPr lang="en-GB" i="1">
              <a:latin typeface="Calibri" pitchFamily="34" charset="0"/>
            </a:endParaRPr>
          </a:p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45060" name="TextBox 9"/>
          <p:cNvSpPr txBox="1">
            <a:spLocks noChangeArrowheads="1"/>
          </p:cNvSpPr>
          <p:nvPr/>
        </p:nvSpPr>
        <p:spPr bwMode="auto">
          <a:xfrm>
            <a:off x="0" y="765175"/>
            <a:ext cx="3151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800" i="1"/>
              <a:t>Trypanosoma spp.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4067175" y="765175"/>
            <a:ext cx="468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+mj-lt"/>
              </a:rPr>
              <a:t>Human African </a:t>
            </a:r>
            <a:r>
              <a:rPr lang="en-GB" sz="2400" dirty="0" err="1">
                <a:latin typeface="+mj-lt"/>
              </a:rPr>
              <a:t>Trypanosomiasis</a:t>
            </a:r>
            <a:r>
              <a:rPr lang="en-GB" sz="2400" dirty="0">
                <a:latin typeface="+mj-lt"/>
              </a:rPr>
              <a:t> 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3845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33845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0" y="765175"/>
            <a:ext cx="4033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Helminth parasites</a:t>
            </a:r>
            <a:endParaRPr lang="en-US" sz="2800" i="1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323850" y="3303588"/>
            <a:ext cx="81359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Multicellular organism with eukaryotic cell structure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Visible to the naked eye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Can have a life cycle outside the human host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Complexity of the life cycle varies from simple (all developmental stages in same host) to complex (alternation of generations in different hosts)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6592" y="1477527"/>
            <a:ext cx="252028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</a:rPr>
              <a:t>CLASS</a:t>
            </a:r>
          </a:p>
          <a:p>
            <a:pPr>
              <a:spcBef>
                <a:spcPct val="50000"/>
              </a:spcBef>
              <a:defRPr/>
            </a:pPr>
            <a:r>
              <a:rPr lang="en-GB" dirty="0" err="1">
                <a:solidFill>
                  <a:srgbClr val="000000"/>
                </a:solidFill>
              </a:rPr>
              <a:t>Trematoda</a:t>
            </a:r>
            <a:r>
              <a:rPr lang="en-GB" dirty="0">
                <a:solidFill>
                  <a:srgbClr val="000000"/>
                </a:solidFill>
              </a:rPr>
              <a:t> (Flukes)</a:t>
            </a:r>
          </a:p>
          <a:p>
            <a:pPr>
              <a:spcBef>
                <a:spcPct val="50000"/>
              </a:spcBef>
              <a:defRPr/>
            </a:pPr>
            <a:r>
              <a:rPr lang="en-GB" dirty="0" err="1">
                <a:solidFill>
                  <a:srgbClr val="000000"/>
                </a:solidFill>
              </a:rPr>
              <a:t>Cestoda</a:t>
            </a:r>
            <a:r>
              <a:rPr lang="en-GB" dirty="0">
                <a:solidFill>
                  <a:srgbClr val="000000"/>
                </a:solidFill>
              </a:rPr>
              <a:t> (Tapeworms)</a:t>
            </a:r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395536" y="1700808"/>
            <a:ext cx="3024336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/>
              <a:t>PHYLUM</a:t>
            </a:r>
          </a:p>
          <a:p>
            <a:pPr>
              <a:spcBef>
                <a:spcPct val="50000"/>
              </a:spcBef>
              <a:defRPr/>
            </a:pPr>
            <a:r>
              <a:rPr lang="en-GB" dirty="0" err="1"/>
              <a:t>Plathelminthes</a:t>
            </a:r>
            <a:r>
              <a:rPr lang="en-GB" dirty="0"/>
              <a:t> (Flatworms)</a:t>
            </a:r>
          </a:p>
          <a:p>
            <a:pPr>
              <a:spcBef>
                <a:spcPct val="50000"/>
              </a:spcBef>
              <a:defRPr/>
            </a:pPr>
            <a:r>
              <a:rPr lang="en-GB" dirty="0" err="1"/>
              <a:t>Nematoda</a:t>
            </a:r>
            <a:r>
              <a:rPr lang="en-GB" dirty="0"/>
              <a:t> (Roundworms)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3923928" y="1700808"/>
            <a:ext cx="72008" cy="12241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3132138" y="1700213"/>
            <a:ext cx="60118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US" b="1" dirty="0">
                <a:latin typeface="+mn-lt"/>
              </a:rPr>
              <a:t>Causative agents: </a:t>
            </a:r>
            <a:r>
              <a:rPr lang="en-US" i="1" dirty="0" err="1">
                <a:latin typeface="+mn-lt"/>
              </a:rPr>
              <a:t>Schistosoma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mansoni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japonicum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haematobium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intercalatum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mekongi</a:t>
            </a: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Tx/>
              <a:buChar char="•"/>
              <a:tabLst>
                <a:tab pos="3403600" algn="l"/>
              </a:tabLst>
              <a:defRPr/>
            </a:pP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US" b="1" dirty="0">
                <a:latin typeface="+mn-lt"/>
              </a:rPr>
              <a:t>Intermediate host: </a:t>
            </a:r>
            <a:r>
              <a:rPr lang="en-US" dirty="0">
                <a:latin typeface="+mn-lt"/>
              </a:rPr>
              <a:t>Snails of the genera </a:t>
            </a:r>
            <a:r>
              <a:rPr lang="en-US" i="1" dirty="0" err="1">
                <a:latin typeface="+mn-lt"/>
              </a:rPr>
              <a:t>Bulinus</a:t>
            </a:r>
            <a:r>
              <a:rPr lang="en-US" i="1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Biomphalaria</a:t>
            </a:r>
            <a:r>
              <a:rPr lang="en-US" i="1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Onchomelania</a:t>
            </a: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US" b="1" dirty="0">
                <a:latin typeface="+mn-lt"/>
              </a:rPr>
              <a:t>Epidemiological significance:                                  </a:t>
            </a:r>
            <a:r>
              <a:rPr lang="en-US" dirty="0">
                <a:latin typeface="+mn-lt"/>
              </a:rPr>
              <a:t>People at risk: 779 Mio; Infected: 207 Mio;    Mortality: 280,000/year; Endemic in 76 countries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GB" b="1" dirty="0">
                <a:latin typeface="+mn-lt"/>
              </a:rPr>
              <a:t>Chronic disease: </a:t>
            </a:r>
            <a:r>
              <a:rPr lang="en-GB" dirty="0">
                <a:latin typeface="+mn-lt"/>
              </a:rPr>
              <a:t>Many infections are </a:t>
            </a:r>
            <a:r>
              <a:rPr lang="en-GB" dirty="0" err="1">
                <a:latin typeface="+mn-lt"/>
              </a:rPr>
              <a:t>subclinically</a:t>
            </a:r>
            <a:r>
              <a:rPr lang="en-GB" dirty="0">
                <a:latin typeface="+mn-lt"/>
              </a:rPr>
              <a:t> symptomatic (mild anaemia, malnutrition)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r>
              <a:rPr lang="en-GB" dirty="0">
                <a:latin typeface="+mn-lt"/>
              </a:rPr>
              <a:t>	</a:t>
            </a:r>
            <a:r>
              <a:rPr lang="en-GB" b="1" dirty="0">
                <a:latin typeface="+mn-lt"/>
              </a:rPr>
              <a:t>Acute </a:t>
            </a:r>
            <a:r>
              <a:rPr lang="en-GB" b="1" dirty="0" err="1">
                <a:latin typeface="+mn-lt"/>
              </a:rPr>
              <a:t>schistosomiasis</a:t>
            </a:r>
            <a:r>
              <a:rPr lang="en-GB" b="1" dirty="0">
                <a:latin typeface="+mn-lt"/>
              </a:rPr>
              <a:t>: </a:t>
            </a:r>
            <a:r>
              <a:rPr lang="en-GB" dirty="0">
                <a:latin typeface="+mn-lt"/>
              </a:rPr>
              <a:t>Abdominal pain, fever, diarrhoea, fatigue, enlargement of liver and spleen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GB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r>
              <a:rPr lang="en-US" dirty="0">
                <a:latin typeface="+mn-lt"/>
              </a:rPr>
              <a:t>	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Tx/>
              <a:buChar char="•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0" y="765175"/>
            <a:ext cx="3022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i="1" dirty="0" err="1">
                <a:latin typeface="+mj-lt"/>
              </a:rPr>
              <a:t>Schistosoma</a:t>
            </a:r>
            <a:r>
              <a:rPr lang="en-GB" sz="2800" i="1" dirty="0">
                <a:latin typeface="+mj-lt"/>
              </a:rPr>
              <a:t> spp.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1416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F8ADAA-C0BD-4E70-A529-F30EBB1C82EA}" type="slidenum">
              <a:rPr lang="de-CH" smtClean="0"/>
              <a:pPr eaLnBrk="1" hangingPunct="1"/>
              <a:t>44</a:t>
            </a:fld>
            <a:endParaRPr lang="de-CH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6300788" cy="504825"/>
          </a:xfrm>
        </p:spPr>
        <p:txBody>
          <a:bodyPr/>
          <a:lstStyle/>
          <a:p>
            <a:pPr algn="l" eaLnBrk="1" hangingPunct="1"/>
            <a:r>
              <a:rPr lang="en-GB" sz="2800" smtClean="0"/>
              <a:t>Soil-transmitted helminthiasis </a:t>
            </a:r>
          </a:p>
        </p:txBody>
      </p:sp>
      <p:pic>
        <p:nvPicPr>
          <p:cNvPr id="4813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3384550" cy="5295900"/>
          </a:xfrm>
        </p:spPr>
      </p:pic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0" y="5072063"/>
            <a:ext cx="187166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+mj-lt"/>
              </a:rPr>
              <a:t>Hookworm disease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3743325" y="1557338"/>
            <a:ext cx="54006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GB"/>
              <a:t>Intestinal nematodes, part of the development takes place outside the body – in the soil</a:t>
            </a:r>
          </a:p>
          <a:p>
            <a:pPr eaLnBrk="1" hangingPunct="1">
              <a:buFont typeface="Wingdings" pitchFamily="2" charset="2"/>
              <a:buChar char="v"/>
            </a:pPr>
            <a:endParaRPr lang="en-GB"/>
          </a:p>
          <a:p>
            <a:pPr eaLnBrk="1" hangingPunct="1">
              <a:buFont typeface="Wingdings" pitchFamily="2" charset="2"/>
              <a:buChar char="v"/>
            </a:pPr>
            <a:r>
              <a:rPr lang="en-GB"/>
              <a:t>Infection </a:t>
            </a:r>
            <a:r>
              <a:rPr lang="en-GB" i="1"/>
              <a:t>via</a:t>
            </a:r>
            <a:r>
              <a:rPr lang="en-GB"/>
              <a:t> contact with parasite eggs or larvae in contaminated soil</a:t>
            </a:r>
          </a:p>
          <a:p>
            <a:pPr eaLnBrk="1" hangingPunct="1">
              <a:buFont typeface="Wingdings" pitchFamily="2" charset="2"/>
              <a:buChar char="v"/>
            </a:pPr>
            <a:endParaRPr lang="en-GB"/>
          </a:p>
          <a:p>
            <a:pPr eaLnBrk="1" hangingPunct="1">
              <a:buFont typeface="Wingdings" pitchFamily="2" charset="2"/>
              <a:buChar char="v"/>
            </a:pPr>
            <a:r>
              <a:rPr lang="en-GB"/>
              <a:t>Pathology is strongly related to the parasite burden</a:t>
            </a:r>
          </a:p>
          <a:p>
            <a:pPr eaLnBrk="1" hangingPunct="1">
              <a:buFont typeface="Wingdings" pitchFamily="2" charset="2"/>
              <a:buChar char="v"/>
            </a:pPr>
            <a:endParaRPr lang="en-GB"/>
          </a:p>
          <a:p>
            <a:pPr eaLnBrk="1" hangingPunct="1">
              <a:buFont typeface="Wingdings" pitchFamily="2" charset="2"/>
              <a:buChar char="v"/>
            </a:pPr>
            <a:r>
              <a:rPr lang="en-GB"/>
              <a:t>Large worm burden can result in impaired growth and cognition </a:t>
            </a:r>
          </a:p>
          <a:p>
            <a:pPr eaLnBrk="1" hangingPunct="1"/>
            <a:endParaRPr lang="en-GB"/>
          </a:p>
          <a:p>
            <a:pPr eaLnBrk="1" hangingPunct="1">
              <a:buFont typeface="Wingdings" pitchFamily="2" charset="2"/>
              <a:buChar char="v"/>
            </a:pPr>
            <a:r>
              <a:rPr lang="en-GB"/>
              <a:t>At risk: 4.5 billion people</a:t>
            </a:r>
          </a:p>
          <a:p>
            <a:pPr eaLnBrk="1" hangingPunct="1">
              <a:buFont typeface="Wingdings" pitchFamily="2" charset="2"/>
              <a:buChar char="v"/>
            </a:pPr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3429000"/>
            <a:ext cx="13319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>
                <a:latin typeface="+mj-lt"/>
              </a:rPr>
              <a:t>Trichuriasis</a:t>
            </a:r>
            <a:endParaRPr lang="en-GB" sz="1400" b="1" dirty="0">
              <a:latin typeface="+mj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412875"/>
            <a:ext cx="11874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>
                <a:latin typeface="+mj-lt"/>
              </a:rPr>
              <a:t>Ascariasis</a:t>
            </a:r>
            <a:endParaRPr lang="en-GB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0" y="765175"/>
            <a:ext cx="4033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latin typeface="+mn-lt"/>
              </a:rPr>
              <a:t>Conclusions</a:t>
            </a:r>
            <a:endParaRPr lang="en-US" sz="2800" i="1" dirty="0">
              <a:latin typeface="+mn-lt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42486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Infectious disease crosses all boundaries within the medical curriculum and in medical practice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Effective treatment requires knowledge of the potential causative agents, its source and means of transmission, how it causes damage and how the human body reacts to it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Infectious diseases remain a major challenge to global health. Much still to be learnt about the mechanisms by which pathogens cause disease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Developing new strategies to prevent infection is a major public health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836613"/>
            <a:ext cx="604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Erythrocytes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20673" r="15561"/>
          <a:stretch>
            <a:fillRect/>
          </a:stretch>
        </p:blipFill>
        <p:spPr bwMode="auto">
          <a:xfrm>
            <a:off x="7380288" y="1268413"/>
            <a:ext cx="16192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357563"/>
            <a:ext cx="197802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55588" y="1628775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Red blood cells (RBCs)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00" dirty="0"/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Morphology: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dirty="0"/>
              <a:t>	Flexible biconcave discs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dirty="0"/>
              <a:t>		maximizes surface area, flexible so squeeze 	through capillaries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No organelles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Function: Respiratory transport O</a:t>
            </a:r>
            <a:r>
              <a:rPr lang="en-GB" sz="2400" baseline="-25000" dirty="0"/>
              <a:t>2</a:t>
            </a:r>
            <a:r>
              <a:rPr lang="en-GB" sz="2400" dirty="0"/>
              <a:t> and CO</a:t>
            </a:r>
            <a:r>
              <a:rPr lang="en-GB" sz="2400" baseline="-25000" dirty="0"/>
              <a:t>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65400"/>
            <a:ext cx="55419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765175"/>
            <a:ext cx="8964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Erythropoiesis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1768475"/>
            <a:ext cx="43910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Lifespan: 120 days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Production: Bone marrow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Removal: Phagocytic macrophages in liver and spleen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Dependent on dietary iron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Erythropoietin regulation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762000"/>
            <a:ext cx="7127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Haemoglobin and Oxygen Transport</a:t>
            </a:r>
          </a:p>
        </p:txBody>
      </p:sp>
      <p:pic>
        <p:nvPicPr>
          <p:cNvPr id="10243" name="Picture 5" descr="180px-Heme">
            <a:hlinkClick r:id="rId3" tooltip="&quot;Heme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7336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1628775"/>
            <a:ext cx="5545137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4 subunits (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α</a:t>
            </a:r>
            <a:r>
              <a:rPr lang="en-GB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l-GR">
                <a:solidFill>
                  <a:srgbClr val="000000"/>
                </a:solidFill>
                <a:cs typeface="Arial" pitchFamily="34" charset="0"/>
              </a:rPr>
              <a:t>β</a:t>
            </a:r>
            <a:r>
              <a:rPr lang="en-GB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GB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: each a polypeptide with a haem group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Haem contains ferrous iron (Fe2+)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Iron must be in Fe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2+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oxidation state for O</a:t>
            </a:r>
            <a:r>
              <a:rPr lang="en-GB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carriage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Oxidized form (methaemoglobin – Fe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3+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) cannot carry O</a:t>
            </a:r>
            <a:r>
              <a:rPr lang="en-GB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Also CO</a:t>
            </a:r>
            <a:r>
              <a:rPr lang="en-GB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carriage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 100 mL blood: 15.8g (male)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	             13.7g (female)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0245" name="Picture 6" descr="http://www.fmc-renalpharma.com/files/Grafik_1_rdax_800x5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4838" r="4247" b="10744"/>
          <a:stretch>
            <a:fillRect/>
          </a:stretch>
        </p:blipFill>
        <p:spPr bwMode="auto">
          <a:xfrm>
            <a:off x="4572000" y="4149725"/>
            <a:ext cx="4572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08850" y="112553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icture 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3132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5545138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Key blood parameters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52562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u="sng"/>
              <a:t>Concentration haemoglobin:</a:t>
            </a:r>
            <a:r>
              <a:rPr lang="en-US" sz="2000"/>
              <a:t> </a:t>
            </a:r>
          </a:p>
          <a:p>
            <a:r>
              <a:rPr lang="en-US" sz="2000"/>
              <a:t>(13.5-16.5 g/dl (♂) and 11.5-14.5 g/dl (♀)</a:t>
            </a:r>
          </a:p>
          <a:p>
            <a:endParaRPr lang="en-US" sz="2000"/>
          </a:p>
          <a:p>
            <a:r>
              <a:rPr lang="en-US" sz="2000" u="sng"/>
              <a:t>Red cell count:</a:t>
            </a:r>
            <a:r>
              <a:rPr lang="en-US" sz="2000"/>
              <a:t> </a:t>
            </a:r>
          </a:p>
          <a:p>
            <a:r>
              <a:rPr lang="en-GB" sz="2000"/>
              <a:t>5.4 x 10</a:t>
            </a:r>
            <a:r>
              <a:rPr lang="en-GB" sz="2000" baseline="30000"/>
              <a:t>12</a:t>
            </a:r>
            <a:r>
              <a:rPr lang="en-GB" sz="2000"/>
              <a:t>/l (♂) and 4.8 x 10</a:t>
            </a:r>
            <a:r>
              <a:rPr lang="en-GB" sz="2000" baseline="30000"/>
              <a:t>12</a:t>
            </a:r>
            <a:r>
              <a:rPr lang="en-GB" sz="2000"/>
              <a:t>/l (♀)</a:t>
            </a:r>
            <a:r>
              <a:rPr lang="en-US" sz="2000" baseline="30000"/>
              <a:t> </a:t>
            </a:r>
          </a:p>
          <a:p>
            <a:endParaRPr lang="en-US" sz="2000">
              <a:ea typeface="Seoul" charset="-127"/>
            </a:endParaRPr>
          </a:p>
          <a:p>
            <a:r>
              <a:rPr lang="en-US" sz="2000" u="sng"/>
              <a:t>Haematocrit:</a:t>
            </a:r>
            <a:r>
              <a:rPr lang="en-US" sz="2000"/>
              <a:t> (packed cell volume): </a:t>
            </a:r>
          </a:p>
          <a:p>
            <a:r>
              <a:rPr lang="en-US" sz="2000"/>
              <a:t>0.40-0.54 (♂) and 0.35-0.47 (♀)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9750" y="5300663"/>
            <a:ext cx="6951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Derived indices				Normal</a:t>
            </a:r>
          </a:p>
          <a:p>
            <a:pPr eaLnBrk="0" hangingPunct="0"/>
            <a:r>
              <a:rPr lang="en-US" sz="2000"/>
              <a:t>MCV (mean cell volume) 			82-99fl</a:t>
            </a:r>
          </a:p>
          <a:p>
            <a:pPr eaLnBrk="0" hangingPunct="0"/>
            <a:r>
              <a:rPr lang="en-US" sz="2000"/>
              <a:t>MCH (mean cell hemoglobin)			27-33pg</a:t>
            </a:r>
          </a:p>
          <a:p>
            <a:pPr eaLnBrk="0" hangingPunct="0"/>
            <a:r>
              <a:rPr lang="en-US" sz="2000"/>
              <a:t>MCHC (mean cell hemoglobin concentration)	32-34g/dl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50825" y="43656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/>
              <a:t>Blood volume: 	Male – 5L</a:t>
            </a:r>
          </a:p>
          <a:p>
            <a:pPr lvl="3"/>
            <a:r>
              <a:rPr lang="en-GB"/>
              <a:t>  	Female – 3.5L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765175"/>
            <a:ext cx="2447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Anaemia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54006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DEF: Decrease in erythrocyte number or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   low haemoglobin concentration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58324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Microcytic (small MCV)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  = haemoglobin synthesis failure/insufficiency</a:t>
            </a:r>
            <a:endParaRPr lang="en-US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39750" y="3786188"/>
            <a:ext cx="7704138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Example: Iron deficiency</a:t>
            </a:r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heme synthesis defect</a:t>
            </a:r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most common type of anaemia overall</a:t>
            </a:r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RBCs appear hypochromic and microcytic (paler and smaller)</a:t>
            </a:r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due to insufficient dietary intake or absorption of iron to replace losses</a:t>
            </a:r>
          </a:p>
          <a:p>
            <a:r>
              <a:rPr lang="en-US"/>
              <a:t>menstruation (daily loss 1mg♂; 2mg♀) GIT lesions or cancers, Parasitic infestation (hookworm, schistosomiasis, whipworm)</a:t>
            </a:r>
          </a:p>
        </p:txBody>
      </p:sp>
      <p:pic>
        <p:nvPicPr>
          <p:cNvPr id="12294" name="Picture 8" descr="http://www.sciencephoto.com/image/439312/350wm/C0116159-Anaemia,_conceptual_image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981075"/>
            <a:ext cx="3333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2447</Words>
  <Application>Microsoft Office PowerPoint</Application>
  <PresentationFormat>On-screen Show (4:3)</PresentationFormat>
  <Paragraphs>619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Wingdings</vt:lpstr>
      <vt:lpstr>Times New Roman</vt:lpstr>
      <vt:lpstr>Seoul</vt:lpstr>
      <vt:lpstr>AppleGothic</vt:lpstr>
      <vt:lpstr>AEIFEF+TimesNewRoman,Bold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blood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Monocytes</vt:lpstr>
      <vt:lpstr>Normal leukocyte count</vt:lpstr>
      <vt:lpstr>Platelets (Thrombocytes)</vt:lpstr>
      <vt:lpstr>Platelets and Haemostasis</vt:lpstr>
      <vt:lpstr>Functions of Plasma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Soil-transmitted helminthiasis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and Blood Cells</dc:title>
  <dc:creator>.</dc:creator>
  <cp:lastModifiedBy>Shiel, Nuala</cp:lastModifiedBy>
  <cp:revision>305</cp:revision>
  <dcterms:created xsi:type="dcterms:W3CDTF">2009-08-24T21:02:10Z</dcterms:created>
  <dcterms:modified xsi:type="dcterms:W3CDTF">2012-12-10T14:27:18Z</dcterms:modified>
</cp:coreProperties>
</file>