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257" r:id="rId2"/>
    <p:sldId id="313" r:id="rId3"/>
    <p:sldId id="315" r:id="rId4"/>
    <p:sldId id="316" r:id="rId5"/>
    <p:sldId id="314" r:id="rId6"/>
    <p:sldId id="319" r:id="rId7"/>
    <p:sldId id="320" r:id="rId8"/>
    <p:sldId id="317" r:id="rId9"/>
    <p:sldId id="304" r:id="rId10"/>
    <p:sldId id="305" r:id="rId11"/>
    <p:sldId id="258" r:id="rId12"/>
    <p:sldId id="260" r:id="rId13"/>
    <p:sldId id="259" r:id="rId14"/>
    <p:sldId id="264" r:id="rId15"/>
    <p:sldId id="268" r:id="rId16"/>
    <p:sldId id="269" r:id="rId17"/>
    <p:sldId id="270" r:id="rId18"/>
    <p:sldId id="271" r:id="rId19"/>
    <p:sldId id="306" r:id="rId20"/>
    <p:sldId id="272" r:id="rId21"/>
    <p:sldId id="273" r:id="rId22"/>
    <p:sldId id="274" r:id="rId23"/>
    <p:sldId id="265" r:id="rId24"/>
    <p:sldId id="307" r:id="rId25"/>
    <p:sldId id="266" r:id="rId26"/>
    <p:sldId id="267" r:id="rId27"/>
    <p:sldId id="321" r:id="rId28"/>
    <p:sldId id="322" r:id="rId29"/>
    <p:sldId id="323" r:id="rId30"/>
    <p:sldId id="324" r:id="rId31"/>
    <p:sldId id="325" r:id="rId32"/>
    <p:sldId id="262" r:id="rId33"/>
    <p:sldId id="263" r:id="rId34"/>
    <p:sldId id="261" r:id="rId35"/>
    <p:sldId id="275" r:id="rId36"/>
    <p:sldId id="276" r:id="rId37"/>
    <p:sldId id="277" r:id="rId38"/>
    <p:sldId id="279" r:id="rId39"/>
    <p:sldId id="278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294" r:id="rId61"/>
    <p:sldId id="302" r:id="rId62"/>
    <p:sldId id="293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7" r:id="rId72"/>
    <p:sldId id="338" r:id="rId73"/>
    <p:sldId id="340" r:id="rId74"/>
    <p:sldId id="341" r:id="rId75"/>
    <p:sldId id="342" r:id="rId76"/>
    <p:sldId id="343" r:id="rId77"/>
    <p:sldId id="308" r:id="rId78"/>
    <p:sldId id="309" r:id="rId79"/>
    <p:sldId id="310" r:id="rId80"/>
    <p:sldId id="311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8187" autoAdjust="0"/>
  </p:normalViewPr>
  <p:slideViewPr>
    <p:cSldViewPr snapToGrid="0" snapToObjects="1">
      <p:cViewPr>
        <p:scale>
          <a:sx n="50" d="100"/>
          <a:sy n="50" d="100"/>
        </p:scale>
        <p:origin x="-107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183ED-0E9D-384C-90ED-2A3A11895BBD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7086D-7A52-DE41-93AB-67C1385E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73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609BFC-42D0-AA48-90DC-A58AD86DBD22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>
              <a:latin typeface="Calibri" charset="0"/>
            </a:endParaRPr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B5CE20-34D0-F642-8B89-4342EF819808}" type="slidenum">
              <a:rPr lang="en-US" sz="1200">
                <a:latin typeface="Calibri" charset="0"/>
              </a:rPr>
              <a:pPr eaLnBrk="1" hangingPunct="1"/>
              <a:t>21</a:t>
            </a:fld>
            <a:endParaRPr lang="en-US" sz="1200">
              <a:latin typeface="Calibri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CA0345-F0D0-794C-9886-AFF26A3AAB0D}" type="slidenum">
              <a:rPr lang="en-US" sz="1200">
                <a:latin typeface="Calibri" charset="0"/>
              </a:rPr>
              <a:pPr eaLnBrk="1" hangingPunct="1"/>
              <a:t>22</a:t>
            </a:fld>
            <a:endParaRPr lang="en-US" sz="1200">
              <a:latin typeface="Calibri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B3AB28-7B49-DE4D-AB04-DEF3179347EC}" type="slidenum">
              <a:rPr lang="en-US" sz="1200">
                <a:latin typeface="Calibri" charset="0"/>
              </a:rPr>
              <a:pPr eaLnBrk="1" hangingPunct="1"/>
              <a:t>23</a:t>
            </a:fld>
            <a:endParaRPr lang="en-US" sz="1200">
              <a:latin typeface="Calibri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984C3D-3F12-6742-96BE-C8D5698189FD}" type="slidenum">
              <a:rPr lang="en-US" sz="1200">
                <a:latin typeface="Calibri" charset="0"/>
              </a:rPr>
              <a:pPr eaLnBrk="1" hangingPunct="1"/>
              <a:t>25</a:t>
            </a:fld>
            <a:endParaRPr lang="en-US" sz="1200">
              <a:latin typeface="Calibri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4605B3-A7C8-E143-9E11-E02B6F53EE6C}" type="slidenum">
              <a:rPr lang="en-US" sz="1200">
                <a:latin typeface="Calibri" charset="0"/>
              </a:rPr>
              <a:pPr eaLnBrk="1" hangingPunct="1"/>
              <a:t>26</a:t>
            </a:fld>
            <a:endParaRPr lang="en-US" sz="1200">
              <a:latin typeface="Calibri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4185EFD-E19B-4F3E-8370-D8B3B1985293}" type="slidenum">
              <a:rPr lang="en-US" sz="1200">
                <a:latin typeface="Calibri" pitchFamily="34" charset="0"/>
              </a:rPr>
              <a:pPr eaLnBrk="1" hangingPunct="1"/>
              <a:t>27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57BD633-69B3-431B-9F3D-4CF6198AD96F}" type="slidenum">
              <a:rPr lang="en-US" sz="1200">
                <a:latin typeface="Calibri" pitchFamily="34" charset="0"/>
              </a:rPr>
              <a:pPr eaLnBrk="1" hangingPunct="1"/>
              <a:t>28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37A579B-668D-4C36-BA4D-CDA748059945}" type="slidenum">
              <a:rPr lang="en-US" sz="1200">
                <a:latin typeface="Calibri" pitchFamily="34" charset="0"/>
              </a:rPr>
              <a:pPr eaLnBrk="1" hangingPunct="1"/>
              <a:t>29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180AC32-FA07-4D63-BAD3-99251E21918F}" type="slidenum">
              <a:rPr lang="en-US" sz="1200">
                <a:latin typeface="Calibri" pitchFamily="34" charset="0"/>
              </a:rPr>
              <a:pPr eaLnBrk="1" hangingPunct="1"/>
              <a:t>30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8932119-4931-4DA2-B883-1B8BCA503696}" type="slidenum">
              <a:rPr lang="en-US" sz="1200">
                <a:latin typeface="Calibri" pitchFamily="34" charset="0"/>
              </a:rPr>
              <a:pPr eaLnBrk="1" hangingPunct="1"/>
              <a:t>31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DD87331-AC2C-4788-8555-80E23361343B}" type="slidenum">
              <a:rPr lang="en-US" sz="1200">
                <a:latin typeface="Calibri" pitchFamily="34" charset="0"/>
              </a:rPr>
              <a:pPr eaLnBrk="1" hangingPunct="1"/>
              <a:t>3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25B210-1BB4-4646-9DFF-711533DF0216}" type="slidenum">
              <a:rPr lang="en-US" sz="1200">
                <a:latin typeface="Calibri" charset="0"/>
              </a:rPr>
              <a:pPr eaLnBrk="1" hangingPunct="1"/>
              <a:t>32</a:t>
            </a:fld>
            <a:endParaRPr lang="en-US" sz="1200">
              <a:latin typeface="Calibri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ED022A-2B42-6240-BF86-F7B730D3982E}" type="slidenum">
              <a:rPr lang="en-US" sz="1200">
                <a:latin typeface="Calibri" charset="0"/>
              </a:rPr>
              <a:pPr eaLnBrk="1" hangingPunct="1"/>
              <a:t>33</a:t>
            </a:fld>
            <a:endParaRPr lang="en-US" sz="1200">
              <a:latin typeface="Calibri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79EA83D-38A8-7645-A0BC-44AF7C4D5721}" type="slidenum">
              <a:rPr lang="en-US"/>
              <a:pPr/>
              <a:t>35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7C21B88-AC66-3A4F-A23E-EC31D0902997}" type="slidenum">
              <a:rPr lang="en-US"/>
              <a:pPr/>
              <a:t>36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3EFE5E9-C6E4-6341-B2E3-21BEC60D39B0}" type="slidenum">
              <a:rPr lang="en-US"/>
              <a:pPr/>
              <a:t>37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13F9D04-B6EA-774A-9FA5-490CE27124B5}" type="slidenum">
              <a:rPr lang="en-US"/>
              <a:pPr/>
              <a:t>38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D4F2362-D7D2-BA47-8DC6-770F3002429C}" type="slidenum">
              <a:rPr lang="en-US"/>
              <a:pPr/>
              <a:t>39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16EC274-1E68-2948-968B-B77AAA57A314}" type="slidenum">
              <a:rPr lang="en-US"/>
              <a:pPr/>
              <a:t>40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11DF21F-D804-BB4D-8534-7B1430CDBAEB}" type="slidenum">
              <a:rPr lang="en-US"/>
              <a:pPr/>
              <a:t>41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36F509F-D922-6D48-9A3D-823A6E035CD3}" type="slidenum">
              <a:rPr lang="en-US"/>
              <a:pPr/>
              <a:t>42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EF3376E-C3CF-6E48-91DB-C1C331330EC3}" type="slidenum">
              <a:rPr lang="en-US"/>
              <a:pPr/>
              <a:t>13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B8067D7-491B-754F-ADD8-3D03F1DCB634}" type="slidenum">
              <a:rPr lang="en-US"/>
              <a:pPr/>
              <a:t>43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717E7F2-F469-5547-8FA0-6F55A68B37C3}" type="slidenum">
              <a:rPr lang="en-US"/>
              <a:pPr/>
              <a:t>44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884A02-0E93-47AC-A6CA-6A0D120C4F1B}" type="slidenum">
              <a:rPr lang="en-US"/>
              <a:pPr/>
              <a:t>45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96" charset="0"/>
              <a:ea typeface="ＭＳ Ｐゴシック" pitchFamily="96" charset="-128"/>
              <a:cs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BEB210-5C29-421A-A238-37AC0AEE6F55}" type="slidenum">
              <a:rPr lang="en-US"/>
              <a:pPr/>
              <a:t>46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96" charset="0"/>
              <a:ea typeface="ＭＳ Ｐゴシック" pitchFamily="96" charset="-128"/>
              <a:cs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7236ED-0785-4EB3-9BD2-F7D6927C8FAD}" type="slidenum">
              <a:rPr lang="en-US"/>
              <a:pPr/>
              <a:t>47</a:t>
            </a:fld>
            <a:endParaRPr 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96" charset="0"/>
              <a:ea typeface="ＭＳ Ｐゴシック" pitchFamily="96" charset="-128"/>
              <a:cs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712DE6-484C-4350-822B-ACC3D3DF4D85}" type="slidenum">
              <a:rPr lang="en-US"/>
              <a:pPr/>
              <a:t>48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96" charset="0"/>
              <a:ea typeface="ＭＳ Ｐゴシック" pitchFamily="96" charset="-128"/>
              <a:cs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2455A7-BA68-4EA3-926F-DB1214861D0C}" type="slidenum">
              <a:rPr lang="en-US"/>
              <a:pPr/>
              <a:t>49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96" charset="0"/>
              <a:ea typeface="ＭＳ Ｐゴシック" pitchFamily="96" charset="-128"/>
              <a:cs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0BF57E-3D83-46A2-8E4C-B4FB027E1622}" type="slidenum">
              <a:rPr lang="en-US"/>
              <a:pPr/>
              <a:t>50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96" charset="0"/>
              <a:ea typeface="ＭＳ Ｐゴシック" pitchFamily="96" charset="-128"/>
              <a:cs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C341DB-7793-4C85-B31B-B1BAFF061C82}" type="slidenum">
              <a:rPr lang="en-US"/>
              <a:pPr/>
              <a:t>51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Times" pitchFamily="96" charset="0"/>
                <a:ea typeface="ＭＳ Ｐゴシック" pitchFamily="96" charset="-128"/>
                <a:cs typeface="ＭＳ Ｐゴシック" pitchFamily="96" charset="-128"/>
              </a:rPr>
              <a:t>Chicken ovalbumin mRNA is 1859 bases + poly(A) tail</a:t>
            </a:r>
          </a:p>
          <a:p>
            <a:r>
              <a:rPr lang="en-US" smtClean="0">
                <a:latin typeface="Times" pitchFamily="96" charset="0"/>
                <a:ea typeface="ＭＳ Ｐゴシック" pitchFamily="96" charset="-128"/>
                <a:cs typeface="ＭＳ Ｐゴシック" pitchFamily="96" charset="-128"/>
              </a:rPr>
              <a:t>Ovalbumin protein is 385 aa, ~45 kDa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089C720-0F26-7E49-99A6-F8061DEA780F}" type="slidenum">
              <a:rPr lang="en-US"/>
              <a:pPr/>
              <a:t>53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BEEE06-4D01-9045-9E46-C50CC9894BBB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3A2447D-6AD5-4742-B39E-6509282D8B2E}" type="slidenum">
              <a:rPr lang="en-US"/>
              <a:pPr/>
              <a:t>54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D7FEA92-9FA8-8546-9298-36A98ED11AD3}" type="slidenum">
              <a:rPr lang="en-US"/>
              <a:pPr/>
              <a:t>55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F1318C4-C133-7542-B915-B5BB3A0AF36C}" type="slidenum">
              <a:rPr lang="en-US"/>
              <a:pPr/>
              <a:t>56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15FCDBD-B4B9-974E-81BE-4FEF342E0FF4}" type="slidenum">
              <a:rPr lang="en-US"/>
              <a:pPr/>
              <a:t>57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D9CD6DF-2E8F-344A-B628-56E719E080E8}" type="slidenum">
              <a:rPr lang="en-US"/>
              <a:pPr/>
              <a:t>58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EA235C3-C1BA-F04F-AA24-0195B6FE8F94}" type="slidenum">
              <a:rPr lang="en-US"/>
              <a:pPr/>
              <a:t>59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366C39F-B400-A742-A8D2-A366D573C1CE}" type="slidenum">
              <a:rPr lang="en-US"/>
              <a:pPr/>
              <a:t>62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093C58A-4657-410C-B6A4-29F5F41D6E26}" type="slidenum">
              <a:rPr lang="en-US" sz="1200">
                <a:latin typeface="Times" charset="0"/>
              </a:rPr>
              <a:pPr eaLnBrk="1" hangingPunct="1"/>
              <a:t>63</a:t>
            </a:fld>
            <a:endParaRPr lang="en-US" sz="1200">
              <a:latin typeface="Times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217844D-C779-4217-9BB6-B40ACFB0B39A}" type="slidenum">
              <a:rPr lang="en-US" sz="1200">
                <a:latin typeface="Times" charset="0"/>
              </a:rPr>
              <a:pPr eaLnBrk="1" hangingPunct="1"/>
              <a:t>64</a:t>
            </a:fld>
            <a:endParaRPr lang="en-US" sz="1200">
              <a:latin typeface="Times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18B7A87-A004-44E3-9F28-A83DFFB66A9F}" type="slidenum">
              <a:rPr lang="en-US" sz="1200">
                <a:latin typeface="Times" charset="0"/>
              </a:rPr>
              <a:pPr eaLnBrk="1" hangingPunct="1"/>
              <a:t>65</a:t>
            </a:fld>
            <a:endParaRPr lang="en-US" sz="1200">
              <a:latin typeface="Times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A1F66E-46C9-9847-A346-DDE56B4BD2BD}" type="slidenum">
              <a:rPr lang="en-US" sz="1200">
                <a:latin typeface="Calibri" charset="0"/>
              </a:rPr>
              <a:pPr eaLnBrk="1" hangingPunct="1"/>
              <a:t>15</a:t>
            </a:fld>
            <a:endParaRPr lang="en-US" sz="1200">
              <a:latin typeface="Calibri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4CB336C-9666-4856-98C7-5FBEDC1488E1}" type="slidenum">
              <a:rPr lang="en-US" sz="1200">
                <a:latin typeface="Times" charset="0"/>
              </a:rPr>
              <a:pPr eaLnBrk="1" hangingPunct="1"/>
              <a:t>66</a:t>
            </a:fld>
            <a:endParaRPr lang="en-US" sz="1200">
              <a:latin typeface="Times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4404C4D-5A33-4320-9B05-427EC8925CF2}" type="slidenum">
              <a:rPr lang="en-US" sz="1200">
                <a:latin typeface="Times" charset="0"/>
              </a:rPr>
              <a:pPr eaLnBrk="1" hangingPunct="1"/>
              <a:t>67</a:t>
            </a:fld>
            <a:endParaRPr lang="en-US" sz="1200">
              <a:latin typeface="Times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75F3641-D563-4EDE-812D-F4E245EBB79C}" type="slidenum">
              <a:rPr lang="en-US" sz="1200">
                <a:latin typeface="Times" charset="0"/>
              </a:rPr>
              <a:pPr eaLnBrk="1" hangingPunct="1"/>
              <a:t>68</a:t>
            </a:fld>
            <a:endParaRPr lang="en-US" sz="1200">
              <a:latin typeface="Times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B591CF7-924B-40B0-878A-0EE6F367B40E}" type="slidenum">
              <a:rPr lang="en-US" sz="1200">
                <a:latin typeface="Times" charset="0"/>
              </a:rPr>
              <a:pPr eaLnBrk="1" hangingPunct="1"/>
              <a:t>69</a:t>
            </a:fld>
            <a:endParaRPr lang="en-US" sz="1200">
              <a:latin typeface="Times" charset="0"/>
            </a:endParaRPr>
          </a:p>
        </p:txBody>
      </p:sp>
      <p:sp>
        <p:nvSpPr>
          <p:cNvPr id="12083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746B908-B172-4B21-BC1D-A801B6DCB518}" type="slidenum">
              <a:rPr lang="en-US" sz="1200">
                <a:latin typeface="Times" charset="0"/>
              </a:rPr>
              <a:pPr eaLnBrk="1" hangingPunct="1"/>
              <a:t>70</a:t>
            </a:fld>
            <a:endParaRPr lang="en-US" sz="1200">
              <a:latin typeface="Times" charset="0"/>
            </a:endParaRPr>
          </a:p>
        </p:txBody>
      </p:sp>
      <p:sp>
        <p:nvSpPr>
          <p:cNvPr id="12288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smtClean="0">
                <a:latin typeface="Times" charset="0"/>
                <a:ea typeface="ＭＳ Ｐゴシック" pitchFamily="34" charset="-128"/>
              </a:rPr>
              <a:t>PCR developed in the late 1980s</a:t>
            </a:r>
          </a:p>
          <a:p>
            <a:pPr eaLnBrk="1" hangingPunct="1">
              <a:spcBef>
                <a:spcPct val="0"/>
              </a:spcBef>
            </a:pPr>
            <a:r>
              <a:rPr lang="en-GB" smtClean="0">
                <a:latin typeface="Times" charset="0"/>
                <a:ea typeface="ＭＳ Ｐゴシック" pitchFamily="34" charset="-128"/>
              </a:rPr>
              <a:t>Truly revolutionary method</a:t>
            </a:r>
          </a:p>
          <a:p>
            <a:pPr eaLnBrk="1" hangingPunct="1">
              <a:spcBef>
                <a:spcPct val="0"/>
              </a:spcBef>
            </a:pPr>
            <a:r>
              <a:rPr lang="en-GB" smtClean="0">
                <a:latin typeface="Times" charset="0"/>
                <a:ea typeface="ＭＳ Ｐゴシック" pitchFamily="34" charset="-128"/>
              </a:rPr>
              <a:t>NOT difficult - very simple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CF8319C-F54D-401A-9818-BECD6EE9B493}" type="slidenum">
              <a:rPr lang="en-US" sz="1200">
                <a:latin typeface="Times" charset="0"/>
              </a:rPr>
              <a:pPr eaLnBrk="1" hangingPunct="1"/>
              <a:t>71</a:t>
            </a:fld>
            <a:endParaRPr lang="en-US" sz="1200">
              <a:latin typeface="Times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67150F2-E969-4E20-91F9-F91333ADDE76}" type="slidenum">
              <a:rPr lang="en-US" sz="1200">
                <a:latin typeface="Times" charset="0"/>
              </a:rPr>
              <a:pPr eaLnBrk="1" hangingPunct="1"/>
              <a:t>72</a:t>
            </a:fld>
            <a:endParaRPr lang="en-US" sz="1200">
              <a:latin typeface="Times" charset="0"/>
            </a:endParaRPr>
          </a:p>
        </p:txBody>
      </p:sp>
      <p:sp>
        <p:nvSpPr>
          <p:cNvPr id="13209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FB709FD-A582-4294-9723-CD2521593C58}" type="slidenum">
              <a:rPr lang="en-US" sz="1200">
                <a:latin typeface="Times" charset="0"/>
              </a:rPr>
              <a:pPr eaLnBrk="1" hangingPunct="1"/>
              <a:t>73</a:t>
            </a:fld>
            <a:endParaRPr lang="en-US" sz="1200">
              <a:latin typeface="Times" charset="0"/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3EC5BC9-F8D5-4C62-BF39-2D0C0C76AEC4}" type="slidenum">
              <a:rPr lang="en-US" sz="1200">
                <a:latin typeface="Times" charset="0"/>
              </a:rPr>
              <a:pPr eaLnBrk="1" hangingPunct="1"/>
              <a:t>74</a:t>
            </a:fld>
            <a:endParaRPr lang="en-US" sz="1200">
              <a:latin typeface="Times" charset="0"/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84DE716-BFC4-4EA4-AF93-028F9DD2A576}" type="slidenum">
              <a:rPr lang="en-US" sz="1200">
                <a:latin typeface="Times" charset="0"/>
              </a:rPr>
              <a:pPr eaLnBrk="1" hangingPunct="1"/>
              <a:t>75</a:t>
            </a:fld>
            <a:endParaRPr lang="en-US" sz="1200">
              <a:latin typeface="Times" charset="0"/>
            </a:endParaRPr>
          </a:p>
        </p:txBody>
      </p:sp>
      <p:sp>
        <p:nvSpPr>
          <p:cNvPr id="140290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AF6852-D751-1341-AEAF-0D68DF624F9C}" type="slidenum">
              <a:rPr lang="en-US" sz="1200">
                <a:latin typeface="Calibri" charset="0"/>
              </a:rPr>
              <a:pPr eaLnBrk="1" hangingPunct="1"/>
              <a:t>16</a:t>
            </a:fld>
            <a:endParaRPr lang="en-US" sz="1200">
              <a:latin typeface="Calibri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B9846AE-B24E-432E-9A67-16F7B32A2EF4}" type="slidenum">
              <a:rPr lang="en-US" sz="1200">
                <a:latin typeface="Times" charset="0"/>
              </a:rPr>
              <a:pPr eaLnBrk="1" hangingPunct="1"/>
              <a:t>76</a:t>
            </a:fld>
            <a:endParaRPr lang="en-US" sz="1200">
              <a:latin typeface="Times" charset="0"/>
            </a:endParaRPr>
          </a:p>
        </p:txBody>
      </p:sp>
      <p:sp>
        <p:nvSpPr>
          <p:cNvPr id="1423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2EA6DF-C137-5F4B-8212-4B8D4AA185F4}" type="slidenum">
              <a:rPr lang="en-US" sz="1200">
                <a:latin typeface="Calibri" charset="0"/>
              </a:rPr>
              <a:pPr eaLnBrk="1" hangingPunct="1"/>
              <a:t>17</a:t>
            </a:fld>
            <a:endParaRPr lang="en-US" sz="1200">
              <a:latin typeface="Calibri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DF8E8-9A34-7242-A8F7-47B8516AC53B}" type="slidenum">
              <a:rPr lang="en-US" sz="1200">
                <a:latin typeface="Calibri" charset="0"/>
              </a:rPr>
              <a:pPr eaLnBrk="1" hangingPunct="1"/>
              <a:t>18</a:t>
            </a:fld>
            <a:endParaRPr lang="en-US" sz="1200">
              <a:latin typeface="Calibri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12E95D-0A99-B842-BAF0-41F0FF5F1C6B}" type="slidenum">
              <a:rPr lang="en-US" sz="1200">
                <a:latin typeface="Calibri" charset="0"/>
              </a:rPr>
              <a:pPr eaLnBrk="1" hangingPunct="1"/>
              <a:t>20</a:t>
            </a:fld>
            <a:endParaRPr lang="en-US" sz="1200">
              <a:latin typeface="Calibri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EDCC-86AA-2C4C-BF55-5EE7E5DE750C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19B3-4A3D-A04F-A01D-681FEE28D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00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EDCC-86AA-2C4C-BF55-5EE7E5DE750C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19B3-4A3D-A04F-A01D-681FEE28D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19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EDCC-86AA-2C4C-BF55-5EE7E5DE750C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19B3-4A3D-A04F-A01D-681FEE28D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6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EDCC-86AA-2C4C-BF55-5EE7E5DE750C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19B3-4A3D-A04F-A01D-681FEE28D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64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EDCC-86AA-2C4C-BF55-5EE7E5DE750C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19B3-4A3D-A04F-A01D-681FEE28D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EDCC-86AA-2C4C-BF55-5EE7E5DE750C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19B3-4A3D-A04F-A01D-681FEE28D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0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EDCC-86AA-2C4C-BF55-5EE7E5DE750C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19B3-4A3D-A04F-A01D-681FEE28D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25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EDCC-86AA-2C4C-BF55-5EE7E5DE750C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19B3-4A3D-A04F-A01D-681FEE28D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68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EDCC-86AA-2C4C-BF55-5EE7E5DE750C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19B3-4A3D-A04F-A01D-681FEE28D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5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EDCC-86AA-2C4C-BF55-5EE7E5DE750C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19B3-4A3D-A04F-A01D-681FEE28D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02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EDCC-86AA-2C4C-BF55-5EE7E5DE750C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19B3-4A3D-A04F-A01D-681FEE28D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2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9EDCC-86AA-2C4C-BF55-5EE7E5DE750C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519B3-4A3D-A04F-A01D-681FEE28D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6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oleObject" Target="???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png"/><Relationship Id="rId4" Type="http://schemas.openxmlformats.org/officeDocument/2006/relationships/package" Target="../embeddings/Microsoft_Excel_Worksheet1.xls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emf"/><Relationship Id="rId5" Type="http://schemas.openxmlformats.org/officeDocument/2006/relationships/oleObject" Target="../embeddings/Microsoft_Word_97_-_2003_Document1.doc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emf"/><Relationship Id="rId5" Type="http://schemas.openxmlformats.org/officeDocument/2006/relationships/oleObject" Target="../embeddings/Microsoft_Word_97_-_2003_Document2.doc"/><Relationship Id="rId4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66688" y="781050"/>
          <a:ext cx="4200525" cy="401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Document" r:id="rId4" imgW="3721100" imgH="3556000" progId="Word.Document.12">
                  <p:link updateAutomatic="1"/>
                </p:oleObj>
              </mc:Choice>
              <mc:Fallback>
                <p:oleObj name="Document" r:id="rId4" imgW="3721100" imgH="35560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781050"/>
                        <a:ext cx="4200525" cy="401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02113" y="381000"/>
            <a:ext cx="4941887" cy="2209800"/>
          </a:xfrm>
          <a:effectLst>
            <a:outerShdw blurRad="76200" dist="38099" dir="2700000" algn="ctr" rotWithShape="0">
              <a:schemeClr val="bg2">
                <a:alpha val="60001"/>
              </a:scheme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Cellular and</a:t>
            </a:r>
            <a:br>
              <a:rPr lang="en-US" sz="3600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dirty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Molecular </a:t>
            </a:r>
            <a:r>
              <a:rPr lang="en-US" sz="3600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Science</a:t>
            </a:r>
            <a:endParaRPr lang="en-GB" sz="3600" dirty="0">
              <a:solidFill>
                <a:srgbClr val="8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02113" y="2590800"/>
            <a:ext cx="4941887" cy="2773363"/>
          </a:xfrm>
        </p:spPr>
        <p:txBody>
          <a:bodyPr/>
          <a:lstStyle/>
          <a:p>
            <a:pPr eaLnBrk="1" hangingPunct="1"/>
            <a:r>
              <a:rPr lang="en-GB" sz="2800" dirty="0">
                <a:solidFill>
                  <a:srgbClr val="17375E"/>
                </a:solidFill>
                <a:latin typeface="Arial" charset="0"/>
                <a:ea typeface="ＭＳ Ｐゴシック" charset="0"/>
                <a:cs typeface="ＭＳ Ｐゴシック" charset="0"/>
              </a:rPr>
              <a:t>Dr Mick Jones</a:t>
            </a:r>
          </a:p>
          <a:p>
            <a:pPr eaLnBrk="1" hangingPunct="1"/>
            <a:r>
              <a:rPr lang="en-GB" sz="2000" dirty="0">
                <a:solidFill>
                  <a:srgbClr val="17375E"/>
                </a:solidFill>
                <a:latin typeface="Arial" charset="0"/>
                <a:ea typeface="ＭＳ Ｐゴシック" charset="0"/>
                <a:cs typeface="ＭＳ Ｐゴシック" charset="0"/>
              </a:rPr>
              <a:t>Infectious Diseases &amp; Immunity</a:t>
            </a:r>
          </a:p>
          <a:p>
            <a:pPr eaLnBrk="1" hangingPunct="1"/>
            <a:r>
              <a:rPr lang="en-GB" sz="2000" dirty="0">
                <a:solidFill>
                  <a:srgbClr val="17375E"/>
                </a:solidFill>
                <a:latin typeface="Arial" charset="0"/>
                <a:ea typeface="ＭＳ Ｐゴシック" charset="0"/>
                <a:cs typeface="ＭＳ Ｐゴシック" charset="0"/>
              </a:rPr>
              <a:t>&amp;</a:t>
            </a:r>
          </a:p>
          <a:p>
            <a:pPr eaLnBrk="1" hangingPunct="1"/>
            <a:r>
              <a:rPr lang="en-GB" sz="2000" dirty="0">
                <a:solidFill>
                  <a:srgbClr val="17375E"/>
                </a:solidFill>
                <a:latin typeface="Arial" charset="0"/>
                <a:ea typeface="ＭＳ Ｐゴシック" charset="0"/>
                <a:cs typeface="ＭＳ Ｐゴシック" charset="0"/>
              </a:rPr>
              <a:t>MRC Clinical Sciences Centre</a:t>
            </a:r>
          </a:p>
          <a:p>
            <a:pPr eaLnBrk="1" hangingPunct="1"/>
            <a:r>
              <a:rPr lang="en-GB" sz="2000" dirty="0">
                <a:solidFill>
                  <a:srgbClr val="17375E"/>
                </a:solidFill>
                <a:latin typeface="Arial" charset="0"/>
                <a:ea typeface="ＭＳ Ｐゴシック" charset="0"/>
                <a:cs typeface="ＭＳ Ｐゴシック" charset="0"/>
              </a:rPr>
              <a:t>Genomics Laboratory</a:t>
            </a:r>
          </a:p>
          <a:p>
            <a:pPr eaLnBrk="1" hangingPunct="1"/>
            <a:r>
              <a:rPr lang="en-GB" sz="2000" dirty="0">
                <a:solidFill>
                  <a:srgbClr val="17375E"/>
                </a:solidFill>
                <a:latin typeface="Arial" charset="0"/>
                <a:ea typeface="ＭＳ Ｐゴシック" charset="0"/>
                <a:cs typeface="Arial" charset="0"/>
              </a:rPr>
              <a:t>Hammersmith Hospital Campus</a:t>
            </a:r>
          </a:p>
        </p:txBody>
      </p:sp>
      <p:pic>
        <p:nvPicPr>
          <p:cNvPr id="14341" name="Picture 7" descr="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15000"/>
            <a:ext cx="2743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5" descr="Docs-Presentations-WG-CS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5638800"/>
            <a:ext cx="198437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38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p0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6" t="6290" r="37242" b="76436"/>
          <a:stretch>
            <a:fillRect/>
          </a:stretch>
        </p:blipFill>
        <p:spPr bwMode="auto">
          <a:xfrm>
            <a:off x="644905" y="505979"/>
            <a:ext cx="3301670" cy="2019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83" y="962631"/>
            <a:ext cx="3777674" cy="1468053"/>
          </a:xfrm>
          <a:prstGeom prst="rect">
            <a:avLst/>
          </a:prstGeom>
        </p:spPr>
      </p:pic>
      <p:pic>
        <p:nvPicPr>
          <p:cNvPr id="8" name="Picture 7" descr="gfp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350" y="3524417"/>
            <a:ext cx="2337193" cy="251756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" name="Picture 8" descr="beta globi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438" y="3420605"/>
            <a:ext cx="2506179" cy="231382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1305550" y="2627868"/>
            <a:ext cx="198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Primary Structure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0485" y="2544038"/>
            <a:ext cx="228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Secondary </a:t>
            </a:r>
            <a:r>
              <a:rPr lang="en-US" dirty="0">
                <a:latin typeface="Arial"/>
                <a:cs typeface="Arial"/>
              </a:rPr>
              <a:t>Structure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1461917" y="6139934"/>
            <a:ext cx="1942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Tertiary </a:t>
            </a:r>
            <a:r>
              <a:rPr lang="en-US" dirty="0">
                <a:latin typeface="Arial"/>
                <a:cs typeface="Arial"/>
              </a:rPr>
              <a:t>Structure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5307072" y="5955268"/>
            <a:ext cx="2416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Quaternary </a:t>
            </a:r>
            <a:r>
              <a:rPr lang="en-US" dirty="0">
                <a:latin typeface="Arial"/>
                <a:cs typeface="Arial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377073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71-2105-10-113-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16" y="764319"/>
            <a:ext cx="6957284" cy="506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2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79451"/>
              </p:ext>
            </p:extLst>
          </p:nvPr>
        </p:nvGraphicFramePr>
        <p:xfrm>
          <a:off x="669826" y="1062231"/>
          <a:ext cx="7804348" cy="4733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Worksheet" r:id="rId4" imgW="6616700" imgH="4013200" progId="Excel.Sheet.12">
                  <p:embed/>
                </p:oleObj>
              </mc:Choice>
              <mc:Fallback>
                <p:oleObj name="Worksheet" r:id="rId4" imgW="6616700" imgH="4013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9826" y="1062231"/>
                        <a:ext cx="7804348" cy="4733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047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365125" y="288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GB"/>
          </a:p>
        </p:txBody>
      </p:sp>
      <p:sp>
        <p:nvSpPr>
          <p:cNvPr id="91293" name="Text Box 157"/>
          <p:cNvSpPr txBox="1">
            <a:spLocks noChangeArrowheads="1"/>
          </p:cNvSpPr>
          <p:nvPr/>
        </p:nvSpPr>
        <p:spPr bwMode="auto">
          <a:xfrm>
            <a:off x="0" y="40957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099" dir="2700000" algn="ctr" rotWithShape="0">
              <a:schemeClr val="bg2">
                <a:alpha val="60001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2800">
                <a:solidFill>
                  <a:srgbClr val="990000"/>
                </a:solidFill>
                <a:latin typeface="Arial" charset="0"/>
              </a:rPr>
              <a:t>The Genetic Code</a:t>
            </a:r>
            <a:endParaRPr lang="en-GB">
              <a:solidFill>
                <a:srgbClr val="990000"/>
              </a:solidFill>
            </a:endParaRP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685800" y="1219200"/>
          <a:ext cx="7620000" cy="540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" name="Document" r:id="rId5" imgW="5815584" imgH="4125468" progId="Word.Document.8">
                  <p:embed/>
                </p:oleObj>
              </mc:Choice>
              <mc:Fallback>
                <p:oleObj name="Document" r:id="rId5" imgW="5815584" imgH="412546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219200"/>
                        <a:ext cx="7620000" cy="540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421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065213"/>
            <a:ext cx="20796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5"/>
          <p:cNvSpPr txBox="1">
            <a:spLocks noChangeArrowheads="1"/>
          </p:cNvSpPr>
          <p:nvPr/>
        </p:nvSpPr>
        <p:spPr bwMode="auto">
          <a:xfrm>
            <a:off x="2762250" y="1704975"/>
            <a:ext cx="2555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latin typeface="Calibri" charset="0"/>
              </a:rPr>
              <a:t>phosphate backbone</a:t>
            </a:r>
            <a:br>
              <a:rPr lang="en-GB" sz="1800">
                <a:latin typeface="Calibri" charset="0"/>
              </a:rPr>
            </a:br>
            <a:r>
              <a:rPr lang="en-GB" sz="1800">
                <a:latin typeface="Calibri" charset="0"/>
              </a:rPr>
              <a:t>on the outside</a:t>
            </a:r>
          </a:p>
        </p:txBody>
      </p:sp>
      <p:sp>
        <p:nvSpPr>
          <p:cNvPr id="87044" name="Line 7"/>
          <p:cNvSpPr>
            <a:spLocks noChangeShapeType="1"/>
          </p:cNvSpPr>
          <p:nvPr/>
        </p:nvSpPr>
        <p:spPr bwMode="auto">
          <a:xfrm>
            <a:off x="5324475" y="2017713"/>
            <a:ext cx="1643063" cy="276225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2763838" y="2874963"/>
            <a:ext cx="2228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latin typeface="Calibri" charset="0"/>
              </a:rPr>
              <a:t>DNA bases buried</a:t>
            </a:r>
            <a:br>
              <a:rPr lang="en-GB" sz="1800">
                <a:latin typeface="Calibri" charset="0"/>
              </a:rPr>
            </a:br>
            <a:r>
              <a:rPr lang="en-GB" sz="1800">
                <a:latin typeface="Calibri" charset="0"/>
              </a:rPr>
              <a:t>on the inside</a:t>
            </a:r>
          </a:p>
        </p:txBody>
      </p:sp>
      <p:sp>
        <p:nvSpPr>
          <p:cNvPr id="87046" name="Line 10"/>
          <p:cNvSpPr>
            <a:spLocks noChangeShapeType="1"/>
          </p:cNvSpPr>
          <p:nvPr/>
        </p:nvSpPr>
        <p:spPr bwMode="auto">
          <a:xfrm>
            <a:off x="4979988" y="3260725"/>
            <a:ext cx="1420812" cy="1588"/>
          </a:xfrm>
          <a:prstGeom prst="line">
            <a:avLst/>
          </a:prstGeom>
          <a:noFill/>
          <a:ln w="317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7" name="Text Box 11"/>
          <p:cNvSpPr txBox="1">
            <a:spLocks noChangeArrowheads="1"/>
          </p:cNvSpPr>
          <p:nvPr/>
        </p:nvSpPr>
        <p:spPr bwMode="auto">
          <a:xfrm>
            <a:off x="2695575" y="3937000"/>
            <a:ext cx="2528888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</a:rPr>
              <a:t>Hydrogen bonds between the bases stabilise the structure. Pairing of specific bases (Watson - Crick base pairs).</a:t>
            </a:r>
          </a:p>
        </p:txBody>
      </p:sp>
      <p:sp>
        <p:nvSpPr>
          <p:cNvPr id="87048" name="Line 17"/>
          <p:cNvSpPr>
            <a:spLocks noChangeShapeType="1"/>
          </p:cNvSpPr>
          <p:nvPr/>
        </p:nvSpPr>
        <p:spPr bwMode="auto">
          <a:xfrm flipV="1">
            <a:off x="4800600" y="4629150"/>
            <a:ext cx="1025525" cy="865188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9" name="Text Box 20"/>
          <p:cNvSpPr txBox="1">
            <a:spLocks noChangeArrowheads="1"/>
          </p:cNvSpPr>
          <p:nvPr/>
        </p:nvSpPr>
        <p:spPr bwMode="auto">
          <a:xfrm>
            <a:off x="7304088" y="2281238"/>
            <a:ext cx="1719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</a:rPr>
              <a:t>minor groove</a:t>
            </a:r>
            <a:endParaRPr lang="en-US" sz="1800">
              <a:latin typeface="Calibri" charset="0"/>
            </a:endParaRPr>
          </a:p>
        </p:txBody>
      </p:sp>
      <p:sp>
        <p:nvSpPr>
          <p:cNvPr id="87050" name="AutoShape 22"/>
          <p:cNvSpPr>
            <a:spLocks/>
          </p:cNvSpPr>
          <p:nvPr/>
        </p:nvSpPr>
        <p:spPr bwMode="auto">
          <a:xfrm>
            <a:off x="557213" y="3051175"/>
            <a:ext cx="152400" cy="1981200"/>
          </a:xfrm>
          <a:prstGeom prst="rightBracket">
            <a:avLst>
              <a:gd name="adj" fmla="val 10833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7051" name="Text Box 25"/>
          <p:cNvSpPr txBox="1">
            <a:spLocks noChangeArrowheads="1"/>
          </p:cNvSpPr>
          <p:nvPr/>
        </p:nvSpPr>
        <p:spPr bwMode="auto">
          <a:xfrm>
            <a:off x="7296150" y="3940175"/>
            <a:ext cx="1728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</a:rPr>
              <a:t>major groove</a:t>
            </a:r>
            <a:endParaRPr lang="en-US" sz="1800">
              <a:latin typeface="Calibri" charset="0"/>
            </a:endParaRPr>
          </a:p>
        </p:txBody>
      </p:sp>
      <p:pic>
        <p:nvPicPr>
          <p:cNvPr id="87052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443038"/>
            <a:ext cx="1755775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3" name="AutoShape 28"/>
          <p:cNvSpPr>
            <a:spLocks/>
          </p:cNvSpPr>
          <p:nvPr/>
        </p:nvSpPr>
        <p:spPr bwMode="auto">
          <a:xfrm>
            <a:off x="7186613" y="2120900"/>
            <a:ext cx="152400" cy="812800"/>
          </a:xfrm>
          <a:prstGeom prst="rightBracket">
            <a:avLst>
              <a:gd name="adj" fmla="val 44444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7054" name="AutoShape 29"/>
          <p:cNvSpPr>
            <a:spLocks/>
          </p:cNvSpPr>
          <p:nvPr/>
        </p:nvSpPr>
        <p:spPr bwMode="auto">
          <a:xfrm>
            <a:off x="7186613" y="3438525"/>
            <a:ext cx="119062" cy="1389063"/>
          </a:xfrm>
          <a:prstGeom prst="rightBracket">
            <a:avLst>
              <a:gd name="adj" fmla="val 97223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7055" name="Line 9"/>
          <p:cNvSpPr>
            <a:spLocks noChangeShapeType="1"/>
          </p:cNvSpPr>
          <p:nvPr/>
        </p:nvSpPr>
        <p:spPr bwMode="auto">
          <a:xfrm flipH="1">
            <a:off x="1541463" y="3349625"/>
            <a:ext cx="1403350" cy="552450"/>
          </a:xfrm>
          <a:prstGeom prst="line">
            <a:avLst/>
          </a:prstGeom>
          <a:noFill/>
          <a:ln w="317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6" name="Line 6"/>
          <p:cNvSpPr>
            <a:spLocks noChangeShapeType="1"/>
          </p:cNvSpPr>
          <p:nvPr/>
        </p:nvSpPr>
        <p:spPr bwMode="auto">
          <a:xfrm flipH="1" flipV="1">
            <a:off x="2260600" y="2070100"/>
            <a:ext cx="890588" cy="3175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7" name="Rectangle 31"/>
          <p:cNvSpPr>
            <a:spLocks noGrp="1" noChangeArrowheads="1"/>
          </p:cNvSpPr>
          <p:nvPr>
            <p:ph type="title"/>
          </p:nvPr>
        </p:nvSpPr>
        <p:spPr>
          <a:xfrm>
            <a:off x="673100" y="101600"/>
            <a:ext cx="7772400" cy="1143000"/>
          </a:xfrm>
        </p:spPr>
        <p:txBody>
          <a:bodyPr/>
          <a:lstStyle/>
          <a:p>
            <a:pPr eaLnBrk="1" hangingPunct="1"/>
            <a:r>
              <a:rPr lang="en-GB" sz="360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The double helix</a:t>
            </a:r>
          </a:p>
        </p:txBody>
      </p:sp>
    </p:spTree>
    <p:extLst>
      <p:ext uri="{BB962C8B-B14F-4D97-AF65-F5344CB8AC3E}">
        <p14:creationId xmlns:p14="http://schemas.microsoft.com/office/powerpoint/2010/main" val="77261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Sugars - deoxyribose or ribose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203325" y="1427163"/>
            <a:ext cx="7331075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</a:rPr>
              <a:t>The sugar in </a:t>
            </a:r>
            <a:r>
              <a:rPr lang="en-US" sz="2000">
                <a:solidFill>
                  <a:srgbClr val="EF1F1D"/>
                </a:solidFill>
                <a:latin typeface="Calibri" charset="0"/>
              </a:rPr>
              <a:t>DNA</a:t>
            </a:r>
            <a:r>
              <a:rPr lang="en-US" sz="2000">
                <a:latin typeface="Calibri" charset="0"/>
              </a:rPr>
              <a:t> is </a:t>
            </a:r>
            <a:r>
              <a:rPr lang="en-US" sz="2000">
                <a:solidFill>
                  <a:srgbClr val="EF1F1D"/>
                </a:solidFill>
                <a:latin typeface="Calibri" charset="0"/>
              </a:rPr>
              <a:t>deoxyribose</a:t>
            </a:r>
            <a:r>
              <a:rPr lang="en-US" sz="2000">
                <a:latin typeface="Calibri" charset="0"/>
              </a:rPr>
              <a:t>, lacking an oxygen atom that is present in ribose, the parent compound. </a:t>
            </a:r>
            <a:r>
              <a:rPr lang="en-US" sz="2000">
                <a:solidFill>
                  <a:srgbClr val="5DA31E"/>
                </a:solidFill>
                <a:latin typeface="Calibri" charset="0"/>
              </a:rPr>
              <a:t>Ribose</a:t>
            </a:r>
            <a:r>
              <a:rPr lang="en-US" sz="2000">
                <a:latin typeface="Calibri" charset="0"/>
              </a:rPr>
              <a:t> is the sugar in </a:t>
            </a:r>
            <a:r>
              <a:rPr lang="en-US" sz="2000">
                <a:solidFill>
                  <a:srgbClr val="5DA31E"/>
                </a:solidFill>
                <a:latin typeface="Calibri" charset="0"/>
              </a:rPr>
              <a:t>RNA</a:t>
            </a:r>
            <a:r>
              <a:rPr lang="en-US" sz="2000">
                <a:latin typeface="Calibri" charset="0"/>
              </a:rPr>
              <a:t>.</a:t>
            </a:r>
          </a:p>
          <a:p>
            <a:pPr eaLnBrk="1" hangingPunct="1"/>
            <a:r>
              <a:rPr lang="en-US" sz="2000">
                <a:latin typeface="Calibri" charset="0"/>
              </a:rPr>
              <a:t>Primes (</a:t>
            </a:r>
            <a:r>
              <a:rPr lang="ja-JP" altLang="en-US" sz="2000">
                <a:latin typeface="Calibri" charset="0"/>
              </a:rPr>
              <a:t>’</a:t>
            </a:r>
            <a:r>
              <a:rPr lang="en-US" sz="2000">
                <a:latin typeface="Calibri" charset="0"/>
              </a:rPr>
              <a:t>) are used in numbering the carbon atoms in the ribose:  1</a:t>
            </a:r>
            <a:r>
              <a:rPr lang="ja-JP" altLang="en-US" sz="2000">
                <a:latin typeface="Calibri" charset="0"/>
              </a:rPr>
              <a:t>’</a:t>
            </a:r>
            <a:r>
              <a:rPr lang="en-US" sz="2000">
                <a:latin typeface="Calibri" charset="0"/>
              </a:rPr>
              <a:t> to 5</a:t>
            </a:r>
            <a:r>
              <a:rPr lang="ja-JP" altLang="en-US" sz="2000">
                <a:latin typeface="Calibri" charset="0"/>
              </a:rPr>
              <a:t>’</a:t>
            </a:r>
            <a:r>
              <a:rPr lang="en-US" sz="2000">
                <a:latin typeface="Calibri" charset="0"/>
              </a:rPr>
              <a:t>. The 1</a:t>
            </a:r>
            <a:r>
              <a:rPr lang="ja-JP" altLang="en-US" sz="2000">
                <a:latin typeface="Calibri" charset="0"/>
              </a:rPr>
              <a:t>’</a:t>
            </a:r>
            <a:r>
              <a:rPr lang="en-US" sz="2000">
                <a:latin typeface="Calibri" charset="0"/>
              </a:rPr>
              <a:t> C is linked to the </a:t>
            </a:r>
            <a:r>
              <a:rPr lang="en-US" sz="2000">
                <a:solidFill>
                  <a:srgbClr val="EF1F1D"/>
                </a:solidFill>
                <a:latin typeface="Calibri" charset="0"/>
              </a:rPr>
              <a:t>base</a:t>
            </a:r>
            <a:r>
              <a:rPr lang="en-US" sz="2000">
                <a:latin typeface="Calibri" charset="0"/>
              </a:rPr>
              <a:t>; the 5</a:t>
            </a:r>
            <a:r>
              <a:rPr lang="ja-JP" altLang="en-US" sz="2000">
                <a:latin typeface="Calibri" charset="0"/>
              </a:rPr>
              <a:t>’</a:t>
            </a:r>
            <a:r>
              <a:rPr lang="en-US" sz="2000">
                <a:latin typeface="Calibri" charset="0"/>
              </a:rPr>
              <a:t> C is linked to the </a:t>
            </a:r>
            <a:r>
              <a:rPr lang="en-US" sz="2000">
                <a:solidFill>
                  <a:srgbClr val="3333FF"/>
                </a:solidFill>
                <a:latin typeface="Calibri" charset="0"/>
              </a:rPr>
              <a:t>phosphate</a:t>
            </a:r>
            <a:r>
              <a:rPr lang="en-US" sz="2000">
                <a:latin typeface="Calibri" charset="0"/>
              </a:rPr>
              <a:t>.</a:t>
            </a:r>
          </a:p>
          <a:p>
            <a:pPr eaLnBrk="1" hangingPunct="1"/>
            <a:endParaRPr lang="en-US" sz="2000">
              <a:latin typeface="Calibri" charset="0"/>
            </a:endParaRPr>
          </a:p>
        </p:txBody>
      </p:sp>
      <p:sp>
        <p:nvSpPr>
          <p:cNvPr id="66564" name="Text Box 86"/>
          <p:cNvSpPr txBox="1">
            <a:spLocks noChangeArrowheads="1"/>
          </p:cNvSpPr>
          <p:nvPr/>
        </p:nvSpPr>
        <p:spPr bwMode="auto">
          <a:xfrm>
            <a:off x="6296025" y="5362575"/>
            <a:ext cx="102711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5DA31E"/>
                </a:solidFill>
                <a:latin typeface="Calibri" charset="0"/>
              </a:rPr>
              <a:t>Ribose</a:t>
            </a:r>
          </a:p>
        </p:txBody>
      </p:sp>
      <p:sp>
        <p:nvSpPr>
          <p:cNvPr id="66565" name="Text Box 87"/>
          <p:cNvSpPr txBox="1">
            <a:spLocks noChangeArrowheads="1"/>
          </p:cNvSpPr>
          <p:nvPr/>
        </p:nvSpPr>
        <p:spPr bwMode="auto">
          <a:xfrm>
            <a:off x="2498725" y="5362575"/>
            <a:ext cx="176053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EF1F1D"/>
                </a:solidFill>
                <a:latin typeface="Calibri" charset="0"/>
              </a:rPr>
              <a:t>Deoxyribose</a:t>
            </a:r>
          </a:p>
        </p:txBody>
      </p:sp>
      <p:grpSp>
        <p:nvGrpSpPr>
          <p:cNvPr id="66566" name="Group 151"/>
          <p:cNvGrpSpPr>
            <a:grpSpLocks/>
          </p:cNvGrpSpPr>
          <p:nvPr/>
        </p:nvGrpSpPr>
        <p:grpSpPr bwMode="auto">
          <a:xfrm>
            <a:off x="2105025" y="3559175"/>
            <a:ext cx="2222500" cy="1724025"/>
            <a:chOff x="1326" y="2242"/>
            <a:chExt cx="1400" cy="1086"/>
          </a:xfrm>
        </p:grpSpPr>
        <p:sp>
          <p:nvSpPr>
            <p:cNvPr id="66597" name="Text Box 89"/>
            <p:cNvSpPr txBox="1">
              <a:spLocks noChangeArrowheads="1"/>
            </p:cNvSpPr>
            <p:nvPr/>
          </p:nvSpPr>
          <p:spPr bwMode="auto">
            <a:xfrm>
              <a:off x="2315" y="3097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EF1F1D"/>
                  </a:solidFill>
                </a:rPr>
                <a:t>H</a:t>
              </a:r>
            </a:p>
          </p:txBody>
        </p:sp>
        <p:grpSp>
          <p:nvGrpSpPr>
            <p:cNvPr id="66598" name="Group 150"/>
            <p:cNvGrpSpPr>
              <a:grpSpLocks/>
            </p:cNvGrpSpPr>
            <p:nvPr/>
          </p:nvGrpSpPr>
          <p:grpSpPr bwMode="auto">
            <a:xfrm>
              <a:off x="1326" y="2242"/>
              <a:ext cx="1400" cy="1086"/>
              <a:chOff x="1326" y="2242"/>
              <a:chExt cx="1400" cy="1086"/>
            </a:xfrm>
          </p:grpSpPr>
          <p:sp>
            <p:nvSpPr>
              <p:cNvPr id="66599" name="Line 91"/>
              <p:cNvSpPr>
                <a:spLocks noChangeShapeType="1"/>
              </p:cNvSpPr>
              <p:nvPr/>
            </p:nvSpPr>
            <p:spPr bwMode="auto">
              <a:xfrm rot="7913637" flipV="1">
                <a:off x="2497" y="2736"/>
                <a:ext cx="46" cy="16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6600" name="Group 149"/>
              <p:cNvGrpSpPr>
                <a:grpSpLocks/>
              </p:cNvGrpSpPr>
              <p:nvPr/>
            </p:nvGrpSpPr>
            <p:grpSpPr bwMode="auto">
              <a:xfrm>
                <a:off x="1877" y="2510"/>
                <a:ext cx="589" cy="499"/>
                <a:chOff x="1877" y="2510"/>
                <a:chExt cx="589" cy="499"/>
              </a:xfrm>
            </p:grpSpPr>
            <p:sp>
              <p:nvSpPr>
                <p:cNvPr id="66620" name="Freeform 93"/>
                <p:cNvSpPr>
                  <a:spLocks/>
                </p:cNvSpPr>
                <p:nvPr/>
              </p:nvSpPr>
              <p:spPr bwMode="auto">
                <a:xfrm>
                  <a:off x="1989" y="2962"/>
                  <a:ext cx="373" cy="44"/>
                </a:xfrm>
                <a:custGeom>
                  <a:avLst/>
                  <a:gdLst>
                    <a:gd name="T0" fmla="*/ 354 w 373"/>
                    <a:gd name="T1" fmla="*/ 0 h 32"/>
                    <a:gd name="T2" fmla="*/ 373 w 373"/>
                    <a:gd name="T3" fmla="*/ 30 h 32"/>
                    <a:gd name="T4" fmla="*/ 369 w 373"/>
                    <a:gd name="T5" fmla="*/ 61 h 32"/>
                    <a:gd name="T6" fmla="*/ 4 w 373"/>
                    <a:gd name="T7" fmla="*/ 61 h 32"/>
                    <a:gd name="T8" fmla="*/ 0 w 373"/>
                    <a:gd name="T9" fmla="*/ 30 h 32"/>
                    <a:gd name="T10" fmla="*/ 20 w 373"/>
                    <a:gd name="T11" fmla="*/ 0 h 32"/>
                    <a:gd name="T12" fmla="*/ 354 w 373"/>
                    <a:gd name="T13" fmla="*/ 0 h 32"/>
                    <a:gd name="T14" fmla="*/ 354 w 373"/>
                    <a:gd name="T15" fmla="*/ 0 h 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73"/>
                    <a:gd name="T25" fmla="*/ 0 h 32"/>
                    <a:gd name="T26" fmla="*/ 373 w 373"/>
                    <a:gd name="T27" fmla="*/ 32 h 3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73" h="32">
                      <a:moveTo>
                        <a:pt x="354" y="0"/>
                      </a:moveTo>
                      <a:lnTo>
                        <a:pt x="373" y="16"/>
                      </a:lnTo>
                      <a:lnTo>
                        <a:pt x="369" y="32"/>
                      </a:lnTo>
                      <a:lnTo>
                        <a:pt x="4" y="32"/>
                      </a:lnTo>
                      <a:lnTo>
                        <a:pt x="0" y="16"/>
                      </a:lnTo>
                      <a:lnTo>
                        <a:pt x="20" y="0"/>
                      </a:lnTo>
                      <a:lnTo>
                        <a:pt x="3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66621" name="Line 94"/>
                <p:cNvSpPr>
                  <a:spLocks noChangeShapeType="1"/>
                </p:cNvSpPr>
                <p:nvPr/>
              </p:nvSpPr>
              <p:spPr bwMode="auto">
                <a:xfrm>
                  <a:off x="2244" y="2647"/>
                  <a:ext cx="222" cy="9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622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1877" y="2654"/>
                  <a:ext cx="222" cy="9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623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2068" y="2510"/>
                  <a:ext cx="228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00"/>
                    <a:t>O</a:t>
                  </a:r>
                </a:p>
              </p:txBody>
            </p:sp>
            <p:sp>
              <p:nvSpPr>
                <p:cNvPr id="66624" name="AutoShape 97"/>
                <p:cNvSpPr>
                  <a:spLocks noChangeArrowheads="1"/>
                </p:cNvSpPr>
                <p:nvPr/>
              </p:nvSpPr>
              <p:spPr bwMode="auto">
                <a:xfrm rot="1759041">
                  <a:off x="2388" y="2735"/>
                  <a:ext cx="38" cy="268"/>
                </a:xfrm>
                <a:prstGeom prst="flowChartExtra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66625" name="AutoShape 98"/>
                <p:cNvSpPr>
                  <a:spLocks noChangeArrowheads="1"/>
                </p:cNvSpPr>
                <p:nvPr/>
              </p:nvSpPr>
              <p:spPr bwMode="auto">
                <a:xfrm rot="19840959" flipH="1">
                  <a:off x="1920" y="2741"/>
                  <a:ext cx="38" cy="268"/>
                </a:xfrm>
                <a:prstGeom prst="flowChartExtra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</p:grpSp>
          <p:sp>
            <p:nvSpPr>
              <p:cNvPr id="66601" name="Text Box 99"/>
              <p:cNvSpPr txBox="1">
                <a:spLocks noChangeArrowheads="1"/>
              </p:cNvSpPr>
              <p:nvPr/>
            </p:nvSpPr>
            <p:spPr bwMode="auto">
              <a:xfrm>
                <a:off x="2506" y="2859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H</a:t>
                </a:r>
              </a:p>
            </p:txBody>
          </p:sp>
          <p:sp>
            <p:nvSpPr>
              <p:cNvPr id="66602" name="Line 100"/>
              <p:cNvSpPr>
                <a:spLocks noChangeShapeType="1"/>
              </p:cNvSpPr>
              <p:nvPr/>
            </p:nvSpPr>
            <p:spPr bwMode="auto">
              <a:xfrm>
                <a:off x="2352" y="3006"/>
                <a:ext cx="51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03" name="Line 101"/>
              <p:cNvSpPr>
                <a:spLocks noChangeShapeType="1"/>
              </p:cNvSpPr>
              <p:nvPr/>
            </p:nvSpPr>
            <p:spPr bwMode="auto">
              <a:xfrm flipH="1">
                <a:off x="1930" y="3004"/>
                <a:ext cx="59" cy="1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04" name="Text Box 102"/>
              <p:cNvSpPr txBox="1">
                <a:spLocks noChangeArrowheads="1"/>
              </p:cNvSpPr>
              <p:nvPr/>
            </p:nvSpPr>
            <p:spPr bwMode="auto">
              <a:xfrm>
                <a:off x="1720" y="3097"/>
                <a:ext cx="33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HO</a:t>
                </a:r>
              </a:p>
            </p:txBody>
          </p:sp>
          <p:sp>
            <p:nvSpPr>
              <p:cNvPr id="66605" name="Line 103"/>
              <p:cNvSpPr>
                <a:spLocks noChangeShapeType="1"/>
              </p:cNvSpPr>
              <p:nvPr/>
            </p:nvSpPr>
            <p:spPr bwMode="auto">
              <a:xfrm flipH="1">
                <a:off x="1760" y="2758"/>
                <a:ext cx="115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06" name="Text Box 104"/>
              <p:cNvSpPr txBox="1">
                <a:spLocks noChangeArrowheads="1"/>
              </p:cNvSpPr>
              <p:nvPr/>
            </p:nvSpPr>
            <p:spPr bwMode="auto">
              <a:xfrm>
                <a:off x="1636" y="2859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H</a:t>
                </a:r>
              </a:p>
            </p:txBody>
          </p:sp>
          <p:sp>
            <p:nvSpPr>
              <p:cNvPr id="66607" name="Line 105"/>
              <p:cNvSpPr>
                <a:spLocks noChangeShapeType="1"/>
              </p:cNvSpPr>
              <p:nvPr/>
            </p:nvSpPr>
            <p:spPr bwMode="auto">
              <a:xfrm flipH="1" flipV="1">
                <a:off x="1757" y="2635"/>
                <a:ext cx="12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08" name="Line 106"/>
              <p:cNvSpPr>
                <a:spLocks noChangeShapeType="1"/>
              </p:cNvSpPr>
              <p:nvPr/>
            </p:nvSpPr>
            <p:spPr bwMode="auto">
              <a:xfrm flipV="1">
                <a:off x="1782" y="2434"/>
                <a:ext cx="85" cy="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09" name="Text Box 107"/>
              <p:cNvSpPr txBox="1">
                <a:spLocks noChangeArrowheads="1"/>
              </p:cNvSpPr>
              <p:nvPr/>
            </p:nvSpPr>
            <p:spPr bwMode="auto">
              <a:xfrm>
                <a:off x="1623" y="2450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C</a:t>
                </a:r>
              </a:p>
            </p:txBody>
          </p:sp>
          <p:sp>
            <p:nvSpPr>
              <p:cNvPr id="66610" name="Line 108"/>
              <p:cNvSpPr>
                <a:spLocks noChangeShapeType="1"/>
              </p:cNvSpPr>
              <p:nvPr/>
            </p:nvSpPr>
            <p:spPr bwMode="auto">
              <a:xfrm flipH="1" flipV="1">
                <a:off x="1612" y="2432"/>
                <a:ext cx="64" cy="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11" name="Line 109"/>
              <p:cNvSpPr>
                <a:spLocks noChangeShapeType="1"/>
              </p:cNvSpPr>
              <p:nvPr/>
            </p:nvSpPr>
            <p:spPr bwMode="auto">
              <a:xfrm flipH="1">
                <a:off x="1604" y="2619"/>
                <a:ext cx="71" cy="7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12" name="Text Box 110"/>
              <p:cNvSpPr txBox="1">
                <a:spLocks noChangeArrowheads="1"/>
              </p:cNvSpPr>
              <p:nvPr/>
            </p:nvSpPr>
            <p:spPr bwMode="auto">
              <a:xfrm>
                <a:off x="1812" y="2289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H</a:t>
                </a:r>
              </a:p>
            </p:txBody>
          </p:sp>
          <p:sp>
            <p:nvSpPr>
              <p:cNvPr id="66613" name="Text Box 111"/>
              <p:cNvSpPr txBox="1">
                <a:spLocks noChangeArrowheads="1"/>
              </p:cNvSpPr>
              <p:nvPr/>
            </p:nvSpPr>
            <p:spPr bwMode="auto">
              <a:xfrm>
                <a:off x="1483" y="2242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H</a:t>
                </a:r>
              </a:p>
            </p:txBody>
          </p:sp>
          <p:sp>
            <p:nvSpPr>
              <p:cNvPr id="66614" name="Text Box 112"/>
              <p:cNvSpPr txBox="1">
                <a:spLocks noChangeArrowheads="1"/>
              </p:cNvSpPr>
              <p:nvPr/>
            </p:nvSpPr>
            <p:spPr bwMode="auto">
              <a:xfrm>
                <a:off x="1326" y="2628"/>
                <a:ext cx="33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HO</a:t>
                </a:r>
              </a:p>
            </p:txBody>
          </p:sp>
          <p:sp>
            <p:nvSpPr>
              <p:cNvPr id="66615" name="Text Box 113"/>
              <p:cNvSpPr txBox="1">
                <a:spLocks noChangeArrowheads="1"/>
              </p:cNvSpPr>
              <p:nvPr/>
            </p:nvSpPr>
            <p:spPr bwMode="auto">
              <a:xfrm>
                <a:off x="2450" y="2626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5B87F2"/>
                    </a:solidFill>
                  </a:rPr>
                  <a:t>1</a:t>
                </a:r>
                <a:r>
                  <a:rPr lang="ja-JP" altLang="en-US" sz="1400">
                    <a:solidFill>
                      <a:srgbClr val="5B87F2"/>
                    </a:solidFill>
                  </a:rPr>
                  <a:t>’</a:t>
                </a:r>
                <a:endParaRPr lang="en-US" sz="1400">
                  <a:solidFill>
                    <a:srgbClr val="5B87F2"/>
                  </a:solidFill>
                </a:endParaRPr>
              </a:p>
            </p:txBody>
          </p:sp>
          <p:sp>
            <p:nvSpPr>
              <p:cNvPr id="66616" name="Text Box 114"/>
              <p:cNvSpPr txBox="1">
                <a:spLocks noChangeArrowheads="1"/>
              </p:cNvSpPr>
              <p:nvPr/>
            </p:nvSpPr>
            <p:spPr bwMode="auto">
              <a:xfrm>
                <a:off x="2337" y="2915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5B87F2"/>
                    </a:solidFill>
                  </a:rPr>
                  <a:t>2</a:t>
                </a:r>
                <a:r>
                  <a:rPr lang="ja-JP" altLang="en-US" sz="1400">
                    <a:solidFill>
                      <a:srgbClr val="5B87F2"/>
                    </a:solidFill>
                  </a:rPr>
                  <a:t>’</a:t>
                </a:r>
                <a:endParaRPr lang="en-US" sz="1400">
                  <a:solidFill>
                    <a:srgbClr val="5B87F2"/>
                  </a:solidFill>
                </a:endParaRPr>
              </a:p>
            </p:txBody>
          </p:sp>
          <p:sp>
            <p:nvSpPr>
              <p:cNvPr id="66617" name="Text Box 115"/>
              <p:cNvSpPr txBox="1">
                <a:spLocks noChangeArrowheads="1"/>
              </p:cNvSpPr>
              <p:nvPr/>
            </p:nvSpPr>
            <p:spPr bwMode="auto">
              <a:xfrm>
                <a:off x="1814" y="2915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5B87F2"/>
                    </a:solidFill>
                  </a:rPr>
                  <a:t>3</a:t>
                </a:r>
                <a:r>
                  <a:rPr lang="ja-JP" altLang="en-US" sz="1400">
                    <a:solidFill>
                      <a:srgbClr val="5B87F2"/>
                    </a:solidFill>
                  </a:rPr>
                  <a:t>’</a:t>
                </a:r>
                <a:endParaRPr lang="en-US" sz="1400">
                  <a:solidFill>
                    <a:srgbClr val="5B87F2"/>
                  </a:solidFill>
                </a:endParaRPr>
              </a:p>
            </p:txBody>
          </p:sp>
          <p:sp>
            <p:nvSpPr>
              <p:cNvPr id="66618" name="Text Box 116"/>
              <p:cNvSpPr txBox="1">
                <a:spLocks noChangeArrowheads="1"/>
              </p:cNvSpPr>
              <p:nvPr/>
            </p:nvSpPr>
            <p:spPr bwMode="auto">
              <a:xfrm>
                <a:off x="1685" y="2670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5B87F2"/>
                    </a:solidFill>
                  </a:rPr>
                  <a:t>4</a:t>
                </a:r>
                <a:r>
                  <a:rPr lang="ja-JP" altLang="en-US" sz="1400">
                    <a:solidFill>
                      <a:srgbClr val="5B87F2"/>
                    </a:solidFill>
                  </a:rPr>
                  <a:t>’</a:t>
                </a:r>
                <a:endParaRPr lang="en-US" sz="1400">
                  <a:solidFill>
                    <a:srgbClr val="5B87F2"/>
                  </a:solidFill>
                </a:endParaRPr>
              </a:p>
            </p:txBody>
          </p:sp>
          <p:sp>
            <p:nvSpPr>
              <p:cNvPr id="66619" name="Text Box 117"/>
              <p:cNvSpPr txBox="1">
                <a:spLocks noChangeArrowheads="1"/>
              </p:cNvSpPr>
              <p:nvPr/>
            </p:nvSpPr>
            <p:spPr bwMode="auto">
              <a:xfrm>
                <a:off x="1504" y="2467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5B87F2"/>
                    </a:solidFill>
                  </a:rPr>
                  <a:t>5</a:t>
                </a:r>
                <a:r>
                  <a:rPr lang="ja-JP" altLang="en-US" sz="1400">
                    <a:solidFill>
                      <a:srgbClr val="5B87F2"/>
                    </a:solidFill>
                  </a:rPr>
                  <a:t>’</a:t>
                </a:r>
                <a:endParaRPr lang="en-US" sz="1400">
                  <a:solidFill>
                    <a:srgbClr val="5B87F2"/>
                  </a:solidFill>
                </a:endParaRPr>
              </a:p>
            </p:txBody>
          </p:sp>
        </p:grpSp>
      </p:grpSp>
      <p:grpSp>
        <p:nvGrpSpPr>
          <p:cNvPr id="66567" name="Group 148"/>
          <p:cNvGrpSpPr>
            <a:grpSpLocks/>
          </p:cNvGrpSpPr>
          <p:nvPr/>
        </p:nvGrpSpPr>
        <p:grpSpPr bwMode="auto">
          <a:xfrm>
            <a:off x="5286375" y="3559175"/>
            <a:ext cx="2222500" cy="1724025"/>
            <a:chOff x="1506" y="1866"/>
            <a:chExt cx="1400" cy="1086"/>
          </a:xfrm>
        </p:grpSpPr>
        <p:sp>
          <p:nvSpPr>
            <p:cNvPr id="66568" name="Text Box 119"/>
            <p:cNvSpPr txBox="1">
              <a:spLocks noChangeArrowheads="1"/>
            </p:cNvSpPr>
            <p:nvPr/>
          </p:nvSpPr>
          <p:spPr bwMode="auto">
            <a:xfrm>
              <a:off x="2495" y="2721"/>
              <a:ext cx="3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5DA31E"/>
                  </a:solidFill>
                </a:rPr>
                <a:t>OH</a:t>
              </a:r>
              <a:endParaRPr lang="en-US" sz="1800">
                <a:solidFill>
                  <a:srgbClr val="EF1F1D"/>
                </a:solidFill>
              </a:endParaRPr>
            </a:p>
          </p:txBody>
        </p:sp>
        <p:grpSp>
          <p:nvGrpSpPr>
            <p:cNvPr id="66569" name="Group 120"/>
            <p:cNvGrpSpPr>
              <a:grpSpLocks/>
            </p:cNvGrpSpPr>
            <p:nvPr/>
          </p:nvGrpSpPr>
          <p:grpSpPr bwMode="auto">
            <a:xfrm>
              <a:off x="1506" y="1866"/>
              <a:ext cx="1400" cy="1086"/>
              <a:chOff x="1278" y="2999"/>
              <a:chExt cx="1400" cy="1086"/>
            </a:xfrm>
          </p:grpSpPr>
          <p:sp>
            <p:nvSpPr>
              <p:cNvPr id="66570" name="Line 121"/>
              <p:cNvSpPr>
                <a:spLocks noChangeShapeType="1"/>
              </p:cNvSpPr>
              <p:nvPr/>
            </p:nvSpPr>
            <p:spPr bwMode="auto">
              <a:xfrm rot="7913637" flipV="1">
                <a:off x="2449" y="3494"/>
                <a:ext cx="47" cy="1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6571" name="Group 122"/>
              <p:cNvGrpSpPr>
                <a:grpSpLocks/>
              </p:cNvGrpSpPr>
              <p:nvPr/>
            </p:nvGrpSpPr>
            <p:grpSpPr bwMode="auto">
              <a:xfrm>
                <a:off x="1829" y="3267"/>
                <a:ext cx="589" cy="499"/>
                <a:chOff x="1781" y="3259"/>
                <a:chExt cx="589" cy="499"/>
              </a:xfrm>
            </p:grpSpPr>
            <p:sp>
              <p:nvSpPr>
                <p:cNvPr id="66591" name="Freeform 123"/>
                <p:cNvSpPr>
                  <a:spLocks/>
                </p:cNvSpPr>
                <p:nvPr/>
              </p:nvSpPr>
              <p:spPr bwMode="auto">
                <a:xfrm>
                  <a:off x="1893" y="3711"/>
                  <a:ext cx="373" cy="44"/>
                </a:xfrm>
                <a:custGeom>
                  <a:avLst/>
                  <a:gdLst>
                    <a:gd name="T0" fmla="*/ 354 w 373"/>
                    <a:gd name="T1" fmla="*/ 0 h 32"/>
                    <a:gd name="T2" fmla="*/ 373 w 373"/>
                    <a:gd name="T3" fmla="*/ 30 h 32"/>
                    <a:gd name="T4" fmla="*/ 369 w 373"/>
                    <a:gd name="T5" fmla="*/ 61 h 32"/>
                    <a:gd name="T6" fmla="*/ 4 w 373"/>
                    <a:gd name="T7" fmla="*/ 61 h 32"/>
                    <a:gd name="T8" fmla="*/ 0 w 373"/>
                    <a:gd name="T9" fmla="*/ 30 h 32"/>
                    <a:gd name="T10" fmla="*/ 20 w 373"/>
                    <a:gd name="T11" fmla="*/ 0 h 32"/>
                    <a:gd name="T12" fmla="*/ 354 w 373"/>
                    <a:gd name="T13" fmla="*/ 0 h 32"/>
                    <a:gd name="T14" fmla="*/ 354 w 373"/>
                    <a:gd name="T15" fmla="*/ 0 h 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73"/>
                    <a:gd name="T25" fmla="*/ 0 h 32"/>
                    <a:gd name="T26" fmla="*/ 373 w 373"/>
                    <a:gd name="T27" fmla="*/ 32 h 3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73" h="32">
                      <a:moveTo>
                        <a:pt x="354" y="0"/>
                      </a:moveTo>
                      <a:lnTo>
                        <a:pt x="373" y="16"/>
                      </a:lnTo>
                      <a:lnTo>
                        <a:pt x="369" y="32"/>
                      </a:lnTo>
                      <a:lnTo>
                        <a:pt x="4" y="32"/>
                      </a:lnTo>
                      <a:lnTo>
                        <a:pt x="0" y="16"/>
                      </a:lnTo>
                      <a:lnTo>
                        <a:pt x="20" y="0"/>
                      </a:lnTo>
                      <a:lnTo>
                        <a:pt x="3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66592" name="Line 124"/>
                <p:cNvSpPr>
                  <a:spLocks noChangeShapeType="1"/>
                </p:cNvSpPr>
                <p:nvPr/>
              </p:nvSpPr>
              <p:spPr bwMode="auto">
                <a:xfrm>
                  <a:off x="2148" y="3396"/>
                  <a:ext cx="222" cy="9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593" name="Line 125"/>
                <p:cNvSpPr>
                  <a:spLocks noChangeShapeType="1"/>
                </p:cNvSpPr>
                <p:nvPr/>
              </p:nvSpPr>
              <p:spPr bwMode="auto">
                <a:xfrm flipH="1">
                  <a:off x="1781" y="3403"/>
                  <a:ext cx="222" cy="9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594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1972" y="3259"/>
                  <a:ext cx="228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00"/>
                    <a:t>O</a:t>
                  </a:r>
                </a:p>
              </p:txBody>
            </p:sp>
            <p:sp>
              <p:nvSpPr>
                <p:cNvPr id="66595" name="AutoShape 127"/>
                <p:cNvSpPr>
                  <a:spLocks noChangeArrowheads="1"/>
                </p:cNvSpPr>
                <p:nvPr/>
              </p:nvSpPr>
              <p:spPr bwMode="auto">
                <a:xfrm rot="1759041">
                  <a:off x="2292" y="3484"/>
                  <a:ext cx="38" cy="268"/>
                </a:xfrm>
                <a:prstGeom prst="flowChartExtra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66596" name="AutoShape 128"/>
                <p:cNvSpPr>
                  <a:spLocks noChangeArrowheads="1"/>
                </p:cNvSpPr>
                <p:nvPr/>
              </p:nvSpPr>
              <p:spPr bwMode="auto">
                <a:xfrm rot="19840959" flipH="1">
                  <a:off x="1824" y="3490"/>
                  <a:ext cx="38" cy="268"/>
                </a:xfrm>
                <a:prstGeom prst="flowChartExtra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</p:grpSp>
          <p:sp>
            <p:nvSpPr>
              <p:cNvPr id="66572" name="Text Box 129"/>
              <p:cNvSpPr txBox="1">
                <a:spLocks noChangeArrowheads="1"/>
              </p:cNvSpPr>
              <p:nvPr/>
            </p:nvSpPr>
            <p:spPr bwMode="auto">
              <a:xfrm>
                <a:off x="2458" y="3616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H</a:t>
                </a:r>
              </a:p>
            </p:txBody>
          </p:sp>
          <p:sp>
            <p:nvSpPr>
              <p:cNvPr id="66573" name="Line 130"/>
              <p:cNvSpPr>
                <a:spLocks noChangeShapeType="1"/>
              </p:cNvSpPr>
              <p:nvPr/>
            </p:nvSpPr>
            <p:spPr bwMode="auto">
              <a:xfrm>
                <a:off x="2304" y="3763"/>
                <a:ext cx="51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74" name="Line 131"/>
              <p:cNvSpPr>
                <a:spLocks noChangeShapeType="1"/>
              </p:cNvSpPr>
              <p:nvPr/>
            </p:nvSpPr>
            <p:spPr bwMode="auto">
              <a:xfrm flipH="1">
                <a:off x="1882" y="3761"/>
                <a:ext cx="59" cy="1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75" name="Text Box 132"/>
              <p:cNvSpPr txBox="1">
                <a:spLocks noChangeArrowheads="1"/>
              </p:cNvSpPr>
              <p:nvPr/>
            </p:nvSpPr>
            <p:spPr bwMode="auto">
              <a:xfrm>
                <a:off x="1672" y="3854"/>
                <a:ext cx="33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HO</a:t>
                </a:r>
              </a:p>
            </p:txBody>
          </p:sp>
          <p:sp>
            <p:nvSpPr>
              <p:cNvPr id="66576" name="Line 133"/>
              <p:cNvSpPr>
                <a:spLocks noChangeShapeType="1"/>
              </p:cNvSpPr>
              <p:nvPr/>
            </p:nvSpPr>
            <p:spPr bwMode="auto">
              <a:xfrm flipH="1">
                <a:off x="1712" y="3515"/>
                <a:ext cx="115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77" name="Text Box 134"/>
              <p:cNvSpPr txBox="1">
                <a:spLocks noChangeArrowheads="1"/>
              </p:cNvSpPr>
              <p:nvPr/>
            </p:nvSpPr>
            <p:spPr bwMode="auto">
              <a:xfrm>
                <a:off x="1588" y="3616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H</a:t>
                </a:r>
              </a:p>
            </p:txBody>
          </p:sp>
          <p:sp>
            <p:nvSpPr>
              <p:cNvPr id="66578" name="Line 135"/>
              <p:cNvSpPr>
                <a:spLocks noChangeShapeType="1"/>
              </p:cNvSpPr>
              <p:nvPr/>
            </p:nvSpPr>
            <p:spPr bwMode="auto">
              <a:xfrm flipH="1" flipV="1">
                <a:off x="1709" y="3392"/>
                <a:ext cx="120" cy="1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79" name="Line 136"/>
              <p:cNvSpPr>
                <a:spLocks noChangeShapeType="1"/>
              </p:cNvSpPr>
              <p:nvPr/>
            </p:nvSpPr>
            <p:spPr bwMode="auto">
              <a:xfrm flipV="1">
                <a:off x="1734" y="3199"/>
                <a:ext cx="77" cy="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80" name="Text Box 137"/>
              <p:cNvSpPr txBox="1">
                <a:spLocks noChangeArrowheads="1"/>
              </p:cNvSpPr>
              <p:nvPr/>
            </p:nvSpPr>
            <p:spPr bwMode="auto">
              <a:xfrm>
                <a:off x="1575" y="3207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C</a:t>
                </a:r>
              </a:p>
            </p:txBody>
          </p:sp>
          <p:sp>
            <p:nvSpPr>
              <p:cNvPr id="66581" name="Line 138"/>
              <p:cNvSpPr>
                <a:spLocks noChangeShapeType="1"/>
              </p:cNvSpPr>
              <p:nvPr/>
            </p:nvSpPr>
            <p:spPr bwMode="auto">
              <a:xfrm flipH="1" flipV="1">
                <a:off x="1564" y="3189"/>
                <a:ext cx="64" cy="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82" name="Line 139"/>
              <p:cNvSpPr>
                <a:spLocks noChangeShapeType="1"/>
              </p:cNvSpPr>
              <p:nvPr/>
            </p:nvSpPr>
            <p:spPr bwMode="auto">
              <a:xfrm flipH="1">
                <a:off x="1556" y="3376"/>
                <a:ext cx="71" cy="7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83" name="Text Box 140"/>
              <p:cNvSpPr txBox="1">
                <a:spLocks noChangeArrowheads="1"/>
              </p:cNvSpPr>
              <p:nvPr/>
            </p:nvSpPr>
            <p:spPr bwMode="auto">
              <a:xfrm>
                <a:off x="1764" y="3046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H</a:t>
                </a:r>
              </a:p>
            </p:txBody>
          </p:sp>
          <p:sp>
            <p:nvSpPr>
              <p:cNvPr id="66584" name="Text Box 141"/>
              <p:cNvSpPr txBox="1">
                <a:spLocks noChangeArrowheads="1"/>
              </p:cNvSpPr>
              <p:nvPr/>
            </p:nvSpPr>
            <p:spPr bwMode="auto">
              <a:xfrm>
                <a:off x="1435" y="2999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H</a:t>
                </a:r>
              </a:p>
            </p:txBody>
          </p:sp>
          <p:sp>
            <p:nvSpPr>
              <p:cNvPr id="66585" name="Text Box 142"/>
              <p:cNvSpPr txBox="1">
                <a:spLocks noChangeArrowheads="1"/>
              </p:cNvSpPr>
              <p:nvPr/>
            </p:nvSpPr>
            <p:spPr bwMode="auto">
              <a:xfrm>
                <a:off x="1278" y="3385"/>
                <a:ext cx="33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HO</a:t>
                </a:r>
              </a:p>
            </p:txBody>
          </p:sp>
          <p:sp>
            <p:nvSpPr>
              <p:cNvPr id="66586" name="Text Box 143"/>
              <p:cNvSpPr txBox="1">
                <a:spLocks noChangeArrowheads="1"/>
              </p:cNvSpPr>
              <p:nvPr/>
            </p:nvSpPr>
            <p:spPr bwMode="auto">
              <a:xfrm>
                <a:off x="2402" y="3383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5B87F2"/>
                    </a:solidFill>
                  </a:rPr>
                  <a:t>1</a:t>
                </a:r>
                <a:r>
                  <a:rPr lang="ja-JP" altLang="en-US" sz="1400">
                    <a:solidFill>
                      <a:srgbClr val="5B87F2"/>
                    </a:solidFill>
                  </a:rPr>
                  <a:t>’</a:t>
                </a:r>
                <a:endParaRPr lang="en-US" sz="1400">
                  <a:solidFill>
                    <a:srgbClr val="5B87F2"/>
                  </a:solidFill>
                </a:endParaRPr>
              </a:p>
            </p:txBody>
          </p:sp>
          <p:sp>
            <p:nvSpPr>
              <p:cNvPr id="66587" name="Text Box 144"/>
              <p:cNvSpPr txBox="1">
                <a:spLocks noChangeArrowheads="1"/>
              </p:cNvSpPr>
              <p:nvPr/>
            </p:nvSpPr>
            <p:spPr bwMode="auto">
              <a:xfrm>
                <a:off x="2289" y="3672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5B87F2"/>
                    </a:solidFill>
                  </a:rPr>
                  <a:t>2</a:t>
                </a:r>
                <a:r>
                  <a:rPr lang="ja-JP" altLang="en-US" sz="1400">
                    <a:solidFill>
                      <a:srgbClr val="5B87F2"/>
                    </a:solidFill>
                  </a:rPr>
                  <a:t>’</a:t>
                </a:r>
                <a:endParaRPr lang="en-US" sz="1400">
                  <a:solidFill>
                    <a:srgbClr val="5B87F2"/>
                  </a:solidFill>
                </a:endParaRPr>
              </a:p>
            </p:txBody>
          </p:sp>
          <p:sp>
            <p:nvSpPr>
              <p:cNvPr id="66588" name="Text Box 145"/>
              <p:cNvSpPr txBox="1">
                <a:spLocks noChangeArrowheads="1"/>
              </p:cNvSpPr>
              <p:nvPr/>
            </p:nvSpPr>
            <p:spPr bwMode="auto">
              <a:xfrm>
                <a:off x="1766" y="3672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5B87F2"/>
                    </a:solidFill>
                  </a:rPr>
                  <a:t>3</a:t>
                </a:r>
                <a:r>
                  <a:rPr lang="ja-JP" altLang="en-US" sz="1400">
                    <a:solidFill>
                      <a:srgbClr val="5B87F2"/>
                    </a:solidFill>
                  </a:rPr>
                  <a:t>’</a:t>
                </a:r>
                <a:endParaRPr lang="en-US" sz="1400">
                  <a:solidFill>
                    <a:srgbClr val="5B87F2"/>
                  </a:solidFill>
                </a:endParaRPr>
              </a:p>
            </p:txBody>
          </p:sp>
          <p:sp>
            <p:nvSpPr>
              <p:cNvPr id="66589" name="Text Box 146"/>
              <p:cNvSpPr txBox="1">
                <a:spLocks noChangeArrowheads="1"/>
              </p:cNvSpPr>
              <p:nvPr/>
            </p:nvSpPr>
            <p:spPr bwMode="auto">
              <a:xfrm>
                <a:off x="1637" y="3427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5B87F2"/>
                    </a:solidFill>
                  </a:rPr>
                  <a:t>4</a:t>
                </a:r>
                <a:r>
                  <a:rPr lang="ja-JP" altLang="en-US" sz="1400">
                    <a:solidFill>
                      <a:srgbClr val="5B87F2"/>
                    </a:solidFill>
                  </a:rPr>
                  <a:t>’</a:t>
                </a:r>
                <a:endParaRPr lang="en-US" sz="1400">
                  <a:solidFill>
                    <a:srgbClr val="5B87F2"/>
                  </a:solidFill>
                </a:endParaRPr>
              </a:p>
            </p:txBody>
          </p:sp>
          <p:sp>
            <p:nvSpPr>
              <p:cNvPr id="66590" name="Text Box 147"/>
              <p:cNvSpPr txBox="1">
                <a:spLocks noChangeArrowheads="1"/>
              </p:cNvSpPr>
              <p:nvPr/>
            </p:nvSpPr>
            <p:spPr bwMode="auto">
              <a:xfrm>
                <a:off x="1456" y="3224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5B87F2"/>
                    </a:solidFill>
                  </a:rPr>
                  <a:t>5</a:t>
                </a:r>
                <a:r>
                  <a:rPr lang="ja-JP" altLang="en-US" sz="1400">
                    <a:solidFill>
                      <a:srgbClr val="5B87F2"/>
                    </a:solidFill>
                  </a:rPr>
                  <a:t>’</a:t>
                </a:r>
                <a:endParaRPr lang="en-US" sz="1400">
                  <a:solidFill>
                    <a:srgbClr val="5B87F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61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DNA and RNA bases</a:t>
            </a:r>
          </a:p>
        </p:txBody>
      </p:sp>
      <p:sp>
        <p:nvSpPr>
          <p:cNvPr id="68611" name="Text Box 11"/>
          <p:cNvSpPr txBox="1">
            <a:spLocks noChangeArrowheads="1"/>
          </p:cNvSpPr>
          <p:nvPr/>
        </p:nvSpPr>
        <p:spPr bwMode="auto">
          <a:xfrm>
            <a:off x="3957638" y="1493838"/>
            <a:ext cx="4764087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>
                <a:latin typeface="Calibri" charset="0"/>
              </a:rPr>
              <a:t>There are 5 different bases; but each type of nucleic acid (DNA or RNA) contains only 4 bases</a:t>
            </a:r>
          </a:p>
        </p:txBody>
      </p:sp>
      <p:sp>
        <p:nvSpPr>
          <p:cNvPr id="68612" name="Text Box 12"/>
          <p:cNvSpPr txBox="1">
            <a:spLocks noChangeArrowheads="1"/>
          </p:cNvSpPr>
          <p:nvPr/>
        </p:nvSpPr>
        <p:spPr bwMode="auto">
          <a:xfrm>
            <a:off x="4019550" y="2873375"/>
            <a:ext cx="371951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sz="2000">
                <a:solidFill>
                  <a:srgbClr val="EF1F1D"/>
                </a:solidFill>
                <a:latin typeface="Calibri" charset="0"/>
              </a:rPr>
              <a:t>2 big ones (purines):</a:t>
            </a:r>
            <a:r>
              <a:rPr lang="en-GB" sz="2000">
                <a:latin typeface="Calibri" charset="0"/>
              </a:rPr>
              <a:t> </a:t>
            </a:r>
          </a:p>
          <a:p>
            <a:pPr eaLnBrk="1" hangingPunct="1">
              <a:lnSpc>
                <a:spcPct val="130000"/>
              </a:lnSpc>
            </a:pPr>
            <a:r>
              <a:rPr lang="en-GB" sz="2000">
                <a:solidFill>
                  <a:srgbClr val="EF1F1D"/>
                </a:solidFill>
                <a:latin typeface="Calibri" charset="0"/>
              </a:rPr>
              <a:t>adenine (A), guanine (G) </a:t>
            </a:r>
            <a:endParaRPr lang="en-GB" sz="2000">
              <a:latin typeface="Calibri" charset="0"/>
            </a:endParaRPr>
          </a:p>
          <a:p>
            <a:pPr eaLnBrk="1" hangingPunct="1"/>
            <a:endParaRPr lang="en-GB" sz="2000">
              <a:latin typeface="Calibri" charset="0"/>
            </a:endParaRPr>
          </a:p>
          <a:p>
            <a:pPr eaLnBrk="1" hangingPunct="1"/>
            <a:r>
              <a:rPr lang="en-GB" sz="2000">
                <a:solidFill>
                  <a:srgbClr val="3333FF"/>
                </a:solidFill>
                <a:latin typeface="Calibri" charset="0"/>
              </a:rPr>
              <a:t>2 small ones (pyrimidines):</a:t>
            </a:r>
          </a:p>
          <a:p>
            <a:pPr eaLnBrk="1" hangingPunct="1"/>
            <a:r>
              <a:rPr lang="en-GB" sz="2000">
                <a:solidFill>
                  <a:srgbClr val="3333FF"/>
                </a:solidFill>
                <a:latin typeface="Calibri" charset="0"/>
              </a:rPr>
              <a:t>cytosine (C), thymine (T) </a:t>
            </a:r>
          </a:p>
          <a:p>
            <a:pPr eaLnBrk="1" hangingPunct="1"/>
            <a:r>
              <a:rPr lang="en-GB" sz="2000" b="1">
                <a:solidFill>
                  <a:srgbClr val="3333FF"/>
                </a:solidFill>
                <a:latin typeface="Calibri" charset="0"/>
              </a:rPr>
              <a:t>OR:</a:t>
            </a:r>
            <a:r>
              <a:rPr lang="en-GB" sz="2000">
                <a:solidFill>
                  <a:srgbClr val="3333FF"/>
                </a:solidFill>
                <a:latin typeface="Calibri" charset="0"/>
              </a:rPr>
              <a:t> cytosine (C), uracil (U)</a:t>
            </a:r>
          </a:p>
        </p:txBody>
      </p:sp>
      <p:grpSp>
        <p:nvGrpSpPr>
          <p:cNvPr id="68613" name="Group 113"/>
          <p:cNvGrpSpPr>
            <a:grpSpLocks/>
          </p:cNvGrpSpPr>
          <p:nvPr/>
        </p:nvGrpSpPr>
        <p:grpSpPr bwMode="auto">
          <a:xfrm>
            <a:off x="1139825" y="1495425"/>
            <a:ext cx="2185988" cy="1978025"/>
            <a:chOff x="718" y="942"/>
            <a:chExt cx="1377" cy="1246"/>
          </a:xfrm>
        </p:grpSpPr>
        <p:sp>
          <p:nvSpPr>
            <p:cNvPr id="68653" name="Freeform 50"/>
            <p:cNvSpPr>
              <a:spLocks/>
            </p:cNvSpPr>
            <p:nvPr/>
          </p:nvSpPr>
          <p:spPr bwMode="auto">
            <a:xfrm>
              <a:off x="966" y="1534"/>
              <a:ext cx="1" cy="184"/>
            </a:xfrm>
            <a:custGeom>
              <a:avLst/>
              <a:gdLst>
                <a:gd name="T0" fmla="*/ 0 w 1"/>
                <a:gd name="T1" fmla="*/ 0 h 184"/>
                <a:gd name="T2" fmla="*/ 0 w 1"/>
                <a:gd name="T3" fmla="*/ 184 h 184"/>
                <a:gd name="T4" fmla="*/ 0 w 1"/>
                <a:gd name="T5" fmla="*/ 0 h 184"/>
                <a:gd name="T6" fmla="*/ 0 60000 65536"/>
                <a:gd name="T7" fmla="*/ 0 60000 65536"/>
                <a:gd name="T8" fmla="*/ 0 60000 65536"/>
                <a:gd name="T9" fmla="*/ 0 w 1"/>
                <a:gd name="T10" fmla="*/ 0 h 184"/>
                <a:gd name="T11" fmla="*/ 1 w 1"/>
                <a:gd name="T12" fmla="*/ 184 h 1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4">
                  <a:moveTo>
                    <a:pt x="0" y="0"/>
                  </a:moveTo>
                  <a:lnTo>
                    <a:pt x="0" y="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54" name="Freeform 51"/>
            <p:cNvSpPr>
              <a:spLocks/>
            </p:cNvSpPr>
            <p:nvPr/>
          </p:nvSpPr>
          <p:spPr bwMode="auto">
            <a:xfrm>
              <a:off x="962" y="1534"/>
              <a:ext cx="9" cy="189"/>
            </a:xfrm>
            <a:custGeom>
              <a:avLst/>
              <a:gdLst>
                <a:gd name="T0" fmla="*/ 9 w 9"/>
                <a:gd name="T1" fmla="*/ 189 h 189"/>
                <a:gd name="T2" fmla="*/ 4 w 9"/>
                <a:gd name="T3" fmla="*/ 189 h 189"/>
                <a:gd name="T4" fmla="*/ 0 w 9"/>
                <a:gd name="T5" fmla="*/ 189 h 189"/>
                <a:gd name="T6" fmla="*/ 0 w 9"/>
                <a:gd name="T7" fmla="*/ 0 h 189"/>
                <a:gd name="T8" fmla="*/ 9 w 9"/>
                <a:gd name="T9" fmla="*/ 0 h 189"/>
                <a:gd name="T10" fmla="*/ 9 w 9"/>
                <a:gd name="T11" fmla="*/ 189 h 189"/>
                <a:gd name="T12" fmla="*/ 9 w 9"/>
                <a:gd name="T13" fmla="*/ 189 h 1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89"/>
                <a:gd name="T23" fmla="*/ 9 w 9"/>
                <a:gd name="T24" fmla="*/ 189 h 18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89">
                  <a:moveTo>
                    <a:pt x="9" y="189"/>
                  </a:moveTo>
                  <a:lnTo>
                    <a:pt x="4" y="189"/>
                  </a:lnTo>
                  <a:lnTo>
                    <a:pt x="0" y="189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55" name="Freeform 52"/>
            <p:cNvSpPr>
              <a:spLocks/>
            </p:cNvSpPr>
            <p:nvPr/>
          </p:nvSpPr>
          <p:spPr bwMode="auto">
            <a:xfrm>
              <a:off x="971" y="1727"/>
              <a:ext cx="151" cy="97"/>
            </a:xfrm>
            <a:custGeom>
              <a:avLst/>
              <a:gdLst>
                <a:gd name="T0" fmla="*/ 0 w 151"/>
                <a:gd name="T1" fmla="*/ 0 h 97"/>
                <a:gd name="T2" fmla="*/ 151 w 151"/>
                <a:gd name="T3" fmla="*/ 97 h 97"/>
                <a:gd name="T4" fmla="*/ 0 w 151"/>
                <a:gd name="T5" fmla="*/ 0 h 97"/>
                <a:gd name="T6" fmla="*/ 0 60000 65536"/>
                <a:gd name="T7" fmla="*/ 0 60000 65536"/>
                <a:gd name="T8" fmla="*/ 0 60000 65536"/>
                <a:gd name="T9" fmla="*/ 0 w 151"/>
                <a:gd name="T10" fmla="*/ 0 h 97"/>
                <a:gd name="T11" fmla="*/ 151 w 151"/>
                <a:gd name="T12" fmla="*/ 97 h 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" h="97">
                  <a:moveTo>
                    <a:pt x="0" y="0"/>
                  </a:moveTo>
                  <a:lnTo>
                    <a:pt x="151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56" name="Line 53"/>
            <p:cNvSpPr>
              <a:spLocks noChangeShapeType="1"/>
            </p:cNvSpPr>
            <p:nvPr/>
          </p:nvSpPr>
          <p:spPr bwMode="auto">
            <a:xfrm>
              <a:off x="966" y="1529"/>
              <a:ext cx="1" cy="18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57" name="Line 54"/>
            <p:cNvSpPr>
              <a:spLocks noChangeShapeType="1"/>
            </p:cNvSpPr>
            <p:nvPr/>
          </p:nvSpPr>
          <p:spPr bwMode="auto">
            <a:xfrm>
              <a:off x="966" y="1723"/>
              <a:ext cx="152" cy="10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58" name="Freeform 55"/>
            <p:cNvSpPr>
              <a:spLocks/>
            </p:cNvSpPr>
            <p:nvPr/>
          </p:nvSpPr>
          <p:spPr bwMode="auto">
            <a:xfrm>
              <a:off x="966" y="1723"/>
              <a:ext cx="156" cy="105"/>
            </a:xfrm>
            <a:custGeom>
              <a:avLst/>
              <a:gdLst>
                <a:gd name="T0" fmla="*/ 156 w 156"/>
                <a:gd name="T1" fmla="*/ 96 h 105"/>
                <a:gd name="T2" fmla="*/ 152 w 156"/>
                <a:gd name="T3" fmla="*/ 105 h 105"/>
                <a:gd name="T4" fmla="*/ 0 w 156"/>
                <a:gd name="T5" fmla="*/ 9 h 105"/>
                <a:gd name="T6" fmla="*/ 0 w 156"/>
                <a:gd name="T7" fmla="*/ 0 h 105"/>
                <a:gd name="T8" fmla="*/ 5 w 156"/>
                <a:gd name="T9" fmla="*/ 0 h 105"/>
                <a:gd name="T10" fmla="*/ 156 w 156"/>
                <a:gd name="T11" fmla="*/ 96 h 105"/>
                <a:gd name="T12" fmla="*/ 156 w 156"/>
                <a:gd name="T13" fmla="*/ 96 h 1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6"/>
                <a:gd name="T22" fmla="*/ 0 h 105"/>
                <a:gd name="T23" fmla="*/ 156 w 156"/>
                <a:gd name="T24" fmla="*/ 105 h 1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6" h="105">
                  <a:moveTo>
                    <a:pt x="156" y="96"/>
                  </a:moveTo>
                  <a:lnTo>
                    <a:pt x="152" y="105"/>
                  </a:lnTo>
                  <a:lnTo>
                    <a:pt x="0" y="9"/>
                  </a:lnTo>
                  <a:lnTo>
                    <a:pt x="0" y="0"/>
                  </a:lnTo>
                  <a:lnTo>
                    <a:pt x="5" y="0"/>
                  </a:lnTo>
                  <a:lnTo>
                    <a:pt x="156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59" name="Freeform 56"/>
            <p:cNvSpPr>
              <a:spLocks/>
            </p:cNvSpPr>
            <p:nvPr/>
          </p:nvSpPr>
          <p:spPr bwMode="auto">
            <a:xfrm>
              <a:off x="997" y="1704"/>
              <a:ext cx="138" cy="92"/>
            </a:xfrm>
            <a:custGeom>
              <a:avLst/>
              <a:gdLst>
                <a:gd name="T0" fmla="*/ 138 w 138"/>
                <a:gd name="T1" fmla="*/ 92 h 92"/>
                <a:gd name="T2" fmla="*/ 0 w 138"/>
                <a:gd name="T3" fmla="*/ 0 h 92"/>
                <a:gd name="T4" fmla="*/ 138 w 138"/>
                <a:gd name="T5" fmla="*/ 92 h 92"/>
                <a:gd name="T6" fmla="*/ 0 60000 65536"/>
                <a:gd name="T7" fmla="*/ 0 60000 65536"/>
                <a:gd name="T8" fmla="*/ 0 60000 65536"/>
                <a:gd name="T9" fmla="*/ 0 w 138"/>
                <a:gd name="T10" fmla="*/ 0 h 92"/>
                <a:gd name="T11" fmla="*/ 138 w 138"/>
                <a:gd name="T12" fmla="*/ 92 h 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8" h="92">
                  <a:moveTo>
                    <a:pt x="138" y="92"/>
                  </a:moveTo>
                  <a:lnTo>
                    <a:pt x="0" y="0"/>
                  </a:lnTo>
                  <a:lnTo>
                    <a:pt x="138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60" name="Freeform 57"/>
            <p:cNvSpPr>
              <a:spLocks/>
            </p:cNvSpPr>
            <p:nvPr/>
          </p:nvSpPr>
          <p:spPr bwMode="auto">
            <a:xfrm>
              <a:off x="997" y="1700"/>
              <a:ext cx="142" cy="101"/>
            </a:xfrm>
            <a:custGeom>
              <a:avLst/>
              <a:gdLst>
                <a:gd name="T0" fmla="*/ 142 w 142"/>
                <a:gd name="T1" fmla="*/ 92 h 101"/>
                <a:gd name="T2" fmla="*/ 138 w 142"/>
                <a:gd name="T3" fmla="*/ 101 h 101"/>
                <a:gd name="T4" fmla="*/ 0 w 142"/>
                <a:gd name="T5" fmla="*/ 9 h 101"/>
                <a:gd name="T6" fmla="*/ 4 w 142"/>
                <a:gd name="T7" fmla="*/ 0 h 101"/>
                <a:gd name="T8" fmla="*/ 142 w 142"/>
                <a:gd name="T9" fmla="*/ 92 h 101"/>
                <a:gd name="T10" fmla="*/ 142 w 142"/>
                <a:gd name="T11" fmla="*/ 92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"/>
                <a:gd name="T19" fmla="*/ 0 h 101"/>
                <a:gd name="T20" fmla="*/ 142 w 142"/>
                <a:gd name="T21" fmla="*/ 101 h 10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" h="101">
                  <a:moveTo>
                    <a:pt x="142" y="92"/>
                  </a:moveTo>
                  <a:lnTo>
                    <a:pt x="138" y="101"/>
                  </a:lnTo>
                  <a:lnTo>
                    <a:pt x="0" y="9"/>
                  </a:lnTo>
                  <a:lnTo>
                    <a:pt x="4" y="0"/>
                  </a:lnTo>
                  <a:lnTo>
                    <a:pt x="142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61" name="Freeform 58"/>
            <p:cNvSpPr>
              <a:spLocks/>
            </p:cNvSpPr>
            <p:nvPr/>
          </p:nvSpPr>
          <p:spPr bwMode="auto">
            <a:xfrm>
              <a:off x="1260" y="1727"/>
              <a:ext cx="134" cy="88"/>
            </a:xfrm>
            <a:custGeom>
              <a:avLst/>
              <a:gdLst>
                <a:gd name="T0" fmla="*/ 134 w 134"/>
                <a:gd name="T1" fmla="*/ 0 h 88"/>
                <a:gd name="T2" fmla="*/ 0 w 134"/>
                <a:gd name="T3" fmla="*/ 88 h 88"/>
                <a:gd name="T4" fmla="*/ 134 w 134"/>
                <a:gd name="T5" fmla="*/ 0 h 88"/>
                <a:gd name="T6" fmla="*/ 0 60000 65536"/>
                <a:gd name="T7" fmla="*/ 0 60000 65536"/>
                <a:gd name="T8" fmla="*/ 0 60000 65536"/>
                <a:gd name="T9" fmla="*/ 0 w 134"/>
                <a:gd name="T10" fmla="*/ 0 h 88"/>
                <a:gd name="T11" fmla="*/ 134 w 134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4" h="88">
                  <a:moveTo>
                    <a:pt x="134" y="0"/>
                  </a:moveTo>
                  <a:lnTo>
                    <a:pt x="0" y="88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62" name="Line 59"/>
            <p:cNvSpPr>
              <a:spLocks noChangeShapeType="1"/>
            </p:cNvSpPr>
            <p:nvPr/>
          </p:nvSpPr>
          <p:spPr bwMode="auto">
            <a:xfrm flipH="1" flipV="1">
              <a:off x="997" y="1704"/>
              <a:ext cx="133" cy="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63" name="Line 60"/>
            <p:cNvSpPr>
              <a:spLocks noChangeShapeType="1"/>
            </p:cNvSpPr>
            <p:nvPr/>
          </p:nvSpPr>
          <p:spPr bwMode="auto">
            <a:xfrm flipH="1">
              <a:off x="1260" y="1723"/>
              <a:ext cx="134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64" name="Freeform 61"/>
            <p:cNvSpPr>
              <a:spLocks/>
            </p:cNvSpPr>
            <p:nvPr/>
          </p:nvSpPr>
          <p:spPr bwMode="auto">
            <a:xfrm>
              <a:off x="1260" y="1723"/>
              <a:ext cx="138" cy="96"/>
            </a:xfrm>
            <a:custGeom>
              <a:avLst/>
              <a:gdLst>
                <a:gd name="T0" fmla="*/ 134 w 138"/>
                <a:gd name="T1" fmla="*/ 0 h 96"/>
                <a:gd name="T2" fmla="*/ 138 w 138"/>
                <a:gd name="T3" fmla="*/ 0 h 96"/>
                <a:gd name="T4" fmla="*/ 138 w 138"/>
                <a:gd name="T5" fmla="*/ 9 h 96"/>
                <a:gd name="T6" fmla="*/ 4 w 138"/>
                <a:gd name="T7" fmla="*/ 96 h 96"/>
                <a:gd name="T8" fmla="*/ 0 w 138"/>
                <a:gd name="T9" fmla="*/ 87 h 96"/>
                <a:gd name="T10" fmla="*/ 134 w 138"/>
                <a:gd name="T11" fmla="*/ 0 h 96"/>
                <a:gd name="T12" fmla="*/ 134 w 138"/>
                <a:gd name="T13" fmla="*/ 0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8"/>
                <a:gd name="T22" fmla="*/ 0 h 96"/>
                <a:gd name="T23" fmla="*/ 138 w 138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8" h="96">
                  <a:moveTo>
                    <a:pt x="134" y="0"/>
                  </a:moveTo>
                  <a:lnTo>
                    <a:pt x="138" y="0"/>
                  </a:lnTo>
                  <a:lnTo>
                    <a:pt x="138" y="9"/>
                  </a:lnTo>
                  <a:lnTo>
                    <a:pt x="4" y="96"/>
                  </a:lnTo>
                  <a:lnTo>
                    <a:pt x="0" y="8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65" name="Freeform 62"/>
            <p:cNvSpPr>
              <a:spLocks/>
            </p:cNvSpPr>
            <p:nvPr/>
          </p:nvSpPr>
          <p:spPr bwMode="auto">
            <a:xfrm>
              <a:off x="1398" y="1446"/>
              <a:ext cx="1" cy="272"/>
            </a:xfrm>
            <a:custGeom>
              <a:avLst/>
              <a:gdLst>
                <a:gd name="T0" fmla="*/ 0 w 1"/>
                <a:gd name="T1" fmla="*/ 272 h 272"/>
                <a:gd name="T2" fmla="*/ 0 w 1"/>
                <a:gd name="T3" fmla="*/ 0 h 272"/>
                <a:gd name="T4" fmla="*/ 0 w 1"/>
                <a:gd name="T5" fmla="*/ 272 h 272"/>
                <a:gd name="T6" fmla="*/ 0 60000 65536"/>
                <a:gd name="T7" fmla="*/ 0 60000 65536"/>
                <a:gd name="T8" fmla="*/ 0 60000 65536"/>
                <a:gd name="T9" fmla="*/ 0 w 1"/>
                <a:gd name="T10" fmla="*/ 0 h 272"/>
                <a:gd name="T11" fmla="*/ 1 w 1"/>
                <a:gd name="T12" fmla="*/ 272 h 2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72">
                  <a:moveTo>
                    <a:pt x="0" y="272"/>
                  </a:moveTo>
                  <a:lnTo>
                    <a:pt x="0" y="0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66" name="Freeform 63"/>
            <p:cNvSpPr>
              <a:spLocks/>
            </p:cNvSpPr>
            <p:nvPr/>
          </p:nvSpPr>
          <p:spPr bwMode="auto">
            <a:xfrm>
              <a:off x="1394" y="1442"/>
              <a:ext cx="9" cy="281"/>
            </a:xfrm>
            <a:custGeom>
              <a:avLst/>
              <a:gdLst>
                <a:gd name="T0" fmla="*/ 0 w 9"/>
                <a:gd name="T1" fmla="*/ 4 h 281"/>
                <a:gd name="T2" fmla="*/ 4 w 9"/>
                <a:gd name="T3" fmla="*/ 0 h 281"/>
                <a:gd name="T4" fmla="*/ 9 w 9"/>
                <a:gd name="T5" fmla="*/ 4 h 281"/>
                <a:gd name="T6" fmla="*/ 9 w 9"/>
                <a:gd name="T7" fmla="*/ 281 h 281"/>
                <a:gd name="T8" fmla="*/ 4 w 9"/>
                <a:gd name="T9" fmla="*/ 281 h 281"/>
                <a:gd name="T10" fmla="*/ 0 w 9"/>
                <a:gd name="T11" fmla="*/ 281 h 281"/>
                <a:gd name="T12" fmla="*/ 0 w 9"/>
                <a:gd name="T13" fmla="*/ 4 h 281"/>
                <a:gd name="T14" fmla="*/ 0 w 9"/>
                <a:gd name="T15" fmla="*/ 4 h 2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281"/>
                <a:gd name="T26" fmla="*/ 9 w 9"/>
                <a:gd name="T27" fmla="*/ 281 h 2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281">
                  <a:moveTo>
                    <a:pt x="0" y="4"/>
                  </a:moveTo>
                  <a:lnTo>
                    <a:pt x="4" y="0"/>
                  </a:lnTo>
                  <a:lnTo>
                    <a:pt x="9" y="4"/>
                  </a:lnTo>
                  <a:lnTo>
                    <a:pt x="9" y="281"/>
                  </a:lnTo>
                  <a:lnTo>
                    <a:pt x="4" y="281"/>
                  </a:lnTo>
                  <a:lnTo>
                    <a:pt x="0" y="28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67" name="Freeform 64"/>
            <p:cNvSpPr>
              <a:spLocks/>
            </p:cNvSpPr>
            <p:nvPr/>
          </p:nvSpPr>
          <p:spPr bwMode="auto">
            <a:xfrm>
              <a:off x="1368" y="1460"/>
              <a:ext cx="1" cy="244"/>
            </a:xfrm>
            <a:custGeom>
              <a:avLst/>
              <a:gdLst>
                <a:gd name="T0" fmla="*/ 0 w 1"/>
                <a:gd name="T1" fmla="*/ 0 h 244"/>
                <a:gd name="T2" fmla="*/ 0 w 1"/>
                <a:gd name="T3" fmla="*/ 244 h 244"/>
                <a:gd name="T4" fmla="*/ 0 w 1"/>
                <a:gd name="T5" fmla="*/ 0 h 244"/>
                <a:gd name="T6" fmla="*/ 0 60000 65536"/>
                <a:gd name="T7" fmla="*/ 0 60000 65536"/>
                <a:gd name="T8" fmla="*/ 0 60000 65536"/>
                <a:gd name="T9" fmla="*/ 0 w 1"/>
                <a:gd name="T10" fmla="*/ 0 h 244"/>
                <a:gd name="T11" fmla="*/ 1 w 1"/>
                <a:gd name="T12" fmla="*/ 244 h 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44">
                  <a:moveTo>
                    <a:pt x="0" y="0"/>
                  </a:moveTo>
                  <a:lnTo>
                    <a:pt x="0" y="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68" name="Line 65"/>
            <p:cNvSpPr>
              <a:spLocks noChangeShapeType="1"/>
            </p:cNvSpPr>
            <p:nvPr/>
          </p:nvSpPr>
          <p:spPr bwMode="auto">
            <a:xfrm flipV="1">
              <a:off x="1398" y="1442"/>
              <a:ext cx="1" cy="2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69" name="Line 66"/>
            <p:cNvSpPr>
              <a:spLocks noChangeShapeType="1"/>
            </p:cNvSpPr>
            <p:nvPr/>
          </p:nvSpPr>
          <p:spPr bwMode="auto">
            <a:xfrm>
              <a:off x="1368" y="1460"/>
              <a:ext cx="1" cy="2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70" name="Freeform 67"/>
            <p:cNvSpPr>
              <a:spLocks/>
            </p:cNvSpPr>
            <p:nvPr/>
          </p:nvSpPr>
          <p:spPr bwMode="auto">
            <a:xfrm>
              <a:off x="1364" y="1460"/>
              <a:ext cx="8" cy="244"/>
            </a:xfrm>
            <a:custGeom>
              <a:avLst/>
              <a:gdLst>
                <a:gd name="T0" fmla="*/ 0 w 8"/>
                <a:gd name="T1" fmla="*/ 0 h 244"/>
                <a:gd name="T2" fmla="*/ 8 w 8"/>
                <a:gd name="T3" fmla="*/ 0 h 244"/>
                <a:gd name="T4" fmla="*/ 8 w 8"/>
                <a:gd name="T5" fmla="*/ 244 h 244"/>
                <a:gd name="T6" fmla="*/ 0 w 8"/>
                <a:gd name="T7" fmla="*/ 244 h 244"/>
                <a:gd name="T8" fmla="*/ 0 w 8"/>
                <a:gd name="T9" fmla="*/ 0 h 244"/>
                <a:gd name="T10" fmla="*/ 0 w 8"/>
                <a:gd name="T11" fmla="*/ 0 h 2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244"/>
                <a:gd name="T20" fmla="*/ 8 w 8"/>
                <a:gd name="T21" fmla="*/ 244 h 2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244">
                  <a:moveTo>
                    <a:pt x="0" y="0"/>
                  </a:moveTo>
                  <a:lnTo>
                    <a:pt x="8" y="0"/>
                  </a:lnTo>
                  <a:lnTo>
                    <a:pt x="8" y="244"/>
                  </a:lnTo>
                  <a:lnTo>
                    <a:pt x="0" y="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71" name="Freeform 68"/>
            <p:cNvSpPr>
              <a:spLocks/>
            </p:cNvSpPr>
            <p:nvPr/>
          </p:nvSpPr>
          <p:spPr bwMode="auto">
            <a:xfrm>
              <a:off x="1187" y="1303"/>
              <a:ext cx="207" cy="139"/>
            </a:xfrm>
            <a:custGeom>
              <a:avLst/>
              <a:gdLst>
                <a:gd name="T0" fmla="*/ 0 w 207"/>
                <a:gd name="T1" fmla="*/ 0 h 139"/>
                <a:gd name="T2" fmla="*/ 207 w 207"/>
                <a:gd name="T3" fmla="*/ 139 h 139"/>
                <a:gd name="T4" fmla="*/ 0 w 207"/>
                <a:gd name="T5" fmla="*/ 0 h 139"/>
                <a:gd name="T6" fmla="*/ 0 60000 65536"/>
                <a:gd name="T7" fmla="*/ 0 60000 65536"/>
                <a:gd name="T8" fmla="*/ 0 60000 65536"/>
                <a:gd name="T9" fmla="*/ 0 w 207"/>
                <a:gd name="T10" fmla="*/ 0 h 139"/>
                <a:gd name="T11" fmla="*/ 207 w 207"/>
                <a:gd name="T12" fmla="*/ 139 h 1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" h="139">
                  <a:moveTo>
                    <a:pt x="0" y="0"/>
                  </a:moveTo>
                  <a:lnTo>
                    <a:pt x="207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72" name="Freeform 69"/>
            <p:cNvSpPr>
              <a:spLocks/>
            </p:cNvSpPr>
            <p:nvPr/>
          </p:nvSpPr>
          <p:spPr bwMode="auto">
            <a:xfrm>
              <a:off x="1182" y="1299"/>
              <a:ext cx="216" cy="147"/>
            </a:xfrm>
            <a:custGeom>
              <a:avLst/>
              <a:gdLst>
                <a:gd name="T0" fmla="*/ 0 w 216"/>
                <a:gd name="T1" fmla="*/ 9 h 147"/>
                <a:gd name="T2" fmla="*/ 0 w 216"/>
                <a:gd name="T3" fmla="*/ 0 h 147"/>
                <a:gd name="T4" fmla="*/ 5 w 216"/>
                <a:gd name="T5" fmla="*/ 0 h 147"/>
                <a:gd name="T6" fmla="*/ 216 w 216"/>
                <a:gd name="T7" fmla="*/ 138 h 147"/>
                <a:gd name="T8" fmla="*/ 216 w 216"/>
                <a:gd name="T9" fmla="*/ 143 h 147"/>
                <a:gd name="T10" fmla="*/ 212 w 216"/>
                <a:gd name="T11" fmla="*/ 147 h 147"/>
                <a:gd name="T12" fmla="*/ 0 w 216"/>
                <a:gd name="T13" fmla="*/ 9 h 147"/>
                <a:gd name="T14" fmla="*/ 0 w 216"/>
                <a:gd name="T15" fmla="*/ 9 h 1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"/>
                <a:gd name="T25" fmla="*/ 0 h 147"/>
                <a:gd name="T26" fmla="*/ 216 w 216"/>
                <a:gd name="T27" fmla="*/ 147 h 14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" h="147">
                  <a:moveTo>
                    <a:pt x="0" y="9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216" y="138"/>
                  </a:lnTo>
                  <a:lnTo>
                    <a:pt x="216" y="143"/>
                  </a:lnTo>
                  <a:lnTo>
                    <a:pt x="212" y="147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73" name="Freeform 70"/>
            <p:cNvSpPr>
              <a:spLocks/>
            </p:cNvSpPr>
            <p:nvPr/>
          </p:nvSpPr>
          <p:spPr bwMode="auto">
            <a:xfrm>
              <a:off x="1048" y="1303"/>
              <a:ext cx="130" cy="88"/>
            </a:xfrm>
            <a:custGeom>
              <a:avLst/>
              <a:gdLst>
                <a:gd name="T0" fmla="*/ 130 w 130"/>
                <a:gd name="T1" fmla="*/ 0 h 88"/>
                <a:gd name="T2" fmla="*/ 0 w 130"/>
                <a:gd name="T3" fmla="*/ 88 h 88"/>
                <a:gd name="T4" fmla="*/ 130 w 130"/>
                <a:gd name="T5" fmla="*/ 0 h 88"/>
                <a:gd name="T6" fmla="*/ 0 60000 65536"/>
                <a:gd name="T7" fmla="*/ 0 60000 65536"/>
                <a:gd name="T8" fmla="*/ 0 60000 65536"/>
                <a:gd name="T9" fmla="*/ 0 w 130"/>
                <a:gd name="T10" fmla="*/ 0 h 88"/>
                <a:gd name="T11" fmla="*/ 130 w 13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" h="88">
                  <a:moveTo>
                    <a:pt x="130" y="0"/>
                  </a:moveTo>
                  <a:lnTo>
                    <a:pt x="0" y="8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74" name="Line 71"/>
            <p:cNvSpPr>
              <a:spLocks noChangeShapeType="1"/>
            </p:cNvSpPr>
            <p:nvPr/>
          </p:nvSpPr>
          <p:spPr bwMode="auto">
            <a:xfrm>
              <a:off x="1182" y="1299"/>
              <a:ext cx="212" cy="1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75" name="Line 72"/>
            <p:cNvSpPr>
              <a:spLocks noChangeShapeType="1"/>
            </p:cNvSpPr>
            <p:nvPr/>
          </p:nvSpPr>
          <p:spPr bwMode="auto">
            <a:xfrm flipH="1">
              <a:off x="1044" y="1299"/>
              <a:ext cx="134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76" name="Freeform 73"/>
            <p:cNvSpPr>
              <a:spLocks/>
            </p:cNvSpPr>
            <p:nvPr/>
          </p:nvSpPr>
          <p:spPr bwMode="auto">
            <a:xfrm>
              <a:off x="1044" y="1299"/>
              <a:ext cx="138" cy="97"/>
            </a:xfrm>
            <a:custGeom>
              <a:avLst/>
              <a:gdLst>
                <a:gd name="T0" fmla="*/ 134 w 138"/>
                <a:gd name="T1" fmla="*/ 0 h 97"/>
                <a:gd name="T2" fmla="*/ 138 w 138"/>
                <a:gd name="T3" fmla="*/ 0 h 97"/>
                <a:gd name="T4" fmla="*/ 138 w 138"/>
                <a:gd name="T5" fmla="*/ 9 h 97"/>
                <a:gd name="T6" fmla="*/ 4 w 138"/>
                <a:gd name="T7" fmla="*/ 97 h 97"/>
                <a:gd name="T8" fmla="*/ 0 w 138"/>
                <a:gd name="T9" fmla="*/ 87 h 97"/>
                <a:gd name="T10" fmla="*/ 134 w 138"/>
                <a:gd name="T11" fmla="*/ 0 h 97"/>
                <a:gd name="T12" fmla="*/ 134 w 138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8"/>
                <a:gd name="T22" fmla="*/ 0 h 97"/>
                <a:gd name="T23" fmla="*/ 138 w 138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8" h="97">
                  <a:moveTo>
                    <a:pt x="134" y="0"/>
                  </a:moveTo>
                  <a:lnTo>
                    <a:pt x="138" y="0"/>
                  </a:lnTo>
                  <a:lnTo>
                    <a:pt x="138" y="9"/>
                  </a:lnTo>
                  <a:lnTo>
                    <a:pt x="4" y="97"/>
                  </a:lnTo>
                  <a:lnTo>
                    <a:pt x="0" y="8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77" name="Freeform 74"/>
            <p:cNvSpPr>
              <a:spLocks/>
            </p:cNvSpPr>
            <p:nvPr/>
          </p:nvSpPr>
          <p:spPr bwMode="auto">
            <a:xfrm>
              <a:off x="1061" y="1340"/>
              <a:ext cx="121" cy="79"/>
            </a:xfrm>
            <a:custGeom>
              <a:avLst/>
              <a:gdLst>
                <a:gd name="T0" fmla="*/ 121 w 121"/>
                <a:gd name="T1" fmla="*/ 0 h 79"/>
                <a:gd name="T2" fmla="*/ 0 w 121"/>
                <a:gd name="T3" fmla="*/ 79 h 79"/>
                <a:gd name="T4" fmla="*/ 121 w 121"/>
                <a:gd name="T5" fmla="*/ 0 h 79"/>
                <a:gd name="T6" fmla="*/ 0 60000 65536"/>
                <a:gd name="T7" fmla="*/ 0 60000 65536"/>
                <a:gd name="T8" fmla="*/ 0 60000 65536"/>
                <a:gd name="T9" fmla="*/ 0 w 121"/>
                <a:gd name="T10" fmla="*/ 0 h 79"/>
                <a:gd name="T11" fmla="*/ 121 w 121"/>
                <a:gd name="T12" fmla="*/ 79 h 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1" h="79">
                  <a:moveTo>
                    <a:pt x="121" y="0"/>
                  </a:moveTo>
                  <a:lnTo>
                    <a:pt x="0" y="79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78" name="Freeform 75"/>
            <p:cNvSpPr>
              <a:spLocks/>
            </p:cNvSpPr>
            <p:nvPr/>
          </p:nvSpPr>
          <p:spPr bwMode="auto">
            <a:xfrm>
              <a:off x="1057" y="1336"/>
              <a:ext cx="130" cy="87"/>
            </a:xfrm>
            <a:custGeom>
              <a:avLst/>
              <a:gdLst>
                <a:gd name="T0" fmla="*/ 125 w 130"/>
                <a:gd name="T1" fmla="*/ 0 h 87"/>
                <a:gd name="T2" fmla="*/ 130 w 130"/>
                <a:gd name="T3" fmla="*/ 9 h 87"/>
                <a:gd name="T4" fmla="*/ 9 w 130"/>
                <a:gd name="T5" fmla="*/ 87 h 87"/>
                <a:gd name="T6" fmla="*/ 0 w 130"/>
                <a:gd name="T7" fmla="*/ 78 h 87"/>
                <a:gd name="T8" fmla="*/ 125 w 130"/>
                <a:gd name="T9" fmla="*/ 0 h 87"/>
                <a:gd name="T10" fmla="*/ 125 w 130"/>
                <a:gd name="T11" fmla="*/ 0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0"/>
                <a:gd name="T19" fmla="*/ 0 h 87"/>
                <a:gd name="T20" fmla="*/ 130 w 130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0" h="87">
                  <a:moveTo>
                    <a:pt x="125" y="0"/>
                  </a:moveTo>
                  <a:lnTo>
                    <a:pt x="130" y="9"/>
                  </a:lnTo>
                  <a:lnTo>
                    <a:pt x="9" y="87"/>
                  </a:lnTo>
                  <a:lnTo>
                    <a:pt x="0" y="7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79" name="Freeform 76"/>
            <p:cNvSpPr>
              <a:spLocks/>
            </p:cNvSpPr>
            <p:nvPr/>
          </p:nvSpPr>
          <p:spPr bwMode="auto">
            <a:xfrm>
              <a:off x="1403" y="1723"/>
              <a:ext cx="168" cy="64"/>
            </a:xfrm>
            <a:custGeom>
              <a:avLst/>
              <a:gdLst>
                <a:gd name="T0" fmla="*/ 168 w 168"/>
                <a:gd name="T1" fmla="*/ 64 h 64"/>
                <a:gd name="T2" fmla="*/ 0 w 168"/>
                <a:gd name="T3" fmla="*/ 0 h 64"/>
                <a:gd name="T4" fmla="*/ 168 w 168"/>
                <a:gd name="T5" fmla="*/ 64 h 64"/>
                <a:gd name="T6" fmla="*/ 0 60000 65536"/>
                <a:gd name="T7" fmla="*/ 0 60000 65536"/>
                <a:gd name="T8" fmla="*/ 0 60000 65536"/>
                <a:gd name="T9" fmla="*/ 0 w 168"/>
                <a:gd name="T10" fmla="*/ 0 h 64"/>
                <a:gd name="T11" fmla="*/ 168 w 168"/>
                <a:gd name="T12" fmla="*/ 64 h 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64">
                  <a:moveTo>
                    <a:pt x="168" y="64"/>
                  </a:moveTo>
                  <a:lnTo>
                    <a:pt x="0" y="0"/>
                  </a:lnTo>
                  <a:lnTo>
                    <a:pt x="168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80" name="Line 77"/>
            <p:cNvSpPr>
              <a:spLocks noChangeShapeType="1"/>
            </p:cNvSpPr>
            <p:nvPr/>
          </p:nvSpPr>
          <p:spPr bwMode="auto">
            <a:xfrm flipH="1">
              <a:off x="1057" y="1336"/>
              <a:ext cx="121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81" name="Line 78"/>
            <p:cNvSpPr>
              <a:spLocks noChangeShapeType="1"/>
            </p:cNvSpPr>
            <p:nvPr/>
          </p:nvSpPr>
          <p:spPr bwMode="auto">
            <a:xfrm flipH="1" flipV="1">
              <a:off x="1403" y="1723"/>
              <a:ext cx="168" cy="6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82" name="Freeform 79"/>
            <p:cNvSpPr>
              <a:spLocks/>
            </p:cNvSpPr>
            <p:nvPr/>
          </p:nvSpPr>
          <p:spPr bwMode="auto">
            <a:xfrm>
              <a:off x="1398" y="1723"/>
              <a:ext cx="177" cy="69"/>
            </a:xfrm>
            <a:custGeom>
              <a:avLst/>
              <a:gdLst>
                <a:gd name="T0" fmla="*/ 177 w 177"/>
                <a:gd name="T1" fmla="*/ 59 h 69"/>
                <a:gd name="T2" fmla="*/ 173 w 177"/>
                <a:gd name="T3" fmla="*/ 69 h 69"/>
                <a:gd name="T4" fmla="*/ 0 w 177"/>
                <a:gd name="T5" fmla="*/ 9 h 69"/>
                <a:gd name="T6" fmla="*/ 0 w 177"/>
                <a:gd name="T7" fmla="*/ 0 h 69"/>
                <a:gd name="T8" fmla="*/ 5 w 177"/>
                <a:gd name="T9" fmla="*/ 0 h 69"/>
                <a:gd name="T10" fmla="*/ 177 w 177"/>
                <a:gd name="T11" fmla="*/ 59 h 69"/>
                <a:gd name="T12" fmla="*/ 177 w 177"/>
                <a:gd name="T13" fmla="*/ 59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7"/>
                <a:gd name="T22" fmla="*/ 0 h 69"/>
                <a:gd name="T23" fmla="*/ 177 w 177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7" h="69">
                  <a:moveTo>
                    <a:pt x="177" y="59"/>
                  </a:moveTo>
                  <a:lnTo>
                    <a:pt x="173" y="69"/>
                  </a:lnTo>
                  <a:lnTo>
                    <a:pt x="0" y="9"/>
                  </a:lnTo>
                  <a:lnTo>
                    <a:pt x="0" y="0"/>
                  </a:lnTo>
                  <a:lnTo>
                    <a:pt x="5" y="0"/>
                  </a:lnTo>
                  <a:lnTo>
                    <a:pt x="177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83" name="Freeform 80"/>
            <p:cNvSpPr>
              <a:spLocks/>
            </p:cNvSpPr>
            <p:nvPr/>
          </p:nvSpPr>
          <p:spPr bwMode="auto">
            <a:xfrm>
              <a:off x="1687" y="1584"/>
              <a:ext cx="91" cy="143"/>
            </a:xfrm>
            <a:custGeom>
              <a:avLst/>
              <a:gdLst>
                <a:gd name="T0" fmla="*/ 91 w 91"/>
                <a:gd name="T1" fmla="*/ 0 h 143"/>
                <a:gd name="T2" fmla="*/ 0 w 91"/>
                <a:gd name="T3" fmla="*/ 143 h 143"/>
                <a:gd name="T4" fmla="*/ 91 w 91"/>
                <a:gd name="T5" fmla="*/ 0 h 143"/>
                <a:gd name="T6" fmla="*/ 0 60000 65536"/>
                <a:gd name="T7" fmla="*/ 0 60000 65536"/>
                <a:gd name="T8" fmla="*/ 0 60000 65536"/>
                <a:gd name="T9" fmla="*/ 0 w 91"/>
                <a:gd name="T10" fmla="*/ 0 h 143"/>
                <a:gd name="T11" fmla="*/ 91 w 91"/>
                <a:gd name="T12" fmla="*/ 143 h 1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143">
                  <a:moveTo>
                    <a:pt x="91" y="0"/>
                  </a:moveTo>
                  <a:lnTo>
                    <a:pt x="0" y="143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84" name="Freeform 81"/>
            <p:cNvSpPr>
              <a:spLocks/>
            </p:cNvSpPr>
            <p:nvPr/>
          </p:nvSpPr>
          <p:spPr bwMode="auto">
            <a:xfrm>
              <a:off x="1683" y="1584"/>
              <a:ext cx="99" cy="148"/>
            </a:xfrm>
            <a:custGeom>
              <a:avLst/>
              <a:gdLst>
                <a:gd name="T0" fmla="*/ 91 w 99"/>
                <a:gd name="T1" fmla="*/ 0 h 148"/>
                <a:gd name="T2" fmla="*/ 99 w 99"/>
                <a:gd name="T3" fmla="*/ 0 h 148"/>
                <a:gd name="T4" fmla="*/ 99 w 99"/>
                <a:gd name="T5" fmla="*/ 5 h 148"/>
                <a:gd name="T6" fmla="*/ 9 w 99"/>
                <a:gd name="T7" fmla="*/ 148 h 148"/>
                <a:gd name="T8" fmla="*/ 0 w 99"/>
                <a:gd name="T9" fmla="*/ 139 h 148"/>
                <a:gd name="T10" fmla="*/ 91 w 99"/>
                <a:gd name="T11" fmla="*/ 0 h 148"/>
                <a:gd name="T12" fmla="*/ 91 w 99"/>
                <a:gd name="T13" fmla="*/ 0 h 1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"/>
                <a:gd name="T22" fmla="*/ 0 h 148"/>
                <a:gd name="T23" fmla="*/ 99 w 99"/>
                <a:gd name="T24" fmla="*/ 148 h 1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" h="148">
                  <a:moveTo>
                    <a:pt x="91" y="0"/>
                  </a:moveTo>
                  <a:lnTo>
                    <a:pt x="99" y="0"/>
                  </a:lnTo>
                  <a:lnTo>
                    <a:pt x="99" y="5"/>
                  </a:lnTo>
                  <a:lnTo>
                    <a:pt x="9" y="148"/>
                  </a:lnTo>
                  <a:lnTo>
                    <a:pt x="0" y="139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85" name="Freeform 82"/>
            <p:cNvSpPr>
              <a:spLocks/>
            </p:cNvSpPr>
            <p:nvPr/>
          </p:nvSpPr>
          <p:spPr bwMode="auto">
            <a:xfrm>
              <a:off x="1692" y="1446"/>
              <a:ext cx="86" cy="134"/>
            </a:xfrm>
            <a:custGeom>
              <a:avLst/>
              <a:gdLst>
                <a:gd name="T0" fmla="*/ 0 w 86"/>
                <a:gd name="T1" fmla="*/ 0 h 134"/>
                <a:gd name="T2" fmla="*/ 86 w 86"/>
                <a:gd name="T3" fmla="*/ 134 h 134"/>
                <a:gd name="T4" fmla="*/ 0 w 86"/>
                <a:gd name="T5" fmla="*/ 0 h 134"/>
                <a:gd name="T6" fmla="*/ 0 60000 65536"/>
                <a:gd name="T7" fmla="*/ 0 60000 65536"/>
                <a:gd name="T8" fmla="*/ 0 60000 65536"/>
                <a:gd name="T9" fmla="*/ 0 w 86"/>
                <a:gd name="T10" fmla="*/ 0 h 134"/>
                <a:gd name="T11" fmla="*/ 86 w 86"/>
                <a:gd name="T12" fmla="*/ 134 h 1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134">
                  <a:moveTo>
                    <a:pt x="0" y="0"/>
                  </a:moveTo>
                  <a:lnTo>
                    <a:pt x="86" y="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86" name="Line 83"/>
            <p:cNvSpPr>
              <a:spLocks noChangeShapeType="1"/>
            </p:cNvSpPr>
            <p:nvPr/>
          </p:nvSpPr>
          <p:spPr bwMode="auto">
            <a:xfrm flipH="1">
              <a:off x="1687" y="1584"/>
              <a:ext cx="91" cy="14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87" name="Line 84"/>
            <p:cNvSpPr>
              <a:spLocks noChangeShapeType="1"/>
            </p:cNvSpPr>
            <p:nvPr/>
          </p:nvSpPr>
          <p:spPr bwMode="auto">
            <a:xfrm>
              <a:off x="1692" y="1442"/>
              <a:ext cx="86" cy="1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88" name="Freeform 85"/>
            <p:cNvSpPr>
              <a:spLocks/>
            </p:cNvSpPr>
            <p:nvPr/>
          </p:nvSpPr>
          <p:spPr bwMode="auto">
            <a:xfrm>
              <a:off x="1687" y="1442"/>
              <a:ext cx="95" cy="142"/>
            </a:xfrm>
            <a:custGeom>
              <a:avLst/>
              <a:gdLst>
                <a:gd name="T0" fmla="*/ 0 w 95"/>
                <a:gd name="T1" fmla="*/ 4 h 142"/>
                <a:gd name="T2" fmla="*/ 9 w 95"/>
                <a:gd name="T3" fmla="*/ 0 h 142"/>
                <a:gd name="T4" fmla="*/ 95 w 95"/>
                <a:gd name="T5" fmla="*/ 133 h 142"/>
                <a:gd name="T6" fmla="*/ 95 w 95"/>
                <a:gd name="T7" fmla="*/ 142 h 142"/>
                <a:gd name="T8" fmla="*/ 87 w 95"/>
                <a:gd name="T9" fmla="*/ 142 h 142"/>
                <a:gd name="T10" fmla="*/ 0 w 95"/>
                <a:gd name="T11" fmla="*/ 4 h 142"/>
                <a:gd name="T12" fmla="*/ 0 w 95"/>
                <a:gd name="T13" fmla="*/ 4 h 1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5"/>
                <a:gd name="T22" fmla="*/ 0 h 142"/>
                <a:gd name="T23" fmla="*/ 95 w 95"/>
                <a:gd name="T24" fmla="*/ 142 h 1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5" h="142">
                  <a:moveTo>
                    <a:pt x="0" y="4"/>
                  </a:moveTo>
                  <a:lnTo>
                    <a:pt x="9" y="0"/>
                  </a:lnTo>
                  <a:lnTo>
                    <a:pt x="95" y="133"/>
                  </a:lnTo>
                  <a:lnTo>
                    <a:pt x="95" y="142"/>
                  </a:lnTo>
                  <a:lnTo>
                    <a:pt x="87" y="14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89" name="Freeform 86"/>
            <p:cNvSpPr>
              <a:spLocks/>
            </p:cNvSpPr>
            <p:nvPr/>
          </p:nvSpPr>
          <p:spPr bwMode="auto">
            <a:xfrm>
              <a:off x="1670" y="1465"/>
              <a:ext cx="74" cy="115"/>
            </a:xfrm>
            <a:custGeom>
              <a:avLst/>
              <a:gdLst>
                <a:gd name="T0" fmla="*/ 0 w 74"/>
                <a:gd name="T1" fmla="*/ 0 h 115"/>
                <a:gd name="T2" fmla="*/ 74 w 74"/>
                <a:gd name="T3" fmla="*/ 115 h 115"/>
                <a:gd name="T4" fmla="*/ 0 w 74"/>
                <a:gd name="T5" fmla="*/ 0 h 115"/>
                <a:gd name="T6" fmla="*/ 0 60000 65536"/>
                <a:gd name="T7" fmla="*/ 0 60000 65536"/>
                <a:gd name="T8" fmla="*/ 0 60000 65536"/>
                <a:gd name="T9" fmla="*/ 0 w 74"/>
                <a:gd name="T10" fmla="*/ 0 h 115"/>
                <a:gd name="T11" fmla="*/ 74 w 74"/>
                <a:gd name="T12" fmla="*/ 115 h 1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" h="115">
                  <a:moveTo>
                    <a:pt x="0" y="0"/>
                  </a:moveTo>
                  <a:lnTo>
                    <a:pt x="74" y="1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90" name="Freeform 87"/>
            <p:cNvSpPr>
              <a:spLocks/>
            </p:cNvSpPr>
            <p:nvPr/>
          </p:nvSpPr>
          <p:spPr bwMode="auto">
            <a:xfrm>
              <a:off x="1666" y="1460"/>
              <a:ext cx="82" cy="124"/>
            </a:xfrm>
            <a:custGeom>
              <a:avLst/>
              <a:gdLst>
                <a:gd name="T0" fmla="*/ 0 w 82"/>
                <a:gd name="T1" fmla="*/ 9 h 124"/>
                <a:gd name="T2" fmla="*/ 9 w 82"/>
                <a:gd name="T3" fmla="*/ 0 h 124"/>
                <a:gd name="T4" fmla="*/ 82 w 82"/>
                <a:gd name="T5" fmla="*/ 120 h 124"/>
                <a:gd name="T6" fmla="*/ 73 w 82"/>
                <a:gd name="T7" fmla="*/ 124 h 124"/>
                <a:gd name="T8" fmla="*/ 0 w 82"/>
                <a:gd name="T9" fmla="*/ 9 h 124"/>
                <a:gd name="T10" fmla="*/ 0 w 82"/>
                <a:gd name="T11" fmla="*/ 9 h 1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2"/>
                <a:gd name="T19" fmla="*/ 0 h 124"/>
                <a:gd name="T20" fmla="*/ 82 w 82"/>
                <a:gd name="T21" fmla="*/ 124 h 1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2" h="124">
                  <a:moveTo>
                    <a:pt x="0" y="9"/>
                  </a:moveTo>
                  <a:lnTo>
                    <a:pt x="9" y="0"/>
                  </a:lnTo>
                  <a:lnTo>
                    <a:pt x="82" y="120"/>
                  </a:lnTo>
                  <a:lnTo>
                    <a:pt x="73" y="124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91" name="Freeform 88"/>
            <p:cNvSpPr>
              <a:spLocks/>
            </p:cNvSpPr>
            <p:nvPr/>
          </p:nvSpPr>
          <p:spPr bwMode="auto">
            <a:xfrm>
              <a:off x="1403" y="1377"/>
              <a:ext cx="168" cy="65"/>
            </a:xfrm>
            <a:custGeom>
              <a:avLst/>
              <a:gdLst>
                <a:gd name="T0" fmla="*/ 0 w 168"/>
                <a:gd name="T1" fmla="*/ 65 h 65"/>
                <a:gd name="T2" fmla="*/ 168 w 168"/>
                <a:gd name="T3" fmla="*/ 0 h 65"/>
                <a:gd name="T4" fmla="*/ 0 w 168"/>
                <a:gd name="T5" fmla="*/ 65 h 65"/>
                <a:gd name="T6" fmla="*/ 0 60000 65536"/>
                <a:gd name="T7" fmla="*/ 0 60000 65536"/>
                <a:gd name="T8" fmla="*/ 0 60000 65536"/>
                <a:gd name="T9" fmla="*/ 0 w 168"/>
                <a:gd name="T10" fmla="*/ 0 h 65"/>
                <a:gd name="T11" fmla="*/ 168 w 168"/>
                <a:gd name="T12" fmla="*/ 65 h 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65">
                  <a:moveTo>
                    <a:pt x="0" y="65"/>
                  </a:moveTo>
                  <a:lnTo>
                    <a:pt x="168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92" name="Line 89"/>
            <p:cNvSpPr>
              <a:spLocks noChangeShapeType="1"/>
            </p:cNvSpPr>
            <p:nvPr/>
          </p:nvSpPr>
          <p:spPr bwMode="auto">
            <a:xfrm>
              <a:off x="1666" y="1460"/>
              <a:ext cx="78" cy="12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93" name="Line 90"/>
            <p:cNvSpPr>
              <a:spLocks noChangeShapeType="1"/>
            </p:cNvSpPr>
            <p:nvPr/>
          </p:nvSpPr>
          <p:spPr bwMode="auto">
            <a:xfrm flipV="1">
              <a:off x="1403" y="1377"/>
              <a:ext cx="168" cy="6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94" name="Freeform 91"/>
            <p:cNvSpPr>
              <a:spLocks/>
            </p:cNvSpPr>
            <p:nvPr/>
          </p:nvSpPr>
          <p:spPr bwMode="auto">
            <a:xfrm>
              <a:off x="1398" y="1373"/>
              <a:ext cx="177" cy="73"/>
            </a:xfrm>
            <a:custGeom>
              <a:avLst/>
              <a:gdLst>
                <a:gd name="T0" fmla="*/ 173 w 177"/>
                <a:gd name="T1" fmla="*/ 0 h 73"/>
                <a:gd name="T2" fmla="*/ 177 w 177"/>
                <a:gd name="T3" fmla="*/ 9 h 73"/>
                <a:gd name="T4" fmla="*/ 5 w 177"/>
                <a:gd name="T5" fmla="*/ 73 h 73"/>
                <a:gd name="T6" fmla="*/ 0 w 177"/>
                <a:gd name="T7" fmla="*/ 69 h 73"/>
                <a:gd name="T8" fmla="*/ 0 w 177"/>
                <a:gd name="T9" fmla="*/ 64 h 73"/>
                <a:gd name="T10" fmla="*/ 173 w 177"/>
                <a:gd name="T11" fmla="*/ 0 h 73"/>
                <a:gd name="T12" fmla="*/ 173 w 177"/>
                <a:gd name="T13" fmla="*/ 0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7"/>
                <a:gd name="T22" fmla="*/ 0 h 73"/>
                <a:gd name="T23" fmla="*/ 177 w 17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7" h="73">
                  <a:moveTo>
                    <a:pt x="173" y="0"/>
                  </a:moveTo>
                  <a:lnTo>
                    <a:pt x="177" y="9"/>
                  </a:lnTo>
                  <a:lnTo>
                    <a:pt x="5" y="73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95" name="Freeform 92"/>
            <p:cNvSpPr>
              <a:spLocks/>
            </p:cNvSpPr>
            <p:nvPr/>
          </p:nvSpPr>
          <p:spPr bwMode="auto">
            <a:xfrm>
              <a:off x="1182" y="1110"/>
              <a:ext cx="1" cy="184"/>
            </a:xfrm>
            <a:custGeom>
              <a:avLst/>
              <a:gdLst>
                <a:gd name="T0" fmla="*/ 0 w 1"/>
                <a:gd name="T1" fmla="*/ 184 h 184"/>
                <a:gd name="T2" fmla="*/ 0 w 1"/>
                <a:gd name="T3" fmla="*/ 0 h 184"/>
                <a:gd name="T4" fmla="*/ 0 w 1"/>
                <a:gd name="T5" fmla="*/ 184 h 184"/>
                <a:gd name="T6" fmla="*/ 0 60000 65536"/>
                <a:gd name="T7" fmla="*/ 0 60000 65536"/>
                <a:gd name="T8" fmla="*/ 0 60000 65536"/>
                <a:gd name="T9" fmla="*/ 0 w 1"/>
                <a:gd name="T10" fmla="*/ 0 h 184"/>
                <a:gd name="T11" fmla="*/ 1 w 1"/>
                <a:gd name="T12" fmla="*/ 184 h 1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4">
                  <a:moveTo>
                    <a:pt x="0" y="184"/>
                  </a:moveTo>
                  <a:lnTo>
                    <a:pt x="0" y="0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96" name="Freeform 93"/>
            <p:cNvSpPr>
              <a:spLocks/>
            </p:cNvSpPr>
            <p:nvPr/>
          </p:nvSpPr>
          <p:spPr bwMode="auto">
            <a:xfrm>
              <a:off x="1178" y="1110"/>
              <a:ext cx="9" cy="189"/>
            </a:xfrm>
            <a:custGeom>
              <a:avLst/>
              <a:gdLst>
                <a:gd name="T0" fmla="*/ 0 w 9"/>
                <a:gd name="T1" fmla="*/ 0 h 189"/>
                <a:gd name="T2" fmla="*/ 9 w 9"/>
                <a:gd name="T3" fmla="*/ 0 h 189"/>
                <a:gd name="T4" fmla="*/ 9 w 9"/>
                <a:gd name="T5" fmla="*/ 189 h 189"/>
                <a:gd name="T6" fmla="*/ 4 w 9"/>
                <a:gd name="T7" fmla="*/ 189 h 189"/>
                <a:gd name="T8" fmla="*/ 0 w 9"/>
                <a:gd name="T9" fmla="*/ 189 h 189"/>
                <a:gd name="T10" fmla="*/ 0 w 9"/>
                <a:gd name="T11" fmla="*/ 0 h 189"/>
                <a:gd name="T12" fmla="*/ 0 w 9"/>
                <a:gd name="T13" fmla="*/ 0 h 1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89"/>
                <a:gd name="T23" fmla="*/ 9 w 9"/>
                <a:gd name="T24" fmla="*/ 189 h 18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89">
                  <a:moveTo>
                    <a:pt x="0" y="0"/>
                  </a:moveTo>
                  <a:lnTo>
                    <a:pt x="9" y="0"/>
                  </a:lnTo>
                  <a:lnTo>
                    <a:pt x="9" y="189"/>
                  </a:lnTo>
                  <a:lnTo>
                    <a:pt x="4" y="189"/>
                  </a:lnTo>
                  <a:lnTo>
                    <a:pt x="0" y="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97" name="Freeform 94"/>
            <p:cNvSpPr>
              <a:spLocks/>
            </p:cNvSpPr>
            <p:nvPr/>
          </p:nvSpPr>
          <p:spPr bwMode="auto">
            <a:xfrm>
              <a:off x="1787" y="1584"/>
              <a:ext cx="190" cy="1"/>
            </a:xfrm>
            <a:custGeom>
              <a:avLst/>
              <a:gdLst>
                <a:gd name="T0" fmla="*/ 190 w 190"/>
                <a:gd name="T1" fmla="*/ 0 h 1"/>
                <a:gd name="T2" fmla="*/ 0 w 190"/>
                <a:gd name="T3" fmla="*/ 0 h 1"/>
                <a:gd name="T4" fmla="*/ 190 w 190"/>
                <a:gd name="T5" fmla="*/ 0 h 1"/>
                <a:gd name="T6" fmla="*/ 0 60000 65536"/>
                <a:gd name="T7" fmla="*/ 0 60000 65536"/>
                <a:gd name="T8" fmla="*/ 0 60000 65536"/>
                <a:gd name="T9" fmla="*/ 0 w 190"/>
                <a:gd name="T10" fmla="*/ 0 h 1"/>
                <a:gd name="T11" fmla="*/ 190 w 19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0" h="1">
                  <a:moveTo>
                    <a:pt x="190" y="0"/>
                  </a:moveTo>
                  <a:lnTo>
                    <a:pt x="0" y="0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698" name="Line 95"/>
            <p:cNvSpPr>
              <a:spLocks noChangeShapeType="1"/>
            </p:cNvSpPr>
            <p:nvPr/>
          </p:nvSpPr>
          <p:spPr bwMode="auto">
            <a:xfrm flipV="1">
              <a:off x="1182" y="1105"/>
              <a:ext cx="1" cy="18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99" name="Line 96"/>
            <p:cNvSpPr>
              <a:spLocks noChangeShapeType="1"/>
            </p:cNvSpPr>
            <p:nvPr/>
          </p:nvSpPr>
          <p:spPr bwMode="auto">
            <a:xfrm flipH="1">
              <a:off x="1782" y="1580"/>
              <a:ext cx="19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700" name="Freeform 97"/>
            <p:cNvSpPr>
              <a:spLocks/>
            </p:cNvSpPr>
            <p:nvPr/>
          </p:nvSpPr>
          <p:spPr bwMode="auto">
            <a:xfrm>
              <a:off x="1782" y="1575"/>
              <a:ext cx="195" cy="14"/>
            </a:xfrm>
            <a:custGeom>
              <a:avLst/>
              <a:gdLst>
                <a:gd name="T0" fmla="*/ 195 w 195"/>
                <a:gd name="T1" fmla="*/ 0 h 14"/>
                <a:gd name="T2" fmla="*/ 195 w 195"/>
                <a:gd name="T3" fmla="*/ 14 h 14"/>
                <a:gd name="T4" fmla="*/ 0 w 195"/>
                <a:gd name="T5" fmla="*/ 14 h 14"/>
                <a:gd name="T6" fmla="*/ 0 w 195"/>
                <a:gd name="T7" fmla="*/ 9 h 14"/>
                <a:gd name="T8" fmla="*/ 0 w 195"/>
                <a:gd name="T9" fmla="*/ 0 h 14"/>
                <a:gd name="T10" fmla="*/ 195 w 195"/>
                <a:gd name="T11" fmla="*/ 0 h 14"/>
                <a:gd name="T12" fmla="*/ 195 w 195"/>
                <a:gd name="T13" fmla="*/ 0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5"/>
                <a:gd name="T22" fmla="*/ 0 h 14"/>
                <a:gd name="T23" fmla="*/ 195 w 195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5" h="14">
                  <a:moveTo>
                    <a:pt x="195" y="0"/>
                  </a:moveTo>
                  <a:lnTo>
                    <a:pt x="195" y="14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701" name="Freeform 98"/>
            <p:cNvSpPr>
              <a:spLocks/>
            </p:cNvSpPr>
            <p:nvPr/>
          </p:nvSpPr>
          <p:spPr bwMode="auto">
            <a:xfrm>
              <a:off x="833" y="1727"/>
              <a:ext cx="133" cy="88"/>
            </a:xfrm>
            <a:custGeom>
              <a:avLst/>
              <a:gdLst>
                <a:gd name="T0" fmla="*/ 0 w 133"/>
                <a:gd name="T1" fmla="*/ 88 h 88"/>
                <a:gd name="T2" fmla="*/ 133 w 133"/>
                <a:gd name="T3" fmla="*/ 0 h 88"/>
                <a:gd name="T4" fmla="*/ 0 w 133"/>
                <a:gd name="T5" fmla="*/ 88 h 88"/>
                <a:gd name="T6" fmla="*/ 0 60000 65536"/>
                <a:gd name="T7" fmla="*/ 0 60000 65536"/>
                <a:gd name="T8" fmla="*/ 0 60000 65536"/>
                <a:gd name="T9" fmla="*/ 0 w 133"/>
                <a:gd name="T10" fmla="*/ 0 h 88"/>
                <a:gd name="T11" fmla="*/ 133 w 133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3" h="88">
                  <a:moveTo>
                    <a:pt x="0" y="88"/>
                  </a:moveTo>
                  <a:lnTo>
                    <a:pt x="133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702" name="Freeform 99"/>
            <p:cNvSpPr>
              <a:spLocks/>
            </p:cNvSpPr>
            <p:nvPr/>
          </p:nvSpPr>
          <p:spPr bwMode="auto">
            <a:xfrm>
              <a:off x="828" y="1723"/>
              <a:ext cx="138" cy="96"/>
            </a:xfrm>
            <a:custGeom>
              <a:avLst/>
              <a:gdLst>
                <a:gd name="T0" fmla="*/ 5 w 138"/>
                <a:gd name="T1" fmla="*/ 96 h 96"/>
                <a:gd name="T2" fmla="*/ 0 w 138"/>
                <a:gd name="T3" fmla="*/ 87 h 96"/>
                <a:gd name="T4" fmla="*/ 134 w 138"/>
                <a:gd name="T5" fmla="*/ 0 h 96"/>
                <a:gd name="T6" fmla="*/ 138 w 138"/>
                <a:gd name="T7" fmla="*/ 0 h 96"/>
                <a:gd name="T8" fmla="*/ 138 w 138"/>
                <a:gd name="T9" fmla="*/ 9 h 96"/>
                <a:gd name="T10" fmla="*/ 5 w 138"/>
                <a:gd name="T11" fmla="*/ 96 h 96"/>
                <a:gd name="T12" fmla="*/ 5 w 138"/>
                <a:gd name="T13" fmla="*/ 96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8"/>
                <a:gd name="T22" fmla="*/ 0 h 96"/>
                <a:gd name="T23" fmla="*/ 138 w 138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8" h="96">
                  <a:moveTo>
                    <a:pt x="5" y="96"/>
                  </a:moveTo>
                  <a:lnTo>
                    <a:pt x="0" y="87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38" y="9"/>
                  </a:lnTo>
                  <a:lnTo>
                    <a:pt x="5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703" name="Freeform 100"/>
            <p:cNvSpPr>
              <a:spLocks/>
            </p:cNvSpPr>
            <p:nvPr/>
          </p:nvSpPr>
          <p:spPr bwMode="auto">
            <a:xfrm>
              <a:off x="1636" y="1902"/>
              <a:ext cx="1" cy="111"/>
            </a:xfrm>
            <a:custGeom>
              <a:avLst/>
              <a:gdLst>
                <a:gd name="T0" fmla="*/ 0 w 1"/>
                <a:gd name="T1" fmla="*/ 111 h 111"/>
                <a:gd name="T2" fmla="*/ 0 w 1"/>
                <a:gd name="T3" fmla="*/ 0 h 111"/>
                <a:gd name="T4" fmla="*/ 0 w 1"/>
                <a:gd name="T5" fmla="*/ 111 h 111"/>
                <a:gd name="T6" fmla="*/ 0 60000 65536"/>
                <a:gd name="T7" fmla="*/ 0 60000 65536"/>
                <a:gd name="T8" fmla="*/ 0 60000 65536"/>
                <a:gd name="T9" fmla="*/ 0 w 1"/>
                <a:gd name="T10" fmla="*/ 0 h 111"/>
                <a:gd name="T11" fmla="*/ 1 w 1"/>
                <a:gd name="T12" fmla="*/ 111 h 1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11">
                  <a:moveTo>
                    <a:pt x="0" y="111"/>
                  </a:moveTo>
                  <a:lnTo>
                    <a:pt x="0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704" name="Line 101"/>
            <p:cNvSpPr>
              <a:spLocks noChangeShapeType="1"/>
            </p:cNvSpPr>
            <p:nvPr/>
          </p:nvSpPr>
          <p:spPr bwMode="auto">
            <a:xfrm flipV="1">
              <a:off x="828" y="1723"/>
              <a:ext cx="134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705" name="Line 102"/>
            <p:cNvSpPr>
              <a:spLocks noChangeShapeType="1"/>
            </p:cNvSpPr>
            <p:nvPr/>
          </p:nvSpPr>
          <p:spPr bwMode="auto">
            <a:xfrm flipV="1">
              <a:off x="1631" y="1902"/>
              <a:ext cx="1" cy="1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706" name="Freeform 103"/>
            <p:cNvSpPr>
              <a:spLocks/>
            </p:cNvSpPr>
            <p:nvPr/>
          </p:nvSpPr>
          <p:spPr bwMode="auto">
            <a:xfrm>
              <a:off x="1631" y="1902"/>
              <a:ext cx="9" cy="111"/>
            </a:xfrm>
            <a:custGeom>
              <a:avLst/>
              <a:gdLst>
                <a:gd name="T0" fmla="*/ 9 w 9"/>
                <a:gd name="T1" fmla="*/ 111 h 111"/>
                <a:gd name="T2" fmla="*/ 0 w 9"/>
                <a:gd name="T3" fmla="*/ 111 h 111"/>
                <a:gd name="T4" fmla="*/ 0 w 9"/>
                <a:gd name="T5" fmla="*/ 0 h 111"/>
                <a:gd name="T6" fmla="*/ 9 w 9"/>
                <a:gd name="T7" fmla="*/ 0 h 111"/>
                <a:gd name="T8" fmla="*/ 9 w 9"/>
                <a:gd name="T9" fmla="*/ 111 h 111"/>
                <a:gd name="T10" fmla="*/ 9 w 9"/>
                <a:gd name="T11" fmla="*/ 111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11"/>
                <a:gd name="T20" fmla="*/ 9 w 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11">
                  <a:moveTo>
                    <a:pt x="9" y="111"/>
                  </a:moveTo>
                  <a:lnTo>
                    <a:pt x="0" y="111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707" name="Rectangle 104"/>
            <p:cNvSpPr>
              <a:spLocks noChangeArrowheads="1"/>
            </p:cNvSpPr>
            <p:nvPr/>
          </p:nvSpPr>
          <p:spPr bwMode="auto">
            <a:xfrm>
              <a:off x="929" y="1365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N</a:t>
              </a:r>
              <a:endParaRPr lang="en-US" sz="1400"/>
            </a:p>
          </p:txBody>
        </p:sp>
        <p:sp>
          <p:nvSpPr>
            <p:cNvPr id="68708" name="Rectangle 105"/>
            <p:cNvSpPr>
              <a:spLocks noChangeArrowheads="1"/>
            </p:cNvSpPr>
            <p:nvPr/>
          </p:nvSpPr>
          <p:spPr bwMode="auto">
            <a:xfrm>
              <a:off x="1145" y="1789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N</a:t>
              </a:r>
              <a:endParaRPr lang="en-US" sz="1400"/>
            </a:p>
          </p:txBody>
        </p:sp>
        <p:sp>
          <p:nvSpPr>
            <p:cNvPr id="68709" name="Rectangle 106"/>
            <p:cNvSpPr>
              <a:spLocks noChangeArrowheads="1"/>
            </p:cNvSpPr>
            <p:nvPr/>
          </p:nvSpPr>
          <p:spPr bwMode="auto">
            <a:xfrm>
              <a:off x="1594" y="1734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N</a:t>
              </a:r>
              <a:endParaRPr lang="en-US" sz="1400"/>
            </a:p>
          </p:txBody>
        </p:sp>
        <p:sp>
          <p:nvSpPr>
            <p:cNvPr id="68710" name="Rectangle 107"/>
            <p:cNvSpPr>
              <a:spLocks noChangeArrowheads="1"/>
            </p:cNvSpPr>
            <p:nvPr/>
          </p:nvSpPr>
          <p:spPr bwMode="auto">
            <a:xfrm>
              <a:off x="1594" y="1278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N</a:t>
              </a:r>
              <a:endParaRPr lang="en-US" sz="1400"/>
            </a:p>
          </p:txBody>
        </p:sp>
        <p:sp>
          <p:nvSpPr>
            <p:cNvPr id="68711" name="Rectangle 108"/>
            <p:cNvSpPr>
              <a:spLocks noChangeArrowheads="1"/>
            </p:cNvSpPr>
            <p:nvPr/>
          </p:nvSpPr>
          <p:spPr bwMode="auto">
            <a:xfrm>
              <a:off x="1145" y="942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H</a:t>
              </a:r>
              <a:endParaRPr lang="en-US" sz="1400"/>
            </a:p>
          </p:txBody>
        </p:sp>
        <p:sp>
          <p:nvSpPr>
            <p:cNvPr id="68712" name="Rectangle 109"/>
            <p:cNvSpPr>
              <a:spLocks noChangeArrowheads="1"/>
            </p:cNvSpPr>
            <p:nvPr/>
          </p:nvSpPr>
          <p:spPr bwMode="auto">
            <a:xfrm>
              <a:off x="1991" y="1503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H</a:t>
              </a:r>
              <a:endParaRPr lang="en-US" sz="1400"/>
            </a:p>
          </p:txBody>
        </p:sp>
        <p:sp>
          <p:nvSpPr>
            <p:cNvPr id="68713" name="Rectangle 110"/>
            <p:cNvSpPr>
              <a:spLocks noChangeArrowheads="1"/>
            </p:cNvSpPr>
            <p:nvPr/>
          </p:nvSpPr>
          <p:spPr bwMode="auto">
            <a:xfrm>
              <a:off x="718" y="1789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H</a:t>
              </a:r>
              <a:endParaRPr lang="en-US" sz="1400"/>
            </a:p>
          </p:txBody>
        </p:sp>
        <p:sp>
          <p:nvSpPr>
            <p:cNvPr id="68714" name="Rectangle 111"/>
            <p:cNvSpPr>
              <a:spLocks noChangeArrowheads="1"/>
            </p:cNvSpPr>
            <p:nvPr/>
          </p:nvSpPr>
          <p:spPr bwMode="auto">
            <a:xfrm>
              <a:off x="1594" y="2015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H</a:t>
              </a:r>
              <a:endParaRPr lang="en-US" sz="1400"/>
            </a:p>
          </p:txBody>
        </p:sp>
      </p:grpSp>
      <p:sp>
        <p:nvSpPr>
          <p:cNvPr id="68614" name="Text Box 14"/>
          <p:cNvSpPr txBox="1">
            <a:spLocks noChangeArrowheads="1"/>
          </p:cNvSpPr>
          <p:nvPr/>
        </p:nvSpPr>
        <p:spPr bwMode="auto">
          <a:xfrm>
            <a:off x="1555750" y="2233613"/>
            <a:ext cx="273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8615" name="Text Box 15"/>
          <p:cNvSpPr txBox="1">
            <a:spLocks noChangeArrowheads="1"/>
          </p:cNvSpPr>
          <p:nvPr/>
        </p:nvSpPr>
        <p:spPr bwMode="auto">
          <a:xfrm>
            <a:off x="1495425" y="2486025"/>
            <a:ext cx="273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8616" name="Text Box 16"/>
          <p:cNvSpPr txBox="1">
            <a:spLocks noChangeArrowheads="1"/>
          </p:cNvSpPr>
          <p:nvPr/>
        </p:nvSpPr>
        <p:spPr bwMode="auto">
          <a:xfrm>
            <a:off x="1781175" y="2640013"/>
            <a:ext cx="273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8617" name="Text Box 17"/>
          <p:cNvSpPr txBox="1">
            <a:spLocks noChangeArrowheads="1"/>
          </p:cNvSpPr>
          <p:nvPr/>
        </p:nvSpPr>
        <p:spPr bwMode="auto">
          <a:xfrm>
            <a:off x="1947863" y="2509838"/>
            <a:ext cx="273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8618" name="Text Box 18"/>
          <p:cNvSpPr txBox="1">
            <a:spLocks noChangeArrowheads="1"/>
          </p:cNvSpPr>
          <p:nvPr/>
        </p:nvSpPr>
        <p:spPr bwMode="auto">
          <a:xfrm>
            <a:off x="1951038" y="2220913"/>
            <a:ext cx="273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8619" name="Text Box 19"/>
          <p:cNvSpPr txBox="1">
            <a:spLocks noChangeArrowheads="1"/>
          </p:cNvSpPr>
          <p:nvPr/>
        </p:nvSpPr>
        <p:spPr bwMode="auto">
          <a:xfrm>
            <a:off x="1781175" y="2119313"/>
            <a:ext cx="273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8620" name="Text Box 20"/>
          <p:cNvSpPr txBox="1">
            <a:spLocks noChangeArrowheads="1"/>
          </p:cNvSpPr>
          <p:nvPr/>
        </p:nvSpPr>
        <p:spPr bwMode="auto">
          <a:xfrm>
            <a:off x="2403475" y="2212975"/>
            <a:ext cx="273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8621" name="Text Box 21"/>
          <p:cNvSpPr txBox="1">
            <a:spLocks noChangeArrowheads="1"/>
          </p:cNvSpPr>
          <p:nvPr/>
        </p:nvSpPr>
        <p:spPr bwMode="auto">
          <a:xfrm>
            <a:off x="2540000" y="2376488"/>
            <a:ext cx="273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8622" name="Text Box 22"/>
          <p:cNvSpPr txBox="1">
            <a:spLocks noChangeArrowheads="1"/>
          </p:cNvSpPr>
          <p:nvPr/>
        </p:nvSpPr>
        <p:spPr bwMode="auto">
          <a:xfrm>
            <a:off x="2411413" y="2559050"/>
            <a:ext cx="273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68623" name="Group 23"/>
          <p:cNvGrpSpPr>
            <a:grpSpLocks/>
          </p:cNvGrpSpPr>
          <p:nvPr/>
        </p:nvGrpSpPr>
        <p:grpSpPr bwMode="auto">
          <a:xfrm>
            <a:off x="1325563" y="4195763"/>
            <a:ext cx="1517650" cy="1589087"/>
            <a:chOff x="251" y="1795"/>
            <a:chExt cx="956" cy="1001"/>
          </a:xfrm>
        </p:grpSpPr>
        <p:grpSp>
          <p:nvGrpSpPr>
            <p:cNvPr id="68627" name="Group 24"/>
            <p:cNvGrpSpPr>
              <a:grpSpLocks/>
            </p:cNvGrpSpPr>
            <p:nvPr/>
          </p:nvGrpSpPr>
          <p:grpSpPr bwMode="auto">
            <a:xfrm>
              <a:off x="251" y="1795"/>
              <a:ext cx="956" cy="1001"/>
              <a:chOff x="251" y="1795"/>
              <a:chExt cx="956" cy="1001"/>
            </a:xfrm>
          </p:grpSpPr>
          <p:sp>
            <p:nvSpPr>
              <p:cNvPr id="68634" name="Freeform 25"/>
              <p:cNvSpPr>
                <a:spLocks/>
              </p:cNvSpPr>
              <p:nvPr/>
            </p:nvSpPr>
            <p:spPr bwMode="auto">
              <a:xfrm>
                <a:off x="494" y="2368"/>
                <a:ext cx="9" cy="189"/>
              </a:xfrm>
              <a:custGeom>
                <a:avLst/>
                <a:gdLst>
                  <a:gd name="T0" fmla="*/ 9 w 9"/>
                  <a:gd name="T1" fmla="*/ 189 h 189"/>
                  <a:gd name="T2" fmla="*/ 5 w 9"/>
                  <a:gd name="T3" fmla="*/ 189 h 189"/>
                  <a:gd name="T4" fmla="*/ 0 w 9"/>
                  <a:gd name="T5" fmla="*/ 189 h 189"/>
                  <a:gd name="T6" fmla="*/ 0 w 9"/>
                  <a:gd name="T7" fmla="*/ 0 h 189"/>
                  <a:gd name="T8" fmla="*/ 9 w 9"/>
                  <a:gd name="T9" fmla="*/ 0 h 189"/>
                  <a:gd name="T10" fmla="*/ 9 w 9"/>
                  <a:gd name="T11" fmla="*/ 189 h 189"/>
                  <a:gd name="T12" fmla="*/ 9 w 9"/>
                  <a:gd name="T13" fmla="*/ 189 h 1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189"/>
                  <a:gd name="T23" fmla="*/ 9 w 9"/>
                  <a:gd name="T24" fmla="*/ 189 h 1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189">
                    <a:moveTo>
                      <a:pt x="9" y="189"/>
                    </a:moveTo>
                    <a:lnTo>
                      <a:pt x="5" y="189"/>
                    </a:lnTo>
                    <a:lnTo>
                      <a:pt x="0" y="18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1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8635" name="Freeform 26"/>
              <p:cNvSpPr>
                <a:spLocks/>
              </p:cNvSpPr>
              <p:nvPr/>
            </p:nvSpPr>
            <p:spPr bwMode="auto">
              <a:xfrm>
                <a:off x="499" y="2557"/>
                <a:ext cx="155" cy="110"/>
              </a:xfrm>
              <a:custGeom>
                <a:avLst/>
                <a:gdLst>
                  <a:gd name="T0" fmla="*/ 155 w 155"/>
                  <a:gd name="T1" fmla="*/ 96 h 110"/>
                  <a:gd name="T2" fmla="*/ 150 w 155"/>
                  <a:gd name="T3" fmla="*/ 110 h 110"/>
                  <a:gd name="T4" fmla="*/ 0 w 155"/>
                  <a:gd name="T5" fmla="*/ 9 h 110"/>
                  <a:gd name="T6" fmla="*/ 0 w 155"/>
                  <a:gd name="T7" fmla="*/ 0 h 110"/>
                  <a:gd name="T8" fmla="*/ 4 w 155"/>
                  <a:gd name="T9" fmla="*/ 0 h 110"/>
                  <a:gd name="T10" fmla="*/ 155 w 155"/>
                  <a:gd name="T11" fmla="*/ 96 h 110"/>
                  <a:gd name="T12" fmla="*/ 155 w 155"/>
                  <a:gd name="T13" fmla="*/ 96 h 1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5"/>
                  <a:gd name="T22" fmla="*/ 0 h 110"/>
                  <a:gd name="T23" fmla="*/ 155 w 155"/>
                  <a:gd name="T24" fmla="*/ 110 h 1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5" h="110">
                    <a:moveTo>
                      <a:pt x="155" y="96"/>
                    </a:moveTo>
                    <a:lnTo>
                      <a:pt x="150" y="110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55" y="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8636" name="Freeform 27"/>
              <p:cNvSpPr>
                <a:spLocks/>
              </p:cNvSpPr>
              <p:nvPr/>
            </p:nvSpPr>
            <p:spPr bwMode="auto">
              <a:xfrm>
                <a:off x="529" y="2534"/>
                <a:ext cx="142" cy="101"/>
              </a:xfrm>
              <a:custGeom>
                <a:avLst/>
                <a:gdLst>
                  <a:gd name="T0" fmla="*/ 142 w 142"/>
                  <a:gd name="T1" fmla="*/ 92 h 101"/>
                  <a:gd name="T2" fmla="*/ 138 w 142"/>
                  <a:gd name="T3" fmla="*/ 101 h 101"/>
                  <a:gd name="T4" fmla="*/ 0 w 142"/>
                  <a:gd name="T5" fmla="*/ 9 h 101"/>
                  <a:gd name="T6" fmla="*/ 4 w 142"/>
                  <a:gd name="T7" fmla="*/ 0 h 101"/>
                  <a:gd name="T8" fmla="*/ 142 w 142"/>
                  <a:gd name="T9" fmla="*/ 92 h 101"/>
                  <a:gd name="T10" fmla="*/ 142 w 142"/>
                  <a:gd name="T11" fmla="*/ 92 h 1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101"/>
                  <a:gd name="T20" fmla="*/ 142 w 142"/>
                  <a:gd name="T21" fmla="*/ 101 h 1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101">
                    <a:moveTo>
                      <a:pt x="142" y="92"/>
                    </a:moveTo>
                    <a:lnTo>
                      <a:pt x="138" y="101"/>
                    </a:lnTo>
                    <a:lnTo>
                      <a:pt x="0" y="9"/>
                    </a:lnTo>
                    <a:lnTo>
                      <a:pt x="4" y="0"/>
                    </a:lnTo>
                    <a:lnTo>
                      <a:pt x="142" y="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8637" name="Freeform 28"/>
              <p:cNvSpPr>
                <a:spLocks/>
              </p:cNvSpPr>
              <p:nvPr/>
            </p:nvSpPr>
            <p:spPr bwMode="auto">
              <a:xfrm>
                <a:off x="792" y="2561"/>
                <a:ext cx="137" cy="96"/>
              </a:xfrm>
              <a:custGeom>
                <a:avLst/>
                <a:gdLst>
                  <a:gd name="T0" fmla="*/ 133 w 137"/>
                  <a:gd name="T1" fmla="*/ 0 h 96"/>
                  <a:gd name="T2" fmla="*/ 137 w 137"/>
                  <a:gd name="T3" fmla="*/ 0 h 96"/>
                  <a:gd name="T4" fmla="*/ 137 w 137"/>
                  <a:gd name="T5" fmla="*/ 9 h 96"/>
                  <a:gd name="T6" fmla="*/ 4 w 137"/>
                  <a:gd name="T7" fmla="*/ 96 h 96"/>
                  <a:gd name="T8" fmla="*/ 0 w 137"/>
                  <a:gd name="T9" fmla="*/ 87 h 96"/>
                  <a:gd name="T10" fmla="*/ 133 w 137"/>
                  <a:gd name="T11" fmla="*/ 0 h 96"/>
                  <a:gd name="T12" fmla="*/ 133 w 137"/>
                  <a:gd name="T13" fmla="*/ 0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96"/>
                  <a:gd name="T23" fmla="*/ 137 w 137"/>
                  <a:gd name="T24" fmla="*/ 96 h 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96">
                    <a:moveTo>
                      <a:pt x="133" y="0"/>
                    </a:moveTo>
                    <a:lnTo>
                      <a:pt x="137" y="0"/>
                    </a:lnTo>
                    <a:lnTo>
                      <a:pt x="137" y="9"/>
                    </a:lnTo>
                    <a:lnTo>
                      <a:pt x="4" y="96"/>
                    </a:lnTo>
                    <a:lnTo>
                      <a:pt x="0" y="87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8638" name="Freeform 29"/>
              <p:cNvSpPr>
                <a:spLocks/>
              </p:cNvSpPr>
              <p:nvPr/>
            </p:nvSpPr>
            <p:spPr bwMode="auto">
              <a:xfrm>
                <a:off x="925" y="2276"/>
                <a:ext cx="9" cy="281"/>
              </a:xfrm>
              <a:custGeom>
                <a:avLst/>
                <a:gdLst>
                  <a:gd name="T0" fmla="*/ 0 w 9"/>
                  <a:gd name="T1" fmla="*/ 5 h 281"/>
                  <a:gd name="T2" fmla="*/ 4 w 9"/>
                  <a:gd name="T3" fmla="*/ 0 h 281"/>
                  <a:gd name="T4" fmla="*/ 9 w 9"/>
                  <a:gd name="T5" fmla="*/ 5 h 281"/>
                  <a:gd name="T6" fmla="*/ 9 w 9"/>
                  <a:gd name="T7" fmla="*/ 281 h 281"/>
                  <a:gd name="T8" fmla="*/ 4 w 9"/>
                  <a:gd name="T9" fmla="*/ 281 h 281"/>
                  <a:gd name="T10" fmla="*/ 0 w 9"/>
                  <a:gd name="T11" fmla="*/ 281 h 281"/>
                  <a:gd name="T12" fmla="*/ 0 w 9"/>
                  <a:gd name="T13" fmla="*/ 5 h 281"/>
                  <a:gd name="T14" fmla="*/ 0 w 9"/>
                  <a:gd name="T15" fmla="*/ 5 h 2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281"/>
                  <a:gd name="T26" fmla="*/ 9 w 9"/>
                  <a:gd name="T27" fmla="*/ 281 h 2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281">
                    <a:moveTo>
                      <a:pt x="0" y="5"/>
                    </a:moveTo>
                    <a:lnTo>
                      <a:pt x="4" y="0"/>
                    </a:lnTo>
                    <a:lnTo>
                      <a:pt x="9" y="5"/>
                    </a:lnTo>
                    <a:lnTo>
                      <a:pt x="9" y="281"/>
                    </a:lnTo>
                    <a:lnTo>
                      <a:pt x="4" y="281"/>
                    </a:lnTo>
                    <a:lnTo>
                      <a:pt x="0" y="28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8639" name="Freeform 30"/>
              <p:cNvSpPr>
                <a:spLocks/>
              </p:cNvSpPr>
              <p:nvPr/>
            </p:nvSpPr>
            <p:spPr bwMode="auto">
              <a:xfrm>
                <a:off x="895" y="2295"/>
                <a:ext cx="9" cy="243"/>
              </a:xfrm>
              <a:custGeom>
                <a:avLst/>
                <a:gdLst>
                  <a:gd name="T0" fmla="*/ 0 w 9"/>
                  <a:gd name="T1" fmla="*/ 0 h 243"/>
                  <a:gd name="T2" fmla="*/ 9 w 9"/>
                  <a:gd name="T3" fmla="*/ 0 h 243"/>
                  <a:gd name="T4" fmla="*/ 9 w 9"/>
                  <a:gd name="T5" fmla="*/ 243 h 243"/>
                  <a:gd name="T6" fmla="*/ 0 w 9"/>
                  <a:gd name="T7" fmla="*/ 243 h 243"/>
                  <a:gd name="T8" fmla="*/ 0 w 9"/>
                  <a:gd name="T9" fmla="*/ 0 h 243"/>
                  <a:gd name="T10" fmla="*/ 0 w 9"/>
                  <a:gd name="T11" fmla="*/ 0 h 2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243"/>
                  <a:gd name="T20" fmla="*/ 9 w 9"/>
                  <a:gd name="T21" fmla="*/ 243 h 2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243">
                    <a:moveTo>
                      <a:pt x="0" y="0"/>
                    </a:moveTo>
                    <a:lnTo>
                      <a:pt x="9" y="0"/>
                    </a:lnTo>
                    <a:lnTo>
                      <a:pt x="9" y="243"/>
                    </a:lnTo>
                    <a:lnTo>
                      <a:pt x="0" y="2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8640" name="Freeform 31"/>
              <p:cNvSpPr>
                <a:spLocks/>
              </p:cNvSpPr>
              <p:nvPr/>
            </p:nvSpPr>
            <p:spPr bwMode="auto">
              <a:xfrm>
                <a:off x="714" y="2134"/>
                <a:ext cx="215" cy="147"/>
              </a:xfrm>
              <a:custGeom>
                <a:avLst/>
                <a:gdLst>
                  <a:gd name="T0" fmla="*/ 0 w 215"/>
                  <a:gd name="T1" fmla="*/ 9 h 147"/>
                  <a:gd name="T2" fmla="*/ 0 w 215"/>
                  <a:gd name="T3" fmla="*/ 0 h 147"/>
                  <a:gd name="T4" fmla="*/ 4 w 215"/>
                  <a:gd name="T5" fmla="*/ 0 h 147"/>
                  <a:gd name="T6" fmla="*/ 215 w 215"/>
                  <a:gd name="T7" fmla="*/ 138 h 147"/>
                  <a:gd name="T8" fmla="*/ 215 w 215"/>
                  <a:gd name="T9" fmla="*/ 142 h 147"/>
                  <a:gd name="T10" fmla="*/ 211 w 215"/>
                  <a:gd name="T11" fmla="*/ 147 h 147"/>
                  <a:gd name="T12" fmla="*/ 0 w 215"/>
                  <a:gd name="T13" fmla="*/ 9 h 147"/>
                  <a:gd name="T14" fmla="*/ 0 w 215"/>
                  <a:gd name="T15" fmla="*/ 9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5"/>
                  <a:gd name="T25" fmla="*/ 0 h 147"/>
                  <a:gd name="T26" fmla="*/ 215 w 215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5" h="147">
                    <a:moveTo>
                      <a:pt x="0" y="9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215" y="138"/>
                    </a:lnTo>
                    <a:lnTo>
                      <a:pt x="215" y="142"/>
                    </a:lnTo>
                    <a:lnTo>
                      <a:pt x="211" y="14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8641" name="Freeform 32"/>
              <p:cNvSpPr>
                <a:spLocks/>
              </p:cNvSpPr>
              <p:nvPr/>
            </p:nvSpPr>
            <p:spPr bwMode="auto">
              <a:xfrm>
                <a:off x="576" y="2134"/>
                <a:ext cx="138" cy="96"/>
              </a:xfrm>
              <a:custGeom>
                <a:avLst/>
                <a:gdLst>
                  <a:gd name="T0" fmla="*/ 134 w 138"/>
                  <a:gd name="T1" fmla="*/ 0 h 96"/>
                  <a:gd name="T2" fmla="*/ 138 w 138"/>
                  <a:gd name="T3" fmla="*/ 0 h 96"/>
                  <a:gd name="T4" fmla="*/ 138 w 138"/>
                  <a:gd name="T5" fmla="*/ 9 h 96"/>
                  <a:gd name="T6" fmla="*/ 5 w 138"/>
                  <a:gd name="T7" fmla="*/ 96 h 96"/>
                  <a:gd name="T8" fmla="*/ 0 w 138"/>
                  <a:gd name="T9" fmla="*/ 87 h 96"/>
                  <a:gd name="T10" fmla="*/ 134 w 138"/>
                  <a:gd name="T11" fmla="*/ 0 h 96"/>
                  <a:gd name="T12" fmla="*/ 134 w 138"/>
                  <a:gd name="T13" fmla="*/ 0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8"/>
                  <a:gd name="T22" fmla="*/ 0 h 96"/>
                  <a:gd name="T23" fmla="*/ 138 w 138"/>
                  <a:gd name="T24" fmla="*/ 96 h 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8" h="96">
                    <a:moveTo>
                      <a:pt x="134" y="0"/>
                    </a:moveTo>
                    <a:lnTo>
                      <a:pt x="138" y="0"/>
                    </a:lnTo>
                    <a:lnTo>
                      <a:pt x="138" y="9"/>
                    </a:lnTo>
                    <a:lnTo>
                      <a:pt x="5" y="96"/>
                    </a:lnTo>
                    <a:lnTo>
                      <a:pt x="0" y="8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8642" name="Freeform 33"/>
              <p:cNvSpPr>
                <a:spLocks/>
              </p:cNvSpPr>
              <p:nvPr/>
            </p:nvSpPr>
            <p:spPr bwMode="auto">
              <a:xfrm>
                <a:off x="589" y="2171"/>
                <a:ext cx="129" cy="87"/>
              </a:xfrm>
              <a:custGeom>
                <a:avLst/>
                <a:gdLst>
                  <a:gd name="T0" fmla="*/ 121 w 129"/>
                  <a:gd name="T1" fmla="*/ 0 h 87"/>
                  <a:gd name="T2" fmla="*/ 129 w 129"/>
                  <a:gd name="T3" fmla="*/ 9 h 87"/>
                  <a:gd name="T4" fmla="*/ 9 w 129"/>
                  <a:gd name="T5" fmla="*/ 87 h 87"/>
                  <a:gd name="T6" fmla="*/ 0 w 129"/>
                  <a:gd name="T7" fmla="*/ 78 h 87"/>
                  <a:gd name="T8" fmla="*/ 121 w 129"/>
                  <a:gd name="T9" fmla="*/ 0 h 87"/>
                  <a:gd name="T10" fmla="*/ 121 w 129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9"/>
                  <a:gd name="T19" fmla="*/ 0 h 87"/>
                  <a:gd name="T20" fmla="*/ 129 w 129"/>
                  <a:gd name="T21" fmla="*/ 87 h 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9" h="87">
                    <a:moveTo>
                      <a:pt x="121" y="0"/>
                    </a:moveTo>
                    <a:lnTo>
                      <a:pt x="129" y="9"/>
                    </a:lnTo>
                    <a:lnTo>
                      <a:pt x="9" y="87"/>
                    </a:lnTo>
                    <a:lnTo>
                      <a:pt x="0" y="78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8643" name="Freeform 34"/>
              <p:cNvSpPr>
                <a:spLocks/>
              </p:cNvSpPr>
              <p:nvPr/>
            </p:nvSpPr>
            <p:spPr bwMode="auto">
              <a:xfrm>
                <a:off x="713" y="1964"/>
                <a:ext cx="8" cy="170"/>
              </a:xfrm>
              <a:custGeom>
                <a:avLst/>
                <a:gdLst>
                  <a:gd name="T0" fmla="*/ 0 w 8"/>
                  <a:gd name="T1" fmla="*/ 0 h 170"/>
                  <a:gd name="T2" fmla="*/ 8 w 8"/>
                  <a:gd name="T3" fmla="*/ 0 h 170"/>
                  <a:gd name="T4" fmla="*/ 8 w 8"/>
                  <a:gd name="T5" fmla="*/ 170 h 170"/>
                  <a:gd name="T6" fmla="*/ 4 w 8"/>
                  <a:gd name="T7" fmla="*/ 170 h 170"/>
                  <a:gd name="T8" fmla="*/ 0 w 8"/>
                  <a:gd name="T9" fmla="*/ 170 h 170"/>
                  <a:gd name="T10" fmla="*/ 0 w 8"/>
                  <a:gd name="T11" fmla="*/ 0 h 170"/>
                  <a:gd name="T12" fmla="*/ 0 w 8"/>
                  <a:gd name="T13" fmla="*/ 0 h 1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70"/>
                  <a:gd name="T23" fmla="*/ 8 w 8"/>
                  <a:gd name="T24" fmla="*/ 170 h 1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70">
                    <a:moveTo>
                      <a:pt x="0" y="0"/>
                    </a:moveTo>
                    <a:lnTo>
                      <a:pt x="8" y="0"/>
                    </a:lnTo>
                    <a:lnTo>
                      <a:pt x="8" y="170"/>
                    </a:lnTo>
                    <a:lnTo>
                      <a:pt x="4" y="170"/>
                    </a:lnTo>
                    <a:lnTo>
                      <a:pt x="0" y="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8644" name="Freeform 35"/>
              <p:cNvSpPr>
                <a:spLocks/>
              </p:cNvSpPr>
              <p:nvPr/>
            </p:nvSpPr>
            <p:spPr bwMode="auto">
              <a:xfrm>
                <a:off x="361" y="2557"/>
                <a:ext cx="138" cy="96"/>
              </a:xfrm>
              <a:custGeom>
                <a:avLst/>
                <a:gdLst>
                  <a:gd name="T0" fmla="*/ 4 w 138"/>
                  <a:gd name="T1" fmla="*/ 96 h 96"/>
                  <a:gd name="T2" fmla="*/ 0 w 138"/>
                  <a:gd name="T3" fmla="*/ 87 h 96"/>
                  <a:gd name="T4" fmla="*/ 133 w 138"/>
                  <a:gd name="T5" fmla="*/ 0 h 96"/>
                  <a:gd name="T6" fmla="*/ 138 w 138"/>
                  <a:gd name="T7" fmla="*/ 0 h 96"/>
                  <a:gd name="T8" fmla="*/ 138 w 138"/>
                  <a:gd name="T9" fmla="*/ 9 h 96"/>
                  <a:gd name="T10" fmla="*/ 4 w 138"/>
                  <a:gd name="T11" fmla="*/ 96 h 96"/>
                  <a:gd name="T12" fmla="*/ 4 w 138"/>
                  <a:gd name="T13" fmla="*/ 96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8"/>
                  <a:gd name="T22" fmla="*/ 0 h 96"/>
                  <a:gd name="T23" fmla="*/ 138 w 138"/>
                  <a:gd name="T24" fmla="*/ 96 h 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8" h="96">
                    <a:moveTo>
                      <a:pt x="4" y="96"/>
                    </a:moveTo>
                    <a:lnTo>
                      <a:pt x="0" y="87"/>
                    </a:lnTo>
                    <a:lnTo>
                      <a:pt x="133" y="0"/>
                    </a:lnTo>
                    <a:lnTo>
                      <a:pt x="138" y="0"/>
                    </a:lnTo>
                    <a:lnTo>
                      <a:pt x="138" y="9"/>
                    </a:lnTo>
                    <a:lnTo>
                      <a:pt x="4" y="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8645" name="Freeform 36"/>
              <p:cNvSpPr>
                <a:spLocks/>
              </p:cNvSpPr>
              <p:nvPr/>
            </p:nvSpPr>
            <p:spPr bwMode="auto">
              <a:xfrm>
                <a:off x="929" y="2175"/>
                <a:ext cx="151" cy="106"/>
              </a:xfrm>
              <a:custGeom>
                <a:avLst/>
                <a:gdLst>
                  <a:gd name="T0" fmla="*/ 143 w 151"/>
                  <a:gd name="T1" fmla="*/ 0 h 106"/>
                  <a:gd name="T2" fmla="*/ 151 w 151"/>
                  <a:gd name="T3" fmla="*/ 9 h 106"/>
                  <a:gd name="T4" fmla="*/ 5 w 151"/>
                  <a:gd name="T5" fmla="*/ 106 h 106"/>
                  <a:gd name="T6" fmla="*/ 0 w 151"/>
                  <a:gd name="T7" fmla="*/ 101 h 106"/>
                  <a:gd name="T8" fmla="*/ 0 w 151"/>
                  <a:gd name="T9" fmla="*/ 97 h 106"/>
                  <a:gd name="T10" fmla="*/ 143 w 151"/>
                  <a:gd name="T11" fmla="*/ 0 h 106"/>
                  <a:gd name="T12" fmla="*/ 143 w 151"/>
                  <a:gd name="T13" fmla="*/ 0 h 1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1"/>
                  <a:gd name="T22" fmla="*/ 0 h 106"/>
                  <a:gd name="T23" fmla="*/ 151 w 151"/>
                  <a:gd name="T24" fmla="*/ 106 h 10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1" h="106">
                    <a:moveTo>
                      <a:pt x="143" y="0"/>
                    </a:moveTo>
                    <a:lnTo>
                      <a:pt x="151" y="9"/>
                    </a:lnTo>
                    <a:lnTo>
                      <a:pt x="5" y="106"/>
                    </a:lnTo>
                    <a:lnTo>
                      <a:pt x="0" y="101"/>
                    </a:lnTo>
                    <a:lnTo>
                      <a:pt x="0" y="97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8646" name="Freeform 37"/>
              <p:cNvSpPr>
                <a:spLocks/>
              </p:cNvSpPr>
              <p:nvPr/>
            </p:nvSpPr>
            <p:spPr bwMode="auto">
              <a:xfrm>
                <a:off x="929" y="2557"/>
                <a:ext cx="155" cy="105"/>
              </a:xfrm>
              <a:custGeom>
                <a:avLst/>
                <a:gdLst>
                  <a:gd name="T0" fmla="*/ 155 w 155"/>
                  <a:gd name="T1" fmla="*/ 96 h 105"/>
                  <a:gd name="T2" fmla="*/ 147 w 155"/>
                  <a:gd name="T3" fmla="*/ 105 h 105"/>
                  <a:gd name="T4" fmla="*/ 0 w 155"/>
                  <a:gd name="T5" fmla="*/ 9 h 105"/>
                  <a:gd name="T6" fmla="*/ 0 w 155"/>
                  <a:gd name="T7" fmla="*/ 0 h 105"/>
                  <a:gd name="T8" fmla="*/ 5 w 155"/>
                  <a:gd name="T9" fmla="*/ 0 h 105"/>
                  <a:gd name="T10" fmla="*/ 155 w 155"/>
                  <a:gd name="T11" fmla="*/ 96 h 105"/>
                  <a:gd name="T12" fmla="*/ 155 w 155"/>
                  <a:gd name="T13" fmla="*/ 96 h 1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5"/>
                  <a:gd name="T22" fmla="*/ 0 h 105"/>
                  <a:gd name="T23" fmla="*/ 155 w 155"/>
                  <a:gd name="T24" fmla="*/ 105 h 10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5" h="105">
                    <a:moveTo>
                      <a:pt x="155" y="96"/>
                    </a:moveTo>
                    <a:lnTo>
                      <a:pt x="147" y="105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5" y="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68647" name="Rectangle 38"/>
              <p:cNvSpPr>
                <a:spLocks noChangeArrowheads="1"/>
              </p:cNvSpPr>
              <p:nvPr/>
            </p:nvSpPr>
            <p:spPr bwMode="auto">
              <a:xfrm>
                <a:off x="462" y="2200"/>
                <a:ext cx="1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</a:rPr>
                  <a:t>N</a:t>
                </a:r>
                <a:endParaRPr lang="en-US" sz="2000">
                  <a:latin typeface="Comic Sans MS" charset="0"/>
                </a:endParaRPr>
              </a:p>
            </p:txBody>
          </p:sp>
          <p:sp>
            <p:nvSpPr>
              <p:cNvPr id="68648" name="Rectangle 39"/>
              <p:cNvSpPr>
                <a:spLocks noChangeArrowheads="1"/>
              </p:cNvSpPr>
              <p:nvPr/>
            </p:nvSpPr>
            <p:spPr bwMode="auto">
              <a:xfrm>
                <a:off x="677" y="2623"/>
                <a:ext cx="1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</a:rPr>
                  <a:t>N</a:t>
                </a:r>
                <a:endParaRPr lang="en-US" sz="2000">
                  <a:latin typeface="Comic Sans MS" charset="0"/>
                </a:endParaRPr>
              </a:p>
            </p:txBody>
          </p:sp>
          <p:sp>
            <p:nvSpPr>
              <p:cNvPr id="68649" name="Rectangle 40"/>
              <p:cNvSpPr>
                <a:spLocks noChangeArrowheads="1"/>
              </p:cNvSpPr>
              <p:nvPr/>
            </p:nvSpPr>
            <p:spPr bwMode="auto">
              <a:xfrm>
                <a:off x="677" y="1795"/>
                <a:ext cx="1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</a:rPr>
                  <a:t>H</a:t>
                </a:r>
                <a:endParaRPr lang="en-US" sz="2000">
                  <a:latin typeface="Comic Sans MS" charset="0"/>
                </a:endParaRPr>
              </a:p>
            </p:txBody>
          </p:sp>
          <p:sp>
            <p:nvSpPr>
              <p:cNvPr id="68650" name="Rectangle 41"/>
              <p:cNvSpPr>
                <a:spLocks noChangeArrowheads="1"/>
              </p:cNvSpPr>
              <p:nvPr/>
            </p:nvSpPr>
            <p:spPr bwMode="auto">
              <a:xfrm>
                <a:off x="251" y="2623"/>
                <a:ext cx="1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</a:rPr>
                  <a:t>H</a:t>
                </a:r>
                <a:endParaRPr lang="en-US" sz="2000">
                  <a:latin typeface="Comic Sans MS" charset="0"/>
                </a:endParaRPr>
              </a:p>
            </p:txBody>
          </p:sp>
          <p:sp>
            <p:nvSpPr>
              <p:cNvPr id="68651" name="Rectangle 42"/>
              <p:cNvSpPr>
                <a:spLocks noChangeArrowheads="1"/>
              </p:cNvSpPr>
              <p:nvPr/>
            </p:nvSpPr>
            <p:spPr bwMode="auto">
              <a:xfrm>
                <a:off x="1103" y="2057"/>
                <a:ext cx="1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</a:rPr>
                  <a:t>H</a:t>
                </a:r>
                <a:endParaRPr lang="en-US" sz="2000">
                  <a:latin typeface="Comic Sans MS" charset="0"/>
                </a:endParaRPr>
              </a:p>
            </p:txBody>
          </p:sp>
          <p:sp>
            <p:nvSpPr>
              <p:cNvPr id="68652" name="Rectangle 43"/>
              <p:cNvSpPr>
                <a:spLocks noChangeArrowheads="1"/>
              </p:cNvSpPr>
              <p:nvPr/>
            </p:nvSpPr>
            <p:spPr bwMode="auto">
              <a:xfrm>
                <a:off x="1103" y="2623"/>
                <a:ext cx="1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</a:rPr>
                  <a:t>H</a:t>
                </a:r>
                <a:endParaRPr lang="en-US" sz="2000">
                  <a:latin typeface="Comic Sans MS" charset="0"/>
                </a:endParaRPr>
              </a:p>
            </p:txBody>
          </p:sp>
        </p:grpSp>
        <p:sp>
          <p:nvSpPr>
            <p:cNvPr id="68628" name="Text Box 44"/>
            <p:cNvSpPr txBox="1">
              <a:spLocks noChangeArrowheads="1"/>
            </p:cNvSpPr>
            <p:nvPr/>
          </p:nvSpPr>
          <p:spPr bwMode="auto">
            <a:xfrm>
              <a:off x="640" y="2521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68629" name="Text Box 45"/>
            <p:cNvSpPr txBox="1">
              <a:spLocks noChangeArrowheads="1"/>
            </p:cNvSpPr>
            <p:nvPr/>
          </p:nvSpPr>
          <p:spPr bwMode="auto">
            <a:xfrm>
              <a:off x="476" y="2392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68630" name="Text Box 46"/>
            <p:cNvSpPr txBox="1">
              <a:spLocks noChangeArrowheads="1"/>
            </p:cNvSpPr>
            <p:nvPr/>
          </p:nvSpPr>
          <p:spPr bwMode="auto">
            <a:xfrm>
              <a:off x="509" y="2241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68631" name="Text Box 47"/>
            <p:cNvSpPr txBox="1">
              <a:spLocks noChangeArrowheads="1"/>
            </p:cNvSpPr>
            <p:nvPr/>
          </p:nvSpPr>
          <p:spPr bwMode="auto">
            <a:xfrm>
              <a:off x="645" y="2129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68632" name="Text Box 48"/>
            <p:cNvSpPr txBox="1">
              <a:spLocks noChangeArrowheads="1"/>
            </p:cNvSpPr>
            <p:nvPr/>
          </p:nvSpPr>
          <p:spPr bwMode="auto">
            <a:xfrm>
              <a:off x="760" y="2213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68633" name="Text Box 49"/>
            <p:cNvSpPr txBox="1">
              <a:spLocks noChangeArrowheads="1"/>
            </p:cNvSpPr>
            <p:nvPr/>
          </p:nvSpPr>
          <p:spPr bwMode="auto">
            <a:xfrm>
              <a:off x="760" y="2443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>
                  <a:solidFill>
                    <a:srgbClr val="FF0000"/>
                  </a:solidFill>
                </a:rPr>
                <a:t>6</a:t>
              </a:r>
            </a:p>
          </p:txBody>
        </p:sp>
      </p:grpSp>
      <p:sp>
        <p:nvSpPr>
          <p:cNvPr id="68624" name="Text Box 114"/>
          <p:cNvSpPr txBox="1">
            <a:spLocks noChangeArrowheads="1"/>
          </p:cNvSpPr>
          <p:nvPr/>
        </p:nvSpPr>
        <p:spPr bwMode="auto">
          <a:xfrm>
            <a:off x="1292225" y="3533775"/>
            <a:ext cx="1435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EF1F1D"/>
                </a:solidFill>
                <a:latin typeface="Calibri" charset="0"/>
              </a:rPr>
              <a:t>Purine ring</a:t>
            </a:r>
          </a:p>
        </p:txBody>
      </p:sp>
      <p:sp>
        <p:nvSpPr>
          <p:cNvPr id="68625" name="Text Box 115"/>
          <p:cNvSpPr txBox="1">
            <a:spLocks noChangeArrowheads="1"/>
          </p:cNvSpPr>
          <p:nvPr/>
        </p:nvSpPr>
        <p:spPr bwMode="auto">
          <a:xfrm>
            <a:off x="1216025" y="6149975"/>
            <a:ext cx="191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33FF"/>
                </a:solidFill>
                <a:latin typeface="Calibri" charset="0"/>
              </a:rPr>
              <a:t>Pyrimidine ring</a:t>
            </a:r>
          </a:p>
        </p:txBody>
      </p:sp>
      <p:sp>
        <p:nvSpPr>
          <p:cNvPr id="68626" name="Text Box 116"/>
          <p:cNvSpPr txBox="1">
            <a:spLocks noChangeArrowheads="1"/>
          </p:cNvSpPr>
          <p:nvPr/>
        </p:nvSpPr>
        <p:spPr bwMode="auto">
          <a:xfrm>
            <a:off x="4175125" y="5149850"/>
            <a:ext cx="3263900" cy="977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en-GB" sz="2000">
                <a:latin typeface="Calibri" charset="0"/>
              </a:rPr>
              <a:t>DNA contains A, C, G, T</a:t>
            </a:r>
          </a:p>
          <a:p>
            <a:pPr eaLnBrk="1" hangingPunct="1">
              <a:lnSpc>
                <a:spcPct val="140000"/>
              </a:lnSpc>
            </a:pPr>
            <a:r>
              <a:rPr lang="en-GB" sz="2000">
                <a:latin typeface="Calibri" charset="0"/>
              </a:rPr>
              <a:t>RNA contains A, C, G, U</a:t>
            </a:r>
          </a:p>
        </p:txBody>
      </p:sp>
    </p:spTree>
    <p:extLst>
      <p:ext uri="{BB962C8B-B14F-4D97-AF65-F5344CB8AC3E}">
        <p14:creationId xmlns:p14="http://schemas.microsoft.com/office/powerpoint/2010/main" val="429476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3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GB" sz="360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Purines</a:t>
            </a:r>
            <a:endParaRPr lang="en-GB" sz="3600">
              <a:solidFill>
                <a:srgbClr val="8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59" name="Text Box 76"/>
          <p:cNvSpPr txBox="1">
            <a:spLocks noChangeArrowheads="1"/>
          </p:cNvSpPr>
          <p:nvPr/>
        </p:nvSpPr>
        <p:spPr bwMode="auto">
          <a:xfrm>
            <a:off x="3736975" y="5119688"/>
            <a:ext cx="1106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latin typeface="Calibri" charset="0"/>
              </a:rPr>
              <a:t>Adenine</a:t>
            </a:r>
          </a:p>
          <a:p>
            <a:pPr algn="ctr" eaLnBrk="1" hangingPunct="1"/>
            <a:r>
              <a:rPr lang="en-GB" sz="1800">
                <a:latin typeface="Calibri" charset="0"/>
              </a:rPr>
              <a:t>(A)</a:t>
            </a:r>
          </a:p>
        </p:txBody>
      </p:sp>
      <p:sp>
        <p:nvSpPr>
          <p:cNvPr id="70660" name="Text Box 77"/>
          <p:cNvSpPr txBox="1">
            <a:spLocks noChangeArrowheads="1"/>
          </p:cNvSpPr>
          <p:nvPr/>
        </p:nvSpPr>
        <p:spPr bwMode="auto">
          <a:xfrm>
            <a:off x="6691313" y="5119688"/>
            <a:ext cx="1131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latin typeface="Calibri" charset="0"/>
              </a:rPr>
              <a:t>Guanine</a:t>
            </a:r>
          </a:p>
          <a:p>
            <a:pPr algn="ctr" eaLnBrk="1" hangingPunct="1"/>
            <a:r>
              <a:rPr lang="en-GB" sz="1800">
                <a:latin typeface="Calibri" charset="0"/>
              </a:rPr>
              <a:t>(G)</a:t>
            </a:r>
          </a:p>
        </p:txBody>
      </p:sp>
      <p:sp>
        <p:nvSpPr>
          <p:cNvPr id="70661" name="Line 87"/>
          <p:cNvSpPr>
            <a:spLocks noChangeShapeType="1"/>
          </p:cNvSpPr>
          <p:nvPr/>
        </p:nvSpPr>
        <p:spPr bwMode="auto">
          <a:xfrm>
            <a:off x="3492500" y="2492375"/>
            <a:ext cx="358775" cy="360363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2" name="Text Box 88"/>
          <p:cNvSpPr txBox="1">
            <a:spLocks noChangeArrowheads="1"/>
          </p:cNvSpPr>
          <p:nvPr/>
        </p:nvSpPr>
        <p:spPr bwMode="auto">
          <a:xfrm>
            <a:off x="2843213" y="2155825"/>
            <a:ext cx="1636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3333FF"/>
                </a:solidFill>
                <a:latin typeface="Calibri" charset="0"/>
              </a:rPr>
              <a:t>amino group</a:t>
            </a:r>
          </a:p>
        </p:txBody>
      </p:sp>
      <p:sp>
        <p:nvSpPr>
          <p:cNvPr id="70663" name="Line 89"/>
          <p:cNvSpPr>
            <a:spLocks noChangeShapeType="1"/>
          </p:cNvSpPr>
          <p:nvPr/>
        </p:nvSpPr>
        <p:spPr bwMode="auto">
          <a:xfrm>
            <a:off x="6300788" y="2492375"/>
            <a:ext cx="576262" cy="431800"/>
          </a:xfrm>
          <a:prstGeom prst="line">
            <a:avLst/>
          </a:prstGeom>
          <a:noFill/>
          <a:ln w="28575">
            <a:solidFill>
              <a:srgbClr val="EF1F1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4" name="Text Box 90"/>
          <p:cNvSpPr txBox="1">
            <a:spLocks noChangeArrowheads="1"/>
          </p:cNvSpPr>
          <p:nvPr/>
        </p:nvSpPr>
        <p:spPr bwMode="auto">
          <a:xfrm>
            <a:off x="5319713" y="2122487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solidFill>
                  <a:srgbClr val="EF1F1D"/>
                </a:solidFill>
                <a:latin typeface="Calibri" charset="0"/>
              </a:rPr>
              <a:t>carbonyl group</a:t>
            </a:r>
          </a:p>
        </p:txBody>
      </p:sp>
      <p:sp>
        <p:nvSpPr>
          <p:cNvPr id="70665" name="Text Box 91"/>
          <p:cNvSpPr txBox="1">
            <a:spLocks noChangeArrowheads="1"/>
          </p:cNvSpPr>
          <p:nvPr/>
        </p:nvSpPr>
        <p:spPr bwMode="auto">
          <a:xfrm>
            <a:off x="5219700" y="4819650"/>
            <a:ext cx="1636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3333FF"/>
                </a:solidFill>
                <a:latin typeface="Calibri" charset="0"/>
              </a:rPr>
              <a:t>amino group</a:t>
            </a:r>
          </a:p>
        </p:txBody>
      </p:sp>
      <p:sp>
        <p:nvSpPr>
          <p:cNvPr id="70666" name="Line 92"/>
          <p:cNvSpPr>
            <a:spLocks noChangeShapeType="1"/>
          </p:cNvSpPr>
          <p:nvPr/>
        </p:nvSpPr>
        <p:spPr bwMode="auto">
          <a:xfrm flipV="1">
            <a:off x="5824538" y="4537870"/>
            <a:ext cx="287338" cy="360362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7" name="Freeform 162"/>
          <p:cNvSpPr>
            <a:spLocks/>
          </p:cNvSpPr>
          <p:nvPr/>
        </p:nvSpPr>
        <p:spPr bwMode="auto">
          <a:xfrm>
            <a:off x="3602038" y="3694113"/>
            <a:ext cx="1587" cy="298450"/>
          </a:xfrm>
          <a:custGeom>
            <a:avLst/>
            <a:gdLst>
              <a:gd name="T0" fmla="*/ 0 w 1587"/>
              <a:gd name="T1" fmla="*/ 0 h 188"/>
              <a:gd name="T2" fmla="*/ 0 w 1587"/>
              <a:gd name="T3" fmla="*/ 473789375 h 188"/>
              <a:gd name="T4" fmla="*/ 0 w 1587"/>
              <a:gd name="T5" fmla="*/ 0 h 188"/>
              <a:gd name="T6" fmla="*/ 0 60000 65536"/>
              <a:gd name="T7" fmla="*/ 0 60000 65536"/>
              <a:gd name="T8" fmla="*/ 0 60000 65536"/>
              <a:gd name="T9" fmla="*/ 0 w 1587"/>
              <a:gd name="T10" fmla="*/ 0 h 188"/>
              <a:gd name="T11" fmla="*/ 1587 w 1587"/>
              <a:gd name="T12" fmla="*/ 188 h 1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88">
                <a:moveTo>
                  <a:pt x="0" y="0"/>
                </a:moveTo>
                <a:lnTo>
                  <a:pt x="0" y="18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68" name="Freeform 163"/>
          <p:cNvSpPr>
            <a:spLocks/>
          </p:cNvSpPr>
          <p:nvPr/>
        </p:nvSpPr>
        <p:spPr bwMode="auto">
          <a:xfrm>
            <a:off x="3594100" y="3694113"/>
            <a:ext cx="14288" cy="306387"/>
          </a:xfrm>
          <a:custGeom>
            <a:avLst/>
            <a:gdLst>
              <a:gd name="T0" fmla="*/ 22682994 w 9"/>
              <a:gd name="T1" fmla="*/ 473788602 h 193"/>
              <a:gd name="T2" fmla="*/ 12602016 w 9"/>
              <a:gd name="T3" fmla="*/ 486388569 h 193"/>
              <a:gd name="T4" fmla="*/ 0 w 9"/>
              <a:gd name="T5" fmla="*/ 473788602 h 193"/>
              <a:gd name="T6" fmla="*/ 0 w 9"/>
              <a:gd name="T7" fmla="*/ 0 h 193"/>
              <a:gd name="T8" fmla="*/ 22682994 w 9"/>
              <a:gd name="T9" fmla="*/ 0 h 193"/>
              <a:gd name="T10" fmla="*/ 22682994 w 9"/>
              <a:gd name="T11" fmla="*/ 473788602 h 193"/>
              <a:gd name="T12" fmla="*/ 22682994 w 9"/>
              <a:gd name="T13" fmla="*/ 473788602 h 1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"/>
              <a:gd name="T22" fmla="*/ 0 h 193"/>
              <a:gd name="T23" fmla="*/ 9 w 9"/>
              <a:gd name="T24" fmla="*/ 193 h 1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" h="193">
                <a:moveTo>
                  <a:pt x="9" y="188"/>
                </a:moveTo>
                <a:lnTo>
                  <a:pt x="5" y="193"/>
                </a:lnTo>
                <a:lnTo>
                  <a:pt x="0" y="188"/>
                </a:lnTo>
                <a:lnTo>
                  <a:pt x="0" y="0"/>
                </a:lnTo>
                <a:lnTo>
                  <a:pt x="9" y="0"/>
                </a:lnTo>
                <a:lnTo>
                  <a:pt x="9" y="1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69" name="Freeform 164"/>
          <p:cNvSpPr>
            <a:spLocks/>
          </p:cNvSpPr>
          <p:nvPr/>
        </p:nvSpPr>
        <p:spPr bwMode="auto">
          <a:xfrm>
            <a:off x="3608388" y="4000500"/>
            <a:ext cx="239712" cy="153988"/>
          </a:xfrm>
          <a:custGeom>
            <a:avLst/>
            <a:gdLst>
              <a:gd name="T0" fmla="*/ 0 w 151"/>
              <a:gd name="T1" fmla="*/ 0 h 97"/>
              <a:gd name="T2" fmla="*/ 380542006 w 151"/>
              <a:gd name="T3" fmla="*/ 244456744 h 97"/>
              <a:gd name="T4" fmla="*/ 0 w 151"/>
              <a:gd name="T5" fmla="*/ 0 h 97"/>
              <a:gd name="T6" fmla="*/ 0 60000 65536"/>
              <a:gd name="T7" fmla="*/ 0 60000 65536"/>
              <a:gd name="T8" fmla="*/ 0 60000 65536"/>
              <a:gd name="T9" fmla="*/ 0 w 151"/>
              <a:gd name="T10" fmla="*/ 0 h 97"/>
              <a:gd name="T11" fmla="*/ 151 w 151"/>
              <a:gd name="T12" fmla="*/ 97 h 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1" h="97">
                <a:moveTo>
                  <a:pt x="0" y="0"/>
                </a:moveTo>
                <a:lnTo>
                  <a:pt x="151" y="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70" name="Line 165"/>
          <p:cNvSpPr>
            <a:spLocks noChangeShapeType="1"/>
          </p:cNvSpPr>
          <p:nvPr/>
        </p:nvSpPr>
        <p:spPr bwMode="auto">
          <a:xfrm>
            <a:off x="3602038" y="3694113"/>
            <a:ext cx="1587" cy="2921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1" name="Line 166"/>
          <p:cNvSpPr>
            <a:spLocks noChangeShapeType="1"/>
          </p:cNvSpPr>
          <p:nvPr/>
        </p:nvSpPr>
        <p:spPr bwMode="auto">
          <a:xfrm>
            <a:off x="3602038" y="3992563"/>
            <a:ext cx="239712" cy="161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2" name="Freeform 167"/>
          <p:cNvSpPr>
            <a:spLocks/>
          </p:cNvSpPr>
          <p:nvPr/>
        </p:nvSpPr>
        <p:spPr bwMode="auto">
          <a:xfrm>
            <a:off x="3602038" y="3992563"/>
            <a:ext cx="246062" cy="176212"/>
          </a:xfrm>
          <a:custGeom>
            <a:avLst/>
            <a:gdLst>
              <a:gd name="T0" fmla="*/ 390622631 w 155"/>
              <a:gd name="T1" fmla="*/ 244453669 h 111"/>
              <a:gd name="T2" fmla="*/ 380542027 w 155"/>
              <a:gd name="T3" fmla="*/ 279735756 h 111"/>
              <a:gd name="T4" fmla="*/ 0 w 155"/>
              <a:gd name="T5" fmla="*/ 25201491 h 111"/>
              <a:gd name="T6" fmla="*/ 0 w 155"/>
              <a:gd name="T7" fmla="*/ 12599952 h 111"/>
              <a:gd name="T8" fmla="*/ 10080605 w 155"/>
              <a:gd name="T9" fmla="*/ 0 h 111"/>
              <a:gd name="T10" fmla="*/ 390622631 w 155"/>
              <a:gd name="T11" fmla="*/ 244453669 h 111"/>
              <a:gd name="T12" fmla="*/ 390622631 w 155"/>
              <a:gd name="T13" fmla="*/ 244453669 h 1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5"/>
              <a:gd name="T22" fmla="*/ 0 h 111"/>
              <a:gd name="T23" fmla="*/ 155 w 155"/>
              <a:gd name="T24" fmla="*/ 111 h 1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5" h="111">
                <a:moveTo>
                  <a:pt x="155" y="97"/>
                </a:moveTo>
                <a:lnTo>
                  <a:pt x="151" y="111"/>
                </a:lnTo>
                <a:lnTo>
                  <a:pt x="0" y="10"/>
                </a:lnTo>
                <a:lnTo>
                  <a:pt x="0" y="5"/>
                </a:lnTo>
                <a:lnTo>
                  <a:pt x="4" y="0"/>
                </a:lnTo>
                <a:lnTo>
                  <a:pt x="155" y="9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73" name="Freeform 168"/>
          <p:cNvSpPr>
            <a:spLocks/>
          </p:cNvSpPr>
          <p:nvPr/>
        </p:nvSpPr>
        <p:spPr bwMode="auto">
          <a:xfrm>
            <a:off x="3649663" y="3963988"/>
            <a:ext cx="219075" cy="146050"/>
          </a:xfrm>
          <a:custGeom>
            <a:avLst/>
            <a:gdLst>
              <a:gd name="T0" fmla="*/ 347781563 w 138"/>
              <a:gd name="T1" fmla="*/ 231854375 h 92"/>
              <a:gd name="T2" fmla="*/ 0 w 138"/>
              <a:gd name="T3" fmla="*/ 0 h 92"/>
              <a:gd name="T4" fmla="*/ 347781563 w 138"/>
              <a:gd name="T5" fmla="*/ 231854375 h 92"/>
              <a:gd name="T6" fmla="*/ 0 60000 65536"/>
              <a:gd name="T7" fmla="*/ 0 60000 65536"/>
              <a:gd name="T8" fmla="*/ 0 60000 65536"/>
              <a:gd name="T9" fmla="*/ 0 w 138"/>
              <a:gd name="T10" fmla="*/ 0 h 92"/>
              <a:gd name="T11" fmla="*/ 138 w 138"/>
              <a:gd name="T12" fmla="*/ 92 h 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" h="92">
                <a:moveTo>
                  <a:pt x="138" y="92"/>
                </a:moveTo>
                <a:lnTo>
                  <a:pt x="0" y="0"/>
                </a:lnTo>
                <a:lnTo>
                  <a:pt x="138" y="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74" name="Freeform 169"/>
          <p:cNvSpPr>
            <a:spLocks/>
          </p:cNvSpPr>
          <p:nvPr/>
        </p:nvSpPr>
        <p:spPr bwMode="auto">
          <a:xfrm>
            <a:off x="3649663" y="3956050"/>
            <a:ext cx="225425" cy="161925"/>
          </a:xfrm>
          <a:custGeom>
            <a:avLst/>
            <a:gdLst>
              <a:gd name="T0" fmla="*/ 357862188 w 142"/>
              <a:gd name="T1" fmla="*/ 231854375 h 102"/>
              <a:gd name="T2" fmla="*/ 347781563 w 142"/>
              <a:gd name="T3" fmla="*/ 257055938 h 102"/>
              <a:gd name="T4" fmla="*/ 0 w 142"/>
              <a:gd name="T5" fmla="*/ 25201563 h 102"/>
              <a:gd name="T6" fmla="*/ 10080625 w 142"/>
              <a:gd name="T7" fmla="*/ 0 h 102"/>
              <a:gd name="T8" fmla="*/ 357862188 w 142"/>
              <a:gd name="T9" fmla="*/ 231854375 h 102"/>
              <a:gd name="T10" fmla="*/ 357862188 w 142"/>
              <a:gd name="T11" fmla="*/ 231854375 h 1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2"/>
              <a:gd name="T19" fmla="*/ 0 h 102"/>
              <a:gd name="T20" fmla="*/ 142 w 142"/>
              <a:gd name="T21" fmla="*/ 102 h 1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2" h="102">
                <a:moveTo>
                  <a:pt x="142" y="92"/>
                </a:moveTo>
                <a:lnTo>
                  <a:pt x="138" y="102"/>
                </a:lnTo>
                <a:lnTo>
                  <a:pt x="0" y="10"/>
                </a:lnTo>
                <a:lnTo>
                  <a:pt x="4" y="0"/>
                </a:lnTo>
                <a:lnTo>
                  <a:pt x="142" y="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75" name="Freeform 170"/>
          <p:cNvSpPr>
            <a:spLocks/>
          </p:cNvSpPr>
          <p:nvPr/>
        </p:nvSpPr>
        <p:spPr bwMode="auto">
          <a:xfrm>
            <a:off x="4075113" y="4000500"/>
            <a:ext cx="212725" cy="138113"/>
          </a:xfrm>
          <a:custGeom>
            <a:avLst/>
            <a:gdLst>
              <a:gd name="T0" fmla="*/ 337700938 w 134"/>
              <a:gd name="T1" fmla="*/ 0 h 87"/>
              <a:gd name="T2" fmla="*/ 0 w 134"/>
              <a:gd name="T3" fmla="*/ 219255181 h 87"/>
              <a:gd name="T4" fmla="*/ 337700938 w 134"/>
              <a:gd name="T5" fmla="*/ 0 h 87"/>
              <a:gd name="T6" fmla="*/ 0 60000 65536"/>
              <a:gd name="T7" fmla="*/ 0 60000 65536"/>
              <a:gd name="T8" fmla="*/ 0 60000 65536"/>
              <a:gd name="T9" fmla="*/ 0 w 134"/>
              <a:gd name="T10" fmla="*/ 0 h 87"/>
              <a:gd name="T11" fmla="*/ 134 w 134"/>
              <a:gd name="T12" fmla="*/ 87 h 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" h="87">
                <a:moveTo>
                  <a:pt x="134" y="0"/>
                </a:moveTo>
                <a:lnTo>
                  <a:pt x="0" y="87"/>
                </a:lnTo>
                <a:lnTo>
                  <a:pt x="13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76" name="Line 171"/>
          <p:cNvSpPr>
            <a:spLocks noChangeShapeType="1"/>
          </p:cNvSpPr>
          <p:nvPr/>
        </p:nvSpPr>
        <p:spPr bwMode="auto">
          <a:xfrm flipH="1" flipV="1">
            <a:off x="3649663" y="3963988"/>
            <a:ext cx="212725" cy="1460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7" name="Line 172"/>
          <p:cNvSpPr>
            <a:spLocks noChangeShapeType="1"/>
          </p:cNvSpPr>
          <p:nvPr/>
        </p:nvSpPr>
        <p:spPr bwMode="auto">
          <a:xfrm flipH="1">
            <a:off x="4067175" y="3992563"/>
            <a:ext cx="212725" cy="1460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8" name="Freeform 173"/>
          <p:cNvSpPr>
            <a:spLocks/>
          </p:cNvSpPr>
          <p:nvPr/>
        </p:nvSpPr>
        <p:spPr bwMode="auto">
          <a:xfrm>
            <a:off x="4067175" y="3992563"/>
            <a:ext cx="220663" cy="153987"/>
          </a:xfrm>
          <a:custGeom>
            <a:avLst/>
            <a:gdLst>
              <a:gd name="T0" fmla="*/ 337701703 w 139"/>
              <a:gd name="T1" fmla="*/ 0 h 97"/>
              <a:gd name="T2" fmla="*/ 350303306 w 139"/>
              <a:gd name="T3" fmla="*/ 12599947 h 97"/>
              <a:gd name="T4" fmla="*/ 350303306 w 139"/>
              <a:gd name="T5" fmla="*/ 25201481 h 97"/>
              <a:gd name="T6" fmla="*/ 12601604 w 139"/>
              <a:gd name="T7" fmla="*/ 244453569 h 97"/>
              <a:gd name="T8" fmla="*/ 0 w 139"/>
              <a:gd name="T9" fmla="*/ 221773030 h 97"/>
              <a:gd name="T10" fmla="*/ 337701703 w 139"/>
              <a:gd name="T11" fmla="*/ 0 h 97"/>
              <a:gd name="T12" fmla="*/ 337701703 w 139"/>
              <a:gd name="T13" fmla="*/ 0 h 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9"/>
              <a:gd name="T22" fmla="*/ 0 h 97"/>
              <a:gd name="T23" fmla="*/ 139 w 139"/>
              <a:gd name="T24" fmla="*/ 97 h 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9" h="97">
                <a:moveTo>
                  <a:pt x="134" y="0"/>
                </a:moveTo>
                <a:lnTo>
                  <a:pt x="139" y="5"/>
                </a:lnTo>
                <a:lnTo>
                  <a:pt x="139" y="10"/>
                </a:lnTo>
                <a:lnTo>
                  <a:pt x="5" y="97"/>
                </a:lnTo>
                <a:lnTo>
                  <a:pt x="0" y="88"/>
                </a:lnTo>
                <a:lnTo>
                  <a:pt x="13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79" name="Freeform 174"/>
          <p:cNvSpPr>
            <a:spLocks/>
          </p:cNvSpPr>
          <p:nvPr/>
        </p:nvSpPr>
        <p:spPr bwMode="auto">
          <a:xfrm>
            <a:off x="4287838" y="3556000"/>
            <a:ext cx="1587" cy="436563"/>
          </a:xfrm>
          <a:custGeom>
            <a:avLst/>
            <a:gdLst>
              <a:gd name="T0" fmla="*/ 0 w 1587"/>
              <a:gd name="T1" fmla="*/ 693044556 h 275"/>
              <a:gd name="T2" fmla="*/ 0 w 1587"/>
              <a:gd name="T3" fmla="*/ 0 h 275"/>
              <a:gd name="T4" fmla="*/ 0 w 1587"/>
              <a:gd name="T5" fmla="*/ 693044556 h 275"/>
              <a:gd name="T6" fmla="*/ 0 60000 65536"/>
              <a:gd name="T7" fmla="*/ 0 60000 65536"/>
              <a:gd name="T8" fmla="*/ 0 60000 65536"/>
              <a:gd name="T9" fmla="*/ 0 w 1587"/>
              <a:gd name="T10" fmla="*/ 0 h 275"/>
              <a:gd name="T11" fmla="*/ 1587 w 1587"/>
              <a:gd name="T12" fmla="*/ 275 h 2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275">
                <a:moveTo>
                  <a:pt x="0" y="275"/>
                </a:moveTo>
                <a:lnTo>
                  <a:pt x="0" y="0"/>
                </a:lnTo>
                <a:lnTo>
                  <a:pt x="0" y="2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80" name="Freeform 175"/>
          <p:cNvSpPr>
            <a:spLocks/>
          </p:cNvSpPr>
          <p:nvPr/>
        </p:nvSpPr>
        <p:spPr bwMode="auto">
          <a:xfrm>
            <a:off x="4279900" y="3548063"/>
            <a:ext cx="14288" cy="452437"/>
          </a:xfrm>
          <a:custGeom>
            <a:avLst/>
            <a:gdLst>
              <a:gd name="T0" fmla="*/ 0 w 9"/>
              <a:gd name="T1" fmla="*/ 12599974 h 285"/>
              <a:gd name="T2" fmla="*/ 12602016 w 9"/>
              <a:gd name="T3" fmla="*/ 0 h 285"/>
              <a:gd name="T4" fmla="*/ 22682994 w 9"/>
              <a:gd name="T5" fmla="*/ 12599974 h 285"/>
              <a:gd name="T6" fmla="*/ 22682994 w 9"/>
              <a:gd name="T7" fmla="*/ 705642970 h 285"/>
              <a:gd name="T8" fmla="*/ 12602016 w 9"/>
              <a:gd name="T9" fmla="*/ 718242944 h 285"/>
              <a:gd name="T10" fmla="*/ 0 w 9"/>
              <a:gd name="T11" fmla="*/ 705642970 h 285"/>
              <a:gd name="T12" fmla="*/ 0 w 9"/>
              <a:gd name="T13" fmla="*/ 12599974 h 285"/>
              <a:gd name="T14" fmla="*/ 0 w 9"/>
              <a:gd name="T15" fmla="*/ 12599974 h 28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"/>
              <a:gd name="T25" fmla="*/ 0 h 285"/>
              <a:gd name="T26" fmla="*/ 9 w 9"/>
              <a:gd name="T27" fmla="*/ 285 h 28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" h="285">
                <a:moveTo>
                  <a:pt x="0" y="5"/>
                </a:moveTo>
                <a:lnTo>
                  <a:pt x="5" y="0"/>
                </a:lnTo>
                <a:lnTo>
                  <a:pt x="9" y="5"/>
                </a:lnTo>
                <a:lnTo>
                  <a:pt x="9" y="280"/>
                </a:lnTo>
                <a:lnTo>
                  <a:pt x="5" y="285"/>
                </a:lnTo>
                <a:lnTo>
                  <a:pt x="0" y="280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81" name="Freeform 176"/>
          <p:cNvSpPr>
            <a:spLocks/>
          </p:cNvSpPr>
          <p:nvPr/>
        </p:nvSpPr>
        <p:spPr bwMode="auto">
          <a:xfrm>
            <a:off x="4238625" y="3584575"/>
            <a:ext cx="1588" cy="379413"/>
          </a:xfrm>
          <a:custGeom>
            <a:avLst/>
            <a:gdLst>
              <a:gd name="T0" fmla="*/ 0 w 1588"/>
              <a:gd name="T1" fmla="*/ 0 h 239"/>
              <a:gd name="T2" fmla="*/ 0 w 1588"/>
              <a:gd name="T3" fmla="*/ 602318931 h 239"/>
              <a:gd name="T4" fmla="*/ 0 w 1588"/>
              <a:gd name="T5" fmla="*/ 0 h 239"/>
              <a:gd name="T6" fmla="*/ 0 60000 65536"/>
              <a:gd name="T7" fmla="*/ 0 60000 65536"/>
              <a:gd name="T8" fmla="*/ 0 60000 65536"/>
              <a:gd name="T9" fmla="*/ 0 w 1588"/>
              <a:gd name="T10" fmla="*/ 0 h 239"/>
              <a:gd name="T11" fmla="*/ 1588 w 1588"/>
              <a:gd name="T12" fmla="*/ 239 h 2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239">
                <a:moveTo>
                  <a:pt x="0" y="0"/>
                </a:moveTo>
                <a:lnTo>
                  <a:pt x="0" y="2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82" name="Line 177"/>
          <p:cNvSpPr>
            <a:spLocks noChangeShapeType="1"/>
          </p:cNvSpPr>
          <p:nvPr/>
        </p:nvSpPr>
        <p:spPr bwMode="auto">
          <a:xfrm flipV="1">
            <a:off x="4287838" y="3556000"/>
            <a:ext cx="1587" cy="43021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3" name="Line 178"/>
          <p:cNvSpPr>
            <a:spLocks noChangeShapeType="1"/>
          </p:cNvSpPr>
          <p:nvPr/>
        </p:nvSpPr>
        <p:spPr bwMode="auto">
          <a:xfrm>
            <a:off x="4238625" y="3576638"/>
            <a:ext cx="1588" cy="3873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4" name="Freeform 179"/>
          <p:cNvSpPr>
            <a:spLocks/>
          </p:cNvSpPr>
          <p:nvPr/>
        </p:nvSpPr>
        <p:spPr bwMode="auto">
          <a:xfrm>
            <a:off x="4232275" y="3576638"/>
            <a:ext cx="20638" cy="387350"/>
          </a:xfrm>
          <a:custGeom>
            <a:avLst/>
            <a:gdLst>
              <a:gd name="T0" fmla="*/ 0 w 13"/>
              <a:gd name="T1" fmla="*/ 0 h 244"/>
              <a:gd name="T2" fmla="*/ 32763619 w 13"/>
              <a:gd name="T3" fmla="*/ 0 h 244"/>
              <a:gd name="T4" fmla="*/ 32763619 w 13"/>
              <a:gd name="T5" fmla="*/ 614918125 h 244"/>
              <a:gd name="T6" fmla="*/ 0 w 13"/>
              <a:gd name="T7" fmla="*/ 614918125 h 244"/>
              <a:gd name="T8" fmla="*/ 0 w 13"/>
              <a:gd name="T9" fmla="*/ 0 h 244"/>
              <a:gd name="T10" fmla="*/ 0 w 13"/>
              <a:gd name="T11" fmla="*/ 0 h 2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"/>
              <a:gd name="T19" fmla="*/ 0 h 244"/>
              <a:gd name="T20" fmla="*/ 13 w 13"/>
              <a:gd name="T21" fmla="*/ 244 h 2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" h="244">
                <a:moveTo>
                  <a:pt x="0" y="0"/>
                </a:moveTo>
                <a:lnTo>
                  <a:pt x="13" y="0"/>
                </a:lnTo>
                <a:lnTo>
                  <a:pt x="13" y="244"/>
                </a:lnTo>
                <a:lnTo>
                  <a:pt x="0" y="24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85" name="Freeform 180"/>
          <p:cNvSpPr>
            <a:spLocks/>
          </p:cNvSpPr>
          <p:nvPr/>
        </p:nvSpPr>
        <p:spPr bwMode="auto">
          <a:xfrm>
            <a:off x="3951288" y="3328988"/>
            <a:ext cx="336550" cy="219075"/>
          </a:xfrm>
          <a:custGeom>
            <a:avLst/>
            <a:gdLst>
              <a:gd name="T0" fmla="*/ 0 w 212"/>
              <a:gd name="T1" fmla="*/ 0 h 138"/>
              <a:gd name="T2" fmla="*/ 534273125 w 212"/>
              <a:gd name="T3" fmla="*/ 347781563 h 138"/>
              <a:gd name="T4" fmla="*/ 0 w 212"/>
              <a:gd name="T5" fmla="*/ 0 h 138"/>
              <a:gd name="T6" fmla="*/ 0 60000 65536"/>
              <a:gd name="T7" fmla="*/ 0 60000 65536"/>
              <a:gd name="T8" fmla="*/ 0 60000 65536"/>
              <a:gd name="T9" fmla="*/ 0 w 212"/>
              <a:gd name="T10" fmla="*/ 0 h 138"/>
              <a:gd name="T11" fmla="*/ 212 w 212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" h="138">
                <a:moveTo>
                  <a:pt x="0" y="0"/>
                </a:moveTo>
                <a:lnTo>
                  <a:pt x="212" y="1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86" name="Freeform 181"/>
          <p:cNvSpPr>
            <a:spLocks/>
          </p:cNvSpPr>
          <p:nvPr/>
        </p:nvSpPr>
        <p:spPr bwMode="auto">
          <a:xfrm>
            <a:off x="3944938" y="3321050"/>
            <a:ext cx="342900" cy="234950"/>
          </a:xfrm>
          <a:custGeom>
            <a:avLst/>
            <a:gdLst>
              <a:gd name="T0" fmla="*/ 0 w 216"/>
              <a:gd name="T1" fmla="*/ 25201563 h 148"/>
              <a:gd name="T2" fmla="*/ 0 w 216"/>
              <a:gd name="T3" fmla="*/ 0 h 148"/>
              <a:gd name="T4" fmla="*/ 10080625 w 216"/>
              <a:gd name="T5" fmla="*/ 0 h 148"/>
              <a:gd name="T6" fmla="*/ 544353750 w 216"/>
              <a:gd name="T7" fmla="*/ 347781563 h 148"/>
              <a:gd name="T8" fmla="*/ 544353750 w 216"/>
              <a:gd name="T9" fmla="*/ 360383138 h 148"/>
              <a:gd name="T10" fmla="*/ 531753763 w 216"/>
              <a:gd name="T11" fmla="*/ 372983125 h 148"/>
              <a:gd name="T12" fmla="*/ 0 w 216"/>
              <a:gd name="T13" fmla="*/ 25201563 h 148"/>
              <a:gd name="T14" fmla="*/ 0 w 216"/>
              <a:gd name="T15" fmla="*/ 25201563 h 1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"/>
              <a:gd name="T25" fmla="*/ 0 h 148"/>
              <a:gd name="T26" fmla="*/ 216 w 216"/>
              <a:gd name="T27" fmla="*/ 148 h 1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" h="148">
                <a:moveTo>
                  <a:pt x="0" y="10"/>
                </a:moveTo>
                <a:lnTo>
                  <a:pt x="0" y="0"/>
                </a:lnTo>
                <a:lnTo>
                  <a:pt x="4" y="0"/>
                </a:lnTo>
                <a:lnTo>
                  <a:pt x="216" y="138"/>
                </a:lnTo>
                <a:lnTo>
                  <a:pt x="216" y="143"/>
                </a:lnTo>
                <a:lnTo>
                  <a:pt x="211" y="148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87" name="Freeform 182"/>
          <p:cNvSpPr>
            <a:spLocks/>
          </p:cNvSpPr>
          <p:nvPr/>
        </p:nvSpPr>
        <p:spPr bwMode="auto">
          <a:xfrm>
            <a:off x="3732213" y="3328988"/>
            <a:ext cx="204787" cy="138112"/>
          </a:xfrm>
          <a:custGeom>
            <a:avLst/>
            <a:gdLst>
              <a:gd name="T0" fmla="*/ 325098569 w 129"/>
              <a:gd name="T1" fmla="*/ 0 h 87"/>
              <a:gd name="T2" fmla="*/ 0 w 129"/>
              <a:gd name="T3" fmla="*/ 219252006 h 87"/>
              <a:gd name="T4" fmla="*/ 325098569 w 129"/>
              <a:gd name="T5" fmla="*/ 0 h 87"/>
              <a:gd name="T6" fmla="*/ 0 60000 65536"/>
              <a:gd name="T7" fmla="*/ 0 60000 65536"/>
              <a:gd name="T8" fmla="*/ 0 60000 65536"/>
              <a:gd name="T9" fmla="*/ 0 w 129"/>
              <a:gd name="T10" fmla="*/ 0 h 87"/>
              <a:gd name="T11" fmla="*/ 129 w 129"/>
              <a:gd name="T12" fmla="*/ 87 h 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" h="87">
                <a:moveTo>
                  <a:pt x="129" y="0"/>
                </a:moveTo>
                <a:lnTo>
                  <a:pt x="0" y="87"/>
                </a:lnTo>
                <a:lnTo>
                  <a:pt x="12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88" name="Line 183"/>
          <p:cNvSpPr>
            <a:spLocks noChangeShapeType="1"/>
          </p:cNvSpPr>
          <p:nvPr/>
        </p:nvSpPr>
        <p:spPr bwMode="auto">
          <a:xfrm>
            <a:off x="3944938" y="3321050"/>
            <a:ext cx="334962" cy="2190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9" name="Line 184"/>
          <p:cNvSpPr>
            <a:spLocks noChangeShapeType="1"/>
          </p:cNvSpPr>
          <p:nvPr/>
        </p:nvSpPr>
        <p:spPr bwMode="auto">
          <a:xfrm flipH="1">
            <a:off x="3724275" y="3321050"/>
            <a:ext cx="212725" cy="1397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90" name="Freeform 185"/>
          <p:cNvSpPr>
            <a:spLocks/>
          </p:cNvSpPr>
          <p:nvPr/>
        </p:nvSpPr>
        <p:spPr bwMode="auto">
          <a:xfrm>
            <a:off x="3724275" y="3321050"/>
            <a:ext cx="220663" cy="153988"/>
          </a:xfrm>
          <a:custGeom>
            <a:avLst/>
            <a:gdLst>
              <a:gd name="T0" fmla="*/ 337701703 w 139"/>
              <a:gd name="T1" fmla="*/ 0 h 97"/>
              <a:gd name="T2" fmla="*/ 350303306 w 139"/>
              <a:gd name="T3" fmla="*/ 0 h 97"/>
              <a:gd name="T4" fmla="*/ 350303306 w 139"/>
              <a:gd name="T5" fmla="*/ 25201644 h 97"/>
              <a:gd name="T6" fmla="*/ 12601604 w 139"/>
              <a:gd name="T7" fmla="*/ 244456744 h 97"/>
              <a:gd name="T8" fmla="*/ 0 w 139"/>
              <a:gd name="T9" fmla="*/ 221774470 h 97"/>
              <a:gd name="T10" fmla="*/ 337701703 w 139"/>
              <a:gd name="T11" fmla="*/ 0 h 97"/>
              <a:gd name="T12" fmla="*/ 337701703 w 139"/>
              <a:gd name="T13" fmla="*/ 0 h 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9"/>
              <a:gd name="T22" fmla="*/ 0 h 97"/>
              <a:gd name="T23" fmla="*/ 139 w 139"/>
              <a:gd name="T24" fmla="*/ 97 h 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9" h="97">
                <a:moveTo>
                  <a:pt x="134" y="0"/>
                </a:moveTo>
                <a:lnTo>
                  <a:pt x="139" y="0"/>
                </a:lnTo>
                <a:lnTo>
                  <a:pt x="139" y="10"/>
                </a:lnTo>
                <a:lnTo>
                  <a:pt x="5" y="97"/>
                </a:lnTo>
                <a:lnTo>
                  <a:pt x="0" y="88"/>
                </a:lnTo>
                <a:lnTo>
                  <a:pt x="13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91" name="Freeform 186"/>
          <p:cNvSpPr>
            <a:spLocks/>
          </p:cNvSpPr>
          <p:nvPr/>
        </p:nvSpPr>
        <p:spPr bwMode="auto">
          <a:xfrm>
            <a:off x="3752850" y="3387725"/>
            <a:ext cx="192088" cy="123825"/>
          </a:xfrm>
          <a:custGeom>
            <a:avLst/>
            <a:gdLst>
              <a:gd name="T0" fmla="*/ 304940494 w 121"/>
              <a:gd name="T1" fmla="*/ 0 h 78"/>
              <a:gd name="T2" fmla="*/ 0 w 121"/>
              <a:gd name="T3" fmla="*/ 196572188 h 78"/>
              <a:gd name="T4" fmla="*/ 304940494 w 121"/>
              <a:gd name="T5" fmla="*/ 0 h 78"/>
              <a:gd name="T6" fmla="*/ 0 60000 65536"/>
              <a:gd name="T7" fmla="*/ 0 60000 65536"/>
              <a:gd name="T8" fmla="*/ 0 60000 65536"/>
              <a:gd name="T9" fmla="*/ 0 w 121"/>
              <a:gd name="T10" fmla="*/ 0 h 78"/>
              <a:gd name="T11" fmla="*/ 121 w 121"/>
              <a:gd name="T12" fmla="*/ 78 h 7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1" h="78">
                <a:moveTo>
                  <a:pt x="121" y="0"/>
                </a:moveTo>
                <a:lnTo>
                  <a:pt x="0" y="78"/>
                </a:lnTo>
                <a:lnTo>
                  <a:pt x="12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92" name="Freeform 187"/>
          <p:cNvSpPr>
            <a:spLocks/>
          </p:cNvSpPr>
          <p:nvPr/>
        </p:nvSpPr>
        <p:spPr bwMode="auto">
          <a:xfrm>
            <a:off x="3744913" y="3379788"/>
            <a:ext cx="206375" cy="139700"/>
          </a:xfrm>
          <a:custGeom>
            <a:avLst/>
            <a:gdLst>
              <a:gd name="T0" fmla="*/ 317539688 w 130"/>
              <a:gd name="T1" fmla="*/ 0 h 88"/>
              <a:gd name="T2" fmla="*/ 327620313 w 130"/>
              <a:gd name="T3" fmla="*/ 22682200 h 88"/>
              <a:gd name="T4" fmla="*/ 22682200 w 130"/>
              <a:gd name="T5" fmla="*/ 221773750 h 88"/>
              <a:gd name="T6" fmla="*/ 0 w 130"/>
              <a:gd name="T7" fmla="*/ 196572188 h 88"/>
              <a:gd name="T8" fmla="*/ 317539688 w 130"/>
              <a:gd name="T9" fmla="*/ 0 h 88"/>
              <a:gd name="T10" fmla="*/ 317539688 w 130"/>
              <a:gd name="T11" fmla="*/ 0 h 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0"/>
              <a:gd name="T19" fmla="*/ 0 h 88"/>
              <a:gd name="T20" fmla="*/ 130 w 130"/>
              <a:gd name="T21" fmla="*/ 88 h 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0" h="88">
                <a:moveTo>
                  <a:pt x="126" y="0"/>
                </a:moveTo>
                <a:lnTo>
                  <a:pt x="130" y="9"/>
                </a:lnTo>
                <a:lnTo>
                  <a:pt x="9" y="88"/>
                </a:lnTo>
                <a:lnTo>
                  <a:pt x="0" y="78"/>
                </a:lnTo>
                <a:lnTo>
                  <a:pt x="12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93" name="Freeform 188"/>
          <p:cNvSpPr>
            <a:spLocks/>
          </p:cNvSpPr>
          <p:nvPr/>
        </p:nvSpPr>
        <p:spPr bwMode="auto">
          <a:xfrm>
            <a:off x="4294188" y="4000500"/>
            <a:ext cx="268287" cy="95250"/>
          </a:xfrm>
          <a:custGeom>
            <a:avLst/>
            <a:gdLst>
              <a:gd name="T0" fmla="*/ 425904819 w 169"/>
              <a:gd name="T1" fmla="*/ 151209375 h 60"/>
              <a:gd name="T2" fmla="*/ 0 w 169"/>
              <a:gd name="T3" fmla="*/ 0 h 60"/>
              <a:gd name="T4" fmla="*/ 425904819 w 169"/>
              <a:gd name="T5" fmla="*/ 151209375 h 60"/>
              <a:gd name="T6" fmla="*/ 0 60000 65536"/>
              <a:gd name="T7" fmla="*/ 0 60000 65536"/>
              <a:gd name="T8" fmla="*/ 0 60000 65536"/>
              <a:gd name="T9" fmla="*/ 0 w 169"/>
              <a:gd name="T10" fmla="*/ 0 h 60"/>
              <a:gd name="T11" fmla="*/ 169 w 169"/>
              <a:gd name="T12" fmla="*/ 60 h 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9" h="60">
                <a:moveTo>
                  <a:pt x="169" y="60"/>
                </a:moveTo>
                <a:lnTo>
                  <a:pt x="0" y="0"/>
                </a:lnTo>
                <a:lnTo>
                  <a:pt x="169" y="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94" name="Line 189"/>
          <p:cNvSpPr>
            <a:spLocks noChangeShapeType="1"/>
          </p:cNvSpPr>
          <p:nvPr/>
        </p:nvSpPr>
        <p:spPr bwMode="auto">
          <a:xfrm flipH="1">
            <a:off x="3752850" y="3379788"/>
            <a:ext cx="192088" cy="1317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95" name="Line 190"/>
          <p:cNvSpPr>
            <a:spLocks noChangeShapeType="1"/>
          </p:cNvSpPr>
          <p:nvPr/>
        </p:nvSpPr>
        <p:spPr bwMode="auto">
          <a:xfrm flipH="1" flipV="1">
            <a:off x="4294188" y="3992563"/>
            <a:ext cx="268287" cy="1031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96" name="Freeform 191"/>
          <p:cNvSpPr>
            <a:spLocks/>
          </p:cNvSpPr>
          <p:nvPr/>
        </p:nvSpPr>
        <p:spPr bwMode="auto">
          <a:xfrm>
            <a:off x="4287838" y="3992563"/>
            <a:ext cx="280987" cy="117475"/>
          </a:xfrm>
          <a:custGeom>
            <a:avLst/>
            <a:gdLst>
              <a:gd name="T0" fmla="*/ 446066069 w 177"/>
              <a:gd name="T1" fmla="*/ 151209375 h 74"/>
              <a:gd name="T2" fmla="*/ 435985462 w 177"/>
              <a:gd name="T3" fmla="*/ 186491563 h 74"/>
              <a:gd name="T4" fmla="*/ 0 w 177"/>
              <a:gd name="T5" fmla="*/ 25201563 h 74"/>
              <a:gd name="T6" fmla="*/ 0 w 177"/>
              <a:gd name="T7" fmla="*/ 12601575 h 74"/>
              <a:gd name="T8" fmla="*/ 10080607 w 177"/>
              <a:gd name="T9" fmla="*/ 0 h 74"/>
              <a:gd name="T10" fmla="*/ 446066069 w 177"/>
              <a:gd name="T11" fmla="*/ 151209375 h 74"/>
              <a:gd name="T12" fmla="*/ 446066069 w 177"/>
              <a:gd name="T13" fmla="*/ 151209375 h 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7"/>
              <a:gd name="T22" fmla="*/ 0 h 74"/>
              <a:gd name="T23" fmla="*/ 177 w 177"/>
              <a:gd name="T24" fmla="*/ 74 h 7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7" h="74">
                <a:moveTo>
                  <a:pt x="177" y="60"/>
                </a:moveTo>
                <a:lnTo>
                  <a:pt x="173" y="74"/>
                </a:lnTo>
                <a:lnTo>
                  <a:pt x="0" y="10"/>
                </a:lnTo>
                <a:lnTo>
                  <a:pt x="0" y="5"/>
                </a:lnTo>
                <a:lnTo>
                  <a:pt x="4" y="0"/>
                </a:lnTo>
                <a:lnTo>
                  <a:pt x="177" y="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97" name="Freeform 192"/>
          <p:cNvSpPr>
            <a:spLocks/>
          </p:cNvSpPr>
          <p:nvPr/>
        </p:nvSpPr>
        <p:spPr bwMode="auto">
          <a:xfrm>
            <a:off x="4746625" y="3781425"/>
            <a:ext cx="150813" cy="219075"/>
          </a:xfrm>
          <a:custGeom>
            <a:avLst/>
            <a:gdLst>
              <a:gd name="T0" fmla="*/ 239416431 w 95"/>
              <a:gd name="T1" fmla="*/ 0 h 138"/>
              <a:gd name="T2" fmla="*/ 0 w 95"/>
              <a:gd name="T3" fmla="*/ 347781563 h 138"/>
              <a:gd name="T4" fmla="*/ 239416431 w 95"/>
              <a:gd name="T5" fmla="*/ 0 h 138"/>
              <a:gd name="T6" fmla="*/ 0 60000 65536"/>
              <a:gd name="T7" fmla="*/ 0 60000 65536"/>
              <a:gd name="T8" fmla="*/ 0 60000 65536"/>
              <a:gd name="T9" fmla="*/ 0 w 95"/>
              <a:gd name="T10" fmla="*/ 0 h 138"/>
              <a:gd name="T11" fmla="*/ 95 w 95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5" h="138">
                <a:moveTo>
                  <a:pt x="95" y="0"/>
                </a:moveTo>
                <a:lnTo>
                  <a:pt x="0" y="138"/>
                </a:lnTo>
                <a:lnTo>
                  <a:pt x="9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98" name="Freeform 193"/>
          <p:cNvSpPr>
            <a:spLocks/>
          </p:cNvSpPr>
          <p:nvPr/>
        </p:nvSpPr>
        <p:spPr bwMode="auto">
          <a:xfrm>
            <a:off x="4740275" y="3773488"/>
            <a:ext cx="157163" cy="234950"/>
          </a:xfrm>
          <a:custGeom>
            <a:avLst/>
            <a:gdLst>
              <a:gd name="T0" fmla="*/ 229335742 w 99"/>
              <a:gd name="T1" fmla="*/ 0 h 148"/>
              <a:gd name="T2" fmla="*/ 249497056 w 99"/>
              <a:gd name="T3" fmla="*/ 0 h 148"/>
              <a:gd name="T4" fmla="*/ 249497056 w 99"/>
              <a:gd name="T5" fmla="*/ 12601575 h 148"/>
              <a:gd name="T6" fmla="*/ 20161314 w 99"/>
              <a:gd name="T7" fmla="*/ 372983125 h 148"/>
              <a:gd name="T8" fmla="*/ 0 w 99"/>
              <a:gd name="T9" fmla="*/ 360383138 h 148"/>
              <a:gd name="T10" fmla="*/ 229335742 w 99"/>
              <a:gd name="T11" fmla="*/ 0 h 148"/>
              <a:gd name="T12" fmla="*/ 229335742 w 99"/>
              <a:gd name="T13" fmla="*/ 0 h 1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9"/>
              <a:gd name="T22" fmla="*/ 0 h 148"/>
              <a:gd name="T23" fmla="*/ 99 w 99"/>
              <a:gd name="T24" fmla="*/ 148 h 1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9" h="148">
                <a:moveTo>
                  <a:pt x="91" y="0"/>
                </a:moveTo>
                <a:lnTo>
                  <a:pt x="99" y="0"/>
                </a:lnTo>
                <a:lnTo>
                  <a:pt x="99" y="5"/>
                </a:lnTo>
                <a:lnTo>
                  <a:pt x="8" y="148"/>
                </a:lnTo>
                <a:lnTo>
                  <a:pt x="0" y="143"/>
                </a:lnTo>
                <a:lnTo>
                  <a:pt x="9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699" name="Freeform 194"/>
          <p:cNvSpPr>
            <a:spLocks/>
          </p:cNvSpPr>
          <p:nvPr/>
        </p:nvSpPr>
        <p:spPr bwMode="auto">
          <a:xfrm>
            <a:off x="4752975" y="3556000"/>
            <a:ext cx="144463" cy="211138"/>
          </a:xfrm>
          <a:custGeom>
            <a:avLst/>
            <a:gdLst>
              <a:gd name="T0" fmla="*/ 0 w 91"/>
              <a:gd name="T1" fmla="*/ 0 h 133"/>
              <a:gd name="T2" fmla="*/ 229335806 w 91"/>
              <a:gd name="T3" fmla="*/ 335182369 h 133"/>
              <a:gd name="T4" fmla="*/ 0 w 91"/>
              <a:gd name="T5" fmla="*/ 0 h 133"/>
              <a:gd name="T6" fmla="*/ 0 60000 65536"/>
              <a:gd name="T7" fmla="*/ 0 60000 65536"/>
              <a:gd name="T8" fmla="*/ 0 60000 65536"/>
              <a:gd name="T9" fmla="*/ 0 w 91"/>
              <a:gd name="T10" fmla="*/ 0 h 133"/>
              <a:gd name="T11" fmla="*/ 91 w 91"/>
              <a:gd name="T12" fmla="*/ 133 h 1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133">
                <a:moveTo>
                  <a:pt x="0" y="0"/>
                </a:moveTo>
                <a:lnTo>
                  <a:pt x="91" y="1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00" name="Line 195"/>
          <p:cNvSpPr>
            <a:spLocks noChangeShapeType="1"/>
          </p:cNvSpPr>
          <p:nvPr/>
        </p:nvSpPr>
        <p:spPr bwMode="auto">
          <a:xfrm flipH="1">
            <a:off x="4746625" y="3773488"/>
            <a:ext cx="144463" cy="2270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01" name="Line 196"/>
          <p:cNvSpPr>
            <a:spLocks noChangeShapeType="1"/>
          </p:cNvSpPr>
          <p:nvPr/>
        </p:nvSpPr>
        <p:spPr bwMode="auto">
          <a:xfrm>
            <a:off x="4752975" y="3548063"/>
            <a:ext cx="138113" cy="2111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02" name="Freeform 197"/>
          <p:cNvSpPr>
            <a:spLocks/>
          </p:cNvSpPr>
          <p:nvPr/>
        </p:nvSpPr>
        <p:spPr bwMode="auto">
          <a:xfrm>
            <a:off x="4746625" y="3548063"/>
            <a:ext cx="150813" cy="225425"/>
          </a:xfrm>
          <a:custGeom>
            <a:avLst/>
            <a:gdLst>
              <a:gd name="T0" fmla="*/ 0 w 95"/>
              <a:gd name="T1" fmla="*/ 12601575 h 142"/>
              <a:gd name="T2" fmla="*/ 22682275 w 95"/>
              <a:gd name="T3" fmla="*/ 0 h 142"/>
              <a:gd name="T4" fmla="*/ 239416431 w 95"/>
              <a:gd name="T5" fmla="*/ 347781563 h 142"/>
              <a:gd name="T6" fmla="*/ 239416431 w 95"/>
              <a:gd name="T7" fmla="*/ 357862188 h 142"/>
              <a:gd name="T8" fmla="*/ 219255114 w 95"/>
              <a:gd name="T9" fmla="*/ 357862188 h 142"/>
              <a:gd name="T10" fmla="*/ 0 w 95"/>
              <a:gd name="T11" fmla="*/ 12601575 h 142"/>
              <a:gd name="T12" fmla="*/ 0 w 95"/>
              <a:gd name="T13" fmla="*/ 12601575 h 1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5"/>
              <a:gd name="T22" fmla="*/ 0 h 142"/>
              <a:gd name="T23" fmla="*/ 95 w 95"/>
              <a:gd name="T24" fmla="*/ 142 h 1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5" h="142">
                <a:moveTo>
                  <a:pt x="0" y="5"/>
                </a:moveTo>
                <a:lnTo>
                  <a:pt x="9" y="0"/>
                </a:lnTo>
                <a:lnTo>
                  <a:pt x="95" y="138"/>
                </a:lnTo>
                <a:lnTo>
                  <a:pt x="95" y="142"/>
                </a:lnTo>
                <a:lnTo>
                  <a:pt x="87" y="142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03" name="Freeform 198"/>
          <p:cNvSpPr>
            <a:spLocks/>
          </p:cNvSpPr>
          <p:nvPr/>
        </p:nvSpPr>
        <p:spPr bwMode="auto">
          <a:xfrm>
            <a:off x="4719638" y="3584575"/>
            <a:ext cx="115887" cy="188913"/>
          </a:xfrm>
          <a:custGeom>
            <a:avLst/>
            <a:gdLst>
              <a:gd name="T0" fmla="*/ 0 w 73"/>
              <a:gd name="T1" fmla="*/ 0 h 119"/>
              <a:gd name="T2" fmla="*/ 183969819 w 73"/>
              <a:gd name="T3" fmla="*/ 299900181 h 119"/>
              <a:gd name="T4" fmla="*/ 0 w 73"/>
              <a:gd name="T5" fmla="*/ 0 h 119"/>
              <a:gd name="T6" fmla="*/ 0 60000 65536"/>
              <a:gd name="T7" fmla="*/ 0 60000 65536"/>
              <a:gd name="T8" fmla="*/ 0 60000 65536"/>
              <a:gd name="T9" fmla="*/ 0 w 73"/>
              <a:gd name="T10" fmla="*/ 0 h 119"/>
              <a:gd name="T11" fmla="*/ 73 w 73"/>
              <a:gd name="T12" fmla="*/ 119 h 1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3" h="119">
                <a:moveTo>
                  <a:pt x="0" y="0"/>
                </a:moveTo>
                <a:lnTo>
                  <a:pt x="73" y="11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04" name="Freeform 199"/>
          <p:cNvSpPr>
            <a:spLocks/>
          </p:cNvSpPr>
          <p:nvPr/>
        </p:nvSpPr>
        <p:spPr bwMode="auto">
          <a:xfrm>
            <a:off x="4713288" y="3576638"/>
            <a:ext cx="130175" cy="204787"/>
          </a:xfrm>
          <a:custGeom>
            <a:avLst/>
            <a:gdLst>
              <a:gd name="T0" fmla="*/ 0 w 82"/>
              <a:gd name="T1" fmla="*/ 25201501 h 129"/>
              <a:gd name="T2" fmla="*/ 20161250 w 82"/>
              <a:gd name="T3" fmla="*/ 0 h 129"/>
              <a:gd name="T4" fmla="*/ 206652813 w 82"/>
              <a:gd name="T5" fmla="*/ 302418012 h 129"/>
              <a:gd name="T6" fmla="*/ 183972200 w 82"/>
              <a:gd name="T7" fmla="*/ 325098569 h 129"/>
              <a:gd name="T8" fmla="*/ 0 w 82"/>
              <a:gd name="T9" fmla="*/ 25201501 h 129"/>
              <a:gd name="T10" fmla="*/ 0 w 82"/>
              <a:gd name="T11" fmla="*/ 25201501 h 1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2"/>
              <a:gd name="T19" fmla="*/ 0 h 129"/>
              <a:gd name="T20" fmla="*/ 82 w 82"/>
              <a:gd name="T21" fmla="*/ 129 h 12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2" h="129">
                <a:moveTo>
                  <a:pt x="0" y="10"/>
                </a:moveTo>
                <a:lnTo>
                  <a:pt x="8" y="0"/>
                </a:lnTo>
                <a:lnTo>
                  <a:pt x="82" y="120"/>
                </a:lnTo>
                <a:lnTo>
                  <a:pt x="73" y="129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05" name="Freeform 200"/>
          <p:cNvSpPr>
            <a:spLocks/>
          </p:cNvSpPr>
          <p:nvPr/>
        </p:nvSpPr>
        <p:spPr bwMode="auto">
          <a:xfrm>
            <a:off x="4294188" y="3446463"/>
            <a:ext cx="268287" cy="101600"/>
          </a:xfrm>
          <a:custGeom>
            <a:avLst/>
            <a:gdLst>
              <a:gd name="T0" fmla="*/ 0 w 169"/>
              <a:gd name="T1" fmla="*/ 161290000 h 64"/>
              <a:gd name="T2" fmla="*/ 425904819 w 169"/>
              <a:gd name="T3" fmla="*/ 0 h 64"/>
              <a:gd name="T4" fmla="*/ 0 w 169"/>
              <a:gd name="T5" fmla="*/ 161290000 h 64"/>
              <a:gd name="T6" fmla="*/ 0 60000 65536"/>
              <a:gd name="T7" fmla="*/ 0 60000 65536"/>
              <a:gd name="T8" fmla="*/ 0 60000 65536"/>
              <a:gd name="T9" fmla="*/ 0 w 169"/>
              <a:gd name="T10" fmla="*/ 0 h 64"/>
              <a:gd name="T11" fmla="*/ 169 w 169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9" h="64">
                <a:moveTo>
                  <a:pt x="0" y="64"/>
                </a:moveTo>
                <a:lnTo>
                  <a:pt x="169" y="0"/>
                </a:lnTo>
                <a:lnTo>
                  <a:pt x="0" y="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06" name="Line 201"/>
          <p:cNvSpPr>
            <a:spLocks noChangeShapeType="1"/>
          </p:cNvSpPr>
          <p:nvPr/>
        </p:nvSpPr>
        <p:spPr bwMode="auto">
          <a:xfrm>
            <a:off x="4713288" y="3584575"/>
            <a:ext cx="122237" cy="1825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07" name="Line 202"/>
          <p:cNvSpPr>
            <a:spLocks noChangeShapeType="1"/>
          </p:cNvSpPr>
          <p:nvPr/>
        </p:nvSpPr>
        <p:spPr bwMode="auto">
          <a:xfrm flipV="1">
            <a:off x="4294188" y="3446463"/>
            <a:ext cx="268287" cy="1016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08" name="Freeform 203"/>
          <p:cNvSpPr>
            <a:spLocks/>
          </p:cNvSpPr>
          <p:nvPr/>
        </p:nvSpPr>
        <p:spPr bwMode="auto">
          <a:xfrm>
            <a:off x="4287838" y="3438525"/>
            <a:ext cx="280987" cy="117475"/>
          </a:xfrm>
          <a:custGeom>
            <a:avLst/>
            <a:gdLst>
              <a:gd name="T0" fmla="*/ 435985462 w 177"/>
              <a:gd name="T1" fmla="*/ 0 h 74"/>
              <a:gd name="T2" fmla="*/ 446066069 w 177"/>
              <a:gd name="T3" fmla="*/ 35282188 h 74"/>
              <a:gd name="T4" fmla="*/ 10080607 w 177"/>
              <a:gd name="T5" fmla="*/ 186491563 h 74"/>
              <a:gd name="T6" fmla="*/ 0 w 177"/>
              <a:gd name="T7" fmla="*/ 173891575 h 74"/>
              <a:gd name="T8" fmla="*/ 0 w 177"/>
              <a:gd name="T9" fmla="*/ 161290000 h 74"/>
              <a:gd name="T10" fmla="*/ 435985462 w 177"/>
              <a:gd name="T11" fmla="*/ 0 h 74"/>
              <a:gd name="T12" fmla="*/ 435985462 w 177"/>
              <a:gd name="T13" fmla="*/ 0 h 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7"/>
              <a:gd name="T22" fmla="*/ 0 h 74"/>
              <a:gd name="T23" fmla="*/ 177 w 177"/>
              <a:gd name="T24" fmla="*/ 74 h 7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7" h="74">
                <a:moveTo>
                  <a:pt x="173" y="0"/>
                </a:moveTo>
                <a:lnTo>
                  <a:pt x="177" y="14"/>
                </a:lnTo>
                <a:lnTo>
                  <a:pt x="4" y="74"/>
                </a:lnTo>
                <a:lnTo>
                  <a:pt x="0" y="69"/>
                </a:lnTo>
                <a:lnTo>
                  <a:pt x="0" y="64"/>
                </a:lnTo>
                <a:lnTo>
                  <a:pt x="17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09" name="Freeform 210"/>
          <p:cNvSpPr>
            <a:spLocks/>
          </p:cNvSpPr>
          <p:nvPr/>
        </p:nvSpPr>
        <p:spPr bwMode="auto">
          <a:xfrm>
            <a:off x="4905375" y="3773488"/>
            <a:ext cx="301625" cy="1587"/>
          </a:xfrm>
          <a:custGeom>
            <a:avLst/>
            <a:gdLst>
              <a:gd name="T0" fmla="*/ 478829688 w 190"/>
              <a:gd name="T1" fmla="*/ 0 h 1587"/>
              <a:gd name="T2" fmla="*/ 0 w 190"/>
              <a:gd name="T3" fmla="*/ 0 h 1587"/>
              <a:gd name="T4" fmla="*/ 478829688 w 190"/>
              <a:gd name="T5" fmla="*/ 0 h 1587"/>
              <a:gd name="T6" fmla="*/ 0 60000 65536"/>
              <a:gd name="T7" fmla="*/ 0 60000 65536"/>
              <a:gd name="T8" fmla="*/ 0 60000 65536"/>
              <a:gd name="T9" fmla="*/ 0 w 190"/>
              <a:gd name="T10" fmla="*/ 0 h 1587"/>
              <a:gd name="T11" fmla="*/ 190 w 19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0" h="1587">
                <a:moveTo>
                  <a:pt x="190" y="0"/>
                </a:moveTo>
                <a:lnTo>
                  <a:pt x="0" y="0"/>
                </a:lnTo>
                <a:lnTo>
                  <a:pt x="19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10" name="Freeform 211"/>
          <p:cNvSpPr>
            <a:spLocks/>
          </p:cNvSpPr>
          <p:nvPr/>
        </p:nvSpPr>
        <p:spPr bwMode="auto">
          <a:xfrm>
            <a:off x="4897438" y="3767138"/>
            <a:ext cx="309562" cy="14287"/>
          </a:xfrm>
          <a:custGeom>
            <a:avLst/>
            <a:gdLst>
              <a:gd name="T0" fmla="*/ 491428881 w 195"/>
              <a:gd name="T1" fmla="*/ 0 h 9"/>
              <a:gd name="T2" fmla="*/ 491428881 w 195"/>
              <a:gd name="T3" fmla="*/ 22679819 h 9"/>
              <a:gd name="T4" fmla="*/ 0 w 195"/>
              <a:gd name="T5" fmla="*/ 22679819 h 9"/>
              <a:gd name="T6" fmla="*/ 0 w 195"/>
              <a:gd name="T7" fmla="*/ 10080272 h 9"/>
              <a:gd name="T8" fmla="*/ 0 w 195"/>
              <a:gd name="T9" fmla="*/ 0 h 9"/>
              <a:gd name="T10" fmla="*/ 491428881 w 195"/>
              <a:gd name="T11" fmla="*/ 0 h 9"/>
              <a:gd name="T12" fmla="*/ 491428881 w 195"/>
              <a:gd name="T13" fmla="*/ 0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5"/>
              <a:gd name="T22" fmla="*/ 0 h 9"/>
              <a:gd name="T23" fmla="*/ 195 w 195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5" h="9">
                <a:moveTo>
                  <a:pt x="195" y="0"/>
                </a:moveTo>
                <a:lnTo>
                  <a:pt x="195" y="9"/>
                </a:lnTo>
                <a:lnTo>
                  <a:pt x="0" y="9"/>
                </a:lnTo>
                <a:lnTo>
                  <a:pt x="0" y="4"/>
                </a:lnTo>
                <a:lnTo>
                  <a:pt x="0" y="0"/>
                </a:lnTo>
                <a:lnTo>
                  <a:pt x="19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11" name="Freeform 212"/>
          <p:cNvSpPr>
            <a:spLocks/>
          </p:cNvSpPr>
          <p:nvPr/>
        </p:nvSpPr>
        <p:spPr bwMode="auto">
          <a:xfrm>
            <a:off x="3389313" y="4000500"/>
            <a:ext cx="212725" cy="138113"/>
          </a:xfrm>
          <a:custGeom>
            <a:avLst/>
            <a:gdLst>
              <a:gd name="T0" fmla="*/ 0 w 134"/>
              <a:gd name="T1" fmla="*/ 219255181 h 87"/>
              <a:gd name="T2" fmla="*/ 337700938 w 134"/>
              <a:gd name="T3" fmla="*/ 0 h 87"/>
              <a:gd name="T4" fmla="*/ 0 w 134"/>
              <a:gd name="T5" fmla="*/ 219255181 h 87"/>
              <a:gd name="T6" fmla="*/ 0 60000 65536"/>
              <a:gd name="T7" fmla="*/ 0 60000 65536"/>
              <a:gd name="T8" fmla="*/ 0 60000 65536"/>
              <a:gd name="T9" fmla="*/ 0 w 134"/>
              <a:gd name="T10" fmla="*/ 0 h 87"/>
              <a:gd name="T11" fmla="*/ 134 w 134"/>
              <a:gd name="T12" fmla="*/ 87 h 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" h="87">
                <a:moveTo>
                  <a:pt x="0" y="87"/>
                </a:moveTo>
                <a:lnTo>
                  <a:pt x="134" y="0"/>
                </a:lnTo>
                <a:lnTo>
                  <a:pt x="0" y="8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12" name="Line 213"/>
          <p:cNvSpPr>
            <a:spLocks noChangeShapeType="1"/>
          </p:cNvSpPr>
          <p:nvPr/>
        </p:nvSpPr>
        <p:spPr bwMode="auto">
          <a:xfrm flipH="1">
            <a:off x="4897438" y="3767138"/>
            <a:ext cx="3016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13" name="Line 214"/>
          <p:cNvSpPr>
            <a:spLocks noChangeShapeType="1"/>
          </p:cNvSpPr>
          <p:nvPr/>
        </p:nvSpPr>
        <p:spPr bwMode="auto">
          <a:xfrm flipV="1">
            <a:off x="3381375" y="3992563"/>
            <a:ext cx="212725" cy="1460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14" name="Freeform 215"/>
          <p:cNvSpPr>
            <a:spLocks/>
          </p:cNvSpPr>
          <p:nvPr/>
        </p:nvSpPr>
        <p:spPr bwMode="auto">
          <a:xfrm>
            <a:off x="3381375" y="3992563"/>
            <a:ext cx="220663" cy="153987"/>
          </a:xfrm>
          <a:custGeom>
            <a:avLst/>
            <a:gdLst>
              <a:gd name="T0" fmla="*/ 12601604 w 139"/>
              <a:gd name="T1" fmla="*/ 244453569 h 97"/>
              <a:gd name="T2" fmla="*/ 0 w 139"/>
              <a:gd name="T3" fmla="*/ 221773030 h 97"/>
              <a:gd name="T4" fmla="*/ 337701703 w 139"/>
              <a:gd name="T5" fmla="*/ 0 h 97"/>
              <a:gd name="T6" fmla="*/ 350303306 w 139"/>
              <a:gd name="T7" fmla="*/ 12599947 h 97"/>
              <a:gd name="T8" fmla="*/ 350303306 w 139"/>
              <a:gd name="T9" fmla="*/ 25201481 h 97"/>
              <a:gd name="T10" fmla="*/ 12601604 w 139"/>
              <a:gd name="T11" fmla="*/ 244453569 h 97"/>
              <a:gd name="T12" fmla="*/ 12601604 w 139"/>
              <a:gd name="T13" fmla="*/ 244453569 h 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9"/>
              <a:gd name="T22" fmla="*/ 0 h 97"/>
              <a:gd name="T23" fmla="*/ 139 w 139"/>
              <a:gd name="T24" fmla="*/ 97 h 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9" h="97">
                <a:moveTo>
                  <a:pt x="5" y="97"/>
                </a:moveTo>
                <a:lnTo>
                  <a:pt x="0" y="88"/>
                </a:lnTo>
                <a:lnTo>
                  <a:pt x="134" y="0"/>
                </a:lnTo>
                <a:lnTo>
                  <a:pt x="139" y="5"/>
                </a:lnTo>
                <a:lnTo>
                  <a:pt x="139" y="10"/>
                </a:lnTo>
                <a:lnTo>
                  <a:pt x="5" y="9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15" name="Rectangle 216"/>
          <p:cNvSpPr>
            <a:spLocks noChangeArrowheads="1"/>
          </p:cNvSpPr>
          <p:nvPr/>
        </p:nvSpPr>
        <p:spPr bwMode="auto">
          <a:xfrm>
            <a:off x="3541713" y="3425825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0716" name="Rectangle 217"/>
          <p:cNvSpPr>
            <a:spLocks noChangeArrowheads="1"/>
          </p:cNvSpPr>
          <p:nvPr/>
        </p:nvSpPr>
        <p:spPr bwMode="auto">
          <a:xfrm>
            <a:off x="3884613" y="4098925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0717" name="Rectangle 218"/>
          <p:cNvSpPr>
            <a:spLocks noChangeArrowheads="1"/>
          </p:cNvSpPr>
          <p:nvPr/>
        </p:nvSpPr>
        <p:spPr bwMode="auto">
          <a:xfrm>
            <a:off x="4605338" y="4010025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0718" name="Rectangle 219"/>
          <p:cNvSpPr>
            <a:spLocks noChangeArrowheads="1"/>
          </p:cNvSpPr>
          <p:nvPr/>
        </p:nvSpPr>
        <p:spPr bwMode="auto">
          <a:xfrm>
            <a:off x="4605338" y="3287713"/>
            <a:ext cx="165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0719" name="Rectangle 220"/>
          <p:cNvSpPr>
            <a:spLocks noChangeArrowheads="1"/>
          </p:cNvSpPr>
          <p:nvPr/>
        </p:nvSpPr>
        <p:spPr bwMode="auto">
          <a:xfrm>
            <a:off x="3884613" y="2754313"/>
            <a:ext cx="165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N</a:t>
            </a:r>
            <a:endParaRPr lang="en-US" sz="1400">
              <a:solidFill>
                <a:srgbClr val="3333FF"/>
              </a:solidFill>
            </a:endParaRPr>
          </a:p>
        </p:txBody>
      </p:sp>
      <p:sp>
        <p:nvSpPr>
          <p:cNvPr id="70720" name="Rectangle 221"/>
          <p:cNvSpPr>
            <a:spLocks noChangeArrowheads="1"/>
          </p:cNvSpPr>
          <p:nvPr/>
        </p:nvSpPr>
        <p:spPr bwMode="auto">
          <a:xfrm>
            <a:off x="4043363" y="2754313"/>
            <a:ext cx="165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H</a:t>
            </a:r>
            <a:endParaRPr lang="en-US" sz="1400">
              <a:solidFill>
                <a:srgbClr val="3333FF"/>
              </a:solidFill>
            </a:endParaRPr>
          </a:p>
        </p:txBody>
      </p:sp>
      <p:sp>
        <p:nvSpPr>
          <p:cNvPr id="70721" name="Rectangle 222"/>
          <p:cNvSpPr>
            <a:spLocks noChangeArrowheads="1"/>
          </p:cNvSpPr>
          <p:nvPr/>
        </p:nvSpPr>
        <p:spPr bwMode="auto">
          <a:xfrm>
            <a:off x="4200525" y="2851150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3333FF"/>
                </a:solidFill>
              </a:rPr>
              <a:t>2</a:t>
            </a:r>
          </a:p>
        </p:txBody>
      </p:sp>
      <p:sp>
        <p:nvSpPr>
          <p:cNvPr id="70722" name="Rectangle 223"/>
          <p:cNvSpPr>
            <a:spLocks noChangeArrowheads="1"/>
          </p:cNvSpPr>
          <p:nvPr/>
        </p:nvSpPr>
        <p:spPr bwMode="auto">
          <a:xfrm>
            <a:off x="5229225" y="3652838"/>
            <a:ext cx="165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</a:t>
            </a:r>
            <a:endParaRPr lang="en-US" sz="1400"/>
          </a:p>
        </p:txBody>
      </p:sp>
      <p:sp>
        <p:nvSpPr>
          <p:cNvPr id="70723" name="Rectangle 224"/>
          <p:cNvSpPr>
            <a:spLocks noChangeArrowheads="1"/>
          </p:cNvSpPr>
          <p:nvPr/>
        </p:nvSpPr>
        <p:spPr bwMode="auto">
          <a:xfrm>
            <a:off x="3206750" y="4098925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</a:t>
            </a:r>
            <a:endParaRPr lang="en-US" sz="1400"/>
          </a:p>
        </p:txBody>
      </p:sp>
      <p:sp>
        <p:nvSpPr>
          <p:cNvPr id="70724" name="Freeform 225"/>
          <p:cNvSpPr>
            <a:spLocks/>
          </p:cNvSpPr>
          <p:nvPr/>
        </p:nvSpPr>
        <p:spPr bwMode="auto">
          <a:xfrm>
            <a:off x="6677025" y="3762375"/>
            <a:ext cx="1588" cy="300038"/>
          </a:xfrm>
          <a:custGeom>
            <a:avLst/>
            <a:gdLst>
              <a:gd name="T0" fmla="*/ 0 w 1588"/>
              <a:gd name="T1" fmla="*/ 0 h 189"/>
              <a:gd name="T2" fmla="*/ 0 w 1588"/>
              <a:gd name="T3" fmla="*/ 476311119 h 189"/>
              <a:gd name="T4" fmla="*/ 0 w 1588"/>
              <a:gd name="T5" fmla="*/ 0 h 189"/>
              <a:gd name="T6" fmla="*/ 0 60000 65536"/>
              <a:gd name="T7" fmla="*/ 0 60000 65536"/>
              <a:gd name="T8" fmla="*/ 0 60000 65536"/>
              <a:gd name="T9" fmla="*/ 0 w 1588"/>
              <a:gd name="T10" fmla="*/ 0 h 189"/>
              <a:gd name="T11" fmla="*/ 1588 w 1588"/>
              <a:gd name="T12" fmla="*/ 189 h 1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89">
                <a:moveTo>
                  <a:pt x="0" y="0"/>
                </a:moveTo>
                <a:lnTo>
                  <a:pt x="0" y="1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25" name="Freeform 226"/>
          <p:cNvSpPr>
            <a:spLocks/>
          </p:cNvSpPr>
          <p:nvPr/>
        </p:nvSpPr>
        <p:spPr bwMode="auto">
          <a:xfrm>
            <a:off x="6670675" y="3762375"/>
            <a:ext cx="20638" cy="307975"/>
          </a:xfrm>
          <a:custGeom>
            <a:avLst/>
            <a:gdLst>
              <a:gd name="T0" fmla="*/ 32763619 w 13"/>
              <a:gd name="T1" fmla="*/ 476310325 h 194"/>
              <a:gd name="T2" fmla="*/ 10080869 w 13"/>
              <a:gd name="T3" fmla="*/ 488910313 h 194"/>
              <a:gd name="T4" fmla="*/ 0 w 13"/>
              <a:gd name="T5" fmla="*/ 476310325 h 194"/>
              <a:gd name="T6" fmla="*/ 0 w 13"/>
              <a:gd name="T7" fmla="*/ 0 h 194"/>
              <a:gd name="T8" fmla="*/ 32763619 w 13"/>
              <a:gd name="T9" fmla="*/ 0 h 194"/>
              <a:gd name="T10" fmla="*/ 32763619 w 13"/>
              <a:gd name="T11" fmla="*/ 476310325 h 194"/>
              <a:gd name="T12" fmla="*/ 32763619 w 13"/>
              <a:gd name="T13" fmla="*/ 476310325 h 1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194"/>
              <a:gd name="T23" fmla="*/ 13 w 13"/>
              <a:gd name="T24" fmla="*/ 194 h 1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194">
                <a:moveTo>
                  <a:pt x="13" y="189"/>
                </a:moveTo>
                <a:lnTo>
                  <a:pt x="4" y="194"/>
                </a:lnTo>
                <a:lnTo>
                  <a:pt x="0" y="189"/>
                </a:lnTo>
                <a:lnTo>
                  <a:pt x="0" y="0"/>
                </a:lnTo>
                <a:lnTo>
                  <a:pt x="13" y="0"/>
                </a:lnTo>
                <a:lnTo>
                  <a:pt x="13" y="18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26" name="Freeform 227"/>
          <p:cNvSpPr>
            <a:spLocks/>
          </p:cNvSpPr>
          <p:nvPr/>
        </p:nvSpPr>
        <p:spPr bwMode="auto">
          <a:xfrm>
            <a:off x="6683375" y="4070350"/>
            <a:ext cx="239713" cy="160338"/>
          </a:xfrm>
          <a:custGeom>
            <a:avLst/>
            <a:gdLst>
              <a:gd name="T0" fmla="*/ 0 w 151"/>
              <a:gd name="T1" fmla="*/ 0 h 101"/>
              <a:gd name="T2" fmla="*/ 380545181 w 151"/>
              <a:gd name="T3" fmla="*/ 254537369 h 101"/>
              <a:gd name="T4" fmla="*/ 0 w 151"/>
              <a:gd name="T5" fmla="*/ 0 h 101"/>
              <a:gd name="T6" fmla="*/ 0 60000 65536"/>
              <a:gd name="T7" fmla="*/ 0 60000 65536"/>
              <a:gd name="T8" fmla="*/ 0 60000 65536"/>
              <a:gd name="T9" fmla="*/ 0 w 151"/>
              <a:gd name="T10" fmla="*/ 0 h 101"/>
              <a:gd name="T11" fmla="*/ 151 w 151"/>
              <a:gd name="T12" fmla="*/ 101 h 1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1" h="101">
                <a:moveTo>
                  <a:pt x="0" y="0"/>
                </a:moveTo>
                <a:lnTo>
                  <a:pt x="151" y="10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27" name="Line 228"/>
          <p:cNvSpPr>
            <a:spLocks noChangeShapeType="1"/>
          </p:cNvSpPr>
          <p:nvPr/>
        </p:nvSpPr>
        <p:spPr bwMode="auto">
          <a:xfrm>
            <a:off x="6677025" y="3762375"/>
            <a:ext cx="1588" cy="2936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28" name="Line 229"/>
          <p:cNvSpPr>
            <a:spLocks noChangeShapeType="1"/>
          </p:cNvSpPr>
          <p:nvPr/>
        </p:nvSpPr>
        <p:spPr bwMode="auto">
          <a:xfrm>
            <a:off x="6683375" y="4062413"/>
            <a:ext cx="233363" cy="1603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29" name="Freeform 230"/>
          <p:cNvSpPr>
            <a:spLocks/>
          </p:cNvSpPr>
          <p:nvPr/>
        </p:nvSpPr>
        <p:spPr bwMode="auto">
          <a:xfrm>
            <a:off x="6677025" y="4062413"/>
            <a:ext cx="246063" cy="168275"/>
          </a:xfrm>
          <a:custGeom>
            <a:avLst/>
            <a:gdLst>
              <a:gd name="T0" fmla="*/ 390625806 w 155"/>
              <a:gd name="T1" fmla="*/ 244455950 h 106"/>
              <a:gd name="T2" fmla="*/ 380545161 w 155"/>
              <a:gd name="T3" fmla="*/ 267136563 h 106"/>
              <a:gd name="T4" fmla="*/ 0 w 155"/>
              <a:gd name="T5" fmla="*/ 22682200 h 106"/>
              <a:gd name="T6" fmla="*/ 0 w 155"/>
              <a:gd name="T7" fmla="*/ 12601575 h 106"/>
              <a:gd name="T8" fmla="*/ 22682246 w 155"/>
              <a:gd name="T9" fmla="*/ 0 h 106"/>
              <a:gd name="T10" fmla="*/ 390625806 w 155"/>
              <a:gd name="T11" fmla="*/ 244455950 h 106"/>
              <a:gd name="T12" fmla="*/ 390625806 w 155"/>
              <a:gd name="T13" fmla="*/ 244455950 h 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5"/>
              <a:gd name="T22" fmla="*/ 0 h 106"/>
              <a:gd name="T23" fmla="*/ 155 w 155"/>
              <a:gd name="T24" fmla="*/ 106 h 10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5" h="106">
                <a:moveTo>
                  <a:pt x="155" y="97"/>
                </a:moveTo>
                <a:lnTo>
                  <a:pt x="151" y="106"/>
                </a:lnTo>
                <a:lnTo>
                  <a:pt x="0" y="9"/>
                </a:lnTo>
                <a:lnTo>
                  <a:pt x="0" y="5"/>
                </a:lnTo>
                <a:lnTo>
                  <a:pt x="9" y="0"/>
                </a:lnTo>
                <a:lnTo>
                  <a:pt x="155" y="9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30" name="Freeform 231"/>
          <p:cNvSpPr>
            <a:spLocks/>
          </p:cNvSpPr>
          <p:nvPr/>
        </p:nvSpPr>
        <p:spPr bwMode="auto">
          <a:xfrm>
            <a:off x="6724650" y="4033838"/>
            <a:ext cx="219075" cy="146050"/>
          </a:xfrm>
          <a:custGeom>
            <a:avLst/>
            <a:gdLst>
              <a:gd name="T0" fmla="*/ 347781563 w 138"/>
              <a:gd name="T1" fmla="*/ 231854375 h 92"/>
              <a:gd name="T2" fmla="*/ 0 w 138"/>
              <a:gd name="T3" fmla="*/ 0 h 92"/>
              <a:gd name="T4" fmla="*/ 347781563 w 138"/>
              <a:gd name="T5" fmla="*/ 231854375 h 92"/>
              <a:gd name="T6" fmla="*/ 0 60000 65536"/>
              <a:gd name="T7" fmla="*/ 0 60000 65536"/>
              <a:gd name="T8" fmla="*/ 0 60000 65536"/>
              <a:gd name="T9" fmla="*/ 0 w 138"/>
              <a:gd name="T10" fmla="*/ 0 h 92"/>
              <a:gd name="T11" fmla="*/ 138 w 138"/>
              <a:gd name="T12" fmla="*/ 92 h 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" h="92">
                <a:moveTo>
                  <a:pt x="138" y="92"/>
                </a:moveTo>
                <a:lnTo>
                  <a:pt x="0" y="0"/>
                </a:lnTo>
                <a:lnTo>
                  <a:pt x="138" y="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31" name="Freeform 232"/>
          <p:cNvSpPr>
            <a:spLocks/>
          </p:cNvSpPr>
          <p:nvPr/>
        </p:nvSpPr>
        <p:spPr bwMode="auto">
          <a:xfrm>
            <a:off x="6724650" y="4025900"/>
            <a:ext cx="227013" cy="160338"/>
          </a:xfrm>
          <a:custGeom>
            <a:avLst/>
            <a:gdLst>
              <a:gd name="T0" fmla="*/ 360383931 w 143"/>
              <a:gd name="T1" fmla="*/ 231855098 h 101"/>
              <a:gd name="T2" fmla="*/ 347782328 w 143"/>
              <a:gd name="T3" fmla="*/ 254537369 h 101"/>
              <a:gd name="T4" fmla="*/ 0 w 143"/>
              <a:gd name="T5" fmla="*/ 35282298 h 101"/>
              <a:gd name="T6" fmla="*/ 12601603 w 143"/>
              <a:gd name="T7" fmla="*/ 0 h 101"/>
              <a:gd name="T8" fmla="*/ 360383931 w 143"/>
              <a:gd name="T9" fmla="*/ 231855098 h 101"/>
              <a:gd name="T10" fmla="*/ 360383931 w 143"/>
              <a:gd name="T11" fmla="*/ 231855098 h 1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3"/>
              <a:gd name="T19" fmla="*/ 0 h 101"/>
              <a:gd name="T20" fmla="*/ 143 w 143"/>
              <a:gd name="T21" fmla="*/ 101 h 1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3" h="101">
                <a:moveTo>
                  <a:pt x="143" y="92"/>
                </a:moveTo>
                <a:lnTo>
                  <a:pt x="138" y="101"/>
                </a:lnTo>
                <a:lnTo>
                  <a:pt x="0" y="14"/>
                </a:lnTo>
                <a:lnTo>
                  <a:pt x="5" y="0"/>
                </a:lnTo>
                <a:lnTo>
                  <a:pt x="143" y="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32" name="Freeform 233"/>
          <p:cNvSpPr>
            <a:spLocks/>
          </p:cNvSpPr>
          <p:nvPr/>
        </p:nvSpPr>
        <p:spPr bwMode="auto">
          <a:xfrm>
            <a:off x="7150100" y="4070350"/>
            <a:ext cx="206375" cy="138113"/>
          </a:xfrm>
          <a:custGeom>
            <a:avLst/>
            <a:gdLst>
              <a:gd name="T0" fmla="*/ 327620313 w 130"/>
              <a:gd name="T1" fmla="*/ 0 h 87"/>
              <a:gd name="T2" fmla="*/ 0 w 130"/>
              <a:gd name="T3" fmla="*/ 219255181 h 87"/>
              <a:gd name="T4" fmla="*/ 327620313 w 130"/>
              <a:gd name="T5" fmla="*/ 0 h 87"/>
              <a:gd name="T6" fmla="*/ 0 60000 65536"/>
              <a:gd name="T7" fmla="*/ 0 60000 65536"/>
              <a:gd name="T8" fmla="*/ 0 60000 65536"/>
              <a:gd name="T9" fmla="*/ 0 w 130"/>
              <a:gd name="T10" fmla="*/ 0 h 87"/>
              <a:gd name="T11" fmla="*/ 130 w 130"/>
              <a:gd name="T12" fmla="*/ 87 h 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0" h="87">
                <a:moveTo>
                  <a:pt x="130" y="0"/>
                </a:moveTo>
                <a:lnTo>
                  <a:pt x="0" y="87"/>
                </a:lnTo>
                <a:lnTo>
                  <a:pt x="1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33" name="Line 234"/>
          <p:cNvSpPr>
            <a:spLocks noChangeShapeType="1"/>
          </p:cNvSpPr>
          <p:nvPr/>
        </p:nvSpPr>
        <p:spPr bwMode="auto">
          <a:xfrm flipH="1" flipV="1">
            <a:off x="6724650" y="4033838"/>
            <a:ext cx="219075" cy="1460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34" name="Line 235"/>
          <p:cNvSpPr>
            <a:spLocks noChangeShapeType="1"/>
          </p:cNvSpPr>
          <p:nvPr/>
        </p:nvSpPr>
        <p:spPr bwMode="auto">
          <a:xfrm flipH="1">
            <a:off x="7143750" y="4062413"/>
            <a:ext cx="212725" cy="1460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35" name="Freeform 236"/>
          <p:cNvSpPr>
            <a:spLocks/>
          </p:cNvSpPr>
          <p:nvPr/>
        </p:nvSpPr>
        <p:spPr bwMode="auto">
          <a:xfrm>
            <a:off x="7143750" y="4062413"/>
            <a:ext cx="219075" cy="153987"/>
          </a:xfrm>
          <a:custGeom>
            <a:avLst/>
            <a:gdLst>
              <a:gd name="T0" fmla="*/ 337700938 w 138"/>
              <a:gd name="T1" fmla="*/ 0 h 97"/>
              <a:gd name="T2" fmla="*/ 347781563 w 138"/>
              <a:gd name="T3" fmla="*/ 12599947 h 97"/>
              <a:gd name="T4" fmla="*/ 347781563 w 138"/>
              <a:gd name="T5" fmla="*/ 22680539 h 97"/>
              <a:gd name="T6" fmla="*/ 10080625 w 138"/>
              <a:gd name="T7" fmla="*/ 244453569 h 97"/>
              <a:gd name="T8" fmla="*/ 0 w 138"/>
              <a:gd name="T9" fmla="*/ 221773030 h 97"/>
              <a:gd name="T10" fmla="*/ 337700938 w 138"/>
              <a:gd name="T11" fmla="*/ 0 h 97"/>
              <a:gd name="T12" fmla="*/ 337700938 w 138"/>
              <a:gd name="T13" fmla="*/ 0 h 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8"/>
              <a:gd name="T22" fmla="*/ 0 h 97"/>
              <a:gd name="T23" fmla="*/ 138 w 138"/>
              <a:gd name="T24" fmla="*/ 97 h 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8" h="97">
                <a:moveTo>
                  <a:pt x="134" y="0"/>
                </a:moveTo>
                <a:lnTo>
                  <a:pt x="138" y="5"/>
                </a:lnTo>
                <a:lnTo>
                  <a:pt x="138" y="9"/>
                </a:lnTo>
                <a:lnTo>
                  <a:pt x="4" y="97"/>
                </a:lnTo>
                <a:lnTo>
                  <a:pt x="0" y="88"/>
                </a:lnTo>
                <a:lnTo>
                  <a:pt x="13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36" name="Freeform 237"/>
          <p:cNvSpPr>
            <a:spLocks/>
          </p:cNvSpPr>
          <p:nvPr/>
        </p:nvSpPr>
        <p:spPr bwMode="auto">
          <a:xfrm>
            <a:off x="7362825" y="3624263"/>
            <a:ext cx="1588" cy="438150"/>
          </a:xfrm>
          <a:custGeom>
            <a:avLst/>
            <a:gdLst>
              <a:gd name="T0" fmla="*/ 0 w 1588"/>
              <a:gd name="T1" fmla="*/ 695563125 h 276"/>
              <a:gd name="T2" fmla="*/ 0 w 1588"/>
              <a:gd name="T3" fmla="*/ 0 h 276"/>
              <a:gd name="T4" fmla="*/ 0 w 1588"/>
              <a:gd name="T5" fmla="*/ 695563125 h 276"/>
              <a:gd name="T6" fmla="*/ 0 60000 65536"/>
              <a:gd name="T7" fmla="*/ 0 60000 65536"/>
              <a:gd name="T8" fmla="*/ 0 60000 65536"/>
              <a:gd name="T9" fmla="*/ 0 w 1588"/>
              <a:gd name="T10" fmla="*/ 0 h 276"/>
              <a:gd name="T11" fmla="*/ 1588 w 158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276">
                <a:moveTo>
                  <a:pt x="0" y="276"/>
                </a:moveTo>
                <a:lnTo>
                  <a:pt x="0" y="0"/>
                </a:lnTo>
                <a:lnTo>
                  <a:pt x="0" y="2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37" name="Freeform 238"/>
          <p:cNvSpPr>
            <a:spLocks/>
          </p:cNvSpPr>
          <p:nvPr/>
        </p:nvSpPr>
        <p:spPr bwMode="auto">
          <a:xfrm>
            <a:off x="7356475" y="3616325"/>
            <a:ext cx="12700" cy="454025"/>
          </a:xfrm>
          <a:custGeom>
            <a:avLst/>
            <a:gdLst>
              <a:gd name="T0" fmla="*/ 0 w 8"/>
              <a:gd name="T1" fmla="*/ 12601575 h 286"/>
              <a:gd name="T2" fmla="*/ 10080625 w 8"/>
              <a:gd name="T3" fmla="*/ 0 h 286"/>
              <a:gd name="T4" fmla="*/ 20161250 w 8"/>
              <a:gd name="T5" fmla="*/ 12601575 h 286"/>
              <a:gd name="T6" fmla="*/ 20161250 w 8"/>
              <a:gd name="T7" fmla="*/ 708164700 h 286"/>
              <a:gd name="T8" fmla="*/ 10080625 w 8"/>
              <a:gd name="T9" fmla="*/ 720764688 h 286"/>
              <a:gd name="T10" fmla="*/ 0 w 8"/>
              <a:gd name="T11" fmla="*/ 708164700 h 286"/>
              <a:gd name="T12" fmla="*/ 0 w 8"/>
              <a:gd name="T13" fmla="*/ 12601575 h 286"/>
              <a:gd name="T14" fmla="*/ 0 w 8"/>
              <a:gd name="T15" fmla="*/ 12601575 h 2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"/>
              <a:gd name="T25" fmla="*/ 0 h 286"/>
              <a:gd name="T26" fmla="*/ 8 w 8"/>
              <a:gd name="T27" fmla="*/ 286 h 28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" h="286">
                <a:moveTo>
                  <a:pt x="0" y="5"/>
                </a:moveTo>
                <a:lnTo>
                  <a:pt x="4" y="0"/>
                </a:lnTo>
                <a:lnTo>
                  <a:pt x="8" y="5"/>
                </a:lnTo>
                <a:lnTo>
                  <a:pt x="8" y="281"/>
                </a:lnTo>
                <a:lnTo>
                  <a:pt x="4" y="286"/>
                </a:lnTo>
                <a:lnTo>
                  <a:pt x="0" y="281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38" name="Freeform 239"/>
          <p:cNvSpPr>
            <a:spLocks/>
          </p:cNvSpPr>
          <p:nvPr/>
        </p:nvSpPr>
        <p:spPr bwMode="auto">
          <a:xfrm>
            <a:off x="7315200" y="3652838"/>
            <a:ext cx="1588" cy="381000"/>
          </a:xfrm>
          <a:custGeom>
            <a:avLst/>
            <a:gdLst>
              <a:gd name="T0" fmla="*/ 0 w 1588"/>
              <a:gd name="T1" fmla="*/ 0 h 240"/>
              <a:gd name="T2" fmla="*/ 0 w 1588"/>
              <a:gd name="T3" fmla="*/ 604837500 h 240"/>
              <a:gd name="T4" fmla="*/ 0 w 1588"/>
              <a:gd name="T5" fmla="*/ 0 h 240"/>
              <a:gd name="T6" fmla="*/ 0 60000 65536"/>
              <a:gd name="T7" fmla="*/ 0 60000 65536"/>
              <a:gd name="T8" fmla="*/ 0 60000 65536"/>
              <a:gd name="T9" fmla="*/ 0 w 1588"/>
              <a:gd name="T10" fmla="*/ 0 h 240"/>
              <a:gd name="T11" fmla="*/ 1588 w 1588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240">
                <a:moveTo>
                  <a:pt x="0" y="0"/>
                </a:move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39" name="Line 240"/>
          <p:cNvSpPr>
            <a:spLocks noChangeShapeType="1"/>
          </p:cNvSpPr>
          <p:nvPr/>
        </p:nvSpPr>
        <p:spPr bwMode="auto">
          <a:xfrm flipV="1">
            <a:off x="7362825" y="3624263"/>
            <a:ext cx="1588" cy="4318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40" name="Line 241"/>
          <p:cNvSpPr>
            <a:spLocks noChangeShapeType="1"/>
          </p:cNvSpPr>
          <p:nvPr/>
        </p:nvSpPr>
        <p:spPr bwMode="auto">
          <a:xfrm>
            <a:off x="7315200" y="3646488"/>
            <a:ext cx="1588" cy="3873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41" name="Freeform 242"/>
          <p:cNvSpPr>
            <a:spLocks/>
          </p:cNvSpPr>
          <p:nvPr/>
        </p:nvSpPr>
        <p:spPr bwMode="auto">
          <a:xfrm>
            <a:off x="7307263" y="3652838"/>
            <a:ext cx="14287" cy="381000"/>
          </a:xfrm>
          <a:custGeom>
            <a:avLst/>
            <a:gdLst>
              <a:gd name="T0" fmla="*/ 0 w 9"/>
              <a:gd name="T1" fmla="*/ 0 h 240"/>
              <a:gd name="T2" fmla="*/ 22679819 w 9"/>
              <a:gd name="T3" fmla="*/ 0 h 240"/>
              <a:gd name="T4" fmla="*/ 22679819 w 9"/>
              <a:gd name="T5" fmla="*/ 604837500 h 240"/>
              <a:gd name="T6" fmla="*/ 0 w 9"/>
              <a:gd name="T7" fmla="*/ 604837500 h 240"/>
              <a:gd name="T8" fmla="*/ 0 w 9"/>
              <a:gd name="T9" fmla="*/ 0 h 240"/>
              <a:gd name="T10" fmla="*/ 0 w 9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240"/>
              <a:gd name="T20" fmla="*/ 9 w 9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240">
                <a:moveTo>
                  <a:pt x="0" y="0"/>
                </a:moveTo>
                <a:lnTo>
                  <a:pt x="9" y="0"/>
                </a:lnTo>
                <a:lnTo>
                  <a:pt x="9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42" name="Freeform 243"/>
          <p:cNvSpPr>
            <a:spLocks/>
          </p:cNvSpPr>
          <p:nvPr/>
        </p:nvSpPr>
        <p:spPr bwMode="auto">
          <a:xfrm>
            <a:off x="7019925" y="3397250"/>
            <a:ext cx="336550" cy="219075"/>
          </a:xfrm>
          <a:custGeom>
            <a:avLst/>
            <a:gdLst>
              <a:gd name="T0" fmla="*/ 0 w 212"/>
              <a:gd name="T1" fmla="*/ 0 h 138"/>
              <a:gd name="T2" fmla="*/ 534273125 w 212"/>
              <a:gd name="T3" fmla="*/ 347781563 h 138"/>
              <a:gd name="T4" fmla="*/ 0 w 212"/>
              <a:gd name="T5" fmla="*/ 0 h 138"/>
              <a:gd name="T6" fmla="*/ 0 60000 65536"/>
              <a:gd name="T7" fmla="*/ 0 60000 65536"/>
              <a:gd name="T8" fmla="*/ 0 60000 65536"/>
              <a:gd name="T9" fmla="*/ 0 w 212"/>
              <a:gd name="T10" fmla="*/ 0 h 138"/>
              <a:gd name="T11" fmla="*/ 212 w 212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" h="138">
                <a:moveTo>
                  <a:pt x="0" y="0"/>
                </a:moveTo>
                <a:lnTo>
                  <a:pt x="212" y="1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43" name="Freeform 244"/>
          <p:cNvSpPr>
            <a:spLocks/>
          </p:cNvSpPr>
          <p:nvPr/>
        </p:nvSpPr>
        <p:spPr bwMode="auto">
          <a:xfrm>
            <a:off x="7019925" y="3382963"/>
            <a:ext cx="342900" cy="241300"/>
          </a:xfrm>
          <a:custGeom>
            <a:avLst/>
            <a:gdLst>
              <a:gd name="T0" fmla="*/ 0 w 216"/>
              <a:gd name="T1" fmla="*/ 35282188 h 152"/>
              <a:gd name="T2" fmla="*/ 0 w 216"/>
              <a:gd name="T3" fmla="*/ 0 h 152"/>
              <a:gd name="T4" fmla="*/ 544353750 w 216"/>
              <a:gd name="T5" fmla="*/ 360383138 h 152"/>
              <a:gd name="T6" fmla="*/ 544353750 w 216"/>
              <a:gd name="T7" fmla="*/ 370463763 h 152"/>
              <a:gd name="T8" fmla="*/ 534273125 w 216"/>
              <a:gd name="T9" fmla="*/ 383063750 h 152"/>
              <a:gd name="T10" fmla="*/ 0 w 216"/>
              <a:gd name="T11" fmla="*/ 35282188 h 152"/>
              <a:gd name="T12" fmla="*/ 0 w 216"/>
              <a:gd name="T13" fmla="*/ 35282188 h 1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"/>
              <a:gd name="T22" fmla="*/ 0 h 152"/>
              <a:gd name="T23" fmla="*/ 216 w 216"/>
              <a:gd name="T24" fmla="*/ 152 h 1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" h="152">
                <a:moveTo>
                  <a:pt x="0" y="14"/>
                </a:moveTo>
                <a:lnTo>
                  <a:pt x="0" y="0"/>
                </a:lnTo>
                <a:lnTo>
                  <a:pt x="216" y="143"/>
                </a:lnTo>
                <a:lnTo>
                  <a:pt x="216" y="147"/>
                </a:lnTo>
                <a:lnTo>
                  <a:pt x="212" y="152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44" name="Freeform 245"/>
          <p:cNvSpPr>
            <a:spLocks/>
          </p:cNvSpPr>
          <p:nvPr/>
        </p:nvSpPr>
        <p:spPr bwMode="auto">
          <a:xfrm>
            <a:off x="6807200" y="3397250"/>
            <a:ext cx="212725" cy="139700"/>
          </a:xfrm>
          <a:custGeom>
            <a:avLst/>
            <a:gdLst>
              <a:gd name="T0" fmla="*/ 0 w 134"/>
              <a:gd name="T1" fmla="*/ 221773750 h 88"/>
              <a:gd name="T2" fmla="*/ 337700938 w 134"/>
              <a:gd name="T3" fmla="*/ 0 h 88"/>
              <a:gd name="T4" fmla="*/ 0 w 134"/>
              <a:gd name="T5" fmla="*/ 221773750 h 88"/>
              <a:gd name="T6" fmla="*/ 0 60000 65536"/>
              <a:gd name="T7" fmla="*/ 0 60000 65536"/>
              <a:gd name="T8" fmla="*/ 0 60000 65536"/>
              <a:gd name="T9" fmla="*/ 0 w 134"/>
              <a:gd name="T10" fmla="*/ 0 h 88"/>
              <a:gd name="T11" fmla="*/ 134 w 134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" h="88">
                <a:moveTo>
                  <a:pt x="0" y="88"/>
                </a:moveTo>
                <a:lnTo>
                  <a:pt x="134" y="0"/>
                </a:lnTo>
                <a:lnTo>
                  <a:pt x="0" y="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45" name="Line 246"/>
          <p:cNvSpPr>
            <a:spLocks noChangeShapeType="1"/>
          </p:cNvSpPr>
          <p:nvPr/>
        </p:nvSpPr>
        <p:spPr bwMode="auto">
          <a:xfrm>
            <a:off x="7019925" y="3390900"/>
            <a:ext cx="336550" cy="2254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46" name="Line 247"/>
          <p:cNvSpPr>
            <a:spLocks noChangeShapeType="1"/>
          </p:cNvSpPr>
          <p:nvPr/>
        </p:nvSpPr>
        <p:spPr bwMode="auto">
          <a:xfrm flipV="1">
            <a:off x="6800850" y="3390900"/>
            <a:ext cx="219075" cy="1460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47" name="Freeform 248"/>
          <p:cNvSpPr>
            <a:spLocks/>
          </p:cNvSpPr>
          <p:nvPr/>
        </p:nvSpPr>
        <p:spPr bwMode="auto">
          <a:xfrm>
            <a:off x="6800850" y="3382963"/>
            <a:ext cx="219075" cy="160337"/>
          </a:xfrm>
          <a:custGeom>
            <a:avLst/>
            <a:gdLst>
              <a:gd name="T0" fmla="*/ 347781563 w 138"/>
              <a:gd name="T1" fmla="*/ 0 h 101"/>
              <a:gd name="T2" fmla="*/ 347781563 w 138"/>
              <a:gd name="T3" fmla="*/ 35282077 h 101"/>
              <a:gd name="T4" fmla="*/ 10080625 w 138"/>
              <a:gd name="T5" fmla="*/ 254534194 h 101"/>
              <a:gd name="T6" fmla="*/ 0 w 138"/>
              <a:gd name="T7" fmla="*/ 231853652 h 101"/>
              <a:gd name="T8" fmla="*/ 347781563 w 138"/>
              <a:gd name="T9" fmla="*/ 0 h 101"/>
              <a:gd name="T10" fmla="*/ 347781563 w 138"/>
              <a:gd name="T11" fmla="*/ 0 h 1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8"/>
              <a:gd name="T19" fmla="*/ 0 h 101"/>
              <a:gd name="T20" fmla="*/ 138 w 138"/>
              <a:gd name="T21" fmla="*/ 101 h 1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8" h="101">
                <a:moveTo>
                  <a:pt x="138" y="0"/>
                </a:moveTo>
                <a:lnTo>
                  <a:pt x="138" y="14"/>
                </a:lnTo>
                <a:lnTo>
                  <a:pt x="4" y="101"/>
                </a:lnTo>
                <a:lnTo>
                  <a:pt x="0" y="92"/>
                </a:lnTo>
                <a:lnTo>
                  <a:pt x="13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48" name="Freeform 249"/>
          <p:cNvSpPr>
            <a:spLocks/>
          </p:cNvSpPr>
          <p:nvPr/>
        </p:nvSpPr>
        <p:spPr bwMode="auto">
          <a:xfrm>
            <a:off x="7369175" y="4070350"/>
            <a:ext cx="268288" cy="101600"/>
          </a:xfrm>
          <a:custGeom>
            <a:avLst/>
            <a:gdLst>
              <a:gd name="T0" fmla="*/ 425907994 w 169"/>
              <a:gd name="T1" fmla="*/ 161290000 h 64"/>
              <a:gd name="T2" fmla="*/ 0 w 169"/>
              <a:gd name="T3" fmla="*/ 0 h 64"/>
              <a:gd name="T4" fmla="*/ 425907994 w 169"/>
              <a:gd name="T5" fmla="*/ 161290000 h 64"/>
              <a:gd name="T6" fmla="*/ 0 60000 65536"/>
              <a:gd name="T7" fmla="*/ 0 60000 65536"/>
              <a:gd name="T8" fmla="*/ 0 60000 65536"/>
              <a:gd name="T9" fmla="*/ 0 w 169"/>
              <a:gd name="T10" fmla="*/ 0 h 64"/>
              <a:gd name="T11" fmla="*/ 169 w 169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9" h="64">
                <a:moveTo>
                  <a:pt x="169" y="64"/>
                </a:moveTo>
                <a:lnTo>
                  <a:pt x="0" y="0"/>
                </a:lnTo>
                <a:lnTo>
                  <a:pt x="169" y="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49" name="Freeform 250"/>
          <p:cNvSpPr>
            <a:spLocks/>
          </p:cNvSpPr>
          <p:nvPr/>
        </p:nvSpPr>
        <p:spPr bwMode="auto">
          <a:xfrm>
            <a:off x="7362825" y="4062413"/>
            <a:ext cx="280988" cy="117475"/>
          </a:xfrm>
          <a:custGeom>
            <a:avLst/>
            <a:gdLst>
              <a:gd name="T0" fmla="*/ 446069244 w 177"/>
              <a:gd name="T1" fmla="*/ 151209375 h 74"/>
              <a:gd name="T2" fmla="*/ 435988601 w 177"/>
              <a:gd name="T3" fmla="*/ 186491563 h 74"/>
              <a:gd name="T4" fmla="*/ 0 w 177"/>
              <a:gd name="T5" fmla="*/ 22682200 h 74"/>
              <a:gd name="T6" fmla="*/ 0 w 177"/>
              <a:gd name="T7" fmla="*/ 12601575 h 74"/>
              <a:gd name="T8" fmla="*/ 10080643 w 177"/>
              <a:gd name="T9" fmla="*/ 0 h 74"/>
              <a:gd name="T10" fmla="*/ 446069244 w 177"/>
              <a:gd name="T11" fmla="*/ 151209375 h 74"/>
              <a:gd name="T12" fmla="*/ 446069244 w 177"/>
              <a:gd name="T13" fmla="*/ 151209375 h 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7"/>
              <a:gd name="T22" fmla="*/ 0 h 74"/>
              <a:gd name="T23" fmla="*/ 177 w 177"/>
              <a:gd name="T24" fmla="*/ 74 h 7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7" h="74">
                <a:moveTo>
                  <a:pt x="177" y="60"/>
                </a:moveTo>
                <a:lnTo>
                  <a:pt x="173" y="74"/>
                </a:lnTo>
                <a:lnTo>
                  <a:pt x="0" y="9"/>
                </a:lnTo>
                <a:lnTo>
                  <a:pt x="0" y="5"/>
                </a:lnTo>
                <a:lnTo>
                  <a:pt x="4" y="0"/>
                </a:lnTo>
                <a:lnTo>
                  <a:pt x="177" y="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50" name="Freeform 251"/>
          <p:cNvSpPr>
            <a:spLocks/>
          </p:cNvSpPr>
          <p:nvPr/>
        </p:nvSpPr>
        <p:spPr bwMode="auto">
          <a:xfrm>
            <a:off x="7821613" y="3851275"/>
            <a:ext cx="144462" cy="219075"/>
          </a:xfrm>
          <a:custGeom>
            <a:avLst/>
            <a:gdLst>
              <a:gd name="T0" fmla="*/ 229332631 w 91"/>
              <a:gd name="T1" fmla="*/ 0 h 138"/>
              <a:gd name="T2" fmla="*/ 0 w 91"/>
              <a:gd name="T3" fmla="*/ 347781563 h 138"/>
              <a:gd name="T4" fmla="*/ 229332631 w 91"/>
              <a:gd name="T5" fmla="*/ 0 h 138"/>
              <a:gd name="T6" fmla="*/ 0 60000 65536"/>
              <a:gd name="T7" fmla="*/ 0 60000 65536"/>
              <a:gd name="T8" fmla="*/ 0 60000 65536"/>
              <a:gd name="T9" fmla="*/ 0 w 91"/>
              <a:gd name="T10" fmla="*/ 0 h 138"/>
              <a:gd name="T11" fmla="*/ 91 w 91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138">
                <a:moveTo>
                  <a:pt x="91" y="0"/>
                </a:moveTo>
                <a:lnTo>
                  <a:pt x="0" y="138"/>
                </a:lnTo>
                <a:lnTo>
                  <a:pt x="9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51" name="Line 252"/>
          <p:cNvSpPr>
            <a:spLocks noChangeShapeType="1"/>
          </p:cNvSpPr>
          <p:nvPr/>
        </p:nvSpPr>
        <p:spPr bwMode="auto">
          <a:xfrm flipH="1" flipV="1">
            <a:off x="7362825" y="4062413"/>
            <a:ext cx="274638" cy="1031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2" name="Line 253"/>
          <p:cNvSpPr>
            <a:spLocks noChangeShapeType="1"/>
          </p:cNvSpPr>
          <p:nvPr/>
        </p:nvSpPr>
        <p:spPr bwMode="auto">
          <a:xfrm flipH="1">
            <a:off x="7821613" y="3843338"/>
            <a:ext cx="144462" cy="2270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3" name="Freeform 254"/>
          <p:cNvSpPr>
            <a:spLocks/>
          </p:cNvSpPr>
          <p:nvPr/>
        </p:nvSpPr>
        <p:spPr bwMode="auto">
          <a:xfrm>
            <a:off x="7815263" y="3843338"/>
            <a:ext cx="165100" cy="233362"/>
          </a:xfrm>
          <a:custGeom>
            <a:avLst/>
            <a:gdLst>
              <a:gd name="T0" fmla="*/ 229335013 w 104"/>
              <a:gd name="T1" fmla="*/ 0 h 147"/>
              <a:gd name="T2" fmla="*/ 249496263 w 104"/>
              <a:gd name="T3" fmla="*/ 0 h 147"/>
              <a:gd name="T4" fmla="*/ 262096250 w 104"/>
              <a:gd name="T5" fmla="*/ 12599961 h 147"/>
              <a:gd name="T6" fmla="*/ 22682200 w 104"/>
              <a:gd name="T7" fmla="*/ 370461381 h 147"/>
              <a:gd name="T8" fmla="*/ 0 w 104"/>
              <a:gd name="T9" fmla="*/ 360380778 h 147"/>
              <a:gd name="T10" fmla="*/ 229335013 w 104"/>
              <a:gd name="T11" fmla="*/ 0 h 147"/>
              <a:gd name="T12" fmla="*/ 229335013 w 104"/>
              <a:gd name="T13" fmla="*/ 0 h 1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"/>
              <a:gd name="T22" fmla="*/ 0 h 147"/>
              <a:gd name="T23" fmla="*/ 104 w 104"/>
              <a:gd name="T24" fmla="*/ 147 h 1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" h="147">
                <a:moveTo>
                  <a:pt x="91" y="0"/>
                </a:moveTo>
                <a:lnTo>
                  <a:pt x="99" y="0"/>
                </a:lnTo>
                <a:lnTo>
                  <a:pt x="104" y="5"/>
                </a:lnTo>
                <a:lnTo>
                  <a:pt x="9" y="147"/>
                </a:lnTo>
                <a:lnTo>
                  <a:pt x="0" y="143"/>
                </a:lnTo>
                <a:lnTo>
                  <a:pt x="9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54" name="Freeform 255"/>
          <p:cNvSpPr>
            <a:spLocks/>
          </p:cNvSpPr>
          <p:nvPr/>
        </p:nvSpPr>
        <p:spPr bwMode="auto">
          <a:xfrm>
            <a:off x="7829550" y="3624263"/>
            <a:ext cx="136525" cy="211137"/>
          </a:xfrm>
          <a:custGeom>
            <a:avLst/>
            <a:gdLst>
              <a:gd name="T0" fmla="*/ 0 w 86"/>
              <a:gd name="T1" fmla="*/ 0 h 133"/>
              <a:gd name="T2" fmla="*/ 216733438 w 86"/>
              <a:gd name="T3" fmla="*/ 335179194 h 133"/>
              <a:gd name="T4" fmla="*/ 0 w 86"/>
              <a:gd name="T5" fmla="*/ 0 h 133"/>
              <a:gd name="T6" fmla="*/ 0 60000 65536"/>
              <a:gd name="T7" fmla="*/ 0 60000 65536"/>
              <a:gd name="T8" fmla="*/ 0 60000 65536"/>
              <a:gd name="T9" fmla="*/ 0 w 86"/>
              <a:gd name="T10" fmla="*/ 0 h 133"/>
              <a:gd name="T11" fmla="*/ 86 w 86"/>
              <a:gd name="T12" fmla="*/ 133 h 1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" h="133">
                <a:moveTo>
                  <a:pt x="0" y="0"/>
                </a:moveTo>
                <a:lnTo>
                  <a:pt x="86" y="1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55" name="Freeform 256"/>
          <p:cNvSpPr>
            <a:spLocks/>
          </p:cNvSpPr>
          <p:nvPr/>
        </p:nvSpPr>
        <p:spPr bwMode="auto">
          <a:xfrm>
            <a:off x="7821613" y="3616325"/>
            <a:ext cx="158750" cy="227013"/>
          </a:xfrm>
          <a:custGeom>
            <a:avLst/>
            <a:gdLst>
              <a:gd name="T0" fmla="*/ 0 w 100"/>
              <a:gd name="T1" fmla="*/ 25201618 h 143"/>
              <a:gd name="T2" fmla="*/ 22682200 w 100"/>
              <a:gd name="T3" fmla="*/ 0 h 143"/>
              <a:gd name="T4" fmla="*/ 252015625 w 100"/>
              <a:gd name="T5" fmla="*/ 347782328 h 143"/>
              <a:gd name="T6" fmla="*/ 239415638 w 100"/>
              <a:gd name="T7" fmla="*/ 360383931 h 143"/>
              <a:gd name="T8" fmla="*/ 219254388 w 100"/>
              <a:gd name="T9" fmla="*/ 360383931 h 143"/>
              <a:gd name="T10" fmla="*/ 0 w 100"/>
              <a:gd name="T11" fmla="*/ 25201618 h 143"/>
              <a:gd name="T12" fmla="*/ 0 w 100"/>
              <a:gd name="T13" fmla="*/ 25201618 h 1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"/>
              <a:gd name="T22" fmla="*/ 0 h 143"/>
              <a:gd name="T23" fmla="*/ 100 w 100"/>
              <a:gd name="T24" fmla="*/ 143 h 1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" h="143">
                <a:moveTo>
                  <a:pt x="0" y="10"/>
                </a:moveTo>
                <a:lnTo>
                  <a:pt x="9" y="0"/>
                </a:lnTo>
                <a:lnTo>
                  <a:pt x="100" y="138"/>
                </a:lnTo>
                <a:lnTo>
                  <a:pt x="95" y="143"/>
                </a:lnTo>
                <a:lnTo>
                  <a:pt x="87" y="143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56" name="Freeform 257"/>
          <p:cNvSpPr>
            <a:spLocks/>
          </p:cNvSpPr>
          <p:nvPr/>
        </p:nvSpPr>
        <p:spPr bwMode="auto">
          <a:xfrm>
            <a:off x="7794625" y="3652838"/>
            <a:ext cx="115888" cy="190500"/>
          </a:xfrm>
          <a:custGeom>
            <a:avLst/>
            <a:gdLst>
              <a:gd name="T0" fmla="*/ 0 w 73"/>
              <a:gd name="T1" fmla="*/ 0 h 120"/>
              <a:gd name="T2" fmla="*/ 183972994 w 73"/>
              <a:gd name="T3" fmla="*/ 302418750 h 120"/>
              <a:gd name="T4" fmla="*/ 0 w 73"/>
              <a:gd name="T5" fmla="*/ 0 h 120"/>
              <a:gd name="T6" fmla="*/ 0 60000 65536"/>
              <a:gd name="T7" fmla="*/ 0 60000 65536"/>
              <a:gd name="T8" fmla="*/ 0 60000 65536"/>
              <a:gd name="T9" fmla="*/ 0 w 73"/>
              <a:gd name="T10" fmla="*/ 0 h 120"/>
              <a:gd name="T11" fmla="*/ 73 w 73"/>
              <a:gd name="T12" fmla="*/ 120 h 1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3" h="120">
                <a:moveTo>
                  <a:pt x="0" y="0"/>
                </a:moveTo>
                <a:lnTo>
                  <a:pt x="73" y="1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57" name="Line 258"/>
          <p:cNvSpPr>
            <a:spLocks noChangeShapeType="1"/>
          </p:cNvSpPr>
          <p:nvPr/>
        </p:nvSpPr>
        <p:spPr bwMode="auto">
          <a:xfrm>
            <a:off x="7829550" y="3624263"/>
            <a:ext cx="136525" cy="2111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8" name="Line 259"/>
          <p:cNvSpPr>
            <a:spLocks noChangeShapeType="1"/>
          </p:cNvSpPr>
          <p:nvPr/>
        </p:nvSpPr>
        <p:spPr bwMode="auto">
          <a:xfrm>
            <a:off x="7788275" y="3652838"/>
            <a:ext cx="122238" cy="1825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9" name="Freeform 260"/>
          <p:cNvSpPr>
            <a:spLocks/>
          </p:cNvSpPr>
          <p:nvPr/>
        </p:nvSpPr>
        <p:spPr bwMode="auto">
          <a:xfrm>
            <a:off x="7788275" y="3646488"/>
            <a:ext cx="130175" cy="204787"/>
          </a:xfrm>
          <a:custGeom>
            <a:avLst/>
            <a:gdLst>
              <a:gd name="T0" fmla="*/ 0 w 82"/>
              <a:gd name="T1" fmla="*/ 22680557 h 129"/>
              <a:gd name="T2" fmla="*/ 20161250 w 82"/>
              <a:gd name="T3" fmla="*/ 0 h 129"/>
              <a:gd name="T4" fmla="*/ 206652813 w 82"/>
              <a:gd name="T5" fmla="*/ 299897068 h 129"/>
              <a:gd name="T6" fmla="*/ 183972200 w 82"/>
              <a:gd name="T7" fmla="*/ 325098569 h 129"/>
              <a:gd name="T8" fmla="*/ 0 w 82"/>
              <a:gd name="T9" fmla="*/ 22680557 h 129"/>
              <a:gd name="T10" fmla="*/ 0 w 82"/>
              <a:gd name="T11" fmla="*/ 22680557 h 1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2"/>
              <a:gd name="T19" fmla="*/ 0 h 129"/>
              <a:gd name="T20" fmla="*/ 82 w 82"/>
              <a:gd name="T21" fmla="*/ 129 h 12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2" h="129">
                <a:moveTo>
                  <a:pt x="0" y="9"/>
                </a:moveTo>
                <a:lnTo>
                  <a:pt x="8" y="0"/>
                </a:lnTo>
                <a:lnTo>
                  <a:pt x="82" y="119"/>
                </a:lnTo>
                <a:lnTo>
                  <a:pt x="73" y="129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60" name="Freeform 261"/>
          <p:cNvSpPr>
            <a:spLocks/>
          </p:cNvSpPr>
          <p:nvPr/>
        </p:nvSpPr>
        <p:spPr bwMode="auto">
          <a:xfrm>
            <a:off x="7369175" y="3514725"/>
            <a:ext cx="268288" cy="101600"/>
          </a:xfrm>
          <a:custGeom>
            <a:avLst/>
            <a:gdLst>
              <a:gd name="T0" fmla="*/ 0 w 169"/>
              <a:gd name="T1" fmla="*/ 161290000 h 64"/>
              <a:gd name="T2" fmla="*/ 425907994 w 169"/>
              <a:gd name="T3" fmla="*/ 0 h 64"/>
              <a:gd name="T4" fmla="*/ 0 w 169"/>
              <a:gd name="T5" fmla="*/ 161290000 h 64"/>
              <a:gd name="T6" fmla="*/ 0 60000 65536"/>
              <a:gd name="T7" fmla="*/ 0 60000 65536"/>
              <a:gd name="T8" fmla="*/ 0 60000 65536"/>
              <a:gd name="T9" fmla="*/ 0 w 169"/>
              <a:gd name="T10" fmla="*/ 0 h 64"/>
              <a:gd name="T11" fmla="*/ 169 w 169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9" h="64">
                <a:moveTo>
                  <a:pt x="0" y="64"/>
                </a:moveTo>
                <a:lnTo>
                  <a:pt x="169" y="0"/>
                </a:lnTo>
                <a:lnTo>
                  <a:pt x="0" y="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61" name="Freeform 262"/>
          <p:cNvSpPr>
            <a:spLocks/>
          </p:cNvSpPr>
          <p:nvPr/>
        </p:nvSpPr>
        <p:spPr bwMode="auto">
          <a:xfrm>
            <a:off x="7362825" y="3506788"/>
            <a:ext cx="280988" cy="117475"/>
          </a:xfrm>
          <a:custGeom>
            <a:avLst/>
            <a:gdLst>
              <a:gd name="T0" fmla="*/ 435988601 w 177"/>
              <a:gd name="T1" fmla="*/ 0 h 74"/>
              <a:gd name="T2" fmla="*/ 446069244 w 177"/>
              <a:gd name="T3" fmla="*/ 35282188 h 74"/>
              <a:gd name="T4" fmla="*/ 10080643 w 177"/>
              <a:gd name="T5" fmla="*/ 186491563 h 74"/>
              <a:gd name="T6" fmla="*/ 0 w 177"/>
              <a:gd name="T7" fmla="*/ 173891575 h 74"/>
              <a:gd name="T8" fmla="*/ 0 w 177"/>
              <a:gd name="T9" fmla="*/ 163810950 h 74"/>
              <a:gd name="T10" fmla="*/ 435988601 w 177"/>
              <a:gd name="T11" fmla="*/ 0 h 74"/>
              <a:gd name="T12" fmla="*/ 435988601 w 177"/>
              <a:gd name="T13" fmla="*/ 0 h 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7"/>
              <a:gd name="T22" fmla="*/ 0 h 74"/>
              <a:gd name="T23" fmla="*/ 177 w 177"/>
              <a:gd name="T24" fmla="*/ 74 h 7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7" h="74">
                <a:moveTo>
                  <a:pt x="173" y="0"/>
                </a:moveTo>
                <a:lnTo>
                  <a:pt x="177" y="14"/>
                </a:lnTo>
                <a:lnTo>
                  <a:pt x="4" y="74"/>
                </a:lnTo>
                <a:lnTo>
                  <a:pt x="0" y="69"/>
                </a:lnTo>
                <a:lnTo>
                  <a:pt x="0" y="65"/>
                </a:lnTo>
                <a:lnTo>
                  <a:pt x="17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62" name="Freeform 263"/>
          <p:cNvSpPr>
            <a:spLocks/>
          </p:cNvSpPr>
          <p:nvPr/>
        </p:nvSpPr>
        <p:spPr bwMode="auto">
          <a:xfrm>
            <a:off x="6999288" y="3090863"/>
            <a:ext cx="1587" cy="314325"/>
          </a:xfrm>
          <a:custGeom>
            <a:avLst/>
            <a:gdLst>
              <a:gd name="T0" fmla="*/ 0 w 1587"/>
              <a:gd name="T1" fmla="*/ 0 h 198"/>
              <a:gd name="T2" fmla="*/ 0 w 1587"/>
              <a:gd name="T3" fmla="*/ 498990938 h 198"/>
              <a:gd name="T4" fmla="*/ 0 w 1587"/>
              <a:gd name="T5" fmla="*/ 0 h 198"/>
              <a:gd name="T6" fmla="*/ 0 60000 65536"/>
              <a:gd name="T7" fmla="*/ 0 60000 65536"/>
              <a:gd name="T8" fmla="*/ 0 60000 65536"/>
              <a:gd name="T9" fmla="*/ 0 w 1587"/>
              <a:gd name="T10" fmla="*/ 0 h 198"/>
              <a:gd name="T11" fmla="*/ 1587 w 1587"/>
              <a:gd name="T12" fmla="*/ 198 h 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98">
                <a:moveTo>
                  <a:pt x="0" y="0"/>
                </a:moveTo>
                <a:lnTo>
                  <a:pt x="0" y="1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63" name="Line 264"/>
          <p:cNvSpPr>
            <a:spLocks noChangeShapeType="1"/>
          </p:cNvSpPr>
          <p:nvPr/>
        </p:nvSpPr>
        <p:spPr bwMode="auto">
          <a:xfrm flipV="1">
            <a:off x="7362825" y="3514725"/>
            <a:ext cx="274638" cy="1016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64" name="Freeform 266"/>
          <p:cNvSpPr>
            <a:spLocks/>
          </p:cNvSpPr>
          <p:nvPr/>
        </p:nvSpPr>
        <p:spPr bwMode="auto">
          <a:xfrm>
            <a:off x="6973888" y="3087688"/>
            <a:ext cx="12700" cy="320675"/>
          </a:xfrm>
          <a:custGeom>
            <a:avLst/>
            <a:gdLst>
              <a:gd name="T0" fmla="*/ 0 w 8"/>
              <a:gd name="T1" fmla="*/ 0 h 202"/>
              <a:gd name="T2" fmla="*/ 20161250 w 8"/>
              <a:gd name="T3" fmla="*/ 0 h 202"/>
              <a:gd name="T4" fmla="*/ 20161250 w 8"/>
              <a:gd name="T5" fmla="*/ 509071563 h 202"/>
              <a:gd name="T6" fmla="*/ 0 w 8"/>
              <a:gd name="T7" fmla="*/ 509071563 h 202"/>
              <a:gd name="T8" fmla="*/ 0 w 8"/>
              <a:gd name="T9" fmla="*/ 0 h 202"/>
              <a:gd name="T10" fmla="*/ 0 w 8"/>
              <a:gd name="T11" fmla="*/ 0 h 2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202"/>
              <a:gd name="T20" fmla="*/ 8 w 8"/>
              <a:gd name="T21" fmla="*/ 202 h 2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202">
                <a:moveTo>
                  <a:pt x="0" y="0"/>
                </a:moveTo>
                <a:lnTo>
                  <a:pt x="8" y="0"/>
                </a:lnTo>
                <a:lnTo>
                  <a:pt x="8" y="202"/>
                </a:lnTo>
                <a:lnTo>
                  <a:pt x="0" y="202"/>
                </a:lnTo>
                <a:lnTo>
                  <a:pt x="0" y="0"/>
                </a:lnTo>
                <a:close/>
              </a:path>
            </a:pathLst>
          </a:custGeom>
          <a:solidFill>
            <a:srgbClr val="5DA31E"/>
          </a:solidFill>
          <a:ln w="12700">
            <a:solidFill>
              <a:srgbClr val="EF1F1D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65" name="Freeform 267"/>
          <p:cNvSpPr>
            <a:spLocks/>
          </p:cNvSpPr>
          <p:nvPr/>
        </p:nvSpPr>
        <p:spPr bwMode="auto">
          <a:xfrm>
            <a:off x="7046913" y="3090863"/>
            <a:ext cx="1587" cy="314325"/>
          </a:xfrm>
          <a:custGeom>
            <a:avLst/>
            <a:gdLst>
              <a:gd name="T0" fmla="*/ 0 w 1587"/>
              <a:gd name="T1" fmla="*/ 0 h 198"/>
              <a:gd name="T2" fmla="*/ 0 w 1587"/>
              <a:gd name="T3" fmla="*/ 498990938 h 198"/>
              <a:gd name="T4" fmla="*/ 0 w 1587"/>
              <a:gd name="T5" fmla="*/ 0 h 198"/>
              <a:gd name="T6" fmla="*/ 0 60000 65536"/>
              <a:gd name="T7" fmla="*/ 0 60000 65536"/>
              <a:gd name="T8" fmla="*/ 0 60000 65536"/>
              <a:gd name="T9" fmla="*/ 0 w 1587"/>
              <a:gd name="T10" fmla="*/ 0 h 198"/>
              <a:gd name="T11" fmla="*/ 1587 w 1587"/>
              <a:gd name="T12" fmla="*/ 198 h 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98">
                <a:moveTo>
                  <a:pt x="0" y="0"/>
                </a:moveTo>
                <a:lnTo>
                  <a:pt x="0" y="1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66" name="Freeform 268"/>
          <p:cNvSpPr>
            <a:spLocks/>
          </p:cNvSpPr>
          <p:nvPr/>
        </p:nvSpPr>
        <p:spPr bwMode="auto">
          <a:xfrm>
            <a:off x="7053263" y="3087688"/>
            <a:ext cx="14287" cy="320675"/>
          </a:xfrm>
          <a:custGeom>
            <a:avLst/>
            <a:gdLst>
              <a:gd name="T0" fmla="*/ 0 w 9"/>
              <a:gd name="T1" fmla="*/ 0 h 202"/>
              <a:gd name="T2" fmla="*/ 22679819 w 9"/>
              <a:gd name="T3" fmla="*/ 0 h 202"/>
              <a:gd name="T4" fmla="*/ 22679819 w 9"/>
              <a:gd name="T5" fmla="*/ 509071563 h 202"/>
              <a:gd name="T6" fmla="*/ 0 w 9"/>
              <a:gd name="T7" fmla="*/ 509071563 h 202"/>
              <a:gd name="T8" fmla="*/ 0 w 9"/>
              <a:gd name="T9" fmla="*/ 0 h 202"/>
              <a:gd name="T10" fmla="*/ 0 w 9"/>
              <a:gd name="T11" fmla="*/ 0 h 2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202"/>
              <a:gd name="T20" fmla="*/ 9 w 9"/>
              <a:gd name="T21" fmla="*/ 202 h 2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202">
                <a:moveTo>
                  <a:pt x="0" y="0"/>
                </a:moveTo>
                <a:lnTo>
                  <a:pt x="9" y="0"/>
                </a:lnTo>
                <a:lnTo>
                  <a:pt x="9" y="202"/>
                </a:lnTo>
                <a:lnTo>
                  <a:pt x="0" y="202"/>
                </a:lnTo>
                <a:lnTo>
                  <a:pt x="0" y="0"/>
                </a:lnTo>
                <a:close/>
              </a:path>
            </a:pathLst>
          </a:custGeom>
          <a:solidFill>
            <a:srgbClr val="5DA31E"/>
          </a:solidFill>
          <a:ln w="12700">
            <a:solidFill>
              <a:srgbClr val="EF1F1D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67" name="Freeform 269"/>
          <p:cNvSpPr>
            <a:spLocks/>
          </p:cNvSpPr>
          <p:nvPr/>
        </p:nvSpPr>
        <p:spPr bwMode="auto">
          <a:xfrm>
            <a:off x="6450013" y="4070350"/>
            <a:ext cx="220662" cy="146050"/>
          </a:xfrm>
          <a:custGeom>
            <a:avLst/>
            <a:gdLst>
              <a:gd name="T0" fmla="*/ 0 w 139"/>
              <a:gd name="T1" fmla="*/ 231854375 h 92"/>
              <a:gd name="T2" fmla="*/ 350300131 w 139"/>
              <a:gd name="T3" fmla="*/ 0 h 92"/>
              <a:gd name="T4" fmla="*/ 0 w 139"/>
              <a:gd name="T5" fmla="*/ 231854375 h 92"/>
              <a:gd name="T6" fmla="*/ 0 60000 65536"/>
              <a:gd name="T7" fmla="*/ 0 60000 65536"/>
              <a:gd name="T8" fmla="*/ 0 60000 65536"/>
              <a:gd name="T9" fmla="*/ 0 w 139"/>
              <a:gd name="T10" fmla="*/ 0 h 92"/>
              <a:gd name="T11" fmla="*/ 139 w 139"/>
              <a:gd name="T12" fmla="*/ 92 h 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9" h="92">
                <a:moveTo>
                  <a:pt x="0" y="92"/>
                </a:moveTo>
                <a:lnTo>
                  <a:pt x="139" y="0"/>
                </a:lnTo>
                <a:lnTo>
                  <a:pt x="0" y="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68" name="Line 271"/>
          <p:cNvSpPr>
            <a:spLocks noChangeShapeType="1"/>
          </p:cNvSpPr>
          <p:nvPr/>
        </p:nvSpPr>
        <p:spPr bwMode="auto">
          <a:xfrm flipV="1">
            <a:off x="6443663" y="4062413"/>
            <a:ext cx="227012" cy="1539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69" name="Freeform 272"/>
          <p:cNvSpPr>
            <a:spLocks/>
          </p:cNvSpPr>
          <p:nvPr/>
        </p:nvSpPr>
        <p:spPr bwMode="auto">
          <a:xfrm>
            <a:off x="6443663" y="4062413"/>
            <a:ext cx="233362" cy="168275"/>
          </a:xfrm>
          <a:custGeom>
            <a:avLst/>
            <a:gdLst>
              <a:gd name="T0" fmla="*/ 10080603 w 147"/>
              <a:gd name="T1" fmla="*/ 267136563 h 106"/>
              <a:gd name="T2" fmla="*/ 0 w 147"/>
              <a:gd name="T3" fmla="*/ 231854375 h 106"/>
              <a:gd name="T4" fmla="*/ 360380778 w 147"/>
              <a:gd name="T5" fmla="*/ 0 h 106"/>
              <a:gd name="T6" fmla="*/ 370461381 w 147"/>
              <a:gd name="T7" fmla="*/ 12601575 h 106"/>
              <a:gd name="T8" fmla="*/ 370461381 w 147"/>
              <a:gd name="T9" fmla="*/ 22682200 h 106"/>
              <a:gd name="T10" fmla="*/ 10080603 w 147"/>
              <a:gd name="T11" fmla="*/ 267136563 h 106"/>
              <a:gd name="T12" fmla="*/ 10080603 w 147"/>
              <a:gd name="T13" fmla="*/ 267136563 h 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7"/>
              <a:gd name="T22" fmla="*/ 0 h 106"/>
              <a:gd name="T23" fmla="*/ 147 w 147"/>
              <a:gd name="T24" fmla="*/ 106 h 10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7" h="106">
                <a:moveTo>
                  <a:pt x="4" y="106"/>
                </a:moveTo>
                <a:lnTo>
                  <a:pt x="0" y="92"/>
                </a:lnTo>
                <a:lnTo>
                  <a:pt x="143" y="0"/>
                </a:lnTo>
                <a:lnTo>
                  <a:pt x="147" y="5"/>
                </a:lnTo>
                <a:lnTo>
                  <a:pt x="147" y="9"/>
                </a:lnTo>
                <a:lnTo>
                  <a:pt x="4" y="1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70" name="Freeform 273"/>
          <p:cNvSpPr>
            <a:spLocks/>
          </p:cNvSpPr>
          <p:nvPr/>
        </p:nvSpPr>
        <p:spPr bwMode="auto">
          <a:xfrm>
            <a:off x="7739063" y="4348163"/>
            <a:ext cx="1587" cy="306387"/>
          </a:xfrm>
          <a:custGeom>
            <a:avLst/>
            <a:gdLst>
              <a:gd name="T0" fmla="*/ 0 w 1587"/>
              <a:gd name="T1" fmla="*/ 486388569 h 193"/>
              <a:gd name="T2" fmla="*/ 0 w 1587"/>
              <a:gd name="T3" fmla="*/ 0 h 193"/>
              <a:gd name="T4" fmla="*/ 0 w 1587"/>
              <a:gd name="T5" fmla="*/ 486388569 h 193"/>
              <a:gd name="T6" fmla="*/ 0 60000 65536"/>
              <a:gd name="T7" fmla="*/ 0 60000 65536"/>
              <a:gd name="T8" fmla="*/ 0 60000 65536"/>
              <a:gd name="T9" fmla="*/ 0 w 1587"/>
              <a:gd name="T10" fmla="*/ 0 h 193"/>
              <a:gd name="T11" fmla="*/ 1587 w 1587"/>
              <a:gd name="T12" fmla="*/ 193 h 1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93">
                <a:moveTo>
                  <a:pt x="0" y="193"/>
                </a:moveTo>
                <a:lnTo>
                  <a:pt x="0" y="0"/>
                </a:lnTo>
                <a:lnTo>
                  <a:pt x="0" y="19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71" name="Freeform 274"/>
          <p:cNvSpPr>
            <a:spLocks/>
          </p:cNvSpPr>
          <p:nvPr/>
        </p:nvSpPr>
        <p:spPr bwMode="auto">
          <a:xfrm>
            <a:off x="7732713" y="4348163"/>
            <a:ext cx="14287" cy="306387"/>
          </a:xfrm>
          <a:custGeom>
            <a:avLst/>
            <a:gdLst>
              <a:gd name="T0" fmla="*/ 22679819 w 9"/>
              <a:gd name="T1" fmla="*/ 486388569 h 193"/>
              <a:gd name="T2" fmla="*/ 0 w 9"/>
              <a:gd name="T3" fmla="*/ 486388569 h 193"/>
              <a:gd name="T4" fmla="*/ 0 w 9"/>
              <a:gd name="T5" fmla="*/ 0 h 193"/>
              <a:gd name="T6" fmla="*/ 22679819 w 9"/>
              <a:gd name="T7" fmla="*/ 0 h 193"/>
              <a:gd name="T8" fmla="*/ 22679819 w 9"/>
              <a:gd name="T9" fmla="*/ 486388569 h 193"/>
              <a:gd name="T10" fmla="*/ 22679819 w 9"/>
              <a:gd name="T11" fmla="*/ 486388569 h 19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193"/>
              <a:gd name="T20" fmla="*/ 9 w 9"/>
              <a:gd name="T21" fmla="*/ 193 h 19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193">
                <a:moveTo>
                  <a:pt x="9" y="193"/>
                </a:moveTo>
                <a:lnTo>
                  <a:pt x="0" y="193"/>
                </a:lnTo>
                <a:lnTo>
                  <a:pt x="0" y="0"/>
                </a:lnTo>
                <a:lnTo>
                  <a:pt x="9" y="0"/>
                </a:lnTo>
                <a:lnTo>
                  <a:pt x="9" y="19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72" name="Freeform 275"/>
          <p:cNvSpPr>
            <a:spLocks/>
          </p:cNvSpPr>
          <p:nvPr/>
        </p:nvSpPr>
        <p:spPr bwMode="auto">
          <a:xfrm>
            <a:off x="7980363" y="3843338"/>
            <a:ext cx="301625" cy="1587"/>
          </a:xfrm>
          <a:custGeom>
            <a:avLst/>
            <a:gdLst>
              <a:gd name="T0" fmla="*/ 478829688 w 190"/>
              <a:gd name="T1" fmla="*/ 0 h 1587"/>
              <a:gd name="T2" fmla="*/ 0 w 190"/>
              <a:gd name="T3" fmla="*/ 0 h 1587"/>
              <a:gd name="T4" fmla="*/ 478829688 w 190"/>
              <a:gd name="T5" fmla="*/ 0 h 1587"/>
              <a:gd name="T6" fmla="*/ 0 60000 65536"/>
              <a:gd name="T7" fmla="*/ 0 60000 65536"/>
              <a:gd name="T8" fmla="*/ 0 60000 65536"/>
              <a:gd name="T9" fmla="*/ 0 w 190"/>
              <a:gd name="T10" fmla="*/ 0 h 1587"/>
              <a:gd name="T11" fmla="*/ 190 w 19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0" h="1587">
                <a:moveTo>
                  <a:pt x="190" y="0"/>
                </a:moveTo>
                <a:lnTo>
                  <a:pt x="0" y="0"/>
                </a:lnTo>
                <a:lnTo>
                  <a:pt x="19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73" name="Line 276"/>
          <p:cNvSpPr>
            <a:spLocks noChangeShapeType="1"/>
          </p:cNvSpPr>
          <p:nvPr/>
        </p:nvSpPr>
        <p:spPr bwMode="auto">
          <a:xfrm flipV="1">
            <a:off x="7732713" y="4348163"/>
            <a:ext cx="1587" cy="2984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74" name="Line 277"/>
          <p:cNvSpPr>
            <a:spLocks noChangeShapeType="1"/>
          </p:cNvSpPr>
          <p:nvPr/>
        </p:nvSpPr>
        <p:spPr bwMode="auto">
          <a:xfrm flipH="1">
            <a:off x="7972425" y="3835400"/>
            <a:ext cx="30162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75" name="Freeform 278"/>
          <p:cNvSpPr>
            <a:spLocks/>
          </p:cNvSpPr>
          <p:nvPr/>
        </p:nvSpPr>
        <p:spPr bwMode="auto">
          <a:xfrm>
            <a:off x="7972425" y="3835400"/>
            <a:ext cx="309563" cy="15875"/>
          </a:xfrm>
          <a:custGeom>
            <a:avLst/>
            <a:gdLst>
              <a:gd name="T0" fmla="*/ 491432056 w 195"/>
              <a:gd name="T1" fmla="*/ 0 h 10"/>
              <a:gd name="T2" fmla="*/ 491432056 w 195"/>
              <a:gd name="T3" fmla="*/ 25201563 h 10"/>
              <a:gd name="T4" fmla="*/ 12601595 w 195"/>
              <a:gd name="T5" fmla="*/ 25201563 h 10"/>
              <a:gd name="T6" fmla="*/ 0 w 195"/>
              <a:gd name="T7" fmla="*/ 12601575 h 10"/>
              <a:gd name="T8" fmla="*/ 12601595 w 195"/>
              <a:gd name="T9" fmla="*/ 0 h 10"/>
              <a:gd name="T10" fmla="*/ 491432056 w 195"/>
              <a:gd name="T11" fmla="*/ 0 h 10"/>
              <a:gd name="T12" fmla="*/ 491432056 w 195"/>
              <a:gd name="T13" fmla="*/ 0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5"/>
              <a:gd name="T22" fmla="*/ 0 h 10"/>
              <a:gd name="T23" fmla="*/ 195 w 195"/>
              <a:gd name="T24" fmla="*/ 10 h 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5" h="10">
                <a:moveTo>
                  <a:pt x="195" y="0"/>
                </a:moveTo>
                <a:lnTo>
                  <a:pt x="195" y="10"/>
                </a:lnTo>
                <a:lnTo>
                  <a:pt x="5" y="10"/>
                </a:lnTo>
                <a:lnTo>
                  <a:pt x="0" y="5"/>
                </a:lnTo>
                <a:lnTo>
                  <a:pt x="5" y="0"/>
                </a:lnTo>
                <a:lnTo>
                  <a:pt x="19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76" name="Freeform 279"/>
          <p:cNvSpPr>
            <a:spLocks/>
          </p:cNvSpPr>
          <p:nvPr/>
        </p:nvSpPr>
        <p:spPr bwMode="auto">
          <a:xfrm>
            <a:off x="6470650" y="3478213"/>
            <a:ext cx="111125" cy="73025"/>
          </a:xfrm>
          <a:custGeom>
            <a:avLst/>
            <a:gdLst>
              <a:gd name="T0" fmla="*/ 0 w 70"/>
              <a:gd name="T1" fmla="*/ 0 h 46"/>
              <a:gd name="T2" fmla="*/ 176410938 w 70"/>
              <a:gd name="T3" fmla="*/ 115927188 h 46"/>
              <a:gd name="T4" fmla="*/ 0 w 70"/>
              <a:gd name="T5" fmla="*/ 0 h 46"/>
              <a:gd name="T6" fmla="*/ 0 60000 65536"/>
              <a:gd name="T7" fmla="*/ 0 60000 65536"/>
              <a:gd name="T8" fmla="*/ 0 60000 65536"/>
              <a:gd name="T9" fmla="*/ 0 w 70"/>
              <a:gd name="T10" fmla="*/ 0 h 46"/>
              <a:gd name="T11" fmla="*/ 70 w 70"/>
              <a:gd name="T12" fmla="*/ 46 h 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46">
                <a:moveTo>
                  <a:pt x="0" y="0"/>
                </a:moveTo>
                <a:lnTo>
                  <a:pt x="70" y="4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77" name="Freeform 280"/>
          <p:cNvSpPr>
            <a:spLocks/>
          </p:cNvSpPr>
          <p:nvPr/>
        </p:nvSpPr>
        <p:spPr bwMode="auto">
          <a:xfrm>
            <a:off x="6464300" y="3470275"/>
            <a:ext cx="117475" cy="88900"/>
          </a:xfrm>
          <a:custGeom>
            <a:avLst/>
            <a:gdLst>
              <a:gd name="T0" fmla="*/ 0 w 74"/>
              <a:gd name="T1" fmla="*/ 35282188 h 56"/>
              <a:gd name="T2" fmla="*/ 10080625 w 74"/>
              <a:gd name="T3" fmla="*/ 0 h 56"/>
              <a:gd name="T4" fmla="*/ 186491563 w 74"/>
              <a:gd name="T5" fmla="*/ 115927188 h 56"/>
              <a:gd name="T6" fmla="*/ 173891575 w 74"/>
              <a:gd name="T7" fmla="*/ 141128750 h 56"/>
              <a:gd name="T8" fmla="*/ 0 w 74"/>
              <a:gd name="T9" fmla="*/ 35282188 h 56"/>
              <a:gd name="T10" fmla="*/ 0 w 74"/>
              <a:gd name="T11" fmla="*/ 35282188 h 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56"/>
              <a:gd name="T20" fmla="*/ 74 w 74"/>
              <a:gd name="T21" fmla="*/ 56 h 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56">
                <a:moveTo>
                  <a:pt x="0" y="14"/>
                </a:moveTo>
                <a:lnTo>
                  <a:pt x="4" y="0"/>
                </a:lnTo>
                <a:lnTo>
                  <a:pt x="74" y="46"/>
                </a:lnTo>
                <a:lnTo>
                  <a:pt x="69" y="56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0778" name="Line 281"/>
          <p:cNvSpPr>
            <a:spLocks noChangeShapeType="1"/>
          </p:cNvSpPr>
          <p:nvPr/>
        </p:nvSpPr>
        <p:spPr bwMode="auto">
          <a:xfrm>
            <a:off x="6464300" y="3478213"/>
            <a:ext cx="109538" cy="730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79" name="Rectangle 282"/>
          <p:cNvSpPr>
            <a:spLocks noChangeArrowheads="1"/>
          </p:cNvSpPr>
          <p:nvPr/>
        </p:nvSpPr>
        <p:spPr bwMode="auto">
          <a:xfrm>
            <a:off x="6618288" y="3495675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0780" name="Rectangle 283"/>
          <p:cNvSpPr>
            <a:spLocks noChangeArrowheads="1"/>
          </p:cNvSpPr>
          <p:nvPr/>
        </p:nvSpPr>
        <p:spPr bwMode="auto">
          <a:xfrm>
            <a:off x="6961188" y="4168775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0781" name="Rectangle 284"/>
          <p:cNvSpPr>
            <a:spLocks noChangeArrowheads="1"/>
          </p:cNvSpPr>
          <p:nvPr/>
        </p:nvSpPr>
        <p:spPr bwMode="auto">
          <a:xfrm>
            <a:off x="7680325" y="4079875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0782" name="Rectangle 285"/>
          <p:cNvSpPr>
            <a:spLocks noChangeArrowheads="1"/>
          </p:cNvSpPr>
          <p:nvPr/>
        </p:nvSpPr>
        <p:spPr bwMode="auto">
          <a:xfrm>
            <a:off x="7680325" y="3357563"/>
            <a:ext cx="165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0783" name="Rectangle 286"/>
          <p:cNvSpPr>
            <a:spLocks noChangeArrowheads="1"/>
          </p:cNvSpPr>
          <p:nvPr/>
        </p:nvSpPr>
        <p:spPr bwMode="auto">
          <a:xfrm>
            <a:off x="6946900" y="2822575"/>
            <a:ext cx="177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EF1F1D"/>
                </a:solidFill>
              </a:rPr>
              <a:t>O</a:t>
            </a:r>
            <a:endParaRPr lang="en-US" sz="1400">
              <a:solidFill>
                <a:srgbClr val="EF1F1D"/>
              </a:solidFill>
            </a:endParaRPr>
          </a:p>
        </p:txBody>
      </p:sp>
      <p:sp>
        <p:nvSpPr>
          <p:cNvPr id="70784" name="Rectangle 287"/>
          <p:cNvSpPr>
            <a:spLocks noChangeArrowheads="1"/>
          </p:cNvSpPr>
          <p:nvPr/>
        </p:nvSpPr>
        <p:spPr bwMode="auto">
          <a:xfrm>
            <a:off x="6015038" y="4168775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H</a:t>
            </a:r>
            <a:endParaRPr lang="en-US" sz="1400">
              <a:solidFill>
                <a:srgbClr val="3333FF"/>
              </a:solidFill>
            </a:endParaRPr>
          </a:p>
        </p:txBody>
      </p:sp>
      <p:sp>
        <p:nvSpPr>
          <p:cNvPr id="70785" name="Rectangle 288"/>
          <p:cNvSpPr>
            <a:spLocks noChangeArrowheads="1"/>
          </p:cNvSpPr>
          <p:nvPr/>
        </p:nvSpPr>
        <p:spPr bwMode="auto">
          <a:xfrm>
            <a:off x="6165850" y="427037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3333FF"/>
                </a:solidFill>
              </a:rPr>
              <a:t>2</a:t>
            </a:r>
          </a:p>
        </p:txBody>
      </p:sp>
      <p:sp>
        <p:nvSpPr>
          <p:cNvPr id="70786" name="Rectangle 289"/>
          <p:cNvSpPr>
            <a:spLocks noChangeArrowheads="1"/>
          </p:cNvSpPr>
          <p:nvPr/>
        </p:nvSpPr>
        <p:spPr bwMode="auto">
          <a:xfrm>
            <a:off x="6254750" y="4168775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N</a:t>
            </a:r>
            <a:endParaRPr lang="en-US" sz="1400">
              <a:solidFill>
                <a:srgbClr val="3333FF"/>
              </a:solidFill>
            </a:endParaRPr>
          </a:p>
        </p:txBody>
      </p:sp>
      <p:sp>
        <p:nvSpPr>
          <p:cNvPr id="70787" name="Rectangle 290"/>
          <p:cNvSpPr>
            <a:spLocks noChangeArrowheads="1"/>
          </p:cNvSpPr>
          <p:nvPr/>
        </p:nvSpPr>
        <p:spPr bwMode="auto">
          <a:xfrm>
            <a:off x="8304213" y="3722688"/>
            <a:ext cx="165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</a:t>
            </a:r>
            <a:endParaRPr lang="en-US" sz="1400"/>
          </a:p>
        </p:txBody>
      </p:sp>
      <p:sp>
        <p:nvSpPr>
          <p:cNvPr id="70788" name="Rectangle 291"/>
          <p:cNvSpPr>
            <a:spLocks noChangeArrowheads="1"/>
          </p:cNvSpPr>
          <p:nvPr/>
        </p:nvSpPr>
        <p:spPr bwMode="auto">
          <a:xfrm>
            <a:off x="6275388" y="3276600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</a:t>
            </a:r>
            <a:endParaRPr lang="en-US" sz="1400"/>
          </a:p>
        </p:txBody>
      </p:sp>
      <p:grpSp>
        <p:nvGrpSpPr>
          <p:cNvPr id="70789" name="Group 98"/>
          <p:cNvGrpSpPr>
            <a:grpSpLocks/>
          </p:cNvGrpSpPr>
          <p:nvPr/>
        </p:nvGrpSpPr>
        <p:grpSpPr bwMode="auto">
          <a:xfrm>
            <a:off x="415925" y="2740025"/>
            <a:ext cx="2185988" cy="1978025"/>
            <a:chOff x="718" y="942"/>
            <a:chExt cx="1377" cy="1246"/>
          </a:xfrm>
        </p:grpSpPr>
        <p:sp>
          <p:nvSpPr>
            <p:cNvPr id="70803" name="Freeform 99"/>
            <p:cNvSpPr>
              <a:spLocks/>
            </p:cNvSpPr>
            <p:nvPr/>
          </p:nvSpPr>
          <p:spPr bwMode="auto">
            <a:xfrm>
              <a:off x="966" y="1534"/>
              <a:ext cx="1" cy="184"/>
            </a:xfrm>
            <a:custGeom>
              <a:avLst/>
              <a:gdLst>
                <a:gd name="T0" fmla="*/ 0 w 1"/>
                <a:gd name="T1" fmla="*/ 0 h 184"/>
                <a:gd name="T2" fmla="*/ 0 w 1"/>
                <a:gd name="T3" fmla="*/ 184 h 184"/>
                <a:gd name="T4" fmla="*/ 0 w 1"/>
                <a:gd name="T5" fmla="*/ 0 h 184"/>
                <a:gd name="T6" fmla="*/ 0 60000 65536"/>
                <a:gd name="T7" fmla="*/ 0 60000 65536"/>
                <a:gd name="T8" fmla="*/ 0 60000 65536"/>
                <a:gd name="T9" fmla="*/ 0 w 1"/>
                <a:gd name="T10" fmla="*/ 0 h 184"/>
                <a:gd name="T11" fmla="*/ 1 w 1"/>
                <a:gd name="T12" fmla="*/ 184 h 1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4">
                  <a:moveTo>
                    <a:pt x="0" y="0"/>
                  </a:moveTo>
                  <a:lnTo>
                    <a:pt x="0" y="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04" name="Freeform 100"/>
            <p:cNvSpPr>
              <a:spLocks/>
            </p:cNvSpPr>
            <p:nvPr/>
          </p:nvSpPr>
          <p:spPr bwMode="auto">
            <a:xfrm>
              <a:off x="962" y="1534"/>
              <a:ext cx="9" cy="189"/>
            </a:xfrm>
            <a:custGeom>
              <a:avLst/>
              <a:gdLst>
                <a:gd name="T0" fmla="*/ 9 w 9"/>
                <a:gd name="T1" fmla="*/ 189 h 189"/>
                <a:gd name="T2" fmla="*/ 4 w 9"/>
                <a:gd name="T3" fmla="*/ 189 h 189"/>
                <a:gd name="T4" fmla="*/ 0 w 9"/>
                <a:gd name="T5" fmla="*/ 189 h 189"/>
                <a:gd name="T6" fmla="*/ 0 w 9"/>
                <a:gd name="T7" fmla="*/ 0 h 189"/>
                <a:gd name="T8" fmla="*/ 9 w 9"/>
                <a:gd name="T9" fmla="*/ 0 h 189"/>
                <a:gd name="T10" fmla="*/ 9 w 9"/>
                <a:gd name="T11" fmla="*/ 189 h 189"/>
                <a:gd name="T12" fmla="*/ 9 w 9"/>
                <a:gd name="T13" fmla="*/ 189 h 1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89"/>
                <a:gd name="T23" fmla="*/ 9 w 9"/>
                <a:gd name="T24" fmla="*/ 189 h 18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89">
                  <a:moveTo>
                    <a:pt x="9" y="189"/>
                  </a:moveTo>
                  <a:lnTo>
                    <a:pt x="4" y="189"/>
                  </a:lnTo>
                  <a:lnTo>
                    <a:pt x="0" y="189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05" name="Freeform 101"/>
            <p:cNvSpPr>
              <a:spLocks/>
            </p:cNvSpPr>
            <p:nvPr/>
          </p:nvSpPr>
          <p:spPr bwMode="auto">
            <a:xfrm>
              <a:off x="971" y="1727"/>
              <a:ext cx="151" cy="97"/>
            </a:xfrm>
            <a:custGeom>
              <a:avLst/>
              <a:gdLst>
                <a:gd name="T0" fmla="*/ 0 w 151"/>
                <a:gd name="T1" fmla="*/ 0 h 97"/>
                <a:gd name="T2" fmla="*/ 151 w 151"/>
                <a:gd name="T3" fmla="*/ 97 h 97"/>
                <a:gd name="T4" fmla="*/ 0 w 151"/>
                <a:gd name="T5" fmla="*/ 0 h 97"/>
                <a:gd name="T6" fmla="*/ 0 60000 65536"/>
                <a:gd name="T7" fmla="*/ 0 60000 65536"/>
                <a:gd name="T8" fmla="*/ 0 60000 65536"/>
                <a:gd name="T9" fmla="*/ 0 w 151"/>
                <a:gd name="T10" fmla="*/ 0 h 97"/>
                <a:gd name="T11" fmla="*/ 151 w 151"/>
                <a:gd name="T12" fmla="*/ 97 h 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" h="97">
                  <a:moveTo>
                    <a:pt x="0" y="0"/>
                  </a:moveTo>
                  <a:lnTo>
                    <a:pt x="151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06" name="Line 102"/>
            <p:cNvSpPr>
              <a:spLocks noChangeShapeType="1"/>
            </p:cNvSpPr>
            <p:nvPr/>
          </p:nvSpPr>
          <p:spPr bwMode="auto">
            <a:xfrm>
              <a:off x="966" y="1529"/>
              <a:ext cx="1" cy="18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07" name="Line 103"/>
            <p:cNvSpPr>
              <a:spLocks noChangeShapeType="1"/>
            </p:cNvSpPr>
            <p:nvPr/>
          </p:nvSpPr>
          <p:spPr bwMode="auto">
            <a:xfrm>
              <a:off x="966" y="1723"/>
              <a:ext cx="152" cy="10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08" name="Freeform 104"/>
            <p:cNvSpPr>
              <a:spLocks/>
            </p:cNvSpPr>
            <p:nvPr/>
          </p:nvSpPr>
          <p:spPr bwMode="auto">
            <a:xfrm>
              <a:off x="966" y="1723"/>
              <a:ext cx="156" cy="105"/>
            </a:xfrm>
            <a:custGeom>
              <a:avLst/>
              <a:gdLst>
                <a:gd name="T0" fmla="*/ 156 w 156"/>
                <a:gd name="T1" fmla="*/ 96 h 105"/>
                <a:gd name="T2" fmla="*/ 152 w 156"/>
                <a:gd name="T3" fmla="*/ 105 h 105"/>
                <a:gd name="T4" fmla="*/ 0 w 156"/>
                <a:gd name="T5" fmla="*/ 9 h 105"/>
                <a:gd name="T6" fmla="*/ 0 w 156"/>
                <a:gd name="T7" fmla="*/ 0 h 105"/>
                <a:gd name="T8" fmla="*/ 5 w 156"/>
                <a:gd name="T9" fmla="*/ 0 h 105"/>
                <a:gd name="T10" fmla="*/ 156 w 156"/>
                <a:gd name="T11" fmla="*/ 96 h 105"/>
                <a:gd name="T12" fmla="*/ 156 w 156"/>
                <a:gd name="T13" fmla="*/ 96 h 1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6"/>
                <a:gd name="T22" fmla="*/ 0 h 105"/>
                <a:gd name="T23" fmla="*/ 156 w 156"/>
                <a:gd name="T24" fmla="*/ 105 h 1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6" h="105">
                  <a:moveTo>
                    <a:pt x="156" y="96"/>
                  </a:moveTo>
                  <a:lnTo>
                    <a:pt x="152" y="105"/>
                  </a:lnTo>
                  <a:lnTo>
                    <a:pt x="0" y="9"/>
                  </a:lnTo>
                  <a:lnTo>
                    <a:pt x="0" y="0"/>
                  </a:lnTo>
                  <a:lnTo>
                    <a:pt x="5" y="0"/>
                  </a:lnTo>
                  <a:lnTo>
                    <a:pt x="156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09" name="Freeform 105"/>
            <p:cNvSpPr>
              <a:spLocks/>
            </p:cNvSpPr>
            <p:nvPr/>
          </p:nvSpPr>
          <p:spPr bwMode="auto">
            <a:xfrm>
              <a:off x="997" y="1704"/>
              <a:ext cx="138" cy="92"/>
            </a:xfrm>
            <a:custGeom>
              <a:avLst/>
              <a:gdLst>
                <a:gd name="T0" fmla="*/ 138 w 138"/>
                <a:gd name="T1" fmla="*/ 92 h 92"/>
                <a:gd name="T2" fmla="*/ 0 w 138"/>
                <a:gd name="T3" fmla="*/ 0 h 92"/>
                <a:gd name="T4" fmla="*/ 138 w 138"/>
                <a:gd name="T5" fmla="*/ 92 h 92"/>
                <a:gd name="T6" fmla="*/ 0 60000 65536"/>
                <a:gd name="T7" fmla="*/ 0 60000 65536"/>
                <a:gd name="T8" fmla="*/ 0 60000 65536"/>
                <a:gd name="T9" fmla="*/ 0 w 138"/>
                <a:gd name="T10" fmla="*/ 0 h 92"/>
                <a:gd name="T11" fmla="*/ 138 w 138"/>
                <a:gd name="T12" fmla="*/ 92 h 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8" h="92">
                  <a:moveTo>
                    <a:pt x="138" y="92"/>
                  </a:moveTo>
                  <a:lnTo>
                    <a:pt x="0" y="0"/>
                  </a:lnTo>
                  <a:lnTo>
                    <a:pt x="138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10" name="Freeform 106"/>
            <p:cNvSpPr>
              <a:spLocks/>
            </p:cNvSpPr>
            <p:nvPr/>
          </p:nvSpPr>
          <p:spPr bwMode="auto">
            <a:xfrm>
              <a:off x="997" y="1700"/>
              <a:ext cx="142" cy="101"/>
            </a:xfrm>
            <a:custGeom>
              <a:avLst/>
              <a:gdLst>
                <a:gd name="T0" fmla="*/ 142 w 142"/>
                <a:gd name="T1" fmla="*/ 92 h 101"/>
                <a:gd name="T2" fmla="*/ 138 w 142"/>
                <a:gd name="T3" fmla="*/ 101 h 101"/>
                <a:gd name="T4" fmla="*/ 0 w 142"/>
                <a:gd name="T5" fmla="*/ 9 h 101"/>
                <a:gd name="T6" fmla="*/ 4 w 142"/>
                <a:gd name="T7" fmla="*/ 0 h 101"/>
                <a:gd name="T8" fmla="*/ 142 w 142"/>
                <a:gd name="T9" fmla="*/ 92 h 101"/>
                <a:gd name="T10" fmla="*/ 142 w 142"/>
                <a:gd name="T11" fmla="*/ 92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"/>
                <a:gd name="T19" fmla="*/ 0 h 101"/>
                <a:gd name="T20" fmla="*/ 142 w 142"/>
                <a:gd name="T21" fmla="*/ 101 h 10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" h="101">
                  <a:moveTo>
                    <a:pt x="142" y="92"/>
                  </a:moveTo>
                  <a:lnTo>
                    <a:pt x="138" y="101"/>
                  </a:lnTo>
                  <a:lnTo>
                    <a:pt x="0" y="9"/>
                  </a:lnTo>
                  <a:lnTo>
                    <a:pt x="4" y="0"/>
                  </a:lnTo>
                  <a:lnTo>
                    <a:pt x="142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11" name="Freeform 107"/>
            <p:cNvSpPr>
              <a:spLocks/>
            </p:cNvSpPr>
            <p:nvPr/>
          </p:nvSpPr>
          <p:spPr bwMode="auto">
            <a:xfrm>
              <a:off x="1260" y="1727"/>
              <a:ext cx="134" cy="88"/>
            </a:xfrm>
            <a:custGeom>
              <a:avLst/>
              <a:gdLst>
                <a:gd name="T0" fmla="*/ 134 w 134"/>
                <a:gd name="T1" fmla="*/ 0 h 88"/>
                <a:gd name="T2" fmla="*/ 0 w 134"/>
                <a:gd name="T3" fmla="*/ 88 h 88"/>
                <a:gd name="T4" fmla="*/ 134 w 134"/>
                <a:gd name="T5" fmla="*/ 0 h 88"/>
                <a:gd name="T6" fmla="*/ 0 60000 65536"/>
                <a:gd name="T7" fmla="*/ 0 60000 65536"/>
                <a:gd name="T8" fmla="*/ 0 60000 65536"/>
                <a:gd name="T9" fmla="*/ 0 w 134"/>
                <a:gd name="T10" fmla="*/ 0 h 88"/>
                <a:gd name="T11" fmla="*/ 134 w 134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4" h="88">
                  <a:moveTo>
                    <a:pt x="134" y="0"/>
                  </a:moveTo>
                  <a:lnTo>
                    <a:pt x="0" y="88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12" name="Line 108"/>
            <p:cNvSpPr>
              <a:spLocks noChangeShapeType="1"/>
            </p:cNvSpPr>
            <p:nvPr/>
          </p:nvSpPr>
          <p:spPr bwMode="auto">
            <a:xfrm flipH="1" flipV="1">
              <a:off x="997" y="1704"/>
              <a:ext cx="133" cy="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13" name="Line 109"/>
            <p:cNvSpPr>
              <a:spLocks noChangeShapeType="1"/>
            </p:cNvSpPr>
            <p:nvPr/>
          </p:nvSpPr>
          <p:spPr bwMode="auto">
            <a:xfrm flipH="1">
              <a:off x="1260" y="1723"/>
              <a:ext cx="134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14" name="Freeform 110"/>
            <p:cNvSpPr>
              <a:spLocks/>
            </p:cNvSpPr>
            <p:nvPr/>
          </p:nvSpPr>
          <p:spPr bwMode="auto">
            <a:xfrm>
              <a:off x="1260" y="1723"/>
              <a:ext cx="138" cy="96"/>
            </a:xfrm>
            <a:custGeom>
              <a:avLst/>
              <a:gdLst>
                <a:gd name="T0" fmla="*/ 134 w 138"/>
                <a:gd name="T1" fmla="*/ 0 h 96"/>
                <a:gd name="T2" fmla="*/ 138 w 138"/>
                <a:gd name="T3" fmla="*/ 0 h 96"/>
                <a:gd name="T4" fmla="*/ 138 w 138"/>
                <a:gd name="T5" fmla="*/ 9 h 96"/>
                <a:gd name="T6" fmla="*/ 4 w 138"/>
                <a:gd name="T7" fmla="*/ 96 h 96"/>
                <a:gd name="T8" fmla="*/ 0 w 138"/>
                <a:gd name="T9" fmla="*/ 87 h 96"/>
                <a:gd name="T10" fmla="*/ 134 w 138"/>
                <a:gd name="T11" fmla="*/ 0 h 96"/>
                <a:gd name="T12" fmla="*/ 134 w 138"/>
                <a:gd name="T13" fmla="*/ 0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8"/>
                <a:gd name="T22" fmla="*/ 0 h 96"/>
                <a:gd name="T23" fmla="*/ 138 w 138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8" h="96">
                  <a:moveTo>
                    <a:pt x="134" y="0"/>
                  </a:moveTo>
                  <a:lnTo>
                    <a:pt x="138" y="0"/>
                  </a:lnTo>
                  <a:lnTo>
                    <a:pt x="138" y="9"/>
                  </a:lnTo>
                  <a:lnTo>
                    <a:pt x="4" y="96"/>
                  </a:lnTo>
                  <a:lnTo>
                    <a:pt x="0" y="8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15" name="Freeform 111"/>
            <p:cNvSpPr>
              <a:spLocks/>
            </p:cNvSpPr>
            <p:nvPr/>
          </p:nvSpPr>
          <p:spPr bwMode="auto">
            <a:xfrm>
              <a:off x="1398" y="1446"/>
              <a:ext cx="1" cy="272"/>
            </a:xfrm>
            <a:custGeom>
              <a:avLst/>
              <a:gdLst>
                <a:gd name="T0" fmla="*/ 0 w 1"/>
                <a:gd name="T1" fmla="*/ 272 h 272"/>
                <a:gd name="T2" fmla="*/ 0 w 1"/>
                <a:gd name="T3" fmla="*/ 0 h 272"/>
                <a:gd name="T4" fmla="*/ 0 w 1"/>
                <a:gd name="T5" fmla="*/ 272 h 272"/>
                <a:gd name="T6" fmla="*/ 0 60000 65536"/>
                <a:gd name="T7" fmla="*/ 0 60000 65536"/>
                <a:gd name="T8" fmla="*/ 0 60000 65536"/>
                <a:gd name="T9" fmla="*/ 0 w 1"/>
                <a:gd name="T10" fmla="*/ 0 h 272"/>
                <a:gd name="T11" fmla="*/ 1 w 1"/>
                <a:gd name="T12" fmla="*/ 272 h 2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72">
                  <a:moveTo>
                    <a:pt x="0" y="272"/>
                  </a:moveTo>
                  <a:lnTo>
                    <a:pt x="0" y="0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16" name="Freeform 112"/>
            <p:cNvSpPr>
              <a:spLocks/>
            </p:cNvSpPr>
            <p:nvPr/>
          </p:nvSpPr>
          <p:spPr bwMode="auto">
            <a:xfrm>
              <a:off x="1394" y="1442"/>
              <a:ext cx="9" cy="281"/>
            </a:xfrm>
            <a:custGeom>
              <a:avLst/>
              <a:gdLst>
                <a:gd name="T0" fmla="*/ 0 w 9"/>
                <a:gd name="T1" fmla="*/ 4 h 281"/>
                <a:gd name="T2" fmla="*/ 4 w 9"/>
                <a:gd name="T3" fmla="*/ 0 h 281"/>
                <a:gd name="T4" fmla="*/ 9 w 9"/>
                <a:gd name="T5" fmla="*/ 4 h 281"/>
                <a:gd name="T6" fmla="*/ 9 w 9"/>
                <a:gd name="T7" fmla="*/ 281 h 281"/>
                <a:gd name="T8" fmla="*/ 4 w 9"/>
                <a:gd name="T9" fmla="*/ 281 h 281"/>
                <a:gd name="T10" fmla="*/ 0 w 9"/>
                <a:gd name="T11" fmla="*/ 281 h 281"/>
                <a:gd name="T12" fmla="*/ 0 w 9"/>
                <a:gd name="T13" fmla="*/ 4 h 281"/>
                <a:gd name="T14" fmla="*/ 0 w 9"/>
                <a:gd name="T15" fmla="*/ 4 h 2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281"/>
                <a:gd name="T26" fmla="*/ 9 w 9"/>
                <a:gd name="T27" fmla="*/ 281 h 2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281">
                  <a:moveTo>
                    <a:pt x="0" y="4"/>
                  </a:moveTo>
                  <a:lnTo>
                    <a:pt x="4" y="0"/>
                  </a:lnTo>
                  <a:lnTo>
                    <a:pt x="9" y="4"/>
                  </a:lnTo>
                  <a:lnTo>
                    <a:pt x="9" y="281"/>
                  </a:lnTo>
                  <a:lnTo>
                    <a:pt x="4" y="281"/>
                  </a:lnTo>
                  <a:lnTo>
                    <a:pt x="0" y="28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17" name="Freeform 113"/>
            <p:cNvSpPr>
              <a:spLocks/>
            </p:cNvSpPr>
            <p:nvPr/>
          </p:nvSpPr>
          <p:spPr bwMode="auto">
            <a:xfrm>
              <a:off x="1368" y="1460"/>
              <a:ext cx="1" cy="244"/>
            </a:xfrm>
            <a:custGeom>
              <a:avLst/>
              <a:gdLst>
                <a:gd name="T0" fmla="*/ 0 w 1"/>
                <a:gd name="T1" fmla="*/ 0 h 244"/>
                <a:gd name="T2" fmla="*/ 0 w 1"/>
                <a:gd name="T3" fmla="*/ 244 h 244"/>
                <a:gd name="T4" fmla="*/ 0 w 1"/>
                <a:gd name="T5" fmla="*/ 0 h 244"/>
                <a:gd name="T6" fmla="*/ 0 60000 65536"/>
                <a:gd name="T7" fmla="*/ 0 60000 65536"/>
                <a:gd name="T8" fmla="*/ 0 60000 65536"/>
                <a:gd name="T9" fmla="*/ 0 w 1"/>
                <a:gd name="T10" fmla="*/ 0 h 244"/>
                <a:gd name="T11" fmla="*/ 1 w 1"/>
                <a:gd name="T12" fmla="*/ 244 h 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44">
                  <a:moveTo>
                    <a:pt x="0" y="0"/>
                  </a:moveTo>
                  <a:lnTo>
                    <a:pt x="0" y="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18" name="Line 114"/>
            <p:cNvSpPr>
              <a:spLocks noChangeShapeType="1"/>
            </p:cNvSpPr>
            <p:nvPr/>
          </p:nvSpPr>
          <p:spPr bwMode="auto">
            <a:xfrm flipV="1">
              <a:off x="1398" y="1442"/>
              <a:ext cx="1" cy="2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19" name="Line 115"/>
            <p:cNvSpPr>
              <a:spLocks noChangeShapeType="1"/>
            </p:cNvSpPr>
            <p:nvPr/>
          </p:nvSpPr>
          <p:spPr bwMode="auto">
            <a:xfrm>
              <a:off x="1368" y="1460"/>
              <a:ext cx="1" cy="2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20" name="Freeform 116"/>
            <p:cNvSpPr>
              <a:spLocks/>
            </p:cNvSpPr>
            <p:nvPr/>
          </p:nvSpPr>
          <p:spPr bwMode="auto">
            <a:xfrm>
              <a:off x="1364" y="1460"/>
              <a:ext cx="8" cy="244"/>
            </a:xfrm>
            <a:custGeom>
              <a:avLst/>
              <a:gdLst>
                <a:gd name="T0" fmla="*/ 0 w 8"/>
                <a:gd name="T1" fmla="*/ 0 h 244"/>
                <a:gd name="T2" fmla="*/ 8 w 8"/>
                <a:gd name="T3" fmla="*/ 0 h 244"/>
                <a:gd name="T4" fmla="*/ 8 w 8"/>
                <a:gd name="T5" fmla="*/ 244 h 244"/>
                <a:gd name="T6" fmla="*/ 0 w 8"/>
                <a:gd name="T7" fmla="*/ 244 h 244"/>
                <a:gd name="T8" fmla="*/ 0 w 8"/>
                <a:gd name="T9" fmla="*/ 0 h 244"/>
                <a:gd name="T10" fmla="*/ 0 w 8"/>
                <a:gd name="T11" fmla="*/ 0 h 2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244"/>
                <a:gd name="T20" fmla="*/ 8 w 8"/>
                <a:gd name="T21" fmla="*/ 244 h 2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244">
                  <a:moveTo>
                    <a:pt x="0" y="0"/>
                  </a:moveTo>
                  <a:lnTo>
                    <a:pt x="8" y="0"/>
                  </a:lnTo>
                  <a:lnTo>
                    <a:pt x="8" y="244"/>
                  </a:lnTo>
                  <a:lnTo>
                    <a:pt x="0" y="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21" name="Freeform 117"/>
            <p:cNvSpPr>
              <a:spLocks/>
            </p:cNvSpPr>
            <p:nvPr/>
          </p:nvSpPr>
          <p:spPr bwMode="auto">
            <a:xfrm>
              <a:off x="1187" y="1303"/>
              <a:ext cx="207" cy="139"/>
            </a:xfrm>
            <a:custGeom>
              <a:avLst/>
              <a:gdLst>
                <a:gd name="T0" fmla="*/ 0 w 207"/>
                <a:gd name="T1" fmla="*/ 0 h 139"/>
                <a:gd name="T2" fmla="*/ 207 w 207"/>
                <a:gd name="T3" fmla="*/ 139 h 139"/>
                <a:gd name="T4" fmla="*/ 0 w 207"/>
                <a:gd name="T5" fmla="*/ 0 h 139"/>
                <a:gd name="T6" fmla="*/ 0 60000 65536"/>
                <a:gd name="T7" fmla="*/ 0 60000 65536"/>
                <a:gd name="T8" fmla="*/ 0 60000 65536"/>
                <a:gd name="T9" fmla="*/ 0 w 207"/>
                <a:gd name="T10" fmla="*/ 0 h 139"/>
                <a:gd name="T11" fmla="*/ 207 w 207"/>
                <a:gd name="T12" fmla="*/ 139 h 1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" h="139">
                  <a:moveTo>
                    <a:pt x="0" y="0"/>
                  </a:moveTo>
                  <a:lnTo>
                    <a:pt x="207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22" name="Freeform 118"/>
            <p:cNvSpPr>
              <a:spLocks/>
            </p:cNvSpPr>
            <p:nvPr/>
          </p:nvSpPr>
          <p:spPr bwMode="auto">
            <a:xfrm>
              <a:off x="1182" y="1299"/>
              <a:ext cx="216" cy="147"/>
            </a:xfrm>
            <a:custGeom>
              <a:avLst/>
              <a:gdLst>
                <a:gd name="T0" fmla="*/ 0 w 216"/>
                <a:gd name="T1" fmla="*/ 9 h 147"/>
                <a:gd name="T2" fmla="*/ 0 w 216"/>
                <a:gd name="T3" fmla="*/ 0 h 147"/>
                <a:gd name="T4" fmla="*/ 5 w 216"/>
                <a:gd name="T5" fmla="*/ 0 h 147"/>
                <a:gd name="T6" fmla="*/ 216 w 216"/>
                <a:gd name="T7" fmla="*/ 138 h 147"/>
                <a:gd name="T8" fmla="*/ 216 w 216"/>
                <a:gd name="T9" fmla="*/ 143 h 147"/>
                <a:gd name="T10" fmla="*/ 212 w 216"/>
                <a:gd name="T11" fmla="*/ 147 h 147"/>
                <a:gd name="T12" fmla="*/ 0 w 216"/>
                <a:gd name="T13" fmla="*/ 9 h 147"/>
                <a:gd name="T14" fmla="*/ 0 w 216"/>
                <a:gd name="T15" fmla="*/ 9 h 1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"/>
                <a:gd name="T25" fmla="*/ 0 h 147"/>
                <a:gd name="T26" fmla="*/ 216 w 216"/>
                <a:gd name="T27" fmla="*/ 147 h 14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" h="147">
                  <a:moveTo>
                    <a:pt x="0" y="9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216" y="138"/>
                  </a:lnTo>
                  <a:lnTo>
                    <a:pt x="216" y="143"/>
                  </a:lnTo>
                  <a:lnTo>
                    <a:pt x="212" y="147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23" name="Freeform 119"/>
            <p:cNvSpPr>
              <a:spLocks/>
            </p:cNvSpPr>
            <p:nvPr/>
          </p:nvSpPr>
          <p:spPr bwMode="auto">
            <a:xfrm>
              <a:off x="1048" y="1303"/>
              <a:ext cx="130" cy="88"/>
            </a:xfrm>
            <a:custGeom>
              <a:avLst/>
              <a:gdLst>
                <a:gd name="T0" fmla="*/ 130 w 130"/>
                <a:gd name="T1" fmla="*/ 0 h 88"/>
                <a:gd name="T2" fmla="*/ 0 w 130"/>
                <a:gd name="T3" fmla="*/ 88 h 88"/>
                <a:gd name="T4" fmla="*/ 130 w 130"/>
                <a:gd name="T5" fmla="*/ 0 h 88"/>
                <a:gd name="T6" fmla="*/ 0 60000 65536"/>
                <a:gd name="T7" fmla="*/ 0 60000 65536"/>
                <a:gd name="T8" fmla="*/ 0 60000 65536"/>
                <a:gd name="T9" fmla="*/ 0 w 130"/>
                <a:gd name="T10" fmla="*/ 0 h 88"/>
                <a:gd name="T11" fmla="*/ 130 w 13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" h="88">
                  <a:moveTo>
                    <a:pt x="130" y="0"/>
                  </a:moveTo>
                  <a:lnTo>
                    <a:pt x="0" y="8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24" name="Line 120"/>
            <p:cNvSpPr>
              <a:spLocks noChangeShapeType="1"/>
            </p:cNvSpPr>
            <p:nvPr/>
          </p:nvSpPr>
          <p:spPr bwMode="auto">
            <a:xfrm>
              <a:off x="1182" y="1299"/>
              <a:ext cx="212" cy="1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25" name="Line 121"/>
            <p:cNvSpPr>
              <a:spLocks noChangeShapeType="1"/>
            </p:cNvSpPr>
            <p:nvPr/>
          </p:nvSpPr>
          <p:spPr bwMode="auto">
            <a:xfrm flipH="1">
              <a:off x="1044" y="1299"/>
              <a:ext cx="134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26" name="Freeform 122"/>
            <p:cNvSpPr>
              <a:spLocks/>
            </p:cNvSpPr>
            <p:nvPr/>
          </p:nvSpPr>
          <p:spPr bwMode="auto">
            <a:xfrm>
              <a:off x="1044" y="1299"/>
              <a:ext cx="138" cy="97"/>
            </a:xfrm>
            <a:custGeom>
              <a:avLst/>
              <a:gdLst>
                <a:gd name="T0" fmla="*/ 134 w 138"/>
                <a:gd name="T1" fmla="*/ 0 h 97"/>
                <a:gd name="T2" fmla="*/ 138 w 138"/>
                <a:gd name="T3" fmla="*/ 0 h 97"/>
                <a:gd name="T4" fmla="*/ 138 w 138"/>
                <a:gd name="T5" fmla="*/ 9 h 97"/>
                <a:gd name="T6" fmla="*/ 4 w 138"/>
                <a:gd name="T7" fmla="*/ 97 h 97"/>
                <a:gd name="T8" fmla="*/ 0 w 138"/>
                <a:gd name="T9" fmla="*/ 87 h 97"/>
                <a:gd name="T10" fmla="*/ 134 w 138"/>
                <a:gd name="T11" fmla="*/ 0 h 97"/>
                <a:gd name="T12" fmla="*/ 134 w 138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8"/>
                <a:gd name="T22" fmla="*/ 0 h 97"/>
                <a:gd name="T23" fmla="*/ 138 w 138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8" h="97">
                  <a:moveTo>
                    <a:pt x="134" y="0"/>
                  </a:moveTo>
                  <a:lnTo>
                    <a:pt x="138" y="0"/>
                  </a:lnTo>
                  <a:lnTo>
                    <a:pt x="138" y="9"/>
                  </a:lnTo>
                  <a:lnTo>
                    <a:pt x="4" y="97"/>
                  </a:lnTo>
                  <a:lnTo>
                    <a:pt x="0" y="8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27" name="Freeform 123"/>
            <p:cNvSpPr>
              <a:spLocks/>
            </p:cNvSpPr>
            <p:nvPr/>
          </p:nvSpPr>
          <p:spPr bwMode="auto">
            <a:xfrm>
              <a:off x="1061" y="1340"/>
              <a:ext cx="121" cy="79"/>
            </a:xfrm>
            <a:custGeom>
              <a:avLst/>
              <a:gdLst>
                <a:gd name="T0" fmla="*/ 121 w 121"/>
                <a:gd name="T1" fmla="*/ 0 h 79"/>
                <a:gd name="T2" fmla="*/ 0 w 121"/>
                <a:gd name="T3" fmla="*/ 79 h 79"/>
                <a:gd name="T4" fmla="*/ 121 w 121"/>
                <a:gd name="T5" fmla="*/ 0 h 79"/>
                <a:gd name="T6" fmla="*/ 0 60000 65536"/>
                <a:gd name="T7" fmla="*/ 0 60000 65536"/>
                <a:gd name="T8" fmla="*/ 0 60000 65536"/>
                <a:gd name="T9" fmla="*/ 0 w 121"/>
                <a:gd name="T10" fmla="*/ 0 h 79"/>
                <a:gd name="T11" fmla="*/ 121 w 121"/>
                <a:gd name="T12" fmla="*/ 79 h 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1" h="79">
                  <a:moveTo>
                    <a:pt x="121" y="0"/>
                  </a:moveTo>
                  <a:lnTo>
                    <a:pt x="0" y="79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28" name="Freeform 124"/>
            <p:cNvSpPr>
              <a:spLocks/>
            </p:cNvSpPr>
            <p:nvPr/>
          </p:nvSpPr>
          <p:spPr bwMode="auto">
            <a:xfrm>
              <a:off x="1057" y="1336"/>
              <a:ext cx="130" cy="87"/>
            </a:xfrm>
            <a:custGeom>
              <a:avLst/>
              <a:gdLst>
                <a:gd name="T0" fmla="*/ 125 w 130"/>
                <a:gd name="T1" fmla="*/ 0 h 87"/>
                <a:gd name="T2" fmla="*/ 130 w 130"/>
                <a:gd name="T3" fmla="*/ 9 h 87"/>
                <a:gd name="T4" fmla="*/ 9 w 130"/>
                <a:gd name="T5" fmla="*/ 87 h 87"/>
                <a:gd name="T6" fmla="*/ 0 w 130"/>
                <a:gd name="T7" fmla="*/ 78 h 87"/>
                <a:gd name="T8" fmla="*/ 125 w 130"/>
                <a:gd name="T9" fmla="*/ 0 h 87"/>
                <a:gd name="T10" fmla="*/ 125 w 130"/>
                <a:gd name="T11" fmla="*/ 0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0"/>
                <a:gd name="T19" fmla="*/ 0 h 87"/>
                <a:gd name="T20" fmla="*/ 130 w 130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0" h="87">
                  <a:moveTo>
                    <a:pt x="125" y="0"/>
                  </a:moveTo>
                  <a:lnTo>
                    <a:pt x="130" y="9"/>
                  </a:lnTo>
                  <a:lnTo>
                    <a:pt x="9" y="87"/>
                  </a:lnTo>
                  <a:lnTo>
                    <a:pt x="0" y="7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29" name="Freeform 125"/>
            <p:cNvSpPr>
              <a:spLocks/>
            </p:cNvSpPr>
            <p:nvPr/>
          </p:nvSpPr>
          <p:spPr bwMode="auto">
            <a:xfrm>
              <a:off x="1403" y="1723"/>
              <a:ext cx="168" cy="64"/>
            </a:xfrm>
            <a:custGeom>
              <a:avLst/>
              <a:gdLst>
                <a:gd name="T0" fmla="*/ 168 w 168"/>
                <a:gd name="T1" fmla="*/ 64 h 64"/>
                <a:gd name="T2" fmla="*/ 0 w 168"/>
                <a:gd name="T3" fmla="*/ 0 h 64"/>
                <a:gd name="T4" fmla="*/ 168 w 168"/>
                <a:gd name="T5" fmla="*/ 64 h 64"/>
                <a:gd name="T6" fmla="*/ 0 60000 65536"/>
                <a:gd name="T7" fmla="*/ 0 60000 65536"/>
                <a:gd name="T8" fmla="*/ 0 60000 65536"/>
                <a:gd name="T9" fmla="*/ 0 w 168"/>
                <a:gd name="T10" fmla="*/ 0 h 64"/>
                <a:gd name="T11" fmla="*/ 168 w 168"/>
                <a:gd name="T12" fmla="*/ 64 h 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64">
                  <a:moveTo>
                    <a:pt x="168" y="64"/>
                  </a:moveTo>
                  <a:lnTo>
                    <a:pt x="0" y="0"/>
                  </a:lnTo>
                  <a:lnTo>
                    <a:pt x="168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30" name="Line 126"/>
            <p:cNvSpPr>
              <a:spLocks noChangeShapeType="1"/>
            </p:cNvSpPr>
            <p:nvPr/>
          </p:nvSpPr>
          <p:spPr bwMode="auto">
            <a:xfrm flipH="1">
              <a:off x="1057" y="1336"/>
              <a:ext cx="121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31" name="Line 127"/>
            <p:cNvSpPr>
              <a:spLocks noChangeShapeType="1"/>
            </p:cNvSpPr>
            <p:nvPr/>
          </p:nvSpPr>
          <p:spPr bwMode="auto">
            <a:xfrm flipH="1" flipV="1">
              <a:off x="1403" y="1723"/>
              <a:ext cx="168" cy="6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32" name="Freeform 128"/>
            <p:cNvSpPr>
              <a:spLocks/>
            </p:cNvSpPr>
            <p:nvPr/>
          </p:nvSpPr>
          <p:spPr bwMode="auto">
            <a:xfrm>
              <a:off x="1398" y="1723"/>
              <a:ext cx="177" cy="69"/>
            </a:xfrm>
            <a:custGeom>
              <a:avLst/>
              <a:gdLst>
                <a:gd name="T0" fmla="*/ 177 w 177"/>
                <a:gd name="T1" fmla="*/ 59 h 69"/>
                <a:gd name="T2" fmla="*/ 173 w 177"/>
                <a:gd name="T3" fmla="*/ 69 h 69"/>
                <a:gd name="T4" fmla="*/ 0 w 177"/>
                <a:gd name="T5" fmla="*/ 9 h 69"/>
                <a:gd name="T6" fmla="*/ 0 w 177"/>
                <a:gd name="T7" fmla="*/ 0 h 69"/>
                <a:gd name="T8" fmla="*/ 5 w 177"/>
                <a:gd name="T9" fmla="*/ 0 h 69"/>
                <a:gd name="T10" fmla="*/ 177 w 177"/>
                <a:gd name="T11" fmla="*/ 59 h 69"/>
                <a:gd name="T12" fmla="*/ 177 w 177"/>
                <a:gd name="T13" fmla="*/ 59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7"/>
                <a:gd name="T22" fmla="*/ 0 h 69"/>
                <a:gd name="T23" fmla="*/ 177 w 177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7" h="69">
                  <a:moveTo>
                    <a:pt x="177" y="59"/>
                  </a:moveTo>
                  <a:lnTo>
                    <a:pt x="173" y="69"/>
                  </a:lnTo>
                  <a:lnTo>
                    <a:pt x="0" y="9"/>
                  </a:lnTo>
                  <a:lnTo>
                    <a:pt x="0" y="0"/>
                  </a:lnTo>
                  <a:lnTo>
                    <a:pt x="5" y="0"/>
                  </a:lnTo>
                  <a:lnTo>
                    <a:pt x="177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33" name="Freeform 129"/>
            <p:cNvSpPr>
              <a:spLocks/>
            </p:cNvSpPr>
            <p:nvPr/>
          </p:nvSpPr>
          <p:spPr bwMode="auto">
            <a:xfrm>
              <a:off x="1687" y="1584"/>
              <a:ext cx="91" cy="143"/>
            </a:xfrm>
            <a:custGeom>
              <a:avLst/>
              <a:gdLst>
                <a:gd name="T0" fmla="*/ 91 w 91"/>
                <a:gd name="T1" fmla="*/ 0 h 143"/>
                <a:gd name="T2" fmla="*/ 0 w 91"/>
                <a:gd name="T3" fmla="*/ 143 h 143"/>
                <a:gd name="T4" fmla="*/ 91 w 91"/>
                <a:gd name="T5" fmla="*/ 0 h 143"/>
                <a:gd name="T6" fmla="*/ 0 60000 65536"/>
                <a:gd name="T7" fmla="*/ 0 60000 65536"/>
                <a:gd name="T8" fmla="*/ 0 60000 65536"/>
                <a:gd name="T9" fmla="*/ 0 w 91"/>
                <a:gd name="T10" fmla="*/ 0 h 143"/>
                <a:gd name="T11" fmla="*/ 91 w 91"/>
                <a:gd name="T12" fmla="*/ 143 h 1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143">
                  <a:moveTo>
                    <a:pt x="91" y="0"/>
                  </a:moveTo>
                  <a:lnTo>
                    <a:pt x="0" y="143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34" name="Freeform 130"/>
            <p:cNvSpPr>
              <a:spLocks/>
            </p:cNvSpPr>
            <p:nvPr/>
          </p:nvSpPr>
          <p:spPr bwMode="auto">
            <a:xfrm>
              <a:off x="1683" y="1584"/>
              <a:ext cx="99" cy="148"/>
            </a:xfrm>
            <a:custGeom>
              <a:avLst/>
              <a:gdLst>
                <a:gd name="T0" fmla="*/ 91 w 99"/>
                <a:gd name="T1" fmla="*/ 0 h 148"/>
                <a:gd name="T2" fmla="*/ 99 w 99"/>
                <a:gd name="T3" fmla="*/ 0 h 148"/>
                <a:gd name="T4" fmla="*/ 99 w 99"/>
                <a:gd name="T5" fmla="*/ 5 h 148"/>
                <a:gd name="T6" fmla="*/ 9 w 99"/>
                <a:gd name="T7" fmla="*/ 148 h 148"/>
                <a:gd name="T8" fmla="*/ 0 w 99"/>
                <a:gd name="T9" fmla="*/ 139 h 148"/>
                <a:gd name="T10" fmla="*/ 91 w 99"/>
                <a:gd name="T11" fmla="*/ 0 h 148"/>
                <a:gd name="T12" fmla="*/ 91 w 99"/>
                <a:gd name="T13" fmla="*/ 0 h 1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"/>
                <a:gd name="T22" fmla="*/ 0 h 148"/>
                <a:gd name="T23" fmla="*/ 99 w 99"/>
                <a:gd name="T24" fmla="*/ 148 h 1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" h="148">
                  <a:moveTo>
                    <a:pt x="91" y="0"/>
                  </a:moveTo>
                  <a:lnTo>
                    <a:pt x="99" y="0"/>
                  </a:lnTo>
                  <a:lnTo>
                    <a:pt x="99" y="5"/>
                  </a:lnTo>
                  <a:lnTo>
                    <a:pt x="9" y="148"/>
                  </a:lnTo>
                  <a:lnTo>
                    <a:pt x="0" y="139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35" name="Freeform 131"/>
            <p:cNvSpPr>
              <a:spLocks/>
            </p:cNvSpPr>
            <p:nvPr/>
          </p:nvSpPr>
          <p:spPr bwMode="auto">
            <a:xfrm>
              <a:off x="1692" y="1446"/>
              <a:ext cx="86" cy="134"/>
            </a:xfrm>
            <a:custGeom>
              <a:avLst/>
              <a:gdLst>
                <a:gd name="T0" fmla="*/ 0 w 86"/>
                <a:gd name="T1" fmla="*/ 0 h 134"/>
                <a:gd name="T2" fmla="*/ 86 w 86"/>
                <a:gd name="T3" fmla="*/ 134 h 134"/>
                <a:gd name="T4" fmla="*/ 0 w 86"/>
                <a:gd name="T5" fmla="*/ 0 h 134"/>
                <a:gd name="T6" fmla="*/ 0 60000 65536"/>
                <a:gd name="T7" fmla="*/ 0 60000 65536"/>
                <a:gd name="T8" fmla="*/ 0 60000 65536"/>
                <a:gd name="T9" fmla="*/ 0 w 86"/>
                <a:gd name="T10" fmla="*/ 0 h 134"/>
                <a:gd name="T11" fmla="*/ 86 w 86"/>
                <a:gd name="T12" fmla="*/ 134 h 1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134">
                  <a:moveTo>
                    <a:pt x="0" y="0"/>
                  </a:moveTo>
                  <a:lnTo>
                    <a:pt x="86" y="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36" name="Line 132"/>
            <p:cNvSpPr>
              <a:spLocks noChangeShapeType="1"/>
            </p:cNvSpPr>
            <p:nvPr/>
          </p:nvSpPr>
          <p:spPr bwMode="auto">
            <a:xfrm flipH="1">
              <a:off x="1687" y="1584"/>
              <a:ext cx="91" cy="14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37" name="Line 133"/>
            <p:cNvSpPr>
              <a:spLocks noChangeShapeType="1"/>
            </p:cNvSpPr>
            <p:nvPr/>
          </p:nvSpPr>
          <p:spPr bwMode="auto">
            <a:xfrm>
              <a:off x="1692" y="1442"/>
              <a:ext cx="86" cy="1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38" name="Freeform 134"/>
            <p:cNvSpPr>
              <a:spLocks/>
            </p:cNvSpPr>
            <p:nvPr/>
          </p:nvSpPr>
          <p:spPr bwMode="auto">
            <a:xfrm>
              <a:off x="1687" y="1442"/>
              <a:ext cx="95" cy="142"/>
            </a:xfrm>
            <a:custGeom>
              <a:avLst/>
              <a:gdLst>
                <a:gd name="T0" fmla="*/ 0 w 95"/>
                <a:gd name="T1" fmla="*/ 4 h 142"/>
                <a:gd name="T2" fmla="*/ 9 w 95"/>
                <a:gd name="T3" fmla="*/ 0 h 142"/>
                <a:gd name="T4" fmla="*/ 95 w 95"/>
                <a:gd name="T5" fmla="*/ 133 h 142"/>
                <a:gd name="T6" fmla="*/ 95 w 95"/>
                <a:gd name="T7" fmla="*/ 142 h 142"/>
                <a:gd name="T8" fmla="*/ 87 w 95"/>
                <a:gd name="T9" fmla="*/ 142 h 142"/>
                <a:gd name="T10" fmla="*/ 0 w 95"/>
                <a:gd name="T11" fmla="*/ 4 h 142"/>
                <a:gd name="T12" fmla="*/ 0 w 95"/>
                <a:gd name="T13" fmla="*/ 4 h 1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5"/>
                <a:gd name="T22" fmla="*/ 0 h 142"/>
                <a:gd name="T23" fmla="*/ 95 w 95"/>
                <a:gd name="T24" fmla="*/ 142 h 1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5" h="142">
                  <a:moveTo>
                    <a:pt x="0" y="4"/>
                  </a:moveTo>
                  <a:lnTo>
                    <a:pt x="9" y="0"/>
                  </a:lnTo>
                  <a:lnTo>
                    <a:pt x="95" y="133"/>
                  </a:lnTo>
                  <a:lnTo>
                    <a:pt x="95" y="142"/>
                  </a:lnTo>
                  <a:lnTo>
                    <a:pt x="87" y="14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39" name="Freeform 135"/>
            <p:cNvSpPr>
              <a:spLocks/>
            </p:cNvSpPr>
            <p:nvPr/>
          </p:nvSpPr>
          <p:spPr bwMode="auto">
            <a:xfrm>
              <a:off x="1670" y="1465"/>
              <a:ext cx="74" cy="115"/>
            </a:xfrm>
            <a:custGeom>
              <a:avLst/>
              <a:gdLst>
                <a:gd name="T0" fmla="*/ 0 w 74"/>
                <a:gd name="T1" fmla="*/ 0 h 115"/>
                <a:gd name="T2" fmla="*/ 74 w 74"/>
                <a:gd name="T3" fmla="*/ 115 h 115"/>
                <a:gd name="T4" fmla="*/ 0 w 74"/>
                <a:gd name="T5" fmla="*/ 0 h 115"/>
                <a:gd name="T6" fmla="*/ 0 60000 65536"/>
                <a:gd name="T7" fmla="*/ 0 60000 65536"/>
                <a:gd name="T8" fmla="*/ 0 60000 65536"/>
                <a:gd name="T9" fmla="*/ 0 w 74"/>
                <a:gd name="T10" fmla="*/ 0 h 115"/>
                <a:gd name="T11" fmla="*/ 74 w 74"/>
                <a:gd name="T12" fmla="*/ 115 h 1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" h="115">
                  <a:moveTo>
                    <a:pt x="0" y="0"/>
                  </a:moveTo>
                  <a:lnTo>
                    <a:pt x="74" y="1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40" name="Freeform 136"/>
            <p:cNvSpPr>
              <a:spLocks/>
            </p:cNvSpPr>
            <p:nvPr/>
          </p:nvSpPr>
          <p:spPr bwMode="auto">
            <a:xfrm>
              <a:off x="1666" y="1460"/>
              <a:ext cx="82" cy="124"/>
            </a:xfrm>
            <a:custGeom>
              <a:avLst/>
              <a:gdLst>
                <a:gd name="T0" fmla="*/ 0 w 82"/>
                <a:gd name="T1" fmla="*/ 9 h 124"/>
                <a:gd name="T2" fmla="*/ 9 w 82"/>
                <a:gd name="T3" fmla="*/ 0 h 124"/>
                <a:gd name="T4" fmla="*/ 82 w 82"/>
                <a:gd name="T5" fmla="*/ 120 h 124"/>
                <a:gd name="T6" fmla="*/ 73 w 82"/>
                <a:gd name="T7" fmla="*/ 124 h 124"/>
                <a:gd name="T8" fmla="*/ 0 w 82"/>
                <a:gd name="T9" fmla="*/ 9 h 124"/>
                <a:gd name="T10" fmla="*/ 0 w 82"/>
                <a:gd name="T11" fmla="*/ 9 h 1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2"/>
                <a:gd name="T19" fmla="*/ 0 h 124"/>
                <a:gd name="T20" fmla="*/ 82 w 82"/>
                <a:gd name="T21" fmla="*/ 124 h 1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2" h="124">
                  <a:moveTo>
                    <a:pt x="0" y="9"/>
                  </a:moveTo>
                  <a:lnTo>
                    <a:pt x="9" y="0"/>
                  </a:lnTo>
                  <a:lnTo>
                    <a:pt x="82" y="120"/>
                  </a:lnTo>
                  <a:lnTo>
                    <a:pt x="73" y="124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41" name="Freeform 137"/>
            <p:cNvSpPr>
              <a:spLocks/>
            </p:cNvSpPr>
            <p:nvPr/>
          </p:nvSpPr>
          <p:spPr bwMode="auto">
            <a:xfrm>
              <a:off x="1403" y="1377"/>
              <a:ext cx="168" cy="65"/>
            </a:xfrm>
            <a:custGeom>
              <a:avLst/>
              <a:gdLst>
                <a:gd name="T0" fmla="*/ 0 w 168"/>
                <a:gd name="T1" fmla="*/ 65 h 65"/>
                <a:gd name="T2" fmla="*/ 168 w 168"/>
                <a:gd name="T3" fmla="*/ 0 h 65"/>
                <a:gd name="T4" fmla="*/ 0 w 168"/>
                <a:gd name="T5" fmla="*/ 65 h 65"/>
                <a:gd name="T6" fmla="*/ 0 60000 65536"/>
                <a:gd name="T7" fmla="*/ 0 60000 65536"/>
                <a:gd name="T8" fmla="*/ 0 60000 65536"/>
                <a:gd name="T9" fmla="*/ 0 w 168"/>
                <a:gd name="T10" fmla="*/ 0 h 65"/>
                <a:gd name="T11" fmla="*/ 168 w 168"/>
                <a:gd name="T12" fmla="*/ 65 h 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65">
                  <a:moveTo>
                    <a:pt x="0" y="65"/>
                  </a:moveTo>
                  <a:lnTo>
                    <a:pt x="168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42" name="Line 138"/>
            <p:cNvSpPr>
              <a:spLocks noChangeShapeType="1"/>
            </p:cNvSpPr>
            <p:nvPr/>
          </p:nvSpPr>
          <p:spPr bwMode="auto">
            <a:xfrm>
              <a:off x="1666" y="1460"/>
              <a:ext cx="78" cy="12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43" name="Line 139"/>
            <p:cNvSpPr>
              <a:spLocks noChangeShapeType="1"/>
            </p:cNvSpPr>
            <p:nvPr/>
          </p:nvSpPr>
          <p:spPr bwMode="auto">
            <a:xfrm flipV="1">
              <a:off x="1403" y="1377"/>
              <a:ext cx="168" cy="6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44" name="Freeform 140"/>
            <p:cNvSpPr>
              <a:spLocks/>
            </p:cNvSpPr>
            <p:nvPr/>
          </p:nvSpPr>
          <p:spPr bwMode="auto">
            <a:xfrm>
              <a:off x="1398" y="1373"/>
              <a:ext cx="177" cy="73"/>
            </a:xfrm>
            <a:custGeom>
              <a:avLst/>
              <a:gdLst>
                <a:gd name="T0" fmla="*/ 173 w 177"/>
                <a:gd name="T1" fmla="*/ 0 h 73"/>
                <a:gd name="T2" fmla="*/ 177 w 177"/>
                <a:gd name="T3" fmla="*/ 9 h 73"/>
                <a:gd name="T4" fmla="*/ 5 w 177"/>
                <a:gd name="T5" fmla="*/ 73 h 73"/>
                <a:gd name="T6" fmla="*/ 0 w 177"/>
                <a:gd name="T7" fmla="*/ 69 h 73"/>
                <a:gd name="T8" fmla="*/ 0 w 177"/>
                <a:gd name="T9" fmla="*/ 64 h 73"/>
                <a:gd name="T10" fmla="*/ 173 w 177"/>
                <a:gd name="T11" fmla="*/ 0 h 73"/>
                <a:gd name="T12" fmla="*/ 173 w 177"/>
                <a:gd name="T13" fmla="*/ 0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7"/>
                <a:gd name="T22" fmla="*/ 0 h 73"/>
                <a:gd name="T23" fmla="*/ 177 w 17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7" h="73">
                  <a:moveTo>
                    <a:pt x="173" y="0"/>
                  </a:moveTo>
                  <a:lnTo>
                    <a:pt x="177" y="9"/>
                  </a:lnTo>
                  <a:lnTo>
                    <a:pt x="5" y="73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45" name="Freeform 141"/>
            <p:cNvSpPr>
              <a:spLocks/>
            </p:cNvSpPr>
            <p:nvPr/>
          </p:nvSpPr>
          <p:spPr bwMode="auto">
            <a:xfrm>
              <a:off x="1182" y="1110"/>
              <a:ext cx="1" cy="184"/>
            </a:xfrm>
            <a:custGeom>
              <a:avLst/>
              <a:gdLst>
                <a:gd name="T0" fmla="*/ 0 w 1"/>
                <a:gd name="T1" fmla="*/ 184 h 184"/>
                <a:gd name="T2" fmla="*/ 0 w 1"/>
                <a:gd name="T3" fmla="*/ 0 h 184"/>
                <a:gd name="T4" fmla="*/ 0 w 1"/>
                <a:gd name="T5" fmla="*/ 184 h 184"/>
                <a:gd name="T6" fmla="*/ 0 60000 65536"/>
                <a:gd name="T7" fmla="*/ 0 60000 65536"/>
                <a:gd name="T8" fmla="*/ 0 60000 65536"/>
                <a:gd name="T9" fmla="*/ 0 w 1"/>
                <a:gd name="T10" fmla="*/ 0 h 184"/>
                <a:gd name="T11" fmla="*/ 1 w 1"/>
                <a:gd name="T12" fmla="*/ 184 h 1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4">
                  <a:moveTo>
                    <a:pt x="0" y="184"/>
                  </a:moveTo>
                  <a:lnTo>
                    <a:pt x="0" y="0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46" name="Freeform 142"/>
            <p:cNvSpPr>
              <a:spLocks/>
            </p:cNvSpPr>
            <p:nvPr/>
          </p:nvSpPr>
          <p:spPr bwMode="auto">
            <a:xfrm>
              <a:off x="1178" y="1110"/>
              <a:ext cx="9" cy="189"/>
            </a:xfrm>
            <a:custGeom>
              <a:avLst/>
              <a:gdLst>
                <a:gd name="T0" fmla="*/ 0 w 9"/>
                <a:gd name="T1" fmla="*/ 0 h 189"/>
                <a:gd name="T2" fmla="*/ 9 w 9"/>
                <a:gd name="T3" fmla="*/ 0 h 189"/>
                <a:gd name="T4" fmla="*/ 9 w 9"/>
                <a:gd name="T5" fmla="*/ 189 h 189"/>
                <a:gd name="T6" fmla="*/ 4 w 9"/>
                <a:gd name="T7" fmla="*/ 189 h 189"/>
                <a:gd name="T8" fmla="*/ 0 w 9"/>
                <a:gd name="T9" fmla="*/ 189 h 189"/>
                <a:gd name="T10" fmla="*/ 0 w 9"/>
                <a:gd name="T11" fmla="*/ 0 h 189"/>
                <a:gd name="T12" fmla="*/ 0 w 9"/>
                <a:gd name="T13" fmla="*/ 0 h 1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89"/>
                <a:gd name="T23" fmla="*/ 9 w 9"/>
                <a:gd name="T24" fmla="*/ 189 h 18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89">
                  <a:moveTo>
                    <a:pt x="0" y="0"/>
                  </a:moveTo>
                  <a:lnTo>
                    <a:pt x="9" y="0"/>
                  </a:lnTo>
                  <a:lnTo>
                    <a:pt x="9" y="189"/>
                  </a:lnTo>
                  <a:lnTo>
                    <a:pt x="4" y="189"/>
                  </a:lnTo>
                  <a:lnTo>
                    <a:pt x="0" y="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47" name="Freeform 143"/>
            <p:cNvSpPr>
              <a:spLocks/>
            </p:cNvSpPr>
            <p:nvPr/>
          </p:nvSpPr>
          <p:spPr bwMode="auto">
            <a:xfrm>
              <a:off x="1787" y="1584"/>
              <a:ext cx="190" cy="1"/>
            </a:xfrm>
            <a:custGeom>
              <a:avLst/>
              <a:gdLst>
                <a:gd name="T0" fmla="*/ 190 w 190"/>
                <a:gd name="T1" fmla="*/ 0 h 1"/>
                <a:gd name="T2" fmla="*/ 0 w 190"/>
                <a:gd name="T3" fmla="*/ 0 h 1"/>
                <a:gd name="T4" fmla="*/ 190 w 190"/>
                <a:gd name="T5" fmla="*/ 0 h 1"/>
                <a:gd name="T6" fmla="*/ 0 60000 65536"/>
                <a:gd name="T7" fmla="*/ 0 60000 65536"/>
                <a:gd name="T8" fmla="*/ 0 60000 65536"/>
                <a:gd name="T9" fmla="*/ 0 w 190"/>
                <a:gd name="T10" fmla="*/ 0 h 1"/>
                <a:gd name="T11" fmla="*/ 190 w 19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0" h="1">
                  <a:moveTo>
                    <a:pt x="190" y="0"/>
                  </a:moveTo>
                  <a:lnTo>
                    <a:pt x="0" y="0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48" name="Line 144"/>
            <p:cNvSpPr>
              <a:spLocks noChangeShapeType="1"/>
            </p:cNvSpPr>
            <p:nvPr/>
          </p:nvSpPr>
          <p:spPr bwMode="auto">
            <a:xfrm flipV="1">
              <a:off x="1182" y="1105"/>
              <a:ext cx="1" cy="18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49" name="Line 145"/>
            <p:cNvSpPr>
              <a:spLocks noChangeShapeType="1"/>
            </p:cNvSpPr>
            <p:nvPr/>
          </p:nvSpPr>
          <p:spPr bwMode="auto">
            <a:xfrm flipH="1">
              <a:off x="1782" y="1580"/>
              <a:ext cx="19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50" name="Freeform 146"/>
            <p:cNvSpPr>
              <a:spLocks/>
            </p:cNvSpPr>
            <p:nvPr/>
          </p:nvSpPr>
          <p:spPr bwMode="auto">
            <a:xfrm>
              <a:off x="1782" y="1575"/>
              <a:ext cx="195" cy="14"/>
            </a:xfrm>
            <a:custGeom>
              <a:avLst/>
              <a:gdLst>
                <a:gd name="T0" fmla="*/ 195 w 195"/>
                <a:gd name="T1" fmla="*/ 0 h 14"/>
                <a:gd name="T2" fmla="*/ 195 w 195"/>
                <a:gd name="T3" fmla="*/ 14 h 14"/>
                <a:gd name="T4" fmla="*/ 0 w 195"/>
                <a:gd name="T5" fmla="*/ 14 h 14"/>
                <a:gd name="T6" fmla="*/ 0 w 195"/>
                <a:gd name="T7" fmla="*/ 9 h 14"/>
                <a:gd name="T8" fmla="*/ 0 w 195"/>
                <a:gd name="T9" fmla="*/ 0 h 14"/>
                <a:gd name="T10" fmla="*/ 195 w 195"/>
                <a:gd name="T11" fmla="*/ 0 h 14"/>
                <a:gd name="T12" fmla="*/ 195 w 195"/>
                <a:gd name="T13" fmla="*/ 0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5"/>
                <a:gd name="T22" fmla="*/ 0 h 14"/>
                <a:gd name="T23" fmla="*/ 195 w 195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5" h="14">
                  <a:moveTo>
                    <a:pt x="195" y="0"/>
                  </a:moveTo>
                  <a:lnTo>
                    <a:pt x="195" y="14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51" name="Freeform 147"/>
            <p:cNvSpPr>
              <a:spLocks/>
            </p:cNvSpPr>
            <p:nvPr/>
          </p:nvSpPr>
          <p:spPr bwMode="auto">
            <a:xfrm>
              <a:off x="833" y="1727"/>
              <a:ext cx="133" cy="88"/>
            </a:xfrm>
            <a:custGeom>
              <a:avLst/>
              <a:gdLst>
                <a:gd name="T0" fmla="*/ 0 w 133"/>
                <a:gd name="T1" fmla="*/ 88 h 88"/>
                <a:gd name="T2" fmla="*/ 133 w 133"/>
                <a:gd name="T3" fmla="*/ 0 h 88"/>
                <a:gd name="T4" fmla="*/ 0 w 133"/>
                <a:gd name="T5" fmla="*/ 88 h 88"/>
                <a:gd name="T6" fmla="*/ 0 60000 65536"/>
                <a:gd name="T7" fmla="*/ 0 60000 65536"/>
                <a:gd name="T8" fmla="*/ 0 60000 65536"/>
                <a:gd name="T9" fmla="*/ 0 w 133"/>
                <a:gd name="T10" fmla="*/ 0 h 88"/>
                <a:gd name="T11" fmla="*/ 133 w 133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3" h="88">
                  <a:moveTo>
                    <a:pt x="0" y="88"/>
                  </a:moveTo>
                  <a:lnTo>
                    <a:pt x="133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52" name="Freeform 148"/>
            <p:cNvSpPr>
              <a:spLocks/>
            </p:cNvSpPr>
            <p:nvPr/>
          </p:nvSpPr>
          <p:spPr bwMode="auto">
            <a:xfrm>
              <a:off x="828" y="1723"/>
              <a:ext cx="138" cy="96"/>
            </a:xfrm>
            <a:custGeom>
              <a:avLst/>
              <a:gdLst>
                <a:gd name="T0" fmla="*/ 5 w 138"/>
                <a:gd name="T1" fmla="*/ 96 h 96"/>
                <a:gd name="T2" fmla="*/ 0 w 138"/>
                <a:gd name="T3" fmla="*/ 87 h 96"/>
                <a:gd name="T4" fmla="*/ 134 w 138"/>
                <a:gd name="T5" fmla="*/ 0 h 96"/>
                <a:gd name="T6" fmla="*/ 138 w 138"/>
                <a:gd name="T7" fmla="*/ 0 h 96"/>
                <a:gd name="T8" fmla="*/ 138 w 138"/>
                <a:gd name="T9" fmla="*/ 9 h 96"/>
                <a:gd name="T10" fmla="*/ 5 w 138"/>
                <a:gd name="T11" fmla="*/ 96 h 96"/>
                <a:gd name="T12" fmla="*/ 5 w 138"/>
                <a:gd name="T13" fmla="*/ 96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8"/>
                <a:gd name="T22" fmla="*/ 0 h 96"/>
                <a:gd name="T23" fmla="*/ 138 w 138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8" h="96">
                  <a:moveTo>
                    <a:pt x="5" y="96"/>
                  </a:moveTo>
                  <a:lnTo>
                    <a:pt x="0" y="87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38" y="9"/>
                  </a:lnTo>
                  <a:lnTo>
                    <a:pt x="5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53" name="Freeform 149"/>
            <p:cNvSpPr>
              <a:spLocks/>
            </p:cNvSpPr>
            <p:nvPr/>
          </p:nvSpPr>
          <p:spPr bwMode="auto">
            <a:xfrm>
              <a:off x="1636" y="1902"/>
              <a:ext cx="1" cy="111"/>
            </a:xfrm>
            <a:custGeom>
              <a:avLst/>
              <a:gdLst>
                <a:gd name="T0" fmla="*/ 0 w 1"/>
                <a:gd name="T1" fmla="*/ 111 h 111"/>
                <a:gd name="T2" fmla="*/ 0 w 1"/>
                <a:gd name="T3" fmla="*/ 0 h 111"/>
                <a:gd name="T4" fmla="*/ 0 w 1"/>
                <a:gd name="T5" fmla="*/ 111 h 111"/>
                <a:gd name="T6" fmla="*/ 0 60000 65536"/>
                <a:gd name="T7" fmla="*/ 0 60000 65536"/>
                <a:gd name="T8" fmla="*/ 0 60000 65536"/>
                <a:gd name="T9" fmla="*/ 0 w 1"/>
                <a:gd name="T10" fmla="*/ 0 h 111"/>
                <a:gd name="T11" fmla="*/ 1 w 1"/>
                <a:gd name="T12" fmla="*/ 111 h 1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11">
                  <a:moveTo>
                    <a:pt x="0" y="111"/>
                  </a:moveTo>
                  <a:lnTo>
                    <a:pt x="0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54" name="Line 150"/>
            <p:cNvSpPr>
              <a:spLocks noChangeShapeType="1"/>
            </p:cNvSpPr>
            <p:nvPr/>
          </p:nvSpPr>
          <p:spPr bwMode="auto">
            <a:xfrm flipV="1">
              <a:off x="828" y="1723"/>
              <a:ext cx="134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55" name="Line 151"/>
            <p:cNvSpPr>
              <a:spLocks noChangeShapeType="1"/>
            </p:cNvSpPr>
            <p:nvPr/>
          </p:nvSpPr>
          <p:spPr bwMode="auto">
            <a:xfrm flipV="1">
              <a:off x="1631" y="1902"/>
              <a:ext cx="1" cy="1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56" name="Freeform 152"/>
            <p:cNvSpPr>
              <a:spLocks/>
            </p:cNvSpPr>
            <p:nvPr/>
          </p:nvSpPr>
          <p:spPr bwMode="auto">
            <a:xfrm>
              <a:off x="1631" y="1902"/>
              <a:ext cx="9" cy="111"/>
            </a:xfrm>
            <a:custGeom>
              <a:avLst/>
              <a:gdLst>
                <a:gd name="T0" fmla="*/ 9 w 9"/>
                <a:gd name="T1" fmla="*/ 111 h 111"/>
                <a:gd name="T2" fmla="*/ 0 w 9"/>
                <a:gd name="T3" fmla="*/ 111 h 111"/>
                <a:gd name="T4" fmla="*/ 0 w 9"/>
                <a:gd name="T5" fmla="*/ 0 h 111"/>
                <a:gd name="T6" fmla="*/ 9 w 9"/>
                <a:gd name="T7" fmla="*/ 0 h 111"/>
                <a:gd name="T8" fmla="*/ 9 w 9"/>
                <a:gd name="T9" fmla="*/ 111 h 111"/>
                <a:gd name="T10" fmla="*/ 9 w 9"/>
                <a:gd name="T11" fmla="*/ 111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11"/>
                <a:gd name="T20" fmla="*/ 9 w 9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11">
                  <a:moveTo>
                    <a:pt x="9" y="111"/>
                  </a:moveTo>
                  <a:lnTo>
                    <a:pt x="0" y="111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857" name="Rectangle 153"/>
            <p:cNvSpPr>
              <a:spLocks noChangeArrowheads="1"/>
            </p:cNvSpPr>
            <p:nvPr/>
          </p:nvSpPr>
          <p:spPr bwMode="auto">
            <a:xfrm>
              <a:off x="929" y="1365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N</a:t>
              </a:r>
              <a:endParaRPr lang="en-US" sz="1400"/>
            </a:p>
          </p:txBody>
        </p:sp>
        <p:sp>
          <p:nvSpPr>
            <p:cNvPr id="70858" name="Rectangle 154"/>
            <p:cNvSpPr>
              <a:spLocks noChangeArrowheads="1"/>
            </p:cNvSpPr>
            <p:nvPr/>
          </p:nvSpPr>
          <p:spPr bwMode="auto">
            <a:xfrm>
              <a:off x="1145" y="1789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N</a:t>
              </a:r>
              <a:endParaRPr lang="en-US" sz="1400"/>
            </a:p>
          </p:txBody>
        </p:sp>
        <p:sp>
          <p:nvSpPr>
            <p:cNvPr id="70859" name="Rectangle 155"/>
            <p:cNvSpPr>
              <a:spLocks noChangeArrowheads="1"/>
            </p:cNvSpPr>
            <p:nvPr/>
          </p:nvSpPr>
          <p:spPr bwMode="auto">
            <a:xfrm>
              <a:off x="1594" y="1734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N</a:t>
              </a:r>
              <a:endParaRPr lang="en-US" sz="1400"/>
            </a:p>
          </p:txBody>
        </p:sp>
        <p:sp>
          <p:nvSpPr>
            <p:cNvPr id="70860" name="Rectangle 156"/>
            <p:cNvSpPr>
              <a:spLocks noChangeArrowheads="1"/>
            </p:cNvSpPr>
            <p:nvPr/>
          </p:nvSpPr>
          <p:spPr bwMode="auto">
            <a:xfrm>
              <a:off x="1594" y="1278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N</a:t>
              </a:r>
              <a:endParaRPr lang="en-US" sz="1400"/>
            </a:p>
          </p:txBody>
        </p:sp>
        <p:sp>
          <p:nvSpPr>
            <p:cNvPr id="70861" name="Rectangle 157"/>
            <p:cNvSpPr>
              <a:spLocks noChangeArrowheads="1"/>
            </p:cNvSpPr>
            <p:nvPr/>
          </p:nvSpPr>
          <p:spPr bwMode="auto">
            <a:xfrm>
              <a:off x="1145" y="942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H</a:t>
              </a:r>
              <a:endParaRPr lang="en-US" sz="1400"/>
            </a:p>
          </p:txBody>
        </p:sp>
        <p:sp>
          <p:nvSpPr>
            <p:cNvPr id="70862" name="Rectangle 158"/>
            <p:cNvSpPr>
              <a:spLocks noChangeArrowheads="1"/>
            </p:cNvSpPr>
            <p:nvPr/>
          </p:nvSpPr>
          <p:spPr bwMode="auto">
            <a:xfrm>
              <a:off x="1991" y="1503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H</a:t>
              </a:r>
              <a:endParaRPr lang="en-US" sz="1400"/>
            </a:p>
          </p:txBody>
        </p:sp>
        <p:sp>
          <p:nvSpPr>
            <p:cNvPr id="70863" name="Rectangle 159"/>
            <p:cNvSpPr>
              <a:spLocks noChangeArrowheads="1"/>
            </p:cNvSpPr>
            <p:nvPr/>
          </p:nvSpPr>
          <p:spPr bwMode="auto">
            <a:xfrm>
              <a:off x="718" y="1789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H</a:t>
              </a:r>
              <a:endParaRPr lang="en-US" sz="1400"/>
            </a:p>
          </p:txBody>
        </p:sp>
        <p:sp>
          <p:nvSpPr>
            <p:cNvPr id="70864" name="Rectangle 160"/>
            <p:cNvSpPr>
              <a:spLocks noChangeArrowheads="1"/>
            </p:cNvSpPr>
            <p:nvPr/>
          </p:nvSpPr>
          <p:spPr bwMode="auto">
            <a:xfrm>
              <a:off x="1594" y="2015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H</a:t>
              </a:r>
              <a:endParaRPr lang="en-US" sz="1400"/>
            </a:p>
          </p:txBody>
        </p:sp>
      </p:grpSp>
      <p:sp>
        <p:nvSpPr>
          <p:cNvPr id="70790" name="Text Box 161"/>
          <p:cNvSpPr txBox="1">
            <a:spLocks noChangeArrowheads="1"/>
          </p:cNvSpPr>
          <p:nvPr/>
        </p:nvSpPr>
        <p:spPr bwMode="auto">
          <a:xfrm>
            <a:off x="860425" y="5159375"/>
            <a:ext cx="9874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</a:rPr>
              <a:t>Purine</a:t>
            </a:r>
          </a:p>
        </p:txBody>
      </p:sp>
      <p:sp>
        <p:nvSpPr>
          <p:cNvPr id="70791" name="Line 292"/>
          <p:cNvSpPr>
            <a:spLocks noChangeShapeType="1"/>
          </p:cNvSpPr>
          <p:nvPr/>
        </p:nvSpPr>
        <p:spPr bwMode="auto">
          <a:xfrm flipV="1">
            <a:off x="3943350" y="3041650"/>
            <a:ext cx="0" cy="27305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92" name="Line 293"/>
          <p:cNvSpPr>
            <a:spLocks noChangeShapeType="1"/>
          </p:cNvSpPr>
          <p:nvPr/>
        </p:nvSpPr>
        <p:spPr bwMode="auto">
          <a:xfrm flipV="1">
            <a:off x="4699000" y="4260850"/>
            <a:ext cx="0" cy="273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93" name="Text Box 295"/>
          <p:cNvSpPr txBox="1">
            <a:spLocks noChangeArrowheads="1"/>
          </p:cNvSpPr>
          <p:nvPr/>
        </p:nvSpPr>
        <p:spPr bwMode="auto">
          <a:xfrm>
            <a:off x="1044575" y="3325813"/>
            <a:ext cx="273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0794" name="Text Box 296"/>
          <p:cNvSpPr txBox="1">
            <a:spLocks noChangeArrowheads="1"/>
          </p:cNvSpPr>
          <p:nvPr/>
        </p:nvSpPr>
        <p:spPr bwMode="auto">
          <a:xfrm>
            <a:off x="804863" y="3475038"/>
            <a:ext cx="273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0795" name="Text Box 297"/>
          <p:cNvSpPr txBox="1">
            <a:spLocks noChangeArrowheads="1"/>
          </p:cNvSpPr>
          <p:nvPr/>
        </p:nvSpPr>
        <p:spPr bwMode="auto">
          <a:xfrm>
            <a:off x="785813" y="3719513"/>
            <a:ext cx="273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0796" name="Text Box 298"/>
          <p:cNvSpPr txBox="1">
            <a:spLocks noChangeArrowheads="1"/>
          </p:cNvSpPr>
          <p:nvPr/>
        </p:nvSpPr>
        <p:spPr bwMode="auto">
          <a:xfrm>
            <a:off x="1017588" y="3871913"/>
            <a:ext cx="273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0797" name="Text Box 299"/>
          <p:cNvSpPr txBox="1">
            <a:spLocks noChangeArrowheads="1"/>
          </p:cNvSpPr>
          <p:nvPr/>
        </p:nvSpPr>
        <p:spPr bwMode="auto">
          <a:xfrm>
            <a:off x="1204913" y="3790950"/>
            <a:ext cx="273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0798" name="Text Box 300"/>
          <p:cNvSpPr txBox="1">
            <a:spLocks noChangeArrowheads="1"/>
          </p:cNvSpPr>
          <p:nvPr/>
        </p:nvSpPr>
        <p:spPr bwMode="auto">
          <a:xfrm>
            <a:off x="1212850" y="3467100"/>
            <a:ext cx="273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0799" name="Text Box 301"/>
          <p:cNvSpPr txBox="1">
            <a:spLocks noChangeArrowheads="1"/>
          </p:cNvSpPr>
          <p:nvPr/>
        </p:nvSpPr>
        <p:spPr bwMode="auto">
          <a:xfrm>
            <a:off x="1662113" y="3433763"/>
            <a:ext cx="273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0800" name="Text Box 302"/>
          <p:cNvSpPr txBox="1">
            <a:spLocks noChangeArrowheads="1"/>
          </p:cNvSpPr>
          <p:nvPr/>
        </p:nvSpPr>
        <p:spPr bwMode="auto">
          <a:xfrm>
            <a:off x="1814513" y="3586163"/>
            <a:ext cx="273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0801" name="Text Box 303"/>
          <p:cNvSpPr txBox="1">
            <a:spLocks noChangeArrowheads="1"/>
          </p:cNvSpPr>
          <p:nvPr/>
        </p:nvSpPr>
        <p:spPr bwMode="auto">
          <a:xfrm>
            <a:off x="1712913" y="3813175"/>
            <a:ext cx="273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0802" name="Line 304"/>
          <p:cNvSpPr>
            <a:spLocks noChangeShapeType="1"/>
          </p:cNvSpPr>
          <p:nvPr/>
        </p:nvSpPr>
        <p:spPr bwMode="auto">
          <a:xfrm flipV="1">
            <a:off x="7734300" y="4362450"/>
            <a:ext cx="0" cy="273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3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Pyrimidines</a:t>
            </a:r>
          </a:p>
        </p:txBody>
      </p:sp>
      <p:sp>
        <p:nvSpPr>
          <p:cNvPr id="72707" name="Freeform 37"/>
          <p:cNvSpPr>
            <a:spLocks/>
          </p:cNvSpPr>
          <p:nvPr/>
        </p:nvSpPr>
        <p:spPr bwMode="auto">
          <a:xfrm>
            <a:off x="792163" y="3759200"/>
            <a:ext cx="1587" cy="292100"/>
          </a:xfrm>
          <a:custGeom>
            <a:avLst/>
            <a:gdLst>
              <a:gd name="T0" fmla="*/ 0 w 1587"/>
              <a:gd name="T1" fmla="*/ 0 h 184"/>
              <a:gd name="T2" fmla="*/ 0 w 1587"/>
              <a:gd name="T3" fmla="*/ 463708750 h 184"/>
              <a:gd name="T4" fmla="*/ 0 w 1587"/>
              <a:gd name="T5" fmla="*/ 0 h 184"/>
              <a:gd name="T6" fmla="*/ 0 60000 65536"/>
              <a:gd name="T7" fmla="*/ 0 60000 65536"/>
              <a:gd name="T8" fmla="*/ 0 60000 65536"/>
              <a:gd name="T9" fmla="*/ 0 w 1587"/>
              <a:gd name="T10" fmla="*/ 0 h 184"/>
              <a:gd name="T11" fmla="*/ 1587 w 1587"/>
              <a:gd name="T12" fmla="*/ 184 h 1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84">
                <a:moveTo>
                  <a:pt x="0" y="0"/>
                </a:moveTo>
                <a:lnTo>
                  <a:pt x="0" y="1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08" name="Freeform 39"/>
          <p:cNvSpPr>
            <a:spLocks/>
          </p:cNvSpPr>
          <p:nvPr/>
        </p:nvSpPr>
        <p:spPr bwMode="auto">
          <a:xfrm>
            <a:off x="798513" y="4065588"/>
            <a:ext cx="231775" cy="153987"/>
          </a:xfrm>
          <a:custGeom>
            <a:avLst/>
            <a:gdLst>
              <a:gd name="T0" fmla="*/ 0 w 146"/>
              <a:gd name="T1" fmla="*/ 0 h 97"/>
              <a:gd name="T2" fmla="*/ 367942813 w 146"/>
              <a:gd name="T3" fmla="*/ 244453569 h 97"/>
              <a:gd name="T4" fmla="*/ 0 w 146"/>
              <a:gd name="T5" fmla="*/ 0 h 97"/>
              <a:gd name="T6" fmla="*/ 0 60000 65536"/>
              <a:gd name="T7" fmla="*/ 0 60000 65536"/>
              <a:gd name="T8" fmla="*/ 0 60000 65536"/>
              <a:gd name="T9" fmla="*/ 0 w 146"/>
              <a:gd name="T10" fmla="*/ 0 h 97"/>
              <a:gd name="T11" fmla="*/ 146 w 146"/>
              <a:gd name="T12" fmla="*/ 97 h 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" h="97">
                <a:moveTo>
                  <a:pt x="0" y="0"/>
                </a:moveTo>
                <a:lnTo>
                  <a:pt x="146" y="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09" name="Freeform 43"/>
          <p:cNvSpPr>
            <a:spLocks/>
          </p:cNvSpPr>
          <p:nvPr/>
        </p:nvSpPr>
        <p:spPr bwMode="auto">
          <a:xfrm>
            <a:off x="839788" y="4029075"/>
            <a:ext cx="219075" cy="146050"/>
          </a:xfrm>
          <a:custGeom>
            <a:avLst/>
            <a:gdLst>
              <a:gd name="T0" fmla="*/ 347781563 w 138"/>
              <a:gd name="T1" fmla="*/ 231854375 h 92"/>
              <a:gd name="T2" fmla="*/ 0 w 138"/>
              <a:gd name="T3" fmla="*/ 0 h 92"/>
              <a:gd name="T4" fmla="*/ 347781563 w 138"/>
              <a:gd name="T5" fmla="*/ 231854375 h 92"/>
              <a:gd name="T6" fmla="*/ 0 60000 65536"/>
              <a:gd name="T7" fmla="*/ 0 60000 65536"/>
              <a:gd name="T8" fmla="*/ 0 60000 65536"/>
              <a:gd name="T9" fmla="*/ 0 w 138"/>
              <a:gd name="T10" fmla="*/ 0 h 92"/>
              <a:gd name="T11" fmla="*/ 138 w 138"/>
              <a:gd name="T12" fmla="*/ 92 h 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" h="92">
                <a:moveTo>
                  <a:pt x="138" y="92"/>
                </a:moveTo>
                <a:lnTo>
                  <a:pt x="0" y="0"/>
                </a:lnTo>
                <a:lnTo>
                  <a:pt x="138" y="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10" name="Freeform 45"/>
          <p:cNvSpPr>
            <a:spLocks/>
          </p:cNvSpPr>
          <p:nvPr/>
        </p:nvSpPr>
        <p:spPr bwMode="auto">
          <a:xfrm>
            <a:off x="1257300" y="4065588"/>
            <a:ext cx="211138" cy="139700"/>
          </a:xfrm>
          <a:custGeom>
            <a:avLst/>
            <a:gdLst>
              <a:gd name="T0" fmla="*/ 0 w 133"/>
              <a:gd name="T1" fmla="*/ 221773750 h 88"/>
              <a:gd name="T2" fmla="*/ 335182369 w 133"/>
              <a:gd name="T3" fmla="*/ 0 h 88"/>
              <a:gd name="T4" fmla="*/ 0 w 133"/>
              <a:gd name="T5" fmla="*/ 221773750 h 88"/>
              <a:gd name="T6" fmla="*/ 0 60000 65536"/>
              <a:gd name="T7" fmla="*/ 0 60000 65536"/>
              <a:gd name="T8" fmla="*/ 0 60000 65536"/>
              <a:gd name="T9" fmla="*/ 0 w 133"/>
              <a:gd name="T10" fmla="*/ 0 h 88"/>
              <a:gd name="T11" fmla="*/ 133 w 133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3" h="88">
                <a:moveTo>
                  <a:pt x="0" y="88"/>
                </a:moveTo>
                <a:lnTo>
                  <a:pt x="133" y="0"/>
                </a:lnTo>
                <a:lnTo>
                  <a:pt x="0" y="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11" name="Freeform 49"/>
          <p:cNvSpPr>
            <a:spLocks/>
          </p:cNvSpPr>
          <p:nvPr/>
        </p:nvSpPr>
        <p:spPr bwMode="auto">
          <a:xfrm>
            <a:off x="1474788" y="3621088"/>
            <a:ext cx="1587" cy="430212"/>
          </a:xfrm>
          <a:custGeom>
            <a:avLst/>
            <a:gdLst>
              <a:gd name="T0" fmla="*/ 0 w 1587"/>
              <a:gd name="T1" fmla="*/ 0 h 271"/>
              <a:gd name="T2" fmla="*/ 0 w 1587"/>
              <a:gd name="T3" fmla="*/ 682960756 h 271"/>
              <a:gd name="T4" fmla="*/ 0 w 1587"/>
              <a:gd name="T5" fmla="*/ 0 h 271"/>
              <a:gd name="T6" fmla="*/ 0 60000 65536"/>
              <a:gd name="T7" fmla="*/ 0 60000 65536"/>
              <a:gd name="T8" fmla="*/ 0 60000 65536"/>
              <a:gd name="T9" fmla="*/ 0 w 1587"/>
              <a:gd name="T10" fmla="*/ 0 h 271"/>
              <a:gd name="T11" fmla="*/ 1587 w 1587"/>
              <a:gd name="T12" fmla="*/ 271 h 2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271">
                <a:moveTo>
                  <a:pt x="0" y="0"/>
                </a:moveTo>
                <a:lnTo>
                  <a:pt x="0" y="27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12" name="Freeform 51"/>
          <p:cNvSpPr>
            <a:spLocks/>
          </p:cNvSpPr>
          <p:nvPr/>
        </p:nvSpPr>
        <p:spPr bwMode="auto">
          <a:xfrm>
            <a:off x="1427163" y="3643313"/>
            <a:ext cx="1587" cy="385762"/>
          </a:xfrm>
          <a:custGeom>
            <a:avLst/>
            <a:gdLst>
              <a:gd name="T0" fmla="*/ 0 w 1587"/>
              <a:gd name="T1" fmla="*/ 0 h 243"/>
              <a:gd name="T2" fmla="*/ 0 w 1587"/>
              <a:gd name="T3" fmla="*/ 612396381 h 243"/>
              <a:gd name="T4" fmla="*/ 0 w 1587"/>
              <a:gd name="T5" fmla="*/ 0 h 243"/>
              <a:gd name="T6" fmla="*/ 0 60000 65536"/>
              <a:gd name="T7" fmla="*/ 0 60000 65536"/>
              <a:gd name="T8" fmla="*/ 0 60000 65536"/>
              <a:gd name="T9" fmla="*/ 0 w 1587"/>
              <a:gd name="T10" fmla="*/ 0 h 243"/>
              <a:gd name="T11" fmla="*/ 1587 w 1587"/>
              <a:gd name="T12" fmla="*/ 243 h 2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243">
                <a:moveTo>
                  <a:pt x="0" y="0"/>
                </a:moveTo>
                <a:lnTo>
                  <a:pt x="0" y="2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13" name="Freeform 55"/>
          <p:cNvSpPr>
            <a:spLocks/>
          </p:cNvSpPr>
          <p:nvPr/>
        </p:nvSpPr>
        <p:spPr bwMode="auto">
          <a:xfrm>
            <a:off x="1139825" y="3394075"/>
            <a:ext cx="328613" cy="219075"/>
          </a:xfrm>
          <a:custGeom>
            <a:avLst/>
            <a:gdLst>
              <a:gd name="T0" fmla="*/ 0 w 207"/>
              <a:gd name="T1" fmla="*/ 0 h 138"/>
              <a:gd name="T2" fmla="*/ 521673931 w 207"/>
              <a:gd name="T3" fmla="*/ 347781563 h 138"/>
              <a:gd name="T4" fmla="*/ 0 w 207"/>
              <a:gd name="T5" fmla="*/ 0 h 138"/>
              <a:gd name="T6" fmla="*/ 0 60000 65536"/>
              <a:gd name="T7" fmla="*/ 0 60000 65536"/>
              <a:gd name="T8" fmla="*/ 0 60000 65536"/>
              <a:gd name="T9" fmla="*/ 0 w 207"/>
              <a:gd name="T10" fmla="*/ 0 h 138"/>
              <a:gd name="T11" fmla="*/ 207 w 207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7" h="138">
                <a:moveTo>
                  <a:pt x="0" y="0"/>
                </a:moveTo>
                <a:lnTo>
                  <a:pt x="207" y="1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14" name="Freeform 57"/>
          <p:cNvSpPr>
            <a:spLocks/>
          </p:cNvSpPr>
          <p:nvPr/>
        </p:nvSpPr>
        <p:spPr bwMode="auto">
          <a:xfrm>
            <a:off x="922338" y="3394075"/>
            <a:ext cx="204787" cy="139700"/>
          </a:xfrm>
          <a:custGeom>
            <a:avLst/>
            <a:gdLst>
              <a:gd name="T0" fmla="*/ 325098569 w 129"/>
              <a:gd name="T1" fmla="*/ 0 h 88"/>
              <a:gd name="T2" fmla="*/ 0 w 129"/>
              <a:gd name="T3" fmla="*/ 221773750 h 88"/>
              <a:gd name="T4" fmla="*/ 325098569 w 129"/>
              <a:gd name="T5" fmla="*/ 0 h 88"/>
              <a:gd name="T6" fmla="*/ 0 60000 65536"/>
              <a:gd name="T7" fmla="*/ 0 60000 65536"/>
              <a:gd name="T8" fmla="*/ 0 60000 65536"/>
              <a:gd name="T9" fmla="*/ 0 w 129"/>
              <a:gd name="T10" fmla="*/ 0 h 88"/>
              <a:gd name="T11" fmla="*/ 129 w 129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" h="88">
                <a:moveTo>
                  <a:pt x="129" y="0"/>
                </a:moveTo>
                <a:lnTo>
                  <a:pt x="0" y="88"/>
                </a:lnTo>
                <a:lnTo>
                  <a:pt x="12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15" name="Freeform 61"/>
          <p:cNvSpPr>
            <a:spLocks/>
          </p:cNvSpPr>
          <p:nvPr/>
        </p:nvSpPr>
        <p:spPr bwMode="auto">
          <a:xfrm>
            <a:off x="942975" y="3452813"/>
            <a:ext cx="190500" cy="123825"/>
          </a:xfrm>
          <a:custGeom>
            <a:avLst/>
            <a:gdLst>
              <a:gd name="T0" fmla="*/ 302418750 w 120"/>
              <a:gd name="T1" fmla="*/ 0 h 78"/>
              <a:gd name="T2" fmla="*/ 0 w 120"/>
              <a:gd name="T3" fmla="*/ 196572188 h 78"/>
              <a:gd name="T4" fmla="*/ 302418750 w 120"/>
              <a:gd name="T5" fmla="*/ 0 h 78"/>
              <a:gd name="T6" fmla="*/ 0 60000 65536"/>
              <a:gd name="T7" fmla="*/ 0 60000 65536"/>
              <a:gd name="T8" fmla="*/ 0 60000 65536"/>
              <a:gd name="T9" fmla="*/ 0 w 120"/>
              <a:gd name="T10" fmla="*/ 0 h 78"/>
              <a:gd name="T11" fmla="*/ 120 w 120"/>
              <a:gd name="T12" fmla="*/ 78 h 7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0" h="78">
                <a:moveTo>
                  <a:pt x="120" y="0"/>
                </a:moveTo>
                <a:lnTo>
                  <a:pt x="0" y="78"/>
                </a:lnTo>
                <a:lnTo>
                  <a:pt x="12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16" name="Freeform 63"/>
          <p:cNvSpPr>
            <a:spLocks/>
          </p:cNvSpPr>
          <p:nvPr/>
        </p:nvSpPr>
        <p:spPr bwMode="auto">
          <a:xfrm>
            <a:off x="1133475" y="3117850"/>
            <a:ext cx="1588" cy="261938"/>
          </a:xfrm>
          <a:custGeom>
            <a:avLst/>
            <a:gdLst>
              <a:gd name="T0" fmla="*/ 0 w 1588"/>
              <a:gd name="T1" fmla="*/ 415827369 h 165"/>
              <a:gd name="T2" fmla="*/ 0 w 1588"/>
              <a:gd name="T3" fmla="*/ 0 h 165"/>
              <a:gd name="T4" fmla="*/ 0 w 1588"/>
              <a:gd name="T5" fmla="*/ 415827369 h 165"/>
              <a:gd name="T6" fmla="*/ 0 60000 65536"/>
              <a:gd name="T7" fmla="*/ 0 60000 65536"/>
              <a:gd name="T8" fmla="*/ 0 60000 65536"/>
              <a:gd name="T9" fmla="*/ 0 w 1588"/>
              <a:gd name="T10" fmla="*/ 0 h 165"/>
              <a:gd name="T11" fmla="*/ 1588 w 1588"/>
              <a:gd name="T12" fmla="*/ 165 h 1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65">
                <a:moveTo>
                  <a:pt x="0" y="165"/>
                </a:moveTo>
                <a:lnTo>
                  <a:pt x="0" y="0"/>
                </a:lnTo>
                <a:lnTo>
                  <a:pt x="0" y="16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17" name="Freeform 67"/>
          <p:cNvSpPr>
            <a:spLocks/>
          </p:cNvSpPr>
          <p:nvPr/>
        </p:nvSpPr>
        <p:spPr bwMode="auto">
          <a:xfrm>
            <a:off x="579438" y="4065588"/>
            <a:ext cx="204787" cy="139700"/>
          </a:xfrm>
          <a:custGeom>
            <a:avLst/>
            <a:gdLst>
              <a:gd name="T0" fmla="*/ 0 w 129"/>
              <a:gd name="T1" fmla="*/ 221773750 h 88"/>
              <a:gd name="T2" fmla="*/ 325098569 w 129"/>
              <a:gd name="T3" fmla="*/ 0 h 88"/>
              <a:gd name="T4" fmla="*/ 0 w 129"/>
              <a:gd name="T5" fmla="*/ 221773750 h 88"/>
              <a:gd name="T6" fmla="*/ 0 60000 65536"/>
              <a:gd name="T7" fmla="*/ 0 60000 65536"/>
              <a:gd name="T8" fmla="*/ 0 60000 65536"/>
              <a:gd name="T9" fmla="*/ 0 w 129"/>
              <a:gd name="T10" fmla="*/ 0 h 88"/>
              <a:gd name="T11" fmla="*/ 129 w 129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" h="88">
                <a:moveTo>
                  <a:pt x="0" y="88"/>
                </a:moveTo>
                <a:lnTo>
                  <a:pt x="129" y="0"/>
                </a:lnTo>
                <a:lnTo>
                  <a:pt x="0" y="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18" name="Freeform 69"/>
          <p:cNvSpPr>
            <a:spLocks/>
          </p:cNvSpPr>
          <p:nvPr/>
        </p:nvSpPr>
        <p:spPr bwMode="auto">
          <a:xfrm>
            <a:off x="1482725" y="3460750"/>
            <a:ext cx="225425" cy="152400"/>
          </a:xfrm>
          <a:custGeom>
            <a:avLst/>
            <a:gdLst>
              <a:gd name="T0" fmla="*/ 0 w 142"/>
              <a:gd name="T1" fmla="*/ 241935000 h 96"/>
              <a:gd name="T2" fmla="*/ 357862188 w 142"/>
              <a:gd name="T3" fmla="*/ 0 h 96"/>
              <a:gd name="T4" fmla="*/ 0 w 142"/>
              <a:gd name="T5" fmla="*/ 241935000 h 96"/>
              <a:gd name="T6" fmla="*/ 0 60000 65536"/>
              <a:gd name="T7" fmla="*/ 0 60000 65536"/>
              <a:gd name="T8" fmla="*/ 0 60000 65536"/>
              <a:gd name="T9" fmla="*/ 0 w 142"/>
              <a:gd name="T10" fmla="*/ 0 h 96"/>
              <a:gd name="T11" fmla="*/ 142 w 142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2" h="96">
                <a:moveTo>
                  <a:pt x="0" y="96"/>
                </a:moveTo>
                <a:lnTo>
                  <a:pt x="142" y="0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19" name="Freeform 73"/>
          <p:cNvSpPr>
            <a:spLocks/>
          </p:cNvSpPr>
          <p:nvPr/>
        </p:nvSpPr>
        <p:spPr bwMode="auto">
          <a:xfrm>
            <a:off x="1482725" y="4065588"/>
            <a:ext cx="231775" cy="153987"/>
          </a:xfrm>
          <a:custGeom>
            <a:avLst/>
            <a:gdLst>
              <a:gd name="T0" fmla="*/ 0 w 146"/>
              <a:gd name="T1" fmla="*/ 0 h 97"/>
              <a:gd name="T2" fmla="*/ 367942813 w 146"/>
              <a:gd name="T3" fmla="*/ 244453569 h 97"/>
              <a:gd name="T4" fmla="*/ 0 w 146"/>
              <a:gd name="T5" fmla="*/ 0 h 97"/>
              <a:gd name="T6" fmla="*/ 0 60000 65536"/>
              <a:gd name="T7" fmla="*/ 0 60000 65536"/>
              <a:gd name="T8" fmla="*/ 0 60000 65536"/>
              <a:gd name="T9" fmla="*/ 0 w 146"/>
              <a:gd name="T10" fmla="*/ 0 h 97"/>
              <a:gd name="T11" fmla="*/ 146 w 146"/>
              <a:gd name="T12" fmla="*/ 97 h 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" h="97">
                <a:moveTo>
                  <a:pt x="0" y="0"/>
                </a:moveTo>
                <a:lnTo>
                  <a:pt x="146" y="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20" name="Text Box 20"/>
          <p:cNvSpPr txBox="1">
            <a:spLocks noChangeArrowheads="1"/>
          </p:cNvSpPr>
          <p:nvPr/>
        </p:nvSpPr>
        <p:spPr bwMode="auto">
          <a:xfrm>
            <a:off x="2657475" y="4911725"/>
            <a:ext cx="11699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latin typeface="Calibri" charset="0"/>
              </a:rPr>
              <a:t>Cytosine</a:t>
            </a:r>
          </a:p>
          <a:p>
            <a:pPr algn="ctr" eaLnBrk="1" hangingPunct="1"/>
            <a:r>
              <a:rPr lang="en-GB" sz="1800">
                <a:latin typeface="Calibri" charset="0"/>
              </a:rPr>
              <a:t>(C)</a:t>
            </a:r>
          </a:p>
        </p:txBody>
      </p:sp>
      <p:sp>
        <p:nvSpPr>
          <p:cNvPr id="72721" name="Text Box 21"/>
          <p:cNvSpPr txBox="1">
            <a:spLocks noChangeArrowheads="1"/>
          </p:cNvSpPr>
          <p:nvPr/>
        </p:nvSpPr>
        <p:spPr bwMode="auto">
          <a:xfrm>
            <a:off x="7296150" y="4911725"/>
            <a:ext cx="12319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latin typeface="Calibri" charset="0"/>
              </a:rPr>
              <a:t>Uracil</a:t>
            </a:r>
          </a:p>
          <a:p>
            <a:pPr algn="ctr" eaLnBrk="1" hangingPunct="1"/>
            <a:r>
              <a:rPr lang="en-GB" sz="1800">
                <a:latin typeface="Calibri" charset="0"/>
              </a:rPr>
              <a:t>(U)</a:t>
            </a:r>
          </a:p>
          <a:p>
            <a:pPr algn="ctr" eaLnBrk="1" hangingPunct="1"/>
            <a:r>
              <a:rPr lang="en-GB" sz="1800">
                <a:solidFill>
                  <a:srgbClr val="FF0000"/>
                </a:solidFill>
                <a:latin typeface="Calibri" charset="0"/>
              </a:rPr>
              <a:t>RNA only</a:t>
            </a:r>
          </a:p>
        </p:txBody>
      </p:sp>
      <p:sp>
        <p:nvSpPr>
          <p:cNvPr id="72722" name="Text Box 22"/>
          <p:cNvSpPr txBox="1">
            <a:spLocks noChangeArrowheads="1"/>
          </p:cNvSpPr>
          <p:nvPr/>
        </p:nvSpPr>
        <p:spPr bwMode="auto">
          <a:xfrm>
            <a:off x="4962525" y="4911725"/>
            <a:ext cx="1249363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latin typeface="Calibri" charset="0"/>
              </a:rPr>
              <a:t>Thymine</a:t>
            </a:r>
          </a:p>
          <a:p>
            <a:pPr algn="ctr" eaLnBrk="1" hangingPunct="1"/>
            <a:r>
              <a:rPr lang="en-GB" sz="1800">
                <a:latin typeface="Calibri" charset="0"/>
              </a:rPr>
              <a:t>(T)</a:t>
            </a:r>
          </a:p>
          <a:p>
            <a:pPr algn="ctr" eaLnBrk="1" hangingPunct="1"/>
            <a:r>
              <a:rPr lang="en-GB" sz="1800">
                <a:solidFill>
                  <a:srgbClr val="FF0000"/>
                </a:solidFill>
                <a:latin typeface="Calibri" charset="0"/>
              </a:rPr>
              <a:t>DNA only</a:t>
            </a:r>
          </a:p>
        </p:txBody>
      </p:sp>
      <p:sp>
        <p:nvSpPr>
          <p:cNvPr id="72723" name="Line 23"/>
          <p:cNvSpPr>
            <a:spLocks noChangeShapeType="1"/>
          </p:cNvSpPr>
          <p:nvPr/>
        </p:nvSpPr>
        <p:spPr bwMode="auto">
          <a:xfrm>
            <a:off x="6300788" y="2700338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4" name="Line 24"/>
          <p:cNvSpPr>
            <a:spLocks noChangeShapeType="1"/>
          </p:cNvSpPr>
          <p:nvPr/>
        </p:nvSpPr>
        <p:spPr bwMode="auto">
          <a:xfrm>
            <a:off x="2700338" y="2420938"/>
            <a:ext cx="431800" cy="43180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5" name="Text Box 25"/>
          <p:cNvSpPr txBox="1">
            <a:spLocks noChangeArrowheads="1"/>
          </p:cNvSpPr>
          <p:nvPr/>
        </p:nvSpPr>
        <p:spPr bwMode="auto">
          <a:xfrm>
            <a:off x="1908175" y="2011363"/>
            <a:ext cx="1636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3333FF"/>
                </a:solidFill>
                <a:latin typeface="Calibri" charset="0"/>
              </a:rPr>
              <a:t>amino group</a:t>
            </a:r>
          </a:p>
        </p:txBody>
      </p:sp>
      <p:sp>
        <p:nvSpPr>
          <p:cNvPr id="72726" name="Line 26"/>
          <p:cNvSpPr>
            <a:spLocks noChangeShapeType="1"/>
          </p:cNvSpPr>
          <p:nvPr/>
        </p:nvSpPr>
        <p:spPr bwMode="auto">
          <a:xfrm>
            <a:off x="4716463" y="2420938"/>
            <a:ext cx="576262" cy="503237"/>
          </a:xfrm>
          <a:prstGeom prst="line">
            <a:avLst/>
          </a:prstGeom>
          <a:noFill/>
          <a:ln w="28575">
            <a:solidFill>
              <a:srgbClr val="EF1F1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7" name="Text Box 27"/>
          <p:cNvSpPr txBox="1">
            <a:spLocks noChangeArrowheads="1"/>
          </p:cNvSpPr>
          <p:nvPr/>
        </p:nvSpPr>
        <p:spPr bwMode="auto">
          <a:xfrm>
            <a:off x="3851275" y="2011363"/>
            <a:ext cx="1908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EF1F1D"/>
                </a:solidFill>
                <a:latin typeface="Calibri" charset="0"/>
              </a:rPr>
              <a:t>carbonyl group</a:t>
            </a:r>
          </a:p>
        </p:txBody>
      </p:sp>
      <p:sp>
        <p:nvSpPr>
          <p:cNvPr id="72728" name="Line 30"/>
          <p:cNvSpPr>
            <a:spLocks noChangeShapeType="1"/>
          </p:cNvSpPr>
          <p:nvPr/>
        </p:nvSpPr>
        <p:spPr bwMode="auto">
          <a:xfrm>
            <a:off x="6300788" y="2703513"/>
            <a:ext cx="22320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9" name="Line 31"/>
          <p:cNvSpPr>
            <a:spLocks noChangeShapeType="1"/>
          </p:cNvSpPr>
          <p:nvPr/>
        </p:nvSpPr>
        <p:spPr bwMode="auto">
          <a:xfrm>
            <a:off x="8532813" y="2703513"/>
            <a:ext cx="0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0" name="Text Box 33"/>
          <p:cNvSpPr txBox="1">
            <a:spLocks noChangeArrowheads="1"/>
          </p:cNvSpPr>
          <p:nvPr/>
        </p:nvSpPr>
        <p:spPr bwMode="auto">
          <a:xfrm>
            <a:off x="6372225" y="1916113"/>
            <a:ext cx="2468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</a:rPr>
              <a:t>methyl group absent in uracil.</a:t>
            </a:r>
          </a:p>
        </p:txBody>
      </p:sp>
      <p:sp>
        <p:nvSpPr>
          <p:cNvPr id="72731" name="Freeform 218"/>
          <p:cNvSpPr>
            <a:spLocks/>
          </p:cNvSpPr>
          <p:nvPr/>
        </p:nvSpPr>
        <p:spPr bwMode="auto">
          <a:xfrm>
            <a:off x="7488238" y="3735388"/>
            <a:ext cx="1587" cy="300037"/>
          </a:xfrm>
          <a:custGeom>
            <a:avLst/>
            <a:gdLst>
              <a:gd name="T0" fmla="*/ 0 w 1587"/>
              <a:gd name="T1" fmla="*/ 476307944 h 189"/>
              <a:gd name="T2" fmla="*/ 0 w 1587"/>
              <a:gd name="T3" fmla="*/ 0 h 189"/>
              <a:gd name="T4" fmla="*/ 0 w 1587"/>
              <a:gd name="T5" fmla="*/ 476307944 h 189"/>
              <a:gd name="T6" fmla="*/ 0 60000 65536"/>
              <a:gd name="T7" fmla="*/ 0 60000 65536"/>
              <a:gd name="T8" fmla="*/ 0 60000 65536"/>
              <a:gd name="T9" fmla="*/ 0 w 1587"/>
              <a:gd name="T10" fmla="*/ 0 h 189"/>
              <a:gd name="T11" fmla="*/ 1587 w 1587"/>
              <a:gd name="T12" fmla="*/ 189 h 1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89">
                <a:moveTo>
                  <a:pt x="0" y="189"/>
                </a:moveTo>
                <a:lnTo>
                  <a:pt x="0" y="0"/>
                </a:lnTo>
                <a:lnTo>
                  <a:pt x="0" y="18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32" name="Freeform 219"/>
          <p:cNvSpPr>
            <a:spLocks/>
          </p:cNvSpPr>
          <p:nvPr/>
        </p:nvSpPr>
        <p:spPr bwMode="auto">
          <a:xfrm>
            <a:off x="7475538" y="3735388"/>
            <a:ext cx="20637" cy="307975"/>
          </a:xfrm>
          <a:custGeom>
            <a:avLst/>
            <a:gdLst>
              <a:gd name="T0" fmla="*/ 32760444 w 13"/>
              <a:gd name="T1" fmla="*/ 476310325 h 194"/>
              <a:gd name="T2" fmla="*/ 0 w 13"/>
              <a:gd name="T3" fmla="*/ 488910313 h 194"/>
              <a:gd name="T4" fmla="*/ 0 w 13"/>
              <a:gd name="T5" fmla="*/ 0 h 194"/>
              <a:gd name="T6" fmla="*/ 32760444 w 13"/>
              <a:gd name="T7" fmla="*/ 0 h 194"/>
              <a:gd name="T8" fmla="*/ 32760444 w 13"/>
              <a:gd name="T9" fmla="*/ 476310325 h 194"/>
              <a:gd name="T10" fmla="*/ 32760444 w 13"/>
              <a:gd name="T11" fmla="*/ 476310325 h 1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"/>
              <a:gd name="T19" fmla="*/ 0 h 194"/>
              <a:gd name="T20" fmla="*/ 13 w 13"/>
              <a:gd name="T21" fmla="*/ 194 h 19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" h="194">
                <a:moveTo>
                  <a:pt x="13" y="189"/>
                </a:moveTo>
                <a:lnTo>
                  <a:pt x="0" y="194"/>
                </a:lnTo>
                <a:lnTo>
                  <a:pt x="0" y="0"/>
                </a:lnTo>
                <a:lnTo>
                  <a:pt x="13" y="0"/>
                </a:lnTo>
                <a:lnTo>
                  <a:pt x="13" y="18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33" name="Freeform 220"/>
          <p:cNvSpPr>
            <a:spLocks/>
          </p:cNvSpPr>
          <p:nvPr/>
        </p:nvSpPr>
        <p:spPr bwMode="auto">
          <a:xfrm>
            <a:off x="7488238" y="4043363"/>
            <a:ext cx="239712" cy="160337"/>
          </a:xfrm>
          <a:custGeom>
            <a:avLst/>
            <a:gdLst>
              <a:gd name="T0" fmla="*/ 380542006 w 151"/>
              <a:gd name="T1" fmla="*/ 254534194 h 101"/>
              <a:gd name="T2" fmla="*/ 0 w 151"/>
              <a:gd name="T3" fmla="*/ 0 h 101"/>
              <a:gd name="T4" fmla="*/ 380542006 w 151"/>
              <a:gd name="T5" fmla="*/ 254534194 h 101"/>
              <a:gd name="T6" fmla="*/ 0 60000 65536"/>
              <a:gd name="T7" fmla="*/ 0 60000 65536"/>
              <a:gd name="T8" fmla="*/ 0 60000 65536"/>
              <a:gd name="T9" fmla="*/ 0 w 151"/>
              <a:gd name="T10" fmla="*/ 0 h 101"/>
              <a:gd name="T11" fmla="*/ 151 w 151"/>
              <a:gd name="T12" fmla="*/ 101 h 1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1" h="101">
                <a:moveTo>
                  <a:pt x="151" y="101"/>
                </a:moveTo>
                <a:lnTo>
                  <a:pt x="0" y="0"/>
                </a:lnTo>
                <a:lnTo>
                  <a:pt x="151" y="1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34" name="Line 221"/>
          <p:cNvSpPr>
            <a:spLocks noChangeShapeType="1"/>
          </p:cNvSpPr>
          <p:nvPr/>
        </p:nvSpPr>
        <p:spPr bwMode="auto">
          <a:xfrm flipV="1">
            <a:off x="7481888" y="3735388"/>
            <a:ext cx="1587" cy="3000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5" name="Line 222"/>
          <p:cNvSpPr>
            <a:spLocks noChangeShapeType="1"/>
          </p:cNvSpPr>
          <p:nvPr/>
        </p:nvSpPr>
        <p:spPr bwMode="auto">
          <a:xfrm flipH="1" flipV="1">
            <a:off x="7481888" y="4035425"/>
            <a:ext cx="239712" cy="1603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6" name="Freeform 223"/>
          <p:cNvSpPr>
            <a:spLocks/>
          </p:cNvSpPr>
          <p:nvPr/>
        </p:nvSpPr>
        <p:spPr bwMode="auto">
          <a:xfrm>
            <a:off x="7475538" y="4035425"/>
            <a:ext cx="258762" cy="174625"/>
          </a:xfrm>
          <a:custGeom>
            <a:avLst/>
            <a:gdLst>
              <a:gd name="T0" fmla="*/ 410783881 w 163"/>
              <a:gd name="T1" fmla="*/ 254536575 h 110"/>
              <a:gd name="T2" fmla="*/ 390622670 w 163"/>
              <a:gd name="T3" fmla="*/ 277217188 h 110"/>
              <a:gd name="T4" fmla="*/ 0 w 163"/>
              <a:gd name="T5" fmla="*/ 12601575 h 110"/>
              <a:gd name="T6" fmla="*/ 32761174 w 163"/>
              <a:gd name="T7" fmla="*/ 0 h 110"/>
              <a:gd name="T8" fmla="*/ 410783881 w 163"/>
              <a:gd name="T9" fmla="*/ 254536575 h 110"/>
              <a:gd name="T10" fmla="*/ 410783881 w 163"/>
              <a:gd name="T11" fmla="*/ 254536575 h 1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3"/>
              <a:gd name="T19" fmla="*/ 0 h 110"/>
              <a:gd name="T20" fmla="*/ 163 w 163"/>
              <a:gd name="T21" fmla="*/ 110 h 1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3" h="110">
                <a:moveTo>
                  <a:pt x="163" y="101"/>
                </a:moveTo>
                <a:lnTo>
                  <a:pt x="155" y="110"/>
                </a:lnTo>
                <a:lnTo>
                  <a:pt x="0" y="5"/>
                </a:lnTo>
                <a:lnTo>
                  <a:pt x="13" y="0"/>
                </a:lnTo>
                <a:lnTo>
                  <a:pt x="163" y="1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37" name="Freeform 224"/>
          <p:cNvSpPr>
            <a:spLocks/>
          </p:cNvSpPr>
          <p:nvPr/>
        </p:nvSpPr>
        <p:spPr bwMode="auto">
          <a:xfrm>
            <a:off x="7953375" y="4043363"/>
            <a:ext cx="212725" cy="138112"/>
          </a:xfrm>
          <a:custGeom>
            <a:avLst/>
            <a:gdLst>
              <a:gd name="T0" fmla="*/ 0 w 134"/>
              <a:gd name="T1" fmla="*/ 219252006 h 87"/>
              <a:gd name="T2" fmla="*/ 337700938 w 134"/>
              <a:gd name="T3" fmla="*/ 0 h 87"/>
              <a:gd name="T4" fmla="*/ 0 w 134"/>
              <a:gd name="T5" fmla="*/ 219252006 h 87"/>
              <a:gd name="T6" fmla="*/ 0 60000 65536"/>
              <a:gd name="T7" fmla="*/ 0 60000 65536"/>
              <a:gd name="T8" fmla="*/ 0 60000 65536"/>
              <a:gd name="T9" fmla="*/ 0 w 134"/>
              <a:gd name="T10" fmla="*/ 0 h 87"/>
              <a:gd name="T11" fmla="*/ 134 w 134"/>
              <a:gd name="T12" fmla="*/ 87 h 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" h="87">
                <a:moveTo>
                  <a:pt x="0" y="87"/>
                </a:moveTo>
                <a:lnTo>
                  <a:pt x="134" y="0"/>
                </a:lnTo>
                <a:lnTo>
                  <a:pt x="0" y="8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38" name="Freeform 225"/>
          <p:cNvSpPr>
            <a:spLocks/>
          </p:cNvSpPr>
          <p:nvPr/>
        </p:nvSpPr>
        <p:spPr bwMode="auto">
          <a:xfrm>
            <a:off x="7947025" y="4035425"/>
            <a:ext cx="219075" cy="153988"/>
          </a:xfrm>
          <a:custGeom>
            <a:avLst/>
            <a:gdLst>
              <a:gd name="T0" fmla="*/ 337700938 w 138"/>
              <a:gd name="T1" fmla="*/ 0 h 97"/>
              <a:gd name="T2" fmla="*/ 347781563 w 138"/>
              <a:gd name="T3" fmla="*/ 12601616 h 97"/>
              <a:gd name="T4" fmla="*/ 347781563 w 138"/>
              <a:gd name="T5" fmla="*/ 22682274 h 97"/>
              <a:gd name="T6" fmla="*/ 10080625 w 138"/>
              <a:gd name="T7" fmla="*/ 244456744 h 97"/>
              <a:gd name="T8" fmla="*/ 0 w 138"/>
              <a:gd name="T9" fmla="*/ 219255099 h 97"/>
              <a:gd name="T10" fmla="*/ 337700938 w 138"/>
              <a:gd name="T11" fmla="*/ 0 h 97"/>
              <a:gd name="T12" fmla="*/ 337700938 w 138"/>
              <a:gd name="T13" fmla="*/ 0 h 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8"/>
              <a:gd name="T22" fmla="*/ 0 h 97"/>
              <a:gd name="T23" fmla="*/ 138 w 138"/>
              <a:gd name="T24" fmla="*/ 97 h 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8" h="97">
                <a:moveTo>
                  <a:pt x="134" y="0"/>
                </a:moveTo>
                <a:lnTo>
                  <a:pt x="138" y="5"/>
                </a:lnTo>
                <a:lnTo>
                  <a:pt x="138" y="9"/>
                </a:lnTo>
                <a:lnTo>
                  <a:pt x="4" y="97"/>
                </a:lnTo>
                <a:lnTo>
                  <a:pt x="0" y="87"/>
                </a:lnTo>
                <a:lnTo>
                  <a:pt x="13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39" name="Freeform 226"/>
          <p:cNvSpPr>
            <a:spLocks/>
          </p:cNvSpPr>
          <p:nvPr/>
        </p:nvSpPr>
        <p:spPr bwMode="auto">
          <a:xfrm>
            <a:off x="8166100" y="3597275"/>
            <a:ext cx="1588" cy="438150"/>
          </a:xfrm>
          <a:custGeom>
            <a:avLst/>
            <a:gdLst>
              <a:gd name="T0" fmla="*/ 0 w 1588"/>
              <a:gd name="T1" fmla="*/ 695563125 h 276"/>
              <a:gd name="T2" fmla="*/ 0 w 1588"/>
              <a:gd name="T3" fmla="*/ 0 h 276"/>
              <a:gd name="T4" fmla="*/ 0 w 1588"/>
              <a:gd name="T5" fmla="*/ 695563125 h 276"/>
              <a:gd name="T6" fmla="*/ 0 60000 65536"/>
              <a:gd name="T7" fmla="*/ 0 60000 65536"/>
              <a:gd name="T8" fmla="*/ 0 60000 65536"/>
              <a:gd name="T9" fmla="*/ 0 w 1588"/>
              <a:gd name="T10" fmla="*/ 0 h 276"/>
              <a:gd name="T11" fmla="*/ 1588 w 158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276">
                <a:moveTo>
                  <a:pt x="0" y="276"/>
                </a:moveTo>
                <a:lnTo>
                  <a:pt x="0" y="0"/>
                </a:lnTo>
                <a:lnTo>
                  <a:pt x="0" y="2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40" name="Line 227"/>
          <p:cNvSpPr>
            <a:spLocks noChangeShapeType="1"/>
          </p:cNvSpPr>
          <p:nvPr/>
        </p:nvSpPr>
        <p:spPr bwMode="auto">
          <a:xfrm flipV="1">
            <a:off x="7947025" y="4043363"/>
            <a:ext cx="212725" cy="1381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1" name="Line 228"/>
          <p:cNvSpPr>
            <a:spLocks noChangeShapeType="1"/>
          </p:cNvSpPr>
          <p:nvPr/>
        </p:nvSpPr>
        <p:spPr bwMode="auto">
          <a:xfrm flipV="1">
            <a:off x="8166100" y="3597275"/>
            <a:ext cx="1588" cy="43021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2" name="Freeform 229"/>
          <p:cNvSpPr>
            <a:spLocks/>
          </p:cNvSpPr>
          <p:nvPr/>
        </p:nvSpPr>
        <p:spPr bwMode="auto">
          <a:xfrm>
            <a:off x="8159750" y="3589338"/>
            <a:ext cx="20638" cy="454025"/>
          </a:xfrm>
          <a:custGeom>
            <a:avLst/>
            <a:gdLst>
              <a:gd name="T0" fmla="*/ 0 w 13"/>
              <a:gd name="T1" fmla="*/ 12601575 h 286"/>
              <a:gd name="T2" fmla="*/ 10080869 w 13"/>
              <a:gd name="T3" fmla="*/ 0 h 286"/>
              <a:gd name="T4" fmla="*/ 32763619 w 13"/>
              <a:gd name="T5" fmla="*/ 12601575 h 286"/>
              <a:gd name="T6" fmla="*/ 32763619 w 13"/>
              <a:gd name="T7" fmla="*/ 708164700 h 286"/>
              <a:gd name="T8" fmla="*/ 10080869 w 13"/>
              <a:gd name="T9" fmla="*/ 720764688 h 286"/>
              <a:gd name="T10" fmla="*/ 0 w 13"/>
              <a:gd name="T11" fmla="*/ 708164700 h 286"/>
              <a:gd name="T12" fmla="*/ 0 w 13"/>
              <a:gd name="T13" fmla="*/ 12601575 h 286"/>
              <a:gd name="T14" fmla="*/ 0 w 13"/>
              <a:gd name="T15" fmla="*/ 12601575 h 2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"/>
              <a:gd name="T25" fmla="*/ 0 h 286"/>
              <a:gd name="T26" fmla="*/ 13 w 13"/>
              <a:gd name="T27" fmla="*/ 286 h 28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" h="286">
                <a:moveTo>
                  <a:pt x="0" y="5"/>
                </a:moveTo>
                <a:lnTo>
                  <a:pt x="4" y="0"/>
                </a:lnTo>
                <a:lnTo>
                  <a:pt x="13" y="5"/>
                </a:lnTo>
                <a:lnTo>
                  <a:pt x="13" y="281"/>
                </a:lnTo>
                <a:lnTo>
                  <a:pt x="4" y="286"/>
                </a:lnTo>
                <a:lnTo>
                  <a:pt x="0" y="281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43" name="Freeform 230"/>
          <p:cNvSpPr>
            <a:spLocks/>
          </p:cNvSpPr>
          <p:nvPr/>
        </p:nvSpPr>
        <p:spPr bwMode="auto">
          <a:xfrm>
            <a:off x="8124825" y="3625850"/>
            <a:ext cx="1588" cy="381000"/>
          </a:xfrm>
          <a:custGeom>
            <a:avLst/>
            <a:gdLst>
              <a:gd name="T0" fmla="*/ 0 w 1588"/>
              <a:gd name="T1" fmla="*/ 0 h 240"/>
              <a:gd name="T2" fmla="*/ 0 w 1588"/>
              <a:gd name="T3" fmla="*/ 604837500 h 240"/>
              <a:gd name="T4" fmla="*/ 0 w 1588"/>
              <a:gd name="T5" fmla="*/ 0 h 240"/>
              <a:gd name="T6" fmla="*/ 0 60000 65536"/>
              <a:gd name="T7" fmla="*/ 0 60000 65536"/>
              <a:gd name="T8" fmla="*/ 0 60000 65536"/>
              <a:gd name="T9" fmla="*/ 0 w 1588"/>
              <a:gd name="T10" fmla="*/ 0 h 240"/>
              <a:gd name="T11" fmla="*/ 1588 w 1588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240">
                <a:moveTo>
                  <a:pt x="0" y="0"/>
                </a:move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44" name="Freeform 231"/>
          <p:cNvSpPr>
            <a:spLocks/>
          </p:cNvSpPr>
          <p:nvPr/>
        </p:nvSpPr>
        <p:spPr bwMode="auto">
          <a:xfrm>
            <a:off x="8112125" y="3625850"/>
            <a:ext cx="20638" cy="387350"/>
          </a:xfrm>
          <a:custGeom>
            <a:avLst/>
            <a:gdLst>
              <a:gd name="T0" fmla="*/ 0 w 13"/>
              <a:gd name="T1" fmla="*/ 0 h 244"/>
              <a:gd name="T2" fmla="*/ 32763619 w 13"/>
              <a:gd name="T3" fmla="*/ 0 h 244"/>
              <a:gd name="T4" fmla="*/ 32763619 w 13"/>
              <a:gd name="T5" fmla="*/ 614918125 h 244"/>
              <a:gd name="T6" fmla="*/ 0 w 13"/>
              <a:gd name="T7" fmla="*/ 614918125 h 244"/>
              <a:gd name="T8" fmla="*/ 0 w 13"/>
              <a:gd name="T9" fmla="*/ 0 h 244"/>
              <a:gd name="T10" fmla="*/ 0 w 13"/>
              <a:gd name="T11" fmla="*/ 0 h 2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"/>
              <a:gd name="T19" fmla="*/ 0 h 244"/>
              <a:gd name="T20" fmla="*/ 13 w 13"/>
              <a:gd name="T21" fmla="*/ 244 h 2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" h="244">
                <a:moveTo>
                  <a:pt x="0" y="0"/>
                </a:moveTo>
                <a:lnTo>
                  <a:pt x="13" y="0"/>
                </a:lnTo>
                <a:lnTo>
                  <a:pt x="13" y="244"/>
                </a:lnTo>
                <a:lnTo>
                  <a:pt x="0" y="24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45" name="Freeform 232"/>
          <p:cNvSpPr>
            <a:spLocks/>
          </p:cNvSpPr>
          <p:nvPr/>
        </p:nvSpPr>
        <p:spPr bwMode="auto">
          <a:xfrm>
            <a:off x="7831138" y="3370263"/>
            <a:ext cx="334962" cy="219075"/>
          </a:xfrm>
          <a:custGeom>
            <a:avLst/>
            <a:gdLst>
              <a:gd name="T0" fmla="*/ 0 w 211"/>
              <a:gd name="T1" fmla="*/ 0 h 138"/>
              <a:gd name="T2" fmla="*/ 531751381 w 211"/>
              <a:gd name="T3" fmla="*/ 347781563 h 138"/>
              <a:gd name="T4" fmla="*/ 0 w 211"/>
              <a:gd name="T5" fmla="*/ 0 h 138"/>
              <a:gd name="T6" fmla="*/ 0 60000 65536"/>
              <a:gd name="T7" fmla="*/ 0 60000 65536"/>
              <a:gd name="T8" fmla="*/ 0 60000 65536"/>
              <a:gd name="T9" fmla="*/ 0 w 211"/>
              <a:gd name="T10" fmla="*/ 0 h 138"/>
              <a:gd name="T11" fmla="*/ 211 w 211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" h="138">
                <a:moveTo>
                  <a:pt x="0" y="0"/>
                </a:moveTo>
                <a:lnTo>
                  <a:pt x="211" y="1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46" name="Line 233"/>
          <p:cNvSpPr>
            <a:spLocks noChangeShapeType="1"/>
          </p:cNvSpPr>
          <p:nvPr/>
        </p:nvSpPr>
        <p:spPr bwMode="auto">
          <a:xfrm>
            <a:off x="8118475" y="3619500"/>
            <a:ext cx="1588" cy="3873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7" name="Line 234"/>
          <p:cNvSpPr>
            <a:spLocks noChangeShapeType="1"/>
          </p:cNvSpPr>
          <p:nvPr/>
        </p:nvSpPr>
        <p:spPr bwMode="auto">
          <a:xfrm>
            <a:off x="7824788" y="3363913"/>
            <a:ext cx="334962" cy="2190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8" name="Freeform 235"/>
          <p:cNvSpPr>
            <a:spLocks/>
          </p:cNvSpPr>
          <p:nvPr/>
        </p:nvSpPr>
        <p:spPr bwMode="auto">
          <a:xfrm>
            <a:off x="7824788" y="3355975"/>
            <a:ext cx="341312" cy="241300"/>
          </a:xfrm>
          <a:custGeom>
            <a:avLst/>
            <a:gdLst>
              <a:gd name="T0" fmla="*/ 0 w 215"/>
              <a:gd name="T1" fmla="*/ 35282188 h 152"/>
              <a:gd name="T2" fmla="*/ 0 w 215"/>
              <a:gd name="T3" fmla="*/ 0 h 152"/>
              <a:gd name="T4" fmla="*/ 541832006 w 215"/>
              <a:gd name="T5" fmla="*/ 360383138 h 152"/>
              <a:gd name="T6" fmla="*/ 541832006 w 215"/>
              <a:gd name="T7" fmla="*/ 370463763 h 152"/>
              <a:gd name="T8" fmla="*/ 531751396 w 215"/>
              <a:gd name="T9" fmla="*/ 383063750 h 152"/>
              <a:gd name="T10" fmla="*/ 0 w 215"/>
              <a:gd name="T11" fmla="*/ 35282188 h 152"/>
              <a:gd name="T12" fmla="*/ 0 w 215"/>
              <a:gd name="T13" fmla="*/ 35282188 h 1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5"/>
              <a:gd name="T22" fmla="*/ 0 h 152"/>
              <a:gd name="T23" fmla="*/ 215 w 215"/>
              <a:gd name="T24" fmla="*/ 152 h 1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5" h="152">
                <a:moveTo>
                  <a:pt x="0" y="14"/>
                </a:moveTo>
                <a:lnTo>
                  <a:pt x="0" y="0"/>
                </a:lnTo>
                <a:lnTo>
                  <a:pt x="215" y="143"/>
                </a:lnTo>
                <a:lnTo>
                  <a:pt x="215" y="147"/>
                </a:lnTo>
                <a:lnTo>
                  <a:pt x="211" y="152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49" name="Freeform 236"/>
          <p:cNvSpPr>
            <a:spLocks/>
          </p:cNvSpPr>
          <p:nvPr/>
        </p:nvSpPr>
        <p:spPr bwMode="auto">
          <a:xfrm>
            <a:off x="7612063" y="3370263"/>
            <a:ext cx="212725" cy="139700"/>
          </a:xfrm>
          <a:custGeom>
            <a:avLst/>
            <a:gdLst>
              <a:gd name="T0" fmla="*/ 0 w 134"/>
              <a:gd name="T1" fmla="*/ 221773750 h 88"/>
              <a:gd name="T2" fmla="*/ 337700938 w 134"/>
              <a:gd name="T3" fmla="*/ 0 h 88"/>
              <a:gd name="T4" fmla="*/ 0 w 134"/>
              <a:gd name="T5" fmla="*/ 221773750 h 88"/>
              <a:gd name="T6" fmla="*/ 0 60000 65536"/>
              <a:gd name="T7" fmla="*/ 0 60000 65536"/>
              <a:gd name="T8" fmla="*/ 0 60000 65536"/>
              <a:gd name="T9" fmla="*/ 0 w 134"/>
              <a:gd name="T10" fmla="*/ 0 h 88"/>
              <a:gd name="T11" fmla="*/ 134 w 134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" h="88">
                <a:moveTo>
                  <a:pt x="0" y="88"/>
                </a:moveTo>
                <a:lnTo>
                  <a:pt x="134" y="0"/>
                </a:lnTo>
                <a:lnTo>
                  <a:pt x="0" y="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50" name="Freeform 237"/>
          <p:cNvSpPr>
            <a:spLocks/>
          </p:cNvSpPr>
          <p:nvPr/>
        </p:nvSpPr>
        <p:spPr bwMode="auto">
          <a:xfrm>
            <a:off x="7605713" y="3355975"/>
            <a:ext cx="219075" cy="160338"/>
          </a:xfrm>
          <a:custGeom>
            <a:avLst/>
            <a:gdLst>
              <a:gd name="T0" fmla="*/ 347781563 w 138"/>
              <a:gd name="T1" fmla="*/ 0 h 101"/>
              <a:gd name="T2" fmla="*/ 347781563 w 138"/>
              <a:gd name="T3" fmla="*/ 35282298 h 101"/>
              <a:gd name="T4" fmla="*/ 10080625 w 138"/>
              <a:gd name="T5" fmla="*/ 254537369 h 101"/>
              <a:gd name="T6" fmla="*/ 0 w 138"/>
              <a:gd name="T7" fmla="*/ 231855098 h 101"/>
              <a:gd name="T8" fmla="*/ 347781563 w 138"/>
              <a:gd name="T9" fmla="*/ 0 h 101"/>
              <a:gd name="T10" fmla="*/ 347781563 w 138"/>
              <a:gd name="T11" fmla="*/ 0 h 1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8"/>
              <a:gd name="T19" fmla="*/ 0 h 101"/>
              <a:gd name="T20" fmla="*/ 138 w 138"/>
              <a:gd name="T21" fmla="*/ 101 h 1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8" h="101">
                <a:moveTo>
                  <a:pt x="138" y="0"/>
                </a:moveTo>
                <a:lnTo>
                  <a:pt x="138" y="14"/>
                </a:lnTo>
                <a:lnTo>
                  <a:pt x="4" y="101"/>
                </a:lnTo>
                <a:lnTo>
                  <a:pt x="0" y="92"/>
                </a:lnTo>
                <a:lnTo>
                  <a:pt x="13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51" name="Freeform 238"/>
          <p:cNvSpPr>
            <a:spLocks/>
          </p:cNvSpPr>
          <p:nvPr/>
        </p:nvSpPr>
        <p:spPr bwMode="auto">
          <a:xfrm>
            <a:off x="7804150" y="3094038"/>
            <a:ext cx="1588" cy="284162"/>
          </a:xfrm>
          <a:custGeom>
            <a:avLst/>
            <a:gdLst>
              <a:gd name="T0" fmla="*/ 0 w 1588"/>
              <a:gd name="T1" fmla="*/ 0 h 179"/>
              <a:gd name="T2" fmla="*/ 0 w 1588"/>
              <a:gd name="T3" fmla="*/ 451106381 h 179"/>
              <a:gd name="T4" fmla="*/ 0 w 1588"/>
              <a:gd name="T5" fmla="*/ 0 h 179"/>
              <a:gd name="T6" fmla="*/ 0 60000 65536"/>
              <a:gd name="T7" fmla="*/ 0 60000 65536"/>
              <a:gd name="T8" fmla="*/ 0 60000 65536"/>
              <a:gd name="T9" fmla="*/ 0 w 1588"/>
              <a:gd name="T10" fmla="*/ 0 h 179"/>
              <a:gd name="T11" fmla="*/ 1588 w 1588"/>
              <a:gd name="T12" fmla="*/ 179 h 1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79">
                <a:moveTo>
                  <a:pt x="0" y="0"/>
                </a:moveTo>
                <a:lnTo>
                  <a:pt x="0" y="17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52" name="Line 239"/>
          <p:cNvSpPr>
            <a:spLocks noChangeShapeType="1"/>
          </p:cNvSpPr>
          <p:nvPr/>
        </p:nvSpPr>
        <p:spPr bwMode="auto">
          <a:xfrm flipV="1">
            <a:off x="7605713" y="3363913"/>
            <a:ext cx="219075" cy="1460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53" name="Freeform 242"/>
          <p:cNvSpPr>
            <a:spLocks/>
          </p:cNvSpPr>
          <p:nvPr/>
        </p:nvSpPr>
        <p:spPr bwMode="auto">
          <a:xfrm>
            <a:off x="7851775" y="3094038"/>
            <a:ext cx="1588" cy="284162"/>
          </a:xfrm>
          <a:custGeom>
            <a:avLst/>
            <a:gdLst>
              <a:gd name="T0" fmla="*/ 0 w 1588"/>
              <a:gd name="T1" fmla="*/ 0 h 179"/>
              <a:gd name="T2" fmla="*/ 0 w 1588"/>
              <a:gd name="T3" fmla="*/ 451106381 h 179"/>
              <a:gd name="T4" fmla="*/ 0 w 1588"/>
              <a:gd name="T5" fmla="*/ 0 h 179"/>
              <a:gd name="T6" fmla="*/ 0 60000 65536"/>
              <a:gd name="T7" fmla="*/ 0 60000 65536"/>
              <a:gd name="T8" fmla="*/ 0 60000 65536"/>
              <a:gd name="T9" fmla="*/ 0 w 1588"/>
              <a:gd name="T10" fmla="*/ 0 h 179"/>
              <a:gd name="T11" fmla="*/ 1588 w 1588"/>
              <a:gd name="T12" fmla="*/ 179 h 1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79">
                <a:moveTo>
                  <a:pt x="0" y="0"/>
                </a:moveTo>
                <a:lnTo>
                  <a:pt x="0" y="17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54" name="Freeform 243"/>
          <p:cNvSpPr>
            <a:spLocks/>
          </p:cNvSpPr>
          <p:nvPr/>
        </p:nvSpPr>
        <p:spPr bwMode="auto">
          <a:xfrm>
            <a:off x="7843838" y="3094038"/>
            <a:ext cx="14287" cy="292100"/>
          </a:xfrm>
          <a:custGeom>
            <a:avLst/>
            <a:gdLst>
              <a:gd name="T0" fmla="*/ 0 w 9"/>
              <a:gd name="T1" fmla="*/ 0 h 184"/>
              <a:gd name="T2" fmla="*/ 22679819 w 9"/>
              <a:gd name="T3" fmla="*/ 0 h 184"/>
              <a:gd name="T4" fmla="*/ 22679819 w 9"/>
              <a:gd name="T5" fmla="*/ 463708750 h 184"/>
              <a:gd name="T6" fmla="*/ 0 w 9"/>
              <a:gd name="T7" fmla="*/ 463708750 h 184"/>
              <a:gd name="T8" fmla="*/ 0 w 9"/>
              <a:gd name="T9" fmla="*/ 0 h 184"/>
              <a:gd name="T10" fmla="*/ 0 w 9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184"/>
              <a:gd name="T20" fmla="*/ 9 w 9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184">
                <a:moveTo>
                  <a:pt x="0" y="0"/>
                </a:moveTo>
                <a:lnTo>
                  <a:pt x="9" y="0"/>
                </a:lnTo>
                <a:lnTo>
                  <a:pt x="9" y="184"/>
                </a:lnTo>
                <a:lnTo>
                  <a:pt x="0" y="1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EF1F1D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55" name="Freeform 244"/>
          <p:cNvSpPr>
            <a:spLocks/>
          </p:cNvSpPr>
          <p:nvPr/>
        </p:nvSpPr>
        <p:spPr bwMode="auto">
          <a:xfrm>
            <a:off x="7262813" y="4057650"/>
            <a:ext cx="246062" cy="160338"/>
          </a:xfrm>
          <a:custGeom>
            <a:avLst/>
            <a:gdLst>
              <a:gd name="T0" fmla="*/ 0 w 155"/>
              <a:gd name="T1" fmla="*/ 254537369 h 101"/>
              <a:gd name="T2" fmla="*/ 390622631 w 155"/>
              <a:gd name="T3" fmla="*/ 0 h 101"/>
              <a:gd name="T4" fmla="*/ 0 w 155"/>
              <a:gd name="T5" fmla="*/ 254537369 h 101"/>
              <a:gd name="T6" fmla="*/ 0 60000 65536"/>
              <a:gd name="T7" fmla="*/ 0 60000 65536"/>
              <a:gd name="T8" fmla="*/ 0 60000 65536"/>
              <a:gd name="T9" fmla="*/ 0 w 155"/>
              <a:gd name="T10" fmla="*/ 0 h 101"/>
              <a:gd name="T11" fmla="*/ 155 w 155"/>
              <a:gd name="T12" fmla="*/ 101 h 1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5" h="101">
                <a:moveTo>
                  <a:pt x="0" y="101"/>
                </a:moveTo>
                <a:lnTo>
                  <a:pt x="155" y="0"/>
                </a:lnTo>
                <a:lnTo>
                  <a:pt x="0" y="1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56" name="Line 246"/>
          <p:cNvSpPr>
            <a:spLocks noChangeShapeType="1"/>
          </p:cNvSpPr>
          <p:nvPr/>
        </p:nvSpPr>
        <p:spPr bwMode="auto">
          <a:xfrm flipV="1">
            <a:off x="7262813" y="4049713"/>
            <a:ext cx="239712" cy="1682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57" name="Freeform 247"/>
          <p:cNvSpPr>
            <a:spLocks/>
          </p:cNvSpPr>
          <p:nvPr/>
        </p:nvSpPr>
        <p:spPr bwMode="auto">
          <a:xfrm>
            <a:off x="7256463" y="4049713"/>
            <a:ext cx="260350" cy="174625"/>
          </a:xfrm>
          <a:custGeom>
            <a:avLst/>
            <a:gdLst>
              <a:gd name="T0" fmla="*/ 20161250 w 164"/>
              <a:gd name="T1" fmla="*/ 277217188 h 110"/>
              <a:gd name="T2" fmla="*/ 0 w 164"/>
              <a:gd name="T3" fmla="*/ 254536575 h 110"/>
              <a:gd name="T4" fmla="*/ 390625013 w 164"/>
              <a:gd name="T5" fmla="*/ 0 h 110"/>
              <a:gd name="T6" fmla="*/ 413305625 w 164"/>
              <a:gd name="T7" fmla="*/ 22682200 h 110"/>
              <a:gd name="T8" fmla="*/ 20161250 w 164"/>
              <a:gd name="T9" fmla="*/ 277217188 h 110"/>
              <a:gd name="T10" fmla="*/ 20161250 w 164"/>
              <a:gd name="T11" fmla="*/ 277217188 h 1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10"/>
              <a:gd name="T20" fmla="*/ 164 w 164"/>
              <a:gd name="T21" fmla="*/ 110 h 1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10">
                <a:moveTo>
                  <a:pt x="8" y="110"/>
                </a:moveTo>
                <a:lnTo>
                  <a:pt x="0" y="101"/>
                </a:lnTo>
                <a:lnTo>
                  <a:pt x="155" y="0"/>
                </a:lnTo>
                <a:lnTo>
                  <a:pt x="164" y="9"/>
                </a:lnTo>
                <a:lnTo>
                  <a:pt x="8" y="1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58" name="Freeform 248"/>
          <p:cNvSpPr>
            <a:spLocks/>
          </p:cNvSpPr>
          <p:nvPr/>
        </p:nvSpPr>
        <p:spPr bwMode="auto">
          <a:xfrm>
            <a:off x="7242175" y="4013200"/>
            <a:ext cx="239713" cy="160338"/>
          </a:xfrm>
          <a:custGeom>
            <a:avLst/>
            <a:gdLst>
              <a:gd name="T0" fmla="*/ 0 w 151"/>
              <a:gd name="T1" fmla="*/ 254537369 h 101"/>
              <a:gd name="T2" fmla="*/ 380545181 w 151"/>
              <a:gd name="T3" fmla="*/ 0 h 101"/>
              <a:gd name="T4" fmla="*/ 0 w 151"/>
              <a:gd name="T5" fmla="*/ 254537369 h 101"/>
              <a:gd name="T6" fmla="*/ 0 60000 65536"/>
              <a:gd name="T7" fmla="*/ 0 60000 65536"/>
              <a:gd name="T8" fmla="*/ 0 60000 65536"/>
              <a:gd name="T9" fmla="*/ 0 w 151"/>
              <a:gd name="T10" fmla="*/ 0 h 101"/>
              <a:gd name="T11" fmla="*/ 151 w 151"/>
              <a:gd name="T12" fmla="*/ 101 h 1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1" h="101">
                <a:moveTo>
                  <a:pt x="0" y="101"/>
                </a:moveTo>
                <a:lnTo>
                  <a:pt x="151" y="0"/>
                </a:lnTo>
                <a:lnTo>
                  <a:pt x="0" y="1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59" name="Freeform 249"/>
          <p:cNvSpPr>
            <a:spLocks/>
          </p:cNvSpPr>
          <p:nvPr/>
        </p:nvSpPr>
        <p:spPr bwMode="auto">
          <a:xfrm>
            <a:off x="7235825" y="3998913"/>
            <a:ext cx="252413" cy="182562"/>
          </a:xfrm>
          <a:custGeom>
            <a:avLst/>
            <a:gdLst>
              <a:gd name="T0" fmla="*/ 10080645 w 159"/>
              <a:gd name="T1" fmla="*/ 289816381 h 115"/>
              <a:gd name="T2" fmla="*/ 0 w 159"/>
              <a:gd name="T3" fmla="*/ 267135831 h 115"/>
              <a:gd name="T4" fmla="*/ 390625786 w 159"/>
              <a:gd name="T5" fmla="*/ 0 h 115"/>
              <a:gd name="T6" fmla="*/ 400706431 w 159"/>
              <a:gd name="T7" fmla="*/ 35282091 h 115"/>
              <a:gd name="T8" fmla="*/ 10080645 w 159"/>
              <a:gd name="T9" fmla="*/ 289816381 h 115"/>
              <a:gd name="T10" fmla="*/ 10080645 w 159"/>
              <a:gd name="T11" fmla="*/ 289816381 h 1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9"/>
              <a:gd name="T19" fmla="*/ 0 h 115"/>
              <a:gd name="T20" fmla="*/ 159 w 159"/>
              <a:gd name="T21" fmla="*/ 115 h 11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9" h="115">
                <a:moveTo>
                  <a:pt x="4" y="115"/>
                </a:moveTo>
                <a:lnTo>
                  <a:pt x="0" y="106"/>
                </a:lnTo>
                <a:lnTo>
                  <a:pt x="155" y="0"/>
                </a:lnTo>
                <a:lnTo>
                  <a:pt x="159" y="14"/>
                </a:lnTo>
                <a:lnTo>
                  <a:pt x="4" y="1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60" name="Freeform 250"/>
          <p:cNvSpPr>
            <a:spLocks/>
          </p:cNvSpPr>
          <p:nvPr/>
        </p:nvSpPr>
        <p:spPr bwMode="auto">
          <a:xfrm>
            <a:off x="8172450" y="3436938"/>
            <a:ext cx="233363" cy="152400"/>
          </a:xfrm>
          <a:custGeom>
            <a:avLst/>
            <a:gdLst>
              <a:gd name="T0" fmla="*/ 0 w 147"/>
              <a:gd name="T1" fmla="*/ 241935000 h 96"/>
              <a:gd name="T2" fmla="*/ 370464556 w 147"/>
              <a:gd name="T3" fmla="*/ 0 h 96"/>
              <a:gd name="T4" fmla="*/ 0 w 147"/>
              <a:gd name="T5" fmla="*/ 241935000 h 96"/>
              <a:gd name="T6" fmla="*/ 0 60000 65536"/>
              <a:gd name="T7" fmla="*/ 0 60000 65536"/>
              <a:gd name="T8" fmla="*/ 0 60000 65536"/>
              <a:gd name="T9" fmla="*/ 0 w 147"/>
              <a:gd name="T10" fmla="*/ 0 h 96"/>
              <a:gd name="T11" fmla="*/ 147 w 147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" h="96">
                <a:moveTo>
                  <a:pt x="0" y="96"/>
                </a:moveTo>
                <a:lnTo>
                  <a:pt x="147" y="0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61" name="Line 251"/>
          <p:cNvSpPr>
            <a:spLocks noChangeShapeType="1"/>
          </p:cNvSpPr>
          <p:nvPr/>
        </p:nvSpPr>
        <p:spPr bwMode="auto">
          <a:xfrm flipV="1">
            <a:off x="7235825" y="4006850"/>
            <a:ext cx="246063" cy="1603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62" name="Line 252"/>
          <p:cNvSpPr>
            <a:spLocks noChangeShapeType="1"/>
          </p:cNvSpPr>
          <p:nvPr/>
        </p:nvSpPr>
        <p:spPr bwMode="auto">
          <a:xfrm flipV="1">
            <a:off x="8172450" y="3436938"/>
            <a:ext cx="227013" cy="1460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63" name="Freeform 253"/>
          <p:cNvSpPr>
            <a:spLocks/>
          </p:cNvSpPr>
          <p:nvPr/>
        </p:nvSpPr>
        <p:spPr bwMode="auto">
          <a:xfrm>
            <a:off x="8166100" y="3429000"/>
            <a:ext cx="246063" cy="168275"/>
          </a:xfrm>
          <a:custGeom>
            <a:avLst/>
            <a:gdLst>
              <a:gd name="T0" fmla="*/ 370464515 w 155"/>
              <a:gd name="T1" fmla="*/ 0 h 106"/>
              <a:gd name="T2" fmla="*/ 390625806 w 155"/>
              <a:gd name="T3" fmla="*/ 22682200 h 106"/>
              <a:gd name="T4" fmla="*/ 22682246 w 155"/>
              <a:gd name="T5" fmla="*/ 267136563 h 106"/>
              <a:gd name="T6" fmla="*/ 0 w 155"/>
              <a:gd name="T7" fmla="*/ 254536575 h 106"/>
              <a:gd name="T8" fmla="*/ 0 w 155"/>
              <a:gd name="T9" fmla="*/ 244455950 h 106"/>
              <a:gd name="T10" fmla="*/ 370464515 w 155"/>
              <a:gd name="T11" fmla="*/ 0 h 106"/>
              <a:gd name="T12" fmla="*/ 370464515 w 155"/>
              <a:gd name="T13" fmla="*/ 0 h 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5"/>
              <a:gd name="T22" fmla="*/ 0 h 106"/>
              <a:gd name="T23" fmla="*/ 155 w 155"/>
              <a:gd name="T24" fmla="*/ 106 h 10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5" h="106">
                <a:moveTo>
                  <a:pt x="147" y="0"/>
                </a:moveTo>
                <a:lnTo>
                  <a:pt x="155" y="9"/>
                </a:lnTo>
                <a:lnTo>
                  <a:pt x="9" y="106"/>
                </a:lnTo>
                <a:lnTo>
                  <a:pt x="0" y="101"/>
                </a:lnTo>
                <a:lnTo>
                  <a:pt x="0" y="97"/>
                </a:lnTo>
                <a:lnTo>
                  <a:pt x="14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64" name="Freeform 254"/>
          <p:cNvSpPr>
            <a:spLocks/>
          </p:cNvSpPr>
          <p:nvPr/>
        </p:nvSpPr>
        <p:spPr bwMode="auto">
          <a:xfrm>
            <a:off x="8172450" y="4043363"/>
            <a:ext cx="239713" cy="152400"/>
          </a:xfrm>
          <a:custGeom>
            <a:avLst/>
            <a:gdLst>
              <a:gd name="T0" fmla="*/ 0 w 151"/>
              <a:gd name="T1" fmla="*/ 0 h 96"/>
              <a:gd name="T2" fmla="*/ 380545181 w 151"/>
              <a:gd name="T3" fmla="*/ 241935000 h 96"/>
              <a:gd name="T4" fmla="*/ 0 w 151"/>
              <a:gd name="T5" fmla="*/ 0 h 96"/>
              <a:gd name="T6" fmla="*/ 0 60000 65536"/>
              <a:gd name="T7" fmla="*/ 0 60000 65536"/>
              <a:gd name="T8" fmla="*/ 0 60000 65536"/>
              <a:gd name="T9" fmla="*/ 0 w 151"/>
              <a:gd name="T10" fmla="*/ 0 h 96"/>
              <a:gd name="T11" fmla="*/ 151 w 151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1" h="96">
                <a:moveTo>
                  <a:pt x="0" y="0"/>
                </a:moveTo>
                <a:lnTo>
                  <a:pt x="151" y="9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65" name="Freeform 255"/>
          <p:cNvSpPr>
            <a:spLocks/>
          </p:cNvSpPr>
          <p:nvPr/>
        </p:nvSpPr>
        <p:spPr bwMode="auto">
          <a:xfrm>
            <a:off x="8166100" y="4035425"/>
            <a:ext cx="246063" cy="174625"/>
          </a:xfrm>
          <a:custGeom>
            <a:avLst/>
            <a:gdLst>
              <a:gd name="T0" fmla="*/ 390625806 w 155"/>
              <a:gd name="T1" fmla="*/ 244455950 h 110"/>
              <a:gd name="T2" fmla="*/ 380545161 w 155"/>
              <a:gd name="T3" fmla="*/ 277217188 h 110"/>
              <a:gd name="T4" fmla="*/ 0 w 155"/>
              <a:gd name="T5" fmla="*/ 22682200 h 110"/>
              <a:gd name="T6" fmla="*/ 0 w 155"/>
              <a:gd name="T7" fmla="*/ 12601575 h 110"/>
              <a:gd name="T8" fmla="*/ 22682246 w 155"/>
              <a:gd name="T9" fmla="*/ 0 h 110"/>
              <a:gd name="T10" fmla="*/ 390625806 w 155"/>
              <a:gd name="T11" fmla="*/ 244455950 h 110"/>
              <a:gd name="T12" fmla="*/ 390625806 w 155"/>
              <a:gd name="T13" fmla="*/ 244455950 h 1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5"/>
              <a:gd name="T22" fmla="*/ 0 h 110"/>
              <a:gd name="T23" fmla="*/ 155 w 155"/>
              <a:gd name="T24" fmla="*/ 110 h 1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5" h="110">
                <a:moveTo>
                  <a:pt x="155" y="97"/>
                </a:moveTo>
                <a:lnTo>
                  <a:pt x="151" y="110"/>
                </a:lnTo>
                <a:lnTo>
                  <a:pt x="0" y="9"/>
                </a:lnTo>
                <a:lnTo>
                  <a:pt x="0" y="5"/>
                </a:lnTo>
                <a:lnTo>
                  <a:pt x="9" y="0"/>
                </a:lnTo>
                <a:lnTo>
                  <a:pt x="155" y="9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66" name="Freeform 256"/>
          <p:cNvSpPr>
            <a:spLocks/>
          </p:cNvSpPr>
          <p:nvPr/>
        </p:nvSpPr>
        <p:spPr bwMode="auto">
          <a:xfrm>
            <a:off x="7824788" y="4406900"/>
            <a:ext cx="1587" cy="307975"/>
          </a:xfrm>
          <a:custGeom>
            <a:avLst/>
            <a:gdLst>
              <a:gd name="T0" fmla="*/ 0 w 1587"/>
              <a:gd name="T1" fmla="*/ 488910313 h 194"/>
              <a:gd name="T2" fmla="*/ 0 w 1587"/>
              <a:gd name="T3" fmla="*/ 0 h 194"/>
              <a:gd name="T4" fmla="*/ 0 w 1587"/>
              <a:gd name="T5" fmla="*/ 488910313 h 194"/>
              <a:gd name="T6" fmla="*/ 0 60000 65536"/>
              <a:gd name="T7" fmla="*/ 0 60000 65536"/>
              <a:gd name="T8" fmla="*/ 0 60000 65536"/>
              <a:gd name="T9" fmla="*/ 0 w 1587"/>
              <a:gd name="T10" fmla="*/ 0 h 194"/>
              <a:gd name="T11" fmla="*/ 1587 w 1587"/>
              <a:gd name="T12" fmla="*/ 194 h 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94">
                <a:moveTo>
                  <a:pt x="0" y="194"/>
                </a:moveTo>
                <a:lnTo>
                  <a:pt x="0" y="0"/>
                </a:lnTo>
                <a:lnTo>
                  <a:pt x="0" y="1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67" name="Line 257"/>
          <p:cNvSpPr>
            <a:spLocks noChangeShapeType="1"/>
          </p:cNvSpPr>
          <p:nvPr/>
        </p:nvSpPr>
        <p:spPr bwMode="auto">
          <a:xfrm>
            <a:off x="8172450" y="4043363"/>
            <a:ext cx="233363" cy="1524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68" name="Line 258"/>
          <p:cNvSpPr>
            <a:spLocks noChangeShapeType="1"/>
          </p:cNvSpPr>
          <p:nvPr/>
        </p:nvSpPr>
        <p:spPr bwMode="auto">
          <a:xfrm flipV="1">
            <a:off x="7824788" y="4406900"/>
            <a:ext cx="1587" cy="3000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69" name="Freeform 260"/>
          <p:cNvSpPr>
            <a:spLocks/>
          </p:cNvSpPr>
          <p:nvPr/>
        </p:nvSpPr>
        <p:spPr bwMode="auto">
          <a:xfrm>
            <a:off x="7277100" y="3451225"/>
            <a:ext cx="109538" cy="73025"/>
          </a:xfrm>
          <a:custGeom>
            <a:avLst/>
            <a:gdLst>
              <a:gd name="T0" fmla="*/ 0 w 69"/>
              <a:gd name="T1" fmla="*/ 0 h 46"/>
              <a:gd name="T2" fmla="*/ 173892369 w 69"/>
              <a:gd name="T3" fmla="*/ 115927188 h 46"/>
              <a:gd name="T4" fmla="*/ 0 w 69"/>
              <a:gd name="T5" fmla="*/ 0 h 46"/>
              <a:gd name="T6" fmla="*/ 0 60000 65536"/>
              <a:gd name="T7" fmla="*/ 0 60000 65536"/>
              <a:gd name="T8" fmla="*/ 0 60000 65536"/>
              <a:gd name="T9" fmla="*/ 0 w 69"/>
              <a:gd name="T10" fmla="*/ 0 h 46"/>
              <a:gd name="T11" fmla="*/ 69 w 69"/>
              <a:gd name="T12" fmla="*/ 46 h 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46">
                <a:moveTo>
                  <a:pt x="0" y="0"/>
                </a:moveTo>
                <a:lnTo>
                  <a:pt x="69" y="4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70" name="Freeform 261"/>
          <p:cNvSpPr>
            <a:spLocks/>
          </p:cNvSpPr>
          <p:nvPr/>
        </p:nvSpPr>
        <p:spPr bwMode="auto">
          <a:xfrm>
            <a:off x="7269163" y="3443288"/>
            <a:ext cx="123825" cy="88900"/>
          </a:xfrm>
          <a:custGeom>
            <a:avLst/>
            <a:gdLst>
              <a:gd name="T0" fmla="*/ 0 w 78"/>
              <a:gd name="T1" fmla="*/ 25201563 h 56"/>
              <a:gd name="T2" fmla="*/ 12601575 w 78"/>
              <a:gd name="T3" fmla="*/ 0 h 56"/>
              <a:gd name="T4" fmla="*/ 196572188 w 78"/>
              <a:gd name="T5" fmla="*/ 115927188 h 56"/>
              <a:gd name="T6" fmla="*/ 173891575 w 78"/>
              <a:gd name="T7" fmla="*/ 141128750 h 56"/>
              <a:gd name="T8" fmla="*/ 0 w 78"/>
              <a:gd name="T9" fmla="*/ 25201563 h 56"/>
              <a:gd name="T10" fmla="*/ 0 w 78"/>
              <a:gd name="T11" fmla="*/ 25201563 h 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8"/>
              <a:gd name="T19" fmla="*/ 0 h 56"/>
              <a:gd name="T20" fmla="*/ 78 w 78"/>
              <a:gd name="T21" fmla="*/ 56 h 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8" h="56">
                <a:moveTo>
                  <a:pt x="0" y="10"/>
                </a:moveTo>
                <a:lnTo>
                  <a:pt x="5" y="0"/>
                </a:lnTo>
                <a:lnTo>
                  <a:pt x="78" y="46"/>
                </a:lnTo>
                <a:lnTo>
                  <a:pt x="69" y="56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71" name="Line 262"/>
          <p:cNvSpPr>
            <a:spLocks noChangeShapeType="1"/>
          </p:cNvSpPr>
          <p:nvPr/>
        </p:nvSpPr>
        <p:spPr bwMode="auto">
          <a:xfrm>
            <a:off x="7269163" y="3451225"/>
            <a:ext cx="109537" cy="730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72" name="Rectangle 263"/>
          <p:cNvSpPr>
            <a:spLocks noChangeArrowheads="1"/>
          </p:cNvSpPr>
          <p:nvPr/>
        </p:nvSpPr>
        <p:spPr bwMode="auto">
          <a:xfrm>
            <a:off x="7423150" y="3468688"/>
            <a:ext cx="165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2773" name="Rectangle 264"/>
          <p:cNvSpPr>
            <a:spLocks noChangeArrowheads="1"/>
          </p:cNvSpPr>
          <p:nvPr/>
        </p:nvSpPr>
        <p:spPr bwMode="auto">
          <a:xfrm>
            <a:off x="7764463" y="4140200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2774" name="Rectangle 265"/>
          <p:cNvSpPr>
            <a:spLocks noChangeArrowheads="1"/>
          </p:cNvSpPr>
          <p:nvPr/>
        </p:nvSpPr>
        <p:spPr bwMode="auto">
          <a:xfrm>
            <a:off x="7732713" y="2825750"/>
            <a:ext cx="177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EF1F1D"/>
                </a:solidFill>
              </a:rPr>
              <a:t>O</a:t>
            </a:r>
            <a:endParaRPr lang="en-US" sz="1400">
              <a:solidFill>
                <a:srgbClr val="EF1F1D"/>
              </a:solidFill>
            </a:endParaRPr>
          </a:p>
        </p:txBody>
      </p:sp>
      <p:sp>
        <p:nvSpPr>
          <p:cNvPr id="72775" name="Rectangle 266"/>
          <p:cNvSpPr>
            <a:spLocks noChangeArrowheads="1"/>
          </p:cNvSpPr>
          <p:nvPr/>
        </p:nvSpPr>
        <p:spPr bwMode="auto">
          <a:xfrm>
            <a:off x="7067550" y="4140200"/>
            <a:ext cx="177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O</a:t>
            </a:r>
            <a:endParaRPr lang="en-US" sz="1400"/>
          </a:p>
        </p:txBody>
      </p:sp>
      <p:sp>
        <p:nvSpPr>
          <p:cNvPr id="72776" name="Rectangle 267"/>
          <p:cNvSpPr>
            <a:spLocks noChangeArrowheads="1"/>
          </p:cNvSpPr>
          <p:nvPr/>
        </p:nvSpPr>
        <p:spPr bwMode="auto">
          <a:xfrm>
            <a:off x="8448675" y="3241675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</a:t>
            </a:r>
            <a:endParaRPr lang="en-US" sz="1400"/>
          </a:p>
        </p:txBody>
      </p:sp>
      <p:sp>
        <p:nvSpPr>
          <p:cNvPr id="72777" name="Rectangle 268"/>
          <p:cNvSpPr>
            <a:spLocks noChangeArrowheads="1"/>
          </p:cNvSpPr>
          <p:nvPr/>
        </p:nvSpPr>
        <p:spPr bwMode="auto">
          <a:xfrm>
            <a:off x="8448675" y="4140200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</a:t>
            </a:r>
            <a:endParaRPr lang="en-US" sz="1400"/>
          </a:p>
        </p:txBody>
      </p:sp>
      <p:sp>
        <p:nvSpPr>
          <p:cNvPr id="72778" name="Rectangle 269"/>
          <p:cNvSpPr>
            <a:spLocks noChangeArrowheads="1"/>
          </p:cNvSpPr>
          <p:nvPr/>
        </p:nvSpPr>
        <p:spPr bwMode="auto">
          <a:xfrm>
            <a:off x="7080250" y="3241675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</a:t>
            </a:r>
            <a:endParaRPr lang="en-US" sz="1400"/>
          </a:p>
        </p:txBody>
      </p:sp>
      <p:sp>
        <p:nvSpPr>
          <p:cNvPr id="72779" name="Freeform 162"/>
          <p:cNvSpPr>
            <a:spLocks/>
          </p:cNvSpPr>
          <p:nvPr/>
        </p:nvSpPr>
        <p:spPr bwMode="auto">
          <a:xfrm>
            <a:off x="5157788" y="3735388"/>
            <a:ext cx="1587" cy="300037"/>
          </a:xfrm>
          <a:custGeom>
            <a:avLst/>
            <a:gdLst>
              <a:gd name="T0" fmla="*/ 0 w 1587"/>
              <a:gd name="T1" fmla="*/ 476307944 h 189"/>
              <a:gd name="T2" fmla="*/ 0 w 1587"/>
              <a:gd name="T3" fmla="*/ 0 h 189"/>
              <a:gd name="T4" fmla="*/ 0 w 1587"/>
              <a:gd name="T5" fmla="*/ 476307944 h 189"/>
              <a:gd name="T6" fmla="*/ 0 60000 65536"/>
              <a:gd name="T7" fmla="*/ 0 60000 65536"/>
              <a:gd name="T8" fmla="*/ 0 60000 65536"/>
              <a:gd name="T9" fmla="*/ 0 w 1587"/>
              <a:gd name="T10" fmla="*/ 0 h 189"/>
              <a:gd name="T11" fmla="*/ 1587 w 1587"/>
              <a:gd name="T12" fmla="*/ 189 h 1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89">
                <a:moveTo>
                  <a:pt x="0" y="189"/>
                </a:moveTo>
                <a:lnTo>
                  <a:pt x="0" y="0"/>
                </a:lnTo>
                <a:lnTo>
                  <a:pt x="0" y="18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80" name="Freeform 163"/>
          <p:cNvSpPr>
            <a:spLocks/>
          </p:cNvSpPr>
          <p:nvPr/>
        </p:nvSpPr>
        <p:spPr bwMode="auto">
          <a:xfrm>
            <a:off x="5151438" y="3735388"/>
            <a:ext cx="19050" cy="307975"/>
          </a:xfrm>
          <a:custGeom>
            <a:avLst/>
            <a:gdLst>
              <a:gd name="T0" fmla="*/ 30241875 w 12"/>
              <a:gd name="T1" fmla="*/ 476310325 h 194"/>
              <a:gd name="T2" fmla="*/ 0 w 12"/>
              <a:gd name="T3" fmla="*/ 488910313 h 194"/>
              <a:gd name="T4" fmla="*/ 0 w 12"/>
              <a:gd name="T5" fmla="*/ 0 h 194"/>
              <a:gd name="T6" fmla="*/ 30241875 w 12"/>
              <a:gd name="T7" fmla="*/ 0 h 194"/>
              <a:gd name="T8" fmla="*/ 30241875 w 12"/>
              <a:gd name="T9" fmla="*/ 476310325 h 194"/>
              <a:gd name="T10" fmla="*/ 30241875 w 12"/>
              <a:gd name="T11" fmla="*/ 476310325 h 1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194"/>
              <a:gd name="T20" fmla="*/ 12 w 12"/>
              <a:gd name="T21" fmla="*/ 194 h 19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194">
                <a:moveTo>
                  <a:pt x="12" y="189"/>
                </a:moveTo>
                <a:lnTo>
                  <a:pt x="0" y="194"/>
                </a:lnTo>
                <a:lnTo>
                  <a:pt x="0" y="0"/>
                </a:lnTo>
                <a:lnTo>
                  <a:pt x="12" y="0"/>
                </a:lnTo>
                <a:lnTo>
                  <a:pt x="12" y="18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81" name="Freeform 164"/>
          <p:cNvSpPr>
            <a:spLocks/>
          </p:cNvSpPr>
          <p:nvPr/>
        </p:nvSpPr>
        <p:spPr bwMode="auto">
          <a:xfrm>
            <a:off x="5164138" y="4043363"/>
            <a:ext cx="233362" cy="160337"/>
          </a:xfrm>
          <a:custGeom>
            <a:avLst/>
            <a:gdLst>
              <a:gd name="T0" fmla="*/ 370461381 w 147"/>
              <a:gd name="T1" fmla="*/ 254534194 h 101"/>
              <a:gd name="T2" fmla="*/ 0 w 147"/>
              <a:gd name="T3" fmla="*/ 0 h 101"/>
              <a:gd name="T4" fmla="*/ 370461381 w 147"/>
              <a:gd name="T5" fmla="*/ 254534194 h 101"/>
              <a:gd name="T6" fmla="*/ 0 60000 65536"/>
              <a:gd name="T7" fmla="*/ 0 60000 65536"/>
              <a:gd name="T8" fmla="*/ 0 60000 65536"/>
              <a:gd name="T9" fmla="*/ 0 w 147"/>
              <a:gd name="T10" fmla="*/ 0 h 101"/>
              <a:gd name="T11" fmla="*/ 147 w 147"/>
              <a:gd name="T12" fmla="*/ 101 h 1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" h="101">
                <a:moveTo>
                  <a:pt x="147" y="101"/>
                </a:moveTo>
                <a:lnTo>
                  <a:pt x="0" y="0"/>
                </a:lnTo>
                <a:lnTo>
                  <a:pt x="147" y="1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82" name="Line 165"/>
          <p:cNvSpPr>
            <a:spLocks noChangeShapeType="1"/>
          </p:cNvSpPr>
          <p:nvPr/>
        </p:nvSpPr>
        <p:spPr bwMode="auto">
          <a:xfrm flipV="1">
            <a:off x="5157788" y="3735388"/>
            <a:ext cx="1587" cy="3000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83" name="Line 166"/>
          <p:cNvSpPr>
            <a:spLocks noChangeShapeType="1"/>
          </p:cNvSpPr>
          <p:nvPr/>
        </p:nvSpPr>
        <p:spPr bwMode="auto">
          <a:xfrm flipH="1" flipV="1">
            <a:off x="5157788" y="4035425"/>
            <a:ext cx="239712" cy="1603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84" name="Freeform 167"/>
          <p:cNvSpPr>
            <a:spLocks/>
          </p:cNvSpPr>
          <p:nvPr/>
        </p:nvSpPr>
        <p:spPr bwMode="auto">
          <a:xfrm>
            <a:off x="5151438" y="4035425"/>
            <a:ext cx="252412" cy="174625"/>
          </a:xfrm>
          <a:custGeom>
            <a:avLst/>
            <a:gdLst>
              <a:gd name="T0" fmla="*/ 400703256 w 159"/>
              <a:gd name="T1" fmla="*/ 254536575 h 110"/>
              <a:gd name="T2" fmla="*/ 390622651 w 159"/>
              <a:gd name="T3" fmla="*/ 277217188 h 110"/>
              <a:gd name="T4" fmla="*/ 0 w 159"/>
              <a:gd name="T5" fmla="*/ 12601575 h 110"/>
              <a:gd name="T6" fmla="*/ 30241815 w 159"/>
              <a:gd name="T7" fmla="*/ 0 h 110"/>
              <a:gd name="T8" fmla="*/ 400703256 w 159"/>
              <a:gd name="T9" fmla="*/ 254536575 h 110"/>
              <a:gd name="T10" fmla="*/ 400703256 w 159"/>
              <a:gd name="T11" fmla="*/ 254536575 h 1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9"/>
              <a:gd name="T19" fmla="*/ 0 h 110"/>
              <a:gd name="T20" fmla="*/ 159 w 159"/>
              <a:gd name="T21" fmla="*/ 110 h 1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9" h="110">
                <a:moveTo>
                  <a:pt x="159" y="101"/>
                </a:moveTo>
                <a:lnTo>
                  <a:pt x="155" y="110"/>
                </a:lnTo>
                <a:lnTo>
                  <a:pt x="0" y="5"/>
                </a:lnTo>
                <a:lnTo>
                  <a:pt x="12" y="0"/>
                </a:lnTo>
                <a:lnTo>
                  <a:pt x="159" y="1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85" name="Freeform 168"/>
          <p:cNvSpPr>
            <a:spLocks/>
          </p:cNvSpPr>
          <p:nvPr/>
        </p:nvSpPr>
        <p:spPr bwMode="auto">
          <a:xfrm>
            <a:off x="5622925" y="4043363"/>
            <a:ext cx="211138" cy="138112"/>
          </a:xfrm>
          <a:custGeom>
            <a:avLst/>
            <a:gdLst>
              <a:gd name="T0" fmla="*/ 0 w 133"/>
              <a:gd name="T1" fmla="*/ 219252006 h 87"/>
              <a:gd name="T2" fmla="*/ 335182369 w 133"/>
              <a:gd name="T3" fmla="*/ 0 h 87"/>
              <a:gd name="T4" fmla="*/ 0 w 133"/>
              <a:gd name="T5" fmla="*/ 219252006 h 87"/>
              <a:gd name="T6" fmla="*/ 0 60000 65536"/>
              <a:gd name="T7" fmla="*/ 0 60000 65536"/>
              <a:gd name="T8" fmla="*/ 0 60000 65536"/>
              <a:gd name="T9" fmla="*/ 0 w 133"/>
              <a:gd name="T10" fmla="*/ 0 h 87"/>
              <a:gd name="T11" fmla="*/ 133 w 133"/>
              <a:gd name="T12" fmla="*/ 87 h 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3" h="87">
                <a:moveTo>
                  <a:pt x="0" y="87"/>
                </a:moveTo>
                <a:lnTo>
                  <a:pt x="133" y="0"/>
                </a:lnTo>
                <a:lnTo>
                  <a:pt x="0" y="8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86" name="Freeform 169"/>
          <p:cNvSpPr>
            <a:spLocks/>
          </p:cNvSpPr>
          <p:nvPr/>
        </p:nvSpPr>
        <p:spPr bwMode="auto">
          <a:xfrm>
            <a:off x="5622925" y="4035425"/>
            <a:ext cx="219075" cy="153988"/>
          </a:xfrm>
          <a:custGeom>
            <a:avLst/>
            <a:gdLst>
              <a:gd name="T0" fmla="*/ 335181575 w 138"/>
              <a:gd name="T1" fmla="*/ 0 h 97"/>
              <a:gd name="T2" fmla="*/ 347781563 w 138"/>
              <a:gd name="T3" fmla="*/ 12601616 h 97"/>
              <a:gd name="T4" fmla="*/ 347781563 w 138"/>
              <a:gd name="T5" fmla="*/ 22682274 h 97"/>
              <a:gd name="T6" fmla="*/ 10080625 w 138"/>
              <a:gd name="T7" fmla="*/ 244456744 h 97"/>
              <a:gd name="T8" fmla="*/ 0 w 138"/>
              <a:gd name="T9" fmla="*/ 219255099 h 97"/>
              <a:gd name="T10" fmla="*/ 335181575 w 138"/>
              <a:gd name="T11" fmla="*/ 0 h 97"/>
              <a:gd name="T12" fmla="*/ 335181575 w 138"/>
              <a:gd name="T13" fmla="*/ 0 h 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8"/>
              <a:gd name="T22" fmla="*/ 0 h 97"/>
              <a:gd name="T23" fmla="*/ 138 w 138"/>
              <a:gd name="T24" fmla="*/ 97 h 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8" h="97">
                <a:moveTo>
                  <a:pt x="133" y="0"/>
                </a:moveTo>
                <a:lnTo>
                  <a:pt x="138" y="5"/>
                </a:lnTo>
                <a:lnTo>
                  <a:pt x="138" y="9"/>
                </a:lnTo>
                <a:lnTo>
                  <a:pt x="4" y="97"/>
                </a:lnTo>
                <a:lnTo>
                  <a:pt x="0" y="87"/>
                </a:lnTo>
                <a:lnTo>
                  <a:pt x="13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87" name="Freeform 170"/>
          <p:cNvSpPr>
            <a:spLocks/>
          </p:cNvSpPr>
          <p:nvPr/>
        </p:nvSpPr>
        <p:spPr bwMode="auto">
          <a:xfrm>
            <a:off x="5842000" y="3597275"/>
            <a:ext cx="1588" cy="438150"/>
          </a:xfrm>
          <a:custGeom>
            <a:avLst/>
            <a:gdLst>
              <a:gd name="T0" fmla="*/ 0 w 1588"/>
              <a:gd name="T1" fmla="*/ 695563125 h 276"/>
              <a:gd name="T2" fmla="*/ 0 w 1588"/>
              <a:gd name="T3" fmla="*/ 0 h 276"/>
              <a:gd name="T4" fmla="*/ 0 w 1588"/>
              <a:gd name="T5" fmla="*/ 695563125 h 276"/>
              <a:gd name="T6" fmla="*/ 0 60000 65536"/>
              <a:gd name="T7" fmla="*/ 0 60000 65536"/>
              <a:gd name="T8" fmla="*/ 0 60000 65536"/>
              <a:gd name="T9" fmla="*/ 0 w 1588"/>
              <a:gd name="T10" fmla="*/ 0 h 276"/>
              <a:gd name="T11" fmla="*/ 1588 w 158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276">
                <a:moveTo>
                  <a:pt x="0" y="276"/>
                </a:moveTo>
                <a:lnTo>
                  <a:pt x="0" y="0"/>
                </a:lnTo>
                <a:lnTo>
                  <a:pt x="0" y="2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88" name="Line 171"/>
          <p:cNvSpPr>
            <a:spLocks noChangeShapeType="1"/>
          </p:cNvSpPr>
          <p:nvPr/>
        </p:nvSpPr>
        <p:spPr bwMode="auto">
          <a:xfrm flipV="1">
            <a:off x="5622925" y="4043363"/>
            <a:ext cx="211138" cy="1381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89" name="Line 172"/>
          <p:cNvSpPr>
            <a:spLocks noChangeShapeType="1"/>
          </p:cNvSpPr>
          <p:nvPr/>
        </p:nvSpPr>
        <p:spPr bwMode="auto">
          <a:xfrm flipV="1">
            <a:off x="5834063" y="3597275"/>
            <a:ext cx="1587" cy="43021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90" name="Freeform 173"/>
          <p:cNvSpPr>
            <a:spLocks/>
          </p:cNvSpPr>
          <p:nvPr/>
        </p:nvSpPr>
        <p:spPr bwMode="auto">
          <a:xfrm>
            <a:off x="5834063" y="3589338"/>
            <a:ext cx="14287" cy="454025"/>
          </a:xfrm>
          <a:custGeom>
            <a:avLst/>
            <a:gdLst>
              <a:gd name="T0" fmla="*/ 0 w 9"/>
              <a:gd name="T1" fmla="*/ 12601575 h 286"/>
              <a:gd name="T2" fmla="*/ 12599547 w 9"/>
              <a:gd name="T3" fmla="*/ 0 h 286"/>
              <a:gd name="T4" fmla="*/ 22679819 w 9"/>
              <a:gd name="T5" fmla="*/ 12601575 h 286"/>
              <a:gd name="T6" fmla="*/ 22679819 w 9"/>
              <a:gd name="T7" fmla="*/ 708164700 h 286"/>
              <a:gd name="T8" fmla="*/ 12599547 w 9"/>
              <a:gd name="T9" fmla="*/ 720764688 h 286"/>
              <a:gd name="T10" fmla="*/ 0 w 9"/>
              <a:gd name="T11" fmla="*/ 708164700 h 286"/>
              <a:gd name="T12" fmla="*/ 0 w 9"/>
              <a:gd name="T13" fmla="*/ 12601575 h 286"/>
              <a:gd name="T14" fmla="*/ 0 w 9"/>
              <a:gd name="T15" fmla="*/ 12601575 h 2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"/>
              <a:gd name="T25" fmla="*/ 0 h 286"/>
              <a:gd name="T26" fmla="*/ 9 w 9"/>
              <a:gd name="T27" fmla="*/ 286 h 28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" h="286">
                <a:moveTo>
                  <a:pt x="0" y="5"/>
                </a:moveTo>
                <a:lnTo>
                  <a:pt x="5" y="0"/>
                </a:lnTo>
                <a:lnTo>
                  <a:pt x="9" y="5"/>
                </a:lnTo>
                <a:lnTo>
                  <a:pt x="9" y="281"/>
                </a:lnTo>
                <a:lnTo>
                  <a:pt x="5" y="286"/>
                </a:lnTo>
                <a:lnTo>
                  <a:pt x="0" y="281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91" name="Freeform 174"/>
          <p:cNvSpPr>
            <a:spLocks/>
          </p:cNvSpPr>
          <p:nvPr/>
        </p:nvSpPr>
        <p:spPr bwMode="auto">
          <a:xfrm>
            <a:off x="5794375" y="3625850"/>
            <a:ext cx="1588" cy="381000"/>
          </a:xfrm>
          <a:custGeom>
            <a:avLst/>
            <a:gdLst>
              <a:gd name="T0" fmla="*/ 0 w 1588"/>
              <a:gd name="T1" fmla="*/ 0 h 240"/>
              <a:gd name="T2" fmla="*/ 0 w 1588"/>
              <a:gd name="T3" fmla="*/ 604837500 h 240"/>
              <a:gd name="T4" fmla="*/ 0 w 1588"/>
              <a:gd name="T5" fmla="*/ 0 h 240"/>
              <a:gd name="T6" fmla="*/ 0 60000 65536"/>
              <a:gd name="T7" fmla="*/ 0 60000 65536"/>
              <a:gd name="T8" fmla="*/ 0 60000 65536"/>
              <a:gd name="T9" fmla="*/ 0 w 1588"/>
              <a:gd name="T10" fmla="*/ 0 h 240"/>
              <a:gd name="T11" fmla="*/ 1588 w 1588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240">
                <a:moveTo>
                  <a:pt x="0" y="0"/>
                </a:move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92" name="Freeform 175"/>
          <p:cNvSpPr>
            <a:spLocks/>
          </p:cNvSpPr>
          <p:nvPr/>
        </p:nvSpPr>
        <p:spPr bwMode="auto">
          <a:xfrm>
            <a:off x="5786438" y="3625850"/>
            <a:ext cx="14287" cy="387350"/>
          </a:xfrm>
          <a:custGeom>
            <a:avLst/>
            <a:gdLst>
              <a:gd name="T0" fmla="*/ 0 w 9"/>
              <a:gd name="T1" fmla="*/ 0 h 244"/>
              <a:gd name="T2" fmla="*/ 22679819 w 9"/>
              <a:gd name="T3" fmla="*/ 0 h 244"/>
              <a:gd name="T4" fmla="*/ 22679819 w 9"/>
              <a:gd name="T5" fmla="*/ 614918125 h 244"/>
              <a:gd name="T6" fmla="*/ 0 w 9"/>
              <a:gd name="T7" fmla="*/ 614918125 h 244"/>
              <a:gd name="T8" fmla="*/ 0 w 9"/>
              <a:gd name="T9" fmla="*/ 0 h 244"/>
              <a:gd name="T10" fmla="*/ 0 w 9"/>
              <a:gd name="T11" fmla="*/ 0 h 2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244"/>
              <a:gd name="T20" fmla="*/ 9 w 9"/>
              <a:gd name="T21" fmla="*/ 244 h 2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244">
                <a:moveTo>
                  <a:pt x="0" y="0"/>
                </a:moveTo>
                <a:lnTo>
                  <a:pt x="9" y="0"/>
                </a:lnTo>
                <a:lnTo>
                  <a:pt x="9" y="244"/>
                </a:lnTo>
                <a:lnTo>
                  <a:pt x="0" y="24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93" name="Freeform 176"/>
          <p:cNvSpPr>
            <a:spLocks/>
          </p:cNvSpPr>
          <p:nvPr/>
        </p:nvSpPr>
        <p:spPr bwMode="auto">
          <a:xfrm>
            <a:off x="5499100" y="3370263"/>
            <a:ext cx="334963" cy="219075"/>
          </a:xfrm>
          <a:custGeom>
            <a:avLst/>
            <a:gdLst>
              <a:gd name="T0" fmla="*/ 0 w 211"/>
              <a:gd name="T1" fmla="*/ 0 h 138"/>
              <a:gd name="T2" fmla="*/ 531754556 w 211"/>
              <a:gd name="T3" fmla="*/ 347781563 h 138"/>
              <a:gd name="T4" fmla="*/ 0 w 211"/>
              <a:gd name="T5" fmla="*/ 0 h 138"/>
              <a:gd name="T6" fmla="*/ 0 60000 65536"/>
              <a:gd name="T7" fmla="*/ 0 60000 65536"/>
              <a:gd name="T8" fmla="*/ 0 60000 65536"/>
              <a:gd name="T9" fmla="*/ 0 w 211"/>
              <a:gd name="T10" fmla="*/ 0 h 138"/>
              <a:gd name="T11" fmla="*/ 211 w 211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" h="138">
                <a:moveTo>
                  <a:pt x="0" y="0"/>
                </a:moveTo>
                <a:lnTo>
                  <a:pt x="211" y="1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94" name="Line 177"/>
          <p:cNvSpPr>
            <a:spLocks noChangeShapeType="1"/>
          </p:cNvSpPr>
          <p:nvPr/>
        </p:nvSpPr>
        <p:spPr bwMode="auto">
          <a:xfrm>
            <a:off x="5794375" y="3619500"/>
            <a:ext cx="1588" cy="3873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95" name="Line 178"/>
          <p:cNvSpPr>
            <a:spLocks noChangeShapeType="1"/>
          </p:cNvSpPr>
          <p:nvPr/>
        </p:nvSpPr>
        <p:spPr bwMode="auto">
          <a:xfrm>
            <a:off x="5499100" y="3363913"/>
            <a:ext cx="334963" cy="2190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96" name="Freeform 179"/>
          <p:cNvSpPr>
            <a:spLocks/>
          </p:cNvSpPr>
          <p:nvPr/>
        </p:nvSpPr>
        <p:spPr bwMode="auto">
          <a:xfrm>
            <a:off x="5499100" y="3355975"/>
            <a:ext cx="342900" cy="241300"/>
          </a:xfrm>
          <a:custGeom>
            <a:avLst/>
            <a:gdLst>
              <a:gd name="T0" fmla="*/ 0 w 216"/>
              <a:gd name="T1" fmla="*/ 35282188 h 152"/>
              <a:gd name="T2" fmla="*/ 0 w 216"/>
              <a:gd name="T3" fmla="*/ 0 h 152"/>
              <a:gd name="T4" fmla="*/ 544353750 w 216"/>
              <a:gd name="T5" fmla="*/ 360383138 h 152"/>
              <a:gd name="T6" fmla="*/ 544353750 w 216"/>
              <a:gd name="T7" fmla="*/ 370463763 h 152"/>
              <a:gd name="T8" fmla="*/ 531753763 w 216"/>
              <a:gd name="T9" fmla="*/ 383063750 h 152"/>
              <a:gd name="T10" fmla="*/ 0 w 216"/>
              <a:gd name="T11" fmla="*/ 35282188 h 152"/>
              <a:gd name="T12" fmla="*/ 0 w 216"/>
              <a:gd name="T13" fmla="*/ 35282188 h 1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"/>
              <a:gd name="T22" fmla="*/ 0 h 152"/>
              <a:gd name="T23" fmla="*/ 216 w 216"/>
              <a:gd name="T24" fmla="*/ 152 h 1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" h="152">
                <a:moveTo>
                  <a:pt x="0" y="14"/>
                </a:moveTo>
                <a:lnTo>
                  <a:pt x="0" y="0"/>
                </a:lnTo>
                <a:lnTo>
                  <a:pt x="216" y="143"/>
                </a:lnTo>
                <a:lnTo>
                  <a:pt x="216" y="147"/>
                </a:lnTo>
                <a:lnTo>
                  <a:pt x="211" y="152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97" name="Freeform 180"/>
          <p:cNvSpPr>
            <a:spLocks/>
          </p:cNvSpPr>
          <p:nvPr/>
        </p:nvSpPr>
        <p:spPr bwMode="auto">
          <a:xfrm>
            <a:off x="5287963" y="3370263"/>
            <a:ext cx="211137" cy="139700"/>
          </a:xfrm>
          <a:custGeom>
            <a:avLst/>
            <a:gdLst>
              <a:gd name="T0" fmla="*/ 0 w 133"/>
              <a:gd name="T1" fmla="*/ 221773750 h 88"/>
              <a:gd name="T2" fmla="*/ 335179194 w 133"/>
              <a:gd name="T3" fmla="*/ 0 h 88"/>
              <a:gd name="T4" fmla="*/ 0 w 133"/>
              <a:gd name="T5" fmla="*/ 221773750 h 88"/>
              <a:gd name="T6" fmla="*/ 0 60000 65536"/>
              <a:gd name="T7" fmla="*/ 0 60000 65536"/>
              <a:gd name="T8" fmla="*/ 0 60000 65536"/>
              <a:gd name="T9" fmla="*/ 0 w 133"/>
              <a:gd name="T10" fmla="*/ 0 h 88"/>
              <a:gd name="T11" fmla="*/ 133 w 133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3" h="88">
                <a:moveTo>
                  <a:pt x="0" y="88"/>
                </a:moveTo>
                <a:lnTo>
                  <a:pt x="133" y="0"/>
                </a:lnTo>
                <a:lnTo>
                  <a:pt x="0" y="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98" name="Freeform 181"/>
          <p:cNvSpPr>
            <a:spLocks/>
          </p:cNvSpPr>
          <p:nvPr/>
        </p:nvSpPr>
        <p:spPr bwMode="auto">
          <a:xfrm>
            <a:off x="5280025" y="3355975"/>
            <a:ext cx="219075" cy="160338"/>
          </a:xfrm>
          <a:custGeom>
            <a:avLst/>
            <a:gdLst>
              <a:gd name="T0" fmla="*/ 347781563 w 138"/>
              <a:gd name="T1" fmla="*/ 0 h 101"/>
              <a:gd name="T2" fmla="*/ 347781563 w 138"/>
              <a:gd name="T3" fmla="*/ 35282298 h 101"/>
              <a:gd name="T4" fmla="*/ 12601575 w 138"/>
              <a:gd name="T5" fmla="*/ 254537369 h 101"/>
              <a:gd name="T6" fmla="*/ 0 w 138"/>
              <a:gd name="T7" fmla="*/ 231855098 h 101"/>
              <a:gd name="T8" fmla="*/ 347781563 w 138"/>
              <a:gd name="T9" fmla="*/ 0 h 101"/>
              <a:gd name="T10" fmla="*/ 347781563 w 138"/>
              <a:gd name="T11" fmla="*/ 0 h 1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8"/>
              <a:gd name="T19" fmla="*/ 0 h 101"/>
              <a:gd name="T20" fmla="*/ 138 w 138"/>
              <a:gd name="T21" fmla="*/ 101 h 1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8" h="101">
                <a:moveTo>
                  <a:pt x="138" y="0"/>
                </a:moveTo>
                <a:lnTo>
                  <a:pt x="138" y="14"/>
                </a:lnTo>
                <a:lnTo>
                  <a:pt x="5" y="101"/>
                </a:lnTo>
                <a:lnTo>
                  <a:pt x="0" y="92"/>
                </a:lnTo>
                <a:lnTo>
                  <a:pt x="13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799" name="Freeform 182"/>
          <p:cNvSpPr>
            <a:spLocks/>
          </p:cNvSpPr>
          <p:nvPr/>
        </p:nvSpPr>
        <p:spPr bwMode="auto">
          <a:xfrm>
            <a:off x="5478463" y="3094038"/>
            <a:ext cx="1587" cy="284162"/>
          </a:xfrm>
          <a:custGeom>
            <a:avLst/>
            <a:gdLst>
              <a:gd name="T0" fmla="*/ 0 w 1587"/>
              <a:gd name="T1" fmla="*/ 0 h 179"/>
              <a:gd name="T2" fmla="*/ 0 w 1587"/>
              <a:gd name="T3" fmla="*/ 451106381 h 179"/>
              <a:gd name="T4" fmla="*/ 0 w 1587"/>
              <a:gd name="T5" fmla="*/ 0 h 179"/>
              <a:gd name="T6" fmla="*/ 0 60000 65536"/>
              <a:gd name="T7" fmla="*/ 0 60000 65536"/>
              <a:gd name="T8" fmla="*/ 0 60000 65536"/>
              <a:gd name="T9" fmla="*/ 0 w 1587"/>
              <a:gd name="T10" fmla="*/ 0 h 179"/>
              <a:gd name="T11" fmla="*/ 1587 w 1587"/>
              <a:gd name="T12" fmla="*/ 179 h 1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79">
                <a:moveTo>
                  <a:pt x="0" y="0"/>
                </a:moveTo>
                <a:lnTo>
                  <a:pt x="0" y="17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00" name="Line 183"/>
          <p:cNvSpPr>
            <a:spLocks noChangeShapeType="1"/>
          </p:cNvSpPr>
          <p:nvPr/>
        </p:nvSpPr>
        <p:spPr bwMode="auto">
          <a:xfrm flipV="1">
            <a:off x="5280025" y="3363913"/>
            <a:ext cx="212725" cy="1460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01" name="Freeform 185"/>
          <p:cNvSpPr>
            <a:spLocks/>
          </p:cNvSpPr>
          <p:nvPr/>
        </p:nvSpPr>
        <p:spPr bwMode="auto">
          <a:xfrm>
            <a:off x="5472113" y="3094038"/>
            <a:ext cx="14287" cy="292100"/>
          </a:xfrm>
          <a:custGeom>
            <a:avLst/>
            <a:gdLst>
              <a:gd name="T0" fmla="*/ 0 w 9"/>
              <a:gd name="T1" fmla="*/ 0 h 184"/>
              <a:gd name="T2" fmla="*/ 22679819 w 9"/>
              <a:gd name="T3" fmla="*/ 0 h 184"/>
              <a:gd name="T4" fmla="*/ 22679819 w 9"/>
              <a:gd name="T5" fmla="*/ 463708750 h 184"/>
              <a:gd name="T6" fmla="*/ 0 w 9"/>
              <a:gd name="T7" fmla="*/ 463708750 h 184"/>
              <a:gd name="T8" fmla="*/ 0 w 9"/>
              <a:gd name="T9" fmla="*/ 0 h 184"/>
              <a:gd name="T10" fmla="*/ 0 w 9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184"/>
              <a:gd name="T20" fmla="*/ 9 w 9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184">
                <a:moveTo>
                  <a:pt x="0" y="0"/>
                </a:moveTo>
                <a:lnTo>
                  <a:pt x="9" y="0"/>
                </a:lnTo>
                <a:lnTo>
                  <a:pt x="9" y="184"/>
                </a:lnTo>
                <a:lnTo>
                  <a:pt x="0" y="1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EF1F1D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02" name="Freeform 186"/>
          <p:cNvSpPr>
            <a:spLocks/>
          </p:cNvSpPr>
          <p:nvPr/>
        </p:nvSpPr>
        <p:spPr bwMode="auto">
          <a:xfrm>
            <a:off x="5519738" y="3094038"/>
            <a:ext cx="1587" cy="284162"/>
          </a:xfrm>
          <a:custGeom>
            <a:avLst/>
            <a:gdLst>
              <a:gd name="T0" fmla="*/ 0 w 1587"/>
              <a:gd name="T1" fmla="*/ 0 h 179"/>
              <a:gd name="T2" fmla="*/ 0 w 1587"/>
              <a:gd name="T3" fmla="*/ 451106381 h 179"/>
              <a:gd name="T4" fmla="*/ 0 w 1587"/>
              <a:gd name="T5" fmla="*/ 0 h 179"/>
              <a:gd name="T6" fmla="*/ 0 60000 65536"/>
              <a:gd name="T7" fmla="*/ 0 60000 65536"/>
              <a:gd name="T8" fmla="*/ 0 60000 65536"/>
              <a:gd name="T9" fmla="*/ 0 w 1587"/>
              <a:gd name="T10" fmla="*/ 0 h 179"/>
              <a:gd name="T11" fmla="*/ 1587 w 1587"/>
              <a:gd name="T12" fmla="*/ 179 h 1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79">
                <a:moveTo>
                  <a:pt x="0" y="0"/>
                </a:moveTo>
                <a:lnTo>
                  <a:pt x="0" y="17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03" name="Freeform 188"/>
          <p:cNvSpPr>
            <a:spLocks/>
          </p:cNvSpPr>
          <p:nvPr/>
        </p:nvSpPr>
        <p:spPr bwMode="auto">
          <a:xfrm>
            <a:off x="4938713" y="4057650"/>
            <a:ext cx="246062" cy="160338"/>
          </a:xfrm>
          <a:custGeom>
            <a:avLst/>
            <a:gdLst>
              <a:gd name="T0" fmla="*/ 0 w 155"/>
              <a:gd name="T1" fmla="*/ 254537369 h 101"/>
              <a:gd name="T2" fmla="*/ 390622631 w 155"/>
              <a:gd name="T3" fmla="*/ 0 h 101"/>
              <a:gd name="T4" fmla="*/ 0 w 155"/>
              <a:gd name="T5" fmla="*/ 254537369 h 101"/>
              <a:gd name="T6" fmla="*/ 0 60000 65536"/>
              <a:gd name="T7" fmla="*/ 0 60000 65536"/>
              <a:gd name="T8" fmla="*/ 0 60000 65536"/>
              <a:gd name="T9" fmla="*/ 0 w 155"/>
              <a:gd name="T10" fmla="*/ 0 h 101"/>
              <a:gd name="T11" fmla="*/ 155 w 155"/>
              <a:gd name="T12" fmla="*/ 101 h 1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5" h="101">
                <a:moveTo>
                  <a:pt x="0" y="101"/>
                </a:moveTo>
                <a:lnTo>
                  <a:pt x="155" y="0"/>
                </a:lnTo>
                <a:lnTo>
                  <a:pt x="0" y="1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04" name="Line 190"/>
          <p:cNvSpPr>
            <a:spLocks noChangeShapeType="1"/>
          </p:cNvSpPr>
          <p:nvPr/>
        </p:nvSpPr>
        <p:spPr bwMode="auto">
          <a:xfrm flipV="1">
            <a:off x="4938713" y="4049713"/>
            <a:ext cx="239712" cy="1682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05" name="Freeform 191"/>
          <p:cNvSpPr>
            <a:spLocks/>
          </p:cNvSpPr>
          <p:nvPr/>
        </p:nvSpPr>
        <p:spPr bwMode="auto">
          <a:xfrm>
            <a:off x="4932363" y="4049713"/>
            <a:ext cx="252412" cy="174625"/>
          </a:xfrm>
          <a:custGeom>
            <a:avLst/>
            <a:gdLst>
              <a:gd name="T0" fmla="*/ 20161210 w 159"/>
              <a:gd name="T1" fmla="*/ 277217188 h 110"/>
              <a:gd name="T2" fmla="*/ 0 w 159"/>
              <a:gd name="T3" fmla="*/ 254536575 h 110"/>
              <a:gd name="T4" fmla="*/ 390622651 w 159"/>
              <a:gd name="T5" fmla="*/ 0 h 110"/>
              <a:gd name="T6" fmla="*/ 400703256 w 159"/>
              <a:gd name="T7" fmla="*/ 22682200 h 110"/>
              <a:gd name="T8" fmla="*/ 20161210 w 159"/>
              <a:gd name="T9" fmla="*/ 277217188 h 110"/>
              <a:gd name="T10" fmla="*/ 20161210 w 159"/>
              <a:gd name="T11" fmla="*/ 277217188 h 1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9"/>
              <a:gd name="T19" fmla="*/ 0 h 110"/>
              <a:gd name="T20" fmla="*/ 159 w 159"/>
              <a:gd name="T21" fmla="*/ 110 h 1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9" h="110">
                <a:moveTo>
                  <a:pt x="8" y="110"/>
                </a:moveTo>
                <a:lnTo>
                  <a:pt x="0" y="101"/>
                </a:lnTo>
                <a:lnTo>
                  <a:pt x="155" y="0"/>
                </a:lnTo>
                <a:lnTo>
                  <a:pt x="159" y="9"/>
                </a:lnTo>
                <a:lnTo>
                  <a:pt x="8" y="1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06" name="Freeform 192"/>
          <p:cNvSpPr>
            <a:spLocks/>
          </p:cNvSpPr>
          <p:nvPr/>
        </p:nvSpPr>
        <p:spPr bwMode="auto">
          <a:xfrm>
            <a:off x="4911725" y="4013200"/>
            <a:ext cx="246063" cy="160338"/>
          </a:xfrm>
          <a:custGeom>
            <a:avLst/>
            <a:gdLst>
              <a:gd name="T0" fmla="*/ 0 w 155"/>
              <a:gd name="T1" fmla="*/ 254537369 h 101"/>
              <a:gd name="T2" fmla="*/ 390625806 w 155"/>
              <a:gd name="T3" fmla="*/ 0 h 101"/>
              <a:gd name="T4" fmla="*/ 0 w 155"/>
              <a:gd name="T5" fmla="*/ 254537369 h 101"/>
              <a:gd name="T6" fmla="*/ 0 60000 65536"/>
              <a:gd name="T7" fmla="*/ 0 60000 65536"/>
              <a:gd name="T8" fmla="*/ 0 60000 65536"/>
              <a:gd name="T9" fmla="*/ 0 w 155"/>
              <a:gd name="T10" fmla="*/ 0 h 101"/>
              <a:gd name="T11" fmla="*/ 155 w 155"/>
              <a:gd name="T12" fmla="*/ 101 h 1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5" h="101">
                <a:moveTo>
                  <a:pt x="0" y="101"/>
                </a:moveTo>
                <a:lnTo>
                  <a:pt x="155" y="0"/>
                </a:lnTo>
                <a:lnTo>
                  <a:pt x="0" y="1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07" name="Freeform 193"/>
          <p:cNvSpPr>
            <a:spLocks/>
          </p:cNvSpPr>
          <p:nvPr/>
        </p:nvSpPr>
        <p:spPr bwMode="auto">
          <a:xfrm>
            <a:off x="4911725" y="3998913"/>
            <a:ext cx="252413" cy="182562"/>
          </a:xfrm>
          <a:custGeom>
            <a:avLst/>
            <a:gdLst>
              <a:gd name="T0" fmla="*/ 10080645 w 159"/>
              <a:gd name="T1" fmla="*/ 289816381 h 115"/>
              <a:gd name="T2" fmla="*/ 0 w 159"/>
              <a:gd name="T3" fmla="*/ 267135831 h 115"/>
              <a:gd name="T4" fmla="*/ 390625786 w 159"/>
              <a:gd name="T5" fmla="*/ 0 h 115"/>
              <a:gd name="T6" fmla="*/ 400706431 w 159"/>
              <a:gd name="T7" fmla="*/ 35282091 h 115"/>
              <a:gd name="T8" fmla="*/ 10080645 w 159"/>
              <a:gd name="T9" fmla="*/ 289816381 h 115"/>
              <a:gd name="T10" fmla="*/ 10080645 w 159"/>
              <a:gd name="T11" fmla="*/ 289816381 h 1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9"/>
              <a:gd name="T19" fmla="*/ 0 h 115"/>
              <a:gd name="T20" fmla="*/ 159 w 159"/>
              <a:gd name="T21" fmla="*/ 115 h 11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9" h="115">
                <a:moveTo>
                  <a:pt x="4" y="115"/>
                </a:moveTo>
                <a:lnTo>
                  <a:pt x="0" y="106"/>
                </a:lnTo>
                <a:lnTo>
                  <a:pt x="155" y="0"/>
                </a:lnTo>
                <a:lnTo>
                  <a:pt x="159" y="14"/>
                </a:lnTo>
                <a:lnTo>
                  <a:pt x="4" y="1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08" name="Freeform 194"/>
          <p:cNvSpPr>
            <a:spLocks/>
          </p:cNvSpPr>
          <p:nvPr/>
        </p:nvSpPr>
        <p:spPr bwMode="auto">
          <a:xfrm>
            <a:off x="5848350" y="3429000"/>
            <a:ext cx="239713" cy="160338"/>
          </a:xfrm>
          <a:custGeom>
            <a:avLst/>
            <a:gdLst>
              <a:gd name="T0" fmla="*/ 0 w 151"/>
              <a:gd name="T1" fmla="*/ 254537369 h 101"/>
              <a:gd name="T2" fmla="*/ 380545181 w 151"/>
              <a:gd name="T3" fmla="*/ 0 h 101"/>
              <a:gd name="T4" fmla="*/ 0 w 151"/>
              <a:gd name="T5" fmla="*/ 254537369 h 101"/>
              <a:gd name="T6" fmla="*/ 0 60000 65536"/>
              <a:gd name="T7" fmla="*/ 0 60000 65536"/>
              <a:gd name="T8" fmla="*/ 0 60000 65536"/>
              <a:gd name="T9" fmla="*/ 0 w 151"/>
              <a:gd name="T10" fmla="*/ 0 h 101"/>
              <a:gd name="T11" fmla="*/ 151 w 151"/>
              <a:gd name="T12" fmla="*/ 101 h 1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1" h="101">
                <a:moveTo>
                  <a:pt x="0" y="101"/>
                </a:moveTo>
                <a:lnTo>
                  <a:pt x="151" y="0"/>
                </a:lnTo>
                <a:lnTo>
                  <a:pt x="0" y="1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09" name="Line 195"/>
          <p:cNvSpPr>
            <a:spLocks noChangeShapeType="1"/>
          </p:cNvSpPr>
          <p:nvPr/>
        </p:nvSpPr>
        <p:spPr bwMode="auto">
          <a:xfrm flipV="1">
            <a:off x="4911725" y="4006850"/>
            <a:ext cx="246063" cy="1603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10" name="Freeform 197"/>
          <p:cNvSpPr>
            <a:spLocks/>
          </p:cNvSpPr>
          <p:nvPr/>
        </p:nvSpPr>
        <p:spPr bwMode="auto">
          <a:xfrm>
            <a:off x="5842000" y="3422650"/>
            <a:ext cx="252413" cy="174625"/>
          </a:xfrm>
          <a:custGeom>
            <a:avLst/>
            <a:gdLst>
              <a:gd name="T0" fmla="*/ 380545141 w 159"/>
              <a:gd name="T1" fmla="*/ 0 h 110"/>
              <a:gd name="T2" fmla="*/ 400706431 w 159"/>
              <a:gd name="T3" fmla="*/ 22682200 h 110"/>
              <a:gd name="T4" fmla="*/ 10080645 w 159"/>
              <a:gd name="T5" fmla="*/ 277217188 h 110"/>
              <a:gd name="T6" fmla="*/ 0 w 159"/>
              <a:gd name="T7" fmla="*/ 264617200 h 110"/>
              <a:gd name="T8" fmla="*/ 0 w 159"/>
              <a:gd name="T9" fmla="*/ 254536575 h 110"/>
              <a:gd name="T10" fmla="*/ 380545141 w 159"/>
              <a:gd name="T11" fmla="*/ 0 h 110"/>
              <a:gd name="T12" fmla="*/ 380545141 w 159"/>
              <a:gd name="T13" fmla="*/ 0 h 1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9"/>
              <a:gd name="T22" fmla="*/ 0 h 110"/>
              <a:gd name="T23" fmla="*/ 159 w 159"/>
              <a:gd name="T24" fmla="*/ 110 h 1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9" h="110">
                <a:moveTo>
                  <a:pt x="151" y="0"/>
                </a:moveTo>
                <a:lnTo>
                  <a:pt x="159" y="9"/>
                </a:lnTo>
                <a:lnTo>
                  <a:pt x="4" y="110"/>
                </a:lnTo>
                <a:lnTo>
                  <a:pt x="0" y="105"/>
                </a:lnTo>
                <a:lnTo>
                  <a:pt x="0" y="101"/>
                </a:lnTo>
                <a:lnTo>
                  <a:pt x="151" y="0"/>
                </a:lnTo>
                <a:close/>
              </a:path>
            </a:pathLst>
          </a:custGeom>
          <a:solidFill>
            <a:srgbClr val="5DA31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11" name="Freeform 198"/>
          <p:cNvSpPr>
            <a:spLocks/>
          </p:cNvSpPr>
          <p:nvPr/>
        </p:nvSpPr>
        <p:spPr bwMode="auto">
          <a:xfrm>
            <a:off x="5848350" y="4043363"/>
            <a:ext cx="233363" cy="160337"/>
          </a:xfrm>
          <a:custGeom>
            <a:avLst/>
            <a:gdLst>
              <a:gd name="T0" fmla="*/ 0 w 147"/>
              <a:gd name="T1" fmla="*/ 0 h 101"/>
              <a:gd name="T2" fmla="*/ 370464556 w 147"/>
              <a:gd name="T3" fmla="*/ 254534194 h 101"/>
              <a:gd name="T4" fmla="*/ 0 w 147"/>
              <a:gd name="T5" fmla="*/ 0 h 101"/>
              <a:gd name="T6" fmla="*/ 0 60000 65536"/>
              <a:gd name="T7" fmla="*/ 0 60000 65536"/>
              <a:gd name="T8" fmla="*/ 0 60000 65536"/>
              <a:gd name="T9" fmla="*/ 0 w 147"/>
              <a:gd name="T10" fmla="*/ 0 h 101"/>
              <a:gd name="T11" fmla="*/ 147 w 147"/>
              <a:gd name="T12" fmla="*/ 101 h 1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" h="101">
                <a:moveTo>
                  <a:pt x="0" y="0"/>
                </a:moveTo>
                <a:lnTo>
                  <a:pt x="147" y="10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12" name="Freeform 199"/>
          <p:cNvSpPr>
            <a:spLocks/>
          </p:cNvSpPr>
          <p:nvPr/>
        </p:nvSpPr>
        <p:spPr bwMode="auto">
          <a:xfrm>
            <a:off x="5842000" y="4035425"/>
            <a:ext cx="246063" cy="174625"/>
          </a:xfrm>
          <a:custGeom>
            <a:avLst/>
            <a:gdLst>
              <a:gd name="T0" fmla="*/ 390625806 w 155"/>
              <a:gd name="T1" fmla="*/ 244455950 h 110"/>
              <a:gd name="T2" fmla="*/ 380545161 w 155"/>
              <a:gd name="T3" fmla="*/ 277217188 h 110"/>
              <a:gd name="T4" fmla="*/ 0 w 155"/>
              <a:gd name="T5" fmla="*/ 22682200 h 110"/>
              <a:gd name="T6" fmla="*/ 0 w 155"/>
              <a:gd name="T7" fmla="*/ 12601575 h 110"/>
              <a:gd name="T8" fmla="*/ 10080645 w 155"/>
              <a:gd name="T9" fmla="*/ 0 h 110"/>
              <a:gd name="T10" fmla="*/ 390625806 w 155"/>
              <a:gd name="T11" fmla="*/ 244455950 h 110"/>
              <a:gd name="T12" fmla="*/ 390625806 w 155"/>
              <a:gd name="T13" fmla="*/ 244455950 h 1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5"/>
              <a:gd name="T22" fmla="*/ 0 h 110"/>
              <a:gd name="T23" fmla="*/ 155 w 155"/>
              <a:gd name="T24" fmla="*/ 110 h 1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5" h="110">
                <a:moveTo>
                  <a:pt x="155" y="97"/>
                </a:moveTo>
                <a:lnTo>
                  <a:pt x="151" y="110"/>
                </a:lnTo>
                <a:lnTo>
                  <a:pt x="0" y="9"/>
                </a:lnTo>
                <a:lnTo>
                  <a:pt x="0" y="5"/>
                </a:lnTo>
                <a:lnTo>
                  <a:pt x="4" y="0"/>
                </a:lnTo>
                <a:lnTo>
                  <a:pt x="155" y="9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13" name="Freeform 200"/>
          <p:cNvSpPr>
            <a:spLocks/>
          </p:cNvSpPr>
          <p:nvPr/>
        </p:nvSpPr>
        <p:spPr bwMode="auto">
          <a:xfrm>
            <a:off x="5499100" y="4406900"/>
            <a:ext cx="1588" cy="307975"/>
          </a:xfrm>
          <a:custGeom>
            <a:avLst/>
            <a:gdLst>
              <a:gd name="T0" fmla="*/ 0 w 1588"/>
              <a:gd name="T1" fmla="*/ 488910313 h 194"/>
              <a:gd name="T2" fmla="*/ 0 w 1588"/>
              <a:gd name="T3" fmla="*/ 0 h 194"/>
              <a:gd name="T4" fmla="*/ 0 w 1588"/>
              <a:gd name="T5" fmla="*/ 488910313 h 194"/>
              <a:gd name="T6" fmla="*/ 0 60000 65536"/>
              <a:gd name="T7" fmla="*/ 0 60000 65536"/>
              <a:gd name="T8" fmla="*/ 0 60000 65536"/>
              <a:gd name="T9" fmla="*/ 0 w 1588"/>
              <a:gd name="T10" fmla="*/ 0 h 194"/>
              <a:gd name="T11" fmla="*/ 1588 w 1588"/>
              <a:gd name="T12" fmla="*/ 194 h 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94">
                <a:moveTo>
                  <a:pt x="0" y="194"/>
                </a:moveTo>
                <a:lnTo>
                  <a:pt x="0" y="0"/>
                </a:lnTo>
                <a:lnTo>
                  <a:pt x="0" y="1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14" name="Line 201"/>
          <p:cNvSpPr>
            <a:spLocks noChangeShapeType="1"/>
          </p:cNvSpPr>
          <p:nvPr/>
        </p:nvSpPr>
        <p:spPr bwMode="auto">
          <a:xfrm>
            <a:off x="5842000" y="4043363"/>
            <a:ext cx="239713" cy="1524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15" name="Line 202"/>
          <p:cNvSpPr>
            <a:spLocks noChangeShapeType="1"/>
          </p:cNvSpPr>
          <p:nvPr/>
        </p:nvSpPr>
        <p:spPr bwMode="auto">
          <a:xfrm flipV="1">
            <a:off x="5499100" y="4406900"/>
            <a:ext cx="1588" cy="3000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16" name="Freeform 204"/>
          <p:cNvSpPr>
            <a:spLocks/>
          </p:cNvSpPr>
          <p:nvPr/>
        </p:nvSpPr>
        <p:spPr bwMode="auto">
          <a:xfrm>
            <a:off x="4953000" y="3451225"/>
            <a:ext cx="109538" cy="73025"/>
          </a:xfrm>
          <a:custGeom>
            <a:avLst/>
            <a:gdLst>
              <a:gd name="T0" fmla="*/ 0 w 69"/>
              <a:gd name="T1" fmla="*/ 0 h 46"/>
              <a:gd name="T2" fmla="*/ 173892369 w 69"/>
              <a:gd name="T3" fmla="*/ 115927188 h 46"/>
              <a:gd name="T4" fmla="*/ 0 w 69"/>
              <a:gd name="T5" fmla="*/ 0 h 46"/>
              <a:gd name="T6" fmla="*/ 0 60000 65536"/>
              <a:gd name="T7" fmla="*/ 0 60000 65536"/>
              <a:gd name="T8" fmla="*/ 0 60000 65536"/>
              <a:gd name="T9" fmla="*/ 0 w 69"/>
              <a:gd name="T10" fmla="*/ 0 h 46"/>
              <a:gd name="T11" fmla="*/ 69 w 69"/>
              <a:gd name="T12" fmla="*/ 46 h 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46">
                <a:moveTo>
                  <a:pt x="0" y="0"/>
                </a:moveTo>
                <a:lnTo>
                  <a:pt x="69" y="4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17" name="Freeform 205"/>
          <p:cNvSpPr>
            <a:spLocks/>
          </p:cNvSpPr>
          <p:nvPr/>
        </p:nvSpPr>
        <p:spPr bwMode="auto">
          <a:xfrm>
            <a:off x="4945063" y="3443288"/>
            <a:ext cx="123825" cy="88900"/>
          </a:xfrm>
          <a:custGeom>
            <a:avLst/>
            <a:gdLst>
              <a:gd name="T0" fmla="*/ 0 w 78"/>
              <a:gd name="T1" fmla="*/ 35282188 h 56"/>
              <a:gd name="T2" fmla="*/ 12601575 w 78"/>
              <a:gd name="T3" fmla="*/ 0 h 56"/>
              <a:gd name="T4" fmla="*/ 196572188 w 78"/>
              <a:gd name="T5" fmla="*/ 115927188 h 56"/>
              <a:gd name="T6" fmla="*/ 173891575 w 78"/>
              <a:gd name="T7" fmla="*/ 141128750 h 56"/>
              <a:gd name="T8" fmla="*/ 0 w 78"/>
              <a:gd name="T9" fmla="*/ 35282188 h 56"/>
              <a:gd name="T10" fmla="*/ 0 w 78"/>
              <a:gd name="T11" fmla="*/ 35282188 h 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8"/>
              <a:gd name="T19" fmla="*/ 0 h 56"/>
              <a:gd name="T20" fmla="*/ 78 w 78"/>
              <a:gd name="T21" fmla="*/ 56 h 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8" h="56">
                <a:moveTo>
                  <a:pt x="0" y="14"/>
                </a:moveTo>
                <a:lnTo>
                  <a:pt x="5" y="0"/>
                </a:lnTo>
                <a:lnTo>
                  <a:pt x="78" y="46"/>
                </a:lnTo>
                <a:lnTo>
                  <a:pt x="69" y="56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18" name="Line 206"/>
          <p:cNvSpPr>
            <a:spLocks noChangeShapeType="1"/>
          </p:cNvSpPr>
          <p:nvPr/>
        </p:nvSpPr>
        <p:spPr bwMode="auto">
          <a:xfrm>
            <a:off x="4945063" y="3451225"/>
            <a:ext cx="109537" cy="730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19" name="Rectangle 207"/>
          <p:cNvSpPr>
            <a:spLocks noChangeArrowheads="1"/>
          </p:cNvSpPr>
          <p:nvPr/>
        </p:nvSpPr>
        <p:spPr bwMode="auto">
          <a:xfrm>
            <a:off x="5099050" y="3468688"/>
            <a:ext cx="165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2820" name="Rectangle 208"/>
          <p:cNvSpPr>
            <a:spLocks noChangeArrowheads="1"/>
          </p:cNvSpPr>
          <p:nvPr/>
        </p:nvSpPr>
        <p:spPr bwMode="auto">
          <a:xfrm>
            <a:off x="5440363" y="4140200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2821" name="Rectangle 209"/>
          <p:cNvSpPr>
            <a:spLocks noChangeArrowheads="1"/>
          </p:cNvSpPr>
          <p:nvPr/>
        </p:nvSpPr>
        <p:spPr bwMode="auto">
          <a:xfrm>
            <a:off x="5427663" y="2825750"/>
            <a:ext cx="177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EF1F1D"/>
                </a:solidFill>
              </a:rPr>
              <a:t>O</a:t>
            </a:r>
            <a:endParaRPr lang="en-US" sz="1400">
              <a:solidFill>
                <a:srgbClr val="EF1F1D"/>
              </a:solidFill>
            </a:endParaRPr>
          </a:p>
        </p:txBody>
      </p:sp>
      <p:sp>
        <p:nvSpPr>
          <p:cNvPr id="72822" name="Rectangle 210"/>
          <p:cNvSpPr>
            <a:spLocks noChangeArrowheads="1"/>
          </p:cNvSpPr>
          <p:nvPr/>
        </p:nvSpPr>
        <p:spPr bwMode="auto">
          <a:xfrm>
            <a:off x="4743450" y="4140200"/>
            <a:ext cx="177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O</a:t>
            </a:r>
            <a:endParaRPr lang="en-US" sz="1400"/>
          </a:p>
        </p:txBody>
      </p:sp>
      <p:sp>
        <p:nvSpPr>
          <p:cNvPr id="72823" name="Rectangle 211"/>
          <p:cNvSpPr>
            <a:spLocks noChangeArrowheads="1"/>
          </p:cNvSpPr>
          <p:nvPr/>
        </p:nvSpPr>
        <p:spPr bwMode="auto">
          <a:xfrm>
            <a:off x="6118225" y="3241675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5DA31E"/>
                </a:solidFill>
              </a:rPr>
              <a:t>C</a:t>
            </a:r>
            <a:endParaRPr lang="en-US" sz="1400">
              <a:solidFill>
                <a:srgbClr val="5DA31E"/>
              </a:solidFill>
            </a:endParaRPr>
          </a:p>
        </p:txBody>
      </p:sp>
      <p:sp>
        <p:nvSpPr>
          <p:cNvPr id="72824" name="Rectangle 212"/>
          <p:cNvSpPr>
            <a:spLocks noChangeArrowheads="1"/>
          </p:cNvSpPr>
          <p:nvPr/>
        </p:nvSpPr>
        <p:spPr bwMode="auto">
          <a:xfrm>
            <a:off x="6269038" y="3241675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5DA31E"/>
                </a:solidFill>
              </a:rPr>
              <a:t>H</a:t>
            </a:r>
            <a:endParaRPr lang="en-US" sz="1400">
              <a:solidFill>
                <a:srgbClr val="5DA31E"/>
              </a:solidFill>
            </a:endParaRPr>
          </a:p>
        </p:txBody>
      </p:sp>
      <p:sp>
        <p:nvSpPr>
          <p:cNvPr id="72825" name="Rectangle 213"/>
          <p:cNvSpPr>
            <a:spLocks noChangeArrowheads="1"/>
          </p:cNvSpPr>
          <p:nvPr/>
        </p:nvSpPr>
        <p:spPr bwMode="auto">
          <a:xfrm>
            <a:off x="6426200" y="3344863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5DA31E"/>
                </a:solidFill>
              </a:rPr>
              <a:t>3</a:t>
            </a:r>
          </a:p>
        </p:txBody>
      </p:sp>
      <p:sp>
        <p:nvSpPr>
          <p:cNvPr id="72826" name="Rectangle 214"/>
          <p:cNvSpPr>
            <a:spLocks noChangeArrowheads="1"/>
          </p:cNvSpPr>
          <p:nvPr/>
        </p:nvSpPr>
        <p:spPr bwMode="auto">
          <a:xfrm>
            <a:off x="6118225" y="4140200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</a:t>
            </a:r>
            <a:endParaRPr lang="en-US" sz="1400"/>
          </a:p>
        </p:txBody>
      </p:sp>
      <p:sp>
        <p:nvSpPr>
          <p:cNvPr id="72827" name="Rectangle 215"/>
          <p:cNvSpPr>
            <a:spLocks noChangeArrowheads="1"/>
          </p:cNvSpPr>
          <p:nvPr/>
        </p:nvSpPr>
        <p:spPr bwMode="auto">
          <a:xfrm>
            <a:off x="4756150" y="3241675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</a:t>
            </a:r>
            <a:endParaRPr lang="en-US" sz="1400"/>
          </a:p>
        </p:txBody>
      </p:sp>
      <p:sp>
        <p:nvSpPr>
          <p:cNvPr id="72828" name="Freeform 112"/>
          <p:cNvSpPr>
            <a:spLocks/>
          </p:cNvSpPr>
          <p:nvPr/>
        </p:nvSpPr>
        <p:spPr bwMode="auto">
          <a:xfrm>
            <a:off x="2874963" y="3730625"/>
            <a:ext cx="1587" cy="306388"/>
          </a:xfrm>
          <a:custGeom>
            <a:avLst/>
            <a:gdLst>
              <a:gd name="T0" fmla="*/ 0 w 1587"/>
              <a:gd name="T1" fmla="*/ 486391744 h 193"/>
              <a:gd name="T2" fmla="*/ 0 w 1587"/>
              <a:gd name="T3" fmla="*/ 0 h 193"/>
              <a:gd name="T4" fmla="*/ 0 w 1587"/>
              <a:gd name="T5" fmla="*/ 486391744 h 193"/>
              <a:gd name="T6" fmla="*/ 0 60000 65536"/>
              <a:gd name="T7" fmla="*/ 0 60000 65536"/>
              <a:gd name="T8" fmla="*/ 0 60000 65536"/>
              <a:gd name="T9" fmla="*/ 0 w 1587"/>
              <a:gd name="T10" fmla="*/ 0 h 193"/>
              <a:gd name="T11" fmla="*/ 1587 w 1587"/>
              <a:gd name="T12" fmla="*/ 193 h 1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93">
                <a:moveTo>
                  <a:pt x="0" y="193"/>
                </a:moveTo>
                <a:lnTo>
                  <a:pt x="0" y="0"/>
                </a:lnTo>
                <a:lnTo>
                  <a:pt x="0" y="19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29" name="Freeform 113"/>
          <p:cNvSpPr>
            <a:spLocks/>
          </p:cNvSpPr>
          <p:nvPr/>
        </p:nvSpPr>
        <p:spPr bwMode="auto">
          <a:xfrm>
            <a:off x="2868613" y="3730625"/>
            <a:ext cx="20637" cy="314325"/>
          </a:xfrm>
          <a:custGeom>
            <a:avLst/>
            <a:gdLst>
              <a:gd name="T0" fmla="*/ 32760444 w 13"/>
              <a:gd name="T1" fmla="*/ 473789375 h 198"/>
              <a:gd name="T2" fmla="*/ 0 w 13"/>
              <a:gd name="T3" fmla="*/ 498990938 h 198"/>
              <a:gd name="T4" fmla="*/ 0 w 13"/>
              <a:gd name="T5" fmla="*/ 0 h 198"/>
              <a:gd name="T6" fmla="*/ 32760444 w 13"/>
              <a:gd name="T7" fmla="*/ 0 h 198"/>
              <a:gd name="T8" fmla="*/ 32760444 w 13"/>
              <a:gd name="T9" fmla="*/ 473789375 h 198"/>
              <a:gd name="T10" fmla="*/ 32760444 w 13"/>
              <a:gd name="T11" fmla="*/ 473789375 h 1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"/>
              <a:gd name="T19" fmla="*/ 0 h 198"/>
              <a:gd name="T20" fmla="*/ 13 w 13"/>
              <a:gd name="T21" fmla="*/ 198 h 1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" h="198">
                <a:moveTo>
                  <a:pt x="13" y="188"/>
                </a:moveTo>
                <a:lnTo>
                  <a:pt x="0" y="198"/>
                </a:lnTo>
                <a:lnTo>
                  <a:pt x="0" y="0"/>
                </a:lnTo>
                <a:lnTo>
                  <a:pt x="13" y="0"/>
                </a:lnTo>
                <a:lnTo>
                  <a:pt x="13" y="1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30" name="Freeform 114"/>
          <p:cNvSpPr>
            <a:spLocks/>
          </p:cNvSpPr>
          <p:nvPr/>
        </p:nvSpPr>
        <p:spPr bwMode="auto">
          <a:xfrm>
            <a:off x="2882900" y="4037013"/>
            <a:ext cx="231775" cy="160337"/>
          </a:xfrm>
          <a:custGeom>
            <a:avLst/>
            <a:gdLst>
              <a:gd name="T0" fmla="*/ 367942813 w 146"/>
              <a:gd name="T1" fmla="*/ 254534194 h 101"/>
              <a:gd name="T2" fmla="*/ 0 w 146"/>
              <a:gd name="T3" fmla="*/ 0 h 101"/>
              <a:gd name="T4" fmla="*/ 367942813 w 146"/>
              <a:gd name="T5" fmla="*/ 254534194 h 101"/>
              <a:gd name="T6" fmla="*/ 0 60000 65536"/>
              <a:gd name="T7" fmla="*/ 0 60000 65536"/>
              <a:gd name="T8" fmla="*/ 0 60000 65536"/>
              <a:gd name="T9" fmla="*/ 0 w 146"/>
              <a:gd name="T10" fmla="*/ 0 h 101"/>
              <a:gd name="T11" fmla="*/ 146 w 146"/>
              <a:gd name="T12" fmla="*/ 101 h 1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" h="101">
                <a:moveTo>
                  <a:pt x="146" y="101"/>
                </a:moveTo>
                <a:lnTo>
                  <a:pt x="0" y="0"/>
                </a:lnTo>
                <a:lnTo>
                  <a:pt x="146" y="1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31" name="Line 115"/>
          <p:cNvSpPr>
            <a:spLocks noChangeShapeType="1"/>
          </p:cNvSpPr>
          <p:nvPr/>
        </p:nvSpPr>
        <p:spPr bwMode="auto">
          <a:xfrm flipV="1">
            <a:off x="2874963" y="3730625"/>
            <a:ext cx="1587" cy="2984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32" name="Line 116"/>
          <p:cNvSpPr>
            <a:spLocks noChangeShapeType="1"/>
          </p:cNvSpPr>
          <p:nvPr/>
        </p:nvSpPr>
        <p:spPr bwMode="auto">
          <a:xfrm flipH="1" flipV="1">
            <a:off x="2874963" y="4029075"/>
            <a:ext cx="239712" cy="1603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33" name="Freeform 117"/>
          <p:cNvSpPr>
            <a:spLocks/>
          </p:cNvSpPr>
          <p:nvPr/>
        </p:nvSpPr>
        <p:spPr bwMode="auto">
          <a:xfrm>
            <a:off x="2868613" y="4029075"/>
            <a:ext cx="252412" cy="174625"/>
          </a:xfrm>
          <a:custGeom>
            <a:avLst/>
            <a:gdLst>
              <a:gd name="T0" fmla="*/ 400703256 w 159"/>
              <a:gd name="T1" fmla="*/ 254536575 h 110"/>
              <a:gd name="T2" fmla="*/ 390622651 w 159"/>
              <a:gd name="T3" fmla="*/ 277217188 h 110"/>
              <a:gd name="T4" fmla="*/ 0 w 159"/>
              <a:gd name="T5" fmla="*/ 25201563 h 110"/>
              <a:gd name="T6" fmla="*/ 32761173 w 159"/>
              <a:gd name="T7" fmla="*/ 0 h 110"/>
              <a:gd name="T8" fmla="*/ 400703256 w 159"/>
              <a:gd name="T9" fmla="*/ 254536575 h 110"/>
              <a:gd name="T10" fmla="*/ 400703256 w 159"/>
              <a:gd name="T11" fmla="*/ 254536575 h 1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9"/>
              <a:gd name="T19" fmla="*/ 0 h 110"/>
              <a:gd name="T20" fmla="*/ 159 w 159"/>
              <a:gd name="T21" fmla="*/ 110 h 1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9" h="110">
                <a:moveTo>
                  <a:pt x="159" y="101"/>
                </a:moveTo>
                <a:lnTo>
                  <a:pt x="155" y="110"/>
                </a:lnTo>
                <a:lnTo>
                  <a:pt x="0" y="10"/>
                </a:lnTo>
                <a:lnTo>
                  <a:pt x="13" y="0"/>
                </a:lnTo>
                <a:lnTo>
                  <a:pt x="159" y="1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34" name="Freeform 118"/>
          <p:cNvSpPr>
            <a:spLocks/>
          </p:cNvSpPr>
          <p:nvPr/>
        </p:nvSpPr>
        <p:spPr bwMode="auto">
          <a:xfrm>
            <a:off x="3340100" y="4037013"/>
            <a:ext cx="211138" cy="138112"/>
          </a:xfrm>
          <a:custGeom>
            <a:avLst/>
            <a:gdLst>
              <a:gd name="T0" fmla="*/ 0 w 133"/>
              <a:gd name="T1" fmla="*/ 219252006 h 87"/>
              <a:gd name="T2" fmla="*/ 335182369 w 133"/>
              <a:gd name="T3" fmla="*/ 0 h 87"/>
              <a:gd name="T4" fmla="*/ 0 w 133"/>
              <a:gd name="T5" fmla="*/ 219252006 h 87"/>
              <a:gd name="T6" fmla="*/ 0 60000 65536"/>
              <a:gd name="T7" fmla="*/ 0 60000 65536"/>
              <a:gd name="T8" fmla="*/ 0 60000 65536"/>
              <a:gd name="T9" fmla="*/ 0 w 133"/>
              <a:gd name="T10" fmla="*/ 0 h 87"/>
              <a:gd name="T11" fmla="*/ 133 w 133"/>
              <a:gd name="T12" fmla="*/ 87 h 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3" h="87">
                <a:moveTo>
                  <a:pt x="0" y="87"/>
                </a:moveTo>
                <a:lnTo>
                  <a:pt x="133" y="0"/>
                </a:lnTo>
                <a:lnTo>
                  <a:pt x="0" y="8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35" name="Freeform 119"/>
          <p:cNvSpPr>
            <a:spLocks/>
          </p:cNvSpPr>
          <p:nvPr/>
        </p:nvSpPr>
        <p:spPr bwMode="auto">
          <a:xfrm>
            <a:off x="3340100" y="4029075"/>
            <a:ext cx="219075" cy="160338"/>
          </a:xfrm>
          <a:custGeom>
            <a:avLst/>
            <a:gdLst>
              <a:gd name="T0" fmla="*/ 335181575 w 138"/>
              <a:gd name="T1" fmla="*/ 0 h 101"/>
              <a:gd name="T2" fmla="*/ 347781563 w 138"/>
              <a:gd name="T3" fmla="*/ 12601614 h 101"/>
              <a:gd name="T4" fmla="*/ 347781563 w 138"/>
              <a:gd name="T5" fmla="*/ 25201641 h 101"/>
              <a:gd name="T6" fmla="*/ 10080625 w 138"/>
              <a:gd name="T7" fmla="*/ 254537369 h 101"/>
              <a:gd name="T8" fmla="*/ 0 w 138"/>
              <a:gd name="T9" fmla="*/ 219255071 h 101"/>
              <a:gd name="T10" fmla="*/ 335181575 w 138"/>
              <a:gd name="T11" fmla="*/ 0 h 101"/>
              <a:gd name="T12" fmla="*/ 335181575 w 138"/>
              <a:gd name="T13" fmla="*/ 0 h 1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8"/>
              <a:gd name="T22" fmla="*/ 0 h 101"/>
              <a:gd name="T23" fmla="*/ 138 w 138"/>
              <a:gd name="T24" fmla="*/ 101 h 10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8" h="101">
                <a:moveTo>
                  <a:pt x="133" y="0"/>
                </a:moveTo>
                <a:lnTo>
                  <a:pt x="138" y="5"/>
                </a:lnTo>
                <a:lnTo>
                  <a:pt x="138" y="10"/>
                </a:lnTo>
                <a:lnTo>
                  <a:pt x="4" y="101"/>
                </a:lnTo>
                <a:lnTo>
                  <a:pt x="0" y="87"/>
                </a:lnTo>
                <a:lnTo>
                  <a:pt x="13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36" name="Freeform 120"/>
          <p:cNvSpPr>
            <a:spLocks/>
          </p:cNvSpPr>
          <p:nvPr/>
        </p:nvSpPr>
        <p:spPr bwMode="auto">
          <a:xfrm>
            <a:off x="3559175" y="3592513"/>
            <a:ext cx="1588" cy="436562"/>
          </a:xfrm>
          <a:custGeom>
            <a:avLst/>
            <a:gdLst>
              <a:gd name="T0" fmla="*/ 0 w 1588"/>
              <a:gd name="T1" fmla="*/ 0 h 275"/>
              <a:gd name="T2" fmla="*/ 0 w 1588"/>
              <a:gd name="T3" fmla="*/ 693041381 h 275"/>
              <a:gd name="T4" fmla="*/ 0 w 1588"/>
              <a:gd name="T5" fmla="*/ 0 h 275"/>
              <a:gd name="T6" fmla="*/ 0 60000 65536"/>
              <a:gd name="T7" fmla="*/ 0 60000 65536"/>
              <a:gd name="T8" fmla="*/ 0 60000 65536"/>
              <a:gd name="T9" fmla="*/ 0 w 1588"/>
              <a:gd name="T10" fmla="*/ 0 h 275"/>
              <a:gd name="T11" fmla="*/ 1588 w 1588"/>
              <a:gd name="T12" fmla="*/ 275 h 2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275">
                <a:moveTo>
                  <a:pt x="0" y="0"/>
                </a:moveTo>
                <a:lnTo>
                  <a:pt x="0" y="27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37" name="Line 121"/>
          <p:cNvSpPr>
            <a:spLocks noChangeShapeType="1"/>
          </p:cNvSpPr>
          <p:nvPr/>
        </p:nvSpPr>
        <p:spPr bwMode="auto">
          <a:xfrm flipV="1">
            <a:off x="3340100" y="4037013"/>
            <a:ext cx="211138" cy="1381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38" name="Line 122"/>
          <p:cNvSpPr>
            <a:spLocks noChangeShapeType="1"/>
          </p:cNvSpPr>
          <p:nvPr/>
        </p:nvSpPr>
        <p:spPr bwMode="auto">
          <a:xfrm>
            <a:off x="3551238" y="3592513"/>
            <a:ext cx="1587" cy="4302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39" name="Freeform 123"/>
          <p:cNvSpPr>
            <a:spLocks/>
          </p:cNvSpPr>
          <p:nvPr/>
        </p:nvSpPr>
        <p:spPr bwMode="auto">
          <a:xfrm>
            <a:off x="3551238" y="3592513"/>
            <a:ext cx="14287" cy="444500"/>
          </a:xfrm>
          <a:custGeom>
            <a:avLst/>
            <a:gdLst>
              <a:gd name="T0" fmla="*/ 0 w 9"/>
              <a:gd name="T1" fmla="*/ 0 h 280"/>
              <a:gd name="T2" fmla="*/ 12599547 w 9"/>
              <a:gd name="T3" fmla="*/ 0 h 280"/>
              <a:gd name="T4" fmla="*/ 22679819 w 9"/>
              <a:gd name="T5" fmla="*/ 0 h 280"/>
              <a:gd name="T6" fmla="*/ 22679819 w 9"/>
              <a:gd name="T7" fmla="*/ 693043763 h 280"/>
              <a:gd name="T8" fmla="*/ 12599547 w 9"/>
              <a:gd name="T9" fmla="*/ 705643750 h 280"/>
              <a:gd name="T10" fmla="*/ 0 w 9"/>
              <a:gd name="T11" fmla="*/ 693043763 h 280"/>
              <a:gd name="T12" fmla="*/ 0 w 9"/>
              <a:gd name="T13" fmla="*/ 0 h 280"/>
              <a:gd name="T14" fmla="*/ 0 w 9"/>
              <a:gd name="T15" fmla="*/ 0 h 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"/>
              <a:gd name="T25" fmla="*/ 0 h 280"/>
              <a:gd name="T26" fmla="*/ 9 w 9"/>
              <a:gd name="T27" fmla="*/ 280 h 2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" h="280">
                <a:moveTo>
                  <a:pt x="0" y="0"/>
                </a:moveTo>
                <a:lnTo>
                  <a:pt x="5" y="0"/>
                </a:lnTo>
                <a:lnTo>
                  <a:pt x="9" y="0"/>
                </a:lnTo>
                <a:lnTo>
                  <a:pt x="9" y="275"/>
                </a:lnTo>
                <a:lnTo>
                  <a:pt x="5" y="280"/>
                </a:lnTo>
                <a:lnTo>
                  <a:pt x="0" y="27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40" name="Freeform 124"/>
          <p:cNvSpPr>
            <a:spLocks/>
          </p:cNvSpPr>
          <p:nvPr/>
        </p:nvSpPr>
        <p:spPr bwMode="auto">
          <a:xfrm>
            <a:off x="3511550" y="3622675"/>
            <a:ext cx="1588" cy="377825"/>
          </a:xfrm>
          <a:custGeom>
            <a:avLst/>
            <a:gdLst>
              <a:gd name="T0" fmla="*/ 0 w 1588"/>
              <a:gd name="T1" fmla="*/ 0 h 238"/>
              <a:gd name="T2" fmla="*/ 0 w 1588"/>
              <a:gd name="T3" fmla="*/ 599797188 h 238"/>
              <a:gd name="T4" fmla="*/ 0 w 1588"/>
              <a:gd name="T5" fmla="*/ 0 h 238"/>
              <a:gd name="T6" fmla="*/ 0 60000 65536"/>
              <a:gd name="T7" fmla="*/ 0 60000 65536"/>
              <a:gd name="T8" fmla="*/ 0 60000 65536"/>
              <a:gd name="T9" fmla="*/ 0 w 1588"/>
              <a:gd name="T10" fmla="*/ 0 h 238"/>
              <a:gd name="T11" fmla="*/ 1588 w 1588"/>
              <a:gd name="T12" fmla="*/ 238 h 2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238">
                <a:moveTo>
                  <a:pt x="0" y="0"/>
                </a:move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41" name="Freeform 125"/>
          <p:cNvSpPr>
            <a:spLocks/>
          </p:cNvSpPr>
          <p:nvPr/>
        </p:nvSpPr>
        <p:spPr bwMode="auto">
          <a:xfrm>
            <a:off x="3503613" y="3622675"/>
            <a:ext cx="14287" cy="385763"/>
          </a:xfrm>
          <a:custGeom>
            <a:avLst/>
            <a:gdLst>
              <a:gd name="T0" fmla="*/ 0 w 9"/>
              <a:gd name="T1" fmla="*/ 0 h 243"/>
              <a:gd name="T2" fmla="*/ 22679819 w 9"/>
              <a:gd name="T3" fmla="*/ 0 h 243"/>
              <a:gd name="T4" fmla="*/ 22679819 w 9"/>
              <a:gd name="T5" fmla="*/ 612399556 h 243"/>
              <a:gd name="T6" fmla="*/ 0 w 9"/>
              <a:gd name="T7" fmla="*/ 612399556 h 243"/>
              <a:gd name="T8" fmla="*/ 0 w 9"/>
              <a:gd name="T9" fmla="*/ 0 h 243"/>
              <a:gd name="T10" fmla="*/ 0 w 9"/>
              <a:gd name="T11" fmla="*/ 0 h 2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243"/>
              <a:gd name="T20" fmla="*/ 9 w 9"/>
              <a:gd name="T21" fmla="*/ 243 h 2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243">
                <a:moveTo>
                  <a:pt x="0" y="0"/>
                </a:moveTo>
                <a:lnTo>
                  <a:pt x="9" y="0"/>
                </a:lnTo>
                <a:lnTo>
                  <a:pt x="9" y="243"/>
                </a:lnTo>
                <a:lnTo>
                  <a:pt x="0" y="2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42" name="Freeform 126"/>
          <p:cNvSpPr>
            <a:spLocks/>
          </p:cNvSpPr>
          <p:nvPr/>
        </p:nvSpPr>
        <p:spPr bwMode="auto">
          <a:xfrm>
            <a:off x="3224213" y="3367088"/>
            <a:ext cx="327025" cy="219075"/>
          </a:xfrm>
          <a:custGeom>
            <a:avLst/>
            <a:gdLst>
              <a:gd name="T0" fmla="*/ 0 w 206"/>
              <a:gd name="T1" fmla="*/ 0 h 138"/>
              <a:gd name="T2" fmla="*/ 519152188 w 206"/>
              <a:gd name="T3" fmla="*/ 347781563 h 138"/>
              <a:gd name="T4" fmla="*/ 0 w 206"/>
              <a:gd name="T5" fmla="*/ 0 h 138"/>
              <a:gd name="T6" fmla="*/ 0 60000 65536"/>
              <a:gd name="T7" fmla="*/ 0 60000 65536"/>
              <a:gd name="T8" fmla="*/ 0 60000 65536"/>
              <a:gd name="T9" fmla="*/ 0 w 206"/>
              <a:gd name="T10" fmla="*/ 0 h 138"/>
              <a:gd name="T11" fmla="*/ 206 w 206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6" h="138">
                <a:moveTo>
                  <a:pt x="0" y="0"/>
                </a:moveTo>
                <a:lnTo>
                  <a:pt x="206" y="1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43" name="Line 127"/>
          <p:cNvSpPr>
            <a:spLocks noChangeShapeType="1"/>
          </p:cNvSpPr>
          <p:nvPr/>
        </p:nvSpPr>
        <p:spPr bwMode="auto">
          <a:xfrm>
            <a:off x="3503613" y="3614738"/>
            <a:ext cx="1587" cy="3857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44" name="Line 128"/>
          <p:cNvSpPr>
            <a:spLocks noChangeShapeType="1"/>
          </p:cNvSpPr>
          <p:nvPr/>
        </p:nvSpPr>
        <p:spPr bwMode="auto">
          <a:xfrm>
            <a:off x="3217863" y="3367088"/>
            <a:ext cx="333375" cy="2190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45" name="Freeform 129"/>
          <p:cNvSpPr>
            <a:spLocks/>
          </p:cNvSpPr>
          <p:nvPr/>
        </p:nvSpPr>
        <p:spPr bwMode="auto">
          <a:xfrm>
            <a:off x="3217863" y="3359150"/>
            <a:ext cx="341312" cy="233363"/>
          </a:xfrm>
          <a:custGeom>
            <a:avLst/>
            <a:gdLst>
              <a:gd name="T0" fmla="*/ 0 w 215"/>
              <a:gd name="T1" fmla="*/ 25201616 h 147"/>
              <a:gd name="T2" fmla="*/ 0 w 215"/>
              <a:gd name="T3" fmla="*/ 12601602 h 147"/>
              <a:gd name="T4" fmla="*/ 10080610 w 215"/>
              <a:gd name="T5" fmla="*/ 0 h 147"/>
              <a:gd name="T6" fmla="*/ 541832006 w 215"/>
              <a:gd name="T7" fmla="*/ 347782308 h 147"/>
              <a:gd name="T8" fmla="*/ 541832006 w 215"/>
              <a:gd name="T9" fmla="*/ 370464556 h 147"/>
              <a:gd name="T10" fmla="*/ 529232037 w 215"/>
              <a:gd name="T11" fmla="*/ 370464556 h 147"/>
              <a:gd name="T12" fmla="*/ 0 w 215"/>
              <a:gd name="T13" fmla="*/ 25201616 h 147"/>
              <a:gd name="T14" fmla="*/ 0 w 215"/>
              <a:gd name="T15" fmla="*/ 25201616 h 14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5"/>
              <a:gd name="T25" fmla="*/ 0 h 147"/>
              <a:gd name="T26" fmla="*/ 215 w 215"/>
              <a:gd name="T27" fmla="*/ 147 h 14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5" h="147">
                <a:moveTo>
                  <a:pt x="0" y="10"/>
                </a:moveTo>
                <a:lnTo>
                  <a:pt x="0" y="5"/>
                </a:lnTo>
                <a:lnTo>
                  <a:pt x="4" y="0"/>
                </a:lnTo>
                <a:lnTo>
                  <a:pt x="215" y="138"/>
                </a:lnTo>
                <a:lnTo>
                  <a:pt x="215" y="147"/>
                </a:lnTo>
                <a:lnTo>
                  <a:pt x="210" y="147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46" name="Freeform 130"/>
          <p:cNvSpPr>
            <a:spLocks/>
          </p:cNvSpPr>
          <p:nvPr/>
        </p:nvSpPr>
        <p:spPr bwMode="auto">
          <a:xfrm>
            <a:off x="3005138" y="3367088"/>
            <a:ext cx="204787" cy="138112"/>
          </a:xfrm>
          <a:custGeom>
            <a:avLst/>
            <a:gdLst>
              <a:gd name="T0" fmla="*/ 325098569 w 129"/>
              <a:gd name="T1" fmla="*/ 0 h 87"/>
              <a:gd name="T2" fmla="*/ 0 w 129"/>
              <a:gd name="T3" fmla="*/ 219252006 h 87"/>
              <a:gd name="T4" fmla="*/ 325098569 w 129"/>
              <a:gd name="T5" fmla="*/ 0 h 87"/>
              <a:gd name="T6" fmla="*/ 0 60000 65536"/>
              <a:gd name="T7" fmla="*/ 0 60000 65536"/>
              <a:gd name="T8" fmla="*/ 0 60000 65536"/>
              <a:gd name="T9" fmla="*/ 0 w 129"/>
              <a:gd name="T10" fmla="*/ 0 h 87"/>
              <a:gd name="T11" fmla="*/ 129 w 129"/>
              <a:gd name="T12" fmla="*/ 87 h 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" h="87">
                <a:moveTo>
                  <a:pt x="129" y="0"/>
                </a:moveTo>
                <a:lnTo>
                  <a:pt x="0" y="87"/>
                </a:lnTo>
                <a:lnTo>
                  <a:pt x="12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47" name="Freeform 131"/>
          <p:cNvSpPr>
            <a:spLocks/>
          </p:cNvSpPr>
          <p:nvPr/>
        </p:nvSpPr>
        <p:spPr bwMode="auto">
          <a:xfrm>
            <a:off x="2998788" y="3359150"/>
            <a:ext cx="219075" cy="153988"/>
          </a:xfrm>
          <a:custGeom>
            <a:avLst/>
            <a:gdLst>
              <a:gd name="T0" fmla="*/ 335181575 w 138"/>
              <a:gd name="T1" fmla="*/ 0 h 97"/>
              <a:gd name="T2" fmla="*/ 347781563 w 138"/>
              <a:gd name="T3" fmla="*/ 12601616 h 97"/>
              <a:gd name="T4" fmla="*/ 347781563 w 138"/>
              <a:gd name="T5" fmla="*/ 25201644 h 97"/>
              <a:gd name="T6" fmla="*/ 10080625 w 138"/>
              <a:gd name="T7" fmla="*/ 244456744 h 97"/>
              <a:gd name="T8" fmla="*/ 0 w 138"/>
              <a:gd name="T9" fmla="*/ 221774470 h 97"/>
              <a:gd name="T10" fmla="*/ 335181575 w 138"/>
              <a:gd name="T11" fmla="*/ 0 h 97"/>
              <a:gd name="T12" fmla="*/ 335181575 w 138"/>
              <a:gd name="T13" fmla="*/ 0 h 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8"/>
              <a:gd name="T22" fmla="*/ 0 h 97"/>
              <a:gd name="T23" fmla="*/ 138 w 138"/>
              <a:gd name="T24" fmla="*/ 97 h 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8" h="97">
                <a:moveTo>
                  <a:pt x="133" y="0"/>
                </a:moveTo>
                <a:lnTo>
                  <a:pt x="138" y="5"/>
                </a:lnTo>
                <a:lnTo>
                  <a:pt x="138" y="10"/>
                </a:lnTo>
                <a:lnTo>
                  <a:pt x="4" y="97"/>
                </a:lnTo>
                <a:lnTo>
                  <a:pt x="0" y="88"/>
                </a:lnTo>
                <a:lnTo>
                  <a:pt x="13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48" name="Freeform 132"/>
          <p:cNvSpPr>
            <a:spLocks/>
          </p:cNvSpPr>
          <p:nvPr/>
        </p:nvSpPr>
        <p:spPr bwMode="auto">
          <a:xfrm>
            <a:off x="3025775" y="3425825"/>
            <a:ext cx="192088" cy="130175"/>
          </a:xfrm>
          <a:custGeom>
            <a:avLst/>
            <a:gdLst>
              <a:gd name="T0" fmla="*/ 304940494 w 121"/>
              <a:gd name="T1" fmla="*/ 0 h 82"/>
              <a:gd name="T2" fmla="*/ 0 w 121"/>
              <a:gd name="T3" fmla="*/ 206652813 h 82"/>
              <a:gd name="T4" fmla="*/ 304940494 w 121"/>
              <a:gd name="T5" fmla="*/ 0 h 82"/>
              <a:gd name="T6" fmla="*/ 0 60000 65536"/>
              <a:gd name="T7" fmla="*/ 0 60000 65536"/>
              <a:gd name="T8" fmla="*/ 0 60000 65536"/>
              <a:gd name="T9" fmla="*/ 0 w 121"/>
              <a:gd name="T10" fmla="*/ 0 h 82"/>
              <a:gd name="T11" fmla="*/ 121 w 121"/>
              <a:gd name="T12" fmla="*/ 82 h 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1" h="82">
                <a:moveTo>
                  <a:pt x="121" y="0"/>
                </a:moveTo>
                <a:lnTo>
                  <a:pt x="0" y="82"/>
                </a:lnTo>
                <a:lnTo>
                  <a:pt x="12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49" name="Line 133"/>
          <p:cNvSpPr>
            <a:spLocks noChangeShapeType="1"/>
          </p:cNvSpPr>
          <p:nvPr/>
        </p:nvSpPr>
        <p:spPr bwMode="auto">
          <a:xfrm flipH="1">
            <a:off x="2998788" y="3367088"/>
            <a:ext cx="211137" cy="1381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50" name="Line 134"/>
          <p:cNvSpPr>
            <a:spLocks noChangeShapeType="1"/>
          </p:cNvSpPr>
          <p:nvPr/>
        </p:nvSpPr>
        <p:spPr bwMode="auto">
          <a:xfrm flipH="1">
            <a:off x="3025775" y="3425825"/>
            <a:ext cx="184150" cy="1238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51" name="Freeform 135"/>
          <p:cNvSpPr>
            <a:spLocks/>
          </p:cNvSpPr>
          <p:nvPr/>
        </p:nvSpPr>
        <p:spPr bwMode="auto">
          <a:xfrm>
            <a:off x="3019425" y="3417888"/>
            <a:ext cx="204788" cy="146050"/>
          </a:xfrm>
          <a:custGeom>
            <a:avLst/>
            <a:gdLst>
              <a:gd name="T0" fmla="*/ 302419488 w 129"/>
              <a:gd name="T1" fmla="*/ 0 h 92"/>
              <a:gd name="T2" fmla="*/ 325101744 w 129"/>
              <a:gd name="T3" fmla="*/ 22682200 h 92"/>
              <a:gd name="T4" fmla="*/ 20161299 w 129"/>
              <a:gd name="T5" fmla="*/ 231854375 h 92"/>
              <a:gd name="T6" fmla="*/ 0 w 129"/>
              <a:gd name="T7" fmla="*/ 209173763 h 92"/>
              <a:gd name="T8" fmla="*/ 302419488 w 129"/>
              <a:gd name="T9" fmla="*/ 0 h 92"/>
              <a:gd name="T10" fmla="*/ 302419488 w 129"/>
              <a:gd name="T11" fmla="*/ 0 h 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"/>
              <a:gd name="T19" fmla="*/ 0 h 92"/>
              <a:gd name="T20" fmla="*/ 129 w 129"/>
              <a:gd name="T21" fmla="*/ 92 h 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" h="92">
                <a:moveTo>
                  <a:pt x="120" y="0"/>
                </a:moveTo>
                <a:lnTo>
                  <a:pt x="129" y="9"/>
                </a:lnTo>
                <a:lnTo>
                  <a:pt x="8" y="92"/>
                </a:lnTo>
                <a:lnTo>
                  <a:pt x="0" y="83"/>
                </a:lnTo>
                <a:lnTo>
                  <a:pt x="12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52" name="Freeform 136"/>
          <p:cNvSpPr>
            <a:spLocks/>
          </p:cNvSpPr>
          <p:nvPr/>
        </p:nvSpPr>
        <p:spPr bwMode="auto">
          <a:xfrm>
            <a:off x="3217863" y="3097213"/>
            <a:ext cx="1587" cy="261937"/>
          </a:xfrm>
          <a:custGeom>
            <a:avLst/>
            <a:gdLst>
              <a:gd name="T0" fmla="*/ 0 w 1587"/>
              <a:gd name="T1" fmla="*/ 415824194 h 165"/>
              <a:gd name="T2" fmla="*/ 0 w 1587"/>
              <a:gd name="T3" fmla="*/ 0 h 165"/>
              <a:gd name="T4" fmla="*/ 0 w 1587"/>
              <a:gd name="T5" fmla="*/ 415824194 h 165"/>
              <a:gd name="T6" fmla="*/ 0 60000 65536"/>
              <a:gd name="T7" fmla="*/ 0 60000 65536"/>
              <a:gd name="T8" fmla="*/ 0 60000 65536"/>
              <a:gd name="T9" fmla="*/ 0 w 1587"/>
              <a:gd name="T10" fmla="*/ 0 h 165"/>
              <a:gd name="T11" fmla="*/ 1587 w 1587"/>
              <a:gd name="T12" fmla="*/ 165 h 1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65">
                <a:moveTo>
                  <a:pt x="0" y="165"/>
                </a:moveTo>
                <a:lnTo>
                  <a:pt x="0" y="0"/>
                </a:lnTo>
                <a:lnTo>
                  <a:pt x="0" y="16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53" name="Freeform 137"/>
          <p:cNvSpPr>
            <a:spLocks/>
          </p:cNvSpPr>
          <p:nvPr/>
        </p:nvSpPr>
        <p:spPr bwMode="auto">
          <a:xfrm>
            <a:off x="3209925" y="3097213"/>
            <a:ext cx="14288" cy="269875"/>
          </a:xfrm>
          <a:custGeom>
            <a:avLst/>
            <a:gdLst>
              <a:gd name="T0" fmla="*/ 0 w 9"/>
              <a:gd name="T1" fmla="*/ 0 h 170"/>
              <a:gd name="T2" fmla="*/ 22682994 w 9"/>
              <a:gd name="T3" fmla="*/ 0 h 170"/>
              <a:gd name="T4" fmla="*/ 22682994 w 9"/>
              <a:gd name="T5" fmla="*/ 415826575 h 170"/>
              <a:gd name="T6" fmla="*/ 12602016 w 9"/>
              <a:gd name="T7" fmla="*/ 428426563 h 170"/>
              <a:gd name="T8" fmla="*/ 0 w 9"/>
              <a:gd name="T9" fmla="*/ 415826575 h 170"/>
              <a:gd name="T10" fmla="*/ 0 w 9"/>
              <a:gd name="T11" fmla="*/ 0 h 170"/>
              <a:gd name="T12" fmla="*/ 0 w 9"/>
              <a:gd name="T13" fmla="*/ 0 h 1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"/>
              <a:gd name="T22" fmla="*/ 0 h 170"/>
              <a:gd name="T23" fmla="*/ 9 w 9"/>
              <a:gd name="T24" fmla="*/ 170 h 1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" h="170">
                <a:moveTo>
                  <a:pt x="0" y="0"/>
                </a:moveTo>
                <a:lnTo>
                  <a:pt x="9" y="0"/>
                </a:lnTo>
                <a:lnTo>
                  <a:pt x="9" y="165"/>
                </a:lnTo>
                <a:lnTo>
                  <a:pt x="5" y="170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54" name="Freeform 138"/>
          <p:cNvSpPr>
            <a:spLocks/>
          </p:cNvSpPr>
          <p:nvPr/>
        </p:nvSpPr>
        <p:spPr bwMode="auto">
          <a:xfrm>
            <a:off x="2657475" y="4051300"/>
            <a:ext cx="246063" cy="160338"/>
          </a:xfrm>
          <a:custGeom>
            <a:avLst/>
            <a:gdLst>
              <a:gd name="T0" fmla="*/ 0 w 155"/>
              <a:gd name="T1" fmla="*/ 254537369 h 101"/>
              <a:gd name="T2" fmla="*/ 390625806 w 155"/>
              <a:gd name="T3" fmla="*/ 0 h 101"/>
              <a:gd name="T4" fmla="*/ 0 w 155"/>
              <a:gd name="T5" fmla="*/ 254537369 h 101"/>
              <a:gd name="T6" fmla="*/ 0 60000 65536"/>
              <a:gd name="T7" fmla="*/ 0 60000 65536"/>
              <a:gd name="T8" fmla="*/ 0 60000 65536"/>
              <a:gd name="T9" fmla="*/ 0 w 155"/>
              <a:gd name="T10" fmla="*/ 0 h 101"/>
              <a:gd name="T11" fmla="*/ 155 w 155"/>
              <a:gd name="T12" fmla="*/ 101 h 1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5" h="101">
                <a:moveTo>
                  <a:pt x="0" y="101"/>
                </a:moveTo>
                <a:lnTo>
                  <a:pt x="155" y="0"/>
                </a:lnTo>
                <a:lnTo>
                  <a:pt x="0" y="1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55" name="Line 140"/>
          <p:cNvSpPr>
            <a:spLocks noChangeShapeType="1"/>
          </p:cNvSpPr>
          <p:nvPr/>
        </p:nvSpPr>
        <p:spPr bwMode="auto">
          <a:xfrm flipV="1">
            <a:off x="2649538" y="4051300"/>
            <a:ext cx="246062" cy="1603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56" name="Freeform 141"/>
          <p:cNvSpPr>
            <a:spLocks/>
          </p:cNvSpPr>
          <p:nvPr/>
        </p:nvSpPr>
        <p:spPr bwMode="auto">
          <a:xfrm>
            <a:off x="2649538" y="4044950"/>
            <a:ext cx="254000" cy="174625"/>
          </a:xfrm>
          <a:custGeom>
            <a:avLst/>
            <a:gdLst>
              <a:gd name="T0" fmla="*/ 12601575 w 160"/>
              <a:gd name="T1" fmla="*/ 277217188 h 110"/>
              <a:gd name="T2" fmla="*/ 0 w 160"/>
              <a:gd name="T3" fmla="*/ 252015625 h 110"/>
              <a:gd name="T4" fmla="*/ 390625013 w 160"/>
              <a:gd name="T5" fmla="*/ 0 h 110"/>
              <a:gd name="T6" fmla="*/ 403225000 w 160"/>
              <a:gd name="T7" fmla="*/ 22682200 h 110"/>
              <a:gd name="T8" fmla="*/ 12601575 w 160"/>
              <a:gd name="T9" fmla="*/ 277217188 h 110"/>
              <a:gd name="T10" fmla="*/ 12601575 w 160"/>
              <a:gd name="T11" fmla="*/ 277217188 h 1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0"/>
              <a:gd name="T19" fmla="*/ 0 h 110"/>
              <a:gd name="T20" fmla="*/ 160 w 160"/>
              <a:gd name="T21" fmla="*/ 110 h 1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0" h="110">
                <a:moveTo>
                  <a:pt x="5" y="110"/>
                </a:moveTo>
                <a:lnTo>
                  <a:pt x="0" y="100"/>
                </a:lnTo>
                <a:lnTo>
                  <a:pt x="155" y="0"/>
                </a:lnTo>
                <a:lnTo>
                  <a:pt x="160" y="9"/>
                </a:lnTo>
                <a:lnTo>
                  <a:pt x="5" y="1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57" name="Freeform 142"/>
          <p:cNvSpPr>
            <a:spLocks/>
          </p:cNvSpPr>
          <p:nvPr/>
        </p:nvSpPr>
        <p:spPr bwMode="auto">
          <a:xfrm>
            <a:off x="2630488" y="4008438"/>
            <a:ext cx="244475" cy="158750"/>
          </a:xfrm>
          <a:custGeom>
            <a:avLst/>
            <a:gdLst>
              <a:gd name="T0" fmla="*/ 0 w 154"/>
              <a:gd name="T1" fmla="*/ 252015625 h 100"/>
              <a:gd name="T2" fmla="*/ 388104063 w 154"/>
              <a:gd name="T3" fmla="*/ 0 h 100"/>
              <a:gd name="T4" fmla="*/ 0 w 154"/>
              <a:gd name="T5" fmla="*/ 252015625 h 100"/>
              <a:gd name="T6" fmla="*/ 0 60000 65536"/>
              <a:gd name="T7" fmla="*/ 0 60000 65536"/>
              <a:gd name="T8" fmla="*/ 0 60000 65536"/>
              <a:gd name="T9" fmla="*/ 0 w 154"/>
              <a:gd name="T10" fmla="*/ 0 h 100"/>
              <a:gd name="T11" fmla="*/ 154 w 154"/>
              <a:gd name="T12" fmla="*/ 100 h 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" h="100">
                <a:moveTo>
                  <a:pt x="0" y="100"/>
                </a:moveTo>
                <a:lnTo>
                  <a:pt x="154" y="0"/>
                </a:lnTo>
                <a:lnTo>
                  <a:pt x="0" y="1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58" name="Freeform 143"/>
          <p:cNvSpPr>
            <a:spLocks/>
          </p:cNvSpPr>
          <p:nvPr/>
        </p:nvSpPr>
        <p:spPr bwMode="auto">
          <a:xfrm>
            <a:off x="2630488" y="4000500"/>
            <a:ext cx="252412" cy="174625"/>
          </a:xfrm>
          <a:custGeom>
            <a:avLst/>
            <a:gdLst>
              <a:gd name="T0" fmla="*/ 10080605 w 159"/>
              <a:gd name="T1" fmla="*/ 277217188 h 110"/>
              <a:gd name="T2" fmla="*/ 0 w 159"/>
              <a:gd name="T3" fmla="*/ 254536575 h 110"/>
              <a:gd name="T4" fmla="*/ 388103294 w 159"/>
              <a:gd name="T5" fmla="*/ 0 h 110"/>
              <a:gd name="T6" fmla="*/ 400703256 w 159"/>
              <a:gd name="T7" fmla="*/ 22682200 h 110"/>
              <a:gd name="T8" fmla="*/ 10080605 w 159"/>
              <a:gd name="T9" fmla="*/ 277217188 h 110"/>
              <a:gd name="T10" fmla="*/ 10080605 w 159"/>
              <a:gd name="T11" fmla="*/ 277217188 h 1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9"/>
              <a:gd name="T19" fmla="*/ 0 h 110"/>
              <a:gd name="T20" fmla="*/ 159 w 159"/>
              <a:gd name="T21" fmla="*/ 110 h 1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9" h="110">
                <a:moveTo>
                  <a:pt x="4" y="110"/>
                </a:moveTo>
                <a:lnTo>
                  <a:pt x="0" y="101"/>
                </a:lnTo>
                <a:lnTo>
                  <a:pt x="154" y="0"/>
                </a:lnTo>
                <a:lnTo>
                  <a:pt x="159" y="9"/>
                </a:lnTo>
                <a:lnTo>
                  <a:pt x="4" y="1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59" name="Freeform 144"/>
          <p:cNvSpPr>
            <a:spLocks/>
          </p:cNvSpPr>
          <p:nvPr/>
        </p:nvSpPr>
        <p:spPr bwMode="auto">
          <a:xfrm>
            <a:off x="3217863" y="4400550"/>
            <a:ext cx="1587" cy="306388"/>
          </a:xfrm>
          <a:custGeom>
            <a:avLst/>
            <a:gdLst>
              <a:gd name="T0" fmla="*/ 0 w 1587"/>
              <a:gd name="T1" fmla="*/ 486391744 h 193"/>
              <a:gd name="T2" fmla="*/ 0 w 1587"/>
              <a:gd name="T3" fmla="*/ 0 h 193"/>
              <a:gd name="T4" fmla="*/ 0 w 1587"/>
              <a:gd name="T5" fmla="*/ 486391744 h 193"/>
              <a:gd name="T6" fmla="*/ 0 60000 65536"/>
              <a:gd name="T7" fmla="*/ 0 60000 65536"/>
              <a:gd name="T8" fmla="*/ 0 60000 65536"/>
              <a:gd name="T9" fmla="*/ 0 w 1587"/>
              <a:gd name="T10" fmla="*/ 0 h 193"/>
              <a:gd name="T11" fmla="*/ 1587 w 1587"/>
              <a:gd name="T12" fmla="*/ 193 h 1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93">
                <a:moveTo>
                  <a:pt x="0" y="193"/>
                </a:moveTo>
                <a:lnTo>
                  <a:pt x="0" y="0"/>
                </a:lnTo>
                <a:lnTo>
                  <a:pt x="0" y="19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60" name="Line 145"/>
          <p:cNvSpPr>
            <a:spLocks noChangeShapeType="1"/>
          </p:cNvSpPr>
          <p:nvPr/>
        </p:nvSpPr>
        <p:spPr bwMode="auto">
          <a:xfrm flipV="1">
            <a:off x="2630488" y="4000500"/>
            <a:ext cx="244475" cy="1603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61" name="Line 146"/>
          <p:cNvSpPr>
            <a:spLocks noChangeShapeType="1"/>
          </p:cNvSpPr>
          <p:nvPr/>
        </p:nvSpPr>
        <p:spPr bwMode="auto">
          <a:xfrm flipV="1">
            <a:off x="3217863" y="4400550"/>
            <a:ext cx="1587" cy="2984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62" name="Freeform 148"/>
          <p:cNvSpPr>
            <a:spLocks/>
          </p:cNvSpPr>
          <p:nvPr/>
        </p:nvSpPr>
        <p:spPr bwMode="auto">
          <a:xfrm>
            <a:off x="3565525" y="4037013"/>
            <a:ext cx="231775" cy="152400"/>
          </a:xfrm>
          <a:custGeom>
            <a:avLst/>
            <a:gdLst>
              <a:gd name="T0" fmla="*/ 0 w 146"/>
              <a:gd name="T1" fmla="*/ 0 h 96"/>
              <a:gd name="T2" fmla="*/ 367942813 w 146"/>
              <a:gd name="T3" fmla="*/ 241935000 h 96"/>
              <a:gd name="T4" fmla="*/ 0 w 146"/>
              <a:gd name="T5" fmla="*/ 0 h 96"/>
              <a:gd name="T6" fmla="*/ 0 60000 65536"/>
              <a:gd name="T7" fmla="*/ 0 60000 65536"/>
              <a:gd name="T8" fmla="*/ 0 60000 65536"/>
              <a:gd name="T9" fmla="*/ 0 w 146"/>
              <a:gd name="T10" fmla="*/ 0 h 96"/>
              <a:gd name="T11" fmla="*/ 146 w 146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" h="96">
                <a:moveTo>
                  <a:pt x="0" y="0"/>
                </a:moveTo>
                <a:lnTo>
                  <a:pt x="146" y="9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63" name="Freeform 149"/>
          <p:cNvSpPr>
            <a:spLocks/>
          </p:cNvSpPr>
          <p:nvPr/>
        </p:nvSpPr>
        <p:spPr bwMode="auto">
          <a:xfrm>
            <a:off x="3559175" y="4029075"/>
            <a:ext cx="246063" cy="168275"/>
          </a:xfrm>
          <a:custGeom>
            <a:avLst/>
            <a:gdLst>
              <a:gd name="T0" fmla="*/ 390625806 w 155"/>
              <a:gd name="T1" fmla="*/ 244455950 h 106"/>
              <a:gd name="T2" fmla="*/ 367943560 w 155"/>
              <a:gd name="T3" fmla="*/ 267136563 h 106"/>
              <a:gd name="T4" fmla="*/ 0 w 155"/>
              <a:gd name="T5" fmla="*/ 25201563 h 106"/>
              <a:gd name="T6" fmla="*/ 0 w 155"/>
              <a:gd name="T7" fmla="*/ 12601575 h 106"/>
              <a:gd name="T8" fmla="*/ 10080645 w 155"/>
              <a:gd name="T9" fmla="*/ 0 h 106"/>
              <a:gd name="T10" fmla="*/ 390625806 w 155"/>
              <a:gd name="T11" fmla="*/ 244455950 h 106"/>
              <a:gd name="T12" fmla="*/ 390625806 w 155"/>
              <a:gd name="T13" fmla="*/ 244455950 h 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5"/>
              <a:gd name="T22" fmla="*/ 0 h 106"/>
              <a:gd name="T23" fmla="*/ 155 w 155"/>
              <a:gd name="T24" fmla="*/ 106 h 10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5" h="106">
                <a:moveTo>
                  <a:pt x="155" y="97"/>
                </a:moveTo>
                <a:lnTo>
                  <a:pt x="146" y="106"/>
                </a:lnTo>
                <a:lnTo>
                  <a:pt x="0" y="10"/>
                </a:lnTo>
                <a:lnTo>
                  <a:pt x="0" y="5"/>
                </a:lnTo>
                <a:lnTo>
                  <a:pt x="4" y="0"/>
                </a:lnTo>
                <a:lnTo>
                  <a:pt x="155" y="9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64" name="Freeform 150"/>
          <p:cNvSpPr>
            <a:spLocks/>
          </p:cNvSpPr>
          <p:nvPr/>
        </p:nvSpPr>
        <p:spPr bwMode="auto">
          <a:xfrm>
            <a:off x="3565525" y="3432175"/>
            <a:ext cx="225425" cy="153988"/>
          </a:xfrm>
          <a:custGeom>
            <a:avLst/>
            <a:gdLst>
              <a:gd name="T0" fmla="*/ 0 w 142"/>
              <a:gd name="T1" fmla="*/ 244456744 h 97"/>
              <a:gd name="T2" fmla="*/ 357862188 w 142"/>
              <a:gd name="T3" fmla="*/ 0 h 97"/>
              <a:gd name="T4" fmla="*/ 0 w 142"/>
              <a:gd name="T5" fmla="*/ 244456744 h 97"/>
              <a:gd name="T6" fmla="*/ 0 60000 65536"/>
              <a:gd name="T7" fmla="*/ 0 60000 65536"/>
              <a:gd name="T8" fmla="*/ 0 60000 65536"/>
              <a:gd name="T9" fmla="*/ 0 w 142"/>
              <a:gd name="T10" fmla="*/ 0 h 97"/>
              <a:gd name="T11" fmla="*/ 142 w 142"/>
              <a:gd name="T12" fmla="*/ 97 h 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2" h="97">
                <a:moveTo>
                  <a:pt x="0" y="97"/>
                </a:moveTo>
                <a:lnTo>
                  <a:pt x="142" y="0"/>
                </a:lnTo>
                <a:lnTo>
                  <a:pt x="0" y="9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65" name="Line 151"/>
          <p:cNvSpPr>
            <a:spLocks noChangeShapeType="1"/>
          </p:cNvSpPr>
          <p:nvPr/>
        </p:nvSpPr>
        <p:spPr bwMode="auto">
          <a:xfrm>
            <a:off x="3559175" y="4037013"/>
            <a:ext cx="231775" cy="1524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66" name="Line 152"/>
          <p:cNvSpPr>
            <a:spLocks noChangeShapeType="1"/>
          </p:cNvSpPr>
          <p:nvPr/>
        </p:nvSpPr>
        <p:spPr bwMode="auto">
          <a:xfrm flipV="1">
            <a:off x="3559175" y="3432175"/>
            <a:ext cx="225425" cy="153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67" name="Freeform 153"/>
          <p:cNvSpPr>
            <a:spLocks/>
          </p:cNvSpPr>
          <p:nvPr/>
        </p:nvSpPr>
        <p:spPr bwMode="auto">
          <a:xfrm>
            <a:off x="3559175" y="3425825"/>
            <a:ext cx="238125" cy="166688"/>
          </a:xfrm>
          <a:custGeom>
            <a:avLst/>
            <a:gdLst>
              <a:gd name="T0" fmla="*/ 367942813 w 150"/>
              <a:gd name="T1" fmla="*/ 0 h 105"/>
              <a:gd name="T2" fmla="*/ 378023438 w 150"/>
              <a:gd name="T3" fmla="*/ 32762923 h 105"/>
              <a:gd name="T4" fmla="*/ 10080625 w 150"/>
              <a:gd name="T5" fmla="*/ 264617994 h 105"/>
              <a:gd name="T6" fmla="*/ 0 w 150"/>
              <a:gd name="T7" fmla="*/ 264617994 h 105"/>
              <a:gd name="T8" fmla="*/ 0 w 150"/>
              <a:gd name="T9" fmla="*/ 241935726 h 105"/>
              <a:gd name="T10" fmla="*/ 367942813 w 150"/>
              <a:gd name="T11" fmla="*/ 0 h 105"/>
              <a:gd name="T12" fmla="*/ 367942813 w 150"/>
              <a:gd name="T13" fmla="*/ 0 h 1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0"/>
              <a:gd name="T22" fmla="*/ 0 h 105"/>
              <a:gd name="T23" fmla="*/ 150 w 150"/>
              <a:gd name="T24" fmla="*/ 105 h 10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0" h="105">
                <a:moveTo>
                  <a:pt x="146" y="0"/>
                </a:moveTo>
                <a:lnTo>
                  <a:pt x="150" y="13"/>
                </a:lnTo>
                <a:lnTo>
                  <a:pt x="4" y="105"/>
                </a:lnTo>
                <a:lnTo>
                  <a:pt x="0" y="105"/>
                </a:lnTo>
                <a:lnTo>
                  <a:pt x="0" y="96"/>
                </a:lnTo>
                <a:lnTo>
                  <a:pt x="14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68" name="Rectangle 154"/>
          <p:cNvSpPr>
            <a:spLocks noChangeArrowheads="1"/>
          </p:cNvSpPr>
          <p:nvPr/>
        </p:nvSpPr>
        <p:spPr bwMode="auto">
          <a:xfrm>
            <a:off x="2816225" y="3463925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2869" name="Rectangle 155"/>
          <p:cNvSpPr>
            <a:spLocks noChangeArrowheads="1"/>
          </p:cNvSpPr>
          <p:nvPr/>
        </p:nvSpPr>
        <p:spPr bwMode="auto">
          <a:xfrm>
            <a:off x="3157538" y="4133850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2870" name="Rectangle 156"/>
          <p:cNvSpPr>
            <a:spLocks noChangeArrowheads="1"/>
          </p:cNvSpPr>
          <p:nvPr/>
        </p:nvSpPr>
        <p:spPr bwMode="auto">
          <a:xfrm>
            <a:off x="3157538" y="2830513"/>
            <a:ext cx="165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N</a:t>
            </a:r>
            <a:endParaRPr lang="en-US" sz="1400">
              <a:solidFill>
                <a:srgbClr val="3333FF"/>
              </a:solidFill>
            </a:endParaRPr>
          </a:p>
        </p:txBody>
      </p:sp>
      <p:sp>
        <p:nvSpPr>
          <p:cNvPr id="72871" name="Rectangle 157"/>
          <p:cNvSpPr>
            <a:spLocks noChangeArrowheads="1"/>
          </p:cNvSpPr>
          <p:nvPr/>
        </p:nvSpPr>
        <p:spPr bwMode="auto">
          <a:xfrm>
            <a:off x="3314700" y="2830513"/>
            <a:ext cx="165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H</a:t>
            </a:r>
            <a:endParaRPr lang="en-US" sz="1400">
              <a:solidFill>
                <a:srgbClr val="3333FF"/>
              </a:solidFill>
            </a:endParaRPr>
          </a:p>
        </p:txBody>
      </p:sp>
      <p:sp>
        <p:nvSpPr>
          <p:cNvPr id="72872" name="Rectangle 158"/>
          <p:cNvSpPr>
            <a:spLocks noChangeArrowheads="1"/>
          </p:cNvSpPr>
          <p:nvPr/>
        </p:nvSpPr>
        <p:spPr bwMode="auto">
          <a:xfrm>
            <a:off x="3465513" y="2933700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3333FF"/>
                </a:solidFill>
              </a:rPr>
              <a:t>2</a:t>
            </a:r>
          </a:p>
        </p:txBody>
      </p:sp>
      <p:sp>
        <p:nvSpPr>
          <p:cNvPr id="72873" name="Rectangle 159"/>
          <p:cNvSpPr>
            <a:spLocks noChangeArrowheads="1"/>
          </p:cNvSpPr>
          <p:nvPr/>
        </p:nvSpPr>
        <p:spPr bwMode="auto">
          <a:xfrm>
            <a:off x="2462213" y="4133850"/>
            <a:ext cx="177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O</a:t>
            </a:r>
            <a:endParaRPr lang="en-US" sz="1400"/>
          </a:p>
        </p:txBody>
      </p:sp>
      <p:sp>
        <p:nvSpPr>
          <p:cNvPr id="72874" name="Rectangle 160"/>
          <p:cNvSpPr>
            <a:spLocks noChangeArrowheads="1"/>
          </p:cNvSpPr>
          <p:nvPr/>
        </p:nvSpPr>
        <p:spPr bwMode="auto">
          <a:xfrm>
            <a:off x="3833813" y="4133850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</a:t>
            </a:r>
            <a:endParaRPr lang="en-US" sz="1400"/>
          </a:p>
        </p:txBody>
      </p:sp>
      <p:sp>
        <p:nvSpPr>
          <p:cNvPr id="72875" name="Rectangle 161"/>
          <p:cNvSpPr>
            <a:spLocks noChangeArrowheads="1"/>
          </p:cNvSpPr>
          <p:nvPr/>
        </p:nvSpPr>
        <p:spPr bwMode="auto">
          <a:xfrm>
            <a:off x="3833813" y="3244850"/>
            <a:ext cx="165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</a:t>
            </a:r>
            <a:endParaRPr lang="en-US" sz="1400"/>
          </a:p>
        </p:txBody>
      </p:sp>
      <p:grpSp>
        <p:nvGrpSpPr>
          <p:cNvPr id="72876" name="Group 84"/>
          <p:cNvGrpSpPr>
            <a:grpSpLocks/>
          </p:cNvGrpSpPr>
          <p:nvPr/>
        </p:nvGrpSpPr>
        <p:grpSpPr bwMode="auto">
          <a:xfrm>
            <a:off x="449263" y="2874963"/>
            <a:ext cx="1517650" cy="1589087"/>
            <a:chOff x="251" y="1795"/>
            <a:chExt cx="956" cy="1001"/>
          </a:xfrm>
        </p:grpSpPr>
        <p:grpSp>
          <p:nvGrpSpPr>
            <p:cNvPr id="72880" name="Group 85"/>
            <p:cNvGrpSpPr>
              <a:grpSpLocks/>
            </p:cNvGrpSpPr>
            <p:nvPr/>
          </p:nvGrpSpPr>
          <p:grpSpPr bwMode="auto">
            <a:xfrm>
              <a:off x="251" y="1795"/>
              <a:ext cx="956" cy="1001"/>
              <a:chOff x="251" y="1795"/>
              <a:chExt cx="956" cy="1001"/>
            </a:xfrm>
          </p:grpSpPr>
          <p:sp>
            <p:nvSpPr>
              <p:cNvPr id="72887" name="Freeform 86"/>
              <p:cNvSpPr>
                <a:spLocks/>
              </p:cNvSpPr>
              <p:nvPr/>
            </p:nvSpPr>
            <p:spPr bwMode="auto">
              <a:xfrm>
                <a:off x="494" y="2368"/>
                <a:ext cx="9" cy="189"/>
              </a:xfrm>
              <a:custGeom>
                <a:avLst/>
                <a:gdLst>
                  <a:gd name="T0" fmla="*/ 9 w 9"/>
                  <a:gd name="T1" fmla="*/ 189 h 189"/>
                  <a:gd name="T2" fmla="*/ 5 w 9"/>
                  <a:gd name="T3" fmla="*/ 189 h 189"/>
                  <a:gd name="T4" fmla="*/ 0 w 9"/>
                  <a:gd name="T5" fmla="*/ 189 h 189"/>
                  <a:gd name="T6" fmla="*/ 0 w 9"/>
                  <a:gd name="T7" fmla="*/ 0 h 189"/>
                  <a:gd name="T8" fmla="*/ 9 w 9"/>
                  <a:gd name="T9" fmla="*/ 0 h 189"/>
                  <a:gd name="T10" fmla="*/ 9 w 9"/>
                  <a:gd name="T11" fmla="*/ 189 h 189"/>
                  <a:gd name="T12" fmla="*/ 9 w 9"/>
                  <a:gd name="T13" fmla="*/ 189 h 1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189"/>
                  <a:gd name="T23" fmla="*/ 9 w 9"/>
                  <a:gd name="T24" fmla="*/ 189 h 1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189">
                    <a:moveTo>
                      <a:pt x="9" y="189"/>
                    </a:moveTo>
                    <a:lnTo>
                      <a:pt x="5" y="189"/>
                    </a:lnTo>
                    <a:lnTo>
                      <a:pt x="0" y="18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1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2888" name="Freeform 87"/>
              <p:cNvSpPr>
                <a:spLocks/>
              </p:cNvSpPr>
              <p:nvPr/>
            </p:nvSpPr>
            <p:spPr bwMode="auto">
              <a:xfrm>
                <a:off x="499" y="2557"/>
                <a:ext cx="155" cy="110"/>
              </a:xfrm>
              <a:custGeom>
                <a:avLst/>
                <a:gdLst>
                  <a:gd name="T0" fmla="*/ 155 w 155"/>
                  <a:gd name="T1" fmla="*/ 96 h 110"/>
                  <a:gd name="T2" fmla="*/ 150 w 155"/>
                  <a:gd name="T3" fmla="*/ 110 h 110"/>
                  <a:gd name="T4" fmla="*/ 0 w 155"/>
                  <a:gd name="T5" fmla="*/ 9 h 110"/>
                  <a:gd name="T6" fmla="*/ 0 w 155"/>
                  <a:gd name="T7" fmla="*/ 0 h 110"/>
                  <a:gd name="T8" fmla="*/ 4 w 155"/>
                  <a:gd name="T9" fmla="*/ 0 h 110"/>
                  <a:gd name="T10" fmla="*/ 155 w 155"/>
                  <a:gd name="T11" fmla="*/ 96 h 110"/>
                  <a:gd name="T12" fmla="*/ 155 w 155"/>
                  <a:gd name="T13" fmla="*/ 96 h 1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5"/>
                  <a:gd name="T22" fmla="*/ 0 h 110"/>
                  <a:gd name="T23" fmla="*/ 155 w 155"/>
                  <a:gd name="T24" fmla="*/ 110 h 1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5" h="110">
                    <a:moveTo>
                      <a:pt x="155" y="96"/>
                    </a:moveTo>
                    <a:lnTo>
                      <a:pt x="150" y="110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55" y="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2889" name="Freeform 88"/>
              <p:cNvSpPr>
                <a:spLocks/>
              </p:cNvSpPr>
              <p:nvPr/>
            </p:nvSpPr>
            <p:spPr bwMode="auto">
              <a:xfrm>
                <a:off x="529" y="2534"/>
                <a:ext cx="142" cy="101"/>
              </a:xfrm>
              <a:custGeom>
                <a:avLst/>
                <a:gdLst>
                  <a:gd name="T0" fmla="*/ 142 w 142"/>
                  <a:gd name="T1" fmla="*/ 92 h 101"/>
                  <a:gd name="T2" fmla="*/ 138 w 142"/>
                  <a:gd name="T3" fmla="*/ 101 h 101"/>
                  <a:gd name="T4" fmla="*/ 0 w 142"/>
                  <a:gd name="T5" fmla="*/ 9 h 101"/>
                  <a:gd name="T6" fmla="*/ 4 w 142"/>
                  <a:gd name="T7" fmla="*/ 0 h 101"/>
                  <a:gd name="T8" fmla="*/ 142 w 142"/>
                  <a:gd name="T9" fmla="*/ 92 h 101"/>
                  <a:gd name="T10" fmla="*/ 142 w 142"/>
                  <a:gd name="T11" fmla="*/ 92 h 1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101"/>
                  <a:gd name="T20" fmla="*/ 142 w 142"/>
                  <a:gd name="T21" fmla="*/ 101 h 1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101">
                    <a:moveTo>
                      <a:pt x="142" y="92"/>
                    </a:moveTo>
                    <a:lnTo>
                      <a:pt x="138" y="101"/>
                    </a:lnTo>
                    <a:lnTo>
                      <a:pt x="0" y="9"/>
                    </a:lnTo>
                    <a:lnTo>
                      <a:pt x="4" y="0"/>
                    </a:lnTo>
                    <a:lnTo>
                      <a:pt x="142" y="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2890" name="Freeform 89"/>
              <p:cNvSpPr>
                <a:spLocks/>
              </p:cNvSpPr>
              <p:nvPr/>
            </p:nvSpPr>
            <p:spPr bwMode="auto">
              <a:xfrm>
                <a:off x="792" y="2561"/>
                <a:ext cx="137" cy="96"/>
              </a:xfrm>
              <a:custGeom>
                <a:avLst/>
                <a:gdLst>
                  <a:gd name="T0" fmla="*/ 133 w 137"/>
                  <a:gd name="T1" fmla="*/ 0 h 96"/>
                  <a:gd name="T2" fmla="*/ 137 w 137"/>
                  <a:gd name="T3" fmla="*/ 0 h 96"/>
                  <a:gd name="T4" fmla="*/ 137 w 137"/>
                  <a:gd name="T5" fmla="*/ 9 h 96"/>
                  <a:gd name="T6" fmla="*/ 4 w 137"/>
                  <a:gd name="T7" fmla="*/ 96 h 96"/>
                  <a:gd name="T8" fmla="*/ 0 w 137"/>
                  <a:gd name="T9" fmla="*/ 87 h 96"/>
                  <a:gd name="T10" fmla="*/ 133 w 137"/>
                  <a:gd name="T11" fmla="*/ 0 h 96"/>
                  <a:gd name="T12" fmla="*/ 133 w 137"/>
                  <a:gd name="T13" fmla="*/ 0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96"/>
                  <a:gd name="T23" fmla="*/ 137 w 137"/>
                  <a:gd name="T24" fmla="*/ 96 h 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96">
                    <a:moveTo>
                      <a:pt x="133" y="0"/>
                    </a:moveTo>
                    <a:lnTo>
                      <a:pt x="137" y="0"/>
                    </a:lnTo>
                    <a:lnTo>
                      <a:pt x="137" y="9"/>
                    </a:lnTo>
                    <a:lnTo>
                      <a:pt x="4" y="96"/>
                    </a:lnTo>
                    <a:lnTo>
                      <a:pt x="0" y="87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2891" name="Freeform 90"/>
              <p:cNvSpPr>
                <a:spLocks/>
              </p:cNvSpPr>
              <p:nvPr/>
            </p:nvSpPr>
            <p:spPr bwMode="auto">
              <a:xfrm>
                <a:off x="925" y="2276"/>
                <a:ext cx="9" cy="281"/>
              </a:xfrm>
              <a:custGeom>
                <a:avLst/>
                <a:gdLst>
                  <a:gd name="T0" fmla="*/ 0 w 9"/>
                  <a:gd name="T1" fmla="*/ 5 h 281"/>
                  <a:gd name="T2" fmla="*/ 4 w 9"/>
                  <a:gd name="T3" fmla="*/ 0 h 281"/>
                  <a:gd name="T4" fmla="*/ 9 w 9"/>
                  <a:gd name="T5" fmla="*/ 5 h 281"/>
                  <a:gd name="T6" fmla="*/ 9 w 9"/>
                  <a:gd name="T7" fmla="*/ 281 h 281"/>
                  <a:gd name="T8" fmla="*/ 4 w 9"/>
                  <a:gd name="T9" fmla="*/ 281 h 281"/>
                  <a:gd name="T10" fmla="*/ 0 w 9"/>
                  <a:gd name="T11" fmla="*/ 281 h 281"/>
                  <a:gd name="T12" fmla="*/ 0 w 9"/>
                  <a:gd name="T13" fmla="*/ 5 h 281"/>
                  <a:gd name="T14" fmla="*/ 0 w 9"/>
                  <a:gd name="T15" fmla="*/ 5 h 2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281"/>
                  <a:gd name="T26" fmla="*/ 9 w 9"/>
                  <a:gd name="T27" fmla="*/ 281 h 2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281">
                    <a:moveTo>
                      <a:pt x="0" y="5"/>
                    </a:moveTo>
                    <a:lnTo>
                      <a:pt x="4" y="0"/>
                    </a:lnTo>
                    <a:lnTo>
                      <a:pt x="9" y="5"/>
                    </a:lnTo>
                    <a:lnTo>
                      <a:pt x="9" y="281"/>
                    </a:lnTo>
                    <a:lnTo>
                      <a:pt x="4" y="281"/>
                    </a:lnTo>
                    <a:lnTo>
                      <a:pt x="0" y="28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2892" name="Freeform 91"/>
              <p:cNvSpPr>
                <a:spLocks/>
              </p:cNvSpPr>
              <p:nvPr/>
            </p:nvSpPr>
            <p:spPr bwMode="auto">
              <a:xfrm>
                <a:off x="895" y="2295"/>
                <a:ext cx="9" cy="243"/>
              </a:xfrm>
              <a:custGeom>
                <a:avLst/>
                <a:gdLst>
                  <a:gd name="T0" fmla="*/ 0 w 9"/>
                  <a:gd name="T1" fmla="*/ 0 h 243"/>
                  <a:gd name="T2" fmla="*/ 9 w 9"/>
                  <a:gd name="T3" fmla="*/ 0 h 243"/>
                  <a:gd name="T4" fmla="*/ 9 w 9"/>
                  <a:gd name="T5" fmla="*/ 243 h 243"/>
                  <a:gd name="T6" fmla="*/ 0 w 9"/>
                  <a:gd name="T7" fmla="*/ 243 h 243"/>
                  <a:gd name="T8" fmla="*/ 0 w 9"/>
                  <a:gd name="T9" fmla="*/ 0 h 243"/>
                  <a:gd name="T10" fmla="*/ 0 w 9"/>
                  <a:gd name="T11" fmla="*/ 0 h 2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243"/>
                  <a:gd name="T20" fmla="*/ 9 w 9"/>
                  <a:gd name="T21" fmla="*/ 243 h 2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243">
                    <a:moveTo>
                      <a:pt x="0" y="0"/>
                    </a:moveTo>
                    <a:lnTo>
                      <a:pt x="9" y="0"/>
                    </a:lnTo>
                    <a:lnTo>
                      <a:pt x="9" y="243"/>
                    </a:lnTo>
                    <a:lnTo>
                      <a:pt x="0" y="2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2893" name="Freeform 92"/>
              <p:cNvSpPr>
                <a:spLocks/>
              </p:cNvSpPr>
              <p:nvPr/>
            </p:nvSpPr>
            <p:spPr bwMode="auto">
              <a:xfrm>
                <a:off x="714" y="2134"/>
                <a:ext cx="215" cy="147"/>
              </a:xfrm>
              <a:custGeom>
                <a:avLst/>
                <a:gdLst>
                  <a:gd name="T0" fmla="*/ 0 w 215"/>
                  <a:gd name="T1" fmla="*/ 9 h 147"/>
                  <a:gd name="T2" fmla="*/ 0 w 215"/>
                  <a:gd name="T3" fmla="*/ 0 h 147"/>
                  <a:gd name="T4" fmla="*/ 4 w 215"/>
                  <a:gd name="T5" fmla="*/ 0 h 147"/>
                  <a:gd name="T6" fmla="*/ 215 w 215"/>
                  <a:gd name="T7" fmla="*/ 138 h 147"/>
                  <a:gd name="T8" fmla="*/ 215 w 215"/>
                  <a:gd name="T9" fmla="*/ 142 h 147"/>
                  <a:gd name="T10" fmla="*/ 211 w 215"/>
                  <a:gd name="T11" fmla="*/ 147 h 147"/>
                  <a:gd name="T12" fmla="*/ 0 w 215"/>
                  <a:gd name="T13" fmla="*/ 9 h 147"/>
                  <a:gd name="T14" fmla="*/ 0 w 215"/>
                  <a:gd name="T15" fmla="*/ 9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5"/>
                  <a:gd name="T25" fmla="*/ 0 h 147"/>
                  <a:gd name="T26" fmla="*/ 215 w 215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5" h="147">
                    <a:moveTo>
                      <a:pt x="0" y="9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215" y="138"/>
                    </a:lnTo>
                    <a:lnTo>
                      <a:pt x="215" y="142"/>
                    </a:lnTo>
                    <a:lnTo>
                      <a:pt x="211" y="14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2894" name="Freeform 93"/>
              <p:cNvSpPr>
                <a:spLocks/>
              </p:cNvSpPr>
              <p:nvPr/>
            </p:nvSpPr>
            <p:spPr bwMode="auto">
              <a:xfrm>
                <a:off x="576" y="2134"/>
                <a:ext cx="138" cy="96"/>
              </a:xfrm>
              <a:custGeom>
                <a:avLst/>
                <a:gdLst>
                  <a:gd name="T0" fmla="*/ 134 w 138"/>
                  <a:gd name="T1" fmla="*/ 0 h 96"/>
                  <a:gd name="T2" fmla="*/ 138 w 138"/>
                  <a:gd name="T3" fmla="*/ 0 h 96"/>
                  <a:gd name="T4" fmla="*/ 138 w 138"/>
                  <a:gd name="T5" fmla="*/ 9 h 96"/>
                  <a:gd name="T6" fmla="*/ 5 w 138"/>
                  <a:gd name="T7" fmla="*/ 96 h 96"/>
                  <a:gd name="T8" fmla="*/ 0 w 138"/>
                  <a:gd name="T9" fmla="*/ 87 h 96"/>
                  <a:gd name="T10" fmla="*/ 134 w 138"/>
                  <a:gd name="T11" fmla="*/ 0 h 96"/>
                  <a:gd name="T12" fmla="*/ 134 w 138"/>
                  <a:gd name="T13" fmla="*/ 0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8"/>
                  <a:gd name="T22" fmla="*/ 0 h 96"/>
                  <a:gd name="T23" fmla="*/ 138 w 138"/>
                  <a:gd name="T24" fmla="*/ 96 h 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8" h="96">
                    <a:moveTo>
                      <a:pt x="134" y="0"/>
                    </a:moveTo>
                    <a:lnTo>
                      <a:pt x="138" y="0"/>
                    </a:lnTo>
                    <a:lnTo>
                      <a:pt x="138" y="9"/>
                    </a:lnTo>
                    <a:lnTo>
                      <a:pt x="5" y="96"/>
                    </a:lnTo>
                    <a:lnTo>
                      <a:pt x="0" y="8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2895" name="Freeform 94"/>
              <p:cNvSpPr>
                <a:spLocks/>
              </p:cNvSpPr>
              <p:nvPr/>
            </p:nvSpPr>
            <p:spPr bwMode="auto">
              <a:xfrm>
                <a:off x="589" y="2171"/>
                <a:ext cx="129" cy="87"/>
              </a:xfrm>
              <a:custGeom>
                <a:avLst/>
                <a:gdLst>
                  <a:gd name="T0" fmla="*/ 121 w 129"/>
                  <a:gd name="T1" fmla="*/ 0 h 87"/>
                  <a:gd name="T2" fmla="*/ 129 w 129"/>
                  <a:gd name="T3" fmla="*/ 9 h 87"/>
                  <a:gd name="T4" fmla="*/ 9 w 129"/>
                  <a:gd name="T5" fmla="*/ 87 h 87"/>
                  <a:gd name="T6" fmla="*/ 0 w 129"/>
                  <a:gd name="T7" fmla="*/ 78 h 87"/>
                  <a:gd name="T8" fmla="*/ 121 w 129"/>
                  <a:gd name="T9" fmla="*/ 0 h 87"/>
                  <a:gd name="T10" fmla="*/ 121 w 129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9"/>
                  <a:gd name="T19" fmla="*/ 0 h 87"/>
                  <a:gd name="T20" fmla="*/ 129 w 129"/>
                  <a:gd name="T21" fmla="*/ 87 h 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9" h="87">
                    <a:moveTo>
                      <a:pt x="121" y="0"/>
                    </a:moveTo>
                    <a:lnTo>
                      <a:pt x="129" y="9"/>
                    </a:lnTo>
                    <a:lnTo>
                      <a:pt x="9" y="87"/>
                    </a:lnTo>
                    <a:lnTo>
                      <a:pt x="0" y="78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2896" name="Freeform 95"/>
              <p:cNvSpPr>
                <a:spLocks/>
              </p:cNvSpPr>
              <p:nvPr/>
            </p:nvSpPr>
            <p:spPr bwMode="auto">
              <a:xfrm>
                <a:off x="713" y="1964"/>
                <a:ext cx="8" cy="170"/>
              </a:xfrm>
              <a:custGeom>
                <a:avLst/>
                <a:gdLst>
                  <a:gd name="T0" fmla="*/ 0 w 8"/>
                  <a:gd name="T1" fmla="*/ 0 h 170"/>
                  <a:gd name="T2" fmla="*/ 8 w 8"/>
                  <a:gd name="T3" fmla="*/ 0 h 170"/>
                  <a:gd name="T4" fmla="*/ 8 w 8"/>
                  <a:gd name="T5" fmla="*/ 170 h 170"/>
                  <a:gd name="T6" fmla="*/ 4 w 8"/>
                  <a:gd name="T7" fmla="*/ 170 h 170"/>
                  <a:gd name="T8" fmla="*/ 0 w 8"/>
                  <a:gd name="T9" fmla="*/ 170 h 170"/>
                  <a:gd name="T10" fmla="*/ 0 w 8"/>
                  <a:gd name="T11" fmla="*/ 0 h 170"/>
                  <a:gd name="T12" fmla="*/ 0 w 8"/>
                  <a:gd name="T13" fmla="*/ 0 h 1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70"/>
                  <a:gd name="T23" fmla="*/ 8 w 8"/>
                  <a:gd name="T24" fmla="*/ 170 h 1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70">
                    <a:moveTo>
                      <a:pt x="0" y="0"/>
                    </a:moveTo>
                    <a:lnTo>
                      <a:pt x="8" y="0"/>
                    </a:lnTo>
                    <a:lnTo>
                      <a:pt x="8" y="170"/>
                    </a:lnTo>
                    <a:lnTo>
                      <a:pt x="4" y="170"/>
                    </a:lnTo>
                    <a:lnTo>
                      <a:pt x="0" y="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2897" name="Freeform 96"/>
              <p:cNvSpPr>
                <a:spLocks/>
              </p:cNvSpPr>
              <p:nvPr/>
            </p:nvSpPr>
            <p:spPr bwMode="auto">
              <a:xfrm>
                <a:off x="361" y="2557"/>
                <a:ext cx="138" cy="96"/>
              </a:xfrm>
              <a:custGeom>
                <a:avLst/>
                <a:gdLst>
                  <a:gd name="T0" fmla="*/ 4 w 138"/>
                  <a:gd name="T1" fmla="*/ 96 h 96"/>
                  <a:gd name="T2" fmla="*/ 0 w 138"/>
                  <a:gd name="T3" fmla="*/ 87 h 96"/>
                  <a:gd name="T4" fmla="*/ 133 w 138"/>
                  <a:gd name="T5" fmla="*/ 0 h 96"/>
                  <a:gd name="T6" fmla="*/ 138 w 138"/>
                  <a:gd name="T7" fmla="*/ 0 h 96"/>
                  <a:gd name="T8" fmla="*/ 138 w 138"/>
                  <a:gd name="T9" fmla="*/ 9 h 96"/>
                  <a:gd name="T10" fmla="*/ 4 w 138"/>
                  <a:gd name="T11" fmla="*/ 96 h 96"/>
                  <a:gd name="T12" fmla="*/ 4 w 138"/>
                  <a:gd name="T13" fmla="*/ 96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8"/>
                  <a:gd name="T22" fmla="*/ 0 h 96"/>
                  <a:gd name="T23" fmla="*/ 138 w 138"/>
                  <a:gd name="T24" fmla="*/ 96 h 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8" h="96">
                    <a:moveTo>
                      <a:pt x="4" y="96"/>
                    </a:moveTo>
                    <a:lnTo>
                      <a:pt x="0" y="87"/>
                    </a:lnTo>
                    <a:lnTo>
                      <a:pt x="133" y="0"/>
                    </a:lnTo>
                    <a:lnTo>
                      <a:pt x="138" y="0"/>
                    </a:lnTo>
                    <a:lnTo>
                      <a:pt x="138" y="9"/>
                    </a:lnTo>
                    <a:lnTo>
                      <a:pt x="4" y="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2898" name="Freeform 97"/>
              <p:cNvSpPr>
                <a:spLocks/>
              </p:cNvSpPr>
              <p:nvPr/>
            </p:nvSpPr>
            <p:spPr bwMode="auto">
              <a:xfrm>
                <a:off x="929" y="2175"/>
                <a:ext cx="151" cy="106"/>
              </a:xfrm>
              <a:custGeom>
                <a:avLst/>
                <a:gdLst>
                  <a:gd name="T0" fmla="*/ 143 w 151"/>
                  <a:gd name="T1" fmla="*/ 0 h 106"/>
                  <a:gd name="T2" fmla="*/ 151 w 151"/>
                  <a:gd name="T3" fmla="*/ 9 h 106"/>
                  <a:gd name="T4" fmla="*/ 5 w 151"/>
                  <a:gd name="T5" fmla="*/ 106 h 106"/>
                  <a:gd name="T6" fmla="*/ 0 w 151"/>
                  <a:gd name="T7" fmla="*/ 101 h 106"/>
                  <a:gd name="T8" fmla="*/ 0 w 151"/>
                  <a:gd name="T9" fmla="*/ 97 h 106"/>
                  <a:gd name="T10" fmla="*/ 143 w 151"/>
                  <a:gd name="T11" fmla="*/ 0 h 106"/>
                  <a:gd name="T12" fmla="*/ 143 w 151"/>
                  <a:gd name="T13" fmla="*/ 0 h 1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1"/>
                  <a:gd name="T22" fmla="*/ 0 h 106"/>
                  <a:gd name="T23" fmla="*/ 151 w 151"/>
                  <a:gd name="T24" fmla="*/ 106 h 10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1" h="106">
                    <a:moveTo>
                      <a:pt x="143" y="0"/>
                    </a:moveTo>
                    <a:lnTo>
                      <a:pt x="151" y="9"/>
                    </a:lnTo>
                    <a:lnTo>
                      <a:pt x="5" y="106"/>
                    </a:lnTo>
                    <a:lnTo>
                      <a:pt x="0" y="101"/>
                    </a:lnTo>
                    <a:lnTo>
                      <a:pt x="0" y="97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2899" name="Freeform 98"/>
              <p:cNvSpPr>
                <a:spLocks/>
              </p:cNvSpPr>
              <p:nvPr/>
            </p:nvSpPr>
            <p:spPr bwMode="auto">
              <a:xfrm>
                <a:off x="929" y="2557"/>
                <a:ext cx="155" cy="105"/>
              </a:xfrm>
              <a:custGeom>
                <a:avLst/>
                <a:gdLst>
                  <a:gd name="T0" fmla="*/ 155 w 155"/>
                  <a:gd name="T1" fmla="*/ 96 h 105"/>
                  <a:gd name="T2" fmla="*/ 147 w 155"/>
                  <a:gd name="T3" fmla="*/ 105 h 105"/>
                  <a:gd name="T4" fmla="*/ 0 w 155"/>
                  <a:gd name="T5" fmla="*/ 9 h 105"/>
                  <a:gd name="T6" fmla="*/ 0 w 155"/>
                  <a:gd name="T7" fmla="*/ 0 h 105"/>
                  <a:gd name="T8" fmla="*/ 5 w 155"/>
                  <a:gd name="T9" fmla="*/ 0 h 105"/>
                  <a:gd name="T10" fmla="*/ 155 w 155"/>
                  <a:gd name="T11" fmla="*/ 96 h 105"/>
                  <a:gd name="T12" fmla="*/ 155 w 155"/>
                  <a:gd name="T13" fmla="*/ 96 h 1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5"/>
                  <a:gd name="T22" fmla="*/ 0 h 105"/>
                  <a:gd name="T23" fmla="*/ 155 w 155"/>
                  <a:gd name="T24" fmla="*/ 105 h 10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5" h="105">
                    <a:moveTo>
                      <a:pt x="155" y="96"/>
                    </a:moveTo>
                    <a:lnTo>
                      <a:pt x="147" y="105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5" y="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2900" name="Rectangle 99"/>
              <p:cNvSpPr>
                <a:spLocks noChangeArrowheads="1"/>
              </p:cNvSpPr>
              <p:nvPr/>
            </p:nvSpPr>
            <p:spPr bwMode="auto">
              <a:xfrm>
                <a:off x="462" y="2200"/>
                <a:ext cx="1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</a:rPr>
                  <a:t>N</a:t>
                </a:r>
                <a:endParaRPr lang="en-US" sz="2000">
                  <a:latin typeface="Comic Sans MS" charset="0"/>
                </a:endParaRPr>
              </a:p>
            </p:txBody>
          </p:sp>
          <p:sp>
            <p:nvSpPr>
              <p:cNvPr id="72901" name="Rectangle 100"/>
              <p:cNvSpPr>
                <a:spLocks noChangeArrowheads="1"/>
              </p:cNvSpPr>
              <p:nvPr/>
            </p:nvSpPr>
            <p:spPr bwMode="auto">
              <a:xfrm>
                <a:off x="677" y="2623"/>
                <a:ext cx="1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</a:rPr>
                  <a:t>N</a:t>
                </a:r>
                <a:endParaRPr lang="en-US" sz="2000">
                  <a:latin typeface="Comic Sans MS" charset="0"/>
                </a:endParaRPr>
              </a:p>
            </p:txBody>
          </p:sp>
          <p:sp>
            <p:nvSpPr>
              <p:cNvPr id="72902" name="Rectangle 101"/>
              <p:cNvSpPr>
                <a:spLocks noChangeArrowheads="1"/>
              </p:cNvSpPr>
              <p:nvPr/>
            </p:nvSpPr>
            <p:spPr bwMode="auto">
              <a:xfrm>
                <a:off x="677" y="1795"/>
                <a:ext cx="1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</a:rPr>
                  <a:t>H</a:t>
                </a:r>
                <a:endParaRPr lang="en-US" sz="2000">
                  <a:latin typeface="Comic Sans MS" charset="0"/>
                </a:endParaRPr>
              </a:p>
            </p:txBody>
          </p:sp>
          <p:sp>
            <p:nvSpPr>
              <p:cNvPr id="72903" name="Rectangle 102"/>
              <p:cNvSpPr>
                <a:spLocks noChangeArrowheads="1"/>
              </p:cNvSpPr>
              <p:nvPr/>
            </p:nvSpPr>
            <p:spPr bwMode="auto">
              <a:xfrm>
                <a:off x="251" y="2623"/>
                <a:ext cx="1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</a:rPr>
                  <a:t>H</a:t>
                </a:r>
                <a:endParaRPr lang="en-US" sz="2000">
                  <a:latin typeface="Comic Sans MS" charset="0"/>
                </a:endParaRPr>
              </a:p>
            </p:txBody>
          </p:sp>
          <p:sp>
            <p:nvSpPr>
              <p:cNvPr id="72904" name="Rectangle 103"/>
              <p:cNvSpPr>
                <a:spLocks noChangeArrowheads="1"/>
              </p:cNvSpPr>
              <p:nvPr/>
            </p:nvSpPr>
            <p:spPr bwMode="auto">
              <a:xfrm>
                <a:off x="1103" y="2057"/>
                <a:ext cx="1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</a:rPr>
                  <a:t>H</a:t>
                </a:r>
                <a:endParaRPr lang="en-US" sz="2000">
                  <a:latin typeface="Comic Sans MS" charset="0"/>
                </a:endParaRPr>
              </a:p>
            </p:txBody>
          </p:sp>
          <p:sp>
            <p:nvSpPr>
              <p:cNvPr id="72905" name="Rectangle 104"/>
              <p:cNvSpPr>
                <a:spLocks noChangeArrowheads="1"/>
              </p:cNvSpPr>
              <p:nvPr/>
            </p:nvSpPr>
            <p:spPr bwMode="auto">
              <a:xfrm>
                <a:off x="1103" y="2623"/>
                <a:ext cx="1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</a:rPr>
                  <a:t>H</a:t>
                </a:r>
                <a:endParaRPr lang="en-US" sz="2000">
                  <a:latin typeface="Comic Sans MS" charset="0"/>
                </a:endParaRPr>
              </a:p>
            </p:txBody>
          </p:sp>
        </p:grpSp>
        <p:sp>
          <p:nvSpPr>
            <p:cNvPr id="72881" name="Text Box 105"/>
            <p:cNvSpPr txBox="1">
              <a:spLocks noChangeArrowheads="1"/>
            </p:cNvSpPr>
            <p:nvPr/>
          </p:nvSpPr>
          <p:spPr bwMode="auto">
            <a:xfrm>
              <a:off x="640" y="2521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72882" name="Text Box 106"/>
            <p:cNvSpPr txBox="1">
              <a:spLocks noChangeArrowheads="1"/>
            </p:cNvSpPr>
            <p:nvPr/>
          </p:nvSpPr>
          <p:spPr bwMode="auto">
            <a:xfrm>
              <a:off x="476" y="2392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72883" name="Text Box 107"/>
            <p:cNvSpPr txBox="1">
              <a:spLocks noChangeArrowheads="1"/>
            </p:cNvSpPr>
            <p:nvPr/>
          </p:nvSpPr>
          <p:spPr bwMode="auto">
            <a:xfrm>
              <a:off x="509" y="2241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72884" name="Text Box 108"/>
            <p:cNvSpPr txBox="1">
              <a:spLocks noChangeArrowheads="1"/>
            </p:cNvSpPr>
            <p:nvPr/>
          </p:nvSpPr>
          <p:spPr bwMode="auto">
            <a:xfrm>
              <a:off x="645" y="2129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72885" name="Text Box 109"/>
            <p:cNvSpPr txBox="1">
              <a:spLocks noChangeArrowheads="1"/>
            </p:cNvSpPr>
            <p:nvPr/>
          </p:nvSpPr>
          <p:spPr bwMode="auto">
            <a:xfrm>
              <a:off x="760" y="2213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72886" name="Text Box 110"/>
            <p:cNvSpPr txBox="1">
              <a:spLocks noChangeArrowheads="1"/>
            </p:cNvSpPr>
            <p:nvPr/>
          </p:nvSpPr>
          <p:spPr bwMode="auto">
            <a:xfrm>
              <a:off x="760" y="2443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>
                  <a:solidFill>
                    <a:srgbClr val="FF0000"/>
                  </a:solidFill>
                </a:rPr>
                <a:t>6</a:t>
              </a:r>
            </a:p>
          </p:txBody>
        </p:sp>
      </p:grpSp>
      <p:sp>
        <p:nvSpPr>
          <p:cNvPr id="72877" name="Text Box 111"/>
          <p:cNvSpPr txBox="1">
            <a:spLocks noChangeArrowheads="1"/>
          </p:cNvSpPr>
          <p:nvPr/>
        </p:nvSpPr>
        <p:spPr bwMode="auto">
          <a:xfrm>
            <a:off x="633413" y="5000625"/>
            <a:ext cx="1389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latin typeface="Calibri" charset="0"/>
              </a:rPr>
              <a:t>Pyrimidine</a:t>
            </a:r>
          </a:p>
        </p:txBody>
      </p:sp>
      <p:sp>
        <p:nvSpPr>
          <p:cNvPr id="72878" name="Freeform 217"/>
          <p:cNvSpPr>
            <a:spLocks/>
          </p:cNvSpPr>
          <p:nvPr/>
        </p:nvSpPr>
        <p:spPr bwMode="auto">
          <a:xfrm>
            <a:off x="5522913" y="3094038"/>
            <a:ext cx="14287" cy="292100"/>
          </a:xfrm>
          <a:custGeom>
            <a:avLst/>
            <a:gdLst>
              <a:gd name="T0" fmla="*/ 0 w 9"/>
              <a:gd name="T1" fmla="*/ 0 h 184"/>
              <a:gd name="T2" fmla="*/ 22679819 w 9"/>
              <a:gd name="T3" fmla="*/ 0 h 184"/>
              <a:gd name="T4" fmla="*/ 22679819 w 9"/>
              <a:gd name="T5" fmla="*/ 463708750 h 184"/>
              <a:gd name="T6" fmla="*/ 0 w 9"/>
              <a:gd name="T7" fmla="*/ 463708750 h 184"/>
              <a:gd name="T8" fmla="*/ 0 w 9"/>
              <a:gd name="T9" fmla="*/ 0 h 184"/>
              <a:gd name="T10" fmla="*/ 0 w 9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184"/>
              <a:gd name="T20" fmla="*/ 9 w 9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184">
                <a:moveTo>
                  <a:pt x="0" y="0"/>
                </a:moveTo>
                <a:lnTo>
                  <a:pt x="9" y="0"/>
                </a:lnTo>
                <a:lnTo>
                  <a:pt x="9" y="184"/>
                </a:lnTo>
                <a:lnTo>
                  <a:pt x="0" y="1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EF1F1D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2879" name="Freeform 270"/>
          <p:cNvSpPr>
            <a:spLocks/>
          </p:cNvSpPr>
          <p:nvPr/>
        </p:nvSpPr>
        <p:spPr bwMode="auto">
          <a:xfrm>
            <a:off x="7793038" y="3094038"/>
            <a:ext cx="14287" cy="292100"/>
          </a:xfrm>
          <a:custGeom>
            <a:avLst/>
            <a:gdLst>
              <a:gd name="T0" fmla="*/ 0 w 9"/>
              <a:gd name="T1" fmla="*/ 0 h 184"/>
              <a:gd name="T2" fmla="*/ 22679819 w 9"/>
              <a:gd name="T3" fmla="*/ 0 h 184"/>
              <a:gd name="T4" fmla="*/ 22679819 w 9"/>
              <a:gd name="T5" fmla="*/ 463708750 h 184"/>
              <a:gd name="T6" fmla="*/ 0 w 9"/>
              <a:gd name="T7" fmla="*/ 463708750 h 184"/>
              <a:gd name="T8" fmla="*/ 0 w 9"/>
              <a:gd name="T9" fmla="*/ 0 h 184"/>
              <a:gd name="T10" fmla="*/ 0 w 9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184"/>
              <a:gd name="T20" fmla="*/ 9 w 9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184">
                <a:moveTo>
                  <a:pt x="0" y="0"/>
                </a:moveTo>
                <a:lnTo>
                  <a:pt x="9" y="0"/>
                </a:lnTo>
                <a:lnTo>
                  <a:pt x="9" y="184"/>
                </a:lnTo>
                <a:lnTo>
                  <a:pt x="0" y="1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EF1F1D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37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ndout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055" y="505979"/>
            <a:ext cx="5655247" cy="2946583"/>
          </a:xfrm>
          <a:prstGeom prst="rect">
            <a:avLst/>
          </a:prstGeom>
          <a:noFill/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4" name="Picture 3" descr="handout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35" y="3680749"/>
            <a:ext cx="5109627" cy="2539334"/>
          </a:xfrm>
          <a:prstGeom prst="rect">
            <a:avLst/>
          </a:prstGeom>
          <a:noFill/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156517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2600" y="1181100"/>
            <a:ext cx="7939894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/>
                <a:cs typeface="Arial"/>
              </a:rPr>
              <a:t>SAQ Nucleic Acids</a:t>
            </a:r>
          </a:p>
          <a:p>
            <a:r>
              <a:rPr lang="en-GB" sz="1600" dirty="0">
                <a:latin typeface="Arial"/>
                <a:cs typeface="Arial"/>
              </a:rPr>
              <a:t> </a:t>
            </a:r>
          </a:p>
          <a:p>
            <a:r>
              <a:rPr lang="en-GB" sz="1600" dirty="0">
                <a:latin typeface="Arial"/>
                <a:cs typeface="Arial"/>
              </a:rPr>
              <a:t>The first exon of a gene contains the following sequence on the ‘sense strand’:</a:t>
            </a:r>
          </a:p>
          <a:p>
            <a:r>
              <a:rPr lang="en-GB" sz="1600" dirty="0">
                <a:latin typeface="Arial"/>
                <a:cs typeface="Arial"/>
              </a:rPr>
              <a:t> </a:t>
            </a:r>
          </a:p>
          <a:p>
            <a:r>
              <a:rPr lang="en-GB" sz="1600" dirty="0">
                <a:latin typeface="Arial"/>
                <a:cs typeface="Arial"/>
              </a:rPr>
              <a:t>5’-GACTCGATTACTATGCGTGCTGCGTGCAGTCATTTAGCAATC-3’</a:t>
            </a:r>
          </a:p>
          <a:p>
            <a:r>
              <a:rPr lang="en-GB" sz="1600" dirty="0">
                <a:latin typeface="Arial"/>
                <a:cs typeface="Arial"/>
              </a:rPr>
              <a:t> </a:t>
            </a:r>
          </a:p>
          <a:p>
            <a:r>
              <a:rPr lang="en-GB" sz="1600" dirty="0">
                <a:latin typeface="Arial"/>
                <a:cs typeface="Arial"/>
              </a:rPr>
              <a:t>Write out the sequence of the first 12 bases of the transcribed RNA.    (2 marks)</a:t>
            </a:r>
          </a:p>
          <a:p>
            <a:r>
              <a:rPr lang="en-GB" sz="1600" dirty="0">
                <a:latin typeface="Arial"/>
                <a:cs typeface="Arial"/>
              </a:rPr>
              <a:t> </a:t>
            </a:r>
          </a:p>
          <a:p>
            <a:r>
              <a:rPr lang="en-GB" sz="1600" dirty="0">
                <a:latin typeface="Arial"/>
                <a:cs typeface="Arial"/>
              </a:rPr>
              <a:t>Mark and label the most likely position where the ribosome will start translation of the </a:t>
            </a:r>
            <a:endParaRPr lang="en-GB" sz="1600" dirty="0" smtClean="0">
              <a:latin typeface="Arial"/>
              <a:cs typeface="Arial"/>
            </a:endParaRPr>
          </a:p>
          <a:p>
            <a:r>
              <a:rPr lang="en-GB" sz="1600" dirty="0" smtClean="0">
                <a:latin typeface="Arial"/>
                <a:cs typeface="Arial"/>
              </a:rPr>
              <a:t>above </a:t>
            </a:r>
            <a:r>
              <a:rPr lang="en-GB" sz="1600" dirty="0">
                <a:latin typeface="Arial"/>
                <a:cs typeface="Arial"/>
              </a:rPr>
              <a:t>sequence, </a:t>
            </a:r>
            <a:r>
              <a:rPr lang="en-GB" sz="1600" dirty="0" smtClean="0">
                <a:latin typeface="Arial"/>
                <a:cs typeface="Arial"/>
              </a:rPr>
              <a:t>once </a:t>
            </a:r>
            <a:r>
              <a:rPr lang="en-GB" sz="1600" dirty="0">
                <a:latin typeface="Arial"/>
                <a:cs typeface="Arial"/>
              </a:rPr>
              <a:t>it has been used to make mRNA.    (2 marks) </a:t>
            </a:r>
          </a:p>
          <a:p>
            <a:r>
              <a:rPr lang="en-GB" sz="1600" dirty="0">
                <a:latin typeface="Arial"/>
                <a:cs typeface="Arial"/>
              </a:rPr>
              <a:t> </a:t>
            </a:r>
          </a:p>
          <a:p>
            <a:r>
              <a:rPr lang="en-GB" sz="1600" dirty="0" smtClean="0">
                <a:latin typeface="Arial"/>
                <a:cs typeface="Arial"/>
              </a:rPr>
              <a:t>How </a:t>
            </a:r>
            <a:r>
              <a:rPr lang="en-GB" sz="1600" dirty="0">
                <a:latin typeface="Arial"/>
                <a:cs typeface="Arial"/>
              </a:rPr>
              <a:t>many amino acids will then be encoded in the displayed sequence?   (2 marks)</a:t>
            </a:r>
          </a:p>
          <a:p>
            <a:r>
              <a:rPr lang="en-GB" sz="1600" dirty="0">
                <a:latin typeface="Arial"/>
                <a:cs typeface="Arial"/>
              </a:rPr>
              <a:t> </a:t>
            </a:r>
          </a:p>
          <a:p>
            <a:r>
              <a:rPr lang="en-GB" sz="1600" dirty="0">
                <a:latin typeface="Arial"/>
                <a:cs typeface="Arial"/>
              </a:rPr>
              <a:t>What 2 types of proteins are translated on the Rough Endoplasmic Reticulum (RER)?</a:t>
            </a:r>
            <a:br>
              <a:rPr lang="en-GB" sz="1600" dirty="0">
                <a:latin typeface="Arial"/>
                <a:cs typeface="Arial"/>
              </a:rPr>
            </a:br>
            <a:r>
              <a:rPr lang="en-GB" sz="1600" dirty="0">
                <a:latin typeface="Arial"/>
                <a:cs typeface="Arial"/>
              </a:rPr>
              <a:t>(2 mark)</a:t>
            </a:r>
          </a:p>
          <a:p>
            <a:r>
              <a:rPr lang="en-GB" sz="1600" dirty="0">
                <a:latin typeface="Arial"/>
                <a:cs typeface="Arial"/>
              </a:rPr>
              <a:t> </a:t>
            </a:r>
          </a:p>
          <a:p>
            <a:r>
              <a:rPr lang="en-GB" sz="1600" dirty="0" smtClean="0">
                <a:latin typeface="Arial"/>
                <a:cs typeface="Arial"/>
              </a:rPr>
              <a:t>Name </a:t>
            </a:r>
            <a:r>
              <a:rPr lang="en-GB" sz="1600" dirty="0">
                <a:latin typeface="Arial"/>
                <a:cs typeface="Arial"/>
              </a:rPr>
              <a:t>2 common post-translational modifications of proteins.   (2 marks)</a:t>
            </a:r>
          </a:p>
          <a:p>
            <a:r>
              <a:rPr lang="en-GB" sz="1400" dirty="0">
                <a:latin typeface="Arial"/>
                <a:cs typeface="Arial"/>
              </a:rPr>
              <a:t> </a:t>
            </a:r>
          </a:p>
          <a:p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0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3"/>
          <p:cNvSpPr txBox="1">
            <a:spLocks noChangeArrowheads="1"/>
          </p:cNvSpPr>
          <p:nvPr/>
        </p:nvSpPr>
        <p:spPr bwMode="auto">
          <a:xfrm>
            <a:off x="400050" y="1511300"/>
            <a:ext cx="4227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</a:rPr>
              <a:t>Base + (deoxy)ribose </a:t>
            </a:r>
            <a:r>
              <a:rPr lang="en-GB" sz="1800">
                <a:latin typeface="Calibri" charset="0"/>
                <a:sym typeface="Wingdings" charset="0"/>
              </a:rPr>
              <a:t>= nucleo</a:t>
            </a:r>
            <a:r>
              <a:rPr lang="en-GB" sz="1800" u="sng">
                <a:solidFill>
                  <a:srgbClr val="FF0000"/>
                </a:solidFill>
                <a:latin typeface="Calibri" charset="0"/>
                <a:sym typeface="Wingdings" charset="0"/>
              </a:rPr>
              <a:t>s</a:t>
            </a:r>
            <a:r>
              <a:rPr lang="en-GB" sz="1800">
                <a:latin typeface="Calibri" charset="0"/>
                <a:sym typeface="Wingdings" charset="0"/>
              </a:rPr>
              <a:t>ide</a:t>
            </a:r>
            <a:endParaRPr lang="en-GB" sz="1800">
              <a:latin typeface="Calibri" charset="0"/>
            </a:endParaRPr>
          </a:p>
        </p:txBody>
      </p:sp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2700338" y="4964113"/>
            <a:ext cx="1365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</a:rPr>
              <a:t>Adenosine</a:t>
            </a:r>
          </a:p>
        </p:txBody>
      </p:sp>
      <p:sp>
        <p:nvSpPr>
          <p:cNvPr id="74756" name="Line 5"/>
          <p:cNvSpPr>
            <a:spLocks noChangeShapeType="1"/>
          </p:cNvSpPr>
          <p:nvPr/>
        </p:nvSpPr>
        <p:spPr bwMode="auto">
          <a:xfrm flipH="1" flipV="1">
            <a:off x="3695700" y="3773488"/>
            <a:ext cx="504825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3963988" y="4017963"/>
            <a:ext cx="194945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>
                <a:latin typeface="Symbol" charset="0"/>
              </a:rPr>
              <a:t></a:t>
            </a:r>
            <a:r>
              <a:rPr lang="en-GB" sz="1400">
                <a:latin typeface="Calibri" charset="0"/>
              </a:rPr>
              <a:t>-Glycosidic linkage</a:t>
            </a:r>
          </a:p>
        </p:txBody>
      </p:sp>
      <p:sp>
        <p:nvSpPr>
          <p:cNvPr id="74758" name="Text Box 7"/>
          <p:cNvSpPr txBox="1">
            <a:spLocks noChangeArrowheads="1"/>
          </p:cNvSpPr>
          <p:nvPr/>
        </p:nvSpPr>
        <p:spPr bwMode="auto">
          <a:xfrm>
            <a:off x="1150938" y="2376488"/>
            <a:ext cx="1911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EF1F1D"/>
                </a:solidFill>
                <a:latin typeface="Calibri" charset="0"/>
              </a:rPr>
              <a:t>base (adenine)</a:t>
            </a:r>
          </a:p>
        </p:txBody>
      </p:sp>
      <p:sp>
        <p:nvSpPr>
          <p:cNvPr id="74759" name="Line 8"/>
          <p:cNvSpPr>
            <a:spLocks noChangeShapeType="1"/>
          </p:cNvSpPr>
          <p:nvPr/>
        </p:nvSpPr>
        <p:spPr bwMode="auto">
          <a:xfrm>
            <a:off x="2447925" y="2708275"/>
            <a:ext cx="719138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0" name="Line 9"/>
          <p:cNvSpPr>
            <a:spLocks noChangeShapeType="1"/>
          </p:cNvSpPr>
          <p:nvPr/>
        </p:nvSpPr>
        <p:spPr bwMode="auto">
          <a:xfrm flipV="1">
            <a:off x="1227138" y="4271963"/>
            <a:ext cx="1079500" cy="433387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1" name="Text Box 10"/>
          <p:cNvSpPr txBox="1">
            <a:spLocks noChangeArrowheads="1"/>
          </p:cNvSpPr>
          <p:nvPr/>
        </p:nvSpPr>
        <p:spPr bwMode="auto">
          <a:xfrm>
            <a:off x="692150" y="4659313"/>
            <a:ext cx="881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solidFill>
                  <a:srgbClr val="3333FF"/>
                </a:solidFill>
                <a:latin typeface="Calibri" charset="0"/>
              </a:rPr>
              <a:t>ribose</a:t>
            </a:r>
          </a:p>
        </p:txBody>
      </p:sp>
      <p:sp>
        <p:nvSpPr>
          <p:cNvPr id="74762" name="Text Box 11"/>
          <p:cNvSpPr txBox="1">
            <a:spLocks noChangeArrowheads="1"/>
          </p:cNvSpPr>
          <p:nvPr/>
        </p:nvSpPr>
        <p:spPr bwMode="auto">
          <a:xfrm>
            <a:off x="3546475" y="4076700"/>
            <a:ext cx="298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1'</a:t>
            </a:r>
          </a:p>
        </p:txBody>
      </p:sp>
      <p:sp>
        <p:nvSpPr>
          <p:cNvPr id="74763" name="Text Box 12"/>
          <p:cNvSpPr txBox="1">
            <a:spLocks noChangeArrowheads="1"/>
          </p:cNvSpPr>
          <p:nvPr/>
        </p:nvSpPr>
        <p:spPr bwMode="auto">
          <a:xfrm>
            <a:off x="3190875" y="4176713"/>
            <a:ext cx="2984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2'</a:t>
            </a:r>
          </a:p>
        </p:txBody>
      </p:sp>
      <p:sp>
        <p:nvSpPr>
          <p:cNvPr id="74764" name="Text Box 13"/>
          <p:cNvSpPr txBox="1">
            <a:spLocks noChangeArrowheads="1"/>
          </p:cNvSpPr>
          <p:nvPr/>
        </p:nvSpPr>
        <p:spPr bwMode="auto">
          <a:xfrm>
            <a:off x="2773363" y="4176713"/>
            <a:ext cx="2984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3'</a:t>
            </a:r>
          </a:p>
        </p:txBody>
      </p:sp>
      <p:sp>
        <p:nvSpPr>
          <p:cNvPr id="74765" name="Text Box 14"/>
          <p:cNvSpPr txBox="1">
            <a:spLocks noChangeArrowheads="1"/>
          </p:cNvSpPr>
          <p:nvPr/>
        </p:nvSpPr>
        <p:spPr bwMode="auto">
          <a:xfrm>
            <a:off x="2417763" y="4052888"/>
            <a:ext cx="2984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4'</a:t>
            </a:r>
          </a:p>
        </p:txBody>
      </p:sp>
      <p:sp>
        <p:nvSpPr>
          <p:cNvPr id="74766" name="Text Box 15"/>
          <p:cNvSpPr txBox="1">
            <a:spLocks noChangeArrowheads="1"/>
          </p:cNvSpPr>
          <p:nvPr/>
        </p:nvSpPr>
        <p:spPr bwMode="auto">
          <a:xfrm>
            <a:off x="2595563" y="3763963"/>
            <a:ext cx="2984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5'</a:t>
            </a:r>
          </a:p>
        </p:txBody>
      </p:sp>
      <p:sp>
        <p:nvSpPr>
          <p:cNvPr id="74767" name="Text Box 16"/>
          <p:cNvSpPr txBox="1">
            <a:spLocks noChangeArrowheads="1"/>
          </p:cNvSpPr>
          <p:nvPr/>
        </p:nvSpPr>
        <p:spPr bwMode="auto">
          <a:xfrm>
            <a:off x="3511550" y="3087688"/>
            <a:ext cx="273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4768" name="Text Box 18"/>
          <p:cNvSpPr txBox="1">
            <a:spLocks noChangeArrowheads="1"/>
          </p:cNvSpPr>
          <p:nvPr/>
        </p:nvSpPr>
        <p:spPr bwMode="auto">
          <a:xfrm>
            <a:off x="5343525" y="1778000"/>
            <a:ext cx="2736850" cy="20034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en-GB" sz="1800" b="1">
                <a:latin typeface="Calibri" charset="0"/>
              </a:rPr>
              <a:t>Base	  Nucleoside</a:t>
            </a:r>
          </a:p>
          <a:p>
            <a:pPr eaLnBrk="1" hangingPunct="1">
              <a:lnSpc>
                <a:spcPct val="150000"/>
              </a:lnSpc>
            </a:pPr>
            <a:r>
              <a:rPr lang="en-US" sz="1800">
                <a:latin typeface="Calibri" charset="0"/>
              </a:rPr>
              <a:t>A</a:t>
            </a:r>
            <a:r>
              <a:rPr lang="en-GB" sz="1800">
                <a:latin typeface="Calibri" charset="0"/>
              </a:rPr>
              <a:t>denine  (deoxy)adenosine</a:t>
            </a:r>
          </a:p>
          <a:p>
            <a:pPr eaLnBrk="1" hangingPunct="1"/>
            <a:r>
              <a:rPr lang="en-US" sz="1800">
                <a:latin typeface="Calibri" charset="0"/>
              </a:rPr>
              <a:t>G</a:t>
            </a:r>
            <a:r>
              <a:rPr lang="en-GB" sz="1800">
                <a:latin typeface="Calibri" charset="0"/>
              </a:rPr>
              <a:t>uanine  (deoxy)guanosine</a:t>
            </a:r>
          </a:p>
          <a:p>
            <a:pPr eaLnBrk="1" hangingPunct="1"/>
            <a:r>
              <a:rPr lang="en-GB" sz="1800">
                <a:latin typeface="Calibri" charset="0"/>
              </a:rPr>
              <a:t>cytosine  (deoxy)cytidine</a:t>
            </a:r>
          </a:p>
          <a:p>
            <a:pPr eaLnBrk="1" hangingPunct="1"/>
            <a:r>
              <a:rPr lang="en-GB" sz="1800">
                <a:latin typeface="Calibri" charset="0"/>
              </a:rPr>
              <a:t>Uracil	(deoxy)uridine</a:t>
            </a:r>
          </a:p>
          <a:p>
            <a:pPr eaLnBrk="1" hangingPunct="1"/>
            <a:r>
              <a:rPr lang="en-GB" sz="1800">
                <a:latin typeface="Calibri" charset="0"/>
              </a:rPr>
              <a:t>thymine  (deoxy)thymidine</a:t>
            </a:r>
          </a:p>
        </p:txBody>
      </p:sp>
      <p:sp>
        <p:nvSpPr>
          <p:cNvPr id="74769" name="Freeform 22"/>
          <p:cNvSpPr>
            <a:spLocks/>
          </p:cNvSpPr>
          <p:nvPr/>
        </p:nvSpPr>
        <p:spPr bwMode="auto">
          <a:xfrm>
            <a:off x="4545013" y="3005138"/>
            <a:ext cx="1587" cy="265112"/>
          </a:xfrm>
          <a:custGeom>
            <a:avLst/>
            <a:gdLst>
              <a:gd name="T0" fmla="*/ 0 w 1587"/>
              <a:gd name="T1" fmla="*/ 0 h 167"/>
              <a:gd name="T2" fmla="*/ 0 w 1587"/>
              <a:gd name="T3" fmla="*/ 420864506 h 167"/>
              <a:gd name="T4" fmla="*/ 0 w 1587"/>
              <a:gd name="T5" fmla="*/ 0 h 167"/>
              <a:gd name="T6" fmla="*/ 0 60000 65536"/>
              <a:gd name="T7" fmla="*/ 0 60000 65536"/>
              <a:gd name="T8" fmla="*/ 0 60000 65536"/>
              <a:gd name="T9" fmla="*/ 0 w 1587"/>
              <a:gd name="T10" fmla="*/ 0 h 167"/>
              <a:gd name="T11" fmla="*/ 1587 w 1587"/>
              <a:gd name="T12" fmla="*/ 167 h 1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67">
                <a:moveTo>
                  <a:pt x="0" y="0"/>
                </a:moveTo>
                <a:lnTo>
                  <a:pt x="0" y="16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70" name="Freeform 23"/>
          <p:cNvSpPr>
            <a:spLocks/>
          </p:cNvSpPr>
          <p:nvPr/>
        </p:nvSpPr>
        <p:spPr bwMode="auto">
          <a:xfrm>
            <a:off x="4533900" y="3005138"/>
            <a:ext cx="17463" cy="273050"/>
          </a:xfrm>
          <a:custGeom>
            <a:avLst/>
            <a:gdLst>
              <a:gd name="T0" fmla="*/ 27723306 w 11"/>
              <a:gd name="T1" fmla="*/ 433466875 h 172"/>
              <a:gd name="T2" fmla="*/ 0 w 11"/>
              <a:gd name="T3" fmla="*/ 420866888 h 172"/>
              <a:gd name="T4" fmla="*/ 0 w 11"/>
              <a:gd name="T5" fmla="*/ 0 h 172"/>
              <a:gd name="T6" fmla="*/ 27723306 w 11"/>
              <a:gd name="T7" fmla="*/ 0 h 172"/>
              <a:gd name="T8" fmla="*/ 27723306 w 11"/>
              <a:gd name="T9" fmla="*/ 433466875 h 172"/>
              <a:gd name="T10" fmla="*/ 27723306 w 11"/>
              <a:gd name="T11" fmla="*/ 433466875 h 1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"/>
              <a:gd name="T19" fmla="*/ 0 h 172"/>
              <a:gd name="T20" fmla="*/ 11 w 11"/>
              <a:gd name="T21" fmla="*/ 172 h 1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" h="172">
                <a:moveTo>
                  <a:pt x="11" y="172"/>
                </a:moveTo>
                <a:lnTo>
                  <a:pt x="0" y="167"/>
                </a:lnTo>
                <a:lnTo>
                  <a:pt x="0" y="0"/>
                </a:lnTo>
                <a:lnTo>
                  <a:pt x="11" y="0"/>
                </a:lnTo>
                <a:lnTo>
                  <a:pt x="11" y="1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71" name="Freeform 24"/>
          <p:cNvSpPr>
            <a:spLocks/>
          </p:cNvSpPr>
          <p:nvPr/>
        </p:nvSpPr>
        <p:spPr bwMode="auto">
          <a:xfrm>
            <a:off x="4349750" y="3270250"/>
            <a:ext cx="188913" cy="130175"/>
          </a:xfrm>
          <a:custGeom>
            <a:avLst/>
            <a:gdLst>
              <a:gd name="T0" fmla="*/ 299900181 w 119"/>
              <a:gd name="T1" fmla="*/ 0 h 82"/>
              <a:gd name="T2" fmla="*/ 0 w 119"/>
              <a:gd name="T3" fmla="*/ 206652813 h 82"/>
              <a:gd name="T4" fmla="*/ 299900181 w 119"/>
              <a:gd name="T5" fmla="*/ 0 h 82"/>
              <a:gd name="T6" fmla="*/ 0 60000 65536"/>
              <a:gd name="T7" fmla="*/ 0 60000 65536"/>
              <a:gd name="T8" fmla="*/ 0 60000 65536"/>
              <a:gd name="T9" fmla="*/ 0 w 119"/>
              <a:gd name="T10" fmla="*/ 0 h 82"/>
              <a:gd name="T11" fmla="*/ 119 w 119"/>
              <a:gd name="T12" fmla="*/ 82 h 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9" h="82">
                <a:moveTo>
                  <a:pt x="119" y="0"/>
                </a:moveTo>
                <a:lnTo>
                  <a:pt x="0" y="82"/>
                </a:lnTo>
                <a:lnTo>
                  <a:pt x="11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72" name="Freeform 25"/>
          <p:cNvSpPr>
            <a:spLocks/>
          </p:cNvSpPr>
          <p:nvPr/>
        </p:nvSpPr>
        <p:spPr bwMode="auto">
          <a:xfrm>
            <a:off x="4344988" y="3270250"/>
            <a:ext cx="206375" cy="136525"/>
          </a:xfrm>
          <a:custGeom>
            <a:avLst/>
            <a:gdLst>
              <a:gd name="T0" fmla="*/ 17641888 w 130"/>
              <a:gd name="T1" fmla="*/ 216733438 h 86"/>
              <a:gd name="T2" fmla="*/ 0 w 130"/>
              <a:gd name="T3" fmla="*/ 196572188 h 86"/>
              <a:gd name="T4" fmla="*/ 299899388 w 130"/>
              <a:gd name="T5" fmla="*/ 0 h 86"/>
              <a:gd name="T6" fmla="*/ 327620313 w 130"/>
              <a:gd name="T7" fmla="*/ 12601575 h 86"/>
              <a:gd name="T8" fmla="*/ 17641888 w 130"/>
              <a:gd name="T9" fmla="*/ 216733438 h 86"/>
              <a:gd name="T10" fmla="*/ 17641888 w 130"/>
              <a:gd name="T11" fmla="*/ 216733438 h 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0"/>
              <a:gd name="T19" fmla="*/ 0 h 86"/>
              <a:gd name="T20" fmla="*/ 130 w 130"/>
              <a:gd name="T21" fmla="*/ 86 h 8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0" h="86">
                <a:moveTo>
                  <a:pt x="7" y="86"/>
                </a:moveTo>
                <a:lnTo>
                  <a:pt x="0" y="78"/>
                </a:lnTo>
                <a:lnTo>
                  <a:pt x="119" y="0"/>
                </a:lnTo>
                <a:lnTo>
                  <a:pt x="130" y="5"/>
                </a:lnTo>
                <a:lnTo>
                  <a:pt x="7" y="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73" name="Freeform 26"/>
          <p:cNvSpPr>
            <a:spLocks/>
          </p:cNvSpPr>
          <p:nvPr/>
        </p:nvSpPr>
        <p:spPr bwMode="auto">
          <a:xfrm>
            <a:off x="4325938" y="3244850"/>
            <a:ext cx="171450" cy="117475"/>
          </a:xfrm>
          <a:custGeom>
            <a:avLst/>
            <a:gdLst>
              <a:gd name="T0" fmla="*/ 0 w 108"/>
              <a:gd name="T1" fmla="*/ 186491563 h 74"/>
              <a:gd name="T2" fmla="*/ 272176875 w 108"/>
              <a:gd name="T3" fmla="*/ 0 h 74"/>
              <a:gd name="T4" fmla="*/ 0 w 108"/>
              <a:gd name="T5" fmla="*/ 186491563 h 74"/>
              <a:gd name="T6" fmla="*/ 0 60000 65536"/>
              <a:gd name="T7" fmla="*/ 0 60000 65536"/>
              <a:gd name="T8" fmla="*/ 0 60000 65536"/>
              <a:gd name="T9" fmla="*/ 0 w 108"/>
              <a:gd name="T10" fmla="*/ 0 h 74"/>
              <a:gd name="T11" fmla="*/ 108 w 108"/>
              <a:gd name="T12" fmla="*/ 74 h 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" h="74">
                <a:moveTo>
                  <a:pt x="0" y="74"/>
                </a:moveTo>
                <a:lnTo>
                  <a:pt x="108" y="0"/>
                </a:lnTo>
                <a:lnTo>
                  <a:pt x="0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74" name="Freeform 27"/>
          <p:cNvSpPr>
            <a:spLocks/>
          </p:cNvSpPr>
          <p:nvPr/>
        </p:nvSpPr>
        <p:spPr bwMode="auto">
          <a:xfrm>
            <a:off x="4349750" y="2998788"/>
            <a:ext cx="188913" cy="401637"/>
          </a:xfrm>
          <a:custGeom>
            <a:avLst/>
            <a:gdLst>
              <a:gd name="T0" fmla="*/ 299900181 w 119"/>
              <a:gd name="T1" fmla="*/ 0 h 253"/>
              <a:gd name="T2" fmla="*/ 299900181 w 119"/>
              <a:gd name="T3" fmla="*/ 430945389 h 253"/>
              <a:gd name="T4" fmla="*/ 0 w 119"/>
              <a:gd name="T5" fmla="*/ 637597944 h 253"/>
              <a:gd name="T6" fmla="*/ 0 60000 65536"/>
              <a:gd name="T7" fmla="*/ 0 60000 65536"/>
              <a:gd name="T8" fmla="*/ 0 60000 65536"/>
              <a:gd name="T9" fmla="*/ 0 w 119"/>
              <a:gd name="T10" fmla="*/ 0 h 253"/>
              <a:gd name="T11" fmla="*/ 119 w 119"/>
              <a:gd name="T12" fmla="*/ 253 h 2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9" h="253">
                <a:moveTo>
                  <a:pt x="119" y="0"/>
                </a:moveTo>
                <a:lnTo>
                  <a:pt x="119" y="171"/>
                </a:lnTo>
                <a:lnTo>
                  <a:pt x="0" y="253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75" name="Line 28"/>
          <p:cNvSpPr>
            <a:spLocks noChangeShapeType="1"/>
          </p:cNvSpPr>
          <p:nvPr/>
        </p:nvSpPr>
        <p:spPr bwMode="auto">
          <a:xfrm flipV="1">
            <a:off x="4325938" y="3244850"/>
            <a:ext cx="171450" cy="1111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6" name="Freeform 29"/>
          <p:cNvSpPr>
            <a:spLocks/>
          </p:cNvSpPr>
          <p:nvPr/>
        </p:nvSpPr>
        <p:spPr bwMode="auto">
          <a:xfrm>
            <a:off x="4325938" y="3238500"/>
            <a:ext cx="176212" cy="130175"/>
          </a:xfrm>
          <a:custGeom>
            <a:avLst/>
            <a:gdLst>
              <a:gd name="T0" fmla="*/ 10080596 w 111"/>
              <a:gd name="T1" fmla="*/ 206652813 h 82"/>
              <a:gd name="T2" fmla="*/ 0 w 111"/>
              <a:gd name="T3" fmla="*/ 186491563 h 82"/>
              <a:gd name="T4" fmla="*/ 272176103 w 111"/>
              <a:gd name="T5" fmla="*/ 0 h 82"/>
              <a:gd name="T6" fmla="*/ 279735756 w 111"/>
              <a:gd name="T7" fmla="*/ 20161250 h 82"/>
              <a:gd name="T8" fmla="*/ 10080596 w 111"/>
              <a:gd name="T9" fmla="*/ 206652813 h 82"/>
              <a:gd name="T10" fmla="*/ 10080596 w 111"/>
              <a:gd name="T11" fmla="*/ 206652813 h 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1"/>
              <a:gd name="T19" fmla="*/ 0 h 82"/>
              <a:gd name="T20" fmla="*/ 111 w 111"/>
              <a:gd name="T21" fmla="*/ 82 h 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1" h="82">
                <a:moveTo>
                  <a:pt x="4" y="82"/>
                </a:moveTo>
                <a:lnTo>
                  <a:pt x="0" y="74"/>
                </a:lnTo>
                <a:lnTo>
                  <a:pt x="108" y="0"/>
                </a:lnTo>
                <a:lnTo>
                  <a:pt x="111" y="8"/>
                </a:lnTo>
                <a:lnTo>
                  <a:pt x="4" y="8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77" name="Freeform 30"/>
          <p:cNvSpPr>
            <a:spLocks/>
          </p:cNvSpPr>
          <p:nvPr/>
        </p:nvSpPr>
        <p:spPr bwMode="auto">
          <a:xfrm>
            <a:off x="3935413" y="3278188"/>
            <a:ext cx="214312" cy="136525"/>
          </a:xfrm>
          <a:custGeom>
            <a:avLst/>
            <a:gdLst>
              <a:gd name="T0" fmla="*/ 340219506 w 135"/>
              <a:gd name="T1" fmla="*/ 216733438 h 86"/>
              <a:gd name="T2" fmla="*/ 0 w 135"/>
              <a:gd name="T3" fmla="*/ 0 h 86"/>
              <a:gd name="T4" fmla="*/ 340219506 w 135"/>
              <a:gd name="T5" fmla="*/ 216733438 h 86"/>
              <a:gd name="T6" fmla="*/ 0 60000 65536"/>
              <a:gd name="T7" fmla="*/ 0 60000 65536"/>
              <a:gd name="T8" fmla="*/ 0 60000 65536"/>
              <a:gd name="T9" fmla="*/ 0 w 135"/>
              <a:gd name="T10" fmla="*/ 0 h 86"/>
              <a:gd name="T11" fmla="*/ 135 w 135"/>
              <a:gd name="T12" fmla="*/ 86 h 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5" h="86">
                <a:moveTo>
                  <a:pt x="135" y="86"/>
                </a:moveTo>
                <a:lnTo>
                  <a:pt x="0" y="0"/>
                </a:lnTo>
                <a:lnTo>
                  <a:pt x="135" y="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78" name="Freeform 31"/>
          <p:cNvSpPr>
            <a:spLocks/>
          </p:cNvSpPr>
          <p:nvPr/>
        </p:nvSpPr>
        <p:spPr bwMode="auto">
          <a:xfrm>
            <a:off x="3935413" y="3270250"/>
            <a:ext cx="220662" cy="150813"/>
          </a:xfrm>
          <a:custGeom>
            <a:avLst/>
            <a:gdLst>
              <a:gd name="T0" fmla="*/ 0 w 139"/>
              <a:gd name="T1" fmla="*/ 22682275 h 95"/>
              <a:gd name="T2" fmla="*/ 0 w 139"/>
              <a:gd name="T3" fmla="*/ 0 h 95"/>
              <a:gd name="T4" fmla="*/ 10080602 w 139"/>
              <a:gd name="T5" fmla="*/ 0 h 95"/>
              <a:gd name="T6" fmla="*/ 350300131 w 139"/>
              <a:gd name="T7" fmla="*/ 216734156 h 95"/>
              <a:gd name="T8" fmla="*/ 330138927 w 139"/>
              <a:gd name="T9" fmla="*/ 239416431 h 95"/>
              <a:gd name="T10" fmla="*/ 0 w 139"/>
              <a:gd name="T11" fmla="*/ 22682275 h 95"/>
              <a:gd name="T12" fmla="*/ 0 w 139"/>
              <a:gd name="T13" fmla="*/ 22682275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9"/>
              <a:gd name="T22" fmla="*/ 0 h 95"/>
              <a:gd name="T23" fmla="*/ 139 w 13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9" h="95">
                <a:moveTo>
                  <a:pt x="0" y="9"/>
                </a:moveTo>
                <a:lnTo>
                  <a:pt x="0" y="0"/>
                </a:lnTo>
                <a:lnTo>
                  <a:pt x="4" y="0"/>
                </a:lnTo>
                <a:lnTo>
                  <a:pt x="139" y="86"/>
                </a:lnTo>
                <a:lnTo>
                  <a:pt x="131" y="95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79" name="Freeform 32"/>
          <p:cNvSpPr>
            <a:spLocks/>
          </p:cNvSpPr>
          <p:nvPr/>
        </p:nvSpPr>
        <p:spPr bwMode="auto">
          <a:xfrm>
            <a:off x="3935413" y="2881313"/>
            <a:ext cx="1587" cy="382587"/>
          </a:xfrm>
          <a:custGeom>
            <a:avLst/>
            <a:gdLst>
              <a:gd name="T0" fmla="*/ 0 w 1587"/>
              <a:gd name="T1" fmla="*/ 0 h 241"/>
              <a:gd name="T2" fmla="*/ 0 w 1587"/>
              <a:gd name="T3" fmla="*/ 607356069 h 241"/>
              <a:gd name="T4" fmla="*/ 0 w 1587"/>
              <a:gd name="T5" fmla="*/ 0 h 241"/>
              <a:gd name="T6" fmla="*/ 0 60000 65536"/>
              <a:gd name="T7" fmla="*/ 0 60000 65536"/>
              <a:gd name="T8" fmla="*/ 0 60000 65536"/>
              <a:gd name="T9" fmla="*/ 0 w 1587"/>
              <a:gd name="T10" fmla="*/ 0 h 241"/>
              <a:gd name="T11" fmla="*/ 1587 w 1587"/>
              <a:gd name="T12" fmla="*/ 241 h 2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241">
                <a:moveTo>
                  <a:pt x="0" y="0"/>
                </a:moveTo>
                <a:lnTo>
                  <a:pt x="0" y="24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80" name="Line 33"/>
          <p:cNvSpPr>
            <a:spLocks noChangeShapeType="1"/>
          </p:cNvSpPr>
          <p:nvPr/>
        </p:nvSpPr>
        <p:spPr bwMode="auto">
          <a:xfrm flipH="1" flipV="1">
            <a:off x="3935413" y="3270250"/>
            <a:ext cx="207962" cy="1444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1" name="Line 34"/>
          <p:cNvSpPr>
            <a:spLocks noChangeShapeType="1"/>
          </p:cNvSpPr>
          <p:nvPr/>
        </p:nvSpPr>
        <p:spPr bwMode="auto">
          <a:xfrm>
            <a:off x="3929063" y="2874963"/>
            <a:ext cx="1587" cy="3889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2" name="Freeform 35"/>
          <p:cNvSpPr>
            <a:spLocks/>
          </p:cNvSpPr>
          <p:nvPr/>
        </p:nvSpPr>
        <p:spPr bwMode="auto">
          <a:xfrm>
            <a:off x="3929063" y="2874963"/>
            <a:ext cx="12700" cy="395287"/>
          </a:xfrm>
          <a:custGeom>
            <a:avLst/>
            <a:gdLst>
              <a:gd name="T0" fmla="*/ 0 w 8"/>
              <a:gd name="T1" fmla="*/ 10080612 h 249"/>
              <a:gd name="T2" fmla="*/ 10080625 w 8"/>
              <a:gd name="T3" fmla="*/ 0 h 249"/>
              <a:gd name="T4" fmla="*/ 20161250 w 8"/>
              <a:gd name="T5" fmla="*/ 10080612 h 249"/>
              <a:gd name="T6" fmla="*/ 20161250 w 8"/>
              <a:gd name="T7" fmla="*/ 627517319 h 249"/>
              <a:gd name="T8" fmla="*/ 10080625 w 8"/>
              <a:gd name="T9" fmla="*/ 627517319 h 249"/>
              <a:gd name="T10" fmla="*/ 0 w 8"/>
              <a:gd name="T11" fmla="*/ 617436707 h 249"/>
              <a:gd name="T12" fmla="*/ 0 w 8"/>
              <a:gd name="T13" fmla="*/ 10080612 h 249"/>
              <a:gd name="T14" fmla="*/ 0 w 8"/>
              <a:gd name="T15" fmla="*/ 10080612 h 2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"/>
              <a:gd name="T25" fmla="*/ 0 h 249"/>
              <a:gd name="T26" fmla="*/ 8 w 8"/>
              <a:gd name="T27" fmla="*/ 249 h 2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" h="249">
                <a:moveTo>
                  <a:pt x="0" y="4"/>
                </a:moveTo>
                <a:lnTo>
                  <a:pt x="4" y="0"/>
                </a:lnTo>
                <a:lnTo>
                  <a:pt x="8" y="4"/>
                </a:lnTo>
                <a:lnTo>
                  <a:pt x="8" y="249"/>
                </a:lnTo>
                <a:lnTo>
                  <a:pt x="4" y="249"/>
                </a:lnTo>
                <a:lnTo>
                  <a:pt x="0" y="245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83" name="Freeform 36"/>
          <p:cNvSpPr>
            <a:spLocks/>
          </p:cNvSpPr>
          <p:nvPr/>
        </p:nvSpPr>
        <p:spPr bwMode="auto">
          <a:xfrm>
            <a:off x="3978275" y="2900363"/>
            <a:ext cx="1588" cy="344487"/>
          </a:xfrm>
          <a:custGeom>
            <a:avLst/>
            <a:gdLst>
              <a:gd name="T0" fmla="*/ 0 w 1588"/>
              <a:gd name="T1" fmla="*/ 0 h 217"/>
              <a:gd name="T2" fmla="*/ 0 w 1588"/>
              <a:gd name="T3" fmla="*/ 546872319 h 217"/>
              <a:gd name="T4" fmla="*/ 0 w 1588"/>
              <a:gd name="T5" fmla="*/ 0 h 217"/>
              <a:gd name="T6" fmla="*/ 0 60000 65536"/>
              <a:gd name="T7" fmla="*/ 0 60000 65536"/>
              <a:gd name="T8" fmla="*/ 0 60000 65536"/>
              <a:gd name="T9" fmla="*/ 0 w 1588"/>
              <a:gd name="T10" fmla="*/ 0 h 217"/>
              <a:gd name="T11" fmla="*/ 1588 w 1588"/>
              <a:gd name="T12" fmla="*/ 217 h 2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217">
                <a:moveTo>
                  <a:pt x="0" y="0"/>
                </a:moveTo>
                <a:lnTo>
                  <a:pt x="0" y="2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84" name="Freeform 37"/>
          <p:cNvSpPr>
            <a:spLocks/>
          </p:cNvSpPr>
          <p:nvPr/>
        </p:nvSpPr>
        <p:spPr bwMode="auto">
          <a:xfrm>
            <a:off x="3971925" y="2900363"/>
            <a:ext cx="12700" cy="344487"/>
          </a:xfrm>
          <a:custGeom>
            <a:avLst/>
            <a:gdLst>
              <a:gd name="T0" fmla="*/ 0 w 8"/>
              <a:gd name="T1" fmla="*/ 0 h 217"/>
              <a:gd name="T2" fmla="*/ 20161250 w 8"/>
              <a:gd name="T3" fmla="*/ 0 h 217"/>
              <a:gd name="T4" fmla="*/ 20161250 w 8"/>
              <a:gd name="T5" fmla="*/ 546872319 h 217"/>
              <a:gd name="T6" fmla="*/ 0 w 8"/>
              <a:gd name="T7" fmla="*/ 546872319 h 217"/>
              <a:gd name="T8" fmla="*/ 0 w 8"/>
              <a:gd name="T9" fmla="*/ 0 h 217"/>
              <a:gd name="T10" fmla="*/ 0 w 8"/>
              <a:gd name="T11" fmla="*/ 0 h 2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217"/>
              <a:gd name="T20" fmla="*/ 8 w 8"/>
              <a:gd name="T21" fmla="*/ 217 h 2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217">
                <a:moveTo>
                  <a:pt x="0" y="0"/>
                </a:moveTo>
                <a:lnTo>
                  <a:pt x="8" y="0"/>
                </a:lnTo>
                <a:lnTo>
                  <a:pt x="8" y="217"/>
                </a:lnTo>
                <a:lnTo>
                  <a:pt x="0" y="2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85" name="Freeform 38"/>
          <p:cNvSpPr>
            <a:spLocks/>
          </p:cNvSpPr>
          <p:nvPr/>
        </p:nvSpPr>
        <p:spPr bwMode="auto">
          <a:xfrm>
            <a:off x="3935413" y="2679700"/>
            <a:ext cx="298450" cy="195263"/>
          </a:xfrm>
          <a:custGeom>
            <a:avLst/>
            <a:gdLst>
              <a:gd name="T0" fmla="*/ 0 w 188"/>
              <a:gd name="T1" fmla="*/ 309980806 h 123"/>
              <a:gd name="T2" fmla="*/ 473789375 w 188"/>
              <a:gd name="T3" fmla="*/ 0 h 123"/>
              <a:gd name="T4" fmla="*/ 0 w 188"/>
              <a:gd name="T5" fmla="*/ 309980806 h 123"/>
              <a:gd name="T6" fmla="*/ 0 60000 65536"/>
              <a:gd name="T7" fmla="*/ 0 60000 65536"/>
              <a:gd name="T8" fmla="*/ 0 60000 65536"/>
              <a:gd name="T9" fmla="*/ 0 w 188"/>
              <a:gd name="T10" fmla="*/ 0 h 123"/>
              <a:gd name="T11" fmla="*/ 188 w 188"/>
              <a:gd name="T12" fmla="*/ 123 h 1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8" h="123">
                <a:moveTo>
                  <a:pt x="0" y="123"/>
                </a:moveTo>
                <a:lnTo>
                  <a:pt x="188" y="0"/>
                </a:lnTo>
                <a:lnTo>
                  <a:pt x="0" y="1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86" name="Line 39"/>
          <p:cNvSpPr>
            <a:spLocks noChangeShapeType="1"/>
          </p:cNvSpPr>
          <p:nvPr/>
        </p:nvSpPr>
        <p:spPr bwMode="auto">
          <a:xfrm>
            <a:off x="3971925" y="2900363"/>
            <a:ext cx="1588" cy="3444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7" name="Line 40"/>
          <p:cNvSpPr>
            <a:spLocks noChangeShapeType="1"/>
          </p:cNvSpPr>
          <p:nvPr/>
        </p:nvSpPr>
        <p:spPr bwMode="auto">
          <a:xfrm flipV="1">
            <a:off x="3935413" y="2673350"/>
            <a:ext cx="293687" cy="1952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8" name="Freeform 41"/>
          <p:cNvSpPr>
            <a:spLocks/>
          </p:cNvSpPr>
          <p:nvPr/>
        </p:nvSpPr>
        <p:spPr bwMode="auto">
          <a:xfrm>
            <a:off x="3935413" y="2673350"/>
            <a:ext cx="304800" cy="207963"/>
          </a:xfrm>
          <a:custGeom>
            <a:avLst/>
            <a:gdLst>
              <a:gd name="T0" fmla="*/ 473789375 w 192"/>
              <a:gd name="T1" fmla="*/ 0 h 131"/>
              <a:gd name="T2" fmla="*/ 483870000 w 192"/>
              <a:gd name="T3" fmla="*/ 0 h 131"/>
              <a:gd name="T4" fmla="*/ 483870000 w 192"/>
              <a:gd name="T5" fmla="*/ 20161298 h 131"/>
              <a:gd name="T6" fmla="*/ 10080625 w 192"/>
              <a:gd name="T7" fmla="*/ 330142056 h 131"/>
              <a:gd name="T8" fmla="*/ 0 w 192"/>
              <a:gd name="T9" fmla="*/ 320061407 h 131"/>
              <a:gd name="T10" fmla="*/ 0 w 192"/>
              <a:gd name="T11" fmla="*/ 309980758 h 131"/>
              <a:gd name="T12" fmla="*/ 473789375 w 192"/>
              <a:gd name="T13" fmla="*/ 0 h 131"/>
              <a:gd name="T14" fmla="*/ 473789375 w 192"/>
              <a:gd name="T15" fmla="*/ 0 h 1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92"/>
              <a:gd name="T25" fmla="*/ 0 h 131"/>
              <a:gd name="T26" fmla="*/ 192 w 192"/>
              <a:gd name="T27" fmla="*/ 131 h 13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92" h="131">
                <a:moveTo>
                  <a:pt x="188" y="0"/>
                </a:moveTo>
                <a:lnTo>
                  <a:pt x="192" y="0"/>
                </a:lnTo>
                <a:lnTo>
                  <a:pt x="192" y="8"/>
                </a:lnTo>
                <a:lnTo>
                  <a:pt x="4" y="131"/>
                </a:lnTo>
                <a:lnTo>
                  <a:pt x="0" y="127"/>
                </a:lnTo>
                <a:lnTo>
                  <a:pt x="0" y="123"/>
                </a:lnTo>
                <a:lnTo>
                  <a:pt x="18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89" name="Freeform 42"/>
          <p:cNvSpPr>
            <a:spLocks/>
          </p:cNvSpPr>
          <p:nvPr/>
        </p:nvSpPr>
        <p:spPr bwMode="auto">
          <a:xfrm>
            <a:off x="4246563" y="2679700"/>
            <a:ext cx="207962" cy="136525"/>
          </a:xfrm>
          <a:custGeom>
            <a:avLst/>
            <a:gdLst>
              <a:gd name="T0" fmla="*/ 330138881 w 131"/>
              <a:gd name="T1" fmla="*/ 216733438 h 86"/>
              <a:gd name="T2" fmla="*/ 0 w 131"/>
              <a:gd name="T3" fmla="*/ 0 h 86"/>
              <a:gd name="T4" fmla="*/ 330138881 w 131"/>
              <a:gd name="T5" fmla="*/ 216733438 h 86"/>
              <a:gd name="T6" fmla="*/ 0 60000 65536"/>
              <a:gd name="T7" fmla="*/ 0 60000 65536"/>
              <a:gd name="T8" fmla="*/ 0 60000 65536"/>
              <a:gd name="T9" fmla="*/ 0 w 131"/>
              <a:gd name="T10" fmla="*/ 0 h 86"/>
              <a:gd name="T11" fmla="*/ 131 w 131"/>
              <a:gd name="T12" fmla="*/ 86 h 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1" h="86">
                <a:moveTo>
                  <a:pt x="131" y="86"/>
                </a:moveTo>
                <a:lnTo>
                  <a:pt x="0" y="0"/>
                </a:lnTo>
                <a:lnTo>
                  <a:pt x="131" y="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90" name="Freeform 43"/>
          <p:cNvSpPr>
            <a:spLocks/>
          </p:cNvSpPr>
          <p:nvPr/>
        </p:nvSpPr>
        <p:spPr bwMode="auto">
          <a:xfrm>
            <a:off x="4240213" y="2673350"/>
            <a:ext cx="214312" cy="149225"/>
          </a:xfrm>
          <a:custGeom>
            <a:avLst/>
            <a:gdLst>
              <a:gd name="T0" fmla="*/ 0 w 135"/>
              <a:gd name="T1" fmla="*/ 20161250 h 94"/>
              <a:gd name="T2" fmla="*/ 0 w 135"/>
              <a:gd name="T3" fmla="*/ 0 h 94"/>
              <a:gd name="T4" fmla="*/ 10080601 w 135"/>
              <a:gd name="T5" fmla="*/ 0 h 94"/>
              <a:gd name="T6" fmla="*/ 340219506 w 135"/>
              <a:gd name="T7" fmla="*/ 216733438 h 94"/>
              <a:gd name="T8" fmla="*/ 330138905 w 135"/>
              <a:gd name="T9" fmla="*/ 236894688 h 94"/>
              <a:gd name="T10" fmla="*/ 0 w 135"/>
              <a:gd name="T11" fmla="*/ 20161250 h 94"/>
              <a:gd name="T12" fmla="*/ 0 w 135"/>
              <a:gd name="T13" fmla="*/ 20161250 h 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5"/>
              <a:gd name="T22" fmla="*/ 0 h 94"/>
              <a:gd name="T23" fmla="*/ 135 w 135"/>
              <a:gd name="T24" fmla="*/ 94 h 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5" h="94">
                <a:moveTo>
                  <a:pt x="0" y="8"/>
                </a:moveTo>
                <a:lnTo>
                  <a:pt x="0" y="0"/>
                </a:lnTo>
                <a:lnTo>
                  <a:pt x="4" y="0"/>
                </a:lnTo>
                <a:lnTo>
                  <a:pt x="135" y="86"/>
                </a:lnTo>
                <a:lnTo>
                  <a:pt x="131" y="94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91" name="Freeform 44"/>
          <p:cNvSpPr>
            <a:spLocks/>
          </p:cNvSpPr>
          <p:nvPr/>
        </p:nvSpPr>
        <p:spPr bwMode="auto">
          <a:xfrm>
            <a:off x="4240213" y="2732088"/>
            <a:ext cx="188912" cy="122237"/>
          </a:xfrm>
          <a:custGeom>
            <a:avLst/>
            <a:gdLst>
              <a:gd name="T0" fmla="*/ 0 w 119"/>
              <a:gd name="T1" fmla="*/ 0 h 77"/>
              <a:gd name="T2" fmla="*/ 299897006 w 119"/>
              <a:gd name="T3" fmla="*/ 194050444 h 77"/>
              <a:gd name="T4" fmla="*/ 0 w 119"/>
              <a:gd name="T5" fmla="*/ 0 h 77"/>
              <a:gd name="T6" fmla="*/ 0 60000 65536"/>
              <a:gd name="T7" fmla="*/ 0 60000 65536"/>
              <a:gd name="T8" fmla="*/ 0 60000 65536"/>
              <a:gd name="T9" fmla="*/ 0 w 119"/>
              <a:gd name="T10" fmla="*/ 0 h 77"/>
              <a:gd name="T11" fmla="*/ 119 w 119"/>
              <a:gd name="T12" fmla="*/ 77 h 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9" h="77">
                <a:moveTo>
                  <a:pt x="0" y="0"/>
                </a:moveTo>
                <a:lnTo>
                  <a:pt x="119" y="7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92" name="Line 45"/>
          <p:cNvSpPr>
            <a:spLocks noChangeShapeType="1"/>
          </p:cNvSpPr>
          <p:nvPr/>
        </p:nvSpPr>
        <p:spPr bwMode="auto">
          <a:xfrm flipH="1" flipV="1">
            <a:off x="4240213" y="2673350"/>
            <a:ext cx="207962" cy="1428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3" name="Line 46"/>
          <p:cNvSpPr>
            <a:spLocks noChangeShapeType="1"/>
          </p:cNvSpPr>
          <p:nvPr/>
        </p:nvSpPr>
        <p:spPr bwMode="auto">
          <a:xfrm>
            <a:off x="4233863" y="2725738"/>
            <a:ext cx="195262" cy="128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4" name="Freeform 47"/>
          <p:cNvSpPr>
            <a:spLocks/>
          </p:cNvSpPr>
          <p:nvPr/>
        </p:nvSpPr>
        <p:spPr bwMode="auto">
          <a:xfrm>
            <a:off x="4233863" y="2725738"/>
            <a:ext cx="201612" cy="142875"/>
          </a:xfrm>
          <a:custGeom>
            <a:avLst/>
            <a:gdLst>
              <a:gd name="T0" fmla="*/ 0 w 127"/>
              <a:gd name="T1" fmla="*/ 20161250 h 90"/>
              <a:gd name="T2" fmla="*/ 10080600 w 127"/>
              <a:gd name="T3" fmla="*/ 0 h 90"/>
              <a:gd name="T4" fmla="*/ 320058256 w 127"/>
              <a:gd name="T5" fmla="*/ 194052825 h 90"/>
              <a:gd name="T6" fmla="*/ 309977656 w 127"/>
              <a:gd name="T7" fmla="*/ 226814063 h 90"/>
              <a:gd name="T8" fmla="*/ 0 w 127"/>
              <a:gd name="T9" fmla="*/ 20161250 h 90"/>
              <a:gd name="T10" fmla="*/ 0 w 127"/>
              <a:gd name="T11" fmla="*/ 20161250 h 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7"/>
              <a:gd name="T19" fmla="*/ 0 h 90"/>
              <a:gd name="T20" fmla="*/ 127 w 127"/>
              <a:gd name="T21" fmla="*/ 90 h 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7" h="90">
                <a:moveTo>
                  <a:pt x="0" y="8"/>
                </a:moveTo>
                <a:lnTo>
                  <a:pt x="4" y="0"/>
                </a:lnTo>
                <a:lnTo>
                  <a:pt x="127" y="77"/>
                </a:lnTo>
                <a:lnTo>
                  <a:pt x="123" y="9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95" name="Freeform 48"/>
          <p:cNvSpPr>
            <a:spLocks/>
          </p:cNvSpPr>
          <p:nvPr/>
        </p:nvSpPr>
        <p:spPr bwMode="auto">
          <a:xfrm>
            <a:off x="3716338" y="3278188"/>
            <a:ext cx="212725" cy="77787"/>
          </a:xfrm>
          <a:custGeom>
            <a:avLst/>
            <a:gdLst>
              <a:gd name="T0" fmla="*/ 337700938 w 134"/>
              <a:gd name="T1" fmla="*/ 0 h 49"/>
              <a:gd name="T2" fmla="*/ 0 w 134"/>
              <a:gd name="T3" fmla="*/ 123486069 h 49"/>
              <a:gd name="T4" fmla="*/ 337700938 w 134"/>
              <a:gd name="T5" fmla="*/ 0 h 49"/>
              <a:gd name="T6" fmla="*/ 0 60000 65536"/>
              <a:gd name="T7" fmla="*/ 0 60000 65536"/>
              <a:gd name="T8" fmla="*/ 0 60000 65536"/>
              <a:gd name="T9" fmla="*/ 0 w 134"/>
              <a:gd name="T10" fmla="*/ 0 h 49"/>
              <a:gd name="T11" fmla="*/ 134 w 134"/>
              <a:gd name="T12" fmla="*/ 49 h 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" h="49">
                <a:moveTo>
                  <a:pt x="134" y="0"/>
                </a:moveTo>
                <a:lnTo>
                  <a:pt x="0" y="49"/>
                </a:lnTo>
                <a:lnTo>
                  <a:pt x="13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96" name="Freeform 49"/>
          <p:cNvSpPr>
            <a:spLocks/>
          </p:cNvSpPr>
          <p:nvPr/>
        </p:nvSpPr>
        <p:spPr bwMode="auto">
          <a:xfrm>
            <a:off x="3716338" y="3263900"/>
            <a:ext cx="219075" cy="98425"/>
          </a:xfrm>
          <a:custGeom>
            <a:avLst/>
            <a:gdLst>
              <a:gd name="T0" fmla="*/ 10080625 w 138"/>
              <a:gd name="T1" fmla="*/ 156249688 h 62"/>
              <a:gd name="T2" fmla="*/ 0 w 138"/>
              <a:gd name="T3" fmla="*/ 136088438 h 62"/>
              <a:gd name="T4" fmla="*/ 337700938 w 138"/>
              <a:gd name="T5" fmla="*/ 0 h 62"/>
              <a:gd name="T6" fmla="*/ 347781563 w 138"/>
              <a:gd name="T7" fmla="*/ 10080625 h 62"/>
              <a:gd name="T8" fmla="*/ 347781563 w 138"/>
              <a:gd name="T9" fmla="*/ 32762825 h 62"/>
              <a:gd name="T10" fmla="*/ 10080625 w 138"/>
              <a:gd name="T11" fmla="*/ 156249688 h 62"/>
              <a:gd name="T12" fmla="*/ 10080625 w 138"/>
              <a:gd name="T13" fmla="*/ 156249688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8"/>
              <a:gd name="T22" fmla="*/ 0 h 62"/>
              <a:gd name="T23" fmla="*/ 138 w 138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8" h="62">
                <a:moveTo>
                  <a:pt x="4" y="62"/>
                </a:moveTo>
                <a:lnTo>
                  <a:pt x="0" y="54"/>
                </a:lnTo>
                <a:lnTo>
                  <a:pt x="134" y="0"/>
                </a:lnTo>
                <a:lnTo>
                  <a:pt x="138" y="4"/>
                </a:lnTo>
                <a:lnTo>
                  <a:pt x="138" y="13"/>
                </a:lnTo>
                <a:lnTo>
                  <a:pt x="4" y="6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97" name="Freeform 50"/>
          <p:cNvSpPr>
            <a:spLocks/>
          </p:cNvSpPr>
          <p:nvPr/>
        </p:nvSpPr>
        <p:spPr bwMode="auto">
          <a:xfrm>
            <a:off x="3394075" y="3076575"/>
            <a:ext cx="146050" cy="220663"/>
          </a:xfrm>
          <a:custGeom>
            <a:avLst/>
            <a:gdLst>
              <a:gd name="T0" fmla="*/ 231854375 w 92"/>
              <a:gd name="T1" fmla="*/ 350303306 h 139"/>
              <a:gd name="T2" fmla="*/ 0 w 92"/>
              <a:gd name="T3" fmla="*/ 0 h 139"/>
              <a:gd name="T4" fmla="*/ 231854375 w 92"/>
              <a:gd name="T5" fmla="*/ 350303306 h 139"/>
              <a:gd name="T6" fmla="*/ 0 60000 65536"/>
              <a:gd name="T7" fmla="*/ 0 60000 65536"/>
              <a:gd name="T8" fmla="*/ 0 60000 65536"/>
              <a:gd name="T9" fmla="*/ 0 w 92"/>
              <a:gd name="T10" fmla="*/ 0 h 139"/>
              <a:gd name="T11" fmla="*/ 92 w 92"/>
              <a:gd name="T12" fmla="*/ 139 h 1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2" h="139">
                <a:moveTo>
                  <a:pt x="92" y="139"/>
                </a:moveTo>
                <a:lnTo>
                  <a:pt x="0" y="0"/>
                </a:lnTo>
                <a:lnTo>
                  <a:pt x="92" y="13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798" name="Line 51"/>
          <p:cNvSpPr>
            <a:spLocks noChangeShapeType="1"/>
          </p:cNvSpPr>
          <p:nvPr/>
        </p:nvSpPr>
        <p:spPr bwMode="auto">
          <a:xfrm flipH="1">
            <a:off x="3716338" y="3270250"/>
            <a:ext cx="212725" cy="793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9" name="Line 52"/>
          <p:cNvSpPr>
            <a:spLocks noChangeShapeType="1"/>
          </p:cNvSpPr>
          <p:nvPr/>
        </p:nvSpPr>
        <p:spPr bwMode="auto">
          <a:xfrm flipH="1" flipV="1">
            <a:off x="3394075" y="3070225"/>
            <a:ext cx="139700" cy="2206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00" name="Freeform 53"/>
          <p:cNvSpPr>
            <a:spLocks/>
          </p:cNvSpPr>
          <p:nvPr/>
        </p:nvSpPr>
        <p:spPr bwMode="auto">
          <a:xfrm>
            <a:off x="3387725" y="3076575"/>
            <a:ext cx="152400" cy="220663"/>
          </a:xfrm>
          <a:custGeom>
            <a:avLst/>
            <a:gdLst>
              <a:gd name="T0" fmla="*/ 0 w 96"/>
              <a:gd name="T1" fmla="*/ 0 h 139"/>
              <a:gd name="T2" fmla="*/ 27722513 w 96"/>
              <a:gd name="T3" fmla="*/ 0 h 139"/>
              <a:gd name="T4" fmla="*/ 241935000 w 96"/>
              <a:gd name="T5" fmla="*/ 340222658 h 139"/>
              <a:gd name="T6" fmla="*/ 231854375 w 96"/>
              <a:gd name="T7" fmla="*/ 350303306 h 139"/>
              <a:gd name="T8" fmla="*/ 0 w 96"/>
              <a:gd name="T9" fmla="*/ 0 h 139"/>
              <a:gd name="T10" fmla="*/ 0 w 96"/>
              <a:gd name="T11" fmla="*/ 0 h 1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6"/>
              <a:gd name="T19" fmla="*/ 0 h 139"/>
              <a:gd name="T20" fmla="*/ 96 w 96"/>
              <a:gd name="T21" fmla="*/ 139 h 13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6" h="139">
                <a:moveTo>
                  <a:pt x="0" y="0"/>
                </a:moveTo>
                <a:lnTo>
                  <a:pt x="11" y="0"/>
                </a:lnTo>
                <a:lnTo>
                  <a:pt x="96" y="135"/>
                </a:lnTo>
                <a:lnTo>
                  <a:pt x="92" y="1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01" name="Freeform 54"/>
          <p:cNvSpPr>
            <a:spLocks/>
          </p:cNvSpPr>
          <p:nvPr/>
        </p:nvSpPr>
        <p:spPr bwMode="auto">
          <a:xfrm>
            <a:off x="3394075" y="2862263"/>
            <a:ext cx="139700" cy="214312"/>
          </a:xfrm>
          <a:custGeom>
            <a:avLst/>
            <a:gdLst>
              <a:gd name="T0" fmla="*/ 0 w 88"/>
              <a:gd name="T1" fmla="*/ 340219506 h 135"/>
              <a:gd name="T2" fmla="*/ 221773750 w 88"/>
              <a:gd name="T3" fmla="*/ 0 h 135"/>
              <a:gd name="T4" fmla="*/ 0 w 88"/>
              <a:gd name="T5" fmla="*/ 340219506 h 135"/>
              <a:gd name="T6" fmla="*/ 0 60000 65536"/>
              <a:gd name="T7" fmla="*/ 0 60000 65536"/>
              <a:gd name="T8" fmla="*/ 0 60000 65536"/>
              <a:gd name="T9" fmla="*/ 0 w 88"/>
              <a:gd name="T10" fmla="*/ 0 h 135"/>
              <a:gd name="T11" fmla="*/ 88 w 88"/>
              <a:gd name="T12" fmla="*/ 135 h 1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8" h="135">
                <a:moveTo>
                  <a:pt x="0" y="135"/>
                </a:moveTo>
                <a:lnTo>
                  <a:pt x="88" y="0"/>
                </a:lnTo>
                <a:lnTo>
                  <a:pt x="0" y="13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02" name="Freeform 55"/>
          <p:cNvSpPr>
            <a:spLocks/>
          </p:cNvSpPr>
          <p:nvPr/>
        </p:nvSpPr>
        <p:spPr bwMode="auto">
          <a:xfrm>
            <a:off x="3387725" y="2854325"/>
            <a:ext cx="152400" cy="222250"/>
          </a:xfrm>
          <a:custGeom>
            <a:avLst/>
            <a:gdLst>
              <a:gd name="T0" fmla="*/ 221773750 w 96"/>
              <a:gd name="T1" fmla="*/ 0 h 140"/>
              <a:gd name="T2" fmla="*/ 241935000 w 96"/>
              <a:gd name="T3" fmla="*/ 22682200 h 140"/>
              <a:gd name="T4" fmla="*/ 27722513 w 96"/>
              <a:gd name="T5" fmla="*/ 352821875 h 140"/>
              <a:gd name="T6" fmla="*/ 0 w 96"/>
              <a:gd name="T7" fmla="*/ 352821875 h 140"/>
              <a:gd name="T8" fmla="*/ 221773750 w 96"/>
              <a:gd name="T9" fmla="*/ 0 h 140"/>
              <a:gd name="T10" fmla="*/ 221773750 w 96"/>
              <a:gd name="T11" fmla="*/ 0 h 1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6"/>
              <a:gd name="T19" fmla="*/ 0 h 140"/>
              <a:gd name="T20" fmla="*/ 96 w 96"/>
              <a:gd name="T21" fmla="*/ 140 h 1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6" h="140">
                <a:moveTo>
                  <a:pt x="88" y="0"/>
                </a:moveTo>
                <a:lnTo>
                  <a:pt x="96" y="9"/>
                </a:lnTo>
                <a:lnTo>
                  <a:pt x="11" y="140"/>
                </a:lnTo>
                <a:lnTo>
                  <a:pt x="0" y="140"/>
                </a:lnTo>
                <a:lnTo>
                  <a:pt x="8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03" name="Freeform 56"/>
          <p:cNvSpPr>
            <a:spLocks/>
          </p:cNvSpPr>
          <p:nvPr/>
        </p:nvSpPr>
        <p:spPr bwMode="auto">
          <a:xfrm>
            <a:off x="3448050" y="2894013"/>
            <a:ext cx="115888" cy="182562"/>
          </a:xfrm>
          <a:custGeom>
            <a:avLst/>
            <a:gdLst>
              <a:gd name="T0" fmla="*/ 183972994 w 73"/>
              <a:gd name="T1" fmla="*/ 0 h 115"/>
              <a:gd name="T2" fmla="*/ 0 w 73"/>
              <a:gd name="T3" fmla="*/ 289816381 h 115"/>
              <a:gd name="T4" fmla="*/ 183972994 w 73"/>
              <a:gd name="T5" fmla="*/ 0 h 115"/>
              <a:gd name="T6" fmla="*/ 0 60000 65536"/>
              <a:gd name="T7" fmla="*/ 0 60000 65536"/>
              <a:gd name="T8" fmla="*/ 0 60000 65536"/>
              <a:gd name="T9" fmla="*/ 0 w 73"/>
              <a:gd name="T10" fmla="*/ 0 h 115"/>
              <a:gd name="T11" fmla="*/ 73 w 73"/>
              <a:gd name="T12" fmla="*/ 115 h 1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3" h="115">
                <a:moveTo>
                  <a:pt x="73" y="0"/>
                </a:moveTo>
                <a:lnTo>
                  <a:pt x="0" y="115"/>
                </a:lnTo>
                <a:lnTo>
                  <a:pt x="7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04" name="Line 57"/>
          <p:cNvSpPr>
            <a:spLocks noChangeShapeType="1"/>
          </p:cNvSpPr>
          <p:nvPr/>
        </p:nvSpPr>
        <p:spPr bwMode="auto">
          <a:xfrm flipV="1">
            <a:off x="3394075" y="2862263"/>
            <a:ext cx="133350" cy="2079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05" name="Line 58"/>
          <p:cNvSpPr>
            <a:spLocks noChangeShapeType="1"/>
          </p:cNvSpPr>
          <p:nvPr/>
        </p:nvSpPr>
        <p:spPr bwMode="auto">
          <a:xfrm flipH="1">
            <a:off x="3441700" y="2887663"/>
            <a:ext cx="122238" cy="1825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06" name="Freeform 59"/>
          <p:cNvSpPr>
            <a:spLocks/>
          </p:cNvSpPr>
          <p:nvPr/>
        </p:nvSpPr>
        <p:spPr bwMode="auto">
          <a:xfrm>
            <a:off x="3441700" y="2887663"/>
            <a:ext cx="128588" cy="195262"/>
          </a:xfrm>
          <a:custGeom>
            <a:avLst/>
            <a:gdLst>
              <a:gd name="T0" fmla="*/ 183972915 w 81"/>
              <a:gd name="T1" fmla="*/ 0 h 123"/>
              <a:gd name="T2" fmla="*/ 204134244 w 81"/>
              <a:gd name="T3" fmla="*/ 10080599 h 123"/>
              <a:gd name="T4" fmla="*/ 20161328 w 81"/>
              <a:gd name="T5" fmla="*/ 309977631 h 123"/>
              <a:gd name="T6" fmla="*/ 0 w 81"/>
              <a:gd name="T7" fmla="*/ 289816433 h 123"/>
              <a:gd name="T8" fmla="*/ 183972915 w 81"/>
              <a:gd name="T9" fmla="*/ 0 h 123"/>
              <a:gd name="T10" fmla="*/ 183972915 w 81"/>
              <a:gd name="T11" fmla="*/ 0 h 1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1"/>
              <a:gd name="T19" fmla="*/ 0 h 123"/>
              <a:gd name="T20" fmla="*/ 81 w 81"/>
              <a:gd name="T21" fmla="*/ 123 h 1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1" h="123">
                <a:moveTo>
                  <a:pt x="73" y="0"/>
                </a:moveTo>
                <a:lnTo>
                  <a:pt x="81" y="4"/>
                </a:lnTo>
                <a:lnTo>
                  <a:pt x="8" y="123"/>
                </a:lnTo>
                <a:lnTo>
                  <a:pt x="0" y="115"/>
                </a:lnTo>
                <a:lnTo>
                  <a:pt x="7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07" name="Freeform 60"/>
          <p:cNvSpPr>
            <a:spLocks/>
          </p:cNvSpPr>
          <p:nvPr/>
        </p:nvSpPr>
        <p:spPr bwMode="auto">
          <a:xfrm>
            <a:off x="3722688" y="2797175"/>
            <a:ext cx="206375" cy="77788"/>
          </a:xfrm>
          <a:custGeom>
            <a:avLst/>
            <a:gdLst>
              <a:gd name="T0" fmla="*/ 0 w 130"/>
              <a:gd name="T1" fmla="*/ 0 h 49"/>
              <a:gd name="T2" fmla="*/ 327620313 w 130"/>
              <a:gd name="T3" fmla="*/ 123489244 h 49"/>
              <a:gd name="T4" fmla="*/ 0 w 130"/>
              <a:gd name="T5" fmla="*/ 0 h 49"/>
              <a:gd name="T6" fmla="*/ 0 60000 65536"/>
              <a:gd name="T7" fmla="*/ 0 60000 65536"/>
              <a:gd name="T8" fmla="*/ 0 60000 65536"/>
              <a:gd name="T9" fmla="*/ 0 w 130"/>
              <a:gd name="T10" fmla="*/ 0 h 49"/>
              <a:gd name="T11" fmla="*/ 130 w 130"/>
              <a:gd name="T12" fmla="*/ 49 h 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0" h="49">
                <a:moveTo>
                  <a:pt x="0" y="0"/>
                </a:moveTo>
                <a:lnTo>
                  <a:pt x="130" y="4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08" name="Freeform 61"/>
          <p:cNvSpPr>
            <a:spLocks/>
          </p:cNvSpPr>
          <p:nvPr/>
        </p:nvSpPr>
        <p:spPr bwMode="auto">
          <a:xfrm>
            <a:off x="3716338" y="2790825"/>
            <a:ext cx="219075" cy="90488"/>
          </a:xfrm>
          <a:custGeom>
            <a:avLst/>
            <a:gdLst>
              <a:gd name="T0" fmla="*/ 0 w 138"/>
              <a:gd name="T1" fmla="*/ 20161361 h 57"/>
              <a:gd name="T2" fmla="*/ 10080625 w 138"/>
              <a:gd name="T3" fmla="*/ 0 h 57"/>
              <a:gd name="T4" fmla="*/ 347781563 w 138"/>
              <a:gd name="T5" fmla="*/ 123489132 h 57"/>
              <a:gd name="T6" fmla="*/ 347781563 w 138"/>
              <a:gd name="T7" fmla="*/ 133569813 h 57"/>
              <a:gd name="T8" fmla="*/ 337700938 w 138"/>
              <a:gd name="T9" fmla="*/ 143650494 h 57"/>
              <a:gd name="T10" fmla="*/ 0 w 138"/>
              <a:gd name="T11" fmla="*/ 20161361 h 57"/>
              <a:gd name="T12" fmla="*/ 0 w 138"/>
              <a:gd name="T13" fmla="*/ 20161361 h 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8"/>
              <a:gd name="T22" fmla="*/ 0 h 57"/>
              <a:gd name="T23" fmla="*/ 138 w 138"/>
              <a:gd name="T24" fmla="*/ 57 h 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8" h="57">
                <a:moveTo>
                  <a:pt x="0" y="8"/>
                </a:moveTo>
                <a:lnTo>
                  <a:pt x="4" y="0"/>
                </a:lnTo>
                <a:lnTo>
                  <a:pt x="138" y="49"/>
                </a:lnTo>
                <a:lnTo>
                  <a:pt x="138" y="53"/>
                </a:lnTo>
                <a:lnTo>
                  <a:pt x="134" y="57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09" name="Freeform 62"/>
          <p:cNvSpPr>
            <a:spLocks/>
          </p:cNvSpPr>
          <p:nvPr/>
        </p:nvSpPr>
        <p:spPr bwMode="auto">
          <a:xfrm>
            <a:off x="4240213" y="2406650"/>
            <a:ext cx="1587" cy="260350"/>
          </a:xfrm>
          <a:custGeom>
            <a:avLst/>
            <a:gdLst>
              <a:gd name="T0" fmla="*/ 0 w 1587"/>
              <a:gd name="T1" fmla="*/ 0 h 164"/>
              <a:gd name="T2" fmla="*/ 0 w 1587"/>
              <a:gd name="T3" fmla="*/ 413305625 h 164"/>
              <a:gd name="T4" fmla="*/ 0 w 1587"/>
              <a:gd name="T5" fmla="*/ 0 h 164"/>
              <a:gd name="T6" fmla="*/ 0 60000 65536"/>
              <a:gd name="T7" fmla="*/ 0 60000 65536"/>
              <a:gd name="T8" fmla="*/ 0 60000 65536"/>
              <a:gd name="T9" fmla="*/ 0 w 1587"/>
              <a:gd name="T10" fmla="*/ 0 h 164"/>
              <a:gd name="T11" fmla="*/ 1587 w 1587"/>
              <a:gd name="T12" fmla="*/ 164 h 1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64">
                <a:moveTo>
                  <a:pt x="0" y="0"/>
                </a:move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10" name="Line 63"/>
          <p:cNvSpPr>
            <a:spLocks noChangeShapeType="1"/>
          </p:cNvSpPr>
          <p:nvPr/>
        </p:nvSpPr>
        <p:spPr bwMode="auto">
          <a:xfrm>
            <a:off x="3716338" y="2790825"/>
            <a:ext cx="212725" cy="777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11" name="Line 64"/>
          <p:cNvSpPr>
            <a:spLocks noChangeShapeType="1"/>
          </p:cNvSpPr>
          <p:nvPr/>
        </p:nvSpPr>
        <p:spPr bwMode="auto">
          <a:xfrm>
            <a:off x="4233863" y="2400300"/>
            <a:ext cx="1587" cy="2667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12" name="Freeform 65"/>
          <p:cNvSpPr>
            <a:spLocks/>
          </p:cNvSpPr>
          <p:nvPr/>
        </p:nvSpPr>
        <p:spPr bwMode="auto">
          <a:xfrm>
            <a:off x="4233863" y="2406650"/>
            <a:ext cx="12700" cy="266700"/>
          </a:xfrm>
          <a:custGeom>
            <a:avLst/>
            <a:gdLst>
              <a:gd name="T0" fmla="*/ 0 w 8"/>
              <a:gd name="T1" fmla="*/ 0 h 168"/>
              <a:gd name="T2" fmla="*/ 20161250 w 8"/>
              <a:gd name="T3" fmla="*/ 0 h 168"/>
              <a:gd name="T4" fmla="*/ 20161250 w 8"/>
              <a:gd name="T5" fmla="*/ 423386250 h 168"/>
              <a:gd name="T6" fmla="*/ 10080625 w 8"/>
              <a:gd name="T7" fmla="*/ 423386250 h 168"/>
              <a:gd name="T8" fmla="*/ 0 w 8"/>
              <a:gd name="T9" fmla="*/ 423386250 h 168"/>
              <a:gd name="T10" fmla="*/ 0 w 8"/>
              <a:gd name="T11" fmla="*/ 0 h 168"/>
              <a:gd name="T12" fmla="*/ 0 w 8"/>
              <a:gd name="T13" fmla="*/ 0 h 1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"/>
              <a:gd name="T22" fmla="*/ 0 h 168"/>
              <a:gd name="T23" fmla="*/ 8 w 8"/>
              <a:gd name="T24" fmla="*/ 168 h 1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" h="168">
                <a:moveTo>
                  <a:pt x="0" y="0"/>
                </a:moveTo>
                <a:lnTo>
                  <a:pt x="8" y="0"/>
                </a:lnTo>
                <a:lnTo>
                  <a:pt x="8" y="168"/>
                </a:lnTo>
                <a:lnTo>
                  <a:pt x="4" y="168"/>
                </a:lnTo>
                <a:lnTo>
                  <a:pt x="0" y="16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13" name="Freeform 66"/>
          <p:cNvSpPr>
            <a:spLocks/>
          </p:cNvSpPr>
          <p:nvPr/>
        </p:nvSpPr>
        <p:spPr bwMode="auto">
          <a:xfrm>
            <a:off x="2851150" y="4427538"/>
            <a:ext cx="554038" cy="1587"/>
          </a:xfrm>
          <a:custGeom>
            <a:avLst/>
            <a:gdLst>
              <a:gd name="T0" fmla="*/ 879536119 w 349"/>
              <a:gd name="T1" fmla="*/ 0 h 1587"/>
              <a:gd name="T2" fmla="*/ 0 w 349"/>
              <a:gd name="T3" fmla="*/ 0 h 1587"/>
              <a:gd name="T4" fmla="*/ 879536119 w 349"/>
              <a:gd name="T5" fmla="*/ 0 h 1587"/>
              <a:gd name="T6" fmla="*/ 0 60000 65536"/>
              <a:gd name="T7" fmla="*/ 0 60000 65536"/>
              <a:gd name="T8" fmla="*/ 0 60000 65536"/>
              <a:gd name="T9" fmla="*/ 0 w 349"/>
              <a:gd name="T10" fmla="*/ 0 h 1587"/>
              <a:gd name="T11" fmla="*/ 349 w 349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9" h="1587">
                <a:moveTo>
                  <a:pt x="349" y="0"/>
                </a:moveTo>
                <a:lnTo>
                  <a:pt x="0" y="0"/>
                </a:lnTo>
                <a:lnTo>
                  <a:pt x="34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14" name="Freeform 67"/>
          <p:cNvSpPr>
            <a:spLocks/>
          </p:cNvSpPr>
          <p:nvPr/>
        </p:nvSpPr>
        <p:spPr bwMode="auto">
          <a:xfrm>
            <a:off x="2832100" y="4402138"/>
            <a:ext cx="592138" cy="50800"/>
          </a:xfrm>
          <a:custGeom>
            <a:avLst/>
            <a:gdLst>
              <a:gd name="T0" fmla="*/ 892136066 w 373"/>
              <a:gd name="T1" fmla="*/ 0 h 32"/>
              <a:gd name="T2" fmla="*/ 940019869 w 373"/>
              <a:gd name="T3" fmla="*/ 40322500 h 32"/>
              <a:gd name="T4" fmla="*/ 929939235 w 373"/>
              <a:gd name="T5" fmla="*/ 80645000 h 32"/>
              <a:gd name="T6" fmla="*/ 10080634 w 373"/>
              <a:gd name="T7" fmla="*/ 80645000 h 32"/>
              <a:gd name="T8" fmla="*/ 0 w 373"/>
              <a:gd name="T9" fmla="*/ 40322500 h 32"/>
              <a:gd name="T10" fmla="*/ 50403168 w 373"/>
              <a:gd name="T11" fmla="*/ 0 h 32"/>
              <a:gd name="T12" fmla="*/ 892136066 w 373"/>
              <a:gd name="T13" fmla="*/ 0 h 32"/>
              <a:gd name="T14" fmla="*/ 892136066 w 373"/>
              <a:gd name="T15" fmla="*/ 0 h 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73"/>
              <a:gd name="T25" fmla="*/ 0 h 32"/>
              <a:gd name="T26" fmla="*/ 373 w 373"/>
              <a:gd name="T27" fmla="*/ 32 h 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73" h="32">
                <a:moveTo>
                  <a:pt x="354" y="0"/>
                </a:moveTo>
                <a:lnTo>
                  <a:pt x="373" y="16"/>
                </a:lnTo>
                <a:lnTo>
                  <a:pt x="369" y="32"/>
                </a:lnTo>
                <a:lnTo>
                  <a:pt x="4" y="32"/>
                </a:lnTo>
                <a:lnTo>
                  <a:pt x="0" y="16"/>
                </a:lnTo>
                <a:lnTo>
                  <a:pt x="20" y="0"/>
                </a:lnTo>
                <a:lnTo>
                  <a:pt x="35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15" name="Freeform 68"/>
          <p:cNvSpPr>
            <a:spLocks/>
          </p:cNvSpPr>
          <p:nvPr/>
        </p:nvSpPr>
        <p:spPr bwMode="auto">
          <a:xfrm>
            <a:off x="3411538" y="4194175"/>
            <a:ext cx="188912" cy="246063"/>
          </a:xfrm>
          <a:custGeom>
            <a:avLst/>
            <a:gdLst>
              <a:gd name="T0" fmla="*/ 299897006 w 119"/>
              <a:gd name="T1" fmla="*/ 0 h 155"/>
              <a:gd name="T2" fmla="*/ 0 w 119"/>
              <a:gd name="T3" fmla="*/ 390625806 h 155"/>
              <a:gd name="T4" fmla="*/ 299897006 w 119"/>
              <a:gd name="T5" fmla="*/ 0 h 155"/>
              <a:gd name="T6" fmla="*/ 0 60000 65536"/>
              <a:gd name="T7" fmla="*/ 0 60000 65536"/>
              <a:gd name="T8" fmla="*/ 0 60000 65536"/>
              <a:gd name="T9" fmla="*/ 0 w 119"/>
              <a:gd name="T10" fmla="*/ 0 h 155"/>
              <a:gd name="T11" fmla="*/ 119 w 119"/>
              <a:gd name="T12" fmla="*/ 155 h 1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9" h="155">
                <a:moveTo>
                  <a:pt x="119" y="0"/>
                </a:moveTo>
                <a:lnTo>
                  <a:pt x="0" y="155"/>
                </a:lnTo>
                <a:lnTo>
                  <a:pt x="11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16" name="Line 69"/>
          <p:cNvSpPr>
            <a:spLocks noChangeShapeType="1"/>
          </p:cNvSpPr>
          <p:nvPr/>
        </p:nvSpPr>
        <p:spPr bwMode="auto">
          <a:xfrm flipH="1">
            <a:off x="2844800" y="4421188"/>
            <a:ext cx="554038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17" name="Line 70"/>
          <p:cNvSpPr>
            <a:spLocks noChangeShapeType="1"/>
          </p:cNvSpPr>
          <p:nvPr/>
        </p:nvSpPr>
        <p:spPr bwMode="auto">
          <a:xfrm flipH="1">
            <a:off x="3411538" y="4194175"/>
            <a:ext cx="182562" cy="23971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18" name="Freeform 71"/>
          <p:cNvSpPr>
            <a:spLocks/>
          </p:cNvSpPr>
          <p:nvPr/>
        </p:nvSpPr>
        <p:spPr bwMode="auto">
          <a:xfrm>
            <a:off x="3394075" y="4194175"/>
            <a:ext cx="212725" cy="292100"/>
          </a:xfrm>
          <a:custGeom>
            <a:avLst/>
            <a:gdLst>
              <a:gd name="T0" fmla="*/ 307459063 w 134"/>
              <a:gd name="T1" fmla="*/ 0 h 184"/>
              <a:gd name="T2" fmla="*/ 327620313 w 134"/>
              <a:gd name="T3" fmla="*/ 0 h 184"/>
              <a:gd name="T4" fmla="*/ 337700938 w 134"/>
              <a:gd name="T5" fmla="*/ 0 h 184"/>
              <a:gd name="T6" fmla="*/ 57964388 w 134"/>
              <a:gd name="T7" fmla="*/ 463708750 h 184"/>
              <a:gd name="T8" fmla="*/ 47883763 w 134"/>
              <a:gd name="T9" fmla="*/ 370463763 h 184"/>
              <a:gd name="T10" fmla="*/ 0 w 134"/>
              <a:gd name="T11" fmla="*/ 330141263 h 184"/>
              <a:gd name="T12" fmla="*/ 307459063 w 134"/>
              <a:gd name="T13" fmla="*/ 0 h 184"/>
              <a:gd name="T14" fmla="*/ 307459063 w 134"/>
              <a:gd name="T15" fmla="*/ 0 h 1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4"/>
              <a:gd name="T25" fmla="*/ 0 h 184"/>
              <a:gd name="T26" fmla="*/ 134 w 134"/>
              <a:gd name="T27" fmla="*/ 184 h 1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4" h="184">
                <a:moveTo>
                  <a:pt x="122" y="0"/>
                </a:moveTo>
                <a:lnTo>
                  <a:pt x="130" y="0"/>
                </a:lnTo>
                <a:lnTo>
                  <a:pt x="134" y="0"/>
                </a:lnTo>
                <a:lnTo>
                  <a:pt x="23" y="184"/>
                </a:lnTo>
                <a:lnTo>
                  <a:pt x="19" y="147"/>
                </a:lnTo>
                <a:lnTo>
                  <a:pt x="0" y="131"/>
                </a:lnTo>
                <a:lnTo>
                  <a:pt x="1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19" name="Freeform 72"/>
          <p:cNvSpPr>
            <a:spLocks/>
          </p:cNvSpPr>
          <p:nvPr/>
        </p:nvSpPr>
        <p:spPr bwMode="auto">
          <a:xfrm>
            <a:off x="3235325" y="4037013"/>
            <a:ext cx="352425" cy="150812"/>
          </a:xfrm>
          <a:custGeom>
            <a:avLst/>
            <a:gdLst>
              <a:gd name="T0" fmla="*/ 0 w 222"/>
              <a:gd name="T1" fmla="*/ 0 h 95"/>
              <a:gd name="T2" fmla="*/ 559474688 w 222"/>
              <a:gd name="T3" fmla="*/ 239413256 h 95"/>
              <a:gd name="T4" fmla="*/ 0 w 222"/>
              <a:gd name="T5" fmla="*/ 0 h 95"/>
              <a:gd name="T6" fmla="*/ 0 60000 65536"/>
              <a:gd name="T7" fmla="*/ 0 60000 65536"/>
              <a:gd name="T8" fmla="*/ 0 60000 65536"/>
              <a:gd name="T9" fmla="*/ 0 w 222"/>
              <a:gd name="T10" fmla="*/ 0 h 95"/>
              <a:gd name="T11" fmla="*/ 222 w 222"/>
              <a:gd name="T12" fmla="*/ 95 h 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" h="95">
                <a:moveTo>
                  <a:pt x="0" y="0"/>
                </a:moveTo>
                <a:lnTo>
                  <a:pt x="222" y="9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20" name="Freeform 73"/>
          <p:cNvSpPr>
            <a:spLocks/>
          </p:cNvSpPr>
          <p:nvPr/>
        </p:nvSpPr>
        <p:spPr bwMode="auto">
          <a:xfrm>
            <a:off x="3228975" y="4024313"/>
            <a:ext cx="371475" cy="169862"/>
          </a:xfrm>
          <a:custGeom>
            <a:avLst/>
            <a:gdLst>
              <a:gd name="T0" fmla="*/ 0 w 234"/>
              <a:gd name="T1" fmla="*/ 32761141 h 107"/>
              <a:gd name="T2" fmla="*/ 10080625 w 234"/>
              <a:gd name="T3" fmla="*/ 0 h 107"/>
              <a:gd name="T4" fmla="*/ 579635938 w 234"/>
              <a:gd name="T5" fmla="*/ 246974586 h 107"/>
              <a:gd name="T6" fmla="*/ 589716563 w 234"/>
              <a:gd name="T7" fmla="*/ 269655131 h 107"/>
              <a:gd name="T8" fmla="*/ 569555313 w 234"/>
              <a:gd name="T9" fmla="*/ 269655131 h 107"/>
              <a:gd name="T10" fmla="*/ 0 w 234"/>
              <a:gd name="T11" fmla="*/ 32761141 h 107"/>
              <a:gd name="T12" fmla="*/ 0 w 234"/>
              <a:gd name="T13" fmla="*/ 32761141 h 1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4"/>
              <a:gd name="T22" fmla="*/ 0 h 107"/>
              <a:gd name="T23" fmla="*/ 234 w 234"/>
              <a:gd name="T24" fmla="*/ 107 h 1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4" h="107">
                <a:moveTo>
                  <a:pt x="0" y="13"/>
                </a:moveTo>
                <a:lnTo>
                  <a:pt x="4" y="0"/>
                </a:lnTo>
                <a:lnTo>
                  <a:pt x="230" y="98"/>
                </a:lnTo>
                <a:lnTo>
                  <a:pt x="234" y="107"/>
                </a:lnTo>
                <a:lnTo>
                  <a:pt x="226" y="107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21" name="Freeform 74"/>
          <p:cNvSpPr>
            <a:spLocks/>
          </p:cNvSpPr>
          <p:nvPr/>
        </p:nvSpPr>
        <p:spPr bwMode="auto">
          <a:xfrm>
            <a:off x="2662238" y="4030663"/>
            <a:ext cx="371475" cy="157162"/>
          </a:xfrm>
          <a:custGeom>
            <a:avLst/>
            <a:gdLst>
              <a:gd name="T0" fmla="*/ 0 w 234"/>
              <a:gd name="T1" fmla="*/ 249493881 h 99"/>
              <a:gd name="T2" fmla="*/ 589716563 w 234"/>
              <a:gd name="T3" fmla="*/ 0 h 99"/>
              <a:gd name="T4" fmla="*/ 0 w 234"/>
              <a:gd name="T5" fmla="*/ 249493881 h 99"/>
              <a:gd name="T6" fmla="*/ 0 60000 65536"/>
              <a:gd name="T7" fmla="*/ 0 60000 65536"/>
              <a:gd name="T8" fmla="*/ 0 60000 65536"/>
              <a:gd name="T9" fmla="*/ 0 w 234"/>
              <a:gd name="T10" fmla="*/ 0 h 99"/>
              <a:gd name="T11" fmla="*/ 234 w 234"/>
              <a:gd name="T12" fmla="*/ 99 h 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4" h="99">
                <a:moveTo>
                  <a:pt x="0" y="99"/>
                </a:moveTo>
                <a:lnTo>
                  <a:pt x="234" y="0"/>
                </a:lnTo>
                <a:lnTo>
                  <a:pt x="0" y="9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22" name="Line 75"/>
          <p:cNvSpPr>
            <a:spLocks noChangeShapeType="1"/>
          </p:cNvSpPr>
          <p:nvPr/>
        </p:nvSpPr>
        <p:spPr bwMode="auto">
          <a:xfrm>
            <a:off x="3235325" y="4030663"/>
            <a:ext cx="352425" cy="157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23" name="Line 76"/>
          <p:cNvSpPr>
            <a:spLocks noChangeShapeType="1"/>
          </p:cNvSpPr>
          <p:nvPr/>
        </p:nvSpPr>
        <p:spPr bwMode="auto">
          <a:xfrm flipV="1">
            <a:off x="2655888" y="4024313"/>
            <a:ext cx="371475" cy="1635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24" name="Freeform 77"/>
          <p:cNvSpPr>
            <a:spLocks/>
          </p:cNvSpPr>
          <p:nvPr/>
        </p:nvSpPr>
        <p:spPr bwMode="auto">
          <a:xfrm>
            <a:off x="2649538" y="4024313"/>
            <a:ext cx="384175" cy="169862"/>
          </a:xfrm>
          <a:custGeom>
            <a:avLst/>
            <a:gdLst>
              <a:gd name="T0" fmla="*/ 20161250 w 242"/>
              <a:gd name="T1" fmla="*/ 269655131 h 107"/>
              <a:gd name="T2" fmla="*/ 0 w 242"/>
              <a:gd name="T3" fmla="*/ 269655131 h 107"/>
              <a:gd name="T4" fmla="*/ 10080625 w 242"/>
              <a:gd name="T5" fmla="*/ 246974586 h 107"/>
              <a:gd name="T6" fmla="*/ 609877813 w 242"/>
              <a:gd name="T7" fmla="*/ 0 h 107"/>
              <a:gd name="T8" fmla="*/ 609877813 w 242"/>
              <a:gd name="T9" fmla="*/ 20161191 h 107"/>
              <a:gd name="T10" fmla="*/ 20161250 w 242"/>
              <a:gd name="T11" fmla="*/ 269655131 h 107"/>
              <a:gd name="T12" fmla="*/ 20161250 w 242"/>
              <a:gd name="T13" fmla="*/ 269655131 h 1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2"/>
              <a:gd name="T22" fmla="*/ 0 h 107"/>
              <a:gd name="T23" fmla="*/ 242 w 242"/>
              <a:gd name="T24" fmla="*/ 107 h 1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2" h="107">
                <a:moveTo>
                  <a:pt x="8" y="107"/>
                </a:moveTo>
                <a:lnTo>
                  <a:pt x="0" y="107"/>
                </a:lnTo>
                <a:lnTo>
                  <a:pt x="4" y="98"/>
                </a:lnTo>
                <a:lnTo>
                  <a:pt x="242" y="0"/>
                </a:lnTo>
                <a:lnTo>
                  <a:pt x="242" y="8"/>
                </a:lnTo>
                <a:lnTo>
                  <a:pt x="8" y="10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25" name="Freeform 78"/>
          <p:cNvSpPr>
            <a:spLocks/>
          </p:cNvSpPr>
          <p:nvPr/>
        </p:nvSpPr>
        <p:spPr bwMode="auto">
          <a:xfrm>
            <a:off x="2649538" y="4194175"/>
            <a:ext cx="195262" cy="246063"/>
          </a:xfrm>
          <a:custGeom>
            <a:avLst/>
            <a:gdLst>
              <a:gd name="T0" fmla="*/ 309977631 w 123"/>
              <a:gd name="T1" fmla="*/ 390625806 h 155"/>
              <a:gd name="T2" fmla="*/ 0 w 123"/>
              <a:gd name="T3" fmla="*/ 0 h 155"/>
              <a:gd name="T4" fmla="*/ 309977631 w 123"/>
              <a:gd name="T5" fmla="*/ 390625806 h 155"/>
              <a:gd name="T6" fmla="*/ 0 60000 65536"/>
              <a:gd name="T7" fmla="*/ 0 60000 65536"/>
              <a:gd name="T8" fmla="*/ 0 60000 65536"/>
              <a:gd name="T9" fmla="*/ 0 w 123"/>
              <a:gd name="T10" fmla="*/ 0 h 155"/>
              <a:gd name="T11" fmla="*/ 123 w 123"/>
              <a:gd name="T12" fmla="*/ 155 h 1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3" h="155">
                <a:moveTo>
                  <a:pt x="123" y="155"/>
                </a:moveTo>
                <a:lnTo>
                  <a:pt x="0" y="0"/>
                </a:lnTo>
                <a:lnTo>
                  <a:pt x="123" y="15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26" name="Freeform 79"/>
          <p:cNvSpPr>
            <a:spLocks/>
          </p:cNvSpPr>
          <p:nvPr/>
        </p:nvSpPr>
        <p:spPr bwMode="auto">
          <a:xfrm>
            <a:off x="2643188" y="4194175"/>
            <a:ext cx="220662" cy="292100"/>
          </a:xfrm>
          <a:custGeom>
            <a:avLst/>
            <a:gdLst>
              <a:gd name="T0" fmla="*/ 0 w 139"/>
              <a:gd name="T1" fmla="*/ 0 h 184"/>
              <a:gd name="T2" fmla="*/ 10080602 w 139"/>
              <a:gd name="T3" fmla="*/ 0 h 184"/>
              <a:gd name="T4" fmla="*/ 30241806 w 139"/>
              <a:gd name="T5" fmla="*/ 0 h 184"/>
              <a:gd name="T6" fmla="*/ 350300131 w 139"/>
              <a:gd name="T7" fmla="*/ 330141263 h 184"/>
              <a:gd name="T8" fmla="*/ 299897120 w 139"/>
              <a:gd name="T9" fmla="*/ 370463763 h 184"/>
              <a:gd name="T10" fmla="*/ 292337463 w 139"/>
              <a:gd name="T11" fmla="*/ 463708750 h 184"/>
              <a:gd name="T12" fmla="*/ 0 w 139"/>
              <a:gd name="T13" fmla="*/ 0 h 184"/>
              <a:gd name="T14" fmla="*/ 0 w 139"/>
              <a:gd name="T15" fmla="*/ 0 h 1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9"/>
              <a:gd name="T25" fmla="*/ 0 h 184"/>
              <a:gd name="T26" fmla="*/ 139 w 139"/>
              <a:gd name="T27" fmla="*/ 184 h 1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9" h="184">
                <a:moveTo>
                  <a:pt x="0" y="0"/>
                </a:moveTo>
                <a:lnTo>
                  <a:pt x="4" y="0"/>
                </a:lnTo>
                <a:lnTo>
                  <a:pt x="12" y="0"/>
                </a:lnTo>
                <a:lnTo>
                  <a:pt x="139" y="131"/>
                </a:lnTo>
                <a:lnTo>
                  <a:pt x="119" y="147"/>
                </a:lnTo>
                <a:lnTo>
                  <a:pt x="116" y="1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27" name="Freeform 80"/>
          <p:cNvSpPr>
            <a:spLocks/>
          </p:cNvSpPr>
          <p:nvPr/>
        </p:nvSpPr>
        <p:spPr bwMode="auto">
          <a:xfrm>
            <a:off x="3424238" y="4467225"/>
            <a:ext cx="1587" cy="103188"/>
          </a:xfrm>
          <a:custGeom>
            <a:avLst/>
            <a:gdLst>
              <a:gd name="T0" fmla="*/ 0 w 1587"/>
              <a:gd name="T1" fmla="*/ 163811744 h 65"/>
              <a:gd name="T2" fmla="*/ 0 w 1587"/>
              <a:gd name="T3" fmla="*/ 0 h 65"/>
              <a:gd name="T4" fmla="*/ 0 w 1587"/>
              <a:gd name="T5" fmla="*/ 163811744 h 65"/>
              <a:gd name="T6" fmla="*/ 0 60000 65536"/>
              <a:gd name="T7" fmla="*/ 0 60000 65536"/>
              <a:gd name="T8" fmla="*/ 0 60000 65536"/>
              <a:gd name="T9" fmla="*/ 0 w 1587"/>
              <a:gd name="T10" fmla="*/ 0 h 65"/>
              <a:gd name="T11" fmla="*/ 1587 w 1587"/>
              <a:gd name="T12" fmla="*/ 65 h 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65">
                <a:moveTo>
                  <a:pt x="0" y="65"/>
                </a:moveTo>
                <a:lnTo>
                  <a:pt x="0" y="0"/>
                </a:lnTo>
                <a:lnTo>
                  <a:pt x="0" y="6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28" name="Line 81"/>
          <p:cNvSpPr>
            <a:spLocks noChangeShapeType="1"/>
          </p:cNvSpPr>
          <p:nvPr/>
        </p:nvSpPr>
        <p:spPr bwMode="auto">
          <a:xfrm flipH="1" flipV="1">
            <a:off x="2649538" y="4194175"/>
            <a:ext cx="188912" cy="23971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29" name="Line 82"/>
          <p:cNvSpPr>
            <a:spLocks noChangeShapeType="1"/>
          </p:cNvSpPr>
          <p:nvPr/>
        </p:nvSpPr>
        <p:spPr bwMode="auto">
          <a:xfrm flipV="1">
            <a:off x="3417888" y="4467225"/>
            <a:ext cx="1587" cy="1031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30" name="Freeform 83"/>
          <p:cNvSpPr>
            <a:spLocks/>
          </p:cNvSpPr>
          <p:nvPr/>
        </p:nvSpPr>
        <p:spPr bwMode="auto">
          <a:xfrm>
            <a:off x="3417888" y="4427538"/>
            <a:ext cx="12700" cy="149225"/>
          </a:xfrm>
          <a:custGeom>
            <a:avLst/>
            <a:gdLst>
              <a:gd name="T0" fmla="*/ 20161250 w 8"/>
              <a:gd name="T1" fmla="*/ 236894688 h 94"/>
              <a:gd name="T2" fmla="*/ 0 w 8"/>
              <a:gd name="T3" fmla="*/ 236894688 h 94"/>
              <a:gd name="T4" fmla="*/ 0 w 8"/>
              <a:gd name="T5" fmla="*/ 40322500 h 94"/>
              <a:gd name="T6" fmla="*/ 10080625 w 8"/>
              <a:gd name="T7" fmla="*/ 0 h 94"/>
              <a:gd name="T8" fmla="*/ 20161250 w 8"/>
              <a:gd name="T9" fmla="*/ 93246575 h 94"/>
              <a:gd name="T10" fmla="*/ 20161250 w 8"/>
              <a:gd name="T11" fmla="*/ 236894688 h 94"/>
              <a:gd name="T12" fmla="*/ 20161250 w 8"/>
              <a:gd name="T13" fmla="*/ 236894688 h 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"/>
              <a:gd name="T22" fmla="*/ 0 h 94"/>
              <a:gd name="T23" fmla="*/ 8 w 8"/>
              <a:gd name="T24" fmla="*/ 94 h 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" h="94">
                <a:moveTo>
                  <a:pt x="8" y="94"/>
                </a:moveTo>
                <a:lnTo>
                  <a:pt x="0" y="94"/>
                </a:lnTo>
                <a:lnTo>
                  <a:pt x="0" y="16"/>
                </a:lnTo>
                <a:lnTo>
                  <a:pt x="4" y="0"/>
                </a:lnTo>
                <a:lnTo>
                  <a:pt x="8" y="37"/>
                </a:lnTo>
                <a:lnTo>
                  <a:pt x="8" y="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31" name="Freeform 84"/>
          <p:cNvSpPr>
            <a:spLocks/>
          </p:cNvSpPr>
          <p:nvPr/>
        </p:nvSpPr>
        <p:spPr bwMode="auto">
          <a:xfrm>
            <a:off x="2832100" y="4467225"/>
            <a:ext cx="1588" cy="103188"/>
          </a:xfrm>
          <a:custGeom>
            <a:avLst/>
            <a:gdLst>
              <a:gd name="T0" fmla="*/ 0 w 1588"/>
              <a:gd name="T1" fmla="*/ 0 h 65"/>
              <a:gd name="T2" fmla="*/ 0 w 1588"/>
              <a:gd name="T3" fmla="*/ 163811744 h 65"/>
              <a:gd name="T4" fmla="*/ 0 w 1588"/>
              <a:gd name="T5" fmla="*/ 0 h 65"/>
              <a:gd name="T6" fmla="*/ 0 60000 65536"/>
              <a:gd name="T7" fmla="*/ 0 60000 65536"/>
              <a:gd name="T8" fmla="*/ 0 60000 65536"/>
              <a:gd name="T9" fmla="*/ 0 w 1588"/>
              <a:gd name="T10" fmla="*/ 0 h 65"/>
              <a:gd name="T11" fmla="*/ 1588 w 1588"/>
              <a:gd name="T12" fmla="*/ 65 h 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65">
                <a:moveTo>
                  <a:pt x="0" y="0"/>
                </a:moveTo>
                <a:lnTo>
                  <a:pt x="0" y="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32" name="Freeform 85"/>
          <p:cNvSpPr>
            <a:spLocks/>
          </p:cNvSpPr>
          <p:nvPr/>
        </p:nvSpPr>
        <p:spPr bwMode="auto">
          <a:xfrm>
            <a:off x="2827338" y="4427538"/>
            <a:ext cx="11112" cy="149225"/>
          </a:xfrm>
          <a:custGeom>
            <a:avLst/>
            <a:gdLst>
              <a:gd name="T0" fmla="*/ 17639506 w 7"/>
              <a:gd name="T1" fmla="*/ 236894688 h 94"/>
              <a:gd name="T2" fmla="*/ 0 w 7"/>
              <a:gd name="T3" fmla="*/ 236894688 h 94"/>
              <a:gd name="T4" fmla="*/ 0 w 7"/>
              <a:gd name="T5" fmla="*/ 93246575 h 94"/>
              <a:gd name="T6" fmla="*/ 7559335 w 7"/>
              <a:gd name="T7" fmla="*/ 0 h 94"/>
              <a:gd name="T8" fmla="*/ 17639506 w 7"/>
              <a:gd name="T9" fmla="*/ 40322500 h 94"/>
              <a:gd name="T10" fmla="*/ 17639506 w 7"/>
              <a:gd name="T11" fmla="*/ 236894688 h 94"/>
              <a:gd name="T12" fmla="*/ 17639506 w 7"/>
              <a:gd name="T13" fmla="*/ 236894688 h 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"/>
              <a:gd name="T22" fmla="*/ 0 h 94"/>
              <a:gd name="T23" fmla="*/ 7 w 7"/>
              <a:gd name="T24" fmla="*/ 94 h 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" h="94">
                <a:moveTo>
                  <a:pt x="7" y="94"/>
                </a:moveTo>
                <a:lnTo>
                  <a:pt x="0" y="94"/>
                </a:lnTo>
                <a:lnTo>
                  <a:pt x="0" y="37"/>
                </a:lnTo>
                <a:lnTo>
                  <a:pt x="3" y="0"/>
                </a:lnTo>
                <a:lnTo>
                  <a:pt x="7" y="16"/>
                </a:lnTo>
                <a:lnTo>
                  <a:pt x="7" y="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33" name="Freeform 86"/>
          <p:cNvSpPr>
            <a:spLocks/>
          </p:cNvSpPr>
          <p:nvPr/>
        </p:nvSpPr>
        <p:spPr bwMode="auto">
          <a:xfrm>
            <a:off x="2649538" y="3868738"/>
            <a:ext cx="1587" cy="319087"/>
          </a:xfrm>
          <a:custGeom>
            <a:avLst/>
            <a:gdLst>
              <a:gd name="T0" fmla="*/ 0 w 1587"/>
              <a:gd name="T1" fmla="*/ 0 h 201"/>
              <a:gd name="T2" fmla="*/ 0 w 1587"/>
              <a:gd name="T3" fmla="*/ 506549819 h 201"/>
              <a:gd name="T4" fmla="*/ 0 w 1587"/>
              <a:gd name="T5" fmla="*/ 0 h 201"/>
              <a:gd name="T6" fmla="*/ 0 60000 65536"/>
              <a:gd name="T7" fmla="*/ 0 60000 65536"/>
              <a:gd name="T8" fmla="*/ 0 60000 65536"/>
              <a:gd name="T9" fmla="*/ 0 w 1587"/>
              <a:gd name="T10" fmla="*/ 0 h 201"/>
              <a:gd name="T11" fmla="*/ 1587 w 1587"/>
              <a:gd name="T12" fmla="*/ 201 h 2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201">
                <a:moveTo>
                  <a:pt x="0" y="0"/>
                </a:moveTo>
                <a:lnTo>
                  <a:pt x="0" y="20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34" name="Line 87"/>
          <p:cNvSpPr>
            <a:spLocks noChangeShapeType="1"/>
          </p:cNvSpPr>
          <p:nvPr/>
        </p:nvSpPr>
        <p:spPr bwMode="auto">
          <a:xfrm>
            <a:off x="2832100" y="4467225"/>
            <a:ext cx="1588" cy="1031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35" name="Line 88"/>
          <p:cNvSpPr>
            <a:spLocks noChangeShapeType="1"/>
          </p:cNvSpPr>
          <p:nvPr/>
        </p:nvSpPr>
        <p:spPr bwMode="auto">
          <a:xfrm>
            <a:off x="2649538" y="3868738"/>
            <a:ext cx="1587" cy="3111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36" name="Freeform 89"/>
          <p:cNvSpPr>
            <a:spLocks/>
          </p:cNvSpPr>
          <p:nvPr/>
        </p:nvSpPr>
        <p:spPr bwMode="auto">
          <a:xfrm>
            <a:off x="2643188" y="3862388"/>
            <a:ext cx="12700" cy="331787"/>
          </a:xfrm>
          <a:custGeom>
            <a:avLst/>
            <a:gdLst>
              <a:gd name="T0" fmla="*/ 0 w 8"/>
              <a:gd name="T1" fmla="*/ 30241829 h 209"/>
              <a:gd name="T2" fmla="*/ 20161250 w 8"/>
              <a:gd name="T3" fmla="*/ 0 h 209"/>
              <a:gd name="T4" fmla="*/ 20161250 w 8"/>
              <a:gd name="T5" fmla="*/ 504030490 h 209"/>
              <a:gd name="T6" fmla="*/ 10080625 w 8"/>
              <a:gd name="T7" fmla="*/ 526711069 h 209"/>
              <a:gd name="T8" fmla="*/ 0 w 8"/>
              <a:gd name="T9" fmla="*/ 526711069 h 209"/>
              <a:gd name="T10" fmla="*/ 0 w 8"/>
              <a:gd name="T11" fmla="*/ 30241829 h 209"/>
              <a:gd name="T12" fmla="*/ 0 w 8"/>
              <a:gd name="T13" fmla="*/ 30241829 h 2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"/>
              <a:gd name="T22" fmla="*/ 0 h 209"/>
              <a:gd name="T23" fmla="*/ 8 w 8"/>
              <a:gd name="T24" fmla="*/ 209 h 2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" h="209">
                <a:moveTo>
                  <a:pt x="0" y="12"/>
                </a:moveTo>
                <a:lnTo>
                  <a:pt x="8" y="0"/>
                </a:lnTo>
                <a:lnTo>
                  <a:pt x="8" y="200"/>
                </a:lnTo>
                <a:lnTo>
                  <a:pt x="4" y="209"/>
                </a:lnTo>
                <a:lnTo>
                  <a:pt x="0" y="209"/>
                </a:lnTo>
                <a:lnTo>
                  <a:pt x="0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37" name="Freeform 90"/>
          <p:cNvSpPr>
            <a:spLocks/>
          </p:cNvSpPr>
          <p:nvPr/>
        </p:nvSpPr>
        <p:spPr bwMode="auto">
          <a:xfrm>
            <a:off x="3600450" y="3524250"/>
            <a:ext cx="1588" cy="663575"/>
          </a:xfrm>
          <a:custGeom>
            <a:avLst/>
            <a:gdLst>
              <a:gd name="T0" fmla="*/ 0 w 1588"/>
              <a:gd name="T1" fmla="*/ 0 h 418"/>
              <a:gd name="T2" fmla="*/ 0 w 1588"/>
              <a:gd name="T3" fmla="*/ 1053425313 h 418"/>
              <a:gd name="T4" fmla="*/ 0 w 1588"/>
              <a:gd name="T5" fmla="*/ 0 h 418"/>
              <a:gd name="T6" fmla="*/ 0 60000 65536"/>
              <a:gd name="T7" fmla="*/ 0 60000 65536"/>
              <a:gd name="T8" fmla="*/ 0 60000 65536"/>
              <a:gd name="T9" fmla="*/ 0 w 1588"/>
              <a:gd name="T10" fmla="*/ 0 h 418"/>
              <a:gd name="T11" fmla="*/ 1588 w 1588"/>
              <a:gd name="T12" fmla="*/ 418 h 4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418">
                <a:moveTo>
                  <a:pt x="0" y="0"/>
                </a:moveTo>
                <a:lnTo>
                  <a:pt x="0" y="4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38" name="Freeform 91"/>
          <p:cNvSpPr>
            <a:spLocks/>
          </p:cNvSpPr>
          <p:nvPr/>
        </p:nvSpPr>
        <p:spPr bwMode="auto">
          <a:xfrm>
            <a:off x="3594100" y="3524250"/>
            <a:ext cx="12700" cy="669925"/>
          </a:xfrm>
          <a:custGeom>
            <a:avLst/>
            <a:gdLst>
              <a:gd name="T0" fmla="*/ 20161250 w 8"/>
              <a:gd name="T1" fmla="*/ 1063505938 h 422"/>
              <a:gd name="T2" fmla="*/ 10080625 w 8"/>
              <a:gd name="T3" fmla="*/ 1063505938 h 422"/>
              <a:gd name="T4" fmla="*/ 0 w 8"/>
              <a:gd name="T5" fmla="*/ 1040825325 h 422"/>
              <a:gd name="T6" fmla="*/ 0 w 8"/>
              <a:gd name="T7" fmla="*/ 0 h 422"/>
              <a:gd name="T8" fmla="*/ 20161250 w 8"/>
              <a:gd name="T9" fmla="*/ 0 h 422"/>
              <a:gd name="T10" fmla="*/ 20161250 w 8"/>
              <a:gd name="T11" fmla="*/ 1063505938 h 422"/>
              <a:gd name="T12" fmla="*/ 20161250 w 8"/>
              <a:gd name="T13" fmla="*/ 1063505938 h 4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"/>
              <a:gd name="T22" fmla="*/ 0 h 422"/>
              <a:gd name="T23" fmla="*/ 8 w 8"/>
              <a:gd name="T24" fmla="*/ 422 h 4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" h="422">
                <a:moveTo>
                  <a:pt x="8" y="422"/>
                </a:moveTo>
                <a:lnTo>
                  <a:pt x="4" y="422"/>
                </a:lnTo>
                <a:lnTo>
                  <a:pt x="0" y="413"/>
                </a:lnTo>
                <a:lnTo>
                  <a:pt x="0" y="0"/>
                </a:lnTo>
                <a:lnTo>
                  <a:pt x="8" y="0"/>
                </a:lnTo>
                <a:lnTo>
                  <a:pt x="8" y="42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39" name="Freeform 92"/>
          <p:cNvSpPr>
            <a:spLocks/>
          </p:cNvSpPr>
          <p:nvPr/>
        </p:nvSpPr>
        <p:spPr bwMode="auto">
          <a:xfrm>
            <a:off x="2400300" y="3868738"/>
            <a:ext cx="249238" cy="1587"/>
          </a:xfrm>
          <a:custGeom>
            <a:avLst/>
            <a:gdLst>
              <a:gd name="T0" fmla="*/ 0 w 157"/>
              <a:gd name="T1" fmla="*/ 0 h 1587"/>
              <a:gd name="T2" fmla="*/ 395666119 w 157"/>
              <a:gd name="T3" fmla="*/ 0 h 1587"/>
              <a:gd name="T4" fmla="*/ 0 w 157"/>
              <a:gd name="T5" fmla="*/ 0 h 1587"/>
              <a:gd name="T6" fmla="*/ 0 60000 65536"/>
              <a:gd name="T7" fmla="*/ 0 60000 65536"/>
              <a:gd name="T8" fmla="*/ 0 60000 65536"/>
              <a:gd name="T9" fmla="*/ 0 w 157"/>
              <a:gd name="T10" fmla="*/ 0 h 1587"/>
              <a:gd name="T11" fmla="*/ 157 w 157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7" h="1587">
                <a:moveTo>
                  <a:pt x="0" y="0"/>
                </a:moveTo>
                <a:lnTo>
                  <a:pt x="1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40" name="Line 93"/>
          <p:cNvSpPr>
            <a:spLocks noChangeShapeType="1"/>
          </p:cNvSpPr>
          <p:nvPr/>
        </p:nvSpPr>
        <p:spPr bwMode="auto">
          <a:xfrm>
            <a:off x="3600450" y="3524250"/>
            <a:ext cx="1588" cy="6556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41" name="Line 94"/>
          <p:cNvSpPr>
            <a:spLocks noChangeShapeType="1"/>
          </p:cNvSpPr>
          <p:nvPr/>
        </p:nvSpPr>
        <p:spPr bwMode="auto">
          <a:xfrm>
            <a:off x="2400300" y="3868738"/>
            <a:ext cx="242888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42" name="Freeform 95"/>
          <p:cNvSpPr>
            <a:spLocks/>
          </p:cNvSpPr>
          <p:nvPr/>
        </p:nvSpPr>
        <p:spPr bwMode="auto">
          <a:xfrm>
            <a:off x="2400300" y="3862388"/>
            <a:ext cx="255588" cy="19050"/>
          </a:xfrm>
          <a:custGeom>
            <a:avLst/>
            <a:gdLst>
              <a:gd name="T0" fmla="*/ 0 w 161"/>
              <a:gd name="T1" fmla="*/ 30241875 h 12"/>
              <a:gd name="T2" fmla="*/ 0 w 161"/>
              <a:gd name="T3" fmla="*/ 0 h 12"/>
              <a:gd name="T4" fmla="*/ 405746744 w 161"/>
              <a:gd name="T5" fmla="*/ 0 h 12"/>
              <a:gd name="T6" fmla="*/ 385585454 w 161"/>
              <a:gd name="T7" fmla="*/ 30241875 h 12"/>
              <a:gd name="T8" fmla="*/ 0 w 161"/>
              <a:gd name="T9" fmla="*/ 30241875 h 12"/>
              <a:gd name="T10" fmla="*/ 0 w 161"/>
              <a:gd name="T11" fmla="*/ 3024187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1"/>
              <a:gd name="T19" fmla="*/ 0 h 12"/>
              <a:gd name="T20" fmla="*/ 161 w 161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1" h="12">
                <a:moveTo>
                  <a:pt x="0" y="12"/>
                </a:moveTo>
                <a:lnTo>
                  <a:pt x="0" y="0"/>
                </a:lnTo>
                <a:lnTo>
                  <a:pt x="161" y="0"/>
                </a:lnTo>
                <a:lnTo>
                  <a:pt x="153" y="12"/>
                </a:lnTo>
                <a:lnTo>
                  <a:pt x="0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4843" name="Rectangle 96"/>
          <p:cNvSpPr>
            <a:spLocks noChangeArrowheads="1"/>
          </p:cNvSpPr>
          <p:nvPr/>
        </p:nvSpPr>
        <p:spPr bwMode="auto">
          <a:xfrm>
            <a:off x="4486275" y="2767013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2000">
              <a:latin typeface="Comic Sans MS" charset="0"/>
            </a:endParaRPr>
          </a:p>
        </p:txBody>
      </p:sp>
      <p:sp>
        <p:nvSpPr>
          <p:cNvPr id="74844" name="Rectangle 97"/>
          <p:cNvSpPr>
            <a:spLocks noChangeArrowheads="1"/>
          </p:cNvSpPr>
          <p:nvPr/>
        </p:nvSpPr>
        <p:spPr bwMode="auto">
          <a:xfrm>
            <a:off x="4181475" y="3363913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2000">
              <a:latin typeface="Comic Sans MS" charset="0"/>
            </a:endParaRPr>
          </a:p>
        </p:txBody>
      </p:sp>
      <p:sp>
        <p:nvSpPr>
          <p:cNvPr id="74845" name="Rectangle 98"/>
          <p:cNvSpPr>
            <a:spLocks noChangeArrowheads="1"/>
          </p:cNvSpPr>
          <p:nvPr/>
        </p:nvSpPr>
        <p:spPr bwMode="auto">
          <a:xfrm>
            <a:off x="3548063" y="3286125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2000">
              <a:latin typeface="Comic Sans MS" charset="0"/>
            </a:endParaRPr>
          </a:p>
        </p:txBody>
      </p:sp>
      <p:sp>
        <p:nvSpPr>
          <p:cNvPr id="74846" name="Rectangle 99"/>
          <p:cNvSpPr>
            <a:spLocks noChangeArrowheads="1"/>
          </p:cNvSpPr>
          <p:nvPr/>
        </p:nvSpPr>
        <p:spPr bwMode="auto">
          <a:xfrm>
            <a:off x="3548063" y="2643188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2000">
              <a:latin typeface="Comic Sans MS" charset="0"/>
            </a:endParaRPr>
          </a:p>
        </p:txBody>
      </p:sp>
      <p:sp>
        <p:nvSpPr>
          <p:cNvPr id="74847" name="Rectangle 100"/>
          <p:cNvSpPr>
            <a:spLocks noChangeArrowheads="1"/>
          </p:cNvSpPr>
          <p:nvPr/>
        </p:nvSpPr>
        <p:spPr bwMode="auto">
          <a:xfrm>
            <a:off x="4181475" y="2168525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</a:t>
            </a:r>
            <a:endParaRPr lang="en-US" sz="2000">
              <a:latin typeface="Comic Sans MS" charset="0"/>
            </a:endParaRPr>
          </a:p>
        </p:txBody>
      </p:sp>
      <p:sp>
        <p:nvSpPr>
          <p:cNvPr id="74848" name="Rectangle 101"/>
          <p:cNvSpPr>
            <a:spLocks noChangeArrowheads="1"/>
          </p:cNvSpPr>
          <p:nvPr/>
        </p:nvSpPr>
        <p:spPr bwMode="auto">
          <a:xfrm>
            <a:off x="4322763" y="2168525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</a:t>
            </a:r>
            <a:endParaRPr lang="en-US" sz="2000">
              <a:latin typeface="Comic Sans MS" charset="0"/>
            </a:endParaRPr>
          </a:p>
        </p:txBody>
      </p:sp>
      <p:sp>
        <p:nvSpPr>
          <p:cNvPr id="74849" name="Rectangle 102"/>
          <p:cNvSpPr>
            <a:spLocks noChangeArrowheads="1"/>
          </p:cNvSpPr>
          <p:nvPr/>
        </p:nvSpPr>
        <p:spPr bwMode="auto">
          <a:xfrm>
            <a:off x="4462463" y="2254250"/>
            <a:ext cx="920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2</a:t>
            </a:r>
            <a:endParaRPr lang="en-US" sz="2000">
              <a:latin typeface="Comic Sans MS" charset="0"/>
            </a:endParaRPr>
          </a:p>
        </p:txBody>
      </p:sp>
      <p:sp>
        <p:nvSpPr>
          <p:cNvPr id="74850" name="Rectangle 103"/>
          <p:cNvSpPr>
            <a:spLocks noChangeArrowheads="1"/>
          </p:cNvSpPr>
          <p:nvPr/>
        </p:nvSpPr>
        <p:spPr bwMode="auto">
          <a:xfrm>
            <a:off x="3060700" y="3884613"/>
            <a:ext cx="158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O</a:t>
            </a:r>
            <a:endParaRPr lang="en-US" sz="2000">
              <a:latin typeface="Comic Sans MS" charset="0"/>
            </a:endParaRPr>
          </a:p>
        </p:txBody>
      </p:sp>
      <p:sp>
        <p:nvSpPr>
          <p:cNvPr id="74851" name="Rectangle 104"/>
          <p:cNvSpPr>
            <a:spLocks noChangeArrowheads="1"/>
          </p:cNvSpPr>
          <p:nvPr/>
        </p:nvSpPr>
        <p:spPr bwMode="auto">
          <a:xfrm>
            <a:off x="3359150" y="4578350"/>
            <a:ext cx="158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O</a:t>
            </a:r>
            <a:endParaRPr lang="en-US" sz="2000">
              <a:latin typeface="Comic Sans MS" charset="0"/>
            </a:endParaRPr>
          </a:p>
        </p:txBody>
      </p:sp>
      <p:sp>
        <p:nvSpPr>
          <p:cNvPr id="74852" name="Rectangle 105"/>
          <p:cNvSpPr>
            <a:spLocks noChangeArrowheads="1"/>
          </p:cNvSpPr>
          <p:nvPr/>
        </p:nvSpPr>
        <p:spPr bwMode="auto">
          <a:xfrm>
            <a:off x="3505200" y="4578350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</a:t>
            </a:r>
            <a:endParaRPr lang="en-US" sz="2000">
              <a:latin typeface="Comic Sans MS" charset="0"/>
            </a:endParaRPr>
          </a:p>
        </p:txBody>
      </p:sp>
      <p:sp>
        <p:nvSpPr>
          <p:cNvPr id="74853" name="Rectangle 106"/>
          <p:cNvSpPr>
            <a:spLocks noChangeArrowheads="1"/>
          </p:cNvSpPr>
          <p:nvPr/>
        </p:nvSpPr>
        <p:spPr bwMode="auto">
          <a:xfrm>
            <a:off x="2768600" y="4578350"/>
            <a:ext cx="158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O</a:t>
            </a:r>
            <a:endParaRPr lang="en-US" sz="2000">
              <a:latin typeface="Comic Sans MS" charset="0"/>
            </a:endParaRPr>
          </a:p>
        </p:txBody>
      </p:sp>
      <p:sp>
        <p:nvSpPr>
          <p:cNvPr id="74854" name="Rectangle 107"/>
          <p:cNvSpPr>
            <a:spLocks noChangeArrowheads="1"/>
          </p:cNvSpPr>
          <p:nvPr/>
        </p:nvSpPr>
        <p:spPr bwMode="auto">
          <a:xfrm>
            <a:off x="2914650" y="4578350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</a:t>
            </a:r>
            <a:endParaRPr lang="en-US" sz="2000">
              <a:latin typeface="Comic Sans MS" charset="0"/>
            </a:endParaRPr>
          </a:p>
        </p:txBody>
      </p:sp>
      <p:sp>
        <p:nvSpPr>
          <p:cNvPr id="74855" name="Rectangle 108"/>
          <p:cNvSpPr>
            <a:spLocks noChangeArrowheads="1"/>
          </p:cNvSpPr>
          <p:nvPr/>
        </p:nvSpPr>
        <p:spPr bwMode="auto">
          <a:xfrm>
            <a:off x="2090738" y="3760788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</a:t>
            </a:r>
            <a:endParaRPr lang="en-US" sz="2000">
              <a:latin typeface="Comic Sans MS" charset="0"/>
            </a:endParaRPr>
          </a:p>
        </p:txBody>
      </p:sp>
      <p:sp>
        <p:nvSpPr>
          <p:cNvPr id="74856" name="Rectangle 109"/>
          <p:cNvSpPr>
            <a:spLocks noChangeArrowheads="1"/>
          </p:cNvSpPr>
          <p:nvPr/>
        </p:nvSpPr>
        <p:spPr bwMode="auto">
          <a:xfrm>
            <a:off x="2225675" y="3760788"/>
            <a:ext cx="158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O</a:t>
            </a:r>
            <a:endParaRPr lang="en-US" sz="2000">
              <a:latin typeface="Comic Sans MS" charset="0"/>
            </a:endParaRPr>
          </a:p>
        </p:txBody>
      </p:sp>
      <p:sp>
        <p:nvSpPr>
          <p:cNvPr id="74857" name="Rectangle 110"/>
          <p:cNvSpPr>
            <a:spLocks noGrp="1" noChangeArrowheads="1"/>
          </p:cNvSpPr>
          <p:nvPr>
            <p:ph type="title"/>
          </p:nvPr>
        </p:nvSpPr>
        <p:spPr>
          <a:xfrm>
            <a:off x="635000" y="101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Nucleosides</a:t>
            </a:r>
          </a:p>
        </p:txBody>
      </p:sp>
    </p:spTree>
    <p:extLst>
      <p:ext uri="{BB962C8B-B14F-4D97-AF65-F5344CB8AC3E}">
        <p14:creationId xmlns:p14="http://schemas.microsoft.com/office/powerpoint/2010/main" val="254939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400050" y="1292225"/>
            <a:ext cx="53641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>
                <a:latin typeface="Calibri" charset="0"/>
              </a:rPr>
              <a:t>Base + ribose + </a:t>
            </a:r>
            <a:r>
              <a:rPr lang="en-GB" sz="2000">
                <a:solidFill>
                  <a:srgbClr val="FF0000"/>
                </a:solidFill>
                <a:latin typeface="Calibri" charset="0"/>
              </a:rPr>
              <a:t>phosphate</a:t>
            </a:r>
            <a:r>
              <a:rPr lang="en-GB" sz="2000">
                <a:latin typeface="Calibri" charset="0"/>
              </a:rPr>
              <a:t> </a:t>
            </a:r>
            <a:r>
              <a:rPr lang="en-GB" sz="2000">
                <a:latin typeface="Calibri" charset="0"/>
                <a:sym typeface="Wingdings" charset="0"/>
              </a:rPr>
              <a:t>= nucleo</a:t>
            </a:r>
            <a:r>
              <a:rPr lang="en-GB" sz="2000" u="sng">
                <a:solidFill>
                  <a:srgbClr val="FF0000"/>
                </a:solidFill>
                <a:latin typeface="Calibri" charset="0"/>
                <a:sym typeface="Wingdings" charset="0"/>
              </a:rPr>
              <a:t>t</a:t>
            </a:r>
            <a:r>
              <a:rPr lang="en-GB" sz="2000">
                <a:latin typeface="Calibri" charset="0"/>
                <a:sym typeface="Wingdings" charset="0"/>
              </a:rPr>
              <a:t>ide</a:t>
            </a:r>
            <a:endParaRPr lang="en-GB" sz="2000">
              <a:latin typeface="Calibri" charset="0"/>
            </a:endParaRPr>
          </a:p>
        </p:txBody>
      </p:sp>
      <p:sp>
        <p:nvSpPr>
          <p:cNvPr id="76803" name="Text Box 4"/>
          <p:cNvSpPr txBox="1">
            <a:spLocks noChangeArrowheads="1"/>
          </p:cNvSpPr>
          <p:nvPr/>
        </p:nvSpPr>
        <p:spPr bwMode="auto">
          <a:xfrm>
            <a:off x="503238" y="4805363"/>
            <a:ext cx="3267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latin typeface="Calibri" charset="0"/>
              </a:rPr>
              <a:t>adenosine monophosphate</a:t>
            </a:r>
          </a:p>
          <a:p>
            <a:pPr algn="ctr" eaLnBrk="1" hangingPunct="1"/>
            <a:r>
              <a:rPr lang="en-GB" sz="1800">
                <a:latin typeface="Calibri" charset="0"/>
              </a:rPr>
              <a:t>(AMP)</a:t>
            </a:r>
          </a:p>
        </p:txBody>
      </p:sp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4732338" y="4805363"/>
            <a:ext cx="3290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solidFill>
                  <a:srgbClr val="3333FF"/>
                </a:solidFill>
                <a:latin typeface="Calibri" charset="0"/>
              </a:rPr>
              <a:t>deoxy</a:t>
            </a:r>
            <a:r>
              <a:rPr lang="en-GB" sz="1800">
                <a:latin typeface="Calibri" charset="0"/>
              </a:rPr>
              <a:t>cytidine triphosphate</a:t>
            </a:r>
          </a:p>
          <a:p>
            <a:pPr algn="ctr" eaLnBrk="1" hangingPunct="1"/>
            <a:r>
              <a:rPr lang="en-GB" sz="1800">
                <a:latin typeface="Calibri" charset="0"/>
              </a:rPr>
              <a:t>(dCTP)</a:t>
            </a:r>
          </a:p>
        </p:txBody>
      </p:sp>
      <p:sp>
        <p:nvSpPr>
          <p:cNvPr id="76805" name="Text Box 9"/>
          <p:cNvSpPr txBox="1">
            <a:spLocks noChangeArrowheads="1"/>
          </p:cNvSpPr>
          <p:nvPr/>
        </p:nvSpPr>
        <p:spPr bwMode="auto">
          <a:xfrm>
            <a:off x="7299325" y="3894138"/>
            <a:ext cx="2984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2'</a:t>
            </a:r>
          </a:p>
        </p:txBody>
      </p:sp>
      <p:sp>
        <p:nvSpPr>
          <p:cNvPr id="76806" name="Text Box 10"/>
          <p:cNvSpPr txBox="1">
            <a:spLocks noChangeArrowheads="1"/>
          </p:cNvSpPr>
          <p:nvPr/>
        </p:nvSpPr>
        <p:spPr bwMode="auto">
          <a:xfrm>
            <a:off x="6948488" y="3894138"/>
            <a:ext cx="2984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0000"/>
                </a:solidFill>
              </a:rPr>
              <a:t>3'</a:t>
            </a:r>
          </a:p>
        </p:txBody>
      </p:sp>
      <p:sp>
        <p:nvSpPr>
          <p:cNvPr id="76807" name="Text Box 11"/>
          <p:cNvSpPr txBox="1">
            <a:spLocks noChangeArrowheads="1"/>
          </p:cNvSpPr>
          <p:nvPr/>
        </p:nvSpPr>
        <p:spPr bwMode="auto">
          <a:xfrm>
            <a:off x="447675" y="1963738"/>
            <a:ext cx="1387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</a:rPr>
              <a:t>Examples:</a:t>
            </a:r>
          </a:p>
        </p:txBody>
      </p:sp>
      <p:sp>
        <p:nvSpPr>
          <p:cNvPr id="76808" name="Rectangle 203"/>
          <p:cNvSpPr>
            <a:spLocks noGrp="1" noChangeArrowheads="1"/>
          </p:cNvSpPr>
          <p:nvPr>
            <p:ph type="title"/>
          </p:nvPr>
        </p:nvSpPr>
        <p:spPr>
          <a:xfrm>
            <a:off x="673100" y="101600"/>
            <a:ext cx="7772400" cy="1143000"/>
          </a:xfrm>
        </p:spPr>
        <p:txBody>
          <a:bodyPr/>
          <a:lstStyle/>
          <a:p>
            <a:pPr eaLnBrk="1" hangingPunct="1"/>
            <a:r>
              <a:rPr lang="en-GB" sz="360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Nucleotides</a:t>
            </a:r>
          </a:p>
        </p:txBody>
      </p:sp>
      <p:grpSp>
        <p:nvGrpSpPr>
          <p:cNvPr id="76809" name="Group 405"/>
          <p:cNvGrpSpPr>
            <a:grpSpLocks/>
          </p:cNvGrpSpPr>
          <p:nvPr/>
        </p:nvGrpSpPr>
        <p:grpSpPr bwMode="auto">
          <a:xfrm>
            <a:off x="546100" y="3348038"/>
            <a:ext cx="1019175" cy="882650"/>
            <a:chOff x="344" y="2109"/>
            <a:chExt cx="642" cy="556"/>
          </a:xfrm>
        </p:grpSpPr>
        <p:sp>
          <p:nvSpPr>
            <p:cNvPr id="76917" name="Line 304"/>
            <p:cNvSpPr>
              <a:spLocks noChangeShapeType="1"/>
            </p:cNvSpPr>
            <p:nvPr/>
          </p:nvSpPr>
          <p:spPr bwMode="auto">
            <a:xfrm>
              <a:off x="985" y="2376"/>
              <a:ext cx="1" cy="17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8" name="Line 305"/>
            <p:cNvSpPr>
              <a:spLocks noChangeShapeType="1"/>
            </p:cNvSpPr>
            <p:nvPr/>
          </p:nvSpPr>
          <p:spPr bwMode="auto">
            <a:xfrm>
              <a:off x="853" y="2376"/>
              <a:ext cx="1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9" name="Line 306"/>
            <p:cNvSpPr>
              <a:spLocks noChangeShapeType="1"/>
            </p:cNvSpPr>
            <p:nvPr/>
          </p:nvSpPr>
          <p:spPr bwMode="auto">
            <a:xfrm>
              <a:off x="664" y="2376"/>
              <a:ext cx="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0" name="Line 307"/>
            <p:cNvSpPr>
              <a:spLocks noChangeShapeType="1"/>
            </p:cNvSpPr>
            <p:nvPr/>
          </p:nvSpPr>
          <p:spPr bwMode="auto">
            <a:xfrm>
              <a:off x="474" y="2376"/>
              <a:ext cx="9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1" name="Line 308"/>
            <p:cNvSpPr>
              <a:spLocks noChangeShapeType="1"/>
            </p:cNvSpPr>
            <p:nvPr/>
          </p:nvSpPr>
          <p:spPr bwMode="auto">
            <a:xfrm flipV="1">
              <a:off x="606" y="2443"/>
              <a:ext cx="1" cy="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2" name="Line 309"/>
            <p:cNvSpPr>
              <a:spLocks noChangeShapeType="1"/>
            </p:cNvSpPr>
            <p:nvPr/>
          </p:nvSpPr>
          <p:spPr bwMode="auto">
            <a:xfrm>
              <a:off x="595" y="2235"/>
              <a:ext cx="1" cy="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3" name="Line 310"/>
            <p:cNvSpPr>
              <a:spLocks noChangeShapeType="1"/>
            </p:cNvSpPr>
            <p:nvPr/>
          </p:nvSpPr>
          <p:spPr bwMode="auto">
            <a:xfrm>
              <a:off x="618" y="2235"/>
              <a:ext cx="1" cy="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4" name="Rectangle 311"/>
            <p:cNvSpPr>
              <a:spLocks noChangeArrowheads="1"/>
            </p:cNvSpPr>
            <p:nvPr/>
          </p:nvSpPr>
          <p:spPr bwMode="auto">
            <a:xfrm>
              <a:off x="758" y="2317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1400"/>
            </a:p>
          </p:txBody>
        </p:sp>
        <p:sp>
          <p:nvSpPr>
            <p:cNvPr id="76925" name="Rectangle 312"/>
            <p:cNvSpPr>
              <a:spLocks noChangeArrowheads="1"/>
            </p:cNvSpPr>
            <p:nvPr/>
          </p:nvSpPr>
          <p:spPr bwMode="auto">
            <a:xfrm>
              <a:off x="580" y="2317"/>
              <a:ext cx="7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P</a:t>
              </a:r>
              <a:endParaRPr lang="en-US" sz="1400"/>
            </a:p>
          </p:txBody>
        </p:sp>
        <p:sp>
          <p:nvSpPr>
            <p:cNvPr id="76926" name="Rectangle 313"/>
            <p:cNvSpPr>
              <a:spLocks noChangeArrowheads="1"/>
            </p:cNvSpPr>
            <p:nvPr/>
          </p:nvSpPr>
          <p:spPr bwMode="auto">
            <a:xfrm>
              <a:off x="344" y="2317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-</a:t>
              </a:r>
              <a:endParaRPr lang="en-US" sz="1400"/>
            </a:p>
          </p:txBody>
        </p:sp>
        <p:sp>
          <p:nvSpPr>
            <p:cNvPr id="76927" name="Rectangle 314"/>
            <p:cNvSpPr>
              <a:spLocks noChangeArrowheads="1"/>
            </p:cNvSpPr>
            <p:nvPr/>
          </p:nvSpPr>
          <p:spPr bwMode="auto">
            <a:xfrm>
              <a:off x="379" y="2317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1400"/>
            </a:p>
          </p:txBody>
        </p:sp>
        <p:sp>
          <p:nvSpPr>
            <p:cNvPr id="76928" name="Rectangle 315"/>
            <p:cNvSpPr>
              <a:spLocks noChangeArrowheads="1"/>
            </p:cNvSpPr>
            <p:nvPr/>
          </p:nvSpPr>
          <p:spPr bwMode="auto">
            <a:xfrm>
              <a:off x="574" y="2531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1400"/>
            </a:p>
          </p:txBody>
        </p:sp>
        <p:sp>
          <p:nvSpPr>
            <p:cNvPr id="76929" name="Rectangle 316"/>
            <p:cNvSpPr>
              <a:spLocks noChangeArrowheads="1"/>
            </p:cNvSpPr>
            <p:nvPr/>
          </p:nvSpPr>
          <p:spPr bwMode="auto">
            <a:xfrm>
              <a:off x="670" y="2531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-</a:t>
              </a:r>
              <a:endParaRPr lang="en-US" sz="1400"/>
            </a:p>
          </p:txBody>
        </p:sp>
        <p:sp>
          <p:nvSpPr>
            <p:cNvPr id="76930" name="Rectangle 317"/>
            <p:cNvSpPr>
              <a:spLocks noChangeArrowheads="1"/>
            </p:cNvSpPr>
            <p:nvPr/>
          </p:nvSpPr>
          <p:spPr bwMode="auto">
            <a:xfrm>
              <a:off x="574" y="2109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1400"/>
            </a:p>
          </p:txBody>
        </p:sp>
      </p:grpSp>
      <p:sp>
        <p:nvSpPr>
          <p:cNvPr id="76810" name="Rectangle 320"/>
          <p:cNvSpPr>
            <a:spLocks noChangeArrowheads="1"/>
          </p:cNvSpPr>
          <p:nvPr/>
        </p:nvSpPr>
        <p:spPr bwMode="auto">
          <a:xfrm>
            <a:off x="3127375" y="2838450"/>
            <a:ext cx="128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6811" name="Rectangle 321"/>
          <p:cNvSpPr>
            <a:spLocks noChangeArrowheads="1"/>
          </p:cNvSpPr>
          <p:nvPr/>
        </p:nvSpPr>
        <p:spPr bwMode="auto">
          <a:xfrm>
            <a:off x="2846388" y="3297238"/>
            <a:ext cx="1285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6812" name="Rectangle 322"/>
          <p:cNvSpPr>
            <a:spLocks noChangeArrowheads="1"/>
          </p:cNvSpPr>
          <p:nvPr/>
        </p:nvSpPr>
        <p:spPr bwMode="auto">
          <a:xfrm>
            <a:off x="2338388" y="3241675"/>
            <a:ext cx="1285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6813" name="Line 324"/>
          <p:cNvSpPr>
            <a:spLocks noChangeShapeType="1"/>
          </p:cNvSpPr>
          <p:nvPr/>
        </p:nvSpPr>
        <p:spPr bwMode="auto">
          <a:xfrm flipH="1">
            <a:off x="2168525" y="2897188"/>
            <a:ext cx="155575" cy="2047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4" name="Line 325"/>
          <p:cNvSpPr>
            <a:spLocks noChangeShapeType="1"/>
          </p:cNvSpPr>
          <p:nvPr/>
        </p:nvSpPr>
        <p:spPr bwMode="auto">
          <a:xfrm>
            <a:off x="2178050" y="3100388"/>
            <a:ext cx="144463" cy="1920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5" name="Line 326"/>
          <p:cNvSpPr>
            <a:spLocks noChangeShapeType="1"/>
          </p:cNvSpPr>
          <p:nvPr/>
        </p:nvSpPr>
        <p:spPr bwMode="auto">
          <a:xfrm>
            <a:off x="2466975" y="2846388"/>
            <a:ext cx="193675" cy="714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6" name="Line 327"/>
          <p:cNvSpPr>
            <a:spLocks noChangeShapeType="1"/>
          </p:cNvSpPr>
          <p:nvPr/>
        </p:nvSpPr>
        <p:spPr bwMode="auto">
          <a:xfrm flipV="1">
            <a:off x="2482850" y="3262313"/>
            <a:ext cx="190500" cy="666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7" name="Line 328"/>
          <p:cNvSpPr>
            <a:spLocks noChangeShapeType="1"/>
          </p:cNvSpPr>
          <p:nvPr/>
        </p:nvSpPr>
        <p:spPr bwMode="auto">
          <a:xfrm flipH="1">
            <a:off x="2239963" y="2951163"/>
            <a:ext cx="107950" cy="150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8" name="Line 329"/>
          <p:cNvSpPr>
            <a:spLocks noChangeShapeType="1"/>
          </p:cNvSpPr>
          <p:nvPr/>
        </p:nvSpPr>
        <p:spPr bwMode="auto">
          <a:xfrm>
            <a:off x="2652713" y="2917825"/>
            <a:ext cx="0" cy="349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9" name="Line 330"/>
          <p:cNvSpPr>
            <a:spLocks noChangeShapeType="1"/>
          </p:cNvSpPr>
          <p:nvPr/>
        </p:nvSpPr>
        <p:spPr bwMode="auto">
          <a:xfrm>
            <a:off x="2697163" y="2943225"/>
            <a:ext cx="0" cy="298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0" name="Line 331"/>
          <p:cNvSpPr>
            <a:spLocks noChangeShapeType="1"/>
          </p:cNvSpPr>
          <p:nvPr/>
        </p:nvSpPr>
        <p:spPr bwMode="auto">
          <a:xfrm flipV="1">
            <a:off x="2652713" y="2759075"/>
            <a:ext cx="266700" cy="1587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1" name="Line 332"/>
          <p:cNvSpPr>
            <a:spLocks noChangeShapeType="1"/>
          </p:cNvSpPr>
          <p:nvPr/>
        </p:nvSpPr>
        <p:spPr bwMode="auto">
          <a:xfrm flipH="1">
            <a:off x="2913063" y="2524125"/>
            <a:ext cx="0" cy="247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2" name="Line 333"/>
          <p:cNvSpPr>
            <a:spLocks noChangeShapeType="1"/>
          </p:cNvSpPr>
          <p:nvPr/>
        </p:nvSpPr>
        <p:spPr bwMode="auto">
          <a:xfrm>
            <a:off x="2919413" y="2765425"/>
            <a:ext cx="190500" cy="114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3" name="Line 334"/>
          <p:cNvSpPr>
            <a:spLocks noChangeShapeType="1"/>
          </p:cNvSpPr>
          <p:nvPr/>
        </p:nvSpPr>
        <p:spPr bwMode="auto">
          <a:xfrm>
            <a:off x="2913063" y="2822575"/>
            <a:ext cx="171450" cy="101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4" name="Line 335"/>
          <p:cNvSpPr>
            <a:spLocks noChangeShapeType="1"/>
          </p:cNvSpPr>
          <p:nvPr/>
        </p:nvSpPr>
        <p:spPr bwMode="auto">
          <a:xfrm>
            <a:off x="3179763" y="3044825"/>
            <a:ext cx="0" cy="222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5" name="Line 336"/>
          <p:cNvSpPr>
            <a:spLocks noChangeShapeType="1"/>
          </p:cNvSpPr>
          <p:nvPr/>
        </p:nvSpPr>
        <p:spPr bwMode="auto">
          <a:xfrm>
            <a:off x="2665413" y="3267075"/>
            <a:ext cx="158750" cy="82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6" name="Line 337"/>
          <p:cNvSpPr>
            <a:spLocks noChangeShapeType="1"/>
          </p:cNvSpPr>
          <p:nvPr/>
        </p:nvSpPr>
        <p:spPr bwMode="auto">
          <a:xfrm flipV="1">
            <a:off x="2989263" y="3267075"/>
            <a:ext cx="196850" cy="114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7" name="Line 338"/>
          <p:cNvSpPr>
            <a:spLocks noChangeShapeType="1"/>
          </p:cNvSpPr>
          <p:nvPr/>
        </p:nvSpPr>
        <p:spPr bwMode="auto">
          <a:xfrm flipV="1">
            <a:off x="2982913" y="3241675"/>
            <a:ext cx="146050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8" name="Rectangle 339"/>
          <p:cNvSpPr>
            <a:spLocks noChangeArrowheads="1"/>
          </p:cNvSpPr>
          <p:nvPr/>
        </p:nvSpPr>
        <p:spPr bwMode="auto">
          <a:xfrm>
            <a:off x="2865438" y="2327275"/>
            <a:ext cx="1285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6829" name="Rectangle 340"/>
          <p:cNvSpPr>
            <a:spLocks noChangeArrowheads="1"/>
          </p:cNvSpPr>
          <p:nvPr/>
        </p:nvSpPr>
        <p:spPr bwMode="auto">
          <a:xfrm>
            <a:off x="2981325" y="2327275"/>
            <a:ext cx="128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H</a:t>
            </a:r>
            <a:endParaRPr lang="en-US" sz="1400"/>
          </a:p>
        </p:txBody>
      </p:sp>
      <p:sp>
        <p:nvSpPr>
          <p:cNvPr id="76830" name="Rectangle 341"/>
          <p:cNvSpPr>
            <a:spLocks noChangeArrowheads="1"/>
          </p:cNvSpPr>
          <p:nvPr/>
        </p:nvSpPr>
        <p:spPr bwMode="auto">
          <a:xfrm>
            <a:off x="3100388" y="2393950"/>
            <a:ext cx="762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2</a:t>
            </a:r>
            <a:endParaRPr lang="en-US" sz="1400"/>
          </a:p>
        </p:txBody>
      </p:sp>
      <p:sp>
        <p:nvSpPr>
          <p:cNvPr id="76831" name="Rectangle 342"/>
          <p:cNvSpPr>
            <a:spLocks noChangeArrowheads="1"/>
          </p:cNvSpPr>
          <p:nvPr/>
        </p:nvSpPr>
        <p:spPr bwMode="auto">
          <a:xfrm>
            <a:off x="2325688" y="2725738"/>
            <a:ext cx="1285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grpSp>
        <p:nvGrpSpPr>
          <p:cNvPr id="76832" name="Group 452"/>
          <p:cNvGrpSpPr>
            <a:grpSpLocks/>
          </p:cNvGrpSpPr>
          <p:nvPr/>
        </p:nvGrpSpPr>
        <p:grpSpPr bwMode="auto">
          <a:xfrm>
            <a:off x="1560513" y="3482975"/>
            <a:ext cx="857250" cy="1108075"/>
            <a:chOff x="983" y="2194"/>
            <a:chExt cx="540" cy="698"/>
          </a:xfrm>
        </p:grpSpPr>
        <p:sp>
          <p:nvSpPr>
            <p:cNvPr id="76900" name="Rectangle 344"/>
            <p:cNvSpPr>
              <a:spLocks noChangeArrowheads="1"/>
            </p:cNvSpPr>
            <p:nvPr/>
          </p:nvSpPr>
          <p:spPr bwMode="auto">
            <a:xfrm>
              <a:off x="1361" y="2758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EF1F1D"/>
                  </a:solidFill>
                </a:rPr>
                <a:t>O</a:t>
              </a:r>
            </a:p>
          </p:txBody>
        </p:sp>
        <p:sp>
          <p:nvSpPr>
            <p:cNvPr id="76901" name="Rectangle 345"/>
            <p:cNvSpPr>
              <a:spLocks noChangeArrowheads="1"/>
            </p:cNvSpPr>
            <p:nvPr/>
          </p:nvSpPr>
          <p:spPr bwMode="auto">
            <a:xfrm>
              <a:off x="1442" y="2758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EF1F1D"/>
                  </a:solidFill>
                </a:rPr>
                <a:t>H</a:t>
              </a:r>
              <a:endParaRPr lang="en-US" sz="1400"/>
            </a:p>
          </p:txBody>
        </p:sp>
        <p:sp>
          <p:nvSpPr>
            <p:cNvPr id="76902" name="Rectangle 346"/>
            <p:cNvSpPr>
              <a:spLocks noChangeArrowheads="1"/>
            </p:cNvSpPr>
            <p:nvPr/>
          </p:nvSpPr>
          <p:spPr bwMode="auto">
            <a:xfrm>
              <a:off x="1045" y="2758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1400"/>
            </a:p>
          </p:txBody>
        </p:sp>
        <p:sp>
          <p:nvSpPr>
            <p:cNvPr id="76903" name="Rectangle 347"/>
            <p:cNvSpPr>
              <a:spLocks noChangeArrowheads="1"/>
            </p:cNvSpPr>
            <p:nvPr/>
          </p:nvSpPr>
          <p:spPr bwMode="auto">
            <a:xfrm>
              <a:off x="1126" y="2758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H</a:t>
              </a:r>
              <a:endParaRPr lang="en-US" sz="1400"/>
            </a:p>
          </p:txBody>
        </p:sp>
        <p:sp>
          <p:nvSpPr>
            <p:cNvPr id="76904" name="Text Box 348"/>
            <p:cNvSpPr txBox="1">
              <a:spLocks noChangeArrowheads="1"/>
            </p:cNvSpPr>
            <p:nvPr/>
          </p:nvSpPr>
          <p:spPr bwMode="auto">
            <a:xfrm>
              <a:off x="1264" y="2513"/>
              <a:ext cx="1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>
                  <a:solidFill>
                    <a:srgbClr val="FF0000"/>
                  </a:solidFill>
                </a:rPr>
                <a:t>2'</a:t>
              </a:r>
            </a:p>
          </p:txBody>
        </p:sp>
        <p:sp>
          <p:nvSpPr>
            <p:cNvPr id="76905" name="Text Box 349"/>
            <p:cNvSpPr txBox="1">
              <a:spLocks noChangeArrowheads="1"/>
            </p:cNvSpPr>
            <p:nvPr/>
          </p:nvSpPr>
          <p:spPr bwMode="auto">
            <a:xfrm>
              <a:off x="1043" y="2513"/>
              <a:ext cx="1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>
                  <a:solidFill>
                    <a:srgbClr val="FF0000"/>
                  </a:solidFill>
                </a:rPr>
                <a:t>3'</a:t>
              </a:r>
            </a:p>
          </p:txBody>
        </p:sp>
        <p:grpSp>
          <p:nvGrpSpPr>
            <p:cNvPr id="76906" name="Group 451"/>
            <p:cNvGrpSpPr>
              <a:grpSpLocks/>
            </p:cNvGrpSpPr>
            <p:nvPr/>
          </p:nvGrpSpPr>
          <p:grpSpPr bwMode="auto">
            <a:xfrm>
              <a:off x="983" y="2194"/>
              <a:ext cx="508" cy="564"/>
              <a:chOff x="983" y="2194"/>
              <a:chExt cx="508" cy="564"/>
            </a:xfrm>
          </p:grpSpPr>
          <p:grpSp>
            <p:nvGrpSpPr>
              <p:cNvPr id="76907" name="Group 450"/>
              <p:cNvGrpSpPr>
                <a:grpSpLocks/>
              </p:cNvGrpSpPr>
              <p:nvPr/>
            </p:nvGrpSpPr>
            <p:grpSpPr bwMode="auto">
              <a:xfrm>
                <a:off x="983" y="2194"/>
                <a:ext cx="508" cy="512"/>
                <a:chOff x="983" y="2194"/>
                <a:chExt cx="508" cy="512"/>
              </a:xfrm>
            </p:grpSpPr>
            <p:sp>
              <p:nvSpPr>
                <p:cNvPr id="76910" name="Line 352"/>
                <p:cNvSpPr>
                  <a:spLocks noChangeShapeType="1"/>
                </p:cNvSpPr>
                <p:nvPr/>
              </p:nvSpPr>
              <p:spPr bwMode="auto">
                <a:xfrm flipH="1">
                  <a:off x="1089" y="2670"/>
                  <a:ext cx="293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911" name="Freeform 353"/>
                <p:cNvSpPr>
                  <a:spLocks/>
                </p:cNvSpPr>
                <p:nvPr/>
              </p:nvSpPr>
              <p:spPr bwMode="auto">
                <a:xfrm>
                  <a:off x="1374" y="2547"/>
                  <a:ext cx="115" cy="159"/>
                </a:xfrm>
                <a:custGeom>
                  <a:avLst/>
                  <a:gdLst>
                    <a:gd name="T0" fmla="*/ 103 w 115"/>
                    <a:gd name="T1" fmla="*/ 6 h 159"/>
                    <a:gd name="T2" fmla="*/ 109 w 115"/>
                    <a:gd name="T3" fmla="*/ 0 h 159"/>
                    <a:gd name="T4" fmla="*/ 115 w 115"/>
                    <a:gd name="T5" fmla="*/ 6 h 159"/>
                    <a:gd name="T6" fmla="*/ 17 w 115"/>
                    <a:gd name="T7" fmla="*/ 159 h 159"/>
                    <a:gd name="T8" fmla="*/ 17 w 115"/>
                    <a:gd name="T9" fmla="*/ 129 h 159"/>
                    <a:gd name="T10" fmla="*/ 0 w 115"/>
                    <a:gd name="T11" fmla="*/ 116 h 159"/>
                    <a:gd name="T12" fmla="*/ 103 w 115"/>
                    <a:gd name="T13" fmla="*/ 6 h 159"/>
                    <a:gd name="T14" fmla="*/ 103 w 115"/>
                    <a:gd name="T15" fmla="*/ 6 h 15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5"/>
                    <a:gd name="T25" fmla="*/ 0 h 159"/>
                    <a:gd name="T26" fmla="*/ 115 w 115"/>
                    <a:gd name="T27" fmla="*/ 159 h 15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5" h="159">
                      <a:moveTo>
                        <a:pt x="103" y="6"/>
                      </a:moveTo>
                      <a:lnTo>
                        <a:pt x="109" y="0"/>
                      </a:lnTo>
                      <a:lnTo>
                        <a:pt x="115" y="6"/>
                      </a:lnTo>
                      <a:lnTo>
                        <a:pt x="17" y="159"/>
                      </a:lnTo>
                      <a:lnTo>
                        <a:pt x="17" y="129"/>
                      </a:lnTo>
                      <a:lnTo>
                        <a:pt x="0" y="116"/>
                      </a:lnTo>
                      <a:lnTo>
                        <a:pt x="10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76912" name="Rectangle 354"/>
                <p:cNvSpPr>
                  <a:spLocks noChangeArrowheads="1"/>
                </p:cNvSpPr>
                <p:nvPr/>
              </p:nvSpPr>
              <p:spPr bwMode="auto">
                <a:xfrm>
                  <a:off x="1212" y="2378"/>
                  <a:ext cx="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</a:rPr>
                    <a:t>O</a:t>
                  </a:r>
                  <a:endParaRPr lang="en-US" sz="1400"/>
                </a:p>
              </p:txBody>
            </p:sp>
            <p:sp>
              <p:nvSpPr>
                <p:cNvPr id="76913" name="Line 355"/>
                <p:cNvSpPr>
                  <a:spLocks noChangeShapeType="1"/>
                </p:cNvSpPr>
                <p:nvPr/>
              </p:nvSpPr>
              <p:spPr bwMode="auto">
                <a:xfrm>
                  <a:off x="1491" y="2194"/>
                  <a:ext cx="0" cy="352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914" name="Line 356"/>
                <p:cNvSpPr>
                  <a:spLocks noChangeShapeType="1"/>
                </p:cNvSpPr>
                <p:nvPr/>
              </p:nvSpPr>
              <p:spPr bwMode="auto">
                <a:xfrm flipH="1" flipV="1">
                  <a:off x="1307" y="2458"/>
                  <a:ext cx="184" cy="92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915" name="Line 357"/>
                <p:cNvSpPr>
                  <a:spLocks noChangeShapeType="1"/>
                </p:cNvSpPr>
                <p:nvPr/>
              </p:nvSpPr>
              <p:spPr bwMode="auto">
                <a:xfrm flipV="1">
                  <a:off x="983" y="2458"/>
                  <a:ext cx="208" cy="88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916" name="Freeform 358"/>
                <p:cNvSpPr>
                  <a:spLocks/>
                </p:cNvSpPr>
                <p:nvPr/>
              </p:nvSpPr>
              <p:spPr bwMode="auto">
                <a:xfrm>
                  <a:off x="988" y="2543"/>
                  <a:ext cx="114" cy="159"/>
                </a:xfrm>
                <a:custGeom>
                  <a:avLst/>
                  <a:gdLst>
                    <a:gd name="T0" fmla="*/ 0 w 114"/>
                    <a:gd name="T1" fmla="*/ 6 h 159"/>
                    <a:gd name="T2" fmla="*/ 5 w 114"/>
                    <a:gd name="T3" fmla="*/ 0 h 159"/>
                    <a:gd name="T4" fmla="*/ 11 w 114"/>
                    <a:gd name="T5" fmla="*/ 6 h 159"/>
                    <a:gd name="T6" fmla="*/ 114 w 114"/>
                    <a:gd name="T7" fmla="*/ 116 h 159"/>
                    <a:gd name="T8" fmla="*/ 103 w 114"/>
                    <a:gd name="T9" fmla="*/ 129 h 159"/>
                    <a:gd name="T10" fmla="*/ 97 w 114"/>
                    <a:gd name="T11" fmla="*/ 159 h 159"/>
                    <a:gd name="T12" fmla="*/ 0 w 114"/>
                    <a:gd name="T13" fmla="*/ 6 h 159"/>
                    <a:gd name="T14" fmla="*/ 0 w 114"/>
                    <a:gd name="T15" fmla="*/ 6 h 15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4"/>
                    <a:gd name="T25" fmla="*/ 0 h 159"/>
                    <a:gd name="T26" fmla="*/ 114 w 114"/>
                    <a:gd name="T27" fmla="*/ 159 h 15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4" h="159">
                      <a:moveTo>
                        <a:pt x="0" y="6"/>
                      </a:moveTo>
                      <a:lnTo>
                        <a:pt x="5" y="0"/>
                      </a:lnTo>
                      <a:lnTo>
                        <a:pt x="11" y="6"/>
                      </a:lnTo>
                      <a:lnTo>
                        <a:pt x="114" y="116"/>
                      </a:lnTo>
                      <a:lnTo>
                        <a:pt x="103" y="129"/>
                      </a:lnTo>
                      <a:lnTo>
                        <a:pt x="97" y="159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Calibri" charset="0"/>
                  </a:endParaRPr>
                </a:p>
              </p:txBody>
            </p:sp>
          </p:grpSp>
          <p:sp>
            <p:nvSpPr>
              <p:cNvPr id="76908" name="Line 359"/>
              <p:cNvSpPr>
                <a:spLocks noChangeShapeType="1"/>
              </p:cNvSpPr>
              <p:nvPr/>
            </p:nvSpPr>
            <p:spPr bwMode="auto">
              <a:xfrm>
                <a:off x="1083" y="2682"/>
                <a:ext cx="0" cy="76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909" name="Line 360"/>
              <p:cNvSpPr>
                <a:spLocks noChangeShapeType="1"/>
              </p:cNvSpPr>
              <p:nvPr/>
            </p:nvSpPr>
            <p:spPr bwMode="auto">
              <a:xfrm>
                <a:off x="1387" y="2682"/>
                <a:ext cx="0" cy="76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6833" name="Line 361"/>
          <p:cNvSpPr>
            <a:spLocks noChangeShapeType="1"/>
          </p:cNvSpPr>
          <p:nvPr/>
        </p:nvSpPr>
        <p:spPr bwMode="auto">
          <a:xfrm flipV="1">
            <a:off x="1719263" y="4244975"/>
            <a:ext cx="482600" cy="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834" name="Group 457"/>
          <p:cNvGrpSpPr>
            <a:grpSpLocks/>
          </p:cNvGrpSpPr>
          <p:nvPr/>
        </p:nvGrpSpPr>
        <p:grpSpPr bwMode="auto">
          <a:xfrm>
            <a:off x="6856413" y="3400425"/>
            <a:ext cx="806450" cy="1108075"/>
            <a:chOff x="3795" y="1242"/>
            <a:chExt cx="508" cy="698"/>
          </a:xfrm>
        </p:grpSpPr>
        <p:grpSp>
          <p:nvGrpSpPr>
            <p:cNvPr id="76887" name="Group 458"/>
            <p:cNvGrpSpPr>
              <a:grpSpLocks/>
            </p:cNvGrpSpPr>
            <p:nvPr/>
          </p:nvGrpSpPr>
          <p:grpSpPr bwMode="auto">
            <a:xfrm>
              <a:off x="3795" y="1242"/>
              <a:ext cx="508" cy="698"/>
              <a:chOff x="3795" y="1242"/>
              <a:chExt cx="508" cy="698"/>
            </a:xfrm>
          </p:grpSpPr>
          <p:sp>
            <p:nvSpPr>
              <p:cNvPr id="76889" name="Rectangle 459"/>
              <p:cNvSpPr>
                <a:spLocks noChangeArrowheads="1"/>
              </p:cNvSpPr>
              <p:nvPr/>
            </p:nvSpPr>
            <p:spPr bwMode="auto">
              <a:xfrm>
                <a:off x="3857" y="1806"/>
                <a:ext cx="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O</a:t>
                </a:r>
                <a:endParaRPr lang="en-US" sz="1400"/>
              </a:p>
            </p:txBody>
          </p:sp>
          <p:sp>
            <p:nvSpPr>
              <p:cNvPr id="76890" name="Rectangle 460"/>
              <p:cNvSpPr>
                <a:spLocks noChangeArrowheads="1"/>
              </p:cNvSpPr>
              <p:nvPr/>
            </p:nvSpPr>
            <p:spPr bwMode="auto">
              <a:xfrm>
                <a:off x="3938" y="1806"/>
                <a:ext cx="8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H</a:t>
                </a:r>
                <a:endParaRPr lang="en-US" sz="1400"/>
              </a:p>
            </p:txBody>
          </p:sp>
          <p:sp>
            <p:nvSpPr>
              <p:cNvPr id="76891" name="Freeform 461"/>
              <p:cNvSpPr>
                <a:spLocks/>
              </p:cNvSpPr>
              <p:nvPr/>
            </p:nvSpPr>
            <p:spPr bwMode="auto">
              <a:xfrm>
                <a:off x="4186" y="1595"/>
                <a:ext cx="115" cy="159"/>
              </a:xfrm>
              <a:custGeom>
                <a:avLst/>
                <a:gdLst>
                  <a:gd name="T0" fmla="*/ 103 w 115"/>
                  <a:gd name="T1" fmla="*/ 6 h 159"/>
                  <a:gd name="T2" fmla="*/ 109 w 115"/>
                  <a:gd name="T3" fmla="*/ 0 h 159"/>
                  <a:gd name="T4" fmla="*/ 115 w 115"/>
                  <a:gd name="T5" fmla="*/ 6 h 159"/>
                  <a:gd name="T6" fmla="*/ 17 w 115"/>
                  <a:gd name="T7" fmla="*/ 159 h 159"/>
                  <a:gd name="T8" fmla="*/ 17 w 115"/>
                  <a:gd name="T9" fmla="*/ 129 h 159"/>
                  <a:gd name="T10" fmla="*/ 0 w 115"/>
                  <a:gd name="T11" fmla="*/ 116 h 159"/>
                  <a:gd name="T12" fmla="*/ 103 w 115"/>
                  <a:gd name="T13" fmla="*/ 6 h 159"/>
                  <a:gd name="T14" fmla="*/ 103 w 115"/>
                  <a:gd name="T15" fmla="*/ 6 h 1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5"/>
                  <a:gd name="T25" fmla="*/ 0 h 159"/>
                  <a:gd name="T26" fmla="*/ 115 w 115"/>
                  <a:gd name="T27" fmla="*/ 159 h 1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5" h="159">
                    <a:moveTo>
                      <a:pt x="103" y="6"/>
                    </a:moveTo>
                    <a:lnTo>
                      <a:pt x="109" y="0"/>
                    </a:lnTo>
                    <a:lnTo>
                      <a:pt x="115" y="6"/>
                    </a:lnTo>
                    <a:lnTo>
                      <a:pt x="17" y="159"/>
                    </a:lnTo>
                    <a:lnTo>
                      <a:pt x="17" y="129"/>
                    </a:lnTo>
                    <a:lnTo>
                      <a:pt x="0" y="116"/>
                    </a:lnTo>
                    <a:lnTo>
                      <a:pt x="103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92" name="Rectangle 462"/>
              <p:cNvSpPr>
                <a:spLocks noChangeArrowheads="1"/>
              </p:cNvSpPr>
              <p:nvPr/>
            </p:nvSpPr>
            <p:spPr bwMode="auto">
              <a:xfrm>
                <a:off x="4024" y="1426"/>
                <a:ext cx="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O</a:t>
                </a:r>
                <a:endParaRPr lang="en-US" sz="1400"/>
              </a:p>
            </p:txBody>
          </p:sp>
          <p:sp>
            <p:nvSpPr>
              <p:cNvPr id="76893" name="Line 463"/>
              <p:cNvSpPr>
                <a:spLocks noChangeShapeType="1"/>
              </p:cNvSpPr>
              <p:nvPr/>
            </p:nvSpPr>
            <p:spPr bwMode="auto">
              <a:xfrm>
                <a:off x="4303" y="1242"/>
                <a:ext cx="0" cy="35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94" name="Line 464"/>
              <p:cNvSpPr>
                <a:spLocks noChangeShapeType="1"/>
              </p:cNvSpPr>
              <p:nvPr/>
            </p:nvSpPr>
            <p:spPr bwMode="auto">
              <a:xfrm flipV="1">
                <a:off x="3795" y="1506"/>
                <a:ext cx="208" cy="88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95" name="Freeform 465"/>
              <p:cNvSpPr>
                <a:spLocks/>
              </p:cNvSpPr>
              <p:nvPr/>
            </p:nvSpPr>
            <p:spPr bwMode="auto">
              <a:xfrm>
                <a:off x="3800" y="1591"/>
                <a:ext cx="114" cy="159"/>
              </a:xfrm>
              <a:custGeom>
                <a:avLst/>
                <a:gdLst>
                  <a:gd name="T0" fmla="*/ 0 w 114"/>
                  <a:gd name="T1" fmla="*/ 6 h 159"/>
                  <a:gd name="T2" fmla="*/ 5 w 114"/>
                  <a:gd name="T3" fmla="*/ 0 h 159"/>
                  <a:gd name="T4" fmla="*/ 11 w 114"/>
                  <a:gd name="T5" fmla="*/ 6 h 159"/>
                  <a:gd name="T6" fmla="*/ 114 w 114"/>
                  <a:gd name="T7" fmla="*/ 116 h 159"/>
                  <a:gd name="T8" fmla="*/ 103 w 114"/>
                  <a:gd name="T9" fmla="*/ 129 h 159"/>
                  <a:gd name="T10" fmla="*/ 97 w 114"/>
                  <a:gd name="T11" fmla="*/ 159 h 159"/>
                  <a:gd name="T12" fmla="*/ 0 w 114"/>
                  <a:gd name="T13" fmla="*/ 6 h 159"/>
                  <a:gd name="T14" fmla="*/ 0 w 114"/>
                  <a:gd name="T15" fmla="*/ 6 h 1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4"/>
                  <a:gd name="T25" fmla="*/ 0 h 159"/>
                  <a:gd name="T26" fmla="*/ 114 w 114"/>
                  <a:gd name="T27" fmla="*/ 159 h 1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4" h="159">
                    <a:moveTo>
                      <a:pt x="0" y="6"/>
                    </a:moveTo>
                    <a:lnTo>
                      <a:pt x="5" y="0"/>
                    </a:lnTo>
                    <a:lnTo>
                      <a:pt x="11" y="6"/>
                    </a:lnTo>
                    <a:lnTo>
                      <a:pt x="114" y="116"/>
                    </a:lnTo>
                    <a:lnTo>
                      <a:pt x="103" y="129"/>
                    </a:lnTo>
                    <a:lnTo>
                      <a:pt x="97" y="15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96" name="Line 466"/>
              <p:cNvSpPr>
                <a:spLocks noChangeShapeType="1"/>
              </p:cNvSpPr>
              <p:nvPr/>
            </p:nvSpPr>
            <p:spPr bwMode="auto">
              <a:xfrm>
                <a:off x="3895" y="1730"/>
                <a:ext cx="0" cy="76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97" name="Line 467"/>
              <p:cNvSpPr>
                <a:spLocks noChangeShapeType="1"/>
              </p:cNvSpPr>
              <p:nvPr/>
            </p:nvSpPr>
            <p:spPr bwMode="auto">
              <a:xfrm>
                <a:off x="4199" y="1730"/>
                <a:ext cx="0" cy="76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98" name="Line 468"/>
              <p:cNvSpPr>
                <a:spLocks noChangeShapeType="1"/>
              </p:cNvSpPr>
              <p:nvPr/>
            </p:nvSpPr>
            <p:spPr bwMode="auto">
              <a:xfrm flipV="1">
                <a:off x="3895" y="1722"/>
                <a:ext cx="304" cy="0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99" name="Line 469"/>
              <p:cNvSpPr>
                <a:spLocks noChangeShapeType="1"/>
              </p:cNvSpPr>
              <p:nvPr/>
            </p:nvSpPr>
            <p:spPr bwMode="auto">
              <a:xfrm flipH="1" flipV="1">
                <a:off x="4119" y="1502"/>
                <a:ext cx="184" cy="9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88" name="Rectangle 470"/>
            <p:cNvSpPr>
              <a:spLocks noChangeArrowheads="1"/>
            </p:cNvSpPr>
            <p:nvPr/>
          </p:nvSpPr>
          <p:spPr bwMode="auto">
            <a:xfrm>
              <a:off x="4168" y="1806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3333FF"/>
                  </a:solidFill>
                </a:rPr>
                <a:t>H</a:t>
              </a:r>
            </a:p>
          </p:txBody>
        </p:sp>
      </p:grpSp>
      <p:sp>
        <p:nvSpPr>
          <p:cNvPr id="76835" name="Rectangle 472"/>
          <p:cNvSpPr>
            <a:spLocks noChangeArrowheads="1"/>
          </p:cNvSpPr>
          <p:nvPr/>
        </p:nvSpPr>
        <p:spPr bwMode="auto">
          <a:xfrm>
            <a:off x="7877175" y="2686050"/>
            <a:ext cx="128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6836" name="Rectangle 473"/>
          <p:cNvSpPr>
            <a:spLocks noChangeArrowheads="1"/>
          </p:cNvSpPr>
          <p:nvPr/>
        </p:nvSpPr>
        <p:spPr bwMode="auto">
          <a:xfrm>
            <a:off x="7621588" y="2200275"/>
            <a:ext cx="1285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6837" name="Rectangle 474"/>
          <p:cNvSpPr>
            <a:spLocks noChangeArrowheads="1"/>
          </p:cNvSpPr>
          <p:nvPr/>
        </p:nvSpPr>
        <p:spPr bwMode="auto">
          <a:xfrm>
            <a:off x="7740650" y="2200275"/>
            <a:ext cx="128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H</a:t>
            </a:r>
            <a:endParaRPr lang="en-US" sz="1400"/>
          </a:p>
        </p:txBody>
      </p:sp>
      <p:sp>
        <p:nvSpPr>
          <p:cNvPr id="76838" name="Rectangle 475"/>
          <p:cNvSpPr>
            <a:spLocks noChangeArrowheads="1"/>
          </p:cNvSpPr>
          <p:nvPr/>
        </p:nvSpPr>
        <p:spPr bwMode="auto">
          <a:xfrm>
            <a:off x="7859713" y="2266950"/>
            <a:ext cx="762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2</a:t>
            </a:r>
            <a:endParaRPr lang="en-US" sz="1400"/>
          </a:p>
        </p:txBody>
      </p:sp>
      <p:sp>
        <p:nvSpPr>
          <p:cNvPr id="76839" name="Rectangle 476"/>
          <p:cNvSpPr>
            <a:spLocks noChangeArrowheads="1"/>
          </p:cNvSpPr>
          <p:nvPr/>
        </p:nvSpPr>
        <p:spPr bwMode="auto">
          <a:xfrm>
            <a:off x="8124825" y="3192463"/>
            <a:ext cx="1381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O</a:t>
            </a:r>
            <a:endParaRPr lang="en-US" sz="1400"/>
          </a:p>
        </p:txBody>
      </p:sp>
      <p:sp>
        <p:nvSpPr>
          <p:cNvPr id="76840" name="Rectangle 477"/>
          <p:cNvSpPr>
            <a:spLocks noChangeArrowheads="1"/>
          </p:cNvSpPr>
          <p:nvPr/>
        </p:nvSpPr>
        <p:spPr bwMode="auto">
          <a:xfrm>
            <a:off x="7621588" y="3192463"/>
            <a:ext cx="1285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N</a:t>
            </a:r>
            <a:endParaRPr lang="en-US" sz="1400"/>
          </a:p>
        </p:txBody>
      </p:sp>
      <p:sp>
        <p:nvSpPr>
          <p:cNvPr id="76841" name="Line 478"/>
          <p:cNvSpPr>
            <a:spLocks noChangeShapeType="1"/>
          </p:cNvSpPr>
          <p:nvPr/>
        </p:nvSpPr>
        <p:spPr bwMode="auto">
          <a:xfrm>
            <a:off x="7410450" y="3111500"/>
            <a:ext cx="196850" cy="120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42" name="Line 479"/>
          <p:cNvSpPr>
            <a:spLocks noChangeShapeType="1"/>
          </p:cNvSpPr>
          <p:nvPr/>
        </p:nvSpPr>
        <p:spPr bwMode="auto">
          <a:xfrm>
            <a:off x="7404100" y="2774950"/>
            <a:ext cx="0" cy="349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43" name="Line 480"/>
          <p:cNvSpPr>
            <a:spLocks noChangeShapeType="1"/>
          </p:cNvSpPr>
          <p:nvPr/>
        </p:nvSpPr>
        <p:spPr bwMode="auto">
          <a:xfrm flipV="1">
            <a:off x="7404100" y="2616200"/>
            <a:ext cx="247650" cy="1587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44" name="Line 481"/>
          <p:cNvSpPr>
            <a:spLocks noChangeShapeType="1"/>
          </p:cNvSpPr>
          <p:nvPr/>
        </p:nvSpPr>
        <p:spPr bwMode="auto">
          <a:xfrm>
            <a:off x="7664450" y="2597150"/>
            <a:ext cx="196850" cy="1333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45" name="Line 482"/>
          <p:cNvSpPr>
            <a:spLocks noChangeShapeType="1"/>
          </p:cNvSpPr>
          <p:nvPr/>
        </p:nvSpPr>
        <p:spPr bwMode="auto">
          <a:xfrm>
            <a:off x="7670800" y="2660650"/>
            <a:ext cx="171450" cy="114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46" name="Line 483"/>
          <p:cNvSpPr>
            <a:spLocks noChangeShapeType="1"/>
          </p:cNvSpPr>
          <p:nvPr/>
        </p:nvSpPr>
        <p:spPr bwMode="auto">
          <a:xfrm>
            <a:off x="7448550" y="2813050"/>
            <a:ext cx="0" cy="2667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47" name="Line 484"/>
          <p:cNvSpPr>
            <a:spLocks noChangeShapeType="1"/>
          </p:cNvSpPr>
          <p:nvPr/>
        </p:nvSpPr>
        <p:spPr bwMode="auto">
          <a:xfrm>
            <a:off x="7664450" y="2387600"/>
            <a:ext cx="0" cy="222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48" name="Line 485"/>
          <p:cNvSpPr>
            <a:spLocks noChangeShapeType="1"/>
          </p:cNvSpPr>
          <p:nvPr/>
        </p:nvSpPr>
        <p:spPr bwMode="auto">
          <a:xfrm>
            <a:off x="7931150" y="2882900"/>
            <a:ext cx="0" cy="222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49" name="Line 486"/>
          <p:cNvSpPr>
            <a:spLocks noChangeShapeType="1"/>
          </p:cNvSpPr>
          <p:nvPr/>
        </p:nvSpPr>
        <p:spPr bwMode="auto">
          <a:xfrm flipV="1">
            <a:off x="7766050" y="3105150"/>
            <a:ext cx="171450" cy="127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50" name="Line 487"/>
          <p:cNvSpPr>
            <a:spLocks noChangeShapeType="1"/>
          </p:cNvSpPr>
          <p:nvPr/>
        </p:nvSpPr>
        <p:spPr bwMode="auto">
          <a:xfrm>
            <a:off x="7943850" y="3098800"/>
            <a:ext cx="177800" cy="114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51" name="Line 488"/>
          <p:cNvSpPr>
            <a:spLocks noChangeShapeType="1"/>
          </p:cNvSpPr>
          <p:nvPr/>
        </p:nvSpPr>
        <p:spPr bwMode="auto">
          <a:xfrm>
            <a:off x="7931150" y="3143250"/>
            <a:ext cx="177800" cy="114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52" name="Line 490"/>
          <p:cNvSpPr>
            <a:spLocks noChangeShapeType="1"/>
          </p:cNvSpPr>
          <p:nvPr/>
        </p:nvSpPr>
        <p:spPr bwMode="auto">
          <a:xfrm>
            <a:off x="6859588" y="3676650"/>
            <a:ext cx="1587" cy="2714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53" name="Line 491"/>
          <p:cNvSpPr>
            <a:spLocks noChangeShapeType="1"/>
          </p:cNvSpPr>
          <p:nvPr/>
        </p:nvSpPr>
        <p:spPr bwMode="auto">
          <a:xfrm>
            <a:off x="6650038" y="3676650"/>
            <a:ext cx="2095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6854" name="Group 492"/>
          <p:cNvGrpSpPr>
            <a:grpSpLocks/>
          </p:cNvGrpSpPr>
          <p:nvPr/>
        </p:nvGrpSpPr>
        <p:grpSpPr bwMode="auto">
          <a:xfrm>
            <a:off x="5718175" y="3252788"/>
            <a:ext cx="919163" cy="882650"/>
            <a:chOff x="3418" y="1449"/>
            <a:chExt cx="579" cy="556"/>
          </a:xfrm>
        </p:grpSpPr>
        <p:sp>
          <p:nvSpPr>
            <p:cNvPr id="76876" name="Line 493"/>
            <p:cNvSpPr>
              <a:spLocks noChangeShapeType="1"/>
            </p:cNvSpPr>
            <p:nvPr/>
          </p:nvSpPr>
          <p:spPr bwMode="auto">
            <a:xfrm>
              <a:off x="3816" y="1716"/>
              <a:ext cx="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7" name="Line 494"/>
            <p:cNvSpPr>
              <a:spLocks noChangeShapeType="1"/>
            </p:cNvSpPr>
            <p:nvPr/>
          </p:nvSpPr>
          <p:spPr bwMode="auto">
            <a:xfrm>
              <a:off x="3626" y="1716"/>
              <a:ext cx="9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8" name="Line 495"/>
            <p:cNvSpPr>
              <a:spLocks noChangeShapeType="1"/>
            </p:cNvSpPr>
            <p:nvPr/>
          </p:nvSpPr>
          <p:spPr bwMode="auto">
            <a:xfrm>
              <a:off x="3747" y="1575"/>
              <a:ext cx="1" cy="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9" name="Line 496"/>
            <p:cNvSpPr>
              <a:spLocks noChangeShapeType="1"/>
            </p:cNvSpPr>
            <p:nvPr/>
          </p:nvSpPr>
          <p:spPr bwMode="auto">
            <a:xfrm>
              <a:off x="3770" y="1575"/>
              <a:ext cx="1" cy="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0" name="Rectangle 497"/>
            <p:cNvSpPr>
              <a:spLocks noChangeArrowheads="1"/>
            </p:cNvSpPr>
            <p:nvPr/>
          </p:nvSpPr>
          <p:spPr bwMode="auto">
            <a:xfrm>
              <a:off x="3910" y="1657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1400"/>
            </a:p>
          </p:txBody>
        </p:sp>
        <p:sp>
          <p:nvSpPr>
            <p:cNvPr id="76881" name="Rectangle 498"/>
            <p:cNvSpPr>
              <a:spLocks noChangeArrowheads="1"/>
            </p:cNvSpPr>
            <p:nvPr/>
          </p:nvSpPr>
          <p:spPr bwMode="auto">
            <a:xfrm>
              <a:off x="3732" y="1657"/>
              <a:ext cx="7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P</a:t>
              </a:r>
              <a:endParaRPr lang="en-US" sz="1400"/>
            </a:p>
          </p:txBody>
        </p:sp>
        <p:sp>
          <p:nvSpPr>
            <p:cNvPr id="76882" name="Rectangle 499"/>
            <p:cNvSpPr>
              <a:spLocks noChangeArrowheads="1"/>
            </p:cNvSpPr>
            <p:nvPr/>
          </p:nvSpPr>
          <p:spPr bwMode="auto">
            <a:xfrm>
              <a:off x="3531" y="1657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1400"/>
            </a:p>
          </p:txBody>
        </p:sp>
        <p:sp>
          <p:nvSpPr>
            <p:cNvPr id="76883" name="Rectangle 500"/>
            <p:cNvSpPr>
              <a:spLocks noChangeArrowheads="1"/>
            </p:cNvSpPr>
            <p:nvPr/>
          </p:nvSpPr>
          <p:spPr bwMode="auto">
            <a:xfrm>
              <a:off x="3726" y="1871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1400"/>
            </a:p>
          </p:txBody>
        </p:sp>
        <p:sp>
          <p:nvSpPr>
            <p:cNvPr id="76884" name="Rectangle 501"/>
            <p:cNvSpPr>
              <a:spLocks noChangeArrowheads="1"/>
            </p:cNvSpPr>
            <p:nvPr/>
          </p:nvSpPr>
          <p:spPr bwMode="auto">
            <a:xfrm>
              <a:off x="3822" y="1871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-</a:t>
              </a:r>
              <a:endParaRPr lang="en-US" sz="1400"/>
            </a:p>
          </p:txBody>
        </p:sp>
        <p:sp>
          <p:nvSpPr>
            <p:cNvPr id="76885" name="Rectangle 502"/>
            <p:cNvSpPr>
              <a:spLocks noChangeArrowheads="1"/>
            </p:cNvSpPr>
            <p:nvPr/>
          </p:nvSpPr>
          <p:spPr bwMode="auto">
            <a:xfrm>
              <a:off x="3726" y="1449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1400"/>
            </a:p>
          </p:txBody>
        </p:sp>
        <p:sp>
          <p:nvSpPr>
            <p:cNvPr id="76886" name="Line 503"/>
            <p:cNvSpPr>
              <a:spLocks noChangeShapeType="1"/>
            </p:cNvSpPr>
            <p:nvPr/>
          </p:nvSpPr>
          <p:spPr bwMode="auto">
            <a:xfrm>
              <a:off x="3418" y="1716"/>
              <a:ext cx="9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55" name="Line 504"/>
          <p:cNvSpPr>
            <a:spLocks noChangeShapeType="1"/>
          </p:cNvSpPr>
          <p:nvPr/>
        </p:nvSpPr>
        <p:spPr bwMode="auto">
          <a:xfrm>
            <a:off x="5407025" y="3676650"/>
            <a:ext cx="1460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56" name="Line 505"/>
          <p:cNvSpPr>
            <a:spLocks noChangeShapeType="1"/>
          </p:cNvSpPr>
          <p:nvPr/>
        </p:nvSpPr>
        <p:spPr bwMode="auto">
          <a:xfrm>
            <a:off x="5599113" y="3452813"/>
            <a:ext cx="1587" cy="125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57" name="Line 506"/>
          <p:cNvSpPr>
            <a:spLocks noChangeShapeType="1"/>
          </p:cNvSpPr>
          <p:nvPr/>
        </p:nvSpPr>
        <p:spPr bwMode="auto">
          <a:xfrm flipH="1">
            <a:off x="5637213" y="3452813"/>
            <a:ext cx="1587" cy="125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58" name="Rectangle 507"/>
          <p:cNvSpPr>
            <a:spLocks noChangeArrowheads="1"/>
          </p:cNvSpPr>
          <p:nvPr/>
        </p:nvSpPr>
        <p:spPr bwMode="auto">
          <a:xfrm>
            <a:off x="5575300" y="3582988"/>
            <a:ext cx="1190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</a:t>
            </a:r>
            <a:endParaRPr lang="en-US" sz="1400"/>
          </a:p>
        </p:txBody>
      </p:sp>
      <p:sp>
        <p:nvSpPr>
          <p:cNvPr id="76859" name="Rectangle 508"/>
          <p:cNvSpPr>
            <a:spLocks noChangeArrowheads="1"/>
          </p:cNvSpPr>
          <p:nvPr/>
        </p:nvSpPr>
        <p:spPr bwMode="auto">
          <a:xfrm>
            <a:off x="5256213" y="3582988"/>
            <a:ext cx="1381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O</a:t>
            </a:r>
            <a:endParaRPr lang="en-US" sz="1400"/>
          </a:p>
        </p:txBody>
      </p:sp>
      <p:sp>
        <p:nvSpPr>
          <p:cNvPr id="76860" name="Rectangle 509"/>
          <p:cNvSpPr>
            <a:spLocks noChangeArrowheads="1"/>
          </p:cNvSpPr>
          <p:nvPr/>
        </p:nvSpPr>
        <p:spPr bwMode="auto">
          <a:xfrm>
            <a:off x="5565775" y="3922713"/>
            <a:ext cx="1381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O</a:t>
            </a:r>
            <a:endParaRPr lang="en-US" sz="1400"/>
          </a:p>
        </p:txBody>
      </p:sp>
      <p:sp>
        <p:nvSpPr>
          <p:cNvPr id="76861" name="Rectangle 510"/>
          <p:cNvSpPr>
            <a:spLocks noChangeArrowheads="1"/>
          </p:cNvSpPr>
          <p:nvPr/>
        </p:nvSpPr>
        <p:spPr bwMode="auto">
          <a:xfrm>
            <a:off x="5718175" y="3922713"/>
            <a:ext cx="587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-</a:t>
            </a:r>
            <a:endParaRPr lang="en-US" sz="1400"/>
          </a:p>
        </p:txBody>
      </p:sp>
      <p:sp>
        <p:nvSpPr>
          <p:cNvPr id="76862" name="Rectangle 511"/>
          <p:cNvSpPr>
            <a:spLocks noChangeArrowheads="1"/>
          </p:cNvSpPr>
          <p:nvPr/>
        </p:nvSpPr>
        <p:spPr bwMode="auto">
          <a:xfrm>
            <a:off x="5565775" y="3252788"/>
            <a:ext cx="1381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O</a:t>
            </a:r>
            <a:endParaRPr lang="en-US" sz="1400"/>
          </a:p>
        </p:txBody>
      </p:sp>
      <p:sp>
        <p:nvSpPr>
          <p:cNvPr id="76863" name="Line 512"/>
          <p:cNvSpPr>
            <a:spLocks noChangeShapeType="1"/>
          </p:cNvSpPr>
          <p:nvPr/>
        </p:nvSpPr>
        <p:spPr bwMode="auto">
          <a:xfrm>
            <a:off x="5076825" y="3676650"/>
            <a:ext cx="1460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64" name="Line 513"/>
          <p:cNvSpPr>
            <a:spLocks noChangeShapeType="1"/>
          </p:cNvSpPr>
          <p:nvPr/>
        </p:nvSpPr>
        <p:spPr bwMode="auto">
          <a:xfrm flipV="1">
            <a:off x="5603875" y="3783013"/>
            <a:ext cx="1588" cy="1365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65" name="Line 514"/>
          <p:cNvSpPr>
            <a:spLocks noChangeShapeType="1"/>
          </p:cNvSpPr>
          <p:nvPr/>
        </p:nvSpPr>
        <p:spPr bwMode="auto">
          <a:xfrm>
            <a:off x="4778375" y="3676650"/>
            <a:ext cx="1460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66" name="Line 515"/>
          <p:cNvSpPr>
            <a:spLocks noChangeShapeType="1"/>
          </p:cNvSpPr>
          <p:nvPr/>
        </p:nvSpPr>
        <p:spPr bwMode="auto">
          <a:xfrm>
            <a:off x="4970463" y="3452813"/>
            <a:ext cx="1587" cy="125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67" name="Line 516"/>
          <p:cNvSpPr>
            <a:spLocks noChangeShapeType="1"/>
          </p:cNvSpPr>
          <p:nvPr/>
        </p:nvSpPr>
        <p:spPr bwMode="auto">
          <a:xfrm flipH="1">
            <a:off x="5008563" y="3452813"/>
            <a:ext cx="1587" cy="125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68" name="Rectangle 517"/>
          <p:cNvSpPr>
            <a:spLocks noChangeArrowheads="1"/>
          </p:cNvSpPr>
          <p:nvPr/>
        </p:nvSpPr>
        <p:spPr bwMode="auto">
          <a:xfrm>
            <a:off x="4946650" y="3582988"/>
            <a:ext cx="1190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</a:t>
            </a:r>
            <a:endParaRPr lang="en-US" sz="1400"/>
          </a:p>
        </p:txBody>
      </p:sp>
      <p:sp>
        <p:nvSpPr>
          <p:cNvPr id="76869" name="Rectangle 518"/>
          <p:cNvSpPr>
            <a:spLocks noChangeArrowheads="1"/>
          </p:cNvSpPr>
          <p:nvPr/>
        </p:nvSpPr>
        <p:spPr bwMode="auto">
          <a:xfrm>
            <a:off x="4627563" y="3582988"/>
            <a:ext cx="1381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O</a:t>
            </a:r>
            <a:endParaRPr lang="en-US" sz="1400"/>
          </a:p>
        </p:txBody>
      </p:sp>
      <p:sp>
        <p:nvSpPr>
          <p:cNvPr id="76870" name="Rectangle 519"/>
          <p:cNvSpPr>
            <a:spLocks noChangeArrowheads="1"/>
          </p:cNvSpPr>
          <p:nvPr/>
        </p:nvSpPr>
        <p:spPr bwMode="auto">
          <a:xfrm>
            <a:off x="4937125" y="3922713"/>
            <a:ext cx="1381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O</a:t>
            </a:r>
            <a:endParaRPr lang="en-US" sz="1400"/>
          </a:p>
        </p:txBody>
      </p:sp>
      <p:sp>
        <p:nvSpPr>
          <p:cNvPr id="76871" name="Rectangle 520"/>
          <p:cNvSpPr>
            <a:spLocks noChangeArrowheads="1"/>
          </p:cNvSpPr>
          <p:nvPr/>
        </p:nvSpPr>
        <p:spPr bwMode="auto">
          <a:xfrm>
            <a:off x="5089525" y="3922713"/>
            <a:ext cx="587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-</a:t>
            </a:r>
            <a:endParaRPr lang="en-US" sz="1400"/>
          </a:p>
        </p:txBody>
      </p:sp>
      <p:sp>
        <p:nvSpPr>
          <p:cNvPr id="76872" name="Rectangle 521"/>
          <p:cNvSpPr>
            <a:spLocks noChangeArrowheads="1"/>
          </p:cNvSpPr>
          <p:nvPr/>
        </p:nvSpPr>
        <p:spPr bwMode="auto">
          <a:xfrm>
            <a:off x="4937125" y="3252788"/>
            <a:ext cx="1381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O</a:t>
            </a:r>
            <a:endParaRPr lang="en-US" sz="1400"/>
          </a:p>
        </p:txBody>
      </p:sp>
      <p:sp>
        <p:nvSpPr>
          <p:cNvPr id="76873" name="Line 522"/>
          <p:cNvSpPr>
            <a:spLocks noChangeShapeType="1"/>
          </p:cNvSpPr>
          <p:nvPr/>
        </p:nvSpPr>
        <p:spPr bwMode="auto">
          <a:xfrm flipV="1">
            <a:off x="4975225" y="3783013"/>
            <a:ext cx="1588" cy="1365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74" name="Rectangle 523"/>
          <p:cNvSpPr>
            <a:spLocks noChangeArrowheads="1"/>
          </p:cNvSpPr>
          <p:nvPr/>
        </p:nvSpPr>
        <p:spPr bwMode="auto">
          <a:xfrm>
            <a:off x="4549775" y="3598863"/>
            <a:ext cx="587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-</a:t>
            </a:r>
            <a:endParaRPr lang="en-US" sz="1400"/>
          </a:p>
        </p:txBody>
      </p:sp>
      <p:sp>
        <p:nvSpPr>
          <p:cNvPr id="76875" name="Line 524"/>
          <p:cNvSpPr>
            <a:spLocks noChangeShapeType="1"/>
          </p:cNvSpPr>
          <p:nvPr/>
        </p:nvSpPr>
        <p:spPr bwMode="auto">
          <a:xfrm flipV="1">
            <a:off x="6238875" y="3783013"/>
            <a:ext cx="1588" cy="1365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4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62"/>
          <p:cNvSpPr txBox="1">
            <a:spLocks noChangeArrowheads="1"/>
          </p:cNvSpPr>
          <p:nvPr/>
        </p:nvSpPr>
        <p:spPr bwMode="auto">
          <a:xfrm>
            <a:off x="373063" y="1811338"/>
            <a:ext cx="35972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atin typeface="Calibri" charset="0"/>
              </a:rPr>
              <a:t>A long chain of deoxyribonucleotide units linked by phosphodiester links. 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>
                <a:latin typeface="Calibri" charset="0"/>
              </a:rPr>
              <a:t>The 3’-OH of sugar of one nucleotide is linked to phosphate group, which in turn is joined to 5’-OH of adjacent sugar.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>
                <a:latin typeface="Calibri" charset="0"/>
              </a:rPr>
              <a:t>On each deoxyribose there is a base.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>
                <a:latin typeface="Calibri" charset="0"/>
              </a:rPr>
              <a:t>The chain has two ends, the 5’ end and the 3’ end.  It is not symmetrical.</a:t>
            </a:r>
          </a:p>
        </p:txBody>
      </p:sp>
      <p:grpSp>
        <p:nvGrpSpPr>
          <p:cNvPr id="78851" name="Group 279"/>
          <p:cNvGrpSpPr>
            <a:grpSpLocks/>
          </p:cNvGrpSpPr>
          <p:nvPr/>
        </p:nvGrpSpPr>
        <p:grpSpPr bwMode="auto">
          <a:xfrm>
            <a:off x="4629150" y="1466850"/>
            <a:ext cx="3709988" cy="5022850"/>
            <a:chOff x="2916" y="924"/>
            <a:chExt cx="2337" cy="3164"/>
          </a:xfrm>
        </p:grpSpPr>
        <p:sp>
          <p:nvSpPr>
            <p:cNvPr id="78860" name="Rectangle 254"/>
            <p:cNvSpPr>
              <a:spLocks noChangeArrowheads="1"/>
            </p:cNvSpPr>
            <p:nvPr/>
          </p:nvSpPr>
          <p:spPr bwMode="auto">
            <a:xfrm>
              <a:off x="3370" y="1562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-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61" name="Rectangle 229"/>
            <p:cNvSpPr>
              <a:spLocks noChangeArrowheads="1"/>
            </p:cNvSpPr>
            <p:nvPr/>
          </p:nvSpPr>
          <p:spPr bwMode="auto">
            <a:xfrm>
              <a:off x="3848" y="2715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62" name="Rectangle 242"/>
            <p:cNvSpPr>
              <a:spLocks noChangeArrowheads="1"/>
            </p:cNvSpPr>
            <p:nvPr/>
          </p:nvSpPr>
          <p:spPr bwMode="auto">
            <a:xfrm>
              <a:off x="4130" y="3580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63" name="Rectangle 243"/>
            <p:cNvSpPr>
              <a:spLocks noChangeArrowheads="1"/>
            </p:cNvSpPr>
            <p:nvPr/>
          </p:nvSpPr>
          <p:spPr bwMode="auto">
            <a:xfrm>
              <a:off x="4291" y="3954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H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64" name="Rectangle 234"/>
            <p:cNvSpPr>
              <a:spLocks noChangeArrowheads="1"/>
            </p:cNvSpPr>
            <p:nvPr/>
          </p:nvSpPr>
          <p:spPr bwMode="auto">
            <a:xfrm>
              <a:off x="4969" y="2985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H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65" name="Rectangle 239"/>
            <p:cNvSpPr>
              <a:spLocks noChangeArrowheads="1"/>
            </p:cNvSpPr>
            <p:nvPr/>
          </p:nvSpPr>
          <p:spPr bwMode="auto">
            <a:xfrm>
              <a:off x="5130" y="3304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H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66" name="Rectangle 228"/>
            <p:cNvSpPr>
              <a:spLocks noChangeArrowheads="1"/>
            </p:cNvSpPr>
            <p:nvPr/>
          </p:nvSpPr>
          <p:spPr bwMode="auto">
            <a:xfrm>
              <a:off x="4101" y="2402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N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67" name="Rectangle 230"/>
            <p:cNvSpPr>
              <a:spLocks noChangeArrowheads="1"/>
            </p:cNvSpPr>
            <p:nvPr/>
          </p:nvSpPr>
          <p:spPr bwMode="auto">
            <a:xfrm>
              <a:off x="4003" y="3095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H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68" name="Rectangle 233"/>
            <p:cNvSpPr>
              <a:spLocks noChangeArrowheads="1"/>
            </p:cNvSpPr>
            <p:nvPr/>
          </p:nvSpPr>
          <p:spPr bwMode="auto">
            <a:xfrm>
              <a:off x="4895" y="2985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N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69" name="Rectangle 235"/>
            <p:cNvSpPr>
              <a:spLocks noChangeArrowheads="1"/>
            </p:cNvSpPr>
            <p:nvPr/>
          </p:nvSpPr>
          <p:spPr bwMode="auto">
            <a:xfrm>
              <a:off x="4728" y="3304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N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70" name="Rectangle 236"/>
            <p:cNvSpPr>
              <a:spLocks noChangeArrowheads="1"/>
            </p:cNvSpPr>
            <p:nvPr/>
          </p:nvSpPr>
          <p:spPr bwMode="auto">
            <a:xfrm>
              <a:off x="4388" y="2918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N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71" name="Rectangle 237"/>
            <p:cNvSpPr>
              <a:spLocks noChangeArrowheads="1"/>
            </p:cNvSpPr>
            <p:nvPr/>
          </p:nvSpPr>
          <p:spPr bwMode="auto">
            <a:xfrm>
              <a:off x="4722" y="2660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72" name="Rectangle 238"/>
            <p:cNvSpPr>
              <a:spLocks noChangeArrowheads="1"/>
            </p:cNvSpPr>
            <p:nvPr/>
          </p:nvSpPr>
          <p:spPr bwMode="auto">
            <a:xfrm>
              <a:off x="5056" y="3304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N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73" name="Rectangle 240"/>
            <p:cNvSpPr>
              <a:spLocks noChangeArrowheads="1"/>
            </p:cNvSpPr>
            <p:nvPr/>
          </p:nvSpPr>
          <p:spPr bwMode="auto">
            <a:xfrm>
              <a:off x="5205" y="3347"/>
              <a:ext cx="4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2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74" name="Rectangle 241"/>
            <p:cNvSpPr>
              <a:spLocks noChangeArrowheads="1"/>
            </p:cNvSpPr>
            <p:nvPr/>
          </p:nvSpPr>
          <p:spPr bwMode="auto">
            <a:xfrm>
              <a:off x="4388" y="3261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N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75" name="Rectangle 231"/>
            <p:cNvSpPr>
              <a:spLocks noChangeArrowheads="1"/>
            </p:cNvSpPr>
            <p:nvPr/>
          </p:nvSpPr>
          <p:spPr bwMode="auto">
            <a:xfrm>
              <a:off x="3681" y="3095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76" name="Rectangle 232"/>
            <p:cNvSpPr>
              <a:spLocks noChangeArrowheads="1"/>
            </p:cNvSpPr>
            <p:nvPr/>
          </p:nvSpPr>
          <p:spPr bwMode="auto">
            <a:xfrm>
              <a:off x="3393" y="2660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77" name="Rectangle 246"/>
            <p:cNvSpPr>
              <a:spLocks noChangeArrowheads="1"/>
            </p:cNvSpPr>
            <p:nvPr/>
          </p:nvSpPr>
          <p:spPr bwMode="auto">
            <a:xfrm>
              <a:off x="3681" y="3519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78" name="Rectangle 247"/>
            <p:cNvSpPr>
              <a:spLocks noChangeArrowheads="1"/>
            </p:cNvSpPr>
            <p:nvPr/>
          </p:nvSpPr>
          <p:spPr bwMode="auto">
            <a:xfrm>
              <a:off x="3693" y="3304"/>
              <a:ext cx="7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P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79" name="Rectangle 248"/>
            <p:cNvSpPr>
              <a:spLocks noChangeArrowheads="1"/>
            </p:cNvSpPr>
            <p:nvPr/>
          </p:nvSpPr>
          <p:spPr bwMode="auto">
            <a:xfrm>
              <a:off x="3497" y="3304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80" name="Rectangle 249"/>
            <p:cNvSpPr>
              <a:spLocks noChangeArrowheads="1"/>
            </p:cNvSpPr>
            <p:nvPr/>
          </p:nvSpPr>
          <p:spPr bwMode="auto">
            <a:xfrm>
              <a:off x="3871" y="3304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81" name="Rectangle 251"/>
            <p:cNvSpPr>
              <a:spLocks noChangeArrowheads="1"/>
            </p:cNvSpPr>
            <p:nvPr/>
          </p:nvSpPr>
          <p:spPr bwMode="auto">
            <a:xfrm>
              <a:off x="3112" y="1562"/>
              <a:ext cx="7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P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82" name="Rectangle 252"/>
            <p:cNvSpPr>
              <a:spLocks noChangeArrowheads="1"/>
            </p:cNvSpPr>
            <p:nvPr/>
          </p:nvSpPr>
          <p:spPr bwMode="auto">
            <a:xfrm>
              <a:off x="2916" y="1562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83" name="Rectangle 253"/>
            <p:cNvSpPr>
              <a:spLocks noChangeArrowheads="1"/>
            </p:cNvSpPr>
            <p:nvPr/>
          </p:nvSpPr>
          <p:spPr bwMode="auto">
            <a:xfrm>
              <a:off x="3290" y="1562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84" name="Rectangle 255"/>
            <p:cNvSpPr>
              <a:spLocks noChangeArrowheads="1"/>
            </p:cNvSpPr>
            <p:nvPr/>
          </p:nvSpPr>
          <p:spPr bwMode="auto">
            <a:xfrm>
              <a:off x="3100" y="1347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85" name="Rectangle 256"/>
            <p:cNvSpPr>
              <a:spLocks noChangeArrowheads="1"/>
            </p:cNvSpPr>
            <p:nvPr/>
          </p:nvSpPr>
          <p:spPr bwMode="auto">
            <a:xfrm>
              <a:off x="3399" y="2445"/>
              <a:ext cx="7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P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86" name="Rectangle 257"/>
            <p:cNvSpPr>
              <a:spLocks noChangeArrowheads="1"/>
            </p:cNvSpPr>
            <p:nvPr/>
          </p:nvSpPr>
          <p:spPr bwMode="auto">
            <a:xfrm>
              <a:off x="3204" y="2445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87" name="Rectangle 258"/>
            <p:cNvSpPr>
              <a:spLocks noChangeArrowheads="1"/>
            </p:cNvSpPr>
            <p:nvPr/>
          </p:nvSpPr>
          <p:spPr bwMode="auto">
            <a:xfrm>
              <a:off x="3583" y="2445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88" name="Rectangle 260"/>
            <p:cNvSpPr>
              <a:spLocks noChangeArrowheads="1"/>
            </p:cNvSpPr>
            <p:nvPr/>
          </p:nvSpPr>
          <p:spPr bwMode="auto">
            <a:xfrm>
              <a:off x="3393" y="2230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8889" name="Freeform 27"/>
            <p:cNvSpPr>
              <a:spLocks/>
            </p:cNvSpPr>
            <p:nvPr/>
          </p:nvSpPr>
          <p:spPr bwMode="auto">
            <a:xfrm>
              <a:off x="4346" y="1369"/>
              <a:ext cx="1" cy="147"/>
            </a:xfrm>
            <a:custGeom>
              <a:avLst/>
              <a:gdLst>
                <a:gd name="T0" fmla="*/ 0 w 1"/>
                <a:gd name="T1" fmla="*/ 0 h 147"/>
                <a:gd name="T2" fmla="*/ 0 w 1"/>
                <a:gd name="T3" fmla="*/ 147 h 147"/>
                <a:gd name="T4" fmla="*/ 0 w 1"/>
                <a:gd name="T5" fmla="*/ 0 h 147"/>
                <a:gd name="T6" fmla="*/ 0 60000 65536"/>
                <a:gd name="T7" fmla="*/ 0 60000 65536"/>
                <a:gd name="T8" fmla="*/ 0 60000 65536"/>
                <a:gd name="T9" fmla="*/ 0 w 1"/>
                <a:gd name="T10" fmla="*/ 0 h 147"/>
                <a:gd name="T11" fmla="*/ 1 w 1"/>
                <a:gd name="T12" fmla="*/ 147 h 1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47">
                  <a:moveTo>
                    <a:pt x="0" y="0"/>
                  </a:moveTo>
                  <a:lnTo>
                    <a:pt x="0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890" name="Freeform 28"/>
            <p:cNvSpPr>
              <a:spLocks/>
            </p:cNvSpPr>
            <p:nvPr/>
          </p:nvSpPr>
          <p:spPr bwMode="auto">
            <a:xfrm>
              <a:off x="4242" y="1516"/>
              <a:ext cx="104" cy="74"/>
            </a:xfrm>
            <a:custGeom>
              <a:avLst/>
              <a:gdLst>
                <a:gd name="T0" fmla="*/ 104 w 104"/>
                <a:gd name="T1" fmla="*/ 0 h 74"/>
                <a:gd name="T2" fmla="*/ 0 w 104"/>
                <a:gd name="T3" fmla="*/ 74 h 74"/>
                <a:gd name="T4" fmla="*/ 104 w 104"/>
                <a:gd name="T5" fmla="*/ 0 h 74"/>
                <a:gd name="T6" fmla="*/ 0 60000 65536"/>
                <a:gd name="T7" fmla="*/ 0 60000 65536"/>
                <a:gd name="T8" fmla="*/ 0 60000 65536"/>
                <a:gd name="T9" fmla="*/ 0 w 104"/>
                <a:gd name="T10" fmla="*/ 0 h 74"/>
                <a:gd name="T11" fmla="*/ 104 w 104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74">
                  <a:moveTo>
                    <a:pt x="104" y="0"/>
                  </a:moveTo>
                  <a:lnTo>
                    <a:pt x="0" y="74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891" name="Freeform 29"/>
            <p:cNvSpPr>
              <a:spLocks/>
            </p:cNvSpPr>
            <p:nvPr/>
          </p:nvSpPr>
          <p:spPr bwMode="auto">
            <a:xfrm>
              <a:off x="4242" y="1516"/>
              <a:ext cx="104" cy="74"/>
            </a:xfrm>
            <a:custGeom>
              <a:avLst/>
              <a:gdLst>
                <a:gd name="T0" fmla="*/ 104 w 104"/>
                <a:gd name="T1" fmla="*/ 0 h 74"/>
                <a:gd name="T2" fmla="*/ 104 w 104"/>
                <a:gd name="T3" fmla="*/ 6 h 74"/>
                <a:gd name="T4" fmla="*/ 0 w 104"/>
                <a:gd name="T5" fmla="*/ 74 h 74"/>
                <a:gd name="T6" fmla="*/ 0 w 104"/>
                <a:gd name="T7" fmla="*/ 67 h 74"/>
                <a:gd name="T8" fmla="*/ 104 w 104"/>
                <a:gd name="T9" fmla="*/ 0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4"/>
                <a:gd name="T17" fmla="*/ 104 w 104"/>
                <a:gd name="T18" fmla="*/ 74 h 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4">
                  <a:moveTo>
                    <a:pt x="104" y="0"/>
                  </a:moveTo>
                  <a:lnTo>
                    <a:pt x="104" y="6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892" name="Freeform 30"/>
            <p:cNvSpPr>
              <a:spLocks/>
            </p:cNvSpPr>
            <p:nvPr/>
          </p:nvSpPr>
          <p:spPr bwMode="auto">
            <a:xfrm>
              <a:off x="4231" y="1504"/>
              <a:ext cx="92" cy="61"/>
            </a:xfrm>
            <a:custGeom>
              <a:avLst/>
              <a:gdLst>
                <a:gd name="T0" fmla="*/ 0 w 92"/>
                <a:gd name="T1" fmla="*/ 61 h 61"/>
                <a:gd name="T2" fmla="*/ 92 w 92"/>
                <a:gd name="T3" fmla="*/ 0 h 61"/>
                <a:gd name="T4" fmla="*/ 0 w 92"/>
                <a:gd name="T5" fmla="*/ 61 h 61"/>
                <a:gd name="T6" fmla="*/ 0 60000 65536"/>
                <a:gd name="T7" fmla="*/ 0 60000 65536"/>
                <a:gd name="T8" fmla="*/ 0 60000 65536"/>
                <a:gd name="T9" fmla="*/ 0 w 92"/>
                <a:gd name="T10" fmla="*/ 0 h 61"/>
                <a:gd name="T11" fmla="*/ 92 w 92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61">
                  <a:moveTo>
                    <a:pt x="0" y="61"/>
                  </a:moveTo>
                  <a:lnTo>
                    <a:pt x="92" y="0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893" name="Freeform 31"/>
            <p:cNvSpPr>
              <a:spLocks/>
            </p:cNvSpPr>
            <p:nvPr/>
          </p:nvSpPr>
          <p:spPr bwMode="auto">
            <a:xfrm>
              <a:off x="4231" y="1498"/>
              <a:ext cx="92" cy="67"/>
            </a:xfrm>
            <a:custGeom>
              <a:avLst/>
              <a:gdLst>
                <a:gd name="T0" fmla="*/ 0 w 92"/>
                <a:gd name="T1" fmla="*/ 67 h 67"/>
                <a:gd name="T2" fmla="*/ 0 w 92"/>
                <a:gd name="T3" fmla="*/ 61 h 67"/>
                <a:gd name="T4" fmla="*/ 92 w 92"/>
                <a:gd name="T5" fmla="*/ 0 h 67"/>
                <a:gd name="T6" fmla="*/ 92 w 92"/>
                <a:gd name="T7" fmla="*/ 6 h 67"/>
                <a:gd name="T8" fmla="*/ 0 w 92"/>
                <a:gd name="T9" fmla="*/ 67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67"/>
                <a:gd name="T17" fmla="*/ 92 w 92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67">
                  <a:moveTo>
                    <a:pt x="0" y="67"/>
                  </a:moveTo>
                  <a:lnTo>
                    <a:pt x="0" y="61"/>
                  </a:lnTo>
                  <a:lnTo>
                    <a:pt x="92" y="0"/>
                  </a:lnTo>
                  <a:lnTo>
                    <a:pt x="92" y="6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894" name="Freeform 32"/>
            <p:cNvSpPr>
              <a:spLocks/>
            </p:cNvSpPr>
            <p:nvPr/>
          </p:nvSpPr>
          <p:spPr bwMode="auto">
            <a:xfrm>
              <a:off x="4024" y="1516"/>
              <a:ext cx="109" cy="80"/>
            </a:xfrm>
            <a:custGeom>
              <a:avLst/>
              <a:gdLst>
                <a:gd name="T0" fmla="*/ 109 w 109"/>
                <a:gd name="T1" fmla="*/ 80 h 80"/>
                <a:gd name="T2" fmla="*/ 0 w 109"/>
                <a:gd name="T3" fmla="*/ 0 h 80"/>
                <a:gd name="T4" fmla="*/ 109 w 109"/>
                <a:gd name="T5" fmla="*/ 80 h 80"/>
                <a:gd name="T6" fmla="*/ 0 60000 65536"/>
                <a:gd name="T7" fmla="*/ 0 60000 65536"/>
                <a:gd name="T8" fmla="*/ 0 60000 65536"/>
                <a:gd name="T9" fmla="*/ 0 w 109"/>
                <a:gd name="T10" fmla="*/ 0 h 80"/>
                <a:gd name="T11" fmla="*/ 109 w 109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9" h="80">
                  <a:moveTo>
                    <a:pt x="109" y="80"/>
                  </a:moveTo>
                  <a:lnTo>
                    <a:pt x="0" y="0"/>
                  </a:lnTo>
                  <a:lnTo>
                    <a:pt x="109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895" name="Freeform 33"/>
            <p:cNvSpPr>
              <a:spLocks/>
            </p:cNvSpPr>
            <p:nvPr/>
          </p:nvSpPr>
          <p:spPr bwMode="auto">
            <a:xfrm>
              <a:off x="4018" y="1516"/>
              <a:ext cx="115" cy="80"/>
            </a:xfrm>
            <a:custGeom>
              <a:avLst/>
              <a:gdLst>
                <a:gd name="T0" fmla="*/ 115 w 115"/>
                <a:gd name="T1" fmla="*/ 74 h 80"/>
                <a:gd name="T2" fmla="*/ 115 w 115"/>
                <a:gd name="T3" fmla="*/ 80 h 80"/>
                <a:gd name="T4" fmla="*/ 0 w 115"/>
                <a:gd name="T5" fmla="*/ 6 h 80"/>
                <a:gd name="T6" fmla="*/ 6 w 115"/>
                <a:gd name="T7" fmla="*/ 0 h 80"/>
                <a:gd name="T8" fmla="*/ 115 w 115"/>
                <a:gd name="T9" fmla="*/ 74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80"/>
                <a:gd name="T17" fmla="*/ 115 w 115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80">
                  <a:moveTo>
                    <a:pt x="115" y="74"/>
                  </a:moveTo>
                  <a:lnTo>
                    <a:pt x="115" y="80"/>
                  </a:lnTo>
                  <a:lnTo>
                    <a:pt x="0" y="6"/>
                  </a:lnTo>
                  <a:lnTo>
                    <a:pt x="6" y="0"/>
                  </a:lnTo>
                  <a:lnTo>
                    <a:pt x="115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896" name="Freeform 34"/>
            <p:cNvSpPr>
              <a:spLocks/>
            </p:cNvSpPr>
            <p:nvPr/>
          </p:nvSpPr>
          <p:spPr bwMode="auto">
            <a:xfrm>
              <a:off x="4018" y="1307"/>
              <a:ext cx="1" cy="209"/>
            </a:xfrm>
            <a:custGeom>
              <a:avLst/>
              <a:gdLst>
                <a:gd name="T0" fmla="*/ 0 w 1"/>
                <a:gd name="T1" fmla="*/ 0 h 209"/>
                <a:gd name="T2" fmla="*/ 0 w 1"/>
                <a:gd name="T3" fmla="*/ 209 h 209"/>
                <a:gd name="T4" fmla="*/ 0 w 1"/>
                <a:gd name="T5" fmla="*/ 0 h 209"/>
                <a:gd name="T6" fmla="*/ 0 60000 65536"/>
                <a:gd name="T7" fmla="*/ 0 60000 65536"/>
                <a:gd name="T8" fmla="*/ 0 60000 65536"/>
                <a:gd name="T9" fmla="*/ 0 w 1"/>
                <a:gd name="T10" fmla="*/ 0 h 209"/>
                <a:gd name="T11" fmla="*/ 1 w 1"/>
                <a:gd name="T12" fmla="*/ 209 h 20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09">
                  <a:moveTo>
                    <a:pt x="0" y="0"/>
                  </a:moveTo>
                  <a:lnTo>
                    <a:pt x="0" y="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897" name="Line 35"/>
            <p:cNvSpPr>
              <a:spLocks noChangeShapeType="1"/>
            </p:cNvSpPr>
            <p:nvPr/>
          </p:nvSpPr>
          <p:spPr bwMode="auto">
            <a:xfrm>
              <a:off x="4340" y="1369"/>
              <a:ext cx="1" cy="1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98" name="Line 36"/>
            <p:cNvSpPr>
              <a:spLocks noChangeShapeType="1"/>
            </p:cNvSpPr>
            <p:nvPr/>
          </p:nvSpPr>
          <p:spPr bwMode="auto">
            <a:xfrm>
              <a:off x="4018" y="1301"/>
              <a:ext cx="1" cy="2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99" name="Freeform 37"/>
            <p:cNvSpPr>
              <a:spLocks/>
            </p:cNvSpPr>
            <p:nvPr/>
          </p:nvSpPr>
          <p:spPr bwMode="auto">
            <a:xfrm>
              <a:off x="4041" y="1320"/>
              <a:ext cx="1" cy="184"/>
            </a:xfrm>
            <a:custGeom>
              <a:avLst/>
              <a:gdLst>
                <a:gd name="T0" fmla="*/ 0 w 1"/>
                <a:gd name="T1" fmla="*/ 0 h 184"/>
                <a:gd name="T2" fmla="*/ 0 w 1"/>
                <a:gd name="T3" fmla="*/ 184 h 184"/>
                <a:gd name="T4" fmla="*/ 0 w 1"/>
                <a:gd name="T5" fmla="*/ 0 h 184"/>
                <a:gd name="T6" fmla="*/ 0 60000 65536"/>
                <a:gd name="T7" fmla="*/ 0 60000 65536"/>
                <a:gd name="T8" fmla="*/ 0 60000 65536"/>
                <a:gd name="T9" fmla="*/ 0 w 1"/>
                <a:gd name="T10" fmla="*/ 0 h 184"/>
                <a:gd name="T11" fmla="*/ 1 w 1"/>
                <a:gd name="T12" fmla="*/ 184 h 1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4">
                  <a:moveTo>
                    <a:pt x="0" y="0"/>
                  </a:moveTo>
                  <a:lnTo>
                    <a:pt x="0" y="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00" name="Freeform 38"/>
            <p:cNvSpPr>
              <a:spLocks/>
            </p:cNvSpPr>
            <p:nvPr/>
          </p:nvSpPr>
          <p:spPr bwMode="auto">
            <a:xfrm>
              <a:off x="4024" y="1197"/>
              <a:ext cx="155" cy="104"/>
            </a:xfrm>
            <a:custGeom>
              <a:avLst/>
              <a:gdLst>
                <a:gd name="T0" fmla="*/ 0 w 155"/>
                <a:gd name="T1" fmla="*/ 104 h 104"/>
                <a:gd name="T2" fmla="*/ 155 w 155"/>
                <a:gd name="T3" fmla="*/ 0 h 104"/>
                <a:gd name="T4" fmla="*/ 0 w 155"/>
                <a:gd name="T5" fmla="*/ 104 h 104"/>
                <a:gd name="T6" fmla="*/ 0 60000 65536"/>
                <a:gd name="T7" fmla="*/ 0 60000 65536"/>
                <a:gd name="T8" fmla="*/ 0 60000 65536"/>
                <a:gd name="T9" fmla="*/ 0 w 155"/>
                <a:gd name="T10" fmla="*/ 0 h 104"/>
                <a:gd name="T11" fmla="*/ 155 w 155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5" h="104">
                  <a:moveTo>
                    <a:pt x="0" y="104"/>
                  </a:moveTo>
                  <a:lnTo>
                    <a:pt x="155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01" name="Freeform 39"/>
            <p:cNvSpPr>
              <a:spLocks/>
            </p:cNvSpPr>
            <p:nvPr/>
          </p:nvSpPr>
          <p:spPr bwMode="auto">
            <a:xfrm>
              <a:off x="4018" y="1197"/>
              <a:ext cx="167" cy="110"/>
            </a:xfrm>
            <a:custGeom>
              <a:avLst/>
              <a:gdLst>
                <a:gd name="T0" fmla="*/ 6 w 167"/>
                <a:gd name="T1" fmla="*/ 110 h 110"/>
                <a:gd name="T2" fmla="*/ 0 w 167"/>
                <a:gd name="T3" fmla="*/ 104 h 110"/>
                <a:gd name="T4" fmla="*/ 161 w 167"/>
                <a:gd name="T5" fmla="*/ 0 h 110"/>
                <a:gd name="T6" fmla="*/ 167 w 167"/>
                <a:gd name="T7" fmla="*/ 6 h 110"/>
                <a:gd name="T8" fmla="*/ 6 w 167"/>
                <a:gd name="T9" fmla="*/ 110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7"/>
                <a:gd name="T16" fmla="*/ 0 h 110"/>
                <a:gd name="T17" fmla="*/ 167 w 167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7" h="110">
                  <a:moveTo>
                    <a:pt x="6" y="110"/>
                  </a:moveTo>
                  <a:lnTo>
                    <a:pt x="0" y="104"/>
                  </a:lnTo>
                  <a:lnTo>
                    <a:pt x="161" y="0"/>
                  </a:lnTo>
                  <a:lnTo>
                    <a:pt x="167" y="6"/>
                  </a:lnTo>
                  <a:lnTo>
                    <a:pt x="6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02" name="Freeform 40"/>
            <p:cNvSpPr>
              <a:spLocks/>
            </p:cNvSpPr>
            <p:nvPr/>
          </p:nvSpPr>
          <p:spPr bwMode="auto">
            <a:xfrm>
              <a:off x="4185" y="1197"/>
              <a:ext cx="109" cy="74"/>
            </a:xfrm>
            <a:custGeom>
              <a:avLst/>
              <a:gdLst>
                <a:gd name="T0" fmla="*/ 109 w 109"/>
                <a:gd name="T1" fmla="*/ 74 h 74"/>
                <a:gd name="T2" fmla="*/ 0 w 109"/>
                <a:gd name="T3" fmla="*/ 0 h 74"/>
                <a:gd name="T4" fmla="*/ 109 w 109"/>
                <a:gd name="T5" fmla="*/ 74 h 74"/>
                <a:gd name="T6" fmla="*/ 0 60000 65536"/>
                <a:gd name="T7" fmla="*/ 0 60000 65536"/>
                <a:gd name="T8" fmla="*/ 0 60000 65536"/>
                <a:gd name="T9" fmla="*/ 0 w 109"/>
                <a:gd name="T10" fmla="*/ 0 h 74"/>
                <a:gd name="T11" fmla="*/ 109 w 109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9" h="74">
                  <a:moveTo>
                    <a:pt x="109" y="74"/>
                  </a:moveTo>
                  <a:lnTo>
                    <a:pt x="0" y="0"/>
                  </a:lnTo>
                  <a:lnTo>
                    <a:pt x="109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03" name="Freeform 41"/>
            <p:cNvSpPr>
              <a:spLocks/>
            </p:cNvSpPr>
            <p:nvPr/>
          </p:nvSpPr>
          <p:spPr bwMode="auto">
            <a:xfrm>
              <a:off x="4185" y="1197"/>
              <a:ext cx="115" cy="80"/>
            </a:xfrm>
            <a:custGeom>
              <a:avLst/>
              <a:gdLst>
                <a:gd name="T0" fmla="*/ 115 w 115"/>
                <a:gd name="T1" fmla="*/ 74 h 80"/>
                <a:gd name="T2" fmla="*/ 109 w 115"/>
                <a:gd name="T3" fmla="*/ 80 h 80"/>
                <a:gd name="T4" fmla="*/ 0 w 115"/>
                <a:gd name="T5" fmla="*/ 6 h 80"/>
                <a:gd name="T6" fmla="*/ 0 w 115"/>
                <a:gd name="T7" fmla="*/ 0 h 80"/>
                <a:gd name="T8" fmla="*/ 115 w 115"/>
                <a:gd name="T9" fmla="*/ 74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80"/>
                <a:gd name="T17" fmla="*/ 115 w 115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80">
                  <a:moveTo>
                    <a:pt x="115" y="74"/>
                  </a:moveTo>
                  <a:lnTo>
                    <a:pt x="109" y="80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5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04" name="Freeform 42"/>
            <p:cNvSpPr>
              <a:spLocks/>
            </p:cNvSpPr>
            <p:nvPr/>
          </p:nvSpPr>
          <p:spPr bwMode="auto">
            <a:xfrm>
              <a:off x="4185" y="1228"/>
              <a:ext cx="103" cy="67"/>
            </a:xfrm>
            <a:custGeom>
              <a:avLst/>
              <a:gdLst>
                <a:gd name="T0" fmla="*/ 0 w 103"/>
                <a:gd name="T1" fmla="*/ 0 h 67"/>
                <a:gd name="T2" fmla="*/ 103 w 103"/>
                <a:gd name="T3" fmla="*/ 67 h 67"/>
                <a:gd name="T4" fmla="*/ 0 w 103"/>
                <a:gd name="T5" fmla="*/ 0 h 67"/>
                <a:gd name="T6" fmla="*/ 0 60000 65536"/>
                <a:gd name="T7" fmla="*/ 0 60000 65536"/>
                <a:gd name="T8" fmla="*/ 0 60000 65536"/>
                <a:gd name="T9" fmla="*/ 0 w 103"/>
                <a:gd name="T10" fmla="*/ 0 h 67"/>
                <a:gd name="T11" fmla="*/ 103 w 103"/>
                <a:gd name="T12" fmla="*/ 67 h 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67">
                  <a:moveTo>
                    <a:pt x="0" y="0"/>
                  </a:moveTo>
                  <a:lnTo>
                    <a:pt x="103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05" name="Freeform 43"/>
            <p:cNvSpPr>
              <a:spLocks/>
            </p:cNvSpPr>
            <p:nvPr/>
          </p:nvSpPr>
          <p:spPr bwMode="auto">
            <a:xfrm>
              <a:off x="4179" y="1221"/>
              <a:ext cx="109" cy="74"/>
            </a:xfrm>
            <a:custGeom>
              <a:avLst/>
              <a:gdLst>
                <a:gd name="T0" fmla="*/ 0 w 109"/>
                <a:gd name="T1" fmla="*/ 7 h 74"/>
                <a:gd name="T2" fmla="*/ 6 w 109"/>
                <a:gd name="T3" fmla="*/ 0 h 74"/>
                <a:gd name="T4" fmla="*/ 109 w 109"/>
                <a:gd name="T5" fmla="*/ 68 h 74"/>
                <a:gd name="T6" fmla="*/ 104 w 109"/>
                <a:gd name="T7" fmla="*/ 74 h 74"/>
                <a:gd name="T8" fmla="*/ 0 w 109"/>
                <a:gd name="T9" fmla="*/ 7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74"/>
                <a:gd name="T17" fmla="*/ 109 w 109"/>
                <a:gd name="T18" fmla="*/ 74 h 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74">
                  <a:moveTo>
                    <a:pt x="0" y="7"/>
                  </a:moveTo>
                  <a:lnTo>
                    <a:pt x="6" y="0"/>
                  </a:lnTo>
                  <a:lnTo>
                    <a:pt x="109" y="68"/>
                  </a:lnTo>
                  <a:lnTo>
                    <a:pt x="104" y="7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06" name="Freeform 44"/>
            <p:cNvSpPr>
              <a:spLocks/>
            </p:cNvSpPr>
            <p:nvPr/>
          </p:nvSpPr>
          <p:spPr bwMode="auto">
            <a:xfrm>
              <a:off x="3903" y="1516"/>
              <a:ext cx="115" cy="43"/>
            </a:xfrm>
            <a:custGeom>
              <a:avLst/>
              <a:gdLst>
                <a:gd name="T0" fmla="*/ 115 w 115"/>
                <a:gd name="T1" fmla="*/ 0 h 43"/>
                <a:gd name="T2" fmla="*/ 0 w 115"/>
                <a:gd name="T3" fmla="*/ 43 h 43"/>
                <a:gd name="T4" fmla="*/ 115 w 115"/>
                <a:gd name="T5" fmla="*/ 0 h 43"/>
                <a:gd name="T6" fmla="*/ 0 60000 65536"/>
                <a:gd name="T7" fmla="*/ 0 60000 65536"/>
                <a:gd name="T8" fmla="*/ 0 60000 65536"/>
                <a:gd name="T9" fmla="*/ 0 w 115"/>
                <a:gd name="T10" fmla="*/ 0 h 43"/>
                <a:gd name="T11" fmla="*/ 115 w 115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" h="43">
                  <a:moveTo>
                    <a:pt x="115" y="0"/>
                  </a:moveTo>
                  <a:lnTo>
                    <a:pt x="0" y="4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07" name="Line 45"/>
            <p:cNvSpPr>
              <a:spLocks noChangeShapeType="1"/>
            </p:cNvSpPr>
            <p:nvPr/>
          </p:nvSpPr>
          <p:spPr bwMode="auto">
            <a:xfrm>
              <a:off x="4041" y="1313"/>
              <a:ext cx="1" cy="1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08" name="Line 46"/>
            <p:cNvSpPr>
              <a:spLocks noChangeShapeType="1"/>
            </p:cNvSpPr>
            <p:nvPr/>
          </p:nvSpPr>
          <p:spPr bwMode="auto">
            <a:xfrm flipH="1">
              <a:off x="3903" y="1516"/>
              <a:ext cx="109" cy="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09" name="Freeform 47"/>
            <p:cNvSpPr>
              <a:spLocks/>
            </p:cNvSpPr>
            <p:nvPr/>
          </p:nvSpPr>
          <p:spPr bwMode="auto">
            <a:xfrm>
              <a:off x="3730" y="1412"/>
              <a:ext cx="75" cy="116"/>
            </a:xfrm>
            <a:custGeom>
              <a:avLst/>
              <a:gdLst>
                <a:gd name="T0" fmla="*/ 75 w 75"/>
                <a:gd name="T1" fmla="*/ 116 h 116"/>
                <a:gd name="T2" fmla="*/ 0 w 75"/>
                <a:gd name="T3" fmla="*/ 0 h 116"/>
                <a:gd name="T4" fmla="*/ 75 w 75"/>
                <a:gd name="T5" fmla="*/ 116 h 116"/>
                <a:gd name="T6" fmla="*/ 0 60000 65536"/>
                <a:gd name="T7" fmla="*/ 0 60000 65536"/>
                <a:gd name="T8" fmla="*/ 0 60000 65536"/>
                <a:gd name="T9" fmla="*/ 0 w 75"/>
                <a:gd name="T10" fmla="*/ 0 h 116"/>
                <a:gd name="T11" fmla="*/ 75 w 75"/>
                <a:gd name="T12" fmla="*/ 116 h 1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" h="116">
                  <a:moveTo>
                    <a:pt x="75" y="116"/>
                  </a:moveTo>
                  <a:lnTo>
                    <a:pt x="0" y="0"/>
                  </a:lnTo>
                  <a:lnTo>
                    <a:pt x="75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10" name="Freeform 48"/>
            <p:cNvSpPr>
              <a:spLocks/>
            </p:cNvSpPr>
            <p:nvPr/>
          </p:nvSpPr>
          <p:spPr bwMode="auto">
            <a:xfrm>
              <a:off x="3725" y="1412"/>
              <a:ext cx="80" cy="122"/>
            </a:xfrm>
            <a:custGeom>
              <a:avLst/>
              <a:gdLst>
                <a:gd name="T0" fmla="*/ 80 w 80"/>
                <a:gd name="T1" fmla="*/ 116 h 122"/>
                <a:gd name="T2" fmla="*/ 74 w 80"/>
                <a:gd name="T3" fmla="*/ 122 h 122"/>
                <a:gd name="T4" fmla="*/ 0 w 80"/>
                <a:gd name="T5" fmla="*/ 0 h 122"/>
                <a:gd name="T6" fmla="*/ 5 w 80"/>
                <a:gd name="T7" fmla="*/ 0 h 122"/>
                <a:gd name="T8" fmla="*/ 80 w 80"/>
                <a:gd name="T9" fmla="*/ 116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122"/>
                <a:gd name="T17" fmla="*/ 80 w 80"/>
                <a:gd name="T18" fmla="*/ 122 h 1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122">
                  <a:moveTo>
                    <a:pt x="80" y="116"/>
                  </a:moveTo>
                  <a:lnTo>
                    <a:pt x="74" y="122"/>
                  </a:lnTo>
                  <a:lnTo>
                    <a:pt x="0" y="0"/>
                  </a:lnTo>
                  <a:lnTo>
                    <a:pt x="5" y="0"/>
                  </a:lnTo>
                  <a:lnTo>
                    <a:pt x="80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11" name="Freeform 49"/>
            <p:cNvSpPr>
              <a:spLocks/>
            </p:cNvSpPr>
            <p:nvPr/>
          </p:nvSpPr>
          <p:spPr bwMode="auto">
            <a:xfrm>
              <a:off x="3730" y="1295"/>
              <a:ext cx="69" cy="117"/>
            </a:xfrm>
            <a:custGeom>
              <a:avLst/>
              <a:gdLst>
                <a:gd name="T0" fmla="*/ 0 w 69"/>
                <a:gd name="T1" fmla="*/ 117 h 117"/>
                <a:gd name="T2" fmla="*/ 69 w 69"/>
                <a:gd name="T3" fmla="*/ 0 h 117"/>
                <a:gd name="T4" fmla="*/ 0 w 69"/>
                <a:gd name="T5" fmla="*/ 117 h 117"/>
                <a:gd name="T6" fmla="*/ 0 60000 65536"/>
                <a:gd name="T7" fmla="*/ 0 60000 65536"/>
                <a:gd name="T8" fmla="*/ 0 60000 65536"/>
                <a:gd name="T9" fmla="*/ 0 w 69"/>
                <a:gd name="T10" fmla="*/ 0 h 117"/>
                <a:gd name="T11" fmla="*/ 69 w 69"/>
                <a:gd name="T12" fmla="*/ 117 h 1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117">
                  <a:moveTo>
                    <a:pt x="0" y="117"/>
                  </a:moveTo>
                  <a:lnTo>
                    <a:pt x="69" y="0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12" name="Freeform 50"/>
            <p:cNvSpPr>
              <a:spLocks/>
            </p:cNvSpPr>
            <p:nvPr/>
          </p:nvSpPr>
          <p:spPr bwMode="auto">
            <a:xfrm>
              <a:off x="3725" y="1295"/>
              <a:ext cx="80" cy="117"/>
            </a:xfrm>
            <a:custGeom>
              <a:avLst/>
              <a:gdLst>
                <a:gd name="T0" fmla="*/ 5 w 80"/>
                <a:gd name="T1" fmla="*/ 117 h 117"/>
                <a:gd name="T2" fmla="*/ 0 w 80"/>
                <a:gd name="T3" fmla="*/ 117 h 117"/>
                <a:gd name="T4" fmla="*/ 74 w 80"/>
                <a:gd name="T5" fmla="*/ 0 h 117"/>
                <a:gd name="T6" fmla="*/ 80 w 80"/>
                <a:gd name="T7" fmla="*/ 6 h 117"/>
                <a:gd name="T8" fmla="*/ 5 w 80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117"/>
                <a:gd name="T17" fmla="*/ 80 w 80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117">
                  <a:moveTo>
                    <a:pt x="5" y="117"/>
                  </a:moveTo>
                  <a:lnTo>
                    <a:pt x="0" y="117"/>
                  </a:lnTo>
                  <a:lnTo>
                    <a:pt x="74" y="0"/>
                  </a:lnTo>
                  <a:lnTo>
                    <a:pt x="80" y="6"/>
                  </a:lnTo>
                  <a:lnTo>
                    <a:pt x="5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13" name="Freeform 51"/>
            <p:cNvSpPr>
              <a:spLocks/>
            </p:cNvSpPr>
            <p:nvPr/>
          </p:nvSpPr>
          <p:spPr bwMode="auto">
            <a:xfrm>
              <a:off x="3759" y="1313"/>
              <a:ext cx="63" cy="99"/>
            </a:xfrm>
            <a:custGeom>
              <a:avLst/>
              <a:gdLst>
                <a:gd name="T0" fmla="*/ 63 w 63"/>
                <a:gd name="T1" fmla="*/ 0 h 99"/>
                <a:gd name="T2" fmla="*/ 0 w 63"/>
                <a:gd name="T3" fmla="*/ 99 h 99"/>
                <a:gd name="T4" fmla="*/ 63 w 63"/>
                <a:gd name="T5" fmla="*/ 0 h 99"/>
                <a:gd name="T6" fmla="*/ 0 60000 65536"/>
                <a:gd name="T7" fmla="*/ 0 60000 65536"/>
                <a:gd name="T8" fmla="*/ 0 60000 65536"/>
                <a:gd name="T9" fmla="*/ 0 w 63"/>
                <a:gd name="T10" fmla="*/ 0 h 99"/>
                <a:gd name="T11" fmla="*/ 63 w 63"/>
                <a:gd name="T12" fmla="*/ 99 h 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99">
                  <a:moveTo>
                    <a:pt x="63" y="0"/>
                  </a:moveTo>
                  <a:lnTo>
                    <a:pt x="0" y="9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14" name="Freeform 52"/>
            <p:cNvSpPr>
              <a:spLocks/>
            </p:cNvSpPr>
            <p:nvPr/>
          </p:nvSpPr>
          <p:spPr bwMode="auto">
            <a:xfrm>
              <a:off x="3753" y="1307"/>
              <a:ext cx="69" cy="105"/>
            </a:xfrm>
            <a:custGeom>
              <a:avLst/>
              <a:gdLst>
                <a:gd name="T0" fmla="*/ 64 w 69"/>
                <a:gd name="T1" fmla="*/ 0 h 105"/>
                <a:gd name="T2" fmla="*/ 69 w 69"/>
                <a:gd name="T3" fmla="*/ 6 h 105"/>
                <a:gd name="T4" fmla="*/ 6 w 69"/>
                <a:gd name="T5" fmla="*/ 105 h 105"/>
                <a:gd name="T6" fmla="*/ 0 w 69"/>
                <a:gd name="T7" fmla="*/ 105 h 105"/>
                <a:gd name="T8" fmla="*/ 64 w 69"/>
                <a:gd name="T9" fmla="*/ 0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105"/>
                <a:gd name="T17" fmla="*/ 69 w 6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105">
                  <a:moveTo>
                    <a:pt x="64" y="0"/>
                  </a:moveTo>
                  <a:lnTo>
                    <a:pt x="69" y="6"/>
                  </a:lnTo>
                  <a:lnTo>
                    <a:pt x="6" y="105"/>
                  </a:lnTo>
                  <a:lnTo>
                    <a:pt x="0" y="10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15" name="Freeform 53"/>
            <p:cNvSpPr>
              <a:spLocks/>
            </p:cNvSpPr>
            <p:nvPr/>
          </p:nvSpPr>
          <p:spPr bwMode="auto">
            <a:xfrm>
              <a:off x="3903" y="1258"/>
              <a:ext cx="115" cy="43"/>
            </a:xfrm>
            <a:custGeom>
              <a:avLst/>
              <a:gdLst>
                <a:gd name="T0" fmla="*/ 0 w 115"/>
                <a:gd name="T1" fmla="*/ 0 h 43"/>
                <a:gd name="T2" fmla="*/ 115 w 115"/>
                <a:gd name="T3" fmla="*/ 43 h 43"/>
                <a:gd name="T4" fmla="*/ 0 w 115"/>
                <a:gd name="T5" fmla="*/ 0 h 43"/>
                <a:gd name="T6" fmla="*/ 0 60000 65536"/>
                <a:gd name="T7" fmla="*/ 0 60000 65536"/>
                <a:gd name="T8" fmla="*/ 0 60000 65536"/>
                <a:gd name="T9" fmla="*/ 0 w 115"/>
                <a:gd name="T10" fmla="*/ 0 h 43"/>
                <a:gd name="T11" fmla="*/ 115 w 115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" h="43">
                  <a:moveTo>
                    <a:pt x="0" y="0"/>
                  </a:moveTo>
                  <a:lnTo>
                    <a:pt x="115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16" name="Freeform 54"/>
            <p:cNvSpPr>
              <a:spLocks/>
            </p:cNvSpPr>
            <p:nvPr/>
          </p:nvSpPr>
          <p:spPr bwMode="auto">
            <a:xfrm>
              <a:off x="4185" y="1050"/>
              <a:ext cx="1" cy="147"/>
            </a:xfrm>
            <a:custGeom>
              <a:avLst/>
              <a:gdLst>
                <a:gd name="T0" fmla="*/ 0 w 1"/>
                <a:gd name="T1" fmla="*/ 0 h 147"/>
                <a:gd name="T2" fmla="*/ 0 w 1"/>
                <a:gd name="T3" fmla="*/ 147 h 147"/>
                <a:gd name="T4" fmla="*/ 0 w 1"/>
                <a:gd name="T5" fmla="*/ 0 h 147"/>
                <a:gd name="T6" fmla="*/ 0 60000 65536"/>
                <a:gd name="T7" fmla="*/ 0 60000 65536"/>
                <a:gd name="T8" fmla="*/ 0 60000 65536"/>
                <a:gd name="T9" fmla="*/ 0 w 1"/>
                <a:gd name="T10" fmla="*/ 0 h 147"/>
                <a:gd name="T11" fmla="*/ 1 w 1"/>
                <a:gd name="T12" fmla="*/ 147 h 1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47">
                  <a:moveTo>
                    <a:pt x="0" y="0"/>
                  </a:moveTo>
                  <a:lnTo>
                    <a:pt x="0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17" name="Line 55"/>
            <p:cNvSpPr>
              <a:spLocks noChangeShapeType="1"/>
            </p:cNvSpPr>
            <p:nvPr/>
          </p:nvSpPr>
          <p:spPr bwMode="auto">
            <a:xfrm>
              <a:off x="3903" y="1258"/>
              <a:ext cx="109" cy="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18" name="Line 56"/>
            <p:cNvSpPr>
              <a:spLocks noChangeShapeType="1"/>
            </p:cNvSpPr>
            <p:nvPr/>
          </p:nvSpPr>
          <p:spPr bwMode="auto">
            <a:xfrm>
              <a:off x="4179" y="1044"/>
              <a:ext cx="1" cy="1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19" name="Freeform 57"/>
            <p:cNvSpPr>
              <a:spLocks/>
            </p:cNvSpPr>
            <p:nvPr/>
          </p:nvSpPr>
          <p:spPr bwMode="auto">
            <a:xfrm>
              <a:off x="3437" y="2136"/>
              <a:ext cx="293" cy="1"/>
            </a:xfrm>
            <a:custGeom>
              <a:avLst/>
              <a:gdLst>
                <a:gd name="T0" fmla="*/ 293 w 293"/>
                <a:gd name="T1" fmla="*/ 0 h 1"/>
                <a:gd name="T2" fmla="*/ 0 w 293"/>
                <a:gd name="T3" fmla="*/ 0 h 1"/>
                <a:gd name="T4" fmla="*/ 293 w 293"/>
                <a:gd name="T5" fmla="*/ 0 h 1"/>
                <a:gd name="T6" fmla="*/ 0 60000 65536"/>
                <a:gd name="T7" fmla="*/ 0 60000 65536"/>
                <a:gd name="T8" fmla="*/ 0 60000 65536"/>
                <a:gd name="T9" fmla="*/ 0 w 293"/>
                <a:gd name="T10" fmla="*/ 0 h 1"/>
                <a:gd name="T11" fmla="*/ 293 w 29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3" h="1">
                  <a:moveTo>
                    <a:pt x="293" y="0"/>
                  </a:moveTo>
                  <a:lnTo>
                    <a:pt x="0" y="0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20" name="Freeform 58"/>
            <p:cNvSpPr>
              <a:spLocks/>
            </p:cNvSpPr>
            <p:nvPr/>
          </p:nvSpPr>
          <p:spPr bwMode="auto">
            <a:xfrm>
              <a:off x="3426" y="2117"/>
              <a:ext cx="316" cy="31"/>
            </a:xfrm>
            <a:custGeom>
              <a:avLst/>
              <a:gdLst>
                <a:gd name="T0" fmla="*/ 299 w 316"/>
                <a:gd name="T1" fmla="*/ 0 h 31"/>
                <a:gd name="T2" fmla="*/ 316 w 316"/>
                <a:gd name="T3" fmla="*/ 19 h 31"/>
                <a:gd name="T4" fmla="*/ 310 w 316"/>
                <a:gd name="T5" fmla="*/ 31 h 31"/>
                <a:gd name="T6" fmla="*/ 5 w 316"/>
                <a:gd name="T7" fmla="*/ 31 h 31"/>
                <a:gd name="T8" fmla="*/ 0 w 316"/>
                <a:gd name="T9" fmla="*/ 19 h 31"/>
                <a:gd name="T10" fmla="*/ 11 w 316"/>
                <a:gd name="T11" fmla="*/ 0 h 31"/>
                <a:gd name="T12" fmla="*/ 299 w 316"/>
                <a:gd name="T13" fmla="*/ 0 h 31"/>
                <a:gd name="T14" fmla="*/ 299 w 316"/>
                <a:gd name="T15" fmla="*/ 0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6"/>
                <a:gd name="T25" fmla="*/ 0 h 31"/>
                <a:gd name="T26" fmla="*/ 316 w 316"/>
                <a:gd name="T27" fmla="*/ 31 h 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6" h="31">
                  <a:moveTo>
                    <a:pt x="299" y="0"/>
                  </a:moveTo>
                  <a:lnTo>
                    <a:pt x="316" y="19"/>
                  </a:lnTo>
                  <a:lnTo>
                    <a:pt x="310" y="31"/>
                  </a:lnTo>
                  <a:lnTo>
                    <a:pt x="5" y="31"/>
                  </a:lnTo>
                  <a:lnTo>
                    <a:pt x="0" y="19"/>
                  </a:lnTo>
                  <a:lnTo>
                    <a:pt x="11" y="0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21" name="Freeform 59"/>
            <p:cNvSpPr>
              <a:spLocks/>
            </p:cNvSpPr>
            <p:nvPr/>
          </p:nvSpPr>
          <p:spPr bwMode="auto">
            <a:xfrm>
              <a:off x="3736" y="2007"/>
              <a:ext cx="98" cy="135"/>
            </a:xfrm>
            <a:custGeom>
              <a:avLst/>
              <a:gdLst>
                <a:gd name="T0" fmla="*/ 98 w 98"/>
                <a:gd name="T1" fmla="*/ 0 h 135"/>
                <a:gd name="T2" fmla="*/ 0 w 98"/>
                <a:gd name="T3" fmla="*/ 135 h 135"/>
                <a:gd name="T4" fmla="*/ 98 w 98"/>
                <a:gd name="T5" fmla="*/ 0 h 135"/>
                <a:gd name="T6" fmla="*/ 0 60000 65536"/>
                <a:gd name="T7" fmla="*/ 0 60000 65536"/>
                <a:gd name="T8" fmla="*/ 0 60000 65536"/>
                <a:gd name="T9" fmla="*/ 0 w 98"/>
                <a:gd name="T10" fmla="*/ 0 h 135"/>
                <a:gd name="T11" fmla="*/ 98 w 98"/>
                <a:gd name="T12" fmla="*/ 135 h 1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8" h="135">
                  <a:moveTo>
                    <a:pt x="98" y="0"/>
                  </a:moveTo>
                  <a:lnTo>
                    <a:pt x="0" y="135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22" name="Line 60"/>
            <p:cNvSpPr>
              <a:spLocks noChangeShapeType="1"/>
            </p:cNvSpPr>
            <p:nvPr/>
          </p:nvSpPr>
          <p:spPr bwMode="auto">
            <a:xfrm flipH="1">
              <a:off x="3431" y="2129"/>
              <a:ext cx="29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23" name="Line 61"/>
            <p:cNvSpPr>
              <a:spLocks noChangeShapeType="1"/>
            </p:cNvSpPr>
            <p:nvPr/>
          </p:nvSpPr>
          <p:spPr bwMode="auto">
            <a:xfrm flipH="1">
              <a:off x="3730" y="2007"/>
              <a:ext cx="104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24" name="Freeform 62"/>
            <p:cNvSpPr>
              <a:spLocks/>
            </p:cNvSpPr>
            <p:nvPr/>
          </p:nvSpPr>
          <p:spPr bwMode="auto">
            <a:xfrm>
              <a:off x="3725" y="2007"/>
              <a:ext cx="115" cy="159"/>
            </a:xfrm>
            <a:custGeom>
              <a:avLst/>
              <a:gdLst>
                <a:gd name="T0" fmla="*/ 103 w 115"/>
                <a:gd name="T1" fmla="*/ 0 h 159"/>
                <a:gd name="T2" fmla="*/ 115 w 115"/>
                <a:gd name="T3" fmla="*/ 0 h 159"/>
                <a:gd name="T4" fmla="*/ 115 w 115"/>
                <a:gd name="T5" fmla="*/ 0 h 159"/>
                <a:gd name="T6" fmla="*/ 23 w 115"/>
                <a:gd name="T7" fmla="*/ 159 h 159"/>
                <a:gd name="T8" fmla="*/ 17 w 115"/>
                <a:gd name="T9" fmla="*/ 129 h 159"/>
                <a:gd name="T10" fmla="*/ 0 w 115"/>
                <a:gd name="T11" fmla="*/ 110 h 159"/>
                <a:gd name="T12" fmla="*/ 103 w 115"/>
                <a:gd name="T13" fmla="*/ 0 h 159"/>
                <a:gd name="T14" fmla="*/ 103 w 115"/>
                <a:gd name="T15" fmla="*/ 0 h 1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5"/>
                <a:gd name="T25" fmla="*/ 0 h 159"/>
                <a:gd name="T26" fmla="*/ 115 w 115"/>
                <a:gd name="T27" fmla="*/ 159 h 1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5" h="159">
                  <a:moveTo>
                    <a:pt x="103" y="0"/>
                  </a:moveTo>
                  <a:lnTo>
                    <a:pt x="115" y="0"/>
                  </a:lnTo>
                  <a:lnTo>
                    <a:pt x="23" y="159"/>
                  </a:lnTo>
                  <a:lnTo>
                    <a:pt x="17" y="129"/>
                  </a:lnTo>
                  <a:lnTo>
                    <a:pt x="0" y="110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25" name="Freeform 63"/>
            <p:cNvSpPr>
              <a:spLocks/>
            </p:cNvSpPr>
            <p:nvPr/>
          </p:nvSpPr>
          <p:spPr bwMode="auto">
            <a:xfrm>
              <a:off x="3650" y="1921"/>
              <a:ext cx="184" cy="86"/>
            </a:xfrm>
            <a:custGeom>
              <a:avLst/>
              <a:gdLst>
                <a:gd name="T0" fmla="*/ 0 w 184"/>
                <a:gd name="T1" fmla="*/ 0 h 86"/>
                <a:gd name="T2" fmla="*/ 184 w 184"/>
                <a:gd name="T3" fmla="*/ 86 h 86"/>
                <a:gd name="T4" fmla="*/ 0 w 184"/>
                <a:gd name="T5" fmla="*/ 0 h 86"/>
                <a:gd name="T6" fmla="*/ 0 60000 65536"/>
                <a:gd name="T7" fmla="*/ 0 60000 65536"/>
                <a:gd name="T8" fmla="*/ 0 60000 65536"/>
                <a:gd name="T9" fmla="*/ 0 w 184"/>
                <a:gd name="T10" fmla="*/ 0 h 86"/>
                <a:gd name="T11" fmla="*/ 184 w 184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4" h="86">
                  <a:moveTo>
                    <a:pt x="0" y="0"/>
                  </a:moveTo>
                  <a:lnTo>
                    <a:pt x="184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26" name="Freeform 64"/>
            <p:cNvSpPr>
              <a:spLocks/>
            </p:cNvSpPr>
            <p:nvPr/>
          </p:nvSpPr>
          <p:spPr bwMode="auto">
            <a:xfrm>
              <a:off x="3650" y="1915"/>
              <a:ext cx="184" cy="98"/>
            </a:xfrm>
            <a:custGeom>
              <a:avLst/>
              <a:gdLst>
                <a:gd name="T0" fmla="*/ 0 w 184"/>
                <a:gd name="T1" fmla="*/ 6 h 98"/>
                <a:gd name="T2" fmla="*/ 0 w 184"/>
                <a:gd name="T3" fmla="*/ 0 h 98"/>
                <a:gd name="T4" fmla="*/ 184 w 184"/>
                <a:gd name="T5" fmla="*/ 92 h 98"/>
                <a:gd name="T6" fmla="*/ 184 w 184"/>
                <a:gd name="T7" fmla="*/ 98 h 98"/>
                <a:gd name="T8" fmla="*/ 0 w 184"/>
                <a:gd name="T9" fmla="*/ 6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"/>
                <a:gd name="T16" fmla="*/ 0 h 98"/>
                <a:gd name="T17" fmla="*/ 184 w 184"/>
                <a:gd name="T18" fmla="*/ 98 h 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" h="98">
                  <a:moveTo>
                    <a:pt x="0" y="6"/>
                  </a:moveTo>
                  <a:lnTo>
                    <a:pt x="0" y="0"/>
                  </a:lnTo>
                  <a:lnTo>
                    <a:pt x="184" y="92"/>
                  </a:lnTo>
                  <a:lnTo>
                    <a:pt x="184" y="9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27" name="Freeform 65"/>
            <p:cNvSpPr>
              <a:spLocks/>
            </p:cNvSpPr>
            <p:nvPr/>
          </p:nvSpPr>
          <p:spPr bwMode="auto">
            <a:xfrm>
              <a:off x="3334" y="1915"/>
              <a:ext cx="212" cy="92"/>
            </a:xfrm>
            <a:custGeom>
              <a:avLst/>
              <a:gdLst>
                <a:gd name="T0" fmla="*/ 0 w 212"/>
                <a:gd name="T1" fmla="*/ 92 h 92"/>
                <a:gd name="T2" fmla="*/ 212 w 212"/>
                <a:gd name="T3" fmla="*/ 0 h 92"/>
                <a:gd name="T4" fmla="*/ 0 w 212"/>
                <a:gd name="T5" fmla="*/ 92 h 92"/>
                <a:gd name="T6" fmla="*/ 0 60000 65536"/>
                <a:gd name="T7" fmla="*/ 0 60000 65536"/>
                <a:gd name="T8" fmla="*/ 0 60000 65536"/>
                <a:gd name="T9" fmla="*/ 0 w 212"/>
                <a:gd name="T10" fmla="*/ 0 h 92"/>
                <a:gd name="T11" fmla="*/ 212 w 212"/>
                <a:gd name="T12" fmla="*/ 92 h 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" h="92">
                  <a:moveTo>
                    <a:pt x="0" y="92"/>
                  </a:moveTo>
                  <a:lnTo>
                    <a:pt x="212" y="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28" name="Freeform 66"/>
            <p:cNvSpPr>
              <a:spLocks/>
            </p:cNvSpPr>
            <p:nvPr/>
          </p:nvSpPr>
          <p:spPr bwMode="auto">
            <a:xfrm>
              <a:off x="3334" y="1915"/>
              <a:ext cx="212" cy="98"/>
            </a:xfrm>
            <a:custGeom>
              <a:avLst/>
              <a:gdLst>
                <a:gd name="T0" fmla="*/ 0 w 212"/>
                <a:gd name="T1" fmla="*/ 98 h 98"/>
                <a:gd name="T2" fmla="*/ 0 w 212"/>
                <a:gd name="T3" fmla="*/ 92 h 98"/>
                <a:gd name="T4" fmla="*/ 207 w 212"/>
                <a:gd name="T5" fmla="*/ 0 h 98"/>
                <a:gd name="T6" fmla="*/ 212 w 212"/>
                <a:gd name="T7" fmla="*/ 6 h 98"/>
                <a:gd name="T8" fmla="*/ 0 w 212"/>
                <a:gd name="T9" fmla="*/ 98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2"/>
                <a:gd name="T16" fmla="*/ 0 h 98"/>
                <a:gd name="T17" fmla="*/ 212 w 212"/>
                <a:gd name="T18" fmla="*/ 98 h 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2" h="98">
                  <a:moveTo>
                    <a:pt x="0" y="98"/>
                  </a:moveTo>
                  <a:lnTo>
                    <a:pt x="0" y="92"/>
                  </a:lnTo>
                  <a:lnTo>
                    <a:pt x="207" y="0"/>
                  </a:lnTo>
                  <a:lnTo>
                    <a:pt x="212" y="6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29" name="Freeform 67"/>
            <p:cNvSpPr>
              <a:spLocks/>
            </p:cNvSpPr>
            <p:nvPr/>
          </p:nvSpPr>
          <p:spPr bwMode="auto">
            <a:xfrm>
              <a:off x="3328" y="2007"/>
              <a:ext cx="103" cy="135"/>
            </a:xfrm>
            <a:custGeom>
              <a:avLst/>
              <a:gdLst>
                <a:gd name="T0" fmla="*/ 103 w 103"/>
                <a:gd name="T1" fmla="*/ 135 h 135"/>
                <a:gd name="T2" fmla="*/ 0 w 103"/>
                <a:gd name="T3" fmla="*/ 0 h 135"/>
                <a:gd name="T4" fmla="*/ 103 w 103"/>
                <a:gd name="T5" fmla="*/ 135 h 135"/>
                <a:gd name="T6" fmla="*/ 0 60000 65536"/>
                <a:gd name="T7" fmla="*/ 0 60000 65536"/>
                <a:gd name="T8" fmla="*/ 0 60000 65536"/>
                <a:gd name="T9" fmla="*/ 0 w 103"/>
                <a:gd name="T10" fmla="*/ 0 h 135"/>
                <a:gd name="T11" fmla="*/ 103 w 103"/>
                <a:gd name="T12" fmla="*/ 135 h 1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135">
                  <a:moveTo>
                    <a:pt x="103" y="135"/>
                  </a:moveTo>
                  <a:lnTo>
                    <a:pt x="0" y="0"/>
                  </a:lnTo>
                  <a:lnTo>
                    <a:pt x="103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30" name="Freeform 68"/>
            <p:cNvSpPr>
              <a:spLocks/>
            </p:cNvSpPr>
            <p:nvPr/>
          </p:nvSpPr>
          <p:spPr bwMode="auto">
            <a:xfrm>
              <a:off x="3322" y="2007"/>
              <a:ext cx="115" cy="159"/>
            </a:xfrm>
            <a:custGeom>
              <a:avLst/>
              <a:gdLst>
                <a:gd name="T0" fmla="*/ 0 w 115"/>
                <a:gd name="T1" fmla="*/ 0 h 159"/>
                <a:gd name="T2" fmla="*/ 6 w 115"/>
                <a:gd name="T3" fmla="*/ 0 h 159"/>
                <a:gd name="T4" fmla="*/ 12 w 115"/>
                <a:gd name="T5" fmla="*/ 0 h 159"/>
                <a:gd name="T6" fmla="*/ 115 w 115"/>
                <a:gd name="T7" fmla="*/ 110 h 159"/>
                <a:gd name="T8" fmla="*/ 104 w 115"/>
                <a:gd name="T9" fmla="*/ 129 h 159"/>
                <a:gd name="T10" fmla="*/ 98 w 115"/>
                <a:gd name="T11" fmla="*/ 159 h 159"/>
                <a:gd name="T12" fmla="*/ 0 w 115"/>
                <a:gd name="T13" fmla="*/ 0 h 159"/>
                <a:gd name="T14" fmla="*/ 0 w 115"/>
                <a:gd name="T15" fmla="*/ 0 h 1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5"/>
                <a:gd name="T25" fmla="*/ 0 h 159"/>
                <a:gd name="T26" fmla="*/ 115 w 115"/>
                <a:gd name="T27" fmla="*/ 159 h 1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5" h="159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15" y="110"/>
                  </a:lnTo>
                  <a:lnTo>
                    <a:pt x="104" y="129"/>
                  </a:lnTo>
                  <a:lnTo>
                    <a:pt x="98" y="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31" name="Freeform 69"/>
            <p:cNvSpPr>
              <a:spLocks/>
            </p:cNvSpPr>
            <p:nvPr/>
          </p:nvSpPr>
          <p:spPr bwMode="auto">
            <a:xfrm>
              <a:off x="3742" y="2160"/>
              <a:ext cx="1" cy="55"/>
            </a:xfrm>
            <a:custGeom>
              <a:avLst/>
              <a:gdLst>
                <a:gd name="T0" fmla="*/ 0 w 1"/>
                <a:gd name="T1" fmla="*/ 55 h 55"/>
                <a:gd name="T2" fmla="*/ 0 w 1"/>
                <a:gd name="T3" fmla="*/ 0 h 55"/>
                <a:gd name="T4" fmla="*/ 0 w 1"/>
                <a:gd name="T5" fmla="*/ 55 h 55"/>
                <a:gd name="T6" fmla="*/ 0 60000 65536"/>
                <a:gd name="T7" fmla="*/ 0 60000 65536"/>
                <a:gd name="T8" fmla="*/ 0 60000 65536"/>
                <a:gd name="T9" fmla="*/ 0 w 1"/>
                <a:gd name="T10" fmla="*/ 0 h 55"/>
                <a:gd name="T11" fmla="*/ 1 w 1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5">
                  <a:moveTo>
                    <a:pt x="0" y="55"/>
                  </a:moveTo>
                  <a:lnTo>
                    <a:pt x="0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32" name="Line 70"/>
            <p:cNvSpPr>
              <a:spLocks noChangeShapeType="1"/>
            </p:cNvSpPr>
            <p:nvPr/>
          </p:nvSpPr>
          <p:spPr bwMode="auto">
            <a:xfrm flipH="1" flipV="1">
              <a:off x="3328" y="2007"/>
              <a:ext cx="98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33" name="Line 71"/>
            <p:cNvSpPr>
              <a:spLocks noChangeShapeType="1"/>
            </p:cNvSpPr>
            <p:nvPr/>
          </p:nvSpPr>
          <p:spPr bwMode="auto">
            <a:xfrm flipV="1">
              <a:off x="3742" y="2154"/>
              <a:ext cx="1" cy="6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34" name="Freeform 72"/>
            <p:cNvSpPr>
              <a:spLocks/>
            </p:cNvSpPr>
            <p:nvPr/>
          </p:nvSpPr>
          <p:spPr bwMode="auto">
            <a:xfrm>
              <a:off x="3328" y="1835"/>
              <a:ext cx="1" cy="172"/>
            </a:xfrm>
            <a:custGeom>
              <a:avLst/>
              <a:gdLst>
                <a:gd name="T0" fmla="*/ 0 w 1"/>
                <a:gd name="T1" fmla="*/ 0 h 172"/>
                <a:gd name="T2" fmla="*/ 0 w 1"/>
                <a:gd name="T3" fmla="*/ 172 h 172"/>
                <a:gd name="T4" fmla="*/ 0 w 1"/>
                <a:gd name="T5" fmla="*/ 0 h 172"/>
                <a:gd name="T6" fmla="*/ 0 60000 65536"/>
                <a:gd name="T7" fmla="*/ 0 60000 65536"/>
                <a:gd name="T8" fmla="*/ 0 60000 65536"/>
                <a:gd name="T9" fmla="*/ 0 w 1"/>
                <a:gd name="T10" fmla="*/ 0 h 172"/>
                <a:gd name="T11" fmla="*/ 1 w 1"/>
                <a:gd name="T12" fmla="*/ 172 h 1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72">
                  <a:moveTo>
                    <a:pt x="0" y="0"/>
                  </a:moveTo>
                  <a:lnTo>
                    <a:pt x="0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35" name="Freeform 73"/>
            <p:cNvSpPr>
              <a:spLocks/>
            </p:cNvSpPr>
            <p:nvPr/>
          </p:nvSpPr>
          <p:spPr bwMode="auto">
            <a:xfrm>
              <a:off x="3840" y="1651"/>
              <a:ext cx="1" cy="356"/>
            </a:xfrm>
            <a:custGeom>
              <a:avLst/>
              <a:gdLst>
                <a:gd name="T0" fmla="*/ 0 w 1"/>
                <a:gd name="T1" fmla="*/ 0 h 356"/>
                <a:gd name="T2" fmla="*/ 0 w 1"/>
                <a:gd name="T3" fmla="*/ 356 h 356"/>
                <a:gd name="T4" fmla="*/ 0 w 1"/>
                <a:gd name="T5" fmla="*/ 0 h 356"/>
                <a:gd name="T6" fmla="*/ 0 60000 65536"/>
                <a:gd name="T7" fmla="*/ 0 60000 65536"/>
                <a:gd name="T8" fmla="*/ 0 60000 65536"/>
                <a:gd name="T9" fmla="*/ 0 w 1"/>
                <a:gd name="T10" fmla="*/ 0 h 356"/>
                <a:gd name="T11" fmla="*/ 1 w 1"/>
                <a:gd name="T12" fmla="*/ 356 h 3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56">
                  <a:moveTo>
                    <a:pt x="0" y="0"/>
                  </a:moveTo>
                  <a:lnTo>
                    <a:pt x="0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36" name="Line 74"/>
            <p:cNvSpPr>
              <a:spLocks noChangeShapeType="1"/>
            </p:cNvSpPr>
            <p:nvPr/>
          </p:nvSpPr>
          <p:spPr bwMode="auto">
            <a:xfrm>
              <a:off x="3328" y="1835"/>
              <a:ext cx="1" cy="1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37" name="Line 75"/>
            <p:cNvSpPr>
              <a:spLocks noChangeShapeType="1"/>
            </p:cNvSpPr>
            <p:nvPr/>
          </p:nvSpPr>
          <p:spPr bwMode="auto">
            <a:xfrm>
              <a:off x="3834" y="1651"/>
              <a:ext cx="1" cy="3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38" name="Freeform 76"/>
            <p:cNvSpPr>
              <a:spLocks/>
            </p:cNvSpPr>
            <p:nvPr/>
          </p:nvSpPr>
          <p:spPr bwMode="auto">
            <a:xfrm>
              <a:off x="3201" y="1835"/>
              <a:ext cx="127" cy="1"/>
            </a:xfrm>
            <a:custGeom>
              <a:avLst/>
              <a:gdLst>
                <a:gd name="T0" fmla="*/ 0 w 127"/>
                <a:gd name="T1" fmla="*/ 0 h 1"/>
                <a:gd name="T2" fmla="*/ 127 w 127"/>
                <a:gd name="T3" fmla="*/ 0 h 1"/>
                <a:gd name="T4" fmla="*/ 0 w 127"/>
                <a:gd name="T5" fmla="*/ 0 h 1"/>
                <a:gd name="T6" fmla="*/ 0 60000 65536"/>
                <a:gd name="T7" fmla="*/ 0 60000 65536"/>
                <a:gd name="T8" fmla="*/ 0 60000 65536"/>
                <a:gd name="T9" fmla="*/ 0 w 127"/>
                <a:gd name="T10" fmla="*/ 0 h 1"/>
                <a:gd name="T11" fmla="*/ 127 w 12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7" h="1">
                  <a:moveTo>
                    <a:pt x="0" y="0"/>
                  </a:moveTo>
                  <a:lnTo>
                    <a:pt x="1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39" name="Freeform 77"/>
            <p:cNvSpPr>
              <a:spLocks/>
            </p:cNvSpPr>
            <p:nvPr/>
          </p:nvSpPr>
          <p:spPr bwMode="auto">
            <a:xfrm>
              <a:off x="3966" y="2142"/>
              <a:ext cx="1" cy="214"/>
            </a:xfrm>
            <a:custGeom>
              <a:avLst/>
              <a:gdLst>
                <a:gd name="T0" fmla="*/ 0 w 1"/>
                <a:gd name="T1" fmla="*/ 214 h 214"/>
                <a:gd name="T2" fmla="*/ 0 w 1"/>
                <a:gd name="T3" fmla="*/ 0 h 214"/>
                <a:gd name="T4" fmla="*/ 0 w 1"/>
                <a:gd name="T5" fmla="*/ 214 h 214"/>
                <a:gd name="T6" fmla="*/ 0 60000 65536"/>
                <a:gd name="T7" fmla="*/ 0 60000 65536"/>
                <a:gd name="T8" fmla="*/ 0 60000 65536"/>
                <a:gd name="T9" fmla="*/ 0 w 1"/>
                <a:gd name="T10" fmla="*/ 0 h 214"/>
                <a:gd name="T11" fmla="*/ 1 w 1"/>
                <a:gd name="T12" fmla="*/ 214 h 2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14">
                  <a:moveTo>
                    <a:pt x="0" y="214"/>
                  </a:move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40" name="Line 78"/>
            <p:cNvSpPr>
              <a:spLocks noChangeShapeType="1"/>
            </p:cNvSpPr>
            <p:nvPr/>
          </p:nvSpPr>
          <p:spPr bwMode="auto">
            <a:xfrm>
              <a:off x="3196" y="1835"/>
              <a:ext cx="13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41" name="Line 79"/>
            <p:cNvSpPr>
              <a:spLocks noChangeShapeType="1"/>
            </p:cNvSpPr>
            <p:nvPr/>
          </p:nvSpPr>
          <p:spPr bwMode="auto">
            <a:xfrm flipV="1">
              <a:off x="3966" y="2136"/>
              <a:ext cx="1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42" name="Freeform 80"/>
            <p:cNvSpPr>
              <a:spLocks/>
            </p:cNvSpPr>
            <p:nvPr/>
          </p:nvSpPr>
          <p:spPr bwMode="auto">
            <a:xfrm>
              <a:off x="3989" y="2154"/>
              <a:ext cx="1" cy="190"/>
            </a:xfrm>
            <a:custGeom>
              <a:avLst/>
              <a:gdLst>
                <a:gd name="T0" fmla="*/ 0 w 1"/>
                <a:gd name="T1" fmla="*/ 190 h 190"/>
                <a:gd name="T2" fmla="*/ 0 w 1"/>
                <a:gd name="T3" fmla="*/ 0 h 190"/>
                <a:gd name="T4" fmla="*/ 0 w 1"/>
                <a:gd name="T5" fmla="*/ 190 h 190"/>
                <a:gd name="T6" fmla="*/ 0 60000 65536"/>
                <a:gd name="T7" fmla="*/ 0 60000 65536"/>
                <a:gd name="T8" fmla="*/ 0 60000 65536"/>
                <a:gd name="T9" fmla="*/ 0 w 1"/>
                <a:gd name="T10" fmla="*/ 0 h 190"/>
                <a:gd name="T11" fmla="*/ 1 w 1"/>
                <a:gd name="T12" fmla="*/ 190 h 1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90">
                  <a:moveTo>
                    <a:pt x="0" y="190"/>
                  </a:moveTo>
                  <a:lnTo>
                    <a:pt x="0" y="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43" name="Freeform 81"/>
            <p:cNvSpPr>
              <a:spLocks/>
            </p:cNvSpPr>
            <p:nvPr/>
          </p:nvSpPr>
          <p:spPr bwMode="auto">
            <a:xfrm>
              <a:off x="4294" y="2209"/>
              <a:ext cx="1" cy="147"/>
            </a:xfrm>
            <a:custGeom>
              <a:avLst/>
              <a:gdLst>
                <a:gd name="T0" fmla="*/ 0 w 1"/>
                <a:gd name="T1" fmla="*/ 0 h 147"/>
                <a:gd name="T2" fmla="*/ 0 w 1"/>
                <a:gd name="T3" fmla="*/ 147 h 147"/>
                <a:gd name="T4" fmla="*/ 0 w 1"/>
                <a:gd name="T5" fmla="*/ 0 h 147"/>
                <a:gd name="T6" fmla="*/ 0 60000 65536"/>
                <a:gd name="T7" fmla="*/ 0 60000 65536"/>
                <a:gd name="T8" fmla="*/ 0 60000 65536"/>
                <a:gd name="T9" fmla="*/ 0 w 1"/>
                <a:gd name="T10" fmla="*/ 0 h 147"/>
                <a:gd name="T11" fmla="*/ 1 w 1"/>
                <a:gd name="T12" fmla="*/ 147 h 1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47">
                  <a:moveTo>
                    <a:pt x="0" y="0"/>
                  </a:moveTo>
                  <a:lnTo>
                    <a:pt x="0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44" name="Line 82"/>
            <p:cNvSpPr>
              <a:spLocks noChangeShapeType="1"/>
            </p:cNvSpPr>
            <p:nvPr/>
          </p:nvSpPr>
          <p:spPr bwMode="auto">
            <a:xfrm flipV="1">
              <a:off x="3989" y="2154"/>
              <a:ext cx="1" cy="1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45" name="Line 83"/>
            <p:cNvSpPr>
              <a:spLocks noChangeShapeType="1"/>
            </p:cNvSpPr>
            <p:nvPr/>
          </p:nvSpPr>
          <p:spPr bwMode="auto">
            <a:xfrm>
              <a:off x="4294" y="2209"/>
              <a:ext cx="1" cy="1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46" name="Freeform 84"/>
            <p:cNvSpPr>
              <a:spLocks/>
            </p:cNvSpPr>
            <p:nvPr/>
          </p:nvSpPr>
          <p:spPr bwMode="auto">
            <a:xfrm>
              <a:off x="4133" y="2037"/>
              <a:ext cx="115" cy="74"/>
            </a:xfrm>
            <a:custGeom>
              <a:avLst/>
              <a:gdLst>
                <a:gd name="T0" fmla="*/ 115 w 115"/>
                <a:gd name="T1" fmla="*/ 74 h 74"/>
                <a:gd name="T2" fmla="*/ 0 w 115"/>
                <a:gd name="T3" fmla="*/ 0 h 74"/>
                <a:gd name="T4" fmla="*/ 115 w 115"/>
                <a:gd name="T5" fmla="*/ 74 h 74"/>
                <a:gd name="T6" fmla="*/ 0 60000 65536"/>
                <a:gd name="T7" fmla="*/ 0 60000 65536"/>
                <a:gd name="T8" fmla="*/ 0 60000 65536"/>
                <a:gd name="T9" fmla="*/ 0 w 115"/>
                <a:gd name="T10" fmla="*/ 0 h 74"/>
                <a:gd name="T11" fmla="*/ 115 w 115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" h="74">
                  <a:moveTo>
                    <a:pt x="115" y="74"/>
                  </a:moveTo>
                  <a:lnTo>
                    <a:pt x="0" y="0"/>
                  </a:lnTo>
                  <a:lnTo>
                    <a:pt x="115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47" name="Freeform 85"/>
            <p:cNvSpPr>
              <a:spLocks/>
            </p:cNvSpPr>
            <p:nvPr/>
          </p:nvSpPr>
          <p:spPr bwMode="auto">
            <a:xfrm>
              <a:off x="4133" y="2031"/>
              <a:ext cx="115" cy="80"/>
            </a:xfrm>
            <a:custGeom>
              <a:avLst/>
              <a:gdLst>
                <a:gd name="T0" fmla="*/ 115 w 115"/>
                <a:gd name="T1" fmla="*/ 74 h 80"/>
                <a:gd name="T2" fmla="*/ 109 w 115"/>
                <a:gd name="T3" fmla="*/ 80 h 80"/>
                <a:gd name="T4" fmla="*/ 0 w 115"/>
                <a:gd name="T5" fmla="*/ 6 h 80"/>
                <a:gd name="T6" fmla="*/ 0 w 115"/>
                <a:gd name="T7" fmla="*/ 0 h 80"/>
                <a:gd name="T8" fmla="*/ 115 w 115"/>
                <a:gd name="T9" fmla="*/ 74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80"/>
                <a:gd name="T17" fmla="*/ 115 w 115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80">
                  <a:moveTo>
                    <a:pt x="115" y="74"/>
                  </a:moveTo>
                  <a:lnTo>
                    <a:pt x="109" y="80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5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48" name="Freeform 86"/>
            <p:cNvSpPr>
              <a:spLocks/>
            </p:cNvSpPr>
            <p:nvPr/>
          </p:nvSpPr>
          <p:spPr bwMode="auto">
            <a:xfrm>
              <a:off x="4133" y="2068"/>
              <a:ext cx="104" cy="68"/>
            </a:xfrm>
            <a:custGeom>
              <a:avLst/>
              <a:gdLst>
                <a:gd name="T0" fmla="*/ 0 w 104"/>
                <a:gd name="T1" fmla="*/ 0 h 68"/>
                <a:gd name="T2" fmla="*/ 104 w 104"/>
                <a:gd name="T3" fmla="*/ 68 h 68"/>
                <a:gd name="T4" fmla="*/ 0 w 104"/>
                <a:gd name="T5" fmla="*/ 0 h 68"/>
                <a:gd name="T6" fmla="*/ 0 60000 65536"/>
                <a:gd name="T7" fmla="*/ 0 60000 65536"/>
                <a:gd name="T8" fmla="*/ 0 60000 65536"/>
                <a:gd name="T9" fmla="*/ 0 w 104"/>
                <a:gd name="T10" fmla="*/ 0 h 68"/>
                <a:gd name="T11" fmla="*/ 104 w 104"/>
                <a:gd name="T12" fmla="*/ 68 h 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68">
                  <a:moveTo>
                    <a:pt x="0" y="0"/>
                  </a:moveTo>
                  <a:lnTo>
                    <a:pt x="104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49" name="Freeform 87"/>
            <p:cNvSpPr>
              <a:spLocks/>
            </p:cNvSpPr>
            <p:nvPr/>
          </p:nvSpPr>
          <p:spPr bwMode="auto">
            <a:xfrm>
              <a:off x="4127" y="2062"/>
              <a:ext cx="110" cy="74"/>
            </a:xfrm>
            <a:custGeom>
              <a:avLst/>
              <a:gdLst>
                <a:gd name="T0" fmla="*/ 0 w 110"/>
                <a:gd name="T1" fmla="*/ 6 h 74"/>
                <a:gd name="T2" fmla="*/ 6 w 110"/>
                <a:gd name="T3" fmla="*/ 0 h 74"/>
                <a:gd name="T4" fmla="*/ 110 w 110"/>
                <a:gd name="T5" fmla="*/ 67 h 74"/>
                <a:gd name="T6" fmla="*/ 110 w 110"/>
                <a:gd name="T7" fmla="*/ 74 h 74"/>
                <a:gd name="T8" fmla="*/ 0 w 110"/>
                <a:gd name="T9" fmla="*/ 6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"/>
                <a:gd name="T16" fmla="*/ 0 h 74"/>
                <a:gd name="T17" fmla="*/ 110 w 110"/>
                <a:gd name="T18" fmla="*/ 74 h 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" h="74">
                  <a:moveTo>
                    <a:pt x="0" y="6"/>
                  </a:moveTo>
                  <a:lnTo>
                    <a:pt x="6" y="0"/>
                  </a:lnTo>
                  <a:lnTo>
                    <a:pt x="110" y="67"/>
                  </a:lnTo>
                  <a:lnTo>
                    <a:pt x="110" y="7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50" name="Freeform 88"/>
            <p:cNvSpPr>
              <a:spLocks/>
            </p:cNvSpPr>
            <p:nvPr/>
          </p:nvSpPr>
          <p:spPr bwMode="auto">
            <a:xfrm>
              <a:off x="3966" y="2037"/>
              <a:ext cx="167" cy="105"/>
            </a:xfrm>
            <a:custGeom>
              <a:avLst/>
              <a:gdLst>
                <a:gd name="T0" fmla="*/ 0 w 167"/>
                <a:gd name="T1" fmla="*/ 105 h 105"/>
                <a:gd name="T2" fmla="*/ 167 w 167"/>
                <a:gd name="T3" fmla="*/ 0 h 105"/>
                <a:gd name="T4" fmla="*/ 0 w 167"/>
                <a:gd name="T5" fmla="*/ 105 h 105"/>
                <a:gd name="T6" fmla="*/ 0 60000 65536"/>
                <a:gd name="T7" fmla="*/ 0 60000 65536"/>
                <a:gd name="T8" fmla="*/ 0 60000 65536"/>
                <a:gd name="T9" fmla="*/ 0 w 167"/>
                <a:gd name="T10" fmla="*/ 0 h 105"/>
                <a:gd name="T11" fmla="*/ 167 w 167"/>
                <a:gd name="T12" fmla="*/ 105 h 1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7" h="105">
                  <a:moveTo>
                    <a:pt x="0" y="105"/>
                  </a:moveTo>
                  <a:lnTo>
                    <a:pt x="167" y="0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51" name="Freeform 89"/>
            <p:cNvSpPr>
              <a:spLocks/>
            </p:cNvSpPr>
            <p:nvPr/>
          </p:nvSpPr>
          <p:spPr bwMode="auto">
            <a:xfrm>
              <a:off x="3966" y="2031"/>
              <a:ext cx="167" cy="117"/>
            </a:xfrm>
            <a:custGeom>
              <a:avLst/>
              <a:gdLst>
                <a:gd name="T0" fmla="*/ 6 w 167"/>
                <a:gd name="T1" fmla="*/ 117 h 117"/>
                <a:gd name="T2" fmla="*/ 0 w 167"/>
                <a:gd name="T3" fmla="*/ 111 h 117"/>
                <a:gd name="T4" fmla="*/ 161 w 167"/>
                <a:gd name="T5" fmla="*/ 0 h 117"/>
                <a:gd name="T6" fmla="*/ 167 w 167"/>
                <a:gd name="T7" fmla="*/ 6 h 117"/>
                <a:gd name="T8" fmla="*/ 6 w 167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7"/>
                <a:gd name="T16" fmla="*/ 0 h 117"/>
                <a:gd name="T17" fmla="*/ 167 w 167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7" h="117">
                  <a:moveTo>
                    <a:pt x="6" y="117"/>
                  </a:moveTo>
                  <a:lnTo>
                    <a:pt x="0" y="111"/>
                  </a:lnTo>
                  <a:lnTo>
                    <a:pt x="161" y="0"/>
                  </a:lnTo>
                  <a:lnTo>
                    <a:pt x="167" y="6"/>
                  </a:lnTo>
                  <a:lnTo>
                    <a:pt x="6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52" name="Freeform 90"/>
            <p:cNvSpPr>
              <a:spLocks/>
            </p:cNvSpPr>
            <p:nvPr/>
          </p:nvSpPr>
          <p:spPr bwMode="auto">
            <a:xfrm>
              <a:off x="4133" y="1902"/>
              <a:ext cx="1" cy="129"/>
            </a:xfrm>
            <a:custGeom>
              <a:avLst/>
              <a:gdLst>
                <a:gd name="T0" fmla="*/ 0 w 1"/>
                <a:gd name="T1" fmla="*/ 129 h 129"/>
                <a:gd name="T2" fmla="*/ 0 w 1"/>
                <a:gd name="T3" fmla="*/ 0 h 129"/>
                <a:gd name="T4" fmla="*/ 0 w 1"/>
                <a:gd name="T5" fmla="*/ 129 h 129"/>
                <a:gd name="T6" fmla="*/ 0 60000 65536"/>
                <a:gd name="T7" fmla="*/ 0 60000 65536"/>
                <a:gd name="T8" fmla="*/ 0 60000 65536"/>
                <a:gd name="T9" fmla="*/ 0 w 1"/>
                <a:gd name="T10" fmla="*/ 0 h 129"/>
                <a:gd name="T11" fmla="*/ 1 w 1"/>
                <a:gd name="T12" fmla="*/ 129 h 1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9">
                  <a:moveTo>
                    <a:pt x="0" y="129"/>
                  </a:moveTo>
                  <a:lnTo>
                    <a:pt x="0" y="0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53" name="Freeform 91"/>
            <p:cNvSpPr>
              <a:spLocks/>
            </p:cNvSpPr>
            <p:nvPr/>
          </p:nvSpPr>
          <p:spPr bwMode="auto">
            <a:xfrm>
              <a:off x="4294" y="2344"/>
              <a:ext cx="127" cy="80"/>
            </a:xfrm>
            <a:custGeom>
              <a:avLst/>
              <a:gdLst>
                <a:gd name="T0" fmla="*/ 127 w 127"/>
                <a:gd name="T1" fmla="*/ 80 h 80"/>
                <a:gd name="T2" fmla="*/ 0 w 127"/>
                <a:gd name="T3" fmla="*/ 0 h 80"/>
                <a:gd name="T4" fmla="*/ 127 w 127"/>
                <a:gd name="T5" fmla="*/ 80 h 80"/>
                <a:gd name="T6" fmla="*/ 0 60000 65536"/>
                <a:gd name="T7" fmla="*/ 0 60000 65536"/>
                <a:gd name="T8" fmla="*/ 0 60000 65536"/>
                <a:gd name="T9" fmla="*/ 0 w 127"/>
                <a:gd name="T10" fmla="*/ 0 h 80"/>
                <a:gd name="T11" fmla="*/ 127 w 127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7" h="80">
                  <a:moveTo>
                    <a:pt x="127" y="80"/>
                  </a:moveTo>
                  <a:lnTo>
                    <a:pt x="0" y="0"/>
                  </a:lnTo>
                  <a:lnTo>
                    <a:pt x="127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54" name="Freeform 92"/>
            <p:cNvSpPr>
              <a:spLocks/>
            </p:cNvSpPr>
            <p:nvPr/>
          </p:nvSpPr>
          <p:spPr bwMode="auto">
            <a:xfrm>
              <a:off x="4294" y="2338"/>
              <a:ext cx="127" cy="86"/>
            </a:xfrm>
            <a:custGeom>
              <a:avLst/>
              <a:gdLst>
                <a:gd name="T0" fmla="*/ 127 w 127"/>
                <a:gd name="T1" fmla="*/ 80 h 86"/>
                <a:gd name="T2" fmla="*/ 121 w 127"/>
                <a:gd name="T3" fmla="*/ 86 h 86"/>
                <a:gd name="T4" fmla="*/ 0 w 127"/>
                <a:gd name="T5" fmla="*/ 6 h 86"/>
                <a:gd name="T6" fmla="*/ 0 w 127"/>
                <a:gd name="T7" fmla="*/ 0 h 86"/>
                <a:gd name="T8" fmla="*/ 127 w 127"/>
                <a:gd name="T9" fmla="*/ 8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7"/>
                <a:gd name="T16" fmla="*/ 0 h 86"/>
                <a:gd name="T17" fmla="*/ 127 w 127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7" h="86">
                  <a:moveTo>
                    <a:pt x="127" y="80"/>
                  </a:moveTo>
                  <a:lnTo>
                    <a:pt x="121" y="86"/>
                  </a:lnTo>
                  <a:lnTo>
                    <a:pt x="0" y="6"/>
                  </a:lnTo>
                  <a:lnTo>
                    <a:pt x="0" y="0"/>
                  </a:lnTo>
                  <a:lnTo>
                    <a:pt x="127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55" name="Freeform 93"/>
            <p:cNvSpPr>
              <a:spLocks/>
            </p:cNvSpPr>
            <p:nvPr/>
          </p:nvSpPr>
          <p:spPr bwMode="auto">
            <a:xfrm>
              <a:off x="4283" y="2363"/>
              <a:ext cx="126" cy="79"/>
            </a:xfrm>
            <a:custGeom>
              <a:avLst/>
              <a:gdLst>
                <a:gd name="T0" fmla="*/ 126 w 126"/>
                <a:gd name="T1" fmla="*/ 79 h 79"/>
                <a:gd name="T2" fmla="*/ 0 w 126"/>
                <a:gd name="T3" fmla="*/ 0 h 79"/>
                <a:gd name="T4" fmla="*/ 126 w 126"/>
                <a:gd name="T5" fmla="*/ 79 h 79"/>
                <a:gd name="T6" fmla="*/ 0 60000 65536"/>
                <a:gd name="T7" fmla="*/ 0 60000 65536"/>
                <a:gd name="T8" fmla="*/ 0 60000 65536"/>
                <a:gd name="T9" fmla="*/ 0 w 126"/>
                <a:gd name="T10" fmla="*/ 0 h 79"/>
                <a:gd name="T11" fmla="*/ 126 w 126"/>
                <a:gd name="T12" fmla="*/ 79 h 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6" h="79">
                  <a:moveTo>
                    <a:pt x="126" y="79"/>
                  </a:moveTo>
                  <a:lnTo>
                    <a:pt x="0" y="0"/>
                  </a:lnTo>
                  <a:lnTo>
                    <a:pt x="126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56" name="Freeform 94"/>
            <p:cNvSpPr>
              <a:spLocks/>
            </p:cNvSpPr>
            <p:nvPr/>
          </p:nvSpPr>
          <p:spPr bwMode="auto">
            <a:xfrm>
              <a:off x="4283" y="2363"/>
              <a:ext cx="126" cy="85"/>
            </a:xfrm>
            <a:custGeom>
              <a:avLst/>
              <a:gdLst>
                <a:gd name="T0" fmla="*/ 126 w 126"/>
                <a:gd name="T1" fmla="*/ 79 h 85"/>
                <a:gd name="T2" fmla="*/ 120 w 126"/>
                <a:gd name="T3" fmla="*/ 85 h 85"/>
                <a:gd name="T4" fmla="*/ 0 w 126"/>
                <a:gd name="T5" fmla="*/ 6 h 85"/>
                <a:gd name="T6" fmla="*/ 0 w 126"/>
                <a:gd name="T7" fmla="*/ 0 h 85"/>
                <a:gd name="T8" fmla="*/ 126 w 126"/>
                <a:gd name="T9" fmla="*/ 79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85"/>
                <a:gd name="T17" fmla="*/ 126 w 126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85">
                  <a:moveTo>
                    <a:pt x="126" y="79"/>
                  </a:moveTo>
                  <a:lnTo>
                    <a:pt x="120" y="85"/>
                  </a:lnTo>
                  <a:lnTo>
                    <a:pt x="0" y="6"/>
                  </a:lnTo>
                  <a:lnTo>
                    <a:pt x="0" y="0"/>
                  </a:lnTo>
                  <a:lnTo>
                    <a:pt x="126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57" name="Freeform 95"/>
            <p:cNvSpPr>
              <a:spLocks/>
            </p:cNvSpPr>
            <p:nvPr/>
          </p:nvSpPr>
          <p:spPr bwMode="auto">
            <a:xfrm>
              <a:off x="3725" y="3013"/>
              <a:ext cx="299" cy="1"/>
            </a:xfrm>
            <a:custGeom>
              <a:avLst/>
              <a:gdLst>
                <a:gd name="T0" fmla="*/ 299 w 299"/>
                <a:gd name="T1" fmla="*/ 0 h 1"/>
                <a:gd name="T2" fmla="*/ 0 w 299"/>
                <a:gd name="T3" fmla="*/ 0 h 1"/>
                <a:gd name="T4" fmla="*/ 299 w 299"/>
                <a:gd name="T5" fmla="*/ 0 h 1"/>
                <a:gd name="T6" fmla="*/ 0 60000 65536"/>
                <a:gd name="T7" fmla="*/ 0 60000 65536"/>
                <a:gd name="T8" fmla="*/ 0 60000 65536"/>
                <a:gd name="T9" fmla="*/ 0 w 299"/>
                <a:gd name="T10" fmla="*/ 0 h 1"/>
                <a:gd name="T11" fmla="*/ 299 w 29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9" h="1">
                  <a:moveTo>
                    <a:pt x="299" y="0"/>
                  </a:moveTo>
                  <a:lnTo>
                    <a:pt x="0" y="0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58" name="Line 96"/>
            <p:cNvSpPr>
              <a:spLocks noChangeShapeType="1"/>
            </p:cNvSpPr>
            <p:nvPr/>
          </p:nvSpPr>
          <p:spPr bwMode="auto">
            <a:xfrm flipV="1">
              <a:off x="4127" y="1902"/>
              <a:ext cx="1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59" name="Line 97"/>
            <p:cNvSpPr>
              <a:spLocks noChangeShapeType="1"/>
            </p:cNvSpPr>
            <p:nvPr/>
          </p:nvSpPr>
          <p:spPr bwMode="auto">
            <a:xfrm flipH="1">
              <a:off x="3725" y="3007"/>
              <a:ext cx="29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60" name="Freeform 98"/>
            <p:cNvSpPr>
              <a:spLocks/>
            </p:cNvSpPr>
            <p:nvPr/>
          </p:nvSpPr>
          <p:spPr bwMode="auto">
            <a:xfrm>
              <a:off x="3719" y="2994"/>
              <a:ext cx="316" cy="31"/>
            </a:xfrm>
            <a:custGeom>
              <a:avLst/>
              <a:gdLst>
                <a:gd name="T0" fmla="*/ 299 w 316"/>
                <a:gd name="T1" fmla="*/ 0 h 31"/>
                <a:gd name="T2" fmla="*/ 316 w 316"/>
                <a:gd name="T3" fmla="*/ 19 h 31"/>
                <a:gd name="T4" fmla="*/ 310 w 316"/>
                <a:gd name="T5" fmla="*/ 31 h 31"/>
                <a:gd name="T6" fmla="*/ 0 w 316"/>
                <a:gd name="T7" fmla="*/ 31 h 31"/>
                <a:gd name="T8" fmla="*/ 0 w 316"/>
                <a:gd name="T9" fmla="*/ 19 h 31"/>
                <a:gd name="T10" fmla="*/ 11 w 316"/>
                <a:gd name="T11" fmla="*/ 0 h 31"/>
                <a:gd name="T12" fmla="*/ 299 w 316"/>
                <a:gd name="T13" fmla="*/ 0 h 31"/>
                <a:gd name="T14" fmla="*/ 299 w 316"/>
                <a:gd name="T15" fmla="*/ 0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6"/>
                <a:gd name="T25" fmla="*/ 0 h 31"/>
                <a:gd name="T26" fmla="*/ 316 w 316"/>
                <a:gd name="T27" fmla="*/ 31 h 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6" h="31">
                  <a:moveTo>
                    <a:pt x="299" y="0"/>
                  </a:moveTo>
                  <a:lnTo>
                    <a:pt x="316" y="19"/>
                  </a:lnTo>
                  <a:lnTo>
                    <a:pt x="310" y="31"/>
                  </a:lnTo>
                  <a:lnTo>
                    <a:pt x="0" y="31"/>
                  </a:lnTo>
                  <a:lnTo>
                    <a:pt x="0" y="19"/>
                  </a:lnTo>
                  <a:lnTo>
                    <a:pt x="11" y="0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61" name="Freeform 99"/>
            <p:cNvSpPr>
              <a:spLocks/>
            </p:cNvSpPr>
            <p:nvPr/>
          </p:nvSpPr>
          <p:spPr bwMode="auto">
            <a:xfrm>
              <a:off x="4029" y="2890"/>
              <a:ext cx="98" cy="129"/>
            </a:xfrm>
            <a:custGeom>
              <a:avLst/>
              <a:gdLst>
                <a:gd name="T0" fmla="*/ 98 w 98"/>
                <a:gd name="T1" fmla="*/ 0 h 129"/>
                <a:gd name="T2" fmla="*/ 0 w 98"/>
                <a:gd name="T3" fmla="*/ 129 h 129"/>
                <a:gd name="T4" fmla="*/ 98 w 98"/>
                <a:gd name="T5" fmla="*/ 0 h 129"/>
                <a:gd name="T6" fmla="*/ 0 60000 65536"/>
                <a:gd name="T7" fmla="*/ 0 60000 65536"/>
                <a:gd name="T8" fmla="*/ 0 60000 65536"/>
                <a:gd name="T9" fmla="*/ 0 w 98"/>
                <a:gd name="T10" fmla="*/ 0 h 129"/>
                <a:gd name="T11" fmla="*/ 98 w 98"/>
                <a:gd name="T12" fmla="*/ 129 h 1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8" h="129">
                  <a:moveTo>
                    <a:pt x="98" y="0"/>
                  </a:moveTo>
                  <a:lnTo>
                    <a:pt x="0" y="12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62" name="Freeform 100"/>
            <p:cNvSpPr>
              <a:spLocks/>
            </p:cNvSpPr>
            <p:nvPr/>
          </p:nvSpPr>
          <p:spPr bwMode="auto">
            <a:xfrm>
              <a:off x="4018" y="2884"/>
              <a:ext cx="115" cy="160"/>
            </a:xfrm>
            <a:custGeom>
              <a:avLst/>
              <a:gdLst>
                <a:gd name="T0" fmla="*/ 104 w 115"/>
                <a:gd name="T1" fmla="*/ 6 h 160"/>
                <a:gd name="T2" fmla="*/ 109 w 115"/>
                <a:gd name="T3" fmla="*/ 0 h 160"/>
                <a:gd name="T4" fmla="*/ 115 w 115"/>
                <a:gd name="T5" fmla="*/ 6 h 160"/>
                <a:gd name="T6" fmla="*/ 17 w 115"/>
                <a:gd name="T7" fmla="*/ 160 h 160"/>
                <a:gd name="T8" fmla="*/ 17 w 115"/>
                <a:gd name="T9" fmla="*/ 129 h 160"/>
                <a:gd name="T10" fmla="*/ 0 w 115"/>
                <a:gd name="T11" fmla="*/ 110 h 160"/>
                <a:gd name="T12" fmla="*/ 104 w 115"/>
                <a:gd name="T13" fmla="*/ 6 h 160"/>
                <a:gd name="T14" fmla="*/ 104 w 115"/>
                <a:gd name="T15" fmla="*/ 6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5"/>
                <a:gd name="T25" fmla="*/ 0 h 160"/>
                <a:gd name="T26" fmla="*/ 115 w 115"/>
                <a:gd name="T27" fmla="*/ 160 h 1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5" h="160">
                  <a:moveTo>
                    <a:pt x="104" y="6"/>
                  </a:moveTo>
                  <a:lnTo>
                    <a:pt x="109" y="0"/>
                  </a:lnTo>
                  <a:lnTo>
                    <a:pt x="115" y="6"/>
                  </a:lnTo>
                  <a:lnTo>
                    <a:pt x="17" y="160"/>
                  </a:lnTo>
                  <a:lnTo>
                    <a:pt x="17" y="129"/>
                  </a:lnTo>
                  <a:lnTo>
                    <a:pt x="0" y="110"/>
                  </a:lnTo>
                  <a:lnTo>
                    <a:pt x="10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63" name="Freeform 101"/>
            <p:cNvSpPr>
              <a:spLocks/>
            </p:cNvSpPr>
            <p:nvPr/>
          </p:nvSpPr>
          <p:spPr bwMode="auto">
            <a:xfrm>
              <a:off x="3943" y="2798"/>
              <a:ext cx="184" cy="92"/>
            </a:xfrm>
            <a:custGeom>
              <a:avLst/>
              <a:gdLst>
                <a:gd name="T0" fmla="*/ 0 w 184"/>
                <a:gd name="T1" fmla="*/ 0 h 92"/>
                <a:gd name="T2" fmla="*/ 184 w 184"/>
                <a:gd name="T3" fmla="*/ 92 h 92"/>
                <a:gd name="T4" fmla="*/ 0 w 184"/>
                <a:gd name="T5" fmla="*/ 0 h 92"/>
                <a:gd name="T6" fmla="*/ 0 60000 65536"/>
                <a:gd name="T7" fmla="*/ 0 60000 65536"/>
                <a:gd name="T8" fmla="*/ 0 60000 65536"/>
                <a:gd name="T9" fmla="*/ 0 w 184"/>
                <a:gd name="T10" fmla="*/ 0 h 92"/>
                <a:gd name="T11" fmla="*/ 184 w 184"/>
                <a:gd name="T12" fmla="*/ 92 h 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4" h="92">
                  <a:moveTo>
                    <a:pt x="0" y="0"/>
                  </a:moveTo>
                  <a:lnTo>
                    <a:pt x="184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64" name="Freeform 102"/>
            <p:cNvSpPr>
              <a:spLocks/>
            </p:cNvSpPr>
            <p:nvPr/>
          </p:nvSpPr>
          <p:spPr bwMode="auto">
            <a:xfrm>
              <a:off x="3943" y="2798"/>
              <a:ext cx="184" cy="92"/>
            </a:xfrm>
            <a:custGeom>
              <a:avLst/>
              <a:gdLst>
                <a:gd name="T0" fmla="*/ 0 w 184"/>
                <a:gd name="T1" fmla="*/ 6 h 92"/>
                <a:gd name="T2" fmla="*/ 0 w 184"/>
                <a:gd name="T3" fmla="*/ 0 h 92"/>
                <a:gd name="T4" fmla="*/ 184 w 184"/>
                <a:gd name="T5" fmla="*/ 86 h 92"/>
                <a:gd name="T6" fmla="*/ 184 w 184"/>
                <a:gd name="T7" fmla="*/ 92 h 92"/>
                <a:gd name="T8" fmla="*/ 0 w 184"/>
                <a:gd name="T9" fmla="*/ 6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"/>
                <a:gd name="T16" fmla="*/ 0 h 92"/>
                <a:gd name="T17" fmla="*/ 184 w 184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" h="92">
                  <a:moveTo>
                    <a:pt x="0" y="6"/>
                  </a:moveTo>
                  <a:lnTo>
                    <a:pt x="0" y="0"/>
                  </a:lnTo>
                  <a:lnTo>
                    <a:pt x="184" y="86"/>
                  </a:lnTo>
                  <a:lnTo>
                    <a:pt x="184" y="9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65" name="Freeform 103"/>
            <p:cNvSpPr>
              <a:spLocks/>
            </p:cNvSpPr>
            <p:nvPr/>
          </p:nvSpPr>
          <p:spPr bwMode="auto">
            <a:xfrm>
              <a:off x="3627" y="2798"/>
              <a:ext cx="207" cy="92"/>
            </a:xfrm>
            <a:custGeom>
              <a:avLst/>
              <a:gdLst>
                <a:gd name="T0" fmla="*/ 0 w 207"/>
                <a:gd name="T1" fmla="*/ 92 h 92"/>
                <a:gd name="T2" fmla="*/ 207 w 207"/>
                <a:gd name="T3" fmla="*/ 0 h 92"/>
                <a:gd name="T4" fmla="*/ 0 w 207"/>
                <a:gd name="T5" fmla="*/ 92 h 92"/>
                <a:gd name="T6" fmla="*/ 0 60000 65536"/>
                <a:gd name="T7" fmla="*/ 0 60000 65536"/>
                <a:gd name="T8" fmla="*/ 0 60000 65536"/>
                <a:gd name="T9" fmla="*/ 0 w 207"/>
                <a:gd name="T10" fmla="*/ 0 h 92"/>
                <a:gd name="T11" fmla="*/ 207 w 207"/>
                <a:gd name="T12" fmla="*/ 92 h 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" h="92">
                  <a:moveTo>
                    <a:pt x="0" y="92"/>
                  </a:moveTo>
                  <a:lnTo>
                    <a:pt x="207" y="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66" name="Freeform 104"/>
            <p:cNvSpPr>
              <a:spLocks/>
            </p:cNvSpPr>
            <p:nvPr/>
          </p:nvSpPr>
          <p:spPr bwMode="auto">
            <a:xfrm>
              <a:off x="3627" y="2792"/>
              <a:ext cx="213" cy="98"/>
            </a:xfrm>
            <a:custGeom>
              <a:avLst/>
              <a:gdLst>
                <a:gd name="T0" fmla="*/ 0 w 213"/>
                <a:gd name="T1" fmla="*/ 98 h 98"/>
                <a:gd name="T2" fmla="*/ 0 w 213"/>
                <a:gd name="T3" fmla="*/ 92 h 98"/>
                <a:gd name="T4" fmla="*/ 207 w 213"/>
                <a:gd name="T5" fmla="*/ 0 h 98"/>
                <a:gd name="T6" fmla="*/ 213 w 213"/>
                <a:gd name="T7" fmla="*/ 6 h 98"/>
                <a:gd name="T8" fmla="*/ 0 w 213"/>
                <a:gd name="T9" fmla="*/ 98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98"/>
                <a:gd name="T17" fmla="*/ 213 w 213"/>
                <a:gd name="T18" fmla="*/ 98 h 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98">
                  <a:moveTo>
                    <a:pt x="0" y="98"/>
                  </a:moveTo>
                  <a:lnTo>
                    <a:pt x="0" y="92"/>
                  </a:lnTo>
                  <a:lnTo>
                    <a:pt x="207" y="0"/>
                  </a:lnTo>
                  <a:lnTo>
                    <a:pt x="213" y="6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67" name="Freeform 105"/>
            <p:cNvSpPr>
              <a:spLocks/>
            </p:cNvSpPr>
            <p:nvPr/>
          </p:nvSpPr>
          <p:spPr bwMode="auto">
            <a:xfrm>
              <a:off x="3621" y="2890"/>
              <a:ext cx="98" cy="129"/>
            </a:xfrm>
            <a:custGeom>
              <a:avLst/>
              <a:gdLst>
                <a:gd name="T0" fmla="*/ 98 w 98"/>
                <a:gd name="T1" fmla="*/ 129 h 129"/>
                <a:gd name="T2" fmla="*/ 0 w 98"/>
                <a:gd name="T3" fmla="*/ 0 h 129"/>
                <a:gd name="T4" fmla="*/ 98 w 98"/>
                <a:gd name="T5" fmla="*/ 129 h 129"/>
                <a:gd name="T6" fmla="*/ 0 60000 65536"/>
                <a:gd name="T7" fmla="*/ 0 60000 65536"/>
                <a:gd name="T8" fmla="*/ 0 60000 65536"/>
                <a:gd name="T9" fmla="*/ 0 w 98"/>
                <a:gd name="T10" fmla="*/ 0 h 129"/>
                <a:gd name="T11" fmla="*/ 98 w 98"/>
                <a:gd name="T12" fmla="*/ 129 h 1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8" h="129">
                  <a:moveTo>
                    <a:pt x="98" y="129"/>
                  </a:moveTo>
                  <a:lnTo>
                    <a:pt x="0" y="0"/>
                  </a:lnTo>
                  <a:lnTo>
                    <a:pt x="98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68" name="Line 106"/>
            <p:cNvSpPr>
              <a:spLocks noChangeShapeType="1"/>
            </p:cNvSpPr>
            <p:nvPr/>
          </p:nvSpPr>
          <p:spPr bwMode="auto">
            <a:xfrm flipH="1">
              <a:off x="4024" y="2884"/>
              <a:ext cx="103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69" name="Line 107"/>
            <p:cNvSpPr>
              <a:spLocks noChangeShapeType="1"/>
            </p:cNvSpPr>
            <p:nvPr/>
          </p:nvSpPr>
          <p:spPr bwMode="auto">
            <a:xfrm flipH="1" flipV="1">
              <a:off x="3615" y="2884"/>
              <a:ext cx="104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70" name="Freeform 108"/>
            <p:cNvSpPr>
              <a:spLocks/>
            </p:cNvSpPr>
            <p:nvPr/>
          </p:nvSpPr>
          <p:spPr bwMode="auto">
            <a:xfrm>
              <a:off x="3615" y="2884"/>
              <a:ext cx="115" cy="160"/>
            </a:xfrm>
            <a:custGeom>
              <a:avLst/>
              <a:gdLst>
                <a:gd name="T0" fmla="*/ 0 w 115"/>
                <a:gd name="T1" fmla="*/ 6 h 160"/>
                <a:gd name="T2" fmla="*/ 6 w 115"/>
                <a:gd name="T3" fmla="*/ 0 h 160"/>
                <a:gd name="T4" fmla="*/ 12 w 115"/>
                <a:gd name="T5" fmla="*/ 6 h 160"/>
                <a:gd name="T6" fmla="*/ 115 w 115"/>
                <a:gd name="T7" fmla="*/ 110 h 160"/>
                <a:gd name="T8" fmla="*/ 104 w 115"/>
                <a:gd name="T9" fmla="*/ 129 h 160"/>
                <a:gd name="T10" fmla="*/ 98 w 115"/>
                <a:gd name="T11" fmla="*/ 160 h 160"/>
                <a:gd name="T12" fmla="*/ 0 w 115"/>
                <a:gd name="T13" fmla="*/ 6 h 160"/>
                <a:gd name="T14" fmla="*/ 0 w 115"/>
                <a:gd name="T15" fmla="*/ 6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5"/>
                <a:gd name="T25" fmla="*/ 0 h 160"/>
                <a:gd name="T26" fmla="*/ 115 w 115"/>
                <a:gd name="T27" fmla="*/ 160 h 1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5" h="160">
                  <a:moveTo>
                    <a:pt x="0" y="6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15" y="110"/>
                  </a:lnTo>
                  <a:lnTo>
                    <a:pt x="104" y="129"/>
                  </a:lnTo>
                  <a:lnTo>
                    <a:pt x="98" y="16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71" name="Freeform 109"/>
            <p:cNvSpPr>
              <a:spLocks/>
            </p:cNvSpPr>
            <p:nvPr/>
          </p:nvSpPr>
          <p:spPr bwMode="auto">
            <a:xfrm>
              <a:off x="4035" y="3037"/>
              <a:ext cx="1" cy="56"/>
            </a:xfrm>
            <a:custGeom>
              <a:avLst/>
              <a:gdLst>
                <a:gd name="T0" fmla="*/ 0 w 1"/>
                <a:gd name="T1" fmla="*/ 56 h 56"/>
                <a:gd name="T2" fmla="*/ 0 w 1"/>
                <a:gd name="T3" fmla="*/ 0 h 56"/>
                <a:gd name="T4" fmla="*/ 0 w 1"/>
                <a:gd name="T5" fmla="*/ 56 h 56"/>
                <a:gd name="T6" fmla="*/ 0 60000 65536"/>
                <a:gd name="T7" fmla="*/ 0 60000 65536"/>
                <a:gd name="T8" fmla="*/ 0 60000 65536"/>
                <a:gd name="T9" fmla="*/ 0 w 1"/>
                <a:gd name="T10" fmla="*/ 0 h 56"/>
                <a:gd name="T11" fmla="*/ 1 w 1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6">
                  <a:moveTo>
                    <a:pt x="0" y="56"/>
                  </a:moveTo>
                  <a:lnTo>
                    <a:pt x="0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72" name="Freeform 110"/>
            <p:cNvSpPr>
              <a:spLocks/>
            </p:cNvSpPr>
            <p:nvPr/>
          </p:nvSpPr>
          <p:spPr bwMode="auto">
            <a:xfrm>
              <a:off x="3719" y="3037"/>
              <a:ext cx="1" cy="56"/>
            </a:xfrm>
            <a:custGeom>
              <a:avLst/>
              <a:gdLst>
                <a:gd name="T0" fmla="*/ 0 w 1"/>
                <a:gd name="T1" fmla="*/ 0 h 56"/>
                <a:gd name="T2" fmla="*/ 0 w 1"/>
                <a:gd name="T3" fmla="*/ 56 h 56"/>
                <a:gd name="T4" fmla="*/ 0 w 1"/>
                <a:gd name="T5" fmla="*/ 0 h 56"/>
                <a:gd name="T6" fmla="*/ 0 60000 65536"/>
                <a:gd name="T7" fmla="*/ 0 60000 65536"/>
                <a:gd name="T8" fmla="*/ 0 60000 65536"/>
                <a:gd name="T9" fmla="*/ 0 w 1"/>
                <a:gd name="T10" fmla="*/ 0 h 56"/>
                <a:gd name="T11" fmla="*/ 1 w 1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6">
                  <a:moveTo>
                    <a:pt x="0" y="0"/>
                  </a:move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73" name="Line 111"/>
            <p:cNvSpPr>
              <a:spLocks noChangeShapeType="1"/>
            </p:cNvSpPr>
            <p:nvPr/>
          </p:nvSpPr>
          <p:spPr bwMode="auto">
            <a:xfrm flipV="1">
              <a:off x="4035" y="3037"/>
              <a:ext cx="1" cy="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74" name="Line 112"/>
            <p:cNvSpPr>
              <a:spLocks noChangeShapeType="1"/>
            </p:cNvSpPr>
            <p:nvPr/>
          </p:nvSpPr>
          <p:spPr bwMode="auto">
            <a:xfrm>
              <a:off x="3713" y="3037"/>
              <a:ext cx="1" cy="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75" name="Freeform 113"/>
            <p:cNvSpPr>
              <a:spLocks/>
            </p:cNvSpPr>
            <p:nvPr/>
          </p:nvSpPr>
          <p:spPr bwMode="auto">
            <a:xfrm>
              <a:off x="3621" y="2718"/>
              <a:ext cx="1" cy="172"/>
            </a:xfrm>
            <a:custGeom>
              <a:avLst/>
              <a:gdLst>
                <a:gd name="T0" fmla="*/ 0 w 1"/>
                <a:gd name="T1" fmla="*/ 0 h 172"/>
                <a:gd name="T2" fmla="*/ 0 w 1"/>
                <a:gd name="T3" fmla="*/ 172 h 172"/>
                <a:gd name="T4" fmla="*/ 0 w 1"/>
                <a:gd name="T5" fmla="*/ 0 h 172"/>
                <a:gd name="T6" fmla="*/ 0 60000 65536"/>
                <a:gd name="T7" fmla="*/ 0 60000 65536"/>
                <a:gd name="T8" fmla="*/ 0 60000 65536"/>
                <a:gd name="T9" fmla="*/ 0 w 1"/>
                <a:gd name="T10" fmla="*/ 0 h 172"/>
                <a:gd name="T11" fmla="*/ 1 w 1"/>
                <a:gd name="T12" fmla="*/ 172 h 1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72">
                  <a:moveTo>
                    <a:pt x="0" y="0"/>
                  </a:moveTo>
                  <a:lnTo>
                    <a:pt x="0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76" name="Freeform 114"/>
            <p:cNvSpPr>
              <a:spLocks/>
            </p:cNvSpPr>
            <p:nvPr/>
          </p:nvSpPr>
          <p:spPr bwMode="auto">
            <a:xfrm>
              <a:off x="4133" y="2534"/>
              <a:ext cx="1" cy="356"/>
            </a:xfrm>
            <a:custGeom>
              <a:avLst/>
              <a:gdLst>
                <a:gd name="T0" fmla="*/ 0 w 1"/>
                <a:gd name="T1" fmla="*/ 0 h 356"/>
                <a:gd name="T2" fmla="*/ 0 w 1"/>
                <a:gd name="T3" fmla="*/ 356 h 356"/>
                <a:gd name="T4" fmla="*/ 0 w 1"/>
                <a:gd name="T5" fmla="*/ 0 h 356"/>
                <a:gd name="T6" fmla="*/ 0 60000 65536"/>
                <a:gd name="T7" fmla="*/ 0 60000 65536"/>
                <a:gd name="T8" fmla="*/ 0 60000 65536"/>
                <a:gd name="T9" fmla="*/ 0 w 1"/>
                <a:gd name="T10" fmla="*/ 0 h 356"/>
                <a:gd name="T11" fmla="*/ 1 w 1"/>
                <a:gd name="T12" fmla="*/ 356 h 3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56">
                  <a:moveTo>
                    <a:pt x="0" y="0"/>
                  </a:moveTo>
                  <a:lnTo>
                    <a:pt x="0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77" name="Line 115"/>
            <p:cNvSpPr>
              <a:spLocks noChangeShapeType="1"/>
            </p:cNvSpPr>
            <p:nvPr/>
          </p:nvSpPr>
          <p:spPr bwMode="auto">
            <a:xfrm>
              <a:off x="3621" y="2712"/>
              <a:ext cx="1" cy="1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78" name="Line 116"/>
            <p:cNvSpPr>
              <a:spLocks noChangeShapeType="1"/>
            </p:cNvSpPr>
            <p:nvPr/>
          </p:nvSpPr>
          <p:spPr bwMode="auto">
            <a:xfrm>
              <a:off x="4127" y="2528"/>
              <a:ext cx="1" cy="3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79" name="Freeform 117"/>
            <p:cNvSpPr>
              <a:spLocks/>
            </p:cNvSpPr>
            <p:nvPr/>
          </p:nvSpPr>
          <p:spPr bwMode="auto">
            <a:xfrm>
              <a:off x="3489" y="2718"/>
              <a:ext cx="132" cy="1"/>
            </a:xfrm>
            <a:custGeom>
              <a:avLst/>
              <a:gdLst>
                <a:gd name="T0" fmla="*/ 0 w 132"/>
                <a:gd name="T1" fmla="*/ 0 h 1"/>
                <a:gd name="T2" fmla="*/ 132 w 132"/>
                <a:gd name="T3" fmla="*/ 0 h 1"/>
                <a:gd name="T4" fmla="*/ 0 w 132"/>
                <a:gd name="T5" fmla="*/ 0 h 1"/>
                <a:gd name="T6" fmla="*/ 0 60000 65536"/>
                <a:gd name="T7" fmla="*/ 0 60000 65536"/>
                <a:gd name="T8" fmla="*/ 0 60000 65536"/>
                <a:gd name="T9" fmla="*/ 0 w 132"/>
                <a:gd name="T10" fmla="*/ 0 h 1"/>
                <a:gd name="T11" fmla="*/ 132 w 13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1">
                  <a:moveTo>
                    <a:pt x="0" y="0"/>
                  </a:move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80" name="Freeform 118"/>
            <p:cNvSpPr>
              <a:spLocks/>
            </p:cNvSpPr>
            <p:nvPr/>
          </p:nvSpPr>
          <p:spPr bwMode="auto">
            <a:xfrm>
              <a:off x="3966" y="2356"/>
              <a:ext cx="115" cy="74"/>
            </a:xfrm>
            <a:custGeom>
              <a:avLst/>
              <a:gdLst>
                <a:gd name="T0" fmla="*/ 115 w 115"/>
                <a:gd name="T1" fmla="*/ 74 h 74"/>
                <a:gd name="T2" fmla="*/ 0 w 115"/>
                <a:gd name="T3" fmla="*/ 0 h 74"/>
                <a:gd name="T4" fmla="*/ 115 w 115"/>
                <a:gd name="T5" fmla="*/ 74 h 74"/>
                <a:gd name="T6" fmla="*/ 0 60000 65536"/>
                <a:gd name="T7" fmla="*/ 0 60000 65536"/>
                <a:gd name="T8" fmla="*/ 0 60000 65536"/>
                <a:gd name="T9" fmla="*/ 0 w 115"/>
                <a:gd name="T10" fmla="*/ 0 h 74"/>
                <a:gd name="T11" fmla="*/ 115 w 115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" h="74">
                  <a:moveTo>
                    <a:pt x="115" y="74"/>
                  </a:moveTo>
                  <a:lnTo>
                    <a:pt x="0" y="0"/>
                  </a:lnTo>
                  <a:lnTo>
                    <a:pt x="115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81" name="Freeform 119"/>
            <p:cNvSpPr>
              <a:spLocks/>
            </p:cNvSpPr>
            <p:nvPr/>
          </p:nvSpPr>
          <p:spPr bwMode="auto">
            <a:xfrm>
              <a:off x="3966" y="2350"/>
              <a:ext cx="121" cy="86"/>
            </a:xfrm>
            <a:custGeom>
              <a:avLst/>
              <a:gdLst>
                <a:gd name="T0" fmla="*/ 121 w 121"/>
                <a:gd name="T1" fmla="*/ 80 h 86"/>
                <a:gd name="T2" fmla="*/ 115 w 121"/>
                <a:gd name="T3" fmla="*/ 86 h 86"/>
                <a:gd name="T4" fmla="*/ 0 w 121"/>
                <a:gd name="T5" fmla="*/ 6 h 86"/>
                <a:gd name="T6" fmla="*/ 6 w 121"/>
                <a:gd name="T7" fmla="*/ 0 h 86"/>
                <a:gd name="T8" fmla="*/ 121 w 121"/>
                <a:gd name="T9" fmla="*/ 8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86"/>
                <a:gd name="T17" fmla="*/ 121 w 121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86">
                  <a:moveTo>
                    <a:pt x="121" y="80"/>
                  </a:moveTo>
                  <a:lnTo>
                    <a:pt x="115" y="86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1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82" name="Freeform 120"/>
            <p:cNvSpPr>
              <a:spLocks/>
            </p:cNvSpPr>
            <p:nvPr/>
          </p:nvSpPr>
          <p:spPr bwMode="auto">
            <a:xfrm>
              <a:off x="4196" y="2356"/>
              <a:ext cx="98" cy="74"/>
            </a:xfrm>
            <a:custGeom>
              <a:avLst/>
              <a:gdLst>
                <a:gd name="T0" fmla="*/ 98 w 98"/>
                <a:gd name="T1" fmla="*/ 0 h 74"/>
                <a:gd name="T2" fmla="*/ 0 w 98"/>
                <a:gd name="T3" fmla="*/ 74 h 74"/>
                <a:gd name="T4" fmla="*/ 98 w 98"/>
                <a:gd name="T5" fmla="*/ 0 h 74"/>
                <a:gd name="T6" fmla="*/ 0 60000 65536"/>
                <a:gd name="T7" fmla="*/ 0 60000 65536"/>
                <a:gd name="T8" fmla="*/ 0 60000 65536"/>
                <a:gd name="T9" fmla="*/ 0 w 98"/>
                <a:gd name="T10" fmla="*/ 0 h 74"/>
                <a:gd name="T11" fmla="*/ 98 w 98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8" h="74">
                  <a:moveTo>
                    <a:pt x="98" y="0"/>
                  </a:moveTo>
                  <a:lnTo>
                    <a:pt x="0" y="7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83" name="Freeform 121"/>
            <p:cNvSpPr>
              <a:spLocks/>
            </p:cNvSpPr>
            <p:nvPr/>
          </p:nvSpPr>
          <p:spPr bwMode="auto">
            <a:xfrm>
              <a:off x="4191" y="2350"/>
              <a:ext cx="103" cy="80"/>
            </a:xfrm>
            <a:custGeom>
              <a:avLst/>
              <a:gdLst>
                <a:gd name="T0" fmla="*/ 103 w 103"/>
                <a:gd name="T1" fmla="*/ 0 h 80"/>
                <a:gd name="T2" fmla="*/ 103 w 103"/>
                <a:gd name="T3" fmla="*/ 6 h 80"/>
                <a:gd name="T4" fmla="*/ 5 w 103"/>
                <a:gd name="T5" fmla="*/ 80 h 80"/>
                <a:gd name="T6" fmla="*/ 0 w 103"/>
                <a:gd name="T7" fmla="*/ 74 h 80"/>
                <a:gd name="T8" fmla="*/ 103 w 103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80"/>
                <a:gd name="T17" fmla="*/ 103 w 103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80">
                  <a:moveTo>
                    <a:pt x="103" y="0"/>
                  </a:moveTo>
                  <a:lnTo>
                    <a:pt x="103" y="6"/>
                  </a:lnTo>
                  <a:lnTo>
                    <a:pt x="5" y="80"/>
                  </a:lnTo>
                  <a:lnTo>
                    <a:pt x="0" y="74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84" name="Freeform 122"/>
            <p:cNvSpPr>
              <a:spLocks/>
            </p:cNvSpPr>
            <p:nvPr/>
          </p:nvSpPr>
          <p:spPr bwMode="auto">
            <a:xfrm>
              <a:off x="4927" y="3111"/>
              <a:ext cx="1" cy="147"/>
            </a:xfrm>
            <a:custGeom>
              <a:avLst/>
              <a:gdLst>
                <a:gd name="T0" fmla="*/ 0 w 1"/>
                <a:gd name="T1" fmla="*/ 147 h 147"/>
                <a:gd name="T2" fmla="*/ 0 w 1"/>
                <a:gd name="T3" fmla="*/ 0 h 147"/>
                <a:gd name="T4" fmla="*/ 0 w 1"/>
                <a:gd name="T5" fmla="*/ 147 h 147"/>
                <a:gd name="T6" fmla="*/ 0 60000 65536"/>
                <a:gd name="T7" fmla="*/ 0 60000 65536"/>
                <a:gd name="T8" fmla="*/ 0 60000 65536"/>
                <a:gd name="T9" fmla="*/ 0 w 1"/>
                <a:gd name="T10" fmla="*/ 0 h 147"/>
                <a:gd name="T11" fmla="*/ 1 w 1"/>
                <a:gd name="T12" fmla="*/ 147 h 1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47">
                  <a:moveTo>
                    <a:pt x="0" y="147"/>
                  </a:moveTo>
                  <a:lnTo>
                    <a:pt x="0" y="0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85" name="Line 123"/>
            <p:cNvSpPr>
              <a:spLocks noChangeShapeType="1"/>
            </p:cNvSpPr>
            <p:nvPr/>
          </p:nvSpPr>
          <p:spPr bwMode="auto">
            <a:xfrm>
              <a:off x="3489" y="2712"/>
              <a:ext cx="13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86" name="Line 124"/>
            <p:cNvSpPr>
              <a:spLocks noChangeShapeType="1"/>
            </p:cNvSpPr>
            <p:nvPr/>
          </p:nvSpPr>
          <p:spPr bwMode="auto">
            <a:xfrm flipV="1">
              <a:off x="4921" y="3111"/>
              <a:ext cx="1" cy="1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87" name="Freeform 125"/>
            <p:cNvSpPr>
              <a:spLocks/>
            </p:cNvSpPr>
            <p:nvPr/>
          </p:nvSpPr>
          <p:spPr bwMode="auto">
            <a:xfrm>
              <a:off x="4823" y="3258"/>
              <a:ext cx="104" cy="68"/>
            </a:xfrm>
            <a:custGeom>
              <a:avLst/>
              <a:gdLst>
                <a:gd name="T0" fmla="*/ 0 w 104"/>
                <a:gd name="T1" fmla="*/ 68 h 68"/>
                <a:gd name="T2" fmla="*/ 104 w 104"/>
                <a:gd name="T3" fmla="*/ 0 h 68"/>
                <a:gd name="T4" fmla="*/ 0 w 104"/>
                <a:gd name="T5" fmla="*/ 68 h 68"/>
                <a:gd name="T6" fmla="*/ 0 60000 65536"/>
                <a:gd name="T7" fmla="*/ 0 60000 65536"/>
                <a:gd name="T8" fmla="*/ 0 60000 65536"/>
                <a:gd name="T9" fmla="*/ 0 w 104"/>
                <a:gd name="T10" fmla="*/ 0 h 68"/>
                <a:gd name="T11" fmla="*/ 104 w 104"/>
                <a:gd name="T12" fmla="*/ 68 h 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68">
                  <a:moveTo>
                    <a:pt x="0" y="68"/>
                  </a:moveTo>
                  <a:lnTo>
                    <a:pt x="104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88" name="Freeform 126"/>
            <p:cNvSpPr>
              <a:spLocks/>
            </p:cNvSpPr>
            <p:nvPr/>
          </p:nvSpPr>
          <p:spPr bwMode="auto">
            <a:xfrm>
              <a:off x="4823" y="3258"/>
              <a:ext cx="104" cy="74"/>
            </a:xfrm>
            <a:custGeom>
              <a:avLst/>
              <a:gdLst>
                <a:gd name="T0" fmla="*/ 0 w 104"/>
                <a:gd name="T1" fmla="*/ 74 h 74"/>
                <a:gd name="T2" fmla="*/ 0 w 104"/>
                <a:gd name="T3" fmla="*/ 68 h 74"/>
                <a:gd name="T4" fmla="*/ 98 w 104"/>
                <a:gd name="T5" fmla="*/ 0 h 74"/>
                <a:gd name="T6" fmla="*/ 104 w 104"/>
                <a:gd name="T7" fmla="*/ 6 h 74"/>
                <a:gd name="T8" fmla="*/ 0 w 104"/>
                <a:gd name="T9" fmla="*/ 74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4"/>
                <a:gd name="T17" fmla="*/ 104 w 104"/>
                <a:gd name="T18" fmla="*/ 74 h 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4">
                  <a:moveTo>
                    <a:pt x="0" y="74"/>
                  </a:moveTo>
                  <a:lnTo>
                    <a:pt x="0" y="68"/>
                  </a:lnTo>
                  <a:lnTo>
                    <a:pt x="98" y="0"/>
                  </a:lnTo>
                  <a:lnTo>
                    <a:pt x="104" y="6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89" name="Freeform 127"/>
            <p:cNvSpPr>
              <a:spLocks/>
            </p:cNvSpPr>
            <p:nvPr/>
          </p:nvSpPr>
          <p:spPr bwMode="auto">
            <a:xfrm>
              <a:off x="4812" y="3246"/>
              <a:ext cx="92" cy="61"/>
            </a:xfrm>
            <a:custGeom>
              <a:avLst/>
              <a:gdLst>
                <a:gd name="T0" fmla="*/ 0 w 92"/>
                <a:gd name="T1" fmla="*/ 61 h 61"/>
                <a:gd name="T2" fmla="*/ 92 w 92"/>
                <a:gd name="T3" fmla="*/ 0 h 61"/>
                <a:gd name="T4" fmla="*/ 0 w 92"/>
                <a:gd name="T5" fmla="*/ 61 h 61"/>
                <a:gd name="T6" fmla="*/ 0 60000 65536"/>
                <a:gd name="T7" fmla="*/ 0 60000 65536"/>
                <a:gd name="T8" fmla="*/ 0 60000 65536"/>
                <a:gd name="T9" fmla="*/ 0 w 92"/>
                <a:gd name="T10" fmla="*/ 0 h 61"/>
                <a:gd name="T11" fmla="*/ 92 w 92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61">
                  <a:moveTo>
                    <a:pt x="0" y="61"/>
                  </a:moveTo>
                  <a:lnTo>
                    <a:pt x="92" y="0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90" name="Freeform 128"/>
            <p:cNvSpPr>
              <a:spLocks/>
            </p:cNvSpPr>
            <p:nvPr/>
          </p:nvSpPr>
          <p:spPr bwMode="auto">
            <a:xfrm>
              <a:off x="4812" y="3240"/>
              <a:ext cx="92" cy="67"/>
            </a:xfrm>
            <a:custGeom>
              <a:avLst/>
              <a:gdLst>
                <a:gd name="T0" fmla="*/ 0 w 92"/>
                <a:gd name="T1" fmla="*/ 67 h 67"/>
                <a:gd name="T2" fmla="*/ 0 w 92"/>
                <a:gd name="T3" fmla="*/ 61 h 67"/>
                <a:gd name="T4" fmla="*/ 92 w 92"/>
                <a:gd name="T5" fmla="*/ 0 h 67"/>
                <a:gd name="T6" fmla="*/ 92 w 92"/>
                <a:gd name="T7" fmla="*/ 6 h 67"/>
                <a:gd name="T8" fmla="*/ 0 w 92"/>
                <a:gd name="T9" fmla="*/ 67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67"/>
                <a:gd name="T17" fmla="*/ 92 w 92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67">
                  <a:moveTo>
                    <a:pt x="0" y="67"/>
                  </a:moveTo>
                  <a:lnTo>
                    <a:pt x="0" y="61"/>
                  </a:lnTo>
                  <a:lnTo>
                    <a:pt x="92" y="0"/>
                  </a:lnTo>
                  <a:lnTo>
                    <a:pt x="92" y="6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91" name="Freeform 129"/>
            <p:cNvSpPr>
              <a:spLocks/>
            </p:cNvSpPr>
            <p:nvPr/>
          </p:nvSpPr>
          <p:spPr bwMode="auto">
            <a:xfrm>
              <a:off x="4599" y="3258"/>
              <a:ext cx="115" cy="74"/>
            </a:xfrm>
            <a:custGeom>
              <a:avLst/>
              <a:gdLst>
                <a:gd name="T0" fmla="*/ 115 w 115"/>
                <a:gd name="T1" fmla="*/ 74 h 74"/>
                <a:gd name="T2" fmla="*/ 0 w 115"/>
                <a:gd name="T3" fmla="*/ 0 h 74"/>
                <a:gd name="T4" fmla="*/ 115 w 115"/>
                <a:gd name="T5" fmla="*/ 74 h 74"/>
                <a:gd name="T6" fmla="*/ 0 60000 65536"/>
                <a:gd name="T7" fmla="*/ 0 60000 65536"/>
                <a:gd name="T8" fmla="*/ 0 60000 65536"/>
                <a:gd name="T9" fmla="*/ 0 w 115"/>
                <a:gd name="T10" fmla="*/ 0 h 74"/>
                <a:gd name="T11" fmla="*/ 115 w 115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" h="74">
                  <a:moveTo>
                    <a:pt x="115" y="74"/>
                  </a:moveTo>
                  <a:lnTo>
                    <a:pt x="0" y="0"/>
                  </a:lnTo>
                  <a:lnTo>
                    <a:pt x="115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92" name="Freeform 130"/>
            <p:cNvSpPr>
              <a:spLocks/>
            </p:cNvSpPr>
            <p:nvPr/>
          </p:nvSpPr>
          <p:spPr bwMode="auto">
            <a:xfrm>
              <a:off x="4599" y="3258"/>
              <a:ext cx="115" cy="80"/>
            </a:xfrm>
            <a:custGeom>
              <a:avLst/>
              <a:gdLst>
                <a:gd name="T0" fmla="*/ 115 w 115"/>
                <a:gd name="T1" fmla="*/ 74 h 80"/>
                <a:gd name="T2" fmla="*/ 115 w 115"/>
                <a:gd name="T3" fmla="*/ 80 h 80"/>
                <a:gd name="T4" fmla="*/ 0 w 115"/>
                <a:gd name="T5" fmla="*/ 6 h 80"/>
                <a:gd name="T6" fmla="*/ 6 w 115"/>
                <a:gd name="T7" fmla="*/ 0 h 80"/>
                <a:gd name="T8" fmla="*/ 115 w 115"/>
                <a:gd name="T9" fmla="*/ 74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80"/>
                <a:gd name="T17" fmla="*/ 115 w 115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80">
                  <a:moveTo>
                    <a:pt x="115" y="74"/>
                  </a:moveTo>
                  <a:lnTo>
                    <a:pt x="115" y="80"/>
                  </a:lnTo>
                  <a:lnTo>
                    <a:pt x="0" y="6"/>
                  </a:lnTo>
                  <a:lnTo>
                    <a:pt x="6" y="0"/>
                  </a:lnTo>
                  <a:lnTo>
                    <a:pt x="115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93" name="Freeform 131"/>
            <p:cNvSpPr>
              <a:spLocks/>
            </p:cNvSpPr>
            <p:nvPr/>
          </p:nvSpPr>
          <p:spPr bwMode="auto">
            <a:xfrm>
              <a:off x="4599" y="3050"/>
              <a:ext cx="1" cy="208"/>
            </a:xfrm>
            <a:custGeom>
              <a:avLst/>
              <a:gdLst>
                <a:gd name="T0" fmla="*/ 0 w 1"/>
                <a:gd name="T1" fmla="*/ 0 h 208"/>
                <a:gd name="T2" fmla="*/ 0 w 1"/>
                <a:gd name="T3" fmla="*/ 208 h 208"/>
                <a:gd name="T4" fmla="*/ 0 w 1"/>
                <a:gd name="T5" fmla="*/ 0 h 208"/>
                <a:gd name="T6" fmla="*/ 0 60000 65536"/>
                <a:gd name="T7" fmla="*/ 0 60000 65536"/>
                <a:gd name="T8" fmla="*/ 0 60000 65536"/>
                <a:gd name="T9" fmla="*/ 0 w 1"/>
                <a:gd name="T10" fmla="*/ 0 h 208"/>
                <a:gd name="T11" fmla="*/ 1 w 1"/>
                <a:gd name="T12" fmla="*/ 208 h 2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08">
                  <a:moveTo>
                    <a:pt x="0" y="0"/>
                  </a:moveTo>
                  <a:lnTo>
                    <a:pt x="0" y="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94" name="Freeform 132"/>
            <p:cNvSpPr>
              <a:spLocks/>
            </p:cNvSpPr>
            <p:nvPr/>
          </p:nvSpPr>
          <p:spPr bwMode="auto">
            <a:xfrm>
              <a:off x="4622" y="3062"/>
              <a:ext cx="1" cy="184"/>
            </a:xfrm>
            <a:custGeom>
              <a:avLst/>
              <a:gdLst>
                <a:gd name="T0" fmla="*/ 0 w 1"/>
                <a:gd name="T1" fmla="*/ 0 h 184"/>
                <a:gd name="T2" fmla="*/ 0 w 1"/>
                <a:gd name="T3" fmla="*/ 184 h 184"/>
                <a:gd name="T4" fmla="*/ 0 w 1"/>
                <a:gd name="T5" fmla="*/ 0 h 184"/>
                <a:gd name="T6" fmla="*/ 0 60000 65536"/>
                <a:gd name="T7" fmla="*/ 0 60000 65536"/>
                <a:gd name="T8" fmla="*/ 0 60000 65536"/>
                <a:gd name="T9" fmla="*/ 0 w 1"/>
                <a:gd name="T10" fmla="*/ 0 h 184"/>
                <a:gd name="T11" fmla="*/ 1 w 1"/>
                <a:gd name="T12" fmla="*/ 184 h 1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4">
                  <a:moveTo>
                    <a:pt x="0" y="0"/>
                  </a:moveTo>
                  <a:lnTo>
                    <a:pt x="0" y="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95" name="Line 133"/>
            <p:cNvSpPr>
              <a:spLocks noChangeShapeType="1"/>
            </p:cNvSpPr>
            <p:nvPr/>
          </p:nvSpPr>
          <p:spPr bwMode="auto">
            <a:xfrm>
              <a:off x="4599" y="3044"/>
              <a:ext cx="1" cy="2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96" name="Line 134"/>
            <p:cNvSpPr>
              <a:spLocks noChangeShapeType="1"/>
            </p:cNvSpPr>
            <p:nvPr/>
          </p:nvSpPr>
          <p:spPr bwMode="auto">
            <a:xfrm>
              <a:off x="4622" y="3056"/>
              <a:ext cx="1" cy="1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97" name="Freeform 135"/>
            <p:cNvSpPr>
              <a:spLocks/>
            </p:cNvSpPr>
            <p:nvPr/>
          </p:nvSpPr>
          <p:spPr bwMode="auto">
            <a:xfrm>
              <a:off x="4599" y="2939"/>
              <a:ext cx="167" cy="105"/>
            </a:xfrm>
            <a:custGeom>
              <a:avLst/>
              <a:gdLst>
                <a:gd name="T0" fmla="*/ 0 w 167"/>
                <a:gd name="T1" fmla="*/ 105 h 105"/>
                <a:gd name="T2" fmla="*/ 167 w 167"/>
                <a:gd name="T3" fmla="*/ 0 h 105"/>
                <a:gd name="T4" fmla="*/ 0 w 167"/>
                <a:gd name="T5" fmla="*/ 105 h 105"/>
                <a:gd name="T6" fmla="*/ 0 60000 65536"/>
                <a:gd name="T7" fmla="*/ 0 60000 65536"/>
                <a:gd name="T8" fmla="*/ 0 60000 65536"/>
                <a:gd name="T9" fmla="*/ 0 w 167"/>
                <a:gd name="T10" fmla="*/ 0 h 105"/>
                <a:gd name="T11" fmla="*/ 167 w 167"/>
                <a:gd name="T12" fmla="*/ 105 h 1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7" h="105">
                  <a:moveTo>
                    <a:pt x="0" y="105"/>
                  </a:moveTo>
                  <a:lnTo>
                    <a:pt x="167" y="0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98" name="Freeform 136"/>
            <p:cNvSpPr>
              <a:spLocks/>
            </p:cNvSpPr>
            <p:nvPr/>
          </p:nvSpPr>
          <p:spPr bwMode="auto">
            <a:xfrm>
              <a:off x="4599" y="2933"/>
              <a:ext cx="167" cy="117"/>
            </a:xfrm>
            <a:custGeom>
              <a:avLst/>
              <a:gdLst>
                <a:gd name="T0" fmla="*/ 6 w 167"/>
                <a:gd name="T1" fmla="*/ 117 h 117"/>
                <a:gd name="T2" fmla="*/ 0 w 167"/>
                <a:gd name="T3" fmla="*/ 111 h 117"/>
                <a:gd name="T4" fmla="*/ 161 w 167"/>
                <a:gd name="T5" fmla="*/ 0 h 117"/>
                <a:gd name="T6" fmla="*/ 167 w 167"/>
                <a:gd name="T7" fmla="*/ 6 h 117"/>
                <a:gd name="T8" fmla="*/ 6 w 167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7"/>
                <a:gd name="T16" fmla="*/ 0 h 117"/>
                <a:gd name="T17" fmla="*/ 167 w 167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7" h="117">
                  <a:moveTo>
                    <a:pt x="6" y="117"/>
                  </a:moveTo>
                  <a:lnTo>
                    <a:pt x="0" y="111"/>
                  </a:lnTo>
                  <a:lnTo>
                    <a:pt x="161" y="0"/>
                  </a:lnTo>
                  <a:lnTo>
                    <a:pt x="167" y="6"/>
                  </a:lnTo>
                  <a:lnTo>
                    <a:pt x="6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999" name="Freeform 137"/>
            <p:cNvSpPr>
              <a:spLocks/>
            </p:cNvSpPr>
            <p:nvPr/>
          </p:nvSpPr>
          <p:spPr bwMode="auto">
            <a:xfrm>
              <a:off x="4766" y="2939"/>
              <a:ext cx="109" cy="74"/>
            </a:xfrm>
            <a:custGeom>
              <a:avLst/>
              <a:gdLst>
                <a:gd name="T0" fmla="*/ 0 w 109"/>
                <a:gd name="T1" fmla="*/ 0 h 74"/>
                <a:gd name="T2" fmla="*/ 109 w 109"/>
                <a:gd name="T3" fmla="*/ 74 h 74"/>
                <a:gd name="T4" fmla="*/ 0 w 109"/>
                <a:gd name="T5" fmla="*/ 0 h 74"/>
                <a:gd name="T6" fmla="*/ 0 60000 65536"/>
                <a:gd name="T7" fmla="*/ 0 60000 65536"/>
                <a:gd name="T8" fmla="*/ 0 60000 65536"/>
                <a:gd name="T9" fmla="*/ 0 w 109"/>
                <a:gd name="T10" fmla="*/ 0 h 74"/>
                <a:gd name="T11" fmla="*/ 109 w 109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9" h="74">
                  <a:moveTo>
                    <a:pt x="0" y="0"/>
                  </a:moveTo>
                  <a:lnTo>
                    <a:pt x="109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00" name="Freeform 138"/>
            <p:cNvSpPr>
              <a:spLocks/>
            </p:cNvSpPr>
            <p:nvPr/>
          </p:nvSpPr>
          <p:spPr bwMode="auto">
            <a:xfrm>
              <a:off x="4760" y="2933"/>
              <a:ext cx="121" cy="86"/>
            </a:xfrm>
            <a:custGeom>
              <a:avLst/>
              <a:gdLst>
                <a:gd name="T0" fmla="*/ 0 w 121"/>
                <a:gd name="T1" fmla="*/ 6 h 86"/>
                <a:gd name="T2" fmla="*/ 6 w 121"/>
                <a:gd name="T3" fmla="*/ 0 h 86"/>
                <a:gd name="T4" fmla="*/ 121 w 121"/>
                <a:gd name="T5" fmla="*/ 74 h 86"/>
                <a:gd name="T6" fmla="*/ 115 w 121"/>
                <a:gd name="T7" fmla="*/ 86 h 86"/>
                <a:gd name="T8" fmla="*/ 0 w 121"/>
                <a:gd name="T9" fmla="*/ 6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86"/>
                <a:gd name="T17" fmla="*/ 121 w 121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86">
                  <a:moveTo>
                    <a:pt x="0" y="6"/>
                  </a:moveTo>
                  <a:lnTo>
                    <a:pt x="6" y="0"/>
                  </a:lnTo>
                  <a:lnTo>
                    <a:pt x="121" y="74"/>
                  </a:lnTo>
                  <a:lnTo>
                    <a:pt x="115" y="8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01" name="Freeform 139"/>
            <p:cNvSpPr>
              <a:spLocks/>
            </p:cNvSpPr>
            <p:nvPr/>
          </p:nvSpPr>
          <p:spPr bwMode="auto">
            <a:xfrm>
              <a:off x="4311" y="3037"/>
              <a:ext cx="69" cy="117"/>
            </a:xfrm>
            <a:custGeom>
              <a:avLst/>
              <a:gdLst>
                <a:gd name="T0" fmla="*/ 0 w 69"/>
                <a:gd name="T1" fmla="*/ 117 h 117"/>
                <a:gd name="T2" fmla="*/ 69 w 69"/>
                <a:gd name="T3" fmla="*/ 0 h 117"/>
                <a:gd name="T4" fmla="*/ 0 w 69"/>
                <a:gd name="T5" fmla="*/ 117 h 117"/>
                <a:gd name="T6" fmla="*/ 0 60000 65536"/>
                <a:gd name="T7" fmla="*/ 0 60000 65536"/>
                <a:gd name="T8" fmla="*/ 0 60000 65536"/>
                <a:gd name="T9" fmla="*/ 0 w 69"/>
                <a:gd name="T10" fmla="*/ 0 h 117"/>
                <a:gd name="T11" fmla="*/ 69 w 69"/>
                <a:gd name="T12" fmla="*/ 117 h 1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117">
                  <a:moveTo>
                    <a:pt x="0" y="117"/>
                  </a:moveTo>
                  <a:lnTo>
                    <a:pt x="69" y="0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02" name="Freeform 140"/>
            <p:cNvSpPr>
              <a:spLocks/>
            </p:cNvSpPr>
            <p:nvPr/>
          </p:nvSpPr>
          <p:spPr bwMode="auto">
            <a:xfrm>
              <a:off x="4306" y="3037"/>
              <a:ext cx="80" cy="117"/>
            </a:xfrm>
            <a:custGeom>
              <a:avLst/>
              <a:gdLst>
                <a:gd name="T0" fmla="*/ 5 w 80"/>
                <a:gd name="T1" fmla="*/ 117 h 117"/>
                <a:gd name="T2" fmla="*/ 0 w 80"/>
                <a:gd name="T3" fmla="*/ 111 h 117"/>
                <a:gd name="T4" fmla="*/ 74 w 80"/>
                <a:gd name="T5" fmla="*/ 0 h 117"/>
                <a:gd name="T6" fmla="*/ 80 w 80"/>
                <a:gd name="T7" fmla="*/ 0 h 117"/>
                <a:gd name="T8" fmla="*/ 5 w 80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117"/>
                <a:gd name="T17" fmla="*/ 80 w 80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117">
                  <a:moveTo>
                    <a:pt x="5" y="117"/>
                  </a:moveTo>
                  <a:lnTo>
                    <a:pt x="0" y="111"/>
                  </a:lnTo>
                  <a:lnTo>
                    <a:pt x="74" y="0"/>
                  </a:lnTo>
                  <a:lnTo>
                    <a:pt x="80" y="0"/>
                  </a:lnTo>
                  <a:lnTo>
                    <a:pt x="5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03" name="Freeform 141"/>
            <p:cNvSpPr>
              <a:spLocks/>
            </p:cNvSpPr>
            <p:nvPr/>
          </p:nvSpPr>
          <p:spPr bwMode="auto">
            <a:xfrm>
              <a:off x="4340" y="3050"/>
              <a:ext cx="63" cy="104"/>
            </a:xfrm>
            <a:custGeom>
              <a:avLst/>
              <a:gdLst>
                <a:gd name="T0" fmla="*/ 63 w 63"/>
                <a:gd name="T1" fmla="*/ 0 h 104"/>
                <a:gd name="T2" fmla="*/ 0 w 63"/>
                <a:gd name="T3" fmla="*/ 104 h 104"/>
                <a:gd name="T4" fmla="*/ 63 w 63"/>
                <a:gd name="T5" fmla="*/ 0 h 104"/>
                <a:gd name="T6" fmla="*/ 0 60000 65536"/>
                <a:gd name="T7" fmla="*/ 0 60000 65536"/>
                <a:gd name="T8" fmla="*/ 0 60000 65536"/>
                <a:gd name="T9" fmla="*/ 0 w 63"/>
                <a:gd name="T10" fmla="*/ 0 h 104"/>
                <a:gd name="T11" fmla="*/ 63 w 63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104">
                  <a:moveTo>
                    <a:pt x="63" y="0"/>
                  </a:moveTo>
                  <a:lnTo>
                    <a:pt x="0" y="10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04" name="Freeform 142"/>
            <p:cNvSpPr>
              <a:spLocks/>
            </p:cNvSpPr>
            <p:nvPr/>
          </p:nvSpPr>
          <p:spPr bwMode="auto">
            <a:xfrm>
              <a:off x="4334" y="3050"/>
              <a:ext cx="69" cy="104"/>
            </a:xfrm>
            <a:custGeom>
              <a:avLst/>
              <a:gdLst>
                <a:gd name="T0" fmla="*/ 64 w 69"/>
                <a:gd name="T1" fmla="*/ 0 h 104"/>
                <a:gd name="T2" fmla="*/ 69 w 69"/>
                <a:gd name="T3" fmla="*/ 6 h 104"/>
                <a:gd name="T4" fmla="*/ 6 w 69"/>
                <a:gd name="T5" fmla="*/ 104 h 104"/>
                <a:gd name="T6" fmla="*/ 0 w 69"/>
                <a:gd name="T7" fmla="*/ 98 h 104"/>
                <a:gd name="T8" fmla="*/ 64 w 69"/>
                <a:gd name="T9" fmla="*/ 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104"/>
                <a:gd name="T17" fmla="*/ 69 w 69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104">
                  <a:moveTo>
                    <a:pt x="64" y="0"/>
                  </a:moveTo>
                  <a:lnTo>
                    <a:pt x="69" y="6"/>
                  </a:lnTo>
                  <a:lnTo>
                    <a:pt x="6" y="104"/>
                  </a:lnTo>
                  <a:lnTo>
                    <a:pt x="0" y="9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05" name="Freeform 143"/>
            <p:cNvSpPr>
              <a:spLocks/>
            </p:cNvSpPr>
            <p:nvPr/>
          </p:nvSpPr>
          <p:spPr bwMode="auto">
            <a:xfrm>
              <a:off x="4484" y="3001"/>
              <a:ext cx="115" cy="43"/>
            </a:xfrm>
            <a:custGeom>
              <a:avLst/>
              <a:gdLst>
                <a:gd name="T0" fmla="*/ 0 w 115"/>
                <a:gd name="T1" fmla="*/ 0 h 43"/>
                <a:gd name="T2" fmla="*/ 115 w 115"/>
                <a:gd name="T3" fmla="*/ 43 h 43"/>
                <a:gd name="T4" fmla="*/ 0 w 115"/>
                <a:gd name="T5" fmla="*/ 0 h 43"/>
                <a:gd name="T6" fmla="*/ 0 60000 65536"/>
                <a:gd name="T7" fmla="*/ 0 60000 65536"/>
                <a:gd name="T8" fmla="*/ 0 60000 65536"/>
                <a:gd name="T9" fmla="*/ 0 w 115"/>
                <a:gd name="T10" fmla="*/ 0 h 43"/>
                <a:gd name="T11" fmla="*/ 115 w 115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" h="43">
                  <a:moveTo>
                    <a:pt x="0" y="0"/>
                  </a:moveTo>
                  <a:lnTo>
                    <a:pt x="115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06" name="Freeform 144"/>
            <p:cNvSpPr>
              <a:spLocks/>
            </p:cNvSpPr>
            <p:nvPr/>
          </p:nvSpPr>
          <p:spPr bwMode="auto">
            <a:xfrm>
              <a:off x="4754" y="2792"/>
              <a:ext cx="1" cy="153"/>
            </a:xfrm>
            <a:custGeom>
              <a:avLst/>
              <a:gdLst>
                <a:gd name="T0" fmla="*/ 0 w 1"/>
                <a:gd name="T1" fmla="*/ 0 h 153"/>
                <a:gd name="T2" fmla="*/ 0 w 1"/>
                <a:gd name="T3" fmla="*/ 153 h 153"/>
                <a:gd name="T4" fmla="*/ 0 w 1"/>
                <a:gd name="T5" fmla="*/ 0 h 153"/>
                <a:gd name="T6" fmla="*/ 0 60000 65536"/>
                <a:gd name="T7" fmla="*/ 0 60000 65536"/>
                <a:gd name="T8" fmla="*/ 0 60000 65536"/>
                <a:gd name="T9" fmla="*/ 0 w 1"/>
                <a:gd name="T10" fmla="*/ 0 h 153"/>
                <a:gd name="T11" fmla="*/ 1 w 1"/>
                <a:gd name="T12" fmla="*/ 153 h 1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53">
                  <a:moveTo>
                    <a:pt x="0" y="0"/>
                  </a:moveTo>
                  <a:lnTo>
                    <a:pt x="0" y="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07" name="Line 145"/>
            <p:cNvSpPr>
              <a:spLocks noChangeShapeType="1"/>
            </p:cNvSpPr>
            <p:nvPr/>
          </p:nvSpPr>
          <p:spPr bwMode="auto">
            <a:xfrm>
              <a:off x="4484" y="3001"/>
              <a:ext cx="109" cy="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08" name="Line 146"/>
            <p:cNvSpPr>
              <a:spLocks noChangeShapeType="1"/>
            </p:cNvSpPr>
            <p:nvPr/>
          </p:nvSpPr>
          <p:spPr bwMode="auto">
            <a:xfrm>
              <a:off x="4748" y="2786"/>
              <a:ext cx="1" cy="1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09" name="Freeform 147"/>
            <p:cNvSpPr>
              <a:spLocks/>
            </p:cNvSpPr>
            <p:nvPr/>
          </p:nvSpPr>
          <p:spPr bwMode="auto">
            <a:xfrm>
              <a:off x="4777" y="2792"/>
              <a:ext cx="1" cy="153"/>
            </a:xfrm>
            <a:custGeom>
              <a:avLst/>
              <a:gdLst>
                <a:gd name="T0" fmla="*/ 0 w 1"/>
                <a:gd name="T1" fmla="*/ 0 h 153"/>
                <a:gd name="T2" fmla="*/ 0 w 1"/>
                <a:gd name="T3" fmla="*/ 153 h 153"/>
                <a:gd name="T4" fmla="*/ 0 w 1"/>
                <a:gd name="T5" fmla="*/ 0 h 153"/>
                <a:gd name="T6" fmla="*/ 0 60000 65536"/>
                <a:gd name="T7" fmla="*/ 0 60000 65536"/>
                <a:gd name="T8" fmla="*/ 0 60000 65536"/>
                <a:gd name="T9" fmla="*/ 0 w 1"/>
                <a:gd name="T10" fmla="*/ 0 h 153"/>
                <a:gd name="T11" fmla="*/ 1 w 1"/>
                <a:gd name="T12" fmla="*/ 153 h 1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53">
                  <a:moveTo>
                    <a:pt x="0" y="0"/>
                  </a:moveTo>
                  <a:lnTo>
                    <a:pt x="0" y="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10" name="Freeform 148"/>
            <p:cNvSpPr>
              <a:spLocks/>
            </p:cNvSpPr>
            <p:nvPr/>
          </p:nvSpPr>
          <p:spPr bwMode="auto">
            <a:xfrm>
              <a:off x="4927" y="3258"/>
              <a:ext cx="115" cy="74"/>
            </a:xfrm>
            <a:custGeom>
              <a:avLst/>
              <a:gdLst>
                <a:gd name="T0" fmla="*/ 0 w 115"/>
                <a:gd name="T1" fmla="*/ 0 h 74"/>
                <a:gd name="T2" fmla="*/ 115 w 115"/>
                <a:gd name="T3" fmla="*/ 74 h 74"/>
                <a:gd name="T4" fmla="*/ 0 w 115"/>
                <a:gd name="T5" fmla="*/ 0 h 74"/>
                <a:gd name="T6" fmla="*/ 0 60000 65536"/>
                <a:gd name="T7" fmla="*/ 0 60000 65536"/>
                <a:gd name="T8" fmla="*/ 0 60000 65536"/>
                <a:gd name="T9" fmla="*/ 0 w 115"/>
                <a:gd name="T10" fmla="*/ 0 h 74"/>
                <a:gd name="T11" fmla="*/ 115 w 115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" h="74">
                  <a:moveTo>
                    <a:pt x="0" y="0"/>
                  </a:moveTo>
                  <a:lnTo>
                    <a:pt x="115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11" name="Freeform 149"/>
            <p:cNvSpPr>
              <a:spLocks/>
            </p:cNvSpPr>
            <p:nvPr/>
          </p:nvSpPr>
          <p:spPr bwMode="auto">
            <a:xfrm>
              <a:off x="4927" y="3258"/>
              <a:ext cx="115" cy="80"/>
            </a:xfrm>
            <a:custGeom>
              <a:avLst/>
              <a:gdLst>
                <a:gd name="T0" fmla="*/ 0 w 115"/>
                <a:gd name="T1" fmla="*/ 6 h 80"/>
                <a:gd name="T2" fmla="*/ 5 w 115"/>
                <a:gd name="T3" fmla="*/ 0 h 80"/>
                <a:gd name="T4" fmla="*/ 115 w 115"/>
                <a:gd name="T5" fmla="*/ 74 h 80"/>
                <a:gd name="T6" fmla="*/ 115 w 115"/>
                <a:gd name="T7" fmla="*/ 80 h 80"/>
                <a:gd name="T8" fmla="*/ 0 w 115"/>
                <a:gd name="T9" fmla="*/ 6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80"/>
                <a:gd name="T17" fmla="*/ 115 w 115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80">
                  <a:moveTo>
                    <a:pt x="0" y="6"/>
                  </a:moveTo>
                  <a:lnTo>
                    <a:pt x="5" y="0"/>
                  </a:lnTo>
                  <a:lnTo>
                    <a:pt x="115" y="74"/>
                  </a:lnTo>
                  <a:lnTo>
                    <a:pt x="115" y="8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12" name="Freeform 150"/>
            <p:cNvSpPr>
              <a:spLocks/>
            </p:cNvSpPr>
            <p:nvPr/>
          </p:nvSpPr>
          <p:spPr bwMode="auto">
            <a:xfrm>
              <a:off x="4018" y="3872"/>
              <a:ext cx="293" cy="1"/>
            </a:xfrm>
            <a:custGeom>
              <a:avLst/>
              <a:gdLst>
                <a:gd name="T0" fmla="*/ 293 w 293"/>
                <a:gd name="T1" fmla="*/ 0 h 1"/>
                <a:gd name="T2" fmla="*/ 0 w 293"/>
                <a:gd name="T3" fmla="*/ 0 h 1"/>
                <a:gd name="T4" fmla="*/ 293 w 293"/>
                <a:gd name="T5" fmla="*/ 0 h 1"/>
                <a:gd name="T6" fmla="*/ 0 60000 65536"/>
                <a:gd name="T7" fmla="*/ 0 60000 65536"/>
                <a:gd name="T8" fmla="*/ 0 60000 65536"/>
                <a:gd name="T9" fmla="*/ 0 w 293"/>
                <a:gd name="T10" fmla="*/ 0 h 1"/>
                <a:gd name="T11" fmla="*/ 293 w 29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3" h="1">
                  <a:moveTo>
                    <a:pt x="293" y="0"/>
                  </a:moveTo>
                  <a:lnTo>
                    <a:pt x="0" y="0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13" name="Line 151"/>
            <p:cNvSpPr>
              <a:spLocks noChangeShapeType="1"/>
            </p:cNvSpPr>
            <p:nvPr/>
          </p:nvSpPr>
          <p:spPr bwMode="auto">
            <a:xfrm>
              <a:off x="4771" y="2786"/>
              <a:ext cx="1" cy="1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14" name="Line 152"/>
            <p:cNvSpPr>
              <a:spLocks noChangeShapeType="1"/>
            </p:cNvSpPr>
            <p:nvPr/>
          </p:nvSpPr>
          <p:spPr bwMode="auto">
            <a:xfrm flipH="1">
              <a:off x="4012" y="3872"/>
              <a:ext cx="29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15" name="Freeform 153"/>
            <p:cNvSpPr>
              <a:spLocks/>
            </p:cNvSpPr>
            <p:nvPr/>
          </p:nvSpPr>
          <p:spPr bwMode="auto">
            <a:xfrm>
              <a:off x="4006" y="3859"/>
              <a:ext cx="317" cy="31"/>
            </a:xfrm>
            <a:custGeom>
              <a:avLst/>
              <a:gdLst>
                <a:gd name="T0" fmla="*/ 300 w 317"/>
                <a:gd name="T1" fmla="*/ 0 h 31"/>
                <a:gd name="T2" fmla="*/ 317 w 317"/>
                <a:gd name="T3" fmla="*/ 13 h 31"/>
                <a:gd name="T4" fmla="*/ 311 w 317"/>
                <a:gd name="T5" fmla="*/ 31 h 31"/>
                <a:gd name="T6" fmla="*/ 6 w 317"/>
                <a:gd name="T7" fmla="*/ 31 h 31"/>
                <a:gd name="T8" fmla="*/ 0 w 317"/>
                <a:gd name="T9" fmla="*/ 13 h 31"/>
                <a:gd name="T10" fmla="*/ 18 w 317"/>
                <a:gd name="T11" fmla="*/ 0 h 31"/>
                <a:gd name="T12" fmla="*/ 300 w 317"/>
                <a:gd name="T13" fmla="*/ 0 h 31"/>
                <a:gd name="T14" fmla="*/ 300 w 317"/>
                <a:gd name="T15" fmla="*/ 0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7"/>
                <a:gd name="T25" fmla="*/ 0 h 31"/>
                <a:gd name="T26" fmla="*/ 317 w 317"/>
                <a:gd name="T27" fmla="*/ 31 h 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7" h="31">
                  <a:moveTo>
                    <a:pt x="300" y="0"/>
                  </a:moveTo>
                  <a:lnTo>
                    <a:pt x="317" y="13"/>
                  </a:lnTo>
                  <a:lnTo>
                    <a:pt x="311" y="31"/>
                  </a:lnTo>
                  <a:lnTo>
                    <a:pt x="6" y="31"/>
                  </a:lnTo>
                  <a:lnTo>
                    <a:pt x="0" y="13"/>
                  </a:lnTo>
                  <a:lnTo>
                    <a:pt x="18" y="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16" name="Freeform 154"/>
            <p:cNvSpPr>
              <a:spLocks/>
            </p:cNvSpPr>
            <p:nvPr/>
          </p:nvSpPr>
          <p:spPr bwMode="auto">
            <a:xfrm>
              <a:off x="4317" y="3749"/>
              <a:ext cx="98" cy="129"/>
            </a:xfrm>
            <a:custGeom>
              <a:avLst/>
              <a:gdLst>
                <a:gd name="T0" fmla="*/ 98 w 98"/>
                <a:gd name="T1" fmla="*/ 0 h 129"/>
                <a:gd name="T2" fmla="*/ 0 w 98"/>
                <a:gd name="T3" fmla="*/ 129 h 129"/>
                <a:gd name="T4" fmla="*/ 98 w 98"/>
                <a:gd name="T5" fmla="*/ 0 h 129"/>
                <a:gd name="T6" fmla="*/ 0 60000 65536"/>
                <a:gd name="T7" fmla="*/ 0 60000 65536"/>
                <a:gd name="T8" fmla="*/ 0 60000 65536"/>
                <a:gd name="T9" fmla="*/ 0 w 98"/>
                <a:gd name="T10" fmla="*/ 0 h 129"/>
                <a:gd name="T11" fmla="*/ 98 w 98"/>
                <a:gd name="T12" fmla="*/ 129 h 1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8" h="129">
                  <a:moveTo>
                    <a:pt x="98" y="0"/>
                  </a:moveTo>
                  <a:lnTo>
                    <a:pt x="0" y="12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17" name="Freeform 155"/>
            <p:cNvSpPr>
              <a:spLocks/>
            </p:cNvSpPr>
            <p:nvPr/>
          </p:nvSpPr>
          <p:spPr bwMode="auto">
            <a:xfrm>
              <a:off x="4306" y="3749"/>
              <a:ext cx="115" cy="160"/>
            </a:xfrm>
            <a:custGeom>
              <a:avLst/>
              <a:gdLst>
                <a:gd name="T0" fmla="*/ 103 w 115"/>
                <a:gd name="T1" fmla="*/ 0 h 160"/>
                <a:gd name="T2" fmla="*/ 115 w 115"/>
                <a:gd name="T3" fmla="*/ 0 h 160"/>
                <a:gd name="T4" fmla="*/ 115 w 115"/>
                <a:gd name="T5" fmla="*/ 0 h 160"/>
                <a:gd name="T6" fmla="*/ 23 w 115"/>
                <a:gd name="T7" fmla="*/ 160 h 160"/>
                <a:gd name="T8" fmla="*/ 17 w 115"/>
                <a:gd name="T9" fmla="*/ 123 h 160"/>
                <a:gd name="T10" fmla="*/ 0 w 115"/>
                <a:gd name="T11" fmla="*/ 110 h 160"/>
                <a:gd name="T12" fmla="*/ 103 w 115"/>
                <a:gd name="T13" fmla="*/ 0 h 160"/>
                <a:gd name="T14" fmla="*/ 103 w 115"/>
                <a:gd name="T15" fmla="*/ 0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5"/>
                <a:gd name="T25" fmla="*/ 0 h 160"/>
                <a:gd name="T26" fmla="*/ 115 w 115"/>
                <a:gd name="T27" fmla="*/ 160 h 1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5" h="160">
                  <a:moveTo>
                    <a:pt x="103" y="0"/>
                  </a:moveTo>
                  <a:lnTo>
                    <a:pt x="115" y="0"/>
                  </a:lnTo>
                  <a:lnTo>
                    <a:pt x="23" y="160"/>
                  </a:lnTo>
                  <a:lnTo>
                    <a:pt x="17" y="123"/>
                  </a:lnTo>
                  <a:lnTo>
                    <a:pt x="0" y="110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18" name="Freeform 156"/>
            <p:cNvSpPr>
              <a:spLocks/>
            </p:cNvSpPr>
            <p:nvPr/>
          </p:nvSpPr>
          <p:spPr bwMode="auto">
            <a:xfrm>
              <a:off x="4225" y="3669"/>
              <a:ext cx="190" cy="80"/>
            </a:xfrm>
            <a:custGeom>
              <a:avLst/>
              <a:gdLst>
                <a:gd name="T0" fmla="*/ 0 w 190"/>
                <a:gd name="T1" fmla="*/ 0 h 80"/>
                <a:gd name="T2" fmla="*/ 190 w 190"/>
                <a:gd name="T3" fmla="*/ 80 h 80"/>
                <a:gd name="T4" fmla="*/ 0 w 190"/>
                <a:gd name="T5" fmla="*/ 0 h 80"/>
                <a:gd name="T6" fmla="*/ 0 60000 65536"/>
                <a:gd name="T7" fmla="*/ 0 60000 65536"/>
                <a:gd name="T8" fmla="*/ 0 60000 65536"/>
                <a:gd name="T9" fmla="*/ 0 w 190"/>
                <a:gd name="T10" fmla="*/ 0 h 80"/>
                <a:gd name="T11" fmla="*/ 190 w 190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0" h="80">
                  <a:moveTo>
                    <a:pt x="0" y="0"/>
                  </a:moveTo>
                  <a:lnTo>
                    <a:pt x="190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19" name="Freeform 157"/>
            <p:cNvSpPr>
              <a:spLocks/>
            </p:cNvSpPr>
            <p:nvPr/>
          </p:nvSpPr>
          <p:spPr bwMode="auto">
            <a:xfrm>
              <a:off x="4219" y="3663"/>
              <a:ext cx="196" cy="86"/>
            </a:xfrm>
            <a:custGeom>
              <a:avLst/>
              <a:gdLst>
                <a:gd name="T0" fmla="*/ 0 w 196"/>
                <a:gd name="T1" fmla="*/ 6 h 86"/>
                <a:gd name="T2" fmla="*/ 6 w 196"/>
                <a:gd name="T3" fmla="*/ 0 h 86"/>
                <a:gd name="T4" fmla="*/ 196 w 196"/>
                <a:gd name="T5" fmla="*/ 80 h 86"/>
                <a:gd name="T6" fmla="*/ 196 w 196"/>
                <a:gd name="T7" fmla="*/ 86 h 86"/>
                <a:gd name="T8" fmla="*/ 0 w 196"/>
                <a:gd name="T9" fmla="*/ 6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"/>
                <a:gd name="T16" fmla="*/ 0 h 86"/>
                <a:gd name="T17" fmla="*/ 196 w 19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" h="86">
                  <a:moveTo>
                    <a:pt x="0" y="6"/>
                  </a:moveTo>
                  <a:lnTo>
                    <a:pt x="6" y="0"/>
                  </a:lnTo>
                  <a:lnTo>
                    <a:pt x="196" y="80"/>
                  </a:lnTo>
                  <a:lnTo>
                    <a:pt x="196" y="8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20" name="Freeform 158"/>
            <p:cNvSpPr>
              <a:spLocks/>
            </p:cNvSpPr>
            <p:nvPr/>
          </p:nvSpPr>
          <p:spPr bwMode="auto">
            <a:xfrm>
              <a:off x="3914" y="3663"/>
              <a:ext cx="202" cy="86"/>
            </a:xfrm>
            <a:custGeom>
              <a:avLst/>
              <a:gdLst>
                <a:gd name="T0" fmla="*/ 0 w 202"/>
                <a:gd name="T1" fmla="*/ 86 h 86"/>
                <a:gd name="T2" fmla="*/ 202 w 202"/>
                <a:gd name="T3" fmla="*/ 0 h 86"/>
                <a:gd name="T4" fmla="*/ 0 w 202"/>
                <a:gd name="T5" fmla="*/ 86 h 86"/>
                <a:gd name="T6" fmla="*/ 0 60000 65536"/>
                <a:gd name="T7" fmla="*/ 0 60000 65536"/>
                <a:gd name="T8" fmla="*/ 0 60000 65536"/>
                <a:gd name="T9" fmla="*/ 0 w 202"/>
                <a:gd name="T10" fmla="*/ 0 h 86"/>
                <a:gd name="T11" fmla="*/ 202 w 202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2" h="86">
                  <a:moveTo>
                    <a:pt x="0" y="86"/>
                  </a:moveTo>
                  <a:lnTo>
                    <a:pt x="202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21" name="Freeform 159"/>
            <p:cNvSpPr>
              <a:spLocks/>
            </p:cNvSpPr>
            <p:nvPr/>
          </p:nvSpPr>
          <p:spPr bwMode="auto">
            <a:xfrm>
              <a:off x="3914" y="3663"/>
              <a:ext cx="202" cy="86"/>
            </a:xfrm>
            <a:custGeom>
              <a:avLst/>
              <a:gdLst>
                <a:gd name="T0" fmla="*/ 0 w 202"/>
                <a:gd name="T1" fmla="*/ 86 h 86"/>
                <a:gd name="T2" fmla="*/ 0 w 202"/>
                <a:gd name="T3" fmla="*/ 80 h 86"/>
                <a:gd name="T4" fmla="*/ 202 w 202"/>
                <a:gd name="T5" fmla="*/ 0 h 86"/>
                <a:gd name="T6" fmla="*/ 202 w 202"/>
                <a:gd name="T7" fmla="*/ 6 h 86"/>
                <a:gd name="T8" fmla="*/ 0 w 202"/>
                <a:gd name="T9" fmla="*/ 86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2"/>
                <a:gd name="T16" fmla="*/ 0 h 86"/>
                <a:gd name="T17" fmla="*/ 202 w 202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2" h="86">
                  <a:moveTo>
                    <a:pt x="0" y="86"/>
                  </a:moveTo>
                  <a:lnTo>
                    <a:pt x="0" y="80"/>
                  </a:lnTo>
                  <a:lnTo>
                    <a:pt x="202" y="0"/>
                  </a:lnTo>
                  <a:lnTo>
                    <a:pt x="202" y="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22" name="Freeform 160"/>
            <p:cNvSpPr>
              <a:spLocks/>
            </p:cNvSpPr>
            <p:nvPr/>
          </p:nvSpPr>
          <p:spPr bwMode="auto">
            <a:xfrm>
              <a:off x="3909" y="3749"/>
              <a:ext cx="103" cy="129"/>
            </a:xfrm>
            <a:custGeom>
              <a:avLst/>
              <a:gdLst>
                <a:gd name="T0" fmla="*/ 103 w 103"/>
                <a:gd name="T1" fmla="*/ 129 h 129"/>
                <a:gd name="T2" fmla="*/ 0 w 103"/>
                <a:gd name="T3" fmla="*/ 0 h 129"/>
                <a:gd name="T4" fmla="*/ 103 w 103"/>
                <a:gd name="T5" fmla="*/ 129 h 129"/>
                <a:gd name="T6" fmla="*/ 0 60000 65536"/>
                <a:gd name="T7" fmla="*/ 0 60000 65536"/>
                <a:gd name="T8" fmla="*/ 0 60000 65536"/>
                <a:gd name="T9" fmla="*/ 0 w 103"/>
                <a:gd name="T10" fmla="*/ 0 h 129"/>
                <a:gd name="T11" fmla="*/ 103 w 103"/>
                <a:gd name="T12" fmla="*/ 129 h 1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129">
                  <a:moveTo>
                    <a:pt x="103" y="129"/>
                  </a:moveTo>
                  <a:lnTo>
                    <a:pt x="0" y="0"/>
                  </a:lnTo>
                  <a:lnTo>
                    <a:pt x="103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23" name="Line 161"/>
            <p:cNvSpPr>
              <a:spLocks noChangeShapeType="1"/>
            </p:cNvSpPr>
            <p:nvPr/>
          </p:nvSpPr>
          <p:spPr bwMode="auto">
            <a:xfrm flipH="1">
              <a:off x="4311" y="3749"/>
              <a:ext cx="104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24" name="Line 162"/>
            <p:cNvSpPr>
              <a:spLocks noChangeShapeType="1"/>
            </p:cNvSpPr>
            <p:nvPr/>
          </p:nvSpPr>
          <p:spPr bwMode="auto">
            <a:xfrm flipH="1" flipV="1">
              <a:off x="3909" y="3749"/>
              <a:ext cx="97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25" name="Freeform 163"/>
            <p:cNvSpPr>
              <a:spLocks/>
            </p:cNvSpPr>
            <p:nvPr/>
          </p:nvSpPr>
          <p:spPr bwMode="auto">
            <a:xfrm>
              <a:off x="3903" y="3749"/>
              <a:ext cx="121" cy="153"/>
            </a:xfrm>
            <a:custGeom>
              <a:avLst/>
              <a:gdLst>
                <a:gd name="T0" fmla="*/ 0 w 121"/>
                <a:gd name="T1" fmla="*/ 0 h 153"/>
                <a:gd name="T2" fmla="*/ 6 w 121"/>
                <a:gd name="T3" fmla="*/ 0 h 153"/>
                <a:gd name="T4" fmla="*/ 11 w 121"/>
                <a:gd name="T5" fmla="*/ 0 h 153"/>
                <a:gd name="T6" fmla="*/ 121 w 121"/>
                <a:gd name="T7" fmla="*/ 110 h 153"/>
                <a:gd name="T8" fmla="*/ 103 w 121"/>
                <a:gd name="T9" fmla="*/ 123 h 153"/>
                <a:gd name="T10" fmla="*/ 98 w 121"/>
                <a:gd name="T11" fmla="*/ 153 h 153"/>
                <a:gd name="T12" fmla="*/ 0 w 121"/>
                <a:gd name="T13" fmla="*/ 0 h 153"/>
                <a:gd name="T14" fmla="*/ 0 w 121"/>
                <a:gd name="T15" fmla="*/ 0 h 1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1"/>
                <a:gd name="T25" fmla="*/ 0 h 153"/>
                <a:gd name="T26" fmla="*/ 121 w 121"/>
                <a:gd name="T27" fmla="*/ 153 h 1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1" h="153">
                  <a:moveTo>
                    <a:pt x="0" y="0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21" y="110"/>
                  </a:lnTo>
                  <a:lnTo>
                    <a:pt x="103" y="123"/>
                  </a:lnTo>
                  <a:lnTo>
                    <a:pt x="98" y="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26" name="Freeform 164"/>
            <p:cNvSpPr>
              <a:spLocks/>
            </p:cNvSpPr>
            <p:nvPr/>
          </p:nvSpPr>
          <p:spPr bwMode="auto">
            <a:xfrm>
              <a:off x="4323" y="3902"/>
              <a:ext cx="1" cy="56"/>
            </a:xfrm>
            <a:custGeom>
              <a:avLst/>
              <a:gdLst>
                <a:gd name="T0" fmla="*/ 0 w 1"/>
                <a:gd name="T1" fmla="*/ 56 h 56"/>
                <a:gd name="T2" fmla="*/ 0 w 1"/>
                <a:gd name="T3" fmla="*/ 0 h 56"/>
                <a:gd name="T4" fmla="*/ 0 w 1"/>
                <a:gd name="T5" fmla="*/ 56 h 56"/>
                <a:gd name="T6" fmla="*/ 0 60000 65536"/>
                <a:gd name="T7" fmla="*/ 0 60000 65536"/>
                <a:gd name="T8" fmla="*/ 0 60000 65536"/>
                <a:gd name="T9" fmla="*/ 0 w 1"/>
                <a:gd name="T10" fmla="*/ 0 h 56"/>
                <a:gd name="T11" fmla="*/ 1 w 1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6">
                  <a:moveTo>
                    <a:pt x="0" y="56"/>
                  </a:moveTo>
                  <a:lnTo>
                    <a:pt x="0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27" name="Freeform 165"/>
            <p:cNvSpPr>
              <a:spLocks/>
            </p:cNvSpPr>
            <p:nvPr/>
          </p:nvSpPr>
          <p:spPr bwMode="auto">
            <a:xfrm>
              <a:off x="3909" y="3577"/>
              <a:ext cx="1" cy="172"/>
            </a:xfrm>
            <a:custGeom>
              <a:avLst/>
              <a:gdLst>
                <a:gd name="T0" fmla="*/ 0 w 1"/>
                <a:gd name="T1" fmla="*/ 0 h 172"/>
                <a:gd name="T2" fmla="*/ 0 w 1"/>
                <a:gd name="T3" fmla="*/ 172 h 172"/>
                <a:gd name="T4" fmla="*/ 0 w 1"/>
                <a:gd name="T5" fmla="*/ 0 h 172"/>
                <a:gd name="T6" fmla="*/ 0 60000 65536"/>
                <a:gd name="T7" fmla="*/ 0 60000 65536"/>
                <a:gd name="T8" fmla="*/ 0 60000 65536"/>
                <a:gd name="T9" fmla="*/ 0 w 1"/>
                <a:gd name="T10" fmla="*/ 0 h 172"/>
                <a:gd name="T11" fmla="*/ 1 w 1"/>
                <a:gd name="T12" fmla="*/ 172 h 1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72">
                  <a:moveTo>
                    <a:pt x="0" y="0"/>
                  </a:moveTo>
                  <a:lnTo>
                    <a:pt x="0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28" name="Line 166"/>
            <p:cNvSpPr>
              <a:spLocks noChangeShapeType="1"/>
            </p:cNvSpPr>
            <p:nvPr/>
          </p:nvSpPr>
          <p:spPr bwMode="auto">
            <a:xfrm flipV="1">
              <a:off x="4323" y="3896"/>
              <a:ext cx="1" cy="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29" name="Line 167"/>
            <p:cNvSpPr>
              <a:spLocks noChangeShapeType="1"/>
            </p:cNvSpPr>
            <p:nvPr/>
          </p:nvSpPr>
          <p:spPr bwMode="auto">
            <a:xfrm>
              <a:off x="3909" y="3577"/>
              <a:ext cx="1" cy="1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30" name="Freeform 168"/>
            <p:cNvSpPr>
              <a:spLocks/>
            </p:cNvSpPr>
            <p:nvPr/>
          </p:nvSpPr>
          <p:spPr bwMode="auto">
            <a:xfrm>
              <a:off x="4421" y="3393"/>
              <a:ext cx="1" cy="356"/>
            </a:xfrm>
            <a:custGeom>
              <a:avLst/>
              <a:gdLst>
                <a:gd name="T0" fmla="*/ 0 w 1"/>
                <a:gd name="T1" fmla="*/ 0 h 356"/>
                <a:gd name="T2" fmla="*/ 0 w 1"/>
                <a:gd name="T3" fmla="*/ 356 h 356"/>
                <a:gd name="T4" fmla="*/ 0 w 1"/>
                <a:gd name="T5" fmla="*/ 0 h 356"/>
                <a:gd name="T6" fmla="*/ 0 60000 65536"/>
                <a:gd name="T7" fmla="*/ 0 60000 65536"/>
                <a:gd name="T8" fmla="*/ 0 60000 65536"/>
                <a:gd name="T9" fmla="*/ 0 w 1"/>
                <a:gd name="T10" fmla="*/ 0 h 356"/>
                <a:gd name="T11" fmla="*/ 1 w 1"/>
                <a:gd name="T12" fmla="*/ 356 h 3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56">
                  <a:moveTo>
                    <a:pt x="0" y="0"/>
                  </a:moveTo>
                  <a:lnTo>
                    <a:pt x="0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31" name="Freeform 169"/>
            <p:cNvSpPr>
              <a:spLocks/>
            </p:cNvSpPr>
            <p:nvPr/>
          </p:nvSpPr>
          <p:spPr bwMode="auto">
            <a:xfrm>
              <a:off x="4484" y="3258"/>
              <a:ext cx="115" cy="43"/>
            </a:xfrm>
            <a:custGeom>
              <a:avLst/>
              <a:gdLst>
                <a:gd name="T0" fmla="*/ 115 w 115"/>
                <a:gd name="T1" fmla="*/ 0 h 43"/>
                <a:gd name="T2" fmla="*/ 0 w 115"/>
                <a:gd name="T3" fmla="*/ 43 h 43"/>
                <a:gd name="T4" fmla="*/ 115 w 115"/>
                <a:gd name="T5" fmla="*/ 0 h 43"/>
                <a:gd name="T6" fmla="*/ 0 60000 65536"/>
                <a:gd name="T7" fmla="*/ 0 60000 65536"/>
                <a:gd name="T8" fmla="*/ 0 60000 65536"/>
                <a:gd name="T9" fmla="*/ 0 w 115"/>
                <a:gd name="T10" fmla="*/ 0 h 43"/>
                <a:gd name="T11" fmla="*/ 115 w 115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" h="43">
                  <a:moveTo>
                    <a:pt x="115" y="0"/>
                  </a:moveTo>
                  <a:lnTo>
                    <a:pt x="0" y="4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32" name="Line 170"/>
            <p:cNvSpPr>
              <a:spLocks noChangeShapeType="1"/>
            </p:cNvSpPr>
            <p:nvPr/>
          </p:nvSpPr>
          <p:spPr bwMode="auto">
            <a:xfrm>
              <a:off x="4421" y="3387"/>
              <a:ext cx="1" cy="3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33" name="Line 171"/>
            <p:cNvSpPr>
              <a:spLocks noChangeShapeType="1"/>
            </p:cNvSpPr>
            <p:nvPr/>
          </p:nvSpPr>
          <p:spPr bwMode="auto">
            <a:xfrm flipH="1">
              <a:off x="4484" y="3258"/>
              <a:ext cx="109" cy="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34" name="Freeform 172"/>
            <p:cNvSpPr>
              <a:spLocks/>
            </p:cNvSpPr>
            <p:nvPr/>
          </p:nvSpPr>
          <p:spPr bwMode="auto">
            <a:xfrm>
              <a:off x="4311" y="3154"/>
              <a:ext cx="75" cy="117"/>
            </a:xfrm>
            <a:custGeom>
              <a:avLst/>
              <a:gdLst>
                <a:gd name="T0" fmla="*/ 75 w 75"/>
                <a:gd name="T1" fmla="*/ 117 h 117"/>
                <a:gd name="T2" fmla="*/ 0 w 75"/>
                <a:gd name="T3" fmla="*/ 0 h 117"/>
                <a:gd name="T4" fmla="*/ 75 w 75"/>
                <a:gd name="T5" fmla="*/ 117 h 117"/>
                <a:gd name="T6" fmla="*/ 0 60000 65536"/>
                <a:gd name="T7" fmla="*/ 0 60000 65536"/>
                <a:gd name="T8" fmla="*/ 0 60000 65536"/>
                <a:gd name="T9" fmla="*/ 0 w 75"/>
                <a:gd name="T10" fmla="*/ 0 h 117"/>
                <a:gd name="T11" fmla="*/ 75 w 75"/>
                <a:gd name="T12" fmla="*/ 117 h 1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" h="117">
                  <a:moveTo>
                    <a:pt x="75" y="117"/>
                  </a:moveTo>
                  <a:lnTo>
                    <a:pt x="0" y="0"/>
                  </a:lnTo>
                  <a:lnTo>
                    <a:pt x="75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35" name="Freeform 173"/>
            <p:cNvSpPr>
              <a:spLocks/>
            </p:cNvSpPr>
            <p:nvPr/>
          </p:nvSpPr>
          <p:spPr bwMode="auto">
            <a:xfrm>
              <a:off x="4306" y="3148"/>
              <a:ext cx="80" cy="123"/>
            </a:xfrm>
            <a:custGeom>
              <a:avLst/>
              <a:gdLst>
                <a:gd name="T0" fmla="*/ 80 w 80"/>
                <a:gd name="T1" fmla="*/ 123 h 123"/>
                <a:gd name="T2" fmla="*/ 74 w 80"/>
                <a:gd name="T3" fmla="*/ 123 h 123"/>
                <a:gd name="T4" fmla="*/ 0 w 80"/>
                <a:gd name="T5" fmla="*/ 6 h 123"/>
                <a:gd name="T6" fmla="*/ 5 w 80"/>
                <a:gd name="T7" fmla="*/ 0 h 123"/>
                <a:gd name="T8" fmla="*/ 80 w 80"/>
                <a:gd name="T9" fmla="*/ 123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123"/>
                <a:gd name="T17" fmla="*/ 80 w 80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123">
                  <a:moveTo>
                    <a:pt x="80" y="123"/>
                  </a:moveTo>
                  <a:lnTo>
                    <a:pt x="74" y="123"/>
                  </a:lnTo>
                  <a:lnTo>
                    <a:pt x="0" y="6"/>
                  </a:lnTo>
                  <a:lnTo>
                    <a:pt x="5" y="0"/>
                  </a:lnTo>
                  <a:lnTo>
                    <a:pt x="80" y="1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36" name="Freeform 174"/>
            <p:cNvSpPr>
              <a:spLocks/>
            </p:cNvSpPr>
            <p:nvPr/>
          </p:nvSpPr>
          <p:spPr bwMode="auto">
            <a:xfrm>
              <a:off x="4006" y="3902"/>
              <a:ext cx="1" cy="49"/>
            </a:xfrm>
            <a:custGeom>
              <a:avLst/>
              <a:gdLst>
                <a:gd name="T0" fmla="*/ 0 w 1"/>
                <a:gd name="T1" fmla="*/ 0 h 49"/>
                <a:gd name="T2" fmla="*/ 0 w 1"/>
                <a:gd name="T3" fmla="*/ 49 h 49"/>
                <a:gd name="T4" fmla="*/ 0 w 1"/>
                <a:gd name="T5" fmla="*/ 0 h 49"/>
                <a:gd name="T6" fmla="*/ 0 60000 65536"/>
                <a:gd name="T7" fmla="*/ 0 60000 65536"/>
                <a:gd name="T8" fmla="*/ 0 60000 65536"/>
                <a:gd name="T9" fmla="*/ 0 w 1"/>
                <a:gd name="T10" fmla="*/ 0 h 49"/>
                <a:gd name="T11" fmla="*/ 1 w 1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9">
                  <a:moveTo>
                    <a:pt x="0" y="0"/>
                  </a:moveTo>
                  <a:lnTo>
                    <a:pt x="0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37" name="Freeform 175"/>
            <p:cNvSpPr>
              <a:spLocks/>
            </p:cNvSpPr>
            <p:nvPr/>
          </p:nvSpPr>
          <p:spPr bwMode="auto">
            <a:xfrm>
              <a:off x="3782" y="3577"/>
              <a:ext cx="127" cy="1"/>
            </a:xfrm>
            <a:custGeom>
              <a:avLst/>
              <a:gdLst>
                <a:gd name="T0" fmla="*/ 0 w 127"/>
                <a:gd name="T1" fmla="*/ 0 h 1"/>
                <a:gd name="T2" fmla="*/ 127 w 127"/>
                <a:gd name="T3" fmla="*/ 0 h 1"/>
                <a:gd name="T4" fmla="*/ 0 w 127"/>
                <a:gd name="T5" fmla="*/ 0 h 1"/>
                <a:gd name="T6" fmla="*/ 0 60000 65536"/>
                <a:gd name="T7" fmla="*/ 0 60000 65536"/>
                <a:gd name="T8" fmla="*/ 0 60000 65536"/>
                <a:gd name="T9" fmla="*/ 0 w 127"/>
                <a:gd name="T10" fmla="*/ 0 h 1"/>
                <a:gd name="T11" fmla="*/ 127 w 12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7" h="1">
                  <a:moveTo>
                    <a:pt x="0" y="0"/>
                  </a:moveTo>
                  <a:lnTo>
                    <a:pt x="1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38" name="Line 176"/>
            <p:cNvSpPr>
              <a:spLocks noChangeShapeType="1"/>
            </p:cNvSpPr>
            <p:nvPr/>
          </p:nvSpPr>
          <p:spPr bwMode="auto">
            <a:xfrm>
              <a:off x="4006" y="3896"/>
              <a:ext cx="1" cy="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39" name="Line 177"/>
            <p:cNvSpPr>
              <a:spLocks noChangeShapeType="1"/>
            </p:cNvSpPr>
            <p:nvPr/>
          </p:nvSpPr>
          <p:spPr bwMode="auto">
            <a:xfrm>
              <a:off x="3776" y="3577"/>
              <a:ext cx="13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40" name="Freeform 178"/>
            <p:cNvSpPr>
              <a:spLocks/>
            </p:cNvSpPr>
            <p:nvPr/>
          </p:nvSpPr>
          <p:spPr bwMode="auto">
            <a:xfrm>
              <a:off x="3719" y="3430"/>
              <a:ext cx="1" cy="86"/>
            </a:xfrm>
            <a:custGeom>
              <a:avLst/>
              <a:gdLst>
                <a:gd name="T0" fmla="*/ 0 w 1"/>
                <a:gd name="T1" fmla="*/ 0 h 86"/>
                <a:gd name="T2" fmla="*/ 0 w 1"/>
                <a:gd name="T3" fmla="*/ 86 h 86"/>
                <a:gd name="T4" fmla="*/ 0 w 1"/>
                <a:gd name="T5" fmla="*/ 0 h 86"/>
                <a:gd name="T6" fmla="*/ 0 60000 65536"/>
                <a:gd name="T7" fmla="*/ 0 60000 65536"/>
                <a:gd name="T8" fmla="*/ 0 60000 65536"/>
                <a:gd name="T9" fmla="*/ 0 w 1"/>
                <a:gd name="T10" fmla="*/ 0 h 86"/>
                <a:gd name="T11" fmla="*/ 1 w 1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6">
                  <a:moveTo>
                    <a:pt x="0" y="0"/>
                  </a:moveTo>
                  <a:lnTo>
                    <a:pt x="0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41" name="Freeform 179"/>
            <p:cNvSpPr>
              <a:spLocks/>
            </p:cNvSpPr>
            <p:nvPr/>
          </p:nvSpPr>
          <p:spPr bwMode="auto">
            <a:xfrm>
              <a:off x="3592" y="3375"/>
              <a:ext cx="92" cy="1"/>
            </a:xfrm>
            <a:custGeom>
              <a:avLst/>
              <a:gdLst>
                <a:gd name="T0" fmla="*/ 0 w 92"/>
                <a:gd name="T1" fmla="*/ 0 h 1"/>
                <a:gd name="T2" fmla="*/ 92 w 92"/>
                <a:gd name="T3" fmla="*/ 0 h 1"/>
                <a:gd name="T4" fmla="*/ 0 w 92"/>
                <a:gd name="T5" fmla="*/ 0 h 1"/>
                <a:gd name="T6" fmla="*/ 0 60000 65536"/>
                <a:gd name="T7" fmla="*/ 0 60000 65536"/>
                <a:gd name="T8" fmla="*/ 0 60000 65536"/>
                <a:gd name="T9" fmla="*/ 0 w 92"/>
                <a:gd name="T10" fmla="*/ 0 h 1"/>
                <a:gd name="T11" fmla="*/ 92 w 9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">
                  <a:moveTo>
                    <a:pt x="0" y="0"/>
                  </a:moveTo>
                  <a:lnTo>
                    <a:pt x="9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42" name="Line 180"/>
            <p:cNvSpPr>
              <a:spLocks noChangeShapeType="1"/>
            </p:cNvSpPr>
            <p:nvPr/>
          </p:nvSpPr>
          <p:spPr bwMode="auto">
            <a:xfrm>
              <a:off x="3719" y="3430"/>
              <a:ext cx="1" cy="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43" name="Line 181"/>
            <p:cNvSpPr>
              <a:spLocks noChangeShapeType="1"/>
            </p:cNvSpPr>
            <p:nvPr/>
          </p:nvSpPr>
          <p:spPr bwMode="auto">
            <a:xfrm>
              <a:off x="3587" y="3375"/>
              <a:ext cx="9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44" name="Freeform 182"/>
            <p:cNvSpPr>
              <a:spLocks/>
            </p:cNvSpPr>
            <p:nvPr/>
          </p:nvSpPr>
          <p:spPr bwMode="auto">
            <a:xfrm>
              <a:off x="3592" y="3350"/>
              <a:ext cx="92" cy="1"/>
            </a:xfrm>
            <a:custGeom>
              <a:avLst/>
              <a:gdLst>
                <a:gd name="T0" fmla="*/ 0 w 92"/>
                <a:gd name="T1" fmla="*/ 0 h 1"/>
                <a:gd name="T2" fmla="*/ 92 w 92"/>
                <a:gd name="T3" fmla="*/ 0 h 1"/>
                <a:gd name="T4" fmla="*/ 0 w 92"/>
                <a:gd name="T5" fmla="*/ 0 h 1"/>
                <a:gd name="T6" fmla="*/ 0 60000 65536"/>
                <a:gd name="T7" fmla="*/ 0 60000 65536"/>
                <a:gd name="T8" fmla="*/ 0 60000 65536"/>
                <a:gd name="T9" fmla="*/ 0 w 92"/>
                <a:gd name="T10" fmla="*/ 0 h 1"/>
                <a:gd name="T11" fmla="*/ 92 w 9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">
                  <a:moveTo>
                    <a:pt x="0" y="0"/>
                  </a:moveTo>
                  <a:lnTo>
                    <a:pt x="9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45" name="Freeform 183"/>
            <p:cNvSpPr>
              <a:spLocks/>
            </p:cNvSpPr>
            <p:nvPr/>
          </p:nvSpPr>
          <p:spPr bwMode="auto">
            <a:xfrm>
              <a:off x="3776" y="3363"/>
              <a:ext cx="87" cy="1"/>
            </a:xfrm>
            <a:custGeom>
              <a:avLst/>
              <a:gdLst>
                <a:gd name="T0" fmla="*/ 87 w 87"/>
                <a:gd name="T1" fmla="*/ 0 h 1"/>
                <a:gd name="T2" fmla="*/ 0 w 87"/>
                <a:gd name="T3" fmla="*/ 0 h 1"/>
                <a:gd name="T4" fmla="*/ 87 w 87"/>
                <a:gd name="T5" fmla="*/ 0 h 1"/>
                <a:gd name="T6" fmla="*/ 0 60000 65536"/>
                <a:gd name="T7" fmla="*/ 0 60000 65536"/>
                <a:gd name="T8" fmla="*/ 0 60000 65536"/>
                <a:gd name="T9" fmla="*/ 0 w 87"/>
                <a:gd name="T10" fmla="*/ 0 h 1"/>
                <a:gd name="T11" fmla="*/ 87 w 8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1">
                  <a:moveTo>
                    <a:pt x="87" y="0"/>
                  </a:moveTo>
                  <a:lnTo>
                    <a:pt x="0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46" name="Line 184"/>
            <p:cNvSpPr>
              <a:spLocks noChangeShapeType="1"/>
            </p:cNvSpPr>
            <p:nvPr/>
          </p:nvSpPr>
          <p:spPr bwMode="auto">
            <a:xfrm>
              <a:off x="3587" y="3350"/>
              <a:ext cx="9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47" name="Line 185"/>
            <p:cNvSpPr>
              <a:spLocks noChangeShapeType="1"/>
            </p:cNvSpPr>
            <p:nvPr/>
          </p:nvSpPr>
          <p:spPr bwMode="auto">
            <a:xfrm flipH="1">
              <a:off x="3771" y="3363"/>
              <a:ext cx="8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48" name="Freeform 186"/>
            <p:cNvSpPr>
              <a:spLocks/>
            </p:cNvSpPr>
            <p:nvPr/>
          </p:nvSpPr>
          <p:spPr bwMode="auto">
            <a:xfrm>
              <a:off x="3719" y="3228"/>
              <a:ext cx="1" cy="73"/>
            </a:xfrm>
            <a:custGeom>
              <a:avLst/>
              <a:gdLst>
                <a:gd name="T0" fmla="*/ 0 w 1"/>
                <a:gd name="T1" fmla="*/ 0 h 73"/>
                <a:gd name="T2" fmla="*/ 0 w 1"/>
                <a:gd name="T3" fmla="*/ 73 h 73"/>
                <a:gd name="T4" fmla="*/ 0 w 1"/>
                <a:gd name="T5" fmla="*/ 0 h 73"/>
                <a:gd name="T6" fmla="*/ 0 60000 65536"/>
                <a:gd name="T7" fmla="*/ 0 60000 65536"/>
                <a:gd name="T8" fmla="*/ 0 60000 65536"/>
                <a:gd name="T9" fmla="*/ 0 w 1"/>
                <a:gd name="T10" fmla="*/ 0 h 73"/>
                <a:gd name="T11" fmla="*/ 1 w 1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73">
                  <a:moveTo>
                    <a:pt x="0" y="0"/>
                  </a:moveTo>
                  <a:lnTo>
                    <a:pt x="0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49" name="Freeform 187"/>
            <p:cNvSpPr>
              <a:spLocks/>
            </p:cNvSpPr>
            <p:nvPr/>
          </p:nvSpPr>
          <p:spPr bwMode="auto">
            <a:xfrm>
              <a:off x="3144" y="1694"/>
              <a:ext cx="1" cy="80"/>
            </a:xfrm>
            <a:custGeom>
              <a:avLst/>
              <a:gdLst>
                <a:gd name="T0" fmla="*/ 0 w 1"/>
                <a:gd name="T1" fmla="*/ 0 h 80"/>
                <a:gd name="T2" fmla="*/ 0 w 1"/>
                <a:gd name="T3" fmla="*/ 80 h 80"/>
                <a:gd name="T4" fmla="*/ 0 w 1"/>
                <a:gd name="T5" fmla="*/ 0 h 80"/>
                <a:gd name="T6" fmla="*/ 0 60000 65536"/>
                <a:gd name="T7" fmla="*/ 0 60000 65536"/>
                <a:gd name="T8" fmla="*/ 0 60000 65536"/>
                <a:gd name="T9" fmla="*/ 0 w 1"/>
                <a:gd name="T10" fmla="*/ 0 h 80"/>
                <a:gd name="T11" fmla="*/ 1 w 1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0">
                  <a:moveTo>
                    <a:pt x="0" y="0"/>
                  </a:moveTo>
                  <a:lnTo>
                    <a:pt x="0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50" name="Line 188"/>
            <p:cNvSpPr>
              <a:spLocks noChangeShapeType="1"/>
            </p:cNvSpPr>
            <p:nvPr/>
          </p:nvSpPr>
          <p:spPr bwMode="auto">
            <a:xfrm>
              <a:off x="3719" y="3221"/>
              <a:ext cx="1" cy="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51" name="Line 189"/>
            <p:cNvSpPr>
              <a:spLocks noChangeShapeType="1"/>
            </p:cNvSpPr>
            <p:nvPr/>
          </p:nvSpPr>
          <p:spPr bwMode="auto">
            <a:xfrm>
              <a:off x="3138" y="1688"/>
              <a:ext cx="1" cy="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52" name="Freeform 190"/>
            <p:cNvSpPr>
              <a:spLocks/>
            </p:cNvSpPr>
            <p:nvPr/>
          </p:nvSpPr>
          <p:spPr bwMode="auto">
            <a:xfrm>
              <a:off x="3012" y="1639"/>
              <a:ext cx="92" cy="1"/>
            </a:xfrm>
            <a:custGeom>
              <a:avLst/>
              <a:gdLst>
                <a:gd name="T0" fmla="*/ 0 w 92"/>
                <a:gd name="T1" fmla="*/ 0 h 1"/>
                <a:gd name="T2" fmla="*/ 92 w 92"/>
                <a:gd name="T3" fmla="*/ 0 h 1"/>
                <a:gd name="T4" fmla="*/ 0 w 92"/>
                <a:gd name="T5" fmla="*/ 0 h 1"/>
                <a:gd name="T6" fmla="*/ 0 60000 65536"/>
                <a:gd name="T7" fmla="*/ 0 60000 65536"/>
                <a:gd name="T8" fmla="*/ 0 60000 65536"/>
                <a:gd name="T9" fmla="*/ 0 w 92"/>
                <a:gd name="T10" fmla="*/ 0 h 1"/>
                <a:gd name="T11" fmla="*/ 92 w 9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">
                  <a:moveTo>
                    <a:pt x="0" y="0"/>
                  </a:moveTo>
                  <a:lnTo>
                    <a:pt x="9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53" name="Freeform 191"/>
            <p:cNvSpPr>
              <a:spLocks/>
            </p:cNvSpPr>
            <p:nvPr/>
          </p:nvSpPr>
          <p:spPr bwMode="auto">
            <a:xfrm>
              <a:off x="3012" y="1614"/>
              <a:ext cx="92" cy="1"/>
            </a:xfrm>
            <a:custGeom>
              <a:avLst/>
              <a:gdLst>
                <a:gd name="T0" fmla="*/ 0 w 92"/>
                <a:gd name="T1" fmla="*/ 0 h 1"/>
                <a:gd name="T2" fmla="*/ 92 w 92"/>
                <a:gd name="T3" fmla="*/ 0 h 1"/>
                <a:gd name="T4" fmla="*/ 0 w 92"/>
                <a:gd name="T5" fmla="*/ 0 h 1"/>
                <a:gd name="T6" fmla="*/ 0 60000 65536"/>
                <a:gd name="T7" fmla="*/ 0 60000 65536"/>
                <a:gd name="T8" fmla="*/ 0 60000 65536"/>
                <a:gd name="T9" fmla="*/ 0 w 92"/>
                <a:gd name="T10" fmla="*/ 0 h 1"/>
                <a:gd name="T11" fmla="*/ 92 w 9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">
                  <a:moveTo>
                    <a:pt x="0" y="0"/>
                  </a:moveTo>
                  <a:lnTo>
                    <a:pt x="9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54" name="Line 192"/>
            <p:cNvSpPr>
              <a:spLocks noChangeShapeType="1"/>
            </p:cNvSpPr>
            <p:nvPr/>
          </p:nvSpPr>
          <p:spPr bwMode="auto">
            <a:xfrm>
              <a:off x="3006" y="1633"/>
              <a:ext cx="9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55" name="Line 193"/>
            <p:cNvSpPr>
              <a:spLocks noChangeShapeType="1"/>
            </p:cNvSpPr>
            <p:nvPr/>
          </p:nvSpPr>
          <p:spPr bwMode="auto">
            <a:xfrm>
              <a:off x="3006" y="1608"/>
              <a:ext cx="9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56" name="Freeform 194"/>
            <p:cNvSpPr>
              <a:spLocks/>
            </p:cNvSpPr>
            <p:nvPr/>
          </p:nvSpPr>
          <p:spPr bwMode="auto">
            <a:xfrm>
              <a:off x="3196" y="1626"/>
              <a:ext cx="86" cy="1"/>
            </a:xfrm>
            <a:custGeom>
              <a:avLst/>
              <a:gdLst>
                <a:gd name="T0" fmla="*/ 86 w 86"/>
                <a:gd name="T1" fmla="*/ 0 h 1"/>
                <a:gd name="T2" fmla="*/ 0 w 86"/>
                <a:gd name="T3" fmla="*/ 0 h 1"/>
                <a:gd name="T4" fmla="*/ 86 w 86"/>
                <a:gd name="T5" fmla="*/ 0 h 1"/>
                <a:gd name="T6" fmla="*/ 0 60000 65536"/>
                <a:gd name="T7" fmla="*/ 0 60000 65536"/>
                <a:gd name="T8" fmla="*/ 0 60000 65536"/>
                <a:gd name="T9" fmla="*/ 0 w 86"/>
                <a:gd name="T10" fmla="*/ 0 h 1"/>
                <a:gd name="T11" fmla="*/ 86 w 8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1">
                  <a:moveTo>
                    <a:pt x="86" y="0"/>
                  </a:moveTo>
                  <a:lnTo>
                    <a:pt x="0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57" name="Freeform 195"/>
            <p:cNvSpPr>
              <a:spLocks/>
            </p:cNvSpPr>
            <p:nvPr/>
          </p:nvSpPr>
          <p:spPr bwMode="auto">
            <a:xfrm>
              <a:off x="3144" y="1479"/>
              <a:ext cx="1" cy="86"/>
            </a:xfrm>
            <a:custGeom>
              <a:avLst/>
              <a:gdLst>
                <a:gd name="T0" fmla="*/ 0 w 1"/>
                <a:gd name="T1" fmla="*/ 0 h 86"/>
                <a:gd name="T2" fmla="*/ 0 w 1"/>
                <a:gd name="T3" fmla="*/ 86 h 86"/>
                <a:gd name="T4" fmla="*/ 0 w 1"/>
                <a:gd name="T5" fmla="*/ 0 h 86"/>
                <a:gd name="T6" fmla="*/ 0 60000 65536"/>
                <a:gd name="T7" fmla="*/ 0 60000 65536"/>
                <a:gd name="T8" fmla="*/ 0 60000 65536"/>
                <a:gd name="T9" fmla="*/ 0 w 1"/>
                <a:gd name="T10" fmla="*/ 0 h 86"/>
                <a:gd name="T11" fmla="*/ 1 w 1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6">
                  <a:moveTo>
                    <a:pt x="0" y="0"/>
                  </a:moveTo>
                  <a:lnTo>
                    <a:pt x="0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58" name="Line 196"/>
            <p:cNvSpPr>
              <a:spLocks noChangeShapeType="1"/>
            </p:cNvSpPr>
            <p:nvPr/>
          </p:nvSpPr>
          <p:spPr bwMode="auto">
            <a:xfrm flipH="1">
              <a:off x="3190" y="1620"/>
              <a:ext cx="8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59" name="Line 197"/>
            <p:cNvSpPr>
              <a:spLocks noChangeShapeType="1"/>
            </p:cNvSpPr>
            <p:nvPr/>
          </p:nvSpPr>
          <p:spPr bwMode="auto">
            <a:xfrm>
              <a:off x="3138" y="1473"/>
              <a:ext cx="1" cy="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60" name="Freeform 198"/>
            <p:cNvSpPr>
              <a:spLocks/>
            </p:cNvSpPr>
            <p:nvPr/>
          </p:nvSpPr>
          <p:spPr bwMode="auto">
            <a:xfrm>
              <a:off x="3144" y="1197"/>
              <a:ext cx="1" cy="153"/>
            </a:xfrm>
            <a:custGeom>
              <a:avLst/>
              <a:gdLst>
                <a:gd name="T0" fmla="*/ 0 w 1"/>
                <a:gd name="T1" fmla="*/ 0 h 153"/>
                <a:gd name="T2" fmla="*/ 0 w 1"/>
                <a:gd name="T3" fmla="*/ 153 h 153"/>
                <a:gd name="T4" fmla="*/ 0 w 1"/>
                <a:gd name="T5" fmla="*/ 0 h 153"/>
                <a:gd name="T6" fmla="*/ 0 60000 65536"/>
                <a:gd name="T7" fmla="*/ 0 60000 65536"/>
                <a:gd name="T8" fmla="*/ 0 60000 65536"/>
                <a:gd name="T9" fmla="*/ 0 w 1"/>
                <a:gd name="T10" fmla="*/ 0 h 153"/>
                <a:gd name="T11" fmla="*/ 1 w 1"/>
                <a:gd name="T12" fmla="*/ 153 h 1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53">
                  <a:moveTo>
                    <a:pt x="0" y="0"/>
                  </a:moveTo>
                  <a:lnTo>
                    <a:pt x="0" y="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61" name="Freeform 199"/>
            <p:cNvSpPr>
              <a:spLocks/>
            </p:cNvSpPr>
            <p:nvPr/>
          </p:nvSpPr>
          <p:spPr bwMode="auto">
            <a:xfrm>
              <a:off x="3431" y="2571"/>
              <a:ext cx="1" cy="86"/>
            </a:xfrm>
            <a:custGeom>
              <a:avLst/>
              <a:gdLst>
                <a:gd name="T0" fmla="*/ 0 w 1"/>
                <a:gd name="T1" fmla="*/ 0 h 86"/>
                <a:gd name="T2" fmla="*/ 0 w 1"/>
                <a:gd name="T3" fmla="*/ 86 h 86"/>
                <a:gd name="T4" fmla="*/ 0 w 1"/>
                <a:gd name="T5" fmla="*/ 0 h 86"/>
                <a:gd name="T6" fmla="*/ 0 60000 65536"/>
                <a:gd name="T7" fmla="*/ 0 60000 65536"/>
                <a:gd name="T8" fmla="*/ 0 60000 65536"/>
                <a:gd name="T9" fmla="*/ 0 w 1"/>
                <a:gd name="T10" fmla="*/ 0 h 86"/>
                <a:gd name="T11" fmla="*/ 1 w 1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6">
                  <a:moveTo>
                    <a:pt x="0" y="0"/>
                  </a:moveTo>
                  <a:lnTo>
                    <a:pt x="0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62" name="Line 200"/>
            <p:cNvSpPr>
              <a:spLocks noChangeShapeType="1"/>
            </p:cNvSpPr>
            <p:nvPr/>
          </p:nvSpPr>
          <p:spPr bwMode="auto">
            <a:xfrm>
              <a:off x="3138" y="1191"/>
              <a:ext cx="1" cy="1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63" name="Line 201"/>
            <p:cNvSpPr>
              <a:spLocks noChangeShapeType="1"/>
            </p:cNvSpPr>
            <p:nvPr/>
          </p:nvSpPr>
          <p:spPr bwMode="auto">
            <a:xfrm>
              <a:off x="3431" y="2571"/>
              <a:ext cx="1" cy="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64" name="Freeform 202"/>
            <p:cNvSpPr>
              <a:spLocks/>
            </p:cNvSpPr>
            <p:nvPr/>
          </p:nvSpPr>
          <p:spPr bwMode="auto">
            <a:xfrm>
              <a:off x="3299" y="2516"/>
              <a:ext cx="92" cy="1"/>
            </a:xfrm>
            <a:custGeom>
              <a:avLst/>
              <a:gdLst>
                <a:gd name="T0" fmla="*/ 0 w 92"/>
                <a:gd name="T1" fmla="*/ 0 h 1"/>
                <a:gd name="T2" fmla="*/ 92 w 92"/>
                <a:gd name="T3" fmla="*/ 0 h 1"/>
                <a:gd name="T4" fmla="*/ 0 w 92"/>
                <a:gd name="T5" fmla="*/ 0 h 1"/>
                <a:gd name="T6" fmla="*/ 0 60000 65536"/>
                <a:gd name="T7" fmla="*/ 0 60000 65536"/>
                <a:gd name="T8" fmla="*/ 0 60000 65536"/>
                <a:gd name="T9" fmla="*/ 0 w 92"/>
                <a:gd name="T10" fmla="*/ 0 h 1"/>
                <a:gd name="T11" fmla="*/ 92 w 9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">
                  <a:moveTo>
                    <a:pt x="0" y="0"/>
                  </a:moveTo>
                  <a:lnTo>
                    <a:pt x="9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65" name="Freeform 203"/>
            <p:cNvSpPr>
              <a:spLocks/>
            </p:cNvSpPr>
            <p:nvPr/>
          </p:nvSpPr>
          <p:spPr bwMode="auto">
            <a:xfrm>
              <a:off x="3299" y="2491"/>
              <a:ext cx="92" cy="1"/>
            </a:xfrm>
            <a:custGeom>
              <a:avLst/>
              <a:gdLst>
                <a:gd name="T0" fmla="*/ 0 w 92"/>
                <a:gd name="T1" fmla="*/ 0 h 1"/>
                <a:gd name="T2" fmla="*/ 92 w 92"/>
                <a:gd name="T3" fmla="*/ 0 h 1"/>
                <a:gd name="T4" fmla="*/ 0 w 92"/>
                <a:gd name="T5" fmla="*/ 0 h 1"/>
                <a:gd name="T6" fmla="*/ 0 60000 65536"/>
                <a:gd name="T7" fmla="*/ 0 60000 65536"/>
                <a:gd name="T8" fmla="*/ 0 60000 65536"/>
                <a:gd name="T9" fmla="*/ 0 w 92"/>
                <a:gd name="T10" fmla="*/ 0 h 1"/>
                <a:gd name="T11" fmla="*/ 92 w 9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">
                  <a:moveTo>
                    <a:pt x="0" y="0"/>
                  </a:moveTo>
                  <a:lnTo>
                    <a:pt x="9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66" name="Line 204"/>
            <p:cNvSpPr>
              <a:spLocks noChangeShapeType="1"/>
            </p:cNvSpPr>
            <p:nvPr/>
          </p:nvSpPr>
          <p:spPr bwMode="auto">
            <a:xfrm>
              <a:off x="3299" y="2516"/>
              <a:ext cx="9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67" name="Line 205"/>
            <p:cNvSpPr>
              <a:spLocks noChangeShapeType="1"/>
            </p:cNvSpPr>
            <p:nvPr/>
          </p:nvSpPr>
          <p:spPr bwMode="auto">
            <a:xfrm>
              <a:off x="3299" y="2485"/>
              <a:ext cx="9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68" name="Freeform 206"/>
            <p:cNvSpPr>
              <a:spLocks/>
            </p:cNvSpPr>
            <p:nvPr/>
          </p:nvSpPr>
          <p:spPr bwMode="auto">
            <a:xfrm>
              <a:off x="3489" y="2504"/>
              <a:ext cx="80" cy="1"/>
            </a:xfrm>
            <a:custGeom>
              <a:avLst/>
              <a:gdLst>
                <a:gd name="T0" fmla="*/ 80 w 80"/>
                <a:gd name="T1" fmla="*/ 0 h 1"/>
                <a:gd name="T2" fmla="*/ 0 w 80"/>
                <a:gd name="T3" fmla="*/ 0 h 1"/>
                <a:gd name="T4" fmla="*/ 80 w 80"/>
                <a:gd name="T5" fmla="*/ 0 h 1"/>
                <a:gd name="T6" fmla="*/ 0 60000 65536"/>
                <a:gd name="T7" fmla="*/ 0 60000 65536"/>
                <a:gd name="T8" fmla="*/ 0 60000 65536"/>
                <a:gd name="T9" fmla="*/ 0 w 80"/>
                <a:gd name="T10" fmla="*/ 0 h 1"/>
                <a:gd name="T11" fmla="*/ 80 w 8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0" h="1">
                  <a:moveTo>
                    <a:pt x="80" y="0"/>
                  </a:moveTo>
                  <a:lnTo>
                    <a:pt x="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69" name="Freeform 207"/>
            <p:cNvSpPr>
              <a:spLocks/>
            </p:cNvSpPr>
            <p:nvPr/>
          </p:nvSpPr>
          <p:spPr bwMode="auto">
            <a:xfrm>
              <a:off x="3431" y="2356"/>
              <a:ext cx="1" cy="86"/>
            </a:xfrm>
            <a:custGeom>
              <a:avLst/>
              <a:gdLst>
                <a:gd name="T0" fmla="*/ 0 w 1"/>
                <a:gd name="T1" fmla="*/ 0 h 86"/>
                <a:gd name="T2" fmla="*/ 0 w 1"/>
                <a:gd name="T3" fmla="*/ 86 h 86"/>
                <a:gd name="T4" fmla="*/ 0 w 1"/>
                <a:gd name="T5" fmla="*/ 0 h 86"/>
                <a:gd name="T6" fmla="*/ 0 60000 65536"/>
                <a:gd name="T7" fmla="*/ 0 60000 65536"/>
                <a:gd name="T8" fmla="*/ 0 60000 65536"/>
                <a:gd name="T9" fmla="*/ 0 w 1"/>
                <a:gd name="T10" fmla="*/ 0 h 86"/>
                <a:gd name="T11" fmla="*/ 1 w 1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6">
                  <a:moveTo>
                    <a:pt x="0" y="0"/>
                  </a:moveTo>
                  <a:lnTo>
                    <a:pt x="0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70" name="Line 208"/>
            <p:cNvSpPr>
              <a:spLocks noChangeShapeType="1"/>
            </p:cNvSpPr>
            <p:nvPr/>
          </p:nvSpPr>
          <p:spPr bwMode="auto">
            <a:xfrm flipH="1">
              <a:off x="3483" y="2498"/>
              <a:ext cx="8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71" name="Line 209"/>
            <p:cNvSpPr>
              <a:spLocks noChangeShapeType="1"/>
            </p:cNvSpPr>
            <p:nvPr/>
          </p:nvSpPr>
          <p:spPr bwMode="auto">
            <a:xfrm>
              <a:off x="3431" y="2356"/>
              <a:ext cx="1" cy="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72" name="Freeform 210"/>
            <p:cNvSpPr>
              <a:spLocks/>
            </p:cNvSpPr>
            <p:nvPr/>
          </p:nvSpPr>
          <p:spPr bwMode="auto">
            <a:xfrm>
              <a:off x="3426" y="2160"/>
              <a:ext cx="5" cy="68"/>
            </a:xfrm>
            <a:custGeom>
              <a:avLst/>
              <a:gdLst>
                <a:gd name="T0" fmla="*/ 0 w 5"/>
                <a:gd name="T1" fmla="*/ 0 h 68"/>
                <a:gd name="T2" fmla="*/ 5 w 5"/>
                <a:gd name="T3" fmla="*/ 68 h 68"/>
                <a:gd name="T4" fmla="*/ 0 w 5"/>
                <a:gd name="T5" fmla="*/ 0 h 68"/>
                <a:gd name="T6" fmla="*/ 0 60000 65536"/>
                <a:gd name="T7" fmla="*/ 0 60000 65536"/>
                <a:gd name="T8" fmla="*/ 0 60000 65536"/>
                <a:gd name="T9" fmla="*/ 0 w 5"/>
                <a:gd name="T10" fmla="*/ 0 h 68"/>
                <a:gd name="T11" fmla="*/ 5 w 5"/>
                <a:gd name="T12" fmla="*/ 68 h 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68">
                  <a:moveTo>
                    <a:pt x="0" y="0"/>
                  </a:moveTo>
                  <a:lnTo>
                    <a:pt x="5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073" name="Line 211"/>
            <p:cNvSpPr>
              <a:spLocks noChangeShapeType="1"/>
            </p:cNvSpPr>
            <p:nvPr/>
          </p:nvSpPr>
          <p:spPr bwMode="auto">
            <a:xfrm>
              <a:off x="3426" y="2154"/>
              <a:ext cx="1" cy="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74" name="Rectangle 212"/>
            <p:cNvSpPr>
              <a:spLocks noChangeArrowheads="1"/>
            </p:cNvSpPr>
            <p:nvPr/>
          </p:nvSpPr>
          <p:spPr bwMode="auto">
            <a:xfrm>
              <a:off x="4314" y="1243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N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75" name="Rectangle 213"/>
            <p:cNvSpPr>
              <a:spLocks noChangeArrowheads="1"/>
            </p:cNvSpPr>
            <p:nvPr/>
          </p:nvSpPr>
          <p:spPr bwMode="auto">
            <a:xfrm>
              <a:off x="4153" y="1568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N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76" name="Rectangle 214"/>
            <p:cNvSpPr>
              <a:spLocks noChangeArrowheads="1"/>
            </p:cNvSpPr>
            <p:nvPr/>
          </p:nvSpPr>
          <p:spPr bwMode="auto">
            <a:xfrm>
              <a:off x="3808" y="1525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N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77" name="Rectangle 215"/>
            <p:cNvSpPr>
              <a:spLocks noChangeArrowheads="1"/>
            </p:cNvSpPr>
            <p:nvPr/>
          </p:nvSpPr>
          <p:spPr bwMode="auto">
            <a:xfrm>
              <a:off x="3808" y="1175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N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78" name="Rectangle 216"/>
            <p:cNvSpPr>
              <a:spLocks noChangeArrowheads="1"/>
            </p:cNvSpPr>
            <p:nvPr/>
          </p:nvSpPr>
          <p:spPr bwMode="auto">
            <a:xfrm>
              <a:off x="4153" y="924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N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79" name="Rectangle 217"/>
            <p:cNvSpPr>
              <a:spLocks noChangeArrowheads="1"/>
            </p:cNvSpPr>
            <p:nvPr/>
          </p:nvSpPr>
          <p:spPr bwMode="auto">
            <a:xfrm>
              <a:off x="4222" y="924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H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80" name="Rectangle 218"/>
            <p:cNvSpPr>
              <a:spLocks noChangeArrowheads="1"/>
            </p:cNvSpPr>
            <p:nvPr/>
          </p:nvSpPr>
          <p:spPr bwMode="auto">
            <a:xfrm>
              <a:off x="4302" y="966"/>
              <a:ext cx="4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2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81" name="Rectangle 219"/>
            <p:cNvSpPr>
              <a:spLocks noChangeArrowheads="1"/>
            </p:cNvSpPr>
            <p:nvPr/>
          </p:nvSpPr>
          <p:spPr bwMode="auto">
            <a:xfrm>
              <a:off x="3555" y="1832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82" name="Rectangle 220"/>
            <p:cNvSpPr>
              <a:spLocks noChangeArrowheads="1"/>
            </p:cNvSpPr>
            <p:nvPr/>
          </p:nvSpPr>
          <p:spPr bwMode="auto">
            <a:xfrm>
              <a:off x="3710" y="2218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H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83" name="Rectangle 221"/>
            <p:cNvSpPr>
              <a:spLocks noChangeArrowheads="1"/>
            </p:cNvSpPr>
            <p:nvPr/>
          </p:nvSpPr>
          <p:spPr bwMode="auto">
            <a:xfrm>
              <a:off x="3100" y="1776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84" name="Rectangle 222"/>
            <p:cNvSpPr>
              <a:spLocks noChangeArrowheads="1"/>
            </p:cNvSpPr>
            <p:nvPr/>
          </p:nvSpPr>
          <p:spPr bwMode="auto">
            <a:xfrm>
              <a:off x="4262" y="2083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N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85" name="Rectangle 223"/>
            <p:cNvSpPr>
              <a:spLocks noChangeArrowheads="1"/>
            </p:cNvSpPr>
            <p:nvPr/>
          </p:nvSpPr>
          <p:spPr bwMode="auto">
            <a:xfrm>
              <a:off x="4101" y="1776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N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86" name="Rectangle 224"/>
            <p:cNvSpPr>
              <a:spLocks noChangeArrowheads="1"/>
            </p:cNvSpPr>
            <p:nvPr/>
          </p:nvSpPr>
          <p:spPr bwMode="auto">
            <a:xfrm>
              <a:off x="4176" y="1776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H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87" name="Rectangle 225"/>
            <p:cNvSpPr>
              <a:spLocks noChangeArrowheads="1"/>
            </p:cNvSpPr>
            <p:nvPr/>
          </p:nvSpPr>
          <p:spPr bwMode="auto">
            <a:xfrm>
              <a:off x="4250" y="1819"/>
              <a:ext cx="4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2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88" name="Rectangle 226"/>
            <p:cNvSpPr>
              <a:spLocks noChangeArrowheads="1"/>
            </p:cNvSpPr>
            <p:nvPr/>
          </p:nvSpPr>
          <p:spPr bwMode="auto">
            <a:xfrm>
              <a:off x="4417" y="2402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89" name="Text Box 4"/>
            <p:cNvSpPr txBox="1">
              <a:spLocks noChangeArrowheads="1"/>
            </p:cNvSpPr>
            <p:nvPr/>
          </p:nvSpPr>
          <p:spPr bwMode="auto">
            <a:xfrm>
              <a:off x="3292" y="1701"/>
              <a:ext cx="2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>
                  <a:solidFill>
                    <a:srgbClr val="FF0000"/>
                  </a:solidFill>
                </a:rPr>
                <a:t>5'</a:t>
              </a:r>
            </a:p>
          </p:txBody>
        </p:sp>
        <p:sp>
          <p:nvSpPr>
            <p:cNvPr id="79090" name="Text Box 5"/>
            <p:cNvSpPr txBox="1">
              <a:spLocks noChangeArrowheads="1"/>
            </p:cNvSpPr>
            <p:nvPr/>
          </p:nvSpPr>
          <p:spPr bwMode="auto">
            <a:xfrm>
              <a:off x="3936" y="3685"/>
              <a:ext cx="2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>
                  <a:solidFill>
                    <a:srgbClr val="FF0000"/>
                  </a:solidFill>
                </a:rPr>
                <a:t>3'</a:t>
              </a:r>
            </a:p>
          </p:txBody>
        </p:sp>
        <p:sp>
          <p:nvSpPr>
            <p:cNvPr id="79091" name="Text Box 16"/>
            <p:cNvSpPr txBox="1">
              <a:spLocks noChangeArrowheads="1"/>
            </p:cNvSpPr>
            <p:nvPr/>
          </p:nvSpPr>
          <p:spPr bwMode="auto">
            <a:xfrm>
              <a:off x="3385" y="1968"/>
              <a:ext cx="2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>
                  <a:solidFill>
                    <a:srgbClr val="FF0000"/>
                  </a:solidFill>
                </a:rPr>
                <a:t>3'</a:t>
              </a:r>
            </a:p>
          </p:txBody>
        </p:sp>
        <p:sp>
          <p:nvSpPr>
            <p:cNvPr id="79092" name="Text Box 17"/>
            <p:cNvSpPr txBox="1">
              <a:spLocks noChangeArrowheads="1"/>
            </p:cNvSpPr>
            <p:nvPr/>
          </p:nvSpPr>
          <p:spPr bwMode="auto">
            <a:xfrm>
              <a:off x="3661" y="2832"/>
              <a:ext cx="2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>
                  <a:solidFill>
                    <a:srgbClr val="FF0000"/>
                  </a:solidFill>
                </a:rPr>
                <a:t>3'</a:t>
              </a:r>
            </a:p>
          </p:txBody>
        </p:sp>
        <p:sp>
          <p:nvSpPr>
            <p:cNvPr id="79093" name="Text Box 18"/>
            <p:cNvSpPr txBox="1">
              <a:spLocks noChangeArrowheads="1"/>
            </p:cNvSpPr>
            <p:nvPr/>
          </p:nvSpPr>
          <p:spPr bwMode="auto">
            <a:xfrm>
              <a:off x="3589" y="2590"/>
              <a:ext cx="2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>
                  <a:solidFill>
                    <a:srgbClr val="FF0000"/>
                  </a:solidFill>
                </a:rPr>
                <a:t>5'</a:t>
              </a:r>
            </a:p>
          </p:txBody>
        </p:sp>
        <p:sp>
          <p:nvSpPr>
            <p:cNvPr id="79094" name="Text Box 19"/>
            <p:cNvSpPr txBox="1">
              <a:spLocks noChangeArrowheads="1"/>
            </p:cNvSpPr>
            <p:nvPr/>
          </p:nvSpPr>
          <p:spPr bwMode="auto">
            <a:xfrm>
              <a:off x="3877" y="3443"/>
              <a:ext cx="2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>
                  <a:solidFill>
                    <a:srgbClr val="FF0000"/>
                  </a:solidFill>
                </a:rPr>
                <a:t>5'</a:t>
              </a:r>
            </a:p>
          </p:txBody>
        </p:sp>
        <p:sp>
          <p:nvSpPr>
            <p:cNvPr id="79095" name="Rectangle 244"/>
            <p:cNvSpPr>
              <a:spLocks noChangeArrowheads="1"/>
            </p:cNvSpPr>
            <p:nvPr/>
          </p:nvSpPr>
          <p:spPr bwMode="auto">
            <a:xfrm>
              <a:off x="3969" y="3954"/>
              <a:ext cx="8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96" name="Rectangle 245"/>
            <p:cNvSpPr>
              <a:spLocks noChangeArrowheads="1"/>
            </p:cNvSpPr>
            <p:nvPr/>
          </p:nvSpPr>
          <p:spPr bwMode="auto">
            <a:xfrm>
              <a:off x="4049" y="3954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H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97" name="Rectangle 250"/>
            <p:cNvSpPr>
              <a:spLocks noChangeArrowheads="1"/>
            </p:cNvSpPr>
            <p:nvPr/>
          </p:nvSpPr>
          <p:spPr bwMode="auto">
            <a:xfrm>
              <a:off x="3951" y="3304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-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9098" name="Rectangle 259"/>
            <p:cNvSpPr>
              <a:spLocks noChangeArrowheads="1"/>
            </p:cNvSpPr>
            <p:nvPr/>
          </p:nvSpPr>
          <p:spPr bwMode="auto">
            <a:xfrm>
              <a:off x="3664" y="2445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-</a:t>
              </a:r>
              <a:endParaRPr lang="en-US" sz="2000">
                <a:latin typeface="Comic Sans MS" charset="0"/>
              </a:endParaRPr>
            </a:p>
          </p:txBody>
        </p:sp>
      </p:grpSp>
      <p:sp>
        <p:nvSpPr>
          <p:cNvPr id="78852" name="Line 22"/>
          <p:cNvSpPr>
            <a:spLocks noChangeShapeType="1"/>
          </p:cNvSpPr>
          <p:nvPr/>
        </p:nvSpPr>
        <p:spPr bwMode="auto">
          <a:xfrm>
            <a:off x="4211638" y="1811338"/>
            <a:ext cx="647700" cy="465137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3" name="Text Box 23"/>
          <p:cNvSpPr txBox="1">
            <a:spLocks noChangeArrowheads="1"/>
          </p:cNvSpPr>
          <p:nvPr/>
        </p:nvSpPr>
        <p:spPr bwMode="auto">
          <a:xfrm>
            <a:off x="3760788" y="1409700"/>
            <a:ext cx="97313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3333FF"/>
                </a:solidFill>
                <a:latin typeface="Calibri" charset="0"/>
              </a:rPr>
              <a:t>5' end</a:t>
            </a:r>
          </a:p>
        </p:txBody>
      </p:sp>
      <p:sp>
        <p:nvSpPr>
          <p:cNvPr id="78854" name="Line 24"/>
          <p:cNvSpPr>
            <a:spLocks noChangeShapeType="1"/>
          </p:cNvSpPr>
          <p:nvPr/>
        </p:nvSpPr>
        <p:spPr bwMode="auto">
          <a:xfrm flipV="1">
            <a:off x="5435600" y="6092825"/>
            <a:ext cx="658813" cy="155575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5" name="Text Box 25"/>
          <p:cNvSpPr txBox="1">
            <a:spLocks noChangeArrowheads="1"/>
          </p:cNvSpPr>
          <p:nvPr/>
        </p:nvSpPr>
        <p:spPr bwMode="auto">
          <a:xfrm>
            <a:off x="4498975" y="6092825"/>
            <a:ext cx="97313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3333FF"/>
                </a:solidFill>
                <a:latin typeface="Calibri" charset="0"/>
              </a:rPr>
              <a:t>3' end</a:t>
            </a:r>
          </a:p>
        </p:txBody>
      </p:sp>
      <p:sp>
        <p:nvSpPr>
          <p:cNvPr id="37896" name="Rectangle 282"/>
          <p:cNvSpPr>
            <a:spLocks noGrp="1" noChangeArrowheads="1"/>
          </p:cNvSpPr>
          <p:nvPr>
            <p:ph type="title"/>
          </p:nvPr>
        </p:nvSpPr>
        <p:spPr>
          <a:xfrm>
            <a:off x="622300" y="1524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20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DNA - polymer of deoxyribonucleotide units</a:t>
            </a:r>
            <a:endParaRPr lang="en-GB" sz="3200">
              <a:solidFill>
                <a:srgbClr val="8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7" name="Line 283"/>
          <p:cNvSpPr>
            <a:spLocks noChangeShapeType="1"/>
          </p:cNvSpPr>
          <p:nvPr/>
        </p:nvSpPr>
        <p:spPr bwMode="auto">
          <a:xfrm>
            <a:off x="6254750" y="4432300"/>
            <a:ext cx="298450" cy="1397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8" name="Line 284"/>
          <p:cNvSpPr>
            <a:spLocks noChangeShapeType="1"/>
          </p:cNvSpPr>
          <p:nvPr/>
        </p:nvSpPr>
        <p:spPr bwMode="auto">
          <a:xfrm>
            <a:off x="5791200" y="3041650"/>
            <a:ext cx="292100" cy="1460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9" name="Line 285"/>
          <p:cNvSpPr>
            <a:spLocks noChangeShapeType="1"/>
          </p:cNvSpPr>
          <p:nvPr/>
        </p:nvSpPr>
        <p:spPr bwMode="auto">
          <a:xfrm flipV="1">
            <a:off x="5746750" y="4432300"/>
            <a:ext cx="33655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7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3"/>
          <p:cNvSpPr txBox="1">
            <a:spLocks noChangeArrowheads="1"/>
          </p:cNvSpPr>
          <p:nvPr/>
        </p:nvSpPr>
        <p:spPr bwMode="auto">
          <a:xfrm>
            <a:off x="690563" y="4256088"/>
            <a:ext cx="10112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latin typeface="Trebuchet MS" charset="0"/>
              </a:rPr>
              <a:t>Adenine</a:t>
            </a:r>
          </a:p>
          <a:p>
            <a:pPr algn="ctr" eaLnBrk="1" hangingPunct="1"/>
            <a:r>
              <a:rPr lang="en-GB" sz="1800">
                <a:latin typeface="Trebuchet MS" charset="0"/>
              </a:rPr>
              <a:t>(A)</a:t>
            </a:r>
          </a:p>
        </p:txBody>
      </p:sp>
      <p:sp>
        <p:nvSpPr>
          <p:cNvPr id="89091" name="Text Box 4"/>
          <p:cNvSpPr txBox="1">
            <a:spLocks noChangeArrowheads="1"/>
          </p:cNvSpPr>
          <p:nvPr/>
        </p:nvSpPr>
        <p:spPr bwMode="auto">
          <a:xfrm>
            <a:off x="2751138" y="4256088"/>
            <a:ext cx="1058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latin typeface="Trebuchet MS" charset="0"/>
              </a:rPr>
              <a:t>Thymine</a:t>
            </a:r>
          </a:p>
          <a:p>
            <a:pPr algn="ctr" eaLnBrk="1" hangingPunct="1"/>
            <a:r>
              <a:rPr lang="en-GB" sz="1800">
                <a:latin typeface="Trebuchet MS" charset="0"/>
              </a:rPr>
              <a:t>(T)</a:t>
            </a:r>
          </a:p>
        </p:txBody>
      </p:sp>
      <p:sp>
        <p:nvSpPr>
          <p:cNvPr id="89092" name="Text Box 5"/>
          <p:cNvSpPr txBox="1">
            <a:spLocks noChangeArrowheads="1"/>
          </p:cNvSpPr>
          <p:nvPr/>
        </p:nvSpPr>
        <p:spPr bwMode="auto">
          <a:xfrm>
            <a:off x="5016500" y="4256088"/>
            <a:ext cx="1023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latin typeface="Trebuchet MS" charset="0"/>
              </a:rPr>
              <a:t>Guanine</a:t>
            </a:r>
          </a:p>
          <a:p>
            <a:pPr algn="ctr" eaLnBrk="1" hangingPunct="1"/>
            <a:r>
              <a:rPr lang="en-GB" sz="1800">
                <a:latin typeface="Trebuchet MS" charset="0"/>
              </a:rPr>
              <a:t>(G)</a:t>
            </a:r>
          </a:p>
        </p:txBody>
      </p:sp>
      <p:sp>
        <p:nvSpPr>
          <p:cNvPr id="89093" name="Text Box 6"/>
          <p:cNvSpPr txBox="1">
            <a:spLocks noChangeArrowheads="1"/>
          </p:cNvSpPr>
          <p:nvPr/>
        </p:nvSpPr>
        <p:spPr bwMode="auto">
          <a:xfrm>
            <a:off x="7245350" y="4256088"/>
            <a:ext cx="1054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>
                <a:latin typeface="Trebuchet MS" charset="0"/>
              </a:rPr>
              <a:t>Cytosine</a:t>
            </a:r>
          </a:p>
          <a:p>
            <a:pPr algn="ctr" eaLnBrk="1" hangingPunct="1"/>
            <a:r>
              <a:rPr lang="en-GB" sz="1800">
                <a:latin typeface="Trebuchet MS" charset="0"/>
              </a:rPr>
              <a:t>(C)</a:t>
            </a:r>
          </a:p>
        </p:txBody>
      </p:sp>
      <p:sp>
        <p:nvSpPr>
          <p:cNvPr id="89094" name="Line 7"/>
          <p:cNvSpPr>
            <a:spLocks noChangeShapeType="1"/>
          </p:cNvSpPr>
          <p:nvPr/>
        </p:nvSpPr>
        <p:spPr bwMode="auto">
          <a:xfrm flipH="1" flipV="1">
            <a:off x="6845300" y="4022725"/>
            <a:ext cx="198438" cy="15113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5" name="Text Box 8"/>
          <p:cNvSpPr txBox="1">
            <a:spLocks noChangeArrowheads="1"/>
          </p:cNvSpPr>
          <p:nvPr/>
        </p:nvSpPr>
        <p:spPr bwMode="auto">
          <a:xfrm>
            <a:off x="5792788" y="5578475"/>
            <a:ext cx="24907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FF0000"/>
                </a:solidFill>
                <a:latin typeface="Calibri" charset="0"/>
              </a:rPr>
              <a:t>3 hydrogen bonds</a:t>
            </a:r>
          </a:p>
          <a:p>
            <a:pPr eaLnBrk="1" hangingPunct="1"/>
            <a:r>
              <a:rPr lang="en-GB" sz="2000">
                <a:solidFill>
                  <a:srgbClr val="FF0000"/>
                </a:solidFill>
                <a:latin typeface="Calibri" charset="0"/>
                <a:sym typeface="Wingdings" charset="0"/>
              </a:rPr>
              <a:t></a:t>
            </a:r>
            <a:r>
              <a:rPr lang="en-GB" sz="2000">
                <a:solidFill>
                  <a:srgbClr val="FF0000"/>
                </a:solidFill>
                <a:latin typeface="Calibri" charset="0"/>
              </a:rPr>
              <a:t> more stable</a:t>
            </a:r>
          </a:p>
        </p:txBody>
      </p:sp>
      <p:sp>
        <p:nvSpPr>
          <p:cNvPr id="89096" name="Text Box 9"/>
          <p:cNvSpPr txBox="1">
            <a:spLocks noChangeArrowheads="1"/>
          </p:cNvSpPr>
          <p:nvPr/>
        </p:nvSpPr>
        <p:spPr bwMode="auto">
          <a:xfrm>
            <a:off x="1204913" y="5459413"/>
            <a:ext cx="24907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FF0000"/>
                </a:solidFill>
                <a:latin typeface="Calibri" charset="0"/>
              </a:rPr>
              <a:t>2 hydrogen bonds</a:t>
            </a:r>
          </a:p>
          <a:p>
            <a:pPr eaLnBrk="1" hangingPunct="1"/>
            <a:r>
              <a:rPr lang="en-GB" sz="2000">
                <a:solidFill>
                  <a:srgbClr val="FF0000"/>
                </a:solidFill>
                <a:latin typeface="Calibri" charset="0"/>
                <a:sym typeface="Wingdings" charset="0"/>
              </a:rPr>
              <a:t></a:t>
            </a:r>
            <a:r>
              <a:rPr lang="en-GB" sz="2000">
                <a:solidFill>
                  <a:srgbClr val="FF0000"/>
                </a:solidFill>
                <a:latin typeface="Calibri" charset="0"/>
              </a:rPr>
              <a:t> less stable</a:t>
            </a:r>
          </a:p>
        </p:txBody>
      </p:sp>
      <p:sp>
        <p:nvSpPr>
          <p:cNvPr id="89097" name="Line 10"/>
          <p:cNvSpPr>
            <a:spLocks noChangeShapeType="1"/>
          </p:cNvSpPr>
          <p:nvPr/>
        </p:nvSpPr>
        <p:spPr bwMode="auto">
          <a:xfrm flipV="1">
            <a:off x="2068513" y="3792538"/>
            <a:ext cx="123825" cy="15906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9098" name="Group 11"/>
          <p:cNvGrpSpPr>
            <a:grpSpLocks/>
          </p:cNvGrpSpPr>
          <p:nvPr/>
        </p:nvGrpSpPr>
        <p:grpSpPr bwMode="auto">
          <a:xfrm>
            <a:off x="4886325" y="1963738"/>
            <a:ext cx="2979738" cy="2139950"/>
            <a:chOff x="3078" y="1146"/>
            <a:chExt cx="1877" cy="1348"/>
          </a:xfrm>
        </p:grpSpPr>
        <p:sp>
          <p:nvSpPr>
            <p:cNvPr id="89187" name="Line 12"/>
            <p:cNvSpPr>
              <a:spLocks noChangeShapeType="1"/>
            </p:cNvSpPr>
            <p:nvPr/>
          </p:nvSpPr>
          <p:spPr bwMode="auto">
            <a:xfrm>
              <a:off x="4549" y="1914"/>
              <a:ext cx="67" cy="1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88" name="Freeform 13"/>
            <p:cNvSpPr>
              <a:spLocks/>
            </p:cNvSpPr>
            <p:nvPr/>
          </p:nvSpPr>
          <p:spPr bwMode="auto">
            <a:xfrm>
              <a:off x="4546" y="1911"/>
              <a:ext cx="75" cy="127"/>
            </a:xfrm>
            <a:custGeom>
              <a:avLst/>
              <a:gdLst>
                <a:gd name="T0" fmla="*/ 75 w 75"/>
                <a:gd name="T1" fmla="*/ 122 h 127"/>
                <a:gd name="T2" fmla="*/ 72 w 75"/>
                <a:gd name="T3" fmla="*/ 127 h 127"/>
                <a:gd name="T4" fmla="*/ 66 w 75"/>
                <a:gd name="T5" fmla="*/ 127 h 127"/>
                <a:gd name="T6" fmla="*/ 0 w 75"/>
                <a:gd name="T7" fmla="*/ 5 h 127"/>
                <a:gd name="T8" fmla="*/ 8 w 75"/>
                <a:gd name="T9" fmla="*/ 0 h 127"/>
                <a:gd name="T10" fmla="*/ 75 w 75"/>
                <a:gd name="T11" fmla="*/ 122 h 1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127"/>
                <a:gd name="T20" fmla="*/ 75 w 75"/>
                <a:gd name="T21" fmla="*/ 127 h 1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127">
                  <a:moveTo>
                    <a:pt x="75" y="122"/>
                  </a:moveTo>
                  <a:lnTo>
                    <a:pt x="72" y="127"/>
                  </a:lnTo>
                  <a:lnTo>
                    <a:pt x="66" y="127"/>
                  </a:lnTo>
                  <a:lnTo>
                    <a:pt x="0" y="5"/>
                  </a:lnTo>
                  <a:lnTo>
                    <a:pt x="8" y="0"/>
                  </a:lnTo>
                  <a:lnTo>
                    <a:pt x="75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189" name="Line 14"/>
            <p:cNvSpPr>
              <a:spLocks noChangeShapeType="1"/>
            </p:cNvSpPr>
            <p:nvPr/>
          </p:nvSpPr>
          <p:spPr bwMode="auto">
            <a:xfrm flipV="1">
              <a:off x="4621" y="2037"/>
              <a:ext cx="16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90" name="Freeform 15"/>
            <p:cNvSpPr>
              <a:spLocks/>
            </p:cNvSpPr>
            <p:nvPr/>
          </p:nvSpPr>
          <p:spPr bwMode="auto">
            <a:xfrm>
              <a:off x="4618" y="2032"/>
              <a:ext cx="173" cy="11"/>
            </a:xfrm>
            <a:custGeom>
              <a:avLst/>
              <a:gdLst>
                <a:gd name="T0" fmla="*/ 173 w 173"/>
                <a:gd name="T1" fmla="*/ 0 h 11"/>
                <a:gd name="T2" fmla="*/ 173 w 173"/>
                <a:gd name="T3" fmla="*/ 10 h 11"/>
                <a:gd name="T4" fmla="*/ 3 w 173"/>
                <a:gd name="T5" fmla="*/ 11 h 11"/>
                <a:gd name="T6" fmla="*/ 0 w 173"/>
                <a:gd name="T7" fmla="*/ 6 h 11"/>
                <a:gd name="T8" fmla="*/ 3 w 173"/>
                <a:gd name="T9" fmla="*/ 1 h 11"/>
                <a:gd name="T10" fmla="*/ 173 w 173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3"/>
                <a:gd name="T19" fmla="*/ 0 h 11"/>
                <a:gd name="T20" fmla="*/ 173 w 17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3" h="11">
                  <a:moveTo>
                    <a:pt x="173" y="0"/>
                  </a:moveTo>
                  <a:lnTo>
                    <a:pt x="173" y="10"/>
                  </a:lnTo>
                  <a:lnTo>
                    <a:pt x="3" y="11"/>
                  </a:lnTo>
                  <a:lnTo>
                    <a:pt x="0" y="6"/>
                  </a:lnTo>
                  <a:lnTo>
                    <a:pt x="3" y="1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191" name="Line 16"/>
            <p:cNvSpPr>
              <a:spLocks noChangeShapeType="1"/>
            </p:cNvSpPr>
            <p:nvPr/>
          </p:nvSpPr>
          <p:spPr bwMode="auto">
            <a:xfrm flipV="1">
              <a:off x="4878" y="1834"/>
              <a:ext cx="69" cy="1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92" name="Freeform 17"/>
            <p:cNvSpPr>
              <a:spLocks/>
            </p:cNvSpPr>
            <p:nvPr/>
          </p:nvSpPr>
          <p:spPr bwMode="auto">
            <a:xfrm>
              <a:off x="4874" y="1831"/>
              <a:ext cx="77" cy="135"/>
            </a:xfrm>
            <a:custGeom>
              <a:avLst/>
              <a:gdLst>
                <a:gd name="T0" fmla="*/ 70 w 77"/>
                <a:gd name="T1" fmla="*/ 0 h 135"/>
                <a:gd name="T2" fmla="*/ 75 w 77"/>
                <a:gd name="T3" fmla="*/ 0 h 135"/>
                <a:gd name="T4" fmla="*/ 77 w 77"/>
                <a:gd name="T5" fmla="*/ 5 h 135"/>
                <a:gd name="T6" fmla="*/ 8 w 77"/>
                <a:gd name="T7" fmla="*/ 135 h 135"/>
                <a:gd name="T8" fmla="*/ 0 w 77"/>
                <a:gd name="T9" fmla="*/ 130 h 135"/>
                <a:gd name="T10" fmla="*/ 70 w 77"/>
                <a:gd name="T11" fmla="*/ 0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35"/>
                <a:gd name="T20" fmla="*/ 77 w 77"/>
                <a:gd name="T21" fmla="*/ 135 h 1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35">
                  <a:moveTo>
                    <a:pt x="70" y="0"/>
                  </a:moveTo>
                  <a:lnTo>
                    <a:pt x="75" y="0"/>
                  </a:lnTo>
                  <a:lnTo>
                    <a:pt x="77" y="5"/>
                  </a:lnTo>
                  <a:lnTo>
                    <a:pt x="8" y="135"/>
                  </a:lnTo>
                  <a:lnTo>
                    <a:pt x="0" y="13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193" name="Line 18"/>
            <p:cNvSpPr>
              <a:spLocks noChangeShapeType="1"/>
            </p:cNvSpPr>
            <p:nvPr/>
          </p:nvSpPr>
          <p:spPr bwMode="auto">
            <a:xfrm>
              <a:off x="4839" y="1631"/>
              <a:ext cx="108" cy="1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94" name="Freeform 19"/>
            <p:cNvSpPr>
              <a:spLocks/>
            </p:cNvSpPr>
            <p:nvPr/>
          </p:nvSpPr>
          <p:spPr bwMode="auto">
            <a:xfrm>
              <a:off x="4834" y="1628"/>
              <a:ext cx="117" cy="203"/>
            </a:xfrm>
            <a:custGeom>
              <a:avLst/>
              <a:gdLst>
                <a:gd name="T0" fmla="*/ 0 w 117"/>
                <a:gd name="T1" fmla="*/ 4 h 203"/>
                <a:gd name="T2" fmla="*/ 3 w 117"/>
                <a:gd name="T3" fmla="*/ 0 h 203"/>
                <a:gd name="T4" fmla="*/ 8 w 117"/>
                <a:gd name="T5" fmla="*/ 0 h 203"/>
                <a:gd name="T6" fmla="*/ 117 w 117"/>
                <a:gd name="T7" fmla="*/ 199 h 203"/>
                <a:gd name="T8" fmla="*/ 115 w 117"/>
                <a:gd name="T9" fmla="*/ 203 h 203"/>
                <a:gd name="T10" fmla="*/ 110 w 117"/>
                <a:gd name="T11" fmla="*/ 203 h 203"/>
                <a:gd name="T12" fmla="*/ 0 w 117"/>
                <a:gd name="T13" fmla="*/ 4 h 2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7"/>
                <a:gd name="T22" fmla="*/ 0 h 203"/>
                <a:gd name="T23" fmla="*/ 117 w 117"/>
                <a:gd name="T24" fmla="*/ 203 h 20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7" h="203">
                  <a:moveTo>
                    <a:pt x="0" y="4"/>
                  </a:moveTo>
                  <a:lnTo>
                    <a:pt x="3" y="0"/>
                  </a:lnTo>
                  <a:lnTo>
                    <a:pt x="8" y="0"/>
                  </a:lnTo>
                  <a:lnTo>
                    <a:pt x="117" y="199"/>
                  </a:lnTo>
                  <a:lnTo>
                    <a:pt x="115" y="203"/>
                  </a:lnTo>
                  <a:lnTo>
                    <a:pt x="110" y="20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195" name="Line 20"/>
            <p:cNvSpPr>
              <a:spLocks noChangeShapeType="1"/>
            </p:cNvSpPr>
            <p:nvPr/>
          </p:nvSpPr>
          <p:spPr bwMode="auto">
            <a:xfrm>
              <a:off x="4822" y="1656"/>
              <a:ext cx="96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96" name="Freeform 21"/>
            <p:cNvSpPr>
              <a:spLocks/>
            </p:cNvSpPr>
            <p:nvPr/>
          </p:nvSpPr>
          <p:spPr bwMode="auto">
            <a:xfrm>
              <a:off x="4818" y="1654"/>
              <a:ext cx="104" cy="180"/>
            </a:xfrm>
            <a:custGeom>
              <a:avLst/>
              <a:gdLst>
                <a:gd name="T0" fmla="*/ 0 w 104"/>
                <a:gd name="T1" fmla="*/ 4 h 180"/>
                <a:gd name="T2" fmla="*/ 7 w 104"/>
                <a:gd name="T3" fmla="*/ 0 h 180"/>
                <a:gd name="T4" fmla="*/ 104 w 104"/>
                <a:gd name="T5" fmla="*/ 176 h 180"/>
                <a:gd name="T6" fmla="*/ 96 w 104"/>
                <a:gd name="T7" fmla="*/ 180 h 180"/>
                <a:gd name="T8" fmla="*/ 0 w 104"/>
                <a:gd name="T9" fmla="*/ 4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80"/>
                <a:gd name="T17" fmla="*/ 104 w 104"/>
                <a:gd name="T18" fmla="*/ 180 h 1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80">
                  <a:moveTo>
                    <a:pt x="0" y="4"/>
                  </a:moveTo>
                  <a:lnTo>
                    <a:pt x="7" y="0"/>
                  </a:lnTo>
                  <a:lnTo>
                    <a:pt x="104" y="176"/>
                  </a:lnTo>
                  <a:lnTo>
                    <a:pt x="96" y="18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197" name="Line 22"/>
            <p:cNvSpPr>
              <a:spLocks noChangeShapeType="1"/>
            </p:cNvSpPr>
            <p:nvPr/>
          </p:nvSpPr>
          <p:spPr bwMode="auto">
            <a:xfrm flipV="1">
              <a:off x="4619" y="1628"/>
              <a:ext cx="21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98" name="Freeform 23"/>
            <p:cNvSpPr>
              <a:spLocks/>
            </p:cNvSpPr>
            <p:nvPr/>
          </p:nvSpPr>
          <p:spPr bwMode="auto">
            <a:xfrm>
              <a:off x="4615" y="1623"/>
              <a:ext cx="222" cy="11"/>
            </a:xfrm>
            <a:custGeom>
              <a:avLst/>
              <a:gdLst>
                <a:gd name="T0" fmla="*/ 3 w 222"/>
                <a:gd name="T1" fmla="*/ 11 h 11"/>
                <a:gd name="T2" fmla="*/ 0 w 222"/>
                <a:gd name="T3" fmla="*/ 7 h 11"/>
                <a:gd name="T4" fmla="*/ 3 w 222"/>
                <a:gd name="T5" fmla="*/ 1 h 11"/>
                <a:gd name="T6" fmla="*/ 219 w 222"/>
                <a:gd name="T7" fmla="*/ 0 h 11"/>
                <a:gd name="T8" fmla="*/ 222 w 222"/>
                <a:gd name="T9" fmla="*/ 5 h 11"/>
                <a:gd name="T10" fmla="*/ 219 w 222"/>
                <a:gd name="T11" fmla="*/ 9 h 11"/>
                <a:gd name="T12" fmla="*/ 3 w 222"/>
                <a:gd name="T13" fmla="*/ 11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2"/>
                <a:gd name="T22" fmla="*/ 0 h 11"/>
                <a:gd name="T23" fmla="*/ 222 w 222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2" h="11">
                  <a:moveTo>
                    <a:pt x="3" y="11"/>
                  </a:moveTo>
                  <a:lnTo>
                    <a:pt x="0" y="7"/>
                  </a:lnTo>
                  <a:lnTo>
                    <a:pt x="3" y="1"/>
                  </a:lnTo>
                  <a:lnTo>
                    <a:pt x="219" y="0"/>
                  </a:lnTo>
                  <a:lnTo>
                    <a:pt x="222" y="5"/>
                  </a:lnTo>
                  <a:lnTo>
                    <a:pt x="219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199" name="Line 24"/>
            <p:cNvSpPr>
              <a:spLocks noChangeShapeType="1"/>
            </p:cNvSpPr>
            <p:nvPr/>
          </p:nvSpPr>
          <p:spPr bwMode="auto">
            <a:xfrm flipH="1">
              <a:off x="4545" y="1632"/>
              <a:ext cx="70" cy="1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00" name="Freeform 25"/>
            <p:cNvSpPr>
              <a:spLocks/>
            </p:cNvSpPr>
            <p:nvPr/>
          </p:nvSpPr>
          <p:spPr bwMode="auto">
            <a:xfrm>
              <a:off x="4542" y="1630"/>
              <a:ext cx="76" cy="133"/>
            </a:xfrm>
            <a:custGeom>
              <a:avLst/>
              <a:gdLst>
                <a:gd name="T0" fmla="*/ 68 w 76"/>
                <a:gd name="T1" fmla="*/ 0 h 133"/>
                <a:gd name="T2" fmla="*/ 73 w 76"/>
                <a:gd name="T3" fmla="*/ 0 h 133"/>
                <a:gd name="T4" fmla="*/ 76 w 76"/>
                <a:gd name="T5" fmla="*/ 4 h 133"/>
                <a:gd name="T6" fmla="*/ 7 w 76"/>
                <a:gd name="T7" fmla="*/ 133 h 133"/>
                <a:gd name="T8" fmla="*/ 0 w 76"/>
                <a:gd name="T9" fmla="*/ 128 h 133"/>
                <a:gd name="T10" fmla="*/ 68 w 76"/>
                <a:gd name="T11" fmla="*/ 0 h 1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6"/>
                <a:gd name="T19" fmla="*/ 0 h 133"/>
                <a:gd name="T20" fmla="*/ 76 w 76"/>
                <a:gd name="T21" fmla="*/ 133 h 1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6" h="133">
                  <a:moveTo>
                    <a:pt x="68" y="0"/>
                  </a:moveTo>
                  <a:lnTo>
                    <a:pt x="73" y="0"/>
                  </a:lnTo>
                  <a:lnTo>
                    <a:pt x="76" y="4"/>
                  </a:lnTo>
                  <a:lnTo>
                    <a:pt x="7" y="133"/>
                  </a:lnTo>
                  <a:lnTo>
                    <a:pt x="0" y="12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01" name="Line 26"/>
            <p:cNvSpPr>
              <a:spLocks noChangeShapeType="1"/>
            </p:cNvSpPr>
            <p:nvPr/>
          </p:nvSpPr>
          <p:spPr bwMode="auto">
            <a:xfrm flipH="1">
              <a:off x="4569" y="1658"/>
              <a:ext cx="62" cy="1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02" name="Freeform 27"/>
            <p:cNvSpPr>
              <a:spLocks/>
            </p:cNvSpPr>
            <p:nvPr/>
          </p:nvSpPr>
          <p:spPr bwMode="auto">
            <a:xfrm>
              <a:off x="4564" y="1655"/>
              <a:ext cx="71" cy="122"/>
            </a:xfrm>
            <a:custGeom>
              <a:avLst/>
              <a:gdLst>
                <a:gd name="T0" fmla="*/ 63 w 71"/>
                <a:gd name="T1" fmla="*/ 0 h 122"/>
                <a:gd name="T2" fmla="*/ 71 w 71"/>
                <a:gd name="T3" fmla="*/ 5 h 122"/>
                <a:gd name="T4" fmla="*/ 8 w 71"/>
                <a:gd name="T5" fmla="*/ 122 h 122"/>
                <a:gd name="T6" fmla="*/ 0 w 71"/>
                <a:gd name="T7" fmla="*/ 117 h 122"/>
                <a:gd name="T8" fmla="*/ 63 w 71"/>
                <a:gd name="T9" fmla="*/ 0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"/>
                <a:gd name="T16" fmla="*/ 0 h 122"/>
                <a:gd name="T17" fmla="*/ 71 w 71"/>
                <a:gd name="T18" fmla="*/ 122 h 1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" h="122">
                  <a:moveTo>
                    <a:pt x="63" y="0"/>
                  </a:moveTo>
                  <a:lnTo>
                    <a:pt x="71" y="5"/>
                  </a:lnTo>
                  <a:lnTo>
                    <a:pt x="8" y="122"/>
                  </a:lnTo>
                  <a:lnTo>
                    <a:pt x="0" y="1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03" name="Line 28"/>
            <p:cNvSpPr>
              <a:spLocks noChangeShapeType="1"/>
            </p:cNvSpPr>
            <p:nvPr/>
          </p:nvSpPr>
          <p:spPr bwMode="auto">
            <a:xfrm flipH="1" flipV="1">
              <a:off x="4556" y="1519"/>
              <a:ext cx="59" cy="10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04" name="Freeform 29"/>
            <p:cNvSpPr>
              <a:spLocks/>
            </p:cNvSpPr>
            <p:nvPr/>
          </p:nvSpPr>
          <p:spPr bwMode="auto">
            <a:xfrm>
              <a:off x="4551" y="1517"/>
              <a:ext cx="67" cy="113"/>
            </a:xfrm>
            <a:custGeom>
              <a:avLst/>
              <a:gdLst>
                <a:gd name="T0" fmla="*/ 0 w 67"/>
                <a:gd name="T1" fmla="*/ 5 h 113"/>
                <a:gd name="T2" fmla="*/ 8 w 67"/>
                <a:gd name="T3" fmla="*/ 0 h 113"/>
                <a:gd name="T4" fmla="*/ 67 w 67"/>
                <a:gd name="T5" fmla="*/ 107 h 113"/>
                <a:gd name="T6" fmla="*/ 64 w 67"/>
                <a:gd name="T7" fmla="*/ 113 h 113"/>
                <a:gd name="T8" fmla="*/ 59 w 67"/>
                <a:gd name="T9" fmla="*/ 113 h 113"/>
                <a:gd name="T10" fmla="*/ 0 w 67"/>
                <a:gd name="T11" fmla="*/ 5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113"/>
                <a:gd name="T20" fmla="*/ 67 w 67"/>
                <a:gd name="T21" fmla="*/ 113 h 1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113">
                  <a:moveTo>
                    <a:pt x="0" y="5"/>
                  </a:moveTo>
                  <a:lnTo>
                    <a:pt x="8" y="0"/>
                  </a:lnTo>
                  <a:lnTo>
                    <a:pt x="67" y="107"/>
                  </a:lnTo>
                  <a:lnTo>
                    <a:pt x="64" y="113"/>
                  </a:lnTo>
                  <a:lnTo>
                    <a:pt x="59" y="11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05" name="Line 30"/>
            <p:cNvSpPr>
              <a:spLocks noChangeShapeType="1"/>
            </p:cNvSpPr>
            <p:nvPr/>
          </p:nvSpPr>
          <p:spPr bwMode="auto">
            <a:xfrm flipV="1">
              <a:off x="4542" y="2041"/>
              <a:ext cx="74" cy="1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06" name="Freeform 31"/>
            <p:cNvSpPr>
              <a:spLocks/>
            </p:cNvSpPr>
            <p:nvPr/>
          </p:nvSpPr>
          <p:spPr bwMode="auto">
            <a:xfrm>
              <a:off x="4537" y="2038"/>
              <a:ext cx="84" cy="145"/>
            </a:xfrm>
            <a:custGeom>
              <a:avLst/>
              <a:gdLst>
                <a:gd name="T0" fmla="*/ 8 w 84"/>
                <a:gd name="T1" fmla="*/ 145 h 145"/>
                <a:gd name="T2" fmla="*/ 0 w 84"/>
                <a:gd name="T3" fmla="*/ 141 h 145"/>
                <a:gd name="T4" fmla="*/ 75 w 84"/>
                <a:gd name="T5" fmla="*/ 0 h 145"/>
                <a:gd name="T6" fmla="*/ 81 w 84"/>
                <a:gd name="T7" fmla="*/ 0 h 145"/>
                <a:gd name="T8" fmla="*/ 84 w 84"/>
                <a:gd name="T9" fmla="*/ 5 h 145"/>
                <a:gd name="T10" fmla="*/ 8 w 84"/>
                <a:gd name="T11" fmla="*/ 145 h 1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45"/>
                <a:gd name="T20" fmla="*/ 84 w 84"/>
                <a:gd name="T21" fmla="*/ 145 h 1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45">
                  <a:moveTo>
                    <a:pt x="8" y="145"/>
                  </a:moveTo>
                  <a:lnTo>
                    <a:pt x="0" y="141"/>
                  </a:lnTo>
                  <a:lnTo>
                    <a:pt x="75" y="0"/>
                  </a:lnTo>
                  <a:lnTo>
                    <a:pt x="81" y="0"/>
                  </a:lnTo>
                  <a:lnTo>
                    <a:pt x="84" y="5"/>
                  </a:lnTo>
                  <a:lnTo>
                    <a:pt x="8" y="1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07" name="Line 32"/>
            <p:cNvSpPr>
              <a:spLocks noChangeShapeType="1"/>
            </p:cNvSpPr>
            <p:nvPr/>
          </p:nvSpPr>
          <p:spPr bwMode="auto">
            <a:xfrm flipV="1">
              <a:off x="4518" y="2039"/>
              <a:ext cx="69" cy="1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08" name="Freeform 33"/>
            <p:cNvSpPr>
              <a:spLocks/>
            </p:cNvSpPr>
            <p:nvPr/>
          </p:nvSpPr>
          <p:spPr bwMode="auto">
            <a:xfrm>
              <a:off x="4514" y="2036"/>
              <a:ext cx="77" cy="133"/>
            </a:xfrm>
            <a:custGeom>
              <a:avLst/>
              <a:gdLst>
                <a:gd name="T0" fmla="*/ 9 w 77"/>
                <a:gd name="T1" fmla="*/ 133 h 133"/>
                <a:gd name="T2" fmla="*/ 0 w 77"/>
                <a:gd name="T3" fmla="*/ 128 h 133"/>
                <a:gd name="T4" fmla="*/ 69 w 77"/>
                <a:gd name="T5" fmla="*/ 0 h 133"/>
                <a:gd name="T6" fmla="*/ 77 w 77"/>
                <a:gd name="T7" fmla="*/ 5 h 133"/>
                <a:gd name="T8" fmla="*/ 9 w 77"/>
                <a:gd name="T9" fmla="*/ 133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33"/>
                <a:gd name="T17" fmla="*/ 77 w 77"/>
                <a:gd name="T18" fmla="*/ 133 h 1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33">
                  <a:moveTo>
                    <a:pt x="9" y="133"/>
                  </a:moveTo>
                  <a:lnTo>
                    <a:pt x="0" y="128"/>
                  </a:lnTo>
                  <a:lnTo>
                    <a:pt x="69" y="0"/>
                  </a:lnTo>
                  <a:lnTo>
                    <a:pt x="77" y="5"/>
                  </a:lnTo>
                  <a:lnTo>
                    <a:pt x="9" y="1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09" name="Line 34"/>
            <p:cNvSpPr>
              <a:spLocks noChangeShapeType="1"/>
            </p:cNvSpPr>
            <p:nvPr/>
          </p:nvSpPr>
          <p:spPr bwMode="auto">
            <a:xfrm flipH="1" flipV="1">
              <a:off x="4883" y="2117"/>
              <a:ext cx="67" cy="1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10" name="Freeform 35"/>
            <p:cNvSpPr>
              <a:spLocks/>
            </p:cNvSpPr>
            <p:nvPr/>
          </p:nvSpPr>
          <p:spPr bwMode="auto">
            <a:xfrm>
              <a:off x="4878" y="2114"/>
              <a:ext cx="77" cy="129"/>
            </a:xfrm>
            <a:custGeom>
              <a:avLst/>
              <a:gdLst>
                <a:gd name="T0" fmla="*/ 77 w 77"/>
                <a:gd name="T1" fmla="*/ 125 h 129"/>
                <a:gd name="T2" fmla="*/ 69 w 77"/>
                <a:gd name="T3" fmla="*/ 129 h 129"/>
                <a:gd name="T4" fmla="*/ 0 w 77"/>
                <a:gd name="T5" fmla="*/ 5 h 129"/>
                <a:gd name="T6" fmla="*/ 8 w 77"/>
                <a:gd name="T7" fmla="*/ 0 h 129"/>
                <a:gd name="T8" fmla="*/ 77 w 77"/>
                <a:gd name="T9" fmla="*/ 125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129"/>
                <a:gd name="T17" fmla="*/ 77 w 77"/>
                <a:gd name="T18" fmla="*/ 129 h 1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129">
                  <a:moveTo>
                    <a:pt x="77" y="125"/>
                  </a:moveTo>
                  <a:lnTo>
                    <a:pt x="69" y="129"/>
                  </a:lnTo>
                  <a:lnTo>
                    <a:pt x="0" y="5"/>
                  </a:lnTo>
                  <a:lnTo>
                    <a:pt x="8" y="0"/>
                  </a:lnTo>
                  <a:lnTo>
                    <a:pt x="77" y="1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11" name="Line 36"/>
            <p:cNvSpPr>
              <a:spLocks noChangeShapeType="1"/>
            </p:cNvSpPr>
            <p:nvPr/>
          </p:nvSpPr>
          <p:spPr bwMode="auto">
            <a:xfrm>
              <a:off x="4371" y="1400"/>
              <a:ext cx="86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12" name="Freeform 37"/>
            <p:cNvSpPr>
              <a:spLocks/>
            </p:cNvSpPr>
            <p:nvPr/>
          </p:nvSpPr>
          <p:spPr bwMode="auto">
            <a:xfrm>
              <a:off x="4370" y="1395"/>
              <a:ext cx="89" cy="35"/>
            </a:xfrm>
            <a:custGeom>
              <a:avLst/>
              <a:gdLst>
                <a:gd name="T0" fmla="*/ 0 w 89"/>
                <a:gd name="T1" fmla="*/ 11 h 35"/>
                <a:gd name="T2" fmla="*/ 2 w 89"/>
                <a:gd name="T3" fmla="*/ 0 h 35"/>
                <a:gd name="T4" fmla="*/ 89 w 89"/>
                <a:gd name="T5" fmla="*/ 25 h 35"/>
                <a:gd name="T6" fmla="*/ 87 w 89"/>
                <a:gd name="T7" fmla="*/ 35 h 35"/>
                <a:gd name="T8" fmla="*/ 0 w 89"/>
                <a:gd name="T9" fmla="*/ 11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35"/>
                <a:gd name="T17" fmla="*/ 89 w 8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35">
                  <a:moveTo>
                    <a:pt x="0" y="11"/>
                  </a:moveTo>
                  <a:lnTo>
                    <a:pt x="2" y="0"/>
                  </a:lnTo>
                  <a:lnTo>
                    <a:pt x="89" y="25"/>
                  </a:lnTo>
                  <a:lnTo>
                    <a:pt x="87" y="3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13" name="Line 38"/>
            <p:cNvSpPr>
              <a:spLocks noChangeShapeType="1"/>
            </p:cNvSpPr>
            <p:nvPr/>
          </p:nvSpPr>
          <p:spPr bwMode="auto">
            <a:xfrm flipH="1">
              <a:off x="4530" y="1291"/>
              <a:ext cx="19" cy="7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14" name="Freeform 39"/>
            <p:cNvSpPr>
              <a:spLocks/>
            </p:cNvSpPr>
            <p:nvPr/>
          </p:nvSpPr>
          <p:spPr bwMode="auto">
            <a:xfrm>
              <a:off x="4526" y="1289"/>
              <a:ext cx="27" cy="79"/>
            </a:xfrm>
            <a:custGeom>
              <a:avLst/>
              <a:gdLst>
                <a:gd name="T0" fmla="*/ 18 w 27"/>
                <a:gd name="T1" fmla="*/ 0 h 79"/>
                <a:gd name="T2" fmla="*/ 27 w 27"/>
                <a:gd name="T3" fmla="*/ 2 h 79"/>
                <a:gd name="T4" fmla="*/ 9 w 27"/>
                <a:gd name="T5" fmla="*/ 79 h 79"/>
                <a:gd name="T6" fmla="*/ 0 w 27"/>
                <a:gd name="T7" fmla="*/ 76 h 79"/>
                <a:gd name="T8" fmla="*/ 18 w 27"/>
                <a:gd name="T9" fmla="*/ 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79"/>
                <a:gd name="T17" fmla="*/ 27 w 27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79">
                  <a:moveTo>
                    <a:pt x="18" y="0"/>
                  </a:moveTo>
                  <a:lnTo>
                    <a:pt x="27" y="2"/>
                  </a:lnTo>
                  <a:lnTo>
                    <a:pt x="9" y="79"/>
                  </a:lnTo>
                  <a:lnTo>
                    <a:pt x="0" y="7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15" name="Line 40"/>
            <p:cNvSpPr>
              <a:spLocks noChangeShapeType="1"/>
            </p:cNvSpPr>
            <p:nvPr/>
          </p:nvSpPr>
          <p:spPr bwMode="auto">
            <a:xfrm flipV="1">
              <a:off x="3741" y="1866"/>
              <a:ext cx="75" cy="1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16" name="Freeform 41"/>
            <p:cNvSpPr>
              <a:spLocks/>
            </p:cNvSpPr>
            <p:nvPr/>
          </p:nvSpPr>
          <p:spPr bwMode="auto">
            <a:xfrm>
              <a:off x="3738" y="1863"/>
              <a:ext cx="82" cy="134"/>
            </a:xfrm>
            <a:custGeom>
              <a:avLst/>
              <a:gdLst>
                <a:gd name="T0" fmla="*/ 8 w 82"/>
                <a:gd name="T1" fmla="*/ 134 h 134"/>
                <a:gd name="T2" fmla="*/ 3 w 82"/>
                <a:gd name="T3" fmla="*/ 134 h 134"/>
                <a:gd name="T4" fmla="*/ 0 w 82"/>
                <a:gd name="T5" fmla="*/ 130 h 134"/>
                <a:gd name="T6" fmla="*/ 74 w 82"/>
                <a:gd name="T7" fmla="*/ 0 h 134"/>
                <a:gd name="T8" fmla="*/ 82 w 82"/>
                <a:gd name="T9" fmla="*/ 5 h 134"/>
                <a:gd name="T10" fmla="*/ 8 w 82"/>
                <a:gd name="T11" fmla="*/ 134 h 1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2"/>
                <a:gd name="T19" fmla="*/ 0 h 134"/>
                <a:gd name="T20" fmla="*/ 82 w 82"/>
                <a:gd name="T21" fmla="*/ 134 h 1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2" h="134">
                  <a:moveTo>
                    <a:pt x="8" y="134"/>
                  </a:moveTo>
                  <a:lnTo>
                    <a:pt x="3" y="134"/>
                  </a:lnTo>
                  <a:lnTo>
                    <a:pt x="0" y="130"/>
                  </a:lnTo>
                  <a:lnTo>
                    <a:pt x="74" y="0"/>
                  </a:lnTo>
                  <a:lnTo>
                    <a:pt x="82" y="5"/>
                  </a:lnTo>
                  <a:lnTo>
                    <a:pt x="8" y="1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17" name="Line 42"/>
            <p:cNvSpPr>
              <a:spLocks noChangeShapeType="1"/>
            </p:cNvSpPr>
            <p:nvPr/>
          </p:nvSpPr>
          <p:spPr bwMode="auto">
            <a:xfrm flipH="1" flipV="1">
              <a:off x="3588" y="1993"/>
              <a:ext cx="149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18" name="Freeform 43"/>
            <p:cNvSpPr>
              <a:spLocks/>
            </p:cNvSpPr>
            <p:nvPr/>
          </p:nvSpPr>
          <p:spPr bwMode="auto">
            <a:xfrm>
              <a:off x="3587" y="1989"/>
              <a:ext cx="154" cy="13"/>
            </a:xfrm>
            <a:custGeom>
              <a:avLst/>
              <a:gdLst>
                <a:gd name="T0" fmla="*/ 0 w 154"/>
                <a:gd name="T1" fmla="*/ 9 h 13"/>
                <a:gd name="T2" fmla="*/ 0 w 154"/>
                <a:gd name="T3" fmla="*/ 0 h 13"/>
                <a:gd name="T4" fmla="*/ 151 w 154"/>
                <a:gd name="T5" fmla="*/ 4 h 13"/>
                <a:gd name="T6" fmla="*/ 154 w 154"/>
                <a:gd name="T7" fmla="*/ 8 h 13"/>
                <a:gd name="T8" fmla="*/ 150 w 154"/>
                <a:gd name="T9" fmla="*/ 13 h 13"/>
                <a:gd name="T10" fmla="*/ 0 w 154"/>
                <a:gd name="T11" fmla="*/ 9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4"/>
                <a:gd name="T19" fmla="*/ 0 h 13"/>
                <a:gd name="T20" fmla="*/ 154 w 154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4" h="13">
                  <a:moveTo>
                    <a:pt x="0" y="9"/>
                  </a:moveTo>
                  <a:lnTo>
                    <a:pt x="0" y="0"/>
                  </a:lnTo>
                  <a:lnTo>
                    <a:pt x="151" y="4"/>
                  </a:lnTo>
                  <a:lnTo>
                    <a:pt x="154" y="8"/>
                  </a:lnTo>
                  <a:lnTo>
                    <a:pt x="150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19" name="Line 44"/>
            <p:cNvSpPr>
              <a:spLocks noChangeShapeType="1"/>
            </p:cNvSpPr>
            <p:nvPr/>
          </p:nvSpPr>
          <p:spPr bwMode="auto">
            <a:xfrm>
              <a:off x="3589" y="1965"/>
              <a:ext cx="136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20" name="Freeform 45"/>
            <p:cNvSpPr>
              <a:spLocks/>
            </p:cNvSpPr>
            <p:nvPr/>
          </p:nvSpPr>
          <p:spPr bwMode="auto">
            <a:xfrm>
              <a:off x="3588" y="1960"/>
              <a:ext cx="138" cy="13"/>
            </a:xfrm>
            <a:custGeom>
              <a:avLst/>
              <a:gdLst>
                <a:gd name="T0" fmla="*/ 0 w 138"/>
                <a:gd name="T1" fmla="*/ 10 h 13"/>
                <a:gd name="T2" fmla="*/ 0 w 138"/>
                <a:gd name="T3" fmla="*/ 0 h 13"/>
                <a:gd name="T4" fmla="*/ 138 w 138"/>
                <a:gd name="T5" fmla="*/ 4 h 13"/>
                <a:gd name="T6" fmla="*/ 138 w 138"/>
                <a:gd name="T7" fmla="*/ 13 h 13"/>
                <a:gd name="T8" fmla="*/ 0 w 138"/>
                <a:gd name="T9" fmla="*/ 1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3"/>
                <a:gd name="T17" fmla="*/ 138 w 13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3">
                  <a:moveTo>
                    <a:pt x="0" y="10"/>
                  </a:moveTo>
                  <a:lnTo>
                    <a:pt x="0" y="0"/>
                  </a:lnTo>
                  <a:lnTo>
                    <a:pt x="138" y="4"/>
                  </a:lnTo>
                  <a:lnTo>
                    <a:pt x="138" y="1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21" name="Line 46"/>
            <p:cNvSpPr>
              <a:spLocks noChangeShapeType="1"/>
            </p:cNvSpPr>
            <p:nvPr/>
          </p:nvSpPr>
          <p:spPr bwMode="auto">
            <a:xfrm flipH="1" flipV="1">
              <a:off x="3414" y="1786"/>
              <a:ext cx="71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22" name="Freeform 47"/>
            <p:cNvSpPr>
              <a:spLocks/>
            </p:cNvSpPr>
            <p:nvPr/>
          </p:nvSpPr>
          <p:spPr bwMode="auto">
            <a:xfrm>
              <a:off x="3410" y="1784"/>
              <a:ext cx="80" cy="145"/>
            </a:xfrm>
            <a:custGeom>
              <a:avLst/>
              <a:gdLst>
                <a:gd name="T0" fmla="*/ 0 w 80"/>
                <a:gd name="T1" fmla="*/ 4 h 145"/>
                <a:gd name="T2" fmla="*/ 3 w 80"/>
                <a:gd name="T3" fmla="*/ 0 h 145"/>
                <a:gd name="T4" fmla="*/ 9 w 80"/>
                <a:gd name="T5" fmla="*/ 0 h 145"/>
                <a:gd name="T6" fmla="*/ 80 w 80"/>
                <a:gd name="T7" fmla="*/ 140 h 145"/>
                <a:gd name="T8" fmla="*/ 72 w 80"/>
                <a:gd name="T9" fmla="*/ 145 h 145"/>
                <a:gd name="T10" fmla="*/ 0 w 80"/>
                <a:gd name="T11" fmla="*/ 4 h 1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0"/>
                <a:gd name="T19" fmla="*/ 0 h 145"/>
                <a:gd name="T20" fmla="*/ 80 w 80"/>
                <a:gd name="T21" fmla="*/ 145 h 1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0" h="145">
                  <a:moveTo>
                    <a:pt x="0" y="4"/>
                  </a:moveTo>
                  <a:lnTo>
                    <a:pt x="3" y="0"/>
                  </a:lnTo>
                  <a:lnTo>
                    <a:pt x="9" y="0"/>
                  </a:lnTo>
                  <a:lnTo>
                    <a:pt x="80" y="140"/>
                  </a:lnTo>
                  <a:lnTo>
                    <a:pt x="72" y="14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23" name="Line 48"/>
            <p:cNvSpPr>
              <a:spLocks noChangeShapeType="1"/>
            </p:cNvSpPr>
            <p:nvPr/>
          </p:nvSpPr>
          <p:spPr bwMode="auto">
            <a:xfrm flipH="1">
              <a:off x="3414" y="1585"/>
              <a:ext cx="113" cy="1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24" name="Freeform 49"/>
            <p:cNvSpPr>
              <a:spLocks/>
            </p:cNvSpPr>
            <p:nvPr/>
          </p:nvSpPr>
          <p:spPr bwMode="auto">
            <a:xfrm>
              <a:off x="3411" y="1582"/>
              <a:ext cx="120" cy="202"/>
            </a:xfrm>
            <a:custGeom>
              <a:avLst/>
              <a:gdLst>
                <a:gd name="T0" fmla="*/ 112 w 120"/>
                <a:gd name="T1" fmla="*/ 1 h 202"/>
                <a:gd name="T2" fmla="*/ 118 w 120"/>
                <a:gd name="T3" fmla="*/ 0 h 202"/>
                <a:gd name="T4" fmla="*/ 120 w 120"/>
                <a:gd name="T5" fmla="*/ 5 h 202"/>
                <a:gd name="T6" fmla="*/ 8 w 120"/>
                <a:gd name="T7" fmla="*/ 202 h 202"/>
                <a:gd name="T8" fmla="*/ 2 w 120"/>
                <a:gd name="T9" fmla="*/ 202 h 202"/>
                <a:gd name="T10" fmla="*/ 0 w 120"/>
                <a:gd name="T11" fmla="*/ 197 h 202"/>
                <a:gd name="T12" fmla="*/ 112 w 120"/>
                <a:gd name="T13" fmla="*/ 1 h 2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"/>
                <a:gd name="T22" fmla="*/ 0 h 202"/>
                <a:gd name="T23" fmla="*/ 120 w 120"/>
                <a:gd name="T24" fmla="*/ 202 h 2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" h="202">
                  <a:moveTo>
                    <a:pt x="112" y="1"/>
                  </a:moveTo>
                  <a:lnTo>
                    <a:pt x="118" y="0"/>
                  </a:lnTo>
                  <a:lnTo>
                    <a:pt x="120" y="5"/>
                  </a:lnTo>
                  <a:lnTo>
                    <a:pt x="8" y="202"/>
                  </a:lnTo>
                  <a:lnTo>
                    <a:pt x="2" y="202"/>
                  </a:lnTo>
                  <a:lnTo>
                    <a:pt x="0" y="19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25" name="Line 50"/>
            <p:cNvSpPr>
              <a:spLocks noChangeShapeType="1"/>
            </p:cNvSpPr>
            <p:nvPr/>
          </p:nvSpPr>
          <p:spPr bwMode="auto">
            <a:xfrm flipV="1">
              <a:off x="3444" y="1612"/>
              <a:ext cx="100" cy="17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26" name="Freeform 51"/>
            <p:cNvSpPr>
              <a:spLocks/>
            </p:cNvSpPr>
            <p:nvPr/>
          </p:nvSpPr>
          <p:spPr bwMode="auto">
            <a:xfrm>
              <a:off x="3439" y="1608"/>
              <a:ext cx="108" cy="179"/>
            </a:xfrm>
            <a:custGeom>
              <a:avLst/>
              <a:gdLst>
                <a:gd name="T0" fmla="*/ 100 w 108"/>
                <a:gd name="T1" fmla="*/ 0 h 179"/>
                <a:gd name="T2" fmla="*/ 108 w 108"/>
                <a:gd name="T3" fmla="*/ 6 h 179"/>
                <a:gd name="T4" fmla="*/ 8 w 108"/>
                <a:gd name="T5" fmla="*/ 179 h 179"/>
                <a:gd name="T6" fmla="*/ 0 w 108"/>
                <a:gd name="T7" fmla="*/ 174 h 179"/>
                <a:gd name="T8" fmla="*/ 100 w 108"/>
                <a:gd name="T9" fmla="*/ 0 h 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179"/>
                <a:gd name="T17" fmla="*/ 108 w 108"/>
                <a:gd name="T18" fmla="*/ 179 h 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179">
                  <a:moveTo>
                    <a:pt x="100" y="0"/>
                  </a:moveTo>
                  <a:lnTo>
                    <a:pt x="108" y="6"/>
                  </a:lnTo>
                  <a:lnTo>
                    <a:pt x="8" y="179"/>
                  </a:lnTo>
                  <a:lnTo>
                    <a:pt x="0" y="174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27" name="Line 52"/>
            <p:cNvSpPr>
              <a:spLocks noChangeShapeType="1"/>
            </p:cNvSpPr>
            <p:nvPr/>
          </p:nvSpPr>
          <p:spPr bwMode="auto">
            <a:xfrm>
              <a:off x="3531" y="1582"/>
              <a:ext cx="216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28" name="Freeform 53"/>
            <p:cNvSpPr>
              <a:spLocks/>
            </p:cNvSpPr>
            <p:nvPr/>
          </p:nvSpPr>
          <p:spPr bwMode="auto">
            <a:xfrm>
              <a:off x="3529" y="1578"/>
              <a:ext cx="221" cy="15"/>
            </a:xfrm>
            <a:custGeom>
              <a:avLst/>
              <a:gdLst>
                <a:gd name="T0" fmla="*/ 219 w 221"/>
                <a:gd name="T1" fmla="*/ 5 h 15"/>
                <a:gd name="T2" fmla="*/ 221 w 221"/>
                <a:gd name="T3" fmla="*/ 11 h 15"/>
                <a:gd name="T4" fmla="*/ 219 w 221"/>
                <a:gd name="T5" fmla="*/ 15 h 15"/>
                <a:gd name="T6" fmla="*/ 2 w 221"/>
                <a:gd name="T7" fmla="*/ 9 h 15"/>
                <a:gd name="T8" fmla="*/ 0 w 221"/>
                <a:gd name="T9" fmla="*/ 4 h 15"/>
                <a:gd name="T10" fmla="*/ 2 w 221"/>
                <a:gd name="T11" fmla="*/ 0 h 15"/>
                <a:gd name="T12" fmla="*/ 219 w 221"/>
                <a:gd name="T13" fmla="*/ 5 h 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1"/>
                <a:gd name="T22" fmla="*/ 0 h 15"/>
                <a:gd name="T23" fmla="*/ 221 w 221"/>
                <a:gd name="T24" fmla="*/ 15 h 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1" h="15">
                  <a:moveTo>
                    <a:pt x="219" y="5"/>
                  </a:moveTo>
                  <a:lnTo>
                    <a:pt x="221" y="11"/>
                  </a:lnTo>
                  <a:lnTo>
                    <a:pt x="219" y="15"/>
                  </a:lnTo>
                  <a:lnTo>
                    <a:pt x="2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219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29" name="Line 54"/>
            <p:cNvSpPr>
              <a:spLocks noChangeShapeType="1"/>
            </p:cNvSpPr>
            <p:nvPr/>
          </p:nvSpPr>
          <p:spPr bwMode="auto">
            <a:xfrm flipH="1" flipV="1">
              <a:off x="3751" y="1592"/>
              <a:ext cx="71" cy="1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30" name="Freeform 55"/>
            <p:cNvSpPr>
              <a:spLocks/>
            </p:cNvSpPr>
            <p:nvPr/>
          </p:nvSpPr>
          <p:spPr bwMode="auto">
            <a:xfrm>
              <a:off x="3748" y="1589"/>
              <a:ext cx="79" cy="144"/>
            </a:xfrm>
            <a:custGeom>
              <a:avLst/>
              <a:gdLst>
                <a:gd name="T0" fmla="*/ 0 w 79"/>
                <a:gd name="T1" fmla="*/ 4 h 144"/>
                <a:gd name="T2" fmla="*/ 2 w 79"/>
                <a:gd name="T3" fmla="*/ 0 h 144"/>
                <a:gd name="T4" fmla="*/ 7 w 79"/>
                <a:gd name="T5" fmla="*/ 0 h 144"/>
                <a:gd name="T6" fmla="*/ 79 w 79"/>
                <a:gd name="T7" fmla="*/ 140 h 144"/>
                <a:gd name="T8" fmla="*/ 71 w 79"/>
                <a:gd name="T9" fmla="*/ 144 h 144"/>
                <a:gd name="T10" fmla="*/ 0 w 79"/>
                <a:gd name="T11" fmla="*/ 4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9"/>
                <a:gd name="T19" fmla="*/ 0 h 144"/>
                <a:gd name="T20" fmla="*/ 79 w 79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9" h="144">
                  <a:moveTo>
                    <a:pt x="0" y="4"/>
                  </a:moveTo>
                  <a:lnTo>
                    <a:pt x="2" y="0"/>
                  </a:lnTo>
                  <a:lnTo>
                    <a:pt x="7" y="0"/>
                  </a:lnTo>
                  <a:lnTo>
                    <a:pt x="79" y="140"/>
                  </a:lnTo>
                  <a:lnTo>
                    <a:pt x="71" y="14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31" name="Line 56"/>
            <p:cNvSpPr>
              <a:spLocks noChangeShapeType="1"/>
            </p:cNvSpPr>
            <p:nvPr/>
          </p:nvSpPr>
          <p:spPr bwMode="auto">
            <a:xfrm flipH="1" flipV="1">
              <a:off x="3272" y="1747"/>
              <a:ext cx="138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32" name="Freeform 57"/>
            <p:cNvSpPr>
              <a:spLocks/>
            </p:cNvSpPr>
            <p:nvPr/>
          </p:nvSpPr>
          <p:spPr bwMode="auto">
            <a:xfrm>
              <a:off x="3270" y="1743"/>
              <a:ext cx="143" cy="45"/>
            </a:xfrm>
            <a:custGeom>
              <a:avLst/>
              <a:gdLst>
                <a:gd name="T0" fmla="*/ 0 w 143"/>
                <a:gd name="T1" fmla="*/ 10 h 45"/>
                <a:gd name="T2" fmla="*/ 2 w 143"/>
                <a:gd name="T3" fmla="*/ 0 h 45"/>
                <a:gd name="T4" fmla="*/ 141 w 143"/>
                <a:gd name="T5" fmla="*/ 36 h 45"/>
                <a:gd name="T6" fmla="*/ 143 w 143"/>
                <a:gd name="T7" fmla="*/ 41 h 45"/>
                <a:gd name="T8" fmla="*/ 140 w 143"/>
                <a:gd name="T9" fmla="*/ 45 h 45"/>
                <a:gd name="T10" fmla="*/ 0 w 143"/>
                <a:gd name="T11" fmla="*/ 1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45"/>
                <a:gd name="T20" fmla="*/ 143 w 143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45">
                  <a:moveTo>
                    <a:pt x="0" y="10"/>
                  </a:moveTo>
                  <a:lnTo>
                    <a:pt x="2" y="0"/>
                  </a:lnTo>
                  <a:lnTo>
                    <a:pt x="141" y="36"/>
                  </a:lnTo>
                  <a:lnTo>
                    <a:pt x="143" y="41"/>
                  </a:lnTo>
                  <a:lnTo>
                    <a:pt x="140" y="45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33" name="Line 58"/>
            <p:cNvSpPr>
              <a:spLocks noChangeShapeType="1"/>
            </p:cNvSpPr>
            <p:nvPr/>
          </p:nvSpPr>
          <p:spPr bwMode="auto">
            <a:xfrm flipH="1" flipV="1">
              <a:off x="3180" y="1494"/>
              <a:ext cx="13" cy="1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34" name="Freeform 59"/>
            <p:cNvSpPr>
              <a:spLocks/>
            </p:cNvSpPr>
            <p:nvPr/>
          </p:nvSpPr>
          <p:spPr bwMode="auto">
            <a:xfrm>
              <a:off x="3176" y="1491"/>
              <a:ext cx="21" cy="169"/>
            </a:xfrm>
            <a:custGeom>
              <a:avLst/>
              <a:gdLst>
                <a:gd name="T0" fmla="*/ 0 w 21"/>
                <a:gd name="T1" fmla="*/ 0 h 169"/>
                <a:gd name="T2" fmla="*/ 9 w 21"/>
                <a:gd name="T3" fmla="*/ 5 h 169"/>
                <a:gd name="T4" fmla="*/ 21 w 21"/>
                <a:gd name="T5" fmla="*/ 168 h 169"/>
                <a:gd name="T6" fmla="*/ 13 w 21"/>
                <a:gd name="T7" fmla="*/ 169 h 169"/>
                <a:gd name="T8" fmla="*/ 0 w 21"/>
                <a:gd name="T9" fmla="*/ 0 h 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69"/>
                <a:gd name="T17" fmla="*/ 21 w 21"/>
                <a:gd name="T18" fmla="*/ 169 h 1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69">
                  <a:moveTo>
                    <a:pt x="0" y="0"/>
                  </a:moveTo>
                  <a:lnTo>
                    <a:pt x="9" y="5"/>
                  </a:lnTo>
                  <a:lnTo>
                    <a:pt x="21" y="168"/>
                  </a:lnTo>
                  <a:lnTo>
                    <a:pt x="13" y="1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35" name="Line 60"/>
            <p:cNvSpPr>
              <a:spLocks noChangeShapeType="1"/>
            </p:cNvSpPr>
            <p:nvPr/>
          </p:nvSpPr>
          <p:spPr bwMode="auto">
            <a:xfrm flipV="1">
              <a:off x="3181" y="1429"/>
              <a:ext cx="146" cy="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36" name="Freeform 61"/>
            <p:cNvSpPr>
              <a:spLocks/>
            </p:cNvSpPr>
            <p:nvPr/>
          </p:nvSpPr>
          <p:spPr bwMode="auto">
            <a:xfrm>
              <a:off x="3176" y="1424"/>
              <a:ext cx="153" cy="72"/>
            </a:xfrm>
            <a:custGeom>
              <a:avLst/>
              <a:gdLst>
                <a:gd name="T0" fmla="*/ 150 w 153"/>
                <a:gd name="T1" fmla="*/ 0 h 72"/>
                <a:gd name="T2" fmla="*/ 153 w 153"/>
                <a:gd name="T3" fmla="*/ 8 h 72"/>
                <a:gd name="T4" fmla="*/ 9 w 153"/>
                <a:gd name="T5" fmla="*/ 72 h 72"/>
                <a:gd name="T6" fmla="*/ 0 w 153"/>
                <a:gd name="T7" fmla="*/ 67 h 72"/>
                <a:gd name="T8" fmla="*/ 150 w 153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3"/>
                <a:gd name="T16" fmla="*/ 0 h 72"/>
                <a:gd name="T17" fmla="*/ 153 w 153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3" h="72">
                  <a:moveTo>
                    <a:pt x="150" y="0"/>
                  </a:moveTo>
                  <a:lnTo>
                    <a:pt x="153" y="8"/>
                  </a:lnTo>
                  <a:lnTo>
                    <a:pt x="9" y="72"/>
                  </a:lnTo>
                  <a:lnTo>
                    <a:pt x="0" y="6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37" name="Line 62"/>
            <p:cNvSpPr>
              <a:spLocks noChangeShapeType="1"/>
            </p:cNvSpPr>
            <p:nvPr/>
          </p:nvSpPr>
          <p:spPr bwMode="auto">
            <a:xfrm flipH="1">
              <a:off x="3209" y="1455"/>
              <a:ext cx="128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38" name="Freeform 63"/>
            <p:cNvSpPr>
              <a:spLocks/>
            </p:cNvSpPr>
            <p:nvPr/>
          </p:nvSpPr>
          <p:spPr bwMode="auto">
            <a:xfrm>
              <a:off x="3207" y="1450"/>
              <a:ext cx="133" cy="67"/>
            </a:xfrm>
            <a:custGeom>
              <a:avLst/>
              <a:gdLst>
                <a:gd name="T0" fmla="*/ 129 w 133"/>
                <a:gd name="T1" fmla="*/ 0 h 67"/>
                <a:gd name="T2" fmla="*/ 133 w 133"/>
                <a:gd name="T3" fmla="*/ 9 h 67"/>
                <a:gd name="T4" fmla="*/ 3 w 133"/>
                <a:gd name="T5" fmla="*/ 67 h 67"/>
                <a:gd name="T6" fmla="*/ 0 w 133"/>
                <a:gd name="T7" fmla="*/ 57 h 67"/>
                <a:gd name="T8" fmla="*/ 129 w 133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"/>
                <a:gd name="T16" fmla="*/ 0 h 67"/>
                <a:gd name="T17" fmla="*/ 133 w 133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" h="67">
                  <a:moveTo>
                    <a:pt x="129" y="0"/>
                  </a:moveTo>
                  <a:lnTo>
                    <a:pt x="133" y="9"/>
                  </a:lnTo>
                  <a:lnTo>
                    <a:pt x="3" y="67"/>
                  </a:lnTo>
                  <a:lnTo>
                    <a:pt x="0" y="5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39" name="Line 64"/>
            <p:cNvSpPr>
              <a:spLocks noChangeShapeType="1"/>
            </p:cNvSpPr>
            <p:nvPr/>
          </p:nvSpPr>
          <p:spPr bwMode="auto">
            <a:xfrm>
              <a:off x="3442" y="1474"/>
              <a:ext cx="85" cy="1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40" name="Freeform 65"/>
            <p:cNvSpPr>
              <a:spLocks/>
            </p:cNvSpPr>
            <p:nvPr/>
          </p:nvSpPr>
          <p:spPr bwMode="auto">
            <a:xfrm>
              <a:off x="3439" y="1470"/>
              <a:ext cx="92" cy="113"/>
            </a:xfrm>
            <a:custGeom>
              <a:avLst/>
              <a:gdLst>
                <a:gd name="T0" fmla="*/ 0 w 92"/>
                <a:gd name="T1" fmla="*/ 7 h 113"/>
                <a:gd name="T2" fmla="*/ 7 w 92"/>
                <a:gd name="T3" fmla="*/ 0 h 113"/>
                <a:gd name="T4" fmla="*/ 92 w 92"/>
                <a:gd name="T5" fmla="*/ 108 h 113"/>
                <a:gd name="T6" fmla="*/ 90 w 92"/>
                <a:gd name="T7" fmla="*/ 112 h 113"/>
                <a:gd name="T8" fmla="*/ 84 w 92"/>
                <a:gd name="T9" fmla="*/ 113 h 113"/>
                <a:gd name="T10" fmla="*/ 0 w 92"/>
                <a:gd name="T11" fmla="*/ 7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113"/>
                <a:gd name="T20" fmla="*/ 92 w 92"/>
                <a:gd name="T21" fmla="*/ 113 h 1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113">
                  <a:moveTo>
                    <a:pt x="0" y="7"/>
                  </a:moveTo>
                  <a:lnTo>
                    <a:pt x="7" y="0"/>
                  </a:lnTo>
                  <a:lnTo>
                    <a:pt x="92" y="108"/>
                  </a:lnTo>
                  <a:lnTo>
                    <a:pt x="90" y="112"/>
                  </a:lnTo>
                  <a:lnTo>
                    <a:pt x="84" y="11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41" name="Line 66"/>
            <p:cNvSpPr>
              <a:spLocks noChangeShapeType="1"/>
            </p:cNvSpPr>
            <p:nvPr/>
          </p:nvSpPr>
          <p:spPr bwMode="auto">
            <a:xfrm flipH="1">
              <a:off x="3751" y="1450"/>
              <a:ext cx="79" cy="1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42" name="Freeform 67"/>
            <p:cNvSpPr>
              <a:spLocks/>
            </p:cNvSpPr>
            <p:nvPr/>
          </p:nvSpPr>
          <p:spPr bwMode="auto">
            <a:xfrm>
              <a:off x="3748" y="1447"/>
              <a:ext cx="85" cy="142"/>
            </a:xfrm>
            <a:custGeom>
              <a:avLst/>
              <a:gdLst>
                <a:gd name="T0" fmla="*/ 78 w 85"/>
                <a:gd name="T1" fmla="*/ 0 h 142"/>
                <a:gd name="T2" fmla="*/ 85 w 85"/>
                <a:gd name="T3" fmla="*/ 5 h 142"/>
                <a:gd name="T4" fmla="*/ 7 w 85"/>
                <a:gd name="T5" fmla="*/ 142 h 142"/>
                <a:gd name="T6" fmla="*/ 2 w 85"/>
                <a:gd name="T7" fmla="*/ 142 h 142"/>
                <a:gd name="T8" fmla="*/ 0 w 85"/>
                <a:gd name="T9" fmla="*/ 136 h 142"/>
                <a:gd name="T10" fmla="*/ 78 w 85"/>
                <a:gd name="T11" fmla="*/ 0 h 1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5"/>
                <a:gd name="T19" fmla="*/ 0 h 142"/>
                <a:gd name="T20" fmla="*/ 85 w 85"/>
                <a:gd name="T21" fmla="*/ 142 h 1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5" h="142">
                  <a:moveTo>
                    <a:pt x="78" y="0"/>
                  </a:moveTo>
                  <a:lnTo>
                    <a:pt x="85" y="5"/>
                  </a:lnTo>
                  <a:lnTo>
                    <a:pt x="7" y="142"/>
                  </a:lnTo>
                  <a:lnTo>
                    <a:pt x="2" y="142"/>
                  </a:lnTo>
                  <a:lnTo>
                    <a:pt x="0" y="136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43" name="Line 68"/>
            <p:cNvSpPr>
              <a:spLocks noChangeShapeType="1"/>
            </p:cNvSpPr>
            <p:nvPr/>
          </p:nvSpPr>
          <p:spPr bwMode="auto">
            <a:xfrm flipH="1">
              <a:off x="3781" y="1465"/>
              <a:ext cx="72" cy="1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44" name="Freeform 69"/>
            <p:cNvSpPr>
              <a:spLocks/>
            </p:cNvSpPr>
            <p:nvPr/>
          </p:nvSpPr>
          <p:spPr bwMode="auto">
            <a:xfrm>
              <a:off x="3777" y="1462"/>
              <a:ext cx="79" cy="130"/>
            </a:xfrm>
            <a:custGeom>
              <a:avLst/>
              <a:gdLst>
                <a:gd name="T0" fmla="*/ 71 w 79"/>
                <a:gd name="T1" fmla="*/ 0 h 130"/>
                <a:gd name="T2" fmla="*/ 79 w 79"/>
                <a:gd name="T3" fmla="*/ 5 h 130"/>
                <a:gd name="T4" fmla="*/ 8 w 79"/>
                <a:gd name="T5" fmla="*/ 130 h 130"/>
                <a:gd name="T6" fmla="*/ 0 w 79"/>
                <a:gd name="T7" fmla="*/ 125 h 130"/>
                <a:gd name="T8" fmla="*/ 71 w 79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30"/>
                <a:gd name="T17" fmla="*/ 79 w 79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30">
                  <a:moveTo>
                    <a:pt x="71" y="0"/>
                  </a:moveTo>
                  <a:lnTo>
                    <a:pt x="79" y="5"/>
                  </a:lnTo>
                  <a:lnTo>
                    <a:pt x="8" y="130"/>
                  </a:lnTo>
                  <a:lnTo>
                    <a:pt x="0" y="12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45" name="Line 70"/>
            <p:cNvSpPr>
              <a:spLocks noChangeShapeType="1"/>
            </p:cNvSpPr>
            <p:nvPr/>
          </p:nvSpPr>
          <p:spPr bwMode="auto">
            <a:xfrm flipH="1">
              <a:off x="3083" y="1799"/>
              <a:ext cx="75" cy="1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46" name="Freeform 71"/>
            <p:cNvSpPr>
              <a:spLocks/>
            </p:cNvSpPr>
            <p:nvPr/>
          </p:nvSpPr>
          <p:spPr bwMode="auto">
            <a:xfrm>
              <a:off x="3078" y="1795"/>
              <a:ext cx="84" cy="138"/>
            </a:xfrm>
            <a:custGeom>
              <a:avLst/>
              <a:gdLst>
                <a:gd name="T0" fmla="*/ 8 w 84"/>
                <a:gd name="T1" fmla="*/ 138 h 138"/>
                <a:gd name="T2" fmla="*/ 0 w 84"/>
                <a:gd name="T3" fmla="*/ 133 h 138"/>
                <a:gd name="T4" fmla="*/ 76 w 84"/>
                <a:gd name="T5" fmla="*/ 0 h 138"/>
                <a:gd name="T6" fmla="*/ 84 w 84"/>
                <a:gd name="T7" fmla="*/ 6 h 138"/>
                <a:gd name="T8" fmla="*/ 8 w 84"/>
                <a:gd name="T9" fmla="*/ 138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38"/>
                <a:gd name="T17" fmla="*/ 84 w 84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38">
                  <a:moveTo>
                    <a:pt x="8" y="138"/>
                  </a:moveTo>
                  <a:lnTo>
                    <a:pt x="0" y="133"/>
                  </a:lnTo>
                  <a:lnTo>
                    <a:pt x="76" y="0"/>
                  </a:lnTo>
                  <a:lnTo>
                    <a:pt x="84" y="6"/>
                  </a:lnTo>
                  <a:lnTo>
                    <a:pt x="8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47" name="Line 72"/>
            <p:cNvSpPr>
              <a:spLocks noChangeShapeType="1"/>
            </p:cNvSpPr>
            <p:nvPr/>
          </p:nvSpPr>
          <p:spPr bwMode="auto">
            <a:xfrm flipH="1" flipV="1">
              <a:off x="3741" y="2000"/>
              <a:ext cx="75" cy="1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48" name="Freeform 73"/>
            <p:cNvSpPr>
              <a:spLocks/>
            </p:cNvSpPr>
            <p:nvPr/>
          </p:nvSpPr>
          <p:spPr bwMode="auto">
            <a:xfrm>
              <a:off x="3737" y="1997"/>
              <a:ext cx="83" cy="143"/>
            </a:xfrm>
            <a:custGeom>
              <a:avLst/>
              <a:gdLst>
                <a:gd name="T0" fmla="*/ 83 w 83"/>
                <a:gd name="T1" fmla="*/ 138 h 143"/>
                <a:gd name="T2" fmla="*/ 75 w 83"/>
                <a:gd name="T3" fmla="*/ 143 h 143"/>
                <a:gd name="T4" fmla="*/ 0 w 83"/>
                <a:gd name="T5" fmla="*/ 5 h 143"/>
                <a:gd name="T6" fmla="*/ 4 w 83"/>
                <a:gd name="T7" fmla="*/ 0 h 143"/>
                <a:gd name="T8" fmla="*/ 9 w 83"/>
                <a:gd name="T9" fmla="*/ 0 h 143"/>
                <a:gd name="T10" fmla="*/ 83 w 83"/>
                <a:gd name="T11" fmla="*/ 138 h 1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143"/>
                <a:gd name="T20" fmla="*/ 83 w 83"/>
                <a:gd name="T21" fmla="*/ 143 h 1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143">
                  <a:moveTo>
                    <a:pt x="83" y="138"/>
                  </a:moveTo>
                  <a:lnTo>
                    <a:pt x="75" y="143"/>
                  </a:lnTo>
                  <a:lnTo>
                    <a:pt x="0" y="5"/>
                  </a:lnTo>
                  <a:lnTo>
                    <a:pt x="4" y="0"/>
                  </a:lnTo>
                  <a:lnTo>
                    <a:pt x="9" y="0"/>
                  </a:lnTo>
                  <a:lnTo>
                    <a:pt x="83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49" name="Line 74"/>
            <p:cNvSpPr>
              <a:spLocks noChangeShapeType="1"/>
            </p:cNvSpPr>
            <p:nvPr/>
          </p:nvSpPr>
          <p:spPr bwMode="auto">
            <a:xfrm flipV="1">
              <a:off x="3780" y="2273"/>
              <a:ext cx="33" cy="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50" name="Freeform 75"/>
            <p:cNvSpPr>
              <a:spLocks/>
            </p:cNvSpPr>
            <p:nvPr/>
          </p:nvSpPr>
          <p:spPr bwMode="auto">
            <a:xfrm>
              <a:off x="3776" y="2270"/>
              <a:ext cx="40" cy="66"/>
            </a:xfrm>
            <a:custGeom>
              <a:avLst/>
              <a:gdLst>
                <a:gd name="T0" fmla="*/ 8 w 40"/>
                <a:gd name="T1" fmla="*/ 66 h 66"/>
                <a:gd name="T2" fmla="*/ 0 w 40"/>
                <a:gd name="T3" fmla="*/ 61 h 66"/>
                <a:gd name="T4" fmla="*/ 32 w 40"/>
                <a:gd name="T5" fmla="*/ 0 h 66"/>
                <a:gd name="T6" fmla="*/ 40 w 40"/>
                <a:gd name="T7" fmla="*/ 5 h 66"/>
                <a:gd name="T8" fmla="*/ 8 w 40"/>
                <a:gd name="T9" fmla="*/ 66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66"/>
                <a:gd name="T17" fmla="*/ 40 w 40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66">
                  <a:moveTo>
                    <a:pt x="8" y="66"/>
                  </a:moveTo>
                  <a:lnTo>
                    <a:pt x="0" y="61"/>
                  </a:lnTo>
                  <a:lnTo>
                    <a:pt x="32" y="0"/>
                  </a:lnTo>
                  <a:lnTo>
                    <a:pt x="40" y="5"/>
                  </a:lnTo>
                  <a:lnTo>
                    <a:pt x="8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51" name="Line 76"/>
            <p:cNvSpPr>
              <a:spLocks noChangeShapeType="1"/>
            </p:cNvSpPr>
            <p:nvPr/>
          </p:nvSpPr>
          <p:spPr bwMode="auto">
            <a:xfrm flipH="1" flipV="1">
              <a:off x="3925" y="2223"/>
              <a:ext cx="84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52" name="Freeform 77"/>
            <p:cNvSpPr>
              <a:spLocks/>
            </p:cNvSpPr>
            <p:nvPr/>
          </p:nvSpPr>
          <p:spPr bwMode="auto">
            <a:xfrm>
              <a:off x="3924" y="2218"/>
              <a:ext cx="87" cy="34"/>
            </a:xfrm>
            <a:custGeom>
              <a:avLst/>
              <a:gdLst>
                <a:gd name="T0" fmla="*/ 87 w 87"/>
                <a:gd name="T1" fmla="*/ 25 h 34"/>
                <a:gd name="T2" fmla="*/ 85 w 87"/>
                <a:gd name="T3" fmla="*/ 34 h 34"/>
                <a:gd name="T4" fmla="*/ 0 w 87"/>
                <a:gd name="T5" fmla="*/ 10 h 34"/>
                <a:gd name="T6" fmla="*/ 1 w 87"/>
                <a:gd name="T7" fmla="*/ 0 h 34"/>
                <a:gd name="T8" fmla="*/ 87 w 87"/>
                <a:gd name="T9" fmla="*/ 25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34"/>
                <a:gd name="T17" fmla="*/ 87 w 87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34">
                  <a:moveTo>
                    <a:pt x="87" y="25"/>
                  </a:moveTo>
                  <a:lnTo>
                    <a:pt x="85" y="34"/>
                  </a:lnTo>
                  <a:lnTo>
                    <a:pt x="0" y="10"/>
                  </a:lnTo>
                  <a:lnTo>
                    <a:pt x="1" y="0"/>
                  </a:lnTo>
                  <a:lnTo>
                    <a:pt x="87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53" name="Line 78"/>
            <p:cNvSpPr>
              <a:spLocks noChangeShapeType="1"/>
            </p:cNvSpPr>
            <p:nvPr/>
          </p:nvSpPr>
          <p:spPr bwMode="auto">
            <a:xfrm flipH="1">
              <a:off x="3924" y="1796"/>
              <a:ext cx="1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54" name="Rectangle 79"/>
            <p:cNvSpPr>
              <a:spLocks noChangeArrowheads="1"/>
            </p:cNvSpPr>
            <p:nvPr/>
          </p:nvSpPr>
          <p:spPr bwMode="auto">
            <a:xfrm>
              <a:off x="3924" y="1791"/>
              <a:ext cx="105" cy="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55" name="Line 80"/>
            <p:cNvSpPr>
              <a:spLocks noChangeShapeType="1"/>
            </p:cNvSpPr>
            <p:nvPr/>
          </p:nvSpPr>
          <p:spPr bwMode="auto">
            <a:xfrm flipH="1">
              <a:off x="4205" y="1381"/>
              <a:ext cx="42" cy="1"/>
            </a:xfrm>
            <a:prstGeom prst="line">
              <a:avLst/>
            </a:prstGeom>
            <a:noFill/>
            <a:ln w="15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56" name="Freeform 81"/>
            <p:cNvSpPr>
              <a:spLocks/>
            </p:cNvSpPr>
            <p:nvPr/>
          </p:nvSpPr>
          <p:spPr bwMode="auto">
            <a:xfrm>
              <a:off x="4203" y="1376"/>
              <a:ext cx="45" cy="10"/>
            </a:xfrm>
            <a:custGeom>
              <a:avLst/>
              <a:gdLst>
                <a:gd name="T0" fmla="*/ 0 w 45"/>
                <a:gd name="T1" fmla="*/ 1 h 10"/>
                <a:gd name="T2" fmla="*/ 45 w 45"/>
                <a:gd name="T3" fmla="*/ 0 h 10"/>
                <a:gd name="T4" fmla="*/ 45 w 45"/>
                <a:gd name="T5" fmla="*/ 10 h 10"/>
                <a:gd name="T6" fmla="*/ 1 w 45"/>
                <a:gd name="T7" fmla="*/ 10 h 10"/>
                <a:gd name="T8" fmla="*/ 0 w 45"/>
                <a:gd name="T9" fmla="*/ 1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0"/>
                <a:gd name="T17" fmla="*/ 45 w 45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0">
                  <a:moveTo>
                    <a:pt x="0" y="1"/>
                  </a:moveTo>
                  <a:lnTo>
                    <a:pt x="45" y="0"/>
                  </a:lnTo>
                  <a:lnTo>
                    <a:pt x="45" y="10"/>
                  </a:lnTo>
                  <a:lnTo>
                    <a:pt x="1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57" name="Line 82"/>
            <p:cNvSpPr>
              <a:spLocks noChangeShapeType="1"/>
            </p:cNvSpPr>
            <p:nvPr/>
          </p:nvSpPr>
          <p:spPr bwMode="auto">
            <a:xfrm flipH="1">
              <a:off x="4116" y="1382"/>
              <a:ext cx="42" cy="1"/>
            </a:xfrm>
            <a:prstGeom prst="line">
              <a:avLst/>
            </a:prstGeom>
            <a:noFill/>
            <a:ln w="15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58" name="Freeform 83"/>
            <p:cNvSpPr>
              <a:spLocks/>
            </p:cNvSpPr>
            <p:nvPr/>
          </p:nvSpPr>
          <p:spPr bwMode="auto">
            <a:xfrm>
              <a:off x="4114" y="1378"/>
              <a:ext cx="45" cy="10"/>
            </a:xfrm>
            <a:custGeom>
              <a:avLst/>
              <a:gdLst>
                <a:gd name="T0" fmla="*/ 45 w 45"/>
                <a:gd name="T1" fmla="*/ 9 h 10"/>
                <a:gd name="T2" fmla="*/ 1 w 45"/>
                <a:gd name="T3" fmla="*/ 10 h 10"/>
                <a:gd name="T4" fmla="*/ 0 w 45"/>
                <a:gd name="T5" fmla="*/ 1 h 10"/>
                <a:gd name="T6" fmla="*/ 45 w 45"/>
                <a:gd name="T7" fmla="*/ 0 h 10"/>
                <a:gd name="T8" fmla="*/ 45 w 45"/>
                <a:gd name="T9" fmla="*/ 9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0"/>
                <a:gd name="T17" fmla="*/ 45 w 45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0">
                  <a:moveTo>
                    <a:pt x="45" y="9"/>
                  </a:moveTo>
                  <a:lnTo>
                    <a:pt x="1" y="10"/>
                  </a:lnTo>
                  <a:lnTo>
                    <a:pt x="0" y="1"/>
                  </a:lnTo>
                  <a:lnTo>
                    <a:pt x="45" y="0"/>
                  </a:lnTo>
                  <a:lnTo>
                    <a:pt x="45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59" name="Line 84"/>
            <p:cNvSpPr>
              <a:spLocks noChangeShapeType="1"/>
            </p:cNvSpPr>
            <p:nvPr/>
          </p:nvSpPr>
          <p:spPr bwMode="auto">
            <a:xfrm flipH="1">
              <a:off x="4026" y="1384"/>
              <a:ext cx="43" cy="1"/>
            </a:xfrm>
            <a:prstGeom prst="line">
              <a:avLst/>
            </a:prstGeom>
            <a:noFill/>
            <a:ln w="15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60" name="Freeform 85"/>
            <p:cNvSpPr>
              <a:spLocks/>
            </p:cNvSpPr>
            <p:nvPr/>
          </p:nvSpPr>
          <p:spPr bwMode="auto">
            <a:xfrm>
              <a:off x="4024" y="1379"/>
              <a:ext cx="46" cy="11"/>
            </a:xfrm>
            <a:custGeom>
              <a:avLst/>
              <a:gdLst>
                <a:gd name="T0" fmla="*/ 46 w 46"/>
                <a:gd name="T1" fmla="*/ 10 h 11"/>
                <a:gd name="T2" fmla="*/ 1 w 46"/>
                <a:gd name="T3" fmla="*/ 11 h 11"/>
                <a:gd name="T4" fmla="*/ 0 w 46"/>
                <a:gd name="T5" fmla="*/ 1 h 11"/>
                <a:gd name="T6" fmla="*/ 46 w 46"/>
                <a:gd name="T7" fmla="*/ 0 h 11"/>
                <a:gd name="T8" fmla="*/ 46 w 46"/>
                <a:gd name="T9" fmla="*/ 1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11"/>
                <a:gd name="T17" fmla="*/ 46 w 46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11">
                  <a:moveTo>
                    <a:pt x="46" y="10"/>
                  </a:moveTo>
                  <a:lnTo>
                    <a:pt x="1" y="11"/>
                  </a:lnTo>
                  <a:lnTo>
                    <a:pt x="0" y="1"/>
                  </a:lnTo>
                  <a:lnTo>
                    <a:pt x="46" y="0"/>
                  </a:lnTo>
                  <a:lnTo>
                    <a:pt x="46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61" name="Line 86"/>
            <p:cNvSpPr>
              <a:spLocks noChangeShapeType="1"/>
            </p:cNvSpPr>
            <p:nvPr/>
          </p:nvSpPr>
          <p:spPr bwMode="auto">
            <a:xfrm flipH="1">
              <a:off x="3938" y="1385"/>
              <a:ext cx="41" cy="1"/>
            </a:xfrm>
            <a:prstGeom prst="line">
              <a:avLst/>
            </a:prstGeom>
            <a:noFill/>
            <a:ln w="15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62" name="Freeform 87"/>
            <p:cNvSpPr>
              <a:spLocks/>
            </p:cNvSpPr>
            <p:nvPr/>
          </p:nvSpPr>
          <p:spPr bwMode="auto">
            <a:xfrm>
              <a:off x="3935" y="1381"/>
              <a:ext cx="45" cy="10"/>
            </a:xfrm>
            <a:custGeom>
              <a:avLst/>
              <a:gdLst>
                <a:gd name="T0" fmla="*/ 45 w 45"/>
                <a:gd name="T1" fmla="*/ 9 h 10"/>
                <a:gd name="T2" fmla="*/ 1 w 45"/>
                <a:gd name="T3" fmla="*/ 10 h 10"/>
                <a:gd name="T4" fmla="*/ 0 w 45"/>
                <a:gd name="T5" fmla="*/ 0 h 10"/>
                <a:gd name="T6" fmla="*/ 45 w 45"/>
                <a:gd name="T7" fmla="*/ 0 h 10"/>
                <a:gd name="T8" fmla="*/ 45 w 45"/>
                <a:gd name="T9" fmla="*/ 9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0"/>
                <a:gd name="T17" fmla="*/ 45 w 45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0">
                  <a:moveTo>
                    <a:pt x="45" y="9"/>
                  </a:moveTo>
                  <a:lnTo>
                    <a:pt x="1" y="10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63" name="Line 88"/>
            <p:cNvSpPr>
              <a:spLocks noChangeShapeType="1"/>
            </p:cNvSpPr>
            <p:nvPr/>
          </p:nvSpPr>
          <p:spPr bwMode="auto">
            <a:xfrm flipH="1" flipV="1">
              <a:off x="4412" y="1826"/>
              <a:ext cx="41" cy="4"/>
            </a:xfrm>
            <a:prstGeom prst="line">
              <a:avLst/>
            </a:prstGeom>
            <a:noFill/>
            <a:ln w="15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64" name="Freeform 89"/>
            <p:cNvSpPr>
              <a:spLocks/>
            </p:cNvSpPr>
            <p:nvPr/>
          </p:nvSpPr>
          <p:spPr bwMode="auto">
            <a:xfrm>
              <a:off x="4411" y="1821"/>
              <a:ext cx="45" cy="13"/>
            </a:xfrm>
            <a:custGeom>
              <a:avLst/>
              <a:gdLst>
                <a:gd name="T0" fmla="*/ 0 w 45"/>
                <a:gd name="T1" fmla="*/ 0 h 13"/>
                <a:gd name="T2" fmla="*/ 45 w 45"/>
                <a:gd name="T3" fmla="*/ 4 h 13"/>
                <a:gd name="T4" fmla="*/ 44 w 45"/>
                <a:gd name="T5" fmla="*/ 13 h 13"/>
                <a:gd name="T6" fmla="*/ 0 w 45"/>
                <a:gd name="T7" fmla="*/ 10 h 13"/>
                <a:gd name="T8" fmla="*/ 0 w 45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3"/>
                <a:gd name="T17" fmla="*/ 45 w 45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3">
                  <a:moveTo>
                    <a:pt x="0" y="0"/>
                  </a:moveTo>
                  <a:lnTo>
                    <a:pt x="45" y="4"/>
                  </a:lnTo>
                  <a:lnTo>
                    <a:pt x="44" y="13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65" name="Line 90"/>
            <p:cNvSpPr>
              <a:spLocks noChangeShapeType="1"/>
            </p:cNvSpPr>
            <p:nvPr/>
          </p:nvSpPr>
          <p:spPr bwMode="auto">
            <a:xfrm flipH="1" flipV="1">
              <a:off x="4324" y="1818"/>
              <a:ext cx="41" cy="4"/>
            </a:xfrm>
            <a:prstGeom prst="line">
              <a:avLst/>
            </a:prstGeom>
            <a:noFill/>
            <a:ln w="15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66" name="Freeform 91"/>
            <p:cNvSpPr>
              <a:spLocks/>
            </p:cNvSpPr>
            <p:nvPr/>
          </p:nvSpPr>
          <p:spPr bwMode="auto">
            <a:xfrm>
              <a:off x="4323" y="1813"/>
              <a:ext cx="44" cy="14"/>
            </a:xfrm>
            <a:custGeom>
              <a:avLst/>
              <a:gdLst>
                <a:gd name="T0" fmla="*/ 44 w 44"/>
                <a:gd name="T1" fmla="*/ 14 h 14"/>
                <a:gd name="T2" fmla="*/ 0 w 44"/>
                <a:gd name="T3" fmla="*/ 10 h 14"/>
                <a:gd name="T4" fmla="*/ 0 w 44"/>
                <a:gd name="T5" fmla="*/ 0 h 14"/>
                <a:gd name="T6" fmla="*/ 44 w 44"/>
                <a:gd name="T7" fmla="*/ 4 h 14"/>
                <a:gd name="T8" fmla="*/ 44 w 44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14"/>
                <a:gd name="T17" fmla="*/ 44 w 4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14">
                  <a:moveTo>
                    <a:pt x="44" y="14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4" y="4"/>
                  </a:lnTo>
                  <a:lnTo>
                    <a:pt x="44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67" name="Line 92"/>
            <p:cNvSpPr>
              <a:spLocks noChangeShapeType="1"/>
            </p:cNvSpPr>
            <p:nvPr/>
          </p:nvSpPr>
          <p:spPr bwMode="auto">
            <a:xfrm flipH="1" flipV="1">
              <a:off x="4236" y="1810"/>
              <a:ext cx="41" cy="4"/>
            </a:xfrm>
            <a:prstGeom prst="line">
              <a:avLst/>
            </a:prstGeom>
            <a:noFill/>
            <a:ln w="15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68" name="Freeform 93"/>
            <p:cNvSpPr>
              <a:spLocks/>
            </p:cNvSpPr>
            <p:nvPr/>
          </p:nvSpPr>
          <p:spPr bwMode="auto">
            <a:xfrm>
              <a:off x="4234" y="1806"/>
              <a:ext cx="45" cy="12"/>
            </a:xfrm>
            <a:custGeom>
              <a:avLst/>
              <a:gdLst>
                <a:gd name="T0" fmla="*/ 45 w 45"/>
                <a:gd name="T1" fmla="*/ 12 h 12"/>
                <a:gd name="T2" fmla="*/ 0 w 45"/>
                <a:gd name="T3" fmla="*/ 9 h 12"/>
                <a:gd name="T4" fmla="*/ 0 w 45"/>
                <a:gd name="T5" fmla="*/ 0 h 12"/>
                <a:gd name="T6" fmla="*/ 45 w 45"/>
                <a:gd name="T7" fmla="*/ 3 h 12"/>
                <a:gd name="T8" fmla="*/ 45 w 45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2"/>
                <a:gd name="T17" fmla="*/ 45 w 4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2">
                  <a:moveTo>
                    <a:pt x="45" y="12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45" y="3"/>
                  </a:lnTo>
                  <a:lnTo>
                    <a:pt x="45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69" name="Line 94"/>
            <p:cNvSpPr>
              <a:spLocks noChangeShapeType="1"/>
            </p:cNvSpPr>
            <p:nvPr/>
          </p:nvSpPr>
          <p:spPr bwMode="auto">
            <a:xfrm flipH="1" flipV="1">
              <a:off x="4148" y="1802"/>
              <a:ext cx="41" cy="4"/>
            </a:xfrm>
            <a:prstGeom prst="line">
              <a:avLst/>
            </a:prstGeom>
            <a:noFill/>
            <a:ln w="15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70" name="Freeform 95"/>
            <p:cNvSpPr>
              <a:spLocks/>
            </p:cNvSpPr>
            <p:nvPr/>
          </p:nvSpPr>
          <p:spPr bwMode="auto">
            <a:xfrm>
              <a:off x="4146" y="1797"/>
              <a:ext cx="44" cy="14"/>
            </a:xfrm>
            <a:custGeom>
              <a:avLst/>
              <a:gdLst>
                <a:gd name="T0" fmla="*/ 44 w 44"/>
                <a:gd name="T1" fmla="*/ 14 h 14"/>
                <a:gd name="T2" fmla="*/ 0 w 44"/>
                <a:gd name="T3" fmla="*/ 10 h 14"/>
                <a:gd name="T4" fmla="*/ 1 w 44"/>
                <a:gd name="T5" fmla="*/ 0 h 14"/>
                <a:gd name="T6" fmla="*/ 44 w 44"/>
                <a:gd name="T7" fmla="*/ 4 h 14"/>
                <a:gd name="T8" fmla="*/ 44 w 44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14"/>
                <a:gd name="T17" fmla="*/ 44 w 4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14">
                  <a:moveTo>
                    <a:pt x="44" y="14"/>
                  </a:moveTo>
                  <a:lnTo>
                    <a:pt x="0" y="10"/>
                  </a:lnTo>
                  <a:lnTo>
                    <a:pt x="1" y="0"/>
                  </a:lnTo>
                  <a:lnTo>
                    <a:pt x="44" y="4"/>
                  </a:lnTo>
                  <a:lnTo>
                    <a:pt x="44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71" name="Line 96"/>
            <p:cNvSpPr>
              <a:spLocks noChangeShapeType="1"/>
            </p:cNvSpPr>
            <p:nvPr/>
          </p:nvSpPr>
          <p:spPr bwMode="auto">
            <a:xfrm flipH="1">
              <a:off x="4413" y="2246"/>
              <a:ext cx="32" cy="2"/>
            </a:xfrm>
            <a:prstGeom prst="line">
              <a:avLst/>
            </a:prstGeom>
            <a:noFill/>
            <a:ln w="15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72" name="Freeform 97"/>
            <p:cNvSpPr>
              <a:spLocks/>
            </p:cNvSpPr>
            <p:nvPr/>
          </p:nvSpPr>
          <p:spPr bwMode="auto">
            <a:xfrm>
              <a:off x="4412" y="2242"/>
              <a:ext cx="35" cy="11"/>
            </a:xfrm>
            <a:custGeom>
              <a:avLst/>
              <a:gdLst>
                <a:gd name="T0" fmla="*/ 0 w 35"/>
                <a:gd name="T1" fmla="*/ 1 h 11"/>
                <a:gd name="T2" fmla="*/ 35 w 35"/>
                <a:gd name="T3" fmla="*/ 0 h 11"/>
                <a:gd name="T4" fmla="*/ 35 w 35"/>
                <a:gd name="T5" fmla="*/ 9 h 11"/>
                <a:gd name="T6" fmla="*/ 0 w 35"/>
                <a:gd name="T7" fmla="*/ 11 h 11"/>
                <a:gd name="T8" fmla="*/ 0 w 35"/>
                <a:gd name="T9" fmla="*/ 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1"/>
                <a:gd name="T17" fmla="*/ 35 w 3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1">
                  <a:moveTo>
                    <a:pt x="0" y="1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0" y="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73" name="Line 98"/>
            <p:cNvSpPr>
              <a:spLocks noChangeShapeType="1"/>
            </p:cNvSpPr>
            <p:nvPr/>
          </p:nvSpPr>
          <p:spPr bwMode="auto">
            <a:xfrm flipH="1">
              <a:off x="4344" y="2249"/>
              <a:ext cx="32" cy="2"/>
            </a:xfrm>
            <a:prstGeom prst="line">
              <a:avLst/>
            </a:prstGeom>
            <a:noFill/>
            <a:ln w="15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74" name="Freeform 99"/>
            <p:cNvSpPr>
              <a:spLocks/>
            </p:cNvSpPr>
            <p:nvPr/>
          </p:nvSpPr>
          <p:spPr bwMode="auto">
            <a:xfrm>
              <a:off x="4342" y="2244"/>
              <a:ext cx="36" cy="12"/>
            </a:xfrm>
            <a:custGeom>
              <a:avLst/>
              <a:gdLst>
                <a:gd name="T0" fmla="*/ 36 w 36"/>
                <a:gd name="T1" fmla="*/ 11 h 12"/>
                <a:gd name="T2" fmla="*/ 1 w 36"/>
                <a:gd name="T3" fmla="*/ 12 h 12"/>
                <a:gd name="T4" fmla="*/ 0 w 36"/>
                <a:gd name="T5" fmla="*/ 2 h 12"/>
                <a:gd name="T6" fmla="*/ 35 w 36"/>
                <a:gd name="T7" fmla="*/ 0 h 12"/>
                <a:gd name="T8" fmla="*/ 36 w 36"/>
                <a:gd name="T9" fmla="*/ 1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12"/>
                <a:gd name="T17" fmla="*/ 36 w 3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12">
                  <a:moveTo>
                    <a:pt x="36" y="11"/>
                  </a:moveTo>
                  <a:lnTo>
                    <a:pt x="1" y="12"/>
                  </a:lnTo>
                  <a:lnTo>
                    <a:pt x="0" y="2"/>
                  </a:lnTo>
                  <a:lnTo>
                    <a:pt x="35" y="0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75" name="Line 100"/>
            <p:cNvSpPr>
              <a:spLocks noChangeShapeType="1"/>
            </p:cNvSpPr>
            <p:nvPr/>
          </p:nvSpPr>
          <p:spPr bwMode="auto">
            <a:xfrm flipH="1">
              <a:off x="4274" y="2253"/>
              <a:ext cx="32" cy="1"/>
            </a:xfrm>
            <a:prstGeom prst="line">
              <a:avLst/>
            </a:prstGeom>
            <a:noFill/>
            <a:ln w="15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76" name="Freeform 101"/>
            <p:cNvSpPr>
              <a:spLocks/>
            </p:cNvSpPr>
            <p:nvPr/>
          </p:nvSpPr>
          <p:spPr bwMode="auto">
            <a:xfrm>
              <a:off x="4273" y="2247"/>
              <a:ext cx="34" cy="11"/>
            </a:xfrm>
            <a:custGeom>
              <a:avLst/>
              <a:gdLst>
                <a:gd name="T0" fmla="*/ 34 w 34"/>
                <a:gd name="T1" fmla="*/ 10 h 11"/>
                <a:gd name="T2" fmla="*/ 0 w 34"/>
                <a:gd name="T3" fmla="*/ 11 h 11"/>
                <a:gd name="T4" fmla="*/ 0 w 34"/>
                <a:gd name="T5" fmla="*/ 2 h 11"/>
                <a:gd name="T6" fmla="*/ 34 w 34"/>
                <a:gd name="T7" fmla="*/ 0 h 11"/>
                <a:gd name="T8" fmla="*/ 34 w 34"/>
                <a:gd name="T9" fmla="*/ 1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1"/>
                <a:gd name="T17" fmla="*/ 34 w 3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1">
                  <a:moveTo>
                    <a:pt x="34" y="10"/>
                  </a:moveTo>
                  <a:lnTo>
                    <a:pt x="0" y="11"/>
                  </a:lnTo>
                  <a:lnTo>
                    <a:pt x="0" y="2"/>
                  </a:lnTo>
                  <a:lnTo>
                    <a:pt x="34" y="0"/>
                  </a:lnTo>
                  <a:lnTo>
                    <a:pt x="34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77" name="Line 102"/>
            <p:cNvSpPr>
              <a:spLocks noChangeShapeType="1"/>
            </p:cNvSpPr>
            <p:nvPr/>
          </p:nvSpPr>
          <p:spPr bwMode="auto">
            <a:xfrm flipH="1">
              <a:off x="4204" y="2256"/>
              <a:ext cx="32" cy="1"/>
            </a:xfrm>
            <a:prstGeom prst="line">
              <a:avLst/>
            </a:prstGeom>
            <a:noFill/>
            <a:ln w="15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78" name="Freeform 103"/>
            <p:cNvSpPr>
              <a:spLocks/>
            </p:cNvSpPr>
            <p:nvPr/>
          </p:nvSpPr>
          <p:spPr bwMode="auto">
            <a:xfrm>
              <a:off x="4202" y="2251"/>
              <a:ext cx="36" cy="11"/>
            </a:xfrm>
            <a:custGeom>
              <a:avLst/>
              <a:gdLst>
                <a:gd name="T0" fmla="*/ 36 w 36"/>
                <a:gd name="T1" fmla="*/ 9 h 11"/>
                <a:gd name="T2" fmla="*/ 1 w 36"/>
                <a:gd name="T3" fmla="*/ 11 h 11"/>
                <a:gd name="T4" fmla="*/ 0 w 36"/>
                <a:gd name="T5" fmla="*/ 1 h 11"/>
                <a:gd name="T6" fmla="*/ 35 w 36"/>
                <a:gd name="T7" fmla="*/ 0 h 11"/>
                <a:gd name="T8" fmla="*/ 36 w 36"/>
                <a:gd name="T9" fmla="*/ 9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11"/>
                <a:gd name="T17" fmla="*/ 36 w 36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11">
                  <a:moveTo>
                    <a:pt x="36" y="9"/>
                  </a:moveTo>
                  <a:lnTo>
                    <a:pt x="1" y="11"/>
                  </a:lnTo>
                  <a:lnTo>
                    <a:pt x="0" y="1"/>
                  </a:lnTo>
                  <a:lnTo>
                    <a:pt x="35" y="0"/>
                  </a:lnTo>
                  <a:lnTo>
                    <a:pt x="36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79" name="Line 104"/>
            <p:cNvSpPr>
              <a:spLocks noChangeShapeType="1"/>
            </p:cNvSpPr>
            <p:nvPr/>
          </p:nvSpPr>
          <p:spPr bwMode="auto">
            <a:xfrm flipH="1">
              <a:off x="4135" y="2258"/>
              <a:ext cx="32" cy="2"/>
            </a:xfrm>
            <a:prstGeom prst="line">
              <a:avLst/>
            </a:prstGeom>
            <a:noFill/>
            <a:ln w="15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80" name="Freeform 105"/>
            <p:cNvSpPr>
              <a:spLocks/>
            </p:cNvSpPr>
            <p:nvPr/>
          </p:nvSpPr>
          <p:spPr bwMode="auto">
            <a:xfrm>
              <a:off x="4133" y="2254"/>
              <a:ext cx="35" cy="11"/>
            </a:xfrm>
            <a:custGeom>
              <a:avLst/>
              <a:gdLst>
                <a:gd name="T0" fmla="*/ 35 w 35"/>
                <a:gd name="T1" fmla="*/ 9 h 11"/>
                <a:gd name="T2" fmla="*/ 0 w 35"/>
                <a:gd name="T3" fmla="*/ 11 h 11"/>
                <a:gd name="T4" fmla="*/ 0 w 35"/>
                <a:gd name="T5" fmla="*/ 2 h 11"/>
                <a:gd name="T6" fmla="*/ 35 w 35"/>
                <a:gd name="T7" fmla="*/ 0 h 11"/>
                <a:gd name="T8" fmla="*/ 35 w 35"/>
                <a:gd name="T9" fmla="*/ 9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1"/>
                <a:gd name="T17" fmla="*/ 35 w 3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1">
                  <a:moveTo>
                    <a:pt x="35" y="9"/>
                  </a:moveTo>
                  <a:lnTo>
                    <a:pt x="0" y="11"/>
                  </a:lnTo>
                  <a:lnTo>
                    <a:pt x="0" y="2"/>
                  </a:lnTo>
                  <a:lnTo>
                    <a:pt x="35" y="0"/>
                  </a:lnTo>
                  <a:lnTo>
                    <a:pt x="35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281" name="Rectangle 106"/>
            <p:cNvSpPr>
              <a:spLocks noChangeArrowheads="1"/>
            </p:cNvSpPr>
            <p:nvPr/>
          </p:nvSpPr>
          <p:spPr bwMode="auto">
            <a:xfrm>
              <a:off x="4472" y="1768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N</a:t>
              </a:r>
              <a:endParaRPr lang="en-GB"/>
            </a:p>
          </p:txBody>
        </p:sp>
        <p:sp>
          <p:nvSpPr>
            <p:cNvPr id="89282" name="Rectangle 107"/>
            <p:cNvSpPr>
              <a:spLocks noChangeArrowheads="1"/>
            </p:cNvSpPr>
            <p:nvPr/>
          </p:nvSpPr>
          <p:spPr bwMode="auto">
            <a:xfrm>
              <a:off x="4805" y="1971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N</a:t>
              </a:r>
              <a:endParaRPr lang="en-GB"/>
            </a:p>
          </p:txBody>
        </p:sp>
        <p:sp>
          <p:nvSpPr>
            <p:cNvPr id="89283" name="Rectangle 108"/>
            <p:cNvSpPr>
              <a:spLocks noChangeArrowheads="1"/>
            </p:cNvSpPr>
            <p:nvPr/>
          </p:nvSpPr>
          <p:spPr bwMode="auto">
            <a:xfrm>
              <a:off x="4477" y="1374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N</a:t>
              </a:r>
              <a:endParaRPr lang="en-GB"/>
            </a:p>
          </p:txBody>
        </p:sp>
        <p:sp>
          <p:nvSpPr>
            <p:cNvPr id="89284" name="Rectangle 109"/>
            <p:cNvSpPr>
              <a:spLocks noChangeArrowheads="1"/>
            </p:cNvSpPr>
            <p:nvPr/>
          </p:nvSpPr>
          <p:spPr bwMode="auto">
            <a:xfrm>
              <a:off x="4466" y="2177"/>
              <a:ext cx="10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O</a:t>
              </a:r>
              <a:endParaRPr lang="en-GB"/>
            </a:p>
          </p:txBody>
        </p:sp>
        <p:sp>
          <p:nvSpPr>
            <p:cNvPr id="89285" name="Rectangle 110"/>
            <p:cNvSpPr>
              <a:spLocks noChangeArrowheads="1"/>
            </p:cNvSpPr>
            <p:nvPr/>
          </p:nvSpPr>
          <p:spPr bwMode="auto">
            <a:xfrm>
              <a:off x="4264" y="1314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H</a:t>
              </a:r>
              <a:endParaRPr lang="en-GB"/>
            </a:p>
          </p:txBody>
        </p:sp>
        <p:sp>
          <p:nvSpPr>
            <p:cNvPr id="89286" name="Rectangle 111"/>
            <p:cNvSpPr>
              <a:spLocks noChangeArrowheads="1"/>
            </p:cNvSpPr>
            <p:nvPr/>
          </p:nvSpPr>
          <p:spPr bwMode="auto">
            <a:xfrm>
              <a:off x="4534" y="1146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H</a:t>
              </a:r>
              <a:endParaRPr lang="en-GB"/>
            </a:p>
          </p:txBody>
        </p:sp>
        <p:sp>
          <p:nvSpPr>
            <p:cNvPr id="89287" name="Rectangle 112"/>
            <p:cNvSpPr>
              <a:spLocks noChangeArrowheads="1"/>
            </p:cNvSpPr>
            <p:nvPr/>
          </p:nvSpPr>
          <p:spPr bwMode="auto">
            <a:xfrm>
              <a:off x="3821" y="1730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N</a:t>
              </a:r>
              <a:endParaRPr lang="en-GB"/>
            </a:p>
          </p:txBody>
        </p:sp>
        <p:sp>
          <p:nvSpPr>
            <p:cNvPr id="89288" name="Rectangle 113"/>
            <p:cNvSpPr>
              <a:spLocks noChangeArrowheads="1"/>
            </p:cNvSpPr>
            <p:nvPr/>
          </p:nvSpPr>
          <p:spPr bwMode="auto">
            <a:xfrm>
              <a:off x="3485" y="1926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N</a:t>
              </a:r>
              <a:endParaRPr lang="en-GB"/>
            </a:p>
          </p:txBody>
        </p:sp>
        <p:sp>
          <p:nvSpPr>
            <p:cNvPr id="89289" name="Rectangle 114"/>
            <p:cNvSpPr>
              <a:spLocks noChangeArrowheads="1"/>
            </p:cNvSpPr>
            <p:nvPr/>
          </p:nvSpPr>
          <p:spPr bwMode="auto">
            <a:xfrm>
              <a:off x="3163" y="1663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N</a:t>
              </a:r>
              <a:endParaRPr lang="en-GB"/>
            </a:p>
          </p:txBody>
        </p:sp>
        <p:sp>
          <p:nvSpPr>
            <p:cNvPr id="89290" name="Rectangle 115"/>
            <p:cNvSpPr>
              <a:spLocks noChangeArrowheads="1"/>
            </p:cNvSpPr>
            <p:nvPr/>
          </p:nvSpPr>
          <p:spPr bwMode="auto">
            <a:xfrm>
              <a:off x="3351" y="1337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N</a:t>
              </a:r>
              <a:endParaRPr lang="en-GB"/>
            </a:p>
          </p:txBody>
        </p:sp>
        <p:sp>
          <p:nvSpPr>
            <p:cNvPr id="89291" name="Rectangle 116"/>
            <p:cNvSpPr>
              <a:spLocks noChangeArrowheads="1"/>
            </p:cNvSpPr>
            <p:nvPr/>
          </p:nvSpPr>
          <p:spPr bwMode="auto">
            <a:xfrm>
              <a:off x="3824" y="1321"/>
              <a:ext cx="10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O</a:t>
              </a:r>
              <a:endParaRPr lang="en-GB"/>
            </a:p>
          </p:txBody>
        </p:sp>
        <p:sp>
          <p:nvSpPr>
            <p:cNvPr id="89292" name="Rectangle 117"/>
            <p:cNvSpPr>
              <a:spLocks noChangeArrowheads="1"/>
            </p:cNvSpPr>
            <p:nvPr/>
          </p:nvSpPr>
          <p:spPr bwMode="auto">
            <a:xfrm>
              <a:off x="3817" y="2136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N</a:t>
              </a:r>
              <a:endParaRPr lang="en-GB"/>
            </a:p>
          </p:txBody>
        </p:sp>
        <p:sp>
          <p:nvSpPr>
            <p:cNvPr id="89293" name="Rectangle 118"/>
            <p:cNvSpPr>
              <a:spLocks noChangeArrowheads="1"/>
            </p:cNvSpPr>
            <p:nvPr/>
          </p:nvSpPr>
          <p:spPr bwMode="auto">
            <a:xfrm>
              <a:off x="3706" y="2340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H</a:t>
              </a:r>
              <a:endParaRPr lang="en-GB"/>
            </a:p>
          </p:txBody>
        </p:sp>
        <p:sp>
          <p:nvSpPr>
            <p:cNvPr id="89294" name="Rectangle 119"/>
            <p:cNvSpPr>
              <a:spLocks noChangeArrowheads="1"/>
            </p:cNvSpPr>
            <p:nvPr/>
          </p:nvSpPr>
          <p:spPr bwMode="auto">
            <a:xfrm>
              <a:off x="4030" y="2197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H</a:t>
              </a:r>
              <a:endParaRPr lang="en-GB"/>
            </a:p>
          </p:txBody>
        </p:sp>
        <p:sp>
          <p:nvSpPr>
            <p:cNvPr id="89295" name="Rectangle 120"/>
            <p:cNvSpPr>
              <a:spLocks noChangeArrowheads="1"/>
            </p:cNvSpPr>
            <p:nvPr/>
          </p:nvSpPr>
          <p:spPr bwMode="auto">
            <a:xfrm>
              <a:off x="4043" y="1730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H</a:t>
              </a:r>
              <a:endParaRPr lang="en-GB"/>
            </a:p>
          </p:txBody>
        </p:sp>
      </p:grpSp>
      <p:sp>
        <p:nvSpPr>
          <p:cNvPr id="89099" name="Text Box 121"/>
          <p:cNvSpPr txBox="1">
            <a:spLocks noChangeArrowheads="1"/>
          </p:cNvSpPr>
          <p:nvPr/>
        </p:nvSpPr>
        <p:spPr bwMode="auto">
          <a:xfrm>
            <a:off x="2492375" y="1477963"/>
            <a:ext cx="3444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>
                <a:latin typeface="Trebuchet MS" charset="0"/>
              </a:rPr>
              <a:t>Watson-Crick base pairs</a:t>
            </a:r>
          </a:p>
        </p:txBody>
      </p:sp>
      <p:sp>
        <p:nvSpPr>
          <p:cNvPr id="89100" name="Line 122"/>
          <p:cNvSpPr>
            <a:spLocks noChangeShapeType="1"/>
          </p:cNvSpPr>
          <p:nvPr/>
        </p:nvSpPr>
        <p:spPr bwMode="auto">
          <a:xfrm flipH="1">
            <a:off x="1743075" y="3327400"/>
            <a:ext cx="111125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1" name="Freeform 123"/>
          <p:cNvSpPr>
            <a:spLocks/>
          </p:cNvSpPr>
          <p:nvPr/>
        </p:nvSpPr>
        <p:spPr bwMode="auto">
          <a:xfrm>
            <a:off x="1738313" y="3322638"/>
            <a:ext cx="123825" cy="228600"/>
          </a:xfrm>
          <a:custGeom>
            <a:avLst/>
            <a:gdLst>
              <a:gd name="T0" fmla="*/ 15120938 w 78"/>
              <a:gd name="T1" fmla="*/ 362902500 h 144"/>
              <a:gd name="T2" fmla="*/ 0 w 78"/>
              <a:gd name="T3" fmla="*/ 340221888 h 144"/>
              <a:gd name="T4" fmla="*/ 173891575 w 78"/>
              <a:gd name="T5" fmla="*/ 0 h 144"/>
              <a:gd name="T6" fmla="*/ 196572188 w 78"/>
              <a:gd name="T7" fmla="*/ 12601575 h 144"/>
              <a:gd name="T8" fmla="*/ 15120938 w 78"/>
              <a:gd name="T9" fmla="*/ 362902500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"/>
              <a:gd name="T16" fmla="*/ 0 h 144"/>
              <a:gd name="T17" fmla="*/ 78 w 78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" h="144">
                <a:moveTo>
                  <a:pt x="6" y="144"/>
                </a:moveTo>
                <a:lnTo>
                  <a:pt x="0" y="135"/>
                </a:lnTo>
                <a:lnTo>
                  <a:pt x="69" y="0"/>
                </a:lnTo>
                <a:lnTo>
                  <a:pt x="78" y="5"/>
                </a:lnTo>
                <a:lnTo>
                  <a:pt x="6" y="1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02" name="Line 124"/>
          <p:cNvSpPr>
            <a:spLocks noChangeShapeType="1"/>
          </p:cNvSpPr>
          <p:nvPr/>
        </p:nvSpPr>
        <p:spPr bwMode="auto">
          <a:xfrm flipH="1">
            <a:off x="1497013" y="3544888"/>
            <a:ext cx="244475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3" name="Freeform 125"/>
          <p:cNvSpPr>
            <a:spLocks/>
          </p:cNvSpPr>
          <p:nvPr/>
        </p:nvSpPr>
        <p:spPr bwMode="auto">
          <a:xfrm>
            <a:off x="1495425" y="3536950"/>
            <a:ext cx="252413" cy="22225"/>
          </a:xfrm>
          <a:custGeom>
            <a:avLst/>
            <a:gdLst>
              <a:gd name="T0" fmla="*/ 0 w 159"/>
              <a:gd name="T1" fmla="*/ 35282188 h 14"/>
              <a:gd name="T2" fmla="*/ 0 w 159"/>
              <a:gd name="T3" fmla="*/ 10080625 h 14"/>
              <a:gd name="T4" fmla="*/ 385585464 w 159"/>
              <a:gd name="T5" fmla="*/ 0 h 14"/>
              <a:gd name="T6" fmla="*/ 400706431 w 159"/>
              <a:gd name="T7" fmla="*/ 22682200 h 14"/>
              <a:gd name="T8" fmla="*/ 0 w 159"/>
              <a:gd name="T9" fmla="*/ 35282188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9"/>
              <a:gd name="T16" fmla="*/ 0 h 14"/>
              <a:gd name="T17" fmla="*/ 159 w 159"/>
              <a:gd name="T18" fmla="*/ 14 h 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9" h="14">
                <a:moveTo>
                  <a:pt x="0" y="14"/>
                </a:moveTo>
                <a:lnTo>
                  <a:pt x="0" y="4"/>
                </a:lnTo>
                <a:lnTo>
                  <a:pt x="153" y="0"/>
                </a:lnTo>
                <a:lnTo>
                  <a:pt x="159" y="9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04" name="Line 126"/>
          <p:cNvSpPr>
            <a:spLocks noChangeShapeType="1"/>
          </p:cNvSpPr>
          <p:nvPr/>
        </p:nvSpPr>
        <p:spPr bwMode="auto">
          <a:xfrm flipV="1">
            <a:off x="1495425" y="3498850"/>
            <a:ext cx="220663" cy="63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5" name="Freeform 127"/>
          <p:cNvSpPr>
            <a:spLocks/>
          </p:cNvSpPr>
          <p:nvPr/>
        </p:nvSpPr>
        <p:spPr bwMode="auto">
          <a:xfrm>
            <a:off x="1493838" y="3492500"/>
            <a:ext cx="223837" cy="20638"/>
          </a:xfrm>
          <a:custGeom>
            <a:avLst/>
            <a:gdLst>
              <a:gd name="T0" fmla="*/ 2519357 w 141"/>
              <a:gd name="T1" fmla="*/ 32763619 h 13"/>
              <a:gd name="T2" fmla="*/ 0 w 141"/>
              <a:gd name="T3" fmla="*/ 5040435 h 13"/>
              <a:gd name="T4" fmla="*/ 352821087 w 141"/>
              <a:gd name="T5" fmla="*/ 0 h 13"/>
              <a:gd name="T6" fmla="*/ 355340444 w 141"/>
              <a:gd name="T7" fmla="*/ 22682750 h 13"/>
              <a:gd name="T8" fmla="*/ 2519357 w 141"/>
              <a:gd name="T9" fmla="*/ 32763619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"/>
              <a:gd name="T16" fmla="*/ 0 h 13"/>
              <a:gd name="T17" fmla="*/ 141 w 141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" h="13">
                <a:moveTo>
                  <a:pt x="1" y="13"/>
                </a:moveTo>
                <a:lnTo>
                  <a:pt x="0" y="2"/>
                </a:lnTo>
                <a:lnTo>
                  <a:pt x="140" y="0"/>
                </a:lnTo>
                <a:lnTo>
                  <a:pt x="141" y="9"/>
                </a:lnTo>
                <a:lnTo>
                  <a:pt x="1" y="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06" name="Line 128"/>
          <p:cNvSpPr>
            <a:spLocks noChangeShapeType="1"/>
          </p:cNvSpPr>
          <p:nvPr/>
        </p:nvSpPr>
        <p:spPr bwMode="auto">
          <a:xfrm flipH="1" flipV="1">
            <a:off x="1204913" y="3230563"/>
            <a:ext cx="123825" cy="2174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7" name="Freeform 129"/>
          <p:cNvSpPr>
            <a:spLocks/>
          </p:cNvSpPr>
          <p:nvPr/>
        </p:nvSpPr>
        <p:spPr bwMode="auto">
          <a:xfrm>
            <a:off x="1198563" y="3225800"/>
            <a:ext cx="136525" cy="227013"/>
          </a:xfrm>
          <a:custGeom>
            <a:avLst/>
            <a:gdLst>
              <a:gd name="T0" fmla="*/ 0 w 86"/>
              <a:gd name="T1" fmla="*/ 12601603 h 143"/>
              <a:gd name="T2" fmla="*/ 7561263 w 86"/>
              <a:gd name="T3" fmla="*/ 0 h 143"/>
              <a:gd name="T4" fmla="*/ 22682200 w 86"/>
              <a:gd name="T5" fmla="*/ 0 h 143"/>
              <a:gd name="T6" fmla="*/ 216733438 w 86"/>
              <a:gd name="T7" fmla="*/ 350303284 h 143"/>
              <a:gd name="T8" fmla="*/ 196572188 w 86"/>
              <a:gd name="T9" fmla="*/ 360383931 h 143"/>
              <a:gd name="T10" fmla="*/ 0 w 86"/>
              <a:gd name="T11" fmla="*/ 12601603 h 1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6"/>
              <a:gd name="T19" fmla="*/ 0 h 143"/>
              <a:gd name="T20" fmla="*/ 86 w 86"/>
              <a:gd name="T21" fmla="*/ 143 h 1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6" h="143">
                <a:moveTo>
                  <a:pt x="0" y="5"/>
                </a:moveTo>
                <a:lnTo>
                  <a:pt x="3" y="0"/>
                </a:lnTo>
                <a:lnTo>
                  <a:pt x="9" y="0"/>
                </a:lnTo>
                <a:lnTo>
                  <a:pt x="86" y="139"/>
                </a:lnTo>
                <a:lnTo>
                  <a:pt x="78" y="143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08" name="Line 130"/>
          <p:cNvSpPr>
            <a:spLocks noChangeShapeType="1"/>
          </p:cNvSpPr>
          <p:nvPr/>
        </p:nvSpPr>
        <p:spPr bwMode="auto">
          <a:xfrm flipH="1">
            <a:off x="1204913" y="2898775"/>
            <a:ext cx="168275" cy="322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9" name="Freeform 131"/>
          <p:cNvSpPr>
            <a:spLocks/>
          </p:cNvSpPr>
          <p:nvPr/>
        </p:nvSpPr>
        <p:spPr bwMode="auto">
          <a:xfrm>
            <a:off x="1200150" y="2894013"/>
            <a:ext cx="179388" cy="331787"/>
          </a:xfrm>
          <a:custGeom>
            <a:avLst/>
            <a:gdLst>
              <a:gd name="T0" fmla="*/ 262096981 w 113"/>
              <a:gd name="T1" fmla="*/ 2519359 h 209"/>
              <a:gd name="T2" fmla="*/ 274698591 w 113"/>
              <a:gd name="T3" fmla="*/ 0 h 209"/>
              <a:gd name="T4" fmla="*/ 284779244 w 113"/>
              <a:gd name="T5" fmla="*/ 12599969 h 209"/>
              <a:gd name="T6" fmla="*/ 20161306 w 113"/>
              <a:gd name="T7" fmla="*/ 526711069 h 209"/>
              <a:gd name="T8" fmla="*/ 5040327 w 113"/>
              <a:gd name="T9" fmla="*/ 526711069 h 209"/>
              <a:gd name="T10" fmla="*/ 0 w 113"/>
              <a:gd name="T11" fmla="*/ 516630459 h 209"/>
              <a:gd name="T12" fmla="*/ 262096981 w 113"/>
              <a:gd name="T13" fmla="*/ 2519359 h 2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3"/>
              <a:gd name="T22" fmla="*/ 0 h 209"/>
              <a:gd name="T23" fmla="*/ 113 w 113"/>
              <a:gd name="T24" fmla="*/ 209 h 2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3" h="209">
                <a:moveTo>
                  <a:pt x="104" y="1"/>
                </a:moveTo>
                <a:lnTo>
                  <a:pt x="109" y="0"/>
                </a:lnTo>
                <a:lnTo>
                  <a:pt x="113" y="5"/>
                </a:lnTo>
                <a:lnTo>
                  <a:pt x="8" y="209"/>
                </a:lnTo>
                <a:lnTo>
                  <a:pt x="2" y="209"/>
                </a:lnTo>
                <a:lnTo>
                  <a:pt x="0" y="205"/>
                </a:lnTo>
                <a:lnTo>
                  <a:pt x="10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10" name="Line 132"/>
          <p:cNvSpPr>
            <a:spLocks noChangeShapeType="1"/>
          </p:cNvSpPr>
          <p:nvPr/>
        </p:nvSpPr>
        <p:spPr bwMode="auto">
          <a:xfrm flipH="1">
            <a:off x="1252538" y="2940050"/>
            <a:ext cx="147637" cy="2841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11" name="Freeform 133"/>
          <p:cNvSpPr>
            <a:spLocks/>
          </p:cNvSpPr>
          <p:nvPr/>
        </p:nvSpPr>
        <p:spPr bwMode="auto">
          <a:xfrm>
            <a:off x="1246188" y="2935288"/>
            <a:ext cx="160337" cy="293687"/>
          </a:xfrm>
          <a:custGeom>
            <a:avLst/>
            <a:gdLst>
              <a:gd name="T0" fmla="*/ 234373007 w 101"/>
              <a:gd name="T1" fmla="*/ 0 h 185"/>
              <a:gd name="T2" fmla="*/ 254534194 w 101"/>
              <a:gd name="T3" fmla="*/ 12599966 h 185"/>
              <a:gd name="T4" fmla="*/ 22680542 w 101"/>
              <a:gd name="T5" fmla="*/ 466227319 h 185"/>
              <a:gd name="T6" fmla="*/ 0 w 101"/>
              <a:gd name="T7" fmla="*/ 456146711 h 185"/>
              <a:gd name="T8" fmla="*/ 234373007 w 101"/>
              <a:gd name="T9" fmla="*/ 0 h 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1"/>
              <a:gd name="T16" fmla="*/ 0 h 185"/>
              <a:gd name="T17" fmla="*/ 101 w 101"/>
              <a:gd name="T18" fmla="*/ 185 h 1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1" h="185">
                <a:moveTo>
                  <a:pt x="93" y="0"/>
                </a:moveTo>
                <a:lnTo>
                  <a:pt x="101" y="5"/>
                </a:lnTo>
                <a:lnTo>
                  <a:pt x="9" y="185"/>
                </a:lnTo>
                <a:lnTo>
                  <a:pt x="0" y="181"/>
                </a:lnTo>
                <a:lnTo>
                  <a:pt x="9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12" name="Line 134"/>
          <p:cNvSpPr>
            <a:spLocks noChangeShapeType="1"/>
          </p:cNvSpPr>
          <p:nvPr/>
        </p:nvSpPr>
        <p:spPr bwMode="auto">
          <a:xfrm flipV="1">
            <a:off x="1379538" y="2886075"/>
            <a:ext cx="346075" cy="79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13" name="Freeform 135"/>
          <p:cNvSpPr>
            <a:spLocks/>
          </p:cNvSpPr>
          <p:nvPr/>
        </p:nvSpPr>
        <p:spPr bwMode="auto">
          <a:xfrm>
            <a:off x="1373188" y="2878138"/>
            <a:ext cx="357187" cy="23812"/>
          </a:xfrm>
          <a:custGeom>
            <a:avLst/>
            <a:gdLst>
              <a:gd name="T0" fmla="*/ 561993263 w 225"/>
              <a:gd name="T1" fmla="*/ 0 h 15"/>
              <a:gd name="T2" fmla="*/ 567033569 w 225"/>
              <a:gd name="T3" fmla="*/ 12599723 h 15"/>
              <a:gd name="T4" fmla="*/ 561993263 w 225"/>
              <a:gd name="T5" fmla="*/ 25201033 h 15"/>
              <a:gd name="T6" fmla="*/ 10080611 w 225"/>
              <a:gd name="T7" fmla="*/ 37800756 h 15"/>
              <a:gd name="T8" fmla="*/ 0 w 225"/>
              <a:gd name="T9" fmla="*/ 25201033 h 15"/>
              <a:gd name="T10" fmla="*/ 7559664 w 225"/>
              <a:gd name="T11" fmla="*/ 12599723 h 15"/>
              <a:gd name="T12" fmla="*/ 561993263 w 225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5"/>
              <a:gd name="T22" fmla="*/ 0 h 15"/>
              <a:gd name="T23" fmla="*/ 225 w 225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5" h="15">
                <a:moveTo>
                  <a:pt x="223" y="0"/>
                </a:moveTo>
                <a:lnTo>
                  <a:pt x="225" y="5"/>
                </a:lnTo>
                <a:lnTo>
                  <a:pt x="223" y="10"/>
                </a:lnTo>
                <a:lnTo>
                  <a:pt x="4" y="15"/>
                </a:lnTo>
                <a:lnTo>
                  <a:pt x="0" y="10"/>
                </a:lnTo>
                <a:lnTo>
                  <a:pt x="3" y="5"/>
                </a:lnTo>
                <a:lnTo>
                  <a:pt x="22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14" name="Line 136"/>
          <p:cNvSpPr>
            <a:spLocks noChangeShapeType="1"/>
          </p:cNvSpPr>
          <p:nvPr/>
        </p:nvSpPr>
        <p:spPr bwMode="auto">
          <a:xfrm flipH="1" flipV="1">
            <a:off x="1731963" y="2890838"/>
            <a:ext cx="123825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15" name="Freeform 137"/>
          <p:cNvSpPr>
            <a:spLocks/>
          </p:cNvSpPr>
          <p:nvPr/>
        </p:nvSpPr>
        <p:spPr bwMode="auto">
          <a:xfrm>
            <a:off x="1727200" y="2886075"/>
            <a:ext cx="134938" cy="225425"/>
          </a:xfrm>
          <a:custGeom>
            <a:avLst/>
            <a:gdLst>
              <a:gd name="T0" fmla="*/ 0 w 85"/>
              <a:gd name="T1" fmla="*/ 12601575 h 142"/>
              <a:gd name="T2" fmla="*/ 5040331 w 85"/>
              <a:gd name="T3" fmla="*/ 0 h 142"/>
              <a:gd name="T4" fmla="*/ 17641953 w 85"/>
              <a:gd name="T5" fmla="*/ 0 h 142"/>
              <a:gd name="T6" fmla="*/ 214214869 w 85"/>
              <a:gd name="T7" fmla="*/ 345262200 h 142"/>
              <a:gd name="T8" fmla="*/ 194053544 w 85"/>
              <a:gd name="T9" fmla="*/ 357862188 h 142"/>
              <a:gd name="T10" fmla="*/ 0 w 85"/>
              <a:gd name="T11" fmla="*/ 12601575 h 1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5"/>
              <a:gd name="T19" fmla="*/ 0 h 142"/>
              <a:gd name="T20" fmla="*/ 85 w 85"/>
              <a:gd name="T21" fmla="*/ 142 h 1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5" h="142">
                <a:moveTo>
                  <a:pt x="0" y="5"/>
                </a:moveTo>
                <a:lnTo>
                  <a:pt x="2" y="0"/>
                </a:lnTo>
                <a:lnTo>
                  <a:pt x="7" y="0"/>
                </a:lnTo>
                <a:lnTo>
                  <a:pt x="85" y="137"/>
                </a:lnTo>
                <a:lnTo>
                  <a:pt x="77" y="142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16" name="Line 138"/>
          <p:cNvSpPr>
            <a:spLocks noChangeShapeType="1"/>
          </p:cNvSpPr>
          <p:nvPr/>
        </p:nvSpPr>
        <p:spPr bwMode="auto">
          <a:xfrm>
            <a:off x="1706563" y="2932113"/>
            <a:ext cx="112712" cy="1984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17" name="Freeform 139"/>
          <p:cNvSpPr>
            <a:spLocks/>
          </p:cNvSpPr>
          <p:nvPr/>
        </p:nvSpPr>
        <p:spPr bwMode="auto">
          <a:xfrm>
            <a:off x="1700213" y="2927350"/>
            <a:ext cx="125412" cy="207963"/>
          </a:xfrm>
          <a:custGeom>
            <a:avLst/>
            <a:gdLst>
              <a:gd name="T0" fmla="*/ 0 w 79"/>
              <a:gd name="T1" fmla="*/ 12601605 h 131"/>
              <a:gd name="T2" fmla="*/ 20161170 w 79"/>
              <a:gd name="T3" fmla="*/ 0 h 131"/>
              <a:gd name="T4" fmla="*/ 199090756 w 79"/>
              <a:gd name="T5" fmla="*/ 317540451 h 131"/>
              <a:gd name="T6" fmla="*/ 178929587 w 79"/>
              <a:gd name="T7" fmla="*/ 330142056 h 131"/>
              <a:gd name="T8" fmla="*/ 0 w 79"/>
              <a:gd name="T9" fmla="*/ 12601605 h 1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"/>
              <a:gd name="T16" fmla="*/ 0 h 131"/>
              <a:gd name="T17" fmla="*/ 79 w 79"/>
              <a:gd name="T18" fmla="*/ 131 h 1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" h="131">
                <a:moveTo>
                  <a:pt x="0" y="5"/>
                </a:moveTo>
                <a:lnTo>
                  <a:pt x="8" y="0"/>
                </a:lnTo>
                <a:lnTo>
                  <a:pt x="79" y="126"/>
                </a:lnTo>
                <a:lnTo>
                  <a:pt x="71" y="131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18" name="Line 140"/>
          <p:cNvSpPr>
            <a:spLocks noChangeShapeType="1"/>
          </p:cNvSpPr>
          <p:nvPr/>
        </p:nvSpPr>
        <p:spPr bwMode="auto">
          <a:xfrm flipH="1" flipV="1">
            <a:off x="969963" y="3178175"/>
            <a:ext cx="22860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19" name="Freeform 141"/>
          <p:cNvSpPr>
            <a:spLocks/>
          </p:cNvSpPr>
          <p:nvPr/>
        </p:nvSpPr>
        <p:spPr bwMode="auto">
          <a:xfrm>
            <a:off x="966788" y="3171825"/>
            <a:ext cx="236537" cy="61913"/>
          </a:xfrm>
          <a:custGeom>
            <a:avLst/>
            <a:gdLst>
              <a:gd name="T0" fmla="*/ 0 w 149"/>
              <a:gd name="T1" fmla="*/ 25201766 h 39"/>
              <a:gd name="T2" fmla="*/ 5040302 w 149"/>
              <a:gd name="T3" fmla="*/ 0 h 39"/>
              <a:gd name="T4" fmla="*/ 370461392 w 149"/>
              <a:gd name="T5" fmla="*/ 75605298 h 39"/>
              <a:gd name="T6" fmla="*/ 375501694 w 149"/>
              <a:gd name="T7" fmla="*/ 85686004 h 39"/>
              <a:gd name="T8" fmla="*/ 367942035 w 149"/>
              <a:gd name="T9" fmla="*/ 98287681 h 39"/>
              <a:gd name="T10" fmla="*/ 0 w 149"/>
              <a:gd name="T11" fmla="*/ 25201766 h 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9"/>
              <a:gd name="T19" fmla="*/ 0 h 39"/>
              <a:gd name="T20" fmla="*/ 149 w 149"/>
              <a:gd name="T21" fmla="*/ 39 h 3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9" h="39">
                <a:moveTo>
                  <a:pt x="0" y="10"/>
                </a:moveTo>
                <a:lnTo>
                  <a:pt x="2" y="0"/>
                </a:lnTo>
                <a:lnTo>
                  <a:pt x="147" y="30"/>
                </a:lnTo>
                <a:lnTo>
                  <a:pt x="149" y="34"/>
                </a:lnTo>
                <a:lnTo>
                  <a:pt x="146" y="39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20" name="Line 142"/>
          <p:cNvSpPr>
            <a:spLocks noChangeShapeType="1"/>
          </p:cNvSpPr>
          <p:nvPr/>
        </p:nvSpPr>
        <p:spPr bwMode="auto">
          <a:xfrm flipH="1" flipV="1">
            <a:off x="809625" y="2778125"/>
            <a:ext cx="31750" cy="2651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21" name="Freeform 143"/>
          <p:cNvSpPr>
            <a:spLocks/>
          </p:cNvSpPr>
          <p:nvPr/>
        </p:nvSpPr>
        <p:spPr bwMode="auto">
          <a:xfrm>
            <a:off x="801688" y="2774950"/>
            <a:ext cx="47625" cy="269875"/>
          </a:xfrm>
          <a:custGeom>
            <a:avLst/>
            <a:gdLst>
              <a:gd name="T0" fmla="*/ 0 w 30"/>
              <a:gd name="T1" fmla="*/ 0 h 170"/>
              <a:gd name="T2" fmla="*/ 25201563 w 30"/>
              <a:gd name="T3" fmla="*/ 12601575 h 170"/>
              <a:gd name="T4" fmla="*/ 75604688 w 30"/>
              <a:gd name="T5" fmla="*/ 425907200 h 170"/>
              <a:gd name="T6" fmla="*/ 50403125 w 30"/>
              <a:gd name="T7" fmla="*/ 428426563 h 170"/>
              <a:gd name="T8" fmla="*/ 0 w 30"/>
              <a:gd name="T9" fmla="*/ 0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70"/>
              <a:gd name="T17" fmla="*/ 30 w 30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70">
                <a:moveTo>
                  <a:pt x="0" y="0"/>
                </a:moveTo>
                <a:lnTo>
                  <a:pt x="10" y="5"/>
                </a:lnTo>
                <a:lnTo>
                  <a:pt x="30" y="169"/>
                </a:lnTo>
                <a:lnTo>
                  <a:pt x="20" y="17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22" name="Line 144"/>
          <p:cNvSpPr>
            <a:spLocks noChangeShapeType="1"/>
          </p:cNvSpPr>
          <p:nvPr/>
        </p:nvSpPr>
        <p:spPr bwMode="auto">
          <a:xfrm flipV="1">
            <a:off x="811213" y="2663825"/>
            <a:ext cx="225425" cy="1143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23" name="Freeform 145"/>
          <p:cNvSpPr>
            <a:spLocks/>
          </p:cNvSpPr>
          <p:nvPr/>
        </p:nvSpPr>
        <p:spPr bwMode="auto">
          <a:xfrm>
            <a:off x="801688" y="2655888"/>
            <a:ext cx="239712" cy="127000"/>
          </a:xfrm>
          <a:custGeom>
            <a:avLst/>
            <a:gdLst>
              <a:gd name="T0" fmla="*/ 367942045 w 151"/>
              <a:gd name="T1" fmla="*/ 0 h 80"/>
              <a:gd name="T2" fmla="*/ 380542006 w 151"/>
              <a:gd name="T3" fmla="*/ 25201563 h 80"/>
              <a:gd name="T4" fmla="*/ 25201510 w 151"/>
              <a:gd name="T5" fmla="*/ 201612500 h 80"/>
              <a:gd name="T6" fmla="*/ 0 w 151"/>
              <a:gd name="T7" fmla="*/ 189012513 h 80"/>
              <a:gd name="T8" fmla="*/ 367942045 w 15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1"/>
              <a:gd name="T16" fmla="*/ 0 h 80"/>
              <a:gd name="T17" fmla="*/ 151 w 151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1" h="80">
                <a:moveTo>
                  <a:pt x="146" y="0"/>
                </a:moveTo>
                <a:lnTo>
                  <a:pt x="151" y="10"/>
                </a:lnTo>
                <a:lnTo>
                  <a:pt x="10" y="80"/>
                </a:lnTo>
                <a:lnTo>
                  <a:pt x="0" y="75"/>
                </a:lnTo>
                <a:lnTo>
                  <a:pt x="14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24" name="Line 146"/>
          <p:cNvSpPr>
            <a:spLocks noChangeShapeType="1"/>
          </p:cNvSpPr>
          <p:nvPr/>
        </p:nvSpPr>
        <p:spPr bwMode="auto">
          <a:xfrm flipV="1">
            <a:off x="857250" y="2705100"/>
            <a:ext cx="196850" cy="1000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25" name="Freeform 147"/>
          <p:cNvSpPr>
            <a:spLocks/>
          </p:cNvSpPr>
          <p:nvPr/>
        </p:nvSpPr>
        <p:spPr bwMode="auto">
          <a:xfrm>
            <a:off x="852488" y="2698750"/>
            <a:ext cx="206375" cy="114300"/>
          </a:xfrm>
          <a:custGeom>
            <a:avLst/>
            <a:gdLst>
              <a:gd name="T0" fmla="*/ 317539688 w 130"/>
              <a:gd name="T1" fmla="*/ 0 h 72"/>
              <a:gd name="T2" fmla="*/ 327620313 w 130"/>
              <a:gd name="T3" fmla="*/ 20161250 h 72"/>
              <a:gd name="T4" fmla="*/ 12601575 w 130"/>
              <a:gd name="T5" fmla="*/ 181451250 h 72"/>
              <a:gd name="T6" fmla="*/ 0 w 130"/>
              <a:gd name="T7" fmla="*/ 158770638 h 72"/>
              <a:gd name="T8" fmla="*/ 317539688 w 130"/>
              <a:gd name="T9" fmla="*/ 0 h 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0"/>
              <a:gd name="T16" fmla="*/ 0 h 72"/>
              <a:gd name="T17" fmla="*/ 130 w 130"/>
              <a:gd name="T18" fmla="*/ 72 h 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0" h="72">
                <a:moveTo>
                  <a:pt x="126" y="0"/>
                </a:moveTo>
                <a:lnTo>
                  <a:pt x="130" y="8"/>
                </a:lnTo>
                <a:lnTo>
                  <a:pt x="5" y="72"/>
                </a:lnTo>
                <a:lnTo>
                  <a:pt x="0" y="63"/>
                </a:lnTo>
                <a:lnTo>
                  <a:pt x="12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26" name="Line 148"/>
          <p:cNvSpPr>
            <a:spLocks noChangeShapeType="1"/>
          </p:cNvSpPr>
          <p:nvPr/>
        </p:nvSpPr>
        <p:spPr bwMode="auto">
          <a:xfrm>
            <a:off x="1227138" y="2727325"/>
            <a:ext cx="144462" cy="161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27" name="Freeform 149"/>
          <p:cNvSpPr>
            <a:spLocks/>
          </p:cNvSpPr>
          <p:nvPr/>
        </p:nvSpPr>
        <p:spPr bwMode="auto">
          <a:xfrm>
            <a:off x="1222375" y="2720975"/>
            <a:ext cx="155575" cy="174625"/>
          </a:xfrm>
          <a:custGeom>
            <a:avLst/>
            <a:gdLst>
              <a:gd name="T0" fmla="*/ 0 w 98"/>
              <a:gd name="T1" fmla="*/ 15120938 h 110"/>
              <a:gd name="T2" fmla="*/ 15120938 w 98"/>
              <a:gd name="T3" fmla="*/ 0 h 110"/>
              <a:gd name="T4" fmla="*/ 246975313 w 98"/>
              <a:gd name="T5" fmla="*/ 262096250 h 110"/>
              <a:gd name="T6" fmla="*/ 239415638 w 98"/>
              <a:gd name="T7" fmla="*/ 274697825 h 110"/>
              <a:gd name="T8" fmla="*/ 226814063 w 98"/>
              <a:gd name="T9" fmla="*/ 277217188 h 110"/>
              <a:gd name="T10" fmla="*/ 0 w 98"/>
              <a:gd name="T11" fmla="*/ 15120938 h 1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8"/>
              <a:gd name="T19" fmla="*/ 0 h 110"/>
              <a:gd name="T20" fmla="*/ 98 w 98"/>
              <a:gd name="T21" fmla="*/ 110 h 1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8" h="110">
                <a:moveTo>
                  <a:pt x="0" y="6"/>
                </a:moveTo>
                <a:lnTo>
                  <a:pt x="6" y="0"/>
                </a:lnTo>
                <a:lnTo>
                  <a:pt x="98" y="104"/>
                </a:lnTo>
                <a:lnTo>
                  <a:pt x="95" y="109"/>
                </a:lnTo>
                <a:lnTo>
                  <a:pt x="90" y="110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28" name="Line 150"/>
          <p:cNvSpPr>
            <a:spLocks noChangeShapeType="1"/>
          </p:cNvSpPr>
          <p:nvPr/>
        </p:nvSpPr>
        <p:spPr bwMode="auto">
          <a:xfrm flipH="1">
            <a:off x="1731963" y="2668588"/>
            <a:ext cx="109537" cy="2111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29" name="Freeform 151"/>
          <p:cNvSpPr>
            <a:spLocks/>
          </p:cNvSpPr>
          <p:nvPr/>
        </p:nvSpPr>
        <p:spPr bwMode="auto">
          <a:xfrm>
            <a:off x="1727200" y="2663825"/>
            <a:ext cx="122238" cy="222250"/>
          </a:xfrm>
          <a:custGeom>
            <a:avLst/>
            <a:gdLst>
              <a:gd name="T0" fmla="*/ 171371326 w 77"/>
              <a:gd name="T1" fmla="*/ 0 h 140"/>
              <a:gd name="T2" fmla="*/ 194053619 w 77"/>
              <a:gd name="T3" fmla="*/ 12601575 h 140"/>
              <a:gd name="T4" fmla="*/ 17641960 w 77"/>
              <a:gd name="T5" fmla="*/ 352821875 h 140"/>
              <a:gd name="T6" fmla="*/ 5040333 w 77"/>
              <a:gd name="T7" fmla="*/ 352821875 h 140"/>
              <a:gd name="T8" fmla="*/ 0 w 77"/>
              <a:gd name="T9" fmla="*/ 340221888 h 140"/>
              <a:gd name="T10" fmla="*/ 171371326 w 77"/>
              <a:gd name="T11" fmla="*/ 0 h 1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7"/>
              <a:gd name="T19" fmla="*/ 0 h 140"/>
              <a:gd name="T20" fmla="*/ 77 w 77"/>
              <a:gd name="T21" fmla="*/ 140 h 1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7" h="140">
                <a:moveTo>
                  <a:pt x="68" y="0"/>
                </a:moveTo>
                <a:lnTo>
                  <a:pt x="77" y="5"/>
                </a:lnTo>
                <a:lnTo>
                  <a:pt x="7" y="140"/>
                </a:lnTo>
                <a:lnTo>
                  <a:pt x="2" y="140"/>
                </a:lnTo>
                <a:lnTo>
                  <a:pt x="0" y="135"/>
                </a:lnTo>
                <a:lnTo>
                  <a:pt x="6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30" name="Line 152"/>
          <p:cNvSpPr>
            <a:spLocks noChangeShapeType="1"/>
          </p:cNvSpPr>
          <p:nvPr/>
        </p:nvSpPr>
        <p:spPr bwMode="auto">
          <a:xfrm flipH="1" flipV="1">
            <a:off x="2874963" y="3379788"/>
            <a:ext cx="111125" cy="196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31" name="Freeform 153"/>
          <p:cNvSpPr>
            <a:spLocks/>
          </p:cNvSpPr>
          <p:nvPr/>
        </p:nvSpPr>
        <p:spPr bwMode="auto">
          <a:xfrm>
            <a:off x="2868613" y="3375025"/>
            <a:ext cx="122237" cy="211138"/>
          </a:xfrm>
          <a:custGeom>
            <a:avLst/>
            <a:gdLst>
              <a:gd name="T0" fmla="*/ 194050444 w 77"/>
              <a:gd name="T1" fmla="*/ 309980747 h 133"/>
              <a:gd name="T2" fmla="*/ 178929568 w 77"/>
              <a:gd name="T3" fmla="*/ 335182369 h 133"/>
              <a:gd name="T4" fmla="*/ 0 w 77"/>
              <a:gd name="T5" fmla="*/ 12601605 h 133"/>
              <a:gd name="T6" fmla="*/ 20161168 w 77"/>
              <a:gd name="T7" fmla="*/ 0 h 133"/>
              <a:gd name="T8" fmla="*/ 194050444 w 77"/>
              <a:gd name="T9" fmla="*/ 309980747 h 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133"/>
              <a:gd name="T17" fmla="*/ 77 w 77"/>
              <a:gd name="T18" fmla="*/ 133 h 1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133">
                <a:moveTo>
                  <a:pt x="77" y="123"/>
                </a:moveTo>
                <a:lnTo>
                  <a:pt x="71" y="133"/>
                </a:lnTo>
                <a:lnTo>
                  <a:pt x="0" y="5"/>
                </a:lnTo>
                <a:lnTo>
                  <a:pt x="8" y="0"/>
                </a:lnTo>
                <a:lnTo>
                  <a:pt x="77" y="1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32" name="Line 154"/>
          <p:cNvSpPr>
            <a:spLocks noChangeShapeType="1"/>
          </p:cNvSpPr>
          <p:nvPr/>
        </p:nvSpPr>
        <p:spPr bwMode="auto">
          <a:xfrm flipH="1">
            <a:off x="2986088" y="3573463"/>
            <a:ext cx="274637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33" name="Freeform 155"/>
          <p:cNvSpPr>
            <a:spLocks/>
          </p:cNvSpPr>
          <p:nvPr/>
        </p:nvSpPr>
        <p:spPr bwMode="auto">
          <a:xfrm>
            <a:off x="2981325" y="3567113"/>
            <a:ext cx="280988" cy="19050"/>
          </a:xfrm>
          <a:custGeom>
            <a:avLst/>
            <a:gdLst>
              <a:gd name="T0" fmla="*/ 446069244 w 177"/>
              <a:gd name="T1" fmla="*/ 0 h 12"/>
              <a:gd name="T2" fmla="*/ 446069244 w 177"/>
              <a:gd name="T3" fmla="*/ 22682200 h 12"/>
              <a:gd name="T4" fmla="*/ 0 w 177"/>
              <a:gd name="T5" fmla="*/ 30241875 h 12"/>
              <a:gd name="T6" fmla="*/ 15120964 w 177"/>
              <a:gd name="T7" fmla="*/ 5040313 h 12"/>
              <a:gd name="T8" fmla="*/ 446069244 w 177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7"/>
              <a:gd name="T16" fmla="*/ 0 h 12"/>
              <a:gd name="T17" fmla="*/ 177 w 177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" h="12">
                <a:moveTo>
                  <a:pt x="177" y="0"/>
                </a:moveTo>
                <a:lnTo>
                  <a:pt x="177" y="9"/>
                </a:lnTo>
                <a:lnTo>
                  <a:pt x="0" y="12"/>
                </a:lnTo>
                <a:lnTo>
                  <a:pt x="6" y="2"/>
                </a:lnTo>
                <a:lnTo>
                  <a:pt x="17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34" name="Line 156"/>
          <p:cNvSpPr>
            <a:spLocks noChangeShapeType="1"/>
          </p:cNvSpPr>
          <p:nvPr/>
        </p:nvSpPr>
        <p:spPr bwMode="auto">
          <a:xfrm flipH="1">
            <a:off x="3403600" y="3241675"/>
            <a:ext cx="111125" cy="2127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35" name="Freeform 157"/>
          <p:cNvSpPr>
            <a:spLocks/>
          </p:cNvSpPr>
          <p:nvPr/>
        </p:nvSpPr>
        <p:spPr bwMode="auto">
          <a:xfrm>
            <a:off x="3395663" y="3240088"/>
            <a:ext cx="127000" cy="219075"/>
          </a:xfrm>
          <a:custGeom>
            <a:avLst/>
            <a:gdLst>
              <a:gd name="T0" fmla="*/ 176410938 w 80"/>
              <a:gd name="T1" fmla="*/ 2520950 h 138"/>
              <a:gd name="T2" fmla="*/ 201612500 w 80"/>
              <a:gd name="T3" fmla="*/ 0 h 138"/>
              <a:gd name="T4" fmla="*/ 20161250 w 80"/>
              <a:gd name="T5" fmla="*/ 347781563 h 138"/>
              <a:gd name="T6" fmla="*/ 0 w 80"/>
              <a:gd name="T7" fmla="*/ 335181575 h 138"/>
              <a:gd name="T8" fmla="*/ 176410938 w 80"/>
              <a:gd name="T9" fmla="*/ 2520950 h 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0"/>
              <a:gd name="T16" fmla="*/ 0 h 138"/>
              <a:gd name="T17" fmla="*/ 80 w 80"/>
              <a:gd name="T18" fmla="*/ 138 h 1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0" h="138">
                <a:moveTo>
                  <a:pt x="70" y="1"/>
                </a:moveTo>
                <a:lnTo>
                  <a:pt x="80" y="0"/>
                </a:lnTo>
                <a:lnTo>
                  <a:pt x="8" y="138"/>
                </a:lnTo>
                <a:lnTo>
                  <a:pt x="0" y="133"/>
                </a:lnTo>
                <a:lnTo>
                  <a:pt x="7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36" name="Line 158"/>
          <p:cNvSpPr>
            <a:spLocks noChangeShapeType="1"/>
          </p:cNvSpPr>
          <p:nvPr/>
        </p:nvSpPr>
        <p:spPr bwMode="auto">
          <a:xfrm>
            <a:off x="3335338" y="2919413"/>
            <a:ext cx="179387" cy="3206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37" name="Freeform 159"/>
          <p:cNvSpPr>
            <a:spLocks/>
          </p:cNvSpPr>
          <p:nvPr/>
        </p:nvSpPr>
        <p:spPr bwMode="auto">
          <a:xfrm>
            <a:off x="3328988" y="2914650"/>
            <a:ext cx="193675" cy="327025"/>
          </a:xfrm>
          <a:custGeom>
            <a:avLst/>
            <a:gdLst>
              <a:gd name="T0" fmla="*/ 0 w 122"/>
              <a:gd name="T1" fmla="*/ 12601575 h 206"/>
              <a:gd name="T2" fmla="*/ 7561263 w 122"/>
              <a:gd name="T3" fmla="*/ 0 h 206"/>
              <a:gd name="T4" fmla="*/ 20161250 w 122"/>
              <a:gd name="T5" fmla="*/ 0 h 206"/>
              <a:gd name="T6" fmla="*/ 307459063 w 122"/>
              <a:gd name="T7" fmla="*/ 516632825 h 206"/>
              <a:gd name="T8" fmla="*/ 282257500 w 122"/>
              <a:gd name="T9" fmla="*/ 519152188 h 206"/>
              <a:gd name="T10" fmla="*/ 0 w 122"/>
              <a:gd name="T11" fmla="*/ 12601575 h 2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2"/>
              <a:gd name="T19" fmla="*/ 0 h 206"/>
              <a:gd name="T20" fmla="*/ 122 w 122"/>
              <a:gd name="T21" fmla="*/ 206 h 20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2" h="206">
                <a:moveTo>
                  <a:pt x="0" y="5"/>
                </a:moveTo>
                <a:lnTo>
                  <a:pt x="3" y="0"/>
                </a:lnTo>
                <a:lnTo>
                  <a:pt x="8" y="0"/>
                </a:lnTo>
                <a:lnTo>
                  <a:pt x="122" y="205"/>
                </a:lnTo>
                <a:lnTo>
                  <a:pt x="112" y="206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38" name="Line 160"/>
          <p:cNvSpPr>
            <a:spLocks noChangeShapeType="1"/>
          </p:cNvSpPr>
          <p:nvPr/>
        </p:nvSpPr>
        <p:spPr bwMode="auto">
          <a:xfrm>
            <a:off x="3309938" y="2960688"/>
            <a:ext cx="155575" cy="279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39" name="Freeform 161"/>
          <p:cNvSpPr>
            <a:spLocks/>
          </p:cNvSpPr>
          <p:nvPr/>
        </p:nvSpPr>
        <p:spPr bwMode="auto">
          <a:xfrm>
            <a:off x="3302000" y="2955925"/>
            <a:ext cx="169863" cy="290513"/>
          </a:xfrm>
          <a:custGeom>
            <a:avLst/>
            <a:gdLst>
              <a:gd name="T0" fmla="*/ 0 w 107"/>
              <a:gd name="T1" fmla="*/ 12601597 h 183"/>
              <a:gd name="T2" fmla="*/ 20161309 w 107"/>
              <a:gd name="T3" fmla="*/ 0 h 183"/>
              <a:gd name="T4" fmla="*/ 269658306 w 107"/>
              <a:gd name="T5" fmla="*/ 446069218 h 183"/>
              <a:gd name="T6" fmla="*/ 249496997 w 107"/>
              <a:gd name="T7" fmla="*/ 461190181 h 183"/>
              <a:gd name="T8" fmla="*/ 0 w 107"/>
              <a:gd name="T9" fmla="*/ 12601597 h 1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"/>
              <a:gd name="T16" fmla="*/ 0 h 183"/>
              <a:gd name="T17" fmla="*/ 107 w 107"/>
              <a:gd name="T18" fmla="*/ 183 h 1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" h="183">
                <a:moveTo>
                  <a:pt x="0" y="5"/>
                </a:moveTo>
                <a:lnTo>
                  <a:pt x="8" y="0"/>
                </a:lnTo>
                <a:lnTo>
                  <a:pt x="107" y="177"/>
                </a:lnTo>
                <a:lnTo>
                  <a:pt x="99" y="183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40" name="Line 162"/>
          <p:cNvSpPr>
            <a:spLocks noChangeShapeType="1"/>
          </p:cNvSpPr>
          <p:nvPr/>
        </p:nvSpPr>
        <p:spPr bwMode="auto">
          <a:xfrm flipV="1">
            <a:off x="2981325" y="2914650"/>
            <a:ext cx="346075" cy="47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41" name="Line 164"/>
          <p:cNvSpPr>
            <a:spLocks noChangeShapeType="1"/>
          </p:cNvSpPr>
          <p:nvPr/>
        </p:nvSpPr>
        <p:spPr bwMode="auto">
          <a:xfrm flipH="1">
            <a:off x="2867025" y="2924175"/>
            <a:ext cx="107950" cy="2063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42" name="Freeform 165"/>
          <p:cNvSpPr>
            <a:spLocks/>
          </p:cNvSpPr>
          <p:nvPr/>
        </p:nvSpPr>
        <p:spPr bwMode="auto">
          <a:xfrm>
            <a:off x="2859088" y="2919413"/>
            <a:ext cx="122237" cy="217487"/>
          </a:xfrm>
          <a:custGeom>
            <a:avLst/>
            <a:gdLst>
              <a:gd name="T0" fmla="*/ 176410216 w 77"/>
              <a:gd name="T1" fmla="*/ 0 h 137"/>
              <a:gd name="T2" fmla="*/ 189010152 w 77"/>
              <a:gd name="T3" fmla="*/ 0 h 137"/>
              <a:gd name="T4" fmla="*/ 194050444 w 77"/>
              <a:gd name="T5" fmla="*/ 12599959 h 137"/>
              <a:gd name="T6" fmla="*/ 20161168 w 77"/>
              <a:gd name="T7" fmla="*/ 345259819 h 137"/>
              <a:gd name="T8" fmla="*/ 0 w 77"/>
              <a:gd name="T9" fmla="*/ 332659860 h 137"/>
              <a:gd name="T10" fmla="*/ 176410216 w 77"/>
              <a:gd name="T11" fmla="*/ 0 h 1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7"/>
              <a:gd name="T19" fmla="*/ 0 h 137"/>
              <a:gd name="T20" fmla="*/ 77 w 77"/>
              <a:gd name="T21" fmla="*/ 137 h 1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7" h="137">
                <a:moveTo>
                  <a:pt x="70" y="0"/>
                </a:moveTo>
                <a:lnTo>
                  <a:pt x="75" y="0"/>
                </a:lnTo>
                <a:lnTo>
                  <a:pt x="77" y="5"/>
                </a:lnTo>
                <a:lnTo>
                  <a:pt x="8" y="137"/>
                </a:lnTo>
                <a:lnTo>
                  <a:pt x="0" y="132"/>
                </a:lnTo>
                <a:lnTo>
                  <a:pt x="7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43" name="Line 166"/>
          <p:cNvSpPr>
            <a:spLocks noChangeShapeType="1"/>
          </p:cNvSpPr>
          <p:nvPr/>
        </p:nvSpPr>
        <p:spPr bwMode="auto">
          <a:xfrm flipH="1" flipV="1">
            <a:off x="2868613" y="2725738"/>
            <a:ext cx="106362" cy="1889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44" name="Freeform 167"/>
          <p:cNvSpPr>
            <a:spLocks/>
          </p:cNvSpPr>
          <p:nvPr/>
        </p:nvSpPr>
        <p:spPr bwMode="auto">
          <a:xfrm>
            <a:off x="2863850" y="2720975"/>
            <a:ext cx="117475" cy="198438"/>
          </a:xfrm>
          <a:custGeom>
            <a:avLst/>
            <a:gdLst>
              <a:gd name="T0" fmla="*/ 0 w 74"/>
              <a:gd name="T1" fmla="*/ 12601607 h 125"/>
              <a:gd name="T2" fmla="*/ 20161250 w 74"/>
              <a:gd name="T3" fmla="*/ 0 h 125"/>
              <a:gd name="T4" fmla="*/ 186491563 w 74"/>
              <a:gd name="T5" fmla="*/ 302419512 h 125"/>
              <a:gd name="T6" fmla="*/ 181451250 w 74"/>
              <a:gd name="T7" fmla="*/ 315021119 h 125"/>
              <a:gd name="T8" fmla="*/ 168851263 w 74"/>
              <a:gd name="T9" fmla="*/ 315021119 h 125"/>
              <a:gd name="T10" fmla="*/ 0 w 74"/>
              <a:gd name="T11" fmla="*/ 12601607 h 1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125"/>
              <a:gd name="T20" fmla="*/ 74 w 74"/>
              <a:gd name="T21" fmla="*/ 125 h 1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125">
                <a:moveTo>
                  <a:pt x="0" y="5"/>
                </a:moveTo>
                <a:lnTo>
                  <a:pt x="8" y="0"/>
                </a:lnTo>
                <a:lnTo>
                  <a:pt x="74" y="120"/>
                </a:lnTo>
                <a:lnTo>
                  <a:pt x="72" y="125"/>
                </a:lnTo>
                <a:lnTo>
                  <a:pt x="67" y="125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45" name="Line 168"/>
          <p:cNvSpPr>
            <a:spLocks noChangeShapeType="1"/>
          </p:cNvSpPr>
          <p:nvPr/>
        </p:nvSpPr>
        <p:spPr bwMode="auto">
          <a:xfrm>
            <a:off x="2835275" y="2747963"/>
            <a:ext cx="96838" cy="171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46" name="Freeform 169"/>
          <p:cNvSpPr>
            <a:spLocks/>
          </p:cNvSpPr>
          <p:nvPr/>
        </p:nvSpPr>
        <p:spPr bwMode="auto">
          <a:xfrm>
            <a:off x="2828925" y="2743200"/>
            <a:ext cx="107950" cy="180975"/>
          </a:xfrm>
          <a:custGeom>
            <a:avLst/>
            <a:gdLst>
              <a:gd name="T0" fmla="*/ 0 w 68"/>
              <a:gd name="T1" fmla="*/ 12601575 h 114"/>
              <a:gd name="T2" fmla="*/ 20161250 w 68"/>
              <a:gd name="T3" fmla="*/ 0 h 114"/>
              <a:gd name="T4" fmla="*/ 171370625 w 68"/>
              <a:gd name="T5" fmla="*/ 274697825 h 114"/>
              <a:gd name="T6" fmla="*/ 153730325 w 68"/>
              <a:gd name="T7" fmla="*/ 287297813 h 114"/>
              <a:gd name="T8" fmla="*/ 0 w 68"/>
              <a:gd name="T9" fmla="*/ 12601575 h 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114"/>
              <a:gd name="T17" fmla="*/ 68 w 68"/>
              <a:gd name="T18" fmla="*/ 114 h 1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114">
                <a:moveTo>
                  <a:pt x="0" y="5"/>
                </a:moveTo>
                <a:lnTo>
                  <a:pt x="8" y="0"/>
                </a:lnTo>
                <a:lnTo>
                  <a:pt x="68" y="109"/>
                </a:lnTo>
                <a:lnTo>
                  <a:pt x="61" y="114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47" name="Line 170"/>
          <p:cNvSpPr>
            <a:spLocks noChangeShapeType="1"/>
          </p:cNvSpPr>
          <p:nvPr/>
        </p:nvSpPr>
        <p:spPr bwMode="auto">
          <a:xfrm flipV="1">
            <a:off x="2882900" y="3578225"/>
            <a:ext cx="127000" cy="2413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48" name="Freeform 171"/>
          <p:cNvSpPr>
            <a:spLocks/>
          </p:cNvSpPr>
          <p:nvPr/>
        </p:nvSpPr>
        <p:spPr bwMode="auto">
          <a:xfrm>
            <a:off x="2876550" y="3573463"/>
            <a:ext cx="139700" cy="250825"/>
          </a:xfrm>
          <a:custGeom>
            <a:avLst/>
            <a:gdLst>
              <a:gd name="T0" fmla="*/ 22682200 w 88"/>
              <a:gd name="T1" fmla="*/ 398184688 h 158"/>
              <a:gd name="T2" fmla="*/ 0 w 88"/>
              <a:gd name="T3" fmla="*/ 388104063 h 158"/>
              <a:gd name="T4" fmla="*/ 204133450 w 88"/>
              <a:gd name="T5" fmla="*/ 0 h 158"/>
              <a:gd name="T6" fmla="*/ 221773750 w 88"/>
              <a:gd name="T7" fmla="*/ 12601575 h 158"/>
              <a:gd name="T8" fmla="*/ 22682200 w 88"/>
              <a:gd name="T9" fmla="*/ 398184688 h 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8"/>
              <a:gd name="T16" fmla="*/ 0 h 158"/>
              <a:gd name="T17" fmla="*/ 88 w 88"/>
              <a:gd name="T18" fmla="*/ 158 h 1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8" h="158">
                <a:moveTo>
                  <a:pt x="9" y="158"/>
                </a:moveTo>
                <a:lnTo>
                  <a:pt x="0" y="154"/>
                </a:lnTo>
                <a:lnTo>
                  <a:pt x="81" y="0"/>
                </a:lnTo>
                <a:lnTo>
                  <a:pt x="88" y="5"/>
                </a:lnTo>
                <a:lnTo>
                  <a:pt x="9" y="15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49" name="Line 172"/>
          <p:cNvSpPr>
            <a:spLocks noChangeShapeType="1"/>
          </p:cNvSpPr>
          <p:nvPr/>
        </p:nvSpPr>
        <p:spPr bwMode="auto">
          <a:xfrm flipV="1">
            <a:off x="2844800" y="3556000"/>
            <a:ext cx="128588" cy="2413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50" name="Freeform 173"/>
          <p:cNvSpPr>
            <a:spLocks/>
          </p:cNvSpPr>
          <p:nvPr/>
        </p:nvSpPr>
        <p:spPr bwMode="auto">
          <a:xfrm>
            <a:off x="2840038" y="3551238"/>
            <a:ext cx="139700" cy="250825"/>
          </a:xfrm>
          <a:custGeom>
            <a:avLst/>
            <a:gdLst>
              <a:gd name="T0" fmla="*/ 20161250 w 88"/>
              <a:gd name="T1" fmla="*/ 398184688 h 158"/>
              <a:gd name="T2" fmla="*/ 0 w 88"/>
              <a:gd name="T3" fmla="*/ 385584700 h 158"/>
              <a:gd name="T4" fmla="*/ 201612500 w 88"/>
              <a:gd name="T5" fmla="*/ 0 h 158"/>
              <a:gd name="T6" fmla="*/ 221773750 w 88"/>
              <a:gd name="T7" fmla="*/ 12601575 h 158"/>
              <a:gd name="T8" fmla="*/ 20161250 w 88"/>
              <a:gd name="T9" fmla="*/ 398184688 h 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8"/>
              <a:gd name="T16" fmla="*/ 0 h 158"/>
              <a:gd name="T17" fmla="*/ 88 w 88"/>
              <a:gd name="T18" fmla="*/ 158 h 1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8" h="158">
                <a:moveTo>
                  <a:pt x="8" y="158"/>
                </a:moveTo>
                <a:lnTo>
                  <a:pt x="0" y="153"/>
                </a:lnTo>
                <a:lnTo>
                  <a:pt x="80" y="0"/>
                </a:lnTo>
                <a:lnTo>
                  <a:pt x="88" y="5"/>
                </a:lnTo>
                <a:lnTo>
                  <a:pt x="8" y="15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51" name="Line 174"/>
          <p:cNvSpPr>
            <a:spLocks noChangeShapeType="1"/>
          </p:cNvSpPr>
          <p:nvPr/>
        </p:nvSpPr>
        <p:spPr bwMode="auto">
          <a:xfrm flipV="1">
            <a:off x="3335338" y="2684463"/>
            <a:ext cx="117475" cy="2238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52" name="Freeform 175"/>
          <p:cNvSpPr>
            <a:spLocks/>
          </p:cNvSpPr>
          <p:nvPr/>
        </p:nvSpPr>
        <p:spPr bwMode="auto">
          <a:xfrm>
            <a:off x="3328988" y="2679700"/>
            <a:ext cx="131762" cy="234950"/>
          </a:xfrm>
          <a:custGeom>
            <a:avLst/>
            <a:gdLst>
              <a:gd name="T0" fmla="*/ 189010208 w 83"/>
              <a:gd name="T1" fmla="*/ 0 h 148"/>
              <a:gd name="T2" fmla="*/ 209171381 w 83"/>
              <a:gd name="T3" fmla="*/ 12601575 h 148"/>
              <a:gd name="T4" fmla="*/ 20161173 w 83"/>
              <a:gd name="T5" fmla="*/ 372983125 h 148"/>
              <a:gd name="T6" fmla="*/ 7559646 w 83"/>
              <a:gd name="T7" fmla="*/ 372983125 h 148"/>
              <a:gd name="T8" fmla="*/ 0 w 83"/>
              <a:gd name="T9" fmla="*/ 357862188 h 148"/>
              <a:gd name="T10" fmla="*/ 189010208 w 83"/>
              <a:gd name="T11" fmla="*/ 0 h 1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3"/>
              <a:gd name="T19" fmla="*/ 0 h 148"/>
              <a:gd name="T20" fmla="*/ 83 w 83"/>
              <a:gd name="T21" fmla="*/ 148 h 1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3" h="148">
                <a:moveTo>
                  <a:pt x="75" y="0"/>
                </a:moveTo>
                <a:lnTo>
                  <a:pt x="83" y="5"/>
                </a:lnTo>
                <a:lnTo>
                  <a:pt x="8" y="148"/>
                </a:lnTo>
                <a:lnTo>
                  <a:pt x="3" y="148"/>
                </a:lnTo>
                <a:lnTo>
                  <a:pt x="0" y="142"/>
                </a:lnTo>
                <a:lnTo>
                  <a:pt x="7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53" name="Line 176"/>
          <p:cNvSpPr>
            <a:spLocks noChangeShapeType="1"/>
          </p:cNvSpPr>
          <p:nvPr/>
        </p:nvSpPr>
        <p:spPr bwMode="auto">
          <a:xfrm flipV="1">
            <a:off x="2603500" y="3251200"/>
            <a:ext cx="166688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54" name="Freeform 177"/>
          <p:cNvSpPr>
            <a:spLocks/>
          </p:cNvSpPr>
          <p:nvPr/>
        </p:nvSpPr>
        <p:spPr bwMode="auto">
          <a:xfrm>
            <a:off x="2603500" y="3244850"/>
            <a:ext cx="168275" cy="17463"/>
          </a:xfrm>
          <a:custGeom>
            <a:avLst/>
            <a:gdLst>
              <a:gd name="T0" fmla="*/ 0 w 106"/>
              <a:gd name="T1" fmla="*/ 27723306 h 11"/>
              <a:gd name="T2" fmla="*/ 0 w 106"/>
              <a:gd name="T3" fmla="*/ 5040457 h 11"/>
              <a:gd name="T4" fmla="*/ 267136563 w 106"/>
              <a:gd name="T5" fmla="*/ 0 h 11"/>
              <a:gd name="T6" fmla="*/ 267136563 w 106"/>
              <a:gd name="T7" fmla="*/ 25202284 h 11"/>
              <a:gd name="T8" fmla="*/ 0 w 106"/>
              <a:gd name="T9" fmla="*/ 27723306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6"/>
              <a:gd name="T16" fmla="*/ 0 h 11"/>
              <a:gd name="T17" fmla="*/ 106 w 106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6" h="11">
                <a:moveTo>
                  <a:pt x="0" y="11"/>
                </a:moveTo>
                <a:lnTo>
                  <a:pt x="0" y="2"/>
                </a:lnTo>
                <a:lnTo>
                  <a:pt x="106" y="0"/>
                </a:lnTo>
                <a:lnTo>
                  <a:pt x="106" y="10"/>
                </a:lnTo>
                <a:lnTo>
                  <a:pt x="0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55" name="Line 178"/>
          <p:cNvSpPr>
            <a:spLocks noChangeShapeType="1"/>
          </p:cNvSpPr>
          <p:nvPr/>
        </p:nvSpPr>
        <p:spPr bwMode="auto">
          <a:xfrm>
            <a:off x="3467100" y="3730625"/>
            <a:ext cx="109538" cy="196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56" name="Freeform 179"/>
          <p:cNvSpPr>
            <a:spLocks/>
          </p:cNvSpPr>
          <p:nvPr/>
        </p:nvSpPr>
        <p:spPr bwMode="auto">
          <a:xfrm>
            <a:off x="3459163" y="3724275"/>
            <a:ext cx="123825" cy="207963"/>
          </a:xfrm>
          <a:custGeom>
            <a:avLst/>
            <a:gdLst>
              <a:gd name="T0" fmla="*/ 196572188 w 78"/>
              <a:gd name="T1" fmla="*/ 317540451 h 131"/>
              <a:gd name="T2" fmla="*/ 178931888 w 78"/>
              <a:gd name="T3" fmla="*/ 330142056 h 131"/>
              <a:gd name="T4" fmla="*/ 0 w 78"/>
              <a:gd name="T5" fmla="*/ 15120974 h 131"/>
              <a:gd name="T6" fmla="*/ 20161250 w 78"/>
              <a:gd name="T7" fmla="*/ 0 h 131"/>
              <a:gd name="T8" fmla="*/ 196572188 w 78"/>
              <a:gd name="T9" fmla="*/ 317540451 h 1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"/>
              <a:gd name="T16" fmla="*/ 0 h 131"/>
              <a:gd name="T17" fmla="*/ 78 w 78"/>
              <a:gd name="T18" fmla="*/ 131 h 1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" h="131">
                <a:moveTo>
                  <a:pt x="78" y="126"/>
                </a:moveTo>
                <a:lnTo>
                  <a:pt x="71" y="131"/>
                </a:lnTo>
                <a:lnTo>
                  <a:pt x="0" y="6"/>
                </a:lnTo>
                <a:lnTo>
                  <a:pt x="8" y="0"/>
                </a:lnTo>
                <a:lnTo>
                  <a:pt x="78" y="1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57" name="Line 180"/>
          <p:cNvSpPr>
            <a:spLocks noChangeShapeType="1"/>
          </p:cNvSpPr>
          <p:nvPr/>
        </p:nvSpPr>
        <p:spPr bwMode="auto">
          <a:xfrm flipV="1">
            <a:off x="682625" y="3273425"/>
            <a:ext cx="111125" cy="2143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58" name="Freeform 181"/>
          <p:cNvSpPr>
            <a:spLocks/>
          </p:cNvSpPr>
          <p:nvPr/>
        </p:nvSpPr>
        <p:spPr bwMode="auto">
          <a:xfrm>
            <a:off x="677863" y="3268663"/>
            <a:ext cx="123825" cy="225425"/>
          </a:xfrm>
          <a:custGeom>
            <a:avLst/>
            <a:gdLst>
              <a:gd name="T0" fmla="*/ 17641888 w 78"/>
              <a:gd name="T1" fmla="*/ 357862188 h 142"/>
              <a:gd name="T2" fmla="*/ 0 w 78"/>
              <a:gd name="T3" fmla="*/ 345262200 h 142"/>
              <a:gd name="T4" fmla="*/ 176410938 w 78"/>
              <a:gd name="T5" fmla="*/ 0 h 142"/>
              <a:gd name="T6" fmla="*/ 196572188 w 78"/>
              <a:gd name="T7" fmla="*/ 10080625 h 142"/>
              <a:gd name="T8" fmla="*/ 17641888 w 78"/>
              <a:gd name="T9" fmla="*/ 357862188 h 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"/>
              <a:gd name="T16" fmla="*/ 0 h 142"/>
              <a:gd name="T17" fmla="*/ 78 w 78"/>
              <a:gd name="T18" fmla="*/ 142 h 1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" h="142">
                <a:moveTo>
                  <a:pt x="7" y="142"/>
                </a:moveTo>
                <a:lnTo>
                  <a:pt x="0" y="137"/>
                </a:lnTo>
                <a:lnTo>
                  <a:pt x="70" y="0"/>
                </a:lnTo>
                <a:lnTo>
                  <a:pt x="78" y="4"/>
                </a:lnTo>
                <a:lnTo>
                  <a:pt x="7" y="1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59" name="Line 182"/>
          <p:cNvSpPr>
            <a:spLocks noChangeShapeType="1"/>
          </p:cNvSpPr>
          <p:nvPr/>
        </p:nvSpPr>
        <p:spPr bwMode="auto">
          <a:xfrm>
            <a:off x="1789113" y="2355850"/>
            <a:ext cx="53975" cy="920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60" name="Freeform 183"/>
          <p:cNvSpPr>
            <a:spLocks/>
          </p:cNvSpPr>
          <p:nvPr/>
        </p:nvSpPr>
        <p:spPr bwMode="auto">
          <a:xfrm>
            <a:off x="1782763" y="2349500"/>
            <a:ext cx="66675" cy="104775"/>
          </a:xfrm>
          <a:custGeom>
            <a:avLst/>
            <a:gdLst>
              <a:gd name="T0" fmla="*/ 0 w 42"/>
              <a:gd name="T1" fmla="*/ 12601575 h 66"/>
              <a:gd name="T2" fmla="*/ 20161250 w 42"/>
              <a:gd name="T3" fmla="*/ 0 h 66"/>
              <a:gd name="T4" fmla="*/ 105846563 w 42"/>
              <a:gd name="T5" fmla="*/ 151209375 h 66"/>
              <a:gd name="T6" fmla="*/ 85685313 w 42"/>
              <a:gd name="T7" fmla="*/ 166330313 h 66"/>
              <a:gd name="T8" fmla="*/ 0 w 42"/>
              <a:gd name="T9" fmla="*/ 12601575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"/>
              <a:gd name="T16" fmla="*/ 0 h 66"/>
              <a:gd name="T17" fmla="*/ 42 w 4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" h="66">
                <a:moveTo>
                  <a:pt x="0" y="5"/>
                </a:moveTo>
                <a:lnTo>
                  <a:pt x="8" y="0"/>
                </a:lnTo>
                <a:lnTo>
                  <a:pt x="42" y="60"/>
                </a:lnTo>
                <a:lnTo>
                  <a:pt x="34" y="66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61" name="Freeform 184"/>
          <p:cNvSpPr>
            <a:spLocks/>
          </p:cNvSpPr>
          <p:nvPr/>
        </p:nvSpPr>
        <p:spPr bwMode="auto">
          <a:xfrm>
            <a:off x="2071688" y="2557463"/>
            <a:ext cx="168275" cy="19050"/>
          </a:xfrm>
          <a:custGeom>
            <a:avLst/>
            <a:gdLst>
              <a:gd name="T0" fmla="*/ 267136563 w 106"/>
              <a:gd name="T1" fmla="*/ 0 h 12"/>
              <a:gd name="T2" fmla="*/ 267136563 w 106"/>
              <a:gd name="T3" fmla="*/ 25201563 h 12"/>
              <a:gd name="T4" fmla="*/ 0 w 106"/>
              <a:gd name="T5" fmla="*/ 30241875 h 12"/>
              <a:gd name="T6" fmla="*/ 0 w 106"/>
              <a:gd name="T7" fmla="*/ 5040313 h 12"/>
              <a:gd name="T8" fmla="*/ 267136563 w 106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6"/>
              <a:gd name="T16" fmla="*/ 0 h 12"/>
              <a:gd name="T17" fmla="*/ 106 w 106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6" h="12">
                <a:moveTo>
                  <a:pt x="106" y="0"/>
                </a:moveTo>
                <a:lnTo>
                  <a:pt x="106" y="10"/>
                </a:lnTo>
                <a:lnTo>
                  <a:pt x="0" y="12"/>
                </a:lnTo>
                <a:lnTo>
                  <a:pt x="0" y="2"/>
                </a:lnTo>
                <a:lnTo>
                  <a:pt x="10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62" name="Line 185"/>
          <p:cNvSpPr>
            <a:spLocks noChangeShapeType="1"/>
          </p:cNvSpPr>
          <p:nvPr/>
        </p:nvSpPr>
        <p:spPr bwMode="auto">
          <a:xfrm flipH="1" flipV="1">
            <a:off x="2570163" y="2593975"/>
            <a:ext cx="63500" cy="9525"/>
          </a:xfrm>
          <a:prstGeom prst="line">
            <a:avLst/>
          </a:prstGeom>
          <a:noFill/>
          <a:ln w="158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63" name="Freeform 186"/>
          <p:cNvSpPr>
            <a:spLocks/>
          </p:cNvSpPr>
          <p:nvPr/>
        </p:nvSpPr>
        <p:spPr bwMode="auto">
          <a:xfrm>
            <a:off x="2566988" y="2586038"/>
            <a:ext cx="71437" cy="25400"/>
          </a:xfrm>
          <a:custGeom>
            <a:avLst/>
            <a:gdLst>
              <a:gd name="T0" fmla="*/ 2519345 w 45"/>
              <a:gd name="T1" fmla="*/ 0 h 16"/>
              <a:gd name="T2" fmla="*/ 113405444 w 45"/>
              <a:gd name="T3" fmla="*/ 15120938 h 16"/>
              <a:gd name="T4" fmla="*/ 108365167 w 45"/>
              <a:gd name="T5" fmla="*/ 40322500 h 16"/>
              <a:gd name="T6" fmla="*/ 0 w 45"/>
              <a:gd name="T7" fmla="*/ 27722513 h 16"/>
              <a:gd name="T8" fmla="*/ 2519345 w 45"/>
              <a:gd name="T9" fmla="*/ 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16"/>
              <a:gd name="T17" fmla="*/ 45 w 45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16">
                <a:moveTo>
                  <a:pt x="1" y="0"/>
                </a:moveTo>
                <a:lnTo>
                  <a:pt x="45" y="6"/>
                </a:lnTo>
                <a:lnTo>
                  <a:pt x="43" y="16"/>
                </a:lnTo>
                <a:lnTo>
                  <a:pt x="0" y="11"/>
                </a:lnTo>
                <a:lnTo>
                  <a:pt x="1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64" name="Line 187"/>
          <p:cNvSpPr>
            <a:spLocks noChangeShapeType="1"/>
          </p:cNvSpPr>
          <p:nvPr/>
        </p:nvSpPr>
        <p:spPr bwMode="auto">
          <a:xfrm flipH="1" flipV="1">
            <a:off x="2433638" y="2578100"/>
            <a:ext cx="63500" cy="6350"/>
          </a:xfrm>
          <a:prstGeom prst="line">
            <a:avLst/>
          </a:prstGeom>
          <a:noFill/>
          <a:ln w="158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65" name="Freeform 188"/>
          <p:cNvSpPr>
            <a:spLocks/>
          </p:cNvSpPr>
          <p:nvPr/>
        </p:nvSpPr>
        <p:spPr bwMode="auto">
          <a:xfrm>
            <a:off x="2430463" y="2568575"/>
            <a:ext cx="69850" cy="25400"/>
          </a:xfrm>
          <a:custGeom>
            <a:avLst/>
            <a:gdLst>
              <a:gd name="T0" fmla="*/ 108367513 w 44"/>
              <a:gd name="T1" fmla="*/ 40322500 h 16"/>
              <a:gd name="T2" fmla="*/ 0 w 44"/>
              <a:gd name="T3" fmla="*/ 25201563 h 16"/>
              <a:gd name="T4" fmla="*/ 2520950 w 44"/>
              <a:gd name="T5" fmla="*/ 0 h 16"/>
              <a:gd name="T6" fmla="*/ 110886875 w 44"/>
              <a:gd name="T7" fmla="*/ 15120938 h 16"/>
              <a:gd name="T8" fmla="*/ 108367513 w 44"/>
              <a:gd name="T9" fmla="*/ 4032250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16"/>
              <a:gd name="T17" fmla="*/ 44 w 44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16">
                <a:moveTo>
                  <a:pt x="43" y="16"/>
                </a:moveTo>
                <a:lnTo>
                  <a:pt x="0" y="10"/>
                </a:lnTo>
                <a:lnTo>
                  <a:pt x="1" y="0"/>
                </a:lnTo>
                <a:lnTo>
                  <a:pt x="44" y="6"/>
                </a:lnTo>
                <a:lnTo>
                  <a:pt x="43" y="1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66" name="Line 189"/>
          <p:cNvSpPr>
            <a:spLocks noChangeShapeType="1"/>
          </p:cNvSpPr>
          <p:nvPr/>
        </p:nvSpPr>
        <p:spPr bwMode="auto">
          <a:xfrm flipH="1" flipV="1">
            <a:off x="2263775" y="3244850"/>
            <a:ext cx="65088" cy="3175"/>
          </a:xfrm>
          <a:prstGeom prst="line">
            <a:avLst/>
          </a:prstGeom>
          <a:noFill/>
          <a:ln w="158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67" name="Freeform 190"/>
          <p:cNvSpPr>
            <a:spLocks/>
          </p:cNvSpPr>
          <p:nvPr/>
        </p:nvSpPr>
        <p:spPr bwMode="auto">
          <a:xfrm>
            <a:off x="2260600" y="3235325"/>
            <a:ext cx="69850" cy="22225"/>
          </a:xfrm>
          <a:custGeom>
            <a:avLst/>
            <a:gdLst>
              <a:gd name="T0" fmla="*/ 2520950 w 44"/>
              <a:gd name="T1" fmla="*/ 0 h 14"/>
              <a:gd name="T2" fmla="*/ 110886875 w 44"/>
              <a:gd name="T3" fmla="*/ 10080625 h 14"/>
              <a:gd name="T4" fmla="*/ 110886875 w 44"/>
              <a:gd name="T5" fmla="*/ 35282188 h 14"/>
              <a:gd name="T6" fmla="*/ 0 w 44"/>
              <a:gd name="T7" fmla="*/ 25201563 h 14"/>
              <a:gd name="T8" fmla="*/ 2520950 w 44"/>
              <a:gd name="T9" fmla="*/ 0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14"/>
              <a:gd name="T17" fmla="*/ 44 w 44"/>
              <a:gd name="T18" fmla="*/ 14 h 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14">
                <a:moveTo>
                  <a:pt x="1" y="0"/>
                </a:moveTo>
                <a:lnTo>
                  <a:pt x="44" y="4"/>
                </a:lnTo>
                <a:lnTo>
                  <a:pt x="44" y="14"/>
                </a:lnTo>
                <a:lnTo>
                  <a:pt x="0" y="10"/>
                </a:lnTo>
                <a:lnTo>
                  <a:pt x="1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68" name="Line 191"/>
          <p:cNvSpPr>
            <a:spLocks noChangeShapeType="1"/>
          </p:cNvSpPr>
          <p:nvPr/>
        </p:nvSpPr>
        <p:spPr bwMode="auto">
          <a:xfrm flipH="1" flipV="1">
            <a:off x="2127250" y="3232150"/>
            <a:ext cx="65088" cy="6350"/>
          </a:xfrm>
          <a:prstGeom prst="line">
            <a:avLst/>
          </a:prstGeom>
          <a:noFill/>
          <a:ln w="158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69" name="Freeform 192"/>
          <p:cNvSpPr>
            <a:spLocks/>
          </p:cNvSpPr>
          <p:nvPr/>
        </p:nvSpPr>
        <p:spPr bwMode="auto">
          <a:xfrm>
            <a:off x="2124075" y="3224213"/>
            <a:ext cx="69850" cy="22225"/>
          </a:xfrm>
          <a:custGeom>
            <a:avLst/>
            <a:gdLst>
              <a:gd name="T0" fmla="*/ 108367513 w 44"/>
              <a:gd name="T1" fmla="*/ 35282188 h 14"/>
              <a:gd name="T2" fmla="*/ 0 w 44"/>
              <a:gd name="T3" fmla="*/ 25201563 h 14"/>
              <a:gd name="T4" fmla="*/ 2520950 w 44"/>
              <a:gd name="T5" fmla="*/ 0 h 14"/>
              <a:gd name="T6" fmla="*/ 110886875 w 44"/>
              <a:gd name="T7" fmla="*/ 7561263 h 14"/>
              <a:gd name="T8" fmla="*/ 108367513 w 44"/>
              <a:gd name="T9" fmla="*/ 35282188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14"/>
              <a:gd name="T17" fmla="*/ 44 w 44"/>
              <a:gd name="T18" fmla="*/ 14 h 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14">
                <a:moveTo>
                  <a:pt x="43" y="14"/>
                </a:moveTo>
                <a:lnTo>
                  <a:pt x="0" y="10"/>
                </a:lnTo>
                <a:lnTo>
                  <a:pt x="1" y="0"/>
                </a:lnTo>
                <a:lnTo>
                  <a:pt x="44" y="3"/>
                </a:lnTo>
                <a:lnTo>
                  <a:pt x="43" y="1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9170" name="Rectangle 193"/>
          <p:cNvSpPr>
            <a:spLocks noChangeArrowheads="1"/>
          </p:cNvSpPr>
          <p:nvPr/>
        </p:nvSpPr>
        <p:spPr bwMode="auto">
          <a:xfrm>
            <a:off x="1898650" y="3106738"/>
            <a:ext cx="1555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700">
                <a:solidFill>
                  <a:srgbClr val="000000"/>
                </a:solidFill>
              </a:rPr>
              <a:t>N</a:t>
            </a:r>
            <a:endParaRPr lang="en-GB">
              <a:latin typeface="Comic Sans MS" charset="0"/>
            </a:endParaRPr>
          </a:p>
        </p:txBody>
      </p:sp>
      <p:sp>
        <p:nvSpPr>
          <p:cNvPr id="89171" name="Rectangle 194"/>
          <p:cNvSpPr>
            <a:spLocks noChangeArrowheads="1"/>
          </p:cNvSpPr>
          <p:nvPr/>
        </p:nvSpPr>
        <p:spPr bwMode="auto">
          <a:xfrm>
            <a:off x="1371600" y="3448050"/>
            <a:ext cx="15557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700">
                <a:solidFill>
                  <a:srgbClr val="000000"/>
                </a:solidFill>
              </a:rPr>
              <a:t>N</a:t>
            </a:r>
            <a:endParaRPr lang="en-GB">
              <a:latin typeface="Comic Sans MS" charset="0"/>
            </a:endParaRPr>
          </a:p>
        </p:txBody>
      </p:sp>
      <p:sp>
        <p:nvSpPr>
          <p:cNvPr id="89172" name="Rectangle 195"/>
          <p:cNvSpPr>
            <a:spLocks noChangeArrowheads="1"/>
          </p:cNvSpPr>
          <p:nvPr/>
        </p:nvSpPr>
        <p:spPr bwMode="auto">
          <a:xfrm>
            <a:off x="792163" y="3032125"/>
            <a:ext cx="15557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700">
                <a:solidFill>
                  <a:srgbClr val="000000"/>
                </a:solidFill>
              </a:rPr>
              <a:t>N</a:t>
            </a:r>
            <a:endParaRPr lang="en-GB">
              <a:latin typeface="Comic Sans MS" charset="0"/>
            </a:endParaRPr>
          </a:p>
        </p:txBody>
      </p:sp>
      <p:sp>
        <p:nvSpPr>
          <p:cNvPr id="89173" name="Rectangle 196"/>
          <p:cNvSpPr>
            <a:spLocks noChangeArrowheads="1"/>
          </p:cNvSpPr>
          <p:nvPr/>
        </p:nvSpPr>
        <p:spPr bwMode="auto">
          <a:xfrm>
            <a:off x="1074738" y="2511425"/>
            <a:ext cx="15557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700">
                <a:solidFill>
                  <a:srgbClr val="000000"/>
                </a:solidFill>
              </a:rPr>
              <a:t>N</a:t>
            </a:r>
            <a:endParaRPr lang="en-GB">
              <a:latin typeface="Comic Sans MS" charset="0"/>
            </a:endParaRPr>
          </a:p>
        </p:txBody>
      </p:sp>
      <p:sp>
        <p:nvSpPr>
          <p:cNvPr id="89174" name="Rectangle 197"/>
          <p:cNvSpPr>
            <a:spLocks noChangeArrowheads="1"/>
          </p:cNvSpPr>
          <p:nvPr/>
        </p:nvSpPr>
        <p:spPr bwMode="auto">
          <a:xfrm>
            <a:off x="1885950" y="2446338"/>
            <a:ext cx="1555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700">
                <a:solidFill>
                  <a:srgbClr val="000000"/>
                </a:solidFill>
              </a:rPr>
              <a:t>N</a:t>
            </a:r>
            <a:endParaRPr lang="en-GB">
              <a:latin typeface="Comic Sans MS" charset="0"/>
            </a:endParaRPr>
          </a:p>
        </p:txBody>
      </p:sp>
      <p:sp>
        <p:nvSpPr>
          <p:cNvPr id="89175" name="Rectangle 198"/>
          <p:cNvSpPr>
            <a:spLocks noChangeArrowheads="1"/>
          </p:cNvSpPr>
          <p:nvPr/>
        </p:nvSpPr>
        <p:spPr bwMode="auto">
          <a:xfrm>
            <a:off x="2789238" y="3146425"/>
            <a:ext cx="15557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700">
                <a:solidFill>
                  <a:srgbClr val="000000"/>
                </a:solidFill>
              </a:rPr>
              <a:t>N</a:t>
            </a:r>
            <a:endParaRPr lang="en-GB">
              <a:latin typeface="Comic Sans MS" charset="0"/>
            </a:endParaRPr>
          </a:p>
        </p:txBody>
      </p:sp>
      <p:sp>
        <p:nvSpPr>
          <p:cNvPr id="89176" name="Rectangle 199"/>
          <p:cNvSpPr>
            <a:spLocks noChangeArrowheads="1"/>
          </p:cNvSpPr>
          <p:nvPr/>
        </p:nvSpPr>
        <p:spPr bwMode="auto">
          <a:xfrm>
            <a:off x="3325813" y="3468688"/>
            <a:ext cx="1555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700">
                <a:solidFill>
                  <a:srgbClr val="000000"/>
                </a:solidFill>
              </a:rPr>
              <a:t>N</a:t>
            </a:r>
            <a:endParaRPr lang="en-GB">
              <a:latin typeface="Comic Sans MS" charset="0"/>
            </a:endParaRPr>
          </a:p>
        </p:txBody>
      </p:sp>
      <p:sp>
        <p:nvSpPr>
          <p:cNvPr id="89177" name="Rectangle 200"/>
          <p:cNvSpPr>
            <a:spLocks noChangeArrowheads="1"/>
          </p:cNvSpPr>
          <p:nvPr/>
        </p:nvSpPr>
        <p:spPr bwMode="auto">
          <a:xfrm>
            <a:off x="2700338" y="2522538"/>
            <a:ext cx="1682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700">
                <a:solidFill>
                  <a:srgbClr val="000000"/>
                </a:solidFill>
              </a:rPr>
              <a:t>O</a:t>
            </a:r>
            <a:endParaRPr lang="en-GB">
              <a:latin typeface="Comic Sans MS" charset="0"/>
            </a:endParaRPr>
          </a:p>
        </p:txBody>
      </p:sp>
      <p:sp>
        <p:nvSpPr>
          <p:cNvPr id="89178" name="Rectangle 201"/>
          <p:cNvSpPr>
            <a:spLocks noChangeArrowheads="1"/>
          </p:cNvSpPr>
          <p:nvPr/>
        </p:nvSpPr>
        <p:spPr bwMode="auto">
          <a:xfrm>
            <a:off x="2747963" y="3789363"/>
            <a:ext cx="1682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700">
                <a:solidFill>
                  <a:srgbClr val="000000"/>
                </a:solidFill>
              </a:rPr>
              <a:t>O</a:t>
            </a:r>
            <a:endParaRPr lang="en-GB">
              <a:latin typeface="Comic Sans MS" charset="0"/>
            </a:endParaRPr>
          </a:p>
        </p:txBody>
      </p:sp>
      <p:sp>
        <p:nvSpPr>
          <p:cNvPr id="89179" name="Rectangle 202"/>
          <p:cNvSpPr>
            <a:spLocks noChangeArrowheads="1"/>
          </p:cNvSpPr>
          <p:nvPr/>
        </p:nvSpPr>
        <p:spPr bwMode="auto">
          <a:xfrm>
            <a:off x="3429000" y="2449513"/>
            <a:ext cx="1555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700">
                <a:solidFill>
                  <a:srgbClr val="000000"/>
                </a:solidFill>
              </a:rPr>
              <a:t>C</a:t>
            </a:r>
            <a:endParaRPr lang="en-GB">
              <a:latin typeface="Comic Sans MS" charset="0"/>
            </a:endParaRPr>
          </a:p>
        </p:txBody>
      </p:sp>
      <p:sp>
        <p:nvSpPr>
          <p:cNvPr id="89180" name="Rectangle 203"/>
          <p:cNvSpPr>
            <a:spLocks noChangeArrowheads="1"/>
          </p:cNvSpPr>
          <p:nvPr/>
        </p:nvSpPr>
        <p:spPr bwMode="auto">
          <a:xfrm>
            <a:off x="3568700" y="2449513"/>
            <a:ext cx="1555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700">
                <a:solidFill>
                  <a:srgbClr val="000000"/>
                </a:solidFill>
              </a:rPr>
              <a:t>H</a:t>
            </a:r>
            <a:endParaRPr lang="en-GB">
              <a:latin typeface="Comic Sans MS" charset="0"/>
            </a:endParaRPr>
          </a:p>
        </p:txBody>
      </p:sp>
      <p:sp>
        <p:nvSpPr>
          <p:cNvPr id="89181" name="Rectangle 204"/>
          <p:cNvSpPr>
            <a:spLocks noChangeArrowheads="1"/>
          </p:cNvSpPr>
          <p:nvPr/>
        </p:nvSpPr>
        <p:spPr bwMode="auto">
          <a:xfrm>
            <a:off x="3702050" y="2536825"/>
            <a:ext cx="920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300">
                <a:solidFill>
                  <a:srgbClr val="000000"/>
                </a:solidFill>
              </a:rPr>
              <a:t>3</a:t>
            </a:r>
            <a:endParaRPr lang="en-GB">
              <a:latin typeface="Comic Sans MS" charset="0"/>
            </a:endParaRPr>
          </a:p>
        </p:txBody>
      </p:sp>
      <p:sp>
        <p:nvSpPr>
          <p:cNvPr id="89182" name="Rectangle 205"/>
          <p:cNvSpPr>
            <a:spLocks noChangeArrowheads="1"/>
          </p:cNvSpPr>
          <p:nvPr/>
        </p:nvSpPr>
        <p:spPr bwMode="auto">
          <a:xfrm>
            <a:off x="2433638" y="3151188"/>
            <a:ext cx="1555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700">
                <a:solidFill>
                  <a:srgbClr val="000000"/>
                </a:solidFill>
              </a:rPr>
              <a:t>H</a:t>
            </a:r>
            <a:endParaRPr lang="en-GB">
              <a:latin typeface="Comic Sans MS" charset="0"/>
            </a:endParaRPr>
          </a:p>
        </p:txBody>
      </p:sp>
      <p:sp>
        <p:nvSpPr>
          <p:cNvPr id="89183" name="Rectangle 206"/>
          <p:cNvSpPr>
            <a:spLocks noChangeArrowheads="1"/>
          </p:cNvSpPr>
          <p:nvPr/>
        </p:nvSpPr>
        <p:spPr bwMode="auto">
          <a:xfrm>
            <a:off x="1701800" y="2120900"/>
            <a:ext cx="15557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700">
                <a:solidFill>
                  <a:srgbClr val="000000"/>
                </a:solidFill>
              </a:rPr>
              <a:t>H</a:t>
            </a:r>
            <a:endParaRPr lang="en-GB">
              <a:latin typeface="Comic Sans MS" charset="0"/>
            </a:endParaRPr>
          </a:p>
        </p:txBody>
      </p:sp>
      <p:sp>
        <p:nvSpPr>
          <p:cNvPr id="89184" name="Rectangle 207"/>
          <p:cNvSpPr>
            <a:spLocks noChangeArrowheads="1"/>
          </p:cNvSpPr>
          <p:nvPr/>
        </p:nvSpPr>
        <p:spPr bwMode="auto">
          <a:xfrm>
            <a:off x="2241550" y="2439988"/>
            <a:ext cx="1555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700">
                <a:solidFill>
                  <a:srgbClr val="000000"/>
                </a:solidFill>
              </a:rPr>
              <a:t>H</a:t>
            </a:r>
            <a:endParaRPr lang="en-GB">
              <a:latin typeface="Comic Sans MS" charset="0"/>
            </a:endParaRPr>
          </a:p>
        </p:txBody>
      </p:sp>
      <p:sp>
        <p:nvSpPr>
          <p:cNvPr id="89185" name="Rectangle 209"/>
          <p:cNvSpPr>
            <a:spLocks noGrp="1" noChangeArrowheads="1"/>
          </p:cNvSpPr>
          <p:nvPr>
            <p:ph type="title"/>
          </p:nvPr>
        </p:nvSpPr>
        <p:spPr>
          <a:xfrm>
            <a:off x="673100" y="88900"/>
            <a:ext cx="7772400" cy="1143000"/>
          </a:xfrm>
        </p:spPr>
        <p:txBody>
          <a:bodyPr/>
          <a:lstStyle/>
          <a:p>
            <a:pPr eaLnBrk="1" hangingPunct="1"/>
            <a:r>
              <a:rPr lang="en-GB" sz="360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Hydrogen</a:t>
            </a:r>
            <a:r>
              <a:rPr lang="en-GB" sz="3600">
                <a:solidFill>
                  <a:srgbClr val="8000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60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bonding</a:t>
            </a:r>
            <a:endParaRPr lang="en-GB" sz="3600">
              <a:solidFill>
                <a:srgbClr val="800000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186" name="Line 210"/>
          <p:cNvSpPr>
            <a:spLocks noChangeShapeType="1"/>
          </p:cNvSpPr>
          <p:nvPr/>
        </p:nvSpPr>
        <p:spPr bwMode="auto">
          <a:xfrm flipV="1">
            <a:off x="2971800" y="2914650"/>
            <a:ext cx="355600" cy="63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ndout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63" y="982194"/>
            <a:ext cx="6796300" cy="4355387"/>
          </a:xfrm>
          <a:prstGeom prst="rect">
            <a:avLst/>
          </a:prstGeom>
          <a:noFill/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112632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01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8000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Semi-conservative replication</a:t>
            </a: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1177925"/>
            <a:ext cx="2916237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135"/>
          <p:cNvSpPr txBox="1">
            <a:spLocks noChangeArrowheads="1"/>
          </p:cNvSpPr>
          <p:nvPr/>
        </p:nvSpPr>
        <p:spPr bwMode="auto">
          <a:xfrm>
            <a:off x="2809875" y="1716088"/>
            <a:ext cx="171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Parental DNA</a:t>
            </a:r>
          </a:p>
        </p:txBody>
      </p:sp>
      <p:sp>
        <p:nvSpPr>
          <p:cNvPr id="115717" name="Text Box 136"/>
          <p:cNvSpPr txBox="1">
            <a:spLocks noChangeArrowheads="1"/>
          </p:cNvSpPr>
          <p:nvPr/>
        </p:nvSpPr>
        <p:spPr bwMode="auto">
          <a:xfrm>
            <a:off x="1060450" y="5888038"/>
            <a:ext cx="2474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Daughter molecules</a:t>
            </a:r>
          </a:p>
        </p:txBody>
      </p:sp>
      <p:sp>
        <p:nvSpPr>
          <p:cNvPr id="115718" name="Text Box 137"/>
          <p:cNvSpPr txBox="1">
            <a:spLocks noChangeArrowheads="1"/>
          </p:cNvSpPr>
          <p:nvPr/>
        </p:nvSpPr>
        <p:spPr bwMode="auto">
          <a:xfrm>
            <a:off x="4406900" y="2695575"/>
            <a:ext cx="389255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DNA replication is semi-conservative. Each daughter cell inherits one old and one new strand. </a:t>
            </a:r>
          </a:p>
        </p:txBody>
      </p:sp>
      <p:sp>
        <p:nvSpPr>
          <p:cNvPr id="115719" name="Text Box 138"/>
          <p:cNvSpPr txBox="1">
            <a:spLocks noChangeArrowheads="1"/>
          </p:cNvSpPr>
          <p:nvPr/>
        </p:nvSpPr>
        <p:spPr bwMode="auto">
          <a:xfrm>
            <a:off x="2960688" y="5394325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ED181E"/>
                </a:solidFill>
                <a:latin typeface="Calibri" charset="0"/>
              </a:rPr>
              <a:t>new</a:t>
            </a:r>
          </a:p>
        </p:txBody>
      </p:sp>
      <p:sp>
        <p:nvSpPr>
          <p:cNvPr id="115720" name="Text Box 139"/>
          <p:cNvSpPr txBox="1">
            <a:spLocks noChangeArrowheads="1"/>
          </p:cNvSpPr>
          <p:nvPr/>
        </p:nvSpPr>
        <p:spPr bwMode="auto">
          <a:xfrm>
            <a:off x="1082675" y="5394325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ED181E"/>
                </a:solidFill>
                <a:latin typeface="Calibri" charset="0"/>
              </a:rPr>
              <a:t>new</a:t>
            </a:r>
          </a:p>
        </p:txBody>
      </p:sp>
      <p:sp>
        <p:nvSpPr>
          <p:cNvPr id="115721" name="Text Box 140"/>
          <p:cNvSpPr txBox="1">
            <a:spLocks noChangeArrowheads="1"/>
          </p:cNvSpPr>
          <p:nvPr/>
        </p:nvSpPr>
        <p:spPr bwMode="auto">
          <a:xfrm>
            <a:off x="2503488" y="5394325"/>
            <a:ext cx="528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A8A1E"/>
                </a:solidFill>
                <a:latin typeface="Calibri" charset="0"/>
              </a:rPr>
              <a:t>old</a:t>
            </a:r>
          </a:p>
        </p:txBody>
      </p:sp>
      <p:sp>
        <p:nvSpPr>
          <p:cNvPr id="115722" name="Text Box 141"/>
          <p:cNvSpPr txBox="1">
            <a:spLocks noChangeArrowheads="1"/>
          </p:cNvSpPr>
          <p:nvPr/>
        </p:nvSpPr>
        <p:spPr bwMode="auto">
          <a:xfrm>
            <a:off x="1666875" y="5394325"/>
            <a:ext cx="528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A8A1E"/>
                </a:solidFill>
                <a:latin typeface="Calibri" charset="0"/>
              </a:rPr>
              <a:t>old</a:t>
            </a:r>
          </a:p>
        </p:txBody>
      </p:sp>
      <p:sp>
        <p:nvSpPr>
          <p:cNvPr id="115723" name="Line 132"/>
          <p:cNvSpPr>
            <a:spLocks noChangeShapeType="1"/>
          </p:cNvSpPr>
          <p:nvPr/>
        </p:nvSpPr>
        <p:spPr bwMode="auto">
          <a:xfrm flipH="1">
            <a:off x="1900238" y="3213100"/>
            <a:ext cx="3175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4" name="Line 133"/>
          <p:cNvSpPr>
            <a:spLocks noChangeShapeType="1"/>
          </p:cNvSpPr>
          <p:nvPr/>
        </p:nvSpPr>
        <p:spPr bwMode="auto">
          <a:xfrm>
            <a:off x="2654300" y="3213100"/>
            <a:ext cx="3175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2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89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Opening of DNA helix</a:t>
            </a: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1365250"/>
            <a:ext cx="35242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839788" y="1489075"/>
            <a:ext cx="3906837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The DNA helix is very stable and has to be unwound before replication can occur. This is done by a </a:t>
            </a:r>
            <a:r>
              <a:rPr lang="en-US" sz="1800">
                <a:solidFill>
                  <a:srgbClr val="ED181E"/>
                </a:solidFill>
                <a:latin typeface="Calibri" charset="0"/>
              </a:rPr>
              <a:t>DNA helicase</a:t>
            </a:r>
            <a:r>
              <a:rPr lang="en-US" sz="1800">
                <a:latin typeface="Calibri" charset="0"/>
              </a:rPr>
              <a:t>, an anzyme that uses ATP as source of energy to break hydrogen bonds between base pairs. 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839788" y="2590800"/>
            <a:ext cx="7805737" cy="3841750"/>
            <a:chOff x="529" y="1632"/>
            <a:chExt cx="4917" cy="2420"/>
          </a:xfrm>
        </p:grpSpPr>
        <p:sp>
          <p:nvSpPr>
            <p:cNvPr id="119814" name="Text Box 5"/>
            <p:cNvSpPr txBox="1">
              <a:spLocks noChangeArrowheads="1"/>
            </p:cNvSpPr>
            <p:nvPr/>
          </p:nvSpPr>
          <p:spPr bwMode="auto">
            <a:xfrm>
              <a:off x="529" y="2812"/>
              <a:ext cx="2537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</a:rPr>
                <a:t>New DNA is synthesised by </a:t>
              </a:r>
            </a:p>
            <a:p>
              <a:pPr eaLnBrk="1" hangingPunct="1"/>
              <a:r>
                <a:rPr lang="en-US" sz="1800">
                  <a:latin typeface="Calibri" charset="0"/>
                </a:rPr>
                <a:t>enzymes called </a:t>
              </a:r>
              <a:r>
                <a:rPr lang="en-US" sz="1800">
                  <a:solidFill>
                    <a:srgbClr val="ED181E"/>
                  </a:solidFill>
                  <a:latin typeface="Calibri" charset="0"/>
                </a:rPr>
                <a:t>DNA polymerases</a:t>
              </a:r>
              <a:r>
                <a:rPr lang="en-US" sz="1800">
                  <a:latin typeface="Calibri" charset="0"/>
                </a:rPr>
                <a:t>. DNA polymerases add nucleotides to the 3</a:t>
              </a:r>
              <a:r>
                <a:rPr lang="ja-JP" altLang="en-US" sz="1800">
                  <a:latin typeface="Calibri" charset="0"/>
                </a:rPr>
                <a:t>’</a:t>
              </a:r>
              <a:r>
                <a:rPr lang="en-US" sz="1800">
                  <a:latin typeface="Calibri" charset="0"/>
                </a:rPr>
                <a:t> end of a growing chain. </a:t>
              </a:r>
            </a:p>
          </p:txBody>
        </p:sp>
        <p:grpSp>
          <p:nvGrpSpPr>
            <p:cNvPr id="119815" name="Group 13"/>
            <p:cNvGrpSpPr>
              <a:grpSpLocks/>
            </p:cNvGrpSpPr>
            <p:nvPr/>
          </p:nvGrpSpPr>
          <p:grpSpPr bwMode="auto">
            <a:xfrm>
              <a:off x="3316" y="1632"/>
              <a:ext cx="2130" cy="2420"/>
              <a:chOff x="3316" y="1632"/>
              <a:chExt cx="2130" cy="2420"/>
            </a:xfrm>
          </p:grpSpPr>
          <p:pic>
            <p:nvPicPr>
              <p:cNvPr id="119816" name="Picture 6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1632"/>
                <a:ext cx="1641" cy="2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817" name="Text Box 8"/>
              <p:cNvSpPr txBox="1">
                <a:spLocks noChangeArrowheads="1"/>
              </p:cNvSpPr>
              <p:nvPr/>
            </p:nvSpPr>
            <p:spPr bwMode="auto">
              <a:xfrm>
                <a:off x="3316" y="2976"/>
                <a:ext cx="66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800">
                    <a:solidFill>
                      <a:srgbClr val="FF3300"/>
                    </a:solidFill>
                  </a:rPr>
                  <a:t>template</a:t>
                </a:r>
                <a:endParaRPr lang="en-US" sz="1800">
                  <a:solidFill>
                    <a:srgbClr val="FF3300"/>
                  </a:solidFill>
                </a:endParaRPr>
              </a:p>
            </p:txBody>
          </p:sp>
          <p:sp>
            <p:nvSpPr>
              <p:cNvPr id="119818" name="Text Box 9"/>
              <p:cNvSpPr txBox="1">
                <a:spLocks noChangeArrowheads="1"/>
              </p:cNvSpPr>
              <p:nvPr/>
            </p:nvSpPr>
            <p:spPr bwMode="auto">
              <a:xfrm>
                <a:off x="3360" y="3648"/>
                <a:ext cx="460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800">
                    <a:solidFill>
                      <a:srgbClr val="0066FF"/>
                    </a:solidFill>
                  </a:rPr>
                  <a:t>new</a:t>
                </a:r>
              </a:p>
              <a:p>
                <a:pPr eaLnBrk="1" hangingPunct="1"/>
                <a:r>
                  <a:rPr lang="en-GB" sz="1800">
                    <a:solidFill>
                      <a:srgbClr val="0066FF"/>
                    </a:solidFill>
                  </a:rPr>
                  <a:t>chain</a:t>
                </a:r>
                <a:endParaRPr lang="en-US" sz="1800">
                  <a:solidFill>
                    <a:srgbClr val="0066FF"/>
                  </a:solidFill>
                </a:endParaRPr>
              </a:p>
            </p:txBody>
          </p:sp>
          <p:sp>
            <p:nvSpPr>
              <p:cNvPr id="119819" name="Freeform 10"/>
              <p:cNvSpPr>
                <a:spLocks/>
              </p:cNvSpPr>
              <p:nvPr/>
            </p:nvSpPr>
            <p:spPr bwMode="auto">
              <a:xfrm>
                <a:off x="3743" y="3264"/>
                <a:ext cx="721" cy="672"/>
              </a:xfrm>
              <a:custGeom>
                <a:avLst/>
                <a:gdLst>
                  <a:gd name="T0" fmla="*/ 301 w 577"/>
                  <a:gd name="T1" fmla="*/ 672 h 624"/>
                  <a:gd name="T2" fmla="*/ 119 w 577"/>
                  <a:gd name="T3" fmla="*/ 605 h 624"/>
                  <a:gd name="T4" fmla="*/ 21 w 577"/>
                  <a:gd name="T5" fmla="*/ 517 h 624"/>
                  <a:gd name="T6" fmla="*/ 21 w 577"/>
                  <a:gd name="T7" fmla="*/ 379 h 624"/>
                  <a:gd name="T8" fmla="*/ 151 w 577"/>
                  <a:gd name="T9" fmla="*/ 284 h 624"/>
                  <a:gd name="T10" fmla="*/ 311 w 577"/>
                  <a:gd name="T11" fmla="*/ 207 h 624"/>
                  <a:gd name="T12" fmla="*/ 721 w 577"/>
                  <a:gd name="T13" fmla="*/ 0 h 6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7"/>
                  <a:gd name="T22" fmla="*/ 0 h 624"/>
                  <a:gd name="T23" fmla="*/ 577 w 577"/>
                  <a:gd name="T24" fmla="*/ 624 h 6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7" h="624">
                    <a:moveTo>
                      <a:pt x="241" y="624"/>
                    </a:moveTo>
                    <a:cubicBezTo>
                      <a:pt x="217" y="614"/>
                      <a:pt x="132" y="586"/>
                      <a:pt x="95" y="562"/>
                    </a:cubicBezTo>
                    <a:cubicBezTo>
                      <a:pt x="58" y="538"/>
                      <a:pt x="30" y="515"/>
                      <a:pt x="17" y="480"/>
                    </a:cubicBezTo>
                    <a:cubicBezTo>
                      <a:pt x="4" y="445"/>
                      <a:pt x="0" y="388"/>
                      <a:pt x="17" y="352"/>
                    </a:cubicBezTo>
                    <a:cubicBezTo>
                      <a:pt x="34" y="316"/>
                      <a:pt x="82" y="291"/>
                      <a:pt x="121" y="264"/>
                    </a:cubicBezTo>
                    <a:cubicBezTo>
                      <a:pt x="160" y="237"/>
                      <a:pt x="173" y="236"/>
                      <a:pt x="249" y="192"/>
                    </a:cubicBezTo>
                    <a:cubicBezTo>
                      <a:pt x="325" y="148"/>
                      <a:pt x="509" y="40"/>
                      <a:pt x="577" y="0"/>
                    </a:cubicBezTo>
                  </a:path>
                </a:pathLst>
              </a:custGeom>
              <a:noFill/>
              <a:ln w="76200">
                <a:solidFill>
                  <a:srgbClr val="0066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19820" name="Text Box 11"/>
              <p:cNvSpPr txBox="1">
                <a:spLocks noChangeArrowheads="1"/>
              </p:cNvSpPr>
              <p:nvPr/>
            </p:nvSpPr>
            <p:spPr bwMode="auto">
              <a:xfrm>
                <a:off x="4246" y="3479"/>
                <a:ext cx="120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rgbClr val="2F8B20"/>
                    </a:solidFill>
                  </a:rPr>
                  <a:t>DNA</a:t>
                </a:r>
                <a:r>
                  <a:rPr lang="en-US" sz="1600">
                    <a:solidFill>
                      <a:srgbClr val="2F8B20"/>
                    </a:solidFill>
                  </a:rPr>
                  <a:t> </a:t>
                </a:r>
                <a:r>
                  <a:rPr lang="en-US" sz="1800">
                    <a:solidFill>
                      <a:srgbClr val="2F8B20"/>
                    </a:solidFill>
                  </a:rPr>
                  <a:t>polymerase</a:t>
                </a:r>
                <a:endParaRPr lang="en-US" sz="1600">
                  <a:solidFill>
                    <a:srgbClr val="2F8B20"/>
                  </a:solidFill>
                </a:endParaRPr>
              </a:p>
            </p:txBody>
          </p:sp>
          <p:sp>
            <p:nvSpPr>
              <p:cNvPr id="119821" name="Text Box 12"/>
              <p:cNvSpPr txBox="1">
                <a:spLocks noChangeArrowheads="1"/>
              </p:cNvSpPr>
              <p:nvPr/>
            </p:nvSpPr>
            <p:spPr bwMode="auto">
              <a:xfrm>
                <a:off x="3406" y="1930"/>
                <a:ext cx="978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/>
                  <a:t>DNA helix is unwound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76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ChangeArrowheads="1"/>
          </p:cNvSpPr>
          <p:nvPr>
            <p:ph type="title"/>
          </p:nvPr>
        </p:nvSpPr>
        <p:spPr>
          <a:xfrm>
            <a:off x="652463" y="635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800000"/>
                </a:solidFill>
                <a:ea typeface="ＭＳ Ｐゴシック" pitchFamily="34" charset="-128"/>
              </a:rPr>
              <a:t>Enzyme reaction</a:t>
            </a:r>
          </a:p>
        </p:txBody>
      </p:sp>
      <p:sp>
        <p:nvSpPr>
          <p:cNvPr id="123906" name="Rectangle 246"/>
          <p:cNvSpPr>
            <a:spLocks noChangeArrowheads="1"/>
          </p:cNvSpPr>
          <p:nvPr/>
        </p:nvSpPr>
        <p:spPr bwMode="auto">
          <a:xfrm>
            <a:off x="5672138" y="4360863"/>
            <a:ext cx="1381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O</a:t>
            </a:r>
            <a:endParaRPr lang="en-US">
              <a:latin typeface="Comic Sans MS" pitchFamily="66" charset="0"/>
            </a:endParaRPr>
          </a:p>
        </p:txBody>
      </p:sp>
      <p:sp>
        <p:nvSpPr>
          <p:cNvPr id="123907" name="Rectangle 252"/>
          <p:cNvSpPr>
            <a:spLocks noChangeArrowheads="1"/>
          </p:cNvSpPr>
          <p:nvPr/>
        </p:nvSpPr>
        <p:spPr bwMode="auto">
          <a:xfrm>
            <a:off x="4768850" y="1927225"/>
            <a:ext cx="1190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</a:t>
            </a:r>
            <a:endParaRPr lang="en-US">
              <a:latin typeface="Comic Sans MS" pitchFamily="66" charset="0"/>
            </a:endParaRPr>
          </a:p>
        </p:txBody>
      </p:sp>
      <p:sp>
        <p:nvSpPr>
          <p:cNvPr id="123908" name="Rectangle 253"/>
          <p:cNvSpPr>
            <a:spLocks noChangeArrowheads="1"/>
          </p:cNvSpPr>
          <p:nvPr/>
        </p:nvSpPr>
        <p:spPr bwMode="auto">
          <a:xfrm>
            <a:off x="4457700" y="1927225"/>
            <a:ext cx="1381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O</a:t>
            </a:r>
            <a:endParaRPr lang="en-US">
              <a:latin typeface="Comic Sans MS" pitchFamily="66" charset="0"/>
            </a:endParaRPr>
          </a:p>
        </p:txBody>
      </p:sp>
      <p:sp>
        <p:nvSpPr>
          <p:cNvPr id="123909" name="Rectangle 254"/>
          <p:cNvSpPr>
            <a:spLocks noChangeArrowheads="1"/>
          </p:cNvSpPr>
          <p:nvPr/>
        </p:nvSpPr>
        <p:spPr bwMode="auto">
          <a:xfrm>
            <a:off x="5051425" y="1927225"/>
            <a:ext cx="1381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O</a:t>
            </a:r>
            <a:endParaRPr lang="en-US">
              <a:latin typeface="Comic Sans MS" pitchFamily="66" charset="0"/>
            </a:endParaRPr>
          </a:p>
        </p:txBody>
      </p:sp>
      <p:sp>
        <p:nvSpPr>
          <p:cNvPr id="123910" name="Rectangle 255"/>
          <p:cNvSpPr>
            <a:spLocks noChangeArrowheads="1"/>
          </p:cNvSpPr>
          <p:nvPr/>
        </p:nvSpPr>
        <p:spPr bwMode="auto">
          <a:xfrm>
            <a:off x="4749800" y="1585913"/>
            <a:ext cx="1381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O</a:t>
            </a:r>
            <a:endParaRPr lang="en-US">
              <a:latin typeface="Comic Sans MS" pitchFamily="66" charset="0"/>
            </a:endParaRPr>
          </a:p>
        </p:txBody>
      </p:sp>
      <p:sp>
        <p:nvSpPr>
          <p:cNvPr id="123911" name="Text Box 469"/>
          <p:cNvSpPr txBox="1">
            <a:spLocks noChangeArrowheads="1"/>
          </p:cNvSpPr>
          <p:nvPr/>
        </p:nvSpPr>
        <p:spPr bwMode="auto">
          <a:xfrm>
            <a:off x="8477250" y="1063625"/>
            <a:ext cx="41433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800">
                <a:solidFill>
                  <a:srgbClr val="3333FF"/>
                </a:solidFill>
                <a:latin typeface="Calibri" pitchFamily="34" charset="0"/>
              </a:rPr>
              <a:t>5'</a:t>
            </a:r>
          </a:p>
        </p:txBody>
      </p:sp>
      <p:sp>
        <p:nvSpPr>
          <p:cNvPr id="123912" name="Text Box 471"/>
          <p:cNvSpPr txBox="1">
            <a:spLocks noChangeArrowheads="1"/>
          </p:cNvSpPr>
          <p:nvPr/>
        </p:nvSpPr>
        <p:spPr bwMode="auto">
          <a:xfrm>
            <a:off x="8478838" y="5222875"/>
            <a:ext cx="41433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800">
                <a:solidFill>
                  <a:srgbClr val="3333FF"/>
                </a:solidFill>
                <a:latin typeface="Calibri" pitchFamily="34" charset="0"/>
              </a:rPr>
              <a:t>3'</a:t>
            </a:r>
          </a:p>
        </p:txBody>
      </p:sp>
      <p:grpSp>
        <p:nvGrpSpPr>
          <p:cNvPr id="123913" name="Group 544"/>
          <p:cNvGrpSpPr>
            <a:grpSpLocks/>
          </p:cNvGrpSpPr>
          <p:nvPr/>
        </p:nvGrpSpPr>
        <p:grpSpPr bwMode="auto">
          <a:xfrm>
            <a:off x="4600575" y="914400"/>
            <a:ext cx="3232150" cy="4816475"/>
            <a:chOff x="2106" y="568"/>
            <a:chExt cx="2036" cy="3034"/>
          </a:xfrm>
        </p:grpSpPr>
        <p:grpSp>
          <p:nvGrpSpPr>
            <p:cNvPr id="124016" name="Group 491"/>
            <p:cNvGrpSpPr>
              <a:grpSpLocks/>
            </p:cNvGrpSpPr>
            <p:nvPr/>
          </p:nvGrpSpPr>
          <p:grpSpPr bwMode="auto">
            <a:xfrm>
              <a:off x="2106" y="568"/>
              <a:ext cx="2036" cy="3034"/>
              <a:chOff x="2106" y="568"/>
              <a:chExt cx="2036" cy="3034"/>
            </a:xfrm>
          </p:grpSpPr>
          <p:sp>
            <p:nvSpPr>
              <p:cNvPr id="124018" name="Text Box 462"/>
              <p:cNvSpPr txBox="1">
                <a:spLocks noChangeArrowheads="1"/>
              </p:cNvSpPr>
              <p:nvPr/>
            </p:nvSpPr>
            <p:spPr bwMode="auto">
              <a:xfrm>
                <a:off x="2280" y="1441"/>
                <a:ext cx="20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FF0000"/>
                    </a:solidFill>
                  </a:rPr>
                  <a:t>5'</a:t>
                </a:r>
              </a:p>
            </p:txBody>
          </p:sp>
          <p:sp>
            <p:nvSpPr>
              <p:cNvPr id="124019" name="Text Box 464"/>
              <p:cNvSpPr txBox="1">
                <a:spLocks noChangeArrowheads="1"/>
              </p:cNvSpPr>
              <p:nvPr/>
            </p:nvSpPr>
            <p:spPr bwMode="auto">
              <a:xfrm>
                <a:off x="2485" y="1756"/>
                <a:ext cx="20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FF0000"/>
                    </a:solidFill>
                  </a:rPr>
                  <a:t>3'</a:t>
                </a:r>
              </a:p>
            </p:txBody>
          </p:sp>
          <p:sp>
            <p:nvSpPr>
              <p:cNvPr id="124020" name="Text Box 465"/>
              <p:cNvSpPr txBox="1">
                <a:spLocks noChangeArrowheads="1"/>
              </p:cNvSpPr>
              <p:nvPr/>
            </p:nvSpPr>
            <p:spPr bwMode="auto">
              <a:xfrm>
                <a:off x="2785" y="2628"/>
                <a:ext cx="20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FF0000"/>
                    </a:solidFill>
                  </a:rPr>
                  <a:t>3'</a:t>
                </a:r>
              </a:p>
            </p:txBody>
          </p:sp>
          <p:sp>
            <p:nvSpPr>
              <p:cNvPr id="124021" name="Text Box 466"/>
              <p:cNvSpPr txBox="1">
                <a:spLocks noChangeArrowheads="1"/>
              </p:cNvSpPr>
              <p:nvPr/>
            </p:nvSpPr>
            <p:spPr bwMode="auto">
              <a:xfrm>
                <a:off x="2577" y="2330"/>
                <a:ext cx="20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GB" sz="1400">
                    <a:solidFill>
                      <a:srgbClr val="FF0000"/>
                    </a:solidFill>
                  </a:rPr>
                  <a:t>5'</a:t>
                </a:r>
              </a:p>
            </p:txBody>
          </p:sp>
          <p:grpSp>
            <p:nvGrpSpPr>
              <p:cNvPr id="124022" name="Group 490"/>
              <p:cNvGrpSpPr>
                <a:grpSpLocks/>
              </p:cNvGrpSpPr>
              <p:nvPr/>
            </p:nvGrpSpPr>
            <p:grpSpPr bwMode="auto">
              <a:xfrm>
                <a:off x="2106" y="568"/>
                <a:ext cx="2036" cy="3034"/>
                <a:chOff x="2106" y="568"/>
                <a:chExt cx="2036" cy="3034"/>
              </a:xfrm>
            </p:grpSpPr>
            <p:grpSp>
              <p:nvGrpSpPr>
                <p:cNvPr id="124023" name="Group 489"/>
                <p:cNvGrpSpPr>
                  <a:grpSpLocks/>
                </p:cNvGrpSpPr>
                <p:nvPr/>
              </p:nvGrpSpPr>
              <p:grpSpPr bwMode="auto">
                <a:xfrm>
                  <a:off x="2106" y="568"/>
                  <a:ext cx="2036" cy="3034"/>
                  <a:chOff x="2106" y="568"/>
                  <a:chExt cx="2036" cy="3034"/>
                </a:xfrm>
              </p:grpSpPr>
              <p:sp>
                <p:nvSpPr>
                  <p:cNvPr id="124032" name="Freeform 262"/>
                  <p:cNvSpPr>
                    <a:spLocks/>
                  </p:cNvSpPr>
                  <p:nvPr/>
                </p:nvSpPr>
                <p:spPr bwMode="auto">
                  <a:xfrm>
                    <a:off x="3446" y="1013"/>
                    <a:ext cx="1" cy="147"/>
                  </a:xfrm>
                  <a:custGeom>
                    <a:avLst/>
                    <a:gdLst>
                      <a:gd name="T0" fmla="*/ 0 w 1"/>
                      <a:gd name="T1" fmla="*/ 0 h 147"/>
                      <a:gd name="T2" fmla="*/ 0 w 1"/>
                      <a:gd name="T3" fmla="*/ 147 h 147"/>
                      <a:gd name="T4" fmla="*/ 0 w 1"/>
                      <a:gd name="T5" fmla="*/ 0 h 147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47"/>
                      <a:gd name="T11" fmla="*/ 1 w 1"/>
                      <a:gd name="T12" fmla="*/ 147 h 14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47">
                        <a:moveTo>
                          <a:pt x="0" y="0"/>
                        </a:moveTo>
                        <a:lnTo>
                          <a:pt x="0" y="14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33" name="Freeform 263"/>
                  <p:cNvSpPr>
                    <a:spLocks/>
                  </p:cNvSpPr>
                  <p:nvPr/>
                </p:nvSpPr>
                <p:spPr bwMode="auto">
                  <a:xfrm>
                    <a:off x="3342" y="1160"/>
                    <a:ext cx="104" cy="74"/>
                  </a:xfrm>
                  <a:custGeom>
                    <a:avLst/>
                    <a:gdLst>
                      <a:gd name="T0" fmla="*/ 104 w 104"/>
                      <a:gd name="T1" fmla="*/ 0 h 74"/>
                      <a:gd name="T2" fmla="*/ 0 w 104"/>
                      <a:gd name="T3" fmla="*/ 74 h 74"/>
                      <a:gd name="T4" fmla="*/ 104 w 104"/>
                      <a:gd name="T5" fmla="*/ 0 h 74"/>
                      <a:gd name="T6" fmla="*/ 0 60000 65536"/>
                      <a:gd name="T7" fmla="*/ 0 60000 65536"/>
                      <a:gd name="T8" fmla="*/ 0 60000 65536"/>
                      <a:gd name="T9" fmla="*/ 0 w 104"/>
                      <a:gd name="T10" fmla="*/ 0 h 74"/>
                      <a:gd name="T11" fmla="*/ 104 w 104"/>
                      <a:gd name="T12" fmla="*/ 74 h 7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04" h="74">
                        <a:moveTo>
                          <a:pt x="104" y="0"/>
                        </a:moveTo>
                        <a:lnTo>
                          <a:pt x="0" y="74"/>
                        </a:lnTo>
                        <a:lnTo>
                          <a:pt x="10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34" name="Freeform 264"/>
                  <p:cNvSpPr>
                    <a:spLocks/>
                  </p:cNvSpPr>
                  <p:nvPr/>
                </p:nvSpPr>
                <p:spPr bwMode="auto">
                  <a:xfrm>
                    <a:off x="3342" y="1160"/>
                    <a:ext cx="104" cy="74"/>
                  </a:xfrm>
                  <a:custGeom>
                    <a:avLst/>
                    <a:gdLst>
                      <a:gd name="T0" fmla="*/ 104 w 104"/>
                      <a:gd name="T1" fmla="*/ 0 h 74"/>
                      <a:gd name="T2" fmla="*/ 104 w 104"/>
                      <a:gd name="T3" fmla="*/ 6 h 74"/>
                      <a:gd name="T4" fmla="*/ 0 w 104"/>
                      <a:gd name="T5" fmla="*/ 74 h 74"/>
                      <a:gd name="T6" fmla="*/ 0 w 104"/>
                      <a:gd name="T7" fmla="*/ 67 h 74"/>
                      <a:gd name="T8" fmla="*/ 104 w 104"/>
                      <a:gd name="T9" fmla="*/ 0 h 7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4"/>
                      <a:gd name="T16" fmla="*/ 0 h 74"/>
                      <a:gd name="T17" fmla="*/ 104 w 104"/>
                      <a:gd name="T18" fmla="*/ 74 h 7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4" h="74">
                        <a:moveTo>
                          <a:pt x="104" y="0"/>
                        </a:moveTo>
                        <a:lnTo>
                          <a:pt x="104" y="6"/>
                        </a:lnTo>
                        <a:lnTo>
                          <a:pt x="0" y="74"/>
                        </a:lnTo>
                        <a:lnTo>
                          <a:pt x="0" y="67"/>
                        </a:lnTo>
                        <a:lnTo>
                          <a:pt x="10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35" name="Freeform 265"/>
                  <p:cNvSpPr>
                    <a:spLocks/>
                  </p:cNvSpPr>
                  <p:nvPr/>
                </p:nvSpPr>
                <p:spPr bwMode="auto">
                  <a:xfrm>
                    <a:off x="3331" y="1148"/>
                    <a:ext cx="92" cy="61"/>
                  </a:xfrm>
                  <a:custGeom>
                    <a:avLst/>
                    <a:gdLst>
                      <a:gd name="T0" fmla="*/ 0 w 92"/>
                      <a:gd name="T1" fmla="*/ 61 h 61"/>
                      <a:gd name="T2" fmla="*/ 92 w 92"/>
                      <a:gd name="T3" fmla="*/ 0 h 61"/>
                      <a:gd name="T4" fmla="*/ 0 w 92"/>
                      <a:gd name="T5" fmla="*/ 61 h 61"/>
                      <a:gd name="T6" fmla="*/ 0 60000 65536"/>
                      <a:gd name="T7" fmla="*/ 0 60000 65536"/>
                      <a:gd name="T8" fmla="*/ 0 60000 65536"/>
                      <a:gd name="T9" fmla="*/ 0 w 92"/>
                      <a:gd name="T10" fmla="*/ 0 h 61"/>
                      <a:gd name="T11" fmla="*/ 92 w 92"/>
                      <a:gd name="T12" fmla="*/ 61 h 6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2" h="61">
                        <a:moveTo>
                          <a:pt x="0" y="61"/>
                        </a:moveTo>
                        <a:lnTo>
                          <a:pt x="92" y="0"/>
                        </a:lnTo>
                        <a:lnTo>
                          <a:pt x="0" y="6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36" name="Freeform 266"/>
                  <p:cNvSpPr>
                    <a:spLocks/>
                  </p:cNvSpPr>
                  <p:nvPr/>
                </p:nvSpPr>
                <p:spPr bwMode="auto">
                  <a:xfrm>
                    <a:off x="3331" y="1142"/>
                    <a:ext cx="92" cy="67"/>
                  </a:xfrm>
                  <a:custGeom>
                    <a:avLst/>
                    <a:gdLst>
                      <a:gd name="T0" fmla="*/ 0 w 92"/>
                      <a:gd name="T1" fmla="*/ 67 h 67"/>
                      <a:gd name="T2" fmla="*/ 0 w 92"/>
                      <a:gd name="T3" fmla="*/ 61 h 67"/>
                      <a:gd name="T4" fmla="*/ 92 w 92"/>
                      <a:gd name="T5" fmla="*/ 0 h 67"/>
                      <a:gd name="T6" fmla="*/ 92 w 92"/>
                      <a:gd name="T7" fmla="*/ 6 h 67"/>
                      <a:gd name="T8" fmla="*/ 0 w 92"/>
                      <a:gd name="T9" fmla="*/ 67 h 6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2"/>
                      <a:gd name="T16" fmla="*/ 0 h 67"/>
                      <a:gd name="T17" fmla="*/ 92 w 92"/>
                      <a:gd name="T18" fmla="*/ 67 h 6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2" h="67">
                        <a:moveTo>
                          <a:pt x="0" y="67"/>
                        </a:moveTo>
                        <a:lnTo>
                          <a:pt x="0" y="61"/>
                        </a:lnTo>
                        <a:lnTo>
                          <a:pt x="92" y="0"/>
                        </a:lnTo>
                        <a:lnTo>
                          <a:pt x="92" y="6"/>
                        </a:lnTo>
                        <a:lnTo>
                          <a:pt x="0" y="6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37" name="Freeform 267"/>
                  <p:cNvSpPr>
                    <a:spLocks/>
                  </p:cNvSpPr>
                  <p:nvPr/>
                </p:nvSpPr>
                <p:spPr bwMode="auto">
                  <a:xfrm>
                    <a:off x="3124" y="1160"/>
                    <a:ext cx="109" cy="80"/>
                  </a:xfrm>
                  <a:custGeom>
                    <a:avLst/>
                    <a:gdLst>
                      <a:gd name="T0" fmla="*/ 109 w 109"/>
                      <a:gd name="T1" fmla="*/ 80 h 80"/>
                      <a:gd name="T2" fmla="*/ 0 w 109"/>
                      <a:gd name="T3" fmla="*/ 0 h 80"/>
                      <a:gd name="T4" fmla="*/ 109 w 109"/>
                      <a:gd name="T5" fmla="*/ 80 h 80"/>
                      <a:gd name="T6" fmla="*/ 0 60000 65536"/>
                      <a:gd name="T7" fmla="*/ 0 60000 65536"/>
                      <a:gd name="T8" fmla="*/ 0 60000 65536"/>
                      <a:gd name="T9" fmla="*/ 0 w 109"/>
                      <a:gd name="T10" fmla="*/ 0 h 80"/>
                      <a:gd name="T11" fmla="*/ 109 w 109"/>
                      <a:gd name="T12" fmla="*/ 80 h 8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09" h="80">
                        <a:moveTo>
                          <a:pt x="109" y="80"/>
                        </a:moveTo>
                        <a:lnTo>
                          <a:pt x="0" y="0"/>
                        </a:lnTo>
                        <a:lnTo>
                          <a:pt x="109" y="8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38" name="Freeform 268"/>
                  <p:cNvSpPr>
                    <a:spLocks/>
                  </p:cNvSpPr>
                  <p:nvPr/>
                </p:nvSpPr>
                <p:spPr bwMode="auto">
                  <a:xfrm>
                    <a:off x="3118" y="1160"/>
                    <a:ext cx="115" cy="80"/>
                  </a:xfrm>
                  <a:custGeom>
                    <a:avLst/>
                    <a:gdLst>
                      <a:gd name="T0" fmla="*/ 115 w 115"/>
                      <a:gd name="T1" fmla="*/ 74 h 80"/>
                      <a:gd name="T2" fmla="*/ 115 w 115"/>
                      <a:gd name="T3" fmla="*/ 80 h 80"/>
                      <a:gd name="T4" fmla="*/ 0 w 115"/>
                      <a:gd name="T5" fmla="*/ 6 h 80"/>
                      <a:gd name="T6" fmla="*/ 6 w 115"/>
                      <a:gd name="T7" fmla="*/ 0 h 80"/>
                      <a:gd name="T8" fmla="*/ 115 w 115"/>
                      <a:gd name="T9" fmla="*/ 74 h 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5"/>
                      <a:gd name="T16" fmla="*/ 0 h 80"/>
                      <a:gd name="T17" fmla="*/ 115 w 115"/>
                      <a:gd name="T18" fmla="*/ 80 h 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5" h="80">
                        <a:moveTo>
                          <a:pt x="115" y="74"/>
                        </a:moveTo>
                        <a:lnTo>
                          <a:pt x="115" y="80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lnTo>
                          <a:pt x="115" y="7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39" name="Freeform 269"/>
                  <p:cNvSpPr>
                    <a:spLocks/>
                  </p:cNvSpPr>
                  <p:nvPr/>
                </p:nvSpPr>
                <p:spPr bwMode="auto">
                  <a:xfrm>
                    <a:off x="3118" y="951"/>
                    <a:ext cx="1" cy="209"/>
                  </a:xfrm>
                  <a:custGeom>
                    <a:avLst/>
                    <a:gdLst>
                      <a:gd name="T0" fmla="*/ 0 w 1"/>
                      <a:gd name="T1" fmla="*/ 0 h 209"/>
                      <a:gd name="T2" fmla="*/ 0 w 1"/>
                      <a:gd name="T3" fmla="*/ 209 h 209"/>
                      <a:gd name="T4" fmla="*/ 0 w 1"/>
                      <a:gd name="T5" fmla="*/ 0 h 209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209"/>
                      <a:gd name="T11" fmla="*/ 1 w 1"/>
                      <a:gd name="T12" fmla="*/ 209 h 20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209">
                        <a:moveTo>
                          <a:pt x="0" y="0"/>
                        </a:moveTo>
                        <a:lnTo>
                          <a:pt x="0" y="2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40" name="Line 270"/>
                  <p:cNvSpPr>
                    <a:spLocks noChangeShapeType="1"/>
                  </p:cNvSpPr>
                  <p:nvPr/>
                </p:nvSpPr>
                <p:spPr bwMode="auto">
                  <a:xfrm>
                    <a:off x="3440" y="1013"/>
                    <a:ext cx="1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41" name="Line 271"/>
                  <p:cNvSpPr>
                    <a:spLocks noChangeShapeType="1"/>
                  </p:cNvSpPr>
                  <p:nvPr/>
                </p:nvSpPr>
                <p:spPr bwMode="auto">
                  <a:xfrm>
                    <a:off x="3118" y="945"/>
                    <a:ext cx="1" cy="20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42" name="Freeform 272"/>
                  <p:cNvSpPr>
                    <a:spLocks/>
                  </p:cNvSpPr>
                  <p:nvPr/>
                </p:nvSpPr>
                <p:spPr bwMode="auto">
                  <a:xfrm>
                    <a:off x="3141" y="964"/>
                    <a:ext cx="1" cy="184"/>
                  </a:xfrm>
                  <a:custGeom>
                    <a:avLst/>
                    <a:gdLst>
                      <a:gd name="T0" fmla="*/ 0 w 1"/>
                      <a:gd name="T1" fmla="*/ 0 h 184"/>
                      <a:gd name="T2" fmla="*/ 0 w 1"/>
                      <a:gd name="T3" fmla="*/ 184 h 184"/>
                      <a:gd name="T4" fmla="*/ 0 w 1"/>
                      <a:gd name="T5" fmla="*/ 0 h 184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84"/>
                      <a:gd name="T11" fmla="*/ 1 w 1"/>
                      <a:gd name="T12" fmla="*/ 184 h 18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84">
                        <a:moveTo>
                          <a:pt x="0" y="0"/>
                        </a:moveTo>
                        <a:lnTo>
                          <a:pt x="0" y="18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43" name="Freeform 273"/>
                  <p:cNvSpPr>
                    <a:spLocks/>
                  </p:cNvSpPr>
                  <p:nvPr/>
                </p:nvSpPr>
                <p:spPr bwMode="auto">
                  <a:xfrm>
                    <a:off x="3124" y="841"/>
                    <a:ext cx="155" cy="104"/>
                  </a:xfrm>
                  <a:custGeom>
                    <a:avLst/>
                    <a:gdLst>
                      <a:gd name="T0" fmla="*/ 0 w 155"/>
                      <a:gd name="T1" fmla="*/ 104 h 104"/>
                      <a:gd name="T2" fmla="*/ 155 w 155"/>
                      <a:gd name="T3" fmla="*/ 0 h 104"/>
                      <a:gd name="T4" fmla="*/ 0 w 155"/>
                      <a:gd name="T5" fmla="*/ 104 h 104"/>
                      <a:gd name="T6" fmla="*/ 0 60000 65536"/>
                      <a:gd name="T7" fmla="*/ 0 60000 65536"/>
                      <a:gd name="T8" fmla="*/ 0 60000 65536"/>
                      <a:gd name="T9" fmla="*/ 0 w 155"/>
                      <a:gd name="T10" fmla="*/ 0 h 104"/>
                      <a:gd name="T11" fmla="*/ 155 w 155"/>
                      <a:gd name="T12" fmla="*/ 104 h 10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55" h="104">
                        <a:moveTo>
                          <a:pt x="0" y="104"/>
                        </a:moveTo>
                        <a:lnTo>
                          <a:pt x="155" y="0"/>
                        </a:lnTo>
                        <a:lnTo>
                          <a:pt x="0" y="10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44" name="Freeform 274"/>
                  <p:cNvSpPr>
                    <a:spLocks/>
                  </p:cNvSpPr>
                  <p:nvPr/>
                </p:nvSpPr>
                <p:spPr bwMode="auto">
                  <a:xfrm>
                    <a:off x="3118" y="841"/>
                    <a:ext cx="167" cy="110"/>
                  </a:xfrm>
                  <a:custGeom>
                    <a:avLst/>
                    <a:gdLst>
                      <a:gd name="T0" fmla="*/ 6 w 167"/>
                      <a:gd name="T1" fmla="*/ 110 h 110"/>
                      <a:gd name="T2" fmla="*/ 0 w 167"/>
                      <a:gd name="T3" fmla="*/ 104 h 110"/>
                      <a:gd name="T4" fmla="*/ 161 w 167"/>
                      <a:gd name="T5" fmla="*/ 0 h 110"/>
                      <a:gd name="T6" fmla="*/ 167 w 167"/>
                      <a:gd name="T7" fmla="*/ 6 h 110"/>
                      <a:gd name="T8" fmla="*/ 6 w 167"/>
                      <a:gd name="T9" fmla="*/ 110 h 1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7"/>
                      <a:gd name="T16" fmla="*/ 0 h 110"/>
                      <a:gd name="T17" fmla="*/ 167 w 167"/>
                      <a:gd name="T18" fmla="*/ 110 h 11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7" h="110">
                        <a:moveTo>
                          <a:pt x="6" y="110"/>
                        </a:moveTo>
                        <a:lnTo>
                          <a:pt x="0" y="104"/>
                        </a:lnTo>
                        <a:lnTo>
                          <a:pt x="161" y="0"/>
                        </a:lnTo>
                        <a:lnTo>
                          <a:pt x="167" y="6"/>
                        </a:lnTo>
                        <a:lnTo>
                          <a:pt x="6" y="1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45" name="Freeform 275"/>
                  <p:cNvSpPr>
                    <a:spLocks/>
                  </p:cNvSpPr>
                  <p:nvPr/>
                </p:nvSpPr>
                <p:spPr bwMode="auto">
                  <a:xfrm>
                    <a:off x="3285" y="841"/>
                    <a:ext cx="109" cy="74"/>
                  </a:xfrm>
                  <a:custGeom>
                    <a:avLst/>
                    <a:gdLst>
                      <a:gd name="T0" fmla="*/ 109 w 109"/>
                      <a:gd name="T1" fmla="*/ 74 h 74"/>
                      <a:gd name="T2" fmla="*/ 0 w 109"/>
                      <a:gd name="T3" fmla="*/ 0 h 74"/>
                      <a:gd name="T4" fmla="*/ 109 w 109"/>
                      <a:gd name="T5" fmla="*/ 74 h 74"/>
                      <a:gd name="T6" fmla="*/ 0 60000 65536"/>
                      <a:gd name="T7" fmla="*/ 0 60000 65536"/>
                      <a:gd name="T8" fmla="*/ 0 60000 65536"/>
                      <a:gd name="T9" fmla="*/ 0 w 109"/>
                      <a:gd name="T10" fmla="*/ 0 h 74"/>
                      <a:gd name="T11" fmla="*/ 109 w 109"/>
                      <a:gd name="T12" fmla="*/ 74 h 7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09" h="74">
                        <a:moveTo>
                          <a:pt x="109" y="74"/>
                        </a:moveTo>
                        <a:lnTo>
                          <a:pt x="0" y="0"/>
                        </a:lnTo>
                        <a:lnTo>
                          <a:pt x="109" y="7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46" name="Freeform 276"/>
                  <p:cNvSpPr>
                    <a:spLocks/>
                  </p:cNvSpPr>
                  <p:nvPr/>
                </p:nvSpPr>
                <p:spPr bwMode="auto">
                  <a:xfrm>
                    <a:off x="3285" y="841"/>
                    <a:ext cx="115" cy="80"/>
                  </a:xfrm>
                  <a:custGeom>
                    <a:avLst/>
                    <a:gdLst>
                      <a:gd name="T0" fmla="*/ 115 w 115"/>
                      <a:gd name="T1" fmla="*/ 74 h 80"/>
                      <a:gd name="T2" fmla="*/ 109 w 115"/>
                      <a:gd name="T3" fmla="*/ 80 h 80"/>
                      <a:gd name="T4" fmla="*/ 0 w 115"/>
                      <a:gd name="T5" fmla="*/ 6 h 80"/>
                      <a:gd name="T6" fmla="*/ 0 w 115"/>
                      <a:gd name="T7" fmla="*/ 0 h 80"/>
                      <a:gd name="T8" fmla="*/ 115 w 115"/>
                      <a:gd name="T9" fmla="*/ 74 h 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5"/>
                      <a:gd name="T16" fmla="*/ 0 h 80"/>
                      <a:gd name="T17" fmla="*/ 115 w 115"/>
                      <a:gd name="T18" fmla="*/ 80 h 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5" h="80">
                        <a:moveTo>
                          <a:pt x="115" y="74"/>
                        </a:moveTo>
                        <a:lnTo>
                          <a:pt x="109" y="80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115" y="7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47" name="Freeform 277"/>
                  <p:cNvSpPr>
                    <a:spLocks/>
                  </p:cNvSpPr>
                  <p:nvPr/>
                </p:nvSpPr>
                <p:spPr bwMode="auto">
                  <a:xfrm>
                    <a:off x="3285" y="872"/>
                    <a:ext cx="103" cy="67"/>
                  </a:xfrm>
                  <a:custGeom>
                    <a:avLst/>
                    <a:gdLst>
                      <a:gd name="T0" fmla="*/ 0 w 103"/>
                      <a:gd name="T1" fmla="*/ 0 h 67"/>
                      <a:gd name="T2" fmla="*/ 103 w 103"/>
                      <a:gd name="T3" fmla="*/ 67 h 67"/>
                      <a:gd name="T4" fmla="*/ 0 w 103"/>
                      <a:gd name="T5" fmla="*/ 0 h 67"/>
                      <a:gd name="T6" fmla="*/ 0 60000 65536"/>
                      <a:gd name="T7" fmla="*/ 0 60000 65536"/>
                      <a:gd name="T8" fmla="*/ 0 60000 65536"/>
                      <a:gd name="T9" fmla="*/ 0 w 103"/>
                      <a:gd name="T10" fmla="*/ 0 h 67"/>
                      <a:gd name="T11" fmla="*/ 103 w 103"/>
                      <a:gd name="T12" fmla="*/ 67 h 6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03" h="67">
                        <a:moveTo>
                          <a:pt x="0" y="0"/>
                        </a:moveTo>
                        <a:lnTo>
                          <a:pt x="103" y="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48" name="Freeform 278"/>
                  <p:cNvSpPr>
                    <a:spLocks/>
                  </p:cNvSpPr>
                  <p:nvPr/>
                </p:nvSpPr>
                <p:spPr bwMode="auto">
                  <a:xfrm>
                    <a:off x="3279" y="865"/>
                    <a:ext cx="109" cy="74"/>
                  </a:xfrm>
                  <a:custGeom>
                    <a:avLst/>
                    <a:gdLst>
                      <a:gd name="T0" fmla="*/ 0 w 109"/>
                      <a:gd name="T1" fmla="*/ 7 h 74"/>
                      <a:gd name="T2" fmla="*/ 6 w 109"/>
                      <a:gd name="T3" fmla="*/ 0 h 74"/>
                      <a:gd name="T4" fmla="*/ 109 w 109"/>
                      <a:gd name="T5" fmla="*/ 68 h 74"/>
                      <a:gd name="T6" fmla="*/ 104 w 109"/>
                      <a:gd name="T7" fmla="*/ 74 h 74"/>
                      <a:gd name="T8" fmla="*/ 0 w 109"/>
                      <a:gd name="T9" fmla="*/ 7 h 7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9"/>
                      <a:gd name="T16" fmla="*/ 0 h 74"/>
                      <a:gd name="T17" fmla="*/ 109 w 109"/>
                      <a:gd name="T18" fmla="*/ 74 h 7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9" h="74">
                        <a:moveTo>
                          <a:pt x="0" y="7"/>
                        </a:moveTo>
                        <a:lnTo>
                          <a:pt x="6" y="0"/>
                        </a:lnTo>
                        <a:lnTo>
                          <a:pt x="109" y="68"/>
                        </a:lnTo>
                        <a:lnTo>
                          <a:pt x="104" y="74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49" name="Freeform 279"/>
                  <p:cNvSpPr>
                    <a:spLocks/>
                  </p:cNvSpPr>
                  <p:nvPr/>
                </p:nvSpPr>
                <p:spPr bwMode="auto">
                  <a:xfrm>
                    <a:off x="3003" y="1160"/>
                    <a:ext cx="115" cy="43"/>
                  </a:xfrm>
                  <a:custGeom>
                    <a:avLst/>
                    <a:gdLst>
                      <a:gd name="T0" fmla="*/ 115 w 115"/>
                      <a:gd name="T1" fmla="*/ 0 h 43"/>
                      <a:gd name="T2" fmla="*/ 0 w 115"/>
                      <a:gd name="T3" fmla="*/ 43 h 43"/>
                      <a:gd name="T4" fmla="*/ 115 w 115"/>
                      <a:gd name="T5" fmla="*/ 0 h 43"/>
                      <a:gd name="T6" fmla="*/ 0 60000 65536"/>
                      <a:gd name="T7" fmla="*/ 0 60000 65536"/>
                      <a:gd name="T8" fmla="*/ 0 60000 65536"/>
                      <a:gd name="T9" fmla="*/ 0 w 115"/>
                      <a:gd name="T10" fmla="*/ 0 h 43"/>
                      <a:gd name="T11" fmla="*/ 115 w 115"/>
                      <a:gd name="T12" fmla="*/ 43 h 4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15" h="43">
                        <a:moveTo>
                          <a:pt x="115" y="0"/>
                        </a:moveTo>
                        <a:lnTo>
                          <a:pt x="0" y="43"/>
                        </a:lnTo>
                        <a:lnTo>
                          <a:pt x="11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50" name="Line 280"/>
                  <p:cNvSpPr>
                    <a:spLocks noChangeShapeType="1"/>
                  </p:cNvSpPr>
                  <p:nvPr/>
                </p:nvSpPr>
                <p:spPr bwMode="auto">
                  <a:xfrm>
                    <a:off x="3141" y="957"/>
                    <a:ext cx="1" cy="18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51" name="Line 2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03" y="1160"/>
                    <a:ext cx="109" cy="4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52" name="Freeform 282"/>
                  <p:cNvSpPr>
                    <a:spLocks/>
                  </p:cNvSpPr>
                  <p:nvPr/>
                </p:nvSpPr>
                <p:spPr bwMode="auto">
                  <a:xfrm>
                    <a:off x="2830" y="1056"/>
                    <a:ext cx="75" cy="116"/>
                  </a:xfrm>
                  <a:custGeom>
                    <a:avLst/>
                    <a:gdLst>
                      <a:gd name="T0" fmla="*/ 75 w 75"/>
                      <a:gd name="T1" fmla="*/ 116 h 116"/>
                      <a:gd name="T2" fmla="*/ 0 w 75"/>
                      <a:gd name="T3" fmla="*/ 0 h 116"/>
                      <a:gd name="T4" fmla="*/ 75 w 75"/>
                      <a:gd name="T5" fmla="*/ 116 h 116"/>
                      <a:gd name="T6" fmla="*/ 0 60000 65536"/>
                      <a:gd name="T7" fmla="*/ 0 60000 65536"/>
                      <a:gd name="T8" fmla="*/ 0 60000 65536"/>
                      <a:gd name="T9" fmla="*/ 0 w 75"/>
                      <a:gd name="T10" fmla="*/ 0 h 116"/>
                      <a:gd name="T11" fmla="*/ 75 w 75"/>
                      <a:gd name="T12" fmla="*/ 116 h 11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75" h="116">
                        <a:moveTo>
                          <a:pt x="75" y="116"/>
                        </a:moveTo>
                        <a:lnTo>
                          <a:pt x="0" y="0"/>
                        </a:lnTo>
                        <a:lnTo>
                          <a:pt x="75" y="1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53" name="Freeform 283"/>
                  <p:cNvSpPr>
                    <a:spLocks/>
                  </p:cNvSpPr>
                  <p:nvPr/>
                </p:nvSpPr>
                <p:spPr bwMode="auto">
                  <a:xfrm>
                    <a:off x="2825" y="1056"/>
                    <a:ext cx="80" cy="122"/>
                  </a:xfrm>
                  <a:custGeom>
                    <a:avLst/>
                    <a:gdLst>
                      <a:gd name="T0" fmla="*/ 80 w 80"/>
                      <a:gd name="T1" fmla="*/ 116 h 122"/>
                      <a:gd name="T2" fmla="*/ 74 w 80"/>
                      <a:gd name="T3" fmla="*/ 122 h 122"/>
                      <a:gd name="T4" fmla="*/ 0 w 80"/>
                      <a:gd name="T5" fmla="*/ 0 h 122"/>
                      <a:gd name="T6" fmla="*/ 5 w 80"/>
                      <a:gd name="T7" fmla="*/ 0 h 122"/>
                      <a:gd name="T8" fmla="*/ 80 w 80"/>
                      <a:gd name="T9" fmla="*/ 116 h 12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0"/>
                      <a:gd name="T16" fmla="*/ 0 h 122"/>
                      <a:gd name="T17" fmla="*/ 80 w 80"/>
                      <a:gd name="T18" fmla="*/ 122 h 12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0" h="122">
                        <a:moveTo>
                          <a:pt x="80" y="116"/>
                        </a:moveTo>
                        <a:lnTo>
                          <a:pt x="74" y="122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80" y="1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54" name="Freeform 284"/>
                  <p:cNvSpPr>
                    <a:spLocks/>
                  </p:cNvSpPr>
                  <p:nvPr/>
                </p:nvSpPr>
                <p:spPr bwMode="auto">
                  <a:xfrm>
                    <a:off x="2830" y="939"/>
                    <a:ext cx="69" cy="117"/>
                  </a:xfrm>
                  <a:custGeom>
                    <a:avLst/>
                    <a:gdLst>
                      <a:gd name="T0" fmla="*/ 0 w 69"/>
                      <a:gd name="T1" fmla="*/ 117 h 117"/>
                      <a:gd name="T2" fmla="*/ 69 w 69"/>
                      <a:gd name="T3" fmla="*/ 0 h 117"/>
                      <a:gd name="T4" fmla="*/ 0 w 69"/>
                      <a:gd name="T5" fmla="*/ 117 h 117"/>
                      <a:gd name="T6" fmla="*/ 0 60000 65536"/>
                      <a:gd name="T7" fmla="*/ 0 60000 65536"/>
                      <a:gd name="T8" fmla="*/ 0 60000 65536"/>
                      <a:gd name="T9" fmla="*/ 0 w 69"/>
                      <a:gd name="T10" fmla="*/ 0 h 117"/>
                      <a:gd name="T11" fmla="*/ 69 w 69"/>
                      <a:gd name="T12" fmla="*/ 117 h 11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69" h="117">
                        <a:moveTo>
                          <a:pt x="0" y="117"/>
                        </a:moveTo>
                        <a:lnTo>
                          <a:pt x="69" y="0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55" name="Freeform 285"/>
                  <p:cNvSpPr>
                    <a:spLocks/>
                  </p:cNvSpPr>
                  <p:nvPr/>
                </p:nvSpPr>
                <p:spPr bwMode="auto">
                  <a:xfrm>
                    <a:off x="2825" y="939"/>
                    <a:ext cx="80" cy="117"/>
                  </a:xfrm>
                  <a:custGeom>
                    <a:avLst/>
                    <a:gdLst>
                      <a:gd name="T0" fmla="*/ 5 w 80"/>
                      <a:gd name="T1" fmla="*/ 117 h 117"/>
                      <a:gd name="T2" fmla="*/ 0 w 80"/>
                      <a:gd name="T3" fmla="*/ 117 h 117"/>
                      <a:gd name="T4" fmla="*/ 74 w 80"/>
                      <a:gd name="T5" fmla="*/ 0 h 117"/>
                      <a:gd name="T6" fmla="*/ 80 w 80"/>
                      <a:gd name="T7" fmla="*/ 6 h 117"/>
                      <a:gd name="T8" fmla="*/ 5 w 80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0"/>
                      <a:gd name="T16" fmla="*/ 0 h 117"/>
                      <a:gd name="T17" fmla="*/ 80 w 80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0" h="117">
                        <a:moveTo>
                          <a:pt x="5" y="117"/>
                        </a:moveTo>
                        <a:lnTo>
                          <a:pt x="0" y="117"/>
                        </a:lnTo>
                        <a:lnTo>
                          <a:pt x="74" y="0"/>
                        </a:lnTo>
                        <a:lnTo>
                          <a:pt x="80" y="6"/>
                        </a:lnTo>
                        <a:lnTo>
                          <a:pt x="5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56" name="Freeform 286"/>
                  <p:cNvSpPr>
                    <a:spLocks/>
                  </p:cNvSpPr>
                  <p:nvPr/>
                </p:nvSpPr>
                <p:spPr bwMode="auto">
                  <a:xfrm>
                    <a:off x="2859" y="957"/>
                    <a:ext cx="63" cy="99"/>
                  </a:xfrm>
                  <a:custGeom>
                    <a:avLst/>
                    <a:gdLst>
                      <a:gd name="T0" fmla="*/ 63 w 63"/>
                      <a:gd name="T1" fmla="*/ 0 h 99"/>
                      <a:gd name="T2" fmla="*/ 0 w 63"/>
                      <a:gd name="T3" fmla="*/ 99 h 99"/>
                      <a:gd name="T4" fmla="*/ 63 w 63"/>
                      <a:gd name="T5" fmla="*/ 0 h 99"/>
                      <a:gd name="T6" fmla="*/ 0 60000 65536"/>
                      <a:gd name="T7" fmla="*/ 0 60000 65536"/>
                      <a:gd name="T8" fmla="*/ 0 60000 65536"/>
                      <a:gd name="T9" fmla="*/ 0 w 63"/>
                      <a:gd name="T10" fmla="*/ 0 h 99"/>
                      <a:gd name="T11" fmla="*/ 63 w 63"/>
                      <a:gd name="T12" fmla="*/ 99 h 9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63" h="99">
                        <a:moveTo>
                          <a:pt x="63" y="0"/>
                        </a:moveTo>
                        <a:lnTo>
                          <a:pt x="0" y="99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57" name="Freeform 287"/>
                  <p:cNvSpPr>
                    <a:spLocks/>
                  </p:cNvSpPr>
                  <p:nvPr/>
                </p:nvSpPr>
                <p:spPr bwMode="auto">
                  <a:xfrm>
                    <a:off x="2853" y="951"/>
                    <a:ext cx="69" cy="105"/>
                  </a:xfrm>
                  <a:custGeom>
                    <a:avLst/>
                    <a:gdLst>
                      <a:gd name="T0" fmla="*/ 64 w 69"/>
                      <a:gd name="T1" fmla="*/ 0 h 105"/>
                      <a:gd name="T2" fmla="*/ 69 w 69"/>
                      <a:gd name="T3" fmla="*/ 6 h 105"/>
                      <a:gd name="T4" fmla="*/ 6 w 69"/>
                      <a:gd name="T5" fmla="*/ 105 h 105"/>
                      <a:gd name="T6" fmla="*/ 0 w 69"/>
                      <a:gd name="T7" fmla="*/ 105 h 105"/>
                      <a:gd name="T8" fmla="*/ 64 w 69"/>
                      <a:gd name="T9" fmla="*/ 0 h 10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105"/>
                      <a:gd name="T17" fmla="*/ 69 w 69"/>
                      <a:gd name="T18" fmla="*/ 105 h 10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105">
                        <a:moveTo>
                          <a:pt x="64" y="0"/>
                        </a:moveTo>
                        <a:lnTo>
                          <a:pt x="69" y="6"/>
                        </a:lnTo>
                        <a:lnTo>
                          <a:pt x="6" y="105"/>
                        </a:lnTo>
                        <a:lnTo>
                          <a:pt x="0" y="105"/>
                        </a:lnTo>
                        <a:lnTo>
                          <a:pt x="6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58" name="Freeform 288"/>
                  <p:cNvSpPr>
                    <a:spLocks/>
                  </p:cNvSpPr>
                  <p:nvPr/>
                </p:nvSpPr>
                <p:spPr bwMode="auto">
                  <a:xfrm>
                    <a:off x="3003" y="902"/>
                    <a:ext cx="115" cy="43"/>
                  </a:xfrm>
                  <a:custGeom>
                    <a:avLst/>
                    <a:gdLst>
                      <a:gd name="T0" fmla="*/ 0 w 115"/>
                      <a:gd name="T1" fmla="*/ 0 h 43"/>
                      <a:gd name="T2" fmla="*/ 115 w 115"/>
                      <a:gd name="T3" fmla="*/ 43 h 43"/>
                      <a:gd name="T4" fmla="*/ 0 w 115"/>
                      <a:gd name="T5" fmla="*/ 0 h 43"/>
                      <a:gd name="T6" fmla="*/ 0 60000 65536"/>
                      <a:gd name="T7" fmla="*/ 0 60000 65536"/>
                      <a:gd name="T8" fmla="*/ 0 60000 65536"/>
                      <a:gd name="T9" fmla="*/ 0 w 115"/>
                      <a:gd name="T10" fmla="*/ 0 h 43"/>
                      <a:gd name="T11" fmla="*/ 115 w 115"/>
                      <a:gd name="T12" fmla="*/ 43 h 4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15" h="43">
                        <a:moveTo>
                          <a:pt x="0" y="0"/>
                        </a:moveTo>
                        <a:lnTo>
                          <a:pt x="115" y="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59" name="Freeform 289"/>
                  <p:cNvSpPr>
                    <a:spLocks/>
                  </p:cNvSpPr>
                  <p:nvPr/>
                </p:nvSpPr>
                <p:spPr bwMode="auto">
                  <a:xfrm>
                    <a:off x="3285" y="694"/>
                    <a:ext cx="1" cy="147"/>
                  </a:xfrm>
                  <a:custGeom>
                    <a:avLst/>
                    <a:gdLst>
                      <a:gd name="T0" fmla="*/ 0 w 1"/>
                      <a:gd name="T1" fmla="*/ 0 h 147"/>
                      <a:gd name="T2" fmla="*/ 0 w 1"/>
                      <a:gd name="T3" fmla="*/ 147 h 147"/>
                      <a:gd name="T4" fmla="*/ 0 w 1"/>
                      <a:gd name="T5" fmla="*/ 0 h 147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47"/>
                      <a:gd name="T11" fmla="*/ 1 w 1"/>
                      <a:gd name="T12" fmla="*/ 147 h 14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47">
                        <a:moveTo>
                          <a:pt x="0" y="0"/>
                        </a:moveTo>
                        <a:lnTo>
                          <a:pt x="0" y="14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60" name="Line 290"/>
                  <p:cNvSpPr>
                    <a:spLocks noChangeShapeType="1"/>
                  </p:cNvSpPr>
                  <p:nvPr/>
                </p:nvSpPr>
                <p:spPr bwMode="auto">
                  <a:xfrm>
                    <a:off x="3003" y="902"/>
                    <a:ext cx="109" cy="4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61" name="Line 291"/>
                  <p:cNvSpPr>
                    <a:spLocks noChangeShapeType="1"/>
                  </p:cNvSpPr>
                  <p:nvPr/>
                </p:nvSpPr>
                <p:spPr bwMode="auto">
                  <a:xfrm>
                    <a:off x="3279" y="688"/>
                    <a:ext cx="1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62" name="Freeform 292"/>
                  <p:cNvSpPr>
                    <a:spLocks/>
                  </p:cNvSpPr>
                  <p:nvPr/>
                </p:nvSpPr>
                <p:spPr bwMode="auto">
                  <a:xfrm>
                    <a:off x="2537" y="1780"/>
                    <a:ext cx="293" cy="1"/>
                  </a:xfrm>
                  <a:custGeom>
                    <a:avLst/>
                    <a:gdLst>
                      <a:gd name="T0" fmla="*/ 293 w 293"/>
                      <a:gd name="T1" fmla="*/ 0 h 1"/>
                      <a:gd name="T2" fmla="*/ 0 w 293"/>
                      <a:gd name="T3" fmla="*/ 0 h 1"/>
                      <a:gd name="T4" fmla="*/ 293 w 293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293"/>
                      <a:gd name="T10" fmla="*/ 0 h 1"/>
                      <a:gd name="T11" fmla="*/ 293 w 293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93" h="1">
                        <a:moveTo>
                          <a:pt x="293" y="0"/>
                        </a:moveTo>
                        <a:lnTo>
                          <a:pt x="0" y="0"/>
                        </a:lnTo>
                        <a:lnTo>
                          <a:pt x="29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63" name="Freeform 293"/>
                  <p:cNvSpPr>
                    <a:spLocks/>
                  </p:cNvSpPr>
                  <p:nvPr/>
                </p:nvSpPr>
                <p:spPr bwMode="auto">
                  <a:xfrm>
                    <a:off x="2526" y="1761"/>
                    <a:ext cx="316" cy="31"/>
                  </a:xfrm>
                  <a:custGeom>
                    <a:avLst/>
                    <a:gdLst>
                      <a:gd name="T0" fmla="*/ 299 w 316"/>
                      <a:gd name="T1" fmla="*/ 0 h 31"/>
                      <a:gd name="T2" fmla="*/ 316 w 316"/>
                      <a:gd name="T3" fmla="*/ 19 h 31"/>
                      <a:gd name="T4" fmla="*/ 310 w 316"/>
                      <a:gd name="T5" fmla="*/ 31 h 31"/>
                      <a:gd name="T6" fmla="*/ 5 w 316"/>
                      <a:gd name="T7" fmla="*/ 31 h 31"/>
                      <a:gd name="T8" fmla="*/ 0 w 316"/>
                      <a:gd name="T9" fmla="*/ 19 h 31"/>
                      <a:gd name="T10" fmla="*/ 11 w 316"/>
                      <a:gd name="T11" fmla="*/ 0 h 31"/>
                      <a:gd name="T12" fmla="*/ 299 w 316"/>
                      <a:gd name="T13" fmla="*/ 0 h 31"/>
                      <a:gd name="T14" fmla="*/ 299 w 316"/>
                      <a:gd name="T15" fmla="*/ 0 h 3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16"/>
                      <a:gd name="T25" fmla="*/ 0 h 31"/>
                      <a:gd name="T26" fmla="*/ 316 w 316"/>
                      <a:gd name="T27" fmla="*/ 31 h 3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16" h="31">
                        <a:moveTo>
                          <a:pt x="299" y="0"/>
                        </a:moveTo>
                        <a:lnTo>
                          <a:pt x="316" y="19"/>
                        </a:lnTo>
                        <a:lnTo>
                          <a:pt x="310" y="31"/>
                        </a:lnTo>
                        <a:lnTo>
                          <a:pt x="5" y="31"/>
                        </a:lnTo>
                        <a:lnTo>
                          <a:pt x="0" y="19"/>
                        </a:lnTo>
                        <a:lnTo>
                          <a:pt x="11" y="0"/>
                        </a:lnTo>
                        <a:lnTo>
                          <a:pt x="29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64" name="Freeform 294"/>
                  <p:cNvSpPr>
                    <a:spLocks/>
                  </p:cNvSpPr>
                  <p:nvPr/>
                </p:nvSpPr>
                <p:spPr bwMode="auto">
                  <a:xfrm>
                    <a:off x="2836" y="1651"/>
                    <a:ext cx="98" cy="135"/>
                  </a:xfrm>
                  <a:custGeom>
                    <a:avLst/>
                    <a:gdLst>
                      <a:gd name="T0" fmla="*/ 98 w 98"/>
                      <a:gd name="T1" fmla="*/ 0 h 135"/>
                      <a:gd name="T2" fmla="*/ 0 w 98"/>
                      <a:gd name="T3" fmla="*/ 135 h 135"/>
                      <a:gd name="T4" fmla="*/ 98 w 98"/>
                      <a:gd name="T5" fmla="*/ 0 h 135"/>
                      <a:gd name="T6" fmla="*/ 0 60000 65536"/>
                      <a:gd name="T7" fmla="*/ 0 60000 65536"/>
                      <a:gd name="T8" fmla="*/ 0 60000 65536"/>
                      <a:gd name="T9" fmla="*/ 0 w 98"/>
                      <a:gd name="T10" fmla="*/ 0 h 135"/>
                      <a:gd name="T11" fmla="*/ 98 w 98"/>
                      <a:gd name="T12" fmla="*/ 135 h 13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8" h="135">
                        <a:moveTo>
                          <a:pt x="98" y="0"/>
                        </a:moveTo>
                        <a:lnTo>
                          <a:pt x="0" y="135"/>
                        </a:lnTo>
                        <a:lnTo>
                          <a:pt x="9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65" name="Line 2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1" y="1773"/>
                    <a:ext cx="299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66" name="Line 2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30" y="1651"/>
                    <a:ext cx="104" cy="12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67" name="Freeform 297"/>
                  <p:cNvSpPr>
                    <a:spLocks/>
                  </p:cNvSpPr>
                  <p:nvPr/>
                </p:nvSpPr>
                <p:spPr bwMode="auto">
                  <a:xfrm>
                    <a:off x="2825" y="1651"/>
                    <a:ext cx="115" cy="159"/>
                  </a:xfrm>
                  <a:custGeom>
                    <a:avLst/>
                    <a:gdLst>
                      <a:gd name="T0" fmla="*/ 103 w 115"/>
                      <a:gd name="T1" fmla="*/ 0 h 159"/>
                      <a:gd name="T2" fmla="*/ 115 w 115"/>
                      <a:gd name="T3" fmla="*/ 0 h 159"/>
                      <a:gd name="T4" fmla="*/ 115 w 115"/>
                      <a:gd name="T5" fmla="*/ 0 h 159"/>
                      <a:gd name="T6" fmla="*/ 23 w 115"/>
                      <a:gd name="T7" fmla="*/ 159 h 159"/>
                      <a:gd name="T8" fmla="*/ 17 w 115"/>
                      <a:gd name="T9" fmla="*/ 129 h 159"/>
                      <a:gd name="T10" fmla="*/ 0 w 115"/>
                      <a:gd name="T11" fmla="*/ 110 h 159"/>
                      <a:gd name="T12" fmla="*/ 103 w 115"/>
                      <a:gd name="T13" fmla="*/ 0 h 159"/>
                      <a:gd name="T14" fmla="*/ 103 w 115"/>
                      <a:gd name="T15" fmla="*/ 0 h 15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15"/>
                      <a:gd name="T25" fmla="*/ 0 h 159"/>
                      <a:gd name="T26" fmla="*/ 115 w 115"/>
                      <a:gd name="T27" fmla="*/ 159 h 159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15" h="159">
                        <a:moveTo>
                          <a:pt x="103" y="0"/>
                        </a:moveTo>
                        <a:lnTo>
                          <a:pt x="115" y="0"/>
                        </a:lnTo>
                        <a:lnTo>
                          <a:pt x="23" y="159"/>
                        </a:lnTo>
                        <a:lnTo>
                          <a:pt x="17" y="129"/>
                        </a:lnTo>
                        <a:lnTo>
                          <a:pt x="0" y="110"/>
                        </a:lnTo>
                        <a:lnTo>
                          <a:pt x="10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68" name="Freeform 298"/>
                  <p:cNvSpPr>
                    <a:spLocks/>
                  </p:cNvSpPr>
                  <p:nvPr/>
                </p:nvSpPr>
                <p:spPr bwMode="auto">
                  <a:xfrm>
                    <a:off x="2750" y="1565"/>
                    <a:ext cx="184" cy="86"/>
                  </a:xfrm>
                  <a:custGeom>
                    <a:avLst/>
                    <a:gdLst>
                      <a:gd name="T0" fmla="*/ 0 w 184"/>
                      <a:gd name="T1" fmla="*/ 0 h 86"/>
                      <a:gd name="T2" fmla="*/ 184 w 184"/>
                      <a:gd name="T3" fmla="*/ 86 h 86"/>
                      <a:gd name="T4" fmla="*/ 0 w 184"/>
                      <a:gd name="T5" fmla="*/ 0 h 86"/>
                      <a:gd name="T6" fmla="*/ 0 60000 65536"/>
                      <a:gd name="T7" fmla="*/ 0 60000 65536"/>
                      <a:gd name="T8" fmla="*/ 0 60000 65536"/>
                      <a:gd name="T9" fmla="*/ 0 w 184"/>
                      <a:gd name="T10" fmla="*/ 0 h 86"/>
                      <a:gd name="T11" fmla="*/ 184 w 184"/>
                      <a:gd name="T12" fmla="*/ 86 h 8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84" h="86">
                        <a:moveTo>
                          <a:pt x="0" y="0"/>
                        </a:moveTo>
                        <a:lnTo>
                          <a:pt x="184" y="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69" name="Freeform 299"/>
                  <p:cNvSpPr>
                    <a:spLocks/>
                  </p:cNvSpPr>
                  <p:nvPr/>
                </p:nvSpPr>
                <p:spPr bwMode="auto">
                  <a:xfrm>
                    <a:off x="2750" y="1559"/>
                    <a:ext cx="184" cy="98"/>
                  </a:xfrm>
                  <a:custGeom>
                    <a:avLst/>
                    <a:gdLst>
                      <a:gd name="T0" fmla="*/ 0 w 184"/>
                      <a:gd name="T1" fmla="*/ 6 h 98"/>
                      <a:gd name="T2" fmla="*/ 0 w 184"/>
                      <a:gd name="T3" fmla="*/ 0 h 98"/>
                      <a:gd name="T4" fmla="*/ 184 w 184"/>
                      <a:gd name="T5" fmla="*/ 92 h 98"/>
                      <a:gd name="T6" fmla="*/ 184 w 184"/>
                      <a:gd name="T7" fmla="*/ 98 h 98"/>
                      <a:gd name="T8" fmla="*/ 0 w 184"/>
                      <a:gd name="T9" fmla="*/ 6 h 9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4"/>
                      <a:gd name="T16" fmla="*/ 0 h 98"/>
                      <a:gd name="T17" fmla="*/ 184 w 184"/>
                      <a:gd name="T18" fmla="*/ 98 h 9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4" h="98">
                        <a:moveTo>
                          <a:pt x="0" y="6"/>
                        </a:moveTo>
                        <a:lnTo>
                          <a:pt x="0" y="0"/>
                        </a:lnTo>
                        <a:lnTo>
                          <a:pt x="184" y="92"/>
                        </a:lnTo>
                        <a:lnTo>
                          <a:pt x="184" y="98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70" name="Freeform 300"/>
                  <p:cNvSpPr>
                    <a:spLocks/>
                  </p:cNvSpPr>
                  <p:nvPr/>
                </p:nvSpPr>
                <p:spPr bwMode="auto">
                  <a:xfrm>
                    <a:off x="2434" y="1559"/>
                    <a:ext cx="212" cy="92"/>
                  </a:xfrm>
                  <a:custGeom>
                    <a:avLst/>
                    <a:gdLst>
                      <a:gd name="T0" fmla="*/ 0 w 212"/>
                      <a:gd name="T1" fmla="*/ 92 h 92"/>
                      <a:gd name="T2" fmla="*/ 212 w 212"/>
                      <a:gd name="T3" fmla="*/ 0 h 92"/>
                      <a:gd name="T4" fmla="*/ 0 w 212"/>
                      <a:gd name="T5" fmla="*/ 92 h 92"/>
                      <a:gd name="T6" fmla="*/ 0 60000 65536"/>
                      <a:gd name="T7" fmla="*/ 0 60000 65536"/>
                      <a:gd name="T8" fmla="*/ 0 60000 65536"/>
                      <a:gd name="T9" fmla="*/ 0 w 212"/>
                      <a:gd name="T10" fmla="*/ 0 h 92"/>
                      <a:gd name="T11" fmla="*/ 212 w 212"/>
                      <a:gd name="T12" fmla="*/ 92 h 9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2" h="92">
                        <a:moveTo>
                          <a:pt x="0" y="92"/>
                        </a:moveTo>
                        <a:lnTo>
                          <a:pt x="212" y="0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71" name="Freeform 301"/>
                  <p:cNvSpPr>
                    <a:spLocks/>
                  </p:cNvSpPr>
                  <p:nvPr/>
                </p:nvSpPr>
                <p:spPr bwMode="auto">
                  <a:xfrm>
                    <a:off x="2434" y="1559"/>
                    <a:ext cx="212" cy="98"/>
                  </a:xfrm>
                  <a:custGeom>
                    <a:avLst/>
                    <a:gdLst>
                      <a:gd name="T0" fmla="*/ 0 w 212"/>
                      <a:gd name="T1" fmla="*/ 98 h 98"/>
                      <a:gd name="T2" fmla="*/ 0 w 212"/>
                      <a:gd name="T3" fmla="*/ 92 h 98"/>
                      <a:gd name="T4" fmla="*/ 207 w 212"/>
                      <a:gd name="T5" fmla="*/ 0 h 98"/>
                      <a:gd name="T6" fmla="*/ 212 w 212"/>
                      <a:gd name="T7" fmla="*/ 6 h 98"/>
                      <a:gd name="T8" fmla="*/ 0 w 212"/>
                      <a:gd name="T9" fmla="*/ 98 h 9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2"/>
                      <a:gd name="T16" fmla="*/ 0 h 98"/>
                      <a:gd name="T17" fmla="*/ 212 w 212"/>
                      <a:gd name="T18" fmla="*/ 98 h 9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2" h="98">
                        <a:moveTo>
                          <a:pt x="0" y="98"/>
                        </a:moveTo>
                        <a:lnTo>
                          <a:pt x="0" y="92"/>
                        </a:lnTo>
                        <a:lnTo>
                          <a:pt x="207" y="0"/>
                        </a:lnTo>
                        <a:lnTo>
                          <a:pt x="212" y="6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72" name="Freeform 302"/>
                  <p:cNvSpPr>
                    <a:spLocks/>
                  </p:cNvSpPr>
                  <p:nvPr/>
                </p:nvSpPr>
                <p:spPr bwMode="auto">
                  <a:xfrm>
                    <a:off x="2428" y="1651"/>
                    <a:ext cx="103" cy="135"/>
                  </a:xfrm>
                  <a:custGeom>
                    <a:avLst/>
                    <a:gdLst>
                      <a:gd name="T0" fmla="*/ 103 w 103"/>
                      <a:gd name="T1" fmla="*/ 135 h 135"/>
                      <a:gd name="T2" fmla="*/ 0 w 103"/>
                      <a:gd name="T3" fmla="*/ 0 h 135"/>
                      <a:gd name="T4" fmla="*/ 103 w 103"/>
                      <a:gd name="T5" fmla="*/ 135 h 135"/>
                      <a:gd name="T6" fmla="*/ 0 60000 65536"/>
                      <a:gd name="T7" fmla="*/ 0 60000 65536"/>
                      <a:gd name="T8" fmla="*/ 0 60000 65536"/>
                      <a:gd name="T9" fmla="*/ 0 w 103"/>
                      <a:gd name="T10" fmla="*/ 0 h 135"/>
                      <a:gd name="T11" fmla="*/ 103 w 103"/>
                      <a:gd name="T12" fmla="*/ 135 h 13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03" h="135">
                        <a:moveTo>
                          <a:pt x="103" y="135"/>
                        </a:moveTo>
                        <a:lnTo>
                          <a:pt x="0" y="0"/>
                        </a:lnTo>
                        <a:lnTo>
                          <a:pt x="103" y="13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73" name="Freeform 303"/>
                  <p:cNvSpPr>
                    <a:spLocks/>
                  </p:cNvSpPr>
                  <p:nvPr/>
                </p:nvSpPr>
                <p:spPr bwMode="auto">
                  <a:xfrm>
                    <a:off x="2422" y="1651"/>
                    <a:ext cx="115" cy="159"/>
                  </a:xfrm>
                  <a:custGeom>
                    <a:avLst/>
                    <a:gdLst>
                      <a:gd name="T0" fmla="*/ 0 w 115"/>
                      <a:gd name="T1" fmla="*/ 0 h 159"/>
                      <a:gd name="T2" fmla="*/ 6 w 115"/>
                      <a:gd name="T3" fmla="*/ 0 h 159"/>
                      <a:gd name="T4" fmla="*/ 12 w 115"/>
                      <a:gd name="T5" fmla="*/ 0 h 159"/>
                      <a:gd name="T6" fmla="*/ 115 w 115"/>
                      <a:gd name="T7" fmla="*/ 110 h 159"/>
                      <a:gd name="T8" fmla="*/ 104 w 115"/>
                      <a:gd name="T9" fmla="*/ 129 h 159"/>
                      <a:gd name="T10" fmla="*/ 98 w 115"/>
                      <a:gd name="T11" fmla="*/ 159 h 159"/>
                      <a:gd name="T12" fmla="*/ 0 w 115"/>
                      <a:gd name="T13" fmla="*/ 0 h 159"/>
                      <a:gd name="T14" fmla="*/ 0 w 115"/>
                      <a:gd name="T15" fmla="*/ 0 h 15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15"/>
                      <a:gd name="T25" fmla="*/ 0 h 159"/>
                      <a:gd name="T26" fmla="*/ 115 w 115"/>
                      <a:gd name="T27" fmla="*/ 159 h 159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15" h="159">
                        <a:moveTo>
                          <a:pt x="0" y="0"/>
                        </a:moveTo>
                        <a:lnTo>
                          <a:pt x="6" y="0"/>
                        </a:lnTo>
                        <a:lnTo>
                          <a:pt x="12" y="0"/>
                        </a:lnTo>
                        <a:lnTo>
                          <a:pt x="115" y="110"/>
                        </a:lnTo>
                        <a:lnTo>
                          <a:pt x="104" y="129"/>
                        </a:lnTo>
                        <a:lnTo>
                          <a:pt x="98" y="15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74" name="Freeform 304"/>
                  <p:cNvSpPr>
                    <a:spLocks/>
                  </p:cNvSpPr>
                  <p:nvPr/>
                </p:nvSpPr>
                <p:spPr bwMode="auto">
                  <a:xfrm>
                    <a:off x="2842" y="1804"/>
                    <a:ext cx="1" cy="55"/>
                  </a:xfrm>
                  <a:custGeom>
                    <a:avLst/>
                    <a:gdLst>
                      <a:gd name="T0" fmla="*/ 0 w 1"/>
                      <a:gd name="T1" fmla="*/ 55 h 55"/>
                      <a:gd name="T2" fmla="*/ 0 w 1"/>
                      <a:gd name="T3" fmla="*/ 0 h 55"/>
                      <a:gd name="T4" fmla="*/ 0 w 1"/>
                      <a:gd name="T5" fmla="*/ 55 h 55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55"/>
                      <a:gd name="T11" fmla="*/ 1 w 1"/>
                      <a:gd name="T12" fmla="*/ 55 h 5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55">
                        <a:moveTo>
                          <a:pt x="0" y="55"/>
                        </a:moveTo>
                        <a:lnTo>
                          <a:pt x="0" y="0"/>
                        </a:lnTo>
                        <a:lnTo>
                          <a:pt x="0" y="5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75" name="Line 30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28" y="1651"/>
                    <a:ext cx="98" cy="12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76" name="Line 30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2" y="1798"/>
                    <a:ext cx="1" cy="6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77" name="Freeform 307"/>
                  <p:cNvSpPr>
                    <a:spLocks/>
                  </p:cNvSpPr>
                  <p:nvPr/>
                </p:nvSpPr>
                <p:spPr bwMode="auto">
                  <a:xfrm>
                    <a:off x="2428" y="1479"/>
                    <a:ext cx="1" cy="172"/>
                  </a:xfrm>
                  <a:custGeom>
                    <a:avLst/>
                    <a:gdLst>
                      <a:gd name="T0" fmla="*/ 0 w 1"/>
                      <a:gd name="T1" fmla="*/ 0 h 172"/>
                      <a:gd name="T2" fmla="*/ 0 w 1"/>
                      <a:gd name="T3" fmla="*/ 172 h 172"/>
                      <a:gd name="T4" fmla="*/ 0 w 1"/>
                      <a:gd name="T5" fmla="*/ 0 h 172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72"/>
                      <a:gd name="T11" fmla="*/ 1 w 1"/>
                      <a:gd name="T12" fmla="*/ 172 h 17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72">
                        <a:moveTo>
                          <a:pt x="0" y="0"/>
                        </a:moveTo>
                        <a:lnTo>
                          <a:pt x="0" y="17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78" name="Freeform 308"/>
                  <p:cNvSpPr>
                    <a:spLocks/>
                  </p:cNvSpPr>
                  <p:nvPr/>
                </p:nvSpPr>
                <p:spPr bwMode="auto">
                  <a:xfrm>
                    <a:off x="2940" y="1295"/>
                    <a:ext cx="1" cy="356"/>
                  </a:xfrm>
                  <a:custGeom>
                    <a:avLst/>
                    <a:gdLst>
                      <a:gd name="T0" fmla="*/ 0 w 1"/>
                      <a:gd name="T1" fmla="*/ 0 h 356"/>
                      <a:gd name="T2" fmla="*/ 0 w 1"/>
                      <a:gd name="T3" fmla="*/ 356 h 356"/>
                      <a:gd name="T4" fmla="*/ 0 w 1"/>
                      <a:gd name="T5" fmla="*/ 0 h 356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356"/>
                      <a:gd name="T11" fmla="*/ 1 w 1"/>
                      <a:gd name="T12" fmla="*/ 356 h 35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356">
                        <a:moveTo>
                          <a:pt x="0" y="0"/>
                        </a:moveTo>
                        <a:lnTo>
                          <a:pt x="0" y="35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79" name="Line 309"/>
                  <p:cNvSpPr>
                    <a:spLocks noChangeShapeType="1"/>
                  </p:cNvSpPr>
                  <p:nvPr/>
                </p:nvSpPr>
                <p:spPr bwMode="auto">
                  <a:xfrm>
                    <a:off x="2428" y="1479"/>
                    <a:ext cx="1" cy="17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80" name="Line 310"/>
                  <p:cNvSpPr>
                    <a:spLocks noChangeShapeType="1"/>
                  </p:cNvSpPr>
                  <p:nvPr/>
                </p:nvSpPr>
                <p:spPr bwMode="auto">
                  <a:xfrm>
                    <a:off x="2934" y="1295"/>
                    <a:ext cx="1" cy="3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81" name="Freeform 311"/>
                  <p:cNvSpPr>
                    <a:spLocks/>
                  </p:cNvSpPr>
                  <p:nvPr/>
                </p:nvSpPr>
                <p:spPr bwMode="auto">
                  <a:xfrm>
                    <a:off x="2301" y="1479"/>
                    <a:ext cx="127" cy="1"/>
                  </a:xfrm>
                  <a:custGeom>
                    <a:avLst/>
                    <a:gdLst>
                      <a:gd name="T0" fmla="*/ 0 w 127"/>
                      <a:gd name="T1" fmla="*/ 0 h 1"/>
                      <a:gd name="T2" fmla="*/ 127 w 127"/>
                      <a:gd name="T3" fmla="*/ 0 h 1"/>
                      <a:gd name="T4" fmla="*/ 0 w 127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27"/>
                      <a:gd name="T10" fmla="*/ 0 h 1"/>
                      <a:gd name="T11" fmla="*/ 127 w 127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27" h="1">
                        <a:moveTo>
                          <a:pt x="0" y="0"/>
                        </a:moveTo>
                        <a:lnTo>
                          <a:pt x="1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82" name="Freeform 312"/>
                  <p:cNvSpPr>
                    <a:spLocks/>
                  </p:cNvSpPr>
                  <p:nvPr/>
                </p:nvSpPr>
                <p:spPr bwMode="auto">
                  <a:xfrm>
                    <a:off x="3066" y="1786"/>
                    <a:ext cx="1" cy="214"/>
                  </a:xfrm>
                  <a:custGeom>
                    <a:avLst/>
                    <a:gdLst>
                      <a:gd name="T0" fmla="*/ 0 w 1"/>
                      <a:gd name="T1" fmla="*/ 214 h 214"/>
                      <a:gd name="T2" fmla="*/ 0 w 1"/>
                      <a:gd name="T3" fmla="*/ 0 h 214"/>
                      <a:gd name="T4" fmla="*/ 0 w 1"/>
                      <a:gd name="T5" fmla="*/ 214 h 214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214"/>
                      <a:gd name="T11" fmla="*/ 1 w 1"/>
                      <a:gd name="T12" fmla="*/ 214 h 21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214">
                        <a:moveTo>
                          <a:pt x="0" y="214"/>
                        </a:moveTo>
                        <a:lnTo>
                          <a:pt x="0" y="0"/>
                        </a:lnTo>
                        <a:lnTo>
                          <a:pt x="0" y="2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83" name="Line 313"/>
                  <p:cNvSpPr>
                    <a:spLocks noChangeShapeType="1"/>
                  </p:cNvSpPr>
                  <p:nvPr/>
                </p:nvSpPr>
                <p:spPr bwMode="auto">
                  <a:xfrm>
                    <a:off x="2296" y="1479"/>
                    <a:ext cx="13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84" name="Line 3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66" y="1780"/>
                    <a:ext cx="1" cy="21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85" name="Freeform 315"/>
                  <p:cNvSpPr>
                    <a:spLocks/>
                  </p:cNvSpPr>
                  <p:nvPr/>
                </p:nvSpPr>
                <p:spPr bwMode="auto">
                  <a:xfrm>
                    <a:off x="3089" y="1798"/>
                    <a:ext cx="1" cy="190"/>
                  </a:xfrm>
                  <a:custGeom>
                    <a:avLst/>
                    <a:gdLst>
                      <a:gd name="T0" fmla="*/ 0 w 1"/>
                      <a:gd name="T1" fmla="*/ 190 h 190"/>
                      <a:gd name="T2" fmla="*/ 0 w 1"/>
                      <a:gd name="T3" fmla="*/ 0 h 190"/>
                      <a:gd name="T4" fmla="*/ 0 w 1"/>
                      <a:gd name="T5" fmla="*/ 190 h 190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90"/>
                      <a:gd name="T11" fmla="*/ 1 w 1"/>
                      <a:gd name="T12" fmla="*/ 190 h 19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90">
                        <a:moveTo>
                          <a:pt x="0" y="190"/>
                        </a:moveTo>
                        <a:lnTo>
                          <a:pt x="0" y="0"/>
                        </a:lnTo>
                        <a:lnTo>
                          <a:pt x="0" y="19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86" name="Freeform 316"/>
                  <p:cNvSpPr>
                    <a:spLocks/>
                  </p:cNvSpPr>
                  <p:nvPr/>
                </p:nvSpPr>
                <p:spPr bwMode="auto">
                  <a:xfrm>
                    <a:off x="3394" y="1853"/>
                    <a:ext cx="1" cy="147"/>
                  </a:xfrm>
                  <a:custGeom>
                    <a:avLst/>
                    <a:gdLst>
                      <a:gd name="T0" fmla="*/ 0 w 1"/>
                      <a:gd name="T1" fmla="*/ 0 h 147"/>
                      <a:gd name="T2" fmla="*/ 0 w 1"/>
                      <a:gd name="T3" fmla="*/ 147 h 147"/>
                      <a:gd name="T4" fmla="*/ 0 w 1"/>
                      <a:gd name="T5" fmla="*/ 0 h 147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47"/>
                      <a:gd name="T11" fmla="*/ 1 w 1"/>
                      <a:gd name="T12" fmla="*/ 147 h 14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47">
                        <a:moveTo>
                          <a:pt x="0" y="0"/>
                        </a:moveTo>
                        <a:lnTo>
                          <a:pt x="0" y="14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87" name="Line 3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89" y="1798"/>
                    <a:ext cx="1" cy="18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88" name="Line 318"/>
                  <p:cNvSpPr>
                    <a:spLocks noChangeShapeType="1"/>
                  </p:cNvSpPr>
                  <p:nvPr/>
                </p:nvSpPr>
                <p:spPr bwMode="auto">
                  <a:xfrm>
                    <a:off x="3394" y="1853"/>
                    <a:ext cx="1" cy="14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89" name="Freeform 319"/>
                  <p:cNvSpPr>
                    <a:spLocks/>
                  </p:cNvSpPr>
                  <p:nvPr/>
                </p:nvSpPr>
                <p:spPr bwMode="auto">
                  <a:xfrm>
                    <a:off x="3233" y="1681"/>
                    <a:ext cx="115" cy="74"/>
                  </a:xfrm>
                  <a:custGeom>
                    <a:avLst/>
                    <a:gdLst>
                      <a:gd name="T0" fmla="*/ 115 w 115"/>
                      <a:gd name="T1" fmla="*/ 74 h 74"/>
                      <a:gd name="T2" fmla="*/ 0 w 115"/>
                      <a:gd name="T3" fmla="*/ 0 h 74"/>
                      <a:gd name="T4" fmla="*/ 115 w 115"/>
                      <a:gd name="T5" fmla="*/ 74 h 74"/>
                      <a:gd name="T6" fmla="*/ 0 60000 65536"/>
                      <a:gd name="T7" fmla="*/ 0 60000 65536"/>
                      <a:gd name="T8" fmla="*/ 0 60000 65536"/>
                      <a:gd name="T9" fmla="*/ 0 w 115"/>
                      <a:gd name="T10" fmla="*/ 0 h 74"/>
                      <a:gd name="T11" fmla="*/ 115 w 115"/>
                      <a:gd name="T12" fmla="*/ 74 h 7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15" h="74">
                        <a:moveTo>
                          <a:pt x="115" y="74"/>
                        </a:moveTo>
                        <a:lnTo>
                          <a:pt x="0" y="0"/>
                        </a:lnTo>
                        <a:lnTo>
                          <a:pt x="115" y="7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90" name="Freeform 320"/>
                  <p:cNvSpPr>
                    <a:spLocks/>
                  </p:cNvSpPr>
                  <p:nvPr/>
                </p:nvSpPr>
                <p:spPr bwMode="auto">
                  <a:xfrm>
                    <a:off x="3233" y="1675"/>
                    <a:ext cx="115" cy="80"/>
                  </a:xfrm>
                  <a:custGeom>
                    <a:avLst/>
                    <a:gdLst>
                      <a:gd name="T0" fmla="*/ 115 w 115"/>
                      <a:gd name="T1" fmla="*/ 74 h 80"/>
                      <a:gd name="T2" fmla="*/ 109 w 115"/>
                      <a:gd name="T3" fmla="*/ 80 h 80"/>
                      <a:gd name="T4" fmla="*/ 0 w 115"/>
                      <a:gd name="T5" fmla="*/ 6 h 80"/>
                      <a:gd name="T6" fmla="*/ 0 w 115"/>
                      <a:gd name="T7" fmla="*/ 0 h 80"/>
                      <a:gd name="T8" fmla="*/ 115 w 115"/>
                      <a:gd name="T9" fmla="*/ 74 h 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5"/>
                      <a:gd name="T16" fmla="*/ 0 h 80"/>
                      <a:gd name="T17" fmla="*/ 115 w 115"/>
                      <a:gd name="T18" fmla="*/ 80 h 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5" h="80">
                        <a:moveTo>
                          <a:pt x="115" y="74"/>
                        </a:moveTo>
                        <a:lnTo>
                          <a:pt x="109" y="80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115" y="7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91" name="Freeform 321"/>
                  <p:cNvSpPr>
                    <a:spLocks/>
                  </p:cNvSpPr>
                  <p:nvPr/>
                </p:nvSpPr>
                <p:spPr bwMode="auto">
                  <a:xfrm>
                    <a:off x="3233" y="1712"/>
                    <a:ext cx="104" cy="68"/>
                  </a:xfrm>
                  <a:custGeom>
                    <a:avLst/>
                    <a:gdLst>
                      <a:gd name="T0" fmla="*/ 0 w 104"/>
                      <a:gd name="T1" fmla="*/ 0 h 68"/>
                      <a:gd name="T2" fmla="*/ 104 w 104"/>
                      <a:gd name="T3" fmla="*/ 68 h 68"/>
                      <a:gd name="T4" fmla="*/ 0 w 104"/>
                      <a:gd name="T5" fmla="*/ 0 h 68"/>
                      <a:gd name="T6" fmla="*/ 0 60000 65536"/>
                      <a:gd name="T7" fmla="*/ 0 60000 65536"/>
                      <a:gd name="T8" fmla="*/ 0 60000 65536"/>
                      <a:gd name="T9" fmla="*/ 0 w 104"/>
                      <a:gd name="T10" fmla="*/ 0 h 68"/>
                      <a:gd name="T11" fmla="*/ 104 w 104"/>
                      <a:gd name="T12" fmla="*/ 68 h 6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04" h="68">
                        <a:moveTo>
                          <a:pt x="0" y="0"/>
                        </a:moveTo>
                        <a:lnTo>
                          <a:pt x="104" y="6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92" name="Freeform 322"/>
                  <p:cNvSpPr>
                    <a:spLocks/>
                  </p:cNvSpPr>
                  <p:nvPr/>
                </p:nvSpPr>
                <p:spPr bwMode="auto">
                  <a:xfrm>
                    <a:off x="3227" y="1706"/>
                    <a:ext cx="110" cy="74"/>
                  </a:xfrm>
                  <a:custGeom>
                    <a:avLst/>
                    <a:gdLst>
                      <a:gd name="T0" fmla="*/ 0 w 110"/>
                      <a:gd name="T1" fmla="*/ 6 h 74"/>
                      <a:gd name="T2" fmla="*/ 6 w 110"/>
                      <a:gd name="T3" fmla="*/ 0 h 74"/>
                      <a:gd name="T4" fmla="*/ 110 w 110"/>
                      <a:gd name="T5" fmla="*/ 67 h 74"/>
                      <a:gd name="T6" fmla="*/ 110 w 110"/>
                      <a:gd name="T7" fmla="*/ 74 h 74"/>
                      <a:gd name="T8" fmla="*/ 0 w 110"/>
                      <a:gd name="T9" fmla="*/ 6 h 7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0"/>
                      <a:gd name="T16" fmla="*/ 0 h 74"/>
                      <a:gd name="T17" fmla="*/ 110 w 110"/>
                      <a:gd name="T18" fmla="*/ 74 h 7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0" h="74">
                        <a:moveTo>
                          <a:pt x="0" y="6"/>
                        </a:moveTo>
                        <a:lnTo>
                          <a:pt x="6" y="0"/>
                        </a:lnTo>
                        <a:lnTo>
                          <a:pt x="110" y="67"/>
                        </a:lnTo>
                        <a:lnTo>
                          <a:pt x="110" y="74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93" name="Freeform 323"/>
                  <p:cNvSpPr>
                    <a:spLocks/>
                  </p:cNvSpPr>
                  <p:nvPr/>
                </p:nvSpPr>
                <p:spPr bwMode="auto">
                  <a:xfrm>
                    <a:off x="3066" y="1681"/>
                    <a:ext cx="167" cy="105"/>
                  </a:xfrm>
                  <a:custGeom>
                    <a:avLst/>
                    <a:gdLst>
                      <a:gd name="T0" fmla="*/ 0 w 167"/>
                      <a:gd name="T1" fmla="*/ 105 h 105"/>
                      <a:gd name="T2" fmla="*/ 167 w 167"/>
                      <a:gd name="T3" fmla="*/ 0 h 105"/>
                      <a:gd name="T4" fmla="*/ 0 w 167"/>
                      <a:gd name="T5" fmla="*/ 105 h 105"/>
                      <a:gd name="T6" fmla="*/ 0 60000 65536"/>
                      <a:gd name="T7" fmla="*/ 0 60000 65536"/>
                      <a:gd name="T8" fmla="*/ 0 60000 65536"/>
                      <a:gd name="T9" fmla="*/ 0 w 167"/>
                      <a:gd name="T10" fmla="*/ 0 h 105"/>
                      <a:gd name="T11" fmla="*/ 167 w 167"/>
                      <a:gd name="T12" fmla="*/ 105 h 1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" h="105">
                        <a:moveTo>
                          <a:pt x="0" y="105"/>
                        </a:moveTo>
                        <a:lnTo>
                          <a:pt x="167" y="0"/>
                        </a:lnTo>
                        <a:lnTo>
                          <a:pt x="0" y="10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94" name="Freeform 324"/>
                  <p:cNvSpPr>
                    <a:spLocks/>
                  </p:cNvSpPr>
                  <p:nvPr/>
                </p:nvSpPr>
                <p:spPr bwMode="auto">
                  <a:xfrm>
                    <a:off x="3066" y="1675"/>
                    <a:ext cx="167" cy="117"/>
                  </a:xfrm>
                  <a:custGeom>
                    <a:avLst/>
                    <a:gdLst>
                      <a:gd name="T0" fmla="*/ 6 w 167"/>
                      <a:gd name="T1" fmla="*/ 117 h 117"/>
                      <a:gd name="T2" fmla="*/ 0 w 167"/>
                      <a:gd name="T3" fmla="*/ 111 h 117"/>
                      <a:gd name="T4" fmla="*/ 161 w 167"/>
                      <a:gd name="T5" fmla="*/ 0 h 117"/>
                      <a:gd name="T6" fmla="*/ 167 w 167"/>
                      <a:gd name="T7" fmla="*/ 6 h 117"/>
                      <a:gd name="T8" fmla="*/ 6 w 167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7"/>
                      <a:gd name="T16" fmla="*/ 0 h 117"/>
                      <a:gd name="T17" fmla="*/ 167 w 167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7" h="117">
                        <a:moveTo>
                          <a:pt x="6" y="117"/>
                        </a:moveTo>
                        <a:lnTo>
                          <a:pt x="0" y="111"/>
                        </a:lnTo>
                        <a:lnTo>
                          <a:pt x="161" y="0"/>
                        </a:lnTo>
                        <a:lnTo>
                          <a:pt x="167" y="6"/>
                        </a:lnTo>
                        <a:lnTo>
                          <a:pt x="6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95" name="Freeform 325"/>
                  <p:cNvSpPr>
                    <a:spLocks/>
                  </p:cNvSpPr>
                  <p:nvPr/>
                </p:nvSpPr>
                <p:spPr bwMode="auto">
                  <a:xfrm>
                    <a:off x="3233" y="1546"/>
                    <a:ext cx="1" cy="129"/>
                  </a:xfrm>
                  <a:custGeom>
                    <a:avLst/>
                    <a:gdLst>
                      <a:gd name="T0" fmla="*/ 0 w 1"/>
                      <a:gd name="T1" fmla="*/ 129 h 129"/>
                      <a:gd name="T2" fmla="*/ 0 w 1"/>
                      <a:gd name="T3" fmla="*/ 0 h 129"/>
                      <a:gd name="T4" fmla="*/ 0 w 1"/>
                      <a:gd name="T5" fmla="*/ 129 h 129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29"/>
                      <a:gd name="T11" fmla="*/ 1 w 1"/>
                      <a:gd name="T12" fmla="*/ 129 h 12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29">
                        <a:moveTo>
                          <a:pt x="0" y="129"/>
                        </a:moveTo>
                        <a:lnTo>
                          <a:pt x="0" y="0"/>
                        </a:lnTo>
                        <a:lnTo>
                          <a:pt x="0" y="12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96" name="Freeform 326"/>
                  <p:cNvSpPr>
                    <a:spLocks/>
                  </p:cNvSpPr>
                  <p:nvPr/>
                </p:nvSpPr>
                <p:spPr bwMode="auto">
                  <a:xfrm>
                    <a:off x="3394" y="1988"/>
                    <a:ext cx="127" cy="80"/>
                  </a:xfrm>
                  <a:custGeom>
                    <a:avLst/>
                    <a:gdLst>
                      <a:gd name="T0" fmla="*/ 127 w 127"/>
                      <a:gd name="T1" fmla="*/ 80 h 80"/>
                      <a:gd name="T2" fmla="*/ 0 w 127"/>
                      <a:gd name="T3" fmla="*/ 0 h 80"/>
                      <a:gd name="T4" fmla="*/ 127 w 127"/>
                      <a:gd name="T5" fmla="*/ 80 h 80"/>
                      <a:gd name="T6" fmla="*/ 0 60000 65536"/>
                      <a:gd name="T7" fmla="*/ 0 60000 65536"/>
                      <a:gd name="T8" fmla="*/ 0 60000 65536"/>
                      <a:gd name="T9" fmla="*/ 0 w 127"/>
                      <a:gd name="T10" fmla="*/ 0 h 80"/>
                      <a:gd name="T11" fmla="*/ 127 w 127"/>
                      <a:gd name="T12" fmla="*/ 80 h 8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27" h="80">
                        <a:moveTo>
                          <a:pt x="127" y="80"/>
                        </a:moveTo>
                        <a:lnTo>
                          <a:pt x="0" y="0"/>
                        </a:lnTo>
                        <a:lnTo>
                          <a:pt x="127" y="8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97" name="Freeform 327"/>
                  <p:cNvSpPr>
                    <a:spLocks/>
                  </p:cNvSpPr>
                  <p:nvPr/>
                </p:nvSpPr>
                <p:spPr bwMode="auto">
                  <a:xfrm>
                    <a:off x="3394" y="1982"/>
                    <a:ext cx="127" cy="86"/>
                  </a:xfrm>
                  <a:custGeom>
                    <a:avLst/>
                    <a:gdLst>
                      <a:gd name="T0" fmla="*/ 127 w 127"/>
                      <a:gd name="T1" fmla="*/ 80 h 86"/>
                      <a:gd name="T2" fmla="*/ 121 w 127"/>
                      <a:gd name="T3" fmla="*/ 86 h 86"/>
                      <a:gd name="T4" fmla="*/ 0 w 127"/>
                      <a:gd name="T5" fmla="*/ 6 h 86"/>
                      <a:gd name="T6" fmla="*/ 0 w 127"/>
                      <a:gd name="T7" fmla="*/ 0 h 86"/>
                      <a:gd name="T8" fmla="*/ 127 w 127"/>
                      <a:gd name="T9" fmla="*/ 80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7"/>
                      <a:gd name="T16" fmla="*/ 0 h 86"/>
                      <a:gd name="T17" fmla="*/ 127 w 127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7" h="86">
                        <a:moveTo>
                          <a:pt x="127" y="80"/>
                        </a:moveTo>
                        <a:lnTo>
                          <a:pt x="121" y="8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127" y="8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98" name="Freeform 328"/>
                  <p:cNvSpPr>
                    <a:spLocks/>
                  </p:cNvSpPr>
                  <p:nvPr/>
                </p:nvSpPr>
                <p:spPr bwMode="auto">
                  <a:xfrm>
                    <a:off x="3383" y="2007"/>
                    <a:ext cx="126" cy="79"/>
                  </a:xfrm>
                  <a:custGeom>
                    <a:avLst/>
                    <a:gdLst>
                      <a:gd name="T0" fmla="*/ 126 w 126"/>
                      <a:gd name="T1" fmla="*/ 79 h 79"/>
                      <a:gd name="T2" fmla="*/ 0 w 126"/>
                      <a:gd name="T3" fmla="*/ 0 h 79"/>
                      <a:gd name="T4" fmla="*/ 126 w 126"/>
                      <a:gd name="T5" fmla="*/ 79 h 79"/>
                      <a:gd name="T6" fmla="*/ 0 60000 65536"/>
                      <a:gd name="T7" fmla="*/ 0 60000 65536"/>
                      <a:gd name="T8" fmla="*/ 0 60000 65536"/>
                      <a:gd name="T9" fmla="*/ 0 w 126"/>
                      <a:gd name="T10" fmla="*/ 0 h 79"/>
                      <a:gd name="T11" fmla="*/ 126 w 126"/>
                      <a:gd name="T12" fmla="*/ 79 h 7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26" h="79">
                        <a:moveTo>
                          <a:pt x="126" y="79"/>
                        </a:moveTo>
                        <a:lnTo>
                          <a:pt x="0" y="0"/>
                        </a:lnTo>
                        <a:lnTo>
                          <a:pt x="126" y="7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99" name="Freeform 329"/>
                  <p:cNvSpPr>
                    <a:spLocks/>
                  </p:cNvSpPr>
                  <p:nvPr/>
                </p:nvSpPr>
                <p:spPr bwMode="auto">
                  <a:xfrm>
                    <a:off x="3383" y="2007"/>
                    <a:ext cx="126" cy="85"/>
                  </a:xfrm>
                  <a:custGeom>
                    <a:avLst/>
                    <a:gdLst>
                      <a:gd name="T0" fmla="*/ 126 w 126"/>
                      <a:gd name="T1" fmla="*/ 79 h 85"/>
                      <a:gd name="T2" fmla="*/ 120 w 126"/>
                      <a:gd name="T3" fmla="*/ 85 h 85"/>
                      <a:gd name="T4" fmla="*/ 0 w 126"/>
                      <a:gd name="T5" fmla="*/ 6 h 85"/>
                      <a:gd name="T6" fmla="*/ 0 w 126"/>
                      <a:gd name="T7" fmla="*/ 0 h 85"/>
                      <a:gd name="T8" fmla="*/ 126 w 126"/>
                      <a:gd name="T9" fmla="*/ 79 h 8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6"/>
                      <a:gd name="T16" fmla="*/ 0 h 85"/>
                      <a:gd name="T17" fmla="*/ 126 w 126"/>
                      <a:gd name="T18" fmla="*/ 85 h 8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6" h="85">
                        <a:moveTo>
                          <a:pt x="126" y="79"/>
                        </a:moveTo>
                        <a:lnTo>
                          <a:pt x="120" y="85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126" y="7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00" name="Freeform 330"/>
                  <p:cNvSpPr>
                    <a:spLocks/>
                  </p:cNvSpPr>
                  <p:nvPr/>
                </p:nvSpPr>
                <p:spPr bwMode="auto">
                  <a:xfrm>
                    <a:off x="2825" y="2657"/>
                    <a:ext cx="299" cy="1"/>
                  </a:xfrm>
                  <a:custGeom>
                    <a:avLst/>
                    <a:gdLst>
                      <a:gd name="T0" fmla="*/ 299 w 299"/>
                      <a:gd name="T1" fmla="*/ 0 h 1"/>
                      <a:gd name="T2" fmla="*/ 0 w 299"/>
                      <a:gd name="T3" fmla="*/ 0 h 1"/>
                      <a:gd name="T4" fmla="*/ 299 w 299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299"/>
                      <a:gd name="T10" fmla="*/ 0 h 1"/>
                      <a:gd name="T11" fmla="*/ 299 w 299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99" h="1">
                        <a:moveTo>
                          <a:pt x="299" y="0"/>
                        </a:moveTo>
                        <a:lnTo>
                          <a:pt x="0" y="0"/>
                        </a:lnTo>
                        <a:lnTo>
                          <a:pt x="29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01" name="Line 3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27" y="1546"/>
                    <a:ext cx="1" cy="12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02" name="Line 3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25" y="2651"/>
                    <a:ext cx="293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03" name="Freeform 333"/>
                  <p:cNvSpPr>
                    <a:spLocks/>
                  </p:cNvSpPr>
                  <p:nvPr/>
                </p:nvSpPr>
                <p:spPr bwMode="auto">
                  <a:xfrm>
                    <a:off x="2819" y="2638"/>
                    <a:ext cx="316" cy="31"/>
                  </a:xfrm>
                  <a:custGeom>
                    <a:avLst/>
                    <a:gdLst>
                      <a:gd name="T0" fmla="*/ 299 w 316"/>
                      <a:gd name="T1" fmla="*/ 0 h 31"/>
                      <a:gd name="T2" fmla="*/ 316 w 316"/>
                      <a:gd name="T3" fmla="*/ 19 h 31"/>
                      <a:gd name="T4" fmla="*/ 310 w 316"/>
                      <a:gd name="T5" fmla="*/ 31 h 31"/>
                      <a:gd name="T6" fmla="*/ 0 w 316"/>
                      <a:gd name="T7" fmla="*/ 31 h 31"/>
                      <a:gd name="T8" fmla="*/ 0 w 316"/>
                      <a:gd name="T9" fmla="*/ 19 h 31"/>
                      <a:gd name="T10" fmla="*/ 11 w 316"/>
                      <a:gd name="T11" fmla="*/ 0 h 31"/>
                      <a:gd name="T12" fmla="*/ 299 w 316"/>
                      <a:gd name="T13" fmla="*/ 0 h 31"/>
                      <a:gd name="T14" fmla="*/ 299 w 316"/>
                      <a:gd name="T15" fmla="*/ 0 h 3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16"/>
                      <a:gd name="T25" fmla="*/ 0 h 31"/>
                      <a:gd name="T26" fmla="*/ 316 w 316"/>
                      <a:gd name="T27" fmla="*/ 31 h 3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16" h="31">
                        <a:moveTo>
                          <a:pt x="299" y="0"/>
                        </a:moveTo>
                        <a:lnTo>
                          <a:pt x="316" y="19"/>
                        </a:lnTo>
                        <a:lnTo>
                          <a:pt x="310" y="31"/>
                        </a:lnTo>
                        <a:lnTo>
                          <a:pt x="0" y="31"/>
                        </a:lnTo>
                        <a:lnTo>
                          <a:pt x="0" y="19"/>
                        </a:lnTo>
                        <a:lnTo>
                          <a:pt x="11" y="0"/>
                        </a:lnTo>
                        <a:lnTo>
                          <a:pt x="29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04" name="Freeform 334"/>
                  <p:cNvSpPr>
                    <a:spLocks/>
                  </p:cNvSpPr>
                  <p:nvPr/>
                </p:nvSpPr>
                <p:spPr bwMode="auto">
                  <a:xfrm>
                    <a:off x="3129" y="2534"/>
                    <a:ext cx="98" cy="129"/>
                  </a:xfrm>
                  <a:custGeom>
                    <a:avLst/>
                    <a:gdLst>
                      <a:gd name="T0" fmla="*/ 98 w 98"/>
                      <a:gd name="T1" fmla="*/ 0 h 129"/>
                      <a:gd name="T2" fmla="*/ 0 w 98"/>
                      <a:gd name="T3" fmla="*/ 129 h 129"/>
                      <a:gd name="T4" fmla="*/ 98 w 98"/>
                      <a:gd name="T5" fmla="*/ 0 h 129"/>
                      <a:gd name="T6" fmla="*/ 0 60000 65536"/>
                      <a:gd name="T7" fmla="*/ 0 60000 65536"/>
                      <a:gd name="T8" fmla="*/ 0 60000 65536"/>
                      <a:gd name="T9" fmla="*/ 0 w 98"/>
                      <a:gd name="T10" fmla="*/ 0 h 129"/>
                      <a:gd name="T11" fmla="*/ 98 w 98"/>
                      <a:gd name="T12" fmla="*/ 129 h 12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8" h="129">
                        <a:moveTo>
                          <a:pt x="98" y="0"/>
                        </a:moveTo>
                        <a:lnTo>
                          <a:pt x="0" y="129"/>
                        </a:lnTo>
                        <a:lnTo>
                          <a:pt x="9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05" name="Freeform 335"/>
                  <p:cNvSpPr>
                    <a:spLocks/>
                  </p:cNvSpPr>
                  <p:nvPr/>
                </p:nvSpPr>
                <p:spPr bwMode="auto">
                  <a:xfrm>
                    <a:off x="3118" y="2528"/>
                    <a:ext cx="115" cy="160"/>
                  </a:xfrm>
                  <a:custGeom>
                    <a:avLst/>
                    <a:gdLst>
                      <a:gd name="T0" fmla="*/ 104 w 115"/>
                      <a:gd name="T1" fmla="*/ 6 h 160"/>
                      <a:gd name="T2" fmla="*/ 109 w 115"/>
                      <a:gd name="T3" fmla="*/ 0 h 160"/>
                      <a:gd name="T4" fmla="*/ 115 w 115"/>
                      <a:gd name="T5" fmla="*/ 6 h 160"/>
                      <a:gd name="T6" fmla="*/ 17 w 115"/>
                      <a:gd name="T7" fmla="*/ 160 h 160"/>
                      <a:gd name="T8" fmla="*/ 17 w 115"/>
                      <a:gd name="T9" fmla="*/ 129 h 160"/>
                      <a:gd name="T10" fmla="*/ 0 w 115"/>
                      <a:gd name="T11" fmla="*/ 110 h 160"/>
                      <a:gd name="T12" fmla="*/ 104 w 115"/>
                      <a:gd name="T13" fmla="*/ 6 h 160"/>
                      <a:gd name="T14" fmla="*/ 104 w 115"/>
                      <a:gd name="T15" fmla="*/ 6 h 16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15"/>
                      <a:gd name="T25" fmla="*/ 0 h 160"/>
                      <a:gd name="T26" fmla="*/ 115 w 115"/>
                      <a:gd name="T27" fmla="*/ 160 h 16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15" h="160">
                        <a:moveTo>
                          <a:pt x="104" y="6"/>
                        </a:moveTo>
                        <a:lnTo>
                          <a:pt x="109" y="0"/>
                        </a:lnTo>
                        <a:lnTo>
                          <a:pt x="115" y="6"/>
                        </a:lnTo>
                        <a:lnTo>
                          <a:pt x="17" y="160"/>
                        </a:lnTo>
                        <a:lnTo>
                          <a:pt x="17" y="129"/>
                        </a:lnTo>
                        <a:lnTo>
                          <a:pt x="0" y="110"/>
                        </a:lnTo>
                        <a:lnTo>
                          <a:pt x="104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06" name="Freeform 336"/>
                  <p:cNvSpPr>
                    <a:spLocks/>
                  </p:cNvSpPr>
                  <p:nvPr/>
                </p:nvSpPr>
                <p:spPr bwMode="auto">
                  <a:xfrm>
                    <a:off x="3043" y="2442"/>
                    <a:ext cx="184" cy="92"/>
                  </a:xfrm>
                  <a:custGeom>
                    <a:avLst/>
                    <a:gdLst>
                      <a:gd name="T0" fmla="*/ 0 w 184"/>
                      <a:gd name="T1" fmla="*/ 0 h 92"/>
                      <a:gd name="T2" fmla="*/ 184 w 184"/>
                      <a:gd name="T3" fmla="*/ 92 h 92"/>
                      <a:gd name="T4" fmla="*/ 0 w 184"/>
                      <a:gd name="T5" fmla="*/ 0 h 92"/>
                      <a:gd name="T6" fmla="*/ 0 60000 65536"/>
                      <a:gd name="T7" fmla="*/ 0 60000 65536"/>
                      <a:gd name="T8" fmla="*/ 0 60000 65536"/>
                      <a:gd name="T9" fmla="*/ 0 w 184"/>
                      <a:gd name="T10" fmla="*/ 0 h 92"/>
                      <a:gd name="T11" fmla="*/ 184 w 184"/>
                      <a:gd name="T12" fmla="*/ 92 h 9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84" h="92">
                        <a:moveTo>
                          <a:pt x="0" y="0"/>
                        </a:moveTo>
                        <a:lnTo>
                          <a:pt x="184" y="9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07" name="Freeform 337"/>
                  <p:cNvSpPr>
                    <a:spLocks/>
                  </p:cNvSpPr>
                  <p:nvPr/>
                </p:nvSpPr>
                <p:spPr bwMode="auto">
                  <a:xfrm>
                    <a:off x="3043" y="2442"/>
                    <a:ext cx="184" cy="92"/>
                  </a:xfrm>
                  <a:custGeom>
                    <a:avLst/>
                    <a:gdLst>
                      <a:gd name="T0" fmla="*/ 0 w 184"/>
                      <a:gd name="T1" fmla="*/ 6 h 92"/>
                      <a:gd name="T2" fmla="*/ 0 w 184"/>
                      <a:gd name="T3" fmla="*/ 0 h 92"/>
                      <a:gd name="T4" fmla="*/ 184 w 184"/>
                      <a:gd name="T5" fmla="*/ 86 h 92"/>
                      <a:gd name="T6" fmla="*/ 184 w 184"/>
                      <a:gd name="T7" fmla="*/ 92 h 92"/>
                      <a:gd name="T8" fmla="*/ 0 w 184"/>
                      <a:gd name="T9" fmla="*/ 6 h 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4"/>
                      <a:gd name="T16" fmla="*/ 0 h 92"/>
                      <a:gd name="T17" fmla="*/ 184 w 184"/>
                      <a:gd name="T18" fmla="*/ 92 h 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4" h="92">
                        <a:moveTo>
                          <a:pt x="0" y="6"/>
                        </a:moveTo>
                        <a:lnTo>
                          <a:pt x="0" y="0"/>
                        </a:lnTo>
                        <a:lnTo>
                          <a:pt x="184" y="86"/>
                        </a:lnTo>
                        <a:lnTo>
                          <a:pt x="184" y="92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08" name="Freeform 338"/>
                  <p:cNvSpPr>
                    <a:spLocks/>
                  </p:cNvSpPr>
                  <p:nvPr/>
                </p:nvSpPr>
                <p:spPr bwMode="auto">
                  <a:xfrm>
                    <a:off x="2727" y="2442"/>
                    <a:ext cx="207" cy="92"/>
                  </a:xfrm>
                  <a:custGeom>
                    <a:avLst/>
                    <a:gdLst>
                      <a:gd name="T0" fmla="*/ 0 w 207"/>
                      <a:gd name="T1" fmla="*/ 92 h 92"/>
                      <a:gd name="T2" fmla="*/ 207 w 207"/>
                      <a:gd name="T3" fmla="*/ 0 h 92"/>
                      <a:gd name="T4" fmla="*/ 0 w 207"/>
                      <a:gd name="T5" fmla="*/ 92 h 92"/>
                      <a:gd name="T6" fmla="*/ 0 60000 65536"/>
                      <a:gd name="T7" fmla="*/ 0 60000 65536"/>
                      <a:gd name="T8" fmla="*/ 0 60000 65536"/>
                      <a:gd name="T9" fmla="*/ 0 w 207"/>
                      <a:gd name="T10" fmla="*/ 0 h 92"/>
                      <a:gd name="T11" fmla="*/ 207 w 207"/>
                      <a:gd name="T12" fmla="*/ 92 h 9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7" h="92">
                        <a:moveTo>
                          <a:pt x="0" y="92"/>
                        </a:moveTo>
                        <a:lnTo>
                          <a:pt x="207" y="0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09" name="Freeform 339"/>
                  <p:cNvSpPr>
                    <a:spLocks/>
                  </p:cNvSpPr>
                  <p:nvPr/>
                </p:nvSpPr>
                <p:spPr bwMode="auto">
                  <a:xfrm>
                    <a:off x="2727" y="2436"/>
                    <a:ext cx="213" cy="98"/>
                  </a:xfrm>
                  <a:custGeom>
                    <a:avLst/>
                    <a:gdLst>
                      <a:gd name="T0" fmla="*/ 0 w 213"/>
                      <a:gd name="T1" fmla="*/ 98 h 98"/>
                      <a:gd name="T2" fmla="*/ 0 w 213"/>
                      <a:gd name="T3" fmla="*/ 92 h 98"/>
                      <a:gd name="T4" fmla="*/ 207 w 213"/>
                      <a:gd name="T5" fmla="*/ 0 h 98"/>
                      <a:gd name="T6" fmla="*/ 213 w 213"/>
                      <a:gd name="T7" fmla="*/ 6 h 98"/>
                      <a:gd name="T8" fmla="*/ 0 w 213"/>
                      <a:gd name="T9" fmla="*/ 98 h 9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3"/>
                      <a:gd name="T16" fmla="*/ 0 h 98"/>
                      <a:gd name="T17" fmla="*/ 213 w 213"/>
                      <a:gd name="T18" fmla="*/ 98 h 9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3" h="98">
                        <a:moveTo>
                          <a:pt x="0" y="98"/>
                        </a:moveTo>
                        <a:lnTo>
                          <a:pt x="0" y="92"/>
                        </a:lnTo>
                        <a:lnTo>
                          <a:pt x="207" y="0"/>
                        </a:lnTo>
                        <a:lnTo>
                          <a:pt x="213" y="6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10" name="Freeform 340"/>
                  <p:cNvSpPr>
                    <a:spLocks/>
                  </p:cNvSpPr>
                  <p:nvPr/>
                </p:nvSpPr>
                <p:spPr bwMode="auto">
                  <a:xfrm>
                    <a:off x="2721" y="2534"/>
                    <a:ext cx="98" cy="129"/>
                  </a:xfrm>
                  <a:custGeom>
                    <a:avLst/>
                    <a:gdLst>
                      <a:gd name="T0" fmla="*/ 98 w 98"/>
                      <a:gd name="T1" fmla="*/ 129 h 129"/>
                      <a:gd name="T2" fmla="*/ 0 w 98"/>
                      <a:gd name="T3" fmla="*/ 0 h 129"/>
                      <a:gd name="T4" fmla="*/ 98 w 98"/>
                      <a:gd name="T5" fmla="*/ 129 h 129"/>
                      <a:gd name="T6" fmla="*/ 0 60000 65536"/>
                      <a:gd name="T7" fmla="*/ 0 60000 65536"/>
                      <a:gd name="T8" fmla="*/ 0 60000 65536"/>
                      <a:gd name="T9" fmla="*/ 0 w 98"/>
                      <a:gd name="T10" fmla="*/ 0 h 129"/>
                      <a:gd name="T11" fmla="*/ 98 w 98"/>
                      <a:gd name="T12" fmla="*/ 129 h 12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8" h="129">
                        <a:moveTo>
                          <a:pt x="98" y="129"/>
                        </a:moveTo>
                        <a:lnTo>
                          <a:pt x="0" y="0"/>
                        </a:lnTo>
                        <a:lnTo>
                          <a:pt x="98" y="12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11" name="Line 3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24" y="2528"/>
                    <a:ext cx="103" cy="12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12" name="Line 34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715" y="2528"/>
                    <a:ext cx="104" cy="12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13" name="Freeform 343"/>
                  <p:cNvSpPr>
                    <a:spLocks/>
                  </p:cNvSpPr>
                  <p:nvPr/>
                </p:nvSpPr>
                <p:spPr bwMode="auto">
                  <a:xfrm>
                    <a:off x="2715" y="2528"/>
                    <a:ext cx="115" cy="160"/>
                  </a:xfrm>
                  <a:custGeom>
                    <a:avLst/>
                    <a:gdLst>
                      <a:gd name="T0" fmla="*/ 0 w 115"/>
                      <a:gd name="T1" fmla="*/ 6 h 160"/>
                      <a:gd name="T2" fmla="*/ 6 w 115"/>
                      <a:gd name="T3" fmla="*/ 0 h 160"/>
                      <a:gd name="T4" fmla="*/ 12 w 115"/>
                      <a:gd name="T5" fmla="*/ 6 h 160"/>
                      <a:gd name="T6" fmla="*/ 115 w 115"/>
                      <a:gd name="T7" fmla="*/ 110 h 160"/>
                      <a:gd name="T8" fmla="*/ 104 w 115"/>
                      <a:gd name="T9" fmla="*/ 129 h 160"/>
                      <a:gd name="T10" fmla="*/ 98 w 115"/>
                      <a:gd name="T11" fmla="*/ 160 h 160"/>
                      <a:gd name="T12" fmla="*/ 0 w 115"/>
                      <a:gd name="T13" fmla="*/ 6 h 160"/>
                      <a:gd name="T14" fmla="*/ 0 w 115"/>
                      <a:gd name="T15" fmla="*/ 6 h 16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15"/>
                      <a:gd name="T25" fmla="*/ 0 h 160"/>
                      <a:gd name="T26" fmla="*/ 115 w 115"/>
                      <a:gd name="T27" fmla="*/ 160 h 16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15" h="160">
                        <a:moveTo>
                          <a:pt x="0" y="6"/>
                        </a:moveTo>
                        <a:lnTo>
                          <a:pt x="6" y="0"/>
                        </a:lnTo>
                        <a:lnTo>
                          <a:pt x="12" y="6"/>
                        </a:lnTo>
                        <a:lnTo>
                          <a:pt x="115" y="110"/>
                        </a:lnTo>
                        <a:lnTo>
                          <a:pt x="104" y="129"/>
                        </a:lnTo>
                        <a:lnTo>
                          <a:pt x="98" y="16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14" name="Freeform 344"/>
                  <p:cNvSpPr>
                    <a:spLocks/>
                  </p:cNvSpPr>
                  <p:nvPr/>
                </p:nvSpPr>
                <p:spPr bwMode="auto">
                  <a:xfrm>
                    <a:off x="3135" y="2681"/>
                    <a:ext cx="1" cy="56"/>
                  </a:xfrm>
                  <a:custGeom>
                    <a:avLst/>
                    <a:gdLst>
                      <a:gd name="T0" fmla="*/ 0 w 1"/>
                      <a:gd name="T1" fmla="*/ 56 h 56"/>
                      <a:gd name="T2" fmla="*/ 0 w 1"/>
                      <a:gd name="T3" fmla="*/ 0 h 56"/>
                      <a:gd name="T4" fmla="*/ 0 w 1"/>
                      <a:gd name="T5" fmla="*/ 56 h 56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56"/>
                      <a:gd name="T11" fmla="*/ 1 w 1"/>
                      <a:gd name="T12" fmla="*/ 56 h 5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56">
                        <a:moveTo>
                          <a:pt x="0" y="56"/>
                        </a:moveTo>
                        <a:lnTo>
                          <a:pt x="0" y="0"/>
                        </a:lnTo>
                        <a:lnTo>
                          <a:pt x="0" y="5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15" name="Freeform 345"/>
                  <p:cNvSpPr>
                    <a:spLocks/>
                  </p:cNvSpPr>
                  <p:nvPr/>
                </p:nvSpPr>
                <p:spPr bwMode="auto">
                  <a:xfrm>
                    <a:off x="2819" y="2681"/>
                    <a:ext cx="1" cy="56"/>
                  </a:xfrm>
                  <a:custGeom>
                    <a:avLst/>
                    <a:gdLst>
                      <a:gd name="T0" fmla="*/ 0 w 1"/>
                      <a:gd name="T1" fmla="*/ 0 h 56"/>
                      <a:gd name="T2" fmla="*/ 0 w 1"/>
                      <a:gd name="T3" fmla="*/ 56 h 56"/>
                      <a:gd name="T4" fmla="*/ 0 w 1"/>
                      <a:gd name="T5" fmla="*/ 0 h 56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56"/>
                      <a:gd name="T11" fmla="*/ 1 w 1"/>
                      <a:gd name="T12" fmla="*/ 56 h 5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56">
                        <a:moveTo>
                          <a:pt x="0" y="0"/>
                        </a:moveTo>
                        <a:lnTo>
                          <a:pt x="0" y="5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16" name="Line 3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1" y="2673"/>
                    <a:ext cx="1" cy="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17" name="Line 347"/>
                  <p:cNvSpPr>
                    <a:spLocks noChangeShapeType="1"/>
                  </p:cNvSpPr>
                  <p:nvPr/>
                </p:nvSpPr>
                <p:spPr bwMode="auto">
                  <a:xfrm>
                    <a:off x="2813" y="2681"/>
                    <a:ext cx="1" cy="4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18" name="Freeform 348"/>
                  <p:cNvSpPr>
                    <a:spLocks/>
                  </p:cNvSpPr>
                  <p:nvPr/>
                </p:nvSpPr>
                <p:spPr bwMode="auto">
                  <a:xfrm>
                    <a:off x="2721" y="2362"/>
                    <a:ext cx="1" cy="172"/>
                  </a:xfrm>
                  <a:custGeom>
                    <a:avLst/>
                    <a:gdLst>
                      <a:gd name="T0" fmla="*/ 0 w 1"/>
                      <a:gd name="T1" fmla="*/ 0 h 172"/>
                      <a:gd name="T2" fmla="*/ 0 w 1"/>
                      <a:gd name="T3" fmla="*/ 172 h 172"/>
                      <a:gd name="T4" fmla="*/ 0 w 1"/>
                      <a:gd name="T5" fmla="*/ 0 h 172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72"/>
                      <a:gd name="T11" fmla="*/ 1 w 1"/>
                      <a:gd name="T12" fmla="*/ 172 h 17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72">
                        <a:moveTo>
                          <a:pt x="0" y="0"/>
                        </a:moveTo>
                        <a:lnTo>
                          <a:pt x="0" y="17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19" name="Freeform 349"/>
                  <p:cNvSpPr>
                    <a:spLocks/>
                  </p:cNvSpPr>
                  <p:nvPr/>
                </p:nvSpPr>
                <p:spPr bwMode="auto">
                  <a:xfrm>
                    <a:off x="3233" y="2178"/>
                    <a:ext cx="1" cy="356"/>
                  </a:xfrm>
                  <a:custGeom>
                    <a:avLst/>
                    <a:gdLst>
                      <a:gd name="T0" fmla="*/ 0 w 1"/>
                      <a:gd name="T1" fmla="*/ 0 h 356"/>
                      <a:gd name="T2" fmla="*/ 0 w 1"/>
                      <a:gd name="T3" fmla="*/ 356 h 356"/>
                      <a:gd name="T4" fmla="*/ 0 w 1"/>
                      <a:gd name="T5" fmla="*/ 0 h 356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356"/>
                      <a:gd name="T11" fmla="*/ 1 w 1"/>
                      <a:gd name="T12" fmla="*/ 356 h 35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356">
                        <a:moveTo>
                          <a:pt x="0" y="0"/>
                        </a:moveTo>
                        <a:lnTo>
                          <a:pt x="0" y="35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20" name="Line 350"/>
                  <p:cNvSpPr>
                    <a:spLocks noChangeShapeType="1"/>
                  </p:cNvSpPr>
                  <p:nvPr/>
                </p:nvSpPr>
                <p:spPr bwMode="auto">
                  <a:xfrm>
                    <a:off x="2721" y="2356"/>
                    <a:ext cx="1" cy="17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21" name="Line 351"/>
                  <p:cNvSpPr>
                    <a:spLocks noChangeShapeType="1"/>
                  </p:cNvSpPr>
                  <p:nvPr/>
                </p:nvSpPr>
                <p:spPr bwMode="auto">
                  <a:xfrm>
                    <a:off x="3227" y="2172"/>
                    <a:ext cx="1" cy="3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22" name="Freeform 352"/>
                  <p:cNvSpPr>
                    <a:spLocks/>
                  </p:cNvSpPr>
                  <p:nvPr/>
                </p:nvSpPr>
                <p:spPr bwMode="auto">
                  <a:xfrm>
                    <a:off x="2589" y="2362"/>
                    <a:ext cx="132" cy="1"/>
                  </a:xfrm>
                  <a:custGeom>
                    <a:avLst/>
                    <a:gdLst>
                      <a:gd name="T0" fmla="*/ 0 w 132"/>
                      <a:gd name="T1" fmla="*/ 0 h 1"/>
                      <a:gd name="T2" fmla="*/ 132 w 132"/>
                      <a:gd name="T3" fmla="*/ 0 h 1"/>
                      <a:gd name="T4" fmla="*/ 0 w 132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32"/>
                      <a:gd name="T10" fmla="*/ 0 h 1"/>
                      <a:gd name="T11" fmla="*/ 132 w 132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2" h="1">
                        <a:moveTo>
                          <a:pt x="0" y="0"/>
                        </a:moveTo>
                        <a:lnTo>
                          <a:pt x="13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23" name="Freeform 353"/>
                  <p:cNvSpPr>
                    <a:spLocks/>
                  </p:cNvSpPr>
                  <p:nvPr/>
                </p:nvSpPr>
                <p:spPr bwMode="auto">
                  <a:xfrm>
                    <a:off x="3066" y="2000"/>
                    <a:ext cx="115" cy="74"/>
                  </a:xfrm>
                  <a:custGeom>
                    <a:avLst/>
                    <a:gdLst>
                      <a:gd name="T0" fmla="*/ 115 w 115"/>
                      <a:gd name="T1" fmla="*/ 74 h 74"/>
                      <a:gd name="T2" fmla="*/ 0 w 115"/>
                      <a:gd name="T3" fmla="*/ 0 h 74"/>
                      <a:gd name="T4" fmla="*/ 115 w 115"/>
                      <a:gd name="T5" fmla="*/ 74 h 74"/>
                      <a:gd name="T6" fmla="*/ 0 60000 65536"/>
                      <a:gd name="T7" fmla="*/ 0 60000 65536"/>
                      <a:gd name="T8" fmla="*/ 0 60000 65536"/>
                      <a:gd name="T9" fmla="*/ 0 w 115"/>
                      <a:gd name="T10" fmla="*/ 0 h 74"/>
                      <a:gd name="T11" fmla="*/ 115 w 115"/>
                      <a:gd name="T12" fmla="*/ 74 h 7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15" h="74">
                        <a:moveTo>
                          <a:pt x="115" y="74"/>
                        </a:moveTo>
                        <a:lnTo>
                          <a:pt x="0" y="0"/>
                        </a:lnTo>
                        <a:lnTo>
                          <a:pt x="115" y="7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24" name="Freeform 354"/>
                  <p:cNvSpPr>
                    <a:spLocks/>
                  </p:cNvSpPr>
                  <p:nvPr/>
                </p:nvSpPr>
                <p:spPr bwMode="auto">
                  <a:xfrm>
                    <a:off x="3066" y="1994"/>
                    <a:ext cx="121" cy="86"/>
                  </a:xfrm>
                  <a:custGeom>
                    <a:avLst/>
                    <a:gdLst>
                      <a:gd name="T0" fmla="*/ 121 w 121"/>
                      <a:gd name="T1" fmla="*/ 80 h 86"/>
                      <a:gd name="T2" fmla="*/ 115 w 121"/>
                      <a:gd name="T3" fmla="*/ 86 h 86"/>
                      <a:gd name="T4" fmla="*/ 0 w 121"/>
                      <a:gd name="T5" fmla="*/ 6 h 86"/>
                      <a:gd name="T6" fmla="*/ 6 w 121"/>
                      <a:gd name="T7" fmla="*/ 0 h 86"/>
                      <a:gd name="T8" fmla="*/ 121 w 121"/>
                      <a:gd name="T9" fmla="*/ 80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1"/>
                      <a:gd name="T16" fmla="*/ 0 h 86"/>
                      <a:gd name="T17" fmla="*/ 121 w 121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1" h="86">
                        <a:moveTo>
                          <a:pt x="121" y="80"/>
                        </a:moveTo>
                        <a:lnTo>
                          <a:pt x="115" y="86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lnTo>
                          <a:pt x="121" y="8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25" name="Freeform 355"/>
                  <p:cNvSpPr>
                    <a:spLocks/>
                  </p:cNvSpPr>
                  <p:nvPr/>
                </p:nvSpPr>
                <p:spPr bwMode="auto">
                  <a:xfrm>
                    <a:off x="3296" y="2000"/>
                    <a:ext cx="98" cy="74"/>
                  </a:xfrm>
                  <a:custGeom>
                    <a:avLst/>
                    <a:gdLst>
                      <a:gd name="T0" fmla="*/ 98 w 98"/>
                      <a:gd name="T1" fmla="*/ 0 h 74"/>
                      <a:gd name="T2" fmla="*/ 0 w 98"/>
                      <a:gd name="T3" fmla="*/ 74 h 74"/>
                      <a:gd name="T4" fmla="*/ 98 w 98"/>
                      <a:gd name="T5" fmla="*/ 0 h 74"/>
                      <a:gd name="T6" fmla="*/ 0 60000 65536"/>
                      <a:gd name="T7" fmla="*/ 0 60000 65536"/>
                      <a:gd name="T8" fmla="*/ 0 60000 65536"/>
                      <a:gd name="T9" fmla="*/ 0 w 98"/>
                      <a:gd name="T10" fmla="*/ 0 h 74"/>
                      <a:gd name="T11" fmla="*/ 98 w 98"/>
                      <a:gd name="T12" fmla="*/ 74 h 7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8" h="74">
                        <a:moveTo>
                          <a:pt x="98" y="0"/>
                        </a:moveTo>
                        <a:lnTo>
                          <a:pt x="0" y="74"/>
                        </a:lnTo>
                        <a:lnTo>
                          <a:pt x="9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26" name="Freeform 356"/>
                  <p:cNvSpPr>
                    <a:spLocks/>
                  </p:cNvSpPr>
                  <p:nvPr/>
                </p:nvSpPr>
                <p:spPr bwMode="auto">
                  <a:xfrm>
                    <a:off x="3291" y="1994"/>
                    <a:ext cx="103" cy="80"/>
                  </a:xfrm>
                  <a:custGeom>
                    <a:avLst/>
                    <a:gdLst>
                      <a:gd name="T0" fmla="*/ 103 w 103"/>
                      <a:gd name="T1" fmla="*/ 0 h 80"/>
                      <a:gd name="T2" fmla="*/ 103 w 103"/>
                      <a:gd name="T3" fmla="*/ 6 h 80"/>
                      <a:gd name="T4" fmla="*/ 5 w 103"/>
                      <a:gd name="T5" fmla="*/ 80 h 80"/>
                      <a:gd name="T6" fmla="*/ 0 w 103"/>
                      <a:gd name="T7" fmla="*/ 74 h 80"/>
                      <a:gd name="T8" fmla="*/ 103 w 103"/>
                      <a:gd name="T9" fmla="*/ 0 h 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3"/>
                      <a:gd name="T16" fmla="*/ 0 h 80"/>
                      <a:gd name="T17" fmla="*/ 103 w 103"/>
                      <a:gd name="T18" fmla="*/ 80 h 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3" h="80">
                        <a:moveTo>
                          <a:pt x="103" y="0"/>
                        </a:moveTo>
                        <a:lnTo>
                          <a:pt x="103" y="6"/>
                        </a:lnTo>
                        <a:lnTo>
                          <a:pt x="5" y="80"/>
                        </a:lnTo>
                        <a:lnTo>
                          <a:pt x="0" y="74"/>
                        </a:lnTo>
                        <a:lnTo>
                          <a:pt x="10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27" name="Freeform 357"/>
                  <p:cNvSpPr>
                    <a:spLocks/>
                  </p:cNvSpPr>
                  <p:nvPr/>
                </p:nvSpPr>
                <p:spPr bwMode="auto">
                  <a:xfrm>
                    <a:off x="4027" y="2755"/>
                    <a:ext cx="1" cy="147"/>
                  </a:xfrm>
                  <a:custGeom>
                    <a:avLst/>
                    <a:gdLst>
                      <a:gd name="T0" fmla="*/ 0 w 1"/>
                      <a:gd name="T1" fmla="*/ 147 h 147"/>
                      <a:gd name="T2" fmla="*/ 0 w 1"/>
                      <a:gd name="T3" fmla="*/ 0 h 147"/>
                      <a:gd name="T4" fmla="*/ 0 w 1"/>
                      <a:gd name="T5" fmla="*/ 147 h 147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47"/>
                      <a:gd name="T11" fmla="*/ 1 w 1"/>
                      <a:gd name="T12" fmla="*/ 147 h 14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47">
                        <a:moveTo>
                          <a:pt x="0" y="147"/>
                        </a:moveTo>
                        <a:lnTo>
                          <a:pt x="0" y="0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28" name="Line 358"/>
                  <p:cNvSpPr>
                    <a:spLocks noChangeShapeType="1"/>
                  </p:cNvSpPr>
                  <p:nvPr/>
                </p:nvSpPr>
                <p:spPr bwMode="auto">
                  <a:xfrm>
                    <a:off x="2589" y="2356"/>
                    <a:ext cx="13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29" name="Freeform 360"/>
                  <p:cNvSpPr>
                    <a:spLocks/>
                  </p:cNvSpPr>
                  <p:nvPr/>
                </p:nvSpPr>
                <p:spPr bwMode="auto">
                  <a:xfrm>
                    <a:off x="3923" y="2902"/>
                    <a:ext cx="104" cy="68"/>
                  </a:xfrm>
                  <a:custGeom>
                    <a:avLst/>
                    <a:gdLst>
                      <a:gd name="T0" fmla="*/ 0 w 104"/>
                      <a:gd name="T1" fmla="*/ 68 h 68"/>
                      <a:gd name="T2" fmla="*/ 104 w 104"/>
                      <a:gd name="T3" fmla="*/ 0 h 68"/>
                      <a:gd name="T4" fmla="*/ 0 w 104"/>
                      <a:gd name="T5" fmla="*/ 68 h 68"/>
                      <a:gd name="T6" fmla="*/ 0 60000 65536"/>
                      <a:gd name="T7" fmla="*/ 0 60000 65536"/>
                      <a:gd name="T8" fmla="*/ 0 60000 65536"/>
                      <a:gd name="T9" fmla="*/ 0 w 104"/>
                      <a:gd name="T10" fmla="*/ 0 h 68"/>
                      <a:gd name="T11" fmla="*/ 104 w 104"/>
                      <a:gd name="T12" fmla="*/ 68 h 6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04" h="68">
                        <a:moveTo>
                          <a:pt x="0" y="68"/>
                        </a:moveTo>
                        <a:lnTo>
                          <a:pt x="104" y="0"/>
                        </a:lnTo>
                        <a:lnTo>
                          <a:pt x="0" y="6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30" name="Freeform 362"/>
                  <p:cNvSpPr>
                    <a:spLocks/>
                  </p:cNvSpPr>
                  <p:nvPr/>
                </p:nvSpPr>
                <p:spPr bwMode="auto">
                  <a:xfrm>
                    <a:off x="3912" y="2890"/>
                    <a:ext cx="92" cy="61"/>
                  </a:xfrm>
                  <a:custGeom>
                    <a:avLst/>
                    <a:gdLst>
                      <a:gd name="T0" fmla="*/ 0 w 92"/>
                      <a:gd name="T1" fmla="*/ 61 h 61"/>
                      <a:gd name="T2" fmla="*/ 92 w 92"/>
                      <a:gd name="T3" fmla="*/ 0 h 61"/>
                      <a:gd name="T4" fmla="*/ 0 w 92"/>
                      <a:gd name="T5" fmla="*/ 61 h 61"/>
                      <a:gd name="T6" fmla="*/ 0 60000 65536"/>
                      <a:gd name="T7" fmla="*/ 0 60000 65536"/>
                      <a:gd name="T8" fmla="*/ 0 60000 65536"/>
                      <a:gd name="T9" fmla="*/ 0 w 92"/>
                      <a:gd name="T10" fmla="*/ 0 h 61"/>
                      <a:gd name="T11" fmla="*/ 92 w 92"/>
                      <a:gd name="T12" fmla="*/ 61 h 6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2" h="61">
                        <a:moveTo>
                          <a:pt x="0" y="61"/>
                        </a:moveTo>
                        <a:lnTo>
                          <a:pt x="92" y="0"/>
                        </a:lnTo>
                        <a:lnTo>
                          <a:pt x="0" y="6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31" name="Freeform 364"/>
                  <p:cNvSpPr>
                    <a:spLocks/>
                  </p:cNvSpPr>
                  <p:nvPr/>
                </p:nvSpPr>
                <p:spPr bwMode="auto">
                  <a:xfrm>
                    <a:off x="3699" y="2902"/>
                    <a:ext cx="115" cy="74"/>
                  </a:xfrm>
                  <a:custGeom>
                    <a:avLst/>
                    <a:gdLst>
                      <a:gd name="T0" fmla="*/ 115 w 115"/>
                      <a:gd name="T1" fmla="*/ 74 h 74"/>
                      <a:gd name="T2" fmla="*/ 0 w 115"/>
                      <a:gd name="T3" fmla="*/ 0 h 74"/>
                      <a:gd name="T4" fmla="*/ 115 w 115"/>
                      <a:gd name="T5" fmla="*/ 74 h 74"/>
                      <a:gd name="T6" fmla="*/ 0 60000 65536"/>
                      <a:gd name="T7" fmla="*/ 0 60000 65536"/>
                      <a:gd name="T8" fmla="*/ 0 60000 65536"/>
                      <a:gd name="T9" fmla="*/ 0 w 115"/>
                      <a:gd name="T10" fmla="*/ 0 h 74"/>
                      <a:gd name="T11" fmla="*/ 115 w 115"/>
                      <a:gd name="T12" fmla="*/ 74 h 7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15" h="74">
                        <a:moveTo>
                          <a:pt x="115" y="74"/>
                        </a:moveTo>
                        <a:lnTo>
                          <a:pt x="0" y="0"/>
                        </a:lnTo>
                        <a:lnTo>
                          <a:pt x="115" y="7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32" name="Freeform 366"/>
                  <p:cNvSpPr>
                    <a:spLocks/>
                  </p:cNvSpPr>
                  <p:nvPr/>
                </p:nvSpPr>
                <p:spPr bwMode="auto">
                  <a:xfrm>
                    <a:off x="3699" y="2694"/>
                    <a:ext cx="1" cy="208"/>
                  </a:xfrm>
                  <a:custGeom>
                    <a:avLst/>
                    <a:gdLst>
                      <a:gd name="T0" fmla="*/ 0 w 1"/>
                      <a:gd name="T1" fmla="*/ 0 h 208"/>
                      <a:gd name="T2" fmla="*/ 0 w 1"/>
                      <a:gd name="T3" fmla="*/ 208 h 208"/>
                      <a:gd name="T4" fmla="*/ 0 w 1"/>
                      <a:gd name="T5" fmla="*/ 0 h 208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208"/>
                      <a:gd name="T11" fmla="*/ 1 w 1"/>
                      <a:gd name="T12" fmla="*/ 208 h 20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208">
                        <a:moveTo>
                          <a:pt x="0" y="0"/>
                        </a:moveTo>
                        <a:lnTo>
                          <a:pt x="0" y="2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33" name="Freeform 367"/>
                  <p:cNvSpPr>
                    <a:spLocks/>
                  </p:cNvSpPr>
                  <p:nvPr/>
                </p:nvSpPr>
                <p:spPr bwMode="auto">
                  <a:xfrm>
                    <a:off x="3722" y="2706"/>
                    <a:ext cx="1" cy="184"/>
                  </a:xfrm>
                  <a:custGeom>
                    <a:avLst/>
                    <a:gdLst>
                      <a:gd name="T0" fmla="*/ 0 w 1"/>
                      <a:gd name="T1" fmla="*/ 0 h 184"/>
                      <a:gd name="T2" fmla="*/ 0 w 1"/>
                      <a:gd name="T3" fmla="*/ 184 h 184"/>
                      <a:gd name="T4" fmla="*/ 0 w 1"/>
                      <a:gd name="T5" fmla="*/ 0 h 184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84"/>
                      <a:gd name="T11" fmla="*/ 1 w 1"/>
                      <a:gd name="T12" fmla="*/ 184 h 18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84">
                        <a:moveTo>
                          <a:pt x="0" y="0"/>
                        </a:moveTo>
                        <a:lnTo>
                          <a:pt x="0" y="18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34" name="Freeform 370"/>
                  <p:cNvSpPr>
                    <a:spLocks/>
                  </p:cNvSpPr>
                  <p:nvPr/>
                </p:nvSpPr>
                <p:spPr bwMode="auto">
                  <a:xfrm>
                    <a:off x="3699" y="2583"/>
                    <a:ext cx="167" cy="105"/>
                  </a:xfrm>
                  <a:custGeom>
                    <a:avLst/>
                    <a:gdLst>
                      <a:gd name="T0" fmla="*/ 0 w 167"/>
                      <a:gd name="T1" fmla="*/ 105 h 105"/>
                      <a:gd name="T2" fmla="*/ 167 w 167"/>
                      <a:gd name="T3" fmla="*/ 0 h 105"/>
                      <a:gd name="T4" fmla="*/ 0 w 167"/>
                      <a:gd name="T5" fmla="*/ 105 h 105"/>
                      <a:gd name="T6" fmla="*/ 0 60000 65536"/>
                      <a:gd name="T7" fmla="*/ 0 60000 65536"/>
                      <a:gd name="T8" fmla="*/ 0 60000 65536"/>
                      <a:gd name="T9" fmla="*/ 0 w 167"/>
                      <a:gd name="T10" fmla="*/ 0 h 105"/>
                      <a:gd name="T11" fmla="*/ 167 w 167"/>
                      <a:gd name="T12" fmla="*/ 105 h 1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" h="105">
                        <a:moveTo>
                          <a:pt x="0" y="105"/>
                        </a:moveTo>
                        <a:lnTo>
                          <a:pt x="167" y="0"/>
                        </a:lnTo>
                        <a:lnTo>
                          <a:pt x="0" y="10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35" name="Freeform 372"/>
                  <p:cNvSpPr>
                    <a:spLocks/>
                  </p:cNvSpPr>
                  <p:nvPr/>
                </p:nvSpPr>
                <p:spPr bwMode="auto">
                  <a:xfrm>
                    <a:off x="3866" y="2583"/>
                    <a:ext cx="109" cy="74"/>
                  </a:xfrm>
                  <a:custGeom>
                    <a:avLst/>
                    <a:gdLst>
                      <a:gd name="T0" fmla="*/ 0 w 109"/>
                      <a:gd name="T1" fmla="*/ 0 h 74"/>
                      <a:gd name="T2" fmla="*/ 109 w 109"/>
                      <a:gd name="T3" fmla="*/ 74 h 74"/>
                      <a:gd name="T4" fmla="*/ 0 w 109"/>
                      <a:gd name="T5" fmla="*/ 0 h 74"/>
                      <a:gd name="T6" fmla="*/ 0 60000 65536"/>
                      <a:gd name="T7" fmla="*/ 0 60000 65536"/>
                      <a:gd name="T8" fmla="*/ 0 60000 65536"/>
                      <a:gd name="T9" fmla="*/ 0 w 109"/>
                      <a:gd name="T10" fmla="*/ 0 h 74"/>
                      <a:gd name="T11" fmla="*/ 109 w 109"/>
                      <a:gd name="T12" fmla="*/ 74 h 7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09" h="74">
                        <a:moveTo>
                          <a:pt x="0" y="0"/>
                        </a:moveTo>
                        <a:lnTo>
                          <a:pt x="109" y="7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36" name="Freeform 374"/>
                  <p:cNvSpPr>
                    <a:spLocks/>
                  </p:cNvSpPr>
                  <p:nvPr/>
                </p:nvSpPr>
                <p:spPr bwMode="auto">
                  <a:xfrm>
                    <a:off x="3411" y="2681"/>
                    <a:ext cx="69" cy="117"/>
                  </a:xfrm>
                  <a:custGeom>
                    <a:avLst/>
                    <a:gdLst>
                      <a:gd name="T0" fmla="*/ 0 w 69"/>
                      <a:gd name="T1" fmla="*/ 117 h 117"/>
                      <a:gd name="T2" fmla="*/ 69 w 69"/>
                      <a:gd name="T3" fmla="*/ 0 h 117"/>
                      <a:gd name="T4" fmla="*/ 0 w 69"/>
                      <a:gd name="T5" fmla="*/ 117 h 117"/>
                      <a:gd name="T6" fmla="*/ 0 60000 65536"/>
                      <a:gd name="T7" fmla="*/ 0 60000 65536"/>
                      <a:gd name="T8" fmla="*/ 0 60000 65536"/>
                      <a:gd name="T9" fmla="*/ 0 w 69"/>
                      <a:gd name="T10" fmla="*/ 0 h 117"/>
                      <a:gd name="T11" fmla="*/ 69 w 69"/>
                      <a:gd name="T12" fmla="*/ 117 h 11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69" h="117">
                        <a:moveTo>
                          <a:pt x="0" y="117"/>
                        </a:moveTo>
                        <a:lnTo>
                          <a:pt x="69" y="0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37" name="Freeform 376"/>
                  <p:cNvSpPr>
                    <a:spLocks/>
                  </p:cNvSpPr>
                  <p:nvPr/>
                </p:nvSpPr>
                <p:spPr bwMode="auto">
                  <a:xfrm>
                    <a:off x="3440" y="2694"/>
                    <a:ext cx="63" cy="104"/>
                  </a:xfrm>
                  <a:custGeom>
                    <a:avLst/>
                    <a:gdLst>
                      <a:gd name="T0" fmla="*/ 63 w 63"/>
                      <a:gd name="T1" fmla="*/ 0 h 104"/>
                      <a:gd name="T2" fmla="*/ 0 w 63"/>
                      <a:gd name="T3" fmla="*/ 104 h 104"/>
                      <a:gd name="T4" fmla="*/ 63 w 63"/>
                      <a:gd name="T5" fmla="*/ 0 h 104"/>
                      <a:gd name="T6" fmla="*/ 0 60000 65536"/>
                      <a:gd name="T7" fmla="*/ 0 60000 65536"/>
                      <a:gd name="T8" fmla="*/ 0 60000 65536"/>
                      <a:gd name="T9" fmla="*/ 0 w 63"/>
                      <a:gd name="T10" fmla="*/ 0 h 104"/>
                      <a:gd name="T11" fmla="*/ 63 w 63"/>
                      <a:gd name="T12" fmla="*/ 104 h 10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63" h="104">
                        <a:moveTo>
                          <a:pt x="63" y="0"/>
                        </a:moveTo>
                        <a:lnTo>
                          <a:pt x="0" y="104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38" name="Freeform 378"/>
                  <p:cNvSpPr>
                    <a:spLocks/>
                  </p:cNvSpPr>
                  <p:nvPr/>
                </p:nvSpPr>
                <p:spPr bwMode="auto">
                  <a:xfrm>
                    <a:off x="3584" y="2645"/>
                    <a:ext cx="115" cy="43"/>
                  </a:xfrm>
                  <a:custGeom>
                    <a:avLst/>
                    <a:gdLst>
                      <a:gd name="T0" fmla="*/ 0 w 115"/>
                      <a:gd name="T1" fmla="*/ 0 h 43"/>
                      <a:gd name="T2" fmla="*/ 115 w 115"/>
                      <a:gd name="T3" fmla="*/ 43 h 43"/>
                      <a:gd name="T4" fmla="*/ 0 w 115"/>
                      <a:gd name="T5" fmla="*/ 0 h 43"/>
                      <a:gd name="T6" fmla="*/ 0 60000 65536"/>
                      <a:gd name="T7" fmla="*/ 0 60000 65536"/>
                      <a:gd name="T8" fmla="*/ 0 60000 65536"/>
                      <a:gd name="T9" fmla="*/ 0 w 115"/>
                      <a:gd name="T10" fmla="*/ 0 h 43"/>
                      <a:gd name="T11" fmla="*/ 115 w 115"/>
                      <a:gd name="T12" fmla="*/ 43 h 4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15" h="43">
                        <a:moveTo>
                          <a:pt x="0" y="0"/>
                        </a:moveTo>
                        <a:lnTo>
                          <a:pt x="115" y="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39" name="Freeform 379"/>
                  <p:cNvSpPr>
                    <a:spLocks/>
                  </p:cNvSpPr>
                  <p:nvPr/>
                </p:nvSpPr>
                <p:spPr bwMode="auto">
                  <a:xfrm>
                    <a:off x="3854" y="2436"/>
                    <a:ext cx="1" cy="153"/>
                  </a:xfrm>
                  <a:custGeom>
                    <a:avLst/>
                    <a:gdLst>
                      <a:gd name="T0" fmla="*/ 0 w 1"/>
                      <a:gd name="T1" fmla="*/ 0 h 153"/>
                      <a:gd name="T2" fmla="*/ 0 w 1"/>
                      <a:gd name="T3" fmla="*/ 153 h 153"/>
                      <a:gd name="T4" fmla="*/ 0 w 1"/>
                      <a:gd name="T5" fmla="*/ 0 h 153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53"/>
                      <a:gd name="T11" fmla="*/ 1 w 1"/>
                      <a:gd name="T12" fmla="*/ 153 h 1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53">
                        <a:moveTo>
                          <a:pt x="0" y="0"/>
                        </a:moveTo>
                        <a:lnTo>
                          <a:pt x="0" y="1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40" name="Freeform 382"/>
                  <p:cNvSpPr>
                    <a:spLocks/>
                  </p:cNvSpPr>
                  <p:nvPr/>
                </p:nvSpPr>
                <p:spPr bwMode="auto">
                  <a:xfrm>
                    <a:off x="3877" y="2436"/>
                    <a:ext cx="1" cy="153"/>
                  </a:xfrm>
                  <a:custGeom>
                    <a:avLst/>
                    <a:gdLst>
                      <a:gd name="T0" fmla="*/ 0 w 1"/>
                      <a:gd name="T1" fmla="*/ 0 h 153"/>
                      <a:gd name="T2" fmla="*/ 0 w 1"/>
                      <a:gd name="T3" fmla="*/ 153 h 153"/>
                      <a:gd name="T4" fmla="*/ 0 w 1"/>
                      <a:gd name="T5" fmla="*/ 0 h 153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53"/>
                      <a:gd name="T11" fmla="*/ 1 w 1"/>
                      <a:gd name="T12" fmla="*/ 153 h 1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53">
                        <a:moveTo>
                          <a:pt x="0" y="0"/>
                        </a:moveTo>
                        <a:lnTo>
                          <a:pt x="0" y="1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41" name="Freeform 383"/>
                  <p:cNvSpPr>
                    <a:spLocks/>
                  </p:cNvSpPr>
                  <p:nvPr/>
                </p:nvSpPr>
                <p:spPr bwMode="auto">
                  <a:xfrm>
                    <a:off x="4027" y="2902"/>
                    <a:ext cx="115" cy="74"/>
                  </a:xfrm>
                  <a:custGeom>
                    <a:avLst/>
                    <a:gdLst>
                      <a:gd name="T0" fmla="*/ 0 w 115"/>
                      <a:gd name="T1" fmla="*/ 0 h 74"/>
                      <a:gd name="T2" fmla="*/ 115 w 115"/>
                      <a:gd name="T3" fmla="*/ 74 h 74"/>
                      <a:gd name="T4" fmla="*/ 0 w 115"/>
                      <a:gd name="T5" fmla="*/ 0 h 74"/>
                      <a:gd name="T6" fmla="*/ 0 60000 65536"/>
                      <a:gd name="T7" fmla="*/ 0 60000 65536"/>
                      <a:gd name="T8" fmla="*/ 0 60000 65536"/>
                      <a:gd name="T9" fmla="*/ 0 w 115"/>
                      <a:gd name="T10" fmla="*/ 0 h 74"/>
                      <a:gd name="T11" fmla="*/ 115 w 115"/>
                      <a:gd name="T12" fmla="*/ 74 h 7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15" h="74">
                        <a:moveTo>
                          <a:pt x="0" y="0"/>
                        </a:moveTo>
                        <a:lnTo>
                          <a:pt x="115" y="7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42" name="Freeform 385"/>
                  <p:cNvSpPr>
                    <a:spLocks/>
                  </p:cNvSpPr>
                  <p:nvPr/>
                </p:nvSpPr>
                <p:spPr bwMode="auto">
                  <a:xfrm>
                    <a:off x="3118" y="3516"/>
                    <a:ext cx="293" cy="1"/>
                  </a:xfrm>
                  <a:custGeom>
                    <a:avLst/>
                    <a:gdLst>
                      <a:gd name="T0" fmla="*/ 293 w 293"/>
                      <a:gd name="T1" fmla="*/ 0 h 1"/>
                      <a:gd name="T2" fmla="*/ 0 w 293"/>
                      <a:gd name="T3" fmla="*/ 0 h 1"/>
                      <a:gd name="T4" fmla="*/ 293 w 293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293"/>
                      <a:gd name="T10" fmla="*/ 0 h 1"/>
                      <a:gd name="T11" fmla="*/ 293 w 293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93" h="1">
                        <a:moveTo>
                          <a:pt x="293" y="0"/>
                        </a:moveTo>
                        <a:lnTo>
                          <a:pt x="0" y="0"/>
                        </a:lnTo>
                        <a:lnTo>
                          <a:pt x="29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43" name="Freeform 391"/>
                  <p:cNvSpPr>
                    <a:spLocks/>
                  </p:cNvSpPr>
                  <p:nvPr/>
                </p:nvSpPr>
                <p:spPr bwMode="auto">
                  <a:xfrm>
                    <a:off x="3325" y="3313"/>
                    <a:ext cx="190" cy="80"/>
                  </a:xfrm>
                  <a:custGeom>
                    <a:avLst/>
                    <a:gdLst>
                      <a:gd name="T0" fmla="*/ 0 w 190"/>
                      <a:gd name="T1" fmla="*/ 0 h 80"/>
                      <a:gd name="T2" fmla="*/ 190 w 190"/>
                      <a:gd name="T3" fmla="*/ 80 h 80"/>
                      <a:gd name="T4" fmla="*/ 0 w 190"/>
                      <a:gd name="T5" fmla="*/ 0 h 80"/>
                      <a:gd name="T6" fmla="*/ 0 60000 65536"/>
                      <a:gd name="T7" fmla="*/ 0 60000 65536"/>
                      <a:gd name="T8" fmla="*/ 0 60000 65536"/>
                      <a:gd name="T9" fmla="*/ 0 w 190"/>
                      <a:gd name="T10" fmla="*/ 0 h 80"/>
                      <a:gd name="T11" fmla="*/ 190 w 190"/>
                      <a:gd name="T12" fmla="*/ 80 h 8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90" h="80">
                        <a:moveTo>
                          <a:pt x="0" y="0"/>
                        </a:moveTo>
                        <a:lnTo>
                          <a:pt x="190" y="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44" name="Freeform 393"/>
                  <p:cNvSpPr>
                    <a:spLocks/>
                  </p:cNvSpPr>
                  <p:nvPr/>
                </p:nvSpPr>
                <p:spPr bwMode="auto">
                  <a:xfrm>
                    <a:off x="3014" y="3307"/>
                    <a:ext cx="202" cy="86"/>
                  </a:xfrm>
                  <a:custGeom>
                    <a:avLst/>
                    <a:gdLst>
                      <a:gd name="T0" fmla="*/ 0 w 202"/>
                      <a:gd name="T1" fmla="*/ 86 h 86"/>
                      <a:gd name="T2" fmla="*/ 202 w 202"/>
                      <a:gd name="T3" fmla="*/ 0 h 86"/>
                      <a:gd name="T4" fmla="*/ 0 w 202"/>
                      <a:gd name="T5" fmla="*/ 86 h 86"/>
                      <a:gd name="T6" fmla="*/ 0 60000 65536"/>
                      <a:gd name="T7" fmla="*/ 0 60000 65536"/>
                      <a:gd name="T8" fmla="*/ 0 60000 65536"/>
                      <a:gd name="T9" fmla="*/ 0 w 202"/>
                      <a:gd name="T10" fmla="*/ 0 h 86"/>
                      <a:gd name="T11" fmla="*/ 202 w 202"/>
                      <a:gd name="T12" fmla="*/ 86 h 8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2" h="86">
                        <a:moveTo>
                          <a:pt x="0" y="86"/>
                        </a:moveTo>
                        <a:lnTo>
                          <a:pt x="202" y="0"/>
                        </a:lnTo>
                        <a:lnTo>
                          <a:pt x="0" y="8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45" name="Freeform 395"/>
                  <p:cNvSpPr>
                    <a:spLocks/>
                  </p:cNvSpPr>
                  <p:nvPr/>
                </p:nvSpPr>
                <p:spPr bwMode="auto">
                  <a:xfrm>
                    <a:off x="3009" y="3393"/>
                    <a:ext cx="103" cy="129"/>
                  </a:xfrm>
                  <a:custGeom>
                    <a:avLst/>
                    <a:gdLst>
                      <a:gd name="T0" fmla="*/ 103 w 103"/>
                      <a:gd name="T1" fmla="*/ 129 h 129"/>
                      <a:gd name="T2" fmla="*/ 0 w 103"/>
                      <a:gd name="T3" fmla="*/ 0 h 129"/>
                      <a:gd name="T4" fmla="*/ 103 w 103"/>
                      <a:gd name="T5" fmla="*/ 129 h 129"/>
                      <a:gd name="T6" fmla="*/ 0 60000 65536"/>
                      <a:gd name="T7" fmla="*/ 0 60000 65536"/>
                      <a:gd name="T8" fmla="*/ 0 60000 65536"/>
                      <a:gd name="T9" fmla="*/ 0 w 103"/>
                      <a:gd name="T10" fmla="*/ 0 h 129"/>
                      <a:gd name="T11" fmla="*/ 103 w 103"/>
                      <a:gd name="T12" fmla="*/ 129 h 12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03" h="129">
                        <a:moveTo>
                          <a:pt x="103" y="129"/>
                        </a:moveTo>
                        <a:lnTo>
                          <a:pt x="0" y="0"/>
                        </a:lnTo>
                        <a:lnTo>
                          <a:pt x="103" y="12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46" name="Freeform 399"/>
                  <p:cNvSpPr>
                    <a:spLocks/>
                  </p:cNvSpPr>
                  <p:nvPr/>
                </p:nvSpPr>
                <p:spPr bwMode="auto">
                  <a:xfrm>
                    <a:off x="3423" y="3546"/>
                    <a:ext cx="1" cy="56"/>
                  </a:xfrm>
                  <a:custGeom>
                    <a:avLst/>
                    <a:gdLst>
                      <a:gd name="T0" fmla="*/ 0 w 1"/>
                      <a:gd name="T1" fmla="*/ 56 h 56"/>
                      <a:gd name="T2" fmla="*/ 0 w 1"/>
                      <a:gd name="T3" fmla="*/ 0 h 56"/>
                      <a:gd name="T4" fmla="*/ 0 w 1"/>
                      <a:gd name="T5" fmla="*/ 56 h 56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56"/>
                      <a:gd name="T11" fmla="*/ 1 w 1"/>
                      <a:gd name="T12" fmla="*/ 56 h 5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56">
                        <a:moveTo>
                          <a:pt x="0" y="56"/>
                        </a:moveTo>
                        <a:lnTo>
                          <a:pt x="0" y="0"/>
                        </a:lnTo>
                        <a:lnTo>
                          <a:pt x="0" y="5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47" name="Freeform 400"/>
                  <p:cNvSpPr>
                    <a:spLocks/>
                  </p:cNvSpPr>
                  <p:nvPr/>
                </p:nvSpPr>
                <p:spPr bwMode="auto">
                  <a:xfrm>
                    <a:off x="3009" y="3221"/>
                    <a:ext cx="1" cy="172"/>
                  </a:xfrm>
                  <a:custGeom>
                    <a:avLst/>
                    <a:gdLst>
                      <a:gd name="T0" fmla="*/ 0 w 1"/>
                      <a:gd name="T1" fmla="*/ 0 h 172"/>
                      <a:gd name="T2" fmla="*/ 0 w 1"/>
                      <a:gd name="T3" fmla="*/ 172 h 172"/>
                      <a:gd name="T4" fmla="*/ 0 w 1"/>
                      <a:gd name="T5" fmla="*/ 0 h 172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72"/>
                      <a:gd name="T11" fmla="*/ 1 w 1"/>
                      <a:gd name="T12" fmla="*/ 172 h 17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72">
                        <a:moveTo>
                          <a:pt x="0" y="0"/>
                        </a:moveTo>
                        <a:lnTo>
                          <a:pt x="0" y="17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48" name="Freeform 403"/>
                  <p:cNvSpPr>
                    <a:spLocks/>
                  </p:cNvSpPr>
                  <p:nvPr/>
                </p:nvSpPr>
                <p:spPr bwMode="auto">
                  <a:xfrm>
                    <a:off x="3521" y="3037"/>
                    <a:ext cx="1" cy="356"/>
                  </a:xfrm>
                  <a:custGeom>
                    <a:avLst/>
                    <a:gdLst>
                      <a:gd name="T0" fmla="*/ 0 w 1"/>
                      <a:gd name="T1" fmla="*/ 0 h 356"/>
                      <a:gd name="T2" fmla="*/ 0 w 1"/>
                      <a:gd name="T3" fmla="*/ 356 h 356"/>
                      <a:gd name="T4" fmla="*/ 0 w 1"/>
                      <a:gd name="T5" fmla="*/ 0 h 356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356"/>
                      <a:gd name="T11" fmla="*/ 1 w 1"/>
                      <a:gd name="T12" fmla="*/ 356 h 35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356">
                        <a:moveTo>
                          <a:pt x="0" y="0"/>
                        </a:moveTo>
                        <a:lnTo>
                          <a:pt x="0" y="35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49" name="Freeform 404"/>
                  <p:cNvSpPr>
                    <a:spLocks/>
                  </p:cNvSpPr>
                  <p:nvPr/>
                </p:nvSpPr>
                <p:spPr bwMode="auto">
                  <a:xfrm>
                    <a:off x="3584" y="2902"/>
                    <a:ext cx="115" cy="43"/>
                  </a:xfrm>
                  <a:custGeom>
                    <a:avLst/>
                    <a:gdLst>
                      <a:gd name="T0" fmla="*/ 115 w 115"/>
                      <a:gd name="T1" fmla="*/ 0 h 43"/>
                      <a:gd name="T2" fmla="*/ 0 w 115"/>
                      <a:gd name="T3" fmla="*/ 43 h 43"/>
                      <a:gd name="T4" fmla="*/ 115 w 115"/>
                      <a:gd name="T5" fmla="*/ 0 h 43"/>
                      <a:gd name="T6" fmla="*/ 0 60000 65536"/>
                      <a:gd name="T7" fmla="*/ 0 60000 65536"/>
                      <a:gd name="T8" fmla="*/ 0 60000 65536"/>
                      <a:gd name="T9" fmla="*/ 0 w 115"/>
                      <a:gd name="T10" fmla="*/ 0 h 43"/>
                      <a:gd name="T11" fmla="*/ 115 w 115"/>
                      <a:gd name="T12" fmla="*/ 43 h 4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15" h="43">
                        <a:moveTo>
                          <a:pt x="115" y="0"/>
                        </a:moveTo>
                        <a:lnTo>
                          <a:pt x="0" y="43"/>
                        </a:lnTo>
                        <a:lnTo>
                          <a:pt x="11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50" name="Freeform 407"/>
                  <p:cNvSpPr>
                    <a:spLocks/>
                  </p:cNvSpPr>
                  <p:nvPr/>
                </p:nvSpPr>
                <p:spPr bwMode="auto">
                  <a:xfrm>
                    <a:off x="3411" y="2798"/>
                    <a:ext cx="75" cy="117"/>
                  </a:xfrm>
                  <a:custGeom>
                    <a:avLst/>
                    <a:gdLst>
                      <a:gd name="T0" fmla="*/ 75 w 75"/>
                      <a:gd name="T1" fmla="*/ 117 h 117"/>
                      <a:gd name="T2" fmla="*/ 0 w 75"/>
                      <a:gd name="T3" fmla="*/ 0 h 117"/>
                      <a:gd name="T4" fmla="*/ 75 w 75"/>
                      <a:gd name="T5" fmla="*/ 117 h 117"/>
                      <a:gd name="T6" fmla="*/ 0 60000 65536"/>
                      <a:gd name="T7" fmla="*/ 0 60000 65536"/>
                      <a:gd name="T8" fmla="*/ 0 60000 65536"/>
                      <a:gd name="T9" fmla="*/ 0 w 75"/>
                      <a:gd name="T10" fmla="*/ 0 h 117"/>
                      <a:gd name="T11" fmla="*/ 75 w 75"/>
                      <a:gd name="T12" fmla="*/ 117 h 11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75" h="117">
                        <a:moveTo>
                          <a:pt x="75" y="117"/>
                        </a:moveTo>
                        <a:lnTo>
                          <a:pt x="0" y="0"/>
                        </a:lnTo>
                        <a:lnTo>
                          <a:pt x="75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51" name="Freeform 409"/>
                  <p:cNvSpPr>
                    <a:spLocks/>
                  </p:cNvSpPr>
                  <p:nvPr/>
                </p:nvSpPr>
                <p:spPr bwMode="auto">
                  <a:xfrm>
                    <a:off x="3106" y="3546"/>
                    <a:ext cx="1" cy="49"/>
                  </a:xfrm>
                  <a:custGeom>
                    <a:avLst/>
                    <a:gdLst>
                      <a:gd name="T0" fmla="*/ 0 w 1"/>
                      <a:gd name="T1" fmla="*/ 0 h 49"/>
                      <a:gd name="T2" fmla="*/ 0 w 1"/>
                      <a:gd name="T3" fmla="*/ 49 h 49"/>
                      <a:gd name="T4" fmla="*/ 0 w 1"/>
                      <a:gd name="T5" fmla="*/ 0 h 49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49"/>
                      <a:gd name="T11" fmla="*/ 1 w 1"/>
                      <a:gd name="T12" fmla="*/ 49 h 4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49">
                        <a:moveTo>
                          <a:pt x="0" y="0"/>
                        </a:moveTo>
                        <a:lnTo>
                          <a:pt x="0" y="4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52" name="Freeform 410"/>
                  <p:cNvSpPr>
                    <a:spLocks/>
                  </p:cNvSpPr>
                  <p:nvPr/>
                </p:nvSpPr>
                <p:spPr bwMode="auto">
                  <a:xfrm>
                    <a:off x="2882" y="3221"/>
                    <a:ext cx="127" cy="1"/>
                  </a:xfrm>
                  <a:custGeom>
                    <a:avLst/>
                    <a:gdLst>
                      <a:gd name="T0" fmla="*/ 0 w 127"/>
                      <a:gd name="T1" fmla="*/ 0 h 1"/>
                      <a:gd name="T2" fmla="*/ 127 w 127"/>
                      <a:gd name="T3" fmla="*/ 0 h 1"/>
                      <a:gd name="T4" fmla="*/ 0 w 127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127"/>
                      <a:gd name="T10" fmla="*/ 0 h 1"/>
                      <a:gd name="T11" fmla="*/ 127 w 127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27" h="1">
                        <a:moveTo>
                          <a:pt x="0" y="0"/>
                        </a:moveTo>
                        <a:lnTo>
                          <a:pt x="1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53" name="Freeform 413"/>
                  <p:cNvSpPr>
                    <a:spLocks/>
                  </p:cNvSpPr>
                  <p:nvPr/>
                </p:nvSpPr>
                <p:spPr bwMode="auto">
                  <a:xfrm>
                    <a:off x="2819" y="3074"/>
                    <a:ext cx="1" cy="86"/>
                  </a:xfrm>
                  <a:custGeom>
                    <a:avLst/>
                    <a:gdLst>
                      <a:gd name="T0" fmla="*/ 0 w 1"/>
                      <a:gd name="T1" fmla="*/ 0 h 86"/>
                      <a:gd name="T2" fmla="*/ 0 w 1"/>
                      <a:gd name="T3" fmla="*/ 86 h 86"/>
                      <a:gd name="T4" fmla="*/ 0 w 1"/>
                      <a:gd name="T5" fmla="*/ 0 h 86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86"/>
                      <a:gd name="T11" fmla="*/ 1 w 1"/>
                      <a:gd name="T12" fmla="*/ 86 h 8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86">
                        <a:moveTo>
                          <a:pt x="0" y="0"/>
                        </a:moveTo>
                        <a:lnTo>
                          <a:pt x="0" y="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54" name="Freeform 414"/>
                  <p:cNvSpPr>
                    <a:spLocks/>
                  </p:cNvSpPr>
                  <p:nvPr/>
                </p:nvSpPr>
                <p:spPr bwMode="auto">
                  <a:xfrm>
                    <a:off x="2692" y="3019"/>
                    <a:ext cx="92" cy="1"/>
                  </a:xfrm>
                  <a:custGeom>
                    <a:avLst/>
                    <a:gdLst>
                      <a:gd name="T0" fmla="*/ 0 w 92"/>
                      <a:gd name="T1" fmla="*/ 0 h 1"/>
                      <a:gd name="T2" fmla="*/ 92 w 92"/>
                      <a:gd name="T3" fmla="*/ 0 h 1"/>
                      <a:gd name="T4" fmla="*/ 0 w 92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92"/>
                      <a:gd name="T10" fmla="*/ 0 h 1"/>
                      <a:gd name="T11" fmla="*/ 92 w 92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2" h="1">
                        <a:moveTo>
                          <a:pt x="0" y="0"/>
                        </a:moveTo>
                        <a:lnTo>
                          <a:pt x="9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55" name="Freeform 417"/>
                  <p:cNvSpPr>
                    <a:spLocks/>
                  </p:cNvSpPr>
                  <p:nvPr/>
                </p:nvSpPr>
                <p:spPr bwMode="auto">
                  <a:xfrm>
                    <a:off x="2692" y="2994"/>
                    <a:ext cx="92" cy="1"/>
                  </a:xfrm>
                  <a:custGeom>
                    <a:avLst/>
                    <a:gdLst>
                      <a:gd name="T0" fmla="*/ 0 w 92"/>
                      <a:gd name="T1" fmla="*/ 0 h 1"/>
                      <a:gd name="T2" fmla="*/ 92 w 92"/>
                      <a:gd name="T3" fmla="*/ 0 h 1"/>
                      <a:gd name="T4" fmla="*/ 0 w 92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92"/>
                      <a:gd name="T10" fmla="*/ 0 h 1"/>
                      <a:gd name="T11" fmla="*/ 92 w 92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2" h="1">
                        <a:moveTo>
                          <a:pt x="0" y="0"/>
                        </a:moveTo>
                        <a:lnTo>
                          <a:pt x="9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56" name="Freeform 418"/>
                  <p:cNvSpPr>
                    <a:spLocks/>
                  </p:cNvSpPr>
                  <p:nvPr/>
                </p:nvSpPr>
                <p:spPr bwMode="auto">
                  <a:xfrm>
                    <a:off x="2876" y="3007"/>
                    <a:ext cx="87" cy="1"/>
                  </a:xfrm>
                  <a:custGeom>
                    <a:avLst/>
                    <a:gdLst>
                      <a:gd name="T0" fmla="*/ 87 w 87"/>
                      <a:gd name="T1" fmla="*/ 0 h 1"/>
                      <a:gd name="T2" fmla="*/ 0 w 87"/>
                      <a:gd name="T3" fmla="*/ 0 h 1"/>
                      <a:gd name="T4" fmla="*/ 87 w 87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87"/>
                      <a:gd name="T10" fmla="*/ 0 h 1"/>
                      <a:gd name="T11" fmla="*/ 87 w 87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7" h="1">
                        <a:moveTo>
                          <a:pt x="87" y="0"/>
                        </a:moveTo>
                        <a:lnTo>
                          <a:pt x="0" y="0"/>
                        </a:lnTo>
                        <a:lnTo>
                          <a:pt x="8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57" name="Freeform 421"/>
                  <p:cNvSpPr>
                    <a:spLocks/>
                  </p:cNvSpPr>
                  <p:nvPr/>
                </p:nvSpPr>
                <p:spPr bwMode="auto">
                  <a:xfrm>
                    <a:off x="2819" y="2872"/>
                    <a:ext cx="1" cy="73"/>
                  </a:xfrm>
                  <a:custGeom>
                    <a:avLst/>
                    <a:gdLst>
                      <a:gd name="T0" fmla="*/ 0 w 1"/>
                      <a:gd name="T1" fmla="*/ 0 h 73"/>
                      <a:gd name="T2" fmla="*/ 0 w 1"/>
                      <a:gd name="T3" fmla="*/ 73 h 73"/>
                      <a:gd name="T4" fmla="*/ 0 w 1"/>
                      <a:gd name="T5" fmla="*/ 0 h 73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73"/>
                      <a:gd name="T11" fmla="*/ 1 w 1"/>
                      <a:gd name="T12" fmla="*/ 73 h 7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73">
                        <a:moveTo>
                          <a:pt x="0" y="0"/>
                        </a:moveTo>
                        <a:lnTo>
                          <a:pt x="0" y="7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58" name="Freeform 422"/>
                  <p:cNvSpPr>
                    <a:spLocks/>
                  </p:cNvSpPr>
                  <p:nvPr/>
                </p:nvSpPr>
                <p:spPr bwMode="auto">
                  <a:xfrm>
                    <a:off x="2244" y="1338"/>
                    <a:ext cx="1" cy="80"/>
                  </a:xfrm>
                  <a:custGeom>
                    <a:avLst/>
                    <a:gdLst>
                      <a:gd name="T0" fmla="*/ 0 w 1"/>
                      <a:gd name="T1" fmla="*/ 0 h 80"/>
                      <a:gd name="T2" fmla="*/ 0 w 1"/>
                      <a:gd name="T3" fmla="*/ 80 h 80"/>
                      <a:gd name="T4" fmla="*/ 0 w 1"/>
                      <a:gd name="T5" fmla="*/ 0 h 80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80"/>
                      <a:gd name="T11" fmla="*/ 1 w 1"/>
                      <a:gd name="T12" fmla="*/ 80 h 8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80">
                        <a:moveTo>
                          <a:pt x="0" y="0"/>
                        </a:moveTo>
                        <a:lnTo>
                          <a:pt x="0" y="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59" name="Line 424"/>
                  <p:cNvSpPr>
                    <a:spLocks noChangeShapeType="1"/>
                  </p:cNvSpPr>
                  <p:nvPr/>
                </p:nvSpPr>
                <p:spPr bwMode="auto">
                  <a:xfrm>
                    <a:off x="2238" y="1332"/>
                    <a:ext cx="1" cy="8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60" name="Freeform 425"/>
                  <p:cNvSpPr>
                    <a:spLocks/>
                  </p:cNvSpPr>
                  <p:nvPr/>
                </p:nvSpPr>
                <p:spPr bwMode="auto">
                  <a:xfrm>
                    <a:off x="2112" y="1283"/>
                    <a:ext cx="92" cy="1"/>
                  </a:xfrm>
                  <a:custGeom>
                    <a:avLst/>
                    <a:gdLst>
                      <a:gd name="T0" fmla="*/ 0 w 92"/>
                      <a:gd name="T1" fmla="*/ 0 h 1"/>
                      <a:gd name="T2" fmla="*/ 92 w 92"/>
                      <a:gd name="T3" fmla="*/ 0 h 1"/>
                      <a:gd name="T4" fmla="*/ 0 w 92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92"/>
                      <a:gd name="T10" fmla="*/ 0 h 1"/>
                      <a:gd name="T11" fmla="*/ 92 w 92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2" h="1">
                        <a:moveTo>
                          <a:pt x="0" y="0"/>
                        </a:moveTo>
                        <a:lnTo>
                          <a:pt x="9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61" name="Freeform 426"/>
                  <p:cNvSpPr>
                    <a:spLocks/>
                  </p:cNvSpPr>
                  <p:nvPr/>
                </p:nvSpPr>
                <p:spPr bwMode="auto">
                  <a:xfrm>
                    <a:off x="2112" y="1258"/>
                    <a:ext cx="92" cy="1"/>
                  </a:xfrm>
                  <a:custGeom>
                    <a:avLst/>
                    <a:gdLst>
                      <a:gd name="T0" fmla="*/ 0 w 92"/>
                      <a:gd name="T1" fmla="*/ 0 h 1"/>
                      <a:gd name="T2" fmla="*/ 92 w 92"/>
                      <a:gd name="T3" fmla="*/ 0 h 1"/>
                      <a:gd name="T4" fmla="*/ 0 w 92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92"/>
                      <a:gd name="T10" fmla="*/ 0 h 1"/>
                      <a:gd name="T11" fmla="*/ 92 w 92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2" h="1">
                        <a:moveTo>
                          <a:pt x="0" y="0"/>
                        </a:moveTo>
                        <a:lnTo>
                          <a:pt x="9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62" name="Line 427"/>
                  <p:cNvSpPr>
                    <a:spLocks noChangeShapeType="1"/>
                  </p:cNvSpPr>
                  <p:nvPr/>
                </p:nvSpPr>
                <p:spPr bwMode="auto">
                  <a:xfrm>
                    <a:off x="2106" y="1277"/>
                    <a:ext cx="9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63" name="Line 428"/>
                  <p:cNvSpPr>
                    <a:spLocks noChangeShapeType="1"/>
                  </p:cNvSpPr>
                  <p:nvPr/>
                </p:nvSpPr>
                <p:spPr bwMode="auto">
                  <a:xfrm>
                    <a:off x="2106" y="1252"/>
                    <a:ext cx="9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64" name="Freeform 429"/>
                  <p:cNvSpPr>
                    <a:spLocks/>
                  </p:cNvSpPr>
                  <p:nvPr/>
                </p:nvSpPr>
                <p:spPr bwMode="auto">
                  <a:xfrm>
                    <a:off x="2296" y="1270"/>
                    <a:ext cx="86" cy="1"/>
                  </a:xfrm>
                  <a:custGeom>
                    <a:avLst/>
                    <a:gdLst>
                      <a:gd name="T0" fmla="*/ 86 w 86"/>
                      <a:gd name="T1" fmla="*/ 0 h 1"/>
                      <a:gd name="T2" fmla="*/ 0 w 86"/>
                      <a:gd name="T3" fmla="*/ 0 h 1"/>
                      <a:gd name="T4" fmla="*/ 86 w 86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86"/>
                      <a:gd name="T10" fmla="*/ 0 h 1"/>
                      <a:gd name="T11" fmla="*/ 86 w 86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6" h="1">
                        <a:moveTo>
                          <a:pt x="86" y="0"/>
                        </a:moveTo>
                        <a:lnTo>
                          <a:pt x="0" y="0"/>
                        </a:lnTo>
                        <a:lnTo>
                          <a:pt x="8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65" name="Freeform 430"/>
                  <p:cNvSpPr>
                    <a:spLocks/>
                  </p:cNvSpPr>
                  <p:nvPr/>
                </p:nvSpPr>
                <p:spPr bwMode="auto">
                  <a:xfrm>
                    <a:off x="2244" y="1123"/>
                    <a:ext cx="1" cy="86"/>
                  </a:xfrm>
                  <a:custGeom>
                    <a:avLst/>
                    <a:gdLst>
                      <a:gd name="T0" fmla="*/ 0 w 1"/>
                      <a:gd name="T1" fmla="*/ 0 h 86"/>
                      <a:gd name="T2" fmla="*/ 0 w 1"/>
                      <a:gd name="T3" fmla="*/ 86 h 86"/>
                      <a:gd name="T4" fmla="*/ 0 w 1"/>
                      <a:gd name="T5" fmla="*/ 0 h 86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86"/>
                      <a:gd name="T11" fmla="*/ 1 w 1"/>
                      <a:gd name="T12" fmla="*/ 86 h 8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86">
                        <a:moveTo>
                          <a:pt x="0" y="0"/>
                        </a:moveTo>
                        <a:lnTo>
                          <a:pt x="0" y="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66" name="Line 4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90" y="1264"/>
                    <a:ext cx="8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67" name="Line 432"/>
                  <p:cNvSpPr>
                    <a:spLocks noChangeShapeType="1"/>
                  </p:cNvSpPr>
                  <p:nvPr/>
                </p:nvSpPr>
                <p:spPr bwMode="auto">
                  <a:xfrm>
                    <a:off x="2238" y="1117"/>
                    <a:ext cx="1" cy="8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68" name="Freeform 433"/>
                  <p:cNvSpPr>
                    <a:spLocks/>
                  </p:cNvSpPr>
                  <p:nvPr/>
                </p:nvSpPr>
                <p:spPr bwMode="auto">
                  <a:xfrm>
                    <a:off x="2244" y="841"/>
                    <a:ext cx="1" cy="153"/>
                  </a:xfrm>
                  <a:custGeom>
                    <a:avLst/>
                    <a:gdLst>
                      <a:gd name="T0" fmla="*/ 0 w 1"/>
                      <a:gd name="T1" fmla="*/ 0 h 153"/>
                      <a:gd name="T2" fmla="*/ 0 w 1"/>
                      <a:gd name="T3" fmla="*/ 153 h 153"/>
                      <a:gd name="T4" fmla="*/ 0 w 1"/>
                      <a:gd name="T5" fmla="*/ 0 h 153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153"/>
                      <a:gd name="T11" fmla="*/ 1 w 1"/>
                      <a:gd name="T12" fmla="*/ 153 h 1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153">
                        <a:moveTo>
                          <a:pt x="0" y="0"/>
                        </a:moveTo>
                        <a:lnTo>
                          <a:pt x="0" y="1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69" name="Freeform 434"/>
                  <p:cNvSpPr>
                    <a:spLocks/>
                  </p:cNvSpPr>
                  <p:nvPr/>
                </p:nvSpPr>
                <p:spPr bwMode="auto">
                  <a:xfrm>
                    <a:off x="2531" y="2215"/>
                    <a:ext cx="1" cy="86"/>
                  </a:xfrm>
                  <a:custGeom>
                    <a:avLst/>
                    <a:gdLst>
                      <a:gd name="T0" fmla="*/ 0 w 1"/>
                      <a:gd name="T1" fmla="*/ 0 h 86"/>
                      <a:gd name="T2" fmla="*/ 0 w 1"/>
                      <a:gd name="T3" fmla="*/ 86 h 86"/>
                      <a:gd name="T4" fmla="*/ 0 w 1"/>
                      <a:gd name="T5" fmla="*/ 0 h 86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86"/>
                      <a:gd name="T11" fmla="*/ 1 w 1"/>
                      <a:gd name="T12" fmla="*/ 86 h 8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86">
                        <a:moveTo>
                          <a:pt x="0" y="0"/>
                        </a:moveTo>
                        <a:lnTo>
                          <a:pt x="0" y="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70" name="Line 435"/>
                  <p:cNvSpPr>
                    <a:spLocks noChangeShapeType="1"/>
                  </p:cNvSpPr>
                  <p:nvPr/>
                </p:nvSpPr>
                <p:spPr bwMode="auto">
                  <a:xfrm>
                    <a:off x="2238" y="835"/>
                    <a:ext cx="1" cy="15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71" name="Line 436"/>
                  <p:cNvSpPr>
                    <a:spLocks noChangeShapeType="1"/>
                  </p:cNvSpPr>
                  <p:nvPr/>
                </p:nvSpPr>
                <p:spPr bwMode="auto">
                  <a:xfrm>
                    <a:off x="2531" y="2215"/>
                    <a:ext cx="1" cy="8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72" name="Freeform 437"/>
                  <p:cNvSpPr>
                    <a:spLocks/>
                  </p:cNvSpPr>
                  <p:nvPr/>
                </p:nvSpPr>
                <p:spPr bwMode="auto">
                  <a:xfrm>
                    <a:off x="2399" y="2160"/>
                    <a:ext cx="92" cy="1"/>
                  </a:xfrm>
                  <a:custGeom>
                    <a:avLst/>
                    <a:gdLst>
                      <a:gd name="T0" fmla="*/ 0 w 92"/>
                      <a:gd name="T1" fmla="*/ 0 h 1"/>
                      <a:gd name="T2" fmla="*/ 92 w 92"/>
                      <a:gd name="T3" fmla="*/ 0 h 1"/>
                      <a:gd name="T4" fmla="*/ 0 w 92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92"/>
                      <a:gd name="T10" fmla="*/ 0 h 1"/>
                      <a:gd name="T11" fmla="*/ 92 w 92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2" h="1">
                        <a:moveTo>
                          <a:pt x="0" y="0"/>
                        </a:moveTo>
                        <a:lnTo>
                          <a:pt x="9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73" name="Freeform 438"/>
                  <p:cNvSpPr>
                    <a:spLocks/>
                  </p:cNvSpPr>
                  <p:nvPr/>
                </p:nvSpPr>
                <p:spPr bwMode="auto">
                  <a:xfrm>
                    <a:off x="2399" y="2135"/>
                    <a:ext cx="92" cy="1"/>
                  </a:xfrm>
                  <a:custGeom>
                    <a:avLst/>
                    <a:gdLst>
                      <a:gd name="T0" fmla="*/ 0 w 92"/>
                      <a:gd name="T1" fmla="*/ 0 h 1"/>
                      <a:gd name="T2" fmla="*/ 92 w 92"/>
                      <a:gd name="T3" fmla="*/ 0 h 1"/>
                      <a:gd name="T4" fmla="*/ 0 w 92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92"/>
                      <a:gd name="T10" fmla="*/ 0 h 1"/>
                      <a:gd name="T11" fmla="*/ 92 w 92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2" h="1">
                        <a:moveTo>
                          <a:pt x="0" y="0"/>
                        </a:moveTo>
                        <a:lnTo>
                          <a:pt x="9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74" name="Line 439"/>
                  <p:cNvSpPr>
                    <a:spLocks noChangeShapeType="1"/>
                  </p:cNvSpPr>
                  <p:nvPr/>
                </p:nvSpPr>
                <p:spPr bwMode="auto">
                  <a:xfrm>
                    <a:off x="2399" y="2160"/>
                    <a:ext cx="9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75" name="Line 440"/>
                  <p:cNvSpPr>
                    <a:spLocks noChangeShapeType="1"/>
                  </p:cNvSpPr>
                  <p:nvPr/>
                </p:nvSpPr>
                <p:spPr bwMode="auto">
                  <a:xfrm>
                    <a:off x="2399" y="2129"/>
                    <a:ext cx="9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76" name="Freeform 441"/>
                  <p:cNvSpPr>
                    <a:spLocks/>
                  </p:cNvSpPr>
                  <p:nvPr/>
                </p:nvSpPr>
                <p:spPr bwMode="auto">
                  <a:xfrm>
                    <a:off x="2589" y="2148"/>
                    <a:ext cx="80" cy="1"/>
                  </a:xfrm>
                  <a:custGeom>
                    <a:avLst/>
                    <a:gdLst>
                      <a:gd name="T0" fmla="*/ 80 w 80"/>
                      <a:gd name="T1" fmla="*/ 0 h 1"/>
                      <a:gd name="T2" fmla="*/ 0 w 80"/>
                      <a:gd name="T3" fmla="*/ 0 h 1"/>
                      <a:gd name="T4" fmla="*/ 80 w 80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80"/>
                      <a:gd name="T10" fmla="*/ 0 h 1"/>
                      <a:gd name="T11" fmla="*/ 80 w 80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0" h="1">
                        <a:moveTo>
                          <a:pt x="80" y="0"/>
                        </a:moveTo>
                        <a:lnTo>
                          <a:pt x="0" y="0"/>
                        </a:lnTo>
                        <a:lnTo>
                          <a:pt x="8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77" name="Freeform 442"/>
                  <p:cNvSpPr>
                    <a:spLocks/>
                  </p:cNvSpPr>
                  <p:nvPr/>
                </p:nvSpPr>
                <p:spPr bwMode="auto">
                  <a:xfrm>
                    <a:off x="2531" y="2000"/>
                    <a:ext cx="1" cy="86"/>
                  </a:xfrm>
                  <a:custGeom>
                    <a:avLst/>
                    <a:gdLst>
                      <a:gd name="T0" fmla="*/ 0 w 1"/>
                      <a:gd name="T1" fmla="*/ 0 h 86"/>
                      <a:gd name="T2" fmla="*/ 0 w 1"/>
                      <a:gd name="T3" fmla="*/ 86 h 86"/>
                      <a:gd name="T4" fmla="*/ 0 w 1"/>
                      <a:gd name="T5" fmla="*/ 0 h 86"/>
                      <a:gd name="T6" fmla="*/ 0 60000 65536"/>
                      <a:gd name="T7" fmla="*/ 0 60000 65536"/>
                      <a:gd name="T8" fmla="*/ 0 60000 65536"/>
                      <a:gd name="T9" fmla="*/ 0 w 1"/>
                      <a:gd name="T10" fmla="*/ 0 h 86"/>
                      <a:gd name="T11" fmla="*/ 1 w 1"/>
                      <a:gd name="T12" fmla="*/ 86 h 8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" h="86">
                        <a:moveTo>
                          <a:pt x="0" y="0"/>
                        </a:moveTo>
                        <a:lnTo>
                          <a:pt x="0" y="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78" name="Line 4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83" y="2142"/>
                    <a:ext cx="8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79" name="Line 444"/>
                  <p:cNvSpPr>
                    <a:spLocks noChangeShapeType="1"/>
                  </p:cNvSpPr>
                  <p:nvPr/>
                </p:nvSpPr>
                <p:spPr bwMode="auto">
                  <a:xfrm>
                    <a:off x="2531" y="2000"/>
                    <a:ext cx="1" cy="8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80" name="Freeform 445"/>
                  <p:cNvSpPr>
                    <a:spLocks/>
                  </p:cNvSpPr>
                  <p:nvPr/>
                </p:nvSpPr>
                <p:spPr bwMode="auto">
                  <a:xfrm>
                    <a:off x="2526" y="1804"/>
                    <a:ext cx="5" cy="68"/>
                  </a:xfrm>
                  <a:custGeom>
                    <a:avLst/>
                    <a:gdLst>
                      <a:gd name="T0" fmla="*/ 0 w 5"/>
                      <a:gd name="T1" fmla="*/ 0 h 68"/>
                      <a:gd name="T2" fmla="*/ 5 w 5"/>
                      <a:gd name="T3" fmla="*/ 68 h 68"/>
                      <a:gd name="T4" fmla="*/ 0 w 5"/>
                      <a:gd name="T5" fmla="*/ 0 h 68"/>
                      <a:gd name="T6" fmla="*/ 0 60000 65536"/>
                      <a:gd name="T7" fmla="*/ 0 60000 65536"/>
                      <a:gd name="T8" fmla="*/ 0 60000 65536"/>
                      <a:gd name="T9" fmla="*/ 0 w 5"/>
                      <a:gd name="T10" fmla="*/ 0 h 68"/>
                      <a:gd name="T11" fmla="*/ 5 w 5"/>
                      <a:gd name="T12" fmla="*/ 68 h 6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" h="68">
                        <a:moveTo>
                          <a:pt x="0" y="0"/>
                        </a:moveTo>
                        <a:lnTo>
                          <a:pt x="5" y="6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81" name="Line 446"/>
                  <p:cNvSpPr>
                    <a:spLocks noChangeShapeType="1"/>
                  </p:cNvSpPr>
                  <p:nvPr/>
                </p:nvSpPr>
                <p:spPr bwMode="auto">
                  <a:xfrm>
                    <a:off x="2526" y="1798"/>
                    <a:ext cx="1" cy="67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182" name="Rectangle 447"/>
                  <p:cNvSpPr>
                    <a:spLocks noChangeArrowheads="1"/>
                  </p:cNvSpPr>
                  <p:nvPr/>
                </p:nvSpPr>
                <p:spPr bwMode="auto">
                  <a:xfrm>
                    <a:off x="3414" y="887"/>
                    <a:ext cx="81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N</a:t>
                    </a:r>
                    <a:endParaRPr lang="en-US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4183" name="Rectangle 448"/>
                  <p:cNvSpPr>
                    <a:spLocks noChangeArrowheads="1"/>
                  </p:cNvSpPr>
                  <p:nvPr/>
                </p:nvSpPr>
                <p:spPr bwMode="auto">
                  <a:xfrm>
                    <a:off x="3253" y="1212"/>
                    <a:ext cx="81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N</a:t>
                    </a:r>
                    <a:endParaRPr lang="en-US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4184" name="Rectangle 449"/>
                  <p:cNvSpPr>
                    <a:spLocks noChangeArrowheads="1"/>
                  </p:cNvSpPr>
                  <p:nvPr/>
                </p:nvSpPr>
                <p:spPr bwMode="auto">
                  <a:xfrm>
                    <a:off x="2908" y="1169"/>
                    <a:ext cx="81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N</a:t>
                    </a:r>
                    <a:endParaRPr lang="en-US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4185" name="Rectangle 450"/>
                  <p:cNvSpPr>
                    <a:spLocks noChangeArrowheads="1"/>
                  </p:cNvSpPr>
                  <p:nvPr/>
                </p:nvSpPr>
                <p:spPr bwMode="auto">
                  <a:xfrm>
                    <a:off x="2908" y="819"/>
                    <a:ext cx="81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N</a:t>
                    </a:r>
                    <a:endParaRPr lang="en-US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4186" name="Rectangle 451"/>
                  <p:cNvSpPr>
                    <a:spLocks noChangeArrowheads="1"/>
                  </p:cNvSpPr>
                  <p:nvPr/>
                </p:nvSpPr>
                <p:spPr bwMode="auto">
                  <a:xfrm>
                    <a:off x="3253" y="568"/>
                    <a:ext cx="81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N</a:t>
                    </a:r>
                    <a:endParaRPr lang="en-US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4187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568"/>
                    <a:ext cx="81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H</a:t>
                    </a:r>
                    <a:endParaRPr lang="en-US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4188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3402" y="610"/>
                    <a:ext cx="48" cy="1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100">
                        <a:solidFill>
                          <a:srgbClr val="000000"/>
                        </a:solidFill>
                      </a:rPr>
                      <a:t>2</a:t>
                    </a:r>
                    <a:endParaRPr lang="en-US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4189" name="Rectangle 454"/>
                  <p:cNvSpPr>
                    <a:spLocks noChangeArrowheads="1"/>
                  </p:cNvSpPr>
                  <p:nvPr/>
                </p:nvSpPr>
                <p:spPr bwMode="auto">
                  <a:xfrm>
                    <a:off x="2655" y="1476"/>
                    <a:ext cx="87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O</a:t>
                    </a:r>
                    <a:endParaRPr lang="en-US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4190" name="Rectangle 455"/>
                  <p:cNvSpPr>
                    <a:spLocks noChangeArrowheads="1"/>
                  </p:cNvSpPr>
                  <p:nvPr/>
                </p:nvSpPr>
                <p:spPr bwMode="auto">
                  <a:xfrm>
                    <a:off x="2810" y="1862"/>
                    <a:ext cx="81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H</a:t>
                    </a:r>
                    <a:endParaRPr lang="en-US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4191" name="Rectangle 456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1420"/>
                    <a:ext cx="87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O</a:t>
                    </a:r>
                    <a:endParaRPr lang="en-US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4192" name="Rectangle 457"/>
                  <p:cNvSpPr>
                    <a:spLocks noChangeArrowheads="1"/>
                  </p:cNvSpPr>
                  <p:nvPr/>
                </p:nvSpPr>
                <p:spPr bwMode="auto">
                  <a:xfrm>
                    <a:off x="3362" y="1727"/>
                    <a:ext cx="81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N</a:t>
                    </a:r>
                    <a:endParaRPr lang="en-US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4193" name="Rectangle 458"/>
                  <p:cNvSpPr>
                    <a:spLocks noChangeArrowheads="1"/>
                  </p:cNvSpPr>
                  <p:nvPr/>
                </p:nvSpPr>
                <p:spPr bwMode="auto">
                  <a:xfrm>
                    <a:off x="3201" y="1420"/>
                    <a:ext cx="81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N</a:t>
                    </a:r>
                    <a:endParaRPr lang="en-US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4194" name="Rectangle 459"/>
                  <p:cNvSpPr>
                    <a:spLocks noChangeArrowheads="1"/>
                  </p:cNvSpPr>
                  <p:nvPr/>
                </p:nvSpPr>
                <p:spPr bwMode="auto">
                  <a:xfrm>
                    <a:off x="3276" y="1420"/>
                    <a:ext cx="81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H</a:t>
                    </a:r>
                    <a:endParaRPr lang="en-US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4195" name="Rectangle 460"/>
                  <p:cNvSpPr>
                    <a:spLocks noChangeArrowheads="1"/>
                  </p:cNvSpPr>
                  <p:nvPr/>
                </p:nvSpPr>
                <p:spPr bwMode="auto">
                  <a:xfrm>
                    <a:off x="3350" y="1463"/>
                    <a:ext cx="48" cy="1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100">
                        <a:solidFill>
                          <a:srgbClr val="000000"/>
                        </a:solidFill>
                      </a:rPr>
                      <a:t>2</a:t>
                    </a:r>
                    <a:endParaRPr lang="en-US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4196" name="Rectangle 461"/>
                  <p:cNvSpPr>
                    <a:spLocks noChangeArrowheads="1"/>
                  </p:cNvSpPr>
                  <p:nvPr/>
                </p:nvSpPr>
                <p:spPr bwMode="auto">
                  <a:xfrm>
                    <a:off x="3517" y="2046"/>
                    <a:ext cx="87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O</a:t>
                    </a:r>
                  </a:p>
                </p:txBody>
              </p:sp>
            </p:grpSp>
            <p:sp>
              <p:nvSpPr>
                <p:cNvPr id="124024" name="Rectangle 233"/>
                <p:cNvSpPr>
                  <a:spLocks noChangeArrowheads="1"/>
                </p:cNvSpPr>
                <p:nvPr/>
              </p:nvSpPr>
              <p:spPr bwMode="auto">
                <a:xfrm>
                  <a:off x="2948" y="2359"/>
                  <a:ext cx="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</a:rPr>
                    <a:t>O</a:t>
                  </a:r>
                  <a:endParaRPr lang="en-US">
                    <a:latin typeface="Comic Sans MS" pitchFamily="66" charset="0"/>
                  </a:endParaRPr>
                </a:p>
              </p:txBody>
            </p:sp>
            <p:sp>
              <p:nvSpPr>
                <p:cNvPr id="124025" name="Rectangle 236"/>
                <p:cNvSpPr>
                  <a:spLocks noChangeArrowheads="1"/>
                </p:cNvSpPr>
                <p:nvPr/>
              </p:nvSpPr>
              <p:spPr bwMode="auto">
                <a:xfrm>
                  <a:off x="3201" y="2046"/>
                  <a:ext cx="81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</a:rPr>
                    <a:t>N</a:t>
                  </a:r>
                  <a:endParaRPr lang="en-US">
                    <a:latin typeface="Comic Sans MS" pitchFamily="66" charset="0"/>
                  </a:endParaRPr>
                </a:p>
              </p:txBody>
            </p:sp>
            <p:sp>
              <p:nvSpPr>
                <p:cNvPr id="124026" name="Rectangle 247"/>
                <p:cNvSpPr>
                  <a:spLocks noChangeArrowheads="1"/>
                </p:cNvSpPr>
                <p:nvPr/>
              </p:nvSpPr>
              <p:spPr bwMode="auto">
                <a:xfrm>
                  <a:off x="2493" y="2304"/>
                  <a:ext cx="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</a:rPr>
                    <a:t>O</a:t>
                  </a:r>
                  <a:endParaRPr lang="en-US">
                    <a:latin typeface="Comic Sans MS" pitchFamily="66" charset="0"/>
                  </a:endParaRPr>
                </a:p>
              </p:txBody>
            </p:sp>
            <p:sp>
              <p:nvSpPr>
                <p:cNvPr id="124027" name="Rectangle 256"/>
                <p:cNvSpPr>
                  <a:spLocks noChangeArrowheads="1"/>
                </p:cNvSpPr>
                <p:nvPr/>
              </p:nvSpPr>
              <p:spPr bwMode="auto">
                <a:xfrm>
                  <a:off x="2499" y="2089"/>
                  <a:ext cx="75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</a:rPr>
                    <a:t>P</a:t>
                  </a:r>
                  <a:endParaRPr lang="en-US">
                    <a:latin typeface="Comic Sans MS" pitchFamily="66" charset="0"/>
                  </a:endParaRPr>
                </a:p>
              </p:txBody>
            </p:sp>
            <p:sp>
              <p:nvSpPr>
                <p:cNvPr id="124028" name="Rectangle 257"/>
                <p:cNvSpPr>
                  <a:spLocks noChangeArrowheads="1"/>
                </p:cNvSpPr>
                <p:nvPr/>
              </p:nvSpPr>
              <p:spPr bwMode="auto">
                <a:xfrm>
                  <a:off x="2304" y="2089"/>
                  <a:ext cx="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</a:rPr>
                    <a:t>O</a:t>
                  </a:r>
                  <a:endParaRPr lang="en-US">
                    <a:latin typeface="Comic Sans MS" pitchFamily="66" charset="0"/>
                  </a:endParaRPr>
                </a:p>
              </p:txBody>
            </p:sp>
            <p:sp>
              <p:nvSpPr>
                <p:cNvPr id="124029" name="Rectangle 258"/>
                <p:cNvSpPr>
                  <a:spLocks noChangeArrowheads="1"/>
                </p:cNvSpPr>
                <p:nvPr/>
              </p:nvSpPr>
              <p:spPr bwMode="auto">
                <a:xfrm>
                  <a:off x="2683" y="2089"/>
                  <a:ext cx="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</a:rPr>
                    <a:t>O</a:t>
                  </a:r>
                  <a:endParaRPr lang="en-US">
                    <a:latin typeface="Comic Sans MS" pitchFamily="66" charset="0"/>
                  </a:endParaRPr>
                </a:p>
              </p:txBody>
            </p:sp>
            <p:sp>
              <p:nvSpPr>
                <p:cNvPr id="124030" name="Rectangle 259"/>
                <p:cNvSpPr>
                  <a:spLocks noChangeArrowheads="1"/>
                </p:cNvSpPr>
                <p:nvPr/>
              </p:nvSpPr>
              <p:spPr bwMode="auto">
                <a:xfrm>
                  <a:off x="2493" y="1874"/>
                  <a:ext cx="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</a:rPr>
                    <a:t>O</a:t>
                  </a:r>
                  <a:endParaRPr lang="en-US">
                    <a:latin typeface="Comic Sans MS" pitchFamily="66" charset="0"/>
                  </a:endParaRPr>
                </a:p>
              </p:txBody>
            </p:sp>
            <p:sp>
              <p:nvSpPr>
                <p:cNvPr id="124031" name="Rectangle 481"/>
                <p:cNvSpPr>
                  <a:spLocks noChangeArrowheads="1"/>
                </p:cNvSpPr>
                <p:nvPr/>
              </p:nvSpPr>
              <p:spPr bwMode="auto">
                <a:xfrm>
                  <a:off x="2812" y="2713"/>
                  <a:ext cx="197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400">
                      <a:solidFill>
                        <a:srgbClr val="3333FF"/>
                      </a:solidFill>
                    </a:rPr>
                    <a:t>H</a:t>
                  </a:r>
                </a:p>
              </p:txBody>
            </p:sp>
          </p:grpSp>
        </p:grpSp>
        <p:sp>
          <p:nvSpPr>
            <p:cNvPr id="124017" name="Rectangle 478"/>
            <p:cNvSpPr>
              <a:spLocks noChangeArrowheads="1"/>
            </p:cNvSpPr>
            <p:nvPr/>
          </p:nvSpPr>
          <p:spPr bwMode="auto">
            <a:xfrm>
              <a:off x="3040" y="2709"/>
              <a:ext cx="19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H</a:t>
              </a:r>
            </a:p>
          </p:txBody>
        </p:sp>
      </p:grpSp>
      <p:grpSp>
        <p:nvGrpSpPr>
          <p:cNvPr id="123914" name="Group 536"/>
          <p:cNvGrpSpPr>
            <a:grpSpLocks/>
          </p:cNvGrpSpPr>
          <p:nvPr/>
        </p:nvGrpSpPr>
        <p:grpSpPr bwMode="auto">
          <a:xfrm>
            <a:off x="3886200" y="3998913"/>
            <a:ext cx="4646613" cy="2359025"/>
            <a:chOff x="2464" y="2679"/>
            <a:chExt cx="2927" cy="1486"/>
          </a:xfrm>
        </p:grpSpPr>
        <p:grpSp>
          <p:nvGrpSpPr>
            <p:cNvPr id="123925" name="Group 535"/>
            <p:cNvGrpSpPr>
              <a:grpSpLocks/>
            </p:cNvGrpSpPr>
            <p:nvPr/>
          </p:nvGrpSpPr>
          <p:grpSpPr bwMode="auto">
            <a:xfrm>
              <a:off x="2464" y="2679"/>
              <a:ext cx="2927" cy="1486"/>
              <a:chOff x="2464" y="2679"/>
              <a:chExt cx="2927" cy="1486"/>
            </a:xfrm>
          </p:grpSpPr>
          <p:grpSp>
            <p:nvGrpSpPr>
              <p:cNvPr id="123929" name="Group 497"/>
              <p:cNvGrpSpPr>
                <a:grpSpLocks/>
              </p:cNvGrpSpPr>
              <p:nvPr/>
            </p:nvGrpSpPr>
            <p:grpSpPr bwMode="auto">
              <a:xfrm>
                <a:off x="3509" y="3352"/>
                <a:ext cx="383" cy="562"/>
                <a:chOff x="3509" y="3352"/>
                <a:chExt cx="383" cy="562"/>
              </a:xfrm>
            </p:grpSpPr>
            <p:sp>
              <p:nvSpPr>
                <p:cNvPr id="124005" name="Rectangle 248"/>
                <p:cNvSpPr>
                  <a:spLocks noChangeArrowheads="1"/>
                </p:cNvSpPr>
                <p:nvPr/>
              </p:nvSpPr>
              <p:spPr bwMode="auto">
                <a:xfrm>
                  <a:off x="3805" y="3567"/>
                  <a:ext cx="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</a:rPr>
                    <a:t>O</a:t>
                  </a:r>
                  <a:endParaRPr lang="en-US">
                    <a:latin typeface="Comic Sans MS" pitchFamily="66" charset="0"/>
                  </a:endParaRPr>
                </a:p>
              </p:txBody>
            </p:sp>
            <p:sp>
              <p:nvSpPr>
                <p:cNvPr id="124006" name="Line 415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3550" y="3582"/>
                  <a:ext cx="1" cy="8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4007" name="Line 420"/>
                <p:cNvSpPr>
                  <a:spLocks noChangeShapeType="1"/>
                </p:cNvSpPr>
                <p:nvPr/>
              </p:nvSpPr>
              <p:spPr bwMode="auto">
                <a:xfrm flipH="1">
                  <a:off x="3699" y="3623"/>
                  <a:ext cx="8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4008" name="Line 423"/>
                <p:cNvSpPr>
                  <a:spLocks noChangeShapeType="1"/>
                </p:cNvSpPr>
                <p:nvPr/>
              </p:nvSpPr>
              <p:spPr bwMode="auto">
                <a:xfrm>
                  <a:off x="3643" y="3701"/>
                  <a:ext cx="1" cy="8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4009" name="Rectangle 249"/>
                <p:cNvSpPr>
                  <a:spLocks noChangeArrowheads="1"/>
                </p:cNvSpPr>
                <p:nvPr/>
              </p:nvSpPr>
              <p:spPr bwMode="auto">
                <a:xfrm>
                  <a:off x="3610" y="3564"/>
                  <a:ext cx="75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</a:rPr>
                    <a:t>P</a:t>
                  </a:r>
                  <a:endParaRPr lang="en-US">
                    <a:latin typeface="Comic Sans MS" pitchFamily="66" charset="0"/>
                  </a:endParaRPr>
                </a:p>
              </p:txBody>
            </p:sp>
            <p:sp>
              <p:nvSpPr>
                <p:cNvPr id="124010" name="Rectangle 250"/>
                <p:cNvSpPr>
                  <a:spLocks noChangeArrowheads="1"/>
                </p:cNvSpPr>
                <p:nvPr/>
              </p:nvSpPr>
              <p:spPr bwMode="auto">
                <a:xfrm>
                  <a:off x="3604" y="3352"/>
                  <a:ext cx="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</a:rPr>
                    <a:t>O</a:t>
                  </a:r>
                  <a:endParaRPr lang="en-US">
                    <a:latin typeface="Comic Sans MS" pitchFamily="66" charset="0"/>
                  </a:endParaRPr>
                </a:p>
              </p:txBody>
            </p:sp>
            <p:sp>
              <p:nvSpPr>
                <p:cNvPr id="124011" name="Rectangle 251"/>
                <p:cNvSpPr>
                  <a:spLocks noChangeArrowheads="1"/>
                </p:cNvSpPr>
                <p:nvPr/>
              </p:nvSpPr>
              <p:spPr bwMode="auto">
                <a:xfrm>
                  <a:off x="3604" y="3768"/>
                  <a:ext cx="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</a:rPr>
                    <a:t>O</a:t>
                  </a:r>
                  <a:endParaRPr lang="en-US">
                    <a:latin typeface="Comic Sans MS" pitchFamily="66" charset="0"/>
                  </a:endParaRPr>
                </a:p>
              </p:txBody>
            </p:sp>
            <p:grpSp>
              <p:nvGrpSpPr>
                <p:cNvPr id="124012" name="Group 496"/>
                <p:cNvGrpSpPr>
                  <a:grpSpLocks/>
                </p:cNvGrpSpPr>
                <p:nvPr/>
              </p:nvGrpSpPr>
              <p:grpSpPr bwMode="auto">
                <a:xfrm>
                  <a:off x="3635" y="3476"/>
                  <a:ext cx="25" cy="92"/>
                  <a:chOff x="3615" y="3476"/>
                  <a:chExt cx="25" cy="92"/>
                </a:xfrm>
              </p:grpSpPr>
              <p:sp>
                <p:nvSpPr>
                  <p:cNvPr id="124014" name="Line 416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3570" y="3521"/>
                    <a:ext cx="92" cy="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015" name="Line 419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594" y="3521"/>
                    <a:ext cx="9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24013" name="Rectangle 480"/>
                <p:cNvSpPr>
                  <a:spLocks noChangeArrowheads="1"/>
                </p:cNvSpPr>
                <p:nvPr/>
              </p:nvSpPr>
              <p:spPr bwMode="auto">
                <a:xfrm>
                  <a:off x="3699" y="3780"/>
                  <a:ext cx="3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</a:rPr>
                    <a:t>-</a:t>
                  </a:r>
                  <a:endParaRPr lang="en-US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23930" name="Group 526"/>
              <p:cNvGrpSpPr>
                <a:grpSpLocks/>
              </p:cNvGrpSpPr>
              <p:nvPr/>
            </p:nvGrpSpPr>
            <p:grpSpPr bwMode="auto">
              <a:xfrm>
                <a:off x="2464" y="3352"/>
                <a:ext cx="1020" cy="562"/>
                <a:chOff x="2464" y="3352"/>
                <a:chExt cx="1020" cy="562"/>
              </a:xfrm>
            </p:grpSpPr>
            <p:grpSp>
              <p:nvGrpSpPr>
                <p:cNvPr id="123979" name="Group 525"/>
                <p:cNvGrpSpPr>
                  <a:grpSpLocks/>
                </p:cNvGrpSpPr>
                <p:nvPr/>
              </p:nvGrpSpPr>
              <p:grpSpPr bwMode="auto">
                <a:xfrm>
                  <a:off x="3101" y="3352"/>
                  <a:ext cx="383" cy="562"/>
                  <a:chOff x="3101" y="3352"/>
                  <a:chExt cx="383" cy="562"/>
                </a:xfrm>
              </p:grpSpPr>
              <p:sp>
                <p:nvSpPr>
                  <p:cNvPr id="123994" name="Rectangle 499"/>
                  <p:cNvSpPr>
                    <a:spLocks noChangeArrowheads="1"/>
                  </p:cNvSpPr>
                  <p:nvPr/>
                </p:nvSpPr>
                <p:spPr bwMode="auto">
                  <a:xfrm>
                    <a:off x="3397" y="3567"/>
                    <a:ext cx="87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3333FF"/>
                        </a:solidFill>
                      </a:rPr>
                      <a:t>O</a:t>
                    </a:r>
                    <a:endParaRPr lang="en-US">
                      <a:solidFill>
                        <a:srgbClr val="3333FF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3995" name="Line 500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3142" y="3582"/>
                    <a:ext cx="1" cy="84"/>
                  </a:xfrm>
                  <a:prstGeom prst="line">
                    <a:avLst/>
                  </a:prstGeom>
                  <a:noFill/>
                  <a:ln w="9525">
                    <a:solidFill>
                      <a:srgbClr val="3333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3996" name="Line 5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91" y="3623"/>
                    <a:ext cx="8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3333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3997" name="Line 502"/>
                  <p:cNvSpPr>
                    <a:spLocks noChangeShapeType="1"/>
                  </p:cNvSpPr>
                  <p:nvPr/>
                </p:nvSpPr>
                <p:spPr bwMode="auto">
                  <a:xfrm>
                    <a:off x="3235" y="3701"/>
                    <a:ext cx="1" cy="80"/>
                  </a:xfrm>
                  <a:prstGeom prst="line">
                    <a:avLst/>
                  </a:prstGeom>
                  <a:noFill/>
                  <a:ln w="9525">
                    <a:solidFill>
                      <a:srgbClr val="3333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3998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3202" y="3564"/>
                    <a:ext cx="75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3333FF"/>
                        </a:solidFill>
                      </a:rPr>
                      <a:t>P</a:t>
                    </a:r>
                    <a:endParaRPr lang="en-US">
                      <a:solidFill>
                        <a:srgbClr val="3333FF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3999" name="Rectangle 504"/>
                  <p:cNvSpPr>
                    <a:spLocks noChangeArrowheads="1"/>
                  </p:cNvSpPr>
                  <p:nvPr/>
                </p:nvSpPr>
                <p:spPr bwMode="auto">
                  <a:xfrm>
                    <a:off x="3196" y="3352"/>
                    <a:ext cx="87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3333FF"/>
                        </a:solidFill>
                      </a:rPr>
                      <a:t>O</a:t>
                    </a:r>
                    <a:endParaRPr lang="en-US">
                      <a:solidFill>
                        <a:srgbClr val="3333FF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4000" name="Rectangle 505"/>
                  <p:cNvSpPr>
                    <a:spLocks noChangeArrowheads="1"/>
                  </p:cNvSpPr>
                  <p:nvPr/>
                </p:nvSpPr>
                <p:spPr bwMode="auto">
                  <a:xfrm>
                    <a:off x="3196" y="3768"/>
                    <a:ext cx="87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3333FF"/>
                        </a:solidFill>
                      </a:rPr>
                      <a:t>O</a:t>
                    </a:r>
                    <a:endParaRPr lang="en-US">
                      <a:solidFill>
                        <a:srgbClr val="3333FF"/>
                      </a:solidFill>
                      <a:latin typeface="Comic Sans MS" pitchFamily="66" charset="0"/>
                    </a:endParaRPr>
                  </a:p>
                </p:txBody>
              </p:sp>
              <p:grpSp>
                <p:nvGrpSpPr>
                  <p:cNvPr id="124001" name="Group 506"/>
                  <p:cNvGrpSpPr>
                    <a:grpSpLocks/>
                  </p:cNvGrpSpPr>
                  <p:nvPr/>
                </p:nvGrpSpPr>
                <p:grpSpPr bwMode="auto">
                  <a:xfrm>
                    <a:off x="3227" y="3476"/>
                    <a:ext cx="25" cy="92"/>
                    <a:chOff x="3615" y="3476"/>
                    <a:chExt cx="25" cy="92"/>
                  </a:xfrm>
                </p:grpSpPr>
                <p:sp>
                  <p:nvSpPr>
                    <p:cNvPr id="124003" name="Line 50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3570" y="3521"/>
                      <a:ext cx="92" cy="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3333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4004" name="Line 508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594" y="3521"/>
                      <a:ext cx="92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3333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24002" name="Rectangle 509"/>
                  <p:cNvSpPr>
                    <a:spLocks noChangeArrowheads="1"/>
                  </p:cNvSpPr>
                  <p:nvPr/>
                </p:nvSpPr>
                <p:spPr bwMode="auto">
                  <a:xfrm>
                    <a:off x="3291" y="3780"/>
                    <a:ext cx="37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3333FF"/>
                        </a:solidFill>
                      </a:rPr>
                      <a:t>-</a:t>
                    </a:r>
                    <a:endParaRPr lang="en-US">
                      <a:solidFill>
                        <a:srgbClr val="3333FF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123980" name="Group 524"/>
                <p:cNvGrpSpPr>
                  <a:grpSpLocks/>
                </p:cNvGrpSpPr>
                <p:nvPr/>
              </p:nvGrpSpPr>
              <p:grpSpPr bwMode="auto">
                <a:xfrm>
                  <a:off x="2693" y="3352"/>
                  <a:ext cx="383" cy="562"/>
                  <a:chOff x="2693" y="3352"/>
                  <a:chExt cx="383" cy="562"/>
                </a:xfrm>
              </p:grpSpPr>
              <p:sp>
                <p:nvSpPr>
                  <p:cNvPr id="123983" name="Rectangle 511"/>
                  <p:cNvSpPr>
                    <a:spLocks noChangeArrowheads="1"/>
                  </p:cNvSpPr>
                  <p:nvPr/>
                </p:nvSpPr>
                <p:spPr bwMode="auto">
                  <a:xfrm>
                    <a:off x="2989" y="3567"/>
                    <a:ext cx="87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3333FF"/>
                        </a:solidFill>
                      </a:rPr>
                      <a:t>O</a:t>
                    </a:r>
                    <a:endParaRPr lang="en-US">
                      <a:solidFill>
                        <a:srgbClr val="3333FF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3984" name="Line 51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734" y="3582"/>
                    <a:ext cx="1" cy="84"/>
                  </a:xfrm>
                  <a:prstGeom prst="line">
                    <a:avLst/>
                  </a:prstGeom>
                  <a:noFill/>
                  <a:ln w="9525">
                    <a:solidFill>
                      <a:srgbClr val="3333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3985" name="Line 5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83" y="3623"/>
                    <a:ext cx="8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3333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3986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2827" y="3701"/>
                    <a:ext cx="1" cy="80"/>
                  </a:xfrm>
                  <a:prstGeom prst="line">
                    <a:avLst/>
                  </a:prstGeom>
                  <a:noFill/>
                  <a:ln w="9525">
                    <a:solidFill>
                      <a:srgbClr val="3333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3987" name="Rectangle 515"/>
                  <p:cNvSpPr>
                    <a:spLocks noChangeArrowheads="1"/>
                  </p:cNvSpPr>
                  <p:nvPr/>
                </p:nvSpPr>
                <p:spPr bwMode="auto">
                  <a:xfrm>
                    <a:off x="2794" y="3564"/>
                    <a:ext cx="75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3333FF"/>
                        </a:solidFill>
                      </a:rPr>
                      <a:t>P</a:t>
                    </a:r>
                    <a:endParaRPr lang="en-US">
                      <a:solidFill>
                        <a:srgbClr val="3333FF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3988" name="Rectangle 516"/>
                  <p:cNvSpPr>
                    <a:spLocks noChangeArrowheads="1"/>
                  </p:cNvSpPr>
                  <p:nvPr/>
                </p:nvSpPr>
                <p:spPr bwMode="auto">
                  <a:xfrm>
                    <a:off x="2788" y="3352"/>
                    <a:ext cx="87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3333FF"/>
                        </a:solidFill>
                      </a:rPr>
                      <a:t>O</a:t>
                    </a:r>
                    <a:endParaRPr lang="en-US">
                      <a:solidFill>
                        <a:srgbClr val="3333FF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23989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2788" y="3768"/>
                    <a:ext cx="87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3333FF"/>
                        </a:solidFill>
                      </a:rPr>
                      <a:t>O</a:t>
                    </a:r>
                    <a:endParaRPr lang="en-US">
                      <a:solidFill>
                        <a:srgbClr val="3333FF"/>
                      </a:solidFill>
                      <a:latin typeface="Comic Sans MS" pitchFamily="66" charset="0"/>
                    </a:endParaRPr>
                  </a:p>
                </p:txBody>
              </p:sp>
              <p:grpSp>
                <p:nvGrpSpPr>
                  <p:cNvPr id="123990" name="Group 518"/>
                  <p:cNvGrpSpPr>
                    <a:grpSpLocks/>
                  </p:cNvGrpSpPr>
                  <p:nvPr/>
                </p:nvGrpSpPr>
                <p:grpSpPr bwMode="auto">
                  <a:xfrm>
                    <a:off x="2819" y="3476"/>
                    <a:ext cx="25" cy="92"/>
                    <a:chOff x="3615" y="3476"/>
                    <a:chExt cx="25" cy="92"/>
                  </a:xfrm>
                </p:grpSpPr>
                <p:sp>
                  <p:nvSpPr>
                    <p:cNvPr id="123992" name="Line 519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3570" y="3521"/>
                      <a:ext cx="92" cy="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3333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3993" name="Line 520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594" y="3521"/>
                      <a:ext cx="92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3333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23991" name="Rectangle 521"/>
                  <p:cNvSpPr>
                    <a:spLocks noChangeArrowheads="1"/>
                  </p:cNvSpPr>
                  <p:nvPr/>
                </p:nvSpPr>
                <p:spPr bwMode="auto">
                  <a:xfrm>
                    <a:off x="2883" y="3780"/>
                    <a:ext cx="37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3333FF"/>
                        </a:solidFill>
                      </a:rPr>
                      <a:t>-</a:t>
                    </a:r>
                    <a:endParaRPr lang="en-US">
                      <a:solidFill>
                        <a:srgbClr val="3333FF"/>
                      </a:solidFill>
                      <a:latin typeface="Comic Sans MS" pitchFamily="66" charset="0"/>
                    </a:endParaRPr>
                  </a:p>
                </p:txBody>
              </p:sp>
            </p:grpSp>
            <p:sp>
              <p:nvSpPr>
                <p:cNvPr id="123981" name="Rectangle 522"/>
                <p:cNvSpPr>
                  <a:spLocks noChangeArrowheads="1"/>
                </p:cNvSpPr>
                <p:nvPr/>
              </p:nvSpPr>
              <p:spPr bwMode="auto">
                <a:xfrm>
                  <a:off x="2524" y="3529"/>
                  <a:ext cx="203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400">
                      <a:solidFill>
                        <a:srgbClr val="3333FF"/>
                      </a:solidFill>
                    </a:rPr>
                    <a:t>O</a:t>
                  </a:r>
                </a:p>
              </p:txBody>
            </p:sp>
            <p:sp>
              <p:nvSpPr>
                <p:cNvPr id="123982" name="Rectangle 523"/>
                <p:cNvSpPr>
                  <a:spLocks noChangeArrowheads="1"/>
                </p:cNvSpPr>
                <p:nvPr/>
              </p:nvSpPr>
              <p:spPr bwMode="auto">
                <a:xfrm>
                  <a:off x="2464" y="3521"/>
                  <a:ext cx="153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400">
                      <a:solidFill>
                        <a:srgbClr val="3333FF"/>
                      </a:solidFill>
                    </a:rPr>
                    <a:t>-</a:t>
                  </a:r>
                </a:p>
              </p:txBody>
            </p:sp>
          </p:grpSp>
          <p:grpSp>
            <p:nvGrpSpPr>
              <p:cNvPr id="123931" name="Group 534"/>
              <p:cNvGrpSpPr>
                <a:grpSpLocks/>
              </p:cNvGrpSpPr>
              <p:nvPr/>
            </p:nvGrpSpPr>
            <p:grpSpPr bwMode="auto">
              <a:xfrm>
                <a:off x="3873" y="2679"/>
                <a:ext cx="1518" cy="1486"/>
                <a:chOff x="3873" y="2679"/>
                <a:chExt cx="1518" cy="1486"/>
              </a:xfrm>
            </p:grpSpPr>
            <p:grpSp>
              <p:nvGrpSpPr>
                <p:cNvPr id="123932" name="Group 530"/>
                <p:cNvGrpSpPr>
                  <a:grpSpLocks/>
                </p:cNvGrpSpPr>
                <p:nvPr/>
              </p:nvGrpSpPr>
              <p:grpSpPr bwMode="auto">
                <a:xfrm>
                  <a:off x="3873" y="2834"/>
                  <a:ext cx="1518" cy="1331"/>
                  <a:chOff x="3873" y="2834"/>
                  <a:chExt cx="1518" cy="1331"/>
                </a:xfrm>
              </p:grpSpPr>
              <p:grpSp>
                <p:nvGrpSpPr>
                  <p:cNvPr id="123934" name="Group 476"/>
                  <p:cNvGrpSpPr>
                    <a:grpSpLocks/>
                  </p:cNvGrpSpPr>
                  <p:nvPr/>
                </p:nvGrpSpPr>
                <p:grpSpPr bwMode="auto">
                  <a:xfrm>
                    <a:off x="3873" y="2834"/>
                    <a:ext cx="1518" cy="1243"/>
                    <a:chOff x="3749" y="2786"/>
                    <a:chExt cx="1518" cy="1243"/>
                  </a:xfrm>
                </p:grpSpPr>
                <p:grpSp>
                  <p:nvGrpSpPr>
                    <p:cNvPr id="123937" name="Group 4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49" y="2786"/>
                      <a:ext cx="1518" cy="1243"/>
                      <a:chOff x="3749" y="2786"/>
                      <a:chExt cx="1518" cy="1243"/>
                    </a:xfrm>
                  </p:grpSpPr>
                  <p:sp>
                    <p:nvSpPr>
                      <p:cNvPr id="123941" name="Freeform 3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06" y="3749"/>
                        <a:ext cx="115" cy="160"/>
                      </a:xfrm>
                      <a:custGeom>
                        <a:avLst/>
                        <a:gdLst>
                          <a:gd name="T0" fmla="*/ 103 w 115"/>
                          <a:gd name="T1" fmla="*/ 0 h 160"/>
                          <a:gd name="T2" fmla="*/ 115 w 115"/>
                          <a:gd name="T3" fmla="*/ 0 h 160"/>
                          <a:gd name="T4" fmla="*/ 115 w 115"/>
                          <a:gd name="T5" fmla="*/ 0 h 160"/>
                          <a:gd name="T6" fmla="*/ 23 w 115"/>
                          <a:gd name="T7" fmla="*/ 160 h 160"/>
                          <a:gd name="T8" fmla="*/ 17 w 115"/>
                          <a:gd name="T9" fmla="*/ 123 h 160"/>
                          <a:gd name="T10" fmla="*/ 0 w 115"/>
                          <a:gd name="T11" fmla="*/ 110 h 160"/>
                          <a:gd name="T12" fmla="*/ 103 w 115"/>
                          <a:gd name="T13" fmla="*/ 0 h 160"/>
                          <a:gd name="T14" fmla="*/ 103 w 115"/>
                          <a:gd name="T15" fmla="*/ 0 h 160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15"/>
                          <a:gd name="T25" fmla="*/ 0 h 160"/>
                          <a:gd name="T26" fmla="*/ 115 w 115"/>
                          <a:gd name="T27" fmla="*/ 160 h 160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15" h="160">
                            <a:moveTo>
                              <a:pt x="103" y="0"/>
                            </a:moveTo>
                            <a:lnTo>
                              <a:pt x="115" y="0"/>
                            </a:lnTo>
                            <a:lnTo>
                              <a:pt x="23" y="160"/>
                            </a:lnTo>
                            <a:lnTo>
                              <a:pt x="17" y="123"/>
                            </a:lnTo>
                            <a:lnTo>
                              <a:pt x="0" y="110"/>
                            </a:lnTo>
                            <a:lnTo>
                              <a:pt x="103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grpSp>
                    <p:nvGrpSpPr>
                      <p:cNvPr id="123942" name="Group 47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49" y="2786"/>
                        <a:ext cx="1518" cy="1243"/>
                        <a:chOff x="3749" y="2786"/>
                        <a:chExt cx="1518" cy="1243"/>
                      </a:xfrm>
                    </p:grpSpPr>
                    <p:grpSp>
                      <p:nvGrpSpPr>
                        <p:cNvPr id="123943" name="Group 47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749" y="2786"/>
                          <a:ext cx="1504" cy="1243"/>
                          <a:chOff x="3749" y="2786"/>
                          <a:chExt cx="1504" cy="1243"/>
                        </a:xfrm>
                      </p:grpSpPr>
                      <p:sp>
                        <p:nvSpPr>
                          <p:cNvPr id="123945" name="Rectangle 2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30" y="3580"/>
                            <a:ext cx="87" cy="1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0" tIns="0" rIns="0" bIns="0">
                            <a:spAutoFit/>
                          </a:bodyPr>
                          <a:lstStyle/>
                          <a:p>
                            <a:r>
                              <a:rPr lang="en-US" sz="1400">
                                <a:solidFill>
                                  <a:srgbClr val="000000"/>
                                </a:solidFill>
                              </a:rPr>
                              <a:t>O</a:t>
                            </a:r>
                            <a:endParaRPr lang="en-US">
                              <a:latin typeface="Comic Sans MS" pitchFamily="66" charset="0"/>
                            </a:endParaRPr>
                          </a:p>
                        </p:txBody>
                      </p:sp>
                      <p:sp>
                        <p:nvSpPr>
                          <p:cNvPr id="123946" name="Rectangle 2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95" y="2985"/>
                            <a:ext cx="81" cy="1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0" tIns="0" rIns="0" bIns="0">
                            <a:spAutoFit/>
                          </a:bodyPr>
                          <a:lstStyle/>
                          <a:p>
                            <a:r>
                              <a:rPr lang="en-US" sz="1400">
                                <a:solidFill>
                                  <a:srgbClr val="000000"/>
                                </a:solidFill>
                              </a:rPr>
                              <a:t>N</a:t>
                            </a:r>
                            <a:endParaRPr lang="en-US">
                              <a:latin typeface="Comic Sans MS" pitchFamily="66" charset="0"/>
                            </a:endParaRPr>
                          </a:p>
                        </p:txBody>
                      </p:sp>
                      <p:sp>
                        <p:nvSpPr>
                          <p:cNvPr id="123947" name="Rectangle 23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69" y="2985"/>
                            <a:ext cx="81" cy="1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0" tIns="0" rIns="0" bIns="0">
                            <a:spAutoFit/>
                          </a:bodyPr>
                          <a:lstStyle/>
                          <a:p>
                            <a:r>
                              <a:rPr lang="en-US" sz="1400">
                                <a:solidFill>
                                  <a:srgbClr val="000000"/>
                                </a:solidFill>
                              </a:rPr>
                              <a:t>H</a:t>
                            </a:r>
                            <a:endParaRPr lang="en-US">
                              <a:latin typeface="Comic Sans MS" pitchFamily="66" charset="0"/>
                            </a:endParaRPr>
                          </a:p>
                        </p:txBody>
                      </p:sp>
                      <p:sp>
                        <p:nvSpPr>
                          <p:cNvPr id="123948" name="Rectangle 2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28" y="3304"/>
                            <a:ext cx="81" cy="1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0" tIns="0" rIns="0" bIns="0">
                            <a:spAutoFit/>
                          </a:bodyPr>
                          <a:lstStyle/>
                          <a:p>
                            <a:r>
                              <a:rPr lang="en-US" sz="1400">
                                <a:solidFill>
                                  <a:srgbClr val="000000"/>
                                </a:solidFill>
                              </a:rPr>
                              <a:t>N</a:t>
                            </a:r>
                            <a:endParaRPr lang="en-US">
                              <a:latin typeface="Comic Sans MS" pitchFamily="66" charset="0"/>
                            </a:endParaRPr>
                          </a:p>
                        </p:txBody>
                      </p:sp>
                      <p:sp>
                        <p:nvSpPr>
                          <p:cNvPr id="123949" name="Rectangle 2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88" y="2918"/>
                            <a:ext cx="81" cy="1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0" tIns="0" rIns="0" bIns="0">
                            <a:spAutoFit/>
                          </a:bodyPr>
                          <a:lstStyle/>
                          <a:p>
                            <a:r>
                              <a:rPr lang="en-US" sz="1400">
                                <a:solidFill>
                                  <a:srgbClr val="000000"/>
                                </a:solidFill>
                              </a:rPr>
                              <a:t>N</a:t>
                            </a:r>
                            <a:endParaRPr lang="en-US">
                              <a:latin typeface="Comic Sans MS" pitchFamily="66" charset="0"/>
                            </a:endParaRPr>
                          </a:p>
                        </p:txBody>
                      </p:sp>
                      <p:sp>
                        <p:nvSpPr>
                          <p:cNvPr id="123950" name="Rectangle 24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3304"/>
                            <a:ext cx="81" cy="1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0" tIns="0" rIns="0" bIns="0">
                            <a:spAutoFit/>
                          </a:bodyPr>
                          <a:lstStyle/>
                          <a:p>
                            <a:r>
                              <a:rPr lang="en-US" sz="1400">
                                <a:solidFill>
                                  <a:srgbClr val="000000"/>
                                </a:solidFill>
                              </a:rPr>
                              <a:t>N</a:t>
                            </a:r>
                            <a:endParaRPr lang="en-US">
                              <a:latin typeface="Comic Sans MS" pitchFamily="66" charset="0"/>
                            </a:endParaRPr>
                          </a:p>
                        </p:txBody>
                      </p:sp>
                      <p:sp>
                        <p:nvSpPr>
                          <p:cNvPr id="123951" name="Rectangle 24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05" y="3347"/>
                            <a:ext cx="48" cy="1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0" tIns="0" rIns="0" bIns="0">
                            <a:spAutoFit/>
                          </a:bodyPr>
                          <a:lstStyle/>
                          <a:p>
                            <a:r>
                              <a:rPr lang="en-US" sz="1100">
                                <a:solidFill>
                                  <a:srgbClr val="000000"/>
                                </a:solidFill>
                              </a:rPr>
                              <a:t>2</a:t>
                            </a:r>
                            <a:endParaRPr lang="en-US">
                              <a:latin typeface="Comic Sans MS" pitchFamily="66" charset="0"/>
                            </a:endParaRPr>
                          </a:p>
                        </p:txBody>
                      </p:sp>
                      <p:sp>
                        <p:nvSpPr>
                          <p:cNvPr id="123952" name="Rectangle 2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88" y="3261"/>
                            <a:ext cx="81" cy="1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0" tIns="0" rIns="0" bIns="0">
                            <a:spAutoFit/>
                          </a:bodyPr>
                          <a:lstStyle/>
                          <a:p>
                            <a:r>
                              <a:rPr lang="en-US" sz="1400">
                                <a:solidFill>
                                  <a:srgbClr val="000000"/>
                                </a:solidFill>
                              </a:rPr>
                              <a:t>N</a:t>
                            </a:r>
                            <a:endParaRPr lang="en-US">
                              <a:latin typeface="Comic Sans MS" pitchFamily="66" charset="0"/>
                            </a:endParaRPr>
                          </a:p>
                        </p:txBody>
                      </p:sp>
                      <p:sp>
                        <p:nvSpPr>
                          <p:cNvPr id="123953" name="Line 35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921" y="3111"/>
                            <a:ext cx="1" cy="141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54" name="Freeform 36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23" y="3258"/>
                            <a:ext cx="104" cy="74"/>
                          </a:xfrm>
                          <a:custGeom>
                            <a:avLst/>
                            <a:gdLst>
                              <a:gd name="T0" fmla="*/ 0 w 104"/>
                              <a:gd name="T1" fmla="*/ 74 h 74"/>
                              <a:gd name="T2" fmla="*/ 0 w 104"/>
                              <a:gd name="T3" fmla="*/ 68 h 74"/>
                              <a:gd name="T4" fmla="*/ 98 w 104"/>
                              <a:gd name="T5" fmla="*/ 0 h 74"/>
                              <a:gd name="T6" fmla="*/ 104 w 104"/>
                              <a:gd name="T7" fmla="*/ 6 h 74"/>
                              <a:gd name="T8" fmla="*/ 0 w 104"/>
                              <a:gd name="T9" fmla="*/ 74 h 74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104"/>
                              <a:gd name="T16" fmla="*/ 0 h 74"/>
                              <a:gd name="T17" fmla="*/ 104 w 104"/>
                              <a:gd name="T18" fmla="*/ 74 h 74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104" h="74">
                                <a:moveTo>
                                  <a:pt x="0" y="74"/>
                                </a:moveTo>
                                <a:lnTo>
                                  <a:pt x="0" y="68"/>
                                </a:lnTo>
                                <a:lnTo>
                                  <a:pt x="98" y="0"/>
                                </a:lnTo>
                                <a:lnTo>
                                  <a:pt x="104" y="6"/>
                                </a:lnTo>
                                <a:lnTo>
                                  <a:pt x="0" y="7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55" name="Freeform 36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12" y="3240"/>
                            <a:ext cx="92" cy="67"/>
                          </a:xfrm>
                          <a:custGeom>
                            <a:avLst/>
                            <a:gdLst>
                              <a:gd name="T0" fmla="*/ 0 w 92"/>
                              <a:gd name="T1" fmla="*/ 67 h 67"/>
                              <a:gd name="T2" fmla="*/ 0 w 92"/>
                              <a:gd name="T3" fmla="*/ 61 h 67"/>
                              <a:gd name="T4" fmla="*/ 92 w 92"/>
                              <a:gd name="T5" fmla="*/ 0 h 67"/>
                              <a:gd name="T6" fmla="*/ 92 w 92"/>
                              <a:gd name="T7" fmla="*/ 6 h 67"/>
                              <a:gd name="T8" fmla="*/ 0 w 92"/>
                              <a:gd name="T9" fmla="*/ 67 h 67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92"/>
                              <a:gd name="T16" fmla="*/ 0 h 67"/>
                              <a:gd name="T17" fmla="*/ 92 w 92"/>
                              <a:gd name="T18" fmla="*/ 67 h 67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92" h="67">
                                <a:moveTo>
                                  <a:pt x="0" y="67"/>
                                </a:moveTo>
                                <a:lnTo>
                                  <a:pt x="0" y="61"/>
                                </a:lnTo>
                                <a:lnTo>
                                  <a:pt x="92" y="0"/>
                                </a:lnTo>
                                <a:lnTo>
                                  <a:pt x="92" y="6"/>
                                </a:lnTo>
                                <a:lnTo>
                                  <a:pt x="0" y="67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56" name="Freeform 36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599" y="3258"/>
                            <a:ext cx="115" cy="80"/>
                          </a:xfrm>
                          <a:custGeom>
                            <a:avLst/>
                            <a:gdLst>
                              <a:gd name="T0" fmla="*/ 115 w 115"/>
                              <a:gd name="T1" fmla="*/ 74 h 80"/>
                              <a:gd name="T2" fmla="*/ 115 w 115"/>
                              <a:gd name="T3" fmla="*/ 80 h 80"/>
                              <a:gd name="T4" fmla="*/ 0 w 115"/>
                              <a:gd name="T5" fmla="*/ 6 h 80"/>
                              <a:gd name="T6" fmla="*/ 6 w 115"/>
                              <a:gd name="T7" fmla="*/ 0 h 80"/>
                              <a:gd name="T8" fmla="*/ 115 w 115"/>
                              <a:gd name="T9" fmla="*/ 74 h 80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115"/>
                              <a:gd name="T16" fmla="*/ 0 h 80"/>
                              <a:gd name="T17" fmla="*/ 115 w 115"/>
                              <a:gd name="T18" fmla="*/ 80 h 80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115" h="80">
                                <a:moveTo>
                                  <a:pt x="115" y="74"/>
                                </a:moveTo>
                                <a:lnTo>
                                  <a:pt x="115" y="80"/>
                                </a:lnTo>
                                <a:lnTo>
                                  <a:pt x="0" y="6"/>
                                </a:lnTo>
                                <a:lnTo>
                                  <a:pt x="6" y="0"/>
                                </a:lnTo>
                                <a:lnTo>
                                  <a:pt x="115" y="7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57" name="Line 36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599" y="3044"/>
                            <a:ext cx="1" cy="20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58" name="Line 36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622" y="3056"/>
                            <a:ext cx="1" cy="18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59" name="Freeform 37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599" y="2933"/>
                            <a:ext cx="167" cy="117"/>
                          </a:xfrm>
                          <a:custGeom>
                            <a:avLst/>
                            <a:gdLst>
                              <a:gd name="T0" fmla="*/ 6 w 167"/>
                              <a:gd name="T1" fmla="*/ 117 h 117"/>
                              <a:gd name="T2" fmla="*/ 0 w 167"/>
                              <a:gd name="T3" fmla="*/ 111 h 117"/>
                              <a:gd name="T4" fmla="*/ 161 w 167"/>
                              <a:gd name="T5" fmla="*/ 0 h 117"/>
                              <a:gd name="T6" fmla="*/ 167 w 167"/>
                              <a:gd name="T7" fmla="*/ 6 h 117"/>
                              <a:gd name="T8" fmla="*/ 6 w 167"/>
                              <a:gd name="T9" fmla="*/ 117 h 117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167"/>
                              <a:gd name="T16" fmla="*/ 0 h 117"/>
                              <a:gd name="T17" fmla="*/ 167 w 167"/>
                              <a:gd name="T18" fmla="*/ 117 h 117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167" h="117">
                                <a:moveTo>
                                  <a:pt x="6" y="117"/>
                                </a:moveTo>
                                <a:lnTo>
                                  <a:pt x="0" y="111"/>
                                </a:lnTo>
                                <a:lnTo>
                                  <a:pt x="161" y="0"/>
                                </a:lnTo>
                                <a:lnTo>
                                  <a:pt x="167" y="6"/>
                                </a:lnTo>
                                <a:lnTo>
                                  <a:pt x="6" y="117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60" name="Freeform 37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760" y="2933"/>
                            <a:ext cx="121" cy="86"/>
                          </a:xfrm>
                          <a:custGeom>
                            <a:avLst/>
                            <a:gdLst>
                              <a:gd name="T0" fmla="*/ 0 w 121"/>
                              <a:gd name="T1" fmla="*/ 6 h 86"/>
                              <a:gd name="T2" fmla="*/ 6 w 121"/>
                              <a:gd name="T3" fmla="*/ 0 h 86"/>
                              <a:gd name="T4" fmla="*/ 121 w 121"/>
                              <a:gd name="T5" fmla="*/ 74 h 86"/>
                              <a:gd name="T6" fmla="*/ 115 w 121"/>
                              <a:gd name="T7" fmla="*/ 86 h 86"/>
                              <a:gd name="T8" fmla="*/ 0 w 121"/>
                              <a:gd name="T9" fmla="*/ 6 h 86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121"/>
                              <a:gd name="T16" fmla="*/ 0 h 86"/>
                              <a:gd name="T17" fmla="*/ 121 w 121"/>
                              <a:gd name="T18" fmla="*/ 86 h 86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121" h="86">
                                <a:moveTo>
                                  <a:pt x="0" y="6"/>
                                </a:moveTo>
                                <a:lnTo>
                                  <a:pt x="6" y="0"/>
                                </a:lnTo>
                                <a:lnTo>
                                  <a:pt x="121" y="74"/>
                                </a:lnTo>
                                <a:lnTo>
                                  <a:pt x="115" y="86"/>
                                </a:lnTo>
                                <a:lnTo>
                                  <a:pt x="0" y="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61" name="Freeform 37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306" y="3037"/>
                            <a:ext cx="80" cy="117"/>
                          </a:xfrm>
                          <a:custGeom>
                            <a:avLst/>
                            <a:gdLst>
                              <a:gd name="T0" fmla="*/ 5 w 80"/>
                              <a:gd name="T1" fmla="*/ 117 h 117"/>
                              <a:gd name="T2" fmla="*/ 0 w 80"/>
                              <a:gd name="T3" fmla="*/ 111 h 117"/>
                              <a:gd name="T4" fmla="*/ 74 w 80"/>
                              <a:gd name="T5" fmla="*/ 0 h 117"/>
                              <a:gd name="T6" fmla="*/ 80 w 80"/>
                              <a:gd name="T7" fmla="*/ 0 h 117"/>
                              <a:gd name="T8" fmla="*/ 5 w 80"/>
                              <a:gd name="T9" fmla="*/ 117 h 117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80"/>
                              <a:gd name="T16" fmla="*/ 0 h 117"/>
                              <a:gd name="T17" fmla="*/ 80 w 80"/>
                              <a:gd name="T18" fmla="*/ 117 h 117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80" h="117">
                                <a:moveTo>
                                  <a:pt x="5" y="117"/>
                                </a:moveTo>
                                <a:lnTo>
                                  <a:pt x="0" y="111"/>
                                </a:lnTo>
                                <a:lnTo>
                                  <a:pt x="74" y="0"/>
                                </a:lnTo>
                                <a:lnTo>
                                  <a:pt x="80" y="0"/>
                                </a:lnTo>
                                <a:lnTo>
                                  <a:pt x="5" y="117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62" name="Freeform 37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334" y="3050"/>
                            <a:ext cx="69" cy="104"/>
                          </a:xfrm>
                          <a:custGeom>
                            <a:avLst/>
                            <a:gdLst>
                              <a:gd name="T0" fmla="*/ 64 w 69"/>
                              <a:gd name="T1" fmla="*/ 0 h 104"/>
                              <a:gd name="T2" fmla="*/ 69 w 69"/>
                              <a:gd name="T3" fmla="*/ 6 h 104"/>
                              <a:gd name="T4" fmla="*/ 6 w 69"/>
                              <a:gd name="T5" fmla="*/ 104 h 104"/>
                              <a:gd name="T6" fmla="*/ 0 w 69"/>
                              <a:gd name="T7" fmla="*/ 98 h 104"/>
                              <a:gd name="T8" fmla="*/ 64 w 69"/>
                              <a:gd name="T9" fmla="*/ 0 h 104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69"/>
                              <a:gd name="T16" fmla="*/ 0 h 104"/>
                              <a:gd name="T17" fmla="*/ 69 w 69"/>
                              <a:gd name="T18" fmla="*/ 104 h 104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69" h="104">
                                <a:moveTo>
                                  <a:pt x="64" y="0"/>
                                </a:moveTo>
                                <a:lnTo>
                                  <a:pt x="69" y="6"/>
                                </a:lnTo>
                                <a:lnTo>
                                  <a:pt x="6" y="104"/>
                                </a:lnTo>
                                <a:lnTo>
                                  <a:pt x="0" y="98"/>
                                </a:lnTo>
                                <a:lnTo>
                                  <a:pt x="64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63" name="Line 38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484" y="3001"/>
                            <a:ext cx="109" cy="43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64" name="Line 38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748" y="2786"/>
                            <a:ext cx="1" cy="153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65" name="Freeform 38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3258"/>
                            <a:ext cx="115" cy="80"/>
                          </a:xfrm>
                          <a:custGeom>
                            <a:avLst/>
                            <a:gdLst>
                              <a:gd name="T0" fmla="*/ 0 w 115"/>
                              <a:gd name="T1" fmla="*/ 6 h 80"/>
                              <a:gd name="T2" fmla="*/ 5 w 115"/>
                              <a:gd name="T3" fmla="*/ 0 h 80"/>
                              <a:gd name="T4" fmla="*/ 115 w 115"/>
                              <a:gd name="T5" fmla="*/ 74 h 80"/>
                              <a:gd name="T6" fmla="*/ 115 w 115"/>
                              <a:gd name="T7" fmla="*/ 80 h 80"/>
                              <a:gd name="T8" fmla="*/ 0 w 115"/>
                              <a:gd name="T9" fmla="*/ 6 h 80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115"/>
                              <a:gd name="T16" fmla="*/ 0 h 80"/>
                              <a:gd name="T17" fmla="*/ 115 w 115"/>
                              <a:gd name="T18" fmla="*/ 80 h 80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115" h="80">
                                <a:moveTo>
                                  <a:pt x="0" y="6"/>
                                </a:moveTo>
                                <a:lnTo>
                                  <a:pt x="5" y="0"/>
                                </a:lnTo>
                                <a:lnTo>
                                  <a:pt x="115" y="74"/>
                                </a:lnTo>
                                <a:lnTo>
                                  <a:pt x="115" y="80"/>
                                </a:lnTo>
                                <a:lnTo>
                                  <a:pt x="0" y="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66" name="Line 38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771" y="2786"/>
                            <a:ext cx="1" cy="153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67" name="Freeform 38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006" y="3859"/>
                            <a:ext cx="317" cy="31"/>
                          </a:xfrm>
                          <a:custGeom>
                            <a:avLst/>
                            <a:gdLst>
                              <a:gd name="T0" fmla="*/ 300 w 317"/>
                              <a:gd name="T1" fmla="*/ 0 h 31"/>
                              <a:gd name="T2" fmla="*/ 317 w 317"/>
                              <a:gd name="T3" fmla="*/ 13 h 31"/>
                              <a:gd name="T4" fmla="*/ 311 w 317"/>
                              <a:gd name="T5" fmla="*/ 31 h 31"/>
                              <a:gd name="T6" fmla="*/ 6 w 317"/>
                              <a:gd name="T7" fmla="*/ 31 h 31"/>
                              <a:gd name="T8" fmla="*/ 0 w 317"/>
                              <a:gd name="T9" fmla="*/ 13 h 31"/>
                              <a:gd name="T10" fmla="*/ 18 w 317"/>
                              <a:gd name="T11" fmla="*/ 0 h 31"/>
                              <a:gd name="T12" fmla="*/ 300 w 317"/>
                              <a:gd name="T13" fmla="*/ 0 h 31"/>
                              <a:gd name="T14" fmla="*/ 300 w 317"/>
                              <a:gd name="T15" fmla="*/ 0 h 31"/>
                              <a:gd name="T16" fmla="*/ 0 60000 65536"/>
                              <a:gd name="T17" fmla="*/ 0 60000 65536"/>
                              <a:gd name="T18" fmla="*/ 0 60000 65536"/>
                              <a:gd name="T19" fmla="*/ 0 60000 65536"/>
                              <a:gd name="T20" fmla="*/ 0 60000 65536"/>
                              <a:gd name="T21" fmla="*/ 0 60000 65536"/>
                              <a:gd name="T22" fmla="*/ 0 60000 65536"/>
                              <a:gd name="T23" fmla="*/ 0 60000 65536"/>
                              <a:gd name="T24" fmla="*/ 0 w 317"/>
                              <a:gd name="T25" fmla="*/ 0 h 31"/>
                              <a:gd name="T26" fmla="*/ 317 w 317"/>
                              <a:gd name="T27" fmla="*/ 31 h 31"/>
                            </a:gdLst>
                            <a:ahLst/>
                            <a:cxnLst>
                              <a:cxn ang="T16">
                                <a:pos x="T0" y="T1"/>
                              </a:cxn>
                              <a:cxn ang="T17">
                                <a:pos x="T2" y="T3"/>
                              </a:cxn>
                              <a:cxn ang="T18">
                                <a:pos x="T4" y="T5"/>
                              </a:cxn>
                              <a:cxn ang="T19">
                                <a:pos x="T6" y="T7"/>
                              </a:cxn>
                              <a:cxn ang="T20">
                                <a:pos x="T8" y="T9"/>
                              </a:cxn>
                              <a:cxn ang="T21">
                                <a:pos x="T10" y="T11"/>
                              </a:cxn>
                              <a:cxn ang="T22">
                                <a:pos x="T12" y="T13"/>
                              </a:cxn>
                              <a:cxn ang="T23">
                                <a:pos x="T14" y="T15"/>
                              </a:cxn>
                            </a:cxnLst>
                            <a:rect l="T24" t="T25" r="T26" b="T27"/>
                            <a:pathLst>
                              <a:path w="317" h="31">
                                <a:moveTo>
                                  <a:pt x="300" y="0"/>
                                </a:moveTo>
                                <a:lnTo>
                                  <a:pt x="317" y="13"/>
                                </a:lnTo>
                                <a:lnTo>
                                  <a:pt x="311" y="31"/>
                                </a:lnTo>
                                <a:lnTo>
                                  <a:pt x="6" y="31"/>
                                </a:lnTo>
                                <a:lnTo>
                                  <a:pt x="0" y="13"/>
                                </a:lnTo>
                                <a:lnTo>
                                  <a:pt x="18" y="0"/>
                                </a:lnTo>
                                <a:lnTo>
                                  <a:pt x="30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68" name="Freeform 39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219" y="3663"/>
                            <a:ext cx="196" cy="86"/>
                          </a:xfrm>
                          <a:custGeom>
                            <a:avLst/>
                            <a:gdLst>
                              <a:gd name="T0" fmla="*/ 0 w 196"/>
                              <a:gd name="T1" fmla="*/ 6 h 86"/>
                              <a:gd name="T2" fmla="*/ 6 w 196"/>
                              <a:gd name="T3" fmla="*/ 0 h 86"/>
                              <a:gd name="T4" fmla="*/ 196 w 196"/>
                              <a:gd name="T5" fmla="*/ 80 h 86"/>
                              <a:gd name="T6" fmla="*/ 196 w 196"/>
                              <a:gd name="T7" fmla="*/ 86 h 86"/>
                              <a:gd name="T8" fmla="*/ 0 w 196"/>
                              <a:gd name="T9" fmla="*/ 6 h 86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196"/>
                              <a:gd name="T16" fmla="*/ 0 h 86"/>
                              <a:gd name="T17" fmla="*/ 196 w 196"/>
                              <a:gd name="T18" fmla="*/ 86 h 86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196" h="86">
                                <a:moveTo>
                                  <a:pt x="0" y="6"/>
                                </a:moveTo>
                                <a:lnTo>
                                  <a:pt x="6" y="0"/>
                                </a:lnTo>
                                <a:lnTo>
                                  <a:pt x="196" y="80"/>
                                </a:lnTo>
                                <a:lnTo>
                                  <a:pt x="196" y="86"/>
                                </a:lnTo>
                                <a:lnTo>
                                  <a:pt x="0" y="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69" name="Freeform 39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914" y="3663"/>
                            <a:ext cx="202" cy="86"/>
                          </a:xfrm>
                          <a:custGeom>
                            <a:avLst/>
                            <a:gdLst>
                              <a:gd name="T0" fmla="*/ 0 w 202"/>
                              <a:gd name="T1" fmla="*/ 86 h 86"/>
                              <a:gd name="T2" fmla="*/ 0 w 202"/>
                              <a:gd name="T3" fmla="*/ 80 h 86"/>
                              <a:gd name="T4" fmla="*/ 202 w 202"/>
                              <a:gd name="T5" fmla="*/ 0 h 86"/>
                              <a:gd name="T6" fmla="*/ 202 w 202"/>
                              <a:gd name="T7" fmla="*/ 6 h 86"/>
                              <a:gd name="T8" fmla="*/ 0 w 202"/>
                              <a:gd name="T9" fmla="*/ 86 h 86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202"/>
                              <a:gd name="T16" fmla="*/ 0 h 86"/>
                              <a:gd name="T17" fmla="*/ 202 w 202"/>
                              <a:gd name="T18" fmla="*/ 86 h 86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202" h="86">
                                <a:moveTo>
                                  <a:pt x="0" y="86"/>
                                </a:moveTo>
                                <a:lnTo>
                                  <a:pt x="0" y="80"/>
                                </a:lnTo>
                                <a:lnTo>
                                  <a:pt x="202" y="0"/>
                                </a:lnTo>
                                <a:lnTo>
                                  <a:pt x="202" y="6"/>
                                </a:lnTo>
                                <a:lnTo>
                                  <a:pt x="0" y="8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70" name="Line 39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4311" y="3749"/>
                            <a:ext cx="104" cy="129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71" name="Line 39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3909" y="3749"/>
                            <a:ext cx="97" cy="129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72" name="Line 40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23" y="3896"/>
                            <a:ext cx="1" cy="55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73" name="Line 40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421" y="3387"/>
                            <a:ext cx="1" cy="356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74" name="Line 40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4484" y="3258"/>
                            <a:ext cx="109" cy="43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75" name="Freeform 40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306" y="3148"/>
                            <a:ext cx="80" cy="123"/>
                          </a:xfrm>
                          <a:custGeom>
                            <a:avLst/>
                            <a:gdLst>
                              <a:gd name="T0" fmla="*/ 80 w 80"/>
                              <a:gd name="T1" fmla="*/ 123 h 123"/>
                              <a:gd name="T2" fmla="*/ 74 w 80"/>
                              <a:gd name="T3" fmla="*/ 123 h 123"/>
                              <a:gd name="T4" fmla="*/ 0 w 80"/>
                              <a:gd name="T5" fmla="*/ 6 h 123"/>
                              <a:gd name="T6" fmla="*/ 5 w 80"/>
                              <a:gd name="T7" fmla="*/ 0 h 123"/>
                              <a:gd name="T8" fmla="*/ 80 w 80"/>
                              <a:gd name="T9" fmla="*/ 123 h 123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80"/>
                              <a:gd name="T16" fmla="*/ 0 h 123"/>
                              <a:gd name="T17" fmla="*/ 80 w 80"/>
                              <a:gd name="T18" fmla="*/ 123 h 123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80" h="123">
                                <a:moveTo>
                                  <a:pt x="80" y="123"/>
                                </a:moveTo>
                                <a:lnTo>
                                  <a:pt x="74" y="123"/>
                                </a:lnTo>
                                <a:lnTo>
                                  <a:pt x="0" y="6"/>
                                </a:lnTo>
                                <a:lnTo>
                                  <a:pt x="5" y="0"/>
                                </a:lnTo>
                                <a:lnTo>
                                  <a:pt x="80" y="12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76" name="Line 4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006" y="3896"/>
                            <a:ext cx="1" cy="55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123977" name="Text Box 463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76" y="3837"/>
                            <a:ext cx="200" cy="1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>
                            <a:spAutoFit/>
                          </a:bodyPr>
                          <a:lstStyle>
                            <a:lvl1pPr eaLnBrk="0" hangingPunct="0"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1pPr>
                            <a:lvl2pPr marL="742950" indent="-285750" eaLnBrk="0" hangingPunct="0"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2pPr>
                            <a:lvl3pPr marL="1143000" indent="-228600" eaLnBrk="0" hangingPunct="0"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3pPr>
                            <a:lvl4pPr marL="1600200" indent="-228600" eaLnBrk="0" hangingPunct="0"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4pPr>
                            <a:lvl5pPr marL="2057400" indent="-228600" eaLnBrk="0" hangingPunct="0"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5pPr>
                            <a:lvl6pPr marL="2514600" indent="-228600" defTabSz="4572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6pPr>
                            <a:lvl7pPr marL="2971800" indent="-228600" defTabSz="4572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7pPr>
                            <a:lvl8pPr marL="3429000" indent="-228600" defTabSz="4572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8pPr>
                            <a:lvl9pPr marL="3886200" indent="-228600" defTabSz="4572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9pPr>
                          </a:lstStyle>
                          <a:p>
                            <a:pPr eaLnBrk="1" hangingPunct="1"/>
                            <a:r>
                              <a:rPr lang="en-GB" sz="1400">
                                <a:solidFill>
                                  <a:srgbClr val="FF0000"/>
                                </a:solidFill>
                              </a:rPr>
                              <a:t>3'</a:t>
                            </a:r>
                          </a:p>
                        </p:txBody>
                      </p:sp>
                      <p:sp>
                        <p:nvSpPr>
                          <p:cNvPr id="123978" name="Text Box 467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49" y="3547"/>
                            <a:ext cx="200" cy="1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>
                            <a:spAutoFit/>
                          </a:bodyPr>
                          <a:lstStyle>
                            <a:lvl1pPr eaLnBrk="0" hangingPunct="0"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1pPr>
                            <a:lvl2pPr marL="742950" indent="-285750" eaLnBrk="0" hangingPunct="0"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2pPr>
                            <a:lvl3pPr marL="1143000" indent="-228600" eaLnBrk="0" hangingPunct="0"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3pPr>
                            <a:lvl4pPr marL="1600200" indent="-228600" eaLnBrk="0" hangingPunct="0"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4pPr>
                            <a:lvl5pPr marL="2057400" indent="-228600" eaLnBrk="0" hangingPunct="0"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5pPr>
                            <a:lvl6pPr marL="2514600" indent="-228600" defTabSz="4572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6pPr>
                            <a:lvl7pPr marL="2971800" indent="-228600" defTabSz="4572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7pPr>
                            <a:lvl8pPr marL="3429000" indent="-228600" defTabSz="4572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8pPr>
                            <a:lvl9pPr marL="3886200" indent="-228600" defTabSz="4572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ea typeface="ＭＳ Ｐゴシック" pitchFamily="34" charset="-128"/>
                              </a:defRPr>
                            </a:lvl9pPr>
                          </a:lstStyle>
                          <a:p>
                            <a:pPr eaLnBrk="1" hangingPunct="1"/>
                            <a:r>
                              <a:rPr lang="en-GB" sz="1400">
                                <a:solidFill>
                                  <a:srgbClr val="FF0000"/>
                                </a:solidFill>
                              </a:rPr>
                              <a:t>5'</a:t>
                            </a:r>
                          </a:p>
                        </p:txBody>
                      </p:sp>
                    </p:grpSp>
                    <p:sp>
                      <p:nvSpPr>
                        <p:cNvPr id="123944" name="Text Box 473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70" y="3275"/>
                          <a:ext cx="197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>
                          <a:spAutoFit/>
                        </a:bodyPr>
                        <a:lstStyle>
                          <a:lvl1pPr eaLnBrk="0" hangingPunct="0">
                            <a:defRPr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ＭＳ Ｐゴシック" pitchFamily="34" charset="-128"/>
                            </a:defRPr>
                          </a:lvl1pPr>
                          <a:lvl2pPr marL="742950" indent="-285750" eaLnBrk="0" hangingPunct="0">
                            <a:defRPr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ＭＳ Ｐゴシック" pitchFamily="34" charset="-128"/>
                            </a:defRPr>
                          </a:lvl2pPr>
                          <a:lvl3pPr marL="11430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ＭＳ Ｐゴシック" pitchFamily="34" charset="-128"/>
                            </a:defRPr>
                          </a:lvl3pPr>
                          <a:lvl4pPr marL="16002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ＭＳ Ｐゴシック" pitchFamily="34" charset="-128"/>
                            </a:defRPr>
                          </a:lvl4pPr>
                          <a:lvl5pPr marL="20574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ＭＳ Ｐゴシック" pitchFamily="34" charset="-128"/>
                            </a:defRPr>
                          </a:lvl5pPr>
                          <a:lvl6pPr marL="2514600" indent="-228600" defTabSz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ＭＳ Ｐゴシック" pitchFamily="34" charset="-128"/>
                            </a:defRPr>
                          </a:lvl6pPr>
                          <a:lvl7pPr marL="2971800" indent="-228600" defTabSz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ＭＳ Ｐゴシック" pitchFamily="34" charset="-128"/>
                            </a:defRPr>
                          </a:lvl7pPr>
                          <a:lvl8pPr marL="3429000" indent="-228600" defTabSz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ＭＳ Ｐゴシック" pitchFamily="34" charset="-128"/>
                            </a:defRPr>
                          </a:lvl8pPr>
                          <a:lvl9pPr marL="3886200" indent="-228600" defTabSz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ＭＳ Ｐゴシック" pitchFamily="34" charset="-128"/>
                            </a:defRPr>
                          </a:lvl9pPr>
                        </a:lstStyle>
                        <a:p>
                          <a:pPr eaLnBrk="1" hangingPunct="1"/>
                          <a:r>
                            <a:rPr lang="en-US" sz="1400">
                              <a:solidFill>
                                <a:srgbClr val="000000"/>
                              </a:solidFill>
                            </a:rPr>
                            <a:t>H</a:t>
                          </a:r>
                        </a:p>
                      </p:txBody>
                    </p:sp>
                  </p:grpSp>
                </p:grpSp>
                <p:sp>
                  <p:nvSpPr>
                    <p:cNvPr id="123938" name="Line 3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12" y="3872"/>
                      <a:ext cx="29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3939" name="Freeform 389"/>
                    <p:cNvSpPr>
                      <a:spLocks/>
                    </p:cNvSpPr>
                    <p:nvPr/>
                  </p:nvSpPr>
                  <p:spPr bwMode="auto">
                    <a:xfrm>
                      <a:off x="4317" y="3749"/>
                      <a:ext cx="98" cy="129"/>
                    </a:xfrm>
                    <a:custGeom>
                      <a:avLst/>
                      <a:gdLst>
                        <a:gd name="T0" fmla="*/ 98 w 98"/>
                        <a:gd name="T1" fmla="*/ 0 h 129"/>
                        <a:gd name="T2" fmla="*/ 0 w 98"/>
                        <a:gd name="T3" fmla="*/ 129 h 129"/>
                        <a:gd name="T4" fmla="*/ 98 w 98"/>
                        <a:gd name="T5" fmla="*/ 0 h 129"/>
                        <a:gd name="T6" fmla="*/ 0 60000 65536"/>
                        <a:gd name="T7" fmla="*/ 0 60000 65536"/>
                        <a:gd name="T8" fmla="*/ 0 60000 65536"/>
                        <a:gd name="T9" fmla="*/ 0 w 98"/>
                        <a:gd name="T10" fmla="*/ 0 h 129"/>
                        <a:gd name="T11" fmla="*/ 98 w 98"/>
                        <a:gd name="T12" fmla="*/ 129 h 12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8" h="129">
                          <a:moveTo>
                            <a:pt x="98" y="0"/>
                          </a:moveTo>
                          <a:lnTo>
                            <a:pt x="0" y="129"/>
                          </a:lnTo>
                          <a:lnTo>
                            <a:pt x="9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3940" name="Freeform 398"/>
                    <p:cNvSpPr>
                      <a:spLocks/>
                    </p:cNvSpPr>
                    <p:nvPr/>
                  </p:nvSpPr>
                  <p:spPr bwMode="auto">
                    <a:xfrm>
                      <a:off x="3903" y="3749"/>
                      <a:ext cx="121" cy="153"/>
                    </a:xfrm>
                    <a:custGeom>
                      <a:avLst/>
                      <a:gdLst>
                        <a:gd name="T0" fmla="*/ 0 w 121"/>
                        <a:gd name="T1" fmla="*/ 0 h 153"/>
                        <a:gd name="T2" fmla="*/ 6 w 121"/>
                        <a:gd name="T3" fmla="*/ 0 h 153"/>
                        <a:gd name="T4" fmla="*/ 11 w 121"/>
                        <a:gd name="T5" fmla="*/ 0 h 153"/>
                        <a:gd name="T6" fmla="*/ 121 w 121"/>
                        <a:gd name="T7" fmla="*/ 110 h 153"/>
                        <a:gd name="T8" fmla="*/ 103 w 121"/>
                        <a:gd name="T9" fmla="*/ 123 h 153"/>
                        <a:gd name="T10" fmla="*/ 98 w 121"/>
                        <a:gd name="T11" fmla="*/ 153 h 153"/>
                        <a:gd name="T12" fmla="*/ 0 w 121"/>
                        <a:gd name="T13" fmla="*/ 0 h 153"/>
                        <a:gd name="T14" fmla="*/ 0 w 121"/>
                        <a:gd name="T15" fmla="*/ 0 h 153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1"/>
                        <a:gd name="T25" fmla="*/ 0 h 153"/>
                        <a:gd name="T26" fmla="*/ 121 w 121"/>
                        <a:gd name="T27" fmla="*/ 153 h 153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1" h="153">
                          <a:moveTo>
                            <a:pt x="0" y="0"/>
                          </a:moveTo>
                          <a:lnTo>
                            <a:pt x="6" y="0"/>
                          </a:lnTo>
                          <a:lnTo>
                            <a:pt x="11" y="0"/>
                          </a:lnTo>
                          <a:lnTo>
                            <a:pt x="121" y="110"/>
                          </a:lnTo>
                          <a:lnTo>
                            <a:pt x="103" y="123"/>
                          </a:lnTo>
                          <a:lnTo>
                            <a:pt x="98" y="15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23935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112" y="3973"/>
                    <a:ext cx="197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/>
                      <a:t>H</a:t>
                    </a:r>
                  </a:p>
                </p:txBody>
              </p:sp>
              <p:sp>
                <p:nvSpPr>
                  <p:cNvPr id="123936" name="Rectangle 529"/>
                  <p:cNvSpPr>
                    <a:spLocks noChangeArrowheads="1"/>
                  </p:cNvSpPr>
                  <p:nvPr/>
                </p:nvSpPr>
                <p:spPr bwMode="auto">
                  <a:xfrm>
                    <a:off x="4352" y="3969"/>
                    <a:ext cx="197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/>
                      <a:t>H</a:t>
                    </a:r>
                  </a:p>
                </p:txBody>
              </p:sp>
            </p:grpSp>
            <p:sp>
              <p:nvSpPr>
                <p:cNvPr id="123933" name="Text Box 533"/>
                <p:cNvSpPr txBox="1">
                  <a:spLocks noChangeArrowheads="1"/>
                </p:cNvSpPr>
                <p:nvPr/>
              </p:nvSpPr>
              <p:spPr bwMode="auto">
                <a:xfrm>
                  <a:off x="4782" y="2679"/>
                  <a:ext cx="203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r>
                    <a:rPr lang="en-US" sz="1400"/>
                    <a:t>O</a:t>
                  </a:r>
                </a:p>
              </p:txBody>
            </p:sp>
          </p:grpSp>
        </p:grpSp>
        <p:sp>
          <p:nvSpPr>
            <p:cNvPr id="123926" name="Line 402"/>
            <p:cNvSpPr>
              <a:spLocks noChangeShapeType="1"/>
            </p:cNvSpPr>
            <p:nvPr/>
          </p:nvSpPr>
          <p:spPr bwMode="auto">
            <a:xfrm>
              <a:off x="4033" y="3625"/>
              <a:ext cx="1" cy="1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927" name="Line 412"/>
            <p:cNvSpPr>
              <a:spLocks noChangeShapeType="1"/>
            </p:cNvSpPr>
            <p:nvPr/>
          </p:nvSpPr>
          <p:spPr bwMode="auto">
            <a:xfrm flipV="1">
              <a:off x="3900" y="3623"/>
              <a:ext cx="13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928" name="Rectangle 527"/>
            <p:cNvSpPr>
              <a:spLocks noChangeArrowheads="1"/>
            </p:cNvSpPr>
            <p:nvPr/>
          </p:nvSpPr>
          <p:spPr bwMode="auto">
            <a:xfrm>
              <a:off x="4024" y="3969"/>
              <a:ext cx="2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O</a:t>
              </a:r>
            </a:p>
          </p:txBody>
        </p:sp>
      </p:grpSp>
      <p:grpSp>
        <p:nvGrpSpPr>
          <p:cNvPr id="123915" name="Group 541"/>
          <p:cNvGrpSpPr>
            <a:grpSpLocks/>
          </p:cNvGrpSpPr>
          <p:nvPr/>
        </p:nvGrpSpPr>
        <p:grpSpPr bwMode="auto">
          <a:xfrm>
            <a:off x="5156200" y="4483100"/>
            <a:ext cx="520700" cy="857250"/>
            <a:chOff x="2456" y="2816"/>
            <a:chExt cx="328" cy="540"/>
          </a:xfrm>
        </p:grpSpPr>
        <p:sp>
          <p:nvSpPr>
            <p:cNvPr id="123923" name="Freeform 539"/>
            <p:cNvSpPr>
              <a:spLocks/>
            </p:cNvSpPr>
            <p:nvPr/>
          </p:nvSpPr>
          <p:spPr bwMode="auto">
            <a:xfrm>
              <a:off x="2456" y="2816"/>
              <a:ext cx="296" cy="512"/>
            </a:xfrm>
            <a:custGeom>
              <a:avLst/>
              <a:gdLst>
                <a:gd name="T0" fmla="*/ 296 w 296"/>
                <a:gd name="T1" fmla="*/ 0 h 512"/>
                <a:gd name="T2" fmla="*/ 56 w 296"/>
                <a:gd name="T3" fmla="*/ 128 h 512"/>
                <a:gd name="T4" fmla="*/ 16 w 296"/>
                <a:gd name="T5" fmla="*/ 368 h 512"/>
                <a:gd name="T6" fmla="*/ 152 w 296"/>
                <a:gd name="T7" fmla="*/ 488 h 512"/>
                <a:gd name="T8" fmla="*/ 272 w 296"/>
                <a:gd name="T9" fmla="*/ 512 h 5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512"/>
                <a:gd name="T17" fmla="*/ 296 w 296"/>
                <a:gd name="T18" fmla="*/ 512 h 5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512">
                  <a:moveTo>
                    <a:pt x="296" y="0"/>
                  </a:moveTo>
                  <a:cubicBezTo>
                    <a:pt x="199" y="33"/>
                    <a:pt x="103" y="67"/>
                    <a:pt x="56" y="128"/>
                  </a:cubicBezTo>
                  <a:cubicBezTo>
                    <a:pt x="9" y="189"/>
                    <a:pt x="0" y="308"/>
                    <a:pt x="16" y="368"/>
                  </a:cubicBezTo>
                  <a:cubicBezTo>
                    <a:pt x="32" y="428"/>
                    <a:pt x="109" y="464"/>
                    <a:pt x="152" y="488"/>
                  </a:cubicBezTo>
                  <a:cubicBezTo>
                    <a:pt x="195" y="512"/>
                    <a:pt x="251" y="511"/>
                    <a:pt x="272" y="512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924" name="Line 540"/>
            <p:cNvSpPr>
              <a:spLocks noChangeShapeType="1"/>
            </p:cNvSpPr>
            <p:nvPr/>
          </p:nvSpPr>
          <p:spPr bwMode="auto">
            <a:xfrm rot="367735">
              <a:off x="2664" y="3324"/>
              <a:ext cx="120" cy="32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23916" name="AutoShape 545"/>
          <p:cNvSpPr>
            <a:spLocks noChangeArrowheads="1"/>
          </p:cNvSpPr>
          <p:nvPr/>
        </p:nvSpPr>
        <p:spPr bwMode="auto">
          <a:xfrm>
            <a:off x="8534400" y="1625600"/>
            <a:ext cx="342900" cy="3416300"/>
          </a:xfrm>
          <a:prstGeom prst="downArrow">
            <a:avLst>
              <a:gd name="adj1" fmla="val 50000"/>
              <a:gd name="adj2" fmla="val 249074"/>
            </a:avLst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917" name="Text Box 547"/>
          <p:cNvSpPr txBox="1">
            <a:spLocks noChangeArrowheads="1"/>
          </p:cNvSpPr>
          <p:nvPr/>
        </p:nvSpPr>
        <p:spPr bwMode="auto">
          <a:xfrm>
            <a:off x="238125" y="1755775"/>
            <a:ext cx="4075113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 pitchFamily="34" charset="0"/>
              </a:rPr>
              <a:t>DNA polymerases add dNTPs to the 3</a:t>
            </a:r>
            <a:r>
              <a:rPr lang="ja-JP" altLang="en-US" sz="1800">
                <a:latin typeface="Calibri" pitchFamily="34" charset="0"/>
              </a:rPr>
              <a:t>’</a:t>
            </a:r>
            <a:r>
              <a:rPr lang="en-US" altLang="ja-JP" sz="1800">
                <a:latin typeface="Calibri" pitchFamily="34" charset="0"/>
              </a:rPr>
              <a:t> end of a DNA molecule.</a:t>
            </a:r>
          </a:p>
          <a:p>
            <a:pPr eaLnBrk="1" hangingPunct="1"/>
            <a:endParaRPr lang="en-US" sz="1800">
              <a:latin typeface="Calibri" pitchFamily="34" charset="0"/>
            </a:endParaRPr>
          </a:p>
          <a:p>
            <a:pPr eaLnBrk="1" hangingPunct="1"/>
            <a:r>
              <a:rPr lang="en-US" sz="1800">
                <a:latin typeface="Calibri" pitchFamily="34" charset="0"/>
              </a:rPr>
              <a:t>DNA (and RNA) synthesis occurs in 5</a:t>
            </a:r>
            <a:r>
              <a:rPr lang="ja-JP" altLang="en-US" sz="1800">
                <a:latin typeface="Calibri" pitchFamily="34" charset="0"/>
              </a:rPr>
              <a:t>’</a:t>
            </a:r>
            <a:r>
              <a:rPr lang="en-US" altLang="ja-JP" sz="1800">
                <a:latin typeface="Calibri" pitchFamily="34" charset="0"/>
              </a:rPr>
              <a:t> to 3</a:t>
            </a:r>
            <a:r>
              <a:rPr lang="ja-JP" altLang="en-US" sz="1800">
                <a:latin typeface="Calibri" pitchFamily="34" charset="0"/>
              </a:rPr>
              <a:t>’</a:t>
            </a:r>
            <a:r>
              <a:rPr lang="en-US" altLang="ja-JP" sz="1800">
                <a:latin typeface="Calibri" pitchFamily="34" charset="0"/>
              </a:rPr>
              <a:t> direction.</a:t>
            </a:r>
          </a:p>
          <a:p>
            <a:pPr eaLnBrk="1" hangingPunct="1"/>
            <a:endParaRPr lang="en-US" sz="1800">
              <a:latin typeface="Calibri" pitchFamily="34" charset="0"/>
            </a:endParaRPr>
          </a:p>
          <a:p>
            <a:pPr eaLnBrk="1" hangingPunct="1"/>
            <a:r>
              <a:rPr lang="en-US" sz="1800">
                <a:latin typeface="Calibri" pitchFamily="34" charset="0"/>
              </a:rPr>
              <a:t>Energy is released by hydrolysis of the triphosphate. This drives the reaction.</a:t>
            </a:r>
          </a:p>
        </p:txBody>
      </p:sp>
      <p:sp>
        <p:nvSpPr>
          <p:cNvPr id="123918" name="Line 548"/>
          <p:cNvSpPr>
            <a:spLocks noChangeShapeType="1"/>
          </p:cNvSpPr>
          <p:nvPr/>
        </p:nvSpPr>
        <p:spPr bwMode="auto">
          <a:xfrm>
            <a:off x="5619750" y="2482850"/>
            <a:ext cx="292100" cy="1587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919" name="Line 549"/>
          <p:cNvSpPr>
            <a:spLocks noChangeShapeType="1"/>
          </p:cNvSpPr>
          <p:nvPr/>
        </p:nvSpPr>
        <p:spPr bwMode="auto">
          <a:xfrm>
            <a:off x="6096000" y="3886200"/>
            <a:ext cx="2921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920" name="Line 550"/>
          <p:cNvSpPr>
            <a:spLocks noChangeShapeType="1"/>
          </p:cNvSpPr>
          <p:nvPr/>
        </p:nvSpPr>
        <p:spPr bwMode="auto">
          <a:xfrm flipV="1">
            <a:off x="5111750" y="2495550"/>
            <a:ext cx="336550" cy="1397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921" name="Line 551"/>
          <p:cNvSpPr>
            <a:spLocks noChangeShapeType="1"/>
          </p:cNvSpPr>
          <p:nvPr/>
        </p:nvSpPr>
        <p:spPr bwMode="auto">
          <a:xfrm flipV="1">
            <a:off x="5562600" y="3892550"/>
            <a:ext cx="336550" cy="1397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922" name="Line 552"/>
          <p:cNvSpPr>
            <a:spLocks noChangeShapeType="1"/>
          </p:cNvSpPr>
          <p:nvPr/>
        </p:nvSpPr>
        <p:spPr bwMode="auto">
          <a:xfrm flipV="1">
            <a:off x="5746750" y="1492250"/>
            <a:ext cx="120650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94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/>
          </p:nvPr>
        </p:nvSpPr>
        <p:spPr>
          <a:xfrm>
            <a:off x="-85725" y="152400"/>
            <a:ext cx="9229725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800000"/>
                </a:solidFill>
                <a:ea typeface="ＭＳ Ｐゴシック" pitchFamily="34" charset="-128"/>
              </a:rPr>
              <a:t>Drugs used as chain terminators I</a:t>
            </a:r>
          </a:p>
        </p:txBody>
      </p:sp>
      <p:sp>
        <p:nvSpPr>
          <p:cNvPr id="125954" name="Text Box 6"/>
          <p:cNvSpPr txBox="1">
            <a:spLocks noChangeArrowheads="1"/>
          </p:cNvSpPr>
          <p:nvPr/>
        </p:nvSpPr>
        <p:spPr bwMode="auto">
          <a:xfrm>
            <a:off x="1217613" y="5122863"/>
            <a:ext cx="2755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800">
                <a:latin typeface="Calibri" pitchFamily="34" charset="0"/>
              </a:rPr>
              <a:t>dideoxycytosine (ddC)</a:t>
            </a:r>
          </a:p>
        </p:txBody>
      </p:sp>
      <p:sp>
        <p:nvSpPr>
          <p:cNvPr id="125955" name="Text Box 8"/>
          <p:cNvSpPr txBox="1">
            <a:spLocks noChangeArrowheads="1"/>
          </p:cNvSpPr>
          <p:nvPr/>
        </p:nvSpPr>
        <p:spPr bwMode="auto">
          <a:xfrm>
            <a:off x="5219700" y="5087938"/>
            <a:ext cx="2668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800">
                <a:latin typeface="Calibri" pitchFamily="34" charset="0"/>
              </a:rPr>
              <a:t>azidothymidine (AZT)</a:t>
            </a:r>
          </a:p>
        </p:txBody>
      </p:sp>
      <p:sp>
        <p:nvSpPr>
          <p:cNvPr id="125956" name="Text Box 14"/>
          <p:cNvSpPr txBox="1">
            <a:spLocks noChangeArrowheads="1"/>
          </p:cNvSpPr>
          <p:nvPr/>
        </p:nvSpPr>
        <p:spPr bwMode="auto">
          <a:xfrm>
            <a:off x="5300663" y="5567363"/>
            <a:ext cx="320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800">
                <a:latin typeface="Calibri" pitchFamily="34" charset="0"/>
              </a:rPr>
              <a:t>Drug for HIV (Zidovudine)</a:t>
            </a:r>
          </a:p>
        </p:txBody>
      </p:sp>
      <p:sp>
        <p:nvSpPr>
          <p:cNvPr id="125957" name="Rectangle 18"/>
          <p:cNvSpPr>
            <a:spLocks noChangeArrowheads="1"/>
          </p:cNvSpPr>
          <p:nvPr/>
        </p:nvSpPr>
        <p:spPr bwMode="auto">
          <a:xfrm>
            <a:off x="1309688" y="5532438"/>
            <a:ext cx="314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Drug for HIV (zalcitabine)</a:t>
            </a:r>
          </a:p>
        </p:txBody>
      </p:sp>
      <p:grpSp>
        <p:nvGrpSpPr>
          <p:cNvPr id="125958" name="Group 79"/>
          <p:cNvGrpSpPr>
            <a:grpSpLocks/>
          </p:cNvGrpSpPr>
          <p:nvPr/>
        </p:nvGrpSpPr>
        <p:grpSpPr bwMode="auto">
          <a:xfrm>
            <a:off x="1717675" y="1893888"/>
            <a:ext cx="2147888" cy="2814637"/>
            <a:chOff x="207" y="977"/>
            <a:chExt cx="1353" cy="1773"/>
          </a:xfrm>
        </p:grpSpPr>
        <p:sp>
          <p:nvSpPr>
            <p:cNvPr id="126022" name="Freeform 23"/>
            <p:cNvSpPr>
              <a:spLocks/>
            </p:cNvSpPr>
            <p:nvPr/>
          </p:nvSpPr>
          <p:spPr bwMode="auto">
            <a:xfrm>
              <a:off x="660" y="2500"/>
              <a:ext cx="341" cy="1"/>
            </a:xfrm>
            <a:custGeom>
              <a:avLst/>
              <a:gdLst>
                <a:gd name="T0" fmla="*/ 341 w 341"/>
                <a:gd name="T1" fmla="*/ 0 h 1"/>
                <a:gd name="T2" fmla="*/ 0 w 341"/>
                <a:gd name="T3" fmla="*/ 0 h 1"/>
                <a:gd name="T4" fmla="*/ 341 w 341"/>
                <a:gd name="T5" fmla="*/ 0 h 1"/>
                <a:gd name="T6" fmla="*/ 0 60000 65536"/>
                <a:gd name="T7" fmla="*/ 0 60000 65536"/>
                <a:gd name="T8" fmla="*/ 0 60000 65536"/>
                <a:gd name="T9" fmla="*/ 0 w 341"/>
                <a:gd name="T10" fmla="*/ 0 h 1"/>
                <a:gd name="T11" fmla="*/ 341 w 34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">
                  <a:moveTo>
                    <a:pt x="341" y="0"/>
                  </a:moveTo>
                  <a:lnTo>
                    <a:pt x="0" y="0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23" name="Freeform 24"/>
            <p:cNvSpPr>
              <a:spLocks/>
            </p:cNvSpPr>
            <p:nvPr/>
          </p:nvSpPr>
          <p:spPr bwMode="auto">
            <a:xfrm>
              <a:off x="646" y="2486"/>
              <a:ext cx="369" cy="36"/>
            </a:xfrm>
            <a:custGeom>
              <a:avLst/>
              <a:gdLst>
                <a:gd name="T0" fmla="*/ 349 w 369"/>
                <a:gd name="T1" fmla="*/ 0 h 36"/>
                <a:gd name="T2" fmla="*/ 369 w 369"/>
                <a:gd name="T3" fmla="*/ 14 h 36"/>
                <a:gd name="T4" fmla="*/ 362 w 369"/>
                <a:gd name="T5" fmla="*/ 36 h 36"/>
                <a:gd name="T6" fmla="*/ 7 w 369"/>
                <a:gd name="T7" fmla="*/ 36 h 36"/>
                <a:gd name="T8" fmla="*/ 0 w 369"/>
                <a:gd name="T9" fmla="*/ 14 h 36"/>
                <a:gd name="T10" fmla="*/ 20 w 369"/>
                <a:gd name="T11" fmla="*/ 0 h 36"/>
                <a:gd name="T12" fmla="*/ 349 w 369"/>
                <a:gd name="T13" fmla="*/ 0 h 36"/>
                <a:gd name="T14" fmla="*/ 349 w 369"/>
                <a:gd name="T15" fmla="*/ 0 h 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9"/>
                <a:gd name="T25" fmla="*/ 0 h 36"/>
                <a:gd name="T26" fmla="*/ 369 w 369"/>
                <a:gd name="T27" fmla="*/ 36 h 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9" h="36">
                  <a:moveTo>
                    <a:pt x="349" y="0"/>
                  </a:moveTo>
                  <a:lnTo>
                    <a:pt x="369" y="14"/>
                  </a:lnTo>
                  <a:lnTo>
                    <a:pt x="362" y="36"/>
                  </a:lnTo>
                  <a:lnTo>
                    <a:pt x="7" y="36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24" name="Freeform 25"/>
            <p:cNvSpPr>
              <a:spLocks/>
            </p:cNvSpPr>
            <p:nvPr/>
          </p:nvSpPr>
          <p:spPr bwMode="auto">
            <a:xfrm>
              <a:off x="539" y="2256"/>
              <a:ext cx="235" cy="101"/>
            </a:xfrm>
            <a:custGeom>
              <a:avLst/>
              <a:gdLst>
                <a:gd name="T0" fmla="*/ 0 w 235"/>
                <a:gd name="T1" fmla="*/ 101 h 101"/>
                <a:gd name="T2" fmla="*/ 235 w 235"/>
                <a:gd name="T3" fmla="*/ 0 h 101"/>
                <a:gd name="T4" fmla="*/ 0 w 235"/>
                <a:gd name="T5" fmla="*/ 101 h 101"/>
                <a:gd name="T6" fmla="*/ 0 60000 65536"/>
                <a:gd name="T7" fmla="*/ 0 60000 65536"/>
                <a:gd name="T8" fmla="*/ 0 60000 65536"/>
                <a:gd name="T9" fmla="*/ 0 w 235"/>
                <a:gd name="T10" fmla="*/ 0 h 101"/>
                <a:gd name="T11" fmla="*/ 235 w 235"/>
                <a:gd name="T12" fmla="*/ 101 h 1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5" h="101">
                  <a:moveTo>
                    <a:pt x="0" y="101"/>
                  </a:moveTo>
                  <a:lnTo>
                    <a:pt x="235" y="0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25" name="Freeform 26"/>
            <p:cNvSpPr>
              <a:spLocks/>
            </p:cNvSpPr>
            <p:nvPr/>
          </p:nvSpPr>
          <p:spPr bwMode="auto">
            <a:xfrm>
              <a:off x="539" y="2249"/>
              <a:ext cx="235" cy="108"/>
            </a:xfrm>
            <a:custGeom>
              <a:avLst/>
              <a:gdLst>
                <a:gd name="T0" fmla="*/ 0 w 235"/>
                <a:gd name="T1" fmla="*/ 108 h 108"/>
                <a:gd name="T2" fmla="*/ 0 w 235"/>
                <a:gd name="T3" fmla="*/ 101 h 108"/>
                <a:gd name="T4" fmla="*/ 235 w 235"/>
                <a:gd name="T5" fmla="*/ 0 h 108"/>
                <a:gd name="T6" fmla="*/ 235 w 235"/>
                <a:gd name="T7" fmla="*/ 15 h 108"/>
                <a:gd name="T8" fmla="*/ 0 w 235"/>
                <a:gd name="T9" fmla="*/ 108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"/>
                <a:gd name="T16" fmla="*/ 0 h 108"/>
                <a:gd name="T17" fmla="*/ 235 w 235"/>
                <a:gd name="T18" fmla="*/ 108 h 1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" h="108">
                  <a:moveTo>
                    <a:pt x="0" y="108"/>
                  </a:moveTo>
                  <a:lnTo>
                    <a:pt x="0" y="101"/>
                  </a:lnTo>
                  <a:lnTo>
                    <a:pt x="235" y="0"/>
                  </a:lnTo>
                  <a:lnTo>
                    <a:pt x="235" y="15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26" name="Freeform 27"/>
            <p:cNvSpPr>
              <a:spLocks/>
            </p:cNvSpPr>
            <p:nvPr/>
          </p:nvSpPr>
          <p:spPr bwMode="auto">
            <a:xfrm>
              <a:off x="532" y="2357"/>
              <a:ext cx="121" cy="150"/>
            </a:xfrm>
            <a:custGeom>
              <a:avLst/>
              <a:gdLst>
                <a:gd name="T0" fmla="*/ 121 w 121"/>
                <a:gd name="T1" fmla="*/ 150 h 150"/>
                <a:gd name="T2" fmla="*/ 0 w 121"/>
                <a:gd name="T3" fmla="*/ 0 h 150"/>
                <a:gd name="T4" fmla="*/ 121 w 121"/>
                <a:gd name="T5" fmla="*/ 150 h 150"/>
                <a:gd name="T6" fmla="*/ 0 60000 65536"/>
                <a:gd name="T7" fmla="*/ 0 60000 65536"/>
                <a:gd name="T8" fmla="*/ 0 60000 65536"/>
                <a:gd name="T9" fmla="*/ 0 w 121"/>
                <a:gd name="T10" fmla="*/ 0 h 150"/>
                <a:gd name="T11" fmla="*/ 121 w 121"/>
                <a:gd name="T12" fmla="*/ 150 h 1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1" h="150">
                  <a:moveTo>
                    <a:pt x="121" y="150"/>
                  </a:moveTo>
                  <a:lnTo>
                    <a:pt x="0" y="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27" name="Line 28"/>
            <p:cNvSpPr>
              <a:spLocks noChangeShapeType="1"/>
            </p:cNvSpPr>
            <p:nvPr/>
          </p:nvSpPr>
          <p:spPr bwMode="auto">
            <a:xfrm flipH="1">
              <a:off x="653" y="2500"/>
              <a:ext cx="348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28" name="Line 29"/>
            <p:cNvSpPr>
              <a:spLocks noChangeShapeType="1"/>
            </p:cNvSpPr>
            <p:nvPr/>
          </p:nvSpPr>
          <p:spPr bwMode="auto">
            <a:xfrm flipH="1" flipV="1">
              <a:off x="532" y="2357"/>
              <a:ext cx="114" cy="15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29" name="Freeform 30"/>
            <p:cNvSpPr>
              <a:spLocks/>
            </p:cNvSpPr>
            <p:nvPr/>
          </p:nvSpPr>
          <p:spPr bwMode="auto">
            <a:xfrm>
              <a:off x="526" y="2357"/>
              <a:ext cx="140" cy="179"/>
            </a:xfrm>
            <a:custGeom>
              <a:avLst/>
              <a:gdLst>
                <a:gd name="T0" fmla="*/ 0 w 140"/>
                <a:gd name="T1" fmla="*/ 0 h 179"/>
                <a:gd name="T2" fmla="*/ 6 w 140"/>
                <a:gd name="T3" fmla="*/ 0 h 179"/>
                <a:gd name="T4" fmla="*/ 13 w 140"/>
                <a:gd name="T5" fmla="*/ 0 h 179"/>
                <a:gd name="T6" fmla="*/ 140 w 140"/>
                <a:gd name="T7" fmla="*/ 129 h 179"/>
                <a:gd name="T8" fmla="*/ 120 w 140"/>
                <a:gd name="T9" fmla="*/ 143 h 179"/>
                <a:gd name="T10" fmla="*/ 114 w 140"/>
                <a:gd name="T11" fmla="*/ 179 h 179"/>
                <a:gd name="T12" fmla="*/ 0 w 140"/>
                <a:gd name="T13" fmla="*/ 0 h 179"/>
                <a:gd name="T14" fmla="*/ 0 w 140"/>
                <a:gd name="T15" fmla="*/ 0 h 1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0"/>
                <a:gd name="T25" fmla="*/ 0 h 179"/>
                <a:gd name="T26" fmla="*/ 140 w 140"/>
                <a:gd name="T27" fmla="*/ 179 h 17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0" h="179">
                  <a:moveTo>
                    <a:pt x="0" y="0"/>
                  </a:moveTo>
                  <a:lnTo>
                    <a:pt x="6" y="0"/>
                  </a:lnTo>
                  <a:lnTo>
                    <a:pt x="13" y="0"/>
                  </a:lnTo>
                  <a:lnTo>
                    <a:pt x="140" y="129"/>
                  </a:lnTo>
                  <a:lnTo>
                    <a:pt x="120" y="143"/>
                  </a:lnTo>
                  <a:lnTo>
                    <a:pt x="114" y="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30" name="Freeform 31"/>
            <p:cNvSpPr>
              <a:spLocks/>
            </p:cNvSpPr>
            <p:nvPr/>
          </p:nvSpPr>
          <p:spPr bwMode="auto">
            <a:xfrm>
              <a:off x="1022" y="2536"/>
              <a:ext cx="1" cy="64"/>
            </a:xfrm>
            <a:custGeom>
              <a:avLst/>
              <a:gdLst>
                <a:gd name="T0" fmla="*/ 0 w 1"/>
                <a:gd name="T1" fmla="*/ 64 h 64"/>
                <a:gd name="T2" fmla="*/ 0 w 1"/>
                <a:gd name="T3" fmla="*/ 0 h 64"/>
                <a:gd name="T4" fmla="*/ 0 w 1"/>
                <a:gd name="T5" fmla="*/ 64 h 64"/>
                <a:gd name="T6" fmla="*/ 0 60000 65536"/>
                <a:gd name="T7" fmla="*/ 0 60000 65536"/>
                <a:gd name="T8" fmla="*/ 0 60000 65536"/>
                <a:gd name="T9" fmla="*/ 0 w 1"/>
                <a:gd name="T10" fmla="*/ 0 h 64"/>
                <a:gd name="T11" fmla="*/ 1 w 1"/>
                <a:gd name="T12" fmla="*/ 64 h 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4">
                  <a:moveTo>
                    <a:pt x="0" y="64"/>
                  </a:moveTo>
                  <a:lnTo>
                    <a:pt x="0" y="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31" name="Freeform 32"/>
            <p:cNvSpPr>
              <a:spLocks/>
            </p:cNvSpPr>
            <p:nvPr/>
          </p:nvSpPr>
          <p:spPr bwMode="auto">
            <a:xfrm>
              <a:off x="653" y="2536"/>
              <a:ext cx="1" cy="64"/>
            </a:xfrm>
            <a:custGeom>
              <a:avLst/>
              <a:gdLst>
                <a:gd name="T0" fmla="*/ 0 w 1"/>
                <a:gd name="T1" fmla="*/ 0 h 64"/>
                <a:gd name="T2" fmla="*/ 0 w 1"/>
                <a:gd name="T3" fmla="*/ 64 h 64"/>
                <a:gd name="T4" fmla="*/ 0 w 1"/>
                <a:gd name="T5" fmla="*/ 0 h 64"/>
                <a:gd name="T6" fmla="*/ 0 60000 65536"/>
                <a:gd name="T7" fmla="*/ 0 60000 65536"/>
                <a:gd name="T8" fmla="*/ 0 60000 65536"/>
                <a:gd name="T9" fmla="*/ 0 w 1"/>
                <a:gd name="T10" fmla="*/ 0 h 64"/>
                <a:gd name="T11" fmla="*/ 1 w 1"/>
                <a:gd name="T12" fmla="*/ 64 h 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4">
                  <a:moveTo>
                    <a:pt x="0" y="0"/>
                  </a:moveTo>
                  <a:lnTo>
                    <a:pt x="0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32" name="Line 33"/>
            <p:cNvSpPr>
              <a:spLocks noChangeShapeType="1"/>
            </p:cNvSpPr>
            <p:nvPr/>
          </p:nvSpPr>
          <p:spPr bwMode="auto">
            <a:xfrm flipV="1">
              <a:off x="1015" y="2529"/>
              <a:ext cx="1" cy="6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33" name="Line 34"/>
            <p:cNvSpPr>
              <a:spLocks noChangeShapeType="1"/>
            </p:cNvSpPr>
            <p:nvPr/>
          </p:nvSpPr>
          <p:spPr bwMode="auto">
            <a:xfrm>
              <a:off x="646" y="2529"/>
              <a:ext cx="1" cy="6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34" name="Freeform 35"/>
            <p:cNvSpPr>
              <a:spLocks/>
            </p:cNvSpPr>
            <p:nvPr/>
          </p:nvSpPr>
          <p:spPr bwMode="auto">
            <a:xfrm>
              <a:off x="532" y="2156"/>
              <a:ext cx="1" cy="201"/>
            </a:xfrm>
            <a:custGeom>
              <a:avLst/>
              <a:gdLst>
                <a:gd name="T0" fmla="*/ 0 w 1"/>
                <a:gd name="T1" fmla="*/ 201 h 201"/>
                <a:gd name="T2" fmla="*/ 0 w 1"/>
                <a:gd name="T3" fmla="*/ 0 h 201"/>
                <a:gd name="T4" fmla="*/ 0 w 1"/>
                <a:gd name="T5" fmla="*/ 201 h 201"/>
                <a:gd name="T6" fmla="*/ 0 60000 65536"/>
                <a:gd name="T7" fmla="*/ 0 60000 65536"/>
                <a:gd name="T8" fmla="*/ 0 60000 65536"/>
                <a:gd name="T9" fmla="*/ 0 w 1"/>
                <a:gd name="T10" fmla="*/ 0 h 201"/>
                <a:gd name="T11" fmla="*/ 1 w 1"/>
                <a:gd name="T12" fmla="*/ 201 h 2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01">
                  <a:moveTo>
                    <a:pt x="0" y="201"/>
                  </a:moveTo>
                  <a:lnTo>
                    <a:pt x="0" y="0"/>
                  </a:lnTo>
                  <a:lnTo>
                    <a:pt x="0" y="2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35" name="Freeform 36"/>
            <p:cNvSpPr>
              <a:spLocks/>
            </p:cNvSpPr>
            <p:nvPr/>
          </p:nvSpPr>
          <p:spPr bwMode="auto">
            <a:xfrm>
              <a:off x="405" y="2070"/>
              <a:ext cx="127" cy="86"/>
            </a:xfrm>
            <a:custGeom>
              <a:avLst/>
              <a:gdLst>
                <a:gd name="T0" fmla="*/ 0 w 127"/>
                <a:gd name="T1" fmla="*/ 0 h 86"/>
                <a:gd name="T2" fmla="*/ 127 w 127"/>
                <a:gd name="T3" fmla="*/ 86 h 86"/>
                <a:gd name="T4" fmla="*/ 0 w 127"/>
                <a:gd name="T5" fmla="*/ 0 h 86"/>
                <a:gd name="T6" fmla="*/ 0 60000 65536"/>
                <a:gd name="T7" fmla="*/ 0 60000 65536"/>
                <a:gd name="T8" fmla="*/ 0 60000 65536"/>
                <a:gd name="T9" fmla="*/ 0 w 127"/>
                <a:gd name="T10" fmla="*/ 0 h 86"/>
                <a:gd name="T11" fmla="*/ 127 w 127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7" h="86">
                  <a:moveTo>
                    <a:pt x="0" y="0"/>
                  </a:moveTo>
                  <a:lnTo>
                    <a:pt x="127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36" name="Freeform 37"/>
            <p:cNvSpPr>
              <a:spLocks/>
            </p:cNvSpPr>
            <p:nvPr/>
          </p:nvSpPr>
          <p:spPr bwMode="auto">
            <a:xfrm>
              <a:off x="398" y="2063"/>
              <a:ext cx="141" cy="100"/>
            </a:xfrm>
            <a:custGeom>
              <a:avLst/>
              <a:gdLst>
                <a:gd name="T0" fmla="*/ 0 w 141"/>
                <a:gd name="T1" fmla="*/ 14 h 100"/>
                <a:gd name="T2" fmla="*/ 7 w 141"/>
                <a:gd name="T3" fmla="*/ 0 h 100"/>
                <a:gd name="T4" fmla="*/ 141 w 141"/>
                <a:gd name="T5" fmla="*/ 93 h 100"/>
                <a:gd name="T6" fmla="*/ 134 w 141"/>
                <a:gd name="T7" fmla="*/ 100 h 100"/>
                <a:gd name="T8" fmla="*/ 0 w 141"/>
                <a:gd name="T9" fmla="*/ 14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"/>
                <a:gd name="T16" fmla="*/ 0 h 100"/>
                <a:gd name="T17" fmla="*/ 141 w 141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" h="100">
                  <a:moveTo>
                    <a:pt x="0" y="14"/>
                  </a:moveTo>
                  <a:lnTo>
                    <a:pt x="7" y="0"/>
                  </a:lnTo>
                  <a:lnTo>
                    <a:pt x="141" y="93"/>
                  </a:lnTo>
                  <a:lnTo>
                    <a:pt x="134" y="10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37" name="Freeform 38"/>
            <p:cNvSpPr>
              <a:spLocks/>
            </p:cNvSpPr>
            <p:nvPr/>
          </p:nvSpPr>
          <p:spPr bwMode="auto">
            <a:xfrm>
              <a:off x="941" y="1404"/>
              <a:ext cx="1" cy="251"/>
            </a:xfrm>
            <a:custGeom>
              <a:avLst/>
              <a:gdLst>
                <a:gd name="T0" fmla="*/ 0 w 1"/>
                <a:gd name="T1" fmla="*/ 251 h 251"/>
                <a:gd name="T2" fmla="*/ 0 w 1"/>
                <a:gd name="T3" fmla="*/ 0 h 251"/>
                <a:gd name="T4" fmla="*/ 0 w 1"/>
                <a:gd name="T5" fmla="*/ 251 h 251"/>
                <a:gd name="T6" fmla="*/ 0 60000 65536"/>
                <a:gd name="T7" fmla="*/ 0 60000 65536"/>
                <a:gd name="T8" fmla="*/ 0 60000 65536"/>
                <a:gd name="T9" fmla="*/ 0 w 1"/>
                <a:gd name="T10" fmla="*/ 0 h 251"/>
                <a:gd name="T11" fmla="*/ 1 w 1"/>
                <a:gd name="T12" fmla="*/ 251 h 2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51">
                  <a:moveTo>
                    <a:pt x="0" y="251"/>
                  </a:moveTo>
                  <a:lnTo>
                    <a:pt x="0" y="0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38" name="Line 39"/>
            <p:cNvSpPr>
              <a:spLocks noChangeShapeType="1"/>
            </p:cNvSpPr>
            <p:nvPr/>
          </p:nvSpPr>
          <p:spPr bwMode="auto">
            <a:xfrm flipV="1">
              <a:off x="532" y="2156"/>
              <a:ext cx="1" cy="19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39" name="Line 40"/>
            <p:cNvSpPr>
              <a:spLocks noChangeShapeType="1"/>
            </p:cNvSpPr>
            <p:nvPr/>
          </p:nvSpPr>
          <p:spPr bwMode="auto">
            <a:xfrm flipV="1">
              <a:off x="934" y="1397"/>
              <a:ext cx="1" cy="25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40" name="Freeform 41"/>
            <p:cNvSpPr>
              <a:spLocks/>
            </p:cNvSpPr>
            <p:nvPr/>
          </p:nvSpPr>
          <p:spPr bwMode="auto">
            <a:xfrm>
              <a:off x="961" y="1418"/>
              <a:ext cx="1" cy="215"/>
            </a:xfrm>
            <a:custGeom>
              <a:avLst/>
              <a:gdLst>
                <a:gd name="T0" fmla="*/ 0 w 1"/>
                <a:gd name="T1" fmla="*/ 215 h 215"/>
                <a:gd name="T2" fmla="*/ 0 w 1"/>
                <a:gd name="T3" fmla="*/ 0 h 215"/>
                <a:gd name="T4" fmla="*/ 0 w 1"/>
                <a:gd name="T5" fmla="*/ 215 h 215"/>
                <a:gd name="T6" fmla="*/ 0 60000 65536"/>
                <a:gd name="T7" fmla="*/ 0 60000 65536"/>
                <a:gd name="T8" fmla="*/ 0 60000 65536"/>
                <a:gd name="T9" fmla="*/ 0 w 1"/>
                <a:gd name="T10" fmla="*/ 0 h 215"/>
                <a:gd name="T11" fmla="*/ 1 w 1"/>
                <a:gd name="T12" fmla="*/ 215 h 2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15">
                  <a:moveTo>
                    <a:pt x="0" y="215"/>
                  </a:moveTo>
                  <a:lnTo>
                    <a:pt x="0" y="0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41" name="Freeform 42"/>
            <p:cNvSpPr>
              <a:spLocks/>
            </p:cNvSpPr>
            <p:nvPr/>
          </p:nvSpPr>
          <p:spPr bwMode="auto">
            <a:xfrm>
              <a:off x="941" y="1655"/>
              <a:ext cx="127" cy="86"/>
            </a:xfrm>
            <a:custGeom>
              <a:avLst/>
              <a:gdLst>
                <a:gd name="T0" fmla="*/ 127 w 127"/>
                <a:gd name="T1" fmla="*/ 86 h 86"/>
                <a:gd name="T2" fmla="*/ 0 w 127"/>
                <a:gd name="T3" fmla="*/ 0 h 86"/>
                <a:gd name="T4" fmla="*/ 127 w 127"/>
                <a:gd name="T5" fmla="*/ 86 h 86"/>
                <a:gd name="T6" fmla="*/ 0 60000 65536"/>
                <a:gd name="T7" fmla="*/ 0 60000 65536"/>
                <a:gd name="T8" fmla="*/ 0 60000 65536"/>
                <a:gd name="T9" fmla="*/ 0 w 127"/>
                <a:gd name="T10" fmla="*/ 0 h 86"/>
                <a:gd name="T11" fmla="*/ 127 w 127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7" h="86">
                  <a:moveTo>
                    <a:pt x="127" y="86"/>
                  </a:moveTo>
                  <a:lnTo>
                    <a:pt x="0" y="0"/>
                  </a:lnTo>
                  <a:lnTo>
                    <a:pt x="127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42" name="Freeform 43"/>
            <p:cNvSpPr>
              <a:spLocks/>
            </p:cNvSpPr>
            <p:nvPr/>
          </p:nvSpPr>
          <p:spPr bwMode="auto">
            <a:xfrm>
              <a:off x="934" y="1647"/>
              <a:ext cx="141" cy="101"/>
            </a:xfrm>
            <a:custGeom>
              <a:avLst/>
              <a:gdLst>
                <a:gd name="T0" fmla="*/ 141 w 141"/>
                <a:gd name="T1" fmla="*/ 94 h 101"/>
                <a:gd name="T2" fmla="*/ 134 w 141"/>
                <a:gd name="T3" fmla="*/ 101 h 101"/>
                <a:gd name="T4" fmla="*/ 0 w 141"/>
                <a:gd name="T5" fmla="*/ 8 h 101"/>
                <a:gd name="T6" fmla="*/ 7 w 141"/>
                <a:gd name="T7" fmla="*/ 0 h 101"/>
                <a:gd name="T8" fmla="*/ 141 w 141"/>
                <a:gd name="T9" fmla="*/ 94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"/>
                <a:gd name="T16" fmla="*/ 0 h 101"/>
                <a:gd name="T17" fmla="*/ 141 w 141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" h="101">
                  <a:moveTo>
                    <a:pt x="141" y="94"/>
                  </a:moveTo>
                  <a:lnTo>
                    <a:pt x="134" y="101"/>
                  </a:lnTo>
                  <a:lnTo>
                    <a:pt x="0" y="8"/>
                  </a:lnTo>
                  <a:lnTo>
                    <a:pt x="7" y="0"/>
                  </a:lnTo>
                  <a:lnTo>
                    <a:pt x="141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43" name="Freeform 44"/>
            <p:cNvSpPr>
              <a:spLocks/>
            </p:cNvSpPr>
            <p:nvPr/>
          </p:nvSpPr>
          <p:spPr bwMode="auto">
            <a:xfrm>
              <a:off x="1196" y="1655"/>
              <a:ext cx="120" cy="78"/>
            </a:xfrm>
            <a:custGeom>
              <a:avLst/>
              <a:gdLst>
                <a:gd name="T0" fmla="*/ 120 w 120"/>
                <a:gd name="T1" fmla="*/ 0 h 78"/>
                <a:gd name="T2" fmla="*/ 0 w 120"/>
                <a:gd name="T3" fmla="*/ 78 h 78"/>
                <a:gd name="T4" fmla="*/ 120 w 120"/>
                <a:gd name="T5" fmla="*/ 0 h 78"/>
                <a:gd name="T6" fmla="*/ 0 60000 65536"/>
                <a:gd name="T7" fmla="*/ 0 60000 65536"/>
                <a:gd name="T8" fmla="*/ 0 60000 65536"/>
                <a:gd name="T9" fmla="*/ 0 w 120"/>
                <a:gd name="T10" fmla="*/ 0 h 78"/>
                <a:gd name="T11" fmla="*/ 120 w 120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0" h="78">
                  <a:moveTo>
                    <a:pt x="120" y="0"/>
                  </a:moveTo>
                  <a:lnTo>
                    <a:pt x="0" y="7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44" name="Freeform 45"/>
            <p:cNvSpPr>
              <a:spLocks/>
            </p:cNvSpPr>
            <p:nvPr/>
          </p:nvSpPr>
          <p:spPr bwMode="auto">
            <a:xfrm>
              <a:off x="1196" y="1647"/>
              <a:ext cx="127" cy="86"/>
            </a:xfrm>
            <a:custGeom>
              <a:avLst/>
              <a:gdLst>
                <a:gd name="T0" fmla="*/ 120 w 127"/>
                <a:gd name="T1" fmla="*/ 0 h 86"/>
                <a:gd name="T2" fmla="*/ 127 w 127"/>
                <a:gd name="T3" fmla="*/ 8 h 86"/>
                <a:gd name="T4" fmla="*/ 6 w 127"/>
                <a:gd name="T5" fmla="*/ 86 h 86"/>
                <a:gd name="T6" fmla="*/ 0 w 127"/>
                <a:gd name="T7" fmla="*/ 79 h 86"/>
                <a:gd name="T8" fmla="*/ 120 w 127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7"/>
                <a:gd name="T16" fmla="*/ 0 h 86"/>
                <a:gd name="T17" fmla="*/ 127 w 127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7" h="86">
                  <a:moveTo>
                    <a:pt x="120" y="0"/>
                  </a:moveTo>
                  <a:lnTo>
                    <a:pt x="127" y="8"/>
                  </a:lnTo>
                  <a:lnTo>
                    <a:pt x="6" y="86"/>
                  </a:lnTo>
                  <a:lnTo>
                    <a:pt x="0" y="79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45" name="Freeform 46"/>
            <p:cNvSpPr>
              <a:spLocks/>
            </p:cNvSpPr>
            <p:nvPr/>
          </p:nvSpPr>
          <p:spPr bwMode="auto">
            <a:xfrm>
              <a:off x="1316" y="1483"/>
              <a:ext cx="1" cy="172"/>
            </a:xfrm>
            <a:custGeom>
              <a:avLst/>
              <a:gdLst>
                <a:gd name="T0" fmla="*/ 0 w 1"/>
                <a:gd name="T1" fmla="*/ 0 h 172"/>
                <a:gd name="T2" fmla="*/ 0 w 1"/>
                <a:gd name="T3" fmla="*/ 172 h 172"/>
                <a:gd name="T4" fmla="*/ 0 w 1"/>
                <a:gd name="T5" fmla="*/ 0 h 172"/>
                <a:gd name="T6" fmla="*/ 0 60000 65536"/>
                <a:gd name="T7" fmla="*/ 0 60000 65536"/>
                <a:gd name="T8" fmla="*/ 0 60000 65536"/>
                <a:gd name="T9" fmla="*/ 0 w 1"/>
                <a:gd name="T10" fmla="*/ 0 h 172"/>
                <a:gd name="T11" fmla="*/ 1 w 1"/>
                <a:gd name="T12" fmla="*/ 172 h 1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72">
                  <a:moveTo>
                    <a:pt x="0" y="0"/>
                  </a:moveTo>
                  <a:lnTo>
                    <a:pt x="0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46" name="Line 47"/>
            <p:cNvSpPr>
              <a:spLocks noChangeShapeType="1"/>
            </p:cNvSpPr>
            <p:nvPr/>
          </p:nvSpPr>
          <p:spPr bwMode="auto">
            <a:xfrm flipV="1">
              <a:off x="961" y="1418"/>
              <a:ext cx="1" cy="21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47" name="Line 48"/>
            <p:cNvSpPr>
              <a:spLocks noChangeShapeType="1"/>
            </p:cNvSpPr>
            <p:nvPr/>
          </p:nvSpPr>
          <p:spPr bwMode="auto">
            <a:xfrm>
              <a:off x="1316" y="1475"/>
              <a:ext cx="1" cy="17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48" name="Freeform 49"/>
            <p:cNvSpPr>
              <a:spLocks/>
            </p:cNvSpPr>
            <p:nvPr/>
          </p:nvSpPr>
          <p:spPr bwMode="auto">
            <a:xfrm>
              <a:off x="1129" y="1282"/>
              <a:ext cx="134" cy="86"/>
            </a:xfrm>
            <a:custGeom>
              <a:avLst/>
              <a:gdLst>
                <a:gd name="T0" fmla="*/ 134 w 134"/>
                <a:gd name="T1" fmla="*/ 86 h 86"/>
                <a:gd name="T2" fmla="*/ 0 w 134"/>
                <a:gd name="T3" fmla="*/ 0 h 86"/>
                <a:gd name="T4" fmla="*/ 134 w 134"/>
                <a:gd name="T5" fmla="*/ 86 h 86"/>
                <a:gd name="T6" fmla="*/ 0 60000 65536"/>
                <a:gd name="T7" fmla="*/ 0 60000 65536"/>
                <a:gd name="T8" fmla="*/ 0 60000 65536"/>
                <a:gd name="T9" fmla="*/ 0 w 134"/>
                <a:gd name="T10" fmla="*/ 0 h 86"/>
                <a:gd name="T11" fmla="*/ 134 w 134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4" h="86">
                  <a:moveTo>
                    <a:pt x="134" y="86"/>
                  </a:moveTo>
                  <a:lnTo>
                    <a:pt x="0" y="0"/>
                  </a:lnTo>
                  <a:lnTo>
                    <a:pt x="13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49" name="Freeform 50"/>
            <p:cNvSpPr>
              <a:spLocks/>
            </p:cNvSpPr>
            <p:nvPr/>
          </p:nvSpPr>
          <p:spPr bwMode="auto">
            <a:xfrm>
              <a:off x="1129" y="1275"/>
              <a:ext cx="134" cy="93"/>
            </a:xfrm>
            <a:custGeom>
              <a:avLst/>
              <a:gdLst>
                <a:gd name="T0" fmla="*/ 134 w 134"/>
                <a:gd name="T1" fmla="*/ 86 h 93"/>
                <a:gd name="T2" fmla="*/ 134 w 134"/>
                <a:gd name="T3" fmla="*/ 93 h 93"/>
                <a:gd name="T4" fmla="*/ 0 w 134"/>
                <a:gd name="T5" fmla="*/ 7 h 93"/>
                <a:gd name="T6" fmla="*/ 6 w 134"/>
                <a:gd name="T7" fmla="*/ 0 h 93"/>
                <a:gd name="T8" fmla="*/ 134 w 134"/>
                <a:gd name="T9" fmla="*/ 86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"/>
                <a:gd name="T16" fmla="*/ 0 h 93"/>
                <a:gd name="T17" fmla="*/ 134 w 134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" h="93">
                  <a:moveTo>
                    <a:pt x="134" y="86"/>
                  </a:moveTo>
                  <a:lnTo>
                    <a:pt x="134" y="93"/>
                  </a:lnTo>
                  <a:lnTo>
                    <a:pt x="0" y="7"/>
                  </a:lnTo>
                  <a:lnTo>
                    <a:pt x="6" y="0"/>
                  </a:lnTo>
                  <a:lnTo>
                    <a:pt x="13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50" name="Freeform 51"/>
            <p:cNvSpPr>
              <a:spLocks/>
            </p:cNvSpPr>
            <p:nvPr/>
          </p:nvSpPr>
          <p:spPr bwMode="auto">
            <a:xfrm>
              <a:off x="1129" y="1311"/>
              <a:ext cx="120" cy="78"/>
            </a:xfrm>
            <a:custGeom>
              <a:avLst/>
              <a:gdLst>
                <a:gd name="T0" fmla="*/ 0 w 120"/>
                <a:gd name="T1" fmla="*/ 0 h 78"/>
                <a:gd name="T2" fmla="*/ 120 w 120"/>
                <a:gd name="T3" fmla="*/ 78 h 78"/>
                <a:gd name="T4" fmla="*/ 0 w 120"/>
                <a:gd name="T5" fmla="*/ 0 h 78"/>
                <a:gd name="T6" fmla="*/ 0 60000 65536"/>
                <a:gd name="T7" fmla="*/ 0 60000 65536"/>
                <a:gd name="T8" fmla="*/ 0 60000 65536"/>
                <a:gd name="T9" fmla="*/ 0 w 120"/>
                <a:gd name="T10" fmla="*/ 0 h 78"/>
                <a:gd name="T11" fmla="*/ 120 w 120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0" h="78">
                  <a:moveTo>
                    <a:pt x="0" y="0"/>
                  </a:moveTo>
                  <a:lnTo>
                    <a:pt x="12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51" name="Freeform 52"/>
            <p:cNvSpPr>
              <a:spLocks/>
            </p:cNvSpPr>
            <p:nvPr/>
          </p:nvSpPr>
          <p:spPr bwMode="auto">
            <a:xfrm>
              <a:off x="1129" y="1311"/>
              <a:ext cx="120" cy="86"/>
            </a:xfrm>
            <a:custGeom>
              <a:avLst/>
              <a:gdLst>
                <a:gd name="T0" fmla="*/ 0 w 120"/>
                <a:gd name="T1" fmla="*/ 7 h 86"/>
                <a:gd name="T2" fmla="*/ 0 w 120"/>
                <a:gd name="T3" fmla="*/ 0 h 86"/>
                <a:gd name="T4" fmla="*/ 120 w 120"/>
                <a:gd name="T5" fmla="*/ 78 h 86"/>
                <a:gd name="T6" fmla="*/ 120 w 120"/>
                <a:gd name="T7" fmla="*/ 86 h 86"/>
                <a:gd name="T8" fmla="*/ 0 w 120"/>
                <a:gd name="T9" fmla="*/ 7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86"/>
                <a:gd name="T17" fmla="*/ 120 w 120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86">
                  <a:moveTo>
                    <a:pt x="0" y="7"/>
                  </a:moveTo>
                  <a:lnTo>
                    <a:pt x="0" y="0"/>
                  </a:lnTo>
                  <a:lnTo>
                    <a:pt x="120" y="78"/>
                  </a:lnTo>
                  <a:lnTo>
                    <a:pt x="120" y="8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52" name="Freeform 53"/>
            <p:cNvSpPr>
              <a:spLocks/>
            </p:cNvSpPr>
            <p:nvPr/>
          </p:nvSpPr>
          <p:spPr bwMode="auto">
            <a:xfrm>
              <a:off x="941" y="1282"/>
              <a:ext cx="188" cy="122"/>
            </a:xfrm>
            <a:custGeom>
              <a:avLst/>
              <a:gdLst>
                <a:gd name="T0" fmla="*/ 0 w 188"/>
                <a:gd name="T1" fmla="*/ 122 h 122"/>
                <a:gd name="T2" fmla="*/ 188 w 188"/>
                <a:gd name="T3" fmla="*/ 0 h 122"/>
                <a:gd name="T4" fmla="*/ 0 w 188"/>
                <a:gd name="T5" fmla="*/ 122 h 122"/>
                <a:gd name="T6" fmla="*/ 0 60000 65536"/>
                <a:gd name="T7" fmla="*/ 0 60000 65536"/>
                <a:gd name="T8" fmla="*/ 0 60000 65536"/>
                <a:gd name="T9" fmla="*/ 0 w 188"/>
                <a:gd name="T10" fmla="*/ 0 h 122"/>
                <a:gd name="T11" fmla="*/ 188 w 188"/>
                <a:gd name="T12" fmla="*/ 122 h 1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" h="122">
                  <a:moveTo>
                    <a:pt x="0" y="122"/>
                  </a:moveTo>
                  <a:lnTo>
                    <a:pt x="188" y="0"/>
                  </a:lnTo>
                  <a:lnTo>
                    <a:pt x="0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53" name="Freeform 54"/>
            <p:cNvSpPr>
              <a:spLocks/>
            </p:cNvSpPr>
            <p:nvPr/>
          </p:nvSpPr>
          <p:spPr bwMode="auto">
            <a:xfrm>
              <a:off x="934" y="1275"/>
              <a:ext cx="195" cy="129"/>
            </a:xfrm>
            <a:custGeom>
              <a:avLst/>
              <a:gdLst>
                <a:gd name="T0" fmla="*/ 7 w 195"/>
                <a:gd name="T1" fmla="*/ 129 h 129"/>
                <a:gd name="T2" fmla="*/ 0 w 195"/>
                <a:gd name="T3" fmla="*/ 122 h 129"/>
                <a:gd name="T4" fmla="*/ 188 w 195"/>
                <a:gd name="T5" fmla="*/ 0 h 129"/>
                <a:gd name="T6" fmla="*/ 195 w 195"/>
                <a:gd name="T7" fmla="*/ 7 h 129"/>
                <a:gd name="T8" fmla="*/ 7 w 195"/>
                <a:gd name="T9" fmla="*/ 129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5"/>
                <a:gd name="T16" fmla="*/ 0 h 129"/>
                <a:gd name="T17" fmla="*/ 195 w 195"/>
                <a:gd name="T18" fmla="*/ 129 h 1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5" h="129">
                  <a:moveTo>
                    <a:pt x="7" y="129"/>
                  </a:moveTo>
                  <a:lnTo>
                    <a:pt x="0" y="122"/>
                  </a:lnTo>
                  <a:lnTo>
                    <a:pt x="188" y="0"/>
                  </a:lnTo>
                  <a:lnTo>
                    <a:pt x="195" y="7"/>
                  </a:lnTo>
                  <a:lnTo>
                    <a:pt x="7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54" name="Freeform 55"/>
            <p:cNvSpPr>
              <a:spLocks/>
            </p:cNvSpPr>
            <p:nvPr/>
          </p:nvSpPr>
          <p:spPr bwMode="auto">
            <a:xfrm>
              <a:off x="1129" y="1124"/>
              <a:ext cx="1" cy="151"/>
            </a:xfrm>
            <a:custGeom>
              <a:avLst/>
              <a:gdLst>
                <a:gd name="T0" fmla="*/ 0 w 1"/>
                <a:gd name="T1" fmla="*/ 151 h 151"/>
                <a:gd name="T2" fmla="*/ 0 w 1"/>
                <a:gd name="T3" fmla="*/ 0 h 151"/>
                <a:gd name="T4" fmla="*/ 0 w 1"/>
                <a:gd name="T5" fmla="*/ 151 h 151"/>
                <a:gd name="T6" fmla="*/ 0 60000 65536"/>
                <a:gd name="T7" fmla="*/ 0 60000 65536"/>
                <a:gd name="T8" fmla="*/ 0 60000 65536"/>
                <a:gd name="T9" fmla="*/ 0 w 1"/>
                <a:gd name="T10" fmla="*/ 0 h 151"/>
                <a:gd name="T11" fmla="*/ 1 w 1"/>
                <a:gd name="T12" fmla="*/ 151 h 1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51">
                  <a:moveTo>
                    <a:pt x="0" y="151"/>
                  </a:moveTo>
                  <a:lnTo>
                    <a:pt x="0" y="0"/>
                  </a:lnTo>
                  <a:lnTo>
                    <a:pt x="0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55" name="Freeform 56"/>
            <p:cNvSpPr>
              <a:spLocks/>
            </p:cNvSpPr>
            <p:nvPr/>
          </p:nvSpPr>
          <p:spPr bwMode="auto">
            <a:xfrm>
              <a:off x="1129" y="1855"/>
              <a:ext cx="1" cy="502"/>
            </a:xfrm>
            <a:custGeom>
              <a:avLst/>
              <a:gdLst>
                <a:gd name="T0" fmla="*/ 0 w 1"/>
                <a:gd name="T1" fmla="*/ 0 h 502"/>
                <a:gd name="T2" fmla="*/ 0 w 1"/>
                <a:gd name="T3" fmla="*/ 502 h 502"/>
                <a:gd name="T4" fmla="*/ 0 w 1"/>
                <a:gd name="T5" fmla="*/ 0 h 502"/>
                <a:gd name="T6" fmla="*/ 0 60000 65536"/>
                <a:gd name="T7" fmla="*/ 0 60000 65536"/>
                <a:gd name="T8" fmla="*/ 0 60000 65536"/>
                <a:gd name="T9" fmla="*/ 0 w 1"/>
                <a:gd name="T10" fmla="*/ 0 h 502"/>
                <a:gd name="T11" fmla="*/ 1 w 1"/>
                <a:gd name="T12" fmla="*/ 502 h 5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02">
                  <a:moveTo>
                    <a:pt x="0" y="0"/>
                  </a:moveTo>
                  <a:lnTo>
                    <a:pt x="0" y="5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56" name="Line 57"/>
            <p:cNvSpPr>
              <a:spLocks noChangeShapeType="1"/>
            </p:cNvSpPr>
            <p:nvPr/>
          </p:nvSpPr>
          <p:spPr bwMode="auto">
            <a:xfrm flipV="1">
              <a:off x="1122" y="1117"/>
              <a:ext cx="1" cy="15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57" name="Line 58"/>
            <p:cNvSpPr>
              <a:spLocks noChangeShapeType="1"/>
            </p:cNvSpPr>
            <p:nvPr/>
          </p:nvSpPr>
          <p:spPr bwMode="auto">
            <a:xfrm>
              <a:off x="1122" y="1855"/>
              <a:ext cx="7" cy="49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58" name="Freeform 59"/>
            <p:cNvSpPr>
              <a:spLocks/>
            </p:cNvSpPr>
            <p:nvPr/>
          </p:nvSpPr>
          <p:spPr bwMode="auto">
            <a:xfrm>
              <a:off x="1316" y="1633"/>
              <a:ext cx="148" cy="100"/>
            </a:xfrm>
            <a:custGeom>
              <a:avLst/>
              <a:gdLst>
                <a:gd name="T0" fmla="*/ 148 w 148"/>
                <a:gd name="T1" fmla="*/ 100 h 100"/>
                <a:gd name="T2" fmla="*/ 0 w 148"/>
                <a:gd name="T3" fmla="*/ 0 h 100"/>
                <a:gd name="T4" fmla="*/ 148 w 148"/>
                <a:gd name="T5" fmla="*/ 100 h 100"/>
                <a:gd name="T6" fmla="*/ 0 60000 65536"/>
                <a:gd name="T7" fmla="*/ 0 60000 65536"/>
                <a:gd name="T8" fmla="*/ 0 60000 65536"/>
                <a:gd name="T9" fmla="*/ 0 w 148"/>
                <a:gd name="T10" fmla="*/ 0 h 100"/>
                <a:gd name="T11" fmla="*/ 148 w 148"/>
                <a:gd name="T12" fmla="*/ 100 h 1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8" h="100">
                  <a:moveTo>
                    <a:pt x="148" y="100"/>
                  </a:moveTo>
                  <a:lnTo>
                    <a:pt x="0" y="0"/>
                  </a:lnTo>
                  <a:lnTo>
                    <a:pt x="148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59" name="Freeform 60"/>
            <p:cNvSpPr>
              <a:spLocks/>
            </p:cNvSpPr>
            <p:nvPr/>
          </p:nvSpPr>
          <p:spPr bwMode="auto">
            <a:xfrm>
              <a:off x="1316" y="1633"/>
              <a:ext cx="148" cy="100"/>
            </a:xfrm>
            <a:custGeom>
              <a:avLst/>
              <a:gdLst>
                <a:gd name="T0" fmla="*/ 148 w 148"/>
                <a:gd name="T1" fmla="*/ 93 h 100"/>
                <a:gd name="T2" fmla="*/ 141 w 148"/>
                <a:gd name="T3" fmla="*/ 100 h 100"/>
                <a:gd name="T4" fmla="*/ 0 w 148"/>
                <a:gd name="T5" fmla="*/ 7 h 100"/>
                <a:gd name="T6" fmla="*/ 7 w 148"/>
                <a:gd name="T7" fmla="*/ 0 h 100"/>
                <a:gd name="T8" fmla="*/ 148 w 148"/>
                <a:gd name="T9" fmla="*/ 93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100"/>
                <a:gd name="T17" fmla="*/ 148 w 14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100">
                  <a:moveTo>
                    <a:pt x="148" y="93"/>
                  </a:moveTo>
                  <a:lnTo>
                    <a:pt x="141" y="100"/>
                  </a:lnTo>
                  <a:lnTo>
                    <a:pt x="0" y="7"/>
                  </a:lnTo>
                  <a:lnTo>
                    <a:pt x="7" y="0"/>
                  </a:lnTo>
                  <a:lnTo>
                    <a:pt x="148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60" name="Freeform 61"/>
            <p:cNvSpPr>
              <a:spLocks/>
            </p:cNvSpPr>
            <p:nvPr/>
          </p:nvSpPr>
          <p:spPr bwMode="auto">
            <a:xfrm>
              <a:off x="1303" y="1662"/>
              <a:ext cx="147" cy="93"/>
            </a:xfrm>
            <a:custGeom>
              <a:avLst/>
              <a:gdLst>
                <a:gd name="T0" fmla="*/ 147 w 147"/>
                <a:gd name="T1" fmla="*/ 93 h 93"/>
                <a:gd name="T2" fmla="*/ 0 w 147"/>
                <a:gd name="T3" fmla="*/ 0 h 93"/>
                <a:gd name="T4" fmla="*/ 147 w 147"/>
                <a:gd name="T5" fmla="*/ 93 h 93"/>
                <a:gd name="T6" fmla="*/ 0 60000 65536"/>
                <a:gd name="T7" fmla="*/ 0 60000 65536"/>
                <a:gd name="T8" fmla="*/ 0 60000 65536"/>
                <a:gd name="T9" fmla="*/ 0 w 147"/>
                <a:gd name="T10" fmla="*/ 0 h 93"/>
                <a:gd name="T11" fmla="*/ 147 w 147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" h="93">
                  <a:moveTo>
                    <a:pt x="147" y="93"/>
                  </a:moveTo>
                  <a:lnTo>
                    <a:pt x="0" y="0"/>
                  </a:lnTo>
                  <a:lnTo>
                    <a:pt x="147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61" name="Freeform 62"/>
            <p:cNvSpPr>
              <a:spLocks/>
            </p:cNvSpPr>
            <p:nvPr/>
          </p:nvSpPr>
          <p:spPr bwMode="auto">
            <a:xfrm>
              <a:off x="1303" y="1655"/>
              <a:ext cx="147" cy="107"/>
            </a:xfrm>
            <a:custGeom>
              <a:avLst/>
              <a:gdLst>
                <a:gd name="T0" fmla="*/ 147 w 147"/>
                <a:gd name="T1" fmla="*/ 100 h 107"/>
                <a:gd name="T2" fmla="*/ 147 w 147"/>
                <a:gd name="T3" fmla="*/ 107 h 107"/>
                <a:gd name="T4" fmla="*/ 0 w 147"/>
                <a:gd name="T5" fmla="*/ 7 h 107"/>
                <a:gd name="T6" fmla="*/ 0 w 147"/>
                <a:gd name="T7" fmla="*/ 0 h 107"/>
                <a:gd name="T8" fmla="*/ 147 w 147"/>
                <a:gd name="T9" fmla="*/ 100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107"/>
                <a:gd name="T17" fmla="*/ 147 w 147"/>
                <a:gd name="T18" fmla="*/ 107 h 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107">
                  <a:moveTo>
                    <a:pt x="147" y="100"/>
                  </a:moveTo>
                  <a:lnTo>
                    <a:pt x="147" y="107"/>
                  </a:lnTo>
                  <a:lnTo>
                    <a:pt x="0" y="7"/>
                  </a:lnTo>
                  <a:lnTo>
                    <a:pt x="0" y="0"/>
                  </a:lnTo>
                  <a:lnTo>
                    <a:pt x="147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62" name="Freeform 63"/>
            <p:cNvSpPr>
              <a:spLocks/>
            </p:cNvSpPr>
            <p:nvPr/>
          </p:nvSpPr>
          <p:spPr bwMode="auto">
            <a:xfrm>
              <a:off x="1008" y="2357"/>
              <a:ext cx="114" cy="150"/>
            </a:xfrm>
            <a:custGeom>
              <a:avLst/>
              <a:gdLst>
                <a:gd name="T0" fmla="*/ 114 w 114"/>
                <a:gd name="T1" fmla="*/ 0 h 150"/>
                <a:gd name="T2" fmla="*/ 0 w 114"/>
                <a:gd name="T3" fmla="*/ 150 h 150"/>
                <a:gd name="T4" fmla="*/ 114 w 114"/>
                <a:gd name="T5" fmla="*/ 0 h 150"/>
                <a:gd name="T6" fmla="*/ 0 60000 65536"/>
                <a:gd name="T7" fmla="*/ 0 60000 65536"/>
                <a:gd name="T8" fmla="*/ 0 60000 65536"/>
                <a:gd name="T9" fmla="*/ 0 w 114"/>
                <a:gd name="T10" fmla="*/ 0 h 150"/>
                <a:gd name="T11" fmla="*/ 114 w 114"/>
                <a:gd name="T12" fmla="*/ 150 h 1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4" h="150">
                  <a:moveTo>
                    <a:pt x="114" y="0"/>
                  </a:moveTo>
                  <a:lnTo>
                    <a:pt x="0" y="15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63" name="Freeform 64"/>
            <p:cNvSpPr>
              <a:spLocks/>
            </p:cNvSpPr>
            <p:nvPr/>
          </p:nvSpPr>
          <p:spPr bwMode="auto">
            <a:xfrm>
              <a:off x="995" y="2357"/>
              <a:ext cx="134" cy="186"/>
            </a:xfrm>
            <a:custGeom>
              <a:avLst/>
              <a:gdLst>
                <a:gd name="T0" fmla="*/ 120 w 134"/>
                <a:gd name="T1" fmla="*/ 0 h 186"/>
                <a:gd name="T2" fmla="*/ 134 w 134"/>
                <a:gd name="T3" fmla="*/ 0 h 186"/>
                <a:gd name="T4" fmla="*/ 134 w 134"/>
                <a:gd name="T5" fmla="*/ 0 h 186"/>
                <a:gd name="T6" fmla="*/ 27 w 134"/>
                <a:gd name="T7" fmla="*/ 186 h 186"/>
                <a:gd name="T8" fmla="*/ 20 w 134"/>
                <a:gd name="T9" fmla="*/ 143 h 186"/>
                <a:gd name="T10" fmla="*/ 0 w 134"/>
                <a:gd name="T11" fmla="*/ 129 h 186"/>
                <a:gd name="T12" fmla="*/ 120 w 134"/>
                <a:gd name="T13" fmla="*/ 0 h 186"/>
                <a:gd name="T14" fmla="*/ 120 w 134"/>
                <a:gd name="T15" fmla="*/ 0 h 1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4"/>
                <a:gd name="T25" fmla="*/ 0 h 186"/>
                <a:gd name="T26" fmla="*/ 134 w 134"/>
                <a:gd name="T27" fmla="*/ 186 h 1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4" h="186">
                  <a:moveTo>
                    <a:pt x="120" y="0"/>
                  </a:moveTo>
                  <a:lnTo>
                    <a:pt x="134" y="0"/>
                  </a:lnTo>
                  <a:lnTo>
                    <a:pt x="27" y="186"/>
                  </a:lnTo>
                  <a:lnTo>
                    <a:pt x="20" y="143"/>
                  </a:lnTo>
                  <a:lnTo>
                    <a:pt x="0" y="129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64" name="Freeform 65"/>
            <p:cNvSpPr>
              <a:spLocks/>
            </p:cNvSpPr>
            <p:nvPr/>
          </p:nvSpPr>
          <p:spPr bwMode="auto">
            <a:xfrm>
              <a:off x="901" y="2264"/>
              <a:ext cx="221" cy="93"/>
            </a:xfrm>
            <a:custGeom>
              <a:avLst/>
              <a:gdLst>
                <a:gd name="T0" fmla="*/ 0 w 221"/>
                <a:gd name="T1" fmla="*/ 0 h 93"/>
                <a:gd name="T2" fmla="*/ 221 w 221"/>
                <a:gd name="T3" fmla="*/ 93 h 93"/>
                <a:gd name="T4" fmla="*/ 0 w 221"/>
                <a:gd name="T5" fmla="*/ 0 h 93"/>
                <a:gd name="T6" fmla="*/ 0 60000 65536"/>
                <a:gd name="T7" fmla="*/ 0 60000 65536"/>
                <a:gd name="T8" fmla="*/ 0 60000 65536"/>
                <a:gd name="T9" fmla="*/ 0 w 221"/>
                <a:gd name="T10" fmla="*/ 0 h 93"/>
                <a:gd name="T11" fmla="*/ 221 w 221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" h="93">
                  <a:moveTo>
                    <a:pt x="0" y="0"/>
                  </a:moveTo>
                  <a:lnTo>
                    <a:pt x="221" y="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65" name="Freeform 66"/>
            <p:cNvSpPr>
              <a:spLocks/>
            </p:cNvSpPr>
            <p:nvPr/>
          </p:nvSpPr>
          <p:spPr bwMode="auto">
            <a:xfrm>
              <a:off x="901" y="2256"/>
              <a:ext cx="221" cy="101"/>
            </a:xfrm>
            <a:custGeom>
              <a:avLst/>
              <a:gdLst>
                <a:gd name="T0" fmla="*/ 0 w 221"/>
                <a:gd name="T1" fmla="*/ 8 h 101"/>
                <a:gd name="T2" fmla="*/ 0 w 221"/>
                <a:gd name="T3" fmla="*/ 0 h 101"/>
                <a:gd name="T4" fmla="*/ 221 w 221"/>
                <a:gd name="T5" fmla="*/ 94 h 101"/>
                <a:gd name="T6" fmla="*/ 221 w 221"/>
                <a:gd name="T7" fmla="*/ 101 h 101"/>
                <a:gd name="T8" fmla="*/ 0 w 221"/>
                <a:gd name="T9" fmla="*/ 8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"/>
                <a:gd name="T16" fmla="*/ 0 h 101"/>
                <a:gd name="T17" fmla="*/ 221 w 221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" h="101">
                  <a:moveTo>
                    <a:pt x="0" y="8"/>
                  </a:moveTo>
                  <a:lnTo>
                    <a:pt x="0" y="0"/>
                  </a:lnTo>
                  <a:lnTo>
                    <a:pt x="221" y="94"/>
                  </a:lnTo>
                  <a:lnTo>
                    <a:pt x="221" y="10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66" name="Line 67"/>
            <p:cNvSpPr>
              <a:spLocks noChangeShapeType="1"/>
            </p:cNvSpPr>
            <p:nvPr/>
          </p:nvSpPr>
          <p:spPr bwMode="auto">
            <a:xfrm flipH="1">
              <a:off x="1008" y="2357"/>
              <a:ext cx="114" cy="15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67" name="Rectangle 68"/>
            <p:cNvSpPr>
              <a:spLocks noChangeArrowheads="1"/>
            </p:cNvSpPr>
            <p:nvPr/>
          </p:nvSpPr>
          <p:spPr bwMode="auto">
            <a:xfrm>
              <a:off x="790" y="2159"/>
              <a:ext cx="10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O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68" name="Rectangle 69"/>
            <p:cNvSpPr>
              <a:spLocks noChangeArrowheads="1"/>
            </p:cNvSpPr>
            <p:nvPr/>
          </p:nvSpPr>
          <p:spPr bwMode="auto">
            <a:xfrm>
              <a:off x="977" y="2596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H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69" name="Rectangle 70"/>
            <p:cNvSpPr>
              <a:spLocks noChangeArrowheads="1"/>
            </p:cNvSpPr>
            <p:nvPr/>
          </p:nvSpPr>
          <p:spPr bwMode="auto">
            <a:xfrm>
              <a:off x="609" y="2596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ED181E"/>
                  </a:solidFill>
                </a:rPr>
                <a:t>H</a:t>
              </a:r>
              <a:endParaRPr lang="en-GB">
                <a:solidFill>
                  <a:srgbClr val="ED181E"/>
                </a:solidFill>
                <a:latin typeface="Calibri" pitchFamily="34" charset="0"/>
              </a:endParaRPr>
            </a:p>
          </p:txBody>
        </p:sp>
        <p:sp>
          <p:nvSpPr>
            <p:cNvPr id="126070" name="Rectangle 71"/>
            <p:cNvSpPr>
              <a:spLocks noChangeArrowheads="1"/>
            </p:cNvSpPr>
            <p:nvPr/>
          </p:nvSpPr>
          <p:spPr bwMode="auto">
            <a:xfrm>
              <a:off x="207" y="1958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H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71" name="Rectangle 72"/>
            <p:cNvSpPr>
              <a:spLocks noChangeArrowheads="1"/>
            </p:cNvSpPr>
            <p:nvPr/>
          </p:nvSpPr>
          <p:spPr bwMode="auto">
            <a:xfrm>
              <a:off x="294" y="1958"/>
              <a:ext cx="10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O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72" name="Rectangle 73"/>
            <p:cNvSpPr>
              <a:spLocks noChangeArrowheads="1"/>
            </p:cNvSpPr>
            <p:nvPr/>
          </p:nvSpPr>
          <p:spPr bwMode="auto">
            <a:xfrm>
              <a:off x="1091" y="1708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N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73" name="Rectangle 74"/>
            <p:cNvSpPr>
              <a:spLocks noChangeArrowheads="1"/>
            </p:cNvSpPr>
            <p:nvPr/>
          </p:nvSpPr>
          <p:spPr bwMode="auto">
            <a:xfrm>
              <a:off x="1279" y="1335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N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74" name="Rectangle 75"/>
            <p:cNvSpPr>
              <a:spLocks noChangeArrowheads="1"/>
            </p:cNvSpPr>
            <p:nvPr/>
          </p:nvSpPr>
          <p:spPr bwMode="auto">
            <a:xfrm>
              <a:off x="1091" y="977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N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75" name="Rectangle 76"/>
            <p:cNvSpPr>
              <a:spLocks noChangeArrowheads="1"/>
            </p:cNvSpPr>
            <p:nvPr/>
          </p:nvSpPr>
          <p:spPr bwMode="auto">
            <a:xfrm>
              <a:off x="1178" y="977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H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76" name="Rectangle 77"/>
            <p:cNvSpPr>
              <a:spLocks noChangeArrowheads="1"/>
            </p:cNvSpPr>
            <p:nvPr/>
          </p:nvSpPr>
          <p:spPr bwMode="auto">
            <a:xfrm>
              <a:off x="1266" y="1027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2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77" name="Rectangle 78"/>
            <p:cNvSpPr>
              <a:spLocks noChangeArrowheads="1"/>
            </p:cNvSpPr>
            <p:nvPr/>
          </p:nvSpPr>
          <p:spPr bwMode="auto">
            <a:xfrm>
              <a:off x="1460" y="1708"/>
              <a:ext cx="10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O</a:t>
              </a: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25959" name="Group 160"/>
          <p:cNvGrpSpPr>
            <a:grpSpLocks/>
          </p:cNvGrpSpPr>
          <p:nvPr/>
        </p:nvGrpSpPr>
        <p:grpSpPr bwMode="auto">
          <a:xfrm>
            <a:off x="5443538" y="1824038"/>
            <a:ext cx="2147887" cy="2855912"/>
            <a:chOff x="2021" y="930"/>
            <a:chExt cx="1353" cy="1799"/>
          </a:xfrm>
        </p:grpSpPr>
        <p:sp>
          <p:nvSpPr>
            <p:cNvPr id="125961" name="Freeform 99"/>
            <p:cNvSpPr>
              <a:spLocks/>
            </p:cNvSpPr>
            <p:nvPr/>
          </p:nvSpPr>
          <p:spPr bwMode="auto">
            <a:xfrm>
              <a:off x="2474" y="2458"/>
              <a:ext cx="341" cy="1"/>
            </a:xfrm>
            <a:custGeom>
              <a:avLst/>
              <a:gdLst>
                <a:gd name="T0" fmla="*/ 341 w 341"/>
                <a:gd name="T1" fmla="*/ 0 h 1"/>
                <a:gd name="T2" fmla="*/ 0 w 341"/>
                <a:gd name="T3" fmla="*/ 0 h 1"/>
                <a:gd name="T4" fmla="*/ 341 w 341"/>
                <a:gd name="T5" fmla="*/ 0 h 1"/>
                <a:gd name="T6" fmla="*/ 0 60000 65536"/>
                <a:gd name="T7" fmla="*/ 0 60000 65536"/>
                <a:gd name="T8" fmla="*/ 0 60000 65536"/>
                <a:gd name="T9" fmla="*/ 0 w 341"/>
                <a:gd name="T10" fmla="*/ 0 h 1"/>
                <a:gd name="T11" fmla="*/ 341 w 34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">
                  <a:moveTo>
                    <a:pt x="341" y="0"/>
                  </a:moveTo>
                  <a:lnTo>
                    <a:pt x="0" y="0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62" name="Freeform 100"/>
            <p:cNvSpPr>
              <a:spLocks/>
            </p:cNvSpPr>
            <p:nvPr/>
          </p:nvSpPr>
          <p:spPr bwMode="auto">
            <a:xfrm>
              <a:off x="2460" y="2436"/>
              <a:ext cx="369" cy="36"/>
            </a:xfrm>
            <a:custGeom>
              <a:avLst/>
              <a:gdLst>
                <a:gd name="T0" fmla="*/ 349 w 369"/>
                <a:gd name="T1" fmla="*/ 0 h 36"/>
                <a:gd name="T2" fmla="*/ 369 w 369"/>
                <a:gd name="T3" fmla="*/ 22 h 36"/>
                <a:gd name="T4" fmla="*/ 362 w 369"/>
                <a:gd name="T5" fmla="*/ 36 h 36"/>
                <a:gd name="T6" fmla="*/ 7 w 369"/>
                <a:gd name="T7" fmla="*/ 36 h 36"/>
                <a:gd name="T8" fmla="*/ 0 w 369"/>
                <a:gd name="T9" fmla="*/ 22 h 36"/>
                <a:gd name="T10" fmla="*/ 14 w 369"/>
                <a:gd name="T11" fmla="*/ 0 h 36"/>
                <a:gd name="T12" fmla="*/ 349 w 369"/>
                <a:gd name="T13" fmla="*/ 0 h 36"/>
                <a:gd name="T14" fmla="*/ 349 w 369"/>
                <a:gd name="T15" fmla="*/ 0 h 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9"/>
                <a:gd name="T25" fmla="*/ 0 h 36"/>
                <a:gd name="T26" fmla="*/ 369 w 369"/>
                <a:gd name="T27" fmla="*/ 36 h 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9" h="36">
                  <a:moveTo>
                    <a:pt x="349" y="0"/>
                  </a:moveTo>
                  <a:lnTo>
                    <a:pt x="369" y="22"/>
                  </a:lnTo>
                  <a:lnTo>
                    <a:pt x="362" y="36"/>
                  </a:lnTo>
                  <a:lnTo>
                    <a:pt x="7" y="36"/>
                  </a:lnTo>
                  <a:lnTo>
                    <a:pt x="0" y="22"/>
                  </a:lnTo>
                  <a:lnTo>
                    <a:pt x="14" y="0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63" name="Freeform 101"/>
            <p:cNvSpPr>
              <a:spLocks/>
            </p:cNvSpPr>
            <p:nvPr/>
          </p:nvSpPr>
          <p:spPr bwMode="auto">
            <a:xfrm>
              <a:off x="2353" y="2215"/>
              <a:ext cx="235" cy="93"/>
            </a:xfrm>
            <a:custGeom>
              <a:avLst/>
              <a:gdLst>
                <a:gd name="T0" fmla="*/ 0 w 235"/>
                <a:gd name="T1" fmla="*/ 93 h 93"/>
                <a:gd name="T2" fmla="*/ 235 w 235"/>
                <a:gd name="T3" fmla="*/ 0 h 93"/>
                <a:gd name="T4" fmla="*/ 0 w 235"/>
                <a:gd name="T5" fmla="*/ 93 h 93"/>
                <a:gd name="T6" fmla="*/ 0 60000 65536"/>
                <a:gd name="T7" fmla="*/ 0 60000 65536"/>
                <a:gd name="T8" fmla="*/ 0 60000 65536"/>
                <a:gd name="T9" fmla="*/ 0 w 235"/>
                <a:gd name="T10" fmla="*/ 0 h 93"/>
                <a:gd name="T11" fmla="*/ 235 w 235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5" h="93">
                  <a:moveTo>
                    <a:pt x="0" y="93"/>
                  </a:moveTo>
                  <a:lnTo>
                    <a:pt x="235" y="0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64" name="Freeform 102"/>
            <p:cNvSpPr>
              <a:spLocks/>
            </p:cNvSpPr>
            <p:nvPr/>
          </p:nvSpPr>
          <p:spPr bwMode="auto">
            <a:xfrm>
              <a:off x="2353" y="2208"/>
              <a:ext cx="235" cy="107"/>
            </a:xfrm>
            <a:custGeom>
              <a:avLst/>
              <a:gdLst>
                <a:gd name="T0" fmla="*/ 7 w 235"/>
                <a:gd name="T1" fmla="*/ 107 h 107"/>
                <a:gd name="T2" fmla="*/ 0 w 235"/>
                <a:gd name="T3" fmla="*/ 100 h 107"/>
                <a:gd name="T4" fmla="*/ 235 w 235"/>
                <a:gd name="T5" fmla="*/ 0 h 107"/>
                <a:gd name="T6" fmla="*/ 235 w 235"/>
                <a:gd name="T7" fmla="*/ 7 h 107"/>
                <a:gd name="T8" fmla="*/ 7 w 235"/>
                <a:gd name="T9" fmla="*/ 107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"/>
                <a:gd name="T16" fmla="*/ 0 h 107"/>
                <a:gd name="T17" fmla="*/ 235 w 235"/>
                <a:gd name="T18" fmla="*/ 107 h 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" h="107">
                  <a:moveTo>
                    <a:pt x="7" y="107"/>
                  </a:moveTo>
                  <a:lnTo>
                    <a:pt x="0" y="100"/>
                  </a:lnTo>
                  <a:lnTo>
                    <a:pt x="235" y="0"/>
                  </a:lnTo>
                  <a:lnTo>
                    <a:pt x="235" y="7"/>
                  </a:lnTo>
                  <a:lnTo>
                    <a:pt x="7" y="1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65" name="Freeform 103"/>
            <p:cNvSpPr>
              <a:spLocks/>
            </p:cNvSpPr>
            <p:nvPr/>
          </p:nvSpPr>
          <p:spPr bwMode="auto">
            <a:xfrm>
              <a:off x="2346" y="2315"/>
              <a:ext cx="121" cy="150"/>
            </a:xfrm>
            <a:custGeom>
              <a:avLst/>
              <a:gdLst>
                <a:gd name="T0" fmla="*/ 121 w 121"/>
                <a:gd name="T1" fmla="*/ 150 h 150"/>
                <a:gd name="T2" fmla="*/ 0 w 121"/>
                <a:gd name="T3" fmla="*/ 0 h 150"/>
                <a:gd name="T4" fmla="*/ 121 w 121"/>
                <a:gd name="T5" fmla="*/ 150 h 150"/>
                <a:gd name="T6" fmla="*/ 0 60000 65536"/>
                <a:gd name="T7" fmla="*/ 0 60000 65536"/>
                <a:gd name="T8" fmla="*/ 0 60000 65536"/>
                <a:gd name="T9" fmla="*/ 0 w 121"/>
                <a:gd name="T10" fmla="*/ 0 h 150"/>
                <a:gd name="T11" fmla="*/ 121 w 121"/>
                <a:gd name="T12" fmla="*/ 150 h 1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1" h="150">
                  <a:moveTo>
                    <a:pt x="121" y="150"/>
                  </a:moveTo>
                  <a:lnTo>
                    <a:pt x="0" y="0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66" name="Line 104"/>
            <p:cNvSpPr>
              <a:spLocks noChangeShapeType="1"/>
            </p:cNvSpPr>
            <p:nvPr/>
          </p:nvSpPr>
          <p:spPr bwMode="auto">
            <a:xfrm flipH="1">
              <a:off x="2467" y="2451"/>
              <a:ext cx="348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67" name="Line 105"/>
            <p:cNvSpPr>
              <a:spLocks noChangeShapeType="1"/>
            </p:cNvSpPr>
            <p:nvPr/>
          </p:nvSpPr>
          <p:spPr bwMode="auto">
            <a:xfrm flipH="1" flipV="1">
              <a:off x="2346" y="2308"/>
              <a:ext cx="114" cy="15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68" name="Freeform 106"/>
            <p:cNvSpPr>
              <a:spLocks/>
            </p:cNvSpPr>
            <p:nvPr/>
          </p:nvSpPr>
          <p:spPr bwMode="auto">
            <a:xfrm>
              <a:off x="2340" y="2308"/>
              <a:ext cx="134" cy="185"/>
            </a:xfrm>
            <a:custGeom>
              <a:avLst/>
              <a:gdLst>
                <a:gd name="T0" fmla="*/ 0 w 134"/>
                <a:gd name="T1" fmla="*/ 0 h 185"/>
                <a:gd name="T2" fmla="*/ 6 w 134"/>
                <a:gd name="T3" fmla="*/ 0 h 185"/>
                <a:gd name="T4" fmla="*/ 13 w 134"/>
                <a:gd name="T5" fmla="*/ 7 h 185"/>
                <a:gd name="T6" fmla="*/ 134 w 134"/>
                <a:gd name="T7" fmla="*/ 128 h 185"/>
                <a:gd name="T8" fmla="*/ 120 w 134"/>
                <a:gd name="T9" fmla="*/ 150 h 185"/>
                <a:gd name="T10" fmla="*/ 114 w 134"/>
                <a:gd name="T11" fmla="*/ 185 h 185"/>
                <a:gd name="T12" fmla="*/ 0 w 134"/>
                <a:gd name="T13" fmla="*/ 0 h 185"/>
                <a:gd name="T14" fmla="*/ 0 w 134"/>
                <a:gd name="T15" fmla="*/ 0 h 1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4"/>
                <a:gd name="T25" fmla="*/ 0 h 185"/>
                <a:gd name="T26" fmla="*/ 134 w 134"/>
                <a:gd name="T27" fmla="*/ 185 h 18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4" h="185">
                  <a:moveTo>
                    <a:pt x="0" y="0"/>
                  </a:moveTo>
                  <a:lnTo>
                    <a:pt x="6" y="0"/>
                  </a:lnTo>
                  <a:lnTo>
                    <a:pt x="13" y="7"/>
                  </a:lnTo>
                  <a:lnTo>
                    <a:pt x="134" y="128"/>
                  </a:lnTo>
                  <a:lnTo>
                    <a:pt x="120" y="150"/>
                  </a:lnTo>
                  <a:lnTo>
                    <a:pt x="114" y="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69" name="Freeform 107"/>
            <p:cNvSpPr>
              <a:spLocks/>
            </p:cNvSpPr>
            <p:nvPr/>
          </p:nvSpPr>
          <p:spPr bwMode="auto">
            <a:xfrm>
              <a:off x="2829" y="2486"/>
              <a:ext cx="1" cy="65"/>
            </a:xfrm>
            <a:custGeom>
              <a:avLst/>
              <a:gdLst>
                <a:gd name="T0" fmla="*/ 0 w 1"/>
                <a:gd name="T1" fmla="*/ 65 h 65"/>
                <a:gd name="T2" fmla="*/ 0 w 1"/>
                <a:gd name="T3" fmla="*/ 0 h 65"/>
                <a:gd name="T4" fmla="*/ 0 w 1"/>
                <a:gd name="T5" fmla="*/ 65 h 65"/>
                <a:gd name="T6" fmla="*/ 0 60000 65536"/>
                <a:gd name="T7" fmla="*/ 0 60000 65536"/>
                <a:gd name="T8" fmla="*/ 0 60000 65536"/>
                <a:gd name="T9" fmla="*/ 0 w 1"/>
                <a:gd name="T10" fmla="*/ 0 h 65"/>
                <a:gd name="T11" fmla="*/ 1 w 1"/>
                <a:gd name="T12" fmla="*/ 65 h 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5">
                  <a:moveTo>
                    <a:pt x="0" y="65"/>
                  </a:moveTo>
                  <a:lnTo>
                    <a:pt x="0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70" name="Freeform 108"/>
            <p:cNvSpPr>
              <a:spLocks/>
            </p:cNvSpPr>
            <p:nvPr/>
          </p:nvSpPr>
          <p:spPr bwMode="auto">
            <a:xfrm>
              <a:off x="2460" y="2486"/>
              <a:ext cx="1" cy="65"/>
            </a:xfrm>
            <a:custGeom>
              <a:avLst/>
              <a:gdLst>
                <a:gd name="T0" fmla="*/ 0 w 1"/>
                <a:gd name="T1" fmla="*/ 0 h 65"/>
                <a:gd name="T2" fmla="*/ 0 w 1"/>
                <a:gd name="T3" fmla="*/ 65 h 65"/>
                <a:gd name="T4" fmla="*/ 0 w 1"/>
                <a:gd name="T5" fmla="*/ 0 h 65"/>
                <a:gd name="T6" fmla="*/ 0 60000 65536"/>
                <a:gd name="T7" fmla="*/ 0 60000 65536"/>
                <a:gd name="T8" fmla="*/ 0 60000 65536"/>
                <a:gd name="T9" fmla="*/ 0 w 1"/>
                <a:gd name="T10" fmla="*/ 0 h 65"/>
                <a:gd name="T11" fmla="*/ 1 w 1"/>
                <a:gd name="T12" fmla="*/ 65 h 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5">
                  <a:moveTo>
                    <a:pt x="0" y="0"/>
                  </a:move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71" name="Line 109"/>
            <p:cNvSpPr>
              <a:spLocks noChangeShapeType="1"/>
            </p:cNvSpPr>
            <p:nvPr/>
          </p:nvSpPr>
          <p:spPr bwMode="auto">
            <a:xfrm flipV="1">
              <a:off x="2829" y="2479"/>
              <a:ext cx="1" cy="7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72" name="Line 110"/>
            <p:cNvSpPr>
              <a:spLocks noChangeShapeType="1"/>
            </p:cNvSpPr>
            <p:nvPr/>
          </p:nvSpPr>
          <p:spPr bwMode="auto">
            <a:xfrm>
              <a:off x="2460" y="2479"/>
              <a:ext cx="1" cy="7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73" name="Freeform 111"/>
            <p:cNvSpPr>
              <a:spLocks/>
            </p:cNvSpPr>
            <p:nvPr/>
          </p:nvSpPr>
          <p:spPr bwMode="auto">
            <a:xfrm>
              <a:off x="2346" y="2115"/>
              <a:ext cx="1" cy="193"/>
            </a:xfrm>
            <a:custGeom>
              <a:avLst/>
              <a:gdLst>
                <a:gd name="T0" fmla="*/ 0 w 1"/>
                <a:gd name="T1" fmla="*/ 193 h 193"/>
                <a:gd name="T2" fmla="*/ 0 w 1"/>
                <a:gd name="T3" fmla="*/ 0 h 193"/>
                <a:gd name="T4" fmla="*/ 0 w 1"/>
                <a:gd name="T5" fmla="*/ 193 h 193"/>
                <a:gd name="T6" fmla="*/ 0 60000 65536"/>
                <a:gd name="T7" fmla="*/ 0 60000 65536"/>
                <a:gd name="T8" fmla="*/ 0 60000 65536"/>
                <a:gd name="T9" fmla="*/ 0 w 1"/>
                <a:gd name="T10" fmla="*/ 0 h 193"/>
                <a:gd name="T11" fmla="*/ 1 w 1"/>
                <a:gd name="T12" fmla="*/ 193 h 1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93">
                  <a:moveTo>
                    <a:pt x="0" y="193"/>
                  </a:moveTo>
                  <a:lnTo>
                    <a:pt x="0" y="0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74" name="Freeform 112"/>
            <p:cNvSpPr>
              <a:spLocks/>
            </p:cNvSpPr>
            <p:nvPr/>
          </p:nvSpPr>
          <p:spPr bwMode="auto">
            <a:xfrm>
              <a:off x="2219" y="2022"/>
              <a:ext cx="127" cy="93"/>
            </a:xfrm>
            <a:custGeom>
              <a:avLst/>
              <a:gdLst>
                <a:gd name="T0" fmla="*/ 0 w 127"/>
                <a:gd name="T1" fmla="*/ 0 h 93"/>
                <a:gd name="T2" fmla="*/ 127 w 127"/>
                <a:gd name="T3" fmla="*/ 93 h 93"/>
                <a:gd name="T4" fmla="*/ 0 w 127"/>
                <a:gd name="T5" fmla="*/ 0 h 93"/>
                <a:gd name="T6" fmla="*/ 0 60000 65536"/>
                <a:gd name="T7" fmla="*/ 0 60000 65536"/>
                <a:gd name="T8" fmla="*/ 0 60000 65536"/>
                <a:gd name="T9" fmla="*/ 0 w 127"/>
                <a:gd name="T10" fmla="*/ 0 h 93"/>
                <a:gd name="T11" fmla="*/ 127 w 127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7" h="93">
                  <a:moveTo>
                    <a:pt x="0" y="0"/>
                  </a:moveTo>
                  <a:lnTo>
                    <a:pt x="127" y="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75" name="Freeform 113"/>
            <p:cNvSpPr>
              <a:spLocks/>
            </p:cNvSpPr>
            <p:nvPr/>
          </p:nvSpPr>
          <p:spPr bwMode="auto">
            <a:xfrm>
              <a:off x="2212" y="2022"/>
              <a:ext cx="141" cy="93"/>
            </a:xfrm>
            <a:custGeom>
              <a:avLst/>
              <a:gdLst>
                <a:gd name="T0" fmla="*/ 0 w 141"/>
                <a:gd name="T1" fmla="*/ 7 h 93"/>
                <a:gd name="T2" fmla="*/ 7 w 141"/>
                <a:gd name="T3" fmla="*/ 0 h 93"/>
                <a:gd name="T4" fmla="*/ 141 w 141"/>
                <a:gd name="T5" fmla="*/ 85 h 93"/>
                <a:gd name="T6" fmla="*/ 134 w 141"/>
                <a:gd name="T7" fmla="*/ 93 h 93"/>
                <a:gd name="T8" fmla="*/ 0 w 141"/>
                <a:gd name="T9" fmla="*/ 7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"/>
                <a:gd name="T16" fmla="*/ 0 h 93"/>
                <a:gd name="T17" fmla="*/ 141 w 141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" h="93">
                  <a:moveTo>
                    <a:pt x="0" y="7"/>
                  </a:moveTo>
                  <a:lnTo>
                    <a:pt x="7" y="0"/>
                  </a:lnTo>
                  <a:lnTo>
                    <a:pt x="141" y="85"/>
                  </a:lnTo>
                  <a:lnTo>
                    <a:pt x="134" y="9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76" name="Freeform 114"/>
            <p:cNvSpPr>
              <a:spLocks/>
            </p:cNvSpPr>
            <p:nvPr/>
          </p:nvSpPr>
          <p:spPr bwMode="auto">
            <a:xfrm>
              <a:off x="2748" y="1364"/>
              <a:ext cx="1" cy="243"/>
            </a:xfrm>
            <a:custGeom>
              <a:avLst/>
              <a:gdLst>
                <a:gd name="T0" fmla="*/ 0 w 1"/>
                <a:gd name="T1" fmla="*/ 243 h 243"/>
                <a:gd name="T2" fmla="*/ 0 w 1"/>
                <a:gd name="T3" fmla="*/ 0 h 243"/>
                <a:gd name="T4" fmla="*/ 0 w 1"/>
                <a:gd name="T5" fmla="*/ 243 h 243"/>
                <a:gd name="T6" fmla="*/ 0 60000 65536"/>
                <a:gd name="T7" fmla="*/ 0 60000 65536"/>
                <a:gd name="T8" fmla="*/ 0 60000 65536"/>
                <a:gd name="T9" fmla="*/ 0 w 1"/>
                <a:gd name="T10" fmla="*/ 0 h 243"/>
                <a:gd name="T11" fmla="*/ 1 w 1"/>
                <a:gd name="T12" fmla="*/ 243 h 2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43">
                  <a:moveTo>
                    <a:pt x="0" y="243"/>
                  </a:moveTo>
                  <a:lnTo>
                    <a:pt x="0" y="0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77" name="Line 115"/>
            <p:cNvSpPr>
              <a:spLocks noChangeShapeType="1"/>
            </p:cNvSpPr>
            <p:nvPr/>
          </p:nvSpPr>
          <p:spPr bwMode="auto">
            <a:xfrm flipV="1">
              <a:off x="2346" y="2107"/>
              <a:ext cx="1" cy="20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78" name="Line 116"/>
            <p:cNvSpPr>
              <a:spLocks noChangeShapeType="1"/>
            </p:cNvSpPr>
            <p:nvPr/>
          </p:nvSpPr>
          <p:spPr bwMode="auto">
            <a:xfrm flipV="1">
              <a:off x="2748" y="1357"/>
              <a:ext cx="1" cy="25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79" name="Freeform 117"/>
            <p:cNvSpPr>
              <a:spLocks/>
            </p:cNvSpPr>
            <p:nvPr/>
          </p:nvSpPr>
          <p:spPr bwMode="auto">
            <a:xfrm>
              <a:off x="2775" y="1378"/>
              <a:ext cx="1" cy="215"/>
            </a:xfrm>
            <a:custGeom>
              <a:avLst/>
              <a:gdLst>
                <a:gd name="T0" fmla="*/ 0 w 1"/>
                <a:gd name="T1" fmla="*/ 215 h 215"/>
                <a:gd name="T2" fmla="*/ 0 w 1"/>
                <a:gd name="T3" fmla="*/ 0 h 215"/>
                <a:gd name="T4" fmla="*/ 0 w 1"/>
                <a:gd name="T5" fmla="*/ 215 h 215"/>
                <a:gd name="T6" fmla="*/ 0 60000 65536"/>
                <a:gd name="T7" fmla="*/ 0 60000 65536"/>
                <a:gd name="T8" fmla="*/ 0 60000 65536"/>
                <a:gd name="T9" fmla="*/ 0 w 1"/>
                <a:gd name="T10" fmla="*/ 0 h 215"/>
                <a:gd name="T11" fmla="*/ 1 w 1"/>
                <a:gd name="T12" fmla="*/ 215 h 2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15">
                  <a:moveTo>
                    <a:pt x="0" y="215"/>
                  </a:moveTo>
                  <a:lnTo>
                    <a:pt x="0" y="0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80" name="Freeform 118"/>
            <p:cNvSpPr>
              <a:spLocks/>
            </p:cNvSpPr>
            <p:nvPr/>
          </p:nvSpPr>
          <p:spPr bwMode="auto">
            <a:xfrm>
              <a:off x="2748" y="1607"/>
              <a:ext cx="134" cy="93"/>
            </a:xfrm>
            <a:custGeom>
              <a:avLst/>
              <a:gdLst>
                <a:gd name="T0" fmla="*/ 134 w 134"/>
                <a:gd name="T1" fmla="*/ 93 h 93"/>
                <a:gd name="T2" fmla="*/ 0 w 134"/>
                <a:gd name="T3" fmla="*/ 0 h 93"/>
                <a:gd name="T4" fmla="*/ 134 w 134"/>
                <a:gd name="T5" fmla="*/ 93 h 93"/>
                <a:gd name="T6" fmla="*/ 0 60000 65536"/>
                <a:gd name="T7" fmla="*/ 0 60000 65536"/>
                <a:gd name="T8" fmla="*/ 0 60000 65536"/>
                <a:gd name="T9" fmla="*/ 0 w 134"/>
                <a:gd name="T10" fmla="*/ 0 h 93"/>
                <a:gd name="T11" fmla="*/ 134 w 134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4" h="93">
                  <a:moveTo>
                    <a:pt x="134" y="93"/>
                  </a:moveTo>
                  <a:lnTo>
                    <a:pt x="0" y="0"/>
                  </a:lnTo>
                  <a:lnTo>
                    <a:pt x="134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81" name="Freeform 119"/>
            <p:cNvSpPr>
              <a:spLocks/>
            </p:cNvSpPr>
            <p:nvPr/>
          </p:nvSpPr>
          <p:spPr bwMode="auto">
            <a:xfrm>
              <a:off x="2748" y="1607"/>
              <a:ext cx="141" cy="93"/>
            </a:xfrm>
            <a:custGeom>
              <a:avLst/>
              <a:gdLst>
                <a:gd name="T0" fmla="*/ 141 w 141"/>
                <a:gd name="T1" fmla="*/ 86 h 93"/>
                <a:gd name="T2" fmla="*/ 134 w 141"/>
                <a:gd name="T3" fmla="*/ 93 h 93"/>
                <a:gd name="T4" fmla="*/ 0 w 141"/>
                <a:gd name="T5" fmla="*/ 7 h 93"/>
                <a:gd name="T6" fmla="*/ 7 w 141"/>
                <a:gd name="T7" fmla="*/ 0 h 93"/>
                <a:gd name="T8" fmla="*/ 141 w 141"/>
                <a:gd name="T9" fmla="*/ 86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"/>
                <a:gd name="T16" fmla="*/ 0 h 93"/>
                <a:gd name="T17" fmla="*/ 141 w 141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" h="93">
                  <a:moveTo>
                    <a:pt x="141" y="86"/>
                  </a:moveTo>
                  <a:lnTo>
                    <a:pt x="134" y="93"/>
                  </a:lnTo>
                  <a:lnTo>
                    <a:pt x="0" y="7"/>
                  </a:lnTo>
                  <a:lnTo>
                    <a:pt x="7" y="0"/>
                  </a:lnTo>
                  <a:lnTo>
                    <a:pt x="141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82" name="Freeform 120"/>
            <p:cNvSpPr>
              <a:spLocks/>
            </p:cNvSpPr>
            <p:nvPr/>
          </p:nvSpPr>
          <p:spPr bwMode="auto">
            <a:xfrm>
              <a:off x="3010" y="1607"/>
              <a:ext cx="120" cy="79"/>
            </a:xfrm>
            <a:custGeom>
              <a:avLst/>
              <a:gdLst>
                <a:gd name="T0" fmla="*/ 120 w 120"/>
                <a:gd name="T1" fmla="*/ 0 h 79"/>
                <a:gd name="T2" fmla="*/ 0 w 120"/>
                <a:gd name="T3" fmla="*/ 79 h 79"/>
                <a:gd name="T4" fmla="*/ 120 w 120"/>
                <a:gd name="T5" fmla="*/ 0 h 79"/>
                <a:gd name="T6" fmla="*/ 0 60000 65536"/>
                <a:gd name="T7" fmla="*/ 0 60000 65536"/>
                <a:gd name="T8" fmla="*/ 0 60000 65536"/>
                <a:gd name="T9" fmla="*/ 0 w 120"/>
                <a:gd name="T10" fmla="*/ 0 h 79"/>
                <a:gd name="T11" fmla="*/ 120 w 120"/>
                <a:gd name="T12" fmla="*/ 79 h 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0" h="79">
                  <a:moveTo>
                    <a:pt x="120" y="0"/>
                  </a:moveTo>
                  <a:lnTo>
                    <a:pt x="0" y="79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83" name="Freeform 121"/>
            <p:cNvSpPr>
              <a:spLocks/>
            </p:cNvSpPr>
            <p:nvPr/>
          </p:nvSpPr>
          <p:spPr bwMode="auto">
            <a:xfrm>
              <a:off x="3010" y="1607"/>
              <a:ext cx="120" cy="86"/>
            </a:xfrm>
            <a:custGeom>
              <a:avLst/>
              <a:gdLst>
                <a:gd name="T0" fmla="*/ 120 w 120"/>
                <a:gd name="T1" fmla="*/ 0 h 86"/>
                <a:gd name="T2" fmla="*/ 120 w 120"/>
                <a:gd name="T3" fmla="*/ 7 h 86"/>
                <a:gd name="T4" fmla="*/ 6 w 120"/>
                <a:gd name="T5" fmla="*/ 86 h 86"/>
                <a:gd name="T6" fmla="*/ 0 w 120"/>
                <a:gd name="T7" fmla="*/ 79 h 86"/>
                <a:gd name="T8" fmla="*/ 120 w 120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86"/>
                <a:gd name="T17" fmla="*/ 120 w 120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86">
                  <a:moveTo>
                    <a:pt x="120" y="0"/>
                  </a:moveTo>
                  <a:lnTo>
                    <a:pt x="120" y="7"/>
                  </a:lnTo>
                  <a:lnTo>
                    <a:pt x="6" y="86"/>
                  </a:lnTo>
                  <a:lnTo>
                    <a:pt x="0" y="79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84" name="Freeform 122"/>
            <p:cNvSpPr>
              <a:spLocks/>
            </p:cNvSpPr>
            <p:nvPr/>
          </p:nvSpPr>
          <p:spPr bwMode="auto">
            <a:xfrm>
              <a:off x="3130" y="1435"/>
              <a:ext cx="1" cy="172"/>
            </a:xfrm>
            <a:custGeom>
              <a:avLst/>
              <a:gdLst>
                <a:gd name="T0" fmla="*/ 0 w 1"/>
                <a:gd name="T1" fmla="*/ 0 h 172"/>
                <a:gd name="T2" fmla="*/ 0 w 1"/>
                <a:gd name="T3" fmla="*/ 172 h 172"/>
                <a:gd name="T4" fmla="*/ 0 w 1"/>
                <a:gd name="T5" fmla="*/ 0 h 172"/>
                <a:gd name="T6" fmla="*/ 0 60000 65536"/>
                <a:gd name="T7" fmla="*/ 0 60000 65536"/>
                <a:gd name="T8" fmla="*/ 0 60000 65536"/>
                <a:gd name="T9" fmla="*/ 0 w 1"/>
                <a:gd name="T10" fmla="*/ 0 h 172"/>
                <a:gd name="T11" fmla="*/ 1 w 1"/>
                <a:gd name="T12" fmla="*/ 172 h 1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72">
                  <a:moveTo>
                    <a:pt x="0" y="0"/>
                  </a:moveTo>
                  <a:lnTo>
                    <a:pt x="0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85" name="Line 123"/>
            <p:cNvSpPr>
              <a:spLocks noChangeShapeType="1"/>
            </p:cNvSpPr>
            <p:nvPr/>
          </p:nvSpPr>
          <p:spPr bwMode="auto">
            <a:xfrm flipV="1">
              <a:off x="2775" y="1371"/>
              <a:ext cx="1" cy="21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86" name="Line 124"/>
            <p:cNvSpPr>
              <a:spLocks noChangeShapeType="1"/>
            </p:cNvSpPr>
            <p:nvPr/>
          </p:nvSpPr>
          <p:spPr bwMode="auto">
            <a:xfrm>
              <a:off x="3130" y="1435"/>
              <a:ext cx="1" cy="17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87" name="Freeform 125"/>
            <p:cNvSpPr>
              <a:spLocks/>
            </p:cNvSpPr>
            <p:nvPr/>
          </p:nvSpPr>
          <p:spPr bwMode="auto">
            <a:xfrm>
              <a:off x="2943" y="1235"/>
              <a:ext cx="127" cy="86"/>
            </a:xfrm>
            <a:custGeom>
              <a:avLst/>
              <a:gdLst>
                <a:gd name="T0" fmla="*/ 0 w 127"/>
                <a:gd name="T1" fmla="*/ 0 h 86"/>
                <a:gd name="T2" fmla="*/ 127 w 127"/>
                <a:gd name="T3" fmla="*/ 86 h 86"/>
                <a:gd name="T4" fmla="*/ 0 w 127"/>
                <a:gd name="T5" fmla="*/ 0 h 86"/>
                <a:gd name="T6" fmla="*/ 0 60000 65536"/>
                <a:gd name="T7" fmla="*/ 0 60000 65536"/>
                <a:gd name="T8" fmla="*/ 0 60000 65536"/>
                <a:gd name="T9" fmla="*/ 0 w 127"/>
                <a:gd name="T10" fmla="*/ 0 h 86"/>
                <a:gd name="T11" fmla="*/ 127 w 127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7" h="86">
                  <a:moveTo>
                    <a:pt x="0" y="0"/>
                  </a:moveTo>
                  <a:lnTo>
                    <a:pt x="127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88" name="Freeform 126"/>
            <p:cNvSpPr>
              <a:spLocks/>
            </p:cNvSpPr>
            <p:nvPr/>
          </p:nvSpPr>
          <p:spPr bwMode="auto">
            <a:xfrm>
              <a:off x="2936" y="1228"/>
              <a:ext cx="141" cy="100"/>
            </a:xfrm>
            <a:custGeom>
              <a:avLst/>
              <a:gdLst>
                <a:gd name="T0" fmla="*/ 0 w 141"/>
                <a:gd name="T1" fmla="*/ 7 h 100"/>
                <a:gd name="T2" fmla="*/ 7 w 141"/>
                <a:gd name="T3" fmla="*/ 0 h 100"/>
                <a:gd name="T4" fmla="*/ 141 w 141"/>
                <a:gd name="T5" fmla="*/ 86 h 100"/>
                <a:gd name="T6" fmla="*/ 134 w 141"/>
                <a:gd name="T7" fmla="*/ 100 h 100"/>
                <a:gd name="T8" fmla="*/ 0 w 141"/>
                <a:gd name="T9" fmla="*/ 7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"/>
                <a:gd name="T16" fmla="*/ 0 h 100"/>
                <a:gd name="T17" fmla="*/ 141 w 141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" h="100">
                  <a:moveTo>
                    <a:pt x="0" y="7"/>
                  </a:moveTo>
                  <a:lnTo>
                    <a:pt x="7" y="0"/>
                  </a:lnTo>
                  <a:lnTo>
                    <a:pt x="141" y="86"/>
                  </a:lnTo>
                  <a:lnTo>
                    <a:pt x="134" y="10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89" name="Freeform 127"/>
            <p:cNvSpPr>
              <a:spLocks/>
            </p:cNvSpPr>
            <p:nvPr/>
          </p:nvSpPr>
          <p:spPr bwMode="auto">
            <a:xfrm>
              <a:off x="2755" y="1235"/>
              <a:ext cx="188" cy="122"/>
            </a:xfrm>
            <a:custGeom>
              <a:avLst/>
              <a:gdLst>
                <a:gd name="T0" fmla="*/ 0 w 188"/>
                <a:gd name="T1" fmla="*/ 122 h 122"/>
                <a:gd name="T2" fmla="*/ 188 w 188"/>
                <a:gd name="T3" fmla="*/ 0 h 122"/>
                <a:gd name="T4" fmla="*/ 0 w 188"/>
                <a:gd name="T5" fmla="*/ 122 h 122"/>
                <a:gd name="T6" fmla="*/ 0 60000 65536"/>
                <a:gd name="T7" fmla="*/ 0 60000 65536"/>
                <a:gd name="T8" fmla="*/ 0 60000 65536"/>
                <a:gd name="T9" fmla="*/ 0 w 188"/>
                <a:gd name="T10" fmla="*/ 0 h 122"/>
                <a:gd name="T11" fmla="*/ 188 w 188"/>
                <a:gd name="T12" fmla="*/ 122 h 1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" h="122">
                  <a:moveTo>
                    <a:pt x="0" y="122"/>
                  </a:moveTo>
                  <a:lnTo>
                    <a:pt x="188" y="0"/>
                  </a:lnTo>
                  <a:lnTo>
                    <a:pt x="0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90" name="Freeform 128"/>
            <p:cNvSpPr>
              <a:spLocks/>
            </p:cNvSpPr>
            <p:nvPr/>
          </p:nvSpPr>
          <p:spPr bwMode="auto">
            <a:xfrm>
              <a:off x="2748" y="1228"/>
              <a:ext cx="195" cy="136"/>
            </a:xfrm>
            <a:custGeom>
              <a:avLst/>
              <a:gdLst>
                <a:gd name="T0" fmla="*/ 7 w 195"/>
                <a:gd name="T1" fmla="*/ 136 h 136"/>
                <a:gd name="T2" fmla="*/ 0 w 195"/>
                <a:gd name="T3" fmla="*/ 129 h 136"/>
                <a:gd name="T4" fmla="*/ 188 w 195"/>
                <a:gd name="T5" fmla="*/ 0 h 136"/>
                <a:gd name="T6" fmla="*/ 195 w 195"/>
                <a:gd name="T7" fmla="*/ 7 h 136"/>
                <a:gd name="T8" fmla="*/ 7 w 195"/>
                <a:gd name="T9" fmla="*/ 136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5"/>
                <a:gd name="T16" fmla="*/ 0 h 136"/>
                <a:gd name="T17" fmla="*/ 195 w 195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5" h="136">
                  <a:moveTo>
                    <a:pt x="7" y="136"/>
                  </a:moveTo>
                  <a:lnTo>
                    <a:pt x="0" y="129"/>
                  </a:lnTo>
                  <a:lnTo>
                    <a:pt x="188" y="0"/>
                  </a:lnTo>
                  <a:lnTo>
                    <a:pt x="195" y="7"/>
                  </a:lnTo>
                  <a:lnTo>
                    <a:pt x="7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91" name="Freeform 129"/>
            <p:cNvSpPr>
              <a:spLocks/>
            </p:cNvSpPr>
            <p:nvPr/>
          </p:nvSpPr>
          <p:spPr bwMode="auto">
            <a:xfrm>
              <a:off x="2929" y="1078"/>
              <a:ext cx="1" cy="164"/>
            </a:xfrm>
            <a:custGeom>
              <a:avLst/>
              <a:gdLst>
                <a:gd name="T0" fmla="*/ 0 w 1"/>
                <a:gd name="T1" fmla="*/ 0 h 164"/>
                <a:gd name="T2" fmla="*/ 0 w 1"/>
                <a:gd name="T3" fmla="*/ 164 h 164"/>
                <a:gd name="T4" fmla="*/ 0 w 1"/>
                <a:gd name="T5" fmla="*/ 0 h 164"/>
                <a:gd name="T6" fmla="*/ 0 60000 65536"/>
                <a:gd name="T7" fmla="*/ 0 60000 65536"/>
                <a:gd name="T8" fmla="*/ 0 60000 65536"/>
                <a:gd name="T9" fmla="*/ 0 w 1"/>
                <a:gd name="T10" fmla="*/ 0 h 164"/>
                <a:gd name="T11" fmla="*/ 1 w 1"/>
                <a:gd name="T12" fmla="*/ 164 h 1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64">
                  <a:moveTo>
                    <a:pt x="0" y="0"/>
                  </a:move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92" name="Freeform 130"/>
            <p:cNvSpPr>
              <a:spLocks/>
            </p:cNvSpPr>
            <p:nvPr/>
          </p:nvSpPr>
          <p:spPr bwMode="auto">
            <a:xfrm>
              <a:off x="2949" y="1078"/>
              <a:ext cx="1" cy="164"/>
            </a:xfrm>
            <a:custGeom>
              <a:avLst/>
              <a:gdLst>
                <a:gd name="T0" fmla="*/ 0 w 1"/>
                <a:gd name="T1" fmla="*/ 0 h 164"/>
                <a:gd name="T2" fmla="*/ 0 w 1"/>
                <a:gd name="T3" fmla="*/ 164 h 164"/>
                <a:gd name="T4" fmla="*/ 0 w 1"/>
                <a:gd name="T5" fmla="*/ 0 h 164"/>
                <a:gd name="T6" fmla="*/ 0 60000 65536"/>
                <a:gd name="T7" fmla="*/ 0 60000 65536"/>
                <a:gd name="T8" fmla="*/ 0 60000 65536"/>
                <a:gd name="T9" fmla="*/ 0 w 1"/>
                <a:gd name="T10" fmla="*/ 0 h 164"/>
                <a:gd name="T11" fmla="*/ 1 w 1"/>
                <a:gd name="T12" fmla="*/ 164 h 1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64">
                  <a:moveTo>
                    <a:pt x="0" y="0"/>
                  </a:move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93" name="Line 131"/>
            <p:cNvSpPr>
              <a:spLocks noChangeShapeType="1"/>
            </p:cNvSpPr>
            <p:nvPr/>
          </p:nvSpPr>
          <p:spPr bwMode="auto">
            <a:xfrm>
              <a:off x="2923" y="1078"/>
              <a:ext cx="1" cy="15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94" name="Line 132"/>
            <p:cNvSpPr>
              <a:spLocks noChangeShapeType="1"/>
            </p:cNvSpPr>
            <p:nvPr/>
          </p:nvSpPr>
          <p:spPr bwMode="auto">
            <a:xfrm>
              <a:off x="2949" y="1078"/>
              <a:ext cx="1" cy="15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95" name="Freeform 133"/>
            <p:cNvSpPr>
              <a:spLocks/>
            </p:cNvSpPr>
            <p:nvPr/>
          </p:nvSpPr>
          <p:spPr bwMode="auto">
            <a:xfrm>
              <a:off x="2943" y="1814"/>
              <a:ext cx="1" cy="494"/>
            </a:xfrm>
            <a:custGeom>
              <a:avLst/>
              <a:gdLst>
                <a:gd name="T0" fmla="*/ 0 w 1"/>
                <a:gd name="T1" fmla="*/ 0 h 494"/>
                <a:gd name="T2" fmla="*/ 0 w 1"/>
                <a:gd name="T3" fmla="*/ 494 h 494"/>
                <a:gd name="T4" fmla="*/ 0 w 1"/>
                <a:gd name="T5" fmla="*/ 0 h 494"/>
                <a:gd name="T6" fmla="*/ 0 60000 65536"/>
                <a:gd name="T7" fmla="*/ 0 60000 65536"/>
                <a:gd name="T8" fmla="*/ 0 60000 65536"/>
                <a:gd name="T9" fmla="*/ 0 w 1"/>
                <a:gd name="T10" fmla="*/ 0 h 494"/>
                <a:gd name="T11" fmla="*/ 1 w 1"/>
                <a:gd name="T12" fmla="*/ 494 h 4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94">
                  <a:moveTo>
                    <a:pt x="0" y="0"/>
                  </a:moveTo>
                  <a:lnTo>
                    <a:pt x="0" y="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96" name="Freeform 134"/>
            <p:cNvSpPr>
              <a:spLocks/>
            </p:cNvSpPr>
            <p:nvPr/>
          </p:nvSpPr>
          <p:spPr bwMode="auto">
            <a:xfrm>
              <a:off x="3130" y="1593"/>
              <a:ext cx="148" cy="93"/>
            </a:xfrm>
            <a:custGeom>
              <a:avLst/>
              <a:gdLst>
                <a:gd name="T0" fmla="*/ 148 w 148"/>
                <a:gd name="T1" fmla="*/ 93 h 93"/>
                <a:gd name="T2" fmla="*/ 0 w 148"/>
                <a:gd name="T3" fmla="*/ 0 h 93"/>
                <a:gd name="T4" fmla="*/ 148 w 148"/>
                <a:gd name="T5" fmla="*/ 93 h 93"/>
                <a:gd name="T6" fmla="*/ 0 60000 65536"/>
                <a:gd name="T7" fmla="*/ 0 60000 65536"/>
                <a:gd name="T8" fmla="*/ 0 60000 65536"/>
                <a:gd name="T9" fmla="*/ 0 w 148"/>
                <a:gd name="T10" fmla="*/ 0 h 93"/>
                <a:gd name="T11" fmla="*/ 148 w 148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8" h="93">
                  <a:moveTo>
                    <a:pt x="148" y="93"/>
                  </a:moveTo>
                  <a:lnTo>
                    <a:pt x="0" y="0"/>
                  </a:lnTo>
                  <a:lnTo>
                    <a:pt x="148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97" name="Freeform 135"/>
            <p:cNvSpPr>
              <a:spLocks/>
            </p:cNvSpPr>
            <p:nvPr/>
          </p:nvSpPr>
          <p:spPr bwMode="auto">
            <a:xfrm>
              <a:off x="3130" y="1586"/>
              <a:ext cx="148" cy="107"/>
            </a:xfrm>
            <a:custGeom>
              <a:avLst/>
              <a:gdLst>
                <a:gd name="T0" fmla="*/ 148 w 148"/>
                <a:gd name="T1" fmla="*/ 100 h 107"/>
                <a:gd name="T2" fmla="*/ 141 w 148"/>
                <a:gd name="T3" fmla="*/ 107 h 107"/>
                <a:gd name="T4" fmla="*/ 0 w 148"/>
                <a:gd name="T5" fmla="*/ 7 h 107"/>
                <a:gd name="T6" fmla="*/ 0 w 148"/>
                <a:gd name="T7" fmla="*/ 0 h 107"/>
                <a:gd name="T8" fmla="*/ 148 w 148"/>
                <a:gd name="T9" fmla="*/ 100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107"/>
                <a:gd name="T17" fmla="*/ 148 w 148"/>
                <a:gd name="T18" fmla="*/ 107 h 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107">
                  <a:moveTo>
                    <a:pt x="148" y="100"/>
                  </a:moveTo>
                  <a:lnTo>
                    <a:pt x="141" y="107"/>
                  </a:lnTo>
                  <a:lnTo>
                    <a:pt x="0" y="7"/>
                  </a:lnTo>
                  <a:lnTo>
                    <a:pt x="0" y="0"/>
                  </a:lnTo>
                  <a:lnTo>
                    <a:pt x="148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98" name="Freeform 136"/>
            <p:cNvSpPr>
              <a:spLocks/>
            </p:cNvSpPr>
            <p:nvPr/>
          </p:nvSpPr>
          <p:spPr bwMode="auto">
            <a:xfrm>
              <a:off x="3117" y="1614"/>
              <a:ext cx="147" cy="100"/>
            </a:xfrm>
            <a:custGeom>
              <a:avLst/>
              <a:gdLst>
                <a:gd name="T0" fmla="*/ 147 w 147"/>
                <a:gd name="T1" fmla="*/ 100 h 100"/>
                <a:gd name="T2" fmla="*/ 0 w 147"/>
                <a:gd name="T3" fmla="*/ 0 h 100"/>
                <a:gd name="T4" fmla="*/ 147 w 147"/>
                <a:gd name="T5" fmla="*/ 100 h 100"/>
                <a:gd name="T6" fmla="*/ 0 60000 65536"/>
                <a:gd name="T7" fmla="*/ 0 60000 65536"/>
                <a:gd name="T8" fmla="*/ 0 60000 65536"/>
                <a:gd name="T9" fmla="*/ 0 w 147"/>
                <a:gd name="T10" fmla="*/ 0 h 100"/>
                <a:gd name="T11" fmla="*/ 147 w 147"/>
                <a:gd name="T12" fmla="*/ 100 h 1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" h="100">
                  <a:moveTo>
                    <a:pt x="147" y="100"/>
                  </a:moveTo>
                  <a:lnTo>
                    <a:pt x="0" y="0"/>
                  </a:lnTo>
                  <a:lnTo>
                    <a:pt x="147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999" name="Freeform 137"/>
            <p:cNvSpPr>
              <a:spLocks/>
            </p:cNvSpPr>
            <p:nvPr/>
          </p:nvSpPr>
          <p:spPr bwMode="auto">
            <a:xfrm>
              <a:off x="3117" y="1614"/>
              <a:ext cx="147" cy="100"/>
            </a:xfrm>
            <a:custGeom>
              <a:avLst/>
              <a:gdLst>
                <a:gd name="T0" fmla="*/ 147 w 147"/>
                <a:gd name="T1" fmla="*/ 93 h 100"/>
                <a:gd name="T2" fmla="*/ 141 w 147"/>
                <a:gd name="T3" fmla="*/ 100 h 100"/>
                <a:gd name="T4" fmla="*/ 0 w 147"/>
                <a:gd name="T5" fmla="*/ 7 h 100"/>
                <a:gd name="T6" fmla="*/ 0 w 147"/>
                <a:gd name="T7" fmla="*/ 0 h 100"/>
                <a:gd name="T8" fmla="*/ 147 w 147"/>
                <a:gd name="T9" fmla="*/ 93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100"/>
                <a:gd name="T17" fmla="*/ 147 w 147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100">
                  <a:moveTo>
                    <a:pt x="147" y="93"/>
                  </a:moveTo>
                  <a:lnTo>
                    <a:pt x="141" y="100"/>
                  </a:lnTo>
                  <a:lnTo>
                    <a:pt x="0" y="7"/>
                  </a:lnTo>
                  <a:lnTo>
                    <a:pt x="0" y="0"/>
                  </a:lnTo>
                  <a:lnTo>
                    <a:pt x="147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00" name="Freeform 138"/>
            <p:cNvSpPr>
              <a:spLocks/>
            </p:cNvSpPr>
            <p:nvPr/>
          </p:nvSpPr>
          <p:spPr bwMode="auto">
            <a:xfrm>
              <a:off x="2621" y="1271"/>
              <a:ext cx="127" cy="86"/>
            </a:xfrm>
            <a:custGeom>
              <a:avLst/>
              <a:gdLst>
                <a:gd name="T0" fmla="*/ 0 w 127"/>
                <a:gd name="T1" fmla="*/ 0 h 86"/>
                <a:gd name="T2" fmla="*/ 127 w 127"/>
                <a:gd name="T3" fmla="*/ 86 h 86"/>
                <a:gd name="T4" fmla="*/ 0 w 127"/>
                <a:gd name="T5" fmla="*/ 0 h 86"/>
                <a:gd name="T6" fmla="*/ 0 60000 65536"/>
                <a:gd name="T7" fmla="*/ 0 60000 65536"/>
                <a:gd name="T8" fmla="*/ 0 60000 65536"/>
                <a:gd name="T9" fmla="*/ 0 w 127"/>
                <a:gd name="T10" fmla="*/ 0 h 86"/>
                <a:gd name="T11" fmla="*/ 127 w 127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7" h="86">
                  <a:moveTo>
                    <a:pt x="0" y="0"/>
                  </a:moveTo>
                  <a:lnTo>
                    <a:pt x="127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01" name="Freeform 139"/>
            <p:cNvSpPr>
              <a:spLocks/>
            </p:cNvSpPr>
            <p:nvPr/>
          </p:nvSpPr>
          <p:spPr bwMode="auto">
            <a:xfrm>
              <a:off x="2614" y="1264"/>
              <a:ext cx="134" cy="100"/>
            </a:xfrm>
            <a:custGeom>
              <a:avLst/>
              <a:gdLst>
                <a:gd name="T0" fmla="*/ 0 w 134"/>
                <a:gd name="T1" fmla="*/ 14 h 100"/>
                <a:gd name="T2" fmla="*/ 7 w 134"/>
                <a:gd name="T3" fmla="*/ 0 h 100"/>
                <a:gd name="T4" fmla="*/ 134 w 134"/>
                <a:gd name="T5" fmla="*/ 93 h 100"/>
                <a:gd name="T6" fmla="*/ 134 w 134"/>
                <a:gd name="T7" fmla="*/ 100 h 100"/>
                <a:gd name="T8" fmla="*/ 0 w 134"/>
                <a:gd name="T9" fmla="*/ 14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"/>
                <a:gd name="T16" fmla="*/ 0 h 100"/>
                <a:gd name="T17" fmla="*/ 134 w 134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" h="100">
                  <a:moveTo>
                    <a:pt x="0" y="14"/>
                  </a:moveTo>
                  <a:lnTo>
                    <a:pt x="7" y="0"/>
                  </a:lnTo>
                  <a:lnTo>
                    <a:pt x="134" y="93"/>
                  </a:lnTo>
                  <a:lnTo>
                    <a:pt x="134" y="10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02" name="Freeform 140"/>
            <p:cNvSpPr>
              <a:spLocks/>
            </p:cNvSpPr>
            <p:nvPr/>
          </p:nvSpPr>
          <p:spPr bwMode="auto">
            <a:xfrm>
              <a:off x="2822" y="2315"/>
              <a:ext cx="114" cy="150"/>
            </a:xfrm>
            <a:custGeom>
              <a:avLst/>
              <a:gdLst>
                <a:gd name="T0" fmla="*/ 114 w 114"/>
                <a:gd name="T1" fmla="*/ 0 h 150"/>
                <a:gd name="T2" fmla="*/ 0 w 114"/>
                <a:gd name="T3" fmla="*/ 150 h 150"/>
                <a:gd name="T4" fmla="*/ 114 w 114"/>
                <a:gd name="T5" fmla="*/ 0 h 150"/>
                <a:gd name="T6" fmla="*/ 0 60000 65536"/>
                <a:gd name="T7" fmla="*/ 0 60000 65536"/>
                <a:gd name="T8" fmla="*/ 0 60000 65536"/>
                <a:gd name="T9" fmla="*/ 0 w 114"/>
                <a:gd name="T10" fmla="*/ 0 h 150"/>
                <a:gd name="T11" fmla="*/ 114 w 114"/>
                <a:gd name="T12" fmla="*/ 150 h 1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4" h="150">
                  <a:moveTo>
                    <a:pt x="114" y="0"/>
                  </a:moveTo>
                  <a:lnTo>
                    <a:pt x="0" y="15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03" name="Line 141"/>
            <p:cNvSpPr>
              <a:spLocks noChangeShapeType="1"/>
            </p:cNvSpPr>
            <p:nvPr/>
          </p:nvSpPr>
          <p:spPr bwMode="auto">
            <a:xfrm>
              <a:off x="2936" y="1807"/>
              <a:ext cx="7" cy="50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04" name="Line 142"/>
            <p:cNvSpPr>
              <a:spLocks noChangeShapeType="1"/>
            </p:cNvSpPr>
            <p:nvPr/>
          </p:nvSpPr>
          <p:spPr bwMode="auto">
            <a:xfrm flipH="1">
              <a:off x="2822" y="2308"/>
              <a:ext cx="114" cy="15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05" name="Freeform 143"/>
            <p:cNvSpPr>
              <a:spLocks/>
            </p:cNvSpPr>
            <p:nvPr/>
          </p:nvSpPr>
          <p:spPr bwMode="auto">
            <a:xfrm>
              <a:off x="2809" y="2308"/>
              <a:ext cx="134" cy="185"/>
            </a:xfrm>
            <a:custGeom>
              <a:avLst/>
              <a:gdLst>
                <a:gd name="T0" fmla="*/ 120 w 134"/>
                <a:gd name="T1" fmla="*/ 7 h 185"/>
                <a:gd name="T2" fmla="*/ 134 w 134"/>
                <a:gd name="T3" fmla="*/ 0 h 185"/>
                <a:gd name="T4" fmla="*/ 134 w 134"/>
                <a:gd name="T5" fmla="*/ 0 h 185"/>
                <a:gd name="T6" fmla="*/ 27 w 134"/>
                <a:gd name="T7" fmla="*/ 185 h 185"/>
                <a:gd name="T8" fmla="*/ 20 w 134"/>
                <a:gd name="T9" fmla="*/ 150 h 185"/>
                <a:gd name="T10" fmla="*/ 0 w 134"/>
                <a:gd name="T11" fmla="*/ 128 h 185"/>
                <a:gd name="T12" fmla="*/ 120 w 134"/>
                <a:gd name="T13" fmla="*/ 7 h 185"/>
                <a:gd name="T14" fmla="*/ 120 w 134"/>
                <a:gd name="T15" fmla="*/ 7 h 1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4"/>
                <a:gd name="T25" fmla="*/ 0 h 185"/>
                <a:gd name="T26" fmla="*/ 134 w 134"/>
                <a:gd name="T27" fmla="*/ 185 h 18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4" h="185">
                  <a:moveTo>
                    <a:pt x="120" y="7"/>
                  </a:moveTo>
                  <a:lnTo>
                    <a:pt x="134" y="0"/>
                  </a:lnTo>
                  <a:lnTo>
                    <a:pt x="27" y="185"/>
                  </a:lnTo>
                  <a:lnTo>
                    <a:pt x="20" y="150"/>
                  </a:lnTo>
                  <a:lnTo>
                    <a:pt x="0" y="128"/>
                  </a:lnTo>
                  <a:lnTo>
                    <a:pt x="1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06" name="Freeform 144"/>
            <p:cNvSpPr>
              <a:spLocks/>
            </p:cNvSpPr>
            <p:nvPr/>
          </p:nvSpPr>
          <p:spPr bwMode="auto">
            <a:xfrm>
              <a:off x="2715" y="2215"/>
              <a:ext cx="221" cy="93"/>
            </a:xfrm>
            <a:custGeom>
              <a:avLst/>
              <a:gdLst>
                <a:gd name="T0" fmla="*/ 0 w 221"/>
                <a:gd name="T1" fmla="*/ 0 h 93"/>
                <a:gd name="T2" fmla="*/ 221 w 221"/>
                <a:gd name="T3" fmla="*/ 93 h 93"/>
                <a:gd name="T4" fmla="*/ 0 w 221"/>
                <a:gd name="T5" fmla="*/ 0 h 93"/>
                <a:gd name="T6" fmla="*/ 0 60000 65536"/>
                <a:gd name="T7" fmla="*/ 0 60000 65536"/>
                <a:gd name="T8" fmla="*/ 0 60000 65536"/>
                <a:gd name="T9" fmla="*/ 0 w 221"/>
                <a:gd name="T10" fmla="*/ 0 h 93"/>
                <a:gd name="T11" fmla="*/ 221 w 221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" h="93">
                  <a:moveTo>
                    <a:pt x="0" y="0"/>
                  </a:moveTo>
                  <a:lnTo>
                    <a:pt x="221" y="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07" name="Freeform 145"/>
            <p:cNvSpPr>
              <a:spLocks/>
            </p:cNvSpPr>
            <p:nvPr/>
          </p:nvSpPr>
          <p:spPr bwMode="auto">
            <a:xfrm>
              <a:off x="2708" y="2215"/>
              <a:ext cx="228" cy="100"/>
            </a:xfrm>
            <a:custGeom>
              <a:avLst/>
              <a:gdLst>
                <a:gd name="T0" fmla="*/ 0 w 228"/>
                <a:gd name="T1" fmla="*/ 7 h 100"/>
                <a:gd name="T2" fmla="*/ 7 w 228"/>
                <a:gd name="T3" fmla="*/ 0 h 100"/>
                <a:gd name="T4" fmla="*/ 228 w 228"/>
                <a:gd name="T5" fmla="*/ 93 h 100"/>
                <a:gd name="T6" fmla="*/ 228 w 228"/>
                <a:gd name="T7" fmla="*/ 100 h 100"/>
                <a:gd name="T8" fmla="*/ 0 w 228"/>
                <a:gd name="T9" fmla="*/ 7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8"/>
                <a:gd name="T16" fmla="*/ 0 h 100"/>
                <a:gd name="T17" fmla="*/ 228 w 22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8" h="100">
                  <a:moveTo>
                    <a:pt x="0" y="7"/>
                  </a:moveTo>
                  <a:lnTo>
                    <a:pt x="7" y="0"/>
                  </a:lnTo>
                  <a:lnTo>
                    <a:pt x="228" y="93"/>
                  </a:lnTo>
                  <a:lnTo>
                    <a:pt x="228" y="10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008" name="Rectangle 146"/>
            <p:cNvSpPr>
              <a:spLocks noChangeArrowheads="1"/>
            </p:cNvSpPr>
            <p:nvPr/>
          </p:nvSpPr>
          <p:spPr bwMode="auto">
            <a:xfrm>
              <a:off x="2604" y="2117"/>
              <a:ext cx="10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O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09" name="Rectangle 147"/>
            <p:cNvSpPr>
              <a:spLocks noChangeArrowheads="1"/>
            </p:cNvSpPr>
            <p:nvPr/>
          </p:nvSpPr>
          <p:spPr bwMode="auto">
            <a:xfrm>
              <a:off x="2791" y="2553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H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10" name="Rectangle 148"/>
            <p:cNvSpPr>
              <a:spLocks noChangeArrowheads="1"/>
            </p:cNvSpPr>
            <p:nvPr/>
          </p:nvSpPr>
          <p:spPr bwMode="auto">
            <a:xfrm>
              <a:off x="2423" y="2553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ED181E"/>
                  </a:solidFill>
                </a:rPr>
                <a:t>N</a:t>
              </a:r>
              <a:endParaRPr lang="en-GB">
                <a:solidFill>
                  <a:srgbClr val="ED181E"/>
                </a:solidFill>
                <a:latin typeface="Calibri" pitchFamily="34" charset="0"/>
              </a:endParaRPr>
            </a:p>
          </p:txBody>
        </p:sp>
        <p:sp>
          <p:nvSpPr>
            <p:cNvPr id="126011" name="Rectangle 149"/>
            <p:cNvSpPr>
              <a:spLocks noChangeArrowheads="1"/>
            </p:cNvSpPr>
            <p:nvPr/>
          </p:nvSpPr>
          <p:spPr bwMode="auto">
            <a:xfrm>
              <a:off x="2510" y="2604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ED181E"/>
                  </a:solidFill>
                </a:rPr>
                <a:t>3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12" name="Rectangle 150"/>
            <p:cNvSpPr>
              <a:spLocks noChangeArrowheads="1"/>
            </p:cNvSpPr>
            <p:nvPr/>
          </p:nvSpPr>
          <p:spPr bwMode="auto">
            <a:xfrm>
              <a:off x="2021" y="1917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H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13" name="Rectangle 151"/>
            <p:cNvSpPr>
              <a:spLocks noChangeArrowheads="1"/>
            </p:cNvSpPr>
            <p:nvPr/>
          </p:nvSpPr>
          <p:spPr bwMode="auto">
            <a:xfrm>
              <a:off x="2108" y="1917"/>
              <a:ext cx="10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O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14" name="Rectangle 152"/>
            <p:cNvSpPr>
              <a:spLocks noChangeArrowheads="1"/>
            </p:cNvSpPr>
            <p:nvPr/>
          </p:nvSpPr>
          <p:spPr bwMode="auto">
            <a:xfrm>
              <a:off x="2905" y="1660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N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15" name="Rectangle 153"/>
            <p:cNvSpPr>
              <a:spLocks noChangeArrowheads="1"/>
            </p:cNvSpPr>
            <p:nvPr/>
          </p:nvSpPr>
          <p:spPr bwMode="auto">
            <a:xfrm>
              <a:off x="3093" y="1288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N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16" name="Rectangle 154"/>
            <p:cNvSpPr>
              <a:spLocks noChangeArrowheads="1"/>
            </p:cNvSpPr>
            <p:nvPr/>
          </p:nvSpPr>
          <p:spPr bwMode="auto">
            <a:xfrm>
              <a:off x="3180" y="1288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H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17" name="Rectangle 155"/>
            <p:cNvSpPr>
              <a:spLocks noChangeArrowheads="1"/>
            </p:cNvSpPr>
            <p:nvPr/>
          </p:nvSpPr>
          <p:spPr bwMode="auto">
            <a:xfrm>
              <a:off x="2899" y="930"/>
              <a:ext cx="10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O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18" name="Rectangle 156"/>
            <p:cNvSpPr>
              <a:spLocks noChangeArrowheads="1"/>
            </p:cNvSpPr>
            <p:nvPr/>
          </p:nvSpPr>
          <p:spPr bwMode="auto">
            <a:xfrm>
              <a:off x="3274" y="1660"/>
              <a:ext cx="10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O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19" name="Rectangle 157"/>
            <p:cNvSpPr>
              <a:spLocks noChangeArrowheads="1"/>
            </p:cNvSpPr>
            <p:nvPr/>
          </p:nvSpPr>
          <p:spPr bwMode="auto">
            <a:xfrm>
              <a:off x="2376" y="1159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H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20" name="Rectangle 158"/>
            <p:cNvSpPr>
              <a:spLocks noChangeArrowheads="1"/>
            </p:cNvSpPr>
            <p:nvPr/>
          </p:nvSpPr>
          <p:spPr bwMode="auto">
            <a:xfrm>
              <a:off x="2463" y="1217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3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6021" name="Rectangle 159"/>
            <p:cNvSpPr>
              <a:spLocks noChangeArrowheads="1"/>
            </p:cNvSpPr>
            <p:nvPr/>
          </p:nvSpPr>
          <p:spPr bwMode="auto">
            <a:xfrm>
              <a:off x="2517" y="1159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C</a:t>
              </a: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5960" name="Text Box 228"/>
          <p:cNvSpPr txBox="1">
            <a:spLocks noChangeArrowheads="1"/>
          </p:cNvSpPr>
          <p:nvPr/>
        </p:nvSpPr>
        <p:spPr bwMode="auto">
          <a:xfrm>
            <a:off x="3632200" y="1530350"/>
            <a:ext cx="2374900" cy="36988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800">
                <a:latin typeface="Calibri" pitchFamily="34" charset="0"/>
              </a:rPr>
              <a:t>Nucleoside analogues</a:t>
            </a:r>
          </a:p>
        </p:txBody>
      </p:sp>
    </p:spTree>
    <p:extLst>
      <p:ext uri="{BB962C8B-B14F-4D97-AF65-F5344CB8AC3E}">
        <p14:creationId xmlns:p14="http://schemas.microsoft.com/office/powerpoint/2010/main" val="245900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1" name="Group 126"/>
          <p:cNvGrpSpPr>
            <a:grpSpLocks/>
          </p:cNvGrpSpPr>
          <p:nvPr/>
        </p:nvGrpSpPr>
        <p:grpSpPr bwMode="auto">
          <a:xfrm>
            <a:off x="4210050" y="2355850"/>
            <a:ext cx="3409950" cy="2303463"/>
            <a:chOff x="3057" y="1386"/>
            <a:chExt cx="2148" cy="1451"/>
          </a:xfrm>
        </p:grpSpPr>
        <p:grpSp>
          <p:nvGrpSpPr>
            <p:cNvPr id="128078" name="Group 106"/>
            <p:cNvGrpSpPr>
              <a:grpSpLocks/>
            </p:cNvGrpSpPr>
            <p:nvPr/>
          </p:nvGrpSpPr>
          <p:grpSpPr bwMode="auto">
            <a:xfrm>
              <a:off x="4382" y="2703"/>
              <a:ext cx="161" cy="134"/>
              <a:chOff x="4382" y="2703"/>
              <a:chExt cx="161" cy="134"/>
            </a:xfrm>
          </p:grpSpPr>
          <p:sp>
            <p:nvSpPr>
              <p:cNvPr id="128160" name="Rectangle 87"/>
              <p:cNvSpPr>
                <a:spLocks noChangeArrowheads="1"/>
              </p:cNvSpPr>
              <p:nvPr/>
            </p:nvSpPr>
            <p:spPr bwMode="auto">
              <a:xfrm>
                <a:off x="4382" y="2703"/>
                <a:ext cx="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O</a:t>
                </a:r>
                <a:endParaRPr lang="en-US" sz="1400"/>
              </a:p>
            </p:txBody>
          </p:sp>
          <p:sp>
            <p:nvSpPr>
              <p:cNvPr id="128161" name="Rectangle 88"/>
              <p:cNvSpPr>
                <a:spLocks noChangeArrowheads="1"/>
              </p:cNvSpPr>
              <p:nvPr/>
            </p:nvSpPr>
            <p:spPr bwMode="auto">
              <a:xfrm>
                <a:off x="4462" y="2703"/>
                <a:ext cx="8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H</a:t>
                </a:r>
                <a:endParaRPr lang="en-US" sz="1400"/>
              </a:p>
            </p:txBody>
          </p:sp>
        </p:grpSp>
        <p:grpSp>
          <p:nvGrpSpPr>
            <p:cNvPr id="128079" name="Group 125"/>
            <p:cNvGrpSpPr>
              <a:grpSpLocks/>
            </p:cNvGrpSpPr>
            <p:nvPr/>
          </p:nvGrpSpPr>
          <p:grpSpPr bwMode="auto">
            <a:xfrm>
              <a:off x="3057" y="1386"/>
              <a:ext cx="2148" cy="1320"/>
              <a:chOff x="3057" y="1386"/>
              <a:chExt cx="2148" cy="1320"/>
            </a:xfrm>
          </p:grpSpPr>
          <p:grpSp>
            <p:nvGrpSpPr>
              <p:cNvPr id="128080" name="Group 124"/>
              <p:cNvGrpSpPr>
                <a:grpSpLocks/>
              </p:cNvGrpSpPr>
              <p:nvPr/>
            </p:nvGrpSpPr>
            <p:grpSpPr bwMode="auto">
              <a:xfrm>
                <a:off x="3057" y="1386"/>
                <a:ext cx="2148" cy="1320"/>
                <a:chOff x="3057" y="1386"/>
                <a:chExt cx="2148" cy="1320"/>
              </a:xfrm>
            </p:grpSpPr>
            <p:grpSp>
              <p:nvGrpSpPr>
                <p:cNvPr id="128083" name="Group 123"/>
                <p:cNvGrpSpPr>
                  <a:grpSpLocks/>
                </p:cNvGrpSpPr>
                <p:nvPr/>
              </p:nvGrpSpPr>
              <p:grpSpPr bwMode="auto">
                <a:xfrm>
                  <a:off x="3057" y="1386"/>
                  <a:ext cx="2148" cy="1320"/>
                  <a:chOff x="3057" y="1386"/>
                  <a:chExt cx="2148" cy="1320"/>
                </a:xfrm>
              </p:grpSpPr>
              <p:grpSp>
                <p:nvGrpSpPr>
                  <p:cNvPr id="128087" name="Group 122"/>
                  <p:cNvGrpSpPr>
                    <a:grpSpLocks/>
                  </p:cNvGrpSpPr>
                  <p:nvPr/>
                </p:nvGrpSpPr>
                <p:grpSpPr bwMode="auto">
                  <a:xfrm>
                    <a:off x="3057" y="1386"/>
                    <a:ext cx="2148" cy="1320"/>
                    <a:chOff x="3057" y="1386"/>
                    <a:chExt cx="2148" cy="1320"/>
                  </a:xfrm>
                </p:grpSpPr>
                <p:sp>
                  <p:nvSpPr>
                    <p:cNvPr id="128095" name="Freeform 4"/>
                    <p:cNvSpPr>
                      <a:spLocks/>
                    </p:cNvSpPr>
                    <p:nvPr/>
                  </p:nvSpPr>
                  <p:spPr bwMode="auto">
                    <a:xfrm>
                      <a:off x="4667" y="1751"/>
                      <a:ext cx="1" cy="214"/>
                    </a:xfrm>
                    <a:custGeom>
                      <a:avLst/>
                      <a:gdLst>
                        <a:gd name="T0" fmla="*/ 0 w 1"/>
                        <a:gd name="T1" fmla="*/ 214 h 214"/>
                        <a:gd name="T2" fmla="*/ 0 w 1"/>
                        <a:gd name="T3" fmla="*/ 0 h 214"/>
                        <a:gd name="T4" fmla="*/ 0 w 1"/>
                        <a:gd name="T5" fmla="*/ 214 h 214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214"/>
                        <a:gd name="T11" fmla="*/ 1 w 1"/>
                        <a:gd name="T12" fmla="*/ 214 h 214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214">
                          <a:moveTo>
                            <a:pt x="0" y="214"/>
                          </a:moveTo>
                          <a:lnTo>
                            <a:pt x="0" y="0"/>
                          </a:lnTo>
                          <a:lnTo>
                            <a:pt x="0" y="21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096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4690" y="1763"/>
                      <a:ext cx="1" cy="184"/>
                    </a:xfrm>
                    <a:custGeom>
                      <a:avLst/>
                      <a:gdLst>
                        <a:gd name="T0" fmla="*/ 0 w 1"/>
                        <a:gd name="T1" fmla="*/ 184 h 184"/>
                        <a:gd name="T2" fmla="*/ 0 w 1"/>
                        <a:gd name="T3" fmla="*/ 0 h 184"/>
                        <a:gd name="T4" fmla="*/ 0 w 1"/>
                        <a:gd name="T5" fmla="*/ 184 h 184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184"/>
                        <a:gd name="T11" fmla="*/ 1 w 1"/>
                        <a:gd name="T12" fmla="*/ 184 h 184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184">
                          <a:moveTo>
                            <a:pt x="0" y="184"/>
                          </a:moveTo>
                          <a:lnTo>
                            <a:pt x="0" y="0"/>
                          </a:lnTo>
                          <a:lnTo>
                            <a:pt x="0" y="18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097" name="Line 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67" y="1744"/>
                      <a:ext cx="1" cy="2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098" name="Line 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90" y="1763"/>
                      <a:ext cx="1" cy="1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099" name="Freeform 8"/>
                    <p:cNvSpPr>
                      <a:spLocks/>
                    </p:cNvSpPr>
                    <p:nvPr/>
                  </p:nvSpPr>
                  <p:spPr bwMode="auto">
                    <a:xfrm>
                      <a:off x="4995" y="1818"/>
                      <a:ext cx="1" cy="147"/>
                    </a:xfrm>
                    <a:custGeom>
                      <a:avLst/>
                      <a:gdLst>
                        <a:gd name="T0" fmla="*/ 0 w 1"/>
                        <a:gd name="T1" fmla="*/ 0 h 147"/>
                        <a:gd name="T2" fmla="*/ 0 w 1"/>
                        <a:gd name="T3" fmla="*/ 147 h 147"/>
                        <a:gd name="T4" fmla="*/ 0 w 1"/>
                        <a:gd name="T5" fmla="*/ 0 h 147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147"/>
                        <a:gd name="T11" fmla="*/ 1 w 1"/>
                        <a:gd name="T12" fmla="*/ 147 h 14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147">
                          <a:moveTo>
                            <a:pt x="0" y="0"/>
                          </a:moveTo>
                          <a:lnTo>
                            <a:pt x="0" y="14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00" name="Freeform 9"/>
                    <p:cNvSpPr>
                      <a:spLocks/>
                    </p:cNvSpPr>
                    <p:nvPr/>
                  </p:nvSpPr>
                  <p:spPr bwMode="auto">
                    <a:xfrm>
                      <a:off x="4834" y="1646"/>
                      <a:ext cx="115" cy="74"/>
                    </a:xfrm>
                    <a:custGeom>
                      <a:avLst/>
                      <a:gdLst>
                        <a:gd name="T0" fmla="*/ 115 w 115"/>
                        <a:gd name="T1" fmla="*/ 74 h 74"/>
                        <a:gd name="T2" fmla="*/ 0 w 115"/>
                        <a:gd name="T3" fmla="*/ 0 h 74"/>
                        <a:gd name="T4" fmla="*/ 115 w 115"/>
                        <a:gd name="T5" fmla="*/ 74 h 74"/>
                        <a:gd name="T6" fmla="*/ 0 60000 65536"/>
                        <a:gd name="T7" fmla="*/ 0 60000 65536"/>
                        <a:gd name="T8" fmla="*/ 0 60000 65536"/>
                        <a:gd name="T9" fmla="*/ 0 w 115"/>
                        <a:gd name="T10" fmla="*/ 0 h 74"/>
                        <a:gd name="T11" fmla="*/ 115 w 115"/>
                        <a:gd name="T12" fmla="*/ 74 h 74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15" h="74">
                          <a:moveTo>
                            <a:pt x="115" y="74"/>
                          </a:moveTo>
                          <a:lnTo>
                            <a:pt x="0" y="0"/>
                          </a:lnTo>
                          <a:lnTo>
                            <a:pt x="115" y="7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01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4834" y="1640"/>
                      <a:ext cx="115" cy="80"/>
                    </a:xfrm>
                    <a:custGeom>
                      <a:avLst/>
                      <a:gdLst>
                        <a:gd name="T0" fmla="*/ 115 w 115"/>
                        <a:gd name="T1" fmla="*/ 74 h 80"/>
                        <a:gd name="T2" fmla="*/ 109 w 115"/>
                        <a:gd name="T3" fmla="*/ 80 h 80"/>
                        <a:gd name="T4" fmla="*/ 0 w 115"/>
                        <a:gd name="T5" fmla="*/ 6 h 80"/>
                        <a:gd name="T6" fmla="*/ 5 w 115"/>
                        <a:gd name="T7" fmla="*/ 0 h 80"/>
                        <a:gd name="T8" fmla="*/ 115 w 115"/>
                        <a:gd name="T9" fmla="*/ 74 h 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5"/>
                        <a:gd name="T16" fmla="*/ 0 h 80"/>
                        <a:gd name="T17" fmla="*/ 115 w 115"/>
                        <a:gd name="T18" fmla="*/ 80 h 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5" h="80">
                          <a:moveTo>
                            <a:pt x="115" y="74"/>
                          </a:moveTo>
                          <a:lnTo>
                            <a:pt x="109" y="80"/>
                          </a:lnTo>
                          <a:lnTo>
                            <a:pt x="0" y="6"/>
                          </a:lnTo>
                          <a:lnTo>
                            <a:pt x="5" y="0"/>
                          </a:lnTo>
                          <a:lnTo>
                            <a:pt x="115" y="7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02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4834" y="1671"/>
                      <a:ext cx="103" cy="73"/>
                    </a:xfrm>
                    <a:custGeom>
                      <a:avLst/>
                      <a:gdLst>
                        <a:gd name="T0" fmla="*/ 0 w 103"/>
                        <a:gd name="T1" fmla="*/ 0 h 73"/>
                        <a:gd name="T2" fmla="*/ 103 w 103"/>
                        <a:gd name="T3" fmla="*/ 73 h 73"/>
                        <a:gd name="T4" fmla="*/ 0 w 103"/>
                        <a:gd name="T5" fmla="*/ 0 h 73"/>
                        <a:gd name="T6" fmla="*/ 0 60000 65536"/>
                        <a:gd name="T7" fmla="*/ 0 60000 65536"/>
                        <a:gd name="T8" fmla="*/ 0 60000 65536"/>
                        <a:gd name="T9" fmla="*/ 0 w 103"/>
                        <a:gd name="T10" fmla="*/ 0 h 73"/>
                        <a:gd name="T11" fmla="*/ 103 w 103"/>
                        <a:gd name="T12" fmla="*/ 73 h 73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03" h="73">
                          <a:moveTo>
                            <a:pt x="0" y="0"/>
                          </a:moveTo>
                          <a:lnTo>
                            <a:pt x="103" y="7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03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4834" y="1671"/>
                      <a:ext cx="103" cy="73"/>
                    </a:xfrm>
                    <a:custGeom>
                      <a:avLst/>
                      <a:gdLst>
                        <a:gd name="T0" fmla="*/ 0 w 103"/>
                        <a:gd name="T1" fmla="*/ 6 h 73"/>
                        <a:gd name="T2" fmla="*/ 0 w 103"/>
                        <a:gd name="T3" fmla="*/ 0 h 73"/>
                        <a:gd name="T4" fmla="*/ 103 w 103"/>
                        <a:gd name="T5" fmla="*/ 67 h 73"/>
                        <a:gd name="T6" fmla="*/ 103 w 103"/>
                        <a:gd name="T7" fmla="*/ 73 h 73"/>
                        <a:gd name="T8" fmla="*/ 0 w 103"/>
                        <a:gd name="T9" fmla="*/ 6 h 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3"/>
                        <a:gd name="T16" fmla="*/ 0 h 73"/>
                        <a:gd name="T17" fmla="*/ 103 w 103"/>
                        <a:gd name="T18" fmla="*/ 73 h 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3" h="73">
                          <a:moveTo>
                            <a:pt x="0" y="6"/>
                          </a:moveTo>
                          <a:lnTo>
                            <a:pt x="0" y="0"/>
                          </a:lnTo>
                          <a:lnTo>
                            <a:pt x="103" y="67"/>
                          </a:lnTo>
                          <a:lnTo>
                            <a:pt x="103" y="73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04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4667" y="1646"/>
                      <a:ext cx="167" cy="105"/>
                    </a:xfrm>
                    <a:custGeom>
                      <a:avLst/>
                      <a:gdLst>
                        <a:gd name="T0" fmla="*/ 0 w 167"/>
                        <a:gd name="T1" fmla="*/ 105 h 105"/>
                        <a:gd name="T2" fmla="*/ 167 w 167"/>
                        <a:gd name="T3" fmla="*/ 0 h 105"/>
                        <a:gd name="T4" fmla="*/ 0 w 167"/>
                        <a:gd name="T5" fmla="*/ 105 h 105"/>
                        <a:gd name="T6" fmla="*/ 0 60000 65536"/>
                        <a:gd name="T7" fmla="*/ 0 60000 65536"/>
                        <a:gd name="T8" fmla="*/ 0 60000 65536"/>
                        <a:gd name="T9" fmla="*/ 0 w 167"/>
                        <a:gd name="T10" fmla="*/ 0 h 105"/>
                        <a:gd name="T11" fmla="*/ 167 w 167"/>
                        <a:gd name="T12" fmla="*/ 105 h 10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7" h="105">
                          <a:moveTo>
                            <a:pt x="0" y="105"/>
                          </a:moveTo>
                          <a:lnTo>
                            <a:pt x="167" y="0"/>
                          </a:lnTo>
                          <a:lnTo>
                            <a:pt x="0" y="10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05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4667" y="1640"/>
                      <a:ext cx="167" cy="117"/>
                    </a:xfrm>
                    <a:custGeom>
                      <a:avLst/>
                      <a:gdLst>
                        <a:gd name="T0" fmla="*/ 6 w 167"/>
                        <a:gd name="T1" fmla="*/ 117 h 117"/>
                        <a:gd name="T2" fmla="*/ 0 w 167"/>
                        <a:gd name="T3" fmla="*/ 104 h 117"/>
                        <a:gd name="T4" fmla="*/ 161 w 167"/>
                        <a:gd name="T5" fmla="*/ 0 h 117"/>
                        <a:gd name="T6" fmla="*/ 167 w 167"/>
                        <a:gd name="T7" fmla="*/ 6 h 117"/>
                        <a:gd name="T8" fmla="*/ 6 w 167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7"/>
                        <a:gd name="T16" fmla="*/ 0 h 117"/>
                        <a:gd name="T17" fmla="*/ 167 w 167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7" h="117">
                          <a:moveTo>
                            <a:pt x="6" y="117"/>
                          </a:moveTo>
                          <a:lnTo>
                            <a:pt x="0" y="104"/>
                          </a:lnTo>
                          <a:lnTo>
                            <a:pt x="161" y="0"/>
                          </a:lnTo>
                          <a:lnTo>
                            <a:pt x="167" y="6"/>
                          </a:lnTo>
                          <a:lnTo>
                            <a:pt x="6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06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4834" y="1512"/>
                      <a:ext cx="1" cy="128"/>
                    </a:xfrm>
                    <a:custGeom>
                      <a:avLst/>
                      <a:gdLst>
                        <a:gd name="T0" fmla="*/ 0 w 1"/>
                        <a:gd name="T1" fmla="*/ 128 h 128"/>
                        <a:gd name="T2" fmla="*/ 0 w 1"/>
                        <a:gd name="T3" fmla="*/ 0 h 128"/>
                        <a:gd name="T4" fmla="*/ 0 w 1"/>
                        <a:gd name="T5" fmla="*/ 128 h 128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128"/>
                        <a:gd name="T11" fmla="*/ 1 w 1"/>
                        <a:gd name="T12" fmla="*/ 128 h 12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128">
                          <a:moveTo>
                            <a:pt x="0" y="128"/>
                          </a:moveTo>
                          <a:lnTo>
                            <a:pt x="0" y="0"/>
                          </a:lnTo>
                          <a:lnTo>
                            <a:pt x="0" y="12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07" name="Line 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5" y="1818"/>
                      <a:ext cx="1" cy="14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08" name="Line 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828" y="1505"/>
                      <a:ext cx="1" cy="13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09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4995" y="1947"/>
                      <a:ext cx="126" cy="85"/>
                    </a:xfrm>
                    <a:custGeom>
                      <a:avLst/>
                      <a:gdLst>
                        <a:gd name="T0" fmla="*/ 126 w 126"/>
                        <a:gd name="T1" fmla="*/ 85 h 85"/>
                        <a:gd name="T2" fmla="*/ 0 w 126"/>
                        <a:gd name="T3" fmla="*/ 0 h 85"/>
                        <a:gd name="T4" fmla="*/ 126 w 126"/>
                        <a:gd name="T5" fmla="*/ 85 h 85"/>
                        <a:gd name="T6" fmla="*/ 0 60000 65536"/>
                        <a:gd name="T7" fmla="*/ 0 60000 65536"/>
                        <a:gd name="T8" fmla="*/ 0 60000 65536"/>
                        <a:gd name="T9" fmla="*/ 0 w 126"/>
                        <a:gd name="T10" fmla="*/ 0 h 85"/>
                        <a:gd name="T11" fmla="*/ 126 w 126"/>
                        <a:gd name="T12" fmla="*/ 85 h 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26" h="85">
                          <a:moveTo>
                            <a:pt x="126" y="85"/>
                          </a:moveTo>
                          <a:lnTo>
                            <a:pt x="0" y="0"/>
                          </a:lnTo>
                          <a:lnTo>
                            <a:pt x="126" y="8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10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4995" y="1947"/>
                      <a:ext cx="126" cy="85"/>
                    </a:xfrm>
                    <a:custGeom>
                      <a:avLst/>
                      <a:gdLst>
                        <a:gd name="T0" fmla="*/ 126 w 126"/>
                        <a:gd name="T1" fmla="*/ 79 h 85"/>
                        <a:gd name="T2" fmla="*/ 120 w 126"/>
                        <a:gd name="T3" fmla="*/ 85 h 85"/>
                        <a:gd name="T4" fmla="*/ 0 w 126"/>
                        <a:gd name="T5" fmla="*/ 6 h 85"/>
                        <a:gd name="T6" fmla="*/ 5 w 126"/>
                        <a:gd name="T7" fmla="*/ 0 h 85"/>
                        <a:gd name="T8" fmla="*/ 126 w 126"/>
                        <a:gd name="T9" fmla="*/ 79 h 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6"/>
                        <a:gd name="T16" fmla="*/ 0 h 85"/>
                        <a:gd name="T17" fmla="*/ 126 w 126"/>
                        <a:gd name="T18" fmla="*/ 85 h 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6" h="85">
                          <a:moveTo>
                            <a:pt x="126" y="79"/>
                          </a:moveTo>
                          <a:lnTo>
                            <a:pt x="120" y="85"/>
                          </a:lnTo>
                          <a:lnTo>
                            <a:pt x="0" y="6"/>
                          </a:lnTo>
                          <a:lnTo>
                            <a:pt x="5" y="0"/>
                          </a:lnTo>
                          <a:lnTo>
                            <a:pt x="126" y="7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11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4983" y="1971"/>
                      <a:ext cx="127" cy="80"/>
                    </a:xfrm>
                    <a:custGeom>
                      <a:avLst/>
                      <a:gdLst>
                        <a:gd name="T0" fmla="*/ 127 w 127"/>
                        <a:gd name="T1" fmla="*/ 80 h 80"/>
                        <a:gd name="T2" fmla="*/ 0 w 127"/>
                        <a:gd name="T3" fmla="*/ 0 h 80"/>
                        <a:gd name="T4" fmla="*/ 127 w 127"/>
                        <a:gd name="T5" fmla="*/ 80 h 80"/>
                        <a:gd name="T6" fmla="*/ 0 60000 65536"/>
                        <a:gd name="T7" fmla="*/ 0 60000 65536"/>
                        <a:gd name="T8" fmla="*/ 0 60000 65536"/>
                        <a:gd name="T9" fmla="*/ 0 w 127"/>
                        <a:gd name="T10" fmla="*/ 0 h 80"/>
                        <a:gd name="T11" fmla="*/ 127 w 127"/>
                        <a:gd name="T12" fmla="*/ 80 h 8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27" h="80">
                          <a:moveTo>
                            <a:pt x="127" y="80"/>
                          </a:moveTo>
                          <a:lnTo>
                            <a:pt x="0" y="0"/>
                          </a:lnTo>
                          <a:lnTo>
                            <a:pt x="127" y="8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12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4983" y="1971"/>
                      <a:ext cx="127" cy="86"/>
                    </a:xfrm>
                    <a:custGeom>
                      <a:avLst/>
                      <a:gdLst>
                        <a:gd name="T0" fmla="*/ 127 w 127"/>
                        <a:gd name="T1" fmla="*/ 80 h 86"/>
                        <a:gd name="T2" fmla="*/ 121 w 127"/>
                        <a:gd name="T3" fmla="*/ 86 h 86"/>
                        <a:gd name="T4" fmla="*/ 0 w 127"/>
                        <a:gd name="T5" fmla="*/ 6 h 86"/>
                        <a:gd name="T6" fmla="*/ 0 w 127"/>
                        <a:gd name="T7" fmla="*/ 0 h 86"/>
                        <a:gd name="T8" fmla="*/ 127 w 127"/>
                        <a:gd name="T9" fmla="*/ 80 h 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7"/>
                        <a:gd name="T16" fmla="*/ 0 h 86"/>
                        <a:gd name="T17" fmla="*/ 127 w 127"/>
                        <a:gd name="T18" fmla="*/ 86 h 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7" h="86">
                          <a:moveTo>
                            <a:pt x="127" y="80"/>
                          </a:moveTo>
                          <a:lnTo>
                            <a:pt x="121" y="86"/>
                          </a:lnTo>
                          <a:lnTo>
                            <a:pt x="0" y="6"/>
                          </a:lnTo>
                          <a:lnTo>
                            <a:pt x="0" y="0"/>
                          </a:lnTo>
                          <a:lnTo>
                            <a:pt x="127" y="8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13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4425" y="2621"/>
                      <a:ext cx="299" cy="1"/>
                    </a:xfrm>
                    <a:custGeom>
                      <a:avLst/>
                      <a:gdLst>
                        <a:gd name="T0" fmla="*/ 299 w 299"/>
                        <a:gd name="T1" fmla="*/ 0 h 1"/>
                        <a:gd name="T2" fmla="*/ 0 w 299"/>
                        <a:gd name="T3" fmla="*/ 0 h 1"/>
                        <a:gd name="T4" fmla="*/ 299 w 299"/>
                        <a:gd name="T5" fmla="*/ 0 h 1"/>
                        <a:gd name="T6" fmla="*/ 0 60000 65536"/>
                        <a:gd name="T7" fmla="*/ 0 60000 65536"/>
                        <a:gd name="T8" fmla="*/ 0 60000 65536"/>
                        <a:gd name="T9" fmla="*/ 0 w 299"/>
                        <a:gd name="T10" fmla="*/ 0 h 1"/>
                        <a:gd name="T11" fmla="*/ 299 w 299"/>
                        <a:gd name="T12" fmla="*/ 1 h 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99" h="1">
                          <a:moveTo>
                            <a:pt x="299" y="0"/>
                          </a:moveTo>
                          <a:lnTo>
                            <a:pt x="0" y="0"/>
                          </a:lnTo>
                          <a:lnTo>
                            <a:pt x="299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14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4420" y="2602"/>
                      <a:ext cx="316" cy="31"/>
                    </a:xfrm>
                    <a:custGeom>
                      <a:avLst/>
                      <a:gdLst>
                        <a:gd name="T0" fmla="*/ 299 w 316"/>
                        <a:gd name="T1" fmla="*/ 0 h 31"/>
                        <a:gd name="T2" fmla="*/ 316 w 316"/>
                        <a:gd name="T3" fmla="*/ 19 h 31"/>
                        <a:gd name="T4" fmla="*/ 310 w 316"/>
                        <a:gd name="T5" fmla="*/ 31 h 31"/>
                        <a:gd name="T6" fmla="*/ 0 w 316"/>
                        <a:gd name="T7" fmla="*/ 31 h 31"/>
                        <a:gd name="T8" fmla="*/ 0 w 316"/>
                        <a:gd name="T9" fmla="*/ 19 h 31"/>
                        <a:gd name="T10" fmla="*/ 11 w 316"/>
                        <a:gd name="T11" fmla="*/ 0 h 31"/>
                        <a:gd name="T12" fmla="*/ 299 w 316"/>
                        <a:gd name="T13" fmla="*/ 0 h 31"/>
                        <a:gd name="T14" fmla="*/ 299 w 316"/>
                        <a:gd name="T15" fmla="*/ 0 h 3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16"/>
                        <a:gd name="T25" fmla="*/ 0 h 31"/>
                        <a:gd name="T26" fmla="*/ 316 w 316"/>
                        <a:gd name="T27" fmla="*/ 31 h 3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16" h="31">
                          <a:moveTo>
                            <a:pt x="299" y="0"/>
                          </a:moveTo>
                          <a:lnTo>
                            <a:pt x="316" y="19"/>
                          </a:lnTo>
                          <a:lnTo>
                            <a:pt x="310" y="31"/>
                          </a:lnTo>
                          <a:lnTo>
                            <a:pt x="0" y="31"/>
                          </a:lnTo>
                          <a:lnTo>
                            <a:pt x="0" y="19"/>
                          </a:lnTo>
                          <a:lnTo>
                            <a:pt x="11" y="0"/>
                          </a:lnTo>
                          <a:lnTo>
                            <a:pt x="299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15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4730" y="2498"/>
                      <a:ext cx="98" cy="129"/>
                    </a:xfrm>
                    <a:custGeom>
                      <a:avLst/>
                      <a:gdLst>
                        <a:gd name="T0" fmla="*/ 98 w 98"/>
                        <a:gd name="T1" fmla="*/ 0 h 129"/>
                        <a:gd name="T2" fmla="*/ 0 w 98"/>
                        <a:gd name="T3" fmla="*/ 129 h 129"/>
                        <a:gd name="T4" fmla="*/ 98 w 98"/>
                        <a:gd name="T5" fmla="*/ 0 h 129"/>
                        <a:gd name="T6" fmla="*/ 0 60000 65536"/>
                        <a:gd name="T7" fmla="*/ 0 60000 65536"/>
                        <a:gd name="T8" fmla="*/ 0 60000 65536"/>
                        <a:gd name="T9" fmla="*/ 0 w 98"/>
                        <a:gd name="T10" fmla="*/ 0 h 129"/>
                        <a:gd name="T11" fmla="*/ 98 w 98"/>
                        <a:gd name="T12" fmla="*/ 129 h 12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8" h="129">
                          <a:moveTo>
                            <a:pt x="98" y="0"/>
                          </a:moveTo>
                          <a:lnTo>
                            <a:pt x="0" y="129"/>
                          </a:lnTo>
                          <a:lnTo>
                            <a:pt x="9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16" name="Line 2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425" y="2614"/>
                      <a:ext cx="294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17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724" y="2492"/>
                      <a:ext cx="104" cy="1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18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4719" y="2492"/>
                      <a:ext cx="115" cy="159"/>
                    </a:xfrm>
                    <a:custGeom>
                      <a:avLst/>
                      <a:gdLst>
                        <a:gd name="T0" fmla="*/ 103 w 115"/>
                        <a:gd name="T1" fmla="*/ 6 h 159"/>
                        <a:gd name="T2" fmla="*/ 109 w 115"/>
                        <a:gd name="T3" fmla="*/ 0 h 159"/>
                        <a:gd name="T4" fmla="*/ 115 w 115"/>
                        <a:gd name="T5" fmla="*/ 6 h 159"/>
                        <a:gd name="T6" fmla="*/ 17 w 115"/>
                        <a:gd name="T7" fmla="*/ 159 h 159"/>
                        <a:gd name="T8" fmla="*/ 17 w 115"/>
                        <a:gd name="T9" fmla="*/ 129 h 159"/>
                        <a:gd name="T10" fmla="*/ 0 w 115"/>
                        <a:gd name="T11" fmla="*/ 110 h 159"/>
                        <a:gd name="T12" fmla="*/ 103 w 115"/>
                        <a:gd name="T13" fmla="*/ 6 h 159"/>
                        <a:gd name="T14" fmla="*/ 103 w 115"/>
                        <a:gd name="T15" fmla="*/ 6 h 159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15"/>
                        <a:gd name="T25" fmla="*/ 0 h 159"/>
                        <a:gd name="T26" fmla="*/ 115 w 115"/>
                        <a:gd name="T27" fmla="*/ 159 h 159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15" h="159">
                          <a:moveTo>
                            <a:pt x="103" y="6"/>
                          </a:moveTo>
                          <a:lnTo>
                            <a:pt x="109" y="0"/>
                          </a:lnTo>
                          <a:lnTo>
                            <a:pt x="115" y="6"/>
                          </a:lnTo>
                          <a:lnTo>
                            <a:pt x="17" y="159"/>
                          </a:lnTo>
                          <a:lnTo>
                            <a:pt x="17" y="129"/>
                          </a:lnTo>
                          <a:lnTo>
                            <a:pt x="0" y="110"/>
                          </a:lnTo>
                          <a:lnTo>
                            <a:pt x="103" y="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19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4644" y="2406"/>
                      <a:ext cx="184" cy="92"/>
                    </a:xfrm>
                    <a:custGeom>
                      <a:avLst/>
                      <a:gdLst>
                        <a:gd name="T0" fmla="*/ 0 w 184"/>
                        <a:gd name="T1" fmla="*/ 0 h 92"/>
                        <a:gd name="T2" fmla="*/ 184 w 184"/>
                        <a:gd name="T3" fmla="*/ 92 h 92"/>
                        <a:gd name="T4" fmla="*/ 0 w 184"/>
                        <a:gd name="T5" fmla="*/ 0 h 92"/>
                        <a:gd name="T6" fmla="*/ 0 60000 65536"/>
                        <a:gd name="T7" fmla="*/ 0 60000 65536"/>
                        <a:gd name="T8" fmla="*/ 0 60000 65536"/>
                        <a:gd name="T9" fmla="*/ 0 w 184"/>
                        <a:gd name="T10" fmla="*/ 0 h 92"/>
                        <a:gd name="T11" fmla="*/ 184 w 184"/>
                        <a:gd name="T12" fmla="*/ 92 h 9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84" h="92">
                          <a:moveTo>
                            <a:pt x="0" y="0"/>
                          </a:moveTo>
                          <a:lnTo>
                            <a:pt x="184" y="9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20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4328" y="2406"/>
                      <a:ext cx="207" cy="92"/>
                    </a:xfrm>
                    <a:custGeom>
                      <a:avLst/>
                      <a:gdLst>
                        <a:gd name="T0" fmla="*/ 0 w 207"/>
                        <a:gd name="T1" fmla="*/ 92 h 92"/>
                        <a:gd name="T2" fmla="*/ 207 w 207"/>
                        <a:gd name="T3" fmla="*/ 0 h 92"/>
                        <a:gd name="T4" fmla="*/ 0 w 207"/>
                        <a:gd name="T5" fmla="*/ 92 h 92"/>
                        <a:gd name="T6" fmla="*/ 0 60000 65536"/>
                        <a:gd name="T7" fmla="*/ 0 60000 65536"/>
                        <a:gd name="T8" fmla="*/ 0 60000 65536"/>
                        <a:gd name="T9" fmla="*/ 0 w 207"/>
                        <a:gd name="T10" fmla="*/ 0 h 92"/>
                        <a:gd name="T11" fmla="*/ 207 w 207"/>
                        <a:gd name="T12" fmla="*/ 92 h 9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07" h="92">
                          <a:moveTo>
                            <a:pt x="0" y="92"/>
                          </a:moveTo>
                          <a:lnTo>
                            <a:pt x="207" y="0"/>
                          </a:lnTo>
                          <a:lnTo>
                            <a:pt x="0" y="9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21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4328" y="2328"/>
                      <a:ext cx="196" cy="170"/>
                    </a:xfrm>
                    <a:custGeom>
                      <a:avLst/>
                      <a:gdLst>
                        <a:gd name="T0" fmla="*/ 0 w 212"/>
                        <a:gd name="T1" fmla="*/ 512 h 98"/>
                        <a:gd name="T2" fmla="*/ 0 w 212"/>
                        <a:gd name="T3" fmla="*/ 482 h 98"/>
                        <a:gd name="T4" fmla="*/ 164 w 212"/>
                        <a:gd name="T5" fmla="*/ 0 h 98"/>
                        <a:gd name="T6" fmla="*/ 167 w 212"/>
                        <a:gd name="T7" fmla="*/ 29 h 98"/>
                        <a:gd name="T8" fmla="*/ 0 w 212"/>
                        <a:gd name="T9" fmla="*/ 512 h 9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2"/>
                        <a:gd name="T16" fmla="*/ 0 h 98"/>
                        <a:gd name="T17" fmla="*/ 212 w 212"/>
                        <a:gd name="T18" fmla="*/ 98 h 9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2" h="98">
                          <a:moveTo>
                            <a:pt x="0" y="98"/>
                          </a:moveTo>
                          <a:lnTo>
                            <a:pt x="0" y="92"/>
                          </a:lnTo>
                          <a:lnTo>
                            <a:pt x="207" y="0"/>
                          </a:lnTo>
                          <a:lnTo>
                            <a:pt x="212" y="6"/>
                          </a:lnTo>
                          <a:lnTo>
                            <a:pt x="0" y="9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22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4322" y="2498"/>
                      <a:ext cx="98" cy="129"/>
                    </a:xfrm>
                    <a:custGeom>
                      <a:avLst/>
                      <a:gdLst>
                        <a:gd name="T0" fmla="*/ 98 w 98"/>
                        <a:gd name="T1" fmla="*/ 129 h 129"/>
                        <a:gd name="T2" fmla="*/ 0 w 98"/>
                        <a:gd name="T3" fmla="*/ 0 h 129"/>
                        <a:gd name="T4" fmla="*/ 98 w 98"/>
                        <a:gd name="T5" fmla="*/ 129 h 129"/>
                        <a:gd name="T6" fmla="*/ 0 60000 65536"/>
                        <a:gd name="T7" fmla="*/ 0 60000 65536"/>
                        <a:gd name="T8" fmla="*/ 0 60000 65536"/>
                        <a:gd name="T9" fmla="*/ 0 w 98"/>
                        <a:gd name="T10" fmla="*/ 0 h 129"/>
                        <a:gd name="T11" fmla="*/ 98 w 98"/>
                        <a:gd name="T12" fmla="*/ 129 h 12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8" h="129">
                          <a:moveTo>
                            <a:pt x="98" y="129"/>
                          </a:moveTo>
                          <a:lnTo>
                            <a:pt x="0" y="0"/>
                          </a:lnTo>
                          <a:lnTo>
                            <a:pt x="98" y="12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23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4316" y="2492"/>
                      <a:ext cx="115" cy="159"/>
                    </a:xfrm>
                    <a:custGeom>
                      <a:avLst/>
                      <a:gdLst>
                        <a:gd name="T0" fmla="*/ 0 w 115"/>
                        <a:gd name="T1" fmla="*/ 6 h 159"/>
                        <a:gd name="T2" fmla="*/ 6 w 115"/>
                        <a:gd name="T3" fmla="*/ 0 h 159"/>
                        <a:gd name="T4" fmla="*/ 12 w 115"/>
                        <a:gd name="T5" fmla="*/ 6 h 159"/>
                        <a:gd name="T6" fmla="*/ 115 w 115"/>
                        <a:gd name="T7" fmla="*/ 110 h 159"/>
                        <a:gd name="T8" fmla="*/ 104 w 115"/>
                        <a:gd name="T9" fmla="*/ 129 h 159"/>
                        <a:gd name="T10" fmla="*/ 98 w 115"/>
                        <a:gd name="T11" fmla="*/ 159 h 159"/>
                        <a:gd name="T12" fmla="*/ 0 w 115"/>
                        <a:gd name="T13" fmla="*/ 6 h 159"/>
                        <a:gd name="T14" fmla="*/ 0 w 115"/>
                        <a:gd name="T15" fmla="*/ 6 h 159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15"/>
                        <a:gd name="T25" fmla="*/ 0 h 159"/>
                        <a:gd name="T26" fmla="*/ 115 w 115"/>
                        <a:gd name="T27" fmla="*/ 159 h 159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15" h="159">
                          <a:moveTo>
                            <a:pt x="0" y="6"/>
                          </a:moveTo>
                          <a:lnTo>
                            <a:pt x="6" y="0"/>
                          </a:lnTo>
                          <a:lnTo>
                            <a:pt x="12" y="6"/>
                          </a:lnTo>
                          <a:lnTo>
                            <a:pt x="115" y="110"/>
                          </a:lnTo>
                          <a:lnTo>
                            <a:pt x="104" y="129"/>
                          </a:lnTo>
                          <a:lnTo>
                            <a:pt x="98" y="159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24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4736" y="2645"/>
                      <a:ext cx="1" cy="61"/>
                    </a:xfrm>
                    <a:custGeom>
                      <a:avLst/>
                      <a:gdLst>
                        <a:gd name="T0" fmla="*/ 0 w 1"/>
                        <a:gd name="T1" fmla="*/ 61 h 61"/>
                        <a:gd name="T2" fmla="*/ 0 w 1"/>
                        <a:gd name="T3" fmla="*/ 0 h 61"/>
                        <a:gd name="T4" fmla="*/ 0 w 1"/>
                        <a:gd name="T5" fmla="*/ 61 h 61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61"/>
                        <a:gd name="T11" fmla="*/ 1 w 1"/>
                        <a:gd name="T12" fmla="*/ 61 h 6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61">
                          <a:moveTo>
                            <a:pt x="0" y="61"/>
                          </a:moveTo>
                          <a:lnTo>
                            <a:pt x="0" y="0"/>
                          </a:lnTo>
                          <a:lnTo>
                            <a:pt x="0" y="6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25" name="Line 3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316" y="2492"/>
                      <a:ext cx="104" cy="1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26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28" y="2505"/>
                      <a:ext cx="1" cy="9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27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4420" y="2645"/>
                      <a:ext cx="1" cy="55"/>
                    </a:xfrm>
                    <a:custGeom>
                      <a:avLst/>
                      <a:gdLst>
                        <a:gd name="T0" fmla="*/ 0 w 1"/>
                        <a:gd name="T1" fmla="*/ 0 h 55"/>
                        <a:gd name="T2" fmla="*/ 0 w 1"/>
                        <a:gd name="T3" fmla="*/ 55 h 55"/>
                        <a:gd name="T4" fmla="*/ 0 w 1"/>
                        <a:gd name="T5" fmla="*/ 0 h 55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55"/>
                        <a:gd name="T11" fmla="*/ 1 w 1"/>
                        <a:gd name="T12" fmla="*/ 55 h 5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55">
                          <a:moveTo>
                            <a:pt x="0" y="0"/>
                          </a:moveTo>
                          <a:lnTo>
                            <a:pt x="0" y="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28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4322" y="2326"/>
                      <a:ext cx="1" cy="172"/>
                    </a:xfrm>
                    <a:custGeom>
                      <a:avLst/>
                      <a:gdLst>
                        <a:gd name="T0" fmla="*/ 0 w 1"/>
                        <a:gd name="T1" fmla="*/ 0 h 172"/>
                        <a:gd name="T2" fmla="*/ 0 w 1"/>
                        <a:gd name="T3" fmla="*/ 172 h 172"/>
                        <a:gd name="T4" fmla="*/ 0 w 1"/>
                        <a:gd name="T5" fmla="*/ 0 h 172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172"/>
                        <a:gd name="T11" fmla="*/ 1 w 1"/>
                        <a:gd name="T12" fmla="*/ 172 h 17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172">
                          <a:moveTo>
                            <a:pt x="0" y="0"/>
                          </a:moveTo>
                          <a:lnTo>
                            <a:pt x="0" y="17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29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20" y="2645"/>
                      <a:ext cx="1" cy="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30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2" y="2320"/>
                      <a:ext cx="1" cy="1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31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4834" y="2143"/>
                      <a:ext cx="1" cy="355"/>
                    </a:xfrm>
                    <a:custGeom>
                      <a:avLst/>
                      <a:gdLst>
                        <a:gd name="T0" fmla="*/ 0 w 1"/>
                        <a:gd name="T1" fmla="*/ 0 h 355"/>
                        <a:gd name="T2" fmla="*/ 0 w 1"/>
                        <a:gd name="T3" fmla="*/ 355 h 355"/>
                        <a:gd name="T4" fmla="*/ 0 w 1"/>
                        <a:gd name="T5" fmla="*/ 0 h 355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355"/>
                        <a:gd name="T11" fmla="*/ 1 w 1"/>
                        <a:gd name="T12" fmla="*/ 355 h 35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355">
                          <a:moveTo>
                            <a:pt x="0" y="0"/>
                          </a:moveTo>
                          <a:lnTo>
                            <a:pt x="0" y="3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32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4190" y="2326"/>
                      <a:ext cx="132" cy="1"/>
                    </a:xfrm>
                    <a:custGeom>
                      <a:avLst/>
                      <a:gdLst>
                        <a:gd name="T0" fmla="*/ 0 w 132"/>
                        <a:gd name="T1" fmla="*/ 0 h 1"/>
                        <a:gd name="T2" fmla="*/ 132 w 132"/>
                        <a:gd name="T3" fmla="*/ 0 h 1"/>
                        <a:gd name="T4" fmla="*/ 0 w 132"/>
                        <a:gd name="T5" fmla="*/ 0 h 1"/>
                        <a:gd name="T6" fmla="*/ 0 60000 65536"/>
                        <a:gd name="T7" fmla="*/ 0 60000 65536"/>
                        <a:gd name="T8" fmla="*/ 0 60000 65536"/>
                        <a:gd name="T9" fmla="*/ 0 w 132"/>
                        <a:gd name="T10" fmla="*/ 0 h 1"/>
                        <a:gd name="T11" fmla="*/ 132 w 132"/>
                        <a:gd name="T12" fmla="*/ 1 h 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2" h="1">
                          <a:moveTo>
                            <a:pt x="0" y="0"/>
                          </a:moveTo>
                          <a:lnTo>
                            <a:pt x="132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33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28" y="2137"/>
                      <a:ext cx="1" cy="3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34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4000" y="2326"/>
                      <a:ext cx="86" cy="1"/>
                    </a:xfrm>
                    <a:custGeom>
                      <a:avLst/>
                      <a:gdLst>
                        <a:gd name="T0" fmla="*/ 0 w 86"/>
                        <a:gd name="T1" fmla="*/ 0 h 1"/>
                        <a:gd name="T2" fmla="*/ 86 w 86"/>
                        <a:gd name="T3" fmla="*/ 0 h 1"/>
                        <a:gd name="T4" fmla="*/ 0 w 86"/>
                        <a:gd name="T5" fmla="*/ 0 h 1"/>
                        <a:gd name="T6" fmla="*/ 0 60000 65536"/>
                        <a:gd name="T7" fmla="*/ 0 60000 65536"/>
                        <a:gd name="T8" fmla="*/ 0 60000 65536"/>
                        <a:gd name="T9" fmla="*/ 0 w 86"/>
                        <a:gd name="T10" fmla="*/ 0 h 1"/>
                        <a:gd name="T11" fmla="*/ 86 w 86"/>
                        <a:gd name="T12" fmla="*/ 1 h 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6" h="1">
                          <a:moveTo>
                            <a:pt x="0" y="0"/>
                          </a:moveTo>
                          <a:lnTo>
                            <a:pt x="8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35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816" y="2326"/>
                      <a:ext cx="86" cy="1"/>
                    </a:xfrm>
                    <a:custGeom>
                      <a:avLst/>
                      <a:gdLst>
                        <a:gd name="T0" fmla="*/ 0 w 86"/>
                        <a:gd name="T1" fmla="*/ 0 h 1"/>
                        <a:gd name="T2" fmla="*/ 86 w 86"/>
                        <a:gd name="T3" fmla="*/ 0 h 1"/>
                        <a:gd name="T4" fmla="*/ 0 w 86"/>
                        <a:gd name="T5" fmla="*/ 0 h 1"/>
                        <a:gd name="T6" fmla="*/ 0 60000 65536"/>
                        <a:gd name="T7" fmla="*/ 0 60000 65536"/>
                        <a:gd name="T8" fmla="*/ 0 60000 65536"/>
                        <a:gd name="T9" fmla="*/ 0 w 86"/>
                        <a:gd name="T10" fmla="*/ 0 h 1"/>
                        <a:gd name="T11" fmla="*/ 86 w 86"/>
                        <a:gd name="T12" fmla="*/ 1 h 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6" h="1">
                          <a:moveTo>
                            <a:pt x="0" y="0"/>
                          </a:moveTo>
                          <a:lnTo>
                            <a:pt x="8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36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3942" y="2394"/>
                      <a:ext cx="1" cy="86"/>
                    </a:xfrm>
                    <a:custGeom>
                      <a:avLst/>
                      <a:gdLst>
                        <a:gd name="T0" fmla="*/ 0 w 1"/>
                        <a:gd name="T1" fmla="*/ 86 h 86"/>
                        <a:gd name="T2" fmla="*/ 0 w 1"/>
                        <a:gd name="T3" fmla="*/ 0 h 86"/>
                        <a:gd name="T4" fmla="*/ 0 w 1"/>
                        <a:gd name="T5" fmla="*/ 86 h 86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86"/>
                        <a:gd name="T11" fmla="*/ 1 w 1"/>
                        <a:gd name="T12" fmla="*/ 86 h 8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86">
                          <a:moveTo>
                            <a:pt x="0" y="86"/>
                          </a:moveTo>
                          <a:lnTo>
                            <a:pt x="0" y="0"/>
                          </a:lnTo>
                          <a:lnTo>
                            <a:pt x="0" y="8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37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3931" y="2179"/>
                      <a:ext cx="1" cy="86"/>
                    </a:xfrm>
                    <a:custGeom>
                      <a:avLst/>
                      <a:gdLst>
                        <a:gd name="T0" fmla="*/ 0 w 1"/>
                        <a:gd name="T1" fmla="*/ 0 h 86"/>
                        <a:gd name="T2" fmla="*/ 0 w 1"/>
                        <a:gd name="T3" fmla="*/ 86 h 86"/>
                        <a:gd name="T4" fmla="*/ 0 w 1"/>
                        <a:gd name="T5" fmla="*/ 0 h 86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86"/>
                        <a:gd name="T11" fmla="*/ 1 w 1"/>
                        <a:gd name="T12" fmla="*/ 86 h 8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86">
                          <a:moveTo>
                            <a:pt x="0" y="0"/>
                          </a:moveTo>
                          <a:lnTo>
                            <a:pt x="0" y="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38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3954" y="2179"/>
                      <a:ext cx="1" cy="86"/>
                    </a:xfrm>
                    <a:custGeom>
                      <a:avLst/>
                      <a:gdLst>
                        <a:gd name="T0" fmla="*/ 0 w 1"/>
                        <a:gd name="T1" fmla="*/ 0 h 86"/>
                        <a:gd name="T2" fmla="*/ 0 w 1"/>
                        <a:gd name="T3" fmla="*/ 86 h 86"/>
                        <a:gd name="T4" fmla="*/ 0 w 1"/>
                        <a:gd name="T5" fmla="*/ 0 h 86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86"/>
                        <a:gd name="T11" fmla="*/ 1 w 1"/>
                        <a:gd name="T12" fmla="*/ 86 h 8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86">
                          <a:moveTo>
                            <a:pt x="0" y="0"/>
                          </a:moveTo>
                          <a:lnTo>
                            <a:pt x="0" y="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39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4667" y="1965"/>
                      <a:ext cx="115" cy="73"/>
                    </a:xfrm>
                    <a:custGeom>
                      <a:avLst/>
                      <a:gdLst>
                        <a:gd name="T0" fmla="*/ 115 w 115"/>
                        <a:gd name="T1" fmla="*/ 73 h 73"/>
                        <a:gd name="T2" fmla="*/ 0 w 115"/>
                        <a:gd name="T3" fmla="*/ 0 h 73"/>
                        <a:gd name="T4" fmla="*/ 115 w 115"/>
                        <a:gd name="T5" fmla="*/ 73 h 73"/>
                        <a:gd name="T6" fmla="*/ 0 60000 65536"/>
                        <a:gd name="T7" fmla="*/ 0 60000 65536"/>
                        <a:gd name="T8" fmla="*/ 0 60000 65536"/>
                        <a:gd name="T9" fmla="*/ 0 w 115"/>
                        <a:gd name="T10" fmla="*/ 0 h 73"/>
                        <a:gd name="T11" fmla="*/ 115 w 115"/>
                        <a:gd name="T12" fmla="*/ 73 h 73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15" h="73">
                          <a:moveTo>
                            <a:pt x="115" y="73"/>
                          </a:moveTo>
                          <a:lnTo>
                            <a:pt x="0" y="0"/>
                          </a:lnTo>
                          <a:lnTo>
                            <a:pt x="115" y="7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40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4667" y="1959"/>
                      <a:ext cx="121" cy="86"/>
                    </a:xfrm>
                    <a:custGeom>
                      <a:avLst/>
                      <a:gdLst>
                        <a:gd name="T0" fmla="*/ 121 w 121"/>
                        <a:gd name="T1" fmla="*/ 79 h 86"/>
                        <a:gd name="T2" fmla="*/ 115 w 121"/>
                        <a:gd name="T3" fmla="*/ 86 h 86"/>
                        <a:gd name="T4" fmla="*/ 0 w 121"/>
                        <a:gd name="T5" fmla="*/ 6 h 86"/>
                        <a:gd name="T6" fmla="*/ 6 w 121"/>
                        <a:gd name="T7" fmla="*/ 0 h 86"/>
                        <a:gd name="T8" fmla="*/ 121 w 121"/>
                        <a:gd name="T9" fmla="*/ 79 h 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86"/>
                        <a:gd name="T17" fmla="*/ 121 w 121"/>
                        <a:gd name="T18" fmla="*/ 86 h 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86">
                          <a:moveTo>
                            <a:pt x="121" y="79"/>
                          </a:moveTo>
                          <a:lnTo>
                            <a:pt x="115" y="86"/>
                          </a:lnTo>
                          <a:lnTo>
                            <a:pt x="0" y="6"/>
                          </a:lnTo>
                          <a:lnTo>
                            <a:pt x="6" y="0"/>
                          </a:lnTo>
                          <a:lnTo>
                            <a:pt x="121" y="7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41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4897" y="1965"/>
                      <a:ext cx="98" cy="73"/>
                    </a:xfrm>
                    <a:custGeom>
                      <a:avLst/>
                      <a:gdLst>
                        <a:gd name="T0" fmla="*/ 98 w 98"/>
                        <a:gd name="T1" fmla="*/ 0 h 73"/>
                        <a:gd name="T2" fmla="*/ 0 w 98"/>
                        <a:gd name="T3" fmla="*/ 73 h 73"/>
                        <a:gd name="T4" fmla="*/ 98 w 98"/>
                        <a:gd name="T5" fmla="*/ 0 h 73"/>
                        <a:gd name="T6" fmla="*/ 0 60000 65536"/>
                        <a:gd name="T7" fmla="*/ 0 60000 65536"/>
                        <a:gd name="T8" fmla="*/ 0 60000 65536"/>
                        <a:gd name="T9" fmla="*/ 0 w 98"/>
                        <a:gd name="T10" fmla="*/ 0 h 73"/>
                        <a:gd name="T11" fmla="*/ 98 w 98"/>
                        <a:gd name="T12" fmla="*/ 73 h 73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8" h="73">
                          <a:moveTo>
                            <a:pt x="98" y="0"/>
                          </a:moveTo>
                          <a:lnTo>
                            <a:pt x="0" y="73"/>
                          </a:lnTo>
                          <a:lnTo>
                            <a:pt x="9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42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4891" y="1959"/>
                      <a:ext cx="109" cy="79"/>
                    </a:xfrm>
                    <a:custGeom>
                      <a:avLst/>
                      <a:gdLst>
                        <a:gd name="T0" fmla="*/ 104 w 109"/>
                        <a:gd name="T1" fmla="*/ 0 h 79"/>
                        <a:gd name="T2" fmla="*/ 109 w 109"/>
                        <a:gd name="T3" fmla="*/ 6 h 79"/>
                        <a:gd name="T4" fmla="*/ 6 w 109"/>
                        <a:gd name="T5" fmla="*/ 79 h 79"/>
                        <a:gd name="T6" fmla="*/ 0 w 109"/>
                        <a:gd name="T7" fmla="*/ 73 h 79"/>
                        <a:gd name="T8" fmla="*/ 104 w 109"/>
                        <a:gd name="T9" fmla="*/ 0 h 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9"/>
                        <a:gd name="T16" fmla="*/ 0 h 79"/>
                        <a:gd name="T17" fmla="*/ 109 w 109"/>
                        <a:gd name="T18" fmla="*/ 79 h 7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9" h="79">
                          <a:moveTo>
                            <a:pt x="104" y="0"/>
                          </a:moveTo>
                          <a:lnTo>
                            <a:pt x="109" y="6"/>
                          </a:lnTo>
                          <a:lnTo>
                            <a:pt x="6" y="79"/>
                          </a:lnTo>
                          <a:lnTo>
                            <a:pt x="0" y="73"/>
                          </a:lnTo>
                          <a:lnTo>
                            <a:pt x="10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43" name="Freeform 58"/>
                    <p:cNvSpPr>
                      <a:spLocks/>
                    </p:cNvSpPr>
                    <p:nvPr/>
                  </p:nvSpPr>
                  <p:spPr bwMode="auto">
                    <a:xfrm>
                      <a:off x="3620" y="2326"/>
                      <a:ext cx="87" cy="1"/>
                    </a:xfrm>
                    <a:custGeom>
                      <a:avLst/>
                      <a:gdLst>
                        <a:gd name="T0" fmla="*/ 0 w 87"/>
                        <a:gd name="T1" fmla="*/ 0 h 1"/>
                        <a:gd name="T2" fmla="*/ 87 w 87"/>
                        <a:gd name="T3" fmla="*/ 0 h 1"/>
                        <a:gd name="T4" fmla="*/ 0 w 87"/>
                        <a:gd name="T5" fmla="*/ 0 h 1"/>
                        <a:gd name="T6" fmla="*/ 0 60000 65536"/>
                        <a:gd name="T7" fmla="*/ 0 60000 65536"/>
                        <a:gd name="T8" fmla="*/ 0 60000 65536"/>
                        <a:gd name="T9" fmla="*/ 0 w 87"/>
                        <a:gd name="T10" fmla="*/ 0 h 1"/>
                        <a:gd name="T11" fmla="*/ 87 w 87"/>
                        <a:gd name="T12" fmla="*/ 1 h 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7" h="1">
                          <a:moveTo>
                            <a:pt x="0" y="0"/>
                          </a:moveTo>
                          <a:lnTo>
                            <a:pt x="87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44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3436" y="2326"/>
                      <a:ext cx="92" cy="1"/>
                    </a:xfrm>
                    <a:custGeom>
                      <a:avLst/>
                      <a:gdLst>
                        <a:gd name="T0" fmla="*/ 0 w 92"/>
                        <a:gd name="T1" fmla="*/ 0 h 1"/>
                        <a:gd name="T2" fmla="*/ 92 w 92"/>
                        <a:gd name="T3" fmla="*/ 0 h 1"/>
                        <a:gd name="T4" fmla="*/ 0 w 92"/>
                        <a:gd name="T5" fmla="*/ 0 h 1"/>
                        <a:gd name="T6" fmla="*/ 0 60000 65536"/>
                        <a:gd name="T7" fmla="*/ 0 60000 65536"/>
                        <a:gd name="T8" fmla="*/ 0 60000 65536"/>
                        <a:gd name="T9" fmla="*/ 0 w 92"/>
                        <a:gd name="T10" fmla="*/ 0 h 1"/>
                        <a:gd name="T11" fmla="*/ 92 w 92"/>
                        <a:gd name="T12" fmla="*/ 1 h 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2" h="1">
                          <a:moveTo>
                            <a:pt x="0" y="0"/>
                          </a:moveTo>
                          <a:lnTo>
                            <a:pt x="92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45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3247" y="2326"/>
                      <a:ext cx="86" cy="1"/>
                    </a:xfrm>
                    <a:custGeom>
                      <a:avLst/>
                      <a:gdLst>
                        <a:gd name="T0" fmla="*/ 0 w 86"/>
                        <a:gd name="T1" fmla="*/ 0 h 1"/>
                        <a:gd name="T2" fmla="*/ 86 w 86"/>
                        <a:gd name="T3" fmla="*/ 0 h 1"/>
                        <a:gd name="T4" fmla="*/ 0 w 86"/>
                        <a:gd name="T5" fmla="*/ 0 h 1"/>
                        <a:gd name="T6" fmla="*/ 0 60000 65536"/>
                        <a:gd name="T7" fmla="*/ 0 60000 65536"/>
                        <a:gd name="T8" fmla="*/ 0 60000 65536"/>
                        <a:gd name="T9" fmla="*/ 0 w 86"/>
                        <a:gd name="T10" fmla="*/ 0 h 1"/>
                        <a:gd name="T11" fmla="*/ 86 w 86"/>
                        <a:gd name="T12" fmla="*/ 1 h 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6" h="1">
                          <a:moveTo>
                            <a:pt x="0" y="0"/>
                          </a:moveTo>
                          <a:lnTo>
                            <a:pt x="8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46" name="Freeform 65"/>
                    <p:cNvSpPr>
                      <a:spLocks/>
                    </p:cNvSpPr>
                    <p:nvPr/>
                  </p:nvSpPr>
                  <p:spPr bwMode="auto">
                    <a:xfrm>
                      <a:off x="3057" y="2326"/>
                      <a:ext cx="98" cy="1"/>
                    </a:xfrm>
                    <a:custGeom>
                      <a:avLst/>
                      <a:gdLst>
                        <a:gd name="T0" fmla="*/ 0 w 98"/>
                        <a:gd name="T1" fmla="*/ 0 h 1"/>
                        <a:gd name="T2" fmla="*/ 98 w 98"/>
                        <a:gd name="T3" fmla="*/ 0 h 1"/>
                        <a:gd name="T4" fmla="*/ 0 w 98"/>
                        <a:gd name="T5" fmla="*/ 0 h 1"/>
                        <a:gd name="T6" fmla="*/ 0 60000 65536"/>
                        <a:gd name="T7" fmla="*/ 0 60000 65536"/>
                        <a:gd name="T8" fmla="*/ 0 60000 65536"/>
                        <a:gd name="T9" fmla="*/ 0 w 98"/>
                        <a:gd name="T10" fmla="*/ 0 h 1"/>
                        <a:gd name="T11" fmla="*/ 98 w 98"/>
                        <a:gd name="T12" fmla="*/ 1 h 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8" h="1">
                          <a:moveTo>
                            <a:pt x="0" y="0"/>
                          </a:moveTo>
                          <a:lnTo>
                            <a:pt x="9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47" name="Freeform 66"/>
                    <p:cNvSpPr>
                      <a:spLocks/>
                    </p:cNvSpPr>
                    <p:nvPr/>
                  </p:nvSpPr>
                  <p:spPr bwMode="auto">
                    <a:xfrm>
                      <a:off x="3183" y="2179"/>
                      <a:ext cx="1" cy="86"/>
                    </a:xfrm>
                    <a:custGeom>
                      <a:avLst/>
                      <a:gdLst>
                        <a:gd name="T0" fmla="*/ 0 w 1"/>
                        <a:gd name="T1" fmla="*/ 0 h 86"/>
                        <a:gd name="T2" fmla="*/ 0 w 1"/>
                        <a:gd name="T3" fmla="*/ 86 h 86"/>
                        <a:gd name="T4" fmla="*/ 0 w 1"/>
                        <a:gd name="T5" fmla="*/ 0 h 86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86"/>
                        <a:gd name="T11" fmla="*/ 1 w 1"/>
                        <a:gd name="T12" fmla="*/ 86 h 8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86">
                          <a:moveTo>
                            <a:pt x="0" y="0"/>
                          </a:moveTo>
                          <a:lnTo>
                            <a:pt x="0" y="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48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3201" y="2179"/>
                      <a:ext cx="1" cy="86"/>
                    </a:xfrm>
                    <a:custGeom>
                      <a:avLst/>
                      <a:gdLst>
                        <a:gd name="T0" fmla="*/ 0 w 1"/>
                        <a:gd name="T1" fmla="*/ 0 h 86"/>
                        <a:gd name="T2" fmla="*/ 0 w 1"/>
                        <a:gd name="T3" fmla="*/ 86 h 86"/>
                        <a:gd name="T4" fmla="*/ 0 w 1"/>
                        <a:gd name="T5" fmla="*/ 0 h 86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86"/>
                        <a:gd name="T11" fmla="*/ 1 w 1"/>
                        <a:gd name="T12" fmla="*/ 86 h 8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86">
                          <a:moveTo>
                            <a:pt x="0" y="0"/>
                          </a:moveTo>
                          <a:lnTo>
                            <a:pt x="0" y="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49" name="Freeform 70"/>
                    <p:cNvSpPr>
                      <a:spLocks/>
                    </p:cNvSpPr>
                    <p:nvPr/>
                  </p:nvSpPr>
                  <p:spPr bwMode="auto">
                    <a:xfrm>
                      <a:off x="3557" y="2179"/>
                      <a:ext cx="1" cy="86"/>
                    </a:xfrm>
                    <a:custGeom>
                      <a:avLst/>
                      <a:gdLst>
                        <a:gd name="T0" fmla="*/ 0 w 1"/>
                        <a:gd name="T1" fmla="*/ 0 h 86"/>
                        <a:gd name="T2" fmla="*/ 0 w 1"/>
                        <a:gd name="T3" fmla="*/ 86 h 86"/>
                        <a:gd name="T4" fmla="*/ 0 w 1"/>
                        <a:gd name="T5" fmla="*/ 0 h 86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86"/>
                        <a:gd name="T11" fmla="*/ 1 w 1"/>
                        <a:gd name="T12" fmla="*/ 86 h 8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86">
                          <a:moveTo>
                            <a:pt x="0" y="0"/>
                          </a:moveTo>
                          <a:lnTo>
                            <a:pt x="0" y="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50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3580" y="2179"/>
                      <a:ext cx="1" cy="86"/>
                    </a:xfrm>
                    <a:custGeom>
                      <a:avLst/>
                      <a:gdLst>
                        <a:gd name="T0" fmla="*/ 0 w 1"/>
                        <a:gd name="T1" fmla="*/ 0 h 86"/>
                        <a:gd name="T2" fmla="*/ 0 w 1"/>
                        <a:gd name="T3" fmla="*/ 86 h 86"/>
                        <a:gd name="T4" fmla="*/ 0 w 1"/>
                        <a:gd name="T5" fmla="*/ 0 h 86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86"/>
                        <a:gd name="T11" fmla="*/ 1 w 1"/>
                        <a:gd name="T12" fmla="*/ 86 h 8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86">
                          <a:moveTo>
                            <a:pt x="0" y="0"/>
                          </a:moveTo>
                          <a:lnTo>
                            <a:pt x="0" y="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51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3195" y="2394"/>
                      <a:ext cx="1" cy="86"/>
                    </a:xfrm>
                    <a:custGeom>
                      <a:avLst/>
                      <a:gdLst>
                        <a:gd name="T0" fmla="*/ 0 w 1"/>
                        <a:gd name="T1" fmla="*/ 86 h 86"/>
                        <a:gd name="T2" fmla="*/ 0 w 1"/>
                        <a:gd name="T3" fmla="*/ 0 h 86"/>
                        <a:gd name="T4" fmla="*/ 0 w 1"/>
                        <a:gd name="T5" fmla="*/ 86 h 86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86"/>
                        <a:gd name="T11" fmla="*/ 1 w 1"/>
                        <a:gd name="T12" fmla="*/ 86 h 8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86">
                          <a:moveTo>
                            <a:pt x="0" y="86"/>
                          </a:moveTo>
                          <a:lnTo>
                            <a:pt x="0" y="0"/>
                          </a:lnTo>
                          <a:lnTo>
                            <a:pt x="0" y="8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52" name="Freeform 77"/>
                    <p:cNvSpPr>
                      <a:spLocks/>
                    </p:cNvSpPr>
                    <p:nvPr/>
                  </p:nvSpPr>
                  <p:spPr bwMode="auto">
                    <a:xfrm>
                      <a:off x="3569" y="2394"/>
                      <a:ext cx="1" cy="86"/>
                    </a:xfrm>
                    <a:custGeom>
                      <a:avLst/>
                      <a:gdLst>
                        <a:gd name="T0" fmla="*/ 0 w 1"/>
                        <a:gd name="T1" fmla="*/ 86 h 86"/>
                        <a:gd name="T2" fmla="*/ 0 w 1"/>
                        <a:gd name="T3" fmla="*/ 0 h 86"/>
                        <a:gd name="T4" fmla="*/ 0 w 1"/>
                        <a:gd name="T5" fmla="*/ 86 h 86"/>
                        <a:gd name="T6" fmla="*/ 0 60000 65536"/>
                        <a:gd name="T7" fmla="*/ 0 60000 65536"/>
                        <a:gd name="T8" fmla="*/ 0 60000 65536"/>
                        <a:gd name="T9" fmla="*/ 0 w 1"/>
                        <a:gd name="T10" fmla="*/ 0 h 86"/>
                        <a:gd name="T11" fmla="*/ 1 w 1"/>
                        <a:gd name="T12" fmla="*/ 86 h 8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" h="86">
                          <a:moveTo>
                            <a:pt x="0" y="86"/>
                          </a:moveTo>
                          <a:lnTo>
                            <a:pt x="0" y="0"/>
                          </a:lnTo>
                          <a:lnTo>
                            <a:pt x="0" y="8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153" name="Rectangl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62" y="1692"/>
                      <a:ext cx="81" cy="1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N</a:t>
                      </a:r>
                      <a:endParaRPr lang="en-US" sz="1400"/>
                    </a:p>
                  </p:txBody>
                </p:sp>
                <p:sp>
                  <p:nvSpPr>
                    <p:cNvPr id="128154" name="Rectangle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1" y="1386"/>
                      <a:ext cx="81" cy="1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N</a:t>
                      </a:r>
                      <a:endParaRPr lang="en-US" sz="1400"/>
                    </a:p>
                  </p:txBody>
                </p:sp>
                <p:sp>
                  <p:nvSpPr>
                    <p:cNvPr id="128155" name="Rectangle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76" y="1386"/>
                      <a:ext cx="81" cy="1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H</a:t>
                      </a:r>
                      <a:endParaRPr lang="en-US" sz="1400"/>
                    </a:p>
                  </p:txBody>
                </p:sp>
                <p:sp>
                  <p:nvSpPr>
                    <p:cNvPr id="128156" name="Rectangle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51" y="1428"/>
                      <a:ext cx="48" cy="10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110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en-US" sz="1400"/>
                    </a:p>
                  </p:txBody>
                </p:sp>
                <p:sp>
                  <p:nvSpPr>
                    <p:cNvPr id="128157" name="Rectangle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8" y="2011"/>
                      <a:ext cx="87" cy="1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O</a:t>
                      </a:r>
                      <a:endParaRPr lang="en-US" sz="1400"/>
                    </a:p>
                  </p:txBody>
                </p:sp>
                <p:sp>
                  <p:nvSpPr>
                    <p:cNvPr id="128158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1" y="2011"/>
                      <a:ext cx="81" cy="1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N</a:t>
                      </a:r>
                      <a:endParaRPr lang="en-US" sz="1400"/>
                    </a:p>
                  </p:txBody>
                </p:sp>
                <p:sp>
                  <p:nvSpPr>
                    <p:cNvPr id="128159" name="Rectangl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48" y="2231"/>
                      <a:ext cx="87" cy="1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O</a:t>
                      </a:r>
                      <a:endParaRPr lang="en-US" sz="1400"/>
                    </a:p>
                  </p:txBody>
                </p:sp>
              </p:grpSp>
              <p:grpSp>
                <p:nvGrpSpPr>
                  <p:cNvPr id="1280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4626" y="2383"/>
                    <a:ext cx="161" cy="134"/>
                    <a:chOff x="4382" y="2703"/>
                    <a:chExt cx="161" cy="134"/>
                  </a:xfrm>
                </p:grpSpPr>
                <p:sp>
                  <p:nvSpPr>
                    <p:cNvPr id="128093" name="Rectangl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82" y="2703"/>
                      <a:ext cx="87" cy="1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1400">
                          <a:solidFill>
                            <a:srgbClr val="ED181E"/>
                          </a:solidFill>
                        </a:rPr>
                        <a:t>O</a:t>
                      </a:r>
                    </a:p>
                  </p:txBody>
                </p:sp>
                <p:sp>
                  <p:nvSpPr>
                    <p:cNvPr id="128094" name="Rectangle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62" y="2703"/>
                      <a:ext cx="81" cy="1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1400">
                          <a:solidFill>
                            <a:srgbClr val="ED181E"/>
                          </a:solidFill>
                        </a:rPr>
                        <a:t>H</a:t>
                      </a:r>
                      <a:endParaRPr lang="en-US" sz="1400"/>
                    </a:p>
                  </p:txBody>
                </p:sp>
              </p:grpSp>
              <p:sp>
                <p:nvSpPr>
                  <p:cNvPr id="128089" name="Text Box 1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30" y="2175"/>
                    <a:ext cx="197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/>
                    <a:r>
                      <a:rPr lang="en-US" sz="1400">
                        <a:solidFill>
                          <a:srgbClr val="000000"/>
                        </a:solidFill>
                      </a:rPr>
                      <a:t>C</a:t>
                    </a:r>
                    <a:endParaRPr lang="en-GB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28090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4384" y="2089"/>
                    <a:ext cx="197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H</a:t>
                    </a:r>
                    <a:endParaRPr lang="en-GB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28091" name="Rectangle 116"/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2121"/>
                    <a:ext cx="197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H</a:t>
                    </a:r>
                    <a:endParaRPr lang="en-GB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28092" name="Rectangle 117"/>
                  <p:cNvSpPr>
                    <a:spLocks noChangeArrowheads="1"/>
                  </p:cNvSpPr>
                  <p:nvPr/>
                </p:nvSpPr>
                <p:spPr bwMode="auto">
                  <a:xfrm>
                    <a:off x="4192" y="1929"/>
                    <a:ext cx="284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OH</a:t>
                    </a:r>
                    <a:endParaRPr lang="en-GB" sz="1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28084" name="Line 118"/>
                <p:cNvSpPr>
                  <a:spLocks noChangeShapeType="1"/>
                </p:cNvSpPr>
                <p:nvPr/>
              </p:nvSpPr>
              <p:spPr bwMode="auto">
                <a:xfrm>
                  <a:off x="4288" y="2120"/>
                  <a:ext cx="24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8085" name="Line 119"/>
                <p:cNvSpPr>
                  <a:spLocks noChangeShapeType="1"/>
                </p:cNvSpPr>
                <p:nvPr/>
              </p:nvSpPr>
              <p:spPr bwMode="auto">
                <a:xfrm>
                  <a:off x="4192" y="2232"/>
                  <a:ext cx="88" cy="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8086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4384" y="2208"/>
                  <a:ext cx="48" cy="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128081" name="Line 113"/>
              <p:cNvSpPr>
                <a:spLocks noChangeShapeType="1"/>
              </p:cNvSpPr>
              <p:nvPr/>
            </p:nvSpPr>
            <p:spPr bwMode="auto">
              <a:xfrm>
                <a:off x="4648" y="2328"/>
                <a:ext cx="88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8082" name="Line 114"/>
              <p:cNvSpPr>
                <a:spLocks noChangeShapeType="1"/>
              </p:cNvSpPr>
              <p:nvPr/>
            </p:nvSpPr>
            <p:spPr bwMode="auto">
              <a:xfrm>
                <a:off x="4788" y="2444"/>
                <a:ext cx="40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28002" name="Group 200"/>
          <p:cNvGrpSpPr>
            <a:grpSpLocks/>
          </p:cNvGrpSpPr>
          <p:nvPr/>
        </p:nvGrpSpPr>
        <p:grpSpPr bwMode="auto">
          <a:xfrm>
            <a:off x="922338" y="1828800"/>
            <a:ext cx="3276600" cy="3552825"/>
            <a:chOff x="3696" y="1040"/>
            <a:chExt cx="2064" cy="2238"/>
          </a:xfrm>
        </p:grpSpPr>
        <p:grpSp>
          <p:nvGrpSpPr>
            <p:cNvPr id="128006" name="Group 127"/>
            <p:cNvGrpSpPr>
              <a:grpSpLocks/>
            </p:cNvGrpSpPr>
            <p:nvPr/>
          </p:nvGrpSpPr>
          <p:grpSpPr bwMode="auto">
            <a:xfrm>
              <a:off x="3745" y="1203"/>
              <a:ext cx="1895" cy="1561"/>
              <a:chOff x="3745" y="1203"/>
              <a:chExt cx="1895" cy="1561"/>
            </a:xfrm>
          </p:grpSpPr>
          <p:sp>
            <p:nvSpPr>
              <p:cNvPr id="128012" name="Freeform 128"/>
              <p:cNvSpPr>
                <a:spLocks/>
              </p:cNvSpPr>
              <p:nvPr/>
            </p:nvSpPr>
            <p:spPr bwMode="auto">
              <a:xfrm>
                <a:off x="5257" y="1721"/>
                <a:ext cx="1" cy="172"/>
              </a:xfrm>
              <a:custGeom>
                <a:avLst/>
                <a:gdLst>
                  <a:gd name="T0" fmla="*/ 0 w 1"/>
                  <a:gd name="T1" fmla="*/ 172 h 172"/>
                  <a:gd name="T2" fmla="*/ 0 w 1"/>
                  <a:gd name="T3" fmla="*/ 0 h 172"/>
                  <a:gd name="T4" fmla="*/ 0 w 1"/>
                  <a:gd name="T5" fmla="*/ 172 h 17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72"/>
                  <a:gd name="T11" fmla="*/ 1 w 1"/>
                  <a:gd name="T12" fmla="*/ 172 h 1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72">
                    <a:moveTo>
                      <a:pt x="0" y="172"/>
                    </a:moveTo>
                    <a:lnTo>
                      <a:pt x="0" y="0"/>
                    </a:ln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13" name="Freeform 129"/>
              <p:cNvSpPr>
                <a:spLocks/>
              </p:cNvSpPr>
              <p:nvPr/>
            </p:nvSpPr>
            <p:spPr bwMode="auto">
              <a:xfrm>
                <a:off x="5137" y="1900"/>
                <a:ext cx="120" cy="78"/>
              </a:xfrm>
              <a:custGeom>
                <a:avLst/>
                <a:gdLst>
                  <a:gd name="T0" fmla="*/ 0 w 120"/>
                  <a:gd name="T1" fmla="*/ 78 h 78"/>
                  <a:gd name="T2" fmla="*/ 120 w 120"/>
                  <a:gd name="T3" fmla="*/ 0 h 78"/>
                  <a:gd name="T4" fmla="*/ 0 w 120"/>
                  <a:gd name="T5" fmla="*/ 78 h 78"/>
                  <a:gd name="T6" fmla="*/ 0 60000 65536"/>
                  <a:gd name="T7" fmla="*/ 0 60000 65536"/>
                  <a:gd name="T8" fmla="*/ 0 60000 65536"/>
                  <a:gd name="T9" fmla="*/ 0 w 120"/>
                  <a:gd name="T10" fmla="*/ 0 h 78"/>
                  <a:gd name="T11" fmla="*/ 120 w 120"/>
                  <a:gd name="T12" fmla="*/ 78 h 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0" h="78">
                    <a:moveTo>
                      <a:pt x="0" y="78"/>
                    </a:moveTo>
                    <a:lnTo>
                      <a:pt x="120" y="0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14" name="Freeform 130"/>
              <p:cNvSpPr>
                <a:spLocks/>
              </p:cNvSpPr>
              <p:nvPr/>
            </p:nvSpPr>
            <p:spPr bwMode="auto">
              <a:xfrm>
                <a:off x="5137" y="1893"/>
                <a:ext cx="120" cy="85"/>
              </a:xfrm>
              <a:custGeom>
                <a:avLst/>
                <a:gdLst>
                  <a:gd name="T0" fmla="*/ 0 w 120"/>
                  <a:gd name="T1" fmla="*/ 85 h 85"/>
                  <a:gd name="T2" fmla="*/ 0 w 120"/>
                  <a:gd name="T3" fmla="*/ 78 h 85"/>
                  <a:gd name="T4" fmla="*/ 114 w 120"/>
                  <a:gd name="T5" fmla="*/ 0 h 85"/>
                  <a:gd name="T6" fmla="*/ 120 w 120"/>
                  <a:gd name="T7" fmla="*/ 7 h 85"/>
                  <a:gd name="T8" fmla="*/ 0 w 120"/>
                  <a:gd name="T9" fmla="*/ 85 h 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0"/>
                  <a:gd name="T16" fmla="*/ 0 h 85"/>
                  <a:gd name="T17" fmla="*/ 120 w 120"/>
                  <a:gd name="T18" fmla="*/ 85 h 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0" h="85">
                    <a:moveTo>
                      <a:pt x="0" y="85"/>
                    </a:moveTo>
                    <a:lnTo>
                      <a:pt x="0" y="78"/>
                    </a:lnTo>
                    <a:lnTo>
                      <a:pt x="114" y="0"/>
                    </a:lnTo>
                    <a:lnTo>
                      <a:pt x="120" y="7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15" name="Freeform 131"/>
              <p:cNvSpPr>
                <a:spLocks/>
              </p:cNvSpPr>
              <p:nvPr/>
            </p:nvSpPr>
            <p:spPr bwMode="auto">
              <a:xfrm>
                <a:off x="5123" y="1878"/>
                <a:ext cx="108" cy="72"/>
              </a:xfrm>
              <a:custGeom>
                <a:avLst/>
                <a:gdLst>
                  <a:gd name="T0" fmla="*/ 0 w 108"/>
                  <a:gd name="T1" fmla="*/ 72 h 72"/>
                  <a:gd name="T2" fmla="*/ 108 w 108"/>
                  <a:gd name="T3" fmla="*/ 0 h 72"/>
                  <a:gd name="T4" fmla="*/ 0 w 108"/>
                  <a:gd name="T5" fmla="*/ 72 h 7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72"/>
                  <a:gd name="T11" fmla="*/ 108 w 108"/>
                  <a:gd name="T12" fmla="*/ 72 h 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72">
                    <a:moveTo>
                      <a:pt x="0" y="72"/>
                    </a:moveTo>
                    <a:lnTo>
                      <a:pt x="108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16" name="Freeform 132"/>
              <p:cNvSpPr>
                <a:spLocks/>
              </p:cNvSpPr>
              <p:nvPr/>
            </p:nvSpPr>
            <p:spPr bwMode="auto">
              <a:xfrm>
                <a:off x="5123" y="1878"/>
                <a:ext cx="108" cy="79"/>
              </a:xfrm>
              <a:custGeom>
                <a:avLst/>
                <a:gdLst>
                  <a:gd name="T0" fmla="*/ 0 w 108"/>
                  <a:gd name="T1" fmla="*/ 79 h 79"/>
                  <a:gd name="T2" fmla="*/ 0 w 108"/>
                  <a:gd name="T3" fmla="*/ 72 h 79"/>
                  <a:gd name="T4" fmla="*/ 108 w 108"/>
                  <a:gd name="T5" fmla="*/ 0 h 79"/>
                  <a:gd name="T6" fmla="*/ 108 w 108"/>
                  <a:gd name="T7" fmla="*/ 8 h 79"/>
                  <a:gd name="T8" fmla="*/ 0 w 108"/>
                  <a:gd name="T9" fmla="*/ 79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79"/>
                  <a:gd name="T17" fmla="*/ 108 w 108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79">
                    <a:moveTo>
                      <a:pt x="0" y="79"/>
                    </a:moveTo>
                    <a:lnTo>
                      <a:pt x="0" y="72"/>
                    </a:lnTo>
                    <a:lnTo>
                      <a:pt x="108" y="0"/>
                    </a:lnTo>
                    <a:lnTo>
                      <a:pt x="108" y="8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17" name="Freeform 133"/>
              <p:cNvSpPr>
                <a:spLocks/>
              </p:cNvSpPr>
              <p:nvPr/>
            </p:nvSpPr>
            <p:spPr bwMode="auto">
              <a:xfrm>
                <a:off x="4875" y="1900"/>
                <a:ext cx="134" cy="86"/>
              </a:xfrm>
              <a:custGeom>
                <a:avLst/>
                <a:gdLst>
                  <a:gd name="T0" fmla="*/ 134 w 134"/>
                  <a:gd name="T1" fmla="*/ 86 h 86"/>
                  <a:gd name="T2" fmla="*/ 0 w 134"/>
                  <a:gd name="T3" fmla="*/ 0 h 86"/>
                  <a:gd name="T4" fmla="*/ 134 w 134"/>
                  <a:gd name="T5" fmla="*/ 86 h 86"/>
                  <a:gd name="T6" fmla="*/ 0 60000 65536"/>
                  <a:gd name="T7" fmla="*/ 0 60000 65536"/>
                  <a:gd name="T8" fmla="*/ 0 60000 65536"/>
                  <a:gd name="T9" fmla="*/ 0 w 134"/>
                  <a:gd name="T10" fmla="*/ 0 h 86"/>
                  <a:gd name="T11" fmla="*/ 134 w 134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4" h="86">
                    <a:moveTo>
                      <a:pt x="134" y="86"/>
                    </a:moveTo>
                    <a:lnTo>
                      <a:pt x="0" y="0"/>
                    </a:lnTo>
                    <a:lnTo>
                      <a:pt x="134" y="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18" name="Freeform 134"/>
              <p:cNvSpPr>
                <a:spLocks/>
              </p:cNvSpPr>
              <p:nvPr/>
            </p:nvSpPr>
            <p:spPr bwMode="auto">
              <a:xfrm>
                <a:off x="4875" y="1893"/>
                <a:ext cx="134" cy="93"/>
              </a:xfrm>
              <a:custGeom>
                <a:avLst/>
                <a:gdLst>
                  <a:gd name="T0" fmla="*/ 134 w 134"/>
                  <a:gd name="T1" fmla="*/ 85 h 93"/>
                  <a:gd name="T2" fmla="*/ 134 w 134"/>
                  <a:gd name="T3" fmla="*/ 93 h 93"/>
                  <a:gd name="T4" fmla="*/ 0 w 134"/>
                  <a:gd name="T5" fmla="*/ 7 h 93"/>
                  <a:gd name="T6" fmla="*/ 7 w 134"/>
                  <a:gd name="T7" fmla="*/ 0 h 93"/>
                  <a:gd name="T8" fmla="*/ 134 w 134"/>
                  <a:gd name="T9" fmla="*/ 85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93"/>
                  <a:gd name="T17" fmla="*/ 134 w 134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93">
                    <a:moveTo>
                      <a:pt x="134" y="85"/>
                    </a:moveTo>
                    <a:lnTo>
                      <a:pt x="134" y="93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134" y="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19" name="Freeform 135"/>
              <p:cNvSpPr>
                <a:spLocks/>
              </p:cNvSpPr>
              <p:nvPr/>
            </p:nvSpPr>
            <p:spPr bwMode="auto">
              <a:xfrm>
                <a:off x="4875" y="1650"/>
                <a:ext cx="1" cy="243"/>
              </a:xfrm>
              <a:custGeom>
                <a:avLst/>
                <a:gdLst>
                  <a:gd name="T0" fmla="*/ 0 w 1"/>
                  <a:gd name="T1" fmla="*/ 0 h 243"/>
                  <a:gd name="T2" fmla="*/ 0 w 1"/>
                  <a:gd name="T3" fmla="*/ 243 h 243"/>
                  <a:gd name="T4" fmla="*/ 0 w 1"/>
                  <a:gd name="T5" fmla="*/ 0 h 243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43"/>
                  <a:gd name="T11" fmla="*/ 1 w 1"/>
                  <a:gd name="T12" fmla="*/ 243 h 24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43">
                    <a:moveTo>
                      <a:pt x="0" y="0"/>
                    </a:moveTo>
                    <a:lnTo>
                      <a:pt x="0" y="2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20" name="Line 136"/>
              <p:cNvSpPr>
                <a:spLocks noChangeShapeType="1"/>
              </p:cNvSpPr>
              <p:nvPr/>
            </p:nvSpPr>
            <p:spPr bwMode="auto">
              <a:xfrm flipV="1">
                <a:off x="5251" y="1721"/>
                <a:ext cx="1" cy="17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21" name="Line 137"/>
              <p:cNvSpPr>
                <a:spLocks noChangeShapeType="1"/>
              </p:cNvSpPr>
              <p:nvPr/>
            </p:nvSpPr>
            <p:spPr bwMode="auto">
              <a:xfrm>
                <a:off x="4875" y="1650"/>
                <a:ext cx="1" cy="24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22" name="Freeform 138"/>
              <p:cNvSpPr>
                <a:spLocks/>
              </p:cNvSpPr>
              <p:nvPr/>
            </p:nvSpPr>
            <p:spPr bwMode="auto">
              <a:xfrm>
                <a:off x="4902" y="1664"/>
                <a:ext cx="1" cy="214"/>
              </a:xfrm>
              <a:custGeom>
                <a:avLst/>
                <a:gdLst>
                  <a:gd name="T0" fmla="*/ 0 w 1"/>
                  <a:gd name="T1" fmla="*/ 0 h 214"/>
                  <a:gd name="T2" fmla="*/ 0 w 1"/>
                  <a:gd name="T3" fmla="*/ 214 h 214"/>
                  <a:gd name="T4" fmla="*/ 0 w 1"/>
                  <a:gd name="T5" fmla="*/ 0 h 21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14"/>
                  <a:gd name="T11" fmla="*/ 1 w 1"/>
                  <a:gd name="T12" fmla="*/ 214 h 2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14">
                    <a:moveTo>
                      <a:pt x="0" y="0"/>
                    </a:move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23" name="Freeform 139"/>
              <p:cNvSpPr>
                <a:spLocks/>
              </p:cNvSpPr>
              <p:nvPr/>
            </p:nvSpPr>
            <p:spPr bwMode="auto">
              <a:xfrm>
                <a:off x="4875" y="1521"/>
                <a:ext cx="195" cy="122"/>
              </a:xfrm>
              <a:custGeom>
                <a:avLst/>
                <a:gdLst>
                  <a:gd name="T0" fmla="*/ 0 w 195"/>
                  <a:gd name="T1" fmla="*/ 122 h 122"/>
                  <a:gd name="T2" fmla="*/ 195 w 195"/>
                  <a:gd name="T3" fmla="*/ 0 h 122"/>
                  <a:gd name="T4" fmla="*/ 0 w 195"/>
                  <a:gd name="T5" fmla="*/ 122 h 122"/>
                  <a:gd name="T6" fmla="*/ 0 60000 65536"/>
                  <a:gd name="T7" fmla="*/ 0 60000 65536"/>
                  <a:gd name="T8" fmla="*/ 0 60000 65536"/>
                  <a:gd name="T9" fmla="*/ 0 w 195"/>
                  <a:gd name="T10" fmla="*/ 0 h 122"/>
                  <a:gd name="T11" fmla="*/ 195 w 195"/>
                  <a:gd name="T12" fmla="*/ 122 h 1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" h="122">
                    <a:moveTo>
                      <a:pt x="0" y="122"/>
                    </a:moveTo>
                    <a:lnTo>
                      <a:pt x="195" y="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24" name="Freeform 140"/>
              <p:cNvSpPr>
                <a:spLocks/>
              </p:cNvSpPr>
              <p:nvPr/>
            </p:nvSpPr>
            <p:spPr bwMode="auto">
              <a:xfrm>
                <a:off x="4875" y="1521"/>
                <a:ext cx="195" cy="129"/>
              </a:xfrm>
              <a:custGeom>
                <a:avLst/>
                <a:gdLst>
                  <a:gd name="T0" fmla="*/ 7 w 195"/>
                  <a:gd name="T1" fmla="*/ 129 h 129"/>
                  <a:gd name="T2" fmla="*/ 0 w 195"/>
                  <a:gd name="T3" fmla="*/ 122 h 129"/>
                  <a:gd name="T4" fmla="*/ 188 w 195"/>
                  <a:gd name="T5" fmla="*/ 0 h 129"/>
                  <a:gd name="T6" fmla="*/ 195 w 195"/>
                  <a:gd name="T7" fmla="*/ 7 h 129"/>
                  <a:gd name="T8" fmla="*/ 7 w 195"/>
                  <a:gd name="T9" fmla="*/ 129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"/>
                  <a:gd name="T16" fmla="*/ 0 h 129"/>
                  <a:gd name="T17" fmla="*/ 195 w 195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" h="129">
                    <a:moveTo>
                      <a:pt x="7" y="129"/>
                    </a:moveTo>
                    <a:lnTo>
                      <a:pt x="0" y="122"/>
                    </a:lnTo>
                    <a:lnTo>
                      <a:pt x="188" y="0"/>
                    </a:lnTo>
                    <a:lnTo>
                      <a:pt x="195" y="7"/>
                    </a:lnTo>
                    <a:lnTo>
                      <a:pt x="7" y="1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25" name="Freeform 141"/>
              <p:cNvSpPr>
                <a:spLocks/>
              </p:cNvSpPr>
              <p:nvPr/>
            </p:nvSpPr>
            <p:spPr bwMode="auto">
              <a:xfrm>
                <a:off x="5070" y="1521"/>
                <a:ext cx="134" cy="86"/>
              </a:xfrm>
              <a:custGeom>
                <a:avLst/>
                <a:gdLst>
                  <a:gd name="T0" fmla="*/ 0 w 134"/>
                  <a:gd name="T1" fmla="*/ 0 h 86"/>
                  <a:gd name="T2" fmla="*/ 134 w 134"/>
                  <a:gd name="T3" fmla="*/ 86 h 86"/>
                  <a:gd name="T4" fmla="*/ 0 w 134"/>
                  <a:gd name="T5" fmla="*/ 0 h 86"/>
                  <a:gd name="T6" fmla="*/ 0 60000 65536"/>
                  <a:gd name="T7" fmla="*/ 0 60000 65536"/>
                  <a:gd name="T8" fmla="*/ 0 60000 65536"/>
                  <a:gd name="T9" fmla="*/ 0 w 134"/>
                  <a:gd name="T10" fmla="*/ 0 h 86"/>
                  <a:gd name="T11" fmla="*/ 134 w 134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4" h="86">
                    <a:moveTo>
                      <a:pt x="0" y="0"/>
                    </a:moveTo>
                    <a:lnTo>
                      <a:pt x="134" y="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26" name="Freeform 142"/>
              <p:cNvSpPr>
                <a:spLocks/>
              </p:cNvSpPr>
              <p:nvPr/>
            </p:nvSpPr>
            <p:spPr bwMode="auto">
              <a:xfrm>
                <a:off x="5063" y="1521"/>
                <a:ext cx="141" cy="93"/>
              </a:xfrm>
              <a:custGeom>
                <a:avLst/>
                <a:gdLst>
                  <a:gd name="T0" fmla="*/ 0 w 141"/>
                  <a:gd name="T1" fmla="*/ 7 h 93"/>
                  <a:gd name="T2" fmla="*/ 7 w 141"/>
                  <a:gd name="T3" fmla="*/ 0 h 93"/>
                  <a:gd name="T4" fmla="*/ 141 w 141"/>
                  <a:gd name="T5" fmla="*/ 86 h 93"/>
                  <a:gd name="T6" fmla="*/ 134 w 141"/>
                  <a:gd name="T7" fmla="*/ 93 h 93"/>
                  <a:gd name="T8" fmla="*/ 0 w 141"/>
                  <a:gd name="T9" fmla="*/ 7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1"/>
                  <a:gd name="T16" fmla="*/ 0 h 93"/>
                  <a:gd name="T17" fmla="*/ 141 w 141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1" h="93">
                    <a:moveTo>
                      <a:pt x="0" y="7"/>
                    </a:moveTo>
                    <a:lnTo>
                      <a:pt x="7" y="0"/>
                    </a:lnTo>
                    <a:lnTo>
                      <a:pt x="141" y="86"/>
                    </a:lnTo>
                    <a:lnTo>
                      <a:pt x="134" y="93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27" name="Freeform 143"/>
              <p:cNvSpPr>
                <a:spLocks/>
              </p:cNvSpPr>
              <p:nvPr/>
            </p:nvSpPr>
            <p:spPr bwMode="auto">
              <a:xfrm>
                <a:off x="4540" y="1636"/>
                <a:ext cx="87" cy="135"/>
              </a:xfrm>
              <a:custGeom>
                <a:avLst/>
                <a:gdLst>
                  <a:gd name="T0" fmla="*/ 0 w 87"/>
                  <a:gd name="T1" fmla="*/ 135 h 135"/>
                  <a:gd name="T2" fmla="*/ 87 w 87"/>
                  <a:gd name="T3" fmla="*/ 0 h 135"/>
                  <a:gd name="T4" fmla="*/ 0 w 87"/>
                  <a:gd name="T5" fmla="*/ 135 h 135"/>
                  <a:gd name="T6" fmla="*/ 0 60000 65536"/>
                  <a:gd name="T7" fmla="*/ 0 60000 65536"/>
                  <a:gd name="T8" fmla="*/ 0 60000 65536"/>
                  <a:gd name="T9" fmla="*/ 0 w 87"/>
                  <a:gd name="T10" fmla="*/ 0 h 135"/>
                  <a:gd name="T11" fmla="*/ 87 w 87"/>
                  <a:gd name="T12" fmla="*/ 135 h 1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7" h="135">
                    <a:moveTo>
                      <a:pt x="0" y="135"/>
                    </a:moveTo>
                    <a:lnTo>
                      <a:pt x="87" y="0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28" name="Freeform 144"/>
              <p:cNvSpPr>
                <a:spLocks/>
              </p:cNvSpPr>
              <p:nvPr/>
            </p:nvSpPr>
            <p:spPr bwMode="auto">
              <a:xfrm>
                <a:off x="4540" y="1636"/>
                <a:ext cx="87" cy="135"/>
              </a:xfrm>
              <a:custGeom>
                <a:avLst/>
                <a:gdLst>
                  <a:gd name="T0" fmla="*/ 0 w 87"/>
                  <a:gd name="T1" fmla="*/ 135 h 135"/>
                  <a:gd name="T2" fmla="*/ 0 w 87"/>
                  <a:gd name="T3" fmla="*/ 135 h 135"/>
                  <a:gd name="T4" fmla="*/ 80 w 87"/>
                  <a:gd name="T5" fmla="*/ 0 h 135"/>
                  <a:gd name="T6" fmla="*/ 87 w 87"/>
                  <a:gd name="T7" fmla="*/ 7 h 135"/>
                  <a:gd name="T8" fmla="*/ 0 w 87"/>
                  <a:gd name="T9" fmla="*/ 135 h 1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135"/>
                  <a:gd name="T17" fmla="*/ 87 w 87"/>
                  <a:gd name="T18" fmla="*/ 135 h 1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135">
                    <a:moveTo>
                      <a:pt x="0" y="135"/>
                    </a:moveTo>
                    <a:lnTo>
                      <a:pt x="0" y="135"/>
                    </a:lnTo>
                    <a:lnTo>
                      <a:pt x="80" y="0"/>
                    </a:lnTo>
                    <a:lnTo>
                      <a:pt x="87" y="7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29" name="Freeform 145"/>
              <p:cNvSpPr>
                <a:spLocks/>
              </p:cNvSpPr>
              <p:nvPr/>
            </p:nvSpPr>
            <p:spPr bwMode="auto">
              <a:xfrm>
                <a:off x="4573" y="1657"/>
                <a:ext cx="74" cy="114"/>
              </a:xfrm>
              <a:custGeom>
                <a:avLst/>
                <a:gdLst>
                  <a:gd name="T0" fmla="*/ 74 w 74"/>
                  <a:gd name="T1" fmla="*/ 0 h 114"/>
                  <a:gd name="T2" fmla="*/ 0 w 74"/>
                  <a:gd name="T3" fmla="*/ 114 h 114"/>
                  <a:gd name="T4" fmla="*/ 74 w 74"/>
                  <a:gd name="T5" fmla="*/ 0 h 114"/>
                  <a:gd name="T6" fmla="*/ 0 60000 65536"/>
                  <a:gd name="T7" fmla="*/ 0 60000 65536"/>
                  <a:gd name="T8" fmla="*/ 0 60000 65536"/>
                  <a:gd name="T9" fmla="*/ 0 w 74"/>
                  <a:gd name="T10" fmla="*/ 0 h 114"/>
                  <a:gd name="T11" fmla="*/ 74 w 74"/>
                  <a:gd name="T12" fmla="*/ 114 h 1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4" h="114">
                    <a:moveTo>
                      <a:pt x="74" y="0"/>
                    </a:moveTo>
                    <a:lnTo>
                      <a:pt x="0" y="114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30" name="Freeform 146"/>
              <p:cNvSpPr>
                <a:spLocks/>
              </p:cNvSpPr>
              <p:nvPr/>
            </p:nvSpPr>
            <p:spPr bwMode="auto">
              <a:xfrm>
                <a:off x="4567" y="1657"/>
                <a:ext cx="80" cy="114"/>
              </a:xfrm>
              <a:custGeom>
                <a:avLst/>
                <a:gdLst>
                  <a:gd name="T0" fmla="*/ 74 w 80"/>
                  <a:gd name="T1" fmla="*/ 0 h 114"/>
                  <a:gd name="T2" fmla="*/ 80 w 80"/>
                  <a:gd name="T3" fmla="*/ 0 h 114"/>
                  <a:gd name="T4" fmla="*/ 6 w 80"/>
                  <a:gd name="T5" fmla="*/ 114 h 114"/>
                  <a:gd name="T6" fmla="*/ 0 w 80"/>
                  <a:gd name="T7" fmla="*/ 114 h 114"/>
                  <a:gd name="T8" fmla="*/ 74 w 80"/>
                  <a:gd name="T9" fmla="*/ 0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114"/>
                  <a:gd name="T17" fmla="*/ 80 w 80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114">
                    <a:moveTo>
                      <a:pt x="74" y="0"/>
                    </a:moveTo>
                    <a:lnTo>
                      <a:pt x="80" y="0"/>
                    </a:lnTo>
                    <a:lnTo>
                      <a:pt x="6" y="114"/>
                    </a:lnTo>
                    <a:lnTo>
                      <a:pt x="0" y="114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31" name="Freeform 147"/>
              <p:cNvSpPr>
                <a:spLocks/>
              </p:cNvSpPr>
              <p:nvPr/>
            </p:nvSpPr>
            <p:spPr bwMode="auto">
              <a:xfrm>
                <a:off x="4741" y="1600"/>
                <a:ext cx="134" cy="43"/>
              </a:xfrm>
              <a:custGeom>
                <a:avLst/>
                <a:gdLst>
                  <a:gd name="T0" fmla="*/ 0 w 134"/>
                  <a:gd name="T1" fmla="*/ 0 h 43"/>
                  <a:gd name="T2" fmla="*/ 134 w 134"/>
                  <a:gd name="T3" fmla="*/ 43 h 43"/>
                  <a:gd name="T4" fmla="*/ 0 w 134"/>
                  <a:gd name="T5" fmla="*/ 0 h 43"/>
                  <a:gd name="T6" fmla="*/ 0 60000 65536"/>
                  <a:gd name="T7" fmla="*/ 0 60000 65536"/>
                  <a:gd name="T8" fmla="*/ 0 60000 65536"/>
                  <a:gd name="T9" fmla="*/ 0 w 134"/>
                  <a:gd name="T10" fmla="*/ 0 h 43"/>
                  <a:gd name="T11" fmla="*/ 134 w 134"/>
                  <a:gd name="T12" fmla="*/ 43 h 4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4" h="43">
                    <a:moveTo>
                      <a:pt x="0" y="0"/>
                    </a:moveTo>
                    <a:lnTo>
                      <a:pt x="134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32" name="Line 148"/>
              <p:cNvSpPr>
                <a:spLocks noChangeShapeType="1"/>
              </p:cNvSpPr>
              <p:nvPr/>
            </p:nvSpPr>
            <p:spPr bwMode="auto">
              <a:xfrm>
                <a:off x="4902" y="1664"/>
                <a:ext cx="1" cy="214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33" name="Line 149"/>
              <p:cNvSpPr>
                <a:spLocks noChangeShapeType="1"/>
              </p:cNvSpPr>
              <p:nvPr/>
            </p:nvSpPr>
            <p:spPr bwMode="auto">
              <a:xfrm>
                <a:off x="4734" y="1593"/>
                <a:ext cx="134" cy="5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34" name="Freeform 150"/>
              <p:cNvSpPr>
                <a:spLocks/>
              </p:cNvSpPr>
              <p:nvPr/>
            </p:nvSpPr>
            <p:spPr bwMode="auto">
              <a:xfrm>
                <a:off x="5056" y="1350"/>
                <a:ext cx="1" cy="178"/>
              </a:xfrm>
              <a:custGeom>
                <a:avLst/>
                <a:gdLst>
                  <a:gd name="T0" fmla="*/ 0 w 1"/>
                  <a:gd name="T1" fmla="*/ 0 h 178"/>
                  <a:gd name="T2" fmla="*/ 0 w 1"/>
                  <a:gd name="T3" fmla="*/ 178 h 178"/>
                  <a:gd name="T4" fmla="*/ 0 w 1"/>
                  <a:gd name="T5" fmla="*/ 0 h 17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78"/>
                  <a:gd name="T11" fmla="*/ 1 w 1"/>
                  <a:gd name="T12" fmla="*/ 178 h 1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78">
                    <a:moveTo>
                      <a:pt x="0" y="0"/>
                    </a:moveTo>
                    <a:lnTo>
                      <a:pt x="0" y="1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35" name="Freeform 151"/>
              <p:cNvSpPr>
                <a:spLocks/>
              </p:cNvSpPr>
              <p:nvPr/>
            </p:nvSpPr>
            <p:spPr bwMode="auto">
              <a:xfrm>
                <a:off x="5076" y="1350"/>
                <a:ext cx="1" cy="178"/>
              </a:xfrm>
              <a:custGeom>
                <a:avLst/>
                <a:gdLst>
                  <a:gd name="T0" fmla="*/ 0 w 1"/>
                  <a:gd name="T1" fmla="*/ 0 h 178"/>
                  <a:gd name="T2" fmla="*/ 0 w 1"/>
                  <a:gd name="T3" fmla="*/ 178 h 178"/>
                  <a:gd name="T4" fmla="*/ 0 w 1"/>
                  <a:gd name="T5" fmla="*/ 0 h 17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78"/>
                  <a:gd name="T11" fmla="*/ 1 w 1"/>
                  <a:gd name="T12" fmla="*/ 178 h 1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78">
                    <a:moveTo>
                      <a:pt x="0" y="0"/>
                    </a:moveTo>
                    <a:lnTo>
                      <a:pt x="0" y="1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36" name="Line 152"/>
              <p:cNvSpPr>
                <a:spLocks noChangeShapeType="1"/>
              </p:cNvSpPr>
              <p:nvPr/>
            </p:nvSpPr>
            <p:spPr bwMode="auto">
              <a:xfrm>
                <a:off x="5050" y="1350"/>
                <a:ext cx="1" cy="17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37" name="Line 153"/>
              <p:cNvSpPr>
                <a:spLocks noChangeShapeType="1"/>
              </p:cNvSpPr>
              <p:nvPr/>
            </p:nvSpPr>
            <p:spPr bwMode="auto">
              <a:xfrm>
                <a:off x="5076" y="1350"/>
                <a:ext cx="1" cy="17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38" name="Freeform 154"/>
              <p:cNvSpPr>
                <a:spLocks/>
              </p:cNvSpPr>
              <p:nvPr/>
            </p:nvSpPr>
            <p:spPr bwMode="auto">
              <a:xfrm>
                <a:off x="5257" y="1900"/>
                <a:ext cx="134" cy="86"/>
              </a:xfrm>
              <a:custGeom>
                <a:avLst/>
                <a:gdLst>
                  <a:gd name="T0" fmla="*/ 0 w 134"/>
                  <a:gd name="T1" fmla="*/ 0 h 86"/>
                  <a:gd name="T2" fmla="*/ 134 w 134"/>
                  <a:gd name="T3" fmla="*/ 86 h 86"/>
                  <a:gd name="T4" fmla="*/ 0 w 134"/>
                  <a:gd name="T5" fmla="*/ 0 h 86"/>
                  <a:gd name="T6" fmla="*/ 0 60000 65536"/>
                  <a:gd name="T7" fmla="*/ 0 60000 65536"/>
                  <a:gd name="T8" fmla="*/ 0 60000 65536"/>
                  <a:gd name="T9" fmla="*/ 0 w 134"/>
                  <a:gd name="T10" fmla="*/ 0 h 86"/>
                  <a:gd name="T11" fmla="*/ 134 w 134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4" h="86">
                    <a:moveTo>
                      <a:pt x="0" y="0"/>
                    </a:moveTo>
                    <a:lnTo>
                      <a:pt x="134" y="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39" name="Freeform 155"/>
              <p:cNvSpPr>
                <a:spLocks/>
              </p:cNvSpPr>
              <p:nvPr/>
            </p:nvSpPr>
            <p:spPr bwMode="auto">
              <a:xfrm>
                <a:off x="5257" y="1893"/>
                <a:ext cx="134" cy="93"/>
              </a:xfrm>
              <a:custGeom>
                <a:avLst/>
                <a:gdLst>
                  <a:gd name="T0" fmla="*/ 0 w 134"/>
                  <a:gd name="T1" fmla="*/ 7 h 93"/>
                  <a:gd name="T2" fmla="*/ 7 w 134"/>
                  <a:gd name="T3" fmla="*/ 0 h 93"/>
                  <a:gd name="T4" fmla="*/ 134 w 134"/>
                  <a:gd name="T5" fmla="*/ 85 h 93"/>
                  <a:gd name="T6" fmla="*/ 134 w 134"/>
                  <a:gd name="T7" fmla="*/ 93 h 93"/>
                  <a:gd name="T8" fmla="*/ 0 w 134"/>
                  <a:gd name="T9" fmla="*/ 7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93"/>
                  <a:gd name="T17" fmla="*/ 134 w 134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93">
                    <a:moveTo>
                      <a:pt x="0" y="7"/>
                    </a:moveTo>
                    <a:lnTo>
                      <a:pt x="7" y="0"/>
                    </a:lnTo>
                    <a:lnTo>
                      <a:pt x="134" y="85"/>
                    </a:lnTo>
                    <a:lnTo>
                      <a:pt x="134" y="93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40" name="Freeform 156"/>
              <p:cNvSpPr>
                <a:spLocks/>
              </p:cNvSpPr>
              <p:nvPr/>
            </p:nvSpPr>
            <p:spPr bwMode="auto">
              <a:xfrm>
                <a:off x="4439" y="2371"/>
                <a:ext cx="222" cy="100"/>
              </a:xfrm>
              <a:custGeom>
                <a:avLst/>
                <a:gdLst>
                  <a:gd name="T0" fmla="*/ 0 w 222"/>
                  <a:gd name="T1" fmla="*/ 0 h 100"/>
                  <a:gd name="T2" fmla="*/ 222 w 222"/>
                  <a:gd name="T3" fmla="*/ 100 h 100"/>
                  <a:gd name="T4" fmla="*/ 0 w 222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222"/>
                  <a:gd name="T10" fmla="*/ 0 h 100"/>
                  <a:gd name="T11" fmla="*/ 222 w 222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2" h="100">
                    <a:moveTo>
                      <a:pt x="0" y="0"/>
                    </a:moveTo>
                    <a:lnTo>
                      <a:pt x="222" y="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41" name="Freeform 157"/>
              <p:cNvSpPr>
                <a:spLocks/>
              </p:cNvSpPr>
              <p:nvPr/>
            </p:nvSpPr>
            <p:spPr bwMode="auto">
              <a:xfrm>
                <a:off x="4433" y="2371"/>
                <a:ext cx="228" cy="100"/>
              </a:xfrm>
              <a:custGeom>
                <a:avLst/>
                <a:gdLst>
                  <a:gd name="T0" fmla="*/ 0 w 228"/>
                  <a:gd name="T1" fmla="*/ 7 h 100"/>
                  <a:gd name="T2" fmla="*/ 6 w 228"/>
                  <a:gd name="T3" fmla="*/ 0 h 100"/>
                  <a:gd name="T4" fmla="*/ 228 w 228"/>
                  <a:gd name="T5" fmla="*/ 93 h 100"/>
                  <a:gd name="T6" fmla="*/ 228 w 228"/>
                  <a:gd name="T7" fmla="*/ 100 h 100"/>
                  <a:gd name="T8" fmla="*/ 0 w 228"/>
                  <a:gd name="T9" fmla="*/ 7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8"/>
                  <a:gd name="T16" fmla="*/ 0 h 100"/>
                  <a:gd name="T17" fmla="*/ 228 w 22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8" h="100">
                    <a:moveTo>
                      <a:pt x="0" y="7"/>
                    </a:moveTo>
                    <a:lnTo>
                      <a:pt x="6" y="0"/>
                    </a:lnTo>
                    <a:lnTo>
                      <a:pt x="228" y="93"/>
                    </a:lnTo>
                    <a:lnTo>
                      <a:pt x="228" y="10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42" name="Freeform 158"/>
              <p:cNvSpPr>
                <a:spLocks/>
              </p:cNvSpPr>
              <p:nvPr/>
            </p:nvSpPr>
            <p:spPr bwMode="auto">
              <a:xfrm>
                <a:off x="4077" y="2371"/>
                <a:ext cx="235" cy="100"/>
              </a:xfrm>
              <a:custGeom>
                <a:avLst/>
                <a:gdLst>
                  <a:gd name="T0" fmla="*/ 0 w 235"/>
                  <a:gd name="T1" fmla="*/ 100 h 100"/>
                  <a:gd name="T2" fmla="*/ 235 w 235"/>
                  <a:gd name="T3" fmla="*/ 0 h 100"/>
                  <a:gd name="T4" fmla="*/ 0 w 235"/>
                  <a:gd name="T5" fmla="*/ 100 h 100"/>
                  <a:gd name="T6" fmla="*/ 0 60000 65536"/>
                  <a:gd name="T7" fmla="*/ 0 60000 65536"/>
                  <a:gd name="T8" fmla="*/ 0 60000 65536"/>
                  <a:gd name="T9" fmla="*/ 0 w 235"/>
                  <a:gd name="T10" fmla="*/ 0 h 100"/>
                  <a:gd name="T11" fmla="*/ 235 w 235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5" h="100">
                    <a:moveTo>
                      <a:pt x="0" y="100"/>
                    </a:moveTo>
                    <a:lnTo>
                      <a:pt x="235" y="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43" name="Freeform 159"/>
              <p:cNvSpPr>
                <a:spLocks/>
              </p:cNvSpPr>
              <p:nvPr/>
            </p:nvSpPr>
            <p:spPr bwMode="auto">
              <a:xfrm>
                <a:off x="4077" y="2364"/>
                <a:ext cx="235" cy="107"/>
              </a:xfrm>
              <a:custGeom>
                <a:avLst/>
                <a:gdLst>
                  <a:gd name="T0" fmla="*/ 7 w 235"/>
                  <a:gd name="T1" fmla="*/ 107 h 107"/>
                  <a:gd name="T2" fmla="*/ 0 w 235"/>
                  <a:gd name="T3" fmla="*/ 100 h 107"/>
                  <a:gd name="T4" fmla="*/ 235 w 235"/>
                  <a:gd name="T5" fmla="*/ 0 h 107"/>
                  <a:gd name="T6" fmla="*/ 235 w 235"/>
                  <a:gd name="T7" fmla="*/ 7 h 107"/>
                  <a:gd name="T8" fmla="*/ 7 w 235"/>
                  <a:gd name="T9" fmla="*/ 107 h 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5"/>
                  <a:gd name="T16" fmla="*/ 0 h 107"/>
                  <a:gd name="T17" fmla="*/ 235 w 235"/>
                  <a:gd name="T18" fmla="*/ 107 h 1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5" h="107">
                    <a:moveTo>
                      <a:pt x="7" y="107"/>
                    </a:moveTo>
                    <a:lnTo>
                      <a:pt x="0" y="100"/>
                    </a:lnTo>
                    <a:lnTo>
                      <a:pt x="235" y="0"/>
                    </a:lnTo>
                    <a:lnTo>
                      <a:pt x="235" y="7"/>
                    </a:lnTo>
                    <a:lnTo>
                      <a:pt x="7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44" name="Freeform 160"/>
              <p:cNvSpPr>
                <a:spLocks/>
              </p:cNvSpPr>
              <p:nvPr/>
            </p:nvSpPr>
            <p:spPr bwMode="auto">
              <a:xfrm>
                <a:off x="4667" y="2478"/>
                <a:ext cx="1" cy="136"/>
              </a:xfrm>
              <a:custGeom>
                <a:avLst/>
                <a:gdLst>
                  <a:gd name="T0" fmla="*/ 0 w 1"/>
                  <a:gd name="T1" fmla="*/ 0 h 136"/>
                  <a:gd name="T2" fmla="*/ 0 w 1"/>
                  <a:gd name="T3" fmla="*/ 136 h 136"/>
                  <a:gd name="T4" fmla="*/ 0 w 1"/>
                  <a:gd name="T5" fmla="*/ 0 h 13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36"/>
                  <a:gd name="T11" fmla="*/ 1 w 1"/>
                  <a:gd name="T12" fmla="*/ 136 h 1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36">
                    <a:moveTo>
                      <a:pt x="0" y="0"/>
                    </a:moveTo>
                    <a:lnTo>
                      <a:pt x="0" y="1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45" name="Freeform 161"/>
              <p:cNvSpPr>
                <a:spLocks/>
              </p:cNvSpPr>
              <p:nvPr/>
            </p:nvSpPr>
            <p:spPr bwMode="auto">
              <a:xfrm>
                <a:off x="4077" y="2271"/>
                <a:ext cx="1" cy="193"/>
              </a:xfrm>
              <a:custGeom>
                <a:avLst/>
                <a:gdLst>
                  <a:gd name="T0" fmla="*/ 0 w 1"/>
                  <a:gd name="T1" fmla="*/ 193 h 193"/>
                  <a:gd name="T2" fmla="*/ 0 w 1"/>
                  <a:gd name="T3" fmla="*/ 0 h 193"/>
                  <a:gd name="T4" fmla="*/ 0 w 1"/>
                  <a:gd name="T5" fmla="*/ 193 h 193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93"/>
                  <a:gd name="T11" fmla="*/ 1 w 1"/>
                  <a:gd name="T12" fmla="*/ 193 h 19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93">
                    <a:moveTo>
                      <a:pt x="0" y="193"/>
                    </a:moveTo>
                    <a:lnTo>
                      <a:pt x="0" y="0"/>
                    </a:lnTo>
                    <a:lnTo>
                      <a:pt x="0" y="1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46" name="Line 162"/>
              <p:cNvSpPr>
                <a:spLocks noChangeShapeType="1"/>
              </p:cNvSpPr>
              <p:nvPr/>
            </p:nvSpPr>
            <p:spPr bwMode="auto">
              <a:xfrm>
                <a:off x="4667" y="2471"/>
                <a:ext cx="1" cy="13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47" name="Line 163"/>
              <p:cNvSpPr>
                <a:spLocks noChangeShapeType="1"/>
              </p:cNvSpPr>
              <p:nvPr/>
            </p:nvSpPr>
            <p:spPr bwMode="auto">
              <a:xfrm flipV="1">
                <a:off x="4071" y="2264"/>
                <a:ext cx="1" cy="2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48" name="Freeform 164"/>
              <p:cNvSpPr>
                <a:spLocks/>
              </p:cNvSpPr>
              <p:nvPr/>
            </p:nvSpPr>
            <p:spPr bwMode="auto">
              <a:xfrm>
                <a:off x="4077" y="2478"/>
                <a:ext cx="1" cy="136"/>
              </a:xfrm>
              <a:custGeom>
                <a:avLst/>
                <a:gdLst>
                  <a:gd name="T0" fmla="*/ 0 w 1"/>
                  <a:gd name="T1" fmla="*/ 136 h 136"/>
                  <a:gd name="T2" fmla="*/ 0 w 1"/>
                  <a:gd name="T3" fmla="*/ 0 h 136"/>
                  <a:gd name="T4" fmla="*/ 0 w 1"/>
                  <a:gd name="T5" fmla="*/ 136 h 13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36"/>
                  <a:gd name="T11" fmla="*/ 1 w 1"/>
                  <a:gd name="T12" fmla="*/ 136 h 1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36">
                    <a:moveTo>
                      <a:pt x="0" y="136"/>
                    </a:moveTo>
                    <a:lnTo>
                      <a:pt x="0" y="0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49" name="Freeform 165"/>
              <p:cNvSpPr>
                <a:spLocks/>
              </p:cNvSpPr>
              <p:nvPr/>
            </p:nvSpPr>
            <p:spPr bwMode="auto">
              <a:xfrm>
                <a:off x="4667" y="2050"/>
                <a:ext cx="1" cy="414"/>
              </a:xfrm>
              <a:custGeom>
                <a:avLst/>
                <a:gdLst>
                  <a:gd name="T0" fmla="*/ 0 w 1"/>
                  <a:gd name="T1" fmla="*/ 0 h 414"/>
                  <a:gd name="T2" fmla="*/ 0 w 1"/>
                  <a:gd name="T3" fmla="*/ 414 h 414"/>
                  <a:gd name="T4" fmla="*/ 0 w 1"/>
                  <a:gd name="T5" fmla="*/ 0 h 41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414"/>
                  <a:gd name="T11" fmla="*/ 1 w 1"/>
                  <a:gd name="T12" fmla="*/ 414 h 4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414">
                    <a:moveTo>
                      <a:pt x="0" y="0"/>
                    </a:moveTo>
                    <a:lnTo>
                      <a:pt x="0" y="4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50" name="Line 166"/>
              <p:cNvSpPr>
                <a:spLocks noChangeShapeType="1"/>
              </p:cNvSpPr>
              <p:nvPr/>
            </p:nvSpPr>
            <p:spPr bwMode="auto">
              <a:xfrm flipV="1">
                <a:off x="4071" y="2471"/>
                <a:ext cx="1" cy="13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51" name="Line 167"/>
              <p:cNvSpPr>
                <a:spLocks noChangeShapeType="1"/>
              </p:cNvSpPr>
              <p:nvPr/>
            </p:nvSpPr>
            <p:spPr bwMode="auto">
              <a:xfrm>
                <a:off x="4667" y="2050"/>
                <a:ext cx="1" cy="414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52" name="Freeform 168"/>
              <p:cNvSpPr>
                <a:spLocks/>
              </p:cNvSpPr>
              <p:nvPr/>
            </p:nvSpPr>
            <p:spPr bwMode="auto">
              <a:xfrm>
                <a:off x="3943" y="2186"/>
                <a:ext cx="134" cy="85"/>
              </a:xfrm>
              <a:custGeom>
                <a:avLst/>
                <a:gdLst>
                  <a:gd name="T0" fmla="*/ 0 w 134"/>
                  <a:gd name="T1" fmla="*/ 0 h 85"/>
                  <a:gd name="T2" fmla="*/ 134 w 134"/>
                  <a:gd name="T3" fmla="*/ 85 h 85"/>
                  <a:gd name="T4" fmla="*/ 0 w 134"/>
                  <a:gd name="T5" fmla="*/ 0 h 85"/>
                  <a:gd name="T6" fmla="*/ 0 60000 65536"/>
                  <a:gd name="T7" fmla="*/ 0 60000 65536"/>
                  <a:gd name="T8" fmla="*/ 0 60000 65536"/>
                  <a:gd name="T9" fmla="*/ 0 w 134"/>
                  <a:gd name="T10" fmla="*/ 0 h 85"/>
                  <a:gd name="T11" fmla="*/ 134 w 134"/>
                  <a:gd name="T12" fmla="*/ 85 h 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4" h="85">
                    <a:moveTo>
                      <a:pt x="0" y="0"/>
                    </a:moveTo>
                    <a:lnTo>
                      <a:pt x="134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53" name="Freeform 169"/>
              <p:cNvSpPr>
                <a:spLocks/>
              </p:cNvSpPr>
              <p:nvPr/>
            </p:nvSpPr>
            <p:spPr bwMode="auto">
              <a:xfrm>
                <a:off x="3936" y="2178"/>
                <a:ext cx="141" cy="93"/>
              </a:xfrm>
              <a:custGeom>
                <a:avLst/>
                <a:gdLst>
                  <a:gd name="T0" fmla="*/ 0 w 141"/>
                  <a:gd name="T1" fmla="*/ 8 h 93"/>
                  <a:gd name="T2" fmla="*/ 7 w 141"/>
                  <a:gd name="T3" fmla="*/ 0 h 93"/>
                  <a:gd name="T4" fmla="*/ 141 w 141"/>
                  <a:gd name="T5" fmla="*/ 86 h 93"/>
                  <a:gd name="T6" fmla="*/ 135 w 141"/>
                  <a:gd name="T7" fmla="*/ 93 h 93"/>
                  <a:gd name="T8" fmla="*/ 0 w 141"/>
                  <a:gd name="T9" fmla="*/ 8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1"/>
                  <a:gd name="T16" fmla="*/ 0 h 93"/>
                  <a:gd name="T17" fmla="*/ 141 w 141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1" h="93">
                    <a:moveTo>
                      <a:pt x="0" y="8"/>
                    </a:moveTo>
                    <a:lnTo>
                      <a:pt x="7" y="0"/>
                    </a:lnTo>
                    <a:lnTo>
                      <a:pt x="141" y="86"/>
                    </a:lnTo>
                    <a:lnTo>
                      <a:pt x="135" y="93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54" name="Freeform 170"/>
              <p:cNvSpPr>
                <a:spLocks/>
              </p:cNvSpPr>
              <p:nvPr/>
            </p:nvSpPr>
            <p:spPr bwMode="auto">
              <a:xfrm>
                <a:off x="4741" y="1900"/>
                <a:ext cx="134" cy="50"/>
              </a:xfrm>
              <a:custGeom>
                <a:avLst/>
                <a:gdLst>
                  <a:gd name="T0" fmla="*/ 134 w 134"/>
                  <a:gd name="T1" fmla="*/ 0 h 50"/>
                  <a:gd name="T2" fmla="*/ 0 w 134"/>
                  <a:gd name="T3" fmla="*/ 50 h 50"/>
                  <a:gd name="T4" fmla="*/ 134 w 134"/>
                  <a:gd name="T5" fmla="*/ 0 h 50"/>
                  <a:gd name="T6" fmla="*/ 0 60000 65536"/>
                  <a:gd name="T7" fmla="*/ 0 60000 65536"/>
                  <a:gd name="T8" fmla="*/ 0 60000 65536"/>
                  <a:gd name="T9" fmla="*/ 0 w 134"/>
                  <a:gd name="T10" fmla="*/ 0 h 50"/>
                  <a:gd name="T11" fmla="*/ 134 w 134"/>
                  <a:gd name="T12" fmla="*/ 50 h 5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4" h="50">
                    <a:moveTo>
                      <a:pt x="134" y="0"/>
                    </a:moveTo>
                    <a:lnTo>
                      <a:pt x="0" y="50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55" name="Freeform 171"/>
              <p:cNvSpPr>
                <a:spLocks/>
              </p:cNvSpPr>
              <p:nvPr/>
            </p:nvSpPr>
            <p:spPr bwMode="auto">
              <a:xfrm>
                <a:off x="4540" y="1771"/>
                <a:ext cx="87" cy="136"/>
              </a:xfrm>
              <a:custGeom>
                <a:avLst/>
                <a:gdLst>
                  <a:gd name="T0" fmla="*/ 87 w 87"/>
                  <a:gd name="T1" fmla="*/ 136 h 136"/>
                  <a:gd name="T2" fmla="*/ 0 w 87"/>
                  <a:gd name="T3" fmla="*/ 0 h 136"/>
                  <a:gd name="T4" fmla="*/ 87 w 87"/>
                  <a:gd name="T5" fmla="*/ 136 h 136"/>
                  <a:gd name="T6" fmla="*/ 0 60000 65536"/>
                  <a:gd name="T7" fmla="*/ 0 60000 65536"/>
                  <a:gd name="T8" fmla="*/ 0 60000 65536"/>
                  <a:gd name="T9" fmla="*/ 0 w 87"/>
                  <a:gd name="T10" fmla="*/ 0 h 136"/>
                  <a:gd name="T11" fmla="*/ 87 w 87"/>
                  <a:gd name="T12" fmla="*/ 136 h 1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7" h="136">
                    <a:moveTo>
                      <a:pt x="87" y="136"/>
                    </a:moveTo>
                    <a:lnTo>
                      <a:pt x="0" y="0"/>
                    </a:lnTo>
                    <a:lnTo>
                      <a:pt x="87" y="1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56" name="Freeform 172"/>
              <p:cNvSpPr>
                <a:spLocks/>
              </p:cNvSpPr>
              <p:nvPr/>
            </p:nvSpPr>
            <p:spPr bwMode="auto">
              <a:xfrm>
                <a:off x="4540" y="1771"/>
                <a:ext cx="87" cy="143"/>
              </a:xfrm>
              <a:custGeom>
                <a:avLst/>
                <a:gdLst>
                  <a:gd name="T0" fmla="*/ 87 w 87"/>
                  <a:gd name="T1" fmla="*/ 136 h 143"/>
                  <a:gd name="T2" fmla="*/ 80 w 87"/>
                  <a:gd name="T3" fmla="*/ 143 h 143"/>
                  <a:gd name="T4" fmla="*/ 0 w 87"/>
                  <a:gd name="T5" fmla="*/ 0 h 143"/>
                  <a:gd name="T6" fmla="*/ 0 w 87"/>
                  <a:gd name="T7" fmla="*/ 0 h 143"/>
                  <a:gd name="T8" fmla="*/ 87 w 87"/>
                  <a:gd name="T9" fmla="*/ 136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143"/>
                  <a:gd name="T17" fmla="*/ 87 w 87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143">
                    <a:moveTo>
                      <a:pt x="87" y="136"/>
                    </a:moveTo>
                    <a:lnTo>
                      <a:pt x="80" y="143"/>
                    </a:lnTo>
                    <a:lnTo>
                      <a:pt x="0" y="0"/>
                    </a:lnTo>
                    <a:lnTo>
                      <a:pt x="87" y="1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57" name="Freeform 173"/>
              <p:cNvSpPr>
                <a:spLocks/>
              </p:cNvSpPr>
              <p:nvPr/>
            </p:nvSpPr>
            <p:spPr bwMode="auto">
              <a:xfrm>
                <a:off x="4077" y="2478"/>
                <a:ext cx="101" cy="115"/>
              </a:xfrm>
              <a:custGeom>
                <a:avLst/>
                <a:gdLst>
                  <a:gd name="T0" fmla="*/ 0 w 101"/>
                  <a:gd name="T1" fmla="*/ 0 h 115"/>
                  <a:gd name="T2" fmla="*/ 101 w 101"/>
                  <a:gd name="T3" fmla="*/ 115 h 115"/>
                  <a:gd name="T4" fmla="*/ 0 w 101"/>
                  <a:gd name="T5" fmla="*/ 0 h 115"/>
                  <a:gd name="T6" fmla="*/ 0 60000 65536"/>
                  <a:gd name="T7" fmla="*/ 0 60000 65536"/>
                  <a:gd name="T8" fmla="*/ 0 60000 65536"/>
                  <a:gd name="T9" fmla="*/ 0 w 101"/>
                  <a:gd name="T10" fmla="*/ 0 h 115"/>
                  <a:gd name="T11" fmla="*/ 101 w 101"/>
                  <a:gd name="T12" fmla="*/ 115 h 1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1" h="115">
                    <a:moveTo>
                      <a:pt x="0" y="0"/>
                    </a:moveTo>
                    <a:lnTo>
                      <a:pt x="101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58" name="Freeform 174"/>
              <p:cNvSpPr>
                <a:spLocks/>
              </p:cNvSpPr>
              <p:nvPr/>
            </p:nvSpPr>
            <p:spPr bwMode="auto">
              <a:xfrm>
                <a:off x="4077" y="2471"/>
                <a:ext cx="108" cy="122"/>
              </a:xfrm>
              <a:custGeom>
                <a:avLst/>
                <a:gdLst>
                  <a:gd name="T0" fmla="*/ 0 w 108"/>
                  <a:gd name="T1" fmla="*/ 7 h 122"/>
                  <a:gd name="T2" fmla="*/ 7 w 108"/>
                  <a:gd name="T3" fmla="*/ 0 h 122"/>
                  <a:gd name="T4" fmla="*/ 108 w 108"/>
                  <a:gd name="T5" fmla="*/ 115 h 122"/>
                  <a:gd name="T6" fmla="*/ 101 w 108"/>
                  <a:gd name="T7" fmla="*/ 122 h 122"/>
                  <a:gd name="T8" fmla="*/ 0 w 108"/>
                  <a:gd name="T9" fmla="*/ 7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122"/>
                  <a:gd name="T17" fmla="*/ 108 w 108"/>
                  <a:gd name="T18" fmla="*/ 122 h 1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122">
                    <a:moveTo>
                      <a:pt x="0" y="7"/>
                    </a:moveTo>
                    <a:lnTo>
                      <a:pt x="7" y="0"/>
                    </a:lnTo>
                    <a:lnTo>
                      <a:pt x="108" y="115"/>
                    </a:lnTo>
                    <a:lnTo>
                      <a:pt x="101" y="12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59" name="Freeform 175"/>
              <p:cNvSpPr>
                <a:spLocks/>
              </p:cNvSpPr>
              <p:nvPr/>
            </p:nvSpPr>
            <p:spPr bwMode="auto">
              <a:xfrm>
                <a:off x="4573" y="2478"/>
                <a:ext cx="88" cy="100"/>
              </a:xfrm>
              <a:custGeom>
                <a:avLst/>
                <a:gdLst>
                  <a:gd name="T0" fmla="*/ 0 w 88"/>
                  <a:gd name="T1" fmla="*/ 100 h 100"/>
                  <a:gd name="T2" fmla="*/ 88 w 88"/>
                  <a:gd name="T3" fmla="*/ 0 h 100"/>
                  <a:gd name="T4" fmla="*/ 0 w 88"/>
                  <a:gd name="T5" fmla="*/ 100 h 100"/>
                  <a:gd name="T6" fmla="*/ 0 60000 65536"/>
                  <a:gd name="T7" fmla="*/ 0 60000 65536"/>
                  <a:gd name="T8" fmla="*/ 0 60000 65536"/>
                  <a:gd name="T9" fmla="*/ 0 w 88"/>
                  <a:gd name="T10" fmla="*/ 0 h 100"/>
                  <a:gd name="T11" fmla="*/ 88 w 88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8" h="100">
                    <a:moveTo>
                      <a:pt x="0" y="100"/>
                    </a:moveTo>
                    <a:lnTo>
                      <a:pt x="88" y="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60" name="Freeform 176"/>
              <p:cNvSpPr>
                <a:spLocks/>
              </p:cNvSpPr>
              <p:nvPr/>
            </p:nvSpPr>
            <p:spPr bwMode="auto">
              <a:xfrm>
                <a:off x="4567" y="2471"/>
                <a:ext cx="100" cy="115"/>
              </a:xfrm>
              <a:custGeom>
                <a:avLst/>
                <a:gdLst>
                  <a:gd name="T0" fmla="*/ 6 w 100"/>
                  <a:gd name="T1" fmla="*/ 115 h 115"/>
                  <a:gd name="T2" fmla="*/ 0 w 100"/>
                  <a:gd name="T3" fmla="*/ 107 h 115"/>
                  <a:gd name="T4" fmla="*/ 94 w 100"/>
                  <a:gd name="T5" fmla="*/ 0 h 115"/>
                  <a:gd name="T6" fmla="*/ 100 w 100"/>
                  <a:gd name="T7" fmla="*/ 7 h 115"/>
                  <a:gd name="T8" fmla="*/ 6 w 100"/>
                  <a:gd name="T9" fmla="*/ 115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115"/>
                  <a:gd name="T17" fmla="*/ 100 w 100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115">
                    <a:moveTo>
                      <a:pt x="6" y="115"/>
                    </a:moveTo>
                    <a:lnTo>
                      <a:pt x="0" y="107"/>
                    </a:lnTo>
                    <a:lnTo>
                      <a:pt x="94" y="0"/>
                    </a:lnTo>
                    <a:lnTo>
                      <a:pt x="100" y="7"/>
                    </a:lnTo>
                    <a:lnTo>
                      <a:pt x="6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61" name="Line 177"/>
              <p:cNvSpPr>
                <a:spLocks noChangeShapeType="1"/>
              </p:cNvSpPr>
              <p:nvPr/>
            </p:nvSpPr>
            <p:spPr bwMode="auto">
              <a:xfrm flipH="1">
                <a:off x="4734" y="1893"/>
                <a:ext cx="134" cy="5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62" name="Rectangle 178"/>
              <p:cNvSpPr>
                <a:spLocks noChangeArrowheads="1"/>
              </p:cNvSpPr>
              <p:nvPr/>
            </p:nvSpPr>
            <p:spPr bwMode="auto">
              <a:xfrm>
                <a:off x="5220" y="1575"/>
                <a:ext cx="9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N</a:t>
                </a: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8063" name="Rectangle 179"/>
              <p:cNvSpPr>
                <a:spLocks noChangeArrowheads="1"/>
              </p:cNvSpPr>
              <p:nvPr/>
            </p:nvSpPr>
            <p:spPr bwMode="auto">
              <a:xfrm>
                <a:off x="5307" y="1575"/>
                <a:ext cx="9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H</a:t>
                </a: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8064" name="Rectangle 180"/>
              <p:cNvSpPr>
                <a:spLocks noChangeArrowheads="1"/>
              </p:cNvSpPr>
              <p:nvPr/>
            </p:nvSpPr>
            <p:spPr bwMode="auto">
              <a:xfrm>
                <a:off x="5032" y="1953"/>
                <a:ext cx="9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N</a:t>
                </a: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8065" name="Rectangle 181"/>
              <p:cNvSpPr>
                <a:spLocks noChangeArrowheads="1"/>
              </p:cNvSpPr>
              <p:nvPr/>
            </p:nvSpPr>
            <p:spPr bwMode="auto">
              <a:xfrm>
                <a:off x="4630" y="1503"/>
                <a:ext cx="9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N</a:t>
                </a: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8066" name="Rectangle 182"/>
              <p:cNvSpPr>
                <a:spLocks noChangeArrowheads="1"/>
              </p:cNvSpPr>
              <p:nvPr/>
            </p:nvSpPr>
            <p:spPr bwMode="auto">
              <a:xfrm>
                <a:off x="5019" y="1203"/>
                <a:ext cx="10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O</a:t>
                </a: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8067" name="Rectangle 183"/>
              <p:cNvSpPr>
                <a:spLocks noChangeArrowheads="1"/>
              </p:cNvSpPr>
              <p:nvPr/>
            </p:nvSpPr>
            <p:spPr bwMode="auto">
              <a:xfrm>
                <a:off x="5408" y="1953"/>
                <a:ext cx="9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N</a:t>
                </a: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8068" name="Rectangle 184"/>
              <p:cNvSpPr>
                <a:spLocks noChangeArrowheads="1"/>
              </p:cNvSpPr>
              <p:nvPr/>
            </p:nvSpPr>
            <p:spPr bwMode="auto">
              <a:xfrm>
                <a:off x="5495" y="1953"/>
                <a:ext cx="9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H</a:t>
                </a: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8069" name="Rectangle 185"/>
              <p:cNvSpPr>
                <a:spLocks noChangeArrowheads="1"/>
              </p:cNvSpPr>
              <p:nvPr/>
            </p:nvSpPr>
            <p:spPr bwMode="auto">
              <a:xfrm>
                <a:off x="5582" y="2003"/>
                <a:ext cx="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>
                    <a:solidFill>
                      <a:srgbClr val="000000"/>
                    </a:solidFill>
                  </a:rPr>
                  <a:t>2</a:t>
                </a: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8070" name="Rectangle 186"/>
              <p:cNvSpPr>
                <a:spLocks noChangeArrowheads="1"/>
              </p:cNvSpPr>
              <p:nvPr/>
            </p:nvSpPr>
            <p:spPr bwMode="auto">
              <a:xfrm>
                <a:off x="4630" y="1903"/>
                <a:ext cx="9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N</a:t>
                </a: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8071" name="Rectangle 187"/>
              <p:cNvSpPr>
                <a:spLocks noChangeArrowheads="1"/>
              </p:cNvSpPr>
              <p:nvPr/>
            </p:nvSpPr>
            <p:spPr bwMode="auto">
              <a:xfrm>
                <a:off x="4328" y="2275"/>
                <a:ext cx="10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O</a:t>
                </a: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8072" name="Rectangle 188"/>
              <p:cNvSpPr>
                <a:spLocks noChangeArrowheads="1"/>
              </p:cNvSpPr>
              <p:nvPr/>
            </p:nvSpPr>
            <p:spPr bwMode="auto">
              <a:xfrm>
                <a:off x="4630" y="2610"/>
                <a:ext cx="9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H</a:t>
                </a: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8073" name="Rectangle 189"/>
              <p:cNvSpPr>
                <a:spLocks noChangeArrowheads="1"/>
              </p:cNvSpPr>
              <p:nvPr/>
            </p:nvSpPr>
            <p:spPr bwMode="auto">
              <a:xfrm>
                <a:off x="4033" y="2610"/>
                <a:ext cx="9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H</a:t>
                </a: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8074" name="Rectangle 190"/>
              <p:cNvSpPr>
                <a:spLocks noChangeArrowheads="1"/>
              </p:cNvSpPr>
              <p:nvPr/>
            </p:nvSpPr>
            <p:spPr bwMode="auto">
              <a:xfrm>
                <a:off x="3745" y="2075"/>
                <a:ext cx="9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H</a:t>
                </a: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8075" name="Rectangle 191"/>
              <p:cNvSpPr>
                <a:spLocks noChangeArrowheads="1"/>
              </p:cNvSpPr>
              <p:nvPr/>
            </p:nvSpPr>
            <p:spPr bwMode="auto">
              <a:xfrm>
                <a:off x="3832" y="2075"/>
                <a:ext cx="10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O</a:t>
                </a: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8076" name="Rectangle 192"/>
              <p:cNvSpPr>
                <a:spLocks noChangeArrowheads="1"/>
              </p:cNvSpPr>
              <p:nvPr/>
            </p:nvSpPr>
            <p:spPr bwMode="auto">
              <a:xfrm>
                <a:off x="4194" y="2575"/>
                <a:ext cx="9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H</a:t>
                </a: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8077" name="Rectangle 193"/>
              <p:cNvSpPr>
                <a:spLocks noChangeArrowheads="1"/>
              </p:cNvSpPr>
              <p:nvPr/>
            </p:nvSpPr>
            <p:spPr bwMode="auto">
              <a:xfrm>
                <a:off x="4476" y="2575"/>
                <a:ext cx="9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H</a:t>
                </a: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28007" name="Text Box 194"/>
            <p:cNvSpPr txBox="1">
              <a:spLocks noChangeArrowheads="1"/>
            </p:cNvSpPr>
            <p:nvPr/>
          </p:nvSpPr>
          <p:spPr bwMode="auto">
            <a:xfrm>
              <a:off x="4055" y="2818"/>
              <a:ext cx="76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1800">
                  <a:latin typeface="Calibri" pitchFamily="34" charset="0"/>
                </a:rPr>
                <a:t>Acyclovir</a:t>
              </a:r>
            </a:p>
          </p:txBody>
        </p:sp>
        <p:sp>
          <p:nvSpPr>
            <p:cNvPr id="128008" name="Line 195"/>
            <p:cNvSpPr>
              <a:spLocks noChangeShapeType="1"/>
            </p:cNvSpPr>
            <p:nvPr/>
          </p:nvSpPr>
          <p:spPr bwMode="auto">
            <a:xfrm>
              <a:off x="4241" y="1344"/>
              <a:ext cx="272" cy="22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8009" name="Text Box 196"/>
            <p:cNvSpPr txBox="1">
              <a:spLocks noChangeArrowheads="1"/>
            </p:cNvSpPr>
            <p:nvPr/>
          </p:nvSpPr>
          <p:spPr bwMode="auto">
            <a:xfrm>
              <a:off x="3696" y="1040"/>
              <a:ext cx="107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1800">
                  <a:latin typeface="Calibri" pitchFamily="34" charset="0"/>
                </a:rPr>
                <a:t>guanine base</a:t>
              </a:r>
              <a:endParaRPr lang="en-GB" sz="1800">
                <a:latin typeface="Comic Sans MS" pitchFamily="66" charset="0"/>
              </a:endParaRPr>
            </a:p>
          </p:txBody>
        </p:sp>
        <p:sp>
          <p:nvSpPr>
            <p:cNvPr id="128010" name="Text Box 197"/>
            <p:cNvSpPr txBox="1">
              <a:spLocks noChangeArrowheads="1"/>
            </p:cNvSpPr>
            <p:nvPr/>
          </p:nvSpPr>
          <p:spPr bwMode="auto">
            <a:xfrm>
              <a:off x="4100" y="3045"/>
              <a:ext cx="127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1800">
                  <a:latin typeface="Calibri" pitchFamily="34" charset="0"/>
                </a:rPr>
                <a:t>Drug for Herpes</a:t>
              </a:r>
            </a:p>
          </p:txBody>
        </p:sp>
        <p:sp>
          <p:nvSpPr>
            <p:cNvPr id="128011" name="Text Box 198"/>
            <p:cNvSpPr txBox="1">
              <a:spLocks noChangeArrowheads="1"/>
            </p:cNvSpPr>
            <p:nvPr/>
          </p:nvSpPr>
          <p:spPr bwMode="auto">
            <a:xfrm>
              <a:off x="4852" y="2205"/>
              <a:ext cx="908" cy="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3333FF"/>
                  </a:solidFill>
                  <a:latin typeface="Calibri" pitchFamily="34" charset="0"/>
                </a:rPr>
                <a:t>Drawn to show relationship to ribose</a:t>
              </a:r>
            </a:p>
          </p:txBody>
        </p:sp>
      </p:grpSp>
      <p:sp>
        <p:nvSpPr>
          <p:cNvPr id="128003" name="Text Box 199"/>
          <p:cNvSpPr txBox="1">
            <a:spLocks noChangeArrowheads="1"/>
          </p:cNvSpPr>
          <p:nvPr/>
        </p:nvSpPr>
        <p:spPr bwMode="auto">
          <a:xfrm>
            <a:off x="5226050" y="4765675"/>
            <a:ext cx="322103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GB" sz="1800">
                <a:latin typeface="Calibri" pitchFamily="34" charset="0"/>
              </a:rPr>
              <a:t>Cytosine arabinose</a:t>
            </a:r>
          </a:p>
          <a:p>
            <a:pPr eaLnBrk="1" hangingPunct="1">
              <a:lnSpc>
                <a:spcPct val="120000"/>
              </a:lnSpc>
            </a:pPr>
            <a:r>
              <a:rPr lang="en-GB" sz="1800">
                <a:latin typeface="Calibri" pitchFamily="34" charset="0"/>
              </a:rPr>
              <a:t>Used in Chemotherapy</a:t>
            </a:r>
          </a:p>
          <a:p>
            <a:pPr eaLnBrk="1" hangingPunct="1">
              <a:lnSpc>
                <a:spcPct val="120000"/>
              </a:lnSpc>
            </a:pPr>
            <a:endParaRPr lang="en-GB" sz="1800">
              <a:latin typeface="Calibri" pitchFamily="34" charset="0"/>
            </a:endParaRPr>
          </a:p>
        </p:txBody>
      </p:sp>
      <p:sp>
        <p:nvSpPr>
          <p:cNvPr id="128004" name="Text Box 205"/>
          <p:cNvSpPr txBox="1">
            <a:spLocks noChangeArrowheads="1"/>
          </p:cNvSpPr>
          <p:nvPr/>
        </p:nvSpPr>
        <p:spPr bwMode="auto">
          <a:xfrm>
            <a:off x="3632200" y="1466850"/>
            <a:ext cx="2225675" cy="36988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800">
                <a:latin typeface="Calibri" pitchFamily="34" charset="0"/>
              </a:rPr>
              <a:t>Nucleoside analogues</a:t>
            </a:r>
          </a:p>
        </p:txBody>
      </p:sp>
      <p:sp>
        <p:nvSpPr>
          <p:cNvPr id="128005" name="Rectangle 209"/>
          <p:cNvSpPr>
            <a:spLocks noGrp="1" noChangeArrowheads="1"/>
          </p:cNvSpPr>
          <p:nvPr>
            <p:ph type="title"/>
          </p:nvPr>
        </p:nvSpPr>
        <p:spPr>
          <a:xfrm>
            <a:off x="204788" y="122238"/>
            <a:ext cx="87503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800000"/>
                </a:solidFill>
                <a:ea typeface="ＭＳ Ｐゴシック" pitchFamily="34" charset="-128"/>
              </a:rPr>
              <a:t>Drugs used as chain terminators II</a:t>
            </a:r>
          </a:p>
        </p:txBody>
      </p:sp>
    </p:spTree>
    <p:extLst>
      <p:ext uri="{BB962C8B-B14F-4D97-AF65-F5344CB8AC3E}">
        <p14:creationId xmlns:p14="http://schemas.microsoft.com/office/powerpoint/2010/main" val="418912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sz="2400">
              <a:latin typeface="Calibri" pitchFamily="34" charset="0"/>
            </a:endParaRPr>
          </a:p>
        </p:txBody>
      </p:sp>
      <p:sp>
        <p:nvSpPr>
          <p:cNvPr id="30722" name="Freeform 3"/>
          <p:cNvSpPr>
            <a:spLocks/>
          </p:cNvSpPr>
          <p:nvPr/>
        </p:nvSpPr>
        <p:spPr bwMode="auto">
          <a:xfrm flipH="1">
            <a:off x="762000" y="4162425"/>
            <a:ext cx="1079500" cy="1331913"/>
          </a:xfrm>
          <a:custGeom>
            <a:avLst/>
            <a:gdLst>
              <a:gd name="T0" fmla="*/ 20161250 w 680"/>
              <a:gd name="T1" fmla="*/ 1854835696 h 839"/>
              <a:gd name="T2" fmla="*/ 383063750 w 680"/>
              <a:gd name="T3" fmla="*/ 1733868151 h 839"/>
              <a:gd name="T4" fmla="*/ 1229836250 w 680"/>
              <a:gd name="T5" fmla="*/ 403225151 h 839"/>
              <a:gd name="T6" fmla="*/ 1471771250 w 680"/>
              <a:gd name="T7" fmla="*/ 161290061 h 839"/>
              <a:gd name="T8" fmla="*/ 1713706250 w 680"/>
              <a:gd name="T9" fmla="*/ 161290061 h 839"/>
              <a:gd name="T10" fmla="*/ 1471771250 w 680"/>
              <a:gd name="T11" fmla="*/ 282257606 h 839"/>
              <a:gd name="T12" fmla="*/ 504031250 w 680"/>
              <a:gd name="T13" fmla="*/ 1854835696 h 839"/>
              <a:gd name="T14" fmla="*/ 20161250 w 680"/>
              <a:gd name="T15" fmla="*/ 1854835696 h 8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80"/>
              <a:gd name="T25" fmla="*/ 0 h 839"/>
              <a:gd name="T26" fmla="*/ 680 w 680"/>
              <a:gd name="T27" fmla="*/ 839 h 8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80" h="839">
                <a:moveTo>
                  <a:pt x="8" y="736"/>
                </a:moveTo>
                <a:cubicBezTo>
                  <a:pt x="0" y="728"/>
                  <a:pt x="72" y="784"/>
                  <a:pt x="152" y="688"/>
                </a:cubicBezTo>
                <a:cubicBezTo>
                  <a:pt x="232" y="592"/>
                  <a:pt x="416" y="263"/>
                  <a:pt x="488" y="160"/>
                </a:cubicBezTo>
                <a:cubicBezTo>
                  <a:pt x="559" y="56"/>
                  <a:pt x="552" y="80"/>
                  <a:pt x="584" y="64"/>
                </a:cubicBezTo>
                <a:cubicBezTo>
                  <a:pt x="616" y="48"/>
                  <a:pt x="680" y="56"/>
                  <a:pt x="680" y="64"/>
                </a:cubicBezTo>
                <a:cubicBezTo>
                  <a:pt x="680" y="72"/>
                  <a:pt x="663" y="0"/>
                  <a:pt x="584" y="112"/>
                </a:cubicBezTo>
                <a:cubicBezTo>
                  <a:pt x="504" y="223"/>
                  <a:pt x="287" y="632"/>
                  <a:pt x="200" y="736"/>
                </a:cubicBezTo>
                <a:cubicBezTo>
                  <a:pt x="112" y="839"/>
                  <a:pt x="16" y="744"/>
                  <a:pt x="8" y="736"/>
                </a:cubicBezTo>
                <a:close/>
              </a:path>
            </a:pathLst>
          </a:custGeom>
          <a:gradFill rotWithShape="0">
            <a:gsLst>
              <a:gs pos="0">
                <a:srgbClr val="FF5050"/>
              </a:gs>
              <a:gs pos="100000">
                <a:srgbClr val="76252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23" name="Freeform 4"/>
          <p:cNvSpPr>
            <a:spLocks/>
          </p:cNvSpPr>
          <p:nvPr/>
        </p:nvSpPr>
        <p:spPr bwMode="auto">
          <a:xfrm>
            <a:off x="762000" y="4162425"/>
            <a:ext cx="1079500" cy="1331913"/>
          </a:xfrm>
          <a:custGeom>
            <a:avLst/>
            <a:gdLst>
              <a:gd name="T0" fmla="*/ 20161250 w 680"/>
              <a:gd name="T1" fmla="*/ 1854835696 h 839"/>
              <a:gd name="T2" fmla="*/ 383063750 w 680"/>
              <a:gd name="T3" fmla="*/ 1733868151 h 839"/>
              <a:gd name="T4" fmla="*/ 1229836250 w 680"/>
              <a:gd name="T5" fmla="*/ 403225151 h 839"/>
              <a:gd name="T6" fmla="*/ 1471771250 w 680"/>
              <a:gd name="T7" fmla="*/ 161290061 h 839"/>
              <a:gd name="T8" fmla="*/ 1713706250 w 680"/>
              <a:gd name="T9" fmla="*/ 161290061 h 839"/>
              <a:gd name="T10" fmla="*/ 1471771250 w 680"/>
              <a:gd name="T11" fmla="*/ 282257606 h 839"/>
              <a:gd name="T12" fmla="*/ 504031250 w 680"/>
              <a:gd name="T13" fmla="*/ 1854835696 h 839"/>
              <a:gd name="T14" fmla="*/ 20161250 w 680"/>
              <a:gd name="T15" fmla="*/ 1854835696 h 8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80"/>
              <a:gd name="T25" fmla="*/ 0 h 839"/>
              <a:gd name="T26" fmla="*/ 680 w 680"/>
              <a:gd name="T27" fmla="*/ 839 h 8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80" h="839">
                <a:moveTo>
                  <a:pt x="8" y="736"/>
                </a:moveTo>
                <a:cubicBezTo>
                  <a:pt x="0" y="728"/>
                  <a:pt x="72" y="784"/>
                  <a:pt x="152" y="688"/>
                </a:cubicBezTo>
                <a:cubicBezTo>
                  <a:pt x="232" y="592"/>
                  <a:pt x="416" y="263"/>
                  <a:pt x="488" y="160"/>
                </a:cubicBezTo>
                <a:cubicBezTo>
                  <a:pt x="559" y="56"/>
                  <a:pt x="552" y="80"/>
                  <a:pt x="584" y="64"/>
                </a:cubicBezTo>
                <a:cubicBezTo>
                  <a:pt x="616" y="48"/>
                  <a:pt x="680" y="56"/>
                  <a:pt x="680" y="64"/>
                </a:cubicBezTo>
                <a:cubicBezTo>
                  <a:pt x="680" y="72"/>
                  <a:pt x="663" y="0"/>
                  <a:pt x="584" y="112"/>
                </a:cubicBezTo>
                <a:cubicBezTo>
                  <a:pt x="504" y="223"/>
                  <a:pt x="287" y="632"/>
                  <a:pt x="200" y="736"/>
                </a:cubicBezTo>
                <a:cubicBezTo>
                  <a:pt x="112" y="839"/>
                  <a:pt x="16" y="744"/>
                  <a:pt x="8" y="736"/>
                </a:cubicBezTo>
                <a:close/>
              </a:path>
            </a:pathLst>
          </a:custGeom>
          <a:gradFill rotWithShape="0">
            <a:gsLst>
              <a:gs pos="0">
                <a:srgbClr val="0066FF"/>
              </a:gs>
              <a:gs pos="100000">
                <a:srgbClr val="002F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24" name="Freeform 5"/>
          <p:cNvSpPr>
            <a:spLocks/>
          </p:cNvSpPr>
          <p:nvPr/>
        </p:nvSpPr>
        <p:spPr bwMode="auto">
          <a:xfrm flipH="1">
            <a:off x="7315200" y="4162425"/>
            <a:ext cx="1079500" cy="1331913"/>
          </a:xfrm>
          <a:custGeom>
            <a:avLst/>
            <a:gdLst>
              <a:gd name="T0" fmla="*/ 20161250 w 680"/>
              <a:gd name="T1" fmla="*/ 1854835696 h 839"/>
              <a:gd name="T2" fmla="*/ 383063750 w 680"/>
              <a:gd name="T3" fmla="*/ 1733868151 h 839"/>
              <a:gd name="T4" fmla="*/ 1229836250 w 680"/>
              <a:gd name="T5" fmla="*/ 403225151 h 839"/>
              <a:gd name="T6" fmla="*/ 1471771250 w 680"/>
              <a:gd name="T7" fmla="*/ 161290061 h 839"/>
              <a:gd name="T8" fmla="*/ 1713706250 w 680"/>
              <a:gd name="T9" fmla="*/ 161290061 h 839"/>
              <a:gd name="T10" fmla="*/ 1471771250 w 680"/>
              <a:gd name="T11" fmla="*/ 282257606 h 839"/>
              <a:gd name="T12" fmla="*/ 504031250 w 680"/>
              <a:gd name="T13" fmla="*/ 1854835696 h 839"/>
              <a:gd name="T14" fmla="*/ 20161250 w 680"/>
              <a:gd name="T15" fmla="*/ 1854835696 h 8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80"/>
              <a:gd name="T25" fmla="*/ 0 h 839"/>
              <a:gd name="T26" fmla="*/ 680 w 680"/>
              <a:gd name="T27" fmla="*/ 839 h 8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80" h="839">
                <a:moveTo>
                  <a:pt x="8" y="736"/>
                </a:moveTo>
                <a:cubicBezTo>
                  <a:pt x="0" y="728"/>
                  <a:pt x="72" y="784"/>
                  <a:pt x="152" y="688"/>
                </a:cubicBezTo>
                <a:cubicBezTo>
                  <a:pt x="232" y="592"/>
                  <a:pt x="416" y="263"/>
                  <a:pt x="488" y="160"/>
                </a:cubicBezTo>
                <a:cubicBezTo>
                  <a:pt x="559" y="56"/>
                  <a:pt x="552" y="80"/>
                  <a:pt x="584" y="64"/>
                </a:cubicBezTo>
                <a:cubicBezTo>
                  <a:pt x="616" y="48"/>
                  <a:pt x="680" y="56"/>
                  <a:pt x="680" y="64"/>
                </a:cubicBezTo>
                <a:cubicBezTo>
                  <a:pt x="680" y="72"/>
                  <a:pt x="663" y="0"/>
                  <a:pt x="584" y="112"/>
                </a:cubicBezTo>
                <a:cubicBezTo>
                  <a:pt x="504" y="223"/>
                  <a:pt x="287" y="632"/>
                  <a:pt x="200" y="736"/>
                </a:cubicBezTo>
                <a:cubicBezTo>
                  <a:pt x="112" y="839"/>
                  <a:pt x="16" y="744"/>
                  <a:pt x="8" y="736"/>
                </a:cubicBezTo>
                <a:close/>
              </a:path>
            </a:pathLst>
          </a:custGeom>
          <a:gradFill rotWithShape="0">
            <a:gsLst>
              <a:gs pos="0">
                <a:srgbClr val="0066FF"/>
              </a:gs>
              <a:gs pos="100000">
                <a:srgbClr val="002F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25" name="Freeform 6"/>
          <p:cNvSpPr>
            <a:spLocks/>
          </p:cNvSpPr>
          <p:nvPr/>
        </p:nvSpPr>
        <p:spPr bwMode="auto">
          <a:xfrm>
            <a:off x="7315200" y="4162425"/>
            <a:ext cx="1079500" cy="1331913"/>
          </a:xfrm>
          <a:custGeom>
            <a:avLst/>
            <a:gdLst>
              <a:gd name="T0" fmla="*/ 20161250 w 680"/>
              <a:gd name="T1" fmla="*/ 1854835696 h 839"/>
              <a:gd name="T2" fmla="*/ 383063750 w 680"/>
              <a:gd name="T3" fmla="*/ 1733868151 h 839"/>
              <a:gd name="T4" fmla="*/ 1229836250 w 680"/>
              <a:gd name="T5" fmla="*/ 403225151 h 839"/>
              <a:gd name="T6" fmla="*/ 1471771250 w 680"/>
              <a:gd name="T7" fmla="*/ 161290061 h 839"/>
              <a:gd name="T8" fmla="*/ 1713706250 w 680"/>
              <a:gd name="T9" fmla="*/ 161290061 h 839"/>
              <a:gd name="T10" fmla="*/ 1471771250 w 680"/>
              <a:gd name="T11" fmla="*/ 282257606 h 839"/>
              <a:gd name="T12" fmla="*/ 504031250 w 680"/>
              <a:gd name="T13" fmla="*/ 1854835696 h 839"/>
              <a:gd name="T14" fmla="*/ 20161250 w 680"/>
              <a:gd name="T15" fmla="*/ 1854835696 h 8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80"/>
              <a:gd name="T25" fmla="*/ 0 h 839"/>
              <a:gd name="T26" fmla="*/ 680 w 680"/>
              <a:gd name="T27" fmla="*/ 839 h 8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80" h="839">
                <a:moveTo>
                  <a:pt x="8" y="736"/>
                </a:moveTo>
                <a:cubicBezTo>
                  <a:pt x="0" y="728"/>
                  <a:pt x="72" y="784"/>
                  <a:pt x="152" y="688"/>
                </a:cubicBezTo>
                <a:cubicBezTo>
                  <a:pt x="232" y="592"/>
                  <a:pt x="416" y="263"/>
                  <a:pt x="488" y="160"/>
                </a:cubicBezTo>
                <a:cubicBezTo>
                  <a:pt x="559" y="56"/>
                  <a:pt x="552" y="80"/>
                  <a:pt x="584" y="64"/>
                </a:cubicBezTo>
                <a:cubicBezTo>
                  <a:pt x="616" y="48"/>
                  <a:pt x="680" y="56"/>
                  <a:pt x="680" y="64"/>
                </a:cubicBezTo>
                <a:cubicBezTo>
                  <a:pt x="680" y="72"/>
                  <a:pt x="663" y="0"/>
                  <a:pt x="584" y="112"/>
                </a:cubicBezTo>
                <a:cubicBezTo>
                  <a:pt x="504" y="223"/>
                  <a:pt x="287" y="632"/>
                  <a:pt x="200" y="736"/>
                </a:cubicBezTo>
                <a:cubicBezTo>
                  <a:pt x="112" y="839"/>
                  <a:pt x="16" y="744"/>
                  <a:pt x="8" y="736"/>
                </a:cubicBezTo>
                <a:close/>
              </a:path>
            </a:pathLst>
          </a:custGeom>
          <a:gradFill rotWithShape="0">
            <a:gsLst>
              <a:gs pos="0">
                <a:srgbClr val="FF5050"/>
              </a:gs>
              <a:gs pos="100000">
                <a:srgbClr val="76252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0726" name="Group 7"/>
          <p:cNvGrpSpPr>
            <a:grpSpLocks/>
          </p:cNvGrpSpPr>
          <p:nvPr/>
        </p:nvGrpSpPr>
        <p:grpSpPr bwMode="auto">
          <a:xfrm>
            <a:off x="1828800" y="4010025"/>
            <a:ext cx="5543550" cy="641350"/>
            <a:chOff x="1099" y="2688"/>
            <a:chExt cx="3492" cy="404"/>
          </a:xfrm>
        </p:grpSpPr>
        <p:sp>
          <p:nvSpPr>
            <p:cNvPr id="30807" name="Text Box 8"/>
            <p:cNvSpPr txBox="1">
              <a:spLocks noChangeArrowheads="1"/>
            </p:cNvSpPr>
            <p:nvPr/>
          </p:nvSpPr>
          <p:spPr bwMode="auto">
            <a:xfrm>
              <a:off x="1099" y="2688"/>
              <a:ext cx="32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solidFill>
                    <a:srgbClr val="00CC00"/>
                  </a:solidFill>
                  <a:latin typeface="Times" charset="0"/>
                </a:rPr>
                <a:t>G</a:t>
              </a:r>
              <a:endParaRPr lang="en-GB">
                <a:latin typeface="Bodoni MT Ultra Bold" charset="0"/>
              </a:endParaRPr>
            </a:p>
          </p:txBody>
        </p:sp>
        <p:sp>
          <p:nvSpPr>
            <p:cNvPr id="30808" name="Text Box 9"/>
            <p:cNvSpPr txBox="1">
              <a:spLocks noChangeArrowheads="1"/>
            </p:cNvSpPr>
            <p:nvPr/>
          </p:nvSpPr>
          <p:spPr bwMode="auto">
            <a:xfrm>
              <a:off x="1459" y="2688"/>
              <a:ext cx="32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solidFill>
                    <a:srgbClr val="FF0000"/>
                  </a:solidFill>
                  <a:latin typeface="Times" charset="0"/>
                </a:rPr>
                <a:t>A</a:t>
              </a:r>
              <a:endParaRPr lang="en-GB">
                <a:latin typeface="Times" charset="0"/>
              </a:endParaRPr>
            </a:p>
          </p:txBody>
        </p:sp>
        <p:sp>
          <p:nvSpPr>
            <p:cNvPr id="30809" name="Text Box 10"/>
            <p:cNvSpPr txBox="1">
              <a:spLocks noChangeArrowheads="1"/>
            </p:cNvSpPr>
            <p:nvPr/>
          </p:nvSpPr>
          <p:spPr bwMode="auto">
            <a:xfrm>
              <a:off x="1820" y="2688"/>
              <a:ext cx="29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solidFill>
                    <a:schemeClr val="accent2"/>
                  </a:solidFill>
                  <a:latin typeface="Times" charset="0"/>
                </a:rPr>
                <a:t>T</a:t>
              </a:r>
              <a:endParaRPr lang="en-GB">
                <a:latin typeface="Bodoni MT Ultra Bold" charset="0"/>
              </a:endParaRPr>
            </a:p>
          </p:txBody>
        </p:sp>
        <p:sp>
          <p:nvSpPr>
            <p:cNvPr id="30810" name="Text Box 11"/>
            <p:cNvSpPr txBox="1">
              <a:spLocks noChangeArrowheads="1"/>
            </p:cNvSpPr>
            <p:nvPr/>
          </p:nvSpPr>
          <p:spPr bwMode="auto">
            <a:xfrm>
              <a:off x="2149" y="2688"/>
              <a:ext cx="32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solidFill>
                    <a:srgbClr val="FF0000"/>
                  </a:solidFill>
                  <a:latin typeface="Times" charset="0"/>
                </a:rPr>
                <a:t>A</a:t>
              </a:r>
              <a:endParaRPr lang="en-GB">
                <a:latin typeface="Times" charset="0"/>
              </a:endParaRPr>
            </a:p>
          </p:txBody>
        </p:sp>
        <p:sp>
          <p:nvSpPr>
            <p:cNvPr id="30811" name="Text Box 12"/>
            <p:cNvSpPr txBox="1">
              <a:spLocks noChangeArrowheads="1"/>
            </p:cNvSpPr>
            <p:nvPr/>
          </p:nvSpPr>
          <p:spPr bwMode="auto">
            <a:xfrm>
              <a:off x="2510" y="2688"/>
              <a:ext cx="30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latin typeface="Times" charset="0"/>
                </a:rPr>
                <a:t>C</a:t>
              </a:r>
              <a:endParaRPr lang="en-GB">
                <a:latin typeface="Bodoni MT Ultra Bold" charset="0"/>
              </a:endParaRPr>
            </a:p>
          </p:txBody>
        </p:sp>
        <p:sp>
          <p:nvSpPr>
            <p:cNvPr id="30812" name="Text Box 13"/>
            <p:cNvSpPr txBox="1">
              <a:spLocks noChangeArrowheads="1"/>
            </p:cNvSpPr>
            <p:nvPr/>
          </p:nvSpPr>
          <p:spPr bwMode="auto">
            <a:xfrm>
              <a:off x="2855" y="2688"/>
              <a:ext cx="32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solidFill>
                    <a:srgbClr val="FF0000"/>
                  </a:solidFill>
                  <a:latin typeface="Times" charset="0"/>
                </a:rPr>
                <a:t>A</a:t>
              </a:r>
              <a:endParaRPr lang="en-GB">
                <a:latin typeface="Times" charset="0"/>
              </a:endParaRPr>
            </a:p>
          </p:txBody>
        </p:sp>
        <p:sp>
          <p:nvSpPr>
            <p:cNvPr id="30813" name="Text Box 14"/>
            <p:cNvSpPr txBox="1">
              <a:spLocks noChangeArrowheads="1"/>
            </p:cNvSpPr>
            <p:nvPr/>
          </p:nvSpPr>
          <p:spPr bwMode="auto">
            <a:xfrm>
              <a:off x="3216" y="2688"/>
              <a:ext cx="29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solidFill>
                    <a:schemeClr val="accent2"/>
                  </a:solidFill>
                  <a:latin typeface="Times" charset="0"/>
                </a:rPr>
                <a:t>T</a:t>
              </a:r>
              <a:endParaRPr lang="en-GB">
                <a:latin typeface="Bodoni MT Ultra Bold" charset="0"/>
              </a:endParaRPr>
            </a:p>
          </p:txBody>
        </p:sp>
        <p:sp>
          <p:nvSpPr>
            <p:cNvPr id="30814" name="Text Box 15"/>
            <p:cNvSpPr txBox="1">
              <a:spLocks noChangeArrowheads="1"/>
            </p:cNvSpPr>
            <p:nvPr/>
          </p:nvSpPr>
          <p:spPr bwMode="auto">
            <a:xfrm>
              <a:off x="3906" y="2688"/>
              <a:ext cx="32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solidFill>
                    <a:srgbClr val="00CC00"/>
                  </a:solidFill>
                  <a:latin typeface="Times" charset="0"/>
                </a:rPr>
                <a:t>G</a:t>
              </a:r>
              <a:endParaRPr lang="en-GB">
                <a:latin typeface="Bodoni MT Ultra Bold" charset="0"/>
              </a:endParaRPr>
            </a:p>
          </p:txBody>
        </p:sp>
        <p:sp>
          <p:nvSpPr>
            <p:cNvPr id="30815" name="Text Box 16"/>
            <p:cNvSpPr txBox="1">
              <a:spLocks noChangeArrowheads="1"/>
            </p:cNvSpPr>
            <p:nvPr/>
          </p:nvSpPr>
          <p:spPr bwMode="auto">
            <a:xfrm>
              <a:off x="3545" y="2688"/>
              <a:ext cx="32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solidFill>
                    <a:srgbClr val="FF0000"/>
                  </a:solidFill>
                  <a:latin typeface="Times" charset="0"/>
                </a:rPr>
                <a:t>A</a:t>
              </a:r>
              <a:endParaRPr lang="en-GB">
                <a:latin typeface="Times" charset="0"/>
              </a:endParaRPr>
            </a:p>
          </p:txBody>
        </p:sp>
        <p:sp>
          <p:nvSpPr>
            <p:cNvPr id="30816" name="Text Box 17"/>
            <p:cNvSpPr txBox="1">
              <a:spLocks noChangeArrowheads="1"/>
            </p:cNvSpPr>
            <p:nvPr/>
          </p:nvSpPr>
          <p:spPr bwMode="auto">
            <a:xfrm>
              <a:off x="4267" y="2688"/>
              <a:ext cx="32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solidFill>
                    <a:srgbClr val="FF0000"/>
                  </a:solidFill>
                  <a:latin typeface="Times" charset="0"/>
                </a:rPr>
                <a:t>A</a:t>
              </a:r>
              <a:endParaRPr lang="en-GB">
                <a:latin typeface="Times" charset="0"/>
              </a:endParaRPr>
            </a:p>
          </p:txBody>
        </p:sp>
      </p:grpSp>
      <p:grpSp>
        <p:nvGrpSpPr>
          <p:cNvPr id="30727" name="Group 18"/>
          <p:cNvGrpSpPr>
            <a:grpSpLocks/>
          </p:cNvGrpSpPr>
          <p:nvPr/>
        </p:nvGrpSpPr>
        <p:grpSpPr bwMode="auto">
          <a:xfrm>
            <a:off x="1828800" y="5000625"/>
            <a:ext cx="5492750" cy="641350"/>
            <a:chOff x="1099" y="2688"/>
            <a:chExt cx="3460" cy="628"/>
          </a:xfrm>
        </p:grpSpPr>
        <p:sp>
          <p:nvSpPr>
            <p:cNvPr id="30797" name="Text Box 19"/>
            <p:cNvSpPr txBox="1">
              <a:spLocks noChangeArrowheads="1"/>
            </p:cNvSpPr>
            <p:nvPr/>
          </p:nvSpPr>
          <p:spPr bwMode="auto">
            <a:xfrm>
              <a:off x="1099" y="2688"/>
              <a:ext cx="308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latin typeface="Times" charset="0"/>
                </a:rPr>
                <a:t>C</a:t>
              </a:r>
              <a:endParaRPr lang="en-GB">
                <a:latin typeface="Bodoni MT Ultra Bold" charset="0"/>
              </a:endParaRPr>
            </a:p>
          </p:txBody>
        </p:sp>
        <p:sp>
          <p:nvSpPr>
            <p:cNvPr id="30798" name="Text Box 20"/>
            <p:cNvSpPr txBox="1">
              <a:spLocks noChangeArrowheads="1"/>
            </p:cNvSpPr>
            <p:nvPr/>
          </p:nvSpPr>
          <p:spPr bwMode="auto">
            <a:xfrm>
              <a:off x="1459" y="2688"/>
              <a:ext cx="292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solidFill>
                    <a:schemeClr val="accent2"/>
                  </a:solidFill>
                  <a:latin typeface="Times" charset="0"/>
                </a:rPr>
                <a:t>T</a:t>
              </a:r>
              <a:endParaRPr lang="en-GB">
                <a:latin typeface="Times" charset="0"/>
              </a:endParaRPr>
            </a:p>
          </p:txBody>
        </p:sp>
        <p:sp>
          <p:nvSpPr>
            <p:cNvPr id="30799" name="Text Box 21"/>
            <p:cNvSpPr txBox="1">
              <a:spLocks noChangeArrowheads="1"/>
            </p:cNvSpPr>
            <p:nvPr/>
          </p:nvSpPr>
          <p:spPr bwMode="auto">
            <a:xfrm>
              <a:off x="1820" y="2688"/>
              <a:ext cx="32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solidFill>
                    <a:srgbClr val="FF0000"/>
                  </a:solidFill>
                  <a:latin typeface="Times" charset="0"/>
                </a:rPr>
                <a:t>A</a:t>
              </a:r>
              <a:endParaRPr lang="en-GB">
                <a:latin typeface="Bodoni MT Ultra Bold" charset="0"/>
              </a:endParaRPr>
            </a:p>
          </p:txBody>
        </p:sp>
        <p:sp>
          <p:nvSpPr>
            <p:cNvPr id="30800" name="Text Box 22"/>
            <p:cNvSpPr txBox="1">
              <a:spLocks noChangeArrowheads="1"/>
            </p:cNvSpPr>
            <p:nvPr/>
          </p:nvSpPr>
          <p:spPr bwMode="auto">
            <a:xfrm>
              <a:off x="2149" y="2688"/>
              <a:ext cx="292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solidFill>
                    <a:schemeClr val="accent2"/>
                  </a:solidFill>
                  <a:latin typeface="Times" charset="0"/>
                </a:rPr>
                <a:t>T</a:t>
              </a:r>
              <a:endParaRPr lang="en-GB">
                <a:latin typeface="Times" charset="0"/>
              </a:endParaRPr>
            </a:p>
          </p:txBody>
        </p:sp>
        <p:sp>
          <p:nvSpPr>
            <p:cNvPr id="30801" name="Text Box 23"/>
            <p:cNvSpPr txBox="1">
              <a:spLocks noChangeArrowheads="1"/>
            </p:cNvSpPr>
            <p:nvPr/>
          </p:nvSpPr>
          <p:spPr bwMode="auto">
            <a:xfrm>
              <a:off x="2510" y="2688"/>
              <a:ext cx="32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solidFill>
                    <a:srgbClr val="00CC00"/>
                  </a:solidFill>
                  <a:latin typeface="Times" charset="0"/>
                </a:rPr>
                <a:t>G</a:t>
              </a:r>
              <a:endParaRPr lang="en-GB">
                <a:latin typeface="Bodoni MT Ultra Bold" charset="0"/>
              </a:endParaRPr>
            </a:p>
          </p:txBody>
        </p:sp>
        <p:sp>
          <p:nvSpPr>
            <p:cNvPr id="30802" name="Text Box 24"/>
            <p:cNvSpPr txBox="1">
              <a:spLocks noChangeArrowheads="1"/>
            </p:cNvSpPr>
            <p:nvPr/>
          </p:nvSpPr>
          <p:spPr bwMode="auto">
            <a:xfrm>
              <a:off x="2855" y="2688"/>
              <a:ext cx="292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solidFill>
                    <a:schemeClr val="accent2"/>
                  </a:solidFill>
                  <a:latin typeface="Times" charset="0"/>
                </a:rPr>
                <a:t>T</a:t>
              </a:r>
              <a:endParaRPr lang="en-GB">
                <a:latin typeface="Times" charset="0"/>
              </a:endParaRPr>
            </a:p>
          </p:txBody>
        </p:sp>
        <p:sp>
          <p:nvSpPr>
            <p:cNvPr id="30803" name="Text Box 25"/>
            <p:cNvSpPr txBox="1">
              <a:spLocks noChangeArrowheads="1"/>
            </p:cNvSpPr>
            <p:nvPr/>
          </p:nvSpPr>
          <p:spPr bwMode="auto">
            <a:xfrm>
              <a:off x="3216" y="2688"/>
              <a:ext cx="32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solidFill>
                    <a:srgbClr val="FF0000"/>
                  </a:solidFill>
                  <a:latin typeface="Times" charset="0"/>
                </a:rPr>
                <a:t>A</a:t>
              </a:r>
              <a:endParaRPr lang="en-GB">
                <a:latin typeface="Bodoni MT Ultra Bold" charset="0"/>
              </a:endParaRPr>
            </a:p>
          </p:txBody>
        </p:sp>
        <p:sp>
          <p:nvSpPr>
            <p:cNvPr id="30804" name="Text Box 26"/>
            <p:cNvSpPr txBox="1">
              <a:spLocks noChangeArrowheads="1"/>
            </p:cNvSpPr>
            <p:nvPr/>
          </p:nvSpPr>
          <p:spPr bwMode="auto">
            <a:xfrm>
              <a:off x="3906" y="2688"/>
              <a:ext cx="308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latin typeface="Times" charset="0"/>
                </a:rPr>
                <a:t>C</a:t>
              </a:r>
              <a:endParaRPr lang="en-GB">
                <a:latin typeface="Bodoni MT Ultra Bold" charset="0"/>
              </a:endParaRPr>
            </a:p>
          </p:txBody>
        </p:sp>
        <p:sp>
          <p:nvSpPr>
            <p:cNvPr id="30805" name="Text Box 27"/>
            <p:cNvSpPr txBox="1">
              <a:spLocks noChangeArrowheads="1"/>
            </p:cNvSpPr>
            <p:nvPr/>
          </p:nvSpPr>
          <p:spPr bwMode="auto">
            <a:xfrm>
              <a:off x="3545" y="2688"/>
              <a:ext cx="292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solidFill>
                    <a:schemeClr val="accent2"/>
                  </a:solidFill>
                  <a:latin typeface="Times" charset="0"/>
                </a:rPr>
                <a:t>T</a:t>
              </a:r>
              <a:endParaRPr lang="en-GB">
                <a:latin typeface="Times" charset="0"/>
              </a:endParaRPr>
            </a:p>
          </p:txBody>
        </p:sp>
        <p:sp>
          <p:nvSpPr>
            <p:cNvPr id="30806" name="Text Box 28"/>
            <p:cNvSpPr txBox="1">
              <a:spLocks noChangeArrowheads="1"/>
            </p:cNvSpPr>
            <p:nvPr/>
          </p:nvSpPr>
          <p:spPr bwMode="auto">
            <a:xfrm>
              <a:off x="4267" y="2688"/>
              <a:ext cx="292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solidFill>
                    <a:schemeClr val="accent2"/>
                  </a:solidFill>
                  <a:latin typeface="Times" charset="0"/>
                </a:rPr>
                <a:t>T</a:t>
              </a:r>
              <a:endParaRPr lang="en-GB">
                <a:latin typeface="Times" charset="0"/>
              </a:endParaRPr>
            </a:p>
          </p:txBody>
        </p:sp>
      </p:grpSp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1752600" y="4010025"/>
            <a:ext cx="609600" cy="685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726" name="Text Box 30"/>
          <p:cNvSpPr txBox="1">
            <a:spLocks noChangeArrowheads="1"/>
          </p:cNvSpPr>
          <p:nvPr/>
        </p:nvSpPr>
        <p:spPr bwMode="auto">
          <a:xfrm>
            <a:off x="1828800" y="3352800"/>
            <a:ext cx="51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>
                <a:solidFill>
                  <a:srgbClr val="00CC00"/>
                </a:solidFill>
                <a:latin typeface="Times" charset="0"/>
              </a:rPr>
              <a:t>G</a:t>
            </a:r>
            <a:endParaRPr lang="en-GB">
              <a:latin typeface="Bodoni MT Ultra Bold" charset="0"/>
            </a:endParaRPr>
          </a:p>
        </p:txBody>
      </p:sp>
      <p:sp>
        <p:nvSpPr>
          <p:cNvPr id="29727" name="Rectangle 31"/>
          <p:cNvSpPr>
            <a:spLocks noChangeArrowheads="1"/>
          </p:cNvSpPr>
          <p:nvPr/>
        </p:nvSpPr>
        <p:spPr bwMode="auto">
          <a:xfrm>
            <a:off x="2362200" y="4010025"/>
            <a:ext cx="609600" cy="685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728" name="Text Box 32"/>
          <p:cNvSpPr txBox="1">
            <a:spLocks noChangeArrowheads="1"/>
          </p:cNvSpPr>
          <p:nvPr/>
        </p:nvSpPr>
        <p:spPr bwMode="auto">
          <a:xfrm>
            <a:off x="2400300" y="3352800"/>
            <a:ext cx="51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>
                <a:solidFill>
                  <a:srgbClr val="FF0000"/>
                </a:solidFill>
                <a:latin typeface="Times" charset="0"/>
              </a:rPr>
              <a:t>A</a:t>
            </a:r>
            <a:endParaRPr lang="en-GB">
              <a:latin typeface="Times" charset="0"/>
            </a:endParaRPr>
          </a:p>
        </p:txBody>
      </p:sp>
      <p:sp>
        <p:nvSpPr>
          <p:cNvPr id="29729" name="Rectangle 33"/>
          <p:cNvSpPr>
            <a:spLocks noChangeArrowheads="1"/>
          </p:cNvSpPr>
          <p:nvPr/>
        </p:nvSpPr>
        <p:spPr bwMode="auto">
          <a:xfrm>
            <a:off x="2971800" y="4010025"/>
            <a:ext cx="609600" cy="685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730" name="Text Box 34"/>
          <p:cNvSpPr txBox="1">
            <a:spLocks noChangeArrowheads="1"/>
          </p:cNvSpPr>
          <p:nvPr/>
        </p:nvSpPr>
        <p:spPr bwMode="auto">
          <a:xfrm>
            <a:off x="2973388" y="3352800"/>
            <a:ext cx="463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>
                <a:solidFill>
                  <a:schemeClr val="accent2"/>
                </a:solidFill>
                <a:latin typeface="Times" charset="0"/>
              </a:rPr>
              <a:t>T</a:t>
            </a:r>
            <a:endParaRPr lang="en-GB">
              <a:latin typeface="Bodoni MT Ultra Bold" charset="0"/>
            </a:endParaRPr>
          </a:p>
        </p:txBody>
      </p:sp>
      <p:sp>
        <p:nvSpPr>
          <p:cNvPr id="29731" name="Rectangle 35"/>
          <p:cNvSpPr>
            <a:spLocks noChangeArrowheads="1"/>
          </p:cNvSpPr>
          <p:nvPr/>
        </p:nvSpPr>
        <p:spPr bwMode="auto">
          <a:xfrm>
            <a:off x="3581400" y="4010025"/>
            <a:ext cx="609600" cy="685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732" name="Text Box 36"/>
          <p:cNvSpPr txBox="1">
            <a:spLocks noChangeArrowheads="1"/>
          </p:cNvSpPr>
          <p:nvPr/>
        </p:nvSpPr>
        <p:spPr bwMode="auto">
          <a:xfrm>
            <a:off x="3495675" y="3352800"/>
            <a:ext cx="51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>
                <a:solidFill>
                  <a:srgbClr val="FF0000"/>
                </a:solidFill>
                <a:latin typeface="Times" charset="0"/>
              </a:rPr>
              <a:t>A</a:t>
            </a:r>
            <a:endParaRPr lang="en-GB">
              <a:latin typeface="Times" charset="0"/>
            </a:endParaRPr>
          </a:p>
        </p:txBody>
      </p:sp>
      <p:sp>
        <p:nvSpPr>
          <p:cNvPr id="29733" name="Rectangle 37"/>
          <p:cNvSpPr>
            <a:spLocks noChangeArrowheads="1"/>
          </p:cNvSpPr>
          <p:nvPr/>
        </p:nvSpPr>
        <p:spPr bwMode="auto">
          <a:xfrm>
            <a:off x="4114800" y="4010025"/>
            <a:ext cx="609600" cy="685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734" name="Text Box 38"/>
          <p:cNvSpPr txBox="1">
            <a:spLocks noChangeArrowheads="1"/>
          </p:cNvSpPr>
          <p:nvPr/>
        </p:nvSpPr>
        <p:spPr bwMode="auto">
          <a:xfrm>
            <a:off x="4068763" y="3352800"/>
            <a:ext cx="488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>
                <a:latin typeface="Times" charset="0"/>
              </a:rPr>
              <a:t>C</a:t>
            </a:r>
            <a:endParaRPr lang="en-GB">
              <a:latin typeface="Bodoni MT Ultra Bold" charset="0"/>
            </a:endParaRPr>
          </a:p>
        </p:txBody>
      </p:sp>
      <p:sp>
        <p:nvSpPr>
          <p:cNvPr id="29735" name="Text Box 39"/>
          <p:cNvSpPr txBox="1">
            <a:spLocks noChangeArrowheads="1"/>
          </p:cNvSpPr>
          <p:nvPr/>
        </p:nvSpPr>
        <p:spPr bwMode="auto">
          <a:xfrm>
            <a:off x="5189538" y="3352800"/>
            <a:ext cx="463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>
                <a:solidFill>
                  <a:schemeClr val="accent2"/>
                </a:solidFill>
                <a:latin typeface="Times" charset="0"/>
              </a:rPr>
              <a:t>T</a:t>
            </a:r>
            <a:endParaRPr lang="en-GB">
              <a:latin typeface="Bodoni MT Ultra Bold" charset="0"/>
            </a:endParaRPr>
          </a:p>
        </p:txBody>
      </p:sp>
      <p:sp>
        <p:nvSpPr>
          <p:cNvPr id="29736" name="Rectangle 40"/>
          <p:cNvSpPr>
            <a:spLocks noChangeArrowheads="1"/>
          </p:cNvSpPr>
          <p:nvPr/>
        </p:nvSpPr>
        <p:spPr bwMode="auto">
          <a:xfrm>
            <a:off x="4648200" y="4010025"/>
            <a:ext cx="609600" cy="685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737" name="Text Box 41"/>
          <p:cNvSpPr txBox="1">
            <a:spLocks noChangeArrowheads="1"/>
          </p:cNvSpPr>
          <p:nvPr/>
        </p:nvSpPr>
        <p:spPr bwMode="auto">
          <a:xfrm>
            <a:off x="4616450" y="3352800"/>
            <a:ext cx="51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>
                <a:solidFill>
                  <a:srgbClr val="FF0000"/>
                </a:solidFill>
                <a:latin typeface="Times" charset="0"/>
              </a:rPr>
              <a:t>A</a:t>
            </a:r>
            <a:endParaRPr lang="en-GB">
              <a:latin typeface="Times" charset="0"/>
            </a:endParaRPr>
          </a:p>
        </p:txBody>
      </p:sp>
      <p:sp>
        <p:nvSpPr>
          <p:cNvPr id="29738" name="Rectangle 42"/>
          <p:cNvSpPr>
            <a:spLocks noChangeArrowheads="1"/>
          </p:cNvSpPr>
          <p:nvPr/>
        </p:nvSpPr>
        <p:spPr bwMode="auto">
          <a:xfrm>
            <a:off x="5181600" y="4010025"/>
            <a:ext cx="609600" cy="685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739" name="Rectangle 43"/>
          <p:cNvSpPr>
            <a:spLocks noChangeArrowheads="1"/>
          </p:cNvSpPr>
          <p:nvPr/>
        </p:nvSpPr>
        <p:spPr bwMode="auto">
          <a:xfrm>
            <a:off x="5715000" y="4010025"/>
            <a:ext cx="609600" cy="685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740" name="Text Box 44"/>
          <p:cNvSpPr txBox="1">
            <a:spLocks noChangeArrowheads="1"/>
          </p:cNvSpPr>
          <p:nvPr/>
        </p:nvSpPr>
        <p:spPr bwMode="auto">
          <a:xfrm>
            <a:off x="6284913" y="3352800"/>
            <a:ext cx="51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>
                <a:solidFill>
                  <a:srgbClr val="00CC00"/>
                </a:solidFill>
                <a:latin typeface="Times" charset="0"/>
              </a:rPr>
              <a:t>G</a:t>
            </a:r>
            <a:endParaRPr lang="en-GB">
              <a:latin typeface="Bodoni MT Ultra Bold" charset="0"/>
            </a:endParaRPr>
          </a:p>
        </p:txBody>
      </p:sp>
      <p:sp>
        <p:nvSpPr>
          <p:cNvPr id="29741" name="Text Box 45"/>
          <p:cNvSpPr txBox="1">
            <a:spLocks noChangeArrowheads="1"/>
          </p:cNvSpPr>
          <p:nvPr/>
        </p:nvSpPr>
        <p:spPr bwMode="auto">
          <a:xfrm>
            <a:off x="5711825" y="3352800"/>
            <a:ext cx="51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>
                <a:solidFill>
                  <a:srgbClr val="FF0000"/>
                </a:solidFill>
                <a:latin typeface="Times" charset="0"/>
              </a:rPr>
              <a:t>A</a:t>
            </a:r>
            <a:endParaRPr lang="en-GB">
              <a:latin typeface="Times" charset="0"/>
            </a:endParaRPr>
          </a:p>
        </p:txBody>
      </p:sp>
      <p:sp>
        <p:nvSpPr>
          <p:cNvPr id="29742" name="Rectangle 46"/>
          <p:cNvSpPr>
            <a:spLocks noChangeArrowheads="1"/>
          </p:cNvSpPr>
          <p:nvPr/>
        </p:nvSpPr>
        <p:spPr bwMode="auto">
          <a:xfrm>
            <a:off x="6248400" y="4010025"/>
            <a:ext cx="609600" cy="685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743" name="Text Box 47"/>
          <p:cNvSpPr txBox="1">
            <a:spLocks noChangeArrowheads="1"/>
          </p:cNvSpPr>
          <p:nvPr/>
        </p:nvSpPr>
        <p:spPr bwMode="auto">
          <a:xfrm>
            <a:off x="6858000" y="3352800"/>
            <a:ext cx="51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>
                <a:solidFill>
                  <a:srgbClr val="FF0000"/>
                </a:solidFill>
                <a:latin typeface="Times" charset="0"/>
              </a:rPr>
              <a:t>A</a:t>
            </a:r>
            <a:endParaRPr lang="en-GB">
              <a:latin typeface="Times" charset="0"/>
            </a:endParaRPr>
          </a:p>
        </p:txBody>
      </p:sp>
      <p:sp>
        <p:nvSpPr>
          <p:cNvPr id="29744" name="Rectangle 48"/>
          <p:cNvSpPr>
            <a:spLocks noChangeArrowheads="1"/>
          </p:cNvSpPr>
          <p:nvPr/>
        </p:nvSpPr>
        <p:spPr bwMode="auto">
          <a:xfrm>
            <a:off x="6858000" y="4010025"/>
            <a:ext cx="609600" cy="685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457200" y="3400425"/>
            <a:ext cx="1447800" cy="2209800"/>
            <a:chOff x="384" y="1920"/>
            <a:chExt cx="912" cy="1392"/>
          </a:xfrm>
        </p:grpSpPr>
        <p:sp>
          <p:nvSpPr>
            <p:cNvPr id="30793" name="Rectangle 50"/>
            <p:cNvSpPr>
              <a:spLocks noChangeArrowheads="1"/>
            </p:cNvSpPr>
            <p:nvPr/>
          </p:nvSpPr>
          <p:spPr bwMode="auto">
            <a:xfrm>
              <a:off x="384" y="1920"/>
              <a:ext cx="912" cy="139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30794" name="Group 51"/>
            <p:cNvGrpSpPr>
              <a:grpSpLocks/>
            </p:cNvGrpSpPr>
            <p:nvPr/>
          </p:nvGrpSpPr>
          <p:grpSpPr bwMode="auto">
            <a:xfrm>
              <a:off x="384" y="1968"/>
              <a:ext cx="872" cy="1319"/>
              <a:chOff x="384" y="1968"/>
              <a:chExt cx="872" cy="1319"/>
            </a:xfrm>
          </p:grpSpPr>
          <p:sp>
            <p:nvSpPr>
              <p:cNvPr id="30795" name="Freeform 52"/>
              <p:cNvSpPr>
                <a:spLocks/>
              </p:cNvSpPr>
              <p:nvPr/>
            </p:nvSpPr>
            <p:spPr bwMode="auto">
              <a:xfrm>
                <a:off x="384" y="2016"/>
                <a:ext cx="720" cy="1223"/>
              </a:xfrm>
              <a:custGeom>
                <a:avLst/>
                <a:gdLst>
                  <a:gd name="T0" fmla="*/ 8 w 680"/>
                  <a:gd name="T1" fmla="*/ 1564 h 839"/>
                  <a:gd name="T2" fmla="*/ 170 w 680"/>
                  <a:gd name="T3" fmla="*/ 1462 h 839"/>
                  <a:gd name="T4" fmla="*/ 547 w 680"/>
                  <a:gd name="T5" fmla="*/ 340 h 839"/>
                  <a:gd name="T6" fmla="*/ 654 w 680"/>
                  <a:gd name="T7" fmla="*/ 136 h 839"/>
                  <a:gd name="T8" fmla="*/ 762 w 680"/>
                  <a:gd name="T9" fmla="*/ 136 h 839"/>
                  <a:gd name="T10" fmla="*/ 654 w 680"/>
                  <a:gd name="T11" fmla="*/ 238 h 839"/>
                  <a:gd name="T12" fmla="*/ 224 w 680"/>
                  <a:gd name="T13" fmla="*/ 1564 h 839"/>
                  <a:gd name="T14" fmla="*/ 8 w 680"/>
                  <a:gd name="T15" fmla="*/ 1564 h 8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0"/>
                  <a:gd name="T25" fmla="*/ 0 h 839"/>
                  <a:gd name="T26" fmla="*/ 680 w 680"/>
                  <a:gd name="T27" fmla="*/ 839 h 83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0" h="839">
                    <a:moveTo>
                      <a:pt x="8" y="736"/>
                    </a:moveTo>
                    <a:cubicBezTo>
                      <a:pt x="0" y="728"/>
                      <a:pt x="72" y="784"/>
                      <a:pt x="152" y="688"/>
                    </a:cubicBezTo>
                    <a:cubicBezTo>
                      <a:pt x="232" y="592"/>
                      <a:pt x="416" y="263"/>
                      <a:pt x="488" y="160"/>
                    </a:cubicBezTo>
                    <a:cubicBezTo>
                      <a:pt x="559" y="56"/>
                      <a:pt x="552" y="80"/>
                      <a:pt x="584" y="64"/>
                    </a:cubicBezTo>
                    <a:cubicBezTo>
                      <a:pt x="616" y="48"/>
                      <a:pt x="680" y="56"/>
                      <a:pt x="680" y="64"/>
                    </a:cubicBezTo>
                    <a:cubicBezTo>
                      <a:pt x="680" y="72"/>
                      <a:pt x="663" y="0"/>
                      <a:pt x="584" y="112"/>
                    </a:cubicBezTo>
                    <a:cubicBezTo>
                      <a:pt x="504" y="223"/>
                      <a:pt x="287" y="632"/>
                      <a:pt x="200" y="736"/>
                    </a:cubicBezTo>
                    <a:cubicBezTo>
                      <a:pt x="112" y="839"/>
                      <a:pt x="16" y="744"/>
                      <a:pt x="8" y="73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66FF"/>
                  </a:gs>
                  <a:gs pos="100000">
                    <a:srgbClr val="002F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796" name="Freeform 53"/>
              <p:cNvSpPr>
                <a:spLocks/>
              </p:cNvSpPr>
              <p:nvPr/>
            </p:nvSpPr>
            <p:spPr bwMode="auto">
              <a:xfrm flipH="1">
                <a:off x="432" y="1968"/>
                <a:ext cx="824" cy="1319"/>
              </a:xfrm>
              <a:custGeom>
                <a:avLst/>
                <a:gdLst>
                  <a:gd name="T0" fmla="*/ 12 w 680"/>
                  <a:gd name="T1" fmla="*/ 1819 h 839"/>
                  <a:gd name="T2" fmla="*/ 223 w 680"/>
                  <a:gd name="T3" fmla="*/ 1701 h 839"/>
                  <a:gd name="T4" fmla="*/ 716 w 680"/>
                  <a:gd name="T5" fmla="*/ 396 h 839"/>
                  <a:gd name="T6" fmla="*/ 858 w 680"/>
                  <a:gd name="T7" fmla="*/ 159 h 839"/>
                  <a:gd name="T8" fmla="*/ 998 w 680"/>
                  <a:gd name="T9" fmla="*/ 159 h 839"/>
                  <a:gd name="T10" fmla="*/ 858 w 680"/>
                  <a:gd name="T11" fmla="*/ 277 h 839"/>
                  <a:gd name="T12" fmla="*/ 293 w 680"/>
                  <a:gd name="T13" fmla="*/ 1819 h 839"/>
                  <a:gd name="T14" fmla="*/ 12 w 680"/>
                  <a:gd name="T15" fmla="*/ 1819 h 8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0"/>
                  <a:gd name="T25" fmla="*/ 0 h 839"/>
                  <a:gd name="T26" fmla="*/ 680 w 680"/>
                  <a:gd name="T27" fmla="*/ 839 h 83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0" h="839">
                    <a:moveTo>
                      <a:pt x="8" y="736"/>
                    </a:moveTo>
                    <a:cubicBezTo>
                      <a:pt x="0" y="728"/>
                      <a:pt x="72" y="784"/>
                      <a:pt x="152" y="688"/>
                    </a:cubicBezTo>
                    <a:cubicBezTo>
                      <a:pt x="232" y="592"/>
                      <a:pt x="416" y="263"/>
                      <a:pt x="488" y="160"/>
                    </a:cubicBezTo>
                    <a:cubicBezTo>
                      <a:pt x="559" y="56"/>
                      <a:pt x="552" y="80"/>
                      <a:pt x="584" y="64"/>
                    </a:cubicBezTo>
                    <a:cubicBezTo>
                      <a:pt x="616" y="48"/>
                      <a:pt x="680" y="56"/>
                      <a:pt x="680" y="64"/>
                    </a:cubicBezTo>
                    <a:cubicBezTo>
                      <a:pt x="680" y="72"/>
                      <a:pt x="663" y="0"/>
                      <a:pt x="584" y="112"/>
                    </a:cubicBezTo>
                    <a:cubicBezTo>
                      <a:pt x="504" y="223"/>
                      <a:pt x="287" y="632"/>
                      <a:pt x="200" y="736"/>
                    </a:cubicBezTo>
                    <a:cubicBezTo>
                      <a:pt x="112" y="839"/>
                      <a:pt x="16" y="744"/>
                      <a:pt x="8" y="73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5050"/>
                  </a:gs>
                  <a:gs pos="100000">
                    <a:srgbClr val="7625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7315200" y="3476625"/>
            <a:ext cx="1460500" cy="2209800"/>
            <a:chOff x="3312" y="1968"/>
            <a:chExt cx="920" cy="1392"/>
          </a:xfrm>
        </p:grpSpPr>
        <p:sp>
          <p:nvSpPr>
            <p:cNvPr id="30789" name="Rectangle 55"/>
            <p:cNvSpPr>
              <a:spLocks noChangeArrowheads="1"/>
            </p:cNvSpPr>
            <p:nvPr/>
          </p:nvSpPr>
          <p:spPr bwMode="auto">
            <a:xfrm>
              <a:off x="3312" y="1968"/>
              <a:ext cx="912" cy="139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30790" name="Group 56"/>
            <p:cNvGrpSpPr>
              <a:grpSpLocks/>
            </p:cNvGrpSpPr>
            <p:nvPr/>
          </p:nvGrpSpPr>
          <p:grpSpPr bwMode="auto">
            <a:xfrm>
              <a:off x="3360" y="1968"/>
              <a:ext cx="872" cy="1319"/>
              <a:chOff x="3360" y="1968"/>
              <a:chExt cx="872" cy="1319"/>
            </a:xfrm>
          </p:grpSpPr>
          <p:sp>
            <p:nvSpPr>
              <p:cNvPr id="30791" name="Freeform 57"/>
              <p:cNvSpPr>
                <a:spLocks/>
              </p:cNvSpPr>
              <p:nvPr/>
            </p:nvSpPr>
            <p:spPr bwMode="auto">
              <a:xfrm flipH="1">
                <a:off x="3408" y="1968"/>
                <a:ext cx="824" cy="1319"/>
              </a:xfrm>
              <a:custGeom>
                <a:avLst/>
                <a:gdLst>
                  <a:gd name="T0" fmla="*/ 12 w 680"/>
                  <a:gd name="T1" fmla="*/ 1819 h 839"/>
                  <a:gd name="T2" fmla="*/ 223 w 680"/>
                  <a:gd name="T3" fmla="*/ 1701 h 839"/>
                  <a:gd name="T4" fmla="*/ 716 w 680"/>
                  <a:gd name="T5" fmla="*/ 396 h 839"/>
                  <a:gd name="T6" fmla="*/ 858 w 680"/>
                  <a:gd name="T7" fmla="*/ 159 h 839"/>
                  <a:gd name="T8" fmla="*/ 998 w 680"/>
                  <a:gd name="T9" fmla="*/ 159 h 839"/>
                  <a:gd name="T10" fmla="*/ 858 w 680"/>
                  <a:gd name="T11" fmla="*/ 277 h 839"/>
                  <a:gd name="T12" fmla="*/ 293 w 680"/>
                  <a:gd name="T13" fmla="*/ 1819 h 839"/>
                  <a:gd name="T14" fmla="*/ 12 w 680"/>
                  <a:gd name="T15" fmla="*/ 1819 h 8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0"/>
                  <a:gd name="T25" fmla="*/ 0 h 839"/>
                  <a:gd name="T26" fmla="*/ 680 w 680"/>
                  <a:gd name="T27" fmla="*/ 839 h 83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0" h="839">
                    <a:moveTo>
                      <a:pt x="8" y="736"/>
                    </a:moveTo>
                    <a:cubicBezTo>
                      <a:pt x="0" y="728"/>
                      <a:pt x="72" y="784"/>
                      <a:pt x="152" y="688"/>
                    </a:cubicBezTo>
                    <a:cubicBezTo>
                      <a:pt x="232" y="592"/>
                      <a:pt x="416" y="263"/>
                      <a:pt x="488" y="160"/>
                    </a:cubicBezTo>
                    <a:cubicBezTo>
                      <a:pt x="559" y="56"/>
                      <a:pt x="552" y="80"/>
                      <a:pt x="584" y="64"/>
                    </a:cubicBezTo>
                    <a:cubicBezTo>
                      <a:pt x="616" y="48"/>
                      <a:pt x="680" y="56"/>
                      <a:pt x="680" y="64"/>
                    </a:cubicBezTo>
                    <a:cubicBezTo>
                      <a:pt x="680" y="72"/>
                      <a:pt x="663" y="0"/>
                      <a:pt x="584" y="112"/>
                    </a:cubicBezTo>
                    <a:cubicBezTo>
                      <a:pt x="504" y="223"/>
                      <a:pt x="287" y="632"/>
                      <a:pt x="200" y="736"/>
                    </a:cubicBezTo>
                    <a:cubicBezTo>
                      <a:pt x="112" y="839"/>
                      <a:pt x="16" y="744"/>
                      <a:pt x="8" y="73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5050"/>
                  </a:gs>
                  <a:gs pos="100000">
                    <a:srgbClr val="7625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792" name="Freeform 58"/>
              <p:cNvSpPr>
                <a:spLocks/>
              </p:cNvSpPr>
              <p:nvPr/>
            </p:nvSpPr>
            <p:spPr bwMode="auto">
              <a:xfrm>
                <a:off x="3360" y="2016"/>
                <a:ext cx="720" cy="1223"/>
              </a:xfrm>
              <a:custGeom>
                <a:avLst/>
                <a:gdLst>
                  <a:gd name="T0" fmla="*/ 8 w 680"/>
                  <a:gd name="T1" fmla="*/ 1564 h 839"/>
                  <a:gd name="T2" fmla="*/ 170 w 680"/>
                  <a:gd name="T3" fmla="*/ 1462 h 839"/>
                  <a:gd name="T4" fmla="*/ 547 w 680"/>
                  <a:gd name="T5" fmla="*/ 340 h 839"/>
                  <a:gd name="T6" fmla="*/ 654 w 680"/>
                  <a:gd name="T7" fmla="*/ 136 h 839"/>
                  <a:gd name="T8" fmla="*/ 762 w 680"/>
                  <a:gd name="T9" fmla="*/ 136 h 839"/>
                  <a:gd name="T10" fmla="*/ 654 w 680"/>
                  <a:gd name="T11" fmla="*/ 238 h 839"/>
                  <a:gd name="T12" fmla="*/ 224 w 680"/>
                  <a:gd name="T13" fmla="*/ 1564 h 839"/>
                  <a:gd name="T14" fmla="*/ 8 w 680"/>
                  <a:gd name="T15" fmla="*/ 1564 h 8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0"/>
                  <a:gd name="T25" fmla="*/ 0 h 839"/>
                  <a:gd name="T26" fmla="*/ 680 w 680"/>
                  <a:gd name="T27" fmla="*/ 839 h 83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0" h="839">
                    <a:moveTo>
                      <a:pt x="8" y="736"/>
                    </a:moveTo>
                    <a:cubicBezTo>
                      <a:pt x="0" y="728"/>
                      <a:pt x="72" y="784"/>
                      <a:pt x="152" y="688"/>
                    </a:cubicBezTo>
                    <a:cubicBezTo>
                      <a:pt x="232" y="592"/>
                      <a:pt x="416" y="263"/>
                      <a:pt x="488" y="160"/>
                    </a:cubicBezTo>
                    <a:cubicBezTo>
                      <a:pt x="559" y="56"/>
                      <a:pt x="552" y="80"/>
                      <a:pt x="584" y="64"/>
                    </a:cubicBezTo>
                    <a:cubicBezTo>
                      <a:pt x="616" y="48"/>
                      <a:pt x="680" y="56"/>
                      <a:pt x="680" y="64"/>
                    </a:cubicBezTo>
                    <a:cubicBezTo>
                      <a:pt x="680" y="72"/>
                      <a:pt x="663" y="0"/>
                      <a:pt x="584" y="112"/>
                    </a:cubicBezTo>
                    <a:cubicBezTo>
                      <a:pt x="504" y="223"/>
                      <a:pt x="287" y="632"/>
                      <a:pt x="200" y="736"/>
                    </a:cubicBezTo>
                    <a:cubicBezTo>
                      <a:pt x="112" y="839"/>
                      <a:pt x="16" y="744"/>
                      <a:pt x="8" y="73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66FF"/>
                  </a:gs>
                  <a:gs pos="100000">
                    <a:srgbClr val="002F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29755" name="Text Box 59"/>
          <p:cNvSpPr txBox="1">
            <a:spLocks noChangeArrowheads="1"/>
          </p:cNvSpPr>
          <p:nvPr/>
        </p:nvSpPr>
        <p:spPr bwMode="auto">
          <a:xfrm>
            <a:off x="1644650" y="4495800"/>
            <a:ext cx="985838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800" b="1" i="1">
                <a:latin typeface="Times" charset="0"/>
              </a:rPr>
              <a:t>P </a:t>
            </a:r>
            <a:r>
              <a:rPr lang="en-GB" sz="3600" b="1" i="1">
                <a:solidFill>
                  <a:srgbClr val="00CC00"/>
                </a:solidFill>
                <a:latin typeface="Times" charset="0"/>
              </a:rPr>
              <a:t>G    </a:t>
            </a:r>
            <a:endParaRPr lang="en-GB" b="1" i="1">
              <a:latin typeface="Bodoni MT Ultra Bold" charset="0"/>
            </a:endParaRPr>
          </a:p>
        </p:txBody>
      </p:sp>
      <p:sp>
        <p:nvSpPr>
          <p:cNvPr id="29756" name="Text Box 60"/>
          <p:cNvSpPr txBox="1">
            <a:spLocks noChangeArrowheads="1"/>
          </p:cNvSpPr>
          <p:nvPr/>
        </p:nvSpPr>
        <p:spPr bwMode="auto">
          <a:xfrm>
            <a:off x="2454275" y="4495800"/>
            <a:ext cx="677863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 b="1" i="1">
                <a:solidFill>
                  <a:srgbClr val="FF0000"/>
                </a:solidFill>
                <a:latin typeface="Times" charset="0"/>
              </a:rPr>
              <a:t>A</a:t>
            </a:r>
            <a:endParaRPr lang="en-GB" b="1" i="1">
              <a:latin typeface="Times" charset="0"/>
            </a:endParaRPr>
          </a:p>
        </p:txBody>
      </p:sp>
      <p:sp>
        <p:nvSpPr>
          <p:cNvPr id="29757" name="Text Box 61"/>
          <p:cNvSpPr txBox="1">
            <a:spLocks noChangeArrowheads="1"/>
          </p:cNvSpPr>
          <p:nvPr/>
        </p:nvSpPr>
        <p:spPr bwMode="auto">
          <a:xfrm>
            <a:off x="3017838" y="4495800"/>
            <a:ext cx="712787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 b="1" i="1">
                <a:solidFill>
                  <a:schemeClr val="accent2"/>
                </a:solidFill>
                <a:latin typeface="Times" charset="0"/>
              </a:rPr>
              <a:t>U</a:t>
            </a:r>
            <a:endParaRPr lang="en-GB" b="1" i="1">
              <a:latin typeface="Bodoni MT Ultra Bold" charset="0"/>
            </a:endParaRPr>
          </a:p>
        </p:txBody>
      </p:sp>
      <p:sp>
        <p:nvSpPr>
          <p:cNvPr id="29758" name="Text Box 62"/>
          <p:cNvSpPr txBox="1">
            <a:spLocks noChangeArrowheads="1"/>
          </p:cNvSpPr>
          <p:nvPr/>
        </p:nvSpPr>
        <p:spPr bwMode="auto">
          <a:xfrm>
            <a:off x="3549650" y="4495800"/>
            <a:ext cx="677863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 b="1" i="1">
                <a:solidFill>
                  <a:srgbClr val="FF0000"/>
                </a:solidFill>
                <a:latin typeface="Times" charset="0"/>
              </a:rPr>
              <a:t>A</a:t>
            </a:r>
            <a:endParaRPr lang="en-GB" b="1" i="1">
              <a:latin typeface="Times" charset="0"/>
            </a:endParaRPr>
          </a:p>
        </p:txBody>
      </p:sp>
      <p:sp>
        <p:nvSpPr>
          <p:cNvPr id="29759" name="Text Box 63"/>
          <p:cNvSpPr txBox="1">
            <a:spLocks noChangeArrowheads="1"/>
          </p:cNvSpPr>
          <p:nvPr/>
        </p:nvSpPr>
        <p:spPr bwMode="auto">
          <a:xfrm>
            <a:off x="4122738" y="4495800"/>
            <a:ext cx="677862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 b="1" i="1">
                <a:latin typeface="Times" charset="0"/>
              </a:rPr>
              <a:t>C</a:t>
            </a:r>
            <a:endParaRPr lang="en-GB" b="1" i="1">
              <a:latin typeface="Bodoni MT Ultra Bold" charset="0"/>
            </a:endParaRPr>
          </a:p>
        </p:txBody>
      </p:sp>
      <p:sp>
        <p:nvSpPr>
          <p:cNvPr id="29760" name="Text Box 64"/>
          <p:cNvSpPr txBox="1">
            <a:spLocks noChangeArrowheads="1"/>
          </p:cNvSpPr>
          <p:nvPr/>
        </p:nvSpPr>
        <p:spPr bwMode="auto">
          <a:xfrm>
            <a:off x="5233988" y="4495800"/>
            <a:ext cx="712787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 b="1" i="1">
                <a:solidFill>
                  <a:schemeClr val="accent2"/>
                </a:solidFill>
                <a:latin typeface="Times" charset="0"/>
              </a:rPr>
              <a:t>U</a:t>
            </a:r>
            <a:endParaRPr lang="en-GB" b="1" i="1">
              <a:latin typeface="Bodoni MT Ultra Bold" charset="0"/>
            </a:endParaRPr>
          </a:p>
        </p:txBody>
      </p:sp>
      <p:sp>
        <p:nvSpPr>
          <p:cNvPr id="29761" name="Text Box 65"/>
          <p:cNvSpPr txBox="1">
            <a:spLocks noChangeArrowheads="1"/>
          </p:cNvSpPr>
          <p:nvPr/>
        </p:nvSpPr>
        <p:spPr bwMode="auto">
          <a:xfrm>
            <a:off x="4670425" y="4495800"/>
            <a:ext cx="677863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 b="1" i="1">
                <a:solidFill>
                  <a:srgbClr val="FF0000"/>
                </a:solidFill>
                <a:latin typeface="Times" charset="0"/>
              </a:rPr>
              <a:t>A</a:t>
            </a:r>
            <a:endParaRPr lang="en-GB" b="1" i="1">
              <a:latin typeface="Times" charset="0"/>
            </a:endParaRPr>
          </a:p>
        </p:txBody>
      </p:sp>
      <p:sp>
        <p:nvSpPr>
          <p:cNvPr id="29762" name="Text Box 66"/>
          <p:cNvSpPr txBox="1">
            <a:spLocks noChangeArrowheads="1"/>
          </p:cNvSpPr>
          <p:nvPr/>
        </p:nvSpPr>
        <p:spPr bwMode="auto">
          <a:xfrm>
            <a:off x="6329363" y="4495800"/>
            <a:ext cx="712787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 b="1" i="1">
                <a:solidFill>
                  <a:srgbClr val="00CC00"/>
                </a:solidFill>
                <a:latin typeface="Times" charset="0"/>
              </a:rPr>
              <a:t>G</a:t>
            </a:r>
            <a:endParaRPr lang="en-GB" b="1" i="1">
              <a:latin typeface="Bodoni MT Ultra Bold" charset="0"/>
            </a:endParaRPr>
          </a:p>
        </p:txBody>
      </p:sp>
      <p:sp>
        <p:nvSpPr>
          <p:cNvPr id="29763" name="Text Box 67"/>
          <p:cNvSpPr txBox="1">
            <a:spLocks noChangeArrowheads="1"/>
          </p:cNvSpPr>
          <p:nvPr/>
        </p:nvSpPr>
        <p:spPr bwMode="auto">
          <a:xfrm>
            <a:off x="5765800" y="4495800"/>
            <a:ext cx="677863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 b="1" i="1">
                <a:solidFill>
                  <a:srgbClr val="FF0000"/>
                </a:solidFill>
                <a:latin typeface="Times" charset="0"/>
              </a:rPr>
              <a:t>A</a:t>
            </a:r>
            <a:endParaRPr lang="en-GB" b="1" i="1">
              <a:latin typeface="Times" charset="0"/>
            </a:endParaRPr>
          </a:p>
        </p:txBody>
      </p:sp>
      <p:sp>
        <p:nvSpPr>
          <p:cNvPr id="29764" name="Text Box 68"/>
          <p:cNvSpPr txBox="1">
            <a:spLocks noChangeArrowheads="1"/>
          </p:cNvSpPr>
          <p:nvPr/>
        </p:nvSpPr>
        <p:spPr bwMode="auto">
          <a:xfrm>
            <a:off x="6826250" y="4495800"/>
            <a:ext cx="838200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3600" b="1" i="1">
                <a:solidFill>
                  <a:srgbClr val="FF0000"/>
                </a:solidFill>
                <a:latin typeface="Times" charset="0"/>
              </a:rPr>
              <a:t>A</a:t>
            </a:r>
            <a:r>
              <a:rPr lang="en-GB" sz="1800" b="1" i="1">
                <a:latin typeface="Times" charset="0"/>
              </a:rPr>
              <a:t>OH</a:t>
            </a:r>
            <a:endParaRPr lang="en-GB" b="1" i="1">
              <a:latin typeface="Times" charset="0"/>
            </a:endParaRPr>
          </a:p>
        </p:txBody>
      </p:sp>
      <p:grpSp>
        <p:nvGrpSpPr>
          <p:cNvPr id="30760" name="Group 69"/>
          <p:cNvGrpSpPr>
            <a:grpSpLocks/>
          </p:cNvGrpSpPr>
          <p:nvPr/>
        </p:nvGrpSpPr>
        <p:grpSpPr bwMode="auto">
          <a:xfrm>
            <a:off x="2559050" y="2514600"/>
            <a:ext cx="4060825" cy="641350"/>
            <a:chOff x="1382" y="616"/>
            <a:chExt cx="2558" cy="404"/>
          </a:xfrm>
        </p:grpSpPr>
        <p:sp>
          <p:nvSpPr>
            <p:cNvPr id="30786" name="Text Box 70"/>
            <p:cNvSpPr txBox="1">
              <a:spLocks noChangeArrowheads="1"/>
            </p:cNvSpPr>
            <p:nvPr/>
          </p:nvSpPr>
          <p:spPr bwMode="auto">
            <a:xfrm>
              <a:off x="1382" y="616"/>
              <a:ext cx="34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latin typeface="Calibri" pitchFamily="34" charset="0"/>
                </a:rPr>
                <a:t>5</a:t>
              </a:r>
              <a:r>
                <a:rPr lang="en-GB" altLang="en-US" sz="3600">
                  <a:latin typeface="Calibri" pitchFamily="34" charset="0"/>
                </a:rPr>
                <a:t>’</a:t>
              </a:r>
              <a:endParaRPr lang="en-GB">
                <a:latin typeface="Bodoni MT Ultra Bold" charset="0"/>
              </a:endParaRPr>
            </a:p>
          </p:txBody>
        </p:sp>
        <p:sp>
          <p:nvSpPr>
            <p:cNvPr id="30787" name="Text Box 71"/>
            <p:cNvSpPr txBox="1">
              <a:spLocks noChangeArrowheads="1"/>
            </p:cNvSpPr>
            <p:nvPr/>
          </p:nvSpPr>
          <p:spPr bwMode="auto">
            <a:xfrm>
              <a:off x="3600" y="616"/>
              <a:ext cx="34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latin typeface="Calibri" pitchFamily="34" charset="0"/>
                </a:rPr>
                <a:t>3</a:t>
              </a:r>
              <a:r>
                <a:rPr lang="en-GB" altLang="en-US" sz="3600">
                  <a:latin typeface="Calibri" pitchFamily="34" charset="0"/>
                </a:rPr>
                <a:t>’</a:t>
              </a:r>
              <a:endParaRPr lang="en-GB">
                <a:latin typeface="Bodoni MT Ultra Bold" charset="0"/>
              </a:endParaRPr>
            </a:p>
          </p:txBody>
        </p:sp>
        <p:sp>
          <p:nvSpPr>
            <p:cNvPr id="30788" name="Line 72"/>
            <p:cNvSpPr>
              <a:spLocks noChangeShapeType="1"/>
            </p:cNvSpPr>
            <p:nvPr/>
          </p:nvSpPr>
          <p:spPr bwMode="auto">
            <a:xfrm>
              <a:off x="1824" y="864"/>
              <a:ext cx="1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0761" name="Group 73"/>
          <p:cNvGrpSpPr>
            <a:grpSpLocks/>
          </p:cNvGrpSpPr>
          <p:nvPr/>
        </p:nvGrpSpPr>
        <p:grpSpPr bwMode="auto">
          <a:xfrm>
            <a:off x="2209800" y="5943600"/>
            <a:ext cx="4060825" cy="641350"/>
            <a:chOff x="1440" y="3072"/>
            <a:chExt cx="2558" cy="404"/>
          </a:xfrm>
        </p:grpSpPr>
        <p:sp>
          <p:nvSpPr>
            <p:cNvPr id="30783" name="Text Box 74"/>
            <p:cNvSpPr txBox="1">
              <a:spLocks noChangeArrowheads="1"/>
            </p:cNvSpPr>
            <p:nvPr/>
          </p:nvSpPr>
          <p:spPr bwMode="auto">
            <a:xfrm>
              <a:off x="1440" y="3072"/>
              <a:ext cx="34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latin typeface="Calibri" pitchFamily="34" charset="0"/>
                </a:rPr>
                <a:t>3</a:t>
              </a:r>
              <a:r>
                <a:rPr lang="en-GB" altLang="en-US" sz="3600">
                  <a:latin typeface="Calibri" pitchFamily="34" charset="0"/>
                </a:rPr>
                <a:t>’</a:t>
              </a:r>
              <a:endParaRPr lang="en-GB">
                <a:latin typeface="Bodoni MT Ultra Bold" charset="0"/>
              </a:endParaRPr>
            </a:p>
          </p:txBody>
        </p:sp>
        <p:sp>
          <p:nvSpPr>
            <p:cNvPr id="30784" name="Text Box 75"/>
            <p:cNvSpPr txBox="1">
              <a:spLocks noChangeArrowheads="1"/>
            </p:cNvSpPr>
            <p:nvPr/>
          </p:nvSpPr>
          <p:spPr bwMode="auto">
            <a:xfrm>
              <a:off x="3658" y="3072"/>
              <a:ext cx="34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3600">
                  <a:latin typeface="Calibri" pitchFamily="34" charset="0"/>
                </a:rPr>
                <a:t>5</a:t>
              </a:r>
              <a:r>
                <a:rPr lang="en-GB" altLang="en-US" sz="3600">
                  <a:latin typeface="Calibri" pitchFamily="34" charset="0"/>
                </a:rPr>
                <a:t>’</a:t>
              </a:r>
              <a:endParaRPr lang="en-GB">
                <a:latin typeface="Bodoni MT Ultra Bold" charset="0"/>
              </a:endParaRPr>
            </a:p>
          </p:txBody>
        </p:sp>
        <p:sp>
          <p:nvSpPr>
            <p:cNvPr id="30785" name="Line 76"/>
            <p:cNvSpPr>
              <a:spLocks noChangeShapeType="1"/>
            </p:cNvSpPr>
            <p:nvPr/>
          </p:nvSpPr>
          <p:spPr bwMode="auto">
            <a:xfrm>
              <a:off x="1882" y="3320"/>
              <a:ext cx="1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0" name="Group 77"/>
          <p:cNvGrpSpPr>
            <a:grpSpLocks/>
          </p:cNvGrpSpPr>
          <p:nvPr/>
        </p:nvGrpSpPr>
        <p:grpSpPr bwMode="auto">
          <a:xfrm>
            <a:off x="1524000" y="1219200"/>
            <a:ext cx="6019800" cy="1250950"/>
            <a:chOff x="1008" y="432"/>
            <a:chExt cx="3792" cy="788"/>
          </a:xfrm>
        </p:grpSpPr>
        <p:grpSp>
          <p:nvGrpSpPr>
            <p:cNvPr id="30771" name="Group 78"/>
            <p:cNvGrpSpPr>
              <a:grpSpLocks/>
            </p:cNvGrpSpPr>
            <p:nvPr/>
          </p:nvGrpSpPr>
          <p:grpSpPr bwMode="auto">
            <a:xfrm>
              <a:off x="1008" y="816"/>
              <a:ext cx="3792" cy="404"/>
              <a:chOff x="1214" y="3264"/>
              <a:chExt cx="3792" cy="404"/>
            </a:xfrm>
          </p:grpSpPr>
          <p:sp>
            <p:nvSpPr>
              <p:cNvPr id="30773" name="Text Box 79"/>
              <p:cNvSpPr txBox="1">
                <a:spLocks noChangeArrowheads="1"/>
              </p:cNvSpPr>
              <p:nvPr/>
            </p:nvSpPr>
            <p:spPr bwMode="auto">
              <a:xfrm>
                <a:off x="1214" y="3264"/>
                <a:ext cx="621" cy="40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GB" sz="1800" b="1" i="1">
                    <a:latin typeface="Times" charset="0"/>
                  </a:rPr>
                  <a:t>P </a:t>
                </a:r>
                <a:r>
                  <a:rPr lang="en-GB" sz="3600" b="1" i="1">
                    <a:solidFill>
                      <a:srgbClr val="00CC00"/>
                    </a:solidFill>
                    <a:latin typeface="Times" charset="0"/>
                  </a:rPr>
                  <a:t>G</a:t>
                </a:r>
                <a:endParaRPr lang="en-GB" b="1" i="1">
                  <a:latin typeface="Bodoni MT Ultra Bold" charset="0"/>
                </a:endParaRPr>
              </a:p>
            </p:txBody>
          </p:sp>
          <p:sp>
            <p:nvSpPr>
              <p:cNvPr id="30774" name="Text Box 80"/>
              <p:cNvSpPr txBox="1">
                <a:spLocks noChangeArrowheads="1"/>
              </p:cNvSpPr>
              <p:nvPr/>
            </p:nvSpPr>
            <p:spPr bwMode="auto">
              <a:xfrm>
                <a:off x="1724" y="3264"/>
                <a:ext cx="427" cy="40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GB" sz="3600" b="1" i="1">
                    <a:solidFill>
                      <a:srgbClr val="FF0000"/>
                    </a:solidFill>
                    <a:latin typeface="Times" charset="0"/>
                  </a:rPr>
                  <a:t>A</a:t>
                </a:r>
                <a:endParaRPr lang="en-GB" b="1" i="1">
                  <a:latin typeface="Times" charset="0"/>
                </a:endParaRPr>
              </a:p>
            </p:txBody>
          </p:sp>
          <p:sp>
            <p:nvSpPr>
              <p:cNvPr id="30775" name="Text Box 81"/>
              <p:cNvSpPr txBox="1">
                <a:spLocks noChangeArrowheads="1"/>
              </p:cNvSpPr>
              <p:nvPr/>
            </p:nvSpPr>
            <p:spPr bwMode="auto">
              <a:xfrm>
                <a:off x="2079" y="3264"/>
                <a:ext cx="449" cy="40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GB" sz="3600" b="1" i="1">
                    <a:solidFill>
                      <a:schemeClr val="accent2"/>
                    </a:solidFill>
                    <a:latin typeface="Times" charset="0"/>
                  </a:rPr>
                  <a:t>U</a:t>
                </a:r>
                <a:endParaRPr lang="en-GB" b="1" i="1">
                  <a:latin typeface="Bodoni MT Ultra Bold" charset="0"/>
                </a:endParaRPr>
              </a:p>
            </p:txBody>
          </p:sp>
          <p:sp>
            <p:nvSpPr>
              <p:cNvPr id="30776" name="Text Box 82"/>
              <p:cNvSpPr txBox="1">
                <a:spLocks noChangeArrowheads="1"/>
              </p:cNvSpPr>
              <p:nvPr/>
            </p:nvSpPr>
            <p:spPr bwMode="auto">
              <a:xfrm>
                <a:off x="2414" y="3264"/>
                <a:ext cx="427" cy="40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GB" sz="3600" b="1" i="1">
                    <a:solidFill>
                      <a:srgbClr val="FF0000"/>
                    </a:solidFill>
                    <a:latin typeface="Times" charset="0"/>
                  </a:rPr>
                  <a:t>A</a:t>
                </a:r>
                <a:endParaRPr lang="en-GB" b="1" i="1">
                  <a:latin typeface="Times" charset="0"/>
                </a:endParaRPr>
              </a:p>
            </p:txBody>
          </p:sp>
          <p:sp>
            <p:nvSpPr>
              <p:cNvPr id="30777" name="Text Box 83"/>
              <p:cNvSpPr txBox="1">
                <a:spLocks noChangeArrowheads="1"/>
              </p:cNvSpPr>
              <p:nvPr/>
            </p:nvSpPr>
            <p:spPr bwMode="auto">
              <a:xfrm>
                <a:off x="2775" y="3264"/>
                <a:ext cx="427" cy="40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GB" sz="3600" b="1" i="1">
                    <a:latin typeface="Times" charset="0"/>
                  </a:rPr>
                  <a:t>C</a:t>
                </a:r>
                <a:endParaRPr lang="en-GB" b="1" i="1">
                  <a:latin typeface="Bodoni MT Ultra Bold" charset="0"/>
                </a:endParaRPr>
              </a:p>
            </p:txBody>
          </p:sp>
          <p:sp>
            <p:nvSpPr>
              <p:cNvPr id="30778" name="Text Box 84"/>
              <p:cNvSpPr txBox="1">
                <a:spLocks noChangeArrowheads="1"/>
              </p:cNvSpPr>
              <p:nvPr/>
            </p:nvSpPr>
            <p:spPr bwMode="auto">
              <a:xfrm>
                <a:off x="3475" y="3264"/>
                <a:ext cx="449" cy="40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GB" sz="3600" b="1" i="1">
                    <a:solidFill>
                      <a:schemeClr val="accent2"/>
                    </a:solidFill>
                    <a:latin typeface="Times" charset="0"/>
                  </a:rPr>
                  <a:t>U</a:t>
                </a:r>
                <a:endParaRPr lang="en-GB" b="1" i="1">
                  <a:latin typeface="Bodoni MT Ultra Bold" charset="0"/>
                </a:endParaRPr>
              </a:p>
            </p:txBody>
          </p:sp>
          <p:sp>
            <p:nvSpPr>
              <p:cNvPr id="30779" name="Text Box 85"/>
              <p:cNvSpPr txBox="1">
                <a:spLocks noChangeArrowheads="1"/>
              </p:cNvSpPr>
              <p:nvPr/>
            </p:nvSpPr>
            <p:spPr bwMode="auto">
              <a:xfrm>
                <a:off x="3120" y="3264"/>
                <a:ext cx="427" cy="40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GB" sz="3600" b="1" i="1">
                    <a:solidFill>
                      <a:srgbClr val="FF0000"/>
                    </a:solidFill>
                    <a:latin typeface="Times" charset="0"/>
                  </a:rPr>
                  <a:t>A</a:t>
                </a:r>
                <a:endParaRPr lang="en-GB" b="1" i="1">
                  <a:latin typeface="Times" charset="0"/>
                </a:endParaRPr>
              </a:p>
            </p:txBody>
          </p:sp>
          <p:sp>
            <p:nvSpPr>
              <p:cNvPr id="30780" name="Text Box 86"/>
              <p:cNvSpPr txBox="1">
                <a:spLocks noChangeArrowheads="1"/>
              </p:cNvSpPr>
              <p:nvPr/>
            </p:nvSpPr>
            <p:spPr bwMode="auto">
              <a:xfrm>
                <a:off x="4165" y="3264"/>
                <a:ext cx="449" cy="40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GB" sz="3600" b="1" i="1">
                    <a:solidFill>
                      <a:srgbClr val="00CC00"/>
                    </a:solidFill>
                    <a:latin typeface="Times" charset="0"/>
                  </a:rPr>
                  <a:t>G</a:t>
                </a:r>
                <a:endParaRPr lang="en-GB" b="1" i="1">
                  <a:latin typeface="Bodoni MT Ultra Bold" charset="0"/>
                </a:endParaRPr>
              </a:p>
            </p:txBody>
          </p:sp>
          <p:sp>
            <p:nvSpPr>
              <p:cNvPr id="30781" name="Text Box 87"/>
              <p:cNvSpPr txBox="1">
                <a:spLocks noChangeArrowheads="1"/>
              </p:cNvSpPr>
              <p:nvPr/>
            </p:nvSpPr>
            <p:spPr bwMode="auto">
              <a:xfrm>
                <a:off x="3810" y="3264"/>
                <a:ext cx="427" cy="40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GB" sz="3600" b="1" i="1">
                    <a:solidFill>
                      <a:srgbClr val="FF0000"/>
                    </a:solidFill>
                    <a:latin typeface="Times" charset="0"/>
                  </a:rPr>
                  <a:t>A</a:t>
                </a:r>
                <a:endParaRPr lang="en-GB" b="1" i="1">
                  <a:latin typeface="Times" charset="0"/>
                </a:endParaRPr>
              </a:p>
            </p:txBody>
          </p:sp>
          <p:sp>
            <p:nvSpPr>
              <p:cNvPr id="30782" name="Text Box 88"/>
              <p:cNvSpPr txBox="1">
                <a:spLocks noChangeArrowheads="1"/>
              </p:cNvSpPr>
              <p:nvPr/>
            </p:nvSpPr>
            <p:spPr bwMode="auto">
              <a:xfrm>
                <a:off x="4478" y="3264"/>
                <a:ext cx="528" cy="40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GB" sz="3600" b="1" i="1">
                    <a:solidFill>
                      <a:srgbClr val="FF0000"/>
                    </a:solidFill>
                    <a:latin typeface="Times" charset="0"/>
                  </a:rPr>
                  <a:t>A</a:t>
                </a:r>
                <a:r>
                  <a:rPr lang="en-GB" sz="1800" b="1" i="1">
                    <a:latin typeface="Times" charset="0"/>
                  </a:rPr>
                  <a:t>OH</a:t>
                </a:r>
                <a:endParaRPr lang="en-GB" b="1" i="1">
                  <a:latin typeface="Times" charset="0"/>
                </a:endParaRPr>
              </a:p>
            </p:txBody>
          </p:sp>
        </p:grpSp>
        <p:sp>
          <p:nvSpPr>
            <p:cNvPr id="30772" name="Text Box 89"/>
            <p:cNvSpPr txBox="1">
              <a:spLocks noChangeArrowheads="1"/>
            </p:cNvSpPr>
            <p:nvPr/>
          </p:nvSpPr>
          <p:spPr bwMode="auto">
            <a:xfrm>
              <a:off x="2352" y="432"/>
              <a:ext cx="1095" cy="36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GB" sz="3200" b="1">
                  <a:latin typeface="Calibri" pitchFamily="34" charset="0"/>
                </a:rPr>
                <a:t>RNA</a:t>
              </a:r>
              <a:endParaRPr lang="en-GB">
                <a:latin typeface="Calibri" pitchFamily="34" charset="0"/>
              </a:endParaRPr>
            </a:p>
          </p:txBody>
        </p:sp>
      </p:grpSp>
      <p:sp>
        <p:nvSpPr>
          <p:cNvPr id="29786" name="Text Box 90"/>
          <p:cNvSpPr txBox="1">
            <a:spLocks noChangeArrowheads="1"/>
          </p:cNvSpPr>
          <p:nvPr/>
        </p:nvSpPr>
        <p:spPr bwMode="auto">
          <a:xfrm>
            <a:off x="2743200" y="5486400"/>
            <a:ext cx="3435350" cy="457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latin typeface="Calibri" pitchFamily="34" charset="0"/>
              </a:rPr>
              <a:t>Antisense DNA Strand</a:t>
            </a:r>
          </a:p>
        </p:txBody>
      </p:sp>
      <p:sp>
        <p:nvSpPr>
          <p:cNvPr id="29787" name="Text Box 91"/>
          <p:cNvSpPr txBox="1">
            <a:spLocks noChangeArrowheads="1"/>
          </p:cNvSpPr>
          <p:nvPr/>
        </p:nvSpPr>
        <p:spPr bwMode="auto">
          <a:xfrm>
            <a:off x="3048000" y="2971800"/>
            <a:ext cx="2876550" cy="457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latin typeface="Calibri" pitchFamily="34" charset="0"/>
              </a:rPr>
              <a:t>Sense DNA Strand</a:t>
            </a:r>
          </a:p>
        </p:txBody>
      </p:sp>
      <p:sp>
        <p:nvSpPr>
          <p:cNvPr id="29788" name="Rectangle 92"/>
          <p:cNvSpPr>
            <a:spLocks noChangeArrowheads="1"/>
          </p:cNvSpPr>
          <p:nvPr/>
        </p:nvSpPr>
        <p:spPr bwMode="auto">
          <a:xfrm>
            <a:off x="1676400" y="4495800"/>
            <a:ext cx="6019800" cy="5334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766" name="Text Box 93"/>
          <p:cNvSpPr txBox="1">
            <a:spLocks noChangeArrowheads="1"/>
          </p:cNvSpPr>
          <p:nvPr/>
        </p:nvSpPr>
        <p:spPr bwMode="auto">
          <a:xfrm>
            <a:off x="136525" y="1044575"/>
            <a:ext cx="3554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latin typeface="Calibri" pitchFamily="34" charset="0"/>
              </a:rPr>
              <a:t>1. DNA Strands unwind</a:t>
            </a:r>
            <a:endParaRPr lang="en-GB">
              <a:latin typeface="Calibri" pitchFamily="34" charset="0"/>
            </a:endParaRPr>
          </a:p>
        </p:txBody>
      </p:sp>
      <p:sp>
        <p:nvSpPr>
          <p:cNvPr id="29790" name="Text Box 94"/>
          <p:cNvSpPr txBox="1">
            <a:spLocks noChangeArrowheads="1"/>
          </p:cNvSpPr>
          <p:nvPr/>
        </p:nvSpPr>
        <p:spPr bwMode="auto">
          <a:xfrm>
            <a:off x="136525" y="1044575"/>
            <a:ext cx="8804275" cy="457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latin typeface="Calibri" pitchFamily="34" charset="0"/>
              </a:rPr>
              <a:t>2. Ribonucleotides base pair with DNA bases on one strand</a:t>
            </a:r>
          </a:p>
        </p:txBody>
      </p:sp>
      <p:sp>
        <p:nvSpPr>
          <p:cNvPr id="29791" name="Text Box 95"/>
          <p:cNvSpPr txBox="1">
            <a:spLocks noChangeArrowheads="1"/>
          </p:cNvSpPr>
          <p:nvPr/>
        </p:nvSpPr>
        <p:spPr bwMode="auto">
          <a:xfrm>
            <a:off x="0" y="1044575"/>
            <a:ext cx="9144000" cy="8223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latin typeface="Calibri" pitchFamily="34" charset="0"/>
              </a:rPr>
              <a:t>3. Ribonucleotide bases are joined by phosphodiester bonds. The RNA chain grows one base at a time in a 5</a:t>
            </a:r>
            <a:r>
              <a:rPr lang="en-GB" altLang="en-US" b="1">
                <a:latin typeface="Calibri" pitchFamily="34" charset="0"/>
              </a:rPr>
              <a:t>’</a:t>
            </a:r>
            <a:r>
              <a:rPr lang="en-GB" b="1">
                <a:latin typeface="Calibri" pitchFamily="34" charset="0"/>
              </a:rPr>
              <a:t> -&gt;3</a:t>
            </a:r>
            <a:r>
              <a:rPr lang="en-GB" altLang="en-US" b="1">
                <a:latin typeface="Calibri" pitchFamily="34" charset="0"/>
              </a:rPr>
              <a:t>’</a:t>
            </a:r>
            <a:r>
              <a:rPr lang="en-GB" b="1">
                <a:latin typeface="Calibri" pitchFamily="34" charset="0"/>
              </a:rPr>
              <a:t> direction</a:t>
            </a:r>
            <a:endParaRPr lang="en-GB">
              <a:latin typeface="Calibri" pitchFamily="34" charset="0"/>
            </a:endParaRPr>
          </a:p>
        </p:txBody>
      </p:sp>
      <p:sp>
        <p:nvSpPr>
          <p:cNvPr id="30769" name="Text Box 96"/>
          <p:cNvSpPr txBox="1">
            <a:spLocks noChangeArrowheads="1"/>
          </p:cNvSpPr>
          <p:nvPr/>
        </p:nvSpPr>
        <p:spPr bwMode="auto">
          <a:xfrm>
            <a:off x="0" y="228600"/>
            <a:ext cx="9144000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b="1">
                <a:latin typeface="Calibri" pitchFamily="34" charset="0"/>
              </a:rPr>
              <a:t>Transcription: Making an RNA copy of a DNA strand</a:t>
            </a:r>
          </a:p>
        </p:txBody>
      </p:sp>
      <p:sp>
        <p:nvSpPr>
          <p:cNvPr id="30770" name="Text Box 97"/>
          <p:cNvSpPr txBox="1">
            <a:spLocks noChangeArrowheads="1"/>
          </p:cNvSpPr>
          <p:nvPr/>
        </p:nvSpPr>
        <p:spPr bwMode="auto">
          <a:xfrm>
            <a:off x="128588" y="2286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>
                <a:solidFill>
                  <a:srgbClr val="FF0000"/>
                </a:solidFill>
                <a:latin typeface="Calibri" pitchFamily="34" charset="0"/>
              </a:rPr>
              <a:t>H</a:t>
            </a:r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59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2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9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9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5" grpId="0" animBg="1"/>
      <p:bldP spid="29726" grpId="0" autoUpdateAnimBg="0"/>
      <p:bldP spid="29727" grpId="0" animBg="1"/>
      <p:bldP spid="29728" grpId="0" autoUpdateAnimBg="0"/>
      <p:bldP spid="29729" grpId="0" animBg="1"/>
      <p:bldP spid="29730" grpId="0" autoUpdateAnimBg="0"/>
      <p:bldP spid="29731" grpId="0" animBg="1"/>
      <p:bldP spid="29732" grpId="0" autoUpdateAnimBg="0"/>
      <p:bldP spid="29733" grpId="0" animBg="1"/>
      <p:bldP spid="29734" grpId="0" autoUpdateAnimBg="0"/>
      <p:bldP spid="29735" grpId="0" autoUpdateAnimBg="0"/>
      <p:bldP spid="29736" grpId="0" animBg="1"/>
      <p:bldP spid="29737" grpId="0" autoUpdateAnimBg="0"/>
      <p:bldP spid="29738" grpId="0" animBg="1"/>
      <p:bldP spid="29739" grpId="0" animBg="1"/>
      <p:bldP spid="29740" grpId="0" autoUpdateAnimBg="0"/>
      <p:bldP spid="29741" grpId="0" autoUpdateAnimBg="0"/>
      <p:bldP spid="29742" grpId="0" animBg="1"/>
      <p:bldP spid="29743" grpId="0" autoUpdateAnimBg="0"/>
      <p:bldP spid="29744" grpId="0" animBg="1"/>
      <p:bldP spid="29755" grpId="0" animBg="1" autoUpdateAnimBg="0"/>
      <p:bldP spid="29756" grpId="0" animBg="1" autoUpdateAnimBg="0"/>
      <p:bldP spid="29757" grpId="0" animBg="1" autoUpdateAnimBg="0"/>
      <p:bldP spid="29758" grpId="0" animBg="1" autoUpdateAnimBg="0"/>
      <p:bldP spid="29759" grpId="0" animBg="1" autoUpdateAnimBg="0"/>
      <p:bldP spid="29760" grpId="0" animBg="1" autoUpdateAnimBg="0"/>
      <p:bldP spid="29761" grpId="0" animBg="1" autoUpdateAnimBg="0"/>
      <p:bldP spid="29762" grpId="0" animBg="1" autoUpdateAnimBg="0"/>
      <p:bldP spid="29763" grpId="0" animBg="1" autoUpdateAnimBg="0"/>
      <p:bldP spid="29764" grpId="0" animBg="1" autoUpdateAnimBg="0"/>
      <p:bldP spid="29786" grpId="0" animBg="1" autoUpdateAnimBg="0"/>
      <p:bldP spid="29787" grpId="0" animBg="1" autoUpdateAnimBg="0"/>
      <p:bldP spid="29788" grpId="0" animBg="1"/>
      <p:bldP spid="29790" grpId="0" animBg="1" autoUpdateAnimBg="0"/>
      <p:bldP spid="29791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 Box 4"/>
          <p:cNvSpPr txBox="1">
            <a:spLocks noChangeArrowheads="1"/>
          </p:cNvSpPr>
          <p:nvPr/>
        </p:nvSpPr>
        <p:spPr bwMode="auto">
          <a:xfrm>
            <a:off x="533400" y="1744663"/>
            <a:ext cx="3559175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800">
                <a:latin typeface="Calibri" pitchFamily="34" charset="0"/>
              </a:rPr>
              <a:t>Replication begins at discrete</a:t>
            </a:r>
          </a:p>
          <a:p>
            <a:pPr eaLnBrk="1" hangingPunct="1"/>
            <a:r>
              <a:rPr lang="en-GB" sz="1800">
                <a:latin typeface="Calibri" pitchFamily="34" charset="0"/>
              </a:rPr>
              <a:t>points on the DNA molecule</a:t>
            </a:r>
          </a:p>
          <a:p>
            <a:pPr eaLnBrk="1" hangingPunct="1"/>
            <a:r>
              <a:rPr lang="en-GB" sz="1800">
                <a:latin typeface="Calibri" pitchFamily="34" charset="0"/>
              </a:rPr>
              <a:t>called </a:t>
            </a:r>
            <a:r>
              <a:rPr lang="en-GB" sz="1800">
                <a:solidFill>
                  <a:srgbClr val="5B87F2"/>
                </a:solidFill>
                <a:latin typeface="Calibri" pitchFamily="34" charset="0"/>
              </a:rPr>
              <a:t>origin of replication</a:t>
            </a:r>
            <a:r>
              <a:rPr lang="en-GB" sz="1800">
                <a:latin typeface="Calibri" pitchFamily="34" charset="0"/>
              </a:rPr>
              <a:t>.</a:t>
            </a:r>
            <a:endParaRPr lang="en-US" sz="1800">
              <a:latin typeface="Calibri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33400" y="381000"/>
            <a:ext cx="8408988" cy="6248400"/>
            <a:chOff x="336" y="240"/>
            <a:chExt cx="5297" cy="3936"/>
          </a:xfrm>
        </p:grpSpPr>
        <p:pic>
          <p:nvPicPr>
            <p:cNvPr id="13005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240"/>
              <a:ext cx="1995" cy="3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0053" name="Text Box 5"/>
            <p:cNvSpPr txBox="1">
              <a:spLocks noChangeArrowheads="1"/>
            </p:cNvSpPr>
            <p:nvPr/>
          </p:nvSpPr>
          <p:spPr bwMode="auto">
            <a:xfrm>
              <a:off x="336" y="1867"/>
              <a:ext cx="2275" cy="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1800">
                  <a:latin typeface="Calibri" pitchFamily="34" charset="0"/>
                </a:rPr>
                <a:t>The site of DNA synthesis is called a </a:t>
              </a:r>
              <a:r>
                <a:rPr lang="en-GB" sz="1800">
                  <a:solidFill>
                    <a:srgbClr val="00CC00"/>
                  </a:solidFill>
                  <a:latin typeface="Calibri" pitchFamily="34" charset="0"/>
                </a:rPr>
                <a:t>replication fork</a:t>
              </a:r>
              <a:r>
                <a:rPr lang="en-GB" sz="1800">
                  <a:latin typeface="Calibri" pitchFamily="34" charset="0"/>
                </a:rPr>
                <a:t>: the fork moves along during the</a:t>
              </a:r>
            </a:p>
            <a:p>
              <a:pPr eaLnBrk="1" hangingPunct="1"/>
              <a:r>
                <a:rPr lang="en-GB" sz="1800">
                  <a:latin typeface="Calibri" pitchFamily="34" charset="0"/>
                </a:rPr>
                <a:t>process. </a:t>
              </a:r>
              <a:endParaRPr lang="en-US" sz="1800">
                <a:latin typeface="Calibri" pitchFamily="34" charset="0"/>
              </a:endParaRPr>
            </a:p>
          </p:txBody>
        </p:sp>
        <p:sp>
          <p:nvSpPr>
            <p:cNvPr id="130054" name="Text Box 6"/>
            <p:cNvSpPr txBox="1">
              <a:spLocks noChangeArrowheads="1"/>
            </p:cNvSpPr>
            <p:nvPr/>
          </p:nvSpPr>
          <p:spPr bwMode="auto">
            <a:xfrm>
              <a:off x="2704" y="2097"/>
              <a:ext cx="115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1800" b="1">
                  <a:solidFill>
                    <a:srgbClr val="00CC00"/>
                  </a:solidFill>
                </a:rPr>
                <a:t>replication fork</a:t>
              </a:r>
              <a:endParaRPr lang="en-US" sz="1800" b="1">
                <a:solidFill>
                  <a:srgbClr val="00CC00"/>
                </a:solidFill>
              </a:endParaRPr>
            </a:p>
          </p:txBody>
        </p:sp>
        <p:sp>
          <p:nvSpPr>
            <p:cNvPr id="130055" name="Text Box 7"/>
            <p:cNvSpPr txBox="1">
              <a:spLocks noChangeArrowheads="1"/>
            </p:cNvSpPr>
            <p:nvPr/>
          </p:nvSpPr>
          <p:spPr bwMode="auto">
            <a:xfrm>
              <a:off x="4740" y="2140"/>
              <a:ext cx="7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/>
              <a:r>
                <a:rPr lang="en-GB" sz="1800" b="1">
                  <a:solidFill>
                    <a:srgbClr val="FF3300"/>
                  </a:solidFill>
                </a:rPr>
                <a:t>template </a:t>
              </a:r>
            </a:p>
            <a:p>
              <a:pPr algn="r" eaLnBrk="1" hangingPunct="1"/>
              <a:r>
                <a:rPr lang="en-GB" sz="1800" b="1">
                  <a:solidFill>
                    <a:srgbClr val="FF3300"/>
                  </a:solidFill>
                </a:rPr>
                <a:t>strand</a:t>
              </a:r>
              <a:endParaRPr lang="en-US" sz="1800" b="1">
                <a:solidFill>
                  <a:srgbClr val="FF3300"/>
                </a:solidFill>
              </a:endParaRPr>
            </a:p>
          </p:txBody>
        </p:sp>
        <p:sp>
          <p:nvSpPr>
            <p:cNvPr id="130056" name="Text Box 8"/>
            <p:cNvSpPr txBox="1">
              <a:spLocks noChangeArrowheads="1"/>
            </p:cNvSpPr>
            <p:nvPr/>
          </p:nvSpPr>
          <p:spPr bwMode="auto">
            <a:xfrm>
              <a:off x="4736" y="2969"/>
              <a:ext cx="8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1800" b="1">
                  <a:solidFill>
                    <a:srgbClr val="0066FF"/>
                  </a:solidFill>
                </a:rPr>
                <a:t>new strand</a:t>
              </a:r>
              <a:endParaRPr lang="en-US" sz="1800" b="1">
                <a:solidFill>
                  <a:srgbClr val="0066FF"/>
                </a:solidFill>
              </a:endParaRPr>
            </a:p>
          </p:txBody>
        </p:sp>
        <p:sp>
          <p:nvSpPr>
            <p:cNvPr id="130057" name="Text Box 9"/>
            <p:cNvSpPr txBox="1">
              <a:spLocks noChangeArrowheads="1"/>
            </p:cNvSpPr>
            <p:nvPr/>
          </p:nvSpPr>
          <p:spPr bwMode="auto">
            <a:xfrm>
              <a:off x="336" y="2875"/>
              <a:ext cx="235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1800">
                  <a:latin typeface="Calibri" pitchFamily="34" charset="0"/>
                </a:rPr>
                <a:t>The two daughter molecules </a:t>
              </a:r>
            </a:p>
            <a:p>
              <a:pPr eaLnBrk="1" hangingPunct="1"/>
              <a:r>
                <a:rPr lang="en-GB" sz="1800">
                  <a:latin typeface="Calibri" pitchFamily="34" charset="0"/>
                </a:rPr>
                <a:t>are identical, each containing an </a:t>
              </a:r>
              <a:r>
                <a:rPr lang="en-GB" sz="1800">
                  <a:solidFill>
                    <a:srgbClr val="FF3300"/>
                  </a:solidFill>
                  <a:latin typeface="Calibri" pitchFamily="34" charset="0"/>
                </a:rPr>
                <a:t>old </a:t>
              </a:r>
              <a:r>
                <a:rPr lang="en-GB" sz="1800">
                  <a:latin typeface="Calibri" pitchFamily="34" charset="0"/>
                </a:rPr>
                <a:t>and a </a:t>
              </a:r>
              <a:r>
                <a:rPr lang="en-GB" sz="1800">
                  <a:solidFill>
                    <a:srgbClr val="0066FF"/>
                  </a:solidFill>
                  <a:latin typeface="Calibri" pitchFamily="34" charset="0"/>
                </a:rPr>
                <a:t>new strand</a:t>
              </a:r>
              <a:r>
                <a:rPr lang="en-GB" sz="1800">
                  <a:latin typeface="Calibri" pitchFamily="34" charset="0"/>
                </a:rPr>
                <a:t>. </a:t>
              </a:r>
              <a:endParaRPr lang="en-US" sz="1800">
                <a:latin typeface="Calibri" pitchFamily="34" charset="0"/>
              </a:endParaRPr>
            </a:p>
          </p:txBody>
        </p:sp>
        <p:grpSp>
          <p:nvGrpSpPr>
            <p:cNvPr id="130058" name="Group 10"/>
            <p:cNvGrpSpPr>
              <a:grpSpLocks/>
            </p:cNvGrpSpPr>
            <p:nvPr/>
          </p:nvGrpSpPr>
          <p:grpSpPr bwMode="auto">
            <a:xfrm>
              <a:off x="4608" y="768"/>
              <a:ext cx="1025" cy="1152"/>
              <a:chOff x="4512" y="768"/>
              <a:chExt cx="1025" cy="1152"/>
            </a:xfrm>
          </p:grpSpPr>
          <p:sp>
            <p:nvSpPr>
              <p:cNvPr id="130059" name="AutoShape 11"/>
              <p:cNvSpPr>
                <a:spLocks noChangeArrowheads="1"/>
              </p:cNvSpPr>
              <p:nvPr/>
            </p:nvSpPr>
            <p:spPr bwMode="auto">
              <a:xfrm flipV="1">
                <a:off x="4512" y="768"/>
                <a:ext cx="240" cy="1152"/>
              </a:xfrm>
              <a:prstGeom prst="downArrow">
                <a:avLst>
                  <a:gd name="adj1" fmla="val 50000"/>
                  <a:gd name="adj2" fmla="val 120000"/>
                </a:avLst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30060" name="Text Box 12"/>
              <p:cNvSpPr txBox="1">
                <a:spLocks noChangeArrowheads="1"/>
              </p:cNvSpPr>
              <p:nvPr/>
            </p:nvSpPr>
            <p:spPr bwMode="auto">
              <a:xfrm>
                <a:off x="4752" y="890"/>
                <a:ext cx="785" cy="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GB" sz="1600"/>
                  <a:t>Replication </a:t>
                </a:r>
              </a:p>
              <a:p>
                <a:pPr eaLnBrk="1" hangingPunct="1"/>
                <a:r>
                  <a:rPr lang="en-GB" sz="1600"/>
                  <a:t>proceeds </a:t>
                </a:r>
              </a:p>
              <a:p>
                <a:pPr eaLnBrk="1" hangingPunct="1"/>
                <a:r>
                  <a:rPr lang="en-GB" sz="1600"/>
                  <a:t>in this </a:t>
                </a:r>
              </a:p>
              <a:p>
                <a:pPr eaLnBrk="1" hangingPunct="1"/>
                <a:r>
                  <a:rPr lang="en-GB" sz="1600"/>
                  <a:t>direction:</a:t>
                </a:r>
              </a:p>
              <a:p>
                <a:pPr eaLnBrk="1" hangingPunct="1"/>
                <a:r>
                  <a:rPr lang="en-GB" sz="1600"/>
                  <a:t>movement </a:t>
                </a:r>
              </a:p>
              <a:p>
                <a:pPr eaLnBrk="1" hangingPunct="1"/>
                <a:r>
                  <a:rPr lang="en-GB" sz="1600"/>
                  <a:t>of the fork</a:t>
                </a:r>
                <a:endParaRPr lang="en-US" sz="1600"/>
              </a:p>
            </p:txBody>
          </p:sp>
        </p:grpSp>
      </p:grpSp>
      <p:sp>
        <p:nvSpPr>
          <p:cNvPr id="130051" name="Rectangle 2"/>
          <p:cNvSpPr>
            <a:spLocks noGrp="1" noChangeArrowheads="1"/>
          </p:cNvSpPr>
          <p:nvPr>
            <p:ph type="title"/>
          </p:nvPr>
        </p:nvSpPr>
        <p:spPr>
          <a:xfrm>
            <a:off x="-596900" y="101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800000"/>
                </a:solidFill>
                <a:ea typeface="ＭＳ Ｐゴシック" pitchFamily="34" charset="-128"/>
              </a:rPr>
              <a:t>The replication fork</a:t>
            </a:r>
          </a:p>
        </p:txBody>
      </p:sp>
    </p:spTree>
    <p:extLst>
      <p:ext uri="{BB962C8B-B14F-4D97-AF65-F5344CB8AC3E}">
        <p14:creationId xmlns:p14="http://schemas.microsoft.com/office/powerpoint/2010/main" val="288799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625600"/>
            <a:ext cx="66802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800000"/>
                </a:solidFill>
                <a:ea typeface="ＭＳ Ｐゴシック" pitchFamily="34" charset="-128"/>
              </a:rPr>
              <a:t>Asymmetry of replication fork</a:t>
            </a:r>
          </a:p>
        </p:txBody>
      </p:sp>
      <p:sp>
        <p:nvSpPr>
          <p:cNvPr id="132099" name="Text Box 5"/>
          <p:cNvSpPr txBox="1">
            <a:spLocks noChangeArrowheads="1"/>
          </p:cNvSpPr>
          <p:nvPr/>
        </p:nvSpPr>
        <p:spPr bwMode="auto">
          <a:xfrm>
            <a:off x="733425" y="5226050"/>
            <a:ext cx="7940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 pitchFamily="34" charset="0"/>
              </a:rPr>
              <a:t>The templates for the two new daughter strands have </a:t>
            </a:r>
            <a:r>
              <a:rPr lang="en-US" sz="1800">
                <a:solidFill>
                  <a:srgbClr val="ED181E"/>
                </a:solidFill>
                <a:latin typeface="Calibri" pitchFamily="34" charset="0"/>
              </a:rPr>
              <a:t>opposite orientations</a:t>
            </a:r>
            <a:r>
              <a:rPr lang="en-US" sz="1800">
                <a:latin typeface="Calibri" pitchFamily="34" charset="0"/>
              </a:rPr>
              <a:t>: 3</a:t>
            </a:r>
            <a:r>
              <a:rPr lang="ja-JP" altLang="en-US" sz="1800">
                <a:latin typeface="Calibri" pitchFamily="34" charset="0"/>
              </a:rPr>
              <a:t>’</a:t>
            </a:r>
            <a:r>
              <a:rPr lang="en-US" altLang="ja-JP" sz="1800">
                <a:latin typeface="Calibri" pitchFamily="34" charset="0"/>
              </a:rPr>
              <a:t> to 5</a:t>
            </a:r>
            <a:r>
              <a:rPr lang="ja-JP" altLang="en-US" sz="1800">
                <a:latin typeface="Calibri" pitchFamily="34" charset="0"/>
              </a:rPr>
              <a:t>’</a:t>
            </a:r>
            <a:r>
              <a:rPr lang="en-US" altLang="ja-JP" sz="1800">
                <a:latin typeface="Calibri" pitchFamily="34" charset="0"/>
              </a:rPr>
              <a:t> and 5</a:t>
            </a:r>
            <a:r>
              <a:rPr lang="ja-JP" altLang="en-US" sz="1800">
                <a:latin typeface="Calibri" pitchFamily="34" charset="0"/>
              </a:rPr>
              <a:t>’</a:t>
            </a:r>
            <a:r>
              <a:rPr lang="en-US" altLang="ja-JP" sz="1800">
                <a:latin typeface="Calibri" pitchFamily="34" charset="0"/>
              </a:rPr>
              <a:t> to 3</a:t>
            </a:r>
            <a:r>
              <a:rPr lang="ja-JP" altLang="en-US" sz="1800">
                <a:latin typeface="Calibri" pitchFamily="34" charset="0"/>
              </a:rPr>
              <a:t>’</a:t>
            </a:r>
            <a:endParaRPr lang="en-US" sz="1800">
              <a:latin typeface="Calibri" pitchFamily="34" charset="0"/>
            </a:endParaRPr>
          </a:p>
        </p:txBody>
      </p:sp>
      <p:sp>
        <p:nvSpPr>
          <p:cNvPr id="132100" name="Text Box 6"/>
          <p:cNvSpPr txBox="1">
            <a:spLocks noChangeArrowheads="1"/>
          </p:cNvSpPr>
          <p:nvPr/>
        </p:nvSpPr>
        <p:spPr bwMode="auto">
          <a:xfrm>
            <a:off x="1279525" y="4133850"/>
            <a:ext cx="3128963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Direction of replication fork movement</a:t>
            </a:r>
          </a:p>
        </p:txBody>
      </p:sp>
      <p:sp>
        <p:nvSpPr>
          <p:cNvPr id="132101" name="Text Box 7"/>
          <p:cNvSpPr txBox="1">
            <a:spLocks noChangeArrowheads="1"/>
          </p:cNvSpPr>
          <p:nvPr/>
        </p:nvSpPr>
        <p:spPr bwMode="auto">
          <a:xfrm>
            <a:off x="1724025" y="1835150"/>
            <a:ext cx="1871663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Parental DNA helix</a:t>
            </a:r>
          </a:p>
        </p:txBody>
      </p:sp>
      <p:sp>
        <p:nvSpPr>
          <p:cNvPr id="132102" name="Text Box 8"/>
          <p:cNvSpPr txBox="1">
            <a:spLocks noChangeArrowheads="1"/>
          </p:cNvSpPr>
          <p:nvPr/>
        </p:nvSpPr>
        <p:spPr bwMode="auto">
          <a:xfrm>
            <a:off x="4962525" y="2482850"/>
            <a:ext cx="2417763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Newly synthesised strands</a:t>
            </a:r>
          </a:p>
        </p:txBody>
      </p:sp>
      <p:sp>
        <p:nvSpPr>
          <p:cNvPr id="132103" name="Text Box 9"/>
          <p:cNvSpPr txBox="1">
            <a:spLocks noChangeArrowheads="1"/>
          </p:cNvSpPr>
          <p:nvPr/>
        </p:nvSpPr>
        <p:spPr bwMode="auto">
          <a:xfrm>
            <a:off x="1127125" y="2482850"/>
            <a:ext cx="4111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/>
              <a:t>5</a:t>
            </a:r>
            <a:r>
              <a:rPr lang="ja-JP" altLang="en-US" sz="1600"/>
              <a:t>’</a:t>
            </a:r>
            <a:endParaRPr lang="en-US" sz="1600"/>
          </a:p>
        </p:txBody>
      </p:sp>
      <p:sp>
        <p:nvSpPr>
          <p:cNvPr id="132104" name="Text Box 10"/>
          <p:cNvSpPr txBox="1">
            <a:spLocks noChangeArrowheads="1"/>
          </p:cNvSpPr>
          <p:nvPr/>
        </p:nvSpPr>
        <p:spPr bwMode="auto">
          <a:xfrm>
            <a:off x="7477125" y="2038350"/>
            <a:ext cx="4111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ED181E"/>
                </a:solidFill>
              </a:rPr>
              <a:t>5</a:t>
            </a:r>
            <a:r>
              <a:rPr lang="ja-JP" altLang="en-US" sz="1600">
                <a:solidFill>
                  <a:srgbClr val="ED181E"/>
                </a:solidFill>
              </a:rPr>
              <a:t>’</a:t>
            </a:r>
            <a:endParaRPr lang="en-US" sz="1600">
              <a:solidFill>
                <a:srgbClr val="ED181E"/>
              </a:solidFill>
            </a:endParaRPr>
          </a:p>
        </p:txBody>
      </p:sp>
      <p:sp>
        <p:nvSpPr>
          <p:cNvPr id="132105" name="Text Box 11"/>
          <p:cNvSpPr txBox="1">
            <a:spLocks noChangeArrowheads="1"/>
          </p:cNvSpPr>
          <p:nvPr/>
        </p:nvSpPr>
        <p:spPr bwMode="auto">
          <a:xfrm>
            <a:off x="7477125" y="3524250"/>
            <a:ext cx="4111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/>
              <a:t>5</a:t>
            </a:r>
            <a:r>
              <a:rPr lang="ja-JP" altLang="en-US" sz="1600"/>
              <a:t>’</a:t>
            </a:r>
            <a:endParaRPr lang="en-US" sz="1600"/>
          </a:p>
        </p:txBody>
      </p:sp>
      <p:sp>
        <p:nvSpPr>
          <p:cNvPr id="132106" name="Text Box 12"/>
          <p:cNvSpPr txBox="1">
            <a:spLocks noChangeArrowheads="1"/>
          </p:cNvSpPr>
          <p:nvPr/>
        </p:nvSpPr>
        <p:spPr bwMode="auto">
          <a:xfrm>
            <a:off x="1127125" y="2774950"/>
            <a:ext cx="4111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/>
              <a:t>3</a:t>
            </a:r>
            <a:r>
              <a:rPr lang="ja-JP" altLang="en-US" sz="1600"/>
              <a:t>’</a:t>
            </a:r>
            <a:endParaRPr lang="en-US" sz="1600"/>
          </a:p>
        </p:txBody>
      </p:sp>
      <p:sp>
        <p:nvSpPr>
          <p:cNvPr id="132107" name="Text Box 13"/>
          <p:cNvSpPr txBox="1">
            <a:spLocks noChangeArrowheads="1"/>
          </p:cNvSpPr>
          <p:nvPr/>
        </p:nvSpPr>
        <p:spPr bwMode="auto">
          <a:xfrm>
            <a:off x="7477125" y="1708150"/>
            <a:ext cx="4111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/>
              <a:t>3</a:t>
            </a:r>
            <a:r>
              <a:rPr lang="ja-JP" altLang="en-US" sz="1600"/>
              <a:t>’</a:t>
            </a:r>
            <a:endParaRPr lang="en-US" sz="1600"/>
          </a:p>
        </p:txBody>
      </p:sp>
      <p:sp>
        <p:nvSpPr>
          <p:cNvPr id="132108" name="Text Box 14"/>
          <p:cNvSpPr txBox="1">
            <a:spLocks noChangeArrowheads="1"/>
          </p:cNvSpPr>
          <p:nvPr/>
        </p:nvSpPr>
        <p:spPr bwMode="auto">
          <a:xfrm>
            <a:off x="4695825" y="2038350"/>
            <a:ext cx="4111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ED181E"/>
                </a:solidFill>
              </a:rPr>
              <a:t>3</a:t>
            </a:r>
            <a:r>
              <a:rPr lang="ja-JP" altLang="en-US" sz="1600">
                <a:solidFill>
                  <a:srgbClr val="ED181E"/>
                </a:solidFill>
              </a:rPr>
              <a:t>’</a:t>
            </a:r>
            <a:endParaRPr lang="en-US" sz="1600"/>
          </a:p>
        </p:txBody>
      </p:sp>
      <p:sp>
        <p:nvSpPr>
          <p:cNvPr id="132109" name="Text Box 15"/>
          <p:cNvSpPr txBox="1">
            <a:spLocks noChangeArrowheads="1"/>
          </p:cNvSpPr>
          <p:nvPr/>
        </p:nvSpPr>
        <p:spPr bwMode="auto">
          <a:xfrm>
            <a:off x="7477125" y="3194050"/>
            <a:ext cx="4111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3333FF"/>
                </a:solidFill>
              </a:rPr>
              <a:t>3</a:t>
            </a:r>
            <a:r>
              <a:rPr lang="ja-JP" altLang="en-US" sz="1600">
                <a:solidFill>
                  <a:srgbClr val="3333FF"/>
                </a:solidFill>
              </a:rPr>
              <a:t>’</a:t>
            </a:r>
            <a:endParaRPr lang="en-US" sz="1600">
              <a:solidFill>
                <a:srgbClr val="3333FF"/>
              </a:solidFill>
            </a:endParaRPr>
          </a:p>
        </p:txBody>
      </p:sp>
      <p:sp>
        <p:nvSpPr>
          <p:cNvPr id="132110" name="Text Box 16"/>
          <p:cNvSpPr txBox="1">
            <a:spLocks noChangeArrowheads="1"/>
          </p:cNvSpPr>
          <p:nvPr/>
        </p:nvSpPr>
        <p:spPr bwMode="auto">
          <a:xfrm>
            <a:off x="4708525" y="3232150"/>
            <a:ext cx="4111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3333FF"/>
                </a:solidFill>
              </a:rPr>
              <a:t>5</a:t>
            </a:r>
            <a:r>
              <a:rPr lang="ja-JP" altLang="en-US" sz="1600">
                <a:solidFill>
                  <a:srgbClr val="3333FF"/>
                </a:solidFill>
              </a:rPr>
              <a:t>’</a:t>
            </a:r>
            <a:endParaRPr lang="en-US" sz="1600">
              <a:solidFill>
                <a:srgbClr val="3333FF"/>
              </a:solidFill>
            </a:endParaRPr>
          </a:p>
        </p:txBody>
      </p:sp>
      <p:sp>
        <p:nvSpPr>
          <p:cNvPr id="132111" name="Rectangle 17"/>
          <p:cNvSpPr>
            <a:spLocks noChangeArrowheads="1"/>
          </p:cNvSpPr>
          <p:nvPr/>
        </p:nvSpPr>
        <p:spPr bwMode="auto">
          <a:xfrm>
            <a:off x="5105400" y="3327400"/>
            <a:ext cx="2336800" cy="139700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49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49300" y="123825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Leading and lagging strands</a:t>
            </a:r>
          </a:p>
        </p:txBody>
      </p:sp>
      <p:sp>
        <p:nvSpPr>
          <p:cNvPr id="134147" name="Line 3"/>
          <p:cNvSpPr>
            <a:spLocks noChangeShapeType="1"/>
          </p:cNvSpPr>
          <p:nvPr/>
        </p:nvSpPr>
        <p:spPr bwMode="auto">
          <a:xfrm>
            <a:off x="749300" y="2679700"/>
            <a:ext cx="3060700" cy="0"/>
          </a:xfrm>
          <a:prstGeom prst="line">
            <a:avLst/>
          </a:prstGeom>
          <a:noFill/>
          <a:ln w="101600">
            <a:solidFill>
              <a:srgbClr val="FF9D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48" name="Line 4"/>
          <p:cNvSpPr>
            <a:spLocks noChangeShapeType="1"/>
          </p:cNvSpPr>
          <p:nvPr/>
        </p:nvSpPr>
        <p:spPr bwMode="auto">
          <a:xfrm>
            <a:off x="749300" y="3060700"/>
            <a:ext cx="3060700" cy="0"/>
          </a:xfrm>
          <a:prstGeom prst="line">
            <a:avLst/>
          </a:prstGeom>
          <a:noFill/>
          <a:ln w="101600">
            <a:solidFill>
              <a:srgbClr val="FF9D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49" name="Line 6"/>
          <p:cNvSpPr>
            <a:spLocks noChangeShapeType="1"/>
          </p:cNvSpPr>
          <p:nvPr/>
        </p:nvSpPr>
        <p:spPr bwMode="auto">
          <a:xfrm>
            <a:off x="3797300" y="3048000"/>
            <a:ext cx="2413000" cy="1447800"/>
          </a:xfrm>
          <a:prstGeom prst="line">
            <a:avLst/>
          </a:prstGeom>
          <a:noFill/>
          <a:ln w="101600">
            <a:solidFill>
              <a:srgbClr val="FF9D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50" name="Text Box 7"/>
          <p:cNvSpPr txBox="1">
            <a:spLocks noChangeArrowheads="1"/>
          </p:cNvSpPr>
          <p:nvPr/>
        </p:nvSpPr>
        <p:spPr bwMode="auto">
          <a:xfrm>
            <a:off x="250825" y="2479675"/>
            <a:ext cx="41433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5</a:t>
            </a:r>
            <a:r>
              <a:rPr lang="ja-JP" altLang="en-US" sz="1800">
                <a:latin typeface="Calibri" charset="0"/>
              </a:rPr>
              <a:t>’</a:t>
            </a:r>
            <a:endParaRPr lang="en-US" sz="1800">
              <a:latin typeface="Calibri" charset="0"/>
            </a:endParaRPr>
          </a:p>
        </p:txBody>
      </p:sp>
      <p:sp>
        <p:nvSpPr>
          <p:cNvPr id="134151" name="Text Box 8"/>
          <p:cNvSpPr txBox="1">
            <a:spLocks noChangeArrowheads="1"/>
          </p:cNvSpPr>
          <p:nvPr/>
        </p:nvSpPr>
        <p:spPr bwMode="auto">
          <a:xfrm>
            <a:off x="238125" y="2898775"/>
            <a:ext cx="41433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3</a:t>
            </a:r>
            <a:r>
              <a:rPr lang="ja-JP" altLang="en-US" sz="1800">
                <a:latin typeface="Calibri" charset="0"/>
              </a:rPr>
              <a:t>’</a:t>
            </a:r>
            <a:endParaRPr lang="en-US" sz="1800">
              <a:latin typeface="Calibri" charset="0"/>
            </a:endParaRPr>
          </a:p>
        </p:txBody>
      </p:sp>
      <p:sp>
        <p:nvSpPr>
          <p:cNvPr id="134152" name="Text Box 9"/>
          <p:cNvSpPr txBox="1">
            <a:spLocks noChangeArrowheads="1"/>
          </p:cNvSpPr>
          <p:nvPr/>
        </p:nvSpPr>
        <p:spPr bwMode="auto">
          <a:xfrm>
            <a:off x="6346825" y="904875"/>
            <a:ext cx="41433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3</a:t>
            </a:r>
            <a:r>
              <a:rPr lang="ja-JP" altLang="en-US" sz="1800">
                <a:latin typeface="Calibri" charset="0"/>
              </a:rPr>
              <a:t>’</a:t>
            </a:r>
            <a:endParaRPr lang="en-US" sz="1800">
              <a:latin typeface="Calibri" charset="0"/>
            </a:endParaRPr>
          </a:p>
        </p:txBody>
      </p:sp>
      <p:sp>
        <p:nvSpPr>
          <p:cNvPr id="134153" name="Line 21"/>
          <p:cNvSpPr>
            <a:spLocks noChangeShapeType="1"/>
          </p:cNvSpPr>
          <p:nvPr/>
        </p:nvSpPr>
        <p:spPr bwMode="auto">
          <a:xfrm flipH="1">
            <a:off x="3784600" y="1244600"/>
            <a:ext cx="2413000" cy="1447800"/>
          </a:xfrm>
          <a:prstGeom prst="line">
            <a:avLst/>
          </a:prstGeom>
          <a:noFill/>
          <a:ln w="101600">
            <a:solidFill>
              <a:srgbClr val="FF9D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54" name="Text Box 23"/>
          <p:cNvSpPr txBox="1">
            <a:spLocks noChangeArrowheads="1"/>
          </p:cNvSpPr>
          <p:nvPr/>
        </p:nvSpPr>
        <p:spPr bwMode="auto">
          <a:xfrm>
            <a:off x="6308725" y="4460875"/>
            <a:ext cx="41433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5</a:t>
            </a:r>
            <a:r>
              <a:rPr lang="ja-JP" altLang="en-US" sz="1800">
                <a:latin typeface="Calibri" charset="0"/>
              </a:rPr>
              <a:t>’</a:t>
            </a:r>
            <a:endParaRPr lang="en-US" sz="1800">
              <a:latin typeface="Calibri" charset="0"/>
            </a:endParaRPr>
          </a:p>
        </p:txBody>
      </p:sp>
      <p:sp>
        <p:nvSpPr>
          <p:cNvPr id="134155" name="Text Box 25"/>
          <p:cNvSpPr txBox="1">
            <a:spLocks noChangeArrowheads="1"/>
          </p:cNvSpPr>
          <p:nvPr/>
        </p:nvSpPr>
        <p:spPr bwMode="auto">
          <a:xfrm>
            <a:off x="893763" y="5070475"/>
            <a:ext cx="6853237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The replication fork is asymmetric. Both strands are synthesised in a 5</a:t>
            </a:r>
            <a:r>
              <a:rPr lang="ja-JP" altLang="en-US" sz="1800">
                <a:latin typeface="Calibri" charset="0"/>
              </a:rPr>
              <a:t>’</a:t>
            </a:r>
            <a:r>
              <a:rPr lang="en-US" sz="1800">
                <a:latin typeface="Calibri" charset="0"/>
              </a:rPr>
              <a:t>-3</a:t>
            </a:r>
            <a:r>
              <a:rPr lang="ja-JP" altLang="en-US" sz="1800">
                <a:latin typeface="Calibri" charset="0"/>
              </a:rPr>
              <a:t>’</a:t>
            </a:r>
            <a:r>
              <a:rPr lang="en-US" sz="1800">
                <a:latin typeface="Calibri" charset="0"/>
              </a:rPr>
              <a:t> direction. The leading strand is synthesised continuously, whereas the lagging strand is synthesised in short pieces termed Okazaki fragments.</a:t>
            </a:r>
          </a:p>
        </p:txBody>
      </p:sp>
      <p:sp>
        <p:nvSpPr>
          <p:cNvPr id="134156" name="Text Box 28"/>
          <p:cNvSpPr txBox="1">
            <a:spLocks noChangeArrowheads="1"/>
          </p:cNvSpPr>
          <p:nvPr/>
        </p:nvSpPr>
        <p:spPr bwMode="auto">
          <a:xfrm>
            <a:off x="1500188" y="1463675"/>
            <a:ext cx="217011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folHlink"/>
                </a:solidFill>
                <a:latin typeface="Calibri" charset="0"/>
              </a:rPr>
              <a:t>Replication fork</a:t>
            </a:r>
          </a:p>
          <a:p>
            <a:pPr eaLnBrk="1" hangingPunct="1"/>
            <a:r>
              <a:rPr lang="en-US" sz="1800">
                <a:solidFill>
                  <a:schemeClr val="folHlink"/>
                </a:solidFill>
                <a:latin typeface="Calibri" charset="0"/>
              </a:rPr>
              <a:t>movement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4213225" y="1209675"/>
            <a:ext cx="4489450" cy="1646238"/>
            <a:chOff x="2654" y="762"/>
            <a:chExt cx="2828" cy="1037"/>
          </a:xfrm>
        </p:grpSpPr>
        <p:sp>
          <p:nvSpPr>
            <p:cNvPr id="134167" name="Text Box 26"/>
            <p:cNvSpPr txBox="1">
              <a:spLocks noChangeArrowheads="1"/>
            </p:cNvSpPr>
            <p:nvPr/>
          </p:nvSpPr>
          <p:spPr bwMode="auto">
            <a:xfrm>
              <a:off x="4158" y="986"/>
              <a:ext cx="132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ED181E"/>
                  </a:solidFill>
                  <a:latin typeface="Calibri" charset="0"/>
                </a:rPr>
                <a:t>Leading strand</a:t>
              </a:r>
            </a:p>
          </p:txBody>
        </p:sp>
        <p:sp>
          <p:nvSpPr>
            <p:cNvPr id="134168" name="Text Box 30"/>
            <p:cNvSpPr txBox="1">
              <a:spLocks noChangeArrowheads="1"/>
            </p:cNvSpPr>
            <p:nvPr/>
          </p:nvSpPr>
          <p:spPr bwMode="auto">
            <a:xfrm>
              <a:off x="4054" y="762"/>
              <a:ext cx="261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ED181E"/>
                  </a:solidFill>
                  <a:latin typeface="Calibri" charset="0"/>
                </a:rPr>
                <a:t>5</a:t>
              </a:r>
              <a:r>
                <a:rPr lang="ja-JP" altLang="en-US" sz="1800">
                  <a:solidFill>
                    <a:srgbClr val="ED181E"/>
                  </a:solidFill>
                  <a:latin typeface="Calibri" charset="0"/>
                </a:rPr>
                <a:t>’</a:t>
              </a:r>
              <a:endParaRPr lang="en-US" sz="1800">
                <a:solidFill>
                  <a:srgbClr val="ED181E"/>
                </a:solidFill>
                <a:latin typeface="Calibri" charset="0"/>
              </a:endParaRPr>
            </a:p>
          </p:txBody>
        </p:sp>
        <p:sp>
          <p:nvSpPr>
            <p:cNvPr id="134169" name="Text Box 31"/>
            <p:cNvSpPr txBox="1">
              <a:spLocks noChangeArrowheads="1"/>
            </p:cNvSpPr>
            <p:nvPr/>
          </p:nvSpPr>
          <p:spPr bwMode="auto">
            <a:xfrm>
              <a:off x="2654" y="1546"/>
              <a:ext cx="261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ED181E"/>
                  </a:solidFill>
                  <a:latin typeface="Calibri" charset="0"/>
                </a:rPr>
                <a:t>3</a:t>
              </a:r>
              <a:r>
                <a:rPr lang="ja-JP" altLang="en-US" sz="1800">
                  <a:solidFill>
                    <a:srgbClr val="ED181E"/>
                  </a:solidFill>
                  <a:latin typeface="Calibri" charset="0"/>
                </a:rPr>
                <a:t>’</a:t>
              </a:r>
              <a:endParaRPr lang="en-US" sz="1800">
                <a:solidFill>
                  <a:srgbClr val="ED181E"/>
                </a:solidFill>
                <a:latin typeface="Calibri" charset="0"/>
              </a:endParaRPr>
            </a:p>
          </p:txBody>
        </p:sp>
        <p:sp>
          <p:nvSpPr>
            <p:cNvPr id="134170" name="Line 38"/>
            <p:cNvSpPr>
              <a:spLocks noChangeShapeType="1"/>
            </p:cNvSpPr>
            <p:nvPr/>
          </p:nvSpPr>
          <p:spPr bwMode="auto">
            <a:xfrm rot="10400689" flipV="1">
              <a:off x="2878" y="1007"/>
              <a:ext cx="1146" cy="545"/>
            </a:xfrm>
            <a:prstGeom prst="line">
              <a:avLst/>
            </a:prstGeom>
            <a:noFill/>
            <a:ln w="82550">
              <a:solidFill>
                <a:srgbClr val="ED181E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3857625" y="2644775"/>
            <a:ext cx="4687888" cy="1912938"/>
            <a:chOff x="2430" y="1666"/>
            <a:chExt cx="2953" cy="1205"/>
          </a:xfrm>
        </p:grpSpPr>
        <p:sp>
          <p:nvSpPr>
            <p:cNvPr id="134162" name="Text Box 24"/>
            <p:cNvSpPr txBox="1">
              <a:spLocks noChangeArrowheads="1"/>
            </p:cNvSpPr>
            <p:nvPr/>
          </p:nvSpPr>
          <p:spPr bwMode="auto">
            <a:xfrm>
              <a:off x="3350" y="1954"/>
              <a:ext cx="1470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3333FF"/>
                  </a:solidFill>
                  <a:latin typeface="Calibri" charset="0"/>
                </a:rPr>
                <a:t>Okazaki fragments</a:t>
              </a:r>
            </a:p>
          </p:txBody>
        </p:sp>
        <p:sp>
          <p:nvSpPr>
            <p:cNvPr id="134163" name="Text Box 27"/>
            <p:cNvSpPr txBox="1">
              <a:spLocks noChangeArrowheads="1"/>
            </p:cNvSpPr>
            <p:nvPr/>
          </p:nvSpPr>
          <p:spPr bwMode="auto">
            <a:xfrm>
              <a:off x="4054" y="2430"/>
              <a:ext cx="132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3333FF"/>
                  </a:solidFill>
                  <a:latin typeface="Calibri" charset="0"/>
                </a:rPr>
                <a:t>Lagging strand</a:t>
              </a:r>
            </a:p>
          </p:txBody>
        </p:sp>
        <p:sp>
          <p:nvSpPr>
            <p:cNvPr id="134164" name="Text Box 32"/>
            <p:cNvSpPr txBox="1">
              <a:spLocks noChangeArrowheads="1"/>
            </p:cNvSpPr>
            <p:nvPr/>
          </p:nvSpPr>
          <p:spPr bwMode="auto">
            <a:xfrm>
              <a:off x="3966" y="2618"/>
              <a:ext cx="261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3333FF"/>
                  </a:solidFill>
                  <a:latin typeface="Calibri" charset="0"/>
                </a:rPr>
                <a:t>3</a:t>
              </a:r>
              <a:r>
                <a:rPr lang="ja-JP" altLang="en-US" sz="1800">
                  <a:solidFill>
                    <a:srgbClr val="3333FF"/>
                  </a:solidFill>
                  <a:latin typeface="Calibri" charset="0"/>
                </a:rPr>
                <a:t>’</a:t>
              </a:r>
              <a:endParaRPr lang="en-US" sz="1800">
                <a:solidFill>
                  <a:srgbClr val="3333FF"/>
                </a:solidFill>
                <a:latin typeface="Calibri" charset="0"/>
              </a:endParaRPr>
            </a:p>
          </p:txBody>
        </p:sp>
        <p:sp>
          <p:nvSpPr>
            <p:cNvPr id="134165" name="Text Box 33"/>
            <p:cNvSpPr txBox="1">
              <a:spLocks noChangeArrowheads="1"/>
            </p:cNvSpPr>
            <p:nvPr/>
          </p:nvSpPr>
          <p:spPr bwMode="auto">
            <a:xfrm>
              <a:off x="2430" y="1666"/>
              <a:ext cx="261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3333FF"/>
                  </a:solidFill>
                  <a:latin typeface="Calibri" charset="0"/>
                </a:rPr>
                <a:t>5</a:t>
              </a:r>
              <a:r>
                <a:rPr lang="ja-JP" altLang="en-US" sz="1800">
                  <a:solidFill>
                    <a:srgbClr val="3333FF"/>
                  </a:solidFill>
                  <a:latin typeface="Calibri" charset="0"/>
                </a:rPr>
                <a:t>’</a:t>
              </a:r>
              <a:endParaRPr lang="en-US" sz="1800">
                <a:solidFill>
                  <a:srgbClr val="3333FF"/>
                </a:solidFill>
                <a:latin typeface="Calibri" charset="0"/>
              </a:endParaRPr>
            </a:p>
          </p:txBody>
        </p:sp>
        <p:sp>
          <p:nvSpPr>
            <p:cNvPr id="134166" name="Line 39"/>
            <p:cNvSpPr>
              <a:spLocks noChangeShapeType="1"/>
            </p:cNvSpPr>
            <p:nvPr/>
          </p:nvSpPr>
          <p:spPr bwMode="auto">
            <a:xfrm rot="10400689" flipH="1" flipV="1">
              <a:off x="3609" y="2434"/>
              <a:ext cx="320" cy="264"/>
            </a:xfrm>
            <a:prstGeom prst="line">
              <a:avLst/>
            </a:prstGeom>
            <a:noFill/>
            <a:ln w="82550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81" name="Line 41"/>
          <p:cNvSpPr>
            <a:spLocks noChangeShapeType="1"/>
          </p:cNvSpPr>
          <p:nvPr/>
        </p:nvSpPr>
        <p:spPr bwMode="auto">
          <a:xfrm rot="10400689" flipH="1" flipV="1">
            <a:off x="5030788" y="3419475"/>
            <a:ext cx="508000" cy="419100"/>
          </a:xfrm>
          <a:prstGeom prst="line">
            <a:avLst/>
          </a:prstGeom>
          <a:noFill/>
          <a:ln w="825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2" name="Line 42"/>
          <p:cNvSpPr>
            <a:spLocks noChangeShapeType="1"/>
          </p:cNvSpPr>
          <p:nvPr/>
        </p:nvSpPr>
        <p:spPr bwMode="auto">
          <a:xfrm rot="10400689" flipH="1" flipV="1">
            <a:off x="4383088" y="3013075"/>
            <a:ext cx="508000" cy="419100"/>
          </a:xfrm>
          <a:prstGeom prst="line">
            <a:avLst/>
          </a:prstGeom>
          <a:noFill/>
          <a:ln w="825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61" name="AutoShape 45"/>
          <p:cNvSpPr>
            <a:spLocks noChangeArrowheads="1"/>
          </p:cNvSpPr>
          <p:nvPr/>
        </p:nvSpPr>
        <p:spPr bwMode="auto">
          <a:xfrm>
            <a:off x="3022600" y="1866900"/>
            <a:ext cx="533400" cy="6350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51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1" grpId="0" animBg="1"/>
      <p:bldP spid="1028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889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The replication complex</a:t>
            </a:r>
          </a:p>
        </p:txBody>
      </p:sp>
      <p:sp>
        <p:nvSpPr>
          <p:cNvPr id="144387" name="Text Box 20"/>
          <p:cNvSpPr txBox="1">
            <a:spLocks noChangeArrowheads="1"/>
          </p:cNvSpPr>
          <p:nvPr/>
        </p:nvSpPr>
        <p:spPr bwMode="auto">
          <a:xfrm>
            <a:off x="606425" y="4918075"/>
            <a:ext cx="802005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Coordination between leading and lagging strands. Most of the proteins involved in DNA replication are held together as a large multi-enzyme complex. The looping of the template for the lagging strand enables a both daughter strands to be synthesised in a coordinated manner. </a:t>
            </a:r>
          </a:p>
        </p:txBody>
      </p:sp>
      <p:pic>
        <p:nvPicPr>
          <p:cNvPr id="144388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1547813"/>
            <a:ext cx="66421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9" name="Line 22"/>
          <p:cNvSpPr>
            <a:spLocks noChangeShapeType="1"/>
          </p:cNvSpPr>
          <p:nvPr/>
        </p:nvSpPr>
        <p:spPr bwMode="auto">
          <a:xfrm flipH="1">
            <a:off x="3613150" y="2076450"/>
            <a:ext cx="184150" cy="236538"/>
          </a:xfrm>
          <a:prstGeom prst="line">
            <a:avLst/>
          </a:prstGeom>
          <a:noFill/>
          <a:ln w="15875">
            <a:solidFill>
              <a:srgbClr val="ED18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0" name="Line 23"/>
          <p:cNvSpPr>
            <a:spLocks noChangeShapeType="1"/>
          </p:cNvSpPr>
          <p:nvPr/>
        </p:nvSpPr>
        <p:spPr bwMode="auto">
          <a:xfrm flipH="1" flipV="1">
            <a:off x="2292350" y="1981200"/>
            <a:ext cx="673100" cy="133350"/>
          </a:xfrm>
          <a:prstGeom prst="line">
            <a:avLst/>
          </a:prstGeom>
          <a:noFill/>
          <a:ln w="15875">
            <a:solidFill>
              <a:srgbClr val="FF9D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1" name="Line 24"/>
          <p:cNvSpPr>
            <a:spLocks noChangeShapeType="1"/>
          </p:cNvSpPr>
          <p:nvPr/>
        </p:nvSpPr>
        <p:spPr bwMode="auto">
          <a:xfrm flipH="1">
            <a:off x="3429000" y="3536950"/>
            <a:ext cx="101600" cy="439738"/>
          </a:xfrm>
          <a:prstGeom prst="line">
            <a:avLst/>
          </a:prstGeom>
          <a:noFill/>
          <a:ln w="15875">
            <a:solidFill>
              <a:srgbClr val="ED18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2" name="Line 25"/>
          <p:cNvSpPr>
            <a:spLocks noChangeShapeType="1"/>
          </p:cNvSpPr>
          <p:nvPr/>
        </p:nvSpPr>
        <p:spPr bwMode="auto">
          <a:xfrm>
            <a:off x="5187950" y="3651250"/>
            <a:ext cx="31750" cy="134938"/>
          </a:xfrm>
          <a:prstGeom prst="line">
            <a:avLst/>
          </a:prstGeom>
          <a:noFill/>
          <a:ln w="15875">
            <a:solidFill>
              <a:srgbClr val="ED18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3" name="Line 26"/>
          <p:cNvSpPr>
            <a:spLocks noChangeShapeType="1"/>
          </p:cNvSpPr>
          <p:nvPr/>
        </p:nvSpPr>
        <p:spPr bwMode="auto">
          <a:xfrm flipH="1">
            <a:off x="4946650" y="3302000"/>
            <a:ext cx="165100" cy="95250"/>
          </a:xfrm>
          <a:prstGeom prst="line">
            <a:avLst/>
          </a:prstGeom>
          <a:noFill/>
          <a:ln w="15875">
            <a:solidFill>
              <a:srgbClr val="FF9D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4" name="Line 27"/>
          <p:cNvSpPr>
            <a:spLocks noChangeShapeType="1"/>
          </p:cNvSpPr>
          <p:nvPr/>
        </p:nvSpPr>
        <p:spPr bwMode="auto">
          <a:xfrm>
            <a:off x="3952875" y="2555875"/>
            <a:ext cx="207963" cy="111125"/>
          </a:xfrm>
          <a:prstGeom prst="line">
            <a:avLst/>
          </a:prstGeom>
          <a:noFill/>
          <a:ln w="44450">
            <a:solidFill>
              <a:srgbClr val="ED181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5" name="Line 28"/>
          <p:cNvSpPr>
            <a:spLocks noChangeShapeType="1"/>
          </p:cNvSpPr>
          <p:nvPr/>
        </p:nvSpPr>
        <p:spPr bwMode="auto">
          <a:xfrm rot="-2744875">
            <a:off x="4055270" y="3186906"/>
            <a:ext cx="207962" cy="111125"/>
          </a:xfrm>
          <a:prstGeom prst="line">
            <a:avLst/>
          </a:prstGeom>
          <a:noFill/>
          <a:ln w="44450">
            <a:solidFill>
              <a:srgbClr val="ED181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2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202" y="1314050"/>
            <a:ext cx="8864777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					</a:t>
            </a:r>
            <a:r>
              <a:rPr lang="en-US" sz="2800" dirty="0" smtClean="0">
                <a:latin typeface="Arial"/>
                <a:cs typeface="Arial"/>
              </a:rPr>
              <a:t>Replication Enzymes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DNA polymerase</a:t>
            </a:r>
            <a:r>
              <a:rPr lang="en-US" dirty="0" smtClean="0">
                <a:latin typeface="Arial"/>
                <a:cs typeface="Arial"/>
              </a:rPr>
              <a:t>	5’ to 3’ polymerase activity</a:t>
            </a:r>
          </a:p>
          <a:p>
            <a:r>
              <a:rPr lang="en-US" dirty="0">
                <a:latin typeface="Arial"/>
                <a:cs typeface="Arial"/>
              </a:rPr>
              <a:t>	</a:t>
            </a:r>
            <a:r>
              <a:rPr lang="en-US" dirty="0" smtClean="0">
                <a:latin typeface="Arial"/>
                <a:cs typeface="Arial"/>
              </a:rPr>
              <a:t>				5’ to 3’ </a:t>
            </a:r>
            <a:r>
              <a:rPr lang="en-US" dirty="0" err="1" smtClean="0">
                <a:latin typeface="Arial"/>
                <a:cs typeface="Arial"/>
              </a:rPr>
              <a:t>exonuclease</a:t>
            </a:r>
            <a:r>
              <a:rPr lang="en-US" dirty="0" smtClean="0">
                <a:latin typeface="Arial"/>
                <a:cs typeface="Arial"/>
              </a:rPr>
              <a:t> activity (removes RNA primers and repair)</a:t>
            </a:r>
          </a:p>
          <a:p>
            <a:r>
              <a:rPr lang="en-US" dirty="0">
                <a:latin typeface="Arial"/>
                <a:cs typeface="Arial"/>
              </a:rPr>
              <a:t>	</a:t>
            </a:r>
            <a:r>
              <a:rPr lang="en-US" dirty="0" smtClean="0">
                <a:latin typeface="Arial"/>
                <a:cs typeface="Arial"/>
              </a:rPr>
              <a:t>				3’ to 5’ </a:t>
            </a:r>
            <a:r>
              <a:rPr lang="en-US" dirty="0" err="1" smtClean="0">
                <a:latin typeface="Arial"/>
                <a:cs typeface="Arial"/>
              </a:rPr>
              <a:t>exonuclease</a:t>
            </a:r>
            <a:r>
              <a:rPr lang="en-US" dirty="0" smtClean="0">
                <a:latin typeface="Arial"/>
                <a:cs typeface="Arial"/>
              </a:rPr>
              <a:t> ‘proofreading’ activity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DNA ligase</a:t>
            </a:r>
            <a:r>
              <a:rPr lang="en-US" dirty="0" smtClean="0">
                <a:latin typeface="Arial"/>
                <a:cs typeface="Arial"/>
              </a:rPr>
              <a:t>			seals gaps in ds DNA (Okazaki fragments)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DNA helicase</a:t>
            </a:r>
            <a:r>
              <a:rPr lang="en-US" dirty="0" smtClean="0">
                <a:latin typeface="Arial"/>
                <a:cs typeface="Arial"/>
              </a:rPr>
              <a:t>		unwinds double helix for replication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RNA </a:t>
            </a:r>
            <a:r>
              <a:rPr lang="en-US" sz="2000" dirty="0" err="1" smtClean="0">
                <a:latin typeface="Arial"/>
                <a:cs typeface="Arial"/>
              </a:rPr>
              <a:t>primase</a:t>
            </a:r>
            <a:r>
              <a:rPr lang="en-US" sz="2000" dirty="0" smtClean="0">
                <a:latin typeface="Arial"/>
                <a:cs typeface="Arial"/>
              </a:rPr>
              <a:t>	</a:t>
            </a:r>
            <a:r>
              <a:rPr lang="en-US" dirty="0" smtClean="0">
                <a:latin typeface="Arial"/>
                <a:cs typeface="Arial"/>
              </a:rPr>
              <a:t>	</a:t>
            </a:r>
            <a:r>
              <a:rPr lang="en-US" dirty="0" err="1" smtClean="0">
                <a:latin typeface="Arial"/>
                <a:cs typeface="Arial"/>
              </a:rPr>
              <a:t>synthesises</a:t>
            </a:r>
            <a:r>
              <a:rPr lang="en-US" dirty="0" smtClean="0">
                <a:latin typeface="Arial"/>
                <a:cs typeface="Arial"/>
              </a:rPr>
              <a:t> RNA primer to initiate replication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sz="2000" dirty="0" err="1" smtClean="0">
                <a:latin typeface="Arial"/>
                <a:cs typeface="Arial"/>
              </a:rPr>
              <a:t>Telomerases</a:t>
            </a:r>
            <a:r>
              <a:rPr lang="en-US" dirty="0" smtClean="0">
                <a:latin typeface="Arial"/>
                <a:cs typeface="Arial"/>
              </a:rPr>
              <a:t>		ensure integrity of linear DNA molecules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235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0322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3481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0" y="13652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099" dir="2700000" algn="ctr" rotWithShape="0">
              <a:schemeClr val="bg2">
                <a:alpha val="60001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rgbClr val="990000"/>
                </a:solidFill>
                <a:latin typeface="Arial" charset="0"/>
              </a:rPr>
              <a:t>The Cloverleaf Structure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9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099" dir="2700000" algn="ctr" rotWithShape="0">
              <a:schemeClr val="bg2">
                <a:alpha val="60001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rgbClr val="990000"/>
                </a:solidFill>
                <a:latin typeface="Arial" charset="0"/>
              </a:rPr>
              <a:t>tRNA Charging</a:t>
            </a:r>
            <a:endParaRPr lang="en-US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8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990000"/>
                </a:solidFill>
                <a:latin typeface="Arial" pitchFamily="96" charset="0"/>
                <a:ea typeface="+mn-ea"/>
                <a:cs typeface="+mn-cs"/>
              </a:rPr>
              <a:t>tRNA</a:t>
            </a:r>
            <a:r>
              <a:rPr lang="en-US" sz="2800" dirty="0">
                <a:solidFill>
                  <a:srgbClr val="990000"/>
                </a:solidFill>
                <a:latin typeface="Arial" pitchFamily="96" charset="0"/>
                <a:ea typeface="+mn-ea"/>
                <a:cs typeface="+mn-cs"/>
              </a:rPr>
              <a:t> Charging Specificity</a:t>
            </a:r>
          </a:p>
        </p:txBody>
      </p:sp>
    </p:spTree>
    <p:extLst>
      <p:ext uri="{BB962C8B-B14F-4D97-AF65-F5344CB8AC3E}">
        <p14:creationId xmlns:p14="http://schemas.microsoft.com/office/powerpoint/2010/main" val="33931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365125" y="288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GB"/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0" y="40957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099" dir="2700000" algn="ctr" rotWithShape="0">
              <a:schemeClr val="bg2">
                <a:alpha val="60001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2800">
                <a:solidFill>
                  <a:srgbClr val="990000"/>
                </a:solidFill>
                <a:latin typeface="Arial" charset="0"/>
              </a:rPr>
              <a:t>The Genetic Code</a:t>
            </a:r>
            <a:endParaRPr lang="en-GB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685800" y="1219200"/>
          <a:ext cx="7620000" cy="540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2" name="Document" r:id="rId5" imgW="5815584" imgH="4125468" progId="Word.Document.8">
                  <p:embed/>
                </p:oleObj>
              </mc:Choice>
              <mc:Fallback>
                <p:oleObj name="Document" r:id="rId5" imgW="5815584" imgH="412546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219200"/>
                        <a:ext cx="7620000" cy="540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566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371600" y="4038600"/>
            <a:ext cx="7772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/>
              <a:t>	</a:t>
            </a:r>
            <a:r>
              <a:rPr lang="en-US"/>
              <a:t>	   </a:t>
            </a:r>
            <a:r>
              <a:rPr lang="en-US">
                <a:solidFill>
                  <a:srgbClr val="990000"/>
                </a:solidFill>
              </a:rPr>
              <a:t>Wobble Rules</a:t>
            </a:r>
          </a:p>
          <a:p>
            <a:endParaRPr lang="en-US"/>
          </a:p>
          <a:p>
            <a:r>
              <a:rPr lang="en-US"/>
              <a:t> 5' position in anticodon	 	3' position in codon</a:t>
            </a:r>
            <a:endParaRPr lang="en-US" b="1"/>
          </a:p>
          <a:p>
            <a:endParaRPr lang="en-US"/>
          </a:p>
          <a:p>
            <a:r>
              <a:rPr lang="en-US"/>
              <a:t> G	 		pairs with			C or U</a:t>
            </a:r>
          </a:p>
          <a:p>
            <a:r>
              <a:rPr lang="en-US"/>
              <a:t> C	 		pairs with	 		G</a:t>
            </a:r>
          </a:p>
          <a:p>
            <a:r>
              <a:rPr lang="en-US"/>
              <a:t> A	 		pairs with	 		U</a:t>
            </a:r>
          </a:p>
          <a:p>
            <a:r>
              <a:rPr lang="en-US"/>
              <a:t> U			pairs with 	 		A or G</a:t>
            </a:r>
          </a:p>
          <a:p>
            <a:r>
              <a:rPr lang="en-US"/>
              <a:t> I (inosine)	pairs with	 		A, U, or C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67818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65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4700" y="1792764"/>
            <a:ext cx="7594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urier"/>
                <a:cs typeface="Courier"/>
              </a:rPr>
              <a:t>5’-GACTCGATTACTATGCGTGCTGCGTGCAGTCATTTAGCAATC-3’</a:t>
            </a:r>
          </a:p>
          <a:p>
            <a:endParaRPr lang="en-GB" sz="2000" dirty="0" smtClean="0">
              <a:latin typeface="Courier"/>
              <a:cs typeface="Courier"/>
            </a:endParaRPr>
          </a:p>
          <a:p>
            <a:r>
              <a:rPr lang="en-GB" sz="2000" dirty="0" smtClean="0">
                <a:latin typeface="Courier"/>
                <a:cs typeface="Courier"/>
              </a:rPr>
              <a:t>	Sense</a:t>
            </a:r>
            <a:endParaRPr lang="en-GB" sz="2000" dirty="0">
              <a:latin typeface="Courier"/>
              <a:cs typeface="Courier"/>
            </a:endParaRPr>
          </a:p>
          <a:p>
            <a:r>
              <a:rPr lang="en-GB" sz="2000" dirty="0" smtClean="0">
                <a:latin typeface="Courier"/>
                <a:cs typeface="Courier"/>
              </a:rPr>
              <a:t>5</a:t>
            </a:r>
            <a:r>
              <a:rPr lang="en-GB" sz="2000" dirty="0">
                <a:latin typeface="Courier"/>
                <a:cs typeface="Courier"/>
              </a:rPr>
              <a:t>’-GACTCGATTACTATGCGTGCTGCGTGCAGTCATTTAGCAATC-3</a:t>
            </a:r>
            <a:r>
              <a:rPr lang="en-GB" sz="2000" dirty="0" smtClean="0">
                <a:latin typeface="Courier"/>
                <a:cs typeface="Courier"/>
              </a:rPr>
              <a:t>’ </a:t>
            </a:r>
          </a:p>
          <a:p>
            <a:r>
              <a:rPr lang="en-GB" sz="2000" dirty="0" smtClean="0">
                <a:latin typeface="Courier"/>
                <a:cs typeface="Courier"/>
              </a:rPr>
              <a:t>3’-CTGAGCTAATGATACGCACGACGCACGTCAGTAAATCGTTAG-5’</a:t>
            </a:r>
            <a:r>
              <a:rPr lang="en-US" sz="2000" dirty="0">
                <a:latin typeface="Courier"/>
                <a:cs typeface="Courier"/>
              </a:rPr>
              <a:t> </a:t>
            </a:r>
            <a:r>
              <a:rPr lang="en-US" sz="2000" dirty="0" smtClean="0">
                <a:latin typeface="Courier"/>
                <a:cs typeface="Courier"/>
              </a:rPr>
              <a:t>	Antisense</a:t>
            </a:r>
          </a:p>
          <a:p>
            <a:endParaRPr lang="en-US" sz="2000" dirty="0">
              <a:latin typeface="Courier"/>
              <a:cs typeface="Courier"/>
            </a:endParaRPr>
          </a:p>
          <a:p>
            <a:r>
              <a:rPr lang="en-US" sz="2000" dirty="0" smtClean="0">
                <a:latin typeface="Courier"/>
                <a:cs typeface="Courier"/>
              </a:rPr>
              <a:t>mRNA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GB" sz="2000" dirty="0">
                <a:latin typeface="Courier"/>
                <a:cs typeface="Courier"/>
              </a:rPr>
              <a:t>5’-</a:t>
            </a:r>
            <a:r>
              <a:rPr lang="en-GB" sz="2000" dirty="0" smtClean="0">
                <a:latin typeface="Courier"/>
                <a:cs typeface="Courier"/>
              </a:rPr>
              <a:t>GACUCGAUUACU</a:t>
            </a:r>
            <a:r>
              <a:rPr lang="en-GB" sz="2000" b="1" dirty="0" smtClean="0">
                <a:solidFill>
                  <a:srgbClr val="FF0000"/>
                </a:solidFill>
                <a:latin typeface="Courier"/>
                <a:cs typeface="Courier"/>
              </a:rPr>
              <a:t>AUG</a:t>
            </a:r>
            <a:r>
              <a:rPr lang="en-GB" sz="2000" dirty="0" smtClean="0">
                <a:latin typeface="Courier"/>
                <a:cs typeface="Courier"/>
              </a:rPr>
              <a:t>CGUGCUGCGUGCAGUCAUUUAGCAAUC</a:t>
            </a:r>
            <a:r>
              <a:rPr lang="en-GB" sz="2000" dirty="0">
                <a:latin typeface="Courier"/>
                <a:cs typeface="Courier"/>
              </a:rPr>
              <a:t>-3’</a:t>
            </a:r>
          </a:p>
          <a:p>
            <a:r>
              <a:rPr lang="en-GB" sz="2000" dirty="0" smtClean="0">
                <a:latin typeface="Courier"/>
                <a:cs typeface="Courier"/>
              </a:rPr>
              <a:t>                M  R  A  A  C  S  H  L  A  I</a:t>
            </a:r>
            <a:endParaRPr lang="en-GB" sz="20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54199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95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41148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37671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14800"/>
            <a:ext cx="39560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13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17036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600"/>
            <a:ext cx="407035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79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3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3640138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37401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2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819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803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942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0" y="0"/>
            <a:ext cx="2984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319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027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660400"/>
            <a:ext cx="8844939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/>
                <a:cs typeface="Arial"/>
              </a:rPr>
              <a:t>The first exon of a gene contains the following sequence on the ‘sense strand’:</a:t>
            </a:r>
          </a:p>
          <a:p>
            <a:r>
              <a:rPr lang="en-GB" dirty="0">
                <a:latin typeface="Arial"/>
                <a:cs typeface="Arial"/>
              </a:rPr>
              <a:t> </a:t>
            </a:r>
          </a:p>
          <a:p>
            <a:r>
              <a:rPr lang="en-GB" dirty="0">
                <a:latin typeface="Arial"/>
                <a:cs typeface="Arial"/>
              </a:rPr>
              <a:t>5’-GACTCGATTACTATGCGTGCTGCGTGCAGTCATTTAGCAATC-3’</a:t>
            </a:r>
          </a:p>
          <a:p>
            <a:r>
              <a:rPr lang="en-GB" dirty="0">
                <a:latin typeface="Arial"/>
                <a:cs typeface="Arial"/>
              </a:rPr>
              <a:t> </a:t>
            </a:r>
          </a:p>
          <a:p>
            <a:r>
              <a:rPr lang="en-GB" dirty="0">
                <a:latin typeface="Arial"/>
                <a:cs typeface="Arial"/>
              </a:rPr>
              <a:t>Write out the sequence of the first 12 bases of the transcribed RNA.    (2 marks</a:t>
            </a:r>
            <a:r>
              <a:rPr lang="en-GB" dirty="0" smtClean="0">
                <a:latin typeface="Arial"/>
                <a:cs typeface="Arial"/>
              </a:rPr>
              <a:t>)</a:t>
            </a:r>
          </a:p>
          <a:p>
            <a:endParaRPr lang="en-GB" dirty="0">
              <a:latin typeface="Arial"/>
              <a:cs typeface="Arial"/>
            </a:endParaRPr>
          </a:p>
          <a:p>
            <a:r>
              <a:rPr lang="en-GB" dirty="0" smtClean="0">
                <a:solidFill>
                  <a:srgbClr val="FF0000"/>
                </a:solidFill>
                <a:latin typeface="Arial"/>
                <a:cs typeface="Arial"/>
              </a:rPr>
              <a:t>	5</a:t>
            </a:r>
            <a:r>
              <a:rPr lang="en-GB" dirty="0">
                <a:solidFill>
                  <a:srgbClr val="FF0000"/>
                </a:solidFill>
                <a:latin typeface="Arial"/>
                <a:cs typeface="Arial"/>
              </a:rPr>
              <a:t>’-GACUCGAUUACU-3’</a:t>
            </a:r>
          </a:p>
          <a:p>
            <a:r>
              <a:rPr lang="en-GB" dirty="0">
                <a:latin typeface="Arial"/>
                <a:cs typeface="Arial"/>
              </a:rPr>
              <a:t> </a:t>
            </a:r>
          </a:p>
          <a:p>
            <a:r>
              <a:rPr lang="en-GB" dirty="0">
                <a:latin typeface="Arial"/>
                <a:cs typeface="Arial"/>
              </a:rPr>
              <a:t>Mark and label the most likely position where the ribosome will start translation of the </a:t>
            </a:r>
          </a:p>
          <a:p>
            <a:r>
              <a:rPr lang="en-GB" dirty="0">
                <a:latin typeface="Arial"/>
                <a:cs typeface="Arial"/>
              </a:rPr>
              <a:t>above sequence, once it has been used to make mRNA.    (2 marks) </a:t>
            </a:r>
            <a:endParaRPr lang="en-GB" dirty="0" smtClean="0">
              <a:latin typeface="Arial"/>
              <a:cs typeface="Arial"/>
            </a:endParaRPr>
          </a:p>
          <a:p>
            <a:endParaRPr lang="en-GB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5’-GACTCGATTACT</a:t>
            </a:r>
            <a:r>
              <a:rPr lang="en-GB" b="1" u="sng" dirty="0">
                <a:solidFill>
                  <a:srgbClr val="FF0000"/>
                </a:solidFill>
                <a:latin typeface="Arial"/>
                <a:cs typeface="Arial"/>
              </a:rPr>
              <a:t>ATG</a:t>
            </a:r>
            <a:r>
              <a:rPr lang="en-GB" dirty="0">
                <a:latin typeface="Arial"/>
                <a:cs typeface="Arial"/>
              </a:rPr>
              <a:t>CGTGCTGCGTGCAGTCATTTAGCAATC-3’</a:t>
            </a:r>
          </a:p>
          <a:p>
            <a:endParaRPr lang="en-GB" dirty="0" smtClean="0">
              <a:latin typeface="Arial"/>
              <a:cs typeface="Arial"/>
            </a:endParaRPr>
          </a:p>
          <a:p>
            <a:r>
              <a:rPr lang="en-GB" dirty="0">
                <a:latin typeface="Courier"/>
                <a:cs typeface="Courier"/>
              </a:rPr>
              <a:t>5’-GACUCGAUUACU</a:t>
            </a:r>
            <a:r>
              <a:rPr lang="en-GB" b="1" dirty="0">
                <a:solidFill>
                  <a:srgbClr val="FF0000"/>
                </a:solidFill>
                <a:latin typeface="Courier"/>
                <a:cs typeface="Courier"/>
              </a:rPr>
              <a:t>AUG</a:t>
            </a:r>
            <a:r>
              <a:rPr lang="en-GB" dirty="0">
                <a:latin typeface="Courier"/>
                <a:cs typeface="Courier"/>
              </a:rPr>
              <a:t>CGUGCUGCGUGCAGUCAUUUAGCAAUC-3’</a:t>
            </a:r>
          </a:p>
          <a:p>
            <a:r>
              <a:rPr lang="en-GB" dirty="0">
                <a:latin typeface="Courier"/>
                <a:cs typeface="Courier"/>
              </a:rPr>
              <a:t>                M  R  A  A  C  S  H  L  A  I</a:t>
            </a:r>
          </a:p>
          <a:p>
            <a:r>
              <a:rPr lang="en-GB" dirty="0">
                <a:latin typeface="Arial"/>
                <a:cs typeface="Arial"/>
              </a:rPr>
              <a:t> </a:t>
            </a:r>
          </a:p>
          <a:p>
            <a:r>
              <a:rPr lang="en-GB" dirty="0">
                <a:latin typeface="Arial"/>
                <a:cs typeface="Arial"/>
              </a:rPr>
              <a:t>How many amino acids will then be encoded in the displayed sequence?   (2 marks</a:t>
            </a:r>
            <a:r>
              <a:rPr lang="en-GB" dirty="0" smtClean="0">
                <a:latin typeface="Arial"/>
                <a:cs typeface="Arial"/>
              </a:rPr>
              <a:t>)</a:t>
            </a:r>
          </a:p>
          <a:p>
            <a:endParaRPr lang="en-GB" dirty="0">
              <a:latin typeface="Arial"/>
              <a:cs typeface="Arial"/>
            </a:endParaRPr>
          </a:p>
          <a:p>
            <a:r>
              <a:rPr lang="en-GB" dirty="0" smtClean="0">
                <a:latin typeface="Arial"/>
                <a:cs typeface="Arial"/>
              </a:rPr>
              <a:t>	</a:t>
            </a:r>
            <a:r>
              <a:rPr lang="en-GB" dirty="0" smtClean="0">
                <a:solidFill>
                  <a:srgbClr val="FF0000"/>
                </a:solidFill>
                <a:latin typeface="Arial"/>
                <a:cs typeface="Arial"/>
              </a:rPr>
              <a:t>10</a:t>
            </a:r>
            <a:endParaRPr lang="en-GB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06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69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75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228600" y="1219200"/>
            <a:ext cx="8686800" cy="51816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5780" name="Group 4"/>
          <p:cNvGrpSpPr>
            <a:grpSpLocks/>
          </p:cNvGrpSpPr>
          <p:nvPr/>
        </p:nvGrpSpPr>
        <p:grpSpPr bwMode="auto">
          <a:xfrm>
            <a:off x="457200" y="2819400"/>
            <a:ext cx="6248400" cy="992188"/>
            <a:chOff x="288" y="1776"/>
            <a:chExt cx="3936" cy="625"/>
          </a:xfrm>
        </p:grpSpPr>
        <p:sp>
          <p:nvSpPr>
            <p:cNvPr id="75784" name="Text Box 5"/>
            <p:cNvSpPr txBox="1">
              <a:spLocks noChangeArrowheads="1"/>
            </p:cNvSpPr>
            <p:nvPr/>
          </p:nvSpPr>
          <p:spPr bwMode="auto">
            <a:xfrm>
              <a:off x="2592" y="1965"/>
              <a:ext cx="62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GB"/>
                <a:t>TATA</a:t>
              </a:r>
              <a:endParaRPr lang="en-GB">
                <a:latin typeface="Courier" charset="0"/>
              </a:endParaRPr>
            </a:p>
          </p:txBody>
        </p:sp>
        <p:sp>
          <p:nvSpPr>
            <p:cNvPr id="75785" name="Line 6"/>
            <p:cNvSpPr>
              <a:spLocks noChangeShapeType="1"/>
            </p:cNvSpPr>
            <p:nvPr/>
          </p:nvSpPr>
          <p:spPr bwMode="auto">
            <a:xfrm flipH="1">
              <a:off x="2112" y="21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6" name="Line 7"/>
            <p:cNvSpPr>
              <a:spLocks noChangeShapeType="1"/>
            </p:cNvSpPr>
            <p:nvPr/>
          </p:nvSpPr>
          <p:spPr bwMode="auto">
            <a:xfrm>
              <a:off x="3168" y="2112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7" name="Line 8"/>
            <p:cNvSpPr>
              <a:spLocks noChangeShapeType="1"/>
            </p:cNvSpPr>
            <p:nvPr/>
          </p:nvSpPr>
          <p:spPr bwMode="auto">
            <a:xfrm flipV="1">
              <a:off x="3408" y="177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8" name="Line 9"/>
            <p:cNvSpPr>
              <a:spLocks noChangeShapeType="1"/>
            </p:cNvSpPr>
            <p:nvPr/>
          </p:nvSpPr>
          <p:spPr bwMode="auto">
            <a:xfrm>
              <a:off x="3408" y="177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9" name="Text Box 10"/>
            <p:cNvSpPr txBox="1">
              <a:spLocks noChangeArrowheads="1"/>
            </p:cNvSpPr>
            <p:nvPr/>
          </p:nvSpPr>
          <p:spPr bwMode="auto">
            <a:xfrm>
              <a:off x="720" y="1824"/>
              <a:ext cx="1450" cy="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GB"/>
                <a:t>Transcription Factor Binding Site(s)</a:t>
              </a:r>
            </a:p>
          </p:txBody>
        </p:sp>
        <p:sp>
          <p:nvSpPr>
            <p:cNvPr id="75790" name="Line 11"/>
            <p:cNvSpPr>
              <a:spLocks noChangeShapeType="1"/>
            </p:cNvSpPr>
            <p:nvPr/>
          </p:nvSpPr>
          <p:spPr bwMode="auto">
            <a:xfrm flipH="1">
              <a:off x="288" y="2112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1" name="Text Box 12"/>
          <p:cNvSpPr txBox="1">
            <a:spLocks noChangeArrowheads="1"/>
          </p:cNvSpPr>
          <p:nvPr/>
        </p:nvSpPr>
        <p:spPr bwMode="auto">
          <a:xfrm>
            <a:off x="990600" y="457200"/>
            <a:ext cx="7315200" cy="45720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/>
              <a:t>Anatomy Of A Gene Promoter</a:t>
            </a:r>
          </a:p>
        </p:txBody>
      </p:sp>
      <p:sp>
        <p:nvSpPr>
          <p:cNvPr id="75782" name="AutoShape 13"/>
          <p:cNvSpPr>
            <a:spLocks/>
          </p:cNvSpPr>
          <p:nvPr/>
        </p:nvSpPr>
        <p:spPr bwMode="auto">
          <a:xfrm>
            <a:off x="3429000" y="1838325"/>
            <a:ext cx="3657600" cy="650875"/>
          </a:xfrm>
          <a:prstGeom prst="borderCallout1">
            <a:avLst>
              <a:gd name="adj1" fmla="val 21685"/>
              <a:gd name="adj2" fmla="val -2083"/>
              <a:gd name="adj3" fmla="val 159639"/>
              <a:gd name="adj4" fmla="val -31986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charset="0"/>
              </a:rPr>
              <a:t>Control the rate of transcription via transcription factor binding</a:t>
            </a:r>
          </a:p>
        </p:txBody>
      </p:sp>
      <p:sp>
        <p:nvSpPr>
          <p:cNvPr id="75783" name="AutoShape 14"/>
          <p:cNvSpPr>
            <a:spLocks/>
          </p:cNvSpPr>
          <p:nvPr/>
        </p:nvSpPr>
        <p:spPr bwMode="auto">
          <a:xfrm>
            <a:off x="4876800" y="4614863"/>
            <a:ext cx="3733800" cy="650875"/>
          </a:xfrm>
          <a:prstGeom prst="borderCallout1">
            <a:avLst>
              <a:gd name="adj1" fmla="val 17560"/>
              <a:gd name="adj2" fmla="val -2042"/>
              <a:gd name="adj3" fmla="val -161463"/>
              <a:gd name="adj4" fmla="val -8292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charset="0"/>
              </a:rPr>
              <a:t>Specify the initiation point for transcription by RNA Pol II</a:t>
            </a:r>
          </a:p>
        </p:txBody>
      </p:sp>
    </p:spTree>
    <p:extLst>
      <p:ext uri="{BB962C8B-B14F-4D97-AF65-F5344CB8AC3E}">
        <p14:creationId xmlns:p14="http://schemas.microsoft.com/office/powerpoint/2010/main" val="77973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228600" y="1219200"/>
            <a:ext cx="8686800" cy="51816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40964" name="Group 3"/>
          <p:cNvGrpSpPr>
            <a:grpSpLocks/>
          </p:cNvGrpSpPr>
          <p:nvPr/>
        </p:nvGrpSpPr>
        <p:grpSpPr bwMode="auto">
          <a:xfrm>
            <a:off x="457200" y="2819400"/>
            <a:ext cx="6248400" cy="992188"/>
            <a:chOff x="288" y="1776"/>
            <a:chExt cx="3936" cy="625"/>
          </a:xfrm>
        </p:grpSpPr>
        <p:sp>
          <p:nvSpPr>
            <p:cNvPr id="40969" name="Text Box 4"/>
            <p:cNvSpPr txBox="1">
              <a:spLocks noChangeArrowheads="1"/>
            </p:cNvSpPr>
            <p:nvPr/>
          </p:nvSpPr>
          <p:spPr bwMode="auto">
            <a:xfrm>
              <a:off x="2592" y="1965"/>
              <a:ext cx="62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GB" sz="2400" b="1"/>
                <a:t>TATA</a:t>
              </a:r>
              <a:endParaRPr lang="en-GB" sz="2400">
                <a:latin typeface="Courier" charset="0"/>
              </a:endParaRPr>
            </a:p>
          </p:txBody>
        </p:sp>
        <p:sp>
          <p:nvSpPr>
            <p:cNvPr id="40970" name="Line 5"/>
            <p:cNvSpPr>
              <a:spLocks noChangeShapeType="1"/>
            </p:cNvSpPr>
            <p:nvPr/>
          </p:nvSpPr>
          <p:spPr bwMode="auto">
            <a:xfrm flipH="1">
              <a:off x="2112" y="21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1" name="Line 6"/>
            <p:cNvSpPr>
              <a:spLocks noChangeShapeType="1"/>
            </p:cNvSpPr>
            <p:nvPr/>
          </p:nvSpPr>
          <p:spPr bwMode="auto">
            <a:xfrm>
              <a:off x="3168" y="2112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2" name="Line 7"/>
            <p:cNvSpPr>
              <a:spLocks noChangeShapeType="1"/>
            </p:cNvSpPr>
            <p:nvPr/>
          </p:nvSpPr>
          <p:spPr bwMode="auto">
            <a:xfrm flipV="1">
              <a:off x="3408" y="177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3" name="Line 8"/>
            <p:cNvSpPr>
              <a:spLocks noChangeShapeType="1"/>
            </p:cNvSpPr>
            <p:nvPr/>
          </p:nvSpPr>
          <p:spPr bwMode="auto">
            <a:xfrm>
              <a:off x="3408" y="177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4" name="Text Box 9"/>
            <p:cNvSpPr txBox="1">
              <a:spLocks noChangeArrowheads="1"/>
            </p:cNvSpPr>
            <p:nvPr/>
          </p:nvSpPr>
          <p:spPr bwMode="auto">
            <a:xfrm>
              <a:off x="720" y="1824"/>
              <a:ext cx="1450" cy="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GB" b="1"/>
                <a:t>Transcription</a:t>
              </a:r>
              <a:r>
                <a:rPr lang="en-GB" sz="2400" b="1"/>
                <a:t> </a:t>
              </a:r>
              <a:r>
                <a:rPr lang="en-GB" b="1"/>
                <a:t>Factor Binding Site(s)</a:t>
              </a:r>
              <a:endParaRPr lang="en-GB" sz="2400" b="1"/>
            </a:p>
          </p:txBody>
        </p:sp>
        <p:sp>
          <p:nvSpPr>
            <p:cNvPr id="40975" name="Line 10"/>
            <p:cNvSpPr>
              <a:spLocks noChangeShapeType="1"/>
            </p:cNvSpPr>
            <p:nvPr/>
          </p:nvSpPr>
          <p:spPr bwMode="auto">
            <a:xfrm flipH="1">
              <a:off x="288" y="2112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5" name="Text Box 11"/>
          <p:cNvSpPr txBox="1">
            <a:spLocks noChangeArrowheads="1"/>
          </p:cNvSpPr>
          <p:nvPr/>
        </p:nvSpPr>
        <p:spPr bwMode="auto">
          <a:xfrm>
            <a:off x="990600" y="457200"/>
            <a:ext cx="7315200" cy="45720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2400" b="1"/>
              <a:t>Anatomy Of A Gene Promoter</a:t>
            </a:r>
            <a:endParaRPr lang="en-GB" sz="2400"/>
          </a:p>
        </p:txBody>
      </p:sp>
      <p:sp>
        <p:nvSpPr>
          <p:cNvPr id="13324" name="AutoShape 12"/>
          <p:cNvSpPr>
            <a:spLocks/>
          </p:cNvSpPr>
          <p:nvPr/>
        </p:nvSpPr>
        <p:spPr bwMode="auto">
          <a:xfrm>
            <a:off x="3429000" y="1838325"/>
            <a:ext cx="3657600" cy="650875"/>
          </a:xfrm>
          <a:prstGeom prst="borderCallout1">
            <a:avLst>
              <a:gd name="adj1" fmla="val 21685"/>
              <a:gd name="adj2" fmla="val -2083"/>
              <a:gd name="adj3" fmla="val 159639"/>
              <a:gd name="adj4" fmla="val -31986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latin typeface="Calibri" charset="0"/>
              </a:rPr>
              <a:t>Control the rate of transcription via transcription factor binding</a:t>
            </a:r>
          </a:p>
        </p:txBody>
      </p:sp>
      <p:sp>
        <p:nvSpPr>
          <p:cNvPr id="13325" name="AutoShape 13"/>
          <p:cNvSpPr>
            <a:spLocks/>
          </p:cNvSpPr>
          <p:nvPr/>
        </p:nvSpPr>
        <p:spPr bwMode="auto">
          <a:xfrm>
            <a:off x="4876800" y="4614863"/>
            <a:ext cx="3733800" cy="650875"/>
          </a:xfrm>
          <a:prstGeom prst="borderCallout1">
            <a:avLst>
              <a:gd name="adj1" fmla="val 17560"/>
              <a:gd name="adj2" fmla="val -2042"/>
              <a:gd name="adj3" fmla="val -161463"/>
              <a:gd name="adj4" fmla="val -8292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latin typeface="Calibri" charset="0"/>
              </a:rPr>
              <a:t>Specify the initiation point for transcription by RNA Pol II</a:t>
            </a:r>
            <a:endParaRPr lang="en-GB">
              <a:latin typeface="Calibri" charset="0"/>
            </a:endParaRPr>
          </a:p>
        </p:txBody>
      </p:sp>
      <p:sp>
        <p:nvSpPr>
          <p:cNvPr id="40968" name="Text Box 14"/>
          <p:cNvSpPr txBox="1">
            <a:spLocks noChangeArrowheads="1"/>
          </p:cNvSpPr>
          <p:nvPr/>
        </p:nvSpPr>
        <p:spPr bwMode="auto">
          <a:xfrm>
            <a:off x="1219200" y="4572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400">
                <a:solidFill>
                  <a:srgbClr val="FF0000"/>
                </a:solidFill>
              </a:rPr>
              <a:t>H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761934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4" grpId="0" animBg="1" autoUpdateAnimBg="0"/>
      <p:bldP spid="13325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457200" y="2971800"/>
            <a:ext cx="6248400" cy="979488"/>
            <a:chOff x="288" y="1776"/>
            <a:chExt cx="3936" cy="743"/>
          </a:xfrm>
        </p:grpSpPr>
        <p:sp>
          <p:nvSpPr>
            <p:cNvPr id="43019" name="Text Box 4"/>
            <p:cNvSpPr txBox="1">
              <a:spLocks noChangeArrowheads="1"/>
            </p:cNvSpPr>
            <p:nvPr/>
          </p:nvSpPr>
          <p:spPr bwMode="auto">
            <a:xfrm>
              <a:off x="2592" y="1965"/>
              <a:ext cx="628" cy="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GB" sz="2400" b="1"/>
                <a:t>TATA</a:t>
              </a:r>
              <a:endParaRPr lang="en-GB" sz="2400">
                <a:latin typeface="Courier" charset="0"/>
              </a:endParaRPr>
            </a:p>
          </p:txBody>
        </p:sp>
        <p:sp>
          <p:nvSpPr>
            <p:cNvPr id="43020" name="Line 5"/>
            <p:cNvSpPr>
              <a:spLocks noChangeShapeType="1"/>
            </p:cNvSpPr>
            <p:nvPr/>
          </p:nvSpPr>
          <p:spPr bwMode="auto">
            <a:xfrm flipH="1">
              <a:off x="2112" y="21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1" name="Line 6"/>
            <p:cNvSpPr>
              <a:spLocks noChangeShapeType="1"/>
            </p:cNvSpPr>
            <p:nvPr/>
          </p:nvSpPr>
          <p:spPr bwMode="auto">
            <a:xfrm>
              <a:off x="3168" y="2112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2" name="Line 7"/>
            <p:cNvSpPr>
              <a:spLocks noChangeShapeType="1"/>
            </p:cNvSpPr>
            <p:nvPr/>
          </p:nvSpPr>
          <p:spPr bwMode="auto">
            <a:xfrm flipV="1">
              <a:off x="3408" y="177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3" name="Line 8"/>
            <p:cNvSpPr>
              <a:spLocks noChangeShapeType="1"/>
            </p:cNvSpPr>
            <p:nvPr/>
          </p:nvSpPr>
          <p:spPr bwMode="auto">
            <a:xfrm>
              <a:off x="3408" y="177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4" name="Text Box 9"/>
            <p:cNvSpPr txBox="1">
              <a:spLocks noChangeArrowheads="1"/>
            </p:cNvSpPr>
            <p:nvPr/>
          </p:nvSpPr>
          <p:spPr bwMode="auto">
            <a:xfrm>
              <a:off x="720" y="1824"/>
              <a:ext cx="1450" cy="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GB" b="1"/>
                <a:t>Transcription</a:t>
              </a:r>
              <a:r>
                <a:rPr lang="en-GB" sz="2400" b="1"/>
                <a:t> </a:t>
              </a:r>
              <a:r>
                <a:rPr lang="en-GB" b="1"/>
                <a:t>Factor Binding Site(s)</a:t>
              </a:r>
              <a:endParaRPr lang="en-GB" sz="2400" b="1"/>
            </a:p>
          </p:txBody>
        </p:sp>
        <p:sp>
          <p:nvSpPr>
            <p:cNvPr id="43025" name="Line 10"/>
            <p:cNvSpPr>
              <a:spLocks noChangeShapeType="1"/>
            </p:cNvSpPr>
            <p:nvPr/>
          </p:nvSpPr>
          <p:spPr bwMode="auto">
            <a:xfrm flipH="1">
              <a:off x="288" y="2112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57200" y="2819400"/>
            <a:ext cx="8093075" cy="3508375"/>
            <a:chOff x="288" y="1776"/>
            <a:chExt cx="5098" cy="2210"/>
          </a:xfrm>
        </p:grpSpPr>
        <p:sp>
          <p:nvSpPr>
            <p:cNvPr id="43015" name="Oval 15"/>
            <p:cNvSpPr>
              <a:spLocks noChangeArrowheads="1"/>
            </p:cNvSpPr>
            <p:nvPr/>
          </p:nvSpPr>
          <p:spPr bwMode="auto">
            <a:xfrm>
              <a:off x="2496" y="1776"/>
              <a:ext cx="768" cy="288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43016" name="Group 16"/>
            <p:cNvGrpSpPr>
              <a:grpSpLocks/>
            </p:cNvGrpSpPr>
            <p:nvPr/>
          </p:nvGrpSpPr>
          <p:grpSpPr bwMode="auto">
            <a:xfrm>
              <a:off x="288" y="1824"/>
              <a:ext cx="5098" cy="2162"/>
              <a:chOff x="288" y="1824"/>
              <a:chExt cx="5098" cy="2162"/>
            </a:xfrm>
          </p:grpSpPr>
          <p:sp>
            <p:nvSpPr>
              <p:cNvPr id="43017" name="Text Box 17"/>
              <p:cNvSpPr txBox="1">
                <a:spLocks noChangeArrowheads="1"/>
              </p:cNvSpPr>
              <p:nvPr/>
            </p:nvSpPr>
            <p:spPr bwMode="auto">
              <a:xfrm>
                <a:off x="2640" y="1824"/>
                <a:ext cx="5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b="1"/>
                  <a:t>TF IID</a:t>
                </a:r>
              </a:p>
            </p:txBody>
          </p:sp>
          <p:sp>
            <p:nvSpPr>
              <p:cNvPr id="43018" name="Text Box 18"/>
              <p:cNvSpPr txBox="1">
                <a:spLocks noChangeArrowheads="1"/>
              </p:cNvSpPr>
              <p:nvPr/>
            </p:nvSpPr>
            <p:spPr bwMode="auto">
              <a:xfrm>
                <a:off x="288" y="2544"/>
                <a:ext cx="5098" cy="1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b="1"/>
                  <a:t>TF II D</a:t>
                </a:r>
                <a:r>
                  <a:rPr lang="en-GB"/>
                  <a:t> contains </a:t>
                </a:r>
                <a:r>
                  <a:rPr lang="en-GB" b="1"/>
                  <a:t>TATA</a:t>
                </a:r>
                <a:r>
                  <a:rPr lang="en-GB"/>
                  <a:t> </a:t>
                </a:r>
                <a:r>
                  <a:rPr lang="en-GB" b="1"/>
                  <a:t>Binding Protein(TBP)</a:t>
                </a:r>
                <a:r>
                  <a:rPr lang="en-GB"/>
                  <a:t> and </a:t>
                </a:r>
                <a:r>
                  <a:rPr lang="en-GB" b="1"/>
                  <a:t>TBP Accessory Factors (TAF’s).  On binding to DNA TF II D:-</a:t>
                </a:r>
              </a:p>
              <a:p>
                <a:endParaRPr lang="en-GB"/>
              </a:p>
              <a:p>
                <a:pPr>
                  <a:buFontTx/>
                  <a:buChar char="•"/>
                </a:pPr>
                <a:r>
                  <a:rPr lang="en-GB"/>
                  <a:t>Partially  unwinds the DNA helix, widening the minor grove to allow extensive contact with bases within the DNA</a:t>
                </a:r>
              </a:p>
              <a:p>
                <a:endParaRPr lang="en-GB"/>
              </a:p>
              <a:p>
                <a:pPr>
                  <a:buFontTx/>
                  <a:buChar char="•"/>
                </a:pPr>
                <a:r>
                  <a:rPr lang="en-GB"/>
                  <a:t>This unwinding is asymmetric with respect to the TBP-TATA complex,thereby assuring transcription is unidirectional</a:t>
                </a:r>
              </a:p>
            </p:txBody>
          </p:sp>
        </p:grpSp>
      </p:grpSp>
      <p:sp>
        <p:nvSpPr>
          <p:cNvPr id="43013" name="Text Box 19"/>
          <p:cNvSpPr txBox="1">
            <a:spLocks noChangeArrowheads="1"/>
          </p:cNvSpPr>
          <p:nvPr/>
        </p:nvSpPr>
        <p:spPr bwMode="auto">
          <a:xfrm>
            <a:off x="762000" y="228600"/>
            <a:ext cx="7620000" cy="45720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2400" b="1"/>
              <a:t>Components of the Basal Transcription Complex</a:t>
            </a:r>
          </a:p>
        </p:txBody>
      </p:sp>
      <p:sp>
        <p:nvSpPr>
          <p:cNvPr id="43014" name="Text Box 32"/>
          <p:cNvSpPr txBox="1">
            <a:spLocks noChangeArrowheads="1"/>
          </p:cNvSpPr>
          <p:nvPr/>
        </p:nvSpPr>
        <p:spPr bwMode="auto">
          <a:xfrm>
            <a:off x="669925" y="3846513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3639068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45059" name="Group 3"/>
          <p:cNvGrpSpPr>
            <a:grpSpLocks/>
          </p:cNvGrpSpPr>
          <p:nvPr/>
        </p:nvGrpSpPr>
        <p:grpSpPr bwMode="auto">
          <a:xfrm>
            <a:off x="457200" y="2971800"/>
            <a:ext cx="6248400" cy="979488"/>
            <a:chOff x="288" y="1776"/>
            <a:chExt cx="3936" cy="743"/>
          </a:xfrm>
        </p:grpSpPr>
        <p:sp>
          <p:nvSpPr>
            <p:cNvPr id="45075" name="Text Box 4"/>
            <p:cNvSpPr txBox="1">
              <a:spLocks noChangeArrowheads="1"/>
            </p:cNvSpPr>
            <p:nvPr/>
          </p:nvSpPr>
          <p:spPr bwMode="auto">
            <a:xfrm>
              <a:off x="2592" y="1965"/>
              <a:ext cx="628" cy="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GB" sz="2400" b="1"/>
                <a:t>TATA</a:t>
              </a:r>
              <a:endParaRPr lang="en-GB" sz="2400">
                <a:latin typeface="Courier" charset="0"/>
              </a:endParaRPr>
            </a:p>
          </p:txBody>
        </p:sp>
        <p:sp>
          <p:nvSpPr>
            <p:cNvPr id="45076" name="Line 5"/>
            <p:cNvSpPr>
              <a:spLocks noChangeShapeType="1"/>
            </p:cNvSpPr>
            <p:nvPr/>
          </p:nvSpPr>
          <p:spPr bwMode="auto">
            <a:xfrm flipH="1">
              <a:off x="2112" y="21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7" name="Line 6"/>
            <p:cNvSpPr>
              <a:spLocks noChangeShapeType="1"/>
            </p:cNvSpPr>
            <p:nvPr/>
          </p:nvSpPr>
          <p:spPr bwMode="auto">
            <a:xfrm>
              <a:off x="3168" y="2112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8" name="Line 7"/>
            <p:cNvSpPr>
              <a:spLocks noChangeShapeType="1"/>
            </p:cNvSpPr>
            <p:nvPr/>
          </p:nvSpPr>
          <p:spPr bwMode="auto">
            <a:xfrm flipV="1">
              <a:off x="3408" y="177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9" name="Line 8"/>
            <p:cNvSpPr>
              <a:spLocks noChangeShapeType="1"/>
            </p:cNvSpPr>
            <p:nvPr/>
          </p:nvSpPr>
          <p:spPr bwMode="auto">
            <a:xfrm>
              <a:off x="3408" y="177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80" name="Text Box 9"/>
            <p:cNvSpPr txBox="1">
              <a:spLocks noChangeArrowheads="1"/>
            </p:cNvSpPr>
            <p:nvPr/>
          </p:nvSpPr>
          <p:spPr bwMode="auto">
            <a:xfrm>
              <a:off x="720" y="1824"/>
              <a:ext cx="1450" cy="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GB" b="1"/>
                <a:t>Transcription</a:t>
              </a:r>
              <a:r>
                <a:rPr lang="en-GB" sz="2400" b="1"/>
                <a:t> </a:t>
              </a:r>
              <a:r>
                <a:rPr lang="en-GB" b="1"/>
                <a:t>Factor Binding Site(s)</a:t>
              </a:r>
              <a:endParaRPr lang="en-GB" sz="2400" b="1"/>
            </a:p>
          </p:txBody>
        </p:sp>
        <p:sp>
          <p:nvSpPr>
            <p:cNvPr id="45081" name="Line 10"/>
            <p:cNvSpPr>
              <a:spLocks noChangeShapeType="1"/>
            </p:cNvSpPr>
            <p:nvPr/>
          </p:nvSpPr>
          <p:spPr bwMode="auto">
            <a:xfrm flipH="1">
              <a:off x="288" y="2112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060" name="Group 14"/>
          <p:cNvGrpSpPr>
            <a:grpSpLocks/>
          </p:cNvGrpSpPr>
          <p:nvPr/>
        </p:nvGrpSpPr>
        <p:grpSpPr bwMode="auto">
          <a:xfrm>
            <a:off x="457200" y="2819400"/>
            <a:ext cx="8093075" cy="3508375"/>
            <a:chOff x="288" y="1776"/>
            <a:chExt cx="5098" cy="2210"/>
          </a:xfrm>
        </p:grpSpPr>
        <p:sp>
          <p:nvSpPr>
            <p:cNvPr id="45071" name="Oval 15"/>
            <p:cNvSpPr>
              <a:spLocks noChangeArrowheads="1"/>
            </p:cNvSpPr>
            <p:nvPr/>
          </p:nvSpPr>
          <p:spPr bwMode="auto">
            <a:xfrm>
              <a:off x="2496" y="1776"/>
              <a:ext cx="768" cy="288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45072" name="Group 16"/>
            <p:cNvGrpSpPr>
              <a:grpSpLocks/>
            </p:cNvGrpSpPr>
            <p:nvPr/>
          </p:nvGrpSpPr>
          <p:grpSpPr bwMode="auto">
            <a:xfrm>
              <a:off x="288" y="1824"/>
              <a:ext cx="5098" cy="2162"/>
              <a:chOff x="288" y="1824"/>
              <a:chExt cx="5098" cy="2162"/>
            </a:xfrm>
          </p:grpSpPr>
          <p:sp>
            <p:nvSpPr>
              <p:cNvPr id="45073" name="Text Box 17"/>
              <p:cNvSpPr txBox="1">
                <a:spLocks noChangeArrowheads="1"/>
              </p:cNvSpPr>
              <p:nvPr/>
            </p:nvSpPr>
            <p:spPr bwMode="auto">
              <a:xfrm>
                <a:off x="2640" y="1824"/>
                <a:ext cx="5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b="1"/>
                  <a:t>TF IID</a:t>
                </a:r>
              </a:p>
            </p:txBody>
          </p:sp>
          <p:sp>
            <p:nvSpPr>
              <p:cNvPr id="45074" name="Text Box 18"/>
              <p:cNvSpPr txBox="1">
                <a:spLocks noChangeArrowheads="1"/>
              </p:cNvSpPr>
              <p:nvPr/>
            </p:nvSpPr>
            <p:spPr bwMode="auto">
              <a:xfrm>
                <a:off x="288" y="2544"/>
                <a:ext cx="5098" cy="1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b="1"/>
                  <a:t>TF II D</a:t>
                </a:r>
                <a:r>
                  <a:rPr lang="en-GB"/>
                  <a:t> contains </a:t>
                </a:r>
                <a:r>
                  <a:rPr lang="en-GB" b="1"/>
                  <a:t>TATA</a:t>
                </a:r>
                <a:r>
                  <a:rPr lang="en-GB"/>
                  <a:t> </a:t>
                </a:r>
                <a:r>
                  <a:rPr lang="en-GB" b="1"/>
                  <a:t>Binding Protein(TBP)</a:t>
                </a:r>
                <a:r>
                  <a:rPr lang="en-GB"/>
                  <a:t> and </a:t>
                </a:r>
                <a:r>
                  <a:rPr lang="en-GB" b="1"/>
                  <a:t>TBP Accessory Factors (TAF’s).  On binding to DNA TF II D:-</a:t>
                </a:r>
              </a:p>
              <a:p>
                <a:endParaRPr lang="en-GB"/>
              </a:p>
              <a:p>
                <a:pPr>
                  <a:buFontTx/>
                  <a:buChar char="•"/>
                </a:pPr>
                <a:r>
                  <a:rPr lang="en-GB"/>
                  <a:t>Partially  unwinds the DNA helix, widening the minor grove to allow extensive contact with bases within the DNA</a:t>
                </a:r>
              </a:p>
              <a:p>
                <a:endParaRPr lang="en-GB"/>
              </a:p>
              <a:p>
                <a:pPr>
                  <a:buFontTx/>
                  <a:buChar char="•"/>
                </a:pPr>
                <a:r>
                  <a:rPr lang="en-GB"/>
                  <a:t>This unwinding is asymmetric with respect to the TBP-TATA complex,thereby assuring transcription is unidirectional</a:t>
                </a:r>
              </a:p>
            </p:txBody>
          </p:sp>
        </p:grpSp>
      </p:grpSp>
      <p:sp>
        <p:nvSpPr>
          <p:cNvPr id="45061" name="Text Box 19"/>
          <p:cNvSpPr txBox="1">
            <a:spLocks noChangeArrowheads="1"/>
          </p:cNvSpPr>
          <p:nvPr/>
        </p:nvSpPr>
        <p:spPr bwMode="auto">
          <a:xfrm>
            <a:off x="762000" y="228600"/>
            <a:ext cx="7620000" cy="45720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2400" b="1"/>
              <a:t>Components of the Basal Transcription Complex</a:t>
            </a:r>
          </a:p>
        </p:txBody>
      </p:sp>
      <p:sp>
        <p:nvSpPr>
          <p:cNvPr id="45062" name="Text Box 32"/>
          <p:cNvSpPr txBox="1">
            <a:spLocks noChangeArrowheads="1"/>
          </p:cNvSpPr>
          <p:nvPr/>
        </p:nvSpPr>
        <p:spPr bwMode="auto">
          <a:xfrm>
            <a:off x="669925" y="3846513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GB" sz="3200"/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04800" y="2362200"/>
            <a:ext cx="8382000" cy="4267200"/>
            <a:chOff x="192" y="1488"/>
            <a:chExt cx="5280" cy="2688"/>
          </a:xfrm>
        </p:grpSpPr>
        <p:grpSp>
          <p:nvGrpSpPr>
            <p:cNvPr id="45064" name="Group 26"/>
            <p:cNvGrpSpPr>
              <a:grpSpLocks/>
            </p:cNvGrpSpPr>
            <p:nvPr/>
          </p:nvGrpSpPr>
          <p:grpSpPr bwMode="auto">
            <a:xfrm>
              <a:off x="2064" y="1488"/>
              <a:ext cx="1584" cy="384"/>
              <a:chOff x="2064" y="1488"/>
              <a:chExt cx="1584" cy="384"/>
            </a:xfrm>
          </p:grpSpPr>
          <p:sp>
            <p:nvSpPr>
              <p:cNvPr id="45066" name="Oval 27"/>
              <p:cNvSpPr>
                <a:spLocks noChangeArrowheads="1"/>
              </p:cNvSpPr>
              <p:nvPr/>
            </p:nvSpPr>
            <p:spPr bwMode="auto">
              <a:xfrm>
                <a:off x="2064" y="1536"/>
                <a:ext cx="672" cy="336"/>
              </a:xfrm>
              <a:prstGeom prst="ellipse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45067" name="Oval 28"/>
              <p:cNvSpPr>
                <a:spLocks noChangeArrowheads="1"/>
              </p:cNvSpPr>
              <p:nvPr/>
            </p:nvSpPr>
            <p:spPr bwMode="auto">
              <a:xfrm>
                <a:off x="2976" y="1488"/>
                <a:ext cx="672" cy="336"/>
              </a:xfrm>
              <a:prstGeom prst="ellipse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grpSp>
            <p:nvGrpSpPr>
              <p:cNvPr id="45068" name="Group 29"/>
              <p:cNvGrpSpPr>
                <a:grpSpLocks/>
              </p:cNvGrpSpPr>
              <p:nvPr/>
            </p:nvGrpSpPr>
            <p:grpSpPr bwMode="auto">
              <a:xfrm>
                <a:off x="2160" y="1536"/>
                <a:ext cx="1428" cy="279"/>
                <a:chOff x="2160" y="1536"/>
                <a:chExt cx="1428" cy="279"/>
              </a:xfrm>
            </p:grpSpPr>
            <p:sp>
              <p:nvSpPr>
                <p:cNvPr id="45069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160" y="1584"/>
                  <a:ext cx="51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GB" b="1"/>
                    <a:t>TF IIA</a:t>
                  </a:r>
                  <a:endParaRPr lang="en-GB"/>
                </a:p>
              </p:txBody>
            </p:sp>
            <p:sp>
              <p:nvSpPr>
                <p:cNvPr id="45070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072" y="1536"/>
                  <a:ext cx="51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GB" b="1"/>
                    <a:t>TF IIB</a:t>
                  </a:r>
                </a:p>
              </p:txBody>
            </p:sp>
          </p:grpSp>
        </p:grpSp>
        <p:sp>
          <p:nvSpPr>
            <p:cNvPr id="45065" name="Rectangle 37"/>
            <p:cNvSpPr>
              <a:spLocks noChangeArrowheads="1"/>
            </p:cNvSpPr>
            <p:nvPr/>
          </p:nvSpPr>
          <p:spPr bwMode="auto">
            <a:xfrm>
              <a:off x="192" y="2448"/>
              <a:ext cx="5280" cy="1728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GB" sz="2400">
                  <a:latin typeface="Calibri" charset="0"/>
                </a:rPr>
                <a:t>Next, TFIIA and TFIIB bind. TFIIB is particularly important,</a:t>
              </a:r>
            </a:p>
            <a:p>
              <a:r>
                <a:rPr lang="en-GB" sz="2400">
                  <a:latin typeface="Calibri" charset="0"/>
                </a:rPr>
                <a:t>as it is able to bind to TFIID and RNA Polymerase 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9271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457200" y="2971800"/>
            <a:ext cx="6248400" cy="979488"/>
            <a:chOff x="288" y="1776"/>
            <a:chExt cx="3936" cy="743"/>
          </a:xfrm>
        </p:grpSpPr>
        <p:sp>
          <p:nvSpPr>
            <p:cNvPr id="47130" name="Text Box 4"/>
            <p:cNvSpPr txBox="1">
              <a:spLocks noChangeArrowheads="1"/>
            </p:cNvSpPr>
            <p:nvPr/>
          </p:nvSpPr>
          <p:spPr bwMode="auto">
            <a:xfrm>
              <a:off x="2592" y="1965"/>
              <a:ext cx="628" cy="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GB" sz="2400" b="1"/>
                <a:t>TATA</a:t>
              </a:r>
              <a:endParaRPr lang="en-GB" sz="2400">
                <a:latin typeface="Courier" charset="0"/>
              </a:endParaRPr>
            </a:p>
          </p:txBody>
        </p:sp>
        <p:sp>
          <p:nvSpPr>
            <p:cNvPr id="47131" name="Line 5"/>
            <p:cNvSpPr>
              <a:spLocks noChangeShapeType="1"/>
            </p:cNvSpPr>
            <p:nvPr/>
          </p:nvSpPr>
          <p:spPr bwMode="auto">
            <a:xfrm flipH="1">
              <a:off x="2112" y="21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2" name="Line 6"/>
            <p:cNvSpPr>
              <a:spLocks noChangeShapeType="1"/>
            </p:cNvSpPr>
            <p:nvPr/>
          </p:nvSpPr>
          <p:spPr bwMode="auto">
            <a:xfrm>
              <a:off x="3168" y="2112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3" name="Line 7"/>
            <p:cNvSpPr>
              <a:spLocks noChangeShapeType="1"/>
            </p:cNvSpPr>
            <p:nvPr/>
          </p:nvSpPr>
          <p:spPr bwMode="auto">
            <a:xfrm flipV="1">
              <a:off x="3408" y="177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4" name="Line 8"/>
            <p:cNvSpPr>
              <a:spLocks noChangeShapeType="1"/>
            </p:cNvSpPr>
            <p:nvPr/>
          </p:nvSpPr>
          <p:spPr bwMode="auto">
            <a:xfrm>
              <a:off x="3408" y="177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5" name="Text Box 9"/>
            <p:cNvSpPr txBox="1">
              <a:spLocks noChangeArrowheads="1"/>
            </p:cNvSpPr>
            <p:nvPr/>
          </p:nvSpPr>
          <p:spPr bwMode="auto">
            <a:xfrm>
              <a:off x="720" y="1824"/>
              <a:ext cx="1450" cy="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GB" b="1"/>
                <a:t>Transcription</a:t>
              </a:r>
              <a:r>
                <a:rPr lang="en-GB" sz="2400" b="1"/>
                <a:t> </a:t>
              </a:r>
              <a:r>
                <a:rPr lang="en-GB" b="1"/>
                <a:t>Factor Binding Site(s)</a:t>
              </a:r>
              <a:endParaRPr lang="en-GB" sz="2400" b="1"/>
            </a:p>
          </p:txBody>
        </p:sp>
        <p:sp>
          <p:nvSpPr>
            <p:cNvPr id="47136" name="Line 10"/>
            <p:cNvSpPr>
              <a:spLocks noChangeShapeType="1"/>
            </p:cNvSpPr>
            <p:nvPr/>
          </p:nvSpPr>
          <p:spPr bwMode="auto">
            <a:xfrm flipH="1">
              <a:off x="288" y="2112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108" name="Group 11"/>
          <p:cNvGrpSpPr>
            <a:grpSpLocks/>
          </p:cNvGrpSpPr>
          <p:nvPr/>
        </p:nvGrpSpPr>
        <p:grpSpPr bwMode="auto">
          <a:xfrm>
            <a:off x="457200" y="2819400"/>
            <a:ext cx="8093075" cy="3508375"/>
            <a:chOff x="288" y="1776"/>
            <a:chExt cx="5098" cy="2210"/>
          </a:xfrm>
        </p:grpSpPr>
        <p:sp>
          <p:nvSpPr>
            <p:cNvPr id="47126" name="Oval 12"/>
            <p:cNvSpPr>
              <a:spLocks noChangeArrowheads="1"/>
            </p:cNvSpPr>
            <p:nvPr/>
          </p:nvSpPr>
          <p:spPr bwMode="auto">
            <a:xfrm>
              <a:off x="2496" y="1776"/>
              <a:ext cx="768" cy="288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47127" name="Group 13"/>
            <p:cNvGrpSpPr>
              <a:grpSpLocks/>
            </p:cNvGrpSpPr>
            <p:nvPr/>
          </p:nvGrpSpPr>
          <p:grpSpPr bwMode="auto">
            <a:xfrm>
              <a:off x="288" y="1824"/>
              <a:ext cx="5098" cy="2162"/>
              <a:chOff x="288" y="1824"/>
              <a:chExt cx="5098" cy="2162"/>
            </a:xfrm>
          </p:grpSpPr>
          <p:sp>
            <p:nvSpPr>
              <p:cNvPr id="47128" name="Text Box 14"/>
              <p:cNvSpPr txBox="1">
                <a:spLocks noChangeArrowheads="1"/>
              </p:cNvSpPr>
              <p:nvPr/>
            </p:nvSpPr>
            <p:spPr bwMode="auto">
              <a:xfrm>
                <a:off x="2640" y="1824"/>
                <a:ext cx="5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b="1"/>
                  <a:t>TF IID</a:t>
                </a:r>
              </a:p>
            </p:txBody>
          </p:sp>
          <p:sp>
            <p:nvSpPr>
              <p:cNvPr id="47129" name="Text Box 15"/>
              <p:cNvSpPr txBox="1">
                <a:spLocks noChangeArrowheads="1"/>
              </p:cNvSpPr>
              <p:nvPr/>
            </p:nvSpPr>
            <p:spPr bwMode="auto">
              <a:xfrm>
                <a:off x="288" y="2544"/>
                <a:ext cx="5098" cy="1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b="1"/>
                  <a:t>TF II D</a:t>
                </a:r>
                <a:r>
                  <a:rPr lang="en-GB"/>
                  <a:t> contains </a:t>
                </a:r>
                <a:r>
                  <a:rPr lang="en-GB" b="1"/>
                  <a:t>TATA</a:t>
                </a:r>
                <a:r>
                  <a:rPr lang="en-GB"/>
                  <a:t> </a:t>
                </a:r>
                <a:r>
                  <a:rPr lang="en-GB" b="1"/>
                  <a:t>Binding Protein(TBP)</a:t>
                </a:r>
                <a:r>
                  <a:rPr lang="en-GB"/>
                  <a:t> and </a:t>
                </a:r>
                <a:r>
                  <a:rPr lang="en-GB" b="1"/>
                  <a:t>TBP Accessory Factors (TAF’s).  On binding to DNA TF II D:-</a:t>
                </a:r>
              </a:p>
              <a:p>
                <a:endParaRPr lang="en-GB"/>
              </a:p>
              <a:p>
                <a:pPr>
                  <a:buFontTx/>
                  <a:buChar char="•"/>
                </a:pPr>
                <a:r>
                  <a:rPr lang="en-GB"/>
                  <a:t>Partially  unwinds the DNA helix, widening the minor grove to allow extensive contact with bases within the DNA</a:t>
                </a:r>
              </a:p>
              <a:p>
                <a:endParaRPr lang="en-GB"/>
              </a:p>
              <a:p>
                <a:pPr>
                  <a:buFontTx/>
                  <a:buChar char="•"/>
                </a:pPr>
                <a:r>
                  <a:rPr lang="en-GB"/>
                  <a:t>This unwinding is asymmetric with respect to the TBP-TATA complex,thereby assuring transcription is unidirectional</a:t>
                </a:r>
              </a:p>
            </p:txBody>
          </p:sp>
        </p:grpSp>
      </p:grpSp>
      <p:sp>
        <p:nvSpPr>
          <p:cNvPr id="47109" name="Text Box 16"/>
          <p:cNvSpPr txBox="1">
            <a:spLocks noChangeArrowheads="1"/>
          </p:cNvSpPr>
          <p:nvPr/>
        </p:nvSpPr>
        <p:spPr bwMode="auto">
          <a:xfrm>
            <a:off x="762000" y="228600"/>
            <a:ext cx="7620000" cy="45720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2400" b="1"/>
              <a:t>Components of the Basal Transcription Complex</a:t>
            </a:r>
          </a:p>
        </p:txBody>
      </p:sp>
      <p:sp>
        <p:nvSpPr>
          <p:cNvPr id="47110" name="Text Box 17"/>
          <p:cNvSpPr txBox="1">
            <a:spLocks noChangeArrowheads="1"/>
          </p:cNvSpPr>
          <p:nvPr/>
        </p:nvSpPr>
        <p:spPr bwMode="auto">
          <a:xfrm>
            <a:off x="669925" y="3846513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GB" sz="3200"/>
          </a:p>
        </p:txBody>
      </p:sp>
      <p:grpSp>
        <p:nvGrpSpPr>
          <p:cNvPr id="47111" name="Group 18"/>
          <p:cNvGrpSpPr>
            <a:grpSpLocks/>
          </p:cNvGrpSpPr>
          <p:nvPr/>
        </p:nvGrpSpPr>
        <p:grpSpPr bwMode="auto">
          <a:xfrm>
            <a:off x="304800" y="2362200"/>
            <a:ext cx="8382000" cy="4267200"/>
            <a:chOff x="192" y="1488"/>
            <a:chExt cx="5280" cy="2688"/>
          </a:xfrm>
        </p:grpSpPr>
        <p:grpSp>
          <p:nvGrpSpPr>
            <p:cNvPr id="47119" name="Group 19"/>
            <p:cNvGrpSpPr>
              <a:grpSpLocks/>
            </p:cNvGrpSpPr>
            <p:nvPr/>
          </p:nvGrpSpPr>
          <p:grpSpPr bwMode="auto">
            <a:xfrm>
              <a:off x="2064" y="1488"/>
              <a:ext cx="1584" cy="384"/>
              <a:chOff x="2064" y="1488"/>
              <a:chExt cx="1584" cy="384"/>
            </a:xfrm>
          </p:grpSpPr>
          <p:sp>
            <p:nvSpPr>
              <p:cNvPr id="47121" name="Oval 20"/>
              <p:cNvSpPr>
                <a:spLocks noChangeArrowheads="1"/>
              </p:cNvSpPr>
              <p:nvPr/>
            </p:nvSpPr>
            <p:spPr bwMode="auto">
              <a:xfrm>
                <a:off x="2064" y="1536"/>
                <a:ext cx="672" cy="336"/>
              </a:xfrm>
              <a:prstGeom prst="ellipse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47122" name="Oval 21"/>
              <p:cNvSpPr>
                <a:spLocks noChangeArrowheads="1"/>
              </p:cNvSpPr>
              <p:nvPr/>
            </p:nvSpPr>
            <p:spPr bwMode="auto">
              <a:xfrm>
                <a:off x="2976" y="1488"/>
                <a:ext cx="672" cy="336"/>
              </a:xfrm>
              <a:prstGeom prst="ellipse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grpSp>
            <p:nvGrpSpPr>
              <p:cNvPr id="47123" name="Group 22"/>
              <p:cNvGrpSpPr>
                <a:grpSpLocks/>
              </p:cNvGrpSpPr>
              <p:nvPr/>
            </p:nvGrpSpPr>
            <p:grpSpPr bwMode="auto">
              <a:xfrm>
                <a:off x="2160" y="1536"/>
                <a:ext cx="1428" cy="279"/>
                <a:chOff x="2160" y="1536"/>
                <a:chExt cx="1428" cy="279"/>
              </a:xfrm>
            </p:grpSpPr>
            <p:sp>
              <p:nvSpPr>
                <p:cNvPr id="47124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160" y="1584"/>
                  <a:ext cx="51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GB" b="1"/>
                    <a:t>TF IIA</a:t>
                  </a:r>
                  <a:endParaRPr lang="en-GB"/>
                </a:p>
              </p:txBody>
            </p:sp>
            <p:sp>
              <p:nvSpPr>
                <p:cNvPr id="47125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072" y="1536"/>
                  <a:ext cx="51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GB" b="1"/>
                    <a:t>TF IIB</a:t>
                  </a:r>
                </a:p>
              </p:txBody>
            </p:sp>
          </p:grpSp>
        </p:grpSp>
        <p:sp>
          <p:nvSpPr>
            <p:cNvPr id="47120" name="Rectangle 25"/>
            <p:cNvSpPr>
              <a:spLocks noChangeArrowheads="1"/>
            </p:cNvSpPr>
            <p:nvPr/>
          </p:nvSpPr>
          <p:spPr bwMode="auto">
            <a:xfrm>
              <a:off x="192" y="2448"/>
              <a:ext cx="5280" cy="1728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GB" sz="2400">
                  <a:latin typeface="Calibri" charset="0"/>
                </a:rPr>
                <a:t>Next, TFIIA and TFIIB bind. TFIIB is particularly important,</a:t>
              </a:r>
            </a:p>
            <a:p>
              <a:r>
                <a:rPr lang="en-GB" sz="2400">
                  <a:latin typeface="Calibri" charset="0"/>
                </a:rPr>
                <a:t>as it is able to bind to TFIID and RNA Polymerase II</a:t>
              </a:r>
            </a:p>
          </p:txBody>
        </p: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304800" y="1676400"/>
            <a:ext cx="8153400" cy="4495800"/>
            <a:chOff x="192" y="1056"/>
            <a:chExt cx="5136" cy="2832"/>
          </a:xfrm>
        </p:grpSpPr>
        <p:grpSp>
          <p:nvGrpSpPr>
            <p:cNvPr id="47113" name="Group 30"/>
            <p:cNvGrpSpPr>
              <a:grpSpLocks/>
            </p:cNvGrpSpPr>
            <p:nvPr/>
          </p:nvGrpSpPr>
          <p:grpSpPr bwMode="auto">
            <a:xfrm>
              <a:off x="192" y="1104"/>
              <a:ext cx="5136" cy="2784"/>
              <a:chOff x="192" y="1104"/>
              <a:chExt cx="5136" cy="2784"/>
            </a:xfrm>
          </p:grpSpPr>
          <p:grpSp>
            <p:nvGrpSpPr>
              <p:cNvPr id="47115" name="Group 26"/>
              <p:cNvGrpSpPr>
                <a:grpSpLocks/>
              </p:cNvGrpSpPr>
              <p:nvPr/>
            </p:nvGrpSpPr>
            <p:grpSpPr bwMode="auto">
              <a:xfrm>
                <a:off x="1872" y="1104"/>
                <a:ext cx="2016" cy="480"/>
                <a:chOff x="1872" y="1104"/>
                <a:chExt cx="2016" cy="480"/>
              </a:xfrm>
            </p:grpSpPr>
            <p:sp>
              <p:nvSpPr>
                <p:cNvPr id="47117" name="Oval 27"/>
                <p:cNvSpPr>
                  <a:spLocks noChangeArrowheads="1"/>
                </p:cNvSpPr>
                <p:nvPr/>
              </p:nvSpPr>
              <p:spPr bwMode="auto">
                <a:xfrm>
                  <a:off x="1872" y="1104"/>
                  <a:ext cx="2016" cy="480"/>
                </a:xfrm>
                <a:prstGeom prst="ellipse">
                  <a:avLst/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47118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2304" y="1200"/>
                  <a:ext cx="1199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GB" sz="2800" b="1"/>
                    <a:t>RNA Pol II</a:t>
                  </a:r>
                  <a:endParaRPr lang="en-GB" sz="2800"/>
                </a:p>
              </p:txBody>
            </p:sp>
          </p:grpSp>
          <p:sp>
            <p:nvSpPr>
              <p:cNvPr id="47116" name="Rectangle 29"/>
              <p:cNvSpPr>
                <a:spLocks noChangeArrowheads="1"/>
              </p:cNvSpPr>
              <p:nvPr/>
            </p:nvSpPr>
            <p:spPr bwMode="auto">
              <a:xfrm>
                <a:off x="192" y="2544"/>
                <a:ext cx="5136" cy="134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n-GB" sz="2400">
                    <a:latin typeface="Calibri" charset="0"/>
                  </a:rPr>
                  <a:t>RNA polymerase binds to TF IIB with TF IIF bound.</a:t>
                </a:r>
              </a:p>
            </p:txBody>
          </p:sp>
        </p:grpSp>
        <p:sp>
          <p:nvSpPr>
            <p:cNvPr id="47114" name="Oval 31"/>
            <p:cNvSpPr>
              <a:spLocks noChangeArrowheads="1"/>
            </p:cNvSpPr>
            <p:nvPr/>
          </p:nvSpPr>
          <p:spPr bwMode="auto">
            <a:xfrm>
              <a:off x="3552" y="1056"/>
              <a:ext cx="576" cy="240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b="1">
                  <a:latin typeface="Calibri" charset="0"/>
                </a:rPr>
                <a:t>TFIIF</a:t>
              </a:r>
              <a:endParaRPr lang="en-GB" sz="2400">
                <a:latin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1427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49155" name="Group 3"/>
          <p:cNvGrpSpPr>
            <a:grpSpLocks/>
          </p:cNvGrpSpPr>
          <p:nvPr/>
        </p:nvGrpSpPr>
        <p:grpSpPr bwMode="auto">
          <a:xfrm>
            <a:off x="457200" y="2971800"/>
            <a:ext cx="6248400" cy="979488"/>
            <a:chOff x="288" y="1776"/>
            <a:chExt cx="3936" cy="743"/>
          </a:xfrm>
        </p:grpSpPr>
        <p:sp>
          <p:nvSpPr>
            <p:cNvPr id="49188" name="Text Box 4"/>
            <p:cNvSpPr txBox="1">
              <a:spLocks noChangeArrowheads="1"/>
            </p:cNvSpPr>
            <p:nvPr/>
          </p:nvSpPr>
          <p:spPr bwMode="auto">
            <a:xfrm>
              <a:off x="2592" y="1965"/>
              <a:ext cx="628" cy="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GB" sz="2400" b="1"/>
                <a:t>TATA</a:t>
              </a:r>
              <a:endParaRPr lang="en-GB" sz="2400">
                <a:latin typeface="Courier" charset="0"/>
              </a:endParaRPr>
            </a:p>
          </p:txBody>
        </p:sp>
        <p:sp>
          <p:nvSpPr>
            <p:cNvPr id="49189" name="Line 5"/>
            <p:cNvSpPr>
              <a:spLocks noChangeShapeType="1"/>
            </p:cNvSpPr>
            <p:nvPr/>
          </p:nvSpPr>
          <p:spPr bwMode="auto">
            <a:xfrm flipH="1">
              <a:off x="2112" y="21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0" name="Line 6"/>
            <p:cNvSpPr>
              <a:spLocks noChangeShapeType="1"/>
            </p:cNvSpPr>
            <p:nvPr/>
          </p:nvSpPr>
          <p:spPr bwMode="auto">
            <a:xfrm>
              <a:off x="3168" y="2112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1" name="Line 7"/>
            <p:cNvSpPr>
              <a:spLocks noChangeShapeType="1"/>
            </p:cNvSpPr>
            <p:nvPr/>
          </p:nvSpPr>
          <p:spPr bwMode="auto">
            <a:xfrm flipV="1">
              <a:off x="3408" y="177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2" name="Line 8"/>
            <p:cNvSpPr>
              <a:spLocks noChangeShapeType="1"/>
            </p:cNvSpPr>
            <p:nvPr/>
          </p:nvSpPr>
          <p:spPr bwMode="auto">
            <a:xfrm>
              <a:off x="3408" y="177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3" name="Text Box 9"/>
            <p:cNvSpPr txBox="1">
              <a:spLocks noChangeArrowheads="1"/>
            </p:cNvSpPr>
            <p:nvPr/>
          </p:nvSpPr>
          <p:spPr bwMode="auto">
            <a:xfrm>
              <a:off x="720" y="1824"/>
              <a:ext cx="1450" cy="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GB" b="1"/>
                <a:t>Transcription</a:t>
              </a:r>
              <a:r>
                <a:rPr lang="en-GB" sz="2400" b="1"/>
                <a:t> </a:t>
              </a:r>
              <a:r>
                <a:rPr lang="en-GB" b="1"/>
                <a:t>Factor Binding Site(s)</a:t>
              </a:r>
              <a:endParaRPr lang="en-GB" sz="2400" b="1"/>
            </a:p>
          </p:txBody>
        </p:sp>
        <p:sp>
          <p:nvSpPr>
            <p:cNvPr id="49194" name="Line 10"/>
            <p:cNvSpPr>
              <a:spLocks noChangeShapeType="1"/>
            </p:cNvSpPr>
            <p:nvPr/>
          </p:nvSpPr>
          <p:spPr bwMode="auto">
            <a:xfrm flipH="1">
              <a:off x="288" y="2112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156" name="Group 11"/>
          <p:cNvGrpSpPr>
            <a:grpSpLocks/>
          </p:cNvGrpSpPr>
          <p:nvPr/>
        </p:nvGrpSpPr>
        <p:grpSpPr bwMode="auto">
          <a:xfrm>
            <a:off x="457200" y="2819400"/>
            <a:ext cx="8093075" cy="3508375"/>
            <a:chOff x="288" y="1776"/>
            <a:chExt cx="5098" cy="2210"/>
          </a:xfrm>
        </p:grpSpPr>
        <p:sp>
          <p:nvSpPr>
            <p:cNvPr id="49184" name="Oval 12"/>
            <p:cNvSpPr>
              <a:spLocks noChangeArrowheads="1"/>
            </p:cNvSpPr>
            <p:nvPr/>
          </p:nvSpPr>
          <p:spPr bwMode="auto">
            <a:xfrm>
              <a:off x="2496" y="1776"/>
              <a:ext cx="768" cy="288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49185" name="Group 13"/>
            <p:cNvGrpSpPr>
              <a:grpSpLocks/>
            </p:cNvGrpSpPr>
            <p:nvPr/>
          </p:nvGrpSpPr>
          <p:grpSpPr bwMode="auto">
            <a:xfrm>
              <a:off x="288" y="1824"/>
              <a:ext cx="5098" cy="2162"/>
              <a:chOff x="288" y="1824"/>
              <a:chExt cx="5098" cy="2162"/>
            </a:xfrm>
          </p:grpSpPr>
          <p:sp>
            <p:nvSpPr>
              <p:cNvPr id="49186" name="Text Box 14"/>
              <p:cNvSpPr txBox="1">
                <a:spLocks noChangeArrowheads="1"/>
              </p:cNvSpPr>
              <p:nvPr/>
            </p:nvSpPr>
            <p:spPr bwMode="auto">
              <a:xfrm>
                <a:off x="2640" y="1824"/>
                <a:ext cx="5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b="1"/>
                  <a:t>TF IID</a:t>
                </a:r>
              </a:p>
            </p:txBody>
          </p:sp>
          <p:sp>
            <p:nvSpPr>
              <p:cNvPr id="49187" name="Text Box 15"/>
              <p:cNvSpPr txBox="1">
                <a:spLocks noChangeArrowheads="1"/>
              </p:cNvSpPr>
              <p:nvPr/>
            </p:nvSpPr>
            <p:spPr bwMode="auto">
              <a:xfrm>
                <a:off x="288" y="2544"/>
                <a:ext cx="5098" cy="1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b="1"/>
                  <a:t>TF II D</a:t>
                </a:r>
                <a:r>
                  <a:rPr lang="en-GB"/>
                  <a:t> contains </a:t>
                </a:r>
                <a:r>
                  <a:rPr lang="en-GB" b="1"/>
                  <a:t>TATA</a:t>
                </a:r>
                <a:r>
                  <a:rPr lang="en-GB"/>
                  <a:t> </a:t>
                </a:r>
                <a:r>
                  <a:rPr lang="en-GB" b="1"/>
                  <a:t>Binding Protein(TBP)</a:t>
                </a:r>
                <a:r>
                  <a:rPr lang="en-GB"/>
                  <a:t> and </a:t>
                </a:r>
                <a:r>
                  <a:rPr lang="en-GB" b="1"/>
                  <a:t>TBP Accessory Factors (TAF’s).  On binding to DNA TF II D:-</a:t>
                </a:r>
              </a:p>
              <a:p>
                <a:endParaRPr lang="en-GB"/>
              </a:p>
              <a:p>
                <a:pPr>
                  <a:buFontTx/>
                  <a:buChar char="•"/>
                </a:pPr>
                <a:r>
                  <a:rPr lang="en-GB"/>
                  <a:t>Partially  unwinds the DNA helix, widening the minor grove to allow extensive contact with bases within the DNA</a:t>
                </a:r>
              </a:p>
              <a:p>
                <a:endParaRPr lang="en-GB"/>
              </a:p>
              <a:p>
                <a:pPr>
                  <a:buFontTx/>
                  <a:buChar char="•"/>
                </a:pPr>
                <a:r>
                  <a:rPr lang="en-GB"/>
                  <a:t>This unwinding is asymmetric with respect to the TBP-TATA complex,thereby assuring transcription is unidirectional</a:t>
                </a:r>
              </a:p>
            </p:txBody>
          </p:sp>
        </p:grpSp>
      </p:grpSp>
      <p:sp>
        <p:nvSpPr>
          <p:cNvPr id="49157" name="Text Box 16"/>
          <p:cNvSpPr txBox="1">
            <a:spLocks noChangeArrowheads="1"/>
          </p:cNvSpPr>
          <p:nvPr/>
        </p:nvSpPr>
        <p:spPr bwMode="auto">
          <a:xfrm>
            <a:off x="762000" y="228600"/>
            <a:ext cx="7620000" cy="45720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2400" b="1"/>
              <a:t>Components of the Basal Transcription Complex</a:t>
            </a:r>
          </a:p>
        </p:txBody>
      </p:sp>
      <p:sp>
        <p:nvSpPr>
          <p:cNvPr id="49158" name="Text Box 17"/>
          <p:cNvSpPr txBox="1">
            <a:spLocks noChangeArrowheads="1"/>
          </p:cNvSpPr>
          <p:nvPr/>
        </p:nvSpPr>
        <p:spPr bwMode="auto">
          <a:xfrm>
            <a:off x="669925" y="3846513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GB" sz="3200"/>
          </a:p>
        </p:txBody>
      </p:sp>
      <p:grpSp>
        <p:nvGrpSpPr>
          <p:cNvPr id="49159" name="Group 18"/>
          <p:cNvGrpSpPr>
            <a:grpSpLocks/>
          </p:cNvGrpSpPr>
          <p:nvPr/>
        </p:nvGrpSpPr>
        <p:grpSpPr bwMode="auto">
          <a:xfrm>
            <a:off x="304800" y="2362200"/>
            <a:ext cx="8382000" cy="4267200"/>
            <a:chOff x="192" y="1488"/>
            <a:chExt cx="5280" cy="2688"/>
          </a:xfrm>
        </p:grpSpPr>
        <p:grpSp>
          <p:nvGrpSpPr>
            <p:cNvPr id="49177" name="Group 19"/>
            <p:cNvGrpSpPr>
              <a:grpSpLocks/>
            </p:cNvGrpSpPr>
            <p:nvPr/>
          </p:nvGrpSpPr>
          <p:grpSpPr bwMode="auto">
            <a:xfrm>
              <a:off x="2064" y="1488"/>
              <a:ext cx="1584" cy="384"/>
              <a:chOff x="2064" y="1488"/>
              <a:chExt cx="1584" cy="384"/>
            </a:xfrm>
          </p:grpSpPr>
          <p:sp>
            <p:nvSpPr>
              <p:cNvPr id="49179" name="Oval 20"/>
              <p:cNvSpPr>
                <a:spLocks noChangeArrowheads="1"/>
              </p:cNvSpPr>
              <p:nvPr/>
            </p:nvSpPr>
            <p:spPr bwMode="auto">
              <a:xfrm>
                <a:off x="2064" y="1536"/>
                <a:ext cx="672" cy="336"/>
              </a:xfrm>
              <a:prstGeom prst="ellipse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49180" name="Oval 21"/>
              <p:cNvSpPr>
                <a:spLocks noChangeArrowheads="1"/>
              </p:cNvSpPr>
              <p:nvPr/>
            </p:nvSpPr>
            <p:spPr bwMode="auto">
              <a:xfrm>
                <a:off x="2976" y="1488"/>
                <a:ext cx="672" cy="336"/>
              </a:xfrm>
              <a:prstGeom prst="ellipse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grpSp>
            <p:nvGrpSpPr>
              <p:cNvPr id="49181" name="Group 22"/>
              <p:cNvGrpSpPr>
                <a:grpSpLocks/>
              </p:cNvGrpSpPr>
              <p:nvPr/>
            </p:nvGrpSpPr>
            <p:grpSpPr bwMode="auto">
              <a:xfrm>
                <a:off x="2160" y="1536"/>
                <a:ext cx="1428" cy="279"/>
                <a:chOff x="2160" y="1536"/>
                <a:chExt cx="1428" cy="279"/>
              </a:xfrm>
            </p:grpSpPr>
            <p:sp>
              <p:nvSpPr>
                <p:cNvPr id="49182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160" y="1584"/>
                  <a:ext cx="51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GB" b="1"/>
                    <a:t>TF IIA</a:t>
                  </a:r>
                  <a:endParaRPr lang="en-GB"/>
                </a:p>
              </p:txBody>
            </p:sp>
            <p:sp>
              <p:nvSpPr>
                <p:cNvPr id="49183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072" y="1536"/>
                  <a:ext cx="51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GB" b="1"/>
                    <a:t>TF IIB</a:t>
                  </a:r>
                </a:p>
              </p:txBody>
            </p:sp>
          </p:grpSp>
        </p:grpSp>
        <p:sp>
          <p:nvSpPr>
            <p:cNvPr id="49178" name="Rectangle 25"/>
            <p:cNvSpPr>
              <a:spLocks noChangeArrowheads="1"/>
            </p:cNvSpPr>
            <p:nvPr/>
          </p:nvSpPr>
          <p:spPr bwMode="auto">
            <a:xfrm>
              <a:off x="192" y="2448"/>
              <a:ext cx="5280" cy="1728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GB" sz="2400">
                  <a:latin typeface="Calibri" charset="0"/>
                </a:rPr>
                <a:t>Next, TFIIA and TFIIB bind. TFIIB is particularly important,</a:t>
              </a:r>
            </a:p>
            <a:p>
              <a:r>
                <a:rPr lang="en-GB" sz="2400">
                  <a:latin typeface="Calibri" charset="0"/>
                </a:rPr>
                <a:t>as it is able to bind to TFIID and RNA Polymerase II</a:t>
              </a:r>
            </a:p>
          </p:txBody>
        </p:sp>
      </p:grpSp>
      <p:grpSp>
        <p:nvGrpSpPr>
          <p:cNvPr id="49160" name="Group 26"/>
          <p:cNvGrpSpPr>
            <a:grpSpLocks/>
          </p:cNvGrpSpPr>
          <p:nvPr/>
        </p:nvGrpSpPr>
        <p:grpSpPr bwMode="auto">
          <a:xfrm>
            <a:off x="304800" y="1676400"/>
            <a:ext cx="8153400" cy="4495800"/>
            <a:chOff x="192" y="1056"/>
            <a:chExt cx="5136" cy="2832"/>
          </a:xfrm>
        </p:grpSpPr>
        <p:grpSp>
          <p:nvGrpSpPr>
            <p:cNvPr id="49171" name="Group 27"/>
            <p:cNvGrpSpPr>
              <a:grpSpLocks/>
            </p:cNvGrpSpPr>
            <p:nvPr/>
          </p:nvGrpSpPr>
          <p:grpSpPr bwMode="auto">
            <a:xfrm>
              <a:off x="192" y="1104"/>
              <a:ext cx="5136" cy="2784"/>
              <a:chOff x="192" y="1104"/>
              <a:chExt cx="5136" cy="2784"/>
            </a:xfrm>
          </p:grpSpPr>
          <p:grpSp>
            <p:nvGrpSpPr>
              <p:cNvPr id="49173" name="Group 28"/>
              <p:cNvGrpSpPr>
                <a:grpSpLocks/>
              </p:cNvGrpSpPr>
              <p:nvPr/>
            </p:nvGrpSpPr>
            <p:grpSpPr bwMode="auto">
              <a:xfrm>
                <a:off x="1872" y="1104"/>
                <a:ext cx="2016" cy="480"/>
                <a:chOff x="1872" y="1104"/>
                <a:chExt cx="2016" cy="480"/>
              </a:xfrm>
            </p:grpSpPr>
            <p:sp>
              <p:nvSpPr>
                <p:cNvPr id="49175" name="Oval 29"/>
                <p:cNvSpPr>
                  <a:spLocks noChangeArrowheads="1"/>
                </p:cNvSpPr>
                <p:nvPr/>
              </p:nvSpPr>
              <p:spPr bwMode="auto">
                <a:xfrm>
                  <a:off x="1872" y="1104"/>
                  <a:ext cx="2016" cy="480"/>
                </a:xfrm>
                <a:prstGeom prst="ellipse">
                  <a:avLst/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49176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304" y="1200"/>
                  <a:ext cx="1199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GB" sz="2800" b="1"/>
                    <a:t>RNA Pol II</a:t>
                  </a:r>
                  <a:endParaRPr lang="en-GB" sz="2800"/>
                </a:p>
              </p:txBody>
            </p:sp>
          </p:grpSp>
          <p:sp>
            <p:nvSpPr>
              <p:cNvPr id="49174" name="Rectangle 31"/>
              <p:cNvSpPr>
                <a:spLocks noChangeArrowheads="1"/>
              </p:cNvSpPr>
              <p:nvPr/>
            </p:nvSpPr>
            <p:spPr bwMode="auto">
              <a:xfrm>
                <a:off x="192" y="2544"/>
                <a:ext cx="5136" cy="134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n-GB" sz="2400">
                    <a:latin typeface="Calibri" charset="0"/>
                  </a:rPr>
                  <a:t>RNA polymerase binds to TF IIB with TF IIF bound.</a:t>
                </a:r>
              </a:p>
            </p:txBody>
          </p:sp>
        </p:grpSp>
        <p:sp>
          <p:nvSpPr>
            <p:cNvPr id="49172" name="Oval 32"/>
            <p:cNvSpPr>
              <a:spLocks noChangeArrowheads="1"/>
            </p:cNvSpPr>
            <p:nvPr/>
          </p:nvSpPr>
          <p:spPr bwMode="auto">
            <a:xfrm>
              <a:off x="3552" y="1056"/>
              <a:ext cx="576" cy="240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b="1">
                  <a:latin typeface="Calibri" charset="0"/>
                </a:rPr>
                <a:t>TFIIF</a:t>
              </a:r>
              <a:endParaRPr lang="en-GB" sz="2400">
                <a:latin typeface="Calibri" charset="0"/>
              </a:endParaRPr>
            </a:p>
          </p:txBody>
        </p:sp>
      </p:grpSp>
      <p:grpSp>
        <p:nvGrpSpPr>
          <p:cNvPr id="11" name="Group 44"/>
          <p:cNvGrpSpPr>
            <a:grpSpLocks/>
          </p:cNvGrpSpPr>
          <p:nvPr/>
        </p:nvGrpSpPr>
        <p:grpSpPr bwMode="auto">
          <a:xfrm>
            <a:off x="228600" y="1371600"/>
            <a:ext cx="8534400" cy="4876800"/>
            <a:chOff x="144" y="864"/>
            <a:chExt cx="5376" cy="3072"/>
          </a:xfrm>
        </p:grpSpPr>
        <p:sp>
          <p:nvSpPr>
            <p:cNvPr id="49162" name="Rectangle 33"/>
            <p:cNvSpPr>
              <a:spLocks noChangeArrowheads="1"/>
            </p:cNvSpPr>
            <p:nvPr/>
          </p:nvSpPr>
          <p:spPr bwMode="auto">
            <a:xfrm>
              <a:off x="144" y="2496"/>
              <a:ext cx="5376" cy="144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GB" sz="2400">
                  <a:latin typeface="Calibri" charset="0"/>
                </a:rPr>
                <a:t>The final steps involve the binding of TFIIE,TF IIH and TFIIJ.</a:t>
              </a:r>
            </a:p>
            <a:p>
              <a:r>
                <a:rPr lang="en-GB" sz="2400">
                  <a:latin typeface="Calibri" charset="0"/>
                </a:rPr>
                <a:t>TFII H promotes further  unwinding of the DNA helix to</a:t>
              </a:r>
            </a:p>
            <a:p>
              <a:r>
                <a:rPr lang="en-GB" sz="2400">
                  <a:latin typeface="Calibri" charset="0"/>
                </a:rPr>
                <a:t>facilitate RNA synthesis by RNA Polymerase II.</a:t>
              </a:r>
            </a:p>
          </p:txBody>
        </p:sp>
        <p:grpSp>
          <p:nvGrpSpPr>
            <p:cNvPr id="49163" name="Group 34"/>
            <p:cNvGrpSpPr>
              <a:grpSpLocks/>
            </p:cNvGrpSpPr>
            <p:nvPr/>
          </p:nvGrpSpPr>
          <p:grpSpPr bwMode="auto">
            <a:xfrm>
              <a:off x="1536" y="864"/>
              <a:ext cx="2160" cy="384"/>
              <a:chOff x="1536" y="864"/>
              <a:chExt cx="2160" cy="384"/>
            </a:xfrm>
          </p:grpSpPr>
          <p:grpSp>
            <p:nvGrpSpPr>
              <p:cNvPr id="49164" name="Group 35"/>
              <p:cNvGrpSpPr>
                <a:grpSpLocks/>
              </p:cNvGrpSpPr>
              <p:nvPr/>
            </p:nvGrpSpPr>
            <p:grpSpPr bwMode="auto">
              <a:xfrm>
                <a:off x="2112" y="864"/>
                <a:ext cx="1584" cy="288"/>
                <a:chOff x="2112" y="864"/>
                <a:chExt cx="1584" cy="288"/>
              </a:xfrm>
            </p:grpSpPr>
            <p:grpSp>
              <p:nvGrpSpPr>
                <p:cNvPr id="49166" name="Group 36"/>
                <p:cNvGrpSpPr>
                  <a:grpSpLocks/>
                </p:cNvGrpSpPr>
                <p:nvPr/>
              </p:nvGrpSpPr>
              <p:grpSpPr bwMode="auto">
                <a:xfrm>
                  <a:off x="2112" y="864"/>
                  <a:ext cx="720" cy="288"/>
                  <a:chOff x="2112" y="864"/>
                  <a:chExt cx="720" cy="288"/>
                </a:xfrm>
              </p:grpSpPr>
              <p:sp>
                <p:nvSpPr>
                  <p:cNvPr id="49169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864"/>
                    <a:ext cx="720" cy="288"/>
                  </a:xfrm>
                  <a:prstGeom prst="ellipse">
                    <a:avLst/>
                  </a:prstGeom>
                  <a:solidFill>
                    <a:srgbClr val="66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libri" charset="0"/>
                    </a:endParaRPr>
                  </a:p>
                </p:txBody>
              </p:sp>
              <p:sp>
                <p:nvSpPr>
                  <p:cNvPr id="49170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08" y="912"/>
                    <a:ext cx="508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1371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18288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GB" b="1"/>
                      <a:t>TF IIE</a:t>
                    </a:r>
                  </a:p>
                </p:txBody>
              </p:sp>
            </p:grpSp>
            <p:sp>
              <p:nvSpPr>
                <p:cNvPr id="49167" name="Oval 39"/>
                <p:cNvSpPr>
                  <a:spLocks noChangeArrowheads="1"/>
                </p:cNvSpPr>
                <p:nvPr/>
              </p:nvSpPr>
              <p:spPr bwMode="auto">
                <a:xfrm>
                  <a:off x="2976" y="864"/>
                  <a:ext cx="720" cy="288"/>
                </a:xfrm>
                <a:prstGeom prst="ellipse">
                  <a:avLst/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 sz="2400">
                    <a:latin typeface="Calibri" charset="0"/>
                  </a:endParaRPr>
                </a:p>
              </p:txBody>
            </p:sp>
            <p:sp>
              <p:nvSpPr>
                <p:cNvPr id="4916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072" y="912"/>
                  <a:ext cx="55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GB" b="1"/>
                    <a:t>TF II H</a:t>
                  </a:r>
                </a:p>
              </p:txBody>
            </p:sp>
          </p:grpSp>
          <p:sp>
            <p:nvSpPr>
              <p:cNvPr id="49165" name="Oval 41"/>
              <p:cNvSpPr>
                <a:spLocks noChangeArrowheads="1"/>
              </p:cNvSpPr>
              <p:nvPr/>
            </p:nvSpPr>
            <p:spPr bwMode="auto">
              <a:xfrm>
                <a:off x="1536" y="1008"/>
                <a:ext cx="576" cy="240"/>
              </a:xfrm>
              <a:prstGeom prst="ellipse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b="1">
                    <a:latin typeface="Calibri" charset="0"/>
                  </a:rPr>
                  <a:t>TFIIJ</a:t>
                </a:r>
                <a:endParaRPr lang="en-GB" sz="2400">
                  <a:latin typeface="Calibri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4662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120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51206" name="Group 4"/>
            <p:cNvGrpSpPr>
              <a:grpSpLocks/>
            </p:cNvGrpSpPr>
            <p:nvPr/>
          </p:nvGrpSpPr>
          <p:grpSpPr bwMode="auto">
            <a:xfrm>
              <a:off x="288" y="1872"/>
              <a:ext cx="3936" cy="617"/>
              <a:chOff x="288" y="1776"/>
              <a:chExt cx="3936" cy="743"/>
            </a:xfrm>
          </p:grpSpPr>
          <p:sp>
            <p:nvSpPr>
              <p:cNvPr id="51239" name="Text Box 5"/>
              <p:cNvSpPr txBox="1">
                <a:spLocks noChangeArrowheads="1"/>
              </p:cNvSpPr>
              <p:nvPr/>
            </p:nvSpPr>
            <p:spPr bwMode="auto">
              <a:xfrm>
                <a:off x="2592" y="1965"/>
                <a:ext cx="628" cy="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sz="2400" b="1"/>
                  <a:t>TATA</a:t>
                </a:r>
                <a:endParaRPr lang="en-GB" sz="2400">
                  <a:latin typeface="Courier" charset="0"/>
                </a:endParaRPr>
              </a:p>
            </p:txBody>
          </p:sp>
          <p:sp>
            <p:nvSpPr>
              <p:cNvPr id="51240" name="Line 6"/>
              <p:cNvSpPr>
                <a:spLocks noChangeShapeType="1"/>
              </p:cNvSpPr>
              <p:nvPr/>
            </p:nvSpPr>
            <p:spPr bwMode="auto">
              <a:xfrm flipH="1">
                <a:off x="2112" y="2112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41" name="Line 7"/>
              <p:cNvSpPr>
                <a:spLocks noChangeShapeType="1"/>
              </p:cNvSpPr>
              <p:nvPr/>
            </p:nvSpPr>
            <p:spPr bwMode="auto">
              <a:xfrm>
                <a:off x="3168" y="2112"/>
                <a:ext cx="10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42" name="Line 8"/>
              <p:cNvSpPr>
                <a:spLocks noChangeShapeType="1"/>
              </p:cNvSpPr>
              <p:nvPr/>
            </p:nvSpPr>
            <p:spPr bwMode="auto">
              <a:xfrm flipV="1">
                <a:off x="3408" y="1776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43" name="Line 9"/>
              <p:cNvSpPr>
                <a:spLocks noChangeShapeType="1"/>
              </p:cNvSpPr>
              <p:nvPr/>
            </p:nvSpPr>
            <p:spPr bwMode="auto">
              <a:xfrm>
                <a:off x="3408" y="1776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44" name="Text Box 10"/>
              <p:cNvSpPr txBox="1">
                <a:spLocks noChangeArrowheads="1"/>
              </p:cNvSpPr>
              <p:nvPr/>
            </p:nvSpPr>
            <p:spPr bwMode="auto">
              <a:xfrm>
                <a:off x="720" y="1824"/>
                <a:ext cx="1450" cy="6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GB" b="1"/>
                  <a:t>Transcription</a:t>
                </a:r>
                <a:r>
                  <a:rPr lang="en-GB" sz="2400" b="1"/>
                  <a:t> </a:t>
                </a:r>
                <a:r>
                  <a:rPr lang="en-GB" b="1"/>
                  <a:t>Factor Binding Site(s)</a:t>
                </a:r>
                <a:endParaRPr lang="en-GB" sz="2400" b="1"/>
              </a:p>
            </p:txBody>
          </p:sp>
          <p:sp>
            <p:nvSpPr>
              <p:cNvPr id="51245" name="Line 11"/>
              <p:cNvSpPr>
                <a:spLocks noChangeShapeType="1"/>
              </p:cNvSpPr>
              <p:nvPr/>
            </p:nvSpPr>
            <p:spPr bwMode="auto">
              <a:xfrm flipH="1">
                <a:off x="288" y="2112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207" name="Group 12"/>
            <p:cNvGrpSpPr>
              <a:grpSpLocks/>
            </p:cNvGrpSpPr>
            <p:nvPr/>
          </p:nvGrpSpPr>
          <p:grpSpPr bwMode="auto">
            <a:xfrm>
              <a:off x="288" y="1776"/>
              <a:ext cx="5098" cy="2210"/>
              <a:chOff x="288" y="1776"/>
              <a:chExt cx="5098" cy="2210"/>
            </a:xfrm>
          </p:grpSpPr>
          <p:sp>
            <p:nvSpPr>
              <p:cNvPr id="51235" name="Oval 13"/>
              <p:cNvSpPr>
                <a:spLocks noChangeArrowheads="1"/>
              </p:cNvSpPr>
              <p:nvPr/>
            </p:nvSpPr>
            <p:spPr bwMode="auto">
              <a:xfrm>
                <a:off x="2496" y="1776"/>
                <a:ext cx="768" cy="288"/>
              </a:xfrm>
              <a:prstGeom prst="ellipse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grpSp>
            <p:nvGrpSpPr>
              <p:cNvPr id="51236" name="Group 14"/>
              <p:cNvGrpSpPr>
                <a:grpSpLocks/>
              </p:cNvGrpSpPr>
              <p:nvPr/>
            </p:nvGrpSpPr>
            <p:grpSpPr bwMode="auto">
              <a:xfrm>
                <a:off x="288" y="1824"/>
                <a:ext cx="5098" cy="2162"/>
                <a:chOff x="288" y="1824"/>
                <a:chExt cx="5098" cy="2162"/>
              </a:xfrm>
            </p:grpSpPr>
            <p:sp>
              <p:nvSpPr>
                <p:cNvPr id="51237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640" y="1824"/>
                  <a:ext cx="51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GB" b="1"/>
                    <a:t>TF IID</a:t>
                  </a:r>
                </a:p>
              </p:txBody>
            </p:sp>
            <p:sp>
              <p:nvSpPr>
                <p:cNvPr id="51238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88" y="2544"/>
                  <a:ext cx="5098" cy="14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GB" b="1"/>
                    <a:t>TF II D</a:t>
                  </a:r>
                  <a:r>
                    <a:rPr lang="en-GB"/>
                    <a:t> contains </a:t>
                  </a:r>
                  <a:r>
                    <a:rPr lang="en-GB" b="1"/>
                    <a:t>TATA</a:t>
                  </a:r>
                  <a:r>
                    <a:rPr lang="en-GB"/>
                    <a:t> </a:t>
                  </a:r>
                  <a:r>
                    <a:rPr lang="en-GB" b="1"/>
                    <a:t>Binding Protein(TBP)</a:t>
                  </a:r>
                  <a:r>
                    <a:rPr lang="en-GB"/>
                    <a:t> and </a:t>
                  </a:r>
                  <a:r>
                    <a:rPr lang="en-GB" b="1"/>
                    <a:t>TBP Accessory Factors (TAF’s).  On binding to DNA TF II D:-</a:t>
                  </a:r>
                </a:p>
                <a:p>
                  <a:endParaRPr lang="en-GB"/>
                </a:p>
                <a:p>
                  <a:pPr>
                    <a:buFontTx/>
                    <a:buChar char="•"/>
                  </a:pPr>
                  <a:r>
                    <a:rPr lang="en-GB"/>
                    <a:t>Partially  unwinds the DNA helix, widening the minor grove to allow extensive contact with bases within the DNA</a:t>
                  </a:r>
                </a:p>
                <a:p>
                  <a:endParaRPr lang="en-GB"/>
                </a:p>
                <a:p>
                  <a:pPr>
                    <a:buFontTx/>
                    <a:buChar char="•"/>
                  </a:pPr>
                  <a:r>
                    <a:rPr lang="en-GB"/>
                    <a:t>This unwinding is asymmetric with respect to the TBP-TATA complex,thereby assuring transcription is unidirectional</a:t>
                  </a:r>
                </a:p>
              </p:txBody>
            </p:sp>
          </p:grpSp>
        </p:grpSp>
        <p:sp>
          <p:nvSpPr>
            <p:cNvPr id="51208" name="Text Box 17"/>
            <p:cNvSpPr txBox="1">
              <a:spLocks noChangeArrowheads="1"/>
            </p:cNvSpPr>
            <p:nvPr/>
          </p:nvSpPr>
          <p:spPr bwMode="auto">
            <a:xfrm>
              <a:off x="480" y="144"/>
              <a:ext cx="4800" cy="288"/>
            </a:xfrm>
            <a:prstGeom prst="rect">
              <a:avLst/>
            </a:prstGeom>
            <a:solidFill>
              <a:srgbClr val="66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2400" b="1"/>
                <a:t>Components of the Basal Transcription Complex</a:t>
              </a:r>
            </a:p>
          </p:txBody>
        </p:sp>
        <p:sp>
          <p:nvSpPr>
            <p:cNvPr id="51209" name="Text Box 18"/>
            <p:cNvSpPr txBox="1">
              <a:spLocks noChangeArrowheads="1"/>
            </p:cNvSpPr>
            <p:nvPr/>
          </p:nvSpPr>
          <p:spPr bwMode="auto">
            <a:xfrm>
              <a:off x="422" y="2423"/>
              <a:ext cx="11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endParaRPr lang="en-GB" sz="3200"/>
            </a:p>
          </p:txBody>
        </p:sp>
        <p:grpSp>
          <p:nvGrpSpPr>
            <p:cNvPr id="51210" name="Group 19"/>
            <p:cNvGrpSpPr>
              <a:grpSpLocks/>
            </p:cNvGrpSpPr>
            <p:nvPr/>
          </p:nvGrpSpPr>
          <p:grpSpPr bwMode="auto">
            <a:xfrm>
              <a:off x="192" y="1488"/>
              <a:ext cx="5280" cy="2688"/>
              <a:chOff x="192" y="1488"/>
              <a:chExt cx="5280" cy="2688"/>
            </a:xfrm>
          </p:grpSpPr>
          <p:grpSp>
            <p:nvGrpSpPr>
              <p:cNvPr id="51228" name="Group 20"/>
              <p:cNvGrpSpPr>
                <a:grpSpLocks/>
              </p:cNvGrpSpPr>
              <p:nvPr/>
            </p:nvGrpSpPr>
            <p:grpSpPr bwMode="auto">
              <a:xfrm>
                <a:off x="2064" y="1488"/>
                <a:ext cx="1584" cy="384"/>
                <a:chOff x="2064" y="1488"/>
                <a:chExt cx="1584" cy="384"/>
              </a:xfrm>
            </p:grpSpPr>
            <p:sp>
              <p:nvSpPr>
                <p:cNvPr id="51230" name="Oval 21"/>
                <p:cNvSpPr>
                  <a:spLocks noChangeArrowheads="1"/>
                </p:cNvSpPr>
                <p:nvPr/>
              </p:nvSpPr>
              <p:spPr bwMode="auto">
                <a:xfrm>
                  <a:off x="2064" y="1536"/>
                  <a:ext cx="672" cy="336"/>
                </a:xfrm>
                <a:prstGeom prst="ellipse">
                  <a:avLst/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51231" name="Oval 22"/>
                <p:cNvSpPr>
                  <a:spLocks noChangeArrowheads="1"/>
                </p:cNvSpPr>
                <p:nvPr/>
              </p:nvSpPr>
              <p:spPr bwMode="auto">
                <a:xfrm>
                  <a:off x="2976" y="1488"/>
                  <a:ext cx="672" cy="336"/>
                </a:xfrm>
                <a:prstGeom prst="ellipse">
                  <a:avLst/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grpSp>
              <p:nvGrpSpPr>
                <p:cNvPr id="51232" name="Group 23"/>
                <p:cNvGrpSpPr>
                  <a:grpSpLocks/>
                </p:cNvGrpSpPr>
                <p:nvPr/>
              </p:nvGrpSpPr>
              <p:grpSpPr bwMode="auto">
                <a:xfrm>
                  <a:off x="2160" y="1536"/>
                  <a:ext cx="1428" cy="279"/>
                  <a:chOff x="2160" y="1536"/>
                  <a:chExt cx="1428" cy="279"/>
                </a:xfrm>
              </p:grpSpPr>
              <p:sp>
                <p:nvSpPr>
                  <p:cNvPr id="51233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60" y="1584"/>
                    <a:ext cx="516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1371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18288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GB" b="1"/>
                      <a:t>TF IIA</a:t>
                    </a:r>
                    <a:endParaRPr lang="en-GB"/>
                  </a:p>
                </p:txBody>
              </p:sp>
              <p:sp>
                <p:nvSpPr>
                  <p:cNvPr id="51234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2" y="1536"/>
                    <a:ext cx="516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1371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18288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GB" b="1"/>
                      <a:t>TF IIB</a:t>
                    </a:r>
                  </a:p>
                </p:txBody>
              </p:sp>
            </p:grpSp>
          </p:grpSp>
          <p:sp>
            <p:nvSpPr>
              <p:cNvPr id="51229" name="Rectangle 26"/>
              <p:cNvSpPr>
                <a:spLocks noChangeArrowheads="1"/>
              </p:cNvSpPr>
              <p:nvPr/>
            </p:nvSpPr>
            <p:spPr bwMode="auto">
              <a:xfrm>
                <a:off x="192" y="2448"/>
                <a:ext cx="5280" cy="172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n-GB" sz="2400">
                    <a:latin typeface="Calibri" charset="0"/>
                  </a:rPr>
                  <a:t>Next, TFIIA and TFIIB bind. TFIIB is particularly important,</a:t>
                </a:r>
              </a:p>
              <a:p>
                <a:r>
                  <a:rPr lang="en-GB" sz="2400">
                    <a:latin typeface="Calibri" charset="0"/>
                  </a:rPr>
                  <a:t>as it is able to bind to TFIID and RNA Polymerase II</a:t>
                </a:r>
              </a:p>
            </p:txBody>
          </p:sp>
        </p:grpSp>
        <p:grpSp>
          <p:nvGrpSpPr>
            <p:cNvPr id="51211" name="Group 27"/>
            <p:cNvGrpSpPr>
              <a:grpSpLocks/>
            </p:cNvGrpSpPr>
            <p:nvPr/>
          </p:nvGrpSpPr>
          <p:grpSpPr bwMode="auto">
            <a:xfrm>
              <a:off x="192" y="1056"/>
              <a:ext cx="5136" cy="2832"/>
              <a:chOff x="192" y="1056"/>
              <a:chExt cx="5136" cy="2832"/>
            </a:xfrm>
          </p:grpSpPr>
          <p:grpSp>
            <p:nvGrpSpPr>
              <p:cNvPr id="51222" name="Group 28"/>
              <p:cNvGrpSpPr>
                <a:grpSpLocks/>
              </p:cNvGrpSpPr>
              <p:nvPr/>
            </p:nvGrpSpPr>
            <p:grpSpPr bwMode="auto">
              <a:xfrm>
                <a:off x="192" y="1104"/>
                <a:ext cx="5136" cy="2784"/>
                <a:chOff x="192" y="1104"/>
                <a:chExt cx="5136" cy="2784"/>
              </a:xfrm>
            </p:grpSpPr>
            <p:grpSp>
              <p:nvGrpSpPr>
                <p:cNvPr id="51224" name="Group 29"/>
                <p:cNvGrpSpPr>
                  <a:grpSpLocks/>
                </p:cNvGrpSpPr>
                <p:nvPr/>
              </p:nvGrpSpPr>
              <p:grpSpPr bwMode="auto">
                <a:xfrm>
                  <a:off x="1872" y="1104"/>
                  <a:ext cx="2016" cy="480"/>
                  <a:chOff x="1872" y="1104"/>
                  <a:chExt cx="2016" cy="480"/>
                </a:xfrm>
              </p:grpSpPr>
              <p:sp>
                <p:nvSpPr>
                  <p:cNvPr id="5122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104"/>
                    <a:ext cx="2016" cy="480"/>
                  </a:xfrm>
                  <a:prstGeom prst="ellipse">
                    <a:avLst/>
                  </a:prstGeom>
                  <a:solidFill>
                    <a:srgbClr val="66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libri" charset="0"/>
                    </a:endParaRPr>
                  </a:p>
                </p:txBody>
              </p:sp>
              <p:sp>
                <p:nvSpPr>
                  <p:cNvPr id="51227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04" y="1200"/>
                    <a:ext cx="1199" cy="3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1371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18288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GB" sz="2800" b="1"/>
                      <a:t>RNA Pol II</a:t>
                    </a:r>
                    <a:endParaRPr lang="en-GB" sz="2800"/>
                  </a:p>
                </p:txBody>
              </p:sp>
            </p:grpSp>
            <p:sp>
              <p:nvSpPr>
                <p:cNvPr id="51225" name="Rectangle 32"/>
                <p:cNvSpPr>
                  <a:spLocks noChangeArrowheads="1"/>
                </p:cNvSpPr>
                <p:nvPr/>
              </p:nvSpPr>
              <p:spPr bwMode="auto">
                <a:xfrm>
                  <a:off x="192" y="2544"/>
                  <a:ext cx="5136" cy="1344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r>
                    <a:rPr lang="en-GB" sz="2400">
                      <a:latin typeface="Calibri" charset="0"/>
                    </a:rPr>
                    <a:t>RNA polymerase binds to TF IIB with TF IIF bound.</a:t>
                  </a:r>
                </a:p>
              </p:txBody>
            </p:sp>
          </p:grpSp>
          <p:sp>
            <p:nvSpPr>
              <p:cNvPr id="51223" name="Oval 33"/>
              <p:cNvSpPr>
                <a:spLocks noChangeArrowheads="1"/>
              </p:cNvSpPr>
              <p:nvPr/>
            </p:nvSpPr>
            <p:spPr bwMode="auto">
              <a:xfrm>
                <a:off x="3552" y="1056"/>
                <a:ext cx="576" cy="240"/>
              </a:xfrm>
              <a:prstGeom prst="ellipse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b="1">
                    <a:latin typeface="Calibri" charset="0"/>
                  </a:rPr>
                  <a:t>TFIIF</a:t>
                </a:r>
                <a:endParaRPr lang="en-GB" sz="2400">
                  <a:latin typeface="Calibri" charset="0"/>
                </a:endParaRPr>
              </a:p>
            </p:txBody>
          </p:sp>
        </p:grpSp>
        <p:grpSp>
          <p:nvGrpSpPr>
            <p:cNvPr id="51212" name="Group 34"/>
            <p:cNvGrpSpPr>
              <a:grpSpLocks/>
            </p:cNvGrpSpPr>
            <p:nvPr/>
          </p:nvGrpSpPr>
          <p:grpSpPr bwMode="auto">
            <a:xfrm>
              <a:off x="144" y="864"/>
              <a:ext cx="5376" cy="3072"/>
              <a:chOff x="144" y="864"/>
              <a:chExt cx="5376" cy="3072"/>
            </a:xfrm>
          </p:grpSpPr>
          <p:sp>
            <p:nvSpPr>
              <p:cNvPr id="51213" name="Rectangle 35"/>
              <p:cNvSpPr>
                <a:spLocks noChangeArrowheads="1"/>
              </p:cNvSpPr>
              <p:nvPr/>
            </p:nvSpPr>
            <p:spPr bwMode="auto">
              <a:xfrm>
                <a:off x="144" y="2496"/>
                <a:ext cx="5376" cy="1440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n-GB" sz="2400">
                    <a:latin typeface="Calibri" charset="0"/>
                  </a:rPr>
                  <a:t>The final steps involve the binding of TFIIE,TF IIH and TFIIJ.</a:t>
                </a:r>
              </a:p>
              <a:p>
                <a:r>
                  <a:rPr lang="en-GB" sz="2400">
                    <a:latin typeface="Calibri" charset="0"/>
                  </a:rPr>
                  <a:t>TFII H promotes further  unwinding of the DNA helix to</a:t>
                </a:r>
              </a:p>
              <a:p>
                <a:r>
                  <a:rPr lang="en-GB" sz="2400">
                    <a:latin typeface="Calibri" charset="0"/>
                  </a:rPr>
                  <a:t>facilitate RNA synthesis by RNA Polymerase II.</a:t>
                </a:r>
              </a:p>
            </p:txBody>
          </p:sp>
          <p:grpSp>
            <p:nvGrpSpPr>
              <p:cNvPr id="51214" name="Group 36"/>
              <p:cNvGrpSpPr>
                <a:grpSpLocks/>
              </p:cNvGrpSpPr>
              <p:nvPr/>
            </p:nvGrpSpPr>
            <p:grpSpPr bwMode="auto">
              <a:xfrm>
                <a:off x="1536" y="864"/>
                <a:ext cx="2160" cy="384"/>
                <a:chOff x="1536" y="864"/>
                <a:chExt cx="2160" cy="384"/>
              </a:xfrm>
            </p:grpSpPr>
            <p:grpSp>
              <p:nvGrpSpPr>
                <p:cNvPr id="51215" name="Group 37"/>
                <p:cNvGrpSpPr>
                  <a:grpSpLocks/>
                </p:cNvGrpSpPr>
                <p:nvPr/>
              </p:nvGrpSpPr>
              <p:grpSpPr bwMode="auto">
                <a:xfrm>
                  <a:off x="2112" y="864"/>
                  <a:ext cx="1584" cy="288"/>
                  <a:chOff x="2112" y="864"/>
                  <a:chExt cx="1584" cy="288"/>
                </a:xfrm>
              </p:grpSpPr>
              <p:grpSp>
                <p:nvGrpSpPr>
                  <p:cNvPr id="51217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2112" y="864"/>
                    <a:ext cx="720" cy="288"/>
                    <a:chOff x="2112" y="864"/>
                    <a:chExt cx="720" cy="288"/>
                  </a:xfrm>
                </p:grpSpPr>
                <p:sp>
                  <p:nvSpPr>
                    <p:cNvPr id="51220" name="Oval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864"/>
                      <a:ext cx="720" cy="288"/>
                    </a:xfrm>
                    <a:prstGeom prst="ellipse">
                      <a:avLst/>
                    </a:prstGeom>
                    <a:solidFill>
                      <a:srgbClr val="66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latin typeface="Calibri" charset="0"/>
                      </a:endParaRPr>
                    </a:p>
                  </p:txBody>
                </p:sp>
                <p:sp>
                  <p:nvSpPr>
                    <p:cNvPr id="51221" name="Text Box 4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08" y="912"/>
                      <a:ext cx="508" cy="2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5pPr>
                      <a:lvl6pPr marL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6pPr>
                      <a:lvl7pPr marL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7pPr>
                      <a:lvl8pPr marL="1371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8pPr>
                      <a:lvl9pPr marL="18288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GB" b="1"/>
                        <a:t>TF IIE</a:t>
                      </a:r>
                    </a:p>
                  </p:txBody>
                </p:sp>
              </p:grpSp>
              <p:sp>
                <p:nvSpPr>
                  <p:cNvPr id="51218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2976" y="864"/>
                    <a:ext cx="720" cy="288"/>
                  </a:xfrm>
                  <a:prstGeom prst="ellipse">
                    <a:avLst/>
                  </a:prstGeom>
                  <a:solidFill>
                    <a:srgbClr val="66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GB" sz="2400">
                      <a:latin typeface="Calibri" charset="0"/>
                    </a:endParaRPr>
                  </a:p>
                </p:txBody>
              </p:sp>
              <p:sp>
                <p:nvSpPr>
                  <p:cNvPr id="51219" name="Text 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2" y="912"/>
                    <a:ext cx="556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1371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18288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GB" b="1"/>
                      <a:t>TF II H</a:t>
                    </a:r>
                  </a:p>
                </p:txBody>
              </p:sp>
            </p:grpSp>
            <p:sp>
              <p:nvSpPr>
                <p:cNvPr id="51216" name="Oval 43"/>
                <p:cNvSpPr>
                  <a:spLocks noChangeArrowheads="1"/>
                </p:cNvSpPr>
                <p:nvPr/>
              </p:nvSpPr>
              <p:spPr bwMode="auto">
                <a:xfrm>
                  <a:off x="1536" y="1008"/>
                  <a:ext cx="576" cy="240"/>
                </a:xfrm>
                <a:prstGeom prst="ellipse">
                  <a:avLst/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GB" b="1">
                      <a:latin typeface="Calibri" charset="0"/>
                    </a:rPr>
                    <a:t>TFIIJ</a:t>
                  </a:r>
                  <a:endParaRPr lang="en-GB" sz="2400">
                    <a:latin typeface="Calibri" charset="0"/>
                  </a:endParaRPr>
                </a:p>
              </p:txBody>
            </p:sp>
          </p:grpSp>
        </p:grpSp>
      </p:grpSp>
      <p:sp>
        <p:nvSpPr>
          <p:cNvPr id="36908" name="Text Box 44"/>
          <p:cNvSpPr txBox="1">
            <a:spLocks noChangeArrowheads="1"/>
          </p:cNvSpPr>
          <p:nvPr/>
        </p:nvSpPr>
        <p:spPr bwMode="auto">
          <a:xfrm>
            <a:off x="228600" y="4114800"/>
            <a:ext cx="8610600" cy="22828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GB" sz="2400"/>
              <a:t>The </a:t>
            </a:r>
            <a:r>
              <a:rPr lang="en-GB" sz="2400" b="1"/>
              <a:t>Basal Transcription Complex</a:t>
            </a:r>
            <a:r>
              <a:rPr lang="en-GB" sz="2400"/>
              <a:t> allows </a:t>
            </a:r>
            <a:r>
              <a:rPr lang="en-GB" sz="2400" b="1"/>
              <a:t>RNA polymerase II</a:t>
            </a:r>
            <a:r>
              <a:rPr lang="en-GB" sz="2400"/>
              <a:t> to be phosphorylated and then engage in transcription. </a:t>
            </a:r>
          </a:p>
          <a:p>
            <a:endParaRPr lang="en-GB" sz="2400"/>
          </a:p>
          <a:p>
            <a:pPr>
              <a:buFontTx/>
              <a:buChar char="•"/>
            </a:pPr>
            <a:r>
              <a:rPr lang="en-GB" sz="2400"/>
              <a:t>In the absence of binding of other </a:t>
            </a:r>
            <a:r>
              <a:rPr lang="en-GB" sz="2400" b="1"/>
              <a:t>Transcription Factors</a:t>
            </a:r>
            <a:r>
              <a:rPr lang="en-GB" sz="2400"/>
              <a:t> this produces a </a:t>
            </a:r>
            <a:r>
              <a:rPr lang="en-GB" sz="2400" b="1"/>
              <a:t>Basal</a:t>
            </a:r>
            <a:r>
              <a:rPr lang="en-GB" sz="2400"/>
              <a:t> (low) level of transcription.</a:t>
            </a:r>
          </a:p>
          <a:p>
            <a:endParaRPr lang="en-GB" sz="2400"/>
          </a:p>
        </p:txBody>
      </p:sp>
      <p:sp>
        <p:nvSpPr>
          <p:cNvPr id="51204" name="Text Box 45"/>
          <p:cNvSpPr txBox="1">
            <a:spLocks noChangeArrowheads="1"/>
          </p:cNvSpPr>
          <p:nvPr/>
        </p:nvSpPr>
        <p:spPr bwMode="auto">
          <a:xfrm>
            <a:off x="533400" y="228600"/>
            <a:ext cx="404813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400">
                <a:solidFill>
                  <a:srgbClr val="FF0000"/>
                </a:solidFill>
              </a:rPr>
              <a:t>H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213539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08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228600" y="762000"/>
            <a:ext cx="8686800" cy="5791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>
              <a:latin typeface="Courier" charset="0"/>
            </a:endParaRPr>
          </a:p>
        </p:txBody>
      </p:sp>
      <p:grpSp>
        <p:nvGrpSpPr>
          <p:cNvPr id="53252" name="Group 3"/>
          <p:cNvGrpSpPr>
            <a:grpSpLocks/>
          </p:cNvGrpSpPr>
          <p:nvPr/>
        </p:nvGrpSpPr>
        <p:grpSpPr bwMode="auto">
          <a:xfrm>
            <a:off x="457200" y="2971800"/>
            <a:ext cx="6248400" cy="979488"/>
            <a:chOff x="288" y="1776"/>
            <a:chExt cx="3936" cy="743"/>
          </a:xfrm>
        </p:grpSpPr>
        <p:sp>
          <p:nvSpPr>
            <p:cNvPr id="53277" name="Text Box 4"/>
            <p:cNvSpPr txBox="1">
              <a:spLocks noChangeArrowheads="1"/>
            </p:cNvSpPr>
            <p:nvPr/>
          </p:nvSpPr>
          <p:spPr bwMode="auto">
            <a:xfrm>
              <a:off x="2592" y="1965"/>
              <a:ext cx="628" cy="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GB" sz="2400" b="1"/>
                <a:t>TATA</a:t>
              </a:r>
              <a:endParaRPr lang="en-GB" sz="2400">
                <a:latin typeface="Courier" charset="0"/>
              </a:endParaRPr>
            </a:p>
          </p:txBody>
        </p:sp>
        <p:sp>
          <p:nvSpPr>
            <p:cNvPr id="53278" name="Line 5"/>
            <p:cNvSpPr>
              <a:spLocks noChangeShapeType="1"/>
            </p:cNvSpPr>
            <p:nvPr/>
          </p:nvSpPr>
          <p:spPr bwMode="auto">
            <a:xfrm flipH="1">
              <a:off x="2112" y="21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9" name="Line 6"/>
            <p:cNvSpPr>
              <a:spLocks noChangeShapeType="1"/>
            </p:cNvSpPr>
            <p:nvPr/>
          </p:nvSpPr>
          <p:spPr bwMode="auto">
            <a:xfrm>
              <a:off x="3168" y="2112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0" name="Line 7"/>
            <p:cNvSpPr>
              <a:spLocks noChangeShapeType="1"/>
            </p:cNvSpPr>
            <p:nvPr/>
          </p:nvSpPr>
          <p:spPr bwMode="auto">
            <a:xfrm flipV="1">
              <a:off x="3408" y="177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1" name="Line 8"/>
            <p:cNvSpPr>
              <a:spLocks noChangeShapeType="1"/>
            </p:cNvSpPr>
            <p:nvPr/>
          </p:nvSpPr>
          <p:spPr bwMode="auto">
            <a:xfrm>
              <a:off x="3408" y="177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2" name="Text Box 9"/>
            <p:cNvSpPr txBox="1">
              <a:spLocks noChangeArrowheads="1"/>
            </p:cNvSpPr>
            <p:nvPr/>
          </p:nvSpPr>
          <p:spPr bwMode="auto">
            <a:xfrm>
              <a:off x="720" y="1824"/>
              <a:ext cx="1450" cy="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GB" b="1"/>
                <a:t>Transcription</a:t>
              </a:r>
              <a:r>
                <a:rPr lang="en-GB" sz="2400" b="1"/>
                <a:t> </a:t>
              </a:r>
              <a:r>
                <a:rPr lang="en-GB" b="1"/>
                <a:t>Factor Binding Site(s)</a:t>
              </a:r>
              <a:endParaRPr lang="en-GB" sz="2400" b="1"/>
            </a:p>
          </p:txBody>
        </p:sp>
        <p:sp>
          <p:nvSpPr>
            <p:cNvPr id="53283" name="Line 10"/>
            <p:cNvSpPr>
              <a:spLocks noChangeShapeType="1"/>
            </p:cNvSpPr>
            <p:nvPr/>
          </p:nvSpPr>
          <p:spPr bwMode="auto">
            <a:xfrm flipH="1">
              <a:off x="288" y="2112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253" name="Group 11"/>
          <p:cNvGrpSpPr>
            <a:grpSpLocks/>
          </p:cNvGrpSpPr>
          <p:nvPr/>
        </p:nvGrpSpPr>
        <p:grpSpPr bwMode="auto">
          <a:xfrm>
            <a:off x="3276600" y="2362200"/>
            <a:ext cx="2514600" cy="609600"/>
            <a:chOff x="2064" y="1488"/>
            <a:chExt cx="1584" cy="384"/>
          </a:xfrm>
        </p:grpSpPr>
        <p:sp>
          <p:nvSpPr>
            <p:cNvPr id="53272" name="Oval 12"/>
            <p:cNvSpPr>
              <a:spLocks noChangeArrowheads="1"/>
            </p:cNvSpPr>
            <p:nvPr/>
          </p:nvSpPr>
          <p:spPr bwMode="auto">
            <a:xfrm>
              <a:off x="2064" y="1536"/>
              <a:ext cx="672" cy="336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3273" name="Oval 13"/>
            <p:cNvSpPr>
              <a:spLocks noChangeArrowheads="1"/>
            </p:cNvSpPr>
            <p:nvPr/>
          </p:nvSpPr>
          <p:spPr bwMode="auto">
            <a:xfrm>
              <a:off x="2976" y="1488"/>
              <a:ext cx="672" cy="336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53274" name="Group 14"/>
            <p:cNvGrpSpPr>
              <a:grpSpLocks/>
            </p:cNvGrpSpPr>
            <p:nvPr/>
          </p:nvGrpSpPr>
          <p:grpSpPr bwMode="auto">
            <a:xfrm>
              <a:off x="2160" y="1536"/>
              <a:ext cx="1428" cy="279"/>
              <a:chOff x="2160" y="1536"/>
              <a:chExt cx="1428" cy="279"/>
            </a:xfrm>
          </p:grpSpPr>
          <p:sp>
            <p:nvSpPr>
              <p:cNvPr id="53275" name="Text Box 15"/>
              <p:cNvSpPr txBox="1">
                <a:spLocks noChangeArrowheads="1"/>
              </p:cNvSpPr>
              <p:nvPr/>
            </p:nvSpPr>
            <p:spPr bwMode="auto">
              <a:xfrm>
                <a:off x="2160" y="1584"/>
                <a:ext cx="5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b="1"/>
                  <a:t>TF IIA</a:t>
                </a:r>
                <a:endParaRPr lang="en-GB"/>
              </a:p>
            </p:txBody>
          </p:sp>
          <p:sp>
            <p:nvSpPr>
              <p:cNvPr id="53276" name="Text Box 16"/>
              <p:cNvSpPr txBox="1">
                <a:spLocks noChangeArrowheads="1"/>
              </p:cNvSpPr>
              <p:nvPr/>
            </p:nvSpPr>
            <p:spPr bwMode="auto">
              <a:xfrm>
                <a:off x="3072" y="1536"/>
                <a:ext cx="5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b="1"/>
                  <a:t>TF IIB</a:t>
                </a:r>
              </a:p>
            </p:txBody>
          </p:sp>
        </p:grpSp>
      </p:grpSp>
      <p:grpSp>
        <p:nvGrpSpPr>
          <p:cNvPr id="53254" name="Group 17"/>
          <p:cNvGrpSpPr>
            <a:grpSpLocks/>
          </p:cNvGrpSpPr>
          <p:nvPr/>
        </p:nvGrpSpPr>
        <p:grpSpPr bwMode="auto">
          <a:xfrm>
            <a:off x="2971800" y="1752600"/>
            <a:ext cx="3200400" cy="762000"/>
            <a:chOff x="1872" y="1104"/>
            <a:chExt cx="2016" cy="480"/>
          </a:xfrm>
        </p:grpSpPr>
        <p:sp>
          <p:nvSpPr>
            <p:cNvPr id="53270" name="Oval 18"/>
            <p:cNvSpPr>
              <a:spLocks noChangeArrowheads="1"/>
            </p:cNvSpPr>
            <p:nvPr/>
          </p:nvSpPr>
          <p:spPr bwMode="auto">
            <a:xfrm>
              <a:off x="1872" y="1104"/>
              <a:ext cx="2016" cy="480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3271" name="Text Box 19"/>
            <p:cNvSpPr txBox="1">
              <a:spLocks noChangeArrowheads="1"/>
            </p:cNvSpPr>
            <p:nvPr/>
          </p:nvSpPr>
          <p:spPr bwMode="auto">
            <a:xfrm>
              <a:off x="2304" y="1200"/>
              <a:ext cx="119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GB" sz="2800" b="1"/>
                <a:t>RNA Pol II</a:t>
              </a:r>
              <a:endParaRPr lang="en-GB" sz="2800"/>
            </a:p>
          </p:txBody>
        </p:sp>
      </p:grpSp>
      <p:sp>
        <p:nvSpPr>
          <p:cNvPr id="53255" name="Oval 23"/>
          <p:cNvSpPr>
            <a:spLocks noChangeArrowheads="1"/>
          </p:cNvSpPr>
          <p:nvPr/>
        </p:nvSpPr>
        <p:spPr bwMode="auto">
          <a:xfrm>
            <a:off x="3962400" y="2819400"/>
            <a:ext cx="1219200" cy="4572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53256" name="Text Box 24"/>
          <p:cNvSpPr txBox="1">
            <a:spLocks noChangeArrowheads="1"/>
          </p:cNvSpPr>
          <p:nvPr/>
        </p:nvSpPr>
        <p:spPr bwMode="auto">
          <a:xfrm>
            <a:off x="4191000" y="2895600"/>
            <a:ext cx="81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b="1"/>
              <a:t>TF IID</a:t>
            </a:r>
          </a:p>
        </p:txBody>
      </p:sp>
      <p:sp>
        <p:nvSpPr>
          <p:cNvPr id="53257" name="Text Box 25"/>
          <p:cNvSpPr txBox="1">
            <a:spLocks noChangeArrowheads="1"/>
          </p:cNvSpPr>
          <p:nvPr/>
        </p:nvSpPr>
        <p:spPr bwMode="auto">
          <a:xfrm>
            <a:off x="762000" y="228600"/>
            <a:ext cx="7620000" cy="45720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2400" b="1"/>
              <a:t>Transcription Factor Activity</a:t>
            </a:r>
            <a:endParaRPr lang="en-GB" sz="2400"/>
          </a:p>
        </p:txBody>
      </p:sp>
      <p:sp>
        <p:nvSpPr>
          <p:cNvPr id="15386" name="AutoShape 26"/>
          <p:cNvSpPr>
            <a:spLocks noChangeArrowheads="1"/>
          </p:cNvSpPr>
          <p:nvPr/>
        </p:nvSpPr>
        <p:spPr bwMode="auto">
          <a:xfrm>
            <a:off x="914400" y="2209800"/>
            <a:ext cx="2438400" cy="838200"/>
          </a:xfrm>
          <a:prstGeom prst="plus">
            <a:avLst>
              <a:gd name="adj" fmla="val 250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400" b="1">
                <a:latin typeface="Calibri" charset="0"/>
              </a:rPr>
              <a:t>Transcription</a:t>
            </a:r>
          </a:p>
          <a:p>
            <a:pPr algn="ctr"/>
            <a:r>
              <a:rPr lang="en-GB" sz="2400" b="1">
                <a:latin typeface="Calibri" charset="0"/>
              </a:rPr>
              <a:t>Factors</a:t>
            </a:r>
            <a:endParaRPr lang="en-GB" sz="2400">
              <a:latin typeface="Calibri" charset="0"/>
            </a:endParaRPr>
          </a:p>
        </p:txBody>
      </p:sp>
      <p:sp>
        <p:nvSpPr>
          <p:cNvPr id="15387" name="AutoShape 27"/>
          <p:cNvSpPr>
            <a:spLocks/>
          </p:cNvSpPr>
          <p:nvPr/>
        </p:nvSpPr>
        <p:spPr bwMode="auto">
          <a:xfrm>
            <a:off x="4572000" y="4706938"/>
            <a:ext cx="3810000" cy="1749425"/>
          </a:xfrm>
          <a:prstGeom prst="borderCallout2">
            <a:avLst>
              <a:gd name="adj1" fmla="val 7750"/>
              <a:gd name="adj2" fmla="val -2000"/>
              <a:gd name="adj3" fmla="val 7750"/>
              <a:gd name="adj4" fmla="val -22375"/>
              <a:gd name="adj5" fmla="val -53282"/>
              <a:gd name="adj6" fmla="val -43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latin typeface="Calibri" charset="0"/>
              </a:rPr>
              <a:t>Transcription factors “bend DNA” on binding. They can interact with each other and the Basal Transcription Complex to modulate transcription</a:t>
            </a:r>
            <a:r>
              <a:rPr lang="en-GB">
                <a:latin typeface="Calibri" charset="0"/>
              </a:rPr>
              <a:t>.</a:t>
            </a:r>
          </a:p>
          <a:p>
            <a:endParaRPr lang="en-GB">
              <a:latin typeface="Calibri" charset="0"/>
            </a:endParaRPr>
          </a:p>
        </p:txBody>
      </p:sp>
      <p:sp>
        <p:nvSpPr>
          <p:cNvPr id="15388" name="Text Box 28"/>
          <p:cNvSpPr txBox="1">
            <a:spLocks noChangeArrowheads="1"/>
          </p:cNvSpPr>
          <p:nvPr/>
        </p:nvSpPr>
        <p:spPr bwMode="auto">
          <a:xfrm>
            <a:off x="457200" y="3951288"/>
            <a:ext cx="3200400" cy="2262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1200" b="1">
                <a:solidFill>
                  <a:srgbClr val="000000"/>
                </a:solidFill>
                <a:latin typeface="Courier" charset="0"/>
              </a:rPr>
              <a:t>SP1</a:t>
            </a:r>
            <a:r>
              <a:rPr lang="en-GB" sz="1200">
                <a:solidFill>
                  <a:srgbClr val="000000"/>
                </a:solidFill>
                <a:latin typeface="Courier" charset="0"/>
              </a:rPr>
              <a:t>		5' GGGCGG 3'</a:t>
            </a:r>
            <a:r>
              <a:rPr lang="en-GB" sz="1200" b="1">
                <a:solidFill>
                  <a:srgbClr val="000000"/>
                </a:solidFill>
                <a:latin typeface="Courier" charset="0"/>
              </a:rPr>
              <a:t> </a:t>
            </a:r>
          </a:p>
          <a:p>
            <a:r>
              <a:rPr lang="en-GB" sz="1200" b="1">
                <a:solidFill>
                  <a:srgbClr val="000000"/>
                </a:solidFill>
                <a:latin typeface="Courier" charset="0"/>
              </a:rPr>
              <a:t>AP1		</a:t>
            </a:r>
            <a:r>
              <a:rPr lang="en-GB" sz="1200">
                <a:solidFill>
                  <a:srgbClr val="000000"/>
                </a:solidFill>
                <a:latin typeface="Courier" charset="0"/>
              </a:rPr>
              <a:t>5' TGAGTCA 3’</a:t>
            </a:r>
          </a:p>
          <a:p>
            <a:r>
              <a:rPr lang="en-GB" sz="1200" b="1">
                <a:solidFill>
                  <a:srgbClr val="000000"/>
                </a:solidFill>
                <a:latin typeface="Courier" charset="0"/>
              </a:rPr>
              <a:t>SRF		</a:t>
            </a:r>
            <a:r>
              <a:rPr lang="en-GB" sz="1200">
                <a:solidFill>
                  <a:srgbClr val="000000"/>
                </a:solidFill>
                <a:latin typeface="Courier" charset="0"/>
              </a:rPr>
              <a:t>5' NNCC(A/T)6GGNN 3'</a:t>
            </a:r>
          </a:p>
          <a:p>
            <a:r>
              <a:rPr lang="en-GB" sz="1200" b="1">
                <a:solidFill>
                  <a:srgbClr val="000000"/>
                </a:solidFill>
                <a:latin typeface="Courier" charset="0"/>
              </a:rPr>
              <a:t>Oct		</a:t>
            </a:r>
            <a:r>
              <a:rPr lang="en-GB" sz="1200">
                <a:solidFill>
                  <a:srgbClr val="000000"/>
                </a:solidFill>
                <a:latin typeface="Courier" charset="0"/>
              </a:rPr>
              <a:t>5' ATTTGCAT 3'</a:t>
            </a:r>
          </a:p>
          <a:p>
            <a:r>
              <a:rPr lang="en-GB" sz="1200" b="1">
                <a:solidFill>
                  <a:srgbClr val="000000"/>
                </a:solidFill>
                <a:latin typeface="Courier" charset="0"/>
              </a:rPr>
              <a:t>Pit		</a:t>
            </a:r>
            <a:r>
              <a:rPr lang="en-GB" sz="1200">
                <a:solidFill>
                  <a:srgbClr val="000000"/>
                </a:solidFill>
                <a:latin typeface="Courier" charset="0"/>
              </a:rPr>
              <a:t>5' A/ TTATNCAT 3’</a:t>
            </a:r>
          </a:p>
          <a:p>
            <a:r>
              <a:rPr lang="en-GB" sz="1200" b="1">
                <a:solidFill>
                  <a:srgbClr val="000000"/>
                </a:solidFill>
                <a:latin typeface="Courier" charset="0"/>
              </a:rPr>
              <a:t>GR		</a:t>
            </a:r>
            <a:r>
              <a:rPr lang="en-GB" sz="1200">
                <a:solidFill>
                  <a:srgbClr val="000000"/>
                </a:solidFill>
                <a:latin typeface="Courier" charset="0"/>
              </a:rPr>
              <a:t>5' AGAACAN3TGTTCT 3'</a:t>
            </a:r>
          </a:p>
          <a:p>
            <a:r>
              <a:rPr lang="en-GB" sz="1200" b="1">
                <a:solidFill>
                  <a:srgbClr val="000000"/>
                </a:solidFill>
                <a:latin typeface="Courier" charset="0"/>
              </a:rPr>
              <a:t>CREB /ATF</a:t>
            </a:r>
            <a:r>
              <a:rPr lang="en-GB" sz="1200">
                <a:solidFill>
                  <a:srgbClr val="000000"/>
                </a:solidFill>
                <a:latin typeface="Courier" charset="0"/>
              </a:rPr>
              <a:t> 5' TGACGTCA 3'</a:t>
            </a:r>
          </a:p>
          <a:p>
            <a:r>
              <a:rPr lang="en-GB" sz="1200" b="1">
                <a:solidFill>
                  <a:srgbClr val="000000"/>
                </a:solidFill>
                <a:latin typeface="Courier" charset="0"/>
              </a:rPr>
              <a:t>CTF		</a:t>
            </a:r>
            <a:r>
              <a:rPr lang="en-GB" sz="1200">
                <a:solidFill>
                  <a:srgbClr val="000000"/>
                </a:solidFill>
                <a:latin typeface="Courier" charset="0"/>
              </a:rPr>
              <a:t>5' GCCAAT 3'</a:t>
            </a:r>
          </a:p>
          <a:p>
            <a:r>
              <a:rPr lang="en-GB" sz="1200" b="1">
                <a:solidFill>
                  <a:srgbClr val="000000"/>
                </a:solidFill>
                <a:latin typeface="Courier" charset="0"/>
              </a:rPr>
              <a:t>AP2		</a:t>
            </a:r>
            <a:r>
              <a:rPr lang="en-GB" sz="1200">
                <a:solidFill>
                  <a:srgbClr val="000000"/>
                </a:solidFill>
                <a:latin typeface="Courier" charset="0"/>
              </a:rPr>
              <a:t>5' CCCCAGGC 3'</a:t>
            </a:r>
          </a:p>
          <a:p>
            <a:r>
              <a:rPr lang="en-GB" sz="1200" b="1">
                <a:solidFill>
                  <a:srgbClr val="000000"/>
                </a:solidFill>
                <a:latin typeface="Courier" charset="0"/>
              </a:rPr>
              <a:t>C/EBP	</a:t>
            </a:r>
            <a:r>
              <a:rPr lang="en-GB" sz="1200">
                <a:solidFill>
                  <a:srgbClr val="000000"/>
                </a:solidFill>
                <a:latin typeface="Courier" charset="0"/>
              </a:rPr>
              <a:t>5' TGTGGAAAG 3'</a:t>
            </a:r>
          </a:p>
          <a:p>
            <a:r>
              <a:rPr lang="en-GB" sz="1200">
                <a:solidFill>
                  <a:srgbClr val="000000"/>
                </a:solidFill>
                <a:latin typeface="Courier" charset="0"/>
              </a:rPr>
              <a:t>		5' CCAAT 3'</a:t>
            </a:r>
          </a:p>
          <a:p>
            <a:endParaRPr lang="en-GB" sz="900">
              <a:solidFill>
                <a:srgbClr val="000000"/>
              </a:solidFill>
              <a:latin typeface="Courier" charset="0"/>
            </a:endParaRPr>
          </a:p>
        </p:txBody>
      </p:sp>
      <p:grpSp>
        <p:nvGrpSpPr>
          <p:cNvPr id="53261" name="Group 37"/>
          <p:cNvGrpSpPr>
            <a:grpSpLocks/>
          </p:cNvGrpSpPr>
          <p:nvPr/>
        </p:nvGrpSpPr>
        <p:grpSpPr bwMode="auto">
          <a:xfrm>
            <a:off x="2438400" y="1371600"/>
            <a:ext cx="3429000" cy="609600"/>
            <a:chOff x="1536" y="864"/>
            <a:chExt cx="2160" cy="384"/>
          </a:xfrm>
        </p:grpSpPr>
        <p:grpSp>
          <p:nvGrpSpPr>
            <p:cNvPr id="53263" name="Group 38"/>
            <p:cNvGrpSpPr>
              <a:grpSpLocks/>
            </p:cNvGrpSpPr>
            <p:nvPr/>
          </p:nvGrpSpPr>
          <p:grpSpPr bwMode="auto">
            <a:xfrm>
              <a:off x="2112" y="864"/>
              <a:ext cx="1584" cy="288"/>
              <a:chOff x="2112" y="864"/>
              <a:chExt cx="1584" cy="288"/>
            </a:xfrm>
          </p:grpSpPr>
          <p:grpSp>
            <p:nvGrpSpPr>
              <p:cNvPr id="53265" name="Group 39"/>
              <p:cNvGrpSpPr>
                <a:grpSpLocks/>
              </p:cNvGrpSpPr>
              <p:nvPr/>
            </p:nvGrpSpPr>
            <p:grpSpPr bwMode="auto">
              <a:xfrm>
                <a:off x="2112" y="864"/>
                <a:ext cx="720" cy="288"/>
                <a:chOff x="2112" y="864"/>
                <a:chExt cx="720" cy="288"/>
              </a:xfrm>
            </p:grpSpPr>
            <p:sp>
              <p:nvSpPr>
                <p:cNvPr id="53268" name="Oval 40"/>
                <p:cNvSpPr>
                  <a:spLocks noChangeArrowheads="1"/>
                </p:cNvSpPr>
                <p:nvPr/>
              </p:nvSpPr>
              <p:spPr bwMode="auto">
                <a:xfrm>
                  <a:off x="2112" y="864"/>
                  <a:ext cx="720" cy="288"/>
                </a:xfrm>
                <a:prstGeom prst="ellipse">
                  <a:avLst/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53269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2208" y="912"/>
                  <a:ext cx="508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GB" b="1"/>
                    <a:t>TF IIE</a:t>
                  </a:r>
                </a:p>
              </p:txBody>
            </p:sp>
          </p:grpSp>
          <p:sp>
            <p:nvSpPr>
              <p:cNvPr id="53266" name="Oval 42"/>
              <p:cNvSpPr>
                <a:spLocks noChangeArrowheads="1"/>
              </p:cNvSpPr>
              <p:nvPr/>
            </p:nvSpPr>
            <p:spPr bwMode="auto">
              <a:xfrm>
                <a:off x="2976" y="864"/>
                <a:ext cx="720" cy="288"/>
              </a:xfrm>
              <a:prstGeom prst="ellipse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 sz="2400">
                  <a:latin typeface="Calibri" charset="0"/>
                </a:endParaRPr>
              </a:p>
            </p:txBody>
          </p:sp>
          <p:sp>
            <p:nvSpPr>
              <p:cNvPr id="53267" name="Text Box 43"/>
              <p:cNvSpPr txBox="1">
                <a:spLocks noChangeArrowheads="1"/>
              </p:cNvSpPr>
              <p:nvPr/>
            </p:nvSpPr>
            <p:spPr bwMode="auto">
              <a:xfrm>
                <a:off x="3072" y="912"/>
                <a:ext cx="55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GB" b="1"/>
                  <a:t>TF II H</a:t>
                </a:r>
              </a:p>
            </p:txBody>
          </p:sp>
        </p:grpSp>
        <p:sp>
          <p:nvSpPr>
            <p:cNvPr id="53264" name="Oval 44"/>
            <p:cNvSpPr>
              <a:spLocks noChangeArrowheads="1"/>
            </p:cNvSpPr>
            <p:nvPr/>
          </p:nvSpPr>
          <p:spPr bwMode="auto">
            <a:xfrm>
              <a:off x="1536" y="1008"/>
              <a:ext cx="576" cy="240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b="1">
                  <a:latin typeface="Calibri" charset="0"/>
                </a:rPr>
                <a:t>TFIIJ</a:t>
              </a:r>
              <a:endParaRPr lang="en-GB" sz="2400">
                <a:latin typeface="Calibri" charset="0"/>
              </a:endParaRPr>
            </a:p>
          </p:txBody>
        </p:sp>
      </p:grpSp>
      <p:sp>
        <p:nvSpPr>
          <p:cNvPr id="53262" name="Text Box 45"/>
          <p:cNvSpPr txBox="1">
            <a:spLocks noChangeArrowheads="1"/>
          </p:cNvSpPr>
          <p:nvPr/>
        </p:nvSpPr>
        <p:spPr bwMode="auto">
          <a:xfrm>
            <a:off x="838200" y="2286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400">
                <a:solidFill>
                  <a:srgbClr val="FF0000"/>
                </a:solidFill>
              </a:rPr>
              <a:t>H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573276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6" grpId="0" animBg="1" autoUpdateAnimBg="0"/>
      <p:bldP spid="15387" grpId="0" animBg="1" autoUpdateAnimBg="0"/>
      <p:bldP spid="15388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2"/>
          <p:cNvSpPr txBox="1">
            <a:spLocks noChangeArrowheads="1"/>
          </p:cNvSpPr>
          <p:nvPr/>
        </p:nvSpPr>
        <p:spPr bwMode="auto">
          <a:xfrm>
            <a:off x="376238" y="511175"/>
            <a:ext cx="84010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2800">
                <a:solidFill>
                  <a:srgbClr val="990000"/>
                </a:solidFill>
              </a:rPr>
              <a:t>Protein synthesis on </a:t>
            </a:r>
          </a:p>
          <a:p>
            <a:pPr algn="ctr" eaLnBrk="1" hangingPunct="1"/>
            <a:r>
              <a:rPr lang="en-GB" sz="2800">
                <a:solidFill>
                  <a:srgbClr val="990000"/>
                </a:solidFill>
              </a:rPr>
              <a:t>Rough Endoplasmic Reticulum:</a:t>
            </a:r>
          </a:p>
          <a:p>
            <a:pPr algn="ctr" eaLnBrk="1" hangingPunct="1"/>
            <a:r>
              <a:rPr lang="en-GB" sz="2800">
                <a:solidFill>
                  <a:srgbClr val="990000"/>
                </a:solidFill>
              </a:rPr>
              <a:t>secreted and transmembrane proteins</a:t>
            </a:r>
          </a:p>
        </p:txBody>
      </p:sp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4416425"/>
            <a:ext cx="57673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3641725"/>
            <a:ext cx="17383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6"/>
          <p:cNvSpPr txBox="1">
            <a:spLocks noChangeArrowheads="1"/>
          </p:cNvSpPr>
          <p:nvPr/>
        </p:nvSpPr>
        <p:spPr bwMode="auto">
          <a:xfrm>
            <a:off x="2876550" y="2225675"/>
            <a:ext cx="574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2000"/>
              <a:t>First 20 - 24 amino acids = signal sequence</a:t>
            </a:r>
          </a:p>
          <a:p>
            <a:pPr algn="ctr" eaLnBrk="1" hangingPunct="1"/>
            <a:r>
              <a:rPr lang="en-GB" sz="2000"/>
              <a:t>(hydrophobic aas e.g. Leu, Ile, Phe, Trp, Tyr, Ala)</a:t>
            </a:r>
          </a:p>
        </p:txBody>
      </p:sp>
      <p:pic>
        <p:nvPicPr>
          <p:cNvPr id="6656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3646488"/>
            <a:ext cx="88106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Rectangle 14"/>
          <p:cNvSpPr>
            <a:spLocks noChangeArrowheads="1"/>
          </p:cNvSpPr>
          <p:nvPr/>
        </p:nvSpPr>
        <p:spPr bwMode="auto">
          <a:xfrm>
            <a:off x="2192338" y="4464050"/>
            <a:ext cx="684212" cy="6270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/>
              <a:t>40S</a:t>
            </a:r>
          </a:p>
        </p:txBody>
      </p:sp>
      <p:sp>
        <p:nvSpPr>
          <p:cNvPr id="66567" name="Rectangle 15"/>
          <p:cNvSpPr>
            <a:spLocks noChangeArrowheads="1"/>
          </p:cNvSpPr>
          <p:nvPr/>
        </p:nvSpPr>
        <p:spPr bwMode="auto">
          <a:xfrm>
            <a:off x="2071688" y="5108575"/>
            <a:ext cx="901700" cy="101758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60S</a:t>
            </a:r>
            <a:endParaRPr lang="en-GB"/>
          </a:p>
        </p:txBody>
      </p:sp>
      <p:sp>
        <p:nvSpPr>
          <p:cNvPr id="66568" name="Text Box 16"/>
          <p:cNvSpPr txBox="1">
            <a:spLocks noChangeArrowheads="1"/>
          </p:cNvSpPr>
          <p:nvPr/>
        </p:nvSpPr>
        <p:spPr bwMode="auto">
          <a:xfrm>
            <a:off x="5711825" y="4754563"/>
            <a:ext cx="865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800"/>
              <a:t>mRNA</a:t>
            </a:r>
          </a:p>
        </p:txBody>
      </p:sp>
    </p:spTree>
    <p:extLst>
      <p:ext uri="{BB962C8B-B14F-4D97-AF65-F5344CB8AC3E}">
        <p14:creationId xmlns:p14="http://schemas.microsoft.com/office/powerpoint/2010/main" val="58244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98307" name="Oval 12"/>
          <p:cNvSpPr>
            <a:spLocks noChangeArrowheads="1"/>
          </p:cNvSpPr>
          <p:nvPr/>
        </p:nvSpPr>
        <p:spPr bwMode="auto">
          <a:xfrm>
            <a:off x="1295400" y="1219200"/>
            <a:ext cx="6629400" cy="2819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latin typeface="Calibri" charset="0"/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/>
              <a:t>Gene Expression  - a summary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581400" y="1277938"/>
            <a:ext cx="1425575" cy="2501900"/>
            <a:chOff x="2256" y="805"/>
            <a:chExt cx="898" cy="1576"/>
          </a:xfrm>
        </p:grpSpPr>
        <p:sp>
          <p:nvSpPr>
            <p:cNvPr id="98320" name="Text Box 3"/>
            <p:cNvSpPr txBox="1">
              <a:spLocks noChangeArrowheads="1"/>
            </p:cNvSpPr>
            <p:nvPr/>
          </p:nvSpPr>
          <p:spPr bwMode="auto">
            <a:xfrm>
              <a:off x="2352" y="805"/>
              <a:ext cx="671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GB" sz="3200"/>
                <a:t>DNA</a:t>
              </a:r>
              <a:endParaRPr lang="en-GB"/>
            </a:p>
          </p:txBody>
        </p:sp>
        <p:sp>
          <p:nvSpPr>
            <p:cNvPr id="98321" name="Text Box 4"/>
            <p:cNvSpPr txBox="1">
              <a:spLocks noChangeArrowheads="1"/>
            </p:cNvSpPr>
            <p:nvPr/>
          </p:nvSpPr>
          <p:spPr bwMode="auto">
            <a:xfrm>
              <a:off x="2256" y="2016"/>
              <a:ext cx="89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GB" sz="3200"/>
                <a:t>mRNA</a:t>
              </a:r>
              <a:endParaRPr lang="en-GB"/>
            </a:p>
          </p:txBody>
        </p:sp>
        <p:sp>
          <p:nvSpPr>
            <p:cNvPr id="98322" name="Line 6"/>
            <p:cNvSpPr>
              <a:spLocks noChangeShapeType="1"/>
            </p:cNvSpPr>
            <p:nvPr/>
          </p:nvSpPr>
          <p:spPr bwMode="auto">
            <a:xfrm>
              <a:off x="2688" y="1200"/>
              <a:ext cx="0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1958975"/>
            <a:ext cx="213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Transcription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648200" y="2590800"/>
            <a:ext cx="314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Pre-RNA processing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421063" y="4876800"/>
            <a:ext cx="2374900" cy="1323975"/>
            <a:chOff x="2112" y="3072"/>
            <a:chExt cx="1496" cy="834"/>
          </a:xfrm>
        </p:grpSpPr>
        <p:sp>
          <p:nvSpPr>
            <p:cNvPr id="98318" name="Line 9"/>
            <p:cNvSpPr>
              <a:spLocks noChangeShapeType="1"/>
            </p:cNvSpPr>
            <p:nvPr/>
          </p:nvSpPr>
          <p:spPr bwMode="auto">
            <a:xfrm>
              <a:off x="2736" y="3072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9" name="Text Box 10"/>
            <p:cNvSpPr txBox="1">
              <a:spLocks noChangeArrowheads="1"/>
            </p:cNvSpPr>
            <p:nvPr/>
          </p:nvSpPr>
          <p:spPr bwMode="auto">
            <a:xfrm>
              <a:off x="2112" y="3541"/>
              <a:ext cx="149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GB" sz="3200"/>
                <a:t>Translation</a:t>
              </a:r>
            </a:p>
          </p:txBody>
        </p:sp>
      </p:grp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3657600" y="4191000"/>
            <a:ext cx="1425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3200"/>
              <a:t>mRNA</a:t>
            </a:r>
            <a:endParaRPr lang="en-GB"/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3581400" y="3276600"/>
            <a:ext cx="15240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98315" name="Text Box 16"/>
          <p:cNvSpPr txBox="1">
            <a:spLocks noChangeArrowheads="1"/>
          </p:cNvSpPr>
          <p:nvPr/>
        </p:nvSpPr>
        <p:spPr bwMode="auto">
          <a:xfrm>
            <a:off x="1660525" y="2246313"/>
            <a:ext cx="1765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3200"/>
              <a:t>Nucleus</a:t>
            </a:r>
            <a:endParaRPr lang="en-GB"/>
          </a:p>
        </p:txBody>
      </p:sp>
      <p:sp>
        <p:nvSpPr>
          <p:cNvPr id="98316" name="Text Box 17"/>
          <p:cNvSpPr txBox="1">
            <a:spLocks noChangeArrowheads="1"/>
          </p:cNvSpPr>
          <p:nvPr/>
        </p:nvSpPr>
        <p:spPr bwMode="auto">
          <a:xfrm>
            <a:off x="990600" y="4191000"/>
            <a:ext cx="22621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3200"/>
              <a:t>Cytoplasm</a:t>
            </a:r>
            <a:endParaRPr lang="en-GB"/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5394325" y="4244975"/>
            <a:ext cx="213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mRNA export</a:t>
            </a:r>
          </a:p>
        </p:txBody>
      </p:sp>
    </p:spTree>
    <p:extLst>
      <p:ext uri="{BB962C8B-B14F-4D97-AF65-F5344CB8AC3E}">
        <p14:creationId xmlns:p14="http://schemas.microsoft.com/office/powerpoint/2010/main" val="140170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 autoUpdateAnimBg="0"/>
      <p:bldP spid="23560" grpId="0" autoUpdateAnimBg="0"/>
      <p:bldP spid="23565" grpId="0" autoUpdateAnimBg="0"/>
      <p:bldP spid="23566" grpId="0" animBg="1"/>
      <p:bldP spid="23573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6749" y="1862088"/>
            <a:ext cx="76623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RNA polymerase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</a:rPr>
              <a:t>synthesises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pre-</a:t>
            </a:r>
            <a:r>
              <a:rPr lang="en-GB" dirty="0" err="1">
                <a:solidFill>
                  <a:srgbClr val="000000"/>
                </a:solidFill>
                <a:latin typeface="Arial"/>
                <a:cs typeface="Arial"/>
              </a:rPr>
              <a:t>rRNA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 45S – yields mature 28S, 18S and 5.8S </a:t>
            </a:r>
            <a:r>
              <a:rPr lang="en-GB" dirty="0" err="1">
                <a:solidFill>
                  <a:srgbClr val="000000"/>
                </a:solidFill>
                <a:latin typeface="Arial"/>
                <a:cs typeface="Arial"/>
              </a:rPr>
              <a:t>rRNA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 – ribosomes</a:t>
            </a:r>
          </a:p>
          <a:p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</a:p>
          <a:p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RNA polymerase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</a:rPr>
              <a:t>II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</a:rPr>
              <a:t>synthesises precursors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of mRNA</a:t>
            </a:r>
          </a:p>
          <a:p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</a:rPr>
              <a:t>RNA </a:t>
            </a:r>
            <a:r>
              <a:rPr lang="en-GB" dirty="0" err="1" smtClean="0">
                <a:solidFill>
                  <a:srgbClr val="000000"/>
                </a:solidFill>
                <a:latin typeface="Arial"/>
                <a:cs typeface="Arial"/>
              </a:rPr>
              <a:t>polymerse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</a:rPr>
              <a:t> III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</a:rPr>
              <a:t>synthesises </a:t>
            </a:r>
            <a:r>
              <a:rPr lang="en-GB" dirty="0" err="1">
                <a:solidFill>
                  <a:srgbClr val="000000"/>
                </a:solidFill>
                <a:latin typeface="Arial"/>
                <a:cs typeface="Arial"/>
              </a:rPr>
              <a:t>tRNAs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 and 5S </a:t>
            </a:r>
            <a:r>
              <a:rPr lang="en-GB" dirty="0" err="1">
                <a:solidFill>
                  <a:srgbClr val="000000"/>
                </a:solidFill>
                <a:latin typeface="Arial"/>
                <a:cs typeface="Arial"/>
              </a:rPr>
              <a:t>rRNA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 species</a:t>
            </a:r>
          </a:p>
        </p:txBody>
      </p:sp>
    </p:spTree>
    <p:extLst>
      <p:ext uri="{BB962C8B-B14F-4D97-AF65-F5344CB8AC3E}">
        <p14:creationId xmlns:p14="http://schemas.microsoft.com/office/powerpoint/2010/main" val="13690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457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2400"/>
              <a:t>How many genes in the Human genome ?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762000" y="1447800"/>
            <a:ext cx="6035675" cy="17541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Calibri" charset="0"/>
              </a:rPr>
              <a:t>		</a:t>
            </a:r>
            <a:r>
              <a:rPr lang="en-GB" b="1" u="sng">
                <a:solidFill>
                  <a:srgbClr val="000000"/>
                </a:solidFill>
                <a:latin typeface="Calibri" charset="0"/>
              </a:rPr>
              <a:t>Relative Size of Genome		Number of Genes</a:t>
            </a:r>
            <a:endParaRPr lang="en-GB" u="sng">
              <a:solidFill>
                <a:srgbClr val="000000"/>
              </a:solidFill>
              <a:latin typeface="Calibri" charset="0"/>
            </a:endParaRPr>
          </a:p>
          <a:p>
            <a:endParaRPr lang="en-GB" u="sng">
              <a:solidFill>
                <a:srgbClr val="000000"/>
              </a:solidFill>
              <a:latin typeface="Calibri" charset="0"/>
            </a:endParaRPr>
          </a:p>
          <a:p>
            <a:r>
              <a:rPr lang="en-GB" b="1" i="1">
                <a:solidFill>
                  <a:srgbClr val="000000"/>
                </a:solidFill>
                <a:latin typeface="Calibri" charset="0"/>
              </a:rPr>
              <a:t>Escherichia Coli</a:t>
            </a:r>
            <a:r>
              <a:rPr lang="en-GB">
                <a:solidFill>
                  <a:srgbClr val="000000"/>
                </a:solidFill>
                <a:latin typeface="Calibri" charset="0"/>
              </a:rPr>
              <a:t> 	1 unit				~ 4,000</a:t>
            </a:r>
          </a:p>
          <a:p>
            <a:r>
              <a:rPr lang="en-GB" b="1">
                <a:solidFill>
                  <a:srgbClr val="000000"/>
                </a:solidFill>
                <a:latin typeface="Calibri" charset="0"/>
              </a:rPr>
              <a:t>Fruit Fly	</a:t>
            </a:r>
            <a:r>
              <a:rPr lang="en-GB">
                <a:solidFill>
                  <a:srgbClr val="000000"/>
                </a:solidFill>
                <a:latin typeface="Calibri" charset="0"/>
              </a:rPr>
              <a:t>		40 units				~20,000</a:t>
            </a:r>
          </a:p>
          <a:p>
            <a:r>
              <a:rPr lang="en-GB" b="1">
                <a:solidFill>
                  <a:srgbClr val="000000"/>
                </a:solidFill>
                <a:latin typeface="Calibri" charset="0"/>
              </a:rPr>
              <a:t>Human	</a:t>
            </a:r>
            <a:r>
              <a:rPr lang="en-GB">
                <a:solidFill>
                  <a:srgbClr val="000000"/>
                </a:solidFill>
                <a:latin typeface="Calibri" charset="0"/>
              </a:rPr>
              <a:t>  		1000 units			~30,000</a:t>
            </a:r>
          </a:p>
          <a:p>
            <a:r>
              <a:rPr lang="en-GB">
                <a:solidFill>
                  <a:srgbClr val="000000"/>
                </a:solidFill>
                <a:latin typeface="Calibri" charset="0"/>
              </a:rPr>
              <a:t>			 			</a:t>
            </a: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685800" y="1066800"/>
            <a:ext cx="7399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b="1"/>
              <a:t>The complete DNA sequence of an organism is called a “Genome”</a:t>
            </a:r>
            <a:endParaRPr lang="en-GB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33400" y="3195638"/>
            <a:ext cx="8150225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GB" b="1"/>
              <a:t>The Human genome is arranged into 46 chromosomes comprising 22 “autosomal” pairs and a pair of sex chromosomes ( X and Y)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533400" y="4038600"/>
            <a:ext cx="7593013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GB"/>
              <a:t> </a:t>
            </a:r>
            <a:r>
              <a:rPr lang="en-GB" b="1"/>
              <a:t>Each nucleated cell in the Human body has the same DNA content </a:t>
            </a:r>
          </a:p>
          <a:p>
            <a:r>
              <a:rPr lang="en-GB" b="1"/>
              <a:t>of a full genome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533400" y="4800600"/>
            <a:ext cx="6043613" cy="20145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endParaRPr lang="en-GB" b="1"/>
          </a:p>
          <a:p>
            <a:pPr>
              <a:buFontTx/>
              <a:buChar char="•"/>
            </a:pPr>
            <a:r>
              <a:rPr lang="en-GB"/>
              <a:t> </a:t>
            </a:r>
            <a:r>
              <a:rPr lang="en-GB" b="1"/>
              <a:t>The Human genome consists of  ~ 6 X10</a:t>
            </a:r>
            <a:r>
              <a:rPr lang="en-GB" b="1" baseline="30000"/>
              <a:t>9</a:t>
            </a:r>
            <a:r>
              <a:rPr lang="en-GB" b="1"/>
              <a:t> base pairs</a:t>
            </a:r>
            <a:r>
              <a:rPr lang="en-GB"/>
              <a:t> </a:t>
            </a:r>
          </a:p>
          <a:p>
            <a:pPr>
              <a:buFontTx/>
              <a:buChar char="•"/>
            </a:pPr>
            <a:endParaRPr lang="en-GB"/>
          </a:p>
          <a:p>
            <a:pPr>
              <a:buFontTx/>
              <a:buChar char="•"/>
            </a:pPr>
            <a:r>
              <a:rPr lang="en-GB" b="1">
                <a:solidFill>
                  <a:srgbClr val="000000"/>
                </a:solidFill>
              </a:rPr>
              <a:t> End to End the Human Genome would be:</a:t>
            </a:r>
          </a:p>
          <a:p>
            <a:endParaRPr lang="en-GB" b="1">
              <a:solidFill>
                <a:srgbClr val="000000"/>
              </a:solidFill>
            </a:endParaRPr>
          </a:p>
          <a:p>
            <a:r>
              <a:rPr lang="en-GB" b="1">
                <a:solidFill>
                  <a:srgbClr val="000000"/>
                </a:solidFill>
              </a:rPr>
              <a:t>			0.34nm X 6x10</a:t>
            </a:r>
            <a:r>
              <a:rPr lang="en-GB" sz="1400" b="1" baseline="30000">
                <a:solidFill>
                  <a:srgbClr val="000000"/>
                </a:solidFill>
              </a:rPr>
              <a:t>9</a:t>
            </a:r>
            <a:r>
              <a:rPr lang="en-GB" sz="1400" b="1">
                <a:solidFill>
                  <a:srgbClr val="000000"/>
                </a:solidFill>
              </a:rPr>
              <a:t> </a:t>
            </a:r>
            <a:r>
              <a:rPr lang="en-GB" b="1">
                <a:solidFill>
                  <a:srgbClr val="000000"/>
                </a:solidFill>
              </a:rPr>
              <a:t>= ~2m </a:t>
            </a:r>
            <a:endParaRPr lang="en-GB" sz="1400" b="1">
              <a:solidFill>
                <a:srgbClr val="000000"/>
              </a:solidFill>
            </a:endParaRPr>
          </a:p>
          <a:p>
            <a:r>
              <a:rPr lang="en-GB" b="1">
                <a:solidFill>
                  <a:srgbClr val="000000"/>
                </a:solidFill>
              </a:rPr>
              <a:t>				</a:t>
            </a:r>
            <a:endParaRPr lang="en-GB" sz="1200"/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>
            <a:off x="228600" y="228600"/>
            <a:ext cx="4048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40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067965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 autoUpdateAnimBg="0"/>
      <p:bldP spid="27653" grpId="0" animBg="1" autoUpdateAnimBg="0"/>
      <p:bldP spid="27655" grpId="0" animBg="1" autoUpdateAnimBg="0"/>
      <p:bldP spid="27656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316706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2" name="Picture 6" descr="Untitle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320675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8" descr="Untitle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91000"/>
            <a:ext cx="32067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01725" y="1066800"/>
            <a:ext cx="2917825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DNA Polymerase</a:t>
            </a:r>
            <a:br>
              <a:rPr lang="en-US" sz="2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</a:br>
            <a:r>
              <a:rPr lang="en-US" sz="2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Replication</a:t>
            </a:r>
          </a:p>
        </p:txBody>
      </p:sp>
    </p:spTree>
    <p:extLst>
      <p:ext uri="{BB962C8B-B14F-4D97-AF65-F5344CB8AC3E}">
        <p14:creationId xmlns:p14="http://schemas.microsoft.com/office/powerpoint/2010/main" val="141635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67818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66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495800" y="1143000"/>
            <a:ext cx="4460875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PCR Cycle</a:t>
            </a:r>
          </a:p>
          <a:p>
            <a:pPr eaLnBrk="1" hangingPunct="1"/>
            <a:endParaRPr lang="en-GB" sz="1800"/>
          </a:p>
          <a:p>
            <a:pPr eaLnBrk="1" hangingPunct="1"/>
            <a:r>
              <a:rPr lang="en-GB" sz="1800"/>
              <a:t>Denaturation (94 - 96˚C) to</a:t>
            </a:r>
          </a:p>
          <a:p>
            <a:pPr eaLnBrk="1" hangingPunct="1"/>
            <a:r>
              <a:rPr lang="en-GB" sz="1800"/>
              <a:t>disrupt double stranded DNA</a:t>
            </a:r>
          </a:p>
          <a:p>
            <a:pPr eaLnBrk="1" hangingPunct="1"/>
            <a:endParaRPr lang="en-GB" sz="1800"/>
          </a:p>
          <a:p>
            <a:pPr eaLnBrk="1" hangingPunct="1"/>
            <a:r>
              <a:rPr lang="en-GB" sz="1800"/>
              <a:t>Annealing (primer dependent)</a:t>
            </a:r>
            <a:br>
              <a:rPr lang="en-GB" sz="1800"/>
            </a:br>
            <a:r>
              <a:rPr lang="en-GB" sz="1800"/>
              <a:t>allows synthetic primers to bind</a:t>
            </a:r>
            <a:br>
              <a:rPr lang="en-GB" sz="1800"/>
            </a:br>
            <a:r>
              <a:rPr lang="en-GB" sz="1800"/>
              <a:t>to target sites on template</a:t>
            </a:r>
          </a:p>
          <a:p>
            <a:pPr eaLnBrk="1" hangingPunct="1"/>
            <a:endParaRPr lang="en-GB" sz="1800"/>
          </a:p>
          <a:p>
            <a:pPr eaLnBrk="1" hangingPunct="1"/>
            <a:r>
              <a:rPr lang="en-GB" sz="1800"/>
              <a:t>DNA polymerase extension to </a:t>
            </a:r>
            <a:br>
              <a:rPr lang="en-GB" sz="1800"/>
            </a:br>
            <a:r>
              <a:rPr lang="en-GB" sz="1800"/>
              <a:t>duplicate target sequence</a:t>
            </a:r>
            <a:endParaRPr lang="en-GB" sz="1800">
              <a:latin typeface="Calibri" pitchFamily="34" charset="0"/>
            </a:endParaRPr>
          </a:p>
        </p:txBody>
      </p:sp>
      <p:pic>
        <p:nvPicPr>
          <p:cNvPr id="1116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152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6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44196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81400"/>
            <a:ext cx="76200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7400" y="1676400"/>
            <a:ext cx="22193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PCR Cycling</a:t>
            </a:r>
          </a:p>
        </p:txBody>
      </p:sp>
    </p:spTree>
    <p:extLst>
      <p:ext uri="{BB962C8B-B14F-4D97-AF65-F5344CB8AC3E}">
        <p14:creationId xmlns:p14="http://schemas.microsoft.com/office/powerpoint/2010/main" val="222020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9067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85800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PCR – Gene Amplification </a:t>
            </a:r>
            <a:r>
              <a:rPr lang="en-US" sz="2800" i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in vitro</a:t>
            </a:r>
            <a:endParaRPr lang="en-US" sz="280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01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5344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57200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The first 4 cycles in detail</a:t>
            </a:r>
          </a:p>
        </p:txBody>
      </p:sp>
    </p:spTree>
    <p:extLst>
      <p:ext uri="{BB962C8B-B14F-4D97-AF65-F5344CB8AC3E}">
        <p14:creationId xmlns:p14="http://schemas.microsoft.com/office/powerpoint/2010/main" val="104022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54229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0" y="4572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rgbClr val="800000"/>
              </a:solidFill>
              <a:latin typeface="Times" pitchFamily="36" charset="0"/>
              <a:ea typeface="+mn-ea"/>
            </a:endParaRPr>
          </a:p>
        </p:txBody>
      </p:sp>
      <p:sp>
        <p:nvSpPr>
          <p:cNvPr id="119811" name="Text Box 4"/>
          <p:cNvSpPr txBox="1">
            <a:spLocks noChangeArrowheads="1"/>
          </p:cNvSpPr>
          <p:nvPr/>
        </p:nvSpPr>
        <p:spPr bwMode="auto">
          <a:xfrm>
            <a:off x="2133600" y="4953000"/>
            <a:ext cx="487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000"/>
              <a:t>Lane: 	M = 100 bp marker ladder</a:t>
            </a:r>
          </a:p>
          <a:p>
            <a:pPr eaLnBrk="1" hangingPunct="1"/>
            <a:r>
              <a:rPr lang="en-GB" sz="2000"/>
              <a:t>	1 to 5 = positive DNA samples</a:t>
            </a:r>
          </a:p>
          <a:p>
            <a:pPr eaLnBrk="1" hangingPunct="1"/>
            <a:r>
              <a:rPr lang="en-GB" sz="2000"/>
              <a:t>	6 = negative control DNA sample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57200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GB" sz="280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1.2% agarose 1x TBE gel analysis</a:t>
            </a:r>
            <a:endParaRPr lang="en-GB" sz="2800" smtClean="0">
              <a:solidFill>
                <a:srgbClr val="8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33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438150"/>
            <a:ext cx="7874000" cy="3009900"/>
          </a:xfrm>
        </p:spPr>
        <p:txBody>
          <a:bodyPr/>
          <a:lstStyle/>
          <a:p>
            <a:pPr algn="l" eaLnBrk="1" hangingPunct="1"/>
            <a:r>
              <a:rPr lang="en-GB" sz="4000" smtClean="0">
                <a:solidFill>
                  <a:srgbClr val="990000"/>
                </a:solidFill>
                <a:latin typeface="Arial" pitchFamily="34" charset="0"/>
                <a:ea typeface="ＭＳ Ｐゴシック" pitchFamily="34" charset="-128"/>
              </a:rPr>
              <a:t>Post-translational modification</a:t>
            </a:r>
            <a:r>
              <a:rPr lang="en-GB" sz="2400" smtClean="0">
                <a:solidFill>
                  <a:srgbClr val="990000"/>
                </a:solidFill>
                <a:latin typeface="Arial" pitchFamily="34" charset="0"/>
                <a:ea typeface="ＭＳ Ｐゴシック" pitchFamily="34" charset="-128"/>
              </a:rPr>
              <a:t/>
            </a:r>
            <a:br>
              <a:rPr lang="en-GB" sz="2400" smtClean="0">
                <a:solidFill>
                  <a:srgbClr val="990000"/>
                </a:solidFill>
                <a:latin typeface="Arial" pitchFamily="34" charset="0"/>
                <a:ea typeface="ＭＳ Ｐゴシック" pitchFamily="34" charset="-128"/>
              </a:rPr>
            </a:br>
            <a:r>
              <a:rPr lang="en-GB" sz="2400" smtClean="0">
                <a:solidFill>
                  <a:srgbClr val="990000"/>
                </a:solidFill>
                <a:latin typeface="Arial" pitchFamily="34" charset="0"/>
                <a:ea typeface="ＭＳ Ｐゴシック" pitchFamily="34" charset="-128"/>
              </a:rPr>
              <a:t/>
            </a:r>
            <a:br>
              <a:rPr lang="en-GB" sz="2400" smtClean="0">
                <a:solidFill>
                  <a:srgbClr val="990000"/>
                </a:solidFill>
                <a:latin typeface="Arial" pitchFamily="34" charset="0"/>
                <a:ea typeface="ＭＳ Ｐゴシック" pitchFamily="34" charset="-128"/>
              </a:rPr>
            </a:br>
            <a:r>
              <a:rPr lang="en-GB" sz="2400" smtClean="0">
                <a:latin typeface="Arial" pitchFamily="34" charset="0"/>
                <a:ea typeface="ＭＳ Ｐゴシック" pitchFamily="34" charset="-128"/>
              </a:rPr>
              <a:t>- After synthesis most proteins are modified further before they are fully functional</a:t>
            </a:r>
            <a:br>
              <a:rPr lang="en-GB" sz="2400" smtClean="0">
                <a:latin typeface="Arial" pitchFamily="34" charset="0"/>
                <a:ea typeface="ＭＳ Ｐゴシック" pitchFamily="34" charset="-128"/>
              </a:rPr>
            </a:br>
            <a:r>
              <a:rPr lang="en-GB" sz="2400" smtClean="0">
                <a:latin typeface="Arial" pitchFamily="34" charset="0"/>
                <a:ea typeface="ＭＳ Ｐゴシック" pitchFamily="34" charset="-128"/>
              </a:rPr>
              <a:t>- Only 20 amino acids – cell uses post-translational modifications (over 200) to increase diversity, including: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563" y="3702050"/>
            <a:ext cx="8580437" cy="2913063"/>
          </a:xfrm>
        </p:spPr>
        <p:txBody>
          <a:bodyPr/>
          <a:lstStyle/>
          <a:p>
            <a:pPr eaLnBrk="1" hangingPunct="1"/>
            <a:r>
              <a:rPr lang="en-GB" sz="2400" smtClean="0">
                <a:latin typeface="Arial" pitchFamily="34" charset="0"/>
                <a:ea typeface="ＭＳ Ｐゴシック" pitchFamily="34" charset="-128"/>
              </a:rPr>
              <a:t>Proteolytic cleavage (e.g. insulin -&gt; A and B chains)</a:t>
            </a:r>
          </a:p>
          <a:p>
            <a:pPr eaLnBrk="1" hangingPunct="1"/>
            <a:r>
              <a:rPr lang="en-GB" sz="2400" smtClean="0">
                <a:latin typeface="Arial" pitchFamily="34" charset="0"/>
                <a:ea typeface="ＭＳ Ｐゴシック" pitchFamily="34" charset="-128"/>
              </a:rPr>
              <a:t>Disulphide bond formation (e.g. insulin)</a:t>
            </a:r>
          </a:p>
          <a:p>
            <a:pPr eaLnBrk="1" hangingPunct="1"/>
            <a:r>
              <a:rPr lang="en-GB" sz="2400" smtClean="0">
                <a:latin typeface="Arial" pitchFamily="34" charset="0"/>
                <a:ea typeface="ＭＳ Ｐゴシック" pitchFamily="34" charset="-128"/>
              </a:rPr>
              <a:t>Addition of carbohydrate (Glycosylation)</a:t>
            </a:r>
          </a:p>
          <a:p>
            <a:pPr eaLnBrk="1" hangingPunct="1"/>
            <a:r>
              <a:rPr lang="en-GB" sz="2400" smtClean="0">
                <a:latin typeface="Arial" pitchFamily="34" charset="0"/>
                <a:ea typeface="ＭＳ Ｐゴシック" pitchFamily="34" charset="-128"/>
              </a:rPr>
              <a:t>Addition of phosphate (Phosphorylation)</a:t>
            </a:r>
          </a:p>
          <a:p>
            <a:pPr eaLnBrk="1" hangingPunct="1"/>
            <a:r>
              <a:rPr lang="en-GB" sz="2400" smtClean="0">
                <a:latin typeface="Arial" pitchFamily="34" charset="0"/>
                <a:ea typeface="ＭＳ Ｐゴシック" pitchFamily="34" charset="-128"/>
              </a:rPr>
              <a:t>Addition of lipid groups (Prenylation, Acylation)</a:t>
            </a:r>
          </a:p>
        </p:txBody>
      </p:sp>
    </p:spTree>
    <p:extLst>
      <p:ext uri="{BB962C8B-B14F-4D97-AF65-F5344CB8AC3E}">
        <p14:creationId xmlns:p14="http://schemas.microsoft.com/office/powerpoint/2010/main" val="293615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2"/>
          <p:cNvSpPr txBox="1">
            <a:spLocks noChangeArrowheads="1"/>
          </p:cNvSpPr>
          <p:nvPr/>
        </p:nvSpPr>
        <p:spPr bwMode="auto">
          <a:xfrm>
            <a:off x="304800" y="1524000"/>
            <a:ext cx="84582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800"/>
              <a:t>PCR is an oligonucleotide primed double stranded DNA synthesis using a thermostable DNA polymerase</a:t>
            </a:r>
          </a:p>
          <a:p>
            <a:pPr lvl="1" algn="ctr" eaLnBrk="1" hangingPunct="1">
              <a:spcBef>
                <a:spcPct val="20000"/>
              </a:spcBef>
            </a:pPr>
            <a:r>
              <a:rPr lang="en-GB" sz="1800"/>
              <a:t>Template – DNA extract from specimen</a:t>
            </a:r>
          </a:p>
          <a:p>
            <a:pPr lvl="1" algn="ctr" eaLnBrk="1" hangingPunct="1">
              <a:spcBef>
                <a:spcPct val="20000"/>
              </a:spcBef>
            </a:pPr>
            <a:r>
              <a:rPr lang="en-GB" sz="1800"/>
              <a:t>DNA Polymerase (Taq from </a:t>
            </a:r>
            <a:r>
              <a:rPr lang="en-GB" sz="1800" i="1"/>
              <a:t>Thermus aquaticus)</a:t>
            </a:r>
          </a:p>
          <a:p>
            <a:pPr lvl="1" algn="ctr" eaLnBrk="1" hangingPunct="1">
              <a:spcBef>
                <a:spcPct val="20000"/>
              </a:spcBef>
            </a:pPr>
            <a:r>
              <a:rPr lang="en-GB" sz="1800"/>
              <a:t>Nucleotides (dNTPs)</a:t>
            </a:r>
          </a:p>
          <a:p>
            <a:pPr lvl="1" algn="ctr" eaLnBrk="1" hangingPunct="1">
              <a:spcBef>
                <a:spcPct val="20000"/>
              </a:spcBef>
            </a:pPr>
            <a:r>
              <a:rPr lang="en-GB" sz="1800"/>
              <a:t>Primers – 2 synthetic oligonucleotides</a:t>
            </a:r>
          </a:p>
          <a:p>
            <a:pPr algn="ctr" eaLnBrk="1" hangingPunct="1"/>
            <a:endParaRPr lang="en-GB" sz="3200"/>
          </a:p>
          <a:p>
            <a:pPr algn="ctr" eaLnBrk="1" hangingPunct="1"/>
            <a:r>
              <a:rPr lang="en-GB" sz="1800" i="1"/>
              <a:t>SIMPLE </a:t>
            </a:r>
            <a:r>
              <a:rPr lang="en-GB" sz="1800"/>
              <a:t>concept</a:t>
            </a:r>
          </a:p>
          <a:p>
            <a:pPr algn="ctr" eaLnBrk="1" hangingPunct="1"/>
            <a:r>
              <a:rPr lang="en-GB" sz="1800" i="1"/>
              <a:t>EASY</a:t>
            </a:r>
            <a:r>
              <a:rPr lang="en-GB" sz="1800"/>
              <a:t> to do</a:t>
            </a:r>
          </a:p>
          <a:p>
            <a:pPr algn="ctr" eaLnBrk="1" hangingPunct="1"/>
            <a:r>
              <a:rPr lang="en-GB" sz="1800" i="1"/>
              <a:t>FAST</a:t>
            </a:r>
            <a:r>
              <a:rPr lang="en-GB" sz="1800"/>
              <a:t> - get a result in 3 - 24 hours</a:t>
            </a:r>
          </a:p>
          <a:p>
            <a:pPr algn="ctr" eaLnBrk="1" hangingPunct="1"/>
            <a:r>
              <a:rPr lang="en-GB" sz="1800" i="1"/>
              <a:t>SENSITIVE</a:t>
            </a:r>
            <a:r>
              <a:rPr lang="en-GB" sz="1800"/>
              <a:t> - analyse a single cell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85800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GB" sz="280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POLYMERASE CHAIN REACTION (PCR)</a:t>
            </a:r>
            <a:endParaRPr lang="en-US" sz="2800" smtClean="0">
              <a:solidFill>
                <a:srgbClr val="8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73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524000"/>
            <a:ext cx="5229225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6" name="Rectangle 4"/>
          <p:cNvSpPr>
            <a:spLocks noChangeArrowheads="1"/>
          </p:cNvSpPr>
          <p:nvPr/>
        </p:nvSpPr>
        <p:spPr bwMode="auto">
          <a:xfrm>
            <a:off x="0" y="53340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Amplification from 100 ng genomic DNA</a:t>
            </a:r>
            <a:br>
              <a:rPr lang="en-US"/>
            </a:br>
            <a:r>
              <a:rPr lang="en-US"/>
              <a:t>Various size fragments from the </a:t>
            </a:r>
            <a:r>
              <a:rPr lang="en-US">
                <a:sym typeface="Symbol" pitchFamily="18" charset="2"/>
              </a:rPr>
              <a:t></a:t>
            </a:r>
            <a:r>
              <a:rPr lang="en-US"/>
              <a:t>-globin gene</a:t>
            </a:r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1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 Box 3"/>
          <p:cNvSpPr txBox="1">
            <a:spLocks noChangeArrowheads="1"/>
          </p:cNvSpPr>
          <p:nvPr/>
        </p:nvSpPr>
        <p:spPr bwMode="auto">
          <a:xfrm>
            <a:off x="3810000" y="1676400"/>
            <a:ext cx="5029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800"/>
              <a:t>Automated Peltier Thermal Cyclers</a:t>
            </a:r>
          </a:p>
          <a:p>
            <a:pPr algn="ctr" eaLnBrk="1" hangingPunct="1"/>
            <a:r>
              <a:rPr lang="en-GB" sz="1800"/>
              <a:t>(~£2,000 - 30,000)</a:t>
            </a:r>
            <a:endParaRPr lang="en-GB" sz="1800">
              <a:latin typeface="Calibri" pitchFamily="34" charset="0"/>
            </a:endParaRPr>
          </a:p>
        </p:txBody>
      </p:sp>
      <p:sp>
        <p:nvSpPr>
          <p:cNvPr id="131074" name="Text Box 4"/>
          <p:cNvSpPr txBox="1">
            <a:spLocks noChangeArrowheads="1"/>
          </p:cNvSpPr>
          <p:nvPr/>
        </p:nvSpPr>
        <p:spPr bwMode="auto">
          <a:xfrm>
            <a:off x="569913" y="4876800"/>
            <a:ext cx="30305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800"/>
              <a:t>Manual - water baths</a:t>
            </a:r>
          </a:p>
          <a:p>
            <a:pPr algn="ctr" eaLnBrk="1" hangingPunct="1"/>
            <a:r>
              <a:rPr lang="en-GB" sz="1800"/>
              <a:t>(~£400)</a:t>
            </a:r>
            <a:endParaRPr lang="en-GB" sz="1800">
              <a:latin typeface="Calibri" pitchFamily="34" charset="0"/>
            </a:endParaRPr>
          </a:p>
        </p:txBody>
      </p:sp>
      <p:pic>
        <p:nvPicPr>
          <p:cNvPr id="1310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038600"/>
            <a:ext cx="44958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Picture 6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269875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34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ChangeArrowheads="1"/>
          </p:cNvSpPr>
          <p:nvPr/>
        </p:nvSpPr>
        <p:spPr bwMode="auto">
          <a:xfrm>
            <a:off x="4257675" y="16033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5170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85534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968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968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968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968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968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68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68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68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68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800">
                <a:solidFill>
                  <a:srgbClr val="800000"/>
                </a:solidFill>
              </a:rPr>
              <a:t>DNA</a:t>
            </a:r>
            <a:r>
              <a:rPr lang="en-GB" sz="1800"/>
              <a:t>	Purified total cellular DNA</a:t>
            </a:r>
          </a:p>
          <a:p>
            <a:pPr eaLnBrk="1" hangingPunct="1"/>
            <a:r>
              <a:rPr lang="en-GB" sz="1800"/>
              <a:t>	Boiled cells (&lt;10</a:t>
            </a:r>
            <a:r>
              <a:rPr lang="en-GB" sz="1800" baseline="30000"/>
              <a:t>5</a:t>
            </a:r>
            <a:r>
              <a:rPr lang="en-GB" sz="1800"/>
              <a:t>)</a:t>
            </a:r>
          </a:p>
          <a:p>
            <a:pPr eaLnBrk="1" hangingPunct="1"/>
            <a:r>
              <a:rPr lang="en-GB" sz="1800"/>
              <a:t>	Mouthwash, hair roots</a:t>
            </a:r>
          </a:p>
          <a:p>
            <a:pPr eaLnBrk="1" hangingPunct="1"/>
            <a:r>
              <a:rPr lang="en-GB" sz="1800"/>
              <a:t>	Single sperm cells – haplotyping</a:t>
            </a:r>
          </a:p>
          <a:p>
            <a:pPr eaLnBrk="1" hangingPunct="1"/>
            <a:endParaRPr lang="en-GB" sz="1800"/>
          </a:p>
          <a:p>
            <a:pPr eaLnBrk="1" hangingPunct="1"/>
            <a:r>
              <a:rPr lang="en-GB" sz="1800">
                <a:solidFill>
                  <a:srgbClr val="800000"/>
                </a:solidFill>
              </a:rPr>
              <a:t>PRIMERS</a:t>
            </a:r>
            <a:r>
              <a:rPr lang="en-GB" sz="1800"/>
              <a:t>	Synthetically made, 18 – 30 bases in length</a:t>
            </a:r>
          </a:p>
          <a:p>
            <a:pPr eaLnBrk="1" hangingPunct="1"/>
            <a:r>
              <a:rPr lang="en-GB" sz="1800"/>
              <a:t>	~50% GC content</a:t>
            </a:r>
          </a:p>
          <a:p>
            <a:pPr eaLnBrk="1" hangingPunct="1"/>
            <a:r>
              <a:rPr lang="en-GB" sz="1800"/>
              <a:t>	Avoid runs of the same base (e.g. AAAA or GGGG)</a:t>
            </a:r>
          </a:p>
          <a:p>
            <a:pPr eaLnBrk="1" hangingPunct="1"/>
            <a:r>
              <a:rPr lang="en-GB" sz="1800"/>
              <a:t>	Anneal to opposite strands of DNA</a:t>
            </a:r>
          </a:p>
          <a:p>
            <a:pPr eaLnBrk="1" hangingPunct="1"/>
            <a:r>
              <a:rPr lang="en-GB" sz="1800"/>
              <a:t>	Direct synthesis towards each other</a:t>
            </a:r>
          </a:p>
          <a:p>
            <a:pPr eaLnBrk="1" hangingPunct="1"/>
            <a:endParaRPr lang="en-GB" sz="1800"/>
          </a:p>
          <a:p>
            <a:pPr eaLnBrk="1" hangingPunct="1"/>
            <a:r>
              <a:rPr lang="en-GB" sz="1800">
                <a:solidFill>
                  <a:srgbClr val="800000"/>
                </a:solidFill>
              </a:rPr>
              <a:t>TARGET</a:t>
            </a:r>
            <a:r>
              <a:rPr lang="en-GB" sz="1800"/>
              <a:t>	90 – 20,000 base pairs in length</a:t>
            </a:r>
          </a:p>
          <a:p>
            <a:pPr eaLnBrk="1" hangingPunct="1"/>
            <a:r>
              <a:rPr lang="en-GB" sz="1800"/>
              <a:t>	Ideally between 200 – 5,000 bp</a:t>
            </a:r>
          </a:p>
          <a:p>
            <a:pPr eaLnBrk="1" hangingPunct="1"/>
            <a:r>
              <a:rPr lang="en-GB" sz="1800"/>
              <a:t>	Not too GC-rich (denaturation)</a:t>
            </a:r>
          </a:p>
          <a:p>
            <a:pPr eaLnBrk="1" hangingPunct="1"/>
            <a:endParaRPr lang="en-GB" sz="1800"/>
          </a:p>
          <a:p>
            <a:pPr eaLnBrk="1" hangingPunct="1"/>
            <a:r>
              <a:rPr lang="en-GB" sz="1800">
                <a:solidFill>
                  <a:srgbClr val="800000"/>
                </a:solidFill>
              </a:rPr>
              <a:t>ACCURACY</a:t>
            </a:r>
            <a:r>
              <a:rPr lang="en-GB" sz="1800"/>
              <a:t>	</a:t>
            </a:r>
            <a:r>
              <a:rPr lang="en-GB" sz="1800" i="1"/>
              <a:t>Taq</a:t>
            </a:r>
            <a:r>
              <a:rPr lang="en-GB" sz="1800"/>
              <a:t> DNA polymerase makes 1 error in every 5 – 10,000 bases</a:t>
            </a:r>
          </a:p>
          <a:p>
            <a:pPr eaLnBrk="1" hangingPunct="1"/>
            <a:r>
              <a:rPr lang="en-GB" sz="1800"/>
              <a:t>	Not a problem when analysing product </a:t>
            </a:r>
            <a:r>
              <a:rPr lang="en-GB" sz="1800" i="1"/>
              <a:t>en masse</a:t>
            </a:r>
            <a:endParaRPr lang="en-GB" sz="1800"/>
          </a:p>
          <a:p>
            <a:pPr eaLnBrk="1" hangingPunct="1"/>
            <a:r>
              <a:rPr lang="en-GB" sz="1800"/>
              <a:t>	Problem analysing individual molecule (cloned PCR)</a:t>
            </a:r>
            <a:endParaRPr lang="en-GB" sz="160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80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593725" y="306388"/>
            <a:ext cx="7864475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PRIMERS</a:t>
            </a:r>
          </a:p>
          <a:p>
            <a:pPr eaLnBrk="1" hangingPunct="1"/>
            <a:endParaRPr lang="en-GB" sz="1800"/>
          </a:p>
          <a:p>
            <a:pPr eaLnBrk="1" hangingPunct="1"/>
            <a:r>
              <a:rPr lang="en-GB" sz="1800"/>
              <a:t>DNA has directionality	5</a:t>
            </a:r>
            <a:r>
              <a:rPr lang="en-GB" altLang="en-US" sz="1800"/>
              <a:t>’</a:t>
            </a:r>
            <a:r>
              <a:rPr lang="en-GB" sz="1800"/>
              <a:t>---&gt; 3</a:t>
            </a:r>
            <a:r>
              <a:rPr lang="en-GB" altLang="en-US" sz="1800"/>
              <a:t>’</a:t>
            </a:r>
            <a:endParaRPr lang="en-GB" sz="1800"/>
          </a:p>
          <a:p>
            <a:pPr eaLnBrk="1" hangingPunct="1"/>
            <a:endParaRPr lang="en-GB" sz="1800"/>
          </a:p>
          <a:p>
            <a:pPr eaLnBrk="1" hangingPunct="1"/>
            <a:r>
              <a:rPr lang="en-GB" sz="1800"/>
              <a:t>5</a:t>
            </a:r>
            <a:r>
              <a:rPr lang="en-GB" altLang="en-US" sz="1800"/>
              <a:t>’</a:t>
            </a:r>
            <a:r>
              <a:rPr lang="en-GB" sz="1800"/>
              <a:t>-AGGCTTCAG-3</a:t>
            </a:r>
            <a:r>
              <a:rPr lang="en-GB" altLang="en-US" sz="1800"/>
              <a:t>’</a:t>
            </a:r>
            <a:r>
              <a:rPr lang="en-GB" sz="1800"/>
              <a:t> is not the same as 3</a:t>
            </a:r>
            <a:r>
              <a:rPr lang="en-GB" altLang="en-US" sz="1800"/>
              <a:t>’</a:t>
            </a:r>
            <a:r>
              <a:rPr lang="en-GB" sz="1800"/>
              <a:t>-AGGCTTCAG-5</a:t>
            </a:r>
            <a:r>
              <a:rPr lang="en-GB" altLang="en-US" sz="1800"/>
              <a:t>’</a:t>
            </a:r>
            <a:endParaRPr lang="en-GB" sz="1800"/>
          </a:p>
          <a:p>
            <a:pPr eaLnBrk="1" hangingPunct="1"/>
            <a:endParaRPr lang="en-GB" sz="1800"/>
          </a:p>
          <a:p>
            <a:pPr eaLnBrk="1" hangingPunct="1"/>
            <a:endParaRPr lang="en-GB" sz="1800"/>
          </a:p>
          <a:p>
            <a:pPr eaLnBrk="1" hangingPunct="1"/>
            <a:r>
              <a:rPr lang="en-GB" sz="2000">
                <a:latin typeface="Courier" charset="0"/>
              </a:rPr>
              <a:t>5</a:t>
            </a:r>
            <a:r>
              <a:rPr lang="en-GB" altLang="en-US" sz="2000">
                <a:latin typeface="Courier" charset="0"/>
              </a:rPr>
              <a:t>’</a:t>
            </a:r>
            <a:r>
              <a:rPr lang="en-GB" sz="2000">
                <a:latin typeface="Courier" charset="0"/>
              </a:rPr>
              <a:t>-</a:t>
            </a:r>
            <a:r>
              <a:rPr lang="en-GB" sz="2000" b="1">
                <a:latin typeface="Courier New" pitchFamily="49" charset="0"/>
              </a:rPr>
              <a:t>AGCGCGTGAG-3</a:t>
            </a:r>
            <a:r>
              <a:rPr lang="en-GB" altLang="en-US" sz="2000" b="1">
                <a:latin typeface="Courier New" pitchFamily="49" charset="0"/>
              </a:rPr>
              <a:t>’</a:t>
            </a:r>
            <a:r>
              <a:rPr lang="en-GB" sz="2000" b="1">
                <a:latin typeface="Courier New" pitchFamily="49" charset="0"/>
              </a:rPr>
              <a:t>             3</a:t>
            </a:r>
            <a:r>
              <a:rPr lang="en-GB" altLang="en-US" sz="2000" b="1">
                <a:latin typeface="Courier New" pitchFamily="49" charset="0"/>
              </a:rPr>
              <a:t>’</a:t>
            </a:r>
            <a:r>
              <a:rPr lang="en-GB" sz="2000" b="1">
                <a:latin typeface="Courier New" pitchFamily="49" charset="0"/>
              </a:rPr>
              <a:t>-AGCATCCTAGCA-5</a:t>
            </a:r>
            <a:r>
              <a:rPr lang="en-GB" altLang="en-US" sz="2000" b="1">
                <a:latin typeface="Courier New" pitchFamily="49" charset="0"/>
              </a:rPr>
              <a:t>’</a:t>
            </a:r>
            <a:endParaRPr lang="en-GB" sz="2000" b="1">
              <a:latin typeface="Courier New" pitchFamily="49" charset="0"/>
            </a:endParaRPr>
          </a:p>
          <a:p>
            <a:pPr eaLnBrk="1" hangingPunct="1"/>
            <a:endParaRPr lang="en-GB" sz="2000" b="1">
              <a:latin typeface="Courier New" pitchFamily="49" charset="0"/>
            </a:endParaRPr>
          </a:p>
          <a:p>
            <a:pPr eaLnBrk="1" hangingPunct="1"/>
            <a:r>
              <a:rPr lang="en-GB" sz="2000" b="1">
                <a:latin typeface="Courier New" pitchFamily="49" charset="0"/>
              </a:rPr>
              <a:t>5</a:t>
            </a:r>
            <a:r>
              <a:rPr lang="en-GB" altLang="en-US" sz="2000" b="1">
                <a:latin typeface="Courier New" pitchFamily="49" charset="0"/>
              </a:rPr>
              <a:t>’</a:t>
            </a:r>
            <a:r>
              <a:rPr lang="en-GB" sz="2000" b="1">
                <a:latin typeface="Courier New" pitchFamily="49" charset="0"/>
              </a:rPr>
              <a:t>-AGCGCGTGAGACGATAGAGATCGGCTAGATCGTAGGATCGT-3</a:t>
            </a:r>
            <a:r>
              <a:rPr lang="en-GB" altLang="en-US" sz="2000" b="1">
                <a:latin typeface="Courier New" pitchFamily="49" charset="0"/>
              </a:rPr>
              <a:t>’</a:t>
            </a:r>
            <a:endParaRPr lang="en-GB" sz="2000" b="1">
              <a:latin typeface="Courier New" pitchFamily="49" charset="0"/>
            </a:endParaRPr>
          </a:p>
          <a:p>
            <a:pPr eaLnBrk="1" hangingPunct="1"/>
            <a:r>
              <a:rPr lang="en-GB" sz="2000" b="1">
                <a:latin typeface="Courier New" pitchFamily="49" charset="0"/>
              </a:rPr>
              <a:t>3</a:t>
            </a:r>
            <a:r>
              <a:rPr lang="en-GB" altLang="en-US" sz="2000" b="1">
                <a:latin typeface="Courier New" pitchFamily="49" charset="0"/>
              </a:rPr>
              <a:t>’</a:t>
            </a:r>
            <a:r>
              <a:rPr lang="en-GB" sz="2000" b="1">
                <a:latin typeface="Courier New" pitchFamily="49" charset="0"/>
              </a:rPr>
              <a:t>-TCGCGCACTCTGCTATCTCTAGCCGATCTAGCATCCTAGCA-5</a:t>
            </a:r>
            <a:r>
              <a:rPr lang="en-GB" altLang="en-US" sz="2000" b="1">
                <a:latin typeface="Courier New" pitchFamily="49" charset="0"/>
              </a:rPr>
              <a:t>’</a:t>
            </a:r>
            <a:endParaRPr lang="en-GB" sz="2000" b="1">
              <a:latin typeface="Courier New" pitchFamily="49" charset="0"/>
            </a:endParaRPr>
          </a:p>
          <a:p>
            <a:pPr eaLnBrk="1" hangingPunct="1"/>
            <a:endParaRPr lang="en-GB" sz="2000" b="1">
              <a:latin typeface="Courier New" pitchFamily="49" charset="0"/>
            </a:endParaRPr>
          </a:p>
          <a:p>
            <a:pPr eaLnBrk="1" hangingPunct="1"/>
            <a:r>
              <a:rPr lang="en-GB" sz="2000" b="1">
                <a:latin typeface="Courier New" pitchFamily="49" charset="0"/>
              </a:rPr>
              <a:t>                             </a:t>
            </a:r>
          </a:p>
          <a:p>
            <a:pPr eaLnBrk="1" hangingPunct="1"/>
            <a:r>
              <a:rPr lang="en-GB" sz="2000" b="1">
                <a:latin typeface="Courier New" pitchFamily="49" charset="0"/>
              </a:rPr>
              <a:t>   AGCGCGTGAG---------&gt;</a:t>
            </a:r>
          </a:p>
          <a:p>
            <a:pPr eaLnBrk="1" hangingPunct="1"/>
            <a:r>
              <a:rPr lang="en-GB" sz="2000" b="1">
                <a:latin typeface="Courier New" pitchFamily="49" charset="0"/>
              </a:rPr>
              <a:t>3</a:t>
            </a:r>
            <a:r>
              <a:rPr lang="en-GB" altLang="en-US" sz="2000" b="1">
                <a:latin typeface="Courier New" pitchFamily="49" charset="0"/>
              </a:rPr>
              <a:t>’</a:t>
            </a:r>
            <a:r>
              <a:rPr lang="en-GB" sz="2000" b="1">
                <a:latin typeface="Courier New" pitchFamily="49" charset="0"/>
              </a:rPr>
              <a:t>-TCGCGCACTCTGCTATCTCTAGCCGATCTAGCATCCTAGCA-5</a:t>
            </a:r>
            <a:r>
              <a:rPr lang="en-GB" altLang="en-US" sz="2000" b="1">
                <a:latin typeface="Courier New" pitchFamily="49" charset="0"/>
              </a:rPr>
              <a:t>’</a:t>
            </a:r>
            <a:endParaRPr lang="en-GB" sz="2000" b="1">
              <a:latin typeface="Courier New" pitchFamily="49" charset="0"/>
            </a:endParaRPr>
          </a:p>
          <a:p>
            <a:pPr eaLnBrk="1" hangingPunct="1"/>
            <a:endParaRPr lang="en-GB" sz="2000" b="1">
              <a:latin typeface="Courier New" pitchFamily="49" charset="0"/>
            </a:endParaRPr>
          </a:p>
          <a:p>
            <a:pPr eaLnBrk="1" hangingPunct="1"/>
            <a:endParaRPr lang="en-GB" sz="2000" b="1">
              <a:latin typeface="Courier New" pitchFamily="49" charset="0"/>
            </a:endParaRPr>
          </a:p>
          <a:p>
            <a:pPr eaLnBrk="1" hangingPunct="1"/>
            <a:r>
              <a:rPr lang="en-GB" sz="2000" b="1">
                <a:latin typeface="Courier New" pitchFamily="49" charset="0"/>
              </a:rPr>
              <a:t>5</a:t>
            </a:r>
            <a:r>
              <a:rPr lang="en-GB" altLang="en-US" sz="2000" b="1">
                <a:latin typeface="Courier New" pitchFamily="49" charset="0"/>
              </a:rPr>
              <a:t>’</a:t>
            </a:r>
            <a:r>
              <a:rPr lang="en-GB" sz="2000" b="1">
                <a:latin typeface="Courier New" pitchFamily="49" charset="0"/>
              </a:rPr>
              <a:t>-AGCGCGTGAGACGATAGAGATCGGCTAGATCGTAGGATCGT-3</a:t>
            </a:r>
            <a:r>
              <a:rPr lang="en-GB" altLang="en-US" sz="2000" b="1">
                <a:latin typeface="Courier New" pitchFamily="49" charset="0"/>
              </a:rPr>
              <a:t>’</a:t>
            </a:r>
            <a:endParaRPr lang="en-GB" sz="2000" b="1">
              <a:latin typeface="Courier New" pitchFamily="49" charset="0"/>
            </a:endParaRPr>
          </a:p>
          <a:p>
            <a:pPr eaLnBrk="1" hangingPunct="1"/>
            <a:r>
              <a:rPr lang="en-GB" sz="2000" b="1">
                <a:latin typeface="Courier New" pitchFamily="49" charset="0"/>
              </a:rPr>
              <a:t>                           &lt;----AGCATCCTAGCA</a:t>
            </a:r>
            <a:endParaRPr lang="en-GB" sz="2000" b="1">
              <a:latin typeface="Courier" charset="0"/>
            </a:endParaRPr>
          </a:p>
          <a:p>
            <a:pPr eaLnBrk="1" hangingPunct="1"/>
            <a:endParaRPr lang="en-GB" sz="1800" b="1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7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Box 2"/>
          <p:cNvSpPr txBox="1">
            <a:spLocks noChangeArrowheads="1"/>
          </p:cNvSpPr>
          <p:nvPr/>
        </p:nvSpPr>
        <p:spPr bwMode="auto">
          <a:xfrm>
            <a:off x="0" y="990600"/>
            <a:ext cx="9144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2" eaLnBrk="1" hangingPunct="1"/>
            <a:r>
              <a:rPr lang="en-GB" sz="2000"/>
              <a:t>CYCLES		Typically as below</a:t>
            </a:r>
          </a:p>
          <a:p>
            <a:pPr lvl="2" eaLnBrk="1" hangingPunct="1"/>
            <a:endParaRPr lang="en-GB" sz="2000"/>
          </a:p>
          <a:p>
            <a:pPr lvl="2" eaLnBrk="1" hangingPunct="1"/>
            <a:r>
              <a:rPr lang="en-GB" sz="2000"/>
              <a:t>Denaturation:	94˚C, 30 seconds</a:t>
            </a:r>
          </a:p>
          <a:p>
            <a:pPr lvl="2" eaLnBrk="1" hangingPunct="1"/>
            <a:r>
              <a:rPr lang="en-GB" sz="2000"/>
              <a:t>Annealing:		55˚C, 30 seconds</a:t>
            </a:r>
          </a:p>
          <a:p>
            <a:pPr lvl="2" eaLnBrk="1" hangingPunct="1"/>
            <a:r>
              <a:rPr lang="en-GB" sz="2000"/>
              <a:t>				(primer dependent)</a:t>
            </a:r>
          </a:p>
          <a:p>
            <a:pPr eaLnBrk="1" hangingPunct="1"/>
            <a:r>
              <a:rPr lang="en-GB" sz="2000"/>
              <a:t>		Extension:		72˚C, 1 – 5 minutes</a:t>
            </a:r>
          </a:p>
          <a:p>
            <a:pPr lvl="2" eaLnBrk="1" hangingPunct="1"/>
            <a:r>
              <a:rPr lang="en-GB" sz="2000"/>
              <a:t>				(depends upon size of target size)</a:t>
            </a:r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		30 Cycles:		&gt;10</a:t>
            </a:r>
            <a:r>
              <a:rPr lang="en-GB" sz="2000" baseline="30000"/>
              <a:t>6</a:t>
            </a:r>
            <a:r>
              <a:rPr lang="en-GB" sz="2000"/>
              <a:t> amplification</a:t>
            </a:r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	</a:t>
            </a:r>
          </a:p>
          <a:p>
            <a:pPr eaLnBrk="1" hangingPunct="1"/>
            <a:r>
              <a:rPr lang="en-GB" sz="2000"/>
              <a:t>		SENSITIVE		100 ng total cellular DNA (30,000 cells)</a:t>
            </a:r>
          </a:p>
          <a:p>
            <a:pPr eaLnBrk="1" hangingPunct="1"/>
            <a:r>
              <a:rPr lang="en-GB" sz="2000"/>
              <a:t>						100 cells with radioactive detection methods</a:t>
            </a:r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						Nesting - single copy with ethidium bromide staining</a:t>
            </a:r>
          </a:p>
          <a:p>
            <a:pPr eaLnBrk="1" hangingPunct="1"/>
            <a:endParaRPr lang="en-GB" sz="2000"/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PCR Parameters</a:t>
            </a:r>
          </a:p>
        </p:txBody>
      </p:sp>
    </p:spTree>
    <p:extLst>
      <p:ext uri="{BB962C8B-B14F-4D97-AF65-F5344CB8AC3E}">
        <p14:creationId xmlns:p14="http://schemas.microsoft.com/office/powerpoint/2010/main" val="149855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ChangeArrowheads="1"/>
          </p:cNvSpPr>
          <p:nvPr/>
        </p:nvSpPr>
        <p:spPr bwMode="auto">
          <a:xfrm>
            <a:off x="365125" y="2109788"/>
            <a:ext cx="8397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–"/>
            </a:pPr>
            <a:endParaRPr lang="en-US" sz="2800"/>
          </a:p>
        </p:txBody>
      </p:sp>
      <p:sp>
        <p:nvSpPr>
          <p:cNvPr id="141314" name="Text Box 3"/>
          <p:cNvSpPr txBox="1">
            <a:spLocks noChangeArrowheads="1"/>
          </p:cNvSpPr>
          <p:nvPr/>
        </p:nvSpPr>
        <p:spPr bwMode="auto">
          <a:xfrm>
            <a:off x="381000" y="1143000"/>
            <a:ext cx="8458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000"/>
              <a:t>But after a reverse transcription step (converting RNA into cDNA using</a:t>
            </a:r>
            <a:br>
              <a:rPr lang="en-GB" sz="2000"/>
            </a:br>
            <a:r>
              <a:rPr lang="en-GB" sz="2000"/>
              <a:t>the reverse transcriptase enzyme isolated from</a:t>
            </a:r>
            <a:br>
              <a:rPr lang="en-GB" sz="2000"/>
            </a:br>
            <a:r>
              <a:rPr lang="en-GB" sz="2000"/>
              <a:t>retroviruses) you can PCR using the cDNA as template</a:t>
            </a:r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Advantage can analyse expression of genes in particular</a:t>
            </a:r>
            <a:br>
              <a:rPr lang="en-GB" sz="2000"/>
            </a:br>
            <a:r>
              <a:rPr lang="en-GB" sz="2000"/>
              <a:t>cells and tissues</a:t>
            </a:r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In general choose primers in different exons, so genomic</a:t>
            </a:r>
            <a:br>
              <a:rPr lang="en-GB" sz="2000"/>
            </a:br>
            <a:r>
              <a:rPr lang="en-GB" sz="2000"/>
              <a:t>DNA yields a larger PCR product compared to mRNA</a:t>
            </a:r>
          </a:p>
        </p:txBody>
      </p:sp>
      <p:pic>
        <p:nvPicPr>
          <p:cNvPr id="1413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19600"/>
            <a:ext cx="55626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57200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RNA as Template?</a:t>
            </a:r>
          </a:p>
        </p:txBody>
      </p:sp>
    </p:spTree>
    <p:extLst>
      <p:ext uri="{BB962C8B-B14F-4D97-AF65-F5344CB8AC3E}">
        <p14:creationId xmlns:p14="http://schemas.microsoft.com/office/powerpoint/2010/main" val="326077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275" y="277793"/>
            <a:ext cx="8691327" cy="6524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/>
                <a:cs typeface="Arial"/>
              </a:rPr>
              <a:t>SBA </a:t>
            </a:r>
            <a:r>
              <a:rPr lang="en-GB" sz="1600" dirty="0" smtClean="0">
                <a:latin typeface="Arial"/>
                <a:cs typeface="Arial"/>
              </a:rPr>
              <a:t>Questions</a:t>
            </a:r>
          </a:p>
          <a:p>
            <a:endParaRPr lang="en-GB" sz="1600" dirty="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GB" sz="1600" dirty="0" smtClean="0">
                <a:latin typeface="Arial"/>
                <a:cs typeface="Arial"/>
              </a:rPr>
              <a:t>The </a:t>
            </a:r>
            <a:r>
              <a:rPr lang="en-GB" sz="1600" dirty="0">
                <a:latin typeface="Arial"/>
                <a:cs typeface="Arial"/>
              </a:rPr>
              <a:t>name given to the DNA strand of a gene that is identical in sequence to an mRNA molecule is the:</a:t>
            </a:r>
          </a:p>
          <a:p>
            <a:r>
              <a:rPr lang="en-GB" sz="1600" dirty="0">
                <a:latin typeface="Arial"/>
                <a:cs typeface="Arial"/>
              </a:rPr>
              <a:t>	A.	Nonsense strand</a:t>
            </a:r>
          </a:p>
          <a:p>
            <a:r>
              <a:rPr lang="en-GB" sz="1600" dirty="0">
                <a:latin typeface="Arial"/>
                <a:cs typeface="Arial"/>
              </a:rPr>
              <a:t>	B.	</a:t>
            </a:r>
            <a:r>
              <a:rPr lang="en-GB" sz="1600" dirty="0" err="1">
                <a:latin typeface="Arial"/>
                <a:cs typeface="Arial"/>
              </a:rPr>
              <a:t>Exonic</a:t>
            </a:r>
            <a:r>
              <a:rPr lang="en-GB" sz="1600" dirty="0">
                <a:latin typeface="Arial"/>
                <a:cs typeface="Arial"/>
              </a:rPr>
              <a:t> strand</a:t>
            </a:r>
          </a:p>
          <a:p>
            <a:r>
              <a:rPr lang="en-GB" sz="1600" dirty="0">
                <a:latin typeface="Arial"/>
                <a:cs typeface="Arial"/>
              </a:rPr>
              <a:t>	C.	Sense strand</a:t>
            </a:r>
          </a:p>
          <a:p>
            <a:r>
              <a:rPr lang="en-GB" sz="1600" dirty="0">
                <a:latin typeface="Arial"/>
                <a:cs typeface="Arial"/>
              </a:rPr>
              <a:t>	D.	Intron strand</a:t>
            </a:r>
          </a:p>
          <a:p>
            <a:r>
              <a:rPr lang="en-GB" sz="1600" dirty="0">
                <a:latin typeface="Arial"/>
                <a:cs typeface="Arial"/>
              </a:rPr>
              <a:t>	E.	Antisense strand</a:t>
            </a:r>
          </a:p>
          <a:p>
            <a:r>
              <a:rPr lang="en-GB" sz="1600" dirty="0">
                <a:latin typeface="Arial"/>
                <a:cs typeface="Arial"/>
              </a:rPr>
              <a:t> </a:t>
            </a:r>
          </a:p>
          <a:p>
            <a:r>
              <a:rPr lang="en-GB" sz="1600" dirty="0">
                <a:latin typeface="Arial"/>
                <a:cs typeface="Arial"/>
              </a:rPr>
              <a:t>2.	Transcription Factors have the ability to:</a:t>
            </a:r>
          </a:p>
          <a:p>
            <a:r>
              <a:rPr lang="en-GB" sz="1600" dirty="0">
                <a:latin typeface="Arial"/>
                <a:cs typeface="Arial"/>
              </a:rPr>
              <a:t>	A.	Synthesise DNA</a:t>
            </a:r>
          </a:p>
          <a:p>
            <a:r>
              <a:rPr lang="en-GB" sz="1600" dirty="0">
                <a:latin typeface="Arial"/>
                <a:cs typeface="Arial"/>
              </a:rPr>
              <a:t>	B.	Repair mismatch errors in DNA</a:t>
            </a:r>
          </a:p>
          <a:p>
            <a:r>
              <a:rPr lang="en-GB" sz="1600" dirty="0">
                <a:latin typeface="Arial"/>
                <a:cs typeface="Arial"/>
              </a:rPr>
              <a:t>	C.	Usually bind to DNA upstream of the site of RNA synthesis</a:t>
            </a:r>
          </a:p>
          <a:p>
            <a:r>
              <a:rPr lang="en-GB" sz="1600" dirty="0">
                <a:latin typeface="Arial"/>
                <a:cs typeface="Arial"/>
              </a:rPr>
              <a:t>	D.	Synthesise mature mRNA</a:t>
            </a:r>
          </a:p>
          <a:p>
            <a:r>
              <a:rPr lang="en-GB" sz="1600" dirty="0">
                <a:latin typeface="Arial"/>
                <a:cs typeface="Arial"/>
              </a:rPr>
              <a:t>	E.	Splice </a:t>
            </a:r>
            <a:r>
              <a:rPr lang="en-GB" sz="1600" dirty="0" err="1">
                <a:latin typeface="Arial"/>
                <a:cs typeface="Arial"/>
              </a:rPr>
              <a:t>exonic</a:t>
            </a:r>
            <a:r>
              <a:rPr lang="en-GB" sz="1600" dirty="0">
                <a:latin typeface="Arial"/>
                <a:cs typeface="Arial"/>
              </a:rPr>
              <a:t> RNA into mature mRNA</a:t>
            </a:r>
          </a:p>
          <a:p>
            <a:r>
              <a:rPr lang="en-GB" sz="1600" dirty="0">
                <a:latin typeface="Arial"/>
                <a:cs typeface="Arial"/>
              </a:rPr>
              <a:t> </a:t>
            </a:r>
          </a:p>
          <a:p>
            <a:r>
              <a:rPr lang="en-GB" sz="1600" dirty="0">
                <a:latin typeface="Arial"/>
                <a:cs typeface="Arial"/>
              </a:rPr>
              <a:t>3.	Proteins comprise chains of amino acids.</a:t>
            </a:r>
          </a:p>
          <a:p>
            <a:r>
              <a:rPr lang="en-GB" sz="1600" dirty="0">
                <a:latin typeface="Arial"/>
                <a:cs typeface="Arial"/>
              </a:rPr>
              <a:t>	Which of the following is a feature common to all amino acids?</a:t>
            </a:r>
          </a:p>
          <a:p>
            <a:r>
              <a:rPr lang="en-GB" sz="1600" dirty="0">
                <a:latin typeface="Arial"/>
                <a:cs typeface="Arial"/>
              </a:rPr>
              <a:t>	A.	Nitrogen containing side chain</a:t>
            </a:r>
          </a:p>
          <a:p>
            <a:r>
              <a:rPr lang="en-GB" sz="1600" dirty="0">
                <a:latin typeface="Arial"/>
                <a:cs typeface="Arial"/>
              </a:rPr>
              <a:t>	B.	Acidic side chains</a:t>
            </a:r>
          </a:p>
          <a:p>
            <a:r>
              <a:rPr lang="en-GB" sz="1600" dirty="0">
                <a:latin typeface="Arial"/>
                <a:cs typeface="Arial"/>
              </a:rPr>
              <a:t>	C.	Carboxyl group</a:t>
            </a:r>
          </a:p>
          <a:p>
            <a:r>
              <a:rPr lang="en-GB" sz="1600" dirty="0">
                <a:latin typeface="Arial"/>
                <a:cs typeface="Arial"/>
              </a:rPr>
              <a:t>	D.	Non-polar structure</a:t>
            </a:r>
          </a:p>
          <a:p>
            <a:r>
              <a:rPr lang="en-GB" sz="1600" dirty="0">
                <a:latin typeface="Arial"/>
                <a:cs typeface="Arial"/>
              </a:rPr>
              <a:t>	E.	Ability to form disulphide bonds</a:t>
            </a:r>
          </a:p>
          <a:p>
            <a:r>
              <a:rPr lang="en-GB" sz="1600" dirty="0">
                <a:latin typeface="Arial"/>
                <a:cs typeface="Arial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975" y="277793"/>
            <a:ext cx="8691327" cy="6524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/>
                <a:cs typeface="Arial"/>
              </a:rPr>
              <a:t>SBA </a:t>
            </a:r>
            <a:r>
              <a:rPr lang="en-GB" sz="1600" dirty="0" smtClean="0">
                <a:latin typeface="Arial"/>
                <a:cs typeface="Arial"/>
              </a:rPr>
              <a:t>Questions</a:t>
            </a:r>
          </a:p>
          <a:p>
            <a:endParaRPr lang="en-GB" sz="1600" dirty="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GB" sz="1600" dirty="0" smtClean="0">
                <a:latin typeface="Arial"/>
                <a:cs typeface="Arial"/>
              </a:rPr>
              <a:t>The </a:t>
            </a:r>
            <a:r>
              <a:rPr lang="en-GB" sz="1600" dirty="0">
                <a:latin typeface="Arial"/>
                <a:cs typeface="Arial"/>
              </a:rPr>
              <a:t>name given to the DNA strand of a gene that is identical in sequence to an </a:t>
            </a:r>
            <a:r>
              <a:rPr lang="en-GB" sz="1600" dirty="0" smtClean="0">
                <a:latin typeface="Arial"/>
                <a:cs typeface="Arial"/>
              </a:rPr>
              <a:t>mRNA molecule </a:t>
            </a:r>
            <a:r>
              <a:rPr lang="en-GB" sz="1600" dirty="0">
                <a:latin typeface="Arial"/>
                <a:cs typeface="Arial"/>
              </a:rPr>
              <a:t>is the:</a:t>
            </a:r>
          </a:p>
          <a:p>
            <a:r>
              <a:rPr lang="en-GB" sz="1600" dirty="0">
                <a:latin typeface="Arial"/>
                <a:cs typeface="Arial"/>
              </a:rPr>
              <a:t>	A.	Nonsense strand</a:t>
            </a:r>
          </a:p>
          <a:p>
            <a:r>
              <a:rPr lang="en-GB" sz="1600" dirty="0">
                <a:latin typeface="Arial"/>
                <a:cs typeface="Arial"/>
              </a:rPr>
              <a:t>	B.	</a:t>
            </a:r>
            <a:r>
              <a:rPr lang="en-GB" sz="1600" dirty="0" err="1">
                <a:latin typeface="Arial"/>
                <a:cs typeface="Arial"/>
              </a:rPr>
              <a:t>Exonic</a:t>
            </a:r>
            <a:r>
              <a:rPr lang="en-GB" sz="1600" dirty="0">
                <a:latin typeface="Arial"/>
                <a:cs typeface="Arial"/>
              </a:rPr>
              <a:t> strand</a:t>
            </a:r>
          </a:p>
          <a:p>
            <a:r>
              <a:rPr lang="en-GB" sz="1600" dirty="0">
                <a:latin typeface="Arial"/>
                <a:cs typeface="Arial"/>
              </a:rPr>
              <a:t>	</a:t>
            </a:r>
            <a:r>
              <a:rPr lang="en-GB" sz="1600" b="1" dirty="0">
                <a:solidFill>
                  <a:srgbClr val="FF0000"/>
                </a:solidFill>
                <a:latin typeface="Arial"/>
                <a:cs typeface="Arial"/>
              </a:rPr>
              <a:t>C.	Sense strand</a:t>
            </a:r>
          </a:p>
          <a:p>
            <a:r>
              <a:rPr lang="en-GB" sz="1600" dirty="0">
                <a:latin typeface="Arial"/>
                <a:cs typeface="Arial"/>
              </a:rPr>
              <a:t>	D.	Intron strand</a:t>
            </a:r>
          </a:p>
          <a:p>
            <a:r>
              <a:rPr lang="en-GB" sz="1600" dirty="0">
                <a:latin typeface="Arial"/>
                <a:cs typeface="Arial"/>
              </a:rPr>
              <a:t>	E.	Antisense strand</a:t>
            </a:r>
          </a:p>
          <a:p>
            <a:r>
              <a:rPr lang="en-GB" sz="1600" dirty="0">
                <a:latin typeface="Arial"/>
                <a:cs typeface="Arial"/>
              </a:rPr>
              <a:t> </a:t>
            </a:r>
          </a:p>
          <a:p>
            <a:r>
              <a:rPr lang="en-GB" sz="1600" dirty="0">
                <a:latin typeface="Arial"/>
                <a:cs typeface="Arial"/>
              </a:rPr>
              <a:t>2.	Transcription Factors have the ability to:</a:t>
            </a:r>
          </a:p>
          <a:p>
            <a:r>
              <a:rPr lang="en-GB" sz="1600" dirty="0">
                <a:latin typeface="Arial"/>
                <a:cs typeface="Arial"/>
              </a:rPr>
              <a:t>	A.	Synthesise DNA</a:t>
            </a:r>
          </a:p>
          <a:p>
            <a:r>
              <a:rPr lang="en-GB" sz="1600" dirty="0">
                <a:latin typeface="Arial"/>
                <a:cs typeface="Arial"/>
              </a:rPr>
              <a:t>	B.	Repair mismatch errors in DNA</a:t>
            </a:r>
          </a:p>
          <a:p>
            <a:r>
              <a:rPr lang="en-GB" sz="1600" dirty="0">
                <a:latin typeface="Arial"/>
                <a:cs typeface="Arial"/>
              </a:rPr>
              <a:t>	</a:t>
            </a:r>
            <a:r>
              <a:rPr lang="en-GB" sz="1600" b="1" dirty="0">
                <a:solidFill>
                  <a:srgbClr val="FF0000"/>
                </a:solidFill>
                <a:latin typeface="Arial"/>
                <a:cs typeface="Arial"/>
              </a:rPr>
              <a:t>C.	Usually bind to DNA upstream of the site of RNA synthesis</a:t>
            </a:r>
          </a:p>
          <a:p>
            <a:r>
              <a:rPr lang="en-GB" sz="1600" dirty="0">
                <a:latin typeface="Arial"/>
                <a:cs typeface="Arial"/>
              </a:rPr>
              <a:t>	D.	Synthesise mature mRNA</a:t>
            </a:r>
          </a:p>
          <a:p>
            <a:r>
              <a:rPr lang="en-GB" sz="1600" dirty="0">
                <a:latin typeface="Arial"/>
                <a:cs typeface="Arial"/>
              </a:rPr>
              <a:t>	E.	Splice </a:t>
            </a:r>
            <a:r>
              <a:rPr lang="en-GB" sz="1600" dirty="0" err="1">
                <a:latin typeface="Arial"/>
                <a:cs typeface="Arial"/>
              </a:rPr>
              <a:t>exonic</a:t>
            </a:r>
            <a:r>
              <a:rPr lang="en-GB" sz="1600" dirty="0">
                <a:latin typeface="Arial"/>
                <a:cs typeface="Arial"/>
              </a:rPr>
              <a:t> RNA into mature mRNA</a:t>
            </a:r>
          </a:p>
          <a:p>
            <a:r>
              <a:rPr lang="en-GB" sz="1600" dirty="0">
                <a:latin typeface="Arial"/>
                <a:cs typeface="Arial"/>
              </a:rPr>
              <a:t> </a:t>
            </a:r>
          </a:p>
          <a:p>
            <a:r>
              <a:rPr lang="en-GB" sz="1600" dirty="0">
                <a:latin typeface="Arial"/>
                <a:cs typeface="Arial"/>
              </a:rPr>
              <a:t>3.	Proteins comprise chains of amino acids.</a:t>
            </a:r>
          </a:p>
          <a:p>
            <a:r>
              <a:rPr lang="en-GB" sz="1600" dirty="0">
                <a:latin typeface="Arial"/>
                <a:cs typeface="Arial"/>
              </a:rPr>
              <a:t>	Which of the following is a feature common to all amino acids?</a:t>
            </a:r>
          </a:p>
          <a:p>
            <a:r>
              <a:rPr lang="en-GB" sz="1600" dirty="0">
                <a:latin typeface="Arial"/>
                <a:cs typeface="Arial"/>
              </a:rPr>
              <a:t>	A.	Nitrogen containing side chain</a:t>
            </a:r>
          </a:p>
          <a:p>
            <a:r>
              <a:rPr lang="en-GB" sz="1600" dirty="0">
                <a:latin typeface="Arial"/>
                <a:cs typeface="Arial"/>
              </a:rPr>
              <a:t>	B.	Acidic side chains</a:t>
            </a:r>
          </a:p>
          <a:p>
            <a:r>
              <a:rPr lang="en-GB" sz="1600" dirty="0">
                <a:latin typeface="Arial"/>
                <a:cs typeface="Arial"/>
              </a:rPr>
              <a:t>	</a:t>
            </a:r>
            <a:r>
              <a:rPr lang="en-GB" sz="1600" b="1" dirty="0">
                <a:solidFill>
                  <a:srgbClr val="FF0000"/>
                </a:solidFill>
                <a:latin typeface="Arial"/>
                <a:cs typeface="Arial"/>
              </a:rPr>
              <a:t>C.	Carboxyl group</a:t>
            </a:r>
          </a:p>
          <a:p>
            <a:r>
              <a:rPr lang="en-GB" sz="1600" dirty="0">
                <a:latin typeface="Arial"/>
                <a:cs typeface="Arial"/>
              </a:rPr>
              <a:t>	D.	Non-polar structure</a:t>
            </a:r>
          </a:p>
          <a:p>
            <a:r>
              <a:rPr lang="en-GB" sz="1600" dirty="0">
                <a:latin typeface="Arial"/>
                <a:cs typeface="Arial"/>
              </a:rPr>
              <a:t>	E.	Ability to form disulphide bonds</a:t>
            </a:r>
          </a:p>
          <a:p>
            <a:r>
              <a:rPr lang="en-GB" sz="1600" dirty="0">
                <a:latin typeface="Arial"/>
                <a:cs typeface="Arial"/>
              </a:rPr>
              <a:t> 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216" y="220249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24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237" y="277792"/>
            <a:ext cx="7173321" cy="6278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Arial"/>
                <a:cs typeface="Arial"/>
              </a:rPr>
              <a:t>DNA structure</a:t>
            </a:r>
            <a:endParaRPr lang="en-GB" sz="1600" dirty="0">
              <a:latin typeface="Arial"/>
              <a:cs typeface="Arial"/>
            </a:endParaRPr>
          </a:p>
          <a:p>
            <a:r>
              <a:rPr lang="en-GB" sz="1600" dirty="0">
                <a:latin typeface="Arial"/>
                <a:cs typeface="Arial"/>
              </a:rPr>
              <a:t> </a:t>
            </a:r>
          </a:p>
          <a:p>
            <a:r>
              <a:rPr lang="en-GB" sz="1600" dirty="0">
                <a:latin typeface="Arial"/>
                <a:cs typeface="Arial"/>
              </a:rPr>
              <a:t>A	Guanine</a:t>
            </a:r>
          </a:p>
          <a:p>
            <a:r>
              <a:rPr lang="en-GB" sz="1600" dirty="0">
                <a:latin typeface="Arial"/>
                <a:cs typeface="Arial"/>
              </a:rPr>
              <a:t>B	Ribose</a:t>
            </a:r>
          </a:p>
          <a:p>
            <a:r>
              <a:rPr lang="en-GB" sz="1600" dirty="0">
                <a:latin typeface="Arial"/>
                <a:cs typeface="Arial"/>
              </a:rPr>
              <a:t>C	Adenosine</a:t>
            </a:r>
          </a:p>
          <a:p>
            <a:r>
              <a:rPr lang="en-GB" sz="1600" dirty="0">
                <a:latin typeface="Arial"/>
                <a:cs typeface="Arial"/>
              </a:rPr>
              <a:t>D	3’-deoxyguanosine</a:t>
            </a:r>
          </a:p>
          <a:p>
            <a:r>
              <a:rPr lang="en-GB" sz="1600" dirty="0">
                <a:latin typeface="Arial"/>
                <a:cs typeface="Arial"/>
              </a:rPr>
              <a:t>E	2’-deoxyribose</a:t>
            </a:r>
          </a:p>
          <a:p>
            <a:r>
              <a:rPr lang="en-GB" sz="1600" dirty="0">
                <a:latin typeface="Arial"/>
                <a:cs typeface="Arial"/>
              </a:rPr>
              <a:t>F	Adenosine 5’-triphosphate</a:t>
            </a:r>
          </a:p>
          <a:p>
            <a:r>
              <a:rPr lang="en-GB" sz="1600" dirty="0">
                <a:latin typeface="Arial"/>
                <a:cs typeface="Arial"/>
              </a:rPr>
              <a:t>G	Thymine</a:t>
            </a:r>
          </a:p>
          <a:p>
            <a:r>
              <a:rPr lang="en-GB" sz="1600" dirty="0">
                <a:latin typeface="Arial"/>
                <a:cs typeface="Arial"/>
              </a:rPr>
              <a:t>H	</a:t>
            </a:r>
            <a:r>
              <a:rPr lang="en-GB" sz="1600" dirty="0" err="1">
                <a:latin typeface="Arial"/>
                <a:cs typeface="Arial"/>
              </a:rPr>
              <a:t>Uridine</a:t>
            </a:r>
            <a:endParaRPr lang="en-GB" sz="1600" dirty="0">
              <a:latin typeface="Arial"/>
              <a:cs typeface="Arial"/>
            </a:endParaRPr>
          </a:p>
          <a:p>
            <a:r>
              <a:rPr lang="en-GB" sz="1600" dirty="0">
                <a:latin typeface="Arial"/>
                <a:cs typeface="Arial"/>
              </a:rPr>
              <a:t>I	Cytosine</a:t>
            </a:r>
          </a:p>
          <a:p>
            <a:r>
              <a:rPr lang="en-GB" sz="1600" dirty="0">
                <a:latin typeface="Arial"/>
                <a:cs typeface="Arial"/>
              </a:rPr>
              <a:t>J	2’-</a:t>
            </a:r>
            <a:r>
              <a:rPr lang="en-GB" sz="1600" dirty="0" smtClean="0">
                <a:latin typeface="Arial"/>
                <a:cs typeface="Arial"/>
              </a:rPr>
              <a:t>deoxyadenosine</a:t>
            </a:r>
          </a:p>
          <a:p>
            <a:endParaRPr lang="en-GB" sz="1600" dirty="0" smtClean="0">
              <a:latin typeface="Arial"/>
              <a:cs typeface="Arial"/>
            </a:endParaRPr>
          </a:p>
          <a:p>
            <a:endParaRPr lang="en-GB" sz="1600" dirty="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GB" sz="1600" dirty="0" smtClean="0">
                <a:latin typeface="Arial"/>
                <a:cs typeface="Arial"/>
              </a:rPr>
              <a:t>The </a:t>
            </a:r>
            <a:r>
              <a:rPr lang="en-GB" sz="1600" dirty="0">
                <a:latin typeface="Arial"/>
                <a:cs typeface="Arial"/>
              </a:rPr>
              <a:t>sugar component of </a:t>
            </a:r>
            <a:r>
              <a:rPr lang="en-GB" sz="1600" dirty="0" smtClean="0">
                <a:latin typeface="Arial"/>
                <a:cs typeface="Arial"/>
              </a:rPr>
              <a:t>DNA</a:t>
            </a:r>
          </a:p>
          <a:p>
            <a:pPr marL="342900" indent="-342900">
              <a:buAutoNum type="arabicPeriod"/>
            </a:pPr>
            <a:endParaRPr lang="en-GB" sz="1600" dirty="0">
              <a:latin typeface="Arial"/>
              <a:cs typeface="Arial"/>
            </a:endParaRPr>
          </a:p>
          <a:p>
            <a:pPr marL="342900" indent="-342900">
              <a:buAutoNum type="arabicPeriod" startAt="2"/>
            </a:pPr>
            <a:r>
              <a:rPr lang="en-GB" sz="1600" dirty="0" smtClean="0">
                <a:latin typeface="Arial"/>
                <a:cs typeface="Arial"/>
              </a:rPr>
              <a:t>A </a:t>
            </a:r>
            <a:r>
              <a:rPr lang="en-GB" sz="1600" dirty="0">
                <a:latin typeface="Arial"/>
                <a:cs typeface="Arial"/>
              </a:rPr>
              <a:t>pyrimidine nucleoside present only in </a:t>
            </a:r>
            <a:r>
              <a:rPr lang="en-GB" sz="1600" dirty="0" smtClean="0">
                <a:latin typeface="Arial"/>
                <a:cs typeface="Arial"/>
              </a:rPr>
              <a:t>RNA</a:t>
            </a:r>
          </a:p>
          <a:p>
            <a:pPr marL="342900" indent="-342900">
              <a:buAutoNum type="arabicPeriod" startAt="2"/>
            </a:pPr>
            <a:endParaRPr lang="en-GB" sz="1600" dirty="0">
              <a:latin typeface="Arial"/>
              <a:cs typeface="Arial"/>
            </a:endParaRPr>
          </a:p>
          <a:p>
            <a:pPr marL="342900" indent="-342900">
              <a:buAutoNum type="arabicPeriod" startAt="3"/>
            </a:pPr>
            <a:r>
              <a:rPr lang="en-GB" sz="1600" dirty="0" smtClean="0">
                <a:latin typeface="Arial"/>
                <a:cs typeface="Arial"/>
              </a:rPr>
              <a:t>Forms </a:t>
            </a:r>
            <a:r>
              <a:rPr lang="en-GB" sz="1600" dirty="0">
                <a:latin typeface="Arial"/>
                <a:cs typeface="Arial"/>
              </a:rPr>
              <a:t>a Watson-Crick base pair with adenine in </a:t>
            </a:r>
            <a:r>
              <a:rPr lang="en-GB" sz="1600" dirty="0" smtClean="0">
                <a:latin typeface="Arial"/>
                <a:cs typeface="Arial"/>
              </a:rPr>
              <a:t>DNA</a:t>
            </a:r>
          </a:p>
          <a:p>
            <a:r>
              <a:rPr lang="en-GB" sz="1600" dirty="0" smtClean="0">
                <a:latin typeface="Arial"/>
                <a:cs typeface="Arial"/>
              </a:rPr>
              <a:t> </a:t>
            </a:r>
            <a:endParaRPr lang="en-GB" sz="1600" dirty="0">
              <a:latin typeface="Arial"/>
              <a:cs typeface="Arial"/>
            </a:endParaRPr>
          </a:p>
          <a:p>
            <a:pPr marL="342900" indent="-342900">
              <a:buAutoNum type="arabicPeriod" startAt="4"/>
            </a:pPr>
            <a:r>
              <a:rPr lang="en-GB" sz="1600" dirty="0" smtClean="0">
                <a:latin typeface="Arial"/>
                <a:cs typeface="Arial"/>
              </a:rPr>
              <a:t>A </a:t>
            </a:r>
            <a:r>
              <a:rPr lang="en-GB" sz="1600" dirty="0">
                <a:latin typeface="Arial"/>
                <a:cs typeface="Arial"/>
              </a:rPr>
              <a:t>purine nucleoside present in </a:t>
            </a:r>
            <a:r>
              <a:rPr lang="en-GB" sz="1600" dirty="0" smtClean="0">
                <a:latin typeface="Arial"/>
                <a:cs typeface="Arial"/>
              </a:rPr>
              <a:t>DNA</a:t>
            </a:r>
          </a:p>
          <a:p>
            <a:pPr marL="342900" indent="-342900">
              <a:buAutoNum type="arabicPeriod" startAt="4"/>
            </a:pPr>
            <a:endParaRPr lang="en-GB" sz="1600" dirty="0">
              <a:latin typeface="Arial"/>
              <a:cs typeface="Arial"/>
            </a:endParaRPr>
          </a:p>
          <a:p>
            <a:r>
              <a:rPr lang="en-GB" sz="1600" dirty="0">
                <a:latin typeface="Arial"/>
                <a:cs typeface="Arial"/>
              </a:rPr>
              <a:t>5.	A base present in DNA, but not in mRNA</a:t>
            </a:r>
          </a:p>
          <a:p>
            <a:endParaRPr lang="en-GB" sz="1600" dirty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03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703" y="1447800"/>
            <a:ext cx="890929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/>
                <a:cs typeface="Arial"/>
              </a:rPr>
              <a:t>What 2 types of proteins are translated on the Rough Endoplasmic Reticulum (RER)?</a:t>
            </a:r>
            <a:br>
              <a:rPr lang="en-GB" dirty="0">
                <a:latin typeface="Arial"/>
                <a:cs typeface="Arial"/>
              </a:rPr>
            </a:br>
            <a:r>
              <a:rPr lang="en-GB" dirty="0">
                <a:latin typeface="Arial"/>
                <a:cs typeface="Arial"/>
              </a:rPr>
              <a:t>(2 mark)</a:t>
            </a:r>
          </a:p>
          <a:p>
            <a:r>
              <a:rPr lang="en-GB" dirty="0">
                <a:latin typeface="Arial"/>
                <a:cs typeface="Arial"/>
              </a:rPr>
              <a:t> </a:t>
            </a:r>
          </a:p>
          <a:p>
            <a:r>
              <a:rPr lang="en-GB" dirty="0">
                <a:solidFill>
                  <a:srgbClr val="FF0000"/>
                </a:solidFill>
                <a:latin typeface="Arial"/>
                <a:cs typeface="Arial"/>
              </a:rPr>
              <a:t>Secreted and </a:t>
            </a:r>
            <a:r>
              <a:rPr lang="en-GB" dirty="0" err="1">
                <a:solidFill>
                  <a:srgbClr val="FF0000"/>
                </a:solidFill>
                <a:latin typeface="Arial"/>
                <a:cs typeface="Arial"/>
              </a:rPr>
              <a:t>transmembrane</a:t>
            </a:r>
            <a:r>
              <a:rPr lang="en-GB" dirty="0">
                <a:solidFill>
                  <a:srgbClr val="FF0000"/>
                </a:solidFill>
                <a:latin typeface="Arial"/>
                <a:cs typeface="Arial"/>
              </a:rPr>
              <a:t> proteins  (1 mark each)</a:t>
            </a:r>
          </a:p>
          <a:p>
            <a:r>
              <a:rPr lang="en-GB" dirty="0">
                <a:latin typeface="Arial"/>
                <a:cs typeface="Arial"/>
              </a:rPr>
              <a:t> </a:t>
            </a:r>
          </a:p>
          <a:p>
            <a:r>
              <a:rPr lang="en-GB" dirty="0">
                <a:latin typeface="Arial"/>
                <a:cs typeface="Arial"/>
              </a:rPr>
              <a:t> </a:t>
            </a:r>
          </a:p>
          <a:p>
            <a:r>
              <a:rPr lang="en-GB" dirty="0">
                <a:latin typeface="Arial"/>
                <a:cs typeface="Arial"/>
              </a:rPr>
              <a:t>Name 2 common post-translational modifications of proteins.   (2 marks)</a:t>
            </a:r>
          </a:p>
          <a:p>
            <a:r>
              <a:rPr lang="en-GB" dirty="0">
                <a:latin typeface="Arial"/>
                <a:cs typeface="Arial"/>
              </a:rPr>
              <a:t> </a:t>
            </a:r>
          </a:p>
          <a:p>
            <a:r>
              <a:rPr lang="en-GB" dirty="0">
                <a:solidFill>
                  <a:srgbClr val="FF0000"/>
                </a:solidFill>
                <a:latin typeface="Arial"/>
                <a:cs typeface="Arial"/>
              </a:rPr>
              <a:t>1 mark each for any two of: </a:t>
            </a:r>
            <a:endParaRPr lang="en-GB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GB" dirty="0" err="1" smtClean="0">
                <a:solidFill>
                  <a:srgbClr val="FF0000"/>
                </a:solidFill>
                <a:latin typeface="Arial"/>
                <a:cs typeface="Arial"/>
              </a:rPr>
              <a:t>proteolytic</a:t>
            </a:r>
            <a:r>
              <a:rPr lang="en-GB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FF0000"/>
                </a:solidFill>
                <a:latin typeface="Arial"/>
                <a:cs typeface="Arial"/>
              </a:rPr>
              <a:t>cleavage, addition of carbohydrate (glycosylation), </a:t>
            </a:r>
            <a:endParaRPr lang="en-GB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GB" dirty="0" smtClean="0">
                <a:solidFill>
                  <a:srgbClr val="FF0000"/>
                </a:solidFill>
                <a:latin typeface="Arial"/>
                <a:cs typeface="Arial"/>
              </a:rPr>
              <a:t>disulphide </a:t>
            </a:r>
            <a:r>
              <a:rPr lang="en-GB" dirty="0">
                <a:solidFill>
                  <a:srgbClr val="FF0000"/>
                </a:solidFill>
                <a:latin typeface="Arial"/>
                <a:cs typeface="Arial"/>
              </a:rPr>
              <a:t>bond formation; addition of phosphate (phosphorylation), </a:t>
            </a:r>
            <a:endParaRPr lang="en-GB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GB" dirty="0" smtClean="0">
                <a:solidFill>
                  <a:srgbClr val="FF0000"/>
                </a:solidFill>
                <a:latin typeface="Arial"/>
                <a:cs typeface="Arial"/>
              </a:rPr>
              <a:t>addition </a:t>
            </a:r>
            <a:r>
              <a:rPr lang="en-GB" dirty="0">
                <a:solidFill>
                  <a:srgbClr val="FF0000"/>
                </a:solidFill>
                <a:latin typeface="Arial"/>
                <a:cs typeface="Arial"/>
              </a:rPr>
              <a:t>of lipid groups (</a:t>
            </a:r>
            <a:r>
              <a:rPr lang="en-GB" dirty="0" err="1">
                <a:solidFill>
                  <a:srgbClr val="FF0000"/>
                </a:solidFill>
                <a:latin typeface="Arial"/>
                <a:cs typeface="Arial"/>
              </a:rPr>
              <a:t>prenylation</a:t>
            </a:r>
            <a:r>
              <a:rPr lang="en-GB" dirty="0">
                <a:solidFill>
                  <a:srgbClr val="FF0000"/>
                </a:solidFill>
                <a:latin typeface="Arial"/>
                <a:cs typeface="Arial"/>
              </a:rPr>
              <a:t>, acylation, GPI anchors).  </a:t>
            </a:r>
            <a:endParaRPr lang="en-GB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GB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GB" dirty="0" smtClean="0">
                <a:solidFill>
                  <a:srgbClr val="FF0000"/>
                </a:solidFill>
                <a:latin typeface="Arial"/>
                <a:cs typeface="Arial"/>
              </a:rPr>
              <a:t>Others </a:t>
            </a:r>
            <a:r>
              <a:rPr lang="en-GB" dirty="0">
                <a:solidFill>
                  <a:srgbClr val="FF0000"/>
                </a:solidFill>
                <a:latin typeface="Arial"/>
                <a:cs typeface="Arial"/>
              </a:rPr>
              <a:t>may need to be marked at the discretion of the examiners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617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237" y="277792"/>
            <a:ext cx="8324227" cy="6524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Arial"/>
                <a:cs typeface="Arial"/>
              </a:rPr>
              <a:t>DNA structure</a:t>
            </a:r>
            <a:endParaRPr lang="en-GB" sz="1600" dirty="0">
              <a:latin typeface="Arial"/>
              <a:cs typeface="Arial"/>
            </a:endParaRPr>
          </a:p>
          <a:p>
            <a:r>
              <a:rPr lang="en-GB" sz="1600" dirty="0">
                <a:latin typeface="Arial"/>
                <a:cs typeface="Arial"/>
              </a:rPr>
              <a:t> </a:t>
            </a:r>
          </a:p>
          <a:p>
            <a:r>
              <a:rPr lang="en-GB" sz="1600" dirty="0">
                <a:latin typeface="Arial"/>
                <a:cs typeface="Arial"/>
              </a:rPr>
              <a:t>A	Guanine</a:t>
            </a:r>
          </a:p>
          <a:p>
            <a:r>
              <a:rPr lang="en-GB" sz="1600" dirty="0">
                <a:latin typeface="Arial"/>
                <a:cs typeface="Arial"/>
              </a:rPr>
              <a:t>B	Ribose</a:t>
            </a:r>
          </a:p>
          <a:p>
            <a:r>
              <a:rPr lang="en-GB" sz="1600" dirty="0">
                <a:latin typeface="Arial"/>
                <a:cs typeface="Arial"/>
              </a:rPr>
              <a:t>C	Adenosine</a:t>
            </a:r>
          </a:p>
          <a:p>
            <a:r>
              <a:rPr lang="en-GB" sz="1600" dirty="0">
                <a:latin typeface="Arial"/>
                <a:cs typeface="Arial"/>
              </a:rPr>
              <a:t>D	3’-deoxyguanosine</a:t>
            </a:r>
          </a:p>
          <a:p>
            <a:r>
              <a:rPr lang="en-GB" sz="1600" dirty="0">
                <a:latin typeface="Arial"/>
                <a:cs typeface="Arial"/>
              </a:rPr>
              <a:t>E	2’-deoxyribose</a:t>
            </a:r>
          </a:p>
          <a:p>
            <a:r>
              <a:rPr lang="en-GB" sz="1600" dirty="0">
                <a:latin typeface="Arial"/>
                <a:cs typeface="Arial"/>
              </a:rPr>
              <a:t>F	Adenosine 5’-triphosphate</a:t>
            </a:r>
          </a:p>
          <a:p>
            <a:r>
              <a:rPr lang="en-GB" sz="1600" dirty="0">
                <a:latin typeface="Arial"/>
                <a:cs typeface="Arial"/>
              </a:rPr>
              <a:t>G	Thymine</a:t>
            </a:r>
          </a:p>
          <a:p>
            <a:r>
              <a:rPr lang="en-GB" sz="1600" dirty="0">
                <a:latin typeface="Arial"/>
                <a:cs typeface="Arial"/>
              </a:rPr>
              <a:t>H	</a:t>
            </a:r>
            <a:r>
              <a:rPr lang="en-GB" sz="1600" dirty="0" err="1">
                <a:latin typeface="Arial"/>
                <a:cs typeface="Arial"/>
              </a:rPr>
              <a:t>Uridine</a:t>
            </a:r>
            <a:endParaRPr lang="en-GB" sz="1600" dirty="0">
              <a:latin typeface="Arial"/>
              <a:cs typeface="Arial"/>
            </a:endParaRPr>
          </a:p>
          <a:p>
            <a:r>
              <a:rPr lang="en-GB" sz="1600" dirty="0">
                <a:latin typeface="Arial"/>
                <a:cs typeface="Arial"/>
              </a:rPr>
              <a:t>I	Cytosine</a:t>
            </a:r>
          </a:p>
          <a:p>
            <a:r>
              <a:rPr lang="en-GB" sz="1600" dirty="0">
                <a:latin typeface="Arial"/>
                <a:cs typeface="Arial"/>
              </a:rPr>
              <a:t>J	2’-</a:t>
            </a:r>
            <a:r>
              <a:rPr lang="en-GB" sz="1600" dirty="0" smtClean="0">
                <a:latin typeface="Arial"/>
                <a:cs typeface="Arial"/>
              </a:rPr>
              <a:t>deoxyadenosine</a:t>
            </a:r>
          </a:p>
          <a:p>
            <a:endParaRPr lang="en-GB" sz="1600" dirty="0" smtClean="0">
              <a:latin typeface="Arial"/>
              <a:cs typeface="Arial"/>
            </a:endParaRPr>
          </a:p>
          <a:p>
            <a:endParaRPr lang="en-GB" sz="1600" dirty="0">
              <a:latin typeface="Arial"/>
              <a:cs typeface="Arial"/>
            </a:endParaRPr>
          </a:p>
          <a:p>
            <a:pPr marL="342900" indent="-342900">
              <a:buFontTx/>
              <a:buAutoNum type="arabicPeriod"/>
            </a:pPr>
            <a:r>
              <a:rPr lang="en-GB" sz="1600" dirty="0" smtClean="0">
                <a:latin typeface="Arial"/>
                <a:cs typeface="Arial"/>
              </a:rPr>
              <a:t>The </a:t>
            </a:r>
            <a:r>
              <a:rPr lang="en-GB" sz="1600" dirty="0">
                <a:latin typeface="Arial"/>
                <a:cs typeface="Arial"/>
              </a:rPr>
              <a:t>sugar component of </a:t>
            </a:r>
            <a:r>
              <a:rPr lang="en-GB" sz="1600" dirty="0" smtClean="0">
                <a:latin typeface="Arial"/>
                <a:cs typeface="Arial"/>
              </a:rPr>
              <a:t>DNA							</a:t>
            </a:r>
            <a:r>
              <a:rPr lang="en-GB" sz="1600" b="1" dirty="0">
                <a:solidFill>
                  <a:srgbClr val="FF0000"/>
                </a:solidFill>
                <a:latin typeface="Arial"/>
                <a:cs typeface="Arial"/>
              </a:rPr>
              <a:t>2’-</a:t>
            </a:r>
            <a:r>
              <a:rPr lang="en-GB" sz="1600" b="1" dirty="0" smtClean="0">
                <a:solidFill>
                  <a:srgbClr val="FF0000"/>
                </a:solidFill>
                <a:latin typeface="Arial"/>
                <a:cs typeface="Arial"/>
              </a:rPr>
              <a:t>deoxyribose</a:t>
            </a:r>
          </a:p>
          <a:p>
            <a:pPr marL="342900" indent="-342900">
              <a:buAutoNum type="arabicPeriod"/>
            </a:pPr>
            <a:endParaRPr lang="en-GB" sz="1600" dirty="0">
              <a:latin typeface="Arial"/>
              <a:cs typeface="Arial"/>
            </a:endParaRPr>
          </a:p>
          <a:p>
            <a:pPr marL="342900" indent="-342900">
              <a:buFontTx/>
              <a:buAutoNum type="arabicPeriod" startAt="2"/>
            </a:pPr>
            <a:r>
              <a:rPr lang="en-GB" sz="1600" dirty="0" smtClean="0">
                <a:latin typeface="Arial"/>
                <a:cs typeface="Arial"/>
              </a:rPr>
              <a:t>A </a:t>
            </a:r>
            <a:r>
              <a:rPr lang="en-GB" sz="1600" dirty="0">
                <a:latin typeface="Arial"/>
                <a:cs typeface="Arial"/>
              </a:rPr>
              <a:t>pyrimidine nucleoside present only in </a:t>
            </a:r>
            <a:r>
              <a:rPr lang="en-GB" sz="1600" dirty="0" smtClean="0">
                <a:latin typeface="Arial"/>
                <a:cs typeface="Arial"/>
              </a:rPr>
              <a:t>RNA				</a:t>
            </a:r>
            <a:r>
              <a:rPr lang="en-GB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Uridine</a:t>
            </a:r>
            <a:endParaRPr lang="en-GB" sz="16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buAutoNum type="arabicPeriod" startAt="2"/>
            </a:pPr>
            <a:endParaRPr lang="en-GB" sz="1600" dirty="0">
              <a:latin typeface="Arial"/>
              <a:cs typeface="Arial"/>
            </a:endParaRPr>
          </a:p>
          <a:p>
            <a:pPr marL="342900" indent="-342900">
              <a:buFontTx/>
              <a:buAutoNum type="arabicPeriod" startAt="3"/>
            </a:pPr>
            <a:r>
              <a:rPr lang="en-GB" sz="1600" dirty="0" smtClean="0">
                <a:latin typeface="Arial"/>
                <a:cs typeface="Arial"/>
              </a:rPr>
              <a:t>Forms </a:t>
            </a:r>
            <a:r>
              <a:rPr lang="en-GB" sz="1600" dirty="0">
                <a:latin typeface="Arial"/>
                <a:cs typeface="Arial"/>
              </a:rPr>
              <a:t>a Watson-Crick base pair with adenine in </a:t>
            </a:r>
            <a:r>
              <a:rPr lang="en-GB" sz="1600" dirty="0" smtClean="0">
                <a:latin typeface="Arial"/>
                <a:cs typeface="Arial"/>
              </a:rPr>
              <a:t>DNA		</a:t>
            </a:r>
            <a:r>
              <a:rPr lang="en-GB" sz="1600" b="1" dirty="0" smtClean="0">
                <a:solidFill>
                  <a:srgbClr val="FF0000"/>
                </a:solidFill>
                <a:latin typeface="Arial"/>
                <a:cs typeface="Arial"/>
              </a:rPr>
              <a:t>Thymine</a:t>
            </a:r>
          </a:p>
          <a:p>
            <a:r>
              <a:rPr lang="en-GB" sz="1600" dirty="0" smtClean="0">
                <a:latin typeface="Arial"/>
                <a:cs typeface="Arial"/>
              </a:rPr>
              <a:t> </a:t>
            </a:r>
            <a:endParaRPr lang="en-GB" sz="1600" dirty="0">
              <a:latin typeface="Arial"/>
              <a:cs typeface="Arial"/>
            </a:endParaRPr>
          </a:p>
          <a:p>
            <a:pPr marL="342900" indent="-342900">
              <a:buAutoNum type="arabicPeriod" startAt="4"/>
            </a:pPr>
            <a:r>
              <a:rPr lang="en-GB" sz="1600" dirty="0" smtClean="0">
                <a:latin typeface="Arial"/>
                <a:cs typeface="Arial"/>
              </a:rPr>
              <a:t>A </a:t>
            </a:r>
            <a:r>
              <a:rPr lang="en-GB" sz="1600" dirty="0">
                <a:latin typeface="Arial"/>
                <a:cs typeface="Arial"/>
              </a:rPr>
              <a:t>purine nucleoside present in </a:t>
            </a:r>
            <a:r>
              <a:rPr lang="en-GB" sz="1600" dirty="0" smtClean="0">
                <a:latin typeface="Arial"/>
                <a:cs typeface="Arial"/>
              </a:rPr>
              <a:t>DNA						</a:t>
            </a:r>
            <a:r>
              <a:rPr lang="en-GB" sz="1600" b="1" dirty="0">
                <a:solidFill>
                  <a:srgbClr val="FF0000"/>
                </a:solidFill>
                <a:latin typeface="Arial"/>
                <a:cs typeface="Arial"/>
              </a:rPr>
              <a:t>2’-deoxyadenosine</a:t>
            </a:r>
            <a:endParaRPr lang="en-GB" sz="16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buAutoNum type="arabicPeriod" startAt="4"/>
            </a:pPr>
            <a:endParaRPr lang="en-GB" sz="1600" b="1" dirty="0">
              <a:latin typeface="Arial"/>
              <a:cs typeface="Arial"/>
            </a:endParaRPr>
          </a:p>
          <a:p>
            <a:r>
              <a:rPr lang="en-GB" sz="1600" dirty="0">
                <a:latin typeface="Arial"/>
                <a:cs typeface="Arial"/>
              </a:rPr>
              <a:t>5</a:t>
            </a:r>
            <a:r>
              <a:rPr lang="en-GB" sz="1600" dirty="0" smtClean="0">
                <a:latin typeface="Arial"/>
                <a:cs typeface="Arial"/>
              </a:rPr>
              <a:t>.   A </a:t>
            </a:r>
            <a:r>
              <a:rPr lang="en-GB" sz="1600" dirty="0">
                <a:latin typeface="Arial"/>
                <a:cs typeface="Arial"/>
              </a:rPr>
              <a:t>base present in DNA, but not in </a:t>
            </a:r>
            <a:r>
              <a:rPr lang="en-GB" sz="1600" dirty="0" smtClean="0">
                <a:latin typeface="Arial"/>
                <a:cs typeface="Arial"/>
              </a:rPr>
              <a:t>mRNA					</a:t>
            </a:r>
            <a:r>
              <a:rPr lang="en-GB" sz="1600" b="1" dirty="0">
                <a:solidFill>
                  <a:srgbClr val="FF0000"/>
                </a:solidFill>
                <a:latin typeface="Arial"/>
                <a:cs typeface="Arial"/>
              </a:rPr>
              <a:t>Thymine</a:t>
            </a:r>
          </a:p>
          <a:p>
            <a:endParaRPr lang="en-GB" sz="1600" dirty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3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27414" y="357162"/>
            <a:ext cx="8520220" cy="3502167"/>
            <a:chOff x="1965" y="6114"/>
            <a:chExt cx="9628" cy="3670"/>
          </a:xfrm>
          <a:extLst>
            <a:ext uri="{0CCBE362-F206-4b92-989A-16890622DB6E}">
              <ma14:wrappingTextBoxFlag xmlns="" xmlns:ma14="http://schemas.microsoft.com/office/mac/drawingml/2011/main"/>
            </a:ext>
          </a:extLst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" y="6138"/>
              <a:ext cx="4698" cy="3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" y="6114"/>
              <a:ext cx="4805" cy="3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10" y="4009445"/>
            <a:ext cx="3849583" cy="2598045"/>
          </a:xfrm>
          <a:prstGeom prst="rect">
            <a:avLst/>
          </a:prstGeom>
          <a:noFill/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866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2699</Words>
  <Application>Microsoft Office PowerPoint</Application>
  <PresentationFormat>On-screen Show (4:3)</PresentationFormat>
  <Paragraphs>1157</Paragraphs>
  <Slides>80</Slides>
  <Notes>60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4" baseType="lpstr">
      <vt:lpstr>Office Theme</vt:lpstr>
      <vt:lpstr>???</vt:lpstr>
      <vt:lpstr>Worksheet</vt:lpstr>
      <vt:lpstr>Document</vt:lpstr>
      <vt:lpstr>Cellular and Molecular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Post-translational modification  - After synthesis most proteins are modified further before they are fully functional - Only 20 amino acids – cell uses post-translational modifications (over 200) to increase diversity, including: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double helix</vt:lpstr>
      <vt:lpstr>Sugars - deoxyribose or ribose</vt:lpstr>
      <vt:lpstr>DNA and RNA bases</vt:lpstr>
      <vt:lpstr>Purines</vt:lpstr>
      <vt:lpstr>Pyrimidines</vt:lpstr>
      <vt:lpstr>PowerPoint Presentation</vt:lpstr>
      <vt:lpstr>Nucleosides</vt:lpstr>
      <vt:lpstr>Nucleotides</vt:lpstr>
      <vt:lpstr>DNA - polymer of deoxyribonucleotide units</vt:lpstr>
      <vt:lpstr>Hydrogen bonding</vt:lpstr>
      <vt:lpstr>PowerPoint Presentation</vt:lpstr>
      <vt:lpstr>Semi-conservative replication</vt:lpstr>
      <vt:lpstr>Opening of DNA helix</vt:lpstr>
      <vt:lpstr>Enzyme reaction</vt:lpstr>
      <vt:lpstr>Drugs used as chain terminators I</vt:lpstr>
      <vt:lpstr>Drugs used as chain terminators II</vt:lpstr>
      <vt:lpstr>The replication fork</vt:lpstr>
      <vt:lpstr>Asymmetry of replication fork</vt:lpstr>
      <vt:lpstr>Leading and lagging strands</vt:lpstr>
      <vt:lpstr>The replication complex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MRC CSC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Cellular and Molecular Science</dc:title>
  <dc:creator>Michael D Jones</dc:creator>
  <cp:lastModifiedBy>Shiel, Nuala</cp:lastModifiedBy>
  <cp:revision>44</cp:revision>
  <dcterms:created xsi:type="dcterms:W3CDTF">2011-04-05T08:11:54Z</dcterms:created>
  <dcterms:modified xsi:type="dcterms:W3CDTF">2013-03-07T14:16:31Z</dcterms:modified>
</cp:coreProperties>
</file>