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9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642" y="-1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sldImg"/>
          </p:nvPr>
        </p:nvSpPr>
        <p:spPr bwMode="auto">
          <a:xfrm>
            <a:off x="1312863" y="1027113"/>
            <a:ext cx="4932362" cy="36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1169988" y="5086350"/>
            <a:ext cx="5224462"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132615983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4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6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4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6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8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613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817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4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227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29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6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txBox="1">
            <a:spLocks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1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783AEE52-C705-4E87-BBF8-5790D9540836}" type="slidenum">
              <a:rPr lang="en-GB"/>
              <a:pPr/>
              <a:t>‹#›</a:t>
            </a:fld>
            <a:endParaRPr lang="en-GB"/>
          </a:p>
        </p:txBody>
      </p:sp>
    </p:spTree>
    <p:extLst>
      <p:ext uri="{BB962C8B-B14F-4D97-AF65-F5344CB8AC3E}">
        <p14:creationId xmlns:p14="http://schemas.microsoft.com/office/powerpoint/2010/main" val="187888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EB6A3005-F242-40A5-BE45-77637B0D8C4D}" type="slidenum">
              <a:rPr lang="en-GB"/>
              <a:pPr/>
              <a:t>‹#›</a:t>
            </a:fld>
            <a:endParaRPr lang="en-GB"/>
          </a:p>
        </p:txBody>
      </p:sp>
    </p:spTree>
    <p:extLst>
      <p:ext uri="{BB962C8B-B14F-4D97-AF65-F5344CB8AC3E}">
        <p14:creationId xmlns:p14="http://schemas.microsoft.com/office/powerpoint/2010/main" val="258269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5C85D08C-4B4C-4F97-BAD4-D4591C89B89A}" type="slidenum">
              <a:rPr lang="en-GB"/>
              <a:pPr/>
              <a:t>‹#›</a:t>
            </a:fld>
            <a:endParaRPr lang="en-GB"/>
          </a:p>
        </p:txBody>
      </p:sp>
    </p:spTree>
    <p:extLst>
      <p:ext uri="{BB962C8B-B14F-4D97-AF65-F5344CB8AC3E}">
        <p14:creationId xmlns:p14="http://schemas.microsoft.com/office/powerpoint/2010/main" val="6528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503238" y="1768475"/>
            <a:ext cx="4457700" cy="4987925"/>
          </a:xfrm>
        </p:spPr>
        <p:txBody>
          <a:bodyPr/>
          <a:lstStyle/>
          <a:p>
            <a:endParaRPr lang="en-GB"/>
          </a:p>
        </p:txBody>
      </p:sp>
      <p:sp>
        <p:nvSpPr>
          <p:cNvPr id="4" name="Text Placeholder 3"/>
          <p:cNvSpPr>
            <a:spLocks noGrp="1"/>
          </p:cNvSpPr>
          <p:nvPr>
            <p:ph type="body" sz="half" idx="2"/>
          </p:nvPr>
        </p:nvSpPr>
        <p:spPr>
          <a:xfrm>
            <a:off x="5113338" y="1768475"/>
            <a:ext cx="4459287"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a:xfrm>
            <a:off x="503238" y="6886575"/>
            <a:ext cx="2346325" cy="519113"/>
          </a:xfrm>
        </p:spPr>
        <p:txBody>
          <a:bodyPr/>
          <a:lstStyle>
            <a:lvl1pPr>
              <a:defRPr/>
            </a:lvl1pPr>
          </a:lstStyle>
          <a:p>
            <a:endParaRPr lang="en-GB"/>
          </a:p>
        </p:txBody>
      </p:sp>
      <p:sp>
        <p:nvSpPr>
          <p:cNvPr id="6" name="Footer Placeholder 5"/>
          <p:cNvSpPr>
            <a:spLocks noGrp="1"/>
          </p:cNvSpPr>
          <p:nvPr>
            <p:ph type="ftr" idx="11"/>
          </p:nvPr>
        </p:nvSpPr>
        <p:spPr>
          <a:xfrm>
            <a:off x="3448050" y="6886575"/>
            <a:ext cx="3194050" cy="519113"/>
          </a:xfrm>
        </p:spPr>
        <p:txBody>
          <a:bodyPr/>
          <a:lstStyle>
            <a:lvl1pPr>
              <a:defRPr/>
            </a:lvl1pPr>
          </a:lstStyle>
          <a:p>
            <a:endParaRPr lang="en-GB"/>
          </a:p>
        </p:txBody>
      </p:sp>
      <p:sp>
        <p:nvSpPr>
          <p:cNvPr id="7" name="Slide Number Placeholder 6"/>
          <p:cNvSpPr>
            <a:spLocks noGrp="1"/>
          </p:cNvSpPr>
          <p:nvPr>
            <p:ph type="sldNum" idx="12"/>
          </p:nvPr>
        </p:nvSpPr>
        <p:spPr>
          <a:xfrm>
            <a:off x="7227888" y="6886575"/>
            <a:ext cx="2346325" cy="519113"/>
          </a:xfrm>
        </p:spPr>
        <p:txBody>
          <a:bodyPr/>
          <a:lstStyle>
            <a:lvl1pPr>
              <a:defRPr/>
            </a:lvl1pPr>
          </a:lstStyle>
          <a:p>
            <a:fld id="{7209B57A-2201-41E1-AA3E-E20DE0722A76}" type="slidenum">
              <a:rPr lang="en-GB"/>
              <a:pPr/>
              <a:t>‹#›</a:t>
            </a:fld>
            <a:endParaRPr lang="en-GB"/>
          </a:p>
        </p:txBody>
      </p:sp>
    </p:spTree>
    <p:extLst>
      <p:ext uri="{BB962C8B-B14F-4D97-AF65-F5344CB8AC3E}">
        <p14:creationId xmlns:p14="http://schemas.microsoft.com/office/powerpoint/2010/main" val="318193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768475"/>
            <a:ext cx="9069387"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3238" y="4338638"/>
            <a:ext cx="9069387"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a:xfrm>
            <a:off x="503238" y="6886575"/>
            <a:ext cx="2346325" cy="519113"/>
          </a:xfrm>
        </p:spPr>
        <p:txBody>
          <a:bodyPr/>
          <a:lstStyle>
            <a:lvl1pPr>
              <a:defRPr/>
            </a:lvl1pPr>
          </a:lstStyle>
          <a:p>
            <a:endParaRPr lang="en-GB"/>
          </a:p>
        </p:txBody>
      </p:sp>
      <p:sp>
        <p:nvSpPr>
          <p:cNvPr id="6" name="Footer Placeholder 5"/>
          <p:cNvSpPr>
            <a:spLocks noGrp="1"/>
          </p:cNvSpPr>
          <p:nvPr>
            <p:ph type="ftr" idx="11"/>
          </p:nvPr>
        </p:nvSpPr>
        <p:spPr>
          <a:xfrm>
            <a:off x="3448050" y="6886575"/>
            <a:ext cx="3194050" cy="519113"/>
          </a:xfrm>
        </p:spPr>
        <p:txBody>
          <a:bodyPr/>
          <a:lstStyle>
            <a:lvl1pPr>
              <a:defRPr/>
            </a:lvl1pPr>
          </a:lstStyle>
          <a:p>
            <a:endParaRPr lang="en-GB"/>
          </a:p>
        </p:txBody>
      </p:sp>
      <p:sp>
        <p:nvSpPr>
          <p:cNvPr id="7" name="Slide Number Placeholder 6"/>
          <p:cNvSpPr>
            <a:spLocks noGrp="1"/>
          </p:cNvSpPr>
          <p:nvPr>
            <p:ph type="sldNum" idx="12"/>
          </p:nvPr>
        </p:nvSpPr>
        <p:spPr>
          <a:xfrm>
            <a:off x="7227888" y="6886575"/>
            <a:ext cx="2346325" cy="519113"/>
          </a:xfrm>
        </p:spPr>
        <p:txBody>
          <a:bodyPr/>
          <a:lstStyle>
            <a:lvl1pPr>
              <a:defRPr/>
            </a:lvl1pPr>
          </a:lstStyle>
          <a:p>
            <a:fld id="{5CA85812-11B0-4697-8530-76EFDDFF9719}" type="slidenum">
              <a:rPr lang="en-GB"/>
              <a:pPr/>
              <a:t>‹#›</a:t>
            </a:fld>
            <a:endParaRPr lang="en-GB"/>
          </a:p>
        </p:txBody>
      </p:sp>
    </p:spTree>
    <p:extLst>
      <p:ext uri="{BB962C8B-B14F-4D97-AF65-F5344CB8AC3E}">
        <p14:creationId xmlns:p14="http://schemas.microsoft.com/office/powerpoint/2010/main" val="164608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5305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776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94233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1363" y="1963738"/>
            <a:ext cx="4308475"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02238" y="1963738"/>
            <a:ext cx="4310062"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8960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0645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8616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A0D05A0A-9426-4E5C-85BF-83C476D5E32E}" type="slidenum">
              <a:rPr lang="en-GB"/>
              <a:pPr/>
              <a:t>‹#›</a:t>
            </a:fld>
            <a:endParaRPr lang="en-GB"/>
          </a:p>
        </p:txBody>
      </p:sp>
    </p:spTree>
    <p:extLst>
      <p:ext uri="{BB962C8B-B14F-4D97-AF65-F5344CB8AC3E}">
        <p14:creationId xmlns:p14="http://schemas.microsoft.com/office/powerpoint/2010/main" val="97128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59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0040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9854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1114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9963" y="282575"/>
            <a:ext cx="2192337" cy="6616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1363" y="282575"/>
            <a:ext cx="6426200" cy="6616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6309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41363" y="282575"/>
            <a:ext cx="8607425" cy="1260475"/>
          </a:xfrm>
        </p:spPr>
        <p:txBody>
          <a:bodyPr/>
          <a:lstStyle/>
          <a:p>
            <a:r>
              <a:rPr lang="en-US" smtClean="0"/>
              <a:t>Click to edit Master title style</a:t>
            </a:r>
            <a:endParaRPr lang="en-GB"/>
          </a:p>
        </p:txBody>
      </p:sp>
    </p:spTree>
    <p:extLst>
      <p:ext uri="{BB962C8B-B14F-4D97-AF65-F5344CB8AC3E}">
        <p14:creationId xmlns:p14="http://schemas.microsoft.com/office/powerpoint/2010/main" val="378959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1363" y="282575"/>
            <a:ext cx="8607425" cy="1260475"/>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41363" y="1963738"/>
            <a:ext cx="4308475" cy="4935537"/>
          </a:xfrm>
        </p:spPr>
        <p:txBody>
          <a:bodyPr/>
          <a:lstStyle/>
          <a:p>
            <a:endParaRPr lang="en-GB"/>
          </a:p>
        </p:txBody>
      </p:sp>
      <p:sp>
        <p:nvSpPr>
          <p:cNvPr id="4" name="Text Placeholder 3"/>
          <p:cNvSpPr>
            <a:spLocks noGrp="1"/>
          </p:cNvSpPr>
          <p:nvPr>
            <p:ph type="body" sz="half" idx="2"/>
          </p:nvPr>
        </p:nvSpPr>
        <p:spPr>
          <a:xfrm>
            <a:off x="5202238" y="1963738"/>
            <a:ext cx="4310062" cy="4935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696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B21C3A86-3A39-48D4-B9FA-A35183480729}" type="slidenum">
              <a:rPr lang="en-GB"/>
              <a:pPr/>
              <a:t>‹#›</a:t>
            </a:fld>
            <a:endParaRPr lang="en-GB"/>
          </a:p>
        </p:txBody>
      </p:sp>
    </p:spTree>
    <p:extLst>
      <p:ext uri="{BB962C8B-B14F-4D97-AF65-F5344CB8AC3E}">
        <p14:creationId xmlns:p14="http://schemas.microsoft.com/office/powerpoint/2010/main" val="110085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54121E26-22BD-41B4-94C3-38291ED5D428}" type="slidenum">
              <a:rPr lang="en-GB"/>
              <a:pPr/>
              <a:t>‹#›</a:t>
            </a:fld>
            <a:endParaRPr lang="en-GB"/>
          </a:p>
        </p:txBody>
      </p:sp>
    </p:spTree>
    <p:extLst>
      <p:ext uri="{BB962C8B-B14F-4D97-AF65-F5344CB8AC3E}">
        <p14:creationId xmlns:p14="http://schemas.microsoft.com/office/powerpoint/2010/main" val="239229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83DED2E2-2B13-47A8-9142-6B9CB22E12C1}" type="slidenum">
              <a:rPr lang="en-GB"/>
              <a:pPr/>
              <a:t>‹#›</a:t>
            </a:fld>
            <a:endParaRPr lang="en-GB"/>
          </a:p>
        </p:txBody>
      </p:sp>
    </p:spTree>
    <p:extLst>
      <p:ext uri="{BB962C8B-B14F-4D97-AF65-F5344CB8AC3E}">
        <p14:creationId xmlns:p14="http://schemas.microsoft.com/office/powerpoint/2010/main" val="366304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14E6B115-494A-4B2C-91CF-8046A5FEEC35}" type="slidenum">
              <a:rPr lang="en-GB"/>
              <a:pPr/>
              <a:t>‹#›</a:t>
            </a:fld>
            <a:endParaRPr lang="en-GB"/>
          </a:p>
        </p:txBody>
      </p:sp>
    </p:spTree>
    <p:extLst>
      <p:ext uri="{BB962C8B-B14F-4D97-AF65-F5344CB8AC3E}">
        <p14:creationId xmlns:p14="http://schemas.microsoft.com/office/powerpoint/2010/main" val="3704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009114A0-9674-4BD9-94A1-0B8D718C26FA}" type="slidenum">
              <a:rPr lang="en-GB"/>
              <a:pPr/>
              <a:t>‹#›</a:t>
            </a:fld>
            <a:endParaRPr lang="en-GB"/>
          </a:p>
        </p:txBody>
      </p:sp>
    </p:spTree>
    <p:extLst>
      <p:ext uri="{BB962C8B-B14F-4D97-AF65-F5344CB8AC3E}">
        <p14:creationId xmlns:p14="http://schemas.microsoft.com/office/powerpoint/2010/main" val="271102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98451140-C37D-4A5D-A587-7A2D110834FB}" type="slidenum">
              <a:rPr lang="en-GB"/>
              <a:pPr/>
              <a:t>‹#›</a:t>
            </a:fld>
            <a:endParaRPr lang="en-GB"/>
          </a:p>
        </p:txBody>
      </p:sp>
    </p:spTree>
    <p:extLst>
      <p:ext uri="{BB962C8B-B14F-4D97-AF65-F5344CB8AC3E}">
        <p14:creationId xmlns:p14="http://schemas.microsoft.com/office/powerpoint/2010/main" val="335296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B5AA3DA5-4F2D-4083-B7F5-5C9FA0889281}" type="slidenum">
              <a:rPr lang="en-GB"/>
              <a:pPr/>
              <a:t>‹#›</a:t>
            </a:fld>
            <a:endParaRPr lang="en-GB"/>
          </a:p>
        </p:txBody>
      </p:sp>
    </p:spTree>
    <p:extLst>
      <p:ext uri="{BB962C8B-B14F-4D97-AF65-F5344CB8AC3E}">
        <p14:creationId xmlns:p14="http://schemas.microsoft.com/office/powerpoint/2010/main" val="7250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endParaRPr lang="en-GB"/>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GB"/>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fld id="{4CB570F9-C332-48A2-8980-9403CC3A508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4" r:id="rId12"/>
    <p:sldLayoutId id="2147483675"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41363" y="282575"/>
            <a:ext cx="860742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741363" y="1963738"/>
            <a:ext cx="8770937" cy="493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AutoShape 3"/>
          <p:cNvSpPr>
            <a:spLocks noChangeArrowheads="1"/>
          </p:cNvSpPr>
          <p:nvPr/>
        </p:nvSpPr>
        <p:spPr bwMode="auto">
          <a:xfrm>
            <a:off x="723900" y="7077075"/>
            <a:ext cx="935513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52" name="AutoShape 4"/>
          <p:cNvSpPr>
            <a:spLocks noChangeArrowheads="1"/>
          </p:cNvSpPr>
          <p:nvPr/>
        </p:nvSpPr>
        <p:spPr bwMode="auto">
          <a:xfrm>
            <a:off x="1987550" y="7289800"/>
            <a:ext cx="8093075"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9pPr>
    </p:titleStyle>
    <p:bodyStyle>
      <a:lvl1pPr marL="342900" indent="-342900" algn="l" defTabSz="449263" rtl="0" fontAlgn="base" hangingPunct="0">
        <a:lnSpc>
          <a:spcPct val="95000"/>
        </a:lnSpc>
        <a:spcBef>
          <a:spcPct val="0"/>
        </a:spcBef>
        <a:spcAft>
          <a:spcPct val="0"/>
        </a:spcAft>
        <a:buClr>
          <a:srgbClr val="000000"/>
        </a:buClr>
        <a:buSzPct val="100000"/>
        <a:buFont typeface="Times New Roman" pitchFamily="16" charset="0"/>
        <a:defRPr sz="2400">
          <a:solidFill>
            <a:srgbClr val="E6E6E6"/>
          </a:solidFill>
          <a:latin typeface="+mn-lt"/>
          <a:ea typeface="+mn-ea"/>
          <a:cs typeface="+mn-cs"/>
        </a:defRPr>
      </a:lvl1pPr>
      <a:lvl2pPr marL="742950" indent="-285750" algn="l" defTabSz="449263" rtl="0" fontAlgn="base" hangingPunct="0">
        <a:lnSpc>
          <a:spcPct val="95000"/>
        </a:lnSpc>
        <a:spcBef>
          <a:spcPct val="0"/>
        </a:spcBef>
        <a:spcAft>
          <a:spcPct val="0"/>
        </a:spcAft>
        <a:buClr>
          <a:srgbClr val="000000"/>
        </a:buClr>
        <a:buSzPct val="100000"/>
        <a:buFont typeface="Times New Roman" pitchFamily="16" charset="0"/>
        <a:defRPr sz="2800">
          <a:solidFill>
            <a:srgbClr val="E6E6E6"/>
          </a:solidFill>
          <a:latin typeface="+mn-lt"/>
          <a:ea typeface="+mn-ea"/>
          <a:cs typeface="+mn-cs"/>
        </a:defRPr>
      </a:lvl2pPr>
      <a:lvl3pPr marL="1143000" indent="-228600" algn="l" defTabSz="449263" rtl="0" fontAlgn="base" hangingPunct="0">
        <a:lnSpc>
          <a:spcPct val="95000"/>
        </a:lnSpc>
        <a:spcBef>
          <a:spcPct val="0"/>
        </a:spcBef>
        <a:spcAft>
          <a:spcPct val="0"/>
        </a:spcAft>
        <a:buClr>
          <a:srgbClr val="000000"/>
        </a:buClr>
        <a:buSzPct val="100000"/>
        <a:buFont typeface="Times New Roman" pitchFamily="16" charset="0"/>
        <a:defRPr sz="2400">
          <a:solidFill>
            <a:srgbClr val="E6E6E6"/>
          </a:solidFill>
          <a:latin typeface="+mn-lt"/>
          <a:ea typeface="+mn-ea"/>
          <a:cs typeface="+mn-cs"/>
        </a:defRPr>
      </a:lvl3pPr>
      <a:lvl4pPr marL="1600200" indent="-228600" algn="l" defTabSz="449263" rtl="0" fontAlgn="base" hangingPunct="0">
        <a:lnSpc>
          <a:spcPct val="95000"/>
        </a:lnSpc>
        <a:spcBef>
          <a:spcPct val="0"/>
        </a:spcBef>
        <a:spcAft>
          <a:spcPct val="0"/>
        </a:spcAft>
        <a:buClr>
          <a:srgbClr val="000000"/>
        </a:buClr>
        <a:buSzPct val="100000"/>
        <a:buFont typeface="Times New Roman" pitchFamily="16" charset="0"/>
        <a:defRPr sz="2000">
          <a:solidFill>
            <a:srgbClr val="E6E6E6"/>
          </a:solidFill>
          <a:latin typeface="+mn-lt"/>
          <a:ea typeface="+mn-ea"/>
          <a:cs typeface="+mn-cs"/>
        </a:defRPr>
      </a:lvl4pPr>
      <a:lvl5pPr marL="2057400" indent="-228600" algn="l" defTabSz="449263" rtl="0" fontAlgn="base" hangingPunct="0">
        <a:lnSpc>
          <a:spcPct val="95000"/>
        </a:lnSpc>
        <a:spcBef>
          <a:spcPct val="0"/>
        </a:spcBef>
        <a:spcAft>
          <a:spcPct val="0"/>
        </a:spcAft>
        <a:buClr>
          <a:srgbClr val="000000"/>
        </a:buClr>
        <a:buSzPct val="100000"/>
        <a:buFont typeface="Times New Roman" pitchFamily="16" charset="0"/>
        <a:defRPr sz="2000">
          <a:solidFill>
            <a:srgbClr val="E6E6E6"/>
          </a:solidFill>
          <a:latin typeface="+mn-lt"/>
          <a:ea typeface="+mn-ea"/>
          <a:cs typeface="+mn-cs"/>
        </a:defRPr>
      </a:lvl5pPr>
      <a:lvl6pPr marL="2514600" indent="-228600" algn="l" defTabSz="449263" rtl="0" fontAlgn="base" hangingPunct="0">
        <a:lnSpc>
          <a:spcPct val="95000"/>
        </a:lnSpc>
        <a:spcBef>
          <a:spcPct val="0"/>
        </a:spcBef>
        <a:spcAft>
          <a:spcPct val="0"/>
        </a:spcAft>
        <a:buClr>
          <a:srgbClr val="000000"/>
        </a:buClr>
        <a:buSzPct val="100000"/>
        <a:buFont typeface="Times New Roman" pitchFamily="16" charset="0"/>
        <a:defRPr sz="2000">
          <a:solidFill>
            <a:srgbClr val="E6E6E6"/>
          </a:solidFill>
          <a:latin typeface="+mn-lt"/>
          <a:ea typeface="+mn-ea"/>
          <a:cs typeface="+mn-cs"/>
        </a:defRPr>
      </a:lvl6pPr>
      <a:lvl7pPr marL="2971800" indent="-228600" algn="l" defTabSz="449263" rtl="0" fontAlgn="base" hangingPunct="0">
        <a:lnSpc>
          <a:spcPct val="95000"/>
        </a:lnSpc>
        <a:spcBef>
          <a:spcPct val="0"/>
        </a:spcBef>
        <a:spcAft>
          <a:spcPct val="0"/>
        </a:spcAft>
        <a:buClr>
          <a:srgbClr val="000000"/>
        </a:buClr>
        <a:buSzPct val="100000"/>
        <a:buFont typeface="Times New Roman" pitchFamily="16" charset="0"/>
        <a:defRPr sz="2000">
          <a:solidFill>
            <a:srgbClr val="E6E6E6"/>
          </a:solidFill>
          <a:latin typeface="+mn-lt"/>
          <a:ea typeface="+mn-ea"/>
          <a:cs typeface="+mn-cs"/>
        </a:defRPr>
      </a:lvl7pPr>
      <a:lvl8pPr marL="3429000" indent="-228600" algn="l" defTabSz="449263" rtl="0" fontAlgn="base" hangingPunct="0">
        <a:lnSpc>
          <a:spcPct val="95000"/>
        </a:lnSpc>
        <a:spcBef>
          <a:spcPct val="0"/>
        </a:spcBef>
        <a:spcAft>
          <a:spcPct val="0"/>
        </a:spcAft>
        <a:buClr>
          <a:srgbClr val="000000"/>
        </a:buClr>
        <a:buSzPct val="100000"/>
        <a:buFont typeface="Times New Roman" pitchFamily="16" charset="0"/>
        <a:defRPr sz="2000">
          <a:solidFill>
            <a:srgbClr val="E6E6E6"/>
          </a:solidFill>
          <a:latin typeface="+mn-lt"/>
          <a:ea typeface="+mn-ea"/>
          <a:cs typeface="+mn-cs"/>
        </a:defRPr>
      </a:lvl8pPr>
      <a:lvl9pPr marL="3886200" indent="-228600" algn="l" defTabSz="449263" rtl="0" fontAlgn="base" hangingPunct="0">
        <a:lnSpc>
          <a:spcPct val="95000"/>
        </a:lnSpc>
        <a:spcBef>
          <a:spcPct val="0"/>
        </a:spcBef>
        <a:spcAft>
          <a:spcPct val="0"/>
        </a:spcAft>
        <a:buClr>
          <a:srgbClr val="000000"/>
        </a:buClr>
        <a:buSzPct val="100000"/>
        <a:buFont typeface="Times New Roman" pitchFamily="16" charset="0"/>
        <a:defRPr sz="2000">
          <a:solidFill>
            <a:srgbClr val="E6E6E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rcr.ac.uk/"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7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7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50888" y="2101850"/>
            <a:ext cx="8609012" cy="1738313"/>
          </a:xfrm>
          <a:ln/>
        </p:spPr>
        <p:txBody>
          <a:bodyPr lIns="91440" tIns="45720" rIns="91440" bIns="45720"/>
          <a:lstStyle/>
          <a:p>
            <a:pPr algn="ctr" hangingPunct="1">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400" b="0" i="0" dirty="0" smtClean="0">
                <a:solidFill>
                  <a:srgbClr val="FFFF66"/>
                </a:solidFill>
              </a:rPr>
              <a:t>Radiology for finals</a:t>
            </a:r>
            <a:endParaRPr lang="en-GB" sz="5400" b="0" i="0" dirty="0">
              <a:solidFill>
                <a:srgbClr val="FFFF66"/>
              </a:solidFill>
            </a:endParaRPr>
          </a:p>
        </p:txBody>
      </p:sp>
      <p:sp>
        <p:nvSpPr>
          <p:cNvPr id="4098" name="Rectangle 2"/>
          <p:cNvSpPr>
            <a:spLocks noGrp="1" noChangeArrowheads="1"/>
          </p:cNvSpPr>
          <p:nvPr>
            <p:ph type="subTitle" idx="4294967295"/>
          </p:nvPr>
        </p:nvSpPr>
        <p:spPr bwMode="auto">
          <a:xfrm>
            <a:off x="1871961" y="4679950"/>
            <a:ext cx="6408712" cy="2244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15900" indent="-215900" algn="ctr" hangingPunct="1">
              <a:lnSpc>
                <a:spcPct val="100000"/>
              </a:lnSpc>
              <a:spcBef>
                <a:spcPts val="800"/>
              </a:spcBef>
              <a:buSzPct val="45000"/>
              <a:buFont typeface="Wingdings" charset="2"/>
              <a:buChar char=""/>
              <a:tabLst>
                <a:tab pos="723900" algn="l"/>
                <a:tab pos="1447800" algn="l"/>
                <a:tab pos="2171700" algn="l"/>
                <a:tab pos="2895600" algn="l"/>
                <a:tab pos="3619500" algn="l"/>
                <a:tab pos="4343400" algn="l"/>
                <a:tab pos="5067300" algn="l"/>
              </a:tabLst>
            </a:pPr>
            <a:r>
              <a:rPr lang="en-GB" sz="3200" dirty="0">
                <a:solidFill>
                  <a:srgbClr val="FFFFFF"/>
                </a:solidFill>
                <a:latin typeface="Arial" pitchFamily="34" charset="0"/>
                <a:cs typeface="Arial" pitchFamily="34" charset="0"/>
              </a:rPr>
              <a:t>Dr </a:t>
            </a:r>
            <a:r>
              <a:rPr lang="en-GB" sz="3200" dirty="0" err="1">
                <a:solidFill>
                  <a:srgbClr val="FFFFFF"/>
                </a:solidFill>
                <a:latin typeface="Arial" pitchFamily="34" charset="0"/>
                <a:cs typeface="Arial" pitchFamily="34" charset="0"/>
              </a:rPr>
              <a:t>Antoni</a:t>
            </a:r>
            <a:r>
              <a:rPr lang="en-GB" sz="3200" dirty="0">
                <a:solidFill>
                  <a:srgbClr val="FFFFFF"/>
                </a:solidFill>
                <a:latin typeface="Arial" pitchFamily="34" charset="0"/>
                <a:cs typeface="Arial" pitchFamily="34" charset="0"/>
              </a:rPr>
              <a:t> </a:t>
            </a:r>
            <a:r>
              <a:rPr lang="en-GB" sz="3200" dirty="0" err="1">
                <a:solidFill>
                  <a:srgbClr val="FFFFFF"/>
                </a:solidFill>
                <a:latin typeface="Arial" pitchFamily="34" charset="0"/>
                <a:cs typeface="Arial" pitchFamily="34" charset="0"/>
              </a:rPr>
              <a:t>Sergot</a:t>
            </a:r>
            <a:endParaRPr lang="en-GB" sz="3200" dirty="0">
              <a:solidFill>
                <a:srgbClr val="FFFFFF"/>
              </a:solidFill>
              <a:latin typeface="Arial" pitchFamily="34" charset="0"/>
              <a:cs typeface="Arial" pitchFamily="34" charset="0"/>
            </a:endParaRPr>
          </a:p>
          <a:p>
            <a:pPr marL="215900" indent="-215900" algn="ctr" hangingPunct="1">
              <a:lnSpc>
                <a:spcPct val="100000"/>
              </a:lnSpc>
              <a:spcBef>
                <a:spcPts val="800"/>
              </a:spcBef>
              <a:buSzPct val="45000"/>
              <a:buFont typeface="Wingdings" charset="2"/>
              <a:buChar char=""/>
              <a:tabLst>
                <a:tab pos="723900" algn="l"/>
                <a:tab pos="1447800" algn="l"/>
                <a:tab pos="2171700" algn="l"/>
                <a:tab pos="2895600" algn="l"/>
                <a:tab pos="3619500" algn="l"/>
                <a:tab pos="4343400" algn="l"/>
                <a:tab pos="5067300" algn="l"/>
              </a:tabLst>
            </a:pPr>
            <a:r>
              <a:rPr lang="en-GB" sz="2800" dirty="0" err="1">
                <a:solidFill>
                  <a:srgbClr val="FFFFFF"/>
                </a:solidFill>
                <a:latin typeface="Arial" pitchFamily="34" charset="0"/>
                <a:cs typeface="Arial" pitchFamily="34" charset="0"/>
              </a:rPr>
              <a:t>SpR</a:t>
            </a:r>
            <a:r>
              <a:rPr lang="en-GB" sz="2800" dirty="0">
                <a:solidFill>
                  <a:srgbClr val="FFFFFF"/>
                </a:solidFill>
                <a:latin typeface="Arial" pitchFamily="34" charset="0"/>
                <a:cs typeface="Arial" pitchFamily="34" charset="0"/>
              </a:rPr>
              <a:t> in Clinical Radiology</a:t>
            </a:r>
          </a:p>
          <a:p>
            <a:pPr marL="215900" indent="-215900" algn="ctr" hangingPunct="1">
              <a:lnSpc>
                <a:spcPct val="100000"/>
              </a:lnSpc>
              <a:spcBef>
                <a:spcPts val="800"/>
              </a:spcBef>
              <a:buSzPct val="45000"/>
              <a:buFont typeface="Wingdings" charset="2"/>
              <a:buNone/>
              <a:tabLst>
                <a:tab pos="723900" algn="l"/>
                <a:tab pos="1447800" algn="l"/>
                <a:tab pos="2171700" algn="l"/>
                <a:tab pos="2895600" algn="l"/>
                <a:tab pos="3619500" algn="l"/>
                <a:tab pos="4343400" algn="l"/>
                <a:tab pos="5067300" algn="l"/>
              </a:tabLst>
            </a:pPr>
            <a:r>
              <a:rPr lang="en-GB" sz="2800" dirty="0">
                <a:solidFill>
                  <a:srgbClr val="FFFFFF"/>
                </a:solidFill>
                <a:latin typeface="Arial" pitchFamily="34" charset="0"/>
                <a:cs typeface="Arial" pitchFamily="34" charset="0"/>
              </a:rPr>
              <a:t>Imperial College NHS Healthcare Trust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503238" y="301625"/>
            <a:ext cx="9070975" cy="1262063"/>
          </a:xfrm>
          <a:ln/>
        </p:spPr>
        <p:txBody>
          <a:bodyPr tIns="3175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66"/>
                </a:solidFill>
              </a:rPr>
              <a:t>Exam Technique</a:t>
            </a:r>
          </a:p>
        </p:txBody>
      </p:sp>
      <p:sp>
        <p:nvSpPr>
          <p:cNvPr id="13314" name="Rectangle 2"/>
          <p:cNvSpPr>
            <a:spLocks noGrp="1" noChangeArrowheads="1"/>
          </p:cNvSpPr>
          <p:nvPr>
            <p:ph type="body" idx="4294967295"/>
          </p:nvPr>
        </p:nvSpPr>
        <p:spPr>
          <a:xfrm>
            <a:off x="587375" y="1611313"/>
            <a:ext cx="8772525" cy="5408612"/>
          </a:xfrm>
          <a:ln/>
        </p:spPr>
        <p:txBody>
          <a:bodyPr tIns="21168"/>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a:solidFill>
                  <a:srgbClr val="FFFFFF"/>
                </a:solidFill>
              </a:rPr>
              <a:t>What is the image??  (Modality, Type of examination)</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a:solidFill>
                  <a:srgbClr val="FFFFFF"/>
                </a:solidFill>
              </a:rPr>
              <a:t>What kind of patient (If you are not told)?</a:t>
            </a:r>
          </a:p>
          <a:p>
            <a:pPr marL="863600" lvl="1"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a:solidFill>
                  <a:srgbClr val="FFFFFF"/>
                </a:solidFill>
              </a:rPr>
              <a:t>Male / Female</a:t>
            </a:r>
          </a:p>
          <a:p>
            <a:pPr marL="863600" lvl="1"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a:solidFill>
                  <a:srgbClr val="FFFFFF"/>
                </a:solidFill>
              </a:rPr>
              <a:t>Young / Old  </a:t>
            </a:r>
          </a:p>
          <a:p>
            <a:pPr marL="863600" lvl="1"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a:solidFill>
                  <a:srgbClr val="FFFFFF"/>
                </a:solidFill>
              </a:rPr>
              <a:t>Adult / Child</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400">
              <a:solidFill>
                <a:srgbClr val="FFFFFF"/>
              </a:solidFill>
            </a:endParaRP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a:solidFill>
                  <a:srgbClr val="FFFFFF"/>
                </a:solidFill>
              </a:rPr>
              <a:t>Remember in MSK there should always be more than one view.  Ask to see the other view (whether or not the examiner has it!)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a:solidFill>
                  <a:srgbClr val="FFFFFF"/>
                </a:solidFill>
              </a:rPr>
              <a:t>Some examinations have sequential images (eg. IVU).  Ask to see the control.</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4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741363" y="282575"/>
            <a:ext cx="8609012" cy="1262063"/>
          </a:xfrm>
          <a:ln/>
        </p:spPr>
        <p:txBody>
          <a:bodyPr tIns="21168"/>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i="0">
                <a:solidFill>
                  <a:srgbClr val="FFFF66"/>
                </a:solidFill>
              </a:rPr>
              <a:t>Exam Technique		</a:t>
            </a:r>
          </a:p>
        </p:txBody>
      </p:sp>
      <p:sp>
        <p:nvSpPr>
          <p:cNvPr id="14338" name="Rectangle 2"/>
          <p:cNvSpPr>
            <a:spLocks noGrp="1" noChangeArrowheads="1"/>
          </p:cNvSpPr>
          <p:nvPr>
            <p:ph type="body" idx="1"/>
          </p:nvPr>
        </p:nvSpPr>
        <p:spPr>
          <a:xfrm>
            <a:off x="741363" y="1963738"/>
            <a:ext cx="8772525" cy="4937125"/>
          </a:xfrm>
          <a:ln/>
        </p:spPr>
        <p:txBody>
          <a:bodyPr tIns="17640"/>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solidFill>
                  <a:srgbClr val="FFFFFF"/>
                </a:solidFill>
              </a:rPr>
              <a:t>Presentation Style:</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solidFill>
                  <a:srgbClr val="FFFFFF"/>
                </a:solidFill>
              </a:rPr>
              <a:t>Systematic (safe)  vs.  Direct (impressive but risky)</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solidFill>
                  <a:srgbClr val="FFFFFF"/>
                </a:solidFill>
              </a:rPr>
              <a:t>If in doubt stay safe.</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solidFill>
                  <a:srgbClr val="FFFFFF"/>
                </a:solidFill>
              </a:rPr>
              <a:t>Mention normality as part of your system (the examiner can't read your mind!)</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solidFill>
                  <a:srgbClr val="FFFFFF"/>
                </a:solidFill>
              </a:rPr>
              <a:t>TALK!  (no marks for looking intense / confused / constipated)</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solidFill>
                  <a:srgbClr val="FFFFFF"/>
                </a:solidFill>
              </a:rPr>
              <a:t>If you can, say 'radiograph' and not 'x-ray'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741363" y="282575"/>
            <a:ext cx="8609012" cy="1262063"/>
          </a:xfrm>
          <a:ln/>
        </p:spPr>
        <p:txBody>
          <a:bodyPr tIns="38808"/>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4400" i="0">
                <a:solidFill>
                  <a:srgbClr val="FFFF66"/>
                </a:solidFill>
              </a:rPr>
              <a:t>The Chest Radiograph</a:t>
            </a:r>
          </a:p>
        </p:txBody>
      </p:sp>
      <p:sp>
        <p:nvSpPr>
          <p:cNvPr id="15362" name="Rectangle 2"/>
          <p:cNvSpPr>
            <a:spLocks noGrp="1" noChangeArrowheads="1"/>
          </p:cNvSpPr>
          <p:nvPr>
            <p:ph type="body" idx="1"/>
          </p:nvPr>
        </p:nvSpPr>
        <p:spPr>
          <a:xfrm>
            <a:off x="741363" y="1963738"/>
            <a:ext cx="8772525" cy="4937125"/>
          </a:xfrm>
          <a:ln/>
        </p:spPr>
        <p:txBody>
          <a:bodyPr tIns="17640"/>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t>Technique</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t>Patient directly against cassette.</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t>X-rays emitted</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t>Pass through patient</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t>Partial absorption by the body</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t>Remaining x-rays reach cassette and expose film </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t>Ideal position is PA</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a:t>AP used if patient cannot tolerate PA.</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4741863"/>
            <a:ext cx="1524000" cy="209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750888" y="179388"/>
            <a:ext cx="8609012" cy="1262062"/>
          </a:xfrm>
          <a:ln/>
        </p:spPr>
        <p:txBody>
          <a:bodyPr tIns="31752"/>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i="0">
                <a:solidFill>
                  <a:srgbClr val="FFFF66"/>
                </a:solidFill>
              </a:rPr>
              <a:t>Presentation Checklist</a:t>
            </a:r>
          </a:p>
        </p:txBody>
      </p:sp>
      <p:sp>
        <p:nvSpPr>
          <p:cNvPr id="16386" name="Rectangle 2"/>
          <p:cNvSpPr>
            <a:spLocks noGrp="1" noChangeArrowheads="1"/>
          </p:cNvSpPr>
          <p:nvPr>
            <p:ph type="body" idx="1"/>
          </p:nvPr>
        </p:nvSpPr>
        <p:spPr>
          <a:xfrm>
            <a:off x="741363" y="1963738"/>
            <a:ext cx="8772525" cy="4937125"/>
          </a:xfrm>
          <a:ln/>
        </p:spPr>
        <p:txBody>
          <a:bodyPr/>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What is it?   --- PA /AP Chest radiograph  (frontal if not certain)</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Patient ID  --- Name if given, sex if not.</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Quality of film.</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Systematic approach.</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Summary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720725" y="17938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3600">
                <a:solidFill>
                  <a:srgbClr val="FFFF66"/>
                </a:solidFill>
              </a:rPr>
              <a:t>Looking at Radiographs – The System</a:t>
            </a:r>
          </a:p>
        </p:txBody>
      </p:sp>
      <p:sp>
        <p:nvSpPr>
          <p:cNvPr id="17410" name="Text Box 2"/>
          <p:cNvSpPr txBox="1">
            <a:spLocks noChangeArrowheads="1"/>
          </p:cNvSpPr>
          <p:nvPr/>
        </p:nvSpPr>
        <p:spPr bwMode="auto">
          <a:xfrm>
            <a:off x="755650" y="218440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Technical details</a:t>
            </a:r>
          </a:p>
          <a:p>
            <a:pPr lvl="1" hangingPunct="1">
              <a:lnSpc>
                <a:spcPct val="100000"/>
              </a:lnSpc>
              <a:spcBef>
                <a:spcPts val="600"/>
              </a:spcBef>
              <a:buSzPct val="45000"/>
              <a:buFont typeface="Wingdings" charset="2"/>
              <a:buChar char=""/>
            </a:pPr>
            <a:r>
              <a:rPr lang="en-GB" sz="2400">
                <a:solidFill>
                  <a:srgbClr val="FFFFFF"/>
                </a:solidFill>
              </a:rPr>
              <a:t>Male/female</a:t>
            </a:r>
          </a:p>
          <a:p>
            <a:pPr lvl="1" hangingPunct="1">
              <a:lnSpc>
                <a:spcPct val="100000"/>
              </a:lnSpc>
              <a:spcBef>
                <a:spcPts val="600"/>
              </a:spcBef>
              <a:buSzPct val="45000"/>
              <a:buFont typeface="Wingdings" charset="2"/>
              <a:buChar char=""/>
            </a:pPr>
            <a:r>
              <a:rPr lang="en-GB" sz="2400">
                <a:solidFill>
                  <a:srgbClr val="FFFFFF"/>
                </a:solidFill>
              </a:rPr>
              <a:t>Old/young</a:t>
            </a:r>
          </a:p>
          <a:p>
            <a:pPr lvl="1" hangingPunct="1">
              <a:lnSpc>
                <a:spcPct val="100000"/>
              </a:lnSpc>
              <a:spcBef>
                <a:spcPts val="600"/>
              </a:spcBef>
              <a:buSzPct val="45000"/>
              <a:buFont typeface="Wingdings" charset="2"/>
              <a:buChar char=""/>
            </a:pPr>
            <a:r>
              <a:rPr lang="en-GB" sz="2400">
                <a:solidFill>
                  <a:srgbClr val="FFFFFF"/>
                </a:solidFill>
              </a:rPr>
              <a:t>Good inspiration? (diaphragms at level of 6</a:t>
            </a:r>
            <a:r>
              <a:rPr lang="en-GB" sz="2400" baseline="30000">
                <a:solidFill>
                  <a:srgbClr val="FFFFFF"/>
                </a:solidFill>
              </a:rPr>
              <a:t>th</a:t>
            </a:r>
            <a:r>
              <a:rPr lang="en-GB" sz="2400">
                <a:solidFill>
                  <a:srgbClr val="FFFFFF"/>
                </a:solidFill>
              </a:rPr>
              <a:t> ribs anteriorly)</a:t>
            </a:r>
          </a:p>
          <a:p>
            <a:pPr lvl="1" hangingPunct="1">
              <a:lnSpc>
                <a:spcPct val="100000"/>
              </a:lnSpc>
              <a:spcBef>
                <a:spcPts val="600"/>
              </a:spcBef>
              <a:buSzPct val="45000"/>
              <a:buFont typeface="Wingdings" charset="2"/>
              <a:buChar char=""/>
            </a:pPr>
            <a:r>
              <a:rPr lang="en-GB" sz="2400">
                <a:solidFill>
                  <a:srgbClr val="FFFFFF"/>
                </a:solidFill>
              </a:rPr>
              <a:t>Good penetration?</a:t>
            </a:r>
          </a:p>
          <a:p>
            <a:pPr lvl="1" hangingPunct="1">
              <a:lnSpc>
                <a:spcPct val="100000"/>
              </a:lnSpc>
              <a:spcBef>
                <a:spcPts val="600"/>
              </a:spcBef>
              <a:buSzPct val="45000"/>
              <a:buFont typeface="Wingdings" charset="2"/>
              <a:buChar char=""/>
            </a:pPr>
            <a:r>
              <a:rPr lang="en-GB" sz="2400">
                <a:solidFill>
                  <a:srgbClr val="FFFFFF"/>
                </a:solidFill>
              </a:rPr>
              <a:t>Rotation?</a:t>
            </a:r>
          </a:p>
          <a:p>
            <a:pPr lvl="1" hangingPunct="1">
              <a:lnSpc>
                <a:spcPct val="100000"/>
              </a:lnSpc>
              <a:spcBef>
                <a:spcPts val="600"/>
              </a:spcBef>
              <a:buSzPct val="45000"/>
              <a:buFont typeface="Wingdings" charset="2"/>
              <a:buChar char=""/>
            </a:pPr>
            <a:r>
              <a:rPr lang="en-GB" sz="2400">
                <a:solidFill>
                  <a:srgbClr val="FFFFFF"/>
                </a:solidFill>
              </a:rPr>
              <a:t>PA or AP (‘frontal’)</a:t>
            </a:r>
          </a:p>
        </p:txBody>
      </p:sp>
      <p:grpSp>
        <p:nvGrpSpPr>
          <p:cNvPr id="17411" name="Group 3"/>
          <p:cNvGrpSpPr>
            <a:grpSpLocks/>
          </p:cNvGrpSpPr>
          <p:nvPr/>
        </p:nvGrpSpPr>
        <p:grpSpPr bwMode="auto">
          <a:xfrm>
            <a:off x="5580063" y="1439863"/>
            <a:ext cx="4498975" cy="6118225"/>
            <a:chOff x="3515" y="907"/>
            <a:chExt cx="2834" cy="3854"/>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 y="907"/>
              <a:ext cx="2834" cy="3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5"/>
            <p:cNvSpPr txBox="1">
              <a:spLocks noChangeArrowheads="1"/>
            </p:cNvSpPr>
            <p:nvPr/>
          </p:nvSpPr>
          <p:spPr bwMode="auto">
            <a:xfrm>
              <a:off x="3515" y="907"/>
              <a:ext cx="2834" cy="3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792163" y="360363"/>
            <a:ext cx="8567737" cy="1260475"/>
          </a:xfrm>
          <a:ln/>
        </p:spPr>
        <p:txBody>
          <a:bodyPr lIns="92160" tIns="46080" rIns="92160" bIns="46080"/>
          <a:lstStyle/>
          <a:p>
            <a:pPr algn="ctr">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4000" i="0">
                <a:solidFill>
                  <a:srgbClr val="FFFF66"/>
                </a:solidFill>
              </a:rPr>
              <a:t>Rotation</a:t>
            </a:r>
          </a:p>
        </p:txBody>
      </p:sp>
      <p:sp>
        <p:nvSpPr>
          <p:cNvPr id="18434" name="Rectangle 2"/>
          <p:cNvSpPr>
            <a:spLocks noGrp="1" noChangeArrowheads="1"/>
          </p:cNvSpPr>
          <p:nvPr>
            <p:ph type="body" idx="1"/>
          </p:nvPr>
        </p:nvSpPr>
        <p:spPr>
          <a:xfrm>
            <a:off x="5657850" y="2144713"/>
            <a:ext cx="4200525" cy="4537075"/>
          </a:xfrm>
          <a:ln/>
        </p:spPr>
        <p:txBody>
          <a:bodyPr lIns="90000" tIns="46800" rIns="90000" bIns="46800"/>
          <a:lstStyle/>
          <a:p>
            <a:pPr marL="431800" indent="-323850">
              <a:lnSpc>
                <a:spcPct val="100000"/>
              </a:lnSpc>
              <a:spcBef>
                <a:spcPts val="700"/>
              </a:spcBef>
              <a:buClr>
                <a:srgbClr val="E6E6E6"/>
              </a:buClr>
              <a:buSzPct val="45000"/>
              <a:buFont typeface="Wingdings" charset="2"/>
              <a:buChar char=""/>
              <a:tabLst>
                <a:tab pos="723900" algn="l"/>
                <a:tab pos="1447800" algn="l"/>
                <a:tab pos="2171700" algn="l"/>
                <a:tab pos="2895600" algn="l"/>
                <a:tab pos="3619500" algn="l"/>
              </a:tabLst>
            </a:pPr>
            <a:r>
              <a:rPr lang="en-GB" sz="2800">
                <a:solidFill>
                  <a:srgbClr val="FFFFFF"/>
                </a:solidFill>
              </a:rPr>
              <a:t>Patient should be flat against the cassette</a:t>
            </a:r>
          </a:p>
          <a:p>
            <a:pPr marL="431800" indent="-323850">
              <a:lnSpc>
                <a:spcPct val="100000"/>
              </a:lnSpc>
              <a:spcBef>
                <a:spcPts val="700"/>
              </a:spcBef>
              <a:buClr>
                <a:srgbClr val="E6E6E6"/>
              </a:buClr>
              <a:buSzPct val="45000"/>
              <a:buFont typeface="Wingdings" charset="2"/>
              <a:buChar char=""/>
              <a:tabLst>
                <a:tab pos="723900" algn="l"/>
                <a:tab pos="1447800" algn="l"/>
                <a:tab pos="2171700" algn="l"/>
                <a:tab pos="2895600" algn="l"/>
                <a:tab pos="3619500" algn="l"/>
              </a:tabLst>
            </a:pPr>
            <a:r>
              <a:rPr lang="en-GB" sz="2800">
                <a:solidFill>
                  <a:srgbClr val="FFFFFF"/>
                </a:solidFill>
              </a:rPr>
              <a:t>Mediastinum should be central</a:t>
            </a:r>
          </a:p>
          <a:p>
            <a:pPr marL="431800" indent="-323850">
              <a:lnSpc>
                <a:spcPct val="100000"/>
              </a:lnSpc>
              <a:spcBef>
                <a:spcPts val="700"/>
              </a:spcBef>
              <a:buClr>
                <a:srgbClr val="E6E6E6"/>
              </a:buClr>
              <a:buSzPct val="45000"/>
              <a:buFont typeface="Wingdings" charset="2"/>
              <a:buChar char=""/>
              <a:tabLst>
                <a:tab pos="723900" algn="l"/>
                <a:tab pos="1447800" algn="l"/>
                <a:tab pos="2171700" algn="l"/>
                <a:tab pos="2895600" algn="l"/>
                <a:tab pos="3619500" algn="l"/>
              </a:tabLst>
            </a:pPr>
            <a:r>
              <a:rPr lang="en-GB" sz="2800">
                <a:solidFill>
                  <a:srgbClr val="FFFFFF"/>
                </a:solidFill>
              </a:rPr>
              <a:t>Look at medial clavicle heads- should be equidistant to the  vertebral spinous process</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765300"/>
            <a:ext cx="5129213" cy="525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741363" y="282575"/>
            <a:ext cx="8609012"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a:lnSpc>
                <a:spcPct val="100000"/>
              </a:lnSpc>
              <a:buClr>
                <a:srgbClr val="FFFFFF"/>
              </a:buClr>
              <a:buSzPct val="45000"/>
              <a:buFont typeface="Wingdings" charset="2"/>
              <a:buNone/>
            </a:pPr>
            <a:r>
              <a:rPr lang="en-GB" sz="4400">
                <a:solidFill>
                  <a:srgbClr val="FFFF66"/>
                </a:solidFill>
              </a:rPr>
              <a:t>Rotation assessment</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449388"/>
            <a:ext cx="6300788" cy="2795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4379913"/>
            <a:ext cx="6300788" cy="300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260475" y="671513"/>
            <a:ext cx="8567738" cy="1260475"/>
          </a:xfrm>
          <a:ln/>
        </p:spPr>
        <p:txBody>
          <a:bodyPr lIns="92160" tIns="46080" rIns="92160" bIns="46080"/>
          <a:lstStyle/>
          <a:p>
            <a:pPr>
              <a:lnSpc>
                <a:spcPct val="100000"/>
              </a:lnSpc>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b="1">
                <a:solidFill>
                  <a:srgbClr val="FFFF66"/>
                </a:solidFill>
              </a:rPr>
              <a:t>Rotated Patient</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2309813"/>
            <a:ext cx="4200525" cy="4205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2339975"/>
            <a:ext cx="4200525" cy="4071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612775" y="539750"/>
            <a:ext cx="8567738" cy="1260475"/>
          </a:xfrm>
          <a:ln/>
        </p:spPr>
        <p:txBody>
          <a:bodyPr lIns="92160" tIns="46080" rIns="92160" bIns="46080"/>
          <a:lstStyle/>
          <a:p>
            <a:pPr>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66"/>
                </a:solidFill>
              </a:rPr>
              <a:t>Opening Phrase</a:t>
            </a:r>
          </a:p>
        </p:txBody>
      </p:sp>
      <p:sp>
        <p:nvSpPr>
          <p:cNvPr id="21506" name="Rectangle 2"/>
          <p:cNvSpPr>
            <a:spLocks noGrp="1" noChangeArrowheads="1"/>
          </p:cNvSpPr>
          <p:nvPr>
            <p:ph type="body" idx="4294967295"/>
          </p:nvPr>
        </p:nvSpPr>
        <p:spPr>
          <a:xfrm>
            <a:off x="900113" y="2160588"/>
            <a:ext cx="8567737" cy="4537075"/>
          </a:xfrm>
          <a:ln/>
        </p:spPr>
        <p:txBody>
          <a:bodyPr lIns="90000" tIns="46800" rIns="90000" bIns="46800"/>
          <a:lstStyle/>
          <a:p>
            <a:pPr marL="431800" indent="-323850">
              <a:lnSpc>
                <a:spcPct val="100000"/>
              </a:lnSpc>
              <a:spcBef>
                <a:spcPts val="8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i="1">
                <a:solidFill>
                  <a:srgbClr val="FFFFFF"/>
                </a:solidFill>
              </a:rPr>
              <a:t>This is a frontal chest radiograph of a young male patient. The patient has taken a good inspiration and is not rotated; the film is well penetrated.</a:t>
            </a:r>
          </a:p>
          <a:p>
            <a:pPr marL="431800" indent="-323850">
              <a:lnSpc>
                <a:spcPct val="100000"/>
              </a:lnSpc>
              <a:spcBef>
                <a:spcPts val="800"/>
              </a:spcBef>
              <a:spcAft>
                <a:spcPct val="0"/>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i="1">
              <a:solidFill>
                <a:srgbClr val="FFFFFF"/>
              </a:solidFill>
            </a:endParaRPr>
          </a:p>
          <a:p>
            <a:pPr marL="431800" indent="-323850">
              <a:lnSpc>
                <a:spcPct val="100000"/>
              </a:lnSpc>
              <a:spcBef>
                <a:spcPts val="8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While you are saying this keep looking at the film!</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68313" y="2519363"/>
            <a:ext cx="9070975" cy="1262062"/>
          </a:xfrm>
          <a:ln/>
        </p:spPr>
        <p:txBody>
          <a:bodyPr tIns="5292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6000">
                <a:solidFill>
                  <a:srgbClr val="FFFF66"/>
                </a:solidFill>
              </a:rPr>
              <a:t>ANATOMY</a:t>
            </a:r>
          </a:p>
        </p:txBody>
      </p:sp>
      <p:sp>
        <p:nvSpPr>
          <p:cNvPr id="22530" name="Rectangle 2"/>
          <p:cNvSpPr>
            <a:spLocks noGrp="1" noChangeArrowheads="1"/>
          </p:cNvSpPr>
          <p:nvPr>
            <p:ph type="body" idx="4294967295"/>
          </p:nvPr>
        </p:nvSpPr>
        <p:spPr>
          <a:xfrm>
            <a:off x="503238" y="1768475"/>
            <a:ext cx="9070975" cy="4989513"/>
          </a:xfrm>
          <a:ln/>
        </p:spPr>
        <p:txBody>
          <a:bodyPr/>
          <a:lstStyle/>
          <a:p>
            <a:endParaRPr lang="en-GB"/>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1363" y="282575"/>
            <a:ext cx="8609012" cy="1262063"/>
          </a:xfrm>
          <a:ln/>
        </p:spPr>
        <p:txBody>
          <a:bodyPr tIns="38808"/>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4400" i="0">
                <a:solidFill>
                  <a:srgbClr val="FFFF00"/>
                </a:solidFill>
              </a:rPr>
              <a:t>AIMS</a:t>
            </a:r>
          </a:p>
        </p:txBody>
      </p:sp>
      <p:sp>
        <p:nvSpPr>
          <p:cNvPr id="5122" name="Rectangle 2"/>
          <p:cNvSpPr>
            <a:spLocks noGrp="1" noChangeArrowheads="1"/>
          </p:cNvSpPr>
          <p:nvPr>
            <p:ph type="body" idx="1"/>
          </p:nvPr>
        </p:nvSpPr>
        <p:spPr>
          <a:xfrm>
            <a:off x="741363" y="1963738"/>
            <a:ext cx="8772525" cy="4937125"/>
          </a:xfrm>
          <a:ln/>
        </p:spPr>
        <p:txBody>
          <a:bodyPr tIns="22680"/>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Radiology in modern healthcare.</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Radiology and Foundation Years</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Radiology and Finals</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3600">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Chest Radiographs</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3600">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Abdominal Radiographs </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3600">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Quiz</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900113" y="539750"/>
            <a:ext cx="8567737" cy="1260475"/>
          </a:xfrm>
          <a:ln/>
        </p:spPr>
        <p:txBody>
          <a:bodyPr lIns="92160" tIns="46080" rIns="92160" bIns="46080"/>
          <a:lstStyle/>
          <a:p>
            <a:pPr>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66"/>
                </a:solidFill>
              </a:rPr>
              <a:t>AIRWAYS</a:t>
            </a:r>
          </a:p>
        </p:txBody>
      </p:sp>
      <p:sp>
        <p:nvSpPr>
          <p:cNvPr id="23554" name="Rectangle 2"/>
          <p:cNvSpPr>
            <a:spLocks noGrp="1" noChangeArrowheads="1"/>
          </p:cNvSpPr>
          <p:nvPr>
            <p:ph type="body" idx="4294967295"/>
          </p:nvPr>
        </p:nvSpPr>
        <p:spPr>
          <a:xfrm>
            <a:off x="5880100" y="2687638"/>
            <a:ext cx="4200525" cy="4537075"/>
          </a:xfrm>
          <a:ln/>
        </p:spPr>
        <p:txBody>
          <a:bodyPr lIns="90000" tIns="46800" rIns="90000" bIns="46800"/>
          <a:lstStyle/>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Trachea</a:t>
            </a:r>
          </a:p>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Main bronchi</a:t>
            </a:r>
          </a:p>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Lobar bronchi</a:t>
            </a:r>
          </a:p>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Segmental bronchi</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2471738"/>
            <a:ext cx="4200525" cy="3883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792163" y="179388"/>
            <a:ext cx="8567737" cy="1311275"/>
          </a:xfrm>
          <a:ln/>
        </p:spPr>
        <p:txBody>
          <a:bodyPr lIns="92160" tIns="46080" rIns="92160" bIns="46080"/>
          <a:lstStyle/>
          <a:p>
            <a:pPr>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a:solidFill>
                  <a:srgbClr val="FFFF66"/>
                </a:solidFill>
              </a:rPr>
              <a:t>Usually only trachea and main bronchi visible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619250"/>
            <a:ext cx="3659188"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1979613"/>
            <a:ext cx="5040312"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806450" y="384175"/>
            <a:ext cx="8567738" cy="1260475"/>
          </a:xfrm>
          <a:ln/>
        </p:spPr>
        <p:txBody>
          <a:bodyPr lIns="92160" tIns="46080" rIns="92160" bIns="46080"/>
          <a:lstStyle/>
          <a:p>
            <a:pPr>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66"/>
                </a:solidFill>
              </a:rPr>
              <a:t>Heart and great vessels</a:t>
            </a:r>
          </a:p>
        </p:txBody>
      </p:sp>
      <p:sp>
        <p:nvSpPr>
          <p:cNvPr id="25602" name="Rectangle 2"/>
          <p:cNvSpPr>
            <a:spLocks noGrp="1" noChangeArrowheads="1"/>
          </p:cNvSpPr>
          <p:nvPr>
            <p:ph type="body" idx="4294967295"/>
          </p:nvPr>
        </p:nvSpPr>
        <p:spPr>
          <a:xfrm>
            <a:off x="5657850" y="2144713"/>
            <a:ext cx="4200525" cy="4640262"/>
          </a:xfrm>
          <a:ln/>
        </p:spPr>
        <p:txBody>
          <a:bodyPr/>
          <a:lstStyle/>
          <a:p>
            <a:endParaRPr lang="en-GB"/>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979613"/>
            <a:ext cx="4703762" cy="4710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Line 4"/>
          <p:cNvSpPr>
            <a:spLocks noChangeShapeType="1"/>
          </p:cNvSpPr>
          <p:nvPr/>
        </p:nvSpPr>
        <p:spPr bwMode="auto">
          <a:xfrm flipV="1">
            <a:off x="2160588" y="4498975"/>
            <a:ext cx="2519362" cy="5429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05" name="Line 5"/>
          <p:cNvSpPr>
            <a:spLocks noChangeShapeType="1"/>
          </p:cNvSpPr>
          <p:nvPr/>
        </p:nvSpPr>
        <p:spPr bwMode="auto">
          <a:xfrm flipH="1">
            <a:off x="5759450" y="3240088"/>
            <a:ext cx="2882900" cy="1793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06" name="Line 6"/>
          <p:cNvSpPr>
            <a:spLocks noChangeShapeType="1"/>
          </p:cNvSpPr>
          <p:nvPr/>
        </p:nvSpPr>
        <p:spPr bwMode="auto">
          <a:xfrm flipH="1" flipV="1">
            <a:off x="6478588" y="4678363"/>
            <a:ext cx="2522537" cy="1825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539750" y="179388"/>
            <a:ext cx="8567738" cy="1260475"/>
          </a:xfrm>
          <a:ln/>
        </p:spPr>
        <p:txBody>
          <a:bodyPr lIns="92160" tIns="46080" rIns="92160" bIns="46080"/>
          <a:lstStyle/>
          <a:p>
            <a:pPr>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66"/>
                </a:solidFill>
              </a:rPr>
              <a:t>Pulmonary vessels</a:t>
            </a:r>
          </a:p>
        </p:txBody>
      </p:sp>
      <p:sp>
        <p:nvSpPr>
          <p:cNvPr id="26626" name="Rectangle 2"/>
          <p:cNvSpPr>
            <a:spLocks noGrp="1" noChangeArrowheads="1"/>
          </p:cNvSpPr>
          <p:nvPr>
            <p:ph type="body" idx="4294967295"/>
          </p:nvPr>
        </p:nvSpPr>
        <p:spPr>
          <a:xfrm>
            <a:off x="5657850" y="2144713"/>
            <a:ext cx="4200525" cy="4537075"/>
          </a:xfrm>
          <a:ln/>
        </p:spPr>
        <p:txBody>
          <a:bodyPr lIns="90000" tIns="46800" rIns="90000" bIns="46800"/>
          <a:lstStyle/>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Pulmonary arteries (blue)</a:t>
            </a:r>
          </a:p>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Pulmonary veins   (red)</a:t>
            </a:r>
          </a:p>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Hilum is defined as where upper lobe vein crosses lower lobe artery</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79613"/>
            <a:ext cx="4848225" cy="48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792163" y="360363"/>
            <a:ext cx="8567737" cy="1260475"/>
          </a:xfrm>
          <a:ln/>
        </p:spPr>
        <p:txBody>
          <a:bodyPr lIns="92160" tIns="46080" rIns="92160" bIns="46080"/>
          <a:lstStyle/>
          <a:p>
            <a:pPr>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66"/>
                </a:solidFill>
              </a:rPr>
              <a:t>The hila on chest x-ray</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770063"/>
            <a:ext cx="4319587" cy="3629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l="26407" t="5240" r="22447" b="30582"/>
          <a:stretch>
            <a:fillRect/>
          </a:stretch>
        </p:blipFill>
        <p:spPr bwMode="auto">
          <a:xfrm>
            <a:off x="5040313" y="1979613"/>
            <a:ext cx="4749800" cy="5111750"/>
          </a:xfrm>
          <a:prstGeom prst="rect">
            <a:avLst/>
          </a:prstGeom>
          <a:noFill/>
          <a:ln>
            <a:noFill/>
          </a:ln>
          <a:effectLst/>
          <a:extLst>
            <a:ext uri="{909E8E84-426E-40DD-AFC4-6F175D3DCCD1}">
              <a14:hiddenFill xmlns:a14="http://schemas.microsoft.com/office/drawing/2010/main">
                <a:blipFill dpi="0" rotWithShape="0">
                  <a:blip/>
                  <a:srcRect l="26407" t="5240" r="22447" b="3058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260475" y="720725"/>
            <a:ext cx="8567738" cy="1260475"/>
          </a:xfrm>
          <a:ln/>
        </p:spPr>
        <p:txBody>
          <a:bodyPr tIns="38808"/>
          <a:lstStyle/>
          <a:p>
            <a:endParaRPr lang="en-GB"/>
          </a:p>
        </p:txBody>
      </p:sp>
      <p:sp>
        <p:nvSpPr>
          <p:cNvPr id="28674" name="Rectangle 2"/>
          <p:cNvSpPr>
            <a:spLocks noGrp="1" noChangeArrowheads="1"/>
          </p:cNvSpPr>
          <p:nvPr>
            <p:ph type="body" idx="4294967295"/>
          </p:nvPr>
        </p:nvSpPr>
        <p:spPr>
          <a:xfrm>
            <a:off x="5657850" y="2144713"/>
            <a:ext cx="4200525" cy="4640262"/>
          </a:xfrm>
          <a:ln/>
        </p:spPr>
        <p:txBody>
          <a:bodyPr/>
          <a:lstStyle/>
          <a:p>
            <a:endParaRPr lang="en-GB"/>
          </a:p>
        </p:txBody>
      </p:sp>
      <p:sp>
        <p:nvSpPr>
          <p:cNvPr id="28675" name="Rectangle 3"/>
          <p:cNvSpPr>
            <a:spLocks noGrp="1" noChangeArrowheads="1"/>
          </p:cNvSpPr>
          <p:nvPr>
            <p:ph type="clipArt" idx="4294967295"/>
          </p:nvPr>
        </p:nvSpPr>
        <p:spPr>
          <a:xfrm>
            <a:off x="1289050" y="2144713"/>
            <a:ext cx="4200525" cy="4537075"/>
          </a:xfrm>
        </p:spPr>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07988"/>
            <a:ext cx="6251575" cy="679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792163" y="539750"/>
            <a:ext cx="8567737" cy="1260475"/>
          </a:xfrm>
          <a:ln/>
        </p:spPr>
        <p:txBody>
          <a:bodyPr lIns="92160" tIns="46080" rIns="92160" bIns="46080"/>
          <a:lstStyle/>
          <a:p>
            <a:pPr>
              <a:lnSpc>
                <a:spcPct val="100000"/>
              </a:lnSpc>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66"/>
                </a:solidFill>
              </a:rPr>
              <a:t>Lungs and Pleural Spaces</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2339975"/>
            <a:ext cx="4500562" cy="4859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350" y="2339975"/>
            <a:ext cx="4559300" cy="4859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586"/>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1079500" y="360363"/>
            <a:ext cx="8567738" cy="1260475"/>
          </a:xfrm>
          <a:ln/>
        </p:spPr>
        <p:txBody>
          <a:bodyPr lIns="92160" tIns="46080" rIns="92160" bIns="46080"/>
          <a:lstStyle/>
          <a:p>
            <a:pPr>
              <a:lnSpc>
                <a:spcPct val="100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66"/>
                </a:solidFill>
              </a:rPr>
              <a:t>Mediastinal contours </a:t>
            </a:r>
          </a:p>
        </p:txBody>
      </p:sp>
      <p:sp>
        <p:nvSpPr>
          <p:cNvPr id="30722" name="Rectangle 2"/>
          <p:cNvSpPr>
            <a:spLocks noGrp="1" noChangeArrowheads="1"/>
          </p:cNvSpPr>
          <p:nvPr>
            <p:ph type="body" idx="4294967295"/>
          </p:nvPr>
        </p:nvSpPr>
        <p:spPr>
          <a:xfrm>
            <a:off x="5657850" y="2144713"/>
            <a:ext cx="4200525" cy="4625975"/>
          </a:xfrm>
          <a:ln/>
        </p:spPr>
        <p:txBody>
          <a:bodyPr lIns="90000" tIns="46800" rIns="90000" bIns="46800"/>
          <a:lstStyle/>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The lungs lie adjacent to mediastinum</a:t>
            </a:r>
          </a:p>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Different lobes lie next to different surfaces</a:t>
            </a:r>
          </a:p>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This is the most reliable way of depicting the lobar anatomy</a:t>
            </a:r>
          </a:p>
          <a:p>
            <a:pPr marL="431800" indent="-323850">
              <a:lnSpc>
                <a:spcPct val="100000"/>
              </a:lnSpc>
              <a:spcBef>
                <a:spcPts val="700"/>
              </a:spcBef>
              <a:spcAft>
                <a:spcPct val="0"/>
              </a:spcAft>
              <a:buSzPct val="45000"/>
              <a:buFont typeface="Wingdings" charset="2"/>
              <a:buChar char=""/>
              <a:tabLst>
                <a:tab pos="723900" algn="l"/>
                <a:tab pos="1447800" algn="l"/>
                <a:tab pos="2171700" algn="l"/>
                <a:tab pos="2895600" algn="l"/>
                <a:tab pos="3619500" algn="l"/>
              </a:tabLst>
            </a:pPr>
            <a:r>
              <a:rPr lang="en-GB" sz="2800">
                <a:solidFill>
                  <a:srgbClr val="FFFFFF"/>
                </a:solidFill>
              </a:rPr>
              <a:t>If you are not sure, stick to 'zones'</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1619250"/>
            <a:ext cx="5013325" cy="558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720725" y="179388"/>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Chest System</a:t>
            </a:r>
          </a:p>
        </p:txBody>
      </p:sp>
      <p:sp>
        <p:nvSpPr>
          <p:cNvPr id="31746" name="Text Box 2"/>
          <p:cNvSpPr txBox="1">
            <a:spLocks noChangeArrowheads="1"/>
          </p:cNvSpPr>
          <p:nvPr/>
        </p:nvSpPr>
        <p:spPr bwMode="auto">
          <a:xfrm>
            <a:off x="360363" y="161925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90000"/>
              </a:lnSpc>
              <a:spcBef>
                <a:spcPts val="700"/>
              </a:spcBef>
              <a:buSzPct val="45000"/>
              <a:buFont typeface="Wingdings" charset="2"/>
              <a:buChar char=""/>
            </a:pPr>
            <a:r>
              <a:rPr lang="en-GB" sz="2800">
                <a:solidFill>
                  <a:srgbClr val="FFFFFF"/>
                </a:solidFill>
              </a:rPr>
              <a:t>Mediastinal Contours</a:t>
            </a:r>
          </a:p>
          <a:p>
            <a:pPr hangingPunct="1">
              <a:lnSpc>
                <a:spcPct val="90000"/>
              </a:lnSpc>
              <a:spcBef>
                <a:spcPts val="700"/>
              </a:spcBef>
              <a:buSzPct val="45000"/>
              <a:buFont typeface="Wingdings" charset="2"/>
              <a:buChar char=""/>
            </a:pPr>
            <a:r>
              <a:rPr lang="en-GB" sz="2800">
                <a:solidFill>
                  <a:srgbClr val="FFFFFF"/>
                </a:solidFill>
              </a:rPr>
              <a:t>(left side then right)</a:t>
            </a:r>
          </a:p>
          <a:p>
            <a:pPr hangingPunct="1">
              <a:lnSpc>
                <a:spcPct val="90000"/>
              </a:lnSpc>
              <a:spcBef>
                <a:spcPts val="700"/>
              </a:spcBef>
              <a:buSzPct val="45000"/>
              <a:buFont typeface="Wingdings" charset="2"/>
              <a:buChar char=""/>
            </a:pPr>
            <a:r>
              <a:rPr lang="en-GB" sz="2800">
                <a:solidFill>
                  <a:srgbClr val="FFFFFF"/>
                </a:solidFill>
              </a:rPr>
              <a:t>Trachea – central</a:t>
            </a:r>
          </a:p>
          <a:p>
            <a:pPr hangingPunct="1">
              <a:lnSpc>
                <a:spcPct val="90000"/>
              </a:lnSpc>
              <a:spcBef>
                <a:spcPts val="700"/>
              </a:spcBef>
              <a:buSzPct val="45000"/>
              <a:buFont typeface="Wingdings" charset="2"/>
              <a:buChar char=""/>
            </a:pPr>
            <a:r>
              <a:rPr lang="en-GB" sz="2800">
                <a:solidFill>
                  <a:srgbClr val="FFFFFF"/>
                </a:solidFill>
              </a:rPr>
              <a:t>On left top to bottom</a:t>
            </a:r>
          </a:p>
          <a:p>
            <a:pPr lvl="1" hangingPunct="1">
              <a:lnSpc>
                <a:spcPct val="90000"/>
              </a:lnSpc>
              <a:spcBef>
                <a:spcPts val="600"/>
              </a:spcBef>
              <a:buSzPct val="45000"/>
              <a:buFont typeface="Wingdings" charset="2"/>
              <a:buChar char=""/>
            </a:pPr>
            <a:r>
              <a:rPr lang="en-GB" sz="2400">
                <a:solidFill>
                  <a:srgbClr val="FFFFFF"/>
                </a:solidFill>
              </a:rPr>
              <a:t>Aortic arch</a:t>
            </a:r>
          </a:p>
          <a:p>
            <a:pPr lvl="1" hangingPunct="1">
              <a:lnSpc>
                <a:spcPct val="90000"/>
              </a:lnSpc>
              <a:spcBef>
                <a:spcPts val="600"/>
              </a:spcBef>
              <a:buSzPct val="45000"/>
              <a:buFont typeface="Wingdings" charset="2"/>
              <a:buChar char=""/>
            </a:pPr>
            <a:r>
              <a:rPr lang="en-GB" sz="2400">
                <a:solidFill>
                  <a:srgbClr val="FFFFFF"/>
                </a:solidFill>
              </a:rPr>
              <a:t>Left pulmonary artery</a:t>
            </a:r>
          </a:p>
          <a:p>
            <a:pPr lvl="1" hangingPunct="1">
              <a:lnSpc>
                <a:spcPct val="90000"/>
              </a:lnSpc>
              <a:spcBef>
                <a:spcPts val="600"/>
              </a:spcBef>
              <a:buSzPct val="45000"/>
              <a:buFont typeface="Wingdings" charset="2"/>
              <a:buChar char=""/>
            </a:pPr>
            <a:r>
              <a:rPr lang="en-GB" sz="2400">
                <a:solidFill>
                  <a:srgbClr val="FFFFFF"/>
                </a:solidFill>
              </a:rPr>
              <a:t>Left heart border</a:t>
            </a:r>
          </a:p>
        </p:txBody>
      </p:sp>
      <p:grpSp>
        <p:nvGrpSpPr>
          <p:cNvPr id="31747" name="Group 3"/>
          <p:cNvGrpSpPr>
            <a:grpSpLocks/>
          </p:cNvGrpSpPr>
          <p:nvPr/>
        </p:nvGrpSpPr>
        <p:grpSpPr bwMode="auto">
          <a:xfrm>
            <a:off x="5219700" y="1800225"/>
            <a:ext cx="3613150" cy="4918075"/>
            <a:chOff x="3288" y="1134"/>
            <a:chExt cx="2276" cy="3098"/>
          </a:xfrm>
        </p:grpSpPr>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 y="1134"/>
              <a:ext cx="2276" cy="30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5"/>
            <p:cNvSpPr txBox="1">
              <a:spLocks noChangeArrowheads="1"/>
            </p:cNvSpPr>
            <p:nvPr/>
          </p:nvSpPr>
          <p:spPr bwMode="auto">
            <a:xfrm>
              <a:off x="3288" y="1134"/>
              <a:ext cx="2276" cy="3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Chest System</a:t>
            </a:r>
          </a:p>
        </p:txBody>
      </p:sp>
      <p:sp>
        <p:nvSpPr>
          <p:cNvPr id="32770" name="Text Box 2"/>
          <p:cNvSpPr txBox="1">
            <a:spLocks noChangeArrowheads="1"/>
          </p:cNvSpPr>
          <p:nvPr/>
        </p:nvSpPr>
        <p:spPr bwMode="auto">
          <a:xfrm>
            <a:off x="755650" y="218440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600"/>
              </a:spcBef>
              <a:buSzPct val="45000"/>
              <a:buFont typeface="Wingdings" charset="2"/>
              <a:buChar char=""/>
            </a:pPr>
            <a:r>
              <a:rPr lang="en-GB" sz="2400">
                <a:solidFill>
                  <a:srgbClr val="FFFFFF"/>
                </a:solidFill>
              </a:rPr>
              <a:t>Heart</a:t>
            </a:r>
          </a:p>
          <a:p>
            <a:pPr lvl="1" hangingPunct="1">
              <a:lnSpc>
                <a:spcPct val="100000"/>
              </a:lnSpc>
              <a:spcBef>
                <a:spcPts val="500"/>
              </a:spcBef>
              <a:buSzPct val="45000"/>
              <a:buFont typeface="Wingdings" charset="2"/>
              <a:buChar char=""/>
            </a:pPr>
            <a:r>
              <a:rPr lang="en-GB" sz="2000">
                <a:solidFill>
                  <a:srgbClr val="FFFFFF"/>
                </a:solidFill>
              </a:rPr>
              <a:t>2/3 on left</a:t>
            </a:r>
          </a:p>
          <a:p>
            <a:pPr lvl="1" hangingPunct="1">
              <a:lnSpc>
                <a:spcPct val="100000"/>
              </a:lnSpc>
              <a:spcBef>
                <a:spcPts val="500"/>
              </a:spcBef>
              <a:buSzPct val="45000"/>
              <a:buFont typeface="Wingdings" charset="2"/>
              <a:buChar char=""/>
            </a:pPr>
            <a:r>
              <a:rPr lang="en-GB" sz="2000">
                <a:solidFill>
                  <a:srgbClr val="FFFFFF"/>
                </a:solidFill>
              </a:rPr>
              <a:t>No more than ½ chest cavity</a:t>
            </a:r>
          </a:p>
          <a:p>
            <a:pPr lvl="1" hangingPunct="1">
              <a:lnSpc>
                <a:spcPct val="100000"/>
              </a:lnSpc>
              <a:spcBef>
                <a:spcPts val="500"/>
              </a:spcBef>
              <a:buSzPct val="45000"/>
              <a:buFont typeface="Wingdings" charset="2"/>
              <a:buNone/>
            </a:pPr>
            <a:endParaRPr lang="en-GB" sz="2000">
              <a:solidFill>
                <a:srgbClr val="FFFFFF"/>
              </a:solidFill>
            </a:endParaRPr>
          </a:p>
          <a:p>
            <a:pPr hangingPunct="1">
              <a:lnSpc>
                <a:spcPct val="100000"/>
              </a:lnSpc>
              <a:spcBef>
                <a:spcPts val="600"/>
              </a:spcBef>
              <a:buSzPct val="45000"/>
              <a:buFont typeface="Wingdings" charset="2"/>
              <a:buChar char=""/>
            </a:pPr>
            <a:r>
              <a:rPr lang="en-GB" sz="2400">
                <a:solidFill>
                  <a:srgbClr val="FFFFFF"/>
                </a:solidFill>
              </a:rPr>
              <a:t>Right mediastinal contour (bottom to top)</a:t>
            </a:r>
          </a:p>
          <a:p>
            <a:pPr lvl="1" hangingPunct="1">
              <a:lnSpc>
                <a:spcPct val="100000"/>
              </a:lnSpc>
              <a:spcBef>
                <a:spcPts val="500"/>
              </a:spcBef>
              <a:buSzPct val="45000"/>
              <a:buFont typeface="Wingdings" charset="2"/>
              <a:buChar char=""/>
            </a:pPr>
            <a:r>
              <a:rPr lang="en-GB" sz="2000">
                <a:solidFill>
                  <a:srgbClr val="FFFFFF"/>
                </a:solidFill>
              </a:rPr>
              <a:t>Right atrium (RV is anterior)</a:t>
            </a:r>
          </a:p>
          <a:p>
            <a:pPr lvl="1" hangingPunct="1">
              <a:lnSpc>
                <a:spcPct val="100000"/>
              </a:lnSpc>
              <a:spcBef>
                <a:spcPts val="500"/>
              </a:spcBef>
              <a:buSzPct val="45000"/>
              <a:buFont typeface="Wingdings" charset="2"/>
              <a:buChar char=""/>
            </a:pPr>
            <a:r>
              <a:rPr lang="en-GB" sz="2000">
                <a:solidFill>
                  <a:srgbClr val="FFFFFF"/>
                </a:solidFill>
              </a:rPr>
              <a:t>SVC</a:t>
            </a:r>
          </a:p>
        </p:txBody>
      </p:sp>
      <p:grpSp>
        <p:nvGrpSpPr>
          <p:cNvPr id="32771" name="Group 3"/>
          <p:cNvGrpSpPr>
            <a:grpSpLocks/>
          </p:cNvGrpSpPr>
          <p:nvPr/>
        </p:nvGrpSpPr>
        <p:grpSpPr bwMode="auto">
          <a:xfrm>
            <a:off x="5613400" y="2184400"/>
            <a:ext cx="3217863" cy="4535488"/>
            <a:chOff x="3536" y="1376"/>
            <a:chExt cx="2027" cy="2857"/>
          </a:xfrm>
        </p:grpSpPr>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 y="1376"/>
              <a:ext cx="2027" cy="28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3536" y="1376"/>
              <a:ext cx="2027" cy="2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41363" y="282575"/>
            <a:ext cx="8609012" cy="1262063"/>
          </a:xfrm>
          <a:ln/>
        </p:spPr>
        <p:txBody>
          <a:bodyPr tIns="21168"/>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i="0">
                <a:solidFill>
                  <a:srgbClr val="FFFF66"/>
                </a:solidFill>
              </a:rPr>
              <a:t>RADIOLOGY IN MODERN HEALTHCARE</a:t>
            </a:r>
          </a:p>
        </p:txBody>
      </p:sp>
      <p:sp>
        <p:nvSpPr>
          <p:cNvPr id="6146" name="Rectangle 2"/>
          <p:cNvSpPr>
            <a:spLocks noGrp="1" noChangeArrowheads="1"/>
          </p:cNvSpPr>
          <p:nvPr>
            <p:ph type="body" idx="1"/>
          </p:nvPr>
        </p:nvSpPr>
        <p:spPr>
          <a:xfrm>
            <a:off x="741363" y="1963738"/>
            <a:ext cx="8772525" cy="4937125"/>
          </a:xfrm>
          <a:ln/>
        </p:spPr>
        <p:txBody>
          <a:bodyPr/>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Diagnostic and Interventional radiology are vital components within any healthcare system.</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Almost every patient that comes through the front door of a hospital will undergo some sort of imaging-based investigation.</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Incorporates plain film, CT, MRI, Ultrasound, Nuclear Medicine, Angiography/Intervention.</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Has a role to play in virtually every single speciality.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Chest System</a:t>
            </a:r>
          </a:p>
        </p:txBody>
      </p:sp>
      <p:sp>
        <p:nvSpPr>
          <p:cNvPr id="33794" name="Text Box 2"/>
          <p:cNvSpPr txBox="1">
            <a:spLocks noChangeArrowheads="1"/>
          </p:cNvSpPr>
          <p:nvPr/>
        </p:nvSpPr>
        <p:spPr bwMode="auto">
          <a:xfrm>
            <a:off x="755650" y="2184400"/>
            <a:ext cx="4200525"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Hilum</a:t>
            </a:r>
          </a:p>
          <a:p>
            <a:pPr hangingPunct="1">
              <a:lnSpc>
                <a:spcPct val="100000"/>
              </a:lnSpc>
              <a:spcBef>
                <a:spcPts val="700"/>
              </a:spcBef>
              <a:buSzPct val="45000"/>
              <a:buFont typeface="Wingdings" charset="2"/>
              <a:buChar char=""/>
            </a:pPr>
            <a:r>
              <a:rPr lang="en-GB" sz="2800">
                <a:solidFill>
                  <a:srgbClr val="FFFFFF"/>
                </a:solidFill>
              </a:rPr>
              <a:t>Normal:</a:t>
            </a:r>
          </a:p>
          <a:p>
            <a:pPr lvl="1" hangingPunct="1">
              <a:lnSpc>
                <a:spcPct val="100000"/>
              </a:lnSpc>
              <a:spcBef>
                <a:spcPts val="600"/>
              </a:spcBef>
              <a:buSzPct val="45000"/>
              <a:buFont typeface="Wingdings" charset="2"/>
              <a:buChar char=""/>
            </a:pPr>
            <a:r>
              <a:rPr lang="en-GB" sz="2400">
                <a:solidFill>
                  <a:srgbClr val="FFFFFF"/>
                </a:solidFill>
              </a:rPr>
              <a:t>Pulmonary vessels </a:t>
            </a:r>
          </a:p>
          <a:p>
            <a:pPr lvl="1" hangingPunct="1">
              <a:lnSpc>
                <a:spcPct val="100000"/>
              </a:lnSpc>
              <a:spcBef>
                <a:spcPts val="600"/>
              </a:spcBef>
              <a:buSzPct val="45000"/>
              <a:buFont typeface="Wingdings" charset="2"/>
              <a:buChar char=""/>
            </a:pPr>
            <a:r>
              <a:rPr lang="en-GB" sz="2400">
                <a:solidFill>
                  <a:srgbClr val="FFFFFF"/>
                </a:solidFill>
              </a:rPr>
              <a:t>Main bronchi</a:t>
            </a:r>
          </a:p>
          <a:p>
            <a:pPr lvl="1" hangingPunct="1">
              <a:lnSpc>
                <a:spcPct val="100000"/>
              </a:lnSpc>
              <a:spcBef>
                <a:spcPts val="600"/>
              </a:spcBef>
              <a:buSzPct val="45000"/>
              <a:buFont typeface="Wingdings" charset="2"/>
              <a:buChar char=""/>
            </a:pPr>
            <a:r>
              <a:rPr lang="en-GB" sz="2400">
                <a:solidFill>
                  <a:srgbClr val="FFFFFF"/>
                </a:solidFill>
              </a:rPr>
              <a:t>Lymph nodes</a:t>
            </a:r>
          </a:p>
          <a:p>
            <a:pPr lvl="1" hangingPunct="1">
              <a:lnSpc>
                <a:spcPct val="100000"/>
              </a:lnSpc>
              <a:spcBef>
                <a:spcPts val="600"/>
              </a:spcBef>
              <a:buSzPct val="45000"/>
              <a:buFont typeface="Wingdings" charset="2"/>
              <a:buNone/>
            </a:pPr>
            <a:endParaRPr lang="en-GB" sz="2400">
              <a:solidFill>
                <a:srgbClr val="FFFFFF"/>
              </a:solidFill>
            </a:endParaRPr>
          </a:p>
          <a:p>
            <a:pPr hangingPunct="1">
              <a:lnSpc>
                <a:spcPct val="100000"/>
              </a:lnSpc>
              <a:spcBef>
                <a:spcPts val="700"/>
              </a:spcBef>
              <a:buSzPct val="45000"/>
              <a:buFont typeface="Wingdings" charset="2"/>
              <a:buChar char=""/>
            </a:pPr>
            <a:r>
              <a:rPr lang="en-GB" sz="2800">
                <a:solidFill>
                  <a:srgbClr val="FFFFFF"/>
                </a:solidFill>
              </a:rPr>
              <a:t>Abnormal:</a:t>
            </a:r>
          </a:p>
          <a:p>
            <a:pPr lvl="1" hangingPunct="1">
              <a:lnSpc>
                <a:spcPct val="100000"/>
              </a:lnSpc>
              <a:spcBef>
                <a:spcPts val="600"/>
              </a:spcBef>
              <a:buSzPct val="45000"/>
              <a:buFont typeface="Wingdings" charset="2"/>
              <a:buChar char=""/>
            </a:pPr>
            <a:r>
              <a:rPr lang="en-GB" sz="2400">
                <a:solidFill>
                  <a:srgbClr val="FFFFFF"/>
                </a:solidFill>
              </a:rPr>
              <a:t>Primary tumours</a:t>
            </a:r>
          </a:p>
          <a:p>
            <a:pPr lvl="1" hangingPunct="1">
              <a:lnSpc>
                <a:spcPct val="100000"/>
              </a:lnSpc>
              <a:spcBef>
                <a:spcPts val="600"/>
              </a:spcBef>
              <a:buSzPct val="45000"/>
              <a:buFont typeface="Wingdings" charset="2"/>
              <a:buChar char=""/>
            </a:pPr>
            <a:r>
              <a:rPr lang="en-GB" sz="2400">
                <a:solidFill>
                  <a:srgbClr val="FFFFFF"/>
                </a:solidFill>
              </a:rPr>
              <a:t>Enlarged nodes</a:t>
            </a:r>
          </a:p>
        </p:txBody>
      </p:sp>
      <p:grpSp>
        <p:nvGrpSpPr>
          <p:cNvPr id="33795" name="Group 3"/>
          <p:cNvGrpSpPr>
            <a:grpSpLocks/>
          </p:cNvGrpSpPr>
          <p:nvPr/>
        </p:nvGrpSpPr>
        <p:grpSpPr bwMode="auto">
          <a:xfrm>
            <a:off x="5613400" y="2184400"/>
            <a:ext cx="3217863" cy="4535488"/>
            <a:chOff x="3536" y="1376"/>
            <a:chExt cx="2027" cy="2857"/>
          </a:xfrm>
        </p:grpSpPr>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 y="1376"/>
              <a:ext cx="2027" cy="28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 Box 5"/>
            <p:cNvSpPr txBox="1">
              <a:spLocks noChangeArrowheads="1"/>
            </p:cNvSpPr>
            <p:nvPr/>
          </p:nvSpPr>
          <p:spPr bwMode="auto">
            <a:xfrm>
              <a:off x="3536" y="1376"/>
              <a:ext cx="2027" cy="2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720725" y="179388"/>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Chest System</a:t>
            </a:r>
          </a:p>
        </p:txBody>
      </p:sp>
      <p:sp>
        <p:nvSpPr>
          <p:cNvPr id="34818" name="Text Box 2"/>
          <p:cNvSpPr txBox="1">
            <a:spLocks noChangeArrowheads="1"/>
          </p:cNvSpPr>
          <p:nvPr/>
        </p:nvSpPr>
        <p:spPr bwMode="auto">
          <a:xfrm>
            <a:off x="395288" y="1979613"/>
            <a:ext cx="5005387" cy="501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hangingPunct="1">
              <a:lnSpc>
                <a:spcPct val="100000"/>
              </a:lnSpc>
              <a:spcBef>
                <a:spcPts val="600"/>
              </a:spcBef>
              <a:buSzPct val="45000"/>
              <a:buFont typeface="Wingdings" charset="2"/>
              <a:buChar char=""/>
            </a:pPr>
            <a:r>
              <a:rPr lang="en-GB" sz="2800">
                <a:solidFill>
                  <a:srgbClr val="FFFFFF"/>
                </a:solidFill>
              </a:rPr>
              <a:t>Lungs</a:t>
            </a:r>
          </a:p>
          <a:p>
            <a:pPr lvl="1" hangingPunct="1">
              <a:lnSpc>
                <a:spcPct val="100000"/>
              </a:lnSpc>
              <a:spcBef>
                <a:spcPts val="500"/>
              </a:spcBef>
              <a:buSzPct val="45000"/>
              <a:buFont typeface="Wingdings" charset="2"/>
              <a:buChar char=""/>
            </a:pPr>
            <a:r>
              <a:rPr lang="en-GB" sz="2400">
                <a:solidFill>
                  <a:srgbClr val="FFFFFF"/>
                </a:solidFill>
              </a:rPr>
              <a:t>Apices down</a:t>
            </a:r>
          </a:p>
          <a:p>
            <a:pPr lvl="1" hangingPunct="1">
              <a:lnSpc>
                <a:spcPct val="100000"/>
              </a:lnSpc>
              <a:spcBef>
                <a:spcPts val="500"/>
              </a:spcBef>
              <a:buSzPct val="45000"/>
              <a:buFont typeface="Wingdings" charset="2"/>
              <a:buChar char=""/>
            </a:pPr>
            <a:r>
              <a:rPr lang="en-GB" sz="2400">
                <a:solidFill>
                  <a:srgbClr val="FFFFFF"/>
                </a:solidFill>
              </a:rPr>
              <a:t>Left and right</a:t>
            </a:r>
          </a:p>
          <a:p>
            <a:pPr lvl="1" hangingPunct="1">
              <a:lnSpc>
                <a:spcPct val="100000"/>
              </a:lnSpc>
              <a:spcBef>
                <a:spcPts val="500"/>
              </a:spcBef>
              <a:buSzPct val="45000"/>
              <a:buFont typeface="Wingdings" charset="2"/>
              <a:buChar char=""/>
            </a:pPr>
            <a:r>
              <a:rPr lang="en-GB" sz="2400">
                <a:solidFill>
                  <a:srgbClr val="FFFFFF"/>
                </a:solidFill>
              </a:rPr>
              <a:t>Behind heart</a:t>
            </a:r>
          </a:p>
          <a:p>
            <a:pPr lvl="1" hangingPunct="1">
              <a:lnSpc>
                <a:spcPct val="100000"/>
              </a:lnSpc>
              <a:spcBef>
                <a:spcPts val="500"/>
              </a:spcBef>
              <a:buSzPct val="45000"/>
              <a:buFont typeface="Wingdings" charset="2"/>
              <a:buChar char=""/>
            </a:pPr>
            <a:r>
              <a:rPr lang="en-GB" sz="2400">
                <a:solidFill>
                  <a:srgbClr val="FFFFFF"/>
                </a:solidFill>
              </a:rPr>
              <a:t>Periphery (no markings)</a:t>
            </a:r>
          </a:p>
          <a:p>
            <a:pPr lvl="1" hangingPunct="1">
              <a:lnSpc>
                <a:spcPct val="100000"/>
              </a:lnSpc>
              <a:spcBef>
                <a:spcPts val="500"/>
              </a:spcBef>
              <a:buSzPct val="45000"/>
              <a:buFont typeface="Wingdings" charset="2"/>
              <a:buChar char=""/>
            </a:pPr>
            <a:r>
              <a:rPr lang="en-GB" sz="2400">
                <a:solidFill>
                  <a:srgbClr val="FFFFFF"/>
                </a:solidFill>
              </a:rPr>
              <a:t>?pneumothorax</a:t>
            </a:r>
          </a:p>
          <a:p>
            <a:pPr lvl="1" hangingPunct="1">
              <a:lnSpc>
                <a:spcPct val="100000"/>
              </a:lnSpc>
              <a:spcBef>
                <a:spcPts val="500"/>
              </a:spcBef>
              <a:buSzPct val="45000"/>
              <a:buFont typeface="Wingdings" charset="2"/>
              <a:buChar char=""/>
            </a:pPr>
            <a:r>
              <a:rPr lang="en-GB" sz="2400">
                <a:solidFill>
                  <a:srgbClr val="FFFFFF"/>
                </a:solidFill>
              </a:rPr>
              <a:t>Under hemidiaphragm</a:t>
            </a:r>
          </a:p>
          <a:p>
            <a:pPr lvl="1" hangingPunct="1">
              <a:lnSpc>
                <a:spcPct val="100000"/>
              </a:lnSpc>
              <a:spcBef>
                <a:spcPts val="500"/>
              </a:spcBef>
              <a:buSzPct val="45000"/>
              <a:buFont typeface="Wingdings" charset="2"/>
              <a:buChar char=""/>
            </a:pPr>
            <a:r>
              <a:rPr lang="en-GB" sz="2400">
                <a:solidFill>
                  <a:srgbClr val="FFFFFF"/>
                </a:solidFill>
              </a:rPr>
              <a:t>Costophrenic/cardiophrenic angles</a:t>
            </a:r>
          </a:p>
          <a:p>
            <a:pPr lvl="1" hangingPunct="1">
              <a:lnSpc>
                <a:spcPct val="100000"/>
              </a:lnSpc>
              <a:spcBef>
                <a:spcPts val="500"/>
              </a:spcBef>
              <a:buSzPct val="45000"/>
              <a:buFont typeface="Wingdings" charset="2"/>
              <a:buChar char=""/>
            </a:pPr>
            <a:r>
              <a:rPr lang="en-GB" sz="2400">
                <a:solidFill>
                  <a:srgbClr val="FFFFFF"/>
                </a:solidFill>
              </a:rPr>
              <a:t>Free air</a:t>
            </a:r>
          </a:p>
        </p:txBody>
      </p:sp>
      <p:grpSp>
        <p:nvGrpSpPr>
          <p:cNvPr id="34819" name="Group 3"/>
          <p:cNvGrpSpPr>
            <a:grpSpLocks/>
          </p:cNvGrpSpPr>
          <p:nvPr/>
        </p:nvGrpSpPr>
        <p:grpSpPr bwMode="auto">
          <a:xfrm>
            <a:off x="5613400" y="2184400"/>
            <a:ext cx="3217863" cy="4535488"/>
            <a:chOff x="3536" y="1376"/>
            <a:chExt cx="2027" cy="2857"/>
          </a:xfrm>
        </p:grpSpPr>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 y="1376"/>
              <a:ext cx="2027" cy="28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Text Box 5"/>
            <p:cNvSpPr txBox="1">
              <a:spLocks noChangeArrowheads="1"/>
            </p:cNvSpPr>
            <p:nvPr/>
          </p:nvSpPr>
          <p:spPr bwMode="auto">
            <a:xfrm>
              <a:off x="3536" y="1376"/>
              <a:ext cx="2027" cy="2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Chest System</a:t>
            </a:r>
          </a:p>
        </p:txBody>
      </p:sp>
      <p:sp>
        <p:nvSpPr>
          <p:cNvPr id="35842" name="Text Box 2"/>
          <p:cNvSpPr txBox="1">
            <a:spLocks noChangeArrowheads="1"/>
          </p:cNvSpPr>
          <p:nvPr/>
        </p:nvSpPr>
        <p:spPr bwMode="auto">
          <a:xfrm>
            <a:off x="755650" y="218440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Soft tissues and bones</a:t>
            </a:r>
          </a:p>
          <a:p>
            <a:pPr lvl="1" hangingPunct="1">
              <a:lnSpc>
                <a:spcPct val="100000"/>
              </a:lnSpc>
              <a:spcBef>
                <a:spcPts val="600"/>
              </a:spcBef>
              <a:buSzPct val="45000"/>
              <a:buFont typeface="Wingdings" charset="2"/>
              <a:buChar char=""/>
            </a:pPr>
            <a:r>
              <a:rPr lang="en-GB" sz="2400">
                <a:solidFill>
                  <a:srgbClr val="FFFFFF"/>
                </a:solidFill>
              </a:rPr>
              <a:t>Present</a:t>
            </a:r>
          </a:p>
          <a:p>
            <a:pPr lvl="1" hangingPunct="1">
              <a:lnSpc>
                <a:spcPct val="100000"/>
              </a:lnSpc>
              <a:spcBef>
                <a:spcPts val="600"/>
              </a:spcBef>
              <a:buSzPct val="45000"/>
              <a:buFont typeface="Wingdings" charset="2"/>
              <a:buChar char=""/>
            </a:pPr>
            <a:r>
              <a:rPr lang="en-GB" sz="2400">
                <a:solidFill>
                  <a:srgbClr val="FFFFFF"/>
                </a:solidFill>
              </a:rPr>
              <a:t>Symmetrical</a:t>
            </a:r>
          </a:p>
          <a:p>
            <a:pPr lvl="1" hangingPunct="1">
              <a:lnSpc>
                <a:spcPct val="100000"/>
              </a:lnSpc>
              <a:spcBef>
                <a:spcPts val="600"/>
              </a:spcBef>
              <a:buSzPct val="45000"/>
              <a:buFont typeface="Wingdings" charset="2"/>
              <a:buChar char=""/>
            </a:pPr>
            <a:r>
              <a:rPr lang="en-GB" sz="2400">
                <a:solidFill>
                  <a:srgbClr val="FFFFFF"/>
                </a:solidFill>
              </a:rPr>
              <a:t>#</a:t>
            </a:r>
          </a:p>
        </p:txBody>
      </p:sp>
      <p:grpSp>
        <p:nvGrpSpPr>
          <p:cNvPr id="35843" name="Group 3"/>
          <p:cNvGrpSpPr>
            <a:grpSpLocks/>
          </p:cNvGrpSpPr>
          <p:nvPr/>
        </p:nvGrpSpPr>
        <p:grpSpPr bwMode="auto">
          <a:xfrm>
            <a:off x="5613400" y="2184400"/>
            <a:ext cx="3217863" cy="4535488"/>
            <a:chOff x="3536" y="1376"/>
            <a:chExt cx="2027" cy="2857"/>
          </a:xfrm>
        </p:grpSpPr>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 y="1376"/>
              <a:ext cx="2027" cy="28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5" name="Text Box 5"/>
            <p:cNvSpPr txBox="1">
              <a:spLocks noChangeArrowheads="1"/>
            </p:cNvSpPr>
            <p:nvPr/>
          </p:nvSpPr>
          <p:spPr bwMode="auto">
            <a:xfrm>
              <a:off x="3536" y="1376"/>
              <a:ext cx="2027" cy="2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66"/>
                </a:solidFill>
              </a:rPr>
              <a:t>Chest System</a:t>
            </a:r>
            <a:br>
              <a:rPr lang="en-GB">
                <a:solidFill>
                  <a:srgbClr val="FFFF66"/>
                </a:solidFill>
              </a:rPr>
            </a:br>
            <a:r>
              <a:rPr lang="en-GB">
                <a:solidFill>
                  <a:srgbClr val="FFFF66"/>
                </a:solidFill>
              </a:rPr>
              <a:t>Review Areas</a:t>
            </a:r>
          </a:p>
        </p:txBody>
      </p:sp>
      <p:sp>
        <p:nvSpPr>
          <p:cNvPr id="36866" name="Rectangle 2"/>
          <p:cNvSpPr>
            <a:spLocks noGrp="1" noChangeArrowheads="1"/>
          </p:cNvSpPr>
          <p:nvPr>
            <p:ph type="body" idx="4294967295"/>
          </p:nvPr>
        </p:nvSpPr>
        <p:spPr>
          <a:xfrm>
            <a:off x="468313" y="2452688"/>
            <a:ext cx="9070975" cy="2587625"/>
          </a:xfrm>
          <a:ln/>
        </p:spPr>
        <p:txBody>
          <a:bodyPr tIns="31752"/>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Apices</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Costophrenic / Cardiophrenic angles</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Behind the Heart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solidFill>
                  <a:srgbClr val="FFFFFF"/>
                </a:solidFill>
              </a:rPr>
              <a:t>Bones and Soft Tissues</a:t>
            </a:r>
          </a:p>
        </p:txBody>
      </p:sp>
      <p:sp>
        <p:nvSpPr>
          <p:cNvPr id="36867" name="Text Box 3"/>
          <p:cNvSpPr txBox="1">
            <a:spLocks noChangeArrowheads="1"/>
          </p:cNvSpPr>
          <p:nvPr/>
        </p:nvSpPr>
        <p:spPr bwMode="auto">
          <a:xfrm>
            <a:off x="503238" y="4375150"/>
            <a:ext cx="9070975" cy="237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15875"/>
            <a:ext cx="6661150"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31800"/>
            <a:ext cx="6659563" cy="6588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4" name="Freeform 2"/>
          <p:cNvSpPr>
            <a:spLocks/>
          </p:cNvSpPr>
          <p:nvPr/>
        </p:nvSpPr>
        <p:spPr bwMode="auto">
          <a:xfrm>
            <a:off x="4679950" y="1979613"/>
            <a:ext cx="4319588" cy="180975"/>
          </a:xfrm>
          <a:custGeom>
            <a:avLst/>
            <a:gdLst>
              <a:gd name="T0" fmla="*/ 12000 w 12001"/>
              <a:gd name="T1" fmla="*/ 500 h 501"/>
              <a:gd name="T2" fmla="*/ 0 w 12001"/>
              <a:gd name="T3" fmla="*/ 0 h 501"/>
            </a:gdLst>
            <a:ahLst/>
            <a:cxnLst>
              <a:cxn ang="0">
                <a:pos x="T0" y="T1"/>
              </a:cxn>
              <a:cxn ang="0">
                <a:pos x="T2" y="T3"/>
              </a:cxn>
            </a:cxnLst>
            <a:rect l="0" t="0" r="r" b="b"/>
            <a:pathLst>
              <a:path w="12001" h="501">
                <a:moveTo>
                  <a:pt x="12000" y="500"/>
                </a:moveTo>
                <a:lnTo>
                  <a:pt x="0" y="0"/>
                </a:lnTo>
              </a:path>
            </a:pathLst>
          </a:custGeom>
          <a:noFill/>
          <a:ln w="720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8915" name="Freeform 3"/>
          <p:cNvSpPr>
            <a:spLocks/>
          </p:cNvSpPr>
          <p:nvPr/>
        </p:nvSpPr>
        <p:spPr bwMode="auto">
          <a:xfrm>
            <a:off x="720725" y="1979613"/>
            <a:ext cx="1260475" cy="2879725"/>
          </a:xfrm>
          <a:custGeom>
            <a:avLst/>
            <a:gdLst>
              <a:gd name="T0" fmla="*/ 0 w 3501"/>
              <a:gd name="T1" fmla="*/ 8000 h 8001"/>
              <a:gd name="T2" fmla="*/ 3500 w 3501"/>
              <a:gd name="T3" fmla="*/ 0 h 8001"/>
            </a:gdLst>
            <a:ahLst/>
            <a:cxnLst>
              <a:cxn ang="0">
                <a:pos x="T0" y="T1"/>
              </a:cxn>
              <a:cxn ang="0">
                <a:pos x="T2" y="T3"/>
              </a:cxn>
            </a:cxnLst>
            <a:rect l="0" t="0" r="r" b="b"/>
            <a:pathLst>
              <a:path w="3501" h="8001">
                <a:moveTo>
                  <a:pt x="0" y="8000"/>
                </a:moveTo>
                <a:lnTo>
                  <a:pt x="3500" y="0"/>
                </a:lnTo>
              </a:path>
            </a:pathLst>
          </a:custGeom>
          <a:noFill/>
          <a:ln w="72000">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grpId="0" nodeType="clickEffect">
                                  <p:stCondLst>
                                    <p:cond delay="0"/>
                                  </p:stCondLst>
                                  <p:childTnLst>
                                    <p:set>
                                      <p:cBhvr additive="repl">
                                        <p:cTn id="10"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00"/>
                </a:solidFill>
              </a:rPr>
              <a:t>Chest Summary</a:t>
            </a:r>
          </a:p>
        </p:txBody>
      </p:sp>
      <p:sp>
        <p:nvSpPr>
          <p:cNvPr id="39938"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i="1">
                <a:solidFill>
                  <a:srgbClr val="FFFFFF"/>
                </a:solidFill>
              </a:rPr>
              <a:t>The trachea is central, the mediastinum is not displaced.  The mediastinal contours and hila appear normal.  The lungs appear clear with no pneumothorax.  There is no free air under the diaphragm.  The bones and soft tissues appear normal.</a:t>
            </a:r>
          </a:p>
          <a:p>
            <a:pPr hangingPunct="1">
              <a:lnSpc>
                <a:spcPct val="100000"/>
              </a:lnSpc>
              <a:spcBef>
                <a:spcPts val="700"/>
              </a:spcBef>
              <a:buSzPct val="45000"/>
              <a:buFont typeface="Wingdings" charset="2"/>
              <a:buNone/>
            </a:pPr>
            <a:endParaRPr lang="en-GB" sz="2800" i="1">
              <a:solidFill>
                <a:srgbClr val="FFFFFF"/>
              </a:solidFill>
            </a:endParaRPr>
          </a:p>
          <a:p>
            <a:pPr hangingPunct="1">
              <a:lnSpc>
                <a:spcPct val="100000"/>
              </a:lnSpc>
              <a:spcBef>
                <a:spcPts val="700"/>
              </a:spcBef>
              <a:buSzPct val="45000"/>
              <a:buFont typeface="Wingdings" charset="2"/>
              <a:buChar char=""/>
            </a:pPr>
            <a:r>
              <a:rPr lang="en-GB" sz="2800" i="1">
                <a:solidFill>
                  <a:srgbClr val="FFFFFF"/>
                </a:solidFill>
              </a:rPr>
              <a:t>I have not yet identified an abnormality so I will look through my review areas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66"/>
                </a:solidFill>
              </a:rPr>
              <a:t>ABNORMALITIES</a:t>
            </a:r>
          </a:p>
        </p:txBody>
      </p:sp>
      <p:sp>
        <p:nvSpPr>
          <p:cNvPr id="40962" name="Rectangle 2"/>
          <p:cNvSpPr>
            <a:spLocks noGrp="1" noChangeArrowheads="1"/>
          </p:cNvSpPr>
          <p:nvPr>
            <p:ph type="body" idx="4294967295"/>
          </p:nvPr>
        </p:nvSpPr>
        <p:spPr>
          <a:xfrm>
            <a:off x="503238" y="1768475"/>
            <a:ext cx="9070975" cy="4989513"/>
          </a:xfrm>
          <a:ln/>
        </p:spPr>
        <p:txBody>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Mediastinum and Hila</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Pleura.</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Lung parenchyma.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755650" y="341313"/>
            <a:ext cx="8567738"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a:t>
            </a:r>
            <a:br>
              <a:rPr lang="en-GB" sz="4000">
                <a:solidFill>
                  <a:srgbClr val="FFFF66"/>
                </a:solidFill>
              </a:rPr>
            </a:br>
            <a:r>
              <a:rPr lang="en-GB" sz="4000">
                <a:solidFill>
                  <a:srgbClr val="FFFF66"/>
                </a:solidFill>
              </a:rPr>
              <a:t>The Trachea and Mediastinum are Deviated.</a:t>
            </a:r>
          </a:p>
        </p:txBody>
      </p:sp>
      <p:sp>
        <p:nvSpPr>
          <p:cNvPr id="41986" name="Text Box 2"/>
          <p:cNvSpPr txBox="1">
            <a:spLocks noChangeArrowheads="1"/>
          </p:cNvSpPr>
          <p:nvPr/>
        </p:nvSpPr>
        <p:spPr bwMode="auto">
          <a:xfrm>
            <a:off x="755650" y="2592388"/>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Trachea is </a:t>
            </a:r>
            <a:r>
              <a:rPr lang="en-GB" sz="2800">
                <a:solidFill>
                  <a:srgbClr val="FF0000"/>
                </a:solidFill>
              </a:rPr>
              <a:t>pushed</a:t>
            </a:r>
            <a:r>
              <a:rPr lang="en-GB" sz="2800">
                <a:solidFill>
                  <a:srgbClr val="FFFFFF"/>
                </a:solidFill>
              </a:rPr>
              <a:t> or </a:t>
            </a:r>
            <a:r>
              <a:rPr lang="en-GB" sz="2800">
                <a:solidFill>
                  <a:srgbClr val="FF0000"/>
                </a:solidFill>
              </a:rPr>
              <a:t>pulled</a:t>
            </a:r>
          </a:p>
          <a:p>
            <a:pPr lvl="1" hangingPunct="1">
              <a:lnSpc>
                <a:spcPct val="100000"/>
              </a:lnSpc>
              <a:spcBef>
                <a:spcPts val="600"/>
              </a:spcBef>
              <a:buSzPct val="45000"/>
              <a:buFont typeface="Wingdings" charset="2"/>
              <a:buChar char=""/>
            </a:pPr>
            <a:r>
              <a:rPr lang="en-GB" sz="2400">
                <a:solidFill>
                  <a:srgbClr val="FFFFFF"/>
                </a:solidFill>
              </a:rPr>
              <a:t>2 pushes</a:t>
            </a:r>
          </a:p>
          <a:p>
            <a:pPr lvl="1" hangingPunct="1">
              <a:lnSpc>
                <a:spcPct val="100000"/>
              </a:lnSpc>
              <a:spcBef>
                <a:spcPts val="600"/>
              </a:spcBef>
              <a:buSzPct val="45000"/>
              <a:buFont typeface="Wingdings" charset="2"/>
              <a:buChar char=""/>
            </a:pPr>
            <a:r>
              <a:rPr lang="en-GB" sz="2400">
                <a:solidFill>
                  <a:srgbClr val="FFFFFF"/>
                </a:solidFill>
              </a:rPr>
              <a:t>1 pull</a:t>
            </a:r>
          </a:p>
          <a:p>
            <a:pPr hangingPunct="1">
              <a:lnSpc>
                <a:spcPct val="100000"/>
              </a:lnSpc>
              <a:spcBef>
                <a:spcPts val="700"/>
              </a:spcBef>
              <a:buSzPct val="45000"/>
              <a:buFont typeface="Wingdings" charset="2"/>
              <a:buChar char=""/>
            </a:pPr>
            <a:r>
              <a:rPr lang="en-GB" sz="2800">
                <a:solidFill>
                  <a:srgbClr val="FFFFFF"/>
                </a:solidFill>
              </a:rPr>
              <a:t>Left sided </a:t>
            </a:r>
            <a:r>
              <a:rPr lang="en-GB" sz="2800" b="1">
                <a:solidFill>
                  <a:srgbClr val="FFFF66"/>
                </a:solidFill>
              </a:rPr>
              <a:t>Pleural effusion</a:t>
            </a:r>
            <a:r>
              <a:rPr lang="en-GB" sz="2800">
                <a:solidFill>
                  <a:srgbClr val="FFFFFF"/>
                </a:solidFill>
              </a:rPr>
              <a:t> pushes trachea and mediastinum to the right</a:t>
            </a:r>
          </a:p>
          <a:p>
            <a:pPr hangingPunct="1">
              <a:lnSpc>
                <a:spcPct val="100000"/>
              </a:lnSpc>
              <a:spcBef>
                <a:spcPts val="700"/>
              </a:spcBef>
              <a:buSzPct val="45000"/>
              <a:buFont typeface="Wingdings" charset="2"/>
              <a:buChar char=""/>
            </a:pPr>
            <a:r>
              <a:rPr lang="en-GB" sz="2800">
                <a:solidFill>
                  <a:srgbClr val="FFFFFF"/>
                </a:solidFill>
              </a:rPr>
              <a:t>Left sided </a:t>
            </a:r>
            <a:r>
              <a:rPr lang="en-GB" sz="2800" b="1">
                <a:solidFill>
                  <a:srgbClr val="FFFF66"/>
                </a:solidFill>
              </a:rPr>
              <a:t>Tension Pneumothorax</a:t>
            </a:r>
            <a:r>
              <a:rPr lang="en-GB" sz="2800">
                <a:solidFill>
                  <a:srgbClr val="FFFFFF"/>
                </a:solidFill>
              </a:rPr>
              <a:t> pushes trachea and mediastinum to the right</a:t>
            </a:r>
          </a:p>
          <a:p>
            <a:pPr hangingPunct="1">
              <a:lnSpc>
                <a:spcPct val="100000"/>
              </a:lnSpc>
              <a:spcBef>
                <a:spcPts val="700"/>
              </a:spcBef>
              <a:buSzPct val="45000"/>
              <a:buFont typeface="Wingdings" charset="2"/>
              <a:buChar char=""/>
            </a:pPr>
            <a:r>
              <a:rPr lang="en-GB" sz="2800">
                <a:solidFill>
                  <a:srgbClr val="FFFFFF"/>
                </a:solidFill>
              </a:rPr>
              <a:t>Left sided </a:t>
            </a:r>
            <a:r>
              <a:rPr lang="en-GB" sz="2800" b="1">
                <a:solidFill>
                  <a:srgbClr val="FFFF66"/>
                </a:solidFill>
              </a:rPr>
              <a:t>Collapse</a:t>
            </a:r>
            <a:r>
              <a:rPr lang="en-GB" sz="2800">
                <a:solidFill>
                  <a:srgbClr val="FFFFFF"/>
                </a:solidFill>
              </a:rPr>
              <a:t> pulls trachea to the left side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The trachea and mediastinum are deviated</a:t>
            </a:r>
          </a:p>
        </p:txBody>
      </p:sp>
      <p:sp>
        <p:nvSpPr>
          <p:cNvPr id="43010" name="Text Box 2"/>
          <p:cNvSpPr txBox="1">
            <a:spLocks noChangeArrowheads="1"/>
          </p:cNvSpPr>
          <p:nvPr/>
        </p:nvSpPr>
        <p:spPr bwMode="auto">
          <a:xfrm>
            <a:off x="360363" y="2160588"/>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R lung  collapse </a:t>
            </a:r>
          </a:p>
          <a:p>
            <a:pPr hangingPunct="1">
              <a:lnSpc>
                <a:spcPct val="100000"/>
              </a:lnSpc>
              <a:spcBef>
                <a:spcPts val="700"/>
              </a:spcBef>
              <a:buSzPct val="45000"/>
              <a:buFont typeface="Wingdings" charset="2"/>
              <a:buChar char=""/>
            </a:pPr>
            <a:r>
              <a:rPr lang="en-GB" sz="2800">
                <a:solidFill>
                  <a:srgbClr val="FFFFFF"/>
                </a:solidFill>
              </a:rPr>
              <a:t>Heart pulled over to right</a:t>
            </a:r>
          </a:p>
        </p:txBody>
      </p:sp>
      <p:grpSp>
        <p:nvGrpSpPr>
          <p:cNvPr id="43011" name="Group 3"/>
          <p:cNvGrpSpPr>
            <a:grpSpLocks/>
          </p:cNvGrpSpPr>
          <p:nvPr/>
        </p:nvGrpSpPr>
        <p:grpSpPr bwMode="auto">
          <a:xfrm>
            <a:off x="4840288" y="1943100"/>
            <a:ext cx="4518025" cy="5254625"/>
            <a:chOff x="3049" y="1224"/>
            <a:chExt cx="2846" cy="3310"/>
          </a:xfrm>
        </p:grpSpPr>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 y="1224"/>
              <a:ext cx="2846" cy="33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3" name="Text Box 5"/>
            <p:cNvSpPr txBox="1">
              <a:spLocks noChangeArrowheads="1"/>
            </p:cNvSpPr>
            <p:nvPr/>
          </p:nvSpPr>
          <p:spPr bwMode="auto">
            <a:xfrm>
              <a:off x="3049" y="1224"/>
              <a:ext cx="2846" cy="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741363" y="282575"/>
            <a:ext cx="8609012" cy="1262063"/>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4000" i="0">
                <a:solidFill>
                  <a:srgbClr val="FFFF66"/>
                </a:solidFill>
              </a:rPr>
              <a:t>Radiology and Foundation Years</a:t>
            </a:r>
          </a:p>
        </p:txBody>
      </p:sp>
      <p:sp>
        <p:nvSpPr>
          <p:cNvPr id="7170" name="Rectangle 2"/>
          <p:cNvSpPr>
            <a:spLocks noGrp="1" noChangeArrowheads="1"/>
          </p:cNvSpPr>
          <p:nvPr>
            <p:ph type="body" idx="1"/>
          </p:nvPr>
        </p:nvSpPr>
        <p:spPr>
          <a:xfrm>
            <a:off x="766763" y="1439863"/>
            <a:ext cx="8772525" cy="4937125"/>
          </a:xfrm>
          <a:ln/>
        </p:spPr>
        <p:txBody>
          <a:bodyPr/>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As an FY1/2 you will spend </a:t>
            </a:r>
            <a:r>
              <a:rPr lang="en-GB" b="1">
                <a:solidFill>
                  <a:srgbClr val="FF8080"/>
                </a:solidFill>
              </a:rPr>
              <a:t>A LOT</a:t>
            </a:r>
            <a:r>
              <a:rPr lang="en-GB">
                <a:solidFill>
                  <a:srgbClr val="FFFFFF"/>
                </a:solidFill>
              </a:rPr>
              <a:t> of your time dealing with the radiology department</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u="sng">
                <a:solidFill>
                  <a:srgbClr val="FFFFFF"/>
                </a:solidFill>
              </a:rPr>
              <a:t>You will make a radiologist happy if:</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u="sng">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You know your patient</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You know why you are asking for a test</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You manage your time efficiently</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66"/>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The trachea and mediastinum are deviated</a:t>
            </a:r>
          </a:p>
        </p:txBody>
      </p:sp>
      <p:sp>
        <p:nvSpPr>
          <p:cNvPr id="44034" name="Text Box 2"/>
          <p:cNvSpPr txBox="1">
            <a:spLocks noChangeArrowheads="1"/>
          </p:cNvSpPr>
          <p:nvPr/>
        </p:nvSpPr>
        <p:spPr bwMode="auto">
          <a:xfrm>
            <a:off x="179388" y="2303463"/>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Right Pleural Effusion</a:t>
            </a:r>
          </a:p>
          <a:p>
            <a:pPr hangingPunct="1">
              <a:lnSpc>
                <a:spcPct val="100000"/>
              </a:lnSpc>
              <a:spcBef>
                <a:spcPts val="700"/>
              </a:spcBef>
              <a:buSzPct val="45000"/>
              <a:buFont typeface="Wingdings" charset="2"/>
              <a:buChar char=""/>
            </a:pPr>
            <a:r>
              <a:rPr lang="en-GB" sz="2800">
                <a:solidFill>
                  <a:srgbClr val="FFFFFF"/>
                </a:solidFill>
              </a:rPr>
              <a:t>Meniscus</a:t>
            </a:r>
          </a:p>
          <a:p>
            <a:pPr hangingPunct="1">
              <a:lnSpc>
                <a:spcPct val="100000"/>
              </a:lnSpc>
              <a:spcBef>
                <a:spcPts val="700"/>
              </a:spcBef>
              <a:buSzPct val="45000"/>
              <a:buFont typeface="Wingdings" charset="2"/>
              <a:buChar char=""/>
            </a:pPr>
            <a:r>
              <a:rPr lang="en-GB" sz="2800">
                <a:solidFill>
                  <a:srgbClr val="FFFFFF"/>
                </a:solidFill>
              </a:rPr>
              <a:t>Heart shifted to left</a:t>
            </a:r>
          </a:p>
        </p:txBody>
      </p:sp>
      <p:pic>
        <p:nvPicPr>
          <p:cNvPr id="44035"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500563" y="2384425"/>
            <a:ext cx="5003800" cy="4456113"/>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The trachea and mediastinum are deviated</a:t>
            </a:r>
          </a:p>
        </p:txBody>
      </p:sp>
      <p:sp>
        <p:nvSpPr>
          <p:cNvPr id="45058" name="Text Box 2"/>
          <p:cNvSpPr txBox="1">
            <a:spLocks noChangeArrowheads="1"/>
          </p:cNvSpPr>
          <p:nvPr/>
        </p:nvSpPr>
        <p:spPr bwMode="auto">
          <a:xfrm>
            <a:off x="120650" y="2160588"/>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Left sided tension pneumothorax</a:t>
            </a:r>
          </a:p>
          <a:p>
            <a:pPr hangingPunct="1">
              <a:lnSpc>
                <a:spcPct val="100000"/>
              </a:lnSpc>
              <a:spcBef>
                <a:spcPts val="700"/>
              </a:spcBef>
              <a:buSzPct val="45000"/>
              <a:buFont typeface="Wingdings" charset="2"/>
              <a:buChar char=""/>
            </a:pPr>
            <a:r>
              <a:rPr lang="en-GB" sz="2800">
                <a:solidFill>
                  <a:srgbClr val="FFFFFF"/>
                </a:solidFill>
              </a:rPr>
              <a:t>Left lung completely collapsed</a:t>
            </a:r>
          </a:p>
          <a:p>
            <a:pPr hangingPunct="1">
              <a:lnSpc>
                <a:spcPct val="100000"/>
              </a:lnSpc>
              <a:spcBef>
                <a:spcPts val="700"/>
              </a:spcBef>
              <a:buSzPct val="45000"/>
              <a:buFont typeface="Wingdings" charset="2"/>
              <a:buChar char=""/>
            </a:pPr>
            <a:r>
              <a:rPr lang="en-GB" sz="2800">
                <a:solidFill>
                  <a:srgbClr val="FFFFFF"/>
                </a:solidFill>
              </a:rPr>
              <a:t>Half the heart lies on the right</a:t>
            </a:r>
          </a:p>
        </p:txBody>
      </p:sp>
      <p:grpSp>
        <p:nvGrpSpPr>
          <p:cNvPr id="45059" name="Group 3"/>
          <p:cNvGrpSpPr>
            <a:grpSpLocks/>
          </p:cNvGrpSpPr>
          <p:nvPr/>
        </p:nvGrpSpPr>
        <p:grpSpPr bwMode="auto">
          <a:xfrm>
            <a:off x="5040313" y="1979613"/>
            <a:ext cx="4559300" cy="5278437"/>
            <a:chOff x="3175" y="1247"/>
            <a:chExt cx="2872" cy="3325"/>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247"/>
              <a:ext cx="2872" cy="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1" name="Text Box 5"/>
            <p:cNvSpPr txBox="1">
              <a:spLocks noChangeArrowheads="1"/>
            </p:cNvSpPr>
            <p:nvPr/>
          </p:nvSpPr>
          <p:spPr bwMode="auto">
            <a:xfrm>
              <a:off x="3175" y="1247"/>
              <a:ext cx="2872" cy="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The heart is enlarged</a:t>
            </a:r>
          </a:p>
        </p:txBody>
      </p:sp>
      <p:sp>
        <p:nvSpPr>
          <p:cNvPr id="46082"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80000"/>
              </a:lnSpc>
              <a:spcBef>
                <a:spcPts val="700"/>
              </a:spcBef>
              <a:buSzPct val="45000"/>
              <a:buFont typeface="Wingdings" charset="2"/>
              <a:buChar char=""/>
            </a:pPr>
            <a:r>
              <a:rPr lang="en-GB" sz="2800">
                <a:solidFill>
                  <a:srgbClr val="FFFFFF"/>
                </a:solidFill>
              </a:rPr>
              <a:t>Most common cause:  cardiac failure</a:t>
            </a:r>
          </a:p>
          <a:p>
            <a:pPr hangingPunct="1">
              <a:lnSpc>
                <a:spcPct val="80000"/>
              </a:lnSpc>
              <a:spcBef>
                <a:spcPts val="700"/>
              </a:spcBef>
              <a:buSzPct val="45000"/>
              <a:buFont typeface="Wingdings" charset="2"/>
              <a:buNone/>
            </a:pPr>
            <a:endParaRPr lang="en-GB" sz="2800">
              <a:solidFill>
                <a:srgbClr val="FFFFFF"/>
              </a:solidFill>
            </a:endParaRPr>
          </a:p>
          <a:p>
            <a:pPr hangingPunct="1">
              <a:lnSpc>
                <a:spcPct val="80000"/>
              </a:lnSpc>
              <a:spcBef>
                <a:spcPts val="700"/>
              </a:spcBef>
              <a:buSzPct val="45000"/>
              <a:buFont typeface="Wingdings" charset="2"/>
              <a:buChar char=""/>
            </a:pPr>
            <a:r>
              <a:rPr lang="en-GB" sz="2800">
                <a:solidFill>
                  <a:srgbClr val="FFFFFF"/>
                </a:solidFill>
              </a:rPr>
              <a:t>Signs of LVF</a:t>
            </a:r>
          </a:p>
          <a:p>
            <a:pPr lvl="1" hangingPunct="1">
              <a:lnSpc>
                <a:spcPct val="80000"/>
              </a:lnSpc>
              <a:spcBef>
                <a:spcPts val="600"/>
              </a:spcBef>
              <a:buSzPct val="45000"/>
              <a:buFont typeface="Wingdings" charset="2"/>
              <a:buChar char=""/>
            </a:pPr>
            <a:r>
              <a:rPr lang="en-GB" sz="2400">
                <a:solidFill>
                  <a:srgbClr val="FFFFFF"/>
                </a:solidFill>
              </a:rPr>
              <a:t>upper lobe blood diversion (pulmonary veins)</a:t>
            </a:r>
          </a:p>
          <a:p>
            <a:pPr lvl="1" hangingPunct="1">
              <a:lnSpc>
                <a:spcPct val="80000"/>
              </a:lnSpc>
              <a:spcBef>
                <a:spcPts val="600"/>
              </a:spcBef>
              <a:buSzPct val="45000"/>
              <a:buFont typeface="Wingdings" charset="2"/>
              <a:buChar char=""/>
            </a:pPr>
            <a:r>
              <a:rPr lang="en-GB" sz="2400">
                <a:solidFill>
                  <a:srgbClr val="FFFFFF"/>
                </a:solidFill>
              </a:rPr>
              <a:t>Kerley B lines – tiny horizntal from pleural edge</a:t>
            </a:r>
          </a:p>
          <a:p>
            <a:pPr lvl="1" hangingPunct="1">
              <a:lnSpc>
                <a:spcPct val="80000"/>
              </a:lnSpc>
              <a:spcBef>
                <a:spcPts val="600"/>
              </a:spcBef>
              <a:buSzPct val="45000"/>
              <a:buFont typeface="Wingdings" charset="2"/>
              <a:buChar char=""/>
            </a:pPr>
            <a:r>
              <a:rPr lang="en-GB" sz="2400">
                <a:solidFill>
                  <a:srgbClr val="FFFFFF"/>
                </a:solidFill>
              </a:rPr>
              <a:t>Bats wings –type peri-hilar haziness</a:t>
            </a:r>
          </a:p>
          <a:p>
            <a:pPr lvl="1" hangingPunct="1">
              <a:lnSpc>
                <a:spcPct val="80000"/>
              </a:lnSpc>
              <a:spcBef>
                <a:spcPts val="600"/>
              </a:spcBef>
              <a:buSzPct val="45000"/>
              <a:buFont typeface="Wingdings" charset="2"/>
              <a:buChar char=""/>
            </a:pPr>
            <a:r>
              <a:rPr lang="en-GB" sz="2400">
                <a:solidFill>
                  <a:srgbClr val="FFFFFF"/>
                </a:solidFill>
              </a:rPr>
              <a:t>Alveolar shadowing (hazy shadowing throughout)</a:t>
            </a:r>
          </a:p>
          <a:p>
            <a:pPr lvl="1" hangingPunct="1">
              <a:lnSpc>
                <a:spcPct val="80000"/>
              </a:lnSpc>
              <a:spcBef>
                <a:spcPts val="600"/>
              </a:spcBef>
              <a:buSzPct val="45000"/>
              <a:buFont typeface="Wingdings" charset="2"/>
              <a:buNone/>
            </a:pPr>
            <a:endParaRPr lang="en-GB" sz="2400">
              <a:solidFill>
                <a:srgbClr val="FFFFFF"/>
              </a:solidFill>
            </a:endParaRPr>
          </a:p>
          <a:p>
            <a:pPr hangingPunct="1">
              <a:lnSpc>
                <a:spcPct val="80000"/>
              </a:lnSpc>
              <a:spcBef>
                <a:spcPts val="700"/>
              </a:spcBef>
              <a:buSzPct val="45000"/>
              <a:buFont typeface="Wingdings" charset="2"/>
              <a:buChar char=""/>
            </a:pPr>
            <a:r>
              <a:rPr lang="en-GB" sz="2800">
                <a:solidFill>
                  <a:srgbClr val="FFFFFF"/>
                </a:solidFill>
              </a:rPr>
              <a:t>Other causes enlarged heart:</a:t>
            </a:r>
          </a:p>
          <a:p>
            <a:pPr lvl="1" hangingPunct="1">
              <a:lnSpc>
                <a:spcPct val="80000"/>
              </a:lnSpc>
              <a:spcBef>
                <a:spcPts val="600"/>
              </a:spcBef>
              <a:buSzPct val="45000"/>
              <a:buFont typeface="Wingdings" charset="2"/>
              <a:buChar char=""/>
            </a:pPr>
            <a:r>
              <a:rPr lang="en-GB" sz="2400">
                <a:solidFill>
                  <a:srgbClr val="FFFFFF"/>
                </a:solidFill>
              </a:rPr>
              <a:t>pericardial effusion</a:t>
            </a:r>
          </a:p>
          <a:p>
            <a:pPr lvl="1" hangingPunct="1">
              <a:lnSpc>
                <a:spcPct val="80000"/>
              </a:lnSpc>
              <a:spcBef>
                <a:spcPts val="600"/>
              </a:spcBef>
              <a:buSzPct val="45000"/>
              <a:buFont typeface="Wingdings" charset="2"/>
              <a:buChar char=""/>
            </a:pPr>
            <a:r>
              <a:rPr lang="en-GB" sz="2400">
                <a:solidFill>
                  <a:srgbClr val="FFFFFF"/>
                </a:solidFill>
              </a:rPr>
              <a:t>Cardiomyopathy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431800" y="179388"/>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LVF</a:t>
            </a:r>
          </a:p>
        </p:txBody>
      </p:sp>
      <p:sp>
        <p:nvSpPr>
          <p:cNvPr id="47106" name="Text Box 2"/>
          <p:cNvSpPr txBox="1">
            <a:spLocks noChangeArrowheads="1"/>
          </p:cNvSpPr>
          <p:nvPr/>
        </p:nvSpPr>
        <p:spPr bwMode="auto">
          <a:xfrm>
            <a:off x="-469900" y="1711325"/>
            <a:ext cx="4070350" cy="564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723900" algn="l"/>
                <a:tab pos="1447800" algn="l"/>
                <a:tab pos="2171700" algn="l"/>
                <a:tab pos="2895600" algn="l"/>
                <a:tab pos="3619500" algn="l"/>
              </a:tabLst>
              <a:defRPr>
                <a:solidFill>
                  <a:srgbClr val="000000"/>
                </a:solidFill>
                <a:latin typeface="Arial" charset="0"/>
                <a:ea typeface="Microsoft YaHei" charset="-122"/>
              </a:defRPr>
            </a:lvl1pPr>
            <a:lvl2pPr marL="914400" indent="-457200">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lvl="1" hangingPunct="1">
              <a:lnSpc>
                <a:spcPct val="100000"/>
              </a:lnSpc>
              <a:buClr>
                <a:srgbClr val="FFFFFF"/>
              </a:buClr>
              <a:buFont typeface="Times New Roman" pitchFamily="16" charset="0"/>
              <a:buAutoNum type="arabicPeriod"/>
            </a:pPr>
            <a:r>
              <a:rPr lang="en-GB" sz="2400">
                <a:solidFill>
                  <a:srgbClr val="FFFFFF"/>
                </a:solidFill>
                <a:latin typeface="Calibri" pitchFamily="32" charset="0"/>
              </a:rPr>
              <a:t>upper lobe blood diversion (pulmonary veins)</a:t>
            </a:r>
          </a:p>
          <a:p>
            <a:pPr lvl="1" hangingPunct="1">
              <a:lnSpc>
                <a:spcPct val="100000"/>
              </a:lnSpc>
              <a:buClr>
                <a:srgbClr val="FFFFFF"/>
              </a:buClr>
            </a:pPr>
            <a:endParaRPr lang="en-GB" sz="2400">
              <a:solidFill>
                <a:srgbClr val="FFFFFF"/>
              </a:solidFill>
              <a:latin typeface="Calibri" pitchFamily="32" charset="0"/>
            </a:endParaRPr>
          </a:p>
          <a:p>
            <a:pPr lvl="1" hangingPunct="1">
              <a:lnSpc>
                <a:spcPct val="100000"/>
              </a:lnSpc>
              <a:buClr>
                <a:srgbClr val="FFFFFF"/>
              </a:buClr>
              <a:buFont typeface="Times New Roman" pitchFamily="16" charset="0"/>
              <a:buAutoNum type="arabicPeriod"/>
            </a:pPr>
            <a:r>
              <a:rPr lang="en-GB" sz="2400">
                <a:solidFill>
                  <a:srgbClr val="FFFFFF"/>
                </a:solidFill>
                <a:latin typeface="Calibri" pitchFamily="32" charset="0"/>
              </a:rPr>
              <a:t>Kerley B lines – tiny horizontal from pleural edge</a:t>
            </a:r>
          </a:p>
          <a:p>
            <a:pPr lvl="1" hangingPunct="1">
              <a:lnSpc>
                <a:spcPct val="100000"/>
              </a:lnSpc>
              <a:buClr>
                <a:srgbClr val="FFFFFF"/>
              </a:buClr>
            </a:pPr>
            <a:endParaRPr lang="en-GB" sz="2400">
              <a:solidFill>
                <a:srgbClr val="FFFFFF"/>
              </a:solidFill>
              <a:latin typeface="Calibri" pitchFamily="32" charset="0"/>
            </a:endParaRPr>
          </a:p>
          <a:p>
            <a:pPr lvl="1" hangingPunct="1">
              <a:lnSpc>
                <a:spcPct val="100000"/>
              </a:lnSpc>
              <a:buClr>
                <a:srgbClr val="FFFFFF"/>
              </a:buClr>
              <a:buFont typeface="Times New Roman" pitchFamily="16" charset="0"/>
              <a:buAutoNum type="arabicPeriod"/>
            </a:pPr>
            <a:r>
              <a:rPr lang="en-GB" sz="2400">
                <a:solidFill>
                  <a:srgbClr val="FFFFFF"/>
                </a:solidFill>
                <a:latin typeface="Calibri" pitchFamily="32" charset="0"/>
              </a:rPr>
              <a:t>Bats wings –type peri-hilar haziness</a:t>
            </a:r>
          </a:p>
          <a:p>
            <a:pPr lvl="1" hangingPunct="1">
              <a:lnSpc>
                <a:spcPct val="100000"/>
              </a:lnSpc>
              <a:buClr>
                <a:srgbClr val="FFFFFF"/>
              </a:buClr>
            </a:pPr>
            <a:endParaRPr lang="en-GB" sz="2400">
              <a:solidFill>
                <a:srgbClr val="FFFFFF"/>
              </a:solidFill>
              <a:latin typeface="Calibri" pitchFamily="32" charset="0"/>
            </a:endParaRPr>
          </a:p>
          <a:p>
            <a:pPr lvl="1" hangingPunct="1">
              <a:lnSpc>
                <a:spcPct val="100000"/>
              </a:lnSpc>
              <a:buClr>
                <a:srgbClr val="FFFFFF"/>
              </a:buClr>
              <a:buFont typeface="Times New Roman" pitchFamily="16" charset="0"/>
              <a:buAutoNum type="arabicPeriod"/>
            </a:pPr>
            <a:r>
              <a:rPr lang="en-GB" sz="2400">
                <a:solidFill>
                  <a:srgbClr val="FFFFFF"/>
                </a:solidFill>
                <a:latin typeface="Calibri" pitchFamily="32" charset="0"/>
              </a:rPr>
              <a:t>Alveolar shadowing (hazy shadowing throughout)</a:t>
            </a:r>
          </a:p>
          <a:p>
            <a:pPr hangingPunct="1">
              <a:lnSpc>
                <a:spcPct val="100000"/>
              </a:lnSpc>
              <a:buClr>
                <a:srgbClr val="FFFFFF"/>
              </a:buClr>
              <a:buFont typeface="Calibri" pitchFamily="32" charset="0"/>
              <a:buNone/>
            </a:pPr>
            <a:endParaRPr lang="en-GB" sz="2700">
              <a:solidFill>
                <a:srgbClr val="FFFFFF"/>
              </a:solidFill>
              <a:latin typeface="Calibri" pitchFamily="32" charset="0"/>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r="7498"/>
          <a:stretch>
            <a:fillRect/>
          </a:stretch>
        </p:blipFill>
        <p:spPr bwMode="auto">
          <a:xfrm>
            <a:off x="3419475" y="1635125"/>
            <a:ext cx="6659563" cy="5745163"/>
          </a:xfrm>
          <a:prstGeom prst="rect">
            <a:avLst/>
          </a:prstGeom>
          <a:noFill/>
          <a:ln>
            <a:noFill/>
          </a:ln>
          <a:effectLst/>
          <a:extLst>
            <a:ext uri="{909E8E84-426E-40DD-AFC4-6F175D3DCCD1}">
              <a14:hiddenFill xmlns:a14="http://schemas.microsoft.com/office/drawing/2010/main">
                <a:blipFill dpi="0" rotWithShape="0">
                  <a:blip/>
                  <a:srcRect r="749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Line 4"/>
          <p:cNvSpPr>
            <a:spLocks noChangeShapeType="1"/>
          </p:cNvSpPr>
          <p:nvPr/>
        </p:nvSpPr>
        <p:spPr bwMode="auto">
          <a:xfrm>
            <a:off x="2879725" y="1979613"/>
            <a:ext cx="3060700" cy="1439862"/>
          </a:xfrm>
          <a:prstGeom prst="line">
            <a:avLst/>
          </a:prstGeom>
          <a:noFill/>
          <a:ln w="9525">
            <a:solidFill>
              <a:srgbClr val="FF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09" name="Line 5"/>
          <p:cNvSpPr>
            <a:spLocks noChangeShapeType="1"/>
          </p:cNvSpPr>
          <p:nvPr/>
        </p:nvSpPr>
        <p:spPr bwMode="auto">
          <a:xfrm>
            <a:off x="2879725" y="1800225"/>
            <a:ext cx="5040313" cy="1439863"/>
          </a:xfrm>
          <a:prstGeom prst="line">
            <a:avLst/>
          </a:prstGeom>
          <a:noFill/>
          <a:ln w="9525">
            <a:solidFill>
              <a:srgbClr val="FF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0" name="Line 6"/>
          <p:cNvSpPr>
            <a:spLocks noChangeShapeType="1"/>
          </p:cNvSpPr>
          <p:nvPr/>
        </p:nvSpPr>
        <p:spPr bwMode="auto">
          <a:xfrm>
            <a:off x="2339975" y="4140200"/>
            <a:ext cx="6840538" cy="179388"/>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1" name="Line 7"/>
          <p:cNvSpPr>
            <a:spLocks noChangeShapeType="1"/>
          </p:cNvSpPr>
          <p:nvPr/>
        </p:nvSpPr>
        <p:spPr bwMode="auto">
          <a:xfrm flipV="1">
            <a:off x="3060700" y="4498975"/>
            <a:ext cx="2879725" cy="903288"/>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2" name="Line 8"/>
          <p:cNvSpPr>
            <a:spLocks noChangeShapeType="1"/>
          </p:cNvSpPr>
          <p:nvPr/>
        </p:nvSpPr>
        <p:spPr bwMode="auto">
          <a:xfrm flipV="1">
            <a:off x="2700338" y="5218113"/>
            <a:ext cx="2339975" cy="1443037"/>
          </a:xfrm>
          <a:prstGeom prst="line">
            <a:avLst/>
          </a:prstGeom>
          <a:noFill/>
          <a:ln w="9525">
            <a:solidFill>
              <a:srgbClr val="FF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Pericardial effusion before and after</a:t>
            </a:r>
          </a:p>
        </p:txBody>
      </p:sp>
      <p:sp>
        <p:nvSpPr>
          <p:cNvPr id="48130"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r="8136"/>
          <a:stretch>
            <a:fillRect/>
          </a:stretch>
        </p:blipFill>
        <p:spPr bwMode="auto">
          <a:xfrm>
            <a:off x="357188" y="2271713"/>
            <a:ext cx="4841875" cy="4305300"/>
          </a:xfrm>
          <a:prstGeom prst="rect">
            <a:avLst/>
          </a:prstGeom>
          <a:noFill/>
          <a:ln>
            <a:noFill/>
          </a:ln>
          <a:effectLst/>
          <a:extLst>
            <a:ext uri="{909E8E84-426E-40DD-AFC4-6F175D3DCCD1}">
              <a14:hiddenFill xmlns:a14="http://schemas.microsoft.com/office/drawing/2010/main">
                <a:blipFill dpi="0" rotWithShape="0">
                  <a:blip/>
                  <a:srcRect r="813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l="4454" r="15326"/>
          <a:stretch>
            <a:fillRect/>
          </a:stretch>
        </p:blipFill>
        <p:spPr bwMode="auto">
          <a:xfrm>
            <a:off x="5514975" y="2271713"/>
            <a:ext cx="4287838" cy="4305300"/>
          </a:xfrm>
          <a:prstGeom prst="rect">
            <a:avLst/>
          </a:prstGeom>
          <a:noFill/>
          <a:ln>
            <a:noFill/>
          </a:ln>
          <a:effectLst/>
          <a:extLst>
            <a:ext uri="{909E8E84-426E-40DD-AFC4-6F175D3DCCD1}">
              <a14:hiddenFill xmlns:a14="http://schemas.microsoft.com/office/drawing/2010/main">
                <a:blipFill dpi="0" rotWithShape="0">
                  <a:blip/>
                  <a:srcRect l="4454" r="1532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Abnormality:  Enlarged Hila</a:t>
            </a:r>
          </a:p>
        </p:txBody>
      </p:sp>
      <p:sp>
        <p:nvSpPr>
          <p:cNvPr id="49154" name="Text Box 2"/>
          <p:cNvSpPr txBox="1">
            <a:spLocks noChangeArrowheads="1"/>
          </p:cNvSpPr>
          <p:nvPr/>
        </p:nvSpPr>
        <p:spPr bwMode="auto">
          <a:xfrm>
            <a:off x="792163" y="2160588"/>
            <a:ext cx="8567737"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b="1">
                <a:solidFill>
                  <a:srgbClr val="FFFFFF"/>
                </a:solidFill>
              </a:rPr>
              <a:t>3 structures</a:t>
            </a:r>
          </a:p>
          <a:p>
            <a:pPr hangingPunct="1">
              <a:lnSpc>
                <a:spcPct val="100000"/>
              </a:lnSpc>
              <a:spcBef>
                <a:spcPts val="700"/>
              </a:spcBef>
              <a:buSzPct val="45000"/>
              <a:buFont typeface="Wingdings" charset="2"/>
              <a:buChar char=""/>
            </a:pPr>
            <a:r>
              <a:rPr lang="en-GB" sz="2800">
                <a:solidFill>
                  <a:srgbClr val="FFFFFF"/>
                </a:solidFill>
              </a:rPr>
              <a:t>Pulmonary artery </a:t>
            </a:r>
          </a:p>
          <a:p>
            <a:pPr lvl="1" hangingPunct="1">
              <a:lnSpc>
                <a:spcPct val="100000"/>
              </a:lnSpc>
              <a:spcBef>
                <a:spcPts val="600"/>
              </a:spcBef>
              <a:buSzPct val="45000"/>
              <a:buFont typeface="Wingdings" charset="2"/>
              <a:buChar char=""/>
            </a:pPr>
            <a:r>
              <a:rPr lang="en-GB" sz="2400">
                <a:solidFill>
                  <a:srgbClr val="FFFFFF"/>
                </a:solidFill>
              </a:rPr>
              <a:t>hypertension due to mitral valve disease, chronic PEs, primary pulmonary hypertension</a:t>
            </a:r>
          </a:p>
          <a:p>
            <a:pPr hangingPunct="1">
              <a:lnSpc>
                <a:spcPct val="100000"/>
              </a:lnSpc>
              <a:spcBef>
                <a:spcPts val="700"/>
              </a:spcBef>
              <a:buSzPct val="45000"/>
              <a:buFont typeface="Wingdings" charset="2"/>
              <a:buChar char=""/>
            </a:pPr>
            <a:r>
              <a:rPr lang="en-GB" sz="2800">
                <a:solidFill>
                  <a:srgbClr val="FFFFFF"/>
                </a:solidFill>
              </a:rPr>
              <a:t>Main bronchus</a:t>
            </a:r>
          </a:p>
          <a:p>
            <a:pPr lvl="1" hangingPunct="1">
              <a:lnSpc>
                <a:spcPct val="100000"/>
              </a:lnSpc>
              <a:spcBef>
                <a:spcPts val="600"/>
              </a:spcBef>
              <a:buSzPct val="45000"/>
              <a:buFont typeface="Wingdings" charset="2"/>
              <a:buChar char=""/>
            </a:pPr>
            <a:r>
              <a:rPr lang="en-GB" sz="2400">
                <a:solidFill>
                  <a:srgbClr val="FFFFFF"/>
                </a:solidFill>
              </a:rPr>
              <a:t>carcinoma of proximal bronchus</a:t>
            </a:r>
          </a:p>
          <a:p>
            <a:pPr hangingPunct="1">
              <a:lnSpc>
                <a:spcPct val="100000"/>
              </a:lnSpc>
              <a:spcBef>
                <a:spcPts val="700"/>
              </a:spcBef>
              <a:buSzPct val="45000"/>
              <a:buFont typeface="Wingdings" charset="2"/>
              <a:buChar char=""/>
            </a:pPr>
            <a:r>
              <a:rPr lang="en-GB" sz="2800">
                <a:solidFill>
                  <a:srgbClr val="FFFFFF"/>
                </a:solidFill>
              </a:rPr>
              <a:t>Lymph nodes</a:t>
            </a:r>
          </a:p>
          <a:p>
            <a:pPr lvl="1" hangingPunct="1">
              <a:lnSpc>
                <a:spcPct val="100000"/>
              </a:lnSpc>
              <a:spcBef>
                <a:spcPts val="600"/>
              </a:spcBef>
              <a:buSzPct val="45000"/>
              <a:buFont typeface="Wingdings" charset="2"/>
              <a:buChar char=""/>
            </a:pPr>
            <a:r>
              <a:rPr lang="en-GB" sz="2400">
                <a:solidFill>
                  <a:srgbClr val="FFFFFF"/>
                </a:solidFill>
              </a:rPr>
              <a:t>infection, spread from CA, lymphoma, sarcoidosis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t>Enlarged Hila: Lymphoma</a:t>
            </a:r>
          </a:p>
        </p:txBody>
      </p:sp>
      <p:pic>
        <p:nvPicPr>
          <p:cNvPr id="50178" name="Picture 2"/>
          <p:cNvPicPr>
            <a:picLocks noChangeAspect="1" noChangeArrowheads="1"/>
          </p:cNvPicPr>
          <p:nvPr/>
        </p:nvPicPr>
        <p:blipFill>
          <a:blip r:embed="rId3">
            <a:lum contrast="-12000"/>
            <a:grayscl/>
            <a:extLst>
              <a:ext uri="{28A0092B-C50C-407E-A947-70E740481C1C}">
                <a14:useLocalDpi xmlns:a14="http://schemas.microsoft.com/office/drawing/2010/main" val="0"/>
              </a:ext>
            </a:extLst>
          </a:blip>
          <a:srcRect/>
          <a:stretch>
            <a:fillRect/>
          </a:stretch>
        </p:blipFill>
        <p:spPr bwMode="auto">
          <a:xfrm>
            <a:off x="5164138" y="2184400"/>
            <a:ext cx="4117975" cy="4535488"/>
          </a:xfrm>
          <a:prstGeom prst="rect">
            <a:avLst/>
          </a:prstGeom>
          <a:noFill/>
          <a:ln>
            <a:noFill/>
          </a:ln>
          <a:effectLst/>
          <a:extLst>
            <a:ext uri="{909E8E84-426E-40DD-AFC4-6F175D3DCCD1}">
              <a14:hiddenFill xmlns:a14="http://schemas.microsoft.com/office/drawing/2010/main">
                <a:blipFill dpi="0" rotWithShape="0">
                  <a:blip>
                    <a:lum contrast="-12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9" name="Text Box 3"/>
          <p:cNvSpPr txBox="1">
            <a:spLocks noChangeArrowheads="1"/>
          </p:cNvSpPr>
          <p:nvPr/>
        </p:nvSpPr>
        <p:spPr bwMode="auto">
          <a:xfrm>
            <a:off x="809625" y="2452688"/>
            <a:ext cx="2032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0180" name="Text Box 4"/>
          <p:cNvSpPr txBox="1">
            <a:spLocks noChangeArrowheads="1"/>
          </p:cNvSpPr>
          <p:nvPr/>
        </p:nvSpPr>
        <p:spPr bwMode="auto">
          <a:xfrm>
            <a:off x="890588" y="2373313"/>
            <a:ext cx="2032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50181" name="Group 5"/>
          <p:cNvGrpSpPr>
            <a:grpSpLocks/>
          </p:cNvGrpSpPr>
          <p:nvPr/>
        </p:nvGrpSpPr>
        <p:grpSpPr bwMode="auto">
          <a:xfrm>
            <a:off x="595313" y="2033588"/>
            <a:ext cx="3217862" cy="2459037"/>
            <a:chOff x="375" y="1281"/>
            <a:chExt cx="2027" cy="1549"/>
          </a:xfrm>
        </p:grpSpPr>
        <p:pic>
          <p:nvPicPr>
            <p:cNvPr id="50182" name="Picture 6"/>
            <p:cNvPicPr>
              <a:picLocks noChangeAspect="1" noChangeArrowheads="1"/>
            </p:cNvPicPr>
            <p:nvPr/>
          </p:nvPicPr>
          <p:blipFill>
            <a:blip r:embed="rId4">
              <a:extLst>
                <a:ext uri="{28A0092B-C50C-407E-A947-70E740481C1C}">
                  <a14:useLocalDpi xmlns:a14="http://schemas.microsoft.com/office/drawing/2010/main" val="0"/>
                </a:ext>
              </a:extLst>
            </a:blip>
            <a:srcRect b="45758"/>
            <a:stretch>
              <a:fillRect/>
            </a:stretch>
          </p:blipFill>
          <p:spPr bwMode="auto">
            <a:xfrm>
              <a:off x="375" y="1281"/>
              <a:ext cx="2027" cy="1549"/>
            </a:xfrm>
            <a:prstGeom prst="rect">
              <a:avLst/>
            </a:prstGeom>
            <a:noFill/>
            <a:ln>
              <a:noFill/>
            </a:ln>
            <a:effectLst/>
            <a:extLst>
              <a:ext uri="{909E8E84-426E-40DD-AFC4-6F175D3DCCD1}">
                <a14:hiddenFill xmlns:a14="http://schemas.microsoft.com/office/drawing/2010/main">
                  <a:blipFill dpi="0" rotWithShape="0">
                    <a:blip/>
                    <a:srcRect b="4575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Text Box 7"/>
            <p:cNvSpPr txBox="1">
              <a:spLocks noChangeArrowheads="1"/>
            </p:cNvSpPr>
            <p:nvPr/>
          </p:nvSpPr>
          <p:spPr bwMode="auto">
            <a:xfrm>
              <a:off x="375" y="1281"/>
              <a:ext cx="2027" cy="1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50184" name="Text Box 8"/>
          <p:cNvSpPr txBox="1">
            <a:spLocks noChangeArrowheads="1"/>
          </p:cNvSpPr>
          <p:nvPr/>
        </p:nvSpPr>
        <p:spPr bwMode="auto">
          <a:xfrm>
            <a:off x="974725" y="4833938"/>
            <a:ext cx="121761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buClrTx/>
              <a:buFontTx/>
              <a:buNone/>
            </a:pPr>
            <a:r>
              <a:rPr lang="en-GB" sz="2700">
                <a:solidFill>
                  <a:srgbClr val="FFFFFF"/>
                </a:solidFill>
                <a:latin typeface="Calibri" pitchFamily="32" charset="0"/>
              </a:rPr>
              <a:t>Normal</a:t>
            </a:r>
          </a:p>
        </p:txBody>
      </p:sp>
      <p:sp>
        <p:nvSpPr>
          <p:cNvPr id="50185" name="Oval 9"/>
          <p:cNvSpPr>
            <a:spLocks noChangeArrowheads="1"/>
          </p:cNvSpPr>
          <p:nvPr/>
        </p:nvSpPr>
        <p:spPr bwMode="auto">
          <a:xfrm>
            <a:off x="5940425" y="3779838"/>
            <a:ext cx="1079500" cy="1619250"/>
          </a:xfrm>
          <a:prstGeom prst="ellipse">
            <a:avLst/>
          </a:prstGeom>
          <a:noFill/>
          <a:ln w="360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0186" name="Oval 10"/>
          <p:cNvSpPr>
            <a:spLocks noChangeArrowheads="1"/>
          </p:cNvSpPr>
          <p:nvPr/>
        </p:nvSpPr>
        <p:spPr bwMode="auto">
          <a:xfrm>
            <a:off x="7380288" y="3600450"/>
            <a:ext cx="900112" cy="1619250"/>
          </a:xfrm>
          <a:prstGeom prst="ellipse">
            <a:avLst/>
          </a:prstGeom>
          <a:noFill/>
          <a:ln w="360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50185"/>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50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p:bldP spid="5018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Enlarged Hila</a:t>
            </a:r>
          </a:p>
        </p:txBody>
      </p:sp>
      <p:sp>
        <p:nvSpPr>
          <p:cNvPr id="51202" name="Text Box 2"/>
          <p:cNvSpPr txBox="1">
            <a:spLocks noChangeArrowheads="1"/>
          </p:cNvSpPr>
          <p:nvPr/>
        </p:nvSpPr>
        <p:spPr bwMode="auto">
          <a:xfrm>
            <a:off x="755650" y="2184400"/>
            <a:ext cx="3967163"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Pulmonary artery hypertension</a:t>
            </a:r>
          </a:p>
          <a:p>
            <a:pPr hangingPunct="1">
              <a:lnSpc>
                <a:spcPct val="100000"/>
              </a:lnSpc>
              <a:spcBef>
                <a:spcPts val="800"/>
              </a:spcBef>
              <a:buSzPct val="45000"/>
              <a:buFont typeface="Wingdings" charset="2"/>
              <a:buNone/>
            </a:pPr>
            <a:endParaRPr lang="en-GB" sz="3200"/>
          </a:p>
        </p:txBody>
      </p:sp>
      <p:sp>
        <p:nvSpPr>
          <p:cNvPr id="51203" name="Rectangle 3"/>
          <p:cNvSpPr>
            <a:spLocks noChangeArrowheads="1"/>
          </p:cNvSpPr>
          <p:nvPr/>
        </p:nvSpPr>
        <p:spPr bwMode="auto">
          <a:xfrm flipH="1">
            <a:off x="4800600" y="2192338"/>
            <a:ext cx="4957763" cy="4872037"/>
          </a:xfrm>
          <a:prstGeom prst="rect">
            <a:avLst/>
          </a:prstGeom>
          <a:blipFill dpi="0" rotWithShape="0">
            <a:blip r:embed="rId3"/>
            <a:srcRect/>
            <a:stretch>
              <a:fillRect/>
            </a:stretch>
          </a:blip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550863" y="630238"/>
            <a:ext cx="85677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Left Hilar Carcinoma</a:t>
            </a:r>
          </a:p>
        </p:txBody>
      </p:sp>
      <p:sp>
        <p:nvSpPr>
          <p:cNvPr id="52226" name="Rectangle 2"/>
          <p:cNvSpPr>
            <a:spLocks noChangeArrowheads="1"/>
          </p:cNvSpPr>
          <p:nvPr/>
        </p:nvSpPr>
        <p:spPr bwMode="auto">
          <a:xfrm>
            <a:off x="2270125" y="2160588"/>
            <a:ext cx="5289550" cy="4052887"/>
          </a:xfrm>
          <a:prstGeom prst="rect">
            <a:avLst/>
          </a:prstGeom>
          <a:blipFill dpi="0" rotWithShape="0">
            <a:blip r:embed="rId3"/>
            <a:srcRect/>
            <a:stretch>
              <a:fillRect/>
            </a:stretch>
          </a:blip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2227" name="Oval 3"/>
          <p:cNvSpPr>
            <a:spLocks noChangeArrowheads="1"/>
          </p:cNvSpPr>
          <p:nvPr/>
        </p:nvSpPr>
        <p:spPr bwMode="auto">
          <a:xfrm>
            <a:off x="5400675" y="3419475"/>
            <a:ext cx="1439863" cy="1619250"/>
          </a:xfrm>
          <a:prstGeom prst="ellipse">
            <a:avLst/>
          </a:prstGeom>
          <a:noFill/>
          <a:ln w="360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Abnormality: Pneumothorax</a:t>
            </a:r>
          </a:p>
        </p:txBody>
      </p:sp>
      <p:sp>
        <p:nvSpPr>
          <p:cNvPr id="53250"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Look at periphery of lungs</a:t>
            </a:r>
          </a:p>
          <a:p>
            <a:pPr hangingPunct="1">
              <a:lnSpc>
                <a:spcPct val="100000"/>
              </a:lnSpc>
              <a:spcBef>
                <a:spcPts val="800"/>
              </a:spcBef>
              <a:buSzPct val="45000"/>
              <a:buFont typeface="Wingdings" charset="2"/>
              <a:buChar char=""/>
            </a:pPr>
            <a:r>
              <a:rPr lang="en-GB" sz="3200">
                <a:solidFill>
                  <a:srgbClr val="FFFFFF"/>
                </a:solidFill>
              </a:rPr>
              <a:t>air in pleural space</a:t>
            </a:r>
          </a:p>
          <a:p>
            <a:pPr hangingPunct="1">
              <a:lnSpc>
                <a:spcPct val="100000"/>
              </a:lnSpc>
              <a:spcBef>
                <a:spcPts val="800"/>
              </a:spcBef>
              <a:buSzPct val="45000"/>
              <a:buFont typeface="Wingdings" charset="2"/>
              <a:buChar char=""/>
            </a:pPr>
            <a:r>
              <a:rPr lang="en-GB" sz="3200">
                <a:solidFill>
                  <a:srgbClr val="FFFFFF"/>
                </a:solidFill>
              </a:rPr>
              <a:t>Signs</a:t>
            </a:r>
          </a:p>
          <a:p>
            <a:pPr lvl="1" hangingPunct="1">
              <a:lnSpc>
                <a:spcPct val="100000"/>
              </a:lnSpc>
              <a:spcBef>
                <a:spcPts val="700"/>
              </a:spcBef>
              <a:buSzPct val="45000"/>
              <a:buFont typeface="Wingdings" charset="2"/>
              <a:buChar char=""/>
            </a:pPr>
            <a:r>
              <a:rPr lang="en-GB" sz="2800">
                <a:solidFill>
                  <a:srgbClr val="FFFFFF"/>
                </a:solidFill>
              </a:rPr>
              <a:t>one half of lung is blacker (no pulmonary vessel markings)</a:t>
            </a:r>
          </a:p>
          <a:p>
            <a:pPr lvl="1" hangingPunct="1">
              <a:lnSpc>
                <a:spcPct val="100000"/>
              </a:lnSpc>
              <a:spcBef>
                <a:spcPts val="700"/>
              </a:spcBef>
              <a:buSzPct val="45000"/>
              <a:buFont typeface="Wingdings" charset="2"/>
              <a:buChar char=""/>
            </a:pPr>
            <a:r>
              <a:rPr lang="en-GB" sz="2800">
                <a:solidFill>
                  <a:srgbClr val="FFFFFF"/>
                </a:solidFill>
              </a:rPr>
              <a:t>edge of collapsed lung</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41363" y="282575"/>
            <a:ext cx="8609012" cy="1262063"/>
          </a:xfrm>
          <a:ln/>
        </p:spPr>
        <p:txBody>
          <a:bodyPr tIns="21168"/>
          <a:lstStyle/>
          <a:p>
            <a:endParaRPr lang="en-GB"/>
          </a:p>
        </p:txBody>
      </p:sp>
      <p:sp>
        <p:nvSpPr>
          <p:cNvPr id="8194" name="Rectangle 2"/>
          <p:cNvSpPr>
            <a:spLocks noGrp="1" noChangeArrowheads="1"/>
          </p:cNvSpPr>
          <p:nvPr>
            <p:ph type="body" idx="1"/>
          </p:nvPr>
        </p:nvSpPr>
        <p:spPr>
          <a:xfrm>
            <a:off x="741363" y="1963738"/>
            <a:ext cx="8772525" cy="4937125"/>
          </a:xfrm>
          <a:ln/>
        </p:spPr>
        <p:txBody>
          <a:bodyPr/>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Contrary to popular belief most radiologists are very reasonable people. </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Responsible for justifying radiation exposure.</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Trying to do the best for the patient.</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Trying to manage demand for imaging.</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What is the best test to help manage the patient?</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How can we avoid unnecessary radiation exposure?</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How can we make best use of limited resources?</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Abnormality: Pneumothorax</a:t>
            </a:r>
          </a:p>
        </p:txBody>
      </p:sp>
      <p:sp>
        <p:nvSpPr>
          <p:cNvPr id="54274"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1pPr>
            <a:lvl2pPr marL="863600" indent="-32385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2pPr>
            <a:lvl3pPr>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3pPr>
            <a:lvl4pPr>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4pPr>
            <a:lvl5pPr>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9pPr>
          </a:lstStyle>
          <a:p>
            <a:pPr hangingPunct="1">
              <a:lnSpc>
                <a:spcPct val="80000"/>
              </a:lnSpc>
              <a:spcBef>
                <a:spcPts val="800"/>
              </a:spcBef>
              <a:buSzPct val="45000"/>
              <a:buFont typeface="Wingdings" charset="2"/>
              <a:buChar char=""/>
            </a:pPr>
            <a:r>
              <a:rPr lang="en-GB" sz="3200">
                <a:solidFill>
                  <a:srgbClr val="FFFFFF"/>
                </a:solidFill>
              </a:rPr>
              <a:t>Associated abnormalities:	</a:t>
            </a:r>
          </a:p>
          <a:p>
            <a:pPr lvl="1" hangingPunct="1">
              <a:lnSpc>
                <a:spcPct val="80000"/>
              </a:lnSpc>
              <a:spcBef>
                <a:spcPts val="800"/>
              </a:spcBef>
              <a:buSzPct val="45000"/>
              <a:buFont typeface="Wingdings" charset="2"/>
              <a:buChar char=""/>
            </a:pPr>
            <a:r>
              <a:rPr lang="en-GB" sz="3200">
                <a:solidFill>
                  <a:srgbClr val="FFFFFF"/>
                </a:solidFill>
              </a:rPr>
              <a:t>rib fractures</a:t>
            </a:r>
          </a:p>
          <a:p>
            <a:pPr lvl="1" hangingPunct="1">
              <a:lnSpc>
                <a:spcPct val="80000"/>
              </a:lnSpc>
              <a:spcBef>
                <a:spcPts val="800"/>
              </a:spcBef>
              <a:buSzPct val="45000"/>
              <a:buFont typeface="Wingdings" charset="2"/>
              <a:buChar char=""/>
            </a:pPr>
            <a:r>
              <a:rPr lang="en-GB" sz="3200">
                <a:solidFill>
                  <a:srgbClr val="FFFFFF"/>
                </a:solidFill>
              </a:rPr>
              <a:t>surgical emphysema</a:t>
            </a:r>
          </a:p>
          <a:p>
            <a:pPr lvl="1" hangingPunct="1">
              <a:lnSpc>
                <a:spcPct val="80000"/>
              </a:lnSpc>
              <a:spcBef>
                <a:spcPts val="800"/>
              </a:spcBef>
              <a:buSzPct val="45000"/>
              <a:buFont typeface="Wingdings" charset="2"/>
              <a:buChar char=""/>
            </a:pPr>
            <a:r>
              <a:rPr lang="en-GB" sz="3200">
                <a:solidFill>
                  <a:srgbClr val="FFFFFF"/>
                </a:solidFill>
              </a:rPr>
              <a:t>tension?  Air accumulates in pleural space, opposite lung and mediastinum get compressed, decreased venous return, cardiac arrest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Abnormality: Pneumothorax</a:t>
            </a:r>
          </a:p>
        </p:txBody>
      </p:sp>
      <p:sp>
        <p:nvSpPr>
          <p:cNvPr id="55298" name="Text Box 2"/>
          <p:cNvSpPr txBox="1">
            <a:spLocks noChangeArrowheads="1"/>
          </p:cNvSpPr>
          <p:nvPr/>
        </p:nvSpPr>
        <p:spPr bwMode="auto">
          <a:xfrm>
            <a:off x="755650" y="2184400"/>
            <a:ext cx="8567738" cy="485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80000"/>
              </a:lnSpc>
              <a:spcBef>
                <a:spcPts val="800"/>
              </a:spcBef>
              <a:buSzPct val="45000"/>
              <a:buFont typeface="Wingdings" charset="2"/>
              <a:buChar char=""/>
            </a:pPr>
            <a:r>
              <a:rPr lang="en-GB" sz="3200" i="1">
                <a:solidFill>
                  <a:srgbClr val="FFFFFF"/>
                </a:solidFill>
              </a:rPr>
              <a:t>There is no shift of the mediastinum and therefore no tension pneumothorax</a:t>
            </a:r>
          </a:p>
          <a:p>
            <a:pPr hangingPunct="1">
              <a:lnSpc>
                <a:spcPct val="80000"/>
              </a:lnSpc>
              <a:spcBef>
                <a:spcPts val="800"/>
              </a:spcBef>
              <a:buSzPct val="45000"/>
              <a:buFont typeface="Wingdings" charset="2"/>
              <a:buNone/>
            </a:pPr>
            <a:endParaRPr lang="en-GB" sz="3200" i="1">
              <a:solidFill>
                <a:srgbClr val="FFFFFF"/>
              </a:solidFill>
            </a:endParaRPr>
          </a:p>
          <a:p>
            <a:pPr hangingPunct="1">
              <a:lnSpc>
                <a:spcPct val="80000"/>
              </a:lnSpc>
              <a:spcBef>
                <a:spcPts val="800"/>
              </a:spcBef>
              <a:buSzPct val="45000"/>
              <a:buFont typeface="Wingdings" charset="2"/>
              <a:buChar char=""/>
            </a:pPr>
            <a:r>
              <a:rPr lang="en-GB" sz="3200" i="1">
                <a:solidFill>
                  <a:srgbClr val="FFFFFF"/>
                </a:solidFill>
              </a:rPr>
              <a:t>There is shift of the mediastinum away from the side of the pneumothorax indicating a (right/left) tension pneumothorax.</a:t>
            </a:r>
          </a:p>
          <a:p>
            <a:pPr hangingPunct="1">
              <a:lnSpc>
                <a:spcPct val="80000"/>
              </a:lnSpc>
              <a:spcBef>
                <a:spcPts val="800"/>
              </a:spcBef>
              <a:buSzPct val="45000"/>
              <a:buFont typeface="Wingdings" charset="2"/>
              <a:buNone/>
            </a:pPr>
            <a:r>
              <a:rPr lang="en-GB" sz="3200" i="1">
                <a:solidFill>
                  <a:srgbClr val="FFFFFF"/>
                </a:solidFill>
              </a:rPr>
              <a:t> </a:t>
            </a:r>
          </a:p>
          <a:p>
            <a:pPr hangingPunct="1">
              <a:lnSpc>
                <a:spcPct val="80000"/>
              </a:lnSpc>
              <a:spcBef>
                <a:spcPts val="800"/>
              </a:spcBef>
              <a:buSzPct val="45000"/>
              <a:buFont typeface="Wingdings" charset="2"/>
              <a:buChar char=""/>
            </a:pPr>
            <a:r>
              <a:rPr lang="en-GB" sz="3200" i="1">
                <a:solidFill>
                  <a:srgbClr val="FFFFFF"/>
                </a:solidFill>
              </a:rPr>
              <a:t> This is a medical emergency which I would treat immediately by inserting a large bore cannula into the (right/left) pleural space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792163" y="-360363"/>
            <a:ext cx="8567737" cy="1260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Clr>
                <a:srgbClr val="FFFFFF"/>
              </a:buClr>
              <a:buSzPct val="45000"/>
              <a:buFont typeface="Wingdings" charset="2"/>
              <a:buNone/>
            </a:pPr>
            <a:r>
              <a:rPr lang="en-GB" sz="4000">
                <a:solidFill>
                  <a:srgbClr val="FFFF66"/>
                </a:solidFill>
              </a:rPr>
              <a:t>Abnormality: Pneumothorax</a:t>
            </a:r>
          </a:p>
        </p:txBody>
      </p:sp>
      <p:grpSp>
        <p:nvGrpSpPr>
          <p:cNvPr id="56322" name="Group 2"/>
          <p:cNvGrpSpPr>
            <a:grpSpLocks/>
          </p:cNvGrpSpPr>
          <p:nvPr/>
        </p:nvGrpSpPr>
        <p:grpSpPr bwMode="auto">
          <a:xfrm>
            <a:off x="2519363" y="900113"/>
            <a:ext cx="5359400" cy="6634162"/>
            <a:chOff x="1587" y="567"/>
            <a:chExt cx="3376" cy="4179"/>
          </a:xfrm>
        </p:grpSpPr>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567"/>
              <a:ext cx="3376" cy="41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4" name="Text Box 4"/>
            <p:cNvSpPr txBox="1">
              <a:spLocks noChangeArrowheads="1"/>
            </p:cNvSpPr>
            <p:nvPr/>
          </p:nvSpPr>
          <p:spPr bwMode="auto">
            <a:xfrm>
              <a:off x="1587" y="567"/>
              <a:ext cx="3376" cy="4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7345" name="Group 1"/>
          <p:cNvGrpSpPr>
            <a:grpSpLocks/>
          </p:cNvGrpSpPr>
          <p:nvPr/>
        </p:nvGrpSpPr>
        <p:grpSpPr bwMode="auto">
          <a:xfrm>
            <a:off x="2339975" y="-539750"/>
            <a:ext cx="12598400" cy="11877675"/>
            <a:chOff x="1474" y="-340"/>
            <a:chExt cx="7936" cy="7482"/>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340"/>
              <a:ext cx="7936" cy="74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Text Box 3"/>
            <p:cNvSpPr txBox="1">
              <a:spLocks noChangeArrowheads="1"/>
            </p:cNvSpPr>
            <p:nvPr/>
          </p:nvSpPr>
          <p:spPr bwMode="auto">
            <a:xfrm>
              <a:off x="1474" y="-340"/>
              <a:ext cx="7936" cy="7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57348" name="Freeform 4"/>
          <p:cNvSpPr>
            <a:spLocks/>
          </p:cNvSpPr>
          <p:nvPr/>
        </p:nvSpPr>
        <p:spPr bwMode="auto">
          <a:xfrm>
            <a:off x="5940425" y="1079500"/>
            <a:ext cx="1620838" cy="2160588"/>
          </a:xfrm>
          <a:custGeom>
            <a:avLst/>
            <a:gdLst>
              <a:gd name="T0" fmla="*/ 4500 w 4501"/>
              <a:gd name="T1" fmla="*/ 6000 h 6001"/>
              <a:gd name="T2" fmla="*/ 0 w 4501"/>
              <a:gd name="T3" fmla="*/ 0 h 6001"/>
            </a:gdLst>
            <a:ahLst/>
            <a:cxnLst>
              <a:cxn ang="0">
                <a:pos x="T0" y="T1"/>
              </a:cxn>
              <a:cxn ang="0">
                <a:pos x="T2" y="T3"/>
              </a:cxn>
            </a:cxnLst>
            <a:rect l="0" t="0" r="r" b="b"/>
            <a:pathLst>
              <a:path w="4501" h="6001">
                <a:moveTo>
                  <a:pt x="4500" y="6000"/>
                </a:moveTo>
                <a:lnTo>
                  <a:pt x="0" y="0"/>
                </a:lnTo>
              </a:path>
            </a:pathLst>
          </a:custGeom>
          <a:noFill/>
          <a:ln w="36000">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7349" name="Freeform 5"/>
          <p:cNvSpPr>
            <a:spLocks/>
          </p:cNvSpPr>
          <p:nvPr/>
        </p:nvSpPr>
        <p:spPr bwMode="auto">
          <a:xfrm>
            <a:off x="4859338" y="1619250"/>
            <a:ext cx="2339975" cy="1979613"/>
          </a:xfrm>
          <a:custGeom>
            <a:avLst/>
            <a:gdLst>
              <a:gd name="T0" fmla="*/ 6500 w 6501"/>
              <a:gd name="T1" fmla="*/ 5500 h 5501"/>
              <a:gd name="T2" fmla="*/ 0 w 6501"/>
              <a:gd name="T3" fmla="*/ 0 h 5501"/>
            </a:gdLst>
            <a:ahLst/>
            <a:cxnLst>
              <a:cxn ang="0">
                <a:pos x="T0" y="T1"/>
              </a:cxn>
              <a:cxn ang="0">
                <a:pos x="T2" y="T3"/>
              </a:cxn>
            </a:cxnLst>
            <a:rect l="0" t="0" r="r" b="b"/>
            <a:pathLst>
              <a:path w="6501" h="5501">
                <a:moveTo>
                  <a:pt x="6500" y="5500"/>
                </a:moveTo>
                <a:lnTo>
                  <a:pt x="0" y="0"/>
                </a:lnTo>
              </a:path>
            </a:pathLst>
          </a:custGeom>
          <a:noFill/>
          <a:ln w="36000">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7350" name="Freeform 6"/>
          <p:cNvSpPr>
            <a:spLocks/>
          </p:cNvSpPr>
          <p:nvPr/>
        </p:nvSpPr>
        <p:spPr bwMode="auto">
          <a:xfrm>
            <a:off x="3959225" y="2519363"/>
            <a:ext cx="3240088" cy="1620837"/>
          </a:xfrm>
          <a:custGeom>
            <a:avLst/>
            <a:gdLst>
              <a:gd name="T0" fmla="*/ 9000 w 9001"/>
              <a:gd name="T1" fmla="*/ 4500 h 4501"/>
              <a:gd name="T2" fmla="*/ 0 w 9001"/>
              <a:gd name="T3" fmla="*/ 0 h 4501"/>
            </a:gdLst>
            <a:ahLst/>
            <a:cxnLst>
              <a:cxn ang="0">
                <a:pos x="T0" y="T1"/>
              </a:cxn>
              <a:cxn ang="0">
                <a:pos x="T2" y="T3"/>
              </a:cxn>
            </a:cxnLst>
            <a:rect l="0" t="0" r="r" b="b"/>
            <a:pathLst>
              <a:path w="9001" h="4501">
                <a:moveTo>
                  <a:pt x="9000" y="4500"/>
                </a:moveTo>
                <a:lnTo>
                  <a:pt x="0" y="0"/>
                </a:lnTo>
              </a:path>
            </a:pathLst>
          </a:custGeom>
          <a:noFill/>
          <a:ln w="36000">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7351" name="Freeform 7"/>
          <p:cNvSpPr>
            <a:spLocks/>
          </p:cNvSpPr>
          <p:nvPr/>
        </p:nvSpPr>
        <p:spPr bwMode="auto">
          <a:xfrm>
            <a:off x="3600450" y="5400675"/>
            <a:ext cx="3779838" cy="180975"/>
          </a:xfrm>
          <a:custGeom>
            <a:avLst/>
            <a:gdLst>
              <a:gd name="T0" fmla="*/ 10500 w 10501"/>
              <a:gd name="T1" fmla="*/ 500 h 501"/>
              <a:gd name="T2" fmla="*/ 0 w 10501"/>
              <a:gd name="T3" fmla="*/ 0 h 501"/>
            </a:gdLst>
            <a:ahLst/>
            <a:cxnLst>
              <a:cxn ang="0">
                <a:pos x="T0" y="T1"/>
              </a:cxn>
              <a:cxn ang="0">
                <a:pos x="T2" y="T3"/>
              </a:cxn>
            </a:cxnLst>
            <a:rect l="0" t="0" r="r" b="b"/>
            <a:pathLst>
              <a:path w="10501" h="501">
                <a:moveTo>
                  <a:pt x="10500" y="500"/>
                </a:moveTo>
                <a:lnTo>
                  <a:pt x="0" y="0"/>
                </a:lnTo>
              </a:path>
            </a:pathLst>
          </a:custGeom>
          <a:noFill/>
          <a:ln w="36000">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7352" name="Freeform 8"/>
          <p:cNvSpPr>
            <a:spLocks/>
          </p:cNvSpPr>
          <p:nvPr/>
        </p:nvSpPr>
        <p:spPr bwMode="auto">
          <a:xfrm>
            <a:off x="3419475" y="6300788"/>
            <a:ext cx="4140200" cy="180975"/>
          </a:xfrm>
          <a:custGeom>
            <a:avLst/>
            <a:gdLst>
              <a:gd name="T0" fmla="*/ 11500 w 11501"/>
              <a:gd name="T1" fmla="*/ 0 h 501"/>
              <a:gd name="T2" fmla="*/ 0 w 11501"/>
              <a:gd name="T3" fmla="*/ 500 h 501"/>
            </a:gdLst>
            <a:ahLst/>
            <a:cxnLst>
              <a:cxn ang="0">
                <a:pos x="T0" y="T1"/>
              </a:cxn>
              <a:cxn ang="0">
                <a:pos x="T2" y="T3"/>
              </a:cxn>
            </a:cxnLst>
            <a:rect l="0" t="0" r="r" b="b"/>
            <a:pathLst>
              <a:path w="11501" h="501">
                <a:moveTo>
                  <a:pt x="11500" y="0"/>
                </a:moveTo>
                <a:lnTo>
                  <a:pt x="0" y="500"/>
                </a:lnTo>
              </a:path>
            </a:pathLst>
          </a:custGeom>
          <a:noFill/>
          <a:ln w="36000">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7353" name="Freeform 9"/>
          <p:cNvSpPr>
            <a:spLocks/>
          </p:cNvSpPr>
          <p:nvPr/>
        </p:nvSpPr>
        <p:spPr bwMode="auto">
          <a:xfrm>
            <a:off x="3419475" y="7380288"/>
            <a:ext cx="3779838" cy="1587"/>
          </a:xfrm>
          <a:custGeom>
            <a:avLst/>
            <a:gdLst>
              <a:gd name="T0" fmla="*/ 10500 w 10501"/>
              <a:gd name="T1" fmla="*/ 0 h 1"/>
              <a:gd name="T2" fmla="*/ 0 w 10501"/>
              <a:gd name="T3" fmla="*/ 0 h 1"/>
            </a:gdLst>
            <a:ahLst/>
            <a:cxnLst>
              <a:cxn ang="0">
                <a:pos x="T0" y="T1"/>
              </a:cxn>
              <a:cxn ang="0">
                <a:pos x="T2" y="T3"/>
              </a:cxn>
            </a:cxnLst>
            <a:rect l="0" t="0" r="r" b="b"/>
            <a:pathLst>
              <a:path w="10501" h="1">
                <a:moveTo>
                  <a:pt x="10500" y="0"/>
                </a:moveTo>
                <a:lnTo>
                  <a:pt x="0" y="0"/>
                </a:lnTo>
              </a:path>
            </a:pathLst>
          </a:custGeom>
          <a:noFill/>
          <a:ln w="36000">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57348"/>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57349"/>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57350"/>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57351"/>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57352"/>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9" grpId="0" animBg="1"/>
      <p:bldP spid="57350" grpId="0" animBg="1"/>
      <p:bldP spid="57351" grpId="0" animBg="1"/>
      <p:bldP spid="57352" grpId="0" animBg="1"/>
      <p:bldP spid="5735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792163" y="-360363"/>
            <a:ext cx="8567737" cy="1260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Clr>
                <a:srgbClr val="FFFFFF"/>
              </a:buClr>
              <a:buSzPct val="45000"/>
              <a:buFont typeface="Wingdings" charset="2"/>
              <a:buNone/>
            </a:pPr>
            <a:r>
              <a:rPr lang="en-GB" sz="4400">
                <a:solidFill>
                  <a:srgbClr val="FFFF66"/>
                </a:solidFill>
              </a:rPr>
              <a:t>Abnormality: Pneumothorax</a:t>
            </a:r>
          </a:p>
        </p:txBody>
      </p:sp>
      <p:grpSp>
        <p:nvGrpSpPr>
          <p:cNvPr id="58370" name="Group 2"/>
          <p:cNvGrpSpPr>
            <a:grpSpLocks/>
          </p:cNvGrpSpPr>
          <p:nvPr/>
        </p:nvGrpSpPr>
        <p:grpSpPr bwMode="auto">
          <a:xfrm>
            <a:off x="2738438" y="900113"/>
            <a:ext cx="5180012" cy="6373812"/>
            <a:chOff x="1725" y="567"/>
            <a:chExt cx="3263" cy="4015"/>
          </a:xfrm>
        </p:grpSpPr>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 y="567"/>
              <a:ext cx="3263" cy="40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Text Box 4"/>
            <p:cNvSpPr txBox="1">
              <a:spLocks noChangeArrowheads="1"/>
            </p:cNvSpPr>
            <p:nvPr/>
          </p:nvSpPr>
          <p:spPr bwMode="auto">
            <a:xfrm>
              <a:off x="1725" y="567"/>
              <a:ext cx="3263" cy="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There is extra shadowing in the lungs</a:t>
            </a:r>
          </a:p>
        </p:txBody>
      </p:sp>
      <p:sp>
        <p:nvSpPr>
          <p:cNvPr id="59394"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Look at the peripheries</a:t>
            </a:r>
          </a:p>
          <a:p>
            <a:pPr hangingPunct="1">
              <a:lnSpc>
                <a:spcPct val="100000"/>
              </a:lnSpc>
              <a:spcBef>
                <a:spcPts val="800"/>
              </a:spcBef>
              <a:buSzPct val="45000"/>
              <a:buFont typeface="Wingdings" charset="2"/>
              <a:buChar char=""/>
            </a:pPr>
            <a:r>
              <a:rPr lang="en-GB" sz="3200">
                <a:solidFill>
                  <a:srgbClr val="FFFFFF"/>
                </a:solidFill>
              </a:rPr>
              <a:t>Airspace </a:t>
            </a:r>
          </a:p>
          <a:p>
            <a:pPr hangingPunct="1">
              <a:lnSpc>
                <a:spcPct val="100000"/>
              </a:lnSpc>
              <a:spcBef>
                <a:spcPts val="800"/>
              </a:spcBef>
              <a:buSzPct val="45000"/>
              <a:buFont typeface="Wingdings" charset="2"/>
              <a:buChar char=""/>
            </a:pPr>
            <a:r>
              <a:rPr lang="en-GB" sz="3200">
                <a:solidFill>
                  <a:srgbClr val="FFFFFF"/>
                </a:solidFill>
              </a:rPr>
              <a:t>Interstitial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Normal lung anatomy</a:t>
            </a:r>
          </a:p>
        </p:txBody>
      </p:sp>
      <p:sp>
        <p:nvSpPr>
          <p:cNvPr id="60418"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Air containing (air space):</a:t>
            </a:r>
          </a:p>
          <a:p>
            <a:pPr lvl="1" hangingPunct="1">
              <a:lnSpc>
                <a:spcPct val="100000"/>
              </a:lnSpc>
              <a:spcBef>
                <a:spcPts val="700"/>
              </a:spcBef>
              <a:buSzPct val="45000"/>
              <a:buFont typeface="Wingdings" charset="2"/>
              <a:buChar char=""/>
            </a:pPr>
            <a:r>
              <a:rPr lang="en-GB" sz="2800">
                <a:solidFill>
                  <a:srgbClr val="FFFFFF"/>
                </a:solidFill>
              </a:rPr>
              <a:t>Bronchi branch</a:t>
            </a:r>
          </a:p>
          <a:p>
            <a:pPr lvl="1" hangingPunct="1">
              <a:lnSpc>
                <a:spcPct val="100000"/>
              </a:lnSpc>
              <a:spcBef>
                <a:spcPts val="700"/>
              </a:spcBef>
              <a:buSzPct val="45000"/>
              <a:buFont typeface="Wingdings" charset="2"/>
              <a:buChar char=""/>
            </a:pPr>
            <a:r>
              <a:rPr lang="en-GB" sz="2800">
                <a:solidFill>
                  <a:srgbClr val="FFFFFF"/>
                </a:solidFill>
              </a:rPr>
              <a:t>Alveoli</a:t>
            </a:r>
          </a:p>
          <a:p>
            <a:pPr lvl="1" hangingPunct="1">
              <a:lnSpc>
                <a:spcPct val="100000"/>
              </a:lnSpc>
              <a:spcBef>
                <a:spcPts val="700"/>
              </a:spcBef>
              <a:buSzPct val="45000"/>
              <a:buFont typeface="Wingdings" charset="2"/>
              <a:buNone/>
            </a:pPr>
            <a:endParaRPr lang="en-GB" sz="2800">
              <a:solidFill>
                <a:srgbClr val="FFFFFF"/>
              </a:solidFill>
            </a:endParaRPr>
          </a:p>
          <a:p>
            <a:pPr hangingPunct="1">
              <a:lnSpc>
                <a:spcPct val="100000"/>
              </a:lnSpc>
              <a:spcBef>
                <a:spcPts val="800"/>
              </a:spcBef>
              <a:buSzPct val="45000"/>
              <a:buFont typeface="Wingdings" charset="2"/>
              <a:buChar char=""/>
            </a:pPr>
            <a:r>
              <a:rPr lang="en-GB" sz="3200">
                <a:solidFill>
                  <a:srgbClr val="FFFFFF"/>
                </a:solidFill>
              </a:rPr>
              <a:t>Potential space:</a:t>
            </a:r>
          </a:p>
          <a:p>
            <a:pPr lvl="1" hangingPunct="1">
              <a:lnSpc>
                <a:spcPct val="100000"/>
              </a:lnSpc>
              <a:spcBef>
                <a:spcPts val="700"/>
              </a:spcBef>
              <a:buSzPct val="45000"/>
              <a:buFont typeface="Wingdings" charset="2"/>
              <a:buChar char=""/>
            </a:pPr>
            <a:r>
              <a:rPr lang="en-GB" sz="2800">
                <a:solidFill>
                  <a:srgbClr val="FFFFFF"/>
                </a:solidFill>
              </a:rPr>
              <a:t>Interstitial space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Air space can fill up</a:t>
            </a:r>
          </a:p>
        </p:txBody>
      </p:sp>
      <p:sp>
        <p:nvSpPr>
          <p:cNvPr id="61442"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Fluid - pulmonary oedema</a:t>
            </a:r>
          </a:p>
          <a:p>
            <a:pPr hangingPunct="1">
              <a:lnSpc>
                <a:spcPct val="100000"/>
              </a:lnSpc>
              <a:spcBef>
                <a:spcPts val="700"/>
              </a:spcBef>
              <a:buSzPct val="45000"/>
              <a:buFont typeface="Wingdings" charset="2"/>
              <a:buChar char=""/>
            </a:pPr>
            <a:r>
              <a:rPr lang="en-GB" sz="2800">
                <a:solidFill>
                  <a:srgbClr val="FFFFFF"/>
                </a:solidFill>
              </a:rPr>
              <a:t>Pus - infection/consolidation</a:t>
            </a:r>
          </a:p>
          <a:p>
            <a:pPr hangingPunct="1">
              <a:lnSpc>
                <a:spcPct val="100000"/>
              </a:lnSpc>
              <a:spcBef>
                <a:spcPts val="700"/>
              </a:spcBef>
              <a:buSzPct val="45000"/>
              <a:buFont typeface="Wingdings" charset="2"/>
              <a:buChar char=""/>
            </a:pPr>
            <a:r>
              <a:rPr lang="en-GB" sz="2800">
                <a:solidFill>
                  <a:srgbClr val="FFFFFF"/>
                </a:solidFill>
              </a:rPr>
              <a:t>Blood – Goodpastures</a:t>
            </a:r>
          </a:p>
          <a:p>
            <a:pPr hangingPunct="1">
              <a:lnSpc>
                <a:spcPct val="100000"/>
              </a:lnSpc>
              <a:spcBef>
                <a:spcPts val="700"/>
              </a:spcBef>
              <a:buSzPct val="45000"/>
              <a:buFont typeface="Wingdings" charset="2"/>
              <a:buChar char=""/>
            </a:pPr>
            <a:r>
              <a:rPr lang="en-GB" sz="2800">
                <a:solidFill>
                  <a:srgbClr val="FFFFFF"/>
                </a:solidFill>
              </a:rPr>
              <a:t>Tumour cells – eg alveolar cell carcinoma</a:t>
            </a:r>
          </a:p>
          <a:p>
            <a:pPr hangingPunct="1">
              <a:lnSpc>
                <a:spcPct val="100000"/>
              </a:lnSpc>
              <a:spcBef>
                <a:spcPts val="700"/>
              </a:spcBef>
              <a:buSzPct val="45000"/>
              <a:buFont typeface="Wingdings" charset="2"/>
              <a:buNone/>
            </a:pPr>
            <a:endParaRPr lang="en-GB" sz="2800">
              <a:solidFill>
                <a:srgbClr val="FFFFFF"/>
              </a:solidFill>
            </a:endParaRPr>
          </a:p>
          <a:p>
            <a:pPr hangingPunct="1">
              <a:lnSpc>
                <a:spcPct val="100000"/>
              </a:lnSpc>
              <a:spcBef>
                <a:spcPts val="700"/>
              </a:spcBef>
              <a:buSzPct val="45000"/>
              <a:buFont typeface="Wingdings" charset="2"/>
              <a:buChar char=""/>
            </a:pPr>
            <a:r>
              <a:rPr lang="en-GB" sz="2800">
                <a:solidFill>
                  <a:srgbClr val="FFFFFF"/>
                </a:solidFill>
              </a:rPr>
              <a:t>Alveoli fill first, bronchi still air filled, stand out (air bronchogram) </a:t>
            </a:r>
          </a:p>
          <a:p>
            <a:pPr hangingPunct="1">
              <a:lnSpc>
                <a:spcPct val="100000"/>
              </a:lnSpc>
              <a:spcBef>
                <a:spcPts val="700"/>
              </a:spcBef>
              <a:buSzPct val="45000"/>
              <a:buFont typeface="Wingdings" charset="2"/>
              <a:buChar char=""/>
            </a:pPr>
            <a:r>
              <a:rPr lang="en-GB" sz="2800">
                <a:solidFill>
                  <a:srgbClr val="FFFFFF"/>
                </a:solidFill>
              </a:rPr>
              <a:t>Air space shadowing – </a:t>
            </a:r>
            <a:r>
              <a:rPr lang="en-GB" sz="2800" b="1">
                <a:solidFill>
                  <a:srgbClr val="FF0000"/>
                </a:solidFill>
              </a:rPr>
              <a:t>no</a:t>
            </a:r>
            <a:r>
              <a:rPr lang="en-GB" sz="2800">
                <a:solidFill>
                  <a:srgbClr val="FFFFFF"/>
                </a:solidFill>
              </a:rPr>
              <a:t> loss of volume</a:t>
            </a:r>
            <a:r>
              <a:rPr lang="en-GB" sz="2800">
                <a:solidFill>
                  <a:srgbClr val="FFFF66"/>
                </a:solidFill>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Air space shadowing – air bronchograms, no loss of volume</a:t>
            </a:r>
          </a:p>
        </p:txBody>
      </p:sp>
      <p:sp>
        <p:nvSpPr>
          <p:cNvPr id="62466" name="Text Box 2"/>
          <p:cNvSpPr txBox="1">
            <a:spLocks noChangeArrowheads="1"/>
          </p:cNvSpPr>
          <p:nvPr/>
        </p:nvSpPr>
        <p:spPr bwMode="auto">
          <a:xfrm>
            <a:off x="755650" y="2184400"/>
            <a:ext cx="932338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i="1">
                <a:solidFill>
                  <a:srgbClr val="FFFFFF"/>
                </a:solidFill>
              </a:rPr>
              <a:t>There is shadowing in the airspaces of the left and  right lower zones</a:t>
            </a:r>
          </a:p>
        </p:txBody>
      </p:sp>
      <p:grpSp>
        <p:nvGrpSpPr>
          <p:cNvPr id="62467" name="Group 3"/>
          <p:cNvGrpSpPr>
            <a:grpSpLocks/>
          </p:cNvGrpSpPr>
          <p:nvPr/>
        </p:nvGrpSpPr>
        <p:grpSpPr bwMode="auto">
          <a:xfrm>
            <a:off x="539750" y="3060700"/>
            <a:ext cx="4491038" cy="3713163"/>
            <a:chOff x="340" y="1928"/>
            <a:chExt cx="2829" cy="2339"/>
          </a:xfrm>
        </p:grpSpPr>
        <p:pic>
          <p:nvPicPr>
            <p:cNvPr id="62468" name="Picture 4"/>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340" y="1928"/>
              <a:ext cx="2829" cy="2338"/>
            </a:xfrm>
            <a:prstGeom prst="rect">
              <a:avLst/>
            </a:prstGeom>
            <a:noFill/>
            <a:ln>
              <a:noFill/>
            </a:ln>
            <a:effectLst/>
            <a:extLst>
              <a:ext uri="{909E8E84-426E-40DD-AFC4-6F175D3DCCD1}">
                <a14:hiddenFill xmlns:a14="http://schemas.microsoft.com/office/drawing/2010/main">
                  <a:blipFill dpi="0" rotWithShape="0">
                    <a:blip>
                      <a:lum bright="18000" contrast="3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9" name="Text Box 5"/>
            <p:cNvSpPr txBox="1">
              <a:spLocks noChangeArrowheads="1"/>
            </p:cNvSpPr>
            <p:nvPr/>
          </p:nvSpPr>
          <p:spPr bwMode="auto">
            <a:xfrm>
              <a:off x="340" y="1928"/>
              <a:ext cx="2829" cy="2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pic>
        <p:nvPicPr>
          <p:cNvPr id="62470" name="Picture 6"/>
          <p:cNvPicPr>
            <a:picLocks noChangeAspect="1" noChangeArrowheads="1"/>
          </p:cNvPicPr>
          <p:nvPr/>
        </p:nvPicPr>
        <p:blipFill>
          <a:blip r:embed="rId4">
            <a:lum bright="12000" contrast="48000"/>
            <a:extLst>
              <a:ext uri="{28A0092B-C50C-407E-A947-70E740481C1C}">
                <a14:useLocalDpi xmlns:a14="http://schemas.microsoft.com/office/drawing/2010/main" val="0"/>
              </a:ext>
            </a:extLst>
          </a:blip>
          <a:srcRect/>
          <a:stretch>
            <a:fillRect/>
          </a:stretch>
        </p:blipFill>
        <p:spPr bwMode="auto">
          <a:xfrm>
            <a:off x="5224463" y="2879725"/>
            <a:ext cx="4675187" cy="4143375"/>
          </a:xfrm>
          <a:prstGeom prst="rect">
            <a:avLst/>
          </a:prstGeom>
          <a:noFill/>
          <a:ln>
            <a:noFill/>
          </a:ln>
          <a:effectLst/>
          <a:extLst>
            <a:ext uri="{909E8E84-426E-40DD-AFC4-6F175D3DCCD1}">
              <a14:hiddenFill xmlns:a14="http://schemas.microsoft.com/office/drawing/2010/main">
                <a:blipFill dpi="0" rotWithShape="0">
                  <a:blip>
                    <a:lum bright="12000" contrast="48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Interstitial Space </a:t>
            </a:r>
          </a:p>
        </p:txBody>
      </p:sp>
      <p:sp>
        <p:nvSpPr>
          <p:cNvPr id="63490" name="Text Box 2"/>
          <p:cNvSpPr txBox="1">
            <a:spLocks noChangeArrowheads="1"/>
          </p:cNvSpPr>
          <p:nvPr/>
        </p:nvSpPr>
        <p:spPr bwMode="auto">
          <a:xfrm>
            <a:off x="792163" y="2160588"/>
            <a:ext cx="8567737"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FF"/>
                </a:solidFill>
              </a:rPr>
              <a:t>surrounds bronchi, vessels and groups of alveoli</a:t>
            </a:r>
          </a:p>
          <a:p>
            <a:pPr hangingPunct="1">
              <a:lnSpc>
                <a:spcPct val="100000"/>
              </a:lnSpc>
              <a:spcBef>
                <a:spcPts val="700"/>
              </a:spcBef>
              <a:buSzPct val="45000"/>
              <a:buFont typeface="Wingdings" charset="2"/>
              <a:buChar char=""/>
            </a:pPr>
            <a:r>
              <a:rPr lang="en-GB" sz="2800">
                <a:solidFill>
                  <a:srgbClr val="FFFFFF"/>
                </a:solidFill>
              </a:rPr>
              <a:t>reticulo-nodular shadowing </a:t>
            </a:r>
          </a:p>
          <a:p>
            <a:pPr hangingPunct="1">
              <a:lnSpc>
                <a:spcPct val="100000"/>
              </a:lnSpc>
              <a:spcBef>
                <a:spcPts val="700"/>
              </a:spcBef>
              <a:buSzPct val="45000"/>
              <a:buFont typeface="Wingdings" charset="2"/>
              <a:buChar char=""/>
            </a:pPr>
            <a:r>
              <a:rPr lang="en-GB" sz="2800">
                <a:solidFill>
                  <a:srgbClr val="FFFFFF"/>
                </a:solidFill>
              </a:rPr>
              <a:t>criss-cross lines +/- tiny nodules</a:t>
            </a:r>
          </a:p>
          <a:p>
            <a:pPr hangingPunct="1">
              <a:lnSpc>
                <a:spcPct val="100000"/>
              </a:lnSpc>
              <a:spcBef>
                <a:spcPts val="700"/>
              </a:spcBef>
              <a:buSzPct val="45000"/>
              <a:buFont typeface="Wingdings" charset="2"/>
              <a:buNone/>
            </a:pPr>
            <a:endParaRPr lang="en-GB" sz="2800">
              <a:solidFill>
                <a:srgbClr val="FFFFFF"/>
              </a:solidFill>
            </a:endParaRPr>
          </a:p>
          <a:p>
            <a:pPr hangingPunct="1">
              <a:lnSpc>
                <a:spcPct val="100000"/>
              </a:lnSpc>
              <a:spcBef>
                <a:spcPts val="700"/>
              </a:spcBef>
              <a:buSzPct val="45000"/>
              <a:buFont typeface="Wingdings" charset="2"/>
              <a:buChar char=""/>
            </a:pPr>
            <a:r>
              <a:rPr lang="en-GB" sz="2800">
                <a:solidFill>
                  <a:srgbClr val="FFFFFF"/>
                </a:solidFill>
              </a:rPr>
              <a:t>Causes:</a:t>
            </a:r>
          </a:p>
          <a:p>
            <a:pPr lvl="1" hangingPunct="1">
              <a:lnSpc>
                <a:spcPct val="100000"/>
              </a:lnSpc>
              <a:spcBef>
                <a:spcPts val="600"/>
              </a:spcBef>
              <a:buSzPct val="45000"/>
              <a:buFont typeface="Wingdings" charset="2"/>
              <a:buChar char=""/>
            </a:pPr>
            <a:r>
              <a:rPr lang="en-GB" sz="2400">
                <a:solidFill>
                  <a:srgbClr val="FFFFFF"/>
                </a:solidFill>
              </a:rPr>
              <a:t>fluid accumulation  - pulmonary oedema/lymphangitis</a:t>
            </a:r>
          </a:p>
          <a:p>
            <a:pPr lvl="1" hangingPunct="1">
              <a:lnSpc>
                <a:spcPct val="100000"/>
              </a:lnSpc>
              <a:spcBef>
                <a:spcPts val="600"/>
              </a:spcBef>
              <a:buSzPct val="45000"/>
              <a:buFont typeface="Wingdings" charset="2"/>
              <a:buChar char=""/>
            </a:pPr>
            <a:r>
              <a:rPr lang="en-GB" sz="2400">
                <a:solidFill>
                  <a:srgbClr val="FFFFFF"/>
                </a:solidFill>
              </a:rPr>
              <a:t>inflammation leading to fibrosis – industrial lung disease, cryptogenic fibrosing alveolitis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741363" y="282575"/>
            <a:ext cx="8609012" cy="1262063"/>
          </a:xfrm>
          <a:ln/>
        </p:spPr>
        <p:txBody>
          <a:bodyPr tIns="21168"/>
          <a:lstStyle/>
          <a:p>
            <a:endParaRPr lang="en-GB"/>
          </a:p>
        </p:txBody>
      </p:sp>
      <p:sp>
        <p:nvSpPr>
          <p:cNvPr id="9218" name="Rectangle 2"/>
          <p:cNvSpPr>
            <a:spLocks noGrp="1" noChangeArrowheads="1"/>
          </p:cNvSpPr>
          <p:nvPr>
            <p:ph type="body" idx="1"/>
          </p:nvPr>
        </p:nvSpPr>
        <p:spPr>
          <a:xfrm>
            <a:off x="741363" y="1963738"/>
            <a:ext cx="8772525" cy="4937125"/>
          </a:xfrm>
          <a:ln/>
        </p:spPr>
        <p:txBody>
          <a:bodyPr/>
          <a:lstStyle/>
          <a:p>
            <a:endParaRPr lang="en-GB"/>
          </a:p>
        </p:txBody>
      </p:sp>
      <p:grpSp>
        <p:nvGrpSpPr>
          <p:cNvPr id="9219" name="Group 3"/>
          <p:cNvGrpSpPr>
            <a:grpSpLocks/>
          </p:cNvGrpSpPr>
          <p:nvPr/>
        </p:nvGrpSpPr>
        <p:grpSpPr bwMode="auto">
          <a:xfrm>
            <a:off x="1800225" y="360363"/>
            <a:ext cx="6688138" cy="6565900"/>
            <a:chOff x="1134" y="227"/>
            <a:chExt cx="4213" cy="4136"/>
          </a:xfrm>
        </p:grpSpPr>
        <p:grpSp>
          <p:nvGrpSpPr>
            <p:cNvPr id="9220" name="Group 4"/>
            <p:cNvGrpSpPr>
              <a:grpSpLocks/>
            </p:cNvGrpSpPr>
            <p:nvPr/>
          </p:nvGrpSpPr>
          <p:grpSpPr bwMode="auto">
            <a:xfrm>
              <a:off x="1137" y="229"/>
              <a:ext cx="4206" cy="4129"/>
              <a:chOff x="1137" y="229"/>
              <a:chExt cx="4206" cy="4129"/>
            </a:xfrm>
          </p:grpSpPr>
          <p:grpSp>
            <p:nvGrpSpPr>
              <p:cNvPr id="9221" name="Group 5"/>
              <p:cNvGrpSpPr>
                <a:grpSpLocks/>
              </p:cNvGrpSpPr>
              <p:nvPr/>
            </p:nvGrpSpPr>
            <p:grpSpPr bwMode="auto">
              <a:xfrm>
                <a:off x="1137" y="229"/>
                <a:ext cx="2102" cy="553"/>
                <a:chOff x="1137" y="229"/>
                <a:chExt cx="2102" cy="553"/>
              </a:xfrm>
            </p:grpSpPr>
            <p:sp>
              <p:nvSpPr>
                <p:cNvPr id="9222" name="Rectangle 6"/>
                <p:cNvSpPr>
                  <a:spLocks noChangeArrowheads="1"/>
                </p:cNvSpPr>
                <p:nvPr/>
              </p:nvSpPr>
              <p:spPr bwMode="auto">
                <a:xfrm>
                  <a:off x="1188" y="229"/>
                  <a:ext cx="2001"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INVESTIGATION</a:t>
                  </a:r>
                </a:p>
                <a:p>
                  <a:pPr algn="ctr" eaLnBrk="0">
                    <a:lnSpc>
                      <a:spcPct val="100000"/>
                    </a:lnSpc>
                    <a:buSzPct val="45000"/>
                    <a:buFont typeface="Wingdings" charset="2"/>
                    <a:buNone/>
                    <a:tabLst>
                      <a:tab pos="723900" algn="l"/>
                      <a:tab pos="1447800" algn="l"/>
                      <a:tab pos="2171700" algn="l"/>
                      <a:tab pos="2895600" algn="l"/>
                    </a:tabLst>
                  </a:pPr>
                  <a:endParaRPr lang="en-GB" sz="1200" b="1">
                    <a:solidFill>
                      <a:srgbClr val="FFFFFF"/>
                    </a:solidFill>
                    <a:cs typeface="Times New Roman" pitchFamily="16" charset="0"/>
                  </a:endParaRPr>
                </a:p>
              </p:txBody>
            </p:sp>
            <p:sp>
              <p:nvSpPr>
                <p:cNvPr id="9223" name="Rectangle 7"/>
                <p:cNvSpPr>
                  <a:spLocks noChangeArrowheads="1"/>
                </p:cNvSpPr>
                <p:nvPr/>
              </p:nvSpPr>
              <p:spPr bwMode="auto">
                <a:xfrm>
                  <a:off x="1137" y="229"/>
                  <a:ext cx="2102" cy="55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24" name="Group 8"/>
              <p:cNvGrpSpPr>
                <a:grpSpLocks/>
              </p:cNvGrpSpPr>
              <p:nvPr/>
            </p:nvGrpSpPr>
            <p:grpSpPr bwMode="auto">
              <a:xfrm>
                <a:off x="3240" y="229"/>
                <a:ext cx="2103" cy="553"/>
                <a:chOff x="3240" y="229"/>
                <a:chExt cx="2103" cy="553"/>
              </a:xfrm>
            </p:grpSpPr>
            <p:sp>
              <p:nvSpPr>
                <p:cNvPr id="9225" name="Rectangle 9"/>
                <p:cNvSpPr>
                  <a:spLocks noChangeArrowheads="1"/>
                </p:cNvSpPr>
                <p:nvPr/>
              </p:nvSpPr>
              <p:spPr bwMode="auto">
                <a:xfrm>
                  <a:off x="3291" y="229"/>
                  <a:ext cx="2002"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EQUIVALENT NUMBER OF CHEST RADIOGRAPHS</a:t>
                  </a:r>
                </a:p>
                <a:p>
                  <a:pPr algn="ctr" eaLnBrk="0">
                    <a:lnSpc>
                      <a:spcPct val="100000"/>
                    </a:lnSpc>
                    <a:buSzPct val="45000"/>
                    <a:buFont typeface="Wingdings" charset="2"/>
                    <a:buNone/>
                    <a:tabLst>
                      <a:tab pos="723900" algn="l"/>
                      <a:tab pos="1447800" algn="l"/>
                      <a:tab pos="2171700" algn="l"/>
                      <a:tab pos="2895600" algn="l"/>
                    </a:tabLst>
                  </a:pPr>
                  <a:endParaRPr lang="en-GB" sz="1200" b="1">
                    <a:solidFill>
                      <a:srgbClr val="FFFFFF"/>
                    </a:solidFill>
                    <a:cs typeface="Times New Roman" pitchFamily="16" charset="0"/>
                  </a:endParaRPr>
                </a:p>
              </p:txBody>
            </p:sp>
            <p:sp>
              <p:nvSpPr>
                <p:cNvPr id="9226" name="Rectangle 10"/>
                <p:cNvSpPr>
                  <a:spLocks noChangeArrowheads="1"/>
                </p:cNvSpPr>
                <p:nvPr/>
              </p:nvSpPr>
              <p:spPr bwMode="auto">
                <a:xfrm>
                  <a:off x="3240" y="229"/>
                  <a:ext cx="2103" cy="55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27" name="Group 11"/>
              <p:cNvGrpSpPr>
                <a:grpSpLocks/>
              </p:cNvGrpSpPr>
              <p:nvPr/>
            </p:nvGrpSpPr>
            <p:grpSpPr bwMode="auto">
              <a:xfrm>
                <a:off x="1137" y="784"/>
                <a:ext cx="2102" cy="430"/>
                <a:chOff x="1137" y="784"/>
                <a:chExt cx="2102" cy="430"/>
              </a:xfrm>
            </p:grpSpPr>
            <p:sp>
              <p:nvSpPr>
                <p:cNvPr id="9228" name="Rectangle 12"/>
                <p:cNvSpPr>
                  <a:spLocks noChangeArrowheads="1"/>
                </p:cNvSpPr>
                <p:nvPr/>
              </p:nvSpPr>
              <p:spPr bwMode="auto">
                <a:xfrm>
                  <a:off x="1188" y="784"/>
                  <a:ext cx="20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a:solidFill>
                        <a:srgbClr val="FFFFFF"/>
                      </a:solidFill>
                      <a:cs typeface="Times New Roman" pitchFamily="16" charset="0"/>
                    </a:rPr>
                    <a:t>Lumbar Spine</a:t>
                  </a:r>
                </a:p>
                <a:p>
                  <a:pPr algn="ctr" eaLnBrk="0">
                    <a:lnSpc>
                      <a:spcPct val="100000"/>
                    </a:lnSpc>
                    <a:buSzPct val="45000"/>
                    <a:buFont typeface="Wingdings" charset="2"/>
                    <a:buNone/>
                    <a:tabLst>
                      <a:tab pos="723900" algn="l"/>
                      <a:tab pos="1447800" algn="l"/>
                      <a:tab pos="2171700" algn="l"/>
                      <a:tab pos="2895600" algn="l"/>
                    </a:tabLst>
                  </a:pPr>
                  <a:endParaRPr lang="en-GB" sz="1200">
                    <a:solidFill>
                      <a:srgbClr val="FFFFFF"/>
                    </a:solidFill>
                    <a:cs typeface="Times New Roman" pitchFamily="16" charset="0"/>
                  </a:endParaRPr>
                </a:p>
              </p:txBody>
            </p:sp>
            <p:sp>
              <p:nvSpPr>
                <p:cNvPr id="9229" name="Rectangle 13"/>
                <p:cNvSpPr>
                  <a:spLocks noChangeArrowheads="1"/>
                </p:cNvSpPr>
                <p:nvPr/>
              </p:nvSpPr>
              <p:spPr bwMode="auto">
                <a:xfrm>
                  <a:off x="1137" y="784"/>
                  <a:ext cx="2102"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30" name="Group 14"/>
              <p:cNvGrpSpPr>
                <a:grpSpLocks/>
              </p:cNvGrpSpPr>
              <p:nvPr/>
            </p:nvGrpSpPr>
            <p:grpSpPr bwMode="auto">
              <a:xfrm>
                <a:off x="3240" y="784"/>
                <a:ext cx="2103" cy="430"/>
                <a:chOff x="3240" y="784"/>
                <a:chExt cx="2103" cy="430"/>
              </a:xfrm>
            </p:grpSpPr>
            <p:sp>
              <p:nvSpPr>
                <p:cNvPr id="9231" name="Rectangle 15"/>
                <p:cNvSpPr>
                  <a:spLocks noChangeArrowheads="1"/>
                </p:cNvSpPr>
                <p:nvPr/>
              </p:nvSpPr>
              <p:spPr bwMode="auto">
                <a:xfrm>
                  <a:off x="3291" y="784"/>
                  <a:ext cx="200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60</a:t>
                  </a:r>
                </a:p>
                <a:p>
                  <a:pPr algn="ctr" eaLnBrk="0">
                    <a:lnSpc>
                      <a:spcPct val="100000"/>
                    </a:lnSpc>
                    <a:buSzPct val="45000"/>
                    <a:buFont typeface="Wingdings" charset="2"/>
                    <a:buNone/>
                    <a:tabLst>
                      <a:tab pos="723900" algn="l"/>
                      <a:tab pos="1447800" algn="l"/>
                      <a:tab pos="2171700" algn="l"/>
                      <a:tab pos="2895600" algn="l"/>
                    </a:tabLst>
                  </a:pPr>
                  <a:endParaRPr lang="en-GB" sz="1200" b="1">
                    <a:solidFill>
                      <a:srgbClr val="FFFFFF"/>
                    </a:solidFill>
                    <a:cs typeface="Times New Roman" pitchFamily="16" charset="0"/>
                  </a:endParaRPr>
                </a:p>
              </p:txBody>
            </p:sp>
            <p:sp>
              <p:nvSpPr>
                <p:cNvPr id="9232" name="Rectangle 16"/>
                <p:cNvSpPr>
                  <a:spLocks noChangeArrowheads="1"/>
                </p:cNvSpPr>
                <p:nvPr/>
              </p:nvSpPr>
              <p:spPr bwMode="auto">
                <a:xfrm>
                  <a:off x="3240" y="784"/>
                  <a:ext cx="2103"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33" name="Group 17"/>
              <p:cNvGrpSpPr>
                <a:grpSpLocks/>
              </p:cNvGrpSpPr>
              <p:nvPr/>
            </p:nvGrpSpPr>
            <p:grpSpPr bwMode="auto">
              <a:xfrm>
                <a:off x="1137" y="1216"/>
                <a:ext cx="2102" cy="431"/>
                <a:chOff x="1137" y="1216"/>
                <a:chExt cx="2102" cy="431"/>
              </a:xfrm>
            </p:grpSpPr>
            <p:sp>
              <p:nvSpPr>
                <p:cNvPr id="9234" name="Rectangle 18"/>
                <p:cNvSpPr>
                  <a:spLocks noChangeArrowheads="1"/>
                </p:cNvSpPr>
                <p:nvPr/>
              </p:nvSpPr>
              <p:spPr bwMode="auto">
                <a:xfrm>
                  <a:off x="1188" y="1216"/>
                  <a:ext cx="2001"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a:solidFill>
                        <a:srgbClr val="FFFFFF"/>
                      </a:solidFill>
                      <a:cs typeface="Times New Roman" pitchFamily="16" charset="0"/>
                    </a:rPr>
                    <a:t>Barium Enema</a:t>
                  </a:r>
                </a:p>
                <a:p>
                  <a:pPr algn="ctr" eaLnBrk="0">
                    <a:lnSpc>
                      <a:spcPct val="100000"/>
                    </a:lnSpc>
                    <a:buSzPct val="45000"/>
                    <a:buFont typeface="Wingdings" charset="2"/>
                    <a:buNone/>
                    <a:tabLst>
                      <a:tab pos="723900" algn="l"/>
                      <a:tab pos="1447800" algn="l"/>
                      <a:tab pos="2171700" algn="l"/>
                      <a:tab pos="2895600" algn="l"/>
                    </a:tabLst>
                  </a:pPr>
                  <a:endParaRPr lang="en-GB" sz="1200">
                    <a:solidFill>
                      <a:srgbClr val="FFFFFF"/>
                    </a:solidFill>
                    <a:cs typeface="Times New Roman" pitchFamily="16" charset="0"/>
                  </a:endParaRPr>
                </a:p>
              </p:txBody>
            </p:sp>
            <p:sp>
              <p:nvSpPr>
                <p:cNvPr id="9235" name="Rectangle 19"/>
                <p:cNvSpPr>
                  <a:spLocks noChangeArrowheads="1"/>
                </p:cNvSpPr>
                <p:nvPr/>
              </p:nvSpPr>
              <p:spPr bwMode="auto">
                <a:xfrm>
                  <a:off x="1137" y="1216"/>
                  <a:ext cx="2102" cy="431"/>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36" name="Group 20"/>
              <p:cNvGrpSpPr>
                <a:grpSpLocks/>
              </p:cNvGrpSpPr>
              <p:nvPr/>
            </p:nvGrpSpPr>
            <p:grpSpPr bwMode="auto">
              <a:xfrm>
                <a:off x="3240" y="1216"/>
                <a:ext cx="2103" cy="431"/>
                <a:chOff x="3240" y="1216"/>
                <a:chExt cx="2103" cy="431"/>
              </a:xfrm>
            </p:grpSpPr>
            <p:sp>
              <p:nvSpPr>
                <p:cNvPr id="9237" name="Rectangle 21"/>
                <p:cNvSpPr>
                  <a:spLocks noChangeArrowheads="1"/>
                </p:cNvSpPr>
                <p:nvPr/>
              </p:nvSpPr>
              <p:spPr bwMode="auto">
                <a:xfrm>
                  <a:off x="3291" y="1216"/>
                  <a:ext cx="2002"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350</a:t>
                  </a:r>
                </a:p>
              </p:txBody>
            </p:sp>
            <p:sp>
              <p:nvSpPr>
                <p:cNvPr id="9238" name="Rectangle 22"/>
                <p:cNvSpPr>
                  <a:spLocks noChangeArrowheads="1"/>
                </p:cNvSpPr>
                <p:nvPr/>
              </p:nvSpPr>
              <p:spPr bwMode="auto">
                <a:xfrm>
                  <a:off x="3240" y="1216"/>
                  <a:ext cx="2103" cy="431"/>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39" name="Group 23"/>
              <p:cNvGrpSpPr>
                <a:grpSpLocks/>
              </p:cNvGrpSpPr>
              <p:nvPr/>
            </p:nvGrpSpPr>
            <p:grpSpPr bwMode="auto">
              <a:xfrm>
                <a:off x="1137" y="1647"/>
                <a:ext cx="2102" cy="430"/>
                <a:chOff x="1137" y="1647"/>
                <a:chExt cx="2102" cy="430"/>
              </a:xfrm>
            </p:grpSpPr>
            <p:sp>
              <p:nvSpPr>
                <p:cNvPr id="9240" name="Rectangle 24"/>
                <p:cNvSpPr>
                  <a:spLocks noChangeArrowheads="1"/>
                </p:cNvSpPr>
                <p:nvPr/>
              </p:nvSpPr>
              <p:spPr bwMode="auto">
                <a:xfrm>
                  <a:off x="1188" y="1647"/>
                  <a:ext cx="20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a:solidFill>
                        <a:srgbClr val="FFFFFF"/>
                      </a:solidFill>
                      <a:cs typeface="Times New Roman" pitchFamily="16" charset="0"/>
                    </a:rPr>
                    <a:t>IVU</a:t>
                  </a:r>
                </a:p>
                <a:p>
                  <a:pPr algn="ctr" eaLnBrk="0">
                    <a:lnSpc>
                      <a:spcPct val="100000"/>
                    </a:lnSpc>
                    <a:buSzPct val="45000"/>
                    <a:buFont typeface="Wingdings" charset="2"/>
                    <a:buNone/>
                    <a:tabLst>
                      <a:tab pos="723900" algn="l"/>
                      <a:tab pos="1447800" algn="l"/>
                      <a:tab pos="2171700" algn="l"/>
                      <a:tab pos="2895600" algn="l"/>
                    </a:tabLst>
                  </a:pPr>
                  <a:endParaRPr lang="en-GB" sz="1200">
                    <a:solidFill>
                      <a:srgbClr val="FFFFFF"/>
                    </a:solidFill>
                    <a:cs typeface="Times New Roman" pitchFamily="16" charset="0"/>
                  </a:endParaRPr>
                </a:p>
              </p:txBody>
            </p:sp>
            <p:sp>
              <p:nvSpPr>
                <p:cNvPr id="9241" name="Rectangle 25"/>
                <p:cNvSpPr>
                  <a:spLocks noChangeArrowheads="1"/>
                </p:cNvSpPr>
                <p:nvPr/>
              </p:nvSpPr>
              <p:spPr bwMode="auto">
                <a:xfrm>
                  <a:off x="1137" y="1647"/>
                  <a:ext cx="2102"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42" name="Group 26"/>
              <p:cNvGrpSpPr>
                <a:grpSpLocks/>
              </p:cNvGrpSpPr>
              <p:nvPr/>
            </p:nvGrpSpPr>
            <p:grpSpPr bwMode="auto">
              <a:xfrm>
                <a:off x="3240" y="1647"/>
                <a:ext cx="2103" cy="430"/>
                <a:chOff x="3240" y="1647"/>
                <a:chExt cx="2103" cy="430"/>
              </a:xfrm>
            </p:grpSpPr>
            <p:sp>
              <p:nvSpPr>
                <p:cNvPr id="9243" name="Rectangle 27"/>
                <p:cNvSpPr>
                  <a:spLocks noChangeArrowheads="1"/>
                </p:cNvSpPr>
                <p:nvPr/>
              </p:nvSpPr>
              <p:spPr bwMode="auto">
                <a:xfrm>
                  <a:off x="3291" y="1647"/>
                  <a:ext cx="200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100</a:t>
                  </a:r>
                </a:p>
              </p:txBody>
            </p:sp>
            <p:sp>
              <p:nvSpPr>
                <p:cNvPr id="9244" name="Rectangle 28"/>
                <p:cNvSpPr>
                  <a:spLocks noChangeArrowheads="1"/>
                </p:cNvSpPr>
                <p:nvPr/>
              </p:nvSpPr>
              <p:spPr bwMode="auto">
                <a:xfrm>
                  <a:off x="3240" y="1647"/>
                  <a:ext cx="2103"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45" name="Group 29"/>
              <p:cNvGrpSpPr>
                <a:grpSpLocks/>
              </p:cNvGrpSpPr>
              <p:nvPr/>
            </p:nvGrpSpPr>
            <p:grpSpPr bwMode="auto">
              <a:xfrm>
                <a:off x="1137" y="2079"/>
                <a:ext cx="2102" cy="430"/>
                <a:chOff x="1137" y="2079"/>
                <a:chExt cx="2102" cy="430"/>
              </a:xfrm>
            </p:grpSpPr>
            <p:sp>
              <p:nvSpPr>
                <p:cNvPr id="9246" name="Rectangle 30"/>
                <p:cNvSpPr>
                  <a:spLocks noChangeArrowheads="1"/>
                </p:cNvSpPr>
                <p:nvPr/>
              </p:nvSpPr>
              <p:spPr bwMode="auto">
                <a:xfrm>
                  <a:off x="1188" y="2079"/>
                  <a:ext cx="20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a:solidFill>
                        <a:srgbClr val="FFFFFF"/>
                      </a:solidFill>
                      <a:cs typeface="Times New Roman" pitchFamily="16" charset="0"/>
                    </a:rPr>
                    <a:t>Ultrasound abdomen and pelvis</a:t>
                  </a:r>
                </a:p>
                <a:p>
                  <a:pPr algn="ctr" eaLnBrk="0">
                    <a:lnSpc>
                      <a:spcPct val="100000"/>
                    </a:lnSpc>
                    <a:buSzPct val="45000"/>
                    <a:buFont typeface="Wingdings" charset="2"/>
                    <a:buNone/>
                    <a:tabLst>
                      <a:tab pos="723900" algn="l"/>
                      <a:tab pos="1447800" algn="l"/>
                      <a:tab pos="2171700" algn="l"/>
                      <a:tab pos="2895600" algn="l"/>
                    </a:tabLst>
                  </a:pPr>
                  <a:endParaRPr lang="en-GB" sz="1200">
                    <a:solidFill>
                      <a:srgbClr val="FFFFFF"/>
                    </a:solidFill>
                    <a:cs typeface="Times New Roman" pitchFamily="16" charset="0"/>
                  </a:endParaRPr>
                </a:p>
              </p:txBody>
            </p:sp>
            <p:sp>
              <p:nvSpPr>
                <p:cNvPr id="9247" name="Rectangle 31"/>
                <p:cNvSpPr>
                  <a:spLocks noChangeArrowheads="1"/>
                </p:cNvSpPr>
                <p:nvPr/>
              </p:nvSpPr>
              <p:spPr bwMode="auto">
                <a:xfrm>
                  <a:off x="1137" y="2079"/>
                  <a:ext cx="2102"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48" name="Group 32"/>
              <p:cNvGrpSpPr>
                <a:grpSpLocks/>
              </p:cNvGrpSpPr>
              <p:nvPr/>
            </p:nvGrpSpPr>
            <p:grpSpPr bwMode="auto">
              <a:xfrm>
                <a:off x="3240" y="2079"/>
                <a:ext cx="2103" cy="430"/>
                <a:chOff x="3240" y="2079"/>
                <a:chExt cx="2103" cy="430"/>
              </a:xfrm>
            </p:grpSpPr>
            <p:sp>
              <p:nvSpPr>
                <p:cNvPr id="9249" name="Rectangle 33"/>
                <p:cNvSpPr>
                  <a:spLocks noChangeArrowheads="1"/>
                </p:cNvSpPr>
                <p:nvPr/>
              </p:nvSpPr>
              <p:spPr bwMode="auto">
                <a:xfrm>
                  <a:off x="3291" y="2079"/>
                  <a:ext cx="200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0</a:t>
                  </a:r>
                </a:p>
                <a:p>
                  <a:pPr algn="ctr" eaLnBrk="0">
                    <a:lnSpc>
                      <a:spcPct val="100000"/>
                    </a:lnSpc>
                    <a:buSzPct val="45000"/>
                    <a:buFont typeface="Wingdings" charset="2"/>
                    <a:buNone/>
                    <a:tabLst>
                      <a:tab pos="723900" algn="l"/>
                      <a:tab pos="1447800" algn="l"/>
                      <a:tab pos="2171700" algn="l"/>
                      <a:tab pos="2895600" algn="l"/>
                    </a:tabLst>
                  </a:pPr>
                  <a:endParaRPr lang="en-GB" sz="1200" b="1">
                    <a:solidFill>
                      <a:srgbClr val="FFFFFF"/>
                    </a:solidFill>
                    <a:cs typeface="Times New Roman" pitchFamily="16" charset="0"/>
                  </a:endParaRPr>
                </a:p>
              </p:txBody>
            </p:sp>
            <p:sp>
              <p:nvSpPr>
                <p:cNvPr id="9250" name="Rectangle 34"/>
                <p:cNvSpPr>
                  <a:spLocks noChangeArrowheads="1"/>
                </p:cNvSpPr>
                <p:nvPr/>
              </p:nvSpPr>
              <p:spPr bwMode="auto">
                <a:xfrm>
                  <a:off x="3240" y="2079"/>
                  <a:ext cx="2103"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51" name="Group 35"/>
              <p:cNvGrpSpPr>
                <a:grpSpLocks/>
              </p:cNvGrpSpPr>
              <p:nvPr/>
            </p:nvGrpSpPr>
            <p:grpSpPr bwMode="auto">
              <a:xfrm>
                <a:off x="1137" y="2510"/>
                <a:ext cx="2102" cy="430"/>
                <a:chOff x="1137" y="2510"/>
                <a:chExt cx="2102" cy="430"/>
              </a:xfrm>
            </p:grpSpPr>
            <p:sp>
              <p:nvSpPr>
                <p:cNvPr id="9252" name="Rectangle 36"/>
                <p:cNvSpPr>
                  <a:spLocks noChangeArrowheads="1"/>
                </p:cNvSpPr>
                <p:nvPr/>
              </p:nvSpPr>
              <p:spPr bwMode="auto">
                <a:xfrm>
                  <a:off x="1188" y="2510"/>
                  <a:ext cx="20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a:solidFill>
                        <a:srgbClr val="FFFFFF"/>
                      </a:solidFill>
                      <a:cs typeface="Times New Roman" pitchFamily="16" charset="0"/>
                    </a:rPr>
                    <a:t>CT brain</a:t>
                  </a:r>
                </a:p>
                <a:p>
                  <a:pPr algn="ctr" eaLnBrk="0">
                    <a:lnSpc>
                      <a:spcPct val="100000"/>
                    </a:lnSpc>
                    <a:buSzPct val="45000"/>
                    <a:buFont typeface="Wingdings" charset="2"/>
                    <a:buNone/>
                    <a:tabLst>
                      <a:tab pos="723900" algn="l"/>
                      <a:tab pos="1447800" algn="l"/>
                      <a:tab pos="2171700" algn="l"/>
                      <a:tab pos="2895600" algn="l"/>
                    </a:tabLst>
                  </a:pPr>
                  <a:endParaRPr lang="en-GB" sz="1200">
                    <a:solidFill>
                      <a:srgbClr val="FFFFFF"/>
                    </a:solidFill>
                    <a:cs typeface="Times New Roman" pitchFamily="16" charset="0"/>
                  </a:endParaRPr>
                </a:p>
              </p:txBody>
            </p:sp>
            <p:sp>
              <p:nvSpPr>
                <p:cNvPr id="9253" name="Rectangle 37"/>
                <p:cNvSpPr>
                  <a:spLocks noChangeArrowheads="1"/>
                </p:cNvSpPr>
                <p:nvPr/>
              </p:nvSpPr>
              <p:spPr bwMode="auto">
                <a:xfrm>
                  <a:off x="1137" y="2510"/>
                  <a:ext cx="2102"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54" name="Group 38"/>
              <p:cNvGrpSpPr>
                <a:grpSpLocks/>
              </p:cNvGrpSpPr>
              <p:nvPr/>
            </p:nvGrpSpPr>
            <p:grpSpPr bwMode="auto">
              <a:xfrm>
                <a:off x="3240" y="2510"/>
                <a:ext cx="2103" cy="430"/>
                <a:chOff x="3240" y="2510"/>
                <a:chExt cx="2103" cy="430"/>
              </a:xfrm>
            </p:grpSpPr>
            <p:sp>
              <p:nvSpPr>
                <p:cNvPr id="9255" name="Rectangle 39"/>
                <p:cNvSpPr>
                  <a:spLocks noChangeArrowheads="1"/>
                </p:cNvSpPr>
                <p:nvPr/>
              </p:nvSpPr>
              <p:spPr bwMode="auto">
                <a:xfrm>
                  <a:off x="3291" y="2510"/>
                  <a:ext cx="200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100</a:t>
                  </a:r>
                </a:p>
              </p:txBody>
            </p:sp>
            <p:sp>
              <p:nvSpPr>
                <p:cNvPr id="9256" name="Rectangle 40"/>
                <p:cNvSpPr>
                  <a:spLocks noChangeArrowheads="1"/>
                </p:cNvSpPr>
                <p:nvPr/>
              </p:nvSpPr>
              <p:spPr bwMode="auto">
                <a:xfrm>
                  <a:off x="3240" y="2510"/>
                  <a:ext cx="2103"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57" name="Group 41"/>
              <p:cNvGrpSpPr>
                <a:grpSpLocks/>
              </p:cNvGrpSpPr>
              <p:nvPr/>
            </p:nvGrpSpPr>
            <p:grpSpPr bwMode="auto">
              <a:xfrm>
                <a:off x="1137" y="2942"/>
                <a:ext cx="2102" cy="430"/>
                <a:chOff x="1137" y="2942"/>
                <a:chExt cx="2102" cy="430"/>
              </a:xfrm>
            </p:grpSpPr>
            <p:sp>
              <p:nvSpPr>
                <p:cNvPr id="9258" name="Rectangle 42"/>
                <p:cNvSpPr>
                  <a:spLocks noChangeArrowheads="1"/>
                </p:cNvSpPr>
                <p:nvPr/>
              </p:nvSpPr>
              <p:spPr bwMode="auto">
                <a:xfrm>
                  <a:off x="1188" y="2942"/>
                  <a:ext cx="20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a:solidFill>
                        <a:srgbClr val="FFFFFF"/>
                      </a:solidFill>
                      <a:cs typeface="Times New Roman" pitchFamily="16" charset="0"/>
                    </a:rPr>
                    <a:t>CT thorax</a:t>
                  </a:r>
                </a:p>
                <a:p>
                  <a:pPr algn="ctr" eaLnBrk="0">
                    <a:lnSpc>
                      <a:spcPct val="100000"/>
                    </a:lnSpc>
                    <a:buSzPct val="45000"/>
                    <a:buFont typeface="Wingdings" charset="2"/>
                    <a:buNone/>
                    <a:tabLst>
                      <a:tab pos="723900" algn="l"/>
                      <a:tab pos="1447800" algn="l"/>
                      <a:tab pos="2171700" algn="l"/>
                      <a:tab pos="2895600" algn="l"/>
                    </a:tabLst>
                  </a:pPr>
                  <a:endParaRPr lang="en-GB" sz="1200">
                    <a:solidFill>
                      <a:srgbClr val="FFFFFF"/>
                    </a:solidFill>
                    <a:cs typeface="Times New Roman" pitchFamily="16" charset="0"/>
                  </a:endParaRPr>
                </a:p>
              </p:txBody>
            </p:sp>
            <p:sp>
              <p:nvSpPr>
                <p:cNvPr id="9259" name="Rectangle 43"/>
                <p:cNvSpPr>
                  <a:spLocks noChangeArrowheads="1"/>
                </p:cNvSpPr>
                <p:nvPr/>
              </p:nvSpPr>
              <p:spPr bwMode="auto">
                <a:xfrm>
                  <a:off x="1137" y="2942"/>
                  <a:ext cx="2102"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60" name="Group 44"/>
              <p:cNvGrpSpPr>
                <a:grpSpLocks/>
              </p:cNvGrpSpPr>
              <p:nvPr/>
            </p:nvGrpSpPr>
            <p:grpSpPr bwMode="auto">
              <a:xfrm>
                <a:off x="3240" y="2942"/>
                <a:ext cx="2103" cy="430"/>
                <a:chOff x="3240" y="2942"/>
                <a:chExt cx="2103" cy="430"/>
              </a:xfrm>
            </p:grpSpPr>
            <p:sp>
              <p:nvSpPr>
                <p:cNvPr id="9261" name="Rectangle 45"/>
                <p:cNvSpPr>
                  <a:spLocks noChangeArrowheads="1"/>
                </p:cNvSpPr>
                <p:nvPr/>
              </p:nvSpPr>
              <p:spPr bwMode="auto">
                <a:xfrm>
                  <a:off x="3291" y="2942"/>
                  <a:ext cx="200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300</a:t>
                  </a:r>
                </a:p>
                <a:p>
                  <a:pPr algn="ctr" eaLnBrk="0">
                    <a:lnSpc>
                      <a:spcPct val="100000"/>
                    </a:lnSpc>
                    <a:buSzPct val="45000"/>
                    <a:buFont typeface="Wingdings" charset="2"/>
                    <a:buNone/>
                    <a:tabLst>
                      <a:tab pos="723900" algn="l"/>
                      <a:tab pos="1447800" algn="l"/>
                      <a:tab pos="2171700" algn="l"/>
                      <a:tab pos="2895600" algn="l"/>
                    </a:tabLst>
                  </a:pPr>
                  <a:endParaRPr lang="en-GB" sz="1200" b="1">
                    <a:solidFill>
                      <a:srgbClr val="FFFFFF"/>
                    </a:solidFill>
                    <a:cs typeface="Times New Roman" pitchFamily="16" charset="0"/>
                  </a:endParaRPr>
                </a:p>
              </p:txBody>
            </p:sp>
            <p:sp>
              <p:nvSpPr>
                <p:cNvPr id="9262" name="Rectangle 46"/>
                <p:cNvSpPr>
                  <a:spLocks noChangeArrowheads="1"/>
                </p:cNvSpPr>
                <p:nvPr/>
              </p:nvSpPr>
              <p:spPr bwMode="auto">
                <a:xfrm>
                  <a:off x="3240" y="2942"/>
                  <a:ext cx="2103"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63" name="Group 47"/>
              <p:cNvGrpSpPr>
                <a:grpSpLocks/>
              </p:cNvGrpSpPr>
              <p:nvPr/>
            </p:nvGrpSpPr>
            <p:grpSpPr bwMode="auto">
              <a:xfrm>
                <a:off x="1137" y="3373"/>
                <a:ext cx="2102" cy="430"/>
                <a:chOff x="1137" y="3373"/>
                <a:chExt cx="2102" cy="430"/>
              </a:xfrm>
            </p:grpSpPr>
            <p:sp>
              <p:nvSpPr>
                <p:cNvPr id="9264" name="Rectangle 48"/>
                <p:cNvSpPr>
                  <a:spLocks noChangeArrowheads="1"/>
                </p:cNvSpPr>
                <p:nvPr/>
              </p:nvSpPr>
              <p:spPr bwMode="auto">
                <a:xfrm>
                  <a:off x="1188" y="3373"/>
                  <a:ext cx="20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a:solidFill>
                        <a:srgbClr val="FFFFFF"/>
                      </a:solidFill>
                      <a:cs typeface="Times New Roman" pitchFamily="16" charset="0"/>
                    </a:rPr>
                    <a:t>CT pneumocolon</a:t>
                  </a:r>
                </a:p>
                <a:p>
                  <a:pPr algn="ctr" eaLnBrk="0">
                    <a:lnSpc>
                      <a:spcPct val="100000"/>
                    </a:lnSpc>
                    <a:buSzPct val="45000"/>
                    <a:buFont typeface="Wingdings" charset="2"/>
                    <a:buNone/>
                    <a:tabLst>
                      <a:tab pos="723900" algn="l"/>
                      <a:tab pos="1447800" algn="l"/>
                      <a:tab pos="2171700" algn="l"/>
                      <a:tab pos="2895600" algn="l"/>
                    </a:tabLst>
                  </a:pPr>
                  <a:endParaRPr lang="en-GB" sz="1200">
                    <a:solidFill>
                      <a:srgbClr val="FFFFFF"/>
                    </a:solidFill>
                    <a:cs typeface="Times New Roman" pitchFamily="16" charset="0"/>
                  </a:endParaRPr>
                </a:p>
              </p:txBody>
            </p:sp>
            <p:sp>
              <p:nvSpPr>
                <p:cNvPr id="9265" name="Rectangle 49"/>
                <p:cNvSpPr>
                  <a:spLocks noChangeArrowheads="1"/>
                </p:cNvSpPr>
                <p:nvPr/>
              </p:nvSpPr>
              <p:spPr bwMode="auto">
                <a:xfrm>
                  <a:off x="1137" y="3373"/>
                  <a:ext cx="2102"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66" name="Group 50"/>
              <p:cNvGrpSpPr>
                <a:grpSpLocks/>
              </p:cNvGrpSpPr>
              <p:nvPr/>
            </p:nvGrpSpPr>
            <p:grpSpPr bwMode="auto">
              <a:xfrm>
                <a:off x="3240" y="3373"/>
                <a:ext cx="2103" cy="430"/>
                <a:chOff x="3240" y="3373"/>
                <a:chExt cx="2103" cy="430"/>
              </a:xfrm>
            </p:grpSpPr>
            <p:sp>
              <p:nvSpPr>
                <p:cNvPr id="9267" name="Rectangle 51"/>
                <p:cNvSpPr>
                  <a:spLocks noChangeArrowheads="1"/>
                </p:cNvSpPr>
                <p:nvPr/>
              </p:nvSpPr>
              <p:spPr bwMode="auto">
                <a:xfrm>
                  <a:off x="3291" y="3373"/>
                  <a:ext cx="200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500</a:t>
                  </a:r>
                </a:p>
              </p:txBody>
            </p:sp>
            <p:sp>
              <p:nvSpPr>
                <p:cNvPr id="9268" name="Rectangle 52"/>
                <p:cNvSpPr>
                  <a:spLocks noChangeArrowheads="1"/>
                </p:cNvSpPr>
                <p:nvPr/>
              </p:nvSpPr>
              <p:spPr bwMode="auto">
                <a:xfrm>
                  <a:off x="3240" y="3373"/>
                  <a:ext cx="2103" cy="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69" name="Group 53"/>
              <p:cNvGrpSpPr>
                <a:grpSpLocks/>
              </p:cNvGrpSpPr>
              <p:nvPr/>
            </p:nvGrpSpPr>
            <p:grpSpPr bwMode="auto">
              <a:xfrm>
                <a:off x="1137" y="3805"/>
                <a:ext cx="2102" cy="553"/>
                <a:chOff x="1137" y="3805"/>
                <a:chExt cx="2102" cy="553"/>
              </a:xfrm>
            </p:grpSpPr>
            <p:sp>
              <p:nvSpPr>
                <p:cNvPr id="9270" name="Rectangle 54"/>
                <p:cNvSpPr>
                  <a:spLocks noChangeArrowheads="1"/>
                </p:cNvSpPr>
                <p:nvPr/>
              </p:nvSpPr>
              <p:spPr bwMode="auto">
                <a:xfrm>
                  <a:off x="1188" y="3805"/>
                  <a:ext cx="2001"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a:solidFill>
                        <a:srgbClr val="FFFFFF"/>
                      </a:solidFill>
                      <a:cs typeface="Times New Roman" pitchFamily="16" charset="0"/>
                    </a:rPr>
                    <a:t>MRI abdomen and pelvis with gadolinium enhancement</a:t>
                  </a:r>
                </a:p>
                <a:p>
                  <a:pPr algn="ctr" eaLnBrk="0">
                    <a:lnSpc>
                      <a:spcPct val="100000"/>
                    </a:lnSpc>
                    <a:buSzPct val="45000"/>
                    <a:buFont typeface="Wingdings" charset="2"/>
                    <a:buNone/>
                    <a:tabLst>
                      <a:tab pos="723900" algn="l"/>
                      <a:tab pos="1447800" algn="l"/>
                      <a:tab pos="2171700" algn="l"/>
                      <a:tab pos="2895600" algn="l"/>
                    </a:tabLst>
                  </a:pPr>
                  <a:endParaRPr lang="en-GB" sz="1200">
                    <a:solidFill>
                      <a:srgbClr val="FFFFFF"/>
                    </a:solidFill>
                    <a:cs typeface="Times New Roman" pitchFamily="16" charset="0"/>
                  </a:endParaRPr>
                </a:p>
              </p:txBody>
            </p:sp>
            <p:sp>
              <p:nvSpPr>
                <p:cNvPr id="9271" name="Rectangle 55"/>
                <p:cNvSpPr>
                  <a:spLocks noChangeArrowheads="1"/>
                </p:cNvSpPr>
                <p:nvPr/>
              </p:nvSpPr>
              <p:spPr bwMode="auto">
                <a:xfrm>
                  <a:off x="1137" y="3805"/>
                  <a:ext cx="2102" cy="55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9272" name="Group 56"/>
              <p:cNvGrpSpPr>
                <a:grpSpLocks/>
              </p:cNvGrpSpPr>
              <p:nvPr/>
            </p:nvGrpSpPr>
            <p:grpSpPr bwMode="auto">
              <a:xfrm>
                <a:off x="3240" y="3805"/>
                <a:ext cx="2103" cy="553"/>
                <a:chOff x="3240" y="3805"/>
                <a:chExt cx="2103" cy="553"/>
              </a:xfrm>
            </p:grpSpPr>
            <p:sp>
              <p:nvSpPr>
                <p:cNvPr id="9273" name="Rectangle 57"/>
                <p:cNvSpPr>
                  <a:spLocks noChangeArrowheads="1"/>
                </p:cNvSpPr>
                <p:nvPr/>
              </p:nvSpPr>
              <p:spPr bwMode="auto">
                <a:xfrm>
                  <a:off x="3291" y="3805"/>
                  <a:ext cx="2002"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100000"/>
                    </a:lnSpc>
                    <a:buSzPct val="45000"/>
                    <a:buFont typeface="Wingdings" charset="2"/>
                    <a:buNone/>
                    <a:tabLst>
                      <a:tab pos="723900" algn="l"/>
                      <a:tab pos="1447800" algn="l"/>
                      <a:tab pos="2171700" algn="l"/>
                      <a:tab pos="2895600" algn="l"/>
                    </a:tabLst>
                  </a:pPr>
                  <a:r>
                    <a:rPr lang="en-GB" sz="1200" b="1">
                      <a:solidFill>
                        <a:srgbClr val="FFFFFF"/>
                      </a:solidFill>
                      <a:cs typeface="Times New Roman" pitchFamily="16" charset="0"/>
                    </a:rPr>
                    <a:t>0</a:t>
                  </a:r>
                </a:p>
                <a:p>
                  <a:pPr algn="ctr" eaLnBrk="0">
                    <a:lnSpc>
                      <a:spcPct val="100000"/>
                    </a:lnSpc>
                    <a:buSzPct val="45000"/>
                    <a:buFont typeface="Wingdings" charset="2"/>
                    <a:buNone/>
                    <a:tabLst>
                      <a:tab pos="723900" algn="l"/>
                      <a:tab pos="1447800" algn="l"/>
                      <a:tab pos="2171700" algn="l"/>
                      <a:tab pos="2895600" algn="l"/>
                    </a:tabLst>
                  </a:pPr>
                  <a:endParaRPr lang="en-GB" sz="1200" b="1">
                    <a:solidFill>
                      <a:srgbClr val="FFFFFF"/>
                    </a:solidFill>
                    <a:cs typeface="Times New Roman" pitchFamily="16" charset="0"/>
                  </a:endParaRPr>
                </a:p>
              </p:txBody>
            </p:sp>
            <p:sp>
              <p:nvSpPr>
                <p:cNvPr id="9274" name="Rectangle 58"/>
                <p:cNvSpPr>
                  <a:spLocks noChangeArrowheads="1"/>
                </p:cNvSpPr>
                <p:nvPr/>
              </p:nvSpPr>
              <p:spPr bwMode="auto">
                <a:xfrm>
                  <a:off x="3240" y="3805"/>
                  <a:ext cx="2103" cy="55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sp>
          <p:nvSpPr>
            <p:cNvPr id="9275" name="Rectangle 59"/>
            <p:cNvSpPr>
              <a:spLocks noChangeArrowheads="1"/>
            </p:cNvSpPr>
            <p:nvPr/>
          </p:nvSpPr>
          <p:spPr bwMode="auto">
            <a:xfrm>
              <a:off x="1134" y="227"/>
              <a:ext cx="4213" cy="4136"/>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971550" y="-360363"/>
            <a:ext cx="8567738" cy="1260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00"/>
                </a:solidFill>
              </a:rPr>
              <a:t>Interstitial shadowing</a:t>
            </a:r>
          </a:p>
        </p:txBody>
      </p:sp>
      <p:grpSp>
        <p:nvGrpSpPr>
          <p:cNvPr id="64514" name="Group 2"/>
          <p:cNvGrpSpPr>
            <a:grpSpLocks/>
          </p:cNvGrpSpPr>
          <p:nvPr/>
        </p:nvGrpSpPr>
        <p:grpSpPr bwMode="auto">
          <a:xfrm>
            <a:off x="6319838" y="1282700"/>
            <a:ext cx="3578225" cy="3216275"/>
            <a:chOff x="3981" y="808"/>
            <a:chExt cx="2254" cy="2026"/>
          </a:xfrm>
        </p:grpSpPr>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b="45766"/>
            <a:stretch>
              <a:fillRect/>
            </a:stretch>
          </p:blipFill>
          <p:spPr bwMode="auto">
            <a:xfrm>
              <a:off x="3981" y="808"/>
              <a:ext cx="2254" cy="2026"/>
            </a:xfrm>
            <a:prstGeom prst="rect">
              <a:avLst/>
            </a:prstGeom>
            <a:noFill/>
            <a:ln>
              <a:noFill/>
            </a:ln>
            <a:effectLst/>
            <a:extLst>
              <a:ext uri="{909E8E84-426E-40DD-AFC4-6F175D3DCCD1}">
                <a14:hiddenFill xmlns:a14="http://schemas.microsoft.com/office/drawing/2010/main">
                  <a:blipFill dpi="0" rotWithShape="0">
                    <a:blip/>
                    <a:srcRect b="4576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Text Box 4"/>
            <p:cNvSpPr txBox="1">
              <a:spLocks noChangeArrowheads="1"/>
            </p:cNvSpPr>
            <p:nvPr/>
          </p:nvSpPr>
          <p:spPr bwMode="auto">
            <a:xfrm>
              <a:off x="3981" y="808"/>
              <a:ext cx="2254" cy="2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64517" name="Text Box 5"/>
          <p:cNvSpPr txBox="1">
            <a:spLocks noChangeArrowheads="1"/>
          </p:cNvSpPr>
          <p:nvPr/>
        </p:nvSpPr>
        <p:spPr bwMode="auto">
          <a:xfrm>
            <a:off x="571500" y="1341438"/>
            <a:ext cx="2032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4518" name="Text Box 6"/>
          <p:cNvSpPr txBox="1">
            <a:spLocks noChangeArrowheads="1"/>
          </p:cNvSpPr>
          <p:nvPr/>
        </p:nvSpPr>
        <p:spPr bwMode="auto">
          <a:xfrm>
            <a:off x="8753475" y="4595813"/>
            <a:ext cx="121761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buClrTx/>
              <a:buFontTx/>
              <a:buNone/>
            </a:pPr>
            <a:r>
              <a:rPr lang="en-GB" sz="2700">
                <a:solidFill>
                  <a:srgbClr val="FFFF66"/>
                </a:solidFill>
                <a:latin typeface="Calibri" pitchFamily="32" charset="0"/>
              </a:rPr>
              <a:t>Normal</a:t>
            </a:r>
          </a:p>
        </p:txBody>
      </p:sp>
      <p:grpSp>
        <p:nvGrpSpPr>
          <p:cNvPr id="64519" name="Group 7"/>
          <p:cNvGrpSpPr>
            <a:grpSpLocks/>
          </p:cNvGrpSpPr>
          <p:nvPr/>
        </p:nvGrpSpPr>
        <p:grpSpPr bwMode="auto">
          <a:xfrm>
            <a:off x="179388" y="900113"/>
            <a:ext cx="5757862" cy="6478587"/>
            <a:chOff x="113" y="567"/>
            <a:chExt cx="3627" cy="4081"/>
          </a:xfrm>
        </p:grpSpPr>
        <p:pic>
          <p:nvPicPr>
            <p:cNvPr id="64520" name="Picture 8"/>
            <p:cNvPicPr>
              <a:picLocks noChangeAspect="1" noChangeArrowheads="1"/>
            </p:cNvPicPr>
            <p:nvPr/>
          </p:nvPicPr>
          <p:blipFill>
            <a:blip r:embed="rId4">
              <a:lum bright="18000" contrast="-6000"/>
              <a:extLst>
                <a:ext uri="{28A0092B-C50C-407E-A947-70E740481C1C}">
                  <a14:useLocalDpi xmlns:a14="http://schemas.microsoft.com/office/drawing/2010/main" val="0"/>
                </a:ext>
              </a:extLst>
            </a:blip>
            <a:srcRect/>
            <a:stretch>
              <a:fillRect/>
            </a:stretch>
          </p:blipFill>
          <p:spPr bwMode="auto">
            <a:xfrm>
              <a:off x="113" y="567"/>
              <a:ext cx="3627" cy="4081"/>
            </a:xfrm>
            <a:prstGeom prst="rect">
              <a:avLst/>
            </a:prstGeom>
            <a:noFill/>
            <a:ln>
              <a:noFill/>
            </a:ln>
            <a:effectLst/>
            <a:extLst>
              <a:ext uri="{909E8E84-426E-40DD-AFC4-6F175D3DCCD1}">
                <a14:hiddenFill xmlns:a14="http://schemas.microsoft.com/office/drawing/2010/main">
                  <a:blipFill dpi="0" rotWithShape="0">
                    <a:blip>
                      <a:lum bright="18000" contrast="-6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21" name="Text Box 9"/>
            <p:cNvSpPr txBox="1">
              <a:spLocks noChangeArrowheads="1"/>
            </p:cNvSpPr>
            <p:nvPr/>
          </p:nvSpPr>
          <p:spPr bwMode="auto">
            <a:xfrm>
              <a:off x="113" y="567"/>
              <a:ext cx="3627" cy="4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539750" y="95250"/>
            <a:ext cx="9240838" cy="134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pPr algn="ctr" hangingPunct="1">
              <a:lnSpc>
                <a:spcPct val="100000"/>
              </a:lnSpc>
              <a:buClr>
                <a:srgbClr val="FFFFFF"/>
              </a:buClr>
              <a:buSzPct val="45000"/>
              <a:buFont typeface="Wingdings" charset="2"/>
              <a:buNone/>
            </a:pPr>
            <a:r>
              <a:rPr lang="en-GB" sz="4400">
                <a:solidFill>
                  <a:srgbClr val="FFFF00"/>
                </a:solidFill>
              </a:rPr>
              <a:t>Advanced Fibrosis</a:t>
            </a:r>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t="11978" b="17659"/>
          <a:stretch>
            <a:fillRect/>
          </a:stretch>
        </p:blipFill>
        <p:spPr bwMode="auto">
          <a:xfrm>
            <a:off x="1763713" y="1482725"/>
            <a:ext cx="6516687" cy="5897563"/>
          </a:xfrm>
          <a:prstGeom prst="rect">
            <a:avLst/>
          </a:prstGeom>
          <a:noFill/>
          <a:ln>
            <a:noFill/>
          </a:ln>
          <a:effectLst/>
          <a:extLst>
            <a:ext uri="{909E8E84-426E-40DD-AFC4-6F175D3DCCD1}">
              <a14:hiddenFill xmlns:a14="http://schemas.microsoft.com/office/drawing/2010/main">
                <a:blipFill dpi="0" rotWithShape="0">
                  <a:blip/>
                  <a:srcRect t="11978" b="1765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00"/>
                </a:solidFill>
              </a:rPr>
              <a:t>Interstitial shadowing</a:t>
            </a:r>
          </a:p>
        </p:txBody>
      </p:sp>
      <p:sp>
        <p:nvSpPr>
          <p:cNvPr id="66562"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i="1">
                <a:solidFill>
                  <a:srgbClr val="FFFF66"/>
                </a:solidFill>
              </a:rPr>
              <a:t>There is reticulonodular shadowing in the lower zones consistent with interstitial lung disease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00"/>
                </a:solidFill>
              </a:rPr>
              <a:t>Air space versus interstitial shadowing</a:t>
            </a:r>
          </a:p>
        </p:txBody>
      </p:sp>
      <p:sp>
        <p:nvSpPr>
          <p:cNvPr id="67586" name="Text Box 2"/>
          <p:cNvSpPr txBox="1">
            <a:spLocks noChangeArrowheads="1"/>
          </p:cNvSpPr>
          <p:nvPr/>
        </p:nvSpPr>
        <p:spPr bwMode="auto">
          <a:xfrm>
            <a:off x="755650" y="218440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1pPr>
            <a:lvl2pPr marL="863600" indent="-32385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2pPr>
            <a:lvl3pPr>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3pPr>
            <a:lvl4pPr>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4pPr>
            <a:lvl5pPr>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01713" algn="l"/>
                <a:tab pos="1916113" algn="l"/>
                <a:tab pos="2830513" algn="l"/>
                <a:tab pos="3744913" algn="l"/>
                <a:tab pos="4659313" algn="l"/>
                <a:tab pos="5573713" algn="l"/>
                <a:tab pos="6488113" algn="l"/>
                <a:tab pos="7402513" algn="l"/>
                <a:tab pos="8316913" algn="l"/>
                <a:tab pos="9231313" algn="l"/>
                <a:tab pos="10145713" algn="l"/>
              </a:tabLst>
              <a:defRPr>
                <a:solidFill>
                  <a:srgbClr val="000000"/>
                </a:solidFill>
                <a:latin typeface="Arial" charset="0"/>
                <a:ea typeface="Microsoft YaHei" charset="-122"/>
              </a:defRPr>
            </a:lvl9pPr>
          </a:lstStyle>
          <a:p>
            <a:pPr hangingPunct="1">
              <a:lnSpc>
                <a:spcPct val="100000"/>
              </a:lnSpc>
              <a:spcBef>
                <a:spcPts val="600"/>
              </a:spcBef>
              <a:buSzPct val="45000"/>
              <a:buFont typeface="Wingdings" charset="2"/>
              <a:buChar char=""/>
            </a:pPr>
            <a:r>
              <a:rPr lang="en-GB" sz="2400" u="sng">
                <a:solidFill>
                  <a:srgbClr val="FFFFFF"/>
                </a:solidFill>
              </a:rPr>
              <a:t>AIR SPACE</a:t>
            </a:r>
            <a:r>
              <a:rPr lang="en-GB" sz="2400">
                <a:solidFill>
                  <a:srgbClr val="FFFFFF"/>
                </a:solidFill>
              </a:rPr>
              <a:t>	</a:t>
            </a:r>
          </a:p>
          <a:p>
            <a:pPr hangingPunct="1">
              <a:lnSpc>
                <a:spcPct val="100000"/>
              </a:lnSpc>
              <a:spcBef>
                <a:spcPts val="600"/>
              </a:spcBef>
              <a:buSzPct val="45000"/>
              <a:buFont typeface="Wingdings" charset="2"/>
              <a:buChar char=""/>
            </a:pPr>
            <a:r>
              <a:rPr lang="en-GB" sz="2400">
                <a:solidFill>
                  <a:srgbClr val="FFFFFF"/>
                </a:solidFill>
              </a:rPr>
              <a:t>Any zone</a:t>
            </a:r>
          </a:p>
          <a:p>
            <a:pPr hangingPunct="1">
              <a:lnSpc>
                <a:spcPct val="100000"/>
              </a:lnSpc>
              <a:spcBef>
                <a:spcPts val="600"/>
              </a:spcBef>
              <a:buSzPct val="45000"/>
              <a:buFont typeface="Wingdings" charset="2"/>
              <a:buChar char=""/>
            </a:pPr>
            <a:r>
              <a:rPr lang="en-GB" sz="2400">
                <a:solidFill>
                  <a:srgbClr val="FFFFFF"/>
                </a:solidFill>
              </a:rPr>
              <a:t>Confluent shadows</a:t>
            </a:r>
          </a:p>
          <a:p>
            <a:pPr hangingPunct="1">
              <a:lnSpc>
                <a:spcPct val="100000"/>
              </a:lnSpc>
              <a:spcBef>
                <a:spcPts val="600"/>
              </a:spcBef>
              <a:buSzPct val="45000"/>
              <a:buFont typeface="Wingdings" charset="2"/>
              <a:buChar char=""/>
            </a:pPr>
            <a:r>
              <a:rPr lang="en-GB" sz="2400">
                <a:solidFill>
                  <a:srgbClr val="FFFFFF"/>
                </a:solidFill>
              </a:rPr>
              <a:t>Air bronchograms</a:t>
            </a:r>
          </a:p>
          <a:p>
            <a:pPr hangingPunct="1">
              <a:lnSpc>
                <a:spcPct val="100000"/>
              </a:lnSpc>
              <a:spcBef>
                <a:spcPts val="600"/>
              </a:spcBef>
              <a:buSzPct val="45000"/>
              <a:buFont typeface="Wingdings" charset="2"/>
              <a:buChar char=""/>
            </a:pPr>
            <a:r>
              <a:rPr lang="en-GB" sz="2400">
                <a:solidFill>
                  <a:srgbClr val="FFFFFF"/>
                </a:solidFill>
              </a:rPr>
              <a:t>Causes</a:t>
            </a:r>
          </a:p>
          <a:p>
            <a:pPr lvl="1" hangingPunct="1">
              <a:lnSpc>
                <a:spcPct val="100000"/>
              </a:lnSpc>
              <a:spcBef>
                <a:spcPts val="500"/>
              </a:spcBef>
              <a:buSzPct val="45000"/>
              <a:buFont typeface="Wingdings" charset="2"/>
              <a:buChar char=""/>
            </a:pPr>
            <a:r>
              <a:rPr lang="en-GB" sz="2000">
                <a:solidFill>
                  <a:srgbClr val="FFFFFF"/>
                </a:solidFill>
              </a:rPr>
              <a:t>fluid</a:t>
            </a:r>
          </a:p>
          <a:p>
            <a:pPr lvl="1" hangingPunct="1">
              <a:lnSpc>
                <a:spcPct val="100000"/>
              </a:lnSpc>
              <a:spcBef>
                <a:spcPts val="500"/>
              </a:spcBef>
              <a:buSzPct val="45000"/>
              <a:buFont typeface="Wingdings" charset="2"/>
              <a:buChar char=""/>
            </a:pPr>
            <a:r>
              <a:rPr lang="en-GB" sz="2000">
                <a:solidFill>
                  <a:srgbClr val="FFFFFF"/>
                </a:solidFill>
              </a:rPr>
              <a:t>pus</a:t>
            </a:r>
          </a:p>
          <a:p>
            <a:pPr lvl="1" hangingPunct="1">
              <a:lnSpc>
                <a:spcPct val="100000"/>
              </a:lnSpc>
              <a:spcBef>
                <a:spcPts val="500"/>
              </a:spcBef>
              <a:buSzPct val="45000"/>
              <a:buFont typeface="Wingdings" charset="2"/>
              <a:buChar char=""/>
            </a:pPr>
            <a:r>
              <a:rPr lang="en-GB" sz="2000">
                <a:solidFill>
                  <a:srgbClr val="FFFFFF"/>
                </a:solidFill>
              </a:rPr>
              <a:t>blood</a:t>
            </a:r>
          </a:p>
          <a:p>
            <a:pPr lvl="1" hangingPunct="1">
              <a:lnSpc>
                <a:spcPct val="100000"/>
              </a:lnSpc>
              <a:spcBef>
                <a:spcPts val="500"/>
              </a:spcBef>
              <a:buSzPct val="45000"/>
              <a:buFont typeface="Wingdings" charset="2"/>
              <a:buChar char=""/>
            </a:pPr>
            <a:r>
              <a:rPr lang="en-GB" sz="2000">
                <a:solidFill>
                  <a:srgbClr val="FFFFFF"/>
                </a:solidFill>
              </a:rPr>
              <a:t>cells</a:t>
            </a:r>
          </a:p>
        </p:txBody>
      </p:sp>
      <p:sp>
        <p:nvSpPr>
          <p:cNvPr id="67587" name="Text Box 3"/>
          <p:cNvSpPr txBox="1">
            <a:spLocks noChangeArrowheads="1"/>
          </p:cNvSpPr>
          <p:nvPr/>
        </p:nvSpPr>
        <p:spPr bwMode="auto">
          <a:xfrm>
            <a:off x="5122863" y="218440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600"/>
              </a:spcBef>
              <a:buSzPct val="45000"/>
              <a:buFont typeface="Wingdings" charset="2"/>
              <a:buChar char=""/>
            </a:pPr>
            <a:r>
              <a:rPr lang="en-GB" sz="2400" u="sng">
                <a:solidFill>
                  <a:srgbClr val="FFFFFF"/>
                </a:solidFill>
              </a:rPr>
              <a:t>INTERSTITIAL</a:t>
            </a:r>
          </a:p>
          <a:p>
            <a:pPr hangingPunct="1">
              <a:lnSpc>
                <a:spcPct val="100000"/>
              </a:lnSpc>
              <a:spcBef>
                <a:spcPts val="600"/>
              </a:spcBef>
              <a:buSzPct val="45000"/>
              <a:buFont typeface="Wingdings" charset="2"/>
              <a:buChar char=""/>
            </a:pPr>
            <a:r>
              <a:rPr lang="en-GB" sz="2400">
                <a:solidFill>
                  <a:srgbClr val="FFFFFF"/>
                </a:solidFill>
              </a:rPr>
              <a:t>Any zone</a:t>
            </a:r>
          </a:p>
          <a:p>
            <a:pPr hangingPunct="1">
              <a:lnSpc>
                <a:spcPct val="100000"/>
              </a:lnSpc>
              <a:spcBef>
                <a:spcPts val="600"/>
              </a:spcBef>
              <a:buSzPct val="45000"/>
              <a:buFont typeface="Wingdings" charset="2"/>
              <a:buChar char=""/>
            </a:pPr>
            <a:r>
              <a:rPr lang="en-GB" sz="2400">
                <a:solidFill>
                  <a:srgbClr val="FFFFFF"/>
                </a:solidFill>
              </a:rPr>
              <a:t>linear/reticular/nodular</a:t>
            </a:r>
          </a:p>
          <a:p>
            <a:pPr hangingPunct="1">
              <a:lnSpc>
                <a:spcPct val="100000"/>
              </a:lnSpc>
              <a:spcBef>
                <a:spcPts val="600"/>
              </a:spcBef>
              <a:buSzPct val="45000"/>
              <a:buFont typeface="Wingdings" charset="2"/>
              <a:buNone/>
            </a:pPr>
            <a:endParaRPr lang="en-GB" sz="2400">
              <a:solidFill>
                <a:srgbClr val="FFFFFF"/>
              </a:solidFill>
            </a:endParaRPr>
          </a:p>
          <a:p>
            <a:pPr hangingPunct="1">
              <a:lnSpc>
                <a:spcPct val="100000"/>
              </a:lnSpc>
              <a:spcBef>
                <a:spcPts val="600"/>
              </a:spcBef>
              <a:buSzPct val="45000"/>
              <a:buFont typeface="Wingdings" charset="2"/>
              <a:buChar char=""/>
            </a:pPr>
            <a:r>
              <a:rPr lang="en-GB" sz="2400">
                <a:solidFill>
                  <a:srgbClr val="FFFFFF"/>
                </a:solidFill>
              </a:rPr>
              <a:t>Causes</a:t>
            </a:r>
          </a:p>
          <a:p>
            <a:pPr lvl="1" hangingPunct="1">
              <a:lnSpc>
                <a:spcPct val="100000"/>
              </a:lnSpc>
              <a:spcBef>
                <a:spcPts val="500"/>
              </a:spcBef>
              <a:buSzPct val="45000"/>
              <a:buFont typeface="Wingdings" charset="2"/>
              <a:buChar char=""/>
            </a:pPr>
            <a:r>
              <a:rPr lang="en-GB" sz="2000">
                <a:solidFill>
                  <a:srgbClr val="FFFFFF"/>
                </a:solidFill>
              </a:rPr>
              <a:t>fluid</a:t>
            </a:r>
          </a:p>
          <a:p>
            <a:pPr lvl="1" hangingPunct="1">
              <a:lnSpc>
                <a:spcPct val="100000"/>
              </a:lnSpc>
              <a:spcBef>
                <a:spcPts val="500"/>
              </a:spcBef>
              <a:buSzPct val="45000"/>
              <a:buFont typeface="Wingdings" charset="2"/>
              <a:buChar char=""/>
            </a:pPr>
            <a:r>
              <a:rPr lang="en-GB" sz="2000">
                <a:solidFill>
                  <a:srgbClr val="FFFFFF"/>
                </a:solidFill>
              </a:rPr>
              <a:t>inflammation leading to fibrosis (CFA, industrial lung disease, inflammatory arthritides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00"/>
                </a:solidFill>
              </a:rPr>
              <a:t>Abnormality:  There is lobar collapse</a:t>
            </a:r>
          </a:p>
        </p:txBody>
      </p:sp>
      <p:sp>
        <p:nvSpPr>
          <p:cNvPr id="68610" name="Text Box 2"/>
          <p:cNvSpPr txBox="1">
            <a:spLocks noChangeArrowheads="1"/>
          </p:cNvSpPr>
          <p:nvPr/>
        </p:nvSpPr>
        <p:spPr bwMode="auto">
          <a:xfrm>
            <a:off x="755650" y="2184400"/>
            <a:ext cx="8567738" cy="483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66"/>
                </a:solidFill>
              </a:rPr>
              <a:t>Cause of collapse: proximal obstruction</a:t>
            </a:r>
          </a:p>
          <a:p>
            <a:pPr lvl="1" hangingPunct="1">
              <a:lnSpc>
                <a:spcPct val="100000"/>
              </a:lnSpc>
              <a:spcBef>
                <a:spcPts val="700"/>
              </a:spcBef>
              <a:buSzPct val="45000"/>
              <a:buFont typeface="Wingdings" charset="2"/>
              <a:buChar char=""/>
            </a:pPr>
            <a:r>
              <a:rPr lang="en-GB" sz="2800">
                <a:solidFill>
                  <a:srgbClr val="FFFF66"/>
                </a:solidFill>
              </a:rPr>
              <a:t>neoplasm </a:t>
            </a:r>
          </a:p>
          <a:p>
            <a:pPr lvl="1" hangingPunct="1">
              <a:lnSpc>
                <a:spcPct val="100000"/>
              </a:lnSpc>
              <a:spcBef>
                <a:spcPts val="700"/>
              </a:spcBef>
              <a:buSzPct val="45000"/>
              <a:buFont typeface="Wingdings" charset="2"/>
              <a:buChar char=""/>
            </a:pPr>
            <a:r>
              <a:rPr lang="en-GB" sz="2800">
                <a:solidFill>
                  <a:srgbClr val="FFFF66"/>
                </a:solidFill>
              </a:rPr>
              <a:t>mucus plug</a:t>
            </a:r>
          </a:p>
          <a:p>
            <a:pPr lvl="1" hangingPunct="1">
              <a:lnSpc>
                <a:spcPct val="100000"/>
              </a:lnSpc>
              <a:spcBef>
                <a:spcPts val="700"/>
              </a:spcBef>
              <a:buSzPct val="45000"/>
              <a:buFont typeface="Wingdings" charset="2"/>
              <a:buChar char=""/>
            </a:pPr>
            <a:r>
              <a:rPr lang="en-GB" sz="2800">
                <a:solidFill>
                  <a:srgbClr val="FFFF66"/>
                </a:solidFill>
              </a:rPr>
              <a:t>foreign body</a:t>
            </a:r>
          </a:p>
          <a:p>
            <a:pPr hangingPunct="1">
              <a:lnSpc>
                <a:spcPct val="100000"/>
              </a:lnSpc>
              <a:spcBef>
                <a:spcPts val="800"/>
              </a:spcBef>
              <a:buSzPct val="45000"/>
              <a:buFont typeface="Wingdings" charset="2"/>
              <a:buChar char=""/>
            </a:pPr>
            <a:r>
              <a:rPr lang="en-GB" sz="3200">
                <a:solidFill>
                  <a:srgbClr val="FFFF66"/>
                </a:solidFill>
              </a:rPr>
              <a:t>Loss of volume (cf consolidation/airspace shadowing)</a:t>
            </a:r>
          </a:p>
          <a:p>
            <a:pPr hangingPunct="1">
              <a:lnSpc>
                <a:spcPct val="100000"/>
              </a:lnSpc>
              <a:spcBef>
                <a:spcPts val="800"/>
              </a:spcBef>
              <a:buSzPct val="45000"/>
              <a:buFont typeface="Wingdings" charset="2"/>
              <a:buChar char=""/>
            </a:pPr>
            <a:r>
              <a:rPr lang="en-GB" sz="3200">
                <a:solidFill>
                  <a:srgbClr val="FFFF66"/>
                </a:solidFill>
              </a:rPr>
              <a:t>Predictable location</a:t>
            </a:r>
          </a:p>
          <a:p>
            <a:pPr hangingPunct="1">
              <a:lnSpc>
                <a:spcPct val="100000"/>
              </a:lnSpc>
              <a:spcBef>
                <a:spcPts val="800"/>
              </a:spcBef>
              <a:buSzPct val="45000"/>
              <a:buFont typeface="Wingdings" charset="2"/>
              <a:buNone/>
            </a:pPr>
            <a:endParaRPr lang="en-GB" sz="32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00"/>
                </a:solidFill>
              </a:rPr>
              <a:t>Signs of lobar collapse: </a:t>
            </a:r>
            <a:r>
              <a:rPr lang="en-GB" sz="4000">
                <a:solidFill>
                  <a:srgbClr val="FFFF66"/>
                </a:solidFill>
              </a:rPr>
              <a:t>Volume loss</a:t>
            </a:r>
          </a:p>
        </p:txBody>
      </p:sp>
      <p:sp>
        <p:nvSpPr>
          <p:cNvPr id="69634"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GB" sz="2800">
                <a:solidFill>
                  <a:srgbClr val="FFFF66"/>
                </a:solidFill>
              </a:rPr>
              <a:t>Mediastinum shifted towards side of collapse</a:t>
            </a:r>
          </a:p>
          <a:p>
            <a:pPr hangingPunct="1">
              <a:lnSpc>
                <a:spcPct val="100000"/>
              </a:lnSpc>
              <a:spcBef>
                <a:spcPts val="700"/>
              </a:spcBef>
              <a:buSzPct val="45000"/>
              <a:buFont typeface="Wingdings" charset="2"/>
              <a:buChar char=""/>
            </a:pPr>
            <a:r>
              <a:rPr lang="en-GB" sz="2800">
                <a:solidFill>
                  <a:srgbClr val="FFFF66"/>
                </a:solidFill>
              </a:rPr>
              <a:t>Hilum is pulled up or down</a:t>
            </a:r>
          </a:p>
          <a:p>
            <a:pPr hangingPunct="1">
              <a:lnSpc>
                <a:spcPct val="100000"/>
              </a:lnSpc>
              <a:spcBef>
                <a:spcPts val="700"/>
              </a:spcBef>
              <a:buSzPct val="45000"/>
              <a:buFont typeface="Wingdings" charset="2"/>
              <a:buChar char=""/>
            </a:pPr>
            <a:r>
              <a:rPr lang="en-GB" sz="2800">
                <a:solidFill>
                  <a:srgbClr val="FFFF66"/>
                </a:solidFill>
              </a:rPr>
              <a:t>Horizontal fissure pulled up (Right upper lobe) or down (right lower lobe)</a:t>
            </a:r>
          </a:p>
          <a:p>
            <a:pPr hangingPunct="1">
              <a:lnSpc>
                <a:spcPct val="100000"/>
              </a:lnSpc>
              <a:spcBef>
                <a:spcPts val="700"/>
              </a:spcBef>
              <a:buSzPct val="45000"/>
              <a:buFont typeface="Wingdings" charset="2"/>
              <a:buChar char=""/>
            </a:pPr>
            <a:r>
              <a:rPr lang="en-GB" sz="2800">
                <a:solidFill>
                  <a:srgbClr val="FFFF66"/>
                </a:solidFill>
              </a:rPr>
              <a:t>Remaining non-collapsed lung on ipsi-lateral size has to expand, therefore abnormal side is blacker</a:t>
            </a:r>
          </a:p>
          <a:p>
            <a:pPr hangingPunct="1">
              <a:lnSpc>
                <a:spcPct val="100000"/>
              </a:lnSpc>
              <a:spcBef>
                <a:spcPts val="700"/>
              </a:spcBef>
              <a:buSzPct val="45000"/>
              <a:buFont typeface="Wingdings" charset="2"/>
              <a:buChar char=""/>
            </a:pPr>
            <a:r>
              <a:rPr lang="en-GB" sz="2800">
                <a:solidFill>
                  <a:srgbClr val="FFFF66"/>
                </a:solidFill>
              </a:rPr>
              <a:t>Proximal obstruction may be visible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00"/>
                </a:solidFill>
              </a:rPr>
              <a:t>Which lobe is involved?</a:t>
            </a:r>
          </a:p>
        </p:txBody>
      </p:sp>
      <p:sp>
        <p:nvSpPr>
          <p:cNvPr id="70658" name="Text Box 2"/>
          <p:cNvSpPr txBox="1">
            <a:spLocks noChangeArrowheads="1"/>
          </p:cNvSpPr>
          <p:nvPr/>
        </p:nvSpPr>
        <p:spPr bwMode="auto">
          <a:xfrm>
            <a:off x="755650" y="2184400"/>
            <a:ext cx="4703763" cy="507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hangingPunct="1">
              <a:lnSpc>
                <a:spcPct val="90000"/>
              </a:lnSpc>
              <a:spcBef>
                <a:spcPts val="600"/>
              </a:spcBef>
              <a:buSzPct val="45000"/>
              <a:buFont typeface="Wingdings" charset="2"/>
              <a:buChar char=""/>
            </a:pPr>
            <a:r>
              <a:rPr lang="en-GB" sz="2400">
                <a:solidFill>
                  <a:srgbClr val="FFFF66"/>
                </a:solidFill>
              </a:rPr>
              <a:t>The crisp borders of the diaphragm and heart are due to air-tissue interfaces (ie black/white)</a:t>
            </a:r>
          </a:p>
          <a:p>
            <a:pPr hangingPunct="1">
              <a:lnSpc>
                <a:spcPct val="90000"/>
              </a:lnSpc>
              <a:spcBef>
                <a:spcPts val="600"/>
              </a:spcBef>
              <a:buSzPct val="45000"/>
              <a:buFont typeface="Wingdings" charset="2"/>
              <a:buNone/>
            </a:pPr>
            <a:endParaRPr lang="en-GB" sz="2400">
              <a:solidFill>
                <a:srgbClr val="FFFF66"/>
              </a:solidFill>
            </a:endParaRPr>
          </a:p>
          <a:p>
            <a:pPr hangingPunct="1">
              <a:lnSpc>
                <a:spcPct val="90000"/>
              </a:lnSpc>
              <a:spcBef>
                <a:spcPts val="600"/>
              </a:spcBef>
              <a:buSzPct val="45000"/>
              <a:buFont typeface="Wingdings" charset="2"/>
              <a:buChar char=""/>
            </a:pPr>
            <a:r>
              <a:rPr lang="en-GB" sz="2400">
                <a:solidFill>
                  <a:srgbClr val="FFFF66"/>
                </a:solidFill>
              </a:rPr>
              <a:t>These interfaces are lost, if the air containing portions of lungs become consolidated or collapse</a:t>
            </a:r>
          </a:p>
          <a:p>
            <a:pPr hangingPunct="1">
              <a:lnSpc>
                <a:spcPct val="90000"/>
              </a:lnSpc>
              <a:spcBef>
                <a:spcPts val="600"/>
              </a:spcBef>
              <a:buSzPct val="45000"/>
              <a:buFont typeface="Wingdings" charset="2"/>
              <a:buNone/>
            </a:pPr>
            <a:endParaRPr lang="en-GB" sz="2400">
              <a:solidFill>
                <a:srgbClr val="FFFF66"/>
              </a:solidFill>
            </a:endParaRPr>
          </a:p>
          <a:p>
            <a:pPr hangingPunct="1">
              <a:lnSpc>
                <a:spcPct val="90000"/>
              </a:lnSpc>
              <a:spcBef>
                <a:spcPts val="600"/>
              </a:spcBef>
              <a:buSzPct val="45000"/>
              <a:buFont typeface="Wingdings" charset="2"/>
              <a:buChar char=""/>
            </a:pPr>
            <a:r>
              <a:rPr lang="en-GB" sz="2400">
                <a:solidFill>
                  <a:srgbClr val="FFFF66"/>
                </a:solidFill>
              </a:rPr>
              <a:t>Look for the interface that is lost- this will indicate which lobe is affected</a:t>
            </a:r>
          </a:p>
          <a:p>
            <a:pPr hangingPunct="1">
              <a:lnSpc>
                <a:spcPct val="90000"/>
              </a:lnSpc>
              <a:spcBef>
                <a:spcPts val="600"/>
              </a:spcBef>
              <a:buSzPct val="45000"/>
              <a:buFont typeface="Wingdings" charset="2"/>
              <a:buNone/>
            </a:pPr>
            <a:endParaRPr lang="en-GB" sz="2400">
              <a:solidFill>
                <a:srgbClr val="FFFFFF"/>
              </a:solidFill>
            </a:endParaRPr>
          </a:p>
        </p:txBody>
      </p:sp>
      <p:grpSp>
        <p:nvGrpSpPr>
          <p:cNvPr id="70659" name="Group 3"/>
          <p:cNvGrpSpPr>
            <a:grpSpLocks/>
          </p:cNvGrpSpPr>
          <p:nvPr/>
        </p:nvGrpSpPr>
        <p:grpSpPr bwMode="auto">
          <a:xfrm>
            <a:off x="5627688" y="2519363"/>
            <a:ext cx="4198937" cy="3871912"/>
            <a:chOff x="3545" y="1587"/>
            <a:chExt cx="2645" cy="2439"/>
          </a:xfrm>
        </p:grpSpPr>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b="45758"/>
            <a:stretch>
              <a:fillRect/>
            </a:stretch>
          </p:blipFill>
          <p:spPr bwMode="auto">
            <a:xfrm>
              <a:off x="3545" y="1587"/>
              <a:ext cx="2645" cy="2439"/>
            </a:xfrm>
            <a:prstGeom prst="rect">
              <a:avLst/>
            </a:prstGeom>
            <a:noFill/>
            <a:ln>
              <a:noFill/>
            </a:ln>
            <a:effectLst/>
            <a:extLst>
              <a:ext uri="{909E8E84-426E-40DD-AFC4-6F175D3DCCD1}">
                <a14:hiddenFill xmlns:a14="http://schemas.microsoft.com/office/drawing/2010/main">
                  <a:blipFill dpi="0" rotWithShape="0">
                    <a:blip/>
                    <a:srcRect b="4575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1" name="Text Box 5"/>
            <p:cNvSpPr txBox="1">
              <a:spLocks noChangeArrowheads="1"/>
            </p:cNvSpPr>
            <p:nvPr/>
          </p:nvSpPr>
          <p:spPr bwMode="auto">
            <a:xfrm>
              <a:off x="3545" y="1587"/>
              <a:ext cx="2645" cy="2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00"/>
                </a:solidFill>
              </a:rPr>
              <a:t>Which lobe?</a:t>
            </a:r>
          </a:p>
        </p:txBody>
      </p:sp>
      <p:sp>
        <p:nvSpPr>
          <p:cNvPr id="71682" name="Text Box 2"/>
          <p:cNvSpPr txBox="1">
            <a:spLocks noChangeArrowheads="1"/>
          </p:cNvSpPr>
          <p:nvPr/>
        </p:nvSpPr>
        <p:spPr bwMode="auto">
          <a:xfrm>
            <a:off x="5122863" y="218440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600"/>
              </a:spcBef>
              <a:buSzPct val="45000"/>
              <a:buFont typeface="Wingdings" charset="2"/>
              <a:buChar char=""/>
            </a:pPr>
            <a:r>
              <a:rPr lang="en-GB" sz="2400">
                <a:solidFill>
                  <a:srgbClr val="FFFF66"/>
                </a:solidFill>
              </a:rPr>
              <a:t>Right superior mediastinal contour- right upper lobe</a:t>
            </a:r>
          </a:p>
          <a:p>
            <a:pPr hangingPunct="1">
              <a:lnSpc>
                <a:spcPct val="100000"/>
              </a:lnSpc>
              <a:spcBef>
                <a:spcPts val="600"/>
              </a:spcBef>
              <a:buSzPct val="45000"/>
              <a:buFont typeface="Wingdings" charset="2"/>
              <a:buChar char=""/>
            </a:pPr>
            <a:r>
              <a:rPr lang="en-GB" sz="2400">
                <a:solidFill>
                  <a:srgbClr val="FFFF66"/>
                </a:solidFill>
              </a:rPr>
              <a:t>Right heart border- right middle lobe</a:t>
            </a:r>
          </a:p>
          <a:p>
            <a:pPr hangingPunct="1">
              <a:lnSpc>
                <a:spcPct val="100000"/>
              </a:lnSpc>
              <a:spcBef>
                <a:spcPts val="600"/>
              </a:spcBef>
              <a:buSzPct val="45000"/>
              <a:buFont typeface="Wingdings" charset="2"/>
              <a:buChar char=""/>
            </a:pPr>
            <a:r>
              <a:rPr lang="en-GB" sz="2400">
                <a:solidFill>
                  <a:srgbClr val="FFFF66"/>
                </a:solidFill>
              </a:rPr>
              <a:t>Right hemidiaphragm- right lower lobe</a:t>
            </a:r>
          </a:p>
          <a:p>
            <a:pPr hangingPunct="1">
              <a:lnSpc>
                <a:spcPct val="100000"/>
              </a:lnSpc>
              <a:spcBef>
                <a:spcPts val="600"/>
              </a:spcBef>
              <a:buSzPct val="45000"/>
              <a:buFont typeface="Wingdings" charset="2"/>
              <a:buChar char=""/>
            </a:pPr>
            <a:r>
              <a:rPr lang="en-GB" sz="2400">
                <a:solidFill>
                  <a:srgbClr val="FFFF66"/>
                </a:solidFill>
              </a:rPr>
              <a:t>Left superior mediastinal contour- left upper lobe</a:t>
            </a:r>
          </a:p>
          <a:p>
            <a:pPr hangingPunct="1">
              <a:lnSpc>
                <a:spcPct val="100000"/>
              </a:lnSpc>
              <a:spcBef>
                <a:spcPts val="600"/>
              </a:spcBef>
              <a:buSzPct val="45000"/>
              <a:buFont typeface="Wingdings" charset="2"/>
              <a:buChar char=""/>
            </a:pPr>
            <a:r>
              <a:rPr lang="en-GB" sz="2400">
                <a:solidFill>
                  <a:srgbClr val="FFFF66"/>
                </a:solidFill>
              </a:rPr>
              <a:t>Left hemidiaphragm- left lower lobe</a:t>
            </a:r>
          </a:p>
        </p:txBody>
      </p:sp>
      <p:grpSp>
        <p:nvGrpSpPr>
          <p:cNvPr id="71683" name="Group 3"/>
          <p:cNvGrpSpPr>
            <a:grpSpLocks/>
          </p:cNvGrpSpPr>
          <p:nvPr/>
        </p:nvGrpSpPr>
        <p:grpSpPr bwMode="auto">
          <a:xfrm>
            <a:off x="839788" y="2435225"/>
            <a:ext cx="4198937" cy="3871913"/>
            <a:chOff x="529" y="1534"/>
            <a:chExt cx="2645" cy="2439"/>
          </a:xfrm>
        </p:grpSpPr>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b="45758"/>
            <a:stretch>
              <a:fillRect/>
            </a:stretch>
          </p:blipFill>
          <p:spPr bwMode="auto">
            <a:xfrm>
              <a:off x="529" y="1534"/>
              <a:ext cx="2645" cy="2439"/>
            </a:xfrm>
            <a:prstGeom prst="rect">
              <a:avLst/>
            </a:prstGeom>
            <a:noFill/>
            <a:ln>
              <a:noFill/>
            </a:ln>
            <a:effectLst/>
            <a:extLst>
              <a:ext uri="{909E8E84-426E-40DD-AFC4-6F175D3DCCD1}">
                <a14:hiddenFill xmlns:a14="http://schemas.microsoft.com/office/drawing/2010/main">
                  <a:blipFill dpi="0" rotWithShape="0">
                    <a:blip/>
                    <a:srcRect b="4575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5" name="Text Box 5"/>
            <p:cNvSpPr txBox="1">
              <a:spLocks noChangeArrowheads="1"/>
            </p:cNvSpPr>
            <p:nvPr/>
          </p:nvSpPr>
          <p:spPr bwMode="auto">
            <a:xfrm>
              <a:off x="529" y="1534"/>
              <a:ext cx="2645" cy="2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755650" y="512763"/>
            <a:ext cx="8567738" cy="157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00"/>
                </a:solidFill>
              </a:rPr>
              <a:t>Collapse versus consolidation</a:t>
            </a:r>
          </a:p>
        </p:txBody>
      </p:sp>
      <p:sp>
        <p:nvSpPr>
          <p:cNvPr id="72706"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90000"/>
              </a:lnSpc>
              <a:spcBef>
                <a:spcPts val="800"/>
              </a:spcBef>
              <a:buSzPct val="45000"/>
              <a:buFont typeface="Wingdings" charset="2"/>
              <a:buChar char=""/>
            </a:pPr>
            <a:r>
              <a:rPr lang="en-GB" sz="3200">
                <a:solidFill>
                  <a:srgbClr val="FFFF66"/>
                </a:solidFill>
              </a:rPr>
              <a:t>Both affect lobes</a:t>
            </a:r>
          </a:p>
          <a:p>
            <a:pPr hangingPunct="1">
              <a:lnSpc>
                <a:spcPct val="90000"/>
              </a:lnSpc>
              <a:spcBef>
                <a:spcPts val="800"/>
              </a:spcBef>
              <a:buSzPct val="45000"/>
              <a:buFont typeface="Wingdings" charset="2"/>
              <a:buChar char=""/>
            </a:pPr>
            <a:r>
              <a:rPr lang="en-GB" sz="3200">
                <a:solidFill>
                  <a:srgbClr val="FFFF66"/>
                </a:solidFill>
              </a:rPr>
              <a:t>Both cause white areas in lungs</a:t>
            </a:r>
          </a:p>
          <a:p>
            <a:pPr hangingPunct="1">
              <a:lnSpc>
                <a:spcPct val="90000"/>
              </a:lnSpc>
              <a:spcBef>
                <a:spcPts val="800"/>
              </a:spcBef>
              <a:buSzPct val="45000"/>
              <a:buFont typeface="Wingdings" charset="2"/>
              <a:buChar char=""/>
            </a:pPr>
            <a:r>
              <a:rPr lang="en-GB" sz="3200" u="sng">
                <a:solidFill>
                  <a:srgbClr val="FFFF66"/>
                </a:solidFill>
              </a:rPr>
              <a:t>Consolidation</a:t>
            </a:r>
          </a:p>
          <a:p>
            <a:pPr lvl="1" hangingPunct="1">
              <a:lnSpc>
                <a:spcPct val="90000"/>
              </a:lnSpc>
              <a:spcBef>
                <a:spcPts val="700"/>
              </a:spcBef>
              <a:buSzPct val="45000"/>
              <a:buFont typeface="Wingdings" charset="2"/>
              <a:buChar char=""/>
            </a:pPr>
            <a:r>
              <a:rPr lang="en-GB" sz="2800">
                <a:solidFill>
                  <a:srgbClr val="FFFF66"/>
                </a:solidFill>
              </a:rPr>
              <a:t>no loss of volume</a:t>
            </a:r>
          </a:p>
          <a:p>
            <a:pPr lvl="1" hangingPunct="1">
              <a:lnSpc>
                <a:spcPct val="90000"/>
              </a:lnSpc>
              <a:spcBef>
                <a:spcPts val="700"/>
              </a:spcBef>
              <a:buSzPct val="45000"/>
              <a:buFont typeface="Wingdings" charset="2"/>
              <a:buChar char=""/>
            </a:pPr>
            <a:r>
              <a:rPr lang="en-GB" sz="2800">
                <a:solidFill>
                  <a:srgbClr val="FFFF66"/>
                </a:solidFill>
              </a:rPr>
              <a:t>air bronchograms</a:t>
            </a:r>
          </a:p>
          <a:p>
            <a:pPr hangingPunct="1">
              <a:lnSpc>
                <a:spcPct val="90000"/>
              </a:lnSpc>
              <a:spcBef>
                <a:spcPts val="800"/>
              </a:spcBef>
              <a:buSzPct val="45000"/>
              <a:buFont typeface="Wingdings" charset="2"/>
              <a:buChar char=""/>
            </a:pPr>
            <a:r>
              <a:rPr lang="en-GB" sz="3200" u="sng">
                <a:solidFill>
                  <a:srgbClr val="FFFF66"/>
                </a:solidFill>
              </a:rPr>
              <a:t>Collapse</a:t>
            </a:r>
          </a:p>
          <a:p>
            <a:pPr lvl="1" hangingPunct="1">
              <a:lnSpc>
                <a:spcPct val="90000"/>
              </a:lnSpc>
              <a:spcBef>
                <a:spcPts val="700"/>
              </a:spcBef>
              <a:buSzPct val="45000"/>
              <a:buFont typeface="Wingdings" charset="2"/>
              <a:buChar char=""/>
            </a:pPr>
            <a:r>
              <a:rPr lang="en-GB" sz="2800">
                <a:solidFill>
                  <a:srgbClr val="FFFF66"/>
                </a:solidFill>
              </a:rPr>
              <a:t>loss of volume</a:t>
            </a:r>
          </a:p>
          <a:p>
            <a:pPr lvl="1" hangingPunct="1">
              <a:lnSpc>
                <a:spcPct val="90000"/>
              </a:lnSpc>
              <a:spcBef>
                <a:spcPts val="700"/>
              </a:spcBef>
              <a:buSzPct val="45000"/>
              <a:buFont typeface="Wingdings" charset="2"/>
              <a:buChar char=""/>
            </a:pPr>
            <a:r>
              <a:rPr lang="en-GB" sz="2800">
                <a:solidFill>
                  <a:srgbClr val="FFFF66"/>
                </a:solidFill>
              </a:rPr>
              <a:t>no air bronchograms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00"/>
                </a:solidFill>
              </a:rPr>
              <a:t>Abnormality:  Left lower lobe Collapse</a:t>
            </a:r>
          </a:p>
        </p:txBody>
      </p:sp>
      <p:sp>
        <p:nvSpPr>
          <p:cNvPr id="73730" name="Text Box 2"/>
          <p:cNvSpPr txBox="1">
            <a:spLocks noChangeArrowheads="1"/>
          </p:cNvSpPr>
          <p:nvPr/>
        </p:nvSpPr>
        <p:spPr bwMode="auto">
          <a:xfrm>
            <a:off x="-60325" y="2303463"/>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600"/>
              </a:spcBef>
              <a:buSzPct val="45000"/>
              <a:buFont typeface="Wingdings" charset="2"/>
              <a:buChar char=""/>
            </a:pPr>
            <a:r>
              <a:rPr lang="en-GB" sz="2400">
                <a:solidFill>
                  <a:srgbClr val="FFFF66"/>
                </a:solidFill>
              </a:rPr>
              <a:t>Mediastinum shifted towards side of collapse</a:t>
            </a:r>
          </a:p>
          <a:p>
            <a:pPr hangingPunct="1">
              <a:lnSpc>
                <a:spcPct val="100000"/>
              </a:lnSpc>
              <a:spcBef>
                <a:spcPts val="600"/>
              </a:spcBef>
              <a:buSzPct val="45000"/>
              <a:buFont typeface="Wingdings" charset="2"/>
              <a:buChar char=""/>
            </a:pPr>
            <a:r>
              <a:rPr lang="en-GB" sz="2400">
                <a:solidFill>
                  <a:srgbClr val="FFFF66"/>
                </a:solidFill>
              </a:rPr>
              <a:t>Hilum is pulled down</a:t>
            </a:r>
          </a:p>
          <a:p>
            <a:pPr hangingPunct="1">
              <a:lnSpc>
                <a:spcPct val="100000"/>
              </a:lnSpc>
              <a:spcBef>
                <a:spcPts val="600"/>
              </a:spcBef>
              <a:buSzPct val="45000"/>
              <a:buFont typeface="Wingdings" charset="2"/>
              <a:buChar char=""/>
            </a:pPr>
            <a:r>
              <a:rPr lang="en-GB" sz="2400">
                <a:solidFill>
                  <a:srgbClr val="FFFF66"/>
                </a:solidFill>
              </a:rPr>
              <a:t>Loss of the left hemidiaphragm</a:t>
            </a:r>
          </a:p>
          <a:p>
            <a:pPr hangingPunct="1">
              <a:lnSpc>
                <a:spcPct val="100000"/>
              </a:lnSpc>
              <a:spcBef>
                <a:spcPts val="600"/>
              </a:spcBef>
              <a:buSzPct val="45000"/>
              <a:buFont typeface="Wingdings" charset="2"/>
              <a:buChar char=""/>
            </a:pPr>
            <a:r>
              <a:rPr lang="en-GB" sz="2400">
                <a:solidFill>
                  <a:srgbClr val="FFFF66"/>
                </a:solidFill>
              </a:rPr>
              <a:t>Remaining non-collapsed lung on ipsi-lateral size has to expand, therefore abnormal side is blacker</a:t>
            </a:r>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2160588"/>
            <a:ext cx="5280025"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41363" y="282575"/>
            <a:ext cx="8609012" cy="1262063"/>
          </a:xfrm>
          <a:ln/>
        </p:spPr>
        <p:txBody>
          <a:bodyPr tIns="21168"/>
          <a:lstStyle/>
          <a:p>
            <a:endParaRPr lang="en-GB"/>
          </a:p>
        </p:txBody>
      </p:sp>
      <p:sp>
        <p:nvSpPr>
          <p:cNvPr id="10242" name="Rectangle 2"/>
          <p:cNvSpPr>
            <a:spLocks noGrp="1" noChangeArrowheads="1"/>
          </p:cNvSpPr>
          <p:nvPr>
            <p:ph type="body" idx="1"/>
          </p:nvPr>
        </p:nvSpPr>
        <p:spPr>
          <a:xfrm>
            <a:off x="741363" y="900113"/>
            <a:ext cx="8772525" cy="6000750"/>
          </a:xfrm>
          <a:ln/>
        </p:spPr>
        <p:txBody>
          <a:bodyPr/>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Radiation exposure is covered in law by 2 pieces of legislation:</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IR(ME)R 2000   ---   Covers exposure of patients.</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IRR 1999  ---  Covers exposure to the general public (not only medicine).</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You don't need to know these for exams, however bear in mind that as a doctor requesting examinations requiring radiation these apply to you.</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Royal College of Radiologists website (</a:t>
            </a:r>
            <a:r>
              <a:rPr lang="en-GB">
                <a:hlinkClick r:id="rId3"/>
              </a:rPr>
              <a:t>www.rcr.ac.uk</a:t>
            </a:r>
            <a:r>
              <a:rPr lang="en-GB"/>
              <a:t>)</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'Making Best Use of Clinical Radiology Services (MBUR)'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252413" y="0"/>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US" sz="4400">
                <a:solidFill>
                  <a:srgbClr val="FFFF66"/>
                </a:solidFill>
              </a:rPr>
              <a:t>Left lower lobe consolidation</a:t>
            </a:r>
          </a:p>
        </p:txBody>
      </p:sp>
      <p:sp>
        <p:nvSpPr>
          <p:cNvPr id="74754" name="Text Box 2"/>
          <p:cNvSpPr txBox="1">
            <a:spLocks noChangeArrowheads="1"/>
          </p:cNvSpPr>
          <p:nvPr/>
        </p:nvSpPr>
        <p:spPr bwMode="auto">
          <a:xfrm>
            <a:off x="300038" y="2303463"/>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US" sz="2800">
                <a:solidFill>
                  <a:srgbClr val="FFFFFF"/>
                </a:solidFill>
              </a:rPr>
              <a:t>No loss of volume</a:t>
            </a:r>
          </a:p>
          <a:p>
            <a:pPr hangingPunct="1">
              <a:lnSpc>
                <a:spcPct val="100000"/>
              </a:lnSpc>
              <a:spcBef>
                <a:spcPts val="700"/>
              </a:spcBef>
              <a:buSzPct val="45000"/>
              <a:buFont typeface="Wingdings" charset="2"/>
              <a:buChar char=""/>
            </a:pPr>
            <a:r>
              <a:rPr lang="en-US" sz="2800">
                <a:solidFill>
                  <a:srgbClr val="FFFFFF"/>
                </a:solidFill>
              </a:rPr>
              <a:t>No shift of mediastinum</a:t>
            </a:r>
          </a:p>
          <a:p>
            <a:pPr hangingPunct="1">
              <a:lnSpc>
                <a:spcPct val="100000"/>
              </a:lnSpc>
              <a:spcBef>
                <a:spcPts val="700"/>
              </a:spcBef>
              <a:buSzPct val="45000"/>
              <a:buFont typeface="Wingdings" charset="2"/>
              <a:buChar char=""/>
            </a:pPr>
            <a:r>
              <a:rPr lang="en-US" sz="2800">
                <a:solidFill>
                  <a:srgbClr val="FFFFFF"/>
                </a:solidFill>
              </a:rPr>
              <a:t>Left hemidiaphragm obscured</a:t>
            </a:r>
          </a:p>
        </p:txBody>
      </p:sp>
      <p:grpSp>
        <p:nvGrpSpPr>
          <p:cNvPr id="74755" name="Group 3"/>
          <p:cNvGrpSpPr>
            <a:grpSpLocks/>
          </p:cNvGrpSpPr>
          <p:nvPr/>
        </p:nvGrpSpPr>
        <p:grpSpPr bwMode="auto">
          <a:xfrm>
            <a:off x="4500563" y="1468438"/>
            <a:ext cx="5399087" cy="5729287"/>
            <a:chOff x="2835" y="925"/>
            <a:chExt cx="3401" cy="3609"/>
          </a:xfrm>
        </p:grpSpPr>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 y="925"/>
              <a:ext cx="3401" cy="36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7" name="Text Box 5"/>
            <p:cNvSpPr txBox="1">
              <a:spLocks noChangeArrowheads="1"/>
            </p:cNvSpPr>
            <p:nvPr/>
          </p:nvSpPr>
          <p:spPr bwMode="auto">
            <a:xfrm>
              <a:off x="2835" y="925"/>
              <a:ext cx="3401" cy="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74758" name="Text Box 6"/>
          <p:cNvSpPr txBox="1">
            <a:spLocks noChangeArrowheads="1"/>
          </p:cNvSpPr>
          <p:nvPr/>
        </p:nvSpPr>
        <p:spPr bwMode="auto">
          <a:xfrm>
            <a:off x="6548438" y="5605463"/>
            <a:ext cx="706437"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4759" name="Text Box 7"/>
          <p:cNvSpPr txBox="1">
            <a:spLocks noChangeArrowheads="1"/>
          </p:cNvSpPr>
          <p:nvPr/>
        </p:nvSpPr>
        <p:spPr bwMode="auto">
          <a:xfrm>
            <a:off x="8350250" y="5389563"/>
            <a:ext cx="2032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4760" name="Text Box 8"/>
          <p:cNvSpPr txBox="1">
            <a:spLocks noChangeArrowheads="1"/>
          </p:cNvSpPr>
          <p:nvPr/>
        </p:nvSpPr>
        <p:spPr bwMode="auto">
          <a:xfrm>
            <a:off x="8616950" y="4891088"/>
            <a:ext cx="121761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792163" y="0"/>
            <a:ext cx="85677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US" sz="4400">
                <a:solidFill>
                  <a:srgbClr val="FFFF66"/>
                </a:solidFill>
              </a:rPr>
              <a:t> Left upper lobe collapse</a:t>
            </a:r>
          </a:p>
        </p:txBody>
      </p:sp>
      <p:sp>
        <p:nvSpPr>
          <p:cNvPr id="75778" name="Text Box 2"/>
          <p:cNvSpPr txBox="1">
            <a:spLocks noChangeArrowheads="1"/>
          </p:cNvSpPr>
          <p:nvPr/>
        </p:nvSpPr>
        <p:spPr bwMode="auto">
          <a:xfrm>
            <a:off x="120650" y="161925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US" sz="2800">
                <a:solidFill>
                  <a:srgbClr val="FFFFFF"/>
                </a:solidFill>
              </a:rPr>
              <a:t>Mediastinum shifted to left</a:t>
            </a:r>
          </a:p>
          <a:p>
            <a:pPr hangingPunct="1">
              <a:lnSpc>
                <a:spcPct val="100000"/>
              </a:lnSpc>
              <a:spcBef>
                <a:spcPts val="700"/>
              </a:spcBef>
              <a:buSzPct val="45000"/>
              <a:buFont typeface="Wingdings" charset="2"/>
              <a:buChar char=""/>
            </a:pPr>
            <a:r>
              <a:rPr lang="en-GB" sz="2800">
                <a:solidFill>
                  <a:srgbClr val="FFFFFF"/>
                </a:solidFill>
              </a:rPr>
              <a:t>Loss of left superior mediastinal contour</a:t>
            </a:r>
          </a:p>
          <a:p>
            <a:pPr hangingPunct="1">
              <a:lnSpc>
                <a:spcPct val="100000"/>
              </a:lnSpc>
              <a:spcBef>
                <a:spcPts val="700"/>
              </a:spcBef>
              <a:buSzPct val="45000"/>
              <a:buFont typeface="Wingdings" charset="2"/>
              <a:buChar char=""/>
            </a:pPr>
            <a:r>
              <a:rPr lang="en-US" sz="2800">
                <a:solidFill>
                  <a:srgbClr val="FFFFFF"/>
                </a:solidFill>
              </a:rPr>
              <a:t>No air bronchongrams</a:t>
            </a:r>
          </a:p>
          <a:p>
            <a:pPr hangingPunct="1">
              <a:lnSpc>
                <a:spcPct val="100000"/>
              </a:lnSpc>
              <a:spcBef>
                <a:spcPts val="700"/>
              </a:spcBef>
              <a:buSzPct val="45000"/>
              <a:buFont typeface="Wingdings" charset="2"/>
              <a:buChar char=""/>
            </a:pPr>
            <a:r>
              <a:rPr lang="en-US" sz="2800">
                <a:solidFill>
                  <a:srgbClr val="FFFFFF"/>
                </a:solidFill>
              </a:rPr>
              <a:t>Loss of volume on left</a:t>
            </a:r>
          </a:p>
        </p:txBody>
      </p:sp>
      <p:grpSp>
        <p:nvGrpSpPr>
          <p:cNvPr id="75779" name="Group 3"/>
          <p:cNvGrpSpPr>
            <a:grpSpLocks/>
          </p:cNvGrpSpPr>
          <p:nvPr/>
        </p:nvGrpSpPr>
        <p:grpSpPr bwMode="auto">
          <a:xfrm>
            <a:off x="4503738" y="1392238"/>
            <a:ext cx="5214937" cy="5986462"/>
            <a:chOff x="2837" y="877"/>
            <a:chExt cx="3285" cy="3771"/>
          </a:xfrm>
        </p:grpSpPr>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 y="877"/>
              <a:ext cx="3285" cy="37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1" name="Text Box 5"/>
            <p:cNvSpPr txBox="1">
              <a:spLocks noChangeArrowheads="1"/>
            </p:cNvSpPr>
            <p:nvPr/>
          </p:nvSpPr>
          <p:spPr bwMode="auto">
            <a:xfrm>
              <a:off x="2837" y="877"/>
              <a:ext cx="3285" cy="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75782" name="Text Box 6"/>
          <p:cNvSpPr txBox="1">
            <a:spLocks noChangeArrowheads="1"/>
          </p:cNvSpPr>
          <p:nvPr/>
        </p:nvSpPr>
        <p:spPr bwMode="auto">
          <a:xfrm>
            <a:off x="5913438" y="5764213"/>
            <a:ext cx="2032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5783" name="Text Box 7"/>
          <p:cNvSpPr txBox="1">
            <a:spLocks noChangeArrowheads="1"/>
          </p:cNvSpPr>
          <p:nvPr/>
        </p:nvSpPr>
        <p:spPr bwMode="auto">
          <a:xfrm>
            <a:off x="8589963" y="6580188"/>
            <a:ext cx="2032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439863" y="0"/>
            <a:ext cx="748823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US" sz="3200">
                <a:solidFill>
                  <a:srgbClr val="FFFF66"/>
                </a:solidFill>
              </a:rPr>
              <a:t> Left upper lobe collapse</a:t>
            </a:r>
          </a:p>
        </p:txBody>
      </p:sp>
      <p:sp>
        <p:nvSpPr>
          <p:cNvPr id="76802" name="Text Box 2"/>
          <p:cNvSpPr txBox="1">
            <a:spLocks noChangeArrowheads="1"/>
          </p:cNvSpPr>
          <p:nvPr/>
        </p:nvSpPr>
        <p:spPr bwMode="auto">
          <a:xfrm>
            <a:off x="0" y="720725"/>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US" sz="2800">
                <a:solidFill>
                  <a:srgbClr val="FFFFFF"/>
                </a:solidFill>
              </a:rPr>
              <a:t>Veil like opacity</a:t>
            </a:r>
          </a:p>
          <a:p>
            <a:pPr hangingPunct="1">
              <a:lnSpc>
                <a:spcPct val="100000"/>
              </a:lnSpc>
              <a:spcBef>
                <a:spcPts val="700"/>
              </a:spcBef>
              <a:buSzPct val="45000"/>
              <a:buFont typeface="Wingdings" charset="2"/>
              <a:buChar char=""/>
            </a:pPr>
            <a:r>
              <a:rPr lang="en-US" sz="2800">
                <a:solidFill>
                  <a:srgbClr val="FFFFFF"/>
                </a:solidFill>
              </a:rPr>
              <a:t>lies anteriorly</a:t>
            </a:r>
          </a:p>
          <a:p>
            <a:pPr hangingPunct="1">
              <a:lnSpc>
                <a:spcPct val="100000"/>
              </a:lnSpc>
              <a:spcBef>
                <a:spcPts val="700"/>
              </a:spcBef>
              <a:buSzPct val="45000"/>
              <a:buFont typeface="Wingdings" charset="2"/>
              <a:buChar char=""/>
            </a:pPr>
            <a:r>
              <a:rPr lang="en-US" sz="2800">
                <a:solidFill>
                  <a:srgbClr val="FFFFFF"/>
                </a:solidFill>
              </a:rPr>
              <a:t>cause may be hilar CA</a:t>
            </a:r>
          </a:p>
        </p:txBody>
      </p:sp>
      <p:grpSp>
        <p:nvGrpSpPr>
          <p:cNvPr id="76803" name="Group 3"/>
          <p:cNvGrpSpPr>
            <a:grpSpLocks/>
          </p:cNvGrpSpPr>
          <p:nvPr/>
        </p:nvGrpSpPr>
        <p:grpSpPr bwMode="auto">
          <a:xfrm>
            <a:off x="6119813" y="2519363"/>
            <a:ext cx="3402012" cy="4535487"/>
            <a:chOff x="3855" y="1587"/>
            <a:chExt cx="2143" cy="2857"/>
          </a:xfrm>
        </p:grpSpPr>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 y="1587"/>
              <a:ext cx="2143" cy="28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5" name="Text Box 5"/>
            <p:cNvSpPr txBox="1">
              <a:spLocks noChangeArrowheads="1"/>
            </p:cNvSpPr>
            <p:nvPr/>
          </p:nvSpPr>
          <p:spPr bwMode="auto">
            <a:xfrm>
              <a:off x="3855" y="1587"/>
              <a:ext cx="2143" cy="2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pic>
        <p:nvPicPr>
          <p:cNvPr id="768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2363788"/>
            <a:ext cx="5087938" cy="501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792163" y="-139700"/>
            <a:ext cx="8567737" cy="157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US" sz="4400">
                <a:solidFill>
                  <a:srgbClr val="FFFF66"/>
                </a:solidFill>
              </a:rPr>
              <a:t>Right lower lobe consolidation</a:t>
            </a:r>
          </a:p>
        </p:txBody>
      </p:sp>
      <p:sp>
        <p:nvSpPr>
          <p:cNvPr id="77826" name="Text Box 2"/>
          <p:cNvSpPr txBox="1">
            <a:spLocks noChangeArrowheads="1"/>
          </p:cNvSpPr>
          <p:nvPr/>
        </p:nvSpPr>
        <p:spPr bwMode="auto">
          <a:xfrm>
            <a:off x="-60325" y="2482850"/>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700"/>
              </a:spcBef>
              <a:buSzPct val="45000"/>
              <a:buFont typeface="Wingdings" charset="2"/>
              <a:buChar char=""/>
            </a:pPr>
            <a:r>
              <a:rPr lang="en-US" sz="2800">
                <a:solidFill>
                  <a:srgbClr val="FFFFFF"/>
                </a:solidFill>
              </a:rPr>
              <a:t>No loss of volume</a:t>
            </a:r>
          </a:p>
          <a:p>
            <a:pPr hangingPunct="1">
              <a:lnSpc>
                <a:spcPct val="100000"/>
              </a:lnSpc>
              <a:spcBef>
                <a:spcPts val="700"/>
              </a:spcBef>
              <a:buSzPct val="45000"/>
              <a:buFont typeface="Wingdings" charset="2"/>
              <a:buChar char=""/>
            </a:pPr>
            <a:r>
              <a:rPr lang="en-US" sz="2800">
                <a:solidFill>
                  <a:srgbClr val="FFFFFF"/>
                </a:solidFill>
              </a:rPr>
              <a:t>air space shadowing</a:t>
            </a:r>
          </a:p>
          <a:p>
            <a:pPr hangingPunct="1">
              <a:lnSpc>
                <a:spcPct val="100000"/>
              </a:lnSpc>
              <a:spcBef>
                <a:spcPts val="700"/>
              </a:spcBef>
              <a:buSzPct val="45000"/>
              <a:buFont typeface="Wingdings" charset="2"/>
              <a:buChar char=""/>
            </a:pPr>
            <a:r>
              <a:rPr lang="en-US" sz="2800">
                <a:solidFill>
                  <a:srgbClr val="FFFFFF"/>
                </a:solidFill>
              </a:rPr>
              <a:t>right hemidiaphragm obscured</a:t>
            </a:r>
          </a:p>
          <a:p>
            <a:pPr hangingPunct="1">
              <a:lnSpc>
                <a:spcPct val="100000"/>
              </a:lnSpc>
              <a:spcBef>
                <a:spcPts val="700"/>
              </a:spcBef>
              <a:buSzPct val="45000"/>
              <a:buFont typeface="Wingdings" charset="2"/>
              <a:buChar char=""/>
            </a:pPr>
            <a:r>
              <a:rPr lang="en-US" sz="2800">
                <a:solidFill>
                  <a:srgbClr val="FFFFFF"/>
                </a:solidFill>
              </a:rPr>
              <a:t>right heart border clear</a:t>
            </a:r>
          </a:p>
        </p:txBody>
      </p:sp>
      <p:grpSp>
        <p:nvGrpSpPr>
          <p:cNvPr id="77827" name="Group 3"/>
          <p:cNvGrpSpPr>
            <a:grpSpLocks/>
          </p:cNvGrpSpPr>
          <p:nvPr/>
        </p:nvGrpSpPr>
        <p:grpSpPr bwMode="auto">
          <a:xfrm>
            <a:off x="4079875" y="1522413"/>
            <a:ext cx="5638800" cy="5856287"/>
            <a:chOff x="2570" y="959"/>
            <a:chExt cx="3552" cy="3689"/>
          </a:xfrm>
        </p:grpSpPr>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 y="959"/>
              <a:ext cx="3552" cy="36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9" name="Text Box 5"/>
            <p:cNvSpPr txBox="1">
              <a:spLocks noChangeArrowheads="1"/>
            </p:cNvSpPr>
            <p:nvPr/>
          </p:nvSpPr>
          <p:spPr bwMode="auto">
            <a:xfrm>
              <a:off x="2570" y="959"/>
              <a:ext cx="3552" cy="3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77830" name="Text Box 6"/>
          <p:cNvSpPr txBox="1">
            <a:spLocks noChangeArrowheads="1"/>
          </p:cNvSpPr>
          <p:nvPr/>
        </p:nvSpPr>
        <p:spPr bwMode="auto">
          <a:xfrm>
            <a:off x="571500" y="6580188"/>
            <a:ext cx="2032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422400" y="0"/>
            <a:ext cx="7216775"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US" sz="3600">
                <a:solidFill>
                  <a:srgbClr val="FFFF66"/>
                </a:solidFill>
              </a:rPr>
              <a:t>Right middle lobe collapse</a:t>
            </a:r>
          </a:p>
        </p:txBody>
      </p:sp>
      <p:sp>
        <p:nvSpPr>
          <p:cNvPr id="78850" name="Text Box 2"/>
          <p:cNvSpPr txBox="1">
            <a:spLocks noChangeArrowheads="1"/>
          </p:cNvSpPr>
          <p:nvPr/>
        </p:nvSpPr>
        <p:spPr bwMode="auto">
          <a:xfrm>
            <a:off x="-60325" y="1127125"/>
            <a:ext cx="4200525" cy="445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600"/>
              </a:spcBef>
              <a:buSzPct val="45000"/>
              <a:buFont typeface="Wingdings" charset="2"/>
              <a:buChar char=""/>
            </a:pPr>
            <a:r>
              <a:rPr lang="en-US" sz="2400">
                <a:solidFill>
                  <a:srgbClr val="FFFFFF"/>
                </a:solidFill>
              </a:rPr>
              <a:t>Loss of volume on right</a:t>
            </a:r>
          </a:p>
          <a:p>
            <a:pPr hangingPunct="1">
              <a:lnSpc>
                <a:spcPct val="100000"/>
              </a:lnSpc>
              <a:spcBef>
                <a:spcPts val="600"/>
              </a:spcBef>
              <a:buSzPct val="45000"/>
              <a:buFont typeface="Wingdings" charset="2"/>
              <a:buChar char=""/>
            </a:pPr>
            <a:r>
              <a:rPr lang="en-US" sz="2400">
                <a:solidFill>
                  <a:srgbClr val="FFFFFF"/>
                </a:solidFill>
              </a:rPr>
              <a:t>right heart border lost on AP</a:t>
            </a:r>
          </a:p>
          <a:p>
            <a:pPr hangingPunct="1">
              <a:lnSpc>
                <a:spcPct val="100000"/>
              </a:lnSpc>
              <a:spcBef>
                <a:spcPts val="600"/>
              </a:spcBef>
              <a:buSzPct val="45000"/>
              <a:buFont typeface="Wingdings" charset="2"/>
              <a:buChar char=""/>
            </a:pPr>
            <a:r>
              <a:rPr lang="en-US" sz="2400">
                <a:solidFill>
                  <a:srgbClr val="FFFFFF"/>
                </a:solidFill>
              </a:rPr>
              <a:t>increased shadowing over heart on lateral</a:t>
            </a:r>
          </a:p>
          <a:p>
            <a:pPr hangingPunct="1">
              <a:lnSpc>
                <a:spcPct val="100000"/>
              </a:lnSpc>
              <a:spcBef>
                <a:spcPts val="600"/>
              </a:spcBef>
              <a:buSzPct val="45000"/>
              <a:buFont typeface="Wingdings" charset="2"/>
              <a:buChar char=""/>
            </a:pPr>
            <a:r>
              <a:rPr lang="en-US" sz="2400">
                <a:solidFill>
                  <a:srgbClr val="FFFFFF"/>
                </a:solidFill>
              </a:rPr>
              <a:t>RML lies anteriorly and adjacent to right heart border therefore obscures this when it collapses</a:t>
            </a:r>
          </a:p>
        </p:txBody>
      </p:sp>
      <p:grpSp>
        <p:nvGrpSpPr>
          <p:cNvPr id="78851" name="Group 3"/>
          <p:cNvGrpSpPr>
            <a:grpSpLocks/>
          </p:cNvGrpSpPr>
          <p:nvPr/>
        </p:nvGrpSpPr>
        <p:grpSpPr bwMode="auto">
          <a:xfrm>
            <a:off x="4500563" y="900113"/>
            <a:ext cx="5218112" cy="4498975"/>
            <a:chOff x="2835" y="567"/>
            <a:chExt cx="3287" cy="2834"/>
          </a:xfrm>
        </p:grpSpPr>
        <p:pic>
          <p:nvPicPr>
            <p:cNvPr id="78852" name="Picture 4"/>
            <p:cNvPicPr>
              <a:picLocks noChangeAspect="1" noChangeArrowheads="1"/>
            </p:cNvPicPr>
            <p:nvPr/>
          </p:nvPicPr>
          <p:blipFill>
            <a:blip r:embed="rId3">
              <a:lum contrast="-18000"/>
              <a:extLst>
                <a:ext uri="{28A0092B-C50C-407E-A947-70E740481C1C}">
                  <a14:useLocalDpi xmlns:a14="http://schemas.microsoft.com/office/drawing/2010/main" val="0"/>
                </a:ext>
              </a:extLst>
            </a:blip>
            <a:srcRect t="6989"/>
            <a:stretch>
              <a:fillRect/>
            </a:stretch>
          </p:blipFill>
          <p:spPr bwMode="auto">
            <a:xfrm>
              <a:off x="2835" y="567"/>
              <a:ext cx="3287" cy="2833"/>
            </a:xfrm>
            <a:prstGeom prst="rect">
              <a:avLst/>
            </a:prstGeom>
            <a:noFill/>
            <a:ln>
              <a:noFill/>
            </a:ln>
            <a:effectLst/>
            <a:extLst>
              <a:ext uri="{909E8E84-426E-40DD-AFC4-6F175D3DCCD1}">
                <a14:hiddenFill xmlns:a14="http://schemas.microsoft.com/office/drawing/2010/main">
                  <a:blipFill dpi="0" rotWithShape="0">
                    <a:blip>
                      <a:lum contrast="-18000"/>
                    </a:blip>
                    <a:srcRect t="698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3" name="Text Box 5"/>
            <p:cNvSpPr txBox="1">
              <a:spLocks noChangeArrowheads="1"/>
            </p:cNvSpPr>
            <p:nvPr/>
          </p:nvSpPr>
          <p:spPr bwMode="auto">
            <a:xfrm>
              <a:off x="2835" y="567"/>
              <a:ext cx="3287" cy="2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pic>
        <p:nvPicPr>
          <p:cNvPr id="78854" name="Picture 6"/>
          <p:cNvPicPr>
            <a:picLocks noChangeAspect="1" noChangeArrowheads="1"/>
          </p:cNvPicPr>
          <p:nvPr/>
        </p:nvPicPr>
        <p:blipFill>
          <a:blip r:embed="rId4">
            <a:extLst>
              <a:ext uri="{28A0092B-C50C-407E-A947-70E740481C1C}">
                <a14:useLocalDpi xmlns:a14="http://schemas.microsoft.com/office/drawing/2010/main" val="0"/>
              </a:ext>
            </a:extLst>
          </a:blip>
          <a:srcRect t="7893"/>
          <a:stretch>
            <a:fillRect/>
          </a:stretch>
        </p:blipFill>
        <p:spPr bwMode="auto">
          <a:xfrm>
            <a:off x="2074863" y="4679950"/>
            <a:ext cx="2425700" cy="2940050"/>
          </a:xfrm>
          <a:prstGeom prst="rect">
            <a:avLst/>
          </a:prstGeom>
          <a:noFill/>
          <a:ln>
            <a:noFill/>
          </a:ln>
          <a:effectLst/>
          <a:extLst>
            <a:ext uri="{909E8E84-426E-40DD-AFC4-6F175D3DCCD1}">
              <a14:hiddenFill xmlns:a14="http://schemas.microsoft.com/office/drawing/2010/main">
                <a:blipFill dpi="0" rotWithShape="0">
                  <a:blip/>
                  <a:srcRect t="789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5" name="Text Box 7"/>
          <p:cNvSpPr txBox="1">
            <a:spLocks noChangeArrowheads="1"/>
          </p:cNvSpPr>
          <p:nvPr/>
        </p:nvSpPr>
        <p:spPr bwMode="auto">
          <a:xfrm>
            <a:off x="4537075" y="6153150"/>
            <a:ext cx="68262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hangingPunct="1">
              <a:lnSpc>
                <a:spcPct val="100000"/>
              </a:lnSpc>
              <a:buClrTx/>
              <a:buFontTx/>
              <a:buNone/>
            </a:pPr>
            <a:r>
              <a:rPr lang="en-GB" sz="2700">
                <a:solidFill>
                  <a:srgbClr val="FFFFFF"/>
                </a:solidFill>
                <a:latin typeface="Calibri" pitchFamily="32" charset="0"/>
              </a:rPr>
              <a:t>Ant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720725" y="179388"/>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US" sz="4400">
                <a:solidFill>
                  <a:srgbClr val="FFFF66"/>
                </a:solidFill>
              </a:rPr>
              <a:t>Right </a:t>
            </a:r>
            <a:r>
              <a:rPr lang="en-GB" sz="4400">
                <a:solidFill>
                  <a:srgbClr val="FFFF66"/>
                </a:solidFill>
              </a:rPr>
              <a:t>u</a:t>
            </a:r>
            <a:r>
              <a:rPr lang="en-US" sz="4400">
                <a:solidFill>
                  <a:srgbClr val="FFFF66"/>
                </a:solidFill>
              </a:rPr>
              <a:t>pper lobe collapse</a:t>
            </a:r>
          </a:p>
        </p:txBody>
      </p:sp>
      <p:sp>
        <p:nvSpPr>
          <p:cNvPr id="79874" name="Text Box 2"/>
          <p:cNvSpPr txBox="1">
            <a:spLocks noChangeArrowheads="1"/>
          </p:cNvSpPr>
          <p:nvPr/>
        </p:nvSpPr>
        <p:spPr bwMode="auto">
          <a:xfrm>
            <a:off x="0" y="1439863"/>
            <a:ext cx="4200525"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spcBef>
                <a:spcPts val="600"/>
              </a:spcBef>
              <a:buSzPct val="45000"/>
              <a:buFont typeface="Wingdings" charset="2"/>
              <a:buChar char=""/>
            </a:pPr>
            <a:r>
              <a:rPr lang="en-US" sz="2400">
                <a:solidFill>
                  <a:srgbClr val="FFFFFF"/>
                </a:solidFill>
              </a:rPr>
              <a:t>Right loss of volume</a:t>
            </a:r>
          </a:p>
          <a:p>
            <a:pPr hangingPunct="1">
              <a:lnSpc>
                <a:spcPct val="100000"/>
              </a:lnSpc>
              <a:spcBef>
                <a:spcPts val="600"/>
              </a:spcBef>
              <a:buSzPct val="45000"/>
              <a:buFont typeface="Wingdings" charset="2"/>
              <a:buChar char=""/>
            </a:pPr>
            <a:r>
              <a:rPr lang="en-US" sz="2400">
                <a:solidFill>
                  <a:srgbClr val="FFFFFF"/>
                </a:solidFill>
              </a:rPr>
              <a:t>Horizontal fissure pulled up</a:t>
            </a:r>
          </a:p>
          <a:p>
            <a:pPr hangingPunct="1">
              <a:lnSpc>
                <a:spcPct val="100000"/>
              </a:lnSpc>
              <a:spcBef>
                <a:spcPts val="600"/>
              </a:spcBef>
              <a:buSzPct val="45000"/>
              <a:buFont typeface="Wingdings" charset="2"/>
              <a:buChar char=""/>
            </a:pPr>
            <a:r>
              <a:rPr lang="en-GB" sz="2400">
                <a:solidFill>
                  <a:srgbClr val="FFFFFF"/>
                </a:solidFill>
              </a:rPr>
              <a:t>Loss of right superior mediastinal contour</a:t>
            </a:r>
          </a:p>
          <a:p>
            <a:pPr hangingPunct="1">
              <a:lnSpc>
                <a:spcPct val="100000"/>
              </a:lnSpc>
              <a:spcBef>
                <a:spcPts val="600"/>
              </a:spcBef>
              <a:buSzPct val="45000"/>
              <a:buFont typeface="Wingdings" charset="2"/>
              <a:buChar char=""/>
            </a:pPr>
            <a:r>
              <a:rPr lang="en-US" sz="2400">
                <a:solidFill>
                  <a:srgbClr val="FFFFFF"/>
                </a:solidFill>
              </a:rPr>
              <a:t>may be due to proximal obstruction</a:t>
            </a:r>
          </a:p>
        </p:txBody>
      </p:sp>
      <p:grpSp>
        <p:nvGrpSpPr>
          <p:cNvPr id="79875" name="Group 3"/>
          <p:cNvGrpSpPr>
            <a:grpSpLocks/>
          </p:cNvGrpSpPr>
          <p:nvPr/>
        </p:nvGrpSpPr>
        <p:grpSpPr bwMode="auto">
          <a:xfrm>
            <a:off x="4500563" y="2160588"/>
            <a:ext cx="5410200" cy="4638675"/>
            <a:chOff x="2835" y="1361"/>
            <a:chExt cx="3408" cy="2922"/>
          </a:xfrm>
        </p:grpSpPr>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 y="1361"/>
              <a:ext cx="3408" cy="29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7" name="Text Box 5"/>
            <p:cNvSpPr txBox="1">
              <a:spLocks noChangeArrowheads="1"/>
            </p:cNvSpPr>
            <p:nvPr/>
          </p:nvSpPr>
          <p:spPr bwMode="auto">
            <a:xfrm>
              <a:off x="2835" y="1361"/>
              <a:ext cx="3408" cy="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79878" name="Text Box 6"/>
          <p:cNvSpPr txBox="1">
            <a:spLocks noChangeArrowheads="1"/>
          </p:cNvSpPr>
          <p:nvPr/>
        </p:nvSpPr>
        <p:spPr bwMode="auto">
          <a:xfrm>
            <a:off x="1047750" y="5151438"/>
            <a:ext cx="2032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79879" name="Group 7"/>
          <p:cNvGrpSpPr>
            <a:grpSpLocks/>
          </p:cNvGrpSpPr>
          <p:nvPr/>
        </p:nvGrpSpPr>
        <p:grpSpPr bwMode="auto">
          <a:xfrm>
            <a:off x="715963" y="5219700"/>
            <a:ext cx="1982787" cy="1878013"/>
            <a:chOff x="451" y="3288"/>
            <a:chExt cx="1249" cy="1183"/>
          </a:xfrm>
        </p:grpSpPr>
        <p:pic>
          <p:nvPicPr>
            <p:cNvPr id="79880" name="Picture 8"/>
            <p:cNvPicPr>
              <a:picLocks noChangeAspect="1" noChangeArrowheads="1"/>
            </p:cNvPicPr>
            <p:nvPr/>
          </p:nvPicPr>
          <p:blipFill>
            <a:blip r:embed="rId4">
              <a:extLst>
                <a:ext uri="{28A0092B-C50C-407E-A947-70E740481C1C}">
                  <a14:useLocalDpi xmlns:a14="http://schemas.microsoft.com/office/drawing/2010/main" val="0"/>
                </a:ext>
              </a:extLst>
            </a:blip>
            <a:srcRect b="45758"/>
            <a:stretch>
              <a:fillRect/>
            </a:stretch>
          </p:blipFill>
          <p:spPr bwMode="auto">
            <a:xfrm>
              <a:off x="451" y="3288"/>
              <a:ext cx="1249" cy="1183"/>
            </a:xfrm>
            <a:prstGeom prst="rect">
              <a:avLst/>
            </a:prstGeom>
            <a:noFill/>
            <a:ln>
              <a:noFill/>
            </a:ln>
            <a:effectLst/>
            <a:extLst>
              <a:ext uri="{909E8E84-426E-40DD-AFC4-6F175D3DCCD1}">
                <a14:hiddenFill xmlns:a14="http://schemas.microsoft.com/office/drawing/2010/main">
                  <a:blipFill dpi="0" rotWithShape="0">
                    <a:blip/>
                    <a:srcRect b="4575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81" name="Text Box 9"/>
            <p:cNvSpPr txBox="1">
              <a:spLocks noChangeArrowheads="1"/>
            </p:cNvSpPr>
            <p:nvPr/>
          </p:nvSpPr>
          <p:spPr bwMode="auto">
            <a:xfrm>
              <a:off x="451" y="3288"/>
              <a:ext cx="1249" cy="1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79882" name="Text Box 10"/>
          <p:cNvSpPr txBox="1">
            <a:spLocks noChangeArrowheads="1"/>
          </p:cNvSpPr>
          <p:nvPr/>
        </p:nvSpPr>
        <p:spPr bwMode="auto">
          <a:xfrm>
            <a:off x="2743200" y="5940425"/>
            <a:ext cx="121761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buClrTx/>
              <a:buFontTx/>
              <a:buNone/>
            </a:pPr>
            <a:r>
              <a:rPr lang="en-GB" sz="2700">
                <a:solidFill>
                  <a:srgbClr val="FFFFFF"/>
                </a:solidFill>
                <a:latin typeface="Calibri" pitchFamily="32" charset="0"/>
              </a:rPr>
              <a:t>Normal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792163" y="0"/>
            <a:ext cx="8567737" cy="157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US" sz="4400">
                <a:solidFill>
                  <a:srgbClr val="FFFF66"/>
                </a:solidFill>
              </a:rPr>
              <a:t>Right upper lobe consolidation</a:t>
            </a:r>
          </a:p>
        </p:txBody>
      </p:sp>
      <p:sp>
        <p:nvSpPr>
          <p:cNvPr id="80898" name="Text Box 2"/>
          <p:cNvSpPr txBox="1">
            <a:spLocks noChangeArrowheads="1"/>
          </p:cNvSpPr>
          <p:nvPr/>
        </p:nvSpPr>
        <p:spPr bwMode="auto">
          <a:xfrm>
            <a:off x="0" y="2160588"/>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US" sz="3200">
                <a:solidFill>
                  <a:srgbClr val="FFFFFF"/>
                </a:solidFill>
              </a:rPr>
              <a:t>No loss of volume</a:t>
            </a:r>
          </a:p>
          <a:p>
            <a:pPr hangingPunct="1">
              <a:lnSpc>
                <a:spcPct val="100000"/>
              </a:lnSpc>
              <a:spcBef>
                <a:spcPts val="800"/>
              </a:spcBef>
              <a:buSzPct val="45000"/>
              <a:buFont typeface="Wingdings" charset="2"/>
              <a:buChar char=""/>
            </a:pPr>
            <a:r>
              <a:rPr lang="en-US" sz="3200">
                <a:solidFill>
                  <a:srgbClr val="FFFFFF"/>
                </a:solidFill>
              </a:rPr>
              <a:t>Air bronchogram</a:t>
            </a:r>
          </a:p>
          <a:p>
            <a:pPr hangingPunct="1">
              <a:lnSpc>
                <a:spcPct val="100000"/>
              </a:lnSpc>
              <a:spcBef>
                <a:spcPts val="800"/>
              </a:spcBef>
              <a:buSzPct val="45000"/>
              <a:buFont typeface="Wingdings" charset="2"/>
              <a:buChar char=""/>
            </a:pPr>
            <a:r>
              <a:rPr lang="en-US" sz="3200">
                <a:solidFill>
                  <a:srgbClr val="FFFFFF"/>
                </a:solidFill>
              </a:rPr>
              <a:t>therefore consolidation</a:t>
            </a:r>
          </a:p>
          <a:p>
            <a:pPr hangingPunct="1">
              <a:lnSpc>
                <a:spcPct val="100000"/>
              </a:lnSpc>
              <a:spcBef>
                <a:spcPts val="800"/>
              </a:spcBef>
              <a:buSzPct val="45000"/>
              <a:buFont typeface="Wingdings" charset="2"/>
              <a:buChar char=""/>
            </a:pPr>
            <a:r>
              <a:rPr lang="en-US" sz="3200">
                <a:solidFill>
                  <a:srgbClr val="FFFFFF"/>
                </a:solidFill>
              </a:rPr>
              <a:t>Above horizontal fissure</a:t>
            </a:r>
          </a:p>
          <a:p>
            <a:pPr hangingPunct="1">
              <a:lnSpc>
                <a:spcPct val="100000"/>
              </a:lnSpc>
              <a:spcBef>
                <a:spcPts val="800"/>
              </a:spcBef>
              <a:buSzPct val="45000"/>
              <a:buFont typeface="Wingdings" charset="2"/>
              <a:buChar char=""/>
            </a:pPr>
            <a:r>
              <a:rPr lang="en-US" sz="3200">
                <a:solidFill>
                  <a:srgbClr val="FFFFFF"/>
                </a:solidFill>
              </a:rPr>
              <a:t>therefore upper lobe</a:t>
            </a:r>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619250"/>
            <a:ext cx="4783138" cy="5027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There is confluent opacity of the hemi-thorax</a:t>
            </a:r>
          </a:p>
        </p:txBody>
      </p:sp>
      <p:sp>
        <p:nvSpPr>
          <p:cNvPr id="81922" name="Text Box 2"/>
          <p:cNvSpPr txBox="1">
            <a:spLocks noChangeArrowheads="1"/>
          </p:cNvSpPr>
          <p:nvPr/>
        </p:nvSpPr>
        <p:spPr bwMode="auto">
          <a:xfrm>
            <a:off x="612775" y="2303463"/>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Consolidation</a:t>
            </a:r>
          </a:p>
          <a:p>
            <a:pPr hangingPunct="1">
              <a:lnSpc>
                <a:spcPct val="100000"/>
              </a:lnSpc>
              <a:spcBef>
                <a:spcPts val="800"/>
              </a:spcBef>
              <a:buSzPct val="45000"/>
              <a:buFont typeface="Wingdings" charset="2"/>
              <a:buChar char=""/>
            </a:pPr>
            <a:r>
              <a:rPr lang="en-GB" sz="3200">
                <a:solidFill>
                  <a:srgbClr val="FFFFFF"/>
                </a:solidFill>
              </a:rPr>
              <a:t>Pleural effusion </a:t>
            </a:r>
          </a:p>
          <a:p>
            <a:pPr lvl="1" hangingPunct="1">
              <a:lnSpc>
                <a:spcPct val="100000"/>
              </a:lnSpc>
              <a:spcBef>
                <a:spcPts val="700"/>
              </a:spcBef>
              <a:buSzPct val="45000"/>
              <a:buFont typeface="Wingdings" charset="2"/>
              <a:buChar char=""/>
            </a:pPr>
            <a:r>
              <a:rPr lang="en-GB" sz="2800">
                <a:solidFill>
                  <a:srgbClr val="FFFFFF"/>
                </a:solidFill>
              </a:rPr>
              <a:t>fluid</a:t>
            </a:r>
          </a:p>
          <a:p>
            <a:pPr lvl="1" hangingPunct="1">
              <a:lnSpc>
                <a:spcPct val="100000"/>
              </a:lnSpc>
              <a:spcBef>
                <a:spcPts val="700"/>
              </a:spcBef>
              <a:buSzPct val="45000"/>
              <a:buFont typeface="Wingdings" charset="2"/>
              <a:buChar char=""/>
            </a:pPr>
            <a:r>
              <a:rPr lang="en-GB" sz="2800">
                <a:solidFill>
                  <a:srgbClr val="FFFFFF"/>
                </a:solidFill>
              </a:rPr>
              <a:t>pus</a:t>
            </a:r>
          </a:p>
          <a:p>
            <a:pPr lvl="1" hangingPunct="1">
              <a:lnSpc>
                <a:spcPct val="100000"/>
              </a:lnSpc>
              <a:spcBef>
                <a:spcPts val="700"/>
              </a:spcBef>
              <a:buSzPct val="45000"/>
              <a:buFont typeface="Wingdings" charset="2"/>
              <a:buChar char=""/>
            </a:pPr>
            <a:r>
              <a:rPr lang="en-GB" sz="2800">
                <a:solidFill>
                  <a:srgbClr val="FFFFFF"/>
                </a:solidFill>
              </a:rPr>
              <a:t>blood</a:t>
            </a:r>
          </a:p>
          <a:p>
            <a:pPr hangingPunct="1">
              <a:lnSpc>
                <a:spcPct val="100000"/>
              </a:lnSpc>
              <a:spcBef>
                <a:spcPts val="800"/>
              </a:spcBef>
              <a:buSzPct val="45000"/>
              <a:buFont typeface="Wingdings" charset="2"/>
              <a:buChar char=""/>
            </a:pPr>
            <a:r>
              <a:rPr lang="en-GB" sz="3200">
                <a:solidFill>
                  <a:srgbClr val="FFFFFF"/>
                </a:solidFill>
              </a:rPr>
              <a:t>Complete collapse of one lung</a:t>
            </a:r>
          </a:p>
          <a:p>
            <a:pPr hangingPunct="1">
              <a:lnSpc>
                <a:spcPct val="100000"/>
              </a:lnSpc>
              <a:spcBef>
                <a:spcPts val="800"/>
              </a:spcBef>
              <a:buSzPct val="45000"/>
              <a:buFont typeface="Wingdings" charset="2"/>
              <a:buChar char=""/>
            </a:pPr>
            <a:r>
              <a:rPr lang="en-GB" sz="3200">
                <a:solidFill>
                  <a:srgbClr val="FFFFFF"/>
                </a:solidFill>
              </a:rPr>
              <a:t>Post pneumonectomy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Pleural Effusion</a:t>
            </a:r>
          </a:p>
        </p:txBody>
      </p:sp>
      <p:sp>
        <p:nvSpPr>
          <p:cNvPr id="82946"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if erect, fluid level and meniscus</a:t>
            </a:r>
          </a:p>
          <a:p>
            <a:pPr hangingPunct="1">
              <a:lnSpc>
                <a:spcPct val="100000"/>
              </a:lnSpc>
              <a:spcBef>
                <a:spcPts val="800"/>
              </a:spcBef>
              <a:buSzPct val="45000"/>
              <a:buFont typeface="Wingdings" charset="2"/>
              <a:buChar char=""/>
            </a:pPr>
            <a:r>
              <a:rPr lang="en-GB" sz="3200">
                <a:solidFill>
                  <a:srgbClr val="FFFFFF"/>
                </a:solidFill>
              </a:rPr>
              <a:t>if large, mediastinum shifts to opposite side</a:t>
            </a:r>
          </a:p>
          <a:p>
            <a:pPr hangingPunct="1">
              <a:lnSpc>
                <a:spcPct val="100000"/>
              </a:lnSpc>
              <a:spcBef>
                <a:spcPts val="800"/>
              </a:spcBef>
              <a:buSzPct val="45000"/>
              <a:buFont typeface="Wingdings" charset="2"/>
              <a:buChar char=""/>
            </a:pPr>
            <a:r>
              <a:rPr lang="en-GB" sz="3200">
                <a:solidFill>
                  <a:srgbClr val="FFFFFF"/>
                </a:solidFill>
              </a:rPr>
              <a:t>(not so for consolidation)</a:t>
            </a:r>
          </a:p>
          <a:p>
            <a:pPr hangingPunct="1">
              <a:lnSpc>
                <a:spcPct val="100000"/>
              </a:lnSpc>
              <a:spcBef>
                <a:spcPts val="800"/>
              </a:spcBef>
              <a:buSzPct val="45000"/>
              <a:buFont typeface="Wingdings" charset="2"/>
              <a:buChar char=""/>
            </a:pPr>
            <a:r>
              <a:rPr lang="en-GB" sz="3200">
                <a:solidFill>
                  <a:srgbClr val="FFFFFF"/>
                </a:solidFill>
              </a:rPr>
              <a:t>beware effusion plus collapse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673100" y="876300"/>
            <a:ext cx="4445000" cy="157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Pleural Effusion</a:t>
            </a:r>
          </a:p>
        </p:txBody>
      </p:sp>
      <p:grpSp>
        <p:nvGrpSpPr>
          <p:cNvPr id="83970" name="Group 2"/>
          <p:cNvGrpSpPr>
            <a:grpSpLocks/>
          </p:cNvGrpSpPr>
          <p:nvPr/>
        </p:nvGrpSpPr>
        <p:grpSpPr bwMode="auto">
          <a:xfrm>
            <a:off x="539750" y="2519363"/>
            <a:ext cx="4414838" cy="4275137"/>
            <a:chOff x="340" y="1587"/>
            <a:chExt cx="2781" cy="2693"/>
          </a:xfrm>
        </p:grpSpPr>
        <p:pic>
          <p:nvPicPr>
            <p:cNvPr id="83971"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40" y="1587"/>
              <a:ext cx="2781" cy="2693"/>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2" name="Text Box 4"/>
            <p:cNvSpPr txBox="1">
              <a:spLocks noChangeArrowheads="1"/>
            </p:cNvSpPr>
            <p:nvPr/>
          </p:nvSpPr>
          <p:spPr bwMode="auto">
            <a:xfrm>
              <a:off x="340" y="1587"/>
              <a:ext cx="2781" cy="2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83973" name="Group 5"/>
          <p:cNvGrpSpPr>
            <a:grpSpLocks/>
          </p:cNvGrpSpPr>
          <p:nvPr/>
        </p:nvGrpSpPr>
        <p:grpSpPr bwMode="auto">
          <a:xfrm>
            <a:off x="5219700" y="2519363"/>
            <a:ext cx="4233863" cy="4229100"/>
            <a:chOff x="3288" y="1587"/>
            <a:chExt cx="2667" cy="2664"/>
          </a:xfrm>
        </p:grpSpPr>
        <p:pic>
          <p:nvPicPr>
            <p:cNvPr id="839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 y="1587"/>
              <a:ext cx="2667" cy="26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5" name="Text Box 7"/>
            <p:cNvSpPr txBox="1">
              <a:spLocks noChangeArrowheads="1"/>
            </p:cNvSpPr>
            <p:nvPr/>
          </p:nvSpPr>
          <p:spPr bwMode="auto">
            <a:xfrm>
              <a:off x="3288" y="1587"/>
              <a:ext cx="2667" cy="2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83976" name="Text Box 8"/>
          <p:cNvSpPr txBox="1">
            <a:spLocks noChangeArrowheads="1"/>
          </p:cNvSpPr>
          <p:nvPr/>
        </p:nvSpPr>
        <p:spPr bwMode="auto">
          <a:xfrm>
            <a:off x="5248275" y="708025"/>
            <a:ext cx="4518025"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hangingPunct="1">
              <a:lnSpc>
                <a:spcPct val="100000"/>
              </a:lnSpc>
              <a:buClrTx/>
              <a:buFontTx/>
              <a:buNone/>
            </a:pPr>
            <a:r>
              <a:rPr lang="en-GB" sz="2700">
                <a:solidFill>
                  <a:srgbClr val="FF8080"/>
                </a:solidFill>
                <a:latin typeface="Calibri" pitchFamily="32" charset="0"/>
              </a:rPr>
              <a:t> </a:t>
            </a:r>
            <a:r>
              <a:rPr lang="en-GB" sz="4400">
                <a:solidFill>
                  <a:srgbClr val="FF8080"/>
                </a:solidFill>
                <a:latin typeface="Calibri" pitchFamily="32" charset="0"/>
              </a:rPr>
              <a:t>Right lower lobe </a:t>
            </a:r>
          </a:p>
          <a:p>
            <a:pPr hangingPunct="1">
              <a:lnSpc>
                <a:spcPct val="100000"/>
              </a:lnSpc>
              <a:buClrTx/>
              <a:buFontTx/>
              <a:buNone/>
            </a:pPr>
            <a:r>
              <a:rPr lang="en-GB" sz="4400">
                <a:solidFill>
                  <a:srgbClr val="FF8080"/>
                </a:solidFill>
                <a:latin typeface="Calibri" pitchFamily="32" charset="0"/>
              </a:rPr>
              <a:t> consolidation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741363" y="282575"/>
            <a:ext cx="8609012" cy="1262063"/>
          </a:xfrm>
          <a:ln/>
        </p:spPr>
        <p:txBody>
          <a:bodyPr tIns="3528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4000" i="0">
                <a:solidFill>
                  <a:srgbClr val="FFFF66"/>
                </a:solidFill>
              </a:rPr>
              <a:t>Radiology and FINALS</a:t>
            </a:r>
          </a:p>
        </p:txBody>
      </p:sp>
      <p:sp>
        <p:nvSpPr>
          <p:cNvPr id="11266" name="Rectangle 2"/>
          <p:cNvSpPr>
            <a:spLocks noGrp="1" noChangeArrowheads="1"/>
          </p:cNvSpPr>
          <p:nvPr>
            <p:ph type="body" idx="1"/>
          </p:nvPr>
        </p:nvSpPr>
        <p:spPr>
          <a:xfrm>
            <a:off x="741363" y="1963738"/>
            <a:ext cx="8772525" cy="4937125"/>
          </a:xfrm>
          <a:ln/>
        </p:spPr>
        <p:txBody>
          <a:bodyPr tIns="22680"/>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Radiology will appear in both medical and surgical finals.</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Common to see some imaging in PACES.</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Could come up in written examinations.</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Key Points:</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3600"/>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DON'T PANIC</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STAY SYSTEMATIC</a:t>
            </a:r>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STAY SAFE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900113" y="0"/>
            <a:ext cx="85677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Complete collapse right lung</a:t>
            </a:r>
          </a:p>
        </p:txBody>
      </p:sp>
      <p:grpSp>
        <p:nvGrpSpPr>
          <p:cNvPr id="84994" name="Group 2"/>
          <p:cNvGrpSpPr>
            <a:grpSpLocks/>
          </p:cNvGrpSpPr>
          <p:nvPr/>
        </p:nvGrpSpPr>
        <p:grpSpPr bwMode="auto">
          <a:xfrm>
            <a:off x="2339975" y="1223963"/>
            <a:ext cx="5578475" cy="6154737"/>
            <a:chOff x="1474" y="771"/>
            <a:chExt cx="3514" cy="3877"/>
          </a:xfrm>
        </p:grpSpPr>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771"/>
              <a:ext cx="3514" cy="38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6" name="Text Box 4"/>
            <p:cNvSpPr txBox="1">
              <a:spLocks noChangeArrowheads="1"/>
            </p:cNvSpPr>
            <p:nvPr/>
          </p:nvSpPr>
          <p:spPr bwMode="auto">
            <a:xfrm>
              <a:off x="1474" y="771"/>
              <a:ext cx="3514" cy="3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720725" y="179388"/>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Left Pneumonectomy</a:t>
            </a:r>
          </a:p>
        </p:txBody>
      </p:sp>
      <p:grpSp>
        <p:nvGrpSpPr>
          <p:cNvPr id="86018" name="Group 2"/>
          <p:cNvGrpSpPr>
            <a:grpSpLocks/>
          </p:cNvGrpSpPr>
          <p:nvPr/>
        </p:nvGrpSpPr>
        <p:grpSpPr bwMode="auto">
          <a:xfrm>
            <a:off x="1828800" y="1560513"/>
            <a:ext cx="6450013" cy="5457825"/>
            <a:chOff x="1152" y="983"/>
            <a:chExt cx="4063" cy="3438"/>
          </a:xfrm>
        </p:grpSpPr>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983"/>
              <a:ext cx="4063" cy="3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0" name="Text Box 4"/>
            <p:cNvSpPr txBox="1">
              <a:spLocks noChangeArrowheads="1"/>
            </p:cNvSpPr>
            <p:nvPr/>
          </p:nvSpPr>
          <p:spPr bwMode="auto">
            <a:xfrm>
              <a:off x="1152" y="983"/>
              <a:ext cx="4063" cy="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There are multiple discrete nodules in the lungs</a:t>
            </a:r>
          </a:p>
        </p:txBody>
      </p:sp>
      <p:sp>
        <p:nvSpPr>
          <p:cNvPr id="87042"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no reticular/linear component</a:t>
            </a:r>
          </a:p>
          <a:p>
            <a:pPr hangingPunct="1">
              <a:lnSpc>
                <a:spcPct val="100000"/>
              </a:lnSpc>
              <a:spcBef>
                <a:spcPts val="800"/>
              </a:spcBef>
              <a:buSzPct val="45000"/>
              <a:buFont typeface="Wingdings" charset="2"/>
              <a:buChar char=""/>
            </a:pPr>
            <a:r>
              <a:rPr lang="en-GB" sz="3200">
                <a:solidFill>
                  <a:srgbClr val="FFFFFF"/>
                </a:solidFill>
              </a:rPr>
              <a:t>small &lt;5mm</a:t>
            </a:r>
          </a:p>
          <a:p>
            <a:pPr hangingPunct="1">
              <a:lnSpc>
                <a:spcPct val="100000"/>
              </a:lnSpc>
              <a:spcBef>
                <a:spcPts val="800"/>
              </a:spcBef>
              <a:buSzPct val="45000"/>
              <a:buFont typeface="Wingdings" charset="2"/>
              <a:buChar char=""/>
            </a:pPr>
            <a:r>
              <a:rPr lang="en-GB" sz="3200">
                <a:solidFill>
                  <a:srgbClr val="FFFFFF"/>
                </a:solidFill>
              </a:rPr>
              <a:t>large &gt;5mm</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Small nodules &lt;5mm</a:t>
            </a:r>
          </a:p>
        </p:txBody>
      </p:sp>
      <p:sp>
        <p:nvSpPr>
          <p:cNvPr id="88066"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miliary TB (haematogenous)</a:t>
            </a:r>
          </a:p>
          <a:p>
            <a:pPr hangingPunct="1">
              <a:lnSpc>
                <a:spcPct val="100000"/>
              </a:lnSpc>
              <a:spcBef>
                <a:spcPts val="800"/>
              </a:spcBef>
              <a:buSzPct val="45000"/>
              <a:buFont typeface="Wingdings" charset="2"/>
              <a:buChar char=""/>
            </a:pPr>
            <a:r>
              <a:rPr lang="en-GB" sz="3200">
                <a:solidFill>
                  <a:srgbClr val="FFFFFF"/>
                </a:solidFill>
              </a:rPr>
              <a:t>other infections eg fungi</a:t>
            </a:r>
          </a:p>
          <a:p>
            <a:pPr hangingPunct="1">
              <a:lnSpc>
                <a:spcPct val="100000"/>
              </a:lnSpc>
              <a:spcBef>
                <a:spcPts val="800"/>
              </a:spcBef>
              <a:buSzPct val="45000"/>
              <a:buFont typeface="Wingdings" charset="2"/>
              <a:buChar char=""/>
            </a:pPr>
            <a:r>
              <a:rPr lang="en-GB" sz="3200">
                <a:solidFill>
                  <a:srgbClr val="FFFFFF"/>
                </a:solidFill>
              </a:rPr>
              <a:t>sarcoid</a:t>
            </a:r>
          </a:p>
          <a:p>
            <a:pPr hangingPunct="1">
              <a:lnSpc>
                <a:spcPct val="100000"/>
              </a:lnSpc>
              <a:spcBef>
                <a:spcPts val="800"/>
              </a:spcBef>
              <a:buSzPct val="45000"/>
              <a:buFont typeface="Wingdings" charset="2"/>
              <a:buChar char=""/>
            </a:pPr>
            <a:r>
              <a:rPr lang="en-GB" sz="3200">
                <a:solidFill>
                  <a:srgbClr val="FFFFFF"/>
                </a:solidFill>
              </a:rPr>
              <a:t>metastases (usually bigger)</a:t>
            </a:r>
          </a:p>
          <a:p>
            <a:pPr hangingPunct="1">
              <a:lnSpc>
                <a:spcPct val="100000"/>
              </a:lnSpc>
              <a:spcBef>
                <a:spcPts val="800"/>
              </a:spcBef>
              <a:buSzPct val="45000"/>
              <a:buFont typeface="Wingdings" charset="2"/>
              <a:buChar char=""/>
            </a:pPr>
            <a:r>
              <a:rPr lang="en-GB" sz="3200">
                <a:solidFill>
                  <a:srgbClr val="FFFFFF"/>
                </a:solidFill>
              </a:rPr>
              <a:t>pneumoconiosis (eg coal dust)</a:t>
            </a:r>
          </a:p>
          <a:p>
            <a:pPr hangingPunct="1">
              <a:lnSpc>
                <a:spcPct val="100000"/>
              </a:lnSpc>
              <a:spcBef>
                <a:spcPts val="800"/>
              </a:spcBef>
              <a:buSzPct val="45000"/>
              <a:buFont typeface="Wingdings" charset="2"/>
              <a:buChar char=""/>
            </a:pPr>
            <a:r>
              <a:rPr lang="en-GB" sz="3200">
                <a:solidFill>
                  <a:srgbClr val="FFFFFF"/>
                </a:solidFill>
              </a:rPr>
              <a:t>old chickenpox pneumonia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Larger nodules &gt;5mm</a:t>
            </a:r>
          </a:p>
        </p:txBody>
      </p:sp>
      <p:sp>
        <p:nvSpPr>
          <p:cNvPr id="89090"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Char char=""/>
            </a:pPr>
            <a:r>
              <a:rPr lang="en-GB" sz="3200">
                <a:solidFill>
                  <a:srgbClr val="FFFFFF"/>
                </a:solidFill>
              </a:rPr>
              <a:t>Common</a:t>
            </a:r>
          </a:p>
          <a:p>
            <a:pPr lvl="1" hangingPunct="1">
              <a:lnSpc>
                <a:spcPct val="100000"/>
              </a:lnSpc>
              <a:spcBef>
                <a:spcPts val="700"/>
              </a:spcBef>
              <a:buSzPct val="45000"/>
              <a:buFont typeface="Wingdings" charset="2"/>
              <a:buChar char=""/>
            </a:pPr>
            <a:r>
              <a:rPr lang="en-GB" sz="2800">
                <a:solidFill>
                  <a:srgbClr val="FFFFFF"/>
                </a:solidFill>
              </a:rPr>
              <a:t>metastases – breast, testis, GIT, kidney, thyroid</a:t>
            </a:r>
          </a:p>
          <a:p>
            <a:pPr hangingPunct="1">
              <a:lnSpc>
                <a:spcPct val="100000"/>
              </a:lnSpc>
              <a:spcBef>
                <a:spcPts val="800"/>
              </a:spcBef>
              <a:buSzPct val="45000"/>
              <a:buFont typeface="Wingdings" charset="2"/>
              <a:buChar char=""/>
            </a:pPr>
            <a:r>
              <a:rPr lang="en-GB" sz="3200">
                <a:solidFill>
                  <a:srgbClr val="FFFFFF"/>
                </a:solidFill>
              </a:rPr>
              <a:t>Rare</a:t>
            </a:r>
          </a:p>
          <a:p>
            <a:pPr lvl="1" hangingPunct="1">
              <a:lnSpc>
                <a:spcPct val="100000"/>
              </a:lnSpc>
              <a:spcBef>
                <a:spcPts val="700"/>
              </a:spcBef>
              <a:buSzPct val="45000"/>
              <a:buFont typeface="Wingdings" charset="2"/>
              <a:buChar char=""/>
            </a:pPr>
            <a:r>
              <a:rPr lang="en-GB" sz="2800">
                <a:solidFill>
                  <a:srgbClr val="FFFFFF"/>
                </a:solidFill>
              </a:rPr>
              <a:t>inflammatory nodules – RA, Wegeners granulomatosis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612775" y="-179388"/>
            <a:ext cx="8567738" cy="1260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Clr>
                <a:srgbClr val="FFFFFF"/>
              </a:buClr>
              <a:buSzPct val="45000"/>
              <a:buFont typeface="Wingdings" charset="2"/>
              <a:buNone/>
            </a:pPr>
            <a:r>
              <a:rPr lang="en-US" sz="4400">
                <a:solidFill>
                  <a:srgbClr val="FFFF66"/>
                </a:solidFill>
              </a:rPr>
              <a:t>Miliary TB</a:t>
            </a:r>
          </a:p>
        </p:txBody>
      </p:sp>
      <p:grpSp>
        <p:nvGrpSpPr>
          <p:cNvPr id="90114" name="Group 2"/>
          <p:cNvGrpSpPr>
            <a:grpSpLocks/>
          </p:cNvGrpSpPr>
          <p:nvPr/>
        </p:nvGrpSpPr>
        <p:grpSpPr bwMode="auto">
          <a:xfrm>
            <a:off x="2519363" y="971550"/>
            <a:ext cx="4775200" cy="6407150"/>
            <a:chOff x="1587" y="612"/>
            <a:chExt cx="3008" cy="4036"/>
          </a:xfrm>
        </p:grpSpPr>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612"/>
              <a:ext cx="3008" cy="40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6" name="Text Box 4"/>
            <p:cNvSpPr txBox="1">
              <a:spLocks noChangeArrowheads="1"/>
            </p:cNvSpPr>
            <p:nvPr/>
          </p:nvSpPr>
          <p:spPr bwMode="auto">
            <a:xfrm>
              <a:off x="1587" y="612"/>
              <a:ext cx="3008" cy="4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725488" y="134938"/>
            <a:ext cx="8567737" cy="157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Clr>
                <a:srgbClr val="FFFFFF"/>
              </a:buClr>
              <a:buSzPct val="45000"/>
              <a:buFont typeface="Wingdings" charset="2"/>
              <a:buNone/>
            </a:pPr>
            <a:r>
              <a:rPr lang="en-GB" sz="4400">
                <a:solidFill>
                  <a:srgbClr val="FFFF66"/>
                </a:solidFill>
              </a:rPr>
              <a:t>Miliary Metastases (thyroid CA)</a:t>
            </a:r>
          </a:p>
        </p:txBody>
      </p:sp>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t="6017" r="7805" b="9988"/>
          <a:stretch>
            <a:fillRect/>
          </a:stretch>
        </p:blipFill>
        <p:spPr bwMode="auto">
          <a:xfrm>
            <a:off x="2366963" y="1547813"/>
            <a:ext cx="5192712" cy="5832475"/>
          </a:xfrm>
          <a:prstGeom prst="rect">
            <a:avLst/>
          </a:prstGeom>
          <a:noFill/>
          <a:ln>
            <a:noFill/>
          </a:ln>
          <a:effectLst/>
          <a:extLst>
            <a:ext uri="{909E8E84-426E-40DD-AFC4-6F175D3DCCD1}">
              <a14:hiddenFill xmlns:a14="http://schemas.microsoft.com/office/drawing/2010/main">
                <a:blipFill dpi="0" rotWithShape="0">
                  <a:blip/>
                  <a:srcRect t="6017" r="7805" b="998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792163" y="-4763"/>
            <a:ext cx="8567737" cy="144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Clr>
                <a:srgbClr val="FFFFFF"/>
              </a:buClr>
              <a:buSzPct val="45000"/>
              <a:buFont typeface="Wingdings" charset="2"/>
              <a:buNone/>
            </a:pPr>
            <a:r>
              <a:rPr lang="en-GB" sz="4000">
                <a:solidFill>
                  <a:srgbClr val="FFFF66"/>
                </a:solidFill>
              </a:rPr>
              <a:t>Multiple pulmonary nodules (metastases)</a:t>
            </a:r>
          </a:p>
        </p:txBody>
      </p:sp>
      <p:grpSp>
        <p:nvGrpSpPr>
          <p:cNvPr id="92162" name="Group 2"/>
          <p:cNvGrpSpPr>
            <a:grpSpLocks/>
          </p:cNvGrpSpPr>
          <p:nvPr/>
        </p:nvGrpSpPr>
        <p:grpSpPr bwMode="auto">
          <a:xfrm>
            <a:off x="1800225" y="1439863"/>
            <a:ext cx="6299200" cy="5938837"/>
            <a:chOff x="1134" y="907"/>
            <a:chExt cx="3968" cy="3741"/>
          </a:xfrm>
        </p:grpSpPr>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r="6116"/>
            <a:stretch>
              <a:fillRect/>
            </a:stretch>
          </p:blipFill>
          <p:spPr bwMode="auto">
            <a:xfrm>
              <a:off x="1134" y="907"/>
              <a:ext cx="3968" cy="3741"/>
            </a:xfrm>
            <a:prstGeom prst="rect">
              <a:avLst/>
            </a:prstGeom>
            <a:noFill/>
            <a:ln>
              <a:noFill/>
            </a:ln>
            <a:effectLst/>
            <a:extLst>
              <a:ext uri="{909E8E84-426E-40DD-AFC4-6F175D3DCCD1}">
                <a14:hiddenFill xmlns:a14="http://schemas.microsoft.com/office/drawing/2010/main">
                  <a:blipFill dpi="0" rotWithShape="0">
                    <a:blip/>
                    <a:srcRect r="611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64" name="Text Box 4"/>
            <p:cNvSpPr txBox="1">
              <a:spLocks noChangeArrowheads="1"/>
            </p:cNvSpPr>
            <p:nvPr/>
          </p:nvSpPr>
          <p:spPr bwMode="auto">
            <a:xfrm>
              <a:off x="1134" y="907"/>
              <a:ext cx="3968" cy="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Abnormality:  There is a single nodule/mass within the lung</a:t>
            </a:r>
          </a:p>
        </p:txBody>
      </p:sp>
      <p:sp>
        <p:nvSpPr>
          <p:cNvPr id="93186" name="Text Box 2"/>
          <p:cNvSpPr txBox="1">
            <a:spLocks noChangeArrowheads="1"/>
          </p:cNvSpPr>
          <p:nvPr/>
        </p:nvSpPr>
        <p:spPr bwMode="auto">
          <a:xfrm>
            <a:off x="755650" y="2184400"/>
            <a:ext cx="8567738" cy="463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90000"/>
              </a:lnSpc>
              <a:spcBef>
                <a:spcPts val="700"/>
              </a:spcBef>
              <a:buSzPct val="45000"/>
              <a:buFont typeface="Wingdings" charset="2"/>
              <a:buChar char=""/>
            </a:pPr>
            <a:r>
              <a:rPr lang="en-GB" sz="2800">
                <a:solidFill>
                  <a:srgbClr val="FFFFFF"/>
                </a:solidFill>
              </a:rPr>
              <a:t>Causes:</a:t>
            </a:r>
          </a:p>
          <a:p>
            <a:pPr hangingPunct="1">
              <a:lnSpc>
                <a:spcPct val="90000"/>
              </a:lnSpc>
              <a:spcBef>
                <a:spcPts val="700"/>
              </a:spcBef>
              <a:buSzPct val="45000"/>
              <a:buFont typeface="Wingdings" charset="2"/>
              <a:buChar char=""/>
            </a:pPr>
            <a:r>
              <a:rPr lang="en-GB" sz="2800">
                <a:solidFill>
                  <a:srgbClr val="FFFFFF"/>
                </a:solidFill>
              </a:rPr>
              <a:t>Infection eg TB</a:t>
            </a:r>
          </a:p>
          <a:p>
            <a:pPr hangingPunct="1">
              <a:lnSpc>
                <a:spcPct val="90000"/>
              </a:lnSpc>
              <a:spcBef>
                <a:spcPts val="700"/>
              </a:spcBef>
              <a:buSzPct val="45000"/>
              <a:buFont typeface="Wingdings" charset="2"/>
              <a:buChar char=""/>
            </a:pPr>
            <a:r>
              <a:rPr lang="en-GB" sz="2800">
                <a:solidFill>
                  <a:srgbClr val="FFFFFF"/>
                </a:solidFill>
              </a:rPr>
              <a:t>Neoplasm (primary bronchial or solitary metastasis)</a:t>
            </a:r>
          </a:p>
          <a:p>
            <a:pPr lvl="1" hangingPunct="1">
              <a:lnSpc>
                <a:spcPct val="90000"/>
              </a:lnSpc>
              <a:spcBef>
                <a:spcPts val="600"/>
              </a:spcBef>
              <a:buSzPct val="45000"/>
              <a:buFont typeface="Wingdings" charset="2"/>
              <a:buChar char=""/>
            </a:pPr>
            <a:r>
              <a:rPr lang="en-GB" sz="2400">
                <a:solidFill>
                  <a:srgbClr val="FFFFFF"/>
                </a:solidFill>
              </a:rPr>
              <a:t>hilar or peripheral</a:t>
            </a:r>
          </a:p>
          <a:p>
            <a:pPr lvl="1" hangingPunct="1">
              <a:lnSpc>
                <a:spcPct val="90000"/>
              </a:lnSpc>
              <a:spcBef>
                <a:spcPts val="600"/>
              </a:spcBef>
              <a:buSzPct val="45000"/>
              <a:buFont typeface="Wingdings" charset="2"/>
              <a:buChar char=""/>
            </a:pPr>
            <a:r>
              <a:rPr lang="en-GB" sz="2400">
                <a:solidFill>
                  <a:srgbClr val="FFFFFF"/>
                </a:solidFill>
              </a:rPr>
              <a:t>spiculated, </a:t>
            </a:r>
          </a:p>
          <a:p>
            <a:pPr lvl="1" hangingPunct="1">
              <a:lnSpc>
                <a:spcPct val="90000"/>
              </a:lnSpc>
              <a:spcBef>
                <a:spcPts val="600"/>
              </a:spcBef>
              <a:buSzPct val="45000"/>
              <a:buFont typeface="Wingdings" charset="2"/>
              <a:buChar char=""/>
            </a:pPr>
            <a:r>
              <a:rPr lang="en-GB" sz="2400">
                <a:solidFill>
                  <a:srgbClr val="FFFFFF"/>
                </a:solidFill>
              </a:rPr>
              <a:t>associated with pleural effusion, hilar lymphadenopathy</a:t>
            </a:r>
          </a:p>
          <a:p>
            <a:pPr hangingPunct="1">
              <a:lnSpc>
                <a:spcPct val="90000"/>
              </a:lnSpc>
              <a:spcBef>
                <a:spcPts val="700"/>
              </a:spcBef>
              <a:buSzPct val="45000"/>
              <a:buFont typeface="Wingdings" charset="2"/>
              <a:buChar char=""/>
            </a:pPr>
            <a:r>
              <a:rPr lang="en-GB" sz="2800">
                <a:solidFill>
                  <a:srgbClr val="FFFFFF"/>
                </a:solidFill>
              </a:rPr>
              <a:t>In both cavitation can occur (typ squamous cell carcinoma)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spect="1" noChangeArrowheads="1"/>
          </p:cNvPicPr>
          <p:nvPr/>
        </p:nvPicPr>
        <p:blipFill>
          <a:blip r:embed="rId3">
            <a:extLst>
              <a:ext uri="{28A0092B-C50C-407E-A947-70E740481C1C}">
                <a14:useLocalDpi xmlns:a14="http://schemas.microsoft.com/office/drawing/2010/main" val="0"/>
              </a:ext>
            </a:extLst>
          </a:blip>
          <a:srcRect r="2536" b="12184"/>
          <a:stretch>
            <a:fillRect/>
          </a:stretch>
        </p:blipFill>
        <p:spPr bwMode="auto">
          <a:xfrm>
            <a:off x="2260600" y="1943100"/>
            <a:ext cx="5238750" cy="4932363"/>
          </a:xfrm>
          <a:prstGeom prst="rect">
            <a:avLst/>
          </a:prstGeom>
          <a:noFill/>
          <a:ln>
            <a:noFill/>
          </a:ln>
          <a:effectLst/>
          <a:extLst>
            <a:ext uri="{909E8E84-426E-40DD-AFC4-6F175D3DCCD1}">
              <a14:hiddenFill xmlns:a14="http://schemas.microsoft.com/office/drawing/2010/main">
                <a:blipFill dpi="0" rotWithShape="0">
                  <a:blip/>
                  <a:srcRect r="2536" b="1218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0" name="Text Box 2"/>
          <p:cNvSpPr txBox="1">
            <a:spLocks noChangeArrowheads="1"/>
          </p:cNvSpPr>
          <p:nvPr/>
        </p:nvSpPr>
        <p:spPr bwMode="auto">
          <a:xfrm>
            <a:off x="755650" y="512763"/>
            <a:ext cx="8567738" cy="157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400">
                <a:solidFill>
                  <a:srgbClr val="FFFF66"/>
                </a:solidFill>
              </a:rPr>
              <a:t>Pancoasts tumour - right apex</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741363" y="282575"/>
            <a:ext cx="8609012" cy="1262063"/>
          </a:xfrm>
          <a:ln/>
        </p:spPr>
        <p:txBody>
          <a:bodyPr tIns="28224"/>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i="0">
                <a:solidFill>
                  <a:srgbClr val="FFFF66"/>
                </a:solidFill>
              </a:rPr>
              <a:t>Radiology and Finals</a:t>
            </a:r>
            <a:br>
              <a:rPr lang="en-GB" sz="3200" i="0">
                <a:solidFill>
                  <a:srgbClr val="FFFF66"/>
                </a:solidFill>
              </a:rPr>
            </a:br>
            <a:r>
              <a:rPr lang="en-GB" sz="3200" i="0">
                <a:solidFill>
                  <a:srgbClr val="FFFF66"/>
                </a:solidFill>
              </a:rPr>
              <a:t>Common Topics / Images</a:t>
            </a:r>
          </a:p>
        </p:txBody>
      </p:sp>
      <p:sp>
        <p:nvSpPr>
          <p:cNvPr id="12290" name="Rectangle 2"/>
          <p:cNvSpPr>
            <a:spLocks noGrp="1" noChangeArrowheads="1"/>
          </p:cNvSpPr>
          <p:nvPr>
            <p:ph type="body" idx="1"/>
          </p:nvPr>
        </p:nvSpPr>
        <p:spPr>
          <a:xfrm>
            <a:off x="741363" y="1963738"/>
            <a:ext cx="8772525" cy="4937125"/>
          </a:xfrm>
          <a:ln/>
        </p:spPr>
        <p:txBody>
          <a:bodyPr tIns="22680"/>
          <a:lstStyle/>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Plain Films (Chest, Abdomen, MSK)</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3600"/>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CT (axial slices – intracranial haemorrhage)</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3600"/>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Fluoroscopy (Ba Swallow, Meal, Follow through)</a:t>
            </a:r>
          </a:p>
          <a:p>
            <a:pPr marL="431800" indent="-323850">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3600"/>
          </a:p>
          <a:p>
            <a:pPr marL="431800" indent="-323850">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a:t>MRI and US extremely unlikely.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755650" y="579438"/>
            <a:ext cx="8567738"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00000"/>
              </a:lnSpc>
              <a:buSzPct val="45000"/>
              <a:buFont typeface="Wingdings" charset="2"/>
              <a:buNone/>
            </a:pPr>
            <a:r>
              <a:rPr lang="en-GB" sz="4000">
                <a:solidFill>
                  <a:srgbClr val="FFFF66"/>
                </a:solidFill>
              </a:rPr>
              <a:t>Proximal obstructing carcinoma causing left upper lobe collapse</a:t>
            </a:r>
          </a:p>
        </p:txBody>
      </p:sp>
      <p:grpSp>
        <p:nvGrpSpPr>
          <p:cNvPr id="95234" name="Group 2"/>
          <p:cNvGrpSpPr>
            <a:grpSpLocks/>
          </p:cNvGrpSpPr>
          <p:nvPr/>
        </p:nvGrpSpPr>
        <p:grpSpPr bwMode="auto">
          <a:xfrm>
            <a:off x="2735263" y="2184400"/>
            <a:ext cx="4608512" cy="4535488"/>
            <a:chOff x="1723" y="1376"/>
            <a:chExt cx="2903" cy="2857"/>
          </a:xfrm>
        </p:grpSpPr>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 y="1376"/>
              <a:ext cx="2903" cy="28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36" name="Text Box 4"/>
            <p:cNvSpPr txBox="1">
              <a:spLocks noChangeArrowheads="1"/>
            </p:cNvSpPr>
            <p:nvPr/>
          </p:nvSpPr>
          <p:spPr bwMode="auto">
            <a:xfrm>
              <a:off x="1723" y="1376"/>
              <a:ext cx="2903" cy="2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755650" y="671513"/>
            <a:ext cx="8567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6258" name="Text Box 2"/>
          <p:cNvSpPr txBox="1">
            <a:spLocks noChangeArrowheads="1"/>
          </p:cNvSpPr>
          <p:nvPr/>
        </p:nvSpPr>
        <p:spPr bwMode="auto">
          <a:xfrm>
            <a:off x="755650" y="2184400"/>
            <a:ext cx="856773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800"/>
              </a:spcBef>
              <a:buSzPct val="45000"/>
              <a:buFont typeface="Wingdings" charset="2"/>
              <a:buNone/>
            </a:pPr>
            <a:endParaRPr lang="en-GB" sz="3200">
              <a:solidFill>
                <a:srgbClr val="FFFFFF"/>
              </a:solidFill>
            </a:endParaRPr>
          </a:p>
          <a:p>
            <a:pPr lvl="1" hangingPunct="1">
              <a:lnSpc>
                <a:spcPct val="100000"/>
              </a:lnSpc>
              <a:spcBef>
                <a:spcPts val="700"/>
              </a:spcBef>
              <a:buSzPct val="45000"/>
              <a:buFont typeface="Wingdings" charset="2"/>
              <a:buChar char=""/>
            </a:pPr>
            <a:r>
              <a:rPr lang="en-GB" sz="2800">
                <a:solidFill>
                  <a:srgbClr val="FFFFFF"/>
                </a:solidFill>
              </a:rPr>
              <a:t>Have a basic system for looking at chest radiographs</a:t>
            </a:r>
          </a:p>
          <a:p>
            <a:pPr lvl="1" hangingPunct="1">
              <a:lnSpc>
                <a:spcPct val="100000"/>
              </a:lnSpc>
              <a:spcBef>
                <a:spcPts val="700"/>
              </a:spcBef>
              <a:buSzPct val="45000"/>
              <a:buFont typeface="Wingdings" charset="2"/>
              <a:buChar char=""/>
            </a:pPr>
            <a:r>
              <a:rPr lang="en-GB" sz="2800">
                <a:solidFill>
                  <a:srgbClr val="FFFFFF"/>
                </a:solidFill>
              </a:rPr>
              <a:t>So you can say something sensible at finals</a:t>
            </a:r>
          </a:p>
          <a:p>
            <a:pPr lvl="1" hangingPunct="1">
              <a:lnSpc>
                <a:spcPct val="100000"/>
              </a:lnSpc>
              <a:spcBef>
                <a:spcPts val="700"/>
              </a:spcBef>
              <a:buSzPct val="45000"/>
              <a:buFont typeface="Wingdings" charset="2"/>
              <a:buChar char=""/>
            </a:pPr>
            <a:r>
              <a:rPr lang="en-GB" sz="2800">
                <a:solidFill>
                  <a:srgbClr val="FFFFFF"/>
                </a:solidFill>
              </a:rPr>
              <a:t>Be confident you are not missing serious pathology as a house officer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2124</Words>
  <Application>Microsoft Office PowerPoint</Application>
  <PresentationFormat>Custom</PresentationFormat>
  <Paragraphs>465</Paragraphs>
  <Slides>91</Slides>
  <Notes>91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91</vt:i4>
      </vt:variant>
    </vt:vector>
  </HeadingPairs>
  <TitlesOfParts>
    <vt:vector size="100" baseType="lpstr">
      <vt:lpstr>Times New Roman</vt:lpstr>
      <vt:lpstr>Arial</vt:lpstr>
      <vt:lpstr>Microsoft YaHei</vt:lpstr>
      <vt:lpstr>Lucida Sans Unicode</vt:lpstr>
      <vt:lpstr>Wingdings</vt:lpstr>
      <vt:lpstr>Calibri</vt:lpstr>
      <vt:lpstr>StarSymbol</vt:lpstr>
      <vt:lpstr>Office Theme</vt:lpstr>
      <vt:lpstr>Office Theme</vt:lpstr>
      <vt:lpstr>Radiology for finals</vt:lpstr>
      <vt:lpstr>AIMS</vt:lpstr>
      <vt:lpstr>RADIOLOGY IN MODERN HEALTHCARE</vt:lpstr>
      <vt:lpstr>Radiology and Foundation Years</vt:lpstr>
      <vt:lpstr>PowerPoint Presentation</vt:lpstr>
      <vt:lpstr>PowerPoint Presentation</vt:lpstr>
      <vt:lpstr>PowerPoint Presentation</vt:lpstr>
      <vt:lpstr>Radiology and FINALS</vt:lpstr>
      <vt:lpstr>Radiology and Finals Common Topics / Images</vt:lpstr>
      <vt:lpstr>Exam Technique</vt:lpstr>
      <vt:lpstr>Exam Technique  </vt:lpstr>
      <vt:lpstr>The Chest Radiograph</vt:lpstr>
      <vt:lpstr>Presentation Checklist</vt:lpstr>
      <vt:lpstr>PowerPoint Presentation</vt:lpstr>
      <vt:lpstr>Rotation</vt:lpstr>
      <vt:lpstr>PowerPoint Presentation</vt:lpstr>
      <vt:lpstr>Rotated Patient</vt:lpstr>
      <vt:lpstr>Opening Phrase</vt:lpstr>
      <vt:lpstr>ANATOMY</vt:lpstr>
      <vt:lpstr>AIRWAYS</vt:lpstr>
      <vt:lpstr>Usually only trachea and main bronchi visible</vt:lpstr>
      <vt:lpstr>Heart and great vessels</vt:lpstr>
      <vt:lpstr>Pulmonary vessels</vt:lpstr>
      <vt:lpstr>The hila on chest x-ray</vt:lpstr>
      <vt:lpstr>PowerPoint Presentation</vt:lpstr>
      <vt:lpstr>Lungs and Pleural Spaces</vt:lpstr>
      <vt:lpstr>Mediastinal contours </vt:lpstr>
      <vt:lpstr>PowerPoint Presentation</vt:lpstr>
      <vt:lpstr>PowerPoint Presentation</vt:lpstr>
      <vt:lpstr>PowerPoint Presentation</vt:lpstr>
      <vt:lpstr>PowerPoint Presentation</vt:lpstr>
      <vt:lpstr>PowerPoint Presentation</vt:lpstr>
      <vt:lpstr>Chest System Review Areas</vt:lpstr>
      <vt:lpstr>PowerPoint Presentation</vt:lpstr>
      <vt:lpstr>PowerPoint Presentation</vt:lpstr>
      <vt:lpstr>PowerPoint Presentation</vt:lpstr>
      <vt:lpstr>ABNORMALITIES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Radiology for finals</dc:title>
  <dc:creator>Antoni Sergot</dc:creator>
  <cp:lastModifiedBy>Shiel, Nuala</cp:lastModifiedBy>
  <cp:revision>11</cp:revision>
  <cp:lastPrinted>1601-01-01T00:00:00Z</cp:lastPrinted>
  <dcterms:created xsi:type="dcterms:W3CDTF">2012-07-23T19:25:22Z</dcterms:created>
  <dcterms:modified xsi:type="dcterms:W3CDTF">2012-08-13T10:15:45Z</dcterms:modified>
</cp:coreProperties>
</file>