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72" r:id="rId4"/>
    <p:sldId id="257" r:id="rId5"/>
    <p:sldId id="277" r:id="rId6"/>
    <p:sldId id="259" r:id="rId7"/>
    <p:sldId id="275" r:id="rId8"/>
    <p:sldId id="273" r:id="rId9"/>
    <p:sldId id="274" r:id="rId10"/>
    <p:sldId id="258" r:id="rId11"/>
    <p:sldId id="266" r:id="rId12"/>
    <p:sldId id="262" r:id="rId13"/>
    <p:sldId id="263" r:id="rId14"/>
    <p:sldId id="264" r:id="rId15"/>
    <p:sldId id="265" r:id="rId16"/>
    <p:sldId id="267" r:id="rId17"/>
    <p:sldId id="268" r:id="rId18"/>
    <p:sldId id="269"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0"/>
  </p:normalViewPr>
  <p:slideViewPr>
    <p:cSldViewPr>
      <p:cViewPr>
        <p:scale>
          <a:sx n="50" d="100"/>
          <a:sy n="50" d="100"/>
        </p:scale>
        <p:origin x="-70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A008C-AB93-435D-A38D-1C70BE7AFCE8}" type="datetimeFigureOut">
              <a:rPr lang="en-US" smtClean="0"/>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FC8001-7E5A-47E6-94FD-62F5B8AA7A11}" type="slidenum">
              <a:rPr lang="en-US" smtClean="0"/>
              <a:t>‹#›</a:t>
            </a:fld>
            <a:endParaRPr lang="en-US"/>
          </a:p>
        </p:txBody>
      </p:sp>
    </p:spTree>
    <p:extLst>
      <p:ext uri="{BB962C8B-B14F-4D97-AF65-F5344CB8AC3E}">
        <p14:creationId xmlns:p14="http://schemas.microsoft.com/office/powerpoint/2010/main" val="1456548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Times" pitchFamily="18" charset="0"/>
              </a:rPr>
              <a:t>This table shows how points are allocated for ranking items.</a:t>
            </a:r>
          </a:p>
          <a:p>
            <a:pPr eaLnBrk="1" hangingPunct="1">
              <a:spcBef>
                <a:spcPct val="0"/>
              </a:spcBef>
            </a:pPr>
            <a:r>
              <a:rPr lang="en-GB" smtClean="0">
                <a:latin typeface="Times" pitchFamily="18" charset="0"/>
              </a:rPr>
              <a:t>The principle is that exactly replicating the key gets highest score (20 points with 5 options, 16 points with 4). However if the candidate is close to keyed rank – e.g. ACBDE instead of  ABCDE then candidate gets close to maximum score for item – but a very different ordering gets a very low score e.g. CEDBA.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D3F4F-4A5D-4871-BF43-EBEDFDB482BE}"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D3F4F-4A5D-4871-BF43-EBEDFDB482BE}"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D3F4F-4A5D-4871-BF43-EBEDFDB482BE}"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GB" noProof="0" smtClean="0"/>
          </a:p>
        </p:txBody>
      </p:sp>
      <p:sp>
        <p:nvSpPr>
          <p:cNvPr id="4" name="Rectangle 4"/>
          <p:cNvSpPr>
            <a:spLocks noGrp="1" noChangeArrowheads="1"/>
          </p:cNvSpPr>
          <p:nvPr>
            <p:ph type="dt" sz="half" idx="10"/>
          </p:nvPr>
        </p:nvSpPr>
        <p:spPr>
          <a:xfrm>
            <a:off x="457200" y="6245225"/>
            <a:ext cx="2133600" cy="476250"/>
          </a:xfrm>
        </p:spPr>
        <p:txBody>
          <a:bodyPr/>
          <a:lstStyle>
            <a:lvl1pPr>
              <a:defRPr>
                <a:latin typeface="Times"/>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p:spPr>
        <p:txBody>
          <a:bodyPr/>
          <a:lstStyle>
            <a:lvl1pPr>
              <a:defRPr>
                <a:latin typeface="Times"/>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p:spPr>
        <p:txBody>
          <a:bodyPr/>
          <a:lstStyle>
            <a:lvl1pPr>
              <a:defRPr>
                <a:latin typeface="Times"/>
              </a:defRPr>
            </a:lvl1pPr>
          </a:lstStyle>
          <a:p>
            <a:pPr>
              <a:defRPr/>
            </a:pPr>
            <a:fld id="{6715C2D4-237F-40C1-B67D-28AAE515611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D3F4F-4A5D-4871-BF43-EBEDFDB482BE}"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D3F4F-4A5D-4871-BF43-EBEDFDB482BE}"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D3F4F-4A5D-4871-BF43-EBEDFDB482BE}"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D3F4F-4A5D-4871-BF43-EBEDFDB482BE}"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D3F4F-4A5D-4871-BF43-EBEDFDB482BE}"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D3F4F-4A5D-4871-BF43-EBEDFDB482BE}"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D3F4F-4A5D-4871-BF43-EBEDFDB482BE}"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D3F4F-4A5D-4871-BF43-EBEDFDB482BE}"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AFC03-C590-412F-A924-77522310A8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D3F4F-4A5D-4871-BF43-EBEDFDB482BE}" type="datetimeFigureOut">
              <a:rPr lang="en-US" smtClean="0"/>
              <a:pPr/>
              <a:t>7/23/2012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AFC03-C590-412F-A924-77522310A8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oundationprogramme.nhs.uk/pages/home/how-to-apply/SJT-FAQ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3339802"/>
          </a:xfrm>
        </p:spPr>
        <p:txBody>
          <a:bodyPr/>
          <a:lstStyle/>
          <a:p>
            <a:r>
              <a:rPr lang="en-GB" dirty="0" smtClean="0">
                <a:latin typeface="Arial" pitchFamily="34" charset="0"/>
                <a:cs typeface="Arial" pitchFamily="34" charset="0"/>
              </a:rPr>
              <a:t>Professionalism and the SJT</a:t>
            </a:r>
            <a:br>
              <a:rPr lang="en-GB" dirty="0" smtClean="0">
                <a:latin typeface="Arial" pitchFamily="34" charset="0"/>
                <a:cs typeface="Arial" pitchFamily="34" charset="0"/>
              </a:rPr>
            </a:br>
            <a:r>
              <a:rPr lang="en-GB" dirty="0" smtClean="0">
                <a:latin typeface="Arial" pitchFamily="34" charset="0"/>
                <a:cs typeface="Arial" pitchFamily="34" charset="0"/>
              </a:rPr>
              <a:t>Professionalism in PACES</a:t>
            </a:r>
            <a:br>
              <a:rPr lang="en-GB" dirty="0" smtClean="0">
                <a:latin typeface="Arial" pitchFamily="34" charset="0"/>
                <a:cs typeface="Arial" pitchFamily="34" charset="0"/>
              </a:rPr>
            </a:br>
            <a:r>
              <a:rPr lang="en-GB" sz="2000" dirty="0" smtClean="0">
                <a:latin typeface="Arial" pitchFamily="34" charset="0"/>
                <a:cs typeface="Arial" pitchFamily="34" charset="0"/>
              </a:rPr>
              <a:t/>
            </a:r>
            <a:br>
              <a:rPr lang="en-GB" sz="2000" dirty="0" smtClean="0">
                <a:latin typeface="Arial" pitchFamily="34" charset="0"/>
                <a:cs typeface="Arial" pitchFamily="34" charset="0"/>
              </a:rPr>
            </a:br>
            <a:r>
              <a:rPr lang="en-GB" sz="4000" dirty="0" smtClean="0">
                <a:solidFill>
                  <a:srgbClr val="FF0000"/>
                </a:solidFill>
                <a:latin typeface="Arial" pitchFamily="34" charset="0"/>
                <a:cs typeface="Arial" pitchFamily="34" charset="0"/>
              </a:rPr>
              <a:t>The </a:t>
            </a:r>
            <a:r>
              <a:rPr lang="en-GB" sz="4000" dirty="0" smtClean="0">
                <a:solidFill>
                  <a:srgbClr val="FF0000"/>
                </a:solidFill>
                <a:latin typeface="Arial" pitchFamily="34" charset="0"/>
                <a:cs typeface="Arial" pitchFamily="34" charset="0"/>
              </a:rPr>
              <a:t>front row is empty</a:t>
            </a:r>
            <a:endParaRPr lang="en-US" sz="4000" dirty="0">
              <a:solidFill>
                <a:srgbClr val="FF0000"/>
              </a:solidFill>
              <a:latin typeface="Arial" pitchFamily="34" charset="0"/>
              <a:cs typeface="Arial" pitchFamily="34" charset="0"/>
            </a:endParaRPr>
          </a:p>
        </p:txBody>
      </p:sp>
      <p:sp>
        <p:nvSpPr>
          <p:cNvPr id="3" name="Subtitle 2"/>
          <p:cNvSpPr>
            <a:spLocks noGrp="1"/>
          </p:cNvSpPr>
          <p:nvPr>
            <p:ph type="subTitle" idx="1"/>
          </p:nvPr>
        </p:nvSpPr>
        <p:spPr>
          <a:xfrm>
            <a:off x="1371600" y="4869160"/>
            <a:ext cx="6400800" cy="769640"/>
          </a:xfrm>
        </p:spPr>
        <p:txBody>
          <a:bodyPr/>
          <a:lstStyle/>
          <a:p>
            <a:r>
              <a:rPr lang="en-GB" dirty="0" smtClean="0">
                <a:latin typeface="Arial" pitchFamily="34" charset="0"/>
                <a:cs typeface="Arial" pitchFamily="34" charset="0"/>
              </a:rPr>
              <a:t>Karim Meeran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exam</a:t>
            </a:r>
            <a:endParaRPr lang="en-US" dirty="0"/>
          </a:p>
        </p:txBody>
      </p:sp>
      <p:sp>
        <p:nvSpPr>
          <p:cNvPr id="3" name="Content Placeholder 2"/>
          <p:cNvSpPr>
            <a:spLocks noGrp="1"/>
          </p:cNvSpPr>
          <p:nvPr>
            <p:ph idx="1"/>
          </p:nvPr>
        </p:nvSpPr>
        <p:spPr/>
        <p:txBody>
          <a:bodyPr/>
          <a:lstStyle/>
          <a:p>
            <a:r>
              <a:rPr lang="en-GB" dirty="0" smtClean="0"/>
              <a:t>Always put the patient first</a:t>
            </a:r>
          </a:p>
          <a:p>
            <a:r>
              <a:rPr lang="en-GB" dirty="0" smtClean="0"/>
              <a:t>You are the patient advocate</a:t>
            </a:r>
          </a:p>
          <a:p>
            <a:r>
              <a:rPr lang="en-GB" dirty="0" smtClean="0"/>
              <a:t>Always give the patient a choice</a:t>
            </a:r>
          </a:p>
          <a:p>
            <a:r>
              <a:rPr lang="en-GB" dirty="0" smtClean="0"/>
              <a:t>If they don’t know what to do, you have to act in their interests</a:t>
            </a:r>
          </a:p>
          <a:p>
            <a:r>
              <a:rPr lang="en-GB" dirty="0" smtClean="0"/>
              <a:t>Exams are an artificial situation.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next slide</a:t>
            </a:r>
            <a:endParaRPr lang="en-US" dirty="0"/>
          </a:p>
        </p:txBody>
      </p:sp>
      <p:sp>
        <p:nvSpPr>
          <p:cNvPr id="3" name="Content Placeholder 2"/>
          <p:cNvSpPr>
            <a:spLocks noGrp="1"/>
          </p:cNvSpPr>
          <p:nvPr>
            <p:ph idx="1"/>
          </p:nvPr>
        </p:nvSpPr>
        <p:spPr/>
        <p:txBody>
          <a:bodyPr/>
          <a:lstStyle/>
          <a:p>
            <a:r>
              <a:rPr lang="en-GB" dirty="0" smtClean="0"/>
              <a:t>Inspect the patient politely</a:t>
            </a:r>
          </a:p>
          <a:p>
            <a:r>
              <a:rPr lang="en-GB" dirty="0" smtClean="0"/>
              <a:t>Write down the clinical signs that you will see</a:t>
            </a:r>
          </a:p>
          <a:p>
            <a:r>
              <a:rPr lang="en-GB" dirty="0" smtClean="0"/>
              <a:t>Write down what you should look for on examination</a:t>
            </a:r>
            <a:endParaRPr lang="en-GB" dirty="0"/>
          </a:p>
          <a:p>
            <a:r>
              <a:rPr lang="en-GB" dirty="0" smtClean="0"/>
              <a:t>Write down the investigations that need to be performed</a:t>
            </a:r>
          </a:p>
          <a:p>
            <a:r>
              <a:rPr lang="en-GB" dirty="0" smtClean="0"/>
              <a:t>Write down what treatments should be made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cromegaly face"/>
          <p:cNvPicPr>
            <a:picLocks noChangeAspect="1" noChangeArrowheads="1"/>
          </p:cNvPicPr>
          <p:nvPr/>
        </p:nvPicPr>
        <p:blipFill>
          <a:blip r:embed="rId2"/>
          <a:srcRect/>
          <a:stretch>
            <a:fillRect/>
          </a:stretch>
        </p:blipFill>
        <p:spPr bwMode="auto">
          <a:xfrm>
            <a:off x="0" y="0"/>
            <a:ext cx="4597400" cy="6858000"/>
          </a:xfrm>
          <a:prstGeom prst="rect">
            <a:avLst/>
          </a:prstGeom>
          <a:noFill/>
          <a:ln w="9525">
            <a:noFill/>
            <a:miter lim="800000"/>
            <a:headEnd/>
            <a:tailEnd/>
          </a:ln>
        </p:spPr>
      </p:pic>
      <p:sp>
        <p:nvSpPr>
          <p:cNvPr id="51203" name="Slide Number Placeholder 4"/>
          <p:cNvSpPr>
            <a:spLocks noGrp="1"/>
          </p:cNvSpPr>
          <p:nvPr>
            <p:ph type="sldNum" sz="quarter" idx="12"/>
          </p:nvPr>
        </p:nvSpPr>
        <p:spPr>
          <a:noFill/>
        </p:spPr>
        <p:txBody>
          <a:bodyPr/>
          <a:lstStyle/>
          <a:p>
            <a:fld id="{DDB2B2ED-1E66-42BF-898C-9E029EBF76EE}" type="slidenum">
              <a:rPr lang="en-US" smtClean="0"/>
              <a:pPr/>
              <a:t>12</a:t>
            </a:fld>
            <a:endParaRPr lang="en-US" smtClean="0"/>
          </a:p>
        </p:txBody>
      </p:sp>
      <p:sp>
        <p:nvSpPr>
          <p:cNvPr id="4" name="Content Placeholder 2"/>
          <p:cNvSpPr txBox="1">
            <a:spLocks/>
          </p:cNvSpPr>
          <p:nvPr/>
        </p:nvSpPr>
        <p:spPr>
          <a:xfrm>
            <a:off x="4644008" y="0"/>
            <a:ext cx="4499992" cy="61261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Inspect the patient politely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clinical signs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what you should look for on examination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Investigations that need to be performed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what treatments should be made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smtClean="0">
                <a:latin typeface="Tahoma" pitchFamily="34" charset="0"/>
              </a:rPr>
              <a:t>Acromegaly</a:t>
            </a:r>
            <a:endParaRPr lang="en-US" smtClean="0">
              <a:latin typeface="Tahoma" pitchFamily="34" charset="0"/>
            </a:endParaRPr>
          </a:p>
        </p:txBody>
      </p:sp>
      <p:sp>
        <p:nvSpPr>
          <p:cNvPr id="41987" name="Rectangle 3"/>
          <p:cNvSpPr>
            <a:spLocks noGrp="1" noChangeArrowheads="1"/>
          </p:cNvSpPr>
          <p:nvPr>
            <p:ph type="body" sz="half" idx="1"/>
          </p:nvPr>
        </p:nvSpPr>
        <p:spPr>
          <a:xfrm>
            <a:off x="381000" y="1600200"/>
            <a:ext cx="4545013" cy="4114800"/>
          </a:xfrm>
        </p:spPr>
        <p:txBody>
          <a:bodyPr/>
          <a:lstStyle/>
          <a:p>
            <a:pPr eaLnBrk="1" hangingPunct="1">
              <a:lnSpc>
                <a:spcPct val="90000"/>
              </a:lnSpc>
              <a:buClr>
                <a:srgbClr val="FF0000"/>
              </a:buClr>
              <a:buFontTx/>
              <a:buNone/>
            </a:pPr>
            <a:r>
              <a:rPr lang="en-GB" sz="3200" smtClean="0">
                <a:solidFill>
                  <a:schemeClr val="accent2"/>
                </a:solidFill>
                <a:latin typeface="Tahoma" pitchFamily="34" charset="0"/>
              </a:rPr>
              <a:t>CS</a:t>
            </a:r>
          </a:p>
          <a:p>
            <a:pPr eaLnBrk="1" hangingPunct="1">
              <a:lnSpc>
                <a:spcPct val="90000"/>
              </a:lnSpc>
              <a:buClr>
                <a:srgbClr val="FF0000"/>
              </a:buClr>
            </a:pPr>
            <a:r>
              <a:rPr lang="en-GB" smtClean="0">
                <a:latin typeface="Tahoma" pitchFamily="34" charset="0"/>
              </a:rPr>
              <a:t>Suprorbital ridges</a:t>
            </a:r>
          </a:p>
          <a:p>
            <a:pPr eaLnBrk="1" hangingPunct="1">
              <a:lnSpc>
                <a:spcPct val="90000"/>
              </a:lnSpc>
              <a:buClr>
                <a:srgbClr val="FF0000"/>
              </a:buClr>
            </a:pPr>
            <a:r>
              <a:rPr lang="en-GB" smtClean="0">
                <a:latin typeface="Tahoma" pitchFamily="34" charset="0"/>
              </a:rPr>
              <a:t>Large lower jaw, poor occlusion</a:t>
            </a:r>
          </a:p>
          <a:p>
            <a:pPr eaLnBrk="1" hangingPunct="1">
              <a:lnSpc>
                <a:spcPct val="90000"/>
              </a:lnSpc>
              <a:buClr>
                <a:srgbClr val="FF0000"/>
              </a:buClr>
            </a:pPr>
            <a:r>
              <a:rPr lang="en-GB" smtClean="0">
                <a:latin typeface="Tahoma" pitchFamily="34" charset="0"/>
              </a:rPr>
              <a:t>Kyphotic</a:t>
            </a:r>
          </a:p>
          <a:p>
            <a:pPr eaLnBrk="1" hangingPunct="1">
              <a:lnSpc>
                <a:spcPct val="90000"/>
              </a:lnSpc>
              <a:buClr>
                <a:srgbClr val="FF0000"/>
              </a:buClr>
            </a:pPr>
            <a:r>
              <a:rPr lang="en-GB" smtClean="0">
                <a:latin typeface="Tahoma" pitchFamily="34" charset="0"/>
              </a:rPr>
              <a:t>Hand appearance</a:t>
            </a:r>
          </a:p>
          <a:p>
            <a:pPr eaLnBrk="1" hangingPunct="1">
              <a:lnSpc>
                <a:spcPct val="90000"/>
              </a:lnSpc>
              <a:buClr>
                <a:srgbClr val="FF0000"/>
              </a:buClr>
            </a:pPr>
            <a:r>
              <a:rPr lang="en-GB" smtClean="0">
                <a:latin typeface="Tahoma" pitchFamily="34" charset="0"/>
              </a:rPr>
              <a:t>Sweating</a:t>
            </a:r>
          </a:p>
          <a:p>
            <a:pPr eaLnBrk="1" hangingPunct="1">
              <a:lnSpc>
                <a:spcPct val="90000"/>
              </a:lnSpc>
              <a:buClr>
                <a:srgbClr val="FF0000"/>
              </a:buClr>
            </a:pPr>
            <a:r>
              <a:rPr lang="en-GB" smtClean="0">
                <a:latin typeface="Tahoma" pitchFamily="34" charset="0"/>
              </a:rPr>
              <a:t>Hypertension</a:t>
            </a:r>
            <a:endParaRPr lang="en-US" sz="2000" smtClean="0">
              <a:latin typeface="Tahoma" pitchFamily="34" charset="0"/>
            </a:endParaRPr>
          </a:p>
        </p:txBody>
      </p:sp>
      <p:sp>
        <p:nvSpPr>
          <p:cNvPr id="52228" name="Rectangle 4"/>
          <p:cNvSpPr>
            <a:spLocks noGrp="1" noChangeArrowheads="1"/>
          </p:cNvSpPr>
          <p:nvPr>
            <p:ph type="body" sz="half" idx="2"/>
          </p:nvPr>
        </p:nvSpPr>
        <p:spPr>
          <a:xfrm>
            <a:off x="5105400" y="1600200"/>
            <a:ext cx="3817938" cy="4114800"/>
          </a:xfrm>
        </p:spPr>
        <p:txBody>
          <a:bodyPr/>
          <a:lstStyle/>
          <a:p>
            <a:pPr eaLnBrk="1" hangingPunct="1">
              <a:buClr>
                <a:srgbClr val="FF0000"/>
              </a:buClr>
              <a:buFontTx/>
              <a:buNone/>
            </a:pPr>
            <a:r>
              <a:rPr lang="en-GB" sz="3600" smtClean="0">
                <a:solidFill>
                  <a:schemeClr val="accent2"/>
                </a:solidFill>
                <a:latin typeface="Tahoma" pitchFamily="34" charset="0"/>
              </a:rPr>
              <a:t>CAUSE</a:t>
            </a:r>
          </a:p>
          <a:p>
            <a:pPr eaLnBrk="1" hangingPunct="1">
              <a:buClr>
                <a:srgbClr val="FF0000"/>
              </a:buClr>
            </a:pPr>
            <a:r>
              <a:rPr lang="en-GB" sz="3200" smtClean="0">
                <a:latin typeface="Tahoma" pitchFamily="34" charset="0"/>
              </a:rPr>
              <a:t>Pituitary Mass</a:t>
            </a:r>
          </a:p>
          <a:p>
            <a:pPr lvl="1" eaLnBrk="1" hangingPunct="1">
              <a:buClr>
                <a:srgbClr val="FF0000"/>
              </a:buClr>
            </a:pPr>
            <a:r>
              <a:rPr lang="en-GB" sz="2800" smtClean="0">
                <a:latin typeface="Tahoma" pitchFamily="34" charset="0"/>
              </a:rPr>
              <a:t>Fields</a:t>
            </a:r>
          </a:p>
          <a:p>
            <a:pPr eaLnBrk="1" hangingPunct="1">
              <a:buClr>
                <a:srgbClr val="FF0000"/>
              </a:buClr>
            </a:pPr>
            <a:r>
              <a:rPr lang="en-GB" sz="3200" smtClean="0">
                <a:latin typeface="Tahoma" pitchFamily="34" charset="0"/>
              </a:rPr>
              <a:t>Hypopituitary</a:t>
            </a:r>
          </a:p>
          <a:p>
            <a:pPr lvl="1" eaLnBrk="1" hangingPunct="1">
              <a:buClr>
                <a:srgbClr val="FF0000"/>
              </a:buClr>
            </a:pPr>
            <a:r>
              <a:rPr lang="en-GB" sz="2800" smtClean="0">
                <a:latin typeface="Tahoma" pitchFamily="34" charset="0"/>
              </a:rPr>
              <a:t>ACTH/Cortisol</a:t>
            </a:r>
          </a:p>
          <a:p>
            <a:pPr lvl="1" eaLnBrk="1" hangingPunct="1">
              <a:buClr>
                <a:srgbClr val="FF0000"/>
              </a:buClr>
            </a:pPr>
            <a:r>
              <a:rPr lang="en-GB" sz="2800" smtClean="0">
                <a:latin typeface="Tahoma" pitchFamily="34" charset="0"/>
              </a:rPr>
              <a:t>T4</a:t>
            </a:r>
          </a:p>
          <a:p>
            <a:pPr lvl="1" eaLnBrk="1" hangingPunct="1">
              <a:buClr>
                <a:srgbClr val="FF0000"/>
              </a:buClr>
            </a:pPr>
            <a:r>
              <a:rPr lang="en-GB" sz="2800" smtClean="0">
                <a:latin typeface="Tahoma" pitchFamily="34" charset="0"/>
              </a:rPr>
              <a:t>LH/FSH</a:t>
            </a:r>
          </a:p>
        </p:txBody>
      </p:sp>
      <p:sp>
        <p:nvSpPr>
          <p:cNvPr id="52229" name="Slide Number Placeholder 6"/>
          <p:cNvSpPr>
            <a:spLocks noGrp="1"/>
          </p:cNvSpPr>
          <p:nvPr>
            <p:ph type="sldNum" sz="quarter" idx="12"/>
          </p:nvPr>
        </p:nvSpPr>
        <p:spPr>
          <a:noFill/>
        </p:spPr>
        <p:txBody>
          <a:bodyPr/>
          <a:lstStyle/>
          <a:p>
            <a:fld id="{4CC2A053-3253-418E-93DE-E180641E5926}" type="slidenum">
              <a:rPr lang="en-US" smtClean="0"/>
              <a:pPr/>
              <a:t>13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it OG2"/>
          <p:cNvPicPr>
            <a:picLocks noChangeAspect="1" noChangeArrowheads="1"/>
          </p:cNvPicPr>
          <p:nvPr/>
        </p:nvPicPr>
        <p:blipFill>
          <a:blip r:embed="rId2"/>
          <a:srcRect/>
          <a:stretch>
            <a:fillRect/>
          </a:stretch>
        </p:blipFill>
        <p:spPr bwMode="auto">
          <a:xfrm>
            <a:off x="990600" y="0"/>
            <a:ext cx="7239000" cy="6781800"/>
          </a:xfrm>
          <a:prstGeom prst="rect">
            <a:avLst/>
          </a:prstGeom>
          <a:noFill/>
          <a:ln w="9525">
            <a:noFill/>
            <a:miter lim="800000"/>
            <a:headEnd/>
            <a:tailEnd/>
          </a:ln>
        </p:spPr>
      </p:pic>
      <p:sp>
        <p:nvSpPr>
          <p:cNvPr id="53251" name="Slide Number Placeholder 4"/>
          <p:cNvSpPr>
            <a:spLocks noGrp="1"/>
          </p:cNvSpPr>
          <p:nvPr>
            <p:ph type="sldNum" sz="quarter" idx="12"/>
          </p:nvPr>
        </p:nvSpPr>
        <p:spPr>
          <a:noFill/>
        </p:spPr>
        <p:txBody>
          <a:bodyPr/>
          <a:lstStyle/>
          <a:p>
            <a:fld id="{537EAE19-E07B-4B16-8E62-D377FF83464A}"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it OG1"/>
          <p:cNvPicPr>
            <a:picLocks noChangeAspect="1" noChangeArrowheads="1"/>
          </p:cNvPicPr>
          <p:nvPr/>
        </p:nvPicPr>
        <p:blipFill>
          <a:blip r:embed="rId2"/>
          <a:srcRect/>
          <a:stretch>
            <a:fillRect/>
          </a:stretch>
        </p:blipFill>
        <p:spPr bwMode="auto">
          <a:xfrm>
            <a:off x="990600" y="4763"/>
            <a:ext cx="7315200" cy="6853237"/>
          </a:xfrm>
          <a:prstGeom prst="rect">
            <a:avLst/>
          </a:prstGeom>
          <a:noFill/>
          <a:ln w="9525">
            <a:noFill/>
            <a:miter lim="800000"/>
            <a:headEnd/>
            <a:tailEnd/>
          </a:ln>
        </p:spPr>
      </p:pic>
      <p:sp>
        <p:nvSpPr>
          <p:cNvPr id="54275" name="Slide Number Placeholder 4"/>
          <p:cNvSpPr>
            <a:spLocks noGrp="1"/>
          </p:cNvSpPr>
          <p:nvPr>
            <p:ph type="sldNum" sz="quarter" idx="12"/>
          </p:nvPr>
        </p:nvSpPr>
        <p:spPr>
          <a:noFill/>
        </p:spPr>
        <p:txBody>
          <a:bodyPr/>
          <a:lstStyle/>
          <a:p>
            <a:fld id="{9591F7C1-D2D5-4110-9A05-DBEADFB9D058}"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hings-face2a"/>
          <p:cNvPicPr>
            <a:picLocks noChangeAspect="1" noChangeArrowheads="1"/>
          </p:cNvPicPr>
          <p:nvPr/>
        </p:nvPicPr>
        <p:blipFill>
          <a:blip r:embed="rId2"/>
          <a:srcRect/>
          <a:stretch>
            <a:fillRect/>
          </a:stretch>
        </p:blipFill>
        <p:spPr bwMode="auto">
          <a:xfrm>
            <a:off x="0" y="0"/>
            <a:ext cx="4337050" cy="6858000"/>
          </a:xfrm>
          <a:prstGeom prst="rect">
            <a:avLst/>
          </a:prstGeom>
          <a:noFill/>
          <a:ln w="9525">
            <a:noFill/>
            <a:miter lim="800000"/>
            <a:headEnd/>
            <a:tailEnd/>
          </a:ln>
        </p:spPr>
      </p:pic>
      <p:pic>
        <p:nvPicPr>
          <p:cNvPr id="55299" name="Picture 3" descr="Cushings-face1a"/>
          <p:cNvPicPr>
            <a:picLocks noChangeAspect="1" noChangeArrowheads="1"/>
          </p:cNvPicPr>
          <p:nvPr/>
        </p:nvPicPr>
        <p:blipFill>
          <a:blip r:embed="rId3"/>
          <a:srcRect/>
          <a:stretch>
            <a:fillRect/>
          </a:stretch>
        </p:blipFill>
        <p:spPr bwMode="auto">
          <a:xfrm>
            <a:off x="4343400" y="1066800"/>
            <a:ext cx="4800600" cy="3978275"/>
          </a:xfrm>
          <a:prstGeom prst="rect">
            <a:avLst/>
          </a:prstGeom>
          <a:noFill/>
          <a:ln w="9525">
            <a:noFill/>
            <a:miter lim="800000"/>
            <a:headEnd/>
            <a:tailEnd/>
          </a:ln>
        </p:spPr>
      </p:pic>
      <p:sp>
        <p:nvSpPr>
          <p:cNvPr id="55300" name="Slide Number Placeholder 5"/>
          <p:cNvSpPr>
            <a:spLocks noGrp="1"/>
          </p:cNvSpPr>
          <p:nvPr>
            <p:ph type="sldNum" sz="quarter" idx="12"/>
          </p:nvPr>
        </p:nvSpPr>
        <p:spPr>
          <a:noFill/>
        </p:spPr>
        <p:txBody>
          <a:bodyPr/>
          <a:lstStyle/>
          <a:p>
            <a:fld id="{EE8AEFA3-1FCB-4F28-90DB-354558775948}"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hing's PS before"/>
          <p:cNvPicPr>
            <a:picLocks noChangeAspect="1" noChangeArrowheads="1"/>
          </p:cNvPicPr>
          <p:nvPr/>
        </p:nvPicPr>
        <p:blipFill>
          <a:blip r:embed="rId2"/>
          <a:srcRect/>
          <a:stretch>
            <a:fillRect/>
          </a:stretch>
        </p:blipFill>
        <p:spPr bwMode="auto">
          <a:xfrm>
            <a:off x="2514600" y="0"/>
            <a:ext cx="4495800" cy="6858000"/>
          </a:xfrm>
          <a:prstGeom prst="rect">
            <a:avLst/>
          </a:prstGeom>
          <a:noFill/>
          <a:ln w="9525">
            <a:noFill/>
            <a:miter lim="800000"/>
            <a:headEnd/>
            <a:tailEnd/>
          </a:ln>
        </p:spPr>
      </p:pic>
      <p:sp>
        <p:nvSpPr>
          <p:cNvPr id="56323" name="Slide Number Placeholder 4"/>
          <p:cNvSpPr>
            <a:spLocks noGrp="1"/>
          </p:cNvSpPr>
          <p:nvPr>
            <p:ph type="sldNum" sz="quarter" idx="12"/>
          </p:nvPr>
        </p:nvSpPr>
        <p:spPr>
          <a:noFill/>
        </p:spPr>
        <p:txBody>
          <a:bodyPr/>
          <a:lstStyle/>
          <a:p>
            <a:fld id="{3316A17E-B6B9-417C-9C4E-9B5C8B6080D2}"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hing's PS during"/>
          <p:cNvPicPr>
            <a:picLocks noChangeAspect="1" noChangeArrowheads="1"/>
          </p:cNvPicPr>
          <p:nvPr/>
        </p:nvPicPr>
        <p:blipFill>
          <a:blip r:embed="rId2"/>
          <a:srcRect/>
          <a:stretch>
            <a:fillRect/>
          </a:stretch>
        </p:blipFill>
        <p:spPr bwMode="auto">
          <a:xfrm>
            <a:off x="0" y="0"/>
            <a:ext cx="4876800" cy="6858000"/>
          </a:xfrm>
          <a:prstGeom prst="rect">
            <a:avLst/>
          </a:prstGeom>
          <a:noFill/>
          <a:ln w="9525">
            <a:noFill/>
            <a:miter lim="800000"/>
            <a:headEnd/>
            <a:tailEnd/>
          </a:ln>
        </p:spPr>
      </p:pic>
      <p:sp>
        <p:nvSpPr>
          <p:cNvPr id="57347" name="Slide Number Placeholder 4"/>
          <p:cNvSpPr>
            <a:spLocks noGrp="1"/>
          </p:cNvSpPr>
          <p:nvPr>
            <p:ph type="sldNum" sz="quarter" idx="12"/>
          </p:nvPr>
        </p:nvSpPr>
        <p:spPr>
          <a:noFill/>
        </p:spPr>
        <p:txBody>
          <a:bodyPr/>
          <a:lstStyle/>
          <a:p>
            <a:fld id="{AD265C5E-8AAE-4C94-A435-217334F68A09}" type="slidenum">
              <a:rPr lang="en-US" smtClean="0"/>
              <a:pPr/>
              <a:t>18</a:t>
            </a:fld>
            <a:endParaRPr lang="en-US" smtClean="0"/>
          </a:p>
        </p:txBody>
      </p:sp>
      <p:sp>
        <p:nvSpPr>
          <p:cNvPr id="4" name="Rectangle 3"/>
          <p:cNvSpPr/>
          <p:nvPr/>
        </p:nvSpPr>
        <p:spPr>
          <a:xfrm>
            <a:off x="4860032" y="0"/>
            <a:ext cx="4283968" cy="6629507"/>
          </a:xfrm>
          <a:prstGeom prst="rect">
            <a:avLst/>
          </a:prstGeom>
        </p:spPr>
        <p:txBody>
          <a:bodyPr wrap="square">
            <a:spAutoFit/>
          </a:bodyPr>
          <a:lstStyle/>
          <a:p>
            <a:pPr marL="342900" lvl="0" indent="-342900">
              <a:spcBef>
                <a:spcPct val="20000"/>
              </a:spcBef>
              <a:buFont typeface="Arial" pitchFamily="34" charset="0"/>
              <a:buChar char="•"/>
              <a:defRPr/>
            </a:pPr>
            <a:r>
              <a:rPr lang="en-GB" sz="3600" dirty="0" smtClean="0"/>
              <a:t>Inspect the patient politely</a:t>
            </a:r>
          </a:p>
          <a:p>
            <a:pPr marL="342900" lvl="0" indent="-342900">
              <a:spcBef>
                <a:spcPct val="20000"/>
              </a:spcBef>
              <a:buFont typeface="Arial" pitchFamily="34" charset="0"/>
              <a:buChar char="•"/>
              <a:defRPr/>
            </a:pPr>
            <a:r>
              <a:rPr lang="en-GB" sz="3600" dirty="0" smtClean="0"/>
              <a:t>clinical signs</a:t>
            </a:r>
          </a:p>
          <a:p>
            <a:pPr marL="342900" lvl="0" indent="-342900">
              <a:spcBef>
                <a:spcPct val="20000"/>
              </a:spcBef>
              <a:buFont typeface="Arial" pitchFamily="34" charset="0"/>
              <a:buChar char="•"/>
              <a:defRPr/>
            </a:pPr>
            <a:r>
              <a:rPr lang="en-GB" sz="3600" dirty="0" smtClean="0"/>
              <a:t>what you should look for on examination</a:t>
            </a:r>
          </a:p>
          <a:p>
            <a:pPr marL="342900" lvl="0" indent="-342900">
              <a:spcBef>
                <a:spcPct val="20000"/>
              </a:spcBef>
              <a:buFont typeface="Arial" pitchFamily="34" charset="0"/>
              <a:buChar char="•"/>
              <a:defRPr/>
            </a:pPr>
            <a:r>
              <a:rPr lang="en-GB" sz="3600" dirty="0" smtClean="0"/>
              <a:t>Investigations that need to be performed</a:t>
            </a:r>
          </a:p>
          <a:p>
            <a:pPr marL="342900" lvl="0" indent="-342900">
              <a:spcBef>
                <a:spcPct val="20000"/>
              </a:spcBef>
              <a:buFont typeface="Arial" pitchFamily="34" charset="0"/>
              <a:buChar char="•"/>
              <a:defRPr/>
            </a:pPr>
            <a:r>
              <a:rPr lang="en-GB" sz="3600" dirty="0" smtClean="0"/>
              <a:t>what treatments should be made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GB" smtClean="0">
                <a:latin typeface="Tahoma" pitchFamily="34" charset="0"/>
              </a:rPr>
              <a:t>Cushing’s syndrome</a:t>
            </a:r>
            <a:endParaRPr lang="en-US" smtClean="0">
              <a:latin typeface="Tahoma" pitchFamily="34" charset="0"/>
            </a:endParaRPr>
          </a:p>
        </p:txBody>
      </p:sp>
      <p:sp>
        <p:nvSpPr>
          <p:cNvPr id="45059" name="Rectangle 3"/>
          <p:cNvSpPr>
            <a:spLocks noGrp="1" noChangeArrowheads="1"/>
          </p:cNvSpPr>
          <p:nvPr>
            <p:ph type="body" sz="half" idx="1"/>
          </p:nvPr>
        </p:nvSpPr>
        <p:spPr>
          <a:xfrm>
            <a:off x="381000" y="1600200"/>
            <a:ext cx="4545013" cy="4114800"/>
          </a:xfrm>
        </p:spPr>
        <p:txBody>
          <a:bodyPr/>
          <a:lstStyle/>
          <a:p>
            <a:pPr eaLnBrk="1" hangingPunct="1">
              <a:lnSpc>
                <a:spcPct val="90000"/>
              </a:lnSpc>
              <a:buClr>
                <a:srgbClr val="FF0000"/>
              </a:buClr>
              <a:buFontTx/>
              <a:buNone/>
            </a:pPr>
            <a:r>
              <a:rPr lang="en-GB" sz="3200" smtClean="0">
                <a:solidFill>
                  <a:schemeClr val="accent2"/>
                </a:solidFill>
                <a:latin typeface="Tahoma" pitchFamily="34" charset="0"/>
              </a:rPr>
              <a:t>CS</a:t>
            </a:r>
          </a:p>
          <a:p>
            <a:pPr eaLnBrk="1" hangingPunct="1">
              <a:lnSpc>
                <a:spcPct val="90000"/>
              </a:lnSpc>
              <a:buClr>
                <a:srgbClr val="FF0000"/>
              </a:buClr>
            </a:pPr>
            <a:r>
              <a:rPr lang="en-GB" smtClean="0">
                <a:latin typeface="Tahoma" pitchFamily="34" charset="0"/>
              </a:rPr>
              <a:t>Thin skin, bruises</a:t>
            </a:r>
          </a:p>
          <a:p>
            <a:pPr eaLnBrk="1" hangingPunct="1">
              <a:lnSpc>
                <a:spcPct val="90000"/>
              </a:lnSpc>
              <a:buClr>
                <a:srgbClr val="FF0000"/>
              </a:buClr>
            </a:pPr>
            <a:r>
              <a:rPr lang="en-GB" smtClean="0">
                <a:latin typeface="Tahoma" pitchFamily="34" charset="0"/>
              </a:rPr>
              <a:t>facies</a:t>
            </a:r>
          </a:p>
          <a:p>
            <a:pPr eaLnBrk="1" hangingPunct="1">
              <a:lnSpc>
                <a:spcPct val="90000"/>
              </a:lnSpc>
              <a:buClr>
                <a:srgbClr val="FF0000"/>
              </a:buClr>
            </a:pPr>
            <a:r>
              <a:rPr lang="en-GB" smtClean="0">
                <a:latin typeface="Tahoma" pitchFamily="34" charset="0"/>
              </a:rPr>
              <a:t>Central adiposity</a:t>
            </a:r>
          </a:p>
          <a:p>
            <a:pPr eaLnBrk="1" hangingPunct="1">
              <a:lnSpc>
                <a:spcPct val="90000"/>
              </a:lnSpc>
              <a:buClr>
                <a:srgbClr val="FF0000"/>
              </a:buClr>
            </a:pPr>
            <a:r>
              <a:rPr lang="en-GB" smtClean="0">
                <a:latin typeface="Tahoma" pitchFamily="34" charset="0"/>
              </a:rPr>
              <a:t>Hirsute</a:t>
            </a:r>
          </a:p>
          <a:p>
            <a:pPr eaLnBrk="1" hangingPunct="1">
              <a:lnSpc>
                <a:spcPct val="90000"/>
              </a:lnSpc>
              <a:buClr>
                <a:srgbClr val="FF0000"/>
              </a:buClr>
            </a:pPr>
            <a:r>
              <a:rPr lang="en-GB" smtClean="0">
                <a:latin typeface="Tahoma" pitchFamily="34" charset="0"/>
              </a:rPr>
              <a:t>Gynaecomastia</a:t>
            </a:r>
          </a:p>
          <a:p>
            <a:pPr eaLnBrk="1" hangingPunct="1">
              <a:lnSpc>
                <a:spcPct val="90000"/>
              </a:lnSpc>
              <a:buClr>
                <a:srgbClr val="FF0000"/>
              </a:buClr>
            </a:pPr>
            <a:r>
              <a:rPr lang="en-GB" smtClean="0">
                <a:latin typeface="Tahoma" pitchFamily="34" charset="0"/>
              </a:rPr>
              <a:t>Proximal weakness</a:t>
            </a:r>
          </a:p>
          <a:p>
            <a:pPr eaLnBrk="1" hangingPunct="1">
              <a:lnSpc>
                <a:spcPct val="90000"/>
              </a:lnSpc>
              <a:buClr>
                <a:srgbClr val="FF0000"/>
              </a:buClr>
            </a:pPr>
            <a:r>
              <a:rPr lang="en-GB" smtClean="0">
                <a:latin typeface="Tahoma" pitchFamily="34" charset="0"/>
              </a:rPr>
              <a:t>hypertension</a:t>
            </a:r>
            <a:endParaRPr lang="en-US" sz="2000" smtClean="0">
              <a:latin typeface="Tahoma" pitchFamily="34" charset="0"/>
            </a:endParaRPr>
          </a:p>
        </p:txBody>
      </p:sp>
      <p:sp>
        <p:nvSpPr>
          <p:cNvPr id="45060" name="Rectangle 4"/>
          <p:cNvSpPr>
            <a:spLocks noGrp="1" noChangeArrowheads="1"/>
          </p:cNvSpPr>
          <p:nvPr>
            <p:ph type="body" sz="half" idx="2"/>
          </p:nvPr>
        </p:nvSpPr>
        <p:spPr>
          <a:xfrm>
            <a:off x="5105400" y="1600200"/>
            <a:ext cx="3817938" cy="4114800"/>
          </a:xfrm>
        </p:spPr>
        <p:txBody>
          <a:bodyPr/>
          <a:lstStyle/>
          <a:p>
            <a:pPr eaLnBrk="1" hangingPunct="1">
              <a:buClr>
                <a:srgbClr val="FF0000"/>
              </a:buClr>
              <a:buFontTx/>
              <a:buNone/>
            </a:pPr>
            <a:r>
              <a:rPr lang="en-GB" sz="3600" smtClean="0">
                <a:solidFill>
                  <a:schemeClr val="accent2"/>
                </a:solidFill>
                <a:latin typeface="Tahoma" pitchFamily="34" charset="0"/>
              </a:rPr>
              <a:t>CAUSE</a:t>
            </a:r>
          </a:p>
          <a:p>
            <a:pPr eaLnBrk="1" hangingPunct="1">
              <a:buClr>
                <a:srgbClr val="FF0000"/>
              </a:buClr>
            </a:pPr>
            <a:r>
              <a:rPr lang="en-GB" sz="3200" smtClean="0">
                <a:latin typeface="Tahoma" pitchFamily="34" charset="0"/>
              </a:rPr>
              <a:t>High ACTH</a:t>
            </a:r>
          </a:p>
          <a:p>
            <a:pPr lvl="1" eaLnBrk="1" hangingPunct="1">
              <a:buClr>
                <a:srgbClr val="FF0000"/>
              </a:buClr>
            </a:pPr>
            <a:r>
              <a:rPr lang="en-GB" sz="2800" smtClean="0">
                <a:latin typeface="Tahoma" pitchFamily="34" charset="0"/>
              </a:rPr>
              <a:t>Pituitary (Nelson)</a:t>
            </a:r>
          </a:p>
          <a:p>
            <a:pPr lvl="1" eaLnBrk="1" hangingPunct="1">
              <a:buClr>
                <a:srgbClr val="FF0000"/>
              </a:buClr>
            </a:pPr>
            <a:r>
              <a:rPr lang="en-GB" sz="2800" smtClean="0">
                <a:latin typeface="Tahoma" pitchFamily="34" charset="0"/>
              </a:rPr>
              <a:t>ectopic</a:t>
            </a:r>
          </a:p>
          <a:p>
            <a:pPr eaLnBrk="1" hangingPunct="1">
              <a:buClr>
                <a:srgbClr val="FF0000"/>
              </a:buClr>
            </a:pPr>
            <a:r>
              <a:rPr lang="en-GB" sz="3200" smtClean="0">
                <a:latin typeface="Tahoma" pitchFamily="34" charset="0"/>
              </a:rPr>
              <a:t>Low ACTH</a:t>
            </a:r>
          </a:p>
          <a:p>
            <a:pPr lvl="1" eaLnBrk="1" hangingPunct="1">
              <a:buClr>
                <a:srgbClr val="FF0000"/>
              </a:buClr>
            </a:pPr>
            <a:r>
              <a:rPr lang="en-GB" sz="2800" smtClean="0">
                <a:latin typeface="Tahoma" pitchFamily="34" charset="0"/>
              </a:rPr>
              <a:t>Exogenous </a:t>
            </a:r>
          </a:p>
          <a:p>
            <a:pPr lvl="1" eaLnBrk="1" hangingPunct="1">
              <a:buClr>
                <a:srgbClr val="FF0000"/>
              </a:buClr>
            </a:pPr>
            <a:r>
              <a:rPr lang="en-GB" sz="2800" smtClean="0">
                <a:latin typeface="Tahoma" pitchFamily="34" charset="0"/>
              </a:rPr>
              <a:t>Adrenal</a:t>
            </a:r>
          </a:p>
        </p:txBody>
      </p:sp>
      <p:sp>
        <p:nvSpPr>
          <p:cNvPr id="58373" name="Slide Number Placeholder 6"/>
          <p:cNvSpPr>
            <a:spLocks noGrp="1"/>
          </p:cNvSpPr>
          <p:nvPr>
            <p:ph type="sldNum" sz="quarter" idx="12"/>
          </p:nvPr>
        </p:nvSpPr>
        <p:spPr>
          <a:noFill/>
        </p:spPr>
        <p:txBody>
          <a:bodyPr/>
          <a:lstStyle/>
          <a:p>
            <a:fld id="{7FB9AFA1-339A-403E-9BAD-693F07017A29}" type="slidenum">
              <a:rPr lang="en-US" smtClean="0"/>
              <a:pPr/>
              <a:t>19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060">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060">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060">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060">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0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l="17719" t="21925" r="19085" b="6256"/>
          <a:stretch>
            <a:fillRect/>
          </a:stretch>
        </p:blipFill>
        <p:spPr bwMode="auto">
          <a:xfrm>
            <a:off x="134033" y="260648"/>
            <a:ext cx="8921412"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3850" y="404813"/>
            <a:ext cx="8496300" cy="1143000"/>
          </a:xfrm>
        </p:spPr>
        <p:txBody>
          <a:bodyPr>
            <a:normAutofit fontScale="90000"/>
          </a:bodyPr>
          <a:lstStyle/>
          <a:p>
            <a:pPr eaLnBrk="1" hangingPunct="1"/>
            <a:r>
              <a:rPr lang="en-GB" sz="3200" smtClean="0"/>
              <a:t>A 56 yr man has surgery.  His [Na] was 121mmol/l.  He did not have cardiac failure.  Suggest a cause in the following scenarios;</a:t>
            </a:r>
            <a:endParaRPr lang="en-US" sz="3200" smtClean="0"/>
          </a:p>
        </p:txBody>
      </p:sp>
      <p:sp>
        <p:nvSpPr>
          <p:cNvPr id="60419" name="Rectangle 3"/>
          <p:cNvSpPr>
            <a:spLocks noGrp="1" noChangeArrowheads="1"/>
          </p:cNvSpPr>
          <p:nvPr>
            <p:ph type="body" idx="1"/>
          </p:nvPr>
        </p:nvSpPr>
        <p:spPr>
          <a:xfrm>
            <a:off x="685800" y="1981200"/>
            <a:ext cx="8134350" cy="4114800"/>
          </a:xfrm>
        </p:spPr>
        <p:txBody>
          <a:bodyPr/>
          <a:lstStyle/>
          <a:p>
            <a:pPr eaLnBrk="1" hangingPunct="1"/>
            <a:r>
              <a:rPr lang="en-GB" dirty="0" smtClean="0"/>
              <a:t>New houseman on 3/8/11 took blood sample</a:t>
            </a:r>
          </a:p>
          <a:p>
            <a:pPr eaLnBrk="1" hangingPunct="1"/>
            <a:r>
              <a:rPr lang="en-GB" dirty="0" smtClean="0"/>
              <a:t>Total protein/globulin elevated, ESR 115, Ca 3.6mmol/l</a:t>
            </a:r>
          </a:p>
          <a:p>
            <a:pPr eaLnBrk="1" hangingPunct="1"/>
            <a:r>
              <a:rPr lang="en-GB" dirty="0" smtClean="0"/>
              <a:t>Productive cough, bed next to air conditioning unit in care home.</a:t>
            </a:r>
          </a:p>
          <a:p>
            <a:pPr eaLnBrk="1" hangingPunct="1"/>
            <a:r>
              <a:rPr lang="en-GB" dirty="0" smtClean="0"/>
              <a:t>Surgery was for carcinoma of bronchus</a:t>
            </a:r>
          </a:p>
          <a:p>
            <a:pPr eaLnBrk="1" hangingPunct="1"/>
            <a:r>
              <a:rPr lang="en-GB" dirty="0" smtClean="0"/>
              <a:t>K 6.4, surgery for TB lymph node </a:t>
            </a:r>
          </a:p>
          <a:p>
            <a:pPr eaLnBrk="1" hangingPunct="1"/>
            <a:endParaRPr lang="en-US" dirty="0" smtClean="0"/>
          </a:p>
        </p:txBody>
      </p:sp>
      <p:sp>
        <p:nvSpPr>
          <p:cNvPr id="60420" name="Slide Number Placeholder 5"/>
          <p:cNvSpPr>
            <a:spLocks noGrp="1"/>
          </p:cNvSpPr>
          <p:nvPr>
            <p:ph type="sldNum" sz="quarter" idx="12"/>
          </p:nvPr>
        </p:nvSpPr>
        <p:spPr>
          <a:noFill/>
        </p:spPr>
        <p:txBody>
          <a:bodyPr/>
          <a:lstStyle/>
          <a:p>
            <a:fld id="{A2EBA79D-A746-49F5-80CF-1C83D89AD40E}" type="slidenum">
              <a:rPr lang="en-US" smtClean="0"/>
              <a:pPr/>
              <a:t>20</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http://www.foundationprogramme.nhs.uk/pages/home/how-to-apply/SJT-FAQs#answer374</a:t>
            </a:r>
            <a:endParaRPr lang="en-US" dirty="0" smtClean="0"/>
          </a:p>
          <a:p>
            <a:endParaRPr lang="en-GB"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SJT</a:t>
            </a:r>
            <a:endParaRPr lang="en-US" dirty="0"/>
          </a:p>
        </p:txBody>
      </p:sp>
      <p:sp>
        <p:nvSpPr>
          <p:cNvPr id="3" name="Content Placeholder 2"/>
          <p:cNvSpPr>
            <a:spLocks noGrp="1"/>
          </p:cNvSpPr>
          <p:nvPr>
            <p:ph idx="1"/>
          </p:nvPr>
        </p:nvSpPr>
        <p:spPr/>
        <p:txBody>
          <a:bodyPr>
            <a:normAutofit/>
          </a:bodyPr>
          <a:lstStyle/>
          <a:p>
            <a:r>
              <a:rPr lang="en-GB" dirty="0" smtClean="0"/>
              <a:t>Friday December 7</a:t>
            </a:r>
            <a:r>
              <a:rPr lang="en-GB" baseline="30000" dirty="0" smtClean="0"/>
              <a:t>th</a:t>
            </a:r>
            <a:r>
              <a:rPr lang="en-GB" dirty="0" smtClean="0"/>
              <a:t> 2012.</a:t>
            </a:r>
          </a:p>
          <a:p>
            <a:r>
              <a:rPr lang="en-GB" dirty="0" smtClean="0"/>
              <a:t>Mock exam this Friday afternoon</a:t>
            </a:r>
          </a:p>
          <a:p>
            <a:r>
              <a:rPr lang="en-GB" dirty="0" smtClean="0"/>
              <a:t>Published on the web now</a:t>
            </a:r>
          </a:p>
          <a:p>
            <a:r>
              <a:rPr lang="en-GB" dirty="0" smtClean="0"/>
              <a:t>I will send you all a </a:t>
            </a:r>
            <a:r>
              <a:rPr lang="en-GB" dirty="0" err="1" smtClean="0"/>
              <a:t>surveymonkey</a:t>
            </a:r>
            <a:r>
              <a:rPr lang="en-GB" dirty="0" smtClean="0"/>
              <a:t> quiz to enable useful feedback.</a:t>
            </a:r>
          </a:p>
          <a:p>
            <a:r>
              <a:rPr lang="en-GB" dirty="0" smtClean="0"/>
              <a:t>First do the brief 10 minute quiz by tonight.</a:t>
            </a:r>
          </a:p>
          <a:p>
            <a:r>
              <a:rPr lang="en-GB" dirty="0" smtClean="0"/>
              <a:t>I will send you all feedback, then a </a:t>
            </a:r>
            <a:r>
              <a:rPr lang="en-GB" dirty="0" err="1" smtClean="0"/>
              <a:t>futher</a:t>
            </a:r>
            <a:r>
              <a:rPr lang="en-GB" dirty="0" smtClean="0"/>
              <a:t> mock for Friday afternoon.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8625" y="428625"/>
            <a:ext cx="8258175" cy="796925"/>
          </a:xfrm>
        </p:spPr>
        <p:txBody>
          <a:bodyPr/>
          <a:lstStyle/>
          <a:p>
            <a:pPr eaLnBrk="1" hangingPunct="1"/>
            <a:r>
              <a:rPr lang="en-GB" smtClean="0">
                <a:latin typeface="Arial" pitchFamily="34" charset="0"/>
                <a:cs typeface="Arial" pitchFamily="34" charset="0"/>
              </a:rPr>
              <a:t>Scoring – Ranked Items</a:t>
            </a:r>
          </a:p>
        </p:txBody>
      </p:sp>
      <p:graphicFrame>
        <p:nvGraphicFramePr>
          <p:cNvPr id="33849" name="Group 57"/>
          <p:cNvGraphicFramePr>
            <a:graphicFrameLocks noGrp="1"/>
          </p:cNvGraphicFramePr>
          <p:nvPr/>
        </p:nvGraphicFramePr>
        <p:xfrm>
          <a:off x="857250" y="1214438"/>
          <a:ext cx="7570788" cy="4997451"/>
        </p:xfrm>
        <a:graphic>
          <a:graphicData uri="http://schemas.openxmlformats.org/drawingml/2006/table">
            <a:tbl>
              <a:tblPr/>
              <a:tblGrid>
                <a:gridCol w="1262063"/>
                <a:gridCol w="1268412"/>
                <a:gridCol w="1189038"/>
                <a:gridCol w="1327150"/>
                <a:gridCol w="1262062"/>
                <a:gridCol w="1262063"/>
              </a:tblGrid>
              <a:tr h="70485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Keyed Rank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Candidate Rank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03263">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71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Students will learn whatever it takes to pass</a:t>
            </a:r>
            <a:endParaRPr lang="en-US" dirty="0"/>
          </a:p>
        </p:txBody>
      </p:sp>
      <p:sp>
        <p:nvSpPr>
          <p:cNvPr id="3" name="Content Placeholder 2"/>
          <p:cNvSpPr>
            <a:spLocks noGrp="1"/>
          </p:cNvSpPr>
          <p:nvPr>
            <p:ph idx="1"/>
          </p:nvPr>
        </p:nvSpPr>
        <p:spPr/>
        <p:txBody>
          <a:bodyPr>
            <a:normAutofit lnSpcReduction="10000"/>
          </a:bodyPr>
          <a:lstStyle/>
          <a:p>
            <a:r>
              <a:rPr lang="en-GB" dirty="0" smtClean="0"/>
              <a:t>If the GMC decide that to pass you need to know the Geography of </a:t>
            </a:r>
            <a:r>
              <a:rPr lang="en-GB" dirty="0" err="1" smtClean="0"/>
              <a:t>Zimababwe</a:t>
            </a:r>
            <a:r>
              <a:rPr lang="en-GB" dirty="0" smtClean="0"/>
              <a:t>, then that is what you will do.</a:t>
            </a:r>
          </a:p>
          <a:p>
            <a:r>
              <a:rPr lang="en-GB" dirty="0" smtClean="0"/>
              <a:t>SJTs are the same: the trick is to be totally self sacrificial. </a:t>
            </a:r>
          </a:p>
          <a:p>
            <a:r>
              <a:rPr lang="en-GB" dirty="0" smtClean="0"/>
              <a:t>Thus at the end of your shift, you need to stay as long as it takes to ensure the patients are safe. The fact that it is illegal to work (European time directive) is irrelevant.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PACES</a:t>
            </a:r>
            <a:endParaRPr lang="en-US" dirty="0"/>
          </a:p>
        </p:txBody>
      </p:sp>
      <p:sp>
        <p:nvSpPr>
          <p:cNvPr id="3" name="Content Placeholder 2"/>
          <p:cNvSpPr>
            <a:spLocks noGrp="1"/>
          </p:cNvSpPr>
          <p:nvPr>
            <p:ph idx="1"/>
          </p:nvPr>
        </p:nvSpPr>
        <p:spPr/>
        <p:txBody>
          <a:bodyPr>
            <a:normAutofit fontScale="92500"/>
          </a:bodyPr>
          <a:lstStyle/>
          <a:p>
            <a:r>
              <a:rPr lang="en-GB" dirty="0" smtClean="0"/>
              <a:t>External examiners tell us that in FINALS, some candidates are still in OSCE mode (machine like)</a:t>
            </a:r>
          </a:p>
          <a:p>
            <a:endParaRPr lang="en-GB" dirty="0" smtClean="0"/>
          </a:p>
          <a:p>
            <a:r>
              <a:rPr lang="en-GB" dirty="0" smtClean="0"/>
              <a:t>My name is Mr Jones, a final year medical student. I’m going to ask you a few questions...</a:t>
            </a:r>
          </a:p>
          <a:p>
            <a:r>
              <a:rPr lang="en-GB" dirty="0" smtClean="0"/>
              <a:t>What is your name</a:t>
            </a:r>
          </a:p>
          <a:p>
            <a:r>
              <a:rPr lang="en-GB" dirty="0" smtClean="0"/>
              <a:t>What is your date of birth</a:t>
            </a:r>
          </a:p>
          <a:p>
            <a:r>
              <a:rPr lang="en-GB" dirty="0" smtClean="0"/>
              <a:t>What is the problem</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PACES</a:t>
            </a:r>
            <a:endParaRPr lang="en-US" dirty="0"/>
          </a:p>
        </p:txBody>
      </p:sp>
      <p:sp>
        <p:nvSpPr>
          <p:cNvPr id="3" name="Content Placeholder 2"/>
          <p:cNvSpPr>
            <a:spLocks noGrp="1"/>
          </p:cNvSpPr>
          <p:nvPr>
            <p:ph idx="1"/>
          </p:nvPr>
        </p:nvSpPr>
        <p:spPr/>
        <p:txBody>
          <a:bodyPr/>
          <a:lstStyle/>
          <a:p>
            <a:r>
              <a:rPr lang="en-GB" dirty="0" smtClean="0"/>
              <a:t>Being “nice” to patients.</a:t>
            </a:r>
          </a:p>
          <a:p>
            <a:r>
              <a:rPr lang="en-GB" dirty="0" smtClean="0"/>
              <a:t>Being nice takes time.</a:t>
            </a:r>
          </a:p>
          <a:p>
            <a:r>
              <a:rPr lang="en-GB" dirty="0" smtClean="0"/>
              <a:t>You need to put more into a relationship that you expect to get out of it.</a:t>
            </a:r>
          </a:p>
          <a:p>
            <a:r>
              <a:rPr lang="en-GB" dirty="0" smtClean="0"/>
              <a:t>Do not always look for instant reward</a:t>
            </a:r>
          </a:p>
          <a:p>
            <a:r>
              <a:rPr lang="en-GB" dirty="0" smtClean="0"/>
              <a:t>Hello Mr Jones, I’m just going to ask you a few questions, is that OK (wait for an answer)...</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PACES</a:t>
            </a:r>
            <a:endParaRPr lang="en-US" dirty="0"/>
          </a:p>
        </p:txBody>
      </p:sp>
      <p:sp>
        <p:nvSpPr>
          <p:cNvPr id="3" name="Content Placeholder 2"/>
          <p:cNvSpPr>
            <a:spLocks noGrp="1"/>
          </p:cNvSpPr>
          <p:nvPr>
            <p:ph idx="1"/>
          </p:nvPr>
        </p:nvSpPr>
        <p:spPr/>
        <p:txBody>
          <a:bodyPr/>
          <a:lstStyle/>
          <a:p>
            <a:r>
              <a:rPr lang="en-GB" dirty="0" smtClean="0"/>
              <a:t>I need to check that I’m talking to the right patient, so can I ask you your name...</a:t>
            </a:r>
          </a:p>
          <a:p>
            <a:endParaRPr lang="en-GB" dirty="0" smtClean="0"/>
          </a:p>
          <a:p>
            <a:r>
              <a:rPr lang="en-GB" dirty="0" smtClean="0"/>
              <a:t>And just to be sure, your date of birth.</a:t>
            </a:r>
          </a:p>
          <a:p>
            <a:endParaRPr lang="en-GB" dirty="0" smtClean="0"/>
          </a:p>
          <a:p>
            <a:r>
              <a:rPr lang="en-GB" dirty="0" smtClean="0"/>
              <a:t>(etc).</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3188</TotalTime>
  <Words>677</Words>
  <Application>Microsoft Office PowerPoint</Application>
  <PresentationFormat>On-screen Show (4:3)</PresentationFormat>
  <Paragraphs>141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Professionalism and the SJT Professionalism in PACES  The front row is empty</vt:lpstr>
      <vt:lpstr>PowerPoint Presentation</vt:lpstr>
      <vt:lpstr>PowerPoint Presentation</vt:lpstr>
      <vt:lpstr>SJT</vt:lpstr>
      <vt:lpstr>Scoring – Ranked Items</vt:lpstr>
      <vt:lpstr>Students will learn whatever it takes to pass</vt:lpstr>
      <vt:lpstr>PACES</vt:lpstr>
      <vt:lpstr>PACES</vt:lpstr>
      <vt:lpstr>PACES</vt:lpstr>
      <vt:lpstr>In this exam</vt:lpstr>
      <vt:lpstr>In the next slide</vt:lpstr>
      <vt:lpstr>PowerPoint Presentation</vt:lpstr>
      <vt:lpstr>Acromegaly</vt:lpstr>
      <vt:lpstr>PowerPoint Presentation</vt:lpstr>
      <vt:lpstr>PowerPoint Presentation</vt:lpstr>
      <vt:lpstr>PowerPoint Presentation</vt:lpstr>
      <vt:lpstr>PowerPoint Presentation</vt:lpstr>
      <vt:lpstr>PowerPoint Presentation</vt:lpstr>
      <vt:lpstr>Cushing’s syndrome</vt:lpstr>
      <vt:lpstr>A 56 yr man has surgery.  His [Na] was 121mmol/l.  He did not have cardiac failure.  Suggest a cause in the following scenarios;</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for finals</dc:title>
  <dc:creator>Karim Meeran</dc:creator>
  <cp:lastModifiedBy>Shiel, Nuala</cp:lastModifiedBy>
  <cp:revision>9</cp:revision>
  <dcterms:created xsi:type="dcterms:W3CDTF">2011-03-20T20:13:56Z</dcterms:created>
  <dcterms:modified xsi:type="dcterms:W3CDTF">2012-07-23T14:47:30Z</dcterms:modified>
</cp:coreProperties>
</file>