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3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4027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733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58512B-E3C6-4ABD-824E-EB4548C792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8A4755-12F0-4ED5-B428-BF51DCDDC1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7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1949450" cy="6627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5950" cy="6627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ED3FF4-7892-4D5F-9AAB-B7B7324B59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1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08412" cy="52911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0800" y="1946275"/>
            <a:ext cx="3810000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11430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581400" y="6248400"/>
            <a:ext cx="2894013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0104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fld id="{2D60E932-C724-4E82-919E-FD35593830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4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0D07E-DBE7-4BAF-82DA-FF079D004E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9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0E5C2B-A98B-4060-BC65-1C3EF0DC0A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8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F1BBC4-6138-4319-8B99-CD6E00667F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0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2219E9-551C-4BC5-8BE5-6FB6F6AB6B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0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87EF29-0398-4BFC-AA52-9F9654B6B3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4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029727-7B6B-4A0F-B7EF-9511E85E42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C47227-87E3-414E-B889-DF9A7DDE3F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4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81E31D-BD27-4B69-84AE-870FCCA6F2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73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CE64E4-62DC-4407-AA30-6C120F3060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1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4929C0-E3A8-42EE-BFFE-BDF0758D5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B137B8-45A7-476A-A92C-60962E6BBB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6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604963"/>
            <a:ext cx="211296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1912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3A11CC-A500-46D3-B1E5-3A798F92C7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6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3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81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470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0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67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1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D8F3A9-F909-4F4A-98DF-197DA8543E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80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20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760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9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71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69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75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29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0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08412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0" y="1946275"/>
            <a:ext cx="38100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4F8033-7137-486C-A969-8D79CB87E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D8D2B1-B054-47CA-A059-1028AAE88A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231910-26B6-41D9-A2B8-63521BF3B3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8FC24F-AB52-40EA-A3BA-71B8D342DB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B65341-DD9C-4982-ADB4-DD29CB87A6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686301-D338-473A-B1B1-336C297B6D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1084263" cy="6853238"/>
            <a:chOff x="0" y="0"/>
            <a:chExt cx="683" cy="4317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3" cy="4317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48" y="102"/>
              <a:ext cx="95" cy="4127"/>
              <a:chOff x="48" y="102"/>
              <a:chExt cx="95" cy="4127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/>
          </p:nvPr>
        </p:nvSpPr>
        <p:spPr bwMode="auto">
          <a:xfrm>
            <a:off x="1143000" y="6248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/>
          </p:nvPr>
        </p:nvSpPr>
        <p:spPr bwMode="auto">
          <a:xfrm>
            <a:off x="3581400" y="62484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8A47487-55F3-430F-A3B2-50005ECC492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0812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8" r:id="rId12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1084263" cy="6853238"/>
            <a:chOff x="0" y="0"/>
            <a:chExt cx="683" cy="431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3" cy="4317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48" y="103"/>
              <a:ext cx="95" cy="4125"/>
              <a:chOff x="48" y="103"/>
              <a:chExt cx="95" cy="4125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5" cy="9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5" cy="9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5" cy="9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5" cy="9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5" cy="9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5" cy="94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81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/>
          </p:nvPr>
        </p:nvSpPr>
        <p:spPr bwMode="auto">
          <a:xfrm>
            <a:off x="1143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/>
          </p:nvPr>
        </p:nvSpPr>
        <p:spPr bwMode="auto">
          <a:xfrm>
            <a:off x="35814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DEBA186D-A17B-4A2B-87F7-82CC5B9D2C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801813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27584" y="1772816"/>
            <a:ext cx="7560840" cy="1656184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800" b="0" dirty="0" smtClean="0">
                <a:solidFill>
                  <a:srgbClr val="00FFFF"/>
                </a:solidFill>
              </a:rPr>
              <a:t>Plain film interpretation session medical students</a:t>
            </a:r>
            <a:endParaRPr lang="en-GB" sz="4800" b="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-635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Lung cancer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2133600"/>
            <a:ext cx="3810000" cy="4114800"/>
          </a:xfrm>
          <a:ln/>
        </p:spPr>
        <p:txBody>
          <a:bodyPr lIns="90000" tIns="46800" rIns="90000" bIns="46800"/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5888" r="12708" b="8778"/>
          <a:stretch>
            <a:fillRect/>
          </a:stretch>
        </p:blipFill>
        <p:spPr bwMode="auto">
          <a:xfrm>
            <a:off x="179388" y="360363"/>
            <a:ext cx="8640762" cy="86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290" t="5888" r="12708" b="8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6659563" y="1979613"/>
            <a:ext cx="1260475" cy="1619250"/>
          </a:xfrm>
          <a:prstGeom prst="ellips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400675" y="3060700"/>
            <a:ext cx="1439863" cy="2519363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Single pulmonary nodule/mass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 lIns="90000" tIns="46800" rIns="90000" bIns="46800"/>
          <a:lstStyle/>
          <a:p>
            <a:pPr indent="-341313">
              <a:lnSpc>
                <a:spcPct val="9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Causes:</a:t>
            </a:r>
          </a:p>
          <a:p>
            <a:pPr indent="-341313">
              <a:lnSpc>
                <a:spcPct val="9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Infection eg TB</a:t>
            </a:r>
          </a:p>
          <a:p>
            <a:pPr indent="-341313">
              <a:lnSpc>
                <a:spcPct val="9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Neoplasm (primary bronchial or solitary metastasis)</a:t>
            </a:r>
          </a:p>
          <a:p>
            <a:pPr marL="863600" lvl="1" indent="-287338">
              <a:lnSpc>
                <a:spcPct val="90000"/>
              </a:lnSpc>
              <a:spcBef>
                <a:spcPts val="8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hilar or peripheral</a:t>
            </a:r>
          </a:p>
          <a:p>
            <a:pPr marL="863600" lvl="1" indent="-287338">
              <a:lnSpc>
                <a:spcPct val="90000"/>
              </a:lnSpc>
              <a:spcBef>
                <a:spcPts val="8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spiculated</a:t>
            </a:r>
          </a:p>
          <a:p>
            <a:pPr marL="863600" lvl="1" indent="-287338">
              <a:lnSpc>
                <a:spcPct val="90000"/>
              </a:lnSpc>
              <a:spcBef>
                <a:spcPts val="8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associated with pleural effusion, hilar lymphadenopathy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-360363"/>
            <a:ext cx="7772400" cy="1143001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/>
              <a:t>Age 50 female, cough and green sputum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10263"/>
          <a:stretch>
            <a:fillRect/>
          </a:stretch>
        </p:blipFill>
        <p:spPr bwMode="auto">
          <a:xfrm>
            <a:off x="1800225" y="900113"/>
            <a:ext cx="5940425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04" b="102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7138" y="115888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Left lower lobe collapse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2209800"/>
            <a:ext cx="3810000" cy="4287838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Mediastinum shifted towards side of collapse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Hilum is pulled down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Triangular density behind heart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Loss of hemidiaphragm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10263"/>
          <a:stretch>
            <a:fillRect/>
          </a:stretch>
        </p:blipFill>
        <p:spPr bwMode="auto">
          <a:xfrm>
            <a:off x="0" y="1465263"/>
            <a:ext cx="4679950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04" b="102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-635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Age 50 male, abdominal distension and vomiting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10106" r="8897" b="18640"/>
          <a:stretch>
            <a:fillRect/>
          </a:stretch>
        </p:blipFill>
        <p:spPr bwMode="auto">
          <a:xfrm>
            <a:off x="2298700" y="1079500"/>
            <a:ext cx="5081588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18" t="10106" r="8897" b="186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Small bowel obstruction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376738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Centrally placed loops of dilated bowel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Valvulae conniventes extend across whole bowel wall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Causes</a:t>
            </a: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Adhesions</a:t>
            </a: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Incarcarated hernia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10106" r="8897" b="18640"/>
          <a:stretch>
            <a:fillRect/>
          </a:stretch>
        </p:blipFill>
        <p:spPr bwMode="auto">
          <a:xfrm>
            <a:off x="1309688" y="1946275"/>
            <a:ext cx="3529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18" t="10106" r="8897" b="186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75 female, shortness of breath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8830" r="16708" b="8778"/>
          <a:stretch>
            <a:fillRect/>
          </a:stretch>
        </p:blipFill>
        <p:spPr bwMode="auto">
          <a:xfrm>
            <a:off x="1619250" y="900113"/>
            <a:ext cx="62198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292" t="8830" r="16708" b="8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Right pleural effusion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23622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Opacification of right lower hemithorax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Loss of costophrenic angle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Curved superior margin- meniscus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Normal heart size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10081" r="16708" b="16531"/>
          <a:stretch>
            <a:fillRect/>
          </a:stretch>
        </p:blipFill>
        <p:spPr bwMode="auto">
          <a:xfrm>
            <a:off x="1219200" y="25146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292" t="10081" r="16708" b="165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Pleural effusion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Fluid level and meniscus seen on erect film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If large, mediastinum shifts to opposite side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Beware effusion plus collapse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Unilateral or unusual shaped effusions more likely to be complex, ie blood, pus.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5940425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23 male, chest pain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0"/>
            <a:ext cx="7380288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079500" y="5759450"/>
            <a:ext cx="7920038" cy="539750"/>
          </a:xfrm>
          <a:prstGeom prst="roundRect">
            <a:avLst>
              <a:gd name="adj" fmla="val 292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80 female, abdominal pain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5888" r="18707" b="16779"/>
          <a:stretch>
            <a:fillRect/>
          </a:stretch>
        </p:blipFill>
        <p:spPr bwMode="auto">
          <a:xfrm>
            <a:off x="2209800" y="1808163"/>
            <a:ext cx="51816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290" t="5888" r="18707" b="167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Left tension pneumothorax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Mediastinum shifted to right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Free air seen peripherally- no lung markings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Lung edge visible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0225"/>
            <a:ext cx="485933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Pneumothorax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Look at periphery of lungs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air in pleural space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Signs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one half of lung is blacker (no pulmonary vessel markings)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edge of collapsed lung</a:t>
            </a:r>
          </a:p>
          <a:p>
            <a:pPr marL="431800" indent="-323850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Associated abnormalities:	</a:t>
            </a:r>
          </a:p>
          <a:p>
            <a:pPr marL="863600" lvl="1" indent="-287338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rib fractures</a:t>
            </a:r>
          </a:p>
          <a:p>
            <a:pPr marL="863600" lvl="1" indent="-287338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surgical emphysema</a:t>
            </a:r>
          </a:p>
          <a:p>
            <a:pPr marL="863600" lvl="1" indent="-287338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tension?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27138" y="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Age 70 male, abdominal pain and distension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7516" b="12114"/>
          <a:stretch>
            <a:fillRect/>
          </a:stretch>
        </p:blipFill>
        <p:spPr bwMode="auto">
          <a:xfrm>
            <a:off x="1800225" y="1260475"/>
            <a:ext cx="569595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13" t="17516" b="12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Sigmoid volvulus</a:t>
            </a:r>
            <a:br>
              <a:rPr lang="en-GB"/>
            </a:br>
            <a:endParaRPr lang="en-GB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28625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“Coffee bean sign” (inverted U shape)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Apex in pelvis, projects to upper quadrants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Normal caecum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Large bowel obstruction may be present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7516" b="12114"/>
          <a:stretch>
            <a:fillRect/>
          </a:stretch>
        </p:blipFill>
        <p:spPr bwMode="auto">
          <a:xfrm>
            <a:off x="1169988" y="1905000"/>
            <a:ext cx="38100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13" t="17516" b="12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27138" y="-242888"/>
            <a:ext cx="7772400" cy="1143001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45 male, pyrexial and cough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4552" r="1491" b="21375"/>
          <a:stretch>
            <a:fillRect/>
          </a:stretch>
        </p:blipFill>
        <p:spPr bwMode="auto">
          <a:xfrm>
            <a:off x="1890713" y="720725"/>
            <a:ext cx="5849937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49" t="4552" r="1491" b="213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Right lower and middle  lobe consolidation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81600" y="22860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Right lower zone opacification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FFFFFF"/>
                </a:solidFill>
              </a:rPr>
              <a:t>No loss of volume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FFFFFF"/>
                </a:solidFill>
              </a:rPr>
              <a:t>air space shadowing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FFFFFF"/>
                </a:solidFill>
              </a:rPr>
              <a:t>right hemidiaphragm </a:t>
            </a:r>
            <a:r>
              <a:rPr lang="en-GB" sz="2800">
                <a:solidFill>
                  <a:srgbClr val="FFFFFF"/>
                </a:solidFill>
              </a:rPr>
              <a:t>and </a:t>
            </a:r>
            <a:r>
              <a:rPr lang="en-US" sz="2800">
                <a:solidFill>
                  <a:srgbClr val="FFFFFF"/>
                </a:solidFill>
              </a:rPr>
              <a:t>right heart border obscured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4552" r="1491" b="21375"/>
          <a:stretch>
            <a:fillRect/>
          </a:stretch>
        </p:blipFill>
        <p:spPr bwMode="auto">
          <a:xfrm>
            <a:off x="1295400" y="1905000"/>
            <a:ext cx="38068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49" t="4552" r="1491" b="213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-635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Age 32 male, severe abdominal pain and diarrhoea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7293" r="8897" b="10733"/>
          <a:stretch>
            <a:fillRect/>
          </a:stretch>
        </p:blipFill>
        <p:spPr bwMode="auto">
          <a:xfrm>
            <a:off x="1619250" y="720725"/>
            <a:ext cx="5759450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680" t="17293" r="8897" b="107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Colitis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30675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Abnormal thick walled transverse colon (thumb-printing)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Toxic megacolon if &gt;5.5cm, high risk of perforation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Causes: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Infection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IBD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ischaemia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7293" r="8897" b="10733"/>
          <a:stretch>
            <a:fillRect/>
          </a:stretch>
        </p:blipFill>
        <p:spPr bwMode="auto">
          <a:xfrm>
            <a:off x="1222375" y="1946275"/>
            <a:ext cx="37052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680" t="17293" r="8897" b="107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2225"/>
            <a:ext cx="6738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Right fractured neck of femur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29200" y="22098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Classification</a:t>
            </a:r>
          </a:p>
          <a:p>
            <a:pPr marL="863600" lvl="1" indent="-287338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Intra-capsular : capital, subcapital or transcervical</a:t>
            </a:r>
          </a:p>
          <a:p>
            <a:pPr marL="863600" lvl="1" indent="-287338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Extra-capsular: intertrochanteric or subtrochanteric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Risk of  AVN and non-union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39925"/>
            <a:ext cx="4505325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Free intra-peritoneal air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376738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Erect chest x-ray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Thin opaque line represents diaphragm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Air reaches periphery / no haustra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Continous diaphragm sign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Lateral decubitus film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t="5888" r="20636" b="20715"/>
          <a:stretch>
            <a:fillRect/>
          </a:stretch>
        </p:blipFill>
        <p:spPr bwMode="auto">
          <a:xfrm>
            <a:off x="1219200" y="2057400"/>
            <a:ext cx="38862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49" t="5888" r="20636" b="207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32 male, FOOSH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54050"/>
            <a:ext cx="7772400" cy="1143000"/>
          </a:xfrm>
          <a:ln/>
        </p:spPr>
        <p:txBody>
          <a:bodyPr tIns="27342"/>
          <a:lstStyle/>
          <a:p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848600" cy="73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54050"/>
            <a:ext cx="7772400" cy="1143000"/>
          </a:xfrm>
          <a:ln/>
        </p:spPr>
        <p:txBody>
          <a:bodyPr tIns="27342"/>
          <a:lstStyle/>
          <a:p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70580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4425950" y="692150"/>
            <a:ext cx="2019300" cy="223202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979613" y="3714750"/>
            <a:ext cx="1512887" cy="18764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4787900" y="3716338"/>
            <a:ext cx="1800225" cy="1728787"/>
          </a:xfrm>
          <a:custGeom>
            <a:avLst/>
            <a:gdLst>
              <a:gd name="T0" fmla="*/ 5000 w 5001"/>
              <a:gd name="T1" fmla="*/ 4802 h 4803"/>
              <a:gd name="T2" fmla="*/ 0 w 5001"/>
              <a:gd name="T3" fmla="*/ 0 h 48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01" h="4803">
                <a:moveTo>
                  <a:pt x="5000" y="4802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-635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Age 50 female, shortness of breath, previous breast surgery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8554" r="4709" b="8778"/>
          <a:stretch>
            <a:fillRect/>
          </a:stretch>
        </p:blipFill>
        <p:spPr bwMode="auto">
          <a:xfrm>
            <a:off x="1079500" y="900113"/>
            <a:ext cx="701992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290" t="8554" r="4709" b="8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Multiple pulmonary metastases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0" y="31242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Multiple pulmonary nodules &gt;5mm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Surgical clips right axilla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8554" r="4709" b="8778"/>
          <a:stretch>
            <a:fillRect/>
          </a:stretch>
        </p:blipFill>
        <p:spPr bwMode="auto">
          <a:xfrm>
            <a:off x="1169988" y="2489200"/>
            <a:ext cx="3810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290" t="8554" r="4709" b="8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Pulmonary nodules &gt;5mm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Common </a:t>
            </a:r>
          </a:p>
          <a:p>
            <a:pPr marL="863600" lvl="1" indent="-287338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metastases – breast, testis, GIT, kidney, thyroid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Rare</a:t>
            </a:r>
          </a:p>
          <a:p>
            <a:pPr marL="863600" lvl="1" indent="-287338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inflammatory nodules – RA, Wegeners granulomatosis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/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27138" y="-179388"/>
            <a:ext cx="7772400" cy="1143001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600"/>
              <a:t>Age 75 female, constipation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0106" r="8897" b="12114"/>
          <a:stretch>
            <a:fillRect/>
          </a:stretch>
        </p:blipFill>
        <p:spPr bwMode="auto">
          <a:xfrm>
            <a:off x="2160588" y="1006475"/>
            <a:ext cx="5243512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49" t="10106" r="8897" b="12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Large bowel obstruction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2133600"/>
            <a:ext cx="3810000" cy="5380038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Peripheral dilated bowel loops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Haustrae (do not cross whole diameter of colon)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Causes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Carcinoma LB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Inflammatory mass eg IBD, diverticular mass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solidFill>
                  <a:srgbClr val="FFFFFF"/>
                </a:solidFill>
              </a:rPr>
              <a:t>Extrinsic – eg volvulus</a:t>
            </a: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400" u="sng">
              <a:solidFill>
                <a:srgbClr val="FFFFFF"/>
              </a:solidFill>
            </a:endParaRPr>
          </a:p>
          <a:p>
            <a:pPr marL="431800" indent="-323850">
              <a:lnSpc>
                <a:spcPct val="10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400" u="sng">
              <a:solidFill>
                <a:srgbClr val="FFFFFF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0106" r="8897" b="12114"/>
          <a:stretch>
            <a:fillRect/>
          </a:stretch>
        </p:blipFill>
        <p:spPr bwMode="auto">
          <a:xfrm>
            <a:off x="1408113" y="1946275"/>
            <a:ext cx="33321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49" t="10106" r="8897" b="12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-179388"/>
            <a:ext cx="7772400" cy="1143001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Age 72 male, cough and haemoptysis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8554" r="10709" b="6110"/>
          <a:stretch>
            <a:fillRect/>
          </a:stretch>
        </p:blipFill>
        <p:spPr bwMode="auto">
          <a:xfrm>
            <a:off x="1844675" y="827088"/>
            <a:ext cx="625633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91" t="8554" r="10709" b="6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7724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Right upper lobe collapse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05400" y="2286000"/>
            <a:ext cx="3810000" cy="428625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Right upper lobe opacification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Right loss of volume</a:t>
            </a:r>
            <a:r>
              <a:rPr lang="en-GB" sz="2800"/>
              <a:t> (tracheal deviation)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Horizontal fissure pulled up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may be due to proximal obstruction</a:t>
            </a:r>
            <a:r>
              <a:rPr lang="en-GB" sz="2800"/>
              <a:t>- right hilar mass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SzPct val="7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8554" r="10709" b="6110"/>
          <a:stretch>
            <a:fillRect/>
          </a:stretch>
        </p:blipFill>
        <p:spPr bwMode="auto">
          <a:xfrm>
            <a:off x="1219200" y="2286000"/>
            <a:ext cx="3810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91" t="8554" r="10709" b="6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Free intra-peritoneal air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2057400"/>
            <a:ext cx="3810000" cy="4003675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8473" b="6252"/>
          <a:stretch>
            <a:fillRect/>
          </a:stretch>
        </p:blipFill>
        <p:spPr bwMode="auto">
          <a:xfrm>
            <a:off x="1627188" y="1946275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53" r="8473" b="62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/>
          <a:stretch>
            <a:fillRect/>
          </a:stretch>
        </p:blipFill>
        <p:spPr bwMode="auto">
          <a:xfrm>
            <a:off x="5334000" y="2209800"/>
            <a:ext cx="358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/>
              <a:t>21 years, male, swollen hand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65188"/>
            <a:ext cx="6408737" cy="59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54050"/>
            <a:ext cx="7772400" cy="1143000"/>
          </a:xfrm>
          <a:ln/>
        </p:spPr>
        <p:txBody>
          <a:bodyPr tIns="27342"/>
          <a:lstStyle/>
          <a:p>
            <a:endParaRPr lang="en-GB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700"/>
            <a:ext cx="8135937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54050"/>
            <a:ext cx="7772400" cy="1143000"/>
          </a:xfrm>
          <a:ln/>
        </p:spPr>
        <p:txBody>
          <a:bodyPr tIns="27342"/>
          <a:lstStyle/>
          <a:p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2435225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Free air, supine abdominal film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7432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Riggler’s sign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Air outlines both sides of bowel wall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15685" r="6000" b="8649"/>
          <a:stretch>
            <a:fillRect/>
          </a:stretch>
        </p:blipFill>
        <p:spPr bwMode="auto">
          <a:xfrm>
            <a:off x="4953000" y="1981200"/>
            <a:ext cx="3943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744" t="15685" r="6000" b="86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54050"/>
            <a:ext cx="7772400" cy="1143000"/>
          </a:xfrm>
          <a:ln/>
        </p:spPr>
        <p:txBody>
          <a:bodyPr tIns="27342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64197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585788"/>
            <a:ext cx="7772400" cy="1189037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600"/>
              <a:t>Age 75 female, acute shortness of breath, sweating, tachycardia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323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8554" r="14706" b="14110"/>
          <a:stretch>
            <a:fillRect/>
          </a:stretch>
        </p:blipFill>
        <p:spPr bwMode="auto">
          <a:xfrm>
            <a:off x="2590800" y="19812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291" t="8554" r="14706" b="14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LEFT VENTRICULAR FAILURE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3810000" cy="4114800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Large heart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Peri-hilar haziness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Upper lobe blood diversion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>
                <a:solidFill>
                  <a:srgbClr val="FFFFFF"/>
                </a:solidFill>
              </a:rPr>
              <a:t>Small pleural effusions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8554" r="14706" b="14110"/>
          <a:stretch>
            <a:fillRect/>
          </a:stretch>
        </p:blipFill>
        <p:spPr bwMode="auto">
          <a:xfrm>
            <a:off x="5132388" y="2276475"/>
            <a:ext cx="381000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291" t="8554" r="14706" b="14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  <a:ln/>
        </p:spPr>
        <p:txBody>
          <a:bodyPr lIns="92160" tIns="46080" rIns="92160" bIns="46080"/>
          <a:lstStyle/>
          <a:p>
            <a: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Age 70 male, haemoptysis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3810000" cy="4114800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5888" r="12708" b="8778"/>
          <a:stretch>
            <a:fillRect/>
          </a:stretch>
        </p:blipFill>
        <p:spPr bwMode="auto">
          <a:xfrm>
            <a:off x="1574800" y="1081088"/>
            <a:ext cx="6164263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290" t="5888" r="12708" b="8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542</Words>
  <Application>Microsoft Office PowerPoint</Application>
  <PresentationFormat>On-screen Show (4:3)</PresentationFormat>
  <Paragraphs>116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Times New Roman</vt:lpstr>
      <vt:lpstr>Microsoft YaHei</vt:lpstr>
      <vt:lpstr>Arial</vt:lpstr>
      <vt:lpstr>Lucida Sans Unicode</vt:lpstr>
      <vt:lpstr>StarSymbol</vt:lpstr>
      <vt:lpstr>Wingdings</vt:lpstr>
      <vt:lpstr>Symbol</vt:lpstr>
      <vt:lpstr>Office Theme</vt:lpstr>
      <vt:lpstr>Office Theme</vt:lpstr>
      <vt:lpstr>Office Theme</vt:lpstr>
      <vt:lpstr>Plain film interpretation session medical students</vt:lpstr>
      <vt:lpstr>Age 80 female, abdominal pain</vt:lpstr>
      <vt:lpstr>Free intra-peritoneal air</vt:lpstr>
      <vt:lpstr>Free intra-peritoneal air</vt:lpstr>
      <vt:lpstr>Free air, supine abdominal film</vt:lpstr>
      <vt:lpstr>PowerPoint Presentation</vt:lpstr>
      <vt:lpstr>Age 75 female, acute shortness of breath, sweating, tachycardia</vt:lpstr>
      <vt:lpstr>LEFT VENTRICULAR FAILURE</vt:lpstr>
      <vt:lpstr>Age 70 male, haemoptysis</vt:lpstr>
      <vt:lpstr>Lung cancer</vt:lpstr>
      <vt:lpstr>Single pulmonary nodule/mass</vt:lpstr>
      <vt:lpstr>Age 50 female, cough and green sputum</vt:lpstr>
      <vt:lpstr>Left lower lobe collapse</vt:lpstr>
      <vt:lpstr>Age 50 male, abdominal distension and vomiting</vt:lpstr>
      <vt:lpstr>Small bowel obstruction</vt:lpstr>
      <vt:lpstr>Age 75 female, shortness of breath</vt:lpstr>
      <vt:lpstr>Right pleural effusion</vt:lpstr>
      <vt:lpstr>Pleural effusion</vt:lpstr>
      <vt:lpstr>Age 23 male, chest pain</vt:lpstr>
      <vt:lpstr>Left tension pneumothorax</vt:lpstr>
      <vt:lpstr>Pneumothorax</vt:lpstr>
      <vt:lpstr>Age 70 male, abdominal pain and distension</vt:lpstr>
      <vt:lpstr>Sigmoid volvulus </vt:lpstr>
      <vt:lpstr>Age 45 male, pyrexial and cough</vt:lpstr>
      <vt:lpstr>Right lower and middle  lobe consolidation</vt:lpstr>
      <vt:lpstr>Age 32 male, severe abdominal pain and diarrhoea</vt:lpstr>
      <vt:lpstr>Colitis</vt:lpstr>
      <vt:lpstr>PowerPoint Presentation</vt:lpstr>
      <vt:lpstr>Right fractured neck of femur</vt:lpstr>
      <vt:lpstr>Age 32 male, FOOSH</vt:lpstr>
      <vt:lpstr>PowerPoint Presentation</vt:lpstr>
      <vt:lpstr>PowerPoint Presentation</vt:lpstr>
      <vt:lpstr>Age 50 female, shortness of breath, previous breast surgery</vt:lpstr>
      <vt:lpstr>Multiple pulmonary metastases</vt:lpstr>
      <vt:lpstr>Pulmonary nodules &gt;5mm</vt:lpstr>
      <vt:lpstr>Age 75 female, constipation</vt:lpstr>
      <vt:lpstr>Large bowel obstruction</vt:lpstr>
      <vt:lpstr>Age 72 male, cough and haemoptysis</vt:lpstr>
      <vt:lpstr>Right upper lobe collapse</vt:lpstr>
      <vt:lpstr>21 years, male, swollen hand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Film Interpretation Session</dc:title>
  <dc:creator>sc002</dc:creator>
  <cp:lastModifiedBy>Shiel, Nuala</cp:lastModifiedBy>
  <cp:revision>14</cp:revision>
  <cp:lastPrinted>1601-01-01T00:00:00Z</cp:lastPrinted>
  <dcterms:created xsi:type="dcterms:W3CDTF">2003-10-31T11:53:14Z</dcterms:created>
  <dcterms:modified xsi:type="dcterms:W3CDTF">2012-08-13T10:33:10Z</dcterms:modified>
</cp:coreProperties>
</file>