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278" r:id="rId21"/>
    <p:sldId id="279" r:id="rId22"/>
    <p:sldId id="352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30" r:id="rId42"/>
    <p:sldId id="331" r:id="rId43"/>
    <p:sldId id="332" r:id="rId44"/>
    <p:sldId id="333" r:id="rId45"/>
    <p:sldId id="336" r:id="rId46"/>
    <p:sldId id="337" r:id="rId47"/>
    <p:sldId id="298" r:id="rId48"/>
    <p:sldId id="299" r:id="rId49"/>
    <p:sldId id="300" r:id="rId50"/>
    <p:sldId id="301" r:id="rId51"/>
    <p:sldId id="302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03" r:id="rId65"/>
    <p:sldId id="304" r:id="rId66"/>
    <p:sldId id="305" r:id="rId67"/>
    <p:sldId id="306" r:id="rId68"/>
    <p:sldId id="307" r:id="rId69"/>
    <p:sldId id="361" r:id="rId70"/>
    <p:sldId id="350" r:id="rId71"/>
    <p:sldId id="365" r:id="rId72"/>
    <p:sldId id="366" r:id="rId73"/>
    <p:sldId id="308" r:id="rId74"/>
    <p:sldId id="309" r:id="rId75"/>
    <p:sldId id="310" r:id="rId76"/>
    <p:sldId id="311" r:id="rId77"/>
    <p:sldId id="312" r:id="rId78"/>
    <p:sldId id="313" r:id="rId79"/>
    <p:sldId id="322" r:id="rId80"/>
    <p:sldId id="323" r:id="rId81"/>
    <p:sldId id="324" r:id="rId82"/>
    <p:sldId id="370" r:id="rId83"/>
    <p:sldId id="369" r:id="rId84"/>
    <p:sldId id="371" r:id="rId85"/>
    <p:sldId id="372" r:id="rId86"/>
    <p:sldId id="375" r:id="rId87"/>
    <p:sldId id="373" r:id="rId88"/>
    <p:sldId id="374" r:id="rId89"/>
    <p:sldId id="368" r:id="rId90"/>
    <p:sldId id="367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0" autoAdjust="0"/>
    <p:restoredTop sz="94609" autoAdjust="0"/>
  </p:normalViewPr>
  <p:slideViewPr>
    <p:cSldViewPr snapToGrid="0" snapToObjects="1">
      <p:cViewPr>
        <p:scale>
          <a:sx n="50" d="100"/>
          <a:sy n="50" d="100"/>
        </p:scale>
        <p:origin x="-79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F383033-7335-F243-BEF2-90AC8FEA59F0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383033-7335-F243-BEF2-90AC8FEA59F0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F383033-7335-F243-BEF2-90AC8FEA59F0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3033-7335-F243-BEF2-90AC8FEA59F0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F383033-7335-F243-BEF2-90AC8FEA59F0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2FE899A-0535-2242-9A5E-F68C8FE2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.uk/imgres?imgurl=http://www.milletsports.co.uk/images/uploads/products/lpsupports/725s.jpg&amp;imgrefurl=http://www.milletsports.co.uk/products.php?Cat=22&amp;SubCat=94&amp;Man=132&amp;h=100&amp;w=72&amp;sz=4&amp;hl=en&amp;start=52&amp;tbnid=6cRntmSUgz9o2M:&amp;t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.uk/imgres?imgurl=http://www.nu-careproducts.co.uk/IMAGES/EQUIPMENT/collar2.gif&amp;imgrefurl=http://www.nu-careproducts.co.uk/equipment.htm&amp;h=150&amp;w=142&amp;sz=16&amp;hl=en&amp;start=3&amp;tbnid=k1gFrQA0H9WIFM:&amp;tbnh=96&amp;tbnw=91&amp;prev=/images?q=collar+a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enefootuk.com/images/zoom/splint6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edicine.com/radio/images/336139-412956-1358.jpg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hyperlink" Target="http://www.emedicine.com/radio/images/336139-412956-1354.jpg" TargetMode="External"/><Relationship Id="rId2" Type="http://schemas.openxmlformats.org/officeDocument/2006/relationships/hyperlink" Target="http://www.emedicine.com/radio/images/336139-412956-135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radio/images/336139-412956-1357.jpg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0" Type="http://schemas.openxmlformats.org/officeDocument/2006/relationships/hyperlink" Target="http://www.emedicine.com/radio/images/336139-412956-1359.jpg" TargetMode="External"/><Relationship Id="rId4" Type="http://schemas.openxmlformats.org/officeDocument/2006/relationships/hyperlink" Target="http://www.emedicine.com/radio/images/336139-412956-1356.jpg" TargetMode="External"/><Relationship Id="rId9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wristfracture.co.uk/images/fig4_lg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hyperlink" Target="http://www.wristfracture.co.uk/images/fig5_lg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Orthopaedics for finals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33850"/>
            <a:ext cx="4953000" cy="1518688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Mr Harry Krishnan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MRCS, MBBS, BSc (Hons)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Core Surgical Trainee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St Mary’s Hospital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London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61975"/>
            <a:ext cx="8229600" cy="1066800"/>
          </a:xfrm>
        </p:spPr>
        <p:txBody>
          <a:bodyPr/>
          <a:lstStyle/>
          <a:p>
            <a:r>
              <a:rPr lang="en-US" dirty="0"/>
              <a:t>Present this X ray</a:t>
            </a:r>
          </a:p>
        </p:txBody>
      </p:sp>
      <p:pic>
        <p:nvPicPr>
          <p:cNvPr id="44038" name="Picture 6" descr="Left tibia and fibula fractures. AP radiograph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28775"/>
            <a:ext cx="3687762" cy="4498975"/>
          </a:xfrm>
          <a:noFill/>
          <a:ln/>
        </p:spPr>
      </p:pic>
      <p:pic>
        <p:nvPicPr>
          <p:cNvPr id="44039" name="Picture 7" descr="Left tibia and fibula fractures. lateral radiograph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00213"/>
            <a:ext cx="35179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77875"/>
            <a:ext cx="8229600" cy="1066800"/>
          </a:xfrm>
        </p:spPr>
        <p:txBody>
          <a:bodyPr/>
          <a:lstStyle/>
          <a:p>
            <a:r>
              <a:rPr lang="en-GB" dirty="0"/>
              <a:t>Summary of #</a:t>
            </a:r>
            <a:endParaRPr lang="en-US" dirty="0"/>
          </a:p>
        </p:txBody>
      </p:sp>
      <p:pic>
        <p:nvPicPr>
          <p:cNvPr id="97286" name="Picture 6" descr="Left tibia and fibula fractures. AP radiograph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44675"/>
            <a:ext cx="3687763" cy="4498975"/>
          </a:xfrm>
          <a:noFill/>
          <a:ln/>
        </p:spPr>
      </p:pic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6011863" y="2420938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 flipH="1">
            <a:off x="5795963" y="4365625"/>
            <a:ext cx="28733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804025" y="2492375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6948488" y="1628775"/>
            <a:ext cx="18716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Spiral # distal third left tibia</a:t>
            </a:r>
          </a:p>
          <a:p>
            <a:pPr>
              <a:spcBef>
                <a:spcPct val="50000"/>
              </a:spcBef>
            </a:pPr>
            <a:r>
              <a:rPr lang="en-GB"/>
              <a:t>50% lateral displacement</a:t>
            </a:r>
          </a:p>
          <a:p>
            <a:pPr>
              <a:spcBef>
                <a:spcPct val="50000"/>
              </a:spcBef>
            </a:pPr>
            <a:r>
              <a:rPr lang="en-GB"/>
              <a:t>Lateral apex angulation of #</a:t>
            </a:r>
          </a:p>
          <a:p>
            <a:pPr>
              <a:spcBef>
                <a:spcPct val="50000"/>
              </a:spcBef>
            </a:pPr>
            <a:r>
              <a:rPr lang="en-GB"/>
              <a:t>Medial tilt of distal fragment</a:t>
            </a:r>
          </a:p>
          <a:p>
            <a:pPr>
              <a:spcBef>
                <a:spcPct val="50000"/>
              </a:spcBef>
            </a:pPr>
            <a:r>
              <a:rPr lang="en-GB"/>
              <a:t>Or</a:t>
            </a:r>
          </a:p>
          <a:p>
            <a:pPr>
              <a:spcBef>
                <a:spcPct val="50000"/>
              </a:spcBef>
            </a:pPr>
            <a:r>
              <a:rPr lang="en-GB"/>
              <a:t>Medial angulation or varus angulation of distal fragment</a:t>
            </a:r>
          </a:p>
          <a:p>
            <a:pPr>
              <a:spcBef>
                <a:spcPct val="50000"/>
              </a:spcBef>
            </a:pPr>
            <a:r>
              <a:rPr lang="en-GB"/>
              <a:t>Short</a:t>
            </a:r>
            <a:endParaRPr lang="en-US"/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787900" y="5445125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Medial</a:t>
            </a:r>
            <a:endParaRPr lang="en-US" sz="1400"/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6011863" y="5445125"/>
            <a:ext cx="792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Lateral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of fractures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 R ‘ </a:t>
            </a:r>
            <a:r>
              <a:rPr lang="en-GB" dirty="0" err="1"/>
              <a:t>s</a:t>
            </a:r>
            <a:endParaRPr lang="en-GB" dirty="0"/>
          </a:p>
          <a:p>
            <a:r>
              <a:rPr lang="en-GB" dirty="0"/>
              <a:t>Open fracture</a:t>
            </a:r>
          </a:p>
          <a:p>
            <a:r>
              <a:rPr lang="en-GB" dirty="0"/>
              <a:t># NOF</a:t>
            </a:r>
          </a:p>
          <a:p>
            <a:r>
              <a:rPr lang="en-GB" dirty="0" err="1"/>
              <a:t>Colles</a:t>
            </a:r>
            <a:r>
              <a:rPr lang="en-GB" dirty="0"/>
              <a:t> #</a:t>
            </a:r>
          </a:p>
          <a:p>
            <a:r>
              <a:rPr lang="en-GB" dirty="0"/>
              <a:t>Salter-Harris </a:t>
            </a:r>
            <a:r>
              <a:rPr lang="en-GB" dirty="0" smtClean="0"/>
              <a:t>#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</a:t>
            </a:r>
            <a:r>
              <a:rPr lang="en-GB" dirty="0" err="1"/>
              <a:t>Rs</a:t>
            </a:r>
            <a:endParaRPr lang="en-GB" dirty="0"/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Resuscitate - ATLS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Reduce – Open / Closed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Restrict – Collar and cuff, braces, Plaster,</a:t>
            </a:r>
            <a:r>
              <a:rPr lang="en-GB" sz="2800" dirty="0" smtClean="0"/>
              <a:t> </a:t>
            </a:r>
            <a:r>
              <a:rPr lang="en-GB" sz="2857" dirty="0" err="1" smtClean="0"/>
              <a:t>Percutaneous</a:t>
            </a:r>
            <a:r>
              <a:rPr lang="en-GB" sz="2857" dirty="0" smtClean="0"/>
              <a:t> </a:t>
            </a:r>
            <a:r>
              <a:rPr lang="en-GB" sz="2857" dirty="0" err="1"/>
              <a:t>k</a:t>
            </a:r>
            <a:r>
              <a:rPr lang="en-GB" sz="2857" dirty="0"/>
              <a:t> wires, internal fixation,</a:t>
            </a:r>
            <a:r>
              <a:rPr lang="en-GB" sz="2857" dirty="0" smtClean="0"/>
              <a:t>  </a:t>
            </a:r>
            <a:r>
              <a:rPr lang="en-GB" sz="2857" dirty="0"/>
              <a:t>external fixation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Rehabilitate – MDT (</a:t>
            </a:r>
            <a:r>
              <a:rPr lang="en-GB" sz="2800" dirty="0" err="1"/>
              <a:t>Physio</a:t>
            </a:r>
            <a:r>
              <a:rPr lang="en-GB" sz="2800" dirty="0"/>
              <a:t>/ OT/ Social services)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</a:t>
            </a:r>
          </a:p>
        </p:txBody>
      </p:sp>
      <p:pic>
        <p:nvPicPr>
          <p:cNvPr id="54277" name="Picture 5" descr="725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2133600"/>
            <a:ext cx="1049338" cy="1458913"/>
          </a:xfrm>
          <a:noFill/>
          <a:ln/>
        </p:spPr>
      </p:pic>
      <p:pic>
        <p:nvPicPr>
          <p:cNvPr id="54276" name="Picture 4" descr="collar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916113"/>
            <a:ext cx="1774825" cy="187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Plaster</a:t>
            </a:r>
          </a:p>
        </p:txBody>
      </p:sp>
      <p:pic>
        <p:nvPicPr>
          <p:cNvPr id="87043" name="Picture 3" descr="splint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781300"/>
            <a:ext cx="2724150" cy="2662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K wires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708275"/>
            <a:ext cx="6529388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</a:t>
            </a:r>
          </a:p>
        </p:txBody>
      </p:sp>
      <p:sp>
        <p:nvSpPr>
          <p:cNvPr id="57347" name="Rectangle 1027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Internal fixation – plates and screws</a:t>
            </a:r>
          </a:p>
          <a:p>
            <a:endParaRPr lang="en-GB"/>
          </a:p>
        </p:txBody>
      </p:sp>
      <p:pic>
        <p:nvPicPr>
          <p:cNvPr id="57348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985198"/>
            <a:ext cx="62484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Internal fixation – </a:t>
            </a:r>
            <a:r>
              <a:rPr lang="en-GB" dirty="0" err="1"/>
              <a:t>intramedullary</a:t>
            </a:r>
            <a:r>
              <a:rPr lang="en-GB" dirty="0"/>
              <a:t> nail</a:t>
            </a:r>
          </a:p>
          <a:p>
            <a:endParaRPr lang="en-GB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852738"/>
            <a:ext cx="55213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</a:t>
            </a:r>
          </a:p>
        </p:txBody>
      </p:sp>
      <p:sp>
        <p:nvSpPr>
          <p:cNvPr id="59395" name="Rectangle 1027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External fixation</a:t>
            </a:r>
          </a:p>
          <a:p>
            <a:endParaRPr lang="en-GB"/>
          </a:p>
        </p:txBody>
      </p:sp>
      <p:pic>
        <p:nvPicPr>
          <p:cNvPr id="59397" name="Picture 1029" descr="eri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863" y="2209800"/>
            <a:ext cx="2752725" cy="408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 of fractures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Nature of injury</a:t>
            </a:r>
          </a:p>
          <a:p>
            <a:r>
              <a:rPr lang="en-GB"/>
              <a:t>Energy involved</a:t>
            </a:r>
          </a:p>
          <a:p>
            <a:r>
              <a:rPr lang="en-GB"/>
              <a:t>Universal communication</a:t>
            </a:r>
          </a:p>
          <a:p>
            <a:r>
              <a:rPr lang="en-GB"/>
              <a:t>Planning treatment</a:t>
            </a:r>
          </a:p>
          <a:p>
            <a:r>
              <a:rPr lang="en-GB"/>
              <a:t>Monitor treatment modalities and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Complications of fractures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2209800"/>
            <a:ext cx="7770813" cy="518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Immediate:		Neurovascular injury</a:t>
            </a: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Soft tissue </a:t>
            </a:r>
            <a:r>
              <a:rPr lang="en-GB" sz="2000" dirty="0" smtClean="0">
                <a:latin typeface="Times New Roman"/>
                <a:ea typeface="+mn-ea"/>
                <a:cs typeface="+mn-cs"/>
              </a:rPr>
              <a:t>injury</a:t>
            </a:r>
          </a:p>
          <a:p>
            <a:pPr eaLnBrk="1" hangingPunct="1"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Early: 		Compartment syndrome</a:t>
            </a: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Fracture blisters</a:t>
            </a: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Infection</a:t>
            </a: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Embolus (fat/ DVT/ PE)</a:t>
            </a:r>
            <a:endParaRPr lang="en-GB" sz="2000" dirty="0" smtClean="0">
              <a:latin typeface="Times New Roman"/>
              <a:ea typeface="+mn-ea"/>
              <a:cs typeface="+mn-cs"/>
            </a:endParaRPr>
          </a:p>
          <a:p>
            <a:pPr eaLnBrk="1" hangingPunct="1">
              <a:buNone/>
              <a:defRPr/>
            </a:pPr>
            <a:r>
              <a:rPr lang="en-GB" sz="2000" dirty="0" smtClean="0">
                <a:latin typeface="Times New Roman"/>
              </a:rPr>
              <a:t>	</a:t>
            </a:r>
            <a:r>
              <a:rPr lang="en-GB" sz="2000" dirty="0" smtClean="0">
                <a:latin typeface="Times New Roman"/>
                <a:ea typeface="+mn-ea"/>
                <a:cs typeface="+mn-cs"/>
              </a:rPr>
              <a:t>Late</a:t>
            </a:r>
            <a:r>
              <a:rPr lang="en-GB" sz="2000" dirty="0">
                <a:latin typeface="Times New Roman"/>
                <a:ea typeface="+mn-ea"/>
                <a:cs typeface="+mn-cs"/>
              </a:rPr>
              <a:t>:			Delayed/ mal/ non union</a:t>
            </a: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Post traumatic osteoarthritis</a:t>
            </a: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Complex regional pain syndrome</a:t>
            </a: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Growth </a:t>
            </a:r>
            <a:r>
              <a:rPr lang="en-GB" sz="2000" dirty="0" smtClean="0">
                <a:latin typeface="Times New Roman"/>
                <a:ea typeface="+mn-ea"/>
                <a:cs typeface="+mn-cs"/>
              </a:rPr>
              <a:t>arrest, Deformity</a:t>
            </a:r>
            <a:r>
              <a:rPr lang="en-GB" sz="2000" dirty="0" smtClean="0">
                <a:latin typeface="Times New Roman"/>
              </a:rPr>
              <a:t>, </a:t>
            </a:r>
            <a:r>
              <a:rPr lang="en-GB" sz="2000" dirty="0" smtClean="0">
                <a:latin typeface="Times New Roman"/>
                <a:ea typeface="+mn-ea"/>
                <a:cs typeface="+mn-cs"/>
              </a:rPr>
              <a:t>Joint stiffness</a:t>
            </a:r>
            <a:r>
              <a:rPr lang="en-GB" sz="2000" dirty="0" smtClean="0">
                <a:latin typeface="Times New Roman"/>
              </a:rPr>
              <a:t>,      </a:t>
            </a:r>
            <a:r>
              <a:rPr lang="en-GB" sz="2000" dirty="0" err="1" smtClean="0">
                <a:latin typeface="Times New Roman"/>
                <a:ea typeface="+mn-ea"/>
                <a:cs typeface="+mn-cs"/>
              </a:rPr>
              <a:t>Myositis</a:t>
            </a:r>
            <a:r>
              <a:rPr lang="en-GB" sz="2000" dirty="0" smtClean="0">
                <a:latin typeface="Times New Roman"/>
                <a:ea typeface="+mn-ea"/>
                <a:cs typeface="+mn-cs"/>
              </a:rPr>
              <a:t> </a:t>
            </a:r>
            <a:r>
              <a:rPr lang="en-GB" sz="2000" dirty="0" err="1">
                <a:latin typeface="Times New Roman"/>
                <a:ea typeface="+mn-ea"/>
                <a:cs typeface="+mn-cs"/>
              </a:rPr>
              <a:t>ossificans</a:t>
            </a:r>
            <a:endParaRPr lang="en-GB" sz="2000" dirty="0">
              <a:latin typeface="Times New Roman"/>
              <a:ea typeface="+mn-ea"/>
              <a:cs typeface="+mn-cs"/>
            </a:endParaRPr>
          </a:p>
          <a:p>
            <a:pPr eaLnBrk="1" hangingPunct="1">
              <a:buFont typeface="Arial" pitchFamily="-65" charset="0"/>
              <a:buNone/>
              <a:defRPr/>
            </a:pPr>
            <a:r>
              <a:rPr lang="en-GB" sz="2000" dirty="0">
                <a:latin typeface="Times New Roman"/>
                <a:ea typeface="+mn-ea"/>
                <a:cs typeface="+mn-cs"/>
              </a:rPr>
              <a:t>				Chronic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Classification of hip fractures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Intracapsular</a:t>
            </a:r>
            <a:r>
              <a:rPr lang="en-GB" dirty="0"/>
              <a:t> – 	</a:t>
            </a:r>
            <a:r>
              <a:rPr lang="en-GB" dirty="0" err="1"/>
              <a:t>undisplaced</a:t>
            </a:r>
            <a:endParaRPr lang="en-GB" dirty="0"/>
          </a:p>
          <a:p>
            <a:pPr>
              <a:buFont typeface="Wingdings" pitchFamily="-65" charset="2"/>
              <a:buNone/>
            </a:pPr>
            <a:r>
              <a:rPr lang="en-GB" dirty="0"/>
              <a:t>			</a:t>
            </a:r>
            <a:r>
              <a:rPr lang="en-GB" dirty="0" smtClean="0"/>
              <a:t>	displaced</a:t>
            </a:r>
            <a:endParaRPr lang="en-GB" dirty="0"/>
          </a:p>
          <a:p>
            <a:pPr>
              <a:buFont typeface="Wingdings" pitchFamily="-65" charset="2"/>
              <a:buNone/>
            </a:pPr>
            <a:endParaRPr lang="en-GB" dirty="0"/>
          </a:p>
          <a:p>
            <a:pPr>
              <a:buFont typeface="Wingdings" pitchFamily="-65" charset="2"/>
              <a:buNone/>
            </a:pPr>
            <a:endParaRPr lang="en-GB" dirty="0"/>
          </a:p>
          <a:p>
            <a:r>
              <a:rPr lang="en-GB" dirty="0" err="1"/>
              <a:t>Extracapsular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ipfrac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7741" r="-7741"/>
          <a:stretch>
            <a:fillRect/>
          </a:stretch>
        </p:blipFill>
        <p:spPr>
          <a:xfrm>
            <a:off x="457200" y="1519174"/>
            <a:ext cx="8229600" cy="43251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dirty="0"/>
              <a:t>Resuscitate appropriately (ATLS). </a:t>
            </a:r>
            <a:r>
              <a:rPr lang="en-GB" sz="2800" dirty="0" err="1"/>
              <a:t>Hx</a:t>
            </a:r>
            <a:r>
              <a:rPr lang="en-GB" sz="2800" dirty="0"/>
              <a:t>/ Ex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Assess neurovascular status of limb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Analgesia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iv access – </a:t>
            </a:r>
            <a:r>
              <a:rPr lang="en-GB" sz="2800" dirty="0" err="1"/>
              <a:t>fbc</a:t>
            </a:r>
            <a:r>
              <a:rPr lang="en-GB" sz="2800" dirty="0"/>
              <a:t>/ </a:t>
            </a:r>
            <a:r>
              <a:rPr lang="en-GB" sz="2800" dirty="0" err="1"/>
              <a:t>u+e</a:t>
            </a:r>
            <a:r>
              <a:rPr lang="en-GB" sz="2800" dirty="0"/>
              <a:t>/clotting/ group and save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ECG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AP pelvis/ lateral hip/ Chest X ray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Admit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DVT prophylaxis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Inform senior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Not clear on X Ray – MRI pelvis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GB" dirty="0" err="1"/>
              <a:t>Intracapsular</a:t>
            </a:r>
            <a:r>
              <a:rPr lang="en-GB" dirty="0"/>
              <a:t> NOF#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95775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Main concern is risk of disruption of blood supply to the femoral head and subsequent </a:t>
            </a:r>
            <a:r>
              <a:rPr lang="en-GB" dirty="0" err="1"/>
              <a:t>avascular</a:t>
            </a:r>
            <a:r>
              <a:rPr lang="en-GB" dirty="0"/>
              <a:t> necrosis.</a:t>
            </a:r>
          </a:p>
          <a:p>
            <a:endParaRPr lang="en-GB" dirty="0"/>
          </a:p>
          <a:p>
            <a:r>
              <a:rPr lang="en-GB" dirty="0" err="1"/>
              <a:t>Undisplaced</a:t>
            </a:r>
            <a:r>
              <a:rPr lang="en-GB" dirty="0"/>
              <a:t>: Blood supply ok</a:t>
            </a:r>
          </a:p>
          <a:p>
            <a:endParaRPr lang="en-GB" dirty="0"/>
          </a:p>
          <a:p>
            <a:r>
              <a:rPr lang="en-GB" dirty="0"/>
              <a:t>Displaced: Blood supply potentially disrupted</a:t>
            </a:r>
          </a:p>
        </p:txBody>
      </p:sp>
      <p:pic>
        <p:nvPicPr>
          <p:cNvPr id="4" name="Picture 5" descr="Hip Fra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975" y="1783220"/>
            <a:ext cx="3933825" cy="434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229600" cy="1066800"/>
          </a:xfrm>
        </p:spPr>
        <p:txBody>
          <a:bodyPr/>
          <a:lstStyle/>
          <a:p>
            <a:r>
              <a:rPr lang="en-GB" dirty="0"/>
              <a:t>Garden classification</a:t>
            </a:r>
          </a:p>
        </p:txBody>
      </p:sp>
      <p:pic>
        <p:nvPicPr>
          <p:cNvPr id="5" name="Picture 5" descr="hipfra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557338"/>
            <a:ext cx="482441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GB" dirty="0"/>
              <a:t>Surgical management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035432" cy="4525963"/>
          </a:xfrm>
        </p:spPr>
        <p:txBody>
          <a:bodyPr/>
          <a:lstStyle/>
          <a:p>
            <a:r>
              <a:rPr lang="en-GB" dirty="0"/>
              <a:t>One - two screw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Three </a:t>
            </a:r>
            <a:r>
              <a:rPr lang="en-GB" dirty="0"/>
              <a:t>– four Austin Moore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9620" y="3837995"/>
            <a:ext cx="4867180" cy="267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17072" r="17303"/>
          <a:stretch>
            <a:fillRect/>
          </a:stretch>
        </p:blipFill>
        <p:spPr bwMode="auto">
          <a:xfrm>
            <a:off x="3819620" y="1417638"/>
            <a:ext cx="2989331" cy="242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1066800"/>
          </a:xfrm>
        </p:spPr>
        <p:txBody>
          <a:bodyPr/>
          <a:lstStyle/>
          <a:p>
            <a:r>
              <a:rPr lang="en-GB" dirty="0"/>
              <a:t>Surgical management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0813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Displaced NOF#</a:t>
            </a:r>
            <a:endParaRPr lang="en-GB" sz="2800" dirty="0" smtClean="0"/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r>
              <a:rPr lang="en-GB" sz="2800" dirty="0" smtClean="0"/>
              <a:t>&lt; </a:t>
            </a:r>
            <a:r>
              <a:rPr lang="en-GB" sz="2800" dirty="0"/>
              <a:t>55		Reduce and fix (screws/DHS)</a:t>
            </a:r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endParaRPr lang="en-GB" sz="2800" dirty="0"/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r>
              <a:rPr lang="en-GB" sz="2800" dirty="0"/>
              <a:t>55-</a:t>
            </a:r>
            <a:r>
              <a:rPr lang="en-GB" sz="2800" dirty="0" smtClean="0"/>
              <a:t>75		Total </a:t>
            </a:r>
            <a:r>
              <a:rPr lang="en-GB" sz="2800" dirty="0"/>
              <a:t>hip replacement</a:t>
            </a:r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endParaRPr lang="en-GB" sz="2800" dirty="0"/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r>
              <a:rPr lang="en-GB" sz="2800" dirty="0"/>
              <a:t>75+</a:t>
            </a:r>
            <a:r>
              <a:rPr lang="en-GB" sz="2800" dirty="0" smtClean="0"/>
              <a:t>		</a:t>
            </a:r>
            <a:r>
              <a:rPr lang="en-GB" sz="2800" dirty="0" err="1" smtClean="0"/>
              <a:t>Hemiarthoplasty</a:t>
            </a:r>
            <a:r>
              <a:rPr lang="en-GB" sz="2800" dirty="0" smtClean="0"/>
              <a:t> </a:t>
            </a:r>
            <a:r>
              <a:rPr lang="en-GB" sz="2800" dirty="0"/>
              <a:t>(walker -</a:t>
            </a:r>
            <a:r>
              <a:rPr lang="en-GB" sz="2800" dirty="0" smtClean="0"/>
              <a:t> cemented 		</a:t>
            </a:r>
            <a:r>
              <a:rPr lang="en-GB" sz="2800" dirty="0" err="1" smtClean="0"/>
              <a:t>Thompsons</a:t>
            </a:r>
            <a:r>
              <a:rPr lang="en-GB" sz="2800" dirty="0"/>
              <a:t>, non –</a:t>
            </a:r>
            <a:r>
              <a:rPr lang="en-GB" sz="2800" dirty="0" smtClean="0"/>
              <a:t> </a:t>
            </a:r>
            <a:r>
              <a:rPr lang="en-GB" sz="2800" dirty="0" err="1" smtClean="0"/>
              <a:t>mobiliser</a:t>
            </a:r>
            <a:r>
              <a:rPr lang="en-GB" sz="2800" dirty="0"/>
              <a:t>/serious</a:t>
            </a:r>
            <a:r>
              <a:rPr lang="en-GB" sz="2800" dirty="0" smtClean="0"/>
              <a:t> 		co-morbidities </a:t>
            </a:r>
            <a:r>
              <a:rPr lang="en-GB" sz="2800" dirty="0" err="1"/>
              <a:t>uncemented</a:t>
            </a:r>
            <a:r>
              <a:rPr lang="en-GB" sz="2800" dirty="0"/>
              <a:t> Austin Moore)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137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Complications- Displaced NOF#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Internal fixation – 	AVN 15 -33%</a:t>
            </a:r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r>
              <a:rPr lang="en-GB" dirty="0"/>
              <a:t>					Non-union 10 -30%</a:t>
            </a:r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r>
              <a:rPr lang="en-GB"/>
              <a:t>					Reoperation 10 -30%</a:t>
            </a:r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THR- Dislocation (10%).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 err="1"/>
              <a:t>Hemiarthroplasty</a:t>
            </a:r>
            <a:r>
              <a:rPr lang="en-GB" dirty="0"/>
              <a:t> – Dislocation</a:t>
            </a:r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r>
              <a:rPr lang="en-GB" dirty="0"/>
              <a:t>					Anterior thigh pain (A-M 				</a:t>
            </a:r>
            <a:r>
              <a:rPr lang="en-GB" dirty="0" err="1"/>
              <a:t>uncemented</a:t>
            </a:r>
            <a:r>
              <a:rPr lang="en-GB" dirty="0"/>
              <a:t> prosthesis)</a:t>
            </a:r>
          </a:p>
          <a:p>
            <a:pPr lvl="4"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7875"/>
            <a:ext cx="8229600" cy="1066800"/>
          </a:xfrm>
        </p:spPr>
        <p:txBody>
          <a:bodyPr/>
          <a:lstStyle/>
          <a:p>
            <a:r>
              <a:rPr lang="en-GB" dirty="0"/>
              <a:t>Quiz</a:t>
            </a:r>
            <a:endParaRPr lang="en-US" dirty="0"/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1042" r="-1042"/>
          <a:stretch>
            <a:fillRect/>
          </a:stretch>
        </p:blipFill>
        <p:spPr/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39750" y="18446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76 year old female. Hypertensive. Independent. Still exercises.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General classification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Open or closed #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Intra </a:t>
            </a:r>
            <a:r>
              <a:rPr lang="en-GB" sz="2400" dirty="0" err="1"/>
              <a:t>articular</a:t>
            </a:r>
            <a:r>
              <a:rPr lang="en-GB" sz="2400" dirty="0"/>
              <a:t> / extra </a:t>
            </a:r>
            <a:r>
              <a:rPr lang="en-GB" sz="2400" dirty="0" err="1"/>
              <a:t>articular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Displaced/ </a:t>
            </a:r>
            <a:r>
              <a:rPr lang="en-GB" sz="2400" dirty="0" err="1"/>
              <a:t>undisplaced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Transverse # ( perpendicular to long axis of bone or oblique angle of &lt; 30 degrees)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Oblique # (oblique angle &gt;30 degrees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/>
              <a:t>Spiral # (line of # curves around the bone)</a:t>
            </a:r>
          </a:p>
          <a:p>
            <a:pPr>
              <a:lnSpc>
                <a:spcPct val="90000"/>
              </a:lnSpc>
            </a:pPr>
            <a:r>
              <a:rPr lang="en-GB" sz="2000" dirty="0" err="1" smtClean="0"/>
              <a:t>Comminuted</a:t>
            </a:r>
            <a:r>
              <a:rPr lang="en-GB" sz="2000" dirty="0" smtClean="0"/>
              <a:t> # (&gt;2 fragments)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Segmental #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Pathological #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Hairline/ avulsion #/ fatigue #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  <a:endParaRPr lang="en-US"/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43" r="16743" b="-771"/>
          <a:stretch>
            <a:fillRect/>
          </a:stretch>
        </p:blipFill>
        <p:spPr>
          <a:xfrm>
            <a:off x="1752600" y="1524000"/>
            <a:ext cx="5473700" cy="456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Diagnosis</a:t>
            </a:r>
          </a:p>
          <a:p>
            <a:r>
              <a:rPr lang="en-GB"/>
              <a:t>Initial management</a:t>
            </a:r>
          </a:p>
          <a:p>
            <a:r>
              <a:rPr lang="en-GB"/>
              <a:t>Definitive treatment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</a:t>
            </a:r>
            <a:endParaRPr lang="en-US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606" t="986" r="16396" b="-273"/>
          <a:stretch>
            <a:fillRect/>
          </a:stretch>
        </p:blipFill>
        <p:spPr>
          <a:xfrm>
            <a:off x="468313" y="1989138"/>
            <a:ext cx="4032250" cy="3290887"/>
          </a:xfrm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 l="13329" r="14262" b="-394"/>
          <a:stretch>
            <a:fillRect/>
          </a:stretch>
        </p:blipFill>
        <p:spPr bwMode="auto">
          <a:xfrm>
            <a:off x="4716463" y="2060575"/>
            <a:ext cx="388937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36 year old female. Fall. Fit and well.</a:t>
            </a:r>
          </a:p>
          <a:p>
            <a:endParaRPr 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 l="13329" r="20854" b="1219"/>
          <a:stretch>
            <a:fillRect/>
          </a:stretch>
        </p:blipFill>
        <p:spPr bwMode="auto">
          <a:xfrm>
            <a:off x="2432050" y="2816225"/>
            <a:ext cx="38163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7875"/>
            <a:ext cx="8229600" cy="1066800"/>
          </a:xfrm>
        </p:spPr>
        <p:txBody>
          <a:bodyPr/>
          <a:lstStyle/>
          <a:p>
            <a:r>
              <a:rPr lang="en-GB" dirty="0"/>
              <a:t>Quiz</a:t>
            </a:r>
            <a:endParaRPr lang="en-US" dirty="0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368" r="32504" b="-771"/>
          <a:stretch>
            <a:fillRect/>
          </a:stretch>
        </p:blipFill>
        <p:spPr>
          <a:xfrm>
            <a:off x="900113" y="1844675"/>
            <a:ext cx="3124200" cy="3600450"/>
          </a:xfrm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 l="13329" r="18034" b="1219"/>
          <a:stretch>
            <a:fillRect/>
          </a:stretch>
        </p:blipFill>
        <p:spPr bwMode="auto">
          <a:xfrm>
            <a:off x="5003800" y="2049463"/>
            <a:ext cx="3960813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Diagnosis</a:t>
            </a:r>
          </a:p>
          <a:p>
            <a:r>
              <a:rPr lang="en-GB"/>
              <a:t>Initial management</a:t>
            </a:r>
          </a:p>
          <a:p>
            <a:r>
              <a:rPr lang="en-GB"/>
              <a:t>Definitive treatment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Cannulated screw fixation</a:t>
            </a:r>
            <a:endParaRPr lang="en-US"/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632" r="17632" b="-2348"/>
          <a:stretch>
            <a:fillRect/>
          </a:stretch>
        </p:blipFill>
        <p:spPr>
          <a:xfrm>
            <a:off x="5076825" y="2205038"/>
            <a:ext cx="3743325" cy="3257550"/>
          </a:xfrm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 l="14262" r="14262" b="-5269"/>
          <a:stretch>
            <a:fillRect/>
          </a:stretch>
        </p:blipFill>
        <p:spPr bwMode="auto">
          <a:xfrm>
            <a:off x="971550" y="2205038"/>
            <a:ext cx="38893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US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/>
          <a:srcRect l="14117" r="13495"/>
          <a:stretch>
            <a:fillRect/>
          </a:stretch>
        </p:blipFill>
        <p:spPr bwMode="auto">
          <a:xfrm>
            <a:off x="1763713" y="2133600"/>
            <a:ext cx="55435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476375" y="1484313"/>
            <a:ext cx="6551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93 years. Previous CVA. Arteriopath.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  <a:endParaRPr lang="en-US"/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5016" r="-501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Diagnosis</a:t>
            </a:r>
          </a:p>
          <a:p>
            <a:r>
              <a:rPr lang="en-GB"/>
              <a:t>Initial management</a:t>
            </a:r>
          </a:p>
          <a:p>
            <a:r>
              <a:rPr lang="en-GB"/>
              <a:t>Definitive treatment.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OTA Classification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-65" charset="0"/>
              <a:buChar char="►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5364" name="Picture 5" descr="MMPE_21PHY_309_02_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249424"/>
            <a:ext cx="5976938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DHS</a:t>
            </a:r>
            <a:endParaRPr lang="en-US"/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786" r="13939" b="1195"/>
          <a:stretch>
            <a:fillRect/>
          </a:stretch>
        </p:blipFill>
        <p:spPr>
          <a:xfrm>
            <a:off x="539750" y="2060575"/>
            <a:ext cx="4535488" cy="3413125"/>
          </a:xfrm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 l="14262" r="14262" b="-394"/>
          <a:stretch>
            <a:fillRect/>
          </a:stretch>
        </p:blipFill>
        <p:spPr bwMode="auto">
          <a:xfrm>
            <a:off x="5148263" y="2159000"/>
            <a:ext cx="3995737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Salter Harris classification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sz="2800">
                <a:ea typeface="+mn-ea"/>
                <a:cs typeface="+mn-cs"/>
              </a:rPr>
              <a:t>#’s occurring in the skeletally immature around the growth plate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endParaRPr lang="en-GB" sz="280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sz="2800">
                <a:ea typeface="+mn-ea"/>
                <a:cs typeface="+mn-cs"/>
              </a:rPr>
              <a:t>Salter Harris classified I – V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sz="2800">
                <a:ea typeface="+mn-ea"/>
                <a:cs typeface="+mn-cs"/>
              </a:rPr>
              <a:t>I: # through the physis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sz="2800">
                <a:ea typeface="+mn-ea"/>
                <a:cs typeface="+mn-cs"/>
              </a:rPr>
              <a:t>II:# through physis and metaphysis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sz="2800">
                <a:ea typeface="+mn-ea"/>
                <a:cs typeface="+mn-cs"/>
              </a:rPr>
              <a:t>III: # through physis and epiphysis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sz="2800">
                <a:ea typeface="+mn-ea"/>
                <a:cs typeface="+mn-cs"/>
              </a:rPr>
              <a:t>IV: # through metaphysis/ physis/ epiphysis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 sz="2800">
                <a:ea typeface="+mn-ea"/>
                <a:cs typeface="+mn-cs"/>
              </a:rPr>
              <a:t>V: Crush injury to the growth 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777875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Salter Harris classification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895600" cy="4746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REFERENCE: E MEDICINE</a:t>
            </a:r>
            <a:endParaRPr lang="en-GB" dirty="0"/>
          </a:p>
        </p:txBody>
      </p:sp>
      <p:pic>
        <p:nvPicPr>
          <p:cNvPr id="62468" name="Picture 5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844675"/>
            <a:ext cx="1628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7" descr="Click to see larger 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1916113"/>
            <a:ext cx="1628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9" descr="Click to see larger 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1844675"/>
            <a:ext cx="1628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11" descr="Click to see larger pictur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4508500"/>
            <a:ext cx="1628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13" descr="Click to see larger picture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0200" y="4508500"/>
            <a:ext cx="1628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15" descr="Click to see larger picture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844675"/>
            <a:ext cx="1628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Text Box 16"/>
          <p:cNvSpPr txBox="1">
            <a:spLocks noChangeArrowheads="1"/>
          </p:cNvSpPr>
          <p:nvPr/>
        </p:nvSpPr>
        <p:spPr bwMode="auto">
          <a:xfrm>
            <a:off x="2700338" y="14128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  I</a:t>
            </a:r>
          </a:p>
        </p:txBody>
      </p:sp>
      <p:sp>
        <p:nvSpPr>
          <p:cNvPr id="62475" name="Text Box 18"/>
          <p:cNvSpPr txBox="1">
            <a:spLocks noChangeArrowheads="1"/>
          </p:cNvSpPr>
          <p:nvPr/>
        </p:nvSpPr>
        <p:spPr bwMode="auto">
          <a:xfrm>
            <a:off x="4787900" y="14128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  II</a:t>
            </a:r>
          </a:p>
        </p:txBody>
      </p:sp>
      <p:sp>
        <p:nvSpPr>
          <p:cNvPr id="62476" name="Text Box 19"/>
          <p:cNvSpPr txBox="1">
            <a:spLocks noChangeArrowheads="1"/>
          </p:cNvSpPr>
          <p:nvPr/>
        </p:nvSpPr>
        <p:spPr bwMode="auto">
          <a:xfrm>
            <a:off x="7235825" y="13414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III</a:t>
            </a:r>
          </a:p>
        </p:txBody>
      </p:sp>
      <p:sp>
        <p:nvSpPr>
          <p:cNvPr id="62477" name="Text Box 20"/>
          <p:cNvSpPr txBox="1">
            <a:spLocks noChangeArrowheads="1"/>
          </p:cNvSpPr>
          <p:nvPr/>
        </p:nvSpPr>
        <p:spPr bwMode="auto">
          <a:xfrm>
            <a:off x="2627313" y="4005263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 IV</a:t>
            </a:r>
          </a:p>
        </p:txBody>
      </p:sp>
      <p:sp>
        <p:nvSpPr>
          <p:cNvPr id="62478" name="Text Box 21"/>
          <p:cNvSpPr txBox="1">
            <a:spLocks noChangeArrowheads="1"/>
          </p:cNvSpPr>
          <p:nvPr/>
        </p:nvSpPr>
        <p:spPr bwMode="auto">
          <a:xfrm>
            <a:off x="4500563" y="4024313"/>
            <a:ext cx="52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9" name="Text Box 22"/>
          <p:cNvSpPr txBox="1">
            <a:spLocks noChangeArrowheads="1"/>
          </p:cNvSpPr>
          <p:nvPr/>
        </p:nvSpPr>
        <p:spPr bwMode="auto">
          <a:xfrm>
            <a:off x="4643438" y="40767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Salter-Harris classification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US">
                <a:ea typeface="+mn-ea"/>
                <a:cs typeface="+mn-cs"/>
              </a:rPr>
              <a:t>Salter Harris IV</a:t>
            </a:r>
          </a:p>
        </p:txBody>
      </p:sp>
      <p:pic>
        <p:nvPicPr>
          <p:cNvPr id="63492" name="Picture 5" descr="336139-412956-3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3088" y="2276475"/>
            <a:ext cx="3240087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Salter-Harris classification</a:t>
            </a:r>
            <a:endParaRPr lang="en-GB">
              <a:ea typeface="+mj-ea"/>
              <a:cs typeface="+mj-cs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I-V indicates higher risk of growth plate injury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III and IV require anatomic reduction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V often diagnosed retrospectively – ie no obvious # initially seen and patient develops subsequent growth arrest in limb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Acute fractures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Periarticular fractures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Open fractures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Significant soft tissue injury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Bone loss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Polytrauma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Open book pelvic fractures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endParaRPr lang="en-GB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Complications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Neurovascular injury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Soft tissue injury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Pin site infection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Loosening of pins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Septic arthritis (if periarticular ex fix)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Osteomyelitis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Patient non-compliance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endParaRPr lang="en-GB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Colles fracture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Extra articular # of the distal radius within 2.5 cm of the wrist joint with dorsal and radial displacement</a:t>
            </a:r>
          </a:p>
          <a:p>
            <a:r>
              <a:rPr lang="en-GB"/>
              <a:t>Clinically dinner fork deformity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Colles fracture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205038"/>
            <a:ext cx="5832475" cy="400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1813"/>
            <a:ext cx="8229600" cy="1066800"/>
          </a:xfrm>
        </p:spPr>
        <p:txBody>
          <a:bodyPr/>
          <a:lstStyle/>
          <a:p>
            <a:r>
              <a:rPr lang="en-GB" dirty="0" err="1"/>
              <a:t>Colles</a:t>
            </a:r>
            <a:r>
              <a:rPr lang="en-GB" dirty="0"/>
              <a:t> fracture X ray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5613" y="1598613"/>
            <a:ext cx="4040187" cy="44973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1850" y="1598613"/>
            <a:ext cx="4040188" cy="4497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Loss of radial height (&gt;5mm) </a:t>
            </a:r>
          </a:p>
          <a:p>
            <a:pPr>
              <a:lnSpc>
                <a:spcPct val="90000"/>
              </a:lnSpc>
            </a:pPr>
            <a:r>
              <a:rPr lang="en-GB" dirty="0"/>
              <a:t>Loss of radial inclination (Normal 20-25 degrees ) </a:t>
            </a:r>
          </a:p>
          <a:p>
            <a:pPr>
              <a:lnSpc>
                <a:spcPct val="90000"/>
              </a:lnSpc>
            </a:pPr>
            <a:r>
              <a:rPr lang="en-GB" dirty="0"/>
              <a:t>Dorsal tilt (Normal 10 degrees </a:t>
            </a:r>
            <a:r>
              <a:rPr lang="en-GB" dirty="0" err="1"/>
              <a:t>volar</a:t>
            </a:r>
            <a:r>
              <a:rPr lang="en-GB" dirty="0"/>
              <a:t>) </a:t>
            </a:r>
          </a:p>
          <a:p>
            <a:pPr>
              <a:lnSpc>
                <a:spcPct val="90000"/>
              </a:lnSpc>
            </a:pPr>
            <a:r>
              <a:rPr lang="en-GB" dirty="0"/>
              <a:t>Radial width </a:t>
            </a:r>
          </a:p>
          <a:p>
            <a:pPr>
              <a:lnSpc>
                <a:spcPct val="90000"/>
              </a:lnSpc>
            </a:pPr>
            <a:r>
              <a:rPr lang="en-GB" dirty="0" err="1"/>
              <a:t>Comminution</a:t>
            </a:r>
            <a:r>
              <a:rPr lang="en-GB" dirty="0"/>
              <a:t> </a:t>
            </a:r>
          </a:p>
          <a:p>
            <a:pPr>
              <a:lnSpc>
                <a:spcPct val="90000"/>
              </a:lnSpc>
            </a:pPr>
            <a:r>
              <a:rPr lang="en-GB" dirty="0" err="1"/>
              <a:t>Ulnar</a:t>
            </a:r>
            <a:r>
              <a:rPr lang="en-GB" dirty="0"/>
              <a:t> </a:t>
            </a:r>
            <a:r>
              <a:rPr lang="en-GB" dirty="0" err="1"/>
              <a:t>styloid</a:t>
            </a:r>
            <a:r>
              <a:rPr lang="en-GB" dirty="0"/>
              <a:t> fracture </a:t>
            </a:r>
          </a:p>
        </p:txBody>
      </p:sp>
      <p:pic>
        <p:nvPicPr>
          <p:cNvPr id="6149" name="Picture 5" descr="Figure four: Wrist fracture (X-ray) seen from the side view to show &quot;dinner fork&quot; deformity of Colle’s fracture. Click here to view a larger version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276725"/>
            <a:ext cx="3571875" cy="2581275"/>
          </a:xfrm>
          <a:prstGeom prst="rect">
            <a:avLst/>
          </a:prstGeom>
          <a:noFill/>
        </p:spPr>
      </p:pic>
      <p:pic>
        <p:nvPicPr>
          <p:cNvPr id="6150" name="Picture 6" descr="Figure five: X-ray of Colle’s fracture seen from the front to show that the radius becomes shortened. Click here to view a larger version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484313"/>
            <a:ext cx="3571875" cy="277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Describing fractures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/>
              <a:t>Clinically : limb/ bone/ clinical deformity/ open or closed</a:t>
            </a:r>
          </a:p>
          <a:p>
            <a:r>
              <a:rPr lang="en-GB" sz="2800"/>
              <a:t>Radiographs: 	bone  (right or left)</a:t>
            </a:r>
          </a:p>
          <a:p>
            <a:pPr>
              <a:buFont typeface="Arial" pitchFamily="-65" charset="0"/>
              <a:buNone/>
            </a:pPr>
            <a:r>
              <a:rPr lang="en-GB" sz="2800"/>
              <a:t>				location in bone 							(proximal/middle/distal third)</a:t>
            </a:r>
          </a:p>
          <a:p>
            <a:pPr>
              <a:buFont typeface="Arial" pitchFamily="-65" charset="0"/>
              <a:buNone/>
            </a:pPr>
            <a:r>
              <a:rPr lang="en-GB" sz="2800"/>
              <a:t>				pattern</a:t>
            </a:r>
          </a:p>
          <a:p>
            <a:pPr>
              <a:buFont typeface="Arial" pitchFamily="-65" charset="0"/>
              <a:buNone/>
            </a:pPr>
            <a:r>
              <a:rPr lang="en-GB" sz="2800"/>
              <a:t>				displaced/ undisplaced 						angulation/ tilt</a:t>
            </a:r>
          </a:p>
          <a:p>
            <a:pPr>
              <a:buFont typeface="Arial" pitchFamily="-65" charset="0"/>
              <a:buNone/>
            </a:pPr>
            <a:r>
              <a:rPr lang="en-GB" sz="2800"/>
              <a:t>				shortening</a:t>
            </a:r>
          </a:p>
          <a:p>
            <a:pPr>
              <a:buFont typeface="Arial" pitchFamily="-65" charset="0"/>
              <a:buNone/>
            </a:pPr>
            <a:r>
              <a:rPr lang="en-GB" sz="2800"/>
              <a:t>				intra/ extra articular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Colles fracture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Reduction: haematoma block/ midazolam</a:t>
            </a:r>
          </a:p>
          <a:p>
            <a:r>
              <a:rPr lang="en-GB"/>
              <a:t>3 people</a:t>
            </a:r>
          </a:p>
          <a:p>
            <a:r>
              <a:rPr lang="en-GB"/>
              <a:t>Counter traction</a:t>
            </a:r>
          </a:p>
          <a:p>
            <a:r>
              <a:rPr lang="en-GB"/>
              <a:t>In line traction</a:t>
            </a:r>
          </a:p>
          <a:p>
            <a:r>
              <a:rPr lang="en-GB"/>
              <a:t>Disimpact #</a:t>
            </a:r>
          </a:p>
          <a:p>
            <a:r>
              <a:rPr lang="en-GB"/>
              <a:t>Over exaggerate injury</a:t>
            </a:r>
          </a:p>
          <a:p>
            <a:r>
              <a:rPr lang="en-GB"/>
              <a:t>Ulnar + volar deviation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Colles fracture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Apply dorsal </a:t>
            </a:r>
            <a:r>
              <a:rPr lang="en-GB" dirty="0" err="1"/>
              <a:t>backslab</a:t>
            </a:r>
            <a:endParaRPr lang="en-GB" dirty="0"/>
          </a:p>
          <a:p>
            <a:r>
              <a:rPr lang="en-GB" dirty="0"/>
              <a:t>Assess neurovascular status pre and post reduction</a:t>
            </a:r>
          </a:p>
          <a:p>
            <a:r>
              <a:rPr lang="en-GB" dirty="0"/>
              <a:t>Repeat </a:t>
            </a:r>
            <a:r>
              <a:rPr lang="en-GB" dirty="0" err="1"/>
              <a:t>x</a:t>
            </a:r>
            <a:r>
              <a:rPr lang="en-GB" dirty="0"/>
              <a:t> ray</a:t>
            </a:r>
          </a:p>
          <a:p>
            <a:r>
              <a:rPr lang="en-GB" dirty="0"/>
              <a:t>Satisfactory position?</a:t>
            </a:r>
          </a:p>
          <a:p>
            <a:r>
              <a:rPr lang="en-GB" dirty="0"/>
              <a:t>No- </a:t>
            </a:r>
            <a:r>
              <a:rPr lang="en-GB" dirty="0" err="1"/>
              <a:t>ortho</a:t>
            </a:r>
            <a:r>
              <a:rPr lang="en-GB" dirty="0"/>
              <a:t> </a:t>
            </a:r>
            <a:r>
              <a:rPr lang="en-GB" dirty="0" smtClean="0"/>
              <a:t>review – Consider MUA and K wires</a:t>
            </a:r>
          </a:p>
          <a:p>
            <a:r>
              <a:rPr lang="en-GB" dirty="0"/>
              <a:t>Yes- home </a:t>
            </a:r>
            <a:r>
              <a:rPr lang="en-GB" dirty="0" err="1"/>
              <a:t>c</a:t>
            </a:r>
            <a:r>
              <a:rPr lang="en-GB" dirty="0"/>
              <a:t> #clinic </a:t>
            </a:r>
            <a:r>
              <a:rPr lang="en-GB" dirty="0" err="1"/>
              <a:t>r/v</a:t>
            </a:r>
            <a:r>
              <a:rPr lang="en-GB" dirty="0"/>
              <a:t> next 48 hours for completion of POP</a:t>
            </a:r>
            <a:r>
              <a:rPr lang="en-GB" dirty="0" smtClean="0"/>
              <a:t>.</a:t>
            </a:r>
          </a:p>
          <a:p>
            <a:r>
              <a:rPr lang="en-GB" dirty="0" smtClean="0"/>
              <a:t>Review at 1 and 2/52 with X ray to ensure no displacement and POP for a total of 6/52 (follow up same for non-op and operative)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Smith’s fracture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Extra-articular distal radius with volar displacement</a:t>
            </a:r>
          </a:p>
          <a:p>
            <a:pPr eaLnBrk="1" hangingPunct="1"/>
            <a:r>
              <a:rPr lang="en-GB"/>
              <a:t>Inherently unstable (v Colles)</a:t>
            </a:r>
          </a:p>
          <a:p>
            <a:pPr eaLnBrk="1" hangingPunct="1"/>
            <a:r>
              <a:rPr lang="en-GB"/>
              <a:t>Closed reduction and POP</a:t>
            </a:r>
          </a:p>
          <a:p>
            <a:pPr eaLnBrk="1" hangingPunct="1"/>
            <a:r>
              <a:rPr lang="en-GB"/>
              <a:t>High risk of displacement in plaster</a:t>
            </a:r>
          </a:p>
          <a:p>
            <a:pPr eaLnBrk="1" hangingPunct="1"/>
            <a:r>
              <a:rPr lang="en-GB"/>
              <a:t>Lower threshold for ORIF (open reduction and internal fixation) with volar plate.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GB" dirty="0"/>
              <a:t>Smith’s fracture- X Ray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27453" r="-27453"/>
          <a:stretch>
            <a:fillRect/>
          </a:stretch>
        </p:blipFill>
        <p:spPr>
          <a:xfrm>
            <a:off x="2932713" y="2669477"/>
            <a:ext cx="6468462" cy="3399536"/>
          </a:xfrm>
          <a:noFill/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 l="28670" r="20848"/>
          <a:stretch>
            <a:fillRect/>
          </a:stretch>
        </p:blipFill>
        <p:spPr bwMode="auto">
          <a:xfrm>
            <a:off x="1042988" y="1773238"/>
            <a:ext cx="26638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Bartons fractures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Distal radial # intraarticular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Dorsal Barton’s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Volar Bartons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Bartons fractures- X rays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598" r="-598"/>
          <a:stretch>
            <a:fillRect/>
          </a:stretch>
        </p:blipFill>
        <p:spPr>
          <a:xfrm>
            <a:off x="2689807" y="2852738"/>
            <a:ext cx="7621006" cy="4005262"/>
          </a:xfr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 l="13136" r="14670"/>
          <a:stretch>
            <a:fillRect/>
          </a:stretch>
        </p:blipFill>
        <p:spPr bwMode="auto">
          <a:xfrm>
            <a:off x="231775" y="2852738"/>
            <a:ext cx="4947269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27088" y="198913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Volar Barton’s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Post ORIF Volar Barton’s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0375" y="2482850"/>
            <a:ext cx="8226425" cy="4375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Ankle fractures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/>
              <a:t>Classification</a:t>
            </a:r>
          </a:p>
          <a:p>
            <a:pPr eaLnBrk="1" hangingPunct="1"/>
            <a:endParaRPr lang="en-GB" sz="2800"/>
          </a:p>
          <a:p>
            <a:pPr eaLnBrk="1" hangingPunct="1"/>
            <a:r>
              <a:rPr lang="en-GB" sz="2800"/>
              <a:t>Anatomical – uni/ bi/ tri malleolar</a:t>
            </a:r>
          </a:p>
          <a:p>
            <a:pPr eaLnBrk="1" hangingPunct="1"/>
            <a:endParaRPr lang="en-GB" sz="2800"/>
          </a:p>
          <a:p>
            <a:pPr eaLnBrk="1" hangingPunct="1"/>
            <a:r>
              <a:rPr lang="en-GB" sz="2800"/>
              <a:t>Weber –	Relation of fibula # to joint line</a:t>
            </a:r>
          </a:p>
          <a:p>
            <a:pPr lvl="1" eaLnBrk="1" hangingPunct="1">
              <a:buFont typeface="Wingdings" charset="2"/>
              <a:buNone/>
            </a:pPr>
            <a:r>
              <a:rPr lang="en-GB" sz="2400"/>
              <a:t>				A: Below joint line</a:t>
            </a:r>
          </a:p>
          <a:p>
            <a:pPr lvl="1" eaLnBrk="1" hangingPunct="1">
              <a:buFont typeface="Wingdings" charset="2"/>
              <a:buNone/>
            </a:pPr>
            <a:r>
              <a:rPr lang="en-GB" sz="2400"/>
              <a:t>				B: Level of joint line</a:t>
            </a:r>
          </a:p>
          <a:p>
            <a:pPr lvl="1" eaLnBrk="1" hangingPunct="1">
              <a:buFont typeface="Wingdings" charset="2"/>
              <a:buNone/>
            </a:pPr>
            <a:r>
              <a:rPr lang="en-GB" sz="2400"/>
              <a:t>				C: Above level of joint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Ankle fractures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Relevance of Weber B and C # is they </a:t>
            </a:r>
          </a:p>
          <a:p>
            <a:pPr eaLnBrk="1" hangingPunct="1">
              <a:buFont typeface="Wingdings" charset="2"/>
              <a:buNone/>
            </a:pPr>
            <a:r>
              <a:rPr lang="en-GB"/>
              <a:t>	represent possible injury to the </a:t>
            </a:r>
          </a:p>
          <a:p>
            <a:pPr eaLnBrk="1" hangingPunct="1">
              <a:buFont typeface="Wingdings" charset="2"/>
              <a:buNone/>
            </a:pPr>
            <a:r>
              <a:rPr lang="en-GB"/>
              <a:t>	syndesmotic ligaments between the tibia</a:t>
            </a:r>
          </a:p>
          <a:p>
            <a:pPr eaLnBrk="1" hangingPunct="1">
              <a:buFont typeface="Wingdings" charset="2"/>
              <a:buNone/>
            </a:pPr>
            <a:r>
              <a:rPr lang="en-GB"/>
              <a:t>	 and fibula and thus potential instability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Ankle fractures – Uni malleolar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4683" r="-4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Description of fractures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Displacement: cortical contact – is present if the ends of bone have shifted relative to one another</a:t>
            </a:r>
          </a:p>
          <a:p>
            <a:r>
              <a:rPr lang="en-GB"/>
              <a:t>Displacement described in terms of distal fragment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Ankle fractures – Weber C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4683" r="-4683"/>
          <a:stretch>
            <a:fillRect/>
          </a:stretch>
        </p:blipFill>
        <p:spPr>
          <a:xfrm>
            <a:off x="4065020" y="2856103"/>
            <a:ext cx="5078980" cy="2669286"/>
          </a:xfrm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2856103"/>
            <a:ext cx="511333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Ankle fractures- Weber C</a:t>
            </a:r>
            <a:endParaRPr lang="en-US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503" r="-50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Treatment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Resuscitate</a:t>
            </a:r>
          </a:p>
          <a:p>
            <a:pPr eaLnBrk="1" hangingPunct="1"/>
            <a:r>
              <a:rPr lang="en-GB"/>
              <a:t>Reduce </a:t>
            </a:r>
          </a:p>
          <a:p>
            <a:pPr eaLnBrk="1" hangingPunct="1"/>
            <a:r>
              <a:rPr lang="en-GB"/>
              <a:t>Restrict</a:t>
            </a:r>
          </a:p>
          <a:p>
            <a:pPr eaLnBrk="1" hangingPunct="1"/>
            <a:r>
              <a:rPr lang="en-GB"/>
              <a:t>Rehabilitate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Treatment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/>
              <a:t>Weber A: Non-operative. Boot or below knee POP 4-6/52 Weightbearing</a:t>
            </a:r>
          </a:p>
          <a:p>
            <a:pPr eaLnBrk="1" hangingPunct="1">
              <a:lnSpc>
                <a:spcPct val="80000"/>
              </a:lnSpc>
            </a:pPr>
            <a:endParaRPr lang="en-GB" sz="2400"/>
          </a:p>
          <a:p>
            <a:pPr eaLnBrk="1" hangingPunct="1">
              <a:lnSpc>
                <a:spcPct val="80000"/>
              </a:lnSpc>
            </a:pPr>
            <a:r>
              <a:rPr lang="en-GB" sz="2400"/>
              <a:t>Undisplaced Weber B/C: Non-operative. Below knee POP 6/52 Non-weightbearing (NWB)</a:t>
            </a:r>
          </a:p>
          <a:p>
            <a:pPr eaLnBrk="1" hangingPunct="1">
              <a:lnSpc>
                <a:spcPct val="80000"/>
              </a:lnSpc>
            </a:pPr>
            <a:endParaRPr lang="en-GB" sz="2400"/>
          </a:p>
          <a:p>
            <a:pPr eaLnBrk="1" hangingPunct="1">
              <a:lnSpc>
                <a:spcPct val="80000"/>
              </a:lnSpc>
            </a:pPr>
            <a:r>
              <a:rPr lang="en-GB" sz="2400"/>
              <a:t>Displaced Weber B/C: </a:t>
            </a:r>
          </a:p>
          <a:p>
            <a:pPr eaLnBrk="1" hangingPunct="1">
              <a:lnSpc>
                <a:spcPct val="80000"/>
              </a:lnSpc>
            </a:pPr>
            <a:endParaRPr lang="en-GB" sz="2400"/>
          </a:p>
          <a:p>
            <a:pPr eaLnBrk="1" hangingPunct="1">
              <a:lnSpc>
                <a:spcPct val="80000"/>
              </a:lnSpc>
            </a:pPr>
            <a:r>
              <a:rPr lang="en-GB" sz="2400"/>
              <a:t>Non-operative – closed reduction and POP if anatomical reduction achieved</a:t>
            </a:r>
          </a:p>
          <a:p>
            <a:pPr eaLnBrk="1" hangingPunct="1">
              <a:lnSpc>
                <a:spcPct val="80000"/>
              </a:lnSpc>
            </a:pPr>
            <a:endParaRPr lang="en-GB" sz="2400"/>
          </a:p>
          <a:p>
            <a:pPr eaLnBrk="1" hangingPunct="1">
              <a:lnSpc>
                <a:spcPct val="80000"/>
              </a:lnSpc>
            </a:pPr>
            <a:r>
              <a:rPr lang="en-GB" sz="2400"/>
              <a:t>Operative if closed reduction fails – ORIF( open reduction and internal fixation)</a:t>
            </a:r>
          </a:p>
          <a:p>
            <a:pPr eaLnBrk="1" hangingPunct="1">
              <a:lnSpc>
                <a:spcPct val="80000"/>
              </a:lnSpc>
            </a:pPr>
            <a:endParaRPr lang="en-GB" sz="2400"/>
          </a:p>
          <a:p>
            <a:pPr eaLnBrk="1" hangingPunct="1">
              <a:lnSpc>
                <a:spcPct val="80000"/>
              </a:lnSpc>
            </a:pPr>
            <a:r>
              <a:rPr lang="en-GB" sz="2400"/>
              <a:t>Below knee POP 6/52 (NWB)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Scaphoid fractures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Major source of medico-legal claims</a:t>
            </a:r>
          </a:p>
          <a:p>
            <a:r>
              <a:rPr lang="en-GB"/>
              <a:t>Always suspect scaphoid fracture following fall onto hand</a:t>
            </a:r>
          </a:p>
          <a:p>
            <a:endParaRPr lang="en-GB"/>
          </a:p>
          <a:p>
            <a:r>
              <a:rPr lang="en-GB"/>
              <a:t>Look for tenderness in anatomical snuffbox</a:t>
            </a:r>
          </a:p>
          <a:p>
            <a:endParaRPr lang="en-GB"/>
          </a:p>
          <a:p>
            <a:r>
              <a:rPr lang="en-GB"/>
              <a:t>Document presence/ absence of scaphoid tenderness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Scaphoid fractures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X rays: scaphoid views</a:t>
            </a:r>
          </a:p>
          <a:p>
            <a:r>
              <a:rPr lang="en-GB" b="1"/>
              <a:t>A normal x ray does not exclude a scaphoid #</a:t>
            </a:r>
          </a:p>
          <a:p>
            <a:r>
              <a:rPr lang="en-GB"/>
              <a:t>If clinically tender treat for scaphoid #</a:t>
            </a:r>
          </a:p>
          <a:p>
            <a:r>
              <a:rPr lang="en-GB"/>
              <a:t>Backslab and # clinic review next 48 hours for completion of cast.</a:t>
            </a:r>
          </a:p>
          <a:p>
            <a:r>
              <a:rPr lang="en-GB"/>
              <a:t>Re X ray at 2 weeks or urgent CT/MRI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Scaphoid fractures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4" descr="cons1_383_2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989138"/>
            <a:ext cx="3744913" cy="3816350"/>
          </a:xfrm>
          <a:prstGeom prst="rect">
            <a:avLst/>
          </a:prstGeom>
          <a:noFill/>
        </p:spPr>
      </p:pic>
      <p:pic>
        <p:nvPicPr>
          <p:cNvPr id="34821" name="Picture 5" descr="cons2_383_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89138"/>
            <a:ext cx="3840163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Scaphoid fractures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4" descr="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484313"/>
            <a:ext cx="4897438" cy="458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Concerned about non-union and avascular necrosis with displaced scaphoid fractures</a:t>
            </a:r>
          </a:p>
          <a:p>
            <a:endParaRPr lang="en-GB"/>
          </a:p>
          <a:p>
            <a:r>
              <a:rPr lang="en-GB"/>
              <a:t>Undisplaced – Colles/ Scaphoid POP 6-8/52</a:t>
            </a:r>
          </a:p>
          <a:p>
            <a:endParaRPr lang="en-GB"/>
          </a:p>
          <a:p>
            <a:r>
              <a:rPr lang="en-GB"/>
              <a:t>Displaced – ORIF with screw.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GB" dirty="0" smtClean="0"/>
              <a:t>Open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99" y="2025986"/>
            <a:ext cx="6367970" cy="454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229600" cy="1066800"/>
          </a:xfrm>
        </p:spPr>
        <p:txBody>
          <a:bodyPr/>
          <a:lstStyle/>
          <a:p>
            <a:r>
              <a:rPr lang="en-GB"/>
              <a:t>Displacement</a:t>
            </a:r>
          </a:p>
        </p:txBody>
      </p:sp>
      <p:sp>
        <p:nvSpPr>
          <p:cNvPr id="52227" name="Rectangle 1027"/>
          <p:cNvSpPr>
            <a:spLocks noGrp="1" noRot="1" noChangeArrowheads="1"/>
          </p:cNvSpPr>
          <p:nvPr>
            <p:ph idx="1"/>
          </p:nvPr>
        </p:nvSpPr>
        <p:spPr>
          <a:xfrm>
            <a:off x="301625" y="1600200"/>
            <a:ext cx="8540750" cy="5257800"/>
          </a:xfrm>
        </p:spPr>
        <p:txBody>
          <a:bodyPr/>
          <a:lstStyle/>
          <a:p>
            <a:r>
              <a:rPr lang="en-GB" sz="2400" dirty="0" err="1"/>
              <a:t>Undisplaced</a:t>
            </a:r>
            <a:r>
              <a:rPr lang="en-GB" sz="2400" dirty="0"/>
              <a:t>	  50% displaced      100% displaced</a:t>
            </a:r>
          </a:p>
          <a:p>
            <a:pPr>
              <a:buFont typeface="Arial" pitchFamily="-65" charset="0"/>
              <a:buNone/>
            </a:pPr>
            <a:endParaRPr lang="en-GB" sz="2400" dirty="0"/>
          </a:p>
        </p:txBody>
      </p:sp>
      <p:sp>
        <p:nvSpPr>
          <p:cNvPr id="52228" name="Rectangle 1028"/>
          <p:cNvSpPr>
            <a:spLocks noChangeArrowheads="1"/>
          </p:cNvSpPr>
          <p:nvPr/>
        </p:nvSpPr>
        <p:spPr bwMode="auto">
          <a:xfrm>
            <a:off x="1331913" y="2636838"/>
            <a:ext cx="792162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Rectangle 1029"/>
          <p:cNvSpPr>
            <a:spLocks noChangeArrowheads="1"/>
          </p:cNvSpPr>
          <p:nvPr/>
        </p:nvSpPr>
        <p:spPr bwMode="auto">
          <a:xfrm>
            <a:off x="1331913" y="4076700"/>
            <a:ext cx="7921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Rectangle 1030"/>
          <p:cNvSpPr>
            <a:spLocks noChangeArrowheads="1"/>
          </p:cNvSpPr>
          <p:nvPr/>
        </p:nvSpPr>
        <p:spPr bwMode="auto">
          <a:xfrm>
            <a:off x="3635375" y="2636838"/>
            <a:ext cx="719138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Rectangle 1031"/>
          <p:cNvSpPr>
            <a:spLocks noChangeArrowheads="1"/>
          </p:cNvSpPr>
          <p:nvPr/>
        </p:nvSpPr>
        <p:spPr bwMode="auto">
          <a:xfrm>
            <a:off x="3995738" y="4076700"/>
            <a:ext cx="720725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Rectangle 1032"/>
          <p:cNvSpPr>
            <a:spLocks noChangeArrowheads="1"/>
          </p:cNvSpPr>
          <p:nvPr/>
        </p:nvSpPr>
        <p:spPr bwMode="auto">
          <a:xfrm>
            <a:off x="6084888" y="2636838"/>
            <a:ext cx="649287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Rectangle 1033"/>
          <p:cNvSpPr>
            <a:spLocks noChangeArrowheads="1"/>
          </p:cNvSpPr>
          <p:nvPr/>
        </p:nvSpPr>
        <p:spPr bwMode="auto">
          <a:xfrm>
            <a:off x="6877050" y="4076700"/>
            <a:ext cx="6477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fractures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2508250"/>
            <a:ext cx="7770813" cy="3962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800" dirty="0"/>
              <a:t>ATLS primary and secondary survey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Analgesia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Assess NV status of limb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Antibiotics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Anti tetanus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An image (photo)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Antiseptic dressing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An X ray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Ask for help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Theatre – wound debridement and skeletal stabilisation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ea typeface="+mj-ea"/>
                <a:cs typeface="+mj-cs"/>
              </a:rPr>
              <a:t>Indications for external fixation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>
                <a:ea typeface="+mn-ea"/>
                <a:cs typeface="+mn-cs"/>
              </a:rPr>
              <a:t>Temporary treatment of acute fracture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>
                <a:ea typeface="+mn-ea"/>
                <a:cs typeface="+mn-cs"/>
              </a:rPr>
              <a:t>Definitive treatment of acute fracture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>
                <a:ea typeface="+mn-ea"/>
                <a:cs typeface="+mn-cs"/>
              </a:rPr>
              <a:t>Complications of fractures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>
                <a:ea typeface="+mn-ea"/>
                <a:cs typeface="+mn-cs"/>
              </a:rPr>
              <a:t>Deformity correction (congenital/acquired)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Types of external </a:t>
            </a:r>
            <a:r>
              <a:rPr lang="en-GB" dirty="0" err="1">
                <a:ea typeface="+mj-ea"/>
                <a:cs typeface="+mj-cs"/>
              </a:rPr>
              <a:t>fixator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 err="1" smtClean="0">
                <a:ea typeface="+mn-ea"/>
                <a:cs typeface="+mn-cs"/>
              </a:rPr>
              <a:t>Monolateral</a:t>
            </a:r>
            <a:endParaRPr lang="en-GB" dirty="0" smtClean="0">
              <a:ea typeface="+mn-ea"/>
              <a:cs typeface="+mn-cs"/>
            </a:endParaRPr>
          </a:p>
          <a:p>
            <a:pPr eaLnBrk="1" hangingPunct="1">
              <a:buFont typeface="Wingdings" pitchFamily="-110" charset="2"/>
              <a:buChar char="§"/>
              <a:defRPr/>
            </a:pPr>
            <a:endParaRPr lang="en-GB" dirty="0" smtClean="0"/>
          </a:p>
          <a:p>
            <a:pPr eaLnBrk="1" hangingPunct="1">
              <a:buFont typeface="Wingdings" pitchFamily="-110" charset="2"/>
              <a:buChar char="§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hangingPunct="1">
              <a:buNone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>
                <a:ea typeface="+mn-ea"/>
                <a:cs typeface="+mn-cs"/>
              </a:rPr>
              <a:t>Circular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endParaRPr lang="en-GB" dirty="0"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238" y="3416365"/>
            <a:ext cx="2167947" cy="3097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265" y="1417638"/>
            <a:ext cx="34798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Compartment syndrome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Limbs are divided into osteofascial compartments by thick fascial bands</a:t>
            </a:r>
          </a:p>
          <a:p>
            <a:r>
              <a:rPr lang="en-GB"/>
              <a:t>A condition where the pressure within an enclosed anatomical compartment rises sufficiently to obstruct the micro-vascular circulation causing tissue ischemia and, if left untreated, necrosis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Aetiology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/>
              <a:t>Severe trauma (&gt;85%) usually associated with fractures, dislocations or crush injuries. Can occur in both open and closed injuries. </a:t>
            </a:r>
          </a:p>
          <a:p>
            <a:pPr lvl="1"/>
            <a:r>
              <a:rPr lang="en-GB"/>
              <a:t>Externally applied pressure (dressings, POP etc) </a:t>
            </a:r>
          </a:p>
          <a:p>
            <a:pPr lvl="1"/>
            <a:r>
              <a:rPr lang="en-GB"/>
              <a:t>Muscle trauma </a:t>
            </a:r>
          </a:p>
          <a:p>
            <a:pPr lvl="1"/>
            <a:r>
              <a:rPr lang="en-GB"/>
              <a:t>Vascular injury and reperfusion injury </a:t>
            </a:r>
          </a:p>
          <a:p>
            <a:pPr lvl="1"/>
            <a:r>
              <a:rPr lang="en-GB"/>
              <a:t> Prolonged increase in exercise intensity (e.g. military recruits)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Diagnosis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Clinical features </a:t>
            </a:r>
            <a:endParaRPr lang="en-GB"/>
          </a:p>
          <a:p>
            <a:r>
              <a:rPr lang="en-GB"/>
              <a:t>Pain - most important. Especially pain out of proportion to the injury </a:t>
            </a:r>
          </a:p>
          <a:p>
            <a:r>
              <a:rPr lang="en-GB"/>
              <a:t>The 6 p’s of an acutely ischaemic limb appear very late and we should not wait for these (except pain)</a:t>
            </a:r>
          </a:p>
          <a:p>
            <a:pPr>
              <a:buFont typeface="Wingdings" charset="2"/>
              <a:buNone/>
            </a:pPr>
            <a:endParaRPr lang="en-GB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Signs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Most reliable signs are </a:t>
            </a:r>
          </a:p>
          <a:p>
            <a:r>
              <a:rPr lang="en-GB" b="1"/>
              <a:t>Pain</a:t>
            </a:r>
            <a:r>
              <a:rPr lang="en-GB"/>
              <a:t> on passive stretching of the </a:t>
            </a:r>
            <a:r>
              <a:rPr lang="en-GB" b="1"/>
              <a:t>involved compartment</a:t>
            </a:r>
            <a:endParaRPr lang="en-GB"/>
          </a:p>
          <a:p>
            <a:r>
              <a:rPr lang="en-GB" b="1"/>
              <a:t>Pain</a:t>
            </a:r>
            <a:r>
              <a:rPr lang="en-GB"/>
              <a:t> on palpation of the involved compartment and </a:t>
            </a:r>
          </a:p>
          <a:p>
            <a:r>
              <a:rPr lang="en-GB"/>
              <a:t>Sensory deficit in the distribution of any sensory nerve traversing the involved compartment. 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Diagnosis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Clinical</a:t>
            </a:r>
          </a:p>
          <a:p>
            <a:r>
              <a:rPr lang="en-GB"/>
              <a:t>Pressure monitoring</a:t>
            </a:r>
          </a:p>
          <a:p>
            <a:endParaRPr lang="en-GB"/>
          </a:p>
          <a:p>
            <a:r>
              <a:rPr lang="en-GB"/>
              <a:t>If clinically high suspicion of compartment syndrome don’t delay treatment to measure intracompartmental pressure.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Release external pressure – split plaster and underlying bandaging to skin</a:t>
            </a:r>
          </a:p>
          <a:p>
            <a:pPr>
              <a:lnSpc>
                <a:spcPct val="90000"/>
              </a:lnSpc>
            </a:pPr>
            <a:r>
              <a:rPr lang="en-GB"/>
              <a:t>Elevate leg to level of heart</a:t>
            </a:r>
          </a:p>
          <a:p>
            <a:pPr>
              <a:lnSpc>
                <a:spcPct val="90000"/>
              </a:lnSpc>
            </a:pPr>
            <a:r>
              <a:rPr lang="en-GB"/>
              <a:t>DO NOT worry about losing the reduction, amputation would be a far worse complication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If no rapid relief – ASK FOR HELP</a:t>
            </a:r>
          </a:p>
          <a:p>
            <a:pPr>
              <a:lnSpc>
                <a:spcPct val="90000"/>
              </a:lnSpc>
            </a:pPr>
            <a:r>
              <a:rPr lang="en-GB"/>
              <a:t>Need fasciotomy in theatre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Septic arthritis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Infected joint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Presentation: Painful, hot swollen, joint. Unable to move. Unwell. Fevers.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Recent history of concurrent infection, local trauma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Co-morbidities: Diabetes. 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Drugs: Imunosuppressed.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Description of fractures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Angulation: described in terms of point of angle of the fracture (or the apex) classically.</a:t>
            </a:r>
          </a:p>
          <a:p>
            <a:endParaRPr lang="en-GB"/>
          </a:p>
          <a:p>
            <a:r>
              <a:rPr lang="en-GB"/>
              <a:t>You will not fail finals for describing angulation of the distal fragment</a:t>
            </a:r>
          </a:p>
          <a:p>
            <a:endParaRPr lang="en-GB"/>
          </a:p>
          <a:p>
            <a:r>
              <a:rPr lang="en-GB"/>
              <a:t>Tilt : direction of distal fragment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Septic arthritis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FBC/ CRP/ ESR/ Blood cultures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Can aspirate joint if superficial landmarks 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(knee/ shoulder/ ankle)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U/S guided hip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Send for urgent gram stain as well as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 MC and S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r>
              <a:rPr lang="en-GB">
                <a:ea typeface="+mn-ea"/>
                <a:cs typeface="+mn-cs"/>
              </a:rPr>
              <a:t>Ultimately needs washout (open/ arthroscopic)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Char char="§"/>
              <a:defRPr/>
            </a:pPr>
            <a:endParaRPr lang="en-GB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Septic arthritis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>
                <a:ea typeface="+mn-ea"/>
                <a:cs typeface="+mn-cs"/>
              </a:rPr>
              <a:t>At washout send fluid/ tissue for MC+S</a:t>
            </a:r>
          </a:p>
          <a:p>
            <a:pPr eaLnBrk="1" hangingPunct="1">
              <a:buFont typeface="Wingdings" pitchFamily="-110" charset="2"/>
              <a:buChar char="§"/>
              <a:defRPr/>
            </a:pPr>
            <a:r>
              <a:rPr lang="en-GB" dirty="0">
                <a:ea typeface="+mn-ea"/>
                <a:cs typeface="+mn-cs"/>
              </a:rPr>
              <a:t>Discuss </a:t>
            </a:r>
            <a:r>
              <a:rPr lang="en-GB">
                <a:ea typeface="+mn-ea"/>
                <a:cs typeface="+mn-cs"/>
              </a:rPr>
              <a:t>with </a:t>
            </a:r>
            <a:r>
              <a:rPr lang="en-GB" smtClean="0">
                <a:ea typeface="+mn-ea"/>
                <a:cs typeface="+mn-cs"/>
              </a:rPr>
              <a:t>microbiology</a:t>
            </a: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366" r="-21366"/>
          <a:stretch>
            <a:fillRect/>
          </a:stretch>
        </p:blipFill>
        <p:spPr/>
      </p:pic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366" r="-21366"/>
          <a:stretch>
            <a:fillRect/>
          </a:stretch>
        </p:blipFill>
        <p:spPr/>
      </p:pic>
      <p:pic>
        <p:nvPicPr>
          <p:cNvPr id="5" name="Picture 4" descr="Slid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248356" y="1162756"/>
            <a:ext cx="8229600" cy="4525963"/>
          </a:xfrm>
        </p:spPr>
      </p:pic>
      <p:pic>
        <p:nvPicPr>
          <p:cNvPr id="5" name="Picture 4" descr="Slid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GB" dirty="0" err="1"/>
              <a:t>Angulation</a:t>
            </a:r>
            <a:r>
              <a:rPr lang="en-GB" dirty="0"/>
              <a:t>/ tilt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905000"/>
            <a:ext cx="7770813" cy="3962400"/>
          </a:xfrm>
        </p:spPr>
        <p:txBody>
          <a:bodyPr/>
          <a:lstStyle/>
          <a:p>
            <a:r>
              <a:rPr lang="en-GB" sz="2000" dirty="0"/>
              <a:t>Medial apex </a:t>
            </a:r>
            <a:r>
              <a:rPr lang="en-GB" sz="2000" dirty="0" err="1" smtClean="0"/>
              <a:t>angulation</a:t>
            </a:r>
            <a:r>
              <a:rPr lang="en-GB" sz="2000" dirty="0" smtClean="0"/>
              <a:t> </a:t>
            </a:r>
            <a:r>
              <a:rPr lang="en-GB" sz="2000" dirty="0"/>
              <a:t>	  	</a:t>
            </a:r>
            <a:r>
              <a:rPr lang="en-GB" sz="2000" dirty="0" err="1"/>
              <a:t>Volar</a:t>
            </a:r>
            <a:r>
              <a:rPr lang="en-GB" sz="2000" dirty="0"/>
              <a:t> apex </a:t>
            </a:r>
            <a:r>
              <a:rPr lang="en-GB" sz="2000" dirty="0" err="1"/>
              <a:t>angulation</a:t>
            </a:r>
            <a:r>
              <a:rPr lang="en-GB" sz="2000" dirty="0" smtClean="0"/>
              <a:t>/</a:t>
            </a:r>
          </a:p>
          <a:p>
            <a:pPr>
              <a:buFont typeface="Arial" pitchFamily="-65" charset="0"/>
              <a:buNone/>
            </a:pPr>
            <a:r>
              <a:rPr lang="en-GB" sz="2000" dirty="0"/>
              <a:t>     Lateral tilt 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1763713" y="3860800"/>
            <a:ext cx="6492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 flipV="1">
            <a:off x="6443663" y="2997200"/>
            <a:ext cx="12969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2051050" y="4076700"/>
            <a:ext cx="6477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1763713" y="4581525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2411413" y="3860800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555875" y="2565400"/>
            <a:ext cx="431800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H="1" flipV="1">
            <a:off x="5651500" y="2420938"/>
            <a:ext cx="6492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H="1" flipV="1">
            <a:off x="5435600" y="2708275"/>
            <a:ext cx="5762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V="1">
            <a:off x="5435600" y="242093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V="1">
            <a:off x="6011863" y="2924175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2771775" y="2276475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 flipH="1">
            <a:off x="1619250" y="3789363"/>
            <a:ext cx="115252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5148263" y="2205038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6300788" y="3213100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755650" y="52292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lateral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3502025" y="5086351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3059113" y="515778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medial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6300788" y="40767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volar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7092950" y="220503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dorsal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5878512" y="5591176"/>
            <a:ext cx="28082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It would be ok to say dorsal angulation of the distal fragment</a:t>
            </a:r>
            <a:endParaRPr lang="en-US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981075" y="5662614"/>
            <a:ext cx="2952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It would be ok to say lateral angulation of the distal fragment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Questions ?</a:t>
            </a:r>
            <a:endParaRPr lang="en-US" sz="4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158</TotalTime>
  <Words>1482</Words>
  <Application>Microsoft Office PowerPoint</Application>
  <PresentationFormat>On-screen Show (4:3)</PresentationFormat>
  <Paragraphs>376</Paragraphs>
  <Slides>90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Urban</vt:lpstr>
      <vt:lpstr>Orthopaedics for finals Part 1</vt:lpstr>
      <vt:lpstr>Classification of fractures</vt:lpstr>
      <vt:lpstr>General classification</vt:lpstr>
      <vt:lpstr>OTA Classification</vt:lpstr>
      <vt:lpstr>Describing fractures</vt:lpstr>
      <vt:lpstr>Description of fractures</vt:lpstr>
      <vt:lpstr>Displacement</vt:lpstr>
      <vt:lpstr>Description of fractures</vt:lpstr>
      <vt:lpstr>Angulation/ tilt</vt:lpstr>
      <vt:lpstr>Present this X ray</vt:lpstr>
      <vt:lpstr>Summary of #</vt:lpstr>
      <vt:lpstr>Treatment of fractures</vt:lpstr>
      <vt:lpstr>4 Rs</vt:lpstr>
      <vt:lpstr>Restriction</vt:lpstr>
      <vt:lpstr>Restriction</vt:lpstr>
      <vt:lpstr>Restriction</vt:lpstr>
      <vt:lpstr>Restriction</vt:lpstr>
      <vt:lpstr>Restriction</vt:lpstr>
      <vt:lpstr>Restriction</vt:lpstr>
      <vt:lpstr>Complications of fractures</vt:lpstr>
      <vt:lpstr>Classification of hip fractures</vt:lpstr>
      <vt:lpstr>Slide 22</vt:lpstr>
      <vt:lpstr>Management</vt:lpstr>
      <vt:lpstr>Intracapsular NOF#</vt:lpstr>
      <vt:lpstr>Garden classification</vt:lpstr>
      <vt:lpstr>Surgical management</vt:lpstr>
      <vt:lpstr>Surgical management</vt:lpstr>
      <vt:lpstr>Complications- Displaced NOF# </vt:lpstr>
      <vt:lpstr>Quiz</vt:lpstr>
      <vt:lpstr>Quiz</vt:lpstr>
      <vt:lpstr>Quiz</vt:lpstr>
      <vt:lpstr>THR</vt:lpstr>
      <vt:lpstr>Quiz</vt:lpstr>
      <vt:lpstr>Quiz</vt:lpstr>
      <vt:lpstr>Quiz</vt:lpstr>
      <vt:lpstr>Cannulated screw fixation</vt:lpstr>
      <vt:lpstr>Quiz</vt:lpstr>
      <vt:lpstr>Quiz</vt:lpstr>
      <vt:lpstr>Quiz</vt:lpstr>
      <vt:lpstr>DHS</vt:lpstr>
      <vt:lpstr>Salter Harris classification</vt:lpstr>
      <vt:lpstr>Salter Harris classification</vt:lpstr>
      <vt:lpstr>Salter-Harris classification</vt:lpstr>
      <vt:lpstr>Salter-Harris classification</vt:lpstr>
      <vt:lpstr>Acute fractures</vt:lpstr>
      <vt:lpstr>Complications</vt:lpstr>
      <vt:lpstr>Colles fracture</vt:lpstr>
      <vt:lpstr>Colles fracture</vt:lpstr>
      <vt:lpstr>Colles fracture X ray</vt:lpstr>
      <vt:lpstr>Colles fracture</vt:lpstr>
      <vt:lpstr>Colles fracture</vt:lpstr>
      <vt:lpstr>Smith’s fracture</vt:lpstr>
      <vt:lpstr>Smith’s fracture- X Ray</vt:lpstr>
      <vt:lpstr>Bartons fractures</vt:lpstr>
      <vt:lpstr>Bartons fractures- X rays</vt:lpstr>
      <vt:lpstr>Post ORIF Volar Barton’s</vt:lpstr>
      <vt:lpstr>Ankle fractures</vt:lpstr>
      <vt:lpstr>Ankle fractures</vt:lpstr>
      <vt:lpstr>Ankle fractures – Uni malleolar</vt:lpstr>
      <vt:lpstr>Ankle fractures – Weber C</vt:lpstr>
      <vt:lpstr>Ankle fractures- Weber C</vt:lpstr>
      <vt:lpstr>Treatment</vt:lpstr>
      <vt:lpstr>Treatment</vt:lpstr>
      <vt:lpstr>Scaphoid fractures</vt:lpstr>
      <vt:lpstr>Scaphoid fractures</vt:lpstr>
      <vt:lpstr>Scaphoid fractures</vt:lpstr>
      <vt:lpstr>Scaphoid fractures</vt:lpstr>
      <vt:lpstr>Treatment</vt:lpstr>
      <vt:lpstr>Open fractures</vt:lpstr>
      <vt:lpstr>Open fractures</vt:lpstr>
      <vt:lpstr>Indications for external fixation</vt:lpstr>
      <vt:lpstr>Types of external fixator</vt:lpstr>
      <vt:lpstr>Compartment syndrome</vt:lpstr>
      <vt:lpstr>Aetiology</vt:lpstr>
      <vt:lpstr>Diagnosis</vt:lpstr>
      <vt:lpstr>Signs</vt:lpstr>
      <vt:lpstr>Diagnosis</vt:lpstr>
      <vt:lpstr>Treatment</vt:lpstr>
      <vt:lpstr>Septic arthritis</vt:lpstr>
      <vt:lpstr>Septic arthritis</vt:lpstr>
      <vt:lpstr>Septic arthritis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Orthopaedics for finals Part 1</dc:title>
  <dc:creator>Harry Krishnan</dc:creator>
  <cp:lastModifiedBy>nshiel</cp:lastModifiedBy>
  <cp:revision>8</cp:revision>
  <dcterms:created xsi:type="dcterms:W3CDTF">2011-02-15T11:17:15Z</dcterms:created>
  <dcterms:modified xsi:type="dcterms:W3CDTF">2011-02-18T10:27:00Z</dcterms:modified>
</cp:coreProperties>
</file>