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66" r:id="rId2"/>
    <p:sldId id="267" r:id="rId3"/>
    <p:sldId id="312" r:id="rId4"/>
    <p:sldId id="290" r:id="rId5"/>
    <p:sldId id="268" r:id="rId6"/>
    <p:sldId id="328" r:id="rId7"/>
    <p:sldId id="329" r:id="rId8"/>
    <p:sldId id="313" r:id="rId9"/>
    <p:sldId id="314" r:id="rId10"/>
    <p:sldId id="282" r:id="rId11"/>
    <p:sldId id="325" r:id="rId12"/>
    <p:sldId id="326" r:id="rId13"/>
    <p:sldId id="315" r:id="rId14"/>
    <p:sldId id="283" r:id="rId15"/>
    <p:sldId id="308" r:id="rId16"/>
    <p:sldId id="316" r:id="rId17"/>
    <p:sldId id="310" r:id="rId18"/>
    <p:sldId id="317" r:id="rId19"/>
    <p:sldId id="318" r:id="rId20"/>
    <p:sldId id="284" r:id="rId21"/>
    <p:sldId id="319" r:id="rId22"/>
    <p:sldId id="286" r:id="rId23"/>
    <p:sldId id="311" r:id="rId24"/>
    <p:sldId id="335" r:id="rId25"/>
    <p:sldId id="320" r:id="rId26"/>
    <p:sldId id="321" r:id="rId27"/>
    <p:sldId id="302" r:id="rId28"/>
    <p:sldId id="303" r:id="rId29"/>
    <p:sldId id="304" r:id="rId30"/>
    <p:sldId id="305" r:id="rId31"/>
    <p:sldId id="323" r:id="rId32"/>
    <p:sldId id="289" r:id="rId33"/>
    <p:sldId id="332" r:id="rId34"/>
    <p:sldId id="333" r:id="rId35"/>
    <p:sldId id="334" r:id="rId36"/>
    <p:sldId id="322" r:id="rId37"/>
    <p:sldId id="327" r:id="rId38"/>
    <p:sldId id="300" r:id="rId39"/>
    <p:sldId id="270" r:id="rId40"/>
    <p:sldId id="265" r:id="rId41"/>
  </p:sldIdLst>
  <p:sldSz cx="9144000" cy="6858000" type="screen4x3"/>
  <p:notesSz cx="6858000" cy="9144000"/>
  <p:defaultTextStyle>
    <a:defPPr>
      <a:defRPr lang="en-GB"/>
    </a:defPPr>
    <a:lvl1pPr algn="r"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r"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r"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r"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r"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9914"/>
    <a:srgbClr val="FFFF00"/>
    <a:srgbClr val="0E207F"/>
    <a:srgbClr val="1C36B8"/>
    <a:srgbClr val="0C479D"/>
    <a:srgbClr val="7D90F1"/>
    <a:srgbClr val="081348"/>
    <a:srgbClr val="0915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p:scale>
          <a:sx n="50" d="100"/>
          <a:sy n="50" d="100"/>
        </p:scale>
        <p:origin x="-708" y="-25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8328"/>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GB"/>
          </a:p>
        </p:txBody>
      </p:sp>
      <p:sp>
        <p:nvSpPr>
          <p:cNvPr id="819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819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GB"/>
          </a:p>
        </p:txBody>
      </p:sp>
      <p:sp>
        <p:nvSpPr>
          <p:cNvPr id="819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fld id="{EA97EC5E-21FB-4F89-8F0E-2802D054835F}" type="slidenum">
              <a:rPr lang="en-GB"/>
              <a:pPr>
                <a:defRPr/>
              </a:pPr>
              <a:t>‹#›</a:t>
            </a:fld>
            <a:endParaRPr lang="en-GB"/>
          </a:p>
        </p:txBody>
      </p:sp>
    </p:spTree>
    <p:extLst>
      <p:ext uri="{BB962C8B-B14F-4D97-AF65-F5344CB8AC3E}">
        <p14:creationId xmlns:p14="http://schemas.microsoft.com/office/powerpoint/2010/main" val="9130981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GB" altLang="en-GB"/>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ltLang="en-GB"/>
          </a:p>
        </p:txBody>
      </p:sp>
      <p:sp>
        <p:nvSpPr>
          <p:cNvPr id="481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altLang="en-GB" noProof="0" smtClean="0"/>
              <a:t>Click to edit Master text styles</a:t>
            </a:r>
          </a:p>
          <a:p>
            <a:pPr lvl="1"/>
            <a:r>
              <a:rPr lang="en-GB" altLang="en-GB" noProof="0" smtClean="0"/>
              <a:t>Second level</a:t>
            </a:r>
          </a:p>
          <a:p>
            <a:pPr lvl="2"/>
            <a:r>
              <a:rPr lang="en-GB" altLang="en-GB" noProof="0" smtClean="0"/>
              <a:t>Third level</a:t>
            </a:r>
          </a:p>
          <a:p>
            <a:pPr lvl="3"/>
            <a:r>
              <a:rPr lang="en-GB" altLang="en-GB" noProof="0" smtClean="0"/>
              <a:t>Fourth level</a:t>
            </a:r>
          </a:p>
          <a:p>
            <a:pPr lvl="4"/>
            <a:r>
              <a:rPr lang="en-GB" altLang="en-GB" noProof="0"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GB" altLang="en-GB"/>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fld id="{A8FBD45B-6A08-4C90-9EF3-D16D25506036}" type="slidenum">
              <a:rPr lang="en-GB" altLang="en-GB"/>
              <a:pPr>
                <a:defRPr/>
              </a:pPr>
              <a:t>‹#›</a:t>
            </a:fld>
            <a:endParaRPr lang="en-GB" altLang="en-GB"/>
          </a:p>
        </p:txBody>
      </p:sp>
    </p:spTree>
    <p:extLst>
      <p:ext uri="{BB962C8B-B14F-4D97-AF65-F5344CB8AC3E}">
        <p14:creationId xmlns:p14="http://schemas.microsoft.com/office/powerpoint/2010/main" val="3885203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7A02FA91-013B-4BD0-B7DE-2603D1B353A3}" type="slidenum">
              <a:rPr lang="en-GB" altLang="en-GB" smtClean="0"/>
              <a:pPr/>
              <a:t>1</a:t>
            </a:fld>
            <a:endParaRPr lang="en-GB" altLang="en-GB"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9D944651-566B-47FA-ABB9-5654EC1A6F75}" type="slidenum">
              <a:rPr lang="en-GB" altLang="en-GB" smtClean="0"/>
              <a:pPr/>
              <a:t>10</a:t>
            </a:fld>
            <a:endParaRPr lang="en-GB" altLang="en-GB"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833AB419-90E9-48D2-9ECD-9F5C6475C2BE}" type="slidenum">
              <a:rPr lang="en-GB" altLang="en-GB" smtClean="0"/>
              <a:pPr/>
              <a:t>11</a:t>
            </a:fld>
            <a:endParaRPr lang="en-GB" altLang="en-GB"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501A02D3-1C49-4B1B-A262-7DFA3E93A7C6}" type="slidenum">
              <a:rPr lang="en-GB" altLang="en-GB" smtClean="0"/>
              <a:pPr/>
              <a:t>12</a:t>
            </a:fld>
            <a:endParaRPr lang="en-GB" altLang="en-GB"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88A92F0B-7A2C-4ABD-97DF-C4B70E535871}" type="slidenum">
              <a:rPr lang="en-GB" altLang="en-GB" smtClean="0"/>
              <a:pPr/>
              <a:t>13</a:t>
            </a:fld>
            <a:endParaRPr lang="en-GB" altLang="en-GB"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F2E9E321-4702-4520-BAB8-88A02211F347}" type="slidenum">
              <a:rPr lang="en-GB" altLang="en-GB" smtClean="0"/>
              <a:pPr/>
              <a:t>14</a:t>
            </a:fld>
            <a:endParaRPr lang="en-GB" altLang="en-GB"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215540C9-6D68-4546-92B2-12894F3AE83C}" type="slidenum">
              <a:rPr lang="en-GB" altLang="en-GB" smtClean="0"/>
              <a:pPr/>
              <a:t>15</a:t>
            </a:fld>
            <a:endParaRPr lang="en-GB" altLang="en-GB"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CFFDF570-9197-4519-B106-184CE848E0B8}" type="slidenum">
              <a:rPr lang="en-GB" altLang="en-GB" smtClean="0"/>
              <a:pPr/>
              <a:t>16</a:t>
            </a:fld>
            <a:endParaRPr lang="en-GB" altLang="en-GB"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70A3C71D-A789-4441-A967-763E1F812CD6}" type="slidenum">
              <a:rPr lang="en-GB" altLang="en-GB" smtClean="0"/>
              <a:pPr/>
              <a:t>17</a:t>
            </a:fld>
            <a:endParaRPr lang="en-GB" altLang="en-GB"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DC5493B9-B000-44EA-8B95-4C6DBE1B567C}" type="slidenum">
              <a:rPr lang="en-GB" altLang="en-GB" smtClean="0"/>
              <a:pPr/>
              <a:t>18</a:t>
            </a:fld>
            <a:endParaRPr lang="en-GB" altLang="en-GB"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22F9BA83-5C54-4B2D-B744-B101F7425BAC}" type="slidenum">
              <a:rPr lang="en-GB" altLang="en-GB" smtClean="0"/>
              <a:pPr/>
              <a:t>19</a:t>
            </a:fld>
            <a:endParaRPr lang="en-GB" altLang="en-GB"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74C94AEB-D0CD-4BFD-87BD-F642FB686934}" type="slidenum">
              <a:rPr lang="en-GB" altLang="en-GB" smtClean="0"/>
              <a:pPr/>
              <a:t>2</a:t>
            </a:fld>
            <a:endParaRPr lang="en-GB" altLang="en-GB"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EAB6CEE5-47FB-44C8-95E6-7368567351E8}" type="slidenum">
              <a:rPr lang="en-GB" altLang="en-GB" smtClean="0"/>
              <a:pPr/>
              <a:t>20</a:t>
            </a:fld>
            <a:endParaRPr lang="en-GB" altLang="en-GB"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C0EC12B6-BEE8-4CB7-82AC-0D109D142915}" type="slidenum">
              <a:rPr lang="en-GB" altLang="en-GB" smtClean="0"/>
              <a:pPr/>
              <a:t>21</a:t>
            </a:fld>
            <a:endParaRPr lang="en-GB" altLang="en-GB"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63A0E65F-6B26-4C82-904A-13D3DD82AECD}" type="slidenum">
              <a:rPr lang="en-GB" altLang="en-GB" smtClean="0"/>
              <a:pPr/>
              <a:t>22</a:t>
            </a:fld>
            <a:endParaRPr lang="en-GB" altLang="en-GB"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260FED10-270E-4066-B475-89DE54064495}" type="slidenum">
              <a:rPr lang="en-GB" altLang="en-GB" smtClean="0"/>
              <a:pPr/>
              <a:t>23</a:t>
            </a:fld>
            <a:endParaRPr lang="en-GB" altLang="en-GB"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7F1C33B0-F250-4497-8158-F8DE09DB315A}" type="slidenum">
              <a:rPr lang="en-GB" altLang="en-GB" smtClean="0"/>
              <a:pPr/>
              <a:t>25</a:t>
            </a:fld>
            <a:endParaRPr lang="en-GB" altLang="en-GB"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3AF3A284-3C0E-4D71-A85A-444019D2DE11}" type="slidenum">
              <a:rPr lang="en-GB" altLang="en-GB" smtClean="0"/>
              <a:pPr/>
              <a:t>26</a:t>
            </a:fld>
            <a:endParaRPr lang="en-GB" altLang="en-GB"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1EC6E656-3BBA-4CD3-BCC0-F37EEDAB6A18}" type="slidenum">
              <a:rPr lang="en-GB" altLang="en-GB" smtClean="0"/>
              <a:pPr/>
              <a:t>27</a:t>
            </a:fld>
            <a:endParaRPr lang="en-GB" altLang="en-GB"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28D457EE-576B-46BD-9185-579901235F36}" type="slidenum">
              <a:rPr lang="en-GB" altLang="en-GB" smtClean="0"/>
              <a:pPr/>
              <a:t>28</a:t>
            </a:fld>
            <a:endParaRPr lang="en-GB" altLang="en-GB"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2A624FD9-AF53-4148-9D29-EFE903EE5D02}" type="slidenum">
              <a:rPr lang="en-GB" altLang="en-GB" smtClean="0"/>
              <a:pPr/>
              <a:t>29</a:t>
            </a:fld>
            <a:endParaRPr lang="en-GB" altLang="en-GB"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62A5F2B1-A153-422C-AA62-19F5ED7C1244}" type="slidenum">
              <a:rPr lang="en-GB" altLang="en-GB" smtClean="0"/>
              <a:pPr/>
              <a:t>30</a:t>
            </a:fld>
            <a:endParaRPr lang="en-GB" altLang="en-GB" smtClean="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286B4F57-9F63-4FF6-BD68-9386529995E0}" type="slidenum">
              <a:rPr lang="en-GB" altLang="en-GB" smtClean="0"/>
              <a:pPr/>
              <a:t>3</a:t>
            </a:fld>
            <a:endParaRPr lang="en-GB" altLang="en-GB"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98C3D9ED-4DE4-434E-97BE-42629BD17960}" type="slidenum">
              <a:rPr lang="en-GB" altLang="en-GB" smtClean="0"/>
              <a:pPr/>
              <a:t>31</a:t>
            </a:fld>
            <a:endParaRPr lang="en-GB" altLang="en-GB"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207E71A8-94CC-45A0-8443-7838F1F01C51}" type="slidenum">
              <a:rPr lang="en-GB" altLang="en-GB" smtClean="0"/>
              <a:pPr/>
              <a:t>32</a:t>
            </a:fld>
            <a:endParaRPr lang="en-GB" altLang="en-GB"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98B22824-F23D-4D7E-8FFE-608D4E2C787F}" type="slidenum">
              <a:rPr lang="en-GB" altLang="en-GB" smtClean="0"/>
              <a:pPr/>
              <a:t>34</a:t>
            </a:fld>
            <a:endParaRPr lang="en-GB" altLang="en-GB"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1C7CA9C0-9C32-493D-9AB0-E5A2934572FD}" type="slidenum">
              <a:rPr lang="en-GB" altLang="en-GB" smtClean="0"/>
              <a:pPr/>
              <a:t>36</a:t>
            </a:fld>
            <a:endParaRPr lang="en-GB" altLang="en-GB"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FEF507D-735A-4136-9815-D50BBACD0494}" type="slidenum">
              <a:rPr lang="en-GB" altLang="en-GB" smtClean="0"/>
              <a:pPr/>
              <a:t>37</a:t>
            </a:fld>
            <a:endParaRPr lang="en-GB" altLang="en-GB"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3122CD88-A413-4A75-AABE-6589DA286F14}" type="slidenum">
              <a:rPr lang="en-GB" altLang="en-GB" smtClean="0"/>
              <a:pPr/>
              <a:t>38</a:t>
            </a:fld>
            <a:endParaRPr lang="en-GB" altLang="en-GB" smtClean="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FE61ED6B-C238-4CB7-94E7-9313F5CB7465}" type="slidenum">
              <a:rPr lang="en-GB" altLang="en-GB" smtClean="0"/>
              <a:pPr/>
              <a:t>39</a:t>
            </a:fld>
            <a:endParaRPr lang="en-GB" altLang="en-GB" smtClean="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CC04D525-2247-45B3-B877-C928B33233B4}" type="slidenum">
              <a:rPr lang="en-GB" altLang="en-GB" smtClean="0"/>
              <a:pPr/>
              <a:t>40</a:t>
            </a:fld>
            <a:endParaRPr lang="en-GB" altLang="en-GB"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endParaRPr lang="en-GB" alt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17963A1D-6203-4CFC-8291-A7C66A486CCA}" type="slidenum">
              <a:rPr lang="en-GB" altLang="en-GB" smtClean="0"/>
              <a:pPr/>
              <a:t>4</a:t>
            </a:fld>
            <a:endParaRPr lang="en-GB" altLang="en-GB"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8B974E14-4098-44E2-9F2E-4369E5415DBC}" type="slidenum">
              <a:rPr lang="en-GB" altLang="en-GB" smtClean="0"/>
              <a:pPr/>
              <a:t>5</a:t>
            </a:fld>
            <a:endParaRPr lang="en-GB" altLang="en-GB"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53C5A096-B156-4642-888F-74BD241F1BE6}" type="slidenum">
              <a:rPr lang="en-GB" altLang="en-GB" smtClean="0"/>
              <a:pPr/>
              <a:t>6</a:t>
            </a:fld>
            <a:endParaRPr lang="en-GB" altLang="en-GB"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2C732F90-21A9-4396-B25D-95248FAA2527}" type="slidenum">
              <a:rPr lang="en-GB" altLang="en-GB" smtClean="0"/>
              <a:pPr/>
              <a:t>7</a:t>
            </a:fld>
            <a:endParaRPr lang="en-GB" altLang="en-GB"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05D26DAE-773D-4797-BE98-BB4419B0975A}" type="slidenum">
              <a:rPr lang="en-GB" altLang="en-GB" smtClean="0"/>
              <a:pPr/>
              <a:t>8</a:t>
            </a:fld>
            <a:endParaRPr lang="en-GB" altLang="en-GB"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05471D5E-AA52-495B-AE86-C9AEC74C80F3}" type="slidenum">
              <a:rPr lang="en-GB" altLang="en-GB" smtClean="0"/>
              <a:pPr/>
              <a:t>9</a:t>
            </a:fld>
            <a:endParaRPr lang="en-GB" altLang="en-GB"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cstate="print"/>
          <a:srcRect/>
          <a:stretch>
            <a:fillRect/>
          </a:stretch>
        </p:blipFill>
        <p:spPr bwMode="auto">
          <a:xfrm>
            <a:off x="381000" y="381000"/>
            <a:ext cx="3124200" cy="788988"/>
          </a:xfrm>
          <a:prstGeom prst="rect">
            <a:avLst/>
          </a:prstGeom>
          <a:noFill/>
          <a:ln w="9525">
            <a:noFill/>
            <a:miter lim="800000"/>
            <a:headEnd/>
            <a:tailEnd/>
          </a:ln>
        </p:spPr>
      </p:pic>
      <p:sp>
        <p:nvSpPr>
          <p:cNvPr id="37890" name="Rectangle 2"/>
          <p:cNvSpPr>
            <a:spLocks noGrp="1" noChangeArrowheads="1"/>
          </p:cNvSpPr>
          <p:nvPr>
            <p:ph type="ctrTitle"/>
          </p:nvPr>
        </p:nvSpPr>
        <p:spPr>
          <a:xfrm>
            <a:off x="2427288" y="1714500"/>
            <a:ext cx="4346575" cy="1905000"/>
          </a:xfrm>
        </p:spPr>
        <p:txBody>
          <a:bodyPr/>
          <a:lstStyle>
            <a:lvl1pPr>
              <a:defRPr sz="3600">
                <a:solidFill>
                  <a:schemeClr val="bg1"/>
                </a:solidFill>
              </a:defRPr>
            </a:lvl1pPr>
          </a:lstStyle>
          <a:p>
            <a:endParaRPr lang="en-US"/>
          </a:p>
        </p:txBody>
      </p:sp>
      <p:sp>
        <p:nvSpPr>
          <p:cNvPr id="37891" name="Rectangle 3"/>
          <p:cNvSpPr>
            <a:spLocks noGrp="1" noChangeArrowheads="1"/>
          </p:cNvSpPr>
          <p:nvPr>
            <p:ph type="subTitle" idx="1"/>
          </p:nvPr>
        </p:nvSpPr>
        <p:spPr>
          <a:xfrm>
            <a:off x="285750" y="5486400"/>
            <a:ext cx="2773363" cy="715963"/>
          </a:xfrm>
        </p:spPr>
        <p:txBody>
          <a:bodyPr/>
          <a:lstStyle>
            <a:lvl1pPr marL="0" indent="0">
              <a:spcBef>
                <a:spcPct val="0"/>
              </a:spcBef>
              <a:buFontTx/>
              <a:buNone/>
              <a:defRPr sz="1700">
                <a:solidFill>
                  <a:srgbClr val="FE9914"/>
                </a:solidFill>
              </a:defRPr>
            </a:lvl1pPr>
          </a:lstStyle>
          <a:p>
            <a:r>
              <a:rPr lang="en-GB"/>
              <a:t>Click to edit Master subtitle style</a:t>
            </a:r>
          </a:p>
        </p:txBody>
      </p:sp>
      <p:sp>
        <p:nvSpPr>
          <p:cNvPr id="5" name="Rectangle 4"/>
          <p:cNvSpPr>
            <a:spLocks noGrp="1" noChangeArrowheads="1"/>
          </p:cNvSpPr>
          <p:nvPr>
            <p:ph type="sldNum" sz="quarter" idx="10"/>
          </p:nvPr>
        </p:nvSpPr>
        <p:spPr>
          <a:xfrm>
            <a:off x="6553200" y="6245225"/>
            <a:ext cx="2133600" cy="476250"/>
          </a:xfrm>
        </p:spPr>
        <p:txBody>
          <a:bodyPr/>
          <a:lstStyle>
            <a:lvl1pPr>
              <a:defRPr/>
            </a:lvl1pPr>
          </a:lstStyle>
          <a:p>
            <a:pPr>
              <a:defRPr/>
            </a:pPr>
            <a:fld id="{55445D2A-5635-43BB-81B6-45C1AB67DF4A}"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CB5BB5BC-9757-461C-A905-8CE1001113BE}"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3688" y="177800"/>
            <a:ext cx="2119312" cy="58420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85750" y="177800"/>
            <a:ext cx="6205538" cy="584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11FC5397-F130-43DD-A986-386E76AA50AE}"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B9BFE9FD-10AE-40D1-A895-FEF588C3A261}"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3A98A24D-F6D1-40C1-83B9-02BDA3E87494}"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85750" y="1385888"/>
            <a:ext cx="4162425" cy="4633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00575" y="1385888"/>
            <a:ext cx="4162425" cy="4633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6"/>
          <p:cNvSpPr>
            <a:spLocks noGrp="1" noChangeArrowheads="1"/>
          </p:cNvSpPr>
          <p:nvPr>
            <p:ph type="sldNum" sz="quarter" idx="10"/>
          </p:nvPr>
        </p:nvSpPr>
        <p:spPr>
          <a:ln/>
        </p:spPr>
        <p:txBody>
          <a:bodyPr/>
          <a:lstStyle>
            <a:lvl1pPr>
              <a:defRPr/>
            </a:lvl1pPr>
          </a:lstStyle>
          <a:p>
            <a:pPr>
              <a:defRPr/>
            </a:pPr>
            <a:fld id="{0DAE42ED-A31F-43C1-8600-2D2B3A66B225}"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568430B1-46DD-4029-9853-ABB54C116A3E}"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6"/>
          <p:cNvSpPr>
            <a:spLocks noGrp="1" noChangeArrowheads="1"/>
          </p:cNvSpPr>
          <p:nvPr>
            <p:ph type="sldNum" sz="quarter" idx="10"/>
          </p:nvPr>
        </p:nvSpPr>
        <p:spPr>
          <a:ln/>
        </p:spPr>
        <p:txBody>
          <a:bodyPr/>
          <a:lstStyle>
            <a:lvl1pPr>
              <a:defRPr/>
            </a:lvl1pPr>
          </a:lstStyle>
          <a:p>
            <a:pPr>
              <a:defRPr/>
            </a:pPr>
            <a:fld id="{CBBA1791-8840-4A52-B7F8-F8BF87F3B01B}"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B419412A-15BC-4D20-A274-94E28CB2AD1F}"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0217308-EE55-4198-8149-57DCFE828D86}"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AD78B43-370D-46A0-A2F8-853B3F7A509B}"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207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95275" y="177800"/>
            <a:ext cx="730091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285750" y="1385888"/>
            <a:ext cx="8477250" cy="46339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1"/>
                </a:solidFill>
                <a:latin typeface="+mn-lt"/>
              </a:defRPr>
            </a:lvl1pPr>
          </a:lstStyle>
          <a:p>
            <a:pPr>
              <a:defRPr/>
            </a:pPr>
            <a:fld id="{82EC26B5-F26B-410C-A1F0-7262364D94F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07"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l" rtl="0" eaLnBrk="0" fontAlgn="base" hangingPunct="0">
        <a:spcBef>
          <a:spcPct val="0"/>
        </a:spcBef>
        <a:spcAft>
          <a:spcPct val="0"/>
        </a:spcAft>
        <a:defRPr sz="3000">
          <a:solidFill>
            <a:srgbClr val="FE9914"/>
          </a:solidFill>
          <a:latin typeface="+mj-lt"/>
          <a:ea typeface="+mj-ea"/>
          <a:cs typeface="+mj-cs"/>
        </a:defRPr>
      </a:lvl1pPr>
      <a:lvl2pPr algn="l" rtl="0" eaLnBrk="0" fontAlgn="base" hangingPunct="0">
        <a:spcBef>
          <a:spcPct val="0"/>
        </a:spcBef>
        <a:spcAft>
          <a:spcPct val="0"/>
        </a:spcAft>
        <a:defRPr sz="3000">
          <a:solidFill>
            <a:srgbClr val="FE9914"/>
          </a:solidFill>
          <a:latin typeface="Arial" charset="0"/>
        </a:defRPr>
      </a:lvl2pPr>
      <a:lvl3pPr algn="l" rtl="0" eaLnBrk="0" fontAlgn="base" hangingPunct="0">
        <a:spcBef>
          <a:spcPct val="0"/>
        </a:spcBef>
        <a:spcAft>
          <a:spcPct val="0"/>
        </a:spcAft>
        <a:defRPr sz="3000">
          <a:solidFill>
            <a:srgbClr val="FE9914"/>
          </a:solidFill>
          <a:latin typeface="Arial" charset="0"/>
        </a:defRPr>
      </a:lvl3pPr>
      <a:lvl4pPr algn="l" rtl="0" eaLnBrk="0" fontAlgn="base" hangingPunct="0">
        <a:spcBef>
          <a:spcPct val="0"/>
        </a:spcBef>
        <a:spcAft>
          <a:spcPct val="0"/>
        </a:spcAft>
        <a:defRPr sz="3000">
          <a:solidFill>
            <a:srgbClr val="FE9914"/>
          </a:solidFill>
          <a:latin typeface="Arial" charset="0"/>
        </a:defRPr>
      </a:lvl4pPr>
      <a:lvl5pPr algn="l" rtl="0" eaLnBrk="0" fontAlgn="base" hangingPunct="0">
        <a:spcBef>
          <a:spcPct val="0"/>
        </a:spcBef>
        <a:spcAft>
          <a:spcPct val="0"/>
        </a:spcAft>
        <a:defRPr sz="3000">
          <a:solidFill>
            <a:srgbClr val="FE9914"/>
          </a:solidFill>
          <a:latin typeface="Arial" charset="0"/>
        </a:defRPr>
      </a:lvl5pPr>
      <a:lvl6pPr marL="457200" algn="l" rtl="0" eaLnBrk="0" fontAlgn="base" hangingPunct="0">
        <a:spcBef>
          <a:spcPct val="0"/>
        </a:spcBef>
        <a:spcAft>
          <a:spcPct val="0"/>
        </a:spcAft>
        <a:defRPr sz="3000">
          <a:solidFill>
            <a:srgbClr val="FE9914"/>
          </a:solidFill>
          <a:latin typeface="Arial" charset="0"/>
        </a:defRPr>
      </a:lvl6pPr>
      <a:lvl7pPr marL="914400" algn="l" rtl="0" eaLnBrk="0" fontAlgn="base" hangingPunct="0">
        <a:spcBef>
          <a:spcPct val="0"/>
        </a:spcBef>
        <a:spcAft>
          <a:spcPct val="0"/>
        </a:spcAft>
        <a:defRPr sz="3000">
          <a:solidFill>
            <a:srgbClr val="FE9914"/>
          </a:solidFill>
          <a:latin typeface="Arial" charset="0"/>
        </a:defRPr>
      </a:lvl7pPr>
      <a:lvl8pPr marL="1371600" algn="l" rtl="0" eaLnBrk="0" fontAlgn="base" hangingPunct="0">
        <a:spcBef>
          <a:spcPct val="0"/>
        </a:spcBef>
        <a:spcAft>
          <a:spcPct val="0"/>
        </a:spcAft>
        <a:defRPr sz="3000">
          <a:solidFill>
            <a:srgbClr val="FE9914"/>
          </a:solidFill>
          <a:latin typeface="Arial" charset="0"/>
        </a:defRPr>
      </a:lvl8pPr>
      <a:lvl9pPr marL="1828800" algn="l" rtl="0" eaLnBrk="0" fontAlgn="base" hangingPunct="0">
        <a:spcBef>
          <a:spcPct val="0"/>
        </a:spcBef>
        <a:spcAft>
          <a:spcPct val="0"/>
        </a:spcAft>
        <a:defRPr sz="3000">
          <a:solidFill>
            <a:srgbClr val="FE9914"/>
          </a:solidFill>
          <a:latin typeface="Arial" charset="0"/>
        </a:defRPr>
      </a:lvl9pPr>
    </p:titleStyle>
    <p:bodyStyle>
      <a:lvl1pPr marL="342900" indent="-342900" algn="l" rtl="0" eaLnBrk="0" fontAlgn="base" hangingPunct="0">
        <a:spcBef>
          <a:spcPct val="20000"/>
        </a:spcBef>
        <a:spcAft>
          <a:spcPct val="0"/>
        </a:spcAft>
        <a:buChar char="•"/>
        <a:defRPr sz="30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400">
          <a:solidFill>
            <a:schemeClr val="bg1"/>
          </a:solidFill>
          <a:latin typeface="+mn-lt"/>
        </a:defRPr>
      </a:lvl2pPr>
      <a:lvl3pPr marL="1143000" indent="-228600" algn="l" rtl="0" eaLnBrk="0" fontAlgn="base" hangingPunct="0">
        <a:spcBef>
          <a:spcPct val="20000"/>
        </a:spcBef>
        <a:spcAft>
          <a:spcPct val="0"/>
        </a:spcAft>
        <a:buChar char="•"/>
        <a:defRPr sz="1400">
          <a:solidFill>
            <a:schemeClr val="bg1"/>
          </a:solidFill>
          <a:latin typeface="+mn-lt"/>
        </a:defRPr>
      </a:lvl3pPr>
      <a:lvl4pPr marL="1600200" indent="-228600" algn="l" rtl="0" eaLnBrk="0" fontAlgn="base" hangingPunct="0">
        <a:spcBef>
          <a:spcPct val="20000"/>
        </a:spcBef>
        <a:spcAft>
          <a:spcPct val="0"/>
        </a:spcAft>
        <a:buChar char="–"/>
        <a:defRPr sz="2000">
          <a:solidFill>
            <a:schemeClr val="tx1"/>
          </a:solidFill>
          <a:latin typeface="Times" pitchFamily="18" charset="0"/>
        </a:defRPr>
      </a:lvl4pPr>
      <a:lvl5pPr marL="2057400" indent="-228600" algn="l" rtl="0" eaLnBrk="0" fontAlgn="base" hangingPunct="0">
        <a:spcBef>
          <a:spcPct val="20000"/>
        </a:spcBef>
        <a:spcAft>
          <a:spcPct val="0"/>
        </a:spcAft>
        <a:buChar char="»"/>
        <a:defRPr sz="2000">
          <a:solidFill>
            <a:schemeClr val="tx1"/>
          </a:solidFill>
          <a:latin typeface="Times" pitchFamily="18" charset="0"/>
        </a:defRPr>
      </a:lvl5pPr>
      <a:lvl6pPr marL="2514600" indent="-228600" algn="l" rtl="0" eaLnBrk="0" fontAlgn="base" hangingPunct="0">
        <a:spcBef>
          <a:spcPct val="20000"/>
        </a:spcBef>
        <a:spcAft>
          <a:spcPct val="0"/>
        </a:spcAft>
        <a:buChar char="»"/>
        <a:defRPr sz="2000">
          <a:solidFill>
            <a:schemeClr val="tx1"/>
          </a:solidFill>
          <a:latin typeface="Times" pitchFamily="18" charset="0"/>
        </a:defRPr>
      </a:lvl6pPr>
      <a:lvl7pPr marL="2971800" indent="-228600" algn="l" rtl="0" eaLnBrk="0" fontAlgn="base" hangingPunct="0">
        <a:spcBef>
          <a:spcPct val="20000"/>
        </a:spcBef>
        <a:spcAft>
          <a:spcPct val="0"/>
        </a:spcAft>
        <a:buChar char="»"/>
        <a:defRPr sz="2000">
          <a:solidFill>
            <a:schemeClr val="tx1"/>
          </a:solidFill>
          <a:latin typeface="Times" pitchFamily="18" charset="0"/>
        </a:defRPr>
      </a:lvl7pPr>
      <a:lvl8pPr marL="3429000" indent="-228600" algn="l" rtl="0" eaLnBrk="0" fontAlgn="base" hangingPunct="0">
        <a:spcBef>
          <a:spcPct val="20000"/>
        </a:spcBef>
        <a:spcAft>
          <a:spcPct val="0"/>
        </a:spcAft>
        <a:buChar char="»"/>
        <a:defRPr sz="2000">
          <a:solidFill>
            <a:schemeClr val="tx1"/>
          </a:solidFill>
          <a:latin typeface="Times" pitchFamily="18" charset="0"/>
        </a:defRPr>
      </a:lvl8pPr>
      <a:lvl9pPr marL="3886200" indent="-228600" algn="l" rtl="0" eaLnBrk="0" fontAlgn="base" hangingPunct="0">
        <a:spcBef>
          <a:spcPct val="20000"/>
        </a:spcBef>
        <a:spcAft>
          <a:spcPct val="0"/>
        </a:spcAft>
        <a:buChar char="»"/>
        <a:defRPr sz="2000">
          <a:solidFill>
            <a:schemeClr val="tx1"/>
          </a:solidFill>
          <a:latin typeface="Times"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education.med.imperial.ac.uk/Contacts/index.htm" TargetMode="External"/><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03238" y="1714500"/>
            <a:ext cx="8337550" cy="2203450"/>
          </a:xfrm>
        </p:spPr>
        <p:txBody>
          <a:bodyPr/>
          <a:lstStyle/>
          <a:p>
            <a:r>
              <a:rPr lang="en-GB" dirty="0" smtClean="0"/>
              <a:t>Welcome to Year 6 (The end is in sight!)</a:t>
            </a:r>
          </a:p>
        </p:txBody>
      </p:sp>
      <p:pic>
        <p:nvPicPr>
          <p:cNvPr id="3075" name="Picture 3" descr="CX Aerial View"/>
          <p:cNvPicPr>
            <a:picLocks noChangeAspect="1" noChangeArrowheads="1"/>
          </p:cNvPicPr>
          <p:nvPr/>
        </p:nvPicPr>
        <p:blipFill>
          <a:blip r:embed="rId3" cstate="print"/>
          <a:srcRect/>
          <a:stretch>
            <a:fillRect/>
          </a:stretch>
        </p:blipFill>
        <p:spPr bwMode="auto">
          <a:xfrm>
            <a:off x="5359400" y="4225925"/>
            <a:ext cx="3403600" cy="2241550"/>
          </a:xfrm>
          <a:prstGeom prst="rect">
            <a:avLst/>
          </a:prstGeom>
          <a:noFill/>
          <a:ln w="9525">
            <a:noFill/>
            <a:miter lim="800000"/>
            <a:headEnd/>
            <a:tailEnd/>
          </a:ln>
        </p:spPr>
      </p:pic>
      <p:sp>
        <p:nvSpPr>
          <p:cNvPr id="3076" name="Rectangle 4"/>
          <p:cNvSpPr>
            <a:spLocks noGrp="1" noChangeArrowheads="1"/>
          </p:cNvSpPr>
          <p:nvPr>
            <p:ph type="subTitle" idx="1"/>
          </p:nvPr>
        </p:nvSpPr>
        <p:spPr>
          <a:xfrm>
            <a:off x="285750" y="4076700"/>
            <a:ext cx="5135563" cy="2527300"/>
          </a:xfrm>
        </p:spPr>
        <p:txBody>
          <a:bodyPr/>
          <a:lstStyle/>
          <a:p>
            <a:pPr>
              <a:lnSpc>
                <a:spcPct val="90000"/>
              </a:lnSpc>
            </a:pPr>
            <a:r>
              <a:rPr lang="en-GB" sz="2800" dirty="0" smtClean="0"/>
              <a:t>Dr Nina Salooja</a:t>
            </a:r>
          </a:p>
          <a:p>
            <a:pPr>
              <a:lnSpc>
                <a:spcPct val="90000"/>
              </a:lnSpc>
            </a:pPr>
            <a:r>
              <a:rPr lang="en-GB" sz="2400" dirty="0" smtClean="0"/>
              <a:t>Consultant Haematologist &amp; Hon</a:t>
            </a:r>
          </a:p>
          <a:p>
            <a:pPr>
              <a:lnSpc>
                <a:spcPct val="90000"/>
              </a:lnSpc>
            </a:pPr>
            <a:r>
              <a:rPr lang="en-GB" sz="2400" dirty="0" smtClean="0"/>
              <a:t>Senior Lecturer, Head of Yr 6,</a:t>
            </a:r>
          </a:p>
          <a:p>
            <a:pPr>
              <a:lnSpc>
                <a:spcPct val="90000"/>
              </a:lnSpc>
            </a:pPr>
            <a:r>
              <a:rPr lang="en-GB" sz="2400" dirty="0" smtClean="0"/>
              <a:t>Imperial College London</a:t>
            </a:r>
          </a:p>
          <a:p>
            <a:pPr>
              <a:lnSpc>
                <a:spcPct val="90000"/>
              </a:lnSpc>
            </a:pPr>
            <a:r>
              <a:rPr lang="en-GB" sz="2400" dirty="0" smtClean="0"/>
              <a:t>&amp;</a:t>
            </a:r>
          </a:p>
          <a:p>
            <a:pPr>
              <a:lnSpc>
                <a:spcPct val="90000"/>
              </a:lnSpc>
            </a:pPr>
            <a:r>
              <a:rPr lang="en-GB" sz="2800" dirty="0" smtClean="0"/>
              <a:t>Maya Mistry</a:t>
            </a:r>
          </a:p>
          <a:p>
            <a:pPr>
              <a:lnSpc>
                <a:spcPct val="90000"/>
              </a:lnSpc>
            </a:pPr>
            <a:r>
              <a:rPr lang="en-GB" sz="2400" dirty="0" smtClean="0"/>
              <a:t>Curriculum Assistant Year 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smtClean="0"/>
              <a:t>Attendance, sickness and absence</a:t>
            </a:r>
          </a:p>
        </p:txBody>
      </p:sp>
      <p:sp>
        <p:nvSpPr>
          <p:cNvPr id="14339" name="Rectangle 3"/>
          <p:cNvSpPr>
            <a:spLocks noGrp="1" noChangeArrowheads="1"/>
          </p:cNvSpPr>
          <p:nvPr>
            <p:ph type="body" idx="1"/>
          </p:nvPr>
        </p:nvSpPr>
        <p:spPr/>
        <p:txBody>
          <a:bodyPr/>
          <a:lstStyle/>
          <a:p>
            <a:r>
              <a:rPr lang="en-GB" dirty="0" smtClean="0"/>
              <a:t>Incomplete/unsatisfactory attachments will have to be repeated during study leave or elective period</a:t>
            </a:r>
          </a:p>
          <a:p>
            <a:r>
              <a:rPr lang="en-GB" dirty="0" smtClean="0"/>
              <a:t>Special Leave requests to FEO and hence to Jitender Yadav; Consultants must also be asked</a:t>
            </a:r>
          </a:p>
          <a:p>
            <a:r>
              <a:rPr lang="en-GB" dirty="0" smtClean="0"/>
              <a:t>Sickness reports to FEO, Teaching Coordinator and to the Consultant to whom you are attached on the first day of absence.</a:t>
            </a:r>
          </a:p>
          <a:p>
            <a:pPr>
              <a:buFontTx/>
              <a:buNone/>
            </a:pPr>
            <a:endParaRPr lang="en-GB"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smtClean="0"/>
              <a:t>Non Delivered Teaching</a:t>
            </a:r>
          </a:p>
        </p:txBody>
      </p:sp>
      <p:sp>
        <p:nvSpPr>
          <p:cNvPr id="15363" name="Rectangle 3"/>
          <p:cNvSpPr>
            <a:spLocks noGrp="1" noChangeArrowheads="1"/>
          </p:cNvSpPr>
          <p:nvPr>
            <p:ph type="body" idx="1"/>
          </p:nvPr>
        </p:nvSpPr>
        <p:spPr/>
        <p:txBody>
          <a:bodyPr/>
          <a:lstStyle/>
          <a:p>
            <a:pPr>
              <a:buFontTx/>
              <a:buNone/>
            </a:pPr>
            <a:r>
              <a:rPr lang="en-GB" smtClean="0"/>
              <a:t>   “It is important to emphasise that learning is the responsibility of students. Academic and Clinical staff members provide teaching in order to help students to learn, but it has never been the policy that all areas of intended student learning must be embodied in formal teaching. Students are frequently told that a particular aspect of their learning should be covered by private study.”</a:t>
            </a:r>
          </a:p>
          <a:p>
            <a:pPr>
              <a:buFontTx/>
              <a:buNone/>
            </a:pPr>
            <a:endParaRPr lang="en-GB"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smtClean="0"/>
              <a:t>Non Delivered Teaching</a:t>
            </a:r>
          </a:p>
        </p:txBody>
      </p:sp>
      <p:sp>
        <p:nvSpPr>
          <p:cNvPr id="16387" name="Rectangle 3"/>
          <p:cNvSpPr>
            <a:spLocks noGrp="1" noChangeArrowheads="1"/>
          </p:cNvSpPr>
          <p:nvPr>
            <p:ph type="body" idx="1"/>
          </p:nvPr>
        </p:nvSpPr>
        <p:spPr/>
        <p:txBody>
          <a:bodyPr/>
          <a:lstStyle/>
          <a:p>
            <a:pPr>
              <a:lnSpc>
                <a:spcPct val="90000"/>
              </a:lnSpc>
              <a:buFontTx/>
              <a:buNone/>
            </a:pPr>
            <a:r>
              <a:rPr lang="en-GB" smtClean="0"/>
              <a:t>   “The same principle applies to teaching that appears in the timetable but is not delivered. While teachers make all possible efforts to  ensure that any cancelled teaching is re-scheduled, this is not always possible. It is the responsibility of students to cover any such missed material by independent study. Non delivery of teaching on a particular topic does NOT mean that the topic will not be tested in examinations”</a:t>
            </a:r>
          </a:p>
          <a:p>
            <a:pPr>
              <a:lnSpc>
                <a:spcPct val="90000"/>
              </a:lnSpc>
              <a:buFontTx/>
              <a:buNone/>
            </a:pPr>
            <a:endParaRPr lang="en-GB"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95275" y="177800"/>
            <a:ext cx="7300913" cy="777875"/>
          </a:xfrm>
        </p:spPr>
        <p:txBody>
          <a:bodyPr/>
          <a:lstStyle/>
          <a:p>
            <a:r>
              <a:rPr lang="en-GB" smtClean="0"/>
              <a:t>Agenda:</a:t>
            </a:r>
          </a:p>
        </p:txBody>
      </p:sp>
      <p:sp>
        <p:nvSpPr>
          <p:cNvPr id="17411" name="Rectangle 3"/>
          <p:cNvSpPr>
            <a:spLocks noGrp="1" noChangeArrowheads="1"/>
          </p:cNvSpPr>
          <p:nvPr>
            <p:ph type="body" idx="1"/>
          </p:nvPr>
        </p:nvSpPr>
        <p:spPr>
          <a:xfrm>
            <a:off x="285750" y="882650"/>
            <a:ext cx="8477250" cy="5635625"/>
          </a:xfrm>
        </p:spPr>
        <p:txBody>
          <a:bodyPr/>
          <a:lstStyle/>
          <a:p>
            <a:pPr>
              <a:lnSpc>
                <a:spcPct val="80000"/>
              </a:lnSpc>
            </a:pPr>
            <a:r>
              <a:rPr lang="en-GB" sz="2400" dirty="0" smtClean="0"/>
              <a:t>Overall plan for the year</a:t>
            </a:r>
          </a:p>
          <a:p>
            <a:pPr>
              <a:lnSpc>
                <a:spcPct val="80000"/>
              </a:lnSpc>
            </a:pPr>
            <a:r>
              <a:rPr lang="en-GB" sz="2400" dirty="0" smtClean="0"/>
              <a:t>Aims of the year</a:t>
            </a:r>
          </a:p>
          <a:p>
            <a:pPr>
              <a:lnSpc>
                <a:spcPct val="80000"/>
              </a:lnSpc>
            </a:pPr>
            <a:r>
              <a:rPr lang="en-GB" sz="2400" dirty="0" smtClean="0"/>
              <a:t>Attendance, sickness and absence, non delivered teaching</a:t>
            </a:r>
          </a:p>
          <a:p>
            <a:pPr>
              <a:lnSpc>
                <a:spcPct val="80000"/>
              </a:lnSpc>
            </a:pPr>
            <a:r>
              <a:rPr lang="en-GB" sz="2400" b="1" dirty="0" smtClean="0">
                <a:solidFill>
                  <a:srgbClr val="FFFF00"/>
                </a:solidFill>
              </a:rPr>
              <a:t>Holiday times</a:t>
            </a:r>
          </a:p>
          <a:p>
            <a:pPr>
              <a:lnSpc>
                <a:spcPct val="80000"/>
              </a:lnSpc>
            </a:pPr>
            <a:r>
              <a:rPr lang="en-GB" sz="2400" dirty="0" smtClean="0"/>
              <a:t>Dress Code</a:t>
            </a:r>
          </a:p>
          <a:p>
            <a:pPr>
              <a:lnSpc>
                <a:spcPct val="80000"/>
              </a:lnSpc>
            </a:pPr>
            <a:r>
              <a:rPr lang="en-GB" sz="2400" dirty="0" smtClean="0"/>
              <a:t>Personal Tutors</a:t>
            </a:r>
          </a:p>
          <a:p>
            <a:pPr>
              <a:lnSpc>
                <a:spcPct val="80000"/>
              </a:lnSpc>
            </a:pPr>
            <a:r>
              <a:rPr lang="en-GB" sz="2400" dirty="0" smtClean="0"/>
              <a:t>Locums/Assistantships</a:t>
            </a:r>
          </a:p>
          <a:p>
            <a:pPr>
              <a:lnSpc>
                <a:spcPct val="80000"/>
              </a:lnSpc>
            </a:pPr>
            <a:r>
              <a:rPr lang="en-GB" sz="2400" dirty="0" smtClean="0"/>
              <a:t>Senior Surgery &amp; Medicine firms</a:t>
            </a:r>
          </a:p>
          <a:p>
            <a:pPr>
              <a:lnSpc>
                <a:spcPct val="80000"/>
              </a:lnSpc>
            </a:pPr>
            <a:r>
              <a:rPr lang="en-GB" sz="2400" dirty="0" smtClean="0"/>
              <a:t>Finals and PACES</a:t>
            </a:r>
          </a:p>
          <a:p>
            <a:pPr>
              <a:lnSpc>
                <a:spcPct val="80000"/>
              </a:lnSpc>
            </a:pPr>
            <a:r>
              <a:rPr lang="en-GB" sz="2400" dirty="0" smtClean="0"/>
              <a:t>Integrated Course in Medicine, Surgery and CPT</a:t>
            </a:r>
          </a:p>
          <a:p>
            <a:pPr>
              <a:lnSpc>
                <a:spcPct val="80000"/>
              </a:lnSpc>
            </a:pPr>
            <a:r>
              <a:rPr lang="en-GB" sz="2400" dirty="0" smtClean="0"/>
              <a:t>Medicine and Surgery PACES Programme</a:t>
            </a:r>
          </a:p>
          <a:p>
            <a:pPr>
              <a:lnSpc>
                <a:spcPct val="80000"/>
              </a:lnSpc>
            </a:pPr>
            <a:r>
              <a:rPr lang="en-GB" sz="2400" dirty="0" smtClean="0"/>
              <a:t>CRB Checks and Cautions</a:t>
            </a:r>
          </a:p>
          <a:p>
            <a:pPr>
              <a:lnSpc>
                <a:spcPct val="80000"/>
              </a:lnSpc>
            </a:pPr>
            <a:r>
              <a:rPr lang="en-GB" sz="2400" dirty="0" smtClean="0"/>
              <a:t>Contact details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GB" smtClean="0"/>
              <a:t>Holidays:</a:t>
            </a:r>
          </a:p>
        </p:txBody>
      </p:sp>
      <p:sp>
        <p:nvSpPr>
          <p:cNvPr id="18435" name="Rectangle 3"/>
          <p:cNvSpPr>
            <a:spLocks noGrp="1" noChangeArrowheads="1"/>
          </p:cNvSpPr>
          <p:nvPr>
            <p:ph type="body" idx="1"/>
          </p:nvPr>
        </p:nvSpPr>
        <p:spPr/>
        <p:txBody>
          <a:bodyPr/>
          <a:lstStyle/>
          <a:p>
            <a:endParaRPr lang="en-GB" b="1" u="sng" dirty="0" smtClean="0"/>
          </a:p>
          <a:p>
            <a:r>
              <a:rPr lang="en-GB" b="1" u="sng" dirty="0" smtClean="0"/>
              <a:t>Christmas</a:t>
            </a:r>
            <a:r>
              <a:rPr lang="en-GB" dirty="0" smtClean="0"/>
              <a:t>: </a:t>
            </a:r>
            <a:r>
              <a:rPr lang="en-GB" dirty="0" smtClean="0">
                <a:solidFill>
                  <a:srgbClr val="FFC000"/>
                </a:solidFill>
              </a:rPr>
              <a:t>24</a:t>
            </a:r>
            <a:r>
              <a:rPr lang="en-GB" baseline="30000" dirty="0" smtClean="0">
                <a:solidFill>
                  <a:srgbClr val="FFC000"/>
                </a:solidFill>
              </a:rPr>
              <a:t>th</a:t>
            </a:r>
            <a:r>
              <a:rPr lang="en-GB" dirty="0" smtClean="0">
                <a:solidFill>
                  <a:srgbClr val="FFC000"/>
                </a:solidFill>
              </a:rPr>
              <a:t> December 2012 </a:t>
            </a:r>
            <a:r>
              <a:rPr lang="en-GB" dirty="0" smtClean="0"/>
              <a:t>and return on </a:t>
            </a:r>
            <a:r>
              <a:rPr lang="en-GB" dirty="0" smtClean="0">
                <a:solidFill>
                  <a:srgbClr val="FFC000"/>
                </a:solidFill>
              </a:rPr>
              <a:t>7</a:t>
            </a:r>
            <a:r>
              <a:rPr lang="en-GB" baseline="30000" dirty="0" smtClean="0">
                <a:solidFill>
                  <a:srgbClr val="FFC000"/>
                </a:solidFill>
              </a:rPr>
              <a:t>th</a:t>
            </a:r>
            <a:r>
              <a:rPr lang="en-GB" dirty="0" smtClean="0">
                <a:solidFill>
                  <a:srgbClr val="FFCC00"/>
                </a:solidFill>
              </a:rPr>
              <a:t> January</a:t>
            </a:r>
            <a:r>
              <a:rPr lang="en-GB" dirty="0" smtClean="0"/>
              <a:t> </a:t>
            </a:r>
            <a:r>
              <a:rPr lang="en-GB" dirty="0" smtClean="0">
                <a:solidFill>
                  <a:srgbClr val="FFC000"/>
                </a:solidFill>
              </a:rPr>
              <a:t>2013</a:t>
            </a:r>
            <a:r>
              <a:rPr lang="en-GB" dirty="0" smtClean="0"/>
              <a:t>.</a:t>
            </a:r>
          </a:p>
          <a:p>
            <a:endParaRPr lang="en-GB" b="1" u="sng" dirty="0" smtClean="0"/>
          </a:p>
          <a:p>
            <a:r>
              <a:rPr lang="en-GB" b="1" u="sng" dirty="0" smtClean="0"/>
              <a:t>Vacation</a:t>
            </a:r>
            <a:r>
              <a:rPr lang="en-GB" dirty="0" smtClean="0"/>
              <a:t>: </a:t>
            </a:r>
          </a:p>
          <a:p>
            <a:pPr>
              <a:buNone/>
            </a:pPr>
            <a:r>
              <a:rPr lang="en-GB" dirty="0" smtClean="0">
                <a:solidFill>
                  <a:srgbClr val="FFC000"/>
                </a:solidFill>
              </a:rPr>
              <a:t>	8</a:t>
            </a:r>
            <a:r>
              <a:rPr lang="en-GB" baseline="30000" dirty="0" smtClean="0">
                <a:solidFill>
                  <a:srgbClr val="FFC000"/>
                </a:solidFill>
              </a:rPr>
              <a:t>th</a:t>
            </a:r>
            <a:r>
              <a:rPr lang="en-GB" dirty="0" smtClean="0">
                <a:solidFill>
                  <a:srgbClr val="FFC000"/>
                </a:solidFill>
              </a:rPr>
              <a:t> – 12</a:t>
            </a:r>
            <a:r>
              <a:rPr lang="en-GB" baseline="30000" dirty="0" smtClean="0">
                <a:solidFill>
                  <a:srgbClr val="FFC000"/>
                </a:solidFill>
              </a:rPr>
              <a:t>th</a:t>
            </a:r>
            <a:r>
              <a:rPr lang="en-GB" dirty="0" smtClean="0">
                <a:solidFill>
                  <a:srgbClr val="FFC000"/>
                </a:solidFill>
              </a:rPr>
              <a:t> April 2013</a:t>
            </a:r>
          </a:p>
          <a:p>
            <a:pPr>
              <a:buNone/>
            </a:pPr>
            <a:r>
              <a:rPr lang="en-GB" dirty="0" smtClean="0"/>
              <a:t>           </a:t>
            </a:r>
            <a:r>
              <a:rPr lang="en-GB" dirty="0" smtClean="0">
                <a:solidFill>
                  <a:srgbClr val="FFC000"/>
                </a:solidFill>
              </a:rPr>
              <a:t>  &amp;</a:t>
            </a:r>
          </a:p>
          <a:p>
            <a:pPr>
              <a:buNone/>
            </a:pPr>
            <a:r>
              <a:rPr lang="en-GB" dirty="0" smtClean="0">
                <a:solidFill>
                  <a:srgbClr val="FFC000"/>
                </a:solidFill>
              </a:rPr>
              <a:t> 17</a:t>
            </a:r>
            <a:r>
              <a:rPr lang="en-GB" baseline="30000" dirty="0" smtClean="0">
                <a:solidFill>
                  <a:srgbClr val="FFC000"/>
                </a:solidFill>
              </a:rPr>
              <a:t>th</a:t>
            </a:r>
            <a:r>
              <a:rPr lang="en-GB" dirty="0" smtClean="0">
                <a:solidFill>
                  <a:srgbClr val="FFC000"/>
                </a:solidFill>
              </a:rPr>
              <a:t> June – 21</a:t>
            </a:r>
            <a:r>
              <a:rPr lang="en-GB" baseline="30000" dirty="0" smtClean="0">
                <a:solidFill>
                  <a:srgbClr val="FFC000"/>
                </a:solidFill>
              </a:rPr>
              <a:t>st</a:t>
            </a:r>
            <a:r>
              <a:rPr lang="en-GB" dirty="0" smtClean="0">
                <a:solidFill>
                  <a:srgbClr val="FFC000"/>
                </a:solidFill>
              </a:rPr>
              <a:t> June 2013</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GB" smtClean="0"/>
              <a:t>Bank Holidays</a:t>
            </a:r>
          </a:p>
        </p:txBody>
      </p:sp>
      <p:sp>
        <p:nvSpPr>
          <p:cNvPr id="19459" name="Rectangle 4"/>
          <p:cNvSpPr>
            <a:spLocks noGrp="1" noChangeArrowheads="1"/>
          </p:cNvSpPr>
          <p:nvPr>
            <p:ph type="body" sz="half" idx="1"/>
          </p:nvPr>
        </p:nvSpPr>
        <p:spPr>
          <a:xfrm>
            <a:off x="300038" y="1385888"/>
            <a:ext cx="3462337" cy="3328987"/>
          </a:xfrm>
        </p:spPr>
        <p:txBody>
          <a:bodyPr/>
          <a:lstStyle/>
          <a:p>
            <a:r>
              <a:rPr lang="en-GB" dirty="0" smtClean="0">
                <a:solidFill>
                  <a:srgbClr val="FFFF00"/>
                </a:solidFill>
              </a:rPr>
              <a:t>27 August 2012</a:t>
            </a:r>
          </a:p>
          <a:p>
            <a:r>
              <a:rPr lang="en-GB" dirty="0" smtClean="0">
                <a:solidFill>
                  <a:srgbClr val="FFFF00"/>
                </a:solidFill>
              </a:rPr>
              <a:t>1</a:t>
            </a:r>
            <a:r>
              <a:rPr lang="en-GB" baseline="30000" dirty="0" smtClean="0">
                <a:solidFill>
                  <a:srgbClr val="FFFF00"/>
                </a:solidFill>
              </a:rPr>
              <a:t>st</a:t>
            </a:r>
            <a:r>
              <a:rPr lang="en-GB" dirty="0" smtClean="0">
                <a:solidFill>
                  <a:srgbClr val="FFFF00"/>
                </a:solidFill>
              </a:rPr>
              <a:t> January 2013</a:t>
            </a:r>
          </a:p>
          <a:p>
            <a:endParaRPr lang="en-GB" dirty="0" smtClean="0">
              <a:solidFill>
                <a:srgbClr val="FFFF00"/>
              </a:solidFill>
            </a:endParaRPr>
          </a:p>
          <a:p>
            <a:endParaRPr lang="en-GB" dirty="0" smtClean="0">
              <a:solidFill>
                <a:srgbClr val="FFFF00"/>
              </a:solidFill>
            </a:endParaRPr>
          </a:p>
        </p:txBody>
      </p:sp>
      <p:sp>
        <p:nvSpPr>
          <p:cNvPr id="19460" name="Rectangle 5"/>
          <p:cNvSpPr>
            <a:spLocks noGrp="1" noChangeArrowheads="1"/>
          </p:cNvSpPr>
          <p:nvPr>
            <p:ph type="body" sz="half" idx="2"/>
          </p:nvPr>
        </p:nvSpPr>
        <p:spPr>
          <a:xfrm>
            <a:off x="3806825" y="336550"/>
            <a:ext cx="4956175" cy="6140450"/>
          </a:xfrm>
        </p:spPr>
        <p:txBody>
          <a:bodyPr/>
          <a:lstStyle/>
          <a:p>
            <a:pPr>
              <a:lnSpc>
                <a:spcPct val="90000"/>
              </a:lnSpc>
              <a:buFontTx/>
              <a:buNone/>
            </a:pPr>
            <a:endParaRPr lang="en-GB" sz="2400" dirty="0" smtClean="0"/>
          </a:p>
          <a:p>
            <a:pPr>
              <a:lnSpc>
                <a:spcPct val="90000"/>
              </a:lnSpc>
            </a:pPr>
            <a:r>
              <a:rPr lang="en-GB" sz="2400" dirty="0" smtClean="0"/>
              <a:t>Students are NOT expected to be in attendance on clinical attachments on bank holidays, unless directly advised otherwise by their firm leaders.</a:t>
            </a:r>
            <a:endParaRPr lang="en-GB" sz="2400" u="sng" dirty="0" smtClean="0"/>
          </a:p>
          <a:p>
            <a:pPr>
              <a:lnSpc>
                <a:spcPct val="90000"/>
              </a:lnSpc>
            </a:pPr>
            <a:r>
              <a:rPr lang="en-GB" sz="2400" b="1" u="sng" dirty="0" smtClean="0">
                <a:solidFill>
                  <a:srgbClr val="FFFF00"/>
                </a:solidFill>
              </a:rPr>
              <a:t>The exception to this are students who are timetabled to attend on-call/acute teaching sessions, who will be expected to attend as scheduled</a:t>
            </a:r>
            <a:r>
              <a:rPr lang="en-GB" sz="2400" dirty="0" smtClean="0"/>
              <a:t>.</a:t>
            </a:r>
            <a:endParaRPr lang="en-GB" sz="2400" b="1" dirty="0" smtClean="0"/>
          </a:p>
          <a:p>
            <a:pPr>
              <a:lnSpc>
                <a:spcPct val="90000"/>
              </a:lnSpc>
            </a:pPr>
            <a:r>
              <a:rPr lang="en-GB" sz="2400" b="1" dirty="0" smtClean="0"/>
              <a:t>Student attendance is required on all other teaching days.</a:t>
            </a:r>
            <a:endParaRPr lang="en-GB" sz="2400" dirty="0" smtClean="0"/>
          </a:p>
          <a:p>
            <a:pPr>
              <a:lnSpc>
                <a:spcPct val="90000"/>
              </a:lnSpc>
              <a:buFontTx/>
              <a:buNone/>
            </a:pPr>
            <a:endParaRPr lang="en-GB" sz="2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95275" y="177800"/>
            <a:ext cx="7300913" cy="777875"/>
          </a:xfrm>
        </p:spPr>
        <p:txBody>
          <a:bodyPr/>
          <a:lstStyle/>
          <a:p>
            <a:r>
              <a:rPr lang="en-GB" smtClean="0"/>
              <a:t>Agenda:</a:t>
            </a:r>
          </a:p>
        </p:txBody>
      </p:sp>
      <p:sp>
        <p:nvSpPr>
          <p:cNvPr id="20483" name="Rectangle 3"/>
          <p:cNvSpPr>
            <a:spLocks noGrp="1" noChangeArrowheads="1"/>
          </p:cNvSpPr>
          <p:nvPr>
            <p:ph type="body" idx="1"/>
          </p:nvPr>
        </p:nvSpPr>
        <p:spPr>
          <a:xfrm>
            <a:off x="285750" y="882650"/>
            <a:ext cx="8477250" cy="5635625"/>
          </a:xfrm>
        </p:spPr>
        <p:txBody>
          <a:bodyPr/>
          <a:lstStyle/>
          <a:p>
            <a:pPr>
              <a:lnSpc>
                <a:spcPct val="80000"/>
              </a:lnSpc>
            </a:pPr>
            <a:r>
              <a:rPr lang="en-GB" sz="2400" dirty="0" smtClean="0"/>
              <a:t>Overall plan for the year</a:t>
            </a:r>
          </a:p>
          <a:p>
            <a:pPr>
              <a:lnSpc>
                <a:spcPct val="80000"/>
              </a:lnSpc>
            </a:pPr>
            <a:r>
              <a:rPr lang="en-GB" sz="2400" dirty="0" smtClean="0"/>
              <a:t>Aims of the year</a:t>
            </a:r>
          </a:p>
          <a:p>
            <a:pPr>
              <a:lnSpc>
                <a:spcPct val="80000"/>
              </a:lnSpc>
            </a:pPr>
            <a:r>
              <a:rPr lang="en-GB" sz="2400" dirty="0" smtClean="0"/>
              <a:t>Attendance, sickness and absence, non delivered teaching</a:t>
            </a:r>
          </a:p>
          <a:p>
            <a:pPr>
              <a:lnSpc>
                <a:spcPct val="80000"/>
              </a:lnSpc>
            </a:pPr>
            <a:r>
              <a:rPr lang="en-GB" sz="2400" dirty="0" smtClean="0"/>
              <a:t>Holiday times</a:t>
            </a:r>
          </a:p>
          <a:p>
            <a:pPr>
              <a:lnSpc>
                <a:spcPct val="80000"/>
              </a:lnSpc>
            </a:pPr>
            <a:r>
              <a:rPr lang="en-GB" sz="2400" b="1" dirty="0" smtClean="0">
                <a:solidFill>
                  <a:srgbClr val="FFFF00"/>
                </a:solidFill>
              </a:rPr>
              <a:t>Dress Code</a:t>
            </a:r>
          </a:p>
          <a:p>
            <a:pPr>
              <a:lnSpc>
                <a:spcPct val="80000"/>
              </a:lnSpc>
            </a:pPr>
            <a:r>
              <a:rPr lang="en-GB" sz="2400" dirty="0" smtClean="0"/>
              <a:t>Personal Tutors</a:t>
            </a:r>
          </a:p>
          <a:p>
            <a:pPr>
              <a:lnSpc>
                <a:spcPct val="80000"/>
              </a:lnSpc>
            </a:pPr>
            <a:r>
              <a:rPr lang="en-GB" sz="2400" dirty="0" smtClean="0"/>
              <a:t>Locums/Assistantships</a:t>
            </a:r>
          </a:p>
          <a:p>
            <a:pPr>
              <a:lnSpc>
                <a:spcPct val="80000"/>
              </a:lnSpc>
            </a:pPr>
            <a:r>
              <a:rPr lang="en-GB" sz="2400" dirty="0" smtClean="0"/>
              <a:t>Senior Surgery &amp; Medicine firms</a:t>
            </a:r>
          </a:p>
          <a:p>
            <a:pPr>
              <a:lnSpc>
                <a:spcPct val="80000"/>
              </a:lnSpc>
            </a:pPr>
            <a:r>
              <a:rPr lang="en-GB" sz="2400" dirty="0" smtClean="0"/>
              <a:t>Finals and PACES</a:t>
            </a:r>
          </a:p>
          <a:p>
            <a:pPr>
              <a:lnSpc>
                <a:spcPct val="80000"/>
              </a:lnSpc>
            </a:pPr>
            <a:r>
              <a:rPr lang="en-GB" sz="2400" dirty="0" smtClean="0"/>
              <a:t>Integrated Course in Medicine, Surgery and CPT</a:t>
            </a:r>
          </a:p>
          <a:p>
            <a:pPr>
              <a:lnSpc>
                <a:spcPct val="80000"/>
              </a:lnSpc>
            </a:pPr>
            <a:r>
              <a:rPr lang="en-GB" sz="2400" dirty="0" smtClean="0"/>
              <a:t>Medicine and Surgery PACES Programme</a:t>
            </a:r>
          </a:p>
          <a:p>
            <a:pPr>
              <a:lnSpc>
                <a:spcPct val="80000"/>
              </a:lnSpc>
            </a:pPr>
            <a:r>
              <a:rPr lang="en-GB" sz="2400" dirty="0" smtClean="0"/>
              <a:t>CRB Checks and Cautions</a:t>
            </a:r>
          </a:p>
          <a:p>
            <a:pPr>
              <a:lnSpc>
                <a:spcPct val="80000"/>
              </a:lnSpc>
            </a:pPr>
            <a:r>
              <a:rPr lang="en-GB" sz="2400" dirty="0" smtClean="0"/>
              <a:t>Contact details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GB" smtClean="0"/>
              <a:t>Dress Code</a:t>
            </a:r>
          </a:p>
        </p:txBody>
      </p:sp>
      <p:sp>
        <p:nvSpPr>
          <p:cNvPr id="21507" name="Rectangle 3"/>
          <p:cNvSpPr>
            <a:spLocks noGrp="1" noChangeArrowheads="1"/>
          </p:cNvSpPr>
          <p:nvPr>
            <p:ph type="body" idx="1"/>
          </p:nvPr>
        </p:nvSpPr>
        <p:spPr/>
        <p:txBody>
          <a:bodyPr/>
          <a:lstStyle/>
          <a:p>
            <a:r>
              <a:rPr lang="en-GB" smtClean="0"/>
              <a:t>All are reminded of the need to be appropriately dressed in clinical areas</a:t>
            </a:r>
          </a:p>
          <a:p>
            <a:r>
              <a:rPr lang="en-GB" smtClean="0"/>
              <a:t>Your name badge must be worn at all times.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95275" y="177800"/>
            <a:ext cx="7300913" cy="777875"/>
          </a:xfrm>
        </p:spPr>
        <p:txBody>
          <a:bodyPr/>
          <a:lstStyle/>
          <a:p>
            <a:r>
              <a:rPr lang="en-GB" smtClean="0"/>
              <a:t>Agenda:</a:t>
            </a:r>
          </a:p>
        </p:txBody>
      </p:sp>
      <p:sp>
        <p:nvSpPr>
          <p:cNvPr id="22531" name="Rectangle 3"/>
          <p:cNvSpPr>
            <a:spLocks noGrp="1" noChangeArrowheads="1"/>
          </p:cNvSpPr>
          <p:nvPr>
            <p:ph type="body" idx="1"/>
          </p:nvPr>
        </p:nvSpPr>
        <p:spPr>
          <a:xfrm>
            <a:off x="285750" y="882650"/>
            <a:ext cx="8477250" cy="5635625"/>
          </a:xfrm>
        </p:spPr>
        <p:txBody>
          <a:bodyPr/>
          <a:lstStyle/>
          <a:p>
            <a:pPr>
              <a:lnSpc>
                <a:spcPct val="80000"/>
              </a:lnSpc>
            </a:pPr>
            <a:r>
              <a:rPr lang="en-GB" sz="2400" dirty="0" smtClean="0"/>
              <a:t>Overall plan for the year</a:t>
            </a:r>
          </a:p>
          <a:p>
            <a:pPr>
              <a:lnSpc>
                <a:spcPct val="80000"/>
              </a:lnSpc>
            </a:pPr>
            <a:r>
              <a:rPr lang="en-GB" sz="2400" dirty="0" smtClean="0"/>
              <a:t>Aims of the year</a:t>
            </a:r>
          </a:p>
          <a:p>
            <a:pPr>
              <a:lnSpc>
                <a:spcPct val="80000"/>
              </a:lnSpc>
            </a:pPr>
            <a:r>
              <a:rPr lang="en-GB" sz="2400" dirty="0" smtClean="0"/>
              <a:t>Attendance, sickness and absence, non delivered teaching</a:t>
            </a:r>
          </a:p>
          <a:p>
            <a:pPr>
              <a:lnSpc>
                <a:spcPct val="80000"/>
              </a:lnSpc>
            </a:pPr>
            <a:r>
              <a:rPr lang="en-GB" sz="2400" dirty="0" smtClean="0"/>
              <a:t>Holiday times</a:t>
            </a:r>
          </a:p>
          <a:p>
            <a:pPr>
              <a:lnSpc>
                <a:spcPct val="80000"/>
              </a:lnSpc>
            </a:pPr>
            <a:r>
              <a:rPr lang="en-GB" sz="2400" dirty="0" smtClean="0"/>
              <a:t>Dress Code</a:t>
            </a:r>
          </a:p>
          <a:p>
            <a:pPr>
              <a:lnSpc>
                <a:spcPct val="80000"/>
              </a:lnSpc>
            </a:pPr>
            <a:r>
              <a:rPr lang="en-GB" sz="2400" b="1" dirty="0" smtClean="0">
                <a:solidFill>
                  <a:srgbClr val="FFFF00"/>
                </a:solidFill>
              </a:rPr>
              <a:t>Personal Tutors</a:t>
            </a:r>
          </a:p>
          <a:p>
            <a:pPr>
              <a:lnSpc>
                <a:spcPct val="80000"/>
              </a:lnSpc>
            </a:pPr>
            <a:r>
              <a:rPr lang="en-GB" sz="2400" dirty="0" smtClean="0"/>
              <a:t>Locums/Assistantships</a:t>
            </a:r>
          </a:p>
          <a:p>
            <a:pPr>
              <a:lnSpc>
                <a:spcPct val="80000"/>
              </a:lnSpc>
            </a:pPr>
            <a:r>
              <a:rPr lang="en-GB" sz="2400" dirty="0" smtClean="0"/>
              <a:t>Senior Surgery &amp; Medicine firms</a:t>
            </a:r>
          </a:p>
          <a:p>
            <a:pPr>
              <a:lnSpc>
                <a:spcPct val="80000"/>
              </a:lnSpc>
            </a:pPr>
            <a:r>
              <a:rPr lang="en-GB" sz="2400" dirty="0" smtClean="0"/>
              <a:t>Finals and PACES</a:t>
            </a:r>
          </a:p>
          <a:p>
            <a:pPr>
              <a:lnSpc>
                <a:spcPct val="80000"/>
              </a:lnSpc>
            </a:pPr>
            <a:r>
              <a:rPr lang="en-GB" sz="2400" dirty="0" smtClean="0"/>
              <a:t>Integrated Course in Medicine, Surgery and CPT</a:t>
            </a:r>
          </a:p>
          <a:p>
            <a:pPr>
              <a:lnSpc>
                <a:spcPct val="80000"/>
              </a:lnSpc>
            </a:pPr>
            <a:r>
              <a:rPr lang="en-GB" sz="2400" dirty="0" smtClean="0"/>
              <a:t>Medicine and Surgery PACES Programme</a:t>
            </a:r>
          </a:p>
          <a:p>
            <a:pPr>
              <a:lnSpc>
                <a:spcPct val="80000"/>
              </a:lnSpc>
            </a:pPr>
            <a:r>
              <a:rPr lang="en-GB" sz="2400" dirty="0" smtClean="0"/>
              <a:t>CRB Checks and Cautions</a:t>
            </a:r>
          </a:p>
          <a:p>
            <a:pPr>
              <a:lnSpc>
                <a:spcPct val="80000"/>
              </a:lnSpc>
            </a:pPr>
            <a:r>
              <a:rPr lang="en-GB" sz="2400" dirty="0" smtClean="0"/>
              <a:t>Contact details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95275" y="177800"/>
            <a:ext cx="7300913" cy="777875"/>
          </a:xfrm>
        </p:spPr>
        <p:txBody>
          <a:bodyPr/>
          <a:lstStyle/>
          <a:p>
            <a:r>
              <a:rPr lang="en-GB" smtClean="0"/>
              <a:t>Agenda:</a:t>
            </a:r>
          </a:p>
        </p:txBody>
      </p:sp>
      <p:sp>
        <p:nvSpPr>
          <p:cNvPr id="23555" name="Rectangle 3"/>
          <p:cNvSpPr>
            <a:spLocks noGrp="1" noChangeArrowheads="1"/>
          </p:cNvSpPr>
          <p:nvPr>
            <p:ph type="body" idx="1"/>
          </p:nvPr>
        </p:nvSpPr>
        <p:spPr>
          <a:xfrm>
            <a:off x="285750" y="882650"/>
            <a:ext cx="8477250" cy="5635625"/>
          </a:xfrm>
        </p:spPr>
        <p:txBody>
          <a:bodyPr/>
          <a:lstStyle/>
          <a:p>
            <a:pPr>
              <a:lnSpc>
                <a:spcPct val="80000"/>
              </a:lnSpc>
            </a:pPr>
            <a:r>
              <a:rPr lang="en-GB" sz="2400" dirty="0" smtClean="0"/>
              <a:t>Overall plan for the year</a:t>
            </a:r>
          </a:p>
          <a:p>
            <a:pPr>
              <a:lnSpc>
                <a:spcPct val="80000"/>
              </a:lnSpc>
            </a:pPr>
            <a:r>
              <a:rPr lang="en-GB" sz="2400" dirty="0" smtClean="0"/>
              <a:t>Aims of the year</a:t>
            </a:r>
          </a:p>
          <a:p>
            <a:pPr>
              <a:lnSpc>
                <a:spcPct val="80000"/>
              </a:lnSpc>
            </a:pPr>
            <a:r>
              <a:rPr lang="en-GB" sz="2400" dirty="0" smtClean="0"/>
              <a:t>Attendance, sickness and absence, non delivered teaching</a:t>
            </a:r>
          </a:p>
          <a:p>
            <a:pPr>
              <a:lnSpc>
                <a:spcPct val="80000"/>
              </a:lnSpc>
            </a:pPr>
            <a:r>
              <a:rPr lang="en-GB" sz="2400" dirty="0" smtClean="0"/>
              <a:t>Holiday times</a:t>
            </a:r>
          </a:p>
          <a:p>
            <a:pPr>
              <a:lnSpc>
                <a:spcPct val="80000"/>
              </a:lnSpc>
            </a:pPr>
            <a:r>
              <a:rPr lang="en-GB" sz="2400" dirty="0" smtClean="0"/>
              <a:t>Dress Code</a:t>
            </a:r>
          </a:p>
          <a:p>
            <a:pPr>
              <a:lnSpc>
                <a:spcPct val="80000"/>
              </a:lnSpc>
            </a:pPr>
            <a:r>
              <a:rPr lang="en-GB" sz="2400" dirty="0" smtClean="0"/>
              <a:t>Personal Tutors</a:t>
            </a:r>
          </a:p>
          <a:p>
            <a:pPr>
              <a:lnSpc>
                <a:spcPct val="80000"/>
              </a:lnSpc>
            </a:pPr>
            <a:r>
              <a:rPr lang="en-GB" sz="2400" b="1" dirty="0" smtClean="0">
                <a:solidFill>
                  <a:srgbClr val="FFFF00"/>
                </a:solidFill>
              </a:rPr>
              <a:t>Locums/Assistantships</a:t>
            </a:r>
          </a:p>
          <a:p>
            <a:pPr>
              <a:lnSpc>
                <a:spcPct val="80000"/>
              </a:lnSpc>
            </a:pPr>
            <a:r>
              <a:rPr lang="en-GB" sz="2400" dirty="0" smtClean="0"/>
              <a:t>Senior Surgery &amp; Medicine firms</a:t>
            </a:r>
          </a:p>
          <a:p>
            <a:pPr>
              <a:lnSpc>
                <a:spcPct val="80000"/>
              </a:lnSpc>
            </a:pPr>
            <a:r>
              <a:rPr lang="en-GB" sz="2400" dirty="0" smtClean="0"/>
              <a:t>Finals and PACES</a:t>
            </a:r>
          </a:p>
          <a:p>
            <a:pPr>
              <a:lnSpc>
                <a:spcPct val="80000"/>
              </a:lnSpc>
            </a:pPr>
            <a:r>
              <a:rPr lang="en-GB" sz="2400" dirty="0" smtClean="0"/>
              <a:t>Integrated Course in Medicine, Surgery and CPT</a:t>
            </a:r>
          </a:p>
          <a:p>
            <a:pPr>
              <a:lnSpc>
                <a:spcPct val="80000"/>
              </a:lnSpc>
            </a:pPr>
            <a:r>
              <a:rPr lang="en-GB" sz="2400" dirty="0" smtClean="0"/>
              <a:t>Medicine and Surgery PACES Programme</a:t>
            </a:r>
          </a:p>
          <a:p>
            <a:pPr>
              <a:lnSpc>
                <a:spcPct val="80000"/>
              </a:lnSpc>
            </a:pPr>
            <a:r>
              <a:rPr lang="en-GB" sz="2400" dirty="0" smtClean="0"/>
              <a:t>CRB Checks and Cautions</a:t>
            </a:r>
          </a:p>
          <a:p>
            <a:pPr>
              <a:lnSpc>
                <a:spcPct val="80000"/>
              </a:lnSpc>
            </a:pPr>
            <a:r>
              <a:rPr lang="en-GB" sz="2400" dirty="0" smtClean="0"/>
              <a:t>Contact details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95275" y="177800"/>
            <a:ext cx="7300913" cy="777875"/>
          </a:xfrm>
        </p:spPr>
        <p:txBody>
          <a:bodyPr/>
          <a:lstStyle/>
          <a:p>
            <a:r>
              <a:rPr lang="en-GB" smtClean="0"/>
              <a:t>Agenda:</a:t>
            </a:r>
          </a:p>
        </p:txBody>
      </p:sp>
      <p:sp>
        <p:nvSpPr>
          <p:cNvPr id="4099" name="Rectangle 3"/>
          <p:cNvSpPr>
            <a:spLocks noGrp="1" noChangeArrowheads="1"/>
          </p:cNvSpPr>
          <p:nvPr>
            <p:ph type="body" idx="1"/>
          </p:nvPr>
        </p:nvSpPr>
        <p:spPr>
          <a:xfrm>
            <a:off x="285750" y="882650"/>
            <a:ext cx="8477250" cy="5635625"/>
          </a:xfrm>
        </p:spPr>
        <p:txBody>
          <a:bodyPr/>
          <a:lstStyle/>
          <a:p>
            <a:pPr>
              <a:lnSpc>
                <a:spcPct val="80000"/>
              </a:lnSpc>
            </a:pPr>
            <a:r>
              <a:rPr lang="en-GB" sz="2400" dirty="0" smtClean="0"/>
              <a:t>Overall plan for the year</a:t>
            </a:r>
          </a:p>
          <a:p>
            <a:pPr>
              <a:lnSpc>
                <a:spcPct val="80000"/>
              </a:lnSpc>
            </a:pPr>
            <a:r>
              <a:rPr lang="en-GB" sz="2400" dirty="0" smtClean="0"/>
              <a:t>Aims of the year</a:t>
            </a:r>
          </a:p>
          <a:p>
            <a:pPr>
              <a:lnSpc>
                <a:spcPct val="80000"/>
              </a:lnSpc>
            </a:pPr>
            <a:r>
              <a:rPr lang="en-GB" sz="2400" dirty="0" smtClean="0"/>
              <a:t>Attendance, sickness and absence, non delivered teaching</a:t>
            </a:r>
          </a:p>
          <a:p>
            <a:pPr>
              <a:lnSpc>
                <a:spcPct val="80000"/>
              </a:lnSpc>
            </a:pPr>
            <a:r>
              <a:rPr lang="en-GB" sz="2400" dirty="0" smtClean="0"/>
              <a:t>Holiday times</a:t>
            </a:r>
          </a:p>
          <a:p>
            <a:pPr>
              <a:lnSpc>
                <a:spcPct val="80000"/>
              </a:lnSpc>
            </a:pPr>
            <a:r>
              <a:rPr lang="en-GB" sz="2400" dirty="0" smtClean="0"/>
              <a:t>Dress Code</a:t>
            </a:r>
          </a:p>
          <a:p>
            <a:pPr>
              <a:lnSpc>
                <a:spcPct val="80000"/>
              </a:lnSpc>
            </a:pPr>
            <a:r>
              <a:rPr lang="en-GB" sz="2400" dirty="0" smtClean="0"/>
              <a:t>Personal Tutors</a:t>
            </a:r>
          </a:p>
          <a:p>
            <a:pPr>
              <a:lnSpc>
                <a:spcPct val="80000"/>
              </a:lnSpc>
            </a:pPr>
            <a:r>
              <a:rPr lang="en-GB" sz="2400" dirty="0" smtClean="0"/>
              <a:t>Locums/Assistantships</a:t>
            </a:r>
          </a:p>
          <a:p>
            <a:pPr>
              <a:lnSpc>
                <a:spcPct val="80000"/>
              </a:lnSpc>
            </a:pPr>
            <a:r>
              <a:rPr lang="en-GB" sz="2400" dirty="0" smtClean="0"/>
              <a:t>Senior Surgery &amp; Medicine firms</a:t>
            </a:r>
          </a:p>
          <a:p>
            <a:pPr>
              <a:lnSpc>
                <a:spcPct val="80000"/>
              </a:lnSpc>
            </a:pPr>
            <a:r>
              <a:rPr lang="en-GB" sz="2400" dirty="0" smtClean="0"/>
              <a:t>Finals and PACES</a:t>
            </a:r>
          </a:p>
          <a:p>
            <a:pPr>
              <a:lnSpc>
                <a:spcPct val="80000"/>
              </a:lnSpc>
            </a:pPr>
            <a:r>
              <a:rPr lang="en-GB" sz="2400" dirty="0" smtClean="0"/>
              <a:t>Integrated Course in Medicine, Surgery and CPT</a:t>
            </a:r>
          </a:p>
          <a:p>
            <a:pPr>
              <a:lnSpc>
                <a:spcPct val="80000"/>
              </a:lnSpc>
            </a:pPr>
            <a:r>
              <a:rPr lang="en-GB" sz="2400" dirty="0" smtClean="0"/>
              <a:t>Medicine and Surgery PACES Programme</a:t>
            </a:r>
          </a:p>
          <a:p>
            <a:pPr>
              <a:lnSpc>
                <a:spcPct val="80000"/>
              </a:lnSpc>
            </a:pPr>
            <a:r>
              <a:rPr lang="en-GB" sz="2400" dirty="0" smtClean="0"/>
              <a:t>CRB Checks and Cautions</a:t>
            </a:r>
          </a:p>
          <a:p>
            <a:pPr>
              <a:lnSpc>
                <a:spcPct val="80000"/>
              </a:lnSpc>
            </a:pPr>
            <a:r>
              <a:rPr lang="en-GB" sz="2400" dirty="0" smtClean="0"/>
              <a:t>Contact details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95275" y="454025"/>
            <a:ext cx="7881938" cy="866775"/>
          </a:xfrm>
        </p:spPr>
        <p:txBody>
          <a:bodyPr/>
          <a:lstStyle/>
          <a:p>
            <a:r>
              <a:rPr lang="en-GB" sz="3200" smtClean="0"/>
              <a:t>Locums/Assistantships</a:t>
            </a:r>
            <a:br>
              <a:rPr lang="en-GB" sz="3200" smtClean="0"/>
            </a:br>
            <a:endParaRPr lang="en-GB" sz="3200" smtClean="0"/>
          </a:p>
        </p:txBody>
      </p:sp>
      <p:sp>
        <p:nvSpPr>
          <p:cNvPr id="24579" name="Rectangle 3"/>
          <p:cNvSpPr>
            <a:spLocks noGrp="1" noChangeArrowheads="1"/>
          </p:cNvSpPr>
          <p:nvPr>
            <p:ph type="body" idx="1"/>
          </p:nvPr>
        </p:nvSpPr>
        <p:spPr/>
        <p:txBody>
          <a:bodyPr/>
          <a:lstStyle/>
          <a:p>
            <a:pPr>
              <a:buFontTx/>
              <a:buNone/>
            </a:pPr>
            <a:r>
              <a:rPr lang="en-GB" dirty="0" smtClean="0"/>
              <a:t>    </a:t>
            </a:r>
            <a:r>
              <a:rPr lang="en-GB" i="1" dirty="0" smtClean="0">
                <a:solidFill>
                  <a:srgbClr val="FFCC00"/>
                </a:solidFill>
              </a:rPr>
              <a:t>Can only be undertaken during the following periods</a:t>
            </a:r>
          </a:p>
          <a:p>
            <a:pPr>
              <a:buFontTx/>
              <a:buNone/>
            </a:pPr>
            <a:endParaRPr lang="en-GB" i="1" dirty="0" smtClean="0">
              <a:solidFill>
                <a:srgbClr val="FFCC00"/>
              </a:solidFill>
            </a:endParaRPr>
          </a:p>
          <a:p>
            <a:r>
              <a:rPr lang="en-GB" dirty="0" smtClean="0"/>
              <a:t>Senior Medicine</a:t>
            </a:r>
          </a:p>
          <a:p>
            <a:r>
              <a:rPr lang="en-GB" dirty="0" smtClean="0"/>
              <a:t>Senior Surgery</a:t>
            </a:r>
          </a:p>
          <a:p>
            <a:endParaRPr lang="en-GB" dirty="0" smtClean="0"/>
          </a:p>
          <a:p>
            <a:pPr>
              <a:buNone/>
            </a:pPr>
            <a:endParaRPr lang="en-GB" dirty="0" smtClean="0"/>
          </a:p>
          <a:p>
            <a:pPr>
              <a:buNone/>
            </a:pPr>
            <a:endParaRPr lang="en-GB"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95275" y="177800"/>
            <a:ext cx="7300913" cy="777875"/>
          </a:xfrm>
        </p:spPr>
        <p:txBody>
          <a:bodyPr/>
          <a:lstStyle/>
          <a:p>
            <a:r>
              <a:rPr lang="en-GB" smtClean="0"/>
              <a:t>Agenda:</a:t>
            </a:r>
          </a:p>
        </p:txBody>
      </p:sp>
      <p:sp>
        <p:nvSpPr>
          <p:cNvPr id="25603" name="Rectangle 3"/>
          <p:cNvSpPr>
            <a:spLocks noGrp="1" noChangeArrowheads="1"/>
          </p:cNvSpPr>
          <p:nvPr>
            <p:ph type="body" idx="1"/>
          </p:nvPr>
        </p:nvSpPr>
        <p:spPr>
          <a:xfrm>
            <a:off x="285750" y="882650"/>
            <a:ext cx="8477250" cy="5635625"/>
          </a:xfrm>
        </p:spPr>
        <p:txBody>
          <a:bodyPr/>
          <a:lstStyle/>
          <a:p>
            <a:pPr>
              <a:lnSpc>
                <a:spcPct val="80000"/>
              </a:lnSpc>
            </a:pPr>
            <a:r>
              <a:rPr lang="en-GB" sz="2400" dirty="0" smtClean="0"/>
              <a:t>Overall plan for the year</a:t>
            </a:r>
          </a:p>
          <a:p>
            <a:pPr>
              <a:lnSpc>
                <a:spcPct val="80000"/>
              </a:lnSpc>
            </a:pPr>
            <a:r>
              <a:rPr lang="en-GB" sz="2400" dirty="0" smtClean="0"/>
              <a:t>Aims of the year</a:t>
            </a:r>
          </a:p>
          <a:p>
            <a:pPr>
              <a:lnSpc>
                <a:spcPct val="80000"/>
              </a:lnSpc>
            </a:pPr>
            <a:r>
              <a:rPr lang="en-GB" sz="2400" dirty="0" smtClean="0"/>
              <a:t>Attendance, sickness and absence, non delivered teaching</a:t>
            </a:r>
          </a:p>
          <a:p>
            <a:pPr>
              <a:lnSpc>
                <a:spcPct val="80000"/>
              </a:lnSpc>
            </a:pPr>
            <a:r>
              <a:rPr lang="en-GB" sz="2400" dirty="0" smtClean="0"/>
              <a:t>Holiday times</a:t>
            </a:r>
          </a:p>
          <a:p>
            <a:pPr>
              <a:lnSpc>
                <a:spcPct val="80000"/>
              </a:lnSpc>
            </a:pPr>
            <a:r>
              <a:rPr lang="en-GB" sz="2400" dirty="0" smtClean="0"/>
              <a:t>Dress Code</a:t>
            </a:r>
          </a:p>
          <a:p>
            <a:pPr>
              <a:lnSpc>
                <a:spcPct val="80000"/>
              </a:lnSpc>
            </a:pPr>
            <a:r>
              <a:rPr lang="en-GB" sz="2400" dirty="0" smtClean="0"/>
              <a:t>Personal Tutors</a:t>
            </a:r>
          </a:p>
          <a:p>
            <a:pPr>
              <a:lnSpc>
                <a:spcPct val="80000"/>
              </a:lnSpc>
            </a:pPr>
            <a:r>
              <a:rPr lang="en-GB" sz="2400" dirty="0" smtClean="0"/>
              <a:t>Locums/Assistantships</a:t>
            </a:r>
          </a:p>
          <a:p>
            <a:pPr>
              <a:lnSpc>
                <a:spcPct val="80000"/>
              </a:lnSpc>
            </a:pPr>
            <a:r>
              <a:rPr lang="en-GB" sz="2400" b="1" dirty="0" smtClean="0">
                <a:solidFill>
                  <a:srgbClr val="FFFF00"/>
                </a:solidFill>
              </a:rPr>
              <a:t>Senior Surgery &amp; Medicine Firms</a:t>
            </a:r>
          </a:p>
          <a:p>
            <a:pPr>
              <a:lnSpc>
                <a:spcPct val="80000"/>
              </a:lnSpc>
            </a:pPr>
            <a:r>
              <a:rPr lang="en-GB" sz="2400" dirty="0" smtClean="0"/>
              <a:t>Finals and PACES</a:t>
            </a:r>
          </a:p>
          <a:p>
            <a:pPr>
              <a:lnSpc>
                <a:spcPct val="80000"/>
              </a:lnSpc>
            </a:pPr>
            <a:r>
              <a:rPr lang="en-GB" sz="2400" dirty="0" smtClean="0"/>
              <a:t>Integrated Course in Medicine, Surgery and CPT</a:t>
            </a:r>
          </a:p>
          <a:p>
            <a:pPr>
              <a:lnSpc>
                <a:spcPct val="80000"/>
              </a:lnSpc>
            </a:pPr>
            <a:r>
              <a:rPr lang="en-GB" sz="2400" dirty="0" smtClean="0"/>
              <a:t>Medicine and Surgery PACES Programme</a:t>
            </a:r>
          </a:p>
          <a:p>
            <a:pPr>
              <a:lnSpc>
                <a:spcPct val="80000"/>
              </a:lnSpc>
            </a:pPr>
            <a:r>
              <a:rPr lang="en-GB" sz="2400" dirty="0" smtClean="0"/>
              <a:t>CRB Checks and Cautions</a:t>
            </a:r>
          </a:p>
          <a:p>
            <a:pPr>
              <a:lnSpc>
                <a:spcPct val="80000"/>
              </a:lnSpc>
            </a:pPr>
            <a:r>
              <a:rPr lang="en-GB" sz="2400" dirty="0" smtClean="0"/>
              <a:t>Contact details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GB" dirty="0" smtClean="0"/>
              <a:t>Senior Surgery &amp; Medicine Firms</a:t>
            </a:r>
          </a:p>
        </p:txBody>
      </p:sp>
      <p:sp>
        <p:nvSpPr>
          <p:cNvPr id="26627" name="Rectangle 3"/>
          <p:cNvSpPr>
            <a:spLocks noGrp="1" noChangeArrowheads="1"/>
          </p:cNvSpPr>
          <p:nvPr>
            <p:ph type="body" idx="1"/>
          </p:nvPr>
        </p:nvSpPr>
        <p:spPr>
          <a:xfrm>
            <a:off x="285750" y="1385888"/>
            <a:ext cx="8477250" cy="5180012"/>
          </a:xfrm>
        </p:spPr>
        <p:txBody>
          <a:bodyPr/>
          <a:lstStyle/>
          <a:p>
            <a:pPr>
              <a:lnSpc>
                <a:spcPct val="90000"/>
              </a:lnSpc>
            </a:pPr>
            <a:r>
              <a:rPr lang="en-GB" dirty="0" smtClean="0"/>
              <a:t>Are not “shadows”</a:t>
            </a:r>
          </a:p>
          <a:p>
            <a:pPr>
              <a:lnSpc>
                <a:spcPct val="90000"/>
              </a:lnSpc>
              <a:buNone/>
            </a:pPr>
            <a:endParaRPr lang="en-GB" dirty="0" smtClean="0"/>
          </a:p>
          <a:p>
            <a:pPr>
              <a:lnSpc>
                <a:spcPct val="90000"/>
              </a:lnSpc>
            </a:pPr>
            <a:r>
              <a:rPr lang="en-GB" dirty="0" smtClean="0"/>
              <a:t>Acute Case reports are needed for each attachment and are marked by the consultant; progression to Finals will not be permitted unless Case Reports are successfully completed</a:t>
            </a:r>
          </a:p>
          <a:p>
            <a:pPr>
              <a:lnSpc>
                <a:spcPct val="90000"/>
              </a:lnSpc>
            </a:pPr>
            <a:r>
              <a:rPr lang="en-GB" dirty="0" smtClean="0"/>
              <a:t>Use the opportunity especially to acquire skills in assessing and managing the acutely ill patient, </a:t>
            </a:r>
            <a:r>
              <a:rPr lang="en-GB" b="1" dirty="0" smtClean="0">
                <a:solidFill>
                  <a:srgbClr val="FFFF00"/>
                </a:solidFill>
              </a:rPr>
              <a:t>BUT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GB" dirty="0" smtClean="0"/>
              <a:t>Senior Surgery &amp; Medicine Firms</a:t>
            </a:r>
          </a:p>
        </p:txBody>
      </p:sp>
      <p:sp>
        <p:nvSpPr>
          <p:cNvPr id="27651" name="Rectangle 3"/>
          <p:cNvSpPr>
            <a:spLocks noGrp="1" noChangeArrowheads="1"/>
          </p:cNvSpPr>
          <p:nvPr>
            <p:ph type="body" idx="1"/>
          </p:nvPr>
        </p:nvSpPr>
        <p:spPr/>
        <p:txBody>
          <a:bodyPr/>
          <a:lstStyle/>
          <a:p>
            <a:pPr>
              <a:lnSpc>
                <a:spcPct val="90000"/>
              </a:lnSpc>
              <a:buFontTx/>
              <a:buNone/>
            </a:pPr>
            <a:r>
              <a:rPr lang="en-GB" dirty="0" smtClean="0"/>
              <a:t>Remember you cannot</a:t>
            </a:r>
          </a:p>
          <a:p>
            <a:pPr>
              <a:lnSpc>
                <a:spcPct val="90000"/>
              </a:lnSpc>
            </a:pPr>
            <a:r>
              <a:rPr lang="en-GB" dirty="0" smtClean="0"/>
              <a:t>Prescribe medication</a:t>
            </a:r>
          </a:p>
          <a:p>
            <a:pPr>
              <a:lnSpc>
                <a:spcPct val="90000"/>
              </a:lnSpc>
            </a:pPr>
            <a:r>
              <a:rPr lang="en-GB" dirty="0" smtClean="0"/>
              <a:t>Order investigations, or </a:t>
            </a:r>
          </a:p>
          <a:p>
            <a:pPr>
              <a:lnSpc>
                <a:spcPct val="90000"/>
              </a:lnSpc>
            </a:pPr>
            <a:r>
              <a:rPr lang="en-GB" dirty="0" smtClean="0"/>
              <a:t>Write discharge letters on behalf of the F1 doctor</a:t>
            </a:r>
          </a:p>
          <a:p>
            <a:pPr>
              <a:lnSpc>
                <a:spcPct val="90000"/>
              </a:lnSpc>
            </a:pPr>
            <a:endParaRPr lang="en-GB" dirty="0" smtClean="0"/>
          </a:p>
          <a:p>
            <a:pPr>
              <a:lnSpc>
                <a:spcPct val="90000"/>
              </a:lnSpc>
            </a:pPr>
            <a:r>
              <a:rPr lang="en-GB" dirty="0" smtClean="0"/>
              <a:t>Use this attachment to brush up your clinical skills and clerk and examine as many patients as possible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Senior Medicine &amp; Surgery firms</a:t>
            </a:r>
            <a:endParaRPr lang="en-GB" dirty="0"/>
          </a:p>
        </p:txBody>
      </p:sp>
      <p:sp>
        <p:nvSpPr>
          <p:cNvPr id="3" name="Content Placeholder 2"/>
          <p:cNvSpPr>
            <a:spLocks noGrp="1"/>
          </p:cNvSpPr>
          <p:nvPr>
            <p:ph idx="1"/>
          </p:nvPr>
        </p:nvSpPr>
        <p:spPr/>
        <p:txBody>
          <a:bodyPr/>
          <a:lstStyle/>
          <a:p>
            <a:pPr>
              <a:buNone/>
            </a:pPr>
            <a:r>
              <a:rPr lang="en-GB" sz="1800" dirty="0" smtClean="0"/>
              <a:t>During the Senior and Medicine firms Year 6 students will be expected to be nominally in charge of 3-6 patients at any one time from admission to discharge. This means that they are expected to:</a:t>
            </a:r>
          </a:p>
          <a:p>
            <a:pPr>
              <a:buNone/>
            </a:pPr>
            <a:endParaRPr lang="en-GB" sz="1800" dirty="0" smtClean="0"/>
          </a:p>
          <a:p>
            <a:pPr lvl="0"/>
            <a:r>
              <a:rPr lang="en-GB" sz="1800" i="1" dirty="0" smtClean="0"/>
              <a:t>Have clerked and examined them</a:t>
            </a:r>
            <a:endParaRPr lang="en-GB" sz="1800" dirty="0" smtClean="0"/>
          </a:p>
          <a:p>
            <a:pPr lvl="0"/>
            <a:r>
              <a:rPr lang="en-GB" sz="1800" i="1" dirty="0" smtClean="0"/>
              <a:t>Present them on ward rounds instead of the F1</a:t>
            </a:r>
            <a:endParaRPr lang="en-GB" sz="1800" dirty="0" smtClean="0"/>
          </a:p>
          <a:p>
            <a:pPr lvl="0"/>
            <a:r>
              <a:rPr lang="en-GB" sz="1800" i="1" dirty="0" smtClean="0"/>
              <a:t>Be familiar with their diagnosis and management plan</a:t>
            </a:r>
            <a:endParaRPr lang="en-GB" sz="1800" dirty="0" smtClean="0"/>
          </a:p>
          <a:p>
            <a:pPr lvl="0"/>
            <a:r>
              <a:rPr lang="en-GB" sz="1800" i="1" dirty="0" smtClean="0"/>
              <a:t>Be familiar with drug chart</a:t>
            </a:r>
            <a:endParaRPr lang="en-GB" sz="1800" dirty="0" smtClean="0"/>
          </a:p>
          <a:p>
            <a:pPr lvl="0"/>
            <a:r>
              <a:rPr lang="en-GB" sz="1800" i="1" dirty="0" smtClean="0"/>
              <a:t>Attend investigations</a:t>
            </a:r>
            <a:endParaRPr lang="en-GB" sz="1800" dirty="0" smtClean="0"/>
          </a:p>
          <a:p>
            <a:pPr lvl="0"/>
            <a:r>
              <a:rPr lang="en-GB" sz="1800" i="1" dirty="0" smtClean="0"/>
              <a:t>Write in the notes every day with the guidance of the F1 who will have to co-sign entries</a:t>
            </a:r>
            <a:endParaRPr lang="en-GB" sz="1800" dirty="0" smtClean="0"/>
          </a:p>
          <a:p>
            <a:pPr lvl="0"/>
            <a:r>
              <a:rPr lang="en-GB" sz="1800" i="1" dirty="0" smtClean="0"/>
              <a:t>each student should follow up one patient post-discharge to see what if any problems they have experienced coping at home</a:t>
            </a:r>
            <a:endParaRPr lang="en-GB" sz="1800" dirty="0" smtClean="0"/>
          </a:p>
          <a:p>
            <a:pPr>
              <a:buNone/>
            </a:pP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95275" y="177800"/>
            <a:ext cx="7300913" cy="777875"/>
          </a:xfrm>
        </p:spPr>
        <p:txBody>
          <a:bodyPr/>
          <a:lstStyle/>
          <a:p>
            <a:r>
              <a:rPr lang="en-GB" smtClean="0"/>
              <a:t>Agenda:</a:t>
            </a:r>
          </a:p>
        </p:txBody>
      </p:sp>
      <p:sp>
        <p:nvSpPr>
          <p:cNvPr id="28675" name="Rectangle 3"/>
          <p:cNvSpPr>
            <a:spLocks noGrp="1" noChangeArrowheads="1"/>
          </p:cNvSpPr>
          <p:nvPr>
            <p:ph type="body" idx="1"/>
          </p:nvPr>
        </p:nvSpPr>
        <p:spPr>
          <a:xfrm>
            <a:off x="285750" y="882650"/>
            <a:ext cx="8477250" cy="5635625"/>
          </a:xfrm>
        </p:spPr>
        <p:txBody>
          <a:bodyPr/>
          <a:lstStyle/>
          <a:p>
            <a:pPr>
              <a:lnSpc>
                <a:spcPct val="80000"/>
              </a:lnSpc>
            </a:pPr>
            <a:r>
              <a:rPr lang="en-GB" sz="2400" dirty="0" smtClean="0"/>
              <a:t>Overall plan for the year</a:t>
            </a:r>
          </a:p>
          <a:p>
            <a:pPr>
              <a:lnSpc>
                <a:spcPct val="80000"/>
              </a:lnSpc>
            </a:pPr>
            <a:r>
              <a:rPr lang="en-GB" sz="2400" dirty="0" smtClean="0"/>
              <a:t>Aims of the year</a:t>
            </a:r>
          </a:p>
          <a:p>
            <a:pPr>
              <a:lnSpc>
                <a:spcPct val="80000"/>
              </a:lnSpc>
            </a:pPr>
            <a:r>
              <a:rPr lang="en-GB" sz="2400" dirty="0" smtClean="0"/>
              <a:t>Attendance, sickness and absence, non delivered teaching</a:t>
            </a:r>
          </a:p>
          <a:p>
            <a:pPr>
              <a:lnSpc>
                <a:spcPct val="80000"/>
              </a:lnSpc>
            </a:pPr>
            <a:r>
              <a:rPr lang="en-GB" sz="2400" dirty="0" smtClean="0"/>
              <a:t>Holiday times</a:t>
            </a:r>
          </a:p>
          <a:p>
            <a:pPr>
              <a:lnSpc>
                <a:spcPct val="80000"/>
              </a:lnSpc>
            </a:pPr>
            <a:r>
              <a:rPr lang="en-GB" sz="2400" dirty="0" smtClean="0"/>
              <a:t>Dress Code</a:t>
            </a:r>
          </a:p>
          <a:p>
            <a:pPr>
              <a:lnSpc>
                <a:spcPct val="80000"/>
              </a:lnSpc>
            </a:pPr>
            <a:r>
              <a:rPr lang="en-GB" sz="2400" dirty="0" smtClean="0"/>
              <a:t>Personal Tutors</a:t>
            </a:r>
          </a:p>
          <a:p>
            <a:pPr>
              <a:lnSpc>
                <a:spcPct val="80000"/>
              </a:lnSpc>
            </a:pPr>
            <a:r>
              <a:rPr lang="en-GB" sz="2400" dirty="0" smtClean="0"/>
              <a:t>Locums/Assistantships</a:t>
            </a:r>
          </a:p>
          <a:p>
            <a:pPr>
              <a:lnSpc>
                <a:spcPct val="80000"/>
              </a:lnSpc>
            </a:pPr>
            <a:r>
              <a:rPr lang="en-GB" sz="2400" dirty="0" smtClean="0"/>
              <a:t>Senior Surgery &amp; Medicine firms</a:t>
            </a:r>
          </a:p>
          <a:p>
            <a:pPr>
              <a:lnSpc>
                <a:spcPct val="80000"/>
              </a:lnSpc>
            </a:pPr>
            <a:r>
              <a:rPr lang="en-GB" sz="2400" dirty="0" smtClean="0"/>
              <a:t>Finals and PACES</a:t>
            </a:r>
          </a:p>
          <a:p>
            <a:pPr>
              <a:lnSpc>
                <a:spcPct val="80000"/>
              </a:lnSpc>
            </a:pPr>
            <a:r>
              <a:rPr lang="en-GB" sz="2400" dirty="0" smtClean="0"/>
              <a:t>Integrated Course in Medicine, Surgery and CPT</a:t>
            </a:r>
          </a:p>
          <a:p>
            <a:pPr>
              <a:lnSpc>
                <a:spcPct val="80000"/>
              </a:lnSpc>
            </a:pPr>
            <a:r>
              <a:rPr lang="en-GB" sz="2400" dirty="0" smtClean="0"/>
              <a:t>Medicine and Surgery PACES Programme</a:t>
            </a:r>
          </a:p>
          <a:p>
            <a:pPr>
              <a:lnSpc>
                <a:spcPct val="80000"/>
              </a:lnSpc>
            </a:pPr>
            <a:r>
              <a:rPr lang="en-GB" sz="2400" dirty="0" smtClean="0"/>
              <a:t>CRB Checks and Cautions</a:t>
            </a:r>
          </a:p>
          <a:p>
            <a:pPr>
              <a:lnSpc>
                <a:spcPct val="80000"/>
              </a:lnSpc>
            </a:pPr>
            <a:r>
              <a:rPr lang="en-GB" sz="2400" dirty="0" smtClean="0"/>
              <a:t>Contact details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95275" y="177800"/>
            <a:ext cx="7300913" cy="777875"/>
          </a:xfrm>
        </p:spPr>
        <p:txBody>
          <a:bodyPr/>
          <a:lstStyle/>
          <a:p>
            <a:r>
              <a:rPr lang="en-GB" smtClean="0"/>
              <a:t>Agenda:</a:t>
            </a:r>
          </a:p>
        </p:txBody>
      </p:sp>
      <p:sp>
        <p:nvSpPr>
          <p:cNvPr id="30723" name="Rectangle 3"/>
          <p:cNvSpPr>
            <a:spLocks noGrp="1" noChangeArrowheads="1"/>
          </p:cNvSpPr>
          <p:nvPr>
            <p:ph type="body" idx="1"/>
          </p:nvPr>
        </p:nvSpPr>
        <p:spPr>
          <a:xfrm>
            <a:off x="285750" y="882650"/>
            <a:ext cx="8477250" cy="5635625"/>
          </a:xfrm>
        </p:spPr>
        <p:txBody>
          <a:bodyPr/>
          <a:lstStyle/>
          <a:p>
            <a:pPr>
              <a:lnSpc>
                <a:spcPct val="80000"/>
              </a:lnSpc>
            </a:pPr>
            <a:r>
              <a:rPr lang="en-GB" sz="2400" dirty="0" smtClean="0"/>
              <a:t>Overall plan for the year</a:t>
            </a:r>
          </a:p>
          <a:p>
            <a:pPr>
              <a:lnSpc>
                <a:spcPct val="80000"/>
              </a:lnSpc>
            </a:pPr>
            <a:r>
              <a:rPr lang="en-GB" sz="2400" dirty="0" smtClean="0"/>
              <a:t>Aims of the year</a:t>
            </a:r>
          </a:p>
          <a:p>
            <a:pPr>
              <a:lnSpc>
                <a:spcPct val="80000"/>
              </a:lnSpc>
            </a:pPr>
            <a:r>
              <a:rPr lang="en-GB" sz="2400" dirty="0" smtClean="0"/>
              <a:t>Attendance, sickness and absence, non delivered teaching</a:t>
            </a:r>
          </a:p>
          <a:p>
            <a:pPr>
              <a:lnSpc>
                <a:spcPct val="80000"/>
              </a:lnSpc>
            </a:pPr>
            <a:r>
              <a:rPr lang="en-GB" sz="2400" dirty="0" smtClean="0"/>
              <a:t>Holiday times</a:t>
            </a:r>
          </a:p>
          <a:p>
            <a:pPr>
              <a:lnSpc>
                <a:spcPct val="80000"/>
              </a:lnSpc>
            </a:pPr>
            <a:r>
              <a:rPr lang="en-GB" sz="2400" dirty="0" smtClean="0"/>
              <a:t>Dress Code</a:t>
            </a:r>
          </a:p>
          <a:p>
            <a:pPr>
              <a:lnSpc>
                <a:spcPct val="80000"/>
              </a:lnSpc>
            </a:pPr>
            <a:r>
              <a:rPr lang="en-GB" sz="2400" dirty="0" smtClean="0"/>
              <a:t>Personal Tutors</a:t>
            </a:r>
          </a:p>
          <a:p>
            <a:pPr>
              <a:lnSpc>
                <a:spcPct val="80000"/>
              </a:lnSpc>
            </a:pPr>
            <a:r>
              <a:rPr lang="en-GB" sz="2400" dirty="0" smtClean="0"/>
              <a:t>Locums/Assistantships</a:t>
            </a:r>
          </a:p>
          <a:p>
            <a:pPr>
              <a:lnSpc>
                <a:spcPct val="80000"/>
              </a:lnSpc>
            </a:pPr>
            <a:r>
              <a:rPr lang="en-GB" sz="2400" dirty="0" smtClean="0"/>
              <a:t>Senior Surgery &amp; Medicine firms</a:t>
            </a:r>
          </a:p>
          <a:p>
            <a:pPr>
              <a:lnSpc>
                <a:spcPct val="80000"/>
              </a:lnSpc>
            </a:pPr>
            <a:r>
              <a:rPr lang="en-GB" sz="2400" b="1" dirty="0" smtClean="0">
                <a:solidFill>
                  <a:srgbClr val="FFFF00"/>
                </a:solidFill>
              </a:rPr>
              <a:t>Finals and PACES</a:t>
            </a:r>
          </a:p>
          <a:p>
            <a:pPr>
              <a:lnSpc>
                <a:spcPct val="80000"/>
              </a:lnSpc>
            </a:pPr>
            <a:r>
              <a:rPr lang="en-GB" sz="2400" dirty="0" smtClean="0"/>
              <a:t>Integrated Course in Medicine, Surgery and CPT</a:t>
            </a:r>
          </a:p>
          <a:p>
            <a:pPr>
              <a:lnSpc>
                <a:spcPct val="80000"/>
              </a:lnSpc>
            </a:pPr>
            <a:r>
              <a:rPr lang="en-GB" sz="2400" dirty="0" smtClean="0"/>
              <a:t>Medicine and Surgery PACES Programme</a:t>
            </a:r>
          </a:p>
          <a:p>
            <a:pPr>
              <a:lnSpc>
                <a:spcPct val="80000"/>
              </a:lnSpc>
            </a:pPr>
            <a:r>
              <a:rPr lang="en-GB" sz="2400" dirty="0" smtClean="0"/>
              <a:t>CRB Checks and Cautions</a:t>
            </a:r>
          </a:p>
          <a:p>
            <a:pPr>
              <a:lnSpc>
                <a:spcPct val="80000"/>
              </a:lnSpc>
            </a:pPr>
            <a:r>
              <a:rPr lang="en-GB" sz="2400" dirty="0" smtClean="0"/>
              <a:t>Contact details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GB" smtClean="0"/>
              <a:t>PACES : What does it mean?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GB" smtClean="0"/>
              <a:t>PACES:</a:t>
            </a:r>
          </a:p>
        </p:txBody>
      </p:sp>
      <p:sp>
        <p:nvSpPr>
          <p:cNvPr id="33795" name="Rectangle 3"/>
          <p:cNvSpPr>
            <a:spLocks noGrp="1" noChangeArrowheads="1"/>
          </p:cNvSpPr>
          <p:nvPr>
            <p:ph type="body" idx="1"/>
          </p:nvPr>
        </p:nvSpPr>
        <p:spPr/>
        <p:txBody>
          <a:bodyPr/>
          <a:lstStyle/>
          <a:p>
            <a:r>
              <a:rPr lang="en-GB" b="1" smtClean="0">
                <a:solidFill>
                  <a:srgbClr val="FFFF00"/>
                </a:solidFill>
              </a:rPr>
              <a:t>P</a:t>
            </a:r>
            <a:r>
              <a:rPr lang="en-GB" smtClean="0"/>
              <a:t>ractical </a:t>
            </a:r>
            <a:r>
              <a:rPr lang="en-GB" b="1" smtClean="0">
                <a:solidFill>
                  <a:srgbClr val="FFFF00"/>
                </a:solidFill>
              </a:rPr>
              <a:t>A</a:t>
            </a:r>
            <a:r>
              <a:rPr lang="en-GB" smtClean="0"/>
              <a:t>ssessment of </a:t>
            </a:r>
            <a:r>
              <a:rPr lang="en-GB" b="1" smtClean="0">
                <a:solidFill>
                  <a:srgbClr val="FFFF00"/>
                </a:solidFill>
              </a:rPr>
              <a:t>C</a:t>
            </a:r>
            <a:r>
              <a:rPr lang="en-GB" smtClean="0"/>
              <a:t>linical </a:t>
            </a:r>
            <a:r>
              <a:rPr lang="en-GB" b="1" smtClean="0">
                <a:solidFill>
                  <a:srgbClr val="FFFF00"/>
                </a:solidFill>
              </a:rPr>
              <a:t>E</a:t>
            </a:r>
            <a:r>
              <a:rPr lang="en-GB" smtClean="0"/>
              <a:t>xamination </a:t>
            </a:r>
            <a:r>
              <a:rPr lang="en-GB" b="1" smtClean="0">
                <a:solidFill>
                  <a:srgbClr val="FFFF00"/>
                </a:solidFill>
              </a:rPr>
              <a:t>S</a:t>
            </a:r>
            <a:r>
              <a:rPr lang="en-GB" smtClean="0"/>
              <a:t>kills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GB" dirty="0" smtClean="0"/>
              <a:t>Medicine PACES Stations:</a:t>
            </a:r>
          </a:p>
        </p:txBody>
      </p:sp>
      <p:sp>
        <p:nvSpPr>
          <p:cNvPr id="34819" name="Rectangle 3"/>
          <p:cNvSpPr>
            <a:spLocks noGrp="1" noChangeArrowheads="1"/>
          </p:cNvSpPr>
          <p:nvPr>
            <p:ph type="body" idx="1"/>
          </p:nvPr>
        </p:nvSpPr>
        <p:spPr/>
        <p:txBody>
          <a:bodyPr/>
          <a:lstStyle/>
          <a:p>
            <a:r>
              <a:rPr lang="en-GB" dirty="0" smtClean="0"/>
              <a:t>History taking</a:t>
            </a:r>
          </a:p>
          <a:p>
            <a:r>
              <a:rPr lang="en-GB" dirty="0" smtClean="0"/>
              <a:t>Abdomen</a:t>
            </a:r>
          </a:p>
          <a:p>
            <a:r>
              <a:rPr lang="en-GB" dirty="0" smtClean="0"/>
              <a:t>Cardiovascular</a:t>
            </a:r>
          </a:p>
          <a:p>
            <a:r>
              <a:rPr lang="en-GB" dirty="0" smtClean="0"/>
              <a:t>Nervous System</a:t>
            </a:r>
          </a:p>
          <a:p>
            <a:r>
              <a:rPr lang="en-GB" dirty="0" smtClean="0"/>
              <a:t>Respiratory</a:t>
            </a:r>
          </a:p>
          <a:p>
            <a:r>
              <a:rPr lang="en-GB" dirty="0" smtClean="0"/>
              <a:t>Short cases (could incl. Skin, eyes, Rheumatology &amp; Endocrinology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95275" y="177800"/>
            <a:ext cx="7300913" cy="777875"/>
          </a:xfrm>
        </p:spPr>
        <p:txBody>
          <a:bodyPr/>
          <a:lstStyle/>
          <a:p>
            <a:r>
              <a:rPr lang="en-GB" smtClean="0"/>
              <a:t>Agenda:</a:t>
            </a:r>
          </a:p>
        </p:txBody>
      </p:sp>
      <p:sp>
        <p:nvSpPr>
          <p:cNvPr id="5123" name="Rectangle 3"/>
          <p:cNvSpPr>
            <a:spLocks noGrp="1" noChangeArrowheads="1"/>
          </p:cNvSpPr>
          <p:nvPr>
            <p:ph type="body" idx="1"/>
          </p:nvPr>
        </p:nvSpPr>
        <p:spPr>
          <a:xfrm>
            <a:off x="285750" y="882650"/>
            <a:ext cx="8477250" cy="5635625"/>
          </a:xfrm>
        </p:spPr>
        <p:txBody>
          <a:bodyPr/>
          <a:lstStyle/>
          <a:p>
            <a:pPr>
              <a:lnSpc>
                <a:spcPct val="80000"/>
              </a:lnSpc>
            </a:pPr>
            <a:r>
              <a:rPr lang="en-GB" sz="2400" b="1" dirty="0" smtClean="0">
                <a:solidFill>
                  <a:srgbClr val="FFFF00"/>
                </a:solidFill>
              </a:rPr>
              <a:t>Overall plan for the year</a:t>
            </a:r>
          </a:p>
          <a:p>
            <a:pPr>
              <a:lnSpc>
                <a:spcPct val="80000"/>
              </a:lnSpc>
            </a:pPr>
            <a:r>
              <a:rPr lang="en-GB" sz="2400" dirty="0" smtClean="0"/>
              <a:t>Aims of the year</a:t>
            </a:r>
          </a:p>
          <a:p>
            <a:pPr>
              <a:lnSpc>
                <a:spcPct val="80000"/>
              </a:lnSpc>
            </a:pPr>
            <a:r>
              <a:rPr lang="en-GB" sz="2400" dirty="0" smtClean="0"/>
              <a:t>Attendance, sickness and absence, non delivered teaching</a:t>
            </a:r>
          </a:p>
          <a:p>
            <a:pPr>
              <a:lnSpc>
                <a:spcPct val="80000"/>
              </a:lnSpc>
            </a:pPr>
            <a:r>
              <a:rPr lang="en-GB" sz="2400" dirty="0" smtClean="0"/>
              <a:t>Holiday times</a:t>
            </a:r>
          </a:p>
          <a:p>
            <a:pPr>
              <a:lnSpc>
                <a:spcPct val="80000"/>
              </a:lnSpc>
            </a:pPr>
            <a:r>
              <a:rPr lang="en-GB" sz="2400" dirty="0" smtClean="0"/>
              <a:t>Dress Code</a:t>
            </a:r>
          </a:p>
          <a:p>
            <a:pPr>
              <a:lnSpc>
                <a:spcPct val="80000"/>
              </a:lnSpc>
            </a:pPr>
            <a:r>
              <a:rPr lang="en-GB" sz="2400" dirty="0" smtClean="0"/>
              <a:t>Personal Tutors</a:t>
            </a:r>
          </a:p>
          <a:p>
            <a:pPr>
              <a:lnSpc>
                <a:spcPct val="80000"/>
              </a:lnSpc>
            </a:pPr>
            <a:r>
              <a:rPr lang="en-GB" sz="2400" dirty="0" smtClean="0"/>
              <a:t>Locums/Assistantships</a:t>
            </a:r>
          </a:p>
          <a:p>
            <a:pPr>
              <a:lnSpc>
                <a:spcPct val="80000"/>
              </a:lnSpc>
            </a:pPr>
            <a:r>
              <a:rPr lang="en-GB" sz="2400" dirty="0" smtClean="0"/>
              <a:t>Senior Surgery &amp; Medicine firms</a:t>
            </a:r>
          </a:p>
          <a:p>
            <a:pPr>
              <a:lnSpc>
                <a:spcPct val="80000"/>
              </a:lnSpc>
            </a:pPr>
            <a:r>
              <a:rPr lang="en-GB" sz="2400" dirty="0" smtClean="0"/>
              <a:t>Finals and PACES</a:t>
            </a:r>
          </a:p>
          <a:p>
            <a:pPr>
              <a:lnSpc>
                <a:spcPct val="80000"/>
              </a:lnSpc>
            </a:pPr>
            <a:r>
              <a:rPr lang="en-GB" sz="2400" dirty="0" smtClean="0"/>
              <a:t>Integrated Course in Medicine, Surgery and CPT</a:t>
            </a:r>
          </a:p>
          <a:p>
            <a:pPr>
              <a:lnSpc>
                <a:spcPct val="80000"/>
              </a:lnSpc>
            </a:pPr>
            <a:r>
              <a:rPr lang="en-GB" sz="2400" dirty="0" smtClean="0"/>
              <a:t>Medicine and Surgery PACES Programme</a:t>
            </a:r>
          </a:p>
          <a:p>
            <a:pPr>
              <a:lnSpc>
                <a:spcPct val="80000"/>
              </a:lnSpc>
            </a:pPr>
            <a:r>
              <a:rPr lang="en-GB" sz="2400" dirty="0" smtClean="0"/>
              <a:t>CRB Checks and Cautions</a:t>
            </a:r>
          </a:p>
          <a:p>
            <a:pPr>
              <a:lnSpc>
                <a:spcPct val="80000"/>
              </a:lnSpc>
            </a:pPr>
            <a:r>
              <a:rPr lang="en-GB" sz="2400" dirty="0" smtClean="0"/>
              <a:t>Contact details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GB" dirty="0" smtClean="0"/>
              <a:t>Surgery PACES Stations:</a:t>
            </a:r>
          </a:p>
        </p:txBody>
      </p:sp>
      <p:sp>
        <p:nvSpPr>
          <p:cNvPr id="35843" name="Rectangle 3"/>
          <p:cNvSpPr>
            <a:spLocks noGrp="1" noChangeArrowheads="1"/>
          </p:cNvSpPr>
          <p:nvPr>
            <p:ph type="body" idx="4294967295"/>
          </p:nvPr>
        </p:nvSpPr>
        <p:spPr>
          <a:xfrm>
            <a:off x="203200" y="1279525"/>
            <a:ext cx="8940800" cy="4575175"/>
          </a:xfrm>
        </p:spPr>
        <p:txBody>
          <a:bodyPr/>
          <a:lstStyle/>
          <a:p>
            <a:r>
              <a:rPr lang="en-GB" dirty="0" smtClean="0"/>
              <a:t>History taking</a:t>
            </a:r>
          </a:p>
          <a:p>
            <a:r>
              <a:rPr lang="en-GB" dirty="0" smtClean="0"/>
              <a:t>Abdomen</a:t>
            </a:r>
          </a:p>
          <a:p>
            <a:r>
              <a:rPr lang="en-GB" dirty="0" smtClean="0"/>
              <a:t>Vascular</a:t>
            </a:r>
          </a:p>
          <a:p>
            <a:r>
              <a:rPr lang="en-GB" dirty="0" smtClean="0"/>
              <a:t>Musculoskeletal</a:t>
            </a:r>
          </a:p>
          <a:p>
            <a:r>
              <a:rPr lang="en-GB" dirty="0" smtClean="0"/>
              <a:t>Images/Instruments</a:t>
            </a:r>
          </a:p>
          <a:p>
            <a:r>
              <a:rPr lang="en-GB" dirty="0" smtClean="0"/>
              <a:t>Short cases – which may be bed cases or sitting cases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95275" y="177800"/>
            <a:ext cx="7300913" cy="777875"/>
          </a:xfrm>
        </p:spPr>
        <p:txBody>
          <a:bodyPr/>
          <a:lstStyle/>
          <a:p>
            <a:r>
              <a:rPr lang="en-GB" smtClean="0"/>
              <a:t>Agenda:</a:t>
            </a:r>
          </a:p>
        </p:txBody>
      </p:sp>
      <p:sp>
        <p:nvSpPr>
          <p:cNvPr id="36867" name="Rectangle 3"/>
          <p:cNvSpPr>
            <a:spLocks noGrp="1" noChangeArrowheads="1"/>
          </p:cNvSpPr>
          <p:nvPr>
            <p:ph type="body" idx="1"/>
          </p:nvPr>
        </p:nvSpPr>
        <p:spPr>
          <a:xfrm>
            <a:off x="231775" y="847725"/>
            <a:ext cx="8477250" cy="5635625"/>
          </a:xfrm>
        </p:spPr>
        <p:txBody>
          <a:bodyPr/>
          <a:lstStyle/>
          <a:p>
            <a:pPr>
              <a:lnSpc>
                <a:spcPct val="80000"/>
              </a:lnSpc>
            </a:pPr>
            <a:r>
              <a:rPr lang="en-GB" sz="2400" dirty="0" smtClean="0"/>
              <a:t>Overall plan for the year</a:t>
            </a:r>
          </a:p>
          <a:p>
            <a:pPr>
              <a:lnSpc>
                <a:spcPct val="80000"/>
              </a:lnSpc>
            </a:pPr>
            <a:r>
              <a:rPr lang="en-GB" sz="2400" dirty="0" smtClean="0"/>
              <a:t>Aims of the year</a:t>
            </a:r>
          </a:p>
          <a:p>
            <a:pPr>
              <a:lnSpc>
                <a:spcPct val="80000"/>
              </a:lnSpc>
            </a:pPr>
            <a:r>
              <a:rPr lang="en-GB" sz="2400" dirty="0" smtClean="0"/>
              <a:t>Attendance, sickness and absence, non delivered teaching</a:t>
            </a:r>
          </a:p>
          <a:p>
            <a:pPr>
              <a:lnSpc>
                <a:spcPct val="80000"/>
              </a:lnSpc>
            </a:pPr>
            <a:r>
              <a:rPr lang="en-GB" sz="2400" dirty="0" smtClean="0"/>
              <a:t>Holiday times</a:t>
            </a:r>
          </a:p>
          <a:p>
            <a:pPr>
              <a:lnSpc>
                <a:spcPct val="80000"/>
              </a:lnSpc>
            </a:pPr>
            <a:r>
              <a:rPr lang="en-GB" sz="2400" dirty="0" smtClean="0"/>
              <a:t>Dress Code</a:t>
            </a:r>
          </a:p>
          <a:p>
            <a:pPr>
              <a:lnSpc>
                <a:spcPct val="80000"/>
              </a:lnSpc>
            </a:pPr>
            <a:r>
              <a:rPr lang="en-GB" sz="2400" dirty="0" smtClean="0"/>
              <a:t>Personal Tutors</a:t>
            </a:r>
          </a:p>
          <a:p>
            <a:pPr>
              <a:lnSpc>
                <a:spcPct val="80000"/>
              </a:lnSpc>
            </a:pPr>
            <a:r>
              <a:rPr lang="en-GB" sz="2400" dirty="0" smtClean="0"/>
              <a:t>Locums/Assistantships</a:t>
            </a:r>
          </a:p>
          <a:p>
            <a:pPr>
              <a:lnSpc>
                <a:spcPct val="80000"/>
              </a:lnSpc>
            </a:pPr>
            <a:r>
              <a:rPr lang="en-GB" sz="2400" dirty="0" smtClean="0"/>
              <a:t>Professional Work Experience</a:t>
            </a:r>
          </a:p>
          <a:p>
            <a:pPr>
              <a:lnSpc>
                <a:spcPct val="80000"/>
              </a:lnSpc>
            </a:pPr>
            <a:r>
              <a:rPr lang="en-GB" sz="2400" dirty="0" smtClean="0"/>
              <a:t>Finals and PACES</a:t>
            </a:r>
          </a:p>
          <a:p>
            <a:pPr>
              <a:lnSpc>
                <a:spcPct val="80000"/>
              </a:lnSpc>
            </a:pPr>
            <a:r>
              <a:rPr lang="en-GB" sz="2400" b="1" dirty="0" smtClean="0">
                <a:solidFill>
                  <a:srgbClr val="FFFF00"/>
                </a:solidFill>
              </a:rPr>
              <a:t>Integrated Course in Medicine, Surgery and CPT</a:t>
            </a:r>
          </a:p>
          <a:p>
            <a:pPr>
              <a:lnSpc>
                <a:spcPct val="80000"/>
              </a:lnSpc>
            </a:pPr>
            <a:r>
              <a:rPr lang="en-GB" sz="2400" dirty="0" smtClean="0"/>
              <a:t>Medicine and Surgery PACES Programme</a:t>
            </a:r>
          </a:p>
          <a:p>
            <a:pPr>
              <a:lnSpc>
                <a:spcPct val="80000"/>
              </a:lnSpc>
            </a:pPr>
            <a:r>
              <a:rPr lang="en-GB" sz="2400" dirty="0" smtClean="0"/>
              <a:t>CRB Checks and Cautions</a:t>
            </a:r>
          </a:p>
          <a:p>
            <a:pPr>
              <a:lnSpc>
                <a:spcPct val="80000"/>
              </a:lnSpc>
            </a:pPr>
            <a:r>
              <a:rPr lang="en-GB" sz="2400" dirty="0" smtClean="0"/>
              <a:t>Contact details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GB" smtClean="0"/>
              <a:t>Integrated Course in Medicine, Surgery and CPT:</a:t>
            </a:r>
          </a:p>
        </p:txBody>
      </p:sp>
      <p:sp>
        <p:nvSpPr>
          <p:cNvPr id="37891" name="Rectangle 3"/>
          <p:cNvSpPr>
            <a:spLocks noGrp="1" noChangeArrowheads="1"/>
          </p:cNvSpPr>
          <p:nvPr>
            <p:ph type="body" idx="1"/>
          </p:nvPr>
        </p:nvSpPr>
        <p:spPr>
          <a:xfrm>
            <a:off x="285750" y="1385888"/>
            <a:ext cx="8477250" cy="4891087"/>
          </a:xfrm>
        </p:spPr>
        <p:txBody>
          <a:bodyPr/>
          <a:lstStyle/>
          <a:p>
            <a:pPr>
              <a:buFontTx/>
              <a:buNone/>
            </a:pPr>
            <a:r>
              <a:rPr lang="en-GB" sz="2000" b="1" u="sng" dirty="0" smtClean="0"/>
              <a:t>Aim</a:t>
            </a:r>
          </a:p>
          <a:p>
            <a:pPr>
              <a:buFontTx/>
              <a:buNone/>
            </a:pPr>
            <a:r>
              <a:rPr lang="en-GB" sz="1800" i="1" dirty="0" smtClean="0"/>
              <a:t>Revision and reinforcement of the subjects covered previously in the clinical parts of your course in medicine, surgery and therapeutics.</a:t>
            </a:r>
          </a:p>
          <a:p>
            <a:endParaRPr lang="en-GB" sz="1800" dirty="0" smtClean="0"/>
          </a:p>
          <a:p>
            <a:r>
              <a:rPr lang="en-GB" sz="1800" dirty="0" smtClean="0"/>
              <a:t>Live part starts 23</a:t>
            </a:r>
            <a:r>
              <a:rPr lang="en-GB" sz="1800" baseline="30000" dirty="0" smtClean="0"/>
              <a:t>rd</a:t>
            </a:r>
            <a:r>
              <a:rPr lang="en-GB" sz="1800" dirty="0" smtClean="0"/>
              <a:t> July 2012 for 2 weeks.</a:t>
            </a:r>
          </a:p>
          <a:p>
            <a:r>
              <a:rPr lang="en-GB" sz="1800" dirty="0" smtClean="0"/>
              <a:t>Topics include: Radiology, Cardiology, Dermatology, Neurology, Surgery, Respiratory, Diabetes and Endocrinology and many more!</a:t>
            </a:r>
          </a:p>
          <a:p>
            <a:r>
              <a:rPr lang="en-GB" sz="1800" dirty="0" smtClean="0"/>
              <a:t>Previous years lectures have been web-streamed and are available on the intranet</a:t>
            </a:r>
          </a:p>
          <a:p>
            <a:endParaRPr lang="en-GB" sz="1600" dirty="0" smtClean="0"/>
          </a:p>
          <a:p>
            <a:pPr>
              <a:buFontTx/>
              <a:buNone/>
            </a:pPr>
            <a:r>
              <a:rPr lang="en-GB" sz="2000" b="1" dirty="0" smtClean="0"/>
              <a:t>Student Comments:</a:t>
            </a:r>
          </a:p>
          <a:p>
            <a:pPr>
              <a:buFontTx/>
              <a:buNone/>
            </a:pPr>
            <a:r>
              <a:rPr lang="en-GB" sz="1600" dirty="0" smtClean="0"/>
              <a:t>“Excellent timing and helped kick start my revision”</a:t>
            </a:r>
          </a:p>
          <a:p>
            <a:pPr>
              <a:buFontTx/>
              <a:buNone/>
            </a:pPr>
            <a:r>
              <a:rPr lang="en-GB" sz="1600" dirty="0" smtClean="0"/>
              <a:t>“Good range of material covered and key areas to learn”</a:t>
            </a:r>
          </a:p>
          <a:p>
            <a:pPr>
              <a:buFontTx/>
              <a:buNone/>
            </a:pPr>
            <a:r>
              <a:rPr lang="en-GB" sz="1600" dirty="0" smtClean="0"/>
              <a:t>“Excellent surgical lectures”</a:t>
            </a:r>
          </a:p>
          <a:p>
            <a:pPr>
              <a:buFontTx/>
              <a:buNone/>
            </a:pPr>
            <a:r>
              <a:rPr lang="en-GB" sz="1600" dirty="0" smtClean="0"/>
              <a:t>“Use of patients was a great learning tool”</a:t>
            </a:r>
          </a:p>
          <a:p>
            <a:pPr>
              <a:buFontTx/>
              <a:buNone/>
            </a:pPr>
            <a:endParaRPr lang="en-GB" sz="1100" dirty="0" smtClean="0"/>
          </a:p>
          <a:p>
            <a:pPr>
              <a:buFontTx/>
              <a:buNone/>
            </a:pPr>
            <a:endParaRPr lang="en-GB" dirty="0" smtClean="0">
              <a:solidFill>
                <a:srgbClr val="FE9914"/>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GB" smtClean="0"/>
              <a:t>Revision Tutors</a:t>
            </a:r>
          </a:p>
        </p:txBody>
      </p:sp>
      <p:sp>
        <p:nvSpPr>
          <p:cNvPr id="38915" name="Content Placeholder 2"/>
          <p:cNvSpPr>
            <a:spLocks noGrp="1"/>
          </p:cNvSpPr>
          <p:nvPr>
            <p:ph idx="1"/>
          </p:nvPr>
        </p:nvSpPr>
        <p:spPr/>
        <p:txBody>
          <a:bodyPr/>
          <a:lstStyle/>
          <a:p>
            <a:r>
              <a:rPr lang="en-GB" sz="2400" smtClean="0"/>
              <a:t>There is a well-established tradition in every medical school from around the country for students to prepare for their clinical exams in small study groups at as many bedsides as they can access, supported from time to time by observation and feedback from sympathetic SHOs and SpRs</a:t>
            </a:r>
          </a:p>
          <a:p>
            <a:r>
              <a:rPr lang="en-GB" sz="2400" smtClean="0"/>
              <a:t>Remember that you may be unknown at a particular hospital and staff on the wards need to know who you are – you need to seek permission from the nurse in charge before you approach patients.</a:t>
            </a:r>
          </a:p>
          <a:p>
            <a:endParaRPr lang="en-GB"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95275" y="177800"/>
            <a:ext cx="7300913" cy="777875"/>
          </a:xfrm>
        </p:spPr>
        <p:txBody>
          <a:bodyPr/>
          <a:lstStyle/>
          <a:p>
            <a:r>
              <a:rPr lang="en-GB" smtClean="0"/>
              <a:t>Agenda:</a:t>
            </a:r>
          </a:p>
        </p:txBody>
      </p:sp>
      <p:sp>
        <p:nvSpPr>
          <p:cNvPr id="39939" name="Rectangle 3"/>
          <p:cNvSpPr>
            <a:spLocks noGrp="1" noChangeArrowheads="1"/>
          </p:cNvSpPr>
          <p:nvPr>
            <p:ph type="body" idx="1"/>
          </p:nvPr>
        </p:nvSpPr>
        <p:spPr>
          <a:xfrm>
            <a:off x="231775" y="847725"/>
            <a:ext cx="8477250" cy="5635625"/>
          </a:xfrm>
        </p:spPr>
        <p:txBody>
          <a:bodyPr/>
          <a:lstStyle/>
          <a:p>
            <a:pPr>
              <a:lnSpc>
                <a:spcPct val="80000"/>
              </a:lnSpc>
            </a:pPr>
            <a:r>
              <a:rPr lang="en-GB" sz="2400" dirty="0" smtClean="0"/>
              <a:t>Overall plan for the year</a:t>
            </a:r>
          </a:p>
          <a:p>
            <a:pPr>
              <a:lnSpc>
                <a:spcPct val="80000"/>
              </a:lnSpc>
            </a:pPr>
            <a:r>
              <a:rPr lang="en-GB" sz="2400" dirty="0" smtClean="0"/>
              <a:t>Aims of the year</a:t>
            </a:r>
          </a:p>
          <a:p>
            <a:pPr>
              <a:lnSpc>
                <a:spcPct val="80000"/>
              </a:lnSpc>
            </a:pPr>
            <a:r>
              <a:rPr lang="en-GB" sz="2400" dirty="0" smtClean="0"/>
              <a:t>Attendance, sickness and absence, non delivered teaching</a:t>
            </a:r>
          </a:p>
          <a:p>
            <a:pPr>
              <a:lnSpc>
                <a:spcPct val="80000"/>
              </a:lnSpc>
            </a:pPr>
            <a:r>
              <a:rPr lang="en-GB" sz="2400" dirty="0" smtClean="0"/>
              <a:t>Holiday times</a:t>
            </a:r>
          </a:p>
          <a:p>
            <a:pPr>
              <a:lnSpc>
                <a:spcPct val="80000"/>
              </a:lnSpc>
            </a:pPr>
            <a:r>
              <a:rPr lang="en-GB" sz="2400" dirty="0" smtClean="0"/>
              <a:t>Dress Code</a:t>
            </a:r>
          </a:p>
          <a:p>
            <a:pPr>
              <a:lnSpc>
                <a:spcPct val="80000"/>
              </a:lnSpc>
            </a:pPr>
            <a:r>
              <a:rPr lang="en-GB" sz="2400" dirty="0" smtClean="0"/>
              <a:t>Personal Tutors</a:t>
            </a:r>
          </a:p>
          <a:p>
            <a:pPr>
              <a:lnSpc>
                <a:spcPct val="80000"/>
              </a:lnSpc>
            </a:pPr>
            <a:r>
              <a:rPr lang="en-GB" sz="2400" dirty="0" smtClean="0"/>
              <a:t>Locums/Assistantships</a:t>
            </a:r>
          </a:p>
          <a:p>
            <a:pPr>
              <a:lnSpc>
                <a:spcPct val="80000"/>
              </a:lnSpc>
            </a:pPr>
            <a:r>
              <a:rPr lang="en-GB" sz="2400" dirty="0" smtClean="0"/>
              <a:t>Senior Surgery &amp; Medicine firms</a:t>
            </a:r>
          </a:p>
          <a:p>
            <a:pPr>
              <a:lnSpc>
                <a:spcPct val="80000"/>
              </a:lnSpc>
            </a:pPr>
            <a:r>
              <a:rPr lang="en-GB" sz="2400" dirty="0" smtClean="0"/>
              <a:t>Finals and PACES</a:t>
            </a:r>
          </a:p>
          <a:p>
            <a:pPr>
              <a:lnSpc>
                <a:spcPct val="80000"/>
              </a:lnSpc>
            </a:pPr>
            <a:r>
              <a:rPr lang="en-GB" sz="2400" dirty="0" smtClean="0"/>
              <a:t>Integrated Course in Medicine, Surgery and CPT</a:t>
            </a:r>
          </a:p>
          <a:p>
            <a:pPr>
              <a:lnSpc>
                <a:spcPct val="80000"/>
              </a:lnSpc>
            </a:pPr>
            <a:r>
              <a:rPr lang="en-GB" sz="2400" b="1" dirty="0" smtClean="0">
                <a:solidFill>
                  <a:srgbClr val="FFFF00"/>
                </a:solidFill>
              </a:rPr>
              <a:t>Medicine and Surgery PACES Programme</a:t>
            </a:r>
          </a:p>
          <a:p>
            <a:pPr>
              <a:lnSpc>
                <a:spcPct val="80000"/>
              </a:lnSpc>
            </a:pPr>
            <a:r>
              <a:rPr lang="en-GB" sz="2400" dirty="0" smtClean="0"/>
              <a:t>CRB Checks and Cautions</a:t>
            </a:r>
          </a:p>
          <a:p>
            <a:pPr>
              <a:lnSpc>
                <a:spcPct val="80000"/>
              </a:lnSpc>
            </a:pPr>
            <a:r>
              <a:rPr lang="en-GB" sz="2400" dirty="0" smtClean="0"/>
              <a:t>Contact details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GB" dirty="0" smtClean="0"/>
              <a:t>Medicine and Surgery PACES Course</a:t>
            </a:r>
          </a:p>
        </p:txBody>
      </p:sp>
      <p:sp>
        <p:nvSpPr>
          <p:cNvPr id="40963" name="Content Placeholder 2"/>
          <p:cNvSpPr>
            <a:spLocks noGrp="1"/>
          </p:cNvSpPr>
          <p:nvPr>
            <p:ph idx="1"/>
          </p:nvPr>
        </p:nvSpPr>
        <p:spPr>
          <a:xfrm>
            <a:off x="285750" y="1385888"/>
            <a:ext cx="8477250" cy="5183187"/>
          </a:xfrm>
        </p:spPr>
        <p:txBody>
          <a:bodyPr/>
          <a:lstStyle/>
          <a:p>
            <a:pPr>
              <a:buFontTx/>
              <a:buNone/>
            </a:pPr>
            <a:endParaRPr lang="en-GB" sz="1800" b="1" dirty="0" smtClean="0"/>
          </a:p>
          <a:p>
            <a:pPr>
              <a:buFontTx/>
              <a:buNone/>
            </a:pPr>
            <a:r>
              <a:rPr lang="en-GB" sz="2000" b="1" dirty="0" smtClean="0"/>
              <a:t>This will be running during 7</a:t>
            </a:r>
            <a:r>
              <a:rPr lang="en-GB" sz="2000" b="1" baseline="30000" dirty="0" smtClean="0"/>
              <a:t>th</a:t>
            </a:r>
            <a:r>
              <a:rPr lang="en-GB" sz="2000" b="1" dirty="0" smtClean="0"/>
              <a:t> January  - 18</a:t>
            </a:r>
            <a:r>
              <a:rPr lang="en-GB" sz="2000" b="1" baseline="30000" dirty="0" smtClean="0"/>
              <a:t>th</a:t>
            </a:r>
            <a:r>
              <a:rPr lang="en-GB" sz="2000" b="1" dirty="0" smtClean="0"/>
              <a:t> January 2013</a:t>
            </a:r>
          </a:p>
          <a:p>
            <a:pPr>
              <a:buFontTx/>
              <a:buNone/>
            </a:pPr>
            <a:endParaRPr lang="en-GB" sz="1800" b="1" dirty="0" smtClean="0"/>
          </a:p>
          <a:p>
            <a:pPr>
              <a:buFontTx/>
              <a:buNone/>
            </a:pPr>
            <a:endParaRPr lang="en-GB" sz="1800" b="1" dirty="0" smtClean="0"/>
          </a:p>
          <a:p>
            <a:pPr>
              <a:buFontTx/>
              <a:buNone/>
            </a:pPr>
            <a:r>
              <a:rPr lang="en-GB" sz="1800" b="1" dirty="0" smtClean="0"/>
              <a:t>Student Comments</a:t>
            </a:r>
          </a:p>
          <a:p>
            <a:pPr>
              <a:buFontTx/>
              <a:buNone/>
            </a:pPr>
            <a:r>
              <a:rPr lang="en-GB" sz="1800" dirty="0" smtClean="0"/>
              <a:t>“Excellent addition to the course”</a:t>
            </a:r>
          </a:p>
          <a:p>
            <a:pPr>
              <a:buFontTx/>
              <a:buNone/>
            </a:pPr>
            <a:r>
              <a:rPr lang="en-GB" sz="1800" dirty="0" smtClean="0"/>
              <a:t>“Use of cases and exam scenarios was very helpful”</a:t>
            </a:r>
          </a:p>
          <a:p>
            <a:pPr>
              <a:buFontTx/>
              <a:buNone/>
            </a:pPr>
            <a:r>
              <a:rPr lang="en-GB" sz="1800" dirty="0" smtClean="0"/>
              <a:t>“Really good lectures and clear what is expected of us”</a:t>
            </a:r>
          </a:p>
          <a:p>
            <a:pPr>
              <a:buFontTx/>
              <a:buNone/>
            </a:pPr>
            <a:r>
              <a:rPr lang="en-GB" sz="1800" dirty="0" smtClean="0"/>
              <a:t>“Informative and directed at passing PACES”</a:t>
            </a:r>
          </a:p>
          <a:p>
            <a:pPr>
              <a:buFontTx/>
              <a:buNone/>
            </a:pPr>
            <a:r>
              <a:rPr lang="en-GB" sz="1800" dirty="0" smtClean="0"/>
              <a:t>“Good to have informed view of common topics that come up in PACES”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95275" y="177800"/>
            <a:ext cx="7300913" cy="777875"/>
          </a:xfrm>
        </p:spPr>
        <p:txBody>
          <a:bodyPr/>
          <a:lstStyle/>
          <a:p>
            <a:r>
              <a:rPr lang="en-GB" smtClean="0"/>
              <a:t>Agenda:</a:t>
            </a:r>
          </a:p>
        </p:txBody>
      </p:sp>
      <p:sp>
        <p:nvSpPr>
          <p:cNvPr id="41987" name="Rectangle 3"/>
          <p:cNvSpPr>
            <a:spLocks noGrp="1" noChangeArrowheads="1"/>
          </p:cNvSpPr>
          <p:nvPr>
            <p:ph type="body" idx="1"/>
          </p:nvPr>
        </p:nvSpPr>
        <p:spPr>
          <a:xfrm>
            <a:off x="285750" y="882650"/>
            <a:ext cx="8477250" cy="5635625"/>
          </a:xfrm>
        </p:spPr>
        <p:txBody>
          <a:bodyPr/>
          <a:lstStyle/>
          <a:p>
            <a:pPr>
              <a:lnSpc>
                <a:spcPct val="80000"/>
              </a:lnSpc>
            </a:pPr>
            <a:r>
              <a:rPr lang="en-GB" sz="2400" dirty="0" smtClean="0"/>
              <a:t>Overall plan for the year</a:t>
            </a:r>
          </a:p>
          <a:p>
            <a:pPr>
              <a:lnSpc>
                <a:spcPct val="80000"/>
              </a:lnSpc>
            </a:pPr>
            <a:r>
              <a:rPr lang="en-GB" sz="2400" dirty="0" smtClean="0"/>
              <a:t>Aims of the year</a:t>
            </a:r>
          </a:p>
          <a:p>
            <a:pPr>
              <a:lnSpc>
                <a:spcPct val="80000"/>
              </a:lnSpc>
            </a:pPr>
            <a:r>
              <a:rPr lang="en-GB" sz="2400" dirty="0" smtClean="0"/>
              <a:t>Attendance, sickness and absence, non delivered teaching</a:t>
            </a:r>
          </a:p>
          <a:p>
            <a:pPr>
              <a:lnSpc>
                <a:spcPct val="80000"/>
              </a:lnSpc>
            </a:pPr>
            <a:r>
              <a:rPr lang="en-GB" sz="2400" dirty="0" smtClean="0"/>
              <a:t>Holiday times</a:t>
            </a:r>
          </a:p>
          <a:p>
            <a:pPr>
              <a:lnSpc>
                <a:spcPct val="80000"/>
              </a:lnSpc>
            </a:pPr>
            <a:r>
              <a:rPr lang="en-GB" sz="2400" dirty="0" smtClean="0"/>
              <a:t>White coats/Dress Code</a:t>
            </a:r>
          </a:p>
          <a:p>
            <a:pPr>
              <a:lnSpc>
                <a:spcPct val="80000"/>
              </a:lnSpc>
            </a:pPr>
            <a:r>
              <a:rPr lang="en-GB" sz="2400" dirty="0" smtClean="0"/>
              <a:t>Personal Tutors</a:t>
            </a:r>
          </a:p>
          <a:p>
            <a:pPr>
              <a:lnSpc>
                <a:spcPct val="80000"/>
              </a:lnSpc>
            </a:pPr>
            <a:r>
              <a:rPr lang="en-GB" sz="2400" dirty="0" smtClean="0"/>
              <a:t>Locums/Assistantships</a:t>
            </a:r>
          </a:p>
          <a:p>
            <a:pPr>
              <a:lnSpc>
                <a:spcPct val="80000"/>
              </a:lnSpc>
            </a:pPr>
            <a:r>
              <a:rPr lang="en-GB" sz="2400" dirty="0" smtClean="0"/>
              <a:t>Professional Work Experience</a:t>
            </a:r>
          </a:p>
          <a:p>
            <a:pPr>
              <a:lnSpc>
                <a:spcPct val="80000"/>
              </a:lnSpc>
            </a:pPr>
            <a:r>
              <a:rPr lang="en-GB" sz="2400" dirty="0" smtClean="0"/>
              <a:t>Finals and PACES</a:t>
            </a:r>
          </a:p>
          <a:p>
            <a:pPr>
              <a:lnSpc>
                <a:spcPct val="80000"/>
              </a:lnSpc>
            </a:pPr>
            <a:r>
              <a:rPr lang="en-GB" sz="2400" dirty="0" smtClean="0"/>
              <a:t>Integrated Course in Medicine, Surgery and CPT</a:t>
            </a:r>
          </a:p>
          <a:p>
            <a:pPr>
              <a:lnSpc>
                <a:spcPct val="80000"/>
              </a:lnSpc>
            </a:pPr>
            <a:r>
              <a:rPr lang="en-GB" sz="2400" dirty="0" smtClean="0"/>
              <a:t>Medicine and Surgery PACES Programme</a:t>
            </a:r>
          </a:p>
          <a:p>
            <a:pPr>
              <a:lnSpc>
                <a:spcPct val="80000"/>
              </a:lnSpc>
            </a:pPr>
            <a:r>
              <a:rPr lang="en-GB" sz="2400" b="1" dirty="0" smtClean="0">
                <a:solidFill>
                  <a:srgbClr val="FFFF00"/>
                </a:solidFill>
              </a:rPr>
              <a:t>CRB Checks and Cautions</a:t>
            </a:r>
          </a:p>
          <a:p>
            <a:pPr>
              <a:lnSpc>
                <a:spcPct val="80000"/>
              </a:lnSpc>
            </a:pPr>
            <a:r>
              <a:rPr lang="en-GB" sz="2400" dirty="0" smtClean="0"/>
              <a:t>Contact details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GB" smtClean="0"/>
              <a:t>CRB Checks and Cautions</a:t>
            </a:r>
          </a:p>
        </p:txBody>
      </p:sp>
      <p:sp>
        <p:nvSpPr>
          <p:cNvPr id="43011" name="Rectangle 3"/>
          <p:cNvSpPr>
            <a:spLocks noGrp="1" noChangeArrowheads="1"/>
          </p:cNvSpPr>
          <p:nvPr>
            <p:ph type="body" idx="1"/>
          </p:nvPr>
        </p:nvSpPr>
        <p:spPr/>
        <p:txBody>
          <a:bodyPr/>
          <a:lstStyle/>
          <a:p>
            <a:r>
              <a:rPr lang="en-GB" smtClean="0"/>
              <a:t>Police cautions may affect your future career</a:t>
            </a:r>
          </a:p>
          <a:p>
            <a:r>
              <a:rPr lang="en-GB" smtClean="0"/>
              <a:t>Never accept a police caution; always consult a lawyer who understands the importance of this issue for medical students and doctors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GB" smtClean="0"/>
              <a:t>Agenda:</a:t>
            </a:r>
          </a:p>
        </p:txBody>
      </p:sp>
      <p:sp>
        <p:nvSpPr>
          <p:cNvPr id="44035" name="Rectangle 3"/>
          <p:cNvSpPr>
            <a:spLocks noGrp="1" noChangeArrowheads="1"/>
          </p:cNvSpPr>
          <p:nvPr>
            <p:ph type="body" idx="1"/>
          </p:nvPr>
        </p:nvSpPr>
        <p:spPr>
          <a:xfrm>
            <a:off x="285750" y="1385888"/>
            <a:ext cx="8477250" cy="5132387"/>
          </a:xfrm>
        </p:spPr>
        <p:txBody>
          <a:bodyPr/>
          <a:lstStyle/>
          <a:p>
            <a:pPr>
              <a:lnSpc>
                <a:spcPct val="80000"/>
              </a:lnSpc>
            </a:pPr>
            <a:r>
              <a:rPr lang="en-GB" sz="2400" dirty="0" smtClean="0"/>
              <a:t>Overall plan for the year</a:t>
            </a:r>
          </a:p>
          <a:p>
            <a:pPr>
              <a:lnSpc>
                <a:spcPct val="80000"/>
              </a:lnSpc>
            </a:pPr>
            <a:r>
              <a:rPr lang="en-GB" sz="2400" dirty="0" smtClean="0"/>
              <a:t>Aims of the year</a:t>
            </a:r>
          </a:p>
          <a:p>
            <a:pPr>
              <a:lnSpc>
                <a:spcPct val="80000"/>
              </a:lnSpc>
            </a:pPr>
            <a:r>
              <a:rPr lang="en-GB" sz="2400" dirty="0" smtClean="0"/>
              <a:t>Attendance, sickness and absence</a:t>
            </a:r>
          </a:p>
          <a:p>
            <a:pPr>
              <a:lnSpc>
                <a:spcPct val="80000"/>
              </a:lnSpc>
            </a:pPr>
            <a:r>
              <a:rPr lang="en-GB" sz="2400" dirty="0" smtClean="0"/>
              <a:t>Holiday times</a:t>
            </a:r>
          </a:p>
          <a:p>
            <a:pPr>
              <a:lnSpc>
                <a:spcPct val="80000"/>
              </a:lnSpc>
            </a:pPr>
            <a:r>
              <a:rPr lang="en-GB" sz="2400" dirty="0" smtClean="0"/>
              <a:t>White coats</a:t>
            </a:r>
          </a:p>
          <a:p>
            <a:pPr>
              <a:lnSpc>
                <a:spcPct val="80000"/>
              </a:lnSpc>
            </a:pPr>
            <a:r>
              <a:rPr lang="en-GB" sz="2400" dirty="0" smtClean="0"/>
              <a:t>Personal Tutors</a:t>
            </a:r>
          </a:p>
          <a:p>
            <a:pPr>
              <a:lnSpc>
                <a:spcPct val="80000"/>
              </a:lnSpc>
            </a:pPr>
            <a:r>
              <a:rPr lang="en-GB" sz="2400" dirty="0" smtClean="0"/>
              <a:t>Locums/Assistantships</a:t>
            </a:r>
          </a:p>
          <a:p>
            <a:pPr>
              <a:lnSpc>
                <a:spcPct val="80000"/>
              </a:lnSpc>
            </a:pPr>
            <a:r>
              <a:rPr lang="en-GB" sz="2400" dirty="0" smtClean="0"/>
              <a:t>Professional Work Experience</a:t>
            </a:r>
          </a:p>
          <a:p>
            <a:pPr>
              <a:lnSpc>
                <a:spcPct val="80000"/>
              </a:lnSpc>
            </a:pPr>
            <a:r>
              <a:rPr lang="en-GB" sz="2400" dirty="0" smtClean="0"/>
              <a:t>Finals and PACES</a:t>
            </a:r>
          </a:p>
          <a:p>
            <a:pPr>
              <a:lnSpc>
                <a:spcPct val="80000"/>
              </a:lnSpc>
            </a:pPr>
            <a:r>
              <a:rPr lang="en-GB" sz="2400" dirty="0" smtClean="0"/>
              <a:t>Integrated Course in Medicine, Surgery and CPT</a:t>
            </a:r>
          </a:p>
          <a:p>
            <a:pPr>
              <a:lnSpc>
                <a:spcPct val="80000"/>
              </a:lnSpc>
            </a:pPr>
            <a:r>
              <a:rPr lang="en-GB" sz="2400" dirty="0" smtClean="0"/>
              <a:t>Medicine and Surgery PACES Programme</a:t>
            </a:r>
          </a:p>
          <a:p>
            <a:pPr>
              <a:lnSpc>
                <a:spcPct val="80000"/>
              </a:lnSpc>
            </a:pPr>
            <a:r>
              <a:rPr lang="en-GB" sz="2400" dirty="0" smtClean="0"/>
              <a:t>Contact details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65213" y="595313"/>
            <a:ext cx="7564437" cy="2739211"/>
          </a:xfrm>
          <a:prstGeom prst="rect">
            <a:avLst/>
          </a:prstGeom>
          <a:noFill/>
        </p:spPr>
        <p:txBody>
          <a:bodyPr>
            <a:spAutoFit/>
          </a:bodyPr>
          <a:lstStyle/>
          <a:p>
            <a:pPr algn="ctr">
              <a:defRPr/>
            </a:pPr>
            <a:r>
              <a:rPr lang="en-GB" sz="3200" b="1" dirty="0" smtClean="0">
                <a:solidFill>
                  <a:schemeClr val="bg1"/>
                </a:solidFill>
                <a:latin typeface="+mn-lt"/>
              </a:rPr>
              <a:t>FEO </a:t>
            </a:r>
            <a:r>
              <a:rPr lang="en-GB" sz="3200" b="1" dirty="0">
                <a:solidFill>
                  <a:schemeClr val="bg1"/>
                </a:solidFill>
                <a:latin typeface="+mn-lt"/>
              </a:rPr>
              <a:t>Contact Details</a:t>
            </a:r>
          </a:p>
          <a:p>
            <a:pPr algn="ctr">
              <a:defRPr/>
            </a:pPr>
            <a:endParaRPr lang="en-GB" sz="2800" b="1" dirty="0">
              <a:solidFill>
                <a:schemeClr val="bg1"/>
              </a:solidFill>
              <a:latin typeface="+mn-lt"/>
            </a:endParaRPr>
          </a:p>
          <a:p>
            <a:pPr algn="ctr">
              <a:defRPr/>
            </a:pPr>
            <a:r>
              <a:rPr lang="en-GB" sz="2800" dirty="0">
                <a:solidFill>
                  <a:schemeClr val="bg1"/>
                </a:solidFill>
                <a:latin typeface="+mn-lt"/>
              </a:rPr>
              <a:t>Available on the Teaching intranet - </a:t>
            </a:r>
            <a:r>
              <a:rPr lang="en-GB" sz="2800" dirty="0">
                <a:solidFill>
                  <a:schemeClr val="bg1"/>
                </a:solidFill>
                <a:latin typeface="+mn-lt"/>
                <a:hlinkClick r:id="rId3"/>
              </a:rPr>
              <a:t>https://education.med.imperial.ac.uk/Contacts/index.htm</a:t>
            </a:r>
            <a:r>
              <a:rPr lang="en-GB" sz="2800" dirty="0">
                <a:solidFill>
                  <a:schemeClr val="bg1"/>
                </a:solidFill>
                <a:latin typeface="+mn-lt"/>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GB" smtClean="0"/>
              <a:t>Overall Plan for the Year:</a:t>
            </a:r>
          </a:p>
        </p:txBody>
      </p:sp>
      <p:pic>
        <p:nvPicPr>
          <p:cNvPr id="1027" name="Picture 3"/>
          <p:cNvPicPr>
            <a:picLocks noGrp="1" noChangeAspect="1" noChangeArrowheads="1"/>
          </p:cNvPicPr>
          <p:nvPr>
            <p:ph idx="1"/>
          </p:nvPr>
        </p:nvPicPr>
        <p:blipFill>
          <a:blip r:embed="rId3" cstate="print"/>
          <a:srcRect/>
          <a:stretch>
            <a:fillRect/>
          </a:stretch>
        </p:blipFill>
        <p:spPr bwMode="auto">
          <a:xfrm rot="5400000">
            <a:off x="1818091" y="-572221"/>
            <a:ext cx="5463540" cy="8733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583144" y="1698249"/>
            <a:ext cx="7840028" cy="2246769"/>
          </a:xfrm>
          <a:prstGeom prst="rect">
            <a:avLst/>
          </a:prstGeom>
          <a:noFill/>
          <a:ln w="9525">
            <a:noFill/>
            <a:miter lim="800000"/>
            <a:headEnd/>
            <a:tailEnd/>
          </a:ln>
        </p:spPr>
        <p:txBody>
          <a:bodyPr wrap="square">
            <a:spAutoFit/>
          </a:bodyPr>
          <a:lstStyle/>
          <a:p>
            <a:pPr algn="l"/>
            <a:r>
              <a:rPr lang="en-GB" altLang="en-GB" sz="7000" dirty="0" smtClean="0">
                <a:solidFill>
                  <a:srgbClr val="FE9914"/>
                </a:solidFill>
                <a:latin typeface="Arial" charset="0"/>
              </a:rPr>
              <a:t>Good luck for an</a:t>
            </a:r>
          </a:p>
          <a:p>
            <a:pPr algn="l"/>
            <a:r>
              <a:rPr lang="en-US" altLang="en-GB" sz="7000" dirty="0" smtClean="0">
                <a:solidFill>
                  <a:srgbClr val="FE9914"/>
                </a:solidFill>
                <a:latin typeface="Arial" charset="0"/>
              </a:rPr>
              <a:t>e</a:t>
            </a:r>
            <a:r>
              <a:rPr lang="en-GB" altLang="en-GB" sz="7000" dirty="0" err="1" smtClean="0">
                <a:solidFill>
                  <a:srgbClr val="FE9914"/>
                </a:solidFill>
                <a:latin typeface="Arial" charset="0"/>
              </a:rPr>
              <a:t>njoyable</a:t>
            </a:r>
            <a:r>
              <a:rPr lang="en-GB" altLang="en-GB" sz="7000" dirty="0" smtClean="0">
                <a:solidFill>
                  <a:srgbClr val="FE9914"/>
                </a:solidFill>
                <a:latin typeface="Arial" charset="0"/>
              </a:rPr>
              <a:t> year</a:t>
            </a:r>
          </a:p>
        </p:txBody>
      </p:sp>
      <p:sp>
        <p:nvSpPr>
          <p:cNvPr id="47107" name="Text Box 3"/>
          <p:cNvSpPr txBox="1">
            <a:spLocks noChangeArrowheads="1"/>
          </p:cNvSpPr>
          <p:nvPr/>
        </p:nvSpPr>
        <p:spPr bwMode="auto">
          <a:xfrm>
            <a:off x="282575" y="5484813"/>
            <a:ext cx="8534400" cy="1068387"/>
          </a:xfrm>
          <a:prstGeom prst="rect">
            <a:avLst/>
          </a:prstGeom>
          <a:noFill/>
          <a:ln w="9525">
            <a:noFill/>
            <a:miter lim="800000"/>
            <a:headEnd/>
            <a:tailEnd/>
          </a:ln>
        </p:spPr>
        <p:txBody>
          <a:bodyPr>
            <a:spAutoFit/>
          </a:bodyPr>
          <a:lstStyle/>
          <a:p>
            <a:pPr algn="l"/>
            <a:endParaRPr lang="en-GB" altLang="en-GB" sz="1800">
              <a:latin typeface="Arial" charset="0"/>
            </a:endParaRPr>
          </a:p>
          <a:p>
            <a:pPr algn="l"/>
            <a:endParaRPr lang="en-GB" altLang="en-GB" sz="1800">
              <a:latin typeface="Arial" charset="0"/>
            </a:endParaRPr>
          </a:p>
          <a:p>
            <a:pPr algn="l"/>
            <a:endParaRPr lang="en-GB" altLang="en-GB" sz="1800">
              <a:latin typeface="Arial" charset="0"/>
            </a:endParaRPr>
          </a:p>
          <a:p>
            <a:pPr algn="l"/>
            <a:r>
              <a:rPr lang="en-GB" altLang="en-GB" sz="1000">
                <a:solidFill>
                  <a:srgbClr val="0C479D"/>
                </a:solidFill>
                <a:latin typeface="Arial" charset="0"/>
              </a:rPr>
              <a:t>Page no./ref</a:t>
            </a:r>
          </a:p>
        </p:txBody>
      </p:sp>
      <p:pic>
        <p:nvPicPr>
          <p:cNvPr id="47108" name="Picture 4"/>
          <p:cNvPicPr>
            <a:picLocks noChangeAspect="1" noChangeArrowheads="1"/>
          </p:cNvPicPr>
          <p:nvPr/>
        </p:nvPicPr>
        <p:blipFill>
          <a:blip r:embed="rId3" cstate="print"/>
          <a:srcRect/>
          <a:stretch>
            <a:fillRect/>
          </a:stretch>
        </p:blipFill>
        <p:spPr bwMode="auto">
          <a:xfrm>
            <a:off x="381000" y="381000"/>
            <a:ext cx="3124200" cy="7889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r>
              <a:rPr lang="en-GB" smtClean="0"/>
              <a:t>Overall Plan for the Year:</a:t>
            </a:r>
          </a:p>
        </p:txBody>
      </p:sp>
      <p:sp>
        <p:nvSpPr>
          <p:cNvPr id="6" name="TextBox 5"/>
          <p:cNvSpPr txBox="1"/>
          <p:nvPr/>
        </p:nvSpPr>
        <p:spPr>
          <a:xfrm>
            <a:off x="434975" y="1127125"/>
            <a:ext cx="8362950" cy="5339923"/>
          </a:xfrm>
          <a:prstGeom prst="rect">
            <a:avLst/>
          </a:prstGeom>
          <a:noFill/>
        </p:spPr>
        <p:txBody>
          <a:bodyPr>
            <a:spAutoFit/>
          </a:bodyPr>
          <a:lstStyle/>
          <a:p>
            <a:pPr algn="l">
              <a:spcBef>
                <a:spcPct val="50000"/>
              </a:spcBef>
              <a:buFont typeface="Arial" pitchFamily="34" charset="0"/>
              <a:buChar char="•"/>
              <a:defRPr/>
            </a:pPr>
            <a:r>
              <a:rPr lang="en-GB" sz="2000" dirty="0">
                <a:solidFill>
                  <a:schemeClr val="bg1"/>
                </a:solidFill>
                <a:latin typeface="+mn-lt"/>
              </a:rPr>
              <a:t> </a:t>
            </a:r>
            <a:r>
              <a:rPr lang="en-GB" sz="1800" dirty="0">
                <a:solidFill>
                  <a:schemeClr val="bg1"/>
                </a:solidFill>
                <a:latin typeface="+mn-lt"/>
              </a:rPr>
              <a:t>Emergency Medicine 3 weeks</a:t>
            </a:r>
          </a:p>
          <a:p>
            <a:pPr algn="l">
              <a:spcBef>
                <a:spcPct val="50000"/>
              </a:spcBef>
              <a:buFont typeface="Arial" pitchFamily="34" charset="0"/>
              <a:buChar char="•"/>
              <a:defRPr/>
            </a:pPr>
            <a:r>
              <a:rPr lang="en-GB" sz="1800" dirty="0">
                <a:solidFill>
                  <a:schemeClr val="bg1"/>
                </a:solidFill>
                <a:latin typeface="+mn-lt"/>
              </a:rPr>
              <a:t> </a:t>
            </a:r>
            <a:r>
              <a:rPr lang="en-GB" sz="1800" dirty="0" smtClean="0">
                <a:solidFill>
                  <a:schemeClr val="bg1"/>
                </a:solidFill>
                <a:latin typeface="+mn-lt"/>
              </a:rPr>
              <a:t>Senior Medicine firms 4 weeks</a:t>
            </a:r>
          </a:p>
          <a:p>
            <a:pPr algn="l">
              <a:spcBef>
                <a:spcPct val="50000"/>
              </a:spcBef>
              <a:buFont typeface="Arial" pitchFamily="34" charset="0"/>
              <a:buChar char="•"/>
              <a:defRPr/>
            </a:pPr>
            <a:r>
              <a:rPr lang="en-GB" sz="1800" dirty="0" smtClean="0">
                <a:solidFill>
                  <a:schemeClr val="bg1"/>
                </a:solidFill>
                <a:latin typeface="+mn-lt"/>
              </a:rPr>
              <a:t> Senior Surgery firms 4 weeks</a:t>
            </a:r>
            <a:endParaRPr lang="en-GB" sz="1800" dirty="0">
              <a:solidFill>
                <a:schemeClr val="bg1"/>
              </a:solidFill>
              <a:latin typeface="+mn-lt"/>
            </a:endParaRPr>
          </a:p>
          <a:p>
            <a:pPr algn="l">
              <a:spcBef>
                <a:spcPct val="50000"/>
              </a:spcBef>
              <a:buFont typeface="Arial" pitchFamily="34" charset="0"/>
              <a:buChar char="•"/>
              <a:defRPr/>
            </a:pPr>
            <a:r>
              <a:rPr lang="en-GB" sz="1800" dirty="0">
                <a:solidFill>
                  <a:schemeClr val="bg1"/>
                </a:solidFill>
                <a:latin typeface="+mn-lt"/>
              </a:rPr>
              <a:t> General </a:t>
            </a:r>
            <a:r>
              <a:rPr lang="en-GB" sz="1800" dirty="0" smtClean="0">
                <a:solidFill>
                  <a:schemeClr val="bg1"/>
                </a:solidFill>
                <a:latin typeface="+mn-lt"/>
              </a:rPr>
              <a:t>Practice </a:t>
            </a:r>
            <a:r>
              <a:rPr lang="en-GB" sz="1800" dirty="0">
                <a:solidFill>
                  <a:schemeClr val="bg1"/>
                </a:solidFill>
                <a:latin typeface="+mn-lt"/>
              </a:rPr>
              <a:t>3 weeks</a:t>
            </a:r>
          </a:p>
          <a:p>
            <a:pPr algn="l">
              <a:spcBef>
                <a:spcPct val="50000"/>
              </a:spcBef>
              <a:buFont typeface="Arial" pitchFamily="34" charset="0"/>
              <a:buChar char="•"/>
              <a:defRPr/>
            </a:pPr>
            <a:r>
              <a:rPr lang="en-GB" sz="1800" dirty="0">
                <a:solidFill>
                  <a:schemeClr val="bg1"/>
                </a:solidFill>
                <a:latin typeface="+mn-lt"/>
              </a:rPr>
              <a:t> Speciality Choice Module 3 weeks</a:t>
            </a:r>
          </a:p>
          <a:p>
            <a:pPr algn="l">
              <a:spcBef>
                <a:spcPct val="50000"/>
              </a:spcBef>
              <a:buFont typeface="Arial" pitchFamily="34" charset="0"/>
              <a:buChar char="•"/>
              <a:defRPr/>
            </a:pPr>
            <a:r>
              <a:rPr lang="en-GB" sz="1800" dirty="0">
                <a:solidFill>
                  <a:schemeClr val="bg1"/>
                </a:solidFill>
                <a:latin typeface="+mn-lt"/>
              </a:rPr>
              <a:t> Practical Medicine </a:t>
            </a:r>
            <a:r>
              <a:rPr lang="en-GB" sz="1800" dirty="0" smtClean="0">
                <a:solidFill>
                  <a:schemeClr val="bg1"/>
                </a:solidFill>
                <a:latin typeface="+mn-lt"/>
              </a:rPr>
              <a:t>2 weeks</a:t>
            </a:r>
          </a:p>
          <a:p>
            <a:pPr algn="l">
              <a:spcBef>
                <a:spcPct val="50000"/>
              </a:spcBef>
              <a:buFont typeface="Arial" pitchFamily="34" charset="0"/>
              <a:buChar char="•"/>
              <a:defRPr/>
            </a:pPr>
            <a:r>
              <a:rPr lang="en-GB" sz="1800" dirty="0" smtClean="0">
                <a:solidFill>
                  <a:schemeClr val="bg1"/>
                </a:solidFill>
                <a:latin typeface="+mn-lt"/>
              </a:rPr>
              <a:t>Neurology </a:t>
            </a:r>
            <a:r>
              <a:rPr lang="en-GB" sz="1800" dirty="0">
                <a:solidFill>
                  <a:schemeClr val="bg1"/>
                </a:solidFill>
                <a:latin typeface="+mn-lt"/>
              </a:rPr>
              <a:t>2 weeks &amp; </a:t>
            </a:r>
            <a:r>
              <a:rPr lang="en-GB" sz="1800" dirty="0" smtClean="0">
                <a:solidFill>
                  <a:schemeClr val="bg1"/>
                </a:solidFill>
                <a:latin typeface="+mn-lt"/>
              </a:rPr>
              <a:t>Cardiology 2 </a:t>
            </a:r>
            <a:r>
              <a:rPr lang="en-GB" sz="1800" dirty="0">
                <a:solidFill>
                  <a:schemeClr val="bg1"/>
                </a:solidFill>
                <a:latin typeface="+mn-lt"/>
              </a:rPr>
              <a:t>week</a:t>
            </a:r>
          </a:p>
          <a:p>
            <a:pPr algn="l">
              <a:spcBef>
                <a:spcPct val="50000"/>
              </a:spcBef>
              <a:buFont typeface="Arial" pitchFamily="34" charset="0"/>
              <a:buChar char="•"/>
              <a:defRPr/>
            </a:pPr>
            <a:r>
              <a:rPr lang="en-GB" sz="1800" dirty="0">
                <a:solidFill>
                  <a:schemeClr val="bg1"/>
                </a:solidFill>
                <a:latin typeface="+mn-lt"/>
              </a:rPr>
              <a:t> ENT, Ophthalmology and Renal 1 week each</a:t>
            </a:r>
          </a:p>
          <a:p>
            <a:pPr algn="l">
              <a:spcBef>
                <a:spcPct val="50000"/>
              </a:spcBef>
              <a:buFont typeface="Arial" pitchFamily="34" charset="0"/>
              <a:buChar char="•"/>
              <a:defRPr/>
            </a:pPr>
            <a:r>
              <a:rPr lang="en-GB" sz="1800" dirty="0">
                <a:solidFill>
                  <a:schemeClr val="bg1"/>
                </a:solidFill>
                <a:latin typeface="+mn-lt"/>
              </a:rPr>
              <a:t> Elective 8 weeks</a:t>
            </a:r>
          </a:p>
          <a:p>
            <a:pPr algn="l">
              <a:spcBef>
                <a:spcPct val="50000"/>
              </a:spcBef>
              <a:buFont typeface="Arial" pitchFamily="34" charset="0"/>
              <a:buChar char="•"/>
              <a:defRPr/>
            </a:pPr>
            <a:r>
              <a:rPr lang="en-GB" sz="1800" dirty="0">
                <a:solidFill>
                  <a:schemeClr val="bg1"/>
                </a:solidFill>
                <a:latin typeface="+mn-lt"/>
              </a:rPr>
              <a:t> Vacation 1 week</a:t>
            </a:r>
          </a:p>
          <a:p>
            <a:pPr algn="l">
              <a:spcBef>
                <a:spcPct val="50000"/>
              </a:spcBef>
              <a:buFont typeface="Arial" pitchFamily="34" charset="0"/>
              <a:buChar char="•"/>
              <a:defRPr/>
            </a:pPr>
            <a:r>
              <a:rPr lang="en-GB" sz="1800" dirty="0">
                <a:solidFill>
                  <a:schemeClr val="bg1"/>
                </a:solidFill>
                <a:latin typeface="+mn-lt"/>
              </a:rPr>
              <a:t> Integrated Course in Medicine, Surgery and </a:t>
            </a:r>
            <a:r>
              <a:rPr lang="en-GB" sz="1800" dirty="0" smtClean="0">
                <a:solidFill>
                  <a:schemeClr val="bg1"/>
                </a:solidFill>
                <a:latin typeface="+mn-lt"/>
              </a:rPr>
              <a:t>CPT </a:t>
            </a:r>
            <a:endParaRPr lang="en-GB" sz="1800" dirty="0">
              <a:solidFill>
                <a:schemeClr val="bg1"/>
              </a:solidFill>
              <a:latin typeface="+mn-lt"/>
            </a:endParaRPr>
          </a:p>
          <a:p>
            <a:pPr algn="l">
              <a:spcBef>
                <a:spcPct val="50000"/>
              </a:spcBef>
              <a:buFont typeface="Arial" pitchFamily="34" charset="0"/>
              <a:buChar char="•"/>
              <a:defRPr/>
            </a:pPr>
            <a:r>
              <a:rPr lang="en-GB" sz="1800" dirty="0">
                <a:solidFill>
                  <a:schemeClr val="bg1"/>
                </a:solidFill>
                <a:latin typeface="+mn-lt"/>
              </a:rPr>
              <a:t> Surgery and Medicine PACES Course</a:t>
            </a:r>
          </a:p>
          <a:p>
            <a:pPr>
              <a:defRPr/>
            </a:pP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p:txBody>
          <a:bodyPr/>
          <a:lstStyle/>
          <a:p>
            <a:r>
              <a:rPr lang="en-GB" smtClean="0"/>
              <a:t>Overall Plan for the Year:</a:t>
            </a:r>
          </a:p>
        </p:txBody>
      </p:sp>
      <p:sp>
        <p:nvSpPr>
          <p:cNvPr id="6" name="TextBox 5"/>
          <p:cNvSpPr txBox="1"/>
          <p:nvPr/>
        </p:nvSpPr>
        <p:spPr>
          <a:xfrm>
            <a:off x="434975" y="1127125"/>
            <a:ext cx="8362950" cy="5878513"/>
          </a:xfrm>
          <a:prstGeom prst="rect">
            <a:avLst/>
          </a:prstGeom>
          <a:noFill/>
        </p:spPr>
        <p:txBody>
          <a:bodyPr>
            <a:spAutoFit/>
          </a:bodyPr>
          <a:lstStyle/>
          <a:p>
            <a:pPr algn="l">
              <a:spcBef>
                <a:spcPct val="50000"/>
              </a:spcBef>
              <a:buFont typeface="Arial" pitchFamily="34" charset="0"/>
              <a:buChar char="•"/>
              <a:defRPr/>
            </a:pPr>
            <a:r>
              <a:rPr lang="en-GB" sz="2200" dirty="0">
                <a:solidFill>
                  <a:schemeClr val="bg1"/>
                </a:solidFill>
                <a:latin typeface="+mn-lt"/>
              </a:rPr>
              <a:t> Emergency Medicine 3 weeks</a:t>
            </a:r>
          </a:p>
          <a:p>
            <a:pPr algn="l">
              <a:spcBef>
                <a:spcPct val="50000"/>
              </a:spcBef>
              <a:buFont typeface="Arial" pitchFamily="34" charset="0"/>
              <a:buChar char="•"/>
              <a:defRPr/>
            </a:pPr>
            <a:r>
              <a:rPr lang="en-GB" sz="2200" dirty="0" smtClean="0">
                <a:solidFill>
                  <a:schemeClr val="bg1"/>
                </a:solidFill>
                <a:latin typeface="+mn-lt"/>
              </a:rPr>
              <a:t>Senior Surgery &amp; Medicine firms 4 weeks each</a:t>
            </a:r>
          </a:p>
          <a:p>
            <a:pPr algn="l">
              <a:spcBef>
                <a:spcPct val="50000"/>
              </a:spcBef>
              <a:buFont typeface="Arial" pitchFamily="34" charset="0"/>
              <a:buChar char="•"/>
              <a:defRPr/>
            </a:pPr>
            <a:r>
              <a:rPr lang="en-GB" sz="2200" dirty="0" smtClean="0">
                <a:solidFill>
                  <a:schemeClr val="bg1"/>
                </a:solidFill>
                <a:latin typeface="+mn-lt"/>
              </a:rPr>
              <a:t> </a:t>
            </a:r>
            <a:r>
              <a:rPr lang="en-GB" sz="2200" dirty="0">
                <a:solidFill>
                  <a:schemeClr val="bg1"/>
                </a:solidFill>
                <a:latin typeface="+mn-lt"/>
              </a:rPr>
              <a:t>General Practice 3 weeks</a:t>
            </a:r>
          </a:p>
          <a:p>
            <a:pPr algn="l">
              <a:spcBef>
                <a:spcPct val="50000"/>
              </a:spcBef>
              <a:buFont typeface="Arial" pitchFamily="34" charset="0"/>
              <a:buChar char="•"/>
              <a:defRPr/>
            </a:pPr>
            <a:r>
              <a:rPr lang="en-GB" sz="2200" dirty="0">
                <a:solidFill>
                  <a:schemeClr val="bg1"/>
                </a:solidFill>
                <a:latin typeface="+mn-lt"/>
              </a:rPr>
              <a:t> Speciality Choice Module 3 weeks</a:t>
            </a:r>
          </a:p>
          <a:p>
            <a:pPr algn="l">
              <a:spcBef>
                <a:spcPct val="50000"/>
              </a:spcBef>
              <a:buFont typeface="Arial" pitchFamily="34" charset="0"/>
              <a:buChar char="•"/>
              <a:defRPr/>
            </a:pPr>
            <a:r>
              <a:rPr lang="en-GB" sz="2200" dirty="0">
                <a:solidFill>
                  <a:schemeClr val="bg1"/>
                </a:solidFill>
                <a:latin typeface="+mn-lt"/>
              </a:rPr>
              <a:t> Practical Medicine 3 weeks</a:t>
            </a:r>
          </a:p>
          <a:p>
            <a:pPr algn="l">
              <a:spcBef>
                <a:spcPct val="50000"/>
              </a:spcBef>
              <a:buFont typeface="Arial" pitchFamily="34" charset="0"/>
              <a:buChar char="•"/>
              <a:defRPr/>
            </a:pPr>
            <a:r>
              <a:rPr lang="en-GB" sz="2200" dirty="0">
                <a:solidFill>
                  <a:schemeClr val="bg1"/>
                </a:solidFill>
                <a:latin typeface="+mn-lt"/>
              </a:rPr>
              <a:t> Neurology 2 weeks &amp; Cardiology1 week</a:t>
            </a:r>
          </a:p>
          <a:p>
            <a:pPr algn="l">
              <a:spcBef>
                <a:spcPct val="50000"/>
              </a:spcBef>
              <a:buFont typeface="Arial" pitchFamily="34" charset="0"/>
              <a:buChar char="•"/>
              <a:defRPr/>
            </a:pPr>
            <a:r>
              <a:rPr lang="en-GB" sz="2200" dirty="0">
                <a:solidFill>
                  <a:schemeClr val="bg1"/>
                </a:solidFill>
                <a:latin typeface="+mn-lt"/>
              </a:rPr>
              <a:t> ENT, Ophthalmology and Renal 1 week each</a:t>
            </a:r>
          </a:p>
          <a:p>
            <a:pPr algn="l">
              <a:spcBef>
                <a:spcPct val="50000"/>
              </a:spcBef>
              <a:buFont typeface="Arial" pitchFamily="34" charset="0"/>
              <a:buChar char="•"/>
              <a:defRPr/>
            </a:pPr>
            <a:r>
              <a:rPr lang="en-GB" sz="2200" dirty="0">
                <a:solidFill>
                  <a:schemeClr val="bg1"/>
                </a:solidFill>
                <a:latin typeface="+mn-lt"/>
              </a:rPr>
              <a:t> Elective 8 weeks</a:t>
            </a:r>
          </a:p>
          <a:p>
            <a:pPr algn="l">
              <a:spcBef>
                <a:spcPct val="50000"/>
              </a:spcBef>
              <a:buFont typeface="Arial" pitchFamily="34" charset="0"/>
              <a:buChar char="•"/>
              <a:defRPr/>
            </a:pPr>
            <a:r>
              <a:rPr lang="en-GB" sz="2200" dirty="0">
                <a:solidFill>
                  <a:schemeClr val="bg1"/>
                </a:solidFill>
                <a:latin typeface="+mn-lt"/>
              </a:rPr>
              <a:t> Vacation 1 week</a:t>
            </a:r>
          </a:p>
          <a:p>
            <a:pPr algn="l">
              <a:spcBef>
                <a:spcPct val="50000"/>
              </a:spcBef>
              <a:buFont typeface="Arial" pitchFamily="34" charset="0"/>
              <a:buChar char="•"/>
              <a:defRPr/>
            </a:pPr>
            <a:r>
              <a:rPr lang="en-GB" sz="2200" dirty="0">
                <a:solidFill>
                  <a:schemeClr val="bg1"/>
                </a:solidFill>
                <a:latin typeface="+mn-lt"/>
              </a:rPr>
              <a:t> Integrated Course in Medicine, Surgery and CPT</a:t>
            </a:r>
          </a:p>
          <a:p>
            <a:pPr algn="l">
              <a:spcBef>
                <a:spcPct val="50000"/>
              </a:spcBef>
              <a:buFont typeface="Arial" pitchFamily="34" charset="0"/>
              <a:buChar char="•"/>
              <a:defRPr/>
            </a:pPr>
            <a:r>
              <a:rPr lang="en-GB" sz="2200" dirty="0">
                <a:solidFill>
                  <a:schemeClr val="bg1"/>
                </a:solidFill>
                <a:latin typeface="+mn-lt"/>
              </a:rPr>
              <a:t> Surgery and Medicine PACES Course</a:t>
            </a:r>
          </a:p>
          <a:p>
            <a:pPr>
              <a:defRPr/>
            </a:pPr>
            <a:endParaRPr lang="en-GB" dirty="0"/>
          </a:p>
        </p:txBody>
      </p:sp>
      <p:sp>
        <p:nvSpPr>
          <p:cNvPr id="4" name="Rectangular Callout 3"/>
          <p:cNvSpPr/>
          <p:nvPr/>
        </p:nvSpPr>
        <p:spPr bwMode="auto">
          <a:xfrm>
            <a:off x="4233863" y="3417888"/>
            <a:ext cx="3906837" cy="1917700"/>
          </a:xfrm>
          <a:prstGeom prst="wedgeRectCallou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a:lstStyle/>
          <a:p>
            <a:pPr algn="ctr">
              <a:defRPr/>
            </a:pPr>
            <a:r>
              <a:rPr lang="en-GB" dirty="0">
                <a:solidFill>
                  <a:srgbClr val="FF0000"/>
                </a:solidFill>
                <a:latin typeface="+mn-lt"/>
              </a:rPr>
              <a:t>ALWAYS CHECK JOINING </a:t>
            </a:r>
          </a:p>
          <a:p>
            <a:pPr algn="ctr">
              <a:defRPr/>
            </a:pPr>
            <a:r>
              <a:rPr lang="en-GB" dirty="0">
                <a:solidFill>
                  <a:srgbClr val="FF0000"/>
                </a:solidFill>
                <a:latin typeface="+mn-lt"/>
              </a:rPr>
              <a:t>ARRANGEMENTS: </a:t>
            </a:r>
          </a:p>
          <a:p>
            <a:pPr algn="ctr">
              <a:defRPr/>
            </a:pPr>
            <a:r>
              <a:rPr lang="en-GB" dirty="0">
                <a:solidFill>
                  <a:srgbClr val="FF0000"/>
                </a:solidFill>
                <a:latin typeface="+mn-lt"/>
              </a:rPr>
              <a:t>WELL IN ADVANCE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p:txBody>
          <a:bodyPr/>
          <a:lstStyle/>
          <a:p>
            <a:r>
              <a:rPr lang="en-GB" smtClean="0"/>
              <a:t>Overall Plan for the Year:</a:t>
            </a:r>
          </a:p>
        </p:txBody>
      </p:sp>
      <p:sp>
        <p:nvSpPr>
          <p:cNvPr id="6" name="TextBox 5"/>
          <p:cNvSpPr txBox="1"/>
          <p:nvPr/>
        </p:nvSpPr>
        <p:spPr>
          <a:xfrm>
            <a:off x="434975" y="1127125"/>
            <a:ext cx="8362950" cy="5370701"/>
          </a:xfrm>
          <a:prstGeom prst="rect">
            <a:avLst/>
          </a:prstGeom>
          <a:noFill/>
        </p:spPr>
        <p:txBody>
          <a:bodyPr>
            <a:spAutoFit/>
          </a:bodyPr>
          <a:lstStyle/>
          <a:p>
            <a:pPr algn="l">
              <a:spcBef>
                <a:spcPct val="50000"/>
              </a:spcBef>
              <a:buFont typeface="Arial" pitchFamily="34" charset="0"/>
              <a:buChar char="•"/>
              <a:defRPr/>
            </a:pPr>
            <a:r>
              <a:rPr lang="en-GB" sz="2200" dirty="0">
                <a:solidFill>
                  <a:schemeClr val="bg1"/>
                </a:solidFill>
                <a:latin typeface="+mn-lt"/>
              </a:rPr>
              <a:t> Emergency Medicine </a:t>
            </a:r>
          </a:p>
          <a:p>
            <a:pPr algn="l">
              <a:spcBef>
                <a:spcPct val="50000"/>
              </a:spcBef>
              <a:buFont typeface="Arial" pitchFamily="34" charset="0"/>
              <a:buChar char="•"/>
              <a:defRPr/>
            </a:pPr>
            <a:r>
              <a:rPr lang="en-GB" sz="2200" dirty="0">
                <a:solidFill>
                  <a:schemeClr val="bg1"/>
                </a:solidFill>
                <a:latin typeface="+mn-lt"/>
              </a:rPr>
              <a:t> </a:t>
            </a:r>
            <a:r>
              <a:rPr lang="en-GB" sz="2200" dirty="0" smtClean="0">
                <a:solidFill>
                  <a:schemeClr val="bg1"/>
                </a:solidFill>
                <a:latin typeface="+mn-lt"/>
              </a:rPr>
              <a:t>Senior Surgery &amp; Senior Medicine firms</a:t>
            </a:r>
            <a:endParaRPr lang="en-GB" sz="2200" dirty="0">
              <a:solidFill>
                <a:schemeClr val="bg1"/>
              </a:solidFill>
              <a:latin typeface="+mn-lt"/>
            </a:endParaRPr>
          </a:p>
          <a:p>
            <a:pPr algn="l">
              <a:spcBef>
                <a:spcPct val="50000"/>
              </a:spcBef>
              <a:buFont typeface="Arial" pitchFamily="34" charset="0"/>
              <a:buChar char="•"/>
              <a:defRPr/>
            </a:pPr>
            <a:r>
              <a:rPr lang="en-GB" sz="2200" dirty="0">
                <a:solidFill>
                  <a:schemeClr val="bg1"/>
                </a:solidFill>
                <a:latin typeface="+mn-lt"/>
              </a:rPr>
              <a:t> General Practice </a:t>
            </a:r>
          </a:p>
          <a:p>
            <a:pPr algn="l">
              <a:spcBef>
                <a:spcPct val="50000"/>
              </a:spcBef>
              <a:buFont typeface="Arial" pitchFamily="34" charset="0"/>
              <a:buChar char="•"/>
              <a:defRPr/>
            </a:pPr>
            <a:r>
              <a:rPr lang="en-GB" sz="2200" dirty="0">
                <a:solidFill>
                  <a:schemeClr val="bg1"/>
                </a:solidFill>
                <a:latin typeface="+mn-lt"/>
              </a:rPr>
              <a:t> Speciality Choice Module </a:t>
            </a:r>
          </a:p>
          <a:p>
            <a:pPr algn="l">
              <a:spcBef>
                <a:spcPct val="50000"/>
              </a:spcBef>
              <a:buFont typeface="Arial" pitchFamily="34" charset="0"/>
              <a:buChar char="•"/>
              <a:defRPr/>
            </a:pPr>
            <a:r>
              <a:rPr lang="en-GB" sz="2200" dirty="0">
                <a:solidFill>
                  <a:schemeClr val="bg1"/>
                </a:solidFill>
                <a:latin typeface="+mn-lt"/>
              </a:rPr>
              <a:t> Practical Medicine </a:t>
            </a:r>
          </a:p>
          <a:p>
            <a:pPr algn="l">
              <a:spcBef>
                <a:spcPct val="50000"/>
              </a:spcBef>
              <a:buFont typeface="Arial" pitchFamily="34" charset="0"/>
              <a:buChar char="•"/>
              <a:defRPr/>
            </a:pPr>
            <a:r>
              <a:rPr lang="en-GB" sz="2200" dirty="0">
                <a:solidFill>
                  <a:schemeClr val="bg1"/>
                </a:solidFill>
                <a:latin typeface="+mn-lt"/>
              </a:rPr>
              <a:t> </a:t>
            </a:r>
            <a:r>
              <a:rPr lang="en-GB" sz="2200" dirty="0" smtClean="0">
                <a:solidFill>
                  <a:schemeClr val="bg1"/>
                </a:solidFill>
                <a:latin typeface="+mn-lt"/>
              </a:rPr>
              <a:t>Neurology </a:t>
            </a:r>
            <a:r>
              <a:rPr lang="en-GB" sz="2200" dirty="0">
                <a:solidFill>
                  <a:schemeClr val="bg1"/>
                </a:solidFill>
                <a:latin typeface="+mn-lt"/>
              </a:rPr>
              <a:t>&amp; </a:t>
            </a:r>
            <a:r>
              <a:rPr lang="en-GB" sz="2200" dirty="0" smtClean="0">
                <a:solidFill>
                  <a:schemeClr val="bg1"/>
                </a:solidFill>
                <a:latin typeface="+mn-lt"/>
              </a:rPr>
              <a:t>Cardiology</a:t>
            </a:r>
            <a:endParaRPr lang="en-GB" sz="2200" dirty="0">
              <a:solidFill>
                <a:schemeClr val="bg1"/>
              </a:solidFill>
              <a:latin typeface="+mn-lt"/>
            </a:endParaRPr>
          </a:p>
          <a:p>
            <a:pPr algn="l">
              <a:spcBef>
                <a:spcPct val="50000"/>
              </a:spcBef>
              <a:buFont typeface="Arial" pitchFamily="34" charset="0"/>
              <a:buChar char="•"/>
              <a:defRPr/>
            </a:pPr>
            <a:r>
              <a:rPr lang="en-GB" sz="2200" dirty="0">
                <a:solidFill>
                  <a:schemeClr val="bg1"/>
                </a:solidFill>
                <a:latin typeface="+mn-lt"/>
              </a:rPr>
              <a:t> ENT, Ophthalmology and Renal 1 week each</a:t>
            </a:r>
          </a:p>
          <a:p>
            <a:pPr algn="l">
              <a:spcBef>
                <a:spcPct val="50000"/>
              </a:spcBef>
              <a:buFont typeface="Arial" pitchFamily="34" charset="0"/>
              <a:buChar char="•"/>
              <a:defRPr/>
            </a:pPr>
            <a:r>
              <a:rPr lang="en-GB" sz="2200" dirty="0">
                <a:solidFill>
                  <a:schemeClr val="bg1"/>
                </a:solidFill>
                <a:latin typeface="+mn-lt"/>
              </a:rPr>
              <a:t> Elective </a:t>
            </a:r>
          </a:p>
          <a:p>
            <a:pPr algn="l">
              <a:spcBef>
                <a:spcPct val="50000"/>
              </a:spcBef>
              <a:buFont typeface="Arial" pitchFamily="34" charset="0"/>
              <a:buChar char="•"/>
              <a:defRPr/>
            </a:pPr>
            <a:r>
              <a:rPr lang="en-GB" sz="2200" dirty="0">
                <a:solidFill>
                  <a:schemeClr val="bg1"/>
                </a:solidFill>
                <a:latin typeface="+mn-lt"/>
              </a:rPr>
              <a:t> Integrated Course in Medicine, Surgery and CPT</a:t>
            </a:r>
          </a:p>
          <a:p>
            <a:pPr algn="l">
              <a:spcBef>
                <a:spcPct val="50000"/>
              </a:spcBef>
              <a:buFont typeface="Arial" pitchFamily="34" charset="0"/>
              <a:buChar char="•"/>
              <a:defRPr/>
            </a:pPr>
            <a:r>
              <a:rPr lang="en-GB" sz="2200" dirty="0">
                <a:solidFill>
                  <a:schemeClr val="bg1"/>
                </a:solidFill>
                <a:latin typeface="+mn-lt"/>
              </a:rPr>
              <a:t> Surgery and Medicine PACES Course</a:t>
            </a:r>
          </a:p>
          <a:p>
            <a:pPr>
              <a:defRPr/>
            </a:pPr>
            <a:endParaRPr lang="en-GB" dirty="0"/>
          </a:p>
        </p:txBody>
      </p:sp>
      <p:sp>
        <p:nvSpPr>
          <p:cNvPr id="4" name="Rectangular Callout 3"/>
          <p:cNvSpPr/>
          <p:nvPr/>
        </p:nvSpPr>
        <p:spPr bwMode="auto">
          <a:xfrm>
            <a:off x="4233863" y="3630613"/>
            <a:ext cx="3906837" cy="1704975"/>
          </a:xfrm>
          <a:prstGeom prst="wedgeRectCallou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a:lstStyle/>
          <a:p>
            <a:pPr algn="ctr">
              <a:defRPr/>
            </a:pPr>
            <a:r>
              <a:rPr lang="en-GB" dirty="0">
                <a:solidFill>
                  <a:srgbClr val="FF0000"/>
                </a:solidFill>
                <a:latin typeface="+mj-lt"/>
              </a:rPr>
              <a:t>FOR ALL MODULES </a:t>
            </a:r>
          </a:p>
          <a:p>
            <a:pPr algn="ctr">
              <a:defRPr/>
            </a:pPr>
            <a:r>
              <a:rPr lang="en-GB" dirty="0">
                <a:solidFill>
                  <a:srgbClr val="FF0000"/>
                </a:solidFill>
                <a:latin typeface="+mj-lt"/>
              </a:rPr>
              <a:t>WE ARE DESPERATE </a:t>
            </a:r>
          </a:p>
          <a:p>
            <a:pPr algn="ctr">
              <a:defRPr/>
            </a:pPr>
            <a:r>
              <a:rPr lang="en-GB" dirty="0">
                <a:solidFill>
                  <a:srgbClr val="FF0000"/>
                </a:solidFill>
                <a:latin typeface="+mj-lt"/>
              </a:rPr>
              <a:t>FOR FEEDBACK</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95275" y="177800"/>
            <a:ext cx="7300913" cy="777875"/>
          </a:xfrm>
        </p:spPr>
        <p:txBody>
          <a:bodyPr/>
          <a:lstStyle/>
          <a:p>
            <a:r>
              <a:rPr lang="en-GB" smtClean="0"/>
              <a:t>Agenda:</a:t>
            </a:r>
          </a:p>
        </p:txBody>
      </p:sp>
      <p:sp>
        <p:nvSpPr>
          <p:cNvPr id="10243" name="Rectangle 3"/>
          <p:cNvSpPr>
            <a:spLocks noGrp="1" noChangeArrowheads="1"/>
          </p:cNvSpPr>
          <p:nvPr>
            <p:ph type="body" idx="1"/>
          </p:nvPr>
        </p:nvSpPr>
        <p:spPr>
          <a:xfrm>
            <a:off x="285750" y="882650"/>
            <a:ext cx="8477250" cy="5635625"/>
          </a:xfrm>
        </p:spPr>
        <p:txBody>
          <a:bodyPr/>
          <a:lstStyle/>
          <a:p>
            <a:pPr>
              <a:lnSpc>
                <a:spcPct val="80000"/>
              </a:lnSpc>
            </a:pPr>
            <a:r>
              <a:rPr lang="en-GB" sz="2400" dirty="0" smtClean="0"/>
              <a:t>Overall plan for the year</a:t>
            </a:r>
          </a:p>
          <a:p>
            <a:pPr>
              <a:lnSpc>
                <a:spcPct val="80000"/>
              </a:lnSpc>
            </a:pPr>
            <a:r>
              <a:rPr lang="en-GB" sz="2400" b="1" dirty="0" smtClean="0">
                <a:solidFill>
                  <a:srgbClr val="FFFF00"/>
                </a:solidFill>
              </a:rPr>
              <a:t>Aims of the year</a:t>
            </a:r>
          </a:p>
          <a:p>
            <a:pPr>
              <a:lnSpc>
                <a:spcPct val="80000"/>
              </a:lnSpc>
            </a:pPr>
            <a:r>
              <a:rPr lang="en-GB" sz="2400" dirty="0" smtClean="0"/>
              <a:t>Attendance, sickness and absence, non delivered teaching</a:t>
            </a:r>
          </a:p>
          <a:p>
            <a:pPr>
              <a:lnSpc>
                <a:spcPct val="80000"/>
              </a:lnSpc>
            </a:pPr>
            <a:r>
              <a:rPr lang="en-GB" sz="2400" dirty="0" smtClean="0"/>
              <a:t>Holiday times</a:t>
            </a:r>
          </a:p>
          <a:p>
            <a:pPr>
              <a:lnSpc>
                <a:spcPct val="80000"/>
              </a:lnSpc>
            </a:pPr>
            <a:r>
              <a:rPr lang="en-GB" sz="2400" dirty="0" smtClean="0"/>
              <a:t>Dress Code</a:t>
            </a:r>
          </a:p>
          <a:p>
            <a:pPr>
              <a:lnSpc>
                <a:spcPct val="80000"/>
              </a:lnSpc>
            </a:pPr>
            <a:r>
              <a:rPr lang="en-GB" sz="2400" dirty="0" smtClean="0"/>
              <a:t>Personal Tutors</a:t>
            </a:r>
          </a:p>
          <a:p>
            <a:pPr>
              <a:lnSpc>
                <a:spcPct val="80000"/>
              </a:lnSpc>
            </a:pPr>
            <a:r>
              <a:rPr lang="en-GB" sz="2400" dirty="0" smtClean="0"/>
              <a:t>Locums/Assistantships</a:t>
            </a:r>
          </a:p>
          <a:p>
            <a:pPr>
              <a:lnSpc>
                <a:spcPct val="80000"/>
              </a:lnSpc>
            </a:pPr>
            <a:r>
              <a:rPr lang="en-GB" sz="2400" dirty="0" smtClean="0"/>
              <a:t>Senior Surgery &amp; Medicine firms</a:t>
            </a:r>
          </a:p>
          <a:p>
            <a:pPr>
              <a:lnSpc>
                <a:spcPct val="80000"/>
              </a:lnSpc>
            </a:pPr>
            <a:r>
              <a:rPr lang="en-GB" sz="2400" dirty="0" smtClean="0"/>
              <a:t>Finals and PACES</a:t>
            </a:r>
          </a:p>
          <a:p>
            <a:pPr>
              <a:lnSpc>
                <a:spcPct val="80000"/>
              </a:lnSpc>
            </a:pPr>
            <a:r>
              <a:rPr lang="en-GB" sz="2400" dirty="0" smtClean="0"/>
              <a:t>Integrated Course in Medicine, Surgery and CPT</a:t>
            </a:r>
          </a:p>
          <a:p>
            <a:pPr>
              <a:lnSpc>
                <a:spcPct val="80000"/>
              </a:lnSpc>
            </a:pPr>
            <a:r>
              <a:rPr lang="en-GB" sz="2400" dirty="0" smtClean="0"/>
              <a:t>Medicine and Surgery PACES Programme</a:t>
            </a:r>
          </a:p>
          <a:p>
            <a:pPr>
              <a:lnSpc>
                <a:spcPct val="80000"/>
              </a:lnSpc>
            </a:pPr>
            <a:r>
              <a:rPr lang="en-GB" sz="2400" dirty="0" smtClean="0"/>
              <a:t>CRB Checks and Cautions</a:t>
            </a:r>
          </a:p>
          <a:p>
            <a:pPr>
              <a:lnSpc>
                <a:spcPct val="80000"/>
              </a:lnSpc>
            </a:pPr>
            <a:r>
              <a:rPr lang="en-GB" sz="2400" dirty="0" smtClean="0"/>
              <a:t>Contact details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95275" y="177800"/>
            <a:ext cx="7300913" cy="777875"/>
          </a:xfrm>
        </p:spPr>
        <p:txBody>
          <a:bodyPr/>
          <a:lstStyle/>
          <a:p>
            <a:r>
              <a:rPr lang="en-GB" smtClean="0"/>
              <a:t>Agenda:</a:t>
            </a:r>
          </a:p>
        </p:txBody>
      </p:sp>
      <p:sp>
        <p:nvSpPr>
          <p:cNvPr id="13315" name="Rectangle 3"/>
          <p:cNvSpPr>
            <a:spLocks noGrp="1" noChangeArrowheads="1"/>
          </p:cNvSpPr>
          <p:nvPr>
            <p:ph type="body" idx="1"/>
          </p:nvPr>
        </p:nvSpPr>
        <p:spPr>
          <a:xfrm>
            <a:off x="285750" y="882650"/>
            <a:ext cx="8477250" cy="5635625"/>
          </a:xfrm>
        </p:spPr>
        <p:txBody>
          <a:bodyPr/>
          <a:lstStyle/>
          <a:p>
            <a:pPr>
              <a:lnSpc>
                <a:spcPct val="80000"/>
              </a:lnSpc>
            </a:pPr>
            <a:r>
              <a:rPr lang="en-GB" sz="2400" dirty="0" smtClean="0"/>
              <a:t>Overall plan for the year</a:t>
            </a:r>
          </a:p>
          <a:p>
            <a:pPr>
              <a:lnSpc>
                <a:spcPct val="80000"/>
              </a:lnSpc>
            </a:pPr>
            <a:r>
              <a:rPr lang="en-GB" sz="2400" dirty="0" smtClean="0"/>
              <a:t>Aims of the year</a:t>
            </a:r>
          </a:p>
          <a:p>
            <a:pPr>
              <a:lnSpc>
                <a:spcPct val="80000"/>
              </a:lnSpc>
            </a:pPr>
            <a:r>
              <a:rPr lang="en-GB" sz="2400" b="1" dirty="0" smtClean="0">
                <a:solidFill>
                  <a:srgbClr val="FFFF00"/>
                </a:solidFill>
              </a:rPr>
              <a:t>Attendance, sickness and absence, non delivered teaching</a:t>
            </a:r>
          </a:p>
          <a:p>
            <a:pPr>
              <a:lnSpc>
                <a:spcPct val="80000"/>
              </a:lnSpc>
            </a:pPr>
            <a:r>
              <a:rPr lang="en-GB" sz="2400" dirty="0" smtClean="0"/>
              <a:t>Holiday times</a:t>
            </a:r>
          </a:p>
          <a:p>
            <a:pPr>
              <a:lnSpc>
                <a:spcPct val="80000"/>
              </a:lnSpc>
            </a:pPr>
            <a:r>
              <a:rPr lang="en-GB" sz="2400" dirty="0" smtClean="0"/>
              <a:t>Dress Code</a:t>
            </a:r>
          </a:p>
          <a:p>
            <a:pPr>
              <a:lnSpc>
                <a:spcPct val="80000"/>
              </a:lnSpc>
            </a:pPr>
            <a:r>
              <a:rPr lang="en-GB" sz="2400" dirty="0" smtClean="0"/>
              <a:t>Personal Tutors</a:t>
            </a:r>
          </a:p>
          <a:p>
            <a:pPr>
              <a:lnSpc>
                <a:spcPct val="80000"/>
              </a:lnSpc>
            </a:pPr>
            <a:r>
              <a:rPr lang="en-GB" sz="2400" dirty="0" smtClean="0"/>
              <a:t>Locums/Assistantships</a:t>
            </a:r>
          </a:p>
          <a:p>
            <a:pPr>
              <a:lnSpc>
                <a:spcPct val="80000"/>
              </a:lnSpc>
            </a:pPr>
            <a:r>
              <a:rPr lang="en-GB" sz="2400" dirty="0" smtClean="0"/>
              <a:t>Senior Surgery &amp; Medicine firms</a:t>
            </a:r>
          </a:p>
          <a:p>
            <a:pPr>
              <a:lnSpc>
                <a:spcPct val="80000"/>
              </a:lnSpc>
            </a:pPr>
            <a:r>
              <a:rPr lang="en-GB" sz="2400" dirty="0" smtClean="0"/>
              <a:t>Finals and PACES</a:t>
            </a:r>
          </a:p>
          <a:p>
            <a:pPr>
              <a:lnSpc>
                <a:spcPct val="80000"/>
              </a:lnSpc>
            </a:pPr>
            <a:r>
              <a:rPr lang="en-GB" sz="2400" dirty="0" smtClean="0"/>
              <a:t>Integrated Course in Medicine, Surgery and CPT</a:t>
            </a:r>
          </a:p>
          <a:p>
            <a:pPr>
              <a:lnSpc>
                <a:spcPct val="80000"/>
              </a:lnSpc>
            </a:pPr>
            <a:r>
              <a:rPr lang="en-GB" sz="2400" dirty="0" smtClean="0"/>
              <a:t>Medicine and Surgery PACES Programme</a:t>
            </a:r>
          </a:p>
          <a:p>
            <a:pPr>
              <a:lnSpc>
                <a:spcPct val="80000"/>
              </a:lnSpc>
            </a:pPr>
            <a:r>
              <a:rPr lang="en-GB" sz="2400" dirty="0" smtClean="0"/>
              <a:t>CRB Checks and Cautions</a:t>
            </a:r>
          </a:p>
          <a:p>
            <a:pPr>
              <a:lnSpc>
                <a:spcPct val="80000"/>
              </a:lnSpc>
            </a:pPr>
            <a:r>
              <a:rPr lang="en-GB" sz="2400" dirty="0" smtClean="0"/>
              <a:t>Contact details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mperial_blue[1]">
  <a:themeElements>
    <a:clrScheme name="imperial_blue[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mperial_blue[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imperial_blue[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mperial_blue[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mperial_blue[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mperial_blue[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mperial_blue[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mperial_blue[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mperial_blue[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imperial_blue[1]</Template>
  <TotalTime>1010</TotalTime>
  <Words>2024</Words>
  <Application>Microsoft Office PowerPoint</Application>
  <PresentationFormat>On-screen Show (4:3)</PresentationFormat>
  <Paragraphs>407</Paragraphs>
  <Slides>40</Slides>
  <Notes>37</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imperial_blue[1]</vt:lpstr>
      <vt:lpstr>Welcome to Year 6 (The end is in sight!)</vt:lpstr>
      <vt:lpstr>Agenda:</vt:lpstr>
      <vt:lpstr>Agenda:</vt:lpstr>
      <vt:lpstr>Overall Plan for the Year:</vt:lpstr>
      <vt:lpstr>Overall Plan for the Year:</vt:lpstr>
      <vt:lpstr>Overall Plan for the Year:</vt:lpstr>
      <vt:lpstr>Overall Plan for the Year:</vt:lpstr>
      <vt:lpstr>Agenda:</vt:lpstr>
      <vt:lpstr>Agenda:</vt:lpstr>
      <vt:lpstr>Attendance, sickness and absence</vt:lpstr>
      <vt:lpstr>Non Delivered Teaching</vt:lpstr>
      <vt:lpstr>Non Delivered Teaching</vt:lpstr>
      <vt:lpstr>Agenda:</vt:lpstr>
      <vt:lpstr>Holidays:</vt:lpstr>
      <vt:lpstr>Bank Holidays</vt:lpstr>
      <vt:lpstr>Agenda:</vt:lpstr>
      <vt:lpstr>Dress Code</vt:lpstr>
      <vt:lpstr>Agenda:</vt:lpstr>
      <vt:lpstr>Agenda:</vt:lpstr>
      <vt:lpstr>Locums/Assistantships </vt:lpstr>
      <vt:lpstr>Agenda:</vt:lpstr>
      <vt:lpstr>Senior Surgery &amp; Medicine Firms</vt:lpstr>
      <vt:lpstr>Senior Surgery &amp; Medicine Firms</vt:lpstr>
      <vt:lpstr>Senior Medicine &amp; Surgery firms</vt:lpstr>
      <vt:lpstr>Agenda:</vt:lpstr>
      <vt:lpstr>Agenda:</vt:lpstr>
      <vt:lpstr>PACES : What does it mean?</vt:lpstr>
      <vt:lpstr>PACES:</vt:lpstr>
      <vt:lpstr>Medicine PACES Stations:</vt:lpstr>
      <vt:lpstr>Surgery PACES Stations:</vt:lpstr>
      <vt:lpstr>Agenda:</vt:lpstr>
      <vt:lpstr>Integrated Course in Medicine, Surgery and CPT:</vt:lpstr>
      <vt:lpstr>Revision Tutors</vt:lpstr>
      <vt:lpstr>Agenda:</vt:lpstr>
      <vt:lpstr>Medicine and Surgery PACES Course</vt:lpstr>
      <vt:lpstr>Agenda:</vt:lpstr>
      <vt:lpstr>CRB Checks and Cautions</vt:lpstr>
      <vt:lpstr>Agenda:</vt:lpstr>
      <vt:lpstr>PowerPoint Presentation</vt:lpstr>
      <vt:lpstr>PowerPoint Presentation</vt:lpstr>
    </vt:vector>
  </TitlesOfParts>
  <Company>Imperial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6 (The end is in sight!)</dc:title>
  <dc:creator>mrphl</dc:creator>
  <cp:lastModifiedBy>Shiel, Nuala</cp:lastModifiedBy>
  <cp:revision>92</cp:revision>
  <dcterms:created xsi:type="dcterms:W3CDTF">2011-05-20T11:15:05Z</dcterms:created>
  <dcterms:modified xsi:type="dcterms:W3CDTF">2012-07-26T12:39:49Z</dcterms:modified>
</cp:coreProperties>
</file>