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sldIdLst>
    <p:sldId id="916" r:id="rId2"/>
    <p:sldId id="920" r:id="rId3"/>
    <p:sldId id="917" r:id="rId4"/>
    <p:sldId id="918" r:id="rId5"/>
    <p:sldId id="912" r:id="rId6"/>
    <p:sldId id="923" r:id="rId7"/>
    <p:sldId id="924" r:id="rId8"/>
    <p:sldId id="839" r:id="rId9"/>
    <p:sldId id="841" r:id="rId10"/>
    <p:sldId id="926" r:id="rId11"/>
    <p:sldId id="925" r:id="rId12"/>
    <p:sldId id="842" r:id="rId13"/>
    <p:sldId id="846" r:id="rId14"/>
    <p:sldId id="847" r:id="rId15"/>
    <p:sldId id="848" r:id="rId16"/>
    <p:sldId id="850" r:id="rId17"/>
    <p:sldId id="928" r:id="rId18"/>
    <p:sldId id="852" r:id="rId19"/>
    <p:sldId id="853" r:id="rId20"/>
    <p:sldId id="930" r:id="rId21"/>
    <p:sldId id="929" r:id="rId22"/>
    <p:sldId id="854" r:id="rId23"/>
    <p:sldId id="942" r:id="rId24"/>
    <p:sldId id="935" r:id="rId25"/>
    <p:sldId id="855" r:id="rId26"/>
    <p:sldId id="856" r:id="rId27"/>
    <p:sldId id="857" r:id="rId28"/>
    <p:sldId id="858" r:id="rId29"/>
    <p:sldId id="859" r:id="rId30"/>
    <p:sldId id="943" r:id="rId31"/>
    <p:sldId id="861" r:id="rId32"/>
    <p:sldId id="862" r:id="rId33"/>
    <p:sldId id="863" r:id="rId34"/>
    <p:sldId id="864" r:id="rId35"/>
    <p:sldId id="919" r:id="rId36"/>
    <p:sldId id="936" r:id="rId37"/>
    <p:sldId id="933" r:id="rId38"/>
    <p:sldId id="868" r:id="rId39"/>
    <p:sldId id="869" r:id="rId40"/>
    <p:sldId id="870" r:id="rId41"/>
    <p:sldId id="937" r:id="rId42"/>
    <p:sldId id="938" r:id="rId43"/>
    <p:sldId id="939" r:id="rId44"/>
    <p:sldId id="940" r:id="rId45"/>
    <p:sldId id="871" r:id="rId46"/>
    <p:sldId id="872" r:id="rId47"/>
    <p:sldId id="873" r:id="rId48"/>
    <p:sldId id="874" r:id="rId49"/>
    <p:sldId id="875" r:id="rId50"/>
    <p:sldId id="941" r:id="rId51"/>
    <p:sldId id="922" r:id="rId52"/>
    <p:sldId id="944" r:id="rId53"/>
    <p:sldId id="945" r:id="rId54"/>
    <p:sldId id="946" r:id="rId55"/>
    <p:sldId id="947" r:id="rId56"/>
    <p:sldId id="948" r:id="rId57"/>
    <p:sldId id="949" r:id="rId58"/>
    <p:sldId id="950" r:id="rId59"/>
    <p:sldId id="952" r:id="rId6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0000"/>
    <a:srgbClr val="FFCC66"/>
    <a:srgbClr val="CCFF99"/>
    <a:srgbClr val="FFCCFF"/>
    <a:srgbClr val="0000FF"/>
    <a:srgbClr val="00FF00"/>
    <a:srgbClr val="0000CC"/>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9256" autoAdjust="0"/>
  </p:normalViewPr>
  <p:slideViewPr>
    <p:cSldViewPr>
      <p:cViewPr>
        <p:scale>
          <a:sx n="50" d="100"/>
          <a:sy n="50" d="100"/>
        </p:scale>
        <p:origin x="-708" y="-114"/>
      </p:cViewPr>
      <p:guideLst>
        <p:guide orient="horz" pos="2160"/>
        <p:guide pos="2880"/>
      </p:guideLst>
    </p:cSldViewPr>
  </p:slideViewPr>
  <p:notesTextViewPr>
    <p:cViewPr>
      <p:scale>
        <a:sx n="100" d="100"/>
        <a:sy n="100" d="100"/>
      </p:scale>
      <p:origin x="0" y="0"/>
    </p:cViewPr>
  </p:notesTextViewPr>
  <p:sorterViewPr>
    <p:cViewPr>
      <p:scale>
        <a:sx n="206" d="100"/>
        <a:sy n="206" d="100"/>
      </p:scale>
      <p:origin x="0" y="62720"/>
    </p:cViewPr>
  </p:sorterViewPr>
  <p:notesViewPr>
    <p:cSldViewPr>
      <p:cViewPr varScale="1">
        <p:scale>
          <a:sx n="45" d="100"/>
          <a:sy n="45" d="100"/>
        </p:scale>
        <p:origin x="-1890"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Header Placeholder 27649"/>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52" tIns="48327" rIns="96652" bIns="48327" numCol="1" anchor="t" anchorCtr="0" compatLnSpc="1">
            <a:prstTxWarp prst="textNoShape">
              <a:avLst/>
            </a:prstTxWarp>
          </a:bodyPr>
          <a:lstStyle>
            <a:lvl1pPr defTabSz="966788">
              <a:defRPr sz="1300"/>
            </a:lvl1pPr>
          </a:lstStyle>
          <a:p>
            <a:pPr>
              <a:defRPr/>
            </a:pPr>
            <a:endParaRPr lang="en-GB"/>
          </a:p>
        </p:txBody>
      </p:sp>
      <p:sp>
        <p:nvSpPr>
          <p:cNvPr id="27651" name="Date Placeholder 27650"/>
          <p:cNvSpPr>
            <a:spLocks noGrp="1" noChangeArrowheads="1"/>
          </p:cNvSpPr>
          <p:nvPr>
            <p:ph type="dt" idx="1"/>
          </p:nvPr>
        </p:nvSpPr>
        <p:spPr bwMode="auto">
          <a:xfrm>
            <a:off x="4144963" y="0"/>
            <a:ext cx="3168650" cy="481013"/>
          </a:xfrm>
          <a:prstGeom prst="rect">
            <a:avLst/>
          </a:prstGeom>
          <a:noFill/>
          <a:ln w="9525">
            <a:noFill/>
            <a:miter lim="800000"/>
            <a:headEnd/>
            <a:tailEnd/>
          </a:ln>
        </p:spPr>
        <p:txBody>
          <a:bodyPr vert="horz" wrap="square" lIns="96652" tIns="48327" rIns="96652" bIns="48327" numCol="1" anchor="t" anchorCtr="0" compatLnSpc="1">
            <a:prstTxWarp prst="textNoShape">
              <a:avLst/>
            </a:prstTxWarp>
          </a:bodyPr>
          <a:lstStyle>
            <a:lvl1pPr algn="r" defTabSz="966788">
              <a:defRPr sz="1300"/>
            </a:lvl1pPr>
          </a:lstStyle>
          <a:p>
            <a:pPr>
              <a:defRPr/>
            </a:pPr>
            <a:endParaRPr lang="en-GB"/>
          </a:p>
        </p:txBody>
      </p:sp>
      <p:sp>
        <p:nvSpPr>
          <p:cNvPr id="36868" name="Rectangle 27651"/>
          <p:cNvSpPr>
            <a:spLocks noGrp="1" noRot="1" noChangeAspect="1" noChangeArrowheads="1" noTextEdit="1"/>
          </p:cNvSpPr>
          <p:nvPr>
            <p:ph type="sldImg" idx="2"/>
          </p:nvPr>
        </p:nvSpPr>
        <p:spPr bwMode="auto">
          <a:xfrm>
            <a:off x="1258888" y="720725"/>
            <a:ext cx="4800600" cy="3600450"/>
          </a:xfrm>
          <a:prstGeom prst="rect">
            <a:avLst/>
          </a:prstGeom>
          <a:noFill/>
          <a:ln w="9525" algn="ctr">
            <a:solidFill>
              <a:srgbClr val="000000"/>
            </a:solidFill>
            <a:miter lim="800000"/>
            <a:headEnd/>
            <a:tailEnd/>
          </a:ln>
        </p:spPr>
      </p:sp>
      <p:sp>
        <p:nvSpPr>
          <p:cNvPr id="4101" name="Notes Placeholder 4100"/>
          <p:cNvSpPr>
            <a:spLocks noGrp="1" noChangeArrowheads="1"/>
          </p:cNvSpPr>
          <p:nvPr>
            <p:ph type="body" sz="quarter" idx="3"/>
          </p:nvPr>
        </p:nvSpPr>
        <p:spPr bwMode="auto">
          <a:xfrm>
            <a:off x="731838" y="4560888"/>
            <a:ext cx="5851525" cy="4319587"/>
          </a:xfrm>
          <a:prstGeom prst="rect">
            <a:avLst/>
          </a:prstGeom>
          <a:noFill/>
          <a:ln w="9525" cap="flat" cmpd="sng" algn="ctr">
            <a:noFill/>
            <a:prstDash val="solid"/>
            <a:miter lim="800000"/>
            <a:headEnd type="none" w="med" len="med"/>
            <a:tailEnd type="none" w="med" len="med"/>
          </a:ln>
          <a:effectLst/>
        </p:spPr>
        <p:txBody>
          <a:bodyPr vert="horz" wrap="square" lIns="96652" tIns="48327" rIns="96652" bIns="48327" numCol="1" anchor="t" anchorCtr="0" compatLnSpc="1">
            <a:prstTxWarp prst="textNoShape">
              <a:avLst/>
            </a:prstTxWarp>
          </a:bodyPr>
          <a:lstStyle/>
          <a:p>
            <a:pPr lvl="0"/>
            <a:r>
              <a:rPr lang="en-GB" noProof="0" smtClean="0"/>
              <a:t>Click to edit Master text styles</a:t>
            </a:r>
            <a:endParaRPr lang="en-US" noProof="0" smtClean="0"/>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7654" name="Footer Placeholder 27653"/>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52" tIns="48327" rIns="96652" bIns="48327" numCol="1" anchor="b" anchorCtr="0" compatLnSpc="1">
            <a:prstTxWarp prst="textNoShape">
              <a:avLst/>
            </a:prstTxWarp>
          </a:bodyPr>
          <a:lstStyle>
            <a:lvl1pPr defTabSz="966788">
              <a:defRPr sz="1300"/>
            </a:lvl1pPr>
          </a:lstStyle>
          <a:p>
            <a:pPr>
              <a:defRPr/>
            </a:pPr>
            <a:endParaRPr lang="en-GB"/>
          </a:p>
        </p:txBody>
      </p:sp>
      <p:sp>
        <p:nvSpPr>
          <p:cNvPr id="4103" name="Slide Number Placeholder 4102"/>
          <p:cNvSpPr>
            <a:spLocks noGrp="1" noChangeArrowheads="1"/>
          </p:cNvSpPr>
          <p:nvPr>
            <p:ph type="sldNum" sz="quarter" idx="5"/>
          </p:nvPr>
        </p:nvSpPr>
        <p:spPr bwMode="auto">
          <a:xfrm>
            <a:off x="4144963" y="9120188"/>
            <a:ext cx="3168650" cy="479425"/>
          </a:xfrm>
          <a:prstGeom prst="rect">
            <a:avLst/>
          </a:prstGeom>
          <a:noFill/>
          <a:ln w="9525" cap="flat" cmpd="sng" algn="ctr">
            <a:noFill/>
            <a:prstDash val="solid"/>
            <a:miter lim="800000"/>
            <a:headEnd type="none" w="med" len="med"/>
            <a:tailEnd type="none" w="med" len="med"/>
          </a:ln>
          <a:effectLst/>
        </p:spPr>
        <p:txBody>
          <a:bodyPr vert="horz" wrap="square" lIns="96652" tIns="48327" rIns="96652" bIns="48327" numCol="1" anchor="b" anchorCtr="0" compatLnSpc="1">
            <a:prstTxWarp prst="textNoShape">
              <a:avLst/>
            </a:prstTxWarp>
          </a:bodyPr>
          <a:lstStyle>
            <a:lvl1pPr algn="r" defTabSz="966788">
              <a:defRPr sz="1300"/>
            </a:lvl1pPr>
          </a:lstStyle>
          <a:p>
            <a:pPr>
              <a:defRPr/>
            </a:pPr>
            <a:fld id="{93073926-7B69-4570-918D-EA0F4CE6BCF6}" type="slidenum">
              <a:rPr lang="en-GB"/>
              <a:pPr>
                <a:defRPr/>
              </a:pPr>
              <a:t>‹#›</a:t>
            </a:fld>
            <a:endParaRPr lang="en-GB"/>
          </a:p>
        </p:txBody>
      </p:sp>
    </p:spTree>
    <p:extLst>
      <p:ext uri="{BB962C8B-B14F-4D97-AF65-F5344CB8AC3E}">
        <p14:creationId xmlns:p14="http://schemas.microsoft.com/office/powerpoint/2010/main" val="4047421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p:spPr>
        <p:txBody>
          <a:bodyPr/>
          <a:lstStyle/>
          <a:p>
            <a:fld id="{3F0CB905-B7AE-1C4E-B06F-A7485138C76D}" type="slidenum">
              <a:rPr lang="en-GB"/>
              <a:pPr/>
              <a:t>1</a:t>
            </a:fld>
            <a:endParaRPr lang="en-GB"/>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p:spPr>
        <p:txBody>
          <a:bodyPr/>
          <a:lstStyle/>
          <a:p>
            <a:fld id="{9B9F64E9-5A7D-B047-B66F-A4C5A0038196}" type="slidenum">
              <a:rPr lang="en-GB"/>
              <a:pPr/>
              <a:t>14</a:t>
            </a:fld>
            <a:endParaRPr lang="en-GB"/>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a:noFill/>
        </p:spPr>
        <p:txBody>
          <a:bodyPr/>
          <a:lstStyle/>
          <a:p>
            <a:fld id="{E89DAB3A-B0D8-C849-BE08-BAE6C96EDB3F}" type="slidenum">
              <a:rPr lang="en-GB"/>
              <a:pPr/>
              <a:t>15</a:t>
            </a:fld>
            <a:endParaRPr lang="en-GB"/>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p:spPr>
        <p:txBody>
          <a:bodyPr/>
          <a:lstStyle/>
          <a:p>
            <a:fld id="{EB07C6C3-9D7A-3849-9BB9-8B397BA4A5F1}" type="slidenum">
              <a:rPr lang="en-GB"/>
              <a:pPr/>
              <a:t>16</a:t>
            </a:fld>
            <a:endParaRPr lang="en-GB"/>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p:spPr>
        <p:txBody>
          <a:bodyPr/>
          <a:lstStyle/>
          <a:p>
            <a:fld id="{C5452B24-A6BD-1744-87DA-0BE2DBEECBE5}" type="slidenum">
              <a:rPr lang="en-GB"/>
              <a:pPr/>
              <a:t>18</a:t>
            </a:fld>
            <a:endParaRPr lang="en-GB"/>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sldNum" sz="quarter" idx="5"/>
          </p:nvPr>
        </p:nvSpPr>
        <p:spPr>
          <a:noFill/>
        </p:spPr>
        <p:txBody>
          <a:bodyPr/>
          <a:lstStyle/>
          <a:p>
            <a:fld id="{9CDF2463-2178-4C47-8FB8-EBAC49A22B47}" type="slidenum">
              <a:rPr lang="en-GB"/>
              <a:pPr/>
              <a:t>19</a:t>
            </a:fld>
            <a:endParaRPr lang="en-GB"/>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p:spPr>
        <p:txBody>
          <a:bodyPr/>
          <a:lstStyle/>
          <a:p>
            <a:fld id="{FBB40BFA-955B-1648-ADC0-6D090313C36B}" type="slidenum">
              <a:rPr lang="en-GB"/>
              <a:pPr/>
              <a:t>20</a:t>
            </a:fld>
            <a:endParaRPr lang="en-GB"/>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p:spPr>
        <p:txBody>
          <a:bodyPr/>
          <a:lstStyle/>
          <a:p>
            <a:fld id="{9E2C469D-E946-4F43-ABA1-4B05E78B7F46}" type="slidenum">
              <a:rPr lang="en-GB"/>
              <a:pPr/>
              <a:t>22</a:t>
            </a:fld>
            <a:endParaRPr lang="en-GB"/>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a:noFill/>
        </p:spPr>
        <p:txBody>
          <a:bodyPr/>
          <a:lstStyle/>
          <a:p>
            <a:fld id="{6B8A5658-C406-D149-9025-86BA556A6AB9}" type="slidenum">
              <a:rPr lang="en-GB"/>
              <a:pPr/>
              <a:t>24</a:t>
            </a:fld>
            <a:endParaRPr lang="en-GB"/>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p:spPr>
        <p:txBody>
          <a:bodyPr/>
          <a:lstStyle/>
          <a:p>
            <a:fld id="{888592A0-B749-2A4C-A73D-BDAB1053BAFD}" type="slidenum">
              <a:rPr lang="en-GB"/>
              <a:pPr/>
              <a:t>25</a:t>
            </a:fld>
            <a:endParaRPr lang="en-GB"/>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p:spPr>
        <p:txBody>
          <a:bodyPr/>
          <a:lstStyle/>
          <a:p>
            <a:fld id="{A1E405FE-50B6-2E4B-A2C7-E44F52F76D96}" type="slidenum">
              <a:rPr lang="en-GB"/>
              <a:pPr/>
              <a:t>26</a:t>
            </a:fld>
            <a:endParaRPr lang="en-GB"/>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p:spPr>
        <p:txBody>
          <a:bodyPr/>
          <a:lstStyle/>
          <a:p>
            <a:fld id="{3F0CB905-B7AE-1C4E-B06F-A7485138C76D}" type="slidenum">
              <a:rPr lang="en-GB"/>
              <a:pPr/>
              <a:t>2</a:t>
            </a:fld>
            <a:endParaRPr lang="en-GB"/>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p:spPr>
        <p:txBody>
          <a:bodyPr/>
          <a:lstStyle/>
          <a:p>
            <a:fld id="{CC56CC4A-6D24-CA4B-931B-5B53A3D58E28}" type="slidenum">
              <a:rPr lang="en-GB"/>
              <a:pPr/>
              <a:t>27</a:t>
            </a:fld>
            <a:endParaRPr lang="en-GB"/>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a:noFill/>
        </p:spPr>
        <p:txBody>
          <a:bodyPr/>
          <a:lstStyle/>
          <a:p>
            <a:fld id="{2184083D-8D71-634D-81A1-198898F37A14}" type="slidenum">
              <a:rPr lang="en-GB"/>
              <a:pPr/>
              <a:t>28</a:t>
            </a:fld>
            <a:endParaRPr lang="en-GB"/>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p:spPr>
        <p:txBody>
          <a:bodyPr/>
          <a:lstStyle/>
          <a:p>
            <a:fld id="{F0936096-B517-9F46-B770-7080A8588923}" type="slidenum">
              <a:rPr lang="en-GB"/>
              <a:pPr/>
              <a:t>29</a:t>
            </a:fld>
            <a:endParaRPr lang="en-GB"/>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p:cNvSpPr>
            <a:spLocks noGrp="1" noChangeArrowheads="1"/>
          </p:cNvSpPr>
          <p:nvPr>
            <p:ph type="sldNum" sz="quarter" idx="5"/>
          </p:nvPr>
        </p:nvSpPr>
        <p:spPr>
          <a:noFill/>
        </p:spPr>
        <p:txBody>
          <a:bodyPr/>
          <a:lstStyle/>
          <a:p>
            <a:fld id="{B299B586-AFE6-C846-A84A-9B4ADB050353}" type="slidenum">
              <a:rPr lang="en-GB"/>
              <a:pPr/>
              <a:t>31</a:t>
            </a:fld>
            <a:endParaRPr lang="en-GB"/>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p:spPr>
        <p:txBody>
          <a:bodyPr/>
          <a:lstStyle/>
          <a:p>
            <a:fld id="{70C025BB-3AFE-8F43-9C4C-675044E3B23D}" type="slidenum">
              <a:rPr lang="en-GB"/>
              <a:pPr/>
              <a:t>32</a:t>
            </a:fld>
            <a:endParaRPr lang="en-GB"/>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a:noFill/>
        </p:spPr>
        <p:txBody>
          <a:bodyPr/>
          <a:lstStyle/>
          <a:p>
            <a:fld id="{844BBDD3-AE68-E749-BA7D-1C5CA880FFB5}" type="slidenum">
              <a:rPr lang="en-GB"/>
              <a:pPr/>
              <a:t>33</a:t>
            </a:fld>
            <a:endParaRPr lang="en-GB"/>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a:noFill/>
        </p:spPr>
        <p:txBody>
          <a:bodyPr/>
          <a:lstStyle/>
          <a:p>
            <a:fld id="{674695B3-10AB-1443-8E2C-AF55F1096739}" type="slidenum">
              <a:rPr lang="en-GB"/>
              <a:pPr/>
              <a:t>34</a:t>
            </a:fld>
            <a:endParaRPr lang="en-GB"/>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p:spPr>
        <p:txBody>
          <a:bodyPr/>
          <a:lstStyle/>
          <a:p>
            <a:fld id="{16F732D5-C4DD-FB40-95F5-DE984EC32015}" type="slidenum">
              <a:rPr lang="en-GB"/>
              <a:pPr/>
              <a:t>37</a:t>
            </a:fld>
            <a:endParaRPr lang="en-GB"/>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a:noFill/>
        </p:spPr>
        <p:txBody>
          <a:bodyPr/>
          <a:lstStyle/>
          <a:p>
            <a:fld id="{94A83439-5D86-3943-B685-63189F851953}" type="slidenum">
              <a:rPr lang="en-GB"/>
              <a:pPr/>
              <a:t>38</a:t>
            </a:fld>
            <a:endParaRPr lang="en-GB"/>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p:spPr>
        <p:txBody>
          <a:bodyPr/>
          <a:lstStyle/>
          <a:p>
            <a:fld id="{2619DF15-F93B-DD4D-A402-996C9B8CD5E0}" type="slidenum">
              <a:rPr lang="en-GB"/>
              <a:pPr/>
              <a:t>39</a:t>
            </a:fld>
            <a:endParaRPr lang="en-GB"/>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fld id="{6D4E3384-BA72-A546-ADC7-D7FD3DC8B063}" type="slidenum">
              <a:rPr lang="en-GB"/>
              <a:pPr/>
              <a:t>4</a:t>
            </a:fld>
            <a:endParaRPr lang="en-GB"/>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p:spPr>
        <p:txBody>
          <a:bodyPr/>
          <a:lstStyle/>
          <a:p>
            <a:fld id="{713C50A6-0B67-F442-905A-7EA70000DCB0}" type="slidenum">
              <a:rPr lang="en-GB"/>
              <a:pPr/>
              <a:t>40</a:t>
            </a:fld>
            <a:endParaRPr lang="en-GB"/>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p:spPr>
        <p:txBody>
          <a:bodyPr/>
          <a:lstStyle/>
          <a:p>
            <a:fld id="{7982CD59-2083-A341-B03A-1F6ED1AC0CBB}" type="slidenum">
              <a:rPr lang="en-GB"/>
              <a:pPr/>
              <a:t>42</a:t>
            </a:fld>
            <a:endParaRPr lang="en-GB"/>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AU">
                <a:latin typeface="Times New Roman" charset="0"/>
                <a:ea typeface="Arial" charset="0"/>
              </a:rPr>
              <a:t>PRESENTATION ONE</a:t>
            </a:r>
          </a:p>
        </p:txBody>
      </p:sp>
      <p:sp>
        <p:nvSpPr>
          <p:cNvPr id="104451" name="Rectangle 3"/>
          <p:cNvSpPr>
            <a:spLocks noGrp="1" noChangeArrowheads="1"/>
          </p:cNvSpPr>
          <p:nvPr>
            <p:ph type="dt" sz="quarter" idx="1"/>
          </p:nvPr>
        </p:nvSpPr>
        <p:spPr>
          <a:noFill/>
        </p:spPr>
        <p:txBody>
          <a:bodyPr/>
          <a:lstStyle/>
          <a:p>
            <a:fld id="{AE652E58-6DF7-654A-9BF2-F8294ED950D9}" type="datetime1">
              <a:rPr lang="en-AU"/>
              <a:pPr/>
              <a:t>27/07/2012</a:t>
            </a:fld>
            <a:endParaRPr lang="en-AU"/>
          </a:p>
        </p:txBody>
      </p:sp>
      <p:sp>
        <p:nvSpPr>
          <p:cNvPr id="104452" name="Rectangle 6"/>
          <p:cNvSpPr>
            <a:spLocks noGrp="1" noChangeArrowheads="1"/>
          </p:cNvSpPr>
          <p:nvPr>
            <p:ph type="ftr" sz="quarter" idx="4"/>
          </p:nvPr>
        </p:nvSpPr>
        <p:spPr>
          <a:noFill/>
        </p:spPr>
        <p:txBody>
          <a:bodyPr/>
          <a:lstStyle/>
          <a:p>
            <a:r>
              <a:rPr lang="en-AU">
                <a:latin typeface="Times New Roman" charset="0"/>
                <a:ea typeface="Arial" charset="0"/>
              </a:rPr>
              <a:t>Introduction to Evidence-Based Practice</a:t>
            </a:r>
          </a:p>
        </p:txBody>
      </p:sp>
      <p:sp>
        <p:nvSpPr>
          <p:cNvPr id="104453" name="Rectangle 7"/>
          <p:cNvSpPr>
            <a:spLocks noGrp="1" noChangeArrowheads="1"/>
          </p:cNvSpPr>
          <p:nvPr>
            <p:ph type="sldNum" sz="quarter" idx="5"/>
          </p:nvPr>
        </p:nvSpPr>
        <p:spPr>
          <a:noFill/>
        </p:spPr>
        <p:txBody>
          <a:bodyPr/>
          <a:lstStyle/>
          <a:p>
            <a:fld id="{C833EDDE-0562-D04E-BD39-1DB75F2D8967}" type="slidenum">
              <a:rPr lang="en-AU"/>
              <a:pPr/>
              <a:t>43</a:t>
            </a:fld>
            <a:endParaRPr lang="en-AU"/>
          </a:p>
        </p:txBody>
      </p:sp>
      <p:sp>
        <p:nvSpPr>
          <p:cNvPr id="104454" name="Rectangle 2"/>
          <p:cNvSpPr>
            <a:spLocks noGrp="1" noRot="1" noChangeAspect="1" noChangeArrowheads="1" noTextEdit="1"/>
          </p:cNvSpPr>
          <p:nvPr>
            <p:ph type="sldImg"/>
          </p:nvPr>
        </p:nvSpPr>
        <p:spPr>
          <a:ln/>
        </p:spPr>
      </p:sp>
      <p:sp>
        <p:nvSpPr>
          <p:cNvPr id="104455"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p:spPr>
        <p:txBody>
          <a:bodyPr/>
          <a:lstStyle/>
          <a:p>
            <a:fld id="{A436FC6E-5D39-544D-A998-D4DDFE8E2B7F}" type="slidenum">
              <a:rPr lang="en-GB"/>
              <a:pPr/>
              <a:t>45</a:t>
            </a:fld>
            <a:endParaRPr lang="en-GB"/>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p:spPr>
        <p:txBody>
          <a:bodyPr/>
          <a:lstStyle/>
          <a:p>
            <a:fld id="{43850E33-E9F5-2E45-8DC7-9CB08805608D}" type="slidenum">
              <a:rPr lang="en-GB"/>
              <a:pPr/>
              <a:t>46</a:t>
            </a:fld>
            <a:endParaRPr lang="en-GB"/>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GB">
                <a:latin typeface="Times New Roman" charset="0"/>
              </a:rPr>
              <a:t>Trials with binary end points yield a proportion of patients in each group with the outcome of interest. When the outcome event is an adverse one, the difference between the proportions with the outcome in the new treatment (pN) and standard treatment (pS) groups is called the absolute risk reduction (ARR=pN pS). The number needed to treat is simply the reciprocal of the absolute risk difference, or 1/ARR (or 100/ARR if percentages are used rather than proportions). A large treatment effect, in the absolute scale, leads to a small number needed to treat. A treatment that will lead to one saved life for every 10 patients treated is clearly better than a competing treatment that saves one life for every 50 treated. Note that when there is no treatment effect the absolute risk reduction is zero and the number needed to treat is infinite. As we will see below, this causes problems. </a:t>
            </a:r>
          </a:p>
          <a:p>
            <a:endParaRPr lang="en-GB">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p:spPr>
        <p:txBody>
          <a:bodyPr/>
          <a:lstStyle/>
          <a:p>
            <a:fld id="{663DF86F-5CAD-E948-A2F1-23C066250C43}" type="slidenum">
              <a:rPr lang="en-GB"/>
              <a:pPr/>
              <a:t>47</a:t>
            </a:fld>
            <a:endParaRPr lang="en-GB"/>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p:spPr>
        <p:txBody>
          <a:bodyPr/>
          <a:lstStyle/>
          <a:p>
            <a:fld id="{981B87EA-1F26-C946-B8A6-E5A45BC50CCA}" type="slidenum">
              <a:rPr lang="en-GB"/>
              <a:pPr/>
              <a:t>48</a:t>
            </a:fld>
            <a:endParaRPr lang="en-GB"/>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p:spPr>
        <p:txBody>
          <a:bodyPr/>
          <a:lstStyle/>
          <a:p>
            <a:fld id="{95E059EE-7EE6-3849-BFAC-51D46BA18E1E}" type="slidenum">
              <a:rPr lang="en-GB"/>
              <a:pPr/>
              <a:t>49</a:t>
            </a:fld>
            <a:endParaRPr lang="en-GB"/>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fld id="{6D4E3384-BA72-A546-ADC7-D7FD3DC8B063}" type="slidenum">
              <a:rPr lang="en-GB"/>
              <a:pPr/>
              <a:t>59</a:t>
            </a:fld>
            <a:endParaRPr lang="en-GB"/>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073926-7B69-4570-918D-EA0F4CE6BCF6}" type="slidenum">
              <a:rPr lang="en-GB" smtClean="0"/>
              <a:pPr>
                <a:defRPr/>
              </a:pPr>
              <a:t>5</a:t>
            </a:fld>
            <a:endParaRPr lang="en-GB"/>
          </a:p>
        </p:txBody>
      </p:sp>
    </p:spTree>
    <p:extLst>
      <p:ext uri="{BB962C8B-B14F-4D97-AF65-F5344CB8AC3E}">
        <p14:creationId xmlns:p14="http://schemas.microsoft.com/office/powerpoint/2010/main" val="372456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p:spPr>
        <p:txBody>
          <a:bodyPr/>
          <a:lstStyle/>
          <a:p>
            <a:fld id="{D9AD5B3F-2076-8A4B-B119-BA9AAAD31066}" type="slidenum">
              <a:rPr lang="en-GB"/>
              <a:pPr/>
              <a:t>8</a:t>
            </a:fld>
            <a:endParaRPr lang="en-GB"/>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p:spPr>
        <p:txBody>
          <a:bodyPr/>
          <a:lstStyle/>
          <a:p>
            <a:fld id="{87898E75-2FD8-BE49-9CC9-379F0DDF59F6}" type="slidenum">
              <a:rPr lang="en-GB"/>
              <a:pPr/>
              <a:t>9</a:t>
            </a:fld>
            <a:endParaRPr lang="en-GB"/>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p:spPr>
        <p:txBody>
          <a:bodyPr/>
          <a:lstStyle/>
          <a:p>
            <a:fld id="{87898E75-2FD8-BE49-9CC9-379F0DDF59F6}" type="slidenum">
              <a:rPr lang="en-GB"/>
              <a:pPr/>
              <a:t>10</a:t>
            </a:fld>
            <a:endParaRPr lang="en-GB"/>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p:spPr>
        <p:txBody>
          <a:bodyPr/>
          <a:lstStyle/>
          <a:p>
            <a:fld id="{8075F713-7191-1B4F-AAB8-9F852DDD7D2B}" type="slidenum">
              <a:rPr lang="en-GB"/>
              <a:pPr/>
              <a:t>12</a:t>
            </a:fld>
            <a:endParaRPr lang="en-GB"/>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p:spPr>
        <p:txBody>
          <a:bodyPr/>
          <a:lstStyle/>
          <a:p>
            <a:fld id="{0925BAFB-44E3-3A40-B59F-1EA26951FEE9}" type="slidenum">
              <a:rPr lang="en-GB"/>
              <a:pPr/>
              <a:t>13</a:t>
            </a:fld>
            <a:endParaRPr lang="en-GB"/>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rtlCol="0" anchor="ct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vert="horz"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5275" y="177800"/>
            <a:ext cx="7300913"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285750" y="1385888"/>
            <a:ext cx="8477250" cy="4633912"/>
          </a:xfrm>
          <a:prstGeom prst="rect">
            <a:avLst/>
          </a:prstGeom>
        </p:spPr>
        <p:txBody>
          <a:bodyPr/>
          <a:lstStyle/>
          <a:p>
            <a:pPr lvl="0"/>
            <a:endParaRPr lang="en-GB" noProof="0" smtClean="0"/>
          </a:p>
        </p:txBody>
      </p:sp>
      <p:sp>
        <p:nvSpPr>
          <p:cNvPr id="4" name="Rectangle 4"/>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fld id="{BA15F175-07FB-C842-8313-BC998FE2DB5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rtlCol="0" anchor="ct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vert="horz"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rtlCol="0"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vert="horz"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rtlCol="0" anchor="ct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vert="horz"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vert="horz"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rtlCol="0" anchor="ct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vert="horz"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vert="horz"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rtlCol="0" anchor="ct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rtlCol="0"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vert="horz"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vert="horz"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rtlCol="0"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vert="horz"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traight Connector 1025"/>
          <p:cNvSpPr>
            <a:spLocks noChangeShapeType="1"/>
          </p:cNvSpPr>
          <p:nvPr/>
        </p:nvSpPr>
        <p:spPr bwMode="auto">
          <a:xfrm>
            <a:off x="325438" y="1141413"/>
            <a:ext cx="8364537" cy="0"/>
          </a:xfrm>
          <a:prstGeom prst="line">
            <a:avLst/>
          </a:prstGeom>
          <a:noFill/>
          <a:ln w="57150" cmpd="thinThick" algn="ctr">
            <a:solidFill>
              <a:srgbClr val="000066"/>
            </a:solidFill>
            <a:round/>
            <a:headEnd/>
            <a:tailEnd/>
          </a:ln>
        </p:spPr>
        <p:txBody>
          <a:bodyPr/>
          <a:lstStyle/>
          <a:p>
            <a:pPr>
              <a:defRPr/>
            </a:pPr>
            <a:endParaRPr lang="en-GB"/>
          </a:p>
        </p:txBody>
      </p:sp>
      <p:pic>
        <p:nvPicPr>
          <p:cNvPr id="2051" name="Rectangle 1026"/>
          <p:cNvPicPr>
            <a:picLocks noChangeAspect="1" noChangeArrowheads="1"/>
          </p:cNvPicPr>
          <p:nvPr/>
        </p:nvPicPr>
        <p:blipFill>
          <a:blip r:embed="rId12" cstate="print"/>
          <a:srcRect/>
          <a:stretch>
            <a:fillRect/>
          </a:stretch>
        </p:blipFill>
        <p:spPr bwMode="auto">
          <a:xfrm>
            <a:off x="104775" y="95250"/>
            <a:ext cx="1692275" cy="419100"/>
          </a:xfrm>
          <a:prstGeom prst="rect">
            <a:avLst/>
          </a:prstGeom>
          <a:noFill/>
          <a:ln w="9525">
            <a:noFill/>
            <a:miter lim="800000"/>
            <a:headEnd/>
            <a:tailEnd/>
          </a:ln>
        </p:spPr>
      </p:pic>
      <p:sp>
        <p:nvSpPr>
          <p:cNvPr id="2" name="TextBox 1"/>
          <p:cNvSpPr txBox="1"/>
          <p:nvPr/>
        </p:nvSpPr>
        <p:spPr>
          <a:xfrm>
            <a:off x="7917671" y="44624"/>
            <a:ext cx="1208984" cy="461665"/>
          </a:xfrm>
          <a:prstGeom prst="rect">
            <a:avLst/>
          </a:prstGeom>
          <a:noFill/>
        </p:spPr>
        <p:txBody>
          <a:bodyPr wrap="none" rtlCol="0">
            <a:spAutoFit/>
          </a:bodyPr>
          <a:lstStyle/>
          <a:p>
            <a:pPr algn="ctr"/>
            <a:r>
              <a:rPr lang="en-GB" sz="1200" b="1" dirty="0" smtClean="0">
                <a:solidFill>
                  <a:srgbClr val="000066"/>
                </a:solidFill>
                <a:latin typeface="Tahoma" pitchFamily="34" charset="0"/>
                <a:ea typeface="Tahoma" pitchFamily="34" charset="0"/>
                <a:cs typeface="Tahoma" pitchFamily="34" charset="0"/>
              </a:rPr>
              <a:t>School of</a:t>
            </a:r>
            <a:br>
              <a:rPr lang="en-GB" sz="1200" b="1" dirty="0" smtClean="0">
                <a:solidFill>
                  <a:srgbClr val="000066"/>
                </a:solidFill>
                <a:latin typeface="Tahoma" pitchFamily="34" charset="0"/>
                <a:ea typeface="Tahoma" pitchFamily="34" charset="0"/>
                <a:cs typeface="Tahoma" pitchFamily="34" charset="0"/>
              </a:rPr>
            </a:br>
            <a:r>
              <a:rPr lang="en-GB" sz="1200" b="1" dirty="0" smtClean="0">
                <a:solidFill>
                  <a:srgbClr val="000066"/>
                </a:solidFill>
                <a:latin typeface="Tahoma" pitchFamily="34" charset="0"/>
                <a:ea typeface="Tahoma" pitchFamily="34" charset="0"/>
                <a:cs typeface="Tahoma" pitchFamily="34" charset="0"/>
              </a:rPr>
              <a:t>Public</a:t>
            </a:r>
            <a:r>
              <a:rPr lang="en-GB" sz="1200" b="1" baseline="0" dirty="0" smtClean="0">
                <a:solidFill>
                  <a:srgbClr val="000066"/>
                </a:solidFill>
                <a:latin typeface="Tahoma" pitchFamily="34" charset="0"/>
                <a:ea typeface="Tahoma" pitchFamily="34" charset="0"/>
                <a:cs typeface="Tahoma" pitchFamily="34" charset="0"/>
              </a:rPr>
              <a:t> Health</a:t>
            </a:r>
            <a:endParaRPr lang="en-GB" sz="1200" b="1" dirty="0">
              <a:solidFill>
                <a:srgbClr val="000066"/>
              </a:solidFill>
              <a:latin typeface="Tahoma" pitchFamily="34" charset="0"/>
              <a:ea typeface="Tahoma" pitchFamily="34" charset="0"/>
              <a:cs typeface="Tahom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a:defRPr>
      </a:lvl2pPr>
      <a:lvl3pPr algn="ctr" rtl="0" eaLnBrk="0" fontAlgn="base" hangingPunct="0">
        <a:spcBef>
          <a:spcPct val="0"/>
        </a:spcBef>
        <a:spcAft>
          <a:spcPct val="0"/>
        </a:spcAft>
        <a:defRPr sz="4400">
          <a:solidFill>
            <a:schemeClr val="tx2"/>
          </a:solidFill>
          <a:latin typeface="Arial"/>
        </a:defRPr>
      </a:lvl3pPr>
      <a:lvl4pPr algn="ctr" rtl="0" eaLnBrk="0" fontAlgn="base" hangingPunct="0">
        <a:spcBef>
          <a:spcPct val="0"/>
        </a:spcBef>
        <a:spcAft>
          <a:spcPct val="0"/>
        </a:spcAft>
        <a:defRPr sz="4400">
          <a:solidFill>
            <a:schemeClr val="tx2"/>
          </a:solidFill>
          <a:latin typeface="Arial"/>
        </a:defRPr>
      </a:lvl4pPr>
      <a:lvl5pPr algn="ctr"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boncall.org/JSP/GUIDE/angina/angina_clinical_6.ht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NULL"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youtu.be/yzWfgjXsgr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11560" y="1484784"/>
            <a:ext cx="8136904" cy="1143000"/>
          </a:xfrm>
        </p:spPr>
        <p:txBody>
          <a:bodyPr/>
          <a:lstStyle/>
          <a:p>
            <a:pPr algn="ctr"/>
            <a:r>
              <a:rPr lang="en-GB" sz="5400" dirty="0" smtClean="0">
                <a:solidFill>
                  <a:schemeClr val="tx1"/>
                </a:solidFill>
              </a:rPr>
              <a:t>Epidemiology in the clinic</a:t>
            </a:r>
            <a:endParaRPr lang="en-GB" sz="5400" dirty="0">
              <a:solidFill>
                <a:schemeClr val="tx1"/>
              </a:solidFill>
            </a:endParaRPr>
          </a:p>
        </p:txBody>
      </p:sp>
      <p:sp>
        <p:nvSpPr>
          <p:cNvPr id="4099" name="Rectangle 3"/>
          <p:cNvSpPr>
            <a:spLocks noGrp="1" noChangeArrowheads="1"/>
          </p:cNvSpPr>
          <p:nvPr>
            <p:ph type="subTitle" idx="1"/>
          </p:nvPr>
        </p:nvSpPr>
        <p:spPr>
          <a:xfrm>
            <a:off x="1763688" y="3501008"/>
            <a:ext cx="5544616" cy="2520280"/>
          </a:xfrm>
        </p:spPr>
        <p:txBody>
          <a:bodyPr/>
          <a:lstStyle/>
          <a:p>
            <a:r>
              <a:rPr lang="en-GB" dirty="0">
                <a:solidFill>
                  <a:srgbClr val="000000"/>
                </a:solidFill>
              </a:rPr>
              <a:t>Helen </a:t>
            </a:r>
            <a:r>
              <a:rPr lang="en-GB" dirty="0" smtClean="0">
                <a:solidFill>
                  <a:srgbClr val="000000"/>
                </a:solidFill>
              </a:rPr>
              <a:t>Ward</a:t>
            </a:r>
          </a:p>
          <a:p>
            <a:r>
              <a:rPr lang="en-GB" sz="2800" dirty="0" smtClean="0">
                <a:solidFill>
                  <a:srgbClr val="000000"/>
                </a:solidFill>
              </a:rPr>
              <a:t>Professor of Public Health</a:t>
            </a:r>
          </a:p>
          <a:p>
            <a:r>
              <a:rPr lang="en-GB" sz="2800" dirty="0" smtClean="0">
                <a:solidFill>
                  <a:srgbClr val="000000"/>
                </a:solidFill>
              </a:rPr>
              <a:t>27 July 2012</a:t>
            </a:r>
          </a:p>
          <a:p>
            <a:r>
              <a:rPr lang="en-GB" sz="2800" dirty="0" err="1" smtClean="0">
                <a:solidFill>
                  <a:srgbClr val="000000"/>
                </a:solidFill>
              </a:rPr>
              <a:t>h.ward</a:t>
            </a:r>
            <a:r>
              <a:rPr lang="en-GB" sz="2800" dirty="0" err="1">
                <a:solidFill>
                  <a:srgbClr val="000000"/>
                </a:solidFill>
              </a:rPr>
              <a:t>@imperial.ac.uk</a:t>
            </a:r>
            <a:endParaRPr lang="en-GB" sz="2800" dirty="0">
              <a:solidFill>
                <a:srgbClr val="000000"/>
              </a:solidFill>
            </a:endParaRPr>
          </a:p>
        </p:txBody>
      </p:sp>
    </p:spTree>
    <p:extLst>
      <p:ext uri="{BB962C8B-B14F-4D97-AF65-F5344CB8AC3E}">
        <p14:creationId xmlns:p14="http://schemas.microsoft.com/office/powerpoint/2010/main" val="2118541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89"/>
          <p:cNvSpPr>
            <a:spLocks noGrp="1" noChangeArrowheads="1"/>
          </p:cNvSpPr>
          <p:nvPr>
            <p:ph type="title"/>
          </p:nvPr>
        </p:nvSpPr>
        <p:spPr>
          <a:xfrm>
            <a:off x="395536" y="188640"/>
            <a:ext cx="8229600" cy="1143000"/>
          </a:xfrm>
        </p:spPr>
        <p:txBody>
          <a:bodyPr/>
          <a:lstStyle/>
          <a:p>
            <a:r>
              <a:rPr lang="en-GB" sz="3600" dirty="0" smtClean="0"/>
              <a:t>Exam approach to differential diagnosis</a:t>
            </a:r>
            <a:endParaRPr lang="en-GB" sz="3600" dirty="0"/>
          </a:p>
        </p:txBody>
      </p:sp>
      <p:sp>
        <p:nvSpPr>
          <p:cNvPr id="333914" name="Rectangle 90"/>
          <p:cNvSpPr>
            <a:spLocks noGrp="1" noChangeArrowheads="1"/>
          </p:cNvSpPr>
          <p:nvPr>
            <p:ph type="body" sz="half" idx="1"/>
          </p:nvPr>
        </p:nvSpPr>
        <p:spPr/>
        <p:txBody>
          <a:bodyPr/>
          <a:lstStyle/>
          <a:p>
            <a:r>
              <a:rPr lang="en-GB" sz="2600" dirty="0">
                <a:ea typeface="Arial" charset="0"/>
                <a:cs typeface="Arial" charset="0"/>
              </a:rPr>
              <a:t>Myocardial </a:t>
            </a:r>
            <a:r>
              <a:rPr lang="en-GB" sz="2600" dirty="0" smtClean="0">
                <a:ea typeface="Arial" charset="0"/>
                <a:cs typeface="Arial" charset="0"/>
              </a:rPr>
              <a:t>infarction</a:t>
            </a:r>
          </a:p>
          <a:p>
            <a:r>
              <a:rPr lang="en-GB" sz="2600" dirty="0" smtClean="0">
                <a:ea typeface="Arial" charset="0"/>
                <a:cs typeface="Arial" charset="0"/>
              </a:rPr>
              <a:t>Angina</a:t>
            </a:r>
            <a:endParaRPr lang="en-GB" sz="2600" dirty="0">
              <a:ea typeface="Arial" charset="0"/>
              <a:cs typeface="Arial" charset="0"/>
            </a:endParaRPr>
          </a:p>
          <a:p>
            <a:r>
              <a:rPr lang="en-GB" sz="2600" dirty="0">
                <a:ea typeface="Arial" charset="0"/>
                <a:cs typeface="Arial" charset="0"/>
              </a:rPr>
              <a:t>Pulmonary embolism</a:t>
            </a:r>
            <a:endParaRPr lang="en-GB" sz="2600" dirty="0">
              <a:latin typeface="Arial Unicode MS" charset="0"/>
              <a:ea typeface="Arial Unicode MS" charset="0"/>
              <a:cs typeface="Arial Unicode MS" charset="0"/>
            </a:endParaRPr>
          </a:p>
          <a:p>
            <a:r>
              <a:rPr lang="en-GB" sz="2600" dirty="0">
                <a:ea typeface="Arial" charset="0"/>
                <a:cs typeface="Arial" charset="0"/>
              </a:rPr>
              <a:t>Pneumothorax</a:t>
            </a:r>
            <a:endParaRPr lang="en-GB" sz="2600" dirty="0">
              <a:latin typeface="Arial Unicode MS" charset="0"/>
              <a:ea typeface="Arial Unicode MS" charset="0"/>
              <a:cs typeface="Arial Unicode MS" charset="0"/>
            </a:endParaRPr>
          </a:p>
          <a:p>
            <a:r>
              <a:rPr lang="en-GB" sz="2600" dirty="0">
                <a:ea typeface="Arial" charset="0"/>
                <a:cs typeface="Arial" charset="0"/>
              </a:rPr>
              <a:t>Aortic Dissection</a:t>
            </a:r>
            <a:endParaRPr lang="en-GB" sz="2600" dirty="0">
              <a:latin typeface="Arial Unicode MS" charset="0"/>
              <a:ea typeface="Arial Unicode MS" charset="0"/>
              <a:cs typeface="Arial Unicode MS" charset="0"/>
            </a:endParaRPr>
          </a:p>
          <a:p>
            <a:r>
              <a:rPr lang="en-GB" sz="2600" dirty="0" smtClean="0">
                <a:ea typeface="Arial" charset="0"/>
                <a:cs typeface="Arial" charset="0"/>
              </a:rPr>
              <a:t>Reflux </a:t>
            </a:r>
            <a:r>
              <a:rPr lang="en-GB" sz="2600" dirty="0" err="1" smtClean="0">
                <a:ea typeface="Arial" charset="0"/>
                <a:cs typeface="Arial" charset="0"/>
              </a:rPr>
              <a:t>oesophagitis</a:t>
            </a:r>
            <a:endParaRPr lang="en-GB" sz="2600" dirty="0">
              <a:latin typeface="Arial Unicode MS" charset="0"/>
              <a:ea typeface="Arial Unicode MS" charset="0"/>
              <a:cs typeface="Arial Unicode MS" charset="0"/>
            </a:endParaRPr>
          </a:p>
          <a:p>
            <a:r>
              <a:rPr lang="en-GB" sz="2600" dirty="0" smtClean="0">
                <a:ea typeface="Arial" charset="0"/>
                <a:cs typeface="Arial" charset="0"/>
              </a:rPr>
              <a:t>Broken ribs</a:t>
            </a:r>
          </a:p>
          <a:p>
            <a:r>
              <a:rPr lang="en-GB" sz="2600" dirty="0" smtClean="0">
                <a:ea typeface="Arial" charset="0"/>
                <a:cs typeface="Arial" charset="0"/>
              </a:rPr>
              <a:t>Shingles</a:t>
            </a:r>
            <a:endParaRPr lang="en-GB" sz="2600" dirty="0">
              <a:ea typeface="Arial" charset="0"/>
              <a:cs typeface="Arial" charset="0"/>
            </a:endParaRPr>
          </a:p>
          <a:p>
            <a:r>
              <a:rPr lang="en-GB" sz="2600" dirty="0" smtClean="0">
                <a:ea typeface="Arial" charset="0"/>
                <a:cs typeface="Arial" charset="0"/>
              </a:rPr>
              <a:t>Pericarditis</a:t>
            </a:r>
            <a:endParaRPr lang="en-GB" sz="2600" dirty="0">
              <a:latin typeface="Arial Unicode MS" charset="0"/>
              <a:ea typeface="Arial Unicode MS" charset="0"/>
              <a:cs typeface="Arial Unicode MS" charset="0"/>
            </a:endParaRPr>
          </a:p>
          <a:p>
            <a:pPr>
              <a:buFontTx/>
              <a:buNone/>
            </a:pPr>
            <a:endParaRPr lang="en-GB" sz="2600" dirty="0">
              <a:latin typeface="Arial Unicode MS" charset="0"/>
              <a:ea typeface="Arial Unicode MS" charset="0"/>
              <a:cs typeface="Arial Unicode MS" charset="0"/>
            </a:endParaRPr>
          </a:p>
          <a:p>
            <a:endParaRPr lang="en-GB" sz="2600" dirty="0"/>
          </a:p>
        </p:txBody>
      </p:sp>
      <p:sp>
        <p:nvSpPr>
          <p:cNvPr id="333915" name="Rectangle 91"/>
          <p:cNvSpPr>
            <a:spLocks noGrp="1" noChangeArrowheads="1"/>
          </p:cNvSpPr>
          <p:nvPr>
            <p:ph type="body" sz="half" idx="2"/>
          </p:nvPr>
        </p:nvSpPr>
        <p:spPr>
          <a:xfrm>
            <a:off x="4427984" y="1556792"/>
            <a:ext cx="4038600" cy="4525963"/>
          </a:xfrm>
        </p:spPr>
        <p:txBody>
          <a:bodyPr/>
          <a:lstStyle/>
          <a:p>
            <a:r>
              <a:rPr lang="en-GB" sz="2600" dirty="0" err="1" smtClean="0">
                <a:ea typeface="Arial" charset="0"/>
                <a:cs typeface="Arial" charset="0"/>
              </a:rPr>
              <a:t>Pleuritis</a:t>
            </a:r>
            <a:endParaRPr lang="en-GB" sz="2600" dirty="0">
              <a:ea typeface="Arial" charset="0"/>
              <a:cs typeface="Arial" charset="0"/>
            </a:endParaRPr>
          </a:p>
          <a:p>
            <a:r>
              <a:rPr lang="en-GB" sz="2600" dirty="0" err="1">
                <a:ea typeface="Arial" charset="0"/>
                <a:cs typeface="Arial" charset="0"/>
              </a:rPr>
              <a:t>Costochondral</a:t>
            </a:r>
            <a:r>
              <a:rPr lang="en-GB" sz="2600" dirty="0">
                <a:ea typeface="Arial" charset="0"/>
                <a:cs typeface="Arial" charset="0"/>
              </a:rPr>
              <a:t> pain</a:t>
            </a:r>
            <a:endParaRPr lang="en-GB" sz="2600" dirty="0">
              <a:latin typeface="Arial Unicode MS" charset="0"/>
              <a:ea typeface="Arial Unicode MS" charset="0"/>
              <a:cs typeface="Arial Unicode MS" charset="0"/>
            </a:endParaRPr>
          </a:p>
          <a:p>
            <a:r>
              <a:rPr lang="en-GB" sz="2600" dirty="0">
                <a:ea typeface="Arial" charset="0"/>
                <a:cs typeface="Arial" charset="0"/>
              </a:rPr>
              <a:t>Early herpes zoster</a:t>
            </a:r>
            <a:endParaRPr lang="en-GB" sz="2600" dirty="0">
              <a:latin typeface="Arial Unicode MS" charset="0"/>
              <a:ea typeface="Arial Unicode MS" charset="0"/>
              <a:cs typeface="Arial Unicode MS" charset="0"/>
            </a:endParaRPr>
          </a:p>
          <a:p>
            <a:r>
              <a:rPr lang="en-GB" sz="2600" dirty="0">
                <a:ea typeface="Arial" charset="0"/>
                <a:cs typeface="Arial" charset="0"/>
              </a:rPr>
              <a:t>Ectopic beats</a:t>
            </a:r>
            <a:endParaRPr lang="en-GB" sz="2600" dirty="0">
              <a:latin typeface="Arial Unicode MS" charset="0"/>
              <a:ea typeface="Arial Unicode MS" charset="0"/>
              <a:cs typeface="Arial Unicode MS" charset="0"/>
            </a:endParaRPr>
          </a:p>
          <a:p>
            <a:r>
              <a:rPr lang="en-GB" sz="2600" dirty="0">
                <a:ea typeface="Arial" charset="0"/>
                <a:cs typeface="Arial" charset="0"/>
              </a:rPr>
              <a:t>Peptic </a:t>
            </a:r>
            <a:r>
              <a:rPr lang="en-GB" sz="2600" dirty="0" smtClean="0">
                <a:ea typeface="Arial" charset="0"/>
                <a:cs typeface="Arial" charset="0"/>
              </a:rPr>
              <a:t>ulcer</a:t>
            </a:r>
          </a:p>
          <a:p>
            <a:r>
              <a:rPr lang="en-GB" sz="2600" dirty="0" err="1" smtClean="0">
                <a:ea typeface="Arial" charset="0"/>
                <a:cs typeface="Arial" charset="0"/>
              </a:rPr>
              <a:t>Cholecystitis</a:t>
            </a:r>
            <a:endParaRPr lang="en-GB" sz="2600" dirty="0">
              <a:ea typeface="Arial" charset="0"/>
              <a:cs typeface="Arial" charset="0"/>
            </a:endParaRPr>
          </a:p>
          <a:p>
            <a:r>
              <a:rPr lang="en-GB" sz="2600" dirty="0" smtClean="0">
                <a:ea typeface="Arial" charset="0"/>
                <a:cs typeface="Arial" charset="0"/>
              </a:rPr>
              <a:t>Pancreatitis</a:t>
            </a:r>
            <a:endParaRPr lang="en-GB" sz="2600" dirty="0">
              <a:latin typeface="Arial Unicode MS" charset="0"/>
              <a:ea typeface="Arial Unicode MS" charset="0"/>
              <a:cs typeface="Arial Unicode MS" charset="0"/>
            </a:endParaRPr>
          </a:p>
          <a:p>
            <a:r>
              <a:rPr lang="en-GB" sz="2600" dirty="0">
                <a:ea typeface="Arial" charset="0"/>
                <a:cs typeface="Arial" charset="0"/>
              </a:rPr>
              <a:t>Depression</a:t>
            </a:r>
            <a:endParaRPr lang="en-GB" sz="2600" dirty="0">
              <a:latin typeface="Arial Unicode MS" charset="0"/>
              <a:ea typeface="Arial Unicode MS" charset="0"/>
              <a:cs typeface="Arial Unicode MS" charset="0"/>
            </a:endParaRPr>
          </a:p>
          <a:p>
            <a:pPr marL="0" indent="0">
              <a:buNone/>
            </a:pPr>
            <a:r>
              <a:rPr lang="en-GB" sz="2600" dirty="0" smtClean="0">
                <a:ea typeface="Arial" charset="0"/>
                <a:cs typeface="Arial" charset="0"/>
              </a:rPr>
              <a:t>…</a:t>
            </a:r>
            <a:r>
              <a:rPr lang="en-GB" sz="2600" dirty="0">
                <a:ea typeface="Arial" charset="0"/>
                <a:cs typeface="Arial" charset="0"/>
              </a:rPr>
              <a:t>…</a:t>
            </a:r>
            <a:endParaRPr lang="en-GB" sz="2600" dirty="0">
              <a:latin typeface="Arial Unicode MS" charset="0"/>
              <a:ea typeface="Arial Unicode MS" charset="0"/>
              <a:cs typeface="Arial Unicode MS" charset="0"/>
            </a:endParaRPr>
          </a:p>
          <a:p>
            <a:endParaRPr lang="en-GB" sz="2600" dirty="0"/>
          </a:p>
        </p:txBody>
      </p:sp>
      <p:sp>
        <p:nvSpPr>
          <p:cNvPr id="15365" name="Text Box 92"/>
          <p:cNvSpPr txBox="1">
            <a:spLocks noChangeArrowheads="1"/>
          </p:cNvSpPr>
          <p:nvPr/>
        </p:nvSpPr>
        <p:spPr bwMode="auto">
          <a:xfrm>
            <a:off x="6781800" y="6172200"/>
            <a:ext cx="1873250" cy="336550"/>
          </a:xfrm>
          <a:prstGeom prst="rect">
            <a:avLst/>
          </a:prstGeom>
          <a:noFill/>
          <a:ln w="12700">
            <a:noFill/>
            <a:miter lim="800000"/>
            <a:headEnd type="none" w="sm" len="sm"/>
            <a:tailEnd type="none" w="sm" len="sm"/>
          </a:ln>
        </p:spPr>
        <p:txBody>
          <a:bodyPr wrap="none">
            <a:prstTxWarp prst="textNoShape">
              <a:avLst/>
            </a:prstTxWarp>
            <a:spAutoFit/>
          </a:bodyPr>
          <a:lstStyle/>
          <a:p>
            <a:r>
              <a:rPr lang="en-GB" sz="1600">
                <a:solidFill>
                  <a:srgbClr val="FF9900"/>
                </a:solidFill>
                <a:latin typeface="Arial" charset="0"/>
              </a:rPr>
              <a:t>www.guideline.gov</a:t>
            </a:r>
          </a:p>
        </p:txBody>
      </p:sp>
      <p:pic>
        <p:nvPicPr>
          <p:cNvPr id="7" name="Picture 6"/>
          <p:cNvPicPr>
            <a:picLocks noChangeAspect="1"/>
          </p:cNvPicPr>
          <p:nvPr/>
        </p:nvPicPr>
        <p:blipFill>
          <a:blip r:embed="rId3"/>
          <a:stretch>
            <a:fillRect/>
          </a:stretch>
        </p:blipFill>
        <p:spPr>
          <a:xfrm>
            <a:off x="4629399" y="2780928"/>
            <a:ext cx="4536801" cy="4077072"/>
          </a:xfrm>
          <a:prstGeom prst="rect">
            <a:avLst/>
          </a:prstGeom>
        </p:spPr>
      </p:pic>
    </p:spTree>
    <p:extLst>
      <p:ext uri="{BB962C8B-B14F-4D97-AF65-F5344CB8AC3E}">
        <p14:creationId xmlns:p14="http://schemas.microsoft.com/office/powerpoint/2010/main" val="2060951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Or in alphabetical order: </a:t>
            </a:r>
            <a:endParaRPr lang="en-US" sz="4000" dirty="0"/>
          </a:p>
        </p:txBody>
      </p:sp>
      <p:sp>
        <p:nvSpPr>
          <p:cNvPr id="3" name="Content Placeholder 2"/>
          <p:cNvSpPr>
            <a:spLocks noGrp="1"/>
          </p:cNvSpPr>
          <p:nvPr>
            <p:ph sz="half" idx="1"/>
          </p:nvPr>
        </p:nvSpPr>
        <p:spPr/>
        <p:txBody>
          <a:bodyPr/>
          <a:lstStyle/>
          <a:p>
            <a:pPr lvl="0"/>
            <a:r>
              <a:rPr lang="en-GB" dirty="0" smtClean="0"/>
              <a:t>Angina</a:t>
            </a:r>
            <a:endParaRPr lang="en-GB" dirty="0"/>
          </a:p>
          <a:p>
            <a:pPr lvl="0"/>
            <a:r>
              <a:rPr lang="en-GB" dirty="0"/>
              <a:t>Aortic Dissection</a:t>
            </a:r>
          </a:p>
          <a:p>
            <a:pPr lvl="0"/>
            <a:r>
              <a:rPr lang="en-GB" dirty="0"/>
              <a:t>Broken ribs</a:t>
            </a:r>
          </a:p>
          <a:p>
            <a:pPr lvl="0"/>
            <a:r>
              <a:rPr lang="en-GB" dirty="0" err="1" smtClean="0"/>
              <a:t>Cholecystitis</a:t>
            </a:r>
            <a:endParaRPr lang="en-GB" dirty="0"/>
          </a:p>
          <a:p>
            <a:pPr lvl="0"/>
            <a:r>
              <a:rPr lang="en-GB" dirty="0" err="1" smtClean="0"/>
              <a:t>Costochondral</a:t>
            </a:r>
            <a:r>
              <a:rPr lang="en-GB" dirty="0" smtClean="0"/>
              <a:t> </a:t>
            </a:r>
            <a:r>
              <a:rPr lang="en-GB" dirty="0"/>
              <a:t>pain</a:t>
            </a:r>
          </a:p>
          <a:p>
            <a:pPr lvl="0"/>
            <a:r>
              <a:rPr lang="en-GB" dirty="0"/>
              <a:t>Depression</a:t>
            </a:r>
          </a:p>
          <a:p>
            <a:pPr lvl="0"/>
            <a:r>
              <a:rPr lang="en-GB" dirty="0"/>
              <a:t>Early herpes zoster</a:t>
            </a:r>
          </a:p>
          <a:p>
            <a:pPr lvl="0"/>
            <a:r>
              <a:rPr lang="en-GB" dirty="0"/>
              <a:t>Ectopic </a:t>
            </a:r>
            <a:r>
              <a:rPr lang="en-GB" dirty="0" smtClean="0"/>
              <a:t>beats</a:t>
            </a:r>
            <a:endParaRPr lang="en-GB" dirty="0"/>
          </a:p>
          <a:p>
            <a:pPr lvl="0"/>
            <a:r>
              <a:rPr lang="en-GB" dirty="0"/>
              <a:t>Myocardial infarction</a:t>
            </a:r>
          </a:p>
          <a:p>
            <a:endParaRPr lang="en-US" dirty="0"/>
          </a:p>
        </p:txBody>
      </p:sp>
      <p:sp>
        <p:nvSpPr>
          <p:cNvPr id="4" name="Content Placeholder 3"/>
          <p:cNvSpPr>
            <a:spLocks noGrp="1"/>
          </p:cNvSpPr>
          <p:nvPr>
            <p:ph sz="half" idx="2"/>
          </p:nvPr>
        </p:nvSpPr>
        <p:spPr/>
        <p:txBody>
          <a:bodyPr/>
          <a:lstStyle/>
          <a:p>
            <a:pPr lvl="0"/>
            <a:r>
              <a:rPr lang="en-GB" dirty="0" smtClean="0"/>
              <a:t>Pancreatitis</a:t>
            </a:r>
            <a:endParaRPr lang="en-GB" dirty="0"/>
          </a:p>
          <a:p>
            <a:r>
              <a:rPr lang="en-GB" dirty="0"/>
              <a:t>Peptic ulcer</a:t>
            </a:r>
          </a:p>
          <a:p>
            <a:pPr lvl="0"/>
            <a:r>
              <a:rPr lang="en-GB" dirty="0" smtClean="0"/>
              <a:t>Pericarditis</a:t>
            </a:r>
            <a:endParaRPr lang="en-GB" dirty="0"/>
          </a:p>
          <a:p>
            <a:pPr lvl="0"/>
            <a:r>
              <a:rPr lang="en-GB" dirty="0" err="1"/>
              <a:t>Pleuritis</a:t>
            </a:r>
            <a:endParaRPr lang="en-GB" dirty="0"/>
          </a:p>
          <a:p>
            <a:pPr lvl="0"/>
            <a:r>
              <a:rPr lang="en-GB" dirty="0"/>
              <a:t>Pneumothorax</a:t>
            </a:r>
          </a:p>
          <a:p>
            <a:pPr lvl="0"/>
            <a:r>
              <a:rPr lang="en-GB" dirty="0"/>
              <a:t>Pulmonary embolism</a:t>
            </a:r>
          </a:p>
          <a:p>
            <a:pPr lvl="0"/>
            <a:r>
              <a:rPr lang="en-GB" dirty="0"/>
              <a:t>Reflux </a:t>
            </a:r>
            <a:r>
              <a:rPr lang="en-GB" dirty="0" err="1"/>
              <a:t>oesophagitis</a:t>
            </a:r>
            <a:endParaRPr lang="en-GB" dirty="0"/>
          </a:p>
          <a:p>
            <a:pPr lvl="0"/>
            <a:r>
              <a:rPr lang="en-GB" dirty="0"/>
              <a:t>Shingles</a:t>
            </a:r>
          </a:p>
          <a:p>
            <a:r>
              <a:rPr lang="en-GB" dirty="0" smtClean="0"/>
              <a:t>…..</a:t>
            </a:r>
            <a:endParaRPr lang="en-US" dirty="0"/>
          </a:p>
        </p:txBody>
      </p:sp>
      <p:pic>
        <p:nvPicPr>
          <p:cNvPr id="5" name="Picture 4"/>
          <p:cNvPicPr>
            <a:picLocks noChangeAspect="1"/>
          </p:cNvPicPr>
          <p:nvPr/>
        </p:nvPicPr>
        <p:blipFill>
          <a:blip r:embed="rId2"/>
          <a:stretch>
            <a:fillRect/>
          </a:stretch>
        </p:blipFill>
        <p:spPr>
          <a:xfrm>
            <a:off x="4629399" y="2780928"/>
            <a:ext cx="4536801" cy="4077072"/>
          </a:xfrm>
          <a:prstGeom prst="rect">
            <a:avLst/>
          </a:prstGeom>
        </p:spPr>
      </p:pic>
    </p:spTree>
    <p:extLst>
      <p:ext uri="{BB962C8B-B14F-4D97-AF65-F5344CB8AC3E}">
        <p14:creationId xmlns:p14="http://schemas.microsoft.com/office/powerpoint/2010/main" val="2468259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dirty="0" smtClean="0"/>
              <a:t>Not in real life</a:t>
            </a:r>
            <a:endParaRPr lang="en-GB" dirty="0"/>
          </a:p>
        </p:txBody>
      </p:sp>
      <p:sp>
        <p:nvSpPr>
          <p:cNvPr id="16387" name="Rectangle 3"/>
          <p:cNvSpPr>
            <a:spLocks noGrp="1" noChangeArrowheads="1"/>
          </p:cNvSpPr>
          <p:nvPr>
            <p:ph type="body" idx="1"/>
          </p:nvPr>
        </p:nvSpPr>
        <p:spPr/>
        <p:txBody>
          <a:bodyPr/>
          <a:lstStyle/>
          <a:p>
            <a:r>
              <a:rPr lang="en-GB" dirty="0"/>
              <a:t>Use your knowledge to refine the </a:t>
            </a:r>
            <a:r>
              <a:rPr lang="en-GB" dirty="0" smtClean="0"/>
              <a:t>diagnosis</a:t>
            </a:r>
            <a:endParaRPr lang="en-GB" dirty="0"/>
          </a:p>
          <a:p>
            <a:r>
              <a:rPr lang="en-GB" dirty="0" smtClean="0"/>
              <a:t>Assess probabilities</a:t>
            </a:r>
          </a:p>
          <a:p>
            <a:pPr lvl="1"/>
            <a:r>
              <a:rPr lang="en-GB" dirty="0" smtClean="0"/>
              <a:t>Male</a:t>
            </a:r>
            <a:r>
              <a:rPr lang="en-GB" dirty="0"/>
              <a:t>, 65 (gender and increasing age are risks for IHD</a:t>
            </a:r>
            <a:r>
              <a:rPr lang="en-GB" dirty="0" smtClean="0"/>
              <a:t>)</a:t>
            </a:r>
          </a:p>
          <a:p>
            <a:pPr lvl="1"/>
            <a:r>
              <a:rPr lang="en-GB" dirty="0" smtClean="0"/>
              <a:t>Walked into surgery</a:t>
            </a:r>
          </a:p>
          <a:p>
            <a:pPr lvl="1"/>
            <a:r>
              <a:rPr lang="en-GB" dirty="0" smtClean="0"/>
              <a:t>No history of heart disease</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43000"/>
          </a:xfrm>
        </p:spPr>
        <p:txBody>
          <a:bodyPr/>
          <a:lstStyle/>
          <a:p>
            <a:r>
              <a:rPr lang="en-GB" sz="4000" dirty="0" smtClean="0"/>
              <a:t>Narrowing the differential</a:t>
            </a:r>
            <a:endParaRPr lang="en-GB" sz="4000" dirty="0"/>
          </a:p>
        </p:txBody>
      </p:sp>
      <p:sp>
        <p:nvSpPr>
          <p:cNvPr id="20483" name="Rectangle 3"/>
          <p:cNvSpPr>
            <a:spLocks noGrp="1" noChangeArrowheads="1"/>
          </p:cNvSpPr>
          <p:nvPr>
            <p:ph type="body" idx="1"/>
          </p:nvPr>
        </p:nvSpPr>
        <p:spPr/>
        <p:txBody>
          <a:bodyPr/>
          <a:lstStyle/>
          <a:p>
            <a:r>
              <a:rPr lang="en-GB" dirty="0" smtClean="0"/>
              <a:t>Clinical </a:t>
            </a:r>
            <a:r>
              <a:rPr lang="en-GB" dirty="0"/>
              <a:t>history taking should be a process of narrowing the differential diagnosis</a:t>
            </a:r>
          </a:p>
          <a:p>
            <a:r>
              <a:rPr lang="en-GB" dirty="0"/>
              <a:t>To do this well, need to know</a:t>
            </a:r>
          </a:p>
          <a:p>
            <a:pPr lvl="1"/>
            <a:r>
              <a:rPr lang="en-GB" dirty="0" smtClean="0"/>
              <a:t>How common conditions are in your population</a:t>
            </a:r>
          </a:p>
          <a:p>
            <a:pPr lvl="1"/>
            <a:r>
              <a:rPr lang="en-GB" dirty="0" smtClean="0"/>
              <a:t>Clinical </a:t>
            </a:r>
            <a:r>
              <a:rPr lang="en-GB" dirty="0"/>
              <a:t>features (</a:t>
            </a:r>
            <a:r>
              <a:rPr lang="en-GB" dirty="0" err="1"/>
              <a:t>eg</a:t>
            </a:r>
            <a:r>
              <a:rPr lang="en-GB" dirty="0"/>
              <a:t> type of pain, duration, </a:t>
            </a:r>
            <a:r>
              <a:rPr lang="en-GB" dirty="0" err="1"/>
              <a:t>etc</a:t>
            </a:r>
            <a:r>
              <a:rPr lang="en-GB" dirty="0"/>
              <a:t>)</a:t>
            </a:r>
          </a:p>
          <a:p>
            <a:pPr lvl="1"/>
            <a:r>
              <a:rPr lang="en-GB" dirty="0"/>
              <a:t>Risk factors</a:t>
            </a:r>
          </a:p>
          <a:p>
            <a:r>
              <a:rPr lang="en-GB" dirty="0"/>
              <a:t>This knowledge focuses the history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143000"/>
          </a:xfrm>
        </p:spPr>
        <p:txBody>
          <a:bodyPr/>
          <a:lstStyle/>
          <a:p>
            <a:r>
              <a:rPr lang="en-GB" sz="3200" dirty="0"/>
              <a:t>What is going on in the diagnostic process?</a:t>
            </a:r>
          </a:p>
        </p:txBody>
      </p:sp>
      <p:sp>
        <p:nvSpPr>
          <p:cNvPr id="21507" name="Rectangle 3"/>
          <p:cNvSpPr>
            <a:spLocks noGrp="1" noChangeArrowheads="1"/>
          </p:cNvSpPr>
          <p:nvPr>
            <p:ph type="body" idx="1"/>
          </p:nvPr>
        </p:nvSpPr>
        <p:spPr/>
        <p:txBody>
          <a:bodyPr/>
          <a:lstStyle/>
          <a:p>
            <a:r>
              <a:rPr lang="en-GB" sz="2800" dirty="0"/>
              <a:t>You estimate a probability that your patient has a disease</a:t>
            </a:r>
          </a:p>
          <a:p>
            <a:pPr lvl="1"/>
            <a:r>
              <a:rPr lang="en-GB" sz="2400" dirty="0"/>
              <a:t>based on epidemiology, presentation etc</a:t>
            </a:r>
          </a:p>
          <a:p>
            <a:r>
              <a:rPr lang="en-GB" sz="2800" dirty="0"/>
              <a:t>That is the </a:t>
            </a:r>
            <a:r>
              <a:rPr lang="en-GB" sz="2800" dirty="0">
                <a:solidFill>
                  <a:srgbClr val="FF9900"/>
                </a:solidFill>
              </a:rPr>
              <a:t>“pre-test probability”</a:t>
            </a:r>
          </a:p>
          <a:p>
            <a:pPr lvl="1"/>
            <a:r>
              <a:rPr lang="en-GB" sz="2400" dirty="0"/>
              <a:t>“Test” can be a diagnostic test or a particular symptom or sign that you elicit </a:t>
            </a:r>
          </a:p>
          <a:p>
            <a:r>
              <a:rPr lang="en-GB" sz="2800" dirty="0"/>
              <a:t>You then increase or decrease that probability based on your findings/ test result</a:t>
            </a:r>
          </a:p>
          <a:p>
            <a:r>
              <a:rPr lang="en-GB" sz="2800" dirty="0"/>
              <a:t>This then produces a </a:t>
            </a:r>
            <a:r>
              <a:rPr lang="en-GB" sz="2800" dirty="0">
                <a:solidFill>
                  <a:srgbClr val="FF9900"/>
                </a:solidFill>
              </a:rPr>
              <a:t>“post-test probability”</a:t>
            </a:r>
          </a:p>
          <a:p>
            <a:pPr lvl="1"/>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dirty="0"/>
              <a:t>For this patient</a:t>
            </a:r>
          </a:p>
        </p:txBody>
      </p:sp>
      <p:sp>
        <p:nvSpPr>
          <p:cNvPr id="22531" name="Rectangle 3"/>
          <p:cNvSpPr>
            <a:spLocks noGrp="1" noChangeArrowheads="1"/>
          </p:cNvSpPr>
          <p:nvPr>
            <p:ph type="body" idx="1"/>
          </p:nvPr>
        </p:nvSpPr>
        <p:spPr/>
        <p:txBody>
          <a:bodyPr/>
          <a:lstStyle/>
          <a:p>
            <a:r>
              <a:rPr lang="en-GB" dirty="0"/>
              <a:t>What is his pre-test probability of IHD?</a:t>
            </a:r>
          </a:p>
          <a:p>
            <a:r>
              <a:rPr lang="en-GB" dirty="0"/>
              <a:t>Need evidence from epidemiological studies</a:t>
            </a:r>
          </a:p>
          <a:p>
            <a:pPr lvl="1"/>
            <a:r>
              <a:rPr lang="en-GB" dirty="0"/>
              <a:t>Incidence in men (cohort studies)</a:t>
            </a:r>
          </a:p>
          <a:p>
            <a:pPr lvl="1"/>
            <a:r>
              <a:rPr lang="en-GB" dirty="0"/>
              <a:t>Relative risk with increased age</a:t>
            </a:r>
          </a:p>
          <a:p>
            <a:pPr lvl="1"/>
            <a:r>
              <a:rPr lang="en-GB" dirty="0"/>
              <a:t>Relative risk of smoking (cohort or case control)</a:t>
            </a:r>
          </a:p>
          <a:p>
            <a:pPr>
              <a:buFontTx/>
              <a:buNone/>
            </a:pP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97768"/>
            <a:ext cx="8229600" cy="1143000"/>
          </a:xfrm>
        </p:spPr>
        <p:txBody>
          <a:bodyPr/>
          <a:lstStyle/>
          <a:p>
            <a:r>
              <a:rPr lang="en-GB" sz="4000" dirty="0"/>
              <a:t>Pre-test </a:t>
            </a:r>
            <a:r>
              <a:rPr lang="en-GB" sz="4000" dirty="0" smtClean="0"/>
              <a:t>probabilities*</a:t>
            </a:r>
            <a:endParaRPr lang="en-GB" sz="4000" dirty="0">
              <a:solidFill>
                <a:srgbClr val="FF9900"/>
              </a:solidFill>
              <a:ea typeface="Arial" charset="0"/>
              <a:cs typeface="Arial" charset="0"/>
            </a:endParaRPr>
          </a:p>
        </p:txBody>
      </p:sp>
      <p:pic>
        <p:nvPicPr>
          <p:cNvPr id="24579" name="Picture 320" descr="http://www.eboncall.org/JSP/GUIDE/angina/more.gif">
            <a:hlinkClick r:id="rId3"/>
          </p:cNvPr>
          <p:cNvPicPr>
            <a:picLocks noChangeAspect="1" noChangeArrowheads="1"/>
          </p:cNvPicPr>
          <p:nvPr/>
        </p:nvPicPr>
        <p:blipFill>
          <a:blip r:embed="rId4" r:link="rId5"/>
          <a:srcRect/>
          <a:stretch>
            <a:fillRect/>
          </a:stretch>
        </p:blipFill>
        <p:spPr bwMode="auto">
          <a:xfrm>
            <a:off x="1009650" y="1868488"/>
            <a:ext cx="114300" cy="114300"/>
          </a:xfrm>
          <a:prstGeom prst="rect">
            <a:avLst/>
          </a:prstGeom>
          <a:noFill/>
          <a:ln w="9525">
            <a:noFill/>
            <a:miter lim="800000"/>
            <a:headEnd/>
            <a:tailEnd/>
          </a:ln>
        </p:spPr>
      </p:pic>
      <p:grpSp>
        <p:nvGrpSpPr>
          <p:cNvPr id="2" name="Group 408"/>
          <p:cNvGrpSpPr>
            <a:grpSpLocks/>
          </p:cNvGrpSpPr>
          <p:nvPr/>
        </p:nvGrpSpPr>
        <p:grpSpPr bwMode="auto">
          <a:xfrm>
            <a:off x="1004888" y="1558925"/>
            <a:ext cx="7134225" cy="3687763"/>
            <a:chOff x="-3" y="-3"/>
            <a:chExt cx="4494" cy="2323"/>
          </a:xfrm>
          <a:noFill/>
        </p:grpSpPr>
        <p:grpSp>
          <p:nvGrpSpPr>
            <p:cNvPr id="3" name="Group 406"/>
            <p:cNvGrpSpPr>
              <a:grpSpLocks/>
            </p:cNvGrpSpPr>
            <p:nvPr/>
          </p:nvGrpSpPr>
          <p:grpSpPr bwMode="auto">
            <a:xfrm>
              <a:off x="0" y="0"/>
              <a:ext cx="4488" cy="2320"/>
              <a:chOff x="0" y="0"/>
              <a:chExt cx="4488" cy="2320"/>
            </a:xfrm>
            <a:grpFill/>
          </p:grpSpPr>
          <p:grpSp>
            <p:nvGrpSpPr>
              <p:cNvPr id="4" name="Group 349"/>
              <p:cNvGrpSpPr>
                <a:grpSpLocks/>
              </p:cNvGrpSpPr>
              <p:nvPr/>
            </p:nvGrpSpPr>
            <p:grpSpPr bwMode="auto">
              <a:xfrm>
                <a:off x="0" y="0"/>
                <a:ext cx="2000" cy="392"/>
                <a:chOff x="0" y="0"/>
                <a:chExt cx="2000" cy="392"/>
              </a:xfrm>
              <a:grpFill/>
            </p:grpSpPr>
            <p:sp>
              <p:nvSpPr>
                <p:cNvPr id="24664" name="Rectangle 348"/>
                <p:cNvSpPr>
                  <a:spLocks noChangeArrowheads="1"/>
                </p:cNvSpPr>
                <p:nvPr/>
              </p:nvSpPr>
              <p:spPr bwMode="auto">
                <a:xfrm>
                  <a:off x="0" y="0"/>
                  <a:ext cx="2000" cy="233"/>
                </a:xfrm>
                <a:prstGeom prst="rect">
                  <a:avLst/>
                </a:prstGeom>
                <a:grpFill/>
                <a:ln w="12700">
                  <a:no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nvGrpSpPr>
                <p:cNvPr id="5" name="Group 347"/>
                <p:cNvGrpSpPr>
                  <a:grpSpLocks/>
                </p:cNvGrpSpPr>
                <p:nvPr/>
              </p:nvGrpSpPr>
              <p:grpSpPr bwMode="auto">
                <a:xfrm>
                  <a:off x="0" y="0"/>
                  <a:ext cx="2000" cy="392"/>
                  <a:chOff x="0" y="0"/>
                  <a:chExt cx="2000" cy="392"/>
                </a:xfrm>
                <a:grpFill/>
              </p:grpSpPr>
              <p:sp>
                <p:nvSpPr>
                  <p:cNvPr id="24666" name="Rectangle 321"/>
                  <p:cNvSpPr>
                    <a:spLocks noChangeArrowheads="1"/>
                  </p:cNvSpPr>
                  <p:nvPr/>
                </p:nvSpPr>
                <p:spPr bwMode="auto">
                  <a:xfrm>
                    <a:off x="30" y="30"/>
                    <a:ext cx="1940"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dirty="0">
                        <a:solidFill>
                          <a:srgbClr val="000000"/>
                        </a:solidFill>
                        <a:latin typeface="Arial" charset="0"/>
                        <a:ea typeface="Arial" charset="0"/>
                        <a:cs typeface="Arial" charset="0"/>
                      </a:rPr>
                      <a:t>Age </a:t>
                    </a:r>
                    <a:endParaRPr lang="en-GB" sz="1200" dirty="0">
                      <a:solidFill>
                        <a:srgbClr val="000000"/>
                      </a:solidFill>
                      <a:latin typeface="Arial Unicode MS" charset="0"/>
                      <a:ea typeface="Arial Unicode MS" charset="0"/>
                      <a:cs typeface="Arial Unicode MS" charset="0"/>
                    </a:endParaRPr>
                  </a:p>
                  <a:p>
                    <a:pPr algn="l"/>
                    <a:endParaRPr lang="en-GB" sz="2400" dirty="0">
                      <a:solidFill>
                        <a:srgbClr val="000000"/>
                      </a:solidFill>
                      <a:latin typeface="Times New Roman" charset="0"/>
                    </a:endParaRPr>
                  </a:p>
                </p:txBody>
              </p:sp>
              <p:sp>
                <p:nvSpPr>
                  <p:cNvPr id="24667" name="Rectangle 346"/>
                  <p:cNvSpPr>
                    <a:spLocks noChangeArrowheads="1"/>
                  </p:cNvSpPr>
                  <p:nvPr/>
                </p:nvSpPr>
                <p:spPr bwMode="auto">
                  <a:xfrm>
                    <a:off x="0" y="0"/>
                    <a:ext cx="2000"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grpSp>
            <p:nvGrpSpPr>
              <p:cNvPr id="6" name="Group 353"/>
              <p:cNvGrpSpPr>
                <a:grpSpLocks/>
              </p:cNvGrpSpPr>
              <p:nvPr/>
            </p:nvGrpSpPr>
            <p:grpSpPr bwMode="auto">
              <a:xfrm>
                <a:off x="2000" y="0"/>
                <a:ext cx="622" cy="392"/>
                <a:chOff x="2000" y="0"/>
                <a:chExt cx="622" cy="392"/>
              </a:xfrm>
              <a:grpFill/>
            </p:grpSpPr>
            <p:sp>
              <p:nvSpPr>
                <p:cNvPr id="24660" name="Rectangle 352"/>
                <p:cNvSpPr>
                  <a:spLocks noChangeArrowheads="1"/>
                </p:cNvSpPr>
                <p:nvPr/>
              </p:nvSpPr>
              <p:spPr bwMode="auto">
                <a:xfrm>
                  <a:off x="2000" y="0"/>
                  <a:ext cx="622" cy="233"/>
                </a:xfrm>
                <a:prstGeom prst="rect">
                  <a:avLst/>
                </a:prstGeom>
                <a:grpFill/>
                <a:ln w="12700">
                  <a:no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nvGrpSpPr>
                <p:cNvPr id="7" name="Group 351"/>
                <p:cNvGrpSpPr>
                  <a:grpSpLocks/>
                </p:cNvGrpSpPr>
                <p:nvPr/>
              </p:nvGrpSpPr>
              <p:grpSpPr bwMode="auto">
                <a:xfrm>
                  <a:off x="2000" y="0"/>
                  <a:ext cx="622" cy="392"/>
                  <a:chOff x="2000" y="0"/>
                  <a:chExt cx="622" cy="392"/>
                </a:xfrm>
                <a:grpFill/>
              </p:grpSpPr>
              <p:sp>
                <p:nvSpPr>
                  <p:cNvPr id="24662" name="Rectangle 322"/>
                  <p:cNvSpPr>
                    <a:spLocks noChangeArrowheads="1"/>
                  </p:cNvSpPr>
                  <p:nvPr/>
                </p:nvSpPr>
                <p:spPr bwMode="auto">
                  <a:xfrm>
                    <a:off x="2030" y="30"/>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30 to 39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63" name="Rectangle 350"/>
                  <p:cNvSpPr>
                    <a:spLocks noChangeArrowheads="1"/>
                  </p:cNvSpPr>
                  <p:nvPr/>
                </p:nvSpPr>
                <p:spPr bwMode="auto">
                  <a:xfrm>
                    <a:off x="2000" y="0"/>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grpSp>
            <p:nvGrpSpPr>
              <p:cNvPr id="8" name="Group 357"/>
              <p:cNvGrpSpPr>
                <a:grpSpLocks/>
              </p:cNvGrpSpPr>
              <p:nvPr/>
            </p:nvGrpSpPr>
            <p:grpSpPr bwMode="auto">
              <a:xfrm>
                <a:off x="2622" y="0"/>
                <a:ext cx="622" cy="392"/>
                <a:chOff x="2622" y="0"/>
                <a:chExt cx="622" cy="392"/>
              </a:xfrm>
              <a:grpFill/>
            </p:grpSpPr>
            <p:sp>
              <p:nvSpPr>
                <p:cNvPr id="24656" name="Rectangle 356"/>
                <p:cNvSpPr>
                  <a:spLocks noChangeArrowheads="1"/>
                </p:cNvSpPr>
                <p:nvPr/>
              </p:nvSpPr>
              <p:spPr bwMode="auto">
                <a:xfrm>
                  <a:off x="2622" y="0"/>
                  <a:ext cx="622" cy="233"/>
                </a:xfrm>
                <a:prstGeom prst="rect">
                  <a:avLst/>
                </a:prstGeom>
                <a:grpFill/>
                <a:ln w="12700">
                  <a:no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nvGrpSpPr>
                <p:cNvPr id="9" name="Group 355"/>
                <p:cNvGrpSpPr>
                  <a:grpSpLocks/>
                </p:cNvGrpSpPr>
                <p:nvPr/>
              </p:nvGrpSpPr>
              <p:grpSpPr bwMode="auto">
                <a:xfrm>
                  <a:off x="2622" y="0"/>
                  <a:ext cx="622" cy="392"/>
                  <a:chOff x="2622" y="0"/>
                  <a:chExt cx="622" cy="392"/>
                </a:xfrm>
                <a:grpFill/>
              </p:grpSpPr>
              <p:sp>
                <p:nvSpPr>
                  <p:cNvPr id="24658" name="Rectangle 323"/>
                  <p:cNvSpPr>
                    <a:spLocks noChangeArrowheads="1"/>
                  </p:cNvSpPr>
                  <p:nvPr/>
                </p:nvSpPr>
                <p:spPr bwMode="auto">
                  <a:xfrm>
                    <a:off x="2652" y="30"/>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40 to 49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59" name="Rectangle 354"/>
                  <p:cNvSpPr>
                    <a:spLocks noChangeArrowheads="1"/>
                  </p:cNvSpPr>
                  <p:nvPr/>
                </p:nvSpPr>
                <p:spPr bwMode="auto">
                  <a:xfrm>
                    <a:off x="2622" y="0"/>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grpSp>
            <p:nvGrpSpPr>
              <p:cNvPr id="10" name="Group 361"/>
              <p:cNvGrpSpPr>
                <a:grpSpLocks/>
              </p:cNvGrpSpPr>
              <p:nvPr/>
            </p:nvGrpSpPr>
            <p:grpSpPr bwMode="auto">
              <a:xfrm>
                <a:off x="3244" y="0"/>
                <a:ext cx="622" cy="392"/>
                <a:chOff x="3244" y="0"/>
                <a:chExt cx="622" cy="392"/>
              </a:xfrm>
              <a:grpFill/>
            </p:grpSpPr>
            <p:sp>
              <p:nvSpPr>
                <p:cNvPr id="24652" name="Rectangle 360"/>
                <p:cNvSpPr>
                  <a:spLocks noChangeArrowheads="1"/>
                </p:cNvSpPr>
                <p:nvPr/>
              </p:nvSpPr>
              <p:spPr bwMode="auto">
                <a:xfrm>
                  <a:off x="3244" y="0"/>
                  <a:ext cx="622" cy="233"/>
                </a:xfrm>
                <a:prstGeom prst="rect">
                  <a:avLst/>
                </a:prstGeom>
                <a:grpFill/>
                <a:ln w="12700">
                  <a:no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nvGrpSpPr>
                <p:cNvPr id="11" name="Group 359"/>
                <p:cNvGrpSpPr>
                  <a:grpSpLocks/>
                </p:cNvGrpSpPr>
                <p:nvPr/>
              </p:nvGrpSpPr>
              <p:grpSpPr bwMode="auto">
                <a:xfrm>
                  <a:off x="3244" y="0"/>
                  <a:ext cx="622" cy="392"/>
                  <a:chOff x="3244" y="0"/>
                  <a:chExt cx="622" cy="392"/>
                </a:xfrm>
                <a:grpFill/>
              </p:grpSpPr>
              <p:sp>
                <p:nvSpPr>
                  <p:cNvPr id="24654" name="Rectangle 324"/>
                  <p:cNvSpPr>
                    <a:spLocks noChangeArrowheads="1"/>
                  </p:cNvSpPr>
                  <p:nvPr/>
                </p:nvSpPr>
                <p:spPr bwMode="auto">
                  <a:xfrm>
                    <a:off x="3274" y="30"/>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50 to 59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55" name="Rectangle 358"/>
                  <p:cNvSpPr>
                    <a:spLocks noChangeArrowheads="1"/>
                  </p:cNvSpPr>
                  <p:nvPr/>
                </p:nvSpPr>
                <p:spPr bwMode="auto">
                  <a:xfrm>
                    <a:off x="3244" y="0"/>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grpSp>
            <p:nvGrpSpPr>
              <p:cNvPr id="12" name="Group 365"/>
              <p:cNvGrpSpPr>
                <a:grpSpLocks/>
              </p:cNvGrpSpPr>
              <p:nvPr/>
            </p:nvGrpSpPr>
            <p:grpSpPr bwMode="auto">
              <a:xfrm>
                <a:off x="3866" y="0"/>
                <a:ext cx="622" cy="392"/>
                <a:chOff x="3866" y="0"/>
                <a:chExt cx="622" cy="392"/>
              </a:xfrm>
              <a:grpFill/>
            </p:grpSpPr>
            <p:sp>
              <p:nvSpPr>
                <p:cNvPr id="24648" name="Rectangle 364"/>
                <p:cNvSpPr>
                  <a:spLocks noChangeArrowheads="1"/>
                </p:cNvSpPr>
                <p:nvPr/>
              </p:nvSpPr>
              <p:spPr bwMode="auto">
                <a:xfrm>
                  <a:off x="3866" y="0"/>
                  <a:ext cx="622" cy="233"/>
                </a:xfrm>
                <a:prstGeom prst="rect">
                  <a:avLst/>
                </a:prstGeom>
                <a:grpFill/>
                <a:ln w="12700">
                  <a:no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nvGrpSpPr>
                <p:cNvPr id="13" name="Group 363"/>
                <p:cNvGrpSpPr>
                  <a:grpSpLocks/>
                </p:cNvGrpSpPr>
                <p:nvPr/>
              </p:nvGrpSpPr>
              <p:grpSpPr bwMode="auto">
                <a:xfrm>
                  <a:off x="3866" y="0"/>
                  <a:ext cx="622" cy="392"/>
                  <a:chOff x="3866" y="0"/>
                  <a:chExt cx="622" cy="392"/>
                </a:xfrm>
                <a:grpFill/>
              </p:grpSpPr>
              <p:sp>
                <p:nvSpPr>
                  <p:cNvPr id="24650" name="Rectangle 325"/>
                  <p:cNvSpPr>
                    <a:spLocks noChangeArrowheads="1"/>
                  </p:cNvSpPr>
                  <p:nvPr/>
                </p:nvSpPr>
                <p:spPr bwMode="auto">
                  <a:xfrm>
                    <a:off x="3896" y="30"/>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60 to 69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51" name="Rectangle 362"/>
                  <p:cNvSpPr>
                    <a:spLocks noChangeArrowheads="1"/>
                  </p:cNvSpPr>
                  <p:nvPr/>
                </p:nvSpPr>
                <p:spPr bwMode="auto">
                  <a:xfrm>
                    <a:off x="3866" y="0"/>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grpSp>
            <p:nvGrpSpPr>
              <p:cNvPr id="14" name="Group 367"/>
              <p:cNvGrpSpPr>
                <a:grpSpLocks/>
              </p:cNvGrpSpPr>
              <p:nvPr/>
            </p:nvGrpSpPr>
            <p:grpSpPr bwMode="auto">
              <a:xfrm>
                <a:off x="0" y="482"/>
                <a:ext cx="2000" cy="392"/>
                <a:chOff x="0" y="482"/>
                <a:chExt cx="2000" cy="392"/>
              </a:xfrm>
              <a:grpFill/>
            </p:grpSpPr>
            <p:sp>
              <p:nvSpPr>
                <p:cNvPr id="24646" name="Rectangle 326"/>
                <p:cNvSpPr>
                  <a:spLocks noChangeArrowheads="1"/>
                </p:cNvSpPr>
                <p:nvPr/>
              </p:nvSpPr>
              <p:spPr bwMode="auto">
                <a:xfrm>
                  <a:off x="30" y="512"/>
                  <a:ext cx="1940"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Asymptomatic (0 symptoms)</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47" name="Rectangle 366"/>
                <p:cNvSpPr>
                  <a:spLocks noChangeArrowheads="1"/>
                </p:cNvSpPr>
                <p:nvPr/>
              </p:nvSpPr>
              <p:spPr bwMode="auto">
                <a:xfrm>
                  <a:off x="0" y="482"/>
                  <a:ext cx="2000"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15" name="Group 369"/>
              <p:cNvGrpSpPr>
                <a:grpSpLocks/>
              </p:cNvGrpSpPr>
              <p:nvPr/>
            </p:nvGrpSpPr>
            <p:grpSpPr bwMode="auto">
              <a:xfrm>
                <a:off x="2000" y="482"/>
                <a:ext cx="622" cy="392"/>
                <a:chOff x="2000" y="482"/>
                <a:chExt cx="622" cy="392"/>
              </a:xfrm>
              <a:grpFill/>
            </p:grpSpPr>
            <p:sp>
              <p:nvSpPr>
                <p:cNvPr id="24644" name="Rectangle 327"/>
                <p:cNvSpPr>
                  <a:spLocks noChangeArrowheads="1"/>
                </p:cNvSpPr>
                <p:nvPr/>
              </p:nvSpPr>
              <p:spPr bwMode="auto">
                <a:xfrm>
                  <a:off x="2030" y="512"/>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dirty="0">
                      <a:solidFill>
                        <a:srgbClr val="000000"/>
                      </a:solidFill>
                      <a:latin typeface="Arial" charset="0"/>
                      <a:ea typeface="Arial" charset="0"/>
                      <a:cs typeface="Arial" charset="0"/>
                    </a:rPr>
                    <a:t>2%</a:t>
                  </a:r>
                  <a:r>
                    <a:rPr lang="en-GB" sz="1400" dirty="0">
                      <a:solidFill>
                        <a:srgbClr val="000000"/>
                      </a:solidFill>
                      <a:latin typeface="Arial" charset="0"/>
                      <a:ea typeface="Arial" charset="0"/>
                      <a:cs typeface="Arial" charset="0"/>
                    </a:rPr>
                    <a:t> </a:t>
                  </a:r>
                  <a:endParaRPr lang="en-GB" sz="1200" dirty="0">
                    <a:solidFill>
                      <a:srgbClr val="000000"/>
                    </a:solidFill>
                    <a:latin typeface="Arial Unicode MS" charset="0"/>
                    <a:ea typeface="Arial Unicode MS" charset="0"/>
                    <a:cs typeface="Arial Unicode MS" charset="0"/>
                  </a:endParaRPr>
                </a:p>
                <a:p>
                  <a:pPr algn="l"/>
                  <a:endParaRPr lang="en-GB" sz="2400" dirty="0">
                    <a:solidFill>
                      <a:srgbClr val="000000"/>
                    </a:solidFill>
                    <a:latin typeface="Times New Roman" charset="0"/>
                  </a:endParaRPr>
                </a:p>
              </p:txBody>
            </p:sp>
            <p:sp>
              <p:nvSpPr>
                <p:cNvPr id="24645" name="Rectangle 368"/>
                <p:cNvSpPr>
                  <a:spLocks noChangeArrowheads="1"/>
                </p:cNvSpPr>
                <p:nvPr/>
              </p:nvSpPr>
              <p:spPr bwMode="auto">
                <a:xfrm>
                  <a:off x="2000" y="482"/>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16" name="Group 371"/>
              <p:cNvGrpSpPr>
                <a:grpSpLocks/>
              </p:cNvGrpSpPr>
              <p:nvPr/>
            </p:nvGrpSpPr>
            <p:grpSpPr bwMode="auto">
              <a:xfrm>
                <a:off x="2622" y="482"/>
                <a:ext cx="622" cy="392"/>
                <a:chOff x="2622" y="482"/>
                <a:chExt cx="622" cy="392"/>
              </a:xfrm>
              <a:grpFill/>
            </p:grpSpPr>
            <p:sp>
              <p:nvSpPr>
                <p:cNvPr id="24642" name="Rectangle 328"/>
                <p:cNvSpPr>
                  <a:spLocks noChangeArrowheads="1"/>
                </p:cNvSpPr>
                <p:nvPr/>
              </p:nvSpPr>
              <p:spPr bwMode="auto">
                <a:xfrm>
                  <a:off x="2652" y="512"/>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6% </a:t>
                  </a:r>
                  <a:endParaRPr lang="en-GB" sz="1200" b="1">
                    <a:solidFill>
                      <a:srgbClr val="000000"/>
                    </a:solidFill>
                    <a:latin typeface="Arial" charset="0"/>
                    <a:ea typeface="Arial Unicode MS" charset="0"/>
                    <a:cs typeface="Arial Unicode MS" charset="0"/>
                  </a:endParaRPr>
                </a:p>
                <a:p>
                  <a:pPr algn="l"/>
                  <a:endParaRPr lang="en-GB" sz="2400" b="1">
                    <a:solidFill>
                      <a:srgbClr val="000000"/>
                    </a:solidFill>
                    <a:latin typeface="Arial" charset="0"/>
                  </a:endParaRPr>
                </a:p>
              </p:txBody>
            </p:sp>
            <p:sp>
              <p:nvSpPr>
                <p:cNvPr id="24643" name="Rectangle 370"/>
                <p:cNvSpPr>
                  <a:spLocks noChangeArrowheads="1"/>
                </p:cNvSpPr>
                <p:nvPr/>
              </p:nvSpPr>
              <p:spPr bwMode="auto">
                <a:xfrm>
                  <a:off x="2622" y="482"/>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17" name="Group 373"/>
              <p:cNvGrpSpPr>
                <a:grpSpLocks/>
              </p:cNvGrpSpPr>
              <p:nvPr/>
            </p:nvGrpSpPr>
            <p:grpSpPr bwMode="auto">
              <a:xfrm>
                <a:off x="3244" y="482"/>
                <a:ext cx="622" cy="392"/>
                <a:chOff x="3244" y="482"/>
                <a:chExt cx="622" cy="392"/>
              </a:xfrm>
              <a:grpFill/>
            </p:grpSpPr>
            <p:sp>
              <p:nvSpPr>
                <p:cNvPr id="24640" name="Rectangle 329"/>
                <p:cNvSpPr>
                  <a:spLocks noChangeArrowheads="1"/>
                </p:cNvSpPr>
                <p:nvPr/>
              </p:nvSpPr>
              <p:spPr bwMode="auto">
                <a:xfrm>
                  <a:off x="3274" y="512"/>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10%</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41" name="Rectangle 372"/>
                <p:cNvSpPr>
                  <a:spLocks noChangeArrowheads="1"/>
                </p:cNvSpPr>
                <p:nvPr/>
              </p:nvSpPr>
              <p:spPr bwMode="auto">
                <a:xfrm>
                  <a:off x="3244" y="482"/>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18" name="Group 375"/>
              <p:cNvGrpSpPr>
                <a:grpSpLocks/>
              </p:cNvGrpSpPr>
              <p:nvPr/>
            </p:nvGrpSpPr>
            <p:grpSpPr bwMode="auto">
              <a:xfrm>
                <a:off x="3866" y="482"/>
                <a:ext cx="622" cy="392"/>
                <a:chOff x="3866" y="482"/>
                <a:chExt cx="622" cy="392"/>
              </a:xfrm>
              <a:grpFill/>
            </p:grpSpPr>
            <p:sp>
              <p:nvSpPr>
                <p:cNvPr id="24638" name="Rectangle 330"/>
                <p:cNvSpPr>
                  <a:spLocks noChangeArrowheads="1"/>
                </p:cNvSpPr>
                <p:nvPr/>
              </p:nvSpPr>
              <p:spPr bwMode="auto">
                <a:xfrm>
                  <a:off x="3896" y="512"/>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12%</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39" name="Rectangle 374"/>
                <p:cNvSpPr>
                  <a:spLocks noChangeArrowheads="1"/>
                </p:cNvSpPr>
                <p:nvPr/>
              </p:nvSpPr>
              <p:spPr bwMode="auto">
                <a:xfrm>
                  <a:off x="3866" y="482"/>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19" name="Group 377"/>
              <p:cNvGrpSpPr>
                <a:grpSpLocks/>
              </p:cNvGrpSpPr>
              <p:nvPr/>
            </p:nvGrpSpPr>
            <p:grpSpPr bwMode="auto">
              <a:xfrm>
                <a:off x="0" y="964"/>
                <a:ext cx="2000" cy="392"/>
                <a:chOff x="0" y="964"/>
                <a:chExt cx="2000" cy="392"/>
              </a:xfrm>
              <a:grpFill/>
            </p:grpSpPr>
            <p:sp>
              <p:nvSpPr>
                <p:cNvPr id="24636" name="Rectangle 331"/>
                <p:cNvSpPr>
                  <a:spLocks noChangeArrowheads="1"/>
                </p:cNvSpPr>
                <p:nvPr/>
              </p:nvSpPr>
              <p:spPr bwMode="auto">
                <a:xfrm>
                  <a:off x="30" y="994"/>
                  <a:ext cx="1940"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dirty="0">
                      <a:solidFill>
                        <a:srgbClr val="000000"/>
                      </a:solidFill>
                      <a:latin typeface="Arial" charset="0"/>
                      <a:ea typeface="Arial" charset="0"/>
                      <a:cs typeface="Arial" charset="0"/>
                    </a:rPr>
                    <a:t>Non-</a:t>
                  </a:r>
                  <a:r>
                    <a:rPr lang="en-GB" sz="1400" b="1" dirty="0" err="1">
                      <a:solidFill>
                        <a:srgbClr val="000000"/>
                      </a:solidFill>
                      <a:latin typeface="Arial" charset="0"/>
                      <a:ea typeface="Arial" charset="0"/>
                      <a:cs typeface="Arial" charset="0"/>
                    </a:rPr>
                    <a:t>anginal</a:t>
                  </a:r>
                  <a:r>
                    <a:rPr lang="en-GB" sz="1400" b="1" dirty="0">
                      <a:solidFill>
                        <a:srgbClr val="000000"/>
                      </a:solidFill>
                      <a:latin typeface="Arial" charset="0"/>
                      <a:ea typeface="Arial" charset="0"/>
                      <a:cs typeface="Arial" charset="0"/>
                    </a:rPr>
                    <a:t> chest pain (1 symptom) </a:t>
                  </a:r>
                  <a:endParaRPr lang="en-GB" sz="1400" b="1" dirty="0">
                    <a:solidFill>
                      <a:srgbClr val="000000"/>
                    </a:solidFill>
                    <a:latin typeface="Arial" charset="0"/>
                    <a:ea typeface="Arial Unicode MS" charset="0"/>
                    <a:cs typeface="Arial Unicode MS" charset="0"/>
                  </a:endParaRPr>
                </a:p>
                <a:p>
                  <a:pPr algn="l"/>
                  <a:endParaRPr lang="en-GB" sz="1400" b="1" dirty="0">
                    <a:solidFill>
                      <a:srgbClr val="000000"/>
                    </a:solidFill>
                    <a:latin typeface="Arial" charset="0"/>
                  </a:endParaRPr>
                </a:p>
              </p:txBody>
            </p:sp>
            <p:sp>
              <p:nvSpPr>
                <p:cNvPr id="24637" name="Rectangle 376"/>
                <p:cNvSpPr>
                  <a:spLocks noChangeArrowheads="1"/>
                </p:cNvSpPr>
                <p:nvPr/>
              </p:nvSpPr>
              <p:spPr bwMode="auto">
                <a:xfrm>
                  <a:off x="0" y="964"/>
                  <a:ext cx="2000"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0" name="Group 379"/>
              <p:cNvGrpSpPr>
                <a:grpSpLocks/>
              </p:cNvGrpSpPr>
              <p:nvPr/>
            </p:nvGrpSpPr>
            <p:grpSpPr bwMode="auto">
              <a:xfrm>
                <a:off x="2000" y="948"/>
                <a:ext cx="622" cy="362"/>
                <a:chOff x="2000" y="948"/>
                <a:chExt cx="622" cy="362"/>
              </a:xfrm>
              <a:grpFill/>
            </p:grpSpPr>
            <p:sp>
              <p:nvSpPr>
                <p:cNvPr id="24634" name="Rectangle 332"/>
                <p:cNvSpPr>
                  <a:spLocks noChangeArrowheads="1"/>
                </p:cNvSpPr>
                <p:nvPr/>
              </p:nvSpPr>
              <p:spPr bwMode="auto">
                <a:xfrm>
                  <a:off x="2030" y="948"/>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dirty="0">
                      <a:solidFill>
                        <a:srgbClr val="000000"/>
                      </a:solidFill>
                      <a:latin typeface="Arial" charset="0"/>
                      <a:ea typeface="Arial" charset="0"/>
                      <a:cs typeface="Arial" charset="0"/>
                    </a:rPr>
                    <a:t>5% </a:t>
                  </a:r>
                  <a:endParaRPr lang="en-GB" sz="1400" b="1" dirty="0">
                    <a:solidFill>
                      <a:srgbClr val="000000"/>
                    </a:solidFill>
                    <a:latin typeface="Arial" charset="0"/>
                    <a:ea typeface="Arial Unicode MS" charset="0"/>
                    <a:cs typeface="Arial Unicode MS" charset="0"/>
                  </a:endParaRPr>
                </a:p>
                <a:p>
                  <a:pPr algn="l"/>
                  <a:endParaRPr lang="en-GB" sz="1400" b="1" dirty="0">
                    <a:solidFill>
                      <a:srgbClr val="000000"/>
                    </a:solidFill>
                    <a:latin typeface="Arial" charset="0"/>
                  </a:endParaRPr>
                </a:p>
              </p:txBody>
            </p:sp>
            <p:sp>
              <p:nvSpPr>
                <p:cNvPr id="24635" name="Rectangle 378"/>
                <p:cNvSpPr>
                  <a:spLocks noChangeArrowheads="1"/>
                </p:cNvSpPr>
                <p:nvPr/>
              </p:nvSpPr>
              <p:spPr bwMode="auto">
                <a:xfrm>
                  <a:off x="2000" y="964"/>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1" name="Group 381"/>
              <p:cNvGrpSpPr>
                <a:grpSpLocks/>
              </p:cNvGrpSpPr>
              <p:nvPr/>
            </p:nvGrpSpPr>
            <p:grpSpPr bwMode="auto">
              <a:xfrm>
                <a:off x="2622" y="948"/>
                <a:ext cx="622" cy="362"/>
                <a:chOff x="2622" y="948"/>
                <a:chExt cx="622" cy="362"/>
              </a:xfrm>
              <a:grpFill/>
            </p:grpSpPr>
            <p:sp>
              <p:nvSpPr>
                <p:cNvPr id="24632" name="Rectangle 333"/>
                <p:cNvSpPr>
                  <a:spLocks noChangeArrowheads="1"/>
                </p:cNvSpPr>
                <p:nvPr/>
              </p:nvSpPr>
              <p:spPr bwMode="auto">
                <a:xfrm>
                  <a:off x="2652" y="948"/>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dirty="0">
                      <a:solidFill>
                        <a:srgbClr val="000000"/>
                      </a:solidFill>
                      <a:latin typeface="Arial" charset="0"/>
                      <a:ea typeface="Arial" charset="0"/>
                      <a:cs typeface="Arial" charset="0"/>
                    </a:rPr>
                    <a:t>14% </a:t>
                  </a:r>
                  <a:endParaRPr lang="en-GB" sz="1400" b="1" dirty="0">
                    <a:solidFill>
                      <a:srgbClr val="000000"/>
                    </a:solidFill>
                    <a:latin typeface="Arial" charset="0"/>
                    <a:ea typeface="Arial Unicode MS" charset="0"/>
                    <a:cs typeface="Arial Unicode MS" charset="0"/>
                  </a:endParaRPr>
                </a:p>
                <a:p>
                  <a:pPr algn="l"/>
                  <a:endParaRPr lang="en-GB" sz="1400" b="1" dirty="0">
                    <a:solidFill>
                      <a:srgbClr val="000000"/>
                    </a:solidFill>
                    <a:latin typeface="Arial" charset="0"/>
                  </a:endParaRPr>
                </a:p>
              </p:txBody>
            </p:sp>
            <p:sp>
              <p:nvSpPr>
                <p:cNvPr id="24633" name="Rectangle 380"/>
                <p:cNvSpPr>
                  <a:spLocks noChangeArrowheads="1"/>
                </p:cNvSpPr>
                <p:nvPr/>
              </p:nvSpPr>
              <p:spPr bwMode="auto">
                <a:xfrm>
                  <a:off x="2622" y="964"/>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2" name="Group 383"/>
              <p:cNvGrpSpPr>
                <a:grpSpLocks/>
              </p:cNvGrpSpPr>
              <p:nvPr/>
            </p:nvGrpSpPr>
            <p:grpSpPr bwMode="auto">
              <a:xfrm>
                <a:off x="3244" y="964"/>
                <a:ext cx="622" cy="392"/>
                <a:chOff x="3244" y="964"/>
                <a:chExt cx="622" cy="392"/>
              </a:xfrm>
              <a:grpFill/>
            </p:grpSpPr>
            <p:sp>
              <p:nvSpPr>
                <p:cNvPr id="24630" name="Rectangle 334"/>
                <p:cNvSpPr>
                  <a:spLocks noChangeArrowheads="1"/>
                </p:cNvSpPr>
                <p:nvPr/>
              </p:nvSpPr>
              <p:spPr bwMode="auto">
                <a:xfrm>
                  <a:off x="3274" y="994"/>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22%</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31" name="Rectangle 382"/>
                <p:cNvSpPr>
                  <a:spLocks noChangeArrowheads="1"/>
                </p:cNvSpPr>
                <p:nvPr/>
              </p:nvSpPr>
              <p:spPr bwMode="auto">
                <a:xfrm>
                  <a:off x="3244" y="964"/>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3" name="Group 385"/>
              <p:cNvGrpSpPr>
                <a:grpSpLocks/>
              </p:cNvGrpSpPr>
              <p:nvPr/>
            </p:nvGrpSpPr>
            <p:grpSpPr bwMode="auto">
              <a:xfrm>
                <a:off x="3866" y="964"/>
                <a:ext cx="622" cy="392"/>
                <a:chOff x="3866" y="964"/>
                <a:chExt cx="622" cy="392"/>
              </a:xfrm>
              <a:grpFill/>
            </p:grpSpPr>
            <p:sp>
              <p:nvSpPr>
                <p:cNvPr id="24628" name="Rectangle 335"/>
                <p:cNvSpPr>
                  <a:spLocks noChangeArrowheads="1"/>
                </p:cNvSpPr>
                <p:nvPr/>
              </p:nvSpPr>
              <p:spPr bwMode="auto">
                <a:xfrm>
                  <a:off x="3896" y="994"/>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28%</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29" name="Rectangle 384"/>
                <p:cNvSpPr>
                  <a:spLocks noChangeArrowheads="1"/>
                </p:cNvSpPr>
                <p:nvPr/>
              </p:nvSpPr>
              <p:spPr bwMode="auto">
                <a:xfrm>
                  <a:off x="3866" y="964"/>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4" name="Group 387"/>
              <p:cNvGrpSpPr>
                <a:grpSpLocks/>
              </p:cNvGrpSpPr>
              <p:nvPr/>
            </p:nvGrpSpPr>
            <p:grpSpPr bwMode="auto">
              <a:xfrm>
                <a:off x="0" y="1446"/>
                <a:ext cx="2000" cy="392"/>
                <a:chOff x="0" y="1446"/>
                <a:chExt cx="2000" cy="392"/>
              </a:xfrm>
              <a:grpFill/>
            </p:grpSpPr>
            <p:sp>
              <p:nvSpPr>
                <p:cNvPr id="24626" name="Rectangle 336"/>
                <p:cNvSpPr>
                  <a:spLocks noChangeArrowheads="1"/>
                </p:cNvSpPr>
                <p:nvPr/>
              </p:nvSpPr>
              <p:spPr bwMode="auto">
                <a:xfrm>
                  <a:off x="30" y="1476"/>
                  <a:ext cx="1940"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Atypical angina (2 symptoms)</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27" name="Rectangle 386"/>
                <p:cNvSpPr>
                  <a:spLocks noChangeArrowheads="1"/>
                </p:cNvSpPr>
                <p:nvPr/>
              </p:nvSpPr>
              <p:spPr bwMode="auto">
                <a:xfrm>
                  <a:off x="0" y="1446"/>
                  <a:ext cx="2000"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5" name="Group 389"/>
              <p:cNvGrpSpPr>
                <a:grpSpLocks/>
              </p:cNvGrpSpPr>
              <p:nvPr/>
            </p:nvGrpSpPr>
            <p:grpSpPr bwMode="auto">
              <a:xfrm>
                <a:off x="2000" y="1446"/>
                <a:ext cx="622" cy="363"/>
                <a:chOff x="2000" y="1446"/>
                <a:chExt cx="622" cy="363"/>
              </a:xfrm>
              <a:grpFill/>
            </p:grpSpPr>
            <p:sp>
              <p:nvSpPr>
                <p:cNvPr id="24624" name="Rectangle 337"/>
                <p:cNvSpPr>
                  <a:spLocks noChangeArrowheads="1"/>
                </p:cNvSpPr>
                <p:nvPr/>
              </p:nvSpPr>
              <p:spPr bwMode="auto">
                <a:xfrm>
                  <a:off x="2030" y="1447"/>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dirty="0">
                      <a:solidFill>
                        <a:srgbClr val="000000"/>
                      </a:solidFill>
                      <a:latin typeface="Arial" charset="0"/>
                      <a:ea typeface="Arial" charset="0"/>
                      <a:cs typeface="Arial" charset="0"/>
                    </a:rPr>
                    <a:t>22% </a:t>
                  </a:r>
                  <a:endParaRPr lang="en-GB" sz="1400" b="1" dirty="0">
                    <a:solidFill>
                      <a:srgbClr val="000000"/>
                    </a:solidFill>
                    <a:latin typeface="Arial" charset="0"/>
                    <a:ea typeface="Arial Unicode MS" charset="0"/>
                    <a:cs typeface="Arial Unicode MS" charset="0"/>
                  </a:endParaRPr>
                </a:p>
                <a:p>
                  <a:pPr algn="l"/>
                  <a:endParaRPr lang="en-GB" sz="1400" b="1" dirty="0">
                    <a:solidFill>
                      <a:srgbClr val="000000"/>
                    </a:solidFill>
                    <a:latin typeface="Arial" charset="0"/>
                  </a:endParaRPr>
                </a:p>
              </p:txBody>
            </p:sp>
            <p:sp>
              <p:nvSpPr>
                <p:cNvPr id="24625" name="Rectangle 388"/>
                <p:cNvSpPr>
                  <a:spLocks noChangeArrowheads="1"/>
                </p:cNvSpPr>
                <p:nvPr/>
              </p:nvSpPr>
              <p:spPr bwMode="auto">
                <a:xfrm>
                  <a:off x="2000" y="1446"/>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6" name="Group 391"/>
              <p:cNvGrpSpPr>
                <a:grpSpLocks/>
              </p:cNvGrpSpPr>
              <p:nvPr/>
            </p:nvGrpSpPr>
            <p:grpSpPr bwMode="auto">
              <a:xfrm>
                <a:off x="2622" y="1446"/>
                <a:ext cx="622" cy="364"/>
                <a:chOff x="2622" y="1446"/>
                <a:chExt cx="622" cy="364"/>
              </a:xfrm>
              <a:grpFill/>
            </p:grpSpPr>
            <p:sp>
              <p:nvSpPr>
                <p:cNvPr id="24622" name="Rectangle 338"/>
                <p:cNvSpPr>
                  <a:spLocks noChangeArrowheads="1"/>
                </p:cNvSpPr>
                <p:nvPr/>
              </p:nvSpPr>
              <p:spPr bwMode="auto">
                <a:xfrm>
                  <a:off x="2652" y="1448"/>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dirty="0">
                      <a:solidFill>
                        <a:srgbClr val="000000"/>
                      </a:solidFill>
                      <a:latin typeface="Arial" charset="0"/>
                      <a:ea typeface="Arial" charset="0"/>
                      <a:cs typeface="Arial" charset="0"/>
                    </a:rPr>
                    <a:t>46% </a:t>
                  </a:r>
                  <a:endParaRPr lang="en-GB" sz="1400" b="1" dirty="0">
                    <a:solidFill>
                      <a:srgbClr val="000000"/>
                    </a:solidFill>
                    <a:latin typeface="Arial" charset="0"/>
                    <a:ea typeface="Arial Unicode MS" charset="0"/>
                    <a:cs typeface="Arial Unicode MS" charset="0"/>
                  </a:endParaRPr>
                </a:p>
                <a:p>
                  <a:pPr algn="l"/>
                  <a:endParaRPr lang="en-GB" sz="1400" b="1" dirty="0">
                    <a:solidFill>
                      <a:srgbClr val="000000"/>
                    </a:solidFill>
                    <a:latin typeface="Arial" charset="0"/>
                  </a:endParaRPr>
                </a:p>
              </p:txBody>
            </p:sp>
            <p:sp>
              <p:nvSpPr>
                <p:cNvPr id="24623" name="Rectangle 390"/>
                <p:cNvSpPr>
                  <a:spLocks noChangeArrowheads="1"/>
                </p:cNvSpPr>
                <p:nvPr/>
              </p:nvSpPr>
              <p:spPr bwMode="auto">
                <a:xfrm>
                  <a:off x="2622" y="1446"/>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7" name="Group 393"/>
              <p:cNvGrpSpPr>
                <a:grpSpLocks/>
              </p:cNvGrpSpPr>
              <p:nvPr/>
            </p:nvGrpSpPr>
            <p:grpSpPr bwMode="auto">
              <a:xfrm>
                <a:off x="3244" y="1446"/>
                <a:ext cx="622" cy="392"/>
                <a:chOff x="3244" y="1446"/>
                <a:chExt cx="622" cy="392"/>
              </a:xfrm>
              <a:grpFill/>
            </p:grpSpPr>
            <p:sp>
              <p:nvSpPr>
                <p:cNvPr id="24620" name="Rectangle 339"/>
                <p:cNvSpPr>
                  <a:spLocks noChangeArrowheads="1"/>
                </p:cNvSpPr>
                <p:nvPr/>
              </p:nvSpPr>
              <p:spPr bwMode="auto">
                <a:xfrm>
                  <a:off x="3274" y="1476"/>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59%</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21" name="Rectangle 392"/>
                <p:cNvSpPr>
                  <a:spLocks noChangeArrowheads="1"/>
                </p:cNvSpPr>
                <p:nvPr/>
              </p:nvSpPr>
              <p:spPr bwMode="auto">
                <a:xfrm>
                  <a:off x="3244" y="1446"/>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8" name="Group 395"/>
              <p:cNvGrpSpPr>
                <a:grpSpLocks/>
              </p:cNvGrpSpPr>
              <p:nvPr/>
            </p:nvGrpSpPr>
            <p:grpSpPr bwMode="auto">
              <a:xfrm>
                <a:off x="3866" y="1446"/>
                <a:ext cx="622" cy="392"/>
                <a:chOff x="3866" y="1446"/>
                <a:chExt cx="622" cy="392"/>
              </a:xfrm>
              <a:grpFill/>
            </p:grpSpPr>
            <p:sp>
              <p:nvSpPr>
                <p:cNvPr id="24618" name="Rectangle 340"/>
                <p:cNvSpPr>
                  <a:spLocks noChangeArrowheads="1"/>
                </p:cNvSpPr>
                <p:nvPr/>
              </p:nvSpPr>
              <p:spPr bwMode="auto">
                <a:xfrm>
                  <a:off x="3896" y="1476"/>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67%</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19" name="Rectangle 394"/>
                <p:cNvSpPr>
                  <a:spLocks noChangeArrowheads="1"/>
                </p:cNvSpPr>
                <p:nvPr/>
              </p:nvSpPr>
              <p:spPr bwMode="auto">
                <a:xfrm>
                  <a:off x="3866" y="1446"/>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9" name="Group 397"/>
              <p:cNvGrpSpPr>
                <a:grpSpLocks/>
              </p:cNvGrpSpPr>
              <p:nvPr/>
            </p:nvGrpSpPr>
            <p:grpSpPr bwMode="auto">
              <a:xfrm>
                <a:off x="0" y="1928"/>
                <a:ext cx="2000" cy="392"/>
                <a:chOff x="0" y="1928"/>
                <a:chExt cx="2000" cy="392"/>
              </a:xfrm>
              <a:grpFill/>
            </p:grpSpPr>
            <p:sp>
              <p:nvSpPr>
                <p:cNvPr id="24616" name="Rectangle 341"/>
                <p:cNvSpPr>
                  <a:spLocks noChangeArrowheads="1"/>
                </p:cNvSpPr>
                <p:nvPr/>
              </p:nvSpPr>
              <p:spPr bwMode="auto">
                <a:xfrm>
                  <a:off x="30" y="1958"/>
                  <a:ext cx="1940"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dirty="0">
                      <a:solidFill>
                        <a:srgbClr val="000000"/>
                      </a:solidFill>
                      <a:latin typeface="Arial" charset="0"/>
                      <a:ea typeface="Arial" charset="0"/>
                      <a:cs typeface="Arial" charset="0"/>
                    </a:rPr>
                    <a:t>Typical angina (All 3 symptoms)</a:t>
                  </a:r>
                  <a:r>
                    <a:rPr lang="en-GB" sz="1400" dirty="0">
                      <a:solidFill>
                        <a:srgbClr val="000000"/>
                      </a:solidFill>
                      <a:latin typeface="Arial" charset="0"/>
                      <a:ea typeface="Arial" charset="0"/>
                      <a:cs typeface="Arial" charset="0"/>
                    </a:rPr>
                    <a:t> </a:t>
                  </a:r>
                  <a:endParaRPr lang="en-GB" sz="1200" dirty="0">
                    <a:solidFill>
                      <a:srgbClr val="000000"/>
                    </a:solidFill>
                    <a:latin typeface="Arial Unicode MS" charset="0"/>
                    <a:ea typeface="Arial Unicode MS" charset="0"/>
                    <a:cs typeface="Arial Unicode MS" charset="0"/>
                  </a:endParaRPr>
                </a:p>
                <a:p>
                  <a:pPr algn="l"/>
                  <a:endParaRPr lang="en-GB" sz="2400" dirty="0">
                    <a:solidFill>
                      <a:srgbClr val="000000"/>
                    </a:solidFill>
                    <a:latin typeface="Times New Roman" charset="0"/>
                  </a:endParaRPr>
                </a:p>
              </p:txBody>
            </p:sp>
            <p:sp>
              <p:nvSpPr>
                <p:cNvPr id="24617" name="Rectangle 396"/>
                <p:cNvSpPr>
                  <a:spLocks noChangeArrowheads="1"/>
                </p:cNvSpPr>
                <p:nvPr/>
              </p:nvSpPr>
              <p:spPr bwMode="auto">
                <a:xfrm>
                  <a:off x="0" y="1928"/>
                  <a:ext cx="2000"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30" name="Group 399"/>
              <p:cNvGrpSpPr>
                <a:grpSpLocks/>
              </p:cNvGrpSpPr>
              <p:nvPr/>
            </p:nvGrpSpPr>
            <p:grpSpPr bwMode="auto">
              <a:xfrm>
                <a:off x="2000" y="1928"/>
                <a:ext cx="622" cy="392"/>
                <a:chOff x="2000" y="1928"/>
                <a:chExt cx="622" cy="392"/>
              </a:xfrm>
              <a:grpFill/>
            </p:grpSpPr>
            <p:sp>
              <p:nvSpPr>
                <p:cNvPr id="24614" name="Rectangle 342"/>
                <p:cNvSpPr>
                  <a:spLocks noChangeArrowheads="1"/>
                </p:cNvSpPr>
                <p:nvPr/>
              </p:nvSpPr>
              <p:spPr bwMode="auto">
                <a:xfrm>
                  <a:off x="2030" y="1958"/>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70%</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15" name="Rectangle 398"/>
                <p:cNvSpPr>
                  <a:spLocks noChangeArrowheads="1"/>
                </p:cNvSpPr>
                <p:nvPr/>
              </p:nvSpPr>
              <p:spPr bwMode="auto">
                <a:xfrm>
                  <a:off x="2000" y="1928"/>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31" name="Group 401"/>
              <p:cNvGrpSpPr>
                <a:grpSpLocks/>
              </p:cNvGrpSpPr>
              <p:nvPr/>
            </p:nvGrpSpPr>
            <p:grpSpPr bwMode="auto">
              <a:xfrm>
                <a:off x="2622" y="1928"/>
                <a:ext cx="622" cy="392"/>
                <a:chOff x="2622" y="1928"/>
                <a:chExt cx="622" cy="392"/>
              </a:xfrm>
              <a:grpFill/>
            </p:grpSpPr>
            <p:sp>
              <p:nvSpPr>
                <p:cNvPr id="24612" name="Rectangle 343"/>
                <p:cNvSpPr>
                  <a:spLocks noChangeArrowheads="1"/>
                </p:cNvSpPr>
                <p:nvPr/>
              </p:nvSpPr>
              <p:spPr bwMode="auto">
                <a:xfrm>
                  <a:off x="2652" y="1958"/>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87%</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13" name="Rectangle 400"/>
                <p:cNvSpPr>
                  <a:spLocks noChangeArrowheads="1"/>
                </p:cNvSpPr>
                <p:nvPr/>
              </p:nvSpPr>
              <p:spPr bwMode="auto">
                <a:xfrm>
                  <a:off x="2622" y="1928"/>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4649" name="Group 403"/>
              <p:cNvGrpSpPr>
                <a:grpSpLocks/>
              </p:cNvGrpSpPr>
              <p:nvPr/>
            </p:nvGrpSpPr>
            <p:grpSpPr bwMode="auto">
              <a:xfrm>
                <a:off x="3244" y="1928"/>
                <a:ext cx="622" cy="392"/>
                <a:chOff x="3244" y="1928"/>
                <a:chExt cx="622" cy="392"/>
              </a:xfrm>
              <a:grpFill/>
            </p:grpSpPr>
            <p:sp>
              <p:nvSpPr>
                <p:cNvPr id="24610" name="Rectangle 344"/>
                <p:cNvSpPr>
                  <a:spLocks noChangeArrowheads="1"/>
                </p:cNvSpPr>
                <p:nvPr/>
              </p:nvSpPr>
              <p:spPr bwMode="auto">
                <a:xfrm>
                  <a:off x="3274" y="1958"/>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92%</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11" name="Rectangle 402"/>
                <p:cNvSpPr>
                  <a:spLocks noChangeArrowheads="1"/>
                </p:cNvSpPr>
                <p:nvPr/>
              </p:nvSpPr>
              <p:spPr bwMode="auto">
                <a:xfrm>
                  <a:off x="3244" y="1928"/>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4653" name="Group 405"/>
              <p:cNvGrpSpPr>
                <a:grpSpLocks/>
              </p:cNvGrpSpPr>
              <p:nvPr/>
            </p:nvGrpSpPr>
            <p:grpSpPr bwMode="auto">
              <a:xfrm>
                <a:off x="3866" y="1928"/>
                <a:ext cx="622" cy="392"/>
                <a:chOff x="3866" y="1928"/>
                <a:chExt cx="622" cy="392"/>
              </a:xfrm>
              <a:grpFill/>
            </p:grpSpPr>
            <p:sp>
              <p:nvSpPr>
                <p:cNvPr id="24608" name="Rectangle 345"/>
                <p:cNvSpPr>
                  <a:spLocks noChangeArrowheads="1"/>
                </p:cNvSpPr>
                <p:nvPr/>
              </p:nvSpPr>
              <p:spPr bwMode="auto">
                <a:xfrm>
                  <a:off x="3896" y="1958"/>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94%</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09" name="Rectangle 404"/>
                <p:cNvSpPr>
                  <a:spLocks noChangeArrowheads="1"/>
                </p:cNvSpPr>
                <p:nvPr/>
              </p:nvSpPr>
              <p:spPr bwMode="auto">
                <a:xfrm>
                  <a:off x="3866" y="1928"/>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sp>
          <p:nvSpPr>
            <p:cNvPr id="24582" name="Rectangle 407"/>
            <p:cNvSpPr>
              <a:spLocks noChangeArrowheads="1"/>
            </p:cNvSpPr>
            <p:nvPr/>
          </p:nvSpPr>
          <p:spPr bwMode="auto">
            <a:xfrm>
              <a:off x="-3" y="-3"/>
              <a:ext cx="4494" cy="233"/>
            </a:xfrm>
            <a:prstGeom prst="rect">
              <a:avLst/>
            </a:prstGeom>
            <a:grpFill/>
            <a:ln w="9525">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sp>
        <p:nvSpPr>
          <p:cNvPr id="24657" name="TextBox 24656"/>
          <p:cNvSpPr txBox="1"/>
          <p:nvPr/>
        </p:nvSpPr>
        <p:spPr>
          <a:xfrm>
            <a:off x="2627784" y="5445224"/>
            <a:ext cx="6156176" cy="646331"/>
          </a:xfrm>
          <a:prstGeom prst="rect">
            <a:avLst/>
          </a:prstGeom>
          <a:noFill/>
        </p:spPr>
        <p:txBody>
          <a:bodyPr wrap="square" rtlCol="0">
            <a:spAutoFit/>
          </a:bodyPr>
          <a:lstStyle/>
          <a:p>
            <a:pPr algn="r"/>
            <a:r>
              <a:rPr lang="en-GB" b="1" dirty="0" smtClean="0">
                <a:ea typeface="Arial" charset="0"/>
                <a:cs typeface="Arial" charset="0"/>
              </a:rPr>
              <a:t>*Men</a:t>
            </a:r>
            <a:r>
              <a:rPr lang="en-GB" b="1" dirty="0">
                <a:ea typeface="Arial" charset="0"/>
                <a:cs typeface="Arial" charset="0"/>
              </a:rPr>
              <a:t>: probability of ≥50% coronary artery stenosis in at least one major artery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Establish pre-test probability</a:t>
            </a:r>
          </a:p>
          <a:p>
            <a:r>
              <a:rPr lang="en-US" dirty="0" smtClean="0"/>
              <a:t>Carry out an investigation</a:t>
            </a:r>
          </a:p>
          <a:p>
            <a:r>
              <a:rPr lang="en-US" dirty="0" smtClean="0"/>
              <a:t>Use likelihood ratio to produce a post-test probability</a:t>
            </a:r>
          </a:p>
        </p:txBody>
      </p:sp>
    </p:spTree>
    <p:extLst>
      <p:ext uri="{BB962C8B-B14F-4D97-AF65-F5344CB8AC3E}">
        <p14:creationId xmlns:p14="http://schemas.microsoft.com/office/powerpoint/2010/main" val="42822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a:t>Likelihood ratio</a:t>
            </a:r>
          </a:p>
        </p:txBody>
      </p:sp>
      <p:sp>
        <p:nvSpPr>
          <p:cNvPr id="26627" name="Rectangle 3"/>
          <p:cNvSpPr>
            <a:spLocks noChangeArrowheads="1"/>
          </p:cNvSpPr>
          <p:nvPr/>
        </p:nvSpPr>
        <p:spPr bwMode="auto">
          <a:xfrm>
            <a:off x="467544" y="1628800"/>
            <a:ext cx="7620000" cy="2185214"/>
          </a:xfrm>
          <a:prstGeom prst="rect">
            <a:avLst/>
          </a:prstGeom>
          <a:noFill/>
          <a:ln w="12700">
            <a:noFill/>
            <a:miter lim="800000"/>
            <a:headEnd type="none" w="sm" len="sm"/>
            <a:tailEnd type="none" w="sm" len="sm"/>
          </a:ln>
        </p:spPr>
        <p:txBody>
          <a:bodyPr>
            <a:prstTxWarp prst="textNoShape">
              <a:avLst/>
            </a:prstTxWarp>
            <a:spAutoFit/>
          </a:bodyPr>
          <a:lstStyle/>
          <a:p>
            <a:pPr algn="l" eaLnBrk="1" hangingPunct="1"/>
            <a:r>
              <a:rPr lang="en-GB" sz="2800" dirty="0">
                <a:solidFill>
                  <a:srgbClr val="000000"/>
                </a:solidFill>
                <a:latin typeface="Arial" charset="0"/>
                <a:ea typeface="Arial" charset="0"/>
                <a:cs typeface="Arial" charset="0"/>
              </a:rPr>
              <a:t>The likelihood ratio is a characteristic of diagnosis-related information, whether it be a test or a finding from the history or physical examination. It is expressed as follows: </a:t>
            </a:r>
            <a:endParaRPr lang="en-GB" sz="2800" dirty="0">
              <a:solidFill>
                <a:srgbClr val="000000"/>
              </a:solidFill>
              <a:latin typeface="Arial" charset="0"/>
              <a:ea typeface="Arial Unicode MS" charset="0"/>
              <a:cs typeface="Arial Unicode MS" charset="0"/>
            </a:endParaRPr>
          </a:p>
          <a:p>
            <a:pPr algn="l"/>
            <a:endParaRPr lang="en-GB" sz="2400" dirty="0">
              <a:solidFill>
                <a:srgbClr val="000000"/>
              </a:solidFill>
              <a:latin typeface="Arial" charset="0"/>
            </a:endParaRPr>
          </a:p>
        </p:txBody>
      </p:sp>
      <p:grpSp>
        <p:nvGrpSpPr>
          <p:cNvPr id="2" name="Group 6"/>
          <p:cNvGrpSpPr>
            <a:grpSpLocks/>
          </p:cNvGrpSpPr>
          <p:nvPr/>
        </p:nvGrpSpPr>
        <p:grpSpPr bwMode="auto">
          <a:xfrm>
            <a:off x="1238250" y="3962400"/>
            <a:ext cx="7150102" cy="784225"/>
            <a:chOff x="436" y="524"/>
            <a:chExt cx="4504" cy="494"/>
          </a:xfrm>
        </p:grpSpPr>
        <p:sp>
          <p:nvSpPr>
            <p:cNvPr id="26629" name="Rectangle 4"/>
            <p:cNvSpPr>
              <a:spLocks noChangeArrowheads="1"/>
            </p:cNvSpPr>
            <p:nvPr/>
          </p:nvSpPr>
          <p:spPr bwMode="auto">
            <a:xfrm>
              <a:off x="436" y="524"/>
              <a:ext cx="1716" cy="494"/>
            </a:xfrm>
            <a:prstGeom prst="rect">
              <a:avLst/>
            </a:prstGeom>
            <a:noFill/>
            <a:ln w="12700">
              <a:noFill/>
              <a:miter lim="800000"/>
              <a:headEnd type="none" w="sm" len="sm"/>
              <a:tailEnd type="none" w="sm" len="sm"/>
            </a:ln>
          </p:spPr>
          <p:txBody>
            <a:bodyPr anchor="ctr">
              <a:prstTxWarp prst="textNoShape">
                <a:avLst/>
              </a:prstTxWarp>
            </a:bodyPr>
            <a:lstStyle/>
            <a:p>
              <a:pPr eaLnBrk="1" hangingPunct="1"/>
              <a:r>
                <a:rPr lang="en-GB" sz="2400" dirty="0">
                  <a:solidFill>
                    <a:srgbClr val="000000"/>
                  </a:solidFill>
                  <a:latin typeface="Arial" charset="0"/>
                  <a:ea typeface="Arial" charset="0"/>
                  <a:cs typeface="Arial" charset="0"/>
                </a:rPr>
                <a:t>Likelihood ratio </a:t>
              </a:r>
              <a:r>
                <a:rPr lang="en-GB" sz="2000" dirty="0">
                  <a:solidFill>
                    <a:srgbClr val="000000"/>
                  </a:solidFill>
                  <a:latin typeface="Arial" charset="0"/>
                  <a:ea typeface="Arial" charset="0"/>
                  <a:cs typeface="Arial" charset="0"/>
                </a:rPr>
                <a:t>=</a:t>
              </a:r>
              <a:endParaRPr lang="en-GB" sz="2000" dirty="0">
                <a:solidFill>
                  <a:srgbClr val="000000"/>
                </a:solidFill>
                <a:latin typeface="Arial Unicode MS" charset="0"/>
                <a:ea typeface="Arial Unicode MS" charset="0"/>
                <a:cs typeface="Arial Unicode MS" charset="0"/>
              </a:endParaRPr>
            </a:p>
            <a:p>
              <a:endParaRPr lang="en-GB" sz="2400" dirty="0">
                <a:solidFill>
                  <a:srgbClr val="000000"/>
                </a:solidFill>
                <a:latin typeface="Times New Roman" charset="0"/>
              </a:endParaRPr>
            </a:p>
          </p:txBody>
        </p:sp>
        <p:sp>
          <p:nvSpPr>
            <p:cNvPr id="26630" name="Rectangle 5"/>
            <p:cNvSpPr>
              <a:spLocks noChangeArrowheads="1"/>
            </p:cNvSpPr>
            <p:nvPr/>
          </p:nvSpPr>
          <p:spPr bwMode="auto">
            <a:xfrm>
              <a:off x="2014" y="524"/>
              <a:ext cx="2926" cy="494"/>
            </a:xfrm>
            <a:prstGeom prst="rect">
              <a:avLst/>
            </a:prstGeom>
            <a:noFill/>
            <a:ln w="12700">
              <a:noFill/>
              <a:miter lim="800000"/>
              <a:headEnd type="none" w="sm" len="sm"/>
              <a:tailEnd type="none" w="sm" len="sm"/>
            </a:ln>
          </p:spPr>
          <p:txBody>
            <a:bodyPr anchor="ctr">
              <a:prstTxWarp prst="textNoShape">
                <a:avLst/>
              </a:prstTxWarp>
            </a:bodyPr>
            <a:lstStyle/>
            <a:p>
              <a:pPr algn="ctr" eaLnBrk="1" hangingPunct="1"/>
              <a:r>
                <a:rPr lang="en-GB" sz="2400" u="sng" dirty="0" err="1">
                  <a:solidFill>
                    <a:srgbClr val="000000"/>
                  </a:solidFill>
                  <a:latin typeface="Arial" charset="0"/>
                  <a:ea typeface="Arial" charset="0"/>
                  <a:cs typeface="Arial" charset="0"/>
                </a:rPr>
                <a:t>p</a:t>
              </a:r>
              <a:r>
                <a:rPr lang="en-GB" sz="2400" u="sng" dirty="0">
                  <a:solidFill>
                    <a:srgbClr val="000000"/>
                  </a:solidFill>
                  <a:latin typeface="Arial" charset="0"/>
                  <a:ea typeface="Arial" charset="0"/>
                  <a:cs typeface="Arial" charset="0"/>
                </a:rPr>
                <a:t> [test result if disease present]</a:t>
              </a:r>
              <a:r>
                <a:rPr lang="en-GB" sz="2400" dirty="0">
                  <a:solidFill>
                    <a:srgbClr val="000000"/>
                  </a:solidFill>
                  <a:latin typeface="Arial" charset="0"/>
                  <a:ea typeface="Arial" charset="0"/>
                  <a:cs typeface="Arial" charset="0"/>
                </a:rPr>
                <a:t/>
              </a:r>
              <a:br>
                <a:rPr lang="en-GB" sz="2400" dirty="0">
                  <a:solidFill>
                    <a:srgbClr val="000000"/>
                  </a:solidFill>
                  <a:latin typeface="Arial" charset="0"/>
                  <a:ea typeface="Arial" charset="0"/>
                  <a:cs typeface="Arial" charset="0"/>
                </a:rPr>
              </a:br>
              <a:r>
                <a:rPr lang="en-GB" sz="2400" dirty="0" err="1">
                  <a:solidFill>
                    <a:srgbClr val="000000"/>
                  </a:solidFill>
                  <a:latin typeface="Arial" charset="0"/>
                  <a:ea typeface="Arial" charset="0"/>
                  <a:cs typeface="Arial" charset="0"/>
                </a:rPr>
                <a:t>p</a:t>
              </a:r>
              <a:r>
                <a:rPr lang="en-GB" sz="2400" dirty="0">
                  <a:solidFill>
                    <a:srgbClr val="000000"/>
                  </a:solidFill>
                  <a:latin typeface="Arial" charset="0"/>
                  <a:ea typeface="Arial" charset="0"/>
                  <a:cs typeface="Arial" charset="0"/>
                </a:rPr>
                <a:t> [test result if disease absent]</a:t>
              </a:r>
              <a:endParaRPr lang="en-GB" sz="2400" dirty="0">
                <a:solidFill>
                  <a:srgbClr val="000000"/>
                </a:solidFill>
                <a:latin typeface="Arial" charset="0"/>
                <a:ea typeface="Arial Unicode MS" charset="0"/>
                <a:cs typeface="Arial Unicode MS" charset="0"/>
              </a:endParaRPr>
            </a:p>
            <a:p>
              <a:pPr algn="ctr"/>
              <a:endParaRPr lang="en-GB" sz="2000" dirty="0">
                <a:solidFill>
                  <a:srgbClr val="000000"/>
                </a:solidFill>
                <a:latin typeface="Arial"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Formulae for LR</a:t>
            </a:r>
          </a:p>
        </p:txBody>
      </p:sp>
      <p:sp>
        <p:nvSpPr>
          <p:cNvPr id="27651" name="Rectangle 3"/>
          <p:cNvSpPr>
            <a:spLocks noChangeArrowheads="1"/>
          </p:cNvSpPr>
          <p:nvPr/>
        </p:nvSpPr>
        <p:spPr bwMode="auto">
          <a:xfrm>
            <a:off x="828600" y="3154263"/>
            <a:ext cx="4703440" cy="830997"/>
          </a:xfrm>
          <a:prstGeom prst="rect">
            <a:avLst/>
          </a:prstGeom>
          <a:noFill/>
          <a:ln w="12700">
            <a:noFill/>
            <a:miter lim="800000"/>
            <a:headEnd type="none" w="sm" len="sm"/>
            <a:tailEnd type="none" w="sm" len="sm"/>
          </a:ln>
        </p:spPr>
        <p:txBody>
          <a:bodyPr wrap="square">
            <a:prstTxWarp prst="textNoShape">
              <a:avLst/>
            </a:prstTxWarp>
            <a:spAutoFit/>
          </a:bodyPr>
          <a:lstStyle/>
          <a:p>
            <a:pPr algn="l" eaLnBrk="1" hangingPunct="1"/>
            <a:r>
              <a:rPr lang="en-GB" sz="2400" dirty="0" err="1" smtClean="0">
                <a:solidFill>
                  <a:srgbClr val="000000"/>
                </a:solidFill>
                <a:ea typeface="Arial" charset="0"/>
                <a:cs typeface="Arial" charset="0"/>
              </a:rPr>
              <a:t>Likeihood</a:t>
            </a:r>
            <a:r>
              <a:rPr lang="en-GB" sz="2400" dirty="0" smtClean="0">
                <a:solidFill>
                  <a:srgbClr val="000000"/>
                </a:solidFill>
                <a:ea typeface="Arial" charset="0"/>
                <a:cs typeface="Arial" charset="0"/>
              </a:rPr>
              <a:t> </a:t>
            </a:r>
            <a:r>
              <a:rPr lang="en-GB" sz="2400" dirty="0" smtClean="0">
                <a:solidFill>
                  <a:srgbClr val="000000"/>
                </a:solidFill>
                <a:latin typeface="Arial" charset="0"/>
                <a:ea typeface="Arial" charset="0"/>
                <a:cs typeface="Arial" charset="0"/>
              </a:rPr>
              <a:t>ratio </a:t>
            </a:r>
            <a:r>
              <a:rPr lang="en-GB" sz="2400" dirty="0">
                <a:solidFill>
                  <a:srgbClr val="000000"/>
                </a:solidFill>
                <a:latin typeface="Arial" charset="0"/>
                <a:ea typeface="Arial" charset="0"/>
                <a:cs typeface="Arial" charset="0"/>
              </a:rPr>
              <a:t>for a positive </a:t>
            </a:r>
            <a:r>
              <a:rPr lang="en-GB" sz="2400" dirty="0" smtClean="0">
                <a:solidFill>
                  <a:srgbClr val="000000"/>
                </a:solidFill>
                <a:latin typeface="Arial" charset="0"/>
                <a:ea typeface="Arial" charset="0"/>
                <a:cs typeface="Arial" charset="0"/>
              </a:rPr>
              <a:t>test</a:t>
            </a:r>
            <a:endParaRPr lang="en-GB" sz="2400" dirty="0">
              <a:solidFill>
                <a:srgbClr val="000000"/>
              </a:solidFill>
              <a:latin typeface="Arial Unicode MS" charset="0"/>
              <a:ea typeface="Arial Unicode MS" charset="0"/>
              <a:cs typeface="Arial Unicode MS" charset="0"/>
            </a:endParaRPr>
          </a:p>
          <a:p>
            <a:pPr algn="l"/>
            <a:endParaRPr lang="en-GB" sz="2400" dirty="0">
              <a:solidFill>
                <a:srgbClr val="000000"/>
              </a:solidFill>
              <a:latin typeface="Times New Roman" charset="0"/>
            </a:endParaRPr>
          </a:p>
        </p:txBody>
      </p:sp>
      <p:grpSp>
        <p:nvGrpSpPr>
          <p:cNvPr id="2" name="Group 6"/>
          <p:cNvGrpSpPr>
            <a:grpSpLocks/>
          </p:cNvGrpSpPr>
          <p:nvPr/>
        </p:nvGrpSpPr>
        <p:grpSpPr bwMode="auto">
          <a:xfrm>
            <a:off x="3773413" y="3803551"/>
            <a:ext cx="3254375" cy="784225"/>
            <a:chOff x="6" y="409"/>
            <a:chExt cx="2050" cy="494"/>
          </a:xfrm>
        </p:grpSpPr>
        <p:sp>
          <p:nvSpPr>
            <p:cNvPr id="27657" name="Rectangle 4"/>
            <p:cNvSpPr>
              <a:spLocks noChangeArrowheads="1"/>
            </p:cNvSpPr>
            <p:nvPr/>
          </p:nvSpPr>
          <p:spPr bwMode="auto">
            <a:xfrm>
              <a:off x="6" y="409"/>
              <a:ext cx="694" cy="494"/>
            </a:xfrm>
            <a:prstGeom prst="rect">
              <a:avLst/>
            </a:prstGeom>
            <a:noFill/>
            <a:ln w="12700">
              <a:noFill/>
              <a:miter lim="800000"/>
              <a:headEnd type="none" w="sm" len="sm"/>
              <a:tailEnd type="none" w="sm" len="sm"/>
            </a:ln>
          </p:spPr>
          <p:txBody>
            <a:bodyPr anchor="ctr">
              <a:prstTxWarp prst="textNoShape">
                <a:avLst/>
              </a:prstTxWarp>
            </a:bodyPr>
            <a:lstStyle/>
            <a:p>
              <a:pPr eaLnBrk="1" hangingPunct="1"/>
              <a:r>
                <a:rPr lang="en-GB" sz="2000" dirty="0">
                  <a:solidFill>
                    <a:srgbClr val="000000"/>
                  </a:solidFill>
                  <a:ea typeface="Arial" charset="0"/>
                  <a:cs typeface="Arial" charset="0"/>
                </a:rPr>
                <a:t>LR+ =</a:t>
              </a:r>
              <a:endParaRPr lang="en-GB" sz="2000" dirty="0">
                <a:solidFill>
                  <a:srgbClr val="000000"/>
                </a:solidFill>
                <a:latin typeface="Arial Unicode MS" charset="0"/>
                <a:ea typeface="Arial Unicode MS" charset="0"/>
                <a:cs typeface="Arial Unicode MS" charset="0"/>
              </a:endParaRPr>
            </a:p>
            <a:p>
              <a:endParaRPr lang="en-GB" sz="2000" dirty="0">
                <a:solidFill>
                  <a:srgbClr val="000000"/>
                </a:solidFill>
                <a:latin typeface="Times New Roman" charset="0"/>
              </a:endParaRPr>
            </a:p>
          </p:txBody>
        </p:sp>
        <p:sp>
          <p:nvSpPr>
            <p:cNvPr id="27658" name="Rectangle 5"/>
            <p:cNvSpPr>
              <a:spLocks noChangeArrowheads="1"/>
            </p:cNvSpPr>
            <p:nvPr/>
          </p:nvSpPr>
          <p:spPr bwMode="auto">
            <a:xfrm>
              <a:off x="700" y="409"/>
              <a:ext cx="1356" cy="494"/>
            </a:xfrm>
            <a:prstGeom prst="rect">
              <a:avLst/>
            </a:prstGeom>
            <a:noFill/>
            <a:ln w="12700">
              <a:noFill/>
              <a:miter lim="800000"/>
              <a:headEnd type="none" w="sm" len="sm"/>
              <a:tailEnd type="none" w="sm" len="sm"/>
            </a:ln>
          </p:spPr>
          <p:txBody>
            <a:bodyPr anchor="ctr">
              <a:prstTxWarp prst="textNoShape">
                <a:avLst/>
              </a:prstTxWarp>
            </a:bodyPr>
            <a:lstStyle/>
            <a:p>
              <a:pPr algn="ctr" eaLnBrk="1" hangingPunct="1"/>
              <a:r>
                <a:rPr lang="en-GB" sz="2000" u="sng">
                  <a:solidFill>
                    <a:srgbClr val="000000"/>
                  </a:solidFill>
                  <a:ea typeface="Arial" charset="0"/>
                  <a:cs typeface="Arial" charset="0"/>
                </a:rPr>
                <a:t>sensitivity</a:t>
              </a:r>
              <a:r>
                <a:rPr lang="en-GB" sz="2000">
                  <a:solidFill>
                    <a:srgbClr val="000000"/>
                  </a:solidFill>
                  <a:ea typeface="Arial" charset="0"/>
                  <a:cs typeface="Arial" charset="0"/>
                </a:rPr>
                <a:t/>
              </a:r>
              <a:br>
                <a:rPr lang="en-GB" sz="2000">
                  <a:solidFill>
                    <a:srgbClr val="000000"/>
                  </a:solidFill>
                  <a:ea typeface="Arial" charset="0"/>
                  <a:cs typeface="Arial" charset="0"/>
                </a:rPr>
              </a:br>
              <a:r>
                <a:rPr lang="en-GB" sz="2000">
                  <a:solidFill>
                    <a:srgbClr val="000000"/>
                  </a:solidFill>
                  <a:ea typeface="Arial" charset="0"/>
                  <a:cs typeface="Arial" charset="0"/>
                </a:rPr>
                <a:t>1 - specificity</a:t>
              </a:r>
              <a:endParaRPr lang="en-GB" sz="2000">
                <a:solidFill>
                  <a:srgbClr val="000000"/>
                </a:solidFill>
                <a:latin typeface="Arial Unicode MS" charset="0"/>
                <a:ea typeface="Arial Unicode MS" charset="0"/>
                <a:cs typeface="Arial Unicode MS" charset="0"/>
              </a:endParaRPr>
            </a:p>
            <a:p>
              <a:pPr algn="ctr"/>
              <a:endParaRPr lang="en-GB" sz="2000">
                <a:solidFill>
                  <a:srgbClr val="000000"/>
                </a:solidFill>
                <a:latin typeface="Times New Roman" charset="0"/>
              </a:endParaRPr>
            </a:p>
          </p:txBody>
        </p:sp>
      </p:grpSp>
      <p:sp>
        <p:nvSpPr>
          <p:cNvPr id="27653" name="Rectangle 7"/>
          <p:cNvSpPr>
            <a:spLocks noChangeArrowheads="1"/>
          </p:cNvSpPr>
          <p:nvPr/>
        </p:nvSpPr>
        <p:spPr bwMode="auto">
          <a:xfrm>
            <a:off x="828600" y="4587776"/>
            <a:ext cx="9144000" cy="830997"/>
          </a:xfrm>
          <a:prstGeom prst="rect">
            <a:avLst/>
          </a:prstGeom>
          <a:noFill/>
          <a:ln w="12700">
            <a:noFill/>
            <a:miter lim="800000"/>
            <a:headEnd type="none" w="sm" len="sm"/>
            <a:tailEnd type="none" w="sm" len="sm"/>
          </a:ln>
        </p:spPr>
        <p:txBody>
          <a:bodyPr>
            <a:prstTxWarp prst="textNoShape">
              <a:avLst/>
            </a:prstTxWarp>
            <a:spAutoFit/>
          </a:bodyPr>
          <a:lstStyle/>
          <a:p>
            <a:pPr algn="l" eaLnBrk="1" hangingPunct="1"/>
            <a:r>
              <a:rPr lang="en-GB" sz="2400" dirty="0">
                <a:solidFill>
                  <a:srgbClr val="000000"/>
                </a:solidFill>
                <a:ea typeface="Arial" charset="0"/>
                <a:cs typeface="Arial" charset="0"/>
              </a:rPr>
              <a:t>L</a:t>
            </a:r>
            <a:r>
              <a:rPr lang="en-GB" sz="2400" dirty="0" smtClean="0">
                <a:solidFill>
                  <a:srgbClr val="000000"/>
                </a:solidFill>
                <a:latin typeface="Arial" charset="0"/>
                <a:ea typeface="Arial" charset="0"/>
                <a:cs typeface="Arial" charset="0"/>
              </a:rPr>
              <a:t>ikelihood </a:t>
            </a:r>
            <a:r>
              <a:rPr lang="en-GB" sz="2400" dirty="0">
                <a:solidFill>
                  <a:srgbClr val="000000"/>
                </a:solidFill>
                <a:latin typeface="Arial" charset="0"/>
                <a:ea typeface="Arial" charset="0"/>
                <a:cs typeface="Arial" charset="0"/>
              </a:rPr>
              <a:t>ratio for a negative </a:t>
            </a:r>
            <a:r>
              <a:rPr lang="en-GB" sz="2400" dirty="0" smtClean="0">
                <a:solidFill>
                  <a:srgbClr val="000000"/>
                </a:solidFill>
                <a:latin typeface="Arial" charset="0"/>
                <a:ea typeface="Arial" charset="0"/>
                <a:cs typeface="Arial" charset="0"/>
              </a:rPr>
              <a:t>test </a:t>
            </a:r>
            <a:endParaRPr lang="en-GB" sz="2400" dirty="0">
              <a:solidFill>
                <a:srgbClr val="000000"/>
              </a:solidFill>
              <a:latin typeface="Arial Unicode MS" charset="0"/>
              <a:ea typeface="Arial Unicode MS" charset="0"/>
              <a:cs typeface="Arial Unicode MS" charset="0"/>
            </a:endParaRPr>
          </a:p>
          <a:p>
            <a:pPr algn="l"/>
            <a:endParaRPr lang="en-GB" sz="2400" dirty="0">
              <a:solidFill>
                <a:srgbClr val="000000"/>
              </a:solidFill>
              <a:latin typeface="Times New Roman" charset="0"/>
            </a:endParaRPr>
          </a:p>
        </p:txBody>
      </p:sp>
      <p:grpSp>
        <p:nvGrpSpPr>
          <p:cNvPr id="3" name="Group 10"/>
          <p:cNvGrpSpPr>
            <a:grpSpLocks/>
          </p:cNvGrpSpPr>
          <p:nvPr/>
        </p:nvGrpSpPr>
        <p:grpSpPr bwMode="auto">
          <a:xfrm>
            <a:off x="3773413" y="5237063"/>
            <a:ext cx="3252787" cy="784225"/>
            <a:chOff x="6" y="1312"/>
            <a:chExt cx="2049" cy="494"/>
          </a:xfrm>
        </p:grpSpPr>
        <p:sp>
          <p:nvSpPr>
            <p:cNvPr id="27655" name="Rectangle 8"/>
            <p:cNvSpPr>
              <a:spLocks noChangeArrowheads="1"/>
            </p:cNvSpPr>
            <p:nvPr/>
          </p:nvSpPr>
          <p:spPr bwMode="auto">
            <a:xfrm>
              <a:off x="6" y="1312"/>
              <a:ext cx="673" cy="494"/>
            </a:xfrm>
            <a:prstGeom prst="rect">
              <a:avLst/>
            </a:prstGeom>
            <a:noFill/>
            <a:ln w="12700">
              <a:noFill/>
              <a:miter lim="800000"/>
              <a:headEnd type="none" w="sm" len="sm"/>
              <a:tailEnd type="none" w="sm" len="sm"/>
            </a:ln>
          </p:spPr>
          <p:txBody>
            <a:bodyPr anchor="ctr">
              <a:prstTxWarp prst="textNoShape">
                <a:avLst/>
              </a:prstTxWarp>
            </a:bodyPr>
            <a:lstStyle/>
            <a:p>
              <a:pPr eaLnBrk="1" hangingPunct="1"/>
              <a:r>
                <a:rPr lang="en-GB" sz="2000" dirty="0">
                  <a:solidFill>
                    <a:srgbClr val="000000"/>
                  </a:solidFill>
                  <a:ea typeface="Arial" charset="0"/>
                  <a:cs typeface="Arial" charset="0"/>
                </a:rPr>
                <a:t>LR- =</a:t>
              </a:r>
              <a:endParaRPr lang="en-GB" sz="2000" dirty="0">
                <a:solidFill>
                  <a:srgbClr val="000000"/>
                </a:solidFill>
                <a:latin typeface="Arial Unicode MS" charset="0"/>
                <a:ea typeface="Arial Unicode MS" charset="0"/>
                <a:cs typeface="Arial Unicode MS" charset="0"/>
              </a:endParaRPr>
            </a:p>
            <a:p>
              <a:endParaRPr lang="en-GB" sz="2000" dirty="0">
                <a:solidFill>
                  <a:srgbClr val="000000"/>
                </a:solidFill>
                <a:latin typeface="Times New Roman" charset="0"/>
              </a:endParaRPr>
            </a:p>
          </p:txBody>
        </p:sp>
        <p:sp>
          <p:nvSpPr>
            <p:cNvPr id="27656" name="Rectangle 9"/>
            <p:cNvSpPr>
              <a:spLocks noChangeArrowheads="1"/>
            </p:cNvSpPr>
            <p:nvPr/>
          </p:nvSpPr>
          <p:spPr bwMode="auto">
            <a:xfrm>
              <a:off x="679" y="1312"/>
              <a:ext cx="1376" cy="494"/>
            </a:xfrm>
            <a:prstGeom prst="rect">
              <a:avLst/>
            </a:prstGeom>
            <a:noFill/>
            <a:ln w="12700">
              <a:noFill/>
              <a:miter lim="800000"/>
              <a:headEnd type="none" w="sm" len="sm"/>
              <a:tailEnd type="none" w="sm" len="sm"/>
            </a:ln>
          </p:spPr>
          <p:txBody>
            <a:bodyPr anchor="ctr">
              <a:prstTxWarp prst="textNoShape">
                <a:avLst/>
              </a:prstTxWarp>
            </a:bodyPr>
            <a:lstStyle/>
            <a:p>
              <a:pPr algn="ctr" eaLnBrk="1" hangingPunct="1"/>
              <a:r>
                <a:rPr lang="en-GB" sz="2000" u="sng" dirty="0">
                  <a:solidFill>
                    <a:srgbClr val="000000"/>
                  </a:solidFill>
                  <a:ea typeface="Arial" charset="0"/>
                  <a:cs typeface="Arial" charset="0"/>
                </a:rPr>
                <a:t>1 - sensitivity</a:t>
              </a:r>
              <a:r>
                <a:rPr lang="en-GB" sz="2000" dirty="0">
                  <a:solidFill>
                    <a:srgbClr val="000000"/>
                  </a:solidFill>
                  <a:ea typeface="Arial" charset="0"/>
                  <a:cs typeface="Arial" charset="0"/>
                </a:rPr>
                <a:t> </a:t>
              </a:r>
              <a:br>
                <a:rPr lang="en-GB" sz="2000" dirty="0">
                  <a:solidFill>
                    <a:srgbClr val="000000"/>
                  </a:solidFill>
                  <a:ea typeface="Arial" charset="0"/>
                  <a:cs typeface="Arial" charset="0"/>
                </a:rPr>
              </a:br>
              <a:r>
                <a:rPr lang="en-GB" sz="2000" dirty="0">
                  <a:solidFill>
                    <a:srgbClr val="000000"/>
                  </a:solidFill>
                  <a:ea typeface="Arial" charset="0"/>
                  <a:cs typeface="Arial" charset="0"/>
                </a:rPr>
                <a:t>specificity</a:t>
              </a:r>
              <a:endParaRPr lang="en-GB" sz="2000" dirty="0">
                <a:solidFill>
                  <a:srgbClr val="000000"/>
                </a:solidFill>
                <a:latin typeface="Arial Unicode MS" charset="0"/>
                <a:ea typeface="Arial Unicode MS" charset="0"/>
                <a:cs typeface="Arial Unicode MS" charset="0"/>
              </a:endParaRPr>
            </a:p>
            <a:p>
              <a:pPr algn="ctr"/>
              <a:endParaRPr lang="en-GB" sz="2000" dirty="0">
                <a:solidFill>
                  <a:srgbClr val="000000"/>
                </a:solidFill>
                <a:latin typeface="Times New Roman" charset="0"/>
              </a:endParaRPr>
            </a:p>
          </p:txBody>
        </p:sp>
      </p:grpSp>
      <p:sp>
        <p:nvSpPr>
          <p:cNvPr id="4" name="Rectangle 3"/>
          <p:cNvSpPr/>
          <p:nvPr/>
        </p:nvSpPr>
        <p:spPr>
          <a:xfrm>
            <a:off x="611560" y="1340768"/>
            <a:ext cx="7524328" cy="1384995"/>
          </a:xfrm>
          <a:prstGeom prst="rect">
            <a:avLst/>
          </a:prstGeom>
        </p:spPr>
        <p:txBody>
          <a:bodyPr wrap="square">
            <a:spAutoFit/>
          </a:bodyPr>
          <a:lstStyle/>
          <a:p>
            <a:r>
              <a:rPr lang="en-GB" sz="2800" i="1" dirty="0" smtClean="0"/>
              <a:t>A likelihood ratio is </a:t>
            </a:r>
            <a:r>
              <a:rPr lang="en-GB" sz="2800" i="1" dirty="0"/>
              <a:t>a measure of how much the </a:t>
            </a:r>
            <a:r>
              <a:rPr lang="en-GB" sz="2800" i="1" dirty="0" smtClean="0"/>
              <a:t>test</a:t>
            </a:r>
            <a:r>
              <a:rPr lang="en-GB" sz="2800" i="1" dirty="0"/>
              <a:t> </a:t>
            </a:r>
            <a:r>
              <a:rPr lang="en-GB" sz="2800" i="1" dirty="0" smtClean="0"/>
              <a:t>result alters </a:t>
            </a:r>
            <a:r>
              <a:rPr lang="en-GB" sz="2800" i="1" dirty="0"/>
              <a:t>your estimate of the probability of disease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31248" r="29538" b="31505"/>
          <a:stretch/>
        </p:blipFill>
        <p:spPr>
          <a:xfrm>
            <a:off x="251520" y="5085184"/>
            <a:ext cx="1298590" cy="15121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8" name="Rectangle 2"/>
          <p:cNvSpPr>
            <a:spLocks noGrp="1" noChangeArrowheads="1"/>
          </p:cNvSpPr>
          <p:nvPr>
            <p:ph type="ctrTitle"/>
          </p:nvPr>
        </p:nvSpPr>
        <p:spPr>
          <a:xfrm>
            <a:off x="0" y="1556792"/>
            <a:ext cx="8382000" cy="1143000"/>
          </a:xfrm>
        </p:spPr>
        <p:txBody>
          <a:bodyPr/>
          <a:lstStyle/>
          <a:p>
            <a:pPr algn="ctr"/>
            <a:r>
              <a:rPr lang="en-GB" sz="3600" dirty="0" smtClean="0">
                <a:solidFill>
                  <a:schemeClr val="tx1"/>
                </a:solidFill>
              </a:rPr>
              <a:t>Epidemiology in the clinic</a:t>
            </a:r>
            <a:endParaRPr lang="en-GB" sz="4800" dirty="0">
              <a:solidFill>
                <a:schemeClr val="tx1"/>
              </a:solidFill>
            </a:endParaRPr>
          </a:p>
        </p:txBody>
      </p:sp>
      <p:sp>
        <p:nvSpPr>
          <p:cNvPr id="4099" name="Rectangle 3"/>
          <p:cNvSpPr>
            <a:spLocks noGrp="1" noChangeArrowheads="1"/>
          </p:cNvSpPr>
          <p:nvPr>
            <p:ph type="subTitle" idx="1"/>
          </p:nvPr>
        </p:nvSpPr>
        <p:spPr>
          <a:xfrm>
            <a:off x="2123728" y="2802632"/>
            <a:ext cx="4216896" cy="914400"/>
          </a:xfrm>
        </p:spPr>
        <p:txBody>
          <a:bodyPr/>
          <a:lstStyle/>
          <a:p>
            <a:r>
              <a:rPr lang="en-GB" sz="2400" dirty="0">
                <a:solidFill>
                  <a:srgbClr val="000000"/>
                </a:solidFill>
              </a:rPr>
              <a:t>Helen </a:t>
            </a:r>
            <a:r>
              <a:rPr lang="en-GB" sz="2400" dirty="0" smtClean="0">
                <a:solidFill>
                  <a:srgbClr val="000000"/>
                </a:solidFill>
              </a:rPr>
              <a:t>Ward</a:t>
            </a:r>
          </a:p>
          <a:p>
            <a:r>
              <a:rPr lang="en-GB" sz="2400" dirty="0" smtClean="0">
                <a:solidFill>
                  <a:srgbClr val="000000"/>
                </a:solidFill>
              </a:rPr>
              <a:t>Professor of Public Health</a:t>
            </a:r>
          </a:p>
          <a:p>
            <a:r>
              <a:rPr lang="en-GB" sz="1800" dirty="0" smtClean="0">
                <a:solidFill>
                  <a:srgbClr val="000000"/>
                </a:solidFill>
              </a:rPr>
              <a:t>27 July 2012</a:t>
            </a:r>
          </a:p>
          <a:p>
            <a:r>
              <a:rPr lang="en-GB" sz="1800" dirty="0" err="1" smtClean="0">
                <a:solidFill>
                  <a:srgbClr val="000000"/>
                </a:solidFill>
              </a:rPr>
              <a:t>h.ward</a:t>
            </a:r>
            <a:r>
              <a:rPr lang="en-GB" sz="1800" dirty="0" err="1">
                <a:solidFill>
                  <a:srgbClr val="000000"/>
                </a:solidFill>
              </a:rPr>
              <a:t>@imperial.ac.uk</a:t>
            </a:r>
            <a:endParaRPr lang="en-GB" sz="1800" dirty="0">
              <a:solidFill>
                <a:srgbClr val="000000"/>
              </a:solidFill>
            </a:endParaRPr>
          </a:p>
        </p:txBody>
      </p:sp>
      <p:pic>
        <p:nvPicPr>
          <p:cNvPr id="2" name="Picture 1"/>
          <p:cNvPicPr>
            <a:picLocks noChangeAspect="1"/>
          </p:cNvPicPr>
          <p:nvPr/>
        </p:nvPicPr>
        <p:blipFill>
          <a:blip r:embed="rId4"/>
          <a:stretch>
            <a:fillRect/>
          </a:stretch>
        </p:blipFill>
        <p:spPr>
          <a:xfrm rot="20399731">
            <a:off x="6764293" y="2707580"/>
            <a:ext cx="2453704" cy="4409000"/>
          </a:xfrm>
          <a:prstGeom prst="rect">
            <a:avLst/>
          </a:prstGeom>
        </p:spPr>
      </p:pic>
      <p:pic>
        <p:nvPicPr>
          <p:cNvPr id="3" name="Picture 2"/>
          <p:cNvPicPr>
            <a:picLocks noChangeAspect="1"/>
          </p:cNvPicPr>
          <p:nvPr/>
        </p:nvPicPr>
        <p:blipFill>
          <a:blip r:embed="rId5"/>
          <a:stretch>
            <a:fillRect/>
          </a:stretch>
        </p:blipFill>
        <p:spPr>
          <a:xfrm>
            <a:off x="1619672" y="5085184"/>
            <a:ext cx="1584176" cy="15841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6"/>
          <a:srcRect l="1362" t="16506" r="-1362" b="18666"/>
          <a:stretch/>
        </p:blipFill>
        <p:spPr>
          <a:xfrm>
            <a:off x="3203848" y="5119346"/>
            <a:ext cx="1584176" cy="155001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7"/>
          <a:stretch>
            <a:fillRect/>
          </a:stretch>
        </p:blipFill>
        <p:spPr>
          <a:xfrm>
            <a:off x="4788024" y="5085184"/>
            <a:ext cx="1584176"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0390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z="3600" dirty="0"/>
              <a:t>How to calculate post-test probability</a:t>
            </a:r>
          </a:p>
        </p:txBody>
      </p:sp>
      <p:sp>
        <p:nvSpPr>
          <p:cNvPr id="25603" name="Rectangle 3"/>
          <p:cNvSpPr>
            <a:spLocks noGrp="1" noChangeArrowheads="1"/>
          </p:cNvSpPr>
          <p:nvPr>
            <p:ph type="body" idx="1"/>
          </p:nvPr>
        </p:nvSpPr>
        <p:spPr/>
        <p:txBody>
          <a:bodyPr/>
          <a:lstStyle/>
          <a:p>
            <a:r>
              <a:rPr lang="en-GB" dirty="0" smtClean="0"/>
              <a:t>Calculated </a:t>
            </a:r>
            <a:r>
              <a:rPr lang="en-GB" dirty="0"/>
              <a:t>using odds</a:t>
            </a:r>
          </a:p>
          <a:p>
            <a:r>
              <a:rPr lang="en-GB" dirty="0" smtClean="0"/>
              <a:t>Convert pre-test probability to odds</a:t>
            </a:r>
          </a:p>
          <a:p>
            <a:pPr lvl="1"/>
            <a:r>
              <a:rPr lang="en-GB" dirty="0"/>
              <a:t>o</a:t>
            </a:r>
            <a:r>
              <a:rPr lang="en-GB" dirty="0" smtClean="0"/>
              <a:t>dds = probability /(1 - probability)</a:t>
            </a:r>
          </a:p>
          <a:p>
            <a:r>
              <a:rPr lang="en-GB" dirty="0" smtClean="0"/>
              <a:t>Then</a:t>
            </a:r>
          </a:p>
          <a:p>
            <a:pPr lvl="1"/>
            <a:r>
              <a:rPr lang="en-GB" dirty="0" smtClean="0"/>
              <a:t>post</a:t>
            </a:r>
            <a:r>
              <a:rPr lang="en-GB" dirty="0"/>
              <a:t>-test odds = pre-test odds x </a:t>
            </a:r>
            <a:r>
              <a:rPr lang="en-GB" dirty="0" smtClean="0"/>
              <a:t>LR</a:t>
            </a:r>
          </a:p>
          <a:p>
            <a:r>
              <a:rPr lang="en-GB" dirty="0" smtClean="0"/>
              <a:t>Convert post-test odds back to a probability</a:t>
            </a:r>
          </a:p>
          <a:p>
            <a:pPr lvl="1"/>
            <a:r>
              <a:rPr lang="en-GB" dirty="0"/>
              <a:t>probability = odds/(odds +1)</a:t>
            </a:r>
          </a:p>
        </p:txBody>
      </p:sp>
    </p:spTree>
    <p:extLst>
      <p:ext uri="{BB962C8B-B14F-4D97-AF65-F5344CB8AC3E}">
        <p14:creationId xmlns:p14="http://schemas.microsoft.com/office/powerpoint/2010/main" val="3140285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Chest pain</a:t>
            </a:r>
            <a:endParaRPr lang="en-US" dirty="0"/>
          </a:p>
        </p:txBody>
      </p:sp>
      <p:sp>
        <p:nvSpPr>
          <p:cNvPr id="3" name="Content Placeholder 2"/>
          <p:cNvSpPr>
            <a:spLocks noGrp="1"/>
          </p:cNvSpPr>
          <p:nvPr>
            <p:ph idx="1"/>
          </p:nvPr>
        </p:nvSpPr>
        <p:spPr/>
        <p:txBody>
          <a:bodyPr/>
          <a:lstStyle/>
          <a:p>
            <a:r>
              <a:rPr lang="en-US" dirty="0" smtClean="0"/>
              <a:t>Atypical angina in 65 year old, probability of having IHD is 65%</a:t>
            </a:r>
          </a:p>
          <a:p>
            <a:r>
              <a:rPr lang="en-US" dirty="0" smtClean="0"/>
              <a:t>Carry out an exercise ECG, it is positive</a:t>
            </a:r>
            <a:endParaRPr lang="en-US" dirty="0"/>
          </a:p>
          <a:p>
            <a:r>
              <a:rPr lang="en-US" dirty="0" smtClean="0"/>
              <a:t>Pre-test probability = 0.65 </a:t>
            </a:r>
          </a:p>
          <a:p>
            <a:pPr lvl="1"/>
            <a:r>
              <a:rPr lang="en-US" dirty="0" smtClean="0"/>
              <a:t>Pre-test odds = 1.85  i.e. 0.65/(1-0.65)</a:t>
            </a:r>
          </a:p>
          <a:p>
            <a:r>
              <a:rPr lang="en-US" dirty="0" smtClean="0"/>
              <a:t>LR+ = 2.03</a:t>
            </a:r>
          </a:p>
          <a:p>
            <a:r>
              <a:rPr lang="en-US" dirty="0" smtClean="0"/>
              <a:t>Post-test odds = 1.85 x 2.03 = 3.76</a:t>
            </a:r>
          </a:p>
          <a:p>
            <a:pPr lvl="1"/>
            <a:r>
              <a:rPr lang="en-US" dirty="0" smtClean="0"/>
              <a:t>Post-test probability = 0.79 i.e. 3.76/ (1+ 3.76)</a:t>
            </a:r>
          </a:p>
        </p:txBody>
      </p:sp>
    </p:spTree>
    <p:extLst>
      <p:ext uri="{BB962C8B-B14F-4D97-AF65-F5344CB8AC3E}">
        <p14:creationId xmlns:p14="http://schemas.microsoft.com/office/powerpoint/2010/main" val="780515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omogram"/>
          <p:cNvPicPr>
            <a:picLocks noChangeAspect="1" noChangeArrowheads="1"/>
          </p:cNvPicPr>
          <p:nvPr/>
        </p:nvPicPr>
        <p:blipFill>
          <a:blip r:embed="rId3"/>
          <a:srcRect/>
          <a:stretch>
            <a:fillRect/>
          </a:stretch>
        </p:blipFill>
        <p:spPr bwMode="auto">
          <a:xfrm>
            <a:off x="2322513" y="265113"/>
            <a:ext cx="4497387" cy="6326187"/>
          </a:xfrm>
          <a:prstGeom prst="rect">
            <a:avLst/>
          </a:prstGeom>
          <a:noFill/>
          <a:ln w="9525">
            <a:noFill/>
            <a:miter lim="800000"/>
            <a:headEnd/>
            <a:tailEnd/>
          </a:ln>
        </p:spPr>
      </p:pic>
      <p:sp>
        <p:nvSpPr>
          <p:cNvPr id="2" name="TextBox 1"/>
          <p:cNvSpPr txBox="1"/>
          <p:nvPr/>
        </p:nvSpPr>
        <p:spPr>
          <a:xfrm>
            <a:off x="611561" y="1772816"/>
            <a:ext cx="2160239" cy="3416320"/>
          </a:xfrm>
          <a:prstGeom prst="rect">
            <a:avLst/>
          </a:prstGeom>
          <a:noFill/>
        </p:spPr>
        <p:txBody>
          <a:bodyPr wrap="square" rtlCol="0">
            <a:spAutoFit/>
          </a:bodyPr>
          <a:lstStyle/>
          <a:p>
            <a:r>
              <a:rPr lang="en-US" dirty="0" smtClean="0"/>
              <a:t>Use a Fagan </a:t>
            </a:r>
            <a:r>
              <a:rPr lang="en-US" dirty="0" err="1"/>
              <a:t>n</a:t>
            </a:r>
            <a:r>
              <a:rPr lang="en-US" dirty="0" err="1" smtClean="0"/>
              <a:t>ormogram</a:t>
            </a:r>
            <a:r>
              <a:rPr lang="en-US" dirty="0" smtClean="0"/>
              <a:t> to convert pre- to post- test probabilities</a:t>
            </a:r>
          </a:p>
          <a:p>
            <a:endParaRPr lang="en-US" dirty="0"/>
          </a:p>
          <a:p>
            <a:endParaRPr lang="en-US" dirty="0" smtClean="0"/>
          </a:p>
          <a:p>
            <a:r>
              <a:rPr lang="en-US" dirty="0" smtClean="0"/>
              <a:t>Pre-test p = 65%</a:t>
            </a:r>
            <a:endParaRPr lang="en-US" dirty="0"/>
          </a:p>
          <a:p>
            <a:r>
              <a:rPr lang="en-US" dirty="0" smtClean="0"/>
              <a:t>LR+ = 2</a:t>
            </a:r>
            <a:endParaRPr lang="en-US" dirty="0"/>
          </a:p>
          <a:p>
            <a:r>
              <a:rPr lang="en-US" dirty="0" smtClean="0"/>
              <a:t>Post-test p= 79%</a:t>
            </a:r>
          </a:p>
          <a:p>
            <a:endParaRPr lang="en-US" dirty="0"/>
          </a:p>
          <a:p>
            <a:endParaRPr lang="en-US" dirty="0"/>
          </a:p>
        </p:txBody>
      </p:sp>
      <p:sp>
        <p:nvSpPr>
          <p:cNvPr id="7" name="Line 4"/>
          <p:cNvSpPr>
            <a:spLocks noChangeShapeType="1"/>
          </p:cNvSpPr>
          <p:nvPr/>
        </p:nvSpPr>
        <p:spPr bwMode="auto">
          <a:xfrm flipV="1">
            <a:off x="3635896" y="2060848"/>
            <a:ext cx="1800200" cy="2016224"/>
          </a:xfrm>
          <a:prstGeom prst="line">
            <a:avLst/>
          </a:prstGeom>
          <a:noFill/>
          <a:ln w="25400">
            <a:solidFill>
              <a:srgbClr val="FF0000"/>
            </a:solidFill>
            <a:prstDash val="dash"/>
            <a:round/>
            <a:headEnd type="none" w="sm" len="sm"/>
            <a:tailEnd type="none" w="sm" len="sm"/>
          </a:ln>
        </p:spPr>
        <p:txBody>
          <a:bodyPr wrap="square">
            <a:prstTxWarp prst="textNoShape">
              <a:avLst/>
            </a:prstTxWarp>
            <a:spAutoFit/>
          </a:bodyPr>
          <a:lstStyle/>
          <a:p>
            <a:endParaRPr lang="en-US"/>
          </a:p>
        </p:txBody>
      </p:sp>
      <p:sp>
        <p:nvSpPr>
          <p:cNvPr id="8" name="TextBox 7"/>
          <p:cNvSpPr txBox="1"/>
          <p:nvPr/>
        </p:nvSpPr>
        <p:spPr>
          <a:xfrm>
            <a:off x="6228184" y="2060848"/>
            <a:ext cx="2520279" cy="1477328"/>
          </a:xfrm>
          <a:prstGeom prst="rect">
            <a:avLst/>
          </a:prstGeom>
          <a:noFill/>
        </p:spPr>
        <p:txBody>
          <a:bodyPr wrap="square" rtlCol="0">
            <a:spAutoFit/>
          </a:bodyPr>
          <a:lstStyle/>
          <a:p>
            <a:r>
              <a:rPr lang="en-US" dirty="0" smtClean="0"/>
              <a:t>Pre-test p = 65%</a:t>
            </a:r>
          </a:p>
          <a:p>
            <a:r>
              <a:rPr lang="en-US" dirty="0" smtClean="0"/>
              <a:t>If negative, LR- is 0.56</a:t>
            </a:r>
          </a:p>
          <a:p>
            <a:r>
              <a:rPr lang="en-US" dirty="0" smtClean="0"/>
              <a:t>Post-test p= 51%</a:t>
            </a:r>
          </a:p>
          <a:p>
            <a:endParaRPr lang="en-US" dirty="0"/>
          </a:p>
          <a:p>
            <a:endParaRPr lang="en-US" dirty="0"/>
          </a:p>
        </p:txBody>
      </p:sp>
      <p:sp>
        <p:nvSpPr>
          <p:cNvPr id="9" name="Line 4"/>
          <p:cNvSpPr>
            <a:spLocks noChangeShapeType="1"/>
          </p:cNvSpPr>
          <p:nvPr/>
        </p:nvSpPr>
        <p:spPr bwMode="auto">
          <a:xfrm flipV="1">
            <a:off x="827584" y="4797152"/>
            <a:ext cx="1440160" cy="0"/>
          </a:xfrm>
          <a:prstGeom prst="line">
            <a:avLst/>
          </a:prstGeom>
          <a:noFill/>
          <a:ln w="25400">
            <a:solidFill>
              <a:srgbClr val="FF0000"/>
            </a:solidFill>
            <a:prstDash val="dash"/>
            <a:round/>
            <a:headEnd type="none" w="sm" len="sm"/>
            <a:tailEnd type="none" w="sm" len="sm"/>
          </a:ln>
        </p:spPr>
        <p:txBody>
          <a:bodyPr wrap="square">
            <a:prstTxWarp prst="textNoShape">
              <a:avLst/>
            </a:prstTxWarp>
            <a:spAutoFit/>
          </a:bodyPr>
          <a:lstStyle/>
          <a:p>
            <a:endParaRPr lang="en-US"/>
          </a:p>
        </p:txBody>
      </p:sp>
      <p:sp>
        <p:nvSpPr>
          <p:cNvPr id="10" name="Line 4"/>
          <p:cNvSpPr>
            <a:spLocks noChangeShapeType="1"/>
          </p:cNvSpPr>
          <p:nvPr/>
        </p:nvSpPr>
        <p:spPr bwMode="auto">
          <a:xfrm flipV="1">
            <a:off x="3635896" y="2636912"/>
            <a:ext cx="1800200" cy="1440160"/>
          </a:xfrm>
          <a:prstGeom prst="line">
            <a:avLst/>
          </a:prstGeom>
          <a:noFill/>
          <a:ln w="25400">
            <a:solidFill>
              <a:schemeClr val="accent2"/>
            </a:solidFill>
            <a:prstDash val="dash"/>
            <a:round/>
            <a:headEnd type="none" w="sm" len="sm"/>
            <a:tailEnd type="none" w="sm" len="sm"/>
          </a:ln>
        </p:spPr>
        <p:txBody>
          <a:bodyPr wrap="square">
            <a:prstTxWarp prst="textNoShape">
              <a:avLst/>
            </a:prstTxWarp>
            <a:spAutoFit/>
          </a:bodyPr>
          <a:lstStyle/>
          <a:p>
            <a:endParaRPr lang="en-US"/>
          </a:p>
        </p:txBody>
      </p:sp>
      <p:sp>
        <p:nvSpPr>
          <p:cNvPr id="11" name="Line 4"/>
          <p:cNvSpPr>
            <a:spLocks noChangeShapeType="1"/>
          </p:cNvSpPr>
          <p:nvPr/>
        </p:nvSpPr>
        <p:spPr bwMode="auto">
          <a:xfrm flipV="1">
            <a:off x="6300192" y="3140968"/>
            <a:ext cx="1728192" cy="0"/>
          </a:xfrm>
          <a:prstGeom prst="line">
            <a:avLst/>
          </a:prstGeom>
          <a:noFill/>
          <a:ln w="25400">
            <a:solidFill>
              <a:schemeClr val="accent2"/>
            </a:solidFill>
            <a:prstDash val="dash"/>
            <a:round/>
            <a:headEnd type="none" w="sm" len="sm"/>
            <a:tailEnd type="none" w="sm" len="sm"/>
          </a:ln>
        </p:spPr>
        <p:txBody>
          <a:bodyPr wrap="square">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0"/>
            <a:ext cx="8229600" cy="1143000"/>
          </a:xfrm>
        </p:spPr>
        <p:txBody>
          <a:bodyPr/>
          <a:lstStyle/>
          <a:p>
            <a:r>
              <a:rPr lang="en-US" dirty="0" smtClean="0"/>
              <a:t>Likelihood ratios: migraine</a:t>
            </a:r>
            <a:endParaRPr lang="en-US" dirty="0"/>
          </a:p>
        </p:txBody>
      </p:sp>
      <p:pic>
        <p:nvPicPr>
          <p:cNvPr id="6" name="Picture 5"/>
          <p:cNvPicPr>
            <a:picLocks noChangeAspect="1"/>
          </p:cNvPicPr>
          <p:nvPr/>
        </p:nvPicPr>
        <p:blipFill>
          <a:blip r:embed="rId2"/>
          <a:stretch>
            <a:fillRect/>
          </a:stretch>
        </p:blipFill>
        <p:spPr>
          <a:xfrm>
            <a:off x="395536" y="980728"/>
            <a:ext cx="6314595" cy="5464144"/>
          </a:xfrm>
          <a:prstGeom prst="rect">
            <a:avLst/>
          </a:prstGeom>
        </p:spPr>
      </p:pic>
      <p:sp>
        <p:nvSpPr>
          <p:cNvPr id="7" name="TextBox 6"/>
          <p:cNvSpPr txBox="1"/>
          <p:nvPr/>
        </p:nvSpPr>
        <p:spPr>
          <a:xfrm>
            <a:off x="1763688" y="6381328"/>
            <a:ext cx="7177153" cy="369332"/>
          </a:xfrm>
          <a:prstGeom prst="rect">
            <a:avLst/>
          </a:prstGeom>
          <a:noFill/>
        </p:spPr>
        <p:txBody>
          <a:bodyPr wrap="none" rtlCol="0">
            <a:spAutoFit/>
          </a:bodyPr>
          <a:lstStyle/>
          <a:p>
            <a:r>
              <a:rPr lang="en-US" dirty="0"/>
              <a:t>http://</a:t>
            </a:r>
            <a:r>
              <a:rPr lang="en-US" dirty="0" err="1"/>
              <a:t>www.medicine.ox.ac.uk</a:t>
            </a:r>
            <a:r>
              <a:rPr lang="en-US" dirty="0"/>
              <a:t>/bandolier/booth/Migraine/</a:t>
            </a:r>
            <a:r>
              <a:rPr lang="en-US" dirty="0" err="1"/>
              <a:t>Diagmig.html</a:t>
            </a:r>
            <a:endParaRPr lang="en-US" dirty="0"/>
          </a:p>
        </p:txBody>
      </p:sp>
    </p:spTree>
    <p:extLst>
      <p:ext uri="{BB962C8B-B14F-4D97-AF65-F5344CB8AC3E}">
        <p14:creationId xmlns:p14="http://schemas.microsoft.com/office/powerpoint/2010/main" val="792498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autopsy"/>
          <p:cNvPicPr>
            <a:picLocks noChangeAspect="1" noChangeArrowheads="1"/>
          </p:cNvPicPr>
          <p:nvPr/>
        </p:nvPicPr>
        <p:blipFill>
          <a:blip r:embed="rId3"/>
          <a:srcRect/>
          <a:stretch>
            <a:fillRect/>
          </a:stretch>
        </p:blipFill>
        <p:spPr bwMode="auto">
          <a:xfrm>
            <a:off x="2286000" y="1352550"/>
            <a:ext cx="4392613" cy="512445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Any questions?</a:t>
            </a:r>
            <a:endParaRPr lang="en-US" dirty="0"/>
          </a:p>
        </p:txBody>
      </p:sp>
    </p:spTree>
    <p:extLst>
      <p:ext uri="{BB962C8B-B14F-4D97-AF65-F5344CB8AC3E}">
        <p14:creationId xmlns:p14="http://schemas.microsoft.com/office/powerpoint/2010/main" val="1046369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z="4000" dirty="0" smtClean="0"/>
              <a:t>Example from sexual health clinic</a:t>
            </a:r>
            <a:endParaRPr lang="en-GB" sz="4000" dirty="0"/>
          </a:p>
        </p:txBody>
      </p:sp>
      <p:sp>
        <p:nvSpPr>
          <p:cNvPr id="29699" name="Rectangle 3"/>
          <p:cNvSpPr>
            <a:spLocks noGrp="1" noChangeArrowheads="1"/>
          </p:cNvSpPr>
          <p:nvPr>
            <p:ph type="body" idx="1"/>
          </p:nvPr>
        </p:nvSpPr>
        <p:spPr/>
        <p:txBody>
          <a:bodyPr/>
          <a:lstStyle/>
          <a:p>
            <a:r>
              <a:rPr lang="en-GB" sz="2600"/>
              <a:t>28 year old woman, lower abdominal pain, 2 days</a:t>
            </a:r>
          </a:p>
          <a:p>
            <a:r>
              <a:rPr lang="en-GB" sz="2600"/>
              <a:t>Practitioner went into “pain history” mode</a:t>
            </a:r>
          </a:p>
          <a:p>
            <a:pPr lvl="1"/>
            <a:r>
              <a:rPr lang="en-GB" sz="2000"/>
              <a:t>Describe the pain</a:t>
            </a:r>
          </a:p>
          <a:p>
            <a:pPr lvl="1"/>
            <a:r>
              <a:rPr lang="en-GB" sz="2000"/>
              <a:t>What brings it on</a:t>
            </a:r>
          </a:p>
          <a:p>
            <a:pPr lvl="1"/>
            <a:r>
              <a:rPr lang="en-GB" sz="2000"/>
              <a:t>What relieves it</a:t>
            </a:r>
          </a:p>
          <a:p>
            <a:pPr lvl="1"/>
            <a:r>
              <a:rPr lang="en-GB" sz="2000"/>
              <a:t>Have you had it before</a:t>
            </a:r>
          </a:p>
          <a:p>
            <a:pPr lvl="1"/>
            <a:r>
              <a:rPr lang="en-GB" sz="2000"/>
              <a:t>Does it spread anywhere else…etc</a:t>
            </a:r>
          </a:p>
          <a:p>
            <a:r>
              <a:rPr lang="en-GB" sz="2600"/>
              <a:t>One additional question (perhaps two) could have saved him about 5 minutes (she did not speak English very well)</a:t>
            </a:r>
          </a:p>
          <a:p>
            <a:pPr lvl="1"/>
            <a:r>
              <a:rPr lang="en-GB" sz="2000"/>
              <a:t>Any burning when you pee?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a:t>What evidence is being used?</a:t>
            </a:r>
          </a:p>
        </p:txBody>
      </p:sp>
      <p:sp>
        <p:nvSpPr>
          <p:cNvPr id="30723" name="Rectangle 3"/>
          <p:cNvSpPr>
            <a:spLocks noGrp="1" noChangeArrowheads="1"/>
          </p:cNvSpPr>
          <p:nvPr>
            <p:ph type="body" idx="1"/>
          </p:nvPr>
        </p:nvSpPr>
        <p:spPr/>
        <p:txBody>
          <a:bodyPr/>
          <a:lstStyle/>
          <a:p>
            <a:r>
              <a:rPr lang="en-GB"/>
              <a:t>Knowledge of how common the condition is in patients like mine (young women)</a:t>
            </a:r>
          </a:p>
          <a:p>
            <a:pPr lvl="1"/>
            <a:r>
              <a:rPr lang="en-GB">
                <a:solidFill>
                  <a:srgbClr val="FF9900"/>
                </a:solidFill>
              </a:rPr>
              <a:t>Incidence</a:t>
            </a:r>
            <a:r>
              <a:rPr lang="en-GB"/>
              <a:t> of acute UTI is 0.6 per person year</a:t>
            </a:r>
          </a:p>
          <a:p>
            <a:pPr lvl="1"/>
            <a:r>
              <a:rPr lang="en-US">
                <a:solidFill>
                  <a:srgbClr val="FF9900"/>
                </a:solidFill>
                <a:ea typeface="Arial" charset="0"/>
                <a:cs typeface="Arial" charset="0"/>
              </a:rPr>
              <a:t>Period</a:t>
            </a:r>
            <a:r>
              <a:rPr lang="en-US">
                <a:ea typeface="Arial" charset="0"/>
                <a:cs typeface="Arial" charset="0"/>
              </a:rPr>
              <a:t> </a:t>
            </a:r>
            <a:r>
              <a:rPr lang="en-US">
                <a:solidFill>
                  <a:srgbClr val="FF9900"/>
                </a:solidFill>
                <a:ea typeface="Arial" charset="0"/>
                <a:cs typeface="Arial" charset="0"/>
              </a:rPr>
              <a:t>prevalence</a:t>
            </a:r>
            <a:r>
              <a:rPr lang="en-US">
                <a:ea typeface="Arial" charset="0"/>
                <a:cs typeface="Arial" charset="0"/>
              </a:rPr>
              <a:t>: In a survey of 2000 American women (&gt;18), 10.8% had at least one UTI in the past year</a:t>
            </a:r>
          </a:p>
          <a:p>
            <a:pPr lvl="1"/>
            <a:r>
              <a:rPr lang="en-GB">
                <a:solidFill>
                  <a:srgbClr val="FF9900"/>
                </a:solidFill>
              </a:rPr>
              <a:t>Lifetime risk</a:t>
            </a:r>
            <a:r>
              <a:rPr lang="en-GB"/>
              <a:t> </a:t>
            </a:r>
            <a:r>
              <a:rPr lang="en-US">
                <a:ea typeface="Arial" charset="0"/>
                <a:cs typeface="Arial" charset="0"/>
              </a:rPr>
              <a:t>50% </a:t>
            </a:r>
          </a:p>
          <a:p>
            <a:pPr lvl="1"/>
            <a:endParaRPr lang="en-US">
              <a:ea typeface="Arial" charset="0"/>
              <a:cs typeface="Arial" charset="0"/>
            </a:endParaRPr>
          </a:p>
          <a:p>
            <a:pPr lvl="1"/>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4000" dirty="0"/>
              <a:t>What evidence is being used? (2)</a:t>
            </a:r>
          </a:p>
        </p:txBody>
      </p:sp>
      <p:sp>
        <p:nvSpPr>
          <p:cNvPr id="31747" name="Rectangle 3"/>
          <p:cNvSpPr>
            <a:spLocks noGrp="1" noChangeArrowheads="1"/>
          </p:cNvSpPr>
          <p:nvPr>
            <p:ph type="body" idx="1"/>
          </p:nvPr>
        </p:nvSpPr>
        <p:spPr/>
        <p:txBody>
          <a:bodyPr/>
          <a:lstStyle/>
          <a:p>
            <a:r>
              <a:rPr lang="en-GB"/>
              <a:t>Knowledge of the risk factors</a:t>
            </a:r>
          </a:p>
          <a:p>
            <a:pPr lvl="1"/>
            <a:r>
              <a:rPr lang="en-GB"/>
              <a:t>Sexual activity (recent onset, frequent)</a:t>
            </a:r>
          </a:p>
          <a:p>
            <a:pPr lvl="1"/>
            <a:r>
              <a:rPr lang="en-GB"/>
              <a:t>Use of diaphragm</a:t>
            </a:r>
          </a:p>
          <a:p>
            <a:pPr lvl="1"/>
            <a:r>
              <a:rPr lang="en-GB"/>
              <a:t>Use of spermicides</a:t>
            </a:r>
          </a:p>
          <a:p>
            <a:pPr lvl="1"/>
            <a:r>
              <a:rPr lang="en-GB"/>
              <a:t>Family history (for recurrent UTI)</a:t>
            </a:r>
          </a:p>
          <a:p>
            <a:r>
              <a:rPr lang="en-GB"/>
              <a:t>Knowledge of the symptoms</a:t>
            </a:r>
          </a:p>
          <a:p>
            <a:pPr lvl="1"/>
            <a:r>
              <a:rPr lang="en-GB"/>
              <a:t>dysuria, </a:t>
            </a:r>
            <a:r>
              <a:rPr lang="en-US">
                <a:ea typeface="Arial" charset="0"/>
                <a:cs typeface="Arial" charset="0"/>
              </a:rPr>
              <a:t>urinary frequency, nocturia, urgency, voiding of small volumes, incontinence, suprapubic or pelvic pain, </a:t>
            </a:r>
            <a:r>
              <a:rPr lang="en-US">
                <a:ea typeface="Times New Roman" charset="0"/>
                <a:cs typeface="Times New Roman" charset="0"/>
              </a:rPr>
              <a:t> haematuria, cloudy smelly urine</a:t>
            </a:r>
            <a:r>
              <a:rPr lang="en-GB"/>
              <a:t> </a:t>
            </a:r>
          </a:p>
          <a:p>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Clinical predictors of a UTI</a:t>
            </a:r>
          </a:p>
        </p:txBody>
      </p:sp>
      <p:graphicFrame>
        <p:nvGraphicFramePr>
          <p:cNvPr id="358441" name="Group 41"/>
          <p:cNvGraphicFramePr>
            <a:graphicFrameLocks noGrp="1"/>
          </p:cNvGraphicFramePr>
          <p:nvPr>
            <p:ph type="tbl" idx="1"/>
          </p:nvPr>
        </p:nvGraphicFramePr>
        <p:xfrm>
          <a:off x="285750" y="1385888"/>
          <a:ext cx="8477250" cy="4744721"/>
        </p:xfrm>
        <a:graphic>
          <a:graphicData uri="http://schemas.openxmlformats.org/drawingml/2006/table">
            <a:tbl>
              <a:tblPr/>
              <a:tblGrid>
                <a:gridCol w="2825750"/>
                <a:gridCol w="2825750"/>
                <a:gridCol w="2825750"/>
              </a:tblGrid>
              <a:tr h="773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600" b="0" i="0" u="none" strike="noStrike" cap="none" normalizeH="0" baseline="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Positive  Likelihood ratio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Negative Likelihood ratio</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71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Self diagnosis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73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Haematuria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0.9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71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Frequency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0.6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73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Dysuria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0.5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71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Lower abdo pain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dirty="0" smtClean="0">
                          <a:ln>
                            <a:noFill/>
                          </a:ln>
                          <a:solidFill>
                            <a:srgbClr val="000000"/>
                          </a:solidFill>
                          <a:effectLst/>
                          <a:latin typeface="Arial" charset="0"/>
                        </a:rPr>
                        <a:t>0.9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2801" name="Text Box 42"/>
          <p:cNvSpPr txBox="1">
            <a:spLocks noChangeArrowheads="1"/>
          </p:cNvSpPr>
          <p:nvPr/>
        </p:nvSpPr>
        <p:spPr bwMode="auto">
          <a:xfrm>
            <a:off x="4270375" y="6096000"/>
            <a:ext cx="3640138" cy="519113"/>
          </a:xfrm>
          <a:prstGeom prst="rect">
            <a:avLst/>
          </a:prstGeom>
          <a:noFill/>
          <a:ln w="12700">
            <a:noFill/>
            <a:miter lim="800000"/>
            <a:headEnd type="none" w="sm" len="sm"/>
            <a:tailEnd type="none" w="sm" len="sm"/>
          </a:ln>
        </p:spPr>
        <p:txBody>
          <a:bodyPr wrap="none">
            <a:prstTxWarp prst="textNoShape">
              <a:avLst/>
            </a:prstTxWarp>
            <a:spAutoFit/>
          </a:bodyPr>
          <a:lstStyle/>
          <a:p>
            <a:r>
              <a:rPr lang="en-US" sz="1400" b="1">
                <a:solidFill>
                  <a:schemeClr val="bg1"/>
                </a:solidFill>
                <a:latin typeface="Arial" charset="0"/>
                <a:ea typeface="Arial" charset="0"/>
                <a:cs typeface="Arial" charset="0"/>
              </a:rPr>
              <a:t>Bent S, et al. </a:t>
            </a:r>
            <a:r>
              <a:rPr lang="en-US" sz="1400" b="1" i="1">
                <a:solidFill>
                  <a:schemeClr val="bg1"/>
                </a:solidFill>
                <a:latin typeface="Arial" charset="0"/>
                <a:ea typeface="Arial" charset="0"/>
                <a:cs typeface="Arial" charset="0"/>
              </a:rPr>
              <a:t>JAMA</a:t>
            </a:r>
            <a:r>
              <a:rPr lang="en-US" sz="1400" b="1">
                <a:solidFill>
                  <a:schemeClr val="bg1"/>
                </a:solidFill>
                <a:latin typeface="Arial" charset="0"/>
                <a:ea typeface="Arial" charset="0"/>
                <a:cs typeface="Arial" charset="0"/>
              </a:rPr>
              <a:t>. 2002;287:2705-2706</a:t>
            </a:r>
            <a:r>
              <a:rPr lang="en-GB"/>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t>Combination of symptoms</a:t>
            </a:r>
          </a:p>
        </p:txBody>
      </p:sp>
      <p:sp>
        <p:nvSpPr>
          <p:cNvPr id="33795" name="Rectangle 3"/>
          <p:cNvSpPr>
            <a:spLocks noGrp="1" noChangeArrowheads="1"/>
          </p:cNvSpPr>
          <p:nvPr>
            <p:ph type="body" idx="1"/>
          </p:nvPr>
        </p:nvSpPr>
        <p:spPr/>
        <p:txBody>
          <a:bodyPr/>
          <a:lstStyle/>
          <a:p>
            <a:r>
              <a:rPr lang="en-GB" dirty="0"/>
              <a:t>Combination of symptoms increased LR further</a:t>
            </a:r>
          </a:p>
          <a:p>
            <a:pPr lvl="1"/>
            <a:r>
              <a:rPr lang="en-GB" sz="2400" dirty="0"/>
              <a:t>Women with dysuria and frequency, but without vaginal discharge or irritation: LR = 24.6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session</a:t>
            </a:r>
            <a:endParaRPr lang="en-US" dirty="0"/>
          </a:p>
        </p:txBody>
      </p:sp>
      <p:sp>
        <p:nvSpPr>
          <p:cNvPr id="3" name="Content Placeholder 2"/>
          <p:cNvSpPr>
            <a:spLocks noGrp="1"/>
          </p:cNvSpPr>
          <p:nvPr>
            <p:ph idx="1"/>
          </p:nvPr>
        </p:nvSpPr>
        <p:spPr>
          <a:xfrm>
            <a:off x="467544" y="1196752"/>
            <a:ext cx="6347048" cy="5069160"/>
          </a:xfrm>
        </p:spPr>
        <p:txBody>
          <a:bodyPr/>
          <a:lstStyle/>
          <a:p>
            <a:r>
              <a:rPr lang="en-US" dirty="0" smtClean="0"/>
              <a:t>What’s wrong with me, doctor?</a:t>
            </a:r>
          </a:p>
          <a:p>
            <a:r>
              <a:rPr lang="en-US" dirty="0" smtClean="0"/>
              <a:t>What treatment should I take?</a:t>
            </a:r>
          </a:p>
          <a:p>
            <a:r>
              <a:rPr lang="en-US" dirty="0" smtClean="0"/>
              <a:t>What does the future hold?</a:t>
            </a:r>
          </a:p>
          <a:p>
            <a:r>
              <a:rPr lang="en-US" dirty="0" smtClean="0"/>
              <a:t>Why did it happen to me?</a:t>
            </a:r>
            <a:endParaRPr lang="en-US" dirty="0"/>
          </a:p>
        </p:txBody>
      </p:sp>
      <p:pic>
        <p:nvPicPr>
          <p:cNvPr id="5" name="Picture 4"/>
          <p:cNvPicPr>
            <a:picLocks noChangeAspect="1"/>
          </p:cNvPicPr>
          <p:nvPr/>
        </p:nvPicPr>
        <p:blipFill>
          <a:blip r:embed="rId2"/>
          <a:stretch>
            <a:fillRect/>
          </a:stretch>
        </p:blipFill>
        <p:spPr>
          <a:xfrm>
            <a:off x="4240808" y="3573016"/>
            <a:ext cx="4903192" cy="3677394"/>
          </a:xfrm>
          <a:prstGeom prst="rect">
            <a:avLst/>
          </a:prstGeom>
        </p:spPr>
      </p:pic>
    </p:spTree>
    <p:extLst>
      <p:ext uri="{BB962C8B-B14F-4D97-AF65-F5344CB8AC3E}">
        <p14:creationId xmlns:p14="http://schemas.microsoft.com/office/powerpoint/2010/main" val="2216296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communication</a:t>
            </a:r>
            <a:endParaRPr lang="en-US" dirty="0"/>
          </a:p>
        </p:txBody>
      </p:sp>
      <p:sp>
        <p:nvSpPr>
          <p:cNvPr id="3" name="Content Placeholder 2"/>
          <p:cNvSpPr>
            <a:spLocks noGrp="1"/>
          </p:cNvSpPr>
          <p:nvPr>
            <p:ph idx="1"/>
          </p:nvPr>
        </p:nvSpPr>
        <p:spPr/>
        <p:txBody>
          <a:bodyPr/>
          <a:lstStyle/>
          <a:p>
            <a:r>
              <a:rPr lang="en-US" sz="2800" dirty="0" smtClean="0"/>
              <a:t>Identifying risk factors</a:t>
            </a:r>
          </a:p>
          <a:p>
            <a:pPr lvl="1"/>
            <a:r>
              <a:rPr lang="en-US" sz="2400" dirty="0" smtClean="0"/>
              <a:t>Relevance</a:t>
            </a:r>
          </a:p>
          <a:p>
            <a:pPr lvl="1"/>
            <a:r>
              <a:rPr lang="en-US" sz="2400" dirty="0" smtClean="0"/>
              <a:t>Be sensitive</a:t>
            </a:r>
          </a:p>
          <a:p>
            <a:pPr lvl="1"/>
            <a:r>
              <a:rPr lang="en-US" sz="2400" dirty="0" smtClean="0"/>
              <a:t>Non-</a:t>
            </a:r>
            <a:r>
              <a:rPr lang="en-US" sz="2400" dirty="0" err="1" smtClean="0"/>
              <a:t>judgemental</a:t>
            </a:r>
            <a:endParaRPr lang="en-US" sz="2400" dirty="0" smtClean="0"/>
          </a:p>
          <a:p>
            <a:r>
              <a:rPr lang="en-US" sz="2800" dirty="0" smtClean="0"/>
              <a:t>Discussing uncertainty</a:t>
            </a:r>
          </a:p>
          <a:p>
            <a:pPr lvl="1"/>
            <a:r>
              <a:rPr lang="en-US" sz="2400" dirty="0" smtClean="0"/>
              <a:t>Be precise</a:t>
            </a:r>
          </a:p>
          <a:p>
            <a:pPr lvl="1"/>
            <a:r>
              <a:rPr lang="en-US" sz="2400" dirty="0" smtClean="0"/>
              <a:t>Acknowledge when you don’t know – offer to find out</a:t>
            </a:r>
          </a:p>
          <a:p>
            <a:pPr lvl="1"/>
            <a:r>
              <a:rPr lang="en-US" sz="2400" dirty="0" smtClean="0"/>
              <a:t>Follow-up on promises</a:t>
            </a:r>
          </a:p>
          <a:p>
            <a:pPr lvl="1"/>
            <a:r>
              <a:rPr lang="en-US" sz="2400" b="1" dirty="0" smtClean="0"/>
              <a:t>Listen</a:t>
            </a:r>
            <a:endParaRPr lang="en-US" sz="2400" b="1" dirty="0"/>
          </a:p>
        </p:txBody>
      </p:sp>
    </p:spTree>
    <p:extLst>
      <p:ext uri="{BB962C8B-B14F-4D97-AF65-F5344CB8AC3E}">
        <p14:creationId xmlns:p14="http://schemas.microsoft.com/office/powerpoint/2010/main" val="2222009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z="2600" b="1"/>
              <a:t>Your 45 year old patient has a mammogram</a:t>
            </a:r>
          </a:p>
        </p:txBody>
      </p:sp>
      <p:sp>
        <p:nvSpPr>
          <p:cNvPr id="35843" name="Rectangle 3"/>
          <p:cNvSpPr>
            <a:spLocks noGrp="1" noChangeArrowheads="1"/>
          </p:cNvSpPr>
          <p:nvPr>
            <p:ph type="body" idx="1"/>
          </p:nvPr>
        </p:nvSpPr>
        <p:spPr/>
        <p:txBody>
          <a:bodyPr/>
          <a:lstStyle/>
          <a:p>
            <a:r>
              <a:rPr lang="en-GB" sz="2800" dirty="0">
                <a:solidFill>
                  <a:srgbClr val="000000"/>
                </a:solidFill>
              </a:rPr>
              <a:t>Report:  "suspicious for malignancy”</a:t>
            </a:r>
          </a:p>
          <a:p>
            <a:pPr>
              <a:buFontTx/>
              <a:buNone/>
            </a:pPr>
            <a:endParaRPr lang="en-GB" sz="2800" dirty="0">
              <a:solidFill>
                <a:srgbClr val="000000"/>
              </a:solidFill>
            </a:endParaRPr>
          </a:p>
          <a:p>
            <a:pPr lvl="1"/>
            <a:r>
              <a:rPr lang="en-GB" sz="2400" b="1" dirty="0">
                <a:solidFill>
                  <a:srgbClr val="000000"/>
                </a:solidFill>
              </a:rPr>
              <a:t>Patient</a:t>
            </a:r>
            <a:r>
              <a:rPr lang="en-GB" sz="2400" dirty="0">
                <a:solidFill>
                  <a:srgbClr val="000000"/>
                </a:solidFill>
              </a:rPr>
              <a:t>:</a:t>
            </a:r>
            <a:r>
              <a:rPr lang="en-GB" sz="2400" dirty="0" smtClean="0">
                <a:solidFill>
                  <a:srgbClr val="000000"/>
                </a:solidFill>
              </a:rPr>
              <a:t> “</a:t>
            </a:r>
            <a:r>
              <a:rPr lang="en-GB" sz="2400" dirty="0">
                <a:solidFill>
                  <a:srgbClr val="000000"/>
                </a:solidFill>
              </a:rPr>
              <a:t>Does this mean I have cancer?”</a:t>
            </a:r>
          </a:p>
          <a:p>
            <a:pPr lvl="1"/>
            <a:r>
              <a:rPr lang="en-GB" sz="2400" b="1" dirty="0">
                <a:solidFill>
                  <a:srgbClr val="000000"/>
                </a:solidFill>
              </a:rPr>
              <a:t>You</a:t>
            </a:r>
            <a:r>
              <a:rPr lang="en-GB" sz="2400" dirty="0">
                <a:solidFill>
                  <a:srgbClr val="000000"/>
                </a:solidFill>
              </a:rPr>
              <a:t>: </a:t>
            </a:r>
            <a:r>
              <a:rPr lang="en-GB" sz="2400" dirty="0" smtClean="0">
                <a:solidFill>
                  <a:srgbClr val="000000"/>
                </a:solidFill>
              </a:rPr>
              <a:t>	"</a:t>
            </a:r>
            <a:r>
              <a:rPr lang="en-GB" sz="2400" dirty="0">
                <a:solidFill>
                  <a:srgbClr val="000000"/>
                </a:solidFill>
              </a:rPr>
              <a:t>No, we have to do further testing." </a:t>
            </a:r>
          </a:p>
          <a:p>
            <a:pPr lvl="1"/>
            <a:r>
              <a:rPr lang="en-GB" sz="2400" b="1" dirty="0">
                <a:solidFill>
                  <a:srgbClr val="000000"/>
                </a:solidFill>
              </a:rPr>
              <a:t>Patient</a:t>
            </a:r>
            <a:r>
              <a:rPr lang="en-GB" sz="2400" dirty="0">
                <a:solidFill>
                  <a:srgbClr val="000000"/>
                </a:solidFill>
              </a:rPr>
              <a:t>:</a:t>
            </a:r>
            <a:r>
              <a:rPr lang="en-GB" sz="2400" dirty="0" smtClean="0">
                <a:solidFill>
                  <a:srgbClr val="000000"/>
                </a:solidFill>
              </a:rPr>
              <a:t> "</a:t>
            </a:r>
            <a:r>
              <a:rPr lang="en-GB" sz="2400" dirty="0">
                <a:solidFill>
                  <a:srgbClr val="000000"/>
                </a:solidFill>
              </a:rPr>
              <a:t>OK, I understand that the mammogram</a:t>
            </a:r>
            <a:r>
              <a:rPr lang="en-GB" sz="2400" dirty="0" smtClean="0">
                <a:solidFill>
                  <a:srgbClr val="000000"/>
                </a:solidFill>
              </a:rPr>
              <a:t> isn’t </a:t>
            </a:r>
            <a:r>
              <a:rPr lang="en-GB" sz="2400" dirty="0">
                <a:solidFill>
                  <a:srgbClr val="000000"/>
                </a:solidFill>
              </a:rPr>
              <a:t>the final answer, but given what we</a:t>
            </a:r>
            <a:r>
              <a:rPr lang="en-GB" sz="2400" dirty="0" smtClean="0">
                <a:solidFill>
                  <a:srgbClr val="000000"/>
                </a:solidFill>
              </a:rPr>
              <a:t> know </a:t>
            </a:r>
            <a:r>
              <a:rPr lang="en-GB" sz="2400" dirty="0">
                <a:solidFill>
                  <a:srgbClr val="000000"/>
                </a:solidFill>
              </a:rPr>
              <a:t>now, what are the chances that </a:t>
            </a:r>
            <a:r>
              <a:rPr lang="en-GB" sz="2400" dirty="0" smtClean="0">
                <a:solidFill>
                  <a:srgbClr val="000000"/>
                </a:solidFill>
              </a:rPr>
              <a:t>I have </a:t>
            </a:r>
            <a:r>
              <a:rPr lang="en-GB" sz="2400" dirty="0">
                <a:solidFill>
                  <a:srgbClr val="000000"/>
                </a:solidFill>
              </a:rPr>
              <a:t>breast cancer?".  </a:t>
            </a:r>
          </a:p>
          <a:p>
            <a:pPr lvl="1"/>
            <a:r>
              <a:rPr lang="en-GB" sz="2400" b="1" dirty="0">
                <a:solidFill>
                  <a:srgbClr val="000000"/>
                </a:solidFill>
              </a:rPr>
              <a:t>You</a:t>
            </a:r>
            <a:r>
              <a:rPr lang="en-GB" sz="2400" dirty="0">
                <a:solidFill>
                  <a:srgbClr val="000000"/>
                </a:solidFill>
              </a:rPr>
              <a:t>:</a:t>
            </a:r>
            <a:r>
              <a:rPr lang="en-GB" sz="2400" dirty="0" smtClean="0">
                <a:solidFill>
                  <a:srgbClr val="000000"/>
                </a:solidFill>
              </a:rPr>
              <a:t> “</a:t>
            </a:r>
            <a:r>
              <a:rPr lang="en-GB" sz="2400" dirty="0">
                <a:solidFill>
                  <a:srgbClr val="000000"/>
                </a:solidFill>
              </a:rPr>
              <a:t>let me think about that…”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What do you need to know? </a:t>
            </a:r>
          </a:p>
        </p:txBody>
      </p:sp>
      <p:sp>
        <p:nvSpPr>
          <p:cNvPr id="36867" name="Rectangle 3"/>
          <p:cNvSpPr>
            <a:spLocks noGrp="1" noChangeArrowheads="1"/>
          </p:cNvSpPr>
          <p:nvPr>
            <p:ph type="body" idx="1"/>
          </p:nvPr>
        </p:nvSpPr>
        <p:spPr/>
        <p:txBody>
          <a:bodyPr/>
          <a:lstStyle/>
          <a:p>
            <a:r>
              <a:rPr lang="en-GB"/>
              <a:t>Assume</a:t>
            </a:r>
          </a:p>
          <a:p>
            <a:pPr lvl="1"/>
            <a:r>
              <a:rPr lang="en-GB"/>
              <a:t>the overall risk of breast cancer in any 45 year old woman, regardless of mammogram result, is 1%</a:t>
            </a:r>
          </a:p>
          <a:p>
            <a:pPr lvl="1"/>
            <a:r>
              <a:rPr lang="en-GB"/>
              <a:t>Assume that mammography </a:t>
            </a:r>
          </a:p>
          <a:p>
            <a:pPr lvl="2"/>
            <a:r>
              <a:rPr lang="en-GB" sz="1800"/>
              <a:t>90% sensitive</a:t>
            </a:r>
          </a:p>
          <a:p>
            <a:pPr lvl="2"/>
            <a:r>
              <a:rPr lang="en-GB" sz="1800"/>
              <a:t>95% specific</a:t>
            </a:r>
          </a:p>
          <a:p>
            <a:r>
              <a:rPr lang="en-GB"/>
              <a:t>What is her risk?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t>Use the LR model</a:t>
            </a:r>
          </a:p>
        </p:txBody>
      </p:sp>
      <p:sp>
        <p:nvSpPr>
          <p:cNvPr id="37891" name="Rectangle 3"/>
          <p:cNvSpPr>
            <a:spLocks noGrp="1" noChangeArrowheads="1"/>
          </p:cNvSpPr>
          <p:nvPr>
            <p:ph type="body" idx="1"/>
          </p:nvPr>
        </p:nvSpPr>
        <p:spPr/>
        <p:txBody>
          <a:bodyPr/>
          <a:lstStyle/>
          <a:p>
            <a:pPr>
              <a:lnSpc>
                <a:spcPct val="90000"/>
              </a:lnSpc>
            </a:pPr>
            <a:r>
              <a:rPr lang="en-GB" sz="2600"/>
              <a:t>Pre-test probability = 1%</a:t>
            </a:r>
          </a:p>
          <a:p>
            <a:pPr>
              <a:lnSpc>
                <a:spcPct val="90000"/>
              </a:lnSpc>
            </a:pPr>
            <a:r>
              <a:rPr lang="en-GB" sz="2600"/>
              <a:t>Pre-test odds = 0.01/(1 – 0.01) = 0.01</a:t>
            </a:r>
          </a:p>
          <a:p>
            <a:pPr>
              <a:lnSpc>
                <a:spcPct val="90000"/>
              </a:lnSpc>
            </a:pPr>
            <a:r>
              <a:rPr lang="en-GB" sz="2600"/>
              <a:t>She has a positive test (mammogram) </a:t>
            </a:r>
          </a:p>
          <a:p>
            <a:pPr>
              <a:lnSpc>
                <a:spcPct val="90000"/>
              </a:lnSpc>
            </a:pPr>
            <a:r>
              <a:rPr lang="en-GB" sz="2600"/>
              <a:t>Likelihood ratio + test = </a:t>
            </a:r>
            <a:r>
              <a:rPr lang="en-GB" sz="2600" u="sng"/>
              <a:t>sensitivity</a:t>
            </a:r>
          </a:p>
          <a:p>
            <a:pPr>
              <a:lnSpc>
                <a:spcPct val="90000"/>
              </a:lnSpc>
              <a:buFontTx/>
              <a:buNone/>
            </a:pPr>
            <a:r>
              <a:rPr lang="en-GB" sz="2600"/>
              <a:t>					  1 – specificity</a:t>
            </a:r>
          </a:p>
          <a:p>
            <a:pPr>
              <a:lnSpc>
                <a:spcPct val="90000"/>
              </a:lnSpc>
              <a:buFontTx/>
              <a:buNone/>
            </a:pPr>
            <a:r>
              <a:rPr lang="en-GB" sz="2600"/>
              <a:t>				          =     </a:t>
            </a:r>
            <a:r>
              <a:rPr lang="en-GB" sz="2600" u="sng"/>
              <a:t>0.9  </a:t>
            </a:r>
          </a:p>
          <a:p>
            <a:pPr>
              <a:lnSpc>
                <a:spcPct val="90000"/>
              </a:lnSpc>
              <a:buFontTx/>
              <a:buNone/>
            </a:pPr>
            <a:r>
              <a:rPr lang="en-GB" sz="2600"/>
              <a:t>					       1 – 0.95</a:t>
            </a:r>
          </a:p>
          <a:p>
            <a:pPr>
              <a:lnSpc>
                <a:spcPct val="90000"/>
              </a:lnSpc>
              <a:buFontTx/>
              <a:buNone/>
            </a:pPr>
            <a:r>
              <a:rPr lang="en-GB" sz="2600"/>
              <a:t>					=   18</a:t>
            </a:r>
          </a:p>
          <a:p>
            <a:pPr>
              <a:lnSpc>
                <a:spcPct val="90000"/>
              </a:lnSpc>
            </a:pPr>
            <a:r>
              <a:rPr lang="en-GB" sz="2600"/>
              <a:t>Post-test odds = 0.01 x 18 = 0.18</a:t>
            </a:r>
          </a:p>
          <a:p>
            <a:pPr>
              <a:lnSpc>
                <a:spcPct val="90000"/>
              </a:lnSpc>
            </a:pPr>
            <a:r>
              <a:rPr lang="en-GB" sz="2600"/>
              <a:t>Post-test probability = 0.18/(0.18+1) = 15%</a:t>
            </a:r>
          </a:p>
          <a:p>
            <a:pPr>
              <a:lnSpc>
                <a:spcPct val="90000"/>
              </a:lnSpc>
              <a:buFontTx/>
              <a:buNone/>
            </a:pPr>
            <a:r>
              <a:rPr lang="en-GB" sz="260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z="4000" dirty="0"/>
              <a:t>What does all this mean for you?</a:t>
            </a:r>
          </a:p>
        </p:txBody>
      </p:sp>
      <p:sp>
        <p:nvSpPr>
          <p:cNvPr id="38915" name="Rectangle 3"/>
          <p:cNvSpPr>
            <a:spLocks noGrp="1" noChangeArrowheads="1"/>
          </p:cNvSpPr>
          <p:nvPr>
            <p:ph type="body" idx="1"/>
          </p:nvPr>
        </p:nvSpPr>
        <p:spPr/>
        <p:txBody>
          <a:bodyPr/>
          <a:lstStyle/>
          <a:p>
            <a:r>
              <a:rPr lang="en-GB"/>
              <a:t>How to apply in your practice</a:t>
            </a:r>
          </a:p>
          <a:p>
            <a:r>
              <a:rPr lang="en-GB"/>
              <a:t>Use the knowledge you already have</a:t>
            </a:r>
          </a:p>
          <a:p>
            <a:r>
              <a:rPr lang="en-GB"/>
              <a:t>If you don’t know, try to find out (clearly defined questions relating to a clinical question)</a:t>
            </a:r>
          </a:p>
          <a:p>
            <a:r>
              <a:rPr lang="en-GB"/>
              <a:t>Challenge (cautiously!) whether “received wisdom” is evidence-based</a:t>
            </a:r>
          </a:p>
          <a:p>
            <a:r>
              <a:rPr lang="en-GB"/>
              <a:t>Use available evidence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Management decisions</a:t>
            </a:r>
            <a:endParaRPr lang="en-US" dirty="0"/>
          </a:p>
        </p:txBody>
      </p:sp>
      <p:pic>
        <p:nvPicPr>
          <p:cNvPr id="6" name="Content Placeholder 5" descr="ch2 wordle.pdf"/>
          <p:cNvPicPr>
            <a:picLocks noGrp="1" noChangeAspect="1"/>
          </p:cNvPicPr>
          <p:nvPr>
            <p:ph idx="1"/>
          </p:nvPr>
        </p:nvPicPr>
        <p:blipFill>
          <a:blip r:embed="rId2">
            <a:extLst>
              <a:ext uri="{28A0092B-C50C-407E-A947-70E740481C1C}">
                <a14:useLocalDpi xmlns:a14="http://schemas.microsoft.com/office/drawing/2010/main" val="0"/>
              </a:ext>
            </a:extLst>
          </a:blip>
          <a:srcRect t="14414" b="14414"/>
          <a:stretch>
            <a:fillRect/>
          </a:stretch>
        </p:blipFill>
        <p:spPr/>
      </p:pic>
    </p:spTree>
    <p:extLst>
      <p:ext uri="{BB962C8B-B14F-4D97-AF65-F5344CB8AC3E}">
        <p14:creationId xmlns:p14="http://schemas.microsoft.com/office/powerpoint/2010/main" val="732661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treatment should I have?</a:t>
            </a:r>
            <a:endParaRPr lang="en-US" dirty="0"/>
          </a:p>
        </p:txBody>
      </p:sp>
      <p:sp>
        <p:nvSpPr>
          <p:cNvPr id="3" name="Content Placeholder 2"/>
          <p:cNvSpPr>
            <a:spLocks noGrp="1"/>
          </p:cNvSpPr>
          <p:nvPr>
            <p:ph idx="1"/>
          </p:nvPr>
        </p:nvSpPr>
        <p:spPr/>
        <p:txBody>
          <a:bodyPr/>
          <a:lstStyle/>
          <a:p>
            <a:r>
              <a:rPr lang="en-US" dirty="0" smtClean="0"/>
              <a:t>Evidence based medicine</a:t>
            </a:r>
          </a:p>
          <a:p>
            <a:r>
              <a:rPr lang="en-US" dirty="0" smtClean="0"/>
              <a:t>Patient-</a:t>
            </a:r>
            <a:r>
              <a:rPr lang="en-US" dirty="0" err="1" smtClean="0"/>
              <a:t>centred</a:t>
            </a:r>
            <a:r>
              <a:rPr lang="en-US" dirty="0" smtClean="0"/>
              <a:t> care</a:t>
            </a:r>
          </a:p>
          <a:p>
            <a:endParaRPr lang="en-US" dirty="0"/>
          </a:p>
          <a:p>
            <a:r>
              <a:rPr lang="en-US" dirty="0" smtClean="0"/>
              <a:t>Patients should be involved in decisions about their care</a:t>
            </a:r>
          </a:p>
          <a:p>
            <a:r>
              <a:rPr lang="en-US" dirty="0" smtClean="0"/>
              <a:t>They have to be informed</a:t>
            </a:r>
          </a:p>
          <a:p>
            <a:r>
              <a:rPr lang="en-US" dirty="0" smtClean="0"/>
              <a:t>You need to understand the evidence</a:t>
            </a:r>
          </a:p>
        </p:txBody>
      </p:sp>
    </p:spTree>
    <p:extLst>
      <p:ext uri="{BB962C8B-B14F-4D97-AF65-F5344CB8AC3E}">
        <p14:creationId xmlns:p14="http://schemas.microsoft.com/office/powerpoint/2010/main" val="3039952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z="3600" dirty="0"/>
              <a:t>Evidence based medicine:  definition</a:t>
            </a:r>
          </a:p>
        </p:txBody>
      </p:sp>
      <p:sp>
        <p:nvSpPr>
          <p:cNvPr id="41987" name="Rectangle 3"/>
          <p:cNvSpPr>
            <a:spLocks noGrp="1" noChangeArrowheads="1"/>
          </p:cNvSpPr>
          <p:nvPr>
            <p:ph type="body" idx="1"/>
          </p:nvPr>
        </p:nvSpPr>
        <p:spPr/>
        <p:txBody>
          <a:bodyPr/>
          <a:lstStyle/>
          <a:p>
            <a:r>
              <a:rPr lang="en-US"/>
              <a:t>“Evidence-based medicine is the conscientious, explicit and judicious use of current best evidence in making decisions about the care of individual patients. The practice of evidence-based medicine means integrating individual clinical expertise with the best available external clinical evidence from systematic research.”</a:t>
            </a:r>
          </a:p>
          <a:p>
            <a:pPr algn="r">
              <a:buFontTx/>
              <a:buNone/>
            </a:pPr>
            <a:r>
              <a:rPr lang="en-US" sz="2200"/>
              <a:t>Sackett et al. BMJ 1996; 312: 71-2</a:t>
            </a:r>
            <a:r>
              <a:rPr lang="en-GB"/>
              <a:t> </a:t>
            </a:r>
          </a:p>
        </p:txBody>
      </p:sp>
    </p:spTree>
    <p:extLst>
      <p:ext uri="{BB962C8B-B14F-4D97-AF65-F5344CB8AC3E}">
        <p14:creationId xmlns:p14="http://schemas.microsoft.com/office/powerpoint/2010/main" val="3070941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z="3600" dirty="0"/>
              <a:t>Five steps of evidence based practice</a:t>
            </a:r>
          </a:p>
        </p:txBody>
      </p:sp>
      <p:sp>
        <p:nvSpPr>
          <p:cNvPr id="43011" name="Rectangle 3"/>
          <p:cNvSpPr>
            <a:spLocks noGrp="1" noChangeArrowheads="1"/>
          </p:cNvSpPr>
          <p:nvPr>
            <p:ph type="body" idx="1"/>
          </p:nvPr>
        </p:nvSpPr>
        <p:spPr>
          <a:xfrm>
            <a:off x="285750" y="1385888"/>
            <a:ext cx="6807200" cy="4633912"/>
          </a:xfrm>
        </p:spPr>
        <p:txBody>
          <a:bodyPr/>
          <a:lstStyle/>
          <a:p>
            <a:r>
              <a:rPr lang="en-GB" sz="2200" b="1" dirty="0"/>
              <a:t>Question</a:t>
            </a:r>
            <a:r>
              <a:rPr lang="en-GB" sz="2200" dirty="0"/>
              <a:t>: translation of clinical uncertainty into an answerable question</a:t>
            </a:r>
          </a:p>
          <a:p>
            <a:pPr>
              <a:buFontTx/>
              <a:buNone/>
            </a:pPr>
            <a:endParaRPr lang="en-GB" sz="2200" b="1" dirty="0"/>
          </a:p>
          <a:p>
            <a:r>
              <a:rPr lang="en-GB" sz="2200" b="1" dirty="0"/>
              <a:t>Search</a:t>
            </a:r>
            <a:r>
              <a:rPr lang="en-GB" sz="2200" dirty="0"/>
              <a:t>: Systematic retrieval of best  evidence</a:t>
            </a:r>
            <a:endParaRPr lang="en-GB" sz="2200" b="1" dirty="0"/>
          </a:p>
          <a:p>
            <a:endParaRPr lang="en-GB" sz="2200" b="1" dirty="0"/>
          </a:p>
          <a:p>
            <a:r>
              <a:rPr lang="en-GB" sz="2200" b="1" dirty="0"/>
              <a:t>Appraise</a:t>
            </a:r>
            <a:r>
              <a:rPr lang="en-GB" sz="2200" dirty="0"/>
              <a:t>: critical appraisal of evidence for validity, clinical relevance and applicability</a:t>
            </a:r>
            <a:endParaRPr lang="en-GB" sz="2200" b="1" dirty="0"/>
          </a:p>
          <a:p>
            <a:endParaRPr lang="en-GB" sz="2200" b="1" dirty="0"/>
          </a:p>
          <a:p>
            <a:r>
              <a:rPr lang="en-GB" sz="2200" b="1" dirty="0"/>
              <a:t>Apply</a:t>
            </a:r>
            <a:r>
              <a:rPr lang="en-GB" sz="2200" dirty="0"/>
              <a:t>: application of results in practice</a:t>
            </a:r>
          </a:p>
          <a:p>
            <a:endParaRPr lang="en-GB" sz="2200" b="1" dirty="0"/>
          </a:p>
          <a:p>
            <a:r>
              <a:rPr lang="en-GB" sz="2200" b="1" dirty="0"/>
              <a:t>Evaluate</a:t>
            </a:r>
            <a:r>
              <a:rPr lang="en-GB" sz="2200" dirty="0"/>
              <a:t>: evaluation process and impact</a:t>
            </a:r>
            <a:endParaRPr lang="en-GB" sz="2600" dirty="0"/>
          </a:p>
        </p:txBody>
      </p:sp>
      <p:pic>
        <p:nvPicPr>
          <p:cNvPr id="43012" name="Picture 6" descr="MCAN04429_0000[1]"/>
          <p:cNvPicPr>
            <a:picLocks noChangeAspect="1" noChangeArrowheads="1"/>
          </p:cNvPicPr>
          <p:nvPr/>
        </p:nvPicPr>
        <p:blipFill>
          <a:blip r:embed="rId3"/>
          <a:srcRect/>
          <a:stretch>
            <a:fillRect/>
          </a:stretch>
        </p:blipFill>
        <p:spPr bwMode="auto">
          <a:xfrm>
            <a:off x="7524750" y="3644900"/>
            <a:ext cx="725488" cy="911225"/>
          </a:xfrm>
          <a:prstGeom prst="rect">
            <a:avLst/>
          </a:prstGeom>
          <a:noFill/>
          <a:ln w="9525">
            <a:noFill/>
            <a:miter lim="800000"/>
            <a:headEnd/>
            <a:tailEnd/>
          </a:ln>
        </p:spPr>
      </p:pic>
      <p:pic>
        <p:nvPicPr>
          <p:cNvPr id="43013" name="Picture 7" descr="MCAN04429_0000[1]"/>
          <p:cNvPicPr>
            <a:picLocks noChangeAspect="1" noChangeArrowheads="1"/>
          </p:cNvPicPr>
          <p:nvPr/>
        </p:nvPicPr>
        <p:blipFill>
          <a:blip r:embed="rId3"/>
          <a:srcRect/>
          <a:stretch>
            <a:fillRect/>
          </a:stretch>
        </p:blipFill>
        <p:spPr bwMode="auto">
          <a:xfrm>
            <a:off x="8418513" y="476250"/>
            <a:ext cx="725487" cy="911225"/>
          </a:xfrm>
          <a:prstGeom prst="rect">
            <a:avLst/>
          </a:prstGeom>
          <a:noFill/>
          <a:ln w="9525">
            <a:noFill/>
            <a:miter lim="800000"/>
            <a:headEnd/>
            <a:tailEnd/>
          </a:ln>
        </p:spPr>
      </p:pic>
      <p:pic>
        <p:nvPicPr>
          <p:cNvPr id="43014" name="Picture 8" descr="MCAN04429_0000[1]"/>
          <p:cNvPicPr>
            <a:picLocks noChangeAspect="1" noChangeArrowheads="1"/>
          </p:cNvPicPr>
          <p:nvPr/>
        </p:nvPicPr>
        <p:blipFill>
          <a:blip r:embed="rId3"/>
          <a:srcRect/>
          <a:stretch>
            <a:fillRect/>
          </a:stretch>
        </p:blipFill>
        <p:spPr bwMode="auto">
          <a:xfrm>
            <a:off x="8101013" y="1412875"/>
            <a:ext cx="725487" cy="911225"/>
          </a:xfrm>
          <a:prstGeom prst="rect">
            <a:avLst/>
          </a:prstGeom>
          <a:noFill/>
          <a:ln w="9525">
            <a:noFill/>
            <a:miter lim="800000"/>
            <a:headEnd/>
            <a:tailEnd/>
          </a:ln>
        </p:spPr>
      </p:pic>
      <p:pic>
        <p:nvPicPr>
          <p:cNvPr id="43015" name="Picture 9" descr="MCAN04429_0000[1]"/>
          <p:cNvPicPr>
            <a:picLocks noChangeAspect="1" noChangeArrowheads="1"/>
          </p:cNvPicPr>
          <p:nvPr/>
        </p:nvPicPr>
        <p:blipFill>
          <a:blip r:embed="rId3"/>
          <a:srcRect/>
          <a:stretch>
            <a:fillRect/>
          </a:stretch>
        </p:blipFill>
        <p:spPr bwMode="auto">
          <a:xfrm>
            <a:off x="7812088" y="2492375"/>
            <a:ext cx="725487" cy="911225"/>
          </a:xfrm>
          <a:prstGeom prst="rect">
            <a:avLst/>
          </a:prstGeom>
          <a:noFill/>
          <a:ln w="9525">
            <a:noFill/>
            <a:miter lim="800000"/>
            <a:headEnd/>
            <a:tailEnd/>
          </a:ln>
        </p:spPr>
      </p:pic>
      <p:pic>
        <p:nvPicPr>
          <p:cNvPr id="43016" name="Picture 10" descr="MCAN04429_0000[1]"/>
          <p:cNvPicPr>
            <a:picLocks noChangeAspect="1" noChangeArrowheads="1"/>
          </p:cNvPicPr>
          <p:nvPr/>
        </p:nvPicPr>
        <p:blipFill>
          <a:blip r:embed="rId3"/>
          <a:srcRect/>
          <a:stretch>
            <a:fillRect/>
          </a:stretch>
        </p:blipFill>
        <p:spPr bwMode="auto">
          <a:xfrm>
            <a:off x="7235825" y="4652963"/>
            <a:ext cx="725488" cy="91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t>EBP in real life	</a:t>
            </a:r>
          </a:p>
        </p:txBody>
      </p:sp>
      <p:sp>
        <p:nvSpPr>
          <p:cNvPr id="44035" name="Rectangle 3"/>
          <p:cNvSpPr>
            <a:spLocks noGrp="1" noChangeArrowheads="1"/>
          </p:cNvSpPr>
          <p:nvPr>
            <p:ph type="body" idx="1"/>
          </p:nvPr>
        </p:nvSpPr>
        <p:spPr/>
        <p:txBody>
          <a:bodyPr/>
          <a:lstStyle/>
          <a:p>
            <a:r>
              <a:rPr lang="en-GB"/>
              <a:t>Limitations of time</a:t>
            </a:r>
          </a:p>
          <a:p>
            <a:r>
              <a:rPr lang="en-GB"/>
              <a:t>But an excellent way to continue learning and improve patient care</a:t>
            </a:r>
          </a:p>
          <a:p>
            <a:r>
              <a:rPr lang="en-GB"/>
              <a:t>Best done in teams (eg ward rounds)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1143000"/>
          </a:xfrm>
        </p:spPr>
        <p:txBody>
          <a:bodyPr/>
          <a:lstStyle/>
          <a:p>
            <a:r>
              <a:rPr lang="en-GB" dirty="0"/>
              <a:t>Learning objectives</a:t>
            </a:r>
          </a:p>
        </p:txBody>
      </p:sp>
      <p:sp>
        <p:nvSpPr>
          <p:cNvPr id="11267" name="Rectangle 3"/>
          <p:cNvSpPr>
            <a:spLocks noGrp="1" noChangeArrowheads="1"/>
          </p:cNvSpPr>
          <p:nvPr>
            <p:ph type="body" idx="1"/>
          </p:nvPr>
        </p:nvSpPr>
        <p:spPr>
          <a:xfrm>
            <a:off x="228600" y="1219200"/>
            <a:ext cx="8477250" cy="4633913"/>
          </a:xfrm>
        </p:spPr>
        <p:txBody>
          <a:bodyPr/>
          <a:lstStyle/>
          <a:p>
            <a:pPr algn="just">
              <a:lnSpc>
                <a:spcPct val="90000"/>
              </a:lnSpc>
            </a:pPr>
            <a:r>
              <a:rPr lang="en-US" dirty="0">
                <a:ea typeface="Arial" charset="0"/>
                <a:cs typeface="Arial" charset="0"/>
              </a:rPr>
              <a:t>To reflect upon the use of evidence in the diagnostic </a:t>
            </a:r>
            <a:r>
              <a:rPr lang="en-US" dirty="0" smtClean="0">
                <a:ea typeface="Arial" charset="0"/>
                <a:cs typeface="Arial" charset="0"/>
              </a:rPr>
              <a:t>process, in refining </a:t>
            </a:r>
            <a:r>
              <a:rPr lang="en-US" dirty="0">
                <a:ea typeface="Arial" charset="0"/>
                <a:cs typeface="Arial" charset="0"/>
              </a:rPr>
              <a:t>a differential diagnosis using appropriate </a:t>
            </a:r>
            <a:r>
              <a:rPr lang="en-US" dirty="0" smtClean="0">
                <a:ea typeface="Arial" charset="0"/>
                <a:cs typeface="Arial" charset="0"/>
              </a:rPr>
              <a:t>evidence</a:t>
            </a:r>
          </a:p>
          <a:p>
            <a:pPr algn="just">
              <a:lnSpc>
                <a:spcPct val="90000"/>
              </a:lnSpc>
            </a:pPr>
            <a:r>
              <a:rPr lang="en-US" dirty="0" smtClean="0">
                <a:ea typeface="Times New Roman" charset="0"/>
                <a:cs typeface="Times New Roman" charset="0"/>
              </a:rPr>
              <a:t>To revise the use of evidence in relation to the management of patients</a:t>
            </a:r>
          </a:p>
          <a:p>
            <a:pPr algn="just">
              <a:lnSpc>
                <a:spcPct val="90000"/>
              </a:lnSpc>
            </a:pPr>
            <a:r>
              <a:rPr lang="en-US" dirty="0" smtClean="0">
                <a:ea typeface="Times New Roman" charset="0"/>
                <a:cs typeface="Times New Roman" charset="0"/>
              </a:rPr>
              <a:t>To consider the importance of discussing uncertainty with patients</a:t>
            </a:r>
          </a:p>
          <a:p>
            <a:pPr algn="just">
              <a:lnSpc>
                <a:spcPct val="90000"/>
              </a:lnSpc>
            </a:pPr>
            <a:r>
              <a:rPr lang="en-US" dirty="0" smtClean="0">
                <a:ea typeface="Times New Roman" charset="0"/>
                <a:cs typeface="Times New Roman" charset="0"/>
              </a:rPr>
              <a:t>To recognise that prevention is a key part of care</a:t>
            </a:r>
          </a:p>
          <a:p>
            <a:pPr algn="just">
              <a:lnSpc>
                <a:spcPct val="90000"/>
              </a:lnSpc>
            </a:pPr>
            <a:endParaRPr lang="en-US" dirty="0">
              <a:ea typeface="Times New Roman" charset="0"/>
              <a:cs typeface="Times New Roman" charset="0"/>
            </a:endParaRPr>
          </a:p>
          <a:p>
            <a:pPr>
              <a:lnSpc>
                <a:spcPct val="90000"/>
              </a:lnSpc>
            </a:pPr>
            <a:endParaRPr lang="en-GB" dirty="0"/>
          </a:p>
        </p:txBody>
      </p:sp>
    </p:spTree>
    <p:extLst>
      <p:ext uri="{BB962C8B-B14F-4D97-AF65-F5344CB8AC3E}">
        <p14:creationId xmlns:p14="http://schemas.microsoft.com/office/powerpoint/2010/main" val="2892946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457200" y="0"/>
            <a:ext cx="8229600" cy="1143000"/>
          </a:xfrm>
        </p:spPr>
        <p:txBody>
          <a:bodyPr/>
          <a:lstStyle/>
          <a:p>
            <a:r>
              <a:rPr lang="en-GB" sz="3200" b="1" dirty="0" smtClean="0"/>
              <a:t>Finding </a:t>
            </a:r>
            <a:r>
              <a:rPr lang="en-GB" sz="3200" b="1" dirty="0"/>
              <a:t>answers to clinical questions?</a:t>
            </a:r>
            <a:endParaRPr lang="en-US" sz="3200" b="1" dirty="0"/>
          </a:p>
        </p:txBody>
      </p:sp>
      <p:sp>
        <p:nvSpPr>
          <p:cNvPr id="386051" name="Rectangle 3"/>
          <p:cNvSpPr>
            <a:spLocks noGrp="1" noChangeArrowheads="1"/>
          </p:cNvSpPr>
          <p:nvPr>
            <p:ph type="body" idx="1"/>
          </p:nvPr>
        </p:nvSpPr>
        <p:spPr/>
        <p:txBody>
          <a:bodyPr/>
          <a:lstStyle/>
          <a:p>
            <a:r>
              <a:rPr lang="en-GB" sz="2600" dirty="0"/>
              <a:t>Places to look for </a:t>
            </a:r>
            <a:r>
              <a:rPr lang="en-GB" sz="2600" dirty="0" smtClean="0"/>
              <a:t>answers: secondary sources</a:t>
            </a:r>
            <a:endParaRPr lang="en-GB" sz="2600" dirty="0"/>
          </a:p>
          <a:p>
            <a:pPr lvl="2"/>
            <a:r>
              <a:rPr lang="en-GB" sz="1800" dirty="0" smtClean="0"/>
              <a:t>Cochrane</a:t>
            </a:r>
          </a:p>
          <a:p>
            <a:pPr lvl="2"/>
            <a:r>
              <a:rPr lang="en-GB" sz="1800" dirty="0" smtClean="0"/>
              <a:t>Clinical </a:t>
            </a:r>
            <a:r>
              <a:rPr lang="en-GB" sz="1800" dirty="0"/>
              <a:t>Evidence</a:t>
            </a:r>
          </a:p>
          <a:p>
            <a:pPr lvl="2"/>
            <a:r>
              <a:rPr lang="en-GB" sz="1800" dirty="0" err="1"/>
              <a:t>PubMed</a:t>
            </a:r>
            <a:r>
              <a:rPr lang="en-GB" sz="1800" dirty="0"/>
              <a:t> especially the Clinical Queries Option</a:t>
            </a:r>
          </a:p>
          <a:p>
            <a:r>
              <a:rPr lang="en-GB" sz="2400" dirty="0" smtClean="0"/>
              <a:t>Primary sources</a:t>
            </a:r>
          </a:p>
          <a:p>
            <a:pPr lvl="1"/>
            <a:r>
              <a:rPr lang="en-GB" sz="2000" dirty="0" smtClean="0"/>
              <a:t>Literature review – systematic</a:t>
            </a:r>
          </a:p>
          <a:p>
            <a:pPr lvl="1"/>
            <a:endParaRPr lang="en-GB" sz="2000" dirty="0"/>
          </a:p>
          <a:p>
            <a:r>
              <a:rPr lang="en-GB" sz="2600" dirty="0" smtClean="0"/>
              <a:t>What about Google or Yahoo </a:t>
            </a:r>
            <a:r>
              <a:rPr lang="en-GB" sz="2600" dirty="0" err="1" smtClean="0"/>
              <a:t>etc</a:t>
            </a:r>
            <a:r>
              <a:rPr lang="en-GB" sz="2600" dirty="0" smtClean="0"/>
              <a:t>?</a:t>
            </a:r>
            <a:endParaRPr lang="en-GB" sz="2600" dirty="0"/>
          </a:p>
          <a:p>
            <a:pPr lvl="1"/>
            <a:r>
              <a:rPr lang="en-GB" sz="2000" dirty="0" smtClean="0"/>
              <a:t>Excellent search engines</a:t>
            </a:r>
          </a:p>
          <a:p>
            <a:pPr lvl="1"/>
            <a:r>
              <a:rPr lang="en-GB" sz="2000" dirty="0" smtClean="0"/>
              <a:t>But </a:t>
            </a:r>
            <a:r>
              <a:rPr lang="en-GB" sz="2000" dirty="0"/>
              <a:t>ensure quality of source </a:t>
            </a:r>
          </a:p>
          <a:p>
            <a:pPr lvl="1">
              <a:buFontTx/>
              <a:buNone/>
            </a:pPr>
            <a:endParaRPr lang="en-GB" sz="2000" dirty="0"/>
          </a:p>
          <a:p>
            <a:pPr lvl="1"/>
            <a:endParaRPr lang="en-US"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6050"/>
                                        </p:tgtEl>
                                        <p:attrNameLst>
                                          <p:attrName>style.visibility</p:attrName>
                                        </p:attrNameLst>
                                      </p:cBhvr>
                                      <p:to>
                                        <p:strVal val="visible"/>
                                      </p:to>
                                    </p:set>
                                    <p:animEffect transition="in" filter="wipe(up)">
                                      <p:cBhvr>
                                        <p:cTn id="7" dur="500"/>
                                        <p:tgtEl>
                                          <p:spTgt spid="386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86051">
                                            <p:txEl>
                                              <p:pRg st="0" end="0"/>
                                            </p:txEl>
                                          </p:spTgt>
                                        </p:tgtEl>
                                        <p:attrNameLst>
                                          <p:attrName>style.visibility</p:attrName>
                                        </p:attrNameLst>
                                      </p:cBhvr>
                                      <p:to>
                                        <p:strVal val="visible"/>
                                      </p:to>
                                    </p:set>
                                    <p:animEffect transition="in" filter="wipe(up)">
                                      <p:cBhvr>
                                        <p:cTn id="12" dur="500"/>
                                        <p:tgtEl>
                                          <p:spTgt spid="386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86051">
                                            <p:txEl>
                                              <p:pRg st="1" end="1"/>
                                            </p:txEl>
                                          </p:spTgt>
                                        </p:tgtEl>
                                        <p:attrNameLst>
                                          <p:attrName>style.visibility</p:attrName>
                                        </p:attrNameLst>
                                      </p:cBhvr>
                                      <p:to>
                                        <p:strVal val="visible"/>
                                      </p:to>
                                    </p:set>
                                    <p:animEffect transition="in" filter="wipe(up)">
                                      <p:cBhvr>
                                        <p:cTn id="17" dur="500"/>
                                        <p:tgtEl>
                                          <p:spTgt spid="386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86051">
                                            <p:txEl>
                                              <p:pRg st="2" end="2"/>
                                            </p:txEl>
                                          </p:spTgt>
                                        </p:tgtEl>
                                        <p:attrNameLst>
                                          <p:attrName>style.visibility</p:attrName>
                                        </p:attrNameLst>
                                      </p:cBhvr>
                                      <p:to>
                                        <p:strVal val="visible"/>
                                      </p:to>
                                    </p:set>
                                    <p:animEffect transition="in" filter="wipe(up)">
                                      <p:cBhvr>
                                        <p:cTn id="22" dur="500"/>
                                        <p:tgtEl>
                                          <p:spTgt spid="386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86051">
                                            <p:txEl>
                                              <p:pRg st="3" end="3"/>
                                            </p:txEl>
                                          </p:spTgt>
                                        </p:tgtEl>
                                        <p:attrNameLst>
                                          <p:attrName>style.visibility</p:attrName>
                                        </p:attrNameLst>
                                      </p:cBhvr>
                                      <p:to>
                                        <p:strVal val="visible"/>
                                      </p:to>
                                    </p:set>
                                    <p:animEffect transition="in" filter="wipe(up)">
                                      <p:cBhvr>
                                        <p:cTn id="27" dur="500"/>
                                        <p:tgtEl>
                                          <p:spTgt spid="386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86051">
                                            <p:txEl>
                                              <p:pRg st="4" end="4"/>
                                            </p:txEl>
                                          </p:spTgt>
                                        </p:tgtEl>
                                        <p:attrNameLst>
                                          <p:attrName>style.visibility</p:attrName>
                                        </p:attrNameLst>
                                      </p:cBhvr>
                                      <p:to>
                                        <p:strVal val="visible"/>
                                      </p:to>
                                    </p:set>
                                    <p:animEffect transition="in" filter="wipe(up)">
                                      <p:cBhvr>
                                        <p:cTn id="32" dur="500"/>
                                        <p:tgtEl>
                                          <p:spTgt spid="3860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86051">
                                            <p:txEl>
                                              <p:pRg st="5" end="5"/>
                                            </p:txEl>
                                          </p:spTgt>
                                        </p:tgtEl>
                                        <p:attrNameLst>
                                          <p:attrName>style.visibility</p:attrName>
                                        </p:attrNameLst>
                                      </p:cBhvr>
                                      <p:to>
                                        <p:strVal val="visible"/>
                                      </p:to>
                                    </p:set>
                                    <p:animEffect transition="in" filter="wipe(up)">
                                      <p:cBhvr>
                                        <p:cTn id="37" dur="500"/>
                                        <p:tgtEl>
                                          <p:spTgt spid="3860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86051">
                                            <p:txEl>
                                              <p:pRg st="7" end="7"/>
                                            </p:txEl>
                                          </p:spTgt>
                                        </p:tgtEl>
                                        <p:attrNameLst>
                                          <p:attrName>style.visibility</p:attrName>
                                        </p:attrNameLst>
                                      </p:cBhvr>
                                      <p:to>
                                        <p:strVal val="visible"/>
                                      </p:to>
                                    </p:set>
                                    <p:animEffect transition="in" filter="wipe(up)">
                                      <p:cBhvr>
                                        <p:cTn id="42" dur="500"/>
                                        <p:tgtEl>
                                          <p:spTgt spid="3860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86051">
                                            <p:txEl>
                                              <p:pRg st="8" end="8"/>
                                            </p:txEl>
                                          </p:spTgt>
                                        </p:tgtEl>
                                        <p:attrNameLst>
                                          <p:attrName>style.visibility</p:attrName>
                                        </p:attrNameLst>
                                      </p:cBhvr>
                                      <p:to>
                                        <p:strVal val="visible"/>
                                      </p:to>
                                    </p:set>
                                    <p:animEffect transition="in" filter="wipe(up)">
                                      <p:cBhvr>
                                        <p:cTn id="47" dur="500"/>
                                        <p:tgtEl>
                                          <p:spTgt spid="3860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86051">
                                            <p:txEl>
                                              <p:pRg st="9" end="9"/>
                                            </p:txEl>
                                          </p:spTgt>
                                        </p:tgtEl>
                                        <p:attrNameLst>
                                          <p:attrName>style.visibility</p:attrName>
                                        </p:attrNameLst>
                                      </p:cBhvr>
                                      <p:to>
                                        <p:strVal val="visible"/>
                                      </p:to>
                                    </p:set>
                                    <p:animEffect transition="in" filter="wipe(up)">
                                      <p:cBhvr>
                                        <p:cTn id="52" dur="500"/>
                                        <p:tgtEl>
                                          <p:spTgt spid="386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autoUpdateAnimBg="0"/>
      <p:bldP spid="386051" grpId="0" build="p" bldLvl="3"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tools</a:t>
            </a:r>
            <a:endParaRPr lang="en-US" dirty="0"/>
          </a:p>
        </p:txBody>
      </p:sp>
      <p:pic>
        <p:nvPicPr>
          <p:cNvPr id="3" name="Picture 2"/>
          <p:cNvPicPr>
            <a:picLocks noChangeAspect="1"/>
          </p:cNvPicPr>
          <p:nvPr/>
        </p:nvPicPr>
        <p:blipFill>
          <a:blip r:embed="rId2"/>
          <a:stretch>
            <a:fillRect/>
          </a:stretch>
        </p:blipFill>
        <p:spPr>
          <a:xfrm>
            <a:off x="1524000" y="1752600"/>
            <a:ext cx="3149600" cy="4724400"/>
          </a:xfrm>
          <a:prstGeom prst="rect">
            <a:avLst/>
          </a:prstGeom>
        </p:spPr>
      </p:pic>
      <p:pic>
        <p:nvPicPr>
          <p:cNvPr id="6" name="Picture 5"/>
          <p:cNvPicPr>
            <a:picLocks noChangeAspect="1"/>
          </p:cNvPicPr>
          <p:nvPr/>
        </p:nvPicPr>
        <p:blipFill>
          <a:blip r:embed="rId3"/>
          <a:stretch>
            <a:fillRect/>
          </a:stretch>
        </p:blipFill>
        <p:spPr>
          <a:xfrm>
            <a:off x="228600" y="1143000"/>
            <a:ext cx="1778000" cy="1778000"/>
          </a:xfrm>
          <a:prstGeom prst="rect">
            <a:avLst/>
          </a:prstGeom>
        </p:spPr>
      </p:pic>
      <p:sp>
        <p:nvSpPr>
          <p:cNvPr id="7" name="TextBox 6"/>
          <p:cNvSpPr txBox="1"/>
          <p:nvPr/>
        </p:nvSpPr>
        <p:spPr>
          <a:xfrm>
            <a:off x="5105401" y="1752600"/>
            <a:ext cx="3428999" cy="2585323"/>
          </a:xfrm>
          <a:prstGeom prst="rect">
            <a:avLst/>
          </a:prstGeom>
          <a:noFill/>
        </p:spPr>
        <p:txBody>
          <a:bodyPr wrap="square" rtlCol="0">
            <a:spAutoFit/>
          </a:bodyPr>
          <a:lstStyle/>
          <a:p>
            <a:r>
              <a:rPr lang="en-US" dirty="0" smtClean="0"/>
              <a:t>“I am a med student and this app is totally awesome! </a:t>
            </a:r>
          </a:p>
          <a:p>
            <a:r>
              <a:rPr lang="en-US" dirty="0" smtClean="0"/>
              <a:t>We get taught all these scores and things… but it is hard to remember them. </a:t>
            </a:r>
            <a:r>
              <a:rPr lang="en-US" dirty="0" err="1" smtClean="0"/>
              <a:t>WIth</a:t>
            </a:r>
            <a:r>
              <a:rPr lang="en-US" dirty="0" smtClean="0"/>
              <a:t> this app you just click on the rule and it… then gives you the results, </a:t>
            </a:r>
            <a:r>
              <a:rPr lang="en-US" dirty="0" err="1" smtClean="0"/>
              <a:t>ie</a:t>
            </a:r>
            <a:r>
              <a:rPr lang="en-US" dirty="0" smtClean="0"/>
              <a:t> how likely it is that the person has that disease.”</a:t>
            </a:r>
            <a:endParaRPr lang="en-US" dirty="0"/>
          </a:p>
        </p:txBody>
      </p:sp>
      <p:pic>
        <p:nvPicPr>
          <p:cNvPr id="8" name="Picture 7"/>
          <p:cNvPicPr>
            <a:picLocks noChangeAspect="1"/>
          </p:cNvPicPr>
          <p:nvPr/>
        </p:nvPicPr>
        <p:blipFill>
          <a:blip r:embed="rId4"/>
          <a:stretch>
            <a:fillRect/>
          </a:stretch>
        </p:blipFill>
        <p:spPr>
          <a:xfrm>
            <a:off x="5334000" y="4953000"/>
            <a:ext cx="3810000" cy="1905000"/>
          </a:xfrm>
          <a:prstGeom prst="rect">
            <a:avLst/>
          </a:prstGeom>
        </p:spPr>
      </p:pic>
    </p:spTree>
    <p:extLst>
      <p:ext uri="{BB962C8B-B14F-4D97-AF65-F5344CB8AC3E}">
        <p14:creationId xmlns:p14="http://schemas.microsoft.com/office/powerpoint/2010/main" val="1893060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Levels of evidence</a:t>
            </a:r>
          </a:p>
        </p:txBody>
      </p:sp>
      <p:sp>
        <p:nvSpPr>
          <p:cNvPr id="54275" name="Rectangle 3"/>
          <p:cNvSpPr>
            <a:spLocks noGrp="1" noChangeArrowheads="1"/>
          </p:cNvSpPr>
          <p:nvPr>
            <p:ph type="body" idx="1"/>
          </p:nvPr>
        </p:nvSpPr>
        <p:spPr/>
        <p:txBody>
          <a:bodyPr/>
          <a:lstStyle/>
          <a:p>
            <a:r>
              <a:rPr lang="en-GB" dirty="0"/>
              <a:t>Systematic reviews and meta-analyses of randomised controlled trials </a:t>
            </a:r>
          </a:p>
          <a:p>
            <a:r>
              <a:rPr lang="en-GB" dirty="0"/>
              <a:t>Randomised controlled trials </a:t>
            </a:r>
          </a:p>
          <a:p>
            <a:r>
              <a:rPr lang="en-GB" dirty="0"/>
              <a:t>Non-randomised intervention studies </a:t>
            </a:r>
          </a:p>
          <a:p>
            <a:r>
              <a:rPr lang="en-GB" dirty="0"/>
              <a:t>Observational studies </a:t>
            </a:r>
          </a:p>
          <a:p>
            <a:r>
              <a:rPr lang="en-GB" dirty="0"/>
              <a:t>Non-experimental studies </a:t>
            </a:r>
          </a:p>
          <a:p>
            <a:r>
              <a:rPr lang="en-GB" dirty="0"/>
              <a:t>Expert opinion </a:t>
            </a:r>
          </a:p>
        </p:txBody>
      </p:sp>
    </p:spTree>
    <p:extLst>
      <p:ext uri="{BB962C8B-B14F-4D97-AF65-F5344CB8AC3E}">
        <p14:creationId xmlns:p14="http://schemas.microsoft.com/office/powerpoint/2010/main" val="1638915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ebmers"/>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553200" y="4786312"/>
            <a:ext cx="2590800" cy="2071688"/>
          </a:xfrm>
          <a:prstGeom prst="rect">
            <a:avLst/>
          </a:prstGeom>
          <a:noFill/>
          <a:ln w="9525">
            <a:noFill/>
            <a:miter lim="800000"/>
            <a:headEnd/>
            <a:tailEnd/>
          </a:ln>
        </p:spPr>
      </p:pic>
      <p:sp>
        <p:nvSpPr>
          <p:cNvPr id="52227" name="Rectangle 3"/>
          <p:cNvSpPr>
            <a:spLocks noGrp="1" noChangeArrowheads="1"/>
          </p:cNvSpPr>
          <p:nvPr>
            <p:ph type="title"/>
          </p:nvPr>
        </p:nvSpPr>
        <p:spPr/>
        <p:txBody>
          <a:bodyPr/>
          <a:lstStyle/>
          <a:p>
            <a:pPr eaLnBrk="1" hangingPunct="1"/>
            <a:r>
              <a:rPr lang="en-US" sz="2800" dirty="0"/>
              <a:t>Levels of Evidence </a:t>
            </a:r>
            <a:r>
              <a:rPr lang="en-US" sz="2800" dirty="0" smtClean="0"/>
              <a:t>for Anecdote</a:t>
            </a:r>
            <a:r>
              <a:rPr lang="en-US" sz="2800" dirty="0"/>
              <a:t>-based medicine</a:t>
            </a:r>
            <a:endParaRPr lang="en-AU" sz="2800" dirty="0"/>
          </a:p>
        </p:txBody>
      </p:sp>
      <p:sp>
        <p:nvSpPr>
          <p:cNvPr id="52228" name="Rectangle 4"/>
          <p:cNvSpPr>
            <a:spLocks noGrp="1" noChangeArrowheads="1"/>
          </p:cNvSpPr>
          <p:nvPr>
            <p:ph type="body" idx="1"/>
          </p:nvPr>
        </p:nvSpPr>
        <p:spPr>
          <a:xfrm>
            <a:off x="609600" y="1981200"/>
            <a:ext cx="8178800" cy="4171950"/>
          </a:xfrm>
        </p:spPr>
        <p:txBody>
          <a:bodyPr/>
          <a:lstStyle/>
          <a:p>
            <a:pPr eaLnBrk="1" hangingPunct="1"/>
            <a:r>
              <a:rPr lang="en-AU" dirty="0"/>
              <a:t>Level I: Beardy old gent from royal college</a:t>
            </a:r>
            <a:endParaRPr lang="en-US" dirty="0"/>
          </a:p>
          <a:p>
            <a:pPr eaLnBrk="1" hangingPunct="1"/>
            <a:r>
              <a:rPr lang="en-AU" dirty="0"/>
              <a:t>Level II</a:t>
            </a:r>
            <a:r>
              <a:rPr lang="en-US" dirty="0"/>
              <a:t>:</a:t>
            </a:r>
            <a:r>
              <a:rPr lang="en-AU" dirty="0"/>
              <a:t> Doctor with air of cred</a:t>
            </a:r>
            <a:r>
              <a:rPr lang="en-US" dirty="0" err="1"/>
              <a:t>i</a:t>
            </a:r>
            <a:r>
              <a:rPr lang="en-AU" dirty="0" err="1"/>
              <a:t>bil</a:t>
            </a:r>
            <a:r>
              <a:rPr lang="en-US" dirty="0" err="1"/>
              <a:t>i</a:t>
            </a:r>
            <a:r>
              <a:rPr lang="en-AU" dirty="0" err="1"/>
              <a:t>ty</a:t>
            </a:r>
            <a:r>
              <a:rPr lang="en-AU" dirty="0"/>
              <a:t> and honest face</a:t>
            </a:r>
            <a:endParaRPr lang="en-US" dirty="0"/>
          </a:p>
          <a:p>
            <a:pPr eaLnBrk="1" hangingPunct="1"/>
            <a:r>
              <a:rPr lang="en-AU" dirty="0"/>
              <a:t>Level III: Academic with mad stare</a:t>
            </a:r>
            <a:endParaRPr lang="en-US" dirty="0"/>
          </a:p>
          <a:p>
            <a:pPr eaLnBrk="1" hangingPunct="1"/>
            <a:r>
              <a:rPr lang="en-AU" dirty="0"/>
              <a:t>Level IV: NHS manager with trust in</a:t>
            </a:r>
            <a:r>
              <a:rPr lang="en-US" dirty="0"/>
              <a:t> </a:t>
            </a:r>
            <a:r>
              <a:rPr lang="en-AU" dirty="0" err="1"/>
              <a:t>fina</a:t>
            </a:r>
            <a:r>
              <a:rPr lang="en-US" dirty="0" err="1"/>
              <a:t>ncial</a:t>
            </a:r>
            <a:r>
              <a:rPr lang="en-AU" dirty="0"/>
              <a:t> crisis</a:t>
            </a:r>
          </a:p>
        </p:txBody>
      </p:sp>
    </p:spTree>
    <p:extLst>
      <p:ext uri="{BB962C8B-B14F-4D97-AF65-F5344CB8AC3E}">
        <p14:creationId xmlns:p14="http://schemas.microsoft.com/office/powerpoint/2010/main" val="32813085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RCTs</a:t>
            </a:r>
            <a:endParaRPr lang="en-US" dirty="0"/>
          </a:p>
        </p:txBody>
      </p:sp>
      <p:sp>
        <p:nvSpPr>
          <p:cNvPr id="3" name="Content Placeholder 2"/>
          <p:cNvSpPr>
            <a:spLocks noGrp="1"/>
          </p:cNvSpPr>
          <p:nvPr>
            <p:ph idx="1"/>
          </p:nvPr>
        </p:nvSpPr>
        <p:spPr/>
        <p:txBody>
          <a:bodyPr/>
          <a:lstStyle/>
          <a:p>
            <a:r>
              <a:rPr lang="en-US" dirty="0" smtClean="0"/>
              <a:t>Key evidence for treatment</a:t>
            </a:r>
          </a:p>
          <a:p>
            <a:r>
              <a:rPr lang="en-US" dirty="0" smtClean="0"/>
              <a:t>Need to be critical in reading papers</a:t>
            </a:r>
          </a:p>
          <a:p>
            <a:r>
              <a:rPr lang="en-US" dirty="0" smtClean="0"/>
              <a:t>Assess the quality of the evidence</a:t>
            </a:r>
          </a:p>
          <a:p>
            <a:pPr marL="0" indent="0">
              <a:buNone/>
            </a:pPr>
            <a:endParaRPr lang="en-US" dirty="0" smtClean="0"/>
          </a:p>
        </p:txBody>
      </p:sp>
    </p:spTree>
    <p:extLst>
      <p:ext uri="{BB962C8B-B14F-4D97-AF65-F5344CB8AC3E}">
        <p14:creationId xmlns:p14="http://schemas.microsoft.com/office/powerpoint/2010/main" val="21293144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Interpreting the results of trials</a:t>
            </a:r>
          </a:p>
        </p:txBody>
      </p:sp>
      <p:sp>
        <p:nvSpPr>
          <p:cNvPr id="46083" name="Rectangle 3"/>
          <p:cNvSpPr>
            <a:spLocks noGrp="1" noChangeArrowheads="1"/>
          </p:cNvSpPr>
          <p:nvPr>
            <p:ph type="body" idx="1"/>
          </p:nvPr>
        </p:nvSpPr>
        <p:spPr/>
        <p:txBody>
          <a:bodyPr/>
          <a:lstStyle/>
          <a:p>
            <a:pPr>
              <a:buFontTx/>
              <a:buNone/>
            </a:pPr>
            <a:r>
              <a:rPr lang="en-US"/>
              <a:t>The outcome expressed as</a:t>
            </a:r>
          </a:p>
          <a:p>
            <a:pPr lvl="1"/>
            <a:r>
              <a:rPr lang="en-US"/>
              <a:t>Relative risk reduction (or hazard ratio, odds ratio)</a:t>
            </a:r>
          </a:p>
          <a:p>
            <a:pPr lvl="1"/>
            <a:r>
              <a:rPr lang="en-US"/>
              <a:t>Absolute risk reduction</a:t>
            </a:r>
          </a:p>
          <a:p>
            <a:pPr lvl="1"/>
            <a:r>
              <a:rPr lang="en-US"/>
              <a:t>Number needed to treat</a:t>
            </a:r>
            <a:endParaRPr lang="en-US" i="1"/>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Number needed to treat</a:t>
            </a:r>
          </a:p>
        </p:txBody>
      </p:sp>
      <p:sp>
        <p:nvSpPr>
          <p:cNvPr id="47107" name="Rectangle 3"/>
          <p:cNvSpPr>
            <a:spLocks noGrp="1" noChangeArrowheads="1"/>
          </p:cNvSpPr>
          <p:nvPr>
            <p:ph type="body" idx="1"/>
          </p:nvPr>
        </p:nvSpPr>
        <p:spPr/>
        <p:txBody>
          <a:bodyPr/>
          <a:lstStyle/>
          <a:p>
            <a:pPr>
              <a:lnSpc>
                <a:spcPct val="90000"/>
              </a:lnSpc>
            </a:pPr>
            <a:r>
              <a:rPr lang="en-GB"/>
              <a:t>In a trial compare results of new treatment with old/none</a:t>
            </a:r>
          </a:p>
          <a:p>
            <a:pPr>
              <a:lnSpc>
                <a:spcPct val="90000"/>
              </a:lnSpc>
            </a:pPr>
            <a:r>
              <a:rPr lang="en-GB"/>
              <a:t>Calculate absolute risk reduction</a:t>
            </a:r>
          </a:p>
          <a:p>
            <a:pPr lvl="1">
              <a:lnSpc>
                <a:spcPct val="90000"/>
              </a:lnSpc>
            </a:pPr>
            <a:r>
              <a:rPr lang="en-GB"/>
              <a:t>Eg.  Mortality after new drug is 20% = 0.2</a:t>
            </a:r>
          </a:p>
          <a:p>
            <a:pPr lvl="1">
              <a:lnSpc>
                <a:spcPct val="90000"/>
              </a:lnSpc>
            </a:pPr>
            <a:r>
              <a:rPr lang="en-GB"/>
              <a:t>Mortality after old drug is 50% = 0.5</a:t>
            </a:r>
          </a:p>
          <a:p>
            <a:pPr lvl="1">
              <a:lnSpc>
                <a:spcPct val="90000"/>
              </a:lnSpc>
            </a:pPr>
            <a:r>
              <a:rPr lang="en-GB"/>
              <a:t>Absolute risk reduction = 0.5-0.2=0.3</a:t>
            </a:r>
          </a:p>
          <a:p>
            <a:pPr>
              <a:lnSpc>
                <a:spcPct val="90000"/>
              </a:lnSpc>
            </a:pPr>
            <a:r>
              <a:rPr lang="en-GB"/>
              <a:t>NNT is the reciprocal </a:t>
            </a:r>
          </a:p>
          <a:p>
            <a:pPr lvl="1">
              <a:lnSpc>
                <a:spcPct val="90000"/>
              </a:lnSpc>
            </a:pPr>
            <a:r>
              <a:rPr lang="en-GB"/>
              <a:t>NNT = 1/0.3 =3.3</a:t>
            </a:r>
          </a:p>
          <a:p>
            <a:pPr>
              <a:lnSpc>
                <a:spcPct val="90000"/>
              </a:lnSpc>
            </a:pPr>
            <a:r>
              <a:rPr lang="en-GB"/>
              <a:t>The new treatment will lead to one life saved for every 3 treated</a:t>
            </a:r>
          </a:p>
          <a:p>
            <a:pPr>
              <a:lnSpc>
                <a:spcPct val="90000"/>
              </a:lnSpc>
            </a:pPr>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b="1"/>
              <a:t>Jupiter trial: Rosuvastatin</a:t>
            </a:r>
            <a:r>
              <a:rPr lang="en-GB"/>
              <a:t> </a:t>
            </a:r>
          </a:p>
        </p:txBody>
      </p:sp>
      <p:sp>
        <p:nvSpPr>
          <p:cNvPr id="48131" name="Rectangle 3"/>
          <p:cNvSpPr>
            <a:spLocks noGrp="1" noChangeArrowheads="1"/>
          </p:cNvSpPr>
          <p:nvPr>
            <p:ph type="body" idx="1"/>
          </p:nvPr>
        </p:nvSpPr>
        <p:spPr/>
        <p:txBody>
          <a:bodyPr/>
          <a:lstStyle/>
          <a:p>
            <a:r>
              <a:rPr lang="en-GB"/>
              <a:t>18000 people with high C-reactive protein. </a:t>
            </a:r>
          </a:p>
          <a:p>
            <a:r>
              <a:rPr lang="en-GB"/>
              <a:t>Trial stopped after two years follow-up</a:t>
            </a:r>
          </a:p>
          <a:p>
            <a:pPr lvl="1"/>
            <a:r>
              <a:rPr lang="en-GB"/>
              <a:t>highly significant improvement in the primary end point with rosuvastatin (hazard ratio 0.56; 95% confidence interval 0.46 to 0.69; P&lt;0.00001). </a:t>
            </a:r>
          </a:p>
          <a:p>
            <a:r>
              <a:rPr lang="en-US"/>
              <a:t>HR of 0.56 means there was a 44% reduction in risk in those taking rosuvastatin</a:t>
            </a:r>
            <a:endParaRPr lang="en-GB"/>
          </a:p>
        </p:txBody>
      </p:sp>
      <p:sp>
        <p:nvSpPr>
          <p:cNvPr id="48132" name="Text Box 4"/>
          <p:cNvSpPr txBox="1">
            <a:spLocks noChangeArrowheads="1"/>
          </p:cNvSpPr>
          <p:nvPr/>
        </p:nvSpPr>
        <p:spPr bwMode="auto">
          <a:xfrm>
            <a:off x="3203575" y="5589588"/>
            <a:ext cx="5184775" cy="336550"/>
          </a:xfrm>
          <a:prstGeom prst="rect">
            <a:avLst/>
          </a:prstGeom>
          <a:noFill/>
          <a:ln w="12700">
            <a:noFill/>
            <a:miter lim="800000"/>
            <a:headEnd type="none" w="sm" len="sm"/>
            <a:tailEnd type="none" w="sm" len="sm"/>
          </a:ln>
        </p:spPr>
        <p:txBody>
          <a:bodyPr>
            <a:prstTxWarp prst="textNoShape">
              <a:avLst/>
            </a:prstTxWarp>
            <a:spAutoFit/>
          </a:bodyPr>
          <a:lstStyle/>
          <a:p>
            <a:r>
              <a:rPr lang="en-GB" sz="1600">
                <a:solidFill>
                  <a:schemeClr val="bg1"/>
                </a:solidFill>
                <a:latin typeface="Arial" charset="0"/>
              </a:rPr>
              <a:t>Ridker PM et al. </a:t>
            </a:r>
            <a:r>
              <a:rPr lang="en-GB" sz="1600" i="1">
                <a:solidFill>
                  <a:schemeClr val="bg1"/>
                </a:solidFill>
                <a:latin typeface="Arial" charset="0"/>
              </a:rPr>
              <a:t>N Engl J Med </a:t>
            </a:r>
            <a:r>
              <a:rPr lang="en-GB" sz="1600">
                <a:solidFill>
                  <a:schemeClr val="bg1"/>
                </a:solidFill>
                <a:latin typeface="Arial" charset="0"/>
              </a:rPr>
              <a:t>2008;359:2195-207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a:t>Jupiter</a:t>
            </a:r>
          </a:p>
        </p:txBody>
      </p:sp>
      <p:sp>
        <p:nvSpPr>
          <p:cNvPr id="49155" name="Rectangle 3"/>
          <p:cNvSpPr>
            <a:spLocks noGrp="1" noChangeArrowheads="1"/>
          </p:cNvSpPr>
          <p:nvPr>
            <p:ph type="body" idx="1"/>
          </p:nvPr>
        </p:nvSpPr>
        <p:spPr/>
        <p:txBody>
          <a:bodyPr/>
          <a:lstStyle/>
          <a:p>
            <a:r>
              <a:rPr lang="en-US" sz="2000" dirty="0"/>
              <a:t>Control (placebo) event rate  (251 events) = 1.36 per 100 person </a:t>
            </a:r>
            <a:r>
              <a:rPr lang="en-US" sz="2000" dirty="0" err="1"/>
              <a:t>yrs</a:t>
            </a:r>
            <a:endParaRPr lang="en-US" sz="2000" dirty="0"/>
          </a:p>
          <a:p>
            <a:endParaRPr lang="en-US" sz="2000" dirty="0"/>
          </a:p>
          <a:p>
            <a:r>
              <a:rPr lang="en-US" sz="2000" dirty="0"/>
              <a:t>Experimental (</a:t>
            </a:r>
            <a:r>
              <a:rPr lang="en-US" sz="2000" dirty="0" err="1"/>
              <a:t>rosuvastatin</a:t>
            </a:r>
            <a:r>
              <a:rPr lang="en-US" sz="2000" dirty="0"/>
              <a:t>) event rate (142) = 0.77 per 100 person </a:t>
            </a:r>
            <a:r>
              <a:rPr lang="en-US" sz="2000" dirty="0" err="1"/>
              <a:t>yrs</a:t>
            </a:r>
            <a:endParaRPr lang="en-US" sz="2000" dirty="0"/>
          </a:p>
          <a:p>
            <a:endParaRPr lang="en-US" sz="2000" dirty="0"/>
          </a:p>
          <a:p>
            <a:r>
              <a:rPr lang="en-US" sz="2000" dirty="0"/>
              <a:t>Relative Risk Reduction = </a:t>
            </a:r>
            <a:r>
              <a:rPr lang="en-US" sz="2000" u="sng" dirty="0"/>
              <a:t>CER – EER</a:t>
            </a:r>
            <a:r>
              <a:rPr lang="en-US" sz="2000" dirty="0"/>
              <a:t> = </a:t>
            </a:r>
            <a:r>
              <a:rPr lang="en-US" sz="2000" u="sng" dirty="0"/>
              <a:t>1.36 – 0.77</a:t>
            </a:r>
            <a:r>
              <a:rPr lang="en-US" sz="2000" dirty="0"/>
              <a:t> = 44%</a:t>
            </a:r>
          </a:p>
          <a:p>
            <a:pPr>
              <a:buFontTx/>
              <a:buNone/>
            </a:pPr>
            <a:r>
              <a:rPr lang="en-US" sz="2000" dirty="0"/>
              <a:t>                                                  CER               1.36</a:t>
            </a:r>
          </a:p>
          <a:p>
            <a:endParaRPr lang="en-US" sz="2000" dirty="0"/>
          </a:p>
          <a:p>
            <a:r>
              <a:rPr lang="en-US" sz="2000" dirty="0"/>
              <a:t>Absolute Risk Reduction = 0.59 per 100 person years</a:t>
            </a:r>
          </a:p>
          <a:p>
            <a:endParaRPr lang="en-US" sz="2000" dirty="0"/>
          </a:p>
          <a:p>
            <a:r>
              <a:rPr lang="en-US" sz="2000" dirty="0"/>
              <a:t>NNT* = 1/ARR = 169 person years to prevent </a:t>
            </a:r>
            <a:r>
              <a:rPr lang="en-US" sz="2000" dirty="0" smtClean="0"/>
              <a:t>one </a:t>
            </a:r>
            <a:r>
              <a:rPr lang="en-US" sz="2000" dirty="0"/>
              <a:t>vascular event</a:t>
            </a:r>
            <a:endParaRPr lang="en-GB" sz="2000" dirty="0"/>
          </a:p>
          <a:p>
            <a:endParaRPr lang="en-GB"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a:t>Meta-analyses: forest plots </a:t>
            </a:r>
          </a:p>
        </p:txBody>
      </p:sp>
      <p:sp>
        <p:nvSpPr>
          <p:cNvPr id="50179" name="Rectangle 3"/>
          <p:cNvSpPr>
            <a:spLocks noGrp="1" noChangeArrowheads="1"/>
          </p:cNvSpPr>
          <p:nvPr>
            <p:ph type="body" idx="1"/>
          </p:nvPr>
        </p:nvSpPr>
        <p:spPr>
          <a:xfrm>
            <a:off x="285750" y="1387475"/>
            <a:ext cx="8477250" cy="4633913"/>
          </a:xfrm>
        </p:spPr>
        <p:txBody>
          <a:bodyPr/>
          <a:lstStyle/>
          <a:p>
            <a:r>
              <a:rPr lang="en-GB"/>
              <a:t>show information from individual studies in the meta-analysis</a:t>
            </a:r>
          </a:p>
          <a:p>
            <a:r>
              <a:rPr lang="en-GB"/>
              <a:t>show variation between the studies and overall result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diagnostic process</a:t>
            </a:r>
            <a:endParaRPr lang="en-US" dirty="0"/>
          </a:p>
        </p:txBody>
      </p:sp>
      <p:pic>
        <p:nvPicPr>
          <p:cNvPr id="4" name="Content Placeholder 3" descr="chapter 1 wordle.pdf"/>
          <p:cNvPicPr>
            <a:picLocks noGrp="1" noChangeAspect="1"/>
          </p:cNvPicPr>
          <p:nvPr>
            <p:ph idx="1"/>
          </p:nvPr>
        </p:nvPicPr>
        <p:blipFill>
          <a:blip r:embed="rId3">
            <a:extLst>
              <a:ext uri="{28A0092B-C50C-407E-A947-70E740481C1C}">
                <a14:useLocalDpi xmlns:a14="http://schemas.microsoft.com/office/drawing/2010/main" val="0"/>
              </a:ext>
            </a:extLst>
          </a:blip>
          <a:srcRect t="14414" b="14414"/>
          <a:stretch>
            <a:fillRect/>
          </a:stretch>
        </p:blipFill>
        <p:spPr>
          <a:prstGeom prst="rect">
            <a:avLst/>
          </a:prstGeom>
        </p:spPr>
      </p:pic>
    </p:spTree>
    <p:extLst>
      <p:ext uri="{BB962C8B-B14F-4D97-AF65-F5344CB8AC3E}">
        <p14:creationId xmlns:p14="http://schemas.microsoft.com/office/powerpoint/2010/main" val="21128497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t>
            </a:r>
            <a:r>
              <a:rPr lang="en-US" dirty="0" err="1" smtClean="0"/>
              <a:t>centred</a:t>
            </a:r>
            <a:r>
              <a:rPr lang="en-US" dirty="0" smtClean="0"/>
              <a:t> care</a:t>
            </a:r>
            <a:endParaRPr lang="en-US" dirty="0"/>
          </a:p>
        </p:txBody>
      </p:sp>
      <p:sp>
        <p:nvSpPr>
          <p:cNvPr id="3" name="Content Placeholder 2"/>
          <p:cNvSpPr>
            <a:spLocks noGrp="1"/>
          </p:cNvSpPr>
          <p:nvPr>
            <p:ph sz="half" idx="1"/>
          </p:nvPr>
        </p:nvSpPr>
        <p:spPr>
          <a:xfrm>
            <a:off x="323528" y="1772816"/>
            <a:ext cx="4038600" cy="4525963"/>
          </a:xfrm>
        </p:spPr>
        <p:txBody>
          <a:bodyPr/>
          <a:lstStyle/>
          <a:p>
            <a:r>
              <a:rPr lang="en-US" dirty="0" smtClean="0"/>
              <a:t>Medicine traditionally paternalistic</a:t>
            </a:r>
          </a:p>
          <a:p>
            <a:r>
              <a:rPr lang="en-US" dirty="0" smtClean="0"/>
              <a:t>Drive to increase patient autonomy</a:t>
            </a:r>
          </a:p>
          <a:p>
            <a:r>
              <a:rPr lang="en-US" dirty="0" smtClean="0"/>
              <a:t>Requires information and discussion</a:t>
            </a:r>
          </a:p>
          <a:p>
            <a:r>
              <a:rPr lang="en-US" dirty="0" smtClean="0"/>
              <a:t>YOU need to understand evidence</a:t>
            </a:r>
            <a:endParaRPr lang="en-US" dirty="0"/>
          </a:p>
        </p:txBody>
      </p:sp>
      <p:pic>
        <p:nvPicPr>
          <p:cNvPr id="4" name="Picture 3"/>
          <p:cNvPicPr>
            <a:picLocks noChangeAspect="1"/>
          </p:cNvPicPr>
          <p:nvPr/>
        </p:nvPicPr>
        <p:blipFill>
          <a:blip r:embed="rId2"/>
          <a:stretch>
            <a:fillRect/>
          </a:stretch>
        </p:blipFill>
        <p:spPr>
          <a:xfrm>
            <a:off x="4360912" y="1844824"/>
            <a:ext cx="4788024" cy="3498941"/>
          </a:xfrm>
          <a:prstGeom prst="rect">
            <a:avLst/>
          </a:prstGeom>
        </p:spPr>
      </p:pic>
    </p:spTree>
    <p:extLst>
      <p:ext uri="{BB962C8B-B14F-4D97-AF65-F5344CB8AC3E}">
        <p14:creationId xmlns:p14="http://schemas.microsoft.com/office/powerpoint/2010/main" val="36154947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Risk communication and promoting health</a:t>
            </a:r>
            <a:endParaRPr lang="en-US" sz="3200" dirty="0"/>
          </a:p>
        </p:txBody>
      </p:sp>
      <p:pic>
        <p:nvPicPr>
          <p:cNvPr id="4" name="Content Placeholder 3" descr="ch3.pdf"/>
          <p:cNvPicPr>
            <a:picLocks noGrp="1" noChangeAspect="1"/>
          </p:cNvPicPr>
          <p:nvPr>
            <p:ph idx="1"/>
          </p:nvPr>
        </p:nvPicPr>
        <p:blipFill>
          <a:blip r:embed="rId2">
            <a:extLst>
              <a:ext uri="{28A0092B-C50C-407E-A947-70E740481C1C}">
                <a14:useLocalDpi xmlns:a14="http://schemas.microsoft.com/office/drawing/2010/main" val="0"/>
              </a:ext>
            </a:extLst>
          </a:blip>
          <a:srcRect t="14414" b="14414"/>
          <a:stretch>
            <a:fillRect/>
          </a:stretch>
        </p:blipFill>
        <p:spPr/>
      </p:pic>
    </p:spTree>
    <p:extLst>
      <p:ext uri="{BB962C8B-B14F-4D97-AF65-F5344CB8AC3E}">
        <p14:creationId xmlns:p14="http://schemas.microsoft.com/office/powerpoint/2010/main" val="1540089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every contact count</a:t>
            </a:r>
            <a:endParaRPr lang="en-US" dirty="0"/>
          </a:p>
        </p:txBody>
      </p:sp>
      <p:pic>
        <p:nvPicPr>
          <p:cNvPr id="4" name="Picture 3"/>
          <p:cNvPicPr>
            <a:picLocks noChangeAspect="1"/>
          </p:cNvPicPr>
          <p:nvPr/>
        </p:nvPicPr>
        <p:blipFill>
          <a:blip r:embed="rId2"/>
          <a:stretch>
            <a:fillRect/>
          </a:stretch>
        </p:blipFill>
        <p:spPr>
          <a:xfrm>
            <a:off x="0" y="1196752"/>
            <a:ext cx="9144000" cy="5638800"/>
          </a:xfrm>
          <a:prstGeom prst="rect">
            <a:avLst/>
          </a:prstGeom>
        </p:spPr>
      </p:pic>
      <p:sp>
        <p:nvSpPr>
          <p:cNvPr id="5" name="TextBox 4"/>
          <p:cNvSpPr txBox="1"/>
          <p:nvPr/>
        </p:nvSpPr>
        <p:spPr>
          <a:xfrm>
            <a:off x="-16342" y="4595644"/>
            <a:ext cx="5519460" cy="1554272"/>
          </a:xfrm>
          <a:prstGeom prst="rect">
            <a:avLst/>
          </a:prstGeom>
          <a:noFill/>
        </p:spPr>
        <p:txBody>
          <a:bodyPr wrap="none" rtlCol="0">
            <a:spAutoFit/>
          </a:bodyPr>
          <a:lstStyle/>
          <a:p>
            <a:pPr marL="285750" indent="-285750">
              <a:spcAft>
                <a:spcPts val="600"/>
              </a:spcAft>
              <a:buFont typeface="Arial"/>
              <a:buChar char="•"/>
            </a:pPr>
            <a:r>
              <a:rPr lang="en-US" sz="2000" dirty="0" smtClean="0"/>
              <a:t>Using clinical contacts to promote health</a:t>
            </a:r>
          </a:p>
          <a:p>
            <a:pPr marL="285750" indent="-285750">
              <a:spcAft>
                <a:spcPts val="600"/>
              </a:spcAft>
              <a:buFont typeface="Arial"/>
              <a:buChar char="•"/>
            </a:pPr>
            <a:r>
              <a:rPr lang="en-US" sz="2000" dirty="0" smtClean="0"/>
              <a:t>&gt;90% people see their GP over a 5yr period</a:t>
            </a:r>
          </a:p>
          <a:p>
            <a:pPr marL="285750" indent="-285750">
              <a:spcAft>
                <a:spcPts val="600"/>
              </a:spcAft>
              <a:buFont typeface="Arial"/>
              <a:buChar char="•"/>
            </a:pPr>
            <a:r>
              <a:rPr lang="en-US" sz="2000" dirty="0" smtClean="0"/>
              <a:t>Patients often more receptive to messages</a:t>
            </a:r>
          </a:p>
          <a:p>
            <a:pPr marL="285750" indent="-285750">
              <a:spcAft>
                <a:spcPts val="600"/>
              </a:spcAft>
              <a:buFont typeface="Arial"/>
              <a:buChar char="•"/>
            </a:pPr>
            <a:r>
              <a:rPr lang="en-US" sz="2000" dirty="0" smtClean="0"/>
              <a:t>Clinician interventions can be effective</a:t>
            </a:r>
            <a:endParaRPr lang="en-US" sz="2000" dirty="0"/>
          </a:p>
        </p:txBody>
      </p:sp>
    </p:spTree>
    <p:extLst>
      <p:ext uri="{BB962C8B-B14F-4D97-AF65-F5344CB8AC3E}">
        <p14:creationId xmlns:p14="http://schemas.microsoft.com/office/powerpoint/2010/main" val="52924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do it: 3 or 5 As</a:t>
            </a:r>
            <a:endParaRPr lang="en-US" dirty="0"/>
          </a:p>
        </p:txBody>
      </p:sp>
      <p:sp>
        <p:nvSpPr>
          <p:cNvPr id="4" name="Content Placeholder 3"/>
          <p:cNvSpPr>
            <a:spLocks noGrp="1"/>
          </p:cNvSpPr>
          <p:nvPr>
            <p:ph idx="1"/>
          </p:nvPr>
        </p:nvSpPr>
        <p:spPr/>
        <p:txBody>
          <a:bodyPr/>
          <a:lstStyle/>
          <a:p>
            <a:r>
              <a:rPr lang="en-US" sz="2400" b="1" dirty="0" smtClean="0"/>
              <a:t>Advocate</a:t>
            </a:r>
            <a:r>
              <a:rPr lang="en-US" sz="2400" dirty="0" smtClean="0"/>
              <a:t> (vaccination, screening as appropriate)</a:t>
            </a:r>
          </a:p>
          <a:p>
            <a:endParaRPr lang="en-US" sz="2400" b="1" dirty="0" smtClean="0"/>
          </a:p>
          <a:p>
            <a:r>
              <a:rPr lang="en-US" sz="2400" b="1" dirty="0" smtClean="0"/>
              <a:t>Ask</a:t>
            </a:r>
            <a:r>
              <a:rPr lang="en-US" sz="2400" dirty="0" smtClean="0"/>
              <a:t> (about risks, e.g. smoking, alcohol, diet)</a:t>
            </a:r>
          </a:p>
          <a:p>
            <a:r>
              <a:rPr lang="en-US" sz="2400" b="1" dirty="0" smtClean="0"/>
              <a:t>Advise</a:t>
            </a:r>
            <a:r>
              <a:rPr lang="en-US" sz="2400" dirty="0" smtClean="0"/>
              <a:t> (on reducing risk)</a:t>
            </a:r>
          </a:p>
          <a:p>
            <a:r>
              <a:rPr lang="en-US" sz="2400" b="1" dirty="0" smtClean="0"/>
              <a:t>Assist</a:t>
            </a:r>
            <a:r>
              <a:rPr lang="en-US" sz="2400" dirty="0" smtClean="0"/>
              <a:t> (people get support by referral, prescribing)</a:t>
            </a:r>
          </a:p>
          <a:p>
            <a:endParaRPr lang="en-US" sz="2400" b="1" dirty="0" smtClean="0"/>
          </a:p>
          <a:p>
            <a:r>
              <a:rPr lang="en-US" sz="2400" b="1" dirty="0" smtClean="0"/>
              <a:t>Arrange</a:t>
            </a:r>
            <a:r>
              <a:rPr lang="en-US" sz="2400" dirty="0" smtClean="0"/>
              <a:t>(follow-up)</a:t>
            </a:r>
          </a:p>
          <a:p>
            <a:endParaRPr lang="en-US" sz="2400" dirty="0"/>
          </a:p>
          <a:p>
            <a:r>
              <a:rPr lang="en-US" sz="2400" dirty="0">
                <a:hlinkClick r:id="rId2"/>
              </a:rPr>
              <a:t>http://youtu.be/</a:t>
            </a:r>
            <a:r>
              <a:rPr lang="en-US" sz="2400" dirty="0" smtClean="0">
                <a:hlinkClick r:id="rId2"/>
              </a:rPr>
              <a:t>yzWfgjXsgr4</a:t>
            </a:r>
            <a:r>
              <a:rPr lang="en-US" sz="2400" dirty="0" smtClean="0"/>
              <a:t> </a:t>
            </a:r>
            <a:endParaRPr lang="en-US" sz="2400" dirty="0"/>
          </a:p>
        </p:txBody>
      </p:sp>
    </p:spTree>
    <p:extLst>
      <p:ext uri="{BB962C8B-B14F-4D97-AF65-F5344CB8AC3E}">
        <p14:creationId xmlns:p14="http://schemas.microsoft.com/office/powerpoint/2010/main" val="4133795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not just smoking</a:t>
            </a:r>
            <a:endParaRPr lang="en-US" dirty="0"/>
          </a:p>
        </p:txBody>
      </p:sp>
      <p:sp>
        <p:nvSpPr>
          <p:cNvPr id="3" name="Content Placeholder 2"/>
          <p:cNvSpPr>
            <a:spLocks noGrp="1"/>
          </p:cNvSpPr>
          <p:nvPr>
            <p:ph idx="1"/>
          </p:nvPr>
        </p:nvSpPr>
        <p:spPr/>
        <p:txBody>
          <a:bodyPr/>
          <a:lstStyle/>
          <a:p>
            <a:r>
              <a:rPr lang="en-US" dirty="0" smtClean="0"/>
              <a:t>Alcohol</a:t>
            </a:r>
          </a:p>
          <a:p>
            <a:r>
              <a:rPr lang="en-US" dirty="0" smtClean="0"/>
              <a:t>Diet</a:t>
            </a:r>
          </a:p>
          <a:p>
            <a:r>
              <a:rPr lang="en-US" dirty="0" smtClean="0"/>
              <a:t>Exercise</a:t>
            </a:r>
          </a:p>
          <a:p>
            <a:r>
              <a:rPr lang="en-US" dirty="0" smtClean="0"/>
              <a:t>Drug use</a:t>
            </a:r>
          </a:p>
          <a:p>
            <a:r>
              <a:rPr lang="en-US" dirty="0" smtClean="0"/>
              <a:t>Sexual Health and HIV</a:t>
            </a:r>
          </a:p>
          <a:p>
            <a:r>
              <a:rPr lang="en-US" dirty="0" smtClean="0"/>
              <a:t>Mental health</a:t>
            </a:r>
          </a:p>
          <a:p>
            <a:r>
              <a:rPr lang="en-US" dirty="0" smtClean="0"/>
              <a:t>Violence (including partner violence)</a:t>
            </a:r>
            <a:endParaRPr lang="en-US" dirty="0"/>
          </a:p>
        </p:txBody>
      </p:sp>
    </p:spTree>
    <p:extLst>
      <p:ext uri="{BB962C8B-B14F-4D97-AF65-F5344CB8AC3E}">
        <p14:creationId xmlns:p14="http://schemas.microsoft.com/office/powerpoint/2010/main" val="1102503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plea on HIV</a:t>
            </a:r>
            <a:endParaRPr lang="en-US" dirty="0"/>
          </a:p>
        </p:txBody>
      </p:sp>
      <p:sp>
        <p:nvSpPr>
          <p:cNvPr id="3" name="Content Placeholder 2"/>
          <p:cNvSpPr>
            <a:spLocks noGrp="1"/>
          </p:cNvSpPr>
          <p:nvPr>
            <p:ph idx="1"/>
          </p:nvPr>
        </p:nvSpPr>
        <p:spPr/>
        <p:txBody>
          <a:bodyPr/>
          <a:lstStyle/>
          <a:p>
            <a:r>
              <a:rPr lang="en-US" dirty="0" smtClean="0"/>
              <a:t>25% of people with HIV are undiagnosed</a:t>
            </a:r>
          </a:p>
          <a:p>
            <a:r>
              <a:rPr lang="en-US" dirty="0" smtClean="0"/>
              <a:t>50% diagnosed late (CD4 &lt;350)</a:t>
            </a:r>
          </a:p>
          <a:p>
            <a:r>
              <a:rPr lang="en-US" dirty="0" smtClean="0"/>
              <a:t>Local prevalence ~0.8%</a:t>
            </a:r>
          </a:p>
          <a:p>
            <a:r>
              <a:rPr lang="en-US" dirty="0" smtClean="0"/>
              <a:t>Most testing still in sexual health clinics and antenatal</a:t>
            </a:r>
          </a:p>
          <a:p>
            <a:r>
              <a:rPr lang="en-US" dirty="0" smtClean="0"/>
              <a:t>Guidelines </a:t>
            </a:r>
          </a:p>
          <a:p>
            <a:pPr lvl="1"/>
            <a:r>
              <a:rPr lang="en-US" dirty="0" smtClean="0"/>
              <a:t>All medical admissions</a:t>
            </a:r>
          </a:p>
          <a:p>
            <a:endParaRPr lang="en-US" dirty="0" smtClean="0"/>
          </a:p>
          <a:p>
            <a:endParaRPr lang="en-US" dirty="0"/>
          </a:p>
        </p:txBody>
      </p:sp>
    </p:spTree>
    <p:extLst>
      <p:ext uri="{BB962C8B-B14F-4D97-AF65-F5344CB8AC3E}">
        <p14:creationId xmlns:p14="http://schemas.microsoft.com/office/powerpoint/2010/main" val="1872533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Study of newly diagnosed HIV at Imperial</a:t>
            </a:r>
            <a:endParaRPr lang="en-US" sz="3200" dirty="0"/>
          </a:p>
        </p:txBody>
      </p:sp>
      <p:sp>
        <p:nvSpPr>
          <p:cNvPr id="3" name="Content Placeholder 2"/>
          <p:cNvSpPr>
            <a:spLocks noGrp="1"/>
          </p:cNvSpPr>
          <p:nvPr>
            <p:ph idx="1"/>
          </p:nvPr>
        </p:nvSpPr>
        <p:spPr/>
        <p:txBody>
          <a:bodyPr/>
          <a:lstStyle/>
          <a:p>
            <a:r>
              <a:rPr lang="en-US" sz="2800" dirty="0"/>
              <a:t>515 patients diagnosed 2009-</a:t>
            </a:r>
            <a:r>
              <a:rPr lang="en-US" sz="2800" dirty="0" smtClean="0"/>
              <a:t>2012</a:t>
            </a:r>
          </a:p>
          <a:p>
            <a:endParaRPr lang="en-US" sz="2800" dirty="0"/>
          </a:p>
          <a:p>
            <a:endParaRPr lang="en-US" sz="2800" dirty="0" smtClean="0"/>
          </a:p>
          <a:p>
            <a:endParaRPr lang="en-US" sz="2800" dirty="0"/>
          </a:p>
          <a:p>
            <a:endParaRPr lang="en-US" sz="2800" dirty="0" smtClean="0"/>
          </a:p>
          <a:p>
            <a:endParaRPr lang="en-US" sz="2800" dirty="0"/>
          </a:p>
          <a:p>
            <a:endParaRPr lang="en-GB" sz="2800" dirty="0" smtClean="0"/>
          </a:p>
          <a:p>
            <a:r>
              <a:rPr lang="en-GB" sz="2800" dirty="0" smtClean="0"/>
              <a:t>Late diagnosis more likely outside GUM/ANC, OR 3.4</a:t>
            </a:r>
            <a:r>
              <a:rPr lang="en-GB" sz="2800" dirty="0"/>
              <a:t> </a:t>
            </a:r>
            <a:r>
              <a:rPr lang="en-GB" sz="2800" dirty="0" smtClean="0"/>
              <a:t>(95%CI 2.1, 5.3) </a:t>
            </a:r>
            <a:r>
              <a:rPr lang="en-GB" sz="2800" dirty="0"/>
              <a:t> </a:t>
            </a:r>
          </a:p>
          <a:p>
            <a:pPr marL="0"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95193133"/>
              </p:ext>
            </p:extLst>
          </p:nvPr>
        </p:nvGraphicFramePr>
        <p:xfrm>
          <a:off x="827584" y="2348880"/>
          <a:ext cx="7848872" cy="2514869"/>
        </p:xfrm>
        <a:graphic>
          <a:graphicData uri="http://schemas.openxmlformats.org/drawingml/2006/table">
            <a:tbl>
              <a:tblPr firstRow="1" bandRow="1">
                <a:tableStyleId>{5C22544A-7EE6-4342-B048-85BDC9FD1C3A}</a:tableStyleId>
              </a:tblPr>
              <a:tblGrid>
                <a:gridCol w="3924436"/>
                <a:gridCol w="3924436"/>
              </a:tblGrid>
              <a:tr h="686069">
                <a:tc>
                  <a:txBody>
                    <a:bodyPr/>
                    <a:lstStyle/>
                    <a:p>
                      <a:pPr algn="ctr">
                        <a:lnSpc>
                          <a:spcPct val="200000"/>
                        </a:lnSpc>
                        <a:spcAft>
                          <a:spcPts val="0"/>
                        </a:spcAft>
                      </a:pPr>
                      <a:r>
                        <a:rPr lang="en-GB" sz="2000" b="1" dirty="0" smtClean="0">
                          <a:effectLst/>
                          <a:latin typeface="Arial"/>
                          <a:ea typeface="Calibri"/>
                          <a:cs typeface="Times New Roman"/>
                        </a:rPr>
                        <a:t>CD4</a:t>
                      </a:r>
                      <a:r>
                        <a:rPr lang="en-GB" sz="2000" b="1" baseline="30000" dirty="0">
                          <a:effectLst/>
                          <a:latin typeface="Arial"/>
                          <a:ea typeface="Calibri"/>
                          <a:cs typeface="Times New Roman"/>
                        </a:rPr>
                        <a:t>+ </a:t>
                      </a:r>
                      <a:r>
                        <a:rPr lang="en-GB" sz="2000" b="1" dirty="0">
                          <a:effectLst/>
                          <a:latin typeface="Arial"/>
                          <a:ea typeface="Calibri"/>
                          <a:cs typeface="Times New Roman"/>
                        </a:rPr>
                        <a:t>cell count at </a:t>
                      </a:r>
                      <a:r>
                        <a:rPr lang="en-GB" sz="2000" b="1" dirty="0" smtClean="0">
                          <a:effectLst/>
                          <a:latin typeface="Arial"/>
                          <a:ea typeface="Calibri"/>
                          <a:cs typeface="Times New Roman"/>
                        </a:rPr>
                        <a:t>diagnosis</a:t>
                      </a:r>
                      <a:endParaRPr lang="en-GB" sz="2000" dirty="0">
                        <a:effectLst/>
                        <a:latin typeface="Calibri"/>
                        <a:ea typeface="Calibri"/>
                        <a:cs typeface="Times New Roman"/>
                      </a:endParaRPr>
                    </a:p>
                  </a:txBody>
                  <a:tcPr marL="68580" marR="68580" marT="0" marB="0"/>
                </a:tc>
                <a:tc>
                  <a:txBody>
                    <a:bodyPr/>
                    <a:lstStyle/>
                    <a:p>
                      <a:pPr algn="ctr">
                        <a:lnSpc>
                          <a:spcPct val="200000"/>
                        </a:lnSpc>
                        <a:spcAft>
                          <a:spcPts val="0"/>
                        </a:spcAft>
                      </a:pPr>
                      <a:r>
                        <a:rPr lang="en-GB" sz="2000" b="1" dirty="0">
                          <a:effectLst/>
                          <a:latin typeface="Arial"/>
                          <a:ea typeface="Calibri"/>
                          <a:cs typeface="Times New Roman"/>
                        </a:rPr>
                        <a:t>N, (%)</a:t>
                      </a:r>
                      <a:endParaRPr lang="en-GB" sz="2000" dirty="0">
                        <a:effectLst/>
                        <a:latin typeface="Calibri"/>
                        <a:ea typeface="Calibri"/>
                        <a:cs typeface="Times New Roman"/>
                      </a:endParaRPr>
                    </a:p>
                  </a:txBody>
                  <a:tcPr marL="68580" marR="68580" marT="0" marB="0"/>
                </a:tc>
              </a:tr>
              <a:tr h="417358">
                <a:tc>
                  <a:txBody>
                    <a:bodyPr/>
                    <a:lstStyle/>
                    <a:p>
                      <a:pPr>
                        <a:lnSpc>
                          <a:spcPct val="200000"/>
                        </a:lnSpc>
                        <a:spcAft>
                          <a:spcPts val="0"/>
                        </a:spcAft>
                      </a:pPr>
                      <a:r>
                        <a:rPr lang="en-GB" sz="2000" dirty="0">
                          <a:effectLst/>
                          <a:latin typeface="Arial"/>
                          <a:ea typeface="Calibri"/>
                          <a:cs typeface="Times New Roman"/>
                        </a:rPr>
                        <a:t>Early (≥350 cells/mm</a:t>
                      </a:r>
                      <a:r>
                        <a:rPr lang="en-GB" sz="2000" baseline="30000" dirty="0">
                          <a:effectLst/>
                          <a:latin typeface="Arial"/>
                          <a:ea typeface="Calibri"/>
                          <a:cs typeface="Times New Roman"/>
                        </a:rPr>
                        <a:t>3</a:t>
                      </a:r>
                      <a:r>
                        <a:rPr lang="en-GB" sz="2000" dirty="0">
                          <a:effectLst/>
                          <a:latin typeface="Arial"/>
                          <a:ea typeface="Calibri"/>
                          <a:cs typeface="Times New Roman"/>
                        </a:rPr>
                        <a:t>)</a:t>
                      </a:r>
                      <a:endParaRPr lang="en-GB"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000">
                          <a:effectLst/>
                          <a:latin typeface="Arial"/>
                          <a:ea typeface="Calibri"/>
                          <a:cs typeface="Times New Roman"/>
                        </a:rPr>
                        <a:t>276 (59.5)</a:t>
                      </a:r>
                      <a:endParaRPr lang="en-GB" sz="2000">
                        <a:effectLst/>
                        <a:latin typeface="Calibri"/>
                        <a:ea typeface="Calibri"/>
                        <a:cs typeface="Times New Roman"/>
                      </a:endParaRPr>
                    </a:p>
                  </a:txBody>
                  <a:tcPr marL="68580" marR="68580" marT="0" marB="0"/>
                </a:tc>
              </a:tr>
              <a:tr h="417358">
                <a:tc>
                  <a:txBody>
                    <a:bodyPr/>
                    <a:lstStyle/>
                    <a:p>
                      <a:pPr>
                        <a:lnSpc>
                          <a:spcPct val="200000"/>
                        </a:lnSpc>
                        <a:spcAft>
                          <a:spcPts val="0"/>
                        </a:spcAft>
                      </a:pPr>
                      <a:r>
                        <a:rPr lang="en-GB" sz="2000">
                          <a:effectLst/>
                          <a:latin typeface="Arial"/>
                          <a:ea typeface="Calibri"/>
                          <a:cs typeface="Times New Roman"/>
                        </a:rPr>
                        <a:t>Late (&lt;350 cells/mm</a:t>
                      </a:r>
                      <a:r>
                        <a:rPr lang="en-GB" sz="2000" baseline="30000">
                          <a:effectLst/>
                          <a:latin typeface="Arial"/>
                          <a:ea typeface="Calibri"/>
                          <a:cs typeface="Times New Roman"/>
                        </a:rPr>
                        <a:t>3</a:t>
                      </a:r>
                      <a:r>
                        <a:rPr lang="en-GB" sz="2000">
                          <a:effectLst/>
                          <a:latin typeface="Arial"/>
                          <a:ea typeface="Calibri"/>
                          <a:cs typeface="Times New Roman"/>
                        </a:rPr>
                        <a:t>)</a:t>
                      </a:r>
                      <a:endParaRPr lang="en-GB"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000">
                          <a:effectLst/>
                          <a:latin typeface="Arial"/>
                          <a:ea typeface="Calibri"/>
                          <a:cs typeface="Times New Roman"/>
                        </a:rPr>
                        <a:t>79 (17)</a:t>
                      </a:r>
                      <a:endParaRPr lang="en-GB" sz="2000">
                        <a:effectLst/>
                        <a:latin typeface="Calibri"/>
                        <a:ea typeface="Calibri"/>
                        <a:cs typeface="Times New Roman"/>
                      </a:endParaRPr>
                    </a:p>
                  </a:txBody>
                  <a:tcPr marL="68580" marR="68580" marT="0" marB="0"/>
                </a:tc>
              </a:tr>
              <a:tr h="417358">
                <a:tc>
                  <a:txBody>
                    <a:bodyPr/>
                    <a:lstStyle/>
                    <a:p>
                      <a:pPr>
                        <a:lnSpc>
                          <a:spcPct val="200000"/>
                        </a:lnSpc>
                        <a:spcAft>
                          <a:spcPts val="0"/>
                        </a:spcAft>
                      </a:pPr>
                      <a:r>
                        <a:rPr lang="en-GB" sz="2000">
                          <a:effectLst/>
                          <a:latin typeface="Arial"/>
                          <a:ea typeface="Calibri"/>
                          <a:cs typeface="Times New Roman"/>
                        </a:rPr>
                        <a:t>Very Late (&lt; 200 cells/mm</a:t>
                      </a:r>
                      <a:r>
                        <a:rPr lang="en-GB" sz="2000" baseline="30000">
                          <a:effectLst/>
                          <a:latin typeface="Arial"/>
                          <a:ea typeface="Calibri"/>
                          <a:cs typeface="Times New Roman"/>
                        </a:rPr>
                        <a:t>3</a:t>
                      </a:r>
                      <a:r>
                        <a:rPr lang="en-GB" sz="2000">
                          <a:effectLst/>
                          <a:latin typeface="Arial"/>
                          <a:ea typeface="Calibri"/>
                          <a:cs typeface="Times New Roman"/>
                        </a:rPr>
                        <a:t>)</a:t>
                      </a:r>
                      <a:endParaRPr lang="en-GB"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000" dirty="0">
                          <a:effectLst/>
                          <a:latin typeface="Arial"/>
                          <a:ea typeface="Calibri"/>
                          <a:cs typeface="Times New Roman"/>
                        </a:rPr>
                        <a:t>109 (23.5)</a:t>
                      </a:r>
                      <a:endParaRPr lang="en-GB"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93333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Late diagnosis increased with age</a:t>
            </a:r>
            <a:endParaRPr lang="en-US" sz="4000"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6840760" cy="4464496"/>
          </a:xfrm>
          <a:prstGeom prst="rect">
            <a:avLst/>
          </a:prstGeom>
          <a:noFill/>
          <a:ln>
            <a:noFill/>
          </a:ln>
        </p:spPr>
      </p:pic>
      <p:sp>
        <p:nvSpPr>
          <p:cNvPr id="5" name="TextBox 4"/>
          <p:cNvSpPr txBox="1"/>
          <p:nvPr/>
        </p:nvSpPr>
        <p:spPr>
          <a:xfrm>
            <a:off x="179512" y="6237312"/>
            <a:ext cx="9151063" cy="369332"/>
          </a:xfrm>
          <a:prstGeom prst="rect">
            <a:avLst/>
          </a:prstGeom>
          <a:noFill/>
        </p:spPr>
        <p:txBody>
          <a:bodyPr wrap="none" rtlCol="0">
            <a:spAutoFit/>
          </a:bodyPr>
          <a:lstStyle/>
          <a:p>
            <a:r>
              <a:rPr lang="en-GB" b="1" dirty="0"/>
              <a:t>CD4</a:t>
            </a:r>
            <a:r>
              <a:rPr lang="en-GB" b="1" baseline="30000" dirty="0"/>
              <a:t>+ </a:t>
            </a:r>
            <a:r>
              <a:rPr lang="en-GB" b="1" dirty="0"/>
              <a:t>cell count (cells/mm</a:t>
            </a:r>
            <a:r>
              <a:rPr lang="en-GB" b="1" baseline="30000" dirty="0"/>
              <a:t>3</a:t>
            </a:r>
            <a:r>
              <a:rPr lang="en-GB" b="1" dirty="0"/>
              <a:t>) and age at time of diagnosis, 95% confidence interval) </a:t>
            </a:r>
            <a:endParaRPr lang="en-US" dirty="0"/>
          </a:p>
        </p:txBody>
      </p:sp>
    </p:spTree>
    <p:extLst>
      <p:ext uri="{BB962C8B-B14F-4D97-AF65-F5344CB8AC3E}">
        <p14:creationId xmlns:p14="http://schemas.microsoft.com/office/powerpoint/2010/main" val="4093842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remember</a:t>
            </a:r>
            <a:endParaRPr lang="en-US" dirty="0"/>
          </a:p>
        </p:txBody>
      </p:sp>
      <p:sp>
        <p:nvSpPr>
          <p:cNvPr id="3" name="Content Placeholder 2"/>
          <p:cNvSpPr>
            <a:spLocks noGrp="1"/>
          </p:cNvSpPr>
          <p:nvPr>
            <p:ph idx="1"/>
          </p:nvPr>
        </p:nvSpPr>
        <p:spPr/>
        <p:txBody>
          <a:bodyPr/>
          <a:lstStyle/>
          <a:p>
            <a:r>
              <a:rPr lang="en-US" dirty="0" smtClean="0"/>
              <a:t>HIV testing should be routine</a:t>
            </a:r>
          </a:p>
          <a:p>
            <a:r>
              <a:rPr lang="en-US" dirty="0" smtClean="0"/>
              <a:t>No need to extensive pre-test </a:t>
            </a:r>
            <a:r>
              <a:rPr lang="en-US" dirty="0" err="1" smtClean="0"/>
              <a:t>counselling</a:t>
            </a:r>
            <a:endParaRPr lang="en-US" dirty="0" smtClean="0"/>
          </a:p>
          <a:p>
            <a:r>
              <a:rPr lang="en-US" dirty="0" smtClean="0"/>
              <a:t>Offer to </a:t>
            </a:r>
          </a:p>
          <a:p>
            <a:pPr lvl="1"/>
            <a:r>
              <a:rPr lang="en-US" dirty="0" smtClean="0"/>
              <a:t>all routine medical admissions</a:t>
            </a:r>
          </a:p>
          <a:p>
            <a:pPr lvl="1"/>
            <a:r>
              <a:rPr lang="en-US" dirty="0" smtClean="0"/>
              <a:t>New registrants in primary care</a:t>
            </a:r>
          </a:p>
          <a:p>
            <a:pPr lvl="1"/>
            <a:r>
              <a:rPr lang="en-US" dirty="0" smtClean="0"/>
              <a:t>Attenders at A&amp;E having other tests</a:t>
            </a:r>
          </a:p>
          <a:p>
            <a:pPr lvl="1"/>
            <a:r>
              <a:rPr lang="en-US" dirty="0" smtClean="0"/>
              <a:t>Anyone with an indicator illness</a:t>
            </a:r>
          </a:p>
          <a:p>
            <a:r>
              <a:rPr lang="en-US" dirty="0"/>
              <a:t>F</a:t>
            </a:r>
            <a:r>
              <a:rPr lang="en-US" dirty="0" smtClean="0"/>
              <a:t>ollow-up managed in HIV service</a:t>
            </a:r>
          </a:p>
          <a:p>
            <a:endParaRPr lang="en-US" dirty="0"/>
          </a:p>
        </p:txBody>
      </p:sp>
    </p:spTree>
    <p:extLst>
      <p:ext uri="{BB962C8B-B14F-4D97-AF65-F5344CB8AC3E}">
        <p14:creationId xmlns:p14="http://schemas.microsoft.com/office/powerpoint/2010/main" val="4023514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1143000"/>
          </a:xfrm>
        </p:spPr>
        <p:txBody>
          <a:bodyPr/>
          <a:lstStyle/>
          <a:p>
            <a:r>
              <a:rPr lang="en-GB" dirty="0"/>
              <a:t>Learning objectives</a:t>
            </a:r>
          </a:p>
        </p:txBody>
      </p:sp>
      <p:sp>
        <p:nvSpPr>
          <p:cNvPr id="11267" name="Rectangle 3"/>
          <p:cNvSpPr>
            <a:spLocks noGrp="1" noChangeArrowheads="1"/>
          </p:cNvSpPr>
          <p:nvPr>
            <p:ph type="body" idx="1"/>
          </p:nvPr>
        </p:nvSpPr>
        <p:spPr>
          <a:xfrm>
            <a:off x="228600" y="1219200"/>
            <a:ext cx="8477250" cy="4633913"/>
          </a:xfrm>
        </p:spPr>
        <p:txBody>
          <a:bodyPr/>
          <a:lstStyle/>
          <a:p>
            <a:pPr algn="just">
              <a:lnSpc>
                <a:spcPct val="90000"/>
              </a:lnSpc>
            </a:pPr>
            <a:r>
              <a:rPr lang="en-US" dirty="0">
                <a:ea typeface="Arial" charset="0"/>
                <a:cs typeface="Arial" charset="0"/>
              </a:rPr>
              <a:t>To reflect upon the use of evidence in the diagnostic </a:t>
            </a:r>
            <a:r>
              <a:rPr lang="en-US" dirty="0" smtClean="0">
                <a:ea typeface="Arial" charset="0"/>
                <a:cs typeface="Arial" charset="0"/>
              </a:rPr>
              <a:t>process, in refining </a:t>
            </a:r>
            <a:r>
              <a:rPr lang="en-US" dirty="0">
                <a:ea typeface="Arial" charset="0"/>
                <a:cs typeface="Arial" charset="0"/>
              </a:rPr>
              <a:t>a differential diagnosis using appropriate </a:t>
            </a:r>
            <a:r>
              <a:rPr lang="en-US" dirty="0" smtClean="0">
                <a:ea typeface="Arial" charset="0"/>
                <a:cs typeface="Arial" charset="0"/>
              </a:rPr>
              <a:t>evidence</a:t>
            </a:r>
          </a:p>
          <a:p>
            <a:pPr algn="just">
              <a:lnSpc>
                <a:spcPct val="90000"/>
              </a:lnSpc>
            </a:pPr>
            <a:r>
              <a:rPr lang="en-US" dirty="0" smtClean="0">
                <a:ea typeface="Times New Roman" charset="0"/>
                <a:cs typeface="Times New Roman" charset="0"/>
              </a:rPr>
              <a:t>To revise the use of evidence in relation to the management of patients</a:t>
            </a:r>
          </a:p>
          <a:p>
            <a:pPr algn="just">
              <a:lnSpc>
                <a:spcPct val="90000"/>
              </a:lnSpc>
            </a:pPr>
            <a:r>
              <a:rPr lang="en-US" dirty="0" smtClean="0">
                <a:ea typeface="Times New Roman" charset="0"/>
                <a:cs typeface="Times New Roman" charset="0"/>
              </a:rPr>
              <a:t>To consider the importance of discussing uncertainty with patients</a:t>
            </a:r>
          </a:p>
          <a:p>
            <a:pPr algn="just">
              <a:lnSpc>
                <a:spcPct val="90000"/>
              </a:lnSpc>
            </a:pPr>
            <a:r>
              <a:rPr lang="en-US" dirty="0" smtClean="0">
                <a:ea typeface="Times New Roman" charset="0"/>
                <a:cs typeface="Times New Roman" charset="0"/>
              </a:rPr>
              <a:t>To recognise that prevention is a key part of care</a:t>
            </a:r>
          </a:p>
          <a:p>
            <a:pPr algn="just">
              <a:lnSpc>
                <a:spcPct val="90000"/>
              </a:lnSpc>
            </a:pPr>
            <a:endParaRPr lang="en-US" dirty="0">
              <a:ea typeface="Times New Roman" charset="0"/>
              <a:cs typeface="Times New Roman" charset="0"/>
            </a:endParaRPr>
          </a:p>
          <a:p>
            <a:pPr>
              <a:lnSpc>
                <a:spcPct val="90000"/>
              </a:lnSpc>
            </a:pPr>
            <a:endParaRPr lang="en-GB" dirty="0"/>
          </a:p>
        </p:txBody>
      </p:sp>
    </p:spTree>
    <p:extLst>
      <p:ext uri="{BB962C8B-B14F-4D97-AF65-F5344CB8AC3E}">
        <p14:creationId xmlns:p14="http://schemas.microsoft.com/office/powerpoint/2010/main" val="129706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me, doctor?</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251520" y="1268760"/>
            <a:ext cx="4176464" cy="5894203"/>
          </a:xfrm>
          <a:prstGeom prst="rect">
            <a:avLst/>
          </a:prstGeom>
        </p:spPr>
      </p:pic>
    </p:spTree>
    <p:extLst>
      <p:ext uri="{BB962C8B-B14F-4D97-AF65-F5344CB8AC3E}">
        <p14:creationId xmlns:p14="http://schemas.microsoft.com/office/powerpoint/2010/main" val="2113457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me, doctor?</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r>
              <a:rPr lang="en-GB" dirty="0"/>
              <a:t>A 65 year old man consults his GP with chest </a:t>
            </a:r>
            <a:r>
              <a:rPr lang="en-GB" dirty="0" smtClean="0"/>
              <a:t>pain</a:t>
            </a:r>
          </a:p>
          <a:p>
            <a:endParaRPr lang="en-GB" dirty="0"/>
          </a:p>
          <a:p>
            <a:r>
              <a:rPr lang="en-GB" dirty="0" smtClean="0"/>
              <a:t>What is the aim of the diagnostic process?</a:t>
            </a:r>
            <a:endParaRPr lang="en-GB" dirty="0"/>
          </a:p>
          <a:p>
            <a:pPr marL="0" indent="0">
              <a:buNone/>
            </a:pPr>
            <a:endParaRPr lang="en-US" dirty="0"/>
          </a:p>
        </p:txBody>
      </p:sp>
      <p:pic>
        <p:nvPicPr>
          <p:cNvPr id="4" name="Picture 3"/>
          <p:cNvPicPr>
            <a:picLocks noChangeAspect="1"/>
          </p:cNvPicPr>
          <p:nvPr/>
        </p:nvPicPr>
        <p:blipFill>
          <a:blip r:embed="rId2"/>
          <a:stretch>
            <a:fillRect/>
          </a:stretch>
        </p:blipFill>
        <p:spPr>
          <a:xfrm>
            <a:off x="251520" y="1268760"/>
            <a:ext cx="4176464" cy="5894203"/>
          </a:xfrm>
          <a:prstGeom prst="rect">
            <a:avLst/>
          </a:prstGeom>
        </p:spPr>
      </p:pic>
    </p:spTree>
    <p:extLst>
      <p:ext uri="{BB962C8B-B14F-4D97-AF65-F5344CB8AC3E}">
        <p14:creationId xmlns:p14="http://schemas.microsoft.com/office/powerpoint/2010/main" val="448895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z="4000" b="1" dirty="0"/>
              <a:t>Objective of diagnostic process</a:t>
            </a:r>
            <a:endParaRPr lang="en-GB" sz="4000" dirty="0"/>
          </a:p>
        </p:txBody>
      </p:sp>
      <p:sp>
        <p:nvSpPr>
          <p:cNvPr id="13315" name="Rectangle 3"/>
          <p:cNvSpPr>
            <a:spLocks noGrp="1" noChangeArrowheads="1"/>
          </p:cNvSpPr>
          <p:nvPr>
            <p:ph type="body" idx="1"/>
          </p:nvPr>
        </p:nvSpPr>
        <p:spPr/>
        <p:txBody>
          <a:bodyPr/>
          <a:lstStyle/>
          <a:p>
            <a:r>
              <a:rPr lang="en-GB" dirty="0" smtClean="0"/>
              <a:t>Pain </a:t>
            </a:r>
            <a:r>
              <a:rPr lang="en-GB" dirty="0"/>
              <a:t>caused by myocardial </a:t>
            </a:r>
            <a:r>
              <a:rPr lang="en-GB" dirty="0" err="1"/>
              <a:t>ischaemia</a:t>
            </a:r>
            <a:r>
              <a:rPr lang="en-GB" dirty="0"/>
              <a:t> in impending infarction must be differentiated from non-ischaemic chest </a:t>
            </a:r>
            <a:r>
              <a:rPr lang="en-GB" dirty="0" smtClean="0"/>
              <a:t>pain (or other acute causes)</a:t>
            </a:r>
          </a:p>
          <a:p>
            <a:pPr marL="0" indent="0">
              <a:buNone/>
            </a:pPr>
            <a:r>
              <a:rPr lang="en-GB" dirty="0"/>
              <a:t>i</a:t>
            </a:r>
            <a:r>
              <a:rPr lang="en-GB" dirty="0" smtClean="0"/>
              <a:t>.e. </a:t>
            </a:r>
          </a:p>
          <a:p>
            <a:r>
              <a:rPr lang="en-GB" dirty="0" smtClean="0"/>
              <a:t>To help the patient decide what to do</a:t>
            </a:r>
            <a:endParaRPr lang="en-GB" dirty="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89"/>
          <p:cNvSpPr>
            <a:spLocks noGrp="1" noChangeArrowheads="1"/>
          </p:cNvSpPr>
          <p:nvPr>
            <p:ph type="title"/>
          </p:nvPr>
        </p:nvSpPr>
        <p:spPr>
          <a:xfrm>
            <a:off x="395536" y="188640"/>
            <a:ext cx="8229600" cy="1143000"/>
          </a:xfrm>
        </p:spPr>
        <p:txBody>
          <a:bodyPr/>
          <a:lstStyle/>
          <a:p>
            <a:r>
              <a:rPr lang="en-GB" sz="3600" dirty="0" smtClean="0"/>
              <a:t>Exam approach to differential diagnosis</a:t>
            </a:r>
            <a:endParaRPr lang="en-GB" sz="3600" dirty="0"/>
          </a:p>
        </p:txBody>
      </p:sp>
      <p:sp>
        <p:nvSpPr>
          <p:cNvPr id="333914" name="Rectangle 90"/>
          <p:cNvSpPr>
            <a:spLocks noGrp="1" noChangeArrowheads="1"/>
          </p:cNvSpPr>
          <p:nvPr>
            <p:ph type="body" sz="half" idx="1"/>
          </p:nvPr>
        </p:nvSpPr>
        <p:spPr/>
        <p:txBody>
          <a:bodyPr/>
          <a:lstStyle/>
          <a:p>
            <a:r>
              <a:rPr lang="en-GB" sz="2600" dirty="0">
                <a:ea typeface="Arial" charset="0"/>
                <a:cs typeface="Arial" charset="0"/>
              </a:rPr>
              <a:t>Myocardial </a:t>
            </a:r>
            <a:r>
              <a:rPr lang="en-GB" sz="2600" dirty="0" smtClean="0">
                <a:ea typeface="Arial" charset="0"/>
                <a:cs typeface="Arial" charset="0"/>
              </a:rPr>
              <a:t>infarction</a:t>
            </a:r>
          </a:p>
          <a:p>
            <a:r>
              <a:rPr lang="en-GB" sz="2600" dirty="0" smtClean="0">
                <a:ea typeface="Arial" charset="0"/>
                <a:cs typeface="Arial" charset="0"/>
              </a:rPr>
              <a:t>Angina</a:t>
            </a:r>
            <a:endParaRPr lang="en-GB" sz="2600" dirty="0">
              <a:ea typeface="Arial" charset="0"/>
              <a:cs typeface="Arial" charset="0"/>
            </a:endParaRPr>
          </a:p>
          <a:p>
            <a:r>
              <a:rPr lang="en-GB" sz="2600" dirty="0">
                <a:ea typeface="Arial" charset="0"/>
                <a:cs typeface="Arial" charset="0"/>
              </a:rPr>
              <a:t>Pulmonary embolism</a:t>
            </a:r>
            <a:endParaRPr lang="en-GB" sz="2600" dirty="0">
              <a:latin typeface="Arial Unicode MS" charset="0"/>
              <a:ea typeface="Arial Unicode MS" charset="0"/>
              <a:cs typeface="Arial Unicode MS" charset="0"/>
            </a:endParaRPr>
          </a:p>
          <a:p>
            <a:r>
              <a:rPr lang="en-GB" sz="2600" dirty="0">
                <a:ea typeface="Arial" charset="0"/>
                <a:cs typeface="Arial" charset="0"/>
              </a:rPr>
              <a:t>Pneumothorax</a:t>
            </a:r>
            <a:endParaRPr lang="en-GB" sz="2600" dirty="0">
              <a:latin typeface="Arial Unicode MS" charset="0"/>
              <a:ea typeface="Arial Unicode MS" charset="0"/>
              <a:cs typeface="Arial Unicode MS" charset="0"/>
            </a:endParaRPr>
          </a:p>
          <a:p>
            <a:r>
              <a:rPr lang="en-GB" sz="2600" dirty="0">
                <a:ea typeface="Arial" charset="0"/>
                <a:cs typeface="Arial" charset="0"/>
              </a:rPr>
              <a:t>Aortic Dissection</a:t>
            </a:r>
            <a:endParaRPr lang="en-GB" sz="2600" dirty="0">
              <a:latin typeface="Arial Unicode MS" charset="0"/>
              <a:ea typeface="Arial Unicode MS" charset="0"/>
              <a:cs typeface="Arial Unicode MS" charset="0"/>
            </a:endParaRPr>
          </a:p>
          <a:p>
            <a:r>
              <a:rPr lang="en-GB" sz="2600" dirty="0" smtClean="0">
                <a:ea typeface="Arial" charset="0"/>
                <a:cs typeface="Arial" charset="0"/>
              </a:rPr>
              <a:t>Reflux </a:t>
            </a:r>
            <a:r>
              <a:rPr lang="en-GB" sz="2600" dirty="0" err="1" smtClean="0">
                <a:ea typeface="Arial" charset="0"/>
                <a:cs typeface="Arial" charset="0"/>
              </a:rPr>
              <a:t>oesophagitis</a:t>
            </a:r>
            <a:endParaRPr lang="en-GB" sz="2600" dirty="0">
              <a:latin typeface="Arial Unicode MS" charset="0"/>
              <a:ea typeface="Arial Unicode MS" charset="0"/>
              <a:cs typeface="Arial Unicode MS" charset="0"/>
            </a:endParaRPr>
          </a:p>
          <a:p>
            <a:r>
              <a:rPr lang="en-GB" sz="2600" dirty="0" smtClean="0">
                <a:ea typeface="Arial" charset="0"/>
                <a:cs typeface="Arial" charset="0"/>
              </a:rPr>
              <a:t>Broken ribs</a:t>
            </a:r>
          </a:p>
          <a:p>
            <a:r>
              <a:rPr lang="en-GB" sz="2600" dirty="0" smtClean="0">
                <a:ea typeface="Arial" charset="0"/>
                <a:cs typeface="Arial" charset="0"/>
              </a:rPr>
              <a:t>Shingles</a:t>
            </a:r>
            <a:endParaRPr lang="en-GB" sz="2600" dirty="0">
              <a:ea typeface="Arial" charset="0"/>
              <a:cs typeface="Arial" charset="0"/>
            </a:endParaRPr>
          </a:p>
          <a:p>
            <a:r>
              <a:rPr lang="en-GB" sz="2600" dirty="0" smtClean="0">
                <a:ea typeface="Arial" charset="0"/>
                <a:cs typeface="Arial" charset="0"/>
              </a:rPr>
              <a:t>Pericarditis</a:t>
            </a:r>
            <a:endParaRPr lang="en-GB" sz="2600" dirty="0">
              <a:latin typeface="Arial Unicode MS" charset="0"/>
              <a:ea typeface="Arial Unicode MS" charset="0"/>
              <a:cs typeface="Arial Unicode MS" charset="0"/>
            </a:endParaRPr>
          </a:p>
          <a:p>
            <a:pPr>
              <a:buFontTx/>
              <a:buNone/>
            </a:pPr>
            <a:endParaRPr lang="en-GB" sz="2600" dirty="0">
              <a:latin typeface="Arial Unicode MS" charset="0"/>
              <a:ea typeface="Arial Unicode MS" charset="0"/>
              <a:cs typeface="Arial Unicode MS" charset="0"/>
            </a:endParaRPr>
          </a:p>
          <a:p>
            <a:endParaRPr lang="en-GB" sz="2600" dirty="0"/>
          </a:p>
        </p:txBody>
      </p:sp>
      <p:sp>
        <p:nvSpPr>
          <p:cNvPr id="333915" name="Rectangle 91"/>
          <p:cNvSpPr>
            <a:spLocks noGrp="1" noChangeArrowheads="1"/>
          </p:cNvSpPr>
          <p:nvPr>
            <p:ph type="body" sz="half" idx="2"/>
          </p:nvPr>
        </p:nvSpPr>
        <p:spPr>
          <a:xfrm>
            <a:off x="4427984" y="1556792"/>
            <a:ext cx="4038600" cy="4525963"/>
          </a:xfrm>
        </p:spPr>
        <p:txBody>
          <a:bodyPr/>
          <a:lstStyle/>
          <a:p>
            <a:r>
              <a:rPr lang="en-GB" sz="2600" dirty="0" err="1" smtClean="0">
                <a:ea typeface="Arial" charset="0"/>
                <a:cs typeface="Arial" charset="0"/>
              </a:rPr>
              <a:t>Pleuritis</a:t>
            </a:r>
            <a:endParaRPr lang="en-GB" sz="2600" dirty="0">
              <a:ea typeface="Arial" charset="0"/>
              <a:cs typeface="Arial" charset="0"/>
            </a:endParaRPr>
          </a:p>
          <a:p>
            <a:r>
              <a:rPr lang="en-GB" sz="2600" dirty="0" err="1">
                <a:ea typeface="Arial" charset="0"/>
                <a:cs typeface="Arial" charset="0"/>
              </a:rPr>
              <a:t>Costochondral</a:t>
            </a:r>
            <a:r>
              <a:rPr lang="en-GB" sz="2600" dirty="0">
                <a:ea typeface="Arial" charset="0"/>
                <a:cs typeface="Arial" charset="0"/>
              </a:rPr>
              <a:t> pain</a:t>
            </a:r>
            <a:endParaRPr lang="en-GB" sz="2600" dirty="0">
              <a:latin typeface="Arial Unicode MS" charset="0"/>
              <a:ea typeface="Arial Unicode MS" charset="0"/>
              <a:cs typeface="Arial Unicode MS" charset="0"/>
            </a:endParaRPr>
          </a:p>
          <a:p>
            <a:r>
              <a:rPr lang="en-GB" sz="2600" dirty="0">
                <a:ea typeface="Arial" charset="0"/>
                <a:cs typeface="Arial" charset="0"/>
              </a:rPr>
              <a:t>Early herpes zoster</a:t>
            </a:r>
            <a:endParaRPr lang="en-GB" sz="2600" dirty="0">
              <a:latin typeface="Arial Unicode MS" charset="0"/>
              <a:ea typeface="Arial Unicode MS" charset="0"/>
              <a:cs typeface="Arial Unicode MS" charset="0"/>
            </a:endParaRPr>
          </a:p>
          <a:p>
            <a:r>
              <a:rPr lang="en-GB" sz="2600" dirty="0">
                <a:ea typeface="Arial" charset="0"/>
                <a:cs typeface="Arial" charset="0"/>
              </a:rPr>
              <a:t>Ectopic beats</a:t>
            </a:r>
            <a:endParaRPr lang="en-GB" sz="2600" dirty="0">
              <a:latin typeface="Arial Unicode MS" charset="0"/>
              <a:ea typeface="Arial Unicode MS" charset="0"/>
              <a:cs typeface="Arial Unicode MS" charset="0"/>
            </a:endParaRPr>
          </a:p>
          <a:p>
            <a:r>
              <a:rPr lang="en-GB" sz="2600" dirty="0">
                <a:ea typeface="Arial" charset="0"/>
                <a:cs typeface="Arial" charset="0"/>
              </a:rPr>
              <a:t>Peptic </a:t>
            </a:r>
            <a:r>
              <a:rPr lang="en-GB" sz="2600" dirty="0" smtClean="0">
                <a:ea typeface="Arial" charset="0"/>
                <a:cs typeface="Arial" charset="0"/>
              </a:rPr>
              <a:t>ulcer</a:t>
            </a:r>
          </a:p>
          <a:p>
            <a:r>
              <a:rPr lang="en-GB" sz="2600" dirty="0" err="1" smtClean="0">
                <a:ea typeface="Arial" charset="0"/>
                <a:cs typeface="Arial" charset="0"/>
              </a:rPr>
              <a:t>Cholecystitis</a:t>
            </a:r>
            <a:endParaRPr lang="en-GB" sz="2600" dirty="0">
              <a:ea typeface="Arial" charset="0"/>
              <a:cs typeface="Arial" charset="0"/>
            </a:endParaRPr>
          </a:p>
          <a:p>
            <a:r>
              <a:rPr lang="en-GB" sz="2600" dirty="0" smtClean="0">
                <a:ea typeface="Arial" charset="0"/>
                <a:cs typeface="Arial" charset="0"/>
              </a:rPr>
              <a:t>Pancreatitis</a:t>
            </a:r>
            <a:endParaRPr lang="en-GB" sz="2600" dirty="0">
              <a:latin typeface="Arial Unicode MS" charset="0"/>
              <a:ea typeface="Arial Unicode MS" charset="0"/>
              <a:cs typeface="Arial Unicode MS" charset="0"/>
            </a:endParaRPr>
          </a:p>
          <a:p>
            <a:r>
              <a:rPr lang="en-GB" sz="2600" dirty="0" smtClean="0">
                <a:ea typeface="Arial" charset="0"/>
                <a:cs typeface="Arial" charset="0"/>
              </a:rPr>
              <a:t>Depression</a:t>
            </a:r>
            <a:endParaRPr lang="en-GB" sz="2600" dirty="0">
              <a:latin typeface="Arial Unicode MS" charset="0"/>
              <a:ea typeface="Arial Unicode MS" charset="0"/>
              <a:cs typeface="Arial Unicode MS" charset="0"/>
            </a:endParaRPr>
          </a:p>
          <a:p>
            <a:r>
              <a:rPr lang="en-GB" sz="2600" dirty="0">
                <a:latin typeface="Arial Unicode MS" charset="0"/>
                <a:ea typeface="Arial Unicode MS" charset="0"/>
                <a:cs typeface="Arial Unicode MS" charset="0"/>
              </a:rPr>
              <a:t> </a:t>
            </a:r>
            <a:r>
              <a:rPr lang="en-GB" sz="2600" dirty="0" smtClean="0">
                <a:latin typeface="Arial Unicode MS" charset="0"/>
                <a:ea typeface="Arial Unicode MS" charset="0"/>
                <a:cs typeface="Arial Unicode MS" charset="0"/>
              </a:rPr>
              <a:t>etc…</a:t>
            </a:r>
            <a:endParaRPr lang="en-GB" sz="2600" dirty="0">
              <a:latin typeface="Arial Unicode MS" charset="0"/>
              <a:ea typeface="Arial Unicode MS" charset="0"/>
              <a:cs typeface="Arial Unicode MS" charset="0"/>
            </a:endParaRPr>
          </a:p>
          <a:p>
            <a:endParaRPr lang="en-GB" sz="2600" dirty="0"/>
          </a:p>
        </p:txBody>
      </p:sp>
      <p:sp>
        <p:nvSpPr>
          <p:cNvPr id="15365" name="Text Box 92"/>
          <p:cNvSpPr txBox="1">
            <a:spLocks noChangeArrowheads="1"/>
          </p:cNvSpPr>
          <p:nvPr/>
        </p:nvSpPr>
        <p:spPr bwMode="auto">
          <a:xfrm>
            <a:off x="6781800" y="6172200"/>
            <a:ext cx="1873250" cy="336550"/>
          </a:xfrm>
          <a:prstGeom prst="rect">
            <a:avLst/>
          </a:prstGeom>
          <a:noFill/>
          <a:ln w="12700">
            <a:noFill/>
            <a:miter lim="800000"/>
            <a:headEnd type="none" w="sm" len="sm"/>
            <a:tailEnd type="none" w="sm" len="sm"/>
          </a:ln>
        </p:spPr>
        <p:txBody>
          <a:bodyPr wrap="none">
            <a:prstTxWarp prst="textNoShape">
              <a:avLst/>
            </a:prstTxWarp>
            <a:spAutoFit/>
          </a:bodyPr>
          <a:lstStyle/>
          <a:p>
            <a:r>
              <a:rPr lang="en-GB" sz="1600">
                <a:solidFill>
                  <a:srgbClr val="FF9900"/>
                </a:solidFill>
                <a:latin typeface="Arial" charset="0"/>
              </a:rPr>
              <a:t>www.guideline.gov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9"/>
                                          </p:stCondLst>
                                        </p:cTn>
                                        <p:tgtEl>
                                          <p:spTgt spid="333914">
                                            <p:txEl>
                                              <p:pRg st="0" end="0"/>
                                            </p:txEl>
                                          </p:spTgt>
                                        </p:tgtEl>
                                        <p:attrNameLst>
                                          <p:attrName>style.visibility</p:attrName>
                                        </p:attrNameLst>
                                      </p:cBhvr>
                                      <p:to>
                                        <p:strVal val="visible"/>
                                      </p:to>
                                    </p:set>
                                  </p:childTnLst>
                                </p:cTn>
                              </p:par>
                            </p:childTnLst>
                          </p:cTn>
                        </p:par>
                        <p:par>
                          <p:cTn id="7" fill="hold">
                            <p:stCondLst>
                              <p:cond delay="510"/>
                            </p:stCondLst>
                            <p:childTnLst>
                              <p:par>
                                <p:cTn id="8" presetID="1" presetClass="entr" presetSubtype="0" fill="hold" nodeType="afterEffect">
                                  <p:stCondLst>
                                    <p:cond delay="500"/>
                                  </p:stCondLst>
                                  <p:childTnLst>
                                    <p:set>
                                      <p:cBhvr>
                                        <p:cTn id="9" dur="1" fill="hold">
                                          <p:stCondLst>
                                            <p:cond delay="9"/>
                                          </p:stCondLst>
                                        </p:cTn>
                                        <p:tgtEl>
                                          <p:spTgt spid="333914">
                                            <p:txEl>
                                              <p:pRg st="1" end="1"/>
                                            </p:txEl>
                                          </p:spTgt>
                                        </p:tgtEl>
                                        <p:attrNameLst>
                                          <p:attrName>style.visibility</p:attrName>
                                        </p:attrNameLst>
                                      </p:cBhvr>
                                      <p:to>
                                        <p:strVal val="visible"/>
                                      </p:to>
                                    </p:set>
                                  </p:childTnLst>
                                </p:cTn>
                              </p:par>
                            </p:childTnLst>
                          </p:cTn>
                        </p:par>
                        <p:par>
                          <p:cTn id="10" fill="hold">
                            <p:stCondLst>
                              <p:cond delay="1020"/>
                            </p:stCondLst>
                            <p:childTnLst>
                              <p:par>
                                <p:cTn id="11" presetID="1" presetClass="entr" presetSubtype="0" fill="hold" nodeType="afterEffect">
                                  <p:stCondLst>
                                    <p:cond delay="500"/>
                                  </p:stCondLst>
                                  <p:childTnLst>
                                    <p:set>
                                      <p:cBhvr>
                                        <p:cTn id="12" dur="1" fill="hold">
                                          <p:stCondLst>
                                            <p:cond delay="9"/>
                                          </p:stCondLst>
                                        </p:cTn>
                                        <p:tgtEl>
                                          <p:spTgt spid="333914">
                                            <p:txEl>
                                              <p:pRg st="2" end="2"/>
                                            </p:txEl>
                                          </p:spTgt>
                                        </p:tgtEl>
                                        <p:attrNameLst>
                                          <p:attrName>style.visibility</p:attrName>
                                        </p:attrNameLst>
                                      </p:cBhvr>
                                      <p:to>
                                        <p:strVal val="visible"/>
                                      </p:to>
                                    </p:set>
                                  </p:childTnLst>
                                </p:cTn>
                              </p:par>
                            </p:childTnLst>
                          </p:cTn>
                        </p:par>
                        <p:par>
                          <p:cTn id="13" fill="hold">
                            <p:stCondLst>
                              <p:cond delay="1530"/>
                            </p:stCondLst>
                            <p:childTnLst>
                              <p:par>
                                <p:cTn id="14" presetID="1" presetClass="entr" presetSubtype="0" fill="hold" nodeType="afterEffect">
                                  <p:stCondLst>
                                    <p:cond delay="500"/>
                                  </p:stCondLst>
                                  <p:childTnLst>
                                    <p:set>
                                      <p:cBhvr>
                                        <p:cTn id="15" dur="1" fill="hold">
                                          <p:stCondLst>
                                            <p:cond delay="9"/>
                                          </p:stCondLst>
                                        </p:cTn>
                                        <p:tgtEl>
                                          <p:spTgt spid="333914">
                                            <p:txEl>
                                              <p:pRg st="3" end="3"/>
                                            </p:txEl>
                                          </p:spTgt>
                                        </p:tgtEl>
                                        <p:attrNameLst>
                                          <p:attrName>style.visibility</p:attrName>
                                        </p:attrNameLst>
                                      </p:cBhvr>
                                      <p:to>
                                        <p:strVal val="visible"/>
                                      </p:to>
                                    </p:set>
                                  </p:childTnLst>
                                </p:cTn>
                              </p:par>
                            </p:childTnLst>
                          </p:cTn>
                        </p:par>
                        <p:par>
                          <p:cTn id="16" fill="hold">
                            <p:stCondLst>
                              <p:cond delay="2040"/>
                            </p:stCondLst>
                            <p:childTnLst>
                              <p:par>
                                <p:cTn id="17" presetID="1" presetClass="entr" presetSubtype="0" fill="hold" nodeType="afterEffect">
                                  <p:stCondLst>
                                    <p:cond delay="500"/>
                                  </p:stCondLst>
                                  <p:childTnLst>
                                    <p:set>
                                      <p:cBhvr>
                                        <p:cTn id="18" dur="1" fill="hold">
                                          <p:stCondLst>
                                            <p:cond delay="9"/>
                                          </p:stCondLst>
                                        </p:cTn>
                                        <p:tgtEl>
                                          <p:spTgt spid="333914">
                                            <p:txEl>
                                              <p:pRg st="4" end="4"/>
                                            </p:txEl>
                                          </p:spTgt>
                                        </p:tgtEl>
                                        <p:attrNameLst>
                                          <p:attrName>style.visibility</p:attrName>
                                        </p:attrNameLst>
                                      </p:cBhvr>
                                      <p:to>
                                        <p:strVal val="visible"/>
                                      </p:to>
                                    </p:set>
                                  </p:childTnLst>
                                </p:cTn>
                              </p:par>
                            </p:childTnLst>
                          </p:cTn>
                        </p:par>
                        <p:par>
                          <p:cTn id="19" fill="hold">
                            <p:stCondLst>
                              <p:cond delay="2550"/>
                            </p:stCondLst>
                            <p:childTnLst>
                              <p:par>
                                <p:cTn id="20" presetID="1" presetClass="entr" presetSubtype="0" fill="hold" nodeType="afterEffect">
                                  <p:stCondLst>
                                    <p:cond delay="500"/>
                                  </p:stCondLst>
                                  <p:childTnLst>
                                    <p:set>
                                      <p:cBhvr>
                                        <p:cTn id="21" dur="1" fill="hold">
                                          <p:stCondLst>
                                            <p:cond delay="9"/>
                                          </p:stCondLst>
                                        </p:cTn>
                                        <p:tgtEl>
                                          <p:spTgt spid="333914">
                                            <p:txEl>
                                              <p:pRg st="5" end="5"/>
                                            </p:txEl>
                                          </p:spTgt>
                                        </p:tgtEl>
                                        <p:attrNameLst>
                                          <p:attrName>style.visibility</p:attrName>
                                        </p:attrNameLst>
                                      </p:cBhvr>
                                      <p:to>
                                        <p:strVal val="visible"/>
                                      </p:to>
                                    </p:set>
                                  </p:childTnLst>
                                </p:cTn>
                              </p:par>
                            </p:childTnLst>
                          </p:cTn>
                        </p:par>
                        <p:par>
                          <p:cTn id="22" fill="hold">
                            <p:stCondLst>
                              <p:cond delay="3060"/>
                            </p:stCondLst>
                            <p:childTnLst>
                              <p:par>
                                <p:cTn id="23" presetID="1" presetClass="entr" presetSubtype="0" fill="hold" nodeType="afterEffect">
                                  <p:stCondLst>
                                    <p:cond delay="500"/>
                                  </p:stCondLst>
                                  <p:childTnLst>
                                    <p:set>
                                      <p:cBhvr>
                                        <p:cTn id="24" dur="1" fill="hold">
                                          <p:stCondLst>
                                            <p:cond delay="9"/>
                                          </p:stCondLst>
                                        </p:cTn>
                                        <p:tgtEl>
                                          <p:spTgt spid="333914">
                                            <p:txEl>
                                              <p:pRg st="6" end="6"/>
                                            </p:txEl>
                                          </p:spTgt>
                                        </p:tgtEl>
                                        <p:attrNameLst>
                                          <p:attrName>style.visibility</p:attrName>
                                        </p:attrNameLst>
                                      </p:cBhvr>
                                      <p:to>
                                        <p:strVal val="visible"/>
                                      </p:to>
                                    </p:set>
                                  </p:childTnLst>
                                </p:cTn>
                              </p:par>
                            </p:childTnLst>
                          </p:cTn>
                        </p:par>
                        <p:par>
                          <p:cTn id="25" fill="hold">
                            <p:stCondLst>
                              <p:cond delay="3570"/>
                            </p:stCondLst>
                            <p:childTnLst>
                              <p:par>
                                <p:cTn id="26" presetID="1" presetClass="entr" presetSubtype="0" fill="hold" nodeType="afterEffect">
                                  <p:stCondLst>
                                    <p:cond delay="500"/>
                                  </p:stCondLst>
                                  <p:childTnLst>
                                    <p:set>
                                      <p:cBhvr>
                                        <p:cTn id="27" dur="1" fill="hold">
                                          <p:stCondLst>
                                            <p:cond delay="9"/>
                                          </p:stCondLst>
                                        </p:cTn>
                                        <p:tgtEl>
                                          <p:spTgt spid="333914">
                                            <p:txEl>
                                              <p:pRg st="7" end="7"/>
                                            </p:txEl>
                                          </p:spTgt>
                                        </p:tgtEl>
                                        <p:attrNameLst>
                                          <p:attrName>style.visibility</p:attrName>
                                        </p:attrNameLst>
                                      </p:cBhvr>
                                      <p:to>
                                        <p:strVal val="visible"/>
                                      </p:to>
                                    </p:set>
                                  </p:childTnLst>
                                </p:cTn>
                              </p:par>
                            </p:childTnLst>
                          </p:cTn>
                        </p:par>
                        <p:par>
                          <p:cTn id="28" fill="hold">
                            <p:stCondLst>
                              <p:cond delay="4080"/>
                            </p:stCondLst>
                            <p:childTnLst>
                              <p:par>
                                <p:cTn id="29" presetID="1" presetClass="entr" presetSubtype="0" fill="hold" nodeType="afterEffect">
                                  <p:stCondLst>
                                    <p:cond delay="500"/>
                                  </p:stCondLst>
                                  <p:childTnLst>
                                    <p:set>
                                      <p:cBhvr>
                                        <p:cTn id="30" dur="1" fill="hold">
                                          <p:stCondLst>
                                            <p:cond delay="9"/>
                                          </p:stCondLst>
                                        </p:cTn>
                                        <p:tgtEl>
                                          <p:spTgt spid="333914">
                                            <p:txEl>
                                              <p:pRg st="8" end="8"/>
                                            </p:txEl>
                                          </p:spTgt>
                                        </p:tgtEl>
                                        <p:attrNameLst>
                                          <p:attrName>style.visibility</p:attrName>
                                        </p:attrNameLst>
                                      </p:cBhvr>
                                      <p:to>
                                        <p:strVal val="visible"/>
                                      </p:to>
                                    </p:set>
                                  </p:childTnLst>
                                </p:cTn>
                              </p:par>
                            </p:childTnLst>
                          </p:cTn>
                        </p:par>
                        <p:par>
                          <p:cTn id="31" fill="hold">
                            <p:stCondLst>
                              <p:cond delay="4590"/>
                            </p:stCondLst>
                            <p:childTnLst>
                              <p:par>
                                <p:cTn id="32" presetID="1" presetClass="entr" presetSubtype="0" fill="hold" grpId="0" nodeType="afterEffect">
                                  <p:stCondLst>
                                    <p:cond delay="500"/>
                                  </p:stCondLst>
                                  <p:childTnLst>
                                    <p:set>
                                      <p:cBhvr>
                                        <p:cTn id="33" dur="1" fill="hold">
                                          <p:stCondLst>
                                            <p:cond delay="0"/>
                                          </p:stCondLst>
                                        </p:cTn>
                                        <p:tgtEl>
                                          <p:spTgt spid="333915">
                                            <p:txEl>
                                              <p:pRg st="0" end="0"/>
                                            </p:txEl>
                                          </p:spTgt>
                                        </p:tgtEl>
                                        <p:attrNameLst>
                                          <p:attrName>style.visibility</p:attrName>
                                        </p:attrNameLst>
                                      </p:cBhvr>
                                      <p:to>
                                        <p:strVal val="visible"/>
                                      </p:to>
                                    </p:set>
                                  </p:childTnLst>
                                </p:cTn>
                              </p:par>
                              <p:par>
                                <p:cTn id="34" presetID="1" presetClass="entr" presetSubtype="0" fill="hold" grpId="0" nodeType="withEffect">
                                  <p:stCondLst>
                                    <p:cond delay="500"/>
                                  </p:stCondLst>
                                  <p:childTnLst>
                                    <p:set>
                                      <p:cBhvr>
                                        <p:cTn id="35" dur="1" fill="hold">
                                          <p:stCondLst>
                                            <p:cond delay="0"/>
                                          </p:stCondLst>
                                        </p:cTn>
                                        <p:tgtEl>
                                          <p:spTgt spid="333915">
                                            <p:txEl>
                                              <p:pRg st="1" end="1"/>
                                            </p:txEl>
                                          </p:spTgt>
                                        </p:tgtEl>
                                        <p:attrNameLst>
                                          <p:attrName>style.visibility</p:attrName>
                                        </p:attrNameLst>
                                      </p:cBhvr>
                                      <p:to>
                                        <p:strVal val="visible"/>
                                      </p:to>
                                    </p:set>
                                  </p:childTnLst>
                                </p:cTn>
                              </p:par>
                            </p:childTnLst>
                          </p:cTn>
                        </p:par>
                        <p:par>
                          <p:cTn id="36" fill="hold">
                            <p:stCondLst>
                              <p:cond delay="5090"/>
                            </p:stCondLst>
                            <p:childTnLst>
                              <p:par>
                                <p:cTn id="37" presetID="1" presetClass="entr" presetSubtype="0" fill="hold" grpId="0" nodeType="afterEffect">
                                  <p:stCondLst>
                                    <p:cond delay="500"/>
                                  </p:stCondLst>
                                  <p:childTnLst>
                                    <p:set>
                                      <p:cBhvr>
                                        <p:cTn id="38" dur="1" fill="hold">
                                          <p:stCondLst>
                                            <p:cond delay="0"/>
                                          </p:stCondLst>
                                        </p:cTn>
                                        <p:tgtEl>
                                          <p:spTgt spid="333915">
                                            <p:txEl>
                                              <p:pRg st="2" end="2"/>
                                            </p:txEl>
                                          </p:spTgt>
                                        </p:tgtEl>
                                        <p:attrNameLst>
                                          <p:attrName>style.visibility</p:attrName>
                                        </p:attrNameLst>
                                      </p:cBhvr>
                                      <p:to>
                                        <p:strVal val="visible"/>
                                      </p:to>
                                    </p:set>
                                  </p:childTnLst>
                                </p:cTn>
                              </p:par>
                            </p:childTnLst>
                          </p:cTn>
                        </p:par>
                        <p:par>
                          <p:cTn id="39" fill="hold">
                            <p:stCondLst>
                              <p:cond delay="5590"/>
                            </p:stCondLst>
                            <p:childTnLst>
                              <p:par>
                                <p:cTn id="40" presetID="1" presetClass="entr" presetSubtype="0" fill="hold" grpId="0" nodeType="afterEffect">
                                  <p:stCondLst>
                                    <p:cond delay="500"/>
                                  </p:stCondLst>
                                  <p:childTnLst>
                                    <p:set>
                                      <p:cBhvr>
                                        <p:cTn id="41" dur="1" fill="hold">
                                          <p:stCondLst>
                                            <p:cond delay="0"/>
                                          </p:stCondLst>
                                        </p:cTn>
                                        <p:tgtEl>
                                          <p:spTgt spid="333915">
                                            <p:txEl>
                                              <p:pRg st="3" end="3"/>
                                            </p:txEl>
                                          </p:spTgt>
                                        </p:tgtEl>
                                        <p:attrNameLst>
                                          <p:attrName>style.visibility</p:attrName>
                                        </p:attrNameLst>
                                      </p:cBhvr>
                                      <p:to>
                                        <p:strVal val="visible"/>
                                      </p:to>
                                    </p:set>
                                  </p:childTnLst>
                                </p:cTn>
                              </p:par>
                            </p:childTnLst>
                          </p:cTn>
                        </p:par>
                        <p:par>
                          <p:cTn id="42" fill="hold">
                            <p:stCondLst>
                              <p:cond delay="6090"/>
                            </p:stCondLst>
                            <p:childTnLst>
                              <p:par>
                                <p:cTn id="43" presetID="1" presetClass="entr" presetSubtype="0" fill="hold" grpId="0" nodeType="afterEffect">
                                  <p:stCondLst>
                                    <p:cond delay="500"/>
                                  </p:stCondLst>
                                  <p:childTnLst>
                                    <p:set>
                                      <p:cBhvr>
                                        <p:cTn id="44" dur="1" fill="hold">
                                          <p:stCondLst>
                                            <p:cond delay="0"/>
                                          </p:stCondLst>
                                        </p:cTn>
                                        <p:tgtEl>
                                          <p:spTgt spid="333915">
                                            <p:txEl>
                                              <p:pRg st="4" end="4"/>
                                            </p:txEl>
                                          </p:spTgt>
                                        </p:tgtEl>
                                        <p:attrNameLst>
                                          <p:attrName>style.visibility</p:attrName>
                                        </p:attrNameLst>
                                      </p:cBhvr>
                                      <p:to>
                                        <p:strVal val="visible"/>
                                      </p:to>
                                    </p:set>
                                  </p:childTnLst>
                                </p:cTn>
                              </p:par>
                            </p:childTnLst>
                          </p:cTn>
                        </p:par>
                        <p:par>
                          <p:cTn id="45" fill="hold">
                            <p:stCondLst>
                              <p:cond delay="6590"/>
                            </p:stCondLst>
                            <p:childTnLst>
                              <p:par>
                                <p:cTn id="46" presetID="1" presetClass="entr" presetSubtype="0" fill="hold" grpId="0" nodeType="afterEffect">
                                  <p:stCondLst>
                                    <p:cond delay="500"/>
                                  </p:stCondLst>
                                  <p:childTnLst>
                                    <p:set>
                                      <p:cBhvr>
                                        <p:cTn id="47" dur="1" fill="hold">
                                          <p:stCondLst>
                                            <p:cond delay="0"/>
                                          </p:stCondLst>
                                        </p:cTn>
                                        <p:tgtEl>
                                          <p:spTgt spid="333915">
                                            <p:txEl>
                                              <p:pRg st="5" end="5"/>
                                            </p:txEl>
                                          </p:spTgt>
                                        </p:tgtEl>
                                        <p:attrNameLst>
                                          <p:attrName>style.visibility</p:attrName>
                                        </p:attrNameLst>
                                      </p:cBhvr>
                                      <p:to>
                                        <p:strVal val="visible"/>
                                      </p:to>
                                    </p:set>
                                  </p:childTnLst>
                                </p:cTn>
                              </p:par>
                            </p:childTnLst>
                          </p:cTn>
                        </p:par>
                        <p:par>
                          <p:cTn id="48" fill="hold">
                            <p:stCondLst>
                              <p:cond delay="7090"/>
                            </p:stCondLst>
                            <p:childTnLst>
                              <p:par>
                                <p:cTn id="49" presetID="1" presetClass="entr" presetSubtype="0" fill="hold" grpId="0" nodeType="afterEffect">
                                  <p:stCondLst>
                                    <p:cond delay="500"/>
                                  </p:stCondLst>
                                  <p:childTnLst>
                                    <p:set>
                                      <p:cBhvr>
                                        <p:cTn id="50" dur="1" fill="hold">
                                          <p:stCondLst>
                                            <p:cond delay="0"/>
                                          </p:stCondLst>
                                        </p:cTn>
                                        <p:tgtEl>
                                          <p:spTgt spid="333915">
                                            <p:txEl>
                                              <p:pRg st="6" end="6"/>
                                            </p:txEl>
                                          </p:spTgt>
                                        </p:tgtEl>
                                        <p:attrNameLst>
                                          <p:attrName>style.visibility</p:attrName>
                                        </p:attrNameLst>
                                      </p:cBhvr>
                                      <p:to>
                                        <p:strVal val="visible"/>
                                      </p:to>
                                    </p:set>
                                  </p:childTnLst>
                                </p:cTn>
                              </p:par>
                            </p:childTnLst>
                          </p:cTn>
                        </p:par>
                        <p:par>
                          <p:cTn id="51" fill="hold">
                            <p:stCondLst>
                              <p:cond delay="7590"/>
                            </p:stCondLst>
                            <p:childTnLst>
                              <p:par>
                                <p:cTn id="52" presetID="1" presetClass="entr" presetSubtype="0" fill="hold" grpId="0" nodeType="afterEffect">
                                  <p:stCondLst>
                                    <p:cond delay="500"/>
                                  </p:stCondLst>
                                  <p:childTnLst>
                                    <p:set>
                                      <p:cBhvr>
                                        <p:cTn id="53" dur="1" fill="hold">
                                          <p:stCondLst>
                                            <p:cond delay="0"/>
                                          </p:stCondLst>
                                        </p:cTn>
                                        <p:tgtEl>
                                          <p:spTgt spid="333915">
                                            <p:txEl>
                                              <p:pRg st="7" end="7"/>
                                            </p:txEl>
                                          </p:spTgt>
                                        </p:tgtEl>
                                        <p:attrNameLst>
                                          <p:attrName>style.visibility</p:attrName>
                                        </p:attrNameLst>
                                      </p:cBhvr>
                                      <p:to>
                                        <p:strVal val="visible"/>
                                      </p:to>
                                    </p:set>
                                  </p:childTnLst>
                                </p:cTn>
                              </p:par>
                            </p:childTnLst>
                          </p:cTn>
                        </p:par>
                        <p:par>
                          <p:cTn id="54" fill="hold">
                            <p:stCondLst>
                              <p:cond delay="8090"/>
                            </p:stCondLst>
                            <p:childTnLst>
                              <p:par>
                                <p:cTn id="55" presetID="1" presetClass="entr" presetSubtype="0" fill="hold" grpId="0" nodeType="afterEffect">
                                  <p:stCondLst>
                                    <p:cond delay="500"/>
                                  </p:stCondLst>
                                  <p:childTnLst>
                                    <p:set>
                                      <p:cBhvr>
                                        <p:cTn id="56" dur="1" fill="hold">
                                          <p:stCondLst>
                                            <p:cond delay="0"/>
                                          </p:stCondLst>
                                        </p:cTn>
                                        <p:tgtEl>
                                          <p:spTgt spid="333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915"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12223</TotalTime>
  <Words>2407</Words>
  <Application>Microsoft Office PowerPoint</Application>
  <PresentationFormat>On-screen Show (4:3)</PresentationFormat>
  <Paragraphs>473</Paragraphs>
  <Slides>59</Slides>
  <Notes>38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Default Design</vt:lpstr>
      <vt:lpstr>Epidemiology in the clinic</vt:lpstr>
      <vt:lpstr>Epidemiology in the clinic</vt:lpstr>
      <vt:lpstr>Outline of session</vt:lpstr>
      <vt:lpstr>Learning objectives</vt:lpstr>
      <vt:lpstr>The diagnostic process</vt:lpstr>
      <vt:lpstr>What’s wrong with me, doctor?</vt:lpstr>
      <vt:lpstr>What’s wrong with me, doctor?</vt:lpstr>
      <vt:lpstr>Objective of diagnostic process</vt:lpstr>
      <vt:lpstr>Exam approach to differential diagnosis</vt:lpstr>
      <vt:lpstr>Exam approach to differential diagnosis</vt:lpstr>
      <vt:lpstr>Or in alphabetical order: </vt:lpstr>
      <vt:lpstr>Not in real life</vt:lpstr>
      <vt:lpstr>Narrowing the differential</vt:lpstr>
      <vt:lpstr>What is going on in the diagnostic process?</vt:lpstr>
      <vt:lpstr>For this patient</vt:lpstr>
      <vt:lpstr>Pre-test probabilities*</vt:lpstr>
      <vt:lpstr>Next steps</vt:lpstr>
      <vt:lpstr>Likelihood ratio</vt:lpstr>
      <vt:lpstr>Formulae for LR</vt:lpstr>
      <vt:lpstr>How to calculate post-test probability</vt:lpstr>
      <vt:lpstr>Chest pain</vt:lpstr>
      <vt:lpstr>PowerPoint Presentation</vt:lpstr>
      <vt:lpstr>Likelihood ratios: migraine</vt:lpstr>
      <vt:lpstr>Any questions?</vt:lpstr>
      <vt:lpstr>Example from sexual health clinic</vt:lpstr>
      <vt:lpstr>What evidence is being used?</vt:lpstr>
      <vt:lpstr>What evidence is being used? (2)</vt:lpstr>
      <vt:lpstr>Clinical predictors of a UTI</vt:lpstr>
      <vt:lpstr>Combination of symptoms</vt:lpstr>
      <vt:lpstr>Importance of communication</vt:lpstr>
      <vt:lpstr>Your 45 year old patient has a mammogram</vt:lpstr>
      <vt:lpstr>What do you need to know? </vt:lpstr>
      <vt:lpstr>Use the LR model</vt:lpstr>
      <vt:lpstr>What does all this mean for you?</vt:lpstr>
      <vt:lpstr>Management decisions</vt:lpstr>
      <vt:lpstr>What treatment should I have?</vt:lpstr>
      <vt:lpstr>Evidence based medicine:  definition</vt:lpstr>
      <vt:lpstr>Five steps of evidence based practice</vt:lpstr>
      <vt:lpstr>EBP in real life </vt:lpstr>
      <vt:lpstr>Finding answers to clinical questions?</vt:lpstr>
      <vt:lpstr>New tools</vt:lpstr>
      <vt:lpstr>Levels of evidence</vt:lpstr>
      <vt:lpstr>Levels of Evidence for Anecdote-based medicine</vt:lpstr>
      <vt:lpstr>RCTs</vt:lpstr>
      <vt:lpstr>Interpreting the results of trials</vt:lpstr>
      <vt:lpstr>Number needed to treat</vt:lpstr>
      <vt:lpstr>Jupiter trial: Rosuvastatin </vt:lpstr>
      <vt:lpstr>Jupiter</vt:lpstr>
      <vt:lpstr>Meta-analyses: forest plots </vt:lpstr>
      <vt:lpstr>Patient centred care</vt:lpstr>
      <vt:lpstr>Risk communication and promoting health</vt:lpstr>
      <vt:lpstr>Make every contact count</vt:lpstr>
      <vt:lpstr>How to do it: 3 or 5 As</vt:lpstr>
      <vt:lpstr>Prevention: not just smoking</vt:lpstr>
      <vt:lpstr>A plea on HIV</vt:lpstr>
      <vt:lpstr>Study of newly diagnosed HIV at Imperial</vt:lpstr>
      <vt:lpstr>Late diagnosis increased with age</vt:lpstr>
      <vt:lpstr>Please remember</vt:lpstr>
      <vt:lpstr>Learning objectives</vt:lpstr>
    </vt:vector>
  </TitlesOfParts>
  <Company>DIDE, 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Professor Neil M. Ferguson</dc:creator>
  <cp:lastModifiedBy>Shiel, Nuala</cp:lastModifiedBy>
  <cp:revision>513</cp:revision>
  <dcterms:created xsi:type="dcterms:W3CDTF">2011-03-01T07:41:12Z</dcterms:created>
  <dcterms:modified xsi:type="dcterms:W3CDTF">2012-07-27T10:08:33Z</dcterms:modified>
</cp:coreProperties>
</file>