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76" autoAdjust="0"/>
    <p:restoredTop sz="94660" autoAdjust="0"/>
  </p:normalViewPr>
  <p:slideViewPr>
    <p:cSldViewPr>
      <p:cViewPr>
        <p:scale>
          <a:sx n="50" d="100"/>
          <a:sy n="50" d="100"/>
        </p:scale>
        <p:origin x="-78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A2E7A-88CB-4615-86CA-C8C89337C5F1}" type="datetimeFigureOut">
              <a:rPr lang="en-US" smtClean="0"/>
              <a:pPr/>
              <a:t>5/14/2009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DF09-DD64-4190-BA58-18A91A31A4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357430"/>
            <a:ext cx="637295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Arial" pitchFamily="34" charset="0"/>
                <a:cs typeface="Arial" pitchFamily="34" charset="0"/>
              </a:rPr>
              <a:t>CPT revision 2009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5400" dirty="0" smtClean="0">
                <a:latin typeface="Arial" pitchFamily="34" charset="0"/>
                <a:cs typeface="Arial" pitchFamily="34" charset="0"/>
              </a:rPr>
              <a:t>Cardiovascular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21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STABLE ANGINA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1714488"/>
            <a:ext cx="617149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always manage risk factors, usually give aspirin/clopidogrel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assess almost always for possible revascularisation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sometimes sufficient to use occasional sublingual GTN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beta-blockers most effective preventive, </a:t>
            </a:r>
            <a:r>
              <a:rPr lang="en-GB" dirty="0" err="1" smtClean="0"/>
              <a:t>diltiazem</a:t>
            </a:r>
            <a:r>
              <a:rPr lang="en-GB" dirty="0" smtClean="0"/>
              <a:t>/</a:t>
            </a:r>
            <a:r>
              <a:rPr lang="en-GB" dirty="0" err="1" smtClean="0"/>
              <a:t>verapamil</a:t>
            </a:r>
            <a:r>
              <a:rPr lang="en-GB" dirty="0" smtClean="0"/>
              <a:t> if</a:t>
            </a:r>
          </a:p>
          <a:p>
            <a:r>
              <a:rPr lang="en-GB" dirty="0"/>
              <a:t>	</a:t>
            </a:r>
            <a:r>
              <a:rPr lang="en-GB" dirty="0" smtClean="0"/>
              <a:t>contraindicated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add long acting nitrate (ISMN) to beta-blocker or CCB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can add </a:t>
            </a:r>
            <a:r>
              <a:rPr lang="en-GB" dirty="0" err="1" smtClean="0"/>
              <a:t>dihydropyridine</a:t>
            </a:r>
            <a:r>
              <a:rPr lang="en-GB" dirty="0" smtClean="0"/>
              <a:t> to beta-blocker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consider </a:t>
            </a:r>
            <a:r>
              <a:rPr lang="en-GB" dirty="0" err="1" smtClean="0"/>
              <a:t>nicorandil</a:t>
            </a:r>
            <a:r>
              <a:rPr lang="en-GB" dirty="0" smtClean="0"/>
              <a:t>, </a:t>
            </a:r>
            <a:r>
              <a:rPr lang="en-GB" dirty="0" err="1" smtClean="0"/>
              <a:t>ivabradine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if symptoms persist look again at revascularisation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212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HYPERTENSION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857364"/>
            <a:ext cx="7061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most cases primary (“essential”)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look for secondary causes in young patients, in presence of clinical clues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most patients (two-thirds, more in diabetes) will need 2+ drugs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always consider what drugs you should </a:t>
            </a:r>
            <a:r>
              <a:rPr lang="en-GB" u="sng" dirty="0" smtClean="0"/>
              <a:t>not</a:t>
            </a:r>
            <a:r>
              <a:rPr lang="en-GB" dirty="0" smtClean="0"/>
              <a:t> use; beta-blockers/asthma,</a:t>
            </a:r>
          </a:p>
          <a:p>
            <a:r>
              <a:rPr lang="en-GB" dirty="0"/>
              <a:t>	</a:t>
            </a:r>
            <a:r>
              <a:rPr lang="en-GB" dirty="0" err="1" smtClean="0"/>
              <a:t>ACEIor</a:t>
            </a:r>
            <a:r>
              <a:rPr lang="en-GB" dirty="0" smtClean="0"/>
              <a:t> ARBs/pregnancy, thiazides/gout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31913" y="765175"/>
            <a:ext cx="6911975" cy="5711825"/>
            <a:chOff x="839" y="179"/>
            <a:chExt cx="4354" cy="3598"/>
          </a:xfrm>
        </p:grpSpPr>
        <p:pic>
          <p:nvPicPr>
            <p:cNvPr id="51204" name="Picture 3"/>
            <p:cNvPicPr>
              <a:picLocks noChangeAspect="1" noChangeArrowheads="1"/>
            </p:cNvPicPr>
            <p:nvPr/>
          </p:nvPicPr>
          <p:blipFill>
            <a:blip r:embed="rId2"/>
            <a:srcRect r="-72" b="44667"/>
            <a:stretch>
              <a:fillRect/>
            </a:stretch>
          </p:blipFill>
          <p:spPr bwMode="auto">
            <a:xfrm>
              <a:off x="839" y="179"/>
              <a:ext cx="4354" cy="2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0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84" y="3203"/>
              <a:ext cx="4037" cy="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898525" y="76200"/>
            <a:ext cx="7392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latin typeface="Arial" charset="0"/>
                <a:cs typeface="Arial" charset="0"/>
              </a:rPr>
              <a:t>COMBINING DRUGS FOR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371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Antihypertensive drugs in pregnancy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571612"/>
            <a:ext cx="29009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methyldopa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hydrallazine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nifedipine</a:t>
            </a:r>
            <a:r>
              <a:rPr lang="en-GB" dirty="0" smtClean="0"/>
              <a:t> modified-release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 smtClean="0"/>
              <a:t>labetalol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456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SECONDARY PREVENTION POST-MI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1571612"/>
            <a:ext cx="33091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Evidence for benefits of: -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- ACEIs (ARBs)</a:t>
            </a:r>
          </a:p>
          <a:p>
            <a:endParaRPr lang="en-GB" dirty="0"/>
          </a:p>
          <a:p>
            <a:r>
              <a:rPr lang="en-GB" dirty="0" smtClean="0"/>
              <a:t>	- beta-blockers</a:t>
            </a:r>
          </a:p>
          <a:p>
            <a:endParaRPr lang="en-GB" dirty="0"/>
          </a:p>
          <a:p>
            <a:r>
              <a:rPr lang="en-GB" dirty="0" smtClean="0"/>
              <a:t>	-statins</a:t>
            </a:r>
          </a:p>
          <a:p>
            <a:endParaRPr lang="en-GB" dirty="0"/>
          </a:p>
          <a:p>
            <a:r>
              <a:rPr lang="en-GB" dirty="0" smtClean="0"/>
              <a:t>	-aspirin</a:t>
            </a:r>
          </a:p>
          <a:p>
            <a:endParaRPr lang="en-GB" dirty="0"/>
          </a:p>
          <a:p>
            <a:r>
              <a:rPr lang="en-GB" dirty="0" smtClean="0"/>
              <a:t>	-?? Omega-3 fatty acids</a:t>
            </a:r>
          </a:p>
          <a:p>
            <a:endParaRPr lang="en-GB" dirty="0"/>
          </a:p>
          <a:p>
            <a:r>
              <a:rPr lang="en-GB" dirty="0" smtClean="0"/>
              <a:t>	- cardiac rehabilitation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785926"/>
            <a:ext cx="678661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68-year-old woman has heart failure caused by ischaemic heart disease.  She is currently treated with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furosemide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enalapril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metoprolol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spironolactone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She complains of increased frequency of angina.  Which change in her medication would be most appropriate?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	add digoxin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	add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isosorbide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mononitrate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	add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verapamil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(controlled release)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	stop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metoprolol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	stop </a:t>
            </a:r>
            <a:r>
              <a:rPr kumimoji="0" lang="en-GB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spironolactone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32093" y="2257420"/>
            <a:ext cx="801187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52-year-old man has been diagnosed with type 2 diabetes.  He has normal renal function but has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proteinuria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his blood pressure is 140/85 mm Hg. Which of these would be your first choice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antihypertensive drug?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lang="en-GB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A.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thiazide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beta-blocker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angiotensin receptor blocker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calcium channel blocker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  alpha-blocker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14348" y="2257420"/>
            <a:ext cx="7572428" cy="234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patient is being treated for hypertension with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verapamil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Which of the following is the most likely adverse affect at therapeutic dose?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	constipation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	bradycardia (&lt;50 beats/min)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	hyperglycaemia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	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myalgia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	nightmares</a:t>
            </a:r>
            <a:endParaRPr kumimoji="0" lang="en-GB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2071678"/>
            <a:ext cx="871745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Which is the most accurate statement with regard to the treatment of hypertension?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	ACE inhibitors are contra-indicated in type 1 diabetes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	Alpha blockers are contra-indicated in benign prostatic hypertrophy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	Beta-blockers are contra-indicated in hypertensive patients who develop congestive heart failure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	Calcium channel blockers are contra-indicated in asthma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	Thiazides are contra-indicated in patients with a history of gout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2548" y="1071546"/>
            <a:ext cx="503381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5 main topics:</a:t>
            </a:r>
          </a:p>
          <a:p>
            <a:endParaRPr lang="en-GB" sz="2400" dirty="0"/>
          </a:p>
          <a:p>
            <a:r>
              <a:rPr lang="en-GB" sz="2400" dirty="0" smtClean="0"/>
              <a:t>	- atrial fibrillation</a:t>
            </a:r>
          </a:p>
          <a:p>
            <a:endParaRPr lang="en-GB" sz="2400" dirty="0"/>
          </a:p>
          <a:p>
            <a:r>
              <a:rPr lang="en-GB" sz="2400" dirty="0" smtClean="0"/>
              <a:t>	- heart failure</a:t>
            </a:r>
          </a:p>
          <a:p>
            <a:endParaRPr lang="en-GB" sz="2400" dirty="0"/>
          </a:p>
          <a:p>
            <a:r>
              <a:rPr lang="en-GB" sz="2400" dirty="0" smtClean="0"/>
              <a:t>	- hypertension</a:t>
            </a:r>
          </a:p>
          <a:p>
            <a:endParaRPr lang="en-GB" sz="2400" dirty="0"/>
          </a:p>
          <a:p>
            <a:r>
              <a:rPr lang="en-GB" sz="2400" dirty="0" smtClean="0"/>
              <a:t>	- stable angina</a:t>
            </a:r>
          </a:p>
          <a:p>
            <a:endParaRPr lang="en-GB" sz="2400" dirty="0"/>
          </a:p>
          <a:p>
            <a:r>
              <a:rPr lang="en-GB" sz="2400" dirty="0" smtClean="0"/>
              <a:t>	- secondary prevention post-MI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5857892"/>
            <a:ext cx="2029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+ emergencies later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857232"/>
            <a:ext cx="321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ATRIAL FIBRILLATION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285992"/>
            <a:ext cx="729975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Paroxysmal - self-limiting, &lt; 7 days (usually &lt;2), recurs</a:t>
            </a:r>
          </a:p>
          <a:p>
            <a:endParaRPr lang="en-GB" sz="2000" dirty="0"/>
          </a:p>
          <a:p>
            <a:r>
              <a:rPr lang="en-GB" sz="2000" dirty="0" smtClean="0"/>
              <a:t>Persistent  - lasts &gt; 7 days, often cardioversion attempted, may recur</a:t>
            </a:r>
          </a:p>
          <a:p>
            <a:endParaRPr lang="en-GB" sz="2000" dirty="0"/>
          </a:p>
          <a:p>
            <a:r>
              <a:rPr lang="en-GB" sz="2000" dirty="0" smtClean="0"/>
              <a:t>Permanent – accepted often after attempted cardioversion</a:t>
            </a: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500042"/>
            <a:ext cx="124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Paroxysmal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500174"/>
            <a:ext cx="734810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if rare and brief may ignore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if frequent – drugs to prevent episodes (</a:t>
            </a:r>
            <a:r>
              <a:rPr lang="en-GB" dirty="0" err="1" smtClean="0"/>
              <a:t>amiodarone</a:t>
            </a:r>
            <a:r>
              <a:rPr lang="en-GB" dirty="0" smtClean="0"/>
              <a:t>, </a:t>
            </a:r>
            <a:r>
              <a:rPr lang="en-GB" dirty="0" err="1" smtClean="0"/>
              <a:t>sotalol</a:t>
            </a:r>
            <a:r>
              <a:rPr lang="en-GB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	    -   self-administered drugs to stop attacks after onset (</a:t>
            </a:r>
            <a:r>
              <a:rPr lang="en-GB" dirty="0" err="1" smtClean="0"/>
              <a:t>flecainide</a:t>
            </a:r>
            <a:r>
              <a:rPr lang="en-GB" dirty="0" smtClean="0"/>
              <a:t>,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propafenone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                  -    possible ablation if drugs ineffective</a:t>
            </a:r>
          </a:p>
          <a:p>
            <a:endParaRPr lang="en-GB" dirty="0"/>
          </a:p>
          <a:p>
            <a:r>
              <a:rPr lang="en-GB" dirty="0" smtClean="0"/>
              <a:t>	   -     if episodes continue </a:t>
            </a:r>
            <a:r>
              <a:rPr lang="en-GB" dirty="0" err="1" smtClean="0"/>
              <a:t>anticoagulate</a:t>
            </a:r>
            <a:r>
              <a:rPr lang="en-GB" dirty="0" smtClean="0"/>
              <a:t>   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110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Persistent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714488"/>
            <a:ext cx="70782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attempt cardioversion (DC or pharmacological , usually </a:t>
            </a:r>
            <a:r>
              <a:rPr lang="en-GB" dirty="0" err="1" smtClean="0"/>
              <a:t>flecainide</a:t>
            </a:r>
            <a:r>
              <a:rPr lang="en-GB" dirty="0" smtClean="0"/>
              <a:t> or</a:t>
            </a:r>
          </a:p>
          <a:p>
            <a:r>
              <a:rPr lang="en-GB" dirty="0"/>
              <a:t>	</a:t>
            </a:r>
            <a:r>
              <a:rPr lang="en-GB" dirty="0" err="1" smtClean="0"/>
              <a:t>amiodarone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u="sng" dirty="0" smtClean="0"/>
              <a:t>possibly</a:t>
            </a:r>
            <a:r>
              <a:rPr lang="en-GB" dirty="0" smtClean="0"/>
              <a:t> better outcomes if anti-arrhythmic drugs given before and after</a:t>
            </a:r>
          </a:p>
          <a:p>
            <a:r>
              <a:rPr lang="en-GB" dirty="0" smtClean="0"/>
              <a:t>	cardioversion</a:t>
            </a:r>
          </a:p>
          <a:p>
            <a:endParaRPr lang="en-GB" dirty="0"/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if acute (&lt;48 hours) no need to </a:t>
            </a:r>
            <a:r>
              <a:rPr lang="en-GB" dirty="0" err="1" smtClean="0"/>
              <a:t>anticoagulate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otherwise usual to </a:t>
            </a:r>
            <a:r>
              <a:rPr lang="en-GB" dirty="0" err="1" smtClean="0"/>
              <a:t>antcoagulate</a:t>
            </a:r>
            <a:r>
              <a:rPr lang="en-GB" dirty="0" smtClean="0"/>
              <a:t>  for ~ 3 weeks pre/post cardioversion, </a:t>
            </a:r>
          </a:p>
          <a:p>
            <a:r>
              <a:rPr lang="en-GB" dirty="0"/>
              <a:t>	</a:t>
            </a:r>
            <a:r>
              <a:rPr lang="en-GB" dirty="0" smtClean="0"/>
              <a:t>long term if cardioversion unsuccessful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142984"/>
            <a:ext cx="156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Permanent</a:t>
            </a:r>
            <a:endParaRPr lang="en-GB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143116"/>
            <a:ext cx="68969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failed cardioversion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cardioversion not likely to succeed (AF &gt; 1 year, valve disease, poor LV </a:t>
            </a:r>
          </a:p>
          <a:p>
            <a:r>
              <a:rPr lang="en-GB" dirty="0"/>
              <a:t>	</a:t>
            </a:r>
            <a:r>
              <a:rPr lang="en-GB" dirty="0" smtClean="0"/>
              <a:t>function, uncontrolled hypertension)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patient does not want cardioversion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rate control + anticoagulation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	beta-blocker +/- digoxin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dirty="0" err="1" smtClean="0"/>
              <a:t>verapamil</a:t>
            </a:r>
            <a:r>
              <a:rPr lang="en-GB" dirty="0" smtClean="0"/>
              <a:t>/</a:t>
            </a:r>
            <a:r>
              <a:rPr lang="en-GB" dirty="0" err="1" smtClean="0"/>
              <a:t>diltiazem</a:t>
            </a:r>
            <a:r>
              <a:rPr lang="en-GB" dirty="0" smtClean="0"/>
              <a:t> +/- digoxin</a:t>
            </a:r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u="sng" dirty="0" smtClean="0"/>
              <a:t>never</a:t>
            </a:r>
            <a:r>
              <a:rPr lang="en-GB" dirty="0" smtClean="0"/>
              <a:t> </a:t>
            </a:r>
            <a:r>
              <a:rPr lang="en-GB" dirty="0" err="1" smtClean="0"/>
              <a:t>verapamil</a:t>
            </a:r>
            <a:r>
              <a:rPr lang="en-GB" dirty="0" smtClean="0"/>
              <a:t>/</a:t>
            </a:r>
            <a:r>
              <a:rPr lang="en-GB" dirty="0" err="1" smtClean="0"/>
              <a:t>diltiazem</a:t>
            </a:r>
            <a:r>
              <a:rPr lang="en-GB" dirty="0" smtClean="0"/>
              <a:t> + beta-blocker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16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Anticoagulation</a:t>
            </a:r>
            <a:endParaRPr lang="en-GB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143116"/>
            <a:ext cx="53927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warfarin best (can use heparin first)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aspirin better than nothing, efficacy less than warfarin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clopidogrel acceptable alternative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301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HEART FAILURE (CONGESTIVE)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1928802"/>
            <a:ext cx="691721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always deal with underlying risk (BP, lipids, diabetes, obesity, anaemia)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sometimes revascularisation useful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ACEI/ARB core treatment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diuretics (loop) generally needed because of fluid overload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add low-dose beta-blocker, titrate slowly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add </a:t>
            </a:r>
            <a:r>
              <a:rPr lang="en-GB" dirty="0" err="1" smtClean="0"/>
              <a:t>spironolactone</a:t>
            </a:r>
            <a:r>
              <a:rPr lang="en-GB" dirty="0" smtClean="0"/>
              <a:t> (</a:t>
            </a:r>
            <a:r>
              <a:rPr lang="en-GB" dirty="0" err="1" smtClean="0"/>
              <a:t>eplerenone</a:t>
            </a:r>
            <a:r>
              <a:rPr lang="en-GB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add digoxin almost always in AF, otherwise for symptom control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nitrates nay improve some symptoms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orthopnoea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214422"/>
            <a:ext cx="129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/>
              <a:t>Monitor:</a:t>
            </a:r>
            <a:endParaRPr lang="en-GB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85918" y="2214554"/>
            <a:ext cx="71717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GB" dirty="0" smtClean="0"/>
              <a:t>BP, may be very low (SBP &lt; 100), postural hypotension may be particular</a:t>
            </a:r>
          </a:p>
          <a:p>
            <a:r>
              <a:rPr lang="en-GB" dirty="0"/>
              <a:t>	</a:t>
            </a:r>
            <a:r>
              <a:rPr lang="en-GB" dirty="0" smtClean="0"/>
              <a:t>problem</a:t>
            </a:r>
          </a:p>
          <a:p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 renal function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 plasma potassium ( ACEI/ARB + </a:t>
            </a:r>
            <a:r>
              <a:rPr lang="en-GB" dirty="0" err="1" smtClean="0"/>
              <a:t>spironolactone</a:t>
            </a:r>
            <a:r>
              <a:rPr lang="en-GB" dirty="0" smtClean="0"/>
              <a:t>  + reduced renal function)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472</Words>
  <Application>Microsoft Office PowerPoint</Application>
  <PresentationFormat>On-screen Show (4:3)</PresentationFormat>
  <Paragraphs>171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Imperial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mms30</dc:creator>
  <cp:lastModifiedBy>ICT</cp:lastModifiedBy>
  <cp:revision>10</cp:revision>
  <dcterms:created xsi:type="dcterms:W3CDTF">2009-05-08T05:24:25Z</dcterms:created>
  <dcterms:modified xsi:type="dcterms:W3CDTF">2009-05-14T11:18:02Z</dcterms:modified>
</cp:coreProperties>
</file>