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4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610B93B8-8901-4489-A510-4C6A68F223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79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743CCA-C143-4014-BD74-765B96E3544A}" type="slidenum">
              <a:rPr lang="en-GB"/>
              <a:pPr/>
              <a:t>1</a:t>
            </a:fld>
            <a:endParaRPr lang="en-GB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D9ECFB-A150-4A1D-8427-AFC1C4EBDD43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200BD2-EDD1-42F9-AFE5-04EB5AE29E53}" type="slidenum">
              <a:rPr lang="en-GB"/>
              <a:pPr/>
              <a:t>3</a:t>
            </a:fld>
            <a:endParaRPr lang="en-GB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84B0DF-4472-4D5E-9010-52D4FD083C34}" type="slidenum">
              <a:rPr lang="en-GB"/>
              <a:pPr/>
              <a:t>4</a:t>
            </a:fld>
            <a:endParaRPr lang="en-GB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5F2A63-27C7-4407-8272-991641EC9286}" type="slidenum">
              <a:rPr lang="en-GB"/>
              <a:pPr/>
              <a:t>5</a:t>
            </a:fld>
            <a:endParaRPr lang="en-GB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1FC543-91C2-4590-B865-C55282131AE2}" type="slidenum">
              <a:rPr lang="en-GB"/>
              <a:pPr/>
              <a:t>6</a:t>
            </a:fld>
            <a:endParaRPr lang="en-GB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EBB434-B9FB-4EBE-AEE9-DE8313839D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38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5174C7-3850-4F1C-A4CF-23FA46716C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43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B4642C-F460-4E8A-9713-2D77181C78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01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C595CFC-4718-4CAD-B941-3866A520CD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9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57FD85-DD2E-49E2-A8C2-98C9DC6B1C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4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C074BB-E729-4091-8D66-711E19543E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9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9D71DB-E418-4F31-80E0-A037692EA7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19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E08EA2-436A-441E-802C-1A0F197490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46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B603EF-EB6F-41D5-A27D-89501DAB73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53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028848-5A5D-40EB-8606-56AC7582C1C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8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A10DB1-48AB-43F3-A194-A7A8BB127C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87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A4446E-3BFA-49CA-881F-B85EDC5AC8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8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487AC018-6BE0-4D78-82A1-FF978BDE84F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55650" y="2360613"/>
            <a:ext cx="8567738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GB" sz="4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Radiology for </a:t>
            </a:r>
            <a:r>
              <a:rPr lang="en-GB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medical students </a:t>
            </a:r>
            <a:r>
              <a:rPr lang="en-GB" sz="4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Bones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9872" y="4284663"/>
            <a:ext cx="7992888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ts val="800"/>
              </a:spcBef>
              <a:buClrTx/>
              <a:buFontTx/>
              <a:buNone/>
            </a:pPr>
            <a:r>
              <a:rPr lang="en-US" sz="3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Trauma – fractures and dislocations</a:t>
            </a:r>
            <a:endParaRPr lang="en-US" sz="36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55650" y="671513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GB" sz="4400">
                <a:solidFill>
                  <a:srgbClr val="FFFF00"/>
                </a:solidFill>
                <a:latin typeface="Calibri" pitchFamily="32" charset="0"/>
              </a:rPr>
              <a:t>General Orthopaedic Principles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55650" y="2184400"/>
            <a:ext cx="4200525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2 views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Angulation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Comminuted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Open/Closed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Neuro-vascular compromise 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Other associated fractures/dislocations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  <a:latin typeface="Calibri" pitchFamily="32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5356225" y="2192338"/>
            <a:ext cx="4052888" cy="4441825"/>
            <a:chOff x="3374" y="1381"/>
            <a:chExt cx="2553" cy="2798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4" y="1381"/>
              <a:ext cx="2553" cy="2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3374" y="1381"/>
              <a:ext cx="2553" cy="2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55650" y="671513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 sz="4400">
                <a:solidFill>
                  <a:srgbClr val="FFFF00"/>
                </a:solidFill>
                <a:latin typeface="Calibri" pitchFamily="32" charset="0"/>
              </a:rPr>
              <a:t># Neck of Femur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5650" y="2184400"/>
            <a:ext cx="4200525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US" sz="2800">
                <a:solidFill>
                  <a:srgbClr val="FFFFFF"/>
                </a:solidFill>
                <a:latin typeface="Calibri" pitchFamily="32" charset="0"/>
              </a:rPr>
              <a:t>Right inter-trochanteric fracture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US" sz="2800">
                <a:solidFill>
                  <a:srgbClr val="FFFFFF"/>
                </a:solidFill>
                <a:latin typeface="Calibri" pitchFamily="32" charset="0"/>
              </a:rPr>
              <a:t>Comminuted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US" sz="2800">
                <a:solidFill>
                  <a:srgbClr val="FFFFFF"/>
                </a:solidFill>
                <a:latin typeface="Calibri" pitchFamily="32" charset="0"/>
              </a:rPr>
              <a:t>Angulated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US" sz="2800">
                <a:solidFill>
                  <a:srgbClr val="FFFFFF"/>
                </a:solidFill>
                <a:latin typeface="Calibri" pitchFamily="32" charset="0"/>
              </a:rPr>
              <a:t>Vascular compromise?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US" sz="2800">
                <a:solidFill>
                  <a:srgbClr val="FFFFFF"/>
                </a:solidFill>
                <a:latin typeface="Calibri" pitchFamily="32" charset="0"/>
              </a:rPr>
              <a:t>Old left dynamic hip screw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5124450" y="2719388"/>
            <a:ext cx="4197350" cy="3459162"/>
            <a:chOff x="3228" y="1713"/>
            <a:chExt cx="2644" cy="2179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8" y="1713"/>
              <a:ext cx="2644" cy="2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228" y="1713"/>
              <a:ext cx="2644" cy="2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55650" y="671513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GB" sz="4400">
                <a:solidFill>
                  <a:srgbClr val="FFFF00"/>
                </a:solidFill>
                <a:latin typeface="Calibri" pitchFamily="32" charset="0"/>
              </a:rPr>
              <a:t>Common Fractures: Scaphoid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55650" y="2184400"/>
            <a:ext cx="4200525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Tender over anatomical snuffbox</a:t>
            </a:r>
          </a:p>
          <a:p>
            <a:pPr hangingPunct="1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High index of clinical suspicion</a:t>
            </a:r>
          </a:p>
          <a:p>
            <a:pPr hangingPunct="1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# may not be visible initially</a:t>
            </a:r>
          </a:p>
          <a:p>
            <a:pPr hangingPunct="1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If X R negative but # strongly suspected, put in cast, re- X R 10/7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124450" y="2184400"/>
            <a:ext cx="4200525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t="50610" r="47339"/>
          <a:stretch>
            <a:fillRect/>
          </a:stretch>
        </p:blipFill>
        <p:spPr bwMode="auto">
          <a:xfrm>
            <a:off x="5199063" y="2271713"/>
            <a:ext cx="4510087" cy="454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666" t="50610" r="4733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55650" y="512763"/>
            <a:ext cx="8567738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GB" sz="4400">
                <a:solidFill>
                  <a:srgbClr val="FFFF00"/>
                </a:solidFill>
                <a:latin typeface="Calibri" pitchFamily="32" charset="0"/>
              </a:rPr>
              <a:t>Common Orthopaedic Cases: Shoulder Dislocation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55650" y="2184400"/>
            <a:ext cx="4200525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400">
                <a:solidFill>
                  <a:srgbClr val="FFFFFF"/>
                </a:solidFill>
                <a:latin typeface="Calibri" pitchFamily="32" charset="0"/>
              </a:rPr>
              <a:t>Anterior much more common than posterior</a:t>
            </a:r>
          </a:p>
          <a:p>
            <a:pPr hangingPunct="1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400">
                <a:solidFill>
                  <a:srgbClr val="FFFFFF"/>
                </a:solidFill>
                <a:latin typeface="Calibri" pitchFamily="32" charset="0"/>
              </a:rPr>
              <a:t>No muscle or bone anteriorly</a:t>
            </a:r>
          </a:p>
          <a:p>
            <a:pPr hangingPunct="1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400">
                <a:solidFill>
                  <a:srgbClr val="FFFFFF"/>
                </a:solidFill>
                <a:latin typeface="Calibri" pitchFamily="32" charset="0"/>
              </a:rPr>
              <a:t>AP view humeral head is anteromedial to glenoid </a:t>
            </a:r>
          </a:p>
          <a:p>
            <a:pPr hangingPunct="1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400">
                <a:solidFill>
                  <a:srgbClr val="FFFFFF"/>
                </a:solidFill>
                <a:latin typeface="Calibri" pitchFamily="32" charset="0"/>
              </a:rPr>
              <a:t>2</a:t>
            </a:r>
            <a:r>
              <a:rPr lang="en-GB" sz="2400" baseline="30000">
                <a:solidFill>
                  <a:srgbClr val="FFFFFF"/>
                </a:solidFill>
                <a:latin typeface="Calibri" pitchFamily="32" charset="0"/>
              </a:rPr>
              <a:t>nd</a:t>
            </a:r>
            <a:r>
              <a:rPr lang="en-GB" sz="2400">
                <a:solidFill>
                  <a:srgbClr val="FFFFFF"/>
                </a:solidFill>
                <a:latin typeface="Calibri" pitchFamily="32" charset="0"/>
              </a:rPr>
              <a:t> view at right angles confirms anterior dislocation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124450" y="2184400"/>
            <a:ext cx="4200525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"/>
          <a:stretch>
            <a:fillRect/>
          </a:stretch>
        </p:blipFill>
        <p:spPr bwMode="auto">
          <a:xfrm>
            <a:off x="5118100" y="2111375"/>
            <a:ext cx="23399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181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3" y="2111375"/>
            <a:ext cx="21844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275638" y="6184900"/>
            <a:ext cx="5667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GB" sz="2700">
                <a:solidFill>
                  <a:srgbClr val="000000"/>
                </a:solidFill>
                <a:latin typeface="Calibri" pitchFamily="32" charset="0"/>
              </a:rPr>
              <a:t>AP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18200" y="6161088"/>
            <a:ext cx="1074738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GB" sz="2700">
                <a:latin typeface="Calibri" pitchFamily="32" charset="0"/>
              </a:rPr>
              <a:t>Y view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755650" y="671513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GB" sz="4400">
                <a:solidFill>
                  <a:srgbClr val="FFFF00"/>
                </a:solidFill>
                <a:latin typeface="Calibri" pitchFamily="32" charset="0"/>
              </a:rPr>
              <a:t>Common Fractures: Paediatric 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55650" y="2184400"/>
            <a:ext cx="4200525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More flexible bones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Greenstick (bending)</a:t>
            </a:r>
          </a:p>
          <a:p>
            <a:pPr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•"/>
            </a:pPr>
            <a:r>
              <a:rPr lang="en-GB" sz="2800">
                <a:solidFill>
                  <a:srgbClr val="FFFFFF"/>
                </a:solidFill>
                <a:latin typeface="Calibri" pitchFamily="32" charset="0"/>
              </a:rPr>
              <a:t>Torus (wrinkle)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124450" y="2184400"/>
            <a:ext cx="4200525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225" y="2271713"/>
            <a:ext cx="36226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134</Words>
  <Application>Microsoft Office PowerPoint</Application>
  <PresentationFormat>Custom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Arial</vt:lpstr>
      <vt:lpstr>Microsoft YaHei</vt:lpstr>
      <vt:lpstr>Lucida Sans Unicode</vt:lpstr>
      <vt:lpstr>Calibri</vt:lpstr>
      <vt:lpstr>StarSymbol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 Sergot</dc:creator>
  <cp:lastModifiedBy>Shiel, Nuala</cp:lastModifiedBy>
  <cp:revision>4</cp:revision>
  <cp:lastPrinted>1601-01-01T00:00:00Z</cp:lastPrinted>
  <dcterms:created xsi:type="dcterms:W3CDTF">2012-07-25T21:22:38Z</dcterms:created>
  <dcterms:modified xsi:type="dcterms:W3CDTF">2012-08-13T10:18:30Z</dcterms:modified>
</cp:coreProperties>
</file>