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50" d="100"/>
          <a:sy n="50" d="100"/>
        </p:scale>
        <p:origin x="-708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26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D343A2-2617-4C20-B700-6C0783A515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762EF5-2A19-41B3-A0CE-C333FF72C7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47A61D-320B-441E-B9BF-3DFAAD2002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4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79C8A8A0-FD02-479F-900A-CCC1BCD174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3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E31A58-656F-4B8E-8F32-2FF73413C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A14FE3-3B2F-41C1-9989-C4A2BA22E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9378B2-17D4-48FC-AB0C-5822B8D62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FA7390-091F-42E5-8128-460B8F073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3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C9C1B6-64B6-406E-AE17-0840F7057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6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53E99E-458F-461E-B34B-B81775861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7B3085-2FD4-4A6F-8A74-B2E0E6143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BAC6BB-65F1-42E2-8CAD-04D86E7C3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2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5055FE-B27D-445B-8890-DEBB64648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675DDD-4463-4147-8160-E3577E077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665948-A873-4038-BF56-ABDC6BE6C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FB6C24-56FF-4E42-A03C-47398E3D7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7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CE00FB-35D9-4D19-9F9A-1864D1C3B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5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431094-F6E5-4BA0-A5F1-BFCDD28C9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9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4DF7CF-35EA-497E-BB09-91D4B48F3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5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A291C8-A1D2-4514-9B9C-32789F840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1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E2BF14-FA8A-40EB-8F01-6BBD41765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7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DCA83B-52D6-4AFA-BFDE-99B635D42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8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C596A7-17A4-4940-A86B-7DD43EA032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7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ACF5B0-CCEF-4B36-BF67-23E29E741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6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633B17-0545-4263-8CD4-B631D5CD1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67C522-4B0E-4511-AE79-32A38C952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0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559DF9-BD25-4B6F-97AE-AF1F1A4D9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6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BE28AF-8864-4095-9050-7258B359B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3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77935C-81D9-4DEF-A5F7-5ECDA29CC8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0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A164DD-A868-439B-9CE3-4D150475ED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FB5562-02A4-4FB6-83AC-69E305CE7A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6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7F687F-6085-4274-A211-0D9F4255FB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7D3E47-F3DF-442B-8CD8-4DDC7197BD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5DE485-20E9-475B-94E0-7E0ED80B0B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CDB51C5-F044-466C-82B7-FB2830A4E4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997A7149-A127-4642-A784-8CB44549B9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EA41D956-82A7-4108-B867-8D9A28FFD1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130425"/>
            <a:ext cx="8280920" cy="1470025"/>
          </a:xfrm>
          <a:ln/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Arial" pitchFamily="34" charset="0"/>
                <a:cs typeface="Arial" pitchFamily="34" charset="0"/>
              </a:rPr>
              <a:t>Radiology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medical students</a:t>
            </a:r>
            <a:r>
              <a:rPr lang="en-GB" dirty="0">
                <a:latin typeface="Arial" pitchFamily="34" charset="0"/>
                <a:cs typeface="Arial" pitchFamily="34" charset="0"/>
              </a:rPr>
              <a:t>: Abdomen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Summary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 i="1">
                <a:latin typeface="Calibri" pitchFamily="32" charset="0"/>
              </a:rPr>
              <a:t>This is an abdominal radiograph in a young/old male/female patient.  The bowel gas pattern appears normal and there is no free air.  No calcification is seen in the abdomen.  The bones appear normal.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42938" y="2928938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 b="1">
                <a:solidFill>
                  <a:srgbClr val="FFFF00"/>
                </a:solidFill>
                <a:latin typeface="Calibri" pitchFamily="32" charset="0"/>
              </a:rPr>
              <a:t>ABNORMAL BOWEL GAS PATTERN</a:t>
            </a:r>
            <a:r>
              <a:rPr lang="en-US" sz="4000" b="1">
                <a:solidFill>
                  <a:srgbClr val="FFFF00"/>
                </a:solidFill>
                <a:latin typeface="Calibri" pitchFamily="32" charset="0"/>
              </a:rPr>
              <a:t/>
            </a:r>
            <a:br>
              <a:rPr lang="en-US" sz="4000" b="1">
                <a:solidFill>
                  <a:srgbClr val="FFFF00"/>
                </a:solidFill>
                <a:latin typeface="Calibri" pitchFamily="32" charset="0"/>
              </a:rPr>
            </a:br>
            <a:endParaRPr lang="en-US" sz="4000" b="1">
              <a:solidFill>
                <a:srgbClr val="FFFF00"/>
              </a:solidFill>
              <a:latin typeface="Calibri" pitchFamily="32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Abnormality: There are dilated loops of bowel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116013" y="1916113"/>
            <a:ext cx="2703512" cy="4113212"/>
            <a:chOff x="703" y="1207"/>
            <a:chExt cx="1703" cy="2591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207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703" y="1207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04963" y="6042025"/>
            <a:ext cx="1104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GB">
                <a:latin typeface="Calibri" pitchFamily="32" charset="0"/>
              </a:rPr>
              <a:t>Normal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1013" y="6042025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GB">
                <a:latin typeface="Calibri" pitchFamily="32" charset="0"/>
              </a:rPr>
              <a:t>Small bowel dilatation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5435600" y="1844675"/>
            <a:ext cx="3022600" cy="3959225"/>
            <a:chOff x="3424" y="1162"/>
            <a:chExt cx="1904" cy="2494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3" b="3745"/>
            <a:stretch>
              <a:fillRect/>
            </a:stretch>
          </p:blipFill>
          <p:spPr bwMode="auto">
            <a:xfrm>
              <a:off x="3424" y="1162"/>
              <a:ext cx="1904" cy="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1903" b="3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3424" y="1162"/>
              <a:ext cx="1904" cy="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Dilated loops of large bowel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852488" y="1981200"/>
            <a:ext cx="3473450" cy="4113213"/>
            <a:chOff x="537" y="1248"/>
            <a:chExt cx="2188" cy="2591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" y="1248"/>
              <a:ext cx="218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537" y="1248"/>
              <a:ext cx="218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4648200" y="2451100"/>
            <a:ext cx="3808413" cy="3173413"/>
            <a:chOff x="2928" y="1544"/>
            <a:chExt cx="2399" cy="1999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44"/>
              <a:ext cx="2399" cy="1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928" y="1544"/>
              <a:ext cx="2399" cy="1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Small Bowel versus Large Bowel Obstruction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 u="sng">
                <a:latin typeface="Calibri" pitchFamily="32" charset="0"/>
              </a:rPr>
              <a:t>Small bowel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 u="sng">
              <a:latin typeface="Calibri" pitchFamily="32" charset="0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Centrally placed loops dilated bowel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Valvulae conniventes extend across whole bowel wall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 u="sng">
                <a:latin typeface="Calibri" pitchFamily="32" charset="0"/>
              </a:rPr>
              <a:t>Large bowel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 u="sng">
              <a:latin typeface="Calibri" pitchFamily="32" charset="0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Peripheral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>
              <a:latin typeface="Calibri" pitchFamily="32" charset="0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Haustrae (do not cross whole diameter of colon)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Small bowel obstruction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Causes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>
              <a:latin typeface="Calibri" pitchFamily="32" charset="0"/>
            </a:endParaRP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Adhesions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Incarcerated hernia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Ix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CT scan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78413" y="6165850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GB">
                <a:latin typeface="Calibri" pitchFamily="32" charset="0"/>
              </a:rPr>
              <a:t>Small bowel dilatation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5011738" y="1981200"/>
            <a:ext cx="3014662" cy="3967163"/>
            <a:chOff x="3157" y="1248"/>
            <a:chExt cx="1899" cy="2499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8" b="3546"/>
            <a:stretch>
              <a:fillRect/>
            </a:stretch>
          </p:blipFill>
          <p:spPr bwMode="auto">
            <a:xfrm>
              <a:off x="3157" y="1248"/>
              <a:ext cx="1899" cy="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2158" b="354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157" y="1248"/>
              <a:ext cx="1899" cy="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Large Bowel obstruction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Causes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Carcinoma LB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Inflammatory mass eg IBD, diverticular mass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Extrinsic – eg volvulus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Ix:  Contrast Enema or CT scan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787900" y="2060575"/>
            <a:ext cx="3473450" cy="4113213"/>
            <a:chOff x="3016" y="1298"/>
            <a:chExt cx="2188" cy="2591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298"/>
              <a:ext cx="218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016" y="1298"/>
              <a:ext cx="218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585788"/>
            <a:ext cx="7772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3600">
                <a:solidFill>
                  <a:srgbClr val="FFFF00"/>
                </a:solidFill>
                <a:latin typeface="Calibri" pitchFamily="32" charset="0"/>
              </a:rPr>
              <a:t>Focal bowel loop distension:</a:t>
            </a:r>
            <a:br>
              <a:rPr lang="en-GB" sz="3600">
                <a:solidFill>
                  <a:srgbClr val="FFFF00"/>
                </a:solidFill>
                <a:latin typeface="Calibri" pitchFamily="32" charset="0"/>
              </a:rPr>
            </a:br>
            <a:r>
              <a:rPr lang="en-GB" sz="3600">
                <a:solidFill>
                  <a:srgbClr val="FFFF00"/>
                </a:solidFill>
                <a:latin typeface="Calibri" pitchFamily="32" charset="0"/>
              </a:rPr>
              <a:t>Age 77, female, abdominal distension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323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643188" y="2000250"/>
            <a:ext cx="4341812" cy="4341813"/>
            <a:chOff x="1665" y="1260"/>
            <a:chExt cx="2735" cy="273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7" b="12114"/>
            <a:stretch>
              <a:fillRect/>
            </a:stretch>
          </p:blipFill>
          <p:spPr bwMode="auto">
            <a:xfrm>
              <a:off x="1665" y="1260"/>
              <a:ext cx="2735" cy="2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6907" b="1211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665" y="1260"/>
              <a:ext cx="2735" cy="2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Sigmoid volvulus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323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Ahaustral loop, inverted U shape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Apex in pelvis, projects to upper quadrants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Normal caecum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Large bowel obstruction present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365250" y="1946275"/>
            <a:ext cx="3416300" cy="4113213"/>
            <a:chOff x="860" y="1226"/>
            <a:chExt cx="2152" cy="2591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" t="17072" r="6082" b="10974"/>
            <a:stretch>
              <a:fillRect/>
            </a:stretch>
          </p:blipFill>
          <p:spPr bwMode="auto">
            <a:xfrm>
              <a:off x="860" y="1226"/>
              <a:ext cx="2152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452" t="17072" r="6082" b="1097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860" y="1226"/>
              <a:ext cx="2152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Age 80 male, severe diarrhoea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323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962275" y="1590675"/>
            <a:ext cx="4364038" cy="4748213"/>
            <a:chOff x="1866" y="1002"/>
            <a:chExt cx="2749" cy="2991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1002"/>
              <a:ext cx="2749" cy="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872" y="1008"/>
              <a:ext cx="2735" cy="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System for Looking at Plain Abdominal Film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Technical details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Age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Side marker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Toxic megacolon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69988" y="1946275"/>
            <a:ext cx="38100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Severe dilatation &gt;6cm transverse colon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Ahaustral colonic contour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Thumb-printing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Pseudo-polyps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High risk of perforation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GB" sz="2800">
              <a:latin typeface="Calibri" pitchFamily="32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121275" y="1931988"/>
            <a:ext cx="3832225" cy="4138612"/>
            <a:chOff x="3226" y="1217"/>
            <a:chExt cx="2414" cy="2607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1217"/>
              <a:ext cx="2414" cy="2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233" y="1226"/>
              <a:ext cx="2399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14375" y="2786063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 b="1">
                <a:solidFill>
                  <a:srgbClr val="FFFF00"/>
                </a:solidFill>
                <a:latin typeface="Calibri" pitchFamily="32" charset="0"/>
              </a:rPr>
              <a:t>FREE AIR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Abnormality:  free intra-peritoneal air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830388" y="1981200"/>
            <a:ext cx="5480050" cy="4113213"/>
            <a:chOff x="1153" y="1248"/>
            <a:chExt cx="3452" cy="2591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6555" r="14001"/>
            <a:stretch>
              <a:fillRect/>
            </a:stretch>
          </p:blipFill>
          <p:spPr bwMode="auto">
            <a:xfrm>
              <a:off x="1153" y="1248"/>
              <a:ext cx="3452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000" t="6555" r="1400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153" y="1248"/>
              <a:ext cx="3452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Free intra-peritoneal air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699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Erect chest x-ray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Thin opaque line represents diaphragm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Air reaches periphery / no haustra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Continous diaphragm sign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Lateral decubitus film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5132388" y="1981200"/>
            <a:ext cx="3808412" cy="4037013"/>
            <a:chOff x="3233" y="1248"/>
            <a:chExt cx="2399" cy="2543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" t="6316" r="4216" b="23157"/>
            <a:stretch>
              <a:fillRect/>
            </a:stretch>
          </p:blipFill>
          <p:spPr bwMode="auto">
            <a:xfrm>
              <a:off x="3233" y="1248"/>
              <a:ext cx="2399" cy="2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703" t="6316" r="4216" b="2315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233" y="1248"/>
              <a:ext cx="2399" cy="2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Free intra-peritoneal air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69988" y="2057400"/>
            <a:ext cx="38100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627188" y="1946275"/>
            <a:ext cx="3960812" cy="3960813"/>
            <a:chOff x="1025" y="1226"/>
            <a:chExt cx="2495" cy="2495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3" r="8473" b="6252"/>
            <a:stretch>
              <a:fillRect/>
            </a:stretch>
          </p:blipFill>
          <p:spPr bwMode="auto">
            <a:xfrm>
              <a:off x="1025" y="1226"/>
              <a:ext cx="2495" cy="2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5253" r="8473" b="625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025" y="1226"/>
              <a:ext cx="2495" cy="2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/>
          <a:stretch>
            <a:fillRect/>
          </a:stretch>
        </p:blipFill>
        <p:spPr bwMode="auto">
          <a:xfrm>
            <a:off x="5334000" y="2209800"/>
            <a:ext cx="358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9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Free air, supine abdominal film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699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219200" y="1828800"/>
            <a:ext cx="3351213" cy="4265613"/>
            <a:chOff x="768" y="1152"/>
            <a:chExt cx="2111" cy="2687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5" t="10632" r="7370" b="12483"/>
            <a:stretch>
              <a:fillRect/>
            </a:stretch>
          </p:blipFill>
          <p:spPr bwMode="auto">
            <a:xfrm>
              <a:off x="768" y="1152"/>
              <a:ext cx="2111" cy="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2885" t="10632" r="7370" b="1248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768" y="1152"/>
              <a:ext cx="2111" cy="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 b="1755"/>
          <a:stretch>
            <a:fillRect/>
          </a:stretch>
        </p:blipFill>
        <p:spPr bwMode="auto">
          <a:xfrm>
            <a:off x="4800600" y="2133600"/>
            <a:ext cx="4038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527" b="17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Free air, supine abdominal film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699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Riggler’s sign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Air outlines both sides of bowel wall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953000" y="1981200"/>
            <a:ext cx="3941763" cy="4113213"/>
            <a:chOff x="3120" y="1248"/>
            <a:chExt cx="2483" cy="2591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4" t="15685" r="6000" b="8649"/>
            <a:stretch>
              <a:fillRect/>
            </a:stretch>
          </p:blipFill>
          <p:spPr bwMode="auto">
            <a:xfrm>
              <a:off x="3120" y="1248"/>
              <a:ext cx="248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3744" t="15685" r="6000" b="86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120" y="1248"/>
              <a:ext cx="248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42938" y="2643188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 b="1">
                <a:solidFill>
                  <a:srgbClr val="FFFF00"/>
                </a:solidFill>
                <a:latin typeface="Calibri" pitchFamily="32" charset="0"/>
              </a:rPr>
              <a:t>ABNORMAL CALCIFICATION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14375" y="41433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Abnormality:  Calcification on the plain film</a:t>
            </a: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912813" y="1981200"/>
            <a:ext cx="3354387" cy="4113213"/>
            <a:chOff x="575" y="1248"/>
            <a:chExt cx="2113" cy="2591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48"/>
              <a:ext cx="211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575" y="1248"/>
              <a:ext cx="211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Vascular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Renal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Liver or Spleen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Pancreas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Gallstones (see left)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Uterus/ovaries – fibroids, dermoid cysts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Abdominal organs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Liver 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Spleen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Calcification:</a:t>
            </a:r>
          </a:p>
          <a:p>
            <a:pPr lvl="1"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 sz="2800">
                <a:latin typeface="Calibri" pitchFamily="32" charset="0"/>
              </a:rPr>
              <a:t>Pancreas</a:t>
            </a:r>
          </a:p>
          <a:p>
            <a:pPr lvl="1"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 sz="2800">
                <a:latin typeface="Calibri" pitchFamily="32" charset="0"/>
              </a:rPr>
              <a:t>Gallstones</a:t>
            </a:r>
          </a:p>
          <a:p>
            <a:pPr lvl="1"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 sz="2800">
                <a:latin typeface="Calibri" pitchFamily="32" charset="0"/>
              </a:rPr>
              <a:t>Aorta/ iliac vessels</a:t>
            </a:r>
          </a:p>
          <a:p>
            <a:pPr lvl="1"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 sz="2800">
                <a:latin typeface="Calibri" pitchFamily="32" charset="0"/>
              </a:rPr>
              <a:t>Female uterus/ovaries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359400" y="1946275"/>
            <a:ext cx="3354388" cy="4113213"/>
            <a:chOff x="3376" y="1226"/>
            <a:chExt cx="2113" cy="2591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226"/>
              <a:ext cx="211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3376" y="1226"/>
              <a:ext cx="211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Which is the right side of the abdomen?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32138" y="1989138"/>
            <a:ext cx="2703512" cy="4113212"/>
            <a:chOff x="1973" y="1253"/>
            <a:chExt cx="1703" cy="259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53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973" y="1253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Renal tract- staghorn calculus</a:t>
            </a:r>
          </a:p>
        </p:txBody>
      </p:sp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211388" y="2397125"/>
            <a:ext cx="4718050" cy="3279775"/>
            <a:chOff x="1393" y="1510"/>
            <a:chExt cx="2972" cy="2066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" y="1510"/>
              <a:ext cx="2972" cy="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1393" y="1510"/>
              <a:ext cx="2972" cy="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Renal Tract- left VUJ stone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3000375" y="1357313"/>
            <a:ext cx="3427413" cy="5214937"/>
            <a:chOff x="1890" y="855"/>
            <a:chExt cx="2159" cy="3285"/>
          </a:xfrm>
        </p:grpSpPr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855"/>
              <a:ext cx="2159" cy="3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890" y="855"/>
              <a:ext cx="2159" cy="3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35848" name="AutoShape 8"/>
          <p:cNvCxnSpPr>
            <a:cxnSpLocks noChangeShapeType="1"/>
          </p:cNvCxnSpPr>
          <p:nvPr/>
        </p:nvCxnSpPr>
        <p:spPr bwMode="auto">
          <a:xfrm>
            <a:off x="4357688" y="4929188"/>
            <a:ext cx="714375" cy="430212"/>
          </a:xfrm>
          <a:prstGeom prst="straightConnector1">
            <a:avLst/>
          </a:prstGeom>
          <a:noFill/>
          <a:ln w="9360">
            <a:solidFill>
              <a:srgbClr val="FF97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Age 65 male, chronic abdominal pain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32388" y="19462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Pancreatic calcification across midline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Chronic alcoholic pancreatitis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>
              <a:latin typeface="Calibri" pitchFamily="32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219200" y="1905000"/>
            <a:ext cx="3656013" cy="4265613"/>
            <a:chOff x="768" y="1200"/>
            <a:chExt cx="2303" cy="2687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" b="4709"/>
            <a:stretch>
              <a:fillRect/>
            </a:stretch>
          </p:blipFill>
          <p:spPr bwMode="auto">
            <a:xfrm>
              <a:off x="768" y="1200"/>
              <a:ext cx="2303" cy="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grayscl/>
                    </a:blip>
                    <a:srcRect t="2701" b="470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768" y="1200"/>
              <a:ext cx="2303" cy="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4213" y="320675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Which is the right side? Look for the side marker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Symmetrical appearance of pelvis and spine 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Variable bowel gas pattern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Side marker critical to avoid misinterpretation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5076825" y="1773238"/>
            <a:ext cx="2703513" cy="4113212"/>
            <a:chOff x="3198" y="1117"/>
            <a:chExt cx="1703" cy="259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17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198" y="1117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19700" y="5589588"/>
            <a:ext cx="7921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GB" sz="1800">
                <a:latin typeface="Calibri" pitchFamily="32" charset="0"/>
              </a:rPr>
              <a:t>R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995738" y="5229225"/>
            <a:ext cx="1079500" cy="5032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>
                <a:solidFill>
                  <a:srgbClr val="FFFF00"/>
                </a:solidFill>
                <a:latin typeface="Calibri" pitchFamily="32" charset="0"/>
              </a:rPr>
              <a:t>Anatomical landmarks on the AXR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3200">
                <a:latin typeface="Calibri" pitchFamily="32" charset="0"/>
              </a:rPr>
              <a:t>Gut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3200">
                <a:latin typeface="Calibri" pitchFamily="32" charset="0"/>
              </a:rPr>
              <a:t>Renal tract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3200">
                <a:latin typeface="Calibri" pitchFamily="32" charset="0"/>
              </a:rPr>
              <a:t>Abdominal organs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3200">
                <a:latin typeface="Calibri" pitchFamily="32" charset="0"/>
              </a:rPr>
              <a:t>Bones and soft tissues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The Gut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Stomach left upper quadrant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SB – central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LB periphery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All contain air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No inguinal hernia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No free air - perforation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The Renal Tract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Calcification over the kidneys, line of ureters, bladder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None/>
            </a:pPr>
            <a:endParaRPr lang="en-GB" sz="2800">
              <a:latin typeface="Calibri" pitchFamily="32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Abdominal organs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Liver 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Spleen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 Pancreas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Calcification: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Pancreas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Gallstones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Aorta/ iliac vessels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Calibri" pitchFamily="32" charset="0"/>
              <a:buChar char="–"/>
            </a:pPr>
            <a:r>
              <a:rPr lang="en-GB">
                <a:latin typeface="Calibri" pitchFamily="32" charset="0"/>
              </a:rPr>
              <a:t>Female uterus/ovaries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400">
                <a:solidFill>
                  <a:srgbClr val="FFFF00"/>
                </a:solidFill>
                <a:latin typeface="Calibri" pitchFamily="32" charset="0"/>
              </a:rPr>
              <a:t>Bones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Font typeface="Calibri" pitchFamily="32" charset="0"/>
              <a:buChar char="•"/>
            </a:pPr>
            <a:r>
              <a:rPr lang="en-GB" sz="2800">
                <a:latin typeface="Calibri" pitchFamily="32" charset="0"/>
              </a:rPr>
              <a:t>Destruction or sclerosis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200650" y="1981200"/>
            <a:ext cx="2703513" cy="4113213"/>
            <a:chOff x="3276" y="1248"/>
            <a:chExt cx="1703" cy="2591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3276" y="1248"/>
              <a:ext cx="170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420</Words>
  <Application>Microsoft Office PowerPoint</Application>
  <PresentationFormat>On-screen Show (4:3)</PresentationFormat>
  <Paragraphs>114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Calibri</vt:lpstr>
      <vt:lpstr>Microsoft YaHei</vt:lpstr>
      <vt:lpstr>Lucida Sans Unicode</vt:lpstr>
      <vt:lpstr>StarSymbol</vt:lpstr>
      <vt:lpstr>Office Theme</vt:lpstr>
      <vt:lpstr>Office Theme</vt:lpstr>
      <vt:lpstr>Office Theme</vt:lpstr>
      <vt:lpstr>Radiology for medical students: Abdomen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Shiel, Nuala</cp:lastModifiedBy>
  <cp:revision>27</cp:revision>
  <cp:lastPrinted>1601-01-01T00:00:00Z</cp:lastPrinted>
  <dcterms:created xsi:type="dcterms:W3CDTF">1601-01-01T00:00:00Z</dcterms:created>
  <dcterms:modified xsi:type="dcterms:W3CDTF">2012-08-13T10:39:18Z</dcterms:modified>
</cp:coreProperties>
</file>