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13"/>
  </p:notesMasterIdLst>
  <p:sldIdLst>
    <p:sldId id="256" r:id="rId2"/>
    <p:sldId id="264" r:id="rId3"/>
    <p:sldId id="269" r:id="rId4"/>
    <p:sldId id="271" r:id="rId5"/>
    <p:sldId id="257" r:id="rId6"/>
    <p:sldId id="268" r:id="rId7"/>
    <p:sldId id="258" r:id="rId8"/>
    <p:sldId id="265" r:id="rId9"/>
    <p:sldId id="266" r:id="rId10"/>
    <p:sldId id="267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FF8F"/>
    <a:srgbClr val="99FF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0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6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5E524-6FAE-424E-BC1A-3D364DF09164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FA61F-0E57-AA4F-B24F-2C11E1BD5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Timetabling</a:t>
            </a:r>
            <a:r>
              <a:rPr lang="en-US" baseline="0" dirty="0" smtClean="0"/>
              <a:t> limited by availability of lecture theatre so some days may seem bizarre- e.g. starting late on Wednesday</a:t>
            </a:r>
          </a:p>
          <a:p>
            <a:r>
              <a:rPr lang="en-US" baseline="0" dirty="0" smtClean="0"/>
              <a:t>Also note that the venue varies from day to day</a:t>
            </a:r>
          </a:p>
          <a:p>
            <a:r>
              <a:rPr lang="en-US" baseline="0" dirty="0" smtClean="0"/>
              <a:t>We know that some people like the idea that they might get picked on so we will have a volunteer front row on Tuesday and Wednesday – there will be a low chance of getting picked on but if you find that the possibility </a:t>
            </a:r>
            <a:r>
              <a:rPr lang="en-US" baseline="0" dirty="0" err="1" smtClean="0"/>
              <a:t>galvanises</a:t>
            </a:r>
            <a:r>
              <a:rPr lang="en-US" baseline="0" dirty="0" smtClean="0"/>
              <a:t> your attention then this is the place for you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FA61F-0E57-AA4F-B24F-2C11E1BD54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Timetabling</a:t>
            </a:r>
            <a:r>
              <a:rPr lang="en-US" baseline="0" dirty="0" smtClean="0"/>
              <a:t> limited by availability of lecture theatre so some days may seem bizarre- e.g. starting late on Wednesday</a:t>
            </a:r>
          </a:p>
          <a:p>
            <a:r>
              <a:rPr lang="en-US" baseline="0" dirty="0" smtClean="0"/>
              <a:t>We know that some people like the idea that they might get picked on so we will have a volunteer front row on Tuesday and Wednesday – there will be a low chance of getting picked on but if you </a:t>
            </a:r>
            <a:r>
              <a:rPr lang="en-US" baseline="0" smtClean="0"/>
              <a:t>find that </a:t>
            </a:r>
            <a:r>
              <a:rPr lang="en-US" baseline="0" dirty="0" smtClean="0"/>
              <a:t>the possibility </a:t>
            </a:r>
            <a:r>
              <a:rPr lang="en-US" baseline="0" dirty="0" err="1" smtClean="0"/>
              <a:t>galvanises</a:t>
            </a:r>
            <a:r>
              <a:rPr lang="en-US" baseline="0" dirty="0" smtClean="0"/>
              <a:t> your attention then this is the place for you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FA61F-0E57-AA4F-B24F-2C11E1BD54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</a:t>
            </a:r>
            <a:r>
              <a:rPr lang="en-US" baseline="0" dirty="0" smtClean="0"/>
              <a:t> medical PACES the most common domain to fail was domain 2: formulation of clinical issues</a:t>
            </a:r>
          </a:p>
          <a:p>
            <a:r>
              <a:rPr lang="en-US" baseline="0" dirty="0" smtClean="0"/>
              <a:t>With surgical </a:t>
            </a:r>
            <a:r>
              <a:rPr lang="en-US" baseline="0" dirty="0" err="1" smtClean="0"/>
              <a:t>PACEs</a:t>
            </a:r>
            <a:r>
              <a:rPr lang="en-US" baseline="0" dirty="0" smtClean="0"/>
              <a:t>, the most common domains to fail were domains 1 and 3: history taking and examination procedure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numbers are very very small and highlight that the majority of you will pass.</a:t>
            </a:r>
          </a:p>
          <a:p>
            <a:r>
              <a:rPr lang="en-US" baseline="0" dirty="0" smtClean="0"/>
              <a:t>In the past there has been </a:t>
            </a:r>
            <a:r>
              <a:rPr lang="en-US" baseline="0" dirty="0" err="1" smtClean="0"/>
              <a:t>leniancy</a:t>
            </a:r>
            <a:r>
              <a:rPr lang="en-US" baseline="0" dirty="0" smtClean="0"/>
              <a:t> in relation to failing one exam while passing the others – partly because the implication of missing an entire year was so great. Now that we have moved finals forward there is time to retake a module before the end of the academic year and so this loop hole will intentionally be tightened.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FA61F-0E57-AA4F-B24F-2C11E1BD54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8FA186-A01E-814A-8564-7C818FE7C631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161555-3A31-7B4B-96C9-3BB7B873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PACES course-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Nina Salooja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Failures 2012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1207" y="2440006"/>
          <a:ext cx="617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attempt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PACES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(10 retook)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Surgical PACES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(14 retook)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5761"/>
            <a:ext cx="9144001" cy="6743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improve history taking, clinical reasoning, and examination skills to a level required for safe practice as an F1</a:t>
            </a:r>
          </a:p>
          <a:p>
            <a:r>
              <a:rPr lang="en-US" dirty="0" smtClean="0"/>
              <a:t>To improve learning strategies in the run up to the year 6 exams</a:t>
            </a:r>
          </a:p>
          <a:p>
            <a:r>
              <a:rPr lang="en-US" dirty="0" smtClean="0"/>
              <a:t>To improve confidence and self-belief that you will all reach the required standard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6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44833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PACES exams  </a:t>
            </a:r>
          </a:p>
          <a:p>
            <a:pPr marL="514350" indent="-514350">
              <a:buAutoNum type="arabicPeriod"/>
            </a:pPr>
            <a:r>
              <a:rPr lang="en-US" dirty="0" smtClean="0"/>
              <a:t>Medicine</a:t>
            </a:r>
          </a:p>
          <a:p>
            <a:pPr marL="514350" indent="-514350">
              <a:buAutoNum type="arabicPeriod"/>
            </a:pPr>
            <a:r>
              <a:rPr lang="en-US" dirty="0" smtClean="0"/>
              <a:t>Surgery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WRITTEN EXAM – </a:t>
            </a:r>
          </a:p>
          <a:p>
            <a:pPr marL="514350" indent="-514350">
              <a:buAutoNum type="arabicPeriod"/>
            </a:pPr>
            <a:r>
              <a:rPr lang="en-US" dirty="0" smtClean="0"/>
              <a:t>Paper 1- </a:t>
            </a:r>
            <a:r>
              <a:rPr lang="en-US" dirty="0" err="1" smtClean="0"/>
              <a:t>SBAs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Paper 2- </a:t>
            </a:r>
            <a:r>
              <a:rPr lang="en-US" dirty="0" err="1" smtClean="0"/>
              <a:t>EMQs</a:t>
            </a:r>
            <a:r>
              <a:rPr lang="en-US" dirty="0" smtClean="0"/>
              <a:t> (Medicine, surgery, CPT)</a:t>
            </a:r>
          </a:p>
          <a:p>
            <a:pPr marL="514350" indent="-514350">
              <a:buAutoNum type="arabicPeriod"/>
            </a:pPr>
            <a:r>
              <a:rPr lang="en-US" dirty="0" smtClean="0"/>
              <a:t>Paper 3- Short answers (CPT)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107523" cy="4989658"/>
          </a:xfrm>
        </p:spPr>
        <p:txBody>
          <a:bodyPr/>
          <a:lstStyle/>
          <a:p>
            <a:r>
              <a:rPr lang="en-US" dirty="0" smtClean="0"/>
              <a:t>History station (Medicine and Surgery)</a:t>
            </a:r>
          </a:p>
          <a:p>
            <a:r>
              <a:rPr lang="en-US" dirty="0" smtClean="0"/>
              <a:t>Abdomen (Medicine and Surgery)</a:t>
            </a:r>
          </a:p>
          <a:p>
            <a:r>
              <a:rPr lang="en-US" dirty="0" smtClean="0"/>
              <a:t>Short cases (Medicine and </a:t>
            </a:r>
            <a:r>
              <a:rPr lang="en-US" smtClean="0"/>
              <a:t>Surgery)</a:t>
            </a:r>
          </a:p>
          <a:p>
            <a:r>
              <a:rPr lang="en-US" dirty="0" err="1" smtClean="0"/>
              <a:t>Cardiovasc</a:t>
            </a:r>
            <a:r>
              <a:rPr lang="en-US" dirty="0" smtClean="0"/>
              <a:t>, </a:t>
            </a:r>
            <a:r>
              <a:rPr lang="en-US" dirty="0" err="1" smtClean="0"/>
              <a:t>resp</a:t>
            </a:r>
            <a:r>
              <a:rPr lang="en-US" dirty="0" smtClean="0"/>
              <a:t>, </a:t>
            </a:r>
            <a:r>
              <a:rPr lang="en-US" dirty="0" err="1" smtClean="0"/>
              <a:t>neuro</a:t>
            </a:r>
            <a:r>
              <a:rPr lang="en-US" dirty="0" smtClean="0"/>
              <a:t> (Medicine)</a:t>
            </a:r>
          </a:p>
          <a:p>
            <a:r>
              <a:rPr lang="en-US" dirty="0" smtClean="0"/>
              <a:t>Vascular, musculoskeletal, images and instruments (Surgery)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 – week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1666" y="1383841"/>
          <a:ext cx="8686799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666"/>
                <a:gridCol w="2356555"/>
                <a:gridCol w="2022907"/>
                <a:gridCol w="1744760"/>
                <a:gridCol w="5729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 CXH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 CXH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 CXH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SKEN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MEDICAL PACES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The abdomen</a:t>
                      </a:r>
                    </a:p>
                    <a:p>
                      <a:r>
                        <a:rPr lang="en-US" dirty="0" smtClean="0"/>
                        <a:t>- General Quiz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Management</a:t>
                      </a:r>
                      <a:r>
                        <a:rPr lang="en-US" baseline="0" dirty="0" smtClean="0"/>
                        <a:t> plans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>
                          <a:solidFill>
                            <a:srgbClr val="3366FF"/>
                          </a:solidFill>
                        </a:rPr>
                        <a:t>TIM ORCHARD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>
                          <a:solidFill>
                            <a:srgbClr val="3366FF"/>
                          </a:solidFill>
                        </a:rPr>
                        <a:t>KARIM MEERAN</a:t>
                      </a:r>
                      <a:endParaRPr lang="en-US" dirty="0" smtClean="0">
                        <a:solidFill>
                          <a:srgbClr val="3366FF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PACES</a:t>
                      </a:r>
                    </a:p>
                    <a:p>
                      <a:r>
                        <a:rPr lang="en-US" dirty="0" smtClean="0"/>
                        <a:t>Advanced history and examination skills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Why might someone fail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JANICE MAIN 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Late start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SURGICAL PACES</a:t>
                      </a:r>
                    </a:p>
                    <a:p>
                      <a:r>
                        <a:rPr lang="en-US" dirty="0" err="1" smtClean="0"/>
                        <a:t>Orthopaedics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SURGICAL PACES</a:t>
                      </a:r>
                    </a:p>
                    <a:p>
                      <a:r>
                        <a:rPr lang="en-US" dirty="0" smtClean="0"/>
                        <a:t>Vascular station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Practical prescribing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COLIN BICKNELL</a:t>
                      </a:r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MIKE</a:t>
                      </a:r>
                      <a:r>
                        <a:rPr lang="en-US" baseline="0" dirty="0" smtClean="0">
                          <a:solidFill>
                            <a:srgbClr val="3366FF"/>
                          </a:solidFill>
                        </a:rPr>
                        <a:t> SCHACHTER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Inspirational talks</a:t>
                      </a:r>
                    </a:p>
                    <a:p>
                      <a:r>
                        <a:rPr lang="en-US" dirty="0" smtClean="0"/>
                        <a:t>Food</a:t>
                      </a:r>
                      <a:r>
                        <a:rPr lang="en-US" baseline="0" dirty="0" smtClean="0"/>
                        <a:t> and 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cases</a:t>
                      </a:r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KARIM MEERAN*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Neurology</a:t>
                      </a:r>
                      <a:r>
                        <a:rPr lang="en-US" baseline="0" dirty="0" smtClean="0"/>
                        <a:t> cases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3366FF"/>
                          </a:solidFill>
                        </a:rPr>
                        <a:t>C GABRIEL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 – week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6908" y="1229392"/>
          <a:ext cx="86868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202"/>
                <a:gridCol w="703715"/>
                <a:gridCol w="2437256"/>
                <a:gridCol w="2179799"/>
                <a:gridCol w="12658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 SKEN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 SKEN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CXH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 SKEN</a:t>
                      </a:r>
                      <a:endParaRPr lang="en-US" dirty="0"/>
                    </a:p>
                  </a:txBody>
                  <a:tcPr/>
                </a:tc>
              </a:tr>
              <a:tr h="3553432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SURGICAL PACES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The abdomen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Refreshments from MDU, MPS, Wesleyan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MEDICAL PACES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- Cardiology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>
                          <a:solidFill>
                            <a:srgbClr val="3366FF"/>
                          </a:solidFill>
                        </a:rPr>
                        <a:t>BARRY PARSKEVA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>
                          <a:solidFill>
                            <a:srgbClr val="3366FF"/>
                          </a:solidFill>
                        </a:rPr>
                        <a:t>PETER COLLINS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SURGICAL PACES</a:t>
                      </a:r>
                    </a:p>
                    <a:p>
                      <a:r>
                        <a:rPr lang="en-US" dirty="0" smtClean="0"/>
                        <a:t>Instruments and X Ray exam quiz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BARRY PARASKEVA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SURGICAL PACES</a:t>
                      </a:r>
                    </a:p>
                    <a:p>
                      <a:r>
                        <a:rPr lang="en-US" dirty="0" smtClean="0"/>
                        <a:t>Mock </a:t>
                      </a:r>
                      <a:r>
                        <a:rPr lang="en-US" dirty="0" err="1" smtClean="0"/>
                        <a:t>EMQs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SBAs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MEDICAL</a:t>
                      </a:r>
                      <a:r>
                        <a:rPr lang="en-US" baseline="0" dirty="0" smtClean="0"/>
                        <a:t> PACES</a:t>
                      </a:r>
                    </a:p>
                    <a:p>
                      <a:r>
                        <a:rPr lang="en-US" baseline="0" dirty="0" smtClean="0"/>
                        <a:t>Respiratory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3366FF"/>
                          </a:solidFill>
                        </a:rPr>
                        <a:t>MATTHEW BERRY</a:t>
                      </a:r>
                      <a:endParaRPr lang="en-US" dirty="0" smtClean="0">
                        <a:solidFill>
                          <a:srgbClr val="3366FF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3366FF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BARRY PARASKEVA</a:t>
                      </a:r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 </a:t>
                      </a:r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MIKE</a:t>
                      </a:r>
                      <a:r>
                        <a:rPr lang="en-US" baseline="0" dirty="0" smtClean="0">
                          <a:solidFill>
                            <a:srgbClr val="3366FF"/>
                          </a:solidFill>
                        </a:rPr>
                        <a:t> SCHACHTER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Late start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MEDICAL PACES cases</a:t>
                      </a:r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K MEERAN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CPT</a:t>
                      </a:r>
                    </a:p>
                    <a:p>
                      <a:r>
                        <a:rPr lang="en-US" dirty="0" smtClean="0"/>
                        <a:t>Personal tutors</a:t>
                      </a:r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MIKE SCHACHTER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Neurology</a:t>
                      </a:r>
                      <a:r>
                        <a:rPr lang="en-US" baseline="0" dirty="0" smtClean="0"/>
                        <a:t> cases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3366FF"/>
                          </a:solidFill>
                        </a:rPr>
                        <a:t>C GABRIEL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tips for PACES</a:t>
                      </a:r>
                    </a:p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Z MIRZA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common in clinical practice</a:t>
            </a:r>
          </a:p>
          <a:p>
            <a:r>
              <a:rPr lang="en-US" dirty="0" smtClean="0"/>
              <a:t>What are common features of common conditions</a:t>
            </a:r>
          </a:p>
          <a:p>
            <a:r>
              <a:rPr lang="en-US" dirty="0" smtClean="0"/>
              <a:t>What are likely main differential diagnoses that fit common presenting symptoms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YOU DO NOT NEED TO KNOW EVERYTHING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/>
              <a:t>Focus group 2011 post finals</a:t>
            </a:r>
            <a:r>
              <a:rPr lang="en-US" b="1" i="1" u="sng" dirty="0" smtClean="0"/>
              <a:t/>
            </a:r>
            <a:br>
              <a:rPr lang="en-US" b="1" i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- Can </a:t>
            </a:r>
            <a:r>
              <a:rPr lang="en-US" dirty="0"/>
              <a:t>see now that you don’t need to get everything right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- You </a:t>
            </a:r>
            <a:r>
              <a:rPr lang="en-US" dirty="0"/>
              <a:t>don’t need to know everything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- You </a:t>
            </a:r>
            <a:r>
              <a:rPr lang="en-US" dirty="0"/>
              <a:t>do need to know the basics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- You </a:t>
            </a:r>
            <a:r>
              <a:rPr lang="en-US" dirty="0"/>
              <a:t>need to demonstrate that you can do the basics</a:t>
            </a:r>
            <a:endParaRPr lang="en-GB" dirty="0"/>
          </a:p>
          <a:p>
            <a:pPr>
              <a:buNone/>
            </a:pPr>
            <a:r>
              <a:rPr lang="en-US" dirty="0" smtClean="0"/>
              <a:t> - Wish they had been told </a:t>
            </a:r>
            <a:r>
              <a:rPr lang="en-US" dirty="0"/>
              <a:t>before the exam that they </a:t>
            </a:r>
            <a:r>
              <a:rPr lang="en-US" dirty="0" smtClean="0"/>
              <a:t>did </a:t>
            </a:r>
            <a:r>
              <a:rPr lang="en-US" dirty="0"/>
              <a:t>not have to get everything perfect</a:t>
            </a:r>
            <a:endParaRPr lang="en-GB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- you can fail the whole thing with one stupid mistake (‘sudden death’)     </a:t>
            </a:r>
            <a:r>
              <a:rPr lang="en-US" i="1" dirty="0" smtClean="0">
                <a:solidFill>
                  <a:srgbClr val="FF0000"/>
                </a:solidFill>
              </a:rPr>
              <a:t>NOT TRUE</a:t>
            </a:r>
          </a:p>
          <a:p>
            <a:pPr lvl="1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/>
              <a:t> -  that a certain number have to fail 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FF0000"/>
                </a:solidFill>
              </a:rPr>
              <a:t>						   NOT TRUE</a:t>
            </a:r>
          </a:p>
          <a:p>
            <a:pPr lvl="1">
              <a:buNone/>
            </a:pPr>
            <a:r>
              <a:rPr lang="en-US" i="1" dirty="0" smtClean="0"/>
              <a:t>- that there are ‘killer’ stations or items that result in automatic fail</a:t>
            </a:r>
            <a:r>
              <a:rPr lang="en-US" i="1" dirty="0" smtClean="0">
                <a:solidFill>
                  <a:srgbClr val="FF0000"/>
                </a:solidFill>
              </a:rPr>
              <a:t>	   NOT TRUE</a:t>
            </a:r>
          </a:p>
          <a:p>
            <a:pPr lvl="1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211</TotalTime>
  <Words>651</Words>
  <Application>Microsoft Office PowerPoint</Application>
  <PresentationFormat>On-screen Show (4:3)</PresentationFormat>
  <Paragraphs>156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PACES course- introduction</vt:lpstr>
      <vt:lpstr>Aim of the course</vt:lpstr>
      <vt:lpstr>Year 6 exams</vt:lpstr>
      <vt:lpstr>PACES</vt:lpstr>
      <vt:lpstr>Timetable – week 1</vt:lpstr>
      <vt:lpstr>Timetable – week 2</vt:lpstr>
      <vt:lpstr>Content</vt:lpstr>
      <vt:lpstr>  Focus group 2011 post finals </vt:lpstr>
      <vt:lpstr>Myths</vt:lpstr>
      <vt:lpstr>Exam Failures 2012</vt:lpstr>
      <vt:lpstr>PowerPoint Presentation</vt:lpstr>
    </vt:vector>
  </TitlesOfParts>
  <Company>Imperial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PACES course- introduction</dc:title>
  <dc:creator>Nina Salooja</dc:creator>
  <cp:lastModifiedBy>Shiel, Nuala</cp:lastModifiedBy>
  <cp:revision>5</cp:revision>
  <dcterms:created xsi:type="dcterms:W3CDTF">2013-01-06T19:21:37Z</dcterms:created>
  <dcterms:modified xsi:type="dcterms:W3CDTF">2013-01-15T16:55:41Z</dcterms:modified>
</cp:coreProperties>
</file>