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7" r:id="rId4"/>
    <p:sldId id="273" r:id="rId5"/>
    <p:sldId id="269" r:id="rId6"/>
    <p:sldId id="270" r:id="rId7"/>
    <p:sldId id="262" r:id="rId8"/>
    <p:sldId id="271" r:id="rId9"/>
    <p:sldId id="261" r:id="rId10"/>
    <p:sldId id="263" r:id="rId11"/>
    <p:sldId id="276" r:id="rId12"/>
    <p:sldId id="277" r:id="rId13"/>
    <p:sldId id="292" r:id="rId14"/>
    <p:sldId id="293" r:id="rId15"/>
    <p:sldId id="267" r:id="rId16"/>
    <p:sldId id="279" r:id="rId17"/>
    <p:sldId id="280" r:id="rId18"/>
    <p:sldId id="286" r:id="rId19"/>
    <p:sldId id="287" r:id="rId20"/>
    <p:sldId id="288" r:id="rId21"/>
    <p:sldId id="272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>
        <p:scale>
          <a:sx n="50" d="100"/>
          <a:sy n="50" d="100"/>
        </p:scale>
        <p:origin x="-6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4438E-F9FE-4FDF-90C0-F1C5A19788C8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45BF3-7475-4BB7-A653-381FC85AF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2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Manifest as severe unremitting</a:t>
            </a:r>
            <a:r>
              <a:rPr lang="en-GB" baseline="0" dirty="0" smtClean="0"/>
              <a:t> pain or deterioration (</a:t>
            </a:r>
            <a:r>
              <a:rPr lang="en-GB" baseline="0" dirty="0" err="1" smtClean="0"/>
              <a:t>obs</a:t>
            </a:r>
            <a:r>
              <a:rPr lang="en-GB" baseline="0" dirty="0" smtClean="0"/>
              <a:t>, lactate, GCS)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45BF3-7475-4BB7-A653-381FC85AF86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8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Tissue </a:t>
            </a:r>
            <a:r>
              <a:rPr lang="en-GB" dirty="0" err="1" smtClean="0"/>
              <a:t>ischaemia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45BF3-7475-4BB7-A653-381FC85AF86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54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Confined space with increased pressure</a:t>
            </a:r>
          </a:p>
          <a:p>
            <a:r>
              <a:rPr lang="en-GB" dirty="0" smtClean="0"/>
              <a:t>Compressing blood vessels,</a:t>
            </a:r>
            <a:r>
              <a:rPr lang="en-GB" baseline="0" dirty="0" smtClean="0"/>
              <a:t> nerves, muscles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Death from </a:t>
            </a:r>
            <a:r>
              <a:rPr lang="en-GB" baseline="0" dirty="0" err="1" smtClean="0"/>
              <a:t>rabdomyolisis</a:t>
            </a:r>
            <a:r>
              <a:rPr lang="en-GB" baseline="0" dirty="0" smtClean="0"/>
              <a:t>, renal failure, sepsis</a:t>
            </a:r>
          </a:p>
          <a:p>
            <a:endParaRPr lang="en-GB" dirty="0" smtClean="0"/>
          </a:p>
          <a:p>
            <a:r>
              <a:rPr lang="en-GB" dirty="0" smtClean="0"/>
              <a:t>More likely to happen post fracture of tibia or forearm whilst in cast	</a:t>
            </a:r>
          </a:p>
          <a:p>
            <a:endParaRPr lang="en-GB" dirty="0" smtClean="0"/>
          </a:p>
          <a:p>
            <a:r>
              <a:rPr lang="en-GB" dirty="0" smtClean="0"/>
              <a:t>Beware of:</a:t>
            </a:r>
          </a:p>
          <a:p>
            <a:r>
              <a:rPr lang="en-GB" dirty="0" smtClean="0"/>
              <a:t>Unconscious patients, children, intoxicated</a:t>
            </a:r>
            <a:r>
              <a:rPr lang="en-GB" baseline="0" dirty="0" smtClean="0"/>
              <a:t> patients (because cant evaluate pain properly)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45BF3-7475-4BB7-A653-381FC85AF86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6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86F1EF-294B-467B-ABED-851469D7A2C4}" type="datetimeFigureOut">
              <a:rPr lang="en-GB" smtClean="0"/>
              <a:t>30/07/2013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8057B3-38BB-46AB-BEE8-A7DB9F125709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501008"/>
            <a:ext cx="7772400" cy="1975104"/>
          </a:xfrm>
        </p:spPr>
        <p:txBody>
          <a:bodyPr/>
          <a:lstStyle/>
          <a:p>
            <a:r>
              <a:rPr lang="en-GB" sz="6000" cap="none" dirty="0" smtClean="0">
                <a:latin typeface="Arial" pitchFamily="34" charset="0"/>
                <a:cs typeface="Arial" pitchFamily="34" charset="0"/>
              </a:rPr>
              <a:t>Pre/post operative emergency</a:t>
            </a:r>
            <a:endParaRPr lang="en-GB" sz="6000" cap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Bleeped by nurse</a:t>
            </a:r>
          </a:p>
          <a:p>
            <a:r>
              <a:rPr lang="en-GB" dirty="0" smtClean="0"/>
              <a:t>Mr Anderson, 56,</a:t>
            </a:r>
          </a:p>
          <a:p>
            <a:r>
              <a:rPr lang="en-GB" dirty="0" smtClean="0"/>
              <a:t>3 days post op anterior resection</a:t>
            </a:r>
          </a:p>
          <a:p>
            <a:r>
              <a:rPr lang="en-GB" dirty="0" smtClean="0"/>
              <a:t>Hypoxic and </a:t>
            </a:r>
            <a:r>
              <a:rPr lang="en-GB" dirty="0" err="1" smtClean="0"/>
              <a:t>pyrexial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6648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2: 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A: </a:t>
            </a:r>
          </a:p>
          <a:p>
            <a:r>
              <a:rPr lang="en-GB" dirty="0" smtClean="0"/>
              <a:t>B: </a:t>
            </a:r>
            <a:r>
              <a:rPr lang="en-GB" dirty="0" err="1" smtClean="0"/>
              <a:t>sats</a:t>
            </a:r>
            <a:r>
              <a:rPr lang="en-GB" dirty="0" smtClean="0"/>
              <a:t> 93%, RR25, right basal </a:t>
            </a:r>
            <a:r>
              <a:rPr lang="en-GB" dirty="0" err="1" smtClean="0"/>
              <a:t>creps</a:t>
            </a:r>
            <a:r>
              <a:rPr lang="en-GB" dirty="0" smtClean="0"/>
              <a:t>, Temp 38.2</a:t>
            </a:r>
          </a:p>
          <a:p>
            <a:r>
              <a:rPr lang="en-GB" dirty="0" smtClean="0"/>
              <a:t>C: HR 100, BP95/60, U/O: 10ml/hour</a:t>
            </a:r>
          </a:p>
          <a:p>
            <a:r>
              <a:rPr lang="en-GB" dirty="0" smtClean="0"/>
              <a:t>D: GCS 14, confused</a:t>
            </a:r>
          </a:p>
          <a:p>
            <a:endParaRPr lang="en-GB" dirty="0" smtClean="0"/>
          </a:p>
          <a:p>
            <a:r>
              <a:rPr lang="en-GB" dirty="0" smtClean="0"/>
              <a:t>Examine </a:t>
            </a:r>
          </a:p>
          <a:p>
            <a:pPr lvl="1"/>
            <a:r>
              <a:rPr lang="en-GB" dirty="0" smtClean="0"/>
              <a:t>Generalised </a:t>
            </a:r>
            <a:r>
              <a:rPr lang="en-GB" dirty="0" err="1" smtClean="0"/>
              <a:t>abdo</a:t>
            </a:r>
            <a:r>
              <a:rPr lang="en-GB" dirty="0" smtClean="0"/>
              <a:t> tenderness, guarding</a:t>
            </a:r>
          </a:p>
          <a:p>
            <a:pPr lvl="1"/>
            <a:r>
              <a:rPr lang="en-GB" dirty="0" smtClean="0"/>
              <a:t>Hyperactive bowel sounds</a:t>
            </a:r>
          </a:p>
          <a:p>
            <a:r>
              <a:rPr lang="en-GB" dirty="0" smtClean="0"/>
              <a:t>Drains</a:t>
            </a:r>
          </a:p>
          <a:p>
            <a:pPr lvl="1"/>
            <a:r>
              <a:rPr lang="en-GB" dirty="0" err="1" smtClean="0"/>
              <a:t>Abdo</a:t>
            </a:r>
            <a:r>
              <a:rPr lang="en-GB" dirty="0" smtClean="0"/>
              <a:t> drain increased in rate over late 2 hours</a:t>
            </a:r>
          </a:p>
          <a:p>
            <a:pPr lvl="1"/>
            <a:r>
              <a:rPr lang="en-GB" dirty="0" smtClean="0"/>
              <a:t>Content darker</a:t>
            </a:r>
            <a:endParaRPr lang="en-GB" dirty="0"/>
          </a:p>
          <a:p>
            <a:r>
              <a:rPr lang="en-GB" dirty="0" smtClean="0"/>
              <a:t>Bloods</a:t>
            </a:r>
          </a:p>
          <a:p>
            <a:pPr lvl="1"/>
            <a:r>
              <a:rPr lang="en-GB" dirty="0" err="1" smtClean="0"/>
              <a:t>Hb</a:t>
            </a:r>
            <a:r>
              <a:rPr lang="en-GB" dirty="0" smtClean="0"/>
              <a:t> 10.6, WCC 14, Cr 180 (70 </a:t>
            </a:r>
            <a:r>
              <a:rPr lang="en-GB" dirty="0"/>
              <a:t> </a:t>
            </a:r>
            <a:r>
              <a:rPr lang="en-GB" dirty="0" smtClean="0"/>
              <a:t>pre-op) , CRP 400, </a:t>
            </a:r>
          </a:p>
          <a:p>
            <a:pPr lvl="1"/>
            <a:r>
              <a:rPr lang="en-GB" dirty="0" smtClean="0"/>
              <a:t>ABG: pH 7.30, pO2 9.5, pCO2 4.3, lactate 0.5</a:t>
            </a:r>
          </a:p>
        </p:txBody>
      </p:sp>
    </p:spTree>
    <p:extLst>
      <p:ext uri="{BB962C8B-B14F-4D97-AF65-F5344CB8AC3E}">
        <p14:creationId xmlns:p14="http://schemas.microsoft.com/office/powerpoint/2010/main" val="262210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3: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Unwell patient (pulmonary &amp; circulatory compromise)</a:t>
            </a:r>
          </a:p>
          <a:p>
            <a:pPr lvl="1"/>
            <a:r>
              <a:rPr lang="en-GB" dirty="0" smtClean="0"/>
              <a:t>High possibility </a:t>
            </a:r>
            <a:r>
              <a:rPr lang="en-GB" dirty="0" err="1" smtClean="0"/>
              <a:t>anastamotic</a:t>
            </a:r>
            <a:r>
              <a:rPr lang="en-GB" dirty="0" smtClean="0"/>
              <a:t> leak</a:t>
            </a:r>
          </a:p>
          <a:p>
            <a:pPr lvl="1"/>
            <a:r>
              <a:rPr lang="en-GB" dirty="0" smtClean="0"/>
              <a:t>Acute renal failure</a:t>
            </a:r>
          </a:p>
          <a:p>
            <a:pPr lvl="1"/>
            <a:r>
              <a:rPr lang="en-GB" dirty="0" smtClean="0"/>
              <a:t>?pneumonia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Supportive </a:t>
            </a:r>
            <a:r>
              <a:rPr lang="en-GB" dirty="0"/>
              <a:t>therapy</a:t>
            </a:r>
          </a:p>
          <a:p>
            <a:pPr lvl="1"/>
            <a:r>
              <a:rPr lang="en-GB" dirty="0"/>
              <a:t>Oxygen, Fluids, pain relief</a:t>
            </a:r>
          </a:p>
          <a:p>
            <a:endParaRPr lang="en-GB" dirty="0" smtClean="0"/>
          </a:p>
          <a:p>
            <a:r>
              <a:rPr lang="en-GB" dirty="0" smtClean="0"/>
              <a:t>Escalate </a:t>
            </a:r>
          </a:p>
          <a:p>
            <a:pPr lvl="1"/>
            <a:r>
              <a:rPr lang="en-GB" dirty="0" smtClean="0"/>
              <a:t>Need senior surgical opinion URGENTLY (</a:t>
            </a:r>
            <a:r>
              <a:rPr lang="en-GB" dirty="0" err="1" smtClean="0"/>
              <a:t>SpR</a:t>
            </a:r>
            <a:r>
              <a:rPr lang="en-GB" dirty="0"/>
              <a:t>, </a:t>
            </a:r>
            <a:r>
              <a:rPr lang="en-GB" dirty="0" smtClean="0"/>
              <a:t>consultant)</a:t>
            </a:r>
            <a:endParaRPr lang="en-GB" dirty="0"/>
          </a:p>
          <a:p>
            <a:pPr lvl="1"/>
            <a:r>
              <a:rPr lang="en-GB" dirty="0" smtClean="0"/>
              <a:t>?straight to theatre ?imaging first (CT)</a:t>
            </a:r>
          </a:p>
          <a:p>
            <a:pPr lvl="1"/>
            <a:r>
              <a:rPr lang="en-GB" dirty="0" smtClean="0"/>
              <a:t>Call microbiology for </a:t>
            </a:r>
            <a:r>
              <a:rPr lang="en-GB" dirty="0" err="1" smtClean="0"/>
              <a:t>Abx</a:t>
            </a:r>
            <a:r>
              <a:rPr lang="en-GB" dirty="0" smtClean="0"/>
              <a:t> advice</a:t>
            </a:r>
          </a:p>
          <a:p>
            <a:endParaRPr lang="en-GB" dirty="0" smtClean="0"/>
          </a:p>
          <a:p>
            <a:r>
              <a:rPr lang="en-GB" dirty="0" smtClean="0"/>
              <a:t>Prepare </a:t>
            </a:r>
            <a:r>
              <a:rPr lang="en-GB" dirty="0"/>
              <a:t>for theatre</a:t>
            </a:r>
          </a:p>
          <a:p>
            <a:pPr lvl="1"/>
            <a:r>
              <a:rPr lang="en-GB" dirty="0"/>
              <a:t>NBM, pre-op </a:t>
            </a:r>
            <a:r>
              <a:rPr lang="en-GB" dirty="0" smtClean="0"/>
              <a:t>bloods (incl. G&amp;S), </a:t>
            </a:r>
            <a:r>
              <a:rPr lang="en-GB" dirty="0"/>
              <a:t>call anaesthetist, call </a:t>
            </a:r>
            <a:r>
              <a:rPr lang="en-GB" dirty="0" smtClean="0"/>
              <a:t>theatre coordinator</a:t>
            </a:r>
          </a:p>
          <a:p>
            <a:pPr lvl="1"/>
            <a:r>
              <a:rPr lang="en-GB" dirty="0" smtClean="0"/>
              <a:t>Needs urgent exploration and repair of </a:t>
            </a:r>
            <a:r>
              <a:rPr lang="en-GB" dirty="0" err="1" smtClean="0"/>
              <a:t>anastamosis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513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Anaesthetic workup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(?ABG)</a:t>
            </a:r>
          </a:p>
          <a:p>
            <a:r>
              <a:rPr lang="en-GB" dirty="0" smtClean="0"/>
              <a:t>Blood results, Blood products</a:t>
            </a:r>
          </a:p>
          <a:p>
            <a:r>
              <a:rPr lang="en-GB" dirty="0" smtClean="0"/>
              <a:t>Cannula, CEPOD priority, (?CXR)</a:t>
            </a:r>
          </a:p>
          <a:p>
            <a:r>
              <a:rPr lang="en-GB" dirty="0" smtClean="0"/>
              <a:t>Drugs (anti-platelets, warfarin)</a:t>
            </a:r>
          </a:p>
          <a:p>
            <a:r>
              <a:rPr lang="en-GB" dirty="0" smtClean="0"/>
              <a:t>ECG</a:t>
            </a:r>
            <a:r>
              <a:rPr lang="en-GB" dirty="0"/>
              <a:t> </a:t>
            </a:r>
            <a:r>
              <a:rPr lang="en-GB" dirty="0" smtClean="0"/>
              <a:t>(?Echo)</a:t>
            </a:r>
          </a:p>
          <a:p>
            <a:r>
              <a:rPr lang="en-GB" dirty="0" smtClean="0"/>
              <a:t>Food (time last ate)</a:t>
            </a:r>
          </a:p>
          <a:p>
            <a:r>
              <a:rPr lang="en-GB" dirty="0" smtClean="0"/>
              <a:t>Grade (ASA)</a:t>
            </a:r>
            <a:endParaRPr lang="en-GB" dirty="0"/>
          </a:p>
          <a:p>
            <a:r>
              <a:rPr lang="en-GB" dirty="0"/>
              <a:t>History (</a:t>
            </a:r>
            <a:r>
              <a:rPr lang="en-GB" dirty="0" smtClean="0"/>
              <a:t>Cardio-pulmonary)</a:t>
            </a:r>
            <a:endParaRPr lang="en-GB" dirty="0"/>
          </a:p>
          <a:p>
            <a:pPr lvl="1"/>
            <a:r>
              <a:rPr lang="en-GB" dirty="0"/>
              <a:t>Angina, CCF, COPD, asthma, </a:t>
            </a:r>
          </a:p>
          <a:p>
            <a:pPr lvl="1"/>
            <a:r>
              <a:rPr lang="en-GB" dirty="0"/>
              <a:t>Exercise </a:t>
            </a:r>
            <a:r>
              <a:rPr lang="en-GB" dirty="0" smtClean="0"/>
              <a:t>tolerance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5013176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NB: this is all needed for less urgent cases pre-operatively</a:t>
            </a:r>
          </a:p>
          <a:p>
            <a:endParaRPr lang="en-GB" dirty="0" smtClean="0"/>
          </a:p>
          <a:p>
            <a:r>
              <a:rPr lang="en-GB" dirty="0" smtClean="0"/>
              <a:t>URGENT cases may not have time to have all these investigations!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89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CEPOD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Grade 1 - Immediate</a:t>
            </a:r>
          </a:p>
          <a:p>
            <a:pPr lvl="1"/>
            <a:r>
              <a:rPr lang="en-GB" dirty="0" smtClean="0"/>
              <a:t>Ruptured AAA, compartment syndrome</a:t>
            </a:r>
          </a:p>
          <a:p>
            <a:endParaRPr lang="en-GB" dirty="0" smtClean="0"/>
          </a:p>
          <a:p>
            <a:r>
              <a:rPr lang="en-GB" dirty="0" smtClean="0"/>
              <a:t>Grade 2 - Urgent</a:t>
            </a:r>
            <a:endParaRPr lang="en-GB" dirty="0"/>
          </a:p>
          <a:p>
            <a:pPr lvl="1"/>
            <a:r>
              <a:rPr lang="en-GB" dirty="0" smtClean="0"/>
              <a:t>Bowel </a:t>
            </a:r>
            <a:r>
              <a:rPr lang="en-GB" dirty="0" err="1" smtClean="0"/>
              <a:t>perf</a:t>
            </a:r>
            <a:r>
              <a:rPr lang="en-GB" dirty="0" smtClean="0"/>
              <a:t> with peritonitis, critical limb </a:t>
            </a:r>
            <a:r>
              <a:rPr lang="en-GB" dirty="0" err="1" smtClean="0"/>
              <a:t>ischaemia</a:t>
            </a:r>
            <a:r>
              <a:rPr lang="en-GB" dirty="0" smtClean="0"/>
              <a:t>, fracture fixation</a:t>
            </a:r>
          </a:p>
          <a:p>
            <a:endParaRPr lang="en-GB" dirty="0" smtClean="0"/>
          </a:p>
          <a:p>
            <a:r>
              <a:rPr lang="en-GB" dirty="0" smtClean="0"/>
              <a:t>Grade 3 - Expedited</a:t>
            </a:r>
            <a:endParaRPr lang="en-GB" dirty="0"/>
          </a:p>
          <a:p>
            <a:pPr lvl="1"/>
            <a:r>
              <a:rPr lang="en-GB" dirty="0" smtClean="0"/>
              <a:t>Tendon/nerve injuries, obstructing tumour</a:t>
            </a:r>
          </a:p>
          <a:p>
            <a:endParaRPr lang="en-GB" dirty="0" smtClean="0"/>
          </a:p>
          <a:p>
            <a:r>
              <a:rPr lang="en-GB" dirty="0" smtClean="0"/>
              <a:t>Grade 4 - Elective</a:t>
            </a:r>
            <a:endParaRPr lang="en-GB" dirty="0"/>
          </a:p>
          <a:p>
            <a:pPr lvl="1"/>
            <a:r>
              <a:rPr lang="en-GB" dirty="0" smtClean="0"/>
              <a:t>Elective lap </a:t>
            </a:r>
            <a:r>
              <a:rPr lang="en-GB" dirty="0" err="1" smtClean="0"/>
              <a:t>chole</a:t>
            </a:r>
            <a:r>
              <a:rPr lang="en-GB" dirty="0" smtClean="0"/>
              <a:t>/AAA repair, joint replacement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284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Bleeped by nurse</a:t>
            </a:r>
          </a:p>
          <a:p>
            <a:r>
              <a:rPr lang="en-GB" dirty="0" smtClean="0"/>
              <a:t>Mr Anderson, 56,</a:t>
            </a:r>
          </a:p>
          <a:p>
            <a:r>
              <a:rPr lang="en-GB" dirty="0" smtClean="0"/>
              <a:t>1 day post op right fem-pop bypass</a:t>
            </a:r>
          </a:p>
          <a:p>
            <a:r>
              <a:rPr lang="en-GB" dirty="0" smtClean="0"/>
              <a:t>severe leg pain, cold foot</a:t>
            </a:r>
          </a:p>
        </p:txBody>
      </p:sp>
    </p:spTree>
    <p:extLst>
      <p:ext uri="{BB962C8B-B14F-4D97-AF65-F5344CB8AC3E}">
        <p14:creationId xmlns:p14="http://schemas.microsoft.com/office/powerpoint/2010/main" val="156076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4: 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A: </a:t>
            </a:r>
          </a:p>
          <a:p>
            <a:r>
              <a:rPr lang="en-GB" dirty="0" smtClean="0"/>
              <a:t>B: </a:t>
            </a:r>
            <a:r>
              <a:rPr lang="en-GB" dirty="0" err="1" smtClean="0"/>
              <a:t>sats</a:t>
            </a:r>
            <a:r>
              <a:rPr lang="en-GB" dirty="0" smtClean="0"/>
              <a:t> 98% ON 2l, RR24, chest clear, Temp 36.5</a:t>
            </a:r>
          </a:p>
          <a:p>
            <a:r>
              <a:rPr lang="en-GB" dirty="0" smtClean="0"/>
              <a:t>C: HR 90, BP120/705 U/O: 50ml/hour</a:t>
            </a:r>
          </a:p>
          <a:p>
            <a:r>
              <a:rPr lang="en-GB" dirty="0" smtClean="0"/>
              <a:t>D: GCS 15</a:t>
            </a:r>
          </a:p>
          <a:p>
            <a:endParaRPr lang="en-GB" dirty="0" smtClean="0"/>
          </a:p>
          <a:p>
            <a:r>
              <a:rPr lang="en-GB" dirty="0" smtClean="0"/>
              <a:t>Examine </a:t>
            </a:r>
          </a:p>
          <a:p>
            <a:pPr lvl="1"/>
            <a:r>
              <a:rPr lang="en-GB" dirty="0" smtClean="0"/>
              <a:t>Cold right foot cf. left, absent pedal pulses, no </a:t>
            </a:r>
            <a:r>
              <a:rPr lang="en-GB" dirty="0" err="1" smtClean="0"/>
              <a:t>doppler</a:t>
            </a:r>
            <a:r>
              <a:rPr lang="en-GB" dirty="0" smtClean="0"/>
              <a:t> signals</a:t>
            </a:r>
          </a:p>
          <a:p>
            <a:pPr lvl="1"/>
            <a:r>
              <a:rPr lang="en-GB" dirty="0" smtClean="0"/>
              <a:t>ABPI immeasurable</a:t>
            </a:r>
          </a:p>
          <a:p>
            <a:pPr lvl="1"/>
            <a:r>
              <a:rPr lang="en-GB" dirty="0" smtClean="0"/>
              <a:t>12 hours post op: pedal pulses and biphasic </a:t>
            </a:r>
            <a:r>
              <a:rPr lang="en-GB" dirty="0" err="1" smtClean="0"/>
              <a:t>doppler</a:t>
            </a:r>
            <a:r>
              <a:rPr lang="en-GB" dirty="0" smtClean="0"/>
              <a:t> documented</a:t>
            </a:r>
          </a:p>
          <a:p>
            <a:endParaRPr lang="en-GB" dirty="0" smtClean="0"/>
          </a:p>
          <a:p>
            <a:r>
              <a:rPr lang="en-GB" dirty="0" smtClean="0"/>
              <a:t>Drains</a:t>
            </a:r>
          </a:p>
          <a:p>
            <a:pPr lvl="1"/>
            <a:r>
              <a:rPr lang="en-GB" dirty="0" err="1" smtClean="0"/>
              <a:t>Abdo</a:t>
            </a:r>
            <a:r>
              <a:rPr lang="en-GB" dirty="0" smtClean="0"/>
              <a:t> drain increased in rate over late 2 hours</a:t>
            </a:r>
          </a:p>
          <a:p>
            <a:pPr lvl="1"/>
            <a:r>
              <a:rPr lang="en-GB" dirty="0" smtClean="0"/>
              <a:t>Content darker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Bloods</a:t>
            </a:r>
          </a:p>
          <a:p>
            <a:pPr lvl="1"/>
            <a:r>
              <a:rPr lang="en-GB" dirty="0" err="1" smtClean="0"/>
              <a:t>Hb</a:t>
            </a:r>
            <a:r>
              <a:rPr lang="en-GB" dirty="0" smtClean="0"/>
              <a:t> 9.6, WCC 14, CRP 250</a:t>
            </a:r>
          </a:p>
        </p:txBody>
      </p:sp>
    </p:spTree>
    <p:extLst>
      <p:ext uri="{BB962C8B-B14F-4D97-AF65-F5344CB8AC3E}">
        <p14:creationId xmlns:p14="http://schemas.microsoft.com/office/powerpoint/2010/main" val="183427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4: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Acutely ischaemic right foot</a:t>
            </a:r>
          </a:p>
          <a:p>
            <a:pPr lvl="1"/>
            <a:r>
              <a:rPr lang="en-GB" dirty="0" smtClean="0"/>
              <a:t>?graft failure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Supportive </a:t>
            </a:r>
            <a:r>
              <a:rPr lang="en-GB" dirty="0"/>
              <a:t>therapy</a:t>
            </a:r>
          </a:p>
          <a:p>
            <a:pPr lvl="1"/>
            <a:r>
              <a:rPr lang="en-GB" dirty="0"/>
              <a:t>Oxygen, Fluids, pain </a:t>
            </a:r>
            <a:r>
              <a:rPr lang="en-GB" dirty="0" smtClean="0"/>
              <a:t>relief, may need heparin infusion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Escalate </a:t>
            </a:r>
          </a:p>
          <a:p>
            <a:pPr lvl="1"/>
            <a:r>
              <a:rPr lang="en-GB" dirty="0" smtClean="0"/>
              <a:t>Need senior surgical opinion URGENTLY</a:t>
            </a:r>
          </a:p>
          <a:p>
            <a:pPr lvl="1"/>
            <a:r>
              <a:rPr lang="en-GB" dirty="0" smtClean="0"/>
              <a:t>Vascular </a:t>
            </a:r>
            <a:r>
              <a:rPr lang="en-GB" dirty="0" err="1" smtClean="0"/>
              <a:t>SpR</a:t>
            </a:r>
            <a:r>
              <a:rPr lang="en-GB" dirty="0"/>
              <a:t>, </a:t>
            </a:r>
            <a:r>
              <a:rPr lang="en-GB" dirty="0" smtClean="0"/>
              <a:t>consultant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Prepare </a:t>
            </a:r>
            <a:r>
              <a:rPr lang="en-GB" dirty="0"/>
              <a:t>for theatre</a:t>
            </a:r>
          </a:p>
          <a:p>
            <a:pPr lvl="1"/>
            <a:r>
              <a:rPr lang="en-GB" dirty="0"/>
              <a:t>NBM, pre-op </a:t>
            </a:r>
            <a:r>
              <a:rPr lang="en-GB" dirty="0" smtClean="0"/>
              <a:t>bloods (incl. G&amp;S), </a:t>
            </a:r>
            <a:r>
              <a:rPr lang="en-GB" dirty="0"/>
              <a:t>call anaesthetist, call </a:t>
            </a:r>
            <a:r>
              <a:rPr lang="en-GB" dirty="0" smtClean="0"/>
              <a:t>ODP</a:t>
            </a:r>
          </a:p>
          <a:p>
            <a:pPr lvl="1"/>
            <a:r>
              <a:rPr lang="en-GB" dirty="0" smtClean="0"/>
              <a:t>Needs urgent revascularisation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84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Bleeped by nurse</a:t>
            </a:r>
          </a:p>
          <a:p>
            <a:r>
              <a:rPr lang="en-GB" dirty="0" smtClean="0"/>
              <a:t>Mr Anderson, 56,</a:t>
            </a:r>
          </a:p>
          <a:p>
            <a:r>
              <a:rPr lang="en-GB" dirty="0"/>
              <a:t>2</a:t>
            </a:r>
            <a:r>
              <a:rPr lang="en-GB" dirty="0" smtClean="0"/>
              <a:t> days post op ORIF </a:t>
            </a:r>
            <a:r>
              <a:rPr lang="en-GB" dirty="0" err="1" smtClean="0"/>
              <a:t>tibial</a:t>
            </a:r>
            <a:r>
              <a:rPr lang="en-GB" dirty="0" smtClean="0"/>
              <a:t> fracture</a:t>
            </a:r>
          </a:p>
          <a:p>
            <a:r>
              <a:rPr lang="en-GB" dirty="0" smtClean="0"/>
              <a:t>severe  leg pain and swelling despite opiate analgesia</a:t>
            </a:r>
          </a:p>
          <a:p>
            <a:pPr lvl="1"/>
            <a:r>
              <a:rPr lang="en-GB" dirty="0" smtClean="0"/>
              <a:t>Pain out of proportion to expected</a:t>
            </a:r>
          </a:p>
        </p:txBody>
      </p:sp>
    </p:spTree>
    <p:extLst>
      <p:ext uri="{BB962C8B-B14F-4D97-AF65-F5344CB8AC3E}">
        <p14:creationId xmlns:p14="http://schemas.microsoft.com/office/powerpoint/2010/main" val="427795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5: 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A: </a:t>
            </a:r>
          </a:p>
          <a:p>
            <a:r>
              <a:rPr lang="en-GB" dirty="0" smtClean="0"/>
              <a:t>B: </a:t>
            </a:r>
            <a:r>
              <a:rPr lang="en-GB" dirty="0" err="1" smtClean="0"/>
              <a:t>sats</a:t>
            </a:r>
            <a:r>
              <a:rPr lang="en-GB" dirty="0" smtClean="0"/>
              <a:t> 98% ON 2l, RR24, chest clear, Temp 36.5</a:t>
            </a:r>
          </a:p>
          <a:p>
            <a:r>
              <a:rPr lang="en-GB" dirty="0" smtClean="0"/>
              <a:t>C: HR 90, BP120/705 U/O: 50ml/hour</a:t>
            </a:r>
          </a:p>
          <a:p>
            <a:r>
              <a:rPr lang="en-GB" dirty="0" smtClean="0"/>
              <a:t>D: GCS 15</a:t>
            </a:r>
          </a:p>
          <a:p>
            <a:endParaRPr lang="en-GB" dirty="0" smtClean="0"/>
          </a:p>
          <a:p>
            <a:r>
              <a:rPr lang="en-GB" dirty="0" smtClean="0"/>
              <a:t>Examine </a:t>
            </a:r>
          </a:p>
          <a:p>
            <a:pPr lvl="1"/>
            <a:r>
              <a:rPr lang="en-GB" dirty="0" smtClean="0"/>
              <a:t>Very tense anterior aspect of leg</a:t>
            </a:r>
          </a:p>
          <a:p>
            <a:pPr lvl="1"/>
            <a:r>
              <a:rPr lang="en-GB" dirty="0" smtClean="0"/>
              <a:t>?impalpable pulse ?paraesthesia</a:t>
            </a:r>
          </a:p>
          <a:p>
            <a:pPr lvl="1"/>
            <a:r>
              <a:rPr lang="en-GB" dirty="0" smtClean="0"/>
              <a:t>Pain on extending large toe</a:t>
            </a:r>
          </a:p>
          <a:p>
            <a:pPr lvl="1"/>
            <a:endParaRPr lang="en-GB" dirty="0" smtClean="0"/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Bloods</a:t>
            </a:r>
          </a:p>
          <a:p>
            <a:pPr lvl="1"/>
            <a:r>
              <a:rPr lang="en-GB" dirty="0" err="1" smtClean="0"/>
              <a:t>Hb</a:t>
            </a:r>
            <a:r>
              <a:rPr lang="en-GB" dirty="0" smtClean="0"/>
              <a:t> 9.6, WCC 14, CRP 250</a:t>
            </a:r>
          </a:p>
          <a:p>
            <a:pPr lvl="1"/>
            <a:r>
              <a:rPr lang="en-GB" dirty="0" smtClean="0"/>
              <a:t>CK 2000</a:t>
            </a:r>
          </a:p>
        </p:txBody>
      </p:sp>
    </p:spTree>
    <p:extLst>
      <p:ext uri="{BB962C8B-B14F-4D97-AF65-F5344CB8AC3E}">
        <p14:creationId xmlns:p14="http://schemas.microsoft.com/office/powerpoint/2010/main" val="123312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Bleeped by nurse</a:t>
            </a:r>
          </a:p>
          <a:p>
            <a:r>
              <a:rPr lang="en-GB" dirty="0" smtClean="0"/>
              <a:t>Mr Anderson, 56,</a:t>
            </a:r>
          </a:p>
          <a:p>
            <a:r>
              <a:rPr lang="en-GB" dirty="0" smtClean="0"/>
              <a:t>3 days post op right </a:t>
            </a:r>
            <a:r>
              <a:rPr lang="en-GB" dirty="0" err="1" smtClean="0"/>
              <a:t>hemicolectomy</a:t>
            </a:r>
            <a:endParaRPr lang="en-GB" dirty="0" smtClean="0"/>
          </a:p>
          <a:p>
            <a:r>
              <a:rPr lang="en-GB" dirty="0" smtClean="0"/>
              <a:t>c/o </a:t>
            </a:r>
            <a:r>
              <a:rPr lang="en-GB" dirty="0" err="1" smtClean="0"/>
              <a:t>abdo</a:t>
            </a:r>
            <a:r>
              <a:rPr lang="en-GB" dirty="0" smtClean="0"/>
              <a:t> pain</a:t>
            </a:r>
          </a:p>
        </p:txBody>
      </p:sp>
    </p:spTree>
    <p:extLst>
      <p:ext uri="{BB962C8B-B14F-4D97-AF65-F5344CB8AC3E}">
        <p14:creationId xmlns:p14="http://schemas.microsoft.com/office/powerpoint/2010/main" val="1138185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5: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Compartment syndrome (pressure over 30mmHg)</a:t>
            </a:r>
          </a:p>
          <a:p>
            <a:endParaRPr lang="en-GB" dirty="0" smtClean="0"/>
          </a:p>
          <a:p>
            <a:r>
              <a:rPr lang="en-GB" dirty="0" smtClean="0"/>
              <a:t>Supportive </a:t>
            </a:r>
            <a:r>
              <a:rPr lang="en-GB" dirty="0"/>
              <a:t>therapy</a:t>
            </a:r>
          </a:p>
          <a:p>
            <a:pPr lvl="1"/>
            <a:r>
              <a:rPr lang="en-GB" dirty="0" smtClean="0"/>
              <a:t>IV Fluids</a:t>
            </a:r>
            <a:r>
              <a:rPr lang="en-GB" dirty="0"/>
              <a:t>, pain relief</a:t>
            </a:r>
          </a:p>
          <a:p>
            <a:endParaRPr lang="en-GB" dirty="0" smtClean="0"/>
          </a:p>
          <a:p>
            <a:r>
              <a:rPr lang="en-GB" dirty="0" smtClean="0"/>
              <a:t>Escalate </a:t>
            </a:r>
          </a:p>
          <a:p>
            <a:pPr lvl="1"/>
            <a:r>
              <a:rPr lang="en-GB" dirty="0" smtClean="0"/>
              <a:t>Need senior surgical opinion URGENTLY</a:t>
            </a:r>
          </a:p>
          <a:p>
            <a:pPr lvl="1"/>
            <a:r>
              <a:rPr lang="en-GB" dirty="0" smtClean="0"/>
              <a:t>Ortho </a:t>
            </a:r>
            <a:r>
              <a:rPr lang="en-GB" dirty="0" err="1" smtClean="0"/>
              <a:t>SpR</a:t>
            </a:r>
            <a:r>
              <a:rPr lang="en-GB" dirty="0"/>
              <a:t>, </a:t>
            </a:r>
            <a:r>
              <a:rPr lang="en-GB" dirty="0" smtClean="0"/>
              <a:t>consultant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Prepare </a:t>
            </a:r>
            <a:r>
              <a:rPr lang="en-GB" dirty="0"/>
              <a:t>for theatre</a:t>
            </a:r>
          </a:p>
          <a:p>
            <a:pPr lvl="1"/>
            <a:r>
              <a:rPr lang="en-GB" dirty="0"/>
              <a:t>NBM, pre-op </a:t>
            </a:r>
            <a:r>
              <a:rPr lang="en-GB" dirty="0" smtClean="0"/>
              <a:t>bloods (incl. G&amp;S), </a:t>
            </a:r>
            <a:r>
              <a:rPr lang="en-GB" dirty="0"/>
              <a:t>call anaesthetist, call </a:t>
            </a:r>
            <a:r>
              <a:rPr lang="en-GB" dirty="0" smtClean="0"/>
              <a:t>ODP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714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case of post op:</a:t>
            </a:r>
          </a:p>
          <a:p>
            <a:pPr lvl="1"/>
            <a:r>
              <a:rPr lang="en-GB" dirty="0" smtClean="0"/>
              <a:t>Severe pain</a:t>
            </a:r>
          </a:p>
          <a:p>
            <a:pPr lvl="1"/>
            <a:r>
              <a:rPr lang="en-GB" dirty="0" err="1" smtClean="0"/>
              <a:t>Obs</a:t>
            </a:r>
            <a:r>
              <a:rPr lang="en-GB" dirty="0" smtClean="0"/>
              <a:t> deterioration</a:t>
            </a:r>
          </a:p>
          <a:p>
            <a:endParaRPr lang="en-GB" dirty="0" smtClean="0"/>
          </a:p>
          <a:p>
            <a:r>
              <a:rPr lang="en-GB" dirty="0" smtClean="0"/>
              <a:t>Needs to:</a:t>
            </a:r>
          </a:p>
          <a:p>
            <a:pPr lvl="1"/>
            <a:r>
              <a:rPr lang="en-GB" dirty="0" smtClean="0"/>
              <a:t>Be taken seriously</a:t>
            </a:r>
          </a:p>
          <a:p>
            <a:pPr lvl="1"/>
            <a:r>
              <a:rPr lang="en-GB" dirty="0" smtClean="0"/>
              <a:t>Have a full assessment</a:t>
            </a:r>
          </a:p>
          <a:p>
            <a:pPr lvl="1"/>
            <a:r>
              <a:rPr lang="en-GB" dirty="0" smtClean="0"/>
              <a:t>Have suspicion of post op complication</a:t>
            </a:r>
          </a:p>
        </p:txBody>
      </p:sp>
    </p:spTree>
    <p:extLst>
      <p:ext uri="{BB962C8B-B14F-4D97-AF65-F5344CB8AC3E}">
        <p14:creationId xmlns:p14="http://schemas.microsoft.com/office/powerpoint/2010/main" val="2168737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36912"/>
            <a:ext cx="7772400" cy="1508760"/>
          </a:xfrm>
        </p:spPr>
        <p:txBody>
          <a:bodyPr/>
          <a:lstStyle/>
          <a:p>
            <a:r>
              <a:rPr lang="en-GB" dirty="0" smtClean="0"/>
              <a:t>Many thanks,. 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7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1: 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A: patent, talking</a:t>
            </a:r>
          </a:p>
          <a:p>
            <a:r>
              <a:rPr lang="en-GB" dirty="0" smtClean="0"/>
              <a:t>B: </a:t>
            </a:r>
            <a:r>
              <a:rPr lang="en-GB" dirty="0" err="1" smtClean="0"/>
              <a:t>Sats</a:t>
            </a:r>
            <a:r>
              <a:rPr lang="en-GB" dirty="0" smtClean="0"/>
              <a:t> 98% on 2L, RR 20, chest clear, no CXR</a:t>
            </a:r>
          </a:p>
          <a:p>
            <a:r>
              <a:rPr lang="en-GB" dirty="0" smtClean="0"/>
              <a:t>C: HR, 72, BP 120/82, U/O 60ml/hour</a:t>
            </a:r>
          </a:p>
          <a:p>
            <a:r>
              <a:rPr lang="en-GB" dirty="0" smtClean="0"/>
              <a:t>D: GCS 15, coherent speech</a:t>
            </a:r>
          </a:p>
          <a:p>
            <a:endParaRPr lang="en-GB" dirty="0"/>
          </a:p>
          <a:p>
            <a:r>
              <a:rPr lang="en-GB" dirty="0" smtClean="0"/>
              <a:t>Bloods: </a:t>
            </a:r>
          </a:p>
          <a:p>
            <a:pPr lvl="1"/>
            <a:r>
              <a:rPr lang="en-GB" dirty="0" smtClean="0"/>
              <a:t>HB 10.6, U+Es normal, LFTs normal, WCC 10, CRP 250</a:t>
            </a:r>
          </a:p>
          <a:p>
            <a:r>
              <a:rPr lang="en-GB" dirty="0" smtClean="0"/>
              <a:t>O/E </a:t>
            </a:r>
          </a:p>
          <a:p>
            <a:pPr lvl="1"/>
            <a:r>
              <a:rPr lang="en-GB" dirty="0" smtClean="0"/>
              <a:t>right sided </a:t>
            </a:r>
            <a:r>
              <a:rPr lang="en-GB" dirty="0" err="1" smtClean="0"/>
              <a:t>abdo</a:t>
            </a:r>
            <a:r>
              <a:rPr lang="en-GB" dirty="0" smtClean="0"/>
              <a:t> tenderness, no masses</a:t>
            </a:r>
          </a:p>
          <a:p>
            <a:pPr lvl="1"/>
            <a:r>
              <a:rPr lang="en-GB" dirty="0" err="1" smtClean="0"/>
              <a:t>Abdo</a:t>
            </a:r>
            <a:r>
              <a:rPr lang="en-GB" dirty="0" smtClean="0"/>
              <a:t> drains have gradually reduced</a:t>
            </a:r>
          </a:p>
          <a:p>
            <a:pPr lvl="1"/>
            <a:r>
              <a:rPr lang="en-GB" dirty="0" smtClean="0"/>
              <a:t>passing wind, started oral fluids today, no vomiting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1: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Analgesia</a:t>
            </a:r>
          </a:p>
          <a:p>
            <a:pPr lvl="1"/>
            <a:r>
              <a:rPr lang="en-GB" dirty="0" smtClean="0"/>
              <a:t>Regular </a:t>
            </a:r>
            <a:r>
              <a:rPr lang="en-GB" dirty="0" err="1" smtClean="0"/>
              <a:t>paractemaol</a:t>
            </a:r>
            <a:endParaRPr lang="en-GB" dirty="0" smtClean="0"/>
          </a:p>
          <a:p>
            <a:pPr lvl="1"/>
            <a:r>
              <a:rPr lang="en-GB" dirty="0" smtClean="0"/>
              <a:t>PRN </a:t>
            </a:r>
            <a:r>
              <a:rPr lang="en-GB" dirty="0" err="1" smtClean="0"/>
              <a:t>oromorph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Wean oxygen</a:t>
            </a:r>
          </a:p>
          <a:p>
            <a:r>
              <a:rPr lang="en-GB" dirty="0" smtClean="0"/>
              <a:t>Sit out/chest </a:t>
            </a:r>
            <a:r>
              <a:rPr lang="en-GB" dirty="0" err="1" smtClean="0"/>
              <a:t>physio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6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surgical FY1s are bleeped about…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PAIN RELIEF!</a:t>
            </a:r>
          </a:p>
          <a:p>
            <a:endParaRPr lang="en-GB" dirty="0"/>
          </a:p>
          <a:p>
            <a:r>
              <a:rPr lang="en-GB" dirty="0" smtClean="0"/>
              <a:t>So do we just prescribe better pain killers?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43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post operative pain becomes serious…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355976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Abdo</a:t>
            </a:r>
            <a:r>
              <a:rPr lang="en-GB" dirty="0" smtClean="0"/>
              <a:t> surgery</a:t>
            </a:r>
          </a:p>
          <a:p>
            <a:pPr lvl="1"/>
            <a:r>
              <a:rPr lang="en-GB" dirty="0" err="1" smtClean="0"/>
              <a:t>Anastamotic</a:t>
            </a:r>
            <a:r>
              <a:rPr lang="en-GB" dirty="0" smtClean="0"/>
              <a:t>/bile leak – peritonitis</a:t>
            </a:r>
          </a:p>
          <a:p>
            <a:pPr lvl="1"/>
            <a:r>
              <a:rPr lang="en-GB" dirty="0" smtClean="0"/>
              <a:t>Obstruction</a:t>
            </a:r>
          </a:p>
          <a:p>
            <a:endParaRPr lang="en-GB" dirty="0" smtClean="0"/>
          </a:p>
          <a:p>
            <a:r>
              <a:rPr lang="en-GB" dirty="0" smtClean="0"/>
              <a:t>Vascular surgery</a:t>
            </a:r>
          </a:p>
          <a:p>
            <a:pPr lvl="1"/>
            <a:r>
              <a:rPr lang="en-GB" dirty="0" smtClean="0"/>
              <a:t>Acute </a:t>
            </a:r>
            <a:r>
              <a:rPr lang="en-GB" dirty="0" err="1" smtClean="0"/>
              <a:t>ischaemia</a:t>
            </a:r>
            <a:r>
              <a:rPr lang="en-GB" dirty="0" smtClean="0"/>
              <a:t> (re-occlusion/embolus)</a:t>
            </a:r>
          </a:p>
          <a:p>
            <a:endParaRPr lang="en-GB" dirty="0" smtClean="0"/>
          </a:p>
          <a:p>
            <a:r>
              <a:rPr lang="en-GB" dirty="0" smtClean="0"/>
              <a:t>Ortho </a:t>
            </a:r>
            <a:r>
              <a:rPr lang="en-GB" dirty="0"/>
              <a:t>surgery</a:t>
            </a:r>
          </a:p>
          <a:p>
            <a:pPr lvl="1"/>
            <a:r>
              <a:rPr lang="en-GB" dirty="0"/>
              <a:t>Compartment syndrome</a:t>
            </a:r>
          </a:p>
          <a:p>
            <a:endParaRPr lang="en-GB" dirty="0" smtClean="0"/>
          </a:p>
          <a:p>
            <a:r>
              <a:rPr lang="en-GB" dirty="0" smtClean="0"/>
              <a:t>Urology</a:t>
            </a:r>
          </a:p>
          <a:p>
            <a:pPr lvl="1"/>
            <a:r>
              <a:rPr lang="en-GB" dirty="0" smtClean="0"/>
              <a:t>Urinary retention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511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Targeted post-op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Abdo</a:t>
            </a:r>
            <a:r>
              <a:rPr lang="en-GB" dirty="0" smtClean="0"/>
              <a:t> surgery</a:t>
            </a:r>
          </a:p>
          <a:p>
            <a:pPr lvl="1"/>
            <a:r>
              <a:rPr lang="en-GB" dirty="0" smtClean="0"/>
              <a:t>Clinical:  </a:t>
            </a:r>
            <a:r>
              <a:rPr lang="en-GB" dirty="0" err="1" smtClean="0"/>
              <a:t>abdo</a:t>
            </a:r>
            <a:r>
              <a:rPr lang="en-GB" dirty="0" smtClean="0"/>
              <a:t> tenderness/distension, drains</a:t>
            </a:r>
          </a:p>
          <a:p>
            <a:pPr lvl="1"/>
            <a:r>
              <a:rPr lang="en-GB" dirty="0" smtClean="0"/>
              <a:t>Radiology: USS, contrast study, CT</a:t>
            </a:r>
          </a:p>
          <a:p>
            <a:endParaRPr lang="en-GB" dirty="0" smtClean="0"/>
          </a:p>
          <a:p>
            <a:r>
              <a:rPr lang="en-GB" dirty="0" smtClean="0"/>
              <a:t>Vascular surgery</a:t>
            </a:r>
          </a:p>
          <a:p>
            <a:pPr lvl="1"/>
            <a:r>
              <a:rPr lang="en-GB" dirty="0" smtClean="0"/>
              <a:t>Clinical: foot pulses/temperature, </a:t>
            </a:r>
            <a:r>
              <a:rPr lang="en-GB" dirty="0" err="1" smtClean="0"/>
              <a:t>doppler</a:t>
            </a:r>
            <a:r>
              <a:rPr lang="en-GB" dirty="0" smtClean="0"/>
              <a:t>, ABPI</a:t>
            </a:r>
          </a:p>
          <a:p>
            <a:pPr marL="454914" lvl="1" indent="0">
              <a:buNone/>
            </a:pPr>
            <a:r>
              <a:rPr lang="en-GB" i="1" dirty="0" smtClean="0"/>
              <a:t>	</a:t>
            </a:r>
            <a:r>
              <a:rPr lang="en-GB" sz="2100" i="1" dirty="0" smtClean="0"/>
              <a:t>COMPARE WITH PREVIOUS DOCUMENTATION</a:t>
            </a:r>
          </a:p>
          <a:p>
            <a:pPr lvl="1"/>
            <a:r>
              <a:rPr lang="en-GB" dirty="0" smtClean="0"/>
              <a:t>Radiology: duplex (routine), angiogram</a:t>
            </a:r>
          </a:p>
          <a:p>
            <a:endParaRPr lang="en-GB" dirty="0" smtClean="0"/>
          </a:p>
          <a:p>
            <a:r>
              <a:rPr lang="en-GB" dirty="0" smtClean="0"/>
              <a:t>Orthopaedic surgery</a:t>
            </a:r>
          </a:p>
          <a:p>
            <a:pPr lvl="1"/>
            <a:r>
              <a:rPr lang="en-GB" dirty="0" smtClean="0"/>
              <a:t>Clinical: neurovascular status, compartment pressures</a:t>
            </a:r>
          </a:p>
          <a:p>
            <a:pPr lvl="1"/>
            <a:r>
              <a:rPr lang="en-GB" dirty="0" smtClean="0"/>
              <a:t>Radiology: Post op X-ray (routine)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953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 other post op complications…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8"/>
            <a:ext cx="7834064" cy="429471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A: not so much (more an issue in ENT surgery)</a:t>
            </a:r>
          </a:p>
          <a:p>
            <a:r>
              <a:rPr lang="en-GB" dirty="0" smtClean="0"/>
              <a:t>B: atelectasis, pneumonia, PE</a:t>
            </a:r>
          </a:p>
          <a:p>
            <a:r>
              <a:rPr lang="en-GB" dirty="0" smtClean="0"/>
              <a:t>C: dehydration, </a:t>
            </a:r>
            <a:r>
              <a:rPr lang="en-GB" dirty="0" err="1" smtClean="0"/>
              <a:t>hypovolaemia</a:t>
            </a:r>
            <a:r>
              <a:rPr lang="en-GB" dirty="0" smtClean="0"/>
              <a:t>, cardiac event</a:t>
            </a:r>
          </a:p>
          <a:p>
            <a:r>
              <a:rPr lang="en-GB" dirty="0" smtClean="0"/>
              <a:t>D: post-operative confusion</a:t>
            </a:r>
          </a:p>
          <a:p>
            <a:r>
              <a:rPr lang="en-GB" dirty="0" smtClean="0"/>
              <a:t>E: electrolytes and glucose</a:t>
            </a:r>
          </a:p>
          <a:p>
            <a:endParaRPr lang="en-GB" dirty="0" smtClean="0"/>
          </a:p>
          <a:p>
            <a:r>
              <a:rPr lang="en-GB" dirty="0" smtClean="0"/>
              <a:t>Infection (line sepsis, collections, ANYWHERE)</a:t>
            </a:r>
          </a:p>
          <a:p>
            <a:r>
              <a:rPr lang="en-GB" dirty="0" smtClean="0"/>
              <a:t>Wound dehiscence</a:t>
            </a:r>
          </a:p>
          <a:p>
            <a:r>
              <a:rPr lang="en-GB" dirty="0" smtClean="0"/>
              <a:t>Haemorrhage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4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914400"/>
          </a:xfrm>
        </p:spPr>
        <p:txBody>
          <a:bodyPr/>
          <a:lstStyle/>
          <a:p>
            <a:r>
              <a:rPr lang="en-GB" dirty="0" smtClean="0"/>
              <a:t>Initial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7906072" cy="5301208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A: look listen feel</a:t>
            </a:r>
          </a:p>
          <a:p>
            <a:r>
              <a:rPr lang="en-GB" dirty="0" smtClean="0"/>
              <a:t>B: RR, </a:t>
            </a:r>
            <a:r>
              <a:rPr lang="en-GB" dirty="0" err="1" smtClean="0"/>
              <a:t>sats</a:t>
            </a:r>
            <a:r>
              <a:rPr lang="en-GB" dirty="0" smtClean="0"/>
              <a:t>, chest exam, ?x-ray</a:t>
            </a:r>
          </a:p>
          <a:p>
            <a:r>
              <a:rPr lang="en-GB" dirty="0" smtClean="0"/>
              <a:t>C: HR, BP, UO, drains, ?ECG</a:t>
            </a:r>
          </a:p>
          <a:p>
            <a:r>
              <a:rPr lang="en-GB" dirty="0" smtClean="0"/>
              <a:t>D: GCS</a:t>
            </a:r>
          </a:p>
          <a:p>
            <a:endParaRPr lang="en-GB" dirty="0" smtClean="0"/>
          </a:p>
          <a:p>
            <a:r>
              <a:rPr lang="en-GB" dirty="0" smtClean="0"/>
              <a:t>Drains/stomas</a:t>
            </a:r>
          </a:p>
          <a:p>
            <a:pPr lvl="1"/>
            <a:r>
              <a:rPr lang="en-GB" dirty="0" smtClean="0"/>
              <a:t>Output rate</a:t>
            </a:r>
          </a:p>
          <a:p>
            <a:pPr lvl="1"/>
            <a:r>
              <a:rPr lang="en-GB" dirty="0" smtClean="0"/>
              <a:t>Content</a:t>
            </a:r>
          </a:p>
          <a:p>
            <a:endParaRPr lang="en-GB" dirty="0" smtClean="0"/>
          </a:p>
          <a:p>
            <a:r>
              <a:rPr lang="en-GB" dirty="0" smtClean="0"/>
              <a:t>Check drug chart</a:t>
            </a:r>
          </a:p>
          <a:p>
            <a:pPr lvl="1"/>
            <a:r>
              <a:rPr lang="en-GB" dirty="0" smtClean="0"/>
              <a:t>Things to omit? Things to add?</a:t>
            </a:r>
          </a:p>
          <a:p>
            <a:pPr lvl="1"/>
            <a:r>
              <a:rPr lang="en-GB" dirty="0" smtClean="0"/>
              <a:t>DVT prophylaxis</a:t>
            </a:r>
          </a:p>
          <a:p>
            <a:endParaRPr lang="en-GB" dirty="0" smtClean="0"/>
          </a:p>
          <a:p>
            <a:r>
              <a:rPr lang="en-GB" dirty="0" smtClean="0"/>
              <a:t>Bloods </a:t>
            </a:r>
            <a:r>
              <a:rPr lang="en-GB" dirty="0"/>
              <a:t>(previous and new set)</a:t>
            </a:r>
            <a:endParaRPr lang="en-GB" dirty="0" smtClean="0"/>
          </a:p>
          <a:p>
            <a:pPr lvl="1"/>
            <a:r>
              <a:rPr lang="en-GB" dirty="0" smtClean="0"/>
              <a:t>Routine: FBC, U+E</a:t>
            </a:r>
            <a:r>
              <a:rPr lang="en-GB" dirty="0"/>
              <a:t>, LFTs, electrolytes (Mg, PO4)</a:t>
            </a:r>
            <a:endParaRPr lang="en-GB" dirty="0" smtClean="0"/>
          </a:p>
          <a:p>
            <a:pPr lvl="1"/>
            <a:r>
              <a:rPr lang="en-GB" dirty="0" smtClean="0"/>
              <a:t>Targeted: ?VBG/ABG, lactate</a:t>
            </a:r>
          </a:p>
          <a:p>
            <a:endParaRPr lang="en-GB" dirty="0" smtClean="0"/>
          </a:p>
          <a:p>
            <a:r>
              <a:rPr lang="en-GB" dirty="0" smtClean="0"/>
              <a:t>Other radiology</a:t>
            </a:r>
          </a:p>
          <a:p>
            <a:pPr lvl="1"/>
            <a:r>
              <a:rPr lang="en-GB" dirty="0" smtClean="0"/>
              <a:t>to look up</a:t>
            </a:r>
          </a:p>
          <a:p>
            <a:pPr lvl="1"/>
            <a:r>
              <a:rPr lang="en-GB" dirty="0" smtClean="0"/>
              <a:t>to order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4860032" y="1268760"/>
            <a:ext cx="216024" cy="11521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92080" y="15216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Treat as you go along!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67944" y="2708920"/>
            <a:ext cx="3816424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700" dirty="0" smtClean="0"/>
              <a:t>Wound</a:t>
            </a:r>
          </a:p>
          <a:p>
            <a:pPr lvl="1"/>
            <a:r>
              <a:rPr lang="en-GB" sz="1400" dirty="0" smtClean="0"/>
              <a:t>Wet/dry?</a:t>
            </a:r>
          </a:p>
          <a:p>
            <a:pPr lvl="1"/>
            <a:r>
              <a:rPr lang="en-GB" sz="1400" dirty="0" smtClean="0"/>
              <a:t>?dehisced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05482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487</TotalTime>
  <Words>1047</Words>
  <Application>Microsoft Office PowerPoint</Application>
  <PresentationFormat>On-screen Show (4:3)</PresentationFormat>
  <Paragraphs>252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Pre/post operative emergency</vt:lpstr>
      <vt:lpstr>Case 1</vt:lpstr>
      <vt:lpstr>Case 1: Initial assessment</vt:lpstr>
      <vt:lpstr>Case 1: plan</vt:lpstr>
      <vt:lpstr>Most surgical FY1s are bleeped about…</vt:lpstr>
      <vt:lpstr>When post operative pain becomes serious…</vt:lpstr>
      <vt:lpstr>Targeted post-op assessment</vt:lpstr>
      <vt:lpstr>Don’t forget other post op complications…</vt:lpstr>
      <vt:lpstr>Initial assessment</vt:lpstr>
      <vt:lpstr>Case 2</vt:lpstr>
      <vt:lpstr>Case 2: Initial assessment</vt:lpstr>
      <vt:lpstr>Case 3: management</vt:lpstr>
      <vt:lpstr>Anaesthetic workup</vt:lpstr>
      <vt:lpstr>CEPOD</vt:lpstr>
      <vt:lpstr>Case 4</vt:lpstr>
      <vt:lpstr>Case 4: Initial assessment</vt:lpstr>
      <vt:lpstr>Case 4: management</vt:lpstr>
      <vt:lpstr>Case 5</vt:lpstr>
      <vt:lpstr>Case 5: Initial assessment</vt:lpstr>
      <vt:lpstr>Case 5: management</vt:lpstr>
      <vt:lpstr>Remember…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Yousuf Salmasi</dc:creator>
  <cp:lastModifiedBy>Shiel, Nuala</cp:lastModifiedBy>
  <cp:revision>42</cp:revision>
  <dcterms:created xsi:type="dcterms:W3CDTF">2013-06-19T12:26:26Z</dcterms:created>
  <dcterms:modified xsi:type="dcterms:W3CDTF">2013-07-30T08:04:01Z</dcterms:modified>
</cp:coreProperties>
</file>