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5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66" r:id="rId4"/>
    <p:sldId id="267" r:id="rId5"/>
    <p:sldId id="268" r:id="rId6"/>
    <p:sldId id="269" r:id="rId7"/>
    <p:sldId id="270" r:id="rId8"/>
    <p:sldId id="257" r:id="rId9"/>
    <p:sldId id="262" r:id="rId10"/>
    <p:sldId id="258" r:id="rId11"/>
    <p:sldId id="263" r:id="rId12"/>
    <p:sldId id="259" r:id="rId13"/>
    <p:sldId id="260" r:id="rId14"/>
    <p:sldId id="261" r:id="rId15"/>
    <p:sldId id="264" r:id="rId16"/>
    <p:sldId id="272" r:id="rId17"/>
    <p:sldId id="273" r:id="rId18"/>
    <p:sldId id="274" r:id="rId19"/>
    <p:sldId id="275" r:id="rId20"/>
  </p:sldIdLst>
  <p:sldSz cx="9144000" cy="6858000" type="screen4x3"/>
  <p:notesSz cx="6669088" cy="9926638"/>
  <p:embeddedFontLst>
    <p:embeddedFont>
      <p:font typeface="Impact" pitchFamily="34" charset="0"/>
      <p:regular r:id="rId23"/>
    </p:embeddedFont>
    <p:embeddedFont>
      <p:font typeface="Palatino Linotype" pitchFamily="18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77251" autoAdjust="0"/>
  </p:normalViewPr>
  <p:slideViewPr>
    <p:cSldViewPr>
      <p:cViewPr>
        <p:scale>
          <a:sx n="40" d="100"/>
          <a:sy n="40" d="100"/>
        </p:scale>
        <p:origin x="-984" y="-126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151BEC2-F73B-4FCC-BB11-6F0C6FA0A01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77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A73E98-5596-4CFE-B61D-4F80B0CA23C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5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3A0E2-04B9-4578-9D13-91DC3E71A7E2}" type="slidenum">
              <a:rPr lang="da-DK" smtClean="0"/>
              <a:pPr/>
              <a:t>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60263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 over </a:t>
            </a:r>
            <a:r>
              <a:rPr lang="en-GB" dirty="0" err="1" smtClean="0"/>
              <a:t>hyperkalemia</a:t>
            </a:r>
            <a:r>
              <a:rPr lang="en-GB" baseline="0" dirty="0" smtClean="0"/>
              <a:t> and phoned in</a:t>
            </a:r>
          </a:p>
          <a:p>
            <a:r>
              <a:rPr lang="en-GB" baseline="0" dirty="0" smtClean="0"/>
              <a:t>Sodium </a:t>
            </a:r>
            <a:r>
              <a:rPr lang="en-GB" baseline="0" dirty="0" err="1" smtClean="0"/>
              <a:t>bicarb</a:t>
            </a:r>
            <a:r>
              <a:rPr lang="en-GB" baseline="0" dirty="0" smtClean="0"/>
              <a:t> on TTA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73E98-5596-4CFE-B61D-4F80B0CA23CE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57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Flowers</a:t>
            </a:r>
          </a:p>
          <a:p>
            <a:r>
              <a:rPr lang="en-GB" dirty="0" smtClean="0"/>
              <a:t>Hamper of French </a:t>
            </a:r>
            <a:r>
              <a:rPr lang="en-GB" dirty="0" err="1" smtClean="0"/>
              <a:t>paistries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73E98-5596-4CFE-B61D-4F80B0CA23CE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58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414CD-D2A7-4146-8DF0-D295C7BDAD51}" type="slidenum">
              <a:rPr lang="da-DK" smtClean="0"/>
              <a:pPr/>
              <a:t>8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84242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18C02-1DC5-4D1A-A051-07B3B4F68055}" type="slidenum">
              <a:rPr lang="da-DK" smtClean="0"/>
              <a:pPr/>
              <a:t>9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88206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junior doctors pay banding system has been in place since December 2000,</a:t>
            </a:r>
          </a:p>
          <a:p>
            <a:r>
              <a:rPr lang="en-US" smtClean="0"/>
              <a:t>and aims to remunerate junior doctors fairly according to the actual hours worked</a:t>
            </a:r>
          </a:p>
          <a:p>
            <a:r>
              <a:rPr lang="en-US" smtClean="0"/>
              <a:t>and the frequency of their out-of-hours work. A full-time junior doctor’s contract</a:t>
            </a:r>
          </a:p>
          <a:p>
            <a:r>
              <a:rPr lang="en-US" smtClean="0"/>
              <a:t>consists of 40 hours of work plus such further contracted hours as are agreed with</a:t>
            </a:r>
          </a:p>
          <a:p>
            <a:r>
              <a:rPr lang="en-GB" smtClean="0"/>
              <a:t>the employer including:</a:t>
            </a:r>
          </a:p>
          <a:p>
            <a:r>
              <a:rPr lang="en-GB" smtClean="0"/>
              <a:t>• all out-of-hours work</a:t>
            </a:r>
          </a:p>
          <a:p>
            <a:r>
              <a:rPr lang="en-US" smtClean="0"/>
              <a:t>• agreed prospective cover for annual/study leave of colleagues</a:t>
            </a:r>
          </a:p>
          <a:p>
            <a:r>
              <a:rPr lang="en-US" smtClean="0"/>
              <a:t>• any other regular commitments, eg early starts and late finishes</a:t>
            </a:r>
          </a:p>
          <a:p>
            <a:r>
              <a:rPr lang="en-US" smtClean="0"/>
              <a:t>• any duty hours necessary for continuity of patient care.</a:t>
            </a:r>
          </a:p>
          <a:p>
            <a:endParaRPr lang="en-US" smtClean="0"/>
          </a:p>
          <a:p>
            <a:r>
              <a:rPr lang="en-US" smtClean="0"/>
              <a:t>However, as detailed in Chapter 8, junior doctors’ contracts and working arrangements</a:t>
            </a:r>
          </a:p>
          <a:p>
            <a:r>
              <a:rPr lang="en-US" smtClean="0"/>
              <a:t>are subject to the strict limits on total hours and minimum rest requirements imposed</a:t>
            </a:r>
          </a:p>
          <a:p>
            <a:r>
              <a:rPr lang="en-US" smtClean="0"/>
              <a:t>by both the EWTD and the New Deal. The pay bands reflect whether the post is</a:t>
            </a:r>
          </a:p>
          <a:p>
            <a:r>
              <a:rPr lang="en-US" smtClean="0"/>
              <a:t>compliant with the New Deal hours controls and rest periods, and also whether the</a:t>
            </a:r>
          </a:p>
          <a:p>
            <a:r>
              <a:rPr lang="en-US" smtClean="0"/>
              <a:t>doctor works up to 40, 48 or 56 hours a week, the type of working pattern, the</a:t>
            </a:r>
          </a:p>
          <a:p>
            <a:r>
              <a:rPr lang="en-US" smtClean="0"/>
              <a:t>frequency of out-of-hours duty and the unsocial nature of the working arrangements.</a:t>
            </a:r>
          </a:p>
          <a:p>
            <a:endParaRPr lang="en-US" smtClean="0"/>
          </a:p>
          <a:p>
            <a:r>
              <a:rPr lang="en-GB" b="1" smtClean="0"/>
              <a:t>Full-time junior doctors</a:t>
            </a:r>
          </a:p>
          <a:p>
            <a:r>
              <a:rPr lang="en-US" smtClean="0"/>
              <a:t>Every full-time junior doctor on national terms and conditions will be working on a</a:t>
            </a:r>
          </a:p>
          <a:p>
            <a:r>
              <a:rPr lang="en-US" smtClean="0"/>
              <a:t>rota that falls into either one of three pay bands or will be unbanded:</a:t>
            </a:r>
          </a:p>
          <a:p>
            <a:r>
              <a:rPr lang="en-US" smtClean="0"/>
              <a:t>• </a:t>
            </a:r>
            <a:r>
              <a:rPr lang="en-US" b="1" smtClean="0"/>
              <a:t>Band 3 </a:t>
            </a:r>
            <a:r>
              <a:rPr lang="en-US" smtClean="0"/>
              <a:t>includes all rotas that are not compliant with the New Deal’s hours limits or</a:t>
            </a:r>
          </a:p>
          <a:p>
            <a:r>
              <a:rPr lang="en-US" smtClean="0"/>
              <a:t>rest requirements. These will be rotas that require more than 56 hours of actual</a:t>
            </a:r>
          </a:p>
          <a:p>
            <a:r>
              <a:rPr lang="en-US" smtClean="0"/>
              <a:t>work per week, or that do not deliver the required rest or natural breaks.</a:t>
            </a:r>
          </a:p>
          <a:p>
            <a:r>
              <a:rPr lang="en-US" smtClean="0"/>
              <a:t>• </a:t>
            </a:r>
            <a:r>
              <a:rPr lang="en-US" b="1" smtClean="0"/>
              <a:t>Band 2 </a:t>
            </a:r>
            <a:r>
              <a:rPr lang="en-US" smtClean="0"/>
              <a:t>includes all posts that are compliant with the New Deal and require over 48</a:t>
            </a:r>
          </a:p>
          <a:p>
            <a:r>
              <a:rPr lang="en-US" smtClean="0"/>
              <a:t>hours of actual work and up to and including 56 hours per week.</a:t>
            </a:r>
          </a:p>
          <a:p>
            <a:r>
              <a:rPr lang="en-US" smtClean="0"/>
              <a:t>• </a:t>
            </a:r>
            <a:r>
              <a:rPr lang="en-US" b="1" smtClean="0"/>
              <a:t>Band 1 </a:t>
            </a:r>
            <a:r>
              <a:rPr lang="en-US" smtClean="0"/>
              <a:t>includes all rotas that are compliant with the New Deal and require between</a:t>
            </a:r>
          </a:p>
          <a:p>
            <a:r>
              <a:rPr lang="en-US" smtClean="0"/>
              <a:t>40 and 48 hours of actual work per week.</a:t>
            </a:r>
          </a:p>
          <a:p>
            <a:r>
              <a:rPr lang="en-US" smtClean="0"/>
              <a:t>• </a:t>
            </a:r>
            <a:r>
              <a:rPr lang="en-US" b="1" smtClean="0"/>
              <a:t>Unbanded</a:t>
            </a:r>
            <a:r>
              <a:rPr lang="en-US" smtClean="0"/>
              <a:t>: full-time doctors, whose entire working week consists of a maximum of</a:t>
            </a:r>
          </a:p>
          <a:p>
            <a:r>
              <a:rPr lang="en-US" smtClean="0"/>
              <a:t>40 hours between 7am and 7pm, Monday to Friday, receive no additional</a:t>
            </a:r>
          </a:p>
          <a:p>
            <a:r>
              <a:rPr lang="en-US" smtClean="0"/>
              <a:t>supplement and their post is therefore not allocated to one of the pay bands.</a:t>
            </a:r>
          </a:p>
          <a:p>
            <a:r>
              <a:rPr lang="en-US" smtClean="0"/>
              <a:t>Bands are subdivided on the basis of the amount of anti-social work. Band 2 is split</a:t>
            </a:r>
          </a:p>
          <a:p>
            <a:r>
              <a:rPr lang="en-US" smtClean="0"/>
              <a:t>into Bands 2A and 2B, and Band 1 is split into Bands 1A, 1B and 1C such that:</a:t>
            </a:r>
          </a:p>
          <a:p>
            <a:r>
              <a:rPr lang="en-US" smtClean="0"/>
              <a:t>• Bands 2A and 1A include all rotas that, within their respective hours’ limits, require</a:t>
            </a:r>
          </a:p>
          <a:p>
            <a:r>
              <a:rPr lang="en-US" smtClean="0"/>
              <a:t>the most frequent work at the most antisocial times, as defined by the banding</a:t>
            </a:r>
          </a:p>
          <a:p>
            <a:r>
              <a:rPr lang="en-GB" smtClean="0"/>
              <a:t>criteria.</a:t>
            </a:r>
          </a:p>
          <a:p>
            <a:r>
              <a:rPr lang="en-US" smtClean="0"/>
              <a:t>• Bands 2B and 1B include all rotas that, within their respective hours’ limits, require</a:t>
            </a:r>
          </a:p>
          <a:p>
            <a:r>
              <a:rPr lang="en-US" smtClean="0"/>
              <a:t>less frequent and less anti-social out-of-hours work.</a:t>
            </a:r>
          </a:p>
          <a:p>
            <a:r>
              <a:rPr lang="en-US" smtClean="0"/>
              <a:t>• Band 1C includes all rotas that require juniors to work between 40 and 48 hours per</a:t>
            </a:r>
          </a:p>
          <a:p>
            <a:r>
              <a:rPr lang="en-US" smtClean="0"/>
              <a:t>week with a low frequency non-resident on-call pattern of work.</a:t>
            </a: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C010F-C3EA-4E8B-B4ED-718766729AA6}" type="slidenum">
              <a:rPr lang="da-DK" smtClean="0"/>
              <a:pPr/>
              <a:t>10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05237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00571-B1BA-48DC-8283-F1B618322962}" type="slidenum">
              <a:rPr lang="da-DK" smtClean="0"/>
              <a:pPr/>
              <a:t>11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73697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1E1C9-9C3F-4B11-86CD-F114154EAA8C}" type="slidenum">
              <a:rPr lang="da-DK" smtClean="0"/>
              <a:pPr/>
              <a:t>13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337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F3B7E-E804-4227-941A-F5728FAC9DD4}" type="slidenum">
              <a:rPr lang="da-DK" smtClean="0"/>
              <a:pPr/>
              <a:t>14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30085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Lady with double mastectomy for bilateral breast cancer. Needed blood transfusion. </a:t>
            </a:r>
          </a:p>
          <a:p>
            <a:r>
              <a:rPr lang="en-GB" dirty="0" smtClean="0"/>
              <a:t>Explained benefit with healing etc. </a:t>
            </a:r>
          </a:p>
          <a:p>
            <a:endParaRPr lang="en-GB" dirty="0" smtClean="0"/>
          </a:p>
          <a:p>
            <a:r>
              <a:rPr lang="en-GB" dirty="0" err="1" smtClean="0"/>
              <a:t>Pt</a:t>
            </a:r>
            <a:r>
              <a:rPr lang="en-GB" dirty="0" smtClean="0"/>
              <a:t> threatening to throw a table at me</a:t>
            </a:r>
          </a:p>
        </p:txBody>
      </p:sp>
    </p:spTree>
    <p:extLst>
      <p:ext uri="{BB962C8B-B14F-4D97-AF65-F5344CB8AC3E}">
        <p14:creationId xmlns:p14="http://schemas.microsoft.com/office/powerpoint/2010/main" val="17029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Candesartan</a:t>
            </a:r>
          </a:p>
          <a:p>
            <a:r>
              <a:rPr lang="en-GB" dirty="0" err="1" smtClean="0"/>
              <a:t>paracetamol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73E98-5596-4CFE-B61D-4F80B0CA23CE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9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pic>
        <p:nvPicPr>
          <p:cNvPr id="5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707F-D579-4E16-AC9A-CA67E5744B25}" type="datetime4">
              <a:rPr lang="en-US"/>
              <a:pPr>
                <a:defRPr/>
              </a:pPr>
              <a:t>July 12, 2013</a:t>
            </a:fld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458C-9991-4D1A-AF9B-8E466C6202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B064-46DE-4F05-94B9-8ECC05BD5D1A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EDFB-7E08-4178-9F04-E9EB03A09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999B-2CA6-4EB7-8A5E-FFAD967A191D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517C-8F53-44A3-A3F7-621CB400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CF86-EC75-43EE-AEE7-047683B9823F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EC24-BF0A-44CA-9D8F-76CCABEE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01E9-1E43-4B9D-AA1F-510331E75A2F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E725-4B3F-476E-BE7D-6E87484B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7FD0-3D6A-4374-B820-7164D232162D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D6B6-C33A-4DA8-9BE1-47B116C2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1D5-D8CB-40E0-8D4D-6CA1E119EEA7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131C-74BB-4EDD-9D02-BEB060585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84D5-EB46-4427-ABEC-71BF3D701185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B8EA-D65D-4F10-8BB8-C74D349A3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768C-341C-4363-8485-847BF304124A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6AB6-104F-410C-85AB-93A7D72C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26AA-A86F-4023-BEF0-9A8A6BA55E48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0ADA-B725-4ABF-B55B-9E6B99E8D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DB3C-EDE7-45C1-9735-504C13422C97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6B55-4EEE-42B2-964E-EC4B86D53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smtClean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EA3D10E4-83C0-4571-9B01-F0915A3F0344}" type="datetime4">
              <a:rPr lang="en-US"/>
              <a:pPr>
                <a:defRPr/>
              </a:pPr>
              <a:t>July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dirty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 smtClean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C7C97E02-618A-408B-BB1D-B5E037C0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1" name="Picture 39" descr="Second_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40" descr="IMP_Logo_2Colo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5" r:id="rId2"/>
    <p:sldLayoutId id="2147483967" r:id="rId3"/>
    <p:sldLayoutId id="2147483964" r:id="rId4"/>
    <p:sldLayoutId id="2147483968" r:id="rId5"/>
    <p:sldLayoutId id="2147483963" r:id="rId6"/>
    <p:sldLayoutId id="2147483962" r:id="rId7"/>
    <p:sldLayoutId id="2147483969" r:id="rId8"/>
    <p:sldLayoutId id="2147483970" r:id="rId9"/>
    <p:sldLayoutId id="2147483961" r:id="rId10"/>
    <p:sldLayoutId id="21474839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7338"/>
            <a:ext cx="6840538" cy="215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Secret diary of an FY1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3" y="3860800"/>
            <a:ext cx="2735262" cy="2997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“Life as an FY1</a:t>
            </a:r>
            <a:r>
              <a:rPr lang="en-GB" sz="2800" dirty="0" smtClean="0"/>
              <a:t>”</a:t>
            </a: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Alex and Danielle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88" y="2717800"/>
            <a:ext cx="62420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620713"/>
            <a:ext cx="4537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Banding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844675"/>
            <a:ext cx="8424862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• Reflects EWTD and New Deal hour controls, rest periods, working pattern, out-of-hours duty, unsocial nature of working arrangements. </a:t>
            </a:r>
          </a:p>
          <a:p>
            <a:pPr>
              <a:defRPr/>
            </a:pPr>
            <a:endParaRPr lang="en-US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i="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Unbanded</a:t>
            </a: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- 0% supplement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Max 40 hours/week between 7am-7pm Monday-Friday </a:t>
            </a:r>
          </a:p>
          <a:p>
            <a:pPr lvl="1">
              <a:defRPr/>
            </a:pPr>
            <a:endParaRPr lang="en-US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Band 1- </a:t>
            </a: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40 to 48hours/week. Few on-calls.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1A-50%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1B- 40%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1C- 20%</a:t>
            </a:r>
          </a:p>
          <a:p>
            <a:pPr lvl="1">
              <a:defRPr/>
            </a:pPr>
            <a:endParaRPr lang="en-US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Band 2- </a:t>
            </a: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over 48-56 hours/week. Compliant with New Deal.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2A-80%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2B- 50%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Band 3- </a:t>
            </a: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100%.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Illegal to contract for band 3 although some posts may slip into band 3.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Not compliant with New Deal requirements. &gt;56 hours.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476250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Leave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738" y="1562100"/>
            <a:ext cx="51482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27 days annual leave</a:t>
            </a:r>
          </a:p>
          <a:p>
            <a:pPr>
              <a:defRPr/>
            </a:pPr>
            <a:endParaRPr lang="en-GB" sz="18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 study leave in FY1 (30 days in FY2)</a:t>
            </a:r>
          </a:p>
          <a:p>
            <a:pPr>
              <a:defRPr/>
            </a:pPr>
            <a:endParaRPr lang="en-GB" sz="18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One month full pay sick leave and 1 month half-pay sick leave (after 4 months of service in your first year)</a:t>
            </a:r>
          </a:p>
          <a:p>
            <a:pPr>
              <a:defRPr/>
            </a:pPr>
            <a:endParaRPr lang="en-GB" sz="18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557338"/>
            <a:ext cx="3878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71938"/>
            <a:ext cx="42116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29225"/>
            <a:ext cx="49323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8 weeks full-pay maternity leave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 weeks full pay paternity leave </a:t>
            </a:r>
          </a:p>
          <a:p>
            <a:pPr>
              <a:defRPr/>
            </a:pPr>
            <a:endParaRPr lang="en-GB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620713"/>
            <a:ext cx="3384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Locum work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1989138"/>
            <a:ext cx="60848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Internal vs external</a:t>
            </a:r>
          </a:p>
          <a:p>
            <a:pPr marL="285750" indent="-285750">
              <a:buFont typeface="Arial" charset="0"/>
              <a:buChar char="•"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Can locum for an agency or within your trust </a:t>
            </a:r>
          </a:p>
          <a:p>
            <a:pPr marL="285750" indent="-285750">
              <a:buFont typeface="Arial" charset="0"/>
              <a:buChar char="•"/>
            </a:pPr>
            <a:endParaRPr lang="en-GB" sz="2000" i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Your responsibility to identify need for locum</a:t>
            </a:r>
          </a:p>
          <a:p>
            <a:pPr marL="285750" indent="-285750">
              <a:buFont typeface="Arial" charset="0"/>
              <a:buChar char="•"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Employers’ responsibility to ensure locum cover</a:t>
            </a:r>
          </a:p>
          <a:p>
            <a:pPr marL="285750" indent="-285750">
              <a:buFont typeface="Arial" charset="0"/>
              <a:buChar char="•"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Should not be covering other doctors’ work unless for short period ie 48hours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815975"/>
            <a:ext cx="4249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Bullying and </a:t>
            </a:r>
            <a:r>
              <a:rPr lang="en-GB" sz="2000" b="1" i="0" dirty="0" err="1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Harrassment</a:t>
            </a:r>
            <a:r>
              <a:rPr lang="en-GB" sz="20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50" y="2016125"/>
            <a:ext cx="43926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It happens!</a:t>
            </a:r>
          </a:p>
          <a:p>
            <a:pPr>
              <a:defRPr/>
            </a:pPr>
            <a:endParaRPr lang="en-GB" sz="2000" i="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Speak to someone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your team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fellow FY1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clinical or educational supervisor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foundation programme director</a:t>
            </a:r>
          </a:p>
          <a:p>
            <a:pPr>
              <a:defRPr/>
            </a:pPr>
            <a:endParaRPr lang="en-GB" sz="2000" i="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</a:rPr>
              <a:t>NOT acceptable </a:t>
            </a:r>
          </a:p>
          <a:p>
            <a:pPr>
              <a:defRPr/>
            </a:pPr>
            <a:endParaRPr lang="en-GB" sz="2000" i="0" dirty="0">
              <a:solidFill>
                <a:schemeClr val="tx1"/>
              </a:solidFill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847850"/>
            <a:ext cx="47847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476250"/>
            <a:ext cx="4465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i="0" dirty="0">
                <a:solidFill>
                  <a:schemeClr val="tx2">
                    <a:lumMod val="25000"/>
                  </a:schemeClr>
                </a:solidFill>
                <a:latin typeface="Palatino Roman" pitchFamily="18" charset="0"/>
              </a:rPr>
              <a:t>Societies to join 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539750" y="2420938"/>
            <a:ext cx="72723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i="0">
                <a:solidFill>
                  <a:schemeClr val="tx1"/>
                </a:solidFill>
              </a:rPr>
              <a:t>MDU vs MPS- join ONE. Mainly legal support and advice</a:t>
            </a:r>
          </a:p>
          <a:p>
            <a:pPr marL="285750" indent="-285750">
              <a:buFont typeface="Arial" charset="0"/>
              <a:buChar char="•"/>
            </a:pPr>
            <a:endParaRPr lang="en-GB" sz="2000" i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i="0">
                <a:solidFill>
                  <a:schemeClr val="tx1"/>
                </a:solidFill>
              </a:rPr>
              <a:t>BMA- join! Contract advice, revision courses</a:t>
            </a:r>
          </a:p>
          <a:p>
            <a:pPr marL="285750" indent="-285750">
              <a:buFont typeface="Arial" charset="0"/>
              <a:buChar char="•"/>
            </a:pPr>
            <a:endParaRPr lang="en-GB" sz="2000" i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i="0">
                <a:solidFill>
                  <a:schemeClr val="tx1"/>
                </a:solidFill>
              </a:rPr>
              <a:t>Royal Society of Medicine- good teaching opportunities</a:t>
            </a:r>
          </a:p>
          <a:p>
            <a:pPr marL="285750" indent="-285750">
              <a:buFont typeface="Arial" charset="0"/>
              <a:buChar char="•"/>
            </a:pPr>
            <a:endParaRPr lang="en-GB" sz="2000" i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i="0">
                <a:solidFill>
                  <a:schemeClr val="tx1"/>
                </a:solidFill>
              </a:rPr>
              <a:t>Royal College of Physicians, surgery, paeds, ObsGynae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473200" y="2133600"/>
            <a:ext cx="727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i="0">
                <a:solidFill>
                  <a:schemeClr val="tx1"/>
                </a:solidFill>
              </a:rPr>
              <a:t>Happy and horror stories from Alex and Becki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755650" y="5084763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4500" smtClean="0">
                <a:effectLst/>
              </a:rPr>
              <a:t>Dealing with ‘difficult’ patients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</a:rPr>
              <a:t>I prescribed…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</a:rPr>
              <a:t>I forgot to…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</a:rPr>
              <a:t>Being thanked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2057400"/>
            <a:ext cx="746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Needs to be completed by the middle of your last rotation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Various supervised learning events and sign off from educational and clinical supervisors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Get started early!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838200"/>
            <a:ext cx="2025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E-portfolio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95800"/>
            <a:ext cx="3403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33800" y="1752600"/>
            <a:ext cx="5105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‘</a:t>
            </a:r>
            <a:r>
              <a:rPr lang="en-US" sz="2400">
                <a:solidFill>
                  <a:srgbClr val="FFFFFF"/>
                </a:solidFill>
              </a:rPr>
              <a:t>Direct observation of a doctor/patient clinical encounter by a trainer for teaching purposes.’</a:t>
            </a:r>
          </a:p>
          <a:p>
            <a:endParaRPr lang="en-US" sz="240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Use any clinical encounter – can be signed off by SHOs, registrars and consultants</a:t>
            </a:r>
          </a:p>
          <a:p>
            <a:endParaRPr lang="en-US" sz="240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9 required per year – 3 per rotation</a:t>
            </a:r>
            <a:endParaRPr lang="en-GB" sz="240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9765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38600" y="762000"/>
            <a:ext cx="16462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Mini-</a:t>
            </a:r>
            <a:r>
              <a:rPr lang="en-GB" sz="2400" b="1" i="0" dirty="0" err="1">
                <a:solidFill>
                  <a:schemeClr val="tx2">
                    <a:lumMod val="25000"/>
                  </a:schemeClr>
                </a:solidFill>
              </a:rPr>
              <a:t>cex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90600" y="19050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What it says on the tin – presenting patients that you have clerked is a good way of getting them signed off!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Can be done by registrars or consultants.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762000"/>
            <a:ext cx="4037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Case based discussion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8200" y="1828800"/>
            <a:ext cx="746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15 in total 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Some harder to get signed off than others – female catheterisation for example!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Different foundation schools have different rules about who can sign these off, check early!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762000"/>
            <a:ext cx="3021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Core procedures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38200" y="1981200"/>
            <a:ext cx="731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Useful to do early on in the year if possible.</a:t>
            </a:r>
          </a:p>
          <a:p>
            <a:r>
              <a:rPr lang="en-GB" sz="240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Usually organised by your deanery.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Organise annual leave for this – study leave not permitted during FY1.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762000"/>
            <a:ext cx="83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ALS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3400" y="1828800"/>
            <a:ext cx="7924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Can be difficult to organise – consultants often very busy.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Need sign off from both educational and clinical supervisors</a:t>
            </a:r>
          </a:p>
          <a:p>
            <a:endParaRPr lang="en-GB" sz="24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Forms are separate even if both supervisors are the same person, make sure that everything is complete.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685800"/>
            <a:ext cx="38338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tx2">
                    <a:lumMod val="25000"/>
                  </a:schemeClr>
                </a:solidFill>
              </a:rPr>
              <a:t>Supervisor meetings</a:t>
            </a:r>
            <a:endParaRPr lang="en-US" sz="2400" b="1" i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13" y="404813"/>
            <a:ext cx="73453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0" dirty="0" err="1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Miscallenous</a:t>
            </a:r>
            <a:r>
              <a:rPr lang="en-GB" sz="28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 worries </a:t>
            </a:r>
          </a:p>
          <a:p>
            <a:pPr>
              <a:defRPr/>
            </a:pPr>
            <a:r>
              <a:rPr lang="en-GB" sz="2800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Pay and taxes</a:t>
            </a:r>
          </a:p>
          <a:p>
            <a:pPr>
              <a:defRPr/>
            </a:pPr>
            <a:endParaRPr lang="en-GB" sz="2800" b="1" i="0" dirty="0">
              <a:solidFill>
                <a:schemeClr val="tx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916113"/>
            <a:ext cx="74168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Basic FY1 pay- £22, </a:t>
            </a:r>
            <a:r>
              <a:rPr lang="en-GB" sz="2000" i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938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London addition; approximately £2000</a:t>
            </a: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Banding added on top- 0, 20%, 40%, 50%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GMC registration fee- £90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First pay check is TAX FREE if  no previous taxable work done in that tax year </a:t>
            </a:r>
          </a:p>
          <a:p>
            <a:pPr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Deducted from your income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Income tax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Pension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000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000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41924"/>
            <a:ext cx="3059832" cy="20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620713"/>
            <a:ext cx="3600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0" dirty="0">
                <a:solidFill>
                  <a:schemeClr val="tx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EWTD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773238"/>
            <a:ext cx="4968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Introduced in 2000 to include Junior Doctors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Reviewed in 2009- limit 48 hours per week. Rest requirements introduced.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Banding introduced in 2000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Max 48 hours per week ON AVERAGE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NEW DEAL introduced in 1991- improve working conditions of Junior doctors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Employers have to comply with both EWTD and New Deal.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Junior doctors can voluntarily opt out of EWTD but only for max 56 hours/week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Max 13 continuous duty days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i="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Diary carding </a:t>
            </a:r>
          </a:p>
          <a:p>
            <a:pPr>
              <a:defRPr/>
            </a:pPr>
            <a:endParaRPr lang="en-GB" i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484313"/>
            <a:ext cx="39719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1322</TotalTime>
  <Words>1182</Words>
  <Application>Microsoft Office PowerPoint</Application>
  <PresentationFormat>On-screen Show (4:3)</PresentationFormat>
  <Paragraphs>188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Impact</vt:lpstr>
      <vt:lpstr>Wingdings</vt:lpstr>
      <vt:lpstr>Palatino Linotype</vt:lpstr>
      <vt:lpstr>Palatino Roman</vt:lpstr>
      <vt:lpstr>Times New Roman</vt:lpstr>
      <vt:lpstr>Verdana</vt:lpstr>
      <vt:lpstr>Elemental</vt:lpstr>
      <vt:lpstr>Secret diary of an FY1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‘difficult’ patients </vt:lpstr>
      <vt:lpstr>I prescribed… </vt:lpstr>
      <vt:lpstr>I forgot to…</vt:lpstr>
      <vt:lpstr>Being thanked 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207</cp:revision>
  <dcterms:created xsi:type="dcterms:W3CDTF">2013-07-01T10:09:37Z</dcterms:created>
  <dcterms:modified xsi:type="dcterms:W3CDTF">2013-07-12T15:52:08Z</dcterms:modified>
</cp:coreProperties>
</file>