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6" r:id="rId3"/>
    <p:sldId id="265" r:id="rId4"/>
    <p:sldId id="273" r:id="rId5"/>
    <p:sldId id="267" r:id="rId6"/>
    <p:sldId id="268" r:id="rId7"/>
    <p:sldId id="269" r:id="rId8"/>
    <p:sldId id="270" r:id="rId9"/>
    <p:sldId id="271" r:id="rId10"/>
    <p:sldId id="274" r:id="rId11"/>
    <p:sldId id="272" r:id="rId12"/>
    <p:sldId id="262" r:id="rId13"/>
    <p:sldId id="277" r:id="rId14"/>
    <p:sldId id="278" r:id="rId15"/>
    <p:sldId id="260" r:id="rId16"/>
    <p:sldId id="279" r:id="rId17"/>
    <p:sldId id="275" r:id="rId18"/>
    <p:sldId id="259" r:id="rId19"/>
    <p:sldId id="258" r:id="rId20"/>
    <p:sldId id="280" r:id="rId21"/>
    <p:sldId id="261" r:id="rId22"/>
    <p:sldId id="294" r:id="rId23"/>
    <p:sldId id="284" r:id="rId24"/>
    <p:sldId id="281" r:id="rId25"/>
    <p:sldId id="282" r:id="rId26"/>
    <p:sldId id="283" r:id="rId27"/>
    <p:sldId id="285" r:id="rId28"/>
    <p:sldId id="286" r:id="rId29"/>
    <p:sldId id="287" r:id="rId30"/>
    <p:sldId id="288" r:id="rId31"/>
    <p:sldId id="289" r:id="rId32"/>
    <p:sldId id="290" r:id="rId33"/>
    <p:sldId id="291" r:id="rId34"/>
    <p:sldId id="293" r:id="rId35"/>
    <p:sldId id="292" r:id="rId36"/>
    <p:sldId id="276" r:id="rId37"/>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5" autoAdjust="0"/>
    <p:restoredTop sz="90047" autoAdjust="0"/>
  </p:normalViewPr>
  <p:slideViewPr>
    <p:cSldViewPr>
      <p:cViewPr>
        <p:scale>
          <a:sx n="50" d="100"/>
          <a:sy n="50" d="100"/>
        </p:scale>
        <p:origin x="-6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3634"/>
          </a:xfrm>
          <a:prstGeom prst="rect">
            <a:avLst/>
          </a:prstGeom>
        </p:spPr>
        <p:txBody>
          <a:bodyPr vert="horz" lIns="91440" tIns="45720" rIns="91440" bIns="45720" rtlCol="0"/>
          <a:lstStyle>
            <a:lvl1pPr algn="r">
              <a:defRPr sz="1200"/>
            </a:lvl1pPr>
          </a:lstStyle>
          <a:p>
            <a:fld id="{5BC3F6C6-4488-4D6E-A9F2-285CF4AD002E}" type="datetimeFigureOut">
              <a:rPr lang="en-GB" smtClean="0"/>
              <a:pPr/>
              <a:t>08/07/2013</a:t>
            </a:fld>
            <a:endParaRPr lang="en-GB"/>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6"/>
            <a:ext cx="5393690" cy="44426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921582" cy="4936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3634"/>
          </a:xfrm>
          <a:prstGeom prst="rect">
            <a:avLst/>
          </a:prstGeom>
        </p:spPr>
        <p:txBody>
          <a:bodyPr vert="horz" lIns="91440" tIns="45720" rIns="91440" bIns="45720" rtlCol="0" anchor="b"/>
          <a:lstStyle>
            <a:lvl1pPr algn="r">
              <a:defRPr sz="1200"/>
            </a:lvl1pPr>
          </a:lstStyle>
          <a:p>
            <a:fld id="{CB86FD27-655B-4EC1-A6AD-639F6593A0AB}" type="slidenum">
              <a:rPr lang="en-GB" smtClean="0"/>
              <a:pPr/>
              <a:t>‹#›</a:t>
            </a:fld>
            <a:endParaRPr lang="en-GB"/>
          </a:p>
        </p:txBody>
      </p:sp>
    </p:spTree>
    <p:extLst>
      <p:ext uri="{BB962C8B-B14F-4D97-AF65-F5344CB8AC3E}">
        <p14:creationId xmlns:p14="http://schemas.microsoft.com/office/powerpoint/2010/main" val="2620312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3</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Once a patient has died a</a:t>
            </a:r>
            <a:r>
              <a:rPr lang="en-GB" baseline="0" dirty="0" smtClean="0"/>
              <a:t> medical cause of death certificate must be completed +/- a cremation form. The GMC has issues guidance in the “end of life care booklet” that you must sign the forms with unnecessary delay and comply with legal requirements to inform the coroner.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medical certificate of cause of death provides a certificate that the NOK can register the death. It is a legal document which can record the fact of death, enable disposal of the body and settle the deceased estates. Secondly they are monitored by the national office of statistics to collection information on the health of the population. </a:t>
            </a:r>
          </a:p>
          <a:p>
            <a:endParaRPr lang="en-GB" baseline="0" dirty="0" smtClean="0"/>
          </a:p>
          <a:p>
            <a:r>
              <a:rPr lang="en-GB" baseline="0" dirty="0" smtClean="0"/>
              <a:t>To complete the death certificate you must have attended to the deceased during their last illness and seen them within 14 days of death or after death. Therefore if you declare a patient has died on a night shift, usually the day team will complete the death certificate. Ideally the doctor should know the patient, their medical conditions, investigations and treatment. Ultimately it is your consultants responsibility.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completing</a:t>
            </a:r>
            <a:r>
              <a:rPr lang="en-GB" baseline="0" dirty="0" smtClean="0"/>
              <a:t> the cause of death it is important that if the death qualifies the above situations it is you job to call the coroner. I have often rang them when I am unsure of the cause of death.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coroner will then decided the next step and will </a:t>
            </a:r>
            <a:r>
              <a:rPr lang="en-GB" baseline="0" dirty="0" smtClean="0"/>
              <a:t>inform you of the decision. This is either to discuss and not refer. Or to refer where they will decide to post mortem with or without an inquest. The discussion should always be had prior to completing the medical cause of death certificate</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the medical cause of death certificate. You have to include name,</a:t>
            </a:r>
            <a:r>
              <a:rPr lang="en-GB" baseline="0" dirty="0" smtClean="0"/>
              <a:t> date of death, place of death and the time last seen alive by yourself. Then you have to circle the appropriate letters and numbers more often than not it is 3a. Then you have to document the cause of death (we will go over this later). Then sign add in your degree and GMC number and your place of work. Finally add the consultant to the bottom of the form. Also fill in the section on the right with the patients name, your signature and the date.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old age on a medical cause</a:t>
            </a:r>
            <a:r>
              <a:rPr lang="en-GB" baseline="0" dirty="0" smtClean="0"/>
              <a:t> of death certificate is only really applicable to GP’s.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24</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the coroner</a:t>
            </a:r>
            <a:r>
              <a:rPr lang="en-GB" baseline="0" dirty="0" smtClean="0"/>
              <a:t> is satisfied with the failure he will inform the registrar at the council. The registrar will not accept failure unless he has been informed by the coroner.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25</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Often you will</a:t>
            </a:r>
            <a:r>
              <a:rPr lang="en-GB" baseline="0" dirty="0" smtClean="0"/>
              <a:t> get bleeped by the person completing form 5 for an accurate medical history.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28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Since</a:t>
            </a:r>
            <a:r>
              <a:rPr lang="en-GB" baseline="0" dirty="0" smtClean="0"/>
              <a:t> becoming a doctor I have had the realisation that I really can not save everybody. Some times you get home thinking you have really made a difference to a person and their families lives in a positive manner. Unfortunately you can not save everybody and when people are dying it is just as important to make the end of their life as comfortable as the beginning. </a:t>
            </a:r>
            <a:endParaRPr lang="en-GB" dirty="0" smtClean="0"/>
          </a:p>
          <a:p>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Liverpool care pathway</a:t>
            </a:r>
            <a:r>
              <a:rPr lang="en-GB" baseline="0" dirty="0" smtClean="0"/>
              <a:t> has recently had lots of negative attention in the press. However it is not made to be seen as us being “god” like figures and killing patients. It is a way in which we make end of life care as comfortable for the patient as possible. </a:t>
            </a:r>
          </a:p>
          <a:p>
            <a:endParaRPr lang="en-GB" baseline="0" dirty="0" smtClean="0"/>
          </a:p>
          <a:p>
            <a:r>
              <a:rPr lang="en-GB" baseline="0" dirty="0" smtClean="0"/>
              <a:t>As an FY1 you do not make the decision to put somebody on the LCP this is done by a senior clinician. When a patient fails to respond to treatment or is palliative a decision may be made to withdraw active treatment and make the patient comfortable. A senior clinical will then discuss this with the family to see if they are in agreement. Ultimately it is a MEDICAL decision to end treatment however it is best practice to inform the family. </a:t>
            </a:r>
          </a:p>
          <a:p>
            <a:endParaRPr lang="en-GB" baseline="0" dirty="0" smtClean="0"/>
          </a:p>
          <a:p>
            <a:r>
              <a:rPr lang="en-GB" baseline="0" dirty="0" smtClean="0"/>
              <a:t>As an FY1 you will have to clearly document the conversation with the family. Recently families have agreed the patients should be made palliative and treatment should be withdrawn however they do not want the patient on the LCP due to it’s negative press and the family does not want to blame themselves for letting the patient die.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Once</a:t>
            </a:r>
            <a:r>
              <a:rPr lang="en-GB" baseline="0" dirty="0" smtClean="0"/>
              <a:t> the decision has been made to withdraw treatment. You should clearly document the decision in the medical notes. Next ensure that a senior colleague has signed the DNAR form. You can fill in all the clinical information however it should be signed by a senior (</a:t>
            </a:r>
            <a:r>
              <a:rPr lang="en-GB" baseline="0" dirty="0" err="1" smtClean="0"/>
              <a:t>reg</a:t>
            </a:r>
            <a:r>
              <a:rPr lang="en-GB" baseline="0" dirty="0" smtClean="0"/>
              <a:t> + consultant)</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next step is to call the palliative care team. They are invaluable</a:t>
            </a:r>
            <a:r>
              <a:rPr lang="en-GB" baseline="0" dirty="0" smtClean="0"/>
              <a:t> in communicating with families and ensuring the patient is comfortable. Next you should stop all unnecessary medications for example anticoagulants and </a:t>
            </a:r>
            <a:r>
              <a:rPr lang="en-GB" baseline="0" dirty="0" err="1" smtClean="0"/>
              <a:t>antihypertensives</a:t>
            </a:r>
            <a:r>
              <a:rPr lang="en-GB" baseline="0" dirty="0" smtClean="0"/>
              <a:t>. The next step is to ensure that no further bloods and </a:t>
            </a:r>
            <a:r>
              <a:rPr lang="en-GB" baseline="0" dirty="0" err="1" smtClean="0"/>
              <a:t>cannulas</a:t>
            </a:r>
            <a:r>
              <a:rPr lang="en-GB" baseline="0" dirty="0" smtClean="0"/>
              <a:t> are inserted. Ensure the patient does not receive IV fluids oxygen and artificial feeding.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Once</a:t>
            </a:r>
            <a:r>
              <a:rPr lang="en-GB" baseline="0" dirty="0" smtClean="0"/>
              <a:t> all the above is complete a separate “LCP” </a:t>
            </a:r>
            <a:r>
              <a:rPr lang="en-GB" baseline="0" dirty="0" err="1" smtClean="0"/>
              <a:t>proforma</a:t>
            </a:r>
            <a:r>
              <a:rPr lang="en-GB" baseline="0" dirty="0" smtClean="0"/>
              <a:t> is used for the patient by all members of the LCP. Then on the “when required” section of the drug chart prescribe the end of life </a:t>
            </a:r>
            <a:r>
              <a:rPr lang="en-GB" baseline="0" dirty="0" err="1" smtClean="0"/>
              <a:t>mediciations</a:t>
            </a:r>
            <a:r>
              <a:rPr lang="en-GB" baseline="0" dirty="0" smtClean="0"/>
              <a:t> this includes </a:t>
            </a:r>
            <a:r>
              <a:rPr lang="en-GB" baseline="0" dirty="0" err="1" smtClean="0"/>
              <a:t>diamoprhine</a:t>
            </a:r>
            <a:r>
              <a:rPr lang="en-GB" baseline="0" dirty="0" smtClean="0"/>
              <a:t>, </a:t>
            </a:r>
            <a:r>
              <a:rPr lang="en-GB" baseline="0" dirty="0" err="1" smtClean="0"/>
              <a:t>cyclizine</a:t>
            </a:r>
            <a:r>
              <a:rPr lang="en-GB" baseline="0" dirty="0" smtClean="0"/>
              <a:t>, </a:t>
            </a:r>
            <a:r>
              <a:rPr lang="en-GB" baseline="0" dirty="0" err="1" smtClean="0"/>
              <a:t>midazolam</a:t>
            </a:r>
            <a:r>
              <a:rPr lang="en-GB" baseline="0" dirty="0" smtClean="0"/>
              <a:t> and </a:t>
            </a:r>
            <a:r>
              <a:rPr lang="en-GB" baseline="0" dirty="0" err="1" smtClean="0"/>
              <a:t>hyoscine</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Sometimes in medical attachments</a:t>
            </a:r>
            <a:r>
              <a:rPr lang="en-GB" baseline="0" dirty="0" smtClean="0"/>
              <a:t> you will be asked on call to declare that a patient has died. I will always remember the first death I declared at 4am in the morning on my first ever night shift. I had to take my Oxford handbook with me as I had never been told what to do. It is not an urgent request however should be done quickly so the patient can be transferred to the mortuary. </a:t>
            </a:r>
          </a:p>
          <a:p>
            <a:endParaRPr lang="en-GB" dirty="0" smtClean="0"/>
          </a:p>
          <a:p>
            <a:r>
              <a:rPr lang="en-GB" dirty="0" smtClean="0"/>
              <a:t>Does</a:t>
            </a:r>
            <a:r>
              <a:rPr lang="en-GB" baseline="0" dirty="0" smtClean="0"/>
              <a:t> anybody want to practice?</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All of the above should be checked in that order. It is normal for you to hear noises from the abdomen when a patient has died. </a:t>
            </a:r>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B86FD27-655B-4EC1-A6AD-639F6593A0AB}"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117140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370132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216363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268444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59394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165511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399969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60516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210656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422091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301081-45EE-4F6E-B8EE-E8BA53AAD6B2}" type="datetimeFigureOut">
              <a:rPr lang="en-GB" smtClean="0"/>
              <a:pPr/>
              <a:t>08/07/2013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F6E901-7B4F-445F-8399-CF461CB75BB1}" type="slidenum">
              <a:rPr lang="en-GB" smtClean="0"/>
              <a:pPr/>
              <a:t>‹#›</a:t>
            </a:fld>
            <a:endParaRPr lang="en-GB"/>
          </a:p>
        </p:txBody>
      </p:sp>
    </p:spTree>
    <p:extLst>
      <p:ext uri="{BB962C8B-B14F-4D97-AF65-F5344CB8AC3E}">
        <p14:creationId xmlns:p14="http://schemas.microsoft.com/office/powerpoint/2010/main" val="273598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01081-45EE-4F6E-B8EE-E8BA53AAD6B2}" type="datetimeFigureOut">
              <a:rPr lang="en-GB" smtClean="0"/>
              <a:pPr/>
              <a:t>08/07/2013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F6E901-7B4F-445F-8399-CF461CB75BB1}" type="slidenum">
              <a:rPr lang="en-GB" smtClean="0"/>
              <a:pPr/>
              <a:t>‹#›</a:t>
            </a:fld>
            <a:endParaRPr lang="en-GB"/>
          </a:p>
        </p:txBody>
      </p:sp>
    </p:spTree>
    <p:extLst>
      <p:ext uri="{BB962C8B-B14F-4D97-AF65-F5344CB8AC3E}">
        <p14:creationId xmlns:p14="http://schemas.microsoft.com/office/powerpoint/2010/main" val="3840805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gmc-uk.org/static/documents/content/Treatment_and_care_towards_the_end_of_life_-_English_1011.pdf" TargetMode="External"/><Relationship Id="rId2" Type="http://schemas.openxmlformats.org/officeDocument/2006/relationships/hyperlink" Target="http://www.justice.gov.uk/downloads/burials-and-coroners/cremations/cremation-doctors-guidance.pdf" TargetMode="External"/><Relationship Id="rId1" Type="http://schemas.openxmlformats.org/officeDocument/2006/relationships/slideLayout" Target="../slideLayouts/slideLayout2.xml"/><Relationship Id="rId4" Type="http://schemas.openxmlformats.org/officeDocument/2006/relationships/hyperlink" Target="http://www.gro.gov.uk/images/medcert_July_2010.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846640" cy="1470025"/>
          </a:xfrm>
        </p:spPr>
        <p:txBody>
          <a:bodyPr/>
          <a:lstStyle/>
          <a:p>
            <a:r>
              <a:rPr lang="en-GB" dirty="0" smtClean="0">
                <a:latin typeface="Arial" pitchFamily="34" charset="0"/>
                <a:cs typeface="Arial" pitchFamily="34" charset="0"/>
              </a:rPr>
              <a:t>Written and verbal interactions</a:t>
            </a:r>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GB" dirty="0" smtClean="0">
                <a:latin typeface="Arial" pitchFamily="34" charset="0"/>
                <a:cs typeface="Arial" pitchFamily="34" charset="0"/>
              </a:rPr>
              <a:t>Matters surrounding death</a:t>
            </a:r>
            <a:endParaRPr lang="en-GB" dirty="0">
              <a:latin typeface="Arial" pitchFamily="34" charset="0"/>
              <a:cs typeface="Arial" pitchFamily="34" charset="0"/>
            </a:endParaRPr>
          </a:p>
        </p:txBody>
      </p:sp>
    </p:spTree>
    <p:extLst>
      <p:ext uri="{BB962C8B-B14F-4D97-AF65-F5344CB8AC3E}">
        <p14:creationId xmlns:p14="http://schemas.microsoft.com/office/powerpoint/2010/main" val="2881413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Declaring Death</a:t>
            </a:r>
            <a:endParaRPr lang="en-GB" dirty="0"/>
          </a:p>
        </p:txBody>
      </p:sp>
      <p:sp>
        <p:nvSpPr>
          <p:cNvPr id="3" name="Content Placeholder 2"/>
          <p:cNvSpPr>
            <a:spLocks noGrp="1"/>
          </p:cNvSpPr>
          <p:nvPr>
            <p:ph idx="1"/>
          </p:nvPr>
        </p:nvSpPr>
        <p:spPr/>
        <p:txBody>
          <a:bodyPr/>
          <a:lstStyle/>
          <a:p>
            <a:r>
              <a:rPr lang="en-GB" dirty="0" smtClean="0"/>
              <a:t>Any volunteers to practice + document their finding in the notes???</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Declaring death</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Reaction to voice and pain</a:t>
            </a:r>
          </a:p>
          <a:p>
            <a:pPr lvl="1"/>
            <a:r>
              <a:rPr lang="en-GB" dirty="0" smtClean="0"/>
              <a:t>Talk to the patient </a:t>
            </a:r>
          </a:p>
          <a:p>
            <a:pPr lvl="1"/>
            <a:r>
              <a:rPr lang="en-GB" dirty="0" err="1" smtClean="0"/>
              <a:t>Sternal</a:t>
            </a:r>
            <a:r>
              <a:rPr lang="en-GB" dirty="0" smtClean="0"/>
              <a:t> rub </a:t>
            </a:r>
          </a:p>
          <a:p>
            <a:r>
              <a:rPr lang="en-GB" dirty="0" smtClean="0"/>
              <a:t>Pupil response to light</a:t>
            </a:r>
          </a:p>
          <a:p>
            <a:pPr lvl="1"/>
            <a:r>
              <a:rPr lang="en-GB" dirty="0" smtClean="0"/>
              <a:t>Should be fixed and dilated</a:t>
            </a:r>
          </a:p>
          <a:p>
            <a:r>
              <a:rPr lang="en-GB" dirty="0" smtClean="0"/>
              <a:t>Central pulse for 1 minute</a:t>
            </a:r>
          </a:p>
          <a:p>
            <a:pPr lvl="1"/>
            <a:r>
              <a:rPr lang="en-GB" dirty="0" smtClean="0"/>
              <a:t>Carotid or femoral</a:t>
            </a:r>
          </a:p>
          <a:p>
            <a:r>
              <a:rPr lang="en-GB" dirty="0" smtClean="0"/>
              <a:t>Heart sounds for 1 minute</a:t>
            </a:r>
          </a:p>
          <a:p>
            <a:r>
              <a:rPr lang="en-GB" dirty="0" smtClean="0"/>
              <a:t>Breath sounds for 1 minute</a:t>
            </a:r>
          </a:p>
          <a:p>
            <a:pPr lvl="1"/>
            <a:r>
              <a:rPr lang="en-GB" dirty="0" smtClean="0"/>
              <a:t>30 seconds each lung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Confirming death - documentation</a:t>
            </a:r>
            <a:endParaRPr lang="en-GB" dirty="0"/>
          </a:p>
        </p:txBody>
      </p:sp>
      <p:sp>
        <p:nvSpPr>
          <p:cNvPr id="3" name="Content Placeholder 2"/>
          <p:cNvSpPr>
            <a:spLocks noGrp="1"/>
          </p:cNvSpPr>
          <p:nvPr>
            <p:ph idx="1"/>
          </p:nvPr>
        </p:nvSpPr>
        <p:spPr>
          <a:xfrm>
            <a:off x="457200" y="1600200"/>
            <a:ext cx="8229600" cy="4493096"/>
          </a:xfrm>
          <a:solidFill>
            <a:schemeClr val="accent5">
              <a:lumMod val="20000"/>
              <a:lumOff val="80000"/>
            </a:schemeClr>
          </a:solidFill>
          <a:ln>
            <a:solidFill>
              <a:schemeClr val="accent1"/>
            </a:solidFill>
          </a:ln>
        </p:spPr>
        <p:txBody>
          <a:bodyPr>
            <a:normAutofit fontScale="70000" lnSpcReduction="20000"/>
          </a:bodyPr>
          <a:lstStyle/>
          <a:p>
            <a:pPr marL="0" indent="0">
              <a:buNone/>
            </a:pPr>
            <a:r>
              <a:rPr lang="en-GB" sz="2300" dirty="0" smtClean="0"/>
              <a:t>1/6/13        </a:t>
            </a:r>
            <a:r>
              <a:rPr lang="en-GB" sz="2300" u="sng" dirty="0" smtClean="0"/>
              <a:t>FY1 Dr. Smith</a:t>
            </a:r>
          </a:p>
          <a:p>
            <a:pPr marL="0" indent="0">
              <a:buNone/>
            </a:pPr>
            <a:r>
              <a:rPr lang="en-GB" sz="2300" dirty="0" smtClean="0"/>
              <a:t>4:45am</a:t>
            </a:r>
          </a:p>
          <a:p>
            <a:pPr marL="0" indent="0">
              <a:buNone/>
            </a:pPr>
            <a:r>
              <a:rPr lang="en-GB" sz="2300" dirty="0" smtClean="0"/>
              <a:t>                     Asked by nursing staff to confirm the death of Mr/Mrs X</a:t>
            </a:r>
          </a:p>
          <a:p>
            <a:pPr marL="0" indent="0">
              <a:buNone/>
            </a:pPr>
            <a:r>
              <a:rPr lang="en-GB" sz="2300" dirty="0" smtClean="0"/>
              <a:t>	</a:t>
            </a:r>
          </a:p>
          <a:p>
            <a:pPr marL="0" indent="0">
              <a:buNone/>
            </a:pPr>
            <a:r>
              <a:rPr lang="en-GB" sz="2300" dirty="0" smtClean="0"/>
              <a:t>	 No response to voice and pain </a:t>
            </a:r>
          </a:p>
          <a:p>
            <a:pPr marL="0" indent="0">
              <a:buNone/>
            </a:pPr>
            <a:r>
              <a:rPr lang="en-GB" sz="2300" dirty="0" smtClean="0"/>
              <a:t>	 Pupils fixed and dilated</a:t>
            </a:r>
          </a:p>
          <a:p>
            <a:pPr marL="0" indent="0">
              <a:buNone/>
            </a:pPr>
            <a:r>
              <a:rPr lang="en-GB" sz="2300" dirty="0" smtClean="0"/>
              <a:t>	 No carotid/femoral pulse felt for 1 minute</a:t>
            </a:r>
          </a:p>
          <a:p>
            <a:pPr marL="0" indent="0">
              <a:buNone/>
            </a:pPr>
            <a:r>
              <a:rPr lang="en-GB" sz="2300" dirty="0" smtClean="0"/>
              <a:t>	 No audible heart sounds for 1 minute</a:t>
            </a:r>
          </a:p>
          <a:p>
            <a:pPr marL="0" indent="0">
              <a:buNone/>
            </a:pPr>
            <a:r>
              <a:rPr lang="en-GB" sz="2300" dirty="0" smtClean="0"/>
              <a:t>	 No audible breath sounds for 1 minute</a:t>
            </a:r>
          </a:p>
          <a:p>
            <a:pPr marL="0" indent="0">
              <a:buNone/>
            </a:pPr>
            <a:endParaRPr lang="en-GB" sz="2300" dirty="0" smtClean="0"/>
          </a:p>
          <a:p>
            <a:pPr marL="0" indent="0">
              <a:buNone/>
            </a:pPr>
            <a:r>
              <a:rPr lang="en-GB" sz="2300" dirty="0" smtClean="0"/>
              <a:t>                     Pacemaker present Y/N</a:t>
            </a:r>
          </a:p>
          <a:p>
            <a:pPr marL="0" indent="0">
              <a:buNone/>
            </a:pPr>
            <a:endParaRPr lang="en-GB" sz="2300" dirty="0" smtClean="0"/>
          </a:p>
          <a:p>
            <a:pPr marL="0" indent="0">
              <a:buNone/>
            </a:pPr>
            <a:r>
              <a:rPr lang="en-GB" sz="2300" dirty="0" smtClean="0"/>
              <a:t>   	 Time of death 4:45am 1/6/13</a:t>
            </a:r>
          </a:p>
          <a:p>
            <a:pPr marL="0" indent="0">
              <a:buNone/>
            </a:pPr>
            <a:endParaRPr lang="en-GB" sz="2300" dirty="0" smtClean="0"/>
          </a:p>
          <a:p>
            <a:pPr marL="0" indent="0" algn="r">
              <a:buNone/>
            </a:pPr>
            <a:r>
              <a:rPr lang="en-GB" sz="2300" dirty="0" smtClean="0"/>
              <a:t>      May he/she rest in peace							Dr. Smith</a:t>
            </a:r>
          </a:p>
          <a:p>
            <a:pPr marL="0" indent="0" algn="r">
              <a:buNone/>
            </a:pPr>
            <a:r>
              <a:rPr lang="en-GB" sz="2300" dirty="0" smtClean="0"/>
              <a:t>FY1 SMITH</a:t>
            </a:r>
          </a:p>
          <a:p>
            <a:pPr marL="0" indent="0" algn="r">
              <a:buNone/>
            </a:pPr>
            <a:r>
              <a:rPr lang="en-GB" sz="2300" dirty="0" smtClean="0"/>
              <a:t>Bleep 221</a:t>
            </a:r>
            <a:endParaRPr lang="en-GB" sz="1600" dirty="0" smtClean="0"/>
          </a:p>
        </p:txBody>
      </p:sp>
      <p:cxnSp>
        <p:nvCxnSpPr>
          <p:cNvPr id="7" name="Straight Connector 6"/>
          <p:cNvCxnSpPr/>
          <p:nvPr/>
        </p:nvCxnSpPr>
        <p:spPr>
          <a:xfrm>
            <a:off x="1403648" y="1628800"/>
            <a:ext cx="0" cy="446449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690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Medical Certificate of Cause of Death</a:t>
            </a:r>
            <a:endParaRPr lang="en-GB" dirty="0"/>
          </a:p>
        </p:txBody>
      </p:sp>
      <p:sp>
        <p:nvSpPr>
          <p:cNvPr id="3" name="Content Placeholder 2"/>
          <p:cNvSpPr>
            <a:spLocks noGrp="1"/>
          </p:cNvSpPr>
          <p:nvPr>
            <p:ph idx="1"/>
          </p:nvPr>
        </p:nvSpPr>
        <p:spPr/>
        <p:txBody>
          <a:bodyPr/>
          <a:lstStyle/>
          <a:p>
            <a:pPr algn="ctr">
              <a:buNone/>
            </a:pPr>
            <a:r>
              <a:rPr lang="en-GB" dirty="0" smtClean="0"/>
              <a:t>GMC: </a:t>
            </a:r>
            <a:r>
              <a:rPr lang="en-GB" i="1" dirty="0" smtClean="0"/>
              <a:t>“If it is your responsibility to sign a death or cremation certificate, you should do so without unnecessary delay”</a:t>
            </a:r>
          </a:p>
          <a:p>
            <a:pPr algn="ctr">
              <a:buNone/>
            </a:pPr>
            <a:endParaRPr lang="en-GB" i="1" dirty="0" smtClean="0"/>
          </a:p>
          <a:p>
            <a:pPr algn="ctr">
              <a:buNone/>
            </a:pPr>
            <a:r>
              <a:rPr lang="en-GB" dirty="0" smtClean="0"/>
              <a:t>GMC</a:t>
            </a:r>
            <a:r>
              <a:rPr lang="en-GB" i="1" dirty="0" smtClean="0"/>
              <a:t>: “You must comply with the legal requirements where you work for reporting deaths to a coroner”</a:t>
            </a:r>
            <a:endParaRPr lang="en-GB"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Medical Certificate of Cause of Death</a:t>
            </a:r>
            <a:endParaRPr lang="en-GB" dirty="0"/>
          </a:p>
        </p:txBody>
      </p:sp>
      <p:sp>
        <p:nvSpPr>
          <p:cNvPr id="3" name="Content Placeholder 2"/>
          <p:cNvSpPr>
            <a:spLocks noGrp="1"/>
          </p:cNvSpPr>
          <p:nvPr>
            <p:ph idx="1"/>
          </p:nvPr>
        </p:nvSpPr>
        <p:spPr/>
        <p:txBody>
          <a:bodyPr/>
          <a:lstStyle/>
          <a:p>
            <a:r>
              <a:rPr lang="en-GB" dirty="0" smtClean="0"/>
              <a:t>Allows the family to register the death</a:t>
            </a:r>
          </a:p>
          <a:p>
            <a:r>
              <a:rPr lang="en-GB" dirty="0" smtClean="0"/>
              <a:t>Used to monitor the health of the population</a:t>
            </a:r>
          </a:p>
          <a:p>
            <a:endParaRPr lang="en-GB" dirty="0" smtClean="0"/>
          </a:p>
          <a:p>
            <a:r>
              <a:rPr lang="en-GB" dirty="0" smtClean="0"/>
              <a:t>To complete the death certificate you must have attended to the deceased during their last illness and seen them within 14 days of death or after death</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Reasons to Refer Patient’s death to the Coroner</a:t>
            </a:r>
            <a:endParaRPr lang="en-GB" dirty="0"/>
          </a:p>
        </p:txBody>
      </p:sp>
      <p:sp>
        <p:nvSpPr>
          <p:cNvPr id="3" name="Content Placeholder 2"/>
          <p:cNvSpPr>
            <a:spLocks noGrp="1"/>
          </p:cNvSpPr>
          <p:nvPr>
            <p:ph idx="1"/>
          </p:nvPr>
        </p:nvSpPr>
        <p:spPr>
          <a:xfrm>
            <a:off x="457200" y="1927373"/>
            <a:ext cx="8229600" cy="4525963"/>
          </a:xfrm>
        </p:spPr>
        <p:txBody>
          <a:bodyPr/>
          <a:lstStyle/>
          <a:p>
            <a:r>
              <a:rPr lang="en-GB" dirty="0" smtClean="0"/>
              <a:t>Unknown cause of death</a:t>
            </a:r>
          </a:p>
          <a:p>
            <a:r>
              <a:rPr lang="en-GB" dirty="0" smtClean="0"/>
              <a:t>Not seen by doctor 14 days before death</a:t>
            </a:r>
          </a:p>
          <a:p>
            <a:r>
              <a:rPr lang="en-GB" dirty="0" smtClean="0"/>
              <a:t>Death caused by medical treatment /operations</a:t>
            </a:r>
          </a:p>
          <a:p>
            <a:r>
              <a:rPr lang="en-GB" dirty="0" smtClean="0"/>
              <a:t>Suspicious death/Suicide</a:t>
            </a:r>
          </a:p>
          <a:p>
            <a:r>
              <a:rPr lang="en-GB" dirty="0" smtClean="0"/>
              <a:t>Death within 24 hours of admission</a:t>
            </a:r>
          </a:p>
          <a:p>
            <a:r>
              <a:rPr lang="en-GB" dirty="0" smtClean="0"/>
              <a:t>RTA/ domestic/industrial accident</a:t>
            </a:r>
            <a:endParaRPr lang="en-GB" dirty="0"/>
          </a:p>
        </p:txBody>
      </p:sp>
    </p:spTree>
    <p:extLst>
      <p:ext uri="{BB962C8B-B14F-4D97-AF65-F5344CB8AC3E}">
        <p14:creationId xmlns:p14="http://schemas.microsoft.com/office/powerpoint/2010/main" val="9868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Coroners Outcome</a:t>
            </a:r>
            <a:endParaRPr lang="en-GB" dirty="0"/>
          </a:p>
        </p:txBody>
      </p:sp>
      <p:sp>
        <p:nvSpPr>
          <p:cNvPr id="3" name="Content Placeholder 2"/>
          <p:cNvSpPr>
            <a:spLocks noGrp="1"/>
          </p:cNvSpPr>
          <p:nvPr>
            <p:ph idx="1"/>
          </p:nvPr>
        </p:nvSpPr>
        <p:spPr/>
        <p:txBody>
          <a:bodyPr/>
          <a:lstStyle/>
          <a:p>
            <a:r>
              <a:rPr lang="en-GB" dirty="0" smtClean="0"/>
              <a:t>Discussed – not referred</a:t>
            </a:r>
          </a:p>
          <a:p>
            <a:r>
              <a:rPr lang="en-GB" dirty="0" smtClean="0"/>
              <a:t>Discussed – referred</a:t>
            </a:r>
          </a:p>
          <a:p>
            <a:pPr lvl="1"/>
            <a:r>
              <a:rPr lang="en-GB" dirty="0" smtClean="0"/>
              <a:t>Either post mortem held</a:t>
            </a:r>
          </a:p>
          <a:p>
            <a:pPr lvl="1"/>
            <a:r>
              <a:rPr lang="en-GB" dirty="0" smtClean="0"/>
              <a:t>+/- inquest</a:t>
            </a:r>
          </a:p>
          <a:p>
            <a:endParaRPr lang="en-GB" dirty="0" smtClean="0"/>
          </a:p>
          <a:p>
            <a:r>
              <a:rPr lang="en-GB" dirty="0" smtClean="0"/>
              <a:t>This must be done before completing the medical cause of death certificate</a:t>
            </a:r>
          </a:p>
          <a:p>
            <a:pPr lvl="1">
              <a:buNone/>
            </a:pPr>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6866" name="Picture 2" descr="http://norfolkfunerals.co.uk/wp-content/uploads/2011/04/medical_certificate_of_cause_of_death.jpg"/>
          <p:cNvPicPr>
            <a:picLocks noChangeAspect="1" noChangeArrowheads="1"/>
          </p:cNvPicPr>
          <p:nvPr/>
        </p:nvPicPr>
        <p:blipFill>
          <a:blip r:embed="rId3" cstate="print"/>
          <a:srcRect/>
          <a:stretch>
            <a:fillRect/>
          </a:stretch>
        </p:blipFill>
        <p:spPr bwMode="auto">
          <a:xfrm>
            <a:off x="0" y="260648"/>
            <a:ext cx="9143999" cy="632598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 of Death</a:t>
            </a:r>
            <a:endParaRPr lang="en-GB" dirty="0"/>
          </a:p>
        </p:txBody>
      </p:sp>
      <p:sp>
        <p:nvSpPr>
          <p:cNvPr id="3" name="Content Placeholder 2"/>
          <p:cNvSpPr>
            <a:spLocks noGrp="1"/>
          </p:cNvSpPr>
          <p:nvPr>
            <p:ph idx="1"/>
          </p:nvPr>
        </p:nvSpPr>
        <p:spPr/>
        <p:txBody>
          <a:bodyPr/>
          <a:lstStyle/>
          <a:p>
            <a:endParaRPr lang="en-GB" dirty="0"/>
          </a:p>
        </p:txBody>
      </p:sp>
      <p:pic>
        <p:nvPicPr>
          <p:cNvPr id="10242" name="Picture 2" descr="http://www.gro-scotland.gov.uk/files1/stats/scotlands-population-2005-the-register-generals-annual-review-151stedition/j9085eg55.gif"/>
          <p:cNvPicPr>
            <a:picLocks noChangeAspect="1" noChangeArrowheads="1"/>
          </p:cNvPicPr>
          <p:nvPr/>
        </p:nvPicPr>
        <p:blipFill>
          <a:blip r:embed="rId2" cstate="print"/>
          <a:srcRect/>
          <a:stretch>
            <a:fillRect/>
          </a:stretch>
        </p:blipFill>
        <p:spPr bwMode="auto">
          <a:xfrm>
            <a:off x="0" y="2420888"/>
            <a:ext cx="9144000" cy="4133850"/>
          </a:xfrm>
          <a:prstGeom prst="rect">
            <a:avLst/>
          </a:prstGeom>
          <a:noFill/>
        </p:spPr>
      </p:pic>
    </p:spTree>
    <p:extLst>
      <p:ext uri="{BB962C8B-B14F-4D97-AF65-F5344CB8AC3E}">
        <p14:creationId xmlns:p14="http://schemas.microsoft.com/office/powerpoint/2010/main" val="176194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 of Death</a:t>
            </a:r>
            <a:endParaRPr lang="en-GB" dirty="0"/>
          </a:p>
        </p:txBody>
      </p:sp>
      <p:sp>
        <p:nvSpPr>
          <p:cNvPr id="3" name="Content Placeholder 2"/>
          <p:cNvSpPr>
            <a:spLocks noGrp="1"/>
          </p:cNvSpPr>
          <p:nvPr>
            <p:ph idx="1"/>
          </p:nvPr>
        </p:nvSpPr>
        <p:spPr/>
        <p:txBody>
          <a:bodyPr>
            <a:normAutofit lnSpcReduction="10000"/>
          </a:bodyPr>
          <a:lstStyle/>
          <a:p>
            <a:r>
              <a:rPr lang="en-GB" dirty="0" smtClean="0"/>
              <a:t>1 (a) Disease or condition directly leading to death (NB not the mode of dying)</a:t>
            </a:r>
          </a:p>
          <a:p>
            <a:r>
              <a:rPr lang="en-GB" dirty="0" smtClean="0"/>
              <a:t>(b) Other disease or condition if any, leading to I(a)</a:t>
            </a:r>
          </a:p>
          <a:p>
            <a:r>
              <a:rPr lang="en-GB" dirty="0" smtClean="0"/>
              <a:t>(c) Other disease or condition, if any, leading to I (b)</a:t>
            </a:r>
          </a:p>
          <a:p>
            <a:r>
              <a:rPr lang="en-GB" dirty="0" smtClean="0"/>
              <a:t>II Other significant conditions that contributed to the death but are not related to the disease or condition causing it</a:t>
            </a:r>
            <a:endParaRPr lang="en-GB" dirty="0"/>
          </a:p>
        </p:txBody>
      </p:sp>
    </p:spTree>
    <p:extLst>
      <p:ext uri="{BB962C8B-B14F-4D97-AF65-F5344CB8AC3E}">
        <p14:creationId xmlns:p14="http://schemas.microsoft.com/office/powerpoint/2010/main" val="4660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An understanding on how to declare that a person has died </a:t>
            </a:r>
          </a:p>
          <a:p>
            <a:r>
              <a:rPr lang="en-GB" dirty="0" smtClean="0"/>
              <a:t>Legal aspects surrounding death </a:t>
            </a:r>
          </a:p>
          <a:p>
            <a:r>
              <a:rPr lang="en-GB" dirty="0" smtClean="0"/>
              <a:t>Death Certification </a:t>
            </a:r>
          </a:p>
          <a:p>
            <a:r>
              <a:rPr lang="en-GB" dirty="0" smtClean="0"/>
              <a:t>Cremation forms</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1</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A 75 year old male with hypertension, COPD and diabetes is admitted following a STEMI. Unfortunately he has a cardio respiratory arrest and dies.</a:t>
            </a:r>
          </a:p>
          <a:p>
            <a:endParaRPr lang="en-GB" dirty="0" smtClean="0"/>
          </a:p>
          <a:p>
            <a:r>
              <a:rPr lang="en-GB" dirty="0" smtClean="0"/>
              <a:t>1a – cardio respiratory arrest</a:t>
            </a:r>
          </a:p>
          <a:p>
            <a:r>
              <a:rPr lang="en-GB" dirty="0" smtClean="0"/>
              <a:t>1b – ischemic heart disease</a:t>
            </a:r>
          </a:p>
          <a:p>
            <a:r>
              <a:rPr lang="en-GB" dirty="0" smtClean="0"/>
              <a:t>1c – Type 2 diabetes mellitus and Hypertension</a:t>
            </a:r>
          </a:p>
          <a:p>
            <a:r>
              <a:rPr lang="en-GB" dirty="0" smtClean="0"/>
              <a:t>2 – Chronic obstructive pulmonary disease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2 </a:t>
            </a:r>
            <a:endParaRPr lang="en-GB" dirty="0"/>
          </a:p>
        </p:txBody>
      </p:sp>
      <p:sp>
        <p:nvSpPr>
          <p:cNvPr id="3" name="Content Placeholder 2"/>
          <p:cNvSpPr>
            <a:spLocks noGrp="1"/>
          </p:cNvSpPr>
          <p:nvPr>
            <p:ph idx="1"/>
          </p:nvPr>
        </p:nvSpPr>
        <p:spPr/>
        <p:txBody>
          <a:bodyPr>
            <a:normAutofit/>
          </a:bodyPr>
          <a:lstStyle/>
          <a:p>
            <a:pPr marL="0" indent="0"/>
            <a:r>
              <a:rPr lang="en-GB" dirty="0" smtClean="0"/>
              <a:t>19 year old otherwise healthy female is brought in by ambulance with meningococcal sepsis and passes away overnight despite best efforts.</a:t>
            </a:r>
          </a:p>
          <a:p>
            <a:pPr marL="0" indent="0"/>
            <a:endParaRPr lang="en-GB" dirty="0" smtClean="0"/>
          </a:p>
          <a:p>
            <a:pPr marL="0" indent="0"/>
            <a:r>
              <a:rPr lang="en-GB" dirty="0" smtClean="0"/>
              <a:t>1a Meningococcal septicaemia</a:t>
            </a:r>
          </a:p>
          <a:p>
            <a:pPr marL="0" indent="0">
              <a:buNone/>
            </a:pPr>
            <a:endParaRPr lang="en-GB" dirty="0"/>
          </a:p>
          <a:p>
            <a:pPr marL="0" indent="0"/>
            <a:r>
              <a:rPr lang="en-GB" dirty="0" smtClean="0"/>
              <a:t>This is the immediate cause of death – no other lines need to be filled in </a:t>
            </a:r>
            <a:endParaRPr lang="en-GB" dirty="0"/>
          </a:p>
        </p:txBody>
      </p:sp>
    </p:spTree>
    <p:extLst>
      <p:ext uri="{BB962C8B-B14F-4D97-AF65-F5344CB8AC3E}">
        <p14:creationId xmlns:p14="http://schemas.microsoft.com/office/powerpoint/2010/main" val="360929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3</a:t>
            </a:r>
            <a:endParaRPr lang="en-GB" dirty="0"/>
          </a:p>
        </p:txBody>
      </p:sp>
      <p:sp>
        <p:nvSpPr>
          <p:cNvPr id="3" name="Content Placeholder 2"/>
          <p:cNvSpPr>
            <a:spLocks noGrp="1"/>
          </p:cNvSpPr>
          <p:nvPr>
            <p:ph idx="1"/>
          </p:nvPr>
        </p:nvSpPr>
        <p:spPr/>
        <p:txBody>
          <a:bodyPr>
            <a:normAutofit/>
          </a:bodyPr>
          <a:lstStyle/>
          <a:p>
            <a:r>
              <a:rPr lang="en-GB" dirty="0" smtClean="0"/>
              <a:t>A 90 year old female has a fall at home leading to a left fractured NOF. While in hospital she has a PE and then dies. </a:t>
            </a:r>
          </a:p>
          <a:p>
            <a:endParaRPr lang="en-GB" dirty="0" smtClean="0"/>
          </a:p>
          <a:p>
            <a:r>
              <a:rPr lang="en-GB" dirty="0" smtClean="0"/>
              <a:t>1A – pulmonary embolus </a:t>
            </a:r>
          </a:p>
          <a:p>
            <a:r>
              <a:rPr lang="en-GB" dirty="0" smtClean="0"/>
              <a:t>1B– fractures neck of femur </a:t>
            </a:r>
          </a:p>
          <a:p>
            <a:r>
              <a:rPr lang="en-GB" dirty="0" smtClean="0"/>
              <a:t>1C – mechanical fall</a:t>
            </a:r>
          </a:p>
          <a:p>
            <a:r>
              <a:rPr lang="en-GB" dirty="0" smtClean="0"/>
              <a:t>2 -  (blank – no other PMH known)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4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A 50 year old male with a background of HTN, BPH and MND was admitted with SOB + cough. Increased inflammatory markers, right chest signs and consolidation right base on CXR. Unfortunately despite medical treatment he passed away. </a:t>
            </a:r>
          </a:p>
          <a:p>
            <a:endParaRPr lang="en-GB" dirty="0" smtClean="0"/>
          </a:p>
          <a:p>
            <a:r>
              <a:rPr lang="en-GB" dirty="0" smtClean="0"/>
              <a:t>1a – Aspiration pneumonia</a:t>
            </a:r>
          </a:p>
          <a:p>
            <a:r>
              <a:rPr lang="en-GB" dirty="0" smtClean="0"/>
              <a:t>1b – Motor neurone disease</a:t>
            </a:r>
          </a:p>
          <a:p>
            <a:r>
              <a:rPr lang="en-GB" dirty="0" smtClean="0"/>
              <a:t>1c –</a:t>
            </a:r>
          </a:p>
          <a:p>
            <a:r>
              <a:rPr lang="en-GB" dirty="0" smtClean="0"/>
              <a:t>2 - Hypertension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Old Age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Can only be used if :</a:t>
            </a:r>
          </a:p>
          <a:p>
            <a:endParaRPr lang="en-GB" dirty="0" smtClean="0"/>
          </a:p>
          <a:p>
            <a:r>
              <a:rPr lang="en-GB" dirty="0" smtClean="0"/>
              <a:t>You cared for the deceased over a long period of time</a:t>
            </a:r>
          </a:p>
          <a:p>
            <a:r>
              <a:rPr lang="en-GB" dirty="0" smtClean="0"/>
              <a:t>You have observed a gradual decline in function</a:t>
            </a:r>
          </a:p>
          <a:p>
            <a:r>
              <a:rPr lang="en-GB" dirty="0" smtClean="0"/>
              <a:t>You are not aware of any identifiable disease that led to the patients death </a:t>
            </a:r>
          </a:p>
          <a:p>
            <a:r>
              <a:rPr lang="en-GB" dirty="0" smtClean="0"/>
              <a:t>You are certain the death should not be reported to the coroner</a:t>
            </a:r>
          </a:p>
          <a:p>
            <a:r>
              <a:rPr lang="en-GB" dirty="0" smtClean="0"/>
              <a:t>Patient is aged over 80</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 the “failures”</a:t>
            </a:r>
            <a:endParaRPr lang="en-GB" dirty="0"/>
          </a:p>
        </p:txBody>
      </p:sp>
      <p:sp>
        <p:nvSpPr>
          <p:cNvPr id="3" name="Content Placeholder 2"/>
          <p:cNvSpPr>
            <a:spLocks noGrp="1"/>
          </p:cNvSpPr>
          <p:nvPr>
            <p:ph idx="1"/>
          </p:nvPr>
        </p:nvSpPr>
        <p:spPr/>
        <p:txBody>
          <a:bodyPr>
            <a:normAutofit fontScale="92500"/>
          </a:bodyPr>
          <a:lstStyle/>
          <a:p>
            <a:r>
              <a:rPr lang="en-GB" dirty="0" smtClean="0"/>
              <a:t>Can only certify deaths due to failure if there is a specific disease mechanism which led to that failure </a:t>
            </a:r>
          </a:p>
          <a:p>
            <a:pPr lvl="1"/>
            <a:r>
              <a:rPr lang="en-GB" dirty="0" smtClean="0"/>
              <a:t>Liver failure secondary to </a:t>
            </a:r>
            <a:r>
              <a:rPr lang="en-GB" dirty="0" err="1" smtClean="0"/>
              <a:t>hepatocellular</a:t>
            </a:r>
            <a:r>
              <a:rPr lang="en-GB" dirty="0" smtClean="0"/>
              <a:t> carcinoma secondary to alcoholism and hepatitis B infection</a:t>
            </a:r>
          </a:p>
          <a:p>
            <a:r>
              <a:rPr lang="en-GB" dirty="0" smtClean="0"/>
              <a:t>Failures will otherwise be deemed unnatural and referred to the coroner</a:t>
            </a:r>
          </a:p>
          <a:p>
            <a:r>
              <a:rPr lang="en-GB" dirty="0" smtClean="0"/>
              <a:t>If you are putting failure – discuss with the coroner first</a:t>
            </a:r>
          </a:p>
          <a:p>
            <a:pPr lvl="1"/>
            <a:endParaRPr lang="en-GB" dirty="0" smtClean="0"/>
          </a:p>
          <a:p>
            <a:pPr lvl="1">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Other important information</a:t>
            </a:r>
            <a:endParaRPr lang="en-GB" dirty="0"/>
          </a:p>
        </p:txBody>
      </p:sp>
      <p:sp>
        <p:nvSpPr>
          <p:cNvPr id="3" name="Content Placeholder 2"/>
          <p:cNvSpPr>
            <a:spLocks noGrp="1"/>
          </p:cNvSpPr>
          <p:nvPr>
            <p:ph idx="1"/>
          </p:nvPr>
        </p:nvSpPr>
        <p:spPr/>
        <p:txBody>
          <a:bodyPr/>
          <a:lstStyle/>
          <a:p>
            <a:r>
              <a:rPr lang="en-GB" dirty="0" smtClean="0"/>
              <a:t>Never use abbreviations</a:t>
            </a:r>
          </a:p>
          <a:p>
            <a:r>
              <a:rPr lang="en-GB" dirty="0" smtClean="0"/>
              <a:t>If the cause of death is an infection state the underlying organism</a:t>
            </a:r>
          </a:p>
          <a:p>
            <a:r>
              <a:rPr lang="en-GB" dirty="0" smtClean="0"/>
              <a:t>If using pneumonia state whether it was bronchopneumonia or aspiration pneumonia</a:t>
            </a:r>
          </a:p>
          <a:p>
            <a:r>
              <a:rPr lang="en-GB" dirty="0" smtClean="0"/>
              <a:t>If the death was due to an injury report it to the coroner </a:t>
            </a:r>
            <a:r>
              <a:rPr lang="en-GB" dirty="0" err="1" smtClean="0"/>
              <a:t>eg</a:t>
            </a:r>
            <a:r>
              <a:rPr lang="en-GB" dirty="0" smtClean="0"/>
              <a:t>. PE, #NOF, mechanical fall</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If you a stuck ask your registrar </a:t>
            </a:r>
          </a:p>
          <a:p>
            <a:r>
              <a:rPr lang="en-GB" dirty="0" smtClean="0"/>
              <a:t>You can also call the coroners office for advice</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Cremation Forms</a:t>
            </a:r>
            <a:endParaRPr lang="en-GB" dirty="0"/>
          </a:p>
        </p:txBody>
      </p:sp>
      <p:sp>
        <p:nvSpPr>
          <p:cNvPr id="3" name="Content Placeholder 2"/>
          <p:cNvSpPr>
            <a:spLocks noGrp="1"/>
          </p:cNvSpPr>
          <p:nvPr>
            <p:ph idx="1"/>
          </p:nvPr>
        </p:nvSpPr>
        <p:spPr/>
        <p:txBody>
          <a:bodyPr/>
          <a:lstStyle/>
          <a:p>
            <a:r>
              <a:rPr lang="en-GB" dirty="0" smtClean="0"/>
              <a:t>Sensitively ask the family if they would like burial / cremation</a:t>
            </a:r>
          </a:p>
          <a:p>
            <a:r>
              <a:rPr lang="en-GB" dirty="0" smtClean="0"/>
              <a:t>As an FY1 you will complete cremation form 4 (you must have attended to the deceased within 14 days of death)</a:t>
            </a:r>
          </a:p>
          <a:p>
            <a:r>
              <a:rPr lang="en-GB" dirty="0" smtClean="0"/>
              <a:t>This form will then be checked by a doctor who has held GMC registration for 5 years and they will complete Cremation Form 5</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l="45655" t="12797" r="23353" b="9813"/>
          <a:stretch>
            <a:fillRect/>
          </a:stretch>
        </p:blipFill>
        <p:spPr bwMode="auto">
          <a:xfrm>
            <a:off x="0" y="0"/>
            <a:ext cx="4647935" cy="652534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45572" t="13579" r="24542" b="8047"/>
          <a:stretch>
            <a:fillRect/>
          </a:stretch>
        </p:blipFill>
        <p:spPr bwMode="auto">
          <a:xfrm>
            <a:off x="4499992" y="0"/>
            <a:ext cx="465126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will cover ... </a:t>
            </a:r>
            <a:endParaRPr lang="en-GB" dirty="0"/>
          </a:p>
        </p:txBody>
      </p:sp>
      <p:sp>
        <p:nvSpPr>
          <p:cNvPr id="3" name="Content Placeholder 2"/>
          <p:cNvSpPr>
            <a:spLocks noGrp="1"/>
          </p:cNvSpPr>
          <p:nvPr>
            <p:ph idx="1"/>
          </p:nvPr>
        </p:nvSpPr>
        <p:spPr/>
        <p:txBody>
          <a:bodyPr/>
          <a:lstStyle/>
          <a:p>
            <a:r>
              <a:rPr lang="en-GB" dirty="0" smtClean="0"/>
              <a:t>End of life care</a:t>
            </a:r>
          </a:p>
          <a:p>
            <a:r>
              <a:rPr lang="en-GB" dirty="0" smtClean="0"/>
              <a:t>The Liverpool Care Pathway</a:t>
            </a:r>
          </a:p>
          <a:p>
            <a:r>
              <a:rPr lang="en-GB" dirty="0" smtClean="0"/>
              <a:t>How to declare that a person has died </a:t>
            </a:r>
          </a:p>
          <a:p>
            <a:r>
              <a:rPr lang="en-GB" dirty="0" smtClean="0"/>
              <a:t>How to document death in the notes </a:t>
            </a:r>
          </a:p>
          <a:p>
            <a:r>
              <a:rPr lang="en-GB" dirty="0" smtClean="0"/>
              <a:t>How to fill in a death certificate </a:t>
            </a:r>
          </a:p>
          <a:p>
            <a:r>
              <a:rPr lang="en-GB" dirty="0" smtClean="0"/>
              <a:t>Quiz on certification of death </a:t>
            </a:r>
          </a:p>
          <a:p>
            <a:r>
              <a:rPr lang="en-GB" dirty="0" smtClean="0"/>
              <a:t>Cremation forms</a:t>
            </a:r>
          </a:p>
          <a:p>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l="46208" t="13407" r="24460" b="9813"/>
          <a:stretch>
            <a:fillRect/>
          </a:stretch>
        </p:blipFill>
        <p:spPr bwMode="auto">
          <a:xfrm>
            <a:off x="0" y="0"/>
            <a:ext cx="4659923" cy="6858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46126" t="13579" r="23989" b="8657"/>
          <a:stretch>
            <a:fillRect/>
          </a:stretch>
        </p:blipFill>
        <p:spPr bwMode="auto">
          <a:xfrm>
            <a:off x="4499992" y="0"/>
            <a:ext cx="4608512" cy="6742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cstate="print"/>
          <a:srcRect l="46208" t="13407" r="24460" b="10797"/>
          <a:stretch>
            <a:fillRect/>
          </a:stretch>
        </p:blipFill>
        <p:spPr bwMode="auto">
          <a:xfrm>
            <a:off x="0" y="0"/>
            <a:ext cx="4720442" cy="6858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46126" t="16532" r="23989" b="8657"/>
          <a:stretch>
            <a:fillRect/>
          </a:stretch>
        </p:blipFill>
        <p:spPr bwMode="auto">
          <a:xfrm>
            <a:off x="4644008" y="0"/>
            <a:ext cx="447156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cstate="print"/>
          <a:srcRect l="46208" t="15375" r="24460" b="9203"/>
          <a:stretch>
            <a:fillRect/>
          </a:stretch>
        </p:blipFill>
        <p:spPr bwMode="auto">
          <a:xfrm>
            <a:off x="2123728" y="0"/>
            <a:ext cx="4608512" cy="6662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Items to declare on Cremation form</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Pacemakers </a:t>
            </a:r>
          </a:p>
          <a:p>
            <a:r>
              <a:rPr lang="en-GB" dirty="0" smtClean="0"/>
              <a:t>Implantable </a:t>
            </a:r>
            <a:r>
              <a:rPr lang="en-GB" dirty="0" err="1" smtClean="0"/>
              <a:t>Cardioverter</a:t>
            </a:r>
            <a:r>
              <a:rPr lang="en-GB" dirty="0" smtClean="0"/>
              <a:t> Defibrillators (ICDs) </a:t>
            </a:r>
          </a:p>
          <a:p>
            <a:r>
              <a:rPr lang="en-GB" dirty="0" smtClean="0"/>
              <a:t>Cardiac resynchronization therapy devices (CRTDs) </a:t>
            </a:r>
          </a:p>
          <a:p>
            <a:r>
              <a:rPr lang="en-GB" dirty="0" smtClean="0"/>
              <a:t>Implantable loop recorders </a:t>
            </a:r>
          </a:p>
          <a:p>
            <a:r>
              <a:rPr lang="en-GB" dirty="0" smtClean="0"/>
              <a:t>Ventricular assist devices (VADs): Left ventricular assist devices (LVADs), </a:t>
            </a:r>
          </a:p>
          <a:p>
            <a:r>
              <a:rPr lang="en-GB" dirty="0" smtClean="0"/>
              <a:t>Right ventricular assist devices (RVADs), or Biventricular assist devices </a:t>
            </a:r>
          </a:p>
          <a:p>
            <a:r>
              <a:rPr lang="en-GB" dirty="0" err="1" smtClean="0"/>
              <a:t>BiVADs</a:t>
            </a:r>
            <a:r>
              <a:rPr lang="en-GB" dirty="0" smtClean="0"/>
              <a:t>) </a:t>
            </a:r>
          </a:p>
          <a:p>
            <a:r>
              <a:rPr lang="en-GB" dirty="0" smtClean="0"/>
              <a:t>Implantable drug pumps including </a:t>
            </a:r>
            <a:r>
              <a:rPr lang="en-GB" dirty="0" err="1" smtClean="0"/>
              <a:t>intrathecal</a:t>
            </a:r>
            <a:r>
              <a:rPr lang="en-GB" dirty="0" smtClean="0"/>
              <a:t> pumps </a:t>
            </a:r>
          </a:p>
          <a:p>
            <a:r>
              <a:rPr lang="en-GB" dirty="0" err="1" smtClean="0"/>
              <a:t>Neurostimulators</a:t>
            </a:r>
            <a:r>
              <a:rPr lang="en-GB" dirty="0" smtClean="0"/>
              <a:t> (including for pain &amp; Functional Electrical Stimulation) </a:t>
            </a:r>
          </a:p>
          <a:p>
            <a:r>
              <a:rPr lang="en-GB" dirty="0" smtClean="0"/>
              <a:t>Bone growth stimulators </a:t>
            </a:r>
          </a:p>
          <a:p>
            <a:r>
              <a:rPr lang="en-GB" dirty="0" smtClean="0"/>
              <a:t>Hydrocephalus programmable shunts </a:t>
            </a:r>
          </a:p>
          <a:p>
            <a:r>
              <a:rPr lang="en-GB" dirty="0" smtClean="0"/>
              <a:t>Any other battery powered implant </a:t>
            </a:r>
          </a:p>
          <a:p>
            <a:r>
              <a:rPr lang="en-GB" dirty="0" err="1" smtClean="0"/>
              <a:t>Fixion</a:t>
            </a:r>
            <a:r>
              <a:rPr lang="en-GB" dirty="0" smtClean="0"/>
              <a:t> nails </a:t>
            </a:r>
          </a:p>
          <a:p>
            <a:r>
              <a:rPr lang="en-GB" dirty="0" smtClean="0"/>
              <a:t>Dental mercury amalgam </a:t>
            </a:r>
          </a:p>
          <a:p>
            <a:r>
              <a:rPr lang="en-GB" dirty="0" err="1" smtClean="0"/>
              <a:t>Brachytherapy</a:t>
            </a:r>
            <a:r>
              <a:rPr lang="en-GB" dirty="0" smtClean="0"/>
              <a:t> to the prostate, i.e. radioactive iodine-125 seeds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p:txBody>
          <a:bodyPr/>
          <a:lstStyle/>
          <a:p>
            <a:r>
              <a:rPr lang="en-GB" dirty="0" smtClean="0"/>
              <a:t>An understanding on how to declare that a person has died </a:t>
            </a:r>
          </a:p>
          <a:p>
            <a:r>
              <a:rPr lang="en-GB" dirty="0" smtClean="0"/>
              <a:t>Legal aspects surrounding death </a:t>
            </a:r>
          </a:p>
          <a:p>
            <a:r>
              <a:rPr lang="en-GB" dirty="0" smtClean="0"/>
              <a:t>Death Certification </a:t>
            </a:r>
          </a:p>
          <a:p>
            <a:r>
              <a:rPr lang="en-GB" dirty="0" smtClean="0"/>
              <a:t>Cremation forms</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for listening </a:t>
            </a:r>
            <a:endParaRPr lang="en-GB" dirty="0"/>
          </a:p>
        </p:txBody>
      </p:sp>
      <p:sp>
        <p:nvSpPr>
          <p:cNvPr id="3" name="Content Placeholder 2"/>
          <p:cNvSpPr>
            <a:spLocks noGrp="1"/>
          </p:cNvSpPr>
          <p:nvPr>
            <p:ph idx="1"/>
          </p:nvPr>
        </p:nvSpPr>
        <p:spPr/>
        <p:txBody>
          <a:bodyPr/>
          <a:lstStyle/>
          <a:p>
            <a:pPr algn="ctr">
              <a:buNone/>
            </a:pPr>
            <a:r>
              <a:rPr lang="en-GB" dirty="0" smtClean="0"/>
              <a:t>Any questions?</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hlinkClick r:id="rId2"/>
              </a:rPr>
              <a:t>http://www.justice.gov.uk/downloads/burials-and-coroners/cremations/cremation-doctors-guidance.pdf</a:t>
            </a:r>
            <a:r>
              <a:rPr lang="en-GB" dirty="0" smtClean="0"/>
              <a:t> </a:t>
            </a:r>
          </a:p>
          <a:p>
            <a:r>
              <a:rPr lang="en-GB" dirty="0" smtClean="0">
                <a:hlinkClick r:id="rId3"/>
              </a:rPr>
              <a:t>http://www.gmc-uk.org/static/documents/content/Treatment_and_care_towards_the_end_of_life_-_English_1011.pdf</a:t>
            </a:r>
            <a:endParaRPr lang="en-GB" dirty="0" smtClean="0"/>
          </a:p>
          <a:p>
            <a:r>
              <a:rPr lang="en-GB" dirty="0" smtClean="0">
                <a:hlinkClick r:id="rId4"/>
              </a:rPr>
              <a:t>http://www.gro.gov.uk/images/medcert_July_2010.pdf</a:t>
            </a:r>
            <a:endParaRPr lang="en-GB" dirty="0" smtClean="0"/>
          </a:p>
          <a:p>
            <a:r>
              <a:rPr lang="en-GB" dirty="0" smtClean="0"/>
              <a:t>The Oxford Handbook for the Foundation Program</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19256" cy="5577483"/>
          </a:xfrm>
        </p:spPr>
        <p:txBody>
          <a:bodyPr>
            <a:normAutofit/>
          </a:bodyPr>
          <a:lstStyle/>
          <a:p>
            <a:pPr algn="ctr">
              <a:buNone/>
            </a:pPr>
            <a:endParaRPr lang="en-GB" sz="6000" dirty="0" smtClean="0"/>
          </a:p>
          <a:p>
            <a:pPr algn="ctr">
              <a:buNone/>
            </a:pPr>
            <a:r>
              <a:rPr lang="en-GB" sz="6000" dirty="0" smtClean="0"/>
              <a:t>There is only one certainty in life and that is death</a:t>
            </a:r>
          </a:p>
          <a:p>
            <a:pPr algn="ctr">
              <a:buNone/>
            </a:pPr>
            <a:endParaRPr lang="en-GB"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death so important</a:t>
            </a:r>
            <a:endParaRPr lang="en-GB" dirty="0"/>
          </a:p>
        </p:txBody>
      </p:sp>
      <p:sp>
        <p:nvSpPr>
          <p:cNvPr id="3" name="Content Placeholder 2"/>
          <p:cNvSpPr>
            <a:spLocks noGrp="1"/>
          </p:cNvSpPr>
          <p:nvPr>
            <p:ph idx="1"/>
          </p:nvPr>
        </p:nvSpPr>
        <p:spPr/>
        <p:txBody>
          <a:bodyPr/>
          <a:lstStyle/>
          <a:p>
            <a:pPr algn="ctr">
              <a:buNone/>
            </a:pPr>
            <a:r>
              <a:rPr lang="en-GB" dirty="0" smtClean="0"/>
              <a:t>Medicine is not just about saving lives ... </a:t>
            </a:r>
            <a:endParaRPr lang="en-GB" dirty="0"/>
          </a:p>
        </p:txBody>
      </p:sp>
      <p:pic>
        <p:nvPicPr>
          <p:cNvPr id="3074" name="Picture 2" descr="http://spreengs.com/files/images/store/getwell/super-doc.jpg"/>
          <p:cNvPicPr>
            <a:picLocks noChangeAspect="1" noChangeArrowheads="1"/>
          </p:cNvPicPr>
          <p:nvPr/>
        </p:nvPicPr>
        <p:blipFill>
          <a:blip r:embed="rId3" cstate="print"/>
          <a:srcRect l="28289" t="7455" r="28605" b="6812"/>
          <a:stretch>
            <a:fillRect/>
          </a:stretch>
        </p:blipFill>
        <p:spPr bwMode="auto">
          <a:xfrm>
            <a:off x="1475656" y="2132856"/>
            <a:ext cx="2003701" cy="2880320"/>
          </a:xfrm>
          <a:prstGeom prst="rect">
            <a:avLst/>
          </a:prstGeom>
          <a:noFill/>
        </p:spPr>
      </p:pic>
      <p:sp>
        <p:nvSpPr>
          <p:cNvPr id="5" name="TextBox 4"/>
          <p:cNvSpPr txBox="1"/>
          <p:nvPr/>
        </p:nvSpPr>
        <p:spPr>
          <a:xfrm>
            <a:off x="899592" y="4941168"/>
            <a:ext cx="3312368" cy="307777"/>
          </a:xfrm>
          <a:prstGeom prst="rect">
            <a:avLst/>
          </a:prstGeom>
          <a:noFill/>
        </p:spPr>
        <p:txBody>
          <a:bodyPr wrap="square" rtlCol="0">
            <a:spAutoFit/>
          </a:bodyPr>
          <a:lstStyle/>
          <a:p>
            <a:pPr algn="ctr"/>
            <a:r>
              <a:rPr lang="en-GB" sz="1400" dirty="0" smtClean="0"/>
              <a:t>Some days I am this person </a:t>
            </a:r>
            <a:endParaRPr lang="en-GB" sz="1400" dirty="0"/>
          </a:p>
        </p:txBody>
      </p:sp>
      <p:pic>
        <p:nvPicPr>
          <p:cNvPr id="3076" name="Picture 4" descr="http://images.wikia.com/uncyclopedia/images/f/f1/Grim_reaper_cartoon.gif"/>
          <p:cNvPicPr>
            <a:picLocks noChangeAspect="1" noChangeArrowheads="1"/>
          </p:cNvPicPr>
          <p:nvPr/>
        </p:nvPicPr>
        <p:blipFill>
          <a:blip r:embed="rId4" cstate="print"/>
          <a:srcRect/>
          <a:stretch>
            <a:fillRect/>
          </a:stretch>
        </p:blipFill>
        <p:spPr bwMode="auto">
          <a:xfrm>
            <a:off x="5148064" y="2204864"/>
            <a:ext cx="2808312" cy="2622963"/>
          </a:xfrm>
          <a:prstGeom prst="rect">
            <a:avLst/>
          </a:prstGeom>
          <a:noFill/>
        </p:spPr>
      </p:pic>
      <p:sp>
        <p:nvSpPr>
          <p:cNvPr id="7" name="TextBox 6"/>
          <p:cNvSpPr txBox="1"/>
          <p:nvPr/>
        </p:nvSpPr>
        <p:spPr>
          <a:xfrm>
            <a:off x="4572000" y="4941168"/>
            <a:ext cx="3024336" cy="307777"/>
          </a:xfrm>
          <a:prstGeom prst="rect">
            <a:avLst/>
          </a:prstGeom>
          <a:noFill/>
        </p:spPr>
        <p:txBody>
          <a:bodyPr wrap="square" rtlCol="0">
            <a:spAutoFit/>
          </a:bodyPr>
          <a:lstStyle/>
          <a:p>
            <a:pPr algn="ctr"/>
            <a:r>
              <a:rPr lang="en-GB" sz="1400" dirty="0" smtClean="0"/>
              <a:t>Other days I turn into this person</a:t>
            </a:r>
            <a:endParaRPr lang="en-GB" sz="1400" dirty="0"/>
          </a:p>
        </p:txBody>
      </p:sp>
      <p:sp>
        <p:nvSpPr>
          <p:cNvPr id="8" name="TextBox 7"/>
          <p:cNvSpPr txBox="1"/>
          <p:nvPr/>
        </p:nvSpPr>
        <p:spPr>
          <a:xfrm>
            <a:off x="72008" y="5589240"/>
            <a:ext cx="8964488" cy="1077218"/>
          </a:xfrm>
          <a:prstGeom prst="rect">
            <a:avLst/>
          </a:prstGeom>
          <a:noFill/>
        </p:spPr>
        <p:txBody>
          <a:bodyPr wrap="square" rtlCol="0">
            <a:spAutoFit/>
          </a:bodyPr>
          <a:lstStyle/>
          <a:p>
            <a:pPr algn="ctr"/>
            <a:r>
              <a:rPr lang="en-GB" sz="3200" dirty="0" smtClean="0"/>
              <a:t>You have to think about making people comfortable at the end of their lives </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 of life care (Expected deaths)</a:t>
            </a:r>
            <a:endParaRPr lang="en-GB" dirty="0"/>
          </a:p>
        </p:txBody>
      </p:sp>
      <p:sp>
        <p:nvSpPr>
          <p:cNvPr id="3" name="Content Placeholder 2"/>
          <p:cNvSpPr>
            <a:spLocks noGrp="1"/>
          </p:cNvSpPr>
          <p:nvPr>
            <p:ph idx="1"/>
          </p:nvPr>
        </p:nvSpPr>
        <p:spPr>
          <a:xfrm>
            <a:off x="5868144" y="1484784"/>
            <a:ext cx="2962672" cy="4525963"/>
          </a:xfrm>
        </p:spPr>
        <p:txBody>
          <a:bodyPr/>
          <a:lstStyle/>
          <a:p>
            <a:r>
              <a:rPr lang="en-GB" dirty="0" smtClean="0"/>
              <a:t>Controversial</a:t>
            </a:r>
          </a:p>
          <a:p>
            <a:r>
              <a:rPr lang="en-GB" dirty="0" smtClean="0"/>
              <a:t>FY1’s should not make the decision to commence LCP</a:t>
            </a:r>
          </a:p>
          <a:p>
            <a:r>
              <a:rPr lang="en-GB" dirty="0" smtClean="0"/>
              <a:t>Always ask the family </a:t>
            </a:r>
          </a:p>
        </p:txBody>
      </p:sp>
      <p:pic>
        <p:nvPicPr>
          <p:cNvPr id="27650" name="Picture 2" descr="http://i.dailymail.co.uk/i/pix/2012/11/26/article-0-1639BCAE000005DC-406_634x601.jpg"/>
          <p:cNvPicPr>
            <a:picLocks noChangeAspect="1" noChangeArrowheads="1"/>
          </p:cNvPicPr>
          <p:nvPr/>
        </p:nvPicPr>
        <p:blipFill>
          <a:blip r:embed="rId3" cstate="print"/>
          <a:srcRect/>
          <a:stretch>
            <a:fillRect/>
          </a:stretch>
        </p:blipFill>
        <p:spPr bwMode="auto">
          <a:xfrm>
            <a:off x="323528" y="1340768"/>
            <a:ext cx="5580112" cy="528966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I need to do?</a:t>
            </a:r>
            <a:endParaRPr lang="en-GB" dirty="0"/>
          </a:p>
        </p:txBody>
      </p:sp>
      <p:sp>
        <p:nvSpPr>
          <p:cNvPr id="3" name="Content Placeholder 2"/>
          <p:cNvSpPr>
            <a:spLocks noGrp="1"/>
          </p:cNvSpPr>
          <p:nvPr>
            <p:ph idx="1"/>
          </p:nvPr>
        </p:nvSpPr>
        <p:spPr>
          <a:xfrm>
            <a:off x="4283968" y="1999381"/>
            <a:ext cx="4402832" cy="4525963"/>
          </a:xfrm>
        </p:spPr>
        <p:txBody>
          <a:bodyPr/>
          <a:lstStyle/>
          <a:p>
            <a:r>
              <a:rPr lang="en-GB" dirty="0" smtClean="0"/>
              <a:t>Document in the notes the decision with the family </a:t>
            </a:r>
          </a:p>
          <a:p>
            <a:pPr>
              <a:buNone/>
            </a:pPr>
            <a:endParaRPr lang="en-GB" dirty="0" smtClean="0"/>
          </a:p>
          <a:p>
            <a:r>
              <a:rPr lang="en-GB" dirty="0" smtClean="0"/>
              <a:t>Ensure a valid do not attempt resuscitation “DNAR” form is signed</a:t>
            </a:r>
            <a:endParaRPr lang="en-GB" dirty="0"/>
          </a:p>
        </p:txBody>
      </p:sp>
      <p:pic>
        <p:nvPicPr>
          <p:cNvPr id="4" name="Picture 2" descr="http://www.elearning-resus.org.uk/modules/m40-v2-decisions/10346/m40/t05/content/images/ESS_m40_t05.jpg"/>
          <p:cNvPicPr>
            <a:picLocks noChangeAspect="1" noChangeArrowheads="1"/>
          </p:cNvPicPr>
          <p:nvPr/>
        </p:nvPicPr>
        <p:blipFill>
          <a:blip r:embed="rId3" cstate="print"/>
          <a:srcRect/>
          <a:stretch>
            <a:fillRect/>
          </a:stretch>
        </p:blipFill>
        <p:spPr bwMode="auto">
          <a:xfrm>
            <a:off x="395536" y="1268760"/>
            <a:ext cx="3672408" cy="523783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I need to do?</a:t>
            </a:r>
            <a:endParaRPr lang="en-GB" dirty="0"/>
          </a:p>
        </p:txBody>
      </p:sp>
      <p:sp>
        <p:nvSpPr>
          <p:cNvPr id="3" name="Content Placeholder 2"/>
          <p:cNvSpPr>
            <a:spLocks noGrp="1"/>
          </p:cNvSpPr>
          <p:nvPr>
            <p:ph idx="1"/>
          </p:nvPr>
        </p:nvSpPr>
        <p:spPr/>
        <p:txBody>
          <a:bodyPr/>
          <a:lstStyle/>
          <a:p>
            <a:r>
              <a:rPr lang="en-GB" dirty="0" smtClean="0"/>
              <a:t>Call the palliative care team</a:t>
            </a:r>
          </a:p>
          <a:p>
            <a:pPr>
              <a:buNone/>
            </a:pPr>
            <a:endParaRPr lang="en-GB" sz="1800" dirty="0" smtClean="0"/>
          </a:p>
          <a:p>
            <a:r>
              <a:rPr lang="en-GB" dirty="0" smtClean="0"/>
              <a:t>Stop all unnecessary medications</a:t>
            </a:r>
          </a:p>
          <a:p>
            <a:pPr>
              <a:buNone/>
            </a:pPr>
            <a:endParaRPr lang="en-GB" sz="1800" dirty="0" smtClean="0"/>
          </a:p>
          <a:p>
            <a:r>
              <a:rPr lang="en-GB" dirty="0" smtClean="0"/>
              <a:t>Stop bloods tests + further </a:t>
            </a:r>
            <a:r>
              <a:rPr lang="en-GB" dirty="0" err="1" smtClean="0"/>
              <a:t>cannulation</a:t>
            </a:r>
            <a:endParaRPr lang="en-GB" dirty="0" smtClean="0"/>
          </a:p>
          <a:p>
            <a:endParaRPr lang="en-GB" sz="1800" dirty="0" smtClean="0"/>
          </a:p>
          <a:p>
            <a:r>
              <a:rPr lang="en-GB" dirty="0" smtClean="0"/>
              <a:t>Stop IV fluids and oxygen</a:t>
            </a:r>
          </a:p>
          <a:p>
            <a:endParaRPr lang="en-GB" sz="1800" dirty="0" smtClean="0"/>
          </a:p>
          <a:p>
            <a:r>
              <a:rPr lang="en-GB" dirty="0" smtClean="0"/>
              <a:t>Comfort feeding</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Liverpool Care Pathway</a:t>
            </a:r>
            <a:endParaRPr lang="en-GB" dirty="0"/>
          </a:p>
        </p:txBody>
      </p:sp>
      <p:sp>
        <p:nvSpPr>
          <p:cNvPr id="3" name="Content Placeholder 2"/>
          <p:cNvSpPr>
            <a:spLocks noGrp="1"/>
          </p:cNvSpPr>
          <p:nvPr>
            <p:ph idx="1"/>
          </p:nvPr>
        </p:nvSpPr>
        <p:spPr/>
        <p:txBody>
          <a:bodyPr/>
          <a:lstStyle/>
          <a:p>
            <a:r>
              <a:rPr lang="en-GB" dirty="0" smtClean="0"/>
              <a:t>Separate </a:t>
            </a:r>
            <a:r>
              <a:rPr lang="en-GB" dirty="0" err="1" smtClean="0"/>
              <a:t>proforma</a:t>
            </a:r>
            <a:r>
              <a:rPr lang="en-GB" dirty="0" smtClean="0"/>
              <a:t> used for the MDT – all further documentation must be in this</a:t>
            </a:r>
          </a:p>
          <a:p>
            <a:endParaRPr lang="en-GB" dirty="0" smtClean="0"/>
          </a:p>
          <a:p>
            <a:r>
              <a:rPr lang="en-GB" dirty="0" smtClean="0"/>
              <a:t>Prescribe end of life medications (PRN)</a:t>
            </a:r>
          </a:p>
          <a:p>
            <a:pPr lvl="1"/>
            <a:r>
              <a:rPr lang="en-GB" dirty="0" smtClean="0"/>
              <a:t>Pain: </a:t>
            </a:r>
            <a:r>
              <a:rPr lang="en-GB" dirty="0" err="1" smtClean="0"/>
              <a:t>diamorphine</a:t>
            </a:r>
            <a:endParaRPr lang="en-GB" dirty="0" smtClean="0"/>
          </a:p>
          <a:p>
            <a:pPr lvl="1"/>
            <a:r>
              <a:rPr lang="en-GB" dirty="0" smtClean="0"/>
              <a:t>Nausea: </a:t>
            </a:r>
            <a:r>
              <a:rPr lang="en-GB" dirty="0" err="1" smtClean="0"/>
              <a:t>cyclizine</a:t>
            </a:r>
            <a:endParaRPr lang="en-GB" dirty="0" smtClean="0"/>
          </a:p>
          <a:p>
            <a:pPr lvl="1"/>
            <a:r>
              <a:rPr lang="en-GB" dirty="0" smtClean="0"/>
              <a:t>Agitation: </a:t>
            </a:r>
            <a:r>
              <a:rPr lang="en-GB" dirty="0" err="1" smtClean="0"/>
              <a:t>midazolam</a:t>
            </a:r>
            <a:endParaRPr lang="en-GB" dirty="0" smtClean="0"/>
          </a:p>
          <a:p>
            <a:pPr lvl="1"/>
            <a:r>
              <a:rPr lang="en-GB" dirty="0" smtClean="0"/>
              <a:t>Secretions: </a:t>
            </a:r>
            <a:r>
              <a:rPr lang="en-GB" dirty="0" err="1" smtClean="0"/>
              <a:t>hyoscine</a:t>
            </a:r>
            <a:endParaRPr lang="en-GB" dirty="0"/>
          </a:p>
        </p:txBody>
      </p:sp>
      <p:pic>
        <p:nvPicPr>
          <p:cNvPr id="32770" name="Picture 2" descr="http://1.bp.blogspot.com/-gfCHO-QelEc/UNuPQWbqyPI/AAAAAAAAAqo/oB6FVBWuR3Q/s400/Liverpool-Care-Pathway.jpg"/>
          <p:cNvPicPr>
            <a:picLocks noChangeAspect="1" noChangeArrowheads="1"/>
          </p:cNvPicPr>
          <p:nvPr/>
        </p:nvPicPr>
        <p:blipFill>
          <a:blip r:embed="rId3" cstate="print"/>
          <a:srcRect/>
          <a:stretch>
            <a:fillRect/>
          </a:stretch>
        </p:blipFill>
        <p:spPr bwMode="auto">
          <a:xfrm>
            <a:off x="6372225" y="4895850"/>
            <a:ext cx="2771775" cy="1962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TotalTime>
  <Words>2184</Words>
  <Application>Microsoft Office PowerPoint</Application>
  <PresentationFormat>On-screen Show (4:3)</PresentationFormat>
  <Paragraphs>227</Paragraphs>
  <Slides>36</Slides>
  <Notes>17</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Written and verbal interactions</vt:lpstr>
      <vt:lpstr>Learning Objectives</vt:lpstr>
      <vt:lpstr>What we will cover ... </vt:lpstr>
      <vt:lpstr>PowerPoint Presentation</vt:lpstr>
      <vt:lpstr>Why is death so important</vt:lpstr>
      <vt:lpstr>End of life care (Expected deaths)</vt:lpstr>
      <vt:lpstr>What do I need to do?</vt:lpstr>
      <vt:lpstr>What do I need to do?</vt:lpstr>
      <vt:lpstr>Liverpool Care Pathway</vt:lpstr>
      <vt:lpstr>Declaring Death</vt:lpstr>
      <vt:lpstr>Declaring death</vt:lpstr>
      <vt:lpstr>Confirming death - documentation</vt:lpstr>
      <vt:lpstr>Medical Certificate of Cause of Death</vt:lpstr>
      <vt:lpstr>Medical Certificate of Cause of Death</vt:lpstr>
      <vt:lpstr>Reasons to Refer Patient’s death to the Coroner</vt:lpstr>
      <vt:lpstr>Coroners Outcome</vt:lpstr>
      <vt:lpstr>PowerPoint Presentation</vt:lpstr>
      <vt:lpstr>Cause of Death</vt:lpstr>
      <vt:lpstr>Cause of Death</vt:lpstr>
      <vt:lpstr>Example 1</vt:lpstr>
      <vt:lpstr>Example 2 </vt:lpstr>
      <vt:lpstr>Example 3</vt:lpstr>
      <vt:lpstr>Example 4 </vt:lpstr>
      <vt:lpstr>Old Age</vt:lpstr>
      <vt:lpstr>Avoid the “failures”</vt:lpstr>
      <vt:lpstr>Other important information</vt:lpstr>
      <vt:lpstr>PowerPoint Presentation</vt:lpstr>
      <vt:lpstr>Cremation Forms</vt:lpstr>
      <vt:lpstr>PowerPoint Presentation</vt:lpstr>
      <vt:lpstr>PowerPoint Presentation</vt:lpstr>
      <vt:lpstr>PowerPoint Presentation</vt:lpstr>
      <vt:lpstr>PowerPoint Presentation</vt:lpstr>
      <vt:lpstr>Items to declare on Cremation form</vt:lpstr>
      <vt:lpstr>Learning Objectives</vt:lpstr>
      <vt:lpstr>Thank you for listening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msri</dc:creator>
  <cp:lastModifiedBy>Shiel, Nuala</cp:lastModifiedBy>
  <cp:revision>12</cp:revision>
  <dcterms:created xsi:type="dcterms:W3CDTF">2013-06-01T21:50:54Z</dcterms:created>
  <dcterms:modified xsi:type="dcterms:W3CDTF">2013-07-08T09:10:59Z</dcterms:modified>
</cp:coreProperties>
</file>