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sldIdLst>
    <p:sldId id="256" r:id="rId2"/>
    <p:sldId id="269" r:id="rId3"/>
    <p:sldId id="271" r:id="rId4"/>
    <p:sldId id="285" r:id="rId5"/>
    <p:sldId id="278" r:id="rId6"/>
    <p:sldId id="286" r:id="rId7"/>
    <p:sldId id="287" r:id="rId8"/>
    <p:sldId id="288" r:id="rId9"/>
    <p:sldId id="289" r:id="rId10"/>
    <p:sldId id="272" r:id="rId11"/>
    <p:sldId id="259" r:id="rId12"/>
    <p:sldId id="257" r:id="rId13"/>
    <p:sldId id="261" r:id="rId14"/>
    <p:sldId id="274" r:id="rId15"/>
    <p:sldId id="280" r:id="rId16"/>
    <p:sldId id="281" r:id="rId17"/>
    <p:sldId id="262" r:id="rId18"/>
    <p:sldId id="263" r:id="rId19"/>
    <p:sldId id="258" r:id="rId20"/>
    <p:sldId id="284" r:id="rId21"/>
    <p:sldId id="273" r:id="rId22"/>
    <p:sldId id="267" r:id="rId23"/>
    <p:sldId id="266" r:id="rId24"/>
    <p:sldId id="283" r:id="rId25"/>
    <p:sldId id="260" r:id="rId26"/>
    <p:sldId id="268" r:id="rId27"/>
    <p:sldId id="277" r:id="rId28"/>
    <p:sldId id="264" r:id="rId29"/>
    <p:sldId id="279"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05" autoAdjust="0"/>
    <p:restoredTop sz="89829" autoAdjust="0"/>
  </p:normalViewPr>
  <p:slideViewPr>
    <p:cSldViewPr>
      <p:cViewPr>
        <p:scale>
          <a:sx n="50" d="100"/>
          <a:sy n="50" d="100"/>
        </p:scale>
        <p:origin x="-684" y="-54"/>
      </p:cViewPr>
      <p:guideLst>
        <p:guide orient="horz" pos="2160"/>
        <p:guide pos="2880"/>
      </p:guideLst>
    </p:cSldViewPr>
  </p:slideViewPr>
  <p:outlineViewPr>
    <p:cViewPr>
      <p:scale>
        <a:sx n="33" d="100"/>
        <a:sy n="33" d="100"/>
      </p:scale>
      <p:origin x="0" y="368"/>
    </p:cViewPr>
  </p:outlineViewPr>
  <p:notesTextViewPr>
    <p:cViewPr>
      <p:scale>
        <a:sx n="1" d="1"/>
        <a:sy n="1" d="1"/>
      </p:scale>
      <p:origin x="0" y="0"/>
    </p:cViewPr>
  </p:notesTextViewPr>
  <p:notesViewPr>
    <p:cSldViewPr>
      <p:cViewPr>
        <p:scale>
          <a:sx n="94" d="100"/>
          <a:sy n="94" d="100"/>
        </p:scale>
        <p:origin x="-3690" y="18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45F527BA-AE04-45B7-BB70-0042C6F3E204}" type="datetimeFigureOut">
              <a:rPr lang="en-US"/>
              <a:pPr>
                <a:defRPr/>
              </a:pPr>
              <a:t>7/12/2013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423A88D-BCB1-4BD9-A44F-FC9D1BA2FE5A}" type="slidenum">
              <a:rPr lang="en-US"/>
              <a:pPr>
                <a:defRPr/>
              </a:pPr>
              <a:t>‹#›</a:t>
            </a:fld>
            <a:endParaRPr lang="en-US"/>
          </a:p>
        </p:txBody>
      </p:sp>
    </p:spTree>
    <p:extLst>
      <p:ext uri="{BB962C8B-B14F-4D97-AF65-F5344CB8AC3E}">
        <p14:creationId xmlns:p14="http://schemas.microsoft.com/office/powerpoint/2010/main" val="2144496361"/>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8" Type="http://schemas.openxmlformats.org/officeDocument/2006/relationships/hyperlink" Target="http://www.ncbi.nlm.nih.gov/pubmed?term=Todd%20C%5bAuthor%5d&amp;cauthor=true&amp;cauthor_uid=12597463" TargetMode="External"/><Relationship Id="rId3" Type="http://schemas.openxmlformats.org/officeDocument/2006/relationships/hyperlink" Target="http://www.ncbi.nlm.nih.gov/pubmed?term=Barclay%20S%5bAuthor%5d&amp;cauthor=true&amp;cauthor_uid=12597463" TargetMode="External"/><Relationship Id="rId7" Type="http://schemas.openxmlformats.org/officeDocument/2006/relationships/hyperlink" Target="http://www.ncbi.nlm.nih.gov/pubmed?term=Grande%20G%5bAuthor%5d&amp;cauthor=true&amp;cauthor_uid=12597463" TargetMode="External"/><Relationship Id="rId12" Type="http://schemas.openxmlformats.org/officeDocument/2006/relationships/hyperlink" Target="http://www.ncbi.nlm.nih.gov/pubmed?term=Vollmann%20J%5bAuthor%5d&amp;cauthor=true&amp;cauthor_uid=15810746" TargetMode="External"/><Relationship Id="rId2" Type="http://schemas.openxmlformats.org/officeDocument/2006/relationships/slide" Target="../slides/slide29.xml"/><Relationship Id="rId1" Type="http://schemas.openxmlformats.org/officeDocument/2006/relationships/notesMaster" Target="../notesMasters/notesMaster1.xml"/><Relationship Id="rId6" Type="http://schemas.openxmlformats.org/officeDocument/2006/relationships/hyperlink" Target="http://www.ncbi.nlm.nih.gov/pubmed?term=Finlay%20I%5bAuthor%5d&amp;cauthor=true&amp;cauthor_uid=12597463" TargetMode="External"/><Relationship Id="rId11" Type="http://schemas.openxmlformats.org/officeDocument/2006/relationships/hyperlink" Target="http://www.ncbi.nlm.nih.gov/pubmed?term=Doyal%20L%5bAuthor%5d&amp;cauthor=true&amp;cauthor_uid=15810746" TargetMode="External"/><Relationship Id="rId5" Type="http://schemas.openxmlformats.org/officeDocument/2006/relationships/hyperlink" Target="http://www.ncbi.nlm.nih.gov/pubmed?term=Shore%20S%5bAuthor%5d&amp;cauthor=true&amp;cauthor_uid=12597463" TargetMode="External"/><Relationship Id="rId10" Type="http://schemas.openxmlformats.org/officeDocument/2006/relationships/hyperlink" Target="http://www.ncbi.nlm.nih.gov/pubmed?term=Cushing%20A%5bAuthor%5d&amp;cauthor=true&amp;cauthor_uid=15810746" TargetMode="External"/><Relationship Id="rId4" Type="http://schemas.openxmlformats.org/officeDocument/2006/relationships/hyperlink" Target="http://www.ncbi.nlm.nih.gov/pubmed?term=Wyatt%20P%5bAuthor%5d&amp;cauthor=true&amp;cauthor_uid=12597463" TargetMode="External"/><Relationship Id="rId9" Type="http://schemas.openxmlformats.org/officeDocument/2006/relationships/hyperlink" Target="http://www.ncbi.nlm.nih.gov/pubmed?term=Schildmann%20J%5bAuthor%5d&amp;cauthor=true&amp;cauthor_uid=15810746"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TextEdit="1"/>
          </p:cNvSpPr>
          <p:nvPr>
            <p:ph type="sldImg"/>
          </p:nvPr>
        </p:nvSpPr>
        <p:spPr bwMode="auto">
          <a:noFill/>
          <a:ln>
            <a:solidFill>
              <a:srgbClr val="000000"/>
            </a:solidFill>
            <a:miter lim="800000"/>
            <a:headEnd/>
            <a:tailEnd/>
          </a:ln>
        </p:spPr>
      </p:sp>
      <p:sp>
        <p:nvSpPr>
          <p:cNvPr id="68611" name="Rectangle 3"/>
          <p:cNvSpPr>
            <a:spLocks noGrp="1"/>
          </p:cNvSpPr>
          <p:nvPr>
            <p:ph type="body" idx="1"/>
          </p:nvPr>
        </p:nvSpPr>
        <p:spPr bwMode="auto">
          <a:noFill/>
        </p:spPr>
        <p:txBody>
          <a:bodyPr wrap="square" numCol="1" anchor="t" anchorCtr="0" compatLnSpc="1">
            <a:prstTxWarp prst="textNoShape">
              <a:avLst/>
            </a:prstTxWarp>
          </a:bodyPr>
          <a:lstStyle/>
          <a:p>
            <a:r>
              <a:rPr lang="en-GB" smtClean="0"/>
              <a:t>I’m not sure how much experience you had of dealing with dying patients at medical school? I think often as medical students we are sent to talk to patients with “interesting signs” or with a “good history”. As a result we often don’t get much exposure of patients at the end of their life. However, as an F1 a lot of this work will be left to you! We are not claiming to be experts in any way, but  we wanted to talk about some of our and other junior doctors experiences and the things we have learnt.  We will not be covering what drugs should be prescribed and how to manage symptoms, as you will have had teaching on this at medical school (and your palliative care team or senior doctors can offer advice on this), instead we want to spend some time looking at how we as junior doctors can work to ensure patients in hospital under our care die well.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TextEdit="1"/>
          </p:cNvSpPr>
          <p:nvPr>
            <p:ph type="sldImg"/>
          </p:nvPr>
        </p:nvSpPr>
        <p:spPr bwMode="auto">
          <a:noFill/>
          <a:ln>
            <a:solidFill>
              <a:srgbClr val="000000"/>
            </a:solidFill>
            <a:miter lim="800000"/>
            <a:headEnd/>
            <a:tailEnd/>
          </a:ln>
        </p:spPr>
      </p:sp>
      <p:sp>
        <p:nvSpPr>
          <p:cNvPr id="45059" name="Rectangle 3"/>
          <p:cNvSpPr>
            <a:spLocks noGrp="1"/>
          </p:cNvSpPr>
          <p:nvPr>
            <p:ph type="body" idx="1"/>
          </p:nvPr>
        </p:nvSpPr>
        <p:spPr bwMode="auto">
          <a:noFill/>
        </p:spPr>
        <p:txBody>
          <a:bodyPr wrap="square" numCol="1" anchor="t" anchorCtr="0" compatLnSpc="1">
            <a:prstTxWarp prst="textNoShape">
              <a:avLst/>
            </a:prstTxWarp>
          </a:bodyPr>
          <a:lstStyle/>
          <a:p>
            <a:r>
              <a:rPr lang="en-GB" smtClean="0"/>
              <a:t>Survival to discharge after in-hospital cardiac arrest was 14.6% (85/581) (Time to Intervene)</a:t>
            </a:r>
          </a:p>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TextEdit="1"/>
          </p:cNvSpPr>
          <p:nvPr>
            <p:ph type="sldImg"/>
          </p:nvPr>
        </p:nvSpPr>
        <p:spPr bwMode="auto">
          <a:noFill/>
          <a:ln>
            <a:solidFill>
              <a:srgbClr val="000000"/>
            </a:solidFill>
            <a:miter lim="800000"/>
            <a:headEnd/>
            <a:tailEnd/>
          </a:ln>
        </p:spPr>
      </p:sp>
      <p:sp>
        <p:nvSpPr>
          <p:cNvPr id="48131" name="Rectangle 3"/>
          <p:cNvSpPr>
            <a:spLocks noGrp="1"/>
          </p:cNvSpPr>
          <p:nvPr>
            <p:ph type="body" idx="1"/>
          </p:nvPr>
        </p:nvSpPr>
        <p:spPr bwMode="auto">
          <a:noFill/>
        </p:spPr>
        <p:txBody>
          <a:bodyPr wrap="square" numCol="1" anchor="t" anchorCtr="0" compatLnSpc="1">
            <a:prstTxWarp prst="textNoShape">
              <a:avLst/>
            </a:prstTxWarp>
          </a:bodyPr>
          <a:lstStyle/>
          <a:p>
            <a:r>
              <a:rPr lang="en-GB" smtClean="0"/>
              <a:t>Do patients and their families understand what is meant  by CPR?</a:t>
            </a:r>
          </a:p>
          <a:p>
            <a:r>
              <a:rPr lang="en-GB" smtClean="0"/>
              <a:t>Not as portrayed on TV where patient is shocked and is suddenly and fully revived!</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TextEdit="1"/>
          </p:cNvSpPr>
          <p:nvPr>
            <p:ph type="sldImg"/>
          </p:nvPr>
        </p:nvSpPr>
        <p:spPr bwMode="auto">
          <a:noFill/>
          <a:ln>
            <a:solidFill>
              <a:srgbClr val="000000"/>
            </a:solidFill>
            <a:miter lim="800000"/>
            <a:headEnd/>
            <a:tailEnd/>
          </a:ln>
        </p:spPr>
      </p:sp>
      <p:sp>
        <p:nvSpPr>
          <p:cNvPr id="59395" name="Rectangle 3"/>
          <p:cNvSpPr>
            <a:spLocks noGrp="1"/>
          </p:cNvSpPr>
          <p:nvPr>
            <p:ph type="body" idx="1"/>
          </p:nvPr>
        </p:nvSpPr>
        <p:spPr bwMode="auto">
          <a:noFill/>
        </p:spPr>
        <p:txBody>
          <a:bodyPr wrap="square" numCol="1" anchor="t" anchorCtr="0" compatLnSpc="1">
            <a:prstTxWarp prst="textNoShape">
              <a:avLst/>
            </a:prstTxWarp>
          </a:bodyPr>
          <a:lstStyle/>
          <a:p>
            <a:r>
              <a:rPr lang="en-GB" sz="1000" dirty="0" smtClean="0"/>
              <a:t>Finally, a case which was a bit disastrous!</a:t>
            </a:r>
          </a:p>
          <a:p>
            <a:r>
              <a:rPr lang="en-GB" sz="1000" dirty="0" smtClean="0"/>
              <a:t>Mr G was admitted for stroke rehab after a large left MCA infarct. Like Mr W he made little gains with </a:t>
            </a:r>
            <a:r>
              <a:rPr lang="en-GB" sz="1000" dirty="0" err="1" smtClean="0"/>
              <a:t>physio</a:t>
            </a:r>
            <a:r>
              <a:rPr lang="en-GB" sz="1000" dirty="0" smtClean="0"/>
              <a:t> and SALT and was rendered bed bound and </a:t>
            </a:r>
            <a:r>
              <a:rPr lang="en-GB" sz="1000" dirty="0" err="1" smtClean="0"/>
              <a:t>dysarthric</a:t>
            </a:r>
            <a:r>
              <a:rPr lang="en-GB" sz="1000" dirty="0" smtClean="0"/>
              <a:t>. He developed a serious chest infection, which did not improve despite strong antibiotics, chest </a:t>
            </a:r>
            <a:r>
              <a:rPr lang="en-GB" sz="1000" dirty="0" err="1" smtClean="0"/>
              <a:t>physio</a:t>
            </a:r>
            <a:r>
              <a:rPr lang="en-GB" sz="1000" dirty="0" smtClean="0"/>
              <a:t> and good supportive care.</a:t>
            </a:r>
          </a:p>
          <a:p>
            <a:r>
              <a:rPr lang="en-GB" sz="1000" dirty="0" smtClean="0"/>
              <a:t>His wife was devoted to him, however struggled to come to terms with his stroke and illness. Caring for him became her life and she was highly critical of nursing staff making repeated allegations that they were negligent. She was quite disruptive on the ward interfering with Mr G and other patients’ care.</a:t>
            </a:r>
          </a:p>
          <a:p>
            <a:r>
              <a:rPr lang="en-GB" sz="1000" dirty="0" smtClean="0"/>
              <a:t>Attempts were made to involve the wider MDT, psychologists, social workers and the GP to support Mrs G. She had previously had mental health problems and was noted to be vulnerable, having previously expressed thought of self harm.</a:t>
            </a:r>
          </a:p>
          <a:p>
            <a:r>
              <a:rPr lang="en-GB" sz="1000" dirty="0" smtClean="0"/>
              <a:t>Repeated discussion with wife and patient explaining his deterioration and that he was coming to end of life and our focus should change from treating his infections to treating his symptoms and making him comfortable. His medications were rationalised and LCP meds prescribed. All of this was discussed with patient, wife and MDT. Wife at times appeared to understand and agree at other times seemed in total denial. On his last day of life she tried to give him a bed bath and wash his hair while he was </a:t>
            </a:r>
            <a:r>
              <a:rPr lang="en-GB" sz="1000" dirty="0" err="1" smtClean="0"/>
              <a:t>tachypnoeic</a:t>
            </a:r>
            <a:r>
              <a:rPr lang="en-GB" sz="1000" dirty="0" smtClean="0"/>
              <a:t>, febrile and </a:t>
            </a:r>
            <a:r>
              <a:rPr lang="en-GB" sz="1000" dirty="0" err="1" smtClean="0"/>
              <a:t>tachycardic</a:t>
            </a:r>
            <a:r>
              <a:rPr lang="en-GB" sz="1000" dirty="0" smtClean="0"/>
              <a:t>! </a:t>
            </a:r>
          </a:p>
          <a:p>
            <a:endParaRPr lang="en-GB" sz="1000" dirty="0" smtClean="0"/>
          </a:p>
          <a:p>
            <a:r>
              <a:rPr lang="en-GB" sz="1000" dirty="0" smtClean="0"/>
              <a:t>When he finally passed away his wife was present. His minister had visited him and religious rituals were carried out as appropriate. His wife became extremely distressed after he died, threatening self harm and running out of the hospital.</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TextEdit="1"/>
          </p:cNvSpPr>
          <p:nvPr>
            <p:ph type="sldImg"/>
          </p:nvPr>
        </p:nvSpPr>
        <p:spPr bwMode="auto">
          <a:noFill/>
          <a:ln>
            <a:solidFill>
              <a:srgbClr val="000000"/>
            </a:solidFill>
            <a:miter lim="800000"/>
            <a:headEnd/>
            <a:tailEnd/>
          </a:ln>
        </p:spPr>
      </p:sp>
      <p:sp>
        <p:nvSpPr>
          <p:cNvPr id="58371" name="Rectangle 3"/>
          <p:cNvSpPr>
            <a:spLocks noGrp="1"/>
          </p:cNvSpPr>
          <p:nvPr>
            <p:ph type="body" idx="1"/>
          </p:nvPr>
        </p:nvSpPr>
        <p:spPr bwMode="auto">
          <a:noFill/>
        </p:spPr>
        <p:txBody>
          <a:bodyPr wrap="square" numCol="1" anchor="t" anchorCtr="0" compatLnSpc="1">
            <a:prstTxWarp prst="textNoShape">
              <a:avLst/>
            </a:prstTxWarp>
          </a:bodyPr>
          <a:lstStyle/>
          <a:p>
            <a:r>
              <a:rPr lang="en-GB" dirty="0" smtClean="0"/>
              <a:t>Repeated efforts were taken to try and support patient and his family. Different avenues were explored and every effort was taken to accommodate his wife allowing her to visit when she wanted and having long discussions with her about his situation. </a:t>
            </a:r>
          </a:p>
          <a:p>
            <a:endParaRPr lang="en-GB" dirty="0" smtClean="0"/>
          </a:p>
          <a:p>
            <a:r>
              <a:rPr lang="en-GB" dirty="0" smtClean="0"/>
              <a:t>However, on reflection perhaps our focus was too much on Mr G’s wife rather than Mr G himself. Despite LCP meds being prescribed they were not regularly given as nursing staff were concerned how wife would perceive this. She had stated in the past that we were trying to kill him with these medications. As a team we were encouraged to not refer to other teams unless desperate. I think looking back given the complexity of the situation perhaps we should have referred to palliative care.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p:spPr>
      </p:sp>
      <p:sp>
        <p:nvSpPr>
          <p:cNvPr id="57347" name="Rectangle 3"/>
          <p:cNvSpPr>
            <a:spLocks noGrp="1"/>
          </p:cNvSpPr>
          <p:nvPr>
            <p:ph type="body" idx="1"/>
          </p:nvPr>
        </p:nvSpPr>
        <p:spPr bwMode="auto">
          <a:noFill/>
        </p:spPr>
        <p:txBody>
          <a:bodyPr wrap="square" numCol="1" anchor="t" anchorCtr="0" compatLnSpc="1">
            <a:prstTxWarp prst="textNoShape">
              <a:avLst/>
            </a:prstTxWarp>
          </a:bodyPr>
          <a:lstStyle/>
          <a:p>
            <a:r>
              <a:rPr lang="en-GB" smtClean="0"/>
              <a:t>So what can you as the F1 do?</a:t>
            </a:r>
          </a:p>
          <a:p>
            <a:r>
              <a:rPr lang="en-GB" smtClean="0"/>
              <a:t>Advanced care planning: if a patient is going home with an </a:t>
            </a:r>
          </a:p>
          <a:p>
            <a:r>
              <a:rPr lang="en-GB" smtClean="0"/>
              <a:t>Think about what investigations you are booking? Ask your seniors how the results will change management? If a patient is not fit for surgery is it fair to put them through an invasive uncomfortable colonoscopy</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TextEdit="1"/>
          </p:cNvSpPr>
          <p:nvPr>
            <p:ph type="sldImg"/>
          </p:nvPr>
        </p:nvSpPr>
        <p:spPr bwMode="auto">
          <a:noFill/>
          <a:ln>
            <a:solidFill>
              <a:srgbClr val="000000"/>
            </a:solidFill>
            <a:miter lim="800000"/>
            <a:headEnd/>
            <a:tailEnd/>
          </a:ln>
        </p:spPr>
      </p:sp>
      <p:sp>
        <p:nvSpPr>
          <p:cNvPr id="56323" name="Rectangle 3"/>
          <p:cNvSpPr>
            <a:spLocks noGrp="1"/>
          </p:cNvSpPr>
          <p:nvPr>
            <p:ph type="body" idx="1"/>
          </p:nvPr>
        </p:nvSpPr>
        <p:spPr bwMode="auto">
          <a:noFill/>
        </p:spPr>
        <p:txBody>
          <a:bodyPr wrap="square" numCol="1" anchor="t" anchorCtr="0" compatLnSpc="1">
            <a:prstTxWarp prst="textNoShape">
              <a:avLst/>
            </a:prstTxWarp>
          </a:bodyPr>
          <a:lstStyle/>
          <a:p>
            <a:endParaRPr lang="en-GB"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TextEdit="1"/>
          </p:cNvSpPr>
          <p:nvPr>
            <p:ph type="sldImg"/>
          </p:nvPr>
        </p:nvSpPr>
        <p:spPr bwMode="auto">
          <a:noFill/>
          <a:ln>
            <a:solidFill>
              <a:srgbClr val="000000"/>
            </a:solidFill>
            <a:miter lim="800000"/>
            <a:headEnd/>
            <a:tailEnd/>
          </a:ln>
        </p:spPr>
      </p:sp>
      <p:sp>
        <p:nvSpPr>
          <p:cNvPr id="55299"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TextEdit="1"/>
          </p:cNvSpPr>
          <p:nvPr>
            <p:ph type="sldImg"/>
          </p:nvPr>
        </p:nvSpPr>
        <p:spPr bwMode="auto">
          <a:noFill/>
          <a:ln>
            <a:solidFill>
              <a:srgbClr val="000000"/>
            </a:solidFill>
            <a:miter lim="800000"/>
            <a:headEnd/>
            <a:tailEnd/>
          </a:ln>
        </p:spPr>
      </p:sp>
      <p:sp>
        <p:nvSpPr>
          <p:cNvPr id="54275"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TextEdit="1"/>
          </p:cNvSpPr>
          <p:nvPr>
            <p:ph type="sldImg"/>
          </p:nvPr>
        </p:nvSpPr>
        <p:spPr bwMode="auto">
          <a:noFill/>
          <a:ln>
            <a:solidFill>
              <a:srgbClr val="000000"/>
            </a:solidFill>
            <a:miter lim="800000"/>
            <a:headEnd/>
            <a:tailEnd/>
          </a:ln>
        </p:spPr>
      </p:sp>
      <p:sp>
        <p:nvSpPr>
          <p:cNvPr id="53251"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TextEdit="1"/>
          </p:cNvSpPr>
          <p:nvPr>
            <p:ph type="sldImg"/>
          </p:nvPr>
        </p:nvSpPr>
        <p:spPr bwMode="auto">
          <a:noFill/>
          <a:ln>
            <a:solidFill>
              <a:srgbClr val="000000"/>
            </a:solidFill>
            <a:miter lim="800000"/>
            <a:headEnd/>
            <a:tailEnd/>
          </a:ln>
        </p:spPr>
      </p:sp>
      <p:sp>
        <p:nvSpPr>
          <p:cNvPr id="52227"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dirty="0" smtClean="0"/>
              <a:t>As doctors we mainly focus on prolonging life.. But a ‘good’ death makes all the difference to patient, family and team. For family and friends to see their loved one die in distress or pain can cause lasting damage</a:t>
            </a:r>
            <a:r>
              <a:rPr lang="en-GB" smtClean="0"/>
              <a:t>. </a:t>
            </a:r>
            <a:r>
              <a:rPr lang="en-US" smtClean="0"/>
              <a:t>We </a:t>
            </a:r>
            <a:r>
              <a:rPr lang="en-US" dirty="0" smtClean="0"/>
              <a:t>want to provide high quality care for our patients throughout their life.</a:t>
            </a: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7C1AE48-7BA6-4D95-8CAF-92B7C8D59C0A}" type="slidenum">
              <a:rPr lang="en-US"/>
              <a:pPr fontAlgn="base">
                <a:spcBef>
                  <a:spcPct val="0"/>
                </a:spcBef>
                <a:spcAft>
                  <a:spcPct val="0"/>
                </a:spcAft>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dirty="0" smtClean="0"/>
              <a:t>LCP is a nationally recognised pathway with the aim of treating patients appropriately in their last days of life</a:t>
            </a:r>
          </a:p>
          <a:p>
            <a:pPr>
              <a:spcBef>
                <a:spcPct val="0"/>
              </a:spcBef>
            </a:pPr>
            <a:r>
              <a:rPr lang="en-GB" dirty="0" smtClean="0"/>
              <a:t>LCP does </a:t>
            </a:r>
            <a:r>
              <a:rPr lang="en-GB" b="1" u="sng" dirty="0" smtClean="0"/>
              <a:t>not</a:t>
            </a:r>
            <a:r>
              <a:rPr lang="en-GB" dirty="0" smtClean="0"/>
              <a:t> hasten death</a:t>
            </a:r>
          </a:p>
          <a:p>
            <a:pPr>
              <a:spcBef>
                <a:spcPct val="0"/>
              </a:spcBef>
            </a:pPr>
            <a:r>
              <a:rPr lang="en-GB" dirty="0" smtClean="0"/>
              <a:t>guide to remind us of several important things to consider in the last days of life. To flag appropriate and inappropriate medications, investigations and observations. To maximise comfort and dignity, and minimise pain and unnecessary distress. It helps the ward team to be aware of how to treat the patient appropriately, once a patient has been identified as in their last days of life.”</a:t>
            </a:r>
          </a:p>
          <a:p>
            <a:pPr>
              <a:spcBef>
                <a:spcPct val="0"/>
              </a:spcBef>
            </a:pPr>
            <a:endParaRPr lang="en-US" dirty="0" smtClean="0"/>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7A4C71A-48F5-4813-9D5F-66FD80129358}" type="slidenum">
              <a:rPr lang="en-US"/>
              <a:pPr fontAlgn="base">
                <a:spcBef>
                  <a:spcPct val="0"/>
                </a:spcBef>
                <a:spcAft>
                  <a:spcPct val="0"/>
                </a:spcAft>
              </a:pPr>
              <a:t>26</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 http://onlinelibrary.wiley.com/doi/10.1111/j.1365-2923.2010.03873.x/full</a:t>
            </a:r>
          </a:p>
          <a:p>
            <a:r>
              <a:rPr lang="en-GB" dirty="0" smtClean="0"/>
              <a:t>As junior doctors, 25% reported no training in any topic, 75% no training in bereavement care and 77% no training in communication skills. </a:t>
            </a:r>
            <a:r>
              <a:rPr lang="en-GB" b="1" dirty="0" smtClean="0"/>
              <a:t>Caring for the dying: how well prepared are general practitioners? A questionnaire study in Wales.</a:t>
            </a:r>
          </a:p>
          <a:p>
            <a:r>
              <a:rPr lang="en-GB" dirty="0" smtClean="0">
                <a:hlinkClick r:id="rId3" action="ppaction://hlinkfile"/>
              </a:rPr>
              <a:t>Barclay S</a:t>
            </a:r>
            <a:r>
              <a:rPr lang="en-GB" dirty="0" smtClean="0"/>
              <a:t>, </a:t>
            </a:r>
            <a:r>
              <a:rPr lang="en-GB" dirty="0" smtClean="0">
                <a:hlinkClick r:id="rId4" action="ppaction://hlinkfile"/>
              </a:rPr>
              <a:t>Wyatt P</a:t>
            </a:r>
            <a:r>
              <a:rPr lang="en-GB" dirty="0" smtClean="0"/>
              <a:t>, </a:t>
            </a:r>
            <a:r>
              <a:rPr lang="en-GB" dirty="0" smtClean="0">
                <a:hlinkClick r:id="rId5" action="ppaction://hlinkfile"/>
              </a:rPr>
              <a:t>Shore S</a:t>
            </a:r>
            <a:r>
              <a:rPr lang="en-GB" dirty="0" smtClean="0"/>
              <a:t>, </a:t>
            </a:r>
            <a:r>
              <a:rPr lang="en-GB" dirty="0" smtClean="0">
                <a:hlinkClick r:id="rId6" action="ppaction://hlinkfile"/>
              </a:rPr>
              <a:t>Finlay I</a:t>
            </a:r>
            <a:r>
              <a:rPr lang="en-GB" dirty="0" smtClean="0"/>
              <a:t>, </a:t>
            </a:r>
            <a:r>
              <a:rPr lang="en-GB" dirty="0" smtClean="0">
                <a:hlinkClick r:id="rId7" action="ppaction://hlinkfile"/>
              </a:rPr>
              <a:t>Grande G</a:t>
            </a:r>
            <a:r>
              <a:rPr lang="en-GB" dirty="0" smtClean="0"/>
              <a:t>, </a:t>
            </a:r>
            <a:r>
              <a:rPr lang="en-GB" dirty="0" smtClean="0">
                <a:hlinkClick r:id="rId8" action="ppaction://hlinkfile"/>
              </a:rPr>
              <a:t>Todd C</a:t>
            </a:r>
            <a:r>
              <a:rPr lang="en-GB" dirty="0" smtClean="0"/>
              <a:t>.</a:t>
            </a:r>
          </a:p>
          <a:p>
            <a:r>
              <a:rPr lang="en-GB" b="1" dirty="0" smtClean="0"/>
              <a:t>Breaking bad news: experiences, views and difficulties of pre-registration house officers.</a:t>
            </a:r>
          </a:p>
          <a:p>
            <a:r>
              <a:rPr lang="en-GB" dirty="0" err="1" smtClean="0">
                <a:hlinkClick r:id="rId9" action="ppaction://hlinkfile"/>
              </a:rPr>
              <a:t>Schildmann</a:t>
            </a:r>
            <a:r>
              <a:rPr lang="en-GB" dirty="0" smtClean="0">
                <a:hlinkClick r:id="rId9" action="ppaction://hlinkfile"/>
              </a:rPr>
              <a:t> J</a:t>
            </a:r>
            <a:r>
              <a:rPr lang="en-GB" dirty="0" smtClean="0"/>
              <a:t>, </a:t>
            </a:r>
            <a:r>
              <a:rPr lang="en-GB" dirty="0" smtClean="0">
                <a:hlinkClick r:id="rId10" action="ppaction://hlinkfile"/>
              </a:rPr>
              <a:t>Cushing A</a:t>
            </a:r>
            <a:r>
              <a:rPr lang="en-GB" dirty="0" smtClean="0"/>
              <a:t>, </a:t>
            </a:r>
            <a:r>
              <a:rPr lang="en-GB" dirty="0" err="1" smtClean="0">
                <a:hlinkClick r:id="rId11" action="ppaction://hlinkfile"/>
              </a:rPr>
              <a:t>Doyal</a:t>
            </a:r>
            <a:r>
              <a:rPr lang="en-GB" dirty="0" smtClean="0">
                <a:hlinkClick r:id="rId11" action="ppaction://hlinkfile"/>
              </a:rPr>
              <a:t> L</a:t>
            </a:r>
            <a:r>
              <a:rPr lang="en-GB" dirty="0" smtClean="0"/>
              <a:t>, </a:t>
            </a:r>
            <a:r>
              <a:rPr lang="en-GB" dirty="0" err="1" smtClean="0">
                <a:hlinkClick r:id="rId12" action="ppaction://hlinkfile"/>
              </a:rPr>
              <a:t>Vollmann</a:t>
            </a:r>
            <a:r>
              <a:rPr lang="en-GB" dirty="0" smtClean="0">
                <a:hlinkClick r:id="rId12" action="ppaction://hlinkfile"/>
              </a:rPr>
              <a:t> J</a:t>
            </a:r>
            <a:r>
              <a:rPr lang="en-GB" dirty="0" smtClean="0"/>
              <a:t>.</a:t>
            </a:r>
          </a:p>
          <a:p>
            <a:pPr>
              <a:spcBef>
                <a:spcPct val="0"/>
              </a:spcBef>
            </a:pPr>
            <a:endParaRPr lang="en-US" dirty="0" smtClean="0"/>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A89E451-E58D-49F5-8DDE-EA9E3AFF3350}" type="slidenum">
              <a:rPr lang="en-US"/>
              <a:pPr fontAlgn="base">
                <a:spcBef>
                  <a:spcPct val="0"/>
                </a:spcBef>
                <a:spcAft>
                  <a:spcPct val="0"/>
                </a:spcAft>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TextEdit="1"/>
          </p:cNvSpPr>
          <p:nvPr>
            <p:ph type="sldImg"/>
          </p:nvPr>
        </p:nvSpPr>
        <p:spPr bwMode="auto">
          <a:noFill/>
          <a:ln>
            <a:solidFill>
              <a:srgbClr val="000000"/>
            </a:solidFill>
            <a:miter lim="800000"/>
            <a:headEnd/>
            <a:tailEnd/>
          </a:ln>
        </p:spPr>
      </p:sp>
      <p:sp>
        <p:nvSpPr>
          <p:cNvPr id="67587" name="Rectangle 3"/>
          <p:cNvSpPr>
            <a:spLocks noGrp="1"/>
          </p:cNvSpPr>
          <p:nvPr>
            <p:ph type="body" idx="1"/>
          </p:nvPr>
        </p:nvSpPr>
        <p:spPr bwMode="auto">
          <a:noFill/>
        </p:spPr>
        <p:txBody>
          <a:bodyPr wrap="square" numCol="1" anchor="t" anchorCtr="0" compatLnSpc="1">
            <a:prstTxWarp prst="textNoShape">
              <a:avLst/>
            </a:prstTxWarp>
          </a:bodyPr>
          <a:lstStyle/>
          <a:p>
            <a:r>
              <a:rPr lang="en-GB" smtClean="0"/>
              <a:t>As the F1 you are often the member of the team on the ward the most. As a result you are often the one who sees patients and their families on a day to day basis, you may be the first one to notice a deterioration in their condition, you are the link between members of the MDT and the medical team. Often patients know your name and the consultants name only! Because you are available more than other members of the team patients are likely to be honest and confide in you. While an F1 should not be making decisions regarding ceilings of care you may be left practically implementing a seniors plan. </a:t>
            </a:r>
          </a:p>
          <a:p>
            <a:endParaRPr lang="en-GB" smtClean="0"/>
          </a:p>
          <a:p>
            <a:r>
              <a:rPr lang="en-GB" smtClean="0"/>
              <a:t>So much of the F1 year is paperwork, form filling and venepuncture, but this is one area where you can really make a difference to your patient, to their family and to the nursing staff and we have both found it really rewarding to be involved.</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TextEdit="1"/>
          </p:cNvSpPr>
          <p:nvPr>
            <p:ph type="sldImg"/>
          </p:nvPr>
        </p:nvSpPr>
        <p:spPr bwMode="auto">
          <a:noFill/>
          <a:ln>
            <a:solidFill>
              <a:srgbClr val="000000"/>
            </a:solidFill>
            <a:miter lim="800000"/>
            <a:headEnd/>
            <a:tailEnd/>
          </a:ln>
        </p:spPr>
      </p:sp>
      <p:sp>
        <p:nvSpPr>
          <p:cNvPr id="66563" name="Rectangle 3"/>
          <p:cNvSpPr>
            <a:spLocks noGrp="1"/>
          </p:cNvSpPr>
          <p:nvPr>
            <p:ph type="body" idx="1"/>
          </p:nvPr>
        </p:nvSpPr>
        <p:spPr bwMode="auto">
          <a:noFill/>
        </p:spPr>
        <p:txBody>
          <a:bodyPr wrap="square" numCol="1" anchor="t" anchorCtr="0" compatLnSpc="1">
            <a:prstTxWarp prst="textNoShape">
              <a:avLst/>
            </a:prstTxWarp>
          </a:bodyPr>
          <a:lstStyle/>
          <a:p>
            <a:r>
              <a:rPr lang="en-GB" smtClean="0"/>
              <a:t>Clicker quiz!</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TextEdit="1"/>
          </p:cNvSpPr>
          <p:nvPr>
            <p:ph type="sldImg"/>
          </p:nvPr>
        </p:nvSpPr>
        <p:spPr bwMode="auto">
          <a:noFill/>
          <a:ln>
            <a:solidFill>
              <a:srgbClr val="000000"/>
            </a:solidFill>
            <a:miter lim="800000"/>
            <a:headEnd/>
            <a:tailEnd/>
          </a:ln>
        </p:spPr>
      </p:sp>
      <p:sp>
        <p:nvSpPr>
          <p:cNvPr id="65539"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TextEdit="1"/>
          </p:cNvSpPr>
          <p:nvPr>
            <p:ph type="sldImg"/>
          </p:nvPr>
        </p:nvSpPr>
        <p:spPr bwMode="auto">
          <a:noFill/>
          <a:ln>
            <a:solidFill>
              <a:srgbClr val="000000"/>
            </a:solidFill>
            <a:miter lim="800000"/>
            <a:headEnd/>
            <a:tailEnd/>
          </a:ln>
        </p:spPr>
      </p:sp>
      <p:sp>
        <p:nvSpPr>
          <p:cNvPr id="64515" name="Rectangle 3"/>
          <p:cNvSpPr>
            <a:spLocks noGrp="1"/>
          </p:cNvSpPr>
          <p:nvPr>
            <p:ph type="body" idx="1"/>
          </p:nvPr>
        </p:nvSpPr>
        <p:spPr bwMode="auto">
          <a:noFill/>
        </p:spPr>
        <p:txBody>
          <a:bodyPr wrap="square" numCol="1" anchor="t" anchorCtr="0" compatLnSpc="1">
            <a:prstTxWarp prst="textNoShape">
              <a:avLst/>
            </a:prstTxWarp>
          </a:bodyPr>
          <a:lstStyle/>
          <a:p>
            <a:r>
              <a:rPr lang="en-GB" smtClean="0"/>
              <a:t>Mr W was a married, 88 year old gentleman who had previously been fit and well until he suffered a cerebellar stroke</a:t>
            </a:r>
          </a:p>
          <a:p>
            <a:r>
              <a:rPr lang="en-GB" smtClean="0"/>
              <a:t>He was admitted for rehabilitation</a:t>
            </a:r>
          </a:p>
          <a:p>
            <a:r>
              <a:rPr lang="en-GB" smtClean="0"/>
              <a:t>Over the first few weeks the multidisciplinary team were involved trying to ascertain whether he would be suitable for rehabilitation. Over a period of weeks he developed a number of chest infections and urinary tract infections, which were treated with antibiotics. Despite repeated courses of antibiotics he continued to develop infections, and became progressively weaker. He made little gains with physio and became increasingly withdrawn. The family were updated and the decision made that he was not for resuscitation.</a:t>
            </a:r>
          </a:p>
          <a:p>
            <a:r>
              <a:rPr lang="en-GB" smtClean="0"/>
              <a:t>On week 6 he developed a urinary infection with worsening renal function. Despite an initial treatment with antibiotics he worsened. In discussion with family the LCP was started.</a:t>
            </a:r>
          </a:p>
          <a:p>
            <a:r>
              <a:rPr lang="en-GB" smtClean="0"/>
              <a:t>Mr W died peacefully, with his family around him.</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TextEdit="1"/>
          </p:cNvSpPr>
          <p:nvPr>
            <p:ph type="sldImg"/>
          </p:nvPr>
        </p:nvSpPr>
        <p:spPr bwMode="auto">
          <a:noFill/>
          <a:ln>
            <a:solidFill>
              <a:srgbClr val="000000"/>
            </a:solidFill>
            <a:miter lim="800000"/>
            <a:headEnd/>
            <a:tailEnd/>
          </a:ln>
        </p:spPr>
      </p:sp>
      <p:sp>
        <p:nvSpPr>
          <p:cNvPr id="63491" name="Rectangle 3"/>
          <p:cNvSpPr>
            <a:spLocks noGrp="1"/>
          </p:cNvSpPr>
          <p:nvPr>
            <p:ph type="body" idx="1"/>
          </p:nvPr>
        </p:nvSpPr>
        <p:spPr bwMode="auto">
          <a:noFill/>
        </p:spPr>
        <p:txBody>
          <a:bodyPr wrap="square" numCol="1" anchor="t" anchorCtr="0" compatLnSpc="1">
            <a:prstTxWarp prst="textNoShape">
              <a:avLst/>
            </a:prstTxWarp>
          </a:bodyPr>
          <a:lstStyle/>
          <a:p>
            <a:r>
              <a:rPr lang="en-GB" smtClean="0"/>
              <a:t>Environment: side room, allowed sips of Guiness!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TextEdit="1"/>
          </p:cNvSpPr>
          <p:nvPr>
            <p:ph type="sldImg"/>
          </p:nvPr>
        </p:nvSpPr>
        <p:spPr bwMode="auto">
          <a:noFill/>
          <a:ln>
            <a:solidFill>
              <a:srgbClr val="000000"/>
            </a:solidFill>
            <a:miter lim="800000"/>
            <a:headEnd/>
            <a:tailEnd/>
          </a:ln>
        </p:spPr>
      </p:sp>
      <p:sp>
        <p:nvSpPr>
          <p:cNvPr id="62467"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While as an F1 you are not going to be making these decisions, you can flag the issue to your seniors. It can be helpful to have DNACPR forms available. The SHO on our Geriatrics firm encouraged us to have a ceiling of care round with our SpR on a Friday where we explicitly wrote in notes and handover sheet to on-call whether the patient was suitable for ITU, IV Abx and resuscitation status.</a:t>
            </a:r>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711F58F-D0E4-4A32-BAEB-A1500344686B}" type="slidenum">
              <a:rPr lang="en-US"/>
              <a:pPr fontAlgn="base">
                <a:spcBef>
                  <a:spcPct val="0"/>
                </a:spcBef>
                <a:spcAft>
                  <a:spcPct val="0"/>
                </a:spcAft>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24BBD9E0-BCD4-4AF4-9E44-00552B2DB8B6}" type="datetimeFigureOut">
              <a:rPr lang="en-GB"/>
              <a:pPr>
                <a:defRPr/>
              </a:pPr>
              <a:t>12/07/2013</a:t>
            </a:fld>
            <a:endParaRPr lang="en-GB"/>
          </a:p>
        </p:txBody>
      </p:sp>
      <p:sp>
        <p:nvSpPr>
          <p:cNvPr id="5" name="Footer Placeholder 18"/>
          <p:cNvSpPr>
            <a:spLocks noGrp="1"/>
          </p:cNvSpPr>
          <p:nvPr>
            <p:ph type="ftr" sz="quarter" idx="11"/>
          </p:nvPr>
        </p:nvSpPr>
        <p:spPr/>
        <p:txBody>
          <a:bodyPr/>
          <a:lstStyle>
            <a:lvl1pPr>
              <a:defRPr/>
            </a:lvl1pPr>
          </a:lstStyle>
          <a:p>
            <a:pPr>
              <a:defRPr/>
            </a:pPr>
            <a:endParaRPr lang="en-GB"/>
          </a:p>
        </p:txBody>
      </p:sp>
      <p:sp>
        <p:nvSpPr>
          <p:cNvPr id="6" name="Slide Number Placeholder 26"/>
          <p:cNvSpPr>
            <a:spLocks noGrp="1"/>
          </p:cNvSpPr>
          <p:nvPr>
            <p:ph type="sldNum" sz="quarter" idx="12"/>
          </p:nvPr>
        </p:nvSpPr>
        <p:spPr/>
        <p:txBody>
          <a:bodyPr/>
          <a:lstStyle>
            <a:lvl1pPr>
              <a:defRPr/>
            </a:lvl1pPr>
          </a:lstStyle>
          <a:p>
            <a:pPr>
              <a:defRPr/>
            </a:pPr>
            <a:fld id="{A2AC5BA7-A7D6-4D07-91F6-A948A61E8333}"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4E27D8B-7ED1-44A5-8C1E-3DE6654F2742}" type="datetimeFigureOut">
              <a:rPr lang="en-GB"/>
              <a:pPr>
                <a:defRPr/>
              </a:pPr>
              <a:t>12/07/2013</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57C39028-494B-4266-8198-18BC2A2D5D3D}"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EB63C86-F9A0-44CF-A35D-6D7CF6825F94}" type="datetimeFigureOut">
              <a:rPr lang="en-GB"/>
              <a:pPr>
                <a:defRPr/>
              </a:pPr>
              <a:t>12/07/2013</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B3DC1A63-6033-4A30-A530-08C0EBD6D329}"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AD8170D-2125-4360-8489-0529E44FC46E}" type="datetimeFigureOut">
              <a:rPr lang="en-GB"/>
              <a:pPr>
                <a:defRPr/>
              </a:pPr>
              <a:t>12/07/2013</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08119CF9-AF26-474E-A23C-8946F09168F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8CD5911-B440-49CE-95B7-BCEEC01ED3E0}" type="datetimeFigureOut">
              <a:rPr lang="en-GB"/>
              <a:pPr>
                <a:defRPr/>
              </a:pPr>
              <a:t>12/07/2013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4EBCEA2-7735-4656-AAFC-0ABEF324A3FF}"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36B9FA7-98E8-4603-9ECC-F16A45FAFCB0}" type="datetimeFigureOut">
              <a:rPr lang="en-GB"/>
              <a:pPr>
                <a:defRPr/>
              </a:pPr>
              <a:t>12/07/2013</a:t>
            </a:fld>
            <a:endParaRPr lang="en-GB"/>
          </a:p>
        </p:txBody>
      </p:sp>
      <p:sp>
        <p:nvSpPr>
          <p:cNvPr id="6" name="Footer Placeholder 21"/>
          <p:cNvSpPr>
            <a:spLocks noGrp="1"/>
          </p:cNvSpPr>
          <p:nvPr>
            <p:ph type="ftr" sz="quarter" idx="11"/>
          </p:nvPr>
        </p:nvSpPr>
        <p:spPr/>
        <p:txBody>
          <a:bodyPr/>
          <a:lstStyle>
            <a:lvl1pPr>
              <a:defRPr/>
            </a:lvl1pPr>
          </a:lstStyle>
          <a:p>
            <a:pPr>
              <a:defRPr/>
            </a:pPr>
            <a:endParaRPr lang="en-GB"/>
          </a:p>
        </p:txBody>
      </p:sp>
      <p:sp>
        <p:nvSpPr>
          <p:cNvPr id="7" name="Slide Number Placeholder 17"/>
          <p:cNvSpPr>
            <a:spLocks noGrp="1"/>
          </p:cNvSpPr>
          <p:nvPr>
            <p:ph type="sldNum" sz="quarter" idx="12"/>
          </p:nvPr>
        </p:nvSpPr>
        <p:spPr/>
        <p:txBody>
          <a:bodyPr/>
          <a:lstStyle>
            <a:lvl1pPr>
              <a:defRPr/>
            </a:lvl1pPr>
          </a:lstStyle>
          <a:p>
            <a:pPr>
              <a:defRPr/>
            </a:pPr>
            <a:fld id="{7239406B-AF3E-4FDE-A2E7-26E67881BECF}"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5FA67A64-42E2-4B7B-98D7-9FBC67D1D9B3}" type="datetimeFigureOut">
              <a:rPr lang="en-GB"/>
              <a:pPr>
                <a:defRPr/>
              </a:pPr>
              <a:t>12/07/2013</a:t>
            </a:fld>
            <a:endParaRPr lang="en-GB"/>
          </a:p>
        </p:txBody>
      </p:sp>
      <p:sp>
        <p:nvSpPr>
          <p:cNvPr id="8" name="Footer Placeholder 21"/>
          <p:cNvSpPr>
            <a:spLocks noGrp="1"/>
          </p:cNvSpPr>
          <p:nvPr>
            <p:ph type="ftr" sz="quarter" idx="11"/>
          </p:nvPr>
        </p:nvSpPr>
        <p:spPr/>
        <p:txBody>
          <a:bodyPr/>
          <a:lstStyle>
            <a:lvl1pPr>
              <a:defRPr/>
            </a:lvl1pPr>
          </a:lstStyle>
          <a:p>
            <a:pPr>
              <a:defRPr/>
            </a:pPr>
            <a:endParaRPr lang="en-GB"/>
          </a:p>
        </p:txBody>
      </p:sp>
      <p:sp>
        <p:nvSpPr>
          <p:cNvPr id="9" name="Slide Number Placeholder 17"/>
          <p:cNvSpPr>
            <a:spLocks noGrp="1"/>
          </p:cNvSpPr>
          <p:nvPr>
            <p:ph type="sldNum" sz="quarter" idx="12"/>
          </p:nvPr>
        </p:nvSpPr>
        <p:spPr/>
        <p:txBody>
          <a:bodyPr/>
          <a:lstStyle>
            <a:lvl1pPr>
              <a:defRPr/>
            </a:lvl1pPr>
          </a:lstStyle>
          <a:p>
            <a:pPr>
              <a:defRPr/>
            </a:pPr>
            <a:fld id="{232AB82A-BFD0-43E4-A8A0-942ED3BAA44F}"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F0D4A263-B014-475D-92CD-C375BC9FB14D}" type="datetimeFigureOut">
              <a:rPr lang="en-GB"/>
              <a:pPr>
                <a:defRPr/>
              </a:pPr>
              <a:t>12/07/2013</a:t>
            </a:fld>
            <a:endParaRPr lang="en-GB"/>
          </a:p>
        </p:txBody>
      </p:sp>
      <p:sp>
        <p:nvSpPr>
          <p:cNvPr id="4" name="Footer Placeholder 21"/>
          <p:cNvSpPr>
            <a:spLocks noGrp="1"/>
          </p:cNvSpPr>
          <p:nvPr>
            <p:ph type="ftr" sz="quarter" idx="11"/>
          </p:nvPr>
        </p:nvSpPr>
        <p:spPr/>
        <p:txBody>
          <a:bodyPr/>
          <a:lstStyle>
            <a:lvl1pPr>
              <a:defRPr/>
            </a:lvl1pPr>
          </a:lstStyle>
          <a:p>
            <a:pPr>
              <a:defRPr/>
            </a:pPr>
            <a:endParaRPr lang="en-GB"/>
          </a:p>
        </p:txBody>
      </p:sp>
      <p:sp>
        <p:nvSpPr>
          <p:cNvPr id="5" name="Slide Number Placeholder 17"/>
          <p:cNvSpPr>
            <a:spLocks noGrp="1"/>
          </p:cNvSpPr>
          <p:nvPr>
            <p:ph type="sldNum" sz="quarter" idx="12"/>
          </p:nvPr>
        </p:nvSpPr>
        <p:spPr/>
        <p:txBody>
          <a:bodyPr/>
          <a:lstStyle>
            <a:lvl1pPr>
              <a:defRPr/>
            </a:lvl1pPr>
          </a:lstStyle>
          <a:p>
            <a:pPr>
              <a:defRPr/>
            </a:pPr>
            <a:fld id="{5DEA9BE1-80BC-4CAE-9707-F6748F79050A}"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C010122E-77F9-493A-B70E-26AFEA7D1E99}" type="datetimeFigureOut">
              <a:rPr lang="en-GB"/>
              <a:pPr>
                <a:defRPr/>
              </a:pPr>
              <a:t>12/07/2013</a:t>
            </a:fld>
            <a:endParaRPr lang="en-GB"/>
          </a:p>
        </p:txBody>
      </p:sp>
      <p:sp>
        <p:nvSpPr>
          <p:cNvPr id="3" name="Footer Placeholder 21"/>
          <p:cNvSpPr>
            <a:spLocks noGrp="1"/>
          </p:cNvSpPr>
          <p:nvPr>
            <p:ph type="ftr" sz="quarter" idx="11"/>
          </p:nvPr>
        </p:nvSpPr>
        <p:spPr/>
        <p:txBody>
          <a:bodyPr/>
          <a:lstStyle>
            <a:lvl1pPr>
              <a:defRPr/>
            </a:lvl1pPr>
          </a:lstStyle>
          <a:p>
            <a:pPr>
              <a:defRPr/>
            </a:pPr>
            <a:endParaRPr lang="en-GB"/>
          </a:p>
        </p:txBody>
      </p:sp>
      <p:sp>
        <p:nvSpPr>
          <p:cNvPr id="4" name="Slide Number Placeholder 17"/>
          <p:cNvSpPr>
            <a:spLocks noGrp="1"/>
          </p:cNvSpPr>
          <p:nvPr>
            <p:ph type="sldNum" sz="quarter" idx="12"/>
          </p:nvPr>
        </p:nvSpPr>
        <p:spPr/>
        <p:txBody>
          <a:bodyPr/>
          <a:lstStyle>
            <a:lvl1pPr>
              <a:defRPr/>
            </a:lvl1pPr>
          </a:lstStyle>
          <a:p>
            <a:pPr>
              <a:defRPr/>
            </a:pPr>
            <a:fld id="{FEC244A0-D3EF-457E-B956-9747F6B97EC1}"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37E8F795-1FB8-4F35-B4CD-7E5A84FC32CE}" type="datetimeFigureOut">
              <a:rPr lang="en-GB"/>
              <a:pPr>
                <a:defRPr/>
              </a:pPr>
              <a:t>12/07/2013</a:t>
            </a:fld>
            <a:endParaRPr lang="en-GB"/>
          </a:p>
        </p:txBody>
      </p:sp>
      <p:sp>
        <p:nvSpPr>
          <p:cNvPr id="6" name="Footer Placeholder 21"/>
          <p:cNvSpPr>
            <a:spLocks noGrp="1"/>
          </p:cNvSpPr>
          <p:nvPr>
            <p:ph type="ftr" sz="quarter" idx="11"/>
          </p:nvPr>
        </p:nvSpPr>
        <p:spPr/>
        <p:txBody>
          <a:bodyPr/>
          <a:lstStyle>
            <a:lvl1pPr>
              <a:defRPr/>
            </a:lvl1pPr>
          </a:lstStyle>
          <a:p>
            <a:pPr>
              <a:defRPr/>
            </a:pPr>
            <a:endParaRPr lang="en-GB"/>
          </a:p>
        </p:txBody>
      </p:sp>
      <p:sp>
        <p:nvSpPr>
          <p:cNvPr id="7" name="Slide Number Placeholder 17"/>
          <p:cNvSpPr>
            <a:spLocks noGrp="1"/>
          </p:cNvSpPr>
          <p:nvPr>
            <p:ph type="sldNum" sz="quarter" idx="12"/>
          </p:nvPr>
        </p:nvSpPr>
        <p:spPr/>
        <p:txBody>
          <a:bodyPr/>
          <a:lstStyle>
            <a:lvl1pPr>
              <a:defRPr/>
            </a:lvl1pPr>
          </a:lstStyle>
          <a:p>
            <a:pPr>
              <a:defRPr/>
            </a:pPr>
            <a:fld id="{2B297C91-B79D-4139-BD23-0DAF9D4783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46BE2DF1-CA9A-49E2-88CC-EDBA2D53A77A}" type="datetimeFigureOut">
              <a:rPr lang="en-GB"/>
              <a:pPr>
                <a:defRPr/>
              </a:pPr>
              <a:t>12/07/2013</a:t>
            </a:fld>
            <a:endParaRPr lang="en-GB"/>
          </a:p>
        </p:txBody>
      </p:sp>
      <p:sp>
        <p:nvSpPr>
          <p:cNvPr id="10" name="Footer Placeholder 5"/>
          <p:cNvSpPr>
            <a:spLocks noGrp="1"/>
          </p:cNvSpPr>
          <p:nvPr>
            <p:ph type="ftr" sz="quarter" idx="11"/>
          </p:nvPr>
        </p:nvSpPr>
        <p:spPr/>
        <p:txBody>
          <a:bodyPr/>
          <a:lstStyle>
            <a:lvl1pPr>
              <a:defRPr/>
            </a:lvl1pPr>
          </a:lstStyle>
          <a:p>
            <a:pPr>
              <a:defRPr/>
            </a:pPr>
            <a:endParaRPr lang="en-GB"/>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5DB72897-6433-4323-B604-983CC8C3B646}"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0F6B3FF0-13D5-400E-9856-D3C1B62306E3}" type="datetimeFigureOut">
              <a:rPr lang="en-GB"/>
              <a:pPr>
                <a:defRPr/>
              </a:pPr>
              <a:t>12/07/2013</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02B5FC76-76AC-49A1-BA1D-6677D04BA0A6}" type="slidenum">
              <a:rPr lang="en-GB"/>
              <a:pPr>
                <a:defRPr/>
              </a:pPr>
              <a:t>‹#›</a:t>
            </a:fld>
            <a:endParaRPr lang="en-GB"/>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84" r:id="rId1"/>
    <p:sldLayoutId id="2147483683" r:id="rId2"/>
    <p:sldLayoutId id="2147483685" r:id="rId3"/>
    <p:sldLayoutId id="2147483682" r:id="rId4"/>
    <p:sldLayoutId id="2147483681" r:id="rId5"/>
    <p:sldLayoutId id="2147483680" r:id="rId6"/>
    <p:sldLayoutId id="2147483679" r:id="rId7"/>
    <p:sldLayoutId id="2147483678" r:id="rId8"/>
    <p:sldLayoutId id="2147483686" r:id="rId9"/>
    <p:sldLayoutId id="2147483677" r:id="rId10"/>
    <p:sldLayoutId id="2147483676"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jpe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6.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fontAlgn="auto">
              <a:spcAft>
                <a:spcPts val="0"/>
              </a:spcAft>
              <a:defRPr/>
            </a:pPr>
            <a:r>
              <a:rPr lang="en-GB" sz="6000" dirty="0" smtClean="0">
                <a:effectLst>
                  <a:outerShdw blurRad="38100" dist="38100" dir="2700000" algn="tl">
                    <a:srgbClr val="000000">
                      <a:alpha val="43137"/>
                    </a:srgbClr>
                  </a:outerShdw>
                </a:effectLst>
              </a:rPr>
              <a:t>Death - </a:t>
            </a:r>
            <a:r>
              <a:rPr lang="en-GB" sz="6000" dirty="0" smtClean="0">
                <a:effectLst>
                  <a:outerShdw blurRad="38100" dist="38100" dir="2700000" algn="tl">
                    <a:srgbClr val="000000">
                      <a:alpha val="43137"/>
                    </a:srgbClr>
                  </a:outerShdw>
                </a:effectLst>
              </a:rPr>
              <a:t>the Good, the Bad, and the Ugly</a:t>
            </a:r>
            <a:endParaRPr lang="en-GB" sz="6000" dirty="0">
              <a:effectLst>
                <a:outerShdw blurRad="38100" dist="38100" dir="2700000" algn="tl">
                  <a:srgbClr val="000000">
                    <a:alpha val="43137"/>
                  </a:srgbClr>
                </a:outerShdw>
              </a:effectLst>
            </a:endParaRPr>
          </a:p>
        </p:txBody>
      </p:sp>
      <p:sp>
        <p:nvSpPr>
          <p:cNvPr id="14338" name="Subtitle 2"/>
          <p:cNvSpPr>
            <a:spLocks noGrp="1"/>
          </p:cNvSpPr>
          <p:nvPr>
            <p:ph type="subTitle" idx="1"/>
          </p:nvPr>
        </p:nvSpPr>
        <p:spPr>
          <a:xfrm>
            <a:off x="539552" y="3861048"/>
            <a:ext cx="7854950" cy="1752600"/>
          </a:xfrm>
        </p:spPr>
        <p:txBody>
          <a:bodyPr/>
          <a:lstStyle/>
          <a:p>
            <a:pPr marR="0"/>
            <a:r>
              <a:rPr lang="en-GB" dirty="0" smtClean="0"/>
              <a:t>Elizabeth Goodwin &amp; Sophie </a:t>
            </a:r>
            <a:r>
              <a:rPr lang="en-GB" dirty="0" err="1" smtClean="0"/>
              <a:t>Batt</a:t>
            </a:r>
            <a:r>
              <a:rPr lang="en-GB" dirty="0" smtClean="0"/>
              <a:t>, </a:t>
            </a:r>
          </a:p>
          <a:p>
            <a:pPr marR="0"/>
            <a:r>
              <a:rPr lang="en-GB" dirty="0" smtClean="0"/>
              <a:t>FY1 Doctors Chelsea and Westminster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GB" smtClean="0"/>
              <a:t>Death on the Wards..</a:t>
            </a:r>
          </a:p>
        </p:txBody>
      </p:sp>
      <p:sp>
        <p:nvSpPr>
          <p:cNvPr id="19458" name="Content Placeholder 2"/>
          <p:cNvSpPr>
            <a:spLocks noGrp="1"/>
          </p:cNvSpPr>
          <p:nvPr>
            <p:ph idx="1"/>
          </p:nvPr>
        </p:nvSpPr>
        <p:spPr>
          <a:xfrm>
            <a:off x="457200" y="2276475"/>
            <a:ext cx="8229600" cy="4048125"/>
          </a:xfrm>
        </p:spPr>
        <p:txBody>
          <a:bodyPr/>
          <a:lstStyle/>
          <a:p>
            <a:r>
              <a:rPr lang="en-GB" sz="3600" smtClean="0"/>
              <a:t>The Good</a:t>
            </a:r>
          </a:p>
          <a:p>
            <a:r>
              <a:rPr lang="en-GB" sz="3600" smtClean="0"/>
              <a:t>The Bad</a:t>
            </a:r>
          </a:p>
          <a:p>
            <a:r>
              <a:rPr lang="en-GB" sz="3600" smtClean="0"/>
              <a:t>… And the Ugly….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457200" y="704850"/>
            <a:ext cx="8229600" cy="852488"/>
          </a:xfrm>
        </p:spPr>
        <p:txBody>
          <a:bodyPr/>
          <a:lstStyle/>
          <a:p>
            <a:r>
              <a:rPr lang="en-GB" smtClean="0"/>
              <a:t>The Good…</a:t>
            </a:r>
          </a:p>
        </p:txBody>
      </p:sp>
      <p:sp>
        <p:nvSpPr>
          <p:cNvPr id="3" name="Content Placeholder 2"/>
          <p:cNvSpPr>
            <a:spLocks noGrp="1"/>
          </p:cNvSpPr>
          <p:nvPr>
            <p:ph idx="1"/>
          </p:nvPr>
        </p:nvSpPr>
        <p:spPr>
          <a:xfrm>
            <a:off x="457200" y="1700213"/>
            <a:ext cx="8229600" cy="4624387"/>
          </a:xfrm>
        </p:spPr>
        <p:txBody>
          <a:bodyPr>
            <a:normAutofit/>
          </a:bodyPr>
          <a:lstStyle/>
          <a:p>
            <a:r>
              <a:rPr lang="en-GB" sz="2400" smtClean="0"/>
              <a:t>Mr W, 75 year old, cerebellar stroke</a:t>
            </a:r>
          </a:p>
          <a:p>
            <a:r>
              <a:rPr lang="en-GB" sz="2400" smtClean="0"/>
              <a:t>Admitted for rehab</a:t>
            </a:r>
          </a:p>
          <a:p>
            <a:r>
              <a:rPr lang="en-GB" sz="2400" smtClean="0"/>
              <a:t>Weeks 1-3: Assessment, trial PT/OT, ?candidate for rehab, Week 3: Not making improvement, multiple UTI/LRTI</a:t>
            </a:r>
          </a:p>
          <a:p>
            <a:r>
              <a:rPr lang="en-GB" sz="2400" smtClean="0"/>
              <a:t>Week 4-6: Recurrent infections ?continue to treat</a:t>
            </a:r>
          </a:p>
          <a:p>
            <a:r>
              <a:rPr lang="en-GB" sz="2400" smtClean="0"/>
              <a:t>Week 6: Deterioration</a:t>
            </a:r>
          </a:p>
          <a:p>
            <a:r>
              <a:rPr lang="en-GB" sz="2400" b="1" smtClean="0"/>
              <a:t>Death: LCP, side room, 3 sons able to come to hospital, wife able to stay, died peacefully over a weekend.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457200" y="704850"/>
            <a:ext cx="8229600" cy="852488"/>
          </a:xfrm>
        </p:spPr>
        <p:txBody>
          <a:bodyPr/>
          <a:lstStyle/>
          <a:p>
            <a:r>
              <a:rPr lang="en-GB" smtClean="0"/>
              <a:t>Why was this ‘Good’?</a:t>
            </a:r>
          </a:p>
        </p:txBody>
      </p:sp>
      <p:sp>
        <p:nvSpPr>
          <p:cNvPr id="3" name="Content Placeholder 2"/>
          <p:cNvSpPr>
            <a:spLocks noGrp="1"/>
          </p:cNvSpPr>
          <p:nvPr>
            <p:ph idx="1"/>
          </p:nvPr>
        </p:nvSpPr>
        <p:spPr>
          <a:xfrm>
            <a:off x="395288" y="1844675"/>
            <a:ext cx="8424862" cy="4533900"/>
          </a:xfrm>
        </p:spPr>
        <p:txBody>
          <a:bodyPr>
            <a:normAutofit/>
          </a:bodyPr>
          <a:lstStyle/>
          <a:p>
            <a:r>
              <a:rPr lang="en-GB" sz="2400" dirty="0" smtClean="0"/>
              <a:t>Expected</a:t>
            </a:r>
          </a:p>
          <a:p>
            <a:r>
              <a:rPr lang="en-GB" sz="2400" dirty="0" smtClean="0"/>
              <a:t>Updates to family</a:t>
            </a:r>
          </a:p>
          <a:p>
            <a:r>
              <a:rPr lang="en-GB" sz="2400" dirty="0" smtClean="0"/>
              <a:t>Kept patient at centre of care</a:t>
            </a:r>
          </a:p>
          <a:p>
            <a:r>
              <a:rPr lang="en-GB" sz="2400" dirty="0" smtClean="0"/>
              <a:t>Honest and timely communication with family</a:t>
            </a:r>
          </a:p>
          <a:p>
            <a:r>
              <a:rPr lang="en-GB" sz="2400" dirty="0" smtClean="0"/>
              <a:t>Pain free</a:t>
            </a:r>
          </a:p>
          <a:p>
            <a:r>
              <a:rPr lang="en-GB" sz="2400" dirty="0" smtClean="0"/>
              <a:t>Dignified &amp; personal/religious beliefs upheld</a:t>
            </a:r>
          </a:p>
          <a:p>
            <a:r>
              <a:rPr lang="en-GB" sz="2400" dirty="0" smtClean="0"/>
              <a:t>Family present</a:t>
            </a:r>
          </a:p>
          <a:p>
            <a:r>
              <a:rPr lang="en-GB" sz="2400" dirty="0" smtClean="0"/>
              <a:t>Environment</a:t>
            </a:r>
          </a:p>
          <a:p>
            <a:pPr>
              <a:buFont typeface="Wingdings 2" pitchFamily="18" charset="2"/>
              <a:buNone/>
            </a:pPr>
            <a:endParaRPr lang="en-GB"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457200" y="404813"/>
            <a:ext cx="8229600" cy="1008062"/>
          </a:xfrm>
        </p:spPr>
        <p:txBody>
          <a:bodyPr/>
          <a:lstStyle/>
          <a:p>
            <a:r>
              <a:rPr lang="en-GB" smtClean="0"/>
              <a:t>The Bad</a:t>
            </a:r>
          </a:p>
        </p:txBody>
      </p:sp>
      <p:sp>
        <p:nvSpPr>
          <p:cNvPr id="22530" name="Content Placeholder 2"/>
          <p:cNvSpPr>
            <a:spLocks noGrp="1"/>
          </p:cNvSpPr>
          <p:nvPr>
            <p:ph idx="1"/>
          </p:nvPr>
        </p:nvSpPr>
        <p:spPr>
          <a:xfrm>
            <a:off x="457200" y="1484313"/>
            <a:ext cx="8229600" cy="4840287"/>
          </a:xfrm>
        </p:spPr>
        <p:txBody>
          <a:bodyPr/>
          <a:lstStyle/>
          <a:p>
            <a:r>
              <a:rPr lang="en-GB" smtClean="0"/>
              <a:t>Monday 10am: Crash call put out by NS</a:t>
            </a:r>
          </a:p>
          <a:p>
            <a:r>
              <a:rPr lang="en-GB" smtClean="0"/>
              <a:t>Resuscitation attempt started</a:t>
            </a:r>
          </a:p>
          <a:p>
            <a:r>
              <a:rPr lang="en-GB" smtClean="0"/>
              <a:t>Difficult resuscitation</a:t>
            </a:r>
          </a:p>
          <a:p>
            <a:r>
              <a:rPr lang="en-GB" smtClean="0"/>
              <a:t>75 year old, history of IHD, previous MI, DM, CKD 3</a:t>
            </a:r>
          </a:p>
          <a:p>
            <a:r>
              <a:rPr lang="en-GB" smtClean="0"/>
              <a:t>Unknown lady walks in and says “patient is DNAR”</a:t>
            </a:r>
          </a:p>
          <a:p>
            <a:r>
              <a:rPr lang="en-GB" smtClean="0"/>
              <a:t>No form could be found</a:t>
            </a:r>
          </a:p>
          <a:p>
            <a:r>
              <a:rPr lang="en-GB" smtClean="0"/>
              <a:t>Number of members of team left</a:t>
            </a:r>
          </a:p>
          <a:p>
            <a:r>
              <a:rPr lang="en-GB" smtClean="0"/>
              <a:t>? To continue</a:t>
            </a:r>
          </a:p>
          <a:p>
            <a:r>
              <a:rPr lang="en-GB" smtClean="0"/>
              <a:t>Previous Friday DNAR had been signed, not communicated to NS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smtClean="0"/>
              <a:t>What was ‘BAD’?</a:t>
            </a:r>
          </a:p>
        </p:txBody>
      </p:sp>
      <p:sp>
        <p:nvSpPr>
          <p:cNvPr id="23554" name="Content Placeholder 2"/>
          <p:cNvSpPr>
            <a:spLocks noGrp="1"/>
          </p:cNvSpPr>
          <p:nvPr>
            <p:ph idx="1"/>
          </p:nvPr>
        </p:nvSpPr>
        <p:spPr/>
        <p:txBody>
          <a:bodyPr/>
          <a:lstStyle/>
          <a:p>
            <a:r>
              <a:rPr lang="en-US" dirty="0" smtClean="0"/>
              <a:t>Poor communication</a:t>
            </a:r>
          </a:p>
          <a:p>
            <a:r>
              <a:rPr lang="en-US" dirty="0" smtClean="0"/>
              <a:t>Poor handover</a:t>
            </a:r>
          </a:p>
          <a:p>
            <a:r>
              <a:rPr lang="en-US" dirty="0" smtClean="0"/>
              <a:t>Inappropriate resuscitation attempt</a:t>
            </a:r>
          </a:p>
          <a:p>
            <a:r>
              <a:rPr lang="en-US" dirty="0" smtClean="0"/>
              <a:t>Not an unusual situation: only 22% of cases reviewed had written explicit statement regarding CPR</a:t>
            </a:r>
          </a:p>
          <a:p>
            <a:endParaRPr lang="en-US" dirty="0" smtClean="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anim calcmode="lin" valueType="num">
                                      <p:cBhvr additive="base">
                                        <p:cTn id="7" dur="900" fill="hold"/>
                                        <p:tgtEl>
                                          <p:spTgt spid="23554">
                                            <p:txEl>
                                              <p:pRg st="0" end="0"/>
                                            </p:txEl>
                                          </p:spTgt>
                                        </p:tgtEl>
                                        <p:attrNameLst>
                                          <p:attrName>ppt_x</p:attrName>
                                        </p:attrNameLst>
                                      </p:cBhvr>
                                      <p:tavLst>
                                        <p:tav tm="0">
                                          <p:val>
                                            <p:strVal val="#ppt_x"/>
                                          </p:val>
                                        </p:tav>
                                        <p:tav tm="100000">
                                          <p:val>
                                            <p:strVal val="#ppt_x"/>
                                          </p:val>
                                        </p:tav>
                                      </p:tavLst>
                                    </p:anim>
                                    <p:anim calcmode="lin" valueType="num">
                                      <p:cBhvr additive="base">
                                        <p:cTn id="8" dur="900" fill="hold"/>
                                        <p:tgtEl>
                                          <p:spTgt spid="2355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3554">
                                            <p:txEl>
                                              <p:pRg st="1" end="1"/>
                                            </p:txEl>
                                          </p:spTgt>
                                        </p:tgtEl>
                                        <p:attrNameLst>
                                          <p:attrName>style.visibility</p:attrName>
                                        </p:attrNameLst>
                                      </p:cBhvr>
                                      <p:to>
                                        <p:strVal val="visible"/>
                                      </p:to>
                                    </p:set>
                                    <p:anim calcmode="lin" valueType="num">
                                      <p:cBhvr additive="base">
                                        <p:cTn id="13" dur="900" fill="hold"/>
                                        <p:tgtEl>
                                          <p:spTgt spid="23554">
                                            <p:txEl>
                                              <p:pRg st="1" end="1"/>
                                            </p:txEl>
                                          </p:spTgt>
                                        </p:tgtEl>
                                        <p:attrNameLst>
                                          <p:attrName>ppt_x</p:attrName>
                                        </p:attrNameLst>
                                      </p:cBhvr>
                                      <p:tavLst>
                                        <p:tav tm="0">
                                          <p:val>
                                            <p:strVal val="#ppt_x"/>
                                          </p:val>
                                        </p:tav>
                                        <p:tav tm="100000">
                                          <p:val>
                                            <p:strVal val="#ppt_x"/>
                                          </p:val>
                                        </p:tav>
                                      </p:tavLst>
                                    </p:anim>
                                    <p:anim calcmode="lin" valueType="num">
                                      <p:cBhvr additive="base">
                                        <p:cTn id="14" dur="900" fill="hold"/>
                                        <p:tgtEl>
                                          <p:spTgt spid="2355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3554">
                                            <p:txEl>
                                              <p:pRg st="2" end="2"/>
                                            </p:txEl>
                                          </p:spTgt>
                                        </p:tgtEl>
                                        <p:attrNameLst>
                                          <p:attrName>style.visibility</p:attrName>
                                        </p:attrNameLst>
                                      </p:cBhvr>
                                      <p:to>
                                        <p:strVal val="visible"/>
                                      </p:to>
                                    </p:set>
                                    <p:anim calcmode="lin" valueType="num">
                                      <p:cBhvr additive="base">
                                        <p:cTn id="19" dur="900" fill="hold"/>
                                        <p:tgtEl>
                                          <p:spTgt spid="23554">
                                            <p:txEl>
                                              <p:pRg st="2" end="2"/>
                                            </p:txEl>
                                          </p:spTgt>
                                        </p:tgtEl>
                                        <p:attrNameLst>
                                          <p:attrName>ppt_x</p:attrName>
                                        </p:attrNameLst>
                                      </p:cBhvr>
                                      <p:tavLst>
                                        <p:tav tm="0">
                                          <p:val>
                                            <p:strVal val="#ppt_x"/>
                                          </p:val>
                                        </p:tav>
                                        <p:tav tm="100000">
                                          <p:val>
                                            <p:strVal val="#ppt_x"/>
                                          </p:val>
                                        </p:tav>
                                      </p:tavLst>
                                    </p:anim>
                                    <p:anim calcmode="lin" valueType="num">
                                      <p:cBhvr additive="base">
                                        <p:cTn id="20" dur="900" fill="hold"/>
                                        <p:tgtEl>
                                          <p:spTgt spid="2355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3554">
                                            <p:txEl>
                                              <p:pRg st="3" end="3"/>
                                            </p:txEl>
                                          </p:spTgt>
                                        </p:tgtEl>
                                        <p:attrNameLst>
                                          <p:attrName>style.visibility</p:attrName>
                                        </p:attrNameLst>
                                      </p:cBhvr>
                                      <p:to>
                                        <p:strVal val="visible"/>
                                      </p:to>
                                    </p:set>
                                    <p:anim calcmode="lin" valueType="num">
                                      <p:cBhvr additive="base">
                                        <p:cTn id="25" dur="900" fill="hold"/>
                                        <p:tgtEl>
                                          <p:spTgt spid="23554">
                                            <p:txEl>
                                              <p:pRg st="3" end="3"/>
                                            </p:txEl>
                                          </p:spTgt>
                                        </p:tgtEl>
                                        <p:attrNameLst>
                                          <p:attrName>ppt_x</p:attrName>
                                        </p:attrNameLst>
                                      </p:cBhvr>
                                      <p:tavLst>
                                        <p:tav tm="0">
                                          <p:val>
                                            <p:strVal val="#ppt_x"/>
                                          </p:val>
                                        </p:tav>
                                        <p:tav tm="100000">
                                          <p:val>
                                            <p:strVal val="#ppt_x"/>
                                          </p:val>
                                        </p:tav>
                                      </p:tavLst>
                                    </p:anim>
                                    <p:anim calcmode="lin" valueType="num">
                                      <p:cBhvr additive="base">
                                        <p:cTn id="26" dur="900" fill="hold"/>
                                        <p:tgtEl>
                                          <p:spTgt spid="2355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p:cNvSpPr>
          <p:nvPr>
            <p:ph type="title"/>
          </p:nvPr>
        </p:nvSpPr>
        <p:spPr/>
        <p:txBody>
          <a:bodyPr/>
          <a:lstStyle/>
          <a:p>
            <a:r>
              <a:rPr lang="en-GB" smtClean="0"/>
              <a:t>DNAR</a:t>
            </a:r>
          </a:p>
        </p:txBody>
      </p:sp>
      <p:sp>
        <p:nvSpPr>
          <p:cNvPr id="44035" name="Rectangle 3"/>
          <p:cNvSpPr>
            <a:spLocks noGrp="1"/>
          </p:cNvSpPr>
          <p:nvPr>
            <p:ph type="body" idx="1"/>
          </p:nvPr>
        </p:nvSpPr>
        <p:spPr/>
        <p:txBody>
          <a:bodyPr/>
          <a:lstStyle/>
          <a:p>
            <a:r>
              <a:rPr lang="en-GB" smtClean="0"/>
              <a:t>Do not attempt resuscitation</a:t>
            </a:r>
          </a:p>
          <a:p>
            <a:r>
              <a:rPr lang="en-GB" smtClean="0"/>
              <a:t>Who can sign: </a:t>
            </a:r>
          </a:p>
          <a:p>
            <a:r>
              <a:rPr lang="en-GB" smtClean="0"/>
              <a:t>Resuscitation is medical treatment</a:t>
            </a:r>
          </a:p>
          <a:p>
            <a:r>
              <a:rPr lang="en-GB" smtClean="0"/>
              <a:t>Communicate to patient/family</a:t>
            </a:r>
          </a:p>
          <a:p>
            <a:r>
              <a:rPr lang="en-GB" smtClean="0"/>
              <a:t>Time to Intervene: ¾ resuscitation attempts futile from outset</a:t>
            </a:r>
          </a:p>
          <a:p>
            <a:r>
              <a:rPr lang="en-GB" smtClean="0"/>
              <a:t>Poor success rates for in- hospital cardiac arrest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6" name="Picture 6" descr="article-2034160-0CD7D4A0000005DC-292_468x346"/>
          <p:cNvPicPr>
            <a:picLocks noChangeAspect="1" noChangeArrowheads="1"/>
          </p:cNvPicPr>
          <p:nvPr/>
        </p:nvPicPr>
        <p:blipFill>
          <a:blip r:embed="rId3"/>
          <a:srcRect/>
          <a:stretch>
            <a:fillRect/>
          </a:stretch>
        </p:blipFill>
        <p:spPr bwMode="auto">
          <a:xfrm>
            <a:off x="2484438" y="1052513"/>
            <a:ext cx="4824412" cy="3567112"/>
          </a:xfrm>
          <a:prstGeom prst="rect">
            <a:avLst/>
          </a:prstGeom>
          <a:noFill/>
        </p:spPr>
      </p:pic>
      <p:sp>
        <p:nvSpPr>
          <p:cNvPr id="46087" name="Text Box 7"/>
          <p:cNvSpPr txBox="1">
            <a:spLocks noChangeArrowheads="1"/>
          </p:cNvSpPr>
          <p:nvPr/>
        </p:nvSpPr>
        <p:spPr bwMode="auto">
          <a:xfrm>
            <a:off x="755650" y="4581525"/>
            <a:ext cx="7777163" cy="1909763"/>
          </a:xfrm>
          <a:prstGeom prst="rect">
            <a:avLst/>
          </a:prstGeom>
          <a:noFill/>
          <a:ln w="9525">
            <a:noFill/>
            <a:miter lim="800000"/>
            <a:headEnd/>
            <a:tailEnd/>
          </a:ln>
          <a:effectLst/>
        </p:spPr>
        <p:txBody>
          <a:bodyPr>
            <a:spAutoFit/>
          </a:bodyPr>
          <a:lstStyle/>
          <a:p>
            <a:pPr>
              <a:lnSpc>
                <a:spcPct val="90000"/>
              </a:lnSpc>
              <a:spcBef>
                <a:spcPct val="20000"/>
              </a:spcBef>
              <a:buClr>
                <a:srgbClr val="0BD0D9"/>
              </a:buClr>
              <a:buSzPct val="95000"/>
              <a:buFont typeface="Wingdings 2" pitchFamily="18" charset="2"/>
              <a:buNone/>
            </a:pPr>
            <a:endParaRPr lang="en-GB" b="1"/>
          </a:p>
          <a:p>
            <a:pPr>
              <a:lnSpc>
                <a:spcPct val="90000"/>
              </a:lnSpc>
              <a:spcBef>
                <a:spcPct val="20000"/>
              </a:spcBef>
              <a:buClr>
                <a:srgbClr val="0BD0D9"/>
              </a:buClr>
              <a:buSzPct val="95000"/>
              <a:buFont typeface="Wingdings 2" pitchFamily="18" charset="2"/>
              <a:buNone/>
            </a:pPr>
            <a:r>
              <a:rPr lang="en-GB" b="1"/>
              <a:t>Think: </a:t>
            </a:r>
            <a:r>
              <a:rPr lang="en-GB"/>
              <a:t>Is CPR appropriate? Even if resuscitation is successful what is likely to be quality of life? </a:t>
            </a:r>
          </a:p>
          <a:p>
            <a:pPr>
              <a:lnSpc>
                <a:spcPct val="90000"/>
              </a:lnSpc>
              <a:spcBef>
                <a:spcPct val="20000"/>
              </a:spcBef>
              <a:buClr>
                <a:srgbClr val="0BD0D9"/>
              </a:buClr>
              <a:buSzPct val="95000"/>
              <a:buFont typeface="Wingdings 2" pitchFamily="18" charset="2"/>
              <a:buNone/>
            </a:pPr>
            <a:r>
              <a:rPr lang="en-GB" b="1"/>
              <a:t>Discuss: </a:t>
            </a:r>
            <a:r>
              <a:rPr lang="en-GB"/>
              <a:t>With consultant/ Spr</a:t>
            </a:r>
          </a:p>
          <a:p>
            <a:pPr>
              <a:lnSpc>
                <a:spcPct val="90000"/>
              </a:lnSpc>
              <a:spcBef>
                <a:spcPct val="20000"/>
              </a:spcBef>
              <a:buClr>
                <a:srgbClr val="0BD0D9"/>
              </a:buClr>
              <a:buSzPct val="95000"/>
              <a:buFont typeface="Wingdings 2" pitchFamily="18" charset="2"/>
              <a:buNone/>
            </a:pPr>
            <a:r>
              <a:rPr lang="en-GB" b="1"/>
              <a:t>Communicate:</a:t>
            </a:r>
            <a:r>
              <a:rPr lang="en-GB"/>
              <a:t> Patient/Family/ Nurses</a:t>
            </a:r>
          </a:p>
          <a:p>
            <a:pPr>
              <a:spcBef>
                <a:spcPct val="50000"/>
              </a:spcBef>
            </a:pPr>
            <a:endParaRPr lang="en-GB"/>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457200" y="704850"/>
            <a:ext cx="8229600" cy="852488"/>
          </a:xfrm>
        </p:spPr>
        <p:txBody>
          <a:bodyPr/>
          <a:lstStyle/>
          <a:p>
            <a:r>
              <a:rPr lang="en-GB" smtClean="0"/>
              <a:t>The Ugly</a:t>
            </a:r>
          </a:p>
        </p:txBody>
      </p:sp>
      <p:sp>
        <p:nvSpPr>
          <p:cNvPr id="26626" name="Content Placeholder 2"/>
          <p:cNvSpPr>
            <a:spLocks noGrp="1"/>
          </p:cNvSpPr>
          <p:nvPr>
            <p:ph idx="1"/>
          </p:nvPr>
        </p:nvSpPr>
        <p:spPr>
          <a:xfrm>
            <a:off x="457200" y="1628775"/>
            <a:ext cx="8229600" cy="4968875"/>
          </a:xfrm>
        </p:spPr>
        <p:txBody>
          <a:bodyPr/>
          <a:lstStyle/>
          <a:p>
            <a:r>
              <a:rPr lang="en-GB" smtClean="0"/>
              <a:t>Mr G- large left MCA infarct</a:t>
            </a:r>
          </a:p>
          <a:p>
            <a:r>
              <a:rPr lang="en-GB" smtClean="0"/>
              <a:t>Gradual deterioration with multiple infections</a:t>
            </a:r>
          </a:p>
          <a:p>
            <a:r>
              <a:rPr lang="en-GB" smtClean="0"/>
              <a:t>Developed chest sepsis</a:t>
            </a:r>
          </a:p>
          <a:p>
            <a:r>
              <a:rPr lang="en-GB" smtClean="0"/>
              <a:t>Challenging behaviour from wife</a:t>
            </a:r>
          </a:p>
          <a:p>
            <a:r>
              <a:rPr lang="en-GB" smtClean="0"/>
              <a:t>Attempts to involve wider MDT and GP</a:t>
            </a:r>
          </a:p>
          <a:p>
            <a:r>
              <a:rPr lang="en-GB" smtClean="0"/>
              <a:t>Difficult communication with patient, element of denial, dysarthria, did not want to be DNAR, ? pressured by wife at times “don’t leave me”</a:t>
            </a:r>
          </a:p>
          <a:p>
            <a:r>
              <a:rPr lang="en-GB" smtClean="0"/>
              <a:t>Death: on ward, wife present</a:t>
            </a:r>
          </a:p>
          <a:p>
            <a:r>
              <a:rPr lang="en-GB" smtClean="0"/>
              <a:t>Post death: Wife distraught, threatens self harm, disappears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779463"/>
          </a:xfrm>
        </p:spPr>
        <p:txBody>
          <a:bodyPr>
            <a:normAutofit fontScale="90000"/>
          </a:bodyPr>
          <a:lstStyle/>
          <a:p>
            <a:pPr fontAlgn="auto">
              <a:spcAft>
                <a:spcPts val="0"/>
              </a:spcAft>
              <a:defRPr/>
            </a:pPr>
            <a:r>
              <a:rPr lang="en-GB" dirty="0" smtClean="0"/>
              <a:t>Why was this ‘Ugly’?</a:t>
            </a:r>
            <a:endParaRPr lang="en-GB" dirty="0"/>
          </a:p>
        </p:txBody>
      </p:sp>
      <p:sp>
        <p:nvSpPr>
          <p:cNvPr id="3" name="Content Placeholder 2"/>
          <p:cNvSpPr>
            <a:spLocks noGrp="1"/>
          </p:cNvSpPr>
          <p:nvPr>
            <p:ph idx="1"/>
          </p:nvPr>
        </p:nvSpPr>
        <p:spPr>
          <a:xfrm>
            <a:off x="457200" y="1700213"/>
            <a:ext cx="8229600" cy="4624387"/>
          </a:xfrm>
        </p:spPr>
        <p:txBody>
          <a:bodyPr>
            <a:normAutofit/>
          </a:bodyPr>
          <a:lstStyle/>
          <a:p>
            <a:pPr>
              <a:lnSpc>
                <a:spcPct val="90000"/>
              </a:lnSpc>
            </a:pPr>
            <a:r>
              <a:rPr lang="en-GB" dirty="0" smtClean="0"/>
              <a:t>Care taken to try and support patient and family</a:t>
            </a:r>
          </a:p>
          <a:p>
            <a:pPr>
              <a:lnSpc>
                <a:spcPct val="90000"/>
              </a:lnSpc>
            </a:pPr>
            <a:r>
              <a:rPr lang="en-GB" dirty="0" smtClean="0"/>
              <a:t>Prompted recognition, clear discussions, involvement of MDT</a:t>
            </a:r>
          </a:p>
          <a:p>
            <a:pPr>
              <a:lnSpc>
                <a:spcPct val="90000"/>
              </a:lnSpc>
            </a:pPr>
            <a:r>
              <a:rPr lang="en-GB" dirty="0" smtClean="0"/>
              <a:t>Religious rituals followed post death</a:t>
            </a:r>
          </a:p>
          <a:p>
            <a:pPr>
              <a:lnSpc>
                <a:spcPct val="90000"/>
              </a:lnSpc>
            </a:pPr>
            <a:r>
              <a:rPr lang="en-GB" dirty="0" smtClean="0"/>
              <a:t>Wife given time pre &amp; post death, flexible visiting hours</a:t>
            </a:r>
          </a:p>
          <a:p>
            <a:pPr>
              <a:lnSpc>
                <a:spcPct val="90000"/>
              </a:lnSpc>
              <a:buFont typeface="Wingdings 2" pitchFamily="18" charset="2"/>
              <a:buNone/>
            </a:pPr>
            <a:r>
              <a:rPr lang="en-GB" b="1" dirty="0" smtClean="0"/>
              <a:t>On reflection, </a:t>
            </a:r>
          </a:p>
          <a:p>
            <a:pPr>
              <a:lnSpc>
                <a:spcPct val="90000"/>
              </a:lnSpc>
            </a:pPr>
            <a:r>
              <a:rPr lang="en-GB" dirty="0" smtClean="0"/>
              <a:t>?Element of fear of wife- patient did not receive LCP meds until last day (despite prescribed), ?NS avoided</a:t>
            </a:r>
          </a:p>
          <a:p>
            <a:pPr>
              <a:lnSpc>
                <a:spcPct val="90000"/>
              </a:lnSpc>
            </a:pPr>
            <a:r>
              <a:rPr lang="en-GB" dirty="0" smtClean="0"/>
              <a:t>focus on wife rather than patient.</a:t>
            </a:r>
          </a:p>
          <a:p>
            <a:pPr>
              <a:lnSpc>
                <a:spcPct val="90000"/>
              </a:lnSpc>
            </a:pPr>
            <a:r>
              <a:rPr lang="en-GB" dirty="0" smtClean="0"/>
              <a:t>?palliative care input needed (more experience)</a:t>
            </a:r>
          </a:p>
          <a:p>
            <a:pPr>
              <a:lnSpc>
                <a:spcPct val="90000"/>
              </a:lnSpc>
            </a:pPr>
            <a:endParaRPr lang="en-GB" dirty="0" smtClean="0"/>
          </a:p>
          <a:p>
            <a:pPr>
              <a:lnSpc>
                <a:spcPct val="90000"/>
              </a:lnSpc>
            </a:pPr>
            <a:endParaRPr lang="en-GB"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9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9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9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9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9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9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9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9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9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9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9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9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9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9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9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9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765175"/>
            <a:ext cx="8229600" cy="719138"/>
          </a:xfrm>
        </p:spPr>
        <p:txBody>
          <a:bodyPr>
            <a:normAutofit fontScale="90000"/>
          </a:bodyPr>
          <a:lstStyle/>
          <a:p>
            <a:pPr fontAlgn="auto">
              <a:spcAft>
                <a:spcPts val="0"/>
              </a:spcAft>
              <a:defRPr/>
            </a:pPr>
            <a:r>
              <a:rPr lang="en-GB" dirty="0" smtClean="0"/>
              <a:t>Things an F1 can do..</a:t>
            </a:r>
            <a:endParaRPr lang="en-GB" dirty="0"/>
          </a:p>
        </p:txBody>
      </p:sp>
      <p:sp>
        <p:nvSpPr>
          <p:cNvPr id="28674" name="Content Placeholder 2"/>
          <p:cNvSpPr>
            <a:spLocks noGrp="1"/>
          </p:cNvSpPr>
          <p:nvPr>
            <p:ph idx="1"/>
          </p:nvPr>
        </p:nvSpPr>
        <p:spPr>
          <a:xfrm>
            <a:off x="457200" y="1557338"/>
            <a:ext cx="8229600" cy="4967287"/>
          </a:xfrm>
        </p:spPr>
        <p:txBody>
          <a:bodyPr/>
          <a:lstStyle/>
          <a:p>
            <a:r>
              <a:rPr lang="en-GB" dirty="0" smtClean="0"/>
              <a:t>Prompt discussion re ceiling of care/ DNAR</a:t>
            </a:r>
          </a:p>
          <a:p>
            <a:r>
              <a:rPr lang="en-GB" dirty="0" smtClean="0"/>
              <a:t>Recognising unwell/ poor prognosis/ deterioration</a:t>
            </a:r>
          </a:p>
          <a:p>
            <a:r>
              <a:rPr lang="en-GB" dirty="0" smtClean="0"/>
              <a:t>Escalate concerns</a:t>
            </a:r>
          </a:p>
          <a:p>
            <a:r>
              <a:rPr lang="en-GB" dirty="0" smtClean="0"/>
              <a:t>Advanced care planning</a:t>
            </a:r>
          </a:p>
          <a:p>
            <a:r>
              <a:rPr lang="en-GB" dirty="0" smtClean="0"/>
              <a:t>Discussion with </a:t>
            </a:r>
            <a:r>
              <a:rPr lang="en-GB" dirty="0" err="1" smtClean="0"/>
              <a:t>pt</a:t>
            </a:r>
            <a:r>
              <a:rPr lang="en-GB" dirty="0" smtClean="0"/>
              <a:t>/ family</a:t>
            </a:r>
          </a:p>
          <a:p>
            <a:r>
              <a:rPr lang="en-GB" dirty="0" smtClean="0"/>
              <a:t>Clear communication in notes/ handover</a:t>
            </a:r>
          </a:p>
          <a:p>
            <a:r>
              <a:rPr lang="en-GB" dirty="0" smtClean="0"/>
              <a:t>Try to pre-empt problems</a:t>
            </a:r>
          </a:p>
          <a:p>
            <a:r>
              <a:rPr lang="en-GB" dirty="0" smtClean="0"/>
              <a:t>Involvement of other teams as appropriate</a:t>
            </a:r>
          </a:p>
          <a:p>
            <a:r>
              <a:rPr lang="en-GB" dirty="0" smtClean="0"/>
              <a:t>Adapt discussions to family/patient</a:t>
            </a:r>
          </a:p>
          <a:p>
            <a:r>
              <a:rPr lang="en-GB" dirty="0" smtClean="0"/>
              <a:t>End of life prescribing- anticipatory prescribing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9275"/>
            <a:ext cx="8229600" cy="792163"/>
          </a:xfrm>
        </p:spPr>
        <p:txBody>
          <a:bodyPr>
            <a:normAutofit fontScale="90000"/>
          </a:bodyPr>
          <a:lstStyle/>
          <a:p>
            <a:pPr fontAlgn="auto">
              <a:spcAft>
                <a:spcPts val="0"/>
              </a:spcAft>
              <a:defRPr/>
            </a:pPr>
            <a:r>
              <a:rPr lang="en-GB" dirty="0" smtClean="0"/>
              <a:t>Why is this Important?</a:t>
            </a:r>
            <a:endParaRPr lang="en-GB" dirty="0"/>
          </a:p>
        </p:txBody>
      </p:sp>
      <p:sp>
        <p:nvSpPr>
          <p:cNvPr id="15362" name="Content Placeholder 2"/>
          <p:cNvSpPr>
            <a:spLocks noGrp="1"/>
          </p:cNvSpPr>
          <p:nvPr>
            <p:ph idx="1"/>
          </p:nvPr>
        </p:nvSpPr>
        <p:spPr>
          <a:xfrm>
            <a:off x="468313" y="1557338"/>
            <a:ext cx="8229600" cy="4824412"/>
          </a:xfrm>
        </p:spPr>
        <p:txBody>
          <a:bodyPr/>
          <a:lstStyle/>
          <a:p>
            <a:pPr marL="0" indent="0">
              <a:buFont typeface="Wingdings 2" pitchFamily="18" charset="2"/>
              <a:buNone/>
            </a:pPr>
            <a:endParaRPr lang="en-GB" sz="3200" smtClean="0"/>
          </a:p>
        </p:txBody>
      </p:sp>
      <p:pic>
        <p:nvPicPr>
          <p:cNvPr id="15363" name="Picture 2" descr="http://www.sprypub.com/wp-content/uploads/2012/10/Doctor_with_Patient_RGB.jpg"/>
          <p:cNvPicPr>
            <a:picLocks noChangeAspect="1" noChangeArrowheads="1"/>
          </p:cNvPicPr>
          <p:nvPr/>
        </p:nvPicPr>
        <p:blipFill>
          <a:blip r:embed="rId3"/>
          <a:srcRect/>
          <a:stretch>
            <a:fillRect/>
          </a:stretch>
        </p:blipFill>
        <p:spPr bwMode="auto">
          <a:xfrm>
            <a:off x="2268538" y="2060575"/>
            <a:ext cx="4538662" cy="3024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Checklist</a:t>
            </a:r>
            <a:endParaRPr lang="en-GB" dirty="0"/>
          </a:p>
        </p:txBody>
      </p:sp>
      <p:sp>
        <p:nvSpPr>
          <p:cNvPr id="3" name="Content Placeholder 2"/>
          <p:cNvSpPr>
            <a:spLocks noGrp="1"/>
          </p:cNvSpPr>
          <p:nvPr>
            <p:ph idx="1"/>
          </p:nvPr>
        </p:nvSpPr>
        <p:spPr/>
        <p:txBody>
          <a:bodyPr/>
          <a:lstStyle/>
          <a:p>
            <a:r>
              <a:rPr lang="en-GB" dirty="0" smtClean="0"/>
              <a:t>Where does patient want to spend end of life? (Hospital/Hospice/ Home- NB Fast track)</a:t>
            </a:r>
          </a:p>
          <a:p>
            <a:r>
              <a:rPr lang="en-GB" dirty="0" smtClean="0"/>
              <a:t>Satisfactory symptom relief?</a:t>
            </a:r>
          </a:p>
          <a:p>
            <a:r>
              <a:rPr lang="en-GB" dirty="0" smtClean="0"/>
              <a:t>Consideration of psychological needs?</a:t>
            </a:r>
          </a:p>
          <a:p>
            <a:r>
              <a:rPr lang="en-GB" dirty="0" smtClean="0"/>
              <a:t>Explored patient’s spiritual needs?</a:t>
            </a:r>
          </a:p>
          <a:p>
            <a:r>
              <a:rPr lang="en-GB" dirty="0" smtClean="0"/>
              <a:t>Family supported?</a:t>
            </a:r>
          </a:p>
          <a:p>
            <a:r>
              <a:rPr lang="en-GB" dirty="0" smtClean="0"/>
              <a:t>Do I/nursing staff know who to contact and when?</a:t>
            </a:r>
          </a:p>
        </p:txBody>
      </p:sp>
    </p:spTree>
    <p:extLst>
      <p:ext uri="{BB962C8B-B14F-4D97-AF65-F5344CB8AC3E}">
        <p14:creationId xmlns:p14="http://schemas.microsoft.com/office/powerpoint/2010/main" val="17786814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779463"/>
          </a:xfrm>
        </p:spPr>
        <p:txBody>
          <a:bodyPr>
            <a:normAutofit fontScale="90000"/>
          </a:bodyPr>
          <a:lstStyle/>
          <a:p>
            <a:pPr fontAlgn="auto">
              <a:spcAft>
                <a:spcPts val="0"/>
              </a:spcAft>
              <a:defRPr/>
            </a:pPr>
            <a:r>
              <a:rPr lang="en-GB" dirty="0" smtClean="0"/>
              <a:t>Things an F1 should be wary of</a:t>
            </a:r>
            <a:endParaRPr lang="en-GB" dirty="0"/>
          </a:p>
        </p:txBody>
      </p:sp>
      <p:sp>
        <p:nvSpPr>
          <p:cNvPr id="29698" name="Content Placeholder 2"/>
          <p:cNvSpPr>
            <a:spLocks noGrp="1"/>
          </p:cNvSpPr>
          <p:nvPr>
            <p:ph idx="1"/>
          </p:nvPr>
        </p:nvSpPr>
        <p:spPr/>
        <p:txBody>
          <a:bodyPr/>
          <a:lstStyle/>
          <a:p>
            <a:r>
              <a:rPr lang="en-GB" sz="3200" smtClean="0"/>
              <a:t>Be aware of:</a:t>
            </a:r>
          </a:p>
          <a:p>
            <a:pPr lvl="2"/>
            <a:r>
              <a:rPr lang="en-GB" sz="2800" smtClean="0"/>
              <a:t>Black humour on ward</a:t>
            </a:r>
          </a:p>
          <a:p>
            <a:pPr lvl="2"/>
            <a:r>
              <a:rPr lang="en-GB" sz="2800" smtClean="0"/>
              <a:t>Inaccuracy of time frames</a:t>
            </a:r>
          </a:p>
          <a:p>
            <a:pPr lvl="2"/>
            <a:r>
              <a:rPr lang="en-GB" sz="2800" smtClean="0"/>
              <a:t>Your own limitations</a:t>
            </a:r>
          </a:p>
          <a:p>
            <a:pPr lvl="2"/>
            <a:r>
              <a:rPr lang="en-GB" sz="2800" smtClean="0"/>
              <a:t>Your team dynamics</a:t>
            </a:r>
          </a:p>
          <a:p>
            <a:pPr lvl="2"/>
            <a:r>
              <a:rPr lang="en-GB" sz="2800" smtClean="0"/>
              <a:t>Language used</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779463"/>
          </a:xfrm>
        </p:spPr>
        <p:txBody>
          <a:bodyPr>
            <a:normAutofit fontScale="90000"/>
          </a:bodyPr>
          <a:lstStyle/>
          <a:p>
            <a:pPr fontAlgn="auto">
              <a:spcAft>
                <a:spcPts val="0"/>
              </a:spcAft>
              <a:defRPr/>
            </a:pPr>
            <a:r>
              <a:rPr lang="en-GB" dirty="0" smtClean="0"/>
              <a:t>Euphemisms</a:t>
            </a:r>
            <a:endParaRPr lang="en-GB" dirty="0"/>
          </a:p>
        </p:txBody>
      </p:sp>
      <p:sp>
        <p:nvSpPr>
          <p:cNvPr id="30722" name="Content Placeholder 2"/>
          <p:cNvSpPr>
            <a:spLocks noGrp="1"/>
          </p:cNvSpPr>
          <p:nvPr>
            <p:ph idx="1"/>
          </p:nvPr>
        </p:nvSpPr>
        <p:spPr>
          <a:xfrm>
            <a:off x="457200" y="1628775"/>
            <a:ext cx="8229600" cy="4695825"/>
          </a:xfrm>
        </p:spPr>
        <p:txBody>
          <a:bodyPr/>
          <a:lstStyle/>
          <a:p>
            <a:r>
              <a:rPr lang="en-GB" dirty="0" smtClean="0"/>
              <a:t>“We’ve lost your mother”</a:t>
            </a:r>
          </a:p>
          <a:p>
            <a:r>
              <a:rPr lang="en-GB" dirty="0" smtClean="0"/>
              <a:t>“Gone upstairs/ heading up there”</a:t>
            </a:r>
          </a:p>
          <a:p>
            <a:r>
              <a:rPr lang="en-GB" dirty="0" smtClean="0"/>
              <a:t> “Gone to sleep”</a:t>
            </a:r>
          </a:p>
          <a:p>
            <a:r>
              <a:rPr lang="en-GB" dirty="0" smtClean="0"/>
              <a:t>“Been taken from us” </a:t>
            </a:r>
          </a:p>
          <a:p>
            <a:r>
              <a:rPr lang="en-GB" dirty="0" smtClean="0"/>
              <a:t>“No longer with us” </a:t>
            </a:r>
          </a:p>
          <a:p>
            <a:r>
              <a:rPr lang="en-GB" dirty="0" smtClean="0"/>
              <a:t>“Departed”</a:t>
            </a:r>
          </a:p>
          <a:p>
            <a:r>
              <a:rPr lang="en-GB" dirty="0" smtClean="0"/>
              <a:t>“Popped off” </a:t>
            </a:r>
          </a:p>
          <a:p>
            <a:r>
              <a:rPr lang="en-GB" dirty="0" smtClean="0"/>
              <a:t>“Slipped away quietly” </a:t>
            </a:r>
          </a:p>
          <a:p>
            <a:endParaRPr lang="en-GB"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457200" y="704850"/>
            <a:ext cx="8229600" cy="923925"/>
          </a:xfrm>
        </p:spPr>
        <p:txBody>
          <a:bodyPr/>
          <a:lstStyle/>
          <a:p>
            <a:r>
              <a:rPr lang="en-GB" smtClean="0"/>
              <a:t>Helpful phrases</a:t>
            </a:r>
          </a:p>
        </p:txBody>
      </p:sp>
      <p:sp>
        <p:nvSpPr>
          <p:cNvPr id="3" name="Content Placeholder 2"/>
          <p:cNvSpPr>
            <a:spLocks noGrp="1"/>
          </p:cNvSpPr>
          <p:nvPr>
            <p:ph idx="1"/>
          </p:nvPr>
        </p:nvSpPr>
        <p:spPr/>
        <p:txBody>
          <a:bodyPr>
            <a:normAutofit/>
          </a:bodyPr>
          <a:lstStyle/>
          <a:p>
            <a:r>
              <a:rPr lang="en-GB" smtClean="0"/>
              <a:t>“DIED” “DEATH” “DYING”- Be honest.</a:t>
            </a:r>
          </a:p>
          <a:p>
            <a:r>
              <a:rPr lang="en-GB" smtClean="0"/>
              <a:t>“In the process of living v’s dying”</a:t>
            </a:r>
          </a:p>
          <a:p>
            <a:r>
              <a:rPr lang="en-GB" smtClean="0"/>
              <a:t>Helpful to talk in terms of “Hours to days”, “days to weeks”, “weeks to months”, “months to years”</a:t>
            </a:r>
          </a:p>
          <a:p>
            <a:r>
              <a:rPr lang="en-GB" smtClean="0"/>
              <a:t>“You are coming towards the end of your life”</a:t>
            </a:r>
          </a:p>
          <a:p>
            <a:r>
              <a:rPr lang="en-GB" smtClean="0"/>
              <a:t>“Do you want me to be honest with you/ tell you everything”</a:t>
            </a:r>
          </a:p>
          <a:p>
            <a:r>
              <a:rPr lang="en-GB" smtClean="0"/>
              <a:t>“Some people would like to… whilst others…”</a:t>
            </a:r>
          </a:p>
          <a:p>
            <a:pPr>
              <a:buFont typeface="Wingdings 2" pitchFamily="18" charset="2"/>
              <a:buNone/>
            </a:pPr>
            <a:endParaRPr lang="en-GB"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title"/>
          </p:nvPr>
        </p:nvSpPr>
        <p:spPr/>
        <p:txBody>
          <a:bodyPr/>
          <a:lstStyle/>
          <a:p>
            <a:pPr algn="ctr"/>
            <a:r>
              <a:rPr lang="en-GB" b="1" u="sng" dirty="0" smtClean="0"/>
              <a:t>LCP</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549275"/>
            <a:ext cx="8229600" cy="647700"/>
          </a:xfrm>
        </p:spPr>
        <p:txBody>
          <a:bodyPr>
            <a:normAutofit fontScale="90000"/>
          </a:bodyPr>
          <a:lstStyle/>
          <a:p>
            <a:pPr fontAlgn="auto">
              <a:spcAft>
                <a:spcPts val="0"/>
              </a:spcAft>
              <a:defRPr/>
            </a:pPr>
            <a:r>
              <a:rPr lang="en-GB" dirty="0" smtClean="0"/>
              <a:t>It has a bad press!….</a:t>
            </a:r>
            <a:endParaRPr lang="en-GB" dirty="0"/>
          </a:p>
        </p:txBody>
      </p:sp>
      <p:sp>
        <p:nvSpPr>
          <p:cNvPr id="33794" name="Content Placeholder 2"/>
          <p:cNvSpPr>
            <a:spLocks noGrp="1"/>
          </p:cNvSpPr>
          <p:nvPr>
            <p:ph idx="1"/>
          </p:nvPr>
        </p:nvSpPr>
        <p:spPr/>
        <p:txBody>
          <a:bodyPr/>
          <a:lstStyle/>
          <a:p>
            <a:endParaRPr lang="en-GB" smtClean="0"/>
          </a:p>
        </p:txBody>
      </p:sp>
      <p:pic>
        <p:nvPicPr>
          <p:cNvPr id="33795" name="Picture 2" descr="http://www.independent.co.uk/incoming/article8443385.ece/ALTERNATES/w460/pg-8-pathway-2.jpg"/>
          <p:cNvPicPr>
            <a:picLocks noChangeAspect="1" noChangeArrowheads="1"/>
          </p:cNvPicPr>
          <p:nvPr/>
        </p:nvPicPr>
        <p:blipFill>
          <a:blip r:embed="rId3"/>
          <a:srcRect/>
          <a:stretch>
            <a:fillRect/>
          </a:stretch>
        </p:blipFill>
        <p:spPr bwMode="auto">
          <a:xfrm>
            <a:off x="5724525" y="1258888"/>
            <a:ext cx="3187700" cy="4248150"/>
          </a:xfrm>
          <a:prstGeom prst="rect">
            <a:avLst/>
          </a:prstGeom>
          <a:noFill/>
          <a:ln w="9525">
            <a:noFill/>
            <a:miter lim="800000"/>
            <a:headEnd/>
            <a:tailEnd/>
          </a:ln>
        </p:spPr>
      </p:pic>
      <p:pic>
        <p:nvPicPr>
          <p:cNvPr id="33796" name="Picture 4" descr="http://www.davidicke.com/images/stories/Oct201294/article-2211484-154cf25e000005dc-197_233x283.jpg"/>
          <p:cNvPicPr>
            <a:picLocks noChangeAspect="1" noChangeArrowheads="1"/>
          </p:cNvPicPr>
          <p:nvPr/>
        </p:nvPicPr>
        <p:blipFill>
          <a:blip r:embed="rId4"/>
          <a:srcRect/>
          <a:stretch>
            <a:fillRect/>
          </a:stretch>
        </p:blipFill>
        <p:spPr bwMode="auto">
          <a:xfrm>
            <a:off x="323850" y="1241425"/>
            <a:ext cx="3311525" cy="4022725"/>
          </a:xfrm>
          <a:prstGeom prst="rect">
            <a:avLst/>
          </a:prstGeom>
          <a:noFill/>
          <a:ln w="9525">
            <a:noFill/>
            <a:miter lim="800000"/>
            <a:headEnd/>
            <a:tailEnd/>
          </a:ln>
        </p:spPr>
      </p:pic>
      <p:pic>
        <p:nvPicPr>
          <p:cNvPr id="33797" name="Picture 6" descr="http://www.chad.co.uk/webimage/1.5433560.1361457612!/image/3469091074.jpg_gen/derivatives/landscape_595/3469091074.jpg"/>
          <p:cNvPicPr>
            <a:picLocks noChangeAspect="1" noChangeArrowheads="1"/>
          </p:cNvPicPr>
          <p:nvPr/>
        </p:nvPicPr>
        <p:blipFill>
          <a:blip r:embed="rId5"/>
          <a:srcRect/>
          <a:stretch>
            <a:fillRect/>
          </a:stretch>
        </p:blipFill>
        <p:spPr bwMode="auto">
          <a:xfrm>
            <a:off x="2987675" y="4149725"/>
            <a:ext cx="3024188" cy="2144713"/>
          </a:xfrm>
          <a:prstGeom prst="rect">
            <a:avLst/>
          </a:prstGeom>
          <a:noFill/>
          <a:ln w="9525">
            <a:noFill/>
            <a:miter lim="800000"/>
            <a:headEnd/>
            <a:tailEnd/>
          </a:ln>
        </p:spPr>
      </p:pic>
      <p:pic>
        <p:nvPicPr>
          <p:cNvPr id="33798" name="Picture 2"/>
          <p:cNvPicPr>
            <a:picLocks noChangeAspect="1" noChangeArrowheads="1"/>
          </p:cNvPicPr>
          <p:nvPr/>
        </p:nvPicPr>
        <p:blipFill>
          <a:blip r:embed="rId6"/>
          <a:srcRect/>
          <a:stretch>
            <a:fillRect/>
          </a:stretch>
        </p:blipFill>
        <p:spPr bwMode="auto">
          <a:xfrm>
            <a:off x="2879725" y="1739900"/>
            <a:ext cx="2857500" cy="2438400"/>
          </a:xfrm>
          <a:prstGeom prst="rect">
            <a:avLst/>
          </a:prstGeom>
          <a:noFill/>
          <a:ln w="9525">
            <a:noFill/>
            <a:miter lim="800000"/>
            <a:headEnd/>
            <a:tailEnd/>
          </a:ln>
        </p:spPr>
      </p:pic>
      <p:sp>
        <p:nvSpPr>
          <p:cNvPr id="33799" name="TextBox 3"/>
          <p:cNvSpPr txBox="1">
            <a:spLocks noChangeArrowheads="1"/>
          </p:cNvSpPr>
          <p:nvPr/>
        </p:nvSpPr>
        <p:spPr bwMode="auto">
          <a:xfrm>
            <a:off x="468313" y="5876925"/>
            <a:ext cx="6551612" cy="646113"/>
          </a:xfrm>
          <a:prstGeom prst="rect">
            <a:avLst/>
          </a:prstGeom>
          <a:noFill/>
          <a:ln w="9525">
            <a:noFill/>
            <a:miter lim="800000"/>
            <a:headEnd/>
            <a:tailEnd/>
          </a:ln>
        </p:spPr>
        <p:txBody>
          <a:bodyPr>
            <a:spAutoFit/>
          </a:bodyPr>
          <a:lstStyle/>
          <a:p>
            <a:r>
              <a:rPr lang="en-US" sz="3600" b="1">
                <a:latin typeface="Constantia" pitchFamily="18" charset="0"/>
              </a:rPr>
              <a:t>Euthanasia by the back door?</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620713"/>
            <a:ext cx="8229600" cy="923925"/>
          </a:xfrm>
        </p:spPr>
        <p:txBody>
          <a:bodyPr>
            <a:normAutofit fontScale="90000"/>
          </a:bodyPr>
          <a:lstStyle/>
          <a:p>
            <a:pPr fontAlgn="auto">
              <a:spcAft>
                <a:spcPts val="0"/>
              </a:spcAft>
              <a:defRPr/>
            </a:pPr>
            <a:r>
              <a:rPr lang="en-GB" dirty="0" smtClean="0"/>
              <a:t>LCP- What is It/ What should I say?</a:t>
            </a:r>
            <a:endParaRPr lang="en-GB" dirty="0"/>
          </a:p>
        </p:txBody>
      </p:sp>
      <p:sp>
        <p:nvSpPr>
          <p:cNvPr id="34818" name="Content Placeholder 2"/>
          <p:cNvSpPr>
            <a:spLocks noGrp="1"/>
          </p:cNvSpPr>
          <p:nvPr>
            <p:ph idx="1"/>
          </p:nvPr>
        </p:nvSpPr>
        <p:spPr>
          <a:xfrm>
            <a:off x="457200" y="1557338"/>
            <a:ext cx="8229600" cy="4767262"/>
          </a:xfrm>
        </p:spPr>
        <p:txBody>
          <a:bodyPr/>
          <a:lstStyle/>
          <a:p>
            <a:r>
              <a:rPr lang="en-GB" smtClean="0"/>
              <a:t>Aim: Treat patients appropriately in their last days of life</a:t>
            </a:r>
          </a:p>
          <a:p>
            <a:r>
              <a:rPr lang="en-GB" smtClean="0"/>
              <a:t>Does </a:t>
            </a:r>
            <a:r>
              <a:rPr lang="en-GB" b="1" smtClean="0"/>
              <a:t>not</a:t>
            </a:r>
            <a:r>
              <a:rPr lang="en-GB" smtClean="0"/>
              <a:t> hasten death</a:t>
            </a:r>
          </a:p>
          <a:p>
            <a:r>
              <a:rPr lang="en-GB" smtClean="0"/>
              <a:t>Multidisciplinary template</a:t>
            </a:r>
          </a:p>
          <a:p>
            <a:r>
              <a:rPr lang="en-GB" smtClean="0"/>
              <a:t>Standardise practice and act as a guide</a:t>
            </a:r>
          </a:p>
          <a:p>
            <a:r>
              <a:rPr lang="en-GB" smtClean="0"/>
              <a:t>Prompts regarding:</a:t>
            </a:r>
          </a:p>
          <a:p>
            <a:pPr marL="1143000" lvl="2" indent="-228600"/>
            <a:r>
              <a:rPr lang="en-GB" smtClean="0"/>
              <a:t>Symptom control- recognise and treating</a:t>
            </a:r>
          </a:p>
          <a:p>
            <a:pPr marL="1143000" lvl="2" indent="-228600"/>
            <a:r>
              <a:rPr lang="en-GB" smtClean="0"/>
              <a:t>Minimise inappropriate treatment and investigation</a:t>
            </a:r>
          </a:p>
          <a:p>
            <a:pPr marL="1143000" lvl="2" indent="-228600"/>
            <a:r>
              <a:rPr lang="en-GB" smtClean="0"/>
              <a:t>Meeting spiritual needs of patients</a:t>
            </a:r>
          </a:p>
          <a:p>
            <a:pPr marL="1143000" lvl="2" indent="-228600"/>
            <a:r>
              <a:rPr lang="en-GB" smtClean="0"/>
              <a:t>Psychological support offered</a:t>
            </a:r>
          </a:p>
          <a:p>
            <a:pPr marL="1143000" lvl="2" indent="-228600"/>
            <a:r>
              <a:rPr lang="en-GB" smtClean="0"/>
              <a:t>Family</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163"/>
            <a:ext cx="8229600" cy="1925885"/>
          </a:xfrm>
        </p:spPr>
        <p:txBody>
          <a:bodyPr>
            <a:normAutofit/>
          </a:bodyPr>
          <a:lstStyle/>
          <a:p>
            <a:pPr marL="0" indent="0" fontAlgn="auto">
              <a:spcAft>
                <a:spcPts val="0"/>
              </a:spcAft>
              <a:buClr>
                <a:schemeClr val="accent3"/>
              </a:buClr>
              <a:buFont typeface="Wingdings 2"/>
              <a:buNone/>
              <a:defRPr/>
            </a:pPr>
            <a:r>
              <a:rPr lang="en-US" dirty="0"/>
              <a:t>"You matter because you are you, and you matter to the end of your life. We will do all we can not only to help you die peacefully, but also to live until you die</a:t>
            </a:r>
            <a:r>
              <a:rPr lang="en-US" dirty="0" smtClean="0"/>
              <a:t>.”</a:t>
            </a:r>
          </a:p>
          <a:p>
            <a:pPr marL="0" indent="0" algn="r" fontAlgn="auto">
              <a:spcAft>
                <a:spcPts val="0"/>
              </a:spcAft>
              <a:buClr>
                <a:schemeClr val="accent3"/>
              </a:buClr>
              <a:buFont typeface="Wingdings 2"/>
              <a:buNone/>
              <a:defRPr/>
            </a:pPr>
            <a:r>
              <a:rPr lang="en-US" dirty="0" smtClean="0"/>
              <a:t>Dame Cicely Saunders</a:t>
            </a:r>
          </a:p>
          <a:p>
            <a:pPr marL="274320" indent="-274320" fontAlgn="auto">
              <a:spcAft>
                <a:spcPts val="0"/>
              </a:spcAft>
              <a:buClr>
                <a:schemeClr val="accent3"/>
              </a:buClr>
              <a:buFont typeface="Wingdings 2"/>
              <a:buChar char=""/>
              <a:defRPr/>
            </a:pPr>
            <a:endParaRPr lang="en-US" dirty="0"/>
          </a:p>
          <a:p>
            <a:pPr marL="274320" indent="-274320" fontAlgn="auto">
              <a:spcAft>
                <a:spcPts val="0"/>
              </a:spcAft>
              <a:buClr>
                <a:schemeClr val="accent3"/>
              </a:buClr>
              <a:buFont typeface="Wingdings 2"/>
              <a:buChar char=""/>
              <a:defRPr/>
            </a:pPr>
            <a:endParaRPr lang="en-GB"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a:xfrm>
            <a:off x="457200" y="704850"/>
            <a:ext cx="8229600" cy="995363"/>
          </a:xfrm>
        </p:spPr>
        <p:txBody>
          <a:bodyPr/>
          <a:lstStyle/>
          <a:p>
            <a:r>
              <a:rPr lang="en-GB" smtClean="0"/>
              <a:t>In conclusion…</a:t>
            </a:r>
          </a:p>
        </p:txBody>
      </p:sp>
      <p:sp>
        <p:nvSpPr>
          <p:cNvPr id="37890" name="Content Placeholder 2"/>
          <p:cNvSpPr>
            <a:spLocks noGrp="1"/>
          </p:cNvSpPr>
          <p:nvPr>
            <p:ph idx="1"/>
          </p:nvPr>
        </p:nvSpPr>
        <p:spPr/>
        <p:txBody>
          <a:bodyPr/>
          <a:lstStyle/>
          <a:p>
            <a:r>
              <a:rPr lang="en-GB" sz="3600" smtClean="0"/>
              <a:t>Aim for the Good</a:t>
            </a:r>
          </a:p>
          <a:p>
            <a:r>
              <a:rPr lang="en-GB" sz="3600" smtClean="0"/>
              <a:t>Avoid the Bad</a:t>
            </a:r>
          </a:p>
          <a:p>
            <a:r>
              <a:rPr lang="en-GB" sz="3600" smtClean="0"/>
              <a:t>… And be prepared for the Ugly</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endParaRPr lang="en-GB" smtClean="0"/>
          </a:p>
        </p:txBody>
      </p:sp>
      <p:sp>
        <p:nvSpPr>
          <p:cNvPr id="38914" name="Content Placeholder 2"/>
          <p:cNvSpPr>
            <a:spLocks noGrp="1"/>
          </p:cNvSpPr>
          <p:nvPr>
            <p:ph idx="1"/>
          </p:nvPr>
        </p:nvSpPr>
        <p:spPr/>
        <p:txBody>
          <a:bodyPr/>
          <a:lstStyle/>
          <a:p>
            <a:endParaRPr lang="en-GB"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3"/>
          <p:cNvSpPr>
            <a:spLocks noGrp="1"/>
          </p:cNvSpPr>
          <p:nvPr>
            <p:ph type="title"/>
          </p:nvPr>
        </p:nvSpPr>
        <p:spPr>
          <a:xfrm>
            <a:off x="468313" y="692150"/>
            <a:ext cx="8229600" cy="936625"/>
          </a:xfrm>
        </p:spPr>
        <p:txBody>
          <a:bodyPr/>
          <a:lstStyle/>
          <a:p>
            <a:r>
              <a:rPr lang="en-GB" sz="4800" smtClean="0"/>
              <a:t>YOU the F1 are often…</a:t>
            </a:r>
            <a:endParaRPr lang="en-GB" smtClean="0"/>
          </a:p>
        </p:txBody>
      </p:sp>
      <p:sp>
        <p:nvSpPr>
          <p:cNvPr id="3" name="Content Placeholder 2"/>
          <p:cNvSpPr>
            <a:spLocks noGrp="1"/>
          </p:cNvSpPr>
          <p:nvPr>
            <p:ph idx="1"/>
          </p:nvPr>
        </p:nvSpPr>
        <p:spPr/>
        <p:txBody>
          <a:bodyPr>
            <a:normAutofit/>
          </a:bodyPr>
          <a:lstStyle/>
          <a:p>
            <a:pPr marL="0" indent="0">
              <a:buFont typeface="Wingdings 2" pitchFamily="18" charset="2"/>
              <a:buNone/>
            </a:pPr>
            <a:endParaRPr lang="en-GB" sz="2800" smtClean="0"/>
          </a:p>
          <a:p>
            <a:pPr marL="0" indent="0"/>
            <a:r>
              <a:rPr lang="en-GB" sz="3000" smtClean="0"/>
              <a:t>The one who sees patients and families day to day</a:t>
            </a:r>
          </a:p>
          <a:p>
            <a:pPr marL="0" indent="0"/>
            <a:r>
              <a:rPr lang="en-GB" sz="3000" smtClean="0"/>
              <a:t>The most approachable/available doctor</a:t>
            </a:r>
          </a:p>
          <a:p>
            <a:pPr marL="0" indent="0"/>
            <a:r>
              <a:rPr lang="en-GB" sz="3000" smtClean="0"/>
              <a:t>May be left to deal with a dying patient</a:t>
            </a:r>
          </a:p>
          <a:p>
            <a:pPr marL="0" indent="0"/>
            <a:endParaRPr lang="en-GB" sz="3000" smtClean="0"/>
          </a:p>
          <a:p>
            <a:pPr marL="0" indent="0"/>
            <a:endParaRPr lang="en-GB" sz="2800" b="1" smtClean="0"/>
          </a:p>
          <a:p>
            <a:pPr marL="0" indent="0" algn="ctr">
              <a:buFont typeface="Wingdings 2" pitchFamily="18" charset="2"/>
              <a:buNone/>
            </a:pPr>
            <a:r>
              <a:rPr lang="en-GB" sz="2800" b="1" smtClean="0"/>
              <a:t>YOU really can make a difference</a:t>
            </a:r>
          </a:p>
          <a:p>
            <a:pPr marL="0" indent="0"/>
            <a:endParaRPr lang="en-GB" sz="28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Attitudes to death – clickers 1</a:t>
            </a:r>
            <a:endParaRPr lang="en-GB" dirty="0"/>
          </a:p>
        </p:txBody>
      </p:sp>
      <p:sp>
        <p:nvSpPr>
          <p:cNvPr id="3" name="TextBox 2"/>
          <p:cNvSpPr txBox="1"/>
          <p:nvPr/>
        </p:nvSpPr>
        <p:spPr>
          <a:xfrm>
            <a:off x="539552" y="2132856"/>
            <a:ext cx="7992888" cy="2062103"/>
          </a:xfrm>
          <a:prstGeom prst="rect">
            <a:avLst/>
          </a:prstGeom>
          <a:noFill/>
        </p:spPr>
        <p:txBody>
          <a:bodyPr wrap="square" rtlCol="0">
            <a:spAutoFit/>
          </a:bodyPr>
          <a:lstStyle/>
          <a:p>
            <a:r>
              <a:rPr lang="en-US" sz="3200" dirty="0">
                <a:latin typeface="+mn-lt"/>
              </a:rPr>
              <a:t>Have you seen a patient in their last few days of life</a:t>
            </a:r>
            <a:r>
              <a:rPr lang="en-US" sz="3200" dirty="0" smtClean="0">
                <a:latin typeface="+mn-lt"/>
              </a:rPr>
              <a:t>?</a:t>
            </a:r>
          </a:p>
          <a:p>
            <a:pPr marL="342900" indent="-342900">
              <a:buAutoNum type="arabicPeriod"/>
            </a:pPr>
            <a:r>
              <a:rPr lang="en-US" sz="3200" dirty="0" smtClean="0">
                <a:latin typeface="+mn-lt"/>
              </a:rPr>
              <a:t> Yes </a:t>
            </a:r>
          </a:p>
          <a:p>
            <a:pPr marL="342900" indent="-342900">
              <a:buAutoNum type="arabicPeriod"/>
            </a:pPr>
            <a:r>
              <a:rPr lang="en-US" sz="3200" dirty="0">
                <a:latin typeface="+mn-lt"/>
              </a:rPr>
              <a:t> </a:t>
            </a:r>
            <a:r>
              <a:rPr lang="en-US" sz="3200" dirty="0" smtClean="0">
                <a:latin typeface="+mn-lt"/>
              </a:rPr>
              <a:t>No</a:t>
            </a:r>
            <a:endParaRPr lang="en-US" sz="3200" dirty="0">
              <a:latin typeface="+mn-lt"/>
            </a:endParaRPr>
          </a:p>
        </p:txBody>
      </p:sp>
      <p:pic>
        <p:nvPicPr>
          <p:cNvPr id="4" name="PRS Question Icon" descr="PRS Question Icon"/>
          <p:cNvPicPr>
            <a:picLocks noChangeAspect="1"/>
          </p:cNvPicPr>
          <p:nvPr>
            <p:custDataLst>
              <p:tags r:id="rId1"/>
            </p:custDataLst>
          </p:nvPr>
        </p:nvPicPr>
        <p:blipFill>
          <a:blip r:embed="rId3"/>
          <a:stretch>
            <a:fillRect/>
          </a:stretch>
        </p:blipFill>
        <p:spPr>
          <a:xfrm>
            <a:off x="63500" y="6223000"/>
            <a:ext cx="406349" cy="406349"/>
          </a:xfrm>
          <a:prstGeom prst="rect">
            <a:avLst/>
          </a:prstGeom>
        </p:spPr>
      </p:pic>
    </p:spTree>
    <p:extLst>
      <p:ext uri="{BB962C8B-B14F-4D97-AF65-F5344CB8AC3E}">
        <p14:creationId xmlns:p14="http://schemas.microsoft.com/office/powerpoint/2010/main" val="27508377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467544" y="476672"/>
            <a:ext cx="8229600" cy="926976"/>
          </a:xfrm>
        </p:spPr>
        <p:txBody>
          <a:bodyPr/>
          <a:lstStyle/>
          <a:p>
            <a:r>
              <a:rPr lang="en-US" dirty="0" smtClean="0"/>
              <a:t>Attitudes to death - 2</a:t>
            </a:r>
          </a:p>
        </p:txBody>
      </p:sp>
      <p:sp>
        <p:nvSpPr>
          <p:cNvPr id="18434" name="Content Placeholder 2"/>
          <p:cNvSpPr>
            <a:spLocks noGrp="1"/>
          </p:cNvSpPr>
          <p:nvPr>
            <p:ph idx="1"/>
          </p:nvPr>
        </p:nvSpPr>
        <p:spPr>
          <a:xfrm>
            <a:off x="467544" y="1340768"/>
            <a:ext cx="8229600" cy="4389437"/>
          </a:xfrm>
        </p:spPr>
        <p:txBody>
          <a:bodyPr/>
          <a:lstStyle/>
          <a:p>
            <a:pPr marL="0" indent="0">
              <a:buNone/>
            </a:pPr>
            <a:endParaRPr lang="en-US" b="1" dirty="0" smtClean="0"/>
          </a:p>
          <a:p>
            <a:pPr marL="0" indent="0">
              <a:buNone/>
            </a:pPr>
            <a:r>
              <a:rPr lang="en-US" sz="2800" b="1" dirty="0" smtClean="0"/>
              <a:t>On a scale on 1-5 (1: not at all confident, 5: very confident:</a:t>
            </a:r>
          </a:p>
          <a:p>
            <a:endParaRPr lang="en-US" sz="3200" dirty="0" smtClean="0"/>
          </a:p>
          <a:p>
            <a:r>
              <a:rPr lang="en-US" sz="3200" dirty="0" smtClean="0"/>
              <a:t>I know what the role of an F1 is when dealing with patients at EOL</a:t>
            </a:r>
          </a:p>
          <a:p>
            <a:endParaRPr lang="en-US" dirty="0" smtClean="0"/>
          </a:p>
          <a:p>
            <a:endParaRPr lang="en-US" dirty="0" smtClean="0"/>
          </a:p>
        </p:txBody>
      </p:sp>
      <p:pic>
        <p:nvPicPr>
          <p:cNvPr id="4" name="PRS Question Icon" descr="PRS Question Icon"/>
          <p:cNvPicPr>
            <a:picLocks noChangeAspect="1"/>
          </p:cNvPicPr>
          <p:nvPr>
            <p:custDataLst>
              <p:tags r:id="rId1"/>
            </p:custDataLst>
          </p:nvPr>
        </p:nvPicPr>
        <p:blipFill>
          <a:blip r:embed="rId4"/>
          <a:stretch>
            <a:fillRect/>
          </a:stretch>
        </p:blipFill>
        <p:spPr>
          <a:xfrm>
            <a:off x="63500" y="6223000"/>
            <a:ext cx="406349" cy="406349"/>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Attitudes to death - 3</a:t>
            </a:r>
            <a:endParaRPr lang="en-GB" dirty="0"/>
          </a:p>
        </p:txBody>
      </p:sp>
      <p:sp>
        <p:nvSpPr>
          <p:cNvPr id="3" name="Content Placeholder 2"/>
          <p:cNvSpPr>
            <a:spLocks noGrp="1"/>
          </p:cNvSpPr>
          <p:nvPr>
            <p:ph idx="1"/>
          </p:nvPr>
        </p:nvSpPr>
        <p:spPr/>
        <p:txBody>
          <a:bodyPr/>
          <a:lstStyle/>
          <a:p>
            <a:endParaRPr lang="en-US" sz="3200" b="1" dirty="0" smtClean="0"/>
          </a:p>
          <a:p>
            <a:pPr marL="0" indent="0">
              <a:buNone/>
            </a:pPr>
            <a:r>
              <a:rPr lang="en-US" sz="2800" b="1" dirty="0" smtClean="0"/>
              <a:t>On </a:t>
            </a:r>
            <a:r>
              <a:rPr lang="en-US" sz="2800" b="1" dirty="0"/>
              <a:t>a scale on 1-5 (1: not at all confident, 5: very confident</a:t>
            </a:r>
            <a:endParaRPr lang="en-US" sz="2800" dirty="0" smtClean="0"/>
          </a:p>
          <a:p>
            <a:endParaRPr lang="en-US" sz="3200" dirty="0" smtClean="0"/>
          </a:p>
          <a:p>
            <a:r>
              <a:rPr lang="en-US" sz="3200" dirty="0" smtClean="0"/>
              <a:t>I </a:t>
            </a:r>
            <a:r>
              <a:rPr lang="en-US" sz="3200" dirty="0"/>
              <a:t>feel confident dealing with end of life </a:t>
            </a:r>
            <a:r>
              <a:rPr lang="en-US" sz="3200" dirty="0" smtClean="0"/>
              <a:t>symptoms.</a:t>
            </a:r>
            <a:endParaRPr lang="en-US" sz="3200" dirty="0"/>
          </a:p>
          <a:p>
            <a:endParaRPr lang="en-GB" dirty="0"/>
          </a:p>
        </p:txBody>
      </p:sp>
      <p:pic>
        <p:nvPicPr>
          <p:cNvPr id="4" name="PRS Question Icon" descr="PRS Question Icon"/>
          <p:cNvPicPr>
            <a:picLocks noChangeAspect="1"/>
          </p:cNvPicPr>
          <p:nvPr>
            <p:custDataLst>
              <p:tags r:id="rId1"/>
            </p:custDataLst>
          </p:nvPr>
        </p:nvPicPr>
        <p:blipFill>
          <a:blip r:embed="rId3"/>
          <a:stretch>
            <a:fillRect/>
          </a:stretch>
        </p:blipFill>
        <p:spPr>
          <a:xfrm>
            <a:off x="63500" y="6223000"/>
            <a:ext cx="406349" cy="406349"/>
          </a:xfrm>
          <a:prstGeom prst="rect">
            <a:avLst/>
          </a:prstGeom>
        </p:spPr>
      </p:pic>
    </p:spTree>
    <p:extLst>
      <p:ext uri="{BB962C8B-B14F-4D97-AF65-F5344CB8AC3E}">
        <p14:creationId xmlns:p14="http://schemas.microsoft.com/office/powerpoint/2010/main" val="6623173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Attitudes to death - 4</a:t>
            </a:r>
            <a:endParaRPr lang="en-GB" dirty="0"/>
          </a:p>
        </p:txBody>
      </p:sp>
      <p:sp>
        <p:nvSpPr>
          <p:cNvPr id="3" name="Content Placeholder 2"/>
          <p:cNvSpPr>
            <a:spLocks noGrp="1"/>
          </p:cNvSpPr>
          <p:nvPr>
            <p:ph idx="1"/>
          </p:nvPr>
        </p:nvSpPr>
        <p:spPr/>
        <p:txBody>
          <a:bodyPr/>
          <a:lstStyle/>
          <a:p>
            <a:pPr marL="273050" lvl="1" indent="-273050">
              <a:buClr>
                <a:srgbClr val="0BD0D9"/>
              </a:buClr>
              <a:buSzPct val="95000"/>
            </a:pPr>
            <a:r>
              <a:rPr lang="en-US" b="1" dirty="0"/>
              <a:t>On a scale on 1-5 (1: not at all confident, 5: very confident</a:t>
            </a:r>
            <a:endParaRPr lang="en-US" dirty="0" smtClean="0"/>
          </a:p>
          <a:p>
            <a:pPr marL="273050" lvl="1" indent="-273050">
              <a:buClr>
                <a:srgbClr val="0BD0D9"/>
              </a:buClr>
              <a:buSzPct val="95000"/>
            </a:pPr>
            <a:endParaRPr lang="en-US" dirty="0"/>
          </a:p>
          <a:p>
            <a:pPr marL="273050" lvl="1" indent="-273050">
              <a:buClr>
                <a:srgbClr val="0BD0D9"/>
              </a:buClr>
              <a:buSzPct val="95000"/>
            </a:pPr>
            <a:r>
              <a:rPr lang="en-US" sz="3200" dirty="0" smtClean="0"/>
              <a:t>I </a:t>
            </a:r>
            <a:r>
              <a:rPr lang="en-US" sz="3200" dirty="0"/>
              <a:t>feel confident discussing DNAR status with a patient</a:t>
            </a:r>
          </a:p>
          <a:p>
            <a:endParaRPr lang="en-GB" sz="3200" dirty="0"/>
          </a:p>
        </p:txBody>
      </p:sp>
      <p:pic>
        <p:nvPicPr>
          <p:cNvPr id="4" name="PRS Question Icon" descr="PRS Question Icon"/>
          <p:cNvPicPr>
            <a:picLocks noChangeAspect="1"/>
          </p:cNvPicPr>
          <p:nvPr>
            <p:custDataLst>
              <p:tags r:id="rId1"/>
            </p:custDataLst>
          </p:nvPr>
        </p:nvPicPr>
        <p:blipFill>
          <a:blip r:embed="rId3"/>
          <a:stretch>
            <a:fillRect/>
          </a:stretch>
        </p:blipFill>
        <p:spPr>
          <a:xfrm>
            <a:off x="63500" y="6223000"/>
            <a:ext cx="406349" cy="406349"/>
          </a:xfrm>
          <a:prstGeom prst="rect">
            <a:avLst/>
          </a:prstGeom>
        </p:spPr>
      </p:pic>
    </p:spTree>
    <p:extLst>
      <p:ext uri="{BB962C8B-B14F-4D97-AF65-F5344CB8AC3E}">
        <p14:creationId xmlns:p14="http://schemas.microsoft.com/office/powerpoint/2010/main" val="12591400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Attitudes to death - 5</a:t>
            </a:r>
            <a:endParaRPr lang="en-GB" dirty="0"/>
          </a:p>
        </p:txBody>
      </p:sp>
      <p:sp>
        <p:nvSpPr>
          <p:cNvPr id="3" name="Content Placeholder 2"/>
          <p:cNvSpPr>
            <a:spLocks noGrp="1"/>
          </p:cNvSpPr>
          <p:nvPr>
            <p:ph idx="1"/>
          </p:nvPr>
        </p:nvSpPr>
        <p:spPr/>
        <p:txBody>
          <a:bodyPr/>
          <a:lstStyle/>
          <a:p>
            <a:r>
              <a:rPr lang="en-US" sz="2800" b="1" dirty="0"/>
              <a:t>On a scale on 1-5 (1: not at all confident, 5: very confident</a:t>
            </a:r>
            <a:endParaRPr lang="en-US" dirty="0" smtClean="0"/>
          </a:p>
          <a:p>
            <a:endParaRPr lang="en-US" dirty="0"/>
          </a:p>
          <a:p>
            <a:r>
              <a:rPr lang="en-US" sz="3200" dirty="0" smtClean="0"/>
              <a:t>I </a:t>
            </a:r>
            <a:r>
              <a:rPr lang="en-US" sz="3200" dirty="0"/>
              <a:t>feel confident discussing the LCP with a family</a:t>
            </a:r>
          </a:p>
          <a:p>
            <a:endParaRPr lang="en-GB" dirty="0"/>
          </a:p>
        </p:txBody>
      </p:sp>
      <p:pic>
        <p:nvPicPr>
          <p:cNvPr id="4" name="PRS Question Icon" descr="PRS Question Icon"/>
          <p:cNvPicPr>
            <a:picLocks noChangeAspect="1"/>
          </p:cNvPicPr>
          <p:nvPr>
            <p:custDataLst>
              <p:tags r:id="rId1"/>
            </p:custDataLst>
          </p:nvPr>
        </p:nvPicPr>
        <p:blipFill>
          <a:blip r:embed="rId3"/>
          <a:stretch>
            <a:fillRect/>
          </a:stretch>
        </p:blipFill>
        <p:spPr>
          <a:xfrm>
            <a:off x="63500" y="6223000"/>
            <a:ext cx="406349" cy="406349"/>
          </a:xfrm>
          <a:prstGeom prst="rect">
            <a:avLst/>
          </a:prstGeom>
        </p:spPr>
      </p:pic>
    </p:spTree>
    <p:extLst>
      <p:ext uri="{BB962C8B-B14F-4D97-AF65-F5344CB8AC3E}">
        <p14:creationId xmlns:p14="http://schemas.microsoft.com/office/powerpoint/2010/main" val="19024837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Attitudes to death - 6</a:t>
            </a:r>
            <a:endParaRPr lang="en-GB" dirty="0"/>
          </a:p>
        </p:txBody>
      </p:sp>
      <p:sp>
        <p:nvSpPr>
          <p:cNvPr id="3" name="Content Placeholder 2"/>
          <p:cNvSpPr>
            <a:spLocks noGrp="1"/>
          </p:cNvSpPr>
          <p:nvPr>
            <p:ph idx="1"/>
          </p:nvPr>
        </p:nvSpPr>
        <p:spPr/>
        <p:txBody>
          <a:bodyPr/>
          <a:lstStyle/>
          <a:p>
            <a:r>
              <a:rPr lang="en-US" sz="2800" b="1" dirty="0"/>
              <a:t>On a scale on 1-5 (1: not at all confident, 5: very confident</a:t>
            </a:r>
            <a:endParaRPr lang="en-US" sz="2800" dirty="0" smtClean="0"/>
          </a:p>
          <a:p>
            <a:endParaRPr lang="en-US" dirty="0"/>
          </a:p>
          <a:p>
            <a:endParaRPr lang="en-US" dirty="0" smtClean="0"/>
          </a:p>
          <a:p>
            <a:r>
              <a:rPr lang="en-US" sz="3200" dirty="0" smtClean="0"/>
              <a:t>I </a:t>
            </a:r>
            <a:r>
              <a:rPr lang="en-US" sz="3200" dirty="0"/>
              <a:t>feel confident talking to a patient at the end of life</a:t>
            </a:r>
          </a:p>
          <a:p>
            <a:pPr marL="0" indent="0">
              <a:buNone/>
            </a:pPr>
            <a:endParaRPr lang="en-US" sz="3200" dirty="0"/>
          </a:p>
          <a:p>
            <a:endParaRPr lang="en-GB" dirty="0"/>
          </a:p>
        </p:txBody>
      </p:sp>
      <p:pic>
        <p:nvPicPr>
          <p:cNvPr id="4" name="PRS Question Icon" descr="PRS Question Icon"/>
          <p:cNvPicPr>
            <a:picLocks noChangeAspect="1"/>
          </p:cNvPicPr>
          <p:nvPr>
            <p:custDataLst>
              <p:tags r:id="rId1"/>
            </p:custDataLst>
          </p:nvPr>
        </p:nvPicPr>
        <p:blipFill>
          <a:blip r:embed="rId3"/>
          <a:stretch>
            <a:fillRect/>
          </a:stretch>
        </p:blipFill>
        <p:spPr>
          <a:xfrm>
            <a:off x="63500" y="6223000"/>
            <a:ext cx="406349" cy="406349"/>
          </a:xfrm>
          <a:prstGeom prst="rect">
            <a:avLst/>
          </a:prstGeom>
        </p:spPr>
      </p:pic>
    </p:spTree>
    <p:extLst>
      <p:ext uri="{BB962C8B-B14F-4D97-AF65-F5344CB8AC3E}">
        <p14:creationId xmlns:p14="http://schemas.microsoft.com/office/powerpoint/2010/main" val="195786466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VERSION" val="4.10"/>
  <p:tag name="QUESTIONNAME" val="Attitudes to dea"/>
  <p:tag name="QUESTIONTYPE" val=" 0"/>
  <p:tag name="QUESTIONCHOICES" val=" 0"/>
  <p:tag name="QUESTIONANSWER" val="None"/>
  <p:tag name="QUESTIONDIFFICULTY" val=" 0"/>
  <p:tag name="QUESTIONPOINTS" val=" 1"/>
  <p:tag name="QUESTIONCHANCES" val=" 3"/>
  <p:tag name="QUESTIONTIMER" val="00:45"/>
  <p:tag name="QUESTIONCHOICESTYPE" val=" 0"/>
  <p:tag name="QUESTIONCHARTTYPE" val="0"/>
  <p:tag name="MANUALQUESTIONSTART" val="No"/>
</p:tagLst>
</file>

<file path=ppt/tags/tag2.xml><?xml version="1.0" encoding="utf-8"?>
<p:tagLst xmlns:a="http://schemas.openxmlformats.org/drawingml/2006/main" xmlns:r="http://schemas.openxmlformats.org/officeDocument/2006/relationships" xmlns:p="http://schemas.openxmlformats.org/presentationml/2006/main">
  <p:tag name="VERSION" val="4.10"/>
  <p:tag name="QUESTIONNAME" val="Attitudes to dea"/>
  <p:tag name="QUESTIONTYPE" val=" 0"/>
  <p:tag name="QUESTIONCHOICES" val=" 3"/>
  <p:tag name="QUESTIONANSWER" val="None"/>
  <p:tag name="QUESTIONDIFFICULTY" val=" 0"/>
  <p:tag name="QUESTIONPOINTS" val=" 1"/>
  <p:tag name="QUESTIONCHANCES" val=" 3"/>
  <p:tag name="QUESTIONTIMER" val="00:30"/>
  <p:tag name="QUESTIONCHOICESTYPE" val=" 0"/>
  <p:tag name="QUESTIONCHARTTYPE" val="0"/>
  <p:tag name="MANUALQUESTIONSTART" val="No"/>
</p:tagLst>
</file>

<file path=ppt/tags/tag3.xml><?xml version="1.0" encoding="utf-8"?>
<p:tagLst xmlns:a="http://schemas.openxmlformats.org/drawingml/2006/main" xmlns:r="http://schemas.openxmlformats.org/officeDocument/2006/relationships" xmlns:p="http://schemas.openxmlformats.org/presentationml/2006/main">
  <p:tag name="VERSION" val="4.10"/>
  <p:tag name="QUESTIONNAME" val="Attitudes to dea"/>
  <p:tag name="QUESTIONTYPE" val=" 0"/>
  <p:tag name="QUESTIONCHOICES" val=" 3"/>
  <p:tag name="QUESTIONANSWER" val="None"/>
  <p:tag name="QUESTIONDIFFICULTY" val=" 0"/>
  <p:tag name="QUESTIONPOINTS" val=" 1"/>
  <p:tag name="QUESTIONCHANCES" val=" 3"/>
  <p:tag name="QUESTIONTIMER" val="00:30"/>
  <p:tag name="QUESTIONCHOICESTYPE" val=" 0"/>
  <p:tag name="QUESTIONCHARTTYPE" val="0"/>
  <p:tag name="MANUALQUESTIONSTART" val="No"/>
</p:tagLst>
</file>

<file path=ppt/tags/tag4.xml><?xml version="1.0" encoding="utf-8"?>
<p:tagLst xmlns:a="http://schemas.openxmlformats.org/drawingml/2006/main" xmlns:r="http://schemas.openxmlformats.org/officeDocument/2006/relationships" xmlns:p="http://schemas.openxmlformats.org/presentationml/2006/main">
  <p:tag name="VERSION" val="4.10"/>
  <p:tag name="QUESTIONNAME" val="Attitudes to dea"/>
  <p:tag name="QUESTIONTYPE" val=" 0"/>
  <p:tag name="QUESTIONCHOICES" val=" 3"/>
  <p:tag name="QUESTIONANSWER" val="None"/>
  <p:tag name="QUESTIONDIFFICULTY" val=" 0"/>
  <p:tag name="QUESTIONPOINTS" val=" 1"/>
  <p:tag name="QUESTIONCHANCES" val=" 3"/>
  <p:tag name="QUESTIONTIMER" val="00:30"/>
  <p:tag name="QUESTIONCHOICESTYPE" val=" 0"/>
  <p:tag name="QUESTIONCHARTTYPE" val="0"/>
  <p:tag name="MANUALQUESTIONSTART" val="No"/>
</p:tagLst>
</file>

<file path=ppt/tags/tag5.xml><?xml version="1.0" encoding="utf-8"?>
<p:tagLst xmlns:a="http://schemas.openxmlformats.org/drawingml/2006/main" xmlns:r="http://schemas.openxmlformats.org/officeDocument/2006/relationships" xmlns:p="http://schemas.openxmlformats.org/presentationml/2006/main">
  <p:tag name="VERSION" val="4.10"/>
  <p:tag name="QUESTIONNAME" val="Attitudes to dea"/>
  <p:tag name="QUESTIONTYPE" val=" 0"/>
  <p:tag name="QUESTIONCHOICES" val=" 3"/>
  <p:tag name="QUESTIONANSWER" val="None"/>
  <p:tag name="QUESTIONDIFFICULTY" val=" 0"/>
  <p:tag name="QUESTIONPOINTS" val=" 1"/>
  <p:tag name="QUESTIONCHANCES" val=" 3"/>
  <p:tag name="QUESTIONTIMER" val="00:30"/>
  <p:tag name="QUESTIONCHOICESTYPE" val=" 0"/>
  <p:tag name="QUESTIONCHARTTYPE" val="0"/>
  <p:tag name="MANUALQUESTIONSTART" val="No"/>
</p:tagLst>
</file>

<file path=ppt/tags/tag6.xml><?xml version="1.0" encoding="utf-8"?>
<p:tagLst xmlns:a="http://schemas.openxmlformats.org/drawingml/2006/main" xmlns:r="http://schemas.openxmlformats.org/officeDocument/2006/relationships" xmlns:p="http://schemas.openxmlformats.org/presentationml/2006/main">
  <p:tag name="VERSION" val="4.10"/>
  <p:tag name="QUESTIONNAME" val="Attitudes to dea"/>
  <p:tag name="QUESTIONTYPE" val=" 0"/>
  <p:tag name="QUESTIONCHOICES" val=" 3"/>
  <p:tag name="QUESTIONANSWER" val="None"/>
  <p:tag name="QUESTIONDIFFICULTY" val=" 0"/>
  <p:tag name="QUESTIONPOINTS" val=" 1"/>
  <p:tag name="QUESTIONCHANCES" val=" 3"/>
  <p:tag name="QUESTIONTIMER" val="00:30"/>
  <p:tag name="QUESTIONCHOICESTYPE" val=" 0"/>
  <p:tag name="QUESTIONCHARTTYPE" val="0"/>
  <p:tag name="MANUALQUESTIONSTART" val="No"/>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327</TotalTime>
  <Words>2475</Words>
  <Application>Microsoft Office PowerPoint</Application>
  <PresentationFormat>On-screen Show (4:3)</PresentationFormat>
  <Paragraphs>205</Paragraphs>
  <Slides>29</Slides>
  <Notes>22</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Flow</vt:lpstr>
      <vt:lpstr>Death - the Good, the Bad, and the Ugly</vt:lpstr>
      <vt:lpstr>Why is this Important?</vt:lpstr>
      <vt:lpstr>YOU the F1 are often…</vt:lpstr>
      <vt:lpstr>Attitudes to death – clickers 1</vt:lpstr>
      <vt:lpstr>Attitudes to death - 2</vt:lpstr>
      <vt:lpstr>Attitudes to death - 3</vt:lpstr>
      <vt:lpstr>Attitudes to death - 4</vt:lpstr>
      <vt:lpstr>Attitudes to death - 5</vt:lpstr>
      <vt:lpstr>Attitudes to death - 6</vt:lpstr>
      <vt:lpstr>Death on the Wards..</vt:lpstr>
      <vt:lpstr>The Good…</vt:lpstr>
      <vt:lpstr>Why was this ‘Good’?</vt:lpstr>
      <vt:lpstr>The Bad</vt:lpstr>
      <vt:lpstr>What was ‘BAD’?</vt:lpstr>
      <vt:lpstr>DNAR</vt:lpstr>
      <vt:lpstr>PowerPoint Presentation</vt:lpstr>
      <vt:lpstr>The Ugly</vt:lpstr>
      <vt:lpstr>Why was this ‘Ugly’?</vt:lpstr>
      <vt:lpstr>Things an F1 can do..</vt:lpstr>
      <vt:lpstr>Checklist</vt:lpstr>
      <vt:lpstr>Things an F1 should be wary of</vt:lpstr>
      <vt:lpstr>Euphemisms</vt:lpstr>
      <vt:lpstr>Helpful phrases</vt:lpstr>
      <vt:lpstr>LCP</vt:lpstr>
      <vt:lpstr>It has a bad press!….</vt:lpstr>
      <vt:lpstr>LCP- What is It/ What should I say?</vt:lpstr>
      <vt:lpstr>PowerPoint Presentation</vt:lpstr>
      <vt:lpstr>In conclusion…</vt:lpstr>
      <vt:lpstr>PowerPoint Presentation</vt:lpstr>
    </vt:vector>
  </TitlesOfParts>
  <Company>Chelsea and Westminster Healthcare NHS Fdn Trust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Death- the Good, the Bad, and the Ugly</dc:title>
  <dc:creator>Batt, Sophie</dc:creator>
  <cp:lastModifiedBy>Shiel, Nuala</cp:lastModifiedBy>
  <cp:revision>40</cp:revision>
  <dcterms:created xsi:type="dcterms:W3CDTF">2013-05-23T13:35:33Z</dcterms:created>
  <dcterms:modified xsi:type="dcterms:W3CDTF">2013-07-12T15:54:19Z</dcterms:modified>
</cp:coreProperties>
</file>