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6" r:id="rId1"/>
  </p:sldMasterIdLst>
  <p:notesMasterIdLst>
    <p:notesMasterId r:id="rId22"/>
  </p:notesMasterIdLst>
  <p:sldIdLst>
    <p:sldId id="256" r:id="rId2"/>
    <p:sldId id="265" r:id="rId3"/>
    <p:sldId id="264" r:id="rId4"/>
    <p:sldId id="259" r:id="rId5"/>
    <p:sldId id="266" r:id="rId6"/>
    <p:sldId id="268" r:id="rId7"/>
    <p:sldId id="273" r:id="rId8"/>
    <p:sldId id="267" r:id="rId9"/>
    <p:sldId id="263" r:id="rId10"/>
    <p:sldId id="260" r:id="rId11"/>
    <p:sldId id="269" r:id="rId12"/>
    <p:sldId id="275" r:id="rId13"/>
    <p:sldId id="276" r:id="rId14"/>
    <p:sldId id="277" r:id="rId15"/>
    <p:sldId id="279" r:id="rId16"/>
    <p:sldId id="280" r:id="rId17"/>
    <p:sldId id="282" r:id="rId18"/>
    <p:sldId id="288" r:id="rId19"/>
    <p:sldId id="283" r:id="rId20"/>
    <p:sldId id="286" r:id="rId21"/>
  </p:sldIdLst>
  <p:sldSz cx="9144000" cy="6858000" type="screen4x3"/>
  <p:notesSz cx="6858000" cy="9144000"/>
  <p:embeddedFontLst>
    <p:embeddedFont>
      <p:font typeface="Trebuchet MS" pitchFamily="34" charset="0"/>
      <p:regular r:id="rId23"/>
      <p:bold r:id="rId24"/>
      <p:italic r:id="rId25"/>
      <p:boldItalic r:id="rId26"/>
    </p:embeddedFont>
    <p:embeddedFont>
      <p:font typeface="Century Gothic" pitchFamily="34" charset="0"/>
      <p:regular r:id="rId27"/>
      <p:bold r:id="rId28"/>
      <p:italic r:id="rId29"/>
      <p:boldItalic r:id="rId30"/>
    </p:embeddedFont>
    <p:embeddedFont>
      <p:font typeface="Calibri" pitchFamily="34" charset="0"/>
      <p:regular r:id="rId31"/>
      <p:bold r:id="rId32"/>
      <p:italic r:id="rId33"/>
      <p:boldItalic r:id="rId34"/>
    </p:embeddedFont>
    <p:embeddedFont>
      <p:font typeface="Palatino Linotype" pitchFamily="18" charset="0"/>
      <p:regular r:id="rId35"/>
      <p:bold r:id="rId36"/>
      <p:italic r:id="rId37"/>
      <p:boldItalic r:id="rId38"/>
    </p:embeddedFont>
    <p:embeddedFont>
      <p:font typeface="ＭＳ Ｐゴシック" pitchFamily="34" charset="-128"/>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FCC00"/>
    <a:srgbClr val="669900"/>
    <a:srgbClr val="FF00FF"/>
    <a:srgbClr val="FF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77404" autoAdjust="0"/>
  </p:normalViewPr>
  <p:slideViewPr>
    <p:cSldViewPr snapToGrid="0">
      <p:cViewPr>
        <p:scale>
          <a:sx n="47" d="100"/>
          <a:sy n="47" d="100"/>
        </p:scale>
        <p:origin x="-7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B8499-27F2-4488-A705-AD9AB281C99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37C67D88-03FE-4D43-A598-0D9DCDE34020}">
      <dgm:prSet phldrT="[Text]" custT="1"/>
      <dgm:spPr/>
      <dgm:t>
        <a:bodyPr/>
        <a:lstStyle/>
        <a:p>
          <a:r>
            <a:rPr lang="en-GB" sz="1600" dirty="0" smtClean="0">
              <a:latin typeface="Trebuchet MS" pitchFamily="34" charset="0"/>
            </a:rPr>
            <a:t>Identify the issue</a:t>
          </a:r>
          <a:endParaRPr lang="en-GB" sz="1600" dirty="0">
            <a:latin typeface="Trebuchet MS" pitchFamily="34" charset="0"/>
          </a:endParaRPr>
        </a:p>
      </dgm:t>
    </dgm:pt>
    <dgm:pt modelId="{E0873307-EF0D-40BE-B7F8-AB464911784B}" type="parTrans" cxnId="{835F4595-CB88-4B9A-B7A2-4A76DF934545}">
      <dgm:prSet/>
      <dgm:spPr/>
      <dgm:t>
        <a:bodyPr/>
        <a:lstStyle/>
        <a:p>
          <a:endParaRPr lang="en-GB">
            <a:latin typeface="Trebuchet MS" pitchFamily="34" charset="0"/>
          </a:endParaRPr>
        </a:p>
      </dgm:t>
    </dgm:pt>
    <dgm:pt modelId="{742ED489-7E5A-4367-9231-B2DE8DD83A6B}" type="sibTrans" cxnId="{835F4595-CB88-4B9A-B7A2-4A76DF934545}">
      <dgm:prSet/>
      <dgm:spPr/>
      <dgm:t>
        <a:bodyPr/>
        <a:lstStyle/>
        <a:p>
          <a:endParaRPr lang="en-GB">
            <a:latin typeface="Trebuchet MS" pitchFamily="34" charset="0"/>
          </a:endParaRPr>
        </a:p>
      </dgm:t>
    </dgm:pt>
    <dgm:pt modelId="{9C1B68DE-2903-4639-8567-0456BD8EE5CC}">
      <dgm:prSet phldrT="[Text]" custT="1"/>
      <dgm:spPr/>
      <dgm:t>
        <a:bodyPr/>
        <a:lstStyle/>
        <a:p>
          <a:r>
            <a:rPr lang="en-GB" sz="1600" dirty="0" smtClean="0">
              <a:latin typeface="Trebuchet MS" pitchFamily="34" charset="0"/>
            </a:rPr>
            <a:t>Define the standards</a:t>
          </a:r>
          <a:endParaRPr lang="en-GB" sz="1600" dirty="0">
            <a:latin typeface="Trebuchet MS" pitchFamily="34" charset="0"/>
          </a:endParaRPr>
        </a:p>
      </dgm:t>
    </dgm:pt>
    <dgm:pt modelId="{49B3FEBA-F932-4B41-B7EB-3D2F896E5D91}" type="parTrans" cxnId="{DC11D7A2-09EE-458E-8D11-22131216C2F5}">
      <dgm:prSet/>
      <dgm:spPr/>
      <dgm:t>
        <a:bodyPr/>
        <a:lstStyle/>
        <a:p>
          <a:endParaRPr lang="en-GB">
            <a:latin typeface="Trebuchet MS" pitchFamily="34" charset="0"/>
          </a:endParaRPr>
        </a:p>
      </dgm:t>
    </dgm:pt>
    <dgm:pt modelId="{F2C7565A-33EE-4B52-854C-3B3DF04A100B}" type="sibTrans" cxnId="{DC11D7A2-09EE-458E-8D11-22131216C2F5}">
      <dgm:prSet/>
      <dgm:spPr/>
      <dgm:t>
        <a:bodyPr/>
        <a:lstStyle/>
        <a:p>
          <a:endParaRPr lang="en-GB">
            <a:latin typeface="Trebuchet MS" pitchFamily="34" charset="0"/>
          </a:endParaRPr>
        </a:p>
      </dgm:t>
    </dgm:pt>
    <dgm:pt modelId="{262B0B14-D246-44EC-ABAF-C2848EC7CB47}">
      <dgm:prSet phldrT="[Text]" custT="1"/>
      <dgm:spPr/>
      <dgm:t>
        <a:bodyPr/>
        <a:lstStyle/>
        <a:p>
          <a:r>
            <a:rPr lang="en-GB" sz="1600" dirty="0" smtClean="0">
              <a:latin typeface="Trebuchet MS" pitchFamily="34" charset="0"/>
            </a:rPr>
            <a:t>Collect data</a:t>
          </a:r>
          <a:endParaRPr lang="en-GB" sz="1600" dirty="0">
            <a:latin typeface="Trebuchet MS" pitchFamily="34" charset="0"/>
          </a:endParaRPr>
        </a:p>
      </dgm:t>
    </dgm:pt>
    <dgm:pt modelId="{5C1E404D-A9A3-4457-BA2D-B0EBCC55C6B9}" type="parTrans" cxnId="{3AA39630-2BDB-416A-8B20-B02BE6F9DE67}">
      <dgm:prSet/>
      <dgm:spPr/>
      <dgm:t>
        <a:bodyPr/>
        <a:lstStyle/>
        <a:p>
          <a:endParaRPr lang="en-GB">
            <a:latin typeface="Trebuchet MS" pitchFamily="34" charset="0"/>
          </a:endParaRPr>
        </a:p>
      </dgm:t>
    </dgm:pt>
    <dgm:pt modelId="{FA6CC778-A035-43B0-B56D-F3E514F08C61}" type="sibTrans" cxnId="{3AA39630-2BDB-416A-8B20-B02BE6F9DE67}">
      <dgm:prSet/>
      <dgm:spPr/>
      <dgm:t>
        <a:bodyPr/>
        <a:lstStyle/>
        <a:p>
          <a:endParaRPr lang="en-GB">
            <a:latin typeface="Trebuchet MS" pitchFamily="34" charset="0"/>
          </a:endParaRPr>
        </a:p>
      </dgm:t>
    </dgm:pt>
    <dgm:pt modelId="{81A140CF-A530-4EB0-9583-144FA0F16DF8}">
      <dgm:prSet phldrT="[Text]" custT="1"/>
      <dgm:spPr/>
      <dgm:t>
        <a:bodyPr/>
        <a:lstStyle/>
        <a:p>
          <a:r>
            <a:rPr lang="en-GB" sz="1600" dirty="0" smtClean="0">
              <a:latin typeface="Trebuchet MS" pitchFamily="34" charset="0"/>
            </a:rPr>
            <a:t>Compare performance against standards</a:t>
          </a:r>
          <a:endParaRPr lang="en-GB" sz="1600" dirty="0">
            <a:latin typeface="Trebuchet MS" pitchFamily="34" charset="0"/>
          </a:endParaRPr>
        </a:p>
      </dgm:t>
    </dgm:pt>
    <dgm:pt modelId="{8A88CCF4-7ED8-412D-A53C-4DB30066BC5A}" type="parTrans" cxnId="{36C97898-81AD-4ABC-B43E-E7BFADCDA5A7}">
      <dgm:prSet/>
      <dgm:spPr/>
      <dgm:t>
        <a:bodyPr/>
        <a:lstStyle/>
        <a:p>
          <a:endParaRPr lang="en-GB">
            <a:latin typeface="Trebuchet MS" pitchFamily="34" charset="0"/>
          </a:endParaRPr>
        </a:p>
      </dgm:t>
    </dgm:pt>
    <dgm:pt modelId="{96CEE0D0-22CA-449C-BC1B-BE73C50486F1}" type="sibTrans" cxnId="{36C97898-81AD-4ABC-B43E-E7BFADCDA5A7}">
      <dgm:prSet/>
      <dgm:spPr/>
      <dgm:t>
        <a:bodyPr/>
        <a:lstStyle/>
        <a:p>
          <a:endParaRPr lang="en-GB">
            <a:latin typeface="Trebuchet MS" pitchFamily="34" charset="0"/>
          </a:endParaRPr>
        </a:p>
      </dgm:t>
    </dgm:pt>
    <dgm:pt modelId="{BF81C6B7-81FF-4BB6-88B5-21F30BAD6207}">
      <dgm:prSet phldrT="[Text]" custT="1"/>
      <dgm:spPr/>
      <dgm:t>
        <a:bodyPr/>
        <a:lstStyle/>
        <a:p>
          <a:r>
            <a:rPr lang="en-GB" sz="1600" dirty="0" smtClean="0">
              <a:latin typeface="Trebuchet MS" pitchFamily="34" charset="0"/>
            </a:rPr>
            <a:t>Suggest changes and present data</a:t>
          </a:r>
          <a:endParaRPr lang="en-GB" sz="1600" dirty="0">
            <a:latin typeface="Trebuchet MS" pitchFamily="34" charset="0"/>
          </a:endParaRPr>
        </a:p>
      </dgm:t>
    </dgm:pt>
    <dgm:pt modelId="{6F8E4518-017C-4193-9912-3385F59D9DC7}" type="parTrans" cxnId="{3A7C3206-C9BC-4A86-8C1D-27B9CC323450}">
      <dgm:prSet/>
      <dgm:spPr/>
      <dgm:t>
        <a:bodyPr/>
        <a:lstStyle/>
        <a:p>
          <a:endParaRPr lang="en-GB">
            <a:latin typeface="Trebuchet MS" pitchFamily="34" charset="0"/>
          </a:endParaRPr>
        </a:p>
      </dgm:t>
    </dgm:pt>
    <dgm:pt modelId="{CFFF85E9-20DB-4DA0-825D-E7AD5D864738}" type="sibTrans" cxnId="{3A7C3206-C9BC-4A86-8C1D-27B9CC323450}">
      <dgm:prSet/>
      <dgm:spPr/>
      <dgm:t>
        <a:bodyPr/>
        <a:lstStyle/>
        <a:p>
          <a:endParaRPr lang="en-GB">
            <a:latin typeface="Trebuchet MS" pitchFamily="34" charset="0"/>
          </a:endParaRPr>
        </a:p>
      </dgm:t>
    </dgm:pt>
    <dgm:pt modelId="{6B6D686E-A722-4AF5-9A93-1C2C679849DC}" type="pres">
      <dgm:prSet presAssocID="{AD4B8499-27F2-4488-A705-AD9AB281C99E}" presName="cycle" presStyleCnt="0">
        <dgm:presLayoutVars>
          <dgm:dir/>
          <dgm:resizeHandles val="exact"/>
        </dgm:presLayoutVars>
      </dgm:prSet>
      <dgm:spPr/>
      <dgm:t>
        <a:bodyPr/>
        <a:lstStyle/>
        <a:p>
          <a:endParaRPr lang="en-GB"/>
        </a:p>
      </dgm:t>
    </dgm:pt>
    <dgm:pt modelId="{2E085E8F-3938-47FC-B3B3-8C3032520119}" type="pres">
      <dgm:prSet presAssocID="{37C67D88-03FE-4D43-A598-0D9DCDE34020}" presName="dummy" presStyleCnt="0"/>
      <dgm:spPr/>
    </dgm:pt>
    <dgm:pt modelId="{6F59F327-05F3-443A-B78F-A18E88C250A1}" type="pres">
      <dgm:prSet presAssocID="{37C67D88-03FE-4D43-A598-0D9DCDE34020}" presName="node" presStyleLbl="revTx" presStyleIdx="0" presStyleCnt="5" custScaleX="128615">
        <dgm:presLayoutVars>
          <dgm:bulletEnabled val="1"/>
        </dgm:presLayoutVars>
      </dgm:prSet>
      <dgm:spPr/>
      <dgm:t>
        <a:bodyPr/>
        <a:lstStyle/>
        <a:p>
          <a:endParaRPr lang="en-GB"/>
        </a:p>
      </dgm:t>
    </dgm:pt>
    <dgm:pt modelId="{7BE2B16E-B1DF-4C02-9E96-7C5DBFBE985E}" type="pres">
      <dgm:prSet presAssocID="{742ED489-7E5A-4367-9231-B2DE8DD83A6B}" presName="sibTrans" presStyleLbl="node1" presStyleIdx="0" presStyleCnt="5"/>
      <dgm:spPr/>
      <dgm:t>
        <a:bodyPr/>
        <a:lstStyle/>
        <a:p>
          <a:endParaRPr lang="en-GB"/>
        </a:p>
      </dgm:t>
    </dgm:pt>
    <dgm:pt modelId="{089B93CD-CD3A-4CA6-B185-F7DD3A6B31E7}" type="pres">
      <dgm:prSet presAssocID="{9C1B68DE-2903-4639-8567-0456BD8EE5CC}" presName="dummy" presStyleCnt="0"/>
      <dgm:spPr/>
    </dgm:pt>
    <dgm:pt modelId="{D5BE379D-3365-4143-BFE4-68BA2AE66230}" type="pres">
      <dgm:prSet presAssocID="{9C1B68DE-2903-4639-8567-0456BD8EE5CC}" presName="node" presStyleLbl="revTx" presStyleIdx="1" presStyleCnt="5">
        <dgm:presLayoutVars>
          <dgm:bulletEnabled val="1"/>
        </dgm:presLayoutVars>
      </dgm:prSet>
      <dgm:spPr/>
      <dgm:t>
        <a:bodyPr/>
        <a:lstStyle/>
        <a:p>
          <a:endParaRPr lang="en-GB"/>
        </a:p>
      </dgm:t>
    </dgm:pt>
    <dgm:pt modelId="{D9CD129C-F5CC-4F8C-A275-5BB0BC3BE037}" type="pres">
      <dgm:prSet presAssocID="{F2C7565A-33EE-4B52-854C-3B3DF04A100B}" presName="sibTrans" presStyleLbl="node1" presStyleIdx="1" presStyleCnt="5"/>
      <dgm:spPr/>
      <dgm:t>
        <a:bodyPr/>
        <a:lstStyle/>
        <a:p>
          <a:endParaRPr lang="en-GB"/>
        </a:p>
      </dgm:t>
    </dgm:pt>
    <dgm:pt modelId="{2506F62E-5D48-4CCC-A727-4499949D1027}" type="pres">
      <dgm:prSet presAssocID="{262B0B14-D246-44EC-ABAF-C2848EC7CB47}" presName="dummy" presStyleCnt="0"/>
      <dgm:spPr/>
    </dgm:pt>
    <dgm:pt modelId="{EE2DE1A0-0D39-47D7-9353-7717ECDA54AC}" type="pres">
      <dgm:prSet presAssocID="{262B0B14-D246-44EC-ABAF-C2848EC7CB47}" presName="node" presStyleLbl="revTx" presStyleIdx="2" presStyleCnt="5">
        <dgm:presLayoutVars>
          <dgm:bulletEnabled val="1"/>
        </dgm:presLayoutVars>
      </dgm:prSet>
      <dgm:spPr/>
      <dgm:t>
        <a:bodyPr/>
        <a:lstStyle/>
        <a:p>
          <a:endParaRPr lang="en-GB"/>
        </a:p>
      </dgm:t>
    </dgm:pt>
    <dgm:pt modelId="{E1F3A11F-F9C2-45A3-B835-BB254189B897}" type="pres">
      <dgm:prSet presAssocID="{FA6CC778-A035-43B0-B56D-F3E514F08C61}" presName="sibTrans" presStyleLbl="node1" presStyleIdx="2" presStyleCnt="5"/>
      <dgm:spPr/>
      <dgm:t>
        <a:bodyPr/>
        <a:lstStyle/>
        <a:p>
          <a:endParaRPr lang="en-GB"/>
        </a:p>
      </dgm:t>
    </dgm:pt>
    <dgm:pt modelId="{D677072E-293C-4C6F-9E27-A9373F9142DF}" type="pres">
      <dgm:prSet presAssocID="{81A140CF-A530-4EB0-9583-144FA0F16DF8}" presName="dummy" presStyleCnt="0"/>
      <dgm:spPr/>
    </dgm:pt>
    <dgm:pt modelId="{FA9FD74D-DCCF-4065-993E-7E8E7852FD58}" type="pres">
      <dgm:prSet presAssocID="{81A140CF-A530-4EB0-9583-144FA0F16DF8}" presName="node" presStyleLbl="revTx" presStyleIdx="3" presStyleCnt="5">
        <dgm:presLayoutVars>
          <dgm:bulletEnabled val="1"/>
        </dgm:presLayoutVars>
      </dgm:prSet>
      <dgm:spPr/>
      <dgm:t>
        <a:bodyPr/>
        <a:lstStyle/>
        <a:p>
          <a:endParaRPr lang="en-GB"/>
        </a:p>
      </dgm:t>
    </dgm:pt>
    <dgm:pt modelId="{4D13C405-27E7-4A5E-A45C-B6ED3E1932FF}" type="pres">
      <dgm:prSet presAssocID="{96CEE0D0-22CA-449C-BC1B-BE73C50486F1}" presName="sibTrans" presStyleLbl="node1" presStyleIdx="3" presStyleCnt="5"/>
      <dgm:spPr/>
      <dgm:t>
        <a:bodyPr/>
        <a:lstStyle/>
        <a:p>
          <a:endParaRPr lang="en-GB"/>
        </a:p>
      </dgm:t>
    </dgm:pt>
    <dgm:pt modelId="{82EA98D2-D2A9-416D-B585-3BA3BCD0368F}" type="pres">
      <dgm:prSet presAssocID="{BF81C6B7-81FF-4BB6-88B5-21F30BAD6207}" presName="dummy" presStyleCnt="0"/>
      <dgm:spPr/>
    </dgm:pt>
    <dgm:pt modelId="{5FBD547F-9A40-4174-9634-DE6D597882FF}" type="pres">
      <dgm:prSet presAssocID="{BF81C6B7-81FF-4BB6-88B5-21F30BAD6207}" presName="node" presStyleLbl="revTx" presStyleIdx="4" presStyleCnt="5">
        <dgm:presLayoutVars>
          <dgm:bulletEnabled val="1"/>
        </dgm:presLayoutVars>
      </dgm:prSet>
      <dgm:spPr/>
      <dgm:t>
        <a:bodyPr/>
        <a:lstStyle/>
        <a:p>
          <a:endParaRPr lang="en-GB"/>
        </a:p>
      </dgm:t>
    </dgm:pt>
    <dgm:pt modelId="{02015404-2889-46D6-835F-51633E7A3E81}" type="pres">
      <dgm:prSet presAssocID="{CFFF85E9-20DB-4DA0-825D-E7AD5D864738}" presName="sibTrans" presStyleLbl="node1" presStyleIdx="4" presStyleCnt="5"/>
      <dgm:spPr/>
      <dgm:t>
        <a:bodyPr/>
        <a:lstStyle/>
        <a:p>
          <a:endParaRPr lang="en-GB"/>
        </a:p>
      </dgm:t>
    </dgm:pt>
  </dgm:ptLst>
  <dgm:cxnLst>
    <dgm:cxn modelId="{658E60BB-A521-4BEF-B2E5-C8C0336EA5C5}" type="presOf" srcId="{9C1B68DE-2903-4639-8567-0456BD8EE5CC}" destId="{D5BE379D-3365-4143-BFE4-68BA2AE66230}" srcOrd="0" destOrd="0" presId="urn:microsoft.com/office/officeart/2005/8/layout/cycle1"/>
    <dgm:cxn modelId="{9E2D0F3E-AF76-497D-846F-E624A74F77FD}" type="presOf" srcId="{96CEE0D0-22CA-449C-BC1B-BE73C50486F1}" destId="{4D13C405-27E7-4A5E-A45C-B6ED3E1932FF}" srcOrd="0" destOrd="0" presId="urn:microsoft.com/office/officeart/2005/8/layout/cycle1"/>
    <dgm:cxn modelId="{61F065C7-6441-4D9F-A007-D2DB002C29BA}" type="presOf" srcId="{262B0B14-D246-44EC-ABAF-C2848EC7CB47}" destId="{EE2DE1A0-0D39-47D7-9353-7717ECDA54AC}" srcOrd="0" destOrd="0" presId="urn:microsoft.com/office/officeart/2005/8/layout/cycle1"/>
    <dgm:cxn modelId="{8400C8FE-6C4D-462C-ABE9-1E5BB60C1946}" type="presOf" srcId="{CFFF85E9-20DB-4DA0-825D-E7AD5D864738}" destId="{02015404-2889-46D6-835F-51633E7A3E81}" srcOrd="0" destOrd="0" presId="urn:microsoft.com/office/officeart/2005/8/layout/cycle1"/>
    <dgm:cxn modelId="{1859D29D-0D2E-4AB8-B7B3-35FB04520E41}" type="presOf" srcId="{BF81C6B7-81FF-4BB6-88B5-21F30BAD6207}" destId="{5FBD547F-9A40-4174-9634-DE6D597882FF}" srcOrd="0" destOrd="0" presId="urn:microsoft.com/office/officeart/2005/8/layout/cycle1"/>
    <dgm:cxn modelId="{E6458ACE-8F56-4BFB-824D-B55FB5A3E3DE}" type="presOf" srcId="{AD4B8499-27F2-4488-A705-AD9AB281C99E}" destId="{6B6D686E-A722-4AF5-9A93-1C2C679849DC}" srcOrd="0" destOrd="0" presId="urn:microsoft.com/office/officeart/2005/8/layout/cycle1"/>
    <dgm:cxn modelId="{3A7C3206-C9BC-4A86-8C1D-27B9CC323450}" srcId="{AD4B8499-27F2-4488-A705-AD9AB281C99E}" destId="{BF81C6B7-81FF-4BB6-88B5-21F30BAD6207}" srcOrd="4" destOrd="0" parTransId="{6F8E4518-017C-4193-9912-3385F59D9DC7}" sibTransId="{CFFF85E9-20DB-4DA0-825D-E7AD5D864738}"/>
    <dgm:cxn modelId="{835F4595-CB88-4B9A-B7A2-4A76DF934545}" srcId="{AD4B8499-27F2-4488-A705-AD9AB281C99E}" destId="{37C67D88-03FE-4D43-A598-0D9DCDE34020}" srcOrd="0" destOrd="0" parTransId="{E0873307-EF0D-40BE-B7F8-AB464911784B}" sibTransId="{742ED489-7E5A-4367-9231-B2DE8DD83A6B}"/>
    <dgm:cxn modelId="{D6541181-6E6F-4020-A35D-202F1FBE500F}" type="presOf" srcId="{81A140CF-A530-4EB0-9583-144FA0F16DF8}" destId="{FA9FD74D-DCCF-4065-993E-7E8E7852FD58}" srcOrd="0" destOrd="0" presId="urn:microsoft.com/office/officeart/2005/8/layout/cycle1"/>
    <dgm:cxn modelId="{DD2E458C-B922-4E58-86C2-C4377D6C7232}" type="presOf" srcId="{F2C7565A-33EE-4B52-854C-3B3DF04A100B}" destId="{D9CD129C-F5CC-4F8C-A275-5BB0BC3BE037}" srcOrd="0" destOrd="0" presId="urn:microsoft.com/office/officeart/2005/8/layout/cycle1"/>
    <dgm:cxn modelId="{C39320B3-46A3-45EC-A66E-9779815B2277}" type="presOf" srcId="{37C67D88-03FE-4D43-A598-0D9DCDE34020}" destId="{6F59F327-05F3-443A-B78F-A18E88C250A1}" srcOrd="0" destOrd="0" presId="urn:microsoft.com/office/officeart/2005/8/layout/cycle1"/>
    <dgm:cxn modelId="{DC11D7A2-09EE-458E-8D11-22131216C2F5}" srcId="{AD4B8499-27F2-4488-A705-AD9AB281C99E}" destId="{9C1B68DE-2903-4639-8567-0456BD8EE5CC}" srcOrd="1" destOrd="0" parTransId="{49B3FEBA-F932-4B41-B7EB-3D2F896E5D91}" sibTransId="{F2C7565A-33EE-4B52-854C-3B3DF04A100B}"/>
    <dgm:cxn modelId="{2B52CCED-9795-47C9-B680-F77F4A958927}" type="presOf" srcId="{FA6CC778-A035-43B0-B56D-F3E514F08C61}" destId="{E1F3A11F-F9C2-45A3-B835-BB254189B897}" srcOrd="0" destOrd="0" presId="urn:microsoft.com/office/officeart/2005/8/layout/cycle1"/>
    <dgm:cxn modelId="{F73A1640-D05E-4180-B1E8-BAD90DC31DC4}" type="presOf" srcId="{742ED489-7E5A-4367-9231-B2DE8DD83A6B}" destId="{7BE2B16E-B1DF-4C02-9E96-7C5DBFBE985E}" srcOrd="0" destOrd="0" presId="urn:microsoft.com/office/officeart/2005/8/layout/cycle1"/>
    <dgm:cxn modelId="{3AA39630-2BDB-416A-8B20-B02BE6F9DE67}" srcId="{AD4B8499-27F2-4488-A705-AD9AB281C99E}" destId="{262B0B14-D246-44EC-ABAF-C2848EC7CB47}" srcOrd="2" destOrd="0" parTransId="{5C1E404D-A9A3-4457-BA2D-B0EBCC55C6B9}" sibTransId="{FA6CC778-A035-43B0-B56D-F3E514F08C61}"/>
    <dgm:cxn modelId="{36C97898-81AD-4ABC-B43E-E7BFADCDA5A7}" srcId="{AD4B8499-27F2-4488-A705-AD9AB281C99E}" destId="{81A140CF-A530-4EB0-9583-144FA0F16DF8}" srcOrd="3" destOrd="0" parTransId="{8A88CCF4-7ED8-412D-A53C-4DB30066BC5A}" sibTransId="{96CEE0D0-22CA-449C-BC1B-BE73C50486F1}"/>
    <dgm:cxn modelId="{C9F744DC-C880-4E22-BECF-906891559CB8}" type="presParOf" srcId="{6B6D686E-A722-4AF5-9A93-1C2C679849DC}" destId="{2E085E8F-3938-47FC-B3B3-8C3032520119}" srcOrd="0" destOrd="0" presId="urn:microsoft.com/office/officeart/2005/8/layout/cycle1"/>
    <dgm:cxn modelId="{EC132E3B-A139-48F9-BADA-552DA666ED0F}" type="presParOf" srcId="{6B6D686E-A722-4AF5-9A93-1C2C679849DC}" destId="{6F59F327-05F3-443A-B78F-A18E88C250A1}" srcOrd="1" destOrd="0" presId="urn:microsoft.com/office/officeart/2005/8/layout/cycle1"/>
    <dgm:cxn modelId="{994BB6DE-A4A1-48DA-BF1F-687C2382E373}" type="presParOf" srcId="{6B6D686E-A722-4AF5-9A93-1C2C679849DC}" destId="{7BE2B16E-B1DF-4C02-9E96-7C5DBFBE985E}" srcOrd="2" destOrd="0" presId="urn:microsoft.com/office/officeart/2005/8/layout/cycle1"/>
    <dgm:cxn modelId="{B4F35E3C-8FCE-4D9F-9CEF-5D8950A6058F}" type="presParOf" srcId="{6B6D686E-A722-4AF5-9A93-1C2C679849DC}" destId="{089B93CD-CD3A-4CA6-B185-F7DD3A6B31E7}" srcOrd="3" destOrd="0" presId="urn:microsoft.com/office/officeart/2005/8/layout/cycle1"/>
    <dgm:cxn modelId="{8334F8BF-4617-4B02-BBB1-5DA5F97BAE8D}" type="presParOf" srcId="{6B6D686E-A722-4AF5-9A93-1C2C679849DC}" destId="{D5BE379D-3365-4143-BFE4-68BA2AE66230}" srcOrd="4" destOrd="0" presId="urn:microsoft.com/office/officeart/2005/8/layout/cycle1"/>
    <dgm:cxn modelId="{4C50CC3E-8279-4D72-8D74-C2F4528553DD}" type="presParOf" srcId="{6B6D686E-A722-4AF5-9A93-1C2C679849DC}" destId="{D9CD129C-F5CC-4F8C-A275-5BB0BC3BE037}" srcOrd="5" destOrd="0" presId="urn:microsoft.com/office/officeart/2005/8/layout/cycle1"/>
    <dgm:cxn modelId="{9F2AC32E-6D03-428B-B481-E100728D03FA}" type="presParOf" srcId="{6B6D686E-A722-4AF5-9A93-1C2C679849DC}" destId="{2506F62E-5D48-4CCC-A727-4499949D1027}" srcOrd="6" destOrd="0" presId="urn:microsoft.com/office/officeart/2005/8/layout/cycle1"/>
    <dgm:cxn modelId="{DBA73999-315C-479E-B838-70687966B0AB}" type="presParOf" srcId="{6B6D686E-A722-4AF5-9A93-1C2C679849DC}" destId="{EE2DE1A0-0D39-47D7-9353-7717ECDA54AC}" srcOrd="7" destOrd="0" presId="urn:microsoft.com/office/officeart/2005/8/layout/cycle1"/>
    <dgm:cxn modelId="{F132B291-C221-4BEF-A31F-5D0E8CE918A2}" type="presParOf" srcId="{6B6D686E-A722-4AF5-9A93-1C2C679849DC}" destId="{E1F3A11F-F9C2-45A3-B835-BB254189B897}" srcOrd="8" destOrd="0" presId="urn:microsoft.com/office/officeart/2005/8/layout/cycle1"/>
    <dgm:cxn modelId="{A394A3AA-2ACE-4169-9352-B2CD59020A8C}" type="presParOf" srcId="{6B6D686E-A722-4AF5-9A93-1C2C679849DC}" destId="{D677072E-293C-4C6F-9E27-A9373F9142DF}" srcOrd="9" destOrd="0" presId="urn:microsoft.com/office/officeart/2005/8/layout/cycle1"/>
    <dgm:cxn modelId="{5313981C-CF3F-4F4D-BEB2-E3521D33D71D}" type="presParOf" srcId="{6B6D686E-A722-4AF5-9A93-1C2C679849DC}" destId="{FA9FD74D-DCCF-4065-993E-7E8E7852FD58}" srcOrd="10" destOrd="0" presId="urn:microsoft.com/office/officeart/2005/8/layout/cycle1"/>
    <dgm:cxn modelId="{55BC1EEE-6719-4BAE-B434-2D76846A5426}" type="presParOf" srcId="{6B6D686E-A722-4AF5-9A93-1C2C679849DC}" destId="{4D13C405-27E7-4A5E-A45C-B6ED3E1932FF}" srcOrd="11" destOrd="0" presId="urn:microsoft.com/office/officeart/2005/8/layout/cycle1"/>
    <dgm:cxn modelId="{5AE4C2C2-0397-477C-93C7-2729F8471824}" type="presParOf" srcId="{6B6D686E-A722-4AF5-9A93-1C2C679849DC}" destId="{82EA98D2-D2A9-416D-B585-3BA3BCD0368F}" srcOrd="12" destOrd="0" presId="urn:microsoft.com/office/officeart/2005/8/layout/cycle1"/>
    <dgm:cxn modelId="{522FBDAB-A161-4717-B84D-8D1B5614594D}" type="presParOf" srcId="{6B6D686E-A722-4AF5-9A93-1C2C679849DC}" destId="{5FBD547F-9A40-4174-9634-DE6D597882FF}" srcOrd="13" destOrd="0" presId="urn:microsoft.com/office/officeart/2005/8/layout/cycle1"/>
    <dgm:cxn modelId="{CE0390C3-B425-4336-873B-BC207F1A3A26}" type="presParOf" srcId="{6B6D686E-A722-4AF5-9A93-1C2C679849DC}" destId="{02015404-2889-46D6-835F-51633E7A3E81}"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E07EA-F069-4D94-8030-854F92B99622}" type="datetimeFigureOut">
              <a:rPr lang="en-GB" smtClean="0"/>
              <a:pPr/>
              <a:t>12/07/2013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60A35-5DE3-43AC-AAC9-1A8EA0A1FC1A}" type="slidenum">
              <a:rPr lang="en-GB" smtClean="0"/>
              <a:pPr/>
              <a:t>‹#›</a:t>
            </a:fld>
            <a:endParaRPr lang="en-GB"/>
          </a:p>
        </p:txBody>
      </p:sp>
    </p:spTree>
    <p:extLst>
      <p:ext uri="{BB962C8B-B14F-4D97-AF65-F5344CB8AC3E}">
        <p14:creationId xmlns:p14="http://schemas.microsoft.com/office/powerpoint/2010/main" val="397988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1</a:t>
            </a:fld>
            <a:endParaRPr lang="en-GB"/>
          </a:p>
        </p:txBody>
      </p:sp>
    </p:spTree>
    <p:extLst>
      <p:ext uri="{BB962C8B-B14F-4D97-AF65-F5344CB8AC3E}">
        <p14:creationId xmlns:p14="http://schemas.microsoft.com/office/powerpoint/2010/main" val="2198062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your consultant or the department’s audit lead (a dedicated consultant) early on for advice about a project</a:t>
            </a:r>
          </a:p>
          <a:p>
            <a:r>
              <a:rPr lang="en-GB" dirty="0" smtClean="0"/>
              <a:t>Get involved with audits that interest you and help the service; doing audit for audit’s sake is boring</a:t>
            </a:r>
          </a:p>
          <a:p>
            <a:r>
              <a:rPr lang="en-GB" dirty="0" smtClean="0"/>
              <a:t>Remember that you can close someone else’s audit loop</a:t>
            </a:r>
          </a:p>
          <a:p>
            <a:r>
              <a:rPr lang="en-GB" dirty="0" smtClean="0"/>
              <a:t>You will be asked what you specifically did in an audit, so help conceive the project, collect data, write the report, and present it</a:t>
            </a:r>
          </a:p>
          <a:p>
            <a:r>
              <a:rPr lang="en-GB" dirty="0" smtClean="0"/>
              <a:t>Present your audit at the departmental audit meeting (each specialty has one), and possibly at your hospital’s grand rounds</a:t>
            </a:r>
          </a:p>
          <a:p>
            <a:r>
              <a:rPr lang="en-GB" dirty="0" smtClean="0"/>
              <a:t>Submit your audit for the hospital’s audit prize. There are also other prizes out there; search the internet and journals</a:t>
            </a:r>
          </a:p>
          <a:p>
            <a:r>
              <a:rPr lang="en-GB" dirty="0" smtClean="0"/>
              <a:t>A good audit can get published. Most journals will publish high quality, well written, and original audits; the </a:t>
            </a:r>
            <a:r>
              <a:rPr lang="en-GB" i="1" dirty="0" smtClean="0"/>
              <a:t>Postgraduate Medical Journal</a:t>
            </a:r>
            <a:r>
              <a:rPr lang="en-GB" dirty="0" smtClean="0"/>
              <a:t> or the </a:t>
            </a:r>
            <a:r>
              <a:rPr lang="en-GB" i="1" dirty="0" smtClean="0"/>
              <a:t>Annals of the Royal College of Surgeons</a:t>
            </a:r>
            <a:r>
              <a:rPr lang="en-GB" dirty="0" smtClean="0"/>
              <a:t> are potential starting points if your audit is good enough.</a:t>
            </a:r>
          </a:p>
          <a:p>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12</a:t>
            </a:fld>
            <a:endParaRPr lang="en-GB"/>
          </a:p>
        </p:txBody>
      </p:sp>
    </p:spTree>
    <p:extLst>
      <p:ext uri="{BB962C8B-B14F-4D97-AF65-F5344CB8AC3E}">
        <p14:creationId xmlns:p14="http://schemas.microsoft.com/office/powerpoint/2010/main" val="378204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13</a:t>
            </a:fld>
            <a:endParaRPr lang="en-GB"/>
          </a:p>
        </p:txBody>
      </p:sp>
    </p:spTree>
    <p:extLst>
      <p:ext uri="{BB962C8B-B14F-4D97-AF65-F5344CB8AC3E}">
        <p14:creationId xmlns:p14="http://schemas.microsoft.com/office/powerpoint/2010/main" val="37820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Letter to the editor: a</a:t>
            </a:r>
            <a:r>
              <a:rPr lang="en-GB" baseline="0" dirty="0" smtClean="0"/>
              <a:t> trainee in </a:t>
            </a:r>
            <a:r>
              <a:rPr lang="en-GB" baseline="0" dirty="0" err="1" smtClean="0"/>
              <a:t>opthalmology</a:t>
            </a:r>
            <a:r>
              <a:rPr lang="en-GB" baseline="0" dirty="0" smtClean="0"/>
              <a:t> reads a review article discussing a new type of cataract surgery. She feels that the article has missed out a key side effect that she has seen in her practice.</a:t>
            </a:r>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14</a:t>
            </a:fld>
            <a:endParaRPr lang="en-GB"/>
          </a:p>
        </p:txBody>
      </p:sp>
    </p:spTree>
    <p:extLst>
      <p:ext uri="{BB962C8B-B14F-4D97-AF65-F5344CB8AC3E}">
        <p14:creationId xmlns:p14="http://schemas.microsoft.com/office/powerpoint/2010/main" val="378204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Letter to the editor: a</a:t>
            </a:r>
            <a:r>
              <a:rPr lang="en-GB" baseline="0" dirty="0" smtClean="0"/>
              <a:t> trainee in </a:t>
            </a:r>
            <a:r>
              <a:rPr lang="en-GB" baseline="0" dirty="0" err="1" smtClean="0"/>
              <a:t>opthalmology</a:t>
            </a:r>
            <a:r>
              <a:rPr lang="en-GB" baseline="0" dirty="0" smtClean="0"/>
              <a:t> reads a review article discussing a new type of cataract surgery. She feels that the article has missed out a key side effect that she has seen in her practice.</a:t>
            </a:r>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15</a:t>
            </a:fld>
            <a:endParaRPr lang="en-GB"/>
          </a:p>
        </p:txBody>
      </p:sp>
    </p:spTree>
    <p:extLst>
      <p:ext uri="{BB962C8B-B14F-4D97-AF65-F5344CB8AC3E}">
        <p14:creationId xmlns:p14="http://schemas.microsoft.com/office/powerpoint/2010/main" val="378204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16</a:t>
            </a:fld>
            <a:endParaRPr lang="en-GB"/>
          </a:p>
        </p:txBody>
      </p:sp>
    </p:spTree>
    <p:extLst>
      <p:ext uri="{BB962C8B-B14F-4D97-AF65-F5344CB8AC3E}">
        <p14:creationId xmlns:p14="http://schemas.microsoft.com/office/powerpoint/2010/main" val="37820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Courses are good for two reasons—they will help you improve your own skills, and they can help you to stand out. If you don’t get study leave or funding, you’ll have to pay for any courses yourself and use your annual leave.</a:t>
            </a:r>
          </a:p>
          <a:p>
            <a:r>
              <a:rPr lang="en-GB" dirty="0" smtClean="0"/>
              <a:t>For the surgically minded F2, there are basic surgical skills and/or advanced trauma life support courses. Taking these courses shows good commitment to a surgical career, and helps develop new skills. For the medically minded there are numerous courses aimed at F1 to specialty training 1 level, covering topics such as managing acute medical problems and basic cardiology care; see college websites and BMJ Careers for full lists. There are also generic courses applicable to all doctors on topics such as presentation skills, communicating with colleagues, evidence based medicine, and statistics (these may also be run in house by your trust for their doctors). These courses all increase your generic skill base.</a:t>
            </a:r>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17</a:t>
            </a:fld>
            <a:endParaRPr lang="en-GB"/>
          </a:p>
        </p:txBody>
      </p:sp>
    </p:spTree>
    <p:extLst>
      <p:ext uri="{BB962C8B-B14F-4D97-AF65-F5344CB8AC3E}">
        <p14:creationId xmlns:p14="http://schemas.microsoft.com/office/powerpoint/2010/main" val="378204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Courses are good for two reasons—they will help you improve your own skills, and they can help you to stand out. If you don’t get study leave or funding, you’ll have to pay for any courses yourself and use your annual leave.</a:t>
            </a:r>
          </a:p>
          <a:p>
            <a:r>
              <a:rPr lang="en-GB" dirty="0" smtClean="0"/>
              <a:t>For the surgically minded F2, there are basic surgical skills and/or advanced trauma life support courses. Taking these courses shows good commitment to a surgical career, and helps develop new skills. For the medically minded there are numerous courses aimed at F1 to specialty training 1 level, covering topics such as managing acute medical problems and basic cardiology care; see college websites and BMJ Careers for full lists. There are also generic courses applicable to all doctors on topics such as presentation skills, communicating with colleagues, evidence based medicine, and statistics (these may also be run in house by your trust for their doctors). These courses all increase your generic skill base.</a:t>
            </a:r>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18</a:t>
            </a:fld>
            <a:endParaRPr lang="en-GB"/>
          </a:p>
        </p:txBody>
      </p:sp>
    </p:spTree>
    <p:extLst>
      <p:ext uri="{BB962C8B-B14F-4D97-AF65-F5344CB8AC3E}">
        <p14:creationId xmlns:p14="http://schemas.microsoft.com/office/powerpoint/2010/main" val="378204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19</a:t>
            </a:fld>
            <a:endParaRPr lang="en-GB"/>
          </a:p>
        </p:txBody>
      </p:sp>
    </p:spTree>
    <p:extLst>
      <p:ext uri="{BB962C8B-B14F-4D97-AF65-F5344CB8AC3E}">
        <p14:creationId xmlns:p14="http://schemas.microsoft.com/office/powerpoint/2010/main" val="378204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20</a:t>
            </a:fld>
            <a:endParaRPr lang="en-GB"/>
          </a:p>
        </p:txBody>
      </p:sp>
    </p:spTree>
    <p:extLst>
      <p:ext uri="{BB962C8B-B14F-4D97-AF65-F5344CB8AC3E}">
        <p14:creationId xmlns:p14="http://schemas.microsoft.com/office/powerpoint/2010/main" val="37820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foundation programme,</a:t>
            </a:r>
            <a:r>
              <a:rPr lang="en-GB" baseline="0" dirty="0" smtClean="0"/>
              <a:t> which you are about to embark on, was introduced relatively recently, in 2005. It was introduced as part of a programme called Modernising Medical Careers, which aimed to smoothen UK postgraduate medical training with a clear road map, consisting of a curriculum. </a:t>
            </a:r>
          </a:p>
          <a:p>
            <a:endParaRPr lang="en-GB" baseline="0" dirty="0" smtClean="0"/>
          </a:p>
          <a:p>
            <a:r>
              <a:rPr lang="en-GB" dirty="0" smtClean="0"/>
              <a:t>Prior to the introduction of the foundation programme,</a:t>
            </a:r>
            <a:r>
              <a:rPr lang="en-GB" baseline="0" dirty="0" smtClean="0"/>
              <a:t> medical graduates went through a chaotic system of training which lacked a clear structure. There were often </a:t>
            </a:r>
            <a:r>
              <a:rPr lang="en-GB" dirty="0" smtClean="0"/>
              <a:t>more SHO posts in some </a:t>
            </a:r>
            <a:r>
              <a:rPr lang="en-GB" dirty="0" err="1" smtClean="0"/>
              <a:t>speicalties</a:t>
            </a:r>
            <a:r>
              <a:rPr lang="en-GB" dirty="0" smtClean="0"/>
              <a:t> than were needed to fill the number of </a:t>
            </a:r>
            <a:r>
              <a:rPr lang="en-GB" dirty="0" err="1" smtClean="0"/>
              <a:t>SpR</a:t>
            </a:r>
            <a:r>
              <a:rPr lang="en-GB" dirty="0" smtClean="0"/>
              <a:t> posts. This meant a lot of forced career changes,</a:t>
            </a:r>
            <a:r>
              <a:rPr lang="en-GB" baseline="0" dirty="0" smtClean="0"/>
              <a:t> even after up to five years as an SHO.</a:t>
            </a:r>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3</a:t>
            </a:fld>
            <a:endParaRPr lang="en-GB"/>
          </a:p>
        </p:txBody>
      </p:sp>
    </p:spTree>
    <p:extLst>
      <p:ext uri="{BB962C8B-B14F-4D97-AF65-F5344CB8AC3E}">
        <p14:creationId xmlns:p14="http://schemas.microsoft.com/office/powerpoint/2010/main" val="57403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So how does postgraduate training in the UK work? You begin here, at the stage you guys are at, as medical students who have just obtained a medical degree. You will then embark on a two year long foundation programme, and at the end of your F1 year, will apply for full registration with the General Medical Council. During your F2 year you </a:t>
            </a:r>
            <a:r>
              <a:rPr lang="en-GB" sz="1200" b="0" i="0" u="none" strike="noStrike" kern="1200" baseline="0" smtClean="0">
                <a:solidFill>
                  <a:schemeClr val="tx1"/>
                </a:solidFill>
                <a:latin typeface="+mn-lt"/>
                <a:ea typeface="+mn-ea"/>
                <a:cs typeface="+mn-cs"/>
              </a:rPr>
              <a:t>will competitively apply for </a:t>
            </a:r>
            <a:r>
              <a:rPr lang="en-GB" sz="1200" b="0" i="0" u="none" strike="noStrike" kern="1200" baseline="0" dirty="0" smtClean="0">
                <a:solidFill>
                  <a:schemeClr val="tx1"/>
                </a:solidFill>
                <a:latin typeface="+mn-lt"/>
                <a:ea typeface="+mn-ea"/>
                <a:cs typeface="+mn-cs"/>
              </a:rPr>
              <a:t>entry into specialty training programmes for either general practice or hospital-based specialties. For most specialties, this involves two to three years of ‘core training’ , by the end of which you would be expected to pass your relevant Royal College’s membership exams. At the end of core training, you would compete again for entry into higher specialty training at ST3. This will take you through to the completion of your training. Alternatively, some specialties (which I will talk about later) have run-through training programmes. </a:t>
            </a:r>
            <a:r>
              <a:rPr lang="en-GB" dirty="0" smtClean="0"/>
              <a:t>With run-through training, progression is uninterrupted</a:t>
            </a:r>
            <a:r>
              <a:rPr lang="en-GB" baseline="0" dirty="0" smtClean="0"/>
              <a:t> from ST1 to ST7 or 8, without further competitive selection. All specialty training programmes (whether they’re uncouples or not) lead to the award of a CCT (Certificate of Completion of Training). This makes you eligible to enter to specialist register and practice as a consultant. </a:t>
            </a:r>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4</a:t>
            </a:fld>
            <a:endParaRPr lang="en-GB"/>
          </a:p>
        </p:txBody>
      </p:sp>
    </p:spTree>
    <p:extLst>
      <p:ext uri="{BB962C8B-B14F-4D97-AF65-F5344CB8AC3E}">
        <p14:creationId xmlns:p14="http://schemas.microsoft.com/office/powerpoint/2010/main" val="199222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5</a:t>
            </a:fld>
            <a:endParaRPr lang="en-GB"/>
          </a:p>
        </p:txBody>
      </p:sp>
    </p:spTree>
    <p:extLst>
      <p:ext uri="{BB962C8B-B14F-4D97-AF65-F5344CB8AC3E}">
        <p14:creationId xmlns:p14="http://schemas.microsoft.com/office/powerpoint/2010/main" val="423004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6</a:t>
            </a:fld>
            <a:endParaRPr lang="en-GB"/>
          </a:p>
        </p:txBody>
      </p:sp>
    </p:spTree>
    <p:extLst>
      <p:ext uri="{BB962C8B-B14F-4D97-AF65-F5344CB8AC3E}">
        <p14:creationId xmlns:p14="http://schemas.microsoft.com/office/powerpoint/2010/main" val="423004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kind of doctor do you want to be? Everyone’s idea of the perfect job is different, and no one medical specialty will suit all. People decide on their careers at different stages. Some people seem to know that they want to be neurosurgeons the day they were born, whilst others leave medical school still undecided.</a:t>
            </a:r>
          </a:p>
          <a:p>
            <a:endParaRPr lang="en-GB" baseline="0" dirty="0" smtClean="0"/>
          </a:p>
          <a:p>
            <a:r>
              <a:rPr lang="en-GB" baseline="0" dirty="0" smtClean="0"/>
              <a:t>Nonetheless, it’s worthwhile thinking about the specialty you want to apply to as a foundation doctor, as applications need to be completed during your F2 year. It really isn’t the end of the world if you’re still undecided at this stage, because with the new training pathway set out by Modernising Medical Careers, you can keep a relatively broad base  to your training until relatively late in your career. </a:t>
            </a:r>
          </a:p>
          <a:p>
            <a:endParaRPr lang="en-GB" baseline="0" dirty="0" smtClean="0"/>
          </a:p>
          <a:p>
            <a:r>
              <a:rPr lang="en-GB" baseline="0" dirty="0" smtClean="0"/>
              <a:t>A number of factors are likely to influence your choice of career:</a:t>
            </a:r>
          </a:p>
          <a:p>
            <a:endParaRPr lang="en-GB" baseline="0" dirty="0" smtClean="0"/>
          </a:p>
          <a:p>
            <a:pPr marL="228600" indent="-228600">
              <a:buAutoNum type="arabicPeriod"/>
            </a:pPr>
            <a:r>
              <a:rPr lang="en-GB" baseline="0" dirty="0" smtClean="0"/>
              <a:t>Personality – you may be the type of person who enjoys being challenged more than others, and require greater stimulation to retain interest. You may be the type of doctor who feels comfortable with a high degree of diagnostic certainty, whereas others can live with a degree of uncertainty in their practice.</a:t>
            </a:r>
          </a:p>
          <a:p>
            <a:pPr marL="228600" indent="-228600">
              <a:buAutoNum type="arabicPeriod"/>
            </a:pPr>
            <a:r>
              <a:rPr lang="en-GB" baseline="0" dirty="0" smtClean="0"/>
              <a:t>Lifestyle – If spending time with your family is a priority, consider specialties where part-time work is readily available (such as GP). Certain specialties are associated with unsociable hours, such as Emergency Medicine.</a:t>
            </a:r>
          </a:p>
          <a:p>
            <a:pPr marL="228600" indent="-228600">
              <a:buAutoNum type="arabicPeriod"/>
            </a:pPr>
            <a:r>
              <a:rPr lang="en-GB" baseline="0" dirty="0" smtClean="0"/>
              <a:t>Competition – Some specialties (such as radiology and the surgical sub-specialties) are extremely popular. If applying to these, are you prepared to dedicate time on career development and years in research?</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Geography - Specialising in something like </a:t>
            </a:r>
            <a:r>
              <a:rPr lang="en-GB" baseline="0" dirty="0" err="1" smtClean="0"/>
              <a:t>hepatobiliary</a:t>
            </a:r>
            <a:r>
              <a:rPr lang="en-GB" baseline="0" dirty="0" smtClean="0"/>
              <a:t> surgery means you will need to live and work in just one of the six or so specialist centres. This has major implications, particularly if you have a family or mortgage. Tying in with the previous point and competition- when applying to a competitive specialty you are going to have to be geographically flexible.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Earnings – Money is important, even for doctors. For some specialties private work will be non-existent.</a:t>
            </a:r>
          </a:p>
          <a:p>
            <a:pPr marL="228600" indent="-228600">
              <a:buAutoNum type="arabicPeriod"/>
            </a:pPr>
            <a:endParaRPr lang="en-GB" baseline="0" dirty="0" smtClean="0"/>
          </a:p>
          <a:p>
            <a:pPr marL="228600" indent="-228600">
              <a:buAutoNum type="arabicPeriod"/>
            </a:pPr>
            <a:r>
              <a:rPr lang="en-GB" dirty="0" smtClean="0"/>
              <a:t>The NHS is changing and part of this change will be how and where services are provided.  In the future </a:t>
            </a:r>
            <a:r>
              <a:rPr lang="en-GB" dirty="0" err="1" smtClean="0"/>
              <a:t>increasely</a:t>
            </a:r>
            <a:r>
              <a:rPr lang="en-GB" dirty="0" smtClean="0"/>
              <a:t> services will be provided in primary care and community settings rather than in hospitals. </a:t>
            </a:r>
            <a:endParaRPr lang="en-GB" baseline="0" dirty="0" smtClean="0"/>
          </a:p>
          <a:p>
            <a:pPr marL="228600" indent="-228600">
              <a:buAutoNum type="arabicPeriod"/>
            </a:pP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7</a:t>
            </a:fld>
            <a:endParaRPr lang="en-GB"/>
          </a:p>
        </p:txBody>
      </p:sp>
    </p:spTree>
    <p:extLst>
      <p:ext uri="{BB962C8B-B14F-4D97-AF65-F5344CB8AC3E}">
        <p14:creationId xmlns:p14="http://schemas.microsoft.com/office/powerpoint/2010/main" val="378204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2823</a:t>
            </a:r>
          </a:p>
          <a:p>
            <a:r>
              <a:rPr lang="en-GB" dirty="0" smtClean="0"/>
              <a:t>743</a:t>
            </a:r>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8</a:t>
            </a:fld>
            <a:endParaRPr lang="en-GB"/>
          </a:p>
        </p:txBody>
      </p:sp>
    </p:spTree>
    <p:extLst>
      <p:ext uri="{BB962C8B-B14F-4D97-AF65-F5344CB8AC3E}">
        <p14:creationId xmlns:p14="http://schemas.microsoft.com/office/powerpoint/2010/main" val="423004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will have built up a relationship with your Educational Supervisor during your Foundation Programme and should have had regular meetings with them. Discuss your future plans with them and seek honest feedback from them.</a:t>
            </a:r>
          </a:p>
          <a:p>
            <a:endParaRPr lang="en-GB" dirty="0" smtClean="0"/>
          </a:p>
          <a:p>
            <a:r>
              <a:rPr lang="en-GB" dirty="0" smtClean="0"/>
              <a:t>Do not limit your career discussions to just your Educational Supervisor. You will build up contacts with colleagues many of whom will be experienced clinicians throughout your Foundation Programme – use them effectively. Try to discuss with them your thoughts and ideas for Specialty Training and try to get a real feel for the areas you are interested in. Every job has its good points and bad points. Try to get a sense of this from those that are actually doing the job and conduct a realistic overview of your skills and abilities and how these link into the areas that you are considering pursuing in your career.</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9</a:t>
            </a:fld>
            <a:endParaRPr lang="en-GB"/>
          </a:p>
        </p:txBody>
      </p:sp>
    </p:spTree>
    <p:extLst>
      <p:ext uri="{BB962C8B-B14F-4D97-AF65-F5344CB8AC3E}">
        <p14:creationId xmlns:p14="http://schemas.microsoft.com/office/powerpoint/2010/main" val="37820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60A35-5DE3-43AC-AAC9-1A8EA0A1FC1A}" type="slidenum">
              <a:rPr lang="en-GB" smtClean="0"/>
              <a:pPr/>
              <a:t>11</a:t>
            </a:fld>
            <a:endParaRPr lang="en-GB"/>
          </a:p>
        </p:txBody>
      </p:sp>
    </p:spTree>
    <p:extLst>
      <p:ext uri="{BB962C8B-B14F-4D97-AF65-F5344CB8AC3E}">
        <p14:creationId xmlns:p14="http://schemas.microsoft.com/office/powerpoint/2010/main" val="37820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1EB1784-578A-4243-ABBE-797B1655064B}" type="datetimeFigureOut">
              <a:rPr lang="en-GB" smtClean="0"/>
              <a:pPr/>
              <a:t>12/07/2013</a:t>
            </a:fld>
            <a:endParaRPr lang="en-GB"/>
          </a:p>
        </p:txBody>
      </p:sp>
      <p:sp>
        <p:nvSpPr>
          <p:cNvPr id="8" name="Slide Number Placeholder 7"/>
          <p:cNvSpPr>
            <a:spLocks noGrp="1"/>
          </p:cNvSpPr>
          <p:nvPr>
            <p:ph type="sldNum" sz="quarter" idx="11"/>
          </p:nvPr>
        </p:nvSpPr>
        <p:spPr/>
        <p:txBody>
          <a:bodyPr/>
          <a:lstStyle/>
          <a:p>
            <a:fld id="{58AE8B35-F13E-43BA-A445-621D985A1E1B}"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B1784-578A-4243-ABBE-797B1655064B}" type="datetimeFigureOut">
              <a:rPr lang="en-GB" smtClean="0"/>
              <a:pPr/>
              <a:t>12/07/2013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E8B35-F13E-43BA-A445-621D985A1E1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B1784-578A-4243-ABBE-797B1655064B}" type="datetimeFigureOut">
              <a:rPr lang="en-GB" smtClean="0"/>
              <a:pPr/>
              <a:t>12/07/2013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E8B35-F13E-43BA-A445-621D985A1E1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1EB1784-578A-4243-ABBE-797B1655064B}" type="datetimeFigureOut">
              <a:rPr lang="en-GB" smtClean="0"/>
              <a:pPr/>
              <a:t>12/07/2013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E8B35-F13E-43BA-A445-621D985A1E1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B1784-578A-4243-ABBE-797B1655064B}" type="datetimeFigureOut">
              <a:rPr lang="en-GB" smtClean="0"/>
              <a:pPr/>
              <a:t>12/07/2013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E8B35-F13E-43BA-A445-621D985A1E1B}" type="slidenum">
              <a:rPr lang="en-GB" smtClean="0"/>
              <a:pPr/>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41EB1784-578A-4243-ABBE-797B1655064B}" type="datetimeFigureOut">
              <a:rPr lang="en-GB" smtClean="0"/>
              <a:pPr/>
              <a:t>12/07/2013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E8B35-F13E-43BA-A445-621D985A1E1B}" type="slidenum">
              <a:rPr lang="en-GB" smtClean="0"/>
              <a:pPr/>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1EB1784-578A-4243-ABBE-797B1655064B}" type="datetimeFigureOut">
              <a:rPr lang="en-GB" smtClean="0"/>
              <a:pPr/>
              <a:t>12/07/2013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AE8B35-F13E-43BA-A445-621D985A1E1B}" type="slidenum">
              <a:rPr lang="en-GB" smtClean="0"/>
              <a:pPr/>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EB1784-578A-4243-ABBE-797B1655064B}" type="datetimeFigureOut">
              <a:rPr lang="en-GB" smtClean="0"/>
              <a:pPr/>
              <a:t>12/07/2013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AE8B35-F13E-43BA-A445-621D985A1E1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B1784-578A-4243-ABBE-797B1655064B}" type="datetimeFigureOut">
              <a:rPr lang="en-GB" smtClean="0"/>
              <a:pPr/>
              <a:t>12/07/2013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AE8B35-F13E-43BA-A445-621D985A1E1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B1784-578A-4243-ABBE-797B1655064B}" type="datetimeFigureOut">
              <a:rPr lang="en-GB" smtClean="0"/>
              <a:pPr/>
              <a:t>12/07/2013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E8B35-F13E-43BA-A445-621D985A1E1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B1784-578A-4243-ABBE-797B1655064B}" type="datetimeFigureOut">
              <a:rPr lang="en-GB" smtClean="0"/>
              <a:pPr/>
              <a:t>12/07/2013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E8B35-F13E-43BA-A445-621D985A1E1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1EB1784-578A-4243-ABBE-797B1655064B}" type="datetimeFigureOut">
              <a:rPr lang="en-GB" smtClean="0"/>
              <a:pPr/>
              <a:t>12/07/2013</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8AE8B35-F13E-43BA-A445-621D985A1E1B}" type="slidenum">
              <a:rPr lang="en-GB" smtClean="0"/>
              <a:pPr/>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3" Type="http://schemas.openxmlformats.org/officeDocument/2006/relationships/hyperlink" Target="http://www.rsm.ac.uk/academ/award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mc.nhs.uk/" TargetMode="External"/><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www.medicalcareers.nhs.uk/" TargetMode="External"/><Relationship Id="rId4" Type="http://schemas.openxmlformats.org/officeDocument/2006/relationships/hyperlink" Target="http://careerfocus.bmj.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764704"/>
            <a:ext cx="7772400" cy="3392017"/>
          </a:xfrm>
        </p:spPr>
        <p:txBody>
          <a:bodyPr>
            <a:normAutofit fontScale="90000"/>
          </a:bodyPr>
          <a:lstStyle/>
          <a:p>
            <a:pPr algn="l"/>
            <a:r>
              <a:rPr lang="en-GB" b="1" dirty="0" smtClean="0">
                <a:latin typeface="Trebuchet MS" pitchFamily="34" charset="0"/>
              </a:rPr>
              <a:t>Choosing your medical career– </a:t>
            </a:r>
            <a:r>
              <a:rPr lang="en-GB" sz="5300" b="1" dirty="0" smtClean="0">
                <a:solidFill>
                  <a:schemeClr val="tx2">
                    <a:lumMod val="60000"/>
                    <a:lumOff val="40000"/>
                  </a:schemeClr>
                </a:solidFill>
                <a:latin typeface="Trebuchet MS" pitchFamily="34" charset="0"/>
              </a:rPr>
              <a:t>The foundation years </a:t>
            </a:r>
            <a:br>
              <a:rPr lang="en-GB" sz="5300" b="1" dirty="0" smtClean="0">
                <a:solidFill>
                  <a:schemeClr val="tx2">
                    <a:lumMod val="60000"/>
                    <a:lumOff val="40000"/>
                  </a:schemeClr>
                </a:solidFill>
                <a:latin typeface="Trebuchet MS" pitchFamily="34" charset="0"/>
              </a:rPr>
            </a:br>
            <a:r>
              <a:rPr lang="en-GB" sz="5300" b="1" dirty="0" smtClean="0">
                <a:solidFill>
                  <a:schemeClr val="tx2">
                    <a:lumMod val="60000"/>
                    <a:lumOff val="40000"/>
                  </a:schemeClr>
                </a:solidFill>
                <a:latin typeface="Trebuchet MS" pitchFamily="34" charset="0"/>
              </a:rPr>
              <a:t>and beyond</a:t>
            </a:r>
            <a:endParaRPr lang="en-GB" b="1" dirty="0">
              <a:solidFill>
                <a:schemeClr val="tx2">
                  <a:lumMod val="60000"/>
                  <a:lumOff val="40000"/>
                </a:schemeClr>
              </a:solidFill>
              <a:latin typeface="Trebuchet MS" pitchFamily="34" charset="0"/>
            </a:endParaRPr>
          </a:p>
        </p:txBody>
      </p:sp>
      <p:sp>
        <p:nvSpPr>
          <p:cNvPr id="3" name="Subtitle 2"/>
          <p:cNvSpPr>
            <a:spLocks noGrp="1"/>
          </p:cNvSpPr>
          <p:nvPr>
            <p:ph type="subTitle" idx="1"/>
          </p:nvPr>
        </p:nvSpPr>
        <p:spPr>
          <a:xfrm>
            <a:off x="1331640" y="4725144"/>
            <a:ext cx="6400800" cy="1219200"/>
          </a:xfrm>
        </p:spPr>
        <p:txBody>
          <a:bodyPr>
            <a:normAutofit fontScale="92500" lnSpcReduction="10000"/>
          </a:bodyPr>
          <a:lstStyle/>
          <a:p>
            <a:pPr algn="l"/>
            <a:r>
              <a:rPr lang="en-GB" dirty="0" err="1" smtClean="0">
                <a:solidFill>
                  <a:schemeClr val="tx1">
                    <a:lumMod val="95000"/>
                    <a:lumOff val="5000"/>
                  </a:schemeClr>
                </a:solidFill>
                <a:latin typeface="Trebuchet MS" pitchFamily="34" charset="0"/>
              </a:rPr>
              <a:t>Omair</a:t>
            </a:r>
            <a:r>
              <a:rPr lang="en-GB" dirty="0" smtClean="0">
                <a:solidFill>
                  <a:schemeClr val="tx1">
                    <a:lumMod val="95000"/>
                    <a:lumOff val="5000"/>
                  </a:schemeClr>
                </a:solidFill>
                <a:latin typeface="Trebuchet MS" pitchFamily="34" charset="0"/>
              </a:rPr>
              <a:t> </a:t>
            </a:r>
            <a:r>
              <a:rPr lang="en-GB" dirty="0" err="1" smtClean="0">
                <a:solidFill>
                  <a:schemeClr val="tx1">
                    <a:lumMod val="95000"/>
                    <a:lumOff val="5000"/>
                  </a:schemeClr>
                </a:solidFill>
                <a:latin typeface="Trebuchet MS" pitchFamily="34" charset="0"/>
              </a:rPr>
              <a:t>Shariq</a:t>
            </a:r>
            <a:endParaRPr lang="en-GB" dirty="0" smtClean="0">
              <a:solidFill>
                <a:schemeClr val="tx1">
                  <a:lumMod val="95000"/>
                  <a:lumOff val="5000"/>
                </a:schemeClr>
              </a:solidFill>
              <a:latin typeface="Trebuchet MS" pitchFamily="34" charset="0"/>
            </a:endParaRPr>
          </a:p>
          <a:p>
            <a:pPr algn="l"/>
            <a:r>
              <a:rPr lang="en-GB" dirty="0" smtClean="0">
                <a:solidFill>
                  <a:schemeClr val="tx1">
                    <a:lumMod val="95000"/>
                    <a:lumOff val="5000"/>
                  </a:schemeClr>
                </a:solidFill>
                <a:latin typeface="Trebuchet MS" pitchFamily="34" charset="0"/>
              </a:rPr>
              <a:t>FY1 Doctor - Chelsea and Westminster Hospital</a:t>
            </a:r>
          </a:p>
          <a:p>
            <a:pPr algn="l"/>
            <a:r>
              <a:rPr lang="en-GB" dirty="0" smtClean="0">
                <a:solidFill>
                  <a:schemeClr val="tx1">
                    <a:lumMod val="95000"/>
                    <a:lumOff val="5000"/>
                  </a:schemeClr>
                </a:solidFill>
                <a:latin typeface="Trebuchet MS" pitchFamily="34" charset="0"/>
              </a:rPr>
              <a:t>UKFPO Foundation Doctor Advisor</a:t>
            </a:r>
          </a:p>
        </p:txBody>
      </p:sp>
    </p:spTree>
    <p:extLst>
      <p:ext uri="{BB962C8B-B14F-4D97-AF65-F5344CB8AC3E}">
        <p14:creationId xmlns:p14="http://schemas.microsoft.com/office/powerpoint/2010/main" val="195753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83" t="21285" r="10579" b="60988"/>
          <a:stretch/>
        </p:blipFill>
        <p:spPr bwMode="auto">
          <a:xfrm>
            <a:off x="3178225" y="1193672"/>
            <a:ext cx="2529930" cy="120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rved Left Arrow 1"/>
          <p:cNvSpPr/>
          <p:nvPr/>
        </p:nvSpPr>
        <p:spPr>
          <a:xfrm>
            <a:off x="5580139" y="1176145"/>
            <a:ext cx="457200" cy="1227201"/>
          </a:xfrm>
          <a:prstGeom prst="curvedLeftArrow">
            <a:avLst>
              <a:gd name="adj1" fmla="val 20935"/>
              <a:gd name="adj2" fmla="val 50000"/>
              <a:gd name="adj3" fmla="val 25000"/>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urved Left Arrow 4"/>
          <p:cNvSpPr/>
          <p:nvPr/>
        </p:nvSpPr>
        <p:spPr>
          <a:xfrm>
            <a:off x="5580139" y="2403346"/>
            <a:ext cx="457200" cy="1327023"/>
          </a:xfrm>
          <a:prstGeom prst="curvedLeftArrow">
            <a:avLst>
              <a:gd name="adj1" fmla="val 20935"/>
              <a:gd name="adj2" fmla="val 50000"/>
              <a:gd name="adj3" fmla="val 25000"/>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Curved Left Arrow 6"/>
          <p:cNvSpPr/>
          <p:nvPr/>
        </p:nvSpPr>
        <p:spPr>
          <a:xfrm>
            <a:off x="5580139" y="4886069"/>
            <a:ext cx="457200" cy="1254253"/>
          </a:xfrm>
          <a:prstGeom prst="curvedLeftArrow">
            <a:avLst>
              <a:gd name="adj1" fmla="val 20935"/>
              <a:gd name="adj2" fmla="val 50000"/>
              <a:gd name="adj3" fmla="val 25000"/>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Curved Left Arrow 7"/>
          <p:cNvSpPr/>
          <p:nvPr/>
        </p:nvSpPr>
        <p:spPr>
          <a:xfrm>
            <a:off x="5580139" y="3730369"/>
            <a:ext cx="457200" cy="1155700"/>
          </a:xfrm>
          <a:prstGeom prst="curvedLeftArrow">
            <a:avLst>
              <a:gd name="adj1" fmla="val 20935"/>
              <a:gd name="adj2" fmla="val 50000"/>
              <a:gd name="adj3" fmla="val 25000"/>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6272" y="968247"/>
            <a:ext cx="1493837"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5959" y="6027609"/>
            <a:ext cx="14144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a:xfrm>
            <a:off x="111968" y="-27384"/>
            <a:ext cx="7772400" cy="108012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2800" dirty="0" smtClean="0">
                <a:latin typeface="Trebuchet MS" pitchFamily="34" charset="0"/>
              </a:rPr>
              <a:t>Selection into specialty training</a:t>
            </a:r>
            <a:endParaRPr lang="en-GB" sz="2800" dirty="0">
              <a:latin typeface="Trebuchet MS" pitchFamily="34" charset="0"/>
            </a:endParaRPr>
          </a:p>
        </p:txBody>
      </p:sp>
      <p:pic>
        <p:nvPicPr>
          <p:cNvPr id="10"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83" t="39013" r="10579" b="44237"/>
          <a:stretch/>
        </p:blipFill>
        <p:spPr bwMode="auto">
          <a:xfrm>
            <a:off x="3178225" y="2403346"/>
            <a:ext cx="252993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83" t="58646" r="10579" b="24625"/>
          <a:stretch/>
        </p:blipFill>
        <p:spPr bwMode="auto">
          <a:xfrm>
            <a:off x="3178225" y="3744529"/>
            <a:ext cx="2529930" cy="114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83" t="77027" r="10579" b="7966"/>
          <a:stretch/>
        </p:blipFill>
        <p:spPr bwMode="auto">
          <a:xfrm>
            <a:off x="3178225" y="5001162"/>
            <a:ext cx="2529930" cy="102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90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53"/>
                                        </p:tgtEl>
                                        <p:attrNameLst>
                                          <p:attrName>style.visibility</p:attrName>
                                        </p:attrNameLst>
                                      </p:cBhvr>
                                      <p:to>
                                        <p:strVal val="visible"/>
                                      </p:to>
                                    </p:set>
                                    <p:animEffect transition="in" filter="fade">
                                      <p:cBhvr>
                                        <p:cTn id="5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4050"/>
            <a:ext cx="8229600" cy="4525963"/>
          </a:xfrm>
        </p:spPr>
        <p:txBody>
          <a:bodyPr>
            <a:noAutofit/>
          </a:bodyPr>
          <a:lstStyle/>
          <a:p>
            <a:pPr>
              <a:lnSpc>
                <a:spcPct val="150000"/>
              </a:lnSpc>
            </a:pPr>
            <a:r>
              <a:rPr lang="en-GB" dirty="0" smtClean="0">
                <a:solidFill>
                  <a:schemeClr val="tx1"/>
                </a:solidFill>
                <a:latin typeface="Trebuchet MS" pitchFamily="34" charset="0"/>
              </a:rPr>
              <a:t>Look for opportunities to strengthen your application:</a:t>
            </a:r>
          </a:p>
          <a:p>
            <a:pPr lvl="1">
              <a:lnSpc>
                <a:spcPct val="150000"/>
              </a:lnSpc>
            </a:pPr>
            <a:r>
              <a:rPr lang="en-GB" sz="2000" dirty="0" smtClean="0">
                <a:solidFill>
                  <a:schemeClr val="tx1"/>
                </a:solidFill>
                <a:latin typeface="Trebuchet MS" pitchFamily="34" charset="0"/>
              </a:rPr>
              <a:t>Audit</a:t>
            </a:r>
          </a:p>
          <a:p>
            <a:pPr lvl="1">
              <a:lnSpc>
                <a:spcPct val="150000"/>
              </a:lnSpc>
            </a:pPr>
            <a:r>
              <a:rPr lang="en-GB" sz="2000" dirty="0">
                <a:solidFill>
                  <a:schemeClr val="tx1"/>
                </a:solidFill>
                <a:latin typeface="Trebuchet MS" pitchFamily="34" charset="0"/>
              </a:rPr>
              <a:t>Publications</a:t>
            </a:r>
          </a:p>
          <a:p>
            <a:pPr lvl="1">
              <a:lnSpc>
                <a:spcPct val="150000"/>
              </a:lnSpc>
            </a:pPr>
            <a:r>
              <a:rPr lang="en-GB" sz="2000" dirty="0">
                <a:solidFill>
                  <a:schemeClr val="tx1"/>
                </a:solidFill>
                <a:latin typeface="Trebuchet MS" pitchFamily="34" charset="0"/>
              </a:rPr>
              <a:t>Presentations</a:t>
            </a:r>
          </a:p>
          <a:p>
            <a:pPr lvl="1">
              <a:lnSpc>
                <a:spcPct val="150000"/>
              </a:lnSpc>
            </a:pPr>
            <a:r>
              <a:rPr lang="en-GB" sz="2000" dirty="0" smtClean="0">
                <a:solidFill>
                  <a:schemeClr val="tx1"/>
                </a:solidFill>
                <a:latin typeface="Trebuchet MS" pitchFamily="34" charset="0"/>
              </a:rPr>
              <a:t>Prizes</a:t>
            </a:r>
          </a:p>
          <a:p>
            <a:pPr lvl="1">
              <a:lnSpc>
                <a:spcPct val="150000"/>
              </a:lnSpc>
            </a:pPr>
            <a:r>
              <a:rPr lang="en-GB" sz="2000" dirty="0" smtClean="0">
                <a:solidFill>
                  <a:schemeClr val="tx1"/>
                </a:solidFill>
                <a:latin typeface="Trebuchet MS" pitchFamily="34" charset="0"/>
              </a:rPr>
              <a:t>Teaching</a:t>
            </a:r>
          </a:p>
          <a:p>
            <a:pPr lvl="1">
              <a:lnSpc>
                <a:spcPct val="150000"/>
              </a:lnSpc>
            </a:pPr>
            <a:r>
              <a:rPr lang="en-GB" sz="2000" dirty="0" smtClean="0">
                <a:solidFill>
                  <a:schemeClr val="tx1"/>
                </a:solidFill>
                <a:latin typeface="Trebuchet MS" pitchFamily="34" charset="0"/>
              </a:rPr>
              <a:t>Courses</a:t>
            </a:r>
          </a:p>
          <a:p>
            <a:pPr marL="457200" lvl="1" indent="0">
              <a:lnSpc>
                <a:spcPct val="150000"/>
              </a:lnSpc>
              <a:buNone/>
            </a:pPr>
            <a:endParaRPr lang="en-GB" sz="1800" dirty="0">
              <a:solidFill>
                <a:schemeClr val="tx1"/>
              </a:solidFill>
              <a:latin typeface="Trebuchet MS" pitchFamily="34" charset="0"/>
            </a:endParaRPr>
          </a:p>
          <a:p>
            <a:endParaRPr lang="en-GB" sz="1200" dirty="0" smtClean="0">
              <a:solidFill>
                <a:schemeClr val="tx1"/>
              </a:solidFill>
              <a:latin typeface="Trebuchet MS" pitchFamily="34" charset="0"/>
            </a:endParaRPr>
          </a:p>
          <a:p>
            <a:r>
              <a:rPr lang="en-GB" sz="2000" dirty="0" smtClean="0">
                <a:solidFill>
                  <a:schemeClr val="tx1"/>
                </a:solidFill>
                <a:latin typeface="Trebuchet MS" pitchFamily="34" charset="0"/>
              </a:rPr>
              <a:t>Worthwhile looking at ‘Person Specifications’ for each Specialty – (available on MMC website)</a:t>
            </a:r>
          </a:p>
          <a:p>
            <a:pPr lvl="1">
              <a:lnSpc>
                <a:spcPct val="150000"/>
              </a:lnSpc>
            </a:pPr>
            <a:endParaRPr lang="en-GB" sz="1200" dirty="0">
              <a:solidFill>
                <a:schemeClr val="tx1"/>
              </a:solidFill>
              <a:latin typeface="Trebuchet MS" pitchFamily="34" charset="0"/>
            </a:endParaRPr>
          </a:p>
        </p:txBody>
      </p:sp>
      <p:sp>
        <p:nvSpPr>
          <p:cNvPr id="4"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Making the most of the Foundation Years</a:t>
            </a:r>
            <a:endParaRPr lang="en-GB" sz="3200" dirty="0">
              <a:latin typeface="Trebuchet MS" pitchFamily="34" charset="0"/>
            </a:endParaRPr>
          </a:p>
        </p:txBody>
      </p:sp>
    </p:spTree>
    <p:extLst>
      <p:ext uri="{BB962C8B-B14F-4D97-AF65-F5344CB8AC3E}">
        <p14:creationId xmlns:p14="http://schemas.microsoft.com/office/powerpoint/2010/main" val="123899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3186"/>
            <a:ext cx="8229600" cy="4525963"/>
          </a:xfrm>
        </p:spPr>
        <p:txBody>
          <a:bodyPr>
            <a:normAutofit/>
          </a:bodyPr>
          <a:lstStyle/>
          <a:p>
            <a:r>
              <a:rPr lang="en-GB" dirty="0">
                <a:solidFill>
                  <a:schemeClr val="tx1"/>
                </a:solidFill>
                <a:latin typeface="Trebuchet MS" pitchFamily="34" charset="0"/>
              </a:rPr>
              <a:t>Reviewing how something is done and comparing this to what should actually be happening according to guidelines</a:t>
            </a:r>
            <a:r>
              <a:rPr lang="en-GB" dirty="0" smtClean="0">
                <a:solidFill>
                  <a:schemeClr val="tx1"/>
                </a:solidFill>
                <a:latin typeface="Trebuchet MS" pitchFamily="34" charset="0"/>
              </a:rPr>
              <a:t>.</a:t>
            </a:r>
          </a:p>
        </p:txBody>
      </p:sp>
      <p:sp>
        <p:nvSpPr>
          <p:cNvPr id="4"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Audit</a:t>
            </a:r>
            <a:endParaRPr lang="en-GB" sz="3200" dirty="0">
              <a:latin typeface="Trebuchet MS" pitchFamily="34" charset="0"/>
            </a:endParaRPr>
          </a:p>
        </p:txBody>
      </p:sp>
      <p:graphicFrame>
        <p:nvGraphicFramePr>
          <p:cNvPr id="6" name="Diagram 5"/>
          <p:cNvGraphicFramePr/>
          <p:nvPr>
            <p:extLst>
              <p:ext uri="{D42A27DB-BD31-4B8C-83A1-F6EECF244321}">
                <p14:modId xmlns:p14="http://schemas.microsoft.com/office/powerpoint/2010/main" val="2171101961"/>
              </p:ext>
            </p:extLst>
          </p:nvPr>
        </p:nvGraphicFramePr>
        <p:xfrm>
          <a:off x="0" y="2427652"/>
          <a:ext cx="5861539" cy="4087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p:cNvSpPr txBox="1">
            <a:spLocks/>
          </p:cNvSpPr>
          <p:nvPr/>
        </p:nvSpPr>
        <p:spPr>
          <a:xfrm>
            <a:off x="5158154" y="2009774"/>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r>
              <a:rPr lang="en-GB" dirty="0" smtClean="0">
                <a:solidFill>
                  <a:schemeClr val="tx1"/>
                </a:solidFill>
                <a:latin typeface="Trebuchet MS" pitchFamily="34" charset="0"/>
              </a:rPr>
              <a:t>More points if:</a:t>
            </a:r>
          </a:p>
          <a:p>
            <a:pPr lvl="1">
              <a:buFont typeface="Wingdings" pitchFamily="2" charset="2"/>
              <a:buChar char="q"/>
            </a:pPr>
            <a:r>
              <a:rPr lang="en-GB" sz="2000" dirty="0" smtClean="0">
                <a:solidFill>
                  <a:schemeClr val="tx1"/>
                </a:solidFill>
                <a:latin typeface="Trebuchet MS" pitchFamily="34" charset="0"/>
              </a:rPr>
              <a:t>Self-initiated</a:t>
            </a:r>
          </a:p>
          <a:p>
            <a:pPr lvl="1">
              <a:buFont typeface="Wingdings" pitchFamily="2" charset="2"/>
              <a:buChar char="q"/>
            </a:pPr>
            <a:r>
              <a:rPr lang="en-GB" sz="2000" dirty="0" smtClean="0">
                <a:solidFill>
                  <a:schemeClr val="tx1"/>
                </a:solidFill>
                <a:latin typeface="Trebuchet MS" pitchFamily="34" charset="0"/>
              </a:rPr>
              <a:t>Self-designed</a:t>
            </a:r>
          </a:p>
          <a:p>
            <a:pPr lvl="1">
              <a:buFont typeface="Wingdings" pitchFamily="2" charset="2"/>
              <a:buChar char="q"/>
            </a:pPr>
            <a:r>
              <a:rPr lang="en-GB" sz="2000" dirty="0" smtClean="0">
                <a:solidFill>
                  <a:schemeClr val="tx1"/>
                </a:solidFill>
                <a:latin typeface="Trebuchet MS" pitchFamily="34" charset="0"/>
              </a:rPr>
              <a:t>Presented at meeting</a:t>
            </a:r>
          </a:p>
          <a:p>
            <a:pPr lvl="1">
              <a:buFont typeface="Wingdings" pitchFamily="2" charset="2"/>
              <a:buChar char="q"/>
            </a:pPr>
            <a:r>
              <a:rPr lang="en-GB" sz="2000" dirty="0" smtClean="0">
                <a:solidFill>
                  <a:schemeClr val="tx1"/>
                </a:solidFill>
                <a:latin typeface="Trebuchet MS" pitchFamily="34" charset="0"/>
              </a:rPr>
              <a:t>Practice changed</a:t>
            </a:r>
          </a:p>
          <a:p>
            <a:pPr lvl="1">
              <a:buFont typeface="Wingdings" pitchFamily="2" charset="2"/>
              <a:buChar char="q"/>
            </a:pPr>
            <a:r>
              <a:rPr lang="en-GB" sz="2000" dirty="0" smtClean="0">
                <a:solidFill>
                  <a:schemeClr val="tx1"/>
                </a:solidFill>
                <a:latin typeface="Trebuchet MS" pitchFamily="34" charset="0"/>
              </a:rPr>
              <a:t>Audit cycle completed</a:t>
            </a:r>
          </a:p>
          <a:p>
            <a:pPr lvl="1">
              <a:buFont typeface="Wingdings" pitchFamily="2" charset="2"/>
              <a:buChar char="q"/>
            </a:pPr>
            <a:endParaRPr lang="en-GB" sz="1200" dirty="0">
              <a:solidFill>
                <a:schemeClr val="tx1"/>
              </a:solidFill>
              <a:latin typeface="Trebuchet MS" pitchFamily="34" charset="0"/>
            </a:endParaRPr>
          </a:p>
        </p:txBody>
      </p:sp>
    </p:spTree>
    <p:extLst>
      <p:ext uri="{BB962C8B-B14F-4D97-AF65-F5344CB8AC3E}">
        <p14:creationId xmlns:p14="http://schemas.microsoft.com/office/powerpoint/2010/main" val="31454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3186"/>
            <a:ext cx="8229600" cy="5722714"/>
          </a:xfrm>
        </p:spPr>
        <p:txBody>
          <a:bodyPr>
            <a:normAutofit fontScale="92500" lnSpcReduction="20000"/>
          </a:bodyPr>
          <a:lstStyle/>
          <a:p>
            <a:r>
              <a:rPr lang="en-GB" dirty="0" smtClean="0">
                <a:solidFill>
                  <a:schemeClr val="tx1"/>
                </a:solidFill>
                <a:latin typeface="Trebuchet MS" pitchFamily="34" charset="0"/>
              </a:rPr>
              <a:t>Topics you can present:</a:t>
            </a:r>
          </a:p>
          <a:p>
            <a:pPr lvl="1"/>
            <a:r>
              <a:rPr lang="en-GB" sz="2400" dirty="0" smtClean="0">
                <a:solidFill>
                  <a:schemeClr val="tx1"/>
                </a:solidFill>
                <a:latin typeface="Trebuchet MS" pitchFamily="34" charset="0"/>
              </a:rPr>
              <a:t>Results of audits and </a:t>
            </a:r>
            <a:br>
              <a:rPr lang="en-GB" sz="2400" dirty="0" smtClean="0">
                <a:solidFill>
                  <a:schemeClr val="tx1"/>
                </a:solidFill>
                <a:latin typeface="Trebuchet MS" pitchFamily="34" charset="0"/>
              </a:rPr>
            </a:br>
            <a:r>
              <a:rPr lang="en-GB" sz="2400" dirty="0" smtClean="0">
                <a:solidFill>
                  <a:schemeClr val="tx1"/>
                </a:solidFill>
                <a:latin typeface="Trebuchet MS" pitchFamily="34" charset="0"/>
              </a:rPr>
              <a:t>research</a:t>
            </a:r>
          </a:p>
          <a:p>
            <a:pPr lvl="1"/>
            <a:r>
              <a:rPr lang="en-GB" sz="2400" dirty="0" smtClean="0">
                <a:solidFill>
                  <a:schemeClr val="tx1"/>
                </a:solidFill>
                <a:latin typeface="Trebuchet MS" pitchFamily="34" charset="0"/>
              </a:rPr>
              <a:t>Case presentations</a:t>
            </a:r>
          </a:p>
          <a:p>
            <a:pPr lvl="1"/>
            <a:r>
              <a:rPr lang="en-GB" sz="2400" dirty="0" smtClean="0">
                <a:solidFill>
                  <a:schemeClr val="tx1"/>
                </a:solidFill>
                <a:latin typeface="Trebuchet MS" pitchFamily="34" charset="0"/>
              </a:rPr>
              <a:t>Clinical reviews</a:t>
            </a:r>
          </a:p>
          <a:p>
            <a:pPr marL="457200" lvl="1" indent="0">
              <a:buNone/>
            </a:pPr>
            <a:endParaRPr lang="en-GB" sz="2000" dirty="0">
              <a:solidFill>
                <a:schemeClr val="tx1"/>
              </a:solidFill>
              <a:latin typeface="Trebuchet MS" pitchFamily="34" charset="0"/>
            </a:endParaRPr>
          </a:p>
          <a:p>
            <a:pPr marL="457200" lvl="1" indent="0">
              <a:buNone/>
            </a:pPr>
            <a:endParaRPr lang="en-GB" sz="3200" dirty="0" smtClean="0">
              <a:solidFill>
                <a:schemeClr val="tx1"/>
              </a:solidFill>
              <a:latin typeface="Trebuchet MS" pitchFamily="34" charset="0"/>
            </a:endParaRPr>
          </a:p>
          <a:p>
            <a:r>
              <a:rPr lang="en-GB" dirty="0" smtClean="0">
                <a:solidFill>
                  <a:schemeClr val="tx1"/>
                </a:solidFill>
                <a:latin typeface="Trebuchet MS" pitchFamily="34" charset="0"/>
              </a:rPr>
              <a:t>National and international conferences score more than regional presentations or local meetings.</a:t>
            </a:r>
          </a:p>
          <a:p>
            <a:endParaRPr lang="en-GB" dirty="0">
              <a:solidFill>
                <a:schemeClr val="tx1"/>
              </a:solidFill>
              <a:latin typeface="Trebuchet MS" pitchFamily="34" charset="0"/>
            </a:endParaRPr>
          </a:p>
          <a:p>
            <a:r>
              <a:rPr lang="en-GB" dirty="0" smtClean="0">
                <a:solidFill>
                  <a:schemeClr val="tx1"/>
                </a:solidFill>
                <a:latin typeface="Trebuchet MS" pitchFamily="34" charset="0"/>
              </a:rPr>
              <a:t>Conferences that ask for poster submissions have high rate of acceptance.</a:t>
            </a:r>
          </a:p>
          <a:p>
            <a:endParaRPr lang="en-GB" dirty="0">
              <a:solidFill>
                <a:schemeClr val="tx1"/>
              </a:solidFill>
              <a:latin typeface="Trebuchet MS" pitchFamily="34" charset="0"/>
            </a:endParaRPr>
          </a:p>
          <a:p>
            <a:r>
              <a:rPr lang="en-GB" dirty="0" smtClean="0">
                <a:solidFill>
                  <a:schemeClr val="tx1"/>
                </a:solidFill>
                <a:latin typeface="Trebuchet MS" pitchFamily="34" charset="0"/>
              </a:rPr>
              <a:t>Most specialist societies host annual (or biannual) national conferences</a:t>
            </a:r>
          </a:p>
          <a:p>
            <a:endParaRPr lang="en-GB" dirty="0" smtClean="0">
              <a:solidFill>
                <a:schemeClr val="tx1"/>
              </a:solidFill>
              <a:latin typeface="Trebuchet MS" pitchFamily="34" charset="0"/>
            </a:endParaRPr>
          </a:p>
          <a:p>
            <a:r>
              <a:rPr lang="en-GB" dirty="0" smtClean="0">
                <a:solidFill>
                  <a:schemeClr val="tx1"/>
                </a:solidFill>
                <a:latin typeface="Trebuchet MS" pitchFamily="34" charset="0"/>
              </a:rPr>
              <a:t>Abstracts may be published in peer-reviewed journal.</a:t>
            </a:r>
          </a:p>
          <a:p>
            <a:endParaRPr lang="en-GB" sz="2000" dirty="0" smtClean="0">
              <a:solidFill>
                <a:schemeClr val="tx1"/>
              </a:solidFill>
              <a:latin typeface="Trebuchet MS" pitchFamily="34" charset="0"/>
            </a:endParaRPr>
          </a:p>
        </p:txBody>
      </p:sp>
      <p:sp>
        <p:nvSpPr>
          <p:cNvPr id="4"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Presentations</a:t>
            </a:r>
            <a:endParaRPr lang="en-GB" sz="3200" dirty="0">
              <a:latin typeface="Trebuchet MS"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6018" y="218728"/>
            <a:ext cx="1791133" cy="79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6018" y="1357536"/>
            <a:ext cx="18859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441"/>
          <a:stretch/>
        </p:blipFill>
        <p:spPr bwMode="auto">
          <a:xfrm>
            <a:off x="6967476" y="208438"/>
            <a:ext cx="2033474" cy="101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062" t="31330" r="11318"/>
          <a:stretch/>
        </p:blipFill>
        <p:spPr bwMode="auto">
          <a:xfrm>
            <a:off x="6967476" y="1357536"/>
            <a:ext cx="2089881"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86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3186"/>
            <a:ext cx="8229600" cy="6014814"/>
          </a:xfrm>
        </p:spPr>
        <p:txBody>
          <a:bodyPr>
            <a:normAutofit/>
          </a:bodyPr>
          <a:lstStyle/>
          <a:p>
            <a:pPr>
              <a:spcBef>
                <a:spcPts val="0"/>
              </a:spcBef>
              <a:spcAft>
                <a:spcPts val="1800"/>
              </a:spcAft>
            </a:pPr>
            <a:r>
              <a:rPr lang="en-GB" sz="2000" dirty="0" smtClean="0">
                <a:solidFill>
                  <a:schemeClr val="tx1"/>
                </a:solidFill>
                <a:latin typeface="Trebuchet MS" pitchFamily="34" charset="0"/>
              </a:rPr>
              <a:t>Most people will not have one, but </a:t>
            </a:r>
            <a:br>
              <a:rPr lang="en-GB" sz="2000" dirty="0" smtClean="0">
                <a:solidFill>
                  <a:schemeClr val="tx1"/>
                </a:solidFill>
                <a:latin typeface="Trebuchet MS" pitchFamily="34" charset="0"/>
              </a:rPr>
            </a:br>
            <a:r>
              <a:rPr lang="en-GB" sz="2000" dirty="0" smtClean="0">
                <a:solidFill>
                  <a:schemeClr val="tx1"/>
                </a:solidFill>
                <a:latin typeface="Trebuchet MS" pitchFamily="34" charset="0"/>
              </a:rPr>
              <a:t>you will stand out if you do</a:t>
            </a:r>
          </a:p>
          <a:p>
            <a:pPr>
              <a:spcBef>
                <a:spcPts val="0"/>
              </a:spcBef>
              <a:spcAft>
                <a:spcPts val="1800"/>
              </a:spcAft>
            </a:pPr>
            <a:r>
              <a:rPr lang="en-GB" sz="2000" dirty="0" smtClean="0">
                <a:solidFill>
                  <a:schemeClr val="tx1"/>
                </a:solidFill>
                <a:latin typeface="Trebuchet MS" pitchFamily="34" charset="0"/>
              </a:rPr>
              <a:t>Most common ways to get published in FY:</a:t>
            </a:r>
          </a:p>
          <a:p>
            <a:pPr lvl="1">
              <a:spcBef>
                <a:spcPts val="0"/>
              </a:spcBef>
            </a:pPr>
            <a:r>
              <a:rPr lang="en-GB" sz="2000" b="1" dirty="0" smtClean="0">
                <a:solidFill>
                  <a:schemeClr val="tx1"/>
                </a:solidFill>
                <a:latin typeface="Trebuchet MS" pitchFamily="34" charset="0"/>
              </a:rPr>
              <a:t>Case reports </a:t>
            </a:r>
          </a:p>
          <a:p>
            <a:pPr lvl="2">
              <a:spcBef>
                <a:spcPts val="0"/>
              </a:spcBef>
            </a:pPr>
            <a:r>
              <a:rPr lang="en-GB" sz="1800" dirty="0" smtClean="0">
                <a:solidFill>
                  <a:schemeClr val="tx1"/>
                </a:solidFill>
                <a:latin typeface="Trebuchet MS" pitchFamily="34" charset="0"/>
              </a:rPr>
              <a:t>Look for unusual presentations of common or interesting conditions</a:t>
            </a:r>
          </a:p>
          <a:p>
            <a:pPr lvl="2">
              <a:spcBef>
                <a:spcPts val="0"/>
              </a:spcBef>
            </a:pPr>
            <a:r>
              <a:rPr lang="en-GB" dirty="0" smtClean="0">
                <a:solidFill>
                  <a:schemeClr val="tx1"/>
                </a:solidFill>
                <a:latin typeface="Trebuchet MS" pitchFamily="34" charset="0"/>
              </a:rPr>
              <a:t>More likely to be published if submitted to dedicated case reports journal (e.g. </a:t>
            </a:r>
            <a:r>
              <a:rPr lang="en-GB" i="1" dirty="0" smtClean="0">
                <a:solidFill>
                  <a:schemeClr val="tx1"/>
                </a:solidFill>
                <a:latin typeface="Trebuchet MS" pitchFamily="34" charset="0"/>
              </a:rPr>
              <a:t>BMJ Case Reports</a:t>
            </a:r>
            <a:r>
              <a:rPr lang="en-GB" dirty="0" smtClean="0">
                <a:solidFill>
                  <a:schemeClr val="tx1"/>
                </a:solidFill>
                <a:latin typeface="Trebuchet MS" pitchFamily="34" charset="0"/>
              </a:rPr>
              <a:t>, </a:t>
            </a:r>
            <a:r>
              <a:rPr lang="en-GB" i="1" dirty="0" smtClean="0">
                <a:solidFill>
                  <a:schemeClr val="tx1"/>
                </a:solidFill>
                <a:latin typeface="Trebuchet MS" pitchFamily="34" charset="0"/>
              </a:rPr>
              <a:t>Journal of Medical Case Reports</a:t>
            </a:r>
            <a:r>
              <a:rPr lang="en-GB" dirty="0" smtClean="0">
                <a:solidFill>
                  <a:schemeClr val="tx1"/>
                </a:solidFill>
                <a:latin typeface="Trebuchet MS" pitchFamily="34" charset="0"/>
              </a:rPr>
              <a:t>)</a:t>
            </a:r>
          </a:p>
          <a:p>
            <a:pPr lvl="2">
              <a:spcBef>
                <a:spcPts val="0"/>
              </a:spcBef>
            </a:pPr>
            <a:endParaRPr lang="en-GB" b="1" dirty="0" smtClean="0">
              <a:solidFill>
                <a:schemeClr val="tx1"/>
              </a:solidFill>
              <a:latin typeface="Trebuchet MS" pitchFamily="34" charset="0"/>
            </a:endParaRPr>
          </a:p>
          <a:p>
            <a:pPr lvl="1">
              <a:spcBef>
                <a:spcPts val="0"/>
              </a:spcBef>
            </a:pPr>
            <a:r>
              <a:rPr lang="en-GB" sz="2000" b="1" dirty="0" smtClean="0">
                <a:solidFill>
                  <a:schemeClr val="tx1"/>
                </a:solidFill>
                <a:latin typeface="Trebuchet MS" pitchFamily="34" charset="0"/>
              </a:rPr>
              <a:t>Letters to the editor</a:t>
            </a:r>
            <a:endParaRPr lang="en-GB" sz="2000" b="1" dirty="0">
              <a:solidFill>
                <a:schemeClr val="tx1"/>
              </a:solidFill>
              <a:latin typeface="Trebuchet MS" pitchFamily="34" charset="0"/>
            </a:endParaRPr>
          </a:p>
          <a:p>
            <a:pPr lvl="2">
              <a:spcBef>
                <a:spcPts val="0"/>
              </a:spcBef>
            </a:pPr>
            <a:r>
              <a:rPr lang="en-GB" sz="1800" dirty="0" smtClean="0">
                <a:solidFill>
                  <a:schemeClr val="tx1"/>
                </a:solidFill>
                <a:latin typeface="Trebuchet MS" pitchFamily="34" charset="0"/>
              </a:rPr>
              <a:t>Write a response to a recently published article giving an alternative view or highlighting a point that the authors missed</a:t>
            </a:r>
          </a:p>
          <a:p>
            <a:pPr lvl="2">
              <a:spcBef>
                <a:spcPts val="0"/>
              </a:spcBef>
            </a:pPr>
            <a:endParaRPr lang="en-GB" sz="1800" dirty="0">
              <a:solidFill>
                <a:schemeClr val="tx1"/>
              </a:solidFill>
              <a:latin typeface="Trebuchet MS" pitchFamily="34" charset="0"/>
            </a:endParaRPr>
          </a:p>
          <a:p>
            <a:pPr lvl="1">
              <a:spcBef>
                <a:spcPts val="0"/>
              </a:spcBef>
            </a:pPr>
            <a:r>
              <a:rPr lang="en-GB" sz="2000" b="1" dirty="0" smtClean="0">
                <a:solidFill>
                  <a:schemeClr val="tx1"/>
                </a:solidFill>
                <a:latin typeface="Trebuchet MS" pitchFamily="34" charset="0"/>
              </a:rPr>
              <a:t>Review papers</a:t>
            </a:r>
            <a:endParaRPr lang="en-GB" sz="2000" b="1" dirty="0">
              <a:solidFill>
                <a:schemeClr val="tx1"/>
              </a:solidFill>
              <a:latin typeface="Trebuchet MS" pitchFamily="34" charset="0"/>
            </a:endParaRPr>
          </a:p>
          <a:p>
            <a:pPr lvl="2">
              <a:spcBef>
                <a:spcPts val="0"/>
              </a:spcBef>
            </a:pPr>
            <a:r>
              <a:rPr lang="en-GB" sz="1800" dirty="0" smtClean="0">
                <a:solidFill>
                  <a:schemeClr val="tx1"/>
                </a:solidFill>
                <a:latin typeface="Trebuchet MS" pitchFamily="34" charset="0"/>
              </a:rPr>
              <a:t>Usually discussed with journals prior to submission</a:t>
            </a:r>
          </a:p>
          <a:p>
            <a:pPr lvl="2">
              <a:spcBef>
                <a:spcPts val="0"/>
              </a:spcBef>
            </a:pPr>
            <a:endParaRPr lang="en-GB" sz="1800" dirty="0">
              <a:solidFill>
                <a:schemeClr val="tx1"/>
              </a:solidFill>
              <a:latin typeface="Trebuchet MS" pitchFamily="34" charset="0"/>
            </a:endParaRPr>
          </a:p>
          <a:p>
            <a:pPr lvl="1">
              <a:spcBef>
                <a:spcPts val="0"/>
              </a:spcBef>
            </a:pPr>
            <a:r>
              <a:rPr lang="en-GB" sz="2000" b="1" dirty="0" smtClean="0">
                <a:solidFill>
                  <a:schemeClr val="tx1"/>
                </a:solidFill>
                <a:latin typeface="Trebuchet MS" pitchFamily="34" charset="0"/>
              </a:rPr>
              <a:t>Research</a:t>
            </a:r>
          </a:p>
          <a:p>
            <a:pPr lvl="2">
              <a:spcBef>
                <a:spcPts val="0"/>
              </a:spcBef>
            </a:pPr>
            <a:r>
              <a:rPr lang="en-GB" sz="1800" dirty="0" smtClean="0">
                <a:solidFill>
                  <a:schemeClr val="tx1"/>
                </a:solidFill>
                <a:latin typeface="Trebuchet MS" pitchFamily="34" charset="0"/>
              </a:rPr>
              <a:t>Usually clinical research</a:t>
            </a:r>
          </a:p>
          <a:p>
            <a:pPr lvl="2">
              <a:spcBef>
                <a:spcPts val="0"/>
              </a:spcBef>
            </a:pPr>
            <a:r>
              <a:rPr lang="en-GB" sz="1800" dirty="0" smtClean="0">
                <a:solidFill>
                  <a:schemeClr val="tx1"/>
                </a:solidFill>
                <a:latin typeface="Trebuchet MS" pitchFamily="34" charset="0"/>
              </a:rPr>
              <a:t>Start early!</a:t>
            </a:r>
            <a:endParaRPr lang="en-GB" sz="1800" b="1" dirty="0">
              <a:solidFill>
                <a:schemeClr val="tx1"/>
              </a:solidFill>
              <a:latin typeface="Trebuchet MS" pitchFamily="34" charset="0"/>
            </a:endParaRPr>
          </a:p>
          <a:p>
            <a:pPr lvl="2">
              <a:spcBef>
                <a:spcPts val="0"/>
              </a:spcBef>
            </a:pPr>
            <a:endParaRPr lang="en-GB" dirty="0">
              <a:solidFill>
                <a:schemeClr val="tx1"/>
              </a:solidFill>
              <a:latin typeface="Trebuchet MS" pitchFamily="34" charset="0"/>
            </a:endParaRPr>
          </a:p>
          <a:p>
            <a:pPr lvl="2">
              <a:spcBef>
                <a:spcPts val="0"/>
              </a:spcBef>
            </a:pPr>
            <a:endParaRPr lang="en-GB" dirty="0" smtClean="0">
              <a:solidFill>
                <a:schemeClr val="tx1"/>
              </a:solidFill>
              <a:latin typeface="Trebuchet MS" pitchFamily="34" charset="0"/>
            </a:endParaRPr>
          </a:p>
        </p:txBody>
      </p:sp>
      <p:sp>
        <p:nvSpPr>
          <p:cNvPr id="4"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Publications</a:t>
            </a:r>
            <a:endParaRPr lang="en-GB" sz="3200" dirty="0">
              <a:latin typeface="Trebuchet MS" pitchFamily="34" charset="0"/>
            </a:endParaRPr>
          </a:p>
        </p:txBody>
      </p:sp>
      <p:pic>
        <p:nvPicPr>
          <p:cNvPr id="3074" name="Picture 2" descr="BMJ Case Repor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375" y="-6438"/>
            <a:ext cx="3095625" cy="5715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en/7/7c/The-Lancet-2006-03-17-cover.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465" b="73652"/>
          <a:stretch/>
        </p:blipFill>
        <p:spPr bwMode="auto">
          <a:xfrm>
            <a:off x="6809395" y="736780"/>
            <a:ext cx="2334605" cy="5042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cture of The New England Journal of Medicin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771" t="24948" r="13176" b="3800"/>
          <a:stretch/>
        </p:blipFill>
        <p:spPr bwMode="auto">
          <a:xfrm>
            <a:off x="5803900" y="512676"/>
            <a:ext cx="10033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J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3603" y="1401630"/>
            <a:ext cx="2018202" cy="53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00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3186"/>
            <a:ext cx="8229600" cy="6014814"/>
          </a:xfrm>
        </p:spPr>
        <p:txBody>
          <a:bodyPr>
            <a:normAutofit/>
          </a:bodyPr>
          <a:lstStyle/>
          <a:p>
            <a:pPr>
              <a:spcBef>
                <a:spcPts val="0"/>
              </a:spcBef>
              <a:spcAft>
                <a:spcPts val="600"/>
              </a:spcAft>
            </a:pPr>
            <a:r>
              <a:rPr lang="en-GB" dirty="0" smtClean="0">
                <a:solidFill>
                  <a:schemeClr val="tx1"/>
                </a:solidFill>
                <a:latin typeface="Trebuchet MS" pitchFamily="34" charset="0"/>
              </a:rPr>
              <a:t>Bursaries</a:t>
            </a:r>
          </a:p>
          <a:p>
            <a:pPr lvl="1">
              <a:spcBef>
                <a:spcPts val="0"/>
              </a:spcBef>
              <a:spcAft>
                <a:spcPts val="1800"/>
              </a:spcAft>
            </a:pPr>
            <a:r>
              <a:rPr lang="en-GB" sz="1800" dirty="0" smtClean="0">
                <a:solidFill>
                  <a:schemeClr val="tx1"/>
                </a:solidFill>
                <a:latin typeface="Trebuchet MS" pitchFamily="34" charset="0"/>
              </a:rPr>
              <a:t>Some Royal Colleges offer bursaries to attend conferences, meetings etc.</a:t>
            </a:r>
          </a:p>
          <a:p>
            <a:pPr>
              <a:spcBef>
                <a:spcPts val="0"/>
              </a:spcBef>
              <a:spcAft>
                <a:spcPts val="600"/>
              </a:spcAft>
            </a:pPr>
            <a:r>
              <a:rPr lang="en-GB" dirty="0" smtClean="0">
                <a:solidFill>
                  <a:schemeClr val="tx1"/>
                </a:solidFill>
                <a:latin typeface="Trebuchet MS" pitchFamily="34" charset="0"/>
              </a:rPr>
              <a:t>Essay prizes</a:t>
            </a:r>
          </a:p>
          <a:p>
            <a:pPr lvl="1">
              <a:spcBef>
                <a:spcPts val="0"/>
              </a:spcBef>
              <a:spcAft>
                <a:spcPts val="1800"/>
              </a:spcAft>
            </a:pPr>
            <a:r>
              <a:rPr lang="en-GB" sz="1800" dirty="0" smtClean="0">
                <a:solidFill>
                  <a:schemeClr val="tx1"/>
                </a:solidFill>
                <a:latin typeface="Trebuchet MS" pitchFamily="34" charset="0"/>
              </a:rPr>
              <a:t>Search online – most Royal Colleges and specialty societies host essay competitions for students and junior doctors</a:t>
            </a:r>
          </a:p>
          <a:p>
            <a:pPr>
              <a:spcBef>
                <a:spcPts val="0"/>
              </a:spcBef>
              <a:spcAft>
                <a:spcPts val="600"/>
              </a:spcAft>
            </a:pPr>
            <a:r>
              <a:rPr lang="en-GB" dirty="0" smtClean="0">
                <a:solidFill>
                  <a:schemeClr val="tx1"/>
                </a:solidFill>
                <a:latin typeface="Trebuchet MS" pitchFamily="34" charset="0"/>
              </a:rPr>
              <a:t>Presentation prizes</a:t>
            </a:r>
            <a:endParaRPr lang="en-GB" dirty="0">
              <a:solidFill>
                <a:schemeClr val="tx1"/>
              </a:solidFill>
              <a:latin typeface="Trebuchet MS" pitchFamily="34" charset="0"/>
            </a:endParaRPr>
          </a:p>
          <a:p>
            <a:pPr lvl="1">
              <a:spcBef>
                <a:spcPts val="0"/>
              </a:spcBef>
              <a:spcAft>
                <a:spcPts val="1800"/>
              </a:spcAft>
            </a:pPr>
            <a:r>
              <a:rPr lang="en-GB" sz="1800" dirty="0" smtClean="0">
                <a:solidFill>
                  <a:schemeClr val="tx1"/>
                </a:solidFill>
                <a:latin typeface="Trebuchet MS" pitchFamily="34" charset="0"/>
              </a:rPr>
              <a:t>Most trainee conferences award prizes for the best oral and poster presentations</a:t>
            </a:r>
          </a:p>
          <a:p>
            <a:pPr>
              <a:spcBef>
                <a:spcPts val="0"/>
              </a:spcBef>
              <a:spcAft>
                <a:spcPts val="600"/>
              </a:spcAft>
            </a:pPr>
            <a:r>
              <a:rPr lang="en-GB" dirty="0" smtClean="0">
                <a:solidFill>
                  <a:schemeClr val="tx1"/>
                </a:solidFill>
                <a:latin typeface="Trebuchet MS" pitchFamily="34" charset="0"/>
              </a:rPr>
              <a:t>Research prizes</a:t>
            </a:r>
          </a:p>
          <a:p>
            <a:pPr lvl="1">
              <a:spcBef>
                <a:spcPts val="0"/>
              </a:spcBef>
              <a:spcAft>
                <a:spcPts val="1800"/>
              </a:spcAft>
            </a:pPr>
            <a:r>
              <a:rPr lang="en-GB" dirty="0" smtClean="0">
                <a:solidFill>
                  <a:schemeClr val="tx1"/>
                </a:solidFill>
                <a:latin typeface="Trebuchet MS" pitchFamily="34" charset="0"/>
              </a:rPr>
              <a:t>Can be in the form of a </a:t>
            </a:r>
            <a:r>
              <a:rPr lang="en-GB" dirty="0" err="1" smtClean="0">
                <a:solidFill>
                  <a:schemeClr val="tx1"/>
                </a:solidFill>
                <a:latin typeface="Trebuchet MS" pitchFamily="34" charset="0"/>
              </a:rPr>
              <a:t>writeup</a:t>
            </a:r>
            <a:r>
              <a:rPr lang="en-GB" dirty="0" smtClean="0">
                <a:solidFill>
                  <a:schemeClr val="tx1"/>
                </a:solidFill>
                <a:latin typeface="Trebuchet MS" pitchFamily="34" charset="0"/>
              </a:rPr>
              <a:t> or presentation delivered at a society conference</a:t>
            </a:r>
          </a:p>
          <a:p>
            <a:pPr marL="0" indent="0">
              <a:spcBef>
                <a:spcPts val="0"/>
              </a:spcBef>
              <a:spcAft>
                <a:spcPts val="1800"/>
              </a:spcAft>
              <a:buNone/>
            </a:pPr>
            <a:r>
              <a:rPr lang="en-GB" sz="2000" dirty="0" smtClean="0">
                <a:solidFill>
                  <a:schemeClr val="tx1"/>
                </a:solidFill>
                <a:latin typeface="Trebuchet MS" pitchFamily="34" charset="0"/>
              </a:rPr>
              <a:t>Royal Society of Medicine (RSM) website lists about 100 awards in a variety </a:t>
            </a:r>
            <a:r>
              <a:rPr lang="en-GB" sz="2000" dirty="0">
                <a:solidFill>
                  <a:schemeClr val="tx1"/>
                </a:solidFill>
                <a:latin typeface="Trebuchet MS" pitchFamily="34" charset="0"/>
              </a:rPr>
              <a:t>of specialties (</a:t>
            </a:r>
            <a:r>
              <a:rPr lang="en-GB" sz="2000" dirty="0">
                <a:solidFill>
                  <a:schemeClr val="tx1"/>
                </a:solidFill>
                <a:latin typeface="Trebuchet MS" pitchFamily="34" charset="0"/>
                <a:hlinkClick r:id="rId3"/>
              </a:rPr>
              <a:t>http://www.rsm.ac.uk/academ/awards</a:t>
            </a:r>
            <a:r>
              <a:rPr lang="en-GB" sz="2000" dirty="0" smtClean="0">
                <a:solidFill>
                  <a:schemeClr val="tx1"/>
                </a:solidFill>
                <a:latin typeface="Trebuchet MS" pitchFamily="34" charset="0"/>
                <a:hlinkClick r:id="rId3"/>
              </a:rPr>
              <a:t>/</a:t>
            </a:r>
            <a:r>
              <a:rPr lang="en-GB" sz="2000" dirty="0" smtClean="0">
                <a:solidFill>
                  <a:schemeClr val="tx1"/>
                </a:solidFill>
                <a:latin typeface="Trebuchet MS" pitchFamily="34" charset="0"/>
              </a:rPr>
              <a:t>)</a:t>
            </a:r>
          </a:p>
          <a:p>
            <a:pPr marL="0" indent="0">
              <a:spcBef>
                <a:spcPts val="0"/>
              </a:spcBef>
              <a:spcAft>
                <a:spcPts val="1800"/>
              </a:spcAft>
              <a:buNone/>
            </a:pPr>
            <a:endParaRPr lang="en-GB" sz="2000" dirty="0" smtClean="0">
              <a:solidFill>
                <a:schemeClr val="tx1"/>
              </a:solidFill>
              <a:latin typeface="Trebuchet MS" pitchFamily="34" charset="0"/>
            </a:endParaRPr>
          </a:p>
          <a:p>
            <a:pPr marL="457200" lvl="1" indent="0">
              <a:spcBef>
                <a:spcPts val="0"/>
              </a:spcBef>
              <a:spcAft>
                <a:spcPts val="1800"/>
              </a:spcAft>
              <a:buNone/>
            </a:pPr>
            <a:endParaRPr lang="en-GB" sz="1400" dirty="0" smtClean="0">
              <a:solidFill>
                <a:schemeClr val="tx1"/>
              </a:solidFill>
              <a:latin typeface="Trebuchet MS" pitchFamily="34" charset="0"/>
            </a:endParaRPr>
          </a:p>
          <a:p>
            <a:pPr>
              <a:spcBef>
                <a:spcPts val="0"/>
              </a:spcBef>
              <a:spcAft>
                <a:spcPts val="1800"/>
              </a:spcAft>
            </a:pPr>
            <a:endParaRPr lang="en-GB" sz="2800" dirty="0" smtClean="0">
              <a:solidFill>
                <a:schemeClr val="tx1"/>
              </a:solidFill>
              <a:latin typeface="Trebuchet MS" pitchFamily="34" charset="0"/>
            </a:endParaRPr>
          </a:p>
          <a:p>
            <a:pPr lvl="2">
              <a:spcBef>
                <a:spcPts val="0"/>
              </a:spcBef>
            </a:pPr>
            <a:endParaRPr lang="en-GB" sz="1800" dirty="0">
              <a:solidFill>
                <a:schemeClr val="tx1"/>
              </a:solidFill>
              <a:latin typeface="Trebuchet MS" pitchFamily="34" charset="0"/>
            </a:endParaRPr>
          </a:p>
          <a:p>
            <a:pPr lvl="2">
              <a:spcBef>
                <a:spcPts val="0"/>
              </a:spcBef>
            </a:pPr>
            <a:endParaRPr lang="en-GB" sz="1800" dirty="0" smtClean="0">
              <a:solidFill>
                <a:schemeClr val="tx1"/>
              </a:solidFill>
              <a:latin typeface="Trebuchet MS" pitchFamily="34" charset="0"/>
            </a:endParaRPr>
          </a:p>
        </p:txBody>
      </p:sp>
      <p:sp>
        <p:nvSpPr>
          <p:cNvPr id="4"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Prizes</a:t>
            </a:r>
            <a:endParaRPr lang="en-GB" sz="3200" dirty="0">
              <a:latin typeface="Trebuchet MS" pitchFamily="34" charset="0"/>
            </a:endParaRPr>
          </a:p>
        </p:txBody>
      </p:sp>
    </p:spTree>
    <p:extLst>
      <p:ext uri="{BB962C8B-B14F-4D97-AF65-F5344CB8AC3E}">
        <p14:creationId xmlns:p14="http://schemas.microsoft.com/office/powerpoint/2010/main" val="256075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4786"/>
            <a:ext cx="8229600" cy="6014814"/>
          </a:xfrm>
        </p:spPr>
        <p:txBody>
          <a:bodyPr>
            <a:normAutofit/>
          </a:bodyPr>
          <a:lstStyle/>
          <a:p>
            <a:pPr>
              <a:spcBef>
                <a:spcPts val="0"/>
              </a:spcBef>
              <a:spcAft>
                <a:spcPts val="1200"/>
              </a:spcAft>
            </a:pPr>
            <a:r>
              <a:rPr lang="en-GB" dirty="0" smtClean="0">
                <a:solidFill>
                  <a:schemeClr val="tx1"/>
                </a:solidFill>
                <a:latin typeface="Trebuchet MS" pitchFamily="34" charset="0"/>
              </a:rPr>
              <a:t>Often a neglected part of the CV, but easy to polish</a:t>
            </a:r>
          </a:p>
          <a:p>
            <a:pPr>
              <a:spcBef>
                <a:spcPts val="0"/>
              </a:spcBef>
              <a:spcAft>
                <a:spcPts val="1200"/>
              </a:spcAft>
            </a:pPr>
            <a:endParaRPr lang="en-GB" sz="900" dirty="0" smtClean="0">
              <a:solidFill>
                <a:schemeClr val="tx1"/>
              </a:solidFill>
              <a:latin typeface="Trebuchet MS" pitchFamily="34" charset="0"/>
            </a:endParaRPr>
          </a:p>
          <a:p>
            <a:pPr>
              <a:spcBef>
                <a:spcPts val="0"/>
              </a:spcBef>
              <a:spcAft>
                <a:spcPts val="600"/>
              </a:spcAft>
            </a:pPr>
            <a:r>
              <a:rPr lang="en-GB" dirty="0" smtClean="0">
                <a:solidFill>
                  <a:schemeClr val="tx1"/>
                </a:solidFill>
                <a:latin typeface="Trebuchet MS" pitchFamily="34" charset="0"/>
              </a:rPr>
              <a:t>Provide evidence</a:t>
            </a:r>
          </a:p>
          <a:p>
            <a:pPr lvl="1">
              <a:spcBef>
                <a:spcPts val="0"/>
              </a:spcBef>
              <a:spcAft>
                <a:spcPts val="1200"/>
              </a:spcAft>
            </a:pPr>
            <a:r>
              <a:rPr lang="en-GB" sz="1800" dirty="0" smtClean="0">
                <a:solidFill>
                  <a:schemeClr val="tx1"/>
                </a:solidFill>
                <a:latin typeface="Trebuchet MS" pitchFamily="34" charset="0"/>
              </a:rPr>
              <a:t>Give out evaluation forms to students you teach on the wards</a:t>
            </a:r>
          </a:p>
          <a:p>
            <a:pPr marL="457200" lvl="1" indent="0">
              <a:spcBef>
                <a:spcPts val="0"/>
              </a:spcBef>
              <a:spcAft>
                <a:spcPts val="1200"/>
              </a:spcAft>
              <a:buNone/>
            </a:pPr>
            <a:endParaRPr lang="en-GB" sz="600" dirty="0" smtClean="0">
              <a:solidFill>
                <a:schemeClr val="tx1"/>
              </a:solidFill>
              <a:latin typeface="Trebuchet MS" pitchFamily="34" charset="0"/>
            </a:endParaRPr>
          </a:p>
          <a:p>
            <a:pPr>
              <a:spcBef>
                <a:spcPts val="0"/>
              </a:spcBef>
              <a:spcAft>
                <a:spcPts val="1200"/>
              </a:spcAft>
            </a:pPr>
            <a:r>
              <a:rPr lang="en-GB" dirty="0" smtClean="0">
                <a:solidFill>
                  <a:schemeClr val="tx1"/>
                </a:solidFill>
                <a:latin typeface="Trebuchet MS" pitchFamily="34" charset="0"/>
              </a:rPr>
              <a:t>Be trained to teach</a:t>
            </a:r>
          </a:p>
          <a:p>
            <a:pPr lvl="1">
              <a:spcBef>
                <a:spcPts val="0"/>
              </a:spcBef>
              <a:spcAft>
                <a:spcPts val="600"/>
              </a:spcAft>
            </a:pPr>
            <a:r>
              <a:rPr lang="en-GB" sz="1800" dirty="0" smtClean="0">
                <a:solidFill>
                  <a:schemeClr val="tx1"/>
                </a:solidFill>
                <a:latin typeface="Trebuchet MS" pitchFamily="34" charset="0"/>
              </a:rPr>
              <a:t>Scores more points in shortlisting</a:t>
            </a:r>
          </a:p>
          <a:p>
            <a:pPr lvl="1">
              <a:spcBef>
                <a:spcPts val="0"/>
              </a:spcBef>
              <a:spcAft>
                <a:spcPts val="600"/>
              </a:spcAft>
            </a:pPr>
            <a:r>
              <a:rPr lang="en-GB" sz="1800" dirty="0" smtClean="0">
                <a:solidFill>
                  <a:schemeClr val="tx1"/>
                </a:solidFill>
                <a:latin typeface="Trebuchet MS" pitchFamily="34" charset="0"/>
              </a:rPr>
              <a:t>Many courses: Teaching Skills for Doctors: On-The-Job Teaching, Teach the Teacher</a:t>
            </a:r>
          </a:p>
          <a:p>
            <a:pPr marL="457200" lvl="1" indent="0">
              <a:spcBef>
                <a:spcPts val="0"/>
              </a:spcBef>
              <a:spcAft>
                <a:spcPts val="600"/>
              </a:spcAft>
              <a:buNone/>
            </a:pPr>
            <a:endParaRPr lang="en-GB" dirty="0" smtClean="0">
              <a:solidFill>
                <a:schemeClr val="tx1"/>
              </a:solidFill>
              <a:latin typeface="Trebuchet MS" pitchFamily="34" charset="0"/>
            </a:endParaRPr>
          </a:p>
          <a:p>
            <a:pPr>
              <a:spcBef>
                <a:spcPts val="0"/>
              </a:spcBef>
              <a:spcAft>
                <a:spcPts val="1200"/>
              </a:spcAft>
            </a:pPr>
            <a:r>
              <a:rPr lang="en-GB" dirty="0" smtClean="0">
                <a:solidFill>
                  <a:schemeClr val="tx1"/>
                </a:solidFill>
                <a:latin typeface="Trebuchet MS" pitchFamily="34" charset="0"/>
              </a:rPr>
              <a:t>Organise a course</a:t>
            </a:r>
          </a:p>
          <a:p>
            <a:pPr lvl="1">
              <a:spcBef>
                <a:spcPts val="0"/>
              </a:spcBef>
              <a:spcAft>
                <a:spcPts val="600"/>
              </a:spcAft>
            </a:pPr>
            <a:r>
              <a:rPr lang="en-GB" sz="1800" dirty="0" smtClean="0">
                <a:solidFill>
                  <a:schemeClr val="tx1"/>
                </a:solidFill>
                <a:latin typeface="Trebuchet MS" pitchFamily="34" charset="0"/>
              </a:rPr>
              <a:t>Choose a topic you are interested in (e.g. X-rays)</a:t>
            </a:r>
          </a:p>
          <a:p>
            <a:pPr lvl="1">
              <a:spcBef>
                <a:spcPts val="0"/>
              </a:spcBef>
              <a:spcAft>
                <a:spcPts val="600"/>
              </a:spcAft>
            </a:pPr>
            <a:r>
              <a:rPr lang="en-GB" sz="1800" dirty="0" smtClean="0">
                <a:solidFill>
                  <a:schemeClr val="tx1"/>
                </a:solidFill>
                <a:latin typeface="Trebuchet MS" pitchFamily="34" charset="0"/>
              </a:rPr>
              <a:t>Recruit some colleagues and design a course timetable for medical students</a:t>
            </a:r>
            <a:endParaRPr lang="en-GB" sz="1400" dirty="0" smtClean="0">
              <a:solidFill>
                <a:schemeClr val="tx1"/>
              </a:solidFill>
              <a:latin typeface="Trebuchet MS" pitchFamily="34" charset="0"/>
            </a:endParaRPr>
          </a:p>
          <a:p>
            <a:pPr>
              <a:spcBef>
                <a:spcPts val="0"/>
              </a:spcBef>
              <a:spcAft>
                <a:spcPts val="1800"/>
              </a:spcAft>
            </a:pPr>
            <a:endParaRPr lang="en-GB" sz="2800" dirty="0" smtClean="0">
              <a:solidFill>
                <a:schemeClr val="tx1"/>
              </a:solidFill>
              <a:latin typeface="Trebuchet MS" pitchFamily="34" charset="0"/>
            </a:endParaRPr>
          </a:p>
          <a:p>
            <a:pPr lvl="2">
              <a:spcBef>
                <a:spcPts val="0"/>
              </a:spcBef>
            </a:pPr>
            <a:endParaRPr lang="en-GB" sz="1800" dirty="0">
              <a:solidFill>
                <a:schemeClr val="tx1"/>
              </a:solidFill>
              <a:latin typeface="Trebuchet MS" pitchFamily="34" charset="0"/>
            </a:endParaRPr>
          </a:p>
          <a:p>
            <a:pPr lvl="2">
              <a:spcBef>
                <a:spcPts val="0"/>
              </a:spcBef>
            </a:pPr>
            <a:endParaRPr lang="en-GB" sz="1800" dirty="0" smtClean="0">
              <a:solidFill>
                <a:schemeClr val="tx1"/>
              </a:solidFill>
              <a:latin typeface="Trebuchet MS" pitchFamily="34" charset="0"/>
            </a:endParaRPr>
          </a:p>
        </p:txBody>
      </p:sp>
      <p:sp>
        <p:nvSpPr>
          <p:cNvPr id="4"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Teaching</a:t>
            </a:r>
            <a:endParaRPr lang="en-GB" sz="3200" dirty="0">
              <a:latin typeface="Trebuchet MS" pitchFamily="34" charset="0"/>
            </a:endParaRPr>
          </a:p>
        </p:txBody>
      </p:sp>
    </p:spTree>
    <p:extLst>
      <p:ext uri="{BB962C8B-B14F-4D97-AF65-F5344CB8AC3E}">
        <p14:creationId xmlns:p14="http://schemas.microsoft.com/office/powerpoint/2010/main" val="291120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3186"/>
            <a:ext cx="8229600" cy="6014814"/>
          </a:xfrm>
        </p:spPr>
        <p:txBody>
          <a:bodyPr>
            <a:normAutofit/>
          </a:bodyPr>
          <a:lstStyle/>
          <a:p>
            <a:pPr>
              <a:spcBef>
                <a:spcPts val="1800"/>
              </a:spcBef>
              <a:spcAft>
                <a:spcPts val="1200"/>
              </a:spcAft>
            </a:pPr>
            <a:r>
              <a:rPr lang="en-GB" dirty="0" smtClean="0">
                <a:solidFill>
                  <a:schemeClr val="tx1"/>
                </a:solidFill>
                <a:latin typeface="Trebuchet MS" pitchFamily="34" charset="0"/>
              </a:rPr>
              <a:t>Attending courses in addition to mandatory ones will score points at shortlisting</a:t>
            </a:r>
          </a:p>
          <a:p>
            <a:pPr>
              <a:spcBef>
                <a:spcPts val="1800"/>
              </a:spcBef>
              <a:spcAft>
                <a:spcPts val="1200"/>
              </a:spcAft>
            </a:pPr>
            <a:r>
              <a:rPr lang="en-GB" dirty="0" smtClean="0">
                <a:solidFill>
                  <a:schemeClr val="tx1"/>
                </a:solidFill>
                <a:latin typeface="Trebuchet MS" pitchFamily="34" charset="0"/>
              </a:rPr>
              <a:t>Demonstrates interest in specialty and allow you to improve skills</a:t>
            </a:r>
          </a:p>
          <a:p>
            <a:pPr>
              <a:spcBef>
                <a:spcPts val="1800"/>
              </a:spcBef>
              <a:spcAft>
                <a:spcPts val="1200"/>
              </a:spcAft>
            </a:pPr>
            <a:r>
              <a:rPr lang="en-GB" dirty="0" smtClean="0">
                <a:solidFill>
                  <a:schemeClr val="tx1"/>
                </a:solidFill>
                <a:latin typeface="Trebuchet MS" pitchFamily="34" charset="0"/>
              </a:rPr>
              <a:t>For surgeons – attendance at Basic Surgical Skills (BSS), Advanced Trauma Life Support (ATLS) and Care of the Critically Ill Surgical Patient (</a:t>
            </a:r>
            <a:r>
              <a:rPr lang="en-GB" dirty="0" err="1" smtClean="0">
                <a:solidFill>
                  <a:schemeClr val="tx1"/>
                </a:solidFill>
                <a:latin typeface="Trebuchet MS" pitchFamily="34" charset="0"/>
              </a:rPr>
              <a:t>CCrISP</a:t>
            </a:r>
            <a:r>
              <a:rPr lang="en-GB" dirty="0" smtClean="0">
                <a:solidFill>
                  <a:schemeClr val="tx1"/>
                </a:solidFill>
                <a:latin typeface="Trebuchet MS" pitchFamily="34" charset="0"/>
              </a:rPr>
              <a:t>) essential at ST3</a:t>
            </a:r>
          </a:p>
          <a:p>
            <a:pPr>
              <a:spcBef>
                <a:spcPts val="1800"/>
              </a:spcBef>
              <a:spcAft>
                <a:spcPts val="1200"/>
              </a:spcAft>
            </a:pPr>
            <a:r>
              <a:rPr lang="en-GB" dirty="0" smtClean="0">
                <a:solidFill>
                  <a:schemeClr val="tx1"/>
                </a:solidFill>
                <a:latin typeface="Trebuchet MS" pitchFamily="34" charset="0"/>
              </a:rPr>
              <a:t>Apply early as places limited</a:t>
            </a:r>
          </a:p>
          <a:p>
            <a:pPr>
              <a:spcBef>
                <a:spcPts val="1800"/>
              </a:spcBef>
              <a:spcAft>
                <a:spcPts val="1200"/>
              </a:spcAft>
            </a:pPr>
            <a:r>
              <a:rPr lang="en-GB" dirty="0" smtClean="0">
                <a:solidFill>
                  <a:schemeClr val="tx1"/>
                </a:solidFill>
                <a:latin typeface="Trebuchet MS" pitchFamily="34" charset="0"/>
              </a:rPr>
              <a:t>Can use study budget (F2) to cover costs</a:t>
            </a:r>
          </a:p>
          <a:p>
            <a:pPr lvl="2">
              <a:spcBef>
                <a:spcPts val="1800"/>
              </a:spcBef>
              <a:spcAft>
                <a:spcPts val="1200"/>
              </a:spcAft>
            </a:pPr>
            <a:endParaRPr lang="en-GB" sz="2400" dirty="0">
              <a:solidFill>
                <a:schemeClr val="tx1"/>
              </a:solidFill>
              <a:latin typeface="Trebuchet MS" pitchFamily="34" charset="0"/>
            </a:endParaRPr>
          </a:p>
          <a:p>
            <a:pPr lvl="2">
              <a:spcBef>
                <a:spcPts val="1800"/>
              </a:spcBef>
              <a:spcAft>
                <a:spcPts val="1200"/>
              </a:spcAft>
            </a:pPr>
            <a:endParaRPr lang="en-GB" sz="2400" dirty="0" smtClean="0">
              <a:solidFill>
                <a:schemeClr val="tx1"/>
              </a:solidFill>
              <a:latin typeface="Trebuchet MS" pitchFamily="34" charset="0"/>
            </a:endParaRPr>
          </a:p>
        </p:txBody>
      </p:sp>
      <p:sp>
        <p:nvSpPr>
          <p:cNvPr id="4"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Courses</a:t>
            </a:r>
            <a:endParaRPr lang="en-GB" sz="3200" dirty="0">
              <a:latin typeface="Trebuchet MS" pitchFamily="34" charset="0"/>
            </a:endParaRPr>
          </a:p>
        </p:txBody>
      </p:sp>
    </p:spTree>
    <p:extLst>
      <p:ext uri="{BB962C8B-B14F-4D97-AF65-F5344CB8AC3E}">
        <p14:creationId xmlns:p14="http://schemas.microsoft.com/office/powerpoint/2010/main" val="197143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3186"/>
            <a:ext cx="8229600" cy="6014814"/>
          </a:xfrm>
        </p:spPr>
        <p:txBody>
          <a:bodyPr>
            <a:normAutofit lnSpcReduction="10000"/>
          </a:bodyPr>
          <a:lstStyle/>
          <a:p>
            <a:pPr>
              <a:spcBef>
                <a:spcPts val="1800"/>
              </a:spcBef>
              <a:spcAft>
                <a:spcPts val="1200"/>
              </a:spcAft>
            </a:pPr>
            <a:r>
              <a:rPr lang="en-GB" dirty="0" smtClean="0">
                <a:solidFill>
                  <a:schemeClr val="tx1"/>
                </a:solidFill>
                <a:latin typeface="Trebuchet MS" pitchFamily="34" charset="0"/>
              </a:rPr>
              <a:t>Many people take a year out after F2 before specialty training</a:t>
            </a:r>
          </a:p>
          <a:p>
            <a:pPr>
              <a:spcBef>
                <a:spcPts val="1800"/>
              </a:spcBef>
              <a:spcAft>
                <a:spcPts val="1200"/>
              </a:spcAft>
            </a:pPr>
            <a:r>
              <a:rPr lang="en-GB" dirty="0" smtClean="0">
                <a:solidFill>
                  <a:schemeClr val="tx1"/>
                </a:solidFill>
                <a:latin typeface="Trebuchet MS" pitchFamily="34" charset="0"/>
              </a:rPr>
              <a:t>Why take time out?</a:t>
            </a:r>
          </a:p>
          <a:p>
            <a:pPr lvl="1">
              <a:spcBef>
                <a:spcPts val="1800"/>
              </a:spcBef>
            </a:pPr>
            <a:r>
              <a:rPr lang="en-GB" sz="2000" dirty="0" smtClean="0">
                <a:solidFill>
                  <a:schemeClr val="tx1"/>
                </a:solidFill>
                <a:latin typeface="Trebuchet MS" pitchFamily="34" charset="0"/>
              </a:rPr>
              <a:t>To gain further experience</a:t>
            </a:r>
          </a:p>
          <a:p>
            <a:pPr lvl="1">
              <a:spcBef>
                <a:spcPts val="1800"/>
              </a:spcBef>
            </a:pPr>
            <a:r>
              <a:rPr lang="en-GB" sz="2000" dirty="0" smtClean="0">
                <a:solidFill>
                  <a:schemeClr val="tx1"/>
                </a:solidFill>
                <a:latin typeface="Trebuchet MS" pitchFamily="34" charset="0"/>
              </a:rPr>
              <a:t>To take a career break</a:t>
            </a:r>
          </a:p>
          <a:p>
            <a:pPr lvl="1">
              <a:spcBef>
                <a:spcPts val="1800"/>
              </a:spcBef>
            </a:pPr>
            <a:r>
              <a:rPr lang="en-GB" sz="2000" dirty="0" smtClean="0">
                <a:solidFill>
                  <a:schemeClr val="tx1"/>
                </a:solidFill>
                <a:latin typeface="Trebuchet MS" pitchFamily="34" charset="0"/>
              </a:rPr>
              <a:t>Unsuccessful in gaining a training place</a:t>
            </a:r>
          </a:p>
          <a:p>
            <a:pPr lvl="1">
              <a:spcBef>
                <a:spcPts val="1800"/>
              </a:spcBef>
            </a:pPr>
            <a:r>
              <a:rPr lang="en-GB" sz="2000" dirty="0" smtClean="0">
                <a:solidFill>
                  <a:schemeClr val="tx1"/>
                </a:solidFill>
                <a:latin typeface="Trebuchet MS" pitchFamily="34" charset="0"/>
              </a:rPr>
              <a:t>Opportunity to travel</a:t>
            </a:r>
          </a:p>
          <a:p>
            <a:pPr lvl="1">
              <a:spcBef>
                <a:spcPts val="1800"/>
              </a:spcBef>
            </a:pPr>
            <a:r>
              <a:rPr lang="en-GB" sz="2000" dirty="0" smtClean="0">
                <a:solidFill>
                  <a:schemeClr val="tx1"/>
                </a:solidFill>
                <a:latin typeface="Trebuchet MS" pitchFamily="34" charset="0"/>
              </a:rPr>
              <a:t>To start a family</a:t>
            </a:r>
          </a:p>
          <a:p>
            <a:pPr lvl="1">
              <a:spcBef>
                <a:spcPts val="1800"/>
              </a:spcBef>
            </a:pPr>
            <a:r>
              <a:rPr lang="en-GB" sz="2000" dirty="0" smtClean="0">
                <a:solidFill>
                  <a:schemeClr val="tx1"/>
                </a:solidFill>
                <a:latin typeface="Trebuchet MS" pitchFamily="34" charset="0"/>
              </a:rPr>
              <a:t>To do research</a:t>
            </a:r>
            <a:endParaRPr lang="en-GB" sz="2400" dirty="0">
              <a:solidFill>
                <a:schemeClr val="tx1"/>
              </a:solidFill>
              <a:latin typeface="Trebuchet MS" pitchFamily="34" charset="0"/>
            </a:endParaRPr>
          </a:p>
          <a:p>
            <a:pPr>
              <a:spcBef>
                <a:spcPts val="3000"/>
              </a:spcBef>
              <a:spcAft>
                <a:spcPts val="1200"/>
              </a:spcAft>
            </a:pPr>
            <a:r>
              <a:rPr lang="en-GB" dirty="0" smtClean="0">
                <a:solidFill>
                  <a:schemeClr val="tx1"/>
                </a:solidFill>
                <a:latin typeface="Trebuchet MS" pitchFamily="34" charset="0"/>
              </a:rPr>
              <a:t>Will not disadvantage you – provided the time is used constructively</a:t>
            </a:r>
            <a:endParaRPr lang="en-GB" dirty="0">
              <a:solidFill>
                <a:schemeClr val="tx1"/>
              </a:solidFill>
              <a:latin typeface="Trebuchet MS" pitchFamily="34" charset="0"/>
            </a:endParaRPr>
          </a:p>
          <a:p>
            <a:pPr>
              <a:spcBef>
                <a:spcPts val="1800"/>
              </a:spcBef>
              <a:spcAft>
                <a:spcPts val="1200"/>
              </a:spcAft>
            </a:pPr>
            <a:endParaRPr lang="en-GB" sz="3200" dirty="0">
              <a:solidFill>
                <a:schemeClr val="tx1"/>
              </a:solidFill>
              <a:latin typeface="Trebuchet MS" pitchFamily="34" charset="0"/>
            </a:endParaRPr>
          </a:p>
        </p:txBody>
      </p:sp>
      <p:sp>
        <p:nvSpPr>
          <p:cNvPr id="4"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Taking time out</a:t>
            </a:r>
            <a:endParaRPr lang="en-GB" sz="3200" dirty="0">
              <a:latin typeface="Trebuchet MS" pitchFamily="34" charset="0"/>
            </a:endParaRPr>
          </a:p>
        </p:txBody>
      </p:sp>
    </p:spTree>
    <p:extLst>
      <p:ext uri="{BB962C8B-B14F-4D97-AF65-F5344CB8AC3E}">
        <p14:creationId xmlns:p14="http://schemas.microsoft.com/office/powerpoint/2010/main" val="23440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7486"/>
            <a:ext cx="8229600" cy="6014814"/>
          </a:xfrm>
        </p:spPr>
        <p:txBody>
          <a:bodyPr>
            <a:normAutofit/>
          </a:bodyPr>
          <a:lstStyle/>
          <a:p>
            <a:pPr>
              <a:spcBef>
                <a:spcPts val="1800"/>
              </a:spcBef>
              <a:spcAft>
                <a:spcPts val="1200"/>
              </a:spcAft>
            </a:pPr>
            <a:r>
              <a:rPr lang="en-GB" sz="2400" dirty="0" smtClean="0">
                <a:solidFill>
                  <a:schemeClr val="tx1"/>
                </a:solidFill>
                <a:latin typeface="Trebuchet MS" pitchFamily="34" charset="0"/>
              </a:rPr>
              <a:t>Research your specialty well</a:t>
            </a:r>
          </a:p>
          <a:p>
            <a:pPr>
              <a:spcBef>
                <a:spcPts val="1800"/>
              </a:spcBef>
              <a:spcAft>
                <a:spcPts val="1200"/>
              </a:spcAft>
            </a:pPr>
            <a:r>
              <a:rPr lang="en-GB" sz="2400" dirty="0" smtClean="0">
                <a:solidFill>
                  <a:schemeClr val="tx1"/>
                </a:solidFill>
                <a:latin typeface="Trebuchet MS" pitchFamily="34" charset="0"/>
              </a:rPr>
              <a:t>Be organised and start strengthening your CV early</a:t>
            </a:r>
          </a:p>
          <a:p>
            <a:pPr>
              <a:spcBef>
                <a:spcPts val="1800"/>
              </a:spcBef>
              <a:spcAft>
                <a:spcPts val="1200"/>
              </a:spcAft>
            </a:pPr>
            <a:r>
              <a:rPr lang="en-GB" dirty="0" smtClean="0">
                <a:solidFill>
                  <a:schemeClr val="tx1"/>
                </a:solidFill>
                <a:latin typeface="Trebuchet MS" pitchFamily="34" charset="0"/>
              </a:rPr>
              <a:t>Start, even if uncertain about your specialty</a:t>
            </a:r>
          </a:p>
          <a:p>
            <a:pPr>
              <a:spcBef>
                <a:spcPts val="1800"/>
              </a:spcBef>
              <a:spcAft>
                <a:spcPts val="1200"/>
              </a:spcAft>
            </a:pPr>
            <a:r>
              <a:rPr lang="en-GB" dirty="0" smtClean="0">
                <a:solidFill>
                  <a:schemeClr val="tx1"/>
                </a:solidFill>
                <a:latin typeface="Trebuchet MS" pitchFamily="34" charset="0"/>
              </a:rPr>
              <a:t>Actively seek careers advice from others</a:t>
            </a:r>
          </a:p>
          <a:p>
            <a:pPr>
              <a:spcBef>
                <a:spcPts val="1800"/>
              </a:spcBef>
              <a:spcAft>
                <a:spcPts val="1200"/>
              </a:spcAft>
            </a:pPr>
            <a:r>
              <a:rPr lang="en-GB" dirty="0" smtClean="0">
                <a:solidFill>
                  <a:schemeClr val="tx1"/>
                </a:solidFill>
                <a:latin typeface="Trebuchet MS" pitchFamily="34" charset="0"/>
              </a:rPr>
              <a:t>Remember to maintain a work-life balance and be all-rounded</a:t>
            </a:r>
          </a:p>
          <a:p>
            <a:pPr>
              <a:spcBef>
                <a:spcPts val="1800"/>
              </a:spcBef>
              <a:spcAft>
                <a:spcPts val="1200"/>
              </a:spcAft>
            </a:pPr>
            <a:endParaRPr lang="en-GB" sz="2000" dirty="0" smtClean="0">
              <a:solidFill>
                <a:schemeClr val="tx1"/>
              </a:solidFill>
              <a:latin typeface="Trebuchet MS" pitchFamily="34" charset="0"/>
            </a:endParaRPr>
          </a:p>
        </p:txBody>
      </p:sp>
      <p:sp>
        <p:nvSpPr>
          <p:cNvPr id="4"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Key points</a:t>
            </a:r>
            <a:endParaRPr lang="en-GB" sz="3200" dirty="0">
              <a:latin typeface="Trebuchet MS" pitchFamily="34" charset="0"/>
            </a:endParaRPr>
          </a:p>
        </p:txBody>
      </p:sp>
    </p:spTree>
    <p:extLst>
      <p:ext uri="{BB962C8B-B14F-4D97-AF65-F5344CB8AC3E}">
        <p14:creationId xmlns:p14="http://schemas.microsoft.com/office/powerpoint/2010/main" val="38642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Outline</a:t>
            </a:r>
            <a:endParaRPr lang="en-GB" sz="3200" dirty="0">
              <a:latin typeface="Trebuchet MS" pitchFamily="34" charset="0"/>
            </a:endParaRPr>
          </a:p>
        </p:txBody>
      </p:sp>
      <p:sp>
        <p:nvSpPr>
          <p:cNvPr id="5" name="Content Placeholder 2"/>
          <p:cNvSpPr>
            <a:spLocks noGrp="1"/>
          </p:cNvSpPr>
          <p:nvPr>
            <p:ph idx="1"/>
          </p:nvPr>
        </p:nvSpPr>
        <p:spPr>
          <a:xfrm>
            <a:off x="457200" y="1052736"/>
            <a:ext cx="8229600" cy="4525963"/>
          </a:xfrm>
        </p:spPr>
        <p:txBody>
          <a:bodyPr>
            <a:noAutofit/>
          </a:bodyPr>
          <a:lstStyle/>
          <a:p>
            <a:pPr>
              <a:lnSpc>
                <a:spcPct val="150000"/>
              </a:lnSpc>
            </a:pPr>
            <a:r>
              <a:rPr lang="en-GB" dirty="0" smtClean="0">
                <a:solidFill>
                  <a:schemeClr val="tx1"/>
                </a:solidFill>
                <a:latin typeface="Trebuchet MS" pitchFamily="34" charset="0"/>
              </a:rPr>
              <a:t>Foundation programme overview</a:t>
            </a:r>
          </a:p>
          <a:p>
            <a:pPr>
              <a:lnSpc>
                <a:spcPct val="150000"/>
              </a:lnSpc>
            </a:pPr>
            <a:r>
              <a:rPr lang="en-GB" dirty="0" smtClean="0">
                <a:solidFill>
                  <a:schemeClr val="tx1"/>
                </a:solidFill>
                <a:latin typeface="Trebuchet MS" pitchFamily="34" charset="0"/>
              </a:rPr>
              <a:t>Outline of postgraduate training pathway</a:t>
            </a:r>
          </a:p>
          <a:p>
            <a:pPr>
              <a:lnSpc>
                <a:spcPct val="150000"/>
              </a:lnSpc>
            </a:pPr>
            <a:r>
              <a:rPr lang="en-GB" dirty="0" smtClean="0">
                <a:solidFill>
                  <a:schemeClr val="tx1"/>
                </a:solidFill>
                <a:latin typeface="Trebuchet MS" pitchFamily="34" charset="0"/>
              </a:rPr>
              <a:t>Choosing your specialty</a:t>
            </a:r>
          </a:p>
          <a:p>
            <a:pPr>
              <a:lnSpc>
                <a:spcPct val="150000"/>
              </a:lnSpc>
            </a:pPr>
            <a:r>
              <a:rPr lang="en-GB" dirty="0" smtClean="0">
                <a:solidFill>
                  <a:schemeClr val="tx1"/>
                </a:solidFill>
                <a:latin typeface="Trebuchet MS" pitchFamily="34" charset="0"/>
              </a:rPr>
              <a:t>Competition ratios</a:t>
            </a:r>
          </a:p>
          <a:p>
            <a:pPr>
              <a:lnSpc>
                <a:spcPct val="150000"/>
              </a:lnSpc>
            </a:pPr>
            <a:r>
              <a:rPr lang="en-GB" dirty="0">
                <a:solidFill>
                  <a:schemeClr val="tx1"/>
                </a:solidFill>
                <a:latin typeface="Trebuchet MS" pitchFamily="34" charset="0"/>
              </a:rPr>
              <a:t>Where to go for careers </a:t>
            </a:r>
            <a:r>
              <a:rPr lang="en-GB" dirty="0" smtClean="0">
                <a:solidFill>
                  <a:schemeClr val="tx1"/>
                </a:solidFill>
                <a:latin typeface="Trebuchet MS" pitchFamily="34" charset="0"/>
              </a:rPr>
              <a:t>advice</a:t>
            </a:r>
          </a:p>
          <a:p>
            <a:pPr>
              <a:lnSpc>
                <a:spcPct val="150000"/>
              </a:lnSpc>
            </a:pPr>
            <a:r>
              <a:rPr lang="en-GB" dirty="0" smtClean="0">
                <a:solidFill>
                  <a:schemeClr val="tx1"/>
                </a:solidFill>
                <a:latin typeface="Trebuchet MS" pitchFamily="34" charset="0"/>
              </a:rPr>
              <a:t>How to strengthen your CV during F1/F2</a:t>
            </a:r>
          </a:p>
          <a:p>
            <a:pPr>
              <a:lnSpc>
                <a:spcPct val="150000"/>
              </a:lnSpc>
            </a:pPr>
            <a:endParaRPr lang="en-GB" i="1" dirty="0" smtClean="0">
              <a:solidFill>
                <a:schemeClr val="tx1"/>
              </a:solidFill>
              <a:latin typeface="Trebuchet MS" pitchFamily="34" charset="0"/>
            </a:endParaRPr>
          </a:p>
        </p:txBody>
      </p:sp>
    </p:spTree>
    <p:extLst>
      <p:ext uri="{BB962C8B-B14F-4D97-AF65-F5344CB8AC3E}">
        <p14:creationId xmlns:p14="http://schemas.microsoft.com/office/powerpoint/2010/main" val="161415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7486"/>
            <a:ext cx="6032500" cy="6014814"/>
          </a:xfrm>
        </p:spPr>
        <p:txBody>
          <a:bodyPr>
            <a:normAutofit/>
          </a:bodyPr>
          <a:lstStyle/>
          <a:p>
            <a:pPr>
              <a:spcAft>
                <a:spcPts val="1200"/>
              </a:spcAft>
            </a:pPr>
            <a:r>
              <a:rPr lang="en-GB" sz="2000" dirty="0" smtClean="0">
                <a:solidFill>
                  <a:schemeClr val="tx1"/>
                </a:solidFill>
                <a:latin typeface="Trebuchet MS" pitchFamily="34" charset="0"/>
              </a:rPr>
              <a:t>Modernising </a:t>
            </a:r>
            <a:r>
              <a:rPr lang="en-GB" sz="2000" dirty="0">
                <a:solidFill>
                  <a:schemeClr val="tx1"/>
                </a:solidFill>
                <a:latin typeface="Trebuchet MS" pitchFamily="34" charset="0"/>
              </a:rPr>
              <a:t>Medical Careers </a:t>
            </a:r>
            <a:r>
              <a:rPr lang="en-GB" sz="2000" dirty="0" smtClean="0">
                <a:solidFill>
                  <a:schemeClr val="tx1"/>
                </a:solidFill>
                <a:latin typeface="Trebuchet MS" pitchFamily="34" charset="0"/>
                <a:hlinkClick r:id="rId3"/>
              </a:rPr>
              <a:t>www.mmc.nhs.uk</a:t>
            </a:r>
            <a:r>
              <a:rPr lang="en-GB" sz="2000" dirty="0" smtClean="0">
                <a:solidFill>
                  <a:schemeClr val="tx1"/>
                </a:solidFill>
                <a:latin typeface="Trebuchet MS" pitchFamily="34" charset="0"/>
              </a:rPr>
              <a:t> </a:t>
            </a:r>
            <a:endParaRPr lang="en-GB" sz="2000" dirty="0">
              <a:solidFill>
                <a:schemeClr val="tx1"/>
              </a:solidFill>
              <a:latin typeface="Trebuchet MS" pitchFamily="34" charset="0"/>
            </a:endParaRPr>
          </a:p>
          <a:p>
            <a:r>
              <a:rPr lang="en-GB" sz="2000" dirty="0">
                <a:solidFill>
                  <a:schemeClr val="tx1"/>
                </a:solidFill>
                <a:latin typeface="Trebuchet MS" pitchFamily="34" charset="0"/>
              </a:rPr>
              <a:t>BMJ Careers (medical courses, articles on CV preparation and interview tips)—</a:t>
            </a:r>
            <a:r>
              <a:rPr lang="en-GB" sz="2000" dirty="0">
                <a:solidFill>
                  <a:schemeClr val="tx1"/>
                </a:solidFill>
                <a:latin typeface="Trebuchet MS" pitchFamily="34" charset="0"/>
                <a:hlinkClick r:id="rId4"/>
              </a:rPr>
              <a:t>http://careerfocus.bmj.com</a:t>
            </a:r>
            <a:r>
              <a:rPr lang="en-GB" sz="2000" dirty="0">
                <a:solidFill>
                  <a:schemeClr val="tx1"/>
                </a:solidFill>
                <a:latin typeface="Trebuchet MS" pitchFamily="34" charset="0"/>
              </a:rPr>
              <a:t> </a:t>
            </a:r>
          </a:p>
          <a:p>
            <a:pPr>
              <a:spcBef>
                <a:spcPts val="1800"/>
              </a:spcBef>
              <a:spcAft>
                <a:spcPts val="1200"/>
              </a:spcAft>
            </a:pPr>
            <a:r>
              <a:rPr lang="en-GB" sz="2000" dirty="0" smtClean="0">
                <a:solidFill>
                  <a:schemeClr val="tx1"/>
                </a:solidFill>
                <a:latin typeface="Trebuchet MS" pitchFamily="34" charset="0"/>
              </a:rPr>
              <a:t>MedicalCareers.nhs.uk – practical advice, personality tests, information on all specialties – </a:t>
            </a:r>
            <a:r>
              <a:rPr lang="en-GB" sz="2000" dirty="0" smtClean="0">
                <a:solidFill>
                  <a:schemeClr val="tx1"/>
                </a:solidFill>
                <a:latin typeface="Trebuchet MS" pitchFamily="34" charset="0"/>
                <a:hlinkClick r:id="rId5"/>
              </a:rPr>
              <a:t>www.medicalcareers.nhs.uk</a:t>
            </a:r>
            <a:endParaRPr lang="en-GB" sz="2000" dirty="0" smtClean="0">
              <a:solidFill>
                <a:schemeClr val="tx1"/>
              </a:solidFill>
              <a:latin typeface="Trebuchet MS" pitchFamily="34" charset="0"/>
            </a:endParaRPr>
          </a:p>
          <a:p>
            <a:pPr>
              <a:spcBef>
                <a:spcPts val="1800"/>
              </a:spcBef>
              <a:spcAft>
                <a:spcPts val="1200"/>
              </a:spcAft>
            </a:pPr>
            <a:r>
              <a:rPr lang="en-GB" sz="2000" i="1" dirty="0" smtClean="0">
                <a:solidFill>
                  <a:schemeClr val="tx1"/>
                </a:solidFill>
                <a:latin typeface="Trebuchet MS" pitchFamily="34" charset="0"/>
              </a:rPr>
              <a:t>So you want to be a brain surgeon </a:t>
            </a:r>
            <a:r>
              <a:rPr lang="en-GB" sz="2000" dirty="0" smtClean="0">
                <a:solidFill>
                  <a:schemeClr val="tx1"/>
                </a:solidFill>
                <a:latin typeface="Trebuchet MS" pitchFamily="34" charset="0"/>
              </a:rPr>
              <a:t>by Simon </a:t>
            </a:r>
            <a:r>
              <a:rPr lang="en-GB" sz="2000" dirty="0" err="1" smtClean="0">
                <a:solidFill>
                  <a:schemeClr val="tx1"/>
                </a:solidFill>
                <a:latin typeface="Trebuchet MS" pitchFamily="34" charset="0"/>
              </a:rPr>
              <a:t>Eccles</a:t>
            </a:r>
            <a:r>
              <a:rPr lang="en-GB" sz="2000" dirty="0" smtClean="0">
                <a:solidFill>
                  <a:schemeClr val="tx1"/>
                </a:solidFill>
                <a:latin typeface="Trebuchet MS" pitchFamily="34" charset="0"/>
              </a:rPr>
              <a:t> and Stephan Sanders – excellent source about different specialties</a:t>
            </a:r>
          </a:p>
          <a:p>
            <a:pPr>
              <a:spcBef>
                <a:spcPts val="1800"/>
              </a:spcBef>
              <a:spcAft>
                <a:spcPts val="1200"/>
              </a:spcAft>
            </a:pPr>
            <a:r>
              <a:rPr lang="en-GB" sz="2000" i="1" dirty="0" smtClean="0">
                <a:solidFill>
                  <a:schemeClr val="tx1"/>
                </a:solidFill>
                <a:latin typeface="Trebuchet MS" pitchFamily="34" charset="0"/>
              </a:rPr>
              <a:t>Royal Society of Medicine Career Handbook FY1-ST2 </a:t>
            </a:r>
            <a:r>
              <a:rPr lang="en-GB" sz="2000" dirty="0" smtClean="0">
                <a:solidFill>
                  <a:schemeClr val="tx1"/>
                </a:solidFill>
                <a:latin typeface="Trebuchet MS" pitchFamily="34" charset="0"/>
              </a:rPr>
              <a:t>by </a:t>
            </a:r>
            <a:r>
              <a:rPr lang="en-GB" sz="2000" dirty="0" err="1" smtClean="0">
                <a:solidFill>
                  <a:schemeClr val="tx1"/>
                </a:solidFill>
                <a:latin typeface="Trebuchet MS" pitchFamily="34" charset="0"/>
              </a:rPr>
              <a:t>Muhunthan</a:t>
            </a:r>
            <a:r>
              <a:rPr lang="en-GB" sz="2000" dirty="0" smtClean="0">
                <a:solidFill>
                  <a:schemeClr val="tx1"/>
                </a:solidFill>
                <a:latin typeface="Trebuchet MS" pitchFamily="34" charset="0"/>
              </a:rPr>
              <a:t> </a:t>
            </a:r>
            <a:r>
              <a:rPr lang="en-GB" sz="2000" dirty="0" err="1" smtClean="0">
                <a:solidFill>
                  <a:schemeClr val="tx1"/>
                </a:solidFill>
                <a:latin typeface="Trebuchet MS" pitchFamily="34" charset="0"/>
              </a:rPr>
              <a:t>Thillai</a:t>
            </a:r>
            <a:r>
              <a:rPr lang="en-GB" sz="2000" dirty="0" smtClean="0">
                <a:solidFill>
                  <a:schemeClr val="tx1"/>
                </a:solidFill>
                <a:latin typeface="Trebuchet MS" pitchFamily="34" charset="0"/>
              </a:rPr>
              <a:t> and </a:t>
            </a:r>
            <a:r>
              <a:rPr lang="en-GB" sz="2000" dirty="0" err="1" smtClean="0">
                <a:solidFill>
                  <a:schemeClr val="tx1"/>
                </a:solidFill>
                <a:latin typeface="Trebuchet MS" pitchFamily="34" charset="0"/>
              </a:rPr>
              <a:t>Kaji</a:t>
            </a:r>
            <a:r>
              <a:rPr lang="en-GB" sz="2000" dirty="0" smtClean="0">
                <a:solidFill>
                  <a:schemeClr val="tx1"/>
                </a:solidFill>
                <a:latin typeface="Trebuchet MS" pitchFamily="34" charset="0"/>
              </a:rPr>
              <a:t> </a:t>
            </a:r>
            <a:r>
              <a:rPr lang="en-GB" sz="2000" dirty="0" err="1" smtClean="0">
                <a:solidFill>
                  <a:schemeClr val="tx1"/>
                </a:solidFill>
                <a:latin typeface="Trebuchet MS" pitchFamily="34" charset="0"/>
              </a:rPr>
              <a:t>Stritharan</a:t>
            </a:r>
            <a:endParaRPr lang="en-GB" sz="2000" i="1" dirty="0" smtClean="0">
              <a:solidFill>
                <a:schemeClr val="tx1"/>
              </a:solidFill>
              <a:latin typeface="Trebuchet MS" pitchFamily="34" charset="0"/>
            </a:endParaRPr>
          </a:p>
          <a:p>
            <a:pPr>
              <a:spcBef>
                <a:spcPts val="1800"/>
              </a:spcBef>
              <a:spcAft>
                <a:spcPts val="1200"/>
              </a:spcAft>
            </a:pPr>
            <a:endParaRPr lang="en-GB" sz="2000" dirty="0" smtClean="0">
              <a:solidFill>
                <a:schemeClr val="tx1"/>
              </a:solidFill>
              <a:latin typeface="Trebuchet MS" pitchFamily="34" charset="0"/>
            </a:endParaRPr>
          </a:p>
        </p:txBody>
      </p:sp>
      <p:sp>
        <p:nvSpPr>
          <p:cNvPr id="4"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Useful resources</a:t>
            </a:r>
            <a:endParaRPr lang="en-GB" sz="3200" dirty="0">
              <a:latin typeface="Trebuchet MS" pitchFamily="34" charset="0"/>
            </a:endParaRPr>
          </a:p>
        </p:txBody>
      </p:sp>
      <p:pic>
        <p:nvPicPr>
          <p:cNvPr id="5122" name="Picture 2" descr="http://files.forensicmed.webnode.com/200000320-08a8609a24/so%20you%20want%20to%20be%20a%20brain%20surge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8292" y="512676"/>
            <a:ext cx="1822572" cy="26971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sainsburysentertainment.co.uk/media/ProductImage/largeImage/ProductImage-705785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8292" y="3717839"/>
            <a:ext cx="1822572" cy="2733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6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Foundation Programme overview</a:t>
            </a:r>
            <a:endParaRPr lang="en-GB" sz="3200" dirty="0">
              <a:latin typeface="Trebuchet MS" pitchFamily="34" charset="0"/>
            </a:endParaRPr>
          </a:p>
        </p:txBody>
      </p:sp>
      <p:sp>
        <p:nvSpPr>
          <p:cNvPr id="5" name="Content Placeholder 2"/>
          <p:cNvSpPr>
            <a:spLocks noGrp="1"/>
          </p:cNvSpPr>
          <p:nvPr>
            <p:ph idx="1"/>
          </p:nvPr>
        </p:nvSpPr>
        <p:spPr>
          <a:xfrm>
            <a:off x="442686" y="1386559"/>
            <a:ext cx="8422396" cy="4525963"/>
          </a:xfrm>
        </p:spPr>
        <p:txBody>
          <a:bodyPr>
            <a:noAutofit/>
          </a:bodyPr>
          <a:lstStyle/>
          <a:p>
            <a:pPr>
              <a:spcAft>
                <a:spcPts val="2400"/>
              </a:spcAft>
            </a:pPr>
            <a:r>
              <a:rPr lang="en-GB" dirty="0" smtClean="0">
                <a:solidFill>
                  <a:schemeClr val="tx1"/>
                </a:solidFill>
                <a:latin typeface="Trebuchet MS" pitchFamily="34" charset="0"/>
              </a:rPr>
              <a:t>Introduced in August 2005 by </a:t>
            </a:r>
            <a:r>
              <a:rPr lang="en-GB" dirty="0">
                <a:solidFill>
                  <a:schemeClr val="tx1"/>
                </a:solidFill>
                <a:latin typeface="Trebuchet MS" pitchFamily="34" charset="0"/>
              </a:rPr>
              <a:t>MMC </a:t>
            </a:r>
            <a:r>
              <a:rPr lang="en-GB" dirty="0" smtClean="0">
                <a:solidFill>
                  <a:schemeClr val="tx1"/>
                </a:solidFill>
                <a:latin typeface="Trebuchet MS" pitchFamily="34" charset="0"/>
              </a:rPr>
              <a:t>as part of a major revision of postgraduate medical training</a:t>
            </a:r>
          </a:p>
          <a:p>
            <a:pPr>
              <a:spcAft>
                <a:spcPts val="2400"/>
              </a:spcAft>
            </a:pPr>
            <a:r>
              <a:rPr lang="en-GB" dirty="0">
                <a:solidFill>
                  <a:schemeClr val="tx1"/>
                </a:solidFill>
                <a:latin typeface="Trebuchet MS" pitchFamily="34" charset="0"/>
              </a:rPr>
              <a:t>C</a:t>
            </a:r>
            <a:r>
              <a:rPr lang="en-GB" dirty="0" smtClean="0">
                <a:solidFill>
                  <a:schemeClr val="tx1"/>
                </a:solidFill>
                <a:latin typeface="Trebuchet MS" pitchFamily="34" charset="0"/>
              </a:rPr>
              <a:t>onsists </a:t>
            </a:r>
            <a:r>
              <a:rPr lang="en-GB" dirty="0">
                <a:solidFill>
                  <a:schemeClr val="tx1"/>
                </a:solidFill>
                <a:latin typeface="Trebuchet MS" pitchFamily="34" charset="0"/>
              </a:rPr>
              <a:t>of two years training split into rotations of </a:t>
            </a:r>
            <a:r>
              <a:rPr lang="en-GB" dirty="0" smtClean="0">
                <a:solidFill>
                  <a:schemeClr val="tx1"/>
                </a:solidFill>
                <a:latin typeface="Trebuchet MS" pitchFamily="34" charset="0"/>
              </a:rPr>
              <a:t>3-6 months in </a:t>
            </a:r>
            <a:r>
              <a:rPr lang="en-GB" dirty="0">
                <a:solidFill>
                  <a:schemeClr val="tx1"/>
                </a:solidFill>
                <a:latin typeface="Trebuchet MS" pitchFamily="34" charset="0"/>
              </a:rPr>
              <a:t>different specialties</a:t>
            </a:r>
            <a:r>
              <a:rPr lang="en-GB" dirty="0" smtClean="0">
                <a:solidFill>
                  <a:schemeClr val="tx1"/>
                </a:solidFill>
                <a:latin typeface="Trebuchet MS" pitchFamily="34" charset="0"/>
              </a:rPr>
              <a:t>.</a:t>
            </a:r>
          </a:p>
          <a:p>
            <a:pPr>
              <a:spcAft>
                <a:spcPts val="2400"/>
              </a:spcAft>
            </a:pPr>
            <a:r>
              <a:rPr lang="en-GB" dirty="0" smtClean="0">
                <a:solidFill>
                  <a:schemeClr val="tx1"/>
                </a:solidFill>
                <a:latin typeface="Trebuchet MS" pitchFamily="34" charset="0"/>
              </a:rPr>
              <a:t>Acts as bridge between medical school and specialty training</a:t>
            </a:r>
          </a:p>
          <a:p>
            <a:pPr>
              <a:spcAft>
                <a:spcPts val="2400"/>
              </a:spcAft>
            </a:pPr>
            <a:r>
              <a:rPr lang="en-GB" dirty="0" smtClean="0">
                <a:solidFill>
                  <a:schemeClr val="tx1"/>
                </a:solidFill>
                <a:latin typeface="Trebuchet MS" pitchFamily="34" charset="0"/>
              </a:rPr>
              <a:t>Required to maintain a portfolio of achievements that demonstrates competencies</a:t>
            </a:r>
          </a:p>
          <a:p>
            <a:pPr>
              <a:lnSpc>
                <a:spcPct val="150000"/>
              </a:lnSpc>
              <a:spcAft>
                <a:spcPts val="2400"/>
              </a:spcAft>
            </a:pPr>
            <a:endParaRPr lang="en-GB" i="1" dirty="0" smtClean="0">
              <a:solidFill>
                <a:schemeClr val="tx1"/>
              </a:solidFill>
              <a:latin typeface="Trebuchet MS"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298" y="0"/>
            <a:ext cx="1949702" cy="114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95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968" y="-27384"/>
            <a:ext cx="7772400" cy="1080120"/>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2800" dirty="0" smtClean="0">
                <a:latin typeface="Trebuchet MS" pitchFamily="34" charset="0"/>
              </a:rPr>
              <a:t>Overview of UK Postgraduate training</a:t>
            </a:r>
            <a:endParaRPr lang="en-GB" sz="2800" dirty="0">
              <a:latin typeface="Trebuchet MS" pitchFamily="34" charset="0"/>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230" y="1195165"/>
            <a:ext cx="1063210" cy="446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061" y="1195165"/>
            <a:ext cx="1078772" cy="446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ight Arrow 18"/>
          <p:cNvSpPr/>
          <p:nvPr/>
        </p:nvSpPr>
        <p:spPr>
          <a:xfrm>
            <a:off x="1261290" y="2996952"/>
            <a:ext cx="434706"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81"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196"/>
          <a:stretch/>
        </p:blipFill>
        <p:spPr bwMode="auto">
          <a:xfrm>
            <a:off x="2777014" y="1195165"/>
            <a:ext cx="1367254" cy="365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ight Arrow 39"/>
          <p:cNvSpPr/>
          <p:nvPr/>
        </p:nvSpPr>
        <p:spPr>
          <a:xfrm>
            <a:off x="2560092" y="2523309"/>
            <a:ext cx="434706"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ight Arrow 40"/>
          <p:cNvSpPr/>
          <p:nvPr/>
        </p:nvSpPr>
        <p:spPr>
          <a:xfrm>
            <a:off x="2574722" y="3595872"/>
            <a:ext cx="434706"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82"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4798" y="1293935"/>
            <a:ext cx="4678135" cy="168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2921" y="3184525"/>
            <a:ext cx="3210012" cy="168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a:off x="4171654" y="3595872"/>
            <a:ext cx="552746"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4923" y="4352663"/>
            <a:ext cx="200501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668" y="1195165"/>
            <a:ext cx="1265542" cy="367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83859" y="4341553"/>
            <a:ext cx="938470" cy="131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90436" y="4310047"/>
            <a:ext cx="960902" cy="134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4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81"/>
                                        </p:tgtEl>
                                        <p:attrNameLst>
                                          <p:attrName>style.visibility</p:attrName>
                                        </p:attrNameLst>
                                      </p:cBhvr>
                                      <p:to>
                                        <p:strVal val="visible"/>
                                      </p:to>
                                    </p:set>
                                    <p:animEffect transition="in" filter="wipe(left)">
                                      <p:cBhvr>
                                        <p:cTn id="27" dur="500"/>
                                        <p:tgtEl>
                                          <p:spTgt spid="30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500"/>
                                        <p:tgtEl>
                                          <p:spTgt spid="10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wipe(left)">
                                      <p:cBhvr>
                                        <p:cTn id="42" dur="500"/>
                                        <p:tgtEl>
                                          <p:spTgt spid="1026"/>
                                        </p:tgtEl>
                                      </p:cBhvr>
                                    </p:animEffect>
                                  </p:childTnLst>
                                </p:cTn>
                              </p:par>
                              <p:par>
                                <p:cTn id="43" presetID="10" presetClass="entr" presetSubtype="0" fill="hold" nodeType="withEffect">
                                  <p:stCondLst>
                                    <p:cond delay="0"/>
                                  </p:stCondLst>
                                  <p:childTnLst>
                                    <p:set>
                                      <p:cBhvr>
                                        <p:cTn id="44" dur="1" fill="hold">
                                          <p:stCondLst>
                                            <p:cond delay="0"/>
                                          </p:stCondLst>
                                        </p:cTn>
                                        <p:tgtEl>
                                          <p:spTgt spid="1027"/>
                                        </p:tgtEl>
                                        <p:attrNameLst>
                                          <p:attrName>style.visibility</p:attrName>
                                        </p:attrNameLst>
                                      </p:cBhvr>
                                      <p:to>
                                        <p:strVal val="visible"/>
                                      </p:to>
                                    </p:set>
                                    <p:animEffect transition="in" filter="fade">
                                      <p:cBhvr>
                                        <p:cTn id="45" dur="500"/>
                                        <p:tgtEl>
                                          <p:spTgt spid="10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082"/>
                                        </p:tgtEl>
                                        <p:attrNameLst>
                                          <p:attrName>style.visibility</p:attrName>
                                        </p:attrNameLst>
                                      </p:cBhvr>
                                      <p:to>
                                        <p:strVal val="visible"/>
                                      </p:to>
                                    </p:set>
                                    <p:animEffect transition="in" filter="wipe(left)">
                                      <p:cBhvr>
                                        <p:cTn id="55" dur="2000"/>
                                        <p:tgtEl>
                                          <p:spTgt spid="308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28"/>
                                        </p:tgtEl>
                                        <p:attrNameLst>
                                          <p:attrName>style.visibility</p:attrName>
                                        </p:attrNameLst>
                                      </p:cBhvr>
                                      <p:to>
                                        <p:strVal val="visible"/>
                                      </p:to>
                                    </p:set>
                                    <p:animEffect transition="in" filter="fade">
                                      <p:cBhvr>
                                        <p:cTn id="60" dur="500"/>
                                        <p:tgtEl>
                                          <p:spTgt spid="10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29"/>
                                        </p:tgtEl>
                                        <p:attrNameLst>
                                          <p:attrName>style.visibility</p:attrName>
                                        </p:attrNameLst>
                                      </p:cBhvr>
                                      <p:to>
                                        <p:strVal val="visible"/>
                                      </p:to>
                                    </p:set>
                                    <p:animEffect transition="in" filter="fade">
                                      <p:cBhvr>
                                        <p:cTn id="65"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0" grpId="0" animBg="1"/>
      <p:bldP spid="4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Applying for specialty training</a:t>
            </a:r>
            <a:endParaRPr lang="en-GB" sz="3200" dirty="0">
              <a:latin typeface="Trebuchet MS" pitchFamily="34" charset="0"/>
            </a:endParaRPr>
          </a:p>
        </p:txBody>
      </p:sp>
      <p:sp>
        <p:nvSpPr>
          <p:cNvPr id="3" name="Content Placeholder 2"/>
          <p:cNvSpPr txBox="1">
            <a:spLocks/>
          </p:cNvSpPr>
          <p:nvPr/>
        </p:nvSpPr>
        <p:spPr>
          <a:xfrm>
            <a:off x="442686" y="1060439"/>
            <a:ext cx="8422396" cy="10223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spcAft>
                <a:spcPts val="2400"/>
              </a:spcAft>
            </a:pPr>
            <a:r>
              <a:rPr lang="en-GB" dirty="0" smtClean="0">
                <a:solidFill>
                  <a:schemeClr val="tx1"/>
                </a:solidFill>
                <a:latin typeface="Trebuchet MS" pitchFamily="34" charset="0"/>
              </a:rPr>
              <a:t>&gt;50 different medical and surgical specialties to choose from!</a:t>
            </a:r>
          </a:p>
          <a:p>
            <a:pPr>
              <a:spcAft>
                <a:spcPts val="2400"/>
              </a:spcAft>
            </a:pPr>
            <a:endParaRPr lang="en-GB" dirty="0" smtClean="0">
              <a:solidFill>
                <a:schemeClr val="tx1"/>
              </a:solidFill>
              <a:latin typeface="Trebuchet MS" pitchFamily="34" charset="0"/>
            </a:endParaRPr>
          </a:p>
          <a:p>
            <a:pPr>
              <a:lnSpc>
                <a:spcPct val="150000"/>
              </a:lnSpc>
              <a:spcAft>
                <a:spcPts val="2400"/>
              </a:spcAft>
            </a:pPr>
            <a:endParaRPr lang="en-GB" i="1" dirty="0" smtClean="0">
              <a:solidFill>
                <a:schemeClr val="tx1"/>
              </a:solidFill>
              <a:latin typeface="Trebuchet MS" pitchFamily="34" charset="0"/>
            </a:endParaRPr>
          </a:p>
        </p:txBody>
      </p:sp>
      <p:sp>
        <p:nvSpPr>
          <p:cNvPr id="4" name="Rectangle 4"/>
          <p:cNvSpPr txBox="1">
            <a:spLocks noChangeArrowheads="1"/>
          </p:cNvSpPr>
          <p:nvPr/>
        </p:nvSpPr>
        <p:spPr>
          <a:xfrm>
            <a:off x="806872" y="2708282"/>
            <a:ext cx="4391025" cy="36004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buClr>
                <a:srgbClr val="293894"/>
              </a:buClr>
            </a:pPr>
            <a:r>
              <a:rPr lang="en-GB" sz="2000" dirty="0" smtClean="0">
                <a:solidFill>
                  <a:schemeClr val="tx1"/>
                </a:solidFill>
                <a:latin typeface="Trebuchet MS" pitchFamily="34" charset="0"/>
                <a:ea typeface="ＭＳ Ｐゴシック" charset="-128"/>
              </a:rPr>
              <a:t>Obstetrics &amp; Gynaecology</a:t>
            </a:r>
          </a:p>
          <a:p>
            <a:pPr>
              <a:buClr>
                <a:srgbClr val="293894"/>
              </a:buClr>
            </a:pPr>
            <a:r>
              <a:rPr lang="en-GB" sz="2000" dirty="0" smtClean="0">
                <a:solidFill>
                  <a:schemeClr val="tx1"/>
                </a:solidFill>
                <a:latin typeface="Trebuchet MS" pitchFamily="34" charset="0"/>
                <a:ea typeface="ＭＳ Ｐゴシック" charset="-128"/>
              </a:rPr>
              <a:t>Ophthalmology</a:t>
            </a:r>
          </a:p>
          <a:p>
            <a:pPr>
              <a:buClr>
                <a:srgbClr val="293894"/>
              </a:buClr>
            </a:pPr>
            <a:r>
              <a:rPr lang="en-GB" sz="2000" dirty="0" smtClean="0">
                <a:solidFill>
                  <a:schemeClr val="tx1"/>
                </a:solidFill>
                <a:latin typeface="Trebuchet MS" pitchFamily="34" charset="0"/>
                <a:ea typeface="ＭＳ Ｐゴシック" charset="-128"/>
              </a:rPr>
              <a:t>Paediatrics and Child Health</a:t>
            </a:r>
          </a:p>
          <a:p>
            <a:pPr>
              <a:buClr>
                <a:srgbClr val="293894"/>
              </a:buClr>
            </a:pPr>
            <a:r>
              <a:rPr lang="en-GB" sz="2000" dirty="0" smtClean="0">
                <a:solidFill>
                  <a:schemeClr val="tx1"/>
                </a:solidFill>
                <a:latin typeface="Trebuchet MS" pitchFamily="34" charset="0"/>
                <a:ea typeface="ＭＳ Ｐゴシック" charset="-128"/>
              </a:rPr>
              <a:t>General Practice</a:t>
            </a:r>
          </a:p>
          <a:p>
            <a:pPr>
              <a:buClr>
                <a:srgbClr val="293894"/>
              </a:buClr>
            </a:pPr>
            <a:r>
              <a:rPr lang="en-GB" sz="2000" dirty="0" smtClean="0">
                <a:solidFill>
                  <a:schemeClr val="tx1"/>
                </a:solidFill>
                <a:latin typeface="Trebuchet MS" pitchFamily="34" charset="0"/>
                <a:ea typeface="ＭＳ Ｐゴシック" charset="-128"/>
              </a:rPr>
              <a:t>Public Health Medicine</a:t>
            </a:r>
          </a:p>
          <a:p>
            <a:pPr>
              <a:buClr>
                <a:srgbClr val="293894"/>
              </a:buClr>
            </a:pPr>
            <a:r>
              <a:rPr lang="en-GB" sz="2000" dirty="0" smtClean="0">
                <a:solidFill>
                  <a:schemeClr val="tx1"/>
                </a:solidFill>
                <a:latin typeface="Trebuchet MS" pitchFamily="34" charset="0"/>
                <a:ea typeface="ＭＳ Ｐゴシック" charset="-128"/>
              </a:rPr>
              <a:t>Neurosurgery</a:t>
            </a:r>
          </a:p>
          <a:p>
            <a:pPr>
              <a:buClr>
                <a:srgbClr val="293894"/>
              </a:buClr>
            </a:pPr>
            <a:r>
              <a:rPr lang="en-GB" sz="2000" dirty="0" smtClean="0">
                <a:solidFill>
                  <a:schemeClr val="tx1"/>
                </a:solidFill>
                <a:latin typeface="Trebuchet MS" pitchFamily="34" charset="0"/>
                <a:ea typeface="ＭＳ Ｐゴシック" charset="-128"/>
              </a:rPr>
              <a:t>Histopathology</a:t>
            </a:r>
          </a:p>
          <a:p>
            <a:pPr>
              <a:buClr>
                <a:srgbClr val="293894"/>
              </a:buClr>
            </a:pPr>
            <a:r>
              <a:rPr lang="en-GB" sz="2000" dirty="0">
                <a:solidFill>
                  <a:schemeClr val="tx1"/>
                </a:solidFill>
                <a:latin typeface="Trebuchet MS" pitchFamily="34" charset="0"/>
                <a:ea typeface="ＭＳ Ｐゴシック" charset="-128"/>
              </a:rPr>
              <a:t>Chemical Pathology</a:t>
            </a:r>
          </a:p>
          <a:p>
            <a:pPr>
              <a:buClr>
                <a:srgbClr val="293894"/>
              </a:buClr>
            </a:pPr>
            <a:r>
              <a:rPr lang="en-GB" sz="2000" dirty="0">
                <a:solidFill>
                  <a:schemeClr val="tx1"/>
                </a:solidFill>
                <a:latin typeface="Trebuchet MS" pitchFamily="34" charset="0"/>
                <a:ea typeface="ＭＳ Ｐゴシック" charset="-128"/>
              </a:rPr>
              <a:t>Medical Microbiology</a:t>
            </a:r>
          </a:p>
          <a:p>
            <a:pPr>
              <a:buClr>
                <a:srgbClr val="293894"/>
              </a:buClr>
            </a:pPr>
            <a:r>
              <a:rPr lang="en-GB" sz="2000" dirty="0" smtClean="0">
                <a:solidFill>
                  <a:schemeClr val="tx1"/>
                </a:solidFill>
                <a:latin typeface="Trebuchet MS" pitchFamily="34" charset="0"/>
                <a:ea typeface="ＭＳ Ｐゴシック" charset="-128"/>
              </a:rPr>
              <a:t>Radiology</a:t>
            </a:r>
          </a:p>
        </p:txBody>
      </p:sp>
      <p:sp>
        <p:nvSpPr>
          <p:cNvPr id="8" name="Content Placeholder 2"/>
          <p:cNvSpPr txBox="1">
            <a:spLocks/>
          </p:cNvSpPr>
          <p:nvPr/>
        </p:nvSpPr>
        <p:spPr>
          <a:xfrm>
            <a:off x="442686" y="2082801"/>
            <a:ext cx="8422396" cy="10223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spcAft>
                <a:spcPts val="2400"/>
              </a:spcAft>
            </a:pPr>
            <a:r>
              <a:rPr lang="en-GB" dirty="0" smtClean="0">
                <a:solidFill>
                  <a:schemeClr val="tx1"/>
                </a:solidFill>
                <a:latin typeface="Trebuchet MS" pitchFamily="34" charset="0"/>
              </a:rPr>
              <a:t>Specialties offering </a:t>
            </a:r>
            <a:r>
              <a:rPr lang="en-GB" b="1" dirty="0" smtClean="0">
                <a:solidFill>
                  <a:schemeClr val="tx1"/>
                </a:solidFill>
                <a:latin typeface="Trebuchet MS" pitchFamily="34" charset="0"/>
              </a:rPr>
              <a:t>‘run-through’ </a:t>
            </a:r>
            <a:r>
              <a:rPr lang="en-GB" dirty="0" smtClean="0">
                <a:solidFill>
                  <a:schemeClr val="tx1"/>
                </a:solidFill>
                <a:latin typeface="Trebuchet MS" pitchFamily="34" charset="0"/>
              </a:rPr>
              <a:t>training in 2013:</a:t>
            </a:r>
          </a:p>
          <a:p>
            <a:pPr>
              <a:spcAft>
                <a:spcPts val="2400"/>
              </a:spcAft>
            </a:pPr>
            <a:endParaRPr lang="en-GB" b="1" dirty="0" smtClean="0">
              <a:solidFill>
                <a:schemeClr val="tx1"/>
              </a:solidFill>
              <a:latin typeface="Trebuchet MS" pitchFamily="34" charset="0"/>
            </a:endParaRPr>
          </a:p>
          <a:p>
            <a:pPr>
              <a:lnSpc>
                <a:spcPct val="150000"/>
              </a:lnSpc>
              <a:spcAft>
                <a:spcPts val="2400"/>
              </a:spcAft>
            </a:pPr>
            <a:endParaRPr lang="en-GB" i="1" dirty="0" smtClean="0">
              <a:solidFill>
                <a:schemeClr val="tx1"/>
              </a:solidFill>
              <a:latin typeface="Trebuchet MS" pitchFamily="34" charset="0"/>
            </a:endParaRPr>
          </a:p>
        </p:txBody>
      </p:sp>
    </p:spTree>
    <p:extLst>
      <p:ext uri="{BB962C8B-B14F-4D97-AF65-F5344CB8AC3E}">
        <p14:creationId xmlns:p14="http://schemas.microsoft.com/office/powerpoint/2010/main" val="366620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Applying for specialty training</a:t>
            </a:r>
            <a:endParaRPr lang="en-GB" sz="3200" dirty="0">
              <a:latin typeface="Trebuchet MS" pitchFamily="34" charset="0"/>
            </a:endParaRPr>
          </a:p>
        </p:txBody>
      </p:sp>
      <p:sp>
        <p:nvSpPr>
          <p:cNvPr id="3" name="Content Placeholder 2"/>
          <p:cNvSpPr txBox="1">
            <a:spLocks/>
          </p:cNvSpPr>
          <p:nvPr/>
        </p:nvSpPr>
        <p:spPr>
          <a:xfrm>
            <a:off x="442686" y="1060439"/>
            <a:ext cx="8422396" cy="10223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spcAft>
                <a:spcPts val="2400"/>
              </a:spcAft>
            </a:pPr>
            <a:r>
              <a:rPr lang="en-GB" dirty="0" smtClean="0">
                <a:solidFill>
                  <a:schemeClr val="tx1"/>
                </a:solidFill>
                <a:latin typeface="Trebuchet MS" pitchFamily="34" charset="0"/>
              </a:rPr>
              <a:t>&gt;50 different medical and surgical specialties to choose from!</a:t>
            </a:r>
          </a:p>
          <a:p>
            <a:pPr>
              <a:spcAft>
                <a:spcPts val="2400"/>
              </a:spcAft>
            </a:pPr>
            <a:endParaRPr lang="en-GB" dirty="0" smtClean="0">
              <a:solidFill>
                <a:schemeClr val="tx1"/>
              </a:solidFill>
              <a:latin typeface="Trebuchet MS" pitchFamily="34" charset="0"/>
            </a:endParaRPr>
          </a:p>
          <a:p>
            <a:pPr>
              <a:lnSpc>
                <a:spcPct val="150000"/>
              </a:lnSpc>
              <a:spcAft>
                <a:spcPts val="2400"/>
              </a:spcAft>
            </a:pPr>
            <a:endParaRPr lang="en-GB" i="1" dirty="0" smtClean="0">
              <a:solidFill>
                <a:schemeClr val="tx1"/>
              </a:solidFill>
              <a:latin typeface="Trebuchet MS" pitchFamily="34" charset="0"/>
            </a:endParaRPr>
          </a:p>
        </p:txBody>
      </p:sp>
      <p:sp>
        <p:nvSpPr>
          <p:cNvPr id="4" name="Rectangle 4"/>
          <p:cNvSpPr txBox="1">
            <a:spLocks noChangeArrowheads="1"/>
          </p:cNvSpPr>
          <p:nvPr/>
        </p:nvSpPr>
        <p:spPr>
          <a:xfrm>
            <a:off x="806872" y="2708282"/>
            <a:ext cx="8184728" cy="36004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spcBef>
                <a:spcPts val="0"/>
              </a:spcBef>
              <a:spcAft>
                <a:spcPts val="600"/>
              </a:spcAft>
              <a:buClr>
                <a:srgbClr val="293894"/>
              </a:buClr>
            </a:pPr>
            <a:r>
              <a:rPr lang="en-GB" sz="2000" b="1" dirty="0" smtClean="0">
                <a:solidFill>
                  <a:schemeClr val="tx1"/>
                </a:solidFill>
                <a:latin typeface="Trebuchet MS" pitchFamily="34" charset="0"/>
                <a:ea typeface="ＭＳ Ｐゴシック" charset="-128"/>
              </a:rPr>
              <a:t>Core medical training</a:t>
            </a:r>
          </a:p>
          <a:p>
            <a:pPr lvl="1">
              <a:spcBef>
                <a:spcPts val="0"/>
              </a:spcBef>
              <a:spcAft>
                <a:spcPts val="1200"/>
              </a:spcAft>
              <a:buClr>
                <a:srgbClr val="293894"/>
              </a:buClr>
            </a:pPr>
            <a:r>
              <a:rPr lang="en-GB" dirty="0" smtClean="0">
                <a:solidFill>
                  <a:schemeClr val="tx1"/>
                </a:solidFill>
                <a:latin typeface="Trebuchet MS" pitchFamily="34" charset="0"/>
                <a:ea typeface="ＭＳ Ｐゴシック" charset="-128"/>
              </a:rPr>
              <a:t>2 years followed by competitive entry to 30 medical specialties at ST3</a:t>
            </a:r>
            <a:endParaRPr lang="en-GB" sz="1200" dirty="0" smtClean="0">
              <a:solidFill>
                <a:schemeClr val="tx1"/>
              </a:solidFill>
              <a:latin typeface="Trebuchet MS" pitchFamily="34" charset="0"/>
              <a:ea typeface="ＭＳ Ｐゴシック" charset="-128"/>
            </a:endParaRPr>
          </a:p>
          <a:p>
            <a:pPr>
              <a:spcBef>
                <a:spcPts val="600"/>
              </a:spcBef>
              <a:spcAft>
                <a:spcPts val="600"/>
              </a:spcAft>
              <a:buClr>
                <a:srgbClr val="293894"/>
              </a:buClr>
            </a:pPr>
            <a:r>
              <a:rPr lang="en-GB" sz="2000" b="1" dirty="0" smtClean="0">
                <a:solidFill>
                  <a:schemeClr val="tx1"/>
                </a:solidFill>
                <a:latin typeface="Trebuchet MS" pitchFamily="34" charset="0"/>
                <a:ea typeface="ＭＳ Ｐゴシック" charset="-128"/>
              </a:rPr>
              <a:t>Core surgical training</a:t>
            </a:r>
          </a:p>
          <a:p>
            <a:pPr lvl="1">
              <a:spcBef>
                <a:spcPts val="0"/>
              </a:spcBef>
              <a:spcAft>
                <a:spcPts val="1200"/>
              </a:spcAft>
              <a:buClr>
                <a:srgbClr val="293894"/>
              </a:buClr>
            </a:pPr>
            <a:r>
              <a:rPr lang="en-GB" dirty="0" smtClean="0">
                <a:solidFill>
                  <a:schemeClr val="tx1"/>
                </a:solidFill>
                <a:latin typeface="Trebuchet MS" pitchFamily="34" charset="0"/>
                <a:ea typeface="ＭＳ Ｐゴシック" charset="-128"/>
              </a:rPr>
              <a:t>2 Years followed by competitive entry to 9 surgical specialties at ST3</a:t>
            </a:r>
          </a:p>
          <a:p>
            <a:pPr>
              <a:spcBef>
                <a:spcPts val="600"/>
              </a:spcBef>
              <a:spcAft>
                <a:spcPts val="600"/>
              </a:spcAft>
              <a:buClr>
                <a:srgbClr val="293894"/>
              </a:buClr>
            </a:pPr>
            <a:r>
              <a:rPr lang="en-GB" sz="2000" b="1" dirty="0" smtClean="0">
                <a:solidFill>
                  <a:schemeClr val="tx1"/>
                </a:solidFill>
                <a:latin typeface="Trebuchet MS" pitchFamily="34" charset="0"/>
                <a:ea typeface="ＭＳ Ｐゴシック" charset="-128"/>
              </a:rPr>
              <a:t>Acute Care Common Stem (ACCS)</a:t>
            </a:r>
          </a:p>
          <a:p>
            <a:pPr lvl="1">
              <a:spcBef>
                <a:spcPts val="0"/>
              </a:spcBef>
              <a:spcAft>
                <a:spcPts val="600"/>
              </a:spcAft>
              <a:buClr>
                <a:srgbClr val="293894"/>
              </a:buClr>
            </a:pPr>
            <a:r>
              <a:rPr lang="en-GB" dirty="0" smtClean="0">
                <a:solidFill>
                  <a:schemeClr val="tx1"/>
                </a:solidFill>
                <a:latin typeface="Trebuchet MS" pitchFamily="34" charset="0"/>
                <a:ea typeface="ＭＳ Ｐゴシック" charset="-128"/>
              </a:rPr>
              <a:t>3 year themed programme followed by competitive entry into Emergency Medicine at ST4</a:t>
            </a:r>
          </a:p>
          <a:p>
            <a:pPr lvl="1">
              <a:spcBef>
                <a:spcPts val="0"/>
              </a:spcBef>
              <a:spcAft>
                <a:spcPts val="600"/>
              </a:spcAft>
              <a:buClr>
                <a:srgbClr val="293894"/>
              </a:buClr>
            </a:pPr>
            <a:r>
              <a:rPr lang="en-GB" dirty="0" smtClean="0">
                <a:solidFill>
                  <a:schemeClr val="tx1"/>
                </a:solidFill>
                <a:latin typeface="Trebuchet MS" pitchFamily="34" charset="0"/>
                <a:ea typeface="ＭＳ Ｐゴシック" charset="-128"/>
              </a:rPr>
              <a:t>Also an alternative route into medical specialties or anaesthesia at ST3</a:t>
            </a:r>
          </a:p>
          <a:p>
            <a:pPr>
              <a:spcBef>
                <a:spcPts val="600"/>
              </a:spcBef>
              <a:spcAft>
                <a:spcPts val="600"/>
              </a:spcAft>
              <a:buClr>
                <a:srgbClr val="293894"/>
              </a:buClr>
            </a:pPr>
            <a:r>
              <a:rPr lang="en-GB" sz="2000" b="1" dirty="0" smtClean="0">
                <a:solidFill>
                  <a:schemeClr val="tx1"/>
                </a:solidFill>
                <a:latin typeface="Trebuchet MS" pitchFamily="34" charset="0"/>
                <a:ea typeface="ＭＳ Ｐゴシック" charset="-128"/>
              </a:rPr>
              <a:t>Core psychiatric training</a:t>
            </a:r>
          </a:p>
          <a:p>
            <a:pPr lvl="1">
              <a:spcBef>
                <a:spcPts val="0"/>
              </a:spcBef>
              <a:spcAft>
                <a:spcPts val="600"/>
              </a:spcAft>
              <a:buClr>
                <a:srgbClr val="293894"/>
              </a:buClr>
            </a:pPr>
            <a:r>
              <a:rPr lang="en-GB" dirty="0" smtClean="0">
                <a:solidFill>
                  <a:schemeClr val="tx1"/>
                </a:solidFill>
                <a:latin typeface="Trebuchet MS" pitchFamily="34" charset="0"/>
                <a:ea typeface="ＭＳ Ｐゴシック" charset="-128"/>
              </a:rPr>
              <a:t>3 years followed by competitive entry to 5 psychiatry subspecialties at ST4</a:t>
            </a:r>
          </a:p>
          <a:p>
            <a:pPr lvl="1">
              <a:spcBef>
                <a:spcPts val="0"/>
              </a:spcBef>
              <a:spcAft>
                <a:spcPts val="600"/>
              </a:spcAft>
              <a:buClr>
                <a:srgbClr val="293894"/>
              </a:buClr>
            </a:pPr>
            <a:endParaRPr lang="en-GB" sz="1200" dirty="0" smtClean="0">
              <a:solidFill>
                <a:schemeClr val="tx1"/>
              </a:solidFill>
              <a:latin typeface="Trebuchet MS" pitchFamily="34" charset="0"/>
              <a:ea typeface="ＭＳ Ｐゴシック" charset="-128"/>
            </a:endParaRPr>
          </a:p>
        </p:txBody>
      </p:sp>
      <p:sp>
        <p:nvSpPr>
          <p:cNvPr id="8" name="Content Placeholder 2"/>
          <p:cNvSpPr txBox="1">
            <a:spLocks/>
          </p:cNvSpPr>
          <p:nvPr/>
        </p:nvSpPr>
        <p:spPr>
          <a:xfrm>
            <a:off x="442686" y="2082801"/>
            <a:ext cx="8422396" cy="62548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spcAft>
                <a:spcPts val="2400"/>
              </a:spcAft>
            </a:pPr>
            <a:r>
              <a:rPr lang="en-GB" dirty="0" smtClean="0">
                <a:solidFill>
                  <a:schemeClr val="tx1"/>
                </a:solidFill>
                <a:latin typeface="Trebuchet MS" pitchFamily="34" charset="0"/>
              </a:rPr>
              <a:t>Specialties offering </a:t>
            </a:r>
            <a:r>
              <a:rPr lang="en-GB" b="1" dirty="0" smtClean="0">
                <a:solidFill>
                  <a:schemeClr val="tx1"/>
                </a:solidFill>
                <a:latin typeface="Trebuchet MS" pitchFamily="34" charset="0"/>
              </a:rPr>
              <a:t>‘uncoupled</a:t>
            </a:r>
            <a:r>
              <a:rPr lang="en-GB" dirty="0" smtClean="0">
                <a:solidFill>
                  <a:schemeClr val="tx1"/>
                </a:solidFill>
                <a:latin typeface="Trebuchet MS" pitchFamily="34" charset="0"/>
              </a:rPr>
              <a:t>’ training in 2013</a:t>
            </a:r>
            <a:endParaRPr lang="en-GB" b="1" dirty="0" smtClean="0">
              <a:solidFill>
                <a:schemeClr val="tx1"/>
              </a:solidFill>
              <a:latin typeface="Trebuchet MS" pitchFamily="34" charset="0"/>
            </a:endParaRPr>
          </a:p>
        </p:txBody>
      </p:sp>
    </p:spTree>
    <p:extLst>
      <p:ext uri="{BB962C8B-B14F-4D97-AF65-F5344CB8AC3E}">
        <p14:creationId xmlns:p14="http://schemas.microsoft.com/office/powerpoint/2010/main" val="65393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normAutofit fontScale="92500" lnSpcReduction="10000"/>
          </a:bodyPr>
          <a:lstStyle/>
          <a:p>
            <a:pPr>
              <a:lnSpc>
                <a:spcPct val="150000"/>
              </a:lnSpc>
            </a:pPr>
            <a:r>
              <a:rPr lang="en-GB" sz="3200" dirty="0">
                <a:solidFill>
                  <a:schemeClr val="tx1"/>
                </a:solidFill>
                <a:latin typeface="Trebuchet MS" pitchFamily="34" charset="0"/>
              </a:rPr>
              <a:t>P</a:t>
            </a:r>
            <a:r>
              <a:rPr lang="en-GB" sz="3200" dirty="0" smtClean="0">
                <a:solidFill>
                  <a:schemeClr val="tx1"/>
                </a:solidFill>
                <a:latin typeface="Trebuchet MS" pitchFamily="34" charset="0"/>
              </a:rPr>
              <a:t>ersonality</a:t>
            </a:r>
          </a:p>
          <a:p>
            <a:pPr>
              <a:lnSpc>
                <a:spcPct val="150000"/>
              </a:lnSpc>
            </a:pPr>
            <a:r>
              <a:rPr lang="en-GB" sz="3200" dirty="0" smtClean="0">
                <a:solidFill>
                  <a:schemeClr val="tx1"/>
                </a:solidFill>
                <a:latin typeface="Trebuchet MS" pitchFamily="34" charset="0"/>
              </a:rPr>
              <a:t>Lifestyle</a:t>
            </a:r>
          </a:p>
          <a:p>
            <a:pPr>
              <a:lnSpc>
                <a:spcPct val="150000"/>
              </a:lnSpc>
            </a:pPr>
            <a:r>
              <a:rPr lang="en-GB" sz="3200" dirty="0" smtClean="0">
                <a:solidFill>
                  <a:schemeClr val="tx1"/>
                </a:solidFill>
                <a:latin typeface="Trebuchet MS" pitchFamily="34" charset="0"/>
              </a:rPr>
              <a:t>Levels of competition</a:t>
            </a:r>
          </a:p>
          <a:p>
            <a:pPr>
              <a:lnSpc>
                <a:spcPct val="150000"/>
              </a:lnSpc>
            </a:pPr>
            <a:r>
              <a:rPr lang="en-GB" sz="3200" dirty="0" smtClean="0">
                <a:solidFill>
                  <a:schemeClr val="tx1"/>
                </a:solidFill>
                <a:latin typeface="Trebuchet MS" pitchFamily="34" charset="0"/>
              </a:rPr>
              <a:t>Geography</a:t>
            </a:r>
          </a:p>
          <a:p>
            <a:pPr>
              <a:lnSpc>
                <a:spcPct val="150000"/>
              </a:lnSpc>
            </a:pPr>
            <a:r>
              <a:rPr lang="en-GB" sz="3200" dirty="0" smtClean="0">
                <a:solidFill>
                  <a:schemeClr val="tx1"/>
                </a:solidFill>
                <a:latin typeface="Trebuchet MS" pitchFamily="34" charset="0"/>
              </a:rPr>
              <a:t>Earnings</a:t>
            </a:r>
          </a:p>
          <a:p>
            <a:pPr>
              <a:lnSpc>
                <a:spcPct val="150000"/>
              </a:lnSpc>
            </a:pPr>
            <a:r>
              <a:rPr lang="en-GB" sz="3200" dirty="0" smtClean="0">
                <a:solidFill>
                  <a:schemeClr val="tx1"/>
                </a:solidFill>
                <a:latin typeface="Trebuchet MS" pitchFamily="34" charset="0"/>
              </a:rPr>
              <a:t>Future service needs</a:t>
            </a:r>
            <a:endParaRPr lang="en-GB" sz="3200" dirty="0">
              <a:solidFill>
                <a:schemeClr val="tx1"/>
              </a:solidFill>
              <a:latin typeface="Trebuchet MS" pitchFamily="34" charset="0"/>
            </a:endParaRPr>
          </a:p>
        </p:txBody>
      </p:sp>
      <p:sp>
        <p:nvSpPr>
          <p:cNvPr id="4"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Choosing your specialty – factors to consider</a:t>
            </a:r>
            <a:endParaRPr lang="en-GB" sz="3200" dirty="0">
              <a:latin typeface="Trebuchet MS"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4900" y="4551942"/>
            <a:ext cx="3236168" cy="230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55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Competition ratios at CT1 and ST1 (2011)</a:t>
            </a:r>
            <a:endParaRPr lang="en-GB" sz="3200" dirty="0">
              <a:latin typeface="Trebuchet MS" pitchFamily="34" charset="0"/>
            </a:endParaRPr>
          </a:p>
        </p:txBody>
      </p:sp>
      <p:graphicFrame>
        <p:nvGraphicFramePr>
          <p:cNvPr id="6" name="Group 109"/>
          <p:cNvGraphicFramePr>
            <a:graphicFrameLocks noGrp="1"/>
          </p:cNvGraphicFramePr>
          <p:nvPr>
            <p:extLst>
              <p:ext uri="{D42A27DB-BD31-4B8C-83A1-F6EECF244321}">
                <p14:modId xmlns:p14="http://schemas.microsoft.com/office/powerpoint/2010/main" val="1610997279"/>
              </p:ext>
            </p:extLst>
          </p:nvPr>
        </p:nvGraphicFramePr>
        <p:xfrm>
          <a:off x="250825" y="981075"/>
          <a:ext cx="8642350" cy="5191129"/>
        </p:xfrm>
        <a:graphic>
          <a:graphicData uri="http://schemas.openxmlformats.org/drawingml/2006/table">
            <a:tbl>
              <a:tblPr>
                <a:tableStyleId>{3C2FFA5D-87B4-456A-9821-1D502468CF0F}</a:tableStyleId>
              </a:tblPr>
              <a:tblGrid>
                <a:gridCol w="2160588"/>
                <a:gridCol w="2160587"/>
                <a:gridCol w="2160588"/>
                <a:gridCol w="2160587"/>
              </a:tblGrid>
              <a:tr h="401638">
                <a:tc>
                  <a:txBody>
                    <a:bodyPr/>
                    <a:lstStyle/>
                    <a:p>
                      <a:pPr marL="0" marR="0" lvl="0" indent="0" algn="l" defTabSz="914400" rtl="0" eaLnBrk="0" fontAlgn="base" latinLnBrk="0" hangingPunct="0">
                        <a:lnSpc>
                          <a:spcPct val="100000"/>
                        </a:lnSpc>
                        <a:spcBef>
                          <a:spcPct val="20000"/>
                        </a:spcBef>
                        <a:spcAft>
                          <a:spcPct val="0"/>
                        </a:spcAft>
                        <a:buClr>
                          <a:srgbClr val="00AAD6"/>
                        </a:buClr>
                        <a:buSzTx/>
                        <a:buFontTx/>
                        <a:buNone/>
                        <a:tabLst/>
                      </a:pPr>
                      <a:r>
                        <a:rPr kumimoji="0" lang="en-GB" sz="2000" u="none" strike="noStrike" cap="none" normalizeH="0" baseline="0" dirty="0" smtClean="0">
                          <a:ln>
                            <a:noFill/>
                          </a:ln>
                          <a:solidFill>
                            <a:schemeClr val="bg1"/>
                          </a:solidFill>
                          <a:effectLst/>
                          <a:latin typeface="Trebuchet MS" pitchFamily="34" charset="0"/>
                        </a:rPr>
                        <a:t>Specialty</a:t>
                      </a:r>
                      <a:endParaRPr kumimoji="0" lang="en-GB" sz="2000" b="0" i="0" u="none" strike="noStrike" cap="none" normalizeH="0" baseline="0" dirty="0" smtClean="0">
                        <a:ln>
                          <a:noFill/>
                        </a:ln>
                        <a:solidFill>
                          <a:schemeClr val="bg1"/>
                        </a:solidFill>
                        <a:effectLst/>
                        <a:latin typeface="Trebuchet MS" pitchFamily="34" charset="0"/>
                        <a:ea typeface="ＭＳ Ｐゴシック" charset="-128"/>
                      </a:endParaRPr>
                    </a:p>
                  </a:txBody>
                  <a:tcPr horzOverflow="overflow">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solidFill>
                            <a:schemeClr val="bg1"/>
                          </a:solidFill>
                          <a:effectLst/>
                          <a:latin typeface="Trebuchet MS" pitchFamily="34" charset="0"/>
                        </a:rPr>
                        <a:t>Applications</a:t>
                      </a:r>
                      <a:endParaRPr kumimoji="0" lang="en-GB" sz="1800" b="0" i="0" u="none" strike="noStrike" cap="none" normalizeH="0" baseline="0" dirty="0" smtClean="0">
                        <a:ln>
                          <a:noFill/>
                        </a:ln>
                        <a:solidFill>
                          <a:schemeClr val="bg1"/>
                        </a:solidFill>
                        <a:effectLst/>
                        <a:latin typeface="Trebuchet MS" pitchFamily="34" charset="0"/>
                        <a:ea typeface="ＭＳ Ｐゴシック" charset="-128"/>
                      </a:endParaRPr>
                    </a:p>
                  </a:txBody>
                  <a:tcPr horzOverflow="overflow">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solidFill>
                            <a:schemeClr val="bg1"/>
                          </a:solidFill>
                          <a:effectLst/>
                          <a:latin typeface="Trebuchet MS" pitchFamily="34" charset="0"/>
                        </a:rPr>
                        <a:t>Posts</a:t>
                      </a:r>
                      <a:endParaRPr kumimoji="0" lang="en-GB" sz="1800" b="0" i="0" u="none" strike="noStrike" cap="none" normalizeH="0" baseline="0" dirty="0" smtClean="0">
                        <a:ln>
                          <a:noFill/>
                        </a:ln>
                        <a:solidFill>
                          <a:schemeClr val="bg1"/>
                        </a:solidFill>
                        <a:effectLst/>
                        <a:latin typeface="Trebuchet MS" pitchFamily="34" charset="0"/>
                        <a:ea typeface="ＭＳ Ｐゴシック" charset="-128"/>
                      </a:endParaRPr>
                    </a:p>
                  </a:txBody>
                  <a:tcPr horzOverflow="overflow">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solidFill>
                            <a:schemeClr val="bg1"/>
                          </a:solidFill>
                          <a:effectLst/>
                          <a:latin typeface="Trebuchet MS" pitchFamily="34" charset="0"/>
                        </a:rPr>
                        <a:t>Ratio</a:t>
                      </a:r>
                      <a:endParaRPr kumimoji="0" lang="en-GB" sz="1800" b="0" i="0" u="none" strike="noStrike" cap="none" normalizeH="0" baseline="0" dirty="0" smtClean="0">
                        <a:ln>
                          <a:noFill/>
                        </a:ln>
                        <a:solidFill>
                          <a:schemeClr val="bg1"/>
                        </a:solidFill>
                        <a:effectLst/>
                        <a:latin typeface="Trebuchet MS" pitchFamily="34" charset="0"/>
                        <a:ea typeface="ＭＳ Ｐゴシック" charset="-128"/>
                      </a:endParaRPr>
                    </a:p>
                  </a:txBody>
                  <a:tcPr horzOverflow="overflow">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6200000" scaled="1"/>
                      <a:tileRect/>
                    </a:gradFill>
                  </a:tcPr>
                </a:tc>
              </a:tr>
              <a:tr h="400050">
                <a:tc>
                  <a:txBody>
                    <a:bodyPr/>
                    <a:lstStyle/>
                    <a:p>
                      <a:pPr marL="0" marR="0" lvl="0" indent="0" algn="l"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ACCS</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1,232</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394</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3:1</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16200000" scaled="1"/>
                      <a:tileRect/>
                    </a:gradFill>
                  </a:tcPr>
                </a:tc>
              </a:tr>
              <a:tr h="400050">
                <a:tc>
                  <a:txBody>
                    <a:bodyPr/>
                    <a:lstStyle/>
                    <a:p>
                      <a:pPr marL="0" marR="0" lvl="0" indent="0" algn="l"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Anaesthesia</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937</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361</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2.6:1</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6200000" scaled="1"/>
                      <a:tileRect/>
                    </a:gradFill>
                  </a:tcPr>
                </a:tc>
              </a:tr>
              <a:tr h="401638">
                <a:tc>
                  <a:txBody>
                    <a:bodyPr/>
                    <a:lstStyle/>
                    <a:p>
                      <a:pPr marL="0" marR="0" lvl="0" indent="0" algn="l"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Core medicine</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2,464</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1,181</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2:1</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r>
              <a:tr h="398463">
                <a:tc>
                  <a:txBody>
                    <a:bodyPr/>
                    <a:lstStyle/>
                    <a:p>
                      <a:pPr marL="0" marR="0" lvl="0" indent="0" algn="l"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Core surgery</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2,676</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smtClean="0">
                          <a:ln>
                            <a:noFill/>
                          </a:ln>
                          <a:effectLst/>
                          <a:latin typeface="Trebuchet MS" pitchFamily="34" charset="0"/>
                        </a:rPr>
                        <a:t>646</a:t>
                      </a:r>
                      <a:endParaRPr kumimoji="0" lang="en-GB" sz="1800" b="0" i="0" u="none" strike="noStrike" cap="none" normalizeH="0" baseline="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b="1" u="none" strike="noStrike" cap="none" normalizeH="0" baseline="0" dirty="0" smtClean="0">
                          <a:ln>
                            <a:noFill/>
                          </a:ln>
                          <a:effectLst/>
                          <a:latin typeface="Trebuchet MS" pitchFamily="34" charset="0"/>
                        </a:rPr>
                        <a:t>4:1</a:t>
                      </a:r>
                      <a:endParaRPr kumimoji="0" lang="en-GB" sz="1800" b="1"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6200000" scaled="1"/>
                      <a:tileRect/>
                    </a:gradFill>
                  </a:tcPr>
                </a:tc>
              </a:tr>
              <a:tr h="401638">
                <a:tc>
                  <a:txBody>
                    <a:bodyPr/>
                    <a:lstStyle/>
                    <a:p>
                      <a:pPr marL="0" marR="0" lvl="0" indent="0" algn="l"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GP  </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5,577</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2,837</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2:1</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16200000" scaled="1"/>
                      <a:tileRect/>
                    </a:gradFill>
                  </a:tcPr>
                </a:tc>
              </a:tr>
              <a:tr h="400050">
                <a:tc>
                  <a:txBody>
                    <a:bodyPr/>
                    <a:lstStyle/>
                    <a:p>
                      <a:pPr marL="0" marR="0" lvl="0" indent="0" algn="l"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Histopathology</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137</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60</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2.3:1</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tcPr>
                </a:tc>
              </a:tr>
              <a:tr h="385763">
                <a:tc>
                  <a:txBody>
                    <a:bodyPr/>
                    <a:lstStyle/>
                    <a:p>
                      <a:pPr marL="0" marR="0" lvl="0" indent="0" algn="l"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Neurosurgery</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254</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16</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b="1" u="none" strike="noStrike" cap="none" normalizeH="0" baseline="0" dirty="0" smtClean="0">
                          <a:ln>
                            <a:noFill/>
                          </a:ln>
                          <a:effectLst/>
                          <a:latin typeface="Trebuchet MS" pitchFamily="34" charset="0"/>
                        </a:rPr>
                        <a:t>15.9:1</a:t>
                      </a:r>
                      <a:endParaRPr kumimoji="0" lang="en-GB" sz="1800" b="1"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tcPr>
                </a:tc>
              </a:tr>
              <a:tr h="401638">
                <a:tc>
                  <a:txBody>
                    <a:bodyPr/>
                    <a:lstStyle/>
                    <a:p>
                      <a:pPr marL="0" marR="0" lvl="0" indent="0" algn="l"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O&amp;G</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592</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265</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2.2:1</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16200000" scaled="1"/>
                      <a:tileRect/>
                    </a:gradFill>
                  </a:tcPr>
                </a:tc>
              </a:tr>
              <a:tr h="400050">
                <a:tc>
                  <a:txBody>
                    <a:bodyPr/>
                    <a:lstStyle/>
                    <a:p>
                      <a:pPr marL="0" marR="0" lvl="0" indent="0" algn="l"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Paediatrics</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669900">
                            <a:tint val="66000"/>
                            <a:satMod val="160000"/>
                          </a:srgbClr>
                        </a:gs>
                        <a:gs pos="50000">
                          <a:srgbClr val="669900">
                            <a:tint val="44500"/>
                            <a:satMod val="160000"/>
                          </a:srgbClr>
                        </a:gs>
                        <a:gs pos="100000">
                          <a:srgbClr val="6699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699</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669900">
                            <a:tint val="66000"/>
                            <a:satMod val="160000"/>
                          </a:srgbClr>
                        </a:gs>
                        <a:gs pos="50000">
                          <a:srgbClr val="669900">
                            <a:tint val="44500"/>
                            <a:satMod val="160000"/>
                          </a:srgbClr>
                        </a:gs>
                        <a:gs pos="100000">
                          <a:srgbClr val="6699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407</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669900">
                            <a:tint val="66000"/>
                            <a:satMod val="160000"/>
                          </a:srgbClr>
                        </a:gs>
                        <a:gs pos="50000">
                          <a:srgbClr val="669900">
                            <a:tint val="44500"/>
                            <a:satMod val="160000"/>
                          </a:srgbClr>
                        </a:gs>
                        <a:gs pos="100000">
                          <a:srgbClr val="6699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2:1</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669900">
                            <a:tint val="66000"/>
                            <a:satMod val="160000"/>
                          </a:srgbClr>
                        </a:gs>
                        <a:gs pos="50000">
                          <a:srgbClr val="669900">
                            <a:tint val="44500"/>
                            <a:satMod val="160000"/>
                          </a:srgbClr>
                        </a:gs>
                        <a:gs pos="100000">
                          <a:srgbClr val="669900">
                            <a:tint val="23500"/>
                            <a:satMod val="160000"/>
                          </a:srgbClr>
                        </a:gs>
                      </a:gsLst>
                      <a:lin ang="16200000" scaled="1"/>
                      <a:tileRect/>
                    </a:gradFill>
                  </a:tcPr>
                </a:tc>
              </a:tr>
              <a:tr h="398463">
                <a:tc>
                  <a:txBody>
                    <a:bodyPr/>
                    <a:lstStyle/>
                    <a:p>
                      <a:pPr marL="0" marR="0" lvl="0" indent="0" algn="l"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Psychiatry</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753</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478</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1.7:1</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lin ang="16200000" scaled="1"/>
                      <a:tileRect/>
                    </a:gradFill>
                  </a:tcPr>
                </a:tc>
              </a:tr>
              <a:tr h="401638">
                <a:tc>
                  <a:txBody>
                    <a:bodyPr/>
                    <a:lstStyle/>
                    <a:p>
                      <a:pPr marL="0" marR="0" lvl="0" indent="0" algn="l"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Public Health</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694</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70</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b="1" u="none" strike="noStrike" cap="none" normalizeH="0" baseline="0" dirty="0" smtClean="0">
                          <a:ln>
                            <a:noFill/>
                          </a:ln>
                          <a:effectLst/>
                          <a:latin typeface="Trebuchet MS" pitchFamily="34" charset="0"/>
                        </a:rPr>
                        <a:t>10:1</a:t>
                      </a:r>
                      <a:endParaRPr kumimoji="0" lang="en-GB" sz="1800" b="1"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tcPr>
                </a:tc>
              </a:tr>
              <a:tr h="400050">
                <a:tc>
                  <a:txBody>
                    <a:bodyPr/>
                    <a:lstStyle/>
                    <a:p>
                      <a:pPr marL="0" marR="0" lvl="0" indent="0" algn="l"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Radiology</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587</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smtClean="0">
                          <a:ln>
                            <a:noFill/>
                          </a:ln>
                          <a:effectLst/>
                          <a:latin typeface="Trebuchet MS" pitchFamily="34" charset="0"/>
                        </a:rPr>
                        <a:t>177</a:t>
                      </a:r>
                      <a:endParaRPr kumimoji="0" lang="en-GB" sz="1800" b="0" i="0" u="none" strike="noStrike" cap="none" normalizeH="0" baseline="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a:txBody>
                    <a:bodyPr/>
                    <a:lstStyle/>
                    <a:p>
                      <a:pPr marL="0" marR="0" lvl="0" indent="0" algn="ctr" defTabSz="914400" rtl="0" eaLnBrk="0" fontAlgn="base" latinLnBrk="0" hangingPunct="0">
                        <a:lnSpc>
                          <a:spcPct val="100000"/>
                        </a:lnSpc>
                        <a:spcBef>
                          <a:spcPct val="20000"/>
                        </a:spcBef>
                        <a:spcAft>
                          <a:spcPct val="0"/>
                        </a:spcAft>
                        <a:buClr>
                          <a:srgbClr val="00AAD6"/>
                        </a:buClr>
                        <a:buSzTx/>
                        <a:buFontTx/>
                        <a:buNone/>
                        <a:tabLst/>
                      </a:pPr>
                      <a:r>
                        <a:rPr kumimoji="0" lang="en-GB" sz="1800" u="none" strike="noStrike" cap="none" normalizeH="0" baseline="0" dirty="0" smtClean="0">
                          <a:ln>
                            <a:noFill/>
                          </a:ln>
                          <a:effectLst/>
                          <a:latin typeface="Trebuchet MS" pitchFamily="34" charset="0"/>
                        </a:rPr>
                        <a:t>3.3:1</a:t>
                      </a:r>
                      <a:endParaRPr kumimoji="0" lang="en-GB" sz="1800" b="0" i="0" u="none" strike="noStrike" cap="none" normalizeH="0" baseline="0" dirty="0" smtClean="0">
                        <a:ln>
                          <a:noFill/>
                        </a:ln>
                        <a:solidFill>
                          <a:schemeClr val="tx1"/>
                        </a:solidFill>
                        <a:effectLst/>
                        <a:latin typeface="Trebuchet MS" pitchFamily="34" charset="0"/>
                        <a:ea typeface="ＭＳ Ｐゴシック" charset="-128"/>
                      </a:endParaRPr>
                    </a:p>
                  </a:txBody>
                  <a:tcPr horzOverflow="overflow">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r>
            </a:tbl>
          </a:graphicData>
        </a:graphic>
      </p:graphicFrame>
    </p:spTree>
    <p:extLst>
      <p:ext uri="{BB962C8B-B14F-4D97-AF65-F5344CB8AC3E}">
        <p14:creationId xmlns:p14="http://schemas.microsoft.com/office/powerpoint/2010/main" val="21087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386164"/>
          </a:xfrm>
        </p:spPr>
        <p:txBody>
          <a:bodyPr>
            <a:normAutofit/>
          </a:bodyPr>
          <a:lstStyle/>
          <a:p>
            <a:r>
              <a:rPr lang="en-GB" sz="2800" dirty="0" smtClean="0">
                <a:solidFill>
                  <a:schemeClr val="tx1"/>
                </a:solidFill>
                <a:latin typeface="Trebuchet MS" pitchFamily="34" charset="0"/>
              </a:rPr>
              <a:t>Educational supervisor</a:t>
            </a:r>
            <a:endParaRPr lang="en-GB" sz="2800" dirty="0">
              <a:solidFill>
                <a:schemeClr val="tx1"/>
              </a:solidFill>
              <a:latin typeface="Trebuchet MS" pitchFamily="34" charset="0"/>
            </a:endParaRPr>
          </a:p>
          <a:p>
            <a:r>
              <a:rPr lang="en-GB" sz="2800" dirty="0" smtClean="0">
                <a:solidFill>
                  <a:schemeClr val="tx1"/>
                </a:solidFill>
                <a:latin typeface="Trebuchet MS" pitchFamily="34" charset="0"/>
              </a:rPr>
              <a:t>Deanery </a:t>
            </a:r>
            <a:r>
              <a:rPr lang="en-GB" sz="2800" dirty="0">
                <a:solidFill>
                  <a:schemeClr val="tx1"/>
                </a:solidFill>
                <a:latin typeface="Trebuchet MS" pitchFamily="34" charset="0"/>
              </a:rPr>
              <a:t>career advisor</a:t>
            </a:r>
          </a:p>
          <a:p>
            <a:r>
              <a:rPr lang="en-GB" sz="2800" dirty="0" smtClean="0">
                <a:solidFill>
                  <a:schemeClr val="tx1"/>
                </a:solidFill>
                <a:latin typeface="Trebuchet MS" pitchFamily="34" charset="0"/>
              </a:rPr>
              <a:t>FP </a:t>
            </a:r>
            <a:r>
              <a:rPr lang="en-GB" sz="2800" dirty="0">
                <a:solidFill>
                  <a:schemeClr val="tx1"/>
                </a:solidFill>
                <a:latin typeface="Trebuchet MS" pitchFamily="34" charset="0"/>
              </a:rPr>
              <a:t>director</a:t>
            </a:r>
          </a:p>
          <a:p>
            <a:r>
              <a:rPr lang="en-GB" sz="2800" dirty="0">
                <a:solidFill>
                  <a:schemeClr val="tx1"/>
                </a:solidFill>
                <a:latin typeface="Trebuchet MS" pitchFamily="34" charset="0"/>
              </a:rPr>
              <a:t>Royal College tutors</a:t>
            </a:r>
          </a:p>
          <a:p>
            <a:r>
              <a:rPr lang="en-GB" sz="2800" dirty="0">
                <a:solidFill>
                  <a:schemeClr val="tx1"/>
                </a:solidFill>
                <a:latin typeface="Trebuchet MS" pitchFamily="34" charset="0"/>
              </a:rPr>
              <a:t>Web resources</a:t>
            </a:r>
          </a:p>
          <a:p>
            <a:r>
              <a:rPr lang="en-GB" sz="2800" dirty="0">
                <a:solidFill>
                  <a:schemeClr val="tx1"/>
                </a:solidFill>
                <a:latin typeface="Trebuchet MS" pitchFamily="34" charset="0"/>
              </a:rPr>
              <a:t>Careers </a:t>
            </a:r>
            <a:r>
              <a:rPr lang="en-GB" sz="2800" dirty="0" smtClean="0">
                <a:solidFill>
                  <a:schemeClr val="tx1"/>
                </a:solidFill>
                <a:latin typeface="Trebuchet MS" pitchFamily="34" charset="0"/>
              </a:rPr>
              <a:t>fairs</a:t>
            </a:r>
          </a:p>
          <a:p>
            <a:endParaRPr lang="en-GB" sz="2800" dirty="0">
              <a:solidFill>
                <a:schemeClr val="tx1"/>
              </a:solidFill>
              <a:latin typeface="Trebuchet MS" pitchFamily="34" charset="0"/>
            </a:endParaRPr>
          </a:p>
          <a:p>
            <a:r>
              <a:rPr lang="en-GB" sz="2800" dirty="0" smtClean="0">
                <a:solidFill>
                  <a:schemeClr val="tx1"/>
                </a:solidFill>
                <a:latin typeface="Trebuchet MS" pitchFamily="34" charset="0"/>
              </a:rPr>
              <a:t>Consider a </a:t>
            </a:r>
            <a:r>
              <a:rPr lang="en-GB" sz="2800" b="1" dirty="0" smtClean="0">
                <a:solidFill>
                  <a:schemeClr val="tx1"/>
                </a:solidFill>
                <a:latin typeface="Trebuchet MS" pitchFamily="34" charset="0"/>
              </a:rPr>
              <a:t>taster week </a:t>
            </a:r>
          </a:p>
          <a:p>
            <a:pPr lvl="1"/>
            <a:r>
              <a:rPr lang="en-GB" sz="2000" dirty="0" smtClean="0">
                <a:solidFill>
                  <a:schemeClr val="tx1"/>
                </a:solidFill>
                <a:latin typeface="Trebuchet MS" pitchFamily="34" charset="0"/>
              </a:rPr>
              <a:t>1 week snapshot of what its like to work in a specialty.</a:t>
            </a:r>
          </a:p>
          <a:p>
            <a:pPr lvl="1"/>
            <a:r>
              <a:rPr lang="en-GB" sz="2000" dirty="0" smtClean="0">
                <a:solidFill>
                  <a:schemeClr val="tx1"/>
                </a:solidFill>
                <a:latin typeface="Trebuchet MS" pitchFamily="34" charset="0"/>
              </a:rPr>
              <a:t>Usually in F2, but can be done in F1 as well</a:t>
            </a:r>
          </a:p>
          <a:p>
            <a:pPr lvl="1"/>
            <a:r>
              <a:rPr lang="en-GB" sz="2000" dirty="0" smtClean="0">
                <a:solidFill>
                  <a:schemeClr val="tx1"/>
                </a:solidFill>
                <a:latin typeface="Trebuchet MS" pitchFamily="34" charset="0"/>
              </a:rPr>
              <a:t>Organised via foundation school</a:t>
            </a:r>
            <a:endParaRPr lang="en-GB" sz="2000" dirty="0">
              <a:solidFill>
                <a:schemeClr val="tx1"/>
              </a:solidFill>
              <a:latin typeface="Trebuchet MS" pitchFamily="34" charset="0"/>
            </a:endParaRPr>
          </a:p>
          <a:p>
            <a:pPr>
              <a:lnSpc>
                <a:spcPct val="150000"/>
              </a:lnSpc>
            </a:pPr>
            <a:endParaRPr lang="en-GB" sz="3200" dirty="0">
              <a:solidFill>
                <a:schemeClr val="tx1"/>
              </a:solidFill>
              <a:latin typeface="Trebuchet MS" pitchFamily="34" charset="0"/>
            </a:endParaRPr>
          </a:p>
        </p:txBody>
      </p:sp>
      <p:sp>
        <p:nvSpPr>
          <p:cNvPr id="4" name="Title 1"/>
          <p:cNvSpPr txBox="1">
            <a:spLocks/>
          </p:cNvSpPr>
          <p:nvPr/>
        </p:nvSpPr>
        <p:spPr>
          <a:xfrm>
            <a:off x="111968" y="-27384"/>
            <a:ext cx="9393982" cy="1080120"/>
          </a:xfrm>
          <a:prstGeom prst="rect">
            <a:avLst/>
          </a:prstGeom>
        </p:spPr>
        <p:txBody>
          <a:bodyP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GB" sz="3200" dirty="0" smtClean="0">
                <a:latin typeface="Trebuchet MS" pitchFamily="34" charset="0"/>
              </a:rPr>
              <a:t>Where to seek careers advice</a:t>
            </a:r>
            <a:endParaRPr lang="en-GB" sz="3200" dirty="0">
              <a:latin typeface="Trebuchet MS" pitchFamily="34" charset="0"/>
            </a:endParaRPr>
          </a:p>
        </p:txBody>
      </p:sp>
    </p:spTree>
    <p:extLst>
      <p:ext uri="{BB962C8B-B14F-4D97-AF65-F5344CB8AC3E}">
        <p14:creationId xmlns:p14="http://schemas.microsoft.com/office/powerpoint/2010/main" val="55108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2026</TotalTime>
  <Words>2370</Words>
  <Application>Microsoft Office PowerPoint</Application>
  <PresentationFormat>On-screen Show (4:3)</PresentationFormat>
  <Paragraphs>278</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Trebuchet MS</vt:lpstr>
      <vt:lpstr>Courier New</vt:lpstr>
      <vt:lpstr>Century Gothic</vt:lpstr>
      <vt:lpstr>Wingdings</vt:lpstr>
      <vt:lpstr>Calibri</vt:lpstr>
      <vt:lpstr>Palatino Linotype</vt:lpstr>
      <vt:lpstr>ＭＳ Ｐゴシック</vt:lpstr>
      <vt:lpstr>Executive</vt:lpstr>
      <vt:lpstr>Choosing your medical career– The foundation years  and beyond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talk – what next?</dc:title>
  <dc:creator>Omair/Stef</dc:creator>
  <cp:lastModifiedBy>Shiel, Nuala</cp:lastModifiedBy>
  <cp:revision>129</cp:revision>
  <dcterms:created xsi:type="dcterms:W3CDTF">2013-05-27T08:48:44Z</dcterms:created>
  <dcterms:modified xsi:type="dcterms:W3CDTF">2013-07-12T15:49:51Z</dcterms:modified>
</cp:coreProperties>
</file>