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278" r:id="rId4"/>
    <p:sldId id="281" r:id="rId5"/>
    <p:sldId id="279" r:id="rId6"/>
    <p:sldId id="280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 snapToObjects="1" showGuides="1"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79616-DE74-4E7E-9535-CF4F2EA8653E}" type="datetimeFigureOut">
              <a:rPr lang="en-GB" smtClean="0"/>
              <a:pPr/>
              <a:t>12/07/2013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0102A-BB92-4971-A4A5-A2CC540A25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85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B5916E-20F6-D246-B4BA-F811D8A4FE29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98DA7C-93A7-DA4D-918D-8800385F5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9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007E5-4525-8E4C-940B-E05734C745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itchFamily="-107" charset="0"/>
                <a:ea typeface="msgothic" charset="0"/>
                <a:cs typeface="msgothic" charset="0"/>
              </a:rPr>
              <a:t>Overall means and 95% </a:t>
            </a:r>
            <a:r>
              <a:rPr lang="en-GB" dirty="0" err="1" smtClean="0">
                <a:latin typeface="Arial" pitchFamily="-107" charset="0"/>
                <a:ea typeface="msgothic" charset="0"/>
                <a:cs typeface="msgothic" charset="0"/>
              </a:rPr>
              <a:t>CIs</a:t>
            </a:r>
            <a:r>
              <a:rPr lang="en-GB" dirty="0" smtClean="0">
                <a:latin typeface="Arial" pitchFamily="-107" charset="0"/>
                <a:ea typeface="msgothic" charset="0"/>
                <a:cs typeface="msgothic" charset="0"/>
              </a:rPr>
              <a:t> over 3 years for Foundation year 1 doctors (FY1s) (black squares) and educational supervisors (grey circles) in the various domains. </a:t>
            </a:r>
            <a:r>
              <a:rPr lang="en-GB" dirty="0" err="1" smtClean="0">
                <a:latin typeface="Arial" pitchFamily="-107" charset="0"/>
                <a:ea typeface="msgothic" charset="0"/>
                <a:cs typeface="msgothic" charset="0"/>
              </a:rPr>
              <a:t>Clin</a:t>
            </a:r>
            <a:r>
              <a:rPr lang="en-GB" dirty="0" smtClean="0">
                <a:latin typeface="Arial" pitchFamily="-107" charset="0"/>
                <a:ea typeface="msgothic" charset="0"/>
                <a:cs typeface="msgothic" charset="0"/>
              </a:rPr>
              <a:t> pres, clinical presentations; </a:t>
            </a:r>
            <a:r>
              <a:rPr lang="en-GB" dirty="0" err="1" smtClean="0">
                <a:latin typeface="Arial" pitchFamily="-107" charset="0"/>
                <a:ea typeface="msgothic" charset="0"/>
                <a:cs typeface="msgothic" charset="0"/>
              </a:rPr>
              <a:t>Comm</a:t>
            </a:r>
            <a:r>
              <a:rPr lang="en-GB" dirty="0" smtClean="0">
                <a:latin typeface="Arial" pitchFamily="-107" charset="0"/>
                <a:ea typeface="msgothic" charset="0"/>
                <a:cs typeface="msgothic" charset="0"/>
              </a:rPr>
              <a:t>, communication; Cons, consultation; EBM, evidence based medicine; IT, information technology; Psych, psychological aspects.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rgbClr val="000000"/>
                </a:solidFill>
                <a:latin typeface="Arial" pitchFamily="-107" charset="0"/>
                <a:ea typeface="msgothic" charset="0"/>
                <a:cs typeface="msgothic" charset="0"/>
              </a:rPr>
              <a:t>Tallentire</a:t>
            </a:r>
            <a:r>
              <a:rPr lang="en-GB" sz="1200" b="1" dirty="0" smtClean="0">
                <a:solidFill>
                  <a:srgbClr val="000000"/>
                </a:solidFill>
                <a:latin typeface="Arial" pitchFamily="-107" charset="0"/>
                <a:ea typeface="msgothic" charset="0"/>
                <a:cs typeface="msgothic" charset="0"/>
              </a:rPr>
              <a:t> V R et al. </a:t>
            </a:r>
            <a:r>
              <a:rPr lang="en-GB" sz="1200" b="1" dirty="0" err="1" smtClean="0">
                <a:solidFill>
                  <a:srgbClr val="000000"/>
                </a:solidFill>
                <a:latin typeface="Arial" pitchFamily="-107" charset="0"/>
                <a:ea typeface="msgothic" charset="0"/>
                <a:cs typeface="msgothic" charset="0"/>
              </a:rPr>
              <a:t>Postgrad</a:t>
            </a:r>
            <a:r>
              <a:rPr lang="en-GB" sz="1200" b="1" dirty="0" smtClean="0">
                <a:solidFill>
                  <a:srgbClr val="000000"/>
                </a:solidFill>
                <a:latin typeface="Arial" pitchFamily="-107" charset="0"/>
                <a:ea typeface="msgothic" charset="0"/>
                <a:cs typeface="msgothic" charset="0"/>
              </a:rPr>
              <a:t> Med J 2011;87:590-595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8DA7C-93A7-DA4D-918D-8800385F59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</a:t>
            </a:r>
            <a:r>
              <a:rPr lang="en-US" baseline="0" dirty="0" smtClean="0"/>
              <a:t> answer: 1. Anterior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8DA7C-93A7-DA4D-918D-8800385F59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 answer: 5. </a:t>
            </a:r>
            <a:r>
              <a:rPr lang="en-US" dirty="0" err="1" smtClean="0"/>
              <a:t>Thrombolysis</a:t>
            </a:r>
            <a:r>
              <a:rPr lang="en-US" dirty="0" smtClean="0"/>
              <a:t> should only be used in STEMI when immediate</a:t>
            </a:r>
            <a:r>
              <a:rPr lang="en-US" baseline="0" dirty="0" smtClean="0"/>
              <a:t> PCI is unavailable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8DA7C-93A7-DA4D-918D-8800385F59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 answer: 2. 2222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8DA7C-93A7-DA4D-918D-8800385F59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</a:t>
            </a:r>
            <a:r>
              <a:rPr lang="en-US" baseline="0" dirty="0" smtClean="0"/>
              <a:t> answer: 2. Hyperthermia. Hypothermia is a reversible cause of cardiopulmonary arrest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8DA7C-93A7-DA4D-918D-8800385F59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1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sz="4800" cap="all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206AF4-55A2-8E4A-B181-FB26D0D9B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FF4E5-2039-3947-B5B0-39EA2C09A7ED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9BAD1-2A3D-844E-8C6E-8650AFA1A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74761"/>
            <a:ext cx="8385048" cy="896827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8768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71C5-D451-2B48-B826-ED494DF4B718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5649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44BADB-72BB-6F49-9454-764ED526B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B5E0-B2CC-C646-9C4A-0D85B26C3C2B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CF5D17-4E64-5140-8DC3-0FF1AEBFC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8843963" y="6581775"/>
            <a:ext cx="300037" cy="2762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8"/>
          <p:cNvSpPr/>
          <p:nvPr/>
        </p:nvSpPr>
        <p:spPr>
          <a:xfrm>
            <a:off x="390525" y="1279525"/>
            <a:ext cx="8753475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extBox 29"/>
          <p:cNvSpPr txBox="1"/>
          <p:nvPr/>
        </p:nvSpPr>
        <p:spPr>
          <a:xfrm>
            <a:off x="390525" y="-33338"/>
            <a:ext cx="4613275" cy="3381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Medical Emergencies</a:t>
            </a:r>
            <a:endParaRPr lang="en-US" sz="16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0" y="6491288"/>
            <a:ext cx="9144000" cy="90487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23"/>
          <p:cNvSpPr/>
          <p:nvPr/>
        </p:nvSpPr>
        <p:spPr>
          <a:xfrm>
            <a:off x="8753475" y="4953000"/>
            <a:ext cx="90488" cy="1905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28"/>
          <p:cNvSpPr/>
          <p:nvPr/>
        </p:nvSpPr>
        <p:spPr>
          <a:xfrm>
            <a:off x="0" y="276225"/>
            <a:ext cx="6480175" cy="904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Rectangle 30"/>
          <p:cNvSpPr/>
          <p:nvPr/>
        </p:nvSpPr>
        <p:spPr>
          <a:xfrm>
            <a:off x="300038" y="0"/>
            <a:ext cx="90487" cy="127158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FFFFFF"/>
              </a:gs>
            </a:gsLst>
            <a:lin ang="16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31"/>
          <p:cNvSpPr/>
          <p:nvPr/>
        </p:nvSpPr>
        <p:spPr>
          <a:xfrm>
            <a:off x="0" y="1279525"/>
            <a:ext cx="300038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Rectangle 33"/>
          <p:cNvSpPr/>
          <p:nvPr userDrawn="1"/>
        </p:nvSpPr>
        <p:spPr>
          <a:xfrm>
            <a:off x="0" y="0"/>
            <a:ext cx="300038" cy="2762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72892B-5194-B149-94DE-C18F6A076F2D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2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FCD85B-16B5-2043-BE6F-0E14CD44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2" name="Picture 8" descr="Imperial_1_Pantone_soli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76200"/>
            <a:ext cx="1905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8843963" y="6581775"/>
            <a:ext cx="300037" cy="2762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90525" y="1279525"/>
            <a:ext cx="8753475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TextBox 29"/>
          <p:cNvSpPr txBox="1"/>
          <p:nvPr/>
        </p:nvSpPr>
        <p:spPr>
          <a:xfrm>
            <a:off x="390525" y="-33338"/>
            <a:ext cx="4613275" cy="3381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Medical</a:t>
            </a:r>
            <a:r>
              <a:rPr lang="en-US" sz="1600" b="1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Emergencies</a:t>
            </a:r>
            <a:endParaRPr lang="en-US" sz="16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0" y="6491288"/>
            <a:ext cx="9144000" cy="90487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Rectangle 23"/>
          <p:cNvSpPr/>
          <p:nvPr/>
        </p:nvSpPr>
        <p:spPr>
          <a:xfrm>
            <a:off x="8753475" y="4953000"/>
            <a:ext cx="90488" cy="1905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Rectangle 28"/>
          <p:cNvSpPr/>
          <p:nvPr/>
        </p:nvSpPr>
        <p:spPr>
          <a:xfrm>
            <a:off x="0" y="276225"/>
            <a:ext cx="6480175" cy="904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Rectangle 30"/>
          <p:cNvSpPr/>
          <p:nvPr/>
        </p:nvSpPr>
        <p:spPr>
          <a:xfrm>
            <a:off x="300038" y="0"/>
            <a:ext cx="90487" cy="127158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FFFFFF"/>
              </a:gs>
            </a:gsLst>
            <a:lin ang="16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Rectangle 31"/>
          <p:cNvSpPr/>
          <p:nvPr/>
        </p:nvSpPr>
        <p:spPr>
          <a:xfrm>
            <a:off x="0" y="1279525"/>
            <a:ext cx="300038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2" name="Rectangle 33"/>
          <p:cNvSpPr/>
          <p:nvPr userDrawn="1"/>
        </p:nvSpPr>
        <p:spPr>
          <a:xfrm>
            <a:off x="0" y="0"/>
            <a:ext cx="300038" cy="2762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818E96-9EBD-014E-AEE4-AF1F89D87143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2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CFF33A-B2ED-2846-9920-1D65B1559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6" name="Picture 8" descr="Imperial_1_Pantone_soli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76200"/>
            <a:ext cx="1905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24D3-7421-014A-B020-F3B29904038A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06A2-95FC-1B44-932C-98A93243C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6126"/>
            <a:ext cx="8077200" cy="90546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35D4-AFDD-5342-A0AA-FA921171A58B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E346-E91B-CD4A-BBC2-50EFD3309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684A57-DB1B-7047-A31E-9F12A9298239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D19B05E-C795-9A4D-BD8A-9C8E3B9AD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FBE2-02FC-8444-BC3F-8B9E57B2747B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8396-A139-1E43-8B2B-BF90796E1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843963" y="6581775"/>
            <a:ext cx="300037" cy="2762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381000" y="276225"/>
            <a:ext cx="8372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90525" y="1600200"/>
            <a:ext cx="8375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A2B723-0E60-F14F-AEE3-0185D7B216E8}" type="datetime1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90525" y="1279525"/>
            <a:ext cx="8753475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8D43D1-500D-EC4B-94D7-9AA7760B8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90525" y="-33338"/>
            <a:ext cx="4613275" cy="338138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Tw Cen MT" pitchFamily="-107" charset="-18"/>
              </a:rPr>
              <a:t>Medical Emergencies</a:t>
            </a:r>
            <a:endParaRPr lang="en-US" sz="1600" b="1" dirty="0">
              <a:solidFill>
                <a:schemeClr val="accent2"/>
              </a:solidFill>
              <a:latin typeface="Tw Cen MT" pitchFamily="-107" charset="-1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491288"/>
            <a:ext cx="9144000" cy="90487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8753475" y="4953000"/>
            <a:ext cx="90488" cy="1905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276225"/>
            <a:ext cx="6480175" cy="904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300038" y="0"/>
            <a:ext cx="90487" cy="127158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FFFFFF"/>
              </a:gs>
            </a:gsLst>
            <a:lin ang="16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0" y="1279525"/>
            <a:ext cx="300038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0"/>
            <a:ext cx="300038" cy="2762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42" name="Picture 8" descr="Imperial_1_Pantone_solid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76200"/>
            <a:ext cx="1905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6" charset="-18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6" charset="-18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6" charset="-18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6" charset="-18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6" charset="-18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6" charset="-18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6" charset="-18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6" charset="-18"/>
          <a:ea typeface="ＭＳ Ｐゴシック" pitchFamily="-106" charset="-128"/>
          <a:cs typeface="ＭＳ Ｐゴシック" pitchFamily="-106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-107" charset="2"/>
        <a:buChar char=""/>
        <a:defRPr sz="29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-107" charset="2"/>
        <a:buChar char=""/>
        <a:defRPr sz="26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-107" charset="2"/>
        <a:buChar char=""/>
        <a:defRPr sz="23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-107" charset="2"/>
        <a:buChar char="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-107" charset="2"/>
        <a:buChar char="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79512" y="1066800"/>
            <a:ext cx="88120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cap="none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Medical emergencies:</a:t>
            </a:r>
            <a:br>
              <a:rPr lang="en-US" sz="6000" cap="none" dirty="0" smtClean="0"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6000" cap="none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debrief and summary</a:t>
            </a:r>
            <a:endParaRPr lang="en-US" sz="6000" cap="none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3315" name="Subtitle 1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81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Herman Tam		</a:t>
            </a:r>
            <a:r>
              <a:rPr lang="en-US" dirty="0" err="1" smtClean="0">
                <a:ea typeface="ＭＳ Ｐゴシック" pitchFamily="-107" charset="-128"/>
                <a:cs typeface="ＭＳ Ｐゴシック" pitchFamily="-107" charset="-128"/>
              </a:rPr>
              <a:t>Yousuf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dirty="0" err="1" smtClean="0">
                <a:ea typeface="ＭＳ Ｐゴシック" pitchFamily="-107" charset="-128"/>
                <a:cs typeface="ＭＳ Ｐゴシック" pitchFamily="-107" charset="-128"/>
              </a:rPr>
              <a:t>Salmasi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	FY1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0" y="6049963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Tw Cen MT" pitchFamily="-107" charset="-18"/>
              </a:rPr>
              <a:t>25/06/2013</a:t>
            </a:r>
            <a:endParaRPr lang="en-US" dirty="0">
              <a:latin typeface="Tw Cen MT" pitchFamily="-107" charset="-1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3318" name="Picture 8" descr="Imperial_1_Pantone_sol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3338"/>
            <a:ext cx="1905000" cy="5000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Reversible causes of cardiopulmonary arrest includes all of the following except: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Hyperkalaemia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Hyperthermia</a:t>
            </a:r>
          </a:p>
          <a:p>
            <a:pPr>
              <a:buNone/>
            </a:pPr>
            <a:r>
              <a:rPr lang="en-US" dirty="0" smtClean="0"/>
              <a:t>3. Hypoxia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Tamponade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5. Tension </a:t>
            </a:r>
            <a:r>
              <a:rPr lang="en-US" dirty="0" err="1" smtClean="0"/>
              <a:t>pneumothorax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Evaluation forms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endParaRPr lang="en-GB" dirty="0" smtClean="0"/>
          </a:p>
          <a:p>
            <a:r>
              <a:rPr lang="en-GB" dirty="0" smtClean="0"/>
              <a:t>Quiz</a:t>
            </a:r>
          </a:p>
          <a:p>
            <a:endParaRPr lang="en-GB" dirty="0" smtClean="0"/>
          </a:p>
          <a:p>
            <a:r>
              <a:rPr lang="en-GB" dirty="0" smtClean="0"/>
              <a:t>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1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FY1 Transition is stressful</a:t>
            </a:r>
          </a:p>
          <a:p>
            <a:pPr lvl="1"/>
            <a:r>
              <a:rPr lang="en-US" dirty="0" smtClean="0"/>
              <a:t>Acute care poorly prepared for?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46928" y="6107668"/>
            <a:ext cx="171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(</a:t>
            </a:r>
            <a:r>
              <a:rPr lang="en-US" sz="1800" dirty="0" err="1" smtClean="0">
                <a:latin typeface="+mn-lt"/>
              </a:rPr>
              <a:t>Tallentire</a:t>
            </a:r>
            <a:r>
              <a:rPr lang="en-US" sz="1800" dirty="0" smtClean="0">
                <a:latin typeface="+mn-lt"/>
              </a:rPr>
              <a:t> 2011)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7" y="2809704"/>
            <a:ext cx="7502525" cy="3133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7010400" y="4191000"/>
            <a:ext cx="990600" cy="19166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82974"/>
            <a:ext cx="4572000" cy="464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6928" y="6107668"/>
            <a:ext cx="171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(</a:t>
            </a:r>
            <a:r>
              <a:rPr lang="en-US" sz="1800" dirty="0" err="1" smtClean="0">
                <a:latin typeface="+mn-lt"/>
              </a:rPr>
              <a:t>Tallentire</a:t>
            </a:r>
            <a:r>
              <a:rPr lang="en-US" sz="1800" dirty="0" smtClean="0">
                <a:latin typeface="+mn-lt"/>
              </a:rPr>
              <a:t> 2011)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Care of acutely unwell patient is complex</a:t>
            </a:r>
          </a:p>
          <a:p>
            <a:endParaRPr lang="en-US" dirty="0" smtClean="0"/>
          </a:p>
          <a:p>
            <a:r>
              <a:rPr lang="en-US" dirty="0" smtClean="0"/>
              <a:t>New clinical responsibility perhaps cannot be directly prepared for</a:t>
            </a:r>
          </a:p>
          <a:p>
            <a:endParaRPr lang="en-US" dirty="0" smtClean="0"/>
          </a:p>
          <a:p>
            <a:r>
              <a:rPr lang="en-US" dirty="0" smtClean="0"/>
              <a:t>?Preferable from patient safety perspective that graduates never feel completely at ease</a:t>
            </a:r>
          </a:p>
          <a:p>
            <a:endParaRPr lang="en-US" dirty="0" smtClean="0"/>
          </a:p>
          <a:p>
            <a:r>
              <a:rPr lang="en-US" dirty="0" smtClean="0"/>
              <a:t>Perceived preparedness is poor surrogate with actual preparedness</a:t>
            </a:r>
          </a:p>
          <a:p>
            <a:endParaRPr lang="en-US" dirty="0" smtClean="0"/>
          </a:p>
          <a:p>
            <a:r>
              <a:rPr lang="en-US" dirty="0" smtClean="0"/>
              <a:t>Take immediate steps with diagnostic uncertainty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ACS</a:t>
            </a:r>
          </a:p>
          <a:p>
            <a:r>
              <a:rPr lang="en-US" dirty="0" smtClean="0"/>
              <a:t>GI bleed</a:t>
            </a:r>
          </a:p>
          <a:p>
            <a:r>
              <a:rPr lang="en-US" dirty="0" smtClean="0"/>
              <a:t>Delirium</a:t>
            </a:r>
          </a:p>
          <a:p>
            <a:r>
              <a:rPr lang="en-US" dirty="0" smtClean="0"/>
              <a:t>Sepsis</a:t>
            </a:r>
          </a:p>
          <a:p>
            <a:r>
              <a:rPr lang="en-US" dirty="0" smtClean="0"/>
              <a:t>Post-op complications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1. This ECG shows: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6634163" lvl="1" indent="0">
              <a:buNone/>
            </a:pPr>
            <a:r>
              <a:rPr lang="en-US" sz="1800" dirty="0" smtClean="0"/>
              <a:t>1. Anterior MI</a:t>
            </a:r>
          </a:p>
          <a:p>
            <a:pPr marL="6634163" lvl="1" indent="0">
              <a:buNone/>
            </a:pPr>
            <a:r>
              <a:rPr lang="en-US" sz="1800" dirty="0" smtClean="0"/>
              <a:t>2. NSTEMI</a:t>
            </a:r>
          </a:p>
          <a:p>
            <a:pPr marL="6634163" lvl="1" indent="0">
              <a:buNone/>
            </a:pPr>
            <a:r>
              <a:rPr lang="en-US" sz="1800" dirty="0" smtClean="0"/>
              <a:t>3. Posterior MI</a:t>
            </a:r>
          </a:p>
          <a:p>
            <a:pPr marL="6634163" lvl="1" indent="0">
              <a:buNone/>
            </a:pPr>
            <a:r>
              <a:rPr lang="en-US" sz="1800" dirty="0" smtClean="0"/>
              <a:t>4. STEMI</a:t>
            </a:r>
          </a:p>
          <a:p>
            <a:pPr marL="6634163" lvl="1" indent="0">
              <a:buNone/>
            </a:pPr>
            <a:r>
              <a:rPr lang="en-US" sz="1800" dirty="0" smtClean="0"/>
              <a:t>5. Unstable Angina</a:t>
            </a:r>
          </a:p>
          <a:p>
            <a:pPr marL="6729413" indent="-6729413">
              <a:buNone/>
            </a:pPr>
            <a:r>
              <a:rPr lang="en-US" sz="2118" dirty="0" smtClean="0"/>
              <a:t> </a:t>
            </a:r>
            <a:endParaRPr lang="en-US" sz="2118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677333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You should prescribe the following immediate treatment in all ACS except: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Aspirin 300mg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Clopidogrel</a:t>
            </a:r>
            <a:r>
              <a:rPr lang="en-US" dirty="0" smtClean="0"/>
              <a:t> 300mg</a:t>
            </a:r>
          </a:p>
          <a:p>
            <a:pPr>
              <a:buNone/>
            </a:pPr>
            <a:r>
              <a:rPr lang="en-US" dirty="0" smtClean="0"/>
              <a:t>3. LMWH</a:t>
            </a:r>
          </a:p>
          <a:p>
            <a:pPr>
              <a:buNone/>
            </a:pPr>
            <a:r>
              <a:rPr lang="en-US" dirty="0" smtClean="0"/>
              <a:t>4. Nitrates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Thrombolysis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What is the extension for arrest calls?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1. 111</a:t>
            </a:r>
          </a:p>
          <a:p>
            <a:pPr>
              <a:buNone/>
            </a:pPr>
            <a:r>
              <a:rPr lang="en-US" dirty="0" smtClean="0"/>
              <a:t>2. 2222</a:t>
            </a:r>
          </a:p>
          <a:p>
            <a:pPr>
              <a:buNone/>
            </a:pPr>
            <a:r>
              <a:rPr lang="en-US" dirty="0" smtClean="0"/>
              <a:t>3. 22222222</a:t>
            </a:r>
          </a:p>
          <a:p>
            <a:pPr>
              <a:buNone/>
            </a:pPr>
            <a:r>
              <a:rPr lang="en-US" dirty="0" smtClean="0"/>
              <a:t>4. 911</a:t>
            </a:r>
          </a:p>
          <a:p>
            <a:pPr>
              <a:buNone/>
            </a:pPr>
            <a:r>
              <a:rPr lang="en-US" dirty="0" smtClean="0"/>
              <a:t>5. 999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262</Words>
  <Application>Microsoft Office PowerPoint</Application>
  <PresentationFormat>On-screen Show (4:3)</PresentationFormat>
  <Paragraphs>79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Medical emergencies: debrief and summary</vt:lpstr>
      <vt:lpstr>Outline</vt:lpstr>
      <vt:lpstr>Introduction</vt:lpstr>
      <vt:lpstr>Factors involved</vt:lpstr>
      <vt:lpstr>But…</vt:lpstr>
      <vt:lpstr>5 Scenarios</vt:lpstr>
      <vt:lpstr>Quiz</vt:lpstr>
      <vt:lpstr>Quiz</vt:lpstr>
      <vt:lpstr>Quiz</vt:lpstr>
      <vt:lpstr>Quiz</vt:lpstr>
      <vt:lpstr>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A&amp;E Anaphylaxis AUDIT</dc:title>
  <dc:creator>Herman</dc:creator>
  <cp:lastModifiedBy>Shiel, Nuala</cp:lastModifiedBy>
  <cp:revision>119</cp:revision>
  <dcterms:created xsi:type="dcterms:W3CDTF">2013-06-16T15:05:42Z</dcterms:created>
  <dcterms:modified xsi:type="dcterms:W3CDTF">2013-07-12T15:20:50Z</dcterms:modified>
</cp:coreProperties>
</file>