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70" r:id="rId3"/>
    <p:sldId id="289" r:id="rId4"/>
    <p:sldId id="256" r:id="rId5"/>
    <p:sldId id="259" r:id="rId6"/>
    <p:sldId id="260" r:id="rId7"/>
    <p:sldId id="286" r:id="rId8"/>
    <p:sldId id="288" r:id="rId9"/>
    <p:sldId id="287" r:id="rId10"/>
    <p:sldId id="264" r:id="rId11"/>
    <p:sldId id="265" r:id="rId12"/>
    <p:sldId id="279" r:id="rId13"/>
    <p:sldId id="291" r:id="rId14"/>
    <p:sldId id="290" r:id="rId15"/>
    <p:sldId id="292" r:id="rId16"/>
    <p:sldId id="267" r:id="rId17"/>
    <p:sldId id="285" r:id="rId18"/>
    <p:sldId id="274" r:id="rId19"/>
    <p:sldId id="275" r:id="rId20"/>
    <p:sldId id="280" r:id="rId21"/>
    <p:sldId id="281" r:id="rId22"/>
    <p:sldId id="282" r:id="rId23"/>
    <p:sldId id="283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5" autoAdjust="0"/>
    <p:restoredTop sz="91128" autoAdjust="0"/>
  </p:normalViewPr>
  <p:slideViewPr>
    <p:cSldViewPr>
      <p:cViewPr>
        <p:scale>
          <a:sx n="50" d="100"/>
          <a:sy n="50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F0CD2-4CC7-44F3-A4DB-40DCE7D5AB23}" type="datetimeFigureOut">
              <a:rPr lang="en-GB" smtClean="0"/>
              <a:pPr/>
              <a:t>16/07/2013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7DDC1-5A87-451E-9236-D99CF6D166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91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B21F2-1367-4A71-BF9D-F90085ECDD36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3-6 stop </a:t>
            </a:r>
            <a:r>
              <a:rPr lang="en-GB" dirty="0" err="1" smtClean="0"/>
              <a:t>warfarin</a:t>
            </a:r>
            <a:r>
              <a:rPr lang="en-GB" dirty="0" smtClean="0"/>
              <a:t>.</a:t>
            </a:r>
            <a:r>
              <a:rPr lang="en-GB" baseline="0" dirty="0" smtClean="0"/>
              <a:t> Restart when &lt;5</a:t>
            </a:r>
          </a:p>
          <a:p>
            <a:r>
              <a:rPr lang="en-GB" baseline="0" dirty="0" smtClean="0"/>
              <a:t>6-8 no/minor bleeding: stop </a:t>
            </a:r>
            <a:r>
              <a:rPr lang="en-GB" baseline="0" dirty="0" err="1" smtClean="0"/>
              <a:t>warf</a:t>
            </a:r>
            <a:r>
              <a:rPr lang="en-GB" baseline="0" dirty="0" smtClean="0"/>
              <a:t>. Restart &lt;5</a:t>
            </a:r>
          </a:p>
          <a:p>
            <a:r>
              <a:rPr lang="en-GB" baseline="0" dirty="0" smtClean="0"/>
              <a:t>&gt;8 no/minor bleeding: stop </a:t>
            </a:r>
            <a:r>
              <a:rPr lang="en-GB" baseline="0" dirty="0" err="1" smtClean="0"/>
              <a:t>warf</a:t>
            </a:r>
            <a:r>
              <a:rPr lang="en-GB" baseline="0" dirty="0" smtClean="0"/>
              <a:t>. Restart &lt;5. + risks </a:t>
            </a:r>
            <a:r>
              <a:rPr lang="en-GB" baseline="0" dirty="0" err="1" smtClean="0"/>
              <a:t>vit</a:t>
            </a:r>
            <a:r>
              <a:rPr lang="en-GB" baseline="0" dirty="0" smtClean="0"/>
              <a:t> k 0.5mg iv or 5mg </a:t>
            </a:r>
            <a:r>
              <a:rPr lang="en-GB" baseline="0" dirty="0" err="1" smtClean="0"/>
              <a:t>po</a:t>
            </a:r>
            <a:endParaRPr lang="en-GB" baseline="0" dirty="0" smtClean="0"/>
          </a:p>
          <a:p>
            <a:r>
              <a:rPr lang="en-GB" baseline="0" dirty="0" err="1" smtClean="0"/>
              <a:t>Mjor</a:t>
            </a:r>
            <a:r>
              <a:rPr lang="en-GB" baseline="0" dirty="0" smtClean="0"/>
              <a:t> bleeding: stop </a:t>
            </a:r>
            <a:r>
              <a:rPr lang="en-GB" baseline="0" dirty="0" err="1" smtClean="0"/>
              <a:t>warfarin</a:t>
            </a:r>
            <a:r>
              <a:rPr lang="en-GB" baseline="0" dirty="0" smtClean="0"/>
              <a:t>. Iv </a:t>
            </a:r>
            <a:r>
              <a:rPr lang="en-GB" baseline="0" dirty="0" err="1" smtClean="0"/>
              <a:t>vit</a:t>
            </a:r>
            <a:r>
              <a:rPr lang="en-GB" baseline="0" dirty="0" smtClean="0"/>
              <a:t> k. PCC 30-50U/kg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A48B2-78BD-4E19-A718-908F74C123A2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Large</a:t>
            </a:r>
            <a:r>
              <a:rPr lang="en-GB" baseline="0" dirty="0" smtClean="0"/>
              <a:t> bore </a:t>
            </a:r>
            <a:r>
              <a:rPr lang="en-GB" dirty="0" smtClean="0"/>
              <a:t>Cannula,</a:t>
            </a:r>
            <a:r>
              <a:rPr lang="en-GB" baseline="0" dirty="0" smtClean="0"/>
              <a:t> Fluids</a:t>
            </a:r>
          </a:p>
          <a:p>
            <a:r>
              <a:rPr lang="en-GB" baseline="0" dirty="0" smtClean="0"/>
              <a:t>Blood bottles : FBC, LFTs, U+Es, Clotting,  XM</a:t>
            </a:r>
          </a:p>
          <a:p>
            <a:r>
              <a:rPr lang="en-GB" baseline="0" dirty="0" smtClean="0"/>
              <a:t>Prescribing PPI infusion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45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Answe</a:t>
            </a:r>
            <a:r>
              <a:rPr lang="en-GB" dirty="0" smtClean="0"/>
              <a:t> : hold </a:t>
            </a:r>
            <a:r>
              <a:rPr lang="en-GB" dirty="0" err="1" smtClean="0"/>
              <a:t>warfarin</a:t>
            </a:r>
            <a:r>
              <a:rPr lang="en-GB" dirty="0" smtClean="0"/>
              <a:t> + give </a:t>
            </a:r>
            <a:r>
              <a:rPr lang="en-GB" dirty="0" err="1" smtClean="0"/>
              <a:t>vit</a:t>
            </a:r>
            <a:r>
              <a:rPr lang="en-GB" dirty="0" smtClean="0"/>
              <a:t> 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Answer : within 4 hours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Answer : Ibuprofen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Drug charts</a:t>
            </a:r>
          </a:p>
          <a:p>
            <a:r>
              <a:rPr lang="en-GB" dirty="0" smtClean="0"/>
              <a:t>BNF</a:t>
            </a:r>
          </a:p>
          <a:p>
            <a:r>
              <a:rPr lang="en-GB" dirty="0" smtClean="0"/>
              <a:t>Look at</a:t>
            </a:r>
            <a:r>
              <a:rPr lang="en-GB" baseline="0" dirty="0" smtClean="0"/>
              <a:t> trust guidelines!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1074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Gloves</a:t>
            </a:r>
          </a:p>
          <a:p>
            <a:r>
              <a:rPr lang="en-GB" dirty="0" smtClean="0"/>
              <a:t>Lube</a:t>
            </a:r>
          </a:p>
          <a:p>
            <a:r>
              <a:rPr lang="en-GB" dirty="0" smtClean="0"/>
              <a:t>Tissues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7DDC1-5A87-451E-9236-D99CF6D166C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146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2547-4105-405B-B39F-B65841674021}" type="datetimeFigureOut">
              <a:rPr lang="en-GB" smtClean="0"/>
              <a:pPr/>
              <a:t>16/07/2013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60B-DE60-40AE-A925-E15DB572F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9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2547-4105-405B-B39F-B65841674021}" type="datetimeFigureOut">
              <a:rPr lang="en-GB" smtClean="0"/>
              <a:pPr/>
              <a:t>16/07/2013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60B-DE60-40AE-A925-E15DB572F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35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2547-4105-405B-B39F-B65841674021}" type="datetimeFigureOut">
              <a:rPr lang="en-GB" smtClean="0"/>
              <a:pPr/>
              <a:t>16/07/2013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60B-DE60-40AE-A925-E15DB572F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68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2547-4105-405B-B39F-B65841674021}" type="datetimeFigureOut">
              <a:rPr lang="en-GB" smtClean="0"/>
              <a:pPr/>
              <a:t>16/07/2013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60B-DE60-40AE-A925-E15DB572F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58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2547-4105-405B-B39F-B65841674021}" type="datetimeFigureOut">
              <a:rPr lang="en-GB" smtClean="0"/>
              <a:pPr/>
              <a:t>16/07/2013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60B-DE60-40AE-A925-E15DB572F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38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2547-4105-405B-B39F-B65841674021}" type="datetimeFigureOut">
              <a:rPr lang="en-GB" smtClean="0"/>
              <a:pPr/>
              <a:t>16/07/2013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60B-DE60-40AE-A925-E15DB572F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26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2547-4105-405B-B39F-B65841674021}" type="datetimeFigureOut">
              <a:rPr lang="en-GB" smtClean="0"/>
              <a:pPr/>
              <a:t>16/07/2013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60B-DE60-40AE-A925-E15DB572F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31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2547-4105-405B-B39F-B65841674021}" type="datetimeFigureOut">
              <a:rPr lang="en-GB" smtClean="0"/>
              <a:pPr/>
              <a:t>16/07/2013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60B-DE60-40AE-A925-E15DB572F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41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2547-4105-405B-B39F-B65841674021}" type="datetimeFigureOut">
              <a:rPr lang="en-GB" smtClean="0"/>
              <a:pPr/>
              <a:t>16/07/2013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60B-DE60-40AE-A925-E15DB572F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18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2547-4105-405B-B39F-B65841674021}" type="datetimeFigureOut">
              <a:rPr lang="en-GB" smtClean="0"/>
              <a:pPr/>
              <a:t>16/07/2013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60B-DE60-40AE-A925-E15DB572F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23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2547-4105-405B-B39F-B65841674021}" type="datetimeFigureOut">
              <a:rPr lang="en-GB" smtClean="0"/>
              <a:pPr/>
              <a:t>16/07/2013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60B-DE60-40AE-A925-E15DB572F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51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72547-4105-405B-B39F-B65841674021}" type="datetimeFigureOut">
              <a:rPr lang="en-GB" smtClean="0"/>
              <a:pPr/>
              <a:t>16/07/2013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AF60B-DE60-40AE-A925-E15DB572F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17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 smtClean="0">
                <a:latin typeface="Arial" pitchFamily="34" charset="0"/>
                <a:cs typeface="Arial" pitchFamily="34" charset="0"/>
              </a:rPr>
              <a:t>“Doctor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, we 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have a patient who is passing malaena”</a:t>
            </a:r>
            <a:endParaRPr lang="en-GB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0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D</a:t>
            </a:r>
            <a:r>
              <a:rPr lang="en-GB" dirty="0" smtClean="0"/>
              <a:t> - Disability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pupils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BMs</a:t>
            </a:r>
          </a:p>
          <a:p>
            <a:pPr marL="0" indent="0">
              <a:buNone/>
            </a:pPr>
            <a:r>
              <a:rPr lang="en-GB" u="sng" dirty="0" smtClean="0"/>
              <a:t>E</a:t>
            </a:r>
            <a:r>
              <a:rPr lang="en-GB" dirty="0" smtClean="0"/>
              <a:t> - Exposure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87624" y="548680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APPROACH THE PATIENT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093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Abdominal  Examination</a:t>
            </a:r>
          </a:p>
          <a:p>
            <a:pPr marL="0" indent="0">
              <a:buNone/>
            </a:pPr>
            <a:r>
              <a:rPr lang="en-GB" dirty="0" smtClean="0"/>
              <a:t>PR examination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55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 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</a:p>
          <a:p>
            <a:r>
              <a:rPr lang="en-GB" dirty="0" smtClean="0"/>
              <a:t>Admission details</a:t>
            </a:r>
          </a:p>
          <a:p>
            <a:r>
              <a:rPr lang="en-GB" dirty="0" smtClean="0"/>
              <a:t>Previous investigations- endoscopy?</a:t>
            </a:r>
          </a:p>
          <a:p>
            <a:r>
              <a:rPr lang="en-GB" dirty="0" smtClean="0"/>
              <a:t>Ceiling of Care- DNAR status</a:t>
            </a:r>
          </a:p>
          <a:p>
            <a:endParaRPr lang="en-GB" dirty="0"/>
          </a:p>
          <a:p>
            <a:r>
              <a:rPr lang="en-GB" dirty="0" smtClean="0"/>
              <a:t>BLOODS (Latest </a:t>
            </a:r>
            <a:r>
              <a:rPr lang="en-GB" dirty="0" err="1" smtClean="0"/>
              <a:t>Hb</a:t>
            </a:r>
            <a:r>
              <a:rPr lang="en-GB" dirty="0" smtClean="0"/>
              <a:t>)</a:t>
            </a:r>
          </a:p>
          <a:p>
            <a:r>
              <a:rPr lang="en-GB" dirty="0" smtClean="0"/>
              <a:t>DRUGS</a:t>
            </a:r>
          </a:p>
        </p:txBody>
      </p:sp>
    </p:spTree>
    <p:extLst>
      <p:ext uri="{BB962C8B-B14F-4D97-AF65-F5344CB8AC3E}">
        <p14:creationId xmlns:p14="http://schemas.microsoft.com/office/powerpoint/2010/main" val="233183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1- BLOODS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1412776"/>
          <a:ext cx="8220082" cy="5047488"/>
        </p:xfrm>
        <a:graphic>
          <a:graphicData uri="http://schemas.openxmlformats.org/drawingml/2006/table">
            <a:tbl>
              <a:tblPr/>
              <a:tblGrid>
                <a:gridCol w="2054576"/>
                <a:gridCol w="2054576"/>
                <a:gridCol w="2055465"/>
                <a:gridCol w="2055465"/>
              </a:tblGrid>
              <a:tr h="27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Na </a:t>
                      </a: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Hb</a:t>
                      </a: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WCC</a:t>
                      </a: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Plts</a:t>
                      </a: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latin typeface="Calibri"/>
                          <a:ea typeface="Calibri"/>
                          <a:cs typeface="Times New Roman"/>
                        </a:rPr>
                        <a:t>145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Cr</a:t>
                      </a: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latin typeface="Calibri"/>
                          <a:ea typeface="Calibri"/>
                          <a:cs typeface="Times New Roman"/>
                        </a:rPr>
                        <a:t>79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INR</a:t>
                      </a: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Br</a:t>
                      </a: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PT</a:t>
                      </a: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ALT</a:t>
                      </a: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ALP</a:t>
                      </a: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058" marR="96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DRUG CHART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916832"/>
          <a:ext cx="8573242" cy="3154680"/>
        </p:xfrm>
        <a:graphic>
          <a:graphicData uri="http://schemas.openxmlformats.org/drawingml/2006/table">
            <a:tbl>
              <a:tblPr/>
              <a:tblGrid>
                <a:gridCol w="5623349"/>
                <a:gridCol w="1446190"/>
                <a:gridCol w="1503703"/>
              </a:tblGrid>
              <a:tr h="460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err="1" smtClean="0">
                          <a:latin typeface="Calibri"/>
                          <a:ea typeface="Calibri"/>
                          <a:cs typeface="Times New Roman"/>
                        </a:rPr>
                        <a:t>Amlodipine</a:t>
                      </a:r>
                      <a:r>
                        <a:rPr lang="en-GB" sz="3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Warfarin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3mg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Od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Adcal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3600" dirty="0" smtClean="0">
                          <a:latin typeface="Calibri"/>
                          <a:ea typeface="Calibri"/>
                          <a:cs typeface="Times New Roman"/>
                        </a:rPr>
                        <a:t>tabs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Tds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Omeprazole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20mg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Simvastatin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20mg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latin typeface="Calibri"/>
                          <a:ea typeface="Calibri"/>
                          <a:cs typeface="Times New Roman"/>
                        </a:rPr>
                        <a:t>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SUMMARY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Treating hypovolaemic shock.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Management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GB" dirty="0" smtClean="0"/>
              <a:t>Fluid balance</a:t>
            </a:r>
          </a:p>
          <a:p>
            <a:pPr lvl="1"/>
            <a:r>
              <a:rPr lang="en-GB" dirty="0" smtClean="0"/>
              <a:t>IV access</a:t>
            </a:r>
          </a:p>
          <a:p>
            <a:pPr lvl="2"/>
            <a:r>
              <a:rPr lang="en-GB" dirty="0" smtClean="0"/>
              <a:t>Wide bore (green/grey) </a:t>
            </a:r>
            <a:r>
              <a:rPr lang="en-GB" dirty="0" err="1" smtClean="0"/>
              <a:t>cannula</a:t>
            </a:r>
            <a:endParaRPr lang="en-GB" dirty="0" smtClean="0"/>
          </a:p>
          <a:p>
            <a:pPr lvl="1"/>
            <a:r>
              <a:rPr lang="en-GB" dirty="0" smtClean="0"/>
              <a:t>Fluid challenges</a:t>
            </a:r>
          </a:p>
          <a:p>
            <a:pPr lvl="2"/>
            <a:r>
              <a:rPr lang="en-GB" dirty="0" smtClean="0"/>
              <a:t>Initially give 500ml </a:t>
            </a:r>
            <a:r>
              <a:rPr lang="en-GB" dirty="0" err="1" smtClean="0"/>
              <a:t>Gelofusin</a:t>
            </a:r>
            <a:r>
              <a:rPr lang="en-GB" dirty="0" smtClean="0"/>
              <a:t> STAT</a:t>
            </a:r>
          </a:p>
          <a:p>
            <a:pPr lvl="2"/>
            <a:r>
              <a:rPr lang="en-GB" dirty="0" smtClean="0"/>
              <a:t>Monitor &amp; titrate according to clinical response</a:t>
            </a:r>
          </a:p>
          <a:p>
            <a:pPr lvl="2"/>
            <a:r>
              <a:rPr lang="en-GB" dirty="0" smtClean="0"/>
              <a:t>Further challenges / 1L saline over 2-4hours</a:t>
            </a:r>
          </a:p>
          <a:p>
            <a:pPr lvl="2"/>
            <a:r>
              <a:rPr lang="en-GB" dirty="0" smtClean="0"/>
              <a:t>Relay what you prescribe to the nurses</a:t>
            </a:r>
          </a:p>
          <a:p>
            <a:pPr lvl="1"/>
            <a:r>
              <a:rPr lang="en-GB" dirty="0" smtClean="0"/>
              <a:t>Catheterisation</a:t>
            </a:r>
          </a:p>
          <a:p>
            <a:pPr lvl="2"/>
            <a:r>
              <a:rPr lang="en-GB" dirty="0" smtClean="0"/>
              <a:t>Strict input/output chart. Aim positive balance.</a:t>
            </a:r>
          </a:p>
        </p:txBody>
      </p:sp>
    </p:spTree>
    <p:extLst>
      <p:ext uri="{BB962C8B-B14F-4D97-AF65-F5344CB8AC3E}">
        <p14:creationId xmlns:p14="http://schemas.microsoft.com/office/powerpoint/2010/main" val="382884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Management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Urgent Bloods</a:t>
            </a:r>
          </a:p>
          <a:p>
            <a:pPr lvl="1"/>
            <a:r>
              <a:rPr lang="en-GB" dirty="0" smtClean="0"/>
              <a:t>FBC, U+Es, LFTs, Clotting (</a:t>
            </a:r>
            <a:r>
              <a:rPr lang="en-GB" dirty="0" err="1" smtClean="0"/>
              <a:t>incl</a:t>
            </a:r>
            <a:r>
              <a:rPr lang="en-GB" dirty="0" smtClean="0"/>
              <a:t> INR), XM</a:t>
            </a:r>
          </a:p>
          <a:p>
            <a:pPr lvl="2"/>
            <a:r>
              <a:rPr lang="en-GB" dirty="0" smtClean="0"/>
              <a:t>Initially run a VBG to get a </a:t>
            </a:r>
            <a:r>
              <a:rPr lang="en-GB" dirty="0" err="1" smtClean="0"/>
              <a:t>Hb</a:t>
            </a:r>
            <a:r>
              <a:rPr lang="en-GB" dirty="0" smtClean="0"/>
              <a:t> estimate</a:t>
            </a:r>
          </a:p>
          <a:p>
            <a:pPr lvl="2"/>
            <a:r>
              <a:rPr lang="en-GB" dirty="0" smtClean="0"/>
              <a:t>Remember to correctly label bottles &amp; send as URGENT</a:t>
            </a:r>
          </a:p>
          <a:p>
            <a:pPr lvl="2"/>
            <a:r>
              <a:rPr lang="en-GB" dirty="0" smtClean="0"/>
              <a:t>Can inform blood bank</a:t>
            </a:r>
          </a:p>
          <a:p>
            <a:pPr lvl="2"/>
            <a:endParaRPr lang="en-GB" sz="1800" dirty="0" smtClean="0"/>
          </a:p>
          <a:p>
            <a:pPr marL="342000" lvl="2"/>
            <a:r>
              <a:rPr lang="en-GB" sz="3200" dirty="0" smtClean="0"/>
              <a:t>NBM</a:t>
            </a:r>
          </a:p>
          <a:p>
            <a:pPr marL="342000" lvl="2"/>
            <a:r>
              <a:rPr lang="en-GB" sz="3200" dirty="0" smtClean="0"/>
              <a:t>Call for senior help – </a:t>
            </a:r>
            <a:r>
              <a:rPr lang="en-GB" sz="3200" dirty="0" err="1" smtClean="0"/>
              <a:t>MedReg</a:t>
            </a:r>
            <a:endParaRPr lang="en-GB" sz="3200" dirty="0" smtClean="0"/>
          </a:p>
          <a:p>
            <a:pPr marL="799200" lvl="3"/>
            <a:r>
              <a:rPr lang="en-GB" sz="2800" dirty="0" smtClean="0"/>
              <a:t>SBAR</a:t>
            </a:r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Stopping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Warfarin</a:t>
            </a:r>
          </a:p>
          <a:p>
            <a:r>
              <a:rPr lang="en-GB" dirty="0" err="1" smtClean="0"/>
              <a:t>Clopidogrel</a:t>
            </a:r>
            <a:endParaRPr lang="en-GB" dirty="0" smtClean="0"/>
          </a:p>
          <a:p>
            <a:r>
              <a:rPr lang="en-GB" dirty="0" smtClean="0"/>
              <a:t>Aspirin</a:t>
            </a:r>
          </a:p>
          <a:p>
            <a:r>
              <a:rPr lang="en-GB" dirty="0" smtClean="0"/>
              <a:t>Heparin</a:t>
            </a:r>
          </a:p>
          <a:p>
            <a:r>
              <a:rPr lang="en-GB" dirty="0" err="1" smtClean="0"/>
              <a:t>Rivaroxaban</a:t>
            </a:r>
            <a:endParaRPr lang="en-GB" dirty="0" smtClean="0"/>
          </a:p>
          <a:p>
            <a:r>
              <a:rPr lang="en-GB" dirty="0" smtClean="0"/>
              <a:t>NSAIDs</a:t>
            </a:r>
          </a:p>
          <a:p>
            <a:r>
              <a:rPr lang="en-GB" dirty="0" smtClean="0"/>
              <a:t>Anti-hypertensive medications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09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Transfusion</a:t>
            </a:r>
          </a:p>
          <a:p>
            <a:r>
              <a:rPr lang="en-GB" dirty="0" smtClean="0"/>
              <a:t>Risk assess + Monitoring</a:t>
            </a:r>
          </a:p>
          <a:p>
            <a:r>
              <a:rPr lang="en-GB" dirty="0" smtClean="0"/>
              <a:t>Endoscopy</a:t>
            </a:r>
          </a:p>
          <a:p>
            <a:endParaRPr lang="en-GB" dirty="0" smtClean="0"/>
          </a:p>
          <a:p>
            <a:r>
              <a:rPr lang="en-GB" dirty="0" smtClean="0"/>
              <a:t>DOCUMENT(!) everything you do and every conversation you have about the patient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7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Who? Where?</a:t>
            </a:r>
          </a:p>
          <a:p>
            <a:r>
              <a:rPr lang="en-GB" dirty="0" smtClean="0"/>
              <a:t>Is this true rectal bleeding?</a:t>
            </a:r>
          </a:p>
          <a:p>
            <a:r>
              <a:rPr lang="en-GB" dirty="0" err="1" smtClean="0"/>
              <a:t>Obs</a:t>
            </a:r>
            <a:r>
              <a:rPr lang="en-GB" dirty="0" smtClean="0"/>
              <a:t>?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s the patient haemodynamically stable?</a:t>
            </a:r>
          </a:p>
          <a:p>
            <a:r>
              <a:rPr lang="en-GB" dirty="0" smtClean="0"/>
              <a:t>Leave a sample please</a:t>
            </a:r>
          </a:p>
          <a:p>
            <a:r>
              <a:rPr lang="en-GB" dirty="0" smtClean="0"/>
              <a:t>I’ll be there in 5, in the meantime..</a:t>
            </a:r>
          </a:p>
        </p:txBody>
      </p:sp>
    </p:spTree>
    <p:extLst>
      <p:ext uri="{BB962C8B-B14F-4D97-AF65-F5344CB8AC3E}">
        <p14:creationId xmlns:p14="http://schemas.microsoft.com/office/powerpoint/2010/main" val="322028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SBA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Patient on </a:t>
            </a:r>
            <a:r>
              <a:rPr lang="en-GB" dirty="0" err="1" smtClean="0"/>
              <a:t>warfarin</a:t>
            </a:r>
            <a:r>
              <a:rPr lang="en-GB" dirty="0" smtClean="0"/>
              <a:t> with signs of active bleeding. INR 8.5. What would you do?</a:t>
            </a:r>
          </a:p>
          <a:p>
            <a:r>
              <a:rPr lang="en-GB" dirty="0" smtClean="0"/>
              <a:t>1) Give </a:t>
            </a:r>
            <a:r>
              <a:rPr lang="en-GB" dirty="0" err="1" smtClean="0"/>
              <a:t>Prothrombin</a:t>
            </a:r>
            <a:r>
              <a:rPr lang="en-GB" dirty="0" smtClean="0"/>
              <a:t> complex concentrate</a:t>
            </a:r>
          </a:p>
          <a:p>
            <a:r>
              <a:rPr lang="en-GB" dirty="0" smtClean="0"/>
              <a:t>2) Hold </a:t>
            </a:r>
            <a:r>
              <a:rPr lang="en-GB" dirty="0" err="1" smtClean="0"/>
              <a:t>warfarin</a:t>
            </a:r>
            <a:r>
              <a:rPr lang="en-GB" dirty="0" smtClean="0"/>
              <a:t> + give Vitamin K</a:t>
            </a:r>
          </a:p>
          <a:p>
            <a:r>
              <a:rPr lang="en-GB" dirty="0" smtClean="0"/>
              <a:t>3) Give Fluids</a:t>
            </a:r>
          </a:p>
          <a:p>
            <a:r>
              <a:rPr lang="en-GB" dirty="0" smtClean="0"/>
              <a:t>4) Hold </a:t>
            </a:r>
            <a:r>
              <a:rPr lang="en-GB" dirty="0" err="1" smtClean="0"/>
              <a:t>warfarin</a:t>
            </a:r>
            <a:r>
              <a:rPr lang="en-GB" dirty="0" smtClean="0"/>
              <a:t> alone</a:t>
            </a:r>
          </a:p>
          <a:p>
            <a:r>
              <a:rPr lang="en-GB" dirty="0" smtClean="0"/>
              <a:t>5) Give Vitamin K alone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SBA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Patient is having a suspected </a:t>
            </a:r>
            <a:r>
              <a:rPr lang="en-GB" dirty="0" err="1" smtClean="0"/>
              <a:t>variceal</a:t>
            </a:r>
            <a:r>
              <a:rPr lang="en-GB" dirty="0" smtClean="0"/>
              <a:t> bleed. According to current guidelines, when would you arrange for an endoscopy to take place?</a:t>
            </a:r>
          </a:p>
          <a:p>
            <a:pPr>
              <a:buNone/>
            </a:pPr>
            <a:r>
              <a:rPr lang="en-GB" dirty="0" smtClean="0"/>
              <a:t>	1) within 30 minutes</a:t>
            </a:r>
          </a:p>
          <a:p>
            <a:pPr>
              <a:buNone/>
            </a:pPr>
            <a:r>
              <a:rPr lang="en-GB" dirty="0" smtClean="0"/>
              <a:t>	2) within 4 hours</a:t>
            </a:r>
          </a:p>
          <a:p>
            <a:pPr>
              <a:buNone/>
            </a:pPr>
            <a:r>
              <a:rPr lang="en-GB" dirty="0" smtClean="0"/>
              <a:t>	3) within 24 hours</a:t>
            </a:r>
          </a:p>
          <a:p>
            <a:pPr>
              <a:buNone/>
            </a:pPr>
            <a:r>
              <a:rPr lang="en-GB" dirty="0" smtClean="0"/>
              <a:t>	4) within 1 week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SBA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Patient is having an upper GI bleed. Which of the following is most likely to be a cause?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Ramipril</a:t>
            </a:r>
            <a:r>
              <a:rPr lang="en-GB" dirty="0" smtClean="0"/>
              <a:t> 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Omeprazole</a:t>
            </a: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err="1" smtClean="0"/>
              <a:t>Atorvastatin</a:t>
            </a: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err="1" smtClean="0"/>
              <a:t>Paracetamol</a:t>
            </a: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Ibuprofen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Quiz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Known alcoholic</a:t>
            </a:r>
          </a:p>
          <a:p>
            <a:r>
              <a:rPr lang="en-GB" dirty="0" smtClean="0"/>
              <a:t>Distended abdomen</a:t>
            </a:r>
          </a:p>
          <a:p>
            <a:r>
              <a:rPr lang="en-GB" dirty="0" smtClean="0"/>
              <a:t>Yellowing of sclera</a:t>
            </a:r>
          </a:p>
          <a:p>
            <a:r>
              <a:rPr lang="en-GB" dirty="0" err="1" smtClean="0"/>
              <a:t>Haematemesis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--Suspected </a:t>
            </a:r>
            <a:r>
              <a:rPr lang="en-GB" dirty="0" err="1" smtClean="0"/>
              <a:t>Variceal</a:t>
            </a:r>
            <a:r>
              <a:rPr lang="en-GB" dirty="0" smtClean="0"/>
              <a:t> Bleed</a:t>
            </a:r>
          </a:p>
          <a:p>
            <a:pPr marL="0" indent="0">
              <a:buNone/>
            </a:pPr>
            <a:r>
              <a:rPr lang="en-GB" dirty="0" smtClean="0"/>
              <a:t>		IV </a:t>
            </a:r>
            <a:r>
              <a:rPr lang="en-GB" dirty="0" err="1" smtClean="0"/>
              <a:t>Terlipressin</a:t>
            </a:r>
            <a:r>
              <a:rPr lang="en-GB" dirty="0" smtClean="0"/>
              <a:t> 2mg STAT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IV Ceftriaxone 2g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6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Quiz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Pt</a:t>
            </a:r>
            <a:r>
              <a:rPr lang="en-GB" dirty="0" smtClean="0"/>
              <a:t> with RA</a:t>
            </a:r>
          </a:p>
          <a:p>
            <a:r>
              <a:rPr lang="en-GB" dirty="0" smtClean="0"/>
              <a:t>On long-term Ibuprofen</a:t>
            </a:r>
          </a:p>
          <a:p>
            <a:r>
              <a:rPr lang="en-GB" dirty="0" smtClean="0"/>
              <a:t>History of </a:t>
            </a:r>
            <a:r>
              <a:rPr lang="en-GB" dirty="0" err="1" smtClean="0"/>
              <a:t>epigastric</a:t>
            </a:r>
            <a:r>
              <a:rPr lang="en-GB" dirty="0" smtClean="0"/>
              <a:t> discomfort over past few months</a:t>
            </a:r>
          </a:p>
          <a:p>
            <a:endParaRPr lang="en-GB" dirty="0" smtClean="0"/>
          </a:p>
          <a:p>
            <a:r>
              <a:rPr lang="en-GB" dirty="0" smtClean="0"/>
              <a:t>-- Suspected Peptic Ulcer bleed</a:t>
            </a:r>
          </a:p>
          <a:p>
            <a:pPr lvl="1"/>
            <a:r>
              <a:rPr lang="en-GB" dirty="0" smtClean="0"/>
              <a:t>PPI infusion – IV Pantoprazole 40mg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0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864096"/>
          </a:xfrm>
        </p:spPr>
        <p:txBody>
          <a:bodyPr/>
          <a:lstStyle/>
          <a:p>
            <a:r>
              <a:rPr lang="en-GB" dirty="0" smtClean="0"/>
              <a:t>Observation Chart</a:t>
            </a:r>
            <a:endParaRPr lang="en-GB" dirty="0"/>
          </a:p>
        </p:txBody>
      </p:sp>
      <p:pic>
        <p:nvPicPr>
          <p:cNvPr id="1026" name="Picture 2" descr="C:\Users\Rikin\Pictures\img071.jpg"/>
          <p:cNvPicPr>
            <a:picLocks noChangeAspect="1" noChangeArrowheads="1"/>
          </p:cNvPicPr>
          <p:nvPr/>
        </p:nvPicPr>
        <p:blipFill>
          <a:blip r:embed="rId3" cstate="print"/>
          <a:srcRect b="-12919"/>
          <a:stretch>
            <a:fillRect/>
          </a:stretch>
        </p:blipFill>
        <p:spPr bwMode="auto">
          <a:xfrm>
            <a:off x="2750250" y="728420"/>
            <a:ext cx="3981990" cy="6921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Upper GI Bleed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5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332656"/>
            <a:ext cx="8370887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85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A</a:t>
            </a:r>
            <a:r>
              <a:rPr lang="en-GB" dirty="0" smtClean="0"/>
              <a:t>- Airway</a:t>
            </a:r>
          </a:p>
          <a:p>
            <a:pPr marL="0" indent="0">
              <a:buNone/>
            </a:pPr>
            <a:r>
              <a:rPr lang="en-GB" u="sng" dirty="0" smtClean="0"/>
              <a:t>B</a:t>
            </a:r>
            <a:r>
              <a:rPr lang="en-GB" dirty="0" smtClean="0"/>
              <a:t>- Breathing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err="1" smtClean="0"/>
              <a:t>tachypnoeic</a:t>
            </a:r>
            <a:r>
              <a:rPr lang="en-GB" dirty="0" smtClean="0"/>
              <a:t>, </a:t>
            </a:r>
            <a:r>
              <a:rPr lang="en-GB" dirty="0" err="1" smtClean="0"/>
              <a:t>desaturating</a:t>
            </a:r>
            <a:r>
              <a:rPr lang="en-GB" dirty="0" smtClean="0"/>
              <a:t>, signs of heart failure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87624" y="548680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APPROACH THE PATIENT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24145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B</a:t>
            </a:r>
            <a:r>
              <a:rPr lang="en-GB" dirty="0" smtClean="0"/>
              <a:t>- Breathing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oxygen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A</a:t>
            </a:r>
            <a:r>
              <a:rPr lang="en-GB" dirty="0" smtClean="0"/>
              <a:t>- Airway</a:t>
            </a:r>
          </a:p>
          <a:p>
            <a:pPr marL="0" indent="0">
              <a:buNone/>
            </a:pPr>
            <a:r>
              <a:rPr lang="en-GB" u="sng" dirty="0" smtClean="0"/>
              <a:t>B</a:t>
            </a:r>
            <a:r>
              <a:rPr lang="en-GB" dirty="0" smtClean="0"/>
              <a:t>- Breathing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err="1" smtClean="0"/>
              <a:t>tachypnoeic</a:t>
            </a:r>
            <a:r>
              <a:rPr lang="en-GB" dirty="0" smtClean="0"/>
              <a:t>, </a:t>
            </a:r>
            <a:r>
              <a:rPr lang="en-GB" dirty="0" err="1" smtClean="0"/>
              <a:t>desaturating</a:t>
            </a:r>
            <a:r>
              <a:rPr lang="en-GB" dirty="0" smtClean="0"/>
              <a:t>, signs of heart failure</a:t>
            </a:r>
          </a:p>
          <a:p>
            <a:pPr marL="0" indent="0">
              <a:buNone/>
            </a:pPr>
            <a:r>
              <a:rPr lang="en-GB" u="sng" dirty="0" smtClean="0"/>
              <a:t>C</a:t>
            </a:r>
            <a:r>
              <a:rPr lang="en-GB" dirty="0" smtClean="0"/>
              <a:t>-Circulation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Hypotension, tachycardia, prolonged CRT, 	poor UO, </a:t>
            </a:r>
            <a:r>
              <a:rPr lang="en-GB" dirty="0" err="1" smtClean="0"/>
              <a:t>thready</a:t>
            </a:r>
            <a:r>
              <a:rPr lang="en-GB" dirty="0" smtClean="0"/>
              <a:t> pulse, cool peripheries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87624" y="548680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APPROACH THE PATIENT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24145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C</a:t>
            </a:r>
            <a:r>
              <a:rPr lang="en-GB" dirty="0" smtClean="0"/>
              <a:t>-Circulation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IV access large bore</a:t>
            </a:r>
          </a:p>
          <a:p>
            <a:pPr>
              <a:buNone/>
            </a:pPr>
            <a:r>
              <a:rPr lang="en-GB" dirty="0" smtClean="0"/>
              <a:t>Take blood samples incl. G+S</a:t>
            </a:r>
          </a:p>
          <a:p>
            <a:pPr>
              <a:buNone/>
            </a:pPr>
            <a:r>
              <a:rPr lang="en-GB" dirty="0" smtClean="0"/>
              <a:t>Fluid </a:t>
            </a:r>
            <a:r>
              <a:rPr lang="en-GB" dirty="0" err="1" smtClean="0"/>
              <a:t>rescusitation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Blood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552</Words>
  <Application>Microsoft Office PowerPoint</Application>
  <PresentationFormat>On-screen Show (4:3)</PresentationFormat>
  <Paragraphs>201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Questions</vt:lpstr>
      <vt:lpstr>Observation Chart</vt:lpstr>
      <vt:lpstr>Upper GI Bleed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READ NOTES</vt:lpstr>
      <vt:lpstr>Case 1- BLOODS</vt:lpstr>
      <vt:lpstr>DRUG CHART</vt:lpstr>
      <vt:lpstr>SUMMARY</vt:lpstr>
      <vt:lpstr>General Management 1</vt:lpstr>
      <vt:lpstr>General Management 2</vt:lpstr>
      <vt:lpstr>Stopping drugs</vt:lpstr>
      <vt:lpstr>Additional</vt:lpstr>
      <vt:lpstr>SBA 1</vt:lpstr>
      <vt:lpstr>SBA 2</vt:lpstr>
      <vt:lpstr>SBA 3</vt:lpstr>
      <vt:lpstr>PowerPoint Presentation</vt:lpstr>
      <vt:lpstr>Quiz 2</vt:lpstr>
      <vt:lpstr>Quiz 3</vt:lpstr>
    </vt:vector>
  </TitlesOfParts>
  <Company>Chelsea and Westminster Healthcare NHS Fdn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MATERNITY</dc:creator>
  <cp:lastModifiedBy>Shiel, Nuala</cp:lastModifiedBy>
  <cp:revision>36</cp:revision>
  <dcterms:created xsi:type="dcterms:W3CDTF">2013-05-17T13:23:19Z</dcterms:created>
  <dcterms:modified xsi:type="dcterms:W3CDTF">2013-07-16T08:45:10Z</dcterms:modified>
</cp:coreProperties>
</file>