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4" r:id="rId3"/>
    <p:sldId id="285" r:id="rId4"/>
    <p:sldId id="260" r:id="rId5"/>
    <p:sldId id="262" r:id="rId6"/>
    <p:sldId id="258" r:id="rId7"/>
    <p:sldId id="288" r:id="rId8"/>
    <p:sldId id="289" r:id="rId9"/>
    <p:sldId id="290" r:id="rId10"/>
    <p:sldId id="287" r:id="rId11"/>
    <p:sldId id="268" r:id="rId12"/>
    <p:sldId id="281" r:id="rId13"/>
    <p:sldId id="270" r:id="rId14"/>
    <p:sldId id="271" r:id="rId15"/>
    <p:sldId id="275" r:id="rId16"/>
    <p:sldId id="276" r:id="rId17"/>
    <p:sldId id="273" r:id="rId18"/>
    <p:sldId id="283" r:id="rId19"/>
    <p:sldId id="263" r:id="rId20"/>
    <p:sldId id="265" r:id="rId21"/>
    <p:sldId id="277" r:id="rId22"/>
    <p:sldId id="278" r:id="rId23"/>
    <p:sldId id="266" r:id="rId24"/>
    <p:sldId id="274"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5A6"/>
    <a:srgbClr val="4731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0" autoAdjust="0"/>
    <p:restoredTop sz="74943" autoAdjust="0"/>
  </p:normalViewPr>
  <p:slideViewPr>
    <p:cSldViewPr>
      <p:cViewPr>
        <p:scale>
          <a:sx n="50" d="100"/>
          <a:sy n="50" d="100"/>
        </p:scale>
        <p:origin x="-6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028D306-00DD-49D3-AB0B-1C4F6BBD1344}" type="datetimeFigureOut">
              <a:rPr lang="en-GB"/>
              <a:pPr>
                <a:defRPr/>
              </a:pPr>
              <a:t>28/10/2011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88B95FB-33BF-4258-B75C-44BAB647EF65}"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F0BBAC-F017-4C60-B551-03AB53752F24}" type="slidenum">
              <a:rPr lang="en-GB"/>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Whilst the current system works well, there are a number of concerns that need to be addressed including:</a:t>
            </a:r>
          </a:p>
          <a:p>
            <a:pPr>
              <a:spcBef>
                <a:spcPct val="0"/>
              </a:spcBef>
              <a:buFontTx/>
              <a:buChar char="-"/>
            </a:pPr>
            <a:r>
              <a:rPr lang="en-GB" dirty="0" smtClean="0"/>
              <a:t>Longevity of white space questions – there’s a limit to how many variations of questions can be asked when mapping against the same person specification</a:t>
            </a:r>
          </a:p>
          <a:p>
            <a:pPr>
              <a:spcBef>
                <a:spcPct val="0"/>
              </a:spcBef>
              <a:buFontTx/>
              <a:buChar char="-"/>
            </a:pPr>
            <a:r>
              <a:rPr lang="en-GB" dirty="0" smtClean="0"/>
              <a:t> risk of plagiarism – with a 2 week window within which applicants can answer the questions</a:t>
            </a:r>
          </a:p>
          <a:p>
            <a:pPr>
              <a:spcBef>
                <a:spcPct val="0"/>
              </a:spcBef>
              <a:buFontTx/>
              <a:buChar char="-"/>
            </a:pPr>
            <a:r>
              <a:rPr lang="en-GB" dirty="0" smtClean="0"/>
              <a:t>Anecdotal feedback that white space questions are an exercise in creative writing</a:t>
            </a:r>
          </a:p>
          <a:p>
            <a:pPr>
              <a:spcBef>
                <a:spcPct val="0"/>
              </a:spcBef>
              <a:buFontTx/>
              <a:buChar char="-"/>
            </a:pPr>
            <a:r>
              <a:rPr lang="en-GB" dirty="0" smtClean="0"/>
              <a:t>Costly in terms of consultant time to score white space questions – brings about the question ‘is it cost effective?’</a:t>
            </a:r>
          </a:p>
          <a:p>
            <a:pPr>
              <a:spcBef>
                <a:spcPct val="0"/>
              </a:spcBef>
              <a:buFontTx/>
              <a:buChar char="-"/>
            </a:pPr>
            <a:r>
              <a:rPr lang="en-US" dirty="0" smtClean="0"/>
              <a:t>As for quartiles, want to recognise achievements at medical school – but the composition of quartiles in one school could be very different from another school</a:t>
            </a:r>
          </a:p>
          <a:p>
            <a:pPr>
              <a:spcBef>
                <a:spcPct val="0"/>
              </a:spcBef>
              <a:buFontTx/>
              <a:buChar char="-"/>
            </a:pPr>
            <a:endParaRPr lang="en-US" dirty="0" smtClean="0"/>
          </a:p>
          <a:p>
            <a:pPr>
              <a:spcBef>
                <a:spcPct val="0"/>
              </a:spcBef>
            </a:pPr>
            <a:r>
              <a:rPr lang="en-US" dirty="0" smtClean="0"/>
              <a:t>Recommendations on the best way forward, using evidence gathered from pilots during the 2010/2011 academic year. </a:t>
            </a:r>
          </a:p>
          <a:p>
            <a:pPr>
              <a:spcBef>
                <a:spcPct val="0"/>
              </a:spcBef>
            </a:pPr>
            <a:endParaRPr lang="en-GB"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38201A-B898-4A43-92CA-85805221CD12}" type="slidenum">
              <a:rPr lang="en-GB"/>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Students will take the SJT in exam conditions and so everyone will have an equal chance to do well. There is also research evidence to support the use of SJTs and it is expected that a sufficient number of questions can be developed in order to use SJTs in the long term. </a:t>
            </a:r>
          </a:p>
          <a:p>
            <a:pPr>
              <a:spcBef>
                <a:spcPct val="0"/>
              </a:spcBef>
            </a:pPr>
            <a:endParaRPr lang="en-GB" dirty="0" smtClean="0"/>
          </a:p>
          <a:p>
            <a:pPr>
              <a:spcBef>
                <a:spcPct val="0"/>
              </a:spcBef>
            </a:pPr>
            <a:r>
              <a:rPr lang="en-GB" dirty="0" smtClean="0"/>
              <a:t>Students and schools will have access to example questions to help understand the format and prepare them for the SJT so they will feel comfortable with the format and layout prior to taking the test</a:t>
            </a:r>
          </a:p>
          <a:p>
            <a:pPr>
              <a:spcBef>
                <a:spcPct val="0"/>
              </a:spcBef>
            </a:pPr>
            <a:endParaRPr lang="en-GB" dirty="0" smtClean="0"/>
          </a:p>
          <a:p>
            <a:pPr>
              <a:spcBef>
                <a:spcPct val="0"/>
              </a:spcBef>
            </a:pPr>
            <a:r>
              <a:rPr lang="en-GB" dirty="0" smtClean="0"/>
              <a:t>The scoring key allows for near misses for the ranking questions which means that students will not be penalised if get all but two answers the wrong way round. Does penalise people who get the best and worst options the wrong way round. </a:t>
            </a:r>
          </a:p>
          <a:p>
            <a:pPr>
              <a:spcBef>
                <a:spcPct val="0"/>
              </a:spcBef>
            </a:pPr>
            <a:endParaRPr lang="en-GB" dirty="0" smtClean="0"/>
          </a:p>
          <a:p>
            <a:pPr>
              <a:spcBef>
                <a:spcPct val="0"/>
              </a:spcBef>
            </a:pPr>
            <a:r>
              <a:rPr lang="en-GB" dirty="0" smtClean="0"/>
              <a:t>Pilots so far have shown that SJTs are able to differentiate between students – some students felt that would result in everyone getting similar score but this was shown not to be the case.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4CCA31-521C-43A8-9A55-3E7B30B69C26}" type="slidenum">
              <a:rPr lang="en-GB"/>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SJTs are a test of aptitude and are designed to assess the professional attributes expected of a Foundation doctor. There are two question formats:</a:t>
            </a:r>
          </a:p>
          <a:p>
            <a:pPr>
              <a:spcBef>
                <a:spcPct val="0"/>
              </a:spcBef>
            </a:pPr>
            <a:r>
              <a:rPr lang="en-GB" dirty="0" smtClean="0"/>
              <a:t> </a:t>
            </a:r>
          </a:p>
          <a:p>
            <a:pPr>
              <a:spcBef>
                <a:spcPct val="0"/>
              </a:spcBef>
            </a:pPr>
            <a:r>
              <a:rPr lang="en-GB" dirty="0" smtClean="0"/>
              <a:t>Rank five possible responses in the most appropriate order</a:t>
            </a:r>
          </a:p>
          <a:p>
            <a:pPr>
              <a:spcBef>
                <a:spcPct val="0"/>
              </a:spcBef>
            </a:pPr>
            <a:r>
              <a:rPr lang="en-GB" dirty="0" smtClean="0"/>
              <a:t>Select the three most appropriate responses for the situation</a:t>
            </a:r>
          </a:p>
          <a:p>
            <a:pPr>
              <a:spcBef>
                <a:spcPct val="0"/>
              </a:spcBef>
            </a:pPr>
            <a:r>
              <a:rPr lang="en-GB" dirty="0" smtClean="0"/>
              <a:t> </a:t>
            </a:r>
          </a:p>
          <a:p>
            <a:pPr>
              <a:spcBef>
                <a:spcPct val="0"/>
              </a:spcBef>
            </a:pPr>
            <a:r>
              <a:rPr lang="en-GB" dirty="0" smtClean="0"/>
              <a:t>Different scenarios lend themselves to different response formats so using two different formats allows a range of situations to be tested.  </a:t>
            </a:r>
          </a:p>
          <a:p>
            <a:pPr>
              <a:spcBef>
                <a:spcPct val="0"/>
              </a:spcBef>
            </a:pPr>
            <a:r>
              <a:rPr lang="en-GB" dirty="0" smtClean="0"/>
              <a:t> </a:t>
            </a:r>
          </a:p>
          <a:p>
            <a:pPr>
              <a:spcBef>
                <a:spcPct val="0"/>
              </a:spcBef>
            </a:pPr>
            <a:r>
              <a:rPr lang="en-GB" dirty="0" smtClean="0"/>
              <a:t>Students must answer what they ‘should’ do in the scenario described, not what they ‘would’ do. This is because research into SJT shows that questions asking a candidate what they ‘would’ do are more susceptible to coaching. </a:t>
            </a:r>
          </a:p>
          <a:p>
            <a:pPr>
              <a:spcBef>
                <a:spcPct val="0"/>
              </a:spcBef>
            </a:pPr>
            <a:endParaRPr lang="en-GB"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C10A7A-1F21-4938-8540-11CB1F9F01DE}" type="slidenum">
              <a:rPr lang="en-GB"/>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Correct answer will get 20 points. If you get E and C wrong way round,</a:t>
            </a:r>
            <a:r>
              <a:rPr lang="en-GB" baseline="0" dirty="0" smtClean="0"/>
              <a:t> for example,</a:t>
            </a:r>
            <a:r>
              <a:rPr lang="en-GB" dirty="0" smtClean="0"/>
              <a:t> you would get 18 points. The scoring grid is quite complex and is still being developed through analysis of results. </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8B2D51-E32E-4068-9497-E92B43ECB05C}" type="slidenum">
              <a:rPr lang="en-GB"/>
              <a:pPr/>
              <a:t>14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582972-3A9E-4355-BC69-F41D470B1405}" type="slidenum">
              <a:rPr lang="en-GB"/>
              <a:pPr/>
              <a:t>15</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a:t>
            </a:r>
            <a:r>
              <a:rPr lang="en-GB" baseline="0" dirty="0" smtClean="0"/>
              <a:t> this example, s</a:t>
            </a:r>
            <a:r>
              <a:rPr lang="en-GB" dirty="0" smtClean="0"/>
              <a:t>tudents will receive 4 marks for each correct answer. However, if they put more than 3 options down they will get no marks. Only three answers must be selected. </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1C3AB5-BB91-4BBA-B9CA-A114BD08C037}" type="slidenum">
              <a:rPr lang="en-GB"/>
              <a:pPr/>
              <a:t>16</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PRACTICE! This provides students with an excellent chance to familarise themselves and practice this style of question format before encountering it for real during specialty selection</a:t>
            </a:r>
          </a:p>
          <a:p>
            <a:pPr>
              <a:spcBef>
                <a:spcPct val="0"/>
              </a:spcBef>
            </a:pPr>
            <a:endParaRPr lang="en-GB" dirty="0" smtClean="0"/>
          </a:p>
          <a:p>
            <a:pPr>
              <a:spcBef>
                <a:spcPct val="0"/>
              </a:spcBef>
            </a:pPr>
            <a:r>
              <a:rPr lang="en-GB" dirty="0" smtClean="0"/>
              <a:t>They will receive feedback on their score</a:t>
            </a:r>
          </a:p>
          <a:p>
            <a:pPr>
              <a:spcBef>
                <a:spcPct val="0"/>
              </a:spcBef>
            </a:pPr>
            <a:endParaRPr lang="en-GB" dirty="0" smtClean="0"/>
          </a:p>
          <a:p>
            <a:pPr>
              <a:spcBef>
                <a:spcPct val="0"/>
              </a:spcBef>
            </a:pPr>
            <a:r>
              <a:rPr lang="en-GB" dirty="0" smtClean="0"/>
              <a:t>They will be helping to form the national recruitment policy – and their views and input are extremely important to ensure a fair system is implemented</a:t>
            </a:r>
          </a:p>
          <a:p>
            <a:pPr>
              <a:spcBef>
                <a:spcPct val="0"/>
              </a:spcBef>
            </a:pPr>
            <a:endParaRPr lang="en-GB" dirty="0" smtClean="0"/>
          </a:p>
          <a:p>
            <a:pPr>
              <a:spcBef>
                <a:spcPct val="0"/>
              </a:spcBef>
            </a:pPr>
            <a:r>
              <a:rPr lang="en-GB" dirty="0" smtClean="0"/>
              <a:t>All schools will be expecting students to take part and if they cannot it is likely they will need to talk to a senior staff member as to why they aren’t going to take part.</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51FB0-DF33-4FF3-8662-0FA4098F7551}" type="slidenum">
              <a:rPr lang="en-GB"/>
              <a:pPr/>
              <a:t>17</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r>
              <a:rPr lang="en-GB" dirty="0" smtClean="0"/>
              <a:t>Regarding</a:t>
            </a:r>
            <a:r>
              <a:rPr lang="en-GB" baseline="0" dirty="0" smtClean="0"/>
              <a:t> </a:t>
            </a:r>
            <a:r>
              <a:rPr lang="en-US" dirty="0" smtClean="0"/>
              <a:t>quartiles</a:t>
            </a:r>
            <a:r>
              <a:rPr lang="en-US" baseline="0" dirty="0" smtClean="0"/>
              <a:t> – we </a:t>
            </a:r>
            <a:r>
              <a:rPr lang="en-US" dirty="0" smtClean="0"/>
              <a:t>want to recognise achievements at medical school but the composition of quartiles in one school could be very different from another school. This makes it less fair</a:t>
            </a:r>
            <a:r>
              <a:rPr lang="en-US" baseline="0" dirty="0" smtClean="0"/>
              <a:t> for students</a:t>
            </a:r>
          </a:p>
          <a:p>
            <a:pPr>
              <a:spcBef>
                <a:spcPct val="0"/>
              </a:spcBef>
              <a:buFontTx/>
              <a:buNone/>
            </a:pPr>
            <a:endParaRPr lang="en-US" baseline="0" dirty="0" smtClean="0"/>
          </a:p>
          <a:p>
            <a:pPr>
              <a:spcBef>
                <a:spcPct val="0"/>
              </a:spcBef>
              <a:buFontTx/>
              <a:buNone/>
            </a:pPr>
            <a:r>
              <a:rPr lang="en-US" baseline="0" dirty="0" smtClean="0"/>
              <a:t>An EPM framework has been produced which outlines various rules that schools will need to abide by when calculating the EPM. This will help make it more consistent and as schools will be required to publish how they will produce the EPM score it will be more transparent</a:t>
            </a:r>
            <a:endParaRPr lang="en-US" dirty="0" smtClean="0"/>
          </a:p>
          <a:p>
            <a:pPr>
              <a:spcBef>
                <a:spcPct val="0"/>
              </a:spcBef>
              <a:buFontTx/>
              <a:buChar char="-"/>
            </a:pPr>
            <a:endParaRPr lang="en-US" dirty="0" smtClean="0"/>
          </a:p>
          <a:p>
            <a:pPr>
              <a:spcBef>
                <a:spcPct val="0"/>
              </a:spcBef>
            </a:pPr>
            <a:r>
              <a:rPr lang="en-US" dirty="0" smtClean="0"/>
              <a:t>Recommendations on the best way forward, using evidence gathered from pilots during the 2010/2011 academic year. </a:t>
            </a:r>
          </a:p>
          <a:p>
            <a:pPr>
              <a:spcBef>
                <a:spcPct val="0"/>
              </a:spcBef>
            </a:pPr>
            <a:endParaRPr lang="en-GB"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38201A-B898-4A43-92CA-85805221CD12}" type="slidenum">
              <a:rPr lang="en-GB"/>
              <a:pPr/>
              <a:t>18</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GB" dirty="0" smtClean="0"/>
              <a:t>The EPM reflects a student’s performance at medical school on summative assessments, with all schools (UK and non UK) using the same framework which outlines various rules that each school must obey when calculating the EPM decile score.</a:t>
            </a:r>
          </a:p>
          <a:p>
            <a:pPr fontAlgn="auto">
              <a:spcBef>
                <a:spcPts val="0"/>
              </a:spcBef>
              <a:spcAft>
                <a:spcPts val="0"/>
              </a:spcAft>
              <a:defRPr/>
            </a:pPr>
            <a:endParaRPr lang="en-GB" dirty="0" smtClean="0"/>
          </a:p>
          <a:p>
            <a:pPr fontAlgn="auto">
              <a:spcBef>
                <a:spcPts val="0"/>
              </a:spcBef>
              <a:spcAft>
                <a:spcPts val="0"/>
              </a:spcAft>
              <a:defRPr/>
            </a:pPr>
            <a:r>
              <a:rPr lang="en-GB" dirty="0" smtClean="0"/>
              <a:t>An initial pilot took place in 2010 and showed the complexities of producing such a Framework. To address this an EPM Task and Finish Group was set up to look at the complexities and make recommendations, which were:</a:t>
            </a:r>
          </a:p>
          <a:p>
            <a:pPr fontAlgn="auto">
              <a:spcBef>
                <a:spcPts val="0"/>
              </a:spcBef>
              <a:spcAft>
                <a:spcPts val="0"/>
              </a:spcAft>
              <a:defRPr/>
            </a:pPr>
            <a:endParaRPr lang="en-GB" dirty="0" smtClean="0"/>
          </a:p>
          <a:p>
            <a:pPr fontAlgn="auto">
              <a:spcBef>
                <a:spcPts val="0"/>
              </a:spcBef>
              <a:spcAft>
                <a:spcPts val="0"/>
              </a:spcAft>
              <a:buFontTx/>
              <a:buChar char="•"/>
              <a:defRPr/>
            </a:pPr>
            <a:r>
              <a:rPr lang="en-GB" dirty="0" smtClean="0"/>
              <a:t> EPM calculated using deciles ranging from 34 – 43 points rather than quartiles</a:t>
            </a:r>
          </a:p>
          <a:p>
            <a:pPr fontAlgn="auto">
              <a:spcBef>
                <a:spcPts val="0"/>
              </a:spcBef>
              <a:spcAft>
                <a:spcPts val="0"/>
              </a:spcAft>
              <a:buFontTx/>
              <a:buChar char="•"/>
              <a:defRPr/>
            </a:pPr>
            <a:r>
              <a:rPr lang="en-GB" dirty="0" smtClean="0"/>
              <a:t>Students can receive up to 5 points for intercalated degrees, masters etc. The Nottingham/Southampton issue is being discussed and a proposal has been made which is waiting approval. </a:t>
            </a:r>
          </a:p>
          <a:p>
            <a:pPr fontAlgn="auto">
              <a:spcBef>
                <a:spcPts val="0"/>
              </a:spcBef>
              <a:spcAft>
                <a:spcPts val="0"/>
              </a:spcAft>
              <a:buFontTx/>
              <a:buChar char="•"/>
              <a:defRPr/>
            </a:pPr>
            <a:r>
              <a:rPr lang="en-GB" dirty="0" smtClean="0"/>
              <a:t>Students will receive a maximum of 2 points for publications, national prizes and presentations. </a:t>
            </a:r>
          </a:p>
          <a:p>
            <a:pPr fontAlgn="auto">
              <a:spcBef>
                <a:spcPts val="0"/>
              </a:spcBef>
              <a:spcAft>
                <a:spcPts val="0"/>
              </a:spcAft>
              <a:buFontTx/>
              <a:buChar char="•"/>
              <a:defRPr/>
            </a:pPr>
            <a:r>
              <a:rPr lang="en-GB" dirty="0" smtClean="0"/>
              <a:t>Schools will have to consult with students about how the EPM will be calculated/range of assessments selected and will have to publish this information on its website.</a:t>
            </a:r>
          </a:p>
          <a:p>
            <a:pPr fontAlgn="auto">
              <a:spcBef>
                <a:spcPts val="0"/>
              </a:spcBef>
              <a:spcAft>
                <a:spcPts val="0"/>
              </a:spcAft>
              <a:buFontTx/>
              <a:buChar char="•"/>
              <a:defRPr/>
            </a:pPr>
            <a:endParaRPr lang="en-GB" dirty="0" smtClean="0"/>
          </a:p>
          <a:p>
            <a:pPr fontAlgn="auto">
              <a:spcBef>
                <a:spcPts val="0"/>
              </a:spcBef>
              <a:spcAft>
                <a:spcPts val="0"/>
              </a:spcAft>
              <a:defRPr/>
            </a:pPr>
            <a:r>
              <a:rPr lang="en-GB" dirty="0" smtClean="0"/>
              <a:t>Very similar to white space questions which currently award points for intercalated degrees, prizes, publications, presentations.</a:t>
            </a:r>
          </a:p>
          <a:p>
            <a:pPr fontAlgn="auto">
              <a:spcBef>
                <a:spcPts val="0"/>
              </a:spcBef>
              <a:spcAft>
                <a:spcPts val="0"/>
              </a:spcAft>
              <a:buFontTx/>
              <a:buChar char="•"/>
              <a:defRPr/>
            </a:pPr>
            <a:endParaRPr lang="en-GB" dirty="0" smtClean="0"/>
          </a:p>
          <a:p>
            <a:pPr fontAlgn="auto">
              <a:spcBef>
                <a:spcPts val="0"/>
              </a:spcBef>
              <a:spcAft>
                <a:spcPts val="0"/>
              </a:spcAft>
              <a:defRPr/>
            </a:pPr>
            <a:r>
              <a:rPr lang="en-GB" dirty="0" smtClean="0"/>
              <a:t>Extra curricular activities will not be awarded any points. </a:t>
            </a:r>
          </a:p>
          <a:p>
            <a:pPr fontAlgn="auto">
              <a:spcBef>
                <a:spcPts val="0"/>
              </a:spcBef>
              <a:spcAft>
                <a:spcPts val="0"/>
              </a:spcAft>
              <a:defRPr/>
            </a:pPr>
            <a:endParaRPr lang="en-GB"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639D38-B8D5-47F5-855E-B376FC373AEB}" type="slidenum">
              <a:rPr lang="en-GB"/>
              <a:pPr/>
              <a:t>19</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GB" dirty="0" smtClean="0"/>
              <a:t>Students will be assessed and ranked on their medical school performance. Medical school performance will be assessed using a range of assessments and it will be up to each medical school to define which will be used and the relative weighting of each assessment. No matter which assessments are chosen, they must all adhere to the agreed principles outlined on the slide. </a:t>
            </a:r>
          </a:p>
          <a:p>
            <a:pPr fontAlgn="auto">
              <a:spcBef>
                <a:spcPts val="0"/>
              </a:spcBef>
              <a:spcAft>
                <a:spcPts val="0"/>
              </a:spcAft>
              <a:defRPr/>
            </a:pPr>
            <a:endParaRPr lang="en-GB" dirty="0" smtClean="0"/>
          </a:p>
          <a:p>
            <a:pPr fontAlgn="auto">
              <a:spcBef>
                <a:spcPts val="0"/>
              </a:spcBef>
              <a:spcAft>
                <a:spcPts val="0"/>
              </a:spcAft>
              <a:defRPr/>
            </a:pPr>
            <a:r>
              <a:rPr lang="en-GB" dirty="0" smtClean="0"/>
              <a:t>The EPM Administrator will then divide their cohort into deciles of roughly equal size and will assign each student a decile score.</a:t>
            </a:r>
          </a:p>
          <a:p>
            <a:pPr fontAlgn="auto">
              <a:spcBef>
                <a:spcPts val="0"/>
              </a:spcBef>
              <a:spcAft>
                <a:spcPts val="0"/>
              </a:spcAft>
              <a:defRPr/>
            </a:pPr>
            <a:r>
              <a:rPr lang="en-GB" dirty="0" smtClean="0"/>
              <a:t>There is no minimum number of assessments to be taken into account in constructing deciles. However, only assessments which achieve a fair spread of scores or grades should be included. Pass/fail assessments should not count within the decile score, unless there is a sufficient number of pass/fail assessments that an above-average applicant is likely to fail at least a few.</a:t>
            </a:r>
          </a:p>
          <a:p>
            <a:pPr fontAlgn="auto">
              <a:spcBef>
                <a:spcPts val="0"/>
              </a:spcBef>
              <a:spcAft>
                <a:spcPts val="0"/>
              </a:spcAft>
              <a:defRPr/>
            </a:pPr>
            <a:r>
              <a:rPr lang="en-GB" dirty="0" smtClean="0"/>
              <a:t> </a:t>
            </a:r>
          </a:p>
          <a:p>
            <a:pPr fontAlgn="auto">
              <a:spcBef>
                <a:spcPts val="0"/>
              </a:spcBef>
              <a:spcAft>
                <a:spcPts val="0"/>
              </a:spcAft>
              <a:defRPr/>
            </a:pPr>
            <a:r>
              <a:rPr lang="en-GB" dirty="0" smtClean="0"/>
              <a:t>Each medical school will construct an initial basket of assessments to be used in decile rankings. Students must be consulted with and be given the opportunity to share their views before the final assessments are agreed. Once your assessments have been chosen, these must also be published on your website.</a:t>
            </a:r>
          </a:p>
          <a:p>
            <a:pPr fontAlgn="auto">
              <a:spcBef>
                <a:spcPts val="0"/>
              </a:spcBef>
              <a:spcAft>
                <a:spcPts val="0"/>
              </a:spcAft>
              <a:defRPr/>
            </a:pPr>
            <a:r>
              <a:rPr lang="en-GB" dirty="0" smtClean="0"/>
              <a:t> </a:t>
            </a:r>
          </a:p>
          <a:p>
            <a:pPr fontAlgn="auto">
              <a:spcBef>
                <a:spcPts val="0"/>
              </a:spcBef>
              <a:spcAft>
                <a:spcPts val="0"/>
              </a:spcAft>
              <a:defRPr/>
            </a:pPr>
            <a:r>
              <a:rPr lang="en-GB" dirty="0" smtClean="0"/>
              <a:t>Finalised decile scores calculated as part of the PRE must be sent in an Excel spreadsheet along with each applicant’s RA number to the ISFP project for evaluation by 1 February 2012. </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C86EF1-F643-4BBF-9143-55A4F5166AC1}" type="slidenum">
              <a:rPr lang="en-GB"/>
              <a:pPr/>
              <a:t>20</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88B95FB-33BF-4258-B75C-44BAB647EF65}"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Applicants can earn up to 5 points for additional degrees that have been awarded by the time of application to the Foundation Programme (either prior to medical school or an intercalated degree).  Official notification from the university must be provided. Where the applicant has received a pass result but has not received the degree certificate, a letter from their medical school Dean confirming that they have passed must be provided on letter headed paper, signed and dated by the Dean.</a:t>
            </a:r>
          </a:p>
          <a:p>
            <a:pPr>
              <a:spcBef>
                <a:spcPct val="0"/>
              </a:spcBef>
            </a:pPr>
            <a:r>
              <a:rPr lang="en-GB" dirty="0" smtClean="0"/>
              <a:t> </a:t>
            </a:r>
          </a:p>
          <a:p>
            <a:pPr>
              <a:spcBef>
                <a:spcPct val="0"/>
              </a:spcBef>
            </a:pPr>
            <a:r>
              <a:rPr lang="en-GB" dirty="0" smtClean="0"/>
              <a:t>If an applicant holds more than one degree at the time of application to the Foundation Programme, they should provide evidence of the degree that will achieve the highest number of points.</a:t>
            </a:r>
          </a:p>
          <a:p>
            <a:pPr>
              <a:spcBef>
                <a:spcPct val="0"/>
              </a:spcBef>
            </a:pPr>
            <a:endParaRPr lang="en-GB"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5D60EE-D8F6-4EA6-A236-BC915A851465}" type="slidenum">
              <a:rPr lang="en-GB"/>
              <a:pPr/>
              <a:t>21</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GB" dirty="0" smtClean="0"/>
              <a:t>Students can earn a maximum of 2 points in this category. Additional points for previous degrees, prizes, publications and presentations will be automatically awarded by FPAS, and will be subject to verification by medical school and foundation school staff.  During the FP 2012 recruitment round, verification will take place on 26 Oct in London at a National Verification Day. It is likely that this will happen for the FP 2013 recruitment round as well.</a:t>
            </a:r>
          </a:p>
          <a:p>
            <a:pPr fontAlgn="auto">
              <a:spcBef>
                <a:spcPts val="0"/>
              </a:spcBef>
              <a:spcAft>
                <a:spcPts val="0"/>
              </a:spcAft>
              <a:defRPr/>
            </a:pPr>
            <a:endParaRPr lang="en-GB" dirty="0" smtClean="0"/>
          </a:p>
          <a:p>
            <a:pPr fontAlgn="auto">
              <a:spcBef>
                <a:spcPts val="0"/>
              </a:spcBef>
              <a:spcAft>
                <a:spcPts val="0"/>
              </a:spcAft>
              <a:defRPr/>
            </a:pPr>
            <a:r>
              <a:rPr lang="en-GB" b="1" dirty="0" smtClean="0"/>
              <a:t>Prizes</a:t>
            </a:r>
            <a:endParaRPr lang="en-GB" dirty="0" smtClean="0"/>
          </a:p>
          <a:p>
            <a:pPr fontAlgn="auto">
              <a:spcBef>
                <a:spcPts val="0"/>
              </a:spcBef>
              <a:spcAft>
                <a:spcPts val="0"/>
              </a:spcAft>
              <a:defRPr/>
            </a:pPr>
            <a:r>
              <a:rPr lang="en-GB" dirty="0" smtClean="0"/>
              <a:t>Bursaries and medical school prizes will not count in this category. The prize must be an educational prize, it must be 1</a:t>
            </a:r>
            <a:r>
              <a:rPr lang="en-GB" baseline="30000" dirty="0" smtClean="0"/>
              <a:t>st</a:t>
            </a:r>
            <a:r>
              <a:rPr lang="en-GB" dirty="0" smtClean="0"/>
              <a:t> prize and it must be a national or international prize. A letter of evidence from the awarding body must be provided by the student and uploaded onto FPAS.</a:t>
            </a:r>
          </a:p>
          <a:p>
            <a:pPr fontAlgn="auto">
              <a:spcBef>
                <a:spcPts val="0"/>
              </a:spcBef>
              <a:spcAft>
                <a:spcPts val="0"/>
              </a:spcAft>
              <a:defRPr/>
            </a:pPr>
            <a:r>
              <a:rPr lang="en-GB" dirty="0" smtClean="0"/>
              <a:t> </a:t>
            </a:r>
          </a:p>
          <a:p>
            <a:pPr fontAlgn="auto">
              <a:spcBef>
                <a:spcPts val="0"/>
              </a:spcBef>
              <a:spcAft>
                <a:spcPts val="0"/>
              </a:spcAft>
              <a:defRPr/>
            </a:pPr>
            <a:r>
              <a:rPr lang="en-GB" b="1" dirty="0" smtClean="0"/>
              <a:t>Presentations</a:t>
            </a:r>
            <a:endParaRPr lang="en-GB" dirty="0" smtClean="0"/>
          </a:p>
          <a:p>
            <a:pPr fontAlgn="auto">
              <a:spcBef>
                <a:spcPts val="0"/>
              </a:spcBef>
              <a:spcAft>
                <a:spcPts val="0"/>
              </a:spcAft>
              <a:defRPr/>
            </a:pPr>
            <a:r>
              <a:rPr lang="en-GB" dirty="0" smtClean="0"/>
              <a:t>Students must have either personally given a presentation at a national or international conference, or must be the first named author on a poster presentation. The conference must be hosted by a recognised professional medical body in order for a student to receive a point. The conference must have taken place by the time of application to the Foundation Programme. A letter of evidence from the conference host must be provided by the student and uploaded onto FPAS. </a:t>
            </a:r>
          </a:p>
          <a:p>
            <a:pPr fontAlgn="auto">
              <a:spcBef>
                <a:spcPts val="0"/>
              </a:spcBef>
              <a:spcAft>
                <a:spcPts val="0"/>
              </a:spcAft>
              <a:defRPr/>
            </a:pPr>
            <a:r>
              <a:rPr lang="en-GB" dirty="0" smtClean="0"/>
              <a:t> </a:t>
            </a:r>
          </a:p>
          <a:p>
            <a:pPr fontAlgn="auto">
              <a:spcBef>
                <a:spcPts val="0"/>
              </a:spcBef>
              <a:spcAft>
                <a:spcPts val="0"/>
              </a:spcAft>
              <a:defRPr/>
            </a:pPr>
            <a:r>
              <a:rPr lang="en-GB" b="1" dirty="0" smtClean="0"/>
              <a:t>Publications</a:t>
            </a:r>
            <a:endParaRPr lang="en-GB" dirty="0" smtClean="0"/>
          </a:p>
          <a:p>
            <a:pPr fontAlgn="auto">
              <a:spcBef>
                <a:spcPts val="0"/>
              </a:spcBef>
              <a:spcAft>
                <a:spcPts val="0"/>
              </a:spcAft>
              <a:defRPr/>
            </a:pPr>
            <a:r>
              <a:rPr lang="en-GB" dirty="0" smtClean="0"/>
              <a:t>Students must supply a PubMed ID (PMID) at the time of application to the Foundation Programme or provide a letter of evidence that the work has been accepted for publication and is ‘in press’ for a publication which has a PMID. This includes papers, abstracts, book chapters, audits and in rare cases, letters. The front page of the article including the title and authors’ names must be provided by the student and uploaded pnto FPAS.</a:t>
            </a:r>
          </a:p>
          <a:p>
            <a:pPr fontAlgn="auto">
              <a:spcBef>
                <a:spcPts val="0"/>
              </a:spcBef>
              <a:spcAft>
                <a:spcPts val="0"/>
              </a:spcAft>
              <a:defRPr/>
            </a:pPr>
            <a:r>
              <a:rPr lang="en-GB" dirty="0" smtClean="0"/>
              <a:t> </a:t>
            </a:r>
          </a:p>
          <a:p>
            <a:pPr fontAlgn="auto">
              <a:spcBef>
                <a:spcPts val="0"/>
              </a:spcBef>
              <a:spcAft>
                <a:spcPts val="0"/>
              </a:spcAft>
              <a:defRPr/>
            </a:pPr>
            <a:r>
              <a:rPr lang="en-GB" dirty="0" smtClean="0"/>
              <a:t>If an applicant has more than one publication, prize or presentation, they will receive a maximum of one point for any of the three categories individually; a maximum of two points in total.</a:t>
            </a:r>
          </a:p>
          <a:p>
            <a:pPr fontAlgn="auto">
              <a:spcBef>
                <a:spcPts val="0"/>
              </a:spcBef>
              <a:spcAft>
                <a:spcPts val="0"/>
              </a:spcAft>
              <a:defRPr/>
            </a:pPr>
            <a:endParaRPr lang="en-GB"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93ECEE-3855-4005-9883-638E2EAC34CC}" type="slidenum">
              <a:rPr lang="en-GB"/>
              <a:pPr/>
              <a:t>22</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Students will have minimal involvement in the EPM – accept discussing the assessments that have been chosen with their school. Their input will help decide which assessments are taken into account in the future and ensure this is fair for other students.</a:t>
            </a:r>
          </a:p>
          <a:p>
            <a:pPr>
              <a:spcBef>
                <a:spcPct val="0"/>
              </a:spcBef>
            </a:pPr>
            <a:endParaRPr lang="en-GB" dirty="0" smtClean="0"/>
          </a:p>
          <a:p>
            <a:pPr>
              <a:spcBef>
                <a:spcPct val="0"/>
              </a:spcBef>
            </a:pPr>
            <a:r>
              <a:rPr lang="en-GB" dirty="0" smtClean="0"/>
              <a:t>Schools will be required to publish which assessments will be taken into consideration when calculating the deciles by December and will need to consult with students during this month. Once any amendments have been made to the framework the school will use, the decile score for each student will need to be calculated and submitted to the ISFP Project Group by Feb 2011</a:t>
            </a:r>
          </a:p>
          <a:p>
            <a:pPr>
              <a:spcBef>
                <a:spcPct val="0"/>
              </a:spcBef>
            </a:pPr>
            <a:endParaRPr lang="en-GB" dirty="0" smtClean="0"/>
          </a:p>
          <a:p>
            <a:pPr>
              <a:spcBef>
                <a:spcPct val="0"/>
              </a:spcBef>
            </a:pPr>
            <a:r>
              <a:rPr lang="en-GB" dirty="0" smtClean="0"/>
              <a:t>Each school will have a lead EPM administrator. </a:t>
            </a:r>
          </a:p>
          <a:p>
            <a:pPr>
              <a:spcBef>
                <a:spcPct val="0"/>
              </a:spcBef>
            </a:pPr>
            <a:endParaRPr lang="en-GB" dirty="0" smtClean="0"/>
          </a:p>
          <a:p>
            <a:pPr>
              <a:spcBef>
                <a:spcPct val="0"/>
              </a:spcBef>
            </a:pPr>
            <a:r>
              <a:rPr lang="en-GB" dirty="0" smtClean="0"/>
              <a:t>If</a:t>
            </a:r>
            <a:r>
              <a:rPr lang="en-GB" baseline="0" dirty="0" smtClean="0"/>
              <a:t> a student fails the year or re-applies to the FP2013 it is worth noting that their original EPM decile score will count and will not be able to be increased if do better if re-sit the year. Should only apply to a small number of people. They can still gain extra degree points etc. </a:t>
            </a:r>
            <a:endParaRPr lang="en-GB"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2663B4-EAAA-4F8E-950F-20B0BA97FE0C}" type="slidenum">
              <a:rPr lang="en-GB"/>
              <a:pPr/>
              <a:t>23</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Students views are hugely important to the project group. </a:t>
            </a:r>
          </a:p>
          <a:p>
            <a:pPr>
              <a:spcBef>
                <a:spcPct val="0"/>
              </a:spcBef>
            </a:pPr>
            <a:r>
              <a:rPr lang="en-US" dirty="0" smtClean="0"/>
              <a:t>These are some of the different ways students can keep update with the project, find out more and send us their comments. </a:t>
            </a:r>
          </a:p>
          <a:p>
            <a:pPr>
              <a:spcBef>
                <a:spcPct val="0"/>
              </a:spcBef>
            </a:pPr>
            <a:endParaRPr lang="en-GB"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03602-515A-4A99-813C-E31F9CC2E642}" type="slidenum">
              <a:rPr lang="en-GB"/>
              <a:pPr/>
              <a:t>24</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Please ask if they have any questions.</a:t>
            </a:r>
          </a:p>
          <a:p>
            <a:pPr>
              <a:spcBef>
                <a:spcPct val="0"/>
              </a:spcBef>
            </a:pPr>
            <a:endParaRPr lang="en-US" dirty="0" smtClean="0"/>
          </a:p>
          <a:p>
            <a:pPr>
              <a:spcBef>
                <a:spcPct val="0"/>
              </a:spcBef>
            </a:pPr>
            <a:r>
              <a:rPr lang="en-US" dirty="0" smtClean="0"/>
              <a:t>If you cannot answer these please make a note of them and contact us with these and we will respond directly to you. </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61BE11-90BE-4808-BD93-C1462F6C6D8E}" type="slidenum">
              <a:rPr lang="en-US"/>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The Department of Health commissioned</a:t>
            </a:r>
            <a:r>
              <a:rPr lang="en-GB" sz="1200" baseline="0" dirty="0" smtClean="0"/>
              <a:t> a review of the current selection methods, not because they didn’t work, but because they wanted to ensure that we were using the latest research evidence and most modern selection methods </a:t>
            </a:r>
            <a:r>
              <a:rPr lang="en-GB" sz="1200" dirty="0" smtClean="0"/>
              <a:t>to most effectively recruit new foundation doctors into the NHS.</a:t>
            </a:r>
          </a:p>
          <a:p>
            <a:endParaRPr lang="en-GB" sz="1200" dirty="0" smtClean="0"/>
          </a:p>
          <a:p>
            <a:r>
              <a:rPr lang="en-GB" sz="1200" dirty="0" smtClean="0"/>
              <a:t>The new selection methods were</a:t>
            </a:r>
            <a:r>
              <a:rPr lang="en-GB" sz="1200" baseline="0" dirty="0" smtClean="0"/>
              <a:t> piloted with a number of schools in the UK, and abroad in Dublin and Malta.</a:t>
            </a:r>
            <a:endParaRPr lang="en-GB" sz="1200" dirty="0" smtClean="0"/>
          </a:p>
          <a:p>
            <a:endParaRPr lang="en-GB" dirty="0"/>
          </a:p>
        </p:txBody>
      </p:sp>
      <p:sp>
        <p:nvSpPr>
          <p:cNvPr id="4" name="Slide Number Placeholder 3"/>
          <p:cNvSpPr>
            <a:spLocks noGrp="1"/>
          </p:cNvSpPr>
          <p:nvPr>
            <p:ph type="sldNum" sz="quarter" idx="10"/>
          </p:nvPr>
        </p:nvSpPr>
        <p:spPr/>
        <p:txBody>
          <a:bodyPr/>
          <a:lstStyle/>
          <a:p>
            <a:pPr>
              <a:defRPr/>
            </a:pPr>
            <a:fld id="{088B95FB-33BF-4258-B75C-44BAB647EF65}"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This review started in January 2009 and involved a cost benefit analysis, literature reviews, expert panel, stakeholder survey and consultation. </a:t>
            </a:r>
          </a:p>
          <a:p>
            <a:pPr>
              <a:spcBef>
                <a:spcPct val="0"/>
              </a:spcBef>
            </a:pPr>
            <a:endParaRPr lang="en-GB" dirty="0" smtClean="0"/>
          </a:p>
          <a:p>
            <a:pPr>
              <a:spcBef>
                <a:spcPct val="0"/>
              </a:spcBef>
            </a:pPr>
            <a:r>
              <a:rPr lang="en-GB" dirty="0" smtClean="0"/>
              <a:t>After considering all the evidence the project group recommended two new selection methods (for piloting and analysis to ensure best way forward before implementation)</a:t>
            </a:r>
          </a:p>
          <a:p>
            <a:pPr>
              <a:spcBef>
                <a:spcPct val="0"/>
              </a:spcBef>
            </a:pPr>
            <a:r>
              <a:rPr lang="en-GB" dirty="0" smtClean="0"/>
              <a:t> </a:t>
            </a:r>
          </a:p>
          <a:p>
            <a:pPr>
              <a:spcBef>
                <a:spcPct val="0"/>
              </a:spcBef>
              <a:buFontTx/>
              <a:buChar char="-"/>
            </a:pPr>
            <a:r>
              <a:rPr lang="en-GB" dirty="0" smtClean="0"/>
              <a:t>EPM, to reflect performance at medical schools – as the current quartiles do</a:t>
            </a:r>
          </a:p>
          <a:p>
            <a:pPr>
              <a:spcBef>
                <a:spcPct val="0"/>
              </a:spcBef>
              <a:buFontTx/>
              <a:buChar char="-"/>
            </a:pPr>
            <a:r>
              <a:rPr lang="en-GB" dirty="0" smtClean="0"/>
              <a:t>SJT, mapped against the person specification – as the current white space questions do</a:t>
            </a:r>
          </a:p>
          <a:p>
            <a:pPr>
              <a:spcBef>
                <a:spcPct val="0"/>
              </a:spcBef>
            </a:pPr>
            <a:endParaRPr lang="en-GB" dirty="0" smtClean="0"/>
          </a:p>
          <a:p>
            <a:pPr>
              <a:spcBef>
                <a:spcPct val="0"/>
              </a:spcBef>
            </a:pPr>
            <a:r>
              <a:rPr lang="en-GB" dirty="0" smtClean="0"/>
              <a:t>This review is about evolution, not revolution. The way that students apply and select choices etc will not change. Only the way the score is produced is being amended. </a:t>
            </a:r>
          </a:p>
          <a:p>
            <a:pPr>
              <a:spcBef>
                <a:spcPct val="0"/>
              </a:spcBef>
              <a:buFontTx/>
              <a:buChar char="•"/>
            </a:pPr>
            <a:endParaRPr lang="en-GB" dirty="0" smtClean="0"/>
          </a:p>
          <a:p>
            <a:pPr>
              <a:spcBef>
                <a:spcPct val="0"/>
              </a:spcBef>
            </a:pPr>
            <a:r>
              <a:rPr lang="en-US" dirty="0" smtClean="0"/>
              <a:t>The EPM scores will be combined with the SJT scores to give an overall score which will be used for selection purposes. The ongoing pilots will consider the relative weightings of the EPM and SJT scores and how they should be combined to produce an overall score for selection purposes. </a:t>
            </a:r>
          </a:p>
          <a:p>
            <a:pPr>
              <a:spcBef>
                <a:spcPct val="0"/>
              </a:spcBef>
            </a:pPr>
            <a:endParaRPr lang="en-US" dirty="0" smtClean="0"/>
          </a:p>
          <a:p>
            <a:pPr>
              <a:spcBef>
                <a:spcPct val="0"/>
              </a:spcBef>
            </a:pPr>
            <a:endParaRPr lang="en-GB"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E7A1FD-149E-4566-90E7-763C04C9F931}" type="slidenum">
              <a:rPr lang="en-GB"/>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200" kern="1200" dirty="0" smtClean="0">
                <a:solidFill>
                  <a:schemeClr val="tx1"/>
                </a:solidFill>
                <a:latin typeface="+mn-lt"/>
                <a:ea typeface="+mn-ea"/>
                <a:cs typeface="+mn-cs"/>
              </a:rPr>
              <a:t>Will not affect allocation in this year’s application round </a:t>
            </a:r>
            <a:r>
              <a:rPr lang="en-GB" dirty="0" smtClean="0"/>
              <a:t>– we are running a Parallel Recruitment Exercise (EPM) in addition to the current FPAS system. All students and schools will be expected to take part to ensure that any problems are ironed out ahead of implementation for FP 2013.</a:t>
            </a:r>
          </a:p>
          <a:p>
            <a:pPr>
              <a:spcBef>
                <a:spcPct val="0"/>
              </a:spcBef>
            </a:pPr>
            <a:endParaRPr lang="en-GB" dirty="0" smtClean="0"/>
          </a:p>
          <a:p>
            <a:pPr>
              <a:spcBef>
                <a:spcPct val="0"/>
              </a:spcBef>
            </a:pPr>
            <a:r>
              <a:rPr lang="en-GB" dirty="0" smtClean="0"/>
              <a:t>Will only affect those applying to the Foundation Programme for August 2013 and beyond</a:t>
            </a:r>
            <a:endParaRPr lang="en-US" dirty="0" smtClean="0"/>
          </a:p>
          <a:p>
            <a:pPr>
              <a:spcBef>
                <a:spcPct val="0"/>
              </a:spcBef>
            </a:pPr>
            <a:endParaRPr lang="en-GB"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B0D10B-BA27-4DD3-890F-7DE0297B5A4A}" type="slidenum">
              <a:rPr lang="en-GB"/>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Parallel Recruitment Exercise</a:t>
            </a:r>
            <a:r>
              <a:rPr lang="en-GB" baseline="0" dirty="0" smtClean="0"/>
              <a:t> – running in all UK medical schools during the 2011/2012 academic year</a:t>
            </a:r>
          </a:p>
          <a:p>
            <a:pPr>
              <a:spcBef>
                <a:spcPct val="0"/>
              </a:spcBef>
            </a:pPr>
            <a:endParaRPr lang="en-GB" baseline="0" dirty="0" smtClean="0"/>
          </a:p>
          <a:p>
            <a:pPr>
              <a:spcBef>
                <a:spcPct val="0"/>
              </a:spcBef>
            </a:pPr>
            <a:r>
              <a:rPr lang="en-GB" baseline="0" dirty="0" smtClean="0"/>
              <a:t>Final year medical students will take part in on hour SJT and medical school staff will be required to calculate the EPM decile</a:t>
            </a:r>
            <a:endParaRPr lang="en-GB"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A0E804-5604-494A-B8F5-698F11AC470A}" type="slidenum">
              <a:rPr lang="en-GB"/>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Situational Judgement Test</a:t>
            </a:r>
          </a:p>
          <a:p>
            <a:pPr>
              <a:spcBef>
                <a:spcPct val="0"/>
              </a:spcBef>
            </a:pPr>
            <a:r>
              <a:rPr lang="en-GB" dirty="0" smtClean="0"/>
              <a:t>Used in GP training and many other organisations such as FBI and Fire Service, police, civil service</a:t>
            </a:r>
          </a:p>
          <a:p>
            <a:pPr>
              <a:spcBef>
                <a:spcPct val="0"/>
              </a:spcBef>
            </a:pPr>
            <a:endParaRPr lang="en-GB" dirty="0" smtClean="0"/>
          </a:p>
          <a:p>
            <a:pPr>
              <a:spcBef>
                <a:spcPct val="0"/>
              </a:spcBef>
            </a:pPr>
            <a:r>
              <a:rPr lang="en-US" dirty="0" smtClean="0"/>
              <a:t>An invigilated assessment which will assess professional judgement and attributes expected of the Foundation Doctor.  This is not something students can revise for, but these are skills and attributes that they should exhibit, and that they will have been made aware of throughout their time at medical school and on placements and so on. </a:t>
            </a:r>
          </a:p>
          <a:p>
            <a:pPr>
              <a:spcBef>
                <a:spcPct val="0"/>
              </a:spcBef>
            </a:pPr>
            <a:endParaRPr lang="en-US" dirty="0" smtClean="0"/>
          </a:p>
          <a:p>
            <a:pPr>
              <a:spcBef>
                <a:spcPct val="0"/>
              </a:spcBef>
            </a:pPr>
            <a:r>
              <a:rPr lang="en-US" dirty="0" smtClean="0"/>
              <a:t>Multiple choice questions – may be asked to rank, or identify say three from eight suitable responses</a:t>
            </a:r>
          </a:p>
          <a:p>
            <a:pPr>
              <a:spcBef>
                <a:spcPct val="0"/>
              </a:spcBef>
            </a:pPr>
            <a:endParaRPr lang="en-GB" dirty="0" smtClean="0"/>
          </a:p>
          <a:p>
            <a:pPr>
              <a:spcBef>
                <a:spcPct val="0"/>
              </a:spcBef>
            </a:pPr>
            <a:r>
              <a:rPr lang="en-US" dirty="0" smtClean="0"/>
              <a:t>It is proposed that the SJT will be delivered by medical schools in the UK on a three common dates to allow for electives and unavoidable absence.</a:t>
            </a:r>
          </a:p>
          <a:p>
            <a:pPr>
              <a:spcBef>
                <a:spcPct val="0"/>
              </a:spcBef>
            </a:pPr>
            <a:endParaRPr lang="en-US" dirty="0" smtClean="0"/>
          </a:p>
          <a:p>
            <a:pPr>
              <a:spcBef>
                <a:spcPct val="0"/>
              </a:spcBef>
            </a:pPr>
            <a:r>
              <a:rPr lang="en-US" dirty="0" smtClean="0"/>
              <a:t>The live test will consist of 60 questions to be answered in two hours. </a:t>
            </a:r>
          </a:p>
          <a:p>
            <a:pPr>
              <a:spcBef>
                <a:spcPct val="0"/>
              </a:spcBef>
            </a:pPr>
            <a:endParaRPr lang="en-GB"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7D5813-EC07-4E1E-9654-48AAE32F452D}" type="slidenum">
              <a:rPr lang="en-GB"/>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SJT questions will test 9 different domains that will be looked for – outlined on the slide (alphabetical order, not order of importance). SJT questions will draw on these domains.</a:t>
            </a:r>
          </a:p>
          <a:p>
            <a:pPr>
              <a:spcBef>
                <a:spcPct val="0"/>
              </a:spcBef>
            </a:pPr>
            <a:endParaRPr lang="en-US" dirty="0" smtClean="0"/>
          </a:p>
          <a:p>
            <a:pPr>
              <a:spcBef>
                <a:spcPct val="0"/>
              </a:spcBef>
            </a:pPr>
            <a:r>
              <a:rPr lang="en-US" dirty="0" smtClean="0"/>
              <a:t>These were identifies through shadowing of foundation doctors as far apart as Cambridge, Manchester and the Scottish isles, as well as over fifty interviews with doctors, patients and other professionals working with F1s</a:t>
            </a:r>
          </a:p>
          <a:p>
            <a:pPr>
              <a:spcBef>
                <a:spcPct val="0"/>
              </a:spcBef>
              <a:buFontTx/>
              <a:buChar char="-"/>
            </a:pPr>
            <a:endParaRPr lang="en-US" dirty="0" smtClean="0"/>
          </a:p>
          <a:p>
            <a:pPr>
              <a:spcBef>
                <a:spcPct val="0"/>
              </a:spcBef>
            </a:pPr>
            <a:r>
              <a:rPr lang="en-US" dirty="0" smtClean="0"/>
              <a:t>Over 50 attributes were identified that were grouped into these nine domains – each of which is reflected in the FY1 person specification. </a:t>
            </a:r>
          </a:p>
          <a:p>
            <a:pPr>
              <a:spcBef>
                <a:spcPct val="0"/>
              </a:spcBef>
              <a:buFontTx/>
              <a:buChar char="-"/>
            </a:pPr>
            <a:endParaRPr lang="en-US" dirty="0" smtClean="0"/>
          </a:p>
          <a:p>
            <a:pPr>
              <a:spcBef>
                <a:spcPct val="0"/>
              </a:spcBef>
            </a:pPr>
            <a:endParaRPr lang="en-GB"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1CE017-3D42-4A24-A01D-267860EE5CD5}" type="slidenum">
              <a:rPr lang="en-GB"/>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solidFill>
                  <a:schemeClr val="accent1"/>
                </a:solidFill>
              </a:rPr>
              <a:t>Students have raised concerns during the recruitment feedback surveys about white-space questions, particularly:</a:t>
            </a:r>
          </a:p>
          <a:p>
            <a:pPr>
              <a:spcBef>
                <a:spcPct val="0"/>
              </a:spcBef>
            </a:pPr>
            <a:endParaRPr lang="en-GB" dirty="0" smtClean="0"/>
          </a:p>
          <a:p>
            <a:pPr>
              <a:spcBef>
                <a:spcPct val="0"/>
              </a:spcBef>
            </a:pPr>
            <a:endParaRPr lang="en-GB" dirty="0" smtClean="0"/>
          </a:p>
          <a:p>
            <a:pPr>
              <a:spcBef>
                <a:spcPct val="0"/>
              </a:spcBef>
            </a:pPr>
            <a:r>
              <a:rPr lang="en-GB" dirty="0" smtClean="0"/>
              <a:t>Whilst the current system works well, there are a number of concerns that need to be addressed including:</a:t>
            </a:r>
          </a:p>
          <a:p>
            <a:pPr>
              <a:spcBef>
                <a:spcPct val="0"/>
              </a:spcBef>
              <a:buFontTx/>
              <a:buChar char="-"/>
            </a:pPr>
            <a:r>
              <a:rPr lang="en-GB" dirty="0" smtClean="0"/>
              <a:t>Longevity of white space questions – there’s a limit to how many variations of questions can be asked when mapping against the same person specification</a:t>
            </a:r>
          </a:p>
          <a:p>
            <a:pPr>
              <a:spcBef>
                <a:spcPct val="0"/>
              </a:spcBef>
              <a:buFontTx/>
              <a:buChar char="-"/>
            </a:pPr>
            <a:r>
              <a:rPr lang="en-GB" dirty="0" smtClean="0"/>
              <a:t> risk of plagiarism – with a 2 week window within which applicants can answer the questions</a:t>
            </a:r>
          </a:p>
          <a:p>
            <a:pPr>
              <a:spcBef>
                <a:spcPct val="0"/>
              </a:spcBef>
              <a:buFontTx/>
              <a:buChar char="-"/>
            </a:pPr>
            <a:r>
              <a:rPr lang="en-GB" dirty="0" smtClean="0"/>
              <a:t>Anecdotal feedback that white space questions are an exercise in creative writing</a:t>
            </a:r>
          </a:p>
          <a:p>
            <a:pPr>
              <a:spcBef>
                <a:spcPct val="0"/>
              </a:spcBef>
              <a:buFontTx/>
              <a:buChar char="-"/>
            </a:pPr>
            <a:r>
              <a:rPr lang="en-GB" dirty="0" smtClean="0"/>
              <a:t>Costly in terms of consultant time to score white space questions – brings about the question ‘is it cost effective?’</a:t>
            </a:r>
          </a:p>
          <a:p>
            <a:pPr>
              <a:spcBef>
                <a:spcPct val="0"/>
              </a:spcBef>
              <a:buFontTx/>
              <a:buChar char="-"/>
            </a:pPr>
            <a:r>
              <a:rPr lang="en-US" dirty="0" smtClean="0"/>
              <a:t>As for quartiles, want to recognise achievements at medical school – but the composition of quartiles in one school could be very different from another school</a:t>
            </a:r>
          </a:p>
          <a:p>
            <a:pPr>
              <a:spcBef>
                <a:spcPct val="0"/>
              </a:spcBef>
              <a:buFontTx/>
              <a:buChar char="-"/>
            </a:pPr>
            <a:endParaRPr lang="en-US" dirty="0" smtClean="0"/>
          </a:p>
          <a:p>
            <a:pPr>
              <a:spcBef>
                <a:spcPct val="0"/>
              </a:spcBef>
            </a:pPr>
            <a:r>
              <a:rPr lang="en-US" dirty="0" smtClean="0"/>
              <a:t>Recommendations on the best way forward, using evidence gathered from pilots during the 2010/2011 academic year. </a:t>
            </a:r>
          </a:p>
          <a:p>
            <a:pPr>
              <a:spcBef>
                <a:spcPct val="0"/>
              </a:spcBef>
            </a:pPr>
            <a:endParaRPr lang="en-GB"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38201A-B898-4A43-92CA-85805221CD12}" type="slidenum">
              <a:rPr lang="en-GB"/>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useBgFill="1">
        <p:nvSpPr>
          <p:cNvPr id="2" name="Rounded Rectangle 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0" y="6000750"/>
            <a:ext cx="9144000" cy="857250"/>
          </a:xfrm>
          <a:prstGeom prst="rect">
            <a:avLst/>
          </a:prstGeom>
          <a:solidFill>
            <a:srgbClr val="3055A6"/>
          </a:solidFill>
          <a:ln>
            <a:solidFill>
              <a:srgbClr val="305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userDrawn="1"/>
        </p:nvSpPr>
        <p:spPr>
          <a:xfrm>
            <a:off x="285750" y="6286500"/>
            <a:ext cx="4214813" cy="307975"/>
          </a:xfrm>
          <a:prstGeom prst="rect">
            <a:avLst/>
          </a:prstGeom>
          <a:noFill/>
        </p:spPr>
        <p:txBody>
          <a:bodyPr>
            <a:spAutoFit/>
          </a:bodyPr>
          <a:lstStyle/>
          <a:p>
            <a:pPr algn="ctr">
              <a:defRPr/>
            </a:pPr>
            <a:r>
              <a:rPr lang="en-GB" sz="1400" dirty="0">
                <a:solidFill>
                  <a:schemeClr val="bg1"/>
                </a:solidFill>
              </a:rPr>
              <a:t>Improving Selection to the Foundation Programme</a:t>
            </a:r>
            <a:endParaRPr lang="en-US" sz="1400" dirty="0">
              <a:solidFill>
                <a:schemeClr val="bg1"/>
              </a:solidFill>
            </a:endParaRPr>
          </a:p>
        </p:txBody>
      </p:sp>
      <p:sp>
        <p:nvSpPr>
          <p:cNvPr id="5" name="TextBox 4"/>
          <p:cNvSpPr txBox="1"/>
          <p:nvPr userDrawn="1"/>
        </p:nvSpPr>
        <p:spPr>
          <a:xfrm>
            <a:off x="6572250" y="6286500"/>
            <a:ext cx="1714500" cy="307975"/>
          </a:xfrm>
          <a:prstGeom prst="rect">
            <a:avLst/>
          </a:prstGeom>
          <a:noFill/>
        </p:spPr>
        <p:txBody>
          <a:bodyPr>
            <a:spAutoFit/>
          </a:bodyPr>
          <a:lstStyle/>
          <a:p>
            <a:pPr>
              <a:defRPr/>
            </a:pPr>
            <a:r>
              <a:rPr lang="en-GB" sz="1400" dirty="0">
                <a:solidFill>
                  <a:schemeClr val="bg1"/>
                </a:solidFill>
              </a:rPr>
              <a:t>www.isfp.org.uk</a:t>
            </a:r>
            <a:endParaRPr lang="en-US" sz="1400" dirty="0">
              <a:solidFill>
                <a:schemeClr val="bg1"/>
              </a:solidFill>
            </a:endParaRPr>
          </a:p>
        </p:txBody>
      </p:sp>
      <p:pic>
        <p:nvPicPr>
          <p:cNvPr id="6" name="Picture 25" descr="Header for ISFP.jpg"/>
          <p:cNvPicPr>
            <a:picLocks noChangeAspect="1"/>
          </p:cNvPicPr>
          <p:nvPr userDrawn="1"/>
        </p:nvPicPr>
        <p:blipFill>
          <a:blip r:embed="rId2" cstate="print"/>
          <a:srcRect t="11722" b="22633"/>
          <a:stretch>
            <a:fillRect/>
          </a:stretch>
        </p:blipFill>
        <p:spPr bwMode="auto">
          <a:xfrm>
            <a:off x="0" y="0"/>
            <a:ext cx="9144000" cy="20002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0034" y="1214422"/>
            <a:ext cx="8382000" cy="1069848"/>
          </a:xfrm>
          <a:solidFill>
            <a:schemeClr val="accent1">
              <a:lumMod val="20000"/>
              <a:lumOff val="80000"/>
            </a:schemeClr>
          </a:solidFill>
        </p:spPr>
        <p:txBody>
          <a:bodyPr/>
          <a:lstStyle>
            <a:lvl1pPr>
              <a:defRPr sz="4000" b="0" i="0" cap="none" baseline="0">
                <a:solidFill>
                  <a:srgbClr val="3055A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0034" y="2357430"/>
            <a:ext cx="4041648" cy="457200"/>
          </a:xfrm>
          <a:noFill/>
          <a:ln w="12700">
            <a:solidFill>
              <a:srgbClr val="3055A6"/>
            </a:solidFill>
          </a:ln>
        </p:spPr>
        <p:txBody>
          <a:bodyPr anchor="ctr">
            <a:noAutofit/>
          </a:bodyPr>
          <a:lstStyle>
            <a:lvl1pPr marL="45720" indent="0">
              <a:buNone/>
              <a:defRPr sz="1900" b="1">
                <a:solidFill>
                  <a:srgbClr val="3055A6"/>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857752" y="2357430"/>
            <a:ext cx="4041775" cy="457200"/>
          </a:xfrm>
          <a:noFill/>
          <a:ln w="12700">
            <a:solidFill>
              <a:srgbClr val="3055A6"/>
            </a:solidFill>
          </a:ln>
        </p:spPr>
        <p:txBody>
          <a:bodyPr anchor="ctr">
            <a:noAutofit/>
          </a:bodyPr>
          <a:lstStyle>
            <a:lvl1pPr marL="45720" indent="0">
              <a:buNone/>
              <a:defRPr sz="1900" b="1">
                <a:solidFill>
                  <a:srgbClr val="3055A6"/>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500034" y="2786058"/>
            <a:ext cx="4041648" cy="3643338"/>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57752" y="2786058"/>
            <a:ext cx="4041775" cy="3643338"/>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8382000" cy="1069848"/>
          </a:xfrm>
          <a:solidFill>
            <a:schemeClr val="accent1"/>
          </a:solidFill>
        </p:spPr>
        <p:txBody>
          <a:bodyPr/>
          <a:lstStyle>
            <a:lvl1pPr>
              <a:defRPr sz="4000" b="0" i="0"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0034" y="2214554"/>
            <a:ext cx="4041648" cy="457200"/>
          </a:xfrm>
          <a:noFill/>
          <a:ln w="12700">
            <a:solidFill>
              <a:srgbClr val="3055A6"/>
            </a:solidFill>
          </a:ln>
        </p:spPr>
        <p:txBody>
          <a:bodyPr anchor="ctr">
            <a:noAutofit/>
          </a:bodyPr>
          <a:lstStyle>
            <a:lvl1pPr marL="45720" indent="0">
              <a:buNone/>
              <a:defRPr sz="1900" b="1">
                <a:solidFill>
                  <a:srgbClr val="3055A6"/>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857752" y="2214554"/>
            <a:ext cx="4041775" cy="457200"/>
          </a:xfrm>
          <a:noFill/>
          <a:ln w="12700">
            <a:solidFill>
              <a:srgbClr val="3055A6"/>
            </a:solidFill>
          </a:ln>
        </p:spPr>
        <p:txBody>
          <a:bodyPr anchor="ctr">
            <a:noAutofit/>
          </a:bodyPr>
          <a:lstStyle>
            <a:lvl1pPr marL="45720" indent="0">
              <a:buNone/>
              <a:defRPr sz="1900" b="1">
                <a:solidFill>
                  <a:srgbClr val="3055A6"/>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500034" y="2643182"/>
            <a:ext cx="4041648" cy="3786214"/>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57752" y="2643182"/>
            <a:ext cx="4041775" cy="3786214"/>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0034" y="2143116"/>
            <a:ext cx="4041648" cy="457200"/>
          </a:xfrm>
          <a:noFill/>
          <a:ln w="12700">
            <a:solidFill>
              <a:srgbClr val="3055A6"/>
            </a:solidFill>
          </a:ln>
        </p:spPr>
        <p:txBody>
          <a:bodyPr anchor="ctr">
            <a:noAutofit/>
          </a:bodyPr>
          <a:lstStyle>
            <a:lvl1pPr marL="45720" indent="0">
              <a:buNone/>
              <a:defRPr sz="1900" b="1">
                <a:solidFill>
                  <a:srgbClr val="3055A6"/>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857752" y="2143116"/>
            <a:ext cx="4041775" cy="457200"/>
          </a:xfrm>
          <a:noFill/>
          <a:ln w="12700">
            <a:solidFill>
              <a:srgbClr val="3055A6"/>
            </a:solidFill>
          </a:ln>
        </p:spPr>
        <p:txBody>
          <a:bodyPr anchor="ctr">
            <a:noAutofit/>
          </a:bodyPr>
          <a:lstStyle>
            <a:lvl1pPr marL="45720" indent="0">
              <a:buNone/>
              <a:defRPr sz="1900" b="1">
                <a:solidFill>
                  <a:srgbClr val="3055A6"/>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500034" y="2643182"/>
            <a:ext cx="4041648" cy="3714776"/>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857752" y="2643182"/>
            <a:ext cx="4041775" cy="3714776"/>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a:solidFill>
            <a:srgbClr val="3055A6"/>
          </a:solidFill>
          <a:ln>
            <a:solidFill>
              <a:schemeClr val="tx2"/>
            </a:solidFill>
          </a:ln>
        </p:spPr>
        <p:txBody>
          <a:bodyPr/>
          <a:lstStyle>
            <a:lvl1pPr>
              <a:defRPr sz="400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a:solidFill>
            <a:schemeClr val="accent1">
              <a:lumMod val="20000"/>
              <a:lumOff val="80000"/>
            </a:schemeClr>
          </a:solidFill>
          <a:ln>
            <a:solidFill>
              <a:schemeClr val="accent1">
                <a:lumMod val="20000"/>
                <a:lumOff val="80000"/>
              </a:schemeClr>
            </a:solidFill>
          </a:ln>
        </p:spPr>
        <p:txBody>
          <a:bodyPr/>
          <a:lstStyle>
            <a:lvl1pPr>
              <a:defRPr sz="4000">
                <a:solidFill>
                  <a:srgbClr val="3055A6"/>
                </a:solidFill>
              </a:defRPr>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rgbClr val="3055A6"/>
                </a:solidFill>
              </a:defRPr>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7818" y="1142984"/>
            <a:ext cx="3383280" cy="877824"/>
          </a:xfrm>
          <a:solidFill>
            <a:srgbClr val="3055A6"/>
          </a:solidFill>
        </p:spPr>
        <p:txBody>
          <a:bodyPr anchor="b"/>
          <a:lstStyle>
            <a:lvl1pPr algn="l">
              <a:buNone/>
              <a:defRPr sz="18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5357818" y="2071678"/>
            <a:ext cx="3383280" cy="3786214"/>
          </a:xfrm>
        </p:spPr>
        <p:txBody>
          <a:bodyPr/>
          <a:lstStyle>
            <a:lvl1pPr marL="9144" indent="0">
              <a:buNone/>
              <a:defRPr sz="1400">
                <a:solidFill>
                  <a:srgbClr val="3055A6"/>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142844" y="1142984"/>
            <a:ext cx="5102352" cy="5367357"/>
          </a:xfrm>
        </p:spPr>
        <p:txBody>
          <a:bodyPr/>
          <a:lstStyle>
            <a:lvl1pPr>
              <a:buNone/>
              <a:defRPr sz="3200">
                <a:solidFill>
                  <a:srgbClr val="3055A6"/>
                </a:solidFill>
              </a:defRPr>
            </a:lvl1pPr>
            <a:lvl2pPr>
              <a:defRPr sz="2800">
                <a:solidFill>
                  <a:schemeClr val="accent1">
                    <a:lumMod val="60000"/>
                    <a:lumOff val="40000"/>
                  </a:schemeClr>
                </a:solidFill>
              </a:defRPr>
            </a:lvl2pPr>
            <a:lvl3pPr>
              <a:defRPr sz="2400">
                <a:solidFill>
                  <a:srgbClr val="3055A6"/>
                </a:solidFill>
              </a:defRPr>
            </a:lvl3pPr>
            <a:lvl4pPr>
              <a:buClr>
                <a:schemeClr val="accent1">
                  <a:lumMod val="60000"/>
                  <a:lumOff val="40000"/>
                </a:schemeClr>
              </a:buClr>
              <a:defRPr sz="2000">
                <a:solidFill>
                  <a:schemeClr val="accent1">
                    <a:lumMod val="60000"/>
                    <a:lumOff val="40000"/>
                  </a:schemeClr>
                </a:solidFill>
              </a:defRPr>
            </a:lvl4pPr>
            <a:lvl5pPr>
              <a:defRPr sz="2000">
                <a:solidFill>
                  <a:srgbClr val="3055A6"/>
                </a:solidFill>
              </a:defRPr>
            </a:lvl5pPr>
          </a:lstStyle>
          <a:p>
            <a:pPr lvl="0"/>
            <a:r>
              <a:rPr lang="en-US" dirty="0" smtClean="0"/>
              <a:t>Click to edit Master text</a:t>
            </a:r>
          </a:p>
          <a:p>
            <a:pPr lvl="0"/>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7818" y="1071546"/>
            <a:ext cx="3383280" cy="877824"/>
          </a:xfrm>
          <a:solidFill>
            <a:schemeClr val="accent1">
              <a:lumMod val="20000"/>
              <a:lumOff val="80000"/>
            </a:schemeClr>
          </a:solidFill>
        </p:spPr>
        <p:txBody>
          <a:bodyPr anchor="b"/>
          <a:lstStyle>
            <a:lvl1pPr algn="l">
              <a:buNone/>
              <a:defRPr sz="1800" b="1">
                <a:solidFill>
                  <a:srgbClr val="3055A6"/>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5357818" y="2000240"/>
            <a:ext cx="3383280" cy="3786214"/>
          </a:xfrm>
          <a:noFill/>
          <a:ln>
            <a:solidFill>
              <a:schemeClr val="accent1">
                <a:lumMod val="20000"/>
                <a:lumOff val="80000"/>
              </a:schemeClr>
            </a:solidFill>
          </a:ln>
        </p:spPr>
        <p:txBody>
          <a:bodyPr/>
          <a:lstStyle>
            <a:lvl1pPr marL="9144" indent="0">
              <a:buNone/>
              <a:defRPr sz="1400">
                <a:solidFill>
                  <a:srgbClr val="3055A6"/>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142844" y="1071546"/>
            <a:ext cx="5102352" cy="5367357"/>
          </a:xfrm>
          <a:noFill/>
        </p:spPr>
        <p:txBody>
          <a:bodyPr/>
          <a:lstStyle>
            <a:lvl1pPr>
              <a:buNone/>
              <a:defRPr sz="3200">
                <a:solidFill>
                  <a:srgbClr val="3055A6"/>
                </a:solidFill>
              </a:defRPr>
            </a:lvl1pPr>
            <a:lvl2pPr>
              <a:buClr>
                <a:schemeClr val="bg1"/>
              </a:buClr>
              <a:buFont typeface="Arial" pitchFamily="34" charset="0"/>
              <a:buChar char="•"/>
              <a:defRPr sz="2800">
                <a:solidFill>
                  <a:schemeClr val="accent1">
                    <a:lumMod val="60000"/>
                    <a:lumOff val="40000"/>
                  </a:schemeClr>
                </a:solidFill>
              </a:defRPr>
            </a:lvl2pPr>
            <a:lvl3pPr>
              <a:buClr>
                <a:schemeClr val="bg1"/>
              </a:buClr>
              <a:defRPr sz="2400">
                <a:solidFill>
                  <a:schemeClr val="tx2"/>
                </a:solidFill>
              </a:defRPr>
            </a:lvl3pPr>
            <a:lvl4pPr>
              <a:buClr>
                <a:schemeClr val="bg1"/>
              </a:buClr>
              <a:defRPr sz="2000">
                <a:solidFill>
                  <a:schemeClr val="accent1">
                    <a:lumMod val="60000"/>
                    <a:lumOff val="40000"/>
                  </a:schemeClr>
                </a:solidFill>
              </a:defRPr>
            </a:lvl4pPr>
            <a:lvl5pPr>
              <a:buClr>
                <a:schemeClr val="bg1"/>
              </a:buClr>
              <a:defRPr sz="2000">
                <a:solidFill>
                  <a:schemeClr val="tx2"/>
                </a:solidFill>
              </a:defRPr>
            </a:lvl5pPr>
          </a:lstStyle>
          <a:p>
            <a:pPr lvl="0"/>
            <a:r>
              <a:rPr lang="en-US" dirty="0" smtClean="0"/>
              <a:t>Click to edit Master text</a:t>
            </a:r>
          </a:p>
          <a:p>
            <a:pPr lvl="0"/>
            <a:r>
              <a:rPr lang="en-US" dirty="0" smtClean="0"/>
              <a:t>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22" descr="dictionary and steth resized.JPG"/>
          <p:cNvPicPr>
            <a:picLocks noChangeAspect="1"/>
          </p:cNvPicPr>
          <p:nvPr userDrawn="1"/>
        </p:nvPicPr>
        <p:blipFill>
          <a:blip r:embed="rId2" cstate="print"/>
          <a:srcRect l="6836" r="2930" b="-1563"/>
          <a:stretch>
            <a:fillRect/>
          </a:stretch>
        </p:blipFill>
        <p:spPr bwMode="auto">
          <a:xfrm>
            <a:off x="357188" y="1071563"/>
            <a:ext cx="4714875" cy="4643437"/>
          </a:xfrm>
          <a:prstGeom prst="rect">
            <a:avLst/>
          </a:prstGeom>
          <a:noFill/>
          <a:ln w="9525">
            <a:noFill/>
            <a:miter lim="800000"/>
            <a:headEnd/>
            <a:tailEnd/>
          </a:ln>
        </p:spPr>
      </p:pic>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6"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DFB5C165-E091-4CB1-82A8-1EB9DF5B8E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8229600" cy="1066800"/>
          </a:xfrm>
        </p:spPr>
        <p:txBody>
          <a:bodyPr/>
          <a:lstStyle>
            <a:lvl1pPr>
              <a:defRPr>
                <a:solidFill>
                  <a:srgbClr val="3055A6"/>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0034" y="2214554"/>
            <a:ext cx="8229600" cy="4143404"/>
          </a:xfrm>
        </p:spPr>
        <p:txBody>
          <a:bodyPr/>
          <a:lstStyle>
            <a:lvl1pPr>
              <a:buClr>
                <a:schemeClr val="tx2"/>
              </a:buClr>
              <a:buFont typeface="Arial" pitchFamily="34" charset="0"/>
              <a:buNone/>
              <a:defRPr>
                <a:solidFill>
                  <a:srgbClr val="3055A6"/>
                </a:solidFill>
                <a:latin typeface="Arial" pitchFamily="34" charset="0"/>
                <a:cs typeface="Arial" pitchFamily="34" charset="0"/>
              </a:defRPr>
            </a:lvl1pPr>
            <a:lvl2pPr>
              <a:buClr>
                <a:schemeClr val="accent1">
                  <a:lumMod val="60000"/>
                  <a:lumOff val="40000"/>
                </a:schemeClr>
              </a:buClr>
              <a:buFont typeface="Arial" pitchFamily="34" charset="0"/>
              <a:buChar char="•"/>
              <a:defRPr>
                <a:solidFill>
                  <a:schemeClr val="accent1">
                    <a:lumMod val="60000"/>
                    <a:lumOff val="40000"/>
                  </a:schemeClr>
                </a:solidFill>
                <a:latin typeface="Arial" pitchFamily="34" charset="0"/>
                <a:cs typeface="Arial" pitchFamily="34" charset="0"/>
              </a:defRPr>
            </a:lvl2pPr>
            <a:lvl3pPr>
              <a:buClr>
                <a:srgbClr val="3055A6"/>
              </a:buClr>
              <a:buFont typeface="Arial" pitchFamily="34" charset="0"/>
              <a:buChar char="•"/>
              <a:defRPr>
                <a:solidFill>
                  <a:srgbClr val="3055A6"/>
                </a:solidFill>
                <a:latin typeface="Arial" pitchFamily="34" charset="0"/>
                <a:cs typeface="Arial" pitchFamily="34" charset="0"/>
              </a:defRPr>
            </a:lvl3pPr>
            <a:lvl4pPr>
              <a:buClr>
                <a:schemeClr val="accent1">
                  <a:lumMod val="60000"/>
                  <a:lumOff val="40000"/>
                </a:schemeClr>
              </a:buClr>
              <a:buFont typeface="Arial" pitchFamily="34" charset="0"/>
              <a:buChar char="•"/>
              <a:defRPr>
                <a:solidFill>
                  <a:schemeClr val="accent1">
                    <a:lumMod val="60000"/>
                    <a:lumOff val="40000"/>
                  </a:schemeClr>
                </a:solidFill>
                <a:latin typeface="Arial" pitchFamily="34" charset="0"/>
                <a:cs typeface="Arial" pitchFamily="34" charset="0"/>
              </a:defRPr>
            </a:lvl4pPr>
            <a:lvl5pPr>
              <a:buClr>
                <a:srgbClr val="3055A6"/>
              </a:buClr>
              <a:buFont typeface="Arial" pitchFamily="34" charset="0"/>
              <a:buChar char="•"/>
              <a:defRPr>
                <a:solidFill>
                  <a:srgbClr val="3055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947C77A1-01B2-4F52-AC60-BF2D58056BA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5" name="Picture 22" descr="tablets.jpg"/>
          <p:cNvPicPr>
            <a:picLocks noChangeAspect="1"/>
          </p:cNvPicPr>
          <p:nvPr userDrawn="1"/>
        </p:nvPicPr>
        <p:blipFill>
          <a:blip r:embed="rId2" cstate="print"/>
          <a:srcRect r="35468"/>
          <a:stretch>
            <a:fillRect/>
          </a:stretch>
        </p:blipFill>
        <p:spPr bwMode="auto">
          <a:xfrm>
            <a:off x="357188" y="1071563"/>
            <a:ext cx="4643437" cy="4714875"/>
          </a:xfrm>
          <a:prstGeom prst="rect">
            <a:avLst/>
          </a:prstGeom>
          <a:noFill/>
          <a:ln w="9525">
            <a:noFill/>
            <a:miter lim="800000"/>
            <a:headEnd/>
            <a:tailEnd/>
          </a:ln>
        </p:spPr>
      </p:pic>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6"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8ADDF2B2-171F-41FC-B153-0BDC733063B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5" name="Picture 22" descr="young doctor looking at test tube with blood in it.jpg"/>
          <p:cNvPicPr>
            <a:picLocks noChangeAspect="1"/>
          </p:cNvPicPr>
          <p:nvPr userDrawn="1"/>
        </p:nvPicPr>
        <p:blipFill>
          <a:blip r:embed="rId2" cstate="print"/>
          <a:srcRect l="9346" r="8504"/>
          <a:stretch>
            <a:fillRect/>
          </a:stretch>
        </p:blipFill>
        <p:spPr bwMode="auto">
          <a:xfrm>
            <a:off x="214313" y="1071563"/>
            <a:ext cx="5164137" cy="4714875"/>
          </a:xfrm>
          <a:prstGeom prst="rect">
            <a:avLst/>
          </a:prstGeom>
          <a:noFill/>
          <a:ln w="9525">
            <a:noFill/>
            <a:miter lim="800000"/>
            <a:headEnd/>
            <a:tailEnd/>
          </a:ln>
        </p:spPr>
      </p:pic>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6"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3FB5E7EE-55BD-4B13-9F9A-EA6D1E08EB3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5" name="Picture 22" descr="glass bottles and suringes.jpg"/>
          <p:cNvPicPr>
            <a:picLocks noChangeAspect="1"/>
          </p:cNvPicPr>
          <p:nvPr userDrawn="1"/>
        </p:nvPicPr>
        <p:blipFill>
          <a:blip r:embed="rId2" cstate="print"/>
          <a:srcRect l="8348" r="5283"/>
          <a:stretch>
            <a:fillRect/>
          </a:stretch>
        </p:blipFill>
        <p:spPr bwMode="auto">
          <a:xfrm>
            <a:off x="428625" y="1071563"/>
            <a:ext cx="4787900" cy="4714875"/>
          </a:xfrm>
          <a:prstGeom prst="rect">
            <a:avLst/>
          </a:prstGeom>
          <a:noFill/>
          <a:ln w="9525">
            <a:noFill/>
            <a:miter lim="800000"/>
            <a:headEnd/>
            <a:tailEnd/>
          </a:ln>
        </p:spPr>
      </p:pic>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6"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D005F97B-5273-4195-9551-519B44A412C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5" name="Picture 22" descr="files paper pen and steth.jpg"/>
          <p:cNvPicPr>
            <a:picLocks noChangeAspect="1"/>
          </p:cNvPicPr>
          <p:nvPr userDrawn="1"/>
        </p:nvPicPr>
        <p:blipFill>
          <a:blip r:embed="rId2" cstate="print"/>
          <a:srcRect l="14432" r="15851"/>
          <a:stretch>
            <a:fillRect/>
          </a:stretch>
        </p:blipFill>
        <p:spPr bwMode="auto">
          <a:xfrm>
            <a:off x="357188" y="1071563"/>
            <a:ext cx="4938712" cy="4714875"/>
          </a:xfrm>
          <a:prstGeom prst="rect">
            <a:avLst/>
          </a:prstGeom>
          <a:noFill/>
          <a:ln w="9525">
            <a:noFill/>
            <a:miter lim="800000"/>
            <a:headEnd/>
            <a:tailEnd/>
          </a:ln>
        </p:spPr>
      </p:pic>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6"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F5F03040-2562-42DA-A844-BB6ECF803F8D}"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5" name="Picture 22" descr="docs in surgery.jpg"/>
          <p:cNvPicPr>
            <a:picLocks noChangeAspect="1"/>
          </p:cNvPicPr>
          <p:nvPr userDrawn="1"/>
        </p:nvPicPr>
        <p:blipFill>
          <a:blip r:embed="rId2" cstate="print"/>
          <a:srcRect l="15454" r="8351"/>
          <a:stretch>
            <a:fillRect/>
          </a:stretch>
        </p:blipFill>
        <p:spPr bwMode="auto">
          <a:xfrm>
            <a:off x="357188" y="1071563"/>
            <a:ext cx="4975225" cy="4714875"/>
          </a:xfrm>
          <a:prstGeom prst="rect">
            <a:avLst/>
          </a:prstGeom>
          <a:noFill/>
          <a:ln w="9525">
            <a:noFill/>
            <a:miter lim="800000"/>
            <a:headEnd/>
            <a:tailEnd/>
          </a:ln>
        </p:spPr>
      </p:pic>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6" name="Slide Number Placeholder 6"/>
          <p:cNvSpPr>
            <a:spLocks noGrp="1"/>
          </p:cNvSpPr>
          <p:nvPr>
            <p:ph type="sldNum" sz="quarter" idx="10"/>
          </p:nvPr>
        </p:nvSpPr>
        <p:spPr>
          <a:xfrm>
            <a:off x="8174038" y="1588"/>
            <a:ext cx="762000" cy="366712"/>
          </a:xfrm>
          <a:prstGeom prst="rect">
            <a:avLst/>
          </a:prstGeom>
        </p:spPr>
        <p:txBody>
          <a:bodyPr/>
          <a:lstStyle>
            <a:lvl1pPr fontAlgn="auto">
              <a:spcBef>
                <a:spcPts val="0"/>
              </a:spcBef>
              <a:spcAft>
                <a:spcPts val="0"/>
              </a:spcAft>
              <a:defRPr>
                <a:latin typeface="+mn-lt"/>
              </a:defRPr>
            </a:lvl1pPr>
          </a:lstStyle>
          <a:p>
            <a:pPr>
              <a:defRPr/>
            </a:pPr>
            <a:fld id="{80D81FFD-70C7-4E69-9B97-B61D7D24D90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214422"/>
            <a:ext cx="8229600" cy="1066800"/>
          </a:xfrm>
          <a:solidFill>
            <a:srgbClr val="3055A6"/>
          </a:solidFill>
        </p:spPr>
        <p:txBody>
          <a:bodyPr/>
          <a:lstStyle>
            <a:lvl1pPr>
              <a:defRPr>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0034" y="2285992"/>
            <a:ext cx="8229600" cy="4000528"/>
          </a:xfrm>
        </p:spPr>
        <p:txBody>
          <a:bodyPr/>
          <a:lstStyle>
            <a:lvl1pPr>
              <a:buClr>
                <a:schemeClr val="accent1"/>
              </a:buClr>
              <a:buFont typeface="Arial" pitchFamily="34" charset="0"/>
              <a:buNone/>
              <a:defRPr>
                <a:solidFill>
                  <a:srgbClr val="3055A6"/>
                </a:solidFill>
                <a:latin typeface="Arial" pitchFamily="34" charset="0"/>
                <a:cs typeface="Arial" pitchFamily="34" charset="0"/>
              </a:defRPr>
            </a:lvl1pPr>
            <a:lvl2pPr>
              <a:buClr>
                <a:schemeClr val="accent1">
                  <a:lumMod val="60000"/>
                  <a:lumOff val="40000"/>
                </a:schemeClr>
              </a:buClr>
              <a:buFont typeface="Arial" pitchFamily="34" charset="0"/>
              <a:buChar char="•"/>
              <a:defRPr>
                <a:solidFill>
                  <a:schemeClr val="accent1">
                    <a:lumMod val="60000"/>
                    <a:lumOff val="40000"/>
                  </a:schemeClr>
                </a:solidFill>
                <a:latin typeface="Arial" pitchFamily="34" charset="0"/>
                <a:cs typeface="Arial" pitchFamily="34" charset="0"/>
              </a:defRPr>
            </a:lvl2pPr>
            <a:lvl3pPr>
              <a:buClr>
                <a:srgbClr val="3055A6"/>
              </a:buClr>
              <a:buFont typeface="Arial" pitchFamily="34" charset="0"/>
              <a:buChar char="•"/>
              <a:defRPr>
                <a:solidFill>
                  <a:srgbClr val="3055A6"/>
                </a:solidFill>
                <a:latin typeface="Arial" pitchFamily="34" charset="0"/>
                <a:cs typeface="Arial" pitchFamily="34" charset="0"/>
              </a:defRPr>
            </a:lvl3pPr>
            <a:lvl4pPr>
              <a:buClr>
                <a:schemeClr val="accent1">
                  <a:lumMod val="60000"/>
                  <a:lumOff val="40000"/>
                </a:schemeClr>
              </a:buClr>
              <a:buFont typeface="Arial" pitchFamily="34" charset="0"/>
              <a:buChar char="•"/>
              <a:defRPr>
                <a:solidFill>
                  <a:schemeClr val="accent1">
                    <a:lumMod val="60000"/>
                    <a:lumOff val="40000"/>
                  </a:schemeClr>
                </a:solidFill>
                <a:latin typeface="Arial" pitchFamily="34" charset="0"/>
                <a:cs typeface="Arial" pitchFamily="34" charset="0"/>
              </a:defRPr>
            </a:lvl4pPr>
            <a:lvl5pPr>
              <a:buClr>
                <a:srgbClr val="3055A6"/>
              </a:buClr>
              <a:buFont typeface="Arial" pitchFamily="34" charset="0"/>
              <a:buChar char="•"/>
              <a:defRPr>
                <a:solidFill>
                  <a:srgbClr val="3055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1066800"/>
          </a:xfrm>
          <a:solidFill>
            <a:schemeClr val="bg1"/>
          </a:solidFill>
        </p:spPr>
        <p:txBody>
          <a:bodyPr/>
          <a:lstStyle>
            <a:lvl1pPr>
              <a:defRPr>
                <a:solidFill>
                  <a:srgbClr val="3055A6"/>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0034" y="2143116"/>
            <a:ext cx="8215370" cy="4214842"/>
          </a:xfrm>
          <a:solidFill>
            <a:srgbClr val="3055A6"/>
          </a:solidFill>
        </p:spPr>
        <p:txBody>
          <a:bodyPr/>
          <a:lstStyle>
            <a:lvl1pPr>
              <a:buClr>
                <a:schemeClr val="bg1"/>
              </a:buClr>
              <a:buFont typeface="Arial" pitchFamily="34" charset="0"/>
              <a:buNone/>
              <a:defRPr>
                <a:solidFill>
                  <a:schemeClr val="bg1"/>
                </a:solidFill>
                <a:latin typeface="Arial" pitchFamily="34" charset="0"/>
                <a:cs typeface="Arial" pitchFamily="34" charset="0"/>
              </a:defRPr>
            </a:lvl1pPr>
            <a:lvl2pPr>
              <a:buClr>
                <a:schemeClr val="bg1"/>
              </a:buClr>
              <a:buFont typeface="Arial" pitchFamily="34" charset="0"/>
              <a:buChar char="•"/>
              <a:defRPr>
                <a:solidFill>
                  <a:schemeClr val="bg1"/>
                </a:solidFill>
                <a:latin typeface="Arial" pitchFamily="34" charset="0"/>
                <a:cs typeface="Arial" pitchFamily="34" charset="0"/>
              </a:defRPr>
            </a:lvl2pPr>
            <a:lvl3pPr>
              <a:buClr>
                <a:schemeClr val="bg1"/>
              </a:buClr>
              <a:buFont typeface="Arial" pitchFamily="34" charset="0"/>
              <a:buChar char="•"/>
              <a:defRPr>
                <a:solidFill>
                  <a:schemeClr val="bg1"/>
                </a:solidFill>
                <a:latin typeface="Arial" pitchFamily="34" charset="0"/>
                <a:cs typeface="Arial" pitchFamily="34" charset="0"/>
              </a:defRPr>
            </a:lvl3pPr>
            <a:lvl4pPr>
              <a:buClr>
                <a:schemeClr val="bg1"/>
              </a:buClr>
              <a:buFont typeface="Arial" pitchFamily="34" charset="0"/>
              <a:buChar char="•"/>
              <a:defRPr>
                <a:solidFill>
                  <a:schemeClr val="bg1"/>
                </a:solidFill>
                <a:latin typeface="Arial" pitchFamily="34" charset="0"/>
                <a:cs typeface="Arial" pitchFamily="34" charset="0"/>
              </a:defRPr>
            </a:lvl4pPr>
            <a:lvl5pPr>
              <a:buClr>
                <a:schemeClr val="bg1"/>
              </a:buClr>
              <a:buFont typeface="Arial" pitchFamily="34" charset="0"/>
              <a:buChar cha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1066800"/>
          </a:xfrm>
          <a:solidFill>
            <a:schemeClr val="bg1"/>
          </a:solidFill>
        </p:spPr>
        <p:txBody>
          <a:bodyPr/>
          <a:lstStyle>
            <a:lvl1pPr>
              <a:defRPr>
                <a:solidFill>
                  <a:srgbClr val="3055A6"/>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0034" y="2143116"/>
            <a:ext cx="8215370" cy="4214842"/>
          </a:xfrm>
          <a:solidFill>
            <a:schemeClr val="accent1">
              <a:lumMod val="20000"/>
              <a:lumOff val="80000"/>
            </a:schemeClr>
          </a:solidFill>
        </p:spPr>
        <p:txBody>
          <a:bodyPr/>
          <a:lstStyle>
            <a:lvl1pPr>
              <a:buClr>
                <a:schemeClr val="bg1"/>
              </a:buClr>
              <a:buFont typeface="Arial" pitchFamily="34" charset="0"/>
              <a:buNone/>
              <a:defRPr>
                <a:solidFill>
                  <a:srgbClr val="3055A6"/>
                </a:solidFill>
                <a:latin typeface="Arial" pitchFamily="34" charset="0"/>
                <a:cs typeface="Arial" pitchFamily="34" charset="0"/>
              </a:defRPr>
            </a:lvl1pPr>
            <a:lvl2pPr>
              <a:buClr>
                <a:srgbClr val="3055A6"/>
              </a:buClr>
              <a:buFont typeface="Arial" pitchFamily="34" charset="0"/>
              <a:buChar char="•"/>
              <a:defRPr>
                <a:solidFill>
                  <a:srgbClr val="3055A6"/>
                </a:solidFill>
                <a:latin typeface="Arial" pitchFamily="34" charset="0"/>
                <a:cs typeface="Arial" pitchFamily="34" charset="0"/>
              </a:defRPr>
            </a:lvl2pPr>
            <a:lvl3pPr>
              <a:buClr>
                <a:srgbClr val="3055A6"/>
              </a:buClr>
              <a:buFont typeface="Arial" pitchFamily="34" charset="0"/>
              <a:buChar char="•"/>
              <a:defRPr>
                <a:solidFill>
                  <a:srgbClr val="3055A6"/>
                </a:solidFill>
                <a:latin typeface="Arial" pitchFamily="34" charset="0"/>
                <a:cs typeface="Arial" pitchFamily="34" charset="0"/>
              </a:defRPr>
            </a:lvl3pPr>
            <a:lvl4pPr>
              <a:buClr>
                <a:srgbClr val="3055A6"/>
              </a:buClr>
              <a:buFont typeface="Arial" pitchFamily="34" charset="0"/>
              <a:buChar char="•"/>
              <a:defRPr>
                <a:solidFill>
                  <a:srgbClr val="3055A6"/>
                </a:solidFill>
                <a:latin typeface="Arial" pitchFamily="34" charset="0"/>
                <a:cs typeface="Arial" pitchFamily="34" charset="0"/>
              </a:defRPr>
            </a:lvl4pPr>
            <a:lvl5pPr>
              <a:buClr>
                <a:srgbClr val="3055A6"/>
              </a:buClr>
              <a:buFont typeface="Arial" pitchFamily="34" charset="0"/>
              <a:buChar char="•"/>
              <a:defRPr>
                <a:solidFill>
                  <a:srgbClr val="3055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214422"/>
            <a:ext cx="8229600" cy="1066800"/>
          </a:xfrm>
          <a:solidFill>
            <a:srgbClr val="3055A6"/>
          </a:solidFill>
        </p:spPr>
        <p:txBody>
          <a:bodyPr/>
          <a:lstStyle>
            <a:lvl1pPr>
              <a:defRPr>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0034" y="2285992"/>
            <a:ext cx="8229600" cy="4000528"/>
          </a:xfrm>
        </p:spPr>
        <p:txBody>
          <a:bodyPr/>
          <a:lstStyle>
            <a:lvl1pPr>
              <a:buClr>
                <a:schemeClr val="accent1"/>
              </a:buClr>
              <a:buFont typeface="Arial" pitchFamily="34" charset="0"/>
              <a:buNone/>
              <a:defRPr>
                <a:solidFill>
                  <a:srgbClr val="3055A6"/>
                </a:solidFill>
                <a:latin typeface="Arial" pitchFamily="34" charset="0"/>
                <a:cs typeface="Arial" pitchFamily="34" charset="0"/>
              </a:defRPr>
            </a:lvl1pPr>
            <a:lvl2pPr>
              <a:buClr>
                <a:schemeClr val="accent1">
                  <a:lumMod val="60000"/>
                  <a:lumOff val="40000"/>
                </a:schemeClr>
              </a:buClr>
              <a:buFont typeface="Arial" pitchFamily="34" charset="0"/>
              <a:buChar char="•"/>
              <a:defRPr>
                <a:solidFill>
                  <a:schemeClr val="accent1">
                    <a:lumMod val="60000"/>
                    <a:lumOff val="40000"/>
                  </a:schemeClr>
                </a:solidFill>
                <a:latin typeface="Arial" pitchFamily="34" charset="0"/>
                <a:cs typeface="Arial" pitchFamily="34" charset="0"/>
              </a:defRPr>
            </a:lvl2pPr>
            <a:lvl3pPr>
              <a:buClr>
                <a:srgbClr val="3055A6"/>
              </a:buClr>
              <a:buFont typeface="Arial" pitchFamily="34" charset="0"/>
              <a:buChar char="•"/>
              <a:defRPr>
                <a:solidFill>
                  <a:srgbClr val="3055A6"/>
                </a:solidFill>
                <a:latin typeface="Arial" pitchFamily="34" charset="0"/>
                <a:cs typeface="Arial" pitchFamily="34" charset="0"/>
              </a:defRPr>
            </a:lvl3pPr>
            <a:lvl4pPr>
              <a:buClr>
                <a:schemeClr val="accent1">
                  <a:lumMod val="60000"/>
                  <a:lumOff val="40000"/>
                </a:schemeClr>
              </a:buClr>
              <a:buFont typeface="Arial" pitchFamily="34" charset="0"/>
              <a:buChar char="•"/>
              <a:defRPr>
                <a:solidFill>
                  <a:schemeClr val="accent1">
                    <a:lumMod val="60000"/>
                    <a:lumOff val="40000"/>
                  </a:schemeClr>
                </a:solidFill>
                <a:latin typeface="Arial" pitchFamily="34" charset="0"/>
                <a:cs typeface="Arial" pitchFamily="34" charset="0"/>
              </a:defRPr>
            </a:lvl4pPr>
            <a:lvl5pPr>
              <a:buClr>
                <a:srgbClr val="3055A6"/>
              </a:buClr>
              <a:buFont typeface="Arial" pitchFamily="34" charset="0"/>
              <a:buChar char="•"/>
              <a:defRPr>
                <a:solidFill>
                  <a:srgbClr val="3055A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8229600" cy="1066800"/>
          </a:xfrm>
          <a:solidFill>
            <a:schemeClr val="accent1">
              <a:lumMod val="20000"/>
              <a:lumOff val="80000"/>
            </a:schemeClr>
          </a:solidFill>
        </p:spPr>
        <p:txBody>
          <a:bodyPr/>
          <a:lstStyle>
            <a:lvl1pPr>
              <a:defRPr>
                <a:solidFill>
                  <a:srgbClr val="3055A6"/>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0034" y="2214555"/>
            <a:ext cx="4038600" cy="4143403"/>
          </a:xfrm>
        </p:spPr>
        <p:txBody>
          <a:bodyPr/>
          <a:lstStyle>
            <a:lvl1pPr>
              <a:buClr>
                <a:schemeClr val="accent1"/>
              </a:buClr>
              <a:buFont typeface="Arial" pitchFamily="34" charset="0"/>
              <a:buNone/>
              <a:defRPr sz="2000">
                <a:solidFill>
                  <a:srgbClr val="3055A6"/>
                </a:solidFill>
              </a:defRPr>
            </a:lvl1pPr>
            <a:lvl2pPr>
              <a:buFont typeface="Arial" pitchFamily="34" charset="0"/>
              <a:buChar char="•"/>
              <a:defRPr sz="1900"/>
            </a:lvl2pPr>
            <a:lvl3pPr>
              <a:buFont typeface="Arial" pitchFamily="34" charset="0"/>
              <a:buChar char="•"/>
              <a:defRPr sz="1800">
                <a:solidFill>
                  <a:srgbClr val="3055A6"/>
                </a:solidFill>
              </a:defRPr>
            </a:lvl3pPr>
            <a:lvl4pPr>
              <a:buClr>
                <a:schemeClr val="accent1">
                  <a:lumMod val="60000"/>
                  <a:lumOff val="40000"/>
                </a:schemeClr>
              </a:buClr>
              <a:buFont typeface="Arial" pitchFamily="34" charset="0"/>
              <a:buChar char="•"/>
              <a:defRPr sz="1800">
                <a:solidFill>
                  <a:schemeClr val="accent1">
                    <a:lumMod val="60000"/>
                    <a:lumOff val="40000"/>
                  </a:schemeClr>
                </a:solidFill>
              </a:defRPr>
            </a:lvl4pPr>
            <a:lvl5pPr>
              <a:buClr>
                <a:srgbClr val="3055A6"/>
              </a:buClr>
              <a:buFont typeface="Arial" pitchFamily="34" charset="0"/>
              <a:buChar char="•"/>
              <a:defRPr sz="1800">
                <a:solidFill>
                  <a:srgbClr val="3055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6" y="2214554"/>
            <a:ext cx="4038600" cy="4143404"/>
          </a:xfrm>
        </p:spPr>
        <p:txBody>
          <a:bodyPr/>
          <a:lstStyle>
            <a:lvl1pPr eaLnBrk="1" latinLnBrk="0" hangingPunct="1">
              <a:buClr>
                <a:schemeClr val="accent1"/>
              </a:buClr>
              <a:buFont typeface="Arial" pitchFamily="34" charset="0"/>
              <a:buNone/>
              <a:defRPr sz="2000">
                <a:solidFill>
                  <a:srgbClr val="3055A6"/>
                </a:solidFill>
              </a:defRPr>
            </a:lvl1pPr>
            <a:lvl2pPr eaLnBrk="1" latinLnBrk="0" hangingPunct="1">
              <a:buFont typeface="Arial" pitchFamily="34" charset="0"/>
              <a:buChar char="•"/>
              <a:defRPr sz="1900"/>
            </a:lvl2pPr>
            <a:lvl3pPr eaLnBrk="1" latinLnBrk="0" hangingPunct="1">
              <a:buFont typeface="Arial" pitchFamily="34" charset="0"/>
              <a:buChar char="•"/>
              <a:defRPr sz="1800">
                <a:solidFill>
                  <a:srgbClr val="3055A6"/>
                </a:solidFill>
              </a:defRPr>
            </a:lvl3pPr>
            <a:lvl4pPr eaLnBrk="1" latinLnBrk="0" hangingPunct="1">
              <a:buClr>
                <a:schemeClr val="accent1">
                  <a:lumMod val="60000"/>
                  <a:lumOff val="40000"/>
                </a:schemeClr>
              </a:buClr>
              <a:buFont typeface="Arial" pitchFamily="34" charset="0"/>
              <a:buChar char="•"/>
              <a:defRPr sz="1800">
                <a:solidFill>
                  <a:schemeClr val="accent1">
                    <a:lumMod val="60000"/>
                    <a:lumOff val="40000"/>
                  </a:schemeClr>
                </a:solidFill>
              </a:defRPr>
            </a:lvl4pPr>
            <a:lvl5pPr eaLnBrk="1" latinLnBrk="0" hangingPunct="1">
              <a:buClr>
                <a:srgbClr val="3055A6"/>
              </a:buClr>
              <a:buFont typeface="Arial" pitchFamily="34" charset="0"/>
              <a:buChar char="•"/>
              <a:defRPr sz="1800">
                <a:solidFill>
                  <a:srgbClr val="3055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8229600" cy="1066800"/>
          </a:xfrm>
        </p:spPr>
        <p:txBody>
          <a:bodyPr/>
          <a:lstStyle>
            <a:lvl1pPr>
              <a:defRPr>
                <a:solidFill>
                  <a:srgbClr val="3055A6"/>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0034" y="2214531"/>
            <a:ext cx="4071966" cy="4143427"/>
          </a:xfrm>
          <a:solidFill>
            <a:schemeClr val="accent1">
              <a:lumMod val="20000"/>
              <a:lumOff val="80000"/>
            </a:schemeClr>
          </a:solidFill>
        </p:spPr>
        <p:txBody>
          <a:bodyPr/>
          <a:lstStyle>
            <a:lvl1pPr>
              <a:buClr>
                <a:srgbClr val="3055A6"/>
              </a:buClr>
              <a:buFont typeface="Arial" pitchFamily="34" charset="0"/>
              <a:buNone/>
              <a:defRPr sz="2000">
                <a:solidFill>
                  <a:srgbClr val="3055A6"/>
                </a:solidFill>
              </a:defRPr>
            </a:lvl1pPr>
            <a:lvl2pPr>
              <a:buClr>
                <a:srgbClr val="3055A6"/>
              </a:buClr>
              <a:buFont typeface="Arial" pitchFamily="34" charset="0"/>
              <a:buChar char="•"/>
              <a:defRPr sz="1900">
                <a:solidFill>
                  <a:srgbClr val="3055A6"/>
                </a:solidFill>
              </a:defRPr>
            </a:lvl2pPr>
            <a:lvl3pPr>
              <a:buClr>
                <a:srgbClr val="3055A6"/>
              </a:buClr>
              <a:buFont typeface="Arial" pitchFamily="34" charset="0"/>
              <a:buChar char="•"/>
              <a:defRPr sz="1800">
                <a:solidFill>
                  <a:srgbClr val="3055A6"/>
                </a:solidFill>
              </a:defRPr>
            </a:lvl3pPr>
            <a:lvl4pPr>
              <a:buClr>
                <a:srgbClr val="3055A6"/>
              </a:buClr>
              <a:buFont typeface="Arial" pitchFamily="34" charset="0"/>
              <a:buChar char="•"/>
              <a:defRPr sz="1800">
                <a:solidFill>
                  <a:srgbClr val="3055A6"/>
                </a:solidFill>
              </a:defRPr>
            </a:lvl4pPr>
            <a:lvl5pPr>
              <a:buClr>
                <a:srgbClr val="3055A6"/>
              </a:buClr>
              <a:buFont typeface="Arial" pitchFamily="34" charset="0"/>
              <a:buChar char="•"/>
              <a:defRPr sz="1800">
                <a:solidFill>
                  <a:srgbClr val="3055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6" y="2214530"/>
            <a:ext cx="4000528" cy="4143428"/>
          </a:xfrm>
          <a:solidFill>
            <a:schemeClr val="accent1">
              <a:lumMod val="20000"/>
              <a:lumOff val="80000"/>
            </a:schemeClr>
          </a:solidFill>
        </p:spPr>
        <p:txBody>
          <a:bodyPr/>
          <a:lstStyle>
            <a:lvl1pPr eaLnBrk="1" latinLnBrk="0" hangingPunct="1">
              <a:buClr>
                <a:srgbClr val="3055A6"/>
              </a:buClr>
              <a:buFont typeface="Arial" pitchFamily="34" charset="0"/>
              <a:buNone/>
              <a:defRPr sz="2000">
                <a:solidFill>
                  <a:srgbClr val="3055A6"/>
                </a:solidFill>
              </a:defRPr>
            </a:lvl1pPr>
            <a:lvl2pPr eaLnBrk="1" latinLnBrk="0" hangingPunct="1">
              <a:buClr>
                <a:srgbClr val="3055A6"/>
              </a:buClr>
              <a:buFont typeface="Arial" pitchFamily="34" charset="0"/>
              <a:buChar char="•"/>
              <a:defRPr sz="1900">
                <a:solidFill>
                  <a:srgbClr val="3055A6"/>
                </a:solidFill>
              </a:defRPr>
            </a:lvl2pPr>
            <a:lvl3pPr eaLnBrk="1" latinLnBrk="0" hangingPunct="1">
              <a:buClr>
                <a:srgbClr val="3055A6"/>
              </a:buClr>
              <a:buFont typeface="Arial" pitchFamily="34" charset="0"/>
              <a:buChar char="•"/>
              <a:defRPr sz="1800">
                <a:solidFill>
                  <a:srgbClr val="3055A6"/>
                </a:solidFill>
              </a:defRPr>
            </a:lvl3pPr>
            <a:lvl4pPr eaLnBrk="1" latinLnBrk="0" hangingPunct="1">
              <a:buClr>
                <a:srgbClr val="3055A6"/>
              </a:buClr>
              <a:buFont typeface="Arial" pitchFamily="34" charset="0"/>
              <a:buChar char="•"/>
              <a:defRPr sz="1800">
                <a:solidFill>
                  <a:srgbClr val="3055A6"/>
                </a:solidFill>
              </a:defRPr>
            </a:lvl4pPr>
            <a:lvl5pPr eaLnBrk="1" latinLnBrk="0" hangingPunct="1">
              <a:buClr>
                <a:srgbClr val="3055A6"/>
              </a:buClr>
              <a:buFont typeface="Arial" pitchFamily="34" charset="0"/>
              <a:buChar char="•"/>
              <a:defRPr sz="1800">
                <a:solidFill>
                  <a:srgbClr val="3055A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1066800"/>
          </a:xfrm>
        </p:spPr>
        <p:txBody>
          <a:bodyPr/>
          <a:lstStyle>
            <a:lvl1pPr>
              <a:defRPr>
                <a:solidFill>
                  <a:srgbClr val="3055A6"/>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0034" y="2143116"/>
            <a:ext cx="4071966" cy="4214842"/>
          </a:xfrm>
          <a:solidFill>
            <a:srgbClr val="3055A6"/>
          </a:solidFill>
        </p:spPr>
        <p:txBody>
          <a:bodyPr/>
          <a:lstStyle>
            <a:lvl1pPr>
              <a:buClr>
                <a:schemeClr val="bg1"/>
              </a:buClr>
              <a:buFont typeface="Arial" pitchFamily="34" charset="0"/>
              <a:buNone/>
              <a:defRPr sz="2000">
                <a:solidFill>
                  <a:schemeClr val="bg1"/>
                </a:solidFill>
              </a:defRPr>
            </a:lvl1pPr>
            <a:lvl2pPr>
              <a:buClr>
                <a:schemeClr val="bg1"/>
              </a:buClr>
              <a:buFont typeface="Arial" pitchFamily="34" charset="0"/>
              <a:buChar char="•"/>
              <a:defRPr sz="1900">
                <a:solidFill>
                  <a:schemeClr val="bg1"/>
                </a:solidFill>
              </a:defRPr>
            </a:lvl2pPr>
            <a:lvl3pPr>
              <a:buClr>
                <a:schemeClr val="bg1"/>
              </a:buClr>
              <a:buFont typeface="Arial" pitchFamily="34" charset="0"/>
              <a:buChar char="•"/>
              <a:defRPr sz="1800">
                <a:solidFill>
                  <a:schemeClr val="bg1"/>
                </a:solidFill>
              </a:defRPr>
            </a:lvl3pPr>
            <a:lvl4pPr>
              <a:buClr>
                <a:schemeClr val="bg1"/>
              </a:buClr>
              <a:buFont typeface="Arial" pitchFamily="34" charset="0"/>
              <a:buChar char="•"/>
              <a:defRPr sz="1800">
                <a:solidFill>
                  <a:schemeClr val="bg1"/>
                </a:solidFill>
              </a:defRPr>
            </a:lvl4pPr>
            <a:lvl5pPr>
              <a:buClr>
                <a:schemeClr val="bg1"/>
              </a:buClr>
              <a:buFont typeface="Arial" pitchFamily="34" charset="0"/>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6" y="2143116"/>
            <a:ext cx="4000528" cy="4214842"/>
          </a:xfrm>
          <a:solidFill>
            <a:srgbClr val="3055A6"/>
          </a:solidFill>
        </p:spPr>
        <p:txBody>
          <a:bodyPr/>
          <a:lstStyle>
            <a:lvl1pPr eaLnBrk="1" latinLnBrk="0" hangingPunct="1">
              <a:buClr>
                <a:schemeClr val="bg1"/>
              </a:buClr>
              <a:buFont typeface="Arial" pitchFamily="34" charset="0"/>
              <a:buNone/>
              <a:defRPr sz="2000">
                <a:solidFill>
                  <a:schemeClr val="bg1"/>
                </a:solidFill>
              </a:defRPr>
            </a:lvl1pPr>
            <a:lvl2pPr eaLnBrk="1" latinLnBrk="0" hangingPunct="1">
              <a:buClr>
                <a:schemeClr val="bg1"/>
              </a:buClr>
              <a:buFont typeface="Arial" pitchFamily="34" charset="0"/>
              <a:buChar char="•"/>
              <a:defRPr sz="1900">
                <a:solidFill>
                  <a:schemeClr val="bg1"/>
                </a:solidFill>
              </a:defRPr>
            </a:lvl2pPr>
            <a:lvl3pPr eaLnBrk="1" latinLnBrk="0" hangingPunct="1">
              <a:buClr>
                <a:schemeClr val="bg1"/>
              </a:buClr>
              <a:buFont typeface="Arial" pitchFamily="34" charset="0"/>
              <a:buChar char="•"/>
              <a:defRPr sz="1800">
                <a:solidFill>
                  <a:schemeClr val="bg1"/>
                </a:solidFill>
              </a:defRPr>
            </a:lvl3pPr>
            <a:lvl4pPr eaLnBrk="1" latinLnBrk="0" hangingPunct="1">
              <a:buClr>
                <a:schemeClr val="bg1"/>
              </a:buClr>
              <a:buFont typeface="Arial" pitchFamily="34" charset="0"/>
              <a:buChar char="•"/>
              <a:defRPr sz="1800">
                <a:solidFill>
                  <a:schemeClr val="bg1"/>
                </a:solidFill>
              </a:defRPr>
            </a:lvl4pPr>
            <a:lvl5pPr eaLnBrk="1" latinLnBrk="0" hangingPunct="1">
              <a:buClr>
                <a:schemeClr val="bg1"/>
              </a:buClr>
              <a:buFont typeface="Arial" pitchFamily="34" charset="0"/>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3" name="Title Placeholder 21"/>
          <p:cNvSpPr>
            <a:spLocks noGrp="1"/>
          </p:cNvSpPr>
          <p:nvPr>
            <p:ph type="title"/>
          </p:nvPr>
        </p:nvSpPr>
        <p:spPr bwMode="auto">
          <a:xfrm>
            <a:off x="500063"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Text Placeholder 12"/>
          <p:cNvSpPr>
            <a:spLocks noGrp="1"/>
          </p:cNvSpPr>
          <p:nvPr>
            <p:ph type="body" idx="1"/>
          </p:nvPr>
        </p:nvSpPr>
        <p:spPr bwMode="auto">
          <a:xfrm>
            <a:off x="500063" y="2214563"/>
            <a:ext cx="8229600" cy="414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5" name="Picture 19" descr="Header for ISFP.jpg"/>
          <p:cNvPicPr>
            <a:picLocks noChangeAspect="1"/>
          </p:cNvPicPr>
          <p:nvPr userDrawn="1"/>
        </p:nvPicPr>
        <p:blipFill>
          <a:blip r:embed="rId27" cstate="print"/>
          <a:srcRect t="19521" b="47656"/>
          <a:stretch>
            <a:fillRect/>
          </a:stretch>
        </p:blipFill>
        <p:spPr bwMode="auto">
          <a:xfrm>
            <a:off x="0" y="0"/>
            <a:ext cx="9144000" cy="1000125"/>
          </a:xfrm>
          <a:prstGeom prst="rect">
            <a:avLst/>
          </a:prstGeom>
          <a:noFill/>
          <a:ln w="9525">
            <a:noFill/>
            <a:miter lim="800000"/>
            <a:headEnd/>
            <a:tailEnd/>
          </a:ln>
        </p:spPr>
      </p:pic>
      <p:sp>
        <p:nvSpPr>
          <p:cNvPr id="23" name="Rectangle 22"/>
          <p:cNvSpPr/>
          <p:nvPr userDrawn="1"/>
        </p:nvSpPr>
        <p:spPr>
          <a:xfrm>
            <a:off x="0" y="6500813"/>
            <a:ext cx="9144000" cy="357187"/>
          </a:xfrm>
          <a:prstGeom prst="rect">
            <a:avLst/>
          </a:prstGeom>
          <a:solidFill>
            <a:srgbClr val="3055A6"/>
          </a:solidFill>
          <a:ln>
            <a:solidFill>
              <a:srgbClr val="305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extBox 23"/>
          <p:cNvSpPr txBox="1"/>
          <p:nvPr userDrawn="1"/>
        </p:nvSpPr>
        <p:spPr>
          <a:xfrm>
            <a:off x="428625" y="6581775"/>
            <a:ext cx="3786188" cy="276225"/>
          </a:xfrm>
          <a:prstGeom prst="rect">
            <a:avLst/>
          </a:prstGeom>
          <a:noFill/>
        </p:spPr>
        <p:txBody>
          <a:bodyPr>
            <a:spAutoFit/>
          </a:bodyPr>
          <a:lstStyle/>
          <a:p>
            <a:pPr>
              <a:defRPr/>
            </a:pPr>
            <a:r>
              <a:rPr lang="en-GB" sz="1200" dirty="0">
                <a:solidFill>
                  <a:schemeClr val="bg1"/>
                </a:solidFill>
              </a:rPr>
              <a:t>Improving Selection to the Foundation Programme</a:t>
            </a:r>
            <a:endParaRPr lang="en-US" sz="1200" dirty="0">
              <a:solidFill>
                <a:schemeClr val="bg1"/>
              </a:solidFill>
            </a:endParaRPr>
          </a:p>
        </p:txBody>
      </p:sp>
      <p:sp>
        <p:nvSpPr>
          <p:cNvPr id="25" name="TextBox 24"/>
          <p:cNvSpPr txBox="1"/>
          <p:nvPr userDrawn="1"/>
        </p:nvSpPr>
        <p:spPr>
          <a:xfrm>
            <a:off x="7500938" y="6581775"/>
            <a:ext cx="1285875" cy="276225"/>
          </a:xfrm>
          <a:prstGeom prst="rect">
            <a:avLst/>
          </a:prstGeom>
          <a:noFill/>
        </p:spPr>
        <p:txBody>
          <a:bodyPr>
            <a:spAutoFit/>
          </a:bodyPr>
          <a:lstStyle/>
          <a:p>
            <a:pPr>
              <a:defRPr/>
            </a:pPr>
            <a:r>
              <a:rPr lang="en-GB" sz="1200" dirty="0">
                <a:solidFill>
                  <a:schemeClr val="bg1"/>
                </a:solidFill>
              </a:rPr>
              <a:t>www.isfp.org.uk</a:t>
            </a:r>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43" r:id="rId19"/>
    <p:sldLayoutId id="2147484044" r:id="rId20"/>
    <p:sldLayoutId id="2147484045" r:id="rId21"/>
    <p:sldLayoutId id="2147484046" r:id="rId22"/>
    <p:sldLayoutId id="2147484047" r:id="rId23"/>
    <p:sldLayoutId id="2147484048" r:id="rId24"/>
    <p:sldLayoutId id="2147484049" r:id="rId25"/>
  </p:sldLayoutIdLst>
  <p:txStyles>
    <p:titleStyle>
      <a:lvl1pPr algn="l" rtl="0" eaLnBrk="0" fontAlgn="base" hangingPunct="0">
        <a:spcBef>
          <a:spcPct val="0"/>
        </a:spcBef>
        <a:spcAft>
          <a:spcPct val="0"/>
        </a:spcAft>
        <a:defRPr sz="4000" kern="1200">
          <a:solidFill>
            <a:srgbClr val="3055A6"/>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3055A6"/>
          </a:solidFill>
          <a:latin typeface="Arial" charset="0"/>
          <a:cs typeface="Arial" charset="0"/>
        </a:defRPr>
      </a:lvl2pPr>
      <a:lvl3pPr algn="l" rtl="0" eaLnBrk="0" fontAlgn="base" hangingPunct="0">
        <a:spcBef>
          <a:spcPct val="0"/>
        </a:spcBef>
        <a:spcAft>
          <a:spcPct val="0"/>
        </a:spcAft>
        <a:defRPr sz="4000">
          <a:solidFill>
            <a:srgbClr val="3055A6"/>
          </a:solidFill>
          <a:latin typeface="Arial" charset="0"/>
          <a:cs typeface="Arial" charset="0"/>
        </a:defRPr>
      </a:lvl3pPr>
      <a:lvl4pPr algn="l" rtl="0" eaLnBrk="0" fontAlgn="base" hangingPunct="0">
        <a:spcBef>
          <a:spcPct val="0"/>
        </a:spcBef>
        <a:spcAft>
          <a:spcPct val="0"/>
        </a:spcAft>
        <a:defRPr sz="4000">
          <a:solidFill>
            <a:srgbClr val="3055A6"/>
          </a:solidFill>
          <a:latin typeface="Arial" charset="0"/>
          <a:cs typeface="Arial" charset="0"/>
        </a:defRPr>
      </a:lvl4pPr>
      <a:lvl5pPr algn="l" rtl="0" eaLnBrk="0" fontAlgn="base" hangingPunct="0">
        <a:spcBef>
          <a:spcPct val="0"/>
        </a:spcBef>
        <a:spcAft>
          <a:spcPct val="0"/>
        </a:spcAft>
        <a:defRPr sz="4000">
          <a:solidFill>
            <a:srgbClr val="3055A6"/>
          </a:solidFill>
          <a:latin typeface="Arial" charset="0"/>
          <a:cs typeface="Arial" charset="0"/>
        </a:defRPr>
      </a:lvl5pPr>
      <a:lvl6pPr marL="457200" algn="l" rtl="0" fontAlgn="base">
        <a:spcBef>
          <a:spcPct val="0"/>
        </a:spcBef>
        <a:spcAft>
          <a:spcPct val="0"/>
        </a:spcAft>
        <a:defRPr sz="4000">
          <a:solidFill>
            <a:schemeClr val="accent2"/>
          </a:solidFill>
          <a:latin typeface="Arial" charset="0"/>
          <a:cs typeface="Arial" charset="0"/>
        </a:defRPr>
      </a:lvl6pPr>
      <a:lvl7pPr marL="914400" algn="l" rtl="0" fontAlgn="base">
        <a:spcBef>
          <a:spcPct val="0"/>
        </a:spcBef>
        <a:spcAft>
          <a:spcPct val="0"/>
        </a:spcAft>
        <a:defRPr sz="4000">
          <a:solidFill>
            <a:schemeClr val="accent2"/>
          </a:solidFill>
          <a:latin typeface="Arial" charset="0"/>
          <a:cs typeface="Arial" charset="0"/>
        </a:defRPr>
      </a:lvl7pPr>
      <a:lvl8pPr marL="1371600" algn="l" rtl="0" fontAlgn="base">
        <a:spcBef>
          <a:spcPct val="0"/>
        </a:spcBef>
        <a:spcAft>
          <a:spcPct val="0"/>
        </a:spcAft>
        <a:defRPr sz="4000">
          <a:solidFill>
            <a:schemeClr val="accent2"/>
          </a:solidFill>
          <a:latin typeface="Arial" charset="0"/>
          <a:cs typeface="Arial" charset="0"/>
        </a:defRPr>
      </a:lvl8pPr>
      <a:lvl9pPr marL="1828800" algn="l" rtl="0" fontAlgn="base">
        <a:spcBef>
          <a:spcPct val="0"/>
        </a:spcBef>
        <a:spcAft>
          <a:spcPct val="0"/>
        </a:spcAft>
        <a:defRPr sz="4000">
          <a:solidFill>
            <a:schemeClr val="accent2"/>
          </a:solidFill>
          <a:latin typeface="Arial" charset="0"/>
          <a:cs typeface="Arial" charset="0"/>
        </a:defRPr>
      </a:lvl9pPr>
    </p:titleStyle>
    <p:bodyStyle>
      <a:lvl1pPr marL="365125" indent="-255588" algn="l" rtl="0" eaLnBrk="0" fontAlgn="base" hangingPunct="0">
        <a:spcBef>
          <a:spcPts val="300"/>
        </a:spcBef>
        <a:spcAft>
          <a:spcPct val="0"/>
        </a:spcAft>
        <a:buClr>
          <a:schemeClr val="accent1"/>
        </a:buClr>
        <a:buFont typeface="Arial" charset="0"/>
        <a:defRPr sz="2800" kern="1200">
          <a:solidFill>
            <a:srgbClr val="3055A6"/>
          </a:solidFill>
          <a:latin typeface="Arial" pitchFamily="34" charset="0"/>
          <a:ea typeface="+mn-ea"/>
          <a:cs typeface="Arial" pitchFamily="34" charset="0"/>
        </a:defRPr>
      </a:lvl1pPr>
      <a:lvl2pPr marL="657225" indent="-246063" algn="l" rtl="0" eaLnBrk="0" fontAlgn="base" hangingPunct="0">
        <a:spcBef>
          <a:spcPts val="300"/>
        </a:spcBef>
        <a:spcAft>
          <a:spcPct val="0"/>
        </a:spcAft>
        <a:buClr>
          <a:srgbClr val="59AAF2"/>
        </a:buClr>
        <a:buFont typeface="Arial" charset="0"/>
        <a:buChar char="•"/>
        <a:defRPr sz="2600" kern="1200">
          <a:solidFill>
            <a:srgbClr val="59AAF2"/>
          </a:solidFill>
          <a:latin typeface="Arial" pitchFamily="34" charset="0"/>
          <a:ea typeface="+mn-ea"/>
          <a:cs typeface="Arial" pitchFamily="34" charset="0"/>
        </a:defRPr>
      </a:lvl2pPr>
      <a:lvl3pPr marL="922338" indent="-219075" algn="l" rtl="0" eaLnBrk="0" fontAlgn="base" hangingPunct="0">
        <a:spcBef>
          <a:spcPts val="300"/>
        </a:spcBef>
        <a:spcAft>
          <a:spcPct val="0"/>
        </a:spcAft>
        <a:buClr>
          <a:srgbClr val="3055A6"/>
        </a:buClr>
        <a:buFont typeface="Arial" charset="0"/>
        <a:buChar char="•"/>
        <a:defRPr sz="2400" kern="1200">
          <a:solidFill>
            <a:srgbClr val="3055A6"/>
          </a:solidFill>
          <a:latin typeface="Arial" pitchFamily="34" charset="0"/>
          <a:ea typeface="+mn-ea"/>
          <a:cs typeface="Arial" pitchFamily="34" charset="0"/>
        </a:defRPr>
      </a:lvl3pPr>
      <a:lvl4pPr marL="1179513" indent="-200025" algn="l" rtl="0" eaLnBrk="0" fontAlgn="base" hangingPunct="0">
        <a:spcBef>
          <a:spcPts val="300"/>
        </a:spcBef>
        <a:spcAft>
          <a:spcPct val="0"/>
        </a:spcAft>
        <a:buClr>
          <a:srgbClr val="59AAF2"/>
        </a:buClr>
        <a:buFont typeface="Arial" charset="0"/>
        <a:buChar char="•"/>
        <a:defRPr sz="2200" kern="1200">
          <a:solidFill>
            <a:srgbClr val="59AAF2"/>
          </a:solidFill>
          <a:latin typeface="Arial" pitchFamily="34" charset="0"/>
          <a:ea typeface="+mn-ea"/>
          <a:cs typeface="Arial" pitchFamily="34" charset="0"/>
        </a:defRPr>
      </a:lvl4pPr>
      <a:lvl5pPr marL="1389063" indent="-182563" algn="l" rtl="0" eaLnBrk="0" fontAlgn="base" hangingPunct="0">
        <a:spcBef>
          <a:spcPts val="300"/>
        </a:spcBef>
        <a:spcAft>
          <a:spcPct val="0"/>
        </a:spcAft>
        <a:buClr>
          <a:srgbClr val="3055A6"/>
        </a:buClr>
        <a:buFont typeface="Arial" charset="0"/>
        <a:buChar char="•"/>
        <a:defRPr sz="2000" kern="1200">
          <a:solidFill>
            <a:srgbClr val="3055A6"/>
          </a:solidFill>
          <a:latin typeface="Arial" pitchFamily="34" charset="0"/>
          <a:ea typeface="+mn-ea"/>
          <a:cs typeface="Arial"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500063" y="2428875"/>
            <a:ext cx="8458200" cy="1470025"/>
          </a:xfrm>
        </p:spPr>
        <p:txBody>
          <a:bodyPr/>
          <a:lstStyle/>
          <a:p>
            <a:pPr eaLnBrk="1" hangingPunct="1"/>
            <a:r>
              <a:rPr lang="en-GB" dirty="0" smtClean="0">
                <a:latin typeface="Arial" charset="0"/>
                <a:cs typeface="Arial" charset="0"/>
              </a:rPr>
              <a:t>Improving </a:t>
            </a:r>
            <a:r>
              <a:rPr lang="en-GB" dirty="0" smtClean="0">
                <a:latin typeface="Arial" charset="0"/>
                <a:cs typeface="Arial" charset="0"/>
              </a:rPr>
              <a:t>selection </a:t>
            </a:r>
            <a:r>
              <a:rPr lang="en-GB" dirty="0" smtClean="0">
                <a:latin typeface="Arial" charset="0"/>
                <a:cs typeface="Arial" charset="0"/>
              </a:rPr>
              <a:t>to the Foundation Programme</a:t>
            </a:r>
            <a:endParaRPr lang="en-US" dirty="0" smtClean="0">
              <a:latin typeface="Arial" charset="0"/>
              <a:cs typeface="Arial" charset="0"/>
            </a:endParaRPr>
          </a:p>
        </p:txBody>
      </p:sp>
      <p:sp>
        <p:nvSpPr>
          <p:cNvPr id="15363" name="Subtitle 2"/>
          <p:cNvSpPr>
            <a:spLocks noGrp="1"/>
          </p:cNvSpPr>
          <p:nvPr>
            <p:ph type="subTitle" idx="4294967295"/>
          </p:nvPr>
        </p:nvSpPr>
        <p:spPr>
          <a:xfrm>
            <a:off x="555625" y="3979863"/>
            <a:ext cx="6392863" cy="1752600"/>
          </a:xfrm>
        </p:spPr>
        <p:txBody>
          <a:bodyPr/>
          <a:lstStyle/>
          <a:p>
            <a:pPr marL="63500" eaLnBrk="1" hangingPunct="1"/>
            <a:r>
              <a:rPr lang="en-US" sz="1600" dirty="0" smtClean="0">
                <a:solidFill>
                  <a:schemeClr val="tx1"/>
                </a:solidFill>
                <a:latin typeface="Arial" charset="0"/>
                <a:cs typeface="Arial" charset="0"/>
              </a:rPr>
              <a:t>NB: Imperial College London:</a:t>
            </a:r>
          </a:p>
          <a:p>
            <a:pPr marL="63500" eaLnBrk="1" hangingPunct="1"/>
            <a:endParaRPr lang="en-US" sz="1600" dirty="0" smtClean="0">
              <a:solidFill>
                <a:schemeClr val="tx1"/>
              </a:solidFill>
              <a:latin typeface="Arial" charset="0"/>
              <a:cs typeface="Arial" charset="0"/>
            </a:endParaRPr>
          </a:p>
          <a:p>
            <a:pPr marL="63500" eaLnBrk="1" hangingPunct="1"/>
            <a:r>
              <a:rPr lang="en-US" sz="1600" dirty="0" smtClean="0">
                <a:solidFill>
                  <a:schemeClr val="tx1"/>
                </a:solidFill>
                <a:latin typeface="Arial" charset="0"/>
                <a:cs typeface="Arial" charset="0"/>
              </a:rPr>
              <a:t>One-hour Pilot Situational Judgement Test (SJT) for all Year 6 </a:t>
            </a:r>
          </a:p>
          <a:p>
            <a:pPr marL="63500" eaLnBrk="1" hangingPunct="1"/>
            <a:r>
              <a:rPr lang="en-US" sz="1600" dirty="0" smtClean="0">
                <a:solidFill>
                  <a:schemeClr val="tx1"/>
                </a:solidFill>
                <a:latin typeface="Arial" charset="0"/>
                <a:cs typeface="Arial" charset="0"/>
              </a:rPr>
              <a:t>students to be held on the morning of Friday 11 November 2011 at </a:t>
            </a:r>
          </a:p>
          <a:p>
            <a:pPr marL="63500" eaLnBrk="1" hangingPunct="1"/>
            <a:r>
              <a:rPr lang="en-US" sz="1600" dirty="0" smtClean="0">
                <a:solidFill>
                  <a:schemeClr val="tx1"/>
                </a:solidFill>
                <a:latin typeface="Arial" charset="0"/>
                <a:cs typeface="Arial" charset="0"/>
              </a:rPr>
              <a:t>the Charing Cross Campus.  Further details to follow from the FEO.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20888"/>
            <a:ext cx="8229600" cy="4143375"/>
          </a:xfrm>
        </p:spPr>
        <p:txBody>
          <a:bodyPr/>
          <a:lstStyle/>
          <a:p>
            <a:pPr>
              <a:defRPr/>
            </a:pPr>
            <a:r>
              <a:rPr lang="en-GB" sz="2000" dirty="0" smtClean="0">
                <a:solidFill>
                  <a:schemeClr val="tx1"/>
                </a:solidFill>
                <a:latin typeface="Arial" charset="0"/>
                <a:cs typeface="Arial" charset="0"/>
              </a:rPr>
              <a:t>What the UKFPO and deaneries say:</a:t>
            </a:r>
          </a:p>
          <a:p>
            <a:pPr>
              <a:defRPr/>
            </a:pPr>
            <a:endParaRPr lang="en-GB" sz="1000" dirty="0" smtClean="0">
              <a:solidFill>
                <a:schemeClr val="tx1"/>
              </a:solidFill>
            </a:endParaRPr>
          </a:p>
          <a:p>
            <a:pPr lvl="1">
              <a:spcBef>
                <a:spcPts val="1200"/>
              </a:spcBef>
              <a:buClrTx/>
              <a:defRPr/>
            </a:pPr>
            <a:r>
              <a:rPr lang="en-GB" sz="2000" dirty="0" smtClean="0">
                <a:solidFill>
                  <a:schemeClr val="tx1"/>
                </a:solidFill>
              </a:rPr>
              <a:t>Difficult to ask questions about teamwork, professionalism, etc in sufficiently different ways</a:t>
            </a:r>
          </a:p>
          <a:p>
            <a:pPr lvl="1">
              <a:spcBef>
                <a:spcPts val="1200"/>
              </a:spcBef>
              <a:buClrTx/>
              <a:defRPr/>
            </a:pPr>
            <a:r>
              <a:rPr lang="en-GB" sz="2000" dirty="0" smtClean="0">
                <a:solidFill>
                  <a:schemeClr val="tx1"/>
                </a:solidFill>
              </a:rPr>
              <a:t>The more similar the questions are, the more model answers and “answer writing” workshops will be available resulting in a narrow spread of scores </a:t>
            </a:r>
          </a:p>
          <a:p>
            <a:pPr lvl="1">
              <a:spcBef>
                <a:spcPts val="1200"/>
              </a:spcBef>
              <a:buClrTx/>
              <a:defRPr/>
            </a:pPr>
            <a:r>
              <a:rPr lang="en-GB" sz="2000" dirty="0" smtClean="0">
                <a:solidFill>
                  <a:schemeClr val="tx1"/>
                </a:solidFill>
              </a:rPr>
              <a:t>Difficult to differentiate between candidates with similar scores for ranking and selection into the Foundation Programme </a:t>
            </a:r>
          </a:p>
          <a:p>
            <a:pPr lvl="1">
              <a:spcBef>
                <a:spcPts val="1200"/>
              </a:spcBef>
              <a:buClrTx/>
              <a:defRPr/>
            </a:pPr>
            <a:r>
              <a:rPr lang="en-GB" sz="2000" dirty="0" smtClean="0">
                <a:solidFill>
                  <a:schemeClr val="tx1"/>
                </a:solidFill>
              </a:rPr>
              <a:t>Scoring is resource-intensive</a:t>
            </a:r>
          </a:p>
          <a:p>
            <a:pPr>
              <a:defRPr/>
            </a:pPr>
            <a:endParaRPr lang="en-GB" dirty="0"/>
          </a:p>
        </p:txBody>
      </p:sp>
      <p:sp>
        <p:nvSpPr>
          <p:cNvPr id="7" name="Title 1"/>
          <p:cNvSpPr txBox="1">
            <a:spLocks/>
          </p:cNvSpPr>
          <p:nvPr/>
        </p:nvSpPr>
        <p:spPr bwMode="auto">
          <a:xfrm>
            <a:off x="500063"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400" b="0" i="0" u="none" strike="noStrike" kern="1200" cap="none" spc="0" normalizeH="0" baseline="0" noProof="0" dirty="0" smtClean="0">
                <a:ln>
                  <a:noFill/>
                </a:ln>
                <a:solidFill>
                  <a:srgbClr val="3055A6"/>
                </a:solidFill>
                <a:effectLst/>
                <a:uLnTx/>
                <a:uFillTx/>
                <a:latin typeface="Arial" charset="0"/>
                <a:ea typeface="+mj-ea"/>
                <a:cs typeface="Arial" charset="0"/>
              </a:rPr>
              <a:t>Why change from white-space</a:t>
            </a:r>
            <a:r>
              <a:rPr kumimoji="0" lang="en-GB" sz="3400" b="0" i="0" u="none" strike="noStrike" kern="1200" cap="none" spc="0" normalizeH="0" noProof="0" dirty="0" smtClean="0">
                <a:ln>
                  <a:noFill/>
                </a:ln>
                <a:solidFill>
                  <a:srgbClr val="3055A6"/>
                </a:solidFill>
                <a:effectLst/>
                <a:uLnTx/>
                <a:uFillTx/>
                <a:latin typeface="Arial" charset="0"/>
                <a:ea typeface="+mj-ea"/>
                <a:cs typeface="Arial" charset="0"/>
              </a:rPr>
              <a:t> questions</a:t>
            </a:r>
            <a:r>
              <a:rPr kumimoji="0" lang="en-GB" sz="3400" b="0" i="0" u="none" strike="noStrike" kern="1200" cap="none" spc="0" normalizeH="0" baseline="0" noProof="0" dirty="0" smtClean="0">
                <a:ln>
                  <a:noFill/>
                </a:ln>
                <a:solidFill>
                  <a:srgbClr val="3055A6"/>
                </a:solidFill>
                <a:effectLst/>
                <a:uLnTx/>
                <a:uFillTx/>
                <a:latin typeface="Arial" charset="0"/>
                <a:ea typeface="+mj-ea"/>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Why change to SJTs?</a:t>
            </a:r>
          </a:p>
        </p:txBody>
      </p:sp>
      <p:sp>
        <p:nvSpPr>
          <p:cNvPr id="29699" name="Content Placeholder 2"/>
          <p:cNvSpPr>
            <a:spLocks noGrp="1"/>
          </p:cNvSpPr>
          <p:nvPr>
            <p:ph idx="1"/>
          </p:nvPr>
        </p:nvSpPr>
        <p:spPr>
          <a:xfrm>
            <a:off x="395536" y="2204864"/>
            <a:ext cx="8229600" cy="4143375"/>
          </a:xfrm>
        </p:spPr>
        <p:txBody>
          <a:bodyPr/>
          <a:lstStyle/>
          <a:p>
            <a:pPr>
              <a:buClrTx/>
              <a:buFont typeface="Arial" charset="0"/>
              <a:buChar char="•"/>
            </a:pPr>
            <a:r>
              <a:rPr lang="en-GB" sz="2000" dirty="0" smtClean="0">
                <a:solidFill>
                  <a:schemeClr val="tx1"/>
                </a:solidFill>
                <a:latin typeface="Arial" charset="0"/>
                <a:cs typeface="Arial" charset="0"/>
              </a:rPr>
              <a:t>Exam conditions – therefore fair for everyone</a:t>
            </a:r>
          </a:p>
          <a:p>
            <a:pPr>
              <a:buClrTx/>
              <a:buFont typeface="Arial" charset="0"/>
              <a:buChar char="•"/>
            </a:pPr>
            <a:r>
              <a:rPr lang="en-GB" sz="2000" dirty="0" smtClean="0">
                <a:solidFill>
                  <a:schemeClr val="tx1"/>
                </a:solidFill>
                <a:latin typeface="Arial" charset="0"/>
                <a:cs typeface="Arial" charset="0"/>
              </a:rPr>
              <a:t>Research evidence to support use</a:t>
            </a:r>
          </a:p>
          <a:p>
            <a:pPr>
              <a:buClrTx/>
              <a:buFont typeface="Arial" charset="0"/>
              <a:buChar char="•"/>
            </a:pPr>
            <a:r>
              <a:rPr lang="en-GB" sz="2000" dirty="0" smtClean="0">
                <a:solidFill>
                  <a:schemeClr val="tx1"/>
                </a:solidFill>
                <a:latin typeface="Arial" charset="0"/>
                <a:cs typeface="Arial" charset="0"/>
              </a:rPr>
              <a:t>Sufficient questions can be developed for long-term use</a:t>
            </a:r>
          </a:p>
          <a:p>
            <a:pPr>
              <a:buClrTx/>
              <a:buFont typeface="Arial" charset="0"/>
              <a:buChar char="•"/>
            </a:pPr>
            <a:r>
              <a:rPr lang="en-GB" sz="2000" dirty="0" smtClean="0">
                <a:solidFill>
                  <a:schemeClr val="tx1"/>
                </a:solidFill>
                <a:latin typeface="Arial" charset="0"/>
                <a:cs typeface="Arial" charset="0"/>
              </a:rPr>
              <a:t>Access to questions and answers prior to taking SJT</a:t>
            </a:r>
          </a:p>
          <a:p>
            <a:pPr>
              <a:buClrTx/>
              <a:buFont typeface="Arial" charset="0"/>
              <a:buChar char="•"/>
            </a:pPr>
            <a:r>
              <a:rPr lang="en-GB" sz="2000" dirty="0" smtClean="0">
                <a:solidFill>
                  <a:schemeClr val="tx1"/>
                </a:solidFill>
                <a:latin typeface="Arial" charset="0"/>
                <a:cs typeface="Arial" charset="0"/>
              </a:rPr>
              <a:t>Marks for near misses</a:t>
            </a:r>
          </a:p>
          <a:p>
            <a:pPr>
              <a:buClrTx/>
              <a:buFont typeface="Arial" charset="0"/>
              <a:buChar char="•"/>
            </a:pPr>
            <a:r>
              <a:rPr lang="en-GB" sz="2000" dirty="0" smtClean="0">
                <a:solidFill>
                  <a:schemeClr val="tx1"/>
                </a:solidFill>
                <a:latin typeface="Arial" charset="0"/>
                <a:cs typeface="Arial" charset="0"/>
              </a:rPr>
              <a:t>Within medical selection, SJTs have been shown to be a reliable and valid method of selection</a:t>
            </a:r>
          </a:p>
          <a:p>
            <a:pPr>
              <a:buClrTx/>
              <a:buFont typeface="Arial" charset="0"/>
              <a:buChar char="•"/>
            </a:pPr>
            <a:r>
              <a:rPr lang="en-GB" sz="2000" dirty="0" smtClean="0">
                <a:solidFill>
                  <a:schemeClr val="tx1"/>
                </a:solidFill>
                <a:latin typeface="Arial" charset="0"/>
                <a:cs typeface="Arial" charset="0"/>
              </a:rPr>
              <a:t>Able to differentiate between candidates</a:t>
            </a:r>
          </a:p>
          <a:p>
            <a:pPr>
              <a:buClrTx/>
              <a:buFont typeface="Arial" charset="0"/>
              <a:buChar char="•"/>
            </a:pPr>
            <a:r>
              <a:rPr lang="en-GB" sz="2000" dirty="0" smtClean="0">
                <a:solidFill>
                  <a:schemeClr val="tx1"/>
                </a:solidFill>
                <a:latin typeface="Arial" charset="0"/>
                <a:cs typeface="Arial" charset="0"/>
              </a:rPr>
              <a:t>Evidence shows ability to predict performance in the role</a:t>
            </a:r>
          </a:p>
          <a:p>
            <a:pPr>
              <a:buClrTx/>
              <a:buFont typeface="Arial" pitchFamily="34" charset="0"/>
              <a:buChar char="•"/>
            </a:pPr>
            <a:r>
              <a:rPr lang="en-GB" sz="2000" dirty="0" smtClean="0">
                <a:solidFill>
                  <a:schemeClr val="tx1"/>
                </a:solidFill>
              </a:rPr>
              <a:t>SJTs are increasingly popular in large-scale selection (both in medical selection in the UK and in other disciplines – police, FBI, fire service)</a:t>
            </a:r>
            <a:endParaRPr lang="en-GB" sz="1600" dirty="0" smtClean="0">
              <a:solidFill>
                <a:schemeClr val="tx1"/>
              </a:solidFill>
              <a:latin typeface="Arial" charset="0"/>
              <a:cs typeface="Arial" charset="0"/>
            </a:endParaRPr>
          </a:p>
          <a:p>
            <a:pPr>
              <a:buClrTx/>
              <a:buFont typeface="Arial" charset="0"/>
              <a:buChar char="•"/>
            </a:pPr>
            <a:endParaRPr lang="en-GB" sz="20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Example Questions</a:t>
            </a:r>
          </a:p>
        </p:txBody>
      </p:sp>
      <p:sp>
        <p:nvSpPr>
          <p:cNvPr id="30723" name="Content Placeholder 2"/>
          <p:cNvSpPr>
            <a:spLocks noGrp="1"/>
          </p:cNvSpPr>
          <p:nvPr>
            <p:ph idx="1"/>
          </p:nvPr>
        </p:nvSpPr>
        <p:spPr>
          <a:xfrm>
            <a:off x="446856" y="2214563"/>
            <a:ext cx="8229600" cy="4143375"/>
          </a:xfrm>
        </p:spPr>
        <p:txBody>
          <a:bodyPr/>
          <a:lstStyle/>
          <a:p>
            <a:pPr>
              <a:buFont typeface="Arial" charset="0"/>
              <a:buNone/>
            </a:pPr>
            <a:r>
              <a:rPr lang="en-GB" sz="2000" dirty="0" smtClean="0">
                <a:solidFill>
                  <a:schemeClr val="tx1"/>
                </a:solidFill>
                <a:latin typeface="Arial" charset="0"/>
                <a:cs typeface="Arial" charset="0"/>
              </a:rPr>
              <a:t>There are two question formats:</a:t>
            </a:r>
          </a:p>
          <a:p>
            <a:pPr>
              <a:buClrTx/>
              <a:buFont typeface="Arial" charset="0"/>
              <a:buNone/>
            </a:pPr>
            <a:r>
              <a:rPr lang="en-GB" sz="2000" dirty="0" smtClean="0">
                <a:solidFill>
                  <a:schemeClr val="tx1"/>
                </a:solidFill>
                <a:latin typeface="Arial" charset="0"/>
                <a:cs typeface="Arial" charset="0"/>
              </a:rPr>
              <a:t> </a:t>
            </a:r>
          </a:p>
          <a:p>
            <a:pPr lvl="2">
              <a:buClrTx/>
              <a:buFont typeface="Arial" charset="0"/>
              <a:buChar char="•"/>
            </a:pPr>
            <a:r>
              <a:rPr lang="en-GB" sz="2000" dirty="0" smtClean="0">
                <a:solidFill>
                  <a:schemeClr val="tx1"/>
                </a:solidFill>
                <a:latin typeface="Arial" charset="0"/>
                <a:cs typeface="Arial" charset="0"/>
              </a:rPr>
              <a:t>Rank the responses given in the most appropriate order</a:t>
            </a:r>
          </a:p>
          <a:p>
            <a:pPr lvl="2">
              <a:buClrTx/>
              <a:buFont typeface="Arial" charset="0"/>
              <a:buChar char="•"/>
            </a:pPr>
            <a:r>
              <a:rPr lang="en-GB" sz="2000" dirty="0" smtClean="0">
                <a:solidFill>
                  <a:schemeClr val="tx1"/>
                </a:solidFill>
                <a:latin typeface="Arial" charset="0"/>
                <a:cs typeface="Arial" charset="0"/>
              </a:rPr>
              <a:t>Choose the three most appropriate responses for the situation</a:t>
            </a:r>
          </a:p>
          <a:p>
            <a:pPr>
              <a:buClrTx/>
              <a:buFont typeface="Arial" charset="0"/>
              <a:buNone/>
            </a:pPr>
            <a:r>
              <a:rPr lang="en-GB" sz="2000" dirty="0" smtClean="0">
                <a:solidFill>
                  <a:schemeClr val="tx1"/>
                </a:solidFill>
                <a:latin typeface="Arial" charset="0"/>
                <a:cs typeface="Arial" charset="0"/>
              </a:rPr>
              <a:t> </a:t>
            </a:r>
          </a:p>
          <a:p>
            <a:pPr>
              <a:buFont typeface="Arial" charset="0"/>
              <a:buNone/>
            </a:pPr>
            <a:r>
              <a:rPr lang="en-GB" sz="2000" dirty="0" smtClean="0">
                <a:solidFill>
                  <a:schemeClr val="tx1"/>
                </a:solidFill>
                <a:latin typeface="Arial" charset="0"/>
                <a:cs typeface="Arial" charset="0"/>
              </a:rPr>
              <a:t>You should answer what you ‘should’ do in the scenario</a:t>
            </a:r>
          </a:p>
          <a:p>
            <a:pPr>
              <a:buFont typeface="Arial" charset="0"/>
              <a:buNone/>
            </a:pPr>
            <a:r>
              <a:rPr lang="en-GB" sz="2000" dirty="0" smtClean="0">
                <a:solidFill>
                  <a:schemeClr val="tx1"/>
                </a:solidFill>
                <a:latin typeface="Arial" charset="0"/>
                <a:cs typeface="Arial" charset="0"/>
              </a:rPr>
              <a:t>described, not what you ‘would’ do</a:t>
            </a:r>
          </a:p>
          <a:p>
            <a:pPr>
              <a:buFont typeface="Arial" charset="0"/>
              <a:buNone/>
            </a:pP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19113" y="922338"/>
            <a:ext cx="8229600" cy="1066800"/>
          </a:xfrm>
        </p:spPr>
        <p:txBody>
          <a:bodyPr/>
          <a:lstStyle/>
          <a:p>
            <a:r>
              <a:rPr lang="en-GB" sz="3600" dirty="0" smtClean="0">
                <a:latin typeface="Arial" charset="0"/>
                <a:cs typeface="Arial" charset="0"/>
              </a:rPr>
              <a:t>Example Question 1 – rank response</a:t>
            </a:r>
          </a:p>
        </p:txBody>
      </p:sp>
      <p:sp>
        <p:nvSpPr>
          <p:cNvPr id="32771" name="Content Placeholder 2"/>
          <p:cNvSpPr>
            <a:spLocks noGrp="1"/>
          </p:cNvSpPr>
          <p:nvPr>
            <p:ph idx="1"/>
          </p:nvPr>
        </p:nvSpPr>
        <p:spPr>
          <a:xfrm>
            <a:off x="467544" y="1949450"/>
            <a:ext cx="8229600" cy="4143375"/>
          </a:xfrm>
        </p:spPr>
        <p:txBody>
          <a:bodyPr/>
          <a:lstStyle/>
          <a:p>
            <a:pPr>
              <a:buFont typeface="Arial" charset="0"/>
              <a:buNone/>
            </a:pPr>
            <a:r>
              <a:rPr lang="en-GB" sz="1600" dirty="0" smtClean="0">
                <a:solidFill>
                  <a:schemeClr val="tx1"/>
                </a:solidFill>
                <a:latin typeface="Arial" charset="0"/>
                <a:cs typeface="Arial" charset="0"/>
              </a:rPr>
              <a:t>Mr Johnson is admitted with a minor groin abscess requiring surgical drainage although</a:t>
            </a:r>
          </a:p>
          <a:p>
            <a:pPr>
              <a:buFont typeface="Arial" charset="0"/>
              <a:buNone/>
            </a:pPr>
            <a:r>
              <a:rPr lang="en-GB" sz="1600" dirty="0" smtClean="0">
                <a:solidFill>
                  <a:schemeClr val="tx1"/>
                </a:solidFill>
                <a:latin typeface="Arial" charset="0"/>
                <a:cs typeface="Arial" charset="0"/>
              </a:rPr>
              <a:t>he is otherwise well and has full mental capacity. Four hours prior to surgery Mr</a:t>
            </a:r>
          </a:p>
          <a:p>
            <a:pPr>
              <a:buFont typeface="Arial" charset="0"/>
              <a:buNone/>
            </a:pPr>
            <a:r>
              <a:rPr lang="en-GB" sz="1600" dirty="0" smtClean="0">
                <a:solidFill>
                  <a:schemeClr val="tx1"/>
                </a:solidFill>
                <a:latin typeface="Arial" charset="0"/>
                <a:cs typeface="Arial" charset="0"/>
              </a:rPr>
              <a:t>Johnson informs a nurse that he wishes to self discharge as he says he is due in court. </a:t>
            </a:r>
          </a:p>
          <a:p>
            <a:pPr>
              <a:buFont typeface="Arial" charset="0"/>
              <a:buNone/>
            </a:pPr>
            <a:r>
              <a:rPr lang="en-GB" sz="1600" dirty="0" smtClean="0">
                <a:solidFill>
                  <a:schemeClr val="tx1"/>
                </a:solidFill>
                <a:latin typeface="Arial" charset="0"/>
                <a:cs typeface="Arial" charset="0"/>
              </a:rPr>
              <a:t>Mr Johnson’s next of kin are aware that he has been admitted for surgery and that he is</a:t>
            </a:r>
          </a:p>
          <a:p>
            <a:pPr>
              <a:buFont typeface="Arial" charset="0"/>
              <a:buNone/>
            </a:pPr>
            <a:r>
              <a:rPr lang="en-GB" sz="1600" dirty="0" smtClean="0">
                <a:solidFill>
                  <a:schemeClr val="tx1"/>
                </a:solidFill>
                <a:latin typeface="Arial" charset="0"/>
                <a:cs typeface="Arial" charset="0"/>
              </a:rPr>
              <a:t>due in court. The nurse asks you to speak to him.</a:t>
            </a:r>
          </a:p>
          <a:p>
            <a:pPr>
              <a:buFont typeface="Arial" charset="0"/>
              <a:buNone/>
            </a:pPr>
            <a:endParaRPr lang="en-US" sz="1600" dirty="0" smtClean="0">
              <a:solidFill>
                <a:schemeClr val="tx1"/>
              </a:solidFill>
              <a:latin typeface="Arial" charset="0"/>
              <a:cs typeface="Arial" charset="0"/>
            </a:endParaRPr>
          </a:p>
          <a:p>
            <a:pPr>
              <a:buFont typeface="Arial" charset="0"/>
              <a:buNone/>
            </a:pPr>
            <a:r>
              <a:rPr lang="en-US" sz="1600" dirty="0" smtClean="0">
                <a:solidFill>
                  <a:schemeClr val="tx1"/>
                </a:solidFill>
                <a:latin typeface="Arial" charset="0"/>
                <a:cs typeface="Arial" charset="0"/>
              </a:rPr>
              <a:t> </a:t>
            </a:r>
            <a:r>
              <a:rPr lang="en-US" sz="1600" i="1" dirty="0" smtClean="0">
                <a:solidFill>
                  <a:schemeClr val="tx1"/>
                </a:solidFill>
                <a:latin typeface="Arial" charset="0"/>
                <a:cs typeface="Arial" charset="0"/>
              </a:rPr>
              <a:t>Rank in order the following actions in response to this situation (1= most appropriate;</a:t>
            </a:r>
          </a:p>
          <a:p>
            <a:pPr>
              <a:buFont typeface="Arial" charset="0"/>
              <a:buNone/>
            </a:pPr>
            <a:r>
              <a:rPr lang="en-US" sz="1600" i="1" dirty="0" smtClean="0">
                <a:solidFill>
                  <a:schemeClr val="tx1"/>
                </a:solidFill>
                <a:latin typeface="Arial" charset="0"/>
                <a:cs typeface="Arial" charset="0"/>
              </a:rPr>
              <a:t>5= least appropriate)</a:t>
            </a:r>
            <a:r>
              <a:rPr lang="en-GB" sz="1600" i="1" dirty="0" smtClean="0">
                <a:solidFill>
                  <a:schemeClr val="tx1"/>
                </a:solidFill>
                <a:latin typeface="Arial" charset="0"/>
                <a:cs typeface="Arial" charset="0"/>
              </a:rPr>
              <a:t>.</a:t>
            </a:r>
          </a:p>
          <a:p>
            <a:pPr>
              <a:buFont typeface="Arial" charset="0"/>
              <a:buNone/>
            </a:pPr>
            <a:endParaRPr lang="en-US" sz="1600" i="1" dirty="0" smtClean="0">
              <a:solidFill>
                <a:schemeClr val="tx1"/>
              </a:solidFill>
              <a:latin typeface="Arial" charset="0"/>
              <a:cs typeface="Arial" charset="0"/>
            </a:endParaRPr>
          </a:p>
          <a:p>
            <a:pPr>
              <a:buFont typeface="Arial" charset="0"/>
              <a:buNone/>
            </a:pPr>
            <a:r>
              <a:rPr lang="en-GB" sz="1600" i="1" dirty="0" smtClean="0">
                <a:solidFill>
                  <a:schemeClr val="tx1"/>
                </a:solidFill>
                <a:latin typeface="Arial" charset="0"/>
                <a:cs typeface="Arial" charset="0"/>
              </a:rPr>
              <a:t> </a:t>
            </a:r>
            <a:r>
              <a:rPr lang="en-GB" sz="1600" b="1" dirty="0" smtClean="0">
                <a:solidFill>
                  <a:schemeClr val="tx1"/>
                </a:solidFill>
                <a:latin typeface="Arial" charset="0"/>
                <a:cs typeface="Arial" charset="0"/>
              </a:rPr>
              <a:t>A</a:t>
            </a:r>
            <a:r>
              <a:rPr lang="en-GB" sz="1600" dirty="0" smtClean="0">
                <a:solidFill>
                  <a:schemeClr val="tx1"/>
                </a:solidFill>
                <a:latin typeface="Arial" charset="0"/>
                <a:cs typeface="Arial" charset="0"/>
              </a:rPr>
              <a:t>  Allow Mr Johnson to leave but advise him to see his General Practitioner if there are further problems</a:t>
            </a:r>
            <a:endParaRPr lang="en-US" sz="1600" dirty="0" smtClean="0">
              <a:solidFill>
                <a:schemeClr val="tx1"/>
              </a:solidFill>
              <a:latin typeface="Arial" charset="0"/>
              <a:cs typeface="Arial" charset="0"/>
            </a:endParaRPr>
          </a:p>
          <a:p>
            <a:pPr>
              <a:buFont typeface="Arial" charset="0"/>
              <a:buNone/>
            </a:pPr>
            <a:r>
              <a:rPr lang="en-GB" sz="1600" b="1" dirty="0" smtClean="0">
                <a:solidFill>
                  <a:schemeClr val="tx1"/>
                </a:solidFill>
                <a:latin typeface="Arial" charset="0"/>
                <a:cs typeface="Arial" charset="0"/>
              </a:rPr>
              <a:t> B</a:t>
            </a:r>
            <a:r>
              <a:rPr lang="en-GB" sz="1600" dirty="0" smtClean="0">
                <a:solidFill>
                  <a:schemeClr val="tx1"/>
                </a:solidFill>
                <a:latin typeface="Arial" charset="0"/>
                <a:cs typeface="Arial" charset="0"/>
              </a:rPr>
              <a:t> Prevent Mr Johnson from leaving by phoning security</a:t>
            </a:r>
            <a:endParaRPr lang="en-US" sz="1600" dirty="0" smtClean="0">
              <a:solidFill>
                <a:schemeClr val="tx1"/>
              </a:solidFill>
              <a:latin typeface="Arial" charset="0"/>
              <a:cs typeface="Arial" charset="0"/>
            </a:endParaRPr>
          </a:p>
          <a:p>
            <a:pPr>
              <a:buFont typeface="Arial" charset="0"/>
              <a:buNone/>
            </a:pPr>
            <a:r>
              <a:rPr lang="en-GB" sz="1600" dirty="0" smtClean="0">
                <a:solidFill>
                  <a:schemeClr val="tx1"/>
                </a:solidFill>
                <a:latin typeface="Arial" charset="0"/>
                <a:cs typeface="Arial" charset="0"/>
              </a:rPr>
              <a:t> </a:t>
            </a:r>
            <a:r>
              <a:rPr lang="en-GB" sz="1600" b="1" dirty="0" smtClean="0">
                <a:solidFill>
                  <a:schemeClr val="tx1"/>
                </a:solidFill>
                <a:latin typeface="Arial" charset="0"/>
                <a:cs typeface="Arial" charset="0"/>
              </a:rPr>
              <a:t>C</a:t>
            </a:r>
            <a:r>
              <a:rPr lang="en-GB" sz="1600" dirty="0" smtClean="0">
                <a:solidFill>
                  <a:schemeClr val="tx1"/>
                </a:solidFill>
                <a:latin typeface="Arial" charset="0"/>
                <a:cs typeface="Arial" charset="0"/>
              </a:rPr>
              <a:t> Explain to Mr Johnson the risks of leaving without treatment</a:t>
            </a:r>
            <a:endParaRPr lang="en-US" sz="1600" dirty="0" smtClean="0">
              <a:solidFill>
                <a:schemeClr val="tx1"/>
              </a:solidFill>
              <a:latin typeface="Arial" charset="0"/>
              <a:cs typeface="Arial" charset="0"/>
            </a:endParaRPr>
          </a:p>
          <a:p>
            <a:pPr>
              <a:buFont typeface="Arial" charset="0"/>
              <a:buNone/>
            </a:pPr>
            <a:r>
              <a:rPr lang="en-GB" sz="1600" b="1" dirty="0" smtClean="0">
                <a:solidFill>
                  <a:schemeClr val="tx1"/>
                </a:solidFill>
                <a:latin typeface="Arial" charset="0"/>
                <a:cs typeface="Arial" charset="0"/>
              </a:rPr>
              <a:t> D</a:t>
            </a:r>
            <a:r>
              <a:rPr lang="en-GB" sz="1600" dirty="0" smtClean="0">
                <a:solidFill>
                  <a:schemeClr val="tx1"/>
                </a:solidFill>
                <a:latin typeface="Arial" charset="0"/>
                <a:cs typeface="Arial" charset="0"/>
              </a:rPr>
              <a:t> Telephone Mr Johnson’s next of kin to ask them to try and persuade him not to leave</a:t>
            </a:r>
            <a:endParaRPr lang="en-US" sz="1600" dirty="0" smtClean="0">
              <a:solidFill>
                <a:schemeClr val="tx1"/>
              </a:solidFill>
              <a:latin typeface="Arial" charset="0"/>
              <a:cs typeface="Arial" charset="0"/>
            </a:endParaRPr>
          </a:p>
          <a:p>
            <a:pPr>
              <a:buFont typeface="Arial" charset="0"/>
              <a:buNone/>
            </a:pPr>
            <a:r>
              <a:rPr lang="en-GB" sz="1600" dirty="0" smtClean="0">
                <a:solidFill>
                  <a:schemeClr val="tx1"/>
                </a:solidFill>
                <a:latin typeface="Arial" charset="0"/>
                <a:cs typeface="Arial" charset="0"/>
              </a:rPr>
              <a:t> </a:t>
            </a:r>
            <a:r>
              <a:rPr lang="en-GB" sz="1600" b="1" dirty="0" smtClean="0">
                <a:solidFill>
                  <a:schemeClr val="tx1"/>
                </a:solidFill>
                <a:latin typeface="Arial" charset="0"/>
                <a:cs typeface="Arial" charset="0"/>
              </a:rPr>
              <a:t>E</a:t>
            </a:r>
            <a:r>
              <a:rPr lang="en-GB" sz="1600" dirty="0" smtClean="0">
                <a:solidFill>
                  <a:schemeClr val="tx1"/>
                </a:solidFill>
                <a:latin typeface="Arial" charset="0"/>
                <a:cs typeface="Arial" charset="0"/>
              </a:rPr>
              <a:t>  Allow Mr Johnson to leave but ask him to return to the hospital as soon as possible</a:t>
            </a:r>
            <a:endParaRPr lang="en-US" sz="1600" dirty="0" smtClean="0">
              <a:solidFill>
                <a:schemeClr val="tx1"/>
              </a:solidFill>
              <a:latin typeface="Arial" charset="0"/>
              <a:cs typeface="Arial" charset="0"/>
            </a:endParaRPr>
          </a:p>
          <a:p>
            <a:pPr>
              <a:buFont typeface="Arial" charset="0"/>
              <a:buNone/>
            </a:pPr>
            <a:endParaRPr lang="en-GB" sz="18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90550" y="1138064"/>
            <a:ext cx="8229600" cy="1066800"/>
          </a:xfrm>
        </p:spPr>
        <p:txBody>
          <a:bodyPr/>
          <a:lstStyle/>
          <a:p>
            <a:r>
              <a:rPr lang="en-GB" sz="3600" dirty="0" smtClean="0">
                <a:latin typeface="Arial" charset="0"/>
                <a:cs typeface="Arial" charset="0"/>
              </a:rPr>
              <a:t>Answer to Question 1</a:t>
            </a:r>
          </a:p>
        </p:txBody>
      </p:sp>
      <p:sp>
        <p:nvSpPr>
          <p:cNvPr id="33795" name="Content Placeholder 2"/>
          <p:cNvSpPr>
            <a:spLocks noGrp="1"/>
          </p:cNvSpPr>
          <p:nvPr>
            <p:ph idx="1"/>
          </p:nvPr>
        </p:nvSpPr>
        <p:spPr>
          <a:xfrm>
            <a:off x="500063" y="2276872"/>
            <a:ext cx="8229600" cy="4143375"/>
          </a:xfrm>
        </p:spPr>
        <p:txBody>
          <a:bodyPr/>
          <a:lstStyle/>
          <a:p>
            <a:pPr>
              <a:buFont typeface="Arial" charset="0"/>
              <a:buNone/>
            </a:pPr>
            <a:r>
              <a:rPr lang="en-GB" sz="1600" b="1" dirty="0" smtClean="0">
                <a:solidFill>
                  <a:schemeClr val="tx1"/>
                </a:solidFill>
                <a:latin typeface="Arial" charset="0"/>
                <a:cs typeface="Arial" charset="0"/>
              </a:rPr>
              <a:t>C</a:t>
            </a:r>
            <a:r>
              <a:rPr lang="en-GB" sz="1600" dirty="0" smtClean="0">
                <a:solidFill>
                  <a:schemeClr val="tx1"/>
                </a:solidFill>
                <a:latin typeface="Arial" charset="0"/>
                <a:cs typeface="Arial" charset="0"/>
              </a:rPr>
              <a:t>  Explain to Mr Johnson the risks of leaving without treatment</a:t>
            </a:r>
          </a:p>
          <a:p>
            <a:pPr>
              <a:buFont typeface="Arial" charset="0"/>
              <a:buNone/>
            </a:pPr>
            <a:r>
              <a:rPr lang="en-GB" sz="1600" b="1" dirty="0" smtClean="0">
                <a:solidFill>
                  <a:schemeClr val="tx1"/>
                </a:solidFill>
                <a:latin typeface="Arial" charset="0"/>
                <a:cs typeface="Arial" charset="0"/>
              </a:rPr>
              <a:t>E  </a:t>
            </a:r>
            <a:r>
              <a:rPr lang="en-GB" sz="1600" dirty="0" smtClean="0">
                <a:solidFill>
                  <a:schemeClr val="tx1"/>
                </a:solidFill>
                <a:latin typeface="Arial" charset="0"/>
                <a:cs typeface="Arial" charset="0"/>
              </a:rPr>
              <a:t>Allow Mr Johnson to leave but ask him to return to the hospital as soon as possible</a:t>
            </a:r>
          </a:p>
          <a:p>
            <a:pPr>
              <a:buFont typeface="Arial" charset="0"/>
              <a:buNone/>
            </a:pPr>
            <a:r>
              <a:rPr lang="en-GB" sz="1600" b="1" dirty="0" smtClean="0">
                <a:solidFill>
                  <a:schemeClr val="tx1"/>
                </a:solidFill>
                <a:latin typeface="Arial" charset="0"/>
                <a:cs typeface="Arial" charset="0"/>
              </a:rPr>
              <a:t>D</a:t>
            </a:r>
            <a:r>
              <a:rPr lang="en-GB" sz="1600" dirty="0" smtClean="0">
                <a:solidFill>
                  <a:schemeClr val="tx1"/>
                </a:solidFill>
                <a:latin typeface="Arial" charset="0"/>
                <a:cs typeface="Arial" charset="0"/>
              </a:rPr>
              <a:t> Telephone Mr Johnson’s next of kin to ask them to try and persuade him not to leave</a:t>
            </a:r>
          </a:p>
          <a:p>
            <a:pPr>
              <a:buFont typeface="Arial" charset="0"/>
              <a:buNone/>
            </a:pPr>
            <a:r>
              <a:rPr lang="en-GB" sz="1600" b="1" dirty="0" smtClean="0">
                <a:solidFill>
                  <a:schemeClr val="tx1"/>
                </a:solidFill>
                <a:latin typeface="Arial" charset="0"/>
                <a:cs typeface="Arial" charset="0"/>
              </a:rPr>
              <a:t>A</a:t>
            </a:r>
            <a:r>
              <a:rPr lang="en-GB" sz="1600" dirty="0" smtClean="0">
                <a:solidFill>
                  <a:schemeClr val="tx1"/>
                </a:solidFill>
                <a:latin typeface="Arial" charset="0"/>
                <a:cs typeface="Arial" charset="0"/>
              </a:rPr>
              <a:t>  Allow Mr Johnson to leave but advise him to see his General Practitioner if there are</a:t>
            </a:r>
          </a:p>
          <a:p>
            <a:pPr>
              <a:buFont typeface="Arial" charset="0"/>
              <a:buNone/>
            </a:pPr>
            <a:r>
              <a:rPr lang="en-GB" sz="1600" dirty="0" smtClean="0">
                <a:solidFill>
                  <a:schemeClr val="tx1"/>
                </a:solidFill>
                <a:latin typeface="Arial" charset="0"/>
                <a:cs typeface="Arial" charset="0"/>
              </a:rPr>
              <a:t>    further problems</a:t>
            </a:r>
          </a:p>
          <a:p>
            <a:pPr>
              <a:buFont typeface="Arial" charset="0"/>
              <a:buNone/>
            </a:pPr>
            <a:r>
              <a:rPr lang="en-GB" sz="1600" b="1" dirty="0" smtClean="0">
                <a:solidFill>
                  <a:schemeClr val="tx1"/>
                </a:solidFill>
                <a:latin typeface="Arial" charset="0"/>
                <a:cs typeface="Arial" charset="0"/>
              </a:rPr>
              <a:t>B</a:t>
            </a:r>
            <a:r>
              <a:rPr lang="en-GB" sz="1600" dirty="0" smtClean="0">
                <a:solidFill>
                  <a:schemeClr val="tx1"/>
                </a:solidFill>
                <a:latin typeface="Arial" charset="0"/>
                <a:cs typeface="Arial" charset="0"/>
              </a:rPr>
              <a:t> Prevent Mr Johnson from leaving by phoning security</a:t>
            </a:r>
          </a:p>
          <a:p>
            <a:pPr>
              <a:buFont typeface="Arial" charset="0"/>
              <a:buNone/>
            </a:pPr>
            <a:endParaRPr lang="en-US" sz="1600" dirty="0" smtClean="0">
              <a:solidFill>
                <a:schemeClr val="tx1"/>
              </a:solidFill>
              <a:latin typeface="Arial" charset="0"/>
              <a:cs typeface="Arial" charset="0"/>
            </a:endParaRPr>
          </a:p>
          <a:p>
            <a:pPr>
              <a:buFont typeface="Arial" charset="0"/>
              <a:buNone/>
            </a:pPr>
            <a:r>
              <a:rPr lang="en-GB" sz="1600" dirty="0" smtClean="0">
                <a:solidFill>
                  <a:schemeClr val="tx1"/>
                </a:solidFill>
                <a:latin typeface="Arial" charset="0"/>
                <a:cs typeface="Arial" charset="0"/>
              </a:rPr>
              <a:t>Communicating to Mr Johnson the risks of leaving is important as he may not be aware</a:t>
            </a:r>
          </a:p>
          <a:p>
            <a:pPr>
              <a:buFont typeface="Arial" charset="0"/>
              <a:buNone/>
            </a:pPr>
            <a:r>
              <a:rPr lang="en-GB" sz="1600" dirty="0" smtClean="0">
                <a:solidFill>
                  <a:schemeClr val="tx1"/>
                </a:solidFill>
                <a:latin typeface="Arial" charset="0"/>
                <a:cs typeface="Arial" charset="0"/>
              </a:rPr>
              <a:t>of these risks. However, it is the patient’s choice as to whether he remains in hospital.</a:t>
            </a:r>
          </a:p>
          <a:p>
            <a:pPr>
              <a:buFont typeface="Arial" charset="0"/>
              <a:buNone/>
            </a:pPr>
            <a:r>
              <a:rPr lang="en-GB" sz="1600" dirty="0" smtClean="0">
                <a:solidFill>
                  <a:schemeClr val="tx1"/>
                </a:solidFill>
                <a:latin typeface="Arial" charset="0"/>
                <a:cs typeface="Arial" charset="0"/>
              </a:rPr>
              <a:t>Informing him that he should return to the hospital is important. Mr Johnsons’ kin are</a:t>
            </a:r>
          </a:p>
          <a:p>
            <a:pPr>
              <a:buFont typeface="Arial" charset="0"/>
              <a:buNone/>
            </a:pPr>
            <a:r>
              <a:rPr lang="en-GB" sz="1600" dirty="0" smtClean="0">
                <a:solidFill>
                  <a:schemeClr val="tx1"/>
                </a:solidFill>
                <a:latin typeface="Arial" charset="0"/>
                <a:cs typeface="Arial" charset="0"/>
              </a:rPr>
              <a:t>aware of the situation and may be able to persuade him to stay. By asking Mr Johnson</a:t>
            </a:r>
          </a:p>
          <a:p>
            <a:pPr>
              <a:buFont typeface="Arial" charset="0"/>
              <a:buNone/>
            </a:pPr>
            <a:r>
              <a:rPr lang="en-GB" sz="1600" dirty="0" smtClean="0">
                <a:solidFill>
                  <a:schemeClr val="tx1"/>
                </a:solidFill>
                <a:latin typeface="Arial" charset="0"/>
                <a:cs typeface="Arial" charset="0"/>
              </a:rPr>
              <a:t>to see his GP, instead of returning to the hospital, you would be passing responsibility</a:t>
            </a:r>
          </a:p>
          <a:p>
            <a:pPr>
              <a:buFont typeface="Arial" charset="0"/>
              <a:buNone/>
            </a:pPr>
            <a:r>
              <a:rPr lang="en-GB" sz="1600" dirty="0" smtClean="0">
                <a:solidFill>
                  <a:schemeClr val="tx1"/>
                </a:solidFill>
                <a:latin typeface="Arial" charset="0"/>
                <a:cs typeface="Arial" charset="0"/>
              </a:rPr>
              <a:t>for his care, however this is more appropriate than forcing a patient to stay against his</a:t>
            </a:r>
          </a:p>
          <a:p>
            <a:pPr>
              <a:buFont typeface="Arial" charset="0"/>
              <a:buNone/>
            </a:pPr>
            <a:r>
              <a:rPr lang="en-GB" sz="1600" dirty="0" smtClean="0">
                <a:solidFill>
                  <a:schemeClr val="tx1"/>
                </a:solidFill>
                <a:latin typeface="Arial" charset="0"/>
                <a:cs typeface="Arial" charset="0"/>
              </a:rPr>
              <a:t>wishes.</a:t>
            </a:r>
          </a:p>
          <a:p>
            <a:pPr>
              <a:buFont typeface="Arial" charset="0"/>
              <a:buNone/>
            </a:pPr>
            <a:endParaRPr lang="en-GB" sz="1600" dirty="0" smtClean="0">
              <a:solidFill>
                <a:schemeClr val="tx1"/>
              </a:solidFill>
              <a:latin typeface="Arial" charset="0"/>
              <a:cs typeface="Arial" charset="0"/>
            </a:endParaRPr>
          </a:p>
          <a:p>
            <a:pPr>
              <a:buFont typeface="Arial" charset="0"/>
              <a:buNone/>
            </a:pPr>
            <a:r>
              <a:rPr lang="en-US" sz="1600" dirty="0" smtClean="0">
                <a:latin typeface="Arial" charset="0"/>
                <a:cs typeface="Arial" charset="0"/>
              </a:rPr>
              <a:t/>
            </a:r>
            <a:br>
              <a:rPr lang="en-US" sz="1600" dirty="0" smtClean="0">
                <a:latin typeface="Arial" charset="0"/>
                <a:cs typeface="Arial" charset="0"/>
              </a:rPr>
            </a:br>
            <a:endParaRPr lang="en-GB"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60486" y="2276549"/>
            <a:ext cx="9036050" cy="4968875"/>
          </a:xfrm>
        </p:spPr>
        <p:txBody>
          <a:bodyPr/>
          <a:lstStyle/>
          <a:p>
            <a:r>
              <a:rPr lang="en-GB" sz="1600" dirty="0" smtClean="0">
                <a:solidFill>
                  <a:schemeClr val="tx1"/>
                </a:solidFill>
                <a:latin typeface="Arial" charset="0"/>
                <a:cs typeface="Arial" charset="0"/>
              </a:rPr>
              <a:t>You review a patient on the surgical ward who has had an appendicectomy done</a:t>
            </a:r>
          </a:p>
          <a:p>
            <a:r>
              <a:rPr lang="en-GB" sz="1600" dirty="0" smtClean="0">
                <a:solidFill>
                  <a:schemeClr val="tx1"/>
                </a:solidFill>
                <a:latin typeface="Arial" charset="0"/>
                <a:cs typeface="Arial" charset="0"/>
              </a:rPr>
              <a:t>earlier on the day. You write a prescription for strong painkillers. The staff nurse</a:t>
            </a:r>
          </a:p>
          <a:p>
            <a:r>
              <a:rPr lang="en-GB" sz="1600" dirty="0" smtClean="0">
                <a:solidFill>
                  <a:schemeClr val="tx1"/>
                </a:solidFill>
                <a:latin typeface="Arial" charset="0"/>
                <a:cs typeface="Arial" charset="0"/>
              </a:rPr>
              <a:t>challenges your decision and refuses to give the medication to the patient. </a:t>
            </a:r>
            <a:endParaRPr lang="en-US" sz="1600" dirty="0" smtClean="0">
              <a:solidFill>
                <a:schemeClr val="tx1"/>
              </a:solidFill>
              <a:latin typeface="Arial" charset="0"/>
              <a:cs typeface="Arial" charset="0"/>
            </a:endParaRPr>
          </a:p>
          <a:p>
            <a:r>
              <a:rPr lang="en-US" sz="1600" b="1" dirty="0" smtClean="0">
                <a:solidFill>
                  <a:schemeClr val="tx1"/>
                </a:solidFill>
                <a:latin typeface="Arial" charset="0"/>
                <a:cs typeface="Arial" charset="0"/>
              </a:rPr>
              <a:t> </a:t>
            </a:r>
            <a:endParaRPr lang="en-US" sz="1600" dirty="0" smtClean="0">
              <a:solidFill>
                <a:schemeClr val="tx1"/>
              </a:solidFill>
              <a:latin typeface="Arial" charset="0"/>
              <a:cs typeface="Arial" charset="0"/>
            </a:endParaRPr>
          </a:p>
          <a:p>
            <a:r>
              <a:rPr lang="en-GB" sz="1600" i="1" dirty="0" smtClean="0">
                <a:solidFill>
                  <a:schemeClr val="tx1"/>
                </a:solidFill>
                <a:latin typeface="Arial" charset="0"/>
                <a:cs typeface="Arial" charset="0"/>
              </a:rPr>
              <a:t>Choose the </a:t>
            </a:r>
            <a:r>
              <a:rPr lang="en-US" sz="1600" b="1" i="1" dirty="0" smtClean="0">
                <a:solidFill>
                  <a:schemeClr val="tx1"/>
                </a:solidFill>
                <a:latin typeface="Arial" charset="0"/>
                <a:cs typeface="Arial" charset="0"/>
              </a:rPr>
              <a:t>THREE</a:t>
            </a:r>
            <a:r>
              <a:rPr lang="en-GB" sz="1600" b="1" i="1" dirty="0" smtClean="0">
                <a:solidFill>
                  <a:schemeClr val="tx1"/>
                </a:solidFill>
                <a:latin typeface="Arial" charset="0"/>
                <a:cs typeface="Arial" charset="0"/>
              </a:rPr>
              <a:t> most appropriate</a:t>
            </a:r>
            <a:r>
              <a:rPr lang="en-GB" sz="1600" i="1" dirty="0" smtClean="0">
                <a:solidFill>
                  <a:schemeClr val="tx1"/>
                </a:solidFill>
                <a:latin typeface="Arial" charset="0"/>
                <a:cs typeface="Arial" charset="0"/>
              </a:rPr>
              <a:t> actions to take in this situation</a:t>
            </a:r>
            <a:endParaRPr lang="en-US" sz="1600" i="1" dirty="0" smtClean="0">
              <a:solidFill>
                <a:schemeClr val="tx1"/>
              </a:solidFill>
              <a:latin typeface="Arial" charset="0"/>
              <a:cs typeface="Arial" charset="0"/>
            </a:endParaRPr>
          </a:p>
          <a:p>
            <a:r>
              <a:rPr lang="en-GB" sz="1600" dirty="0" smtClean="0">
                <a:solidFill>
                  <a:schemeClr val="tx1"/>
                </a:solidFill>
                <a:latin typeface="Arial" charset="0"/>
                <a:cs typeface="Arial" charset="0"/>
              </a:rPr>
              <a:t>  </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A</a:t>
            </a:r>
            <a:r>
              <a:rPr lang="en-GB" sz="1600" dirty="0" smtClean="0">
                <a:solidFill>
                  <a:schemeClr val="tx1"/>
                </a:solidFill>
                <a:latin typeface="Arial" charset="0"/>
                <a:cs typeface="Arial" charset="0"/>
              </a:rPr>
              <a:t> Instruct the nurse to give the medication to the patient</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B</a:t>
            </a:r>
            <a:r>
              <a:rPr lang="en-GB" sz="1600" dirty="0" smtClean="0">
                <a:solidFill>
                  <a:schemeClr val="tx1"/>
                </a:solidFill>
                <a:latin typeface="Arial" charset="0"/>
                <a:cs typeface="Arial" charset="0"/>
              </a:rPr>
              <a:t> Discuss with the nurse why she disagrees with the prescription</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C</a:t>
            </a:r>
            <a:r>
              <a:rPr lang="en-GB" sz="1600" dirty="0" smtClean="0">
                <a:solidFill>
                  <a:schemeClr val="tx1"/>
                </a:solidFill>
                <a:latin typeface="Arial" charset="0"/>
                <a:cs typeface="Arial" charset="0"/>
              </a:rPr>
              <a:t> Ask a senior colleague for advice</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D</a:t>
            </a:r>
            <a:r>
              <a:rPr lang="en-GB" sz="1600" dirty="0" smtClean="0">
                <a:solidFill>
                  <a:schemeClr val="tx1"/>
                </a:solidFill>
                <a:latin typeface="Arial" charset="0"/>
                <a:cs typeface="Arial" charset="0"/>
              </a:rPr>
              <a:t> Complete a clinical incident form</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E</a:t>
            </a:r>
            <a:r>
              <a:rPr lang="en-GB" sz="1600" dirty="0" smtClean="0">
                <a:solidFill>
                  <a:schemeClr val="tx1"/>
                </a:solidFill>
                <a:latin typeface="Arial" charset="0"/>
                <a:cs typeface="Arial" charset="0"/>
              </a:rPr>
              <a:t> Cancel the prescription on the nurse’s advice</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F </a:t>
            </a:r>
            <a:r>
              <a:rPr lang="en-GB" sz="1600" dirty="0" smtClean="0">
                <a:solidFill>
                  <a:schemeClr val="tx1"/>
                </a:solidFill>
                <a:latin typeface="Arial" charset="0"/>
                <a:cs typeface="Arial" charset="0"/>
              </a:rPr>
              <a:t>Arrange to speak to the nurse later to discuss your working relationship</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G</a:t>
            </a:r>
            <a:r>
              <a:rPr lang="en-GB" sz="1600" dirty="0" smtClean="0">
                <a:solidFill>
                  <a:schemeClr val="tx1"/>
                </a:solidFill>
                <a:latin typeface="Arial" charset="0"/>
                <a:cs typeface="Arial" charset="0"/>
              </a:rPr>
              <a:t> Write in the medical notes that the nurse has declined to give the medication</a:t>
            </a:r>
            <a:endParaRPr lang="en-US" sz="1600" dirty="0" smtClean="0">
              <a:solidFill>
                <a:schemeClr val="tx1"/>
              </a:solidFill>
              <a:latin typeface="Arial" charset="0"/>
              <a:cs typeface="Arial" charset="0"/>
            </a:endParaRPr>
          </a:p>
          <a:p>
            <a:r>
              <a:rPr lang="en-GB" sz="1600" b="1" dirty="0" smtClean="0">
                <a:solidFill>
                  <a:schemeClr val="tx1"/>
                </a:solidFill>
                <a:latin typeface="Arial" charset="0"/>
                <a:cs typeface="Arial" charset="0"/>
              </a:rPr>
              <a:t>H</a:t>
            </a:r>
            <a:r>
              <a:rPr lang="en-GB" sz="1600" dirty="0" smtClean="0">
                <a:solidFill>
                  <a:schemeClr val="tx1"/>
                </a:solidFill>
                <a:latin typeface="Arial" charset="0"/>
                <a:cs typeface="Arial" charset="0"/>
              </a:rPr>
              <a:t> Review the case again</a:t>
            </a:r>
            <a:endParaRPr lang="en-US" sz="1600" dirty="0" smtClean="0">
              <a:solidFill>
                <a:schemeClr val="tx1"/>
              </a:solidFill>
              <a:latin typeface="Arial" charset="0"/>
              <a:cs typeface="Arial" charset="0"/>
            </a:endParaRPr>
          </a:p>
          <a:p>
            <a:pPr>
              <a:buFont typeface="Arial" charset="0"/>
              <a:buNone/>
            </a:pPr>
            <a:endParaRPr lang="en-GB" sz="1600" dirty="0" smtClean="0">
              <a:latin typeface="Arial" charset="0"/>
              <a:cs typeface="Arial" charset="0"/>
            </a:endParaRPr>
          </a:p>
        </p:txBody>
      </p:sp>
      <p:sp>
        <p:nvSpPr>
          <p:cNvPr id="34819" name="Title 1"/>
          <p:cNvSpPr>
            <a:spLocks noGrp="1"/>
          </p:cNvSpPr>
          <p:nvPr>
            <p:ph type="title"/>
          </p:nvPr>
        </p:nvSpPr>
        <p:spPr>
          <a:xfrm>
            <a:off x="467544" y="1138064"/>
            <a:ext cx="8229600" cy="1066800"/>
          </a:xfrm>
        </p:spPr>
        <p:txBody>
          <a:bodyPr/>
          <a:lstStyle/>
          <a:p>
            <a:r>
              <a:rPr lang="en-GB" sz="3600" dirty="0" smtClean="0">
                <a:latin typeface="Arial" charset="0"/>
                <a:cs typeface="Arial" charset="0"/>
              </a:rPr>
              <a:t>Example Question 2 – choose best 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18864" y="1124744"/>
            <a:ext cx="8229600" cy="1066800"/>
          </a:xfrm>
        </p:spPr>
        <p:txBody>
          <a:bodyPr/>
          <a:lstStyle/>
          <a:p>
            <a:r>
              <a:rPr lang="en-GB" sz="3600" dirty="0" smtClean="0">
                <a:latin typeface="Arial" charset="0"/>
                <a:cs typeface="Arial" charset="0"/>
              </a:rPr>
              <a:t>Answer to Question 2</a:t>
            </a:r>
          </a:p>
        </p:txBody>
      </p:sp>
      <p:sp>
        <p:nvSpPr>
          <p:cNvPr id="35843" name="Content Placeholder 2"/>
          <p:cNvSpPr>
            <a:spLocks noGrp="1"/>
          </p:cNvSpPr>
          <p:nvPr>
            <p:ph idx="1"/>
          </p:nvPr>
        </p:nvSpPr>
        <p:spPr>
          <a:xfrm>
            <a:off x="374848" y="2214563"/>
            <a:ext cx="8229600" cy="4143375"/>
          </a:xfrm>
        </p:spPr>
        <p:txBody>
          <a:bodyPr/>
          <a:lstStyle/>
          <a:p>
            <a:r>
              <a:rPr lang="en-GB" sz="1800" b="1" dirty="0" smtClean="0">
                <a:solidFill>
                  <a:schemeClr val="tx1"/>
                </a:solidFill>
                <a:latin typeface="Arial" charset="0"/>
                <a:cs typeface="Arial" charset="0"/>
              </a:rPr>
              <a:t>B</a:t>
            </a:r>
            <a:r>
              <a:rPr lang="en-GB" sz="1800" dirty="0" smtClean="0">
                <a:solidFill>
                  <a:schemeClr val="tx1"/>
                </a:solidFill>
                <a:latin typeface="Arial" charset="0"/>
                <a:cs typeface="Arial" charset="0"/>
              </a:rPr>
              <a:t> Discuss with the nurse why she disagrees with the prescription</a:t>
            </a:r>
            <a:endParaRPr lang="en-US" sz="1800" dirty="0" smtClean="0">
              <a:solidFill>
                <a:schemeClr val="tx1"/>
              </a:solidFill>
              <a:latin typeface="Arial" charset="0"/>
              <a:cs typeface="Arial" charset="0"/>
            </a:endParaRPr>
          </a:p>
          <a:p>
            <a:r>
              <a:rPr lang="en-GB" sz="1800" b="1" dirty="0" smtClean="0">
                <a:solidFill>
                  <a:schemeClr val="tx1"/>
                </a:solidFill>
                <a:latin typeface="Arial" charset="0"/>
                <a:cs typeface="Arial" charset="0"/>
              </a:rPr>
              <a:t>C</a:t>
            </a:r>
            <a:r>
              <a:rPr lang="en-GB" sz="1800" dirty="0" smtClean="0">
                <a:solidFill>
                  <a:schemeClr val="tx1"/>
                </a:solidFill>
                <a:latin typeface="Arial" charset="0"/>
                <a:cs typeface="Arial" charset="0"/>
              </a:rPr>
              <a:t> Ask a senior colleague for advice</a:t>
            </a:r>
            <a:endParaRPr lang="en-US" sz="1800" dirty="0" smtClean="0">
              <a:solidFill>
                <a:schemeClr val="tx1"/>
              </a:solidFill>
              <a:latin typeface="Arial" charset="0"/>
              <a:cs typeface="Arial" charset="0"/>
            </a:endParaRPr>
          </a:p>
          <a:p>
            <a:r>
              <a:rPr lang="en-GB" sz="1800" b="1" dirty="0" smtClean="0">
                <a:solidFill>
                  <a:schemeClr val="tx1"/>
                </a:solidFill>
                <a:latin typeface="Arial" charset="0"/>
                <a:cs typeface="Arial" charset="0"/>
              </a:rPr>
              <a:t>H</a:t>
            </a:r>
            <a:r>
              <a:rPr lang="en-GB" sz="1800" dirty="0" smtClean="0">
                <a:solidFill>
                  <a:schemeClr val="tx1"/>
                </a:solidFill>
                <a:latin typeface="Arial" charset="0"/>
                <a:cs typeface="Arial" charset="0"/>
              </a:rPr>
              <a:t> Review the case again</a:t>
            </a:r>
          </a:p>
          <a:p>
            <a:endParaRPr lang="en-US" sz="1800" dirty="0" smtClean="0">
              <a:solidFill>
                <a:schemeClr val="tx1"/>
              </a:solidFill>
              <a:latin typeface="Arial" charset="0"/>
              <a:cs typeface="Arial" charset="0"/>
            </a:endParaRPr>
          </a:p>
          <a:p>
            <a:r>
              <a:rPr lang="en-GB" sz="1800" dirty="0" smtClean="0">
                <a:solidFill>
                  <a:schemeClr val="tx1"/>
                </a:solidFill>
                <a:latin typeface="Arial" charset="0"/>
                <a:cs typeface="Arial" charset="0"/>
              </a:rPr>
              <a:t>Ensuring patient safety is key to this scenario. It is important to discuss the</a:t>
            </a:r>
          </a:p>
          <a:p>
            <a:r>
              <a:rPr lang="en-GB" sz="1800" dirty="0" smtClean="0">
                <a:solidFill>
                  <a:schemeClr val="tx1"/>
                </a:solidFill>
                <a:latin typeface="Arial" charset="0"/>
                <a:cs typeface="Arial" charset="0"/>
              </a:rPr>
              <a:t>nurse’s decision with her as there may be something that you have missed</a:t>
            </a:r>
          </a:p>
          <a:p>
            <a:r>
              <a:rPr lang="en-GB" sz="1800" dirty="0" smtClean="0">
                <a:solidFill>
                  <a:schemeClr val="tx1"/>
                </a:solidFill>
                <a:latin typeface="Arial" charset="0"/>
                <a:cs typeface="Arial" charset="0"/>
              </a:rPr>
              <a:t>when first reviewing the patient. Therefore it would also be important to review</a:t>
            </a:r>
          </a:p>
          <a:p>
            <a:r>
              <a:rPr lang="en-GB" sz="1800" dirty="0" smtClean="0">
                <a:solidFill>
                  <a:schemeClr val="tx1"/>
                </a:solidFill>
                <a:latin typeface="Arial" charset="0"/>
                <a:cs typeface="Arial" charset="0"/>
              </a:rPr>
              <a:t>the patient again. Also relating to this is the importance of respecting the views</a:t>
            </a:r>
          </a:p>
          <a:p>
            <a:r>
              <a:rPr lang="en-GB" sz="1800" dirty="0" smtClean="0">
                <a:solidFill>
                  <a:schemeClr val="tx1"/>
                </a:solidFill>
                <a:latin typeface="Arial" charset="0"/>
                <a:cs typeface="Arial" charset="0"/>
              </a:rPr>
              <a:t>of colleagues and maintaining working relationships, even if there is</a:t>
            </a:r>
          </a:p>
          <a:p>
            <a:r>
              <a:rPr lang="en-GB" sz="1800" dirty="0" smtClean="0">
                <a:solidFill>
                  <a:schemeClr val="tx1"/>
                </a:solidFill>
                <a:latin typeface="Arial" charset="0"/>
                <a:cs typeface="Arial" charset="0"/>
              </a:rPr>
              <a:t>disagreement. As there has been a disagreement regarding patient care, it is</a:t>
            </a:r>
          </a:p>
          <a:p>
            <a:r>
              <a:rPr lang="en-GB" sz="1800" dirty="0" smtClean="0">
                <a:solidFill>
                  <a:schemeClr val="tx1"/>
                </a:solidFill>
                <a:latin typeface="Arial" charset="0"/>
                <a:cs typeface="Arial" charset="0"/>
              </a:rPr>
              <a:t>important to seek advice from a senior colleague.</a:t>
            </a:r>
          </a:p>
          <a:p>
            <a:endParaRPr lang="en-GB" sz="20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90872" y="1196752"/>
            <a:ext cx="8229600" cy="1066800"/>
          </a:xfrm>
        </p:spPr>
        <p:txBody>
          <a:bodyPr/>
          <a:lstStyle/>
          <a:p>
            <a:r>
              <a:rPr lang="en-GB" sz="3600" dirty="0" smtClean="0">
                <a:latin typeface="Arial" charset="0"/>
                <a:cs typeface="Arial" charset="0"/>
              </a:rPr>
              <a:t>Benefits of practicing the SJT</a:t>
            </a:r>
          </a:p>
        </p:txBody>
      </p:sp>
      <p:sp>
        <p:nvSpPr>
          <p:cNvPr id="37891" name="Content Placeholder 2"/>
          <p:cNvSpPr>
            <a:spLocks noGrp="1"/>
          </p:cNvSpPr>
          <p:nvPr>
            <p:ph idx="1"/>
          </p:nvPr>
        </p:nvSpPr>
        <p:spPr>
          <a:xfrm>
            <a:off x="500063" y="2276872"/>
            <a:ext cx="8229600" cy="4143375"/>
          </a:xfrm>
        </p:spPr>
        <p:txBody>
          <a:bodyPr/>
          <a:lstStyle/>
          <a:p>
            <a:pPr>
              <a:buClrTx/>
              <a:buFont typeface="Arial" pitchFamily="34" charset="0"/>
              <a:buChar char="•"/>
            </a:pPr>
            <a:r>
              <a:rPr lang="en-GB" sz="2000" dirty="0" smtClean="0">
                <a:solidFill>
                  <a:schemeClr val="tx1"/>
                </a:solidFill>
                <a:latin typeface="Arial" charset="0"/>
                <a:cs typeface="Arial" charset="0"/>
              </a:rPr>
              <a:t>It is good preparation for specialty selection</a:t>
            </a:r>
          </a:p>
          <a:p>
            <a:pPr>
              <a:buClrTx/>
              <a:buFont typeface="Arial" pitchFamily="34" charset="0"/>
              <a:buChar char="•"/>
            </a:pPr>
            <a:endParaRPr lang="en-GB" sz="1000" dirty="0" smtClean="0">
              <a:solidFill>
                <a:schemeClr val="tx1"/>
              </a:solidFill>
              <a:latin typeface="Arial" charset="0"/>
              <a:cs typeface="Arial" charset="0"/>
            </a:endParaRPr>
          </a:p>
          <a:p>
            <a:pPr>
              <a:buClrTx/>
              <a:buFont typeface="Arial" pitchFamily="34" charset="0"/>
              <a:buChar char="•"/>
            </a:pPr>
            <a:r>
              <a:rPr lang="en-GB" sz="2000" dirty="0" smtClean="0">
                <a:solidFill>
                  <a:schemeClr val="tx1"/>
                </a:solidFill>
                <a:latin typeface="Arial" charset="0"/>
                <a:cs typeface="Arial" charset="0"/>
              </a:rPr>
              <a:t>You will get feedback on how you scored</a:t>
            </a:r>
          </a:p>
          <a:p>
            <a:pPr>
              <a:buClrTx/>
              <a:buFont typeface="Arial" pitchFamily="34" charset="0"/>
              <a:buChar char="•"/>
            </a:pPr>
            <a:endParaRPr lang="en-GB" sz="1000" dirty="0" smtClean="0">
              <a:solidFill>
                <a:schemeClr val="tx1"/>
              </a:solidFill>
              <a:latin typeface="Arial" charset="0"/>
              <a:cs typeface="Arial" charset="0"/>
            </a:endParaRPr>
          </a:p>
          <a:p>
            <a:pPr>
              <a:buClrTx/>
              <a:buFont typeface="Arial" pitchFamily="34" charset="0"/>
              <a:buChar char="•"/>
            </a:pPr>
            <a:r>
              <a:rPr lang="en-GB" sz="2000" dirty="0" smtClean="0">
                <a:solidFill>
                  <a:schemeClr val="tx1"/>
                </a:solidFill>
                <a:latin typeface="Arial" charset="0"/>
                <a:cs typeface="Arial" charset="0"/>
              </a:rPr>
              <a:t>Your medical school will expect you to take part unless you are on elective</a:t>
            </a:r>
          </a:p>
          <a:p>
            <a:pPr>
              <a:buClrTx/>
              <a:buFont typeface="Arial" pitchFamily="34" charset="0"/>
              <a:buChar char="•"/>
            </a:pPr>
            <a:endParaRPr lang="en-GB" sz="1000" dirty="0" smtClean="0">
              <a:solidFill>
                <a:schemeClr val="tx1"/>
              </a:solidFill>
              <a:latin typeface="Arial" charset="0"/>
              <a:cs typeface="Arial" charset="0"/>
            </a:endParaRPr>
          </a:p>
          <a:p>
            <a:pPr>
              <a:buClrTx/>
              <a:buFont typeface="Arial" pitchFamily="34" charset="0"/>
              <a:buChar char="•"/>
            </a:pPr>
            <a:r>
              <a:rPr lang="en-GB" sz="2000" dirty="0" smtClean="0">
                <a:solidFill>
                  <a:schemeClr val="tx1"/>
                </a:solidFill>
                <a:latin typeface="Arial" charset="0"/>
                <a:cs typeface="Arial" charset="0"/>
              </a:rPr>
              <a:t>You are helping to form national recruitment policy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1560" y="1210072"/>
            <a:ext cx="8229600" cy="1066800"/>
          </a:xfrm>
        </p:spPr>
        <p:txBody>
          <a:bodyPr/>
          <a:lstStyle/>
          <a:p>
            <a:r>
              <a:rPr lang="en-GB" sz="3600" dirty="0" smtClean="0">
                <a:latin typeface="Arial" charset="0"/>
                <a:cs typeface="Arial" charset="0"/>
              </a:rPr>
              <a:t>Why change to EPM? </a:t>
            </a:r>
          </a:p>
        </p:txBody>
      </p:sp>
      <p:sp>
        <p:nvSpPr>
          <p:cNvPr id="3" name="Content Placeholder 2"/>
          <p:cNvSpPr>
            <a:spLocks noGrp="1"/>
          </p:cNvSpPr>
          <p:nvPr>
            <p:ph idx="1"/>
          </p:nvPr>
        </p:nvSpPr>
        <p:spPr>
          <a:xfrm>
            <a:off x="467544" y="2214563"/>
            <a:ext cx="8229600" cy="4143375"/>
          </a:xfrm>
        </p:spPr>
        <p:txBody>
          <a:bodyPr/>
          <a:lstStyle/>
          <a:p>
            <a:pPr>
              <a:spcBef>
                <a:spcPts val="1200"/>
              </a:spcBef>
              <a:buClrTx/>
              <a:buFont typeface="Arial" pitchFamily="34" charset="0"/>
              <a:buChar char="•"/>
              <a:defRPr/>
            </a:pPr>
            <a:r>
              <a:rPr lang="en-GB" sz="2000" dirty="0" smtClean="0">
                <a:solidFill>
                  <a:schemeClr val="tx1"/>
                </a:solidFill>
              </a:rPr>
              <a:t>A clear framework with agreed principles will be used to calculate the EPM, ensuring that it is fair, transparent and consistent across the schools of the UK</a:t>
            </a:r>
          </a:p>
          <a:p>
            <a:pPr>
              <a:spcBef>
                <a:spcPts val="1200"/>
              </a:spcBef>
              <a:buClrTx/>
              <a:buFont typeface="Arial" pitchFamily="34" charset="0"/>
              <a:buChar char="•"/>
              <a:defRPr/>
            </a:pPr>
            <a:r>
              <a:rPr lang="en-GB" sz="2000" dirty="0" smtClean="0">
                <a:solidFill>
                  <a:schemeClr val="tx1"/>
                </a:solidFill>
              </a:rPr>
              <a:t>Splitting cohorts into deciles rather than quartiles provides a wider spread of scores which makes it easier to differentiate between candidates</a:t>
            </a:r>
          </a:p>
          <a:p>
            <a:pPr>
              <a:spcBef>
                <a:spcPts val="1200"/>
              </a:spcBef>
              <a:buClrTx/>
              <a:buFont typeface="Arial" pitchFamily="34" charset="0"/>
              <a:buChar char="•"/>
              <a:defRPr/>
            </a:pPr>
            <a:r>
              <a:rPr lang="en-GB" sz="2000" dirty="0" smtClean="0">
                <a:solidFill>
                  <a:schemeClr val="tx1"/>
                </a:solidFill>
              </a:rPr>
              <a:t>It makes more sense for all the academic components of the application to form one part of the application, rather than being split between white-space questions (Q1) and academic quartile ranking</a:t>
            </a:r>
          </a:p>
          <a:p>
            <a:pPr>
              <a:buFont typeface="Arial" pitchFamily="34" charset="0"/>
              <a:buChar char="•"/>
              <a:defRPr/>
            </a:pPr>
            <a:endParaRPr lang="en-GB" sz="2400" dirty="0" smtClean="0">
              <a:solidFill>
                <a:schemeClr val="tx1"/>
              </a:solidFill>
            </a:endParaRPr>
          </a:p>
          <a:p>
            <a:pPr>
              <a:buFont typeface="Arial" pitchFamily="34" charset="0"/>
              <a:buChar char="•"/>
              <a:defRPr/>
            </a:pP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9552" y="1210072"/>
            <a:ext cx="8229600" cy="1066800"/>
          </a:xfrm>
        </p:spPr>
        <p:txBody>
          <a:bodyPr/>
          <a:lstStyle/>
          <a:p>
            <a:r>
              <a:rPr lang="en-GB" sz="3600" dirty="0" smtClean="0">
                <a:latin typeface="Arial" charset="0"/>
                <a:cs typeface="Arial" charset="0"/>
              </a:rPr>
              <a:t>How is the EPM calculated? </a:t>
            </a:r>
          </a:p>
        </p:txBody>
      </p:sp>
      <p:sp>
        <p:nvSpPr>
          <p:cNvPr id="22531" name="Content Placeholder 2"/>
          <p:cNvSpPr>
            <a:spLocks noGrp="1"/>
          </p:cNvSpPr>
          <p:nvPr>
            <p:ph idx="1"/>
          </p:nvPr>
        </p:nvSpPr>
        <p:spPr>
          <a:xfrm>
            <a:off x="500063" y="2214563"/>
            <a:ext cx="8229600" cy="4143375"/>
          </a:xfrm>
        </p:spPr>
        <p:txBody>
          <a:bodyPr/>
          <a:lstStyle/>
          <a:p>
            <a:pPr>
              <a:buFont typeface="Arial" charset="0"/>
              <a:buNone/>
            </a:pPr>
            <a:r>
              <a:rPr lang="en-US" sz="2000" dirty="0" smtClean="0">
                <a:solidFill>
                  <a:schemeClr val="tx1"/>
                </a:solidFill>
                <a:latin typeface="Arial" charset="0"/>
                <a:cs typeface="Arial" charset="0"/>
              </a:rPr>
              <a:t>Score produced by applicant’s medical school to reflect achievement</a:t>
            </a:r>
          </a:p>
          <a:p>
            <a:pPr>
              <a:buFont typeface="Arial" charset="0"/>
              <a:buNone/>
            </a:pPr>
            <a:r>
              <a:rPr lang="en-US" sz="2000" dirty="0" smtClean="0">
                <a:solidFill>
                  <a:schemeClr val="tx1"/>
                </a:solidFill>
                <a:latin typeface="Arial" charset="0"/>
                <a:cs typeface="Arial" charset="0"/>
              </a:rPr>
              <a:t>and performance compared to rest of cohort</a:t>
            </a:r>
          </a:p>
          <a:p>
            <a:pPr>
              <a:buFont typeface="Arial" charset="0"/>
              <a:buNone/>
            </a:pPr>
            <a:endParaRPr lang="en-US" sz="2000" dirty="0" smtClean="0">
              <a:solidFill>
                <a:schemeClr val="tx1"/>
              </a:solidFill>
              <a:latin typeface="Arial" charset="0"/>
              <a:cs typeface="Arial" charset="0"/>
            </a:endParaRPr>
          </a:p>
          <a:p>
            <a:pPr>
              <a:buFont typeface="Arial" charset="0"/>
              <a:buNone/>
            </a:pPr>
            <a:r>
              <a:rPr lang="en-US" sz="2000" dirty="0" smtClean="0">
                <a:solidFill>
                  <a:schemeClr val="tx1"/>
                </a:solidFill>
                <a:latin typeface="Arial" charset="0"/>
                <a:cs typeface="Arial" charset="0"/>
              </a:rPr>
              <a:t>EPM = 3 parts (maximum 50 points):</a:t>
            </a:r>
          </a:p>
          <a:p>
            <a:pPr marL="965200" lvl="1" indent="-457200">
              <a:buClrTx/>
              <a:buFont typeface="Arial" charset="0"/>
              <a:buAutoNum type="arabicPeriod"/>
            </a:pPr>
            <a:r>
              <a:rPr lang="en-GB" sz="2000" dirty="0" smtClean="0">
                <a:solidFill>
                  <a:schemeClr val="tx1"/>
                </a:solidFill>
                <a:latin typeface="Arial" charset="0"/>
                <a:cs typeface="Arial" charset="0"/>
              </a:rPr>
              <a:t>Medical school performance (34 – 43 points) </a:t>
            </a:r>
          </a:p>
          <a:p>
            <a:pPr marL="1365250" lvl="2" indent="-457200">
              <a:buClrTx/>
              <a:buFont typeface="Wingdings" pitchFamily="2" charset="2"/>
              <a:buNone/>
            </a:pPr>
            <a:r>
              <a:rPr lang="en-GB" sz="2000" dirty="0" smtClean="0">
                <a:solidFill>
                  <a:schemeClr val="tx1"/>
                </a:solidFill>
                <a:latin typeface="Arial" charset="0"/>
                <a:cs typeface="Arial" charset="0"/>
              </a:rPr>
              <a:t> E.g. Top 10% = 43; Top 20% = 42; etc</a:t>
            </a:r>
          </a:p>
          <a:p>
            <a:pPr marL="965200" lvl="1" indent="-457200">
              <a:buClrTx/>
              <a:buFont typeface="Arial" charset="0"/>
              <a:buAutoNum type="arabicPeriod"/>
            </a:pPr>
            <a:r>
              <a:rPr lang="en-US" sz="2000" dirty="0" smtClean="0">
                <a:solidFill>
                  <a:schemeClr val="tx1"/>
                </a:solidFill>
                <a:latin typeface="Arial" charset="0"/>
                <a:cs typeface="Arial" charset="0"/>
              </a:rPr>
              <a:t>Additional degrees (max 5 points)</a:t>
            </a:r>
          </a:p>
          <a:p>
            <a:pPr marL="965200" lvl="1" indent="-457200">
              <a:buClrTx/>
              <a:buFont typeface="Arial" charset="0"/>
              <a:buAutoNum type="arabicPeriod"/>
            </a:pPr>
            <a:r>
              <a:rPr lang="en-US" sz="2000" dirty="0" smtClean="0">
                <a:solidFill>
                  <a:schemeClr val="tx1"/>
                </a:solidFill>
                <a:latin typeface="Arial" charset="0"/>
                <a:cs typeface="Arial" charset="0"/>
              </a:rPr>
              <a:t>Educational achievements (publications, prizes and presentations (max 2 points)</a:t>
            </a:r>
          </a:p>
          <a:p>
            <a:pPr>
              <a:buFont typeface="Arial" charset="0"/>
              <a:buNone/>
            </a:pPr>
            <a:endParaRPr lang="en-GB" sz="2000" dirty="0" smtClean="0">
              <a:solidFill>
                <a:schemeClr val="tx1"/>
              </a:solidFill>
              <a:latin typeface="Arial" charset="0"/>
              <a:cs typeface="Arial" charset="0"/>
            </a:endParaRPr>
          </a:p>
          <a:p>
            <a:pPr>
              <a:buFont typeface="Arial" charset="0"/>
              <a:buNone/>
            </a:pPr>
            <a:r>
              <a:rPr lang="en-GB" sz="2000" dirty="0" smtClean="0">
                <a:solidFill>
                  <a:schemeClr val="tx1"/>
                </a:solidFill>
                <a:latin typeface="Arial" charset="0"/>
                <a:cs typeface="Arial" charset="0"/>
              </a:rPr>
              <a:t>Schools will consult with students about how it plans to calculate the</a:t>
            </a:r>
          </a:p>
          <a:p>
            <a:pPr>
              <a:buFont typeface="Arial" charset="0"/>
              <a:buNone/>
            </a:pPr>
            <a:r>
              <a:rPr lang="en-GB" sz="2000" dirty="0" smtClean="0">
                <a:solidFill>
                  <a:schemeClr val="tx1"/>
                </a:solidFill>
                <a:latin typeface="Arial" charset="0"/>
                <a:cs typeface="Arial" charset="0"/>
              </a:rPr>
              <a:t>EPM and publish its method online</a:t>
            </a:r>
            <a:endParaRPr lang="en-US" sz="2000" dirty="0" smtClean="0">
              <a:solidFill>
                <a:schemeClr val="tx1"/>
              </a:solidFill>
              <a:latin typeface="Arial" charset="0"/>
              <a:cs typeface="Arial" charset="0"/>
            </a:endParaRPr>
          </a:p>
          <a:p>
            <a:pPr>
              <a:buFont typeface="Arial" charset="0"/>
              <a:buNone/>
            </a:pPr>
            <a:endParaRPr lang="en-GB" sz="20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Foundation Programme Recruitment – improving and evolving</a:t>
            </a:r>
            <a:endParaRPr lang="en-GB" sz="3200" dirty="0"/>
          </a:p>
        </p:txBody>
      </p:sp>
      <p:sp>
        <p:nvSpPr>
          <p:cNvPr id="3" name="Content Placeholder 2"/>
          <p:cNvSpPr>
            <a:spLocks noGrp="1"/>
          </p:cNvSpPr>
          <p:nvPr>
            <p:ph idx="1"/>
          </p:nvPr>
        </p:nvSpPr>
        <p:spPr>
          <a:xfrm>
            <a:off x="395536" y="2453948"/>
            <a:ext cx="8229600" cy="3927380"/>
          </a:xfrm>
        </p:spPr>
        <p:txBody>
          <a:bodyPr/>
          <a:lstStyle/>
          <a:p>
            <a:pPr>
              <a:spcBef>
                <a:spcPts val="1200"/>
              </a:spcBef>
            </a:pPr>
            <a:r>
              <a:rPr lang="en-GB" sz="2400" b="1" dirty="0" smtClean="0">
                <a:solidFill>
                  <a:schemeClr val="tx1"/>
                </a:solidFill>
              </a:rPr>
              <a:t>FP 2005</a:t>
            </a:r>
            <a:r>
              <a:rPr lang="en-GB" sz="2400" dirty="0" smtClean="0">
                <a:solidFill>
                  <a:schemeClr val="tx1"/>
                </a:solidFill>
              </a:rPr>
              <a:t>	Foundation Programme was introduced: local 		paper-based applications</a:t>
            </a:r>
          </a:p>
          <a:p>
            <a:pPr>
              <a:spcBef>
                <a:spcPts val="1200"/>
              </a:spcBef>
            </a:pPr>
            <a:endParaRPr lang="en-GB" sz="100" dirty="0" smtClean="0">
              <a:solidFill>
                <a:schemeClr val="tx1"/>
              </a:solidFill>
            </a:endParaRPr>
          </a:p>
          <a:p>
            <a:pPr>
              <a:spcBef>
                <a:spcPts val="1200"/>
              </a:spcBef>
            </a:pPr>
            <a:r>
              <a:rPr lang="en-GB" sz="2400" b="1" dirty="0" smtClean="0">
                <a:solidFill>
                  <a:schemeClr val="tx1"/>
                </a:solidFill>
              </a:rPr>
              <a:t>FP 2006</a:t>
            </a:r>
            <a:r>
              <a:rPr lang="en-GB" sz="2400" dirty="0" smtClean="0">
                <a:solidFill>
                  <a:schemeClr val="tx1"/>
                </a:solidFill>
              </a:rPr>
              <a:t>	National timetable and standard application 		introduced: 50% paper-based applications +  		50% on-line applications</a:t>
            </a:r>
          </a:p>
          <a:p>
            <a:pPr>
              <a:spcBef>
                <a:spcPts val="1200"/>
              </a:spcBef>
            </a:pPr>
            <a:endParaRPr lang="en-GB" sz="100" dirty="0" smtClean="0">
              <a:solidFill>
                <a:schemeClr val="tx1"/>
              </a:solidFill>
            </a:endParaRPr>
          </a:p>
          <a:p>
            <a:pPr>
              <a:spcBef>
                <a:spcPts val="600"/>
              </a:spcBef>
            </a:pPr>
            <a:r>
              <a:rPr lang="en-GB" sz="2400" b="1" dirty="0" smtClean="0">
                <a:solidFill>
                  <a:schemeClr val="tx1"/>
                </a:solidFill>
              </a:rPr>
              <a:t>FP 2007 – 	</a:t>
            </a:r>
            <a:r>
              <a:rPr lang="en-GB" sz="2400" dirty="0" smtClean="0">
                <a:solidFill>
                  <a:schemeClr val="tx1"/>
                </a:solidFill>
              </a:rPr>
              <a:t>100% of applications online using white</a:t>
            </a:r>
          </a:p>
          <a:p>
            <a:pPr>
              <a:spcBef>
                <a:spcPts val="600"/>
              </a:spcBef>
            </a:pPr>
            <a:r>
              <a:rPr lang="en-GB" sz="2400" b="1" dirty="0" smtClean="0">
                <a:solidFill>
                  <a:schemeClr val="tx1"/>
                </a:solidFill>
              </a:rPr>
              <a:t>Present</a:t>
            </a:r>
            <a:r>
              <a:rPr lang="en-GB" sz="2400" dirty="0" smtClean="0">
                <a:solidFill>
                  <a:schemeClr val="tx1"/>
                </a:solidFill>
              </a:rPr>
              <a:t>    	space application form questions and </a:t>
            </a:r>
            <a:endParaRPr lang="en-GB" sz="2400" b="1" dirty="0" smtClean="0">
              <a:solidFill>
                <a:schemeClr val="tx1"/>
              </a:solidFill>
            </a:endParaRPr>
          </a:p>
          <a:p>
            <a:pPr>
              <a:spcBef>
                <a:spcPts val="600"/>
              </a:spcBef>
            </a:pPr>
            <a:r>
              <a:rPr lang="en-GB" sz="2400" dirty="0" smtClean="0">
                <a:solidFill>
                  <a:schemeClr val="tx1"/>
                </a:solidFill>
              </a:rPr>
              <a:t>			academic quartiles				</a:t>
            </a:r>
          </a:p>
          <a:p>
            <a:r>
              <a:rPr lang="en-GB" sz="2400" dirty="0" smtClean="0"/>
              <a:t>			</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0062" y="1210072"/>
            <a:ext cx="8643938" cy="1066800"/>
          </a:xfrm>
        </p:spPr>
        <p:txBody>
          <a:bodyPr/>
          <a:lstStyle/>
          <a:p>
            <a:r>
              <a:rPr lang="en-GB" sz="3200" dirty="0" smtClean="0">
                <a:latin typeface="Arial" charset="0"/>
                <a:cs typeface="Arial" charset="0"/>
              </a:rPr>
              <a:t>1. Medical school performance (max 43 points)</a:t>
            </a:r>
          </a:p>
        </p:txBody>
      </p:sp>
      <p:sp>
        <p:nvSpPr>
          <p:cNvPr id="3" name="Content Placeholder 2"/>
          <p:cNvSpPr>
            <a:spLocks noGrp="1"/>
          </p:cNvSpPr>
          <p:nvPr>
            <p:ph idx="1"/>
          </p:nvPr>
        </p:nvSpPr>
        <p:spPr>
          <a:xfrm>
            <a:off x="500063" y="2214563"/>
            <a:ext cx="8229600" cy="4143375"/>
          </a:xfrm>
        </p:spPr>
        <p:txBody>
          <a:bodyPr/>
          <a:lstStyle/>
          <a:p>
            <a:pPr>
              <a:defRPr/>
            </a:pPr>
            <a:r>
              <a:rPr lang="en-GB" sz="2000" dirty="0" smtClean="0">
                <a:solidFill>
                  <a:schemeClr val="tx1"/>
                </a:solidFill>
              </a:rPr>
              <a:t>Your medical school will use your results from a number assessments</a:t>
            </a:r>
          </a:p>
          <a:p>
            <a:pPr>
              <a:defRPr/>
            </a:pPr>
            <a:r>
              <a:rPr lang="en-GB" sz="2000" dirty="0" smtClean="0">
                <a:solidFill>
                  <a:schemeClr val="tx1"/>
                </a:solidFill>
              </a:rPr>
              <a:t>to calculate your decile score, as outlined in the EPM Framework</a:t>
            </a:r>
          </a:p>
          <a:p>
            <a:pPr>
              <a:defRPr/>
            </a:pPr>
            <a:r>
              <a:rPr lang="en-GB" sz="2000" dirty="0" smtClean="0">
                <a:solidFill>
                  <a:schemeClr val="tx1"/>
                </a:solidFill>
              </a:rPr>
              <a:t>published at </a:t>
            </a:r>
            <a:r>
              <a:rPr lang="en-GB" sz="2000" u="sng" dirty="0" smtClean="0">
                <a:solidFill>
                  <a:schemeClr val="accent1"/>
                </a:solidFill>
              </a:rPr>
              <a:t>www.isfp.org.uk </a:t>
            </a:r>
          </a:p>
          <a:p>
            <a:pPr>
              <a:defRPr/>
            </a:pPr>
            <a:endParaRPr lang="en-GB" sz="1400" dirty="0" smtClean="0">
              <a:solidFill>
                <a:schemeClr val="tx1"/>
              </a:solidFill>
            </a:endParaRPr>
          </a:p>
          <a:p>
            <a:pPr>
              <a:defRPr/>
            </a:pPr>
            <a:r>
              <a:rPr lang="en-GB" sz="2000" dirty="0" smtClean="0">
                <a:solidFill>
                  <a:schemeClr val="tx1"/>
                </a:solidFill>
              </a:rPr>
              <a:t>The EPM Framework sets out the principles for calculating deciles,</a:t>
            </a:r>
          </a:p>
          <a:p>
            <a:pPr>
              <a:defRPr/>
            </a:pPr>
            <a:r>
              <a:rPr lang="en-GB" sz="2000" dirty="0" smtClean="0">
                <a:solidFill>
                  <a:schemeClr val="tx1"/>
                </a:solidFill>
              </a:rPr>
              <a:t>which are listed below. Assessments must:</a:t>
            </a:r>
          </a:p>
          <a:p>
            <a:pPr>
              <a:defRPr/>
            </a:pPr>
            <a:endParaRPr lang="en-GB" sz="1050" dirty="0" smtClean="0">
              <a:solidFill>
                <a:schemeClr val="tx1"/>
              </a:solidFill>
            </a:endParaRPr>
          </a:p>
          <a:p>
            <a:pPr lvl="1">
              <a:buClrTx/>
              <a:defRPr/>
            </a:pPr>
            <a:r>
              <a:rPr lang="en-GB" sz="1600" dirty="0" smtClean="0">
                <a:solidFill>
                  <a:schemeClr val="tx1"/>
                </a:solidFill>
              </a:rPr>
              <a:t>be summative (and therefore subject to more formal controls)</a:t>
            </a:r>
          </a:p>
          <a:p>
            <a:pPr lvl="1">
              <a:buClrTx/>
              <a:defRPr/>
            </a:pPr>
            <a:r>
              <a:rPr lang="en-GB" sz="1600" dirty="0" smtClean="0">
                <a:solidFill>
                  <a:schemeClr val="tx1"/>
                </a:solidFill>
              </a:rPr>
              <a:t>cover clinical knowledge, skills and performance</a:t>
            </a:r>
          </a:p>
          <a:p>
            <a:pPr lvl="1">
              <a:buClrTx/>
              <a:defRPr/>
            </a:pPr>
            <a:r>
              <a:rPr lang="en-GB" sz="1600" dirty="0" smtClean="0">
                <a:solidFill>
                  <a:schemeClr val="tx1"/>
                </a:solidFill>
              </a:rPr>
              <a:t>cover non-clinical performance</a:t>
            </a:r>
          </a:p>
          <a:p>
            <a:pPr lvl="1">
              <a:buClrTx/>
              <a:defRPr/>
            </a:pPr>
            <a:r>
              <a:rPr lang="en-GB" sz="1600" dirty="0" smtClean="0">
                <a:solidFill>
                  <a:schemeClr val="tx1"/>
                </a:solidFill>
              </a:rPr>
              <a:t>cover all aspects of the curriculum assessed up to the end of the penultimate year at medical school</a:t>
            </a:r>
          </a:p>
          <a:p>
            <a:pPr lvl="1">
              <a:buClrTx/>
              <a:defRPr/>
            </a:pPr>
            <a:r>
              <a:rPr lang="en-GB" sz="1600" dirty="0" smtClean="0">
                <a:solidFill>
                  <a:schemeClr val="tx1"/>
                </a:solidFill>
              </a:rPr>
              <a:t>represent the average performance of applicants over time</a:t>
            </a:r>
          </a:p>
          <a:p>
            <a:pPr lvl="1">
              <a:buClrTx/>
              <a:defRPr/>
            </a:pPr>
            <a:r>
              <a:rPr lang="en-GB" sz="1600" dirty="0" smtClean="0">
                <a:solidFill>
                  <a:schemeClr val="tx1"/>
                </a:solidFill>
              </a:rPr>
              <a:t>include written and practical assessments</a:t>
            </a:r>
          </a:p>
          <a:p>
            <a:pPr>
              <a:buFont typeface="Arial" pitchFamily="34" charset="0"/>
              <a:buChar char="•"/>
              <a:defRPr/>
            </a:pP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0063" y="994048"/>
            <a:ext cx="8229600" cy="1066800"/>
          </a:xfrm>
        </p:spPr>
        <p:txBody>
          <a:bodyPr/>
          <a:lstStyle/>
          <a:p>
            <a:r>
              <a:rPr lang="en-GB" sz="3600" dirty="0" smtClean="0">
                <a:latin typeface="Arial" charset="0"/>
                <a:cs typeface="Arial" charset="0"/>
              </a:rPr>
              <a:t>2. Additional degrees (Max 5 points)</a:t>
            </a:r>
          </a:p>
        </p:txBody>
      </p:sp>
      <p:sp>
        <p:nvSpPr>
          <p:cNvPr id="24579" name="Content Placeholder 2"/>
          <p:cNvSpPr>
            <a:spLocks noGrp="1"/>
          </p:cNvSpPr>
          <p:nvPr>
            <p:ph idx="1"/>
          </p:nvPr>
        </p:nvSpPr>
        <p:spPr>
          <a:xfrm>
            <a:off x="395536" y="1989138"/>
            <a:ext cx="8229600" cy="854075"/>
          </a:xfrm>
        </p:spPr>
        <p:txBody>
          <a:bodyPr/>
          <a:lstStyle/>
          <a:p>
            <a:pPr>
              <a:buFont typeface="Arial" charset="0"/>
              <a:buNone/>
            </a:pPr>
            <a:r>
              <a:rPr lang="en-GB" sz="2000" dirty="0" smtClean="0">
                <a:solidFill>
                  <a:schemeClr val="tx1"/>
                </a:solidFill>
                <a:latin typeface="Arial" charset="0"/>
                <a:cs typeface="Arial" charset="0"/>
              </a:rPr>
              <a:t>A maximum of 5 points for degrees awarded by time of application to</a:t>
            </a:r>
          </a:p>
          <a:p>
            <a:pPr>
              <a:buFont typeface="Arial" charset="0"/>
              <a:buNone/>
            </a:pPr>
            <a:r>
              <a:rPr lang="en-GB" sz="2000" dirty="0" smtClean="0">
                <a:solidFill>
                  <a:schemeClr val="tx1"/>
                </a:solidFill>
                <a:latin typeface="Arial" charset="0"/>
                <a:cs typeface="Arial" charset="0"/>
              </a:rPr>
              <a:t>Foundation Programme: </a:t>
            </a:r>
            <a:endParaRPr lang="en-GB" sz="1800" dirty="0" smtClean="0">
              <a:solidFill>
                <a:schemeClr val="tx1"/>
              </a:solidFill>
              <a:latin typeface="Arial" charset="0"/>
              <a:cs typeface="Arial" charset="0"/>
            </a:endParaRPr>
          </a:p>
        </p:txBody>
      </p:sp>
      <p:graphicFrame>
        <p:nvGraphicFramePr>
          <p:cNvPr id="4" name="Table 3"/>
          <p:cNvGraphicFramePr>
            <a:graphicFrameLocks noGrp="1"/>
          </p:cNvGraphicFramePr>
          <p:nvPr/>
        </p:nvGraphicFramePr>
        <p:xfrm>
          <a:off x="467544" y="2780928"/>
          <a:ext cx="8208912" cy="3537178"/>
        </p:xfrm>
        <a:graphic>
          <a:graphicData uri="http://schemas.openxmlformats.org/drawingml/2006/table">
            <a:tbl>
              <a:tblPr/>
              <a:tblGrid>
                <a:gridCol w="6956705"/>
                <a:gridCol w="1252207"/>
              </a:tblGrid>
              <a:tr h="372214">
                <a:tc>
                  <a:txBody>
                    <a:bodyPr/>
                    <a:lstStyle/>
                    <a:p>
                      <a:pPr algn="ctr">
                        <a:lnSpc>
                          <a:spcPts val="1500"/>
                        </a:lnSpc>
                        <a:spcAft>
                          <a:spcPts val="0"/>
                        </a:spcAft>
                      </a:pPr>
                      <a:r>
                        <a:rPr lang="en-GB" sz="1400" b="1" dirty="0">
                          <a:solidFill>
                            <a:srgbClr val="FFFFFF"/>
                          </a:solidFill>
                          <a:latin typeface="Arial"/>
                          <a:ea typeface="Times New Roman"/>
                          <a:cs typeface="Arial"/>
                        </a:rPr>
                        <a:t>Previous degree</a:t>
                      </a:r>
                      <a:endParaRPr lang="en-GB"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ts val="1500"/>
                        </a:lnSpc>
                        <a:spcAft>
                          <a:spcPts val="0"/>
                        </a:spcAft>
                      </a:pPr>
                      <a:r>
                        <a:rPr lang="en-GB" sz="1400" b="1" dirty="0">
                          <a:solidFill>
                            <a:srgbClr val="FFFFFF"/>
                          </a:solidFill>
                          <a:latin typeface="Arial"/>
                          <a:ea typeface="Times New Roman"/>
                          <a:cs typeface="Arial"/>
                        </a:rPr>
                        <a:t>Number of points</a:t>
                      </a:r>
                      <a:endParaRPr lang="en-GB"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25441">
                <a:tc>
                  <a:txBody>
                    <a:bodyPr/>
                    <a:lstStyle/>
                    <a:p>
                      <a:pPr marL="342900" lvl="0" indent="-342900">
                        <a:lnSpc>
                          <a:spcPts val="1500"/>
                        </a:lnSpc>
                        <a:spcAft>
                          <a:spcPts val="0"/>
                        </a:spcAft>
                        <a:buFont typeface="Symbol"/>
                        <a:buChar char=""/>
                      </a:pPr>
                      <a:r>
                        <a:rPr lang="en-GB" sz="1400" b="1" dirty="0">
                          <a:latin typeface="Arial"/>
                          <a:ea typeface="Times New Roman"/>
                          <a:cs typeface="Arial"/>
                        </a:rPr>
                        <a:t>Doctoral degree </a:t>
                      </a:r>
                      <a:r>
                        <a:rPr lang="en-GB" sz="1400" dirty="0">
                          <a:latin typeface="Arial"/>
                          <a:ea typeface="Times New Roman"/>
                          <a:cs typeface="Arial"/>
                        </a:rPr>
                        <a:t>(PhD, DPhil, etc)</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400" dirty="0">
                          <a:latin typeface="Arial"/>
                          <a:ea typeface="Times New Roman"/>
                          <a:cs typeface="Arial"/>
                        </a:rPr>
                        <a:t>5</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764">
                <a:tc>
                  <a:txBody>
                    <a:bodyPr/>
                    <a:lstStyle/>
                    <a:p>
                      <a:pPr marL="342900" lvl="0" indent="-342900">
                        <a:lnSpc>
                          <a:spcPts val="1500"/>
                        </a:lnSpc>
                        <a:spcAft>
                          <a:spcPts val="0"/>
                        </a:spcAft>
                        <a:buFont typeface="Symbol"/>
                        <a:buChar char=""/>
                      </a:pPr>
                      <a:r>
                        <a:rPr lang="en-GB" sz="1400" b="1" dirty="0">
                          <a:latin typeface="Arial"/>
                          <a:ea typeface="Times New Roman"/>
                          <a:cs typeface="Arial"/>
                        </a:rPr>
                        <a:t>Masters degree</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1</a:t>
                      </a:r>
                      <a:r>
                        <a:rPr lang="en-GB" sz="1400" b="1" baseline="30000" dirty="0">
                          <a:latin typeface="Arial"/>
                          <a:ea typeface="Times New Roman"/>
                          <a:cs typeface="Arial"/>
                        </a:rPr>
                        <a:t>st</a:t>
                      </a:r>
                      <a:r>
                        <a:rPr lang="en-GB" sz="1400" b="1" dirty="0">
                          <a:latin typeface="Arial"/>
                          <a:ea typeface="Times New Roman"/>
                          <a:cs typeface="Arial"/>
                        </a:rPr>
                        <a:t> class honours degree</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Bachelor of Dental Science </a:t>
                      </a:r>
                      <a:r>
                        <a:rPr lang="en-GB" sz="1400" dirty="0">
                          <a:latin typeface="Arial"/>
                          <a:ea typeface="Times New Roman"/>
                          <a:cs typeface="Arial"/>
                        </a:rPr>
                        <a:t>(BDS)</a:t>
                      </a:r>
                      <a:endParaRPr lang="en-GB" sz="1100"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B Vet Med</a:t>
                      </a:r>
                      <a:endParaRPr lang="en-GB" sz="11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400" dirty="0">
                          <a:latin typeface="Arial"/>
                          <a:ea typeface="Times New Roman"/>
                          <a:cs typeface="Arial"/>
                        </a:rPr>
                        <a:t>4</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83">
                <a:tc>
                  <a:txBody>
                    <a:bodyPr/>
                    <a:lstStyle/>
                    <a:p>
                      <a:pPr marL="342900" lvl="0" indent="-342900">
                        <a:lnSpc>
                          <a:spcPts val="1500"/>
                        </a:lnSpc>
                        <a:spcAft>
                          <a:spcPts val="0"/>
                        </a:spcAft>
                        <a:buFont typeface="Symbol"/>
                        <a:buChar char=""/>
                      </a:pPr>
                      <a:r>
                        <a:rPr lang="en-GB" sz="1400" b="1" dirty="0">
                          <a:latin typeface="Arial"/>
                          <a:ea typeface="Times New Roman"/>
                          <a:cs typeface="Arial"/>
                        </a:rPr>
                        <a:t>2.1 class honours degree</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1</a:t>
                      </a:r>
                      <a:r>
                        <a:rPr lang="en-GB" sz="1400" b="1" baseline="30000" dirty="0">
                          <a:latin typeface="Arial"/>
                          <a:ea typeface="Times New Roman"/>
                          <a:cs typeface="Arial"/>
                        </a:rPr>
                        <a:t>st</a:t>
                      </a:r>
                      <a:r>
                        <a:rPr lang="en-GB" sz="1400" b="1" dirty="0">
                          <a:latin typeface="Arial"/>
                          <a:ea typeface="Times New Roman"/>
                          <a:cs typeface="Arial"/>
                        </a:rPr>
                        <a:t> class intercalated degree which does not extend the degree programme</a:t>
                      </a:r>
                      <a:endParaRPr lang="en-GB" sz="11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400" dirty="0">
                          <a:latin typeface="Arial"/>
                          <a:ea typeface="Times New Roman"/>
                          <a:cs typeface="Arial"/>
                        </a:rPr>
                        <a:t>3</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83">
                <a:tc>
                  <a:txBody>
                    <a:bodyPr/>
                    <a:lstStyle/>
                    <a:p>
                      <a:pPr marL="342900" lvl="0" indent="-342900">
                        <a:lnSpc>
                          <a:spcPts val="1500"/>
                        </a:lnSpc>
                        <a:spcAft>
                          <a:spcPts val="0"/>
                        </a:spcAft>
                        <a:buFont typeface="Symbol"/>
                        <a:buChar char=""/>
                      </a:pPr>
                      <a:r>
                        <a:rPr lang="en-GB" sz="1400" b="1" dirty="0">
                          <a:latin typeface="Arial"/>
                          <a:ea typeface="Times New Roman"/>
                          <a:cs typeface="Arial"/>
                        </a:rPr>
                        <a:t>2.2 class honours degree</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2.1 class intercalated degree which does not extend the degree programme</a:t>
                      </a:r>
                      <a:endParaRPr lang="en-GB" sz="11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400" dirty="0">
                          <a:latin typeface="Arial"/>
                          <a:ea typeface="Times New Roman"/>
                          <a:cs typeface="Arial"/>
                        </a:rPr>
                        <a:t>2</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324">
                <a:tc>
                  <a:txBody>
                    <a:bodyPr/>
                    <a:lstStyle/>
                    <a:p>
                      <a:pPr marL="342900" lvl="0" indent="-342900">
                        <a:lnSpc>
                          <a:spcPts val="1500"/>
                        </a:lnSpc>
                        <a:spcAft>
                          <a:spcPts val="0"/>
                        </a:spcAft>
                        <a:buFont typeface="Symbol"/>
                        <a:buChar char=""/>
                      </a:pPr>
                      <a:r>
                        <a:rPr lang="en-GB" sz="1400" b="1" dirty="0">
                          <a:latin typeface="Arial"/>
                          <a:ea typeface="Times New Roman"/>
                          <a:cs typeface="Arial"/>
                        </a:rPr>
                        <a:t>3</a:t>
                      </a:r>
                      <a:r>
                        <a:rPr lang="en-GB" sz="1400" b="1" baseline="30000" dirty="0">
                          <a:latin typeface="Arial"/>
                          <a:ea typeface="Times New Roman"/>
                          <a:cs typeface="Arial"/>
                        </a:rPr>
                        <a:t>rd</a:t>
                      </a:r>
                      <a:r>
                        <a:rPr lang="en-GB" sz="1400" b="1" dirty="0">
                          <a:latin typeface="Arial"/>
                          <a:ea typeface="Times New Roman"/>
                          <a:cs typeface="Arial"/>
                        </a:rPr>
                        <a:t> class honours degree</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Unclassified or ordinary degree</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2.2 class intercalated degree which does not extend the degree programme</a:t>
                      </a:r>
                      <a:endParaRPr lang="en-GB" sz="11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400" dirty="0">
                          <a:latin typeface="Arial"/>
                          <a:ea typeface="Times New Roman"/>
                          <a:cs typeface="Arial"/>
                        </a:rPr>
                        <a:t>1</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83">
                <a:tc>
                  <a:txBody>
                    <a:bodyPr/>
                    <a:lstStyle/>
                    <a:p>
                      <a:pPr marL="342900" lvl="0" indent="-342900">
                        <a:lnSpc>
                          <a:spcPts val="1500"/>
                        </a:lnSpc>
                        <a:spcAft>
                          <a:spcPts val="0"/>
                        </a:spcAft>
                        <a:buFont typeface="Symbol"/>
                        <a:buChar char=""/>
                      </a:pPr>
                      <a:r>
                        <a:rPr lang="en-GB" sz="1400" b="1" dirty="0">
                          <a:latin typeface="Arial"/>
                          <a:ea typeface="Times New Roman"/>
                          <a:cs typeface="Arial"/>
                        </a:rPr>
                        <a:t>Primary medical qualification only</a:t>
                      </a:r>
                      <a:endParaRPr lang="en-GB" sz="1100" b="1" dirty="0">
                        <a:latin typeface="Arial"/>
                        <a:ea typeface="Times New Roman"/>
                        <a:cs typeface="Times New Roman"/>
                      </a:endParaRPr>
                    </a:p>
                    <a:p>
                      <a:pPr marL="342900" lvl="0" indent="-342900">
                        <a:lnSpc>
                          <a:spcPts val="1500"/>
                        </a:lnSpc>
                        <a:spcAft>
                          <a:spcPts val="0"/>
                        </a:spcAft>
                        <a:buFont typeface="Symbol"/>
                        <a:buChar char=""/>
                      </a:pPr>
                      <a:r>
                        <a:rPr lang="en-GB" sz="1400" b="1" dirty="0">
                          <a:latin typeface="Arial"/>
                          <a:ea typeface="Times New Roman"/>
                          <a:cs typeface="Arial"/>
                        </a:rPr>
                        <a:t>3</a:t>
                      </a:r>
                      <a:r>
                        <a:rPr lang="en-GB" sz="1400" b="1" baseline="30000" dirty="0">
                          <a:latin typeface="Arial"/>
                          <a:ea typeface="Times New Roman"/>
                          <a:cs typeface="Arial"/>
                        </a:rPr>
                        <a:t>rd</a:t>
                      </a:r>
                      <a:r>
                        <a:rPr lang="en-GB" sz="1400" b="1" dirty="0">
                          <a:latin typeface="Arial"/>
                          <a:ea typeface="Times New Roman"/>
                          <a:cs typeface="Arial"/>
                        </a:rPr>
                        <a:t> class intercalated degree which does not extend the degree programme</a:t>
                      </a:r>
                      <a:endParaRPr lang="en-GB" sz="11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400" dirty="0">
                          <a:latin typeface="Arial"/>
                          <a:ea typeface="Times New Roman"/>
                          <a:cs typeface="Arial"/>
                        </a:rPr>
                        <a:t>0</a:t>
                      </a:r>
                      <a:endParaRPr lang="en-GB"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536" y="1052736"/>
            <a:ext cx="8229600" cy="1066800"/>
          </a:xfrm>
        </p:spPr>
        <p:txBody>
          <a:bodyPr/>
          <a:lstStyle/>
          <a:p>
            <a:r>
              <a:rPr lang="en-GB" sz="3200" dirty="0" smtClean="0">
                <a:latin typeface="Arial" charset="0"/>
                <a:cs typeface="Arial" charset="0"/>
              </a:rPr>
              <a:t>3. Educational achievements (max 2 points)</a:t>
            </a:r>
          </a:p>
        </p:txBody>
      </p:sp>
      <p:sp>
        <p:nvSpPr>
          <p:cNvPr id="25603" name="Content Placeholder 2"/>
          <p:cNvSpPr>
            <a:spLocks noGrp="1"/>
          </p:cNvSpPr>
          <p:nvPr>
            <p:ph idx="1"/>
          </p:nvPr>
        </p:nvSpPr>
        <p:spPr>
          <a:xfrm>
            <a:off x="323528" y="1988840"/>
            <a:ext cx="8568952" cy="854075"/>
          </a:xfrm>
        </p:spPr>
        <p:txBody>
          <a:bodyPr/>
          <a:lstStyle/>
          <a:p>
            <a:pPr>
              <a:buFont typeface="Arial" charset="0"/>
              <a:buNone/>
            </a:pPr>
            <a:r>
              <a:rPr lang="en-GB" sz="2000" dirty="0" smtClean="0">
                <a:solidFill>
                  <a:schemeClr val="tx1"/>
                </a:solidFill>
                <a:latin typeface="Arial" charset="0"/>
                <a:cs typeface="Arial" charset="0"/>
              </a:rPr>
              <a:t>A maximum of 2 points will be awarded for national prizes,</a:t>
            </a:r>
          </a:p>
          <a:p>
            <a:pPr>
              <a:buFont typeface="Arial" charset="0"/>
              <a:buNone/>
            </a:pPr>
            <a:r>
              <a:rPr lang="en-GB" sz="2000" dirty="0" smtClean="0">
                <a:solidFill>
                  <a:schemeClr val="tx1"/>
                </a:solidFill>
                <a:latin typeface="Arial" charset="0"/>
                <a:cs typeface="Arial" charset="0"/>
              </a:rPr>
              <a:t>presentations and publications:</a:t>
            </a:r>
          </a:p>
        </p:txBody>
      </p:sp>
      <p:graphicFrame>
        <p:nvGraphicFramePr>
          <p:cNvPr id="5" name="Table 4"/>
          <p:cNvGraphicFramePr>
            <a:graphicFrameLocks noGrp="1"/>
          </p:cNvGraphicFramePr>
          <p:nvPr/>
        </p:nvGraphicFramePr>
        <p:xfrm>
          <a:off x="467544" y="2996952"/>
          <a:ext cx="8352928" cy="3096343"/>
        </p:xfrm>
        <a:graphic>
          <a:graphicData uri="http://schemas.openxmlformats.org/drawingml/2006/table">
            <a:tbl>
              <a:tblPr/>
              <a:tblGrid>
                <a:gridCol w="6972164"/>
                <a:gridCol w="1380764"/>
              </a:tblGrid>
              <a:tr h="395277">
                <a:tc>
                  <a:txBody>
                    <a:bodyPr/>
                    <a:lstStyle/>
                    <a:p>
                      <a:pPr>
                        <a:lnSpc>
                          <a:spcPts val="1500"/>
                        </a:lnSpc>
                        <a:spcAft>
                          <a:spcPts val="0"/>
                        </a:spcAft>
                      </a:pPr>
                      <a:r>
                        <a:rPr lang="en-GB" sz="1600" b="1" dirty="0">
                          <a:solidFill>
                            <a:srgbClr val="FFFFFF"/>
                          </a:solidFill>
                          <a:latin typeface="Arial"/>
                          <a:ea typeface="Times New Roman"/>
                          <a:cs typeface="Arial"/>
                        </a:rPr>
                        <a:t>Educational achievements</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ts val="1500"/>
                        </a:lnSpc>
                        <a:spcAft>
                          <a:spcPts val="0"/>
                        </a:spcAft>
                      </a:pPr>
                      <a:r>
                        <a:rPr lang="en-GB" sz="1600" b="1" dirty="0">
                          <a:solidFill>
                            <a:srgbClr val="FFFFFF"/>
                          </a:solidFill>
                          <a:latin typeface="Arial"/>
                          <a:ea typeface="Times New Roman"/>
                          <a:cs typeface="Arial"/>
                        </a:rPr>
                        <a:t>Number of points</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592917">
                <a:tc>
                  <a:txBody>
                    <a:bodyPr/>
                    <a:lstStyle/>
                    <a:p>
                      <a:pPr>
                        <a:lnSpc>
                          <a:spcPts val="1500"/>
                        </a:lnSpc>
                        <a:spcAft>
                          <a:spcPts val="0"/>
                        </a:spcAft>
                      </a:pPr>
                      <a:r>
                        <a:rPr lang="en-GB" sz="1600" dirty="0">
                          <a:latin typeface="Arial"/>
                          <a:ea typeface="Times New Roman"/>
                          <a:cs typeface="Arial"/>
                        </a:rPr>
                        <a:t>Prizes</a:t>
                      </a:r>
                      <a:endParaRPr lang="en-GB" sz="1200" dirty="0">
                        <a:latin typeface="Arial"/>
                        <a:ea typeface="Times New Roman"/>
                        <a:cs typeface="Times New Roman"/>
                      </a:endParaRPr>
                    </a:p>
                    <a:p>
                      <a:pPr marL="342900" lvl="0" indent="-342900">
                        <a:lnSpc>
                          <a:spcPts val="1500"/>
                        </a:lnSpc>
                        <a:spcAft>
                          <a:spcPts val="0"/>
                        </a:spcAft>
                        <a:buFont typeface="Symbol"/>
                        <a:buChar char=""/>
                      </a:pPr>
                      <a:r>
                        <a:rPr lang="en-GB" sz="1600" dirty="0">
                          <a:latin typeface="Arial"/>
                          <a:ea typeface="Times New Roman"/>
                          <a:cs typeface="Arial"/>
                        </a:rPr>
                        <a:t>1</a:t>
                      </a:r>
                      <a:r>
                        <a:rPr lang="en-GB" sz="1600" baseline="30000" dirty="0">
                          <a:latin typeface="Arial"/>
                          <a:ea typeface="Times New Roman"/>
                          <a:cs typeface="Arial"/>
                        </a:rPr>
                        <a:t>st</a:t>
                      </a:r>
                      <a:r>
                        <a:rPr lang="en-GB" sz="1600" dirty="0">
                          <a:latin typeface="Arial"/>
                          <a:ea typeface="Times New Roman"/>
                          <a:cs typeface="Arial"/>
                        </a:rPr>
                        <a:t> prize – National/international educational prize</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600" dirty="0">
                          <a:latin typeface="Arial"/>
                          <a:ea typeface="Times New Roman"/>
                          <a:cs typeface="Arial"/>
                        </a:rPr>
                        <a:t>1</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5833">
                <a:tc>
                  <a:txBody>
                    <a:bodyPr/>
                    <a:lstStyle/>
                    <a:p>
                      <a:pPr>
                        <a:lnSpc>
                          <a:spcPts val="1500"/>
                        </a:lnSpc>
                        <a:spcAft>
                          <a:spcPts val="0"/>
                        </a:spcAft>
                      </a:pPr>
                      <a:r>
                        <a:rPr lang="en-GB" sz="1600" dirty="0">
                          <a:latin typeface="Arial"/>
                          <a:ea typeface="Times New Roman"/>
                          <a:cs typeface="Arial"/>
                        </a:rPr>
                        <a:t>Presentations</a:t>
                      </a:r>
                      <a:endParaRPr lang="en-GB" sz="1200" dirty="0">
                        <a:latin typeface="Arial"/>
                        <a:ea typeface="Times New Roman"/>
                        <a:cs typeface="Times New Roman"/>
                      </a:endParaRPr>
                    </a:p>
                    <a:p>
                      <a:pPr marL="342900" lvl="0" indent="-342900">
                        <a:lnSpc>
                          <a:spcPts val="1500"/>
                        </a:lnSpc>
                        <a:spcAft>
                          <a:spcPts val="0"/>
                        </a:spcAft>
                        <a:buFont typeface="Symbol"/>
                        <a:buChar char=""/>
                      </a:pPr>
                      <a:r>
                        <a:rPr lang="en-GB" sz="1600" dirty="0">
                          <a:latin typeface="Arial"/>
                          <a:ea typeface="Times New Roman"/>
                          <a:cs typeface="Arial"/>
                        </a:rPr>
                        <a:t>Oral presentation at a national or international conference </a:t>
                      </a:r>
                      <a:endParaRPr lang="en-GB" sz="1200" dirty="0">
                        <a:latin typeface="Arial"/>
                        <a:ea typeface="Times New Roman"/>
                        <a:cs typeface="Times New Roman"/>
                      </a:endParaRPr>
                    </a:p>
                    <a:p>
                      <a:pPr marL="342900" lvl="0" indent="-342900">
                        <a:lnSpc>
                          <a:spcPts val="1500"/>
                        </a:lnSpc>
                        <a:spcAft>
                          <a:spcPts val="0"/>
                        </a:spcAft>
                        <a:buFont typeface="Symbol"/>
                        <a:buChar char=""/>
                      </a:pPr>
                      <a:r>
                        <a:rPr lang="en-GB" sz="1600" dirty="0">
                          <a:latin typeface="Arial"/>
                          <a:ea typeface="Times New Roman"/>
                          <a:cs typeface="Arial"/>
                        </a:rPr>
                        <a:t>1</a:t>
                      </a:r>
                      <a:r>
                        <a:rPr lang="en-GB" sz="1600" baseline="30000" dirty="0">
                          <a:latin typeface="Arial"/>
                          <a:ea typeface="Times New Roman"/>
                          <a:cs typeface="Arial"/>
                        </a:rPr>
                        <a:t>st</a:t>
                      </a:r>
                      <a:r>
                        <a:rPr lang="en-GB" sz="1600" dirty="0">
                          <a:latin typeface="Arial"/>
                          <a:ea typeface="Times New Roman"/>
                          <a:cs typeface="Arial"/>
                        </a:rPr>
                        <a:t> named author</a:t>
                      </a:r>
                      <a:r>
                        <a:rPr lang="en-GB" sz="1400" dirty="0">
                          <a:latin typeface="Arial"/>
                          <a:ea typeface="Times New Roman"/>
                          <a:cs typeface="Arial"/>
                        </a:rPr>
                        <a:t> </a:t>
                      </a:r>
                      <a:r>
                        <a:rPr lang="en-GB" sz="1600" dirty="0">
                          <a:latin typeface="Arial"/>
                          <a:ea typeface="Times New Roman"/>
                          <a:cs typeface="Arial"/>
                        </a:rPr>
                        <a:t>in a poster or presentation at a national or international conference</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600" dirty="0">
                          <a:latin typeface="Arial"/>
                          <a:ea typeface="Times New Roman"/>
                          <a:cs typeface="Arial"/>
                        </a:rPr>
                        <a:t>1</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4676">
                <a:tc>
                  <a:txBody>
                    <a:bodyPr/>
                    <a:lstStyle/>
                    <a:p>
                      <a:pPr>
                        <a:lnSpc>
                          <a:spcPts val="1500"/>
                        </a:lnSpc>
                        <a:spcAft>
                          <a:spcPts val="0"/>
                        </a:spcAft>
                      </a:pPr>
                      <a:r>
                        <a:rPr lang="en-GB" sz="1600" dirty="0">
                          <a:latin typeface="Arial"/>
                          <a:ea typeface="Times New Roman"/>
                          <a:cs typeface="Arial"/>
                        </a:rPr>
                        <a:t>Publications</a:t>
                      </a:r>
                      <a:endParaRPr lang="en-GB" sz="1200" dirty="0">
                        <a:latin typeface="Arial"/>
                        <a:ea typeface="Times New Roman"/>
                        <a:cs typeface="Times New Roman"/>
                      </a:endParaRPr>
                    </a:p>
                    <a:p>
                      <a:pPr marL="342900" lvl="0" indent="-342900">
                        <a:lnSpc>
                          <a:spcPts val="1500"/>
                        </a:lnSpc>
                        <a:spcAft>
                          <a:spcPts val="0"/>
                        </a:spcAft>
                        <a:buFont typeface="Symbol"/>
                        <a:buChar char=""/>
                      </a:pPr>
                      <a:r>
                        <a:rPr lang="en-GB" sz="1600" dirty="0">
                          <a:latin typeface="Arial"/>
                          <a:ea typeface="Times New Roman"/>
                          <a:cs typeface="Arial"/>
                        </a:rPr>
                        <a:t>Educational research paper published in a peer-reviewed journal</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600" dirty="0">
                          <a:latin typeface="Arial"/>
                          <a:ea typeface="Times New Roman"/>
                          <a:cs typeface="Arial"/>
                        </a:rPr>
                        <a:t>1</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640">
                <a:tc>
                  <a:txBody>
                    <a:bodyPr/>
                    <a:lstStyle/>
                    <a:p>
                      <a:pPr>
                        <a:lnSpc>
                          <a:spcPts val="1500"/>
                        </a:lnSpc>
                        <a:spcAft>
                          <a:spcPts val="0"/>
                        </a:spcAft>
                      </a:pPr>
                      <a:r>
                        <a:rPr lang="en-GB" sz="1600" b="1" dirty="0">
                          <a:latin typeface="Arial"/>
                          <a:ea typeface="Times New Roman"/>
                          <a:cs typeface="Arial"/>
                        </a:rPr>
                        <a:t>Maximum number of points available</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GB" sz="1600" b="1" dirty="0">
                          <a:latin typeface="Arial"/>
                          <a:ea typeface="Times New Roman"/>
                          <a:cs typeface="Arial"/>
                        </a:rPr>
                        <a:t>2</a:t>
                      </a:r>
                      <a:endParaRPr lang="en-GB"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90872" y="1210072"/>
            <a:ext cx="8229600" cy="1066800"/>
          </a:xfrm>
        </p:spPr>
        <p:txBody>
          <a:bodyPr/>
          <a:lstStyle/>
          <a:p>
            <a:r>
              <a:rPr lang="en-GB" sz="3600" dirty="0" smtClean="0">
                <a:latin typeface="Arial" charset="0"/>
                <a:cs typeface="Arial" charset="0"/>
              </a:rPr>
              <a:t>Parallel Recruitment Exercise - EPM</a:t>
            </a:r>
          </a:p>
        </p:txBody>
      </p:sp>
      <p:sp>
        <p:nvSpPr>
          <p:cNvPr id="27651" name="Content Placeholder 2"/>
          <p:cNvSpPr>
            <a:spLocks noGrp="1"/>
          </p:cNvSpPr>
          <p:nvPr>
            <p:ph idx="1"/>
          </p:nvPr>
        </p:nvSpPr>
        <p:spPr>
          <a:xfrm>
            <a:off x="500063" y="2204864"/>
            <a:ext cx="8393112" cy="4167187"/>
          </a:xfrm>
        </p:spPr>
        <p:txBody>
          <a:bodyPr/>
          <a:lstStyle/>
          <a:p>
            <a:pPr>
              <a:buFont typeface="Arial" charset="0"/>
              <a:buNone/>
            </a:pPr>
            <a:r>
              <a:rPr lang="en-GB" sz="2000" dirty="0" smtClean="0">
                <a:solidFill>
                  <a:schemeClr val="tx1"/>
                </a:solidFill>
                <a:latin typeface="Arial" charset="0"/>
                <a:cs typeface="Arial" charset="0"/>
              </a:rPr>
              <a:t>Your medical school administrator will calculate your decile score which</a:t>
            </a:r>
          </a:p>
          <a:p>
            <a:pPr>
              <a:buFont typeface="Arial" charset="0"/>
              <a:buNone/>
            </a:pPr>
            <a:r>
              <a:rPr lang="en-GB" sz="2000" dirty="0" smtClean="0">
                <a:solidFill>
                  <a:schemeClr val="tx1"/>
                </a:solidFill>
                <a:latin typeface="Arial" charset="0"/>
                <a:cs typeface="Arial" charset="0"/>
              </a:rPr>
              <a:t>will be submitted for analysis in Feb 2012, to be analysed alongside</a:t>
            </a:r>
          </a:p>
          <a:p>
            <a:pPr>
              <a:buFont typeface="Arial" charset="0"/>
              <a:buNone/>
            </a:pPr>
            <a:r>
              <a:rPr lang="en-GB" sz="2000" dirty="0" smtClean="0">
                <a:solidFill>
                  <a:schemeClr val="tx1"/>
                </a:solidFill>
                <a:latin typeface="Arial" charset="0"/>
                <a:cs typeface="Arial" charset="0"/>
              </a:rPr>
              <a:t>your Question 1 scores (additional degrees and educational</a:t>
            </a:r>
          </a:p>
          <a:p>
            <a:pPr>
              <a:buFont typeface="Arial" charset="0"/>
              <a:buNone/>
            </a:pPr>
            <a:r>
              <a:rPr lang="en-GB" sz="2000" dirty="0" smtClean="0">
                <a:solidFill>
                  <a:schemeClr val="tx1"/>
                </a:solidFill>
                <a:latin typeface="Arial" charset="0"/>
                <a:cs typeface="Arial" charset="0"/>
              </a:rPr>
              <a:t>achievements) which will form the EPM score next year.</a:t>
            </a:r>
          </a:p>
          <a:p>
            <a:pPr>
              <a:buFont typeface="Arial" charset="0"/>
              <a:buNone/>
            </a:pPr>
            <a:endParaRPr lang="en-GB" sz="1000" dirty="0" smtClean="0">
              <a:solidFill>
                <a:schemeClr val="tx1"/>
              </a:solidFill>
              <a:latin typeface="Arial" charset="0"/>
              <a:cs typeface="Arial" charset="0"/>
            </a:endParaRPr>
          </a:p>
          <a:p>
            <a:pPr>
              <a:buClrTx/>
              <a:buFont typeface="Arial" charset="0"/>
              <a:buNone/>
            </a:pPr>
            <a:r>
              <a:rPr lang="en-GB" sz="2000" dirty="0" smtClean="0">
                <a:solidFill>
                  <a:schemeClr val="tx1"/>
                </a:solidFill>
                <a:latin typeface="Arial" charset="0"/>
                <a:cs typeface="Arial" charset="0"/>
              </a:rPr>
              <a:t>Your  decile score will:</a:t>
            </a:r>
          </a:p>
          <a:p>
            <a:pPr lvl="1">
              <a:buClrTx/>
              <a:buFont typeface="Arial" charset="0"/>
              <a:buChar char="•"/>
            </a:pPr>
            <a:r>
              <a:rPr lang="en-GB" sz="1800" dirty="0" smtClean="0">
                <a:solidFill>
                  <a:schemeClr val="tx1"/>
                </a:solidFill>
                <a:latin typeface="Arial" charset="0"/>
                <a:cs typeface="Arial" charset="0"/>
              </a:rPr>
              <a:t>be calculated by your medical school using the methods they are planning to use for FP2013</a:t>
            </a:r>
          </a:p>
          <a:p>
            <a:pPr lvl="1">
              <a:buClrTx/>
              <a:buFont typeface="Arial" charset="0"/>
              <a:buChar char="•"/>
            </a:pPr>
            <a:r>
              <a:rPr lang="en-GB" sz="1800" dirty="0" smtClean="0">
                <a:solidFill>
                  <a:schemeClr val="tx1"/>
                </a:solidFill>
                <a:latin typeface="Arial" charset="0"/>
                <a:cs typeface="Arial" charset="0"/>
              </a:rPr>
              <a:t>be used confidentially for the purposes of analysis </a:t>
            </a:r>
          </a:p>
          <a:p>
            <a:pPr lvl="1">
              <a:buClrTx/>
              <a:buFont typeface="Arial" charset="0"/>
              <a:buChar char="•"/>
            </a:pPr>
            <a:r>
              <a:rPr lang="en-GB" sz="1800" dirty="0" smtClean="0">
                <a:solidFill>
                  <a:schemeClr val="tx1"/>
                </a:solidFill>
                <a:latin typeface="Arial" charset="0"/>
                <a:cs typeface="Arial" charset="0"/>
              </a:rPr>
              <a:t>NOT have any bearing on your FPAS application score, nor will the information be used to determine your allocation to foundation school or to programme</a:t>
            </a:r>
          </a:p>
          <a:p>
            <a:pPr lvl="1">
              <a:buClrTx/>
              <a:buFont typeface="Arial" charset="0"/>
              <a:buChar char="•"/>
            </a:pPr>
            <a:r>
              <a:rPr lang="en-GB" sz="1800" dirty="0" smtClean="0">
                <a:solidFill>
                  <a:schemeClr val="tx1"/>
                </a:solidFill>
                <a:latin typeface="Arial" charset="0"/>
                <a:cs typeface="Arial" charset="0"/>
              </a:rPr>
              <a:t>In the event of failed finals/re-applying to the FP2013, your original EPM decile score will count</a:t>
            </a:r>
          </a:p>
          <a:p>
            <a:pPr>
              <a:buFont typeface="Arial" charset="0"/>
              <a:buNone/>
            </a:pPr>
            <a:endParaRPr lang="en-GB" sz="2000" dirty="0" smtClean="0">
              <a:latin typeface="Arial" charset="0"/>
              <a:cs typeface="Arial" charset="0"/>
            </a:endParaRPr>
          </a:p>
          <a:p>
            <a:pPr>
              <a:buFont typeface="Arial" charset="0"/>
              <a:buNone/>
            </a:pPr>
            <a:endParaRPr lang="en-GB" sz="2000" dirty="0" smtClean="0">
              <a:latin typeface="Arial" charset="0"/>
              <a:cs typeface="Arial" charset="0"/>
            </a:endParaRPr>
          </a:p>
          <a:p>
            <a:pPr>
              <a:buFont typeface="Arial" charset="0"/>
              <a:buNone/>
            </a:pPr>
            <a:endParaRPr lang="en-GB" sz="2000"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00063" y="1210072"/>
            <a:ext cx="8229600" cy="1066800"/>
          </a:xfrm>
        </p:spPr>
        <p:txBody>
          <a:bodyPr/>
          <a:lstStyle/>
          <a:p>
            <a:r>
              <a:rPr lang="en-GB" sz="3600" dirty="0" smtClean="0">
                <a:latin typeface="Arial" charset="0"/>
                <a:cs typeface="Arial" charset="0"/>
              </a:rPr>
              <a:t>More information</a:t>
            </a:r>
          </a:p>
        </p:txBody>
      </p:sp>
      <p:sp>
        <p:nvSpPr>
          <p:cNvPr id="38915" name="Content Placeholder 2"/>
          <p:cNvSpPr>
            <a:spLocks noGrp="1"/>
          </p:cNvSpPr>
          <p:nvPr>
            <p:ph idx="1"/>
          </p:nvPr>
        </p:nvSpPr>
        <p:spPr>
          <a:xfrm>
            <a:off x="467544" y="2204864"/>
            <a:ext cx="8229600" cy="4143375"/>
          </a:xfrm>
        </p:spPr>
        <p:txBody>
          <a:bodyPr/>
          <a:lstStyle/>
          <a:p>
            <a:pPr>
              <a:buClrTx/>
              <a:buFont typeface="Arial" pitchFamily="34" charset="0"/>
              <a:buChar char="•"/>
            </a:pPr>
            <a:r>
              <a:rPr lang="en-GB" sz="2400" dirty="0" smtClean="0">
                <a:solidFill>
                  <a:schemeClr val="tx1"/>
                </a:solidFill>
                <a:latin typeface="Arial" charset="0"/>
                <a:cs typeface="Arial" charset="0"/>
              </a:rPr>
              <a:t>ISFP website – </a:t>
            </a:r>
            <a:r>
              <a:rPr lang="en-GB" sz="2400" dirty="0" smtClean="0">
                <a:latin typeface="Arial" charset="0"/>
                <a:cs typeface="Arial" charset="0"/>
              </a:rPr>
              <a:t>www.isfp.org.uk</a:t>
            </a:r>
          </a:p>
          <a:p>
            <a:pPr>
              <a:buClrTx/>
              <a:buFont typeface="Arial" pitchFamily="34" charset="0"/>
              <a:buChar char="•"/>
            </a:pPr>
            <a:endParaRPr lang="en-GB" sz="1000" dirty="0" smtClean="0">
              <a:solidFill>
                <a:schemeClr val="tx1"/>
              </a:solidFill>
              <a:latin typeface="Arial" charset="0"/>
              <a:cs typeface="Arial" charset="0"/>
            </a:endParaRPr>
          </a:p>
          <a:p>
            <a:pPr lvl="3">
              <a:buClrTx/>
              <a:buFont typeface="Arial" charset="0"/>
              <a:buChar char="•"/>
            </a:pPr>
            <a:r>
              <a:rPr lang="en-GB" sz="2000" dirty="0" smtClean="0">
                <a:solidFill>
                  <a:schemeClr val="tx1"/>
                </a:solidFill>
                <a:latin typeface="Arial" charset="0"/>
                <a:cs typeface="Arial" charset="0"/>
              </a:rPr>
              <a:t>Discussion forum</a:t>
            </a:r>
          </a:p>
          <a:p>
            <a:pPr lvl="3">
              <a:buClrTx/>
              <a:buFont typeface="Arial" charset="0"/>
              <a:buChar char="•"/>
            </a:pPr>
            <a:r>
              <a:rPr lang="en-GB" sz="2000" dirty="0" smtClean="0">
                <a:solidFill>
                  <a:schemeClr val="tx1"/>
                </a:solidFill>
                <a:latin typeface="Arial" charset="0"/>
                <a:cs typeface="Arial" charset="0"/>
              </a:rPr>
              <a:t>E-bulletin updates</a:t>
            </a:r>
          </a:p>
          <a:p>
            <a:pPr lvl="3">
              <a:buClrTx/>
              <a:buFont typeface="Arial" charset="0"/>
              <a:buChar char="•"/>
            </a:pPr>
            <a:r>
              <a:rPr lang="en-GB" sz="2000" dirty="0" smtClean="0">
                <a:solidFill>
                  <a:schemeClr val="tx1"/>
                </a:solidFill>
                <a:latin typeface="Arial" charset="0"/>
                <a:cs typeface="Arial" charset="0"/>
              </a:rPr>
              <a:t>Project handbook</a:t>
            </a:r>
          </a:p>
          <a:p>
            <a:pPr lvl="3">
              <a:buClrTx/>
              <a:buFont typeface="Arial" charset="0"/>
              <a:buChar char="•"/>
            </a:pPr>
            <a:r>
              <a:rPr lang="en-GB" sz="2000" dirty="0" smtClean="0">
                <a:solidFill>
                  <a:schemeClr val="tx1"/>
                </a:solidFill>
                <a:latin typeface="Arial" charset="0"/>
                <a:cs typeface="Arial" charset="0"/>
              </a:rPr>
              <a:t>FAQs</a:t>
            </a:r>
          </a:p>
          <a:p>
            <a:pPr>
              <a:buClrTx/>
              <a:buFont typeface="Arial" pitchFamily="34" charset="0"/>
              <a:buChar char="•"/>
            </a:pPr>
            <a:endParaRPr lang="en-GB" sz="1000" dirty="0" smtClean="0">
              <a:solidFill>
                <a:schemeClr val="tx1"/>
              </a:solidFill>
              <a:latin typeface="Arial" charset="0"/>
              <a:cs typeface="Arial" charset="0"/>
            </a:endParaRPr>
          </a:p>
          <a:p>
            <a:pPr>
              <a:buClrTx/>
              <a:buFont typeface="Arial" pitchFamily="34" charset="0"/>
              <a:buChar char="•"/>
            </a:pPr>
            <a:r>
              <a:rPr lang="en-GB" sz="2000" dirty="0" smtClean="0">
                <a:solidFill>
                  <a:schemeClr val="tx1"/>
                </a:solidFill>
                <a:latin typeface="Arial" charset="0"/>
                <a:cs typeface="Arial" charset="0"/>
              </a:rPr>
              <a:t>Facebook</a:t>
            </a:r>
          </a:p>
          <a:p>
            <a:pPr>
              <a:buClrTx/>
              <a:buFont typeface="Arial" pitchFamily="34" charset="0"/>
              <a:buChar char="•"/>
            </a:pPr>
            <a:r>
              <a:rPr lang="en-GB" sz="2000" dirty="0" smtClean="0">
                <a:solidFill>
                  <a:schemeClr val="tx1"/>
                </a:solidFill>
                <a:latin typeface="Arial" charset="0"/>
                <a:cs typeface="Arial" charset="0"/>
              </a:rPr>
              <a:t>YouTube (background info)</a:t>
            </a:r>
          </a:p>
          <a:p>
            <a:pPr>
              <a:buClrTx/>
              <a:buFont typeface="Arial" pitchFamily="34" charset="0"/>
              <a:buChar char="•"/>
            </a:pPr>
            <a:r>
              <a:rPr lang="en-GB" sz="2000" dirty="0" smtClean="0">
                <a:solidFill>
                  <a:schemeClr val="tx1"/>
                </a:solidFill>
                <a:latin typeface="Arial" charset="0"/>
                <a:cs typeface="Arial" charset="0"/>
              </a:rPr>
              <a:t>UKFPO student representative at your school</a:t>
            </a:r>
          </a:p>
          <a:p>
            <a:pPr>
              <a:buClrTx/>
              <a:buFont typeface="Arial" pitchFamily="34" charset="0"/>
              <a:buChar char="•"/>
            </a:pPr>
            <a:r>
              <a:rPr lang="en-GB" sz="2000" dirty="0" smtClean="0">
                <a:solidFill>
                  <a:schemeClr val="tx1"/>
                </a:solidFill>
                <a:latin typeface="Arial" charset="0"/>
                <a:cs typeface="Arial" charset="0"/>
              </a:rPr>
              <a:t>Emails from medical schools – keep a look out in your inbox!</a:t>
            </a:r>
          </a:p>
        </p:txBody>
      </p:sp>
      <p:pic>
        <p:nvPicPr>
          <p:cNvPr id="38916" name="Picture 6"/>
          <p:cNvPicPr>
            <a:picLocks noChangeAspect="1" noChangeArrowheads="1"/>
          </p:cNvPicPr>
          <p:nvPr/>
        </p:nvPicPr>
        <p:blipFill>
          <a:blip r:embed="rId3" cstate="print"/>
          <a:srcRect l="2876" r="18517" b="8929"/>
          <a:stretch>
            <a:fillRect/>
          </a:stretch>
        </p:blipFill>
        <p:spPr bwMode="auto">
          <a:xfrm rot="547497">
            <a:off x="5294609" y="1729082"/>
            <a:ext cx="3444723" cy="3192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7544" y="1210072"/>
            <a:ext cx="8229600" cy="1066800"/>
          </a:xfrm>
        </p:spPr>
        <p:txBody>
          <a:bodyPr/>
          <a:lstStyle/>
          <a:p>
            <a:r>
              <a:rPr lang="en-GB" sz="3600" dirty="0" smtClean="0">
                <a:latin typeface="Arial" charset="0"/>
                <a:cs typeface="Arial" charset="0"/>
              </a:rPr>
              <a:t>Any questions?</a:t>
            </a:r>
            <a:endParaRPr lang="en-US" sz="3600" dirty="0" smtClean="0">
              <a:latin typeface="Arial" charset="0"/>
              <a:cs typeface="Arial" charset="0"/>
            </a:endParaRPr>
          </a:p>
        </p:txBody>
      </p:sp>
      <p:pic>
        <p:nvPicPr>
          <p:cNvPr id="39939" name="Picture 2" descr="Any Questions.bmp"/>
          <p:cNvPicPr>
            <a:picLocks noGrp="1" noChangeAspect="1"/>
          </p:cNvPicPr>
          <p:nvPr>
            <p:ph idx="1"/>
          </p:nvPr>
        </p:nvPicPr>
        <p:blipFill>
          <a:blip r:embed="rId3" cstate="print"/>
          <a:srcRect/>
          <a:stretch>
            <a:fillRect/>
          </a:stretch>
        </p:blipFill>
        <p:spPr>
          <a:xfrm>
            <a:off x="3563938" y="2636838"/>
            <a:ext cx="2000250" cy="2770187"/>
          </a:xfrm>
          <a:noFill/>
        </p:spPr>
      </p:pic>
      <p:sp>
        <p:nvSpPr>
          <p:cNvPr id="39940" name="TextBox 4"/>
          <p:cNvSpPr txBox="1">
            <a:spLocks noChangeArrowheads="1"/>
          </p:cNvSpPr>
          <p:nvPr/>
        </p:nvSpPr>
        <p:spPr bwMode="auto">
          <a:xfrm>
            <a:off x="1547813" y="5445125"/>
            <a:ext cx="6072187" cy="646113"/>
          </a:xfrm>
          <a:prstGeom prst="rect">
            <a:avLst/>
          </a:prstGeom>
          <a:noFill/>
          <a:ln w="9525">
            <a:noFill/>
            <a:miter lim="800000"/>
            <a:headEnd/>
            <a:tailEnd/>
          </a:ln>
        </p:spPr>
        <p:txBody>
          <a:bodyPr>
            <a:spAutoFit/>
          </a:bodyPr>
          <a:lstStyle/>
          <a:p>
            <a:pPr algn="ctr"/>
            <a:r>
              <a:rPr lang="en-GB" dirty="0">
                <a:solidFill>
                  <a:schemeClr val="accent1"/>
                </a:solidFill>
              </a:rPr>
              <a:t>admin@isfp.org.uk</a:t>
            </a:r>
          </a:p>
          <a:p>
            <a:pPr algn="ctr"/>
            <a:r>
              <a:rPr lang="en-GB" dirty="0">
                <a:solidFill>
                  <a:schemeClr val="accent1"/>
                </a:solidFill>
              </a:rPr>
              <a:t>www.isfp.org.uk </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38064"/>
            <a:ext cx="8229600" cy="1066800"/>
          </a:xfrm>
        </p:spPr>
        <p:txBody>
          <a:bodyPr/>
          <a:lstStyle/>
          <a:p>
            <a:r>
              <a:rPr lang="en-GB" sz="3600" dirty="0" smtClean="0"/>
              <a:t>Evolution</a:t>
            </a:r>
            <a:endParaRPr lang="en-GB" sz="3600" dirty="0"/>
          </a:p>
        </p:txBody>
      </p:sp>
      <p:sp>
        <p:nvSpPr>
          <p:cNvPr id="3" name="Content Placeholder 2"/>
          <p:cNvSpPr>
            <a:spLocks noGrp="1"/>
          </p:cNvSpPr>
          <p:nvPr>
            <p:ph idx="1"/>
          </p:nvPr>
        </p:nvSpPr>
        <p:spPr>
          <a:xfrm>
            <a:off x="395536" y="2143116"/>
            <a:ext cx="8392446" cy="4214842"/>
          </a:xfrm>
          <a:noFill/>
        </p:spPr>
        <p:txBody>
          <a:bodyPr/>
          <a:lstStyle/>
          <a:p>
            <a:r>
              <a:rPr lang="en-GB" sz="2400" b="1" dirty="0" smtClean="0">
                <a:solidFill>
                  <a:schemeClr val="tx1"/>
                </a:solidFill>
              </a:rPr>
              <a:t>2009</a:t>
            </a:r>
            <a:r>
              <a:rPr lang="en-GB" sz="2400" dirty="0" smtClean="0">
                <a:solidFill>
                  <a:schemeClr val="tx1"/>
                </a:solidFill>
              </a:rPr>
              <a:t>		DH commissioned a review of selection 			methods. The </a:t>
            </a:r>
            <a:r>
              <a:rPr lang="en-GB" sz="2400" i="1" dirty="0" smtClean="0">
                <a:solidFill>
                  <a:schemeClr val="tx1"/>
                </a:solidFill>
              </a:rPr>
              <a:t>Improving Selection into the 		Foundation Programme </a:t>
            </a:r>
            <a:r>
              <a:rPr lang="en-GB" sz="2400" dirty="0" smtClean="0">
                <a:solidFill>
                  <a:schemeClr val="tx1"/>
                </a:solidFill>
              </a:rPr>
              <a:t>project was set up 		and overseen by the Medical Schools Council</a:t>
            </a:r>
            <a:endParaRPr lang="en-GB" sz="1050" dirty="0" smtClean="0">
              <a:solidFill>
                <a:schemeClr val="tx1"/>
              </a:solidFill>
            </a:endParaRPr>
          </a:p>
          <a:p>
            <a:endParaRPr lang="en-GB" sz="1050" dirty="0" smtClean="0">
              <a:solidFill>
                <a:schemeClr val="tx1"/>
              </a:solidFill>
            </a:endParaRPr>
          </a:p>
          <a:p>
            <a:r>
              <a:rPr lang="en-GB" sz="2400" b="1" dirty="0" smtClean="0">
                <a:solidFill>
                  <a:schemeClr val="tx1"/>
                </a:solidFill>
              </a:rPr>
              <a:t>2010/2011</a:t>
            </a:r>
            <a:r>
              <a:rPr lang="en-GB" sz="2400" dirty="0" smtClean="0">
                <a:solidFill>
                  <a:schemeClr val="tx1"/>
                </a:solidFill>
              </a:rPr>
              <a:t>	New selection methods were piloted </a:t>
            </a:r>
          </a:p>
          <a:p>
            <a:r>
              <a:rPr lang="en-GB" sz="2400" dirty="0" smtClean="0">
                <a:solidFill>
                  <a:schemeClr val="tx1"/>
                </a:solidFill>
              </a:rPr>
              <a:t>			successfully</a:t>
            </a:r>
            <a:endParaRPr lang="en-GB" sz="1400" dirty="0" smtClean="0">
              <a:solidFill>
                <a:schemeClr val="tx1"/>
              </a:solidFill>
            </a:endParaRPr>
          </a:p>
          <a:p>
            <a:endParaRPr lang="en-GB" sz="1050" dirty="0" smtClean="0">
              <a:solidFill>
                <a:schemeClr val="tx1"/>
              </a:solidFill>
            </a:endParaRPr>
          </a:p>
          <a:p>
            <a:r>
              <a:rPr lang="en-GB" sz="2400" b="1" dirty="0" smtClean="0">
                <a:solidFill>
                  <a:schemeClr val="tx1"/>
                </a:solidFill>
              </a:rPr>
              <a:t>FP 2012</a:t>
            </a:r>
            <a:r>
              <a:rPr lang="en-GB" sz="2400" dirty="0" smtClean="0">
                <a:solidFill>
                  <a:schemeClr val="tx1"/>
                </a:solidFill>
              </a:rPr>
              <a:t>	Full-scale Parallel Recruitment Exercise (PRE)</a:t>
            </a:r>
          </a:p>
          <a:p>
            <a:endParaRPr lang="en-GB" sz="1050" dirty="0" smtClean="0">
              <a:solidFill>
                <a:schemeClr val="tx1"/>
              </a:solidFill>
            </a:endParaRPr>
          </a:p>
          <a:p>
            <a:r>
              <a:rPr lang="en-GB" sz="2400" b="1" dirty="0" smtClean="0">
                <a:solidFill>
                  <a:schemeClr val="tx1"/>
                </a:solidFill>
              </a:rPr>
              <a:t>FP 2013</a:t>
            </a:r>
            <a:r>
              <a:rPr lang="en-GB" sz="2400" dirty="0" smtClean="0">
                <a:solidFill>
                  <a:schemeClr val="tx1"/>
                </a:solidFill>
              </a:rPr>
              <a:t>	New selection methods implemented</a:t>
            </a: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0"/>
                                  </p:iterate>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3" presetClass="emph" presetSubtype="0" fill="remove" nodeType="clickEffect">
                                  <p:stCondLst>
                                    <p:cond delay="0"/>
                                  </p:stCondLst>
                                  <p:iterate type="lt">
                                    <p:tmPct val="0"/>
                                  </p:iterate>
                                  <p:childTnLst>
                                    <p:animClr clrSpc="rgb">
                                      <p:cBhvr override="childStyle">
                                        <p:cTn id="24" dur="1500" accel="50000" autoRev="1" fill="hold" tmFilter="0, 0; .33333, 1; 1, 1">
                                          <p:stCondLst>
                                            <p:cond delay="0"/>
                                          </p:stCondLst>
                                        </p:cTn>
                                        <p:tgtEl>
                                          <p:spTgt spid="3">
                                            <p:txEl>
                                              <p:pRg st="5" end="5"/>
                                            </p:txEl>
                                          </p:spTgt>
                                        </p:tgtEl>
                                        <p:attrNameLst>
                                          <p:attrName>style.color</p:attrName>
                                        </p:attrNameLst>
                                      </p:cBhvr>
                                      <p:to>
                                        <a:schemeClr val="accent2"/>
                                      </p:to>
                                    </p:animClr>
                                    <p:animClr clrSpc="rgb">
                                      <p:cBhvr>
                                        <p:cTn id="25" dur="1500" accel="50000" autoRev="1" fill="hold" tmFilter="0, 0; .33333, 1; 1, 1">
                                          <p:stCondLst>
                                            <p:cond delay="0"/>
                                          </p:stCondLst>
                                        </p:cTn>
                                        <p:tgtEl>
                                          <p:spTgt spid="3">
                                            <p:txEl>
                                              <p:pRg st="5" end="5"/>
                                            </p:txEl>
                                          </p:spTgt>
                                        </p:tgtEl>
                                        <p:attrNameLst>
                                          <p:attrName>fillcolor</p:attrName>
                                        </p:attrNameLst>
                                      </p:cBhvr>
                                      <p:to>
                                        <a:schemeClr val="accent2"/>
                                      </p:to>
                                    </p:animClr>
                                    <p:set>
                                      <p:cBhvr>
                                        <p:cTn id="26" dur="3000" fill="hold"/>
                                        <p:tgtEl>
                                          <p:spTgt spid="3">
                                            <p:txEl>
                                              <p:pRg st="5" end="5"/>
                                            </p:txEl>
                                          </p:spTgt>
                                        </p:tgtEl>
                                        <p:attrNameLst>
                                          <p:attrName>fill.type</p:attrName>
                                        </p:attrNameLst>
                                      </p:cBhvr>
                                      <p:to>
                                        <p:strVal val="solid"/>
                                      </p:to>
                                    </p:set>
                                    <p:set>
                                      <p:cBhvr>
                                        <p:cTn id="27" dur="3000" fill="hold"/>
                                        <p:tgtEl>
                                          <p:spTgt spid="3">
                                            <p:txEl>
                                              <p:pRg st="5" end="5"/>
                                            </p:txEl>
                                          </p:spTgt>
                                        </p:tgtEl>
                                        <p:attrNameLst>
                                          <p:attrName>fill.on</p:attrName>
                                        </p:attrNameLst>
                                      </p:cBhvr>
                                      <p:to>
                                        <p:strVal val="true"/>
                                      </p:to>
                                    </p:set>
                                    <p:animScale>
                                      <p:cBhvr>
                                        <p:cTn id="28" dur="1500" accel="50000" autoRev="1" fill="hold" tmFilter="0, 0; .33333, 1; 1, 1">
                                          <p:stCondLst>
                                            <p:cond delay="0"/>
                                          </p:stCondLst>
                                        </p:cTn>
                                        <p:tgtEl>
                                          <p:spTgt spid="3">
                                            <p:txEl>
                                              <p:pRg st="5" end="5"/>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What are the new selection methods?</a:t>
            </a:r>
          </a:p>
        </p:txBody>
      </p:sp>
      <p:sp>
        <p:nvSpPr>
          <p:cNvPr id="19459" name="Content Placeholder 2"/>
          <p:cNvSpPr>
            <a:spLocks noGrp="1"/>
          </p:cNvSpPr>
          <p:nvPr>
            <p:ph idx="1"/>
          </p:nvPr>
        </p:nvSpPr>
        <p:spPr>
          <a:xfrm>
            <a:off x="395536" y="2214563"/>
            <a:ext cx="8229600" cy="4143375"/>
          </a:xfrm>
        </p:spPr>
        <p:txBody>
          <a:bodyPr/>
          <a:lstStyle/>
          <a:p>
            <a:r>
              <a:rPr lang="en-GB" sz="2400" dirty="0" smtClean="0">
                <a:solidFill>
                  <a:schemeClr val="tx1"/>
                </a:solidFill>
                <a:latin typeface="Arial" charset="0"/>
                <a:cs typeface="Arial" charset="0"/>
              </a:rPr>
              <a:t>Situational Judgement Test (SJT)</a:t>
            </a:r>
          </a:p>
          <a:p>
            <a:pPr lvl="1">
              <a:buClrTx/>
            </a:pPr>
            <a:r>
              <a:rPr lang="en-GB" sz="2000" dirty="0" smtClean="0">
                <a:solidFill>
                  <a:schemeClr val="tx1"/>
                </a:solidFill>
                <a:latin typeface="Arial" charset="0"/>
                <a:cs typeface="Arial" charset="0"/>
              </a:rPr>
              <a:t>SJTs will replace the white-space application form questions </a:t>
            </a:r>
          </a:p>
          <a:p>
            <a:pPr lvl="1">
              <a:buClrTx/>
            </a:pPr>
            <a:r>
              <a:rPr lang="en-GB" sz="2000" dirty="0" smtClean="0">
                <a:solidFill>
                  <a:schemeClr val="tx1"/>
                </a:solidFill>
                <a:latin typeface="Arial" charset="0"/>
                <a:cs typeface="Arial" charset="0"/>
              </a:rPr>
              <a:t>This is a two-hour, invigilated test given under exam conditions </a:t>
            </a:r>
          </a:p>
          <a:p>
            <a:pPr lvl="1">
              <a:buClrTx/>
            </a:pPr>
            <a:r>
              <a:rPr lang="en-GB" sz="2000" dirty="0" smtClean="0">
                <a:solidFill>
                  <a:schemeClr val="tx1"/>
                </a:solidFill>
                <a:latin typeface="Arial" charset="0"/>
                <a:cs typeface="Arial" charset="0"/>
              </a:rPr>
              <a:t>The test, consisting of 60 questions, will be machine marked</a:t>
            </a:r>
          </a:p>
          <a:p>
            <a:endParaRPr lang="en-GB" sz="2000" dirty="0" smtClean="0">
              <a:solidFill>
                <a:schemeClr val="tx1"/>
              </a:solidFill>
              <a:latin typeface="Arial" charset="0"/>
              <a:cs typeface="Arial" charset="0"/>
            </a:endParaRPr>
          </a:p>
          <a:p>
            <a:pPr>
              <a:buClrTx/>
            </a:pPr>
            <a:r>
              <a:rPr lang="en-GB" sz="2400" dirty="0" smtClean="0">
                <a:solidFill>
                  <a:schemeClr val="tx1"/>
                </a:solidFill>
                <a:latin typeface="Arial" charset="0"/>
                <a:cs typeface="Arial" charset="0"/>
              </a:rPr>
              <a:t>Educational Performance Measure (EPM)</a:t>
            </a:r>
          </a:p>
          <a:p>
            <a:pPr lvl="1">
              <a:buClrTx/>
            </a:pPr>
            <a:r>
              <a:rPr lang="en-GB" sz="2000" dirty="0" smtClean="0">
                <a:solidFill>
                  <a:schemeClr val="tx1"/>
                </a:solidFill>
                <a:latin typeface="Arial" charset="0"/>
                <a:cs typeface="Arial" charset="0"/>
              </a:rPr>
              <a:t>The EPM will replace the academic quartile scores. The EPM score is comprised of three elements: </a:t>
            </a:r>
          </a:p>
          <a:p>
            <a:pPr marL="1303338" lvl="3" indent="-342900">
              <a:buClrTx/>
              <a:buFont typeface="+mj-lt"/>
              <a:buAutoNum type="arabicPeriod"/>
            </a:pPr>
            <a:r>
              <a:rPr lang="en-GB" sz="2000" dirty="0" smtClean="0">
                <a:solidFill>
                  <a:schemeClr val="tx1"/>
                </a:solidFill>
                <a:latin typeface="Arial" charset="0"/>
                <a:cs typeface="Arial" charset="0"/>
              </a:rPr>
              <a:t>medical school performance </a:t>
            </a:r>
          </a:p>
          <a:p>
            <a:pPr marL="1303338" lvl="3" indent="-342900">
              <a:buClrTx/>
              <a:buFont typeface="+mj-lt"/>
              <a:buAutoNum type="arabicPeriod"/>
            </a:pPr>
            <a:r>
              <a:rPr lang="en-GB" sz="2000" dirty="0" smtClean="0">
                <a:solidFill>
                  <a:schemeClr val="tx1"/>
                </a:solidFill>
                <a:latin typeface="Arial" charset="0"/>
                <a:cs typeface="Arial" charset="0"/>
              </a:rPr>
              <a:t>additional degrees</a:t>
            </a:r>
          </a:p>
          <a:p>
            <a:pPr marL="1303338" lvl="3" indent="-342900">
              <a:buClrTx/>
              <a:buFont typeface="+mj-lt"/>
              <a:buAutoNum type="arabicPeriod"/>
            </a:pPr>
            <a:r>
              <a:rPr lang="en-GB" sz="2000" dirty="0" smtClean="0">
                <a:solidFill>
                  <a:schemeClr val="tx1"/>
                </a:solidFill>
                <a:latin typeface="Arial" charset="0"/>
                <a:cs typeface="Arial" charset="0"/>
              </a:rPr>
              <a:t>academic achievements</a:t>
            </a:r>
          </a:p>
          <a:p>
            <a:pPr>
              <a:buFont typeface="Arial" charset="0"/>
              <a:buNone/>
            </a:pPr>
            <a:endParaRPr lang="en-GB" sz="2000" dirty="0" smtClean="0">
              <a:solidFill>
                <a:schemeClr val="tx1"/>
              </a:solidFill>
              <a:latin typeface="Arial" charset="0"/>
              <a:cs typeface="Arial" charset="0"/>
            </a:endParaRPr>
          </a:p>
          <a:p>
            <a:pPr>
              <a:buFont typeface="Arial" charset="0"/>
              <a:buNone/>
            </a:pPr>
            <a:endParaRPr lang="en-GB"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How will recruitment work in the future?</a:t>
            </a:r>
          </a:p>
        </p:txBody>
      </p:sp>
      <p:sp>
        <p:nvSpPr>
          <p:cNvPr id="21507" name="Content Placeholder 2"/>
          <p:cNvSpPr>
            <a:spLocks noGrp="1"/>
          </p:cNvSpPr>
          <p:nvPr>
            <p:ph idx="1"/>
          </p:nvPr>
        </p:nvSpPr>
        <p:spPr>
          <a:xfrm>
            <a:off x="395536" y="2132856"/>
            <a:ext cx="8496944" cy="4143375"/>
          </a:xfrm>
        </p:spPr>
        <p:txBody>
          <a:bodyPr/>
          <a:lstStyle/>
          <a:p>
            <a:pPr>
              <a:buFont typeface="Arial" charset="0"/>
              <a:buNone/>
            </a:pPr>
            <a:r>
              <a:rPr lang="en-GB" sz="2000" dirty="0" smtClean="0">
                <a:solidFill>
                  <a:schemeClr val="tx1"/>
                </a:solidFill>
                <a:latin typeface="Arial" charset="0"/>
                <a:cs typeface="Arial" charset="0"/>
              </a:rPr>
              <a:t>FP 2012 – FPAS runs as normal + new recruitment process trialled</a:t>
            </a:r>
          </a:p>
          <a:p>
            <a:pPr>
              <a:buFont typeface="Arial" charset="0"/>
              <a:buNone/>
            </a:pPr>
            <a:r>
              <a:rPr lang="en-GB" sz="2000" dirty="0" smtClean="0">
                <a:solidFill>
                  <a:schemeClr val="tx1"/>
                </a:solidFill>
                <a:latin typeface="Arial" charset="0"/>
                <a:cs typeface="Arial" charset="0"/>
              </a:rPr>
              <a:t>through the Parallel Recruitment Exercise (PRE)</a:t>
            </a:r>
          </a:p>
          <a:p>
            <a:pPr>
              <a:buFont typeface="Arial" charset="0"/>
              <a:buNone/>
            </a:pPr>
            <a:endParaRPr lang="en-GB" sz="1800" b="1" dirty="0" smtClean="0">
              <a:solidFill>
                <a:schemeClr val="tx1"/>
              </a:solidFill>
              <a:latin typeface="Arial" charset="0"/>
              <a:cs typeface="Arial" charset="0"/>
            </a:endParaRPr>
          </a:p>
          <a:p>
            <a:pPr>
              <a:buFont typeface="Arial" charset="0"/>
              <a:buNone/>
            </a:pPr>
            <a:r>
              <a:rPr lang="en-GB" sz="1800" b="1" dirty="0" smtClean="0">
                <a:solidFill>
                  <a:schemeClr val="tx1"/>
                </a:solidFill>
                <a:latin typeface="Arial" charset="0"/>
                <a:cs typeface="Arial" charset="0"/>
              </a:rPr>
              <a:t>SJT: </a:t>
            </a:r>
            <a:r>
              <a:rPr lang="en-GB" sz="1800" dirty="0" smtClean="0">
                <a:solidFill>
                  <a:schemeClr val="tx1"/>
                </a:solidFill>
                <a:latin typeface="Arial" charset="0"/>
                <a:cs typeface="Arial" charset="0"/>
              </a:rPr>
              <a:t>	All students are expected to participate in a shortened version of the</a:t>
            </a:r>
          </a:p>
          <a:p>
            <a:pPr>
              <a:buFont typeface="Arial" charset="0"/>
              <a:buNone/>
            </a:pPr>
            <a:r>
              <a:rPr lang="en-GB" sz="1800" dirty="0" smtClean="0">
                <a:solidFill>
                  <a:schemeClr val="tx1"/>
                </a:solidFill>
                <a:latin typeface="Arial" charset="0"/>
                <a:cs typeface="Arial" charset="0"/>
              </a:rPr>
              <a:t>		SJT– the exam will only be one hour and will consist of 30 questions</a:t>
            </a:r>
          </a:p>
          <a:p>
            <a:pPr>
              <a:buFont typeface="Arial" charset="0"/>
              <a:buNone/>
            </a:pPr>
            <a:r>
              <a:rPr lang="en-GB" sz="1800" b="1" dirty="0" smtClean="0">
                <a:solidFill>
                  <a:schemeClr val="tx1"/>
                </a:solidFill>
                <a:latin typeface="Arial" charset="0"/>
                <a:cs typeface="Arial" charset="0"/>
              </a:rPr>
              <a:t>EPM: </a:t>
            </a:r>
            <a:r>
              <a:rPr lang="en-GB" sz="1800" dirty="0" smtClean="0">
                <a:solidFill>
                  <a:schemeClr val="tx1"/>
                </a:solidFill>
                <a:latin typeface="Arial" charset="0"/>
                <a:cs typeface="Arial" charset="0"/>
              </a:rPr>
              <a:t>	Medical school staff will calculate EPM deciles for each student</a:t>
            </a:r>
          </a:p>
          <a:p>
            <a:pPr>
              <a:buFont typeface="Arial" charset="0"/>
              <a:buNone/>
            </a:pPr>
            <a:endParaRPr lang="en-GB" sz="1800" b="1" i="1" dirty="0" smtClean="0">
              <a:solidFill>
                <a:schemeClr val="tx1"/>
              </a:solidFill>
              <a:latin typeface="Arial" charset="0"/>
              <a:cs typeface="Arial" charset="0"/>
            </a:endParaRPr>
          </a:p>
          <a:p>
            <a:pPr>
              <a:buFont typeface="Arial" charset="0"/>
              <a:buNone/>
            </a:pPr>
            <a:r>
              <a:rPr lang="en-GB" sz="1800" b="1" i="1" dirty="0" smtClean="0">
                <a:solidFill>
                  <a:schemeClr val="tx1"/>
                </a:solidFill>
                <a:latin typeface="Arial" charset="0"/>
                <a:cs typeface="Arial" charset="0"/>
              </a:rPr>
              <a:t>IMPORTANT: Scores from the EPM and SJT will not impact your FPAS</a:t>
            </a:r>
          </a:p>
          <a:p>
            <a:pPr>
              <a:buFont typeface="Arial" charset="0"/>
              <a:buNone/>
            </a:pPr>
            <a:r>
              <a:rPr lang="en-GB" sz="1800" b="1" i="1" dirty="0" smtClean="0">
                <a:solidFill>
                  <a:schemeClr val="tx1"/>
                </a:solidFill>
                <a:latin typeface="Arial" charset="0"/>
                <a:cs typeface="Arial" charset="0"/>
              </a:rPr>
              <a:t>score </a:t>
            </a:r>
          </a:p>
          <a:p>
            <a:pPr>
              <a:buFont typeface="Arial" charset="0"/>
              <a:buNone/>
            </a:pPr>
            <a:endParaRPr lang="en-GB" sz="1800" dirty="0" smtClean="0">
              <a:solidFill>
                <a:schemeClr val="tx1"/>
              </a:solidFill>
              <a:latin typeface="Arial" charset="0"/>
              <a:cs typeface="Arial" charset="0"/>
            </a:endParaRPr>
          </a:p>
          <a:p>
            <a:pPr>
              <a:buFont typeface="Arial" charset="0"/>
              <a:buNone/>
            </a:pPr>
            <a:r>
              <a:rPr lang="en-GB" sz="2000" dirty="0" smtClean="0">
                <a:solidFill>
                  <a:schemeClr val="tx1"/>
                </a:solidFill>
                <a:latin typeface="Arial" charset="0"/>
                <a:cs typeface="Arial" charset="0"/>
              </a:rPr>
              <a:t>FP 2013 – SJT and EPM implemented nationally for live recruitment,</a:t>
            </a:r>
          </a:p>
          <a:p>
            <a:pPr>
              <a:buFont typeface="Arial" charset="0"/>
              <a:buNone/>
            </a:pPr>
            <a:r>
              <a:rPr lang="en-GB" sz="2000" dirty="0" smtClean="0">
                <a:solidFill>
                  <a:schemeClr val="tx1"/>
                </a:solidFill>
                <a:latin typeface="Arial" charset="0"/>
                <a:cs typeface="Arial" charset="0"/>
              </a:rPr>
              <a:t>replacing white space questions and academic quartiles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What is the PRE?</a:t>
            </a:r>
          </a:p>
        </p:txBody>
      </p:sp>
      <p:sp>
        <p:nvSpPr>
          <p:cNvPr id="16387" name="Content Placeholder 2"/>
          <p:cNvSpPr>
            <a:spLocks noGrp="1"/>
          </p:cNvSpPr>
          <p:nvPr>
            <p:ph idx="1"/>
          </p:nvPr>
        </p:nvSpPr>
        <p:spPr>
          <a:xfrm>
            <a:off x="395536" y="2237953"/>
            <a:ext cx="8229600" cy="4143375"/>
          </a:xfrm>
        </p:spPr>
        <p:txBody>
          <a:bodyPr/>
          <a:lstStyle/>
          <a:p>
            <a:pPr>
              <a:spcBef>
                <a:spcPts val="1200"/>
              </a:spcBef>
              <a:buClr>
                <a:srgbClr val="002060"/>
              </a:buClr>
              <a:buFont typeface="Arial" pitchFamily="34" charset="0"/>
              <a:buChar char="•"/>
            </a:pPr>
            <a:r>
              <a:rPr lang="en-GB" sz="2000" dirty="0" smtClean="0">
                <a:solidFill>
                  <a:schemeClr val="tx1"/>
                </a:solidFill>
                <a:latin typeface="Arial" charset="0"/>
                <a:cs typeface="Arial" charset="0"/>
              </a:rPr>
              <a:t>New selection methods will be trialled alongside the normal selection methods during this year’s national FP recruitment round</a:t>
            </a:r>
          </a:p>
          <a:p>
            <a:pPr>
              <a:spcBef>
                <a:spcPts val="1200"/>
              </a:spcBef>
              <a:buClr>
                <a:srgbClr val="002060"/>
              </a:buClr>
              <a:buFont typeface="Arial" pitchFamily="34" charset="0"/>
              <a:buChar char="•"/>
            </a:pPr>
            <a:endParaRPr lang="en-GB" sz="1000" dirty="0" smtClean="0">
              <a:solidFill>
                <a:schemeClr val="tx1"/>
              </a:solidFill>
              <a:latin typeface="Arial" charset="0"/>
              <a:cs typeface="Arial" charset="0"/>
            </a:endParaRPr>
          </a:p>
          <a:p>
            <a:pPr>
              <a:spcBef>
                <a:spcPts val="1200"/>
              </a:spcBef>
              <a:buClr>
                <a:srgbClr val="002060"/>
              </a:buClr>
              <a:buFont typeface="Arial" pitchFamily="34" charset="0"/>
              <a:buChar char="•"/>
            </a:pPr>
            <a:r>
              <a:rPr lang="en-GB" sz="2000" dirty="0" smtClean="0">
                <a:solidFill>
                  <a:schemeClr val="tx1"/>
                </a:solidFill>
                <a:latin typeface="Arial" charset="0"/>
                <a:cs typeface="Arial" charset="0"/>
              </a:rPr>
              <a:t>All final year medical students will be asked to participate, in addition to completing their FPAS forms</a:t>
            </a:r>
          </a:p>
          <a:p>
            <a:pPr>
              <a:spcBef>
                <a:spcPts val="1200"/>
              </a:spcBef>
              <a:buClr>
                <a:srgbClr val="002060"/>
              </a:buClr>
              <a:buFont typeface="Arial" pitchFamily="34" charset="0"/>
              <a:buChar char="•"/>
            </a:pPr>
            <a:endParaRPr lang="en-GB" sz="1000" dirty="0" smtClean="0">
              <a:solidFill>
                <a:schemeClr val="tx1"/>
              </a:solidFill>
              <a:latin typeface="Arial" charset="0"/>
              <a:cs typeface="Arial" charset="0"/>
            </a:endParaRPr>
          </a:p>
          <a:p>
            <a:pPr>
              <a:spcBef>
                <a:spcPts val="1200"/>
              </a:spcBef>
              <a:buClr>
                <a:srgbClr val="002060"/>
              </a:buClr>
              <a:buFont typeface="Arial" pitchFamily="34" charset="0"/>
              <a:buChar char="•"/>
            </a:pPr>
            <a:r>
              <a:rPr lang="en-GB" sz="2000" dirty="0" smtClean="0">
                <a:solidFill>
                  <a:schemeClr val="tx1"/>
                </a:solidFill>
                <a:latin typeface="Arial" charset="0"/>
                <a:cs typeface="Arial" charset="0"/>
              </a:rPr>
              <a:t>The PRE is the final step in ensuring the selection methods can be consistently and robustly applied before implementation for FP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What are Situational Judgement Tests?</a:t>
            </a:r>
          </a:p>
        </p:txBody>
      </p:sp>
      <p:sp>
        <p:nvSpPr>
          <p:cNvPr id="3" name="Content Placeholder 2"/>
          <p:cNvSpPr>
            <a:spLocks noGrp="1"/>
          </p:cNvSpPr>
          <p:nvPr>
            <p:ph idx="1"/>
          </p:nvPr>
        </p:nvSpPr>
        <p:spPr>
          <a:xfrm>
            <a:off x="395536" y="2214563"/>
            <a:ext cx="8229600" cy="4143375"/>
          </a:xfrm>
        </p:spPr>
        <p:txBody>
          <a:bodyPr/>
          <a:lstStyle/>
          <a:p>
            <a:pPr>
              <a:buClrTx/>
            </a:pPr>
            <a:r>
              <a:rPr lang="en-GB" sz="2000" dirty="0" smtClean="0">
                <a:solidFill>
                  <a:schemeClr val="tx1"/>
                </a:solidFill>
                <a:latin typeface="Arial" charset="0"/>
                <a:cs typeface="Arial" charset="0"/>
              </a:rPr>
              <a:t>SJTs are:</a:t>
            </a:r>
          </a:p>
          <a:p>
            <a:pPr>
              <a:buClrTx/>
            </a:pPr>
            <a:endParaRPr lang="en-GB" sz="1000" dirty="0" smtClean="0">
              <a:solidFill>
                <a:schemeClr val="tx1"/>
              </a:solidFill>
              <a:latin typeface="Arial" charset="0"/>
              <a:cs typeface="Arial" charset="0"/>
            </a:endParaRPr>
          </a:p>
          <a:p>
            <a:pPr marL="661113" lvl="2">
              <a:buClrTx/>
              <a:defRPr/>
            </a:pPr>
            <a:r>
              <a:rPr lang="en-GB" sz="2000" dirty="0" smtClean="0">
                <a:solidFill>
                  <a:schemeClr val="tx1"/>
                </a:solidFill>
              </a:rPr>
              <a:t>a test of aptitude</a:t>
            </a:r>
          </a:p>
          <a:p>
            <a:pPr marL="661113" lvl="2">
              <a:buClrTx/>
              <a:defRPr/>
            </a:pPr>
            <a:r>
              <a:rPr lang="en-GB" sz="2000" dirty="0" smtClean="0">
                <a:solidFill>
                  <a:schemeClr val="tx1"/>
                </a:solidFill>
              </a:rPr>
              <a:t>designed to assess the professional attributes expected of a Foundation doctor</a:t>
            </a:r>
          </a:p>
          <a:p>
            <a:pPr marL="661113" lvl="2">
              <a:buClrTx/>
              <a:defRPr/>
            </a:pPr>
            <a:r>
              <a:rPr lang="en-GB" sz="2000" dirty="0" smtClean="0">
                <a:solidFill>
                  <a:schemeClr val="tx1"/>
                </a:solidFill>
              </a:rPr>
              <a:t>based on a job analysis of an F1 doctor </a:t>
            </a:r>
          </a:p>
          <a:p>
            <a:endParaRPr lang="en-GB" sz="2000" dirty="0" smtClean="0">
              <a:solidFill>
                <a:schemeClr val="tx1"/>
              </a:solidFill>
              <a:latin typeface="Arial" charset="0"/>
              <a:cs typeface="Arial" charset="0"/>
            </a:endParaRPr>
          </a:p>
          <a:p>
            <a:r>
              <a:rPr lang="en-GB" sz="2000" dirty="0" smtClean="0">
                <a:solidFill>
                  <a:schemeClr val="tx1"/>
                </a:solidFill>
                <a:latin typeface="Arial" charset="0"/>
                <a:cs typeface="Arial" charset="0"/>
              </a:rPr>
              <a:t>SJT questions assess your judgement by presenting you with</a:t>
            </a:r>
          </a:p>
          <a:p>
            <a:r>
              <a:rPr lang="en-GB" sz="2000" dirty="0" smtClean="0">
                <a:solidFill>
                  <a:schemeClr val="tx1"/>
                </a:solidFill>
                <a:latin typeface="Arial" charset="0"/>
                <a:cs typeface="Arial" charset="0"/>
              </a:rPr>
              <a:t>challenging situations you are likely encounter at work as an F1 doctor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00063" y="1143000"/>
            <a:ext cx="8229600" cy="1066800"/>
          </a:xfrm>
        </p:spPr>
        <p:txBody>
          <a:bodyPr/>
          <a:lstStyle/>
          <a:p>
            <a:r>
              <a:rPr lang="en-GB" sz="3600" dirty="0" smtClean="0">
                <a:latin typeface="Arial" charset="0"/>
                <a:cs typeface="Arial" charset="0"/>
              </a:rPr>
              <a:t>Job analysis of F1 doctor</a:t>
            </a:r>
          </a:p>
        </p:txBody>
      </p:sp>
      <p:sp>
        <p:nvSpPr>
          <p:cNvPr id="31747" name="Content Placeholder 2"/>
          <p:cNvSpPr>
            <a:spLocks noGrp="1"/>
          </p:cNvSpPr>
          <p:nvPr>
            <p:ph idx="1"/>
          </p:nvPr>
        </p:nvSpPr>
        <p:spPr>
          <a:xfrm>
            <a:off x="395536" y="2214563"/>
            <a:ext cx="8229600" cy="4143375"/>
          </a:xfrm>
        </p:spPr>
        <p:txBody>
          <a:bodyPr/>
          <a:lstStyle/>
          <a:p>
            <a:pPr>
              <a:buClrTx/>
              <a:buFont typeface="Arial" pitchFamily="34" charset="0"/>
              <a:buChar char="•"/>
            </a:pPr>
            <a:r>
              <a:rPr lang="en-GB" sz="2000" dirty="0" smtClean="0">
                <a:solidFill>
                  <a:schemeClr val="tx1"/>
                </a:solidFill>
                <a:latin typeface="Arial" charset="0"/>
                <a:cs typeface="Arial" charset="0"/>
              </a:rPr>
              <a:t>Commitment to professionalism</a:t>
            </a:r>
          </a:p>
          <a:p>
            <a:pPr>
              <a:buClrTx/>
              <a:buFont typeface="Arial" pitchFamily="34" charset="0"/>
              <a:buChar char="•"/>
            </a:pPr>
            <a:r>
              <a:rPr lang="en-GB" sz="2000" dirty="0" smtClean="0">
                <a:solidFill>
                  <a:schemeClr val="tx1"/>
                </a:solidFill>
                <a:latin typeface="Arial" charset="0"/>
                <a:cs typeface="Arial" charset="0"/>
              </a:rPr>
              <a:t>Coping with pressure</a:t>
            </a:r>
          </a:p>
          <a:p>
            <a:pPr>
              <a:buClrTx/>
              <a:buFont typeface="Arial" pitchFamily="34" charset="0"/>
              <a:buChar char="•"/>
            </a:pPr>
            <a:r>
              <a:rPr lang="en-GB" sz="2000" dirty="0" smtClean="0">
                <a:solidFill>
                  <a:schemeClr val="tx1"/>
                </a:solidFill>
                <a:latin typeface="Arial" charset="0"/>
                <a:cs typeface="Arial" charset="0"/>
              </a:rPr>
              <a:t>Effective communication</a:t>
            </a:r>
          </a:p>
          <a:p>
            <a:pPr>
              <a:buClrTx/>
              <a:buFont typeface="Arial" pitchFamily="34" charset="0"/>
              <a:buChar char="•"/>
            </a:pPr>
            <a:r>
              <a:rPr lang="en-GB" sz="2000" dirty="0" smtClean="0">
                <a:solidFill>
                  <a:schemeClr val="tx1"/>
                </a:solidFill>
                <a:latin typeface="Arial" charset="0"/>
                <a:cs typeface="Arial" charset="0"/>
              </a:rPr>
              <a:t>Learning and professional development</a:t>
            </a:r>
          </a:p>
          <a:p>
            <a:pPr>
              <a:buClrTx/>
              <a:buFont typeface="Arial" pitchFamily="34" charset="0"/>
              <a:buChar char="•"/>
            </a:pPr>
            <a:r>
              <a:rPr lang="en-GB" sz="2000" dirty="0" smtClean="0">
                <a:solidFill>
                  <a:schemeClr val="tx1"/>
                </a:solidFill>
                <a:latin typeface="Arial" charset="0"/>
                <a:cs typeface="Arial" charset="0"/>
              </a:rPr>
              <a:t>Organisation and planning</a:t>
            </a:r>
          </a:p>
          <a:p>
            <a:pPr>
              <a:buClrTx/>
              <a:buFont typeface="Arial" pitchFamily="34" charset="0"/>
              <a:buChar char="•"/>
            </a:pPr>
            <a:r>
              <a:rPr lang="en-GB" sz="2000" dirty="0" smtClean="0">
                <a:solidFill>
                  <a:schemeClr val="tx1"/>
                </a:solidFill>
                <a:latin typeface="Arial" charset="0"/>
                <a:cs typeface="Arial" charset="0"/>
              </a:rPr>
              <a:t>Patient Focus</a:t>
            </a:r>
          </a:p>
          <a:p>
            <a:pPr>
              <a:buClrTx/>
              <a:buFont typeface="Arial" pitchFamily="34" charset="0"/>
              <a:buChar char="•"/>
            </a:pPr>
            <a:r>
              <a:rPr lang="en-GB" sz="2000" dirty="0" smtClean="0">
                <a:solidFill>
                  <a:schemeClr val="tx1"/>
                </a:solidFill>
                <a:latin typeface="Arial" charset="0"/>
                <a:cs typeface="Arial" charset="0"/>
              </a:rPr>
              <a:t>Problem solving and decision-making</a:t>
            </a:r>
          </a:p>
          <a:p>
            <a:pPr>
              <a:buClrTx/>
              <a:buFont typeface="Arial" pitchFamily="34" charset="0"/>
              <a:buChar char="•"/>
            </a:pPr>
            <a:r>
              <a:rPr lang="en-GB" sz="2000" dirty="0" smtClean="0">
                <a:solidFill>
                  <a:schemeClr val="tx1"/>
                </a:solidFill>
                <a:latin typeface="Arial" charset="0"/>
                <a:cs typeface="Arial" charset="0"/>
              </a:rPr>
              <a:t>Self-awareness and insight</a:t>
            </a:r>
          </a:p>
          <a:p>
            <a:pPr>
              <a:buClrTx/>
              <a:buFont typeface="Arial" pitchFamily="34" charset="0"/>
              <a:buChar char="•"/>
            </a:pPr>
            <a:r>
              <a:rPr lang="en-GB" sz="2000" dirty="0" smtClean="0">
                <a:solidFill>
                  <a:schemeClr val="tx1"/>
                </a:solidFill>
                <a:latin typeface="Arial" charset="0"/>
                <a:cs typeface="Arial" charset="0"/>
              </a:rPr>
              <a:t>Working effectively as part of a team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0063" y="1143000"/>
            <a:ext cx="8229600" cy="1066800"/>
          </a:xfrm>
        </p:spPr>
        <p:txBody>
          <a:bodyPr/>
          <a:lstStyle/>
          <a:p>
            <a:r>
              <a:rPr lang="en-GB" sz="3400" dirty="0" smtClean="0">
                <a:latin typeface="Arial" charset="0"/>
                <a:cs typeface="Arial" charset="0"/>
              </a:rPr>
              <a:t>Why change from white-space questions?</a:t>
            </a:r>
          </a:p>
        </p:txBody>
      </p:sp>
      <p:sp>
        <p:nvSpPr>
          <p:cNvPr id="3" name="Content Placeholder 2"/>
          <p:cNvSpPr>
            <a:spLocks noGrp="1"/>
          </p:cNvSpPr>
          <p:nvPr>
            <p:ph idx="1"/>
          </p:nvPr>
        </p:nvSpPr>
        <p:spPr>
          <a:xfrm>
            <a:off x="395536" y="2420889"/>
            <a:ext cx="8464425" cy="3384376"/>
          </a:xfrm>
        </p:spPr>
        <p:txBody>
          <a:bodyPr/>
          <a:lstStyle/>
          <a:p>
            <a:pPr>
              <a:defRPr/>
            </a:pPr>
            <a:r>
              <a:rPr lang="en-GB" sz="2000" dirty="0" smtClean="0">
                <a:solidFill>
                  <a:schemeClr val="tx1"/>
                </a:solidFill>
                <a:latin typeface="Arial" charset="0"/>
                <a:cs typeface="Arial" charset="0"/>
              </a:rPr>
              <a:t>What students say:</a:t>
            </a:r>
          </a:p>
          <a:p>
            <a:pPr>
              <a:defRPr/>
            </a:pPr>
            <a:endParaRPr lang="en-GB" sz="1000" dirty="0" smtClean="0">
              <a:solidFill>
                <a:schemeClr val="tx1"/>
              </a:solidFill>
            </a:endParaRPr>
          </a:p>
          <a:p>
            <a:pPr lvl="1">
              <a:spcBef>
                <a:spcPts val="1200"/>
              </a:spcBef>
              <a:buClrTx/>
              <a:defRPr/>
            </a:pPr>
            <a:r>
              <a:rPr lang="en-GB" sz="2000" dirty="0" smtClean="0">
                <a:solidFill>
                  <a:schemeClr val="tx1"/>
                </a:solidFill>
              </a:rPr>
              <a:t>Some applicants get help writing their answers from parents/friends who are doctors and it is not fair to those who don’t get help</a:t>
            </a:r>
          </a:p>
          <a:p>
            <a:pPr lvl="1">
              <a:spcBef>
                <a:spcPts val="1200"/>
              </a:spcBef>
              <a:buClrTx/>
              <a:defRPr/>
            </a:pPr>
            <a:r>
              <a:rPr lang="en-GB" sz="2000" dirty="0" smtClean="0">
                <a:solidFill>
                  <a:schemeClr val="tx1"/>
                </a:solidFill>
              </a:rPr>
              <a:t>Model answers can be bought on the internet</a:t>
            </a:r>
          </a:p>
          <a:p>
            <a:pPr lvl="1">
              <a:spcBef>
                <a:spcPts val="1200"/>
              </a:spcBef>
              <a:buClrTx/>
              <a:defRPr/>
            </a:pPr>
            <a:r>
              <a:rPr lang="en-GB" sz="2000" dirty="0" smtClean="0">
                <a:solidFill>
                  <a:schemeClr val="tx1"/>
                </a:solidFill>
              </a:rPr>
              <a:t>Very time-consuming and stressful to complete during a busy time</a:t>
            </a:r>
          </a:p>
          <a:p>
            <a:pPr lvl="1">
              <a:spcBef>
                <a:spcPts val="1200"/>
              </a:spcBef>
              <a:buClrTx/>
              <a:defRPr/>
            </a:pPr>
            <a:r>
              <a:rPr lang="en-GB" sz="2000" dirty="0" smtClean="0">
                <a:solidFill>
                  <a:schemeClr val="tx1"/>
                </a:solidFill>
              </a:rPr>
              <a:t>White-space questions are creative writing exercises</a:t>
            </a:r>
          </a:p>
          <a:p>
            <a:pPr lvl="1">
              <a:spcBef>
                <a:spcPts val="1200"/>
              </a:spcBef>
              <a:buClrTx/>
              <a:defRPr/>
            </a:pPr>
            <a:r>
              <a:rPr lang="en-GB" sz="2000" dirty="0" smtClean="0">
                <a:solidFill>
                  <a:schemeClr val="tx1"/>
                </a:solidFill>
              </a:rPr>
              <a:t>Perceived variability in scoring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1311</TotalTime>
  <Words>3791</Words>
  <Application>Microsoft Office PowerPoint</Application>
  <PresentationFormat>On-screen Show (4:3)</PresentationFormat>
  <Paragraphs>425</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Improving selection to the Foundation Programme</vt:lpstr>
      <vt:lpstr>Foundation Programme Recruitment – improving and evolving</vt:lpstr>
      <vt:lpstr>Evolution</vt:lpstr>
      <vt:lpstr>What are the new selection methods?</vt:lpstr>
      <vt:lpstr>How will recruitment work in the future?</vt:lpstr>
      <vt:lpstr>What is the PRE?</vt:lpstr>
      <vt:lpstr>What are Situational Judgement Tests?</vt:lpstr>
      <vt:lpstr>Job analysis of F1 doctor</vt:lpstr>
      <vt:lpstr>Why change from white-space questions?</vt:lpstr>
      <vt:lpstr>Slide 10</vt:lpstr>
      <vt:lpstr>Why change to SJTs?</vt:lpstr>
      <vt:lpstr>Example Questions</vt:lpstr>
      <vt:lpstr>Example Question 1 – rank response</vt:lpstr>
      <vt:lpstr>Answer to Question 1</vt:lpstr>
      <vt:lpstr>Example Question 2 – choose best 3</vt:lpstr>
      <vt:lpstr>Answer to Question 2</vt:lpstr>
      <vt:lpstr>Benefits of practicing the SJT</vt:lpstr>
      <vt:lpstr>Why change to EPM? </vt:lpstr>
      <vt:lpstr>How is the EPM calculated? </vt:lpstr>
      <vt:lpstr>1. Medical school performance (max 43 points)</vt:lpstr>
      <vt:lpstr>2. Additional degrees (Max 5 points)</vt:lpstr>
      <vt:lpstr>3. Educational achievements (max 2 points)</vt:lpstr>
      <vt:lpstr>Parallel Recruitment Exercise - EPM</vt:lpstr>
      <vt:lpstr>More information</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uukwsadm</dc:creator>
  <cp:lastModifiedBy>nshiel</cp:lastModifiedBy>
  <cp:revision>177</cp:revision>
  <dcterms:created xsi:type="dcterms:W3CDTF">2010-01-06T11:01:55Z</dcterms:created>
  <dcterms:modified xsi:type="dcterms:W3CDTF">2011-10-28T15:00:44Z</dcterms:modified>
</cp:coreProperties>
</file>