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s/slide9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94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ppt/slides/slide91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95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6" r:id="rId1"/>
  </p:sldMasterIdLst>
  <p:sldIdLst>
    <p:sldId id="257" r:id="rId2"/>
    <p:sldId id="376" r:id="rId3"/>
    <p:sldId id="353" r:id="rId4"/>
    <p:sldId id="267" r:id="rId5"/>
    <p:sldId id="268" r:id="rId6"/>
    <p:sldId id="377" r:id="rId7"/>
    <p:sldId id="269" r:id="rId8"/>
    <p:sldId id="378" r:id="rId9"/>
    <p:sldId id="379" r:id="rId10"/>
    <p:sldId id="382" r:id="rId11"/>
    <p:sldId id="272" r:id="rId12"/>
    <p:sldId id="273" r:id="rId13"/>
    <p:sldId id="274" r:id="rId14"/>
    <p:sldId id="381" r:id="rId15"/>
    <p:sldId id="275" r:id="rId16"/>
    <p:sldId id="276" r:id="rId17"/>
    <p:sldId id="390" r:id="rId18"/>
    <p:sldId id="354" r:id="rId19"/>
    <p:sldId id="384" r:id="rId20"/>
    <p:sldId id="355" r:id="rId21"/>
    <p:sldId id="357" r:id="rId22"/>
    <p:sldId id="358" r:id="rId23"/>
    <p:sldId id="359" r:id="rId24"/>
    <p:sldId id="360" r:id="rId25"/>
    <p:sldId id="391" r:id="rId26"/>
    <p:sldId id="278" r:id="rId27"/>
    <p:sldId id="392" r:id="rId28"/>
    <p:sldId id="279" r:id="rId29"/>
    <p:sldId id="280" r:id="rId30"/>
    <p:sldId id="352" r:id="rId31"/>
    <p:sldId id="281" r:id="rId32"/>
    <p:sldId id="282" r:id="rId33"/>
    <p:sldId id="283" r:id="rId34"/>
    <p:sldId id="284" r:id="rId35"/>
    <p:sldId id="285" r:id="rId36"/>
    <p:sldId id="387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393" r:id="rId50"/>
    <p:sldId id="330" r:id="rId51"/>
    <p:sldId id="394" r:id="rId52"/>
    <p:sldId id="331" r:id="rId53"/>
    <p:sldId id="332" r:id="rId54"/>
    <p:sldId id="333" r:id="rId55"/>
    <p:sldId id="396" r:id="rId56"/>
    <p:sldId id="299" r:id="rId57"/>
    <p:sldId id="395" r:id="rId58"/>
    <p:sldId id="300" r:id="rId59"/>
    <p:sldId id="301" r:id="rId60"/>
    <p:sldId id="302" r:id="rId61"/>
    <p:sldId id="338" r:id="rId62"/>
    <p:sldId id="339" r:id="rId63"/>
    <p:sldId id="340" r:id="rId64"/>
    <p:sldId id="341" r:id="rId65"/>
    <p:sldId id="342" r:id="rId66"/>
    <p:sldId id="397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98" r:id="rId75"/>
    <p:sldId id="361" r:id="rId76"/>
    <p:sldId id="350" r:id="rId77"/>
    <p:sldId id="399" r:id="rId78"/>
    <p:sldId id="308" r:id="rId79"/>
    <p:sldId id="309" r:id="rId80"/>
    <p:sldId id="310" r:id="rId81"/>
    <p:sldId id="311" r:id="rId82"/>
    <p:sldId id="312" r:id="rId83"/>
    <p:sldId id="313" r:id="rId84"/>
    <p:sldId id="322" r:id="rId85"/>
    <p:sldId id="323" r:id="rId86"/>
    <p:sldId id="324" r:id="rId87"/>
    <p:sldId id="370" r:id="rId88"/>
    <p:sldId id="369" r:id="rId89"/>
    <p:sldId id="371" r:id="rId90"/>
    <p:sldId id="372" r:id="rId91"/>
    <p:sldId id="375" r:id="rId92"/>
    <p:sldId id="373" r:id="rId93"/>
    <p:sldId id="374" r:id="rId94"/>
    <p:sldId id="368" r:id="rId95"/>
    <p:sldId id="367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609" autoAdjust="0"/>
  </p:normalViewPr>
  <p:slideViewPr>
    <p:cSldViewPr snapToGrid="0" snapToObjects="1">
      <p:cViewPr varScale="1">
        <p:scale>
          <a:sx n="97" d="100"/>
          <a:sy n="97" d="100"/>
        </p:scale>
        <p:origin x="-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383033-7335-F243-BEF2-90AC8FEA59F0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jpeg"/><Relationship Id="rId12" Type="http://schemas.openxmlformats.org/officeDocument/2006/relationships/hyperlink" Target="http://www.emedicine.com/radio/images/336139-412956-1354.jpg" TargetMode="External"/><Relationship Id="rId13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edicine.com/radio/images/336139-412956-1355.jpg" TargetMode="External"/><Relationship Id="rId3" Type="http://schemas.openxmlformats.org/officeDocument/2006/relationships/image" Target="../media/image41.jpeg"/><Relationship Id="rId4" Type="http://schemas.openxmlformats.org/officeDocument/2006/relationships/hyperlink" Target="http://www.emedicine.com/radio/images/336139-412956-1356.jpg" TargetMode="External"/><Relationship Id="rId5" Type="http://schemas.openxmlformats.org/officeDocument/2006/relationships/image" Target="../media/image42.jpeg"/><Relationship Id="rId6" Type="http://schemas.openxmlformats.org/officeDocument/2006/relationships/hyperlink" Target="http://www.emedicine.com/radio/images/336139-412956-1357.jpg" TargetMode="External"/><Relationship Id="rId7" Type="http://schemas.openxmlformats.org/officeDocument/2006/relationships/image" Target="../media/image43.jpeg"/><Relationship Id="rId8" Type="http://schemas.openxmlformats.org/officeDocument/2006/relationships/hyperlink" Target="http://www.emedicine.com/radio/images/336139-412956-1358.jpg" TargetMode="External"/><Relationship Id="rId9" Type="http://schemas.openxmlformats.org/officeDocument/2006/relationships/image" Target="../media/image44.jpeg"/><Relationship Id="rId10" Type="http://schemas.openxmlformats.org/officeDocument/2006/relationships/hyperlink" Target="http://www.emedicine.com/radio/images/336139-412956-1359.jp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hyperlink" Target="http://www.wristfracture.co.uk/images/fig5_lg.jpg" TargetMode="External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ristfracture.co.uk/images/fig4_lg.jp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Relationship Id="rId3" Type="http://schemas.openxmlformats.org/officeDocument/2006/relationships/image" Target="../media/image80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Orthopaedics for finals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Mr Harry Krishnan</a:t>
            </a:r>
          </a:p>
          <a:p>
            <a:r>
              <a:rPr lang="en-US" dirty="0" smtClean="0"/>
              <a:t>MRCS, MBBS, BSc (Hons)</a:t>
            </a:r>
          </a:p>
          <a:p>
            <a:r>
              <a:rPr lang="en-US" dirty="0" smtClean="0"/>
              <a:t>Core Surgical Trainee</a:t>
            </a:r>
          </a:p>
          <a:p>
            <a:r>
              <a:rPr lang="en-US" dirty="0" err="1" smtClean="0"/>
              <a:t>Hillingdon</a:t>
            </a:r>
            <a:r>
              <a:rPr lang="en-US" dirty="0" smtClean="0"/>
              <a:t> Hospital</a:t>
            </a:r>
          </a:p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1945" y="3899938"/>
            <a:ext cx="3809674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200" dirty="0" smtClean="0"/>
              <a:t>Mr </a:t>
            </a:r>
            <a:r>
              <a:rPr lang="en-GB" sz="2200" dirty="0" err="1" smtClean="0"/>
              <a:t>Chinmay</a:t>
            </a:r>
            <a:r>
              <a:rPr lang="en-GB" sz="2200" dirty="0" smtClean="0"/>
              <a:t> </a:t>
            </a:r>
            <a:r>
              <a:rPr lang="en-GB" sz="2200" dirty="0" smtClean="0"/>
              <a:t>M </a:t>
            </a:r>
            <a:r>
              <a:rPr lang="en-GB" sz="2200" dirty="0" err="1" smtClean="0"/>
              <a:t>Gupte</a:t>
            </a:r>
            <a:r>
              <a:rPr lang="en-GB" sz="2200" dirty="0" smtClean="0"/>
              <a:t>, </a:t>
            </a:r>
            <a:br>
              <a:rPr lang="en-GB" sz="2200" dirty="0" smtClean="0"/>
            </a:br>
            <a:r>
              <a:rPr lang="en-GB" sz="2200" dirty="0" smtClean="0"/>
              <a:t>PhD, FRCS (</a:t>
            </a:r>
            <a:r>
              <a:rPr lang="en-GB" sz="2200" dirty="0" err="1" smtClean="0"/>
              <a:t>Tr</a:t>
            </a:r>
            <a:r>
              <a:rPr lang="en-GB" sz="2200" dirty="0" smtClean="0"/>
              <a:t> &amp;</a:t>
            </a:r>
            <a:r>
              <a:rPr lang="en-GB" sz="2200" dirty="0" err="1" smtClean="0"/>
              <a:t>Orth</a:t>
            </a:r>
            <a:r>
              <a:rPr lang="en-GB" sz="2200" dirty="0" smtClean="0"/>
              <a:t>), MA, BM </a:t>
            </a:r>
            <a:r>
              <a:rPr lang="en-GB" sz="2200" dirty="0" err="1" smtClean="0"/>
              <a:t>BCh</a:t>
            </a:r>
            <a:endParaRPr lang="en-GB" sz="2200" dirty="0" smtClean="0"/>
          </a:p>
          <a:p>
            <a:pPr algn="ctr">
              <a:lnSpc>
                <a:spcPct val="90000"/>
              </a:lnSpc>
            </a:pPr>
            <a:r>
              <a:rPr lang="en-GB" sz="2200" dirty="0" smtClean="0"/>
              <a:t>Consultant Orthopaedic Surgeon</a:t>
            </a:r>
            <a:br>
              <a:rPr lang="en-GB" sz="2200" dirty="0" smtClean="0"/>
            </a:br>
            <a:r>
              <a:rPr lang="en-GB" sz="2200" dirty="0" smtClean="0"/>
              <a:t>Imperial College Healthcare NHS Trust</a:t>
            </a:r>
            <a:endParaRPr lang="en-GB" altLang="ja-JP" sz="2200" dirty="0" smtClean="0"/>
          </a:p>
          <a:p>
            <a:pPr algn="ctr">
              <a:lnSpc>
                <a:spcPct val="90000"/>
              </a:lnSpc>
            </a:pPr>
            <a:r>
              <a:rPr lang="en-GB" sz="22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438086"/>
                </a:solidFill>
              </a:rPr>
              <a:t>D</a:t>
            </a:r>
            <a:r>
              <a:rPr lang="en-GB" dirty="0" smtClean="0"/>
              <a:t>isplaced/ </a:t>
            </a:r>
            <a:r>
              <a:rPr lang="en-GB" dirty="0" err="1" smtClean="0"/>
              <a:t>undisplaced</a:t>
            </a:r>
            <a:endParaRPr lang="en-GB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Displacement: cortical contact – is present if the ends of bone have shifted relative to one another</a:t>
            </a:r>
          </a:p>
          <a:p>
            <a:r>
              <a:rPr lang="en-GB"/>
              <a:t>Displacement described in terms of distal 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229600" cy="1066800"/>
          </a:xfrm>
        </p:spPr>
        <p:txBody>
          <a:bodyPr/>
          <a:lstStyle/>
          <a:p>
            <a:r>
              <a:rPr lang="en-GB" dirty="0">
                <a:solidFill>
                  <a:srgbClr val="438086"/>
                </a:solidFill>
              </a:rPr>
              <a:t>D</a:t>
            </a:r>
            <a:r>
              <a:rPr lang="en-GB" dirty="0"/>
              <a:t>isplacement</a:t>
            </a:r>
          </a:p>
        </p:txBody>
      </p:sp>
      <p:sp>
        <p:nvSpPr>
          <p:cNvPr id="52227" name="Rectangle 1027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r>
              <a:rPr lang="en-GB" sz="2400" dirty="0" err="1"/>
              <a:t>Undisplaced</a:t>
            </a:r>
            <a:r>
              <a:rPr lang="en-GB" sz="2400" dirty="0"/>
              <a:t>	  50% displaced      100% displaced</a:t>
            </a:r>
          </a:p>
          <a:p>
            <a:pPr>
              <a:buFont typeface="Arial" pitchFamily="-65" charset="0"/>
              <a:buNone/>
            </a:pPr>
            <a:endParaRPr lang="en-GB" sz="2400" dirty="0"/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1331913" y="2636838"/>
            <a:ext cx="7921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Rectangle 1029"/>
          <p:cNvSpPr>
            <a:spLocks noChangeArrowheads="1"/>
          </p:cNvSpPr>
          <p:nvPr/>
        </p:nvSpPr>
        <p:spPr bwMode="auto">
          <a:xfrm>
            <a:off x="1331913" y="4076700"/>
            <a:ext cx="7921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Rectangle 1030"/>
          <p:cNvSpPr>
            <a:spLocks noChangeArrowheads="1"/>
          </p:cNvSpPr>
          <p:nvPr/>
        </p:nvSpPr>
        <p:spPr bwMode="auto">
          <a:xfrm>
            <a:off x="3635375" y="2636838"/>
            <a:ext cx="71913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Rectangle 1031"/>
          <p:cNvSpPr>
            <a:spLocks noChangeArrowheads="1"/>
          </p:cNvSpPr>
          <p:nvPr/>
        </p:nvSpPr>
        <p:spPr bwMode="auto">
          <a:xfrm>
            <a:off x="3995738" y="4076700"/>
            <a:ext cx="720725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Rectangle 1032"/>
          <p:cNvSpPr>
            <a:spLocks noChangeArrowheads="1"/>
          </p:cNvSpPr>
          <p:nvPr/>
        </p:nvSpPr>
        <p:spPr bwMode="auto">
          <a:xfrm>
            <a:off x="6084888" y="2636838"/>
            <a:ext cx="649287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Rectangle 1033"/>
          <p:cNvSpPr>
            <a:spLocks noChangeArrowheads="1"/>
          </p:cNvSpPr>
          <p:nvPr/>
        </p:nvSpPr>
        <p:spPr bwMode="auto">
          <a:xfrm>
            <a:off x="6877050" y="4076700"/>
            <a:ext cx="6477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438086"/>
                </a:solidFill>
              </a:rPr>
              <a:t>D</a:t>
            </a:r>
            <a:r>
              <a:rPr lang="en-GB" dirty="0" smtClean="0"/>
              <a:t>isplaced/ </a:t>
            </a:r>
            <a:r>
              <a:rPr lang="en-GB" dirty="0" err="1" smtClean="0"/>
              <a:t>undisplaced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Angulation</a:t>
            </a:r>
            <a:endParaRPr lang="en-GB" dirty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Angulation: described in terms of point of angle of the fracture (or the apex) classically.</a:t>
            </a:r>
          </a:p>
          <a:p>
            <a:endParaRPr lang="en-GB"/>
          </a:p>
          <a:p>
            <a:r>
              <a:rPr lang="en-GB"/>
              <a:t>You will not fail finals for describing angulation of the distal fragment</a:t>
            </a:r>
          </a:p>
          <a:p>
            <a:endParaRPr lang="en-GB"/>
          </a:p>
          <a:p>
            <a:r>
              <a:rPr lang="en-GB"/>
              <a:t>Tilt : direction of distal 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GB" dirty="0" err="1"/>
              <a:t>Angulation</a:t>
            </a:r>
            <a:r>
              <a:rPr lang="en-GB" dirty="0"/>
              <a:t>/ tilt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905000"/>
            <a:ext cx="7770813" cy="3962400"/>
          </a:xfrm>
        </p:spPr>
        <p:txBody>
          <a:bodyPr/>
          <a:lstStyle/>
          <a:p>
            <a:r>
              <a:rPr lang="en-GB" sz="2000" dirty="0"/>
              <a:t>Medial apex </a:t>
            </a:r>
            <a:r>
              <a:rPr lang="en-GB" sz="2000" dirty="0" err="1"/>
              <a:t>angulation</a:t>
            </a:r>
            <a:r>
              <a:rPr lang="en-GB" sz="2000" dirty="0"/>
              <a:t>/ 	  	</a:t>
            </a:r>
            <a:r>
              <a:rPr lang="en-GB" sz="2000" dirty="0" err="1"/>
              <a:t>Volar</a:t>
            </a:r>
            <a:r>
              <a:rPr lang="en-GB" sz="2000" dirty="0"/>
              <a:t> apex </a:t>
            </a:r>
            <a:r>
              <a:rPr lang="en-GB" sz="2000" dirty="0" err="1"/>
              <a:t>angulation</a:t>
            </a:r>
            <a:r>
              <a:rPr lang="en-GB" sz="2000" dirty="0"/>
              <a:t>/ dorsal tilt</a:t>
            </a:r>
          </a:p>
          <a:p>
            <a:pPr>
              <a:buFont typeface="Arial" pitchFamily="-65" charset="0"/>
              <a:buNone/>
            </a:pPr>
            <a:r>
              <a:rPr lang="en-GB" sz="2000" dirty="0"/>
              <a:t>     Lateral tilt 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1763713" y="3860800"/>
            <a:ext cx="6492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 flipV="1">
            <a:off x="6443663" y="2997200"/>
            <a:ext cx="12969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2051050" y="4076700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1763713" y="4581525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411413" y="386080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555875" y="2565400"/>
            <a:ext cx="431800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 flipV="1">
            <a:off x="5651500" y="2420938"/>
            <a:ext cx="6492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 flipV="1">
            <a:off x="5435600" y="2708275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5435600" y="24209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V="1">
            <a:off x="6011863" y="2924175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2771775" y="22764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1619250" y="3789363"/>
            <a:ext cx="11525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5148263" y="2205038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6300788" y="3213100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55650" y="52292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lateral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3502025" y="5086351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59113" y="515778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medial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300788" y="40767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volar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092950" y="22050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dorsal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5878512" y="5591176"/>
            <a:ext cx="28082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 would be ok to say dorsal angulation of the distal fragment</a:t>
            </a:r>
            <a:endParaRPr 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981075" y="5662614"/>
            <a:ext cx="2952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 would be ok to say lateral angulation of the distal fragment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Describing fractures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800" dirty="0"/>
              <a:t>Clinically :</a:t>
            </a: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rgbClr val="438086"/>
                </a:solidFill>
              </a:rPr>
              <a:t>O</a:t>
            </a:r>
            <a:r>
              <a:rPr lang="en-GB" sz="2800" dirty="0" smtClean="0"/>
              <a:t>pen </a:t>
            </a:r>
            <a:r>
              <a:rPr lang="en-GB" sz="2800" dirty="0"/>
              <a:t>or closed</a:t>
            </a:r>
          </a:p>
          <a:p>
            <a:r>
              <a:rPr lang="en-GB" sz="2800" dirty="0"/>
              <a:t>Radiographs: </a:t>
            </a:r>
            <a:r>
              <a:rPr lang="en-GB" sz="2800" dirty="0" smtClean="0"/>
              <a:t>	</a:t>
            </a:r>
          </a:p>
          <a:p>
            <a:r>
              <a:rPr lang="en-GB" sz="2800" dirty="0" smtClean="0"/>
              <a:t>bone  </a:t>
            </a:r>
            <a:r>
              <a:rPr lang="en-GB" sz="2800" dirty="0"/>
              <a:t>(right or </a:t>
            </a:r>
            <a:r>
              <a:rPr lang="en-GB" sz="2800" dirty="0" smtClean="0"/>
              <a:t>left)</a:t>
            </a:r>
          </a:p>
          <a:p>
            <a:r>
              <a:rPr lang="en-GB" b="1" dirty="0" smtClean="0">
                <a:solidFill>
                  <a:srgbClr val="438086"/>
                </a:solidFill>
              </a:rPr>
              <a:t>P</a:t>
            </a:r>
            <a:r>
              <a:rPr lang="en-GB" dirty="0" smtClean="0"/>
              <a:t>attern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438086"/>
                </a:solidFill>
              </a:rPr>
              <a:t>A</a:t>
            </a:r>
            <a:r>
              <a:rPr lang="en-GB" dirty="0" smtClean="0"/>
              <a:t>natomic </a:t>
            </a:r>
            <a:r>
              <a:rPr lang="en-GB" sz="2800" dirty="0" smtClean="0"/>
              <a:t>location </a:t>
            </a:r>
            <a:r>
              <a:rPr lang="en-GB" sz="2800" dirty="0"/>
              <a:t>in bone 		</a:t>
            </a:r>
            <a:r>
              <a:rPr lang="en-GB" sz="2800" dirty="0" smtClean="0"/>
              <a:t>	     </a:t>
            </a:r>
            <a:r>
              <a:rPr lang="en-GB" dirty="0" smtClean="0"/>
              <a:t>                  </a:t>
            </a:r>
            <a:r>
              <a:rPr lang="en-GB" sz="2800" dirty="0" smtClean="0"/>
              <a:t>(</a:t>
            </a:r>
            <a:r>
              <a:rPr lang="en-GB" sz="2800" dirty="0"/>
              <a:t>proximal/middle/distal third</a:t>
            </a:r>
            <a:r>
              <a:rPr lang="en-GB" sz="2800" dirty="0" smtClean="0"/>
              <a:t>)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b="1" dirty="0" smtClean="0">
                <a:solidFill>
                  <a:srgbClr val="438086"/>
                </a:solidFill>
              </a:rPr>
              <a:t>I</a:t>
            </a:r>
            <a:r>
              <a:rPr lang="en-GB" dirty="0" smtClean="0"/>
              <a:t>ntra/ extra </a:t>
            </a:r>
            <a:r>
              <a:rPr lang="en-GB" dirty="0" err="1" smtClean="0"/>
              <a:t>articular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2"/>
                </a:solidFill>
              </a:rPr>
              <a:t>D</a:t>
            </a:r>
            <a:r>
              <a:rPr lang="en-GB" dirty="0" smtClean="0"/>
              <a:t>isplaced/ </a:t>
            </a:r>
            <a:r>
              <a:rPr lang="en-GB" dirty="0" err="1" smtClean="0"/>
              <a:t>undisplaced</a:t>
            </a:r>
            <a:r>
              <a:rPr lang="en-GB" dirty="0" smtClean="0"/>
              <a:t> 				            (</a:t>
            </a:r>
            <a:r>
              <a:rPr lang="en-GB" dirty="0" err="1" smtClean="0"/>
              <a:t>angulation</a:t>
            </a:r>
            <a:r>
              <a:rPr lang="en-GB" dirty="0" smtClean="0"/>
              <a:t>/ tilt/shortening)</a:t>
            </a:r>
          </a:p>
          <a:p>
            <a:endParaRPr lang="en-GB" dirty="0" smtClean="0"/>
          </a:p>
          <a:p>
            <a:pPr>
              <a:buFont typeface="Arial" pitchFamily="-65" charset="0"/>
              <a:buNone/>
            </a:pPr>
            <a:r>
              <a:rPr lang="en-GB" dirty="0" smtClean="0"/>
              <a:t>	</a:t>
            </a:r>
            <a:r>
              <a:rPr lang="en-GB" sz="2800" dirty="0" smtClean="0"/>
              <a:t>	</a:t>
            </a:r>
            <a:r>
              <a:rPr lang="en-GB" sz="2800" dirty="0"/>
              <a:t>	</a:t>
            </a:r>
            <a:r>
              <a:rPr lang="en-GB" sz="2800" dirty="0" smtClean="0"/>
              <a:t>	</a:t>
            </a:r>
          </a:p>
          <a:p>
            <a:pPr>
              <a:buFont typeface="Arial" pitchFamily="-65" charset="0"/>
              <a:buNone/>
            </a:pPr>
            <a:r>
              <a:rPr lang="en-GB" sz="2800" dirty="0" smtClean="0"/>
              <a:t>		</a:t>
            </a:r>
            <a:r>
              <a:rPr lang="en-GB" sz="2800" dirty="0"/>
              <a:t>		</a:t>
            </a:r>
            <a:r>
              <a:rPr lang="en-GB" sz="2800" dirty="0" smtClean="0"/>
              <a:t>	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61975"/>
            <a:ext cx="8229600" cy="1066800"/>
          </a:xfrm>
        </p:spPr>
        <p:txBody>
          <a:bodyPr/>
          <a:lstStyle/>
          <a:p>
            <a:r>
              <a:rPr lang="en-US" dirty="0"/>
              <a:t>Present this X ray</a:t>
            </a:r>
          </a:p>
        </p:txBody>
      </p:sp>
      <p:pic>
        <p:nvPicPr>
          <p:cNvPr id="44038" name="Picture 6" descr="Left tibia and fibula fractures. AP radiograph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28775"/>
            <a:ext cx="3687762" cy="4498975"/>
          </a:xfrm>
          <a:noFill/>
          <a:ln/>
        </p:spPr>
      </p:pic>
      <p:pic>
        <p:nvPicPr>
          <p:cNvPr id="44039" name="Picture 7" descr="Left tibia and fibula fractures. lateral radiograph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35179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77875"/>
            <a:ext cx="8229600" cy="1066800"/>
          </a:xfrm>
        </p:spPr>
        <p:txBody>
          <a:bodyPr/>
          <a:lstStyle/>
          <a:p>
            <a:r>
              <a:rPr lang="en-GB" dirty="0"/>
              <a:t>Summary of #</a:t>
            </a:r>
            <a:endParaRPr lang="en-US" dirty="0"/>
          </a:p>
        </p:txBody>
      </p:sp>
      <p:pic>
        <p:nvPicPr>
          <p:cNvPr id="97286" name="Picture 6" descr="Left tibia and fibula fractures. AP radiograph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3687763" cy="4498975"/>
          </a:xfrm>
          <a:noFill/>
          <a:ln/>
        </p:spPr>
      </p:pic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6011863" y="24209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 flipH="1">
            <a:off x="5795963" y="4365625"/>
            <a:ext cx="2873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804025" y="249237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6948488" y="1628775"/>
            <a:ext cx="18716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Spiral # distal third left tibia</a:t>
            </a:r>
          </a:p>
          <a:p>
            <a:pPr>
              <a:spcBef>
                <a:spcPct val="50000"/>
              </a:spcBef>
            </a:pPr>
            <a:r>
              <a:rPr lang="en-GB"/>
              <a:t>50% lateral displacement</a:t>
            </a:r>
          </a:p>
          <a:p>
            <a:pPr>
              <a:spcBef>
                <a:spcPct val="50000"/>
              </a:spcBef>
            </a:pPr>
            <a:r>
              <a:rPr lang="en-GB"/>
              <a:t>Lateral apex angulation of #</a:t>
            </a:r>
          </a:p>
          <a:p>
            <a:pPr>
              <a:spcBef>
                <a:spcPct val="50000"/>
              </a:spcBef>
            </a:pPr>
            <a:r>
              <a:rPr lang="en-GB"/>
              <a:t>Medial tilt of distal fragment</a:t>
            </a:r>
          </a:p>
          <a:p>
            <a:pPr>
              <a:spcBef>
                <a:spcPct val="50000"/>
              </a:spcBef>
            </a:pPr>
            <a:r>
              <a:rPr lang="en-GB"/>
              <a:t>Or</a:t>
            </a:r>
          </a:p>
          <a:p>
            <a:pPr>
              <a:spcBef>
                <a:spcPct val="50000"/>
              </a:spcBef>
            </a:pPr>
            <a:r>
              <a:rPr lang="en-GB"/>
              <a:t>Medial angulation or varus angulation of distal fragment</a:t>
            </a:r>
          </a:p>
          <a:p>
            <a:pPr>
              <a:spcBef>
                <a:spcPct val="50000"/>
              </a:spcBef>
            </a:pPr>
            <a:r>
              <a:rPr lang="en-GB"/>
              <a:t>Short</a:t>
            </a:r>
            <a:endParaRPr lang="en-US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543360" y="5445125"/>
            <a:ext cx="96526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Medial</a:t>
            </a:r>
            <a:endParaRPr lang="en-US" sz="1400" dirty="0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6011863" y="5445125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Lateral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Classification of fractures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Presentation of </a:t>
            </a:r>
            <a:r>
              <a:rPr lang="en-GB" dirty="0" err="1" smtClean="0">
                <a:solidFill>
                  <a:srgbClr val="000000"/>
                </a:solidFill>
              </a:rPr>
              <a:t>Xrays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chemeClr val="accent4"/>
                </a:solidFill>
              </a:rPr>
              <a:t>4 R ‘ </a:t>
            </a:r>
            <a:r>
              <a:rPr lang="en-GB" dirty="0" err="1" smtClean="0">
                <a:solidFill>
                  <a:schemeClr val="accent4"/>
                </a:solidFill>
              </a:rPr>
              <a:t>s</a:t>
            </a:r>
            <a:endParaRPr lang="en-GB" dirty="0" smtClean="0">
              <a:solidFill>
                <a:schemeClr val="accent4"/>
              </a:solidFill>
            </a:endParaRPr>
          </a:p>
          <a:p>
            <a:r>
              <a:rPr lang="en-GB" dirty="0" smtClean="0"/>
              <a:t>Complications</a:t>
            </a:r>
          </a:p>
          <a:p>
            <a:r>
              <a:rPr lang="en-GB" dirty="0" smtClean="0"/>
              <a:t># NOF</a:t>
            </a:r>
          </a:p>
          <a:p>
            <a:r>
              <a:rPr lang="en-GB" dirty="0" smtClean="0"/>
              <a:t>Salter-Harris #</a:t>
            </a:r>
          </a:p>
          <a:p>
            <a:r>
              <a:rPr lang="en-GB" dirty="0" err="1"/>
              <a:t>Colles</a:t>
            </a:r>
            <a:r>
              <a:rPr lang="en-GB" dirty="0"/>
              <a:t> #</a:t>
            </a:r>
            <a:endParaRPr lang="en-GB" dirty="0" smtClean="0"/>
          </a:p>
          <a:p>
            <a:r>
              <a:rPr lang="en-GB" dirty="0" smtClean="0"/>
              <a:t>Ankle fractures</a:t>
            </a:r>
          </a:p>
          <a:p>
            <a:r>
              <a:rPr lang="en-GB" dirty="0" smtClean="0"/>
              <a:t>Open fracture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</a:t>
            </a:r>
            <a:r>
              <a:rPr lang="en-GB" dirty="0" err="1"/>
              <a:t>Rs</a:t>
            </a:r>
            <a:endParaRPr lang="en-GB" dirty="0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Resuscitate - ATLS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Reduce – Open / Closed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Restrict – Collar and cuff, braces, Plaster,</a:t>
            </a:r>
            <a:r>
              <a:rPr lang="en-GB" sz="2800" dirty="0" smtClean="0"/>
              <a:t> </a:t>
            </a:r>
            <a:r>
              <a:rPr lang="en-GB" sz="2857" dirty="0" err="1" smtClean="0"/>
              <a:t>Percutaneous</a:t>
            </a:r>
            <a:r>
              <a:rPr lang="en-GB" sz="2857" dirty="0" smtClean="0"/>
              <a:t> </a:t>
            </a:r>
            <a:r>
              <a:rPr lang="en-GB" sz="2857" dirty="0" err="1"/>
              <a:t>k</a:t>
            </a:r>
            <a:r>
              <a:rPr lang="en-GB" sz="2857" dirty="0"/>
              <a:t> wires, internal fixation,</a:t>
            </a:r>
            <a:r>
              <a:rPr lang="en-GB" sz="2857" dirty="0" smtClean="0"/>
              <a:t>  </a:t>
            </a:r>
            <a:r>
              <a:rPr lang="en-GB" sz="2857" dirty="0"/>
              <a:t>external fixation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Rehabilitate – MDT (</a:t>
            </a:r>
            <a:r>
              <a:rPr lang="en-GB" sz="2800" dirty="0" err="1"/>
              <a:t>Physio</a:t>
            </a:r>
            <a:r>
              <a:rPr lang="en-GB" sz="2800" dirty="0"/>
              <a:t>/ OT/ Social services)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67" y="2279685"/>
            <a:ext cx="2646586" cy="225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220" y="2279685"/>
            <a:ext cx="3394415" cy="206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41" y="4343335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Finals – What we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able to present Radiographs in a succinct manner</a:t>
            </a:r>
          </a:p>
          <a:p>
            <a:r>
              <a:rPr lang="en-US" dirty="0" smtClean="0"/>
              <a:t>Understand basic fracture management principles</a:t>
            </a:r>
          </a:p>
          <a:p>
            <a:r>
              <a:rPr lang="en-US" dirty="0" smtClean="0"/>
              <a:t>Become familiar with a few common fracture classifications</a:t>
            </a:r>
          </a:p>
          <a:p>
            <a:r>
              <a:rPr lang="en-US" dirty="0" smtClean="0"/>
              <a:t>Appreciation of application of instruments/prosthesis</a:t>
            </a:r>
          </a:p>
          <a:p>
            <a:r>
              <a:rPr lang="en-US" dirty="0" smtClean="0"/>
              <a:t>Use Instrument/ </a:t>
            </a:r>
            <a:r>
              <a:rPr lang="en-US" dirty="0" err="1" smtClean="0"/>
              <a:t>Xray</a:t>
            </a:r>
            <a:r>
              <a:rPr lang="en-US" dirty="0" smtClean="0"/>
              <a:t> as a tool to discuss application and management principles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71" y="2867493"/>
            <a:ext cx="2685582" cy="2685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73" y="2867493"/>
            <a:ext cx="4035711" cy="268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K wires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708275"/>
            <a:ext cx="6529388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7347" name="Rectangle 1027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Internal fixation – plates and screws</a:t>
            </a:r>
          </a:p>
          <a:p>
            <a:endParaRPr lang="en-GB"/>
          </a:p>
        </p:txBody>
      </p:sp>
      <p:pic>
        <p:nvPicPr>
          <p:cNvPr id="57348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85198"/>
            <a:ext cx="62484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Internal fixation – </a:t>
            </a:r>
            <a:r>
              <a:rPr lang="en-GB" dirty="0" err="1"/>
              <a:t>intramedullary</a:t>
            </a:r>
            <a:r>
              <a:rPr lang="en-GB" dirty="0"/>
              <a:t> nail</a:t>
            </a:r>
          </a:p>
          <a:p>
            <a:endParaRPr lang="en-GB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852738"/>
            <a:ext cx="55213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9395" name="Rectangle 1027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External fixation</a:t>
            </a:r>
          </a:p>
          <a:p>
            <a:endParaRPr lang="en-GB"/>
          </a:p>
        </p:txBody>
      </p:sp>
      <p:pic>
        <p:nvPicPr>
          <p:cNvPr id="59397" name="Picture 1029" descr="eri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863" y="2209800"/>
            <a:ext cx="2752725" cy="408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of fractures </a:t>
            </a:r>
          </a:p>
          <a:p>
            <a:r>
              <a:rPr lang="en-GB" dirty="0" smtClean="0"/>
              <a:t>Presentation of </a:t>
            </a:r>
            <a:r>
              <a:rPr lang="en-GB" dirty="0" err="1" smtClean="0"/>
              <a:t>Xrays</a:t>
            </a:r>
            <a:endParaRPr lang="en-GB" dirty="0" smtClean="0"/>
          </a:p>
          <a:p>
            <a:r>
              <a:rPr lang="en-GB" dirty="0" smtClean="0"/>
              <a:t>4 R ‘ </a:t>
            </a:r>
            <a:r>
              <a:rPr lang="en-GB" dirty="0" err="1" smtClean="0"/>
              <a:t>s</a:t>
            </a:r>
            <a:endParaRPr lang="en-GB" dirty="0" smtClean="0"/>
          </a:p>
          <a:p>
            <a:r>
              <a:rPr lang="en-GB" dirty="0" smtClean="0">
                <a:solidFill>
                  <a:srgbClr val="C4652D"/>
                </a:solidFill>
              </a:rPr>
              <a:t>Complications</a:t>
            </a:r>
          </a:p>
          <a:p>
            <a:r>
              <a:rPr lang="en-GB" dirty="0" smtClean="0"/>
              <a:t># NOF</a:t>
            </a:r>
          </a:p>
          <a:p>
            <a:r>
              <a:rPr lang="en-GB" dirty="0" smtClean="0"/>
              <a:t>Salter-Harris #</a:t>
            </a:r>
          </a:p>
          <a:p>
            <a:r>
              <a:rPr lang="en-GB" dirty="0" err="1"/>
              <a:t>Colles</a:t>
            </a:r>
            <a:r>
              <a:rPr lang="en-GB" dirty="0"/>
              <a:t> #</a:t>
            </a:r>
            <a:endParaRPr lang="en-GB" dirty="0" smtClean="0"/>
          </a:p>
          <a:p>
            <a:r>
              <a:rPr lang="en-GB" dirty="0" smtClean="0"/>
              <a:t>Ankle fractures</a:t>
            </a:r>
          </a:p>
          <a:p>
            <a:r>
              <a:rPr lang="en-GB" dirty="0" smtClean="0"/>
              <a:t>Open fracture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Complications of fractures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2209800"/>
            <a:ext cx="7770813" cy="518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Immediate:		Neurovascular injury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Soft tissue 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injury</a:t>
            </a:r>
          </a:p>
          <a:p>
            <a:pPr eaLnBrk="1" hangingPunct="1"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Early: 		Compartment syndrome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Fracture blisters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Infection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Embolus (fat/ DVT/ PE)</a:t>
            </a:r>
            <a:endParaRPr lang="en-GB" sz="2000" dirty="0" smtClean="0">
              <a:latin typeface="Times New Roman"/>
              <a:ea typeface="+mn-ea"/>
              <a:cs typeface="+mn-cs"/>
            </a:endParaRPr>
          </a:p>
          <a:p>
            <a:pPr eaLnBrk="1" hangingPunct="1">
              <a:buNone/>
              <a:defRPr/>
            </a:pPr>
            <a:r>
              <a:rPr lang="en-GB" sz="2000" dirty="0" smtClean="0">
                <a:latin typeface="Times New Roman"/>
              </a:rPr>
              <a:t>	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Late</a:t>
            </a:r>
            <a:r>
              <a:rPr lang="en-GB" sz="2000" dirty="0">
                <a:latin typeface="Times New Roman"/>
                <a:ea typeface="+mn-ea"/>
                <a:cs typeface="+mn-cs"/>
              </a:rPr>
              <a:t>:			Delayed/ mal/ non union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Post traumatic osteoarthritis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Complex regional pain syndrome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Growth 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arrest, Deformity</a:t>
            </a:r>
            <a:r>
              <a:rPr lang="en-GB" sz="2000" dirty="0" smtClean="0">
                <a:latin typeface="Times New Roman"/>
              </a:rPr>
              <a:t>, 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Joint stiffness</a:t>
            </a:r>
            <a:r>
              <a:rPr lang="en-GB" sz="2000" dirty="0" smtClean="0">
                <a:latin typeface="Times New Roman"/>
              </a:rPr>
              <a:t>,           </a:t>
            </a:r>
            <a:endParaRPr lang="en-GB" sz="2000" dirty="0" smtClean="0">
              <a:latin typeface="Times New Roman"/>
              <a:ea typeface="+mn-ea"/>
              <a:cs typeface="+mn-cs"/>
            </a:endParaRP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Chronic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Classification of fractures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Presentation of </a:t>
            </a:r>
            <a:r>
              <a:rPr lang="en-GB" dirty="0" err="1" smtClean="0">
                <a:solidFill>
                  <a:srgbClr val="000000"/>
                </a:solidFill>
              </a:rPr>
              <a:t>Xrays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/>
              <a:t>4 R ‘ </a:t>
            </a:r>
            <a:r>
              <a:rPr lang="en-GB" dirty="0" err="1" smtClean="0"/>
              <a:t>s</a:t>
            </a:r>
            <a:endParaRPr lang="en-GB" dirty="0" smtClean="0"/>
          </a:p>
          <a:p>
            <a:r>
              <a:rPr lang="en-GB" dirty="0" smtClean="0"/>
              <a:t>Complications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# NOF</a:t>
            </a:r>
          </a:p>
          <a:p>
            <a:r>
              <a:rPr lang="en-GB" dirty="0" smtClean="0"/>
              <a:t>Salter-Harris #</a:t>
            </a:r>
          </a:p>
          <a:p>
            <a:r>
              <a:rPr lang="en-GB" dirty="0" err="1"/>
              <a:t>Colles</a:t>
            </a:r>
            <a:r>
              <a:rPr lang="en-GB" dirty="0"/>
              <a:t> #</a:t>
            </a:r>
            <a:endParaRPr lang="en-GB" dirty="0" smtClean="0"/>
          </a:p>
          <a:p>
            <a:r>
              <a:rPr lang="en-GB" dirty="0" smtClean="0"/>
              <a:t>Ankle fractures</a:t>
            </a:r>
          </a:p>
          <a:p>
            <a:r>
              <a:rPr lang="en-GB" dirty="0" smtClean="0"/>
              <a:t>Open fracture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Classification of hip fractures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Intracapsular</a:t>
            </a:r>
            <a:r>
              <a:rPr lang="en-GB" dirty="0"/>
              <a:t> </a:t>
            </a:r>
            <a:r>
              <a:rPr lang="en-GB" dirty="0" smtClean="0"/>
              <a:t>–  </a:t>
            </a:r>
            <a:r>
              <a:rPr lang="en-GB" dirty="0" err="1" smtClean="0"/>
              <a:t>undisplaced</a:t>
            </a:r>
            <a:r>
              <a:rPr lang="en-GB" dirty="0" smtClean="0"/>
              <a:t> / displaced</a:t>
            </a:r>
            <a:endParaRPr lang="en-GB" dirty="0"/>
          </a:p>
          <a:p>
            <a:pPr>
              <a:buFont typeface="Wingdings" pitchFamily="-65" charset="2"/>
              <a:buNone/>
            </a:pPr>
            <a:endParaRPr lang="en-GB" dirty="0"/>
          </a:p>
          <a:p>
            <a:pPr>
              <a:buFont typeface="Wingdings" pitchFamily="-65" charset="2"/>
              <a:buNone/>
            </a:pPr>
            <a:endParaRPr lang="en-GB" dirty="0"/>
          </a:p>
          <a:p>
            <a:r>
              <a:rPr lang="en-GB" dirty="0" err="1"/>
              <a:t>Extracapsular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Resuscitate appropriately (ATLS). </a:t>
            </a:r>
            <a:r>
              <a:rPr lang="en-GB" sz="2800" dirty="0" err="1"/>
              <a:t>Hx</a:t>
            </a:r>
            <a:r>
              <a:rPr lang="en-GB" sz="2800" dirty="0"/>
              <a:t>/ Ex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Assess neurovascular status of limb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Analgesia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iv access – </a:t>
            </a:r>
            <a:r>
              <a:rPr lang="en-GB" sz="2800" dirty="0" err="1"/>
              <a:t>fbc</a:t>
            </a:r>
            <a:r>
              <a:rPr lang="en-GB" sz="2800" dirty="0"/>
              <a:t>/ </a:t>
            </a:r>
            <a:r>
              <a:rPr lang="en-GB" sz="2800" dirty="0" err="1"/>
              <a:t>u+e</a:t>
            </a:r>
            <a:r>
              <a:rPr lang="en-GB" sz="2800" dirty="0"/>
              <a:t>/clotting/ group and save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ECG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AP pelvis/ lateral hip/ Chest X ray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Admit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DVT prophylaxis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Inform senior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Not clear on X Ray – MRI pelvis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Classification of fractures 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Presentation of </a:t>
            </a:r>
            <a:r>
              <a:rPr lang="en-GB" dirty="0" err="1" smtClean="0">
                <a:solidFill>
                  <a:schemeClr val="accent4"/>
                </a:solidFill>
              </a:rPr>
              <a:t>Xrays</a:t>
            </a:r>
            <a:endParaRPr lang="en-GB" dirty="0" smtClean="0">
              <a:solidFill>
                <a:schemeClr val="accent4"/>
              </a:solidFill>
            </a:endParaRPr>
          </a:p>
          <a:p>
            <a:r>
              <a:rPr lang="en-GB" dirty="0" smtClean="0"/>
              <a:t>4 R ‘ </a:t>
            </a:r>
            <a:r>
              <a:rPr lang="en-GB" dirty="0" err="1" smtClean="0"/>
              <a:t>s</a:t>
            </a:r>
            <a:endParaRPr lang="en-GB" dirty="0" smtClean="0"/>
          </a:p>
          <a:p>
            <a:r>
              <a:rPr lang="en-GB" dirty="0" smtClean="0"/>
              <a:t>Complications</a:t>
            </a:r>
          </a:p>
          <a:p>
            <a:r>
              <a:rPr lang="en-GB" dirty="0" smtClean="0"/>
              <a:t># NOF</a:t>
            </a:r>
          </a:p>
          <a:p>
            <a:r>
              <a:rPr lang="en-GB" dirty="0" smtClean="0"/>
              <a:t>Salter-Harris #</a:t>
            </a:r>
          </a:p>
          <a:p>
            <a:r>
              <a:rPr lang="en-GB" dirty="0" err="1"/>
              <a:t>Colles</a:t>
            </a:r>
            <a:r>
              <a:rPr lang="en-GB" dirty="0"/>
              <a:t> #</a:t>
            </a:r>
            <a:endParaRPr lang="en-GB" dirty="0" smtClean="0"/>
          </a:p>
          <a:p>
            <a:r>
              <a:rPr lang="en-GB" dirty="0" smtClean="0"/>
              <a:t>Ankle fractures</a:t>
            </a:r>
          </a:p>
          <a:p>
            <a:r>
              <a:rPr lang="en-GB" dirty="0" smtClean="0"/>
              <a:t>Open fracture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ipfrac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7741" r="-7741"/>
          <a:stretch>
            <a:fillRect/>
          </a:stretch>
        </p:blipFill>
        <p:spPr>
          <a:xfrm>
            <a:off x="457200" y="1519174"/>
            <a:ext cx="8229600" cy="4325112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57200" y="81186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Intracapsular</a:t>
            </a:r>
            <a:r>
              <a:rPr lang="en-GB" sz="4000" dirty="0" smtClean="0"/>
              <a:t> NOF#- anatomy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GB" dirty="0" err="1"/>
              <a:t>Intracapsular</a:t>
            </a:r>
            <a:r>
              <a:rPr lang="en-GB" dirty="0"/>
              <a:t> NOF</a:t>
            </a:r>
            <a:r>
              <a:rPr lang="en-GB" dirty="0" smtClean="0"/>
              <a:t>#- anatomy</a:t>
            </a: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95775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Main concern is risk of disruption of blood supply to the femoral head and subsequent </a:t>
            </a:r>
            <a:r>
              <a:rPr lang="en-GB" dirty="0" err="1"/>
              <a:t>avascular</a:t>
            </a:r>
            <a:r>
              <a:rPr lang="en-GB" dirty="0"/>
              <a:t> necrosis.</a:t>
            </a:r>
          </a:p>
          <a:p>
            <a:endParaRPr lang="en-GB" dirty="0"/>
          </a:p>
          <a:p>
            <a:r>
              <a:rPr lang="en-GB" dirty="0" err="1"/>
              <a:t>Undisplaced</a:t>
            </a:r>
            <a:r>
              <a:rPr lang="en-GB" dirty="0"/>
              <a:t>: Blood supply ok</a:t>
            </a:r>
          </a:p>
          <a:p>
            <a:endParaRPr lang="en-GB" dirty="0"/>
          </a:p>
          <a:p>
            <a:r>
              <a:rPr lang="en-GB" dirty="0"/>
              <a:t>Displaced: Blood supply potentially disrupted</a:t>
            </a:r>
          </a:p>
        </p:txBody>
      </p:sp>
      <p:pic>
        <p:nvPicPr>
          <p:cNvPr id="4" name="Picture 5" descr="Hip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1783220"/>
            <a:ext cx="3933825" cy="434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Intracapsular</a:t>
            </a:r>
            <a:r>
              <a:rPr lang="en-GB" dirty="0" smtClean="0"/>
              <a:t> NOF#-Garden </a:t>
            </a:r>
            <a:r>
              <a:rPr lang="en-GB" dirty="0"/>
              <a:t>classification</a:t>
            </a:r>
          </a:p>
        </p:txBody>
      </p:sp>
      <p:pic>
        <p:nvPicPr>
          <p:cNvPr id="5" name="Picture 5" descr="hipfra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557338"/>
            <a:ext cx="48244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Intracapsular</a:t>
            </a:r>
            <a:r>
              <a:rPr lang="en-GB" dirty="0" smtClean="0"/>
              <a:t> NOF#- Gardens Surgical </a:t>
            </a:r>
            <a:r>
              <a:rPr lang="en-GB" dirty="0"/>
              <a:t>management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035432" cy="4525963"/>
          </a:xfrm>
        </p:spPr>
        <p:txBody>
          <a:bodyPr/>
          <a:lstStyle/>
          <a:p>
            <a:r>
              <a:rPr lang="en-GB" dirty="0"/>
              <a:t>One - two screw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Three </a:t>
            </a:r>
            <a:r>
              <a:rPr lang="en-GB" dirty="0"/>
              <a:t>– four Austin Moore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620" y="3837995"/>
            <a:ext cx="4867180" cy="267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17072" r="17303"/>
          <a:stretch>
            <a:fillRect/>
          </a:stretch>
        </p:blipFill>
        <p:spPr bwMode="auto">
          <a:xfrm>
            <a:off x="3819620" y="1417638"/>
            <a:ext cx="2989331" cy="242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Intracapsular</a:t>
            </a:r>
            <a:r>
              <a:rPr lang="en-GB" dirty="0" smtClean="0"/>
              <a:t> NOF#-Surgical </a:t>
            </a:r>
            <a:r>
              <a:rPr lang="en-GB" dirty="0"/>
              <a:t>management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0813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Displaced NOF#</a:t>
            </a:r>
            <a:endParaRPr lang="en-GB" sz="2800" dirty="0" smtClean="0"/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sz="2800" dirty="0" smtClean="0"/>
              <a:t>&lt; </a:t>
            </a:r>
            <a:r>
              <a:rPr lang="en-GB" sz="2800" dirty="0"/>
              <a:t>55		Reduce and fix (screws/DHS)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endParaRPr lang="en-GB" sz="2800" dirty="0"/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sz="2800" dirty="0"/>
              <a:t>55-</a:t>
            </a:r>
            <a:r>
              <a:rPr lang="en-GB" sz="2800" dirty="0" smtClean="0"/>
              <a:t>75		Total </a:t>
            </a:r>
            <a:r>
              <a:rPr lang="en-GB" sz="2800" dirty="0"/>
              <a:t>hip replacement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endParaRPr lang="en-GB" sz="2800" dirty="0"/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sz="2800" dirty="0"/>
              <a:t>75+</a:t>
            </a:r>
            <a:r>
              <a:rPr lang="en-GB" sz="2800" dirty="0" smtClean="0"/>
              <a:t>		</a:t>
            </a:r>
            <a:r>
              <a:rPr lang="en-GB" sz="2800" dirty="0" err="1" smtClean="0"/>
              <a:t>Hemiarthoplasty</a:t>
            </a:r>
            <a:r>
              <a:rPr lang="en-GB" sz="2800" dirty="0" smtClean="0"/>
              <a:t> </a:t>
            </a:r>
            <a:r>
              <a:rPr lang="en-GB" sz="2800" dirty="0"/>
              <a:t>(walker -</a:t>
            </a:r>
            <a:r>
              <a:rPr lang="en-GB" sz="2800" dirty="0" smtClean="0"/>
              <a:t> cemented 		</a:t>
            </a:r>
            <a:r>
              <a:rPr lang="en-GB" sz="2800" dirty="0" err="1" smtClean="0"/>
              <a:t>Thompsons</a:t>
            </a:r>
            <a:r>
              <a:rPr lang="en-GB" sz="2800" dirty="0"/>
              <a:t>, non –</a:t>
            </a:r>
            <a:r>
              <a:rPr lang="en-GB" sz="2800" dirty="0" smtClean="0"/>
              <a:t> </a:t>
            </a:r>
            <a:r>
              <a:rPr lang="en-GB" sz="2800" dirty="0" err="1" smtClean="0"/>
              <a:t>mobiliser</a:t>
            </a:r>
            <a:r>
              <a:rPr lang="en-GB" sz="2800" dirty="0"/>
              <a:t>/serious</a:t>
            </a:r>
            <a:r>
              <a:rPr lang="en-GB" sz="2800" dirty="0" smtClean="0"/>
              <a:t> 		co-morbidities </a:t>
            </a:r>
            <a:r>
              <a:rPr lang="en-GB" sz="2800" dirty="0" err="1"/>
              <a:t>uncemented</a:t>
            </a:r>
            <a:r>
              <a:rPr lang="en-GB" sz="2800" dirty="0"/>
              <a:t> Austin Moore)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137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Intracapsular</a:t>
            </a:r>
            <a:r>
              <a:rPr lang="en-GB" dirty="0" smtClean="0"/>
              <a:t> NOF#-</a:t>
            </a:r>
            <a:r>
              <a:rPr lang="en-GB" sz="4000" dirty="0" smtClean="0"/>
              <a:t>Complications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Internal fixation – 	AVN 15 -33%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dirty="0"/>
              <a:t>					Non-union 10 -30%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dirty="0"/>
              <a:t>					Reoperation 10 -30%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THR- Dislocation (10%).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err="1"/>
              <a:t>Hemiarthroplasty</a:t>
            </a:r>
            <a:r>
              <a:rPr lang="en-GB" dirty="0"/>
              <a:t> – Dislocation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dirty="0"/>
              <a:t>					Anterior thigh pain (A-M 				</a:t>
            </a:r>
            <a:r>
              <a:rPr lang="en-GB" dirty="0" err="1"/>
              <a:t>uncemented</a:t>
            </a:r>
            <a:r>
              <a:rPr lang="en-GB" dirty="0"/>
              <a:t> prosthesis)</a:t>
            </a:r>
          </a:p>
          <a:p>
            <a:pPr lvl="4"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Extracapsular</a:t>
            </a:r>
            <a:r>
              <a:rPr lang="en-US" dirty="0" smtClean="0"/>
              <a:t> NOF </a:t>
            </a:r>
            <a:r>
              <a:rPr lang="en-GB" dirty="0" smtClean="0"/>
              <a:t>#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1181"/>
            <a:ext cx="2806700" cy="2895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1277598" y="3582985"/>
            <a:ext cx="1834550" cy="1724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75" y="2751181"/>
            <a:ext cx="2219593" cy="296327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875"/>
            <a:ext cx="8229600" cy="1066800"/>
          </a:xfrm>
        </p:spPr>
        <p:txBody>
          <a:bodyPr/>
          <a:lstStyle/>
          <a:p>
            <a:r>
              <a:rPr lang="en-GB" dirty="0"/>
              <a:t>Quiz</a:t>
            </a:r>
            <a:endParaRPr lang="en-US" dirty="0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042" r="-1042"/>
          <a:stretch>
            <a:fillRect/>
          </a:stretch>
        </p:blipFill>
        <p:spPr/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65 </a:t>
            </a:r>
            <a:r>
              <a:rPr lang="en-GB" dirty="0"/>
              <a:t>year old female. Hypertensive. Independent. Still exercises.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43" r="16743" b="-771"/>
          <a:stretch>
            <a:fillRect/>
          </a:stretch>
        </p:blipFill>
        <p:spPr>
          <a:xfrm>
            <a:off x="1752600" y="1524000"/>
            <a:ext cx="5473700" cy="456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Diagnosis</a:t>
            </a:r>
          </a:p>
          <a:p>
            <a:r>
              <a:rPr lang="en-GB"/>
              <a:t>Initial management</a:t>
            </a:r>
          </a:p>
          <a:p>
            <a:r>
              <a:rPr lang="en-GB"/>
              <a:t>Definitive treatment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 of fractures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Nature of injury</a:t>
            </a:r>
          </a:p>
          <a:p>
            <a:r>
              <a:rPr lang="en-GB"/>
              <a:t>Energy involved</a:t>
            </a:r>
          </a:p>
          <a:p>
            <a:r>
              <a:rPr lang="en-GB"/>
              <a:t>Universal communication</a:t>
            </a:r>
          </a:p>
          <a:p>
            <a:r>
              <a:rPr lang="en-GB"/>
              <a:t>Planning treatment</a:t>
            </a:r>
          </a:p>
          <a:p>
            <a:r>
              <a:rPr lang="en-GB"/>
              <a:t>Monitor treatment modalities and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</a:t>
            </a:r>
            <a:endParaRPr lang="en-US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06" t="986" r="16396" b="-273"/>
          <a:stretch>
            <a:fillRect/>
          </a:stretch>
        </p:blipFill>
        <p:spPr>
          <a:xfrm>
            <a:off x="468313" y="1989138"/>
            <a:ext cx="4032250" cy="3290887"/>
          </a:xfrm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 l="13329" r="14262" b="-394"/>
          <a:stretch>
            <a:fillRect/>
          </a:stretch>
        </p:blipFill>
        <p:spPr bwMode="auto">
          <a:xfrm>
            <a:off x="4716463" y="2060575"/>
            <a:ext cx="388937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36 year old female. Fall. Fit and well.</a:t>
            </a:r>
          </a:p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 l="13329" r="20854" b="1219"/>
          <a:stretch>
            <a:fillRect/>
          </a:stretch>
        </p:blipFill>
        <p:spPr bwMode="auto">
          <a:xfrm>
            <a:off x="2432050" y="2816225"/>
            <a:ext cx="38163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875"/>
            <a:ext cx="8229600" cy="1066800"/>
          </a:xfrm>
        </p:spPr>
        <p:txBody>
          <a:bodyPr/>
          <a:lstStyle/>
          <a:p>
            <a:r>
              <a:rPr lang="en-GB" dirty="0"/>
              <a:t>Quiz</a:t>
            </a:r>
            <a:endParaRPr lang="en-US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368" r="32504" b="-771"/>
          <a:stretch>
            <a:fillRect/>
          </a:stretch>
        </p:blipFill>
        <p:spPr>
          <a:xfrm>
            <a:off x="900113" y="1844675"/>
            <a:ext cx="3124200" cy="3600450"/>
          </a:xfrm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 l="13329" r="18034" b="1219"/>
          <a:stretch>
            <a:fillRect/>
          </a:stretch>
        </p:blipFill>
        <p:spPr bwMode="auto">
          <a:xfrm>
            <a:off x="5003800" y="2049463"/>
            <a:ext cx="396081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Diagnosis</a:t>
            </a:r>
          </a:p>
          <a:p>
            <a:r>
              <a:rPr lang="en-GB"/>
              <a:t>Initial management</a:t>
            </a:r>
          </a:p>
          <a:p>
            <a:r>
              <a:rPr lang="en-GB"/>
              <a:t>Definitive treatment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Cannulated screw fixation</a:t>
            </a:r>
            <a:endParaRPr lang="en-US"/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32" r="17632" b="-2348"/>
          <a:stretch>
            <a:fillRect/>
          </a:stretch>
        </p:blipFill>
        <p:spPr>
          <a:xfrm>
            <a:off x="5076825" y="2205038"/>
            <a:ext cx="3743325" cy="3257550"/>
          </a:xfrm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 l="14262" r="14262" b="-5269"/>
          <a:stretch>
            <a:fillRect/>
          </a:stretch>
        </p:blipFill>
        <p:spPr bwMode="auto">
          <a:xfrm>
            <a:off x="971550" y="2205038"/>
            <a:ext cx="38893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 l="14117" r="13495"/>
          <a:stretch>
            <a:fillRect/>
          </a:stretch>
        </p:blipFill>
        <p:spPr bwMode="auto">
          <a:xfrm>
            <a:off x="1763713" y="2133600"/>
            <a:ext cx="55435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76375" y="1484313"/>
            <a:ext cx="655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93 years. Previous CVA. Arteriopath.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016" r="-50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Diagnosis</a:t>
            </a:r>
          </a:p>
          <a:p>
            <a:r>
              <a:rPr lang="en-GB"/>
              <a:t>Initial management</a:t>
            </a:r>
          </a:p>
          <a:p>
            <a:r>
              <a:rPr lang="en-GB"/>
              <a:t>Definitive treatment.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DHS</a:t>
            </a:r>
            <a:endParaRPr lang="en-US"/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786" r="13939" b="1195"/>
          <a:stretch>
            <a:fillRect/>
          </a:stretch>
        </p:blipFill>
        <p:spPr>
          <a:xfrm>
            <a:off x="539750" y="2060575"/>
            <a:ext cx="4535488" cy="3413125"/>
          </a:xfrm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 l="14262" r="14262" b="-394"/>
          <a:stretch>
            <a:fillRect/>
          </a:stretch>
        </p:blipFill>
        <p:spPr bwMode="auto">
          <a:xfrm>
            <a:off x="5148263" y="2159000"/>
            <a:ext cx="3995737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of fractures </a:t>
            </a:r>
          </a:p>
          <a:p>
            <a:r>
              <a:rPr lang="en-GB" dirty="0" smtClean="0"/>
              <a:t>Presentation of </a:t>
            </a:r>
            <a:r>
              <a:rPr lang="en-GB" dirty="0" err="1" smtClean="0"/>
              <a:t>Xrays</a:t>
            </a:r>
            <a:endParaRPr lang="en-GB" dirty="0" smtClean="0"/>
          </a:p>
          <a:p>
            <a:r>
              <a:rPr lang="en-GB" dirty="0" smtClean="0"/>
              <a:t>4 R ‘ </a:t>
            </a:r>
            <a:r>
              <a:rPr lang="en-GB" dirty="0" err="1" smtClean="0"/>
              <a:t>s</a:t>
            </a:r>
            <a:endParaRPr lang="en-GB" dirty="0" smtClean="0"/>
          </a:p>
          <a:p>
            <a:r>
              <a:rPr lang="en-GB" dirty="0" smtClean="0"/>
              <a:t>Complications</a:t>
            </a:r>
          </a:p>
          <a:p>
            <a:r>
              <a:rPr lang="en-GB" dirty="0" smtClean="0"/>
              <a:t># NOF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Salter-Harris #</a:t>
            </a:r>
          </a:p>
          <a:p>
            <a:r>
              <a:rPr lang="en-GB" dirty="0" err="1"/>
              <a:t>Colles</a:t>
            </a:r>
            <a:r>
              <a:rPr lang="en-GB" dirty="0"/>
              <a:t> #</a:t>
            </a:r>
            <a:endParaRPr lang="en-GB" dirty="0" smtClean="0"/>
          </a:p>
          <a:p>
            <a:r>
              <a:rPr lang="en-GB" dirty="0" smtClean="0"/>
              <a:t>Ankle fractures</a:t>
            </a:r>
          </a:p>
          <a:p>
            <a:r>
              <a:rPr lang="en-GB" dirty="0" smtClean="0"/>
              <a:t>Open fracture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classification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438086"/>
                </a:solidFill>
              </a:rPr>
              <a:t>O</a:t>
            </a:r>
            <a:r>
              <a:rPr lang="en-GB" sz="2400" dirty="0"/>
              <a:t>pen or closed </a:t>
            </a:r>
            <a:r>
              <a:rPr lang="en-GB" sz="2400" dirty="0" smtClean="0"/>
              <a:t>#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438086"/>
                </a:solidFill>
              </a:rPr>
              <a:t>P</a:t>
            </a:r>
            <a:r>
              <a:rPr lang="en-GB" sz="2400" dirty="0" smtClean="0"/>
              <a:t>attern</a:t>
            </a:r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438086"/>
                </a:solidFill>
              </a:rPr>
              <a:t>A</a:t>
            </a:r>
            <a:r>
              <a:rPr lang="en-GB" sz="2400" dirty="0" smtClean="0"/>
              <a:t>natomical location</a:t>
            </a:r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438086"/>
                </a:solidFill>
              </a:rPr>
              <a:t>I</a:t>
            </a:r>
            <a:r>
              <a:rPr lang="en-GB" sz="2400" dirty="0" smtClean="0"/>
              <a:t>ntra-</a:t>
            </a:r>
            <a:r>
              <a:rPr lang="en-GB" sz="2400" dirty="0" err="1" smtClean="0"/>
              <a:t>articular</a:t>
            </a:r>
            <a:r>
              <a:rPr lang="en-GB" sz="2400" dirty="0" smtClean="0"/>
              <a:t> </a:t>
            </a:r>
            <a:r>
              <a:rPr lang="en-GB" sz="2400" dirty="0"/>
              <a:t>/ extra </a:t>
            </a:r>
            <a:r>
              <a:rPr lang="en-GB" sz="2400" dirty="0" err="1" smtClean="0"/>
              <a:t>articular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438086"/>
                </a:solidFill>
              </a:rPr>
              <a:t>D</a:t>
            </a:r>
            <a:r>
              <a:rPr lang="en-GB" sz="2400" dirty="0" smtClean="0"/>
              <a:t>isplaced</a:t>
            </a:r>
            <a:r>
              <a:rPr lang="en-GB" sz="2400" dirty="0"/>
              <a:t>/ </a:t>
            </a:r>
            <a:r>
              <a:rPr lang="en-GB" sz="2400" dirty="0" err="1" smtClean="0"/>
              <a:t>undisplaced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2209801"/>
            <a:ext cx="4452717" cy="267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Salter Harris classification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#’s occurring in the skeletally immature around the growth plate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endParaRPr lang="en-GB" sz="28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Salter Harris classified I – V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I: # through the physis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II:# through physis and metaphysis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III: # through physis and epiphysis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IV: # through metaphysis/ physis/ epiphysis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V: Crush injury to the growth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00" y="2450956"/>
            <a:ext cx="6192358" cy="415837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SALT Crush</a:t>
            </a:r>
            <a:endParaRPr lang="en-GB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777875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Salter Harris classification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746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REFERENCE: E MEDICINE</a:t>
            </a:r>
            <a:endParaRPr lang="en-GB" dirty="0"/>
          </a:p>
        </p:txBody>
      </p:sp>
      <p:pic>
        <p:nvPicPr>
          <p:cNvPr id="62468" name="Picture 5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171700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7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211388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9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2211388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11" descr="Click to see larger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4508500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13" descr="Click to see larger pictur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0050" y="4371975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5" descr="Click to see larger pictur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2171700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6"/>
          <p:cNvSpPr txBox="1">
            <a:spLocks noChangeArrowheads="1"/>
          </p:cNvSpPr>
          <p:nvPr/>
        </p:nvSpPr>
        <p:spPr bwMode="auto">
          <a:xfrm>
            <a:off x="2700338" y="1844675"/>
            <a:ext cx="647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   </a:t>
            </a:r>
            <a:r>
              <a:rPr lang="en-GB" dirty="0" smtClean="0"/>
              <a:t>I(S)</a:t>
            </a:r>
            <a:endParaRPr lang="en-GB" dirty="0"/>
          </a:p>
        </p:txBody>
      </p:sp>
      <p:sp>
        <p:nvSpPr>
          <p:cNvPr id="62475" name="Text Box 18"/>
          <p:cNvSpPr txBox="1">
            <a:spLocks noChangeArrowheads="1"/>
          </p:cNvSpPr>
          <p:nvPr/>
        </p:nvSpPr>
        <p:spPr bwMode="auto">
          <a:xfrm>
            <a:off x="4664075" y="1804987"/>
            <a:ext cx="720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   </a:t>
            </a:r>
            <a:r>
              <a:rPr lang="en-GB" dirty="0" smtClean="0"/>
              <a:t>II(A)</a:t>
            </a:r>
            <a:endParaRPr lang="en-GB" dirty="0"/>
          </a:p>
        </p:txBody>
      </p:sp>
      <p:sp>
        <p:nvSpPr>
          <p:cNvPr id="62476" name="Text Box 19"/>
          <p:cNvSpPr txBox="1">
            <a:spLocks noChangeArrowheads="1"/>
          </p:cNvSpPr>
          <p:nvPr/>
        </p:nvSpPr>
        <p:spPr bwMode="auto">
          <a:xfrm>
            <a:off x="7235825" y="1804987"/>
            <a:ext cx="64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 </a:t>
            </a:r>
            <a:r>
              <a:rPr lang="en-GB" dirty="0" smtClean="0"/>
              <a:t>III (L)</a:t>
            </a:r>
            <a:endParaRPr lang="en-GB" dirty="0"/>
          </a:p>
        </p:txBody>
      </p:sp>
      <p:sp>
        <p:nvSpPr>
          <p:cNvPr id="62477" name="Text Box 20"/>
          <p:cNvSpPr txBox="1">
            <a:spLocks noChangeArrowheads="1"/>
          </p:cNvSpPr>
          <p:nvPr/>
        </p:nvSpPr>
        <p:spPr bwMode="auto">
          <a:xfrm>
            <a:off x="2698751" y="4076701"/>
            <a:ext cx="649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  </a:t>
            </a:r>
            <a:r>
              <a:rPr lang="en-GB" dirty="0" smtClean="0"/>
              <a:t>IV (T)</a:t>
            </a:r>
            <a:endParaRPr lang="en-GB" dirty="0"/>
          </a:p>
        </p:txBody>
      </p:sp>
      <p:sp>
        <p:nvSpPr>
          <p:cNvPr id="62478" name="Text Box 21"/>
          <p:cNvSpPr txBox="1">
            <a:spLocks noChangeArrowheads="1"/>
          </p:cNvSpPr>
          <p:nvPr/>
        </p:nvSpPr>
        <p:spPr bwMode="auto">
          <a:xfrm>
            <a:off x="4500563" y="4024313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9" name="Text Box 22"/>
          <p:cNvSpPr txBox="1">
            <a:spLocks noChangeArrowheads="1"/>
          </p:cNvSpPr>
          <p:nvPr/>
        </p:nvSpPr>
        <p:spPr bwMode="auto">
          <a:xfrm>
            <a:off x="4643438" y="4076700"/>
            <a:ext cx="13763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  </a:t>
            </a:r>
            <a:r>
              <a:rPr lang="en-GB" dirty="0" smtClean="0"/>
              <a:t>V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 (Crush)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Salter-Harris classification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US">
                <a:ea typeface="+mn-ea"/>
                <a:cs typeface="+mn-cs"/>
              </a:rPr>
              <a:t>Salter Harris IV</a:t>
            </a:r>
          </a:p>
        </p:txBody>
      </p:sp>
      <p:pic>
        <p:nvPicPr>
          <p:cNvPr id="63492" name="Picture 5" descr="336139-412956-3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088" y="2276475"/>
            <a:ext cx="3240087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Salter-Harris classification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I-V indicates higher risk of growth plate injury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III and IV require anatomic reduction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V often diagnosed retrospectively – ie no obvious # initially seen and patient develops subsequent growth arrest in limb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of fractures </a:t>
            </a:r>
          </a:p>
          <a:p>
            <a:r>
              <a:rPr lang="en-GB" dirty="0" smtClean="0"/>
              <a:t>Presentation of </a:t>
            </a:r>
            <a:r>
              <a:rPr lang="en-GB" dirty="0" err="1" smtClean="0"/>
              <a:t>Xrays</a:t>
            </a:r>
            <a:endParaRPr lang="en-GB" dirty="0" smtClean="0"/>
          </a:p>
          <a:p>
            <a:r>
              <a:rPr lang="en-GB" dirty="0" smtClean="0"/>
              <a:t>4 R ‘ </a:t>
            </a:r>
            <a:r>
              <a:rPr lang="en-GB" dirty="0" err="1" smtClean="0"/>
              <a:t>s</a:t>
            </a:r>
            <a:endParaRPr lang="en-GB" dirty="0" smtClean="0"/>
          </a:p>
          <a:p>
            <a:r>
              <a:rPr lang="en-GB" dirty="0" smtClean="0"/>
              <a:t>Complications</a:t>
            </a:r>
          </a:p>
          <a:p>
            <a:r>
              <a:rPr lang="en-GB" dirty="0" smtClean="0"/>
              <a:t># NOF</a:t>
            </a:r>
          </a:p>
          <a:p>
            <a:r>
              <a:rPr lang="en-GB" dirty="0" smtClean="0"/>
              <a:t>Salter-Harris #</a:t>
            </a:r>
          </a:p>
          <a:p>
            <a:r>
              <a:rPr lang="en-GB" dirty="0" err="1">
                <a:solidFill>
                  <a:schemeClr val="accent4"/>
                </a:solidFill>
              </a:rPr>
              <a:t>Colles</a:t>
            </a:r>
            <a:r>
              <a:rPr lang="en-GB" dirty="0">
                <a:solidFill>
                  <a:schemeClr val="accent4"/>
                </a:solidFill>
              </a:rPr>
              <a:t> #</a:t>
            </a:r>
            <a:endParaRPr lang="en-GB" dirty="0" smtClean="0">
              <a:solidFill>
                <a:schemeClr val="accent4"/>
              </a:solidFill>
            </a:endParaRPr>
          </a:p>
          <a:p>
            <a:r>
              <a:rPr lang="en-GB" dirty="0" smtClean="0"/>
              <a:t>Ankle fractures</a:t>
            </a:r>
          </a:p>
          <a:p>
            <a:r>
              <a:rPr lang="en-GB" dirty="0" smtClean="0"/>
              <a:t>Open fracture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pic>
        <p:nvPicPr>
          <p:cNvPr id="5124" name="Picture 4" descr="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05038"/>
            <a:ext cx="5832475" cy="400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radius – normal anatomy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2355"/>
            <a:ext cx="3759200" cy="20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46" y="2012355"/>
            <a:ext cx="3172634" cy="280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42008"/>
            <a:ext cx="2255037" cy="2815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5936" y="5064610"/>
            <a:ext cx="3464765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Radial height (11 mm) 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Radial inclination (Normal 22 degrees ) 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Dorsal tilt (Normal 11 degrees </a:t>
            </a:r>
            <a:r>
              <a:rPr lang="en-GB" dirty="0" err="1" smtClean="0"/>
              <a:t>volar</a:t>
            </a:r>
            <a:r>
              <a:rPr lang="en-GB" dirty="0" smtClean="0"/>
              <a:t>) </a:t>
            </a:r>
            <a:endParaRPr lang="en-GB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1813"/>
            <a:ext cx="8229600" cy="1066800"/>
          </a:xfrm>
        </p:spPr>
        <p:txBody>
          <a:bodyPr/>
          <a:lstStyle/>
          <a:p>
            <a:r>
              <a:rPr lang="en-GB" dirty="0" err="1"/>
              <a:t>Colles</a:t>
            </a:r>
            <a:r>
              <a:rPr lang="en-GB" dirty="0"/>
              <a:t> fracture X ray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1850" y="1598613"/>
            <a:ext cx="4040188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Loss of radial height (&gt;5mm) </a:t>
            </a:r>
          </a:p>
          <a:p>
            <a:pPr>
              <a:lnSpc>
                <a:spcPct val="90000"/>
              </a:lnSpc>
            </a:pPr>
            <a:r>
              <a:rPr lang="en-GB" dirty="0"/>
              <a:t>Loss of radial inclination (Normal 20-25 degrees ) </a:t>
            </a:r>
          </a:p>
          <a:p>
            <a:pPr>
              <a:lnSpc>
                <a:spcPct val="90000"/>
              </a:lnSpc>
            </a:pPr>
            <a:r>
              <a:rPr lang="en-GB" dirty="0"/>
              <a:t>Dorsal tilt (Normal 10 degrees </a:t>
            </a:r>
            <a:r>
              <a:rPr lang="en-GB" dirty="0" err="1"/>
              <a:t>volar</a:t>
            </a:r>
            <a:r>
              <a:rPr lang="en-GB" dirty="0"/>
              <a:t>) </a:t>
            </a:r>
          </a:p>
          <a:p>
            <a:pPr>
              <a:lnSpc>
                <a:spcPct val="90000"/>
              </a:lnSpc>
            </a:pPr>
            <a:r>
              <a:rPr lang="en-GB" dirty="0"/>
              <a:t>Radial width </a:t>
            </a:r>
          </a:p>
          <a:p>
            <a:pPr>
              <a:lnSpc>
                <a:spcPct val="90000"/>
              </a:lnSpc>
            </a:pPr>
            <a:r>
              <a:rPr lang="en-GB" dirty="0" err="1"/>
              <a:t>Comminution</a:t>
            </a:r>
            <a:r>
              <a:rPr lang="en-GB" dirty="0"/>
              <a:t> </a:t>
            </a:r>
          </a:p>
          <a:p>
            <a:pPr>
              <a:lnSpc>
                <a:spcPct val="90000"/>
              </a:lnSpc>
            </a:pPr>
            <a:r>
              <a:rPr lang="en-GB" dirty="0" err="1"/>
              <a:t>Ulnar</a:t>
            </a:r>
            <a:r>
              <a:rPr lang="en-GB" dirty="0"/>
              <a:t> </a:t>
            </a:r>
            <a:r>
              <a:rPr lang="en-GB" dirty="0" err="1"/>
              <a:t>styloid</a:t>
            </a:r>
            <a:r>
              <a:rPr lang="en-GB" dirty="0"/>
              <a:t> fracture </a:t>
            </a:r>
          </a:p>
        </p:txBody>
      </p:sp>
      <p:pic>
        <p:nvPicPr>
          <p:cNvPr id="6149" name="Picture 5" descr="Figure four: Wrist fracture (X-ray) seen from the side view to show &quot;dinner fork&quot; deformity of Colle’s fracture. Click here to view a larger version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276725"/>
            <a:ext cx="3571875" cy="2581275"/>
          </a:xfrm>
          <a:prstGeom prst="rect">
            <a:avLst/>
          </a:prstGeom>
          <a:noFill/>
        </p:spPr>
      </p:pic>
      <p:pic>
        <p:nvPicPr>
          <p:cNvPr id="6150" name="Picture 6" descr="Figure five: X-ray of Colle’s fracture seen from the front to show that the radius becomes shortened. Click here to view a larger version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84313"/>
            <a:ext cx="3571875" cy="277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Colles fracture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Reduction: haematoma block/ midazolam</a:t>
            </a:r>
          </a:p>
          <a:p>
            <a:r>
              <a:rPr lang="en-GB"/>
              <a:t>3 people</a:t>
            </a:r>
          </a:p>
          <a:p>
            <a:r>
              <a:rPr lang="en-GB"/>
              <a:t>Counter traction</a:t>
            </a:r>
          </a:p>
          <a:p>
            <a:r>
              <a:rPr lang="en-GB"/>
              <a:t>In line traction</a:t>
            </a:r>
          </a:p>
          <a:p>
            <a:r>
              <a:rPr lang="en-GB"/>
              <a:t>Disimpact #</a:t>
            </a:r>
          </a:p>
          <a:p>
            <a:r>
              <a:rPr lang="en-GB"/>
              <a:t>Over exaggerate injury</a:t>
            </a:r>
          </a:p>
          <a:p>
            <a:r>
              <a:rPr lang="en-GB"/>
              <a:t>Ulnar + volar deviation</a:t>
            </a: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483" y="286861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438086"/>
                </a:solidFill>
              </a:rPr>
              <a:t>O</a:t>
            </a:r>
            <a:r>
              <a:rPr lang="en-GB" dirty="0" smtClean="0"/>
              <a:t>pen or closed #</a:t>
            </a:r>
          </a:p>
        </p:txBody>
      </p:sp>
      <p:pic>
        <p:nvPicPr>
          <p:cNvPr id="5" name="Picture 5" descr="IMAG00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5702" y="3718706"/>
            <a:ext cx="4469435" cy="267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2" y="1924823"/>
            <a:ext cx="4043280" cy="213091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Colles fracture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Apply dorsal </a:t>
            </a:r>
            <a:r>
              <a:rPr lang="en-GB" dirty="0" err="1"/>
              <a:t>backslab</a:t>
            </a:r>
            <a:endParaRPr lang="en-GB" dirty="0"/>
          </a:p>
          <a:p>
            <a:r>
              <a:rPr lang="en-GB" dirty="0"/>
              <a:t>Assess neurovascular status pre and post reduction</a:t>
            </a:r>
          </a:p>
          <a:p>
            <a:r>
              <a:rPr lang="en-GB" dirty="0"/>
              <a:t>Repeat </a:t>
            </a:r>
            <a:r>
              <a:rPr lang="en-GB" dirty="0" err="1"/>
              <a:t>x</a:t>
            </a:r>
            <a:r>
              <a:rPr lang="en-GB" dirty="0"/>
              <a:t> ray</a:t>
            </a:r>
          </a:p>
          <a:p>
            <a:r>
              <a:rPr lang="en-GB" dirty="0"/>
              <a:t>Satisfactory position?</a:t>
            </a:r>
          </a:p>
          <a:p>
            <a:r>
              <a:rPr lang="en-GB" dirty="0"/>
              <a:t>No- </a:t>
            </a:r>
            <a:r>
              <a:rPr lang="en-GB" dirty="0" err="1"/>
              <a:t>ortho</a:t>
            </a:r>
            <a:r>
              <a:rPr lang="en-GB" dirty="0"/>
              <a:t> </a:t>
            </a:r>
            <a:r>
              <a:rPr lang="en-GB" dirty="0" smtClean="0"/>
              <a:t>review – Consider MUA and K wires</a:t>
            </a:r>
          </a:p>
          <a:p>
            <a:r>
              <a:rPr lang="en-GB" dirty="0"/>
              <a:t>Yes- home </a:t>
            </a:r>
            <a:r>
              <a:rPr lang="en-GB" dirty="0" err="1"/>
              <a:t>c</a:t>
            </a:r>
            <a:r>
              <a:rPr lang="en-GB" dirty="0"/>
              <a:t> #clinic </a:t>
            </a:r>
            <a:r>
              <a:rPr lang="en-GB" dirty="0" err="1"/>
              <a:t>r/v</a:t>
            </a:r>
            <a:r>
              <a:rPr lang="en-GB" dirty="0"/>
              <a:t> next 48 hours for completion of POP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Review at 1 and 2/52 with X ray to ensure no displacement and POP for a total of 6/52 (follow up same for non-op and operative)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Smith’s fracture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Extra-articular distal radius with volar displacement</a:t>
            </a:r>
          </a:p>
          <a:p>
            <a:pPr eaLnBrk="1" hangingPunct="1"/>
            <a:r>
              <a:rPr lang="en-GB"/>
              <a:t>Inherently unstable (v Colles)</a:t>
            </a:r>
          </a:p>
          <a:p>
            <a:pPr eaLnBrk="1" hangingPunct="1"/>
            <a:r>
              <a:rPr lang="en-GB"/>
              <a:t>Closed reduction and POP</a:t>
            </a:r>
          </a:p>
          <a:p>
            <a:pPr eaLnBrk="1" hangingPunct="1"/>
            <a:r>
              <a:rPr lang="en-GB"/>
              <a:t>High risk of displacement in plaster</a:t>
            </a:r>
          </a:p>
          <a:p>
            <a:pPr eaLnBrk="1" hangingPunct="1"/>
            <a:r>
              <a:rPr lang="en-GB"/>
              <a:t>Lower threshold for ORIF (open reduction and internal fixation) with volar plate.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GB" dirty="0"/>
              <a:t>Smith’s fracture- X Ray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27453" r="-27453"/>
          <a:stretch>
            <a:fillRect/>
          </a:stretch>
        </p:blipFill>
        <p:spPr>
          <a:xfrm>
            <a:off x="2932713" y="2669477"/>
            <a:ext cx="6468462" cy="3399536"/>
          </a:xfrm>
          <a:noFill/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 l="28670" r="20848"/>
          <a:stretch>
            <a:fillRect/>
          </a:stretch>
        </p:blipFill>
        <p:spPr bwMode="auto">
          <a:xfrm>
            <a:off x="1042988" y="1773238"/>
            <a:ext cx="26638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Bartons fractures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Distal radial # intraarticular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Dorsal Barton’s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Volar Bartons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69991" y="2842749"/>
            <a:ext cx="31623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Bartons fractures- X rays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98" r="-598"/>
          <a:stretch>
            <a:fillRect/>
          </a:stretch>
        </p:blipFill>
        <p:spPr>
          <a:xfrm>
            <a:off x="2689807" y="2852738"/>
            <a:ext cx="7621006" cy="4005262"/>
          </a:xfr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 l="13136" r="14670"/>
          <a:stretch>
            <a:fillRect/>
          </a:stretch>
        </p:blipFill>
        <p:spPr bwMode="auto">
          <a:xfrm>
            <a:off x="231775" y="2852738"/>
            <a:ext cx="4947269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Volar Barton’s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Post ORIF Volar Barton’s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0375" y="2482850"/>
            <a:ext cx="8226425" cy="437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of fractures </a:t>
            </a:r>
          </a:p>
          <a:p>
            <a:r>
              <a:rPr lang="en-GB" dirty="0" smtClean="0"/>
              <a:t>Presentation of </a:t>
            </a:r>
            <a:r>
              <a:rPr lang="en-GB" dirty="0" err="1" smtClean="0"/>
              <a:t>Xrays</a:t>
            </a:r>
            <a:endParaRPr lang="en-GB" dirty="0" smtClean="0"/>
          </a:p>
          <a:p>
            <a:r>
              <a:rPr lang="en-GB" dirty="0" smtClean="0"/>
              <a:t>4 R ‘ </a:t>
            </a:r>
            <a:r>
              <a:rPr lang="en-GB" dirty="0" err="1" smtClean="0"/>
              <a:t>s</a:t>
            </a:r>
            <a:endParaRPr lang="en-GB" dirty="0" smtClean="0"/>
          </a:p>
          <a:p>
            <a:r>
              <a:rPr lang="en-GB" dirty="0" smtClean="0"/>
              <a:t>Complications</a:t>
            </a:r>
          </a:p>
          <a:p>
            <a:r>
              <a:rPr lang="en-GB" dirty="0" smtClean="0"/>
              <a:t># NOF</a:t>
            </a:r>
          </a:p>
          <a:p>
            <a:r>
              <a:rPr lang="en-GB" dirty="0" smtClean="0"/>
              <a:t>Salter-Harris #</a:t>
            </a:r>
          </a:p>
          <a:p>
            <a:r>
              <a:rPr lang="en-GB" dirty="0" err="1"/>
              <a:t>Colles</a:t>
            </a:r>
            <a:r>
              <a:rPr lang="en-GB" dirty="0"/>
              <a:t> #</a:t>
            </a:r>
            <a:endParaRPr lang="en-GB" dirty="0" smtClean="0"/>
          </a:p>
          <a:p>
            <a:r>
              <a:rPr lang="en-GB" dirty="0" smtClean="0">
                <a:solidFill>
                  <a:schemeClr val="accent4"/>
                </a:solidFill>
              </a:rPr>
              <a:t>Ankle fractures</a:t>
            </a:r>
          </a:p>
          <a:p>
            <a:r>
              <a:rPr lang="en-GB" dirty="0" smtClean="0"/>
              <a:t>Open fracture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/>
              <a:t>Classification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Anatomical – </a:t>
            </a:r>
            <a:r>
              <a:rPr lang="en-GB" sz="2800" dirty="0" err="1"/>
              <a:t>uni</a:t>
            </a:r>
            <a:r>
              <a:rPr lang="en-GB" sz="2800" dirty="0"/>
              <a:t>/ bi/ tri </a:t>
            </a:r>
            <a:r>
              <a:rPr lang="en-GB" sz="2800" dirty="0" err="1"/>
              <a:t>malleolar</a:t>
            </a:r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Weber –	Relation of fibula # to joint line</a:t>
            </a:r>
          </a:p>
          <a:p>
            <a:pPr lvl="1" eaLnBrk="1" hangingPunct="1">
              <a:buFont typeface="Wingdings" charset="2"/>
              <a:buNone/>
            </a:pPr>
            <a:r>
              <a:rPr lang="en-GB" sz="2400" dirty="0"/>
              <a:t>				A: Below joint line</a:t>
            </a:r>
          </a:p>
          <a:p>
            <a:pPr lvl="1" eaLnBrk="1" hangingPunct="1">
              <a:buFont typeface="Wingdings" charset="2"/>
              <a:buNone/>
            </a:pPr>
            <a:r>
              <a:rPr lang="en-GB" sz="2400" dirty="0"/>
              <a:t>				B: Level of joint line</a:t>
            </a:r>
          </a:p>
          <a:p>
            <a:pPr lvl="1" eaLnBrk="1" hangingPunct="1">
              <a:buFont typeface="Wingdings" charset="2"/>
              <a:buNone/>
            </a:pPr>
            <a:r>
              <a:rPr lang="en-GB" sz="2400" dirty="0"/>
              <a:t>				C: Above level of joint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738" y="721635"/>
            <a:ext cx="34417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Relevance of Weber B and C # is they </a:t>
            </a:r>
          </a:p>
          <a:p>
            <a:pPr eaLnBrk="1" hangingPunct="1">
              <a:buFont typeface="Wingdings" charset="2"/>
              <a:buNone/>
            </a:pPr>
            <a:r>
              <a:rPr lang="en-GB"/>
              <a:t>	represent possible injury to the </a:t>
            </a:r>
          </a:p>
          <a:p>
            <a:pPr eaLnBrk="1" hangingPunct="1">
              <a:buFont typeface="Wingdings" charset="2"/>
              <a:buNone/>
            </a:pPr>
            <a:r>
              <a:rPr lang="en-GB"/>
              <a:t>	syndesmotic ligaments between the tibia</a:t>
            </a:r>
          </a:p>
          <a:p>
            <a:pPr eaLnBrk="1" hangingPunct="1">
              <a:buFont typeface="Wingdings" charset="2"/>
              <a:buNone/>
            </a:pPr>
            <a:r>
              <a:rPr lang="en-GB"/>
              <a:t>	 and fibula and thus potential instability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 – Uni malleolar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4683" r="-4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accent2"/>
                </a:solidFill>
                <a:ea typeface="+mj-ea"/>
                <a:cs typeface="+mj-cs"/>
              </a:rPr>
              <a:t>P</a:t>
            </a:r>
            <a:r>
              <a:rPr lang="en-GB" dirty="0" smtClean="0">
                <a:ea typeface="+mj-ea"/>
                <a:cs typeface="+mj-cs"/>
              </a:rPr>
              <a:t>attern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15364" name="Picture 5" descr="MMPE_21PHY_309_02_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935" y="2209800"/>
            <a:ext cx="5976938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 – Weber C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4683" r="-4683"/>
          <a:stretch>
            <a:fillRect/>
          </a:stretch>
        </p:blipFill>
        <p:spPr>
          <a:xfrm>
            <a:off x="4065020" y="2856103"/>
            <a:ext cx="5078980" cy="2669286"/>
          </a:xfr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2856103"/>
            <a:ext cx="51133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fractures- Weber C</a:t>
            </a:r>
            <a:endParaRPr lang="en-US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03" r="-5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Treatment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Resuscitate</a:t>
            </a:r>
          </a:p>
          <a:p>
            <a:pPr eaLnBrk="1" hangingPunct="1"/>
            <a:r>
              <a:rPr lang="en-GB"/>
              <a:t>Reduce </a:t>
            </a:r>
          </a:p>
          <a:p>
            <a:pPr eaLnBrk="1" hangingPunct="1"/>
            <a:r>
              <a:rPr lang="en-GB"/>
              <a:t>Restrict</a:t>
            </a:r>
          </a:p>
          <a:p>
            <a:pPr eaLnBrk="1" hangingPunct="1"/>
            <a:r>
              <a:rPr lang="en-GB"/>
              <a:t>Rehabilitate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Treatment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/>
              <a:t>Weber A: Non-operative. Boot or below knee POP 4-6/52 Weightbearing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Undisplaced Weber B/C: Non-operative. Below knee POP 6/52 Non-weightbearing (NWB)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Displaced Weber B/C: 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Non-operative – closed reduction and POP if anatomical reduction achieved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Operative if closed reduction fails – ORIF( open reduction and internal fixation)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Below knee POP 6/52 (NWB)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of fractures </a:t>
            </a:r>
          </a:p>
          <a:p>
            <a:r>
              <a:rPr lang="en-GB" dirty="0" smtClean="0"/>
              <a:t>Presentation of </a:t>
            </a:r>
            <a:r>
              <a:rPr lang="en-GB" dirty="0" err="1" smtClean="0"/>
              <a:t>Xrays</a:t>
            </a:r>
            <a:endParaRPr lang="en-GB" dirty="0" smtClean="0"/>
          </a:p>
          <a:p>
            <a:r>
              <a:rPr lang="en-GB" dirty="0" smtClean="0"/>
              <a:t>4 R ‘ </a:t>
            </a:r>
            <a:r>
              <a:rPr lang="en-GB" dirty="0" err="1" smtClean="0"/>
              <a:t>s</a:t>
            </a:r>
            <a:endParaRPr lang="en-GB" dirty="0" smtClean="0"/>
          </a:p>
          <a:p>
            <a:r>
              <a:rPr lang="en-GB" dirty="0" smtClean="0"/>
              <a:t>Complications</a:t>
            </a:r>
          </a:p>
          <a:p>
            <a:r>
              <a:rPr lang="en-GB" dirty="0" smtClean="0"/>
              <a:t># NOF</a:t>
            </a:r>
          </a:p>
          <a:p>
            <a:r>
              <a:rPr lang="en-GB" dirty="0" smtClean="0"/>
              <a:t>Salter-Harris #</a:t>
            </a:r>
          </a:p>
          <a:p>
            <a:r>
              <a:rPr lang="en-GB" dirty="0" err="1"/>
              <a:t>Colles</a:t>
            </a:r>
            <a:r>
              <a:rPr lang="en-GB" dirty="0"/>
              <a:t> #</a:t>
            </a:r>
            <a:endParaRPr lang="en-GB" dirty="0" smtClean="0"/>
          </a:p>
          <a:p>
            <a:r>
              <a:rPr lang="en-GB" dirty="0" smtClean="0"/>
              <a:t>Ankle fractures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Open fracture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GB" dirty="0" smtClean="0"/>
              <a:t>Open fractures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9" y="2025986"/>
            <a:ext cx="6367970" cy="454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fractures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2508250"/>
            <a:ext cx="7770813" cy="3962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ATLS primary and secondary survey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Analgesia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Assess NV status of limb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Antibiotics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Anti tetanus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 image (photo)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Antiseptic dressing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 X ray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Ask for help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Theatre – wound debridement and skeletal stabilisation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58" y="1513824"/>
            <a:ext cx="23495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8424" b="186"/>
          <a:stretch>
            <a:fillRect/>
          </a:stretch>
        </p:blipFill>
        <p:spPr bwMode="auto">
          <a:xfrm>
            <a:off x="457200" y="2249424"/>
            <a:ext cx="3001141" cy="256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00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102" y="2209799"/>
            <a:ext cx="3292351" cy="197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00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5453" y="2209799"/>
            <a:ext cx="2345135" cy="39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003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0588" y="2249424"/>
            <a:ext cx="2325331" cy="38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003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233" y="4188335"/>
            <a:ext cx="3246220" cy="19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Compartment syndrome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Limbs are divided into osteofascial compartments by thick fascial bands</a:t>
            </a:r>
          </a:p>
          <a:p>
            <a:r>
              <a:rPr lang="en-GB"/>
              <a:t>A condition where the pressure within an enclosed anatomical compartment rises sufficiently to obstruct the micro-vascular circulation causing tissue ischemia and, if left untreated, necrosis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Aetiology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/>
              <a:t>Severe trauma (&gt;85%) usually associated with fractures, dislocations or crush injuries. Can occur in both open and closed injuries. </a:t>
            </a:r>
          </a:p>
          <a:p>
            <a:pPr lvl="1"/>
            <a:r>
              <a:rPr lang="en-GB"/>
              <a:t>Externally applied pressure (dressings, POP etc) </a:t>
            </a:r>
          </a:p>
          <a:p>
            <a:pPr lvl="1"/>
            <a:r>
              <a:rPr lang="en-GB"/>
              <a:t>Muscle trauma </a:t>
            </a:r>
          </a:p>
          <a:p>
            <a:pPr lvl="1"/>
            <a:r>
              <a:rPr lang="en-GB"/>
              <a:t>Vascular injury and reperfusion injury </a:t>
            </a:r>
          </a:p>
          <a:p>
            <a:pPr lvl="1"/>
            <a:r>
              <a:rPr lang="en-GB"/>
              <a:t> Prolonged increase in exercise intensity (e.g. military recruits)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438086"/>
                </a:solidFill>
              </a:rPr>
              <a:t>A</a:t>
            </a:r>
            <a:r>
              <a:rPr lang="en-GB" dirty="0" smtClean="0"/>
              <a:t>natomical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76" y="2209240"/>
            <a:ext cx="2568385" cy="42806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93776" y="3430637"/>
            <a:ext cx="4451705" cy="5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93776" y="4818604"/>
            <a:ext cx="4451705" cy="26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4252" y="2461678"/>
            <a:ext cx="183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Proximal 1/3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46653" y="3858016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1/3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46653" y="5141232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Distal 1/3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6455331" cy="4325112"/>
          </a:xfrm>
        </p:spPr>
        <p:txBody>
          <a:bodyPr/>
          <a:lstStyle/>
          <a:p>
            <a:r>
              <a:rPr lang="en-GB" b="1" dirty="0"/>
              <a:t>Clinical features </a:t>
            </a:r>
            <a:endParaRPr lang="en-GB" dirty="0"/>
          </a:p>
          <a:p>
            <a:r>
              <a:rPr lang="en-GB" dirty="0"/>
              <a:t>Pain - most important. Especially pain out of proportion to the injury </a:t>
            </a:r>
          </a:p>
          <a:p>
            <a:r>
              <a:rPr lang="en-GB" dirty="0"/>
              <a:t>The 6 </a:t>
            </a:r>
            <a:r>
              <a:rPr lang="en-GB" dirty="0" err="1"/>
              <a:t>p’s</a:t>
            </a:r>
            <a:r>
              <a:rPr lang="en-GB" dirty="0"/>
              <a:t> of an acutely </a:t>
            </a:r>
            <a:r>
              <a:rPr lang="en-GB" dirty="0" err="1"/>
              <a:t>ischaemic</a:t>
            </a:r>
            <a:r>
              <a:rPr lang="en-GB" dirty="0"/>
              <a:t> limb appear very late and we should not wait for these (except pain)</a:t>
            </a:r>
          </a:p>
          <a:p>
            <a:pPr>
              <a:buFont typeface="Wingdings" charset="2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011" y="2209800"/>
            <a:ext cx="2236227" cy="302412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7334601" cy="4325112"/>
          </a:xfrm>
        </p:spPr>
        <p:txBody>
          <a:bodyPr/>
          <a:lstStyle/>
          <a:p>
            <a:r>
              <a:rPr lang="en-GB" dirty="0"/>
              <a:t>Most reliable signs are </a:t>
            </a:r>
          </a:p>
          <a:p>
            <a:r>
              <a:rPr lang="en-GB" b="1" dirty="0"/>
              <a:t>Pain</a:t>
            </a:r>
            <a:r>
              <a:rPr lang="en-GB" dirty="0"/>
              <a:t> on passive stretching of the </a:t>
            </a:r>
            <a:r>
              <a:rPr lang="en-GB" b="1" dirty="0"/>
              <a:t>involved compartment</a:t>
            </a:r>
            <a:endParaRPr lang="en-GB" dirty="0"/>
          </a:p>
          <a:p>
            <a:r>
              <a:rPr lang="en-GB" b="1" dirty="0"/>
              <a:t>Pain</a:t>
            </a:r>
            <a:r>
              <a:rPr lang="en-GB" dirty="0"/>
              <a:t> on palpation of the involved compartment and </a:t>
            </a:r>
          </a:p>
          <a:p>
            <a:r>
              <a:rPr lang="en-GB" dirty="0"/>
              <a:t>Sensory deficit in the distribution of any sensory nerve traversing the involved compartment.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51" y="1388060"/>
            <a:ext cx="2529251" cy="2563277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Clinical</a:t>
            </a:r>
          </a:p>
          <a:p>
            <a:r>
              <a:rPr lang="en-GB"/>
              <a:t>Pressure monitoring</a:t>
            </a:r>
          </a:p>
          <a:p>
            <a:endParaRPr lang="en-GB"/>
          </a:p>
          <a:p>
            <a:r>
              <a:rPr lang="en-GB"/>
              <a:t>If clinically high suspicion of compartment syndrome don’t delay treatment to measure intracompartmental pressure.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545" y="1143000"/>
            <a:ext cx="35306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Release external pressure – split plaster and underlying bandaging to skin</a:t>
            </a:r>
          </a:p>
          <a:p>
            <a:pPr>
              <a:lnSpc>
                <a:spcPct val="90000"/>
              </a:lnSpc>
            </a:pPr>
            <a:r>
              <a:rPr lang="en-GB" dirty="0"/>
              <a:t>Elevate leg to level of heart</a:t>
            </a:r>
          </a:p>
          <a:p>
            <a:pPr>
              <a:lnSpc>
                <a:spcPct val="90000"/>
              </a:lnSpc>
            </a:pPr>
            <a:r>
              <a:rPr lang="en-GB" dirty="0"/>
              <a:t>DO NOT worry about losing the reduction, amputation would be a far worse </a:t>
            </a:r>
            <a:r>
              <a:rPr lang="en-GB" dirty="0" smtClean="0"/>
              <a:t>complication</a:t>
            </a:r>
          </a:p>
          <a:p>
            <a:pPr>
              <a:lnSpc>
                <a:spcPct val="90000"/>
              </a:lnSpc>
            </a:pPr>
            <a:r>
              <a:rPr lang="en-GB" dirty="0"/>
              <a:t>If no rapid relief – ASK FOR HELP</a:t>
            </a:r>
          </a:p>
          <a:p>
            <a:pPr>
              <a:lnSpc>
                <a:spcPct val="90000"/>
              </a:lnSpc>
            </a:pPr>
            <a:r>
              <a:rPr lang="en-GB" dirty="0"/>
              <a:t>Need </a:t>
            </a:r>
            <a:r>
              <a:rPr lang="en-GB" dirty="0" err="1"/>
              <a:t>fasciotomy</a:t>
            </a:r>
            <a:r>
              <a:rPr lang="en-GB" dirty="0"/>
              <a:t> in theatre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829" y="4826876"/>
            <a:ext cx="2602493" cy="174766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Septic arthritis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Infected joint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Presentation: Painful, hot swollen, joint. Unable to move. Unwell. Fevers.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Recent history of concurrent infection, local trauma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Co-morbidities: Diabetes. 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Drugs: </a:t>
            </a:r>
            <a:r>
              <a:rPr lang="en-GB" dirty="0" err="1">
                <a:ea typeface="+mn-ea"/>
                <a:cs typeface="+mn-cs"/>
              </a:rPr>
              <a:t>Imunosuppressed</a:t>
            </a:r>
            <a:r>
              <a:rPr lang="en-GB" dirty="0"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15" y="4148575"/>
            <a:ext cx="2084630" cy="1949848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Septic arthritis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FBC/ CRP/ ESR/ Blood cultures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Can aspirate joint if superficial landmarks 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(knee/ shoulder/ ankle)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U/S guided hip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Send for urgent gram stain as well as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 MC and 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Ultimately needs washout (open/ arthroscopic)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endParaRPr lang="en-GB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Septic arthritis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At washout send fluid/ tissue for MC+S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Discuss </a:t>
            </a:r>
            <a:r>
              <a:rPr lang="en-GB">
                <a:ea typeface="+mn-ea"/>
                <a:cs typeface="+mn-cs"/>
              </a:rPr>
              <a:t>with </a:t>
            </a:r>
            <a:r>
              <a:rPr lang="en-GB" smtClean="0">
                <a:ea typeface="+mn-ea"/>
                <a:cs typeface="+mn-cs"/>
              </a:rPr>
              <a:t>microbiology</a:t>
            </a:r>
            <a:endParaRPr lang="en-GB" dirty="0"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134" y="3289901"/>
            <a:ext cx="3284635" cy="3284635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/>
      </p:pic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/>
      </p:pic>
      <p:pic>
        <p:nvPicPr>
          <p:cNvPr id="5" name="Picture 4" descr="Slid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438086"/>
                </a:solidFill>
              </a:rPr>
              <a:t>I</a:t>
            </a:r>
            <a:r>
              <a:rPr lang="en-GB" dirty="0" smtClean="0"/>
              <a:t>ntra-</a:t>
            </a:r>
            <a:r>
              <a:rPr lang="en-GB" dirty="0" err="1" smtClean="0"/>
              <a:t>articular</a:t>
            </a:r>
            <a:r>
              <a:rPr lang="en-GB" dirty="0" smtClean="0"/>
              <a:t> / extra </a:t>
            </a:r>
            <a:r>
              <a:rPr lang="en-GB" dirty="0" err="1" smtClean="0"/>
              <a:t>articular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3" y="2995150"/>
            <a:ext cx="2895600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01" y="2995150"/>
            <a:ext cx="3892504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248356" y="1162756"/>
            <a:ext cx="8229600" cy="4525963"/>
          </a:xfrm>
        </p:spPr>
      </p:pic>
      <p:pic>
        <p:nvPicPr>
          <p:cNvPr id="5" name="Picture 4" descr="Slid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Questions ?</a:t>
            </a:r>
            <a:endParaRPr lang="en-US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357</TotalTime>
  <Words>1976</Words>
  <Application>Microsoft Macintosh PowerPoint</Application>
  <PresentationFormat>On-screen Show (4:3)</PresentationFormat>
  <Paragraphs>424</Paragraphs>
  <Slides>95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Urban</vt:lpstr>
      <vt:lpstr>Orthopaedics for finals Part 1</vt:lpstr>
      <vt:lpstr>Finals – What we expect</vt:lpstr>
      <vt:lpstr>Outline</vt:lpstr>
      <vt:lpstr>Classification of fractures</vt:lpstr>
      <vt:lpstr>General classification</vt:lpstr>
      <vt:lpstr>Open or closed #</vt:lpstr>
      <vt:lpstr>Pattern</vt:lpstr>
      <vt:lpstr>Anatomical location</vt:lpstr>
      <vt:lpstr>Intra-articular / extra articular</vt:lpstr>
      <vt:lpstr>Displaced/ undisplaced</vt:lpstr>
      <vt:lpstr>Displacement</vt:lpstr>
      <vt:lpstr>Displaced/ undisplaced Angulation</vt:lpstr>
      <vt:lpstr>Angulation/ tilt</vt:lpstr>
      <vt:lpstr>Describing fractures</vt:lpstr>
      <vt:lpstr>Present this X ray</vt:lpstr>
      <vt:lpstr>Summary of #</vt:lpstr>
      <vt:lpstr>Outline</vt:lpstr>
      <vt:lpstr>4 Rs</vt:lpstr>
      <vt:lpstr>Reduction</vt:lpstr>
      <vt:lpstr>Restriction</vt:lpstr>
      <vt:lpstr>Restriction</vt:lpstr>
      <vt:lpstr>Restriction</vt:lpstr>
      <vt:lpstr>Restriction</vt:lpstr>
      <vt:lpstr>Restriction</vt:lpstr>
      <vt:lpstr>Outline</vt:lpstr>
      <vt:lpstr>Complications of fractures</vt:lpstr>
      <vt:lpstr>Outline</vt:lpstr>
      <vt:lpstr>Classification of hip fractures</vt:lpstr>
      <vt:lpstr>Management</vt:lpstr>
      <vt:lpstr>Slide 30</vt:lpstr>
      <vt:lpstr>Intracapsular NOF#- anatomy</vt:lpstr>
      <vt:lpstr>Intracapsular NOF#-Garden classification</vt:lpstr>
      <vt:lpstr>Intracapsular NOF#- Gardens Surgical management</vt:lpstr>
      <vt:lpstr>Intracapsular NOF#-Surgical management</vt:lpstr>
      <vt:lpstr>Intracapsular NOF#-Complications </vt:lpstr>
      <vt:lpstr>Extracapsular NOF #</vt:lpstr>
      <vt:lpstr>Quiz</vt:lpstr>
      <vt:lpstr>Quiz</vt:lpstr>
      <vt:lpstr>Quiz</vt:lpstr>
      <vt:lpstr>THR</vt:lpstr>
      <vt:lpstr>Quiz</vt:lpstr>
      <vt:lpstr>Quiz</vt:lpstr>
      <vt:lpstr>Quiz</vt:lpstr>
      <vt:lpstr>Cannulated screw fixation</vt:lpstr>
      <vt:lpstr>Quiz</vt:lpstr>
      <vt:lpstr>Quiz</vt:lpstr>
      <vt:lpstr>Quiz</vt:lpstr>
      <vt:lpstr>DHS</vt:lpstr>
      <vt:lpstr>Outline</vt:lpstr>
      <vt:lpstr>Salter Harris classification</vt:lpstr>
      <vt:lpstr>SALT Crush</vt:lpstr>
      <vt:lpstr>Salter Harris classification</vt:lpstr>
      <vt:lpstr>Salter-Harris classification</vt:lpstr>
      <vt:lpstr>Salter-Harris classification</vt:lpstr>
      <vt:lpstr>Outline</vt:lpstr>
      <vt:lpstr>What is this?</vt:lpstr>
      <vt:lpstr>Distal radius – normal anatomy</vt:lpstr>
      <vt:lpstr>Colles fracture X ray</vt:lpstr>
      <vt:lpstr>Colles fracture</vt:lpstr>
      <vt:lpstr>Colles fracture</vt:lpstr>
      <vt:lpstr>Smith’s fracture</vt:lpstr>
      <vt:lpstr>Smith’s fracture- X Ray</vt:lpstr>
      <vt:lpstr>Bartons fractures</vt:lpstr>
      <vt:lpstr>Bartons fractures- X rays</vt:lpstr>
      <vt:lpstr>Post ORIF Volar Barton’s</vt:lpstr>
      <vt:lpstr>Outline</vt:lpstr>
      <vt:lpstr>Ankle fractures</vt:lpstr>
      <vt:lpstr>Ankle fractures</vt:lpstr>
      <vt:lpstr>Ankle fractures – Uni malleolar</vt:lpstr>
      <vt:lpstr>Ankle fractures – Weber C</vt:lpstr>
      <vt:lpstr>Ankle fractures- Weber C</vt:lpstr>
      <vt:lpstr>Treatment</vt:lpstr>
      <vt:lpstr>Treatment</vt:lpstr>
      <vt:lpstr>Outline</vt:lpstr>
      <vt:lpstr>Open fractures</vt:lpstr>
      <vt:lpstr>Open fractures</vt:lpstr>
      <vt:lpstr>Open fractures</vt:lpstr>
      <vt:lpstr>Compartment syndrome</vt:lpstr>
      <vt:lpstr>Aetiology</vt:lpstr>
      <vt:lpstr>Diagnosis</vt:lpstr>
      <vt:lpstr>Signs</vt:lpstr>
      <vt:lpstr>Diagnosis</vt:lpstr>
      <vt:lpstr>Treatment</vt:lpstr>
      <vt:lpstr>Septic arthritis</vt:lpstr>
      <vt:lpstr>Septic arthritis</vt:lpstr>
      <vt:lpstr>Septic arthritis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Orthopaedics for finals Part 1</dc:title>
  <dc:creator>Harry Krishnan</dc:creator>
  <cp:lastModifiedBy>Harry Krishnan</cp:lastModifiedBy>
  <cp:revision>7</cp:revision>
  <dcterms:created xsi:type="dcterms:W3CDTF">2012-02-23T08:44:10Z</dcterms:created>
  <dcterms:modified xsi:type="dcterms:W3CDTF">2012-02-23T09:38:25Z</dcterms:modified>
</cp:coreProperties>
</file>