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4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85"/>
  </p:notesMasterIdLst>
  <p:sldIdLst>
    <p:sldId id="826" r:id="rId2"/>
    <p:sldId id="828" r:id="rId3"/>
    <p:sldId id="829" r:id="rId4"/>
    <p:sldId id="830" r:id="rId5"/>
    <p:sldId id="831" r:id="rId6"/>
    <p:sldId id="911" r:id="rId7"/>
    <p:sldId id="832" r:id="rId8"/>
    <p:sldId id="833" r:id="rId9"/>
    <p:sldId id="834" r:id="rId10"/>
    <p:sldId id="835" r:id="rId11"/>
    <p:sldId id="836" r:id="rId12"/>
    <p:sldId id="837" r:id="rId13"/>
    <p:sldId id="838" r:id="rId14"/>
    <p:sldId id="839" r:id="rId15"/>
    <p:sldId id="841" r:id="rId16"/>
    <p:sldId id="842" r:id="rId17"/>
    <p:sldId id="843" r:id="rId18"/>
    <p:sldId id="844" r:id="rId19"/>
    <p:sldId id="845" r:id="rId20"/>
    <p:sldId id="846" r:id="rId21"/>
    <p:sldId id="847" r:id="rId22"/>
    <p:sldId id="848" r:id="rId23"/>
    <p:sldId id="849" r:id="rId24"/>
    <p:sldId id="850" r:id="rId25"/>
    <p:sldId id="851" r:id="rId26"/>
    <p:sldId id="852" r:id="rId27"/>
    <p:sldId id="853" r:id="rId28"/>
    <p:sldId id="854" r:id="rId29"/>
    <p:sldId id="855" r:id="rId30"/>
    <p:sldId id="856" r:id="rId31"/>
    <p:sldId id="857" r:id="rId32"/>
    <p:sldId id="858" r:id="rId33"/>
    <p:sldId id="859" r:id="rId34"/>
    <p:sldId id="860" r:id="rId35"/>
    <p:sldId id="861" r:id="rId36"/>
    <p:sldId id="862" r:id="rId37"/>
    <p:sldId id="863" r:id="rId38"/>
    <p:sldId id="864" r:id="rId39"/>
    <p:sldId id="865" r:id="rId40"/>
    <p:sldId id="866" r:id="rId41"/>
    <p:sldId id="867" r:id="rId42"/>
    <p:sldId id="868" r:id="rId43"/>
    <p:sldId id="869" r:id="rId44"/>
    <p:sldId id="870" r:id="rId45"/>
    <p:sldId id="871" r:id="rId46"/>
    <p:sldId id="872" r:id="rId47"/>
    <p:sldId id="873" r:id="rId48"/>
    <p:sldId id="874" r:id="rId49"/>
    <p:sldId id="875" r:id="rId50"/>
    <p:sldId id="876" r:id="rId51"/>
    <p:sldId id="877" r:id="rId52"/>
    <p:sldId id="878" r:id="rId53"/>
    <p:sldId id="879" r:id="rId54"/>
    <p:sldId id="880" r:id="rId55"/>
    <p:sldId id="883" r:id="rId56"/>
    <p:sldId id="884" r:id="rId57"/>
    <p:sldId id="885" r:id="rId58"/>
    <p:sldId id="886" r:id="rId59"/>
    <p:sldId id="887" r:id="rId60"/>
    <p:sldId id="888" r:id="rId61"/>
    <p:sldId id="889" r:id="rId62"/>
    <p:sldId id="890" r:id="rId63"/>
    <p:sldId id="891" r:id="rId64"/>
    <p:sldId id="892" r:id="rId65"/>
    <p:sldId id="893" r:id="rId66"/>
    <p:sldId id="894" r:id="rId67"/>
    <p:sldId id="895" r:id="rId68"/>
    <p:sldId id="896" r:id="rId69"/>
    <p:sldId id="897" r:id="rId70"/>
    <p:sldId id="898" r:id="rId71"/>
    <p:sldId id="899" r:id="rId72"/>
    <p:sldId id="900" r:id="rId73"/>
    <p:sldId id="901" r:id="rId74"/>
    <p:sldId id="902" r:id="rId75"/>
    <p:sldId id="903" r:id="rId76"/>
    <p:sldId id="904" r:id="rId77"/>
    <p:sldId id="905" r:id="rId78"/>
    <p:sldId id="906" r:id="rId79"/>
    <p:sldId id="907" r:id="rId80"/>
    <p:sldId id="908" r:id="rId81"/>
    <p:sldId id="909" r:id="rId82"/>
    <p:sldId id="910" r:id="rId83"/>
    <p:sldId id="806" r:id="rId84"/>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CC0000"/>
    <a:srgbClr val="FFCC66"/>
    <a:srgbClr val="CCFF99"/>
    <a:srgbClr val="FFCCFF"/>
    <a:srgbClr val="0000FF"/>
    <a:srgbClr val="00FF00"/>
    <a:srgbClr val="0000CC"/>
    <a:srgbClr val="FF0000"/>
    <a:srgbClr val="FF66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98" autoAdjust="0"/>
    <p:restoredTop sz="81486" autoAdjust="0"/>
  </p:normalViewPr>
  <p:slideViewPr>
    <p:cSldViewPr>
      <p:cViewPr varScale="1">
        <p:scale>
          <a:sx n="44" d="100"/>
          <a:sy n="44" d="100"/>
        </p:scale>
        <p:origin x="-1008"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45" d="100"/>
          <a:sy n="45" d="100"/>
        </p:scale>
        <p:origin x="-1890" y="-120"/>
      </p:cViewPr>
      <p:guideLst>
        <p:guide orient="horz" pos="3024"/>
        <p:guide pos="2304"/>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Header Placeholder 27649"/>
          <p:cNvSpPr>
            <a:spLocks noGrp="1" noChangeArrowheads="1"/>
          </p:cNvSpPr>
          <p:nvPr>
            <p:ph type="hdr" sz="quarter"/>
          </p:nvPr>
        </p:nvSpPr>
        <p:spPr bwMode="auto">
          <a:xfrm>
            <a:off x="0" y="0"/>
            <a:ext cx="3170238" cy="481013"/>
          </a:xfrm>
          <a:prstGeom prst="rect">
            <a:avLst/>
          </a:prstGeom>
          <a:noFill/>
          <a:ln w="9525">
            <a:noFill/>
            <a:miter lim="800000"/>
            <a:headEnd/>
            <a:tailEnd/>
          </a:ln>
        </p:spPr>
        <p:txBody>
          <a:bodyPr vert="horz" wrap="square" lIns="96652" tIns="48327" rIns="96652" bIns="48327" numCol="1" anchor="t" anchorCtr="0" compatLnSpc="1">
            <a:prstTxWarp prst="textNoShape">
              <a:avLst/>
            </a:prstTxWarp>
          </a:bodyPr>
          <a:lstStyle>
            <a:lvl1pPr defTabSz="966788">
              <a:defRPr sz="1300"/>
            </a:lvl1pPr>
          </a:lstStyle>
          <a:p>
            <a:pPr>
              <a:defRPr/>
            </a:pPr>
            <a:endParaRPr lang="en-GB"/>
          </a:p>
        </p:txBody>
      </p:sp>
      <p:sp>
        <p:nvSpPr>
          <p:cNvPr id="27651" name="Date Placeholder 27650"/>
          <p:cNvSpPr>
            <a:spLocks noGrp="1" noChangeArrowheads="1"/>
          </p:cNvSpPr>
          <p:nvPr>
            <p:ph type="dt" idx="1"/>
          </p:nvPr>
        </p:nvSpPr>
        <p:spPr bwMode="auto">
          <a:xfrm>
            <a:off x="4144963" y="0"/>
            <a:ext cx="3168650" cy="481013"/>
          </a:xfrm>
          <a:prstGeom prst="rect">
            <a:avLst/>
          </a:prstGeom>
          <a:noFill/>
          <a:ln w="9525">
            <a:noFill/>
            <a:miter lim="800000"/>
            <a:headEnd/>
            <a:tailEnd/>
          </a:ln>
        </p:spPr>
        <p:txBody>
          <a:bodyPr vert="horz" wrap="square" lIns="96652" tIns="48327" rIns="96652" bIns="48327" numCol="1" anchor="t" anchorCtr="0" compatLnSpc="1">
            <a:prstTxWarp prst="textNoShape">
              <a:avLst/>
            </a:prstTxWarp>
          </a:bodyPr>
          <a:lstStyle>
            <a:lvl1pPr algn="r" defTabSz="966788">
              <a:defRPr sz="1300"/>
            </a:lvl1pPr>
          </a:lstStyle>
          <a:p>
            <a:pPr>
              <a:defRPr/>
            </a:pPr>
            <a:endParaRPr lang="en-GB"/>
          </a:p>
        </p:txBody>
      </p:sp>
      <p:sp>
        <p:nvSpPr>
          <p:cNvPr id="36868" name="Rectangle 27651"/>
          <p:cNvSpPr>
            <a:spLocks noGrp="1" noRot="1" noChangeAspect="1" noChangeArrowheads="1" noTextEdit="1"/>
          </p:cNvSpPr>
          <p:nvPr>
            <p:ph type="sldImg" idx="2"/>
          </p:nvPr>
        </p:nvSpPr>
        <p:spPr bwMode="auto">
          <a:xfrm>
            <a:off x="1258888" y="720725"/>
            <a:ext cx="4800600" cy="3600450"/>
          </a:xfrm>
          <a:prstGeom prst="rect">
            <a:avLst/>
          </a:prstGeom>
          <a:noFill/>
          <a:ln w="9525" algn="ctr">
            <a:solidFill>
              <a:srgbClr val="000000"/>
            </a:solidFill>
            <a:miter lim="800000"/>
            <a:headEnd/>
            <a:tailEnd/>
          </a:ln>
        </p:spPr>
      </p:sp>
      <p:sp>
        <p:nvSpPr>
          <p:cNvPr id="4101" name="Notes Placeholder 4100"/>
          <p:cNvSpPr>
            <a:spLocks noGrp="1" noChangeArrowheads="1"/>
          </p:cNvSpPr>
          <p:nvPr>
            <p:ph type="body" sz="quarter" idx="3"/>
          </p:nvPr>
        </p:nvSpPr>
        <p:spPr bwMode="auto">
          <a:xfrm>
            <a:off x="731838" y="4560888"/>
            <a:ext cx="5851525" cy="4319587"/>
          </a:xfrm>
          <a:prstGeom prst="rect">
            <a:avLst/>
          </a:prstGeom>
          <a:noFill/>
          <a:ln w="9525" cap="flat" cmpd="sng" algn="ctr">
            <a:noFill/>
            <a:prstDash val="solid"/>
            <a:miter lim="800000"/>
            <a:headEnd type="none" w="med" len="med"/>
            <a:tailEnd type="none" w="med" len="med"/>
          </a:ln>
          <a:effectLst/>
        </p:spPr>
        <p:txBody>
          <a:bodyPr vert="horz" wrap="square" lIns="96652" tIns="48327" rIns="96652" bIns="48327" numCol="1" anchor="t" anchorCtr="0" compatLnSpc="1">
            <a:prstTxWarp prst="textNoShape">
              <a:avLst/>
            </a:prstTxWarp>
          </a:bodyPr>
          <a:lstStyle/>
          <a:p>
            <a:pPr lvl="0"/>
            <a:r>
              <a:rPr lang="en-GB" noProof="0" smtClean="0"/>
              <a:t>Click to edit Master text styles</a:t>
            </a:r>
            <a:endParaRPr lang="en-US" noProof="0" smtClean="0"/>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27654" name="Footer Placeholder 27653"/>
          <p:cNvSpPr>
            <a:spLocks noGrp="1" noChangeArrowheads="1"/>
          </p:cNvSpPr>
          <p:nvPr>
            <p:ph type="ftr" sz="quarter" idx="4"/>
          </p:nvPr>
        </p:nvSpPr>
        <p:spPr bwMode="auto">
          <a:xfrm>
            <a:off x="0" y="9120188"/>
            <a:ext cx="3170238" cy="479425"/>
          </a:xfrm>
          <a:prstGeom prst="rect">
            <a:avLst/>
          </a:prstGeom>
          <a:noFill/>
          <a:ln w="9525">
            <a:noFill/>
            <a:miter lim="800000"/>
            <a:headEnd/>
            <a:tailEnd/>
          </a:ln>
        </p:spPr>
        <p:txBody>
          <a:bodyPr vert="horz" wrap="square" lIns="96652" tIns="48327" rIns="96652" bIns="48327" numCol="1" anchor="b" anchorCtr="0" compatLnSpc="1">
            <a:prstTxWarp prst="textNoShape">
              <a:avLst/>
            </a:prstTxWarp>
          </a:bodyPr>
          <a:lstStyle>
            <a:lvl1pPr defTabSz="966788">
              <a:defRPr sz="1300"/>
            </a:lvl1pPr>
          </a:lstStyle>
          <a:p>
            <a:pPr>
              <a:defRPr/>
            </a:pPr>
            <a:endParaRPr lang="en-GB"/>
          </a:p>
        </p:txBody>
      </p:sp>
      <p:sp>
        <p:nvSpPr>
          <p:cNvPr id="4103" name="Slide Number Placeholder 4102"/>
          <p:cNvSpPr>
            <a:spLocks noGrp="1" noChangeArrowheads="1"/>
          </p:cNvSpPr>
          <p:nvPr>
            <p:ph type="sldNum" sz="quarter" idx="5"/>
          </p:nvPr>
        </p:nvSpPr>
        <p:spPr bwMode="auto">
          <a:xfrm>
            <a:off x="4144963" y="9120188"/>
            <a:ext cx="3168650" cy="479425"/>
          </a:xfrm>
          <a:prstGeom prst="rect">
            <a:avLst/>
          </a:prstGeom>
          <a:noFill/>
          <a:ln w="9525" cap="flat" cmpd="sng" algn="ctr">
            <a:noFill/>
            <a:prstDash val="solid"/>
            <a:miter lim="800000"/>
            <a:headEnd type="none" w="med" len="med"/>
            <a:tailEnd type="none" w="med" len="med"/>
          </a:ln>
          <a:effectLst/>
        </p:spPr>
        <p:txBody>
          <a:bodyPr vert="horz" wrap="square" lIns="96652" tIns="48327" rIns="96652" bIns="48327" numCol="1" anchor="b" anchorCtr="0" compatLnSpc="1">
            <a:prstTxWarp prst="textNoShape">
              <a:avLst/>
            </a:prstTxWarp>
          </a:bodyPr>
          <a:lstStyle>
            <a:lvl1pPr algn="r" defTabSz="966788">
              <a:defRPr sz="1300"/>
            </a:lvl1pPr>
          </a:lstStyle>
          <a:p>
            <a:pPr>
              <a:defRPr/>
            </a:pPr>
            <a:fld id="{93073926-7B69-4570-918D-EA0F4CE6BCF6}" type="slidenum">
              <a:rPr lang="en-GB"/>
              <a:pPr>
                <a:defRPr/>
              </a:pPr>
              <a:t>‹#›</a:t>
            </a:fld>
            <a:endParaRPr lang="en-GB"/>
          </a:p>
        </p:txBody>
      </p:sp>
    </p:spTree>
    <p:extLst>
      <p:ext uri="{BB962C8B-B14F-4D97-AF65-F5344CB8AC3E}">
        <p14:creationId xmlns:p14="http://schemas.microsoft.com/office/powerpoint/2010/main" xmlns="" val="40474213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5"/>
          <p:cNvSpPr>
            <a:spLocks noGrp="1" noChangeArrowheads="1"/>
          </p:cNvSpPr>
          <p:nvPr>
            <p:ph type="sldNum" sz="quarter" idx="5"/>
          </p:nvPr>
        </p:nvSpPr>
        <p:spPr>
          <a:noFill/>
        </p:spPr>
        <p:txBody>
          <a:bodyPr/>
          <a:lstStyle/>
          <a:p>
            <a:fld id="{3F0CB905-B7AE-1C4E-B06F-A7485138C76D}" type="slidenum">
              <a:rPr lang="en-GB"/>
              <a:pPr/>
              <a:t>1</a:t>
            </a:fld>
            <a:endParaRPr lang="en-GB"/>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endParaRPr lang="en-US">
              <a:latin typeface="Times New Roman"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5"/>
          <p:cNvSpPr>
            <a:spLocks noGrp="1" noChangeArrowheads="1"/>
          </p:cNvSpPr>
          <p:nvPr>
            <p:ph type="sldNum" sz="quarter" idx="5"/>
          </p:nvPr>
        </p:nvSpPr>
        <p:spPr>
          <a:noFill/>
        </p:spPr>
        <p:txBody>
          <a:bodyPr/>
          <a:lstStyle/>
          <a:p>
            <a:fld id="{B0B2D80D-C522-5547-846F-F1672FCCAA68}" type="slidenum">
              <a:rPr lang="en-GB"/>
              <a:pPr/>
              <a:t>11</a:t>
            </a:fld>
            <a:endParaRPr lang="en-GB"/>
          </a:p>
        </p:txBody>
      </p:sp>
      <p:sp>
        <p:nvSpPr>
          <p:cNvPr id="94211" name="Rectangle 2"/>
          <p:cNvSpPr>
            <a:spLocks noGrp="1" noRot="1" noChangeAspect="1" noChangeArrowheads="1" noTextEdit="1"/>
          </p:cNvSpPr>
          <p:nvPr>
            <p:ph type="sldImg"/>
          </p:nvPr>
        </p:nvSpPr>
        <p:spPr>
          <a:xfrm>
            <a:off x="1257300" y="720725"/>
            <a:ext cx="4800600" cy="3600450"/>
          </a:xfrm>
          <a:ln/>
        </p:spPr>
      </p:sp>
      <p:sp>
        <p:nvSpPr>
          <p:cNvPr id="94212" name="Rectangle 3"/>
          <p:cNvSpPr>
            <a:spLocks noGrp="1" noChangeArrowheads="1"/>
          </p:cNvSpPr>
          <p:nvPr>
            <p:ph type="body" idx="1"/>
          </p:nvPr>
        </p:nvSpPr>
        <p:spPr>
          <a:xfrm>
            <a:off x="975931" y="4560570"/>
            <a:ext cx="5363341" cy="4320540"/>
          </a:xfrm>
          <a:noFill/>
          <a:ln/>
        </p:spPr>
        <p:txBody>
          <a:bodyPr lIns="92609" tIns="46305" rIns="92609" bIns="46305"/>
          <a:lstStyle/>
          <a:p>
            <a:endParaRPr lang="en-US">
              <a:latin typeface="Times New Roman"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5"/>
          <p:cNvSpPr>
            <a:spLocks noGrp="1" noChangeArrowheads="1"/>
          </p:cNvSpPr>
          <p:nvPr>
            <p:ph type="sldNum" sz="quarter" idx="5"/>
          </p:nvPr>
        </p:nvSpPr>
        <p:spPr>
          <a:noFill/>
        </p:spPr>
        <p:txBody>
          <a:bodyPr/>
          <a:lstStyle/>
          <a:p>
            <a:fld id="{6D4E3384-BA72-A546-ADC7-D7FD3DC8B063}" type="slidenum">
              <a:rPr lang="en-GB"/>
              <a:pPr/>
              <a:t>12</a:t>
            </a:fld>
            <a:endParaRPr lang="en-GB"/>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endParaRPr lang="en-US">
              <a:latin typeface="Times New Roman"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5"/>
          <p:cNvSpPr>
            <a:spLocks noGrp="1" noChangeArrowheads="1"/>
          </p:cNvSpPr>
          <p:nvPr>
            <p:ph type="sldNum" sz="quarter" idx="5"/>
          </p:nvPr>
        </p:nvSpPr>
        <p:spPr>
          <a:noFill/>
        </p:spPr>
        <p:txBody>
          <a:bodyPr/>
          <a:lstStyle/>
          <a:p>
            <a:fld id="{0C7558C5-DCD3-DA40-8451-50E1EBEAC7CF}" type="slidenum">
              <a:rPr lang="en-GB"/>
              <a:pPr/>
              <a:t>13</a:t>
            </a:fld>
            <a:endParaRPr lang="en-GB"/>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endParaRPr lang="en-US">
              <a:latin typeface="Times New Roman"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5"/>
          <p:cNvSpPr>
            <a:spLocks noGrp="1" noChangeArrowheads="1"/>
          </p:cNvSpPr>
          <p:nvPr>
            <p:ph type="sldNum" sz="quarter" idx="5"/>
          </p:nvPr>
        </p:nvSpPr>
        <p:spPr>
          <a:noFill/>
        </p:spPr>
        <p:txBody>
          <a:bodyPr/>
          <a:lstStyle/>
          <a:p>
            <a:fld id="{D9AD5B3F-2076-8A4B-B119-BA9AAAD31066}" type="slidenum">
              <a:rPr lang="en-GB"/>
              <a:pPr/>
              <a:t>14</a:t>
            </a:fld>
            <a:endParaRPr lang="en-GB"/>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endParaRPr lang="en-US">
              <a:latin typeface="Times New Roman"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5"/>
          <p:cNvSpPr>
            <a:spLocks noGrp="1" noChangeArrowheads="1"/>
          </p:cNvSpPr>
          <p:nvPr>
            <p:ph type="sldNum" sz="quarter" idx="5"/>
          </p:nvPr>
        </p:nvSpPr>
        <p:spPr>
          <a:noFill/>
        </p:spPr>
        <p:txBody>
          <a:bodyPr/>
          <a:lstStyle/>
          <a:p>
            <a:fld id="{87898E75-2FD8-BE49-9CC9-379F0DDF59F6}" type="slidenum">
              <a:rPr lang="en-GB"/>
              <a:pPr/>
              <a:t>15</a:t>
            </a:fld>
            <a:endParaRPr lang="en-GB"/>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endParaRPr lang="en-US">
              <a:latin typeface="Times New Roman"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5"/>
          <p:cNvSpPr>
            <a:spLocks noGrp="1" noChangeArrowheads="1"/>
          </p:cNvSpPr>
          <p:nvPr>
            <p:ph type="sldNum" sz="quarter" idx="5"/>
          </p:nvPr>
        </p:nvSpPr>
        <p:spPr>
          <a:noFill/>
        </p:spPr>
        <p:txBody>
          <a:bodyPr/>
          <a:lstStyle/>
          <a:p>
            <a:fld id="{8075F713-7191-1B4F-AAB8-9F852DDD7D2B}" type="slidenum">
              <a:rPr lang="en-GB"/>
              <a:pPr/>
              <a:t>16</a:t>
            </a:fld>
            <a:endParaRPr lang="en-GB"/>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endParaRPr lang="en-US">
              <a:latin typeface="Times New Roman"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5"/>
          <p:cNvSpPr>
            <a:spLocks noGrp="1" noChangeArrowheads="1"/>
          </p:cNvSpPr>
          <p:nvPr>
            <p:ph type="sldNum" sz="quarter" idx="5"/>
          </p:nvPr>
        </p:nvSpPr>
        <p:spPr>
          <a:noFill/>
        </p:spPr>
        <p:txBody>
          <a:bodyPr/>
          <a:lstStyle/>
          <a:p>
            <a:fld id="{A515A15C-F229-C441-B01F-5A891B5F1D98}" type="slidenum">
              <a:rPr lang="en-GB"/>
              <a:pPr/>
              <a:t>17</a:t>
            </a:fld>
            <a:endParaRPr lang="en-GB"/>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endParaRPr lang="en-US">
              <a:latin typeface="Times New Roman"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5"/>
          <p:cNvSpPr>
            <a:spLocks noGrp="1" noChangeArrowheads="1"/>
          </p:cNvSpPr>
          <p:nvPr>
            <p:ph type="sldNum" sz="quarter" idx="5"/>
          </p:nvPr>
        </p:nvSpPr>
        <p:spPr>
          <a:noFill/>
        </p:spPr>
        <p:txBody>
          <a:bodyPr/>
          <a:lstStyle/>
          <a:p>
            <a:fld id="{4D3AE056-0E46-E847-9C3A-E7346FBC4AFB}" type="slidenum">
              <a:rPr lang="en-GB"/>
              <a:pPr/>
              <a:t>18</a:t>
            </a:fld>
            <a:endParaRPr lang="en-GB"/>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endParaRPr lang="en-US">
              <a:latin typeface="Times New Roman"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5"/>
          <p:cNvSpPr>
            <a:spLocks noGrp="1" noChangeArrowheads="1"/>
          </p:cNvSpPr>
          <p:nvPr>
            <p:ph type="sldNum" sz="quarter" idx="5"/>
          </p:nvPr>
        </p:nvSpPr>
        <p:spPr>
          <a:noFill/>
        </p:spPr>
        <p:txBody>
          <a:bodyPr/>
          <a:lstStyle/>
          <a:p>
            <a:fld id="{4CDA5E80-BF08-2A45-A86D-4DC5AC463DE3}" type="slidenum">
              <a:rPr lang="en-GB"/>
              <a:pPr/>
              <a:t>19</a:t>
            </a:fld>
            <a:endParaRPr lang="en-GB"/>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endParaRPr lang="en-US">
              <a:latin typeface="Times New Roman"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5"/>
          <p:cNvSpPr>
            <a:spLocks noGrp="1" noChangeArrowheads="1"/>
          </p:cNvSpPr>
          <p:nvPr>
            <p:ph type="sldNum" sz="quarter" idx="5"/>
          </p:nvPr>
        </p:nvSpPr>
        <p:spPr>
          <a:noFill/>
        </p:spPr>
        <p:txBody>
          <a:bodyPr/>
          <a:lstStyle/>
          <a:p>
            <a:fld id="{0925BAFB-44E3-3A40-B59F-1EA26951FEE9}" type="slidenum">
              <a:rPr lang="en-GB"/>
              <a:pPr/>
              <a:t>20</a:t>
            </a:fld>
            <a:endParaRPr lang="en-GB"/>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endParaRPr lang="en-US">
              <a:latin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5"/>
          <p:cNvSpPr>
            <a:spLocks noGrp="1" noChangeArrowheads="1"/>
          </p:cNvSpPr>
          <p:nvPr>
            <p:ph type="sldNum" sz="quarter" idx="5"/>
          </p:nvPr>
        </p:nvSpPr>
        <p:spPr>
          <a:noFill/>
        </p:spPr>
        <p:txBody>
          <a:bodyPr/>
          <a:lstStyle/>
          <a:p>
            <a:fld id="{DDCC9045-4EB7-9540-AEB7-FB8C5D02803E}" type="slidenum">
              <a:rPr lang="en-GB"/>
              <a:pPr/>
              <a:t>2</a:t>
            </a:fld>
            <a:endParaRPr lang="en-GB"/>
          </a:p>
        </p:txBody>
      </p:sp>
      <p:sp>
        <p:nvSpPr>
          <p:cNvPr id="89091" name="Rectangle 2"/>
          <p:cNvSpPr>
            <a:spLocks noGrp="1" noRot="1" noChangeAspect="1" noChangeArrowheads="1" noTextEdit="1"/>
          </p:cNvSpPr>
          <p:nvPr>
            <p:ph type="sldImg"/>
          </p:nvPr>
        </p:nvSpPr>
        <p:spPr>
          <a:xfrm>
            <a:off x="1414463" y="835025"/>
            <a:ext cx="4486275" cy="3365500"/>
          </a:xfrm>
          <a:ln cap="flat"/>
        </p:spPr>
      </p:sp>
      <p:sp>
        <p:nvSpPr>
          <p:cNvPr id="89092" name="Rectangle 3"/>
          <p:cNvSpPr>
            <a:spLocks noGrp="1" noChangeArrowheads="1"/>
          </p:cNvSpPr>
          <p:nvPr>
            <p:ph type="body" idx="1"/>
          </p:nvPr>
        </p:nvSpPr>
        <p:spPr>
          <a:xfrm>
            <a:off x="975931" y="4563648"/>
            <a:ext cx="5363341" cy="4040505"/>
          </a:xfrm>
          <a:noFill/>
          <a:ln/>
        </p:spPr>
        <p:txBody>
          <a:bodyPr lIns="92075" tIns="46038" rIns="92075" bIns="46038"/>
          <a:lstStyle/>
          <a:p>
            <a:endParaRPr lang="en-US">
              <a:latin typeface="Times New Roman"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5"/>
          <p:cNvSpPr>
            <a:spLocks noGrp="1" noChangeArrowheads="1"/>
          </p:cNvSpPr>
          <p:nvPr>
            <p:ph type="sldNum" sz="quarter" idx="5"/>
          </p:nvPr>
        </p:nvSpPr>
        <p:spPr>
          <a:noFill/>
        </p:spPr>
        <p:txBody>
          <a:bodyPr/>
          <a:lstStyle/>
          <a:p>
            <a:fld id="{9B9F64E9-5A7D-B047-B66F-A4C5A0038196}" type="slidenum">
              <a:rPr lang="en-GB"/>
              <a:pPr/>
              <a:t>21</a:t>
            </a:fld>
            <a:endParaRPr lang="en-GB"/>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endParaRPr lang="en-US">
              <a:latin typeface="Times New Roman"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5"/>
          <p:cNvSpPr>
            <a:spLocks noGrp="1" noChangeArrowheads="1"/>
          </p:cNvSpPr>
          <p:nvPr>
            <p:ph type="sldNum" sz="quarter" idx="5"/>
          </p:nvPr>
        </p:nvSpPr>
        <p:spPr>
          <a:noFill/>
        </p:spPr>
        <p:txBody>
          <a:bodyPr/>
          <a:lstStyle/>
          <a:p>
            <a:fld id="{E89DAB3A-B0D8-C849-BE08-BAE6C96EDB3F}" type="slidenum">
              <a:rPr lang="en-GB"/>
              <a:pPr/>
              <a:t>22</a:t>
            </a:fld>
            <a:endParaRPr lang="en-GB"/>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endParaRPr lang="en-US">
              <a:latin typeface="Times New Roman"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5"/>
          <p:cNvSpPr>
            <a:spLocks noGrp="1" noChangeArrowheads="1"/>
          </p:cNvSpPr>
          <p:nvPr>
            <p:ph type="sldNum" sz="quarter" idx="5"/>
          </p:nvPr>
        </p:nvSpPr>
        <p:spPr>
          <a:noFill/>
        </p:spPr>
        <p:txBody>
          <a:bodyPr/>
          <a:lstStyle/>
          <a:p>
            <a:fld id="{BA24289C-8DB9-5942-A508-55D3B31CFF73}" type="slidenum">
              <a:rPr lang="en-GB"/>
              <a:pPr/>
              <a:t>23</a:t>
            </a:fld>
            <a:endParaRPr lang="en-GB"/>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endParaRPr lang="en-US">
              <a:latin typeface="Times New Roman"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5"/>
          <p:cNvSpPr>
            <a:spLocks noGrp="1" noChangeArrowheads="1"/>
          </p:cNvSpPr>
          <p:nvPr>
            <p:ph type="sldNum" sz="quarter" idx="5"/>
          </p:nvPr>
        </p:nvSpPr>
        <p:spPr>
          <a:noFill/>
        </p:spPr>
        <p:txBody>
          <a:bodyPr/>
          <a:lstStyle/>
          <a:p>
            <a:fld id="{EB07C6C3-9D7A-3849-9BB9-8B397BA4A5F1}" type="slidenum">
              <a:rPr lang="en-GB"/>
              <a:pPr/>
              <a:t>24</a:t>
            </a:fld>
            <a:endParaRPr lang="en-GB"/>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endParaRPr lang="en-US">
              <a:latin typeface="Times New Roman"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5"/>
          <p:cNvSpPr>
            <a:spLocks noGrp="1" noChangeArrowheads="1"/>
          </p:cNvSpPr>
          <p:nvPr>
            <p:ph type="sldNum" sz="quarter" idx="5"/>
          </p:nvPr>
        </p:nvSpPr>
        <p:spPr>
          <a:noFill/>
        </p:spPr>
        <p:txBody>
          <a:bodyPr/>
          <a:lstStyle/>
          <a:p>
            <a:fld id="{FBB40BFA-955B-1648-ADC0-6D090313C36B}" type="slidenum">
              <a:rPr lang="en-GB"/>
              <a:pPr/>
              <a:t>25</a:t>
            </a:fld>
            <a:endParaRPr lang="en-GB"/>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endParaRPr lang="en-US">
              <a:latin typeface="Times New Roman"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5"/>
          <p:cNvSpPr>
            <a:spLocks noGrp="1" noChangeArrowheads="1"/>
          </p:cNvSpPr>
          <p:nvPr>
            <p:ph type="sldNum" sz="quarter" idx="5"/>
          </p:nvPr>
        </p:nvSpPr>
        <p:spPr>
          <a:noFill/>
        </p:spPr>
        <p:txBody>
          <a:bodyPr/>
          <a:lstStyle/>
          <a:p>
            <a:fld id="{C5452B24-A6BD-1744-87DA-0BE2DBEECBE5}" type="slidenum">
              <a:rPr lang="en-GB"/>
              <a:pPr/>
              <a:t>26</a:t>
            </a:fld>
            <a:endParaRPr lang="en-GB"/>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endParaRPr lang="en-US">
              <a:latin typeface="Times New Roman"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5"/>
          <p:cNvSpPr>
            <a:spLocks noGrp="1" noChangeArrowheads="1"/>
          </p:cNvSpPr>
          <p:nvPr>
            <p:ph type="sldNum" sz="quarter" idx="5"/>
          </p:nvPr>
        </p:nvSpPr>
        <p:spPr>
          <a:noFill/>
        </p:spPr>
        <p:txBody>
          <a:bodyPr/>
          <a:lstStyle/>
          <a:p>
            <a:fld id="{9CDF2463-2178-4C47-8FB8-EBAC49A22B47}" type="slidenum">
              <a:rPr lang="en-GB"/>
              <a:pPr/>
              <a:t>27</a:t>
            </a:fld>
            <a:endParaRPr lang="en-GB"/>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endParaRPr lang="en-US">
              <a:latin typeface="Times New Roman"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5"/>
          <p:cNvSpPr>
            <a:spLocks noGrp="1" noChangeArrowheads="1"/>
          </p:cNvSpPr>
          <p:nvPr>
            <p:ph type="sldNum" sz="quarter" idx="5"/>
          </p:nvPr>
        </p:nvSpPr>
        <p:spPr>
          <a:noFill/>
        </p:spPr>
        <p:txBody>
          <a:bodyPr/>
          <a:lstStyle/>
          <a:p>
            <a:fld id="{9E2C469D-E946-4F43-ABA1-4B05E78B7F46}" type="slidenum">
              <a:rPr lang="en-GB"/>
              <a:pPr/>
              <a:t>28</a:t>
            </a:fld>
            <a:endParaRPr lang="en-GB"/>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endParaRPr lang="en-US">
              <a:latin typeface="Times New Roman"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5"/>
          <p:cNvSpPr>
            <a:spLocks noGrp="1" noChangeArrowheads="1"/>
          </p:cNvSpPr>
          <p:nvPr>
            <p:ph type="sldNum" sz="quarter" idx="5"/>
          </p:nvPr>
        </p:nvSpPr>
        <p:spPr>
          <a:noFill/>
        </p:spPr>
        <p:txBody>
          <a:bodyPr/>
          <a:lstStyle/>
          <a:p>
            <a:fld id="{888592A0-B749-2A4C-A73D-BDAB1053BAFD}" type="slidenum">
              <a:rPr lang="en-GB"/>
              <a:pPr/>
              <a:t>29</a:t>
            </a:fld>
            <a:endParaRPr lang="en-GB"/>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endParaRPr lang="en-US">
              <a:latin typeface="Times New Roman"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5"/>
          <p:cNvSpPr>
            <a:spLocks noGrp="1" noChangeArrowheads="1"/>
          </p:cNvSpPr>
          <p:nvPr>
            <p:ph type="sldNum" sz="quarter" idx="5"/>
          </p:nvPr>
        </p:nvSpPr>
        <p:spPr>
          <a:noFill/>
        </p:spPr>
        <p:txBody>
          <a:bodyPr/>
          <a:lstStyle/>
          <a:p>
            <a:fld id="{A1E405FE-50B6-2E4B-A2C7-E44F52F76D96}" type="slidenum">
              <a:rPr lang="en-GB"/>
              <a:pPr/>
              <a:t>30</a:t>
            </a:fld>
            <a:endParaRPr lang="en-GB"/>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endParaRPr lang="en-US">
              <a:latin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5"/>
          <p:cNvSpPr>
            <a:spLocks noGrp="1" noChangeArrowheads="1"/>
          </p:cNvSpPr>
          <p:nvPr>
            <p:ph type="sldNum" sz="quarter" idx="5"/>
          </p:nvPr>
        </p:nvSpPr>
        <p:spPr>
          <a:noFill/>
        </p:spPr>
        <p:txBody>
          <a:bodyPr/>
          <a:lstStyle/>
          <a:p>
            <a:fld id="{F4257909-E0F2-684B-94A8-0FAF91AE3E14}" type="slidenum">
              <a:rPr lang="en-GB"/>
              <a:pPr/>
              <a:t>3</a:t>
            </a:fld>
            <a:endParaRPr lang="en-GB"/>
          </a:p>
        </p:txBody>
      </p:sp>
      <p:sp>
        <p:nvSpPr>
          <p:cNvPr id="90115" name="Rectangle 2"/>
          <p:cNvSpPr>
            <a:spLocks noGrp="1" noRot="1" noChangeAspect="1" noChangeArrowheads="1" noTextEdit="1"/>
          </p:cNvSpPr>
          <p:nvPr>
            <p:ph type="sldImg"/>
          </p:nvPr>
        </p:nvSpPr>
        <p:spPr>
          <a:xfrm>
            <a:off x="1414463" y="835025"/>
            <a:ext cx="4486275" cy="3365500"/>
          </a:xfrm>
          <a:ln cap="flat"/>
        </p:spPr>
      </p:sp>
      <p:sp>
        <p:nvSpPr>
          <p:cNvPr id="90116" name="Rectangle 3"/>
          <p:cNvSpPr>
            <a:spLocks noGrp="1" noChangeArrowheads="1"/>
          </p:cNvSpPr>
          <p:nvPr>
            <p:ph type="body" idx="1"/>
          </p:nvPr>
        </p:nvSpPr>
        <p:spPr>
          <a:xfrm>
            <a:off x="975931" y="4563648"/>
            <a:ext cx="5363341" cy="4040505"/>
          </a:xfrm>
          <a:noFill/>
          <a:ln/>
        </p:spPr>
        <p:txBody>
          <a:bodyPr lIns="92075" tIns="46038" rIns="92075" bIns="46038"/>
          <a:lstStyle/>
          <a:p>
            <a:endParaRPr lang="en-US">
              <a:latin typeface="Times New Roman"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5"/>
          <p:cNvSpPr>
            <a:spLocks noGrp="1" noChangeArrowheads="1"/>
          </p:cNvSpPr>
          <p:nvPr>
            <p:ph type="sldNum" sz="quarter" idx="5"/>
          </p:nvPr>
        </p:nvSpPr>
        <p:spPr>
          <a:noFill/>
        </p:spPr>
        <p:txBody>
          <a:bodyPr/>
          <a:lstStyle/>
          <a:p>
            <a:fld id="{CC56CC4A-6D24-CA4B-931B-5B53A3D58E28}" type="slidenum">
              <a:rPr lang="en-GB"/>
              <a:pPr/>
              <a:t>31</a:t>
            </a:fld>
            <a:endParaRPr lang="en-GB"/>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endParaRPr lang="en-US">
              <a:latin typeface="Times New Roman"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5"/>
          <p:cNvSpPr>
            <a:spLocks noGrp="1" noChangeArrowheads="1"/>
          </p:cNvSpPr>
          <p:nvPr>
            <p:ph type="sldNum" sz="quarter" idx="5"/>
          </p:nvPr>
        </p:nvSpPr>
        <p:spPr>
          <a:noFill/>
        </p:spPr>
        <p:txBody>
          <a:bodyPr/>
          <a:lstStyle/>
          <a:p>
            <a:fld id="{2184083D-8D71-634D-81A1-198898F37A14}" type="slidenum">
              <a:rPr lang="en-GB"/>
              <a:pPr/>
              <a:t>32</a:t>
            </a:fld>
            <a:endParaRPr lang="en-GB"/>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endParaRPr lang="en-US">
              <a:latin typeface="Times New Roman"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5"/>
          <p:cNvSpPr>
            <a:spLocks noGrp="1" noChangeArrowheads="1"/>
          </p:cNvSpPr>
          <p:nvPr>
            <p:ph type="sldNum" sz="quarter" idx="5"/>
          </p:nvPr>
        </p:nvSpPr>
        <p:spPr>
          <a:noFill/>
        </p:spPr>
        <p:txBody>
          <a:bodyPr/>
          <a:lstStyle/>
          <a:p>
            <a:fld id="{F0936096-B517-9F46-B770-7080A8588923}" type="slidenum">
              <a:rPr lang="en-GB"/>
              <a:pPr/>
              <a:t>33</a:t>
            </a:fld>
            <a:endParaRPr lang="en-GB"/>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endParaRPr lang="en-US">
              <a:latin typeface="Times New Roman"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5"/>
          <p:cNvSpPr>
            <a:spLocks noGrp="1" noChangeArrowheads="1"/>
          </p:cNvSpPr>
          <p:nvPr>
            <p:ph type="sldNum" sz="quarter" idx="5"/>
          </p:nvPr>
        </p:nvSpPr>
        <p:spPr>
          <a:noFill/>
        </p:spPr>
        <p:txBody>
          <a:bodyPr/>
          <a:lstStyle/>
          <a:p>
            <a:fld id="{142BAA38-8AB2-474C-A441-0596F1E05A0C}" type="slidenum">
              <a:rPr lang="en-GB"/>
              <a:pPr/>
              <a:t>34</a:t>
            </a:fld>
            <a:endParaRPr lang="en-GB"/>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endParaRPr lang="en-US">
              <a:latin typeface="Times New Roman"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5"/>
          <p:cNvSpPr>
            <a:spLocks noGrp="1" noChangeArrowheads="1"/>
          </p:cNvSpPr>
          <p:nvPr>
            <p:ph type="sldNum" sz="quarter" idx="5"/>
          </p:nvPr>
        </p:nvSpPr>
        <p:spPr>
          <a:noFill/>
        </p:spPr>
        <p:txBody>
          <a:bodyPr/>
          <a:lstStyle/>
          <a:p>
            <a:fld id="{B299B586-AFE6-C846-A84A-9B4ADB050353}" type="slidenum">
              <a:rPr lang="en-GB"/>
              <a:pPr/>
              <a:t>35</a:t>
            </a:fld>
            <a:endParaRPr lang="en-GB"/>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endParaRPr lang="en-US">
              <a:latin typeface="Times New Roman"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5"/>
          <p:cNvSpPr>
            <a:spLocks noGrp="1" noChangeArrowheads="1"/>
          </p:cNvSpPr>
          <p:nvPr>
            <p:ph type="sldNum" sz="quarter" idx="5"/>
          </p:nvPr>
        </p:nvSpPr>
        <p:spPr>
          <a:noFill/>
        </p:spPr>
        <p:txBody>
          <a:bodyPr/>
          <a:lstStyle/>
          <a:p>
            <a:fld id="{70C025BB-3AFE-8F43-9C4C-675044E3B23D}" type="slidenum">
              <a:rPr lang="en-GB"/>
              <a:pPr/>
              <a:t>36</a:t>
            </a:fld>
            <a:endParaRPr lang="en-GB"/>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endParaRPr lang="en-US">
              <a:latin typeface="Times New Roman"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5"/>
          <p:cNvSpPr>
            <a:spLocks noGrp="1" noChangeArrowheads="1"/>
          </p:cNvSpPr>
          <p:nvPr>
            <p:ph type="sldNum" sz="quarter" idx="5"/>
          </p:nvPr>
        </p:nvSpPr>
        <p:spPr>
          <a:noFill/>
        </p:spPr>
        <p:txBody>
          <a:bodyPr/>
          <a:lstStyle/>
          <a:p>
            <a:fld id="{844BBDD3-AE68-E749-BA7D-1C5CA880FFB5}" type="slidenum">
              <a:rPr lang="en-GB"/>
              <a:pPr/>
              <a:t>37</a:t>
            </a:fld>
            <a:endParaRPr lang="en-GB"/>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endParaRPr lang="en-US">
              <a:latin typeface="Times New Roman"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5"/>
          <p:cNvSpPr>
            <a:spLocks noGrp="1" noChangeArrowheads="1"/>
          </p:cNvSpPr>
          <p:nvPr>
            <p:ph type="sldNum" sz="quarter" idx="5"/>
          </p:nvPr>
        </p:nvSpPr>
        <p:spPr>
          <a:noFill/>
        </p:spPr>
        <p:txBody>
          <a:bodyPr/>
          <a:lstStyle/>
          <a:p>
            <a:fld id="{674695B3-10AB-1443-8E2C-AF55F1096739}" type="slidenum">
              <a:rPr lang="en-GB"/>
              <a:pPr/>
              <a:t>38</a:t>
            </a:fld>
            <a:endParaRPr lang="en-GB"/>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endParaRPr lang="en-US">
              <a:latin typeface="Times New Roman"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5"/>
          <p:cNvSpPr>
            <a:spLocks noGrp="1" noChangeArrowheads="1"/>
          </p:cNvSpPr>
          <p:nvPr>
            <p:ph type="sldNum" sz="quarter" idx="5"/>
          </p:nvPr>
        </p:nvSpPr>
        <p:spPr>
          <a:noFill/>
        </p:spPr>
        <p:txBody>
          <a:bodyPr/>
          <a:lstStyle/>
          <a:p>
            <a:fld id="{6B8A5658-C406-D149-9025-86BA556A6AB9}" type="slidenum">
              <a:rPr lang="en-GB"/>
              <a:pPr/>
              <a:t>39</a:t>
            </a:fld>
            <a:endParaRPr lang="en-GB"/>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endParaRPr lang="en-US">
              <a:latin typeface="Times New Roman"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5"/>
          <p:cNvSpPr>
            <a:spLocks noGrp="1" noChangeArrowheads="1"/>
          </p:cNvSpPr>
          <p:nvPr>
            <p:ph type="sldNum" sz="quarter" idx="5"/>
          </p:nvPr>
        </p:nvSpPr>
        <p:spPr>
          <a:noFill/>
        </p:spPr>
        <p:txBody>
          <a:bodyPr/>
          <a:lstStyle/>
          <a:p>
            <a:fld id="{EE8B1D01-951E-BB46-BC4A-5DE6677A1FCB}" type="slidenum">
              <a:rPr lang="en-GB"/>
              <a:pPr/>
              <a:t>40</a:t>
            </a:fld>
            <a:endParaRPr lang="en-GB"/>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endParaRPr lang="en-US">
              <a:latin typeface="Times New Roman"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5"/>
          <p:cNvSpPr>
            <a:spLocks noGrp="1" noChangeArrowheads="1"/>
          </p:cNvSpPr>
          <p:nvPr>
            <p:ph type="sldNum" sz="quarter" idx="5"/>
          </p:nvPr>
        </p:nvSpPr>
        <p:spPr>
          <a:noFill/>
        </p:spPr>
        <p:txBody>
          <a:bodyPr/>
          <a:lstStyle/>
          <a:p>
            <a:fld id="{2EAF127E-1D8D-F14B-BA52-E3BB15296A28}" type="slidenum">
              <a:rPr lang="en-GB"/>
              <a:pPr/>
              <a:t>4</a:t>
            </a:fld>
            <a:endParaRPr lang="en-GB"/>
          </a:p>
        </p:txBody>
      </p:sp>
      <p:sp>
        <p:nvSpPr>
          <p:cNvPr id="91139" name="Rectangle 2"/>
          <p:cNvSpPr>
            <a:spLocks noGrp="1" noRot="1" noChangeAspect="1" noChangeArrowheads="1" noTextEdit="1"/>
          </p:cNvSpPr>
          <p:nvPr>
            <p:ph type="sldImg"/>
          </p:nvPr>
        </p:nvSpPr>
        <p:spPr>
          <a:xfrm>
            <a:off x="1257300" y="720725"/>
            <a:ext cx="4800600" cy="3600450"/>
          </a:xfrm>
          <a:ln/>
        </p:spPr>
      </p:sp>
      <p:sp>
        <p:nvSpPr>
          <p:cNvPr id="91140" name="Rectangle 3"/>
          <p:cNvSpPr>
            <a:spLocks noGrp="1" noChangeArrowheads="1"/>
          </p:cNvSpPr>
          <p:nvPr>
            <p:ph type="body" idx="1"/>
          </p:nvPr>
        </p:nvSpPr>
        <p:spPr>
          <a:xfrm>
            <a:off x="975931" y="4560570"/>
            <a:ext cx="5363341" cy="4320540"/>
          </a:xfrm>
          <a:noFill/>
          <a:ln/>
        </p:spPr>
        <p:txBody>
          <a:bodyPr/>
          <a:lstStyle/>
          <a:p>
            <a:endParaRPr lang="en-US">
              <a:latin typeface="Times New Roman"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5"/>
          <p:cNvSpPr>
            <a:spLocks noGrp="1" noChangeArrowheads="1"/>
          </p:cNvSpPr>
          <p:nvPr>
            <p:ph type="sldNum" sz="quarter" idx="5"/>
          </p:nvPr>
        </p:nvSpPr>
        <p:spPr>
          <a:noFill/>
        </p:spPr>
        <p:txBody>
          <a:bodyPr/>
          <a:lstStyle/>
          <a:p>
            <a:fld id="{16F732D5-C4DD-FB40-95F5-DE984EC32015}" type="slidenum">
              <a:rPr lang="en-GB"/>
              <a:pPr/>
              <a:t>41</a:t>
            </a:fld>
            <a:endParaRPr lang="en-GB"/>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endParaRPr lang="en-US">
              <a:latin typeface="Times New Roman"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5"/>
          <p:cNvSpPr>
            <a:spLocks noGrp="1" noChangeArrowheads="1"/>
          </p:cNvSpPr>
          <p:nvPr>
            <p:ph type="sldNum" sz="quarter" idx="5"/>
          </p:nvPr>
        </p:nvSpPr>
        <p:spPr>
          <a:noFill/>
        </p:spPr>
        <p:txBody>
          <a:bodyPr/>
          <a:lstStyle/>
          <a:p>
            <a:fld id="{94A83439-5D86-3943-B685-63189F851953}" type="slidenum">
              <a:rPr lang="en-GB"/>
              <a:pPr/>
              <a:t>42</a:t>
            </a:fld>
            <a:endParaRPr lang="en-GB"/>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endParaRPr lang="en-US">
              <a:latin typeface="Times New Roman"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5"/>
          <p:cNvSpPr>
            <a:spLocks noGrp="1" noChangeArrowheads="1"/>
          </p:cNvSpPr>
          <p:nvPr>
            <p:ph type="sldNum" sz="quarter" idx="5"/>
          </p:nvPr>
        </p:nvSpPr>
        <p:spPr>
          <a:noFill/>
        </p:spPr>
        <p:txBody>
          <a:bodyPr/>
          <a:lstStyle/>
          <a:p>
            <a:fld id="{2619DF15-F93B-DD4D-A402-996C9B8CD5E0}" type="slidenum">
              <a:rPr lang="en-GB"/>
              <a:pPr/>
              <a:t>43</a:t>
            </a:fld>
            <a:endParaRPr lang="en-GB"/>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p:spPr>
        <p:txBody>
          <a:bodyPr/>
          <a:lstStyle/>
          <a:p>
            <a:endParaRPr lang="en-US">
              <a:latin typeface="Times New Roman"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5"/>
          <p:cNvSpPr>
            <a:spLocks noGrp="1" noChangeArrowheads="1"/>
          </p:cNvSpPr>
          <p:nvPr>
            <p:ph type="sldNum" sz="quarter" idx="5"/>
          </p:nvPr>
        </p:nvSpPr>
        <p:spPr>
          <a:noFill/>
        </p:spPr>
        <p:txBody>
          <a:bodyPr/>
          <a:lstStyle/>
          <a:p>
            <a:fld id="{713C50A6-0B67-F442-905A-7EA70000DCB0}" type="slidenum">
              <a:rPr lang="en-GB"/>
              <a:pPr/>
              <a:t>44</a:t>
            </a:fld>
            <a:endParaRPr lang="en-GB"/>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endParaRPr lang="en-US">
              <a:latin typeface="Times New Roman"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5"/>
          <p:cNvSpPr>
            <a:spLocks noGrp="1" noChangeArrowheads="1"/>
          </p:cNvSpPr>
          <p:nvPr>
            <p:ph type="sldNum" sz="quarter" idx="5"/>
          </p:nvPr>
        </p:nvSpPr>
        <p:spPr>
          <a:noFill/>
        </p:spPr>
        <p:txBody>
          <a:bodyPr/>
          <a:lstStyle/>
          <a:p>
            <a:fld id="{A436FC6E-5D39-544D-A998-D4DDFE8E2B7F}" type="slidenum">
              <a:rPr lang="en-GB"/>
              <a:pPr/>
              <a:t>45</a:t>
            </a:fld>
            <a:endParaRPr lang="en-GB"/>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endParaRPr lang="en-US">
              <a:latin typeface="Times New Roman"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5"/>
          <p:cNvSpPr>
            <a:spLocks noGrp="1" noChangeArrowheads="1"/>
          </p:cNvSpPr>
          <p:nvPr>
            <p:ph type="sldNum" sz="quarter" idx="5"/>
          </p:nvPr>
        </p:nvSpPr>
        <p:spPr>
          <a:noFill/>
        </p:spPr>
        <p:txBody>
          <a:bodyPr/>
          <a:lstStyle/>
          <a:p>
            <a:fld id="{43850E33-E9F5-2E45-8DC7-9CB08805608D}" type="slidenum">
              <a:rPr lang="en-GB"/>
              <a:pPr/>
              <a:t>46</a:t>
            </a:fld>
            <a:endParaRPr lang="en-GB"/>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r>
              <a:rPr lang="en-GB">
                <a:latin typeface="Times New Roman" charset="0"/>
              </a:rPr>
              <a:t>Trials with binary end points yield a proportion of patients in each group with the outcome of interest. When the outcome event is an adverse one, the difference between the proportions with the outcome in the new treatment (pN) and standard treatment (pS) groups is called the absolute risk reduction (ARR=pN pS). The number needed to treat is simply the reciprocal of the absolute risk difference, or 1/ARR (or 100/ARR if percentages are used rather than proportions). A large treatment effect, in the absolute scale, leads to a small number needed to treat. A treatment that will lead to one saved life for every 10 patients treated is clearly better than a competing treatment that saves one life for every 50 treated. Note that when there is no treatment effect the absolute risk reduction is zero and the number needed to treat is infinite. As we will see below, this causes problems. </a:t>
            </a:r>
          </a:p>
          <a:p>
            <a:endParaRPr lang="en-GB">
              <a:latin typeface="Times New Roman"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5"/>
          <p:cNvSpPr>
            <a:spLocks noGrp="1" noChangeArrowheads="1"/>
          </p:cNvSpPr>
          <p:nvPr>
            <p:ph type="sldNum" sz="quarter" idx="5"/>
          </p:nvPr>
        </p:nvSpPr>
        <p:spPr>
          <a:noFill/>
        </p:spPr>
        <p:txBody>
          <a:bodyPr/>
          <a:lstStyle/>
          <a:p>
            <a:fld id="{663DF86F-5CAD-E948-A2F1-23C066250C43}" type="slidenum">
              <a:rPr lang="en-GB"/>
              <a:pPr/>
              <a:t>47</a:t>
            </a:fld>
            <a:endParaRPr lang="en-GB"/>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endParaRPr lang="en-US">
              <a:latin typeface="Times New Roman"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5"/>
          <p:cNvSpPr>
            <a:spLocks noGrp="1" noChangeArrowheads="1"/>
          </p:cNvSpPr>
          <p:nvPr>
            <p:ph type="sldNum" sz="quarter" idx="5"/>
          </p:nvPr>
        </p:nvSpPr>
        <p:spPr>
          <a:noFill/>
        </p:spPr>
        <p:txBody>
          <a:bodyPr/>
          <a:lstStyle/>
          <a:p>
            <a:fld id="{981B87EA-1F26-C946-B8A6-E5A45BC50CCA}" type="slidenum">
              <a:rPr lang="en-GB"/>
              <a:pPr/>
              <a:t>48</a:t>
            </a:fld>
            <a:endParaRPr lang="en-GB"/>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p:spPr>
        <p:txBody>
          <a:bodyPr/>
          <a:lstStyle/>
          <a:p>
            <a:endParaRPr lang="en-US">
              <a:latin typeface="Times New Roman"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5"/>
          <p:cNvSpPr>
            <a:spLocks noGrp="1" noChangeArrowheads="1"/>
          </p:cNvSpPr>
          <p:nvPr>
            <p:ph type="sldNum" sz="quarter" idx="5"/>
          </p:nvPr>
        </p:nvSpPr>
        <p:spPr>
          <a:noFill/>
        </p:spPr>
        <p:txBody>
          <a:bodyPr/>
          <a:lstStyle/>
          <a:p>
            <a:fld id="{95E059EE-7EE6-3849-BFAC-51D46BA18E1E}" type="slidenum">
              <a:rPr lang="en-GB"/>
              <a:pPr/>
              <a:t>49</a:t>
            </a:fld>
            <a:endParaRPr lang="en-GB"/>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p:spPr>
        <p:txBody>
          <a:bodyPr/>
          <a:lstStyle/>
          <a:p>
            <a:endParaRPr lang="en-US">
              <a:latin typeface="Times New Roman"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5"/>
          <p:cNvSpPr>
            <a:spLocks noGrp="1" noChangeArrowheads="1"/>
          </p:cNvSpPr>
          <p:nvPr>
            <p:ph type="sldNum" sz="quarter" idx="5"/>
          </p:nvPr>
        </p:nvSpPr>
        <p:spPr>
          <a:noFill/>
        </p:spPr>
        <p:txBody>
          <a:bodyPr/>
          <a:lstStyle/>
          <a:p>
            <a:fld id="{A45B95ED-215C-6A4E-BFBE-91DCD8FA0E90}" type="slidenum">
              <a:rPr lang="en-GB"/>
              <a:pPr/>
              <a:t>50</a:t>
            </a:fld>
            <a:endParaRPr lang="en-GB"/>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endParaRPr lang="en-US">
              <a:latin typeface="Times New Roman"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a:noFill/>
        </p:spPr>
        <p:txBody>
          <a:bodyPr/>
          <a:lstStyle/>
          <a:p>
            <a:r>
              <a:rPr lang="en-AU">
                <a:latin typeface="Times New Roman" charset="0"/>
                <a:ea typeface="Arial" charset="0"/>
              </a:rPr>
              <a:t>PRESENTATION ONE</a:t>
            </a:r>
          </a:p>
        </p:txBody>
      </p:sp>
      <p:sp>
        <p:nvSpPr>
          <p:cNvPr id="74755" name="Rectangle 3"/>
          <p:cNvSpPr>
            <a:spLocks noGrp="1" noChangeArrowheads="1"/>
          </p:cNvSpPr>
          <p:nvPr>
            <p:ph type="dt" sz="quarter" idx="1"/>
          </p:nvPr>
        </p:nvSpPr>
        <p:spPr>
          <a:noFill/>
        </p:spPr>
        <p:txBody>
          <a:bodyPr/>
          <a:lstStyle/>
          <a:p>
            <a:fld id="{707DFFB5-A1FD-DC42-B960-4C25E6C801DB}" type="datetime1">
              <a:rPr lang="en-AU"/>
              <a:pPr/>
              <a:t>2/03/2012</a:t>
            </a:fld>
            <a:endParaRPr lang="en-AU"/>
          </a:p>
        </p:txBody>
      </p:sp>
      <p:sp>
        <p:nvSpPr>
          <p:cNvPr id="74756" name="Rectangle 6"/>
          <p:cNvSpPr>
            <a:spLocks noGrp="1" noChangeArrowheads="1"/>
          </p:cNvSpPr>
          <p:nvPr>
            <p:ph type="ftr" sz="quarter" idx="4"/>
          </p:nvPr>
        </p:nvSpPr>
        <p:spPr>
          <a:noFill/>
        </p:spPr>
        <p:txBody>
          <a:bodyPr/>
          <a:lstStyle/>
          <a:p>
            <a:r>
              <a:rPr lang="en-AU">
                <a:latin typeface="Times New Roman" charset="0"/>
                <a:ea typeface="Arial" charset="0"/>
              </a:rPr>
              <a:t>Introduction to Evidence-Based Practice</a:t>
            </a:r>
          </a:p>
        </p:txBody>
      </p:sp>
      <p:sp>
        <p:nvSpPr>
          <p:cNvPr id="74757" name="Rectangle 7"/>
          <p:cNvSpPr>
            <a:spLocks noGrp="1" noChangeArrowheads="1"/>
          </p:cNvSpPr>
          <p:nvPr>
            <p:ph type="sldNum" sz="quarter" idx="5"/>
          </p:nvPr>
        </p:nvSpPr>
        <p:spPr>
          <a:noFill/>
        </p:spPr>
        <p:txBody>
          <a:bodyPr/>
          <a:lstStyle/>
          <a:p>
            <a:fld id="{F018C630-95A0-4F43-B9E6-564B6D1A3729}" type="slidenum">
              <a:rPr lang="en-AU"/>
              <a:pPr/>
              <a:t>5</a:t>
            </a:fld>
            <a:endParaRPr lang="en-AU"/>
          </a:p>
        </p:txBody>
      </p:sp>
      <p:sp>
        <p:nvSpPr>
          <p:cNvPr id="74758" name="Rectangle 2"/>
          <p:cNvSpPr>
            <a:spLocks noGrp="1" noRot="1" noChangeAspect="1" noChangeArrowheads="1" noTextEdit="1"/>
          </p:cNvSpPr>
          <p:nvPr>
            <p:ph type="sldImg"/>
          </p:nvPr>
        </p:nvSpPr>
        <p:spPr>
          <a:ln/>
        </p:spPr>
      </p:sp>
      <p:sp>
        <p:nvSpPr>
          <p:cNvPr id="74759" name="Rectangle 3"/>
          <p:cNvSpPr>
            <a:spLocks noGrp="1" noChangeArrowheads="1"/>
          </p:cNvSpPr>
          <p:nvPr>
            <p:ph type="body" idx="1"/>
          </p:nvPr>
        </p:nvSpPr>
        <p:spPr>
          <a:noFill/>
          <a:ln/>
        </p:spPr>
        <p:txBody>
          <a:bodyPr/>
          <a:lstStyle/>
          <a:p>
            <a:pPr eaLnBrk="1" hangingPunct="1"/>
            <a:endParaRPr lang="en-US">
              <a:latin typeface="Times New Roman"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6194" name="Rectangle 5"/>
          <p:cNvSpPr>
            <a:spLocks noGrp="1" noChangeArrowheads="1"/>
          </p:cNvSpPr>
          <p:nvPr>
            <p:ph type="sldNum" sz="quarter" idx="5"/>
          </p:nvPr>
        </p:nvSpPr>
        <p:spPr>
          <a:noFill/>
        </p:spPr>
        <p:txBody>
          <a:bodyPr/>
          <a:lstStyle/>
          <a:p>
            <a:fld id="{379146F2-A946-8F45-B5DC-78B3B74A8680}" type="slidenum">
              <a:rPr lang="en-GB"/>
              <a:pPr/>
              <a:t>51</a:t>
            </a:fld>
            <a:endParaRPr lang="en-GB"/>
          </a:p>
        </p:txBody>
      </p:sp>
      <p:sp>
        <p:nvSpPr>
          <p:cNvPr id="136195" name="Rectangle 2"/>
          <p:cNvSpPr>
            <a:spLocks noGrp="1" noRot="1" noChangeAspect="1" noChangeArrowheads="1" noTextEdit="1"/>
          </p:cNvSpPr>
          <p:nvPr>
            <p:ph type="sldImg"/>
          </p:nvPr>
        </p:nvSpPr>
        <p:spPr>
          <a:xfrm>
            <a:off x="1220340" y="960121"/>
            <a:ext cx="4874521" cy="3291181"/>
          </a:xfrm>
          <a:solidFill>
            <a:srgbClr val="FFFFFF"/>
          </a:solidFill>
          <a:ln/>
        </p:spPr>
      </p:sp>
      <p:sp>
        <p:nvSpPr>
          <p:cNvPr id="136196" name="Rectangle 3"/>
          <p:cNvSpPr>
            <a:spLocks noGrp="1" noChangeArrowheads="1"/>
          </p:cNvSpPr>
          <p:nvPr>
            <p:ph type="body" idx="1"/>
          </p:nvPr>
        </p:nvSpPr>
        <p:spPr>
          <a:xfrm>
            <a:off x="1116082" y="4571342"/>
            <a:ext cx="5088165" cy="3652764"/>
          </a:xfrm>
          <a:noFill/>
          <a:ln/>
        </p:spPr>
        <p:txBody>
          <a:bodyPr wrap="none" anchor="ctr"/>
          <a:lstStyle/>
          <a:p>
            <a:endParaRPr lang="en-US">
              <a:latin typeface="Times New Roman"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7218" name="Rectangle 5"/>
          <p:cNvSpPr>
            <a:spLocks noGrp="1" noChangeArrowheads="1"/>
          </p:cNvSpPr>
          <p:nvPr>
            <p:ph type="sldNum" sz="quarter" idx="5"/>
          </p:nvPr>
        </p:nvSpPr>
        <p:spPr>
          <a:noFill/>
        </p:spPr>
        <p:txBody>
          <a:bodyPr/>
          <a:lstStyle/>
          <a:p>
            <a:fld id="{B8ED51BD-9FC1-F742-B960-B41512B19E4D}" type="slidenum">
              <a:rPr lang="en-GB"/>
              <a:pPr/>
              <a:t>52</a:t>
            </a:fld>
            <a:endParaRPr lang="en-GB"/>
          </a:p>
        </p:txBody>
      </p:sp>
      <p:sp>
        <p:nvSpPr>
          <p:cNvPr id="137219" name="Rectangle 2"/>
          <p:cNvSpPr>
            <a:spLocks noGrp="1" noRot="1" noChangeAspect="1" noChangeArrowheads="1" noTextEdit="1"/>
          </p:cNvSpPr>
          <p:nvPr>
            <p:ph type="sldImg"/>
          </p:nvPr>
        </p:nvSpPr>
        <p:spPr>
          <a:xfrm>
            <a:off x="1463675" y="960438"/>
            <a:ext cx="4387850" cy="3290887"/>
          </a:xfrm>
          <a:solidFill>
            <a:srgbClr val="FFFFFF"/>
          </a:solidFill>
          <a:ln/>
        </p:spPr>
      </p:sp>
      <p:sp>
        <p:nvSpPr>
          <p:cNvPr id="137220" name="Rectangle 3"/>
          <p:cNvSpPr>
            <a:spLocks noGrp="1" noChangeArrowheads="1"/>
          </p:cNvSpPr>
          <p:nvPr>
            <p:ph type="body" idx="1"/>
          </p:nvPr>
        </p:nvSpPr>
        <p:spPr>
          <a:xfrm>
            <a:off x="1116082" y="4571342"/>
            <a:ext cx="5088165" cy="3652764"/>
          </a:xfrm>
          <a:noFill/>
          <a:ln/>
        </p:spPr>
        <p:txBody>
          <a:bodyPr wrap="none" anchor="ctr"/>
          <a:lstStyle/>
          <a:p>
            <a:endParaRPr lang="en-US">
              <a:latin typeface="Times New Roman"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5"/>
          <p:cNvSpPr>
            <a:spLocks noGrp="1" noChangeArrowheads="1"/>
          </p:cNvSpPr>
          <p:nvPr>
            <p:ph type="sldNum" sz="quarter" idx="5"/>
          </p:nvPr>
        </p:nvSpPr>
        <p:spPr>
          <a:noFill/>
        </p:spPr>
        <p:txBody>
          <a:bodyPr/>
          <a:lstStyle/>
          <a:p>
            <a:fld id="{7982CD59-2083-A341-B03A-1F6ED1AC0CBB}" type="slidenum">
              <a:rPr lang="en-GB"/>
              <a:pPr/>
              <a:t>53</a:t>
            </a:fld>
            <a:endParaRPr lang="en-GB"/>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p:spPr>
        <p:txBody>
          <a:bodyPr/>
          <a:lstStyle/>
          <a:p>
            <a:endParaRPr lang="en-US">
              <a:latin typeface="Times New Roman"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hdr" sz="quarter"/>
          </p:nvPr>
        </p:nvSpPr>
        <p:spPr>
          <a:noFill/>
        </p:spPr>
        <p:txBody>
          <a:bodyPr/>
          <a:lstStyle/>
          <a:p>
            <a:r>
              <a:rPr lang="en-AU">
                <a:latin typeface="Times New Roman" charset="0"/>
                <a:ea typeface="Arial" charset="0"/>
              </a:rPr>
              <a:t>PRESENTATION ONE</a:t>
            </a:r>
          </a:p>
        </p:txBody>
      </p:sp>
      <p:sp>
        <p:nvSpPr>
          <p:cNvPr id="104451" name="Rectangle 3"/>
          <p:cNvSpPr>
            <a:spLocks noGrp="1" noChangeArrowheads="1"/>
          </p:cNvSpPr>
          <p:nvPr>
            <p:ph type="dt" sz="quarter" idx="1"/>
          </p:nvPr>
        </p:nvSpPr>
        <p:spPr>
          <a:noFill/>
        </p:spPr>
        <p:txBody>
          <a:bodyPr/>
          <a:lstStyle/>
          <a:p>
            <a:fld id="{AE652E58-6DF7-654A-9BF2-F8294ED950D9}" type="datetime1">
              <a:rPr lang="en-AU"/>
              <a:pPr/>
              <a:t>2/03/2012</a:t>
            </a:fld>
            <a:endParaRPr lang="en-AU"/>
          </a:p>
        </p:txBody>
      </p:sp>
      <p:sp>
        <p:nvSpPr>
          <p:cNvPr id="104452" name="Rectangle 6"/>
          <p:cNvSpPr>
            <a:spLocks noGrp="1" noChangeArrowheads="1"/>
          </p:cNvSpPr>
          <p:nvPr>
            <p:ph type="ftr" sz="quarter" idx="4"/>
          </p:nvPr>
        </p:nvSpPr>
        <p:spPr>
          <a:noFill/>
        </p:spPr>
        <p:txBody>
          <a:bodyPr/>
          <a:lstStyle/>
          <a:p>
            <a:r>
              <a:rPr lang="en-AU">
                <a:latin typeface="Times New Roman" charset="0"/>
                <a:ea typeface="Arial" charset="0"/>
              </a:rPr>
              <a:t>Introduction to Evidence-Based Practice</a:t>
            </a:r>
          </a:p>
        </p:txBody>
      </p:sp>
      <p:sp>
        <p:nvSpPr>
          <p:cNvPr id="104453" name="Rectangle 7"/>
          <p:cNvSpPr>
            <a:spLocks noGrp="1" noChangeArrowheads="1"/>
          </p:cNvSpPr>
          <p:nvPr>
            <p:ph type="sldNum" sz="quarter" idx="5"/>
          </p:nvPr>
        </p:nvSpPr>
        <p:spPr>
          <a:noFill/>
        </p:spPr>
        <p:txBody>
          <a:bodyPr/>
          <a:lstStyle/>
          <a:p>
            <a:fld id="{C833EDDE-0562-D04E-BD39-1DB75F2D8967}" type="slidenum">
              <a:rPr lang="en-AU"/>
              <a:pPr/>
              <a:t>54</a:t>
            </a:fld>
            <a:endParaRPr lang="en-AU"/>
          </a:p>
        </p:txBody>
      </p:sp>
      <p:sp>
        <p:nvSpPr>
          <p:cNvPr id="104454" name="Rectangle 2"/>
          <p:cNvSpPr>
            <a:spLocks noGrp="1" noRot="1" noChangeAspect="1" noChangeArrowheads="1" noTextEdit="1"/>
          </p:cNvSpPr>
          <p:nvPr>
            <p:ph type="sldImg"/>
          </p:nvPr>
        </p:nvSpPr>
        <p:spPr>
          <a:ln/>
        </p:spPr>
      </p:sp>
      <p:sp>
        <p:nvSpPr>
          <p:cNvPr id="104455" name="Rectangle 3"/>
          <p:cNvSpPr>
            <a:spLocks noGrp="1" noChangeArrowheads="1"/>
          </p:cNvSpPr>
          <p:nvPr>
            <p:ph type="body" idx="1"/>
          </p:nvPr>
        </p:nvSpPr>
        <p:spPr>
          <a:noFill/>
          <a:ln/>
        </p:spPr>
        <p:txBody>
          <a:bodyPr/>
          <a:lstStyle/>
          <a:p>
            <a:pPr eaLnBrk="1" hangingPunct="1"/>
            <a:endParaRPr lang="en-US">
              <a:latin typeface="Times New Roman"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5"/>
          <p:cNvSpPr>
            <a:spLocks noGrp="1" noChangeArrowheads="1"/>
          </p:cNvSpPr>
          <p:nvPr>
            <p:ph type="sldNum" sz="quarter" idx="5"/>
          </p:nvPr>
        </p:nvSpPr>
        <p:spPr>
          <a:noFill/>
        </p:spPr>
        <p:txBody>
          <a:bodyPr/>
          <a:lstStyle/>
          <a:p>
            <a:fld id="{5F25AD40-2C0D-A643-9770-F05ED75AE11C}" type="slidenum">
              <a:rPr lang="en-GB"/>
              <a:pPr/>
              <a:t>55</a:t>
            </a:fld>
            <a:endParaRPr lang="en-GB"/>
          </a:p>
        </p:txBody>
      </p:sp>
      <p:sp>
        <p:nvSpPr>
          <p:cNvPr id="141315" name="Rectangle 2"/>
          <p:cNvSpPr>
            <a:spLocks noGrp="1" noRot="1" noChangeAspect="1" noChangeArrowheads="1" noTextEdit="1"/>
          </p:cNvSpPr>
          <p:nvPr>
            <p:ph type="sldImg"/>
          </p:nvPr>
        </p:nvSpPr>
        <p:spPr>
          <a:xfrm>
            <a:off x="991312" y="720090"/>
            <a:ext cx="5332576" cy="3600450"/>
          </a:xfrm>
          <a:ln/>
        </p:spPr>
      </p:sp>
      <p:sp>
        <p:nvSpPr>
          <p:cNvPr id="141316" name="Rectangle 3"/>
          <p:cNvSpPr>
            <a:spLocks noGrp="1" noChangeArrowheads="1"/>
          </p:cNvSpPr>
          <p:nvPr>
            <p:ph type="body" idx="1"/>
          </p:nvPr>
        </p:nvSpPr>
        <p:spPr>
          <a:xfrm>
            <a:off x="731520" y="4560570"/>
            <a:ext cx="5852160" cy="4320540"/>
          </a:xfrm>
          <a:noFill/>
          <a:ln/>
        </p:spPr>
        <p:txBody>
          <a:bodyPr/>
          <a:lstStyle/>
          <a:p>
            <a:endParaRPr lang="en-US">
              <a:latin typeface="Times New Roman"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5"/>
          <p:cNvSpPr>
            <a:spLocks noGrp="1" noChangeArrowheads="1"/>
          </p:cNvSpPr>
          <p:nvPr>
            <p:ph type="sldNum" sz="quarter" idx="5"/>
          </p:nvPr>
        </p:nvSpPr>
        <p:spPr>
          <a:noFill/>
        </p:spPr>
        <p:txBody>
          <a:bodyPr/>
          <a:lstStyle/>
          <a:p>
            <a:fld id="{63232830-3C4B-AA44-BAB9-D30D703E9626}" type="slidenum">
              <a:rPr lang="en-GB"/>
              <a:pPr/>
              <a:t>56</a:t>
            </a:fld>
            <a:endParaRPr lang="en-GB"/>
          </a:p>
        </p:txBody>
      </p:sp>
      <p:sp>
        <p:nvSpPr>
          <p:cNvPr id="142339" name="Rectangle 2"/>
          <p:cNvSpPr>
            <a:spLocks noGrp="1" noRot="1" noChangeAspect="1" noChangeArrowheads="1" noTextEdit="1"/>
          </p:cNvSpPr>
          <p:nvPr>
            <p:ph type="sldImg"/>
          </p:nvPr>
        </p:nvSpPr>
        <p:spPr>
          <a:xfrm>
            <a:off x="991312" y="720090"/>
            <a:ext cx="5332576" cy="3600450"/>
          </a:xfrm>
          <a:ln/>
        </p:spPr>
      </p:sp>
      <p:sp>
        <p:nvSpPr>
          <p:cNvPr id="142340" name="Rectangle 3"/>
          <p:cNvSpPr>
            <a:spLocks noGrp="1" noChangeArrowheads="1"/>
          </p:cNvSpPr>
          <p:nvPr>
            <p:ph type="body" idx="1"/>
          </p:nvPr>
        </p:nvSpPr>
        <p:spPr>
          <a:xfrm>
            <a:off x="731520" y="4560570"/>
            <a:ext cx="5852160" cy="4320540"/>
          </a:xfrm>
          <a:noFill/>
          <a:ln/>
        </p:spPr>
        <p:txBody>
          <a:bodyPr/>
          <a:lstStyle/>
          <a:p>
            <a:endParaRPr lang="en-US">
              <a:latin typeface="Times New Roman"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5"/>
          <p:cNvSpPr>
            <a:spLocks noGrp="1" noChangeArrowheads="1"/>
          </p:cNvSpPr>
          <p:nvPr>
            <p:ph type="sldNum" sz="quarter" idx="5"/>
          </p:nvPr>
        </p:nvSpPr>
        <p:spPr>
          <a:noFill/>
        </p:spPr>
        <p:txBody>
          <a:bodyPr/>
          <a:lstStyle/>
          <a:p>
            <a:fld id="{DAE41C50-A619-564B-9272-CCC948185A3C}" type="slidenum">
              <a:rPr lang="en-GB"/>
              <a:pPr/>
              <a:t>57</a:t>
            </a:fld>
            <a:endParaRPr lang="en-GB"/>
          </a:p>
        </p:txBody>
      </p:sp>
      <p:sp>
        <p:nvSpPr>
          <p:cNvPr id="143363" name="Rectangle 2"/>
          <p:cNvSpPr>
            <a:spLocks noGrp="1" noRot="1" noChangeAspect="1" noChangeArrowheads="1" noTextEdit="1"/>
          </p:cNvSpPr>
          <p:nvPr>
            <p:ph type="sldImg"/>
          </p:nvPr>
        </p:nvSpPr>
        <p:spPr>
          <a:xfrm>
            <a:off x="991312" y="720090"/>
            <a:ext cx="5332576" cy="3600450"/>
          </a:xfrm>
          <a:ln/>
        </p:spPr>
      </p:sp>
      <p:sp>
        <p:nvSpPr>
          <p:cNvPr id="143364" name="Rectangle 3"/>
          <p:cNvSpPr>
            <a:spLocks noGrp="1" noChangeArrowheads="1"/>
          </p:cNvSpPr>
          <p:nvPr>
            <p:ph type="body" idx="1"/>
          </p:nvPr>
        </p:nvSpPr>
        <p:spPr>
          <a:xfrm>
            <a:off x="731520" y="4560570"/>
            <a:ext cx="5852160" cy="4320540"/>
          </a:xfrm>
          <a:noFill/>
          <a:ln/>
        </p:spPr>
        <p:txBody>
          <a:bodyPr/>
          <a:lstStyle/>
          <a:p>
            <a:endParaRPr lang="en-US">
              <a:latin typeface="Times New Roman"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5"/>
          <p:cNvSpPr>
            <a:spLocks noGrp="1" noChangeArrowheads="1"/>
          </p:cNvSpPr>
          <p:nvPr>
            <p:ph type="sldNum" sz="quarter" idx="5"/>
          </p:nvPr>
        </p:nvSpPr>
        <p:spPr>
          <a:noFill/>
        </p:spPr>
        <p:txBody>
          <a:bodyPr/>
          <a:lstStyle/>
          <a:p>
            <a:fld id="{47A068E4-38CC-C544-B95E-6E056F1F81CD}" type="slidenum">
              <a:rPr lang="en-GB"/>
              <a:pPr/>
              <a:t>58</a:t>
            </a:fld>
            <a:endParaRPr lang="en-GB"/>
          </a:p>
        </p:txBody>
      </p:sp>
      <p:sp>
        <p:nvSpPr>
          <p:cNvPr id="144387" name="Rectangle 2"/>
          <p:cNvSpPr>
            <a:spLocks noGrp="1" noRot="1" noChangeAspect="1" noChangeArrowheads="1" noTextEdit="1"/>
          </p:cNvSpPr>
          <p:nvPr>
            <p:ph type="sldImg"/>
          </p:nvPr>
        </p:nvSpPr>
        <p:spPr>
          <a:xfrm>
            <a:off x="991312" y="720090"/>
            <a:ext cx="5332576" cy="3600450"/>
          </a:xfrm>
          <a:ln/>
        </p:spPr>
      </p:sp>
      <p:sp>
        <p:nvSpPr>
          <p:cNvPr id="144388" name="Rectangle 3"/>
          <p:cNvSpPr>
            <a:spLocks noGrp="1" noChangeArrowheads="1"/>
          </p:cNvSpPr>
          <p:nvPr>
            <p:ph type="body" idx="1"/>
          </p:nvPr>
        </p:nvSpPr>
        <p:spPr>
          <a:xfrm>
            <a:off x="731520" y="4560570"/>
            <a:ext cx="5852160" cy="4320540"/>
          </a:xfrm>
          <a:noFill/>
          <a:ln/>
        </p:spPr>
        <p:txBody>
          <a:bodyPr/>
          <a:lstStyle/>
          <a:p>
            <a:endParaRPr lang="en-US">
              <a:latin typeface="Times New Roman"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5"/>
          <p:cNvSpPr>
            <a:spLocks noGrp="1" noChangeArrowheads="1"/>
          </p:cNvSpPr>
          <p:nvPr>
            <p:ph type="sldNum" sz="quarter" idx="5"/>
          </p:nvPr>
        </p:nvSpPr>
        <p:spPr>
          <a:noFill/>
        </p:spPr>
        <p:txBody>
          <a:bodyPr/>
          <a:lstStyle/>
          <a:p>
            <a:fld id="{65DEC303-B00A-7048-BA98-D3921F911EF7}" type="slidenum">
              <a:rPr lang="en-GB"/>
              <a:pPr/>
              <a:t>59</a:t>
            </a:fld>
            <a:endParaRPr lang="en-GB"/>
          </a:p>
        </p:txBody>
      </p:sp>
      <p:sp>
        <p:nvSpPr>
          <p:cNvPr id="145411" name="Rectangle 2"/>
          <p:cNvSpPr>
            <a:spLocks noGrp="1" noRot="1" noChangeAspect="1" noChangeArrowheads="1" noTextEdit="1"/>
          </p:cNvSpPr>
          <p:nvPr>
            <p:ph type="sldImg"/>
          </p:nvPr>
        </p:nvSpPr>
        <p:spPr>
          <a:xfrm>
            <a:off x="991312" y="720090"/>
            <a:ext cx="5332576" cy="3600450"/>
          </a:xfrm>
          <a:ln/>
        </p:spPr>
      </p:sp>
      <p:sp>
        <p:nvSpPr>
          <p:cNvPr id="145412" name="Rectangle 3"/>
          <p:cNvSpPr>
            <a:spLocks noGrp="1" noChangeArrowheads="1"/>
          </p:cNvSpPr>
          <p:nvPr>
            <p:ph type="body" idx="1"/>
          </p:nvPr>
        </p:nvSpPr>
        <p:spPr>
          <a:xfrm>
            <a:off x="731520" y="4560570"/>
            <a:ext cx="5852160" cy="4320540"/>
          </a:xfrm>
          <a:noFill/>
          <a:ln/>
        </p:spPr>
        <p:txBody>
          <a:bodyPr/>
          <a:lstStyle/>
          <a:p>
            <a:endParaRPr lang="en-US">
              <a:latin typeface="Times New Roman"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5"/>
          <p:cNvSpPr>
            <a:spLocks noGrp="1" noChangeArrowheads="1"/>
          </p:cNvSpPr>
          <p:nvPr>
            <p:ph type="sldNum" sz="quarter" idx="5"/>
          </p:nvPr>
        </p:nvSpPr>
        <p:spPr>
          <a:noFill/>
        </p:spPr>
        <p:txBody>
          <a:bodyPr/>
          <a:lstStyle/>
          <a:p>
            <a:fld id="{1A889423-A0C4-EA47-A31C-F320DB58FABF}" type="slidenum">
              <a:rPr lang="en-GB"/>
              <a:pPr/>
              <a:t>60</a:t>
            </a:fld>
            <a:endParaRPr lang="en-GB"/>
          </a:p>
        </p:txBody>
      </p:sp>
      <p:sp>
        <p:nvSpPr>
          <p:cNvPr id="146435" name="Rectangle 2"/>
          <p:cNvSpPr>
            <a:spLocks noGrp="1" noRot="1" noChangeAspect="1" noChangeArrowheads="1" noTextEdit="1"/>
          </p:cNvSpPr>
          <p:nvPr>
            <p:ph type="sldImg"/>
          </p:nvPr>
        </p:nvSpPr>
        <p:spPr>
          <a:xfrm>
            <a:off x="991312" y="720090"/>
            <a:ext cx="5332576" cy="3600450"/>
          </a:xfrm>
          <a:ln/>
        </p:spPr>
      </p:sp>
      <p:sp>
        <p:nvSpPr>
          <p:cNvPr id="146436" name="Rectangle 3"/>
          <p:cNvSpPr>
            <a:spLocks noGrp="1" noChangeArrowheads="1"/>
          </p:cNvSpPr>
          <p:nvPr>
            <p:ph type="body" idx="1"/>
          </p:nvPr>
        </p:nvSpPr>
        <p:spPr>
          <a:xfrm>
            <a:off x="731520" y="4560570"/>
            <a:ext cx="5852160" cy="4320540"/>
          </a:xfrm>
          <a:noFill/>
          <a:ln/>
        </p:spPr>
        <p:txBody>
          <a:bodyPr/>
          <a:lstStyle/>
          <a:p>
            <a:endParaRPr lang="en-US">
              <a:latin typeface="Times New Roman"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p:spPr>
        <p:txBody>
          <a:bodyPr/>
          <a:lstStyle/>
          <a:p>
            <a:r>
              <a:rPr lang="en-AU">
                <a:latin typeface="Times New Roman" charset="0"/>
                <a:ea typeface="Arial" charset="0"/>
              </a:rPr>
              <a:t>PRESENTATION ONE</a:t>
            </a:r>
          </a:p>
        </p:txBody>
      </p:sp>
      <p:sp>
        <p:nvSpPr>
          <p:cNvPr id="75779" name="Rectangle 3"/>
          <p:cNvSpPr>
            <a:spLocks noGrp="1" noChangeArrowheads="1"/>
          </p:cNvSpPr>
          <p:nvPr>
            <p:ph type="dt" sz="quarter" idx="1"/>
          </p:nvPr>
        </p:nvSpPr>
        <p:spPr>
          <a:noFill/>
        </p:spPr>
        <p:txBody>
          <a:bodyPr/>
          <a:lstStyle/>
          <a:p>
            <a:fld id="{15367799-841E-7F47-BCC7-B85DD898B22B}" type="datetime1">
              <a:rPr lang="en-AU"/>
              <a:pPr/>
              <a:t>2/03/2012</a:t>
            </a:fld>
            <a:endParaRPr lang="en-AU"/>
          </a:p>
        </p:txBody>
      </p:sp>
      <p:sp>
        <p:nvSpPr>
          <p:cNvPr id="75780" name="Rectangle 6"/>
          <p:cNvSpPr>
            <a:spLocks noGrp="1" noChangeArrowheads="1"/>
          </p:cNvSpPr>
          <p:nvPr>
            <p:ph type="ftr" sz="quarter" idx="4"/>
          </p:nvPr>
        </p:nvSpPr>
        <p:spPr>
          <a:noFill/>
        </p:spPr>
        <p:txBody>
          <a:bodyPr/>
          <a:lstStyle/>
          <a:p>
            <a:r>
              <a:rPr lang="en-AU">
                <a:latin typeface="Times New Roman" charset="0"/>
                <a:ea typeface="Arial" charset="0"/>
              </a:rPr>
              <a:t>Introduction to Evidence-Based Practice</a:t>
            </a:r>
          </a:p>
        </p:txBody>
      </p:sp>
      <p:sp>
        <p:nvSpPr>
          <p:cNvPr id="75781" name="Rectangle 7"/>
          <p:cNvSpPr>
            <a:spLocks noGrp="1" noChangeArrowheads="1"/>
          </p:cNvSpPr>
          <p:nvPr>
            <p:ph type="sldNum" sz="quarter" idx="5"/>
          </p:nvPr>
        </p:nvSpPr>
        <p:spPr>
          <a:noFill/>
        </p:spPr>
        <p:txBody>
          <a:bodyPr/>
          <a:lstStyle/>
          <a:p>
            <a:fld id="{F1210EED-14BD-E74E-A513-AC6B310AD278}" type="slidenum">
              <a:rPr lang="en-AU"/>
              <a:pPr/>
              <a:t>7</a:t>
            </a:fld>
            <a:endParaRPr lang="en-AU"/>
          </a:p>
        </p:txBody>
      </p:sp>
      <p:sp>
        <p:nvSpPr>
          <p:cNvPr id="75782" name="Rectangle 2"/>
          <p:cNvSpPr>
            <a:spLocks noGrp="1" noRot="1" noChangeAspect="1" noChangeArrowheads="1" noTextEdit="1"/>
          </p:cNvSpPr>
          <p:nvPr>
            <p:ph type="sldImg"/>
          </p:nvPr>
        </p:nvSpPr>
        <p:spPr>
          <a:xfrm>
            <a:off x="1244600" y="708025"/>
            <a:ext cx="4826000" cy="3619500"/>
          </a:xfrm>
          <a:ln/>
        </p:spPr>
      </p:sp>
      <p:sp>
        <p:nvSpPr>
          <p:cNvPr id="75783" name="Rectangle 3"/>
          <p:cNvSpPr>
            <a:spLocks noGrp="1" noChangeArrowheads="1"/>
          </p:cNvSpPr>
          <p:nvPr>
            <p:ph type="body" idx="1"/>
          </p:nvPr>
        </p:nvSpPr>
        <p:spPr>
          <a:xfrm>
            <a:off x="953267" y="4564908"/>
            <a:ext cx="5408669" cy="4328447"/>
          </a:xfrm>
          <a:noFill/>
          <a:ln/>
        </p:spPr>
        <p:txBody>
          <a:bodyPr/>
          <a:lstStyle/>
          <a:p>
            <a:pPr eaLnBrk="1" hangingPunct="1"/>
            <a:endParaRPr lang="en-US" dirty="0">
              <a:latin typeface="Times New Roman"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5"/>
          <p:cNvSpPr>
            <a:spLocks noGrp="1" noChangeArrowheads="1"/>
          </p:cNvSpPr>
          <p:nvPr>
            <p:ph type="sldNum" sz="quarter" idx="5"/>
          </p:nvPr>
        </p:nvSpPr>
        <p:spPr>
          <a:noFill/>
        </p:spPr>
        <p:txBody>
          <a:bodyPr/>
          <a:lstStyle/>
          <a:p>
            <a:fld id="{3BDCA09A-8F43-6D4E-AD5F-2E203E2E32BF}" type="slidenum">
              <a:rPr lang="en-GB"/>
              <a:pPr/>
              <a:t>61</a:t>
            </a:fld>
            <a:endParaRPr lang="en-GB"/>
          </a:p>
        </p:txBody>
      </p:sp>
      <p:sp>
        <p:nvSpPr>
          <p:cNvPr id="147459" name="Rectangle 2"/>
          <p:cNvSpPr>
            <a:spLocks noGrp="1" noRot="1" noChangeAspect="1" noChangeArrowheads="1" noTextEdit="1"/>
          </p:cNvSpPr>
          <p:nvPr>
            <p:ph type="sldImg"/>
          </p:nvPr>
        </p:nvSpPr>
        <p:spPr>
          <a:xfrm>
            <a:off x="991312" y="720090"/>
            <a:ext cx="5332576" cy="3600450"/>
          </a:xfrm>
          <a:ln/>
        </p:spPr>
      </p:sp>
      <p:sp>
        <p:nvSpPr>
          <p:cNvPr id="147460" name="Rectangle 3"/>
          <p:cNvSpPr>
            <a:spLocks noGrp="1" noChangeArrowheads="1"/>
          </p:cNvSpPr>
          <p:nvPr>
            <p:ph type="body" idx="1"/>
          </p:nvPr>
        </p:nvSpPr>
        <p:spPr>
          <a:xfrm>
            <a:off x="731520" y="4560570"/>
            <a:ext cx="5852160" cy="4320540"/>
          </a:xfrm>
          <a:noFill/>
          <a:ln/>
        </p:spPr>
        <p:txBody>
          <a:bodyPr/>
          <a:lstStyle/>
          <a:p>
            <a:endParaRPr lang="en-US">
              <a:latin typeface="Times New Roman"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5"/>
          <p:cNvSpPr>
            <a:spLocks noGrp="1" noChangeArrowheads="1"/>
          </p:cNvSpPr>
          <p:nvPr>
            <p:ph type="sldNum" sz="quarter" idx="5"/>
          </p:nvPr>
        </p:nvSpPr>
        <p:spPr>
          <a:noFill/>
        </p:spPr>
        <p:txBody>
          <a:bodyPr/>
          <a:lstStyle/>
          <a:p>
            <a:fld id="{BE40AA92-312D-8149-8F46-CE67779451D9}" type="slidenum">
              <a:rPr lang="en-GB"/>
              <a:pPr/>
              <a:t>62</a:t>
            </a:fld>
            <a:endParaRPr lang="en-GB"/>
          </a:p>
        </p:txBody>
      </p:sp>
      <p:sp>
        <p:nvSpPr>
          <p:cNvPr id="148483" name="Rectangle 2"/>
          <p:cNvSpPr>
            <a:spLocks noGrp="1" noRot="1" noChangeAspect="1" noChangeArrowheads="1" noTextEdit="1"/>
          </p:cNvSpPr>
          <p:nvPr>
            <p:ph type="sldImg"/>
          </p:nvPr>
        </p:nvSpPr>
        <p:spPr>
          <a:xfrm>
            <a:off x="991312" y="720090"/>
            <a:ext cx="5332576" cy="3600450"/>
          </a:xfrm>
          <a:ln/>
        </p:spPr>
      </p:sp>
      <p:sp>
        <p:nvSpPr>
          <p:cNvPr id="148484" name="Rectangle 3"/>
          <p:cNvSpPr>
            <a:spLocks noGrp="1" noChangeArrowheads="1"/>
          </p:cNvSpPr>
          <p:nvPr>
            <p:ph type="body" idx="1"/>
          </p:nvPr>
        </p:nvSpPr>
        <p:spPr>
          <a:xfrm>
            <a:off x="731520" y="4560570"/>
            <a:ext cx="5852160" cy="4320540"/>
          </a:xfrm>
          <a:noFill/>
          <a:ln/>
        </p:spPr>
        <p:txBody>
          <a:bodyPr/>
          <a:lstStyle/>
          <a:p>
            <a:endParaRPr lang="en-US">
              <a:latin typeface="Times New Roman"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5"/>
          <p:cNvSpPr>
            <a:spLocks noGrp="1" noChangeArrowheads="1"/>
          </p:cNvSpPr>
          <p:nvPr>
            <p:ph type="sldNum" sz="quarter" idx="5"/>
          </p:nvPr>
        </p:nvSpPr>
        <p:spPr>
          <a:noFill/>
        </p:spPr>
        <p:txBody>
          <a:bodyPr/>
          <a:lstStyle/>
          <a:p>
            <a:fld id="{E709B24C-2021-1C43-BC42-444C504E4068}" type="slidenum">
              <a:rPr lang="en-GB"/>
              <a:pPr/>
              <a:t>63</a:t>
            </a:fld>
            <a:endParaRPr lang="en-GB"/>
          </a:p>
        </p:txBody>
      </p:sp>
      <p:sp>
        <p:nvSpPr>
          <p:cNvPr id="149507" name="Rectangle 2"/>
          <p:cNvSpPr>
            <a:spLocks noGrp="1" noRot="1" noChangeAspect="1" noChangeArrowheads="1" noTextEdit="1"/>
          </p:cNvSpPr>
          <p:nvPr>
            <p:ph type="sldImg"/>
          </p:nvPr>
        </p:nvSpPr>
        <p:spPr>
          <a:xfrm>
            <a:off x="991312" y="720090"/>
            <a:ext cx="5332576" cy="3600450"/>
          </a:xfrm>
          <a:ln/>
        </p:spPr>
      </p:sp>
      <p:sp>
        <p:nvSpPr>
          <p:cNvPr id="149508" name="Rectangle 3"/>
          <p:cNvSpPr>
            <a:spLocks noGrp="1" noChangeArrowheads="1"/>
          </p:cNvSpPr>
          <p:nvPr>
            <p:ph type="body" idx="1"/>
          </p:nvPr>
        </p:nvSpPr>
        <p:spPr>
          <a:xfrm>
            <a:off x="731520" y="4560570"/>
            <a:ext cx="5852160" cy="4320540"/>
          </a:xfrm>
          <a:noFill/>
          <a:ln/>
        </p:spPr>
        <p:txBody>
          <a:bodyPr/>
          <a:lstStyle/>
          <a:p>
            <a:endParaRPr lang="en-US">
              <a:latin typeface="Times New Roman"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5"/>
          <p:cNvSpPr>
            <a:spLocks noGrp="1" noChangeArrowheads="1"/>
          </p:cNvSpPr>
          <p:nvPr>
            <p:ph type="sldNum" sz="quarter" idx="5"/>
          </p:nvPr>
        </p:nvSpPr>
        <p:spPr>
          <a:noFill/>
        </p:spPr>
        <p:txBody>
          <a:bodyPr/>
          <a:lstStyle/>
          <a:p>
            <a:fld id="{850CF800-1894-BD4C-B7E7-BAC0CF86F9C7}" type="slidenum">
              <a:rPr lang="en-GB"/>
              <a:pPr/>
              <a:t>64</a:t>
            </a:fld>
            <a:endParaRPr lang="en-GB"/>
          </a:p>
        </p:txBody>
      </p:sp>
      <p:sp>
        <p:nvSpPr>
          <p:cNvPr id="150531" name="Rectangle 2"/>
          <p:cNvSpPr>
            <a:spLocks noGrp="1" noRot="1" noChangeAspect="1" noChangeArrowheads="1" noTextEdit="1"/>
          </p:cNvSpPr>
          <p:nvPr>
            <p:ph type="sldImg"/>
          </p:nvPr>
        </p:nvSpPr>
        <p:spPr>
          <a:xfrm>
            <a:off x="991312" y="720090"/>
            <a:ext cx="5332576" cy="3600450"/>
          </a:xfrm>
          <a:ln/>
        </p:spPr>
      </p:sp>
      <p:sp>
        <p:nvSpPr>
          <p:cNvPr id="150532" name="Rectangle 3"/>
          <p:cNvSpPr>
            <a:spLocks noGrp="1" noChangeArrowheads="1"/>
          </p:cNvSpPr>
          <p:nvPr>
            <p:ph type="body" idx="1"/>
          </p:nvPr>
        </p:nvSpPr>
        <p:spPr>
          <a:xfrm>
            <a:off x="731520" y="4560570"/>
            <a:ext cx="5852160" cy="4320540"/>
          </a:xfrm>
          <a:noFill/>
          <a:ln/>
        </p:spPr>
        <p:txBody>
          <a:bodyPr/>
          <a:lstStyle/>
          <a:p>
            <a:endParaRPr lang="en-US">
              <a:latin typeface="Times New Roman"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5"/>
          <p:cNvSpPr>
            <a:spLocks noGrp="1" noChangeArrowheads="1"/>
          </p:cNvSpPr>
          <p:nvPr>
            <p:ph type="sldNum" sz="quarter" idx="5"/>
          </p:nvPr>
        </p:nvSpPr>
        <p:spPr>
          <a:noFill/>
        </p:spPr>
        <p:txBody>
          <a:bodyPr/>
          <a:lstStyle/>
          <a:p>
            <a:fld id="{DB26A264-A00C-CF49-8C88-99D5687DD516}" type="slidenum">
              <a:rPr lang="en-GB"/>
              <a:pPr/>
              <a:t>65</a:t>
            </a:fld>
            <a:endParaRPr lang="en-GB"/>
          </a:p>
        </p:txBody>
      </p:sp>
      <p:sp>
        <p:nvSpPr>
          <p:cNvPr id="151555" name="Rectangle 2"/>
          <p:cNvSpPr>
            <a:spLocks noGrp="1" noRot="1" noChangeAspect="1" noChangeArrowheads="1" noTextEdit="1"/>
          </p:cNvSpPr>
          <p:nvPr>
            <p:ph type="sldImg"/>
          </p:nvPr>
        </p:nvSpPr>
        <p:spPr>
          <a:xfrm>
            <a:off x="991312" y="720090"/>
            <a:ext cx="5332576" cy="3600450"/>
          </a:xfrm>
          <a:ln/>
        </p:spPr>
      </p:sp>
      <p:sp>
        <p:nvSpPr>
          <p:cNvPr id="151556" name="Rectangle 3"/>
          <p:cNvSpPr>
            <a:spLocks noGrp="1" noChangeArrowheads="1"/>
          </p:cNvSpPr>
          <p:nvPr>
            <p:ph type="body" idx="1"/>
          </p:nvPr>
        </p:nvSpPr>
        <p:spPr>
          <a:xfrm>
            <a:off x="731520" y="4560570"/>
            <a:ext cx="5852160" cy="4320540"/>
          </a:xfrm>
          <a:noFill/>
          <a:ln/>
        </p:spPr>
        <p:txBody>
          <a:bodyPr/>
          <a:lstStyle/>
          <a:p>
            <a:endParaRPr lang="en-US">
              <a:latin typeface="Times New Roman"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5"/>
          <p:cNvSpPr>
            <a:spLocks noGrp="1" noChangeArrowheads="1"/>
          </p:cNvSpPr>
          <p:nvPr>
            <p:ph type="sldNum" sz="quarter" idx="5"/>
          </p:nvPr>
        </p:nvSpPr>
        <p:spPr>
          <a:noFill/>
        </p:spPr>
        <p:txBody>
          <a:bodyPr/>
          <a:lstStyle/>
          <a:p>
            <a:fld id="{7FEBEB74-BE39-D947-8F6E-8B61AAB9EE00}" type="slidenum">
              <a:rPr lang="en-GB"/>
              <a:pPr/>
              <a:t>66</a:t>
            </a:fld>
            <a:endParaRPr lang="en-GB"/>
          </a:p>
        </p:txBody>
      </p:sp>
      <p:sp>
        <p:nvSpPr>
          <p:cNvPr id="152579" name="Rectangle 2"/>
          <p:cNvSpPr>
            <a:spLocks noGrp="1" noRot="1" noChangeAspect="1" noChangeArrowheads="1" noTextEdit="1"/>
          </p:cNvSpPr>
          <p:nvPr>
            <p:ph type="sldImg"/>
          </p:nvPr>
        </p:nvSpPr>
        <p:spPr>
          <a:xfrm>
            <a:off x="991312" y="720090"/>
            <a:ext cx="5332576" cy="3600450"/>
          </a:xfrm>
          <a:ln/>
        </p:spPr>
      </p:sp>
      <p:sp>
        <p:nvSpPr>
          <p:cNvPr id="152580" name="Rectangle 3"/>
          <p:cNvSpPr>
            <a:spLocks noGrp="1" noChangeArrowheads="1"/>
          </p:cNvSpPr>
          <p:nvPr>
            <p:ph type="body" idx="1"/>
          </p:nvPr>
        </p:nvSpPr>
        <p:spPr>
          <a:xfrm>
            <a:off x="731520" y="4560570"/>
            <a:ext cx="5852160" cy="4320540"/>
          </a:xfrm>
          <a:noFill/>
          <a:ln/>
        </p:spPr>
        <p:txBody>
          <a:bodyPr/>
          <a:lstStyle/>
          <a:p>
            <a:endParaRPr lang="en-US">
              <a:latin typeface="Times New Roman"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5"/>
          <p:cNvSpPr>
            <a:spLocks noGrp="1" noChangeArrowheads="1"/>
          </p:cNvSpPr>
          <p:nvPr>
            <p:ph type="sldNum" sz="quarter" idx="5"/>
          </p:nvPr>
        </p:nvSpPr>
        <p:spPr>
          <a:noFill/>
        </p:spPr>
        <p:txBody>
          <a:bodyPr/>
          <a:lstStyle/>
          <a:p>
            <a:fld id="{118AD7AF-3CD4-1742-81A6-51FA7EEE8754}" type="slidenum">
              <a:rPr lang="en-GB"/>
              <a:pPr/>
              <a:t>67</a:t>
            </a:fld>
            <a:endParaRPr lang="en-GB"/>
          </a:p>
        </p:txBody>
      </p:sp>
      <p:sp>
        <p:nvSpPr>
          <p:cNvPr id="153603" name="Rectangle 2"/>
          <p:cNvSpPr>
            <a:spLocks noGrp="1" noRot="1" noChangeAspect="1" noChangeArrowheads="1" noTextEdit="1"/>
          </p:cNvSpPr>
          <p:nvPr>
            <p:ph type="sldImg"/>
          </p:nvPr>
        </p:nvSpPr>
        <p:spPr>
          <a:xfrm>
            <a:off x="991312" y="720090"/>
            <a:ext cx="5332576" cy="3600450"/>
          </a:xfrm>
          <a:ln/>
        </p:spPr>
      </p:sp>
      <p:sp>
        <p:nvSpPr>
          <p:cNvPr id="153604" name="Rectangle 3"/>
          <p:cNvSpPr>
            <a:spLocks noGrp="1" noChangeArrowheads="1"/>
          </p:cNvSpPr>
          <p:nvPr>
            <p:ph type="body" idx="1"/>
          </p:nvPr>
        </p:nvSpPr>
        <p:spPr>
          <a:xfrm>
            <a:off x="731520" y="4560570"/>
            <a:ext cx="5852160" cy="4320540"/>
          </a:xfrm>
          <a:noFill/>
          <a:ln/>
        </p:spPr>
        <p:txBody>
          <a:bodyPr/>
          <a:lstStyle/>
          <a:p>
            <a:endParaRPr lang="en-US">
              <a:latin typeface="Times New Roman"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5"/>
          <p:cNvSpPr>
            <a:spLocks noGrp="1" noChangeArrowheads="1"/>
          </p:cNvSpPr>
          <p:nvPr>
            <p:ph type="sldNum" sz="quarter" idx="5"/>
          </p:nvPr>
        </p:nvSpPr>
        <p:spPr>
          <a:noFill/>
        </p:spPr>
        <p:txBody>
          <a:bodyPr/>
          <a:lstStyle/>
          <a:p>
            <a:fld id="{9F460513-3CF4-1A41-8AA7-03F93AF9E5FD}" type="slidenum">
              <a:rPr lang="en-GB"/>
              <a:pPr/>
              <a:t>68</a:t>
            </a:fld>
            <a:endParaRPr lang="en-GB"/>
          </a:p>
        </p:txBody>
      </p:sp>
      <p:sp>
        <p:nvSpPr>
          <p:cNvPr id="154627" name="Rectangle 2"/>
          <p:cNvSpPr>
            <a:spLocks noGrp="1" noRot="1" noChangeAspect="1" noChangeArrowheads="1" noTextEdit="1"/>
          </p:cNvSpPr>
          <p:nvPr>
            <p:ph type="sldImg"/>
          </p:nvPr>
        </p:nvSpPr>
        <p:spPr>
          <a:xfrm>
            <a:off x="991312" y="720090"/>
            <a:ext cx="5332576" cy="3600450"/>
          </a:xfrm>
          <a:ln/>
        </p:spPr>
      </p:sp>
      <p:sp>
        <p:nvSpPr>
          <p:cNvPr id="154628" name="Rectangle 3"/>
          <p:cNvSpPr>
            <a:spLocks noGrp="1" noChangeArrowheads="1"/>
          </p:cNvSpPr>
          <p:nvPr>
            <p:ph type="body" idx="1"/>
          </p:nvPr>
        </p:nvSpPr>
        <p:spPr>
          <a:xfrm>
            <a:off x="731520" y="4560570"/>
            <a:ext cx="5852160" cy="4320540"/>
          </a:xfrm>
          <a:noFill/>
          <a:ln/>
        </p:spPr>
        <p:txBody>
          <a:bodyPr/>
          <a:lstStyle/>
          <a:p>
            <a:endParaRPr lang="en-US">
              <a:latin typeface="Times New Roman"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5"/>
          <p:cNvSpPr>
            <a:spLocks noGrp="1" noChangeArrowheads="1"/>
          </p:cNvSpPr>
          <p:nvPr>
            <p:ph type="sldNum" sz="quarter" idx="5"/>
          </p:nvPr>
        </p:nvSpPr>
        <p:spPr>
          <a:noFill/>
        </p:spPr>
        <p:txBody>
          <a:bodyPr/>
          <a:lstStyle/>
          <a:p>
            <a:fld id="{78A0442E-453F-904C-BF63-45D7EDEEE7C9}" type="slidenum">
              <a:rPr lang="en-GB"/>
              <a:pPr/>
              <a:t>69</a:t>
            </a:fld>
            <a:endParaRPr lang="en-GB"/>
          </a:p>
        </p:txBody>
      </p:sp>
      <p:sp>
        <p:nvSpPr>
          <p:cNvPr id="155651" name="Rectangle 2"/>
          <p:cNvSpPr>
            <a:spLocks noGrp="1" noRot="1" noChangeAspect="1" noChangeArrowheads="1" noTextEdit="1"/>
          </p:cNvSpPr>
          <p:nvPr>
            <p:ph type="sldImg"/>
          </p:nvPr>
        </p:nvSpPr>
        <p:spPr>
          <a:xfrm>
            <a:off x="991312" y="720090"/>
            <a:ext cx="5332576" cy="3600450"/>
          </a:xfrm>
          <a:ln/>
        </p:spPr>
      </p:sp>
      <p:sp>
        <p:nvSpPr>
          <p:cNvPr id="155652" name="Rectangle 3"/>
          <p:cNvSpPr>
            <a:spLocks noGrp="1" noChangeArrowheads="1"/>
          </p:cNvSpPr>
          <p:nvPr>
            <p:ph type="body" idx="1"/>
          </p:nvPr>
        </p:nvSpPr>
        <p:spPr>
          <a:xfrm>
            <a:off x="731520" y="4560570"/>
            <a:ext cx="5852160" cy="4320540"/>
          </a:xfrm>
          <a:noFill/>
          <a:ln/>
        </p:spPr>
        <p:txBody>
          <a:bodyPr/>
          <a:lstStyle/>
          <a:p>
            <a:endParaRPr lang="en-US">
              <a:latin typeface="Times New Roman"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5"/>
          <p:cNvSpPr>
            <a:spLocks noGrp="1" noChangeArrowheads="1"/>
          </p:cNvSpPr>
          <p:nvPr>
            <p:ph type="sldNum" sz="quarter" idx="5"/>
          </p:nvPr>
        </p:nvSpPr>
        <p:spPr>
          <a:noFill/>
        </p:spPr>
        <p:txBody>
          <a:bodyPr/>
          <a:lstStyle/>
          <a:p>
            <a:fld id="{1C8E32CE-902B-6642-8082-71A3CB183954}" type="slidenum">
              <a:rPr lang="en-GB"/>
              <a:pPr/>
              <a:t>70</a:t>
            </a:fld>
            <a:endParaRPr lang="en-GB"/>
          </a:p>
        </p:txBody>
      </p:sp>
      <p:sp>
        <p:nvSpPr>
          <p:cNvPr id="156675" name="Rectangle 2"/>
          <p:cNvSpPr>
            <a:spLocks noGrp="1" noRot="1" noChangeAspect="1" noChangeArrowheads="1" noTextEdit="1"/>
          </p:cNvSpPr>
          <p:nvPr>
            <p:ph type="sldImg"/>
          </p:nvPr>
        </p:nvSpPr>
        <p:spPr>
          <a:xfrm>
            <a:off x="991312" y="720090"/>
            <a:ext cx="5332576" cy="3600450"/>
          </a:xfrm>
          <a:ln/>
        </p:spPr>
      </p:sp>
      <p:sp>
        <p:nvSpPr>
          <p:cNvPr id="156676" name="Rectangle 3"/>
          <p:cNvSpPr>
            <a:spLocks noGrp="1" noChangeArrowheads="1"/>
          </p:cNvSpPr>
          <p:nvPr>
            <p:ph type="body" idx="1"/>
          </p:nvPr>
        </p:nvSpPr>
        <p:spPr>
          <a:xfrm>
            <a:off x="731520" y="4560570"/>
            <a:ext cx="5852160" cy="4320540"/>
          </a:xfrm>
          <a:noFill/>
          <a:ln/>
        </p:spPr>
        <p:txBody>
          <a:bodyPr/>
          <a:lstStyle/>
          <a:p>
            <a:endParaRPr lang="en-US">
              <a:latin typeface="Times New Roman"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5"/>
          <p:cNvSpPr>
            <a:spLocks noGrp="1" noChangeArrowheads="1"/>
          </p:cNvSpPr>
          <p:nvPr>
            <p:ph type="sldNum" sz="quarter" idx="5"/>
          </p:nvPr>
        </p:nvSpPr>
        <p:spPr>
          <a:noFill/>
        </p:spPr>
        <p:txBody>
          <a:bodyPr/>
          <a:lstStyle/>
          <a:p>
            <a:fld id="{73D07FE9-2438-9B41-8B31-E65833AFA80D}" type="slidenum">
              <a:rPr lang="en-GB"/>
              <a:pPr/>
              <a:t>8</a:t>
            </a:fld>
            <a:endParaRPr lang="en-GB"/>
          </a:p>
        </p:txBody>
      </p:sp>
      <p:sp>
        <p:nvSpPr>
          <p:cNvPr id="92163" name="Rectangle 2"/>
          <p:cNvSpPr>
            <a:spLocks noGrp="1" noChangeArrowheads="1"/>
          </p:cNvSpPr>
          <p:nvPr>
            <p:ph type="body" idx="1"/>
          </p:nvPr>
        </p:nvSpPr>
        <p:spPr>
          <a:xfrm>
            <a:off x="975931" y="4563648"/>
            <a:ext cx="5363341" cy="4040505"/>
          </a:xfrm>
          <a:noFill/>
          <a:ln/>
        </p:spPr>
        <p:txBody>
          <a:bodyPr lIns="92075" tIns="46038" rIns="92075" bIns="46038"/>
          <a:lstStyle/>
          <a:p>
            <a:r>
              <a:rPr lang="en-US">
                <a:latin typeface="Times New Roman" charset="0"/>
              </a:rPr>
              <a:t>This summarises the data from about 12 DGH’s around the England and Scotland.</a:t>
            </a:r>
          </a:p>
          <a:p>
            <a:endParaRPr lang="en-US">
              <a:latin typeface="Times New Roman" charset="0"/>
            </a:endParaRPr>
          </a:p>
          <a:p>
            <a:r>
              <a:rPr lang="en-US">
                <a:latin typeface="Times New Roman" charset="0"/>
              </a:rPr>
              <a:t>In summary, HO’s (who don’t read at all) are being taught by old farts (who read 30 minutes a week).</a:t>
            </a:r>
          </a:p>
        </p:txBody>
      </p:sp>
      <p:sp>
        <p:nvSpPr>
          <p:cNvPr id="92164" name="Rectangle 3"/>
          <p:cNvSpPr>
            <a:spLocks noGrp="1" noRot="1" noChangeAspect="1" noChangeArrowheads="1" noTextEdit="1"/>
          </p:cNvSpPr>
          <p:nvPr>
            <p:ph type="sldImg"/>
          </p:nvPr>
        </p:nvSpPr>
        <p:spPr>
          <a:xfrm>
            <a:off x="1414463" y="835025"/>
            <a:ext cx="4486275" cy="3365500"/>
          </a:xfrm>
          <a:ln cap="flat"/>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5"/>
          <p:cNvSpPr>
            <a:spLocks noGrp="1" noChangeArrowheads="1"/>
          </p:cNvSpPr>
          <p:nvPr>
            <p:ph type="sldNum" sz="quarter" idx="5"/>
          </p:nvPr>
        </p:nvSpPr>
        <p:spPr>
          <a:noFill/>
        </p:spPr>
        <p:txBody>
          <a:bodyPr/>
          <a:lstStyle/>
          <a:p>
            <a:fld id="{DB5DD845-FD8A-E14F-B26D-1BAE617ADB89}" type="slidenum">
              <a:rPr lang="en-GB"/>
              <a:pPr/>
              <a:t>71</a:t>
            </a:fld>
            <a:endParaRPr lang="en-GB"/>
          </a:p>
        </p:txBody>
      </p:sp>
      <p:sp>
        <p:nvSpPr>
          <p:cNvPr id="157699" name="Rectangle 2"/>
          <p:cNvSpPr>
            <a:spLocks noGrp="1" noRot="1" noChangeAspect="1" noChangeArrowheads="1" noTextEdit="1"/>
          </p:cNvSpPr>
          <p:nvPr>
            <p:ph type="sldImg"/>
          </p:nvPr>
        </p:nvSpPr>
        <p:spPr>
          <a:xfrm>
            <a:off x="991312" y="720090"/>
            <a:ext cx="5332576" cy="3600450"/>
          </a:xfrm>
          <a:ln/>
        </p:spPr>
      </p:sp>
      <p:sp>
        <p:nvSpPr>
          <p:cNvPr id="157700" name="Rectangle 3"/>
          <p:cNvSpPr>
            <a:spLocks noGrp="1" noChangeArrowheads="1"/>
          </p:cNvSpPr>
          <p:nvPr>
            <p:ph type="body" idx="1"/>
          </p:nvPr>
        </p:nvSpPr>
        <p:spPr>
          <a:xfrm>
            <a:off x="731520" y="4560570"/>
            <a:ext cx="5852160" cy="4320540"/>
          </a:xfrm>
          <a:noFill/>
          <a:ln/>
        </p:spPr>
        <p:txBody>
          <a:bodyPr/>
          <a:lstStyle/>
          <a:p>
            <a:endParaRPr lang="en-US">
              <a:latin typeface="Times New Roman"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5"/>
          <p:cNvSpPr>
            <a:spLocks noGrp="1" noChangeArrowheads="1"/>
          </p:cNvSpPr>
          <p:nvPr>
            <p:ph type="sldNum" sz="quarter" idx="5"/>
          </p:nvPr>
        </p:nvSpPr>
        <p:spPr>
          <a:noFill/>
        </p:spPr>
        <p:txBody>
          <a:bodyPr/>
          <a:lstStyle/>
          <a:p>
            <a:fld id="{A6A55A33-2D78-3446-8BB2-40E53B0A83D6}" type="slidenum">
              <a:rPr lang="en-GB"/>
              <a:pPr/>
              <a:t>72</a:t>
            </a:fld>
            <a:endParaRPr lang="en-GB"/>
          </a:p>
        </p:txBody>
      </p:sp>
      <p:sp>
        <p:nvSpPr>
          <p:cNvPr id="158723" name="Rectangle 2"/>
          <p:cNvSpPr>
            <a:spLocks noGrp="1" noRot="1" noChangeAspect="1" noChangeArrowheads="1" noTextEdit="1"/>
          </p:cNvSpPr>
          <p:nvPr>
            <p:ph type="sldImg"/>
          </p:nvPr>
        </p:nvSpPr>
        <p:spPr>
          <a:xfrm>
            <a:off x="991312" y="720090"/>
            <a:ext cx="5332576" cy="3600450"/>
          </a:xfrm>
          <a:ln/>
        </p:spPr>
      </p:sp>
      <p:sp>
        <p:nvSpPr>
          <p:cNvPr id="158724" name="Rectangle 3"/>
          <p:cNvSpPr>
            <a:spLocks noGrp="1" noChangeArrowheads="1"/>
          </p:cNvSpPr>
          <p:nvPr>
            <p:ph type="body" idx="1"/>
          </p:nvPr>
        </p:nvSpPr>
        <p:spPr>
          <a:xfrm>
            <a:off x="731520" y="4560570"/>
            <a:ext cx="5852160" cy="4320540"/>
          </a:xfrm>
          <a:noFill/>
          <a:ln/>
        </p:spPr>
        <p:txBody>
          <a:bodyPr/>
          <a:lstStyle/>
          <a:p>
            <a:endParaRPr lang="en-US">
              <a:latin typeface="Times New Roman"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5"/>
          <p:cNvSpPr>
            <a:spLocks noGrp="1" noChangeArrowheads="1"/>
          </p:cNvSpPr>
          <p:nvPr>
            <p:ph type="sldNum" sz="quarter" idx="5"/>
          </p:nvPr>
        </p:nvSpPr>
        <p:spPr>
          <a:noFill/>
        </p:spPr>
        <p:txBody>
          <a:bodyPr/>
          <a:lstStyle/>
          <a:p>
            <a:fld id="{FB0A12DB-7A03-0748-B018-4515E3187904}" type="slidenum">
              <a:rPr lang="en-GB"/>
              <a:pPr/>
              <a:t>73</a:t>
            </a:fld>
            <a:endParaRPr lang="en-GB"/>
          </a:p>
        </p:txBody>
      </p:sp>
      <p:sp>
        <p:nvSpPr>
          <p:cNvPr id="159747" name="Rectangle 2"/>
          <p:cNvSpPr>
            <a:spLocks noGrp="1" noRot="1" noChangeAspect="1" noChangeArrowheads="1" noTextEdit="1"/>
          </p:cNvSpPr>
          <p:nvPr>
            <p:ph type="sldImg"/>
          </p:nvPr>
        </p:nvSpPr>
        <p:spPr>
          <a:xfrm>
            <a:off x="991312" y="720090"/>
            <a:ext cx="5332576" cy="3600450"/>
          </a:xfrm>
          <a:ln/>
        </p:spPr>
      </p:sp>
      <p:sp>
        <p:nvSpPr>
          <p:cNvPr id="159748" name="Rectangle 3"/>
          <p:cNvSpPr>
            <a:spLocks noGrp="1" noChangeArrowheads="1"/>
          </p:cNvSpPr>
          <p:nvPr>
            <p:ph type="body" idx="1"/>
          </p:nvPr>
        </p:nvSpPr>
        <p:spPr>
          <a:xfrm>
            <a:off x="731520" y="4560570"/>
            <a:ext cx="5852160" cy="4320540"/>
          </a:xfrm>
          <a:noFill/>
          <a:ln/>
        </p:spPr>
        <p:txBody>
          <a:bodyPr/>
          <a:lstStyle/>
          <a:p>
            <a:endParaRPr lang="en-US">
              <a:latin typeface="Times New Roman"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5"/>
          <p:cNvSpPr>
            <a:spLocks noGrp="1" noChangeArrowheads="1"/>
          </p:cNvSpPr>
          <p:nvPr>
            <p:ph type="sldNum" sz="quarter" idx="5"/>
          </p:nvPr>
        </p:nvSpPr>
        <p:spPr>
          <a:noFill/>
        </p:spPr>
        <p:txBody>
          <a:bodyPr/>
          <a:lstStyle/>
          <a:p>
            <a:fld id="{825DC859-A742-4146-B3F8-09CE1B8D9593}" type="slidenum">
              <a:rPr lang="en-GB"/>
              <a:pPr/>
              <a:t>74</a:t>
            </a:fld>
            <a:endParaRPr lang="en-GB"/>
          </a:p>
        </p:txBody>
      </p:sp>
      <p:sp>
        <p:nvSpPr>
          <p:cNvPr id="160771" name="Rectangle 2"/>
          <p:cNvSpPr>
            <a:spLocks noGrp="1" noRot="1" noChangeAspect="1" noChangeArrowheads="1" noTextEdit="1"/>
          </p:cNvSpPr>
          <p:nvPr>
            <p:ph type="sldImg"/>
          </p:nvPr>
        </p:nvSpPr>
        <p:spPr>
          <a:xfrm>
            <a:off x="991312" y="720090"/>
            <a:ext cx="5332576" cy="3600450"/>
          </a:xfrm>
          <a:ln/>
        </p:spPr>
      </p:sp>
      <p:sp>
        <p:nvSpPr>
          <p:cNvPr id="160772" name="Rectangle 3"/>
          <p:cNvSpPr>
            <a:spLocks noGrp="1" noChangeArrowheads="1"/>
          </p:cNvSpPr>
          <p:nvPr>
            <p:ph type="body" idx="1"/>
          </p:nvPr>
        </p:nvSpPr>
        <p:spPr>
          <a:xfrm>
            <a:off x="731520" y="4560570"/>
            <a:ext cx="5852160" cy="4320540"/>
          </a:xfrm>
          <a:noFill/>
          <a:ln/>
        </p:spPr>
        <p:txBody>
          <a:bodyPr/>
          <a:lstStyle/>
          <a:p>
            <a:endParaRPr lang="en-US">
              <a:latin typeface="Times New Roman"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5"/>
          <p:cNvSpPr>
            <a:spLocks noGrp="1" noChangeArrowheads="1"/>
          </p:cNvSpPr>
          <p:nvPr>
            <p:ph type="sldNum" sz="quarter" idx="5"/>
          </p:nvPr>
        </p:nvSpPr>
        <p:spPr>
          <a:noFill/>
        </p:spPr>
        <p:txBody>
          <a:bodyPr/>
          <a:lstStyle/>
          <a:p>
            <a:fld id="{FBCCF9DA-C8EB-9C43-BFD5-92E898A9C8E2}" type="slidenum">
              <a:rPr lang="en-GB"/>
              <a:pPr/>
              <a:t>75</a:t>
            </a:fld>
            <a:endParaRPr lang="en-GB"/>
          </a:p>
        </p:txBody>
      </p:sp>
      <p:sp>
        <p:nvSpPr>
          <p:cNvPr id="161795" name="Rectangle 2"/>
          <p:cNvSpPr>
            <a:spLocks noGrp="1" noRot="1" noChangeAspect="1" noChangeArrowheads="1" noTextEdit="1"/>
          </p:cNvSpPr>
          <p:nvPr>
            <p:ph type="sldImg"/>
          </p:nvPr>
        </p:nvSpPr>
        <p:spPr>
          <a:xfrm>
            <a:off x="991312" y="720090"/>
            <a:ext cx="5332576" cy="3600450"/>
          </a:xfrm>
          <a:ln/>
        </p:spPr>
      </p:sp>
      <p:sp>
        <p:nvSpPr>
          <p:cNvPr id="161796" name="Rectangle 3"/>
          <p:cNvSpPr>
            <a:spLocks noGrp="1" noChangeArrowheads="1"/>
          </p:cNvSpPr>
          <p:nvPr>
            <p:ph type="body" idx="1"/>
          </p:nvPr>
        </p:nvSpPr>
        <p:spPr>
          <a:xfrm>
            <a:off x="731520" y="4560570"/>
            <a:ext cx="5852160" cy="4320540"/>
          </a:xfrm>
          <a:noFill/>
          <a:ln/>
        </p:spPr>
        <p:txBody>
          <a:bodyPr/>
          <a:lstStyle/>
          <a:p>
            <a:endParaRPr lang="en-US">
              <a:latin typeface="Times New Roman"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5"/>
          <p:cNvSpPr>
            <a:spLocks noGrp="1" noChangeArrowheads="1"/>
          </p:cNvSpPr>
          <p:nvPr>
            <p:ph type="sldNum" sz="quarter" idx="5"/>
          </p:nvPr>
        </p:nvSpPr>
        <p:spPr>
          <a:noFill/>
        </p:spPr>
        <p:txBody>
          <a:bodyPr/>
          <a:lstStyle/>
          <a:p>
            <a:fld id="{45A2089D-B1C3-034E-8E80-D9C8D8123328}" type="slidenum">
              <a:rPr lang="en-GB"/>
              <a:pPr/>
              <a:t>76</a:t>
            </a:fld>
            <a:endParaRPr lang="en-GB"/>
          </a:p>
        </p:txBody>
      </p:sp>
      <p:sp>
        <p:nvSpPr>
          <p:cNvPr id="162819" name="Rectangle 2"/>
          <p:cNvSpPr>
            <a:spLocks noGrp="1" noRot="1" noChangeAspect="1" noChangeArrowheads="1" noTextEdit="1"/>
          </p:cNvSpPr>
          <p:nvPr>
            <p:ph type="sldImg"/>
          </p:nvPr>
        </p:nvSpPr>
        <p:spPr>
          <a:xfrm>
            <a:off x="991312" y="720090"/>
            <a:ext cx="5332576" cy="3600450"/>
          </a:xfrm>
          <a:ln/>
        </p:spPr>
      </p:sp>
      <p:sp>
        <p:nvSpPr>
          <p:cNvPr id="162820" name="Rectangle 3"/>
          <p:cNvSpPr>
            <a:spLocks noGrp="1" noChangeArrowheads="1"/>
          </p:cNvSpPr>
          <p:nvPr>
            <p:ph type="body" idx="1"/>
          </p:nvPr>
        </p:nvSpPr>
        <p:spPr>
          <a:xfrm>
            <a:off x="731520" y="4560570"/>
            <a:ext cx="5852160" cy="4320540"/>
          </a:xfrm>
          <a:noFill/>
          <a:ln/>
        </p:spPr>
        <p:txBody>
          <a:bodyPr/>
          <a:lstStyle/>
          <a:p>
            <a:endParaRPr lang="en-US">
              <a:latin typeface="Times New Roman"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5"/>
          <p:cNvSpPr>
            <a:spLocks noGrp="1" noChangeArrowheads="1"/>
          </p:cNvSpPr>
          <p:nvPr>
            <p:ph type="sldNum" sz="quarter" idx="5"/>
          </p:nvPr>
        </p:nvSpPr>
        <p:spPr>
          <a:noFill/>
        </p:spPr>
        <p:txBody>
          <a:bodyPr/>
          <a:lstStyle/>
          <a:p>
            <a:fld id="{9DEDDBA5-2C63-5941-B850-6B0EAA17D3B6}" type="slidenum">
              <a:rPr lang="en-GB"/>
              <a:pPr/>
              <a:t>77</a:t>
            </a:fld>
            <a:endParaRPr lang="en-GB"/>
          </a:p>
        </p:txBody>
      </p:sp>
      <p:sp>
        <p:nvSpPr>
          <p:cNvPr id="163843" name="Rectangle 2"/>
          <p:cNvSpPr>
            <a:spLocks noGrp="1" noRot="1" noChangeAspect="1" noChangeArrowheads="1" noTextEdit="1"/>
          </p:cNvSpPr>
          <p:nvPr>
            <p:ph type="sldImg"/>
          </p:nvPr>
        </p:nvSpPr>
        <p:spPr>
          <a:xfrm>
            <a:off x="991312" y="720090"/>
            <a:ext cx="5332576" cy="3600450"/>
          </a:xfrm>
          <a:ln/>
        </p:spPr>
      </p:sp>
      <p:sp>
        <p:nvSpPr>
          <p:cNvPr id="163844" name="Rectangle 3"/>
          <p:cNvSpPr>
            <a:spLocks noGrp="1" noChangeArrowheads="1"/>
          </p:cNvSpPr>
          <p:nvPr>
            <p:ph type="body" idx="1"/>
          </p:nvPr>
        </p:nvSpPr>
        <p:spPr>
          <a:xfrm>
            <a:off x="731520" y="4560570"/>
            <a:ext cx="5852160" cy="4320540"/>
          </a:xfrm>
          <a:noFill/>
          <a:ln/>
        </p:spPr>
        <p:txBody>
          <a:bodyPr/>
          <a:lstStyle/>
          <a:p>
            <a:endParaRPr lang="en-US">
              <a:latin typeface="Times New Roman"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5"/>
          <p:cNvSpPr>
            <a:spLocks noGrp="1" noChangeArrowheads="1"/>
          </p:cNvSpPr>
          <p:nvPr>
            <p:ph type="sldNum" sz="quarter" idx="5"/>
          </p:nvPr>
        </p:nvSpPr>
        <p:spPr>
          <a:noFill/>
        </p:spPr>
        <p:txBody>
          <a:bodyPr/>
          <a:lstStyle/>
          <a:p>
            <a:fld id="{E610D216-5097-834B-9F04-017AEAE11B52}" type="slidenum">
              <a:rPr lang="en-GB"/>
              <a:pPr/>
              <a:t>78</a:t>
            </a:fld>
            <a:endParaRPr lang="en-GB"/>
          </a:p>
        </p:txBody>
      </p:sp>
      <p:sp>
        <p:nvSpPr>
          <p:cNvPr id="164867" name="Rectangle 2"/>
          <p:cNvSpPr>
            <a:spLocks noGrp="1" noRot="1" noChangeAspect="1" noChangeArrowheads="1" noTextEdit="1"/>
          </p:cNvSpPr>
          <p:nvPr>
            <p:ph type="sldImg"/>
          </p:nvPr>
        </p:nvSpPr>
        <p:spPr>
          <a:xfrm>
            <a:off x="991312" y="720090"/>
            <a:ext cx="5332576" cy="3600450"/>
          </a:xfrm>
          <a:ln/>
        </p:spPr>
      </p:sp>
      <p:sp>
        <p:nvSpPr>
          <p:cNvPr id="164868" name="Rectangle 3"/>
          <p:cNvSpPr>
            <a:spLocks noGrp="1" noChangeArrowheads="1"/>
          </p:cNvSpPr>
          <p:nvPr>
            <p:ph type="body" idx="1"/>
          </p:nvPr>
        </p:nvSpPr>
        <p:spPr>
          <a:xfrm>
            <a:off x="731520" y="4560570"/>
            <a:ext cx="5852160" cy="4320540"/>
          </a:xfrm>
          <a:noFill/>
          <a:ln/>
        </p:spPr>
        <p:txBody>
          <a:bodyPr/>
          <a:lstStyle/>
          <a:p>
            <a:endParaRPr lang="en-US">
              <a:latin typeface="Times New Roman"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5"/>
          <p:cNvSpPr>
            <a:spLocks noGrp="1" noChangeArrowheads="1"/>
          </p:cNvSpPr>
          <p:nvPr>
            <p:ph type="sldNum" sz="quarter" idx="5"/>
          </p:nvPr>
        </p:nvSpPr>
        <p:spPr>
          <a:noFill/>
        </p:spPr>
        <p:txBody>
          <a:bodyPr/>
          <a:lstStyle/>
          <a:p>
            <a:fld id="{27253FCF-FD8B-BE45-879B-0F2B1CF0CD10}" type="slidenum">
              <a:rPr lang="en-GB"/>
              <a:pPr/>
              <a:t>79</a:t>
            </a:fld>
            <a:endParaRPr lang="en-GB"/>
          </a:p>
        </p:txBody>
      </p:sp>
      <p:sp>
        <p:nvSpPr>
          <p:cNvPr id="165891" name="Rectangle 2"/>
          <p:cNvSpPr>
            <a:spLocks noGrp="1" noRot="1" noChangeAspect="1" noChangeArrowheads="1" noTextEdit="1"/>
          </p:cNvSpPr>
          <p:nvPr>
            <p:ph type="sldImg"/>
          </p:nvPr>
        </p:nvSpPr>
        <p:spPr>
          <a:xfrm>
            <a:off x="991312" y="720090"/>
            <a:ext cx="5332576" cy="3600450"/>
          </a:xfrm>
          <a:ln/>
        </p:spPr>
      </p:sp>
      <p:sp>
        <p:nvSpPr>
          <p:cNvPr id="165892" name="Rectangle 3"/>
          <p:cNvSpPr>
            <a:spLocks noGrp="1" noChangeArrowheads="1"/>
          </p:cNvSpPr>
          <p:nvPr>
            <p:ph type="body" idx="1"/>
          </p:nvPr>
        </p:nvSpPr>
        <p:spPr>
          <a:xfrm>
            <a:off x="731520" y="4560570"/>
            <a:ext cx="5852160" cy="4320540"/>
          </a:xfrm>
          <a:noFill/>
          <a:ln/>
        </p:spPr>
        <p:txBody>
          <a:bodyPr/>
          <a:lstStyle/>
          <a:p>
            <a:endParaRPr lang="en-US">
              <a:latin typeface="Times New Roman"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5"/>
          <p:cNvSpPr>
            <a:spLocks noGrp="1" noChangeArrowheads="1"/>
          </p:cNvSpPr>
          <p:nvPr>
            <p:ph type="sldNum" sz="quarter" idx="5"/>
          </p:nvPr>
        </p:nvSpPr>
        <p:spPr>
          <a:noFill/>
        </p:spPr>
        <p:txBody>
          <a:bodyPr/>
          <a:lstStyle/>
          <a:p>
            <a:fld id="{F767A22F-5046-794A-B721-E60C23ECBAF8}" type="slidenum">
              <a:rPr lang="en-GB"/>
              <a:pPr/>
              <a:t>80</a:t>
            </a:fld>
            <a:endParaRPr lang="en-GB"/>
          </a:p>
        </p:txBody>
      </p:sp>
      <p:sp>
        <p:nvSpPr>
          <p:cNvPr id="166915" name="Rectangle 2"/>
          <p:cNvSpPr>
            <a:spLocks noGrp="1" noRot="1" noChangeAspect="1" noChangeArrowheads="1" noTextEdit="1"/>
          </p:cNvSpPr>
          <p:nvPr>
            <p:ph type="sldImg"/>
          </p:nvPr>
        </p:nvSpPr>
        <p:spPr>
          <a:xfrm>
            <a:off x="991312" y="720090"/>
            <a:ext cx="5332576" cy="3600450"/>
          </a:xfrm>
          <a:ln/>
        </p:spPr>
      </p:sp>
      <p:sp>
        <p:nvSpPr>
          <p:cNvPr id="166916" name="Rectangle 3"/>
          <p:cNvSpPr>
            <a:spLocks noGrp="1" noChangeArrowheads="1"/>
          </p:cNvSpPr>
          <p:nvPr>
            <p:ph type="body" idx="1"/>
          </p:nvPr>
        </p:nvSpPr>
        <p:spPr>
          <a:xfrm>
            <a:off x="731520" y="4560570"/>
            <a:ext cx="5852160" cy="4320540"/>
          </a:xfrm>
          <a:noFill/>
          <a:ln/>
        </p:spPr>
        <p:txBody>
          <a:bodyPr/>
          <a:lstStyle/>
          <a:p>
            <a:endParaRPr lang="en-US">
              <a:latin typeface="Times New Roman"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5"/>
          <p:cNvSpPr>
            <a:spLocks noGrp="1" noChangeArrowheads="1"/>
          </p:cNvSpPr>
          <p:nvPr>
            <p:ph type="sldNum" sz="quarter" idx="5"/>
          </p:nvPr>
        </p:nvSpPr>
        <p:spPr>
          <a:noFill/>
        </p:spPr>
        <p:txBody>
          <a:bodyPr/>
          <a:lstStyle/>
          <a:p>
            <a:fld id="{EF669F4B-A2D0-984F-B569-B3CED8986E97}" type="slidenum">
              <a:rPr lang="en-GB"/>
              <a:pPr/>
              <a:t>9</a:t>
            </a:fld>
            <a:endParaRPr lang="en-GB"/>
          </a:p>
        </p:txBody>
      </p:sp>
      <p:sp>
        <p:nvSpPr>
          <p:cNvPr id="93187" name="Rectangle 2"/>
          <p:cNvSpPr>
            <a:spLocks noGrp="1" noRot="1" noChangeAspect="1" noChangeArrowheads="1" noTextEdit="1"/>
          </p:cNvSpPr>
          <p:nvPr>
            <p:ph type="sldImg"/>
          </p:nvPr>
        </p:nvSpPr>
        <p:spPr>
          <a:xfrm>
            <a:off x="1414463" y="835025"/>
            <a:ext cx="4486275" cy="3365500"/>
          </a:xfrm>
          <a:ln cap="flat"/>
        </p:spPr>
      </p:sp>
      <p:sp>
        <p:nvSpPr>
          <p:cNvPr id="93188" name="Rectangle 3"/>
          <p:cNvSpPr>
            <a:spLocks noGrp="1" noChangeArrowheads="1"/>
          </p:cNvSpPr>
          <p:nvPr>
            <p:ph type="body" idx="1"/>
          </p:nvPr>
        </p:nvSpPr>
        <p:spPr>
          <a:xfrm>
            <a:off x="975931" y="4563648"/>
            <a:ext cx="5363341" cy="4040505"/>
          </a:xfrm>
          <a:noFill/>
          <a:ln/>
        </p:spPr>
        <p:txBody>
          <a:bodyPr lIns="92075" tIns="46038" rIns="92075" bIns="46038"/>
          <a:lstStyle/>
          <a:p>
            <a:endParaRPr lang="en-US">
              <a:latin typeface="Times New Roman"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5"/>
          <p:cNvSpPr>
            <a:spLocks noGrp="1" noChangeArrowheads="1"/>
          </p:cNvSpPr>
          <p:nvPr>
            <p:ph type="sldNum" sz="quarter" idx="5"/>
          </p:nvPr>
        </p:nvSpPr>
        <p:spPr>
          <a:noFill/>
        </p:spPr>
        <p:txBody>
          <a:bodyPr/>
          <a:lstStyle/>
          <a:p>
            <a:fld id="{C194646A-776F-914C-9E42-316B0E5C224A}" type="slidenum">
              <a:rPr lang="en-GB"/>
              <a:pPr/>
              <a:t>81</a:t>
            </a:fld>
            <a:endParaRPr lang="en-GB"/>
          </a:p>
        </p:txBody>
      </p:sp>
      <p:sp>
        <p:nvSpPr>
          <p:cNvPr id="167939" name="Rectangle 2"/>
          <p:cNvSpPr>
            <a:spLocks noGrp="1" noRot="1" noChangeAspect="1" noChangeArrowheads="1" noTextEdit="1"/>
          </p:cNvSpPr>
          <p:nvPr>
            <p:ph type="sldImg"/>
          </p:nvPr>
        </p:nvSpPr>
        <p:spPr>
          <a:xfrm>
            <a:off x="1257300" y="720725"/>
            <a:ext cx="4800600" cy="3600450"/>
          </a:xfrm>
          <a:ln/>
        </p:spPr>
      </p:sp>
      <p:sp>
        <p:nvSpPr>
          <p:cNvPr id="167940" name="Rectangle 3"/>
          <p:cNvSpPr>
            <a:spLocks noGrp="1" noChangeArrowheads="1"/>
          </p:cNvSpPr>
          <p:nvPr>
            <p:ph type="body" idx="1"/>
          </p:nvPr>
        </p:nvSpPr>
        <p:spPr>
          <a:xfrm>
            <a:off x="731520" y="4560570"/>
            <a:ext cx="5852160" cy="4320540"/>
          </a:xfrm>
          <a:noFill/>
          <a:ln/>
        </p:spPr>
        <p:txBody>
          <a:bodyPr/>
          <a:lstStyle/>
          <a:p>
            <a:endParaRPr lang="en-US">
              <a:latin typeface="Times New Roman"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5"/>
          <p:cNvSpPr>
            <a:spLocks noGrp="1" noChangeArrowheads="1"/>
          </p:cNvSpPr>
          <p:nvPr>
            <p:ph type="sldNum" sz="quarter" idx="5"/>
          </p:nvPr>
        </p:nvSpPr>
        <p:spPr>
          <a:noFill/>
        </p:spPr>
        <p:txBody>
          <a:bodyPr/>
          <a:lstStyle/>
          <a:p>
            <a:fld id="{72C23F25-74FD-1D4A-850C-BC3BC05B4989}" type="slidenum">
              <a:rPr lang="en-GB"/>
              <a:pPr/>
              <a:t>82</a:t>
            </a:fld>
            <a:endParaRPr lang="en-GB"/>
          </a:p>
        </p:txBody>
      </p:sp>
      <p:sp>
        <p:nvSpPr>
          <p:cNvPr id="168963" name="Rectangle 2"/>
          <p:cNvSpPr>
            <a:spLocks noGrp="1" noRot="1" noChangeAspect="1" noChangeArrowheads="1" noTextEdit="1"/>
          </p:cNvSpPr>
          <p:nvPr>
            <p:ph type="sldImg"/>
          </p:nvPr>
        </p:nvSpPr>
        <p:spPr>
          <a:xfrm>
            <a:off x="991312" y="720090"/>
            <a:ext cx="5332576" cy="3600450"/>
          </a:xfrm>
          <a:ln/>
        </p:spPr>
      </p:sp>
      <p:sp>
        <p:nvSpPr>
          <p:cNvPr id="168964" name="Rectangle 3"/>
          <p:cNvSpPr>
            <a:spLocks noGrp="1" noChangeArrowheads="1"/>
          </p:cNvSpPr>
          <p:nvPr>
            <p:ph type="body" idx="1"/>
          </p:nvPr>
        </p:nvSpPr>
        <p:spPr>
          <a:xfrm>
            <a:off x="731520" y="4560570"/>
            <a:ext cx="5852160" cy="4320540"/>
          </a:xfrm>
          <a:noFill/>
          <a:ln/>
        </p:spPr>
        <p:txBody>
          <a:bodyPr/>
          <a:lstStyle/>
          <a:p>
            <a:endParaRPr lang="en-US">
              <a:latin typeface="Times New Roman"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a:noFill/>
        </p:spPr>
        <p:txBody>
          <a:bodyPr/>
          <a:lstStyle/>
          <a:p>
            <a:r>
              <a:rPr lang="en-AU">
                <a:latin typeface="Times New Roman" charset="0"/>
                <a:ea typeface="Arial" charset="0"/>
              </a:rPr>
              <a:t>PRESENTATION ONE</a:t>
            </a:r>
          </a:p>
        </p:txBody>
      </p:sp>
      <p:sp>
        <p:nvSpPr>
          <p:cNvPr id="67587" name="Rectangle 3"/>
          <p:cNvSpPr>
            <a:spLocks noGrp="1" noChangeArrowheads="1"/>
          </p:cNvSpPr>
          <p:nvPr>
            <p:ph type="dt" sz="quarter" idx="1"/>
          </p:nvPr>
        </p:nvSpPr>
        <p:spPr>
          <a:noFill/>
        </p:spPr>
        <p:txBody>
          <a:bodyPr/>
          <a:lstStyle/>
          <a:p>
            <a:fld id="{9F507856-6A67-D047-9EA3-4525D9FF9ACC}" type="datetime1">
              <a:rPr lang="en-AU"/>
              <a:pPr/>
              <a:t>2/03/2012</a:t>
            </a:fld>
            <a:endParaRPr lang="en-AU"/>
          </a:p>
        </p:txBody>
      </p:sp>
      <p:sp>
        <p:nvSpPr>
          <p:cNvPr id="67588" name="Rectangle 6"/>
          <p:cNvSpPr>
            <a:spLocks noGrp="1" noChangeArrowheads="1"/>
          </p:cNvSpPr>
          <p:nvPr>
            <p:ph type="ftr" sz="quarter" idx="4"/>
          </p:nvPr>
        </p:nvSpPr>
        <p:spPr>
          <a:noFill/>
        </p:spPr>
        <p:txBody>
          <a:bodyPr/>
          <a:lstStyle/>
          <a:p>
            <a:r>
              <a:rPr lang="en-AU">
                <a:latin typeface="Times New Roman" charset="0"/>
                <a:ea typeface="Arial" charset="0"/>
              </a:rPr>
              <a:t>Introduction to Evidence-Based Practice</a:t>
            </a:r>
          </a:p>
        </p:txBody>
      </p:sp>
      <p:sp>
        <p:nvSpPr>
          <p:cNvPr id="67589" name="Rectangle 7"/>
          <p:cNvSpPr>
            <a:spLocks noGrp="1" noChangeArrowheads="1"/>
          </p:cNvSpPr>
          <p:nvPr>
            <p:ph type="sldNum" sz="quarter" idx="5"/>
          </p:nvPr>
        </p:nvSpPr>
        <p:spPr>
          <a:noFill/>
        </p:spPr>
        <p:txBody>
          <a:bodyPr/>
          <a:lstStyle/>
          <a:p>
            <a:fld id="{619E49EC-A72B-5F4C-8452-85FEB509B13B}" type="slidenum">
              <a:rPr lang="en-AU"/>
              <a:pPr/>
              <a:t>10</a:t>
            </a:fld>
            <a:endParaRPr lang="en-AU"/>
          </a:p>
        </p:txBody>
      </p:sp>
      <p:sp>
        <p:nvSpPr>
          <p:cNvPr id="67590" name="Rectangle 2"/>
          <p:cNvSpPr>
            <a:spLocks noGrp="1" noRot="1" noChangeAspect="1" noChangeArrowheads="1" noTextEdit="1"/>
          </p:cNvSpPr>
          <p:nvPr>
            <p:ph type="sldImg"/>
          </p:nvPr>
        </p:nvSpPr>
        <p:spPr>
          <a:xfrm>
            <a:off x="1257300" y="720725"/>
            <a:ext cx="4800600" cy="3600450"/>
          </a:xfrm>
          <a:ln/>
        </p:spPr>
      </p:sp>
      <p:sp>
        <p:nvSpPr>
          <p:cNvPr id="67591" name="Rectangle 3"/>
          <p:cNvSpPr>
            <a:spLocks noGrp="1" noChangeArrowheads="1"/>
          </p:cNvSpPr>
          <p:nvPr>
            <p:ph type="body" idx="1"/>
          </p:nvPr>
        </p:nvSpPr>
        <p:spPr>
          <a:noFill/>
          <a:ln/>
        </p:spPr>
        <p:txBody>
          <a:bodyPr/>
          <a:lstStyle/>
          <a:p>
            <a:pPr eaLnBrk="1" hangingPunct="1"/>
            <a:endParaRPr lang="en-US">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rtlCol="0" anchor="ct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vert="horz" rtlCol="0"/>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95275" y="177800"/>
            <a:ext cx="7300913" cy="1143000"/>
          </a:xfrm>
          <a:prstGeom prst="rect">
            <a:avLst/>
          </a:prstGeom>
        </p:spPr>
        <p:txBody>
          <a:bodyPr/>
          <a:lstStyle/>
          <a:p>
            <a:r>
              <a:rPr lang="en-US" smtClean="0"/>
              <a:t>Click to edit Master title style</a:t>
            </a:r>
            <a:endParaRPr lang="en-GB"/>
          </a:p>
        </p:txBody>
      </p:sp>
      <p:sp>
        <p:nvSpPr>
          <p:cNvPr id="3" name="Table Placeholder 2"/>
          <p:cNvSpPr>
            <a:spLocks noGrp="1"/>
          </p:cNvSpPr>
          <p:nvPr>
            <p:ph type="tbl" idx="1"/>
          </p:nvPr>
        </p:nvSpPr>
        <p:spPr>
          <a:xfrm>
            <a:off x="285750" y="1385888"/>
            <a:ext cx="8477250" cy="4633912"/>
          </a:xfrm>
          <a:prstGeom prst="rect">
            <a:avLst/>
          </a:prstGeom>
        </p:spPr>
        <p:txBody>
          <a:bodyPr/>
          <a:lstStyle/>
          <a:p>
            <a:pPr lvl="0"/>
            <a:endParaRPr lang="en-GB" noProof="0" smtClean="0"/>
          </a:p>
        </p:txBody>
      </p:sp>
      <p:sp>
        <p:nvSpPr>
          <p:cNvPr id="4" name="Rectangle 4"/>
          <p:cNvSpPr>
            <a:spLocks noGrp="1" noChangeArrowheads="1"/>
          </p:cNvSpPr>
          <p:nvPr>
            <p:ph type="sldNum" sz="quarter" idx="10"/>
          </p:nvPr>
        </p:nvSpPr>
        <p:spPr>
          <a:xfrm>
            <a:off x="6553200" y="6248400"/>
            <a:ext cx="1905000" cy="457200"/>
          </a:xfrm>
          <a:prstGeom prst="rect">
            <a:avLst/>
          </a:prstGeom>
          <a:ln/>
        </p:spPr>
        <p:txBody>
          <a:bodyPr/>
          <a:lstStyle>
            <a:lvl1pPr>
              <a:defRPr/>
            </a:lvl1pPr>
          </a:lstStyle>
          <a:p>
            <a:fld id="{BA15F175-07FB-C842-8313-BC998FE2DB5B}"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rtlCol="0" anchor="ct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vert="horz"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rtlCol="0"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vert="horz"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rtlCol="0" anchor="ct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vert="horz"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vert="horz"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rtlCol="0" anchor="ct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vert="horz"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vert="horz"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rtlCol="0" anchor="ctr"/>
          <a:lstStyle/>
          <a:p>
            <a:r>
              <a:rPr lang="en-US"/>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rtlCol="0"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vert="horz"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vert="horz"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rtlCol="0"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vert="horz"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traight Connector 1025"/>
          <p:cNvSpPr>
            <a:spLocks noChangeShapeType="1"/>
          </p:cNvSpPr>
          <p:nvPr/>
        </p:nvSpPr>
        <p:spPr bwMode="auto">
          <a:xfrm>
            <a:off x="325438" y="1141413"/>
            <a:ext cx="8364537" cy="0"/>
          </a:xfrm>
          <a:prstGeom prst="line">
            <a:avLst/>
          </a:prstGeom>
          <a:noFill/>
          <a:ln w="57150" cmpd="thinThick" algn="ctr">
            <a:solidFill>
              <a:srgbClr val="000066"/>
            </a:solidFill>
            <a:round/>
            <a:headEnd/>
            <a:tailEnd/>
          </a:ln>
        </p:spPr>
        <p:txBody>
          <a:bodyPr/>
          <a:lstStyle/>
          <a:p>
            <a:pPr>
              <a:defRPr/>
            </a:pPr>
            <a:endParaRPr lang="en-GB"/>
          </a:p>
        </p:txBody>
      </p:sp>
      <p:pic>
        <p:nvPicPr>
          <p:cNvPr id="2051" name="Rectangle 1026"/>
          <p:cNvPicPr>
            <a:picLocks noChangeAspect="1" noChangeArrowheads="1"/>
          </p:cNvPicPr>
          <p:nvPr/>
        </p:nvPicPr>
        <p:blipFill>
          <a:blip r:embed="rId12" cstate="print"/>
          <a:srcRect/>
          <a:stretch>
            <a:fillRect/>
          </a:stretch>
        </p:blipFill>
        <p:spPr bwMode="auto">
          <a:xfrm>
            <a:off x="104775" y="95250"/>
            <a:ext cx="1692275" cy="419100"/>
          </a:xfrm>
          <a:prstGeom prst="rect">
            <a:avLst/>
          </a:prstGeom>
          <a:noFill/>
          <a:ln w="9525">
            <a:noFill/>
            <a:miter lim="800000"/>
            <a:headEnd/>
            <a:tailEnd/>
          </a:ln>
        </p:spPr>
      </p:pic>
      <p:sp>
        <p:nvSpPr>
          <p:cNvPr id="2" name="TextBox 1"/>
          <p:cNvSpPr txBox="1"/>
          <p:nvPr/>
        </p:nvSpPr>
        <p:spPr>
          <a:xfrm>
            <a:off x="7917671" y="44624"/>
            <a:ext cx="1208984" cy="461665"/>
          </a:xfrm>
          <a:prstGeom prst="rect">
            <a:avLst/>
          </a:prstGeom>
          <a:noFill/>
        </p:spPr>
        <p:txBody>
          <a:bodyPr wrap="none" rtlCol="0">
            <a:spAutoFit/>
          </a:bodyPr>
          <a:lstStyle/>
          <a:p>
            <a:pPr algn="ctr"/>
            <a:r>
              <a:rPr lang="en-GB" sz="1200" b="1" dirty="0" smtClean="0">
                <a:solidFill>
                  <a:srgbClr val="000066"/>
                </a:solidFill>
                <a:latin typeface="Tahoma" pitchFamily="34" charset="0"/>
                <a:ea typeface="Tahoma" pitchFamily="34" charset="0"/>
                <a:cs typeface="Tahoma" pitchFamily="34" charset="0"/>
              </a:rPr>
              <a:t>School of</a:t>
            </a:r>
            <a:br>
              <a:rPr lang="en-GB" sz="1200" b="1" dirty="0" smtClean="0">
                <a:solidFill>
                  <a:srgbClr val="000066"/>
                </a:solidFill>
                <a:latin typeface="Tahoma" pitchFamily="34" charset="0"/>
                <a:ea typeface="Tahoma" pitchFamily="34" charset="0"/>
                <a:cs typeface="Tahoma" pitchFamily="34" charset="0"/>
              </a:rPr>
            </a:br>
            <a:r>
              <a:rPr lang="en-GB" sz="1200" b="1" dirty="0" smtClean="0">
                <a:solidFill>
                  <a:srgbClr val="000066"/>
                </a:solidFill>
                <a:latin typeface="Tahoma" pitchFamily="34" charset="0"/>
                <a:ea typeface="Tahoma" pitchFamily="34" charset="0"/>
                <a:cs typeface="Tahoma" pitchFamily="34" charset="0"/>
              </a:rPr>
              <a:t>Public</a:t>
            </a:r>
            <a:r>
              <a:rPr lang="en-GB" sz="1200" b="1" baseline="0" dirty="0" smtClean="0">
                <a:solidFill>
                  <a:srgbClr val="000066"/>
                </a:solidFill>
                <a:latin typeface="Tahoma" pitchFamily="34" charset="0"/>
                <a:ea typeface="Tahoma" pitchFamily="34" charset="0"/>
                <a:cs typeface="Tahoma" pitchFamily="34" charset="0"/>
              </a:rPr>
              <a:t> Health</a:t>
            </a:r>
            <a:endParaRPr lang="en-GB" sz="1200" b="1" dirty="0">
              <a:solidFill>
                <a:srgbClr val="000066"/>
              </a:solidFill>
              <a:latin typeface="Tahoma" pitchFamily="34" charset="0"/>
              <a:ea typeface="Tahoma" pitchFamily="34" charset="0"/>
              <a:cs typeface="Tahoma"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9" r:id="rId10"/>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a:defRPr>
      </a:lvl2pPr>
      <a:lvl3pPr algn="ctr" rtl="0" eaLnBrk="0" fontAlgn="base" hangingPunct="0">
        <a:spcBef>
          <a:spcPct val="0"/>
        </a:spcBef>
        <a:spcAft>
          <a:spcPct val="0"/>
        </a:spcAft>
        <a:defRPr sz="4400">
          <a:solidFill>
            <a:schemeClr val="tx2"/>
          </a:solidFill>
          <a:latin typeface="Arial"/>
        </a:defRPr>
      </a:lvl3pPr>
      <a:lvl4pPr algn="ctr" rtl="0" eaLnBrk="0" fontAlgn="base" hangingPunct="0">
        <a:spcBef>
          <a:spcPct val="0"/>
        </a:spcBef>
        <a:spcAft>
          <a:spcPct val="0"/>
        </a:spcAft>
        <a:defRPr sz="4400">
          <a:solidFill>
            <a:schemeClr val="tx2"/>
          </a:solidFill>
          <a:latin typeface="Arial"/>
        </a:defRPr>
      </a:lvl4pPr>
      <a:lvl5pPr algn="ctr" rtl="0" eaLnBrk="0" fontAlgn="base" hangingPunct="0">
        <a:spcBef>
          <a:spcPct val="0"/>
        </a:spcBef>
        <a:spcAft>
          <a:spcPct val="0"/>
        </a:spcAft>
        <a:defRPr sz="4400">
          <a:solidFill>
            <a:schemeClr val="tx2"/>
          </a:solidFill>
          <a:latin typeface="Arial"/>
        </a:defRPr>
      </a:lvl5pPr>
      <a:lvl6pPr marL="457200" algn="ctr" fontAlgn="base">
        <a:spcBef>
          <a:spcPct val="0"/>
        </a:spcBef>
        <a:spcAft>
          <a:spcPct val="0"/>
        </a:spcAft>
        <a:defRPr sz="4400">
          <a:solidFill>
            <a:schemeClr val="tx2">
              <a:alpha val="100000"/>
            </a:schemeClr>
          </a:solidFill>
          <a:latin typeface="Arial"/>
        </a:defRPr>
      </a:lvl6pPr>
      <a:lvl7pPr marL="914400" algn="ctr" fontAlgn="base">
        <a:spcBef>
          <a:spcPct val="0"/>
        </a:spcBef>
        <a:spcAft>
          <a:spcPct val="0"/>
        </a:spcAft>
        <a:defRPr sz="4400">
          <a:solidFill>
            <a:schemeClr val="tx2">
              <a:alpha val="100000"/>
            </a:schemeClr>
          </a:solidFill>
          <a:latin typeface="Arial"/>
        </a:defRPr>
      </a:lvl7pPr>
      <a:lvl8pPr marL="1371600" algn="ctr" fontAlgn="base">
        <a:spcBef>
          <a:spcPct val="0"/>
        </a:spcBef>
        <a:spcAft>
          <a:spcPct val="0"/>
        </a:spcAft>
        <a:defRPr sz="4400">
          <a:solidFill>
            <a:schemeClr val="tx2">
              <a:alpha val="100000"/>
            </a:schemeClr>
          </a:solidFill>
          <a:latin typeface="Arial"/>
        </a:defRPr>
      </a:lvl8pPr>
      <a:lvl9pPr marL="1828800" algn="ctr" fontAlgn="base">
        <a:spcBef>
          <a:spcPct val="0"/>
        </a:spcBef>
        <a:spcAft>
          <a:spcPct val="0"/>
        </a:spcAft>
        <a:defRPr sz="4400">
          <a:solidFill>
            <a:schemeClr val="tx2">
              <a:alpha val="100000"/>
            </a:schemeClr>
          </a:solidFill>
          <a:latin typeface="Arial"/>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fontAlgn="base">
        <a:spcBef>
          <a:spcPct val="20000"/>
        </a:spcBef>
        <a:spcAft>
          <a:spcPct val="0"/>
        </a:spcAft>
        <a:buChar char="»"/>
        <a:defRPr sz="2000">
          <a:solidFill>
            <a:schemeClr val="tx1">
              <a:alpha val="100000"/>
            </a:schemeClr>
          </a:solidFill>
          <a:latin typeface="+mn-lt"/>
        </a:defRPr>
      </a:lvl6pPr>
      <a:lvl7pPr marL="2971800" indent="-228600" algn="l" fontAlgn="base">
        <a:spcBef>
          <a:spcPct val="20000"/>
        </a:spcBef>
        <a:spcAft>
          <a:spcPct val="0"/>
        </a:spcAft>
        <a:buChar char="»"/>
        <a:defRPr sz="2000">
          <a:solidFill>
            <a:schemeClr val="tx1">
              <a:alpha val="100000"/>
            </a:schemeClr>
          </a:solidFill>
          <a:latin typeface="+mn-lt"/>
        </a:defRPr>
      </a:lvl7pPr>
      <a:lvl8pPr marL="3429000" indent="-228600" algn="l" fontAlgn="base">
        <a:spcBef>
          <a:spcPct val="20000"/>
        </a:spcBef>
        <a:spcAft>
          <a:spcPct val="0"/>
        </a:spcAft>
        <a:buChar char="»"/>
        <a:defRPr sz="2000">
          <a:solidFill>
            <a:schemeClr val="tx1">
              <a:alpha val="100000"/>
            </a:schemeClr>
          </a:solidFill>
          <a:latin typeface="+mn-lt"/>
        </a:defRPr>
      </a:lvl8pPr>
      <a:lvl9pPr marL="3886200" indent="-228600" algn="l" fontAlgn="base">
        <a:spcBef>
          <a:spcPct val="20000"/>
        </a:spcBef>
        <a:spcAft>
          <a:spcPct val="0"/>
        </a:spcAft>
        <a:buChar char="»"/>
        <a:defRPr sz="2000">
          <a:solidFill>
            <a:schemeClr val="tx1">
              <a:alpha val="100000"/>
            </a:schemeClr>
          </a:solidFill>
          <a:latin typeface="+mn-lt"/>
        </a:defRPr>
      </a:lvl9pPr>
    </p:bodyStyle>
    <p:otherStyle>
      <a:lvl1pPr algn="l" eaLnBrk="0" fontAlgn="base" hangingPunct="0">
        <a:spcBef>
          <a:spcPct val="0"/>
        </a:spcBef>
        <a:spcAft>
          <a:spcPct val="0"/>
        </a:spcAft>
        <a:defRPr>
          <a:solidFill>
            <a:schemeClr val="tx1">
              <a:alpha val="100000"/>
            </a:schemeClr>
          </a:solidFill>
          <a:latin typeface="Arial"/>
        </a:defRPr>
      </a:lvl1pPr>
      <a:lvl2pPr marL="457200" algn="l" eaLnBrk="0" fontAlgn="base" hangingPunct="0">
        <a:spcBef>
          <a:spcPct val="0"/>
        </a:spcBef>
        <a:spcAft>
          <a:spcPct val="0"/>
        </a:spcAft>
        <a:defRPr>
          <a:solidFill>
            <a:schemeClr val="tx1">
              <a:alpha val="100000"/>
            </a:schemeClr>
          </a:solidFill>
          <a:latin typeface="Arial"/>
        </a:defRPr>
      </a:lvl2pPr>
      <a:lvl3pPr marL="914400" algn="l" eaLnBrk="0" fontAlgn="base" hangingPunct="0">
        <a:spcBef>
          <a:spcPct val="0"/>
        </a:spcBef>
        <a:spcAft>
          <a:spcPct val="0"/>
        </a:spcAft>
        <a:defRPr>
          <a:solidFill>
            <a:schemeClr val="tx1">
              <a:alpha val="100000"/>
            </a:schemeClr>
          </a:solidFill>
          <a:latin typeface="Arial"/>
        </a:defRPr>
      </a:lvl3pPr>
      <a:lvl4pPr marL="1371600" algn="l" eaLnBrk="0" fontAlgn="base" hangingPunct="0">
        <a:spcBef>
          <a:spcPct val="0"/>
        </a:spcBef>
        <a:spcAft>
          <a:spcPct val="0"/>
        </a:spcAft>
        <a:defRPr>
          <a:solidFill>
            <a:schemeClr val="tx1">
              <a:alpha val="100000"/>
            </a:schemeClr>
          </a:solidFill>
          <a:latin typeface="Arial"/>
        </a:defRPr>
      </a:lvl4pPr>
      <a:lvl5pPr marL="1828800" algn="l" eaLnBrk="0" fontAlgn="base" hangingPunct="0">
        <a:spcBef>
          <a:spcPct val="0"/>
        </a:spcBef>
        <a:spcAft>
          <a:spcPct val="0"/>
        </a:spcAft>
        <a:defRPr>
          <a:solidFill>
            <a:schemeClr val="tx1">
              <a:alpha val="100000"/>
            </a:schemeClr>
          </a:solidFill>
          <a:latin typeface="Arial"/>
        </a:defRPr>
      </a:lvl5pPr>
      <a:lvl6pPr marL="2286000" algn="l" eaLnBrk="0" fontAlgn="base" hangingPunct="0">
        <a:spcBef>
          <a:spcPct val="0"/>
        </a:spcBef>
        <a:spcAft>
          <a:spcPct val="0"/>
        </a:spcAft>
        <a:defRPr>
          <a:solidFill>
            <a:schemeClr val="tx1">
              <a:alpha val="100000"/>
            </a:schemeClr>
          </a:solidFill>
          <a:latin typeface="Arial"/>
        </a:defRPr>
      </a:lvl6pPr>
      <a:lvl7pPr marL="2743200" algn="l" eaLnBrk="0" fontAlgn="base" hangingPunct="0">
        <a:spcBef>
          <a:spcPct val="0"/>
        </a:spcBef>
        <a:spcAft>
          <a:spcPct val="0"/>
        </a:spcAft>
        <a:defRPr>
          <a:solidFill>
            <a:schemeClr val="tx1">
              <a:alpha val="100000"/>
            </a:schemeClr>
          </a:solidFill>
          <a:latin typeface="Arial"/>
        </a:defRPr>
      </a:lvl7pPr>
      <a:lvl8pPr marL="3200400" algn="l" eaLnBrk="0" fontAlgn="base" hangingPunct="0">
        <a:spcBef>
          <a:spcPct val="0"/>
        </a:spcBef>
        <a:spcAft>
          <a:spcPct val="0"/>
        </a:spcAft>
        <a:defRPr>
          <a:solidFill>
            <a:schemeClr val="tx1">
              <a:alpha val="100000"/>
            </a:schemeClr>
          </a:solidFill>
          <a:latin typeface="Arial"/>
        </a:defRPr>
      </a:lvl8pPr>
      <a:lvl9pPr marL="3657600" algn="l" eaLnBrk="0" fontAlgn="base" hangingPunct="0">
        <a:spcBef>
          <a:spcPct val="0"/>
        </a:spcBef>
        <a:spcAft>
          <a:spcPct val="0"/>
        </a:spcAft>
        <a:defRPr>
          <a:solidFill>
            <a:schemeClr val="tx1">
              <a:alpha val="100000"/>
            </a:schemeClr>
          </a:solidFill>
          <a:latin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www.eboncall.org/JSP/GUIDE/angina/angina_clinical_6.htm" TargetMode="External"/><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image" Target="NULL" TargetMode="Externa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3" Type="http://schemas.openxmlformats.org/officeDocument/2006/relationships/hyperlink" Target="http://www.cebm.net/index.asp"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hyperlink" Target="http://www.cochrane.org/" TargetMode="External"/><Relationship Id="rId5" Type="http://schemas.openxmlformats.org/officeDocument/2006/relationships/hyperlink" Target="http://www.jr2.ox.ac.uk/bandolier/" TargetMode="External"/><Relationship Id="rId4" Type="http://schemas.openxmlformats.org/officeDocument/2006/relationships/hyperlink" Target="http://www.clinicalevidence.com/"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7.png"/><Relationship Id="rId5" Type="http://schemas.openxmlformats.org/officeDocument/2006/relationships/image" Target="../media/image6.wmf"/><Relationship Id="rId4" Type="http://schemas.openxmlformats.org/officeDocument/2006/relationships/oleObject" Target="../embeddings/oleObject2.bin"/></Relationships>
</file>

<file path=ppt/slides/_rels/slide5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5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5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www.hpa.org.uk/cdr/CDRreview/1995/cdrr1195.pdf"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http://www.hpa.org.uk/cdph/issues/CDPHvol5/No3/Meningococcal_Guidelines.pdf" TargetMode="External"/><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0.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81000" y="1916832"/>
            <a:ext cx="8295456" cy="1893168"/>
          </a:xfrm>
        </p:spPr>
        <p:txBody>
          <a:bodyPr/>
          <a:lstStyle/>
          <a:p>
            <a:pPr algn="ctr"/>
            <a:r>
              <a:rPr lang="en-GB" sz="5400" dirty="0">
                <a:solidFill>
                  <a:schemeClr val="tx1"/>
                </a:solidFill>
              </a:rPr>
              <a:t>Using evidence in the consulting </a:t>
            </a:r>
            <a:r>
              <a:rPr lang="en-GB" sz="5400" dirty="0" smtClean="0">
                <a:solidFill>
                  <a:schemeClr val="tx1"/>
                </a:solidFill>
              </a:rPr>
              <a:t>room</a:t>
            </a:r>
            <a:endParaRPr lang="en-GB" sz="5400" dirty="0">
              <a:solidFill>
                <a:schemeClr val="tx1"/>
              </a:solidFill>
            </a:endParaRPr>
          </a:p>
        </p:txBody>
      </p:sp>
      <p:sp>
        <p:nvSpPr>
          <p:cNvPr id="4099" name="Rectangle 3"/>
          <p:cNvSpPr>
            <a:spLocks noGrp="1" noChangeArrowheads="1"/>
          </p:cNvSpPr>
          <p:nvPr>
            <p:ph type="subTitle" idx="1"/>
          </p:nvPr>
        </p:nvSpPr>
        <p:spPr>
          <a:xfrm>
            <a:off x="381000" y="4941168"/>
            <a:ext cx="3352800" cy="1154832"/>
          </a:xfrm>
        </p:spPr>
        <p:txBody>
          <a:bodyPr/>
          <a:lstStyle/>
          <a:p>
            <a:r>
              <a:rPr lang="en-GB" sz="2800" dirty="0">
                <a:solidFill>
                  <a:srgbClr val="000000"/>
                </a:solidFill>
              </a:rPr>
              <a:t>Helen Ward</a:t>
            </a:r>
            <a:endParaRPr lang="en-GB" sz="2800" dirty="0" smtClean="0">
              <a:solidFill>
                <a:srgbClr val="000000"/>
              </a:solidFill>
            </a:endParaRPr>
          </a:p>
          <a:p>
            <a:r>
              <a:rPr lang="en-US" sz="1800" dirty="0" smtClean="0">
                <a:solidFill>
                  <a:srgbClr val="000000"/>
                </a:solidFill>
              </a:rPr>
              <a:t>1 March 2012</a:t>
            </a:r>
          </a:p>
          <a:p>
            <a:r>
              <a:rPr lang="en-GB" sz="1800" dirty="0" err="1" smtClean="0">
                <a:solidFill>
                  <a:srgbClr val="000000"/>
                </a:solidFill>
              </a:rPr>
              <a:t>h.ward</a:t>
            </a:r>
            <a:r>
              <a:rPr lang="en-GB" sz="1800" dirty="0" err="1">
                <a:solidFill>
                  <a:srgbClr val="000000"/>
                </a:solidFill>
              </a:rPr>
              <a:t>@imperial.ac.uk</a:t>
            </a:r>
            <a:endParaRPr lang="en-GB" sz="1800" dirty="0">
              <a:solidFill>
                <a:srgbClr val="00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z="4000"/>
              <a:t>The Prognosis of Ignorance is Poor</a:t>
            </a:r>
          </a:p>
        </p:txBody>
      </p:sp>
      <p:pic>
        <p:nvPicPr>
          <p:cNvPr id="17411" name="Picture 3"/>
          <p:cNvPicPr>
            <a:picLocks noChangeAspect="1" noChangeArrowheads="1"/>
          </p:cNvPicPr>
          <p:nvPr/>
        </p:nvPicPr>
        <p:blipFill>
          <a:blip r:embed="rId3" cstate="print"/>
          <a:srcRect/>
          <a:stretch>
            <a:fillRect/>
          </a:stretch>
        </p:blipFill>
        <p:spPr bwMode="auto">
          <a:xfrm>
            <a:off x="-74613" y="1295400"/>
            <a:ext cx="9523413" cy="5319713"/>
          </a:xfrm>
          <a:prstGeom prst="rect">
            <a:avLst/>
          </a:prstGeom>
          <a:noFill/>
          <a:ln w="9525">
            <a:noFill/>
            <a:miter lim="800000"/>
            <a:headEnd/>
            <a:tailEnd/>
          </a:ln>
        </p:spPr>
      </p:pic>
      <p:pic>
        <p:nvPicPr>
          <p:cNvPr id="17412" name="Picture 4"/>
          <p:cNvPicPr>
            <a:picLocks noChangeAspect="1" noChangeArrowheads="1"/>
          </p:cNvPicPr>
          <p:nvPr/>
        </p:nvPicPr>
        <p:blipFill>
          <a:blip r:embed="rId4" cstate="print"/>
          <a:srcRect/>
          <a:stretch>
            <a:fillRect/>
          </a:stretch>
        </p:blipFill>
        <p:spPr bwMode="auto">
          <a:xfrm>
            <a:off x="0" y="0"/>
            <a:ext cx="9324975" cy="1276350"/>
          </a:xfrm>
          <a:prstGeom prst="rect">
            <a:avLst/>
          </a:prstGeom>
          <a:noFill/>
          <a:ln w="9525">
            <a:noFill/>
            <a:miter lim="800000"/>
            <a:headEnd/>
            <a:tailEnd/>
          </a:ln>
        </p:spPr>
      </p:pic>
      <p:grpSp>
        <p:nvGrpSpPr>
          <p:cNvPr id="2" name="Group 5"/>
          <p:cNvGrpSpPr>
            <a:grpSpLocks/>
          </p:cNvGrpSpPr>
          <p:nvPr/>
        </p:nvGrpSpPr>
        <p:grpSpPr bwMode="auto">
          <a:xfrm>
            <a:off x="2487613" y="2208213"/>
            <a:ext cx="4606926" cy="1512887"/>
            <a:chOff x="1701" y="1525"/>
            <a:chExt cx="2902" cy="953"/>
          </a:xfrm>
        </p:grpSpPr>
        <p:sp>
          <p:nvSpPr>
            <p:cNvPr id="17414" name="Rectangle 6"/>
            <p:cNvSpPr>
              <a:spLocks noChangeArrowheads="1"/>
            </p:cNvSpPr>
            <p:nvPr/>
          </p:nvSpPr>
          <p:spPr bwMode="auto">
            <a:xfrm>
              <a:off x="2925" y="1525"/>
              <a:ext cx="1678" cy="182"/>
            </a:xfrm>
            <a:prstGeom prst="rect">
              <a:avLst/>
            </a:prstGeom>
            <a:noFill/>
            <a:ln w="9525">
              <a:noFill/>
              <a:miter lim="800000"/>
              <a:headEnd/>
              <a:tailEnd/>
            </a:ln>
          </p:spPr>
          <p:txBody>
            <a:bodyPr wrap="none" anchor="ctr">
              <a:prstTxWarp prst="textNoShape">
                <a:avLst/>
              </a:prstTxWarp>
            </a:bodyPr>
            <a:lstStyle/>
            <a:p>
              <a:pPr algn="ctr"/>
              <a:r>
                <a:rPr lang="en-GB" dirty="0">
                  <a:solidFill>
                    <a:srgbClr val="0000FF"/>
                  </a:solidFill>
                </a:rPr>
                <a:t>Worse with “duration in practice”</a:t>
              </a:r>
              <a:endParaRPr lang="en-US" dirty="0">
                <a:solidFill>
                  <a:srgbClr val="0000FF"/>
                </a:solidFill>
              </a:endParaRPr>
            </a:p>
          </p:txBody>
        </p:sp>
        <p:sp>
          <p:nvSpPr>
            <p:cNvPr id="17415" name="Line 7"/>
            <p:cNvSpPr>
              <a:spLocks noChangeShapeType="1"/>
            </p:cNvSpPr>
            <p:nvPr/>
          </p:nvSpPr>
          <p:spPr bwMode="auto">
            <a:xfrm flipH="1">
              <a:off x="1701" y="1661"/>
              <a:ext cx="1134" cy="136"/>
            </a:xfrm>
            <a:prstGeom prst="line">
              <a:avLst/>
            </a:prstGeom>
            <a:noFill/>
            <a:ln w="9525">
              <a:solidFill>
                <a:srgbClr val="0000FF"/>
              </a:solidFill>
              <a:miter lim="800000"/>
              <a:headEnd/>
              <a:tailEnd type="triangle" w="med" len="med"/>
            </a:ln>
          </p:spPr>
          <p:txBody>
            <a:bodyPr wrap="none">
              <a:prstTxWarp prst="textNoShape">
                <a:avLst/>
              </a:prstTxWarp>
            </a:bodyPr>
            <a:lstStyle/>
            <a:p>
              <a:endParaRPr lang="en-US"/>
            </a:p>
          </p:txBody>
        </p:sp>
        <p:sp>
          <p:nvSpPr>
            <p:cNvPr id="17416" name="Line 8"/>
            <p:cNvSpPr>
              <a:spLocks noChangeShapeType="1"/>
            </p:cNvSpPr>
            <p:nvPr/>
          </p:nvSpPr>
          <p:spPr bwMode="auto">
            <a:xfrm flipH="1">
              <a:off x="2381" y="1706"/>
              <a:ext cx="544" cy="499"/>
            </a:xfrm>
            <a:prstGeom prst="line">
              <a:avLst/>
            </a:prstGeom>
            <a:noFill/>
            <a:ln w="9525">
              <a:solidFill>
                <a:srgbClr val="0000FF"/>
              </a:solidFill>
              <a:miter lim="800000"/>
              <a:headEnd/>
              <a:tailEnd type="triangle" w="med" len="med"/>
            </a:ln>
          </p:spPr>
          <p:txBody>
            <a:bodyPr wrap="none">
              <a:prstTxWarp prst="textNoShape">
                <a:avLst/>
              </a:prstTxWarp>
            </a:bodyPr>
            <a:lstStyle/>
            <a:p>
              <a:endParaRPr lang="en-US"/>
            </a:p>
          </p:txBody>
        </p:sp>
        <p:sp>
          <p:nvSpPr>
            <p:cNvPr id="17417" name="Line 9"/>
            <p:cNvSpPr>
              <a:spLocks noChangeShapeType="1"/>
            </p:cNvSpPr>
            <p:nvPr/>
          </p:nvSpPr>
          <p:spPr bwMode="auto">
            <a:xfrm>
              <a:off x="2971" y="1752"/>
              <a:ext cx="0" cy="544"/>
            </a:xfrm>
            <a:prstGeom prst="line">
              <a:avLst/>
            </a:prstGeom>
            <a:noFill/>
            <a:ln w="9525">
              <a:solidFill>
                <a:srgbClr val="0000FF"/>
              </a:solidFill>
              <a:miter lim="800000"/>
              <a:headEnd/>
              <a:tailEnd type="triangle" w="med" len="med"/>
            </a:ln>
          </p:spPr>
          <p:txBody>
            <a:bodyPr wrap="none">
              <a:prstTxWarp prst="textNoShape">
                <a:avLst/>
              </a:prstTxWarp>
            </a:bodyPr>
            <a:lstStyle/>
            <a:p>
              <a:endParaRPr lang="en-US"/>
            </a:p>
          </p:txBody>
        </p:sp>
        <p:sp>
          <p:nvSpPr>
            <p:cNvPr id="17418" name="Line 10"/>
            <p:cNvSpPr>
              <a:spLocks noChangeShapeType="1"/>
            </p:cNvSpPr>
            <p:nvPr/>
          </p:nvSpPr>
          <p:spPr bwMode="auto">
            <a:xfrm>
              <a:off x="3016" y="1752"/>
              <a:ext cx="590" cy="589"/>
            </a:xfrm>
            <a:prstGeom prst="line">
              <a:avLst/>
            </a:prstGeom>
            <a:noFill/>
            <a:ln w="9525">
              <a:solidFill>
                <a:srgbClr val="0000FF"/>
              </a:solidFill>
              <a:miter lim="800000"/>
              <a:headEnd/>
              <a:tailEnd type="triangle" w="med" len="med"/>
            </a:ln>
          </p:spPr>
          <p:txBody>
            <a:bodyPr wrap="none">
              <a:prstTxWarp prst="textNoShape">
                <a:avLst/>
              </a:prstTxWarp>
            </a:bodyPr>
            <a:lstStyle/>
            <a:p>
              <a:endParaRPr lang="en-US"/>
            </a:p>
          </p:txBody>
        </p:sp>
        <p:sp>
          <p:nvSpPr>
            <p:cNvPr id="17419" name="Line 11"/>
            <p:cNvSpPr>
              <a:spLocks noChangeShapeType="1"/>
            </p:cNvSpPr>
            <p:nvPr/>
          </p:nvSpPr>
          <p:spPr bwMode="auto">
            <a:xfrm>
              <a:off x="3107" y="1706"/>
              <a:ext cx="1134" cy="772"/>
            </a:xfrm>
            <a:prstGeom prst="line">
              <a:avLst/>
            </a:prstGeom>
            <a:noFill/>
            <a:ln w="9525">
              <a:solidFill>
                <a:srgbClr val="0000FF"/>
              </a:solidFill>
              <a:miter lim="800000"/>
              <a:headEnd/>
              <a:tailEnd type="triangle" w="med" len="med"/>
            </a:ln>
          </p:spPr>
          <p:txBody>
            <a:bodyPr wrap="none">
              <a:prstTxWarp prst="textNoShape">
                <a:avLst/>
              </a:prstTxWarp>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04800" y="76200"/>
            <a:ext cx="8001000" cy="1143000"/>
          </a:xfrm>
        </p:spPr>
        <p:txBody>
          <a:bodyPr/>
          <a:lstStyle/>
          <a:p>
            <a:r>
              <a:rPr lang="en-US" sz="3400" dirty="0"/>
              <a:t>Systematic re</a:t>
            </a:r>
            <a:r>
              <a:rPr lang="en-AU" sz="3400" dirty="0" err="1"/>
              <a:t>v</a:t>
            </a:r>
            <a:r>
              <a:rPr lang="en-US" sz="3400" dirty="0" err="1"/>
              <a:t>iew</a:t>
            </a:r>
            <a:r>
              <a:rPr lang="en-US" sz="3400" dirty="0"/>
              <a:t> of </a:t>
            </a:r>
            <a:r>
              <a:rPr lang="en-AU" sz="3400" dirty="0"/>
              <a:t>bed rest </a:t>
            </a:r>
            <a:r>
              <a:rPr lang="en-US" sz="3400" dirty="0"/>
              <a:t/>
            </a:r>
            <a:br>
              <a:rPr lang="en-US" sz="3400" dirty="0"/>
            </a:br>
            <a:r>
              <a:rPr lang="en-AU" sz="3400" dirty="0"/>
              <a:t>after medical procedures</a:t>
            </a:r>
          </a:p>
        </p:txBody>
      </p:sp>
      <p:sp>
        <p:nvSpPr>
          <p:cNvPr id="10243" name="Text Box 3"/>
          <p:cNvSpPr txBox="1">
            <a:spLocks noChangeArrowheads="1"/>
          </p:cNvSpPr>
          <p:nvPr/>
        </p:nvSpPr>
        <p:spPr bwMode="auto">
          <a:xfrm>
            <a:off x="1354138" y="5589588"/>
            <a:ext cx="4208462" cy="396875"/>
          </a:xfrm>
          <a:prstGeom prst="rect">
            <a:avLst/>
          </a:prstGeom>
          <a:noFill/>
          <a:ln w="9525">
            <a:noFill/>
            <a:miter lim="800000"/>
            <a:headEnd/>
            <a:tailEnd/>
          </a:ln>
        </p:spPr>
        <p:txBody>
          <a:bodyPr wrap="none">
            <a:prstTxWarp prst="textNoShape">
              <a:avLst/>
            </a:prstTxWarp>
            <a:spAutoFit/>
          </a:bodyPr>
          <a:lstStyle/>
          <a:p>
            <a:pPr algn="l"/>
            <a:r>
              <a:rPr lang="en-US" sz="2000">
                <a:latin typeface="Times New Roman" charset="0"/>
              </a:rPr>
              <a:t>Allen, Glasziou, Del Mar. Lancet, 1999</a:t>
            </a:r>
            <a:endParaRPr lang="en-AU" sz="2000">
              <a:latin typeface="Times New Roman" charset="0"/>
            </a:endParaRPr>
          </a:p>
        </p:txBody>
      </p:sp>
      <p:sp>
        <p:nvSpPr>
          <p:cNvPr id="444420" name="Rectangle 4"/>
          <p:cNvSpPr>
            <a:spLocks noGrp="1" noChangeArrowheads="1"/>
          </p:cNvSpPr>
          <p:nvPr>
            <p:ph type="body" idx="1"/>
          </p:nvPr>
        </p:nvSpPr>
        <p:spPr>
          <a:xfrm>
            <a:off x="285750" y="1603375"/>
            <a:ext cx="8477250" cy="4633913"/>
          </a:xfrm>
        </p:spPr>
        <p:txBody>
          <a:bodyPr/>
          <a:lstStyle/>
          <a:p>
            <a:pPr>
              <a:lnSpc>
                <a:spcPct val="90000"/>
              </a:lnSpc>
            </a:pPr>
            <a:r>
              <a:rPr lang="en-AU" sz="2600" dirty="0"/>
              <a:t>10 trials </a:t>
            </a:r>
            <a:r>
              <a:rPr lang="en-US" sz="2600" dirty="0"/>
              <a:t>of bed rest</a:t>
            </a:r>
            <a:r>
              <a:rPr lang="en-AU" sz="2600" dirty="0"/>
              <a:t> after spinal puncture </a:t>
            </a:r>
          </a:p>
          <a:p>
            <a:pPr lvl="1">
              <a:lnSpc>
                <a:spcPct val="90000"/>
              </a:lnSpc>
            </a:pPr>
            <a:r>
              <a:rPr lang="en-AU" sz="2000" dirty="0"/>
              <a:t>no </a:t>
            </a:r>
            <a:r>
              <a:rPr lang="en-US" sz="2000" dirty="0"/>
              <a:t>change in headache with</a:t>
            </a:r>
            <a:r>
              <a:rPr lang="en-AU" sz="2000" dirty="0"/>
              <a:t> bed rest</a:t>
            </a:r>
            <a:endParaRPr lang="en-US" sz="2000" dirty="0"/>
          </a:p>
          <a:p>
            <a:pPr lvl="1">
              <a:lnSpc>
                <a:spcPct val="90000"/>
              </a:lnSpc>
            </a:pPr>
            <a:r>
              <a:rPr lang="en-US" sz="2000" dirty="0"/>
              <a:t>Increase in back pain</a:t>
            </a:r>
            <a:r>
              <a:rPr lang="en-AU" sz="2000" dirty="0"/>
              <a:t> </a:t>
            </a:r>
            <a:br>
              <a:rPr lang="en-AU" sz="2000" dirty="0"/>
            </a:br>
            <a:endParaRPr lang="en-AU" sz="2000" dirty="0"/>
          </a:p>
          <a:p>
            <a:pPr>
              <a:lnSpc>
                <a:spcPct val="90000"/>
              </a:lnSpc>
            </a:pPr>
            <a:r>
              <a:rPr lang="en-US" sz="2600" dirty="0"/>
              <a:t>P</a:t>
            </a:r>
            <a:r>
              <a:rPr lang="en-AU" sz="2600" dirty="0" err="1"/>
              <a:t>rotocols</a:t>
            </a:r>
            <a:r>
              <a:rPr lang="en-AU" sz="2600" dirty="0"/>
              <a:t> in </a:t>
            </a:r>
            <a:r>
              <a:rPr lang="en-US" sz="2600" dirty="0"/>
              <a:t>UK </a:t>
            </a:r>
            <a:r>
              <a:rPr lang="en-AU" sz="2600" dirty="0"/>
              <a:t>neurology units </a:t>
            </a:r>
            <a:r>
              <a:rPr lang="en-US" sz="2600" dirty="0"/>
              <a:t>-</a:t>
            </a:r>
            <a:r>
              <a:rPr lang="en-AU" sz="2600" dirty="0"/>
              <a:t> 80% still recommend bed rest after LP</a:t>
            </a:r>
            <a:r>
              <a:rPr lang="en-US" sz="2600" dirty="0"/>
              <a:t/>
            </a:r>
            <a:br>
              <a:rPr lang="en-US" sz="2600" dirty="0"/>
            </a:br>
            <a:r>
              <a:rPr lang="en-US" sz="2600" dirty="0"/>
              <a:t>				</a:t>
            </a:r>
            <a:r>
              <a:rPr lang="en-AU" sz="1700" dirty="0" err="1"/>
              <a:t>Serpell</a:t>
            </a:r>
            <a:r>
              <a:rPr lang="en-AU" sz="1700" dirty="0"/>
              <a:t> M, BMJ 1998;316:1709–10</a:t>
            </a:r>
            <a:r>
              <a:rPr lang="en-US" sz="2600" dirty="0"/>
              <a:t/>
            </a:r>
            <a:br>
              <a:rPr lang="en-US" sz="2600" dirty="0"/>
            </a:br>
            <a:endParaRPr lang="en-US" sz="2600" dirty="0"/>
          </a:p>
          <a:p>
            <a:pPr>
              <a:lnSpc>
                <a:spcPct val="90000"/>
              </a:lnSpc>
            </a:pPr>
            <a:r>
              <a:rPr lang="en-AU" sz="2600" dirty="0">
                <a:solidFill>
                  <a:srgbClr val="FF9900"/>
                </a:solidFill>
              </a:rPr>
              <a:t>…evidence of harm available for 17 years preceding...</a:t>
            </a:r>
            <a:r>
              <a:rPr lang="en-US" sz="2600" dirty="0">
                <a:solidFill>
                  <a:srgbClr val="FF9900"/>
                </a:solidFill>
              </a:rPr>
              <a:t/>
            </a:r>
            <a:br>
              <a:rPr lang="en-US" sz="2600" dirty="0">
                <a:solidFill>
                  <a:srgbClr val="FF9900"/>
                </a:solidFill>
              </a:rPr>
            </a:br>
            <a:endParaRPr lang="en-AU" sz="2600" dirty="0">
              <a:solidFill>
                <a:srgbClr val="FF9900"/>
              </a:solidFill>
            </a:endParaRPr>
          </a:p>
        </p:txBody>
      </p:sp>
      <p:pic>
        <p:nvPicPr>
          <p:cNvPr id="10245" name="Picture 5" descr="PE06233_"/>
          <p:cNvPicPr>
            <a:picLocks noChangeAspect="1" noChangeArrowheads="1"/>
          </p:cNvPicPr>
          <p:nvPr/>
        </p:nvPicPr>
        <p:blipFill>
          <a:blip r:embed="rId3" cstate="print"/>
          <a:srcRect/>
          <a:stretch>
            <a:fillRect/>
          </a:stretch>
        </p:blipFill>
        <p:spPr bwMode="auto">
          <a:xfrm>
            <a:off x="6508750" y="5240338"/>
            <a:ext cx="1492250" cy="1617662"/>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44420">
                                            <p:txEl>
                                              <p:pRg st="0" end="0"/>
                                            </p:txEl>
                                          </p:spTgt>
                                        </p:tgtEl>
                                        <p:attrNameLst>
                                          <p:attrName>style.visibility</p:attrName>
                                        </p:attrNameLst>
                                      </p:cBhvr>
                                      <p:to>
                                        <p:strVal val="visible"/>
                                      </p:to>
                                    </p:set>
                                    <p:animEffect transition="in" filter="wipe(left)">
                                      <p:cBhvr>
                                        <p:cTn id="7" dur="500"/>
                                        <p:tgtEl>
                                          <p:spTgt spid="444420">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4420">
                                            <p:txEl>
                                              <p:pRg st="1" end="1"/>
                                            </p:txEl>
                                          </p:spTgt>
                                        </p:tgtEl>
                                        <p:attrNameLst>
                                          <p:attrName>style.visibility</p:attrName>
                                        </p:attrNameLst>
                                      </p:cBhvr>
                                      <p:to>
                                        <p:strVal val="visible"/>
                                      </p:to>
                                    </p:set>
                                    <p:animEffect transition="in" filter="wipe(left)">
                                      <p:cBhvr>
                                        <p:cTn id="10" dur="500"/>
                                        <p:tgtEl>
                                          <p:spTgt spid="444420">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44420">
                                            <p:txEl>
                                              <p:pRg st="2" end="2"/>
                                            </p:txEl>
                                          </p:spTgt>
                                        </p:tgtEl>
                                        <p:attrNameLst>
                                          <p:attrName>style.visibility</p:attrName>
                                        </p:attrNameLst>
                                      </p:cBhvr>
                                      <p:to>
                                        <p:strVal val="visible"/>
                                      </p:to>
                                    </p:set>
                                    <p:animEffect transition="in" filter="wipe(left)">
                                      <p:cBhvr>
                                        <p:cTn id="13" dur="500"/>
                                        <p:tgtEl>
                                          <p:spTgt spid="444420">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444420">
                                            <p:txEl>
                                              <p:pRg st="3" end="3"/>
                                            </p:txEl>
                                          </p:spTgt>
                                        </p:tgtEl>
                                        <p:attrNameLst>
                                          <p:attrName>style.visibility</p:attrName>
                                        </p:attrNameLst>
                                      </p:cBhvr>
                                      <p:to>
                                        <p:strVal val="visible"/>
                                      </p:to>
                                    </p:set>
                                    <p:animEffect transition="in" filter="wipe(left)">
                                      <p:cBhvr>
                                        <p:cTn id="18" dur="500"/>
                                        <p:tgtEl>
                                          <p:spTgt spid="444420">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444420">
                                            <p:txEl>
                                              <p:pRg st="4" end="4"/>
                                            </p:txEl>
                                          </p:spTgt>
                                        </p:tgtEl>
                                        <p:attrNameLst>
                                          <p:attrName>style.visibility</p:attrName>
                                        </p:attrNameLst>
                                      </p:cBhvr>
                                      <p:to>
                                        <p:strVal val="visible"/>
                                      </p:to>
                                    </p:set>
                                    <p:animEffect transition="in" filter="wipe(left)">
                                      <p:cBhvr>
                                        <p:cTn id="23" dur="500"/>
                                        <p:tgtEl>
                                          <p:spTgt spid="4444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4420"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152400"/>
            <a:ext cx="8229600" cy="1143000"/>
          </a:xfrm>
        </p:spPr>
        <p:txBody>
          <a:bodyPr/>
          <a:lstStyle/>
          <a:p>
            <a:r>
              <a:rPr lang="en-GB" dirty="0"/>
              <a:t>Learning objectives</a:t>
            </a:r>
          </a:p>
        </p:txBody>
      </p:sp>
      <p:sp>
        <p:nvSpPr>
          <p:cNvPr id="11267" name="Rectangle 3"/>
          <p:cNvSpPr>
            <a:spLocks noGrp="1" noChangeArrowheads="1"/>
          </p:cNvSpPr>
          <p:nvPr>
            <p:ph type="body" idx="1"/>
          </p:nvPr>
        </p:nvSpPr>
        <p:spPr>
          <a:xfrm>
            <a:off x="228600" y="1219200"/>
            <a:ext cx="8477250" cy="4633913"/>
          </a:xfrm>
        </p:spPr>
        <p:txBody>
          <a:bodyPr/>
          <a:lstStyle/>
          <a:p>
            <a:pPr algn="just">
              <a:lnSpc>
                <a:spcPct val="90000"/>
              </a:lnSpc>
            </a:pPr>
            <a:r>
              <a:rPr lang="en-US">
                <a:ea typeface="Arial" charset="0"/>
                <a:cs typeface="Arial" charset="0"/>
              </a:rPr>
              <a:t>To reflect upon the use of evidence in the diagnostic process</a:t>
            </a:r>
          </a:p>
          <a:p>
            <a:pPr algn="just">
              <a:lnSpc>
                <a:spcPct val="90000"/>
              </a:lnSpc>
            </a:pPr>
            <a:r>
              <a:rPr lang="en-US">
                <a:ea typeface="Arial" charset="0"/>
                <a:cs typeface="Arial" charset="0"/>
              </a:rPr>
              <a:t>To be able to refine a differential diagnosis using appropriate evidence</a:t>
            </a:r>
          </a:p>
          <a:p>
            <a:pPr algn="just">
              <a:lnSpc>
                <a:spcPct val="90000"/>
              </a:lnSpc>
            </a:pPr>
            <a:r>
              <a:rPr lang="en-US">
                <a:ea typeface="Times New Roman" charset="0"/>
                <a:cs typeface="Times New Roman" charset="0"/>
              </a:rPr>
              <a:t>To be aware of the use of likelihood ratios in the diagnostic processes</a:t>
            </a:r>
          </a:p>
          <a:p>
            <a:pPr algn="just">
              <a:lnSpc>
                <a:spcPct val="90000"/>
              </a:lnSpc>
            </a:pPr>
            <a:r>
              <a:rPr lang="en-US">
                <a:ea typeface="Times New Roman" charset="0"/>
                <a:cs typeface="Times New Roman" charset="0"/>
              </a:rPr>
              <a:t>To recall the major methods for investigating risk factors</a:t>
            </a:r>
          </a:p>
          <a:p>
            <a:pPr algn="just">
              <a:lnSpc>
                <a:spcPct val="90000"/>
              </a:lnSpc>
            </a:pPr>
            <a:r>
              <a:rPr lang="en-US">
                <a:ea typeface="Times New Roman" charset="0"/>
                <a:cs typeface="Times New Roman" charset="0"/>
              </a:rPr>
              <a:t>To recognise the five steps of evidence based medicine</a:t>
            </a:r>
          </a:p>
          <a:p>
            <a:pPr algn="just">
              <a:lnSpc>
                <a:spcPct val="90000"/>
              </a:lnSpc>
            </a:pPr>
            <a:endParaRPr lang="en-US">
              <a:ea typeface="Times New Roman" charset="0"/>
              <a:cs typeface="Times New Roman" charset="0"/>
            </a:endParaRPr>
          </a:p>
          <a:p>
            <a:pPr>
              <a:lnSpc>
                <a:spcPct val="90000"/>
              </a:lnSpc>
            </a:pPr>
            <a:endParaRPr lang="en-GB"/>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GB"/>
              <a:t>Case report</a:t>
            </a:r>
          </a:p>
        </p:txBody>
      </p:sp>
      <p:sp>
        <p:nvSpPr>
          <p:cNvPr id="12291" name="Rectangle 3"/>
          <p:cNvSpPr>
            <a:spLocks noGrp="1" noChangeArrowheads="1"/>
          </p:cNvSpPr>
          <p:nvPr>
            <p:ph type="body" idx="1"/>
          </p:nvPr>
        </p:nvSpPr>
        <p:spPr/>
        <p:txBody>
          <a:bodyPr/>
          <a:lstStyle/>
          <a:p>
            <a:r>
              <a:rPr lang="en-GB"/>
              <a:t>A 65 year old man consults his GP with chest pain</a:t>
            </a:r>
          </a:p>
          <a:p>
            <a:pPr>
              <a:buFontTx/>
              <a:buNone/>
            </a:pPr>
            <a:endParaRPr lang="en-GB"/>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GB" sz="4000" b="1" dirty="0"/>
              <a:t>Objective of diagnostic process</a:t>
            </a:r>
            <a:endParaRPr lang="en-GB" sz="4000" dirty="0"/>
          </a:p>
        </p:txBody>
      </p:sp>
      <p:sp>
        <p:nvSpPr>
          <p:cNvPr id="13315" name="Rectangle 3"/>
          <p:cNvSpPr>
            <a:spLocks noGrp="1" noChangeArrowheads="1"/>
          </p:cNvSpPr>
          <p:nvPr>
            <p:ph type="body" idx="1"/>
          </p:nvPr>
        </p:nvSpPr>
        <p:spPr/>
        <p:txBody>
          <a:bodyPr/>
          <a:lstStyle/>
          <a:p>
            <a:r>
              <a:rPr lang="en-GB" dirty="0"/>
              <a:t>Pain caused by myocardial </a:t>
            </a:r>
            <a:r>
              <a:rPr lang="en-GB" dirty="0" err="1"/>
              <a:t>ischaemia</a:t>
            </a:r>
            <a:r>
              <a:rPr lang="en-GB" dirty="0"/>
              <a:t> in impending infarction must be differentiated from non-</a:t>
            </a:r>
            <a:r>
              <a:rPr lang="en-GB" dirty="0" err="1"/>
              <a:t>ischaemic</a:t>
            </a:r>
            <a:r>
              <a:rPr lang="en-GB" dirty="0"/>
              <a:t> chest pain. </a:t>
            </a:r>
          </a:p>
          <a:p>
            <a:r>
              <a:rPr lang="en-GB" dirty="0"/>
              <a:t>Non-</a:t>
            </a:r>
            <a:r>
              <a:rPr lang="en-GB" dirty="0" err="1"/>
              <a:t>ischaemic</a:t>
            </a:r>
            <a:r>
              <a:rPr lang="en-GB" dirty="0"/>
              <a:t> pain may be caused by other severe conditions that require acute treatment; such as </a:t>
            </a:r>
            <a:r>
              <a:rPr lang="en-GB" dirty="0" err="1"/>
              <a:t>pericarditis</a:t>
            </a:r>
            <a:r>
              <a:rPr lang="en-GB" dirty="0"/>
              <a:t>, aortic dissection and pulmonary embolism. </a:t>
            </a:r>
          </a:p>
          <a:p>
            <a:endParaRPr lang="en-GB"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89"/>
          <p:cNvSpPr>
            <a:spLocks noGrp="1" noChangeArrowheads="1"/>
          </p:cNvSpPr>
          <p:nvPr>
            <p:ph type="title"/>
          </p:nvPr>
        </p:nvSpPr>
        <p:spPr>
          <a:xfrm>
            <a:off x="457200" y="-76200"/>
            <a:ext cx="8229600" cy="1143000"/>
          </a:xfrm>
        </p:spPr>
        <p:txBody>
          <a:bodyPr/>
          <a:lstStyle/>
          <a:p>
            <a:r>
              <a:rPr lang="en-GB" dirty="0"/>
              <a:t>“</a:t>
            </a:r>
            <a:r>
              <a:rPr lang="en-GB" sz="2800" dirty="0"/>
              <a:t>The cramming for finals approach” : list the causes of chest pain</a:t>
            </a:r>
            <a:endParaRPr lang="en-GB" dirty="0"/>
          </a:p>
        </p:txBody>
      </p:sp>
      <p:sp>
        <p:nvSpPr>
          <p:cNvPr id="333914" name="Rectangle 90"/>
          <p:cNvSpPr>
            <a:spLocks noGrp="1" noChangeArrowheads="1"/>
          </p:cNvSpPr>
          <p:nvPr>
            <p:ph type="body" sz="half" idx="1"/>
          </p:nvPr>
        </p:nvSpPr>
        <p:spPr/>
        <p:txBody>
          <a:bodyPr/>
          <a:lstStyle/>
          <a:p>
            <a:r>
              <a:rPr lang="en-GB" sz="2600">
                <a:ea typeface="Arial" charset="0"/>
                <a:cs typeface="Arial" charset="0"/>
              </a:rPr>
              <a:t>Myocardial ischaemia, MI or angina</a:t>
            </a:r>
          </a:p>
          <a:p>
            <a:r>
              <a:rPr lang="en-GB" sz="2600">
                <a:ea typeface="Arial" charset="0"/>
                <a:cs typeface="Arial" charset="0"/>
              </a:rPr>
              <a:t>Reflux oesophagitis, oesophageal spasm</a:t>
            </a:r>
            <a:endParaRPr lang="en-GB" sz="2600">
              <a:latin typeface="Arial Unicode MS" charset="0"/>
              <a:ea typeface="Arial Unicode MS" charset="0"/>
              <a:cs typeface="Arial Unicode MS" charset="0"/>
            </a:endParaRPr>
          </a:p>
          <a:p>
            <a:r>
              <a:rPr lang="en-GB" sz="2600">
                <a:ea typeface="Arial" charset="0"/>
                <a:cs typeface="Arial" charset="0"/>
              </a:rPr>
              <a:t>Pulmonary embolism</a:t>
            </a:r>
            <a:endParaRPr lang="en-GB" sz="2600">
              <a:latin typeface="Arial Unicode MS" charset="0"/>
              <a:ea typeface="Arial Unicode MS" charset="0"/>
              <a:cs typeface="Arial Unicode MS" charset="0"/>
            </a:endParaRPr>
          </a:p>
          <a:p>
            <a:r>
              <a:rPr lang="en-GB" sz="2600">
                <a:ea typeface="Arial" charset="0"/>
                <a:cs typeface="Arial" charset="0"/>
              </a:rPr>
              <a:t>Hyperventilation</a:t>
            </a:r>
            <a:endParaRPr lang="en-GB" sz="2600">
              <a:latin typeface="Arial Unicode MS" charset="0"/>
              <a:ea typeface="Arial Unicode MS" charset="0"/>
              <a:cs typeface="Arial Unicode MS" charset="0"/>
            </a:endParaRPr>
          </a:p>
          <a:p>
            <a:r>
              <a:rPr lang="en-GB" sz="2600">
                <a:ea typeface="Arial" charset="0"/>
                <a:cs typeface="Arial" charset="0"/>
              </a:rPr>
              <a:t>Spontaneous pneumothorax</a:t>
            </a:r>
            <a:endParaRPr lang="en-GB" sz="2600">
              <a:latin typeface="Arial Unicode MS" charset="0"/>
              <a:ea typeface="Arial Unicode MS" charset="0"/>
              <a:cs typeface="Arial Unicode MS" charset="0"/>
            </a:endParaRPr>
          </a:p>
          <a:p>
            <a:r>
              <a:rPr lang="en-GB" sz="2600">
                <a:ea typeface="Arial" charset="0"/>
                <a:cs typeface="Arial" charset="0"/>
              </a:rPr>
              <a:t>Aortic Dissection</a:t>
            </a:r>
            <a:endParaRPr lang="en-GB" sz="2600">
              <a:latin typeface="Arial Unicode MS" charset="0"/>
              <a:ea typeface="Arial Unicode MS" charset="0"/>
              <a:cs typeface="Arial Unicode MS" charset="0"/>
            </a:endParaRPr>
          </a:p>
          <a:p>
            <a:r>
              <a:rPr lang="en-GB" sz="2600">
                <a:ea typeface="Arial" charset="0"/>
                <a:cs typeface="Arial" charset="0"/>
              </a:rPr>
              <a:t>Pericarditis</a:t>
            </a:r>
            <a:endParaRPr lang="en-GB" sz="2600">
              <a:latin typeface="Arial Unicode MS" charset="0"/>
              <a:ea typeface="Arial Unicode MS" charset="0"/>
              <a:cs typeface="Arial Unicode MS" charset="0"/>
            </a:endParaRPr>
          </a:p>
          <a:p>
            <a:pPr>
              <a:buFontTx/>
              <a:buNone/>
            </a:pPr>
            <a:endParaRPr lang="en-GB" sz="2600">
              <a:latin typeface="Arial Unicode MS" charset="0"/>
              <a:ea typeface="Arial Unicode MS" charset="0"/>
              <a:cs typeface="Arial Unicode MS" charset="0"/>
            </a:endParaRPr>
          </a:p>
          <a:p>
            <a:endParaRPr lang="en-GB" sz="2600"/>
          </a:p>
        </p:txBody>
      </p:sp>
      <p:sp>
        <p:nvSpPr>
          <p:cNvPr id="333915" name="Rectangle 91"/>
          <p:cNvSpPr>
            <a:spLocks noGrp="1" noChangeArrowheads="1"/>
          </p:cNvSpPr>
          <p:nvPr>
            <p:ph type="body" sz="half" idx="2"/>
          </p:nvPr>
        </p:nvSpPr>
        <p:spPr/>
        <p:txBody>
          <a:bodyPr/>
          <a:lstStyle/>
          <a:p>
            <a:r>
              <a:rPr lang="en-GB" sz="2600">
                <a:ea typeface="Arial" charset="0"/>
                <a:cs typeface="Arial" charset="0"/>
              </a:rPr>
              <a:t>Pleuritis</a:t>
            </a:r>
          </a:p>
          <a:p>
            <a:r>
              <a:rPr lang="en-GB" sz="2600">
                <a:ea typeface="Arial" charset="0"/>
                <a:cs typeface="Arial" charset="0"/>
              </a:rPr>
              <a:t>Costochondral pain</a:t>
            </a:r>
            <a:endParaRPr lang="en-GB" sz="2600">
              <a:latin typeface="Arial Unicode MS" charset="0"/>
              <a:ea typeface="Arial Unicode MS" charset="0"/>
              <a:cs typeface="Arial Unicode MS" charset="0"/>
            </a:endParaRPr>
          </a:p>
          <a:p>
            <a:r>
              <a:rPr lang="en-GB" sz="2600">
                <a:ea typeface="Arial" charset="0"/>
                <a:cs typeface="Arial" charset="0"/>
              </a:rPr>
              <a:t>Early herpes zoster</a:t>
            </a:r>
            <a:endParaRPr lang="en-GB" sz="2600">
              <a:latin typeface="Arial Unicode MS" charset="0"/>
              <a:ea typeface="Arial Unicode MS" charset="0"/>
              <a:cs typeface="Arial Unicode MS" charset="0"/>
            </a:endParaRPr>
          </a:p>
          <a:p>
            <a:r>
              <a:rPr lang="en-GB" sz="2600">
                <a:ea typeface="Arial" charset="0"/>
                <a:cs typeface="Arial" charset="0"/>
              </a:rPr>
              <a:t>Ectopic beats</a:t>
            </a:r>
            <a:endParaRPr lang="en-GB" sz="2600">
              <a:latin typeface="Arial Unicode MS" charset="0"/>
              <a:ea typeface="Arial Unicode MS" charset="0"/>
              <a:cs typeface="Arial Unicode MS" charset="0"/>
            </a:endParaRPr>
          </a:p>
          <a:p>
            <a:r>
              <a:rPr lang="en-GB" sz="2600">
                <a:ea typeface="Arial" charset="0"/>
                <a:cs typeface="Arial" charset="0"/>
              </a:rPr>
              <a:t>Peptic ulcer, cholecystitis, pancreatitis</a:t>
            </a:r>
            <a:endParaRPr lang="en-GB" sz="2600">
              <a:latin typeface="Arial Unicode MS" charset="0"/>
              <a:ea typeface="Arial Unicode MS" charset="0"/>
              <a:cs typeface="Arial Unicode MS" charset="0"/>
            </a:endParaRPr>
          </a:p>
          <a:p>
            <a:r>
              <a:rPr lang="en-GB" sz="2600">
                <a:ea typeface="Arial" charset="0"/>
                <a:cs typeface="Arial" charset="0"/>
              </a:rPr>
              <a:t>Depression</a:t>
            </a:r>
            <a:endParaRPr lang="en-GB" sz="2600">
              <a:latin typeface="Arial Unicode MS" charset="0"/>
              <a:ea typeface="Arial Unicode MS" charset="0"/>
              <a:cs typeface="Arial Unicode MS" charset="0"/>
            </a:endParaRPr>
          </a:p>
          <a:p>
            <a:r>
              <a:rPr lang="en-GB" sz="2600">
                <a:ea typeface="Arial" charset="0"/>
                <a:cs typeface="Arial" charset="0"/>
              </a:rPr>
              <a:t>Alcohol-related</a:t>
            </a:r>
          </a:p>
          <a:p>
            <a:r>
              <a:rPr lang="en-GB" sz="2600">
                <a:ea typeface="Arial" charset="0"/>
                <a:cs typeface="Arial" charset="0"/>
              </a:rPr>
              <a:t>……</a:t>
            </a:r>
            <a:endParaRPr lang="en-GB" sz="2600">
              <a:latin typeface="Arial Unicode MS" charset="0"/>
              <a:ea typeface="Arial Unicode MS" charset="0"/>
              <a:cs typeface="Arial Unicode MS" charset="0"/>
            </a:endParaRPr>
          </a:p>
          <a:p>
            <a:endParaRPr lang="en-GB" sz="2600"/>
          </a:p>
        </p:txBody>
      </p:sp>
      <p:sp>
        <p:nvSpPr>
          <p:cNvPr id="15365" name="Text Box 92"/>
          <p:cNvSpPr txBox="1">
            <a:spLocks noChangeArrowheads="1"/>
          </p:cNvSpPr>
          <p:nvPr/>
        </p:nvSpPr>
        <p:spPr bwMode="auto">
          <a:xfrm>
            <a:off x="6781800" y="6172200"/>
            <a:ext cx="1873250" cy="336550"/>
          </a:xfrm>
          <a:prstGeom prst="rect">
            <a:avLst/>
          </a:prstGeom>
          <a:noFill/>
          <a:ln w="12700">
            <a:noFill/>
            <a:miter lim="800000"/>
            <a:headEnd type="none" w="sm" len="sm"/>
            <a:tailEnd type="none" w="sm" len="sm"/>
          </a:ln>
        </p:spPr>
        <p:txBody>
          <a:bodyPr wrap="none">
            <a:prstTxWarp prst="textNoShape">
              <a:avLst/>
            </a:prstTxWarp>
            <a:spAutoFit/>
          </a:bodyPr>
          <a:lstStyle/>
          <a:p>
            <a:r>
              <a:rPr lang="en-GB" sz="1600">
                <a:solidFill>
                  <a:srgbClr val="FF9900"/>
                </a:solidFill>
                <a:latin typeface="Arial" charset="0"/>
              </a:rPr>
              <a:t>www.guideline.gov</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33914">
                                            <p:txEl>
                                              <p:pRg st="0" end="0"/>
                                            </p:txEl>
                                          </p:spTgt>
                                        </p:tgtEl>
                                        <p:attrNameLst>
                                          <p:attrName>style.visibility</p:attrName>
                                        </p:attrNameLst>
                                      </p:cBhvr>
                                      <p:to>
                                        <p:strVal val="visible"/>
                                      </p:to>
                                    </p:set>
                                    <p:anim calcmode="lin" valueType="num">
                                      <p:cBhvr additive="base">
                                        <p:cTn id="7" dur="500" fill="hold"/>
                                        <p:tgtEl>
                                          <p:spTgt spid="33391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33914">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33914">
                                            <p:txEl>
                                              <p:pRg st="1" end="1"/>
                                            </p:txEl>
                                          </p:spTgt>
                                        </p:tgtEl>
                                        <p:attrNameLst>
                                          <p:attrName>style.visibility</p:attrName>
                                        </p:attrNameLst>
                                      </p:cBhvr>
                                      <p:to>
                                        <p:strVal val="visible"/>
                                      </p:to>
                                    </p:set>
                                    <p:anim calcmode="lin" valueType="num">
                                      <p:cBhvr additive="base">
                                        <p:cTn id="12" dur="500" fill="hold"/>
                                        <p:tgtEl>
                                          <p:spTgt spid="333914">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33914">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333914">
                                            <p:txEl>
                                              <p:pRg st="2" end="2"/>
                                            </p:txEl>
                                          </p:spTgt>
                                        </p:tgtEl>
                                        <p:attrNameLst>
                                          <p:attrName>style.visibility</p:attrName>
                                        </p:attrNameLst>
                                      </p:cBhvr>
                                      <p:to>
                                        <p:strVal val="visible"/>
                                      </p:to>
                                    </p:set>
                                    <p:anim calcmode="lin" valueType="num">
                                      <p:cBhvr additive="base">
                                        <p:cTn id="17" dur="500" fill="hold"/>
                                        <p:tgtEl>
                                          <p:spTgt spid="333914">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33914">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3914">
                                            <p:txEl>
                                              <p:pRg st="3" end="3"/>
                                            </p:txEl>
                                          </p:spTgt>
                                        </p:tgtEl>
                                        <p:attrNameLst>
                                          <p:attrName>style.visibility</p:attrName>
                                        </p:attrNameLst>
                                      </p:cBhvr>
                                      <p:to>
                                        <p:strVal val="visible"/>
                                      </p:to>
                                    </p:set>
                                    <p:anim calcmode="lin" valueType="num">
                                      <p:cBhvr additive="base">
                                        <p:cTn id="22" dur="500" fill="hold"/>
                                        <p:tgtEl>
                                          <p:spTgt spid="333914">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333914">
                                            <p:txEl>
                                              <p:pRg st="3" end="3"/>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333914">
                                            <p:txEl>
                                              <p:pRg st="4" end="4"/>
                                            </p:txEl>
                                          </p:spTgt>
                                        </p:tgtEl>
                                        <p:attrNameLst>
                                          <p:attrName>style.visibility</p:attrName>
                                        </p:attrNameLst>
                                      </p:cBhvr>
                                      <p:to>
                                        <p:strVal val="visible"/>
                                      </p:to>
                                    </p:set>
                                    <p:anim calcmode="lin" valueType="num">
                                      <p:cBhvr additive="base">
                                        <p:cTn id="27" dur="500" fill="hold"/>
                                        <p:tgtEl>
                                          <p:spTgt spid="333914">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33914">
                                            <p:txEl>
                                              <p:pRg st="4" end="4"/>
                                            </p:txEl>
                                          </p:spTgt>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333914">
                                            <p:txEl>
                                              <p:pRg st="5" end="5"/>
                                            </p:txEl>
                                          </p:spTgt>
                                        </p:tgtEl>
                                        <p:attrNameLst>
                                          <p:attrName>style.visibility</p:attrName>
                                        </p:attrNameLst>
                                      </p:cBhvr>
                                      <p:to>
                                        <p:strVal val="visible"/>
                                      </p:to>
                                    </p:set>
                                    <p:anim calcmode="lin" valueType="num">
                                      <p:cBhvr additive="base">
                                        <p:cTn id="32" dur="500" fill="hold"/>
                                        <p:tgtEl>
                                          <p:spTgt spid="333914">
                                            <p:txEl>
                                              <p:pRg st="5" end="5"/>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333914">
                                            <p:txEl>
                                              <p:pRg st="5" end="5"/>
                                            </p:txEl>
                                          </p:spTgt>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333914">
                                            <p:txEl>
                                              <p:pRg st="6" end="6"/>
                                            </p:txEl>
                                          </p:spTgt>
                                        </p:tgtEl>
                                        <p:attrNameLst>
                                          <p:attrName>style.visibility</p:attrName>
                                        </p:attrNameLst>
                                      </p:cBhvr>
                                      <p:to>
                                        <p:strVal val="visible"/>
                                      </p:to>
                                    </p:set>
                                    <p:anim calcmode="lin" valueType="num">
                                      <p:cBhvr additive="base">
                                        <p:cTn id="37" dur="500" fill="hold"/>
                                        <p:tgtEl>
                                          <p:spTgt spid="333914">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33914">
                                            <p:txEl>
                                              <p:pRg st="6" end="6"/>
                                            </p:txEl>
                                          </p:spTgt>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grpId="0" nodeType="afterEffect">
                                  <p:stCondLst>
                                    <p:cond delay="2000"/>
                                  </p:stCondLst>
                                  <p:childTnLst>
                                    <p:set>
                                      <p:cBhvr>
                                        <p:cTn id="41" dur="1" fill="hold">
                                          <p:stCondLst>
                                            <p:cond delay="0"/>
                                          </p:stCondLst>
                                        </p:cTn>
                                        <p:tgtEl>
                                          <p:spTgt spid="333915">
                                            <p:txEl>
                                              <p:pRg st="0" end="0"/>
                                            </p:txEl>
                                          </p:spTgt>
                                        </p:tgtEl>
                                        <p:attrNameLst>
                                          <p:attrName>style.visibility</p:attrName>
                                        </p:attrNameLst>
                                      </p:cBhvr>
                                      <p:to>
                                        <p:strVal val="visible"/>
                                      </p:to>
                                    </p:set>
                                    <p:anim calcmode="lin" valueType="num">
                                      <p:cBhvr additive="base">
                                        <p:cTn id="42" dur="500" fill="hold"/>
                                        <p:tgtEl>
                                          <p:spTgt spid="333915">
                                            <p:txEl>
                                              <p:pRg st="0" end="0"/>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333915">
                                            <p:txEl>
                                              <p:pRg st="0" end="0"/>
                                            </p:txEl>
                                          </p:spTgt>
                                        </p:tgtEl>
                                        <p:attrNameLst>
                                          <p:attrName>ppt_y</p:attrName>
                                        </p:attrNameLst>
                                      </p:cBhvr>
                                      <p:tavLst>
                                        <p:tav tm="0">
                                          <p:val>
                                            <p:strVal val="#ppt_y"/>
                                          </p:val>
                                        </p:tav>
                                        <p:tav tm="100000">
                                          <p:val>
                                            <p:strVal val="#ppt_y"/>
                                          </p:val>
                                        </p:tav>
                                      </p:tavLst>
                                    </p:anim>
                                  </p:childTnLst>
                                </p:cTn>
                              </p:par>
                            </p:childTnLst>
                          </p:cTn>
                        </p:par>
                        <p:par>
                          <p:cTn id="44" fill="hold">
                            <p:stCondLst>
                              <p:cond delay="6000"/>
                            </p:stCondLst>
                            <p:childTnLst>
                              <p:par>
                                <p:cTn id="45" presetID="2" presetClass="entr" presetSubtype="8" fill="hold" grpId="0" nodeType="afterEffect">
                                  <p:stCondLst>
                                    <p:cond delay="2000"/>
                                  </p:stCondLst>
                                  <p:childTnLst>
                                    <p:set>
                                      <p:cBhvr>
                                        <p:cTn id="46" dur="1" fill="hold">
                                          <p:stCondLst>
                                            <p:cond delay="0"/>
                                          </p:stCondLst>
                                        </p:cTn>
                                        <p:tgtEl>
                                          <p:spTgt spid="333915">
                                            <p:txEl>
                                              <p:pRg st="1" end="1"/>
                                            </p:txEl>
                                          </p:spTgt>
                                        </p:tgtEl>
                                        <p:attrNameLst>
                                          <p:attrName>style.visibility</p:attrName>
                                        </p:attrNameLst>
                                      </p:cBhvr>
                                      <p:to>
                                        <p:strVal val="visible"/>
                                      </p:to>
                                    </p:set>
                                    <p:anim calcmode="lin" valueType="num">
                                      <p:cBhvr additive="base">
                                        <p:cTn id="47" dur="500" fill="hold"/>
                                        <p:tgtEl>
                                          <p:spTgt spid="333915">
                                            <p:txEl>
                                              <p:pRg st="1" end="1"/>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333915">
                                            <p:txEl>
                                              <p:pRg st="1" end="1"/>
                                            </p:txEl>
                                          </p:spTgt>
                                        </p:tgtEl>
                                        <p:attrNameLst>
                                          <p:attrName>ppt_y</p:attrName>
                                        </p:attrNameLst>
                                      </p:cBhvr>
                                      <p:tavLst>
                                        <p:tav tm="0">
                                          <p:val>
                                            <p:strVal val="#ppt_y"/>
                                          </p:val>
                                        </p:tav>
                                        <p:tav tm="100000">
                                          <p:val>
                                            <p:strVal val="#ppt_y"/>
                                          </p:val>
                                        </p:tav>
                                      </p:tavLst>
                                    </p:anim>
                                  </p:childTnLst>
                                </p:cTn>
                              </p:par>
                            </p:childTnLst>
                          </p:cTn>
                        </p:par>
                        <p:par>
                          <p:cTn id="49" fill="hold">
                            <p:stCondLst>
                              <p:cond delay="8500"/>
                            </p:stCondLst>
                            <p:childTnLst>
                              <p:par>
                                <p:cTn id="50" presetID="2" presetClass="entr" presetSubtype="8" fill="hold" grpId="0" nodeType="afterEffect">
                                  <p:stCondLst>
                                    <p:cond delay="2000"/>
                                  </p:stCondLst>
                                  <p:childTnLst>
                                    <p:set>
                                      <p:cBhvr>
                                        <p:cTn id="51" dur="1" fill="hold">
                                          <p:stCondLst>
                                            <p:cond delay="0"/>
                                          </p:stCondLst>
                                        </p:cTn>
                                        <p:tgtEl>
                                          <p:spTgt spid="333915">
                                            <p:txEl>
                                              <p:pRg st="2" end="2"/>
                                            </p:txEl>
                                          </p:spTgt>
                                        </p:tgtEl>
                                        <p:attrNameLst>
                                          <p:attrName>style.visibility</p:attrName>
                                        </p:attrNameLst>
                                      </p:cBhvr>
                                      <p:to>
                                        <p:strVal val="visible"/>
                                      </p:to>
                                    </p:set>
                                    <p:anim calcmode="lin" valueType="num">
                                      <p:cBhvr additive="base">
                                        <p:cTn id="52" dur="500" fill="hold"/>
                                        <p:tgtEl>
                                          <p:spTgt spid="333915">
                                            <p:txEl>
                                              <p:pRg st="2" end="2"/>
                                            </p:txEl>
                                          </p:spTgt>
                                        </p:tgtEl>
                                        <p:attrNameLst>
                                          <p:attrName>ppt_x</p:attrName>
                                        </p:attrNameLst>
                                      </p:cBhvr>
                                      <p:tavLst>
                                        <p:tav tm="0">
                                          <p:val>
                                            <p:strVal val="0-#ppt_w/2"/>
                                          </p:val>
                                        </p:tav>
                                        <p:tav tm="100000">
                                          <p:val>
                                            <p:strVal val="#ppt_x"/>
                                          </p:val>
                                        </p:tav>
                                      </p:tavLst>
                                    </p:anim>
                                    <p:anim calcmode="lin" valueType="num">
                                      <p:cBhvr additive="base">
                                        <p:cTn id="53" dur="500" fill="hold"/>
                                        <p:tgtEl>
                                          <p:spTgt spid="333915">
                                            <p:txEl>
                                              <p:pRg st="2" end="2"/>
                                            </p:txEl>
                                          </p:spTgt>
                                        </p:tgtEl>
                                        <p:attrNameLst>
                                          <p:attrName>ppt_y</p:attrName>
                                        </p:attrNameLst>
                                      </p:cBhvr>
                                      <p:tavLst>
                                        <p:tav tm="0">
                                          <p:val>
                                            <p:strVal val="#ppt_y"/>
                                          </p:val>
                                        </p:tav>
                                        <p:tav tm="100000">
                                          <p:val>
                                            <p:strVal val="#ppt_y"/>
                                          </p:val>
                                        </p:tav>
                                      </p:tavLst>
                                    </p:anim>
                                  </p:childTnLst>
                                </p:cTn>
                              </p:par>
                            </p:childTnLst>
                          </p:cTn>
                        </p:par>
                        <p:par>
                          <p:cTn id="54" fill="hold">
                            <p:stCondLst>
                              <p:cond delay="11000"/>
                            </p:stCondLst>
                            <p:childTnLst>
                              <p:par>
                                <p:cTn id="55" presetID="2" presetClass="entr" presetSubtype="8" fill="hold" grpId="0" nodeType="afterEffect">
                                  <p:stCondLst>
                                    <p:cond delay="2000"/>
                                  </p:stCondLst>
                                  <p:childTnLst>
                                    <p:set>
                                      <p:cBhvr>
                                        <p:cTn id="56" dur="1" fill="hold">
                                          <p:stCondLst>
                                            <p:cond delay="0"/>
                                          </p:stCondLst>
                                        </p:cTn>
                                        <p:tgtEl>
                                          <p:spTgt spid="333915">
                                            <p:txEl>
                                              <p:pRg st="3" end="3"/>
                                            </p:txEl>
                                          </p:spTgt>
                                        </p:tgtEl>
                                        <p:attrNameLst>
                                          <p:attrName>style.visibility</p:attrName>
                                        </p:attrNameLst>
                                      </p:cBhvr>
                                      <p:to>
                                        <p:strVal val="visible"/>
                                      </p:to>
                                    </p:set>
                                    <p:anim calcmode="lin" valueType="num">
                                      <p:cBhvr additive="base">
                                        <p:cTn id="57" dur="500" fill="hold"/>
                                        <p:tgtEl>
                                          <p:spTgt spid="333915">
                                            <p:txEl>
                                              <p:pRg st="3" end="3"/>
                                            </p:tx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333915">
                                            <p:txEl>
                                              <p:pRg st="3" end="3"/>
                                            </p:txEl>
                                          </p:spTgt>
                                        </p:tgtEl>
                                        <p:attrNameLst>
                                          <p:attrName>ppt_y</p:attrName>
                                        </p:attrNameLst>
                                      </p:cBhvr>
                                      <p:tavLst>
                                        <p:tav tm="0">
                                          <p:val>
                                            <p:strVal val="#ppt_y"/>
                                          </p:val>
                                        </p:tav>
                                        <p:tav tm="100000">
                                          <p:val>
                                            <p:strVal val="#ppt_y"/>
                                          </p:val>
                                        </p:tav>
                                      </p:tavLst>
                                    </p:anim>
                                  </p:childTnLst>
                                </p:cTn>
                              </p:par>
                            </p:childTnLst>
                          </p:cTn>
                        </p:par>
                        <p:par>
                          <p:cTn id="59" fill="hold">
                            <p:stCondLst>
                              <p:cond delay="13500"/>
                            </p:stCondLst>
                            <p:childTnLst>
                              <p:par>
                                <p:cTn id="60" presetID="2" presetClass="entr" presetSubtype="8" fill="hold" grpId="0" nodeType="afterEffect">
                                  <p:stCondLst>
                                    <p:cond delay="2000"/>
                                  </p:stCondLst>
                                  <p:childTnLst>
                                    <p:set>
                                      <p:cBhvr>
                                        <p:cTn id="61" dur="1" fill="hold">
                                          <p:stCondLst>
                                            <p:cond delay="0"/>
                                          </p:stCondLst>
                                        </p:cTn>
                                        <p:tgtEl>
                                          <p:spTgt spid="333915">
                                            <p:txEl>
                                              <p:pRg st="4" end="4"/>
                                            </p:txEl>
                                          </p:spTgt>
                                        </p:tgtEl>
                                        <p:attrNameLst>
                                          <p:attrName>style.visibility</p:attrName>
                                        </p:attrNameLst>
                                      </p:cBhvr>
                                      <p:to>
                                        <p:strVal val="visible"/>
                                      </p:to>
                                    </p:set>
                                    <p:anim calcmode="lin" valueType="num">
                                      <p:cBhvr additive="base">
                                        <p:cTn id="62" dur="500" fill="hold"/>
                                        <p:tgtEl>
                                          <p:spTgt spid="333915">
                                            <p:txEl>
                                              <p:pRg st="4" end="4"/>
                                            </p:txEl>
                                          </p:spTgt>
                                        </p:tgtEl>
                                        <p:attrNameLst>
                                          <p:attrName>ppt_x</p:attrName>
                                        </p:attrNameLst>
                                      </p:cBhvr>
                                      <p:tavLst>
                                        <p:tav tm="0">
                                          <p:val>
                                            <p:strVal val="0-#ppt_w/2"/>
                                          </p:val>
                                        </p:tav>
                                        <p:tav tm="100000">
                                          <p:val>
                                            <p:strVal val="#ppt_x"/>
                                          </p:val>
                                        </p:tav>
                                      </p:tavLst>
                                    </p:anim>
                                    <p:anim calcmode="lin" valueType="num">
                                      <p:cBhvr additive="base">
                                        <p:cTn id="63" dur="500" fill="hold"/>
                                        <p:tgtEl>
                                          <p:spTgt spid="333915">
                                            <p:txEl>
                                              <p:pRg st="4" end="4"/>
                                            </p:txEl>
                                          </p:spTgt>
                                        </p:tgtEl>
                                        <p:attrNameLst>
                                          <p:attrName>ppt_y</p:attrName>
                                        </p:attrNameLst>
                                      </p:cBhvr>
                                      <p:tavLst>
                                        <p:tav tm="0">
                                          <p:val>
                                            <p:strVal val="#ppt_y"/>
                                          </p:val>
                                        </p:tav>
                                        <p:tav tm="100000">
                                          <p:val>
                                            <p:strVal val="#ppt_y"/>
                                          </p:val>
                                        </p:tav>
                                      </p:tavLst>
                                    </p:anim>
                                  </p:childTnLst>
                                </p:cTn>
                              </p:par>
                            </p:childTnLst>
                          </p:cTn>
                        </p:par>
                        <p:par>
                          <p:cTn id="64" fill="hold">
                            <p:stCondLst>
                              <p:cond delay="16000"/>
                            </p:stCondLst>
                            <p:childTnLst>
                              <p:par>
                                <p:cTn id="65" presetID="2" presetClass="entr" presetSubtype="8" fill="hold" grpId="0" nodeType="afterEffect">
                                  <p:stCondLst>
                                    <p:cond delay="2000"/>
                                  </p:stCondLst>
                                  <p:childTnLst>
                                    <p:set>
                                      <p:cBhvr>
                                        <p:cTn id="66" dur="1" fill="hold">
                                          <p:stCondLst>
                                            <p:cond delay="0"/>
                                          </p:stCondLst>
                                        </p:cTn>
                                        <p:tgtEl>
                                          <p:spTgt spid="333915">
                                            <p:txEl>
                                              <p:pRg st="5" end="5"/>
                                            </p:txEl>
                                          </p:spTgt>
                                        </p:tgtEl>
                                        <p:attrNameLst>
                                          <p:attrName>style.visibility</p:attrName>
                                        </p:attrNameLst>
                                      </p:cBhvr>
                                      <p:to>
                                        <p:strVal val="visible"/>
                                      </p:to>
                                    </p:set>
                                    <p:anim calcmode="lin" valueType="num">
                                      <p:cBhvr additive="base">
                                        <p:cTn id="67" dur="500" fill="hold"/>
                                        <p:tgtEl>
                                          <p:spTgt spid="333915">
                                            <p:txEl>
                                              <p:pRg st="5" end="5"/>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333915">
                                            <p:txEl>
                                              <p:pRg st="5" end="5"/>
                                            </p:txEl>
                                          </p:spTgt>
                                        </p:tgtEl>
                                        <p:attrNameLst>
                                          <p:attrName>ppt_y</p:attrName>
                                        </p:attrNameLst>
                                      </p:cBhvr>
                                      <p:tavLst>
                                        <p:tav tm="0">
                                          <p:val>
                                            <p:strVal val="#ppt_y"/>
                                          </p:val>
                                        </p:tav>
                                        <p:tav tm="100000">
                                          <p:val>
                                            <p:strVal val="#ppt_y"/>
                                          </p:val>
                                        </p:tav>
                                      </p:tavLst>
                                    </p:anim>
                                  </p:childTnLst>
                                </p:cTn>
                              </p:par>
                            </p:childTnLst>
                          </p:cTn>
                        </p:par>
                        <p:par>
                          <p:cTn id="69" fill="hold">
                            <p:stCondLst>
                              <p:cond delay="18500"/>
                            </p:stCondLst>
                            <p:childTnLst>
                              <p:par>
                                <p:cTn id="70" presetID="2" presetClass="entr" presetSubtype="8" fill="hold" grpId="0" nodeType="afterEffect">
                                  <p:stCondLst>
                                    <p:cond delay="2000"/>
                                  </p:stCondLst>
                                  <p:childTnLst>
                                    <p:set>
                                      <p:cBhvr>
                                        <p:cTn id="71" dur="1" fill="hold">
                                          <p:stCondLst>
                                            <p:cond delay="0"/>
                                          </p:stCondLst>
                                        </p:cTn>
                                        <p:tgtEl>
                                          <p:spTgt spid="333915">
                                            <p:txEl>
                                              <p:pRg st="6" end="6"/>
                                            </p:txEl>
                                          </p:spTgt>
                                        </p:tgtEl>
                                        <p:attrNameLst>
                                          <p:attrName>style.visibility</p:attrName>
                                        </p:attrNameLst>
                                      </p:cBhvr>
                                      <p:to>
                                        <p:strVal val="visible"/>
                                      </p:to>
                                    </p:set>
                                    <p:anim calcmode="lin" valueType="num">
                                      <p:cBhvr additive="base">
                                        <p:cTn id="72" dur="500" fill="hold"/>
                                        <p:tgtEl>
                                          <p:spTgt spid="333915">
                                            <p:txEl>
                                              <p:pRg st="6" end="6"/>
                                            </p:txEl>
                                          </p:spTgt>
                                        </p:tgtEl>
                                        <p:attrNameLst>
                                          <p:attrName>ppt_x</p:attrName>
                                        </p:attrNameLst>
                                      </p:cBhvr>
                                      <p:tavLst>
                                        <p:tav tm="0">
                                          <p:val>
                                            <p:strVal val="0-#ppt_w/2"/>
                                          </p:val>
                                        </p:tav>
                                        <p:tav tm="100000">
                                          <p:val>
                                            <p:strVal val="#ppt_x"/>
                                          </p:val>
                                        </p:tav>
                                      </p:tavLst>
                                    </p:anim>
                                    <p:anim calcmode="lin" valueType="num">
                                      <p:cBhvr additive="base">
                                        <p:cTn id="73" dur="500" fill="hold"/>
                                        <p:tgtEl>
                                          <p:spTgt spid="333915">
                                            <p:txEl>
                                              <p:pRg st="6" end="6"/>
                                            </p:txEl>
                                          </p:spTgt>
                                        </p:tgtEl>
                                        <p:attrNameLst>
                                          <p:attrName>ppt_y</p:attrName>
                                        </p:attrNameLst>
                                      </p:cBhvr>
                                      <p:tavLst>
                                        <p:tav tm="0">
                                          <p:val>
                                            <p:strVal val="#ppt_y"/>
                                          </p:val>
                                        </p:tav>
                                        <p:tav tm="100000">
                                          <p:val>
                                            <p:strVal val="#ppt_y"/>
                                          </p:val>
                                        </p:tav>
                                      </p:tavLst>
                                    </p:anim>
                                  </p:childTnLst>
                                </p:cTn>
                              </p:par>
                            </p:childTnLst>
                          </p:cTn>
                        </p:par>
                        <p:par>
                          <p:cTn id="74" fill="hold">
                            <p:stCondLst>
                              <p:cond delay="21000"/>
                            </p:stCondLst>
                            <p:childTnLst>
                              <p:par>
                                <p:cTn id="75" presetID="2" presetClass="entr" presetSubtype="8" fill="hold" grpId="0" nodeType="afterEffect">
                                  <p:stCondLst>
                                    <p:cond delay="2000"/>
                                  </p:stCondLst>
                                  <p:childTnLst>
                                    <p:set>
                                      <p:cBhvr>
                                        <p:cTn id="76" dur="1" fill="hold">
                                          <p:stCondLst>
                                            <p:cond delay="0"/>
                                          </p:stCondLst>
                                        </p:cTn>
                                        <p:tgtEl>
                                          <p:spTgt spid="333915">
                                            <p:txEl>
                                              <p:pRg st="7" end="7"/>
                                            </p:txEl>
                                          </p:spTgt>
                                        </p:tgtEl>
                                        <p:attrNameLst>
                                          <p:attrName>style.visibility</p:attrName>
                                        </p:attrNameLst>
                                      </p:cBhvr>
                                      <p:to>
                                        <p:strVal val="visible"/>
                                      </p:to>
                                    </p:set>
                                    <p:anim calcmode="lin" valueType="num">
                                      <p:cBhvr additive="base">
                                        <p:cTn id="77" dur="500" fill="hold"/>
                                        <p:tgtEl>
                                          <p:spTgt spid="333915">
                                            <p:txEl>
                                              <p:pRg st="7" end="7"/>
                                            </p:txEl>
                                          </p:spTgt>
                                        </p:tgtEl>
                                        <p:attrNameLst>
                                          <p:attrName>ppt_x</p:attrName>
                                        </p:attrNameLst>
                                      </p:cBhvr>
                                      <p:tavLst>
                                        <p:tav tm="0">
                                          <p:val>
                                            <p:strVal val="0-#ppt_w/2"/>
                                          </p:val>
                                        </p:tav>
                                        <p:tav tm="100000">
                                          <p:val>
                                            <p:strVal val="#ppt_x"/>
                                          </p:val>
                                        </p:tav>
                                      </p:tavLst>
                                    </p:anim>
                                    <p:anim calcmode="lin" valueType="num">
                                      <p:cBhvr additive="base">
                                        <p:cTn id="78" dur="500" fill="hold"/>
                                        <p:tgtEl>
                                          <p:spTgt spid="333915">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914" grpId="0" build="p" bldLvl="2" autoUpdateAnimBg="0" advAuto="0"/>
      <p:bldP spid="333915" grpId="0" build="p" bldLvl="2" autoUpdateAnimBg="0" advAuto="200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GB"/>
              <a:t>Narrow it down…</a:t>
            </a:r>
          </a:p>
        </p:txBody>
      </p:sp>
      <p:sp>
        <p:nvSpPr>
          <p:cNvPr id="16387" name="Rectangle 3"/>
          <p:cNvSpPr>
            <a:spLocks noGrp="1" noChangeArrowheads="1"/>
          </p:cNvSpPr>
          <p:nvPr>
            <p:ph type="body" idx="1"/>
          </p:nvPr>
        </p:nvSpPr>
        <p:spPr/>
        <p:txBody>
          <a:bodyPr/>
          <a:lstStyle/>
          <a:p>
            <a:r>
              <a:rPr lang="en-GB"/>
              <a:t>Use your knowledge to refine the diagnosis</a:t>
            </a:r>
          </a:p>
          <a:p>
            <a:r>
              <a:rPr lang="en-GB"/>
              <a:t>What do you already know?</a:t>
            </a:r>
          </a:p>
          <a:p>
            <a:r>
              <a:rPr lang="en-GB"/>
              <a:t>Male, 65 (gender and increasing age are risks for IHD)</a:t>
            </a:r>
          </a:p>
          <a:p>
            <a:r>
              <a:rPr lang="en-GB"/>
              <a:t>So your suspicion is raised (above that of a woman, or a younger man)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GB" sz="4000" dirty="0"/>
              <a:t>More about the man with chest pain</a:t>
            </a:r>
          </a:p>
        </p:txBody>
      </p:sp>
      <p:sp>
        <p:nvSpPr>
          <p:cNvPr id="17411" name="Rectangle 3"/>
          <p:cNvSpPr>
            <a:spLocks noGrp="1" noChangeArrowheads="1"/>
          </p:cNvSpPr>
          <p:nvPr>
            <p:ph type="body" idx="1"/>
          </p:nvPr>
        </p:nvSpPr>
        <p:spPr/>
        <p:txBody>
          <a:bodyPr/>
          <a:lstStyle/>
          <a:p>
            <a:r>
              <a:rPr lang="en-GB" sz="2600" dirty="0"/>
              <a:t>It has being going on for six weeks</a:t>
            </a:r>
          </a:p>
          <a:p>
            <a:r>
              <a:rPr lang="en-GB" sz="2600" dirty="0"/>
              <a:t>It is </a:t>
            </a:r>
            <a:r>
              <a:rPr lang="en-GB" sz="2600" dirty="0" err="1"/>
              <a:t>substernal</a:t>
            </a:r>
            <a:endParaRPr lang="en-GB" sz="2600" dirty="0"/>
          </a:p>
          <a:p>
            <a:r>
              <a:rPr lang="en-GB" sz="2600" dirty="0"/>
              <a:t>No radiation</a:t>
            </a:r>
          </a:p>
          <a:p>
            <a:r>
              <a:rPr lang="en-GB" sz="2600" dirty="0"/>
              <a:t> "an ache" </a:t>
            </a:r>
          </a:p>
          <a:p>
            <a:r>
              <a:rPr lang="en-GB" sz="2600" dirty="0"/>
              <a:t>Occurs at random, not related to exertion or stress </a:t>
            </a:r>
          </a:p>
          <a:p>
            <a:r>
              <a:rPr lang="en-GB" sz="2600" dirty="0"/>
              <a:t>He tried a friend's </a:t>
            </a:r>
            <a:r>
              <a:rPr lang="en-GB" sz="2600" dirty="0" err="1"/>
              <a:t>nitroglycerin</a:t>
            </a:r>
            <a:r>
              <a:rPr lang="en-GB" sz="2600" dirty="0"/>
              <a:t> but the pain did not resolve any faster</a:t>
            </a:r>
          </a:p>
          <a:p>
            <a:r>
              <a:rPr lang="en-GB" sz="2600" dirty="0"/>
              <a:t>He smokes cigarettes</a:t>
            </a:r>
          </a:p>
          <a:p>
            <a:r>
              <a:rPr lang="en-GB" sz="2600" dirty="0"/>
              <a:t>He has no history of heart disease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GB"/>
              <a:t>What do we know now?</a:t>
            </a:r>
          </a:p>
        </p:txBody>
      </p:sp>
      <p:sp>
        <p:nvSpPr>
          <p:cNvPr id="18435" name="Rectangle 3"/>
          <p:cNvSpPr>
            <a:spLocks noGrp="1" noChangeArrowheads="1"/>
          </p:cNvSpPr>
          <p:nvPr>
            <p:ph type="body" idx="1"/>
          </p:nvPr>
        </p:nvSpPr>
        <p:spPr/>
        <p:txBody>
          <a:bodyPr/>
          <a:lstStyle/>
          <a:p>
            <a:r>
              <a:rPr lang="en-GB"/>
              <a:t>The character of the pain is atypical for ischaemic disease</a:t>
            </a:r>
          </a:p>
          <a:p>
            <a:pPr>
              <a:buFontTx/>
              <a:buNone/>
            </a:pPr>
            <a:endParaRPr lang="en-GB"/>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GB" b="1"/>
              <a:t>Myocardial ischaemic pain</a:t>
            </a:r>
            <a:endParaRPr lang="en-GB"/>
          </a:p>
        </p:txBody>
      </p:sp>
      <p:sp>
        <p:nvSpPr>
          <p:cNvPr id="19459" name="Rectangle 3"/>
          <p:cNvSpPr>
            <a:spLocks noGrp="1" noChangeArrowheads="1"/>
          </p:cNvSpPr>
          <p:nvPr>
            <p:ph type="body" idx="1"/>
          </p:nvPr>
        </p:nvSpPr>
        <p:spPr/>
        <p:txBody>
          <a:bodyPr/>
          <a:lstStyle/>
          <a:p>
            <a:r>
              <a:rPr lang="en-GB" sz="2600"/>
              <a:t>Duration usually over 20 minutes. </a:t>
            </a:r>
          </a:p>
          <a:p>
            <a:pPr>
              <a:buFontTx/>
              <a:buNone/>
            </a:pPr>
            <a:endParaRPr lang="en-GB" sz="2600"/>
          </a:p>
          <a:p>
            <a:r>
              <a:rPr lang="en-GB" sz="2600"/>
              <a:t>Located in the retrosternal area, possibly radiating to the arms, back, neck or the lower jaw. </a:t>
            </a:r>
          </a:p>
          <a:p>
            <a:endParaRPr lang="en-GB" sz="2600"/>
          </a:p>
          <a:p>
            <a:r>
              <a:rPr lang="en-GB" sz="2600"/>
              <a:t>The pain is described as squeezing, pressing or sensation of heaviness; breathing or changing posture does not notably influence the severity of the pain. </a:t>
            </a:r>
          </a:p>
          <a:p>
            <a:endParaRPr lang="en-GB" sz="2600"/>
          </a:p>
          <a:p>
            <a:r>
              <a:rPr lang="en-GB" sz="2600"/>
              <a:t>Continuous, enduring, severe pain. </a:t>
            </a:r>
          </a:p>
          <a:p>
            <a:pPr>
              <a:buFontTx/>
              <a:buNone/>
            </a:pPr>
            <a:endParaRPr lang="en-GB" sz="26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76200"/>
            <a:ext cx="8229600" cy="1143000"/>
          </a:xfrm>
          <a:noFill/>
        </p:spPr>
        <p:txBody>
          <a:bodyPr lIns="92075" tIns="46038" rIns="92075" bIns="46038" anchor="b"/>
          <a:lstStyle/>
          <a:p>
            <a:r>
              <a:rPr lang="en-US" u="sng" dirty="0"/>
              <a:t>The Problems</a:t>
            </a:r>
            <a:r>
              <a:rPr lang="en-US" dirty="0"/>
              <a:t>:</a:t>
            </a:r>
          </a:p>
        </p:txBody>
      </p:sp>
      <p:sp>
        <p:nvSpPr>
          <p:cNvPr id="374787" name="Rectangle 3"/>
          <p:cNvSpPr>
            <a:spLocks noGrp="1" noChangeArrowheads="1"/>
          </p:cNvSpPr>
          <p:nvPr>
            <p:ph type="body" idx="1"/>
          </p:nvPr>
        </p:nvSpPr>
        <p:spPr>
          <a:noFill/>
        </p:spPr>
        <p:txBody>
          <a:bodyPr lIns="92075" tIns="46038" rIns="92075" bIns="46038"/>
          <a:lstStyle/>
          <a:p>
            <a:r>
              <a:rPr lang="en-US"/>
              <a:t>We need evidence (about the accuracy of diagnostic tests, the power of prognostic markers, the comparative efficacy and safety of interventions, etc.) about 5 times for every in-patient (and twice for every 3 out-patients).</a:t>
            </a:r>
          </a:p>
          <a:p>
            <a:r>
              <a:rPr lang="en-US"/>
              <a:t>We get less than a third of it</a:t>
            </a:r>
          </a:p>
        </p:txBody>
      </p:sp>
      <p:sp>
        <p:nvSpPr>
          <p:cNvPr id="6148" name="Text Box 4"/>
          <p:cNvSpPr txBox="1">
            <a:spLocks noChangeArrowheads="1"/>
          </p:cNvSpPr>
          <p:nvPr/>
        </p:nvSpPr>
        <p:spPr bwMode="auto">
          <a:xfrm>
            <a:off x="1808163" y="6010275"/>
            <a:ext cx="6180137" cy="336550"/>
          </a:xfrm>
          <a:prstGeom prst="rect">
            <a:avLst/>
          </a:prstGeom>
          <a:noFill/>
          <a:ln w="12700">
            <a:noFill/>
            <a:miter lim="800000"/>
            <a:headEnd type="none" w="sm" len="sm"/>
            <a:tailEnd type="none" w="sm" len="sm"/>
          </a:ln>
        </p:spPr>
        <p:txBody>
          <a:bodyPr wrap="none">
            <a:prstTxWarp prst="textNoShape">
              <a:avLst/>
            </a:prstTxWarp>
            <a:spAutoFit/>
          </a:bodyPr>
          <a:lstStyle/>
          <a:p>
            <a:r>
              <a:rPr lang="en-GB" sz="1600">
                <a:solidFill>
                  <a:srgbClr val="33CC33"/>
                </a:solidFill>
                <a:latin typeface="Arial" charset="0"/>
              </a:rPr>
              <a:t>Slide from Sackett D, EBM general, www.cebm.net/downloads.asp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74787">
                                            <p:txEl>
                                              <p:pRg st="0" end="0"/>
                                            </p:txEl>
                                          </p:spTgt>
                                        </p:tgtEl>
                                        <p:attrNameLst>
                                          <p:attrName>style.visibility</p:attrName>
                                        </p:attrNameLst>
                                      </p:cBhvr>
                                      <p:to>
                                        <p:strVal val="visible"/>
                                      </p:to>
                                    </p:set>
                                    <p:animEffect transition="in" filter="wipe(left)">
                                      <p:cBhvr>
                                        <p:cTn id="7" dur="500"/>
                                        <p:tgtEl>
                                          <p:spTgt spid="3747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74787">
                                            <p:txEl>
                                              <p:pRg st="1" end="1"/>
                                            </p:txEl>
                                          </p:spTgt>
                                        </p:tgtEl>
                                        <p:attrNameLst>
                                          <p:attrName>style.visibility</p:attrName>
                                        </p:attrNameLst>
                                      </p:cBhvr>
                                      <p:to>
                                        <p:strVal val="visible"/>
                                      </p:to>
                                    </p:set>
                                    <p:animEffect transition="in" filter="wipe(left)">
                                      <p:cBhvr>
                                        <p:cTn id="12" dur="500"/>
                                        <p:tgtEl>
                                          <p:spTgt spid="37478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4787"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152400"/>
            <a:ext cx="8229600" cy="1143000"/>
          </a:xfrm>
        </p:spPr>
        <p:txBody>
          <a:bodyPr/>
          <a:lstStyle/>
          <a:p>
            <a:r>
              <a:rPr lang="en-GB" sz="4000" dirty="0"/>
              <a:t>Directing your questions</a:t>
            </a:r>
          </a:p>
        </p:txBody>
      </p:sp>
      <p:sp>
        <p:nvSpPr>
          <p:cNvPr id="20483" name="Rectangle 3"/>
          <p:cNvSpPr>
            <a:spLocks noGrp="1" noChangeArrowheads="1"/>
          </p:cNvSpPr>
          <p:nvPr>
            <p:ph type="body" idx="1"/>
          </p:nvPr>
        </p:nvSpPr>
        <p:spPr/>
        <p:txBody>
          <a:bodyPr/>
          <a:lstStyle/>
          <a:p>
            <a:r>
              <a:rPr lang="en-GB"/>
              <a:t>Clinical history taking should be a process of narrowing the differential diagnosis</a:t>
            </a:r>
          </a:p>
          <a:p>
            <a:r>
              <a:rPr lang="en-GB"/>
              <a:t>To do this well, need to know</a:t>
            </a:r>
          </a:p>
          <a:p>
            <a:pPr lvl="1"/>
            <a:r>
              <a:rPr lang="en-GB"/>
              <a:t>Clinical features (eg type of pain, duration, etc)</a:t>
            </a:r>
          </a:p>
          <a:p>
            <a:pPr lvl="1"/>
            <a:r>
              <a:rPr lang="en-GB"/>
              <a:t>Risk factors</a:t>
            </a:r>
          </a:p>
          <a:p>
            <a:r>
              <a:rPr lang="en-GB"/>
              <a:t>This knowledge focuses the history</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152400"/>
            <a:ext cx="8229600" cy="1143000"/>
          </a:xfrm>
        </p:spPr>
        <p:txBody>
          <a:bodyPr/>
          <a:lstStyle/>
          <a:p>
            <a:r>
              <a:rPr lang="en-GB" sz="3200" dirty="0"/>
              <a:t>What is going on in the diagnostic process?</a:t>
            </a:r>
          </a:p>
        </p:txBody>
      </p:sp>
      <p:sp>
        <p:nvSpPr>
          <p:cNvPr id="21507" name="Rectangle 3"/>
          <p:cNvSpPr>
            <a:spLocks noGrp="1" noChangeArrowheads="1"/>
          </p:cNvSpPr>
          <p:nvPr>
            <p:ph type="body" idx="1"/>
          </p:nvPr>
        </p:nvSpPr>
        <p:spPr/>
        <p:txBody>
          <a:bodyPr/>
          <a:lstStyle/>
          <a:p>
            <a:r>
              <a:rPr lang="en-GB" sz="2800" dirty="0"/>
              <a:t>You estimate a probability that your patient has a disease</a:t>
            </a:r>
          </a:p>
          <a:p>
            <a:pPr lvl="1"/>
            <a:r>
              <a:rPr lang="en-GB" sz="2400" dirty="0"/>
              <a:t>based on epidemiology, presentation etc</a:t>
            </a:r>
          </a:p>
          <a:p>
            <a:r>
              <a:rPr lang="en-GB" sz="2800" dirty="0"/>
              <a:t>That is the </a:t>
            </a:r>
            <a:r>
              <a:rPr lang="en-GB" sz="2800" dirty="0">
                <a:solidFill>
                  <a:srgbClr val="FF9900"/>
                </a:solidFill>
              </a:rPr>
              <a:t>“pre-test probability”</a:t>
            </a:r>
          </a:p>
          <a:p>
            <a:pPr lvl="1"/>
            <a:r>
              <a:rPr lang="en-GB" sz="2400" dirty="0"/>
              <a:t>“Test” can be a diagnostic test or a particular symptom or sign that you elicit </a:t>
            </a:r>
          </a:p>
          <a:p>
            <a:r>
              <a:rPr lang="en-GB" sz="2800" dirty="0"/>
              <a:t>You then increase or decrease that probability based on your findings/ test result</a:t>
            </a:r>
          </a:p>
          <a:p>
            <a:r>
              <a:rPr lang="en-GB" sz="2800" dirty="0"/>
              <a:t>This then produces a </a:t>
            </a:r>
            <a:r>
              <a:rPr lang="en-GB" sz="2800" dirty="0">
                <a:solidFill>
                  <a:srgbClr val="FF9900"/>
                </a:solidFill>
              </a:rPr>
              <a:t>“post-test probability”</a:t>
            </a:r>
          </a:p>
          <a:p>
            <a:pPr lvl="1"/>
            <a:endParaRPr lang="en-GB"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GB"/>
              <a:t>For this patient</a:t>
            </a:r>
          </a:p>
        </p:txBody>
      </p:sp>
      <p:sp>
        <p:nvSpPr>
          <p:cNvPr id="22531" name="Rectangle 3"/>
          <p:cNvSpPr>
            <a:spLocks noGrp="1" noChangeArrowheads="1"/>
          </p:cNvSpPr>
          <p:nvPr>
            <p:ph type="body" idx="1"/>
          </p:nvPr>
        </p:nvSpPr>
        <p:spPr/>
        <p:txBody>
          <a:bodyPr/>
          <a:lstStyle/>
          <a:p>
            <a:r>
              <a:rPr lang="en-GB"/>
              <a:t>What is his pre-test probability of IHD?</a:t>
            </a:r>
          </a:p>
          <a:p>
            <a:r>
              <a:rPr lang="en-GB"/>
              <a:t>Need evidence from epidemiological studies</a:t>
            </a:r>
          </a:p>
          <a:p>
            <a:pPr lvl="1"/>
            <a:r>
              <a:rPr lang="en-GB"/>
              <a:t>Incidence in men (cohort studies)</a:t>
            </a:r>
          </a:p>
          <a:p>
            <a:pPr lvl="1"/>
            <a:r>
              <a:rPr lang="en-GB"/>
              <a:t>Relative risk with increased age</a:t>
            </a:r>
          </a:p>
          <a:p>
            <a:pPr lvl="1"/>
            <a:r>
              <a:rPr lang="en-GB"/>
              <a:t>Relative risk of smoking (cohort or case control)</a:t>
            </a:r>
          </a:p>
          <a:p>
            <a:pPr lvl="1"/>
            <a:r>
              <a:rPr lang="en-GB"/>
              <a:t>Protective factors (eg RCT of statins)</a:t>
            </a:r>
          </a:p>
          <a:p>
            <a:pPr lvl="1"/>
            <a:r>
              <a:rPr lang="en-GB"/>
              <a:t>Etc</a:t>
            </a:r>
          </a:p>
          <a:p>
            <a:pPr>
              <a:buFontTx/>
              <a:buNone/>
            </a:pPr>
            <a:endParaRPr lang="en-GB"/>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GB"/>
              <a:t>Pre-test probability</a:t>
            </a:r>
          </a:p>
        </p:txBody>
      </p:sp>
      <p:grpSp>
        <p:nvGrpSpPr>
          <p:cNvPr id="2" name="Group 6"/>
          <p:cNvGrpSpPr>
            <a:grpSpLocks/>
          </p:cNvGrpSpPr>
          <p:nvPr/>
        </p:nvGrpSpPr>
        <p:grpSpPr bwMode="auto">
          <a:xfrm>
            <a:off x="1482725" y="1495425"/>
            <a:ext cx="6180138" cy="3867150"/>
            <a:chOff x="0" y="2436"/>
            <a:chExt cx="3893" cy="2436"/>
          </a:xfrm>
        </p:grpSpPr>
        <p:sp>
          <p:nvSpPr>
            <p:cNvPr id="23557" name="Rectangle 3"/>
            <p:cNvSpPr>
              <a:spLocks noChangeArrowheads="1"/>
            </p:cNvSpPr>
            <p:nvPr/>
          </p:nvSpPr>
          <p:spPr bwMode="auto">
            <a:xfrm>
              <a:off x="0" y="2436"/>
              <a:ext cx="3893" cy="2436"/>
            </a:xfrm>
            <a:prstGeom prst="rect">
              <a:avLst/>
            </a:prstGeom>
            <a:noFill/>
            <a:ln w="12700">
              <a:noFill/>
              <a:miter lim="800000"/>
              <a:headEnd type="none" w="sm" len="sm"/>
              <a:tailEnd type="none" w="sm" len="sm"/>
            </a:ln>
          </p:spPr>
          <p:txBody>
            <a:bodyPr>
              <a:prstTxWarp prst="textNoShape">
                <a:avLst/>
              </a:prstTxWarp>
              <a:spAutoFit/>
            </a:bodyPr>
            <a:lstStyle/>
            <a:p>
              <a:endParaRPr lang="en-US"/>
            </a:p>
          </p:txBody>
        </p:sp>
        <p:sp>
          <p:nvSpPr>
            <p:cNvPr id="23558" name="Rectangle 4"/>
            <p:cNvSpPr>
              <a:spLocks noChangeArrowheads="1"/>
            </p:cNvSpPr>
            <p:nvPr/>
          </p:nvSpPr>
          <p:spPr bwMode="auto">
            <a:xfrm>
              <a:off x="0" y="2436"/>
              <a:ext cx="3060" cy="1924"/>
            </a:xfrm>
            <a:prstGeom prst="rect">
              <a:avLst/>
            </a:prstGeom>
            <a:noFill/>
            <a:ln w="12700">
              <a:noFill/>
              <a:miter lim="800000"/>
              <a:headEnd type="none" w="sm" len="sm"/>
              <a:tailEnd type="none" w="sm" len="sm"/>
            </a:ln>
          </p:spPr>
          <p:txBody>
            <a:bodyPr>
              <a:prstTxWarp prst="textNoShape">
                <a:avLst/>
              </a:prstTxWarp>
              <a:spAutoFit/>
            </a:bodyPr>
            <a:lstStyle/>
            <a:p>
              <a:endParaRPr lang="en-US"/>
            </a:p>
          </p:txBody>
        </p:sp>
      </p:grpSp>
      <p:pic>
        <p:nvPicPr>
          <p:cNvPr id="23556" name="Picture 5" descr="Coronary"/>
          <p:cNvPicPr>
            <a:picLocks noChangeAspect="1" noChangeArrowheads="1"/>
          </p:cNvPicPr>
          <p:nvPr/>
        </p:nvPicPr>
        <p:blipFill>
          <a:blip r:embed="rId3" cstate="print"/>
          <a:srcRect/>
          <a:stretch>
            <a:fillRect/>
          </a:stretch>
        </p:blipFill>
        <p:spPr bwMode="auto">
          <a:xfrm>
            <a:off x="1295400" y="2057400"/>
            <a:ext cx="5638800" cy="2359025"/>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GB" sz="2200" b="1">
                <a:solidFill>
                  <a:srgbClr val="FF9900"/>
                </a:solidFill>
                <a:ea typeface="Arial" charset="0"/>
                <a:cs typeface="Arial" charset="0"/>
              </a:rPr>
              <a:t>Men: probability of ≥50% coronary artery stenosis in at least one major artery </a:t>
            </a:r>
            <a:endParaRPr lang="en-GB" sz="2200">
              <a:solidFill>
                <a:srgbClr val="FF9900"/>
              </a:solidFill>
              <a:ea typeface="Arial" charset="0"/>
              <a:cs typeface="Arial" charset="0"/>
            </a:endParaRPr>
          </a:p>
        </p:txBody>
      </p:sp>
      <p:pic>
        <p:nvPicPr>
          <p:cNvPr id="24579" name="Picture 320" descr="http://www.eboncall.org/JSP/GUIDE/angina/more.gif">
            <a:hlinkClick r:id="rId3"/>
          </p:cNvPr>
          <p:cNvPicPr>
            <a:picLocks noChangeAspect="1" noChangeArrowheads="1"/>
          </p:cNvPicPr>
          <p:nvPr/>
        </p:nvPicPr>
        <p:blipFill>
          <a:blip r:embed="rId4" r:link="rId5" cstate="print"/>
          <a:srcRect/>
          <a:stretch>
            <a:fillRect/>
          </a:stretch>
        </p:blipFill>
        <p:spPr bwMode="auto">
          <a:xfrm>
            <a:off x="1009650" y="1868488"/>
            <a:ext cx="114300" cy="114300"/>
          </a:xfrm>
          <a:prstGeom prst="rect">
            <a:avLst/>
          </a:prstGeom>
          <a:noFill/>
          <a:ln w="9525">
            <a:noFill/>
            <a:miter lim="800000"/>
            <a:headEnd/>
            <a:tailEnd/>
          </a:ln>
        </p:spPr>
      </p:pic>
      <p:grpSp>
        <p:nvGrpSpPr>
          <p:cNvPr id="2" name="Group 408"/>
          <p:cNvGrpSpPr>
            <a:grpSpLocks/>
          </p:cNvGrpSpPr>
          <p:nvPr/>
        </p:nvGrpSpPr>
        <p:grpSpPr bwMode="auto">
          <a:xfrm>
            <a:off x="1004888" y="1558925"/>
            <a:ext cx="7134225" cy="3687763"/>
            <a:chOff x="-3" y="-3"/>
            <a:chExt cx="4494" cy="2323"/>
          </a:xfrm>
          <a:noFill/>
        </p:grpSpPr>
        <p:grpSp>
          <p:nvGrpSpPr>
            <p:cNvPr id="3" name="Group 406"/>
            <p:cNvGrpSpPr>
              <a:grpSpLocks/>
            </p:cNvGrpSpPr>
            <p:nvPr/>
          </p:nvGrpSpPr>
          <p:grpSpPr bwMode="auto">
            <a:xfrm>
              <a:off x="0" y="0"/>
              <a:ext cx="4488" cy="2320"/>
              <a:chOff x="0" y="0"/>
              <a:chExt cx="4488" cy="2320"/>
            </a:xfrm>
            <a:grpFill/>
          </p:grpSpPr>
          <p:grpSp>
            <p:nvGrpSpPr>
              <p:cNvPr id="4" name="Group 349"/>
              <p:cNvGrpSpPr>
                <a:grpSpLocks/>
              </p:cNvGrpSpPr>
              <p:nvPr/>
            </p:nvGrpSpPr>
            <p:grpSpPr bwMode="auto">
              <a:xfrm>
                <a:off x="0" y="0"/>
                <a:ext cx="2000" cy="392"/>
                <a:chOff x="0" y="0"/>
                <a:chExt cx="2000" cy="392"/>
              </a:xfrm>
              <a:grpFill/>
            </p:grpSpPr>
            <p:sp>
              <p:nvSpPr>
                <p:cNvPr id="24664" name="Rectangle 348"/>
                <p:cNvSpPr>
                  <a:spLocks noChangeArrowheads="1"/>
                </p:cNvSpPr>
                <p:nvPr/>
              </p:nvSpPr>
              <p:spPr bwMode="auto">
                <a:xfrm>
                  <a:off x="0" y="0"/>
                  <a:ext cx="2000" cy="233"/>
                </a:xfrm>
                <a:prstGeom prst="rect">
                  <a:avLst/>
                </a:prstGeom>
                <a:grpFill/>
                <a:ln w="12700">
                  <a:noFill/>
                  <a:miter lim="800000"/>
                  <a:headEnd type="none" w="sm" len="sm"/>
                  <a:tailEnd type="none" w="sm" len="sm"/>
                </a:ln>
              </p:spPr>
              <p:txBody>
                <a:bodyPr>
                  <a:prstTxWarp prst="textNoShape">
                    <a:avLst/>
                  </a:prstTxWarp>
                  <a:spAutoFit/>
                </a:bodyPr>
                <a:lstStyle/>
                <a:p>
                  <a:endParaRPr lang="en-US">
                    <a:solidFill>
                      <a:srgbClr val="000000"/>
                    </a:solidFill>
                  </a:endParaRPr>
                </a:p>
              </p:txBody>
            </p:sp>
            <p:grpSp>
              <p:nvGrpSpPr>
                <p:cNvPr id="5" name="Group 347"/>
                <p:cNvGrpSpPr>
                  <a:grpSpLocks/>
                </p:cNvGrpSpPr>
                <p:nvPr/>
              </p:nvGrpSpPr>
              <p:grpSpPr bwMode="auto">
                <a:xfrm>
                  <a:off x="0" y="0"/>
                  <a:ext cx="2000" cy="392"/>
                  <a:chOff x="0" y="0"/>
                  <a:chExt cx="2000" cy="392"/>
                </a:xfrm>
                <a:grpFill/>
              </p:grpSpPr>
              <p:sp>
                <p:nvSpPr>
                  <p:cNvPr id="24666" name="Rectangle 321"/>
                  <p:cNvSpPr>
                    <a:spLocks noChangeArrowheads="1"/>
                  </p:cNvSpPr>
                  <p:nvPr/>
                </p:nvSpPr>
                <p:spPr bwMode="auto">
                  <a:xfrm>
                    <a:off x="30" y="30"/>
                    <a:ext cx="1940" cy="362"/>
                  </a:xfrm>
                  <a:prstGeom prst="rect">
                    <a:avLst/>
                  </a:prstGeom>
                  <a:grpFill/>
                  <a:ln w="12700">
                    <a:noFill/>
                    <a:miter lim="800000"/>
                    <a:headEnd type="none" w="sm" len="sm"/>
                    <a:tailEnd type="none" w="sm" len="sm"/>
                  </a:ln>
                </p:spPr>
                <p:txBody>
                  <a:bodyPr anchor="ctr">
                    <a:prstTxWarp prst="textNoShape">
                      <a:avLst/>
                    </a:prstTxWarp>
                  </a:bodyPr>
                  <a:lstStyle/>
                  <a:p>
                    <a:pPr algn="l" eaLnBrk="1" hangingPunct="1"/>
                    <a:r>
                      <a:rPr lang="en-GB" sz="1400" b="1" dirty="0">
                        <a:solidFill>
                          <a:srgbClr val="000000"/>
                        </a:solidFill>
                        <a:latin typeface="Arial" charset="0"/>
                        <a:ea typeface="Arial" charset="0"/>
                        <a:cs typeface="Arial" charset="0"/>
                      </a:rPr>
                      <a:t>Age </a:t>
                    </a:r>
                    <a:endParaRPr lang="en-GB" sz="1200" dirty="0">
                      <a:solidFill>
                        <a:srgbClr val="000000"/>
                      </a:solidFill>
                      <a:latin typeface="Arial Unicode MS" charset="0"/>
                      <a:ea typeface="Arial Unicode MS" charset="0"/>
                      <a:cs typeface="Arial Unicode MS" charset="0"/>
                    </a:endParaRPr>
                  </a:p>
                  <a:p>
                    <a:pPr algn="l"/>
                    <a:endParaRPr lang="en-GB" sz="2400" dirty="0">
                      <a:solidFill>
                        <a:srgbClr val="000000"/>
                      </a:solidFill>
                      <a:latin typeface="Times New Roman" charset="0"/>
                    </a:endParaRPr>
                  </a:p>
                </p:txBody>
              </p:sp>
              <p:sp>
                <p:nvSpPr>
                  <p:cNvPr id="24667" name="Rectangle 346"/>
                  <p:cNvSpPr>
                    <a:spLocks noChangeArrowheads="1"/>
                  </p:cNvSpPr>
                  <p:nvPr/>
                </p:nvSpPr>
                <p:spPr bwMode="auto">
                  <a:xfrm>
                    <a:off x="0" y="0"/>
                    <a:ext cx="2000" cy="233"/>
                  </a:xfrm>
                  <a:prstGeom prst="rect">
                    <a:avLst/>
                  </a:prstGeom>
                  <a:grpFill/>
                  <a:ln w="7">
                    <a:solidFill>
                      <a:srgbClr val="A0A0A0"/>
                    </a:solidFill>
                    <a:miter lim="800000"/>
                    <a:headEnd type="none" w="sm" len="sm"/>
                    <a:tailEnd type="none" w="sm" len="sm"/>
                  </a:ln>
                </p:spPr>
                <p:txBody>
                  <a:bodyPr>
                    <a:prstTxWarp prst="textNoShape">
                      <a:avLst/>
                    </a:prstTxWarp>
                    <a:spAutoFit/>
                  </a:bodyPr>
                  <a:lstStyle/>
                  <a:p>
                    <a:endParaRPr lang="en-US">
                      <a:solidFill>
                        <a:srgbClr val="000000"/>
                      </a:solidFill>
                    </a:endParaRPr>
                  </a:p>
                </p:txBody>
              </p:sp>
            </p:grpSp>
          </p:grpSp>
          <p:grpSp>
            <p:nvGrpSpPr>
              <p:cNvPr id="6" name="Group 353"/>
              <p:cNvGrpSpPr>
                <a:grpSpLocks/>
              </p:cNvGrpSpPr>
              <p:nvPr/>
            </p:nvGrpSpPr>
            <p:grpSpPr bwMode="auto">
              <a:xfrm>
                <a:off x="2000" y="0"/>
                <a:ext cx="622" cy="392"/>
                <a:chOff x="2000" y="0"/>
                <a:chExt cx="622" cy="392"/>
              </a:xfrm>
              <a:grpFill/>
            </p:grpSpPr>
            <p:sp>
              <p:nvSpPr>
                <p:cNvPr id="24660" name="Rectangle 352"/>
                <p:cNvSpPr>
                  <a:spLocks noChangeArrowheads="1"/>
                </p:cNvSpPr>
                <p:nvPr/>
              </p:nvSpPr>
              <p:spPr bwMode="auto">
                <a:xfrm>
                  <a:off x="2000" y="0"/>
                  <a:ext cx="622" cy="233"/>
                </a:xfrm>
                <a:prstGeom prst="rect">
                  <a:avLst/>
                </a:prstGeom>
                <a:grpFill/>
                <a:ln w="12700">
                  <a:noFill/>
                  <a:miter lim="800000"/>
                  <a:headEnd type="none" w="sm" len="sm"/>
                  <a:tailEnd type="none" w="sm" len="sm"/>
                </a:ln>
              </p:spPr>
              <p:txBody>
                <a:bodyPr>
                  <a:prstTxWarp prst="textNoShape">
                    <a:avLst/>
                  </a:prstTxWarp>
                  <a:spAutoFit/>
                </a:bodyPr>
                <a:lstStyle/>
                <a:p>
                  <a:endParaRPr lang="en-US">
                    <a:solidFill>
                      <a:srgbClr val="000000"/>
                    </a:solidFill>
                  </a:endParaRPr>
                </a:p>
              </p:txBody>
            </p:sp>
            <p:grpSp>
              <p:nvGrpSpPr>
                <p:cNvPr id="7" name="Group 351"/>
                <p:cNvGrpSpPr>
                  <a:grpSpLocks/>
                </p:cNvGrpSpPr>
                <p:nvPr/>
              </p:nvGrpSpPr>
              <p:grpSpPr bwMode="auto">
                <a:xfrm>
                  <a:off x="2000" y="0"/>
                  <a:ext cx="622" cy="392"/>
                  <a:chOff x="2000" y="0"/>
                  <a:chExt cx="622" cy="392"/>
                </a:xfrm>
                <a:grpFill/>
              </p:grpSpPr>
              <p:sp>
                <p:nvSpPr>
                  <p:cNvPr id="24662" name="Rectangle 322"/>
                  <p:cNvSpPr>
                    <a:spLocks noChangeArrowheads="1"/>
                  </p:cNvSpPr>
                  <p:nvPr/>
                </p:nvSpPr>
                <p:spPr bwMode="auto">
                  <a:xfrm>
                    <a:off x="2030" y="30"/>
                    <a:ext cx="562" cy="362"/>
                  </a:xfrm>
                  <a:prstGeom prst="rect">
                    <a:avLst/>
                  </a:prstGeom>
                  <a:grpFill/>
                  <a:ln w="12700">
                    <a:noFill/>
                    <a:miter lim="800000"/>
                    <a:headEnd type="none" w="sm" len="sm"/>
                    <a:tailEnd type="none" w="sm" len="sm"/>
                  </a:ln>
                </p:spPr>
                <p:txBody>
                  <a:bodyPr anchor="ctr">
                    <a:prstTxWarp prst="textNoShape">
                      <a:avLst/>
                    </a:prstTxWarp>
                  </a:bodyPr>
                  <a:lstStyle/>
                  <a:p>
                    <a:pPr algn="l" eaLnBrk="1" hangingPunct="1"/>
                    <a:r>
                      <a:rPr lang="en-GB" sz="1400" b="1">
                        <a:solidFill>
                          <a:srgbClr val="000000"/>
                        </a:solidFill>
                        <a:latin typeface="Arial" charset="0"/>
                        <a:ea typeface="Arial" charset="0"/>
                        <a:cs typeface="Arial" charset="0"/>
                      </a:rPr>
                      <a:t>30 to 39 </a:t>
                    </a:r>
                    <a:endParaRPr lang="en-GB" sz="1200">
                      <a:solidFill>
                        <a:srgbClr val="000000"/>
                      </a:solidFill>
                      <a:latin typeface="Arial Unicode MS" charset="0"/>
                      <a:ea typeface="Arial Unicode MS" charset="0"/>
                      <a:cs typeface="Arial Unicode MS" charset="0"/>
                    </a:endParaRPr>
                  </a:p>
                  <a:p>
                    <a:pPr algn="l"/>
                    <a:endParaRPr lang="en-GB" sz="2400">
                      <a:solidFill>
                        <a:srgbClr val="000000"/>
                      </a:solidFill>
                      <a:latin typeface="Times New Roman" charset="0"/>
                    </a:endParaRPr>
                  </a:p>
                </p:txBody>
              </p:sp>
              <p:sp>
                <p:nvSpPr>
                  <p:cNvPr id="24663" name="Rectangle 350"/>
                  <p:cNvSpPr>
                    <a:spLocks noChangeArrowheads="1"/>
                  </p:cNvSpPr>
                  <p:nvPr/>
                </p:nvSpPr>
                <p:spPr bwMode="auto">
                  <a:xfrm>
                    <a:off x="2000" y="0"/>
                    <a:ext cx="622" cy="233"/>
                  </a:xfrm>
                  <a:prstGeom prst="rect">
                    <a:avLst/>
                  </a:prstGeom>
                  <a:grpFill/>
                  <a:ln w="7">
                    <a:solidFill>
                      <a:srgbClr val="A0A0A0"/>
                    </a:solidFill>
                    <a:miter lim="800000"/>
                    <a:headEnd type="none" w="sm" len="sm"/>
                    <a:tailEnd type="none" w="sm" len="sm"/>
                  </a:ln>
                </p:spPr>
                <p:txBody>
                  <a:bodyPr>
                    <a:prstTxWarp prst="textNoShape">
                      <a:avLst/>
                    </a:prstTxWarp>
                    <a:spAutoFit/>
                  </a:bodyPr>
                  <a:lstStyle/>
                  <a:p>
                    <a:endParaRPr lang="en-US">
                      <a:solidFill>
                        <a:srgbClr val="000000"/>
                      </a:solidFill>
                    </a:endParaRPr>
                  </a:p>
                </p:txBody>
              </p:sp>
            </p:grpSp>
          </p:grpSp>
          <p:grpSp>
            <p:nvGrpSpPr>
              <p:cNvPr id="8" name="Group 357"/>
              <p:cNvGrpSpPr>
                <a:grpSpLocks/>
              </p:cNvGrpSpPr>
              <p:nvPr/>
            </p:nvGrpSpPr>
            <p:grpSpPr bwMode="auto">
              <a:xfrm>
                <a:off x="2622" y="0"/>
                <a:ext cx="622" cy="392"/>
                <a:chOff x="2622" y="0"/>
                <a:chExt cx="622" cy="392"/>
              </a:xfrm>
              <a:grpFill/>
            </p:grpSpPr>
            <p:sp>
              <p:nvSpPr>
                <p:cNvPr id="24656" name="Rectangle 356"/>
                <p:cNvSpPr>
                  <a:spLocks noChangeArrowheads="1"/>
                </p:cNvSpPr>
                <p:nvPr/>
              </p:nvSpPr>
              <p:spPr bwMode="auto">
                <a:xfrm>
                  <a:off x="2622" y="0"/>
                  <a:ext cx="622" cy="233"/>
                </a:xfrm>
                <a:prstGeom prst="rect">
                  <a:avLst/>
                </a:prstGeom>
                <a:grpFill/>
                <a:ln w="12700">
                  <a:noFill/>
                  <a:miter lim="800000"/>
                  <a:headEnd type="none" w="sm" len="sm"/>
                  <a:tailEnd type="none" w="sm" len="sm"/>
                </a:ln>
              </p:spPr>
              <p:txBody>
                <a:bodyPr>
                  <a:prstTxWarp prst="textNoShape">
                    <a:avLst/>
                  </a:prstTxWarp>
                  <a:spAutoFit/>
                </a:bodyPr>
                <a:lstStyle/>
                <a:p>
                  <a:endParaRPr lang="en-US">
                    <a:solidFill>
                      <a:srgbClr val="000000"/>
                    </a:solidFill>
                  </a:endParaRPr>
                </a:p>
              </p:txBody>
            </p:sp>
            <p:grpSp>
              <p:nvGrpSpPr>
                <p:cNvPr id="9" name="Group 355"/>
                <p:cNvGrpSpPr>
                  <a:grpSpLocks/>
                </p:cNvGrpSpPr>
                <p:nvPr/>
              </p:nvGrpSpPr>
              <p:grpSpPr bwMode="auto">
                <a:xfrm>
                  <a:off x="2622" y="0"/>
                  <a:ext cx="622" cy="392"/>
                  <a:chOff x="2622" y="0"/>
                  <a:chExt cx="622" cy="392"/>
                </a:xfrm>
                <a:grpFill/>
              </p:grpSpPr>
              <p:sp>
                <p:nvSpPr>
                  <p:cNvPr id="24658" name="Rectangle 323"/>
                  <p:cNvSpPr>
                    <a:spLocks noChangeArrowheads="1"/>
                  </p:cNvSpPr>
                  <p:nvPr/>
                </p:nvSpPr>
                <p:spPr bwMode="auto">
                  <a:xfrm>
                    <a:off x="2652" y="30"/>
                    <a:ext cx="562" cy="362"/>
                  </a:xfrm>
                  <a:prstGeom prst="rect">
                    <a:avLst/>
                  </a:prstGeom>
                  <a:grpFill/>
                  <a:ln w="12700">
                    <a:noFill/>
                    <a:miter lim="800000"/>
                    <a:headEnd type="none" w="sm" len="sm"/>
                    <a:tailEnd type="none" w="sm" len="sm"/>
                  </a:ln>
                </p:spPr>
                <p:txBody>
                  <a:bodyPr anchor="ctr">
                    <a:prstTxWarp prst="textNoShape">
                      <a:avLst/>
                    </a:prstTxWarp>
                  </a:bodyPr>
                  <a:lstStyle/>
                  <a:p>
                    <a:pPr algn="l" eaLnBrk="1" hangingPunct="1"/>
                    <a:r>
                      <a:rPr lang="en-GB" sz="1400" b="1">
                        <a:solidFill>
                          <a:srgbClr val="000000"/>
                        </a:solidFill>
                        <a:latin typeface="Arial" charset="0"/>
                        <a:ea typeface="Arial" charset="0"/>
                        <a:cs typeface="Arial" charset="0"/>
                      </a:rPr>
                      <a:t>40 to 49 </a:t>
                    </a:r>
                    <a:endParaRPr lang="en-GB" sz="1200">
                      <a:solidFill>
                        <a:srgbClr val="000000"/>
                      </a:solidFill>
                      <a:latin typeface="Arial Unicode MS" charset="0"/>
                      <a:ea typeface="Arial Unicode MS" charset="0"/>
                      <a:cs typeface="Arial Unicode MS" charset="0"/>
                    </a:endParaRPr>
                  </a:p>
                  <a:p>
                    <a:pPr algn="l"/>
                    <a:endParaRPr lang="en-GB" sz="2400">
                      <a:solidFill>
                        <a:srgbClr val="000000"/>
                      </a:solidFill>
                      <a:latin typeface="Times New Roman" charset="0"/>
                    </a:endParaRPr>
                  </a:p>
                </p:txBody>
              </p:sp>
              <p:sp>
                <p:nvSpPr>
                  <p:cNvPr id="24659" name="Rectangle 354"/>
                  <p:cNvSpPr>
                    <a:spLocks noChangeArrowheads="1"/>
                  </p:cNvSpPr>
                  <p:nvPr/>
                </p:nvSpPr>
                <p:spPr bwMode="auto">
                  <a:xfrm>
                    <a:off x="2622" y="0"/>
                    <a:ext cx="622" cy="233"/>
                  </a:xfrm>
                  <a:prstGeom prst="rect">
                    <a:avLst/>
                  </a:prstGeom>
                  <a:grpFill/>
                  <a:ln w="7">
                    <a:solidFill>
                      <a:srgbClr val="A0A0A0"/>
                    </a:solidFill>
                    <a:miter lim="800000"/>
                    <a:headEnd type="none" w="sm" len="sm"/>
                    <a:tailEnd type="none" w="sm" len="sm"/>
                  </a:ln>
                </p:spPr>
                <p:txBody>
                  <a:bodyPr>
                    <a:prstTxWarp prst="textNoShape">
                      <a:avLst/>
                    </a:prstTxWarp>
                    <a:spAutoFit/>
                  </a:bodyPr>
                  <a:lstStyle/>
                  <a:p>
                    <a:endParaRPr lang="en-US">
                      <a:solidFill>
                        <a:srgbClr val="000000"/>
                      </a:solidFill>
                    </a:endParaRPr>
                  </a:p>
                </p:txBody>
              </p:sp>
            </p:grpSp>
          </p:grpSp>
          <p:grpSp>
            <p:nvGrpSpPr>
              <p:cNvPr id="10" name="Group 361"/>
              <p:cNvGrpSpPr>
                <a:grpSpLocks/>
              </p:cNvGrpSpPr>
              <p:nvPr/>
            </p:nvGrpSpPr>
            <p:grpSpPr bwMode="auto">
              <a:xfrm>
                <a:off x="3244" y="0"/>
                <a:ext cx="622" cy="392"/>
                <a:chOff x="3244" y="0"/>
                <a:chExt cx="622" cy="392"/>
              </a:xfrm>
              <a:grpFill/>
            </p:grpSpPr>
            <p:sp>
              <p:nvSpPr>
                <p:cNvPr id="24652" name="Rectangle 360"/>
                <p:cNvSpPr>
                  <a:spLocks noChangeArrowheads="1"/>
                </p:cNvSpPr>
                <p:nvPr/>
              </p:nvSpPr>
              <p:spPr bwMode="auto">
                <a:xfrm>
                  <a:off x="3244" y="0"/>
                  <a:ext cx="622" cy="233"/>
                </a:xfrm>
                <a:prstGeom prst="rect">
                  <a:avLst/>
                </a:prstGeom>
                <a:grpFill/>
                <a:ln w="12700">
                  <a:noFill/>
                  <a:miter lim="800000"/>
                  <a:headEnd type="none" w="sm" len="sm"/>
                  <a:tailEnd type="none" w="sm" len="sm"/>
                </a:ln>
              </p:spPr>
              <p:txBody>
                <a:bodyPr>
                  <a:prstTxWarp prst="textNoShape">
                    <a:avLst/>
                  </a:prstTxWarp>
                  <a:spAutoFit/>
                </a:bodyPr>
                <a:lstStyle/>
                <a:p>
                  <a:endParaRPr lang="en-US">
                    <a:solidFill>
                      <a:srgbClr val="000000"/>
                    </a:solidFill>
                  </a:endParaRPr>
                </a:p>
              </p:txBody>
            </p:sp>
            <p:grpSp>
              <p:nvGrpSpPr>
                <p:cNvPr id="11" name="Group 359"/>
                <p:cNvGrpSpPr>
                  <a:grpSpLocks/>
                </p:cNvGrpSpPr>
                <p:nvPr/>
              </p:nvGrpSpPr>
              <p:grpSpPr bwMode="auto">
                <a:xfrm>
                  <a:off x="3244" y="0"/>
                  <a:ext cx="622" cy="392"/>
                  <a:chOff x="3244" y="0"/>
                  <a:chExt cx="622" cy="392"/>
                </a:xfrm>
                <a:grpFill/>
              </p:grpSpPr>
              <p:sp>
                <p:nvSpPr>
                  <p:cNvPr id="24654" name="Rectangle 324"/>
                  <p:cNvSpPr>
                    <a:spLocks noChangeArrowheads="1"/>
                  </p:cNvSpPr>
                  <p:nvPr/>
                </p:nvSpPr>
                <p:spPr bwMode="auto">
                  <a:xfrm>
                    <a:off x="3274" y="30"/>
                    <a:ext cx="562" cy="362"/>
                  </a:xfrm>
                  <a:prstGeom prst="rect">
                    <a:avLst/>
                  </a:prstGeom>
                  <a:grpFill/>
                  <a:ln w="12700">
                    <a:noFill/>
                    <a:miter lim="800000"/>
                    <a:headEnd type="none" w="sm" len="sm"/>
                    <a:tailEnd type="none" w="sm" len="sm"/>
                  </a:ln>
                </p:spPr>
                <p:txBody>
                  <a:bodyPr anchor="ctr">
                    <a:prstTxWarp prst="textNoShape">
                      <a:avLst/>
                    </a:prstTxWarp>
                  </a:bodyPr>
                  <a:lstStyle/>
                  <a:p>
                    <a:pPr algn="l" eaLnBrk="1" hangingPunct="1"/>
                    <a:r>
                      <a:rPr lang="en-GB" sz="1400" b="1">
                        <a:solidFill>
                          <a:srgbClr val="000000"/>
                        </a:solidFill>
                        <a:latin typeface="Arial" charset="0"/>
                        <a:ea typeface="Arial" charset="0"/>
                        <a:cs typeface="Arial" charset="0"/>
                      </a:rPr>
                      <a:t>50 to 59 </a:t>
                    </a:r>
                    <a:endParaRPr lang="en-GB" sz="1200">
                      <a:solidFill>
                        <a:srgbClr val="000000"/>
                      </a:solidFill>
                      <a:latin typeface="Arial Unicode MS" charset="0"/>
                      <a:ea typeface="Arial Unicode MS" charset="0"/>
                      <a:cs typeface="Arial Unicode MS" charset="0"/>
                    </a:endParaRPr>
                  </a:p>
                  <a:p>
                    <a:pPr algn="l"/>
                    <a:endParaRPr lang="en-GB" sz="2400">
                      <a:solidFill>
                        <a:srgbClr val="000000"/>
                      </a:solidFill>
                      <a:latin typeface="Times New Roman" charset="0"/>
                    </a:endParaRPr>
                  </a:p>
                </p:txBody>
              </p:sp>
              <p:sp>
                <p:nvSpPr>
                  <p:cNvPr id="24655" name="Rectangle 358"/>
                  <p:cNvSpPr>
                    <a:spLocks noChangeArrowheads="1"/>
                  </p:cNvSpPr>
                  <p:nvPr/>
                </p:nvSpPr>
                <p:spPr bwMode="auto">
                  <a:xfrm>
                    <a:off x="3244" y="0"/>
                    <a:ext cx="622" cy="233"/>
                  </a:xfrm>
                  <a:prstGeom prst="rect">
                    <a:avLst/>
                  </a:prstGeom>
                  <a:grpFill/>
                  <a:ln w="7">
                    <a:solidFill>
                      <a:srgbClr val="A0A0A0"/>
                    </a:solidFill>
                    <a:miter lim="800000"/>
                    <a:headEnd type="none" w="sm" len="sm"/>
                    <a:tailEnd type="none" w="sm" len="sm"/>
                  </a:ln>
                </p:spPr>
                <p:txBody>
                  <a:bodyPr>
                    <a:prstTxWarp prst="textNoShape">
                      <a:avLst/>
                    </a:prstTxWarp>
                    <a:spAutoFit/>
                  </a:bodyPr>
                  <a:lstStyle/>
                  <a:p>
                    <a:endParaRPr lang="en-US">
                      <a:solidFill>
                        <a:srgbClr val="000000"/>
                      </a:solidFill>
                    </a:endParaRPr>
                  </a:p>
                </p:txBody>
              </p:sp>
            </p:grpSp>
          </p:grpSp>
          <p:grpSp>
            <p:nvGrpSpPr>
              <p:cNvPr id="12" name="Group 365"/>
              <p:cNvGrpSpPr>
                <a:grpSpLocks/>
              </p:cNvGrpSpPr>
              <p:nvPr/>
            </p:nvGrpSpPr>
            <p:grpSpPr bwMode="auto">
              <a:xfrm>
                <a:off x="3866" y="0"/>
                <a:ext cx="622" cy="392"/>
                <a:chOff x="3866" y="0"/>
                <a:chExt cx="622" cy="392"/>
              </a:xfrm>
              <a:grpFill/>
            </p:grpSpPr>
            <p:sp>
              <p:nvSpPr>
                <p:cNvPr id="24648" name="Rectangle 364"/>
                <p:cNvSpPr>
                  <a:spLocks noChangeArrowheads="1"/>
                </p:cNvSpPr>
                <p:nvPr/>
              </p:nvSpPr>
              <p:spPr bwMode="auto">
                <a:xfrm>
                  <a:off x="3866" y="0"/>
                  <a:ext cx="622" cy="233"/>
                </a:xfrm>
                <a:prstGeom prst="rect">
                  <a:avLst/>
                </a:prstGeom>
                <a:grpFill/>
                <a:ln w="12700">
                  <a:noFill/>
                  <a:miter lim="800000"/>
                  <a:headEnd type="none" w="sm" len="sm"/>
                  <a:tailEnd type="none" w="sm" len="sm"/>
                </a:ln>
              </p:spPr>
              <p:txBody>
                <a:bodyPr>
                  <a:prstTxWarp prst="textNoShape">
                    <a:avLst/>
                  </a:prstTxWarp>
                  <a:spAutoFit/>
                </a:bodyPr>
                <a:lstStyle/>
                <a:p>
                  <a:endParaRPr lang="en-US">
                    <a:solidFill>
                      <a:srgbClr val="000000"/>
                    </a:solidFill>
                  </a:endParaRPr>
                </a:p>
              </p:txBody>
            </p:sp>
            <p:grpSp>
              <p:nvGrpSpPr>
                <p:cNvPr id="13" name="Group 363"/>
                <p:cNvGrpSpPr>
                  <a:grpSpLocks/>
                </p:cNvGrpSpPr>
                <p:nvPr/>
              </p:nvGrpSpPr>
              <p:grpSpPr bwMode="auto">
                <a:xfrm>
                  <a:off x="3866" y="0"/>
                  <a:ext cx="622" cy="392"/>
                  <a:chOff x="3866" y="0"/>
                  <a:chExt cx="622" cy="392"/>
                </a:xfrm>
                <a:grpFill/>
              </p:grpSpPr>
              <p:sp>
                <p:nvSpPr>
                  <p:cNvPr id="24650" name="Rectangle 325"/>
                  <p:cNvSpPr>
                    <a:spLocks noChangeArrowheads="1"/>
                  </p:cNvSpPr>
                  <p:nvPr/>
                </p:nvSpPr>
                <p:spPr bwMode="auto">
                  <a:xfrm>
                    <a:off x="3896" y="30"/>
                    <a:ext cx="562" cy="362"/>
                  </a:xfrm>
                  <a:prstGeom prst="rect">
                    <a:avLst/>
                  </a:prstGeom>
                  <a:grpFill/>
                  <a:ln w="12700">
                    <a:noFill/>
                    <a:miter lim="800000"/>
                    <a:headEnd type="none" w="sm" len="sm"/>
                    <a:tailEnd type="none" w="sm" len="sm"/>
                  </a:ln>
                </p:spPr>
                <p:txBody>
                  <a:bodyPr anchor="ctr">
                    <a:prstTxWarp prst="textNoShape">
                      <a:avLst/>
                    </a:prstTxWarp>
                  </a:bodyPr>
                  <a:lstStyle/>
                  <a:p>
                    <a:pPr algn="l" eaLnBrk="1" hangingPunct="1"/>
                    <a:r>
                      <a:rPr lang="en-GB" sz="1400" b="1">
                        <a:solidFill>
                          <a:srgbClr val="000000"/>
                        </a:solidFill>
                        <a:latin typeface="Arial" charset="0"/>
                        <a:ea typeface="Arial" charset="0"/>
                        <a:cs typeface="Arial" charset="0"/>
                      </a:rPr>
                      <a:t>60 to 69 </a:t>
                    </a:r>
                    <a:endParaRPr lang="en-GB" sz="1200">
                      <a:solidFill>
                        <a:srgbClr val="000000"/>
                      </a:solidFill>
                      <a:latin typeface="Arial Unicode MS" charset="0"/>
                      <a:ea typeface="Arial Unicode MS" charset="0"/>
                      <a:cs typeface="Arial Unicode MS" charset="0"/>
                    </a:endParaRPr>
                  </a:p>
                  <a:p>
                    <a:pPr algn="l"/>
                    <a:endParaRPr lang="en-GB" sz="2400">
                      <a:solidFill>
                        <a:srgbClr val="000000"/>
                      </a:solidFill>
                      <a:latin typeface="Times New Roman" charset="0"/>
                    </a:endParaRPr>
                  </a:p>
                </p:txBody>
              </p:sp>
              <p:sp>
                <p:nvSpPr>
                  <p:cNvPr id="24651" name="Rectangle 362"/>
                  <p:cNvSpPr>
                    <a:spLocks noChangeArrowheads="1"/>
                  </p:cNvSpPr>
                  <p:nvPr/>
                </p:nvSpPr>
                <p:spPr bwMode="auto">
                  <a:xfrm>
                    <a:off x="3866" y="0"/>
                    <a:ext cx="622" cy="233"/>
                  </a:xfrm>
                  <a:prstGeom prst="rect">
                    <a:avLst/>
                  </a:prstGeom>
                  <a:grpFill/>
                  <a:ln w="7">
                    <a:solidFill>
                      <a:srgbClr val="A0A0A0"/>
                    </a:solidFill>
                    <a:miter lim="800000"/>
                    <a:headEnd type="none" w="sm" len="sm"/>
                    <a:tailEnd type="none" w="sm" len="sm"/>
                  </a:ln>
                </p:spPr>
                <p:txBody>
                  <a:bodyPr>
                    <a:prstTxWarp prst="textNoShape">
                      <a:avLst/>
                    </a:prstTxWarp>
                    <a:spAutoFit/>
                  </a:bodyPr>
                  <a:lstStyle/>
                  <a:p>
                    <a:endParaRPr lang="en-US">
                      <a:solidFill>
                        <a:srgbClr val="000000"/>
                      </a:solidFill>
                    </a:endParaRPr>
                  </a:p>
                </p:txBody>
              </p:sp>
            </p:grpSp>
          </p:grpSp>
          <p:grpSp>
            <p:nvGrpSpPr>
              <p:cNvPr id="14" name="Group 367"/>
              <p:cNvGrpSpPr>
                <a:grpSpLocks/>
              </p:cNvGrpSpPr>
              <p:nvPr/>
            </p:nvGrpSpPr>
            <p:grpSpPr bwMode="auto">
              <a:xfrm>
                <a:off x="0" y="482"/>
                <a:ext cx="2000" cy="392"/>
                <a:chOff x="0" y="482"/>
                <a:chExt cx="2000" cy="392"/>
              </a:xfrm>
              <a:grpFill/>
            </p:grpSpPr>
            <p:sp>
              <p:nvSpPr>
                <p:cNvPr id="24646" name="Rectangle 326"/>
                <p:cNvSpPr>
                  <a:spLocks noChangeArrowheads="1"/>
                </p:cNvSpPr>
                <p:nvPr/>
              </p:nvSpPr>
              <p:spPr bwMode="auto">
                <a:xfrm>
                  <a:off x="30" y="512"/>
                  <a:ext cx="1940" cy="362"/>
                </a:xfrm>
                <a:prstGeom prst="rect">
                  <a:avLst/>
                </a:prstGeom>
                <a:grpFill/>
                <a:ln w="12700">
                  <a:noFill/>
                  <a:miter lim="800000"/>
                  <a:headEnd type="none" w="sm" len="sm"/>
                  <a:tailEnd type="none" w="sm" len="sm"/>
                </a:ln>
              </p:spPr>
              <p:txBody>
                <a:bodyPr anchor="ctr">
                  <a:prstTxWarp prst="textNoShape">
                    <a:avLst/>
                  </a:prstTxWarp>
                </a:bodyPr>
                <a:lstStyle/>
                <a:p>
                  <a:pPr algn="l" eaLnBrk="1" hangingPunct="1"/>
                  <a:r>
                    <a:rPr lang="en-GB" sz="1400" b="1">
                      <a:solidFill>
                        <a:srgbClr val="000000"/>
                      </a:solidFill>
                      <a:latin typeface="Arial" charset="0"/>
                      <a:ea typeface="Arial" charset="0"/>
                      <a:cs typeface="Arial" charset="0"/>
                    </a:rPr>
                    <a:t>Asymptomatic (0 symptoms)</a:t>
                  </a:r>
                  <a:r>
                    <a:rPr lang="en-GB" sz="1400">
                      <a:solidFill>
                        <a:srgbClr val="000000"/>
                      </a:solidFill>
                      <a:latin typeface="Arial" charset="0"/>
                      <a:ea typeface="Arial" charset="0"/>
                      <a:cs typeface="Arial" charset="0"/>
                    </a:rPr>
                    <a:t> </a:t>
                  </a:r>
                  <a:endParaRPr lang="en-GB" sz="1200">
                    <a:solidFill>
                      <a:srgbClr val="000000"/>
                    </a:solidFill>
                    <a:latin typeface="Arial Unicode MS" charset="0"/>
                    <a:ea typeface="Arial Unicode MS" charset="0"/>
                    <a:cs typeface="Arial Unicode MS" charset="0"/>
                  </a:endParaRPr>
                </a:p>
                <a:p>
                  <a:pPr algn="l"/>
                  <a:endParaRPr lang="en-GB" sz="2400">
                    <a:solidFill>
                      <a:srgbClr val="000000"/>
                    </a:solidFill>
                    <a:latin typeface="Times New Roman" charset="0"/>
                  </a:endParaRPr>
                </a:p>
              </p:txBody>
            </p:sp>
            <p:sp>
              <p:nvSpPr>
                <p:cNvPr id="24647" name="Rectangle 366"/>
                <p:cNvSpPr>
                  <a:spLocks noChangeArrowheads="1"/>
                </p:cNvSpPr>
                <p:nvPr/>
              </p:nvSpPr>
              <p:spPr bwMode="auto">
                <a:xfrm>
                  <a:off x="0" y="482"/>
                  <a:ext cx="2000" cy="233"/>
                </a:xfrm>
                <a:prstGeom prst="rect">
                  <a:avLst/>
                </a:prstGeom>
                <a:grpFill/>
                <a:ln w="7">
                  <a:solidFill>
                    <a:srgbClr val="A0A0A0"/>
                  </a:solidFill>
                  <a:miter lim="800000"/>
                  <a:headEnd type="none" w="sm" len="sm"/>
                  <a:tailEnd type="none" w="sm" len="sm"/>
                </a:ln>
              </p:spPr>
              <p:txBody>
                <a:bodyPr>
                  <a:prstTxWarp prst="textNoShape">
                    <a:avLst/>
                  </a:prstTxWarp>
                  <a:spAutoFit/>
                </a:bodyPr>
                <a:lstStyle/>
                <a:p>
                  <a:endParaRPr lang="en-US">
                    <a:solidFill>
                      <a:srgbClr val="000000"/>
                    </a:solidFill>
                  </a:endParaRPr>
                </a:p>
              </p:txBody>
            </p:sp>
          </p:grpSp>
          <p:grpSp>
            <p:nvGrpSpPr>
              <p:cNvPr id="15" name="Group 369"/>
              <p:cNvGrpSpPr>
                <a:grpSpLocks/>
              </p:cNvGrpSpPr>
              <p:nvPr/>
            </p:nvGrpSpPr>
            <p:grpSpPr bwMode="auto">
              <a:xfrm>
                <a:off x="2000" y="482"/>
                <a:ext cx="622" cy="392"/>
                <a:chOff x="2000" y="482"/>
                <a:chExt cx="622" cy="392"/>
              </a:xfrm>
              <a:grpFill/>
            </p:grpSpPr>
            <p:sp>
              <p:nvSpPr>
                <p:cNvPr id="24644" name="Rectangle 327"/>
                <p:cNvSpPr>
                  <a:spLocks noChangeArrowheads="1"/>
                </p:cNvSpPr>
                <p:nvPr/>
              </p:nvSpPr>
              <p:spPr bwMode="auto">
                <a:xfrm>
                  <a:off x="2030" y="512"/>
                  <a:ext cx="562" cy="362"/>
                </a:xfrm>
                <a:prstGeom prst="rect">
                  <a:avLst/>
                </a:prstGeom>
                <a:grpFill/>
                <a:ln w="12700">
                  <a:noFill/>
                  <a:miter lim="800000"/>
                  <a:headEnd type="none" w="sm" len="sm"/>
                  <a:tailEnd type="none" w="sm" len="sm"/>
                </a:ln>
              </p:spPr>
              <p:txBody>
                <a:bodyPr anchor="ctr">
                  <a:prstTxWarp prst="textNoShape">
                    <a:avLst/>
                  </a:prstTxWarp>
                </a:bodyPr>
                <a:lstStyle/>
                <a:p>
                  <a:pPr algn="l" eaLnBrk="1" hangingPunct="1"/>
                  <a:r>
                    <a:rPr lang="en-GB" sz="1400" b="1" dirty="0">
                      <a:solidFill>
                        <a:srgbClr val="000000"/>
                      </a:solidFill>
                      <a:latin typeface="Arial" charset="0"/>
                      <a:ea typeface="Arial" charset="0"/>
                      <a:cs typeface="Arial" charset="0"/>
                    </a:rPr>
                    <a:t>2%</a:t>
                  </a:r>
                  <a:r>
                    <a:rPr lang="en-GB" sz="1400" dirty="0">
                      <a:solidFill>
                        <a:srgbClr val="000000"/>
                      </a:solidFill>
                      <a:latin typeface="Arial" charset="0"/>
                      <a:ea typeface="Arial" charset="0"/>
                      <a:cs typeface="Arial" charset="0"/>
                    </a:rPr>
                    <a:t> </a:t>
                  </a:r>
                  <a:endParaRPr lang="en-GB" sz="1200" dirty="0">
                    <a:solidFill>
                      <a:srgbClr val="000000"/>
                    </a:solidFill>
                    <a:latin typeface="Arial Unicode MS" charset="0"/>
                    <a:ea typeface="Arial Unicode MS" charset="0"/>
                    <a:cs typeface="Arial Unicode MS" charset="0"/>
                  </a:endParaRPr>
                </a:p>
                <a:p>
                  <a:pPr algn="l"/>
                  <a:endParaRPr lang="en-GB" sz="2400" dirty="0">
                    <a:solidFill>
                      <a:srgbClr val="000000"/>
                    </a:solidFill>
                    <a:latin typeface="Times New Roman" charset="0"/>
                  </a:endParaRPr>
                </a:p>
              </p:txBody>
            </p:sp>
            <p:sp>
              <p:nvSpPr>
                <p:cNvPr id="24645" name="Rectangle 368"/>
                <p:cNvSpPr>
                  <a:spLocks noChangeArrowheads="1"/>
                </p:cNvSpPr>
                <p:nvPr/>
              </p:nvSpPr>
              <p:spPr bwMode="auto">
                <a:xfrm>
                  <a:off x="2000" y="482"/>
                  <a:ext cx="622" cy="233"/>
                </a:xfrm>
                <a:prstGeom prst="rect">
                  <a:avLst/>
                </a:prstGeom>
                <a:grpFill/>
                <a:ln w="7">
                  <a:solidFill>
                    <a:srgbClr val="A0A0A0"/>
                  </a:solidFill>
                  <a:miter lim="800000"/>
                  <a:headEnd type="none" w="sm" len="sm"/>
                  <a:tailEnd type="none" w="sm" len="sm"/>
                </a:ln>
              </p:spPr>
              <p:txBody>
                <a:bodyPr>
                  <a:prstTxWarp prst="textNoShape">
                    <a:avLst/>
                  </a:prstTxWarp>
                  <a:spAutoFit/>
                </a:bodyPr>
                <a:lstStyle/>
                <a:p>
                  <a:endParaRPr lang="en-US">
                    <a:solidFill>
                      <a:srgbClr val="000000"/>
                    </a:solidFill>
                  </a:endParaRPr>
                </a:p>
              </p:txBody>
            </p:sp>
          </p:grpSp>
          <p:grpSp>
            <p:nvGrpSpPr>
              <p:cNvPr id="16" name="Group 371"/>
              <p:cNvGrpSpPr>
                <a:grpSpLocks/>
              </p:cNvGrpSpPr>
              <p:nvPr/>
            </p:nvGrpSpPr>
            <p:grpSpPr bwMode="auto">
              <a:xfrm>
                <a:off x="2622" y="482"/>
                <a:ext cx="622" cy="392"/>
                <a:chOff x="2622" y="482"/>
                <a:chExt cx="622" cy="392"/>
              </a:xfrm>
              <a:grpFill/>
            </p:grpSpPr>
            <p:sp>
              <p:nvSpPr>
                <p:cNvPr id="24642" name="Rectangle 328"/>
                <p:cNvSpPr>
                  <a:spLocks noChangeArrowheads="1"/>
                </p:cNvSpPr>
                <p:nvPr/>
              </p:nvSpPr>
              <p:spPr bwMode="auto">
                <a:xfrm>
                  <a:off x="2652" y="512"/>
                  <a:ext cx="562" cy="362"/>
                </a:xfrm>
                <a:prstGeom prst="rect">
                  <a:avLst/>
                </a:prstGeom>
                <a:grpFill/>
                <a:ln w="12700">
                  <a:noFill/>
                  <a:miter lim="800000"/>
                  <a:headEnd type="none" w="sm" len="sm"/>
                  <a:tailEnd type="none" w="sm" len="sm"/>
                </a:ln>
              </p:spPr>
              <p:txBody>
                <a:bodyPr anchor="ctr">
                  <a:prstTxWarp prst="textNoShape">
                    <a:avLst/>
                  </a:prstTxWarp>
                </a:bodyPr>
                <a:lstStyle/>
                <a:p>
                  <a:pPr algn="l" eaLnBrk="1" hangingPunct="1"/>
                  <a:r>
                    <a:rPr lang="en-GB" sz="1400" b="1">
                      <a:solidFill>
                        <a:srgbClr val="000000"/>
                      </a:solidFill>
                      <a:latin typeface="Arial" charset="0"/>
                      <a:ea typeface="Arial" charset="0"/>
                      <a:cs typeface="Arial" charset="0"/>
                    </a:rPr>
                    <a:t>6% </a:t>
                  </a:r>
                  <a:endParaRPr lang="en-GB" sz="1200" b="1">
                    <a:solidFill>
                      <a:srgbClr val="000000"/>
                    </a:solidFill>
                    <a:latin typeface="Arial" charset="0"/>
                    <a:ea typeface="Arial Unicode MS" charset="0"/>
                    <a:cs typeface="Arial Unicode MS" charset="0"/>
                  </a:endParaRPr>
                </a:p>
                <a:p>
                  <a:pPr algn="l"/>
                  <a:endParaRPr lang="en-GB" sz="2400" b="1">
                    <a:solidFill>
                      <a:srgbClr val="000000"/>
                    </a:solidFill>
                    <a:latin typeface="Arial" charset="0"/>
                  </a:endParaRPr>
                </a:p>
              </p:txBody>
            </p:sp>
            <p:sp>
              <p:nvSpPr>
                <p:cNvPr id="24643" name="Rectangle 370"/>
                <p:cNvSpPr>
                  <a:spLocks noChangeArrowheads="1"/>
                </p:cNvSpPr>
                <p:nvPr/>
              </p:nvSpPr>
              <p:spPr bwMode="auto">
                <a:xfrm>
                  <a:off x="2622" y="482"/>
                  <a:ext cx="622" cy="233"/>
                </a:xfrm>
                <a:prstGeom prst="rect">
                  <a:avLst/>
                </a:prstGeom>
                <a:grpFill/>
                <a:ln w="7">
                  <a:solidFill>
                    <a:srgbClr val="A0A0A0"/>
                  </a:solidFill>
                  <a:miter lim="800000"/>
                  <a:headEnd type="none" w="sm" len="sm"/>
                  <a:tailEnd type="none" w="sm" len="sm"/>
                </a:ln>
              </p:spPr>
              <p:txBody>
                <a:bodyPr>
                  <a:prstTxWarp prst="textNoShape">
                    <a:avLst/>
                  </a:prstTxWarp>
                  <a:spAutoFit/>
                </a:bodyPr>
                <a:lstStyle/>
                <a:p>
                  <a:endParaRPr lang="en-US">
                    <a:solidFill>
                      <a:srgbClr val="000000"/>
                    </a:solidFill>
                  </a:endParaRPr>
                </a:p>
              </p:txBody>
            </p:sp>
          </p:grpSp>
          <p:grpSp>
            <p:nvGrpSpPr>
              <p:cNvPr id="17" name="Group 373"/>
              <p:cNvGrpSpPr>
                <a:grpSpLocks/>
              </p:cNvGrpSpPr>
              <p:nvPr/>
            </p:nvGrpSpPr>
            <p:grpSpPr bwMode="auto">
              <a:xfrm>
                <a:off x="3244" y="482"/>
                <a:ext cx="622" cy="392"/>
                <a:chOff x="3244" y="482"/>
                <a:chExt cx="622" cy="392"/>
              </a:xfrm>
              <a:grpFill/>
            </p:grpSpPr>
            <p:sp>
              <p:nvSpPr>
                <p:cNvPr id="24640" name="Rectangle 329"/>
                <p:cNvSpPr>
                  <a:spLocks noChangeArrowheads="1"/>
                </p:cNvSpPr>
                <p:nvPr/>
              </p:nvSpPr>
              <p:spPr bwMode="auto">
                <a:xfrm>
                  <a:off x="3274" y="512"/>
                  <a:ext cx="562" cy="362"/>
                </a:xfrm>
                <a:prstGeom prst="rect">
                  <a:avLst/>
                </a:prstGeom>
                <a:grpFill/>
                <a:ln w="12700">
                  <a:noFill/>
                  <a:miter lim="800000"/>
                  <a:headEnd type="none" w="sm" len="sm"/>
                  <a:tailEnd type="none" w="sm" len="sm"/>
                </a:ln>
              </p:spPr>
              <p:txBody>
                <a:bodyPr anchor="ctr">
                  <a:prstTxWarp prst="textNoShape">
                    <a:avLst/>
                  </a:prstTxWarp>
                </a:bodyPr>
                <a:lstStyle/>
                <a:p>
                  <a:pPr algn="l" eaLnBrk="1" hangingPunct="1"/>
                  <a:r>
                    <a:rPr lang="en-GB" sz="1400" b="1">
                      <a:solidFill>
                        <a:srgbClr val="000000"/>
                      </a:solidFill>
                      <a:latin typeface="Arial" charset="0"/>
                      <a:ea typeface="Arial" charset="0"/>
                      <a:cs typeface="Arial" charset="0"/>
                    </a:rPr>
                    <a:t>10%</a:t>
                  </a:r>
                  <a:r>
                    <a:rPr lang="en-GB" sz="1400">
                      <a:solidFill>
                        <a:srgbClr val="000000"/>
                      </a:solidFill>
                      <a:latin typeface="Arial" charset="0"/>
                      <a:ea typeface="Arial" charset="0"/>
                      <a:cs typeface="Arial" charset="0"/>
                    </a:rPr>
                    <a:t> </a:t>
                  </a:r>
                  <a:endParaRPr lang="en-GB" sz="1200">
                    <a:solidFill>
                      <a:srgbClr val="000000"/>
                    </a:solidFill>
                    <a:latin typeface="Arial Unicode MS" charset="0"/>
                    <a:ea typeface="Arial Unicode MS" charset="0"/>
                    <a:cs typeface="Arial Unicode MS" charset="0"/>
                  </a:endParaRPr>
                </a:p>
                <a:p>
                  <a:pPr algn="l"/>
                  <a:endParaRPr lang="en-GB" sz="2400">
                    <a:solidFill>
                      <a:srgbClr val="000000"/>
                    </a:solidFill>
                    <a:latin typeface="Times New Roman" charset="0"/>
                  </a:endParaRPr>
                </a:p>
              </p:txBody>
            </p:sp>
            <p:sp>
              <p:nvSpPr>
                <p:cNvPr id="24641" name="Rectangle 372"/>
                <p:cNvSpPr>
                  <a:spLocks noChangeArrowheads="1"/>
                </p:cNvSpPr>
                <p:nvPr/>
              </p:nvSpPr>
              <p:spPr bwMode="auto">
                <a:xfrm>
                  <a:off x="3244" y="482"/>
                  <a:ext cx="622" cy="233"/>
                </a:xfrm>
                <a:prstGeom prst="rect">
                  <a:avLst/>
                </a:prstGeom>
                <a:grpFill/>
                <a:ln w="7">
                  <a:solidFill>
                    <a:srgbClr val="A0A0A0"/>
                  </a:solidFill>
                  <a:miter lim="800000"/>
                  <a:headEnd type="none" w="sm" len="sm"/>
                  <a:tailEnd type="none" w="sm" len="sm"/>
                </a:ln>
              </p:spPr>
              <p:txBody>
                <a:bodyPr>
                  <a:prstTxWarp prst="textNoShape">
                    <a:avLst/>
                  </a:prstTxWarp>
                  <a:spAutoFit/>
                </a:bodyPr>
                <a:lstStyle/>
                <a:p>
                  <a:endParaRPr lang="en-US">
                    <a:solidFill>
                      <a:srgbClr val="000000"/>
                    </a:solidFill>
                  </a:endParaRPr>
                </a:p>
              </p:txBody>
            </p:sp>
          </p:grpSp>
          <p:grpSp>
            <p:nvGrpSpPr>
              <p:cNvPr id="18" name="Group 375"/>
              <p:cNvGrpSpPr>
                <a:grpSpLocks/>
              </p:cNvGrpSpPr>
              <p:nvPr/>
            </p:nvGrpSpPr>
            <p:grpSpPr bwMode="auto">
              <a:xfrm>
                <a:off x="3866" y="482"/>
                <a:ext cx="622" cy="392"/>
                <a:chOff x="3866" y="482"/>
                <a:chExt cx="622" cy="392"/>
              </a:xfrm>
              <a:grpFill/>
            </p:grpSpPr>
            <p:sp>
              <p:nvSpPr>
                <p:cNvPr id="24638" name="Rectangle 330"/>
                <p:cNvSpPr>
                  <a:spLocks noChangeArrowheads="1"/>
                </p:cNvSpPr>
                <p:nvPr/>
              </p:nvSpPr>
              <p:spPr bwMode="auto">
                <a:xfrm>
                  <a:off x="3896" y="512"/>
                  <a:ext cx="562" cy="362"/>
                </a:xfrm>
                <a:prstGeom prst="rect">
                  <a:avLst/>
                </a:prstGeom>
                <a:grpFill/>
                <a:ln w="12700">
                  <a:noFill/>
                  <a:miter lim="800000"/>
                  <a:headEnd type="none" w="sm" len="sm"/>
                  <a:tailEnd type="none" w="sm" len="sm"/>
                </a:ln>
              </p:spPr>
              <p:txBody>
                <a:bodyPr anchor="ctr">
                  <a:prstTxWarp prst="textNoShape">
                    <a:avLst/>
                  </a:prstTxWarp>
                </a:bodyPr>
                <a:lstStyle/>
                <a:p>
                  <a:pPr algn="l" eaLnBrk="1" hangingPunct="1"/>
                  <a:r>
                    <a:rPr lang="en-GB" sz="1400" b="1">
                      <a:solidFill>
                        <a:srgbClr val="000000"/>
                      </a:solidFill>
                      <a:latin typeface="Arial" charset="0"/>
                      <a:ea typeface="Arial" charset="0"/>
                      <a:cs typeface="Arial" charset="0"/>
                    </a:rPr>
                    <a:t>12%</a:t>
                  </a:r>
                  <a:r>
                    <a:rPr lang="en-GB" sz="1400">
                      <a:solidFill>
                        <a:srgbClr val="000000"/>
                      </a:solidFill>
                      <a:latin typeface="Arial" charset="0"/>
                      <a:ea typeface="Arial" charset="0"/>
                      <a:cs typeface="Arial" charset="0"/>
                    </a:rPr>
                    <a:t> </a:t>
                  </a:r>
                  <a:endParaRPr lang="en-GB" sz="1200">
                    <a:solidFill>
                      <a:srgbClr val="000000"/>
                    </a:solidFill>
                    <a:latin typeface="Arial Unicode MS" charset="0"/>
                    <a:ea typeface="Arial Unicode MS" charset="0"/>
                    <a:cs typeface="Arial Unicode MS" charset="0"/>
                  </a:endParaRPr>
                </a:p>
                <a:p>
                  <a:pPr algn="l"/>
                  <a:endParaRPr lang="en-GB" sz="2400">
                    <a:solidFill>
                      <a:srgbClr val="000000"/>
                    </a:solidFill>
                    <a:latin typeface="Times New Roman" charset="0"/>
                  </a:endParaRPr>
                </a:p>
              </p:txBody>
            </p:sp>
            <p:sp>
              <p:nvSpPr>
                <p:cNvPr id="24639" name="Rectangle 374"/>
                <p:cNvSpPr>
                  <a:spLocks noChangeArrowheads="1"/>
                </p:cNvSpPr>
                <p:nvPr/>
              </p:nvSpPr>
              <p:spPr bwMode="auto">
                <a:xfrm>
                  <a:off x="3866" y="482"/>
                  <a:ext cx="622" cy="233"/>
                </a:xfrm>
                <a:prstGeom prst="rect">
                  <a:avLst/>
                </a:prstGeom>
                <a:grpFill/>
                <a:ln w="7">
                  <a:solidFill>
                    <a:srgbClr val="A0A0A0"/>
                  </a:solidFill>
                  <a:miter lim="800000"/>
                  <a:headEnd type="none" w="sm" len="sm"/>
                  <a:tailEnd type="none" w="sm" len="sm"/>
                </a:ln>
              </p:spPr>
              <p:txBody>
                <a:bodyPr>
                  <a:prstTxWarp prst="textNoShape">
                    <a:avLst/>
                  </a:prstTxWarp>
                  <a:spAutoFit/>
                </a:bodyPr>
                <a:lstStyle/>
                <a:p>
                  <a:endParaRPr lang="en-US">
                    <a:solidFill>
                      <a:srgbClr val="000000"/>
                    </a:solidFill>
                  </a:endParaRPr>
                </a:p>
              </p:txBody>
            </p:sp>
          </p:grpSp>
          <p:grpSp>
            <p:nvGrpSpPr>
              <p:cNvPr id="19" name="Group 377"/>
              <p:cNvGrpSpPr>
                <a:grpSpLocks/>
              </p:cNvGrpSpPr>
              <p:nvPr/>
            </p:nvGrpSpPr>
            <p:grpSpPr bwMode="auto">
              <a:xfrm>
                <a:off x="0" y="964"/>
                <a:ext cx="2000" cy="392"/>
                <a:chOff x="0" y="964"/>
                <a:chExt cx="2000" cy="392"/>
              </a:xfrm>
              <a:grpFill/>
            </p:grpSpPr>
            <p:sp>
              <p:nvSpPr>
                <p:cNvPr id="24636" name="Rectangle 331"/>
                <p:cNvSpPr>
                  <a:spLocks noChangeArrowheads="1"/>
                </p:cNvSpPr>
                <p:nvPr/>
              </p:nvSpPr>
              <p:spPr bwMode="auto">
                <a:xfrm>
                  <a:off x="30" y="994"/>
                  <a:ext cx="1940" cy="362"/>
                </a:xfrm>
                <a:prstGeom prst="rect">
                  <a:avLst/>
                </a:prstGeom>
                <a:grpFill/>
                <a:ln w="12700">
                  <a:noFill/>
                  <a:miter lim="800000"/>
                  <a:headEnd type="none" w="sm" len="sm"/>
                  <a:tailEnd type="none" w="sm" len="sm"/>
                </a:ln>
              </p:spPr>
              <p:txBody>
                <a:bodyPr anchor="ctr">
                  <a:prstTxWarp prst="textNoShape">
                    <a:avLst/>
                  </a:prstTxWarp>
                </a:bodyPr>
                <a:lstStyle/>
                <a:p>
                  <a:pPr algn="l" eaLnBrk="1" hangingPunct="1"/>
                  <a:r>
                    <a:rPr lang="en-GB" sz="1400" b="1" dirty="0">
                      <a:solidFill>
                        <a:srgbClr val="000000"/>
                      </a:solidFill>
                      <a:latin typeface="Arial" charset="0"/>
                      <a:ea typeface="Arial" charset="0"/>
                      <a:cs typeface="Arial" charset="0"/>
                    </a:rPr>
                    <a:t>Non-</a:t>
                  </a:r>
                  <a:r>
                    <a:rPr lang="en-GB" sz="1400" b="1" dirty="0" err="1">
                      <a:solidFill>
                        <a:srgbClr val="000000"/>
                      </a:solidFill>
                      <a:latin typeface="Arial" charset="0"/>
                      <a:ea typeface="Arial" charset="0"/>
                      <a:cs typeface="Arial" charset="0"/>
                    </a:rPr>
                    <a:t>anginal</a:t>
                  </a:r>
                  <a:r>
                    <a:rPr lang="en-GB" sz="1400" b="1" dirty="0">
                      <a:solidFill>
                        <a:srgbClr val="000000"/>
                      </a:solidFill>
                      <a:latin typeface="Arial" charset="0"/>
                      <a:ea typeface="Arial" charset="0"/>
                      <a:cs typeface="Arial" charset="0"/>
                    </a:rPr>
                    <a:t> chest pain (1 symptom) </a:t>
                  </a:r>
                  <a:endParaRPr lang="en-GB" sz="1400" b="1" dirty="0">
                    <a:solidFill>
                      <a:srgbClr val="000000"/>
                    </a:solidFill>
                    <a:latin typeface="Arial" charset="0"/>
                    <a:ea typeface="Arial Unicode MS" charset="0"/>
                    <a:cs typeface="Arial Unicode MS" charset="0"/>
                  </a:endParaRPr>
                </a:p>
                <a:p>
                  <a:pPr algn="l"/>
                  <a:endParaRPr lang="en-GB" sz="1400" b="1" dirty="0">
                    <a:solidFill>
                      <a:srgbClr val="000000"/>
                    </a:solidFill>
                    <a:latin typeface="Arial" charset="0"/>
                  </a:endParaRPr>
                </a:p>
              </p:txBody>
            </p:sp>
            <p:sp>
              <p:nvSpPr>
                <p:cNvPr id="24637" name="Rectangle 376"/>
                <p:cNvSpPr>
                  <a:spLocks noChangeArrowheads="1"/>
                </p:cNvSpPr>
                <p:nvPr/>
              </p:nvSpPr>
              <p:spPr bwMode="auto">
                <a:xfrm>
                  <a:off x="0" y="964"/>
                  <a:ext cx="2000" cy="233"/>
                </a:xfrm>
                <a:prstGeom prst="rect">
                  <a:avLst/>
                </a:prstGeom>
                <a:grpFill/>
                <a:ln w="7">
                  <a:solidFill>
                    <a:srgbClr val="A0A0A0"/>
                  </a:solidFill>
                  <a:miter lim="800000"/>
                  <a:headEnd type="none" w="sm" len="sm"/>
                  <a:tailEnd type="none" w="sm" len="sm"/>
                </a:ln>
              </p:spPr>
              <p:txBody>
                <a:bodyPr>
                  <a:prstTxWarp prst="textNoShape">
                    <a:avLst/>
                  </a:prstTxWarp>
                  <a:spAutoFit/>
                </a:bodyPr>
                <a:lstStyle/>
                <a:p>
                  <a:endParaRPr lang="en-US">
                    <a:solidFill>
                      <a:srgbClr val="000000"/>
                    </a:solidFill>
                  </a:endParaRPr>
                </a:p>
              </p:txBody>
            </p:sp>
          </p:grpSp>
          <p:grpSp>
            <p:nvGrpSpPr>
              <p:cNvPr id="20" name="Group 379"/>
              <p:cNvGrpSpPr>
                <a:grpSpLocks/>
              </p:cNvGrpSpPr>
              <p:nvPr/>
            </p:nvGrpSpPr>
            <p:grpSpPr bwMode="auto">
              <a:xfrm>
                <a:off x="2000" y="964"/>
                <a:ext cx="622" cy="392"/>
                <a:chOff x="2000" y="964"/>
                <a:chExt cx="622" cy="392"/>
              </a:xfrm>
              <a:grpFill/>
            </p:grpSpPr>
            <p:sp>
              <p:nvSpPr>
                <p:cNvPr id="24634" name="Rectangle 332"/>
                <p:cNvSpPr>
                  <a:spLocks noChangeArrowheads="1"/>
                </p:cNvSpPr>
                <p:nvPr/>
              </p:nvSpPr>
              <p:spPr bwMode="auto">
                <a:xfrm>
                  <a:off x="2030" y="994"/>
                  <a:ext cx="562" cy="362"/>
                </a:xfrm>
                <a:prstGeom prst="rect">
                  <a:avLst/>
                </a:prstGeom>
                <a:grpFill/>
                <a:ln w="12700">
                  <a:noFill/>
                  <a:miter lim="800000"/>
                  <a:headEnd type="none" w="sm" len="sm"/>
                  <a:tailEnd type="none" w="sm" len="sm"/>
                </a:ln>
              </p:spPr>
              <p:txBody>
                <a:bodyPr anchor="ctr">
                  <a:prstTxWarp prst="textNoShape">
                    <a:avLst/>
                  </a:prstTxWarp>
                </a:bodyPr>
                <a:lstStyle/>
                <a:p>
                  <a:pPr algn="l" eaLnBrk="1" hangingPunct="1"/>
                  <a:r>
                    <a:rPr lang="en-GB" sz="1400" b="1">
                      <a:solidFill>
                        <a:srgbClr val="000000"/>
                      </a:solidFill>
                      <a:latin typeface="Arial" charset="0"/>
                      <a:ea typeface="Arial" charset="0"/>
                      <a:cs typeface="Arial" charset="0"/>
                    </a:rPr>
                    <a:t>5% </a:t>
                  </a:r>
                  <a:endParaRPr lang="en-GB" sz="1400" b="1">
                    <a:solidFill>
                      <a:srgbClr val="000000"/>
                    </a:solidFill>
                    <a:latin typeface="Arial" charset="0"/>
                    <a:ea typeface="Arial Unicode MS" charset="0"/>
                    <a:cs typeface="Arial Unicode MS" charset="0"/>
                  </a:endParaRPr>
                </a:p>
                <a:p>
                  <a:pPr algn="l"/>
                  <a:endParaRPr lang="en-GB" sz="1400" b="1">
                    <a:solidFill>
                      <a:srgbClr val="000000"/>
                    </a:solidFill>
                    <a:latin typeface="Arial" charset="0"/>
                  </a:endParaRPr>
                </a:p>
              </p:txBody>
            </p:sp>
            <p:sp>
              <p:nvSpPr>
                <p:cNvPr id="24635" name="Rectangle 378"/>
                <p:cNvSpPr>
                  <a:spLocks noChangeArrowheads="1"/>
                </p:cNvSpPr>
                <p:nvPr/>
              </p:nvSpPr>
              <p:spPr bwMode="auto">
                <a:xfrm>
                  <a:off x="2000" y="964"/>
                  <a:ext cx="622" cy="233"/>
                </a:xfrm>
                <a:prstGeom prst="rect">
                  <a:avLst/>
                </a:prstGeom>
                <a:grpFill/>
                <a:ln w="7">
                  <a:solidFill>
                    <a:srgbClr val="A0A0A0"/>
                  </a:solidFill>
                  <a:miter lim="800000"/>
                  <a:headEnd type="none" w="sm" len="sm"/>
                  <a:tailEnd type="none" w="sm" len="sm"/>
                </a:ln>
              </p:spPr>
              <p:txBody>
                <a:bodyPr>
                  <a:prstTxWarp prst="textNoShape">
                    <a:avLst/>
                  </a:prstTxWarp>
                  <a:spAutoFit/>
                </a:bodyPr>
                <a:lstStyle/>
                <a:p>
                  <a:endParaRPr lang="en-US">
                    <a:solidFill>
                      <a:srgbClr val="000000"/>
                    </a:solidFill>
                  </a:endParaRPr>
                </a:p>
              </p:txBody>
            </p:sp>
          </p:grpSp>
          <p:grpSp>
            <p:nvGrpSpPr>
              <p:cNvPr id="21" name="Group 381"/>
              <p:cNvGrpSpPr>
                <a:grpSpLocks/>
              </p:cNvGrpSpPr>
              <p:nvPr/>
            </p:nvGrpSpPr>
            <p:grpSpPr bwMode="auto">
              <a:xfrm>
                <a:off x="2622" y="964"/>
                <a:ext cx="622" cy="392"/>
                <a:chOff x="2622" y="964"/>
                <a:chExt cx="622" cy="392"/>
              </a:xfrm>
              <a:grpFill/>
            </p:grpSpPr>
            <p:sp>
              <p:nvSpPr>
                <p:cNvPr id="24632" name="Rectangle 333"/>
                <p:cNvSpPr>
                  <a:spLocks noChangeArrowheads="1"/>
                </p:cNvSpPr>
                <p:nvPr/>
              </p:nvSpPr>
              <p:spPr bwMode="auto">
                <a:xfrm>
                  <a:off x="2652" y="994"/>
                  <a:ext cx="562" cy="362"/>
                </a:xfrm>
                <a:prstGeom prst="rect">
                  <a:avLst/>
                </a:prstGeom>
                <a:grpFill/>
                <a:ln w="12700">
                  <a:noFill/>
                  <a:miter lim="800000"/>
                  <a:headEnd type="none" w="sm" len="sm"/>
                  <a:tailEnd type="none" w="sm" len="sm"/>
                </a:ln>
              </p:spPr>
              <p:txBody>
                <a:bodyPr anchor="ctr">
                  <a:prstTxWarp prst="textNoShape">
                    <a:avLst/>
                  </a:prstTxWarp>
                </a:bodyPr>
                <a:lstStyle/>
                <a:p>
                  <a:pPr algn="l" eaLnBrk="1" hangingPunct="1"/>
                  <a:r>
                    <a:rPr lang="en-GB" sz="1400" b="1">
                      <a:solidFill>
                        <a:srgbClr val="000000"/>
                      </a:solidFill>
                      <a:latin typeface="Arial" charset="0"/>
                      <a:ea typeface="Arial" charset="0"/>
                      <a:cs typeface="Arial" charset="0"/>
                    </a:rPr>
                    <a:t>14% </a:t>
                  </a:r>
                  <a:endParaRPr lang="en-GB" sz="1400" b="1">
                    <a:solidFill>
                      <a:srgbClr val="000000"/>
                    </a:solidFill>
                    <a:latin typeface="Arial" charset="0"/>
                    <a:ea typeface="Arial Unicode MS" charset="0"/>
                    <a:cs typeface="Arial Unicode MS" charset="0"/>
                  </a:endParaRPr>
                </a:p>
                <a:p>
                  <a:pPr algn="l"/>
                  <a:endParaRPr lang="en-GB" sz="1400" b="1">
                    <a:solidFill>
                      <a:srgbClr val="000000"/>
                    </a:solidFill>
                    <a:latin typeface="Arial" charset="0"/>
                  </a:endParaRPr>
                </a:p>
              </p:txBody>
            </p:sp>
            <p:sp>
              <p:nvSpPr>
                <p:cNvPr id="24633" name="Rectangle 380"/>
                <p:cNvSpPr>
                  <a:spLocks noChangeArrowheads="1"/>
                </p:cNvSpPr>
                <p:nvPr/>
              </p:nvSpPr>
              <p:spPr bwMode="auto">
                <a:xfrm>
                  <a:off x="2622" y="964"/>
                  <a:ext cx="622" cy="233"/>
                </a:xfrm>
                <a:prstGeom prst="rect">
                  <a:avLst/>
                </a:prstGeom>
                <a:grpFill/>
                <a:ln w="7">
                  <a:solidFill>
                    <a:srgbClr val="A0A0A0"/>
                  </a:solidFill>
                  <a:miter lim="800000"/>
                  <a:headEnd type="none" w="sm" len="sm"/>
                  <a:tailEnd type="none" w="sm" len="sm"/>
                </a:ln>
              </p:spPr>
              <p:txBody>
                <a:bodyPr>
                  <a:prstTxWarp prst="textNoShape">
                    <a:avLst/>
                  </a:prstTxWarp>
                  <a:spAutoFit/>
                </a:bodyPr>
                <a:lstStyle/>
                <a:p>
                  <a:endParaRPr lang="en-US">
                    <a:solidFill>
                      <a:srgbClr val="000000"/>
                    </a:solidFill>
                  </a:endParaRPr>
                </a:p>
              </p:txBody>
            </p:sp>
          </p:grpSp>
          <p:grpSp>
            <p:nvGrpSpPr>
              <p:cNvPr id="22" name="Group 383"/>
              <p:cNvGrpSpPr>
                <a:grpSpLocks/>
              </p:cNvGrpSpPr>
              <p:nvPr/>
            </p:nvGrpSpPr>
            <p:grpSpPr bwMode="auto">
              <a:xfrm>
                <a:off x="3244" y="964"/>
                <a:ext cx="622" cy="392"/>
                <a:chOff x="3244" y="964"/>
                <a:chExt cx="622" cy="392"/>
              </a:xfrm>
              <a:grpFill/>
            </p:grpSpPr>
            <p:sp>
              <p:nvSpPr>
                <p:cNvPr id="24630" name="Rectangle 334"/>
                <p:cNvSpPr>
                  <a:spLocks noChangeArrowheads="1"/>
                </p:cNvSpPr>
                <p:nvPr/>
              </p:nvSpPr>
              <p:spPr bwMode="auto">
                <a:xfrm>
                  <a:off x="3274" y="994"/>
                  <a:ext cx="562" cy="362"/>
                </a:xfrm>
                <a:prstGeom prst="rect">
                  <a:avLst/>
                </a:prstGeom>
                <a:grpFill/>
                <a:ln w="12700">
                  <a:noFill/>
                  <a:miter lim="800000"/>
                  <a:headEnd type="none" w="sm" len="sm"/>
                  <a:tailEnd type="none" w="sm" len="sm"/>
                </a:ln>
              </p:spPr>
              <p:txBody>
                <a:bodyPr anchor="ctr">
                  <a:prstTxWarp prst="textNoShape">
                    <a:avLst/>
                  </a:prstTxWarp>
                </a:bodyPr>
                <a:lstStyle/>
                <a:p>
                  <a:pPr algn="l" eaLnBrk="1" hangingPunct="1"/>
                  <a:r>
                    <a:rPr lang="en-GB" sz="1400" b="1">
                      <a:solidFill>
                        <a:srgbClr val="000000"/>
                      </a:solidFill>
                      <a:latin typeface="Arial" charset="0"/>
                      <a:ea typeface="Arial" charset="0"/>
                      <a:cs typeface="Arial" charset="0"/>
                    </a:rPr>
                    <a:t>22%</a:t>
                  </a:r>
                  <a:r>
                    <a:rPr lang="en-GB" sz="1400">
                      <a:solidFill>
                        <a:srgbClr val="000000"/>
                      </a:solidFill>
                      <a:latin typeface="Arial" charset="0"/>
                      <a:ea typeface="Arial" charset="0"/>
                      <a:cs typeface="Arial" charset="0"/>
                    </a:rPr>
                    <a:t> </a:t>
                  </a:r>
                  <a:endParaRPr lang="en-GB" sz="1200">
                    <a:solidFill>
                      <a:srgbClr val="000000"/>
                    </a:solidFill>
                    <a:latin typeface="Arial Unicode MS" charset="0"/>
                    <a:ea typeface="Arial Unicode MS" charset="0"/>
                    <a:cs typeface="Arial Unicode MS" charset="0"/>
                  </a:endParaRPr>
                </a:p>
                <a:p>
                  <a:pPr algn="l"/>
                  <a:endParaRPr lang="en-GB" sz="2400">
                    <a:solidFill>
                      <a:srgbClr val="000000"/>
                    </a:solidFill>
                    <a:latin typeface="Times New Roman" charset="0"/>
                  </a:endParaRPr>
                </a:p>
              </p:txBody>
            </p:sp>
            <p:sp>
              <p:nvSpPr>
                <p:cNvPr id="24631" name="Rectangle 382"/>
                <p:cNvSpPr>
                  <a:spLocks noChangeArrowheads="1"/>
                </p:cNvSpPr>
                <p:nvPr/>
              </p:nvSpPr>
              <p:spPr bwMode="auto">
                <a:xfrm>
                  <a:off x="3244" y="964"/>
                  <a:ext cx="622" cy="233"/>
                </a:xfrm>
                <a:prstGeom prst="rect">
                  <a:avLst/>
                </a:prstGeom>
                <a:grpFill/>
                <a:ln w="7">
                  <a:solidFill>
                    <a:srgbClr val="A0A0A0"/>
                  </a:solidFill>
                  <a:miter lim="800000"/>
                  <a:headEnd type="none" w="sm" len="sm"/>
                  <a:tailEnd type="none" w="sm" len="sm"/>
                </a:ln>
              </p:spPr>
              <p:txBody>
                <a:bodyPr>
                  <a:prstTxWarp prst="textNoShape">
                    <a:avLst/>
                  </a:prstTxWarp>
                  <a:spAutoFit/>
                </a:bodyPr>
                <a:lstStyle/>
                <a:p>
                  <a:endParaRPr lang="en-US">
                    <a:solidFill>
                      <a:srgbClr val="000000"/>
                    </a:solidFill>
                  </a:endParaRPr>
                </a:p>
              </p:txBody>
            </p:sp>
          </p:grpSp>
          <p:grpSp>
            <p:nvGrpSpPr>
              <p:cNvPr id="23" name="Group 385"/>
              <p:cNvGrpSpPr>
                <a:grpSpLocks/>
              </p:cNvGrpSpPr>
              <p:nvPr/>
            </p:nvGrpSpPr>
            <p:grpSpPr bwMode="auto">
              <a:xfrm>
                <a:off x="3866" y="964"/>
                <a:ext cx="622" cy="392"/>
                <a:chOff x="3866" y="964"/>
                <a:chExt cx="622" cy="392"/>
              </a:xfrm>
              <a:grpFill/>
            </p:grpSpPr>
            <p:sp>
              <p:nvSpPr>
                <p:cNvPr id="24628" name="Rectangle 335"/>
                <p:cNvSpPr>
                  <a:spLocks noChangeArrowheads="1"/>
                </p:cNvSpPr>
                <p:nvPr/>
              </p:nvSpPr>
              <p:spPr bwMode="auto">
                <a:xfrm>
                  <a:off x="3896" y="994"/>
                  <a:ext cx="562" cy="362"/>
                </a:xfrm>
                <a:prstGeom prst="rect">
                  <a:avLst/>
                </a:prstGeom>
                <a:grpFill/>
                <a:ln w="12700">
                  <a:noFill/>
                  <a:miter lim="800000"/>
                  <a:headEnd type="none" w="sm" len="sm"/>
                  <a:tailEnd type="none" w="sm" len="sm"/>
                </a:ln>
              </p:spPr>
              <p:txBody>
                <a:bodyPr anchor="ctr">
                  <a:prstTxWarp prst="textNoShape">
                    <a:avLst/>
                  </a:prstTxWarp>
                </a:bodyPr>
                <a:lstStyle/>
                <a:p>
                  <a:pPr algn="l" eaLnBrk="1" hangingPunct="1"/>
                  <a:r>
                    <a:rPr lang="en-GB" sz="1400" b="1">
                      <a:solidFill>
                        <a:srgbClr val="000000"/>
                      </a:solidFill>
                      <a:latin typeface="Arial" charset="0"/>
                      <a:ea typeface="Arial" charset="0"/>
                      <a:cs typeface="Arial" charset="0"/>
                    </a:rPr>
                    <a:t>28%</a:t>
                  </a:r>
                  <a:r>
                    <a:rPr lang="en-GB" sz="1400">
                      <a:solidFill>
                        <a:srgbClr val="000000"/>
                      </a:solidFill>
                      <a:latin typeface="Arial" charset="0"/>
                      <a:ea typeface="Arial" charset="0"/>
                      <a:cs typeface="Arial" charset="0"/>
                    </a:rPr>
                    <a:t> </a:t>
                  </a:r>
                  <a:endParaRPr lang="en-GB" sz="1200">
                    <a:solidFill>
                      <a:srgbClr val="000000"/>
                    </a:solidFill>
                    <a:latin typeface="Arial Unicode MS" charset="0"/>
                    <a:ea typeface="Arial Unicode MS" charset="0"/>
                    <a:cs typeface="Arial Unicode MS" charset="0"/>
                  </a:endParaRPr>
                </a:p>
                <a:p>
                  <a:pPr algn="l"/>
                  <a:endParaRPr lang="en-GB" sz="2400">
                    <a:solidFill>
                      <a:srgbClr val="000000"/>
                    </a:solidFill>
                    <a:latin typeface="Times New Roman" charset="0"/>
                  </a:endParaRPr>
                </a:p>
              </p:txBody>
            </p:sp>
            <p:sp>
              <p:nvSpPr>
                <p:cNvPr id="24629" name="Rectangle 384"/>
                <p:cNvSpPr>
                  <a:spLocks noChangeArrowheads="1"/>
                </p:cNvSpPr>
                <p:nvPr/>
              </p:nvSpPr>
              <p:spPr bwMode="auto">
                <a:xfrm>
                  <a:off x="3866" y="964"/>
                  <a:ext cx="622" cy="233"/>
                </a:xfrm>
                <a:prstGeom prst="rect">
                  <a:avLst/>
                </a:prstGeom>
                <a:grpFill/>
                <a:ln w="7">
                  <a:solidFill>
                    <a:srgbClr val="A0A0A0"/>
                  </a:solidFill>
                  <a:miter lim="800000"/>
                  <a:headEnd type="none" w="sm" len="sm"/>
                  <a:tailEnd type="none" w="sm" len="sm"/>
                </a:ln>
              </p:spPr>
              <p:txBody>
                <a:bodyPr>
                  <a:prstTxWarp prst="textNoShape">
                    <a:avLst/>
                  </a:prstTxWarp>
                  <a:spAutoFit/>
                </a:bodyPr>
                <a:lstStyle/>
                <a:p>
                  <a:endParaRPr lang="en-US">
                    <a:solidFill>
                      <a:srgbClr val="000000"/>
                    </a:solidFill>
                  </a:endParaRPr>
                </a:p>
              </p:txBody>
            </p:sp>
          </p:grpSp>
          <p:grpSp>
            <p:nvGrpSpPr>
              <p:cNvPr id="24" name="Group 387"/>
              <p:cNvGrpSpPr>
                <a:grpSpLocks/>
              </p:cNvGrpSpPr>
              <p:nvPr/>
            </p:nvGrpSpPr>
            <p:grpSpPr bwMode="auto">
              <a:xfrm>
                <a:off x="0" y="1446"/>
                <a:ext cx="2000" cy="392"/>
                <a:chOff x="0" y="1446"/>
                <a:chExt cx="2000" cy="392"/>
              </a:xfrm>
              <a:grpFill/>
            </p:grpSpPr>
            <p:sp>
              <p:nvSpPr>
                <p:cNvPr id="24626" name="Rectangle 336"/>
                <p:cNvSpPr>
                  <a:spLocks noChangeArrowheads="1"/>
                </p:cNvSpPr>
                <p:nvPr/>
              </p:nvSpPr>
              <p:spPr bwMode="auto">
                <a:xfrm>
                  <a:off x="30" y="1476"/>
                  <a:ext cx="1940" cy="362"/>
                </a:xfrm>
                <a:prstGeom prst="rect">
                  <a:avLst/>
                </a:prstGeom>
                <a:grpFill/>
                <a:ln w="12700">
                  <a:noFill/>
                  <a:miter lim="800000"/>
                  <a:headEnd type="none" w="sm" len="sm"/>
                  <a:tailEnd type="none" w="sm" len="sm"/>
                </a:ln>
              </p:spPr>
              <p:txBody>
                <a:bodyPr anchor="ctr">
                  <a:prstTxWarp prst="textNoShape">
                    <a:avLst/>
                  </a:prstTxWarp>
                </a:bodyPr>
                <a:lstStyle/>
                <a:p>
                  <a:pPr algn="l" eaLnBrk="1" hangingPunct="1"/>
                  <a:r>
                    <a:rPr lang="en-GB" sz="1400" b="1">
                      <a:solidFill>
                        <a:srgbClr val="000000"/>
                      </a:solidFill>
                      <a:latin typeface="Arial" charset="0"/>
                      <a:ea typeface="Arial" charset="0"/>
                      <a:cs typeface="Arial" charset="0"/>
                    </a:rPr>
                    <a:t>Atypical angina (2 symptoms)</a:t>
                  </a:r>
                  <a:r>
                    <a:rPr lang="en-GB" sz="1400">
                      <a:solidFill>
                        <a:srgbClr val="000000"/>
                      </a:solidFill>
                      <a:latin typeface="Arial" charset="0"/>
                      <a:ea typeface="Arial" charset="0"/>
                      <a:cs typeface="Arial" charset="0"/>
                    </a:rPr>
                    <a:t> </a:t>
                  </a:r>
                  <a:endParaRPr lang="en-GB" sz="1200">
                    <a:solidFill>
                      <a:srgbClr val="000000"/>
                    </a:solidFill>
                    <a:latin typeface="Arial Unicode MS" charset="0"/>
                    <a:ea typeface="Arial Unicode MS" charset="0"/>
                    <a:cs typeface="Arial Unicode MS" charset="0"/>
                  </a:endParaRPr>
                </a:p>
                <a:p>
                  <a:pPr algn="l"/>
                  <a:endParaRPr lang="en-GB" sz="2400">
                    <a:solidFill>
                      <a:srgbClr val="000000"/>
                    </a:solidFill>
                    <a:latin typeface="Times New Roman" charset="0"/>
                  </a:endParaRPr>
                </a:p>
              </p:txBody>
            </p:sp>
            <p:sp>
              <p:nvSpPr>
                <p:cNvPr id="24627" name="Rectangle 386"/>
                <p:cNvSpPr>
                  <a:spLocks noChangeArrowheads="1"/>
                </p:cNvSpPr>
                <p:nvPr/>
              </p:nvSpPr>
              <p:spPr bwMode="auto">
                <a:xfrm>
                  <a:off x="0" y="1446"/>
                  <a:ext cx="2000" cy="233"/>
                </a:xfrm>
                <a:prstGeom prst="rect">
                  <a:avLst/>
                </a:prstGeom>
                <a:grpFill/>
                <a:ln w="7">
                  <a:solidFill>
                    <a:srgbClr val="A0A0A0"/>
                  </a:solidFill>
                  <a:miter lim="800000"/>
                  <a:headEnd type="none" w="sm" len="sm"/>
                  <a:tailEnd type="none" w="sm" len="sm"/>
                </a:ln>
              </p:spPr>
              <p:txBody>
                <a:bodyPr>
                  <a:prstTxWarp prst="textNoShape">
                    <a:avLst/>
                  </a:prstTxWarp>
                  <a:spAutoFit/>
                </a:bodyPr>
                <a:lstStyle/>
                <a:p>
                  <a:endParaRPr lang="en-US">
                    <a:solidFill>
                      <a:srgbClr val="000000"/>
                    </a:solidFill>
                  </a:endParaRPr>
                </a:p>
              </p:txBody>
            </p:sp>
          </p:grpSp>
          <p:grpSp>
            <p:nvGrpSpPr>
              <p:cNvPr id="25" name="Group 389"/>
              <p:cNvGrpSpPr>
                <a:grpSpLocks/>
              </p:cNvGrpSpPr>
              <p:nvPr/>
            </p:nvGrpSpPr>
            <p:grpSpPr bwMode="auto">
              <a:xfrm>
                <a:off x="2000" y="1446"/>
                <a:ext cx="622" cy="392"/>
                <a:chOff x="2000" y="1446"/>
                <a:chExt cx="622" cy="392"/>
              </a:xfrm>
              <a:grpFill/>
            </p:grpSpPr>
            <p:sp>
              <p:nvSpPr>
                <p:cNvPr id="24624" name="Rectangle 337"/>
                <p:cNvSpPr>
                  <a:spLocks noChangeArrowheads="1"/>
                </p:cNvSpPr>
                <p:nvPr/>
              </p:nvSpPr>
              <p:spPr bwMode="auto">
                <a:xfrm>
                  <a:off x="2030" y="1476"/>
                  <a:ext cx="562" cy="362"/>
                </a:xfrm>
                <a:prstGeom prst="rect">
                  <a:avLst/>
                </a:prstGeom>
                <a:grpFill/>
                <a:ln w="12700">
                  <a:noFill/>
                  <a:miter lim="800000"/>
                  <a:headEnd type="none" w="sm" len="sm"/>
                  <a:tailEnd type="none" w="sm" len="sm"/>
                </a:ln>
              </p:spPr>
              <p:txBody>
                <a:bodyPr anchor="ctr">
                  <a:prstTxWarp prst="textNoShape">
                    <a:avLst/>
                  </a:prstTxWarp>
                </a:bodyPr>
                <a:lstStyle/>
                <a:p>
                  <a:pPr algn="l" eaLnBrk="1" hangingPunct="1"/>
                  <a:r>
                    <a:rPr lang="en-GB" sz="1400" b="1">
                      <a:solidFill>
                        <a:srgbClr val="000000"/>
                      </a:solidFill>
                      <a:latin typeface="Arial" charset="0"/>
                      <a:ea typeface="Arial" charset="0"/>
                      <a:cs typeface="Arial" charset="0"/>
                    </a:rPr>
                    <a:t>22% </a:t>
                  </a:r>
                  <a:endParaRPr lang="en-GB" sz="1400" b="1">
                    <a:solidFill>
                      <a:srgbClr val="000000"/>
                    </a:solidFill>
                    <a:latin typeface="Arial" charset="0"/>
                    <a:ea typeface="Arial Unicode MS" charset="0"/>
                    <a:cs typeface="Arial Unicode MS" charset="0"/>
                  </a:endParaRPr>
                </a:p>
                <a:p>
                  <a:pPr algn="l"/>
                  <a:endParaRPr lang="en-GB" sz="1400" b="1">
                    <a:solidFill>
                      <a:srgbClr val="000000"/>
                    </a:solidFill>
                    <a:latin typeface="Arial" charset="0"/>
                  </a:endParaRPr>
                </a:p>
              </p:txBody>
            </p:sp>
            <p:sp>
              <p:nvSpPr>
                <p:cNvPr id="24625" name="Rectangle 388"/>
                <p:cNvSpPr>
                  <a:spLocks noChangeArrowheads="1"/>
                </p:cNvSpPr>
                <p:nvPr/>
              </p:nvSpPr>
              <p:spPr bwMode="auto">
                <a:xfrm>
                  <a:off x="2000" y="1446"/>
                  <a:ext cx="622" cy="233"/>
                </a:xfrm>
                <a:prstGeom prst="rect">
                  <a:avLst/>
                </a:prstGeom>
                <a:grpFill/>
                <a:ln w="7">
                  <a:solidFill>
                    <a:srgbClr val="A0A0A0"/>
                  </a:solidFill>
                  <a:miter lim="800000"/>
                  <a:headEnd type="none" w="sm" len="sm"/>
                  <a:tailEnd type="none" w="sm" len="sm"/>
                </a:ln>
              </p:spPr>
              <p:txBody>
                <a:bodyPr>
                  <a:prstTxWarp prst="textNoShape">
                    <a:avLst/>
                  </a:prstTxWarp>
                  <a:spAutoFit/>
                </a:bodyPr>
                <a:lstStyle/>
                <a:p>
                  <a:endParaRPr lang="en-US">
                    <a:solidFill>
                      <a:srgbClr val="000000"/>
                    </a:solidFill>
                  </a:endParaRPr>
                </a:p>
              </p:txBody>
            </p:sp>
          </p:grpSp>
          <p:grpSp>
            <p:nvGrpSpPr>
              <p:cNvPr id="26" name="Group 391"/>
              <p:cNvGrpSpPr>
                <a:grpSpLocks/>
              </p:cNvGrpSpPr>
              <p:nvPr/>
            </p:nvGrpSpPr>
            <p:grpSpPr bwMode="auto">
              <a:xfrm>
                <a:off x="2622" y="1446"/>
                <a:ext cx="622" cy="392"/>
                <a:chOff x="2622" y="1446"/>
                <a:chExt cx="622" cy="392"/>
              </a:xfrm>
              <a:grpFill/>
            </p:grpSpPr>
            <p:sp>
              <p:nvSpPr>
                <p:cNvPr id="24622" name="Rectangle 338"/>
                <p:cNvSpPr>
                  <a:spLocks noChangeArrowheads="1"/>
                </p:cNvSpPr>
                <p:nvPr/>
              </p:nvSpPr>
              <p:spPr bwMode="auto">
                <a:xfrm>
                  <a:off x="2652" y="1476"/>
                  <a:ext cx="562" cy="362"/>
                </a:xfrm>
                <a:prstGeom prst="rect">
                  <a:avLst/>
                </a:prstGeom>
                <a:grpFill/>
                <a:ln w="12700">
                  <a:noFill/>
                  <a:miter lim="800000"/>
                  <a:headEnd type="none" w="sm" len="sm"/>
                  <a:tailEnd type="none" w="sm" len="sm"/>
                </a:ln>
              </p:spPr>
              <p:txBody>
                <a:bodyPr anchor="ctr">
                  <a:prstTxWarp prst="textNoShape">
                    <a:avLst/>
                  </a:prstTxWarp>
                </a:bodyPr>
                <a:lstStyle/>
                <a:p>
                  <a:pPr algn="l" eaLnBrk="1" hangingPunct="1"/>
                  <a:r>
                    <a:rPr lang="en-GB" sz="1400" b="1">
                      <a:solidFill>
                        <a:srgbClr val="000000"/>
                      </a:solidFill>
                      <a:latin typeface="Arial" charset="0"/>
                      <a:ea typeface="Arial" charset="0"/>
                      <a:cs typeface="Arial" charset="0"/>
                    </a:rPr>
                    <a:t>46% </a:t>
                  </a:r>
                  <a:endParaRPr lang="en-GB" sz="1400" b="1">
                    <a:solidFill>
                      <a:srgbClr val="000000"/>
                    </a:solidFill>
                    <a:latin typeface="Arial" charset="0"/>
                    <a:ea typeface="Arial Unicode MS" charset="0"/>
                    <a:cs typeface="Arial Unicode MS" charset="0"/>
                  </a:endParaRPr>
                </a:p>
                <a:p>
                  <a:pPr algn="l"/>
                  <a:endParaRPr lang="en-GB" sz="1400" b="1">
                    <a:solidFill>
                      <a:srgbClr val="000000"/>
                    </a:solidFill>
                    <a:latin typeface="Arial" charset="0"/>
                  </a:endParaRPr>
                </a:p>
              </p:txBody>
            </p:sp>
            <p:sp>
              <p:nvSpPr>
                <p:cNvPr id="24623" name="Rectangle 390"/>
                <p:cNvSpPr>
                  <a:spLocks noChangeArrowheads="1"/>
                </p:cNvSpPr>
                <p:nvPr/>
              </p:nvSpPr>
              <p:spPr bwMode="auto">
                <a:xfrm>
                  <a:off x="2622" y="1446"/>
                  <a:ext cx="622" cy="233"/>
                </a:xfrm>
                <a:prstGeom prst="rect">
                  <a:avLst/>
                </a:prstGeom>
                <a:grpFill/>
                <a:ln w="7">
                  <a:solidFill>
                    <a:srgbClr val="A0A0A0"/>
                  </a:solidFill>
                  <a:miter lim="800000"/>
                  <a:headEnd type="none" w="sm" len="sm"/>
                  <a:tailEnd type="none" w="sm" len="sm"/>
                </a:ln>
              </p:spPr>
              <p:txBody>
                <a:bodyPr>
                  <a:prstTxWarp prst="textNoShape">
                    <a:avLst/>
                  </a:prstTxWarp>
                  <a:spAutoFit/>
                </a:bodyPr>
                <a:lstStyle/>
                <a:p>
                  <a:endParaRPr lang="en-US">
                    <a:solidFill>
                      <a:srgbClr val="000000"/>
                    </a:solidFill>
                  </a:endParaRPr>
                </a:p>
              </p:txBody>
            </p:sp>
          </p:grpSp>
          <p:grpSp>
            <p:nvGrpSpPr>
              <p:cNvPr id="27" name="Group 393"/>
              <p:cNvGrpSpPr>
                <a:grpSpLocks/>
              </p:cNvGrpSpPr>
              <p:nvPr/>
            </p:nvGrpSpPr>
            <p:grpSpPr bwMode="auto">
              <a:xfrm>
                <a:off x="3244" y="1446"/>
                <a:ext cx="622" cy="392"/>
                <a:chOff x="3244" y="1446"/>
                <a:chExt cx="622" cy="392"/>
              </a:xfrm>
              <a:grpFill/>
            </p:grpSpPr>
            <p:sp>
              <p:nvSpPr>
                <p:cNvPr id="24620" name="Rectangle 339"/>
                <p:cNvSpPr>
                  <a:spLocks noChangeArrowheads="1"/>
                </p:cNvSpPr>
                <p:nvPr/>
              </p:nvSpPr>
              <p:spPr bwMode="auto">
                <a:xfrm>
                  <a:off x="3274" y="1476"/>
                  <a:ext cx="562" cy="362"/>
                </a:xfrm>
                <a:prstGeom prst="rect">
                  <a:avLst/>
                </a:prstGeom>
                <a:grpFill/>
                <a:ln w="12700">
                  <a:noFill/>
                  <a:miter lim="800000"/>
                  <a:headEnd type="none" w="sm" len="sm"/>
                  <a:tailEnd type="none" w="sm" len="sm"/>
                </a:ln>
              </p:spPr>
              <p:txBody>
                <a:bodyPr anchor="ctr">
                  <a:prstTxWarp prst="textNoShape">
                    <a:avLst/>
                  </a:prstTxWarp>
                </a:bodyPr>
                <a:lstStyle/>
                <a:p>
                  <a:pPr algn="l" eaLnBrk="1" hangingPunct="1"/>
                  <a:r>
                    <a:rPr lang="en-GB" sz="1400" b="1">
                      <a:solidFill>
                        <a:srgbClr val="000000"/>
                      </a:solidFill>
                      <a:latin typeface="Arial" charset="0"/>
                      <a:ea typeface="Arial" charset="0"/>
                      <a:cs typeface="Arial" charset="0"/>
                    </a:rPr>
                    <a:t>59%</a:t>
                  </a:r>
                  <a:r>
                    <a:rPr lang="en-GB" sz="1400">
                      <a:solidFill>
                        <a:srgbClr val="000000"/>
                      </a:solidFill>
                      <a:latin typeface="Arial" charset="0"/>
                      <a:ea typeface="Arial" charset="0"/>
                      <a:cs typeface="Arial" charset="0"/>
                    </a:rPr>
                    <a:t> </a:t>
                  </a:r>
                  <a:endParaRPr lang="en-GB" sz="1200">
                    <a:solidFill>
                      <a:srgbClr val="000000"/>
                    </a:solidFill>
                    <a:latin typeface="Arial Unicode MS" charset="0"/>
                    <a:ea typeface="Arial Unicode MS" charset="0"/>
                    <a:cs typeface="Arial Unicode MS" charset="0"/>
                  </a:endParaRPr>
                </a:p>
                <a:p>
                  <a:pPr algn="l"/>
                  <a:endParaRPr lang="en-GB" sz="2400">
                    <a:solidFill>
                      <a:srgbClr val="000000"/>
                    </a:solidFill>
                    <a:latin typeface="Times New Roman" charset="0"/>
                  </a:endParaRPr>
                </a:p>
              </p:txBody>
            </p:sp>
            <p:sp>
              <p:nvSpPr>
                <p:cNvPr id="24621" name="Rectangle 392"/>
                <p:cNvSpPr>
                  <a:spLocks noChangeArrowheads="1"/>
                </p:cNvSpPr>
                <p:nvPr/>
              </p:nvSpPr>
              <p:spPr bwMode="auto">
                <a:xfrm>
                  <a:off x="3244" y="1446"/>
                  <a:ext cx="622" cy="233"/>
                </a:xfrm>
                <a:prstGeom prst="rect">
                  <a:avLst/>
                </a:prstGeom>
                <a:grpFill/>
                <a:ln w="7">
                  <a:solidFill>
                    <a:srgbClr val="A0A0A0"/>
                  </a:solidFill>
                  <a:miter lim="800000"/>
                  <a:headEnd type="none" w="sm" len="sm"/>
                  <a:tailEnd type="none" w="sm" len="sm"/>
                </a:ln>
              </p:spPr>
              <p:txBody>
                <a:bodyPr>
                  <a:prstTxWarp prst="textNoShape">
                    <a:avLst/>
                  </a:prstTxWarp>
                  <a:spAutoFit/>
                </a:bodyPr>
                <a:lstStyle/>
                <a:p>
                  <a:endParaRPr lang="en-US">
                    <a:solidFill>
                      <a:srgbClr val="000000"/>
                    </a:solidFill>
                  </a:endParaRPr>
                </a:p>
              </p:txBody>
            </p:sp>
          </p:grpSp>
          <p:grpSp>
            <p:nvGrpSpPr>
              <p:cNvPr id="28" name="Group 395"/>
              <p:cNvGrpSpPr>
                <a:grpSpLocks/>
              </p:cNvGrpSpPr>
              <p:nvPr/>
            </p:nvGrpSpPr>
            <p:grpSpPr bwMode="auto">
              <a:xfrm>
                <a:off x="3866" y="1446"/>
                <a:ext cx="622" cy="392"/>
                <a:chOff x="3866" y="1446"/>
                <a:chExt cx="622" cy="392"/>
              </a:xfrm>
              <a:grpFill/>
            </p:grpSpPr>
            <p:sp>
              <p:nvSpPr>
                <p:cNvPr id="24618" name="Rectangle 340"/>
                <p:cNvSpPr>
                  <a:spLocks noChangeArrowheads="1"/>
                </p:cNvSpPr>
                <p:nvPr/>
              </p:nvSpPr>
              <p:spPr bwMode="auto">
                <a:xfrm>
                  <a:off x="3896" y="1476"/>
                  <a:ext cx="562" cy="362"/>
                </a:xfrm>
                <a:prstGeom prst="rect">
                  <a:avLst/>
                </a:prstGeom>
                <a:grpFill/>
                <a:ln w="12700">
                  <a:noFill/>
                  <a:miter lim="800000"/>
                  <a:headEnd type="none" w="sm" len="sm"/>
                  <a:tailEnd type="none" w="sm" len="sm"/>
                </a:ln>
              </p:spPr>
              <p:txBody>
                <a:bodyPr anchor="ctr">
                  <a:prstTxWarp prst="textNoShape">
                    <a:avLst/>
                  </a:prstTxWarp>
                </a:bodyPr>
                <a:lstStyle/>
                <a:p>
                  <a:pPr algn="l" eaLnBrk="1" hangingPunct="1"/>
                  <a:r>
                    <a:rPr lang="en-GB" sz="1400" b="1">
                      <a:solidFill>
                        <a:srgbClr val="000000"/>
                      </a:solidFill>
                      <a:latin typeface="Arial" charset="0"/>
                      <a:ea typeface="Arial" charset="0"/>
                      <a:cs typeface="Arial" charset="0"/>
                    </a:rPr>
                    <a:t>67%</a:t>
                  </a:r>
                  <a:r>
                    <a:rPr lang="en-GB" sz="1400">
                      <a:solidFill>
                        <a:srgbClr val="000000"/>
                      </a:solidFill>
                      <a:latin typeface="Arial" charset="0"/>
                      <a:ea typeface="Arial" charset="0"/>
                      <a:cs typeface="Arial" charset="0"/>
                    </a:rPr>
                    <a:t> </a:t>
                  </a:r>
                  <a:endParaRPr lang="en-GB" sz="1200">
                    <a:solidFill>
                      <a:srgbClr val="000000"/>
                    </a:solidFill>
                    <a:latin typeface="Arial Unicode MS" charset="0"/>
                    <a:ea typeface="Arial Unicode MS" charset="0"/>
                    <a:cs typeface="Arial Unicode MS" charset="0"/>
                  </a:endParaRPr>
                </a:p>
                <a:p>
                  <a:pPr algn="l"/>
                  <a:endParaRPr lang="en-GB" sz="2400">
                    <a:solidFill>
                      <a:srgbClr val="000000"/>
                    </a:solidFill>
                    <a:latin typeface="Times New Roman" charset="0"/>
                  </a:endParaRPr>
                </a:p>
              </p:txBody>
            </p:sp>
            <p:sp>
              <p:nvSpPr>
                <p:cNvPr id="24619" name="Rectangle 394"/>
                <p:cNvSpPr>
                  <a:spLocks noChangeArrowheads="1"/>
                </p:cNvSpPr>
                <p:nvPr/>
              </p:nvSpPr>
              <p:spPr bwMode="auto">
                <a:xfrm>
                  <a:off x="3866" y="1446"/>
                  <a:ext cx="622" cy="233"/>
                </a:xfrm>
                <a:prstGeom prst="rect">
                  <a:avLst/>
                </a:prstGeom>
                <a:grpFill/>
                <a:ln w="7">
                  <a:solidFill>
                    <a:srgbClr val="A0A0A0"/>
                  </a:solidFill>
                  <a:miter lim="800000"/>
                  <a:headEnd type="none" w="sm" len="sm"/>
                  <a:tailEnd type="none" w="sm" len="sm"/>
                </a:ln>
              </p:spPr>
              <p:txBody>
                <a:bodyPr>
                  <a:prstTxWarp prst="textNoShape">
                    <a:avLst/>
                  </a:prstTxWarp>
                  <a:spAutoFit/>
                </a:bodyPr>
                <a:lstStyle/>
                <a:p>
                  <a:endParaRPr lang="en-US">
                    <a:solidFill>
                      <a:srgbClr val="000000"/>
                    </a:solidFill>
                  </a:endParaRPr>
                </a:p>
              </p:txBody>
            </p:sp>
          </p:grpSp>
          <p:grpSp>
            <p:nvGrpSpPr>
              <p:cNvPr id="29" name="Group 397"/>
              <p:cNvGrpSpPr>
                <a:grpSpLocks/>
              </p:cNvGrpSpPr>
              <p:nvPr/>
            </p:nvGrpSpPr>
            <p:grpSpPr bwMode="auto">
              <a:xfrm>
                <a:off x="0" y="1928"/>
                <a:ext cx="2000" cy="392"/>
                <a:chOff x="0" y="1928"/>
                <a:chExt cx="2000" cy="392"/>
              </a:xfrm>
              <a:grpFill/>
            </p:grpSpPr>
            <p:sp>
              <p:nvSpPr>
                <p:cNvPr id="24616" name="Rectangle 341"/>
                <p:cNvSpPr>
                  <a:spLocks noChangeArrowheads="1"/>
                </p:cNvSpPr>
                <p:nvPr/>
              </p:nvSpPr>
              <p:spPr bwMode="auto">
                <a:xfrm>
                  <a:off x="30" y="1958"/>
                  <a:ext cx="1940" cy="362"/>
                </a:xfrm>
                <a:prstGeom prst="rect">
                  <a:avLst/>
                </a:prstGeom>
                <a:grpFill/>
                <a:ln w="12700">
                  <a:noFill/>
                  <a:miter lim="800000"/>
                  <a:headEnd type="none" w="sm" len="sm"/>
                  <a:tailEnd type="none" w="sm" len="sm"/>
                </a:ln>
              </p:spPr>
              <p:txBody>
                <a:bodyPr anchor="ctr">
                  <a:prstTxWarp prst="textNoShape">
                    <a:avLst/>
                  </a:prstTxWarp>
                </a:bodyPr>
                <a:lstStyle/>
                <a:p>
                  <a:pPr algn="l" eaLnBrk="1" hangingPunct="1"/>
                  <a:r>
                    <a:rPr lang="en-GB" sz="1400" b="1">
                      <a:solidFill>
                        <a:srgbClr val="000000"/>
                      </a:solidFill>
                      <a:latin typeface="Arial" charset="0"/>
                      <a:ea typeface="Arial" charset="0"/>
                      <a:cs typeface="Arial" charset="0"/>
                    </a:rPr>
                    <a:t>Typical angina (All 3 symptoms)</a:t>
                  </a:r>
                  <a:r>
                    <a:rPr lang="en-GB" sz="1400">
                      <a:solidFill>
                        <a:srgbClr val="000000"/>
                      </a:solidFill>
                      <a:latin typeface="Arial" charset="0"/>
                      <a:ea typeface="Arial" charset="0"/>
                      <a:cs typeface="Arial" charset="0"/>
                    </a:rPr>
                    <a:t> </a:t>
                  </a:r>
                  <a:endParaRPr lang="en-GB" sz="1200">
                    <a:solidFill>
                      <a:srgbClr val="000000"/>
                    </a:solidFill>
                    <a:latin typeface="Arial Unicode MS" charset="0"/>
                    <a:ea typeface="Arial Unicode MS" charset="0"/>
                    <a:cs typeface="Arial Unicode MS" charset="0"/>
                  </a:endParaRPr>
                </a:p>
                <a:p>
                  <a:pPr algn="l"/>
                  <a:endParaRPr lang="en-GB" sz="2400">
                    <a:solidFill>
                      <a:srgbClr val="000000"/>
                    </a:solidFill>
                    <a:latin typeface="Times New Roman" charset="0"/>
                  </a:endParaRPr>
                </a:p>
              </p:txBody>
            </p:sp>
            <p:sp>
              <p:nvSpPr>
                <p:cNvPr id="24617" name="Rectangle 396"/>
                <p:cNvSpPr>
                  <a:spLocks noChangeArrowheads="1"/>
                </p:cNvSpPr>
                <p:nvPr/>
              </p:nvSpPr>
              <p:spPr bwMode="auto">
                <a:xfrm>
                  <a:off x="0" y="1928"/>
                  <a:ext cx="2000" cy="233"/>
                </a:xfrm>
                <a:prstGeom prst="rect">
                  <a:avLst/>
                </a:prstGeom>
                <a:grpFill/>
                <a:ln w="7">
                  <a:solidFill>
                    <a:srgbClr val="A0A0A0"/>
                  </a:solidFill>
                  <a:miter lim="800000"/>
                  <a:headEnd type="none" w="sm" len="sm"/>
                  <a:tailEnd type="none" w="sm" len="sm"/>
                </a:ln>
              </p:spPr>
              <p:txBody>
                <a:bodyPr>
                  <a:prstTxWarp prst="textNoShape">
                    <a:avLst/>
                  </a:prstTxWarp>
                  <a:spAutoFit/>
                </a:bodyPr>
                <a:lstStyle/>
                <a:p>
                  <a:endParaRPr lang="en-US">
                    <a:solidFill>
                      <a:srgbClr val="000000"/>
                    </a:solidFill>
                  </a:endParaRPr>
                </a:p>
              </p:txBody>
            </p:sp>
          </p:grpSp>
          <p:grpSp>
            <p:nvGrpSpPr>
              <p:cNvPr id="30" name="Group 399"/>
              <p:cNvGrpSpPr>
                <a:grpSpLocks/>
              </p:cNvGrpSpPr>
              <p:nvPr/>
            </p:nvGrpSpPr>
            <p:grpSpPr bwMode="auto">
              <a:xfrm>
                <a:off x="2000" y="1928"/>
                <a:ext cx="622" cy="392"/>
                <a:chOff x="2000" y="1928"/>
                <a:chExt cx="622" cy="392"/>
              </a:xfrm>
              <a:grpFill/>
            </p:grpSpPr>
            <p:sp>
              <p:nvSpPr>
                <p:cNvPr id="24614" name="Rectangle 342"/>
                <p:cNvSpPr>
                  <a:spLocks noChangeArrowheads="1"/>
                </p:cNvSpPr>
                <p:nvPr/>
              </p:nvSpPr>
              <p:spPr bwMode="auto">
                <a:xfrm>
                  <a:off x="2030" y="1958"/>
                  <a:ext cx="562" cy="362"/>
                </a:xfrm>
                <a:prstGeom prst="rect">
                  <a:avLst/>
                </a:prstGeom>
                <a:grpFill/>
                <a:ln w="12700">
                  <a:noFill/>
                  <a:miter lim="800000"/>
                  <a:headEnd type="none" w="sm" len="sm"/>
                  <a:tailEnd type="none" w="sm" len="sm"/>
                </a:ln>
              </p:spPr>
              <p:txBody>
                <a:bodyPr anchor="ctr">
                  <a:prstTxWarp prst="textNoShape">
                    <a:avLst/>
                  </a:prstTxWarp>
                </a:bodyPr>
                <a:lstStyle/>
                <a:p>
                  <a:pPr algn="l" eaLnBrk="1" hangingPunct="1"/>
                  <a:r>
                    <a:rPr lang="en-GB" sz="1400" b="1">
                      <a:solidFill>
                        <a:srgbClr val="000000"/>
                      </a:solidFill>
                      <a:latin typeface="Arial" charset="0"/>
                      <a:ea typeface="Arial" charset="0"/>
                      <a:cs typeface="Arial" charset="0"/>
                    </a:rPr>
                    <a:t>70%</a:t>
                  </a:r>
                  <a:r>
                    <a:rPr lang="en-GB" sz="1400">
                      <a:solidFill>
                        <a:srgbClr val="000000"/>
                      </a:solidFill>
                      <a:latin typeface="Arial" charset="0"/>
                      <a:ea typeface="Arial" charset="0"/>
                      <a:cs typeface="Arial" charset="0"/>
                    </a:rPr>
                    <a:t> </a:t>
                  </a:r>
                  <a:endParaRPr lang="en-GB" sz="1200">
                    <a:solidFill>
                      <a:srgbClr val="000000"/>
                    </a:solidFill>
                    <a:latin typeface="Arial Unicode MS" charset="0"/>
                    <a:ea typeface="Arial Unicode MS" charset="0"/>
                    <a:cs typeface="Arial Unicode MS" charset="0"/>
                  </a:endParaRPr>
                </a:p>
                <a:p>
                  <a:pPr algn="l"/>
                  <a:endParaRPr lang="en-GB" sz="2400">
                    <a:solidFill>
                      <a:srgbClr val="000000"/>
                    </a:solidFill>
                    <a:latin typeface="Times New Roman" charset="0"/>
                  </a:endParaRPr>
                </a:p>
              </p:txBody>
            </p:sp>
            <p:sp>
              <p:nvSpPr>
                <p:cNvPr id="24615" name="Rectangle 398"/>
                <p:cNvSpPr>
                  <a:spLocks noChangeArrowheads="1"/>
                </p:cNvSpPr>
                <p:nvPr/>
              </p:nvSpPr>
              <p:spPr bwMode="auto">
                <a:xfrm>
                  <a:off x="2000" y="1928"/>
                  <a:ext cx="622" cy="233"/>
                </a:xfrm>
                <a:prstGeom prst="rect">
                  <a:avLst/>
                </a:prstGeom>
                <a:grpFill/>
                <a:ln w="7">
                  <a:solidFill>
                    <a:srgbClr val="A0A0A0"/>
                  </a:solidFill>
                  <a:miter lim="800000"/>
                  <a:headEnd type="none" w="sm" len="sm"/>
                  <a:tailEnd type="none" w="sm" len="sm"/>
                </a:ln>
              </p:spPr>
              <p:txBody>
                <a:bodyPr>
                  <a:prstTxWarp prst="textNoShape">
                    <a:avLst/>
                  </a:prstTxWarp>
                  <a:spAutoFit/>
                </a:bodyPr>
                <a:lstStyle/>
                <a:p>
                  <a:endParaRPr lang="en-US">
                    <a:solidFill>
                      <a:srgbClr val="000000"/>
                    </a:solidFill>
                  </a:endParaRPr>
                </a:p>
              </p:txBody>
            </p:sp>
          </p:grpSp>
          <p:grpSp>
            <p:nvGrpSpPr>
              <p:cNvPr id="31" name="Group 401"/>
              <p:cNvGrpSpPr>
                <a:grpSpLocks/>
              </p:cNvGrpSpPr>
              <p:nvPr/>
            </p:nvGrpSpPr>
            <p:grpSpPr bwMode="auto">
              <a:xfrm>
                <a:off x="2622" y="1928"/>
                <a:ext cx="622" cy="392"/>
                <a:chOff x="2622" y="1928"/>
                <a:chExt cx="622" cy="392"/>
              </a:xfrm>
              <a:grpFill/>
            </p:grpSpPr>
            <p:sp>
              <p:nvSpPr>
                <p:cNvPr id="24612" name="Rectangle 343"/>
                <p:cNvSpPr>
                  <a:spLocks noChangeArrowheads="1"/>
                </p:cNvSpPr>
                <p:nvPr/>
              </p:nvSpPr>
              <p:spPr bwMode="auto">
                <a:xfrm>
                  <a:off x="2652" y="1958"/>
                  <a:ext cx="562" cy="362"/>
                </a:xfrm>
                <a:prstGeom prst="rect">
                  <a:avLst/>
                </a:prstGeom>
                <a:grpFill/>
                <a:ln w="12700">
                  <a:noFill/>
                  <a:miter lim="800000"/>
                  <a:headEnd type="none" w="sm" len="sm"/>
                  <a:tailEnd type="none" w="sm" len="sm"/>
                </a:ln>
              </p:spPr>
              <p:txBody>
                <a:bodyPr anchor="ctr">
                  <a:prstTxWarp prst="textNoShape">
                    <a:avLst/>
                  </a:prstTxWarp>
                </a:bodyPr>
                <a:lstStyle/>
                <a:p>
                  <a:pPr algn="l" eaLnBrk="1" hangingPunct="1"/>
                  <a:r>
                    <a:rPr lang="en-GB" sz="1400" b="1">
                      <a:solidFill>
                        <a:srgbClr val="000000"/>
                      </a:solidFill>
                      <a:latin typeface="Arial" charset="0"/>
                      <a:ea typeface="Arial" charset="0"/>
                      <a:cs typeface="Arial" charset="0"/>
                    </a:rPr>
                    <a:t>87%</a:t>
                  </a:r>
                  <a:r>
                    <a:rPr lang="en-GB" sz="1400">
                      <a:solidFill>
                        <a:srgbClr val="000000"/>
                      </a:solidFill>
                      <a:latin typeface="Arial" charset="0"/>
                      <a:ea typeface="Arial" charset="0"/>
                      <a:cs typeface="Arial" charset="0"/>
                    </a:rPr>
                    <a:t> </a:t>
                  </a:r>
                  <a:endParaRPr lang="en-GB" sz="1200">
                    <a:solidFill>
                      <a:srgbClr val="000000"/>
                    </a:solidFill>
                    <a:latin typeface="Arial Unicode MS" charset="0"/>
                    <a:ea typeface="Arial Unicode MS" charset="0"/>
                    <a:cs typeface="Arial Unicode MS" charset="0"/>
                  </a:endParaRPr>
                </a:p>
                <a:p>
                  <a:pPr algn="l"/>
                  <a:endParaRPr lang="en-GB" sz="2400">
                    <a:solidFill>
                      <a:srgbClr val="000000"/>
                    </a:solidFill>
                    <a:latin typeface="Times New Roman" charset="0"/>
                  </a:endParaRPr>
                </a:p>
              </p:txBody>
            </p:sp>
            <p:sp>
              <p:nvSpPr>
                <p:cNvPr id="24613" name="Rectangle 400"/>
                <p:cNvSpPr>
                  <a:spLocks noChangeArrowheads="1"/>
                </p:cNvSpPr>
                <p:nvPr/>
              </p:nvSpPr>
              <p:spPr bwMode="auto">
                <a:xfrm>
                  <a:off x="2622" y="1928"/>
                  <a:ext cx="622" cy="233"/>
                </a:xfrm>
                <a:prstGeom prst="rect">
                  <a:avLst/>
                </a:prstGeom>
                <a:grpFill/>
                <a:ln w="7">
                  <a:solidFill>
                    <a:srgbClr val="A0A0A0"/>
                  </a:solidFill>
                  <a:miter lim="800000"/>
                  <a:headEnd type="none" w="sm" len="sm"/>
                  <a:tailEnd type="none" w="sm" len="sm"/>
                </a:ln>
              </p:spPr>
              <p:txBody>
                <a:bodyPr>
                  <a:prstTxWarp prst="textNoShape">
                    <a:avLst/>
                  </a:prstTxWarp>
                  <a:spAutoFit/>
                </a:bodyPr>
                <a:lstStyle/>
                <a:p>
                  <a:endParaRPr lang="en-US">
                    <a:solidFill>
                      <a:srgbClr val="000000"/>
                    </a:solidFill>
                  </a:endParaRPr>
                </a:p>
              </p:txBody>
            </p:sp>
          </p:grpSp>
          <p:grpSp>
            <p:nvGrpSpPr>
              <p:cNvPr id="24649" name="Group 403"/>
              <p:cNvGrpSpPr>
                <a:grpSpLocks/>
              </p:cNvGrpSpPr>
              <p:nvPr/>
            </p:nvGrpSpPr>
            <p:grpSpPr bwMode="auto">
              <a:xfrm>
                <a:off x="3244" y="1928"/>
                <a:ext cx="622" cy="392"/>
                <a:chOff x="3244" y="1928"/>
                <a:chExt cx="622" cy="392"/>
              </a:xfrm>
              <a:grpFill/>
            </p:grpSpPr>
            <p:sp>
              <p:nvSpPr>
                <p:cNvPr id="24610" name="Rectangle 344"/>
                <p:cNvSpPr>
                  <a:spLocks noChangeArrowheads="1"/>
                </p:cNvSpPr>
                <p:nvPr/>
              </p:nvSpPr>
              <p:spPr bwMode="auto">
                <a:xfrm>
                  <a:off x="3274" y="1958"/>
                  <a:ext cx="562" cy="362"/>
                </a:xfrm>
                <a:prstGeom prst="rect">
                  <a:avLst/>
                </a:prstGeom>
                <a:grpFill/>
                <a:ln w="12700">
                  <a:noFill/>
                  <a:miter lim="800000"/>
                  <a:headEnd type="none" w="sm" len="sm"/>
                  <a:tailEnd type="none" w="sm" len="sm"/>
                </a:ln>
              </p:spPr>
              <p:txBody>
                <a:bodyPr anchor="ctr">
                  <a:prstTxWarp prst="textNoShape">
                    <a:avLst/>
                  </a:prstTxWarp>
                </a:bodyPr>
                <a:lstStyle/>
                <a:p>
                  <a:pPr algn="l" eaLnBrk="1" hangingPunct="1"/>
                  <a:r>
                    <a:rPr lang="en-GB" sz="1400" b="1">
                      <a:solidFill>
                        <a:srgbClr val="000000"/>
                      </a:solidFill>
                      <a:latin typeface="Arial" charset="0"/>
                      <a:ea typeface="Arial" charset="0"/>
                      <a:cs typeface="Arial" charset="0"/>
                    </a:rPr>
                    <a:t>92%</a:t>
                  </a:r>
                  <a:r>
                    <a:rPr lang="en-GB" sz="1400">
                      <a:solidFill>
                        <a:srgbClr val="000000"/>
                      </a:solidFill>
                      <a:latin typeface="Arial" charset="0"/>
                      <a:ea typeface="Arial" charset="0"/>
                      <a:cs typeface="Arial" charset="0"/>
                    </a:rPr>
                    <a:t> </a:t>
                  </a:r>
                  <a:endParaRPr lang="en-GB" sz="1200">
                    <a:solidFill>
                      <a:srgbClr val="000000"/>
                    </a:solidFill>
                    <a:latin typeface="Arial Unicode MS" charset="0"/>
                    <a:ea typeface="Arial Unicode MS" charset="0"/>
                    <a:cs typeface="Arial Unicode MS" charset="0"/>
                  </a:endParaRPr>
                </a:p>
                <a:p>
                  <a:pPr algn="l"/>
                  <a:endParaRPr lang="en-GB" sz="2400">
                    <a:solidFill>
                      <a:srgbClr val="000000"/>
                    </a:solidFill>
                    <a:latin typeface="Times New Roman" charset="0"/>
                  </a:endParaRPr>
                </a:p>
              </p:txBody>
            </p:sp>
            <p:sp>
              <p:nvSpPr>
                <p:cNvPr id="24611" name="Rectangle 402"/>
                <p:cNvSpPr>
                  <a:spLocks noChangeArrowheads="1"/>
                </p:cNvSpPr>
                <p:nvPr/>
              </p:nvSpPr>
              <p:spPr bwMode="auto">
                <a:xfrm>
                  <a:off x="3244" y="1928"/>
                  <a:ext cx="622" cy="233"/>
                </a:xfrm>
                <a:prstGeom prst="rect">
                  <a:avLst/>
                </a:prstGeom>
                <a:grpFill/>
                <a:ln w="7">
                  <a:solidFill>
                    <a:srgbClr val="A0A0A0"/>
                  </a:solidFill>
                  <a:miter lim="800000"/>
                  <a:headEnd type="none" w="sm" len="sm"/>
                  <a:tailEnd type="none" w="sm" len="sm"/>
                </a:ln>
              </p:spPr>
              <p:txBody>
                <a:bodyPr>
                  <a:prstTxWarp prst="textNoShape">
                    <a:avLst/>
                  </a:prstTxWarp>
                  <a:spAutoFit/>
                </a:bodyPr>
                <a:lstStyle/>
                <a:p>
                  <a:endParaRPr lang="en-US">
                    <a:solidFill>
                      <a:srgbClr val="000000"/>
                    </a:solidFill>
                  </a:endParaRPr>
                </a:p>
              </p:txBody>
            </p:sp>
          </p:grpSp>
          <p:grpSp>
            <p:nvGrpSpPr>
              <p:cNvPr id="24653" name="Group 405"/>
              <p:cNvGrpSpPr>
                <a:grpSpLocks/>
              </p:cNvGrpSpPr>
              <p:nvPr/>
            </p:nvGrpSpPr>
            <p:grpSpPr bwMode="auto">
              <a:xfrm>
                <a:off x="3866" y="1928"/>
                <a:ext cx="622" cy="392"/>
                <a:chOff x="3866" y="1928"/>
                <a:chExt cx="622" cy="392"/>
              </a:xfrm>
              <a:grpFill/>
            </p:grpSpPr>
            <p:sp>
              <p:nvSpPr>
                <p:cNvPr id="24608" name="Rectangle 345"/>
                <p:cNvSpPr>
                  <a:spLocks noChangeArrowheads="1"/>
                </p:cNvSpPr>
                <p:nvPr/>
              </p:nvSpPr>
              <p:spPr bwMode="auto">
                <a:xfrm>
                  <a:off x="3896" y="1958"/>
                  <a:ext cx="562" cy="362"/>
                </a:xfrm>
                <a:prstGeom prst="rect">
                  <a:avLst/>
                </a:prstGeom>
                <a:grpFill/>
                <a:ln w="12700">
                  <a:noFill/>
                  <a:miter lim="800000"/>
                  <a:headEnd type="none" w="sm" len="sm"/>
                  <a:tailEnd type="none" w="sm" len="sm"/>
                </a:ln>
              </p:spPr>
              <p:txBody>
                <a:bodyPr anchor="ctr">
                  <a:prstTxWarp prst="textNoShape">
                    <a:avLst/>
                  </a:prstTxWarp>
                </a:bodyPr>
                <a:lstStyle/>
                <a:p>
                  <a:pPr algn="l" eaLnBrk="1" hangingPunct="1"/>
                  <a:r>
                    <a:rPr lang="en-GB" sz="1400" b="1">
                      <a:solidFill>
                        <a:srgbClr val="000000"/>
                      </a:solidFill>
                      <a:latin typeface="Arial" charset="0"/>
                      <a:ea typeface="Arial" charset="0"/>
                      <a:cs typeface="Arial" charset="0"/>
                    </a:rPr>
                    <a:t>94%</a:t>
                  </a:r>
                  <a:r>
                    <a:rPr lang="en-GB" sz="1400">
                      <a:solidFill>
                        <a:srgbClr val="000000"/>
                      </a:solidFill>
                      <a:latin typeface="Arial" charset="0"/>
                      <a:ea typeface="Arial" charset="0"/>
                      <a:cs typeface="Arial" charset="0"/>
                    </a:rPr>
                    <a:t> </a:t>
                  </a:r>
                  <a:endParaRPr lang="en-GB" sz="1200">
                    <a:solidFill>
                      <a:srgbClr val="000000"/>
                    </a:solidFill>
                    <a:latin typeface="Arial Unicode MS" charset="0"/>
                    <a:ea typeface="Arial Unicode MS" charset="0"/>
                    <a:cs typeface="Arial Unicode MS" charset="0"/>
                  </a:endParaRPr>
                </a:p>
                <a:p>
                  <a:pPr algn="l"/>
                  <a:endParaRPr lang="en-GB" sz="2400">
                    <a:solidFill>
                      <a:srgbClr val="000000"/>
                    </a:solidFill>
                    <a:latin typeface="Times New Roman" charset="0"/>
                  </a:endParaRPr>
                </a:p>
              </p:txBody>
            </p:sp>
            <p:sp>
              <p:nvSpPr>
                <p:cNvPr id="24609" name="Rectangle 404"/>
                <p:cNvSpPr>
                  <a:spLocks noChangeArrowheads="1"/>
                </p:cNvSpPr>
                <p:nvPr/>
              </p:nvSpPr>
              <p:spPr bwMode="auto">
                <a:xfrm>
                  <a:off x="3866" y="1928"/>
                  <a:ext cx="622" cy="233"/>
                </a:xfrm>
                <a:prstGeom prst="rect">
                  <a:avLst/>
                </a:prstGeom>
                <a:grpFill/>
                <a:ln w="7">
                  <a:solidFill>
                    <a:srgbClr val="A0A0A0"/>
                  </a:solidFill>
                  <a:miter lim="800000"/>
                  <a:headEnd type="none" w="sm" len="sm"/>
                  <a:tailEnd type="none" w="sm" len="sm"/>
                </a:ln>
              </p:spPr>
              <p:txBody>
                <a:bodyPr>
                  <a:prstTxWarp prst="textNoShape">
                    <a:avLst/>
                  </a:prstTxWarp>
                  <a:spAutoFit/>
                </a:bodyPr>
                <a:lstStyle/>
                <a:p>
                  <a:endParaRPr lang="en-US">
                    <a:solidFill>
                      <a:srgbClr val="000000"/>
                    </a:solidFill>
                  </a:endParaRPr>
                </a:p>
              </p:txBody>
            </p:sp>
          </p:grpSp>
        </p:grpSp>
        <p:sp>
          <p:nvSpPr>
            <p:cNvPr id="24582" name="Rectangle 407"/>
            <p:cNvSpPr>
              <a:spLocks noChangeArrowheads="1"/>
            </p:cNvSpPr>
            <p:nvPr/>
          </p:nvSpPr>
          <p:spPr bwMode="auto">
            <a:xfrm>
              <a:off x="-3" y="-3"/>
              <a:ext cx="4494" cy="233"/>
            </a:xfrm>
            <a:prstGeom prst="rect">
              <a:avLst/>
            </a:prstGeom>
            <a:grpFill/>
            <a:ln w="9525">
              <a:solidFill>
                <a:srgbClr val="A0A0A0"/>
              </a:solidFill>
              <a:miter lim="800000"/>
              <a:headEnd type="none" w="sm" len="sm"/>
              <a:tailEnd type="none" w="sm" len="sm"/>
            </a:ln>
          </p:spPr>
          <p:txBody>
            <a:bodyPr>
              <a:prstTxWarp prst="textNoShape">
                <a:avLst/>
              </a:prstTxWarp>
              <a:spAutoFit/>
            </a:bodyPr>
            <a:lstStyle/>
            <a:p>
              <a:endParaRPr lang="en-US">
                <a:solidFill>
                  <a:srgbClr val="000000"/>
                </a:solidFill>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GB" sz="3600" dirty="0"/>
              <a:t>How to calculate post-test probability</a:t>
            </a:r>
          </a:p>
        </p:txBody>
      </p:sp>
      <p:sp>
        <p:nvSpPr>
          <p:cNvPr id="25603" name="Rectangle 3"/>
          <p:cNvSpPr>
            <a:spLocks noGrp="1" noChangeArrowheads="1"/>
          </p:cNvSpPr>
          <p:nvPr>
            <p:ph type="body" idx="1"/>
          </p:nvPr>
        </p:nvSpPr>
        <p:spPr/>
        <p:txBody>
          <a:bodyPr/>
          <a:lstStyle/>
          <a:p>
            <a:r>
              <a:rPr lang="en-GB" dirty="0"/>
              <a:t>Calculated using odds</a:t>
            </a:r>
          </a:p>
          <a:p>
            <a:r>
              <a:rPr lang="en-GB" dirty="0"/>
              <a:t>Then to convert odds to probability</a:t>
            </a:r>
          </a:p>
          <a:p>
            <a:pPr lvl="1"/>
            <a:r>
              <a:rPr lang="en-GB" dirty="0"/>
              <a:t>probability = odds/(odds +1</a:t>
            </a:r>
            <a:r>
              <a:rPr lang="en-GB" dirty="0" smtClean="0"/>
              <a:t>)</a:t>
            </a:r>
            <a:endParaRPr lang="en-GB" dirty="0" smtClean="0">
              <a:solidFill>
                <a:srgbClr val="000000"/>
              </a:solidFill>
            </a:endParaRPr>
          </a:p>
          <a:p>
            <a:r>
              <a:rPr lang="en-GB" dirty="0"/>
              <a:t>Post-test odds = pre-test odds </a:t>
            </a:r>
            <a:r>
              <a:rPr lang="en-GB" dirty="0" err="1"/>
              <a:t>x</a:t>
            </a:r>
            <a:r>
              <a:rPr lang="en-GB" dirty="0"/>
              <a:t> likelihood </a:t>
            </a:r>
            <a:r>
              <a:rPr lang="en-GB" dirty="0" smtClean="0"/>
              <a:t>ratio</a:t>
            </a:r>
          </a:p>
          <a:p>
            <a:r>
              <a:rPr lang="en-GB" dirty="0"/>
              <a:t>What is a likelihood ratio?</a:t>
            </a:r>
          </a:p>
          <a:p>
            <a:pPr lvl="1">
              <a:buFontTx/>
              <a:buNone/>
            </a:pPr>
            <a:r>
              <a:rPr lang="en-GB" i="1" dirty="0"/>
              <a:t>It is a measure of how much the test/finding alters your estimate of the probability of disease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GB"/>
              <a:t>Likelihood ratio</a:t>
            </a:r>
          </a:p>
        </p:txBody>
      </p:sp>
      <p:sp>
        <p:nvSpPr>
          <p:cNvPr id="26627" name="Rectangle 3"/>
          <p:cNvSpPr>
            <a:spLocks noChangeArrowheads="1"/>
          </p:cNvSpPr>
          <p:nvPr/>
        </p:nvSpPr>
        <p:spPr bwMode="auto">
          <a:xfrm>
            <a:off x="533400" y="2133600"/>
            <a:ext cx="7620000" cy="1938992"/>
          </a:xfrm>
          <a:prstGeom prst="rect">
            <a:avLst/>
          </a:prstGeom>
          <a:noFill/>
          <a:ln w="12700">
            <a:noFill/>
            <a:miter lim="800000"/>
            <a:headEnd type="none" w="sm" len="sm"/>
            <a:tailEnd type="none" w="sm" len="sm"/>
          </a:ln>
        </p:spPr>
        <p:txBody>
          <a:bodyPr>
            <a:prstTxWarp prst="textNoShape">
              <a:avLst/>
            </a:prstTxWarp>
            <a:spAutoFit/>
          </a:bodyPr>
          <a:lstStyle/>
          <a:p>
            <a:pPr algn="l" eaLnBrk="1" hangingPunct="1"/>
            <a:r>
              <a:rPr lang="en-GB" sz="2400" dirty="0">
                <a:solidFill>
                  <a:srgbClr val="000000"/>
                </a:solidFill>
                <a:latin typeface="Arial" charset="0"/>
                <a:ea typeface="Arial" charset="0"/>
                <a:cs typeface="Arial" charset="0"/>
              </a:rPr>
              <a:t>The likelihood ratio is a characteristic of diagnosis-related information, whether it be a test or a finding from the history or physical examination. It is expressed as follows: </a:t>
            </a:r>
            <a:endParaRPr lang="en-GB" sz="2400" dirty="0">
              <a:solidFill>
                <a:srgbClr val="000000"/>
              </a:solidFill>
              <a:latin typeface="Arial" charset="0"/>
              <a:ea typeface="Arial Unicode MS" charset="0"/>
              <a:cs typeface="Arial Unicode MS" charset="0"/>
            </a:endParaRPr>
          </a:p>
          <a:p>
            <a:pPr algn="l"/>
            <a:endParaRPr lang="en-GB" sz="2400" dirty="0">
              <a:solidFill>
                <a:srgbClr val="000000"/>
              </a:solidFill>
              <a:latin typeface="Arial" charset="0"/>
            </a:endParaRPr>
          </a:p>
        </p:txBody>
      </p:sp>
      <p:grpSp>
        <p:nvGrpSpPr>
          <p:cNvPr id="2" name="Group 6"/>
          <p:cNvGrpSpPr>
            <a:grpSpLocks/>
          </p:cNvGrpSpPr>
          <p:nvPr/>
        </p:nvGrpSpPr>
        <p:grpSpPr bwMode="auto">
          <a:xfrm>
            <a:off x="1238250" y="3962400"/>
            <a:ext cx="6686550" cy="784225"/>
            <a:chOff x="436" y="524"/>
            <a:chExt cx="4212" cy="494"/>
          </a:xfrm>
        </p:grpSpPr>
        <p:sp>
          <p:nvSpPr>
            <p:cNvPr id="26629" name="Rectangle 4"/>
            <p:cNvSpPr>
              <a:spLocks noChangeArrowheads="1"/>
            </p:cNvSpPr>
            <p:nvPr/>
          </p:nvSpPr>
          <p:spPr bwMode="auto">
            <a:xfrm>
              <a:off x="436" y="524"/>
              <a:ext cx="1716" cy="494"/>
            </a:xfrm>
            <a:prstGeom prst="rect">
              <a:avLst/>
            </a:prstGeom>
            <a:noFill/>
            <a:ln w="12700">
              <a:noFill/>
              <a:miter lim="800000"/>
              <a:headEnd type="none" w="sm" len="sm"/>
              <a:tailEnd type="none" w="sm" len="sm"/>
            </a:ln>
          </p:spPr>
          <p:txBody>
            <a:bodyPr anchor="ctr">
              <a:prstTxWarp prst="textNoShape">
                <a:avLst/>
              </a:prstTxWarp>
            </a:bodyPr>
            <a:lstStyle/>
            <a:p>
              <a:pPr eaLnBrk="1" hangingPunct="1"/>
              <a:r>
                <a:rPr lang="en-GB" sz="2000" dirty="0">
                  <a:solidFill>
                    <a:srgbClr val="000000"/>
                  </a:solidFill>
                  <a:latin typeface="Arial" charset="0"/>
                  <a:ea typeface="Arial" charset="0"/>
                  <a:cs typeface="Arial" charset="0"/>
                </a:rPr>
                <a:t>Likelihood ratio =</a:t>
              </a:r>
              <a:endParaRPr lang="en-GB" sz="2000" dirty="0">
                <a:solidFill>
                  <a:srgbClr val="000000"/>
                </a:solidFill>
                <a:latin typeface="Arial Unicode MS" charset="0"/>
                <a:ea typeface="Arial Unicode MS" charset="0"/>
                <a:cs typeface="Arial Unicode MS" charset="0"/>
              </a:endParaRPr>
            </a:p>
            <a:p>
              <a:endParaRPr lang="en-GB" sz="2400" dirty="0">
                <a:solidFill>
                  <a:srgbClr val="000000"/>
                </a:solidFill>
                <a:latin typeface="Times New Roman" charset="0"/>
              </a:endParaRPr>
            </a:p>
          </p:txBody>
        </p:sp>
        <p:sp>
          <p:nvSpPr>
            <p:cNvPr id="26630" name="Rectangle 5"/>
            <p:cNvSpPr>
              <a:spLocks noChangeArrowheads="1"/>
            </p:cNvSpPr>
            <p:nvPr/>
          </p:nvSpPr>
          <p:spPr bwMode="auto">
            <a:xfrm>
              <a:off x="1722" y="524"/>
              <a:ext cx="2926" cy="494"/>
            </a:xfrm>
            <a:prstGeom prst="rect">
              <a:avLst/>
            </a:prstGeom>
            <a:noFill/>
            <a:ln w="12700">
              <a:noFill/>
              <a:miter lim="800000"/>
              <a:headEnd type="none" w="sm" len="sm"/>
              <a:tailEnd type="none" w="sm" len="sm"/>
            </a:ln>
          </p:spPr>
          <p:txBody>
            <a:bodyPr anchor="ctr">
              <a:prstTxWarp prst="textNoShape">
                <a:avLst/>
              </a:prstTxWarp>
            </a:bodyPr>
            <a:lstStyle/>
            <a:p>
              <a:pPr algn="ctr" eaLnBrk="1" hangingPunct="1"/>
              <a:r>
                <a:rPr lang="en-GB" sz="2000" u="sng" dirty="0" err="1">
                  <a:solidFill>
                    <a:srgbClr val="000000"/>
                  </a:solidFill>
                  <a:latin typeface="Arial" charset="0"/>
                  <a:ea typeface="Arial" charset="0"/>
                  <a:cs typeface="Arial" charset="0"/>
                </a:rPr>
                <a:t>p</a:t>
              </a:r>
              <a:r>
                <a:rPr lang="en-GB" sz="2000" u="sng" dirty="0">
                  <a:solidFill>
                    <a:srgbClr val="000000"/>
                  </a:solidFill>
                  <a:latin typeface="Arial" charset="0"/>
                  <a:ea typeface="Arial" charset="0"/>
                  <a:cs typeface="Arial" charset="0"/>
                </a:rPr>
                <a:t> [test result if disease present]</a:t>
              </a:r>
              <a:r>
                <a:rPr lang="en-GB" sz="2000" dirty="0">
                  <a:solidFill>
                    <a:srgbClr val="000000"/>
                  </a:solidFill>
                  <a:latin typeface="Arial" charset="0"/>
                  <a:ea typeface="Arial" charset="0"/>
                  <a:cs typeface="Arial" charset="0"/>
                </a:rPr>
                <a:t/>
              </a:r>
              <a:br>
                <a:rPr lang="en-GB" sz="2000" dirty="0">
                  <a:solidFill>
                    <a:srgbClr val="000000"/>
                  </a:solidFill>
                  <a:latin typeface="Arial" charset="0"/>
                  <a:ea typeface="Arial" charset="0"/>
                  <a:cs typeface="Arial" charset="0"/>
                </a:rPr>
              </a:br>
              <a:r>
                <a:rPr lang="en-GB" sz="2000" dirty="0" err="1">
                  <a:solidFill>
                    <a:srgbClr val="000000"/>
                  </a:solidFill>
                  <a:latin typeface="Arial" charset="0"/>
                  <a:ea typeface="Arial" charset="0"/>
                  <a:cs typeface="Arial" charset="0"/>
                </a:rPr>
                <a:t>p</a:t>
              </a:r>
              <a:r>
                <a:rPr lang="en-GB" sz="2000" dirty="0">
                  <a:solidFill>
                    <a:srgbClr val="000000"/>
                  </a:solidFill>
                  <a:latin typeface="Arial" charset="0"/>
                  <a:ea typeface="Arial" charset="0"/>
                  <a:cs typeface="Arial" charset="0"/>
                </a:rPr>
                <a:t> [test result if disease absent]</a:t>
              </a:r>
              <a:endParaRPr lang="en-GB" sz="2000" dirty="0">
                <a:solidFill>
                  <a:srgbClr val="000000"/>
                </a:solidFill>
                <a:latin typeface="Arial" charset="0"/>
                <a:ea typeface="Arial Unicode MS" charset="0"/>
                <a:cs typeface="Arial Unicode MS" charset="0"/>
              </a:endParaRPr>
            </a:p>
            <a:p>
              <a:pPr algn="ctr"/>
              <a:endParaRPr lang="en-GB" sz="2000" dirty="0">
                <a:solidFill>
                  <a:srgbClr val="000000"/>
                </a:solidFill>
                <a:latin typeface="Arial"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GB"/>
              <a:t>Formulae for LR</a:t>
            </a:r>
          </a:p>
        </p:txBody>
      </p:sp>
      <p:sp>
        <p:nvSpPr>
          <p:cNvPr id="27651" name="Rectangle 3"/>
          <p:cNvSpPr>
            <a:spLocks noChangeArrowheads="1"/>
          </p:cNvSpPr>
          <p:nvPr/>
        </p:nvSpPr>
        <p:spPr bwMode="auto">
          <a:xfrm>
            <a:off x="228600" y="2162175"/>
            <a:ext cx="9144000" cy="830997"/>
          </a:xfrm>
          <a:prstGeom prst="rect">
            <a:avLst/>
          </a:prstGeom>
          <a:noFill/>
          <a:ln w="12700">
            <a:noFill/>
            <a:miter lim="800000"/>
            <a:headEnd type="none" w="sm" len="sm"/>
            <a:tailEnd type="none" w="sm" len="sm"/>
          </a:ln>
        </p:spPr>
        <p:txBody>
          <a:bodyPr>
            <a:prstTxWarp prst="textNoShape">
              <a:avLst/>
            </a:prstTxWarp>
            <a:spAutoFit/>
          </a:bodyPr>
          <a:lstStyle/>
          <a:p>
            <a:pPr algn="l" eaLnBrk="1" hangingPunct="1"/>
            <a:r>
              <a:rPr lang="en-GB" sz="2400" dirty="0">
                <a:solidFill>
                  <a:srgbClr val="000000"/>
                </a:solidFill>
                <a:latin typeface="Arial" charset="0"/>
                <a:ea typeface="Arial" charset="0"/>
                <a:cs typeface="Arial" charset="0"/>
              </a:rPr>
              <a:t>The formula for the likelihood ratio for a positive test result is:</a:t>
            </a:r>
            <a:endParaRPr lang="en-GB" sz="2400" dirty="0">
              <a:solidFill>
                <a:srgbClr val="000000"/>
              </a:solidFill>
              <a:latin typeface="Arial Unicode MS" charset="0"/>
              <a:ea typeface="Arial Unicode MS" charset="0"/>
              <a:cs typeface="Arial Unicode MS" charset="0"/>
            </a:endParaRPr>
          </a:p>
          <a:p>
            <a:pPr algn="l"/>
            <a:endParaRPr lang="en-GB" sz="2400" dirty="0">
              <a:solidFill>
                <a:srgbClr val="000000"/>
              </a:solidFill>
              <a:latin typeface="Times New Roman" charset="0"/>
            </a:endParaRPr>
          </a:p>
        </p:txBody>
      </p:sp>
      <p:grpSp>
        <p:nvGrpSpPr>
          <p:cNvPr id="2" name="Group 6"/>
          <p:cNvGrpSpPr>
            <a:grpSpLocks/>
          </p:cNvGrpSpPr>
          <p:nvPr/>
        </p:nvGrpSpPr>
        <p:grpSpPr bwMode="auto">
          <a:xfrm>
            <a:off x="3173413" y="2811463"/>
            <a:ext cx="3254375" cy="784225"/>
            <a:chOff x="6" y="409"/>
            <a:chExt cx="2050" cy="494"/>
          </a:xfrm>
        </p:grpSpPr>
        <p:sp>
          <p:nvSpPr>
            <p:cNvPr id="27657" name="Rectangle 4"/>
            <p:cNvSpPr>
              <a:spLocks noChangeArrowheads="1"/>
            </p:cNvSpPr>
            <p:nvPr/>
          </p:nvSpPr>
          <p:spPr bwMode="auto">
            <a:xfrm>
              <a:off x="6" y="409"/>
              <a:ext cx="694" cy="494"/>
            </a:xfrm>
            <a:prstGeom prst="rect">
              <a:avLst/>
            </a:prstGeom>
            <a:noFill/>
            <a:ln w="12700">
              <a:noFill/>
              <a:miter lim="800000"/>
              <a:headEnd type="none" w="sm" len="sm"/>
              <a:tailEnd type="none" w="sm" len="sm"/>
            </a:ln>
          </p:spPr>
          <p:txBody>
            <a:bodyPr anchor="ctr">
              <a:prstTxWarp prst="textNoShape">
                <a:avLst/>
              </a:prstTxWarp>
            </a:bodyPr>
            <a:lstStyle/>
            <a:p>
              <a:pPr eaLnBrk="1" hangingPunct="1"/>
              <a:r>
                <a:rPr lang="en-GB" sz="1800">
                  <a:solidFill>
                    <a:srgbClr val="000000"/>
                  </a:solidFill>
                  <a:latin typeface="Arial" charset="0"/>
                  <a:ea typeface="Arial" charset="0"/>
                  <a:cs typeface="Arial" charset="0"/>
                </a:rPr>
                <a:t>LR+ =</a:t>
              </a:r>
              <a:endParaRPr lang="en-GB" sz="1800">
                <a:solidFill>
                  <a:srgbClr val="000000"/>
                </a:solidFill>
                <a:latin typeface="Arial Unicode MS" charset="0"/>
                <a:ea typeface="Arial Unicode MS" charset="0"/>
                <a:cs typeface="Arial Unicode MS" charset="0"/>
              </a:endParaRPr>
            </a:p>
            <a:p>
              <a:endParaRPr lang="en-GB" sz="2400">
                <a:solidFill>
                  <a:srgbClr val="000000"/>
                </a:solidFill>
                <a:latin typeface="Times New Roman" charset="0"/>
              </a:endParaRPr>
            </a:p>
          </p:txBody>
        </p:sp>
        <p:sp>
          <p:nvSpPr>
            <p:cNvPr id="27658" name="Rectangle 5"/>
            <p:cNvSpPr>
              <a:spLocks noChangeArrowheads="1"/>
            </p:cNvSpPr>
            <p:nvPr/>
          </p:nvSpPr>
          <p:spPr bwMode="auto">
            <a:xfrm>
              <a:off x="700" y="409"/>
              <a:ext cx="1356" cy="494"/>
            </a:xfrm>
            <a:prstGeom prst="rect">
              <a:avLst/>
            </a:prstGeom>
            <a:noFill/>
            <a:ln w="12700">
              <a:noFill/>
              <a:miter lim="800000"/>
              <a:headEnd type="none" w="sm" len="sm"/>
              <a:tailEnd type="none" w="sm" len="sm"/>
            </a:ln>
          </p:spPr>
          <p:txBody>
            <a:bodyPr anchor="ctr">
              <a:prstTxWarp prst="textNoShape">
                <a:avLst/>
              </a:prstTxWarp>
            </a:bodyPr>
            <a:lstStyle/>
            <a:p>
              <a:pPr algn="ctr" eaLnBrk="1" hangingPunct="1"/>
              <a:r>
                <a:rPr lang="en-GB" sz="1800" u="sng">
                  <a:solidFill>
                    <a:srgbClr val="000000"/>
                  </a:solidFill>
                  <a:latin typeface="Arial" charset="0"/>
                  <a:ea typeface="Arial" charset="0"/>
                  <a:cs typeface="Arial" charset="0"/>
                </a:rPr>
                <a:t>sensitivity</a:t>
              </a:r>
              <a:r>
                <a:rPr lang="en-GB" sz="1800">
                  <a:solidFill>
                    <a:srgbClr val="000000"/>
                  </a:solidFill>
                  <a:latin typeface="Arial" charset="0"/>
                  <a:ea typeface="Arial" charset="0"/>
                  <a:cs typeface="Arial" charset="0"/>
                </a:rPr>
                <a:t/>
              </a:r>
              <a:br>
                <a:rPr lang="en-GB" sz="1800">
                  <a:solidFill>
                    <a:srgbClr val="000000"/>
                  </a:solidFill>
                  <a:latin typeface="Arial" charset="0"/>
                  <a:ea typeface="Arial" charset="0"/>
                  <a:cs typeface="Arial" charset="0"/>
                </a:rPr>
              </a:br>
              <a:r>
                <a:rPr lang="en-GB" sz="1800">
                  <a:solidFill>
                    <a:srgbClr val="000000"/>
                  </a:solidFill>
                  <a:latin typeface="Arial" charset="0"/>
                  <a:ea typeface="Arial" charset="0"/>
                  <a:cs typeface="Arial" charset="0"/>
                </a:rPr>
                <a:t>1 - specificity</a:t>
              </a:r>
              <a:endParaRPr lang="en-GB" sz="1800">
                <a:solidFill>
                  <a:srgbClr val="000000"/>
                </a:solidFill>
                <a:latin typeface="Arial Unicode MS" charset="0"/>
                <a:ea typeface="Arial Unicode MS" charset="0"/>
                <a:cs typeface="Arial Unicode MS" charset="0"/>
              </a:endParaRPr>
            </a:p>
            <a:p>
              <a:pPr algn="ctr"/>
              <a:endParaRPr lang="en-GB" sz="1800">
                <a:solidFill>
                  <a:srgbClr val="000000"/>
                </a:solidFill>
                <a:latin typeface="Times New Roman" charset="0"/>
              </a:endParaRPr>
            </a:p>
          </p:txBody>
        </p:sp>
      </p:grpSp>
      <p:sp>
        <p:nvSpPr>
          <p:cNvPr id="27653" name="Rectangle 7"/>
          <p:cNvSpPr>
            <a:spLocks noChangeArrowheads="1"/>
          </p:cNvSpPr>
          <p:nvPr/>
        </p:nvSpPr>
        <p:spPr bwMode="auto">
          <a:xfrm>
            <a:off x="228600" y="3595688"/>
            <a:ext cx="9144000" cy="830997"/>
          </a:xfrm>
          <a:prstGeom prst="rect">
            <a:avLst/>
          </a:prstGeom>
          <a:noFill/>
          <a:ln w="12700">
            <a:noFill/>
            <a:miter lim="800000"/>
            <a:headEnd type="none" w="sm" len="sm"/>
            <a:tailEnd type="none" w="sm" len="sm"/>
          </a:ln>
        </p:spPr>
        <p:txBody>
          <a:bodyPr>
            <a:prstTxWarp prst="textNoShape">
              <a:avLst/>
            </a:prstTxWarp>
            <a:spAutoFit/>
          </a:bodyPr>
          <a:lstStyle/>
          <a:p>
            <a:pPr algn="l" eaLnBrk="1" hangingPunct="1"/>
            <a:r>
              <a:rPr lang="en-GB" sz="2400" dirty="0">
                <a:solidFill>
                  <a:srgbClr val="000000"/>
                </a:solidFill>
                <a:latin typeface="Arial" charset="0"/>
                <a:ea typeface="Arial" charset="0"/>
                <a:cs typeface="Arial" charset="0"/>
              </a:rPr>
              <a:t>The formula for the likelihood ratio for a negative test is: </a:t>
            </a:r>
            <a:endParaRPr lang="en-GB" sz="2400" dirty="0">
              <a:solidFill>
                <a:srgbClr val="000000"/>
              </a:solidFill>
              <a:latin typeface="Arial Unicode MS" charset="0"/>
              <a:ea typeface="Arial Unicode MS" charset="0"/>
              <a:cs typeface="Arial Unicode MS" charset="0"/>
            </a:endParaRPr>
          </a:p>
          <a:p>
            <a:pPr algn="l"/>
            <a:endParaRPr lang="en-GB" sz="2400" dirty="0">
              <a:solidFill>
                <a:srgbClr val="000000"/>
              </a:solidFill>
              <a:latin typeface="Times New Roman" charset="0"/>
            </a:endParaRPr>
          </a:p>
        </p:txBody>
      </p:sp>
      <p:grpSp>
        <p:nvGrpSpPr>
          <p:cNvPr id="3" name="Group 10"/>
          <p:cNvGrpSpPr>
            <a:grpSpLocks/>
          </p:cNvGrpSpPr>
          <p:nvPr/>
        </p:nvGrpSpPr>
        <p:grpSpPr bwMode="auto">
          <a:xfrm>
            <a:off x="3173413" y="4244975"/>
            <a:ext cx="3252787" cy="784225"/>
            <a:chOff x="6" y="1312"/>
            <a:chExt cx="2049" cy="494"/>
          </a:xfrm>
        </p:grpSpPr>
        <p:sp>
          <p:nvSpPr>
            <p:cNvPr id="27655" name="Rectangle 8"/>
            <p:cNvSpPr>
              <a:spLocks noChangeArrowheads="1"/>
            </p:cNvSpPr>
            <p:nvPr/>
          </p:nvSpPr>
          <p:spPr bwMode="auto">
            <a:xfrm>
              <a:off x="6" y="1312"/>
              <a:ext cx="673" cy="494"/>
            </a:xfrm>
            <a:prstGeom prst="rect">
              <a:avLst/>
            </a:prstGeom>
            <a:noFill/>
            <a:ln w="12700">
              <a:noFill/>
              <a:miter lim="800000"/>
              <a:headEnd type="none" w="sm" len="sm"/>
              <a:tailEnd type="none" w="sm" len="sm"/>
            </a:ln>
          </p:spPr>
          <p:txBody>
            <a:bodyPr anchor="ctr">
              <a:prstTxWarp prst="textNoShape">
                <a:avLst/>
              </a:prstTxWarp>
            </a:bodyPr>
            <a:lstStyle/>
            <a:p>
              <a:pPr eaLnBrk="1" hangingPunct="1"/>
              <a:r>
                <a:rPr lang="en-GB" sz="1800">
                  <a:solidFill>
                    <a:srgbClr val="000000"/>
                  </a:solidFill>
                  <a:latin typeface="Arial" charset="0"/>
                  <a:ea typeface="Arial" charset="0"/>
                  <a:cs typeface="Arial" charset="0"/>
                </a:rPr>
                <a:t>LR- =</a:t>
              </a:r>
              <a:endParaRPr lang="en-GB" sz="1800">
                <a:solidFill>
                  <a:srgbClr val="000000"/>
                </a:solidFill>
                <a:latin typeface="Arial Unicode MS" charset="0"/>
                <a:ea typeface="Arial Unicode MS" charset="0"/>
                <a:cs typeface="Arial Unicode MS" charset="0"/>
              </a:endParaRPr>
            </a:p>
            <a:p>
              <a:endParaRPr lang="en-GB" sz="2400">
                <a:solidFill>
                  <a:srgbClr val="000000"/>
                </a:solidFill>
                <a:latin typeface="Times New Roman" charset="0"/>
              </a:endParaRPr>
            </a:p>
          </p:txBody>
        </p:sp>
        <p:sp>
          <p:nvSpPr>
            <p:cNvPr id="27656" name="Rectangle 9"/>
            <p:cNvSpPr>
              <a:spLocks noChangeArrowheads="1"/>
            </p:cNvSpPr>
            <p:nvPr/>
          </p:nvSpPr>
          <p:spPr bwMode="auto">
            <a:xfrm>
              <a:off x="679" y="1312"/>
              <a:ext cx="1376" cy="494"/>
            </a:xfrm>
            <a:prstGeom prst="rect">
              <a:avLst/>
            </a:prstGeom>
            <a:noFill/>
            <a:ln w="12700">
              <a:noFill/>
              <a:miter lim="800000"/>
              <a:headEnd type="none" w="sm" len="sm"/>
              <a:tailEnd type="none" w="sm" len="sm"/>
            </a:ln>
          </p:spPr>
          <p:txBody>
            <a:bodyPr anchor="ctr">
              <a:prstTxWarp prst="textNoShape">
                <a:avLst/>
              </a:prstTxWarp>
            </a:bodyPr>
            <a:lstStyle/>
            <a:p>
              <a:pPr algn="ctr" eaLnBrk="1" hangingPunct="1"/>
              <a:r>
                <a:rPr lang="en-GB" sz="1800" u="sng">
                  <a:solidFill>
                    <a:srgbClr val="000000"/>
                  </a:solidFill>
                  <a:latin typeface="Arial" charset="0"/>
                  <a:ea typeface="Arial" charset="0"/>
                  <a:cs typeface="Arial" charset="0"/>
                </a:rPr>
                <a:t>1 - sensitivity</a:t>
              </a:r>
              <a:r>
                <a:rPr lang="en-GB" sz="1800">
                  <a:solidFill>
                    <a:srgbClr val="000000"/>
                  </a:solidFill>
                  <a:latin typeface="Arial" charset="0"/>
                  <a:ea typeface="Arial" charset="0"/>
                  <a:cs typeface="Arial" charset="0"/>
                </a:rPr>
                <a:t> </a:t>
              </a:r>
              <a:br>
                <a:rPr lang="en-GB" sz="1800">
                  <a:solidFill>
                    <a:srgbClr val="000000"/>
                  </a:solidFill>
                  <a:latin typeface="Arial" charset="0"/>
                  <a:ea typeface="Arial" charset="0"/>
                  <a:cs typeface="Arial" charset="0"/>
                </a:rPr>
              </a:br>
              <a:r>
                <a:rPr lang="en-GB" sz="1800">
                  <a:solidFill>
                    <a:srgbClr val="000000"/>
                  </a:solidFill>
                  <a:latin typeface="Arial" charset="0"/>
                  <a:ea typeface="Arial" charset="0"/>
                  <a:cs typeface="Arial" charset="0"/>
                </a:rPr>
                <a:t>specificity</a:t>
              </a:r>
              <a:endParaRPr lang="en-GB" sz="1800">
                <a:solidFill>
                  <a:srgbClr val="000000"/>
                </a:solidFill>
                <a:latin typeface="Arial Unicode MS" charset="0"/>
                <a:ea typeface="Arial Unicode MS" charset="0"/>
                <a:cs typeface="Arial Unicode MS" charset="0"/>
              </a:endParaRPr>
            </a:p>
            <a:p>
              <a:pPr algn="ctr"/>
              <a:endParaRPr lang="en-GB" sz="1800">
                <a:solidFill>
                  <a:srgbClr val="000000"/>
                </a:solidFill>
                <a:latin typeface="Times New Roman"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nomogram"/>
          <p:cNvPicPr>
            <a:picLocks noChangeAspect="1" noChangeArrowheads="1"/>
          </p:cNvPicPr>
          <p:nvPr/>
        </p:nvPicPr>
        <p:blipFill>
          <a:blip r:embed="rId3" cstate="print"/>
          <a:srcRect/>
          <a:stretch>
            <a:fillRect/>
          </a:stretch>
        </p:blipFill>
        <p:spPr bwMode="auto">
          <a:xfrm>
            <a:off x="2322513" y="265113"/>
            <a:ext cx="4497387" cy="6326187"/>
          </a:xfrm>
          <a:prstGeom prst="rect">
            <a:avLst/>
          </a:prstGeom>
          <a:noFill/>
          <a:ln w="9525">
            <a:noFill/>
            <a:miter lim="800000"/>
            <a:headEnd/>
            <a:tailEnd/>
          </a:ln>
        </p:spPr>
      </p:pic>
      <p:sp>
        <p:nvSpPr>
          <p:cNvPr id="28675" name="Line 4"/>
          <p:cNvSpPr>
            <a:spLocks noChangeShapeType="1"/>
          </p:cNvSpPr>
          <p:nvPr/>
        </p:nvSpPr>
        <p:spPr bwMode="auto">
          <a:xfrm flipV="1">
            <a:off x="3657600" y="2895600"/>
            <a:ext cx="1828800" cy="685800"/>
          </a:xfrm>
          <a:prstGeom prst="line">
            <a:avLst/>
          </a:prstGeom>
          <a:noFill/>
          <a:ln w="25400">
            <a:solidFill>
              <a:srgbClr val="FF9900"/>
            </a:solidFill>
            <a:prstDash val="dash"/>
            <a:round/>
            <a:headEnd type="none" w="sm" len="sm"/>
            <a:tailEnd type="none" w="sm" len="sm"/>
          </a:ln>
        </p:spPr>
        <p:txBody>
          <a:bodyPr>
            <a:prstTxWarp prst="textNoShape">
              <a:avLst/>
            </a:prstTxWarp>
            <a:spAutoFit/>
          </a:bodyPr>
          <a:lstStyle/>
          <a:p>
            <a:endParaRPr lang="en-US"/>
          </a:p>
        </p:txBody>
      </p:sp>
      <p:sp>
        <p:nvSpPr>
          <p:cNvPr id="28676" name="Line 5"/>
          <p:cNvSpPr>
            <a:spLocks noChangeShapeType="1"/>
          </p:cNvSpPr>
          <p:nvPr/>
        </p:nvSpPr>
        <p:spPr bwMode="auto">
          <a:xfrm flipV="1">
            <a:off x="3657600" y="3352800"/>
            <a:ext cx="1828800" cy="228600"/>
          </a:xfrm>
          <a:prstGeom prst="line">
            <a:avLst/>
          </a:prstGeom>
          <a:noFill/>
          <a:ln w="25400">
            <a:solidFill>
              <a:srgbClr val="FF9900"/>
            </a:solidFill>
            <a:prstDash val="dash"/>
            <a:round/>
            <a:headEnd type="none" w="sm" len="sm"/>
            <a:tailEnd type="none" w="sm" len="sm"/>
          </a:ln>
        </p:spPr>
        <p:txBody>
          <a:bodyPr>
            <a:prstTxWarp prst="textNoShape">
              <a:avLst/>
            </a:prstTxWarp>
            <a:spAutoFit/>
          </a:bodyPr>
          <a:lstStyle/>
          <a:p>
            <a:endParaRPr lang="en-US"/>
          </a:p>
        </p:txBody>
      </p:sp>
      <p:sp>
        <p:nvSpPr>
          <p:cNvPr id="28677" name="Line 6"/>
          <p:cNvSpPr>
            <a:spLocks noChangeShapeType="1"/>
          </p:cNvSpPr>
          <p:nvPr/>
        </p:nvSpPr>
        <p:spPr bwMode="auto">
          <a:xfrm flipV="1">
            <a:off x="3657600" y="1905000"/>
            <a:ext cx="1828800" cy="1676400"/>
          </a:xfrm>
          <a:prstGeom prst="line">
            <a:avLst/>
          </a:prstGeom>
          <a:noFill/>
          <a:ln w="25400">
            <a:solidFill>
              <a:srgbClr val="FF9900"/>
            </a:solidFill>
            <a:prstDash val="dash"/>
            <a:round/>
            <a:headEnd type="none" w="sm" len="sm"/>
            <a:tailEnd type="none" w="sm" len="sm"/>
          </a:ln>
        </p:spPr>
        <p:txBody>
          <a:bodyPr>
            <a:prstTxWarp prst="textNoShape">
              <a:avLst/>
            </a:prstTxWarp>
            <a:spAutoFit/>
          </a:bodyPr>
          <a:lstStyle/>
          <a:p>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GB" sz="4000" dirty="0"/>
              <a:t>A short diversion via the GUM clinic</a:t>
            </a:r>
          </a:p>
        </p:txBody>
      </p:sp>
      <p:sp>
        <p:nvSpPr>
          <p:cNvPr id="29699" name="Rectangle 3"/>
          <p:cNvSpPr>
            <a:spLocks noGrp="1" noChangeArrowheads="1"/>
          </p:cNvSpPr>
          <p:nvPr>
            <p:ph type="body" idx="1"/>
          </p:nvPr>
        </p:nvSpPr>
        <p:spPr/>
        <p:txBody>
          <a:bodyPr/>
          <a:lstStyle/>
          <a:p>
            <a:r>
              <a:rPr lang="en-GB" sz="2600"/>
              <a:t>28 year old woman, lower abdominal pain, 2 days</a:t>
            </a:r>
          </a:p>
          <a:p>
            <a:r>
              <a:rPr lang="en-GB" sz="2600"/>
              <a:t>Practitioner went into “pain history” mode</a:t>
            </a:r>
          </a:p>
          <a:p>
            <a:pPr lvl="1"/>
            <a:r>
              <a:rPr lang="en-GB" sz="2000"/>
              <a:t>Describe the pain</a:t>
            </a:r>
          </a:p>
          <a:p>
            <a:pPr lvl="1"/>
            <a:r>
              <a:rPr lang="en-GB" sz="2000"/>
              <a:t>What brings it on</a:t>
            </a:r>
          </a:p>
          <a:p>
            <a:pPr lvl="1"/>
            <a:r>
              <a:rPr lang="en-GB" sz="2000"/>
              <a:t>What relieves it</a:t>
            </a:r>
          </a:p>
          <a:p>
            <a:pPr lvl="1"/>
            <a:r>
              <a:rPr lang="en-GB" sz="2000"/>
              <a:t>Have you had it before</a:t>
            </a:r>
          </a:p>
          <a:p>
            <a:pPr lvl="1"/>
            <a:r>
              <a:rPr lang="en-GB" sz="2000"/>
              <a:t>Does it spread anywhere else…etc</a:t>
            </a:r>
          </a:p>
          <a:p>
            <a:r>
              <a:rPr lang="en-GB" sz="2600"/>
              <a:t>One additional question (perhaps two) could have saved him about 5 minutes (she did not speak English very well)</a:t>
            </a:r>
          </a:p>
          <a:p>
            <a:pPr lvl="1"/>
            <a:r>
              <a:rPr lang="en-GB" sz="2000"/>
              <a:t>Any burning when you pee?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76200"/>
            <a:ext cx="8229600" cy="1143000"/>
          </a:xfrm>
          <a:noFill/>
        </p:spPr>
        <p:txBody>
          <a:bodyPr lIns="92075" tIns="46038" rIns="92075" bIns="46038" anchor="b"/>
          <a:lstStyle/>
          <a:p>
            <a:r>
              <a:rPr lang="en-US" u="sng" dirty="0"/>
              <a:t>The Problems</a:t>
            </a:r>
            <a:r>
              <a:rPr lang="en-US" dirty="0"/>
              <a:t>:</a:t>
            </a:r>
          </a:p>
        </p:txBody>
      </p:sp>
      <p:sp>
        <p:nvSpPr>
          <p:cNvPr id="376835" name="Rectangle 3"/>
          <p:cNvSpPr>
            <a:spLocks noGrp="1" noChangeArrowheads="1"/>
          </p:cNvSpPr>
          <p:nvPr>
            <p:ph type="body" idx="1"/>
          </p:nvPr>
        </p:nvSpPr>
        <p:spPr>
          <a:noFill/>
        </p:spPr>
        <p:txBody>
          <a:bodyPr lIns="92075" tIns="46038" rIns="92075" bIns="46038"/>
          <a:lstStyle/>
          <a:p>
            <a:r>
              <a:rPr lang="en-US"/>
              <a:t>To keep up to date in Internal Medicine, I need to read 17 articles a day, 365 days a year</a:t>
            </a:r>
          </a:p>
          <a:p>
            <a:r>
              <a:rPr lang="en-US"/>
              <a:t>Need to read</a:t>
            </a:r>
          </a:p>
          <a:p>
            <a:r>
              <a:rPr lang="en-US"/>
              <a:t>Don’t</a:t>
            </a:r>
          </a:p>
          <a:p>
            <a:r>
              <a:rPr lang="en-US"/>
              <a:t>Nor does anyone else </a:t>
            </a:r>
          </a:p>
        </p:txBody>
      </p:sp>
      <p:sp>
        <p:nvSpPr>
          <p:cNvPr id="7172" name="Text Box 4"/>
          <p:cNvSpPr txBox="1">
            <a:spLocks noChangeArrowheads="1"/>
          </p:cNvSpPr>
          <p:nvPr/>
        </p:nvSpPr>
        <p:spPr bwMode="auto">
          <a:xfrm>
            <a:off x="1808163" y="6010275"/>
            <a:ext cx="6180137" cy="336550"/>
          </a:xfrm>
          <a:prstGeom prst="rect">
            <a:avLst/>
          </a:prstGeom>
          <a:noFill/>
          <a:ln w="12700">
            <a:noFill/>
            <a:miter lim="800000"/>
            <a:headEnd type="none" w="sm" len="sm"/>
            <a:tailEnd type="none" w="sm" len="sm"/>
          </a:ln>
        </p:spPr>
        <p:txBody>
          <a:bodyPr wrap="none">
            <a:prstTxWarp prst="textNoShape">
              <a:avLst/>
            </a:prstTxWarp>
            <a:spAutoFit/>
          </a:bodyPr>
          <a:lstStyle/>
          <a:p>
            <a:r>
              <a:rPr lang="en-GB" sz="1600">
                <a:solidFill>
                  <a:srgbClr val="33CC33"/>
                </a:solidFill>
                <a:latin typeface="Arial" charset="0"/>
              </a:rPr>
              <a:t>Slide from Sackett D, EBM general, www.cebm.net/downloads.asp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76835">
                                            <p:txEl>
                                              <p:pRg st="0" end="0"/>
                                            </p:txEl>
                                          </p:spTgt>
                                        </p:tgtEl>
                                        <p:attrNameLst>
                                          <p:attrName>style.visibility</p:attrName>
                                        </p:attrNameLst>
                                      </p:cBhvr>
                                      <p:to>
                                        <p:strVal val="visible"/>
                                      </p:to>
                                    </p:set>
                                    <p:animEffect transition="in" filter="wipe(left)">
                                      <p:cBhvr>
                                        <p:cTn id="7" dur="500"/>
                                        <p:tgtEl>
                                          <p:spTgt spid="3768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76835">
                                            <p:txEl>
                                              <p:pRg st="1" end="1"/>
                                            </p:txEl>
                                          </p:spTgt>
                                        </p:tgtEl>
                                        <p:attrNameLst>
                                          <p:attrName>style.visibility</p:attrName>
                                        </p:attrNameLst>
                                      </p:cBhvr>
                                      <p:to>
                                        <p:strVal val="visible"/>
                                      </p:to>
                                    </p:set>
                                    <p:animEffect transition="in" filter="wipe(left)">
                                      <p:cBhvr>
                                        <p:cTn id="12" dur="500"/>
                                        <p:tgtEl>
                                          <p:spTgt spid="3768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76835">
                                            <p:txEl>
                                              <p:pRg st="2" end="2"/>
                                            </p:txEl>
                                          </p:spTgt>
                                        </p:tgtEl>
                                        <p:attrNameLst>
                                          <p:attrName>style.visibility</p:attrName>
                                        </p:attrNameLst>
                                      </p:cBhvr>
                                      <p:to>
                                        <p:strVal val="visible"/>
                                      </p:to>
                                    </p:set>
                                    <p:animEffect transition="in" filter="wipe(left)">
                                      <p:cBhvr>
                                        <p:cTn id="17" dur="500"/>
                                        <p:tgtEl>
                                          <p:spTgt spid="3768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76835">
                                            <p:txEl>
                                              <p:pRg st="3" end="3"/>
                                            </p:txEl>
                                          </p:spTgt>
                                        </p:tgtEl>
                                        <p:attrNameLst>
                                          <p:attrName>style.visibility</p:attrName>
                                        </p:attrNameLst>
                                      </p:cBhvr>
                                      <p:to>
                                        <p:strVal val="visible"/>
                                      </p:to>
                                    </p:set>
                                    <p:animEffect transition="in" filter="wipe(left)">
                                      <p:cBhvr>
                                        <p:cTn id="22" dur="500"/>
                                        <p:tgtEl>
                                          <p:spTgt spid="3768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6835"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GB"/>
              <a:t>What evidence is being used?</a:t>
            </a:r>
          </a:p>
        </p:txBody>
      </p:sp>
      <p:sp>
        <p:nvSpPr>
          <p:cNvPr id="30723" name="Rectangle 3"/>
          <p:cNvSpPr>
            <a:spLocks noGrp="1" noChangeArrowheads="1"/>
          </p:cNvSpPr>
          <p:nvPr>
            <p:ph type="body" idx="1"/>
          </p:nvPr>
        </p:nvSpPr>
        <p:spPr/>
        <p:txBody>
          <a:bodyPr/>
          <a:lstStyle/>
          <a:p>
            <a:r>
              <a:rPr lang="en-GB"/>
              <a:t>Knowledge of how common the condition is in patients like mine (young women)</a:t>
            </a:r>
          </a:p>
          <a:p>
            <a:pPr lvl="1"/>
            <a:r>
              <a:rPr lang="en-GB">
                <a:solidFill>
                  <a:srgbClr val="FF9900"/>
                </a:solidFill>
              </a:rPr>
              <a:t>Incidence</a:t>
            </a:r>
            <a:r>
              <a:rPr lang="en-GB"/>
              <a:t> of acute UTI is 0.6 per person year</a:t>
            </a:r>
          </a:p>
          <a:p>
            <a:pPr lvl="1"/>
            <a:r>
              <a:rPr lang="en-US">
                <a:solidFill>
                  <a:srgbClr val="FF9900"/>
                </a:solidFill>
                <a:ea typeface="Arial" charset="0"/>
                <a:cs typeface="Arial" charset="0"/>
              </a:rPr>
              <a:t>Period</a:t>
            </a:r>
            <a:r>
              <a:rPr lang="en-US">
                <a:ea typeface="Arial" charset="0"/>
                <a:cs typeface="Arial" charset="0"/>
              </a:rPr>
              <a:t> </a:t>
            </a:r>
            <a:r>
              <a:rPr lang="en-US">
                <a:solidFill>
                  <a:srgbClr val="FF9900"/>
                </a:solidFill>
                <a:ea typeface="Arial" charset="0"/>
                <a:cs typeface="Arial" charset="0"/>
              </a:rPr>
              <a:t>prevalence</a:t>
            </a:r>
            <a:r>
              <a:rPr lang="en-US">
                <a:ea typeface="Arial" charset="0"/>
                <a:cs typeface="Arial" charset="0"/>
              </a:rPr>
              <a:t>: In a survey of 2000 American women (&gt;18), 10.8% had at least one UTI in the past year</a:t>
            </a:r>
          </a:p>
          <a:p>
            <a:pPr lvl="1"/>
            <a:r>
              <a:rPr lang="en-GB">
                <a:solidFill>
                  <a:srgbClr val="FF9900"/>
                </a:solidFill>
              </a:rPr>
              <a:t>Lifetime risk</a:t>
            </a:r>
            <a:r>
              <a:rPr lang="en-GB"/>
              <a:t> </a:t>
            </a:r>
            <a:r>
              <a:rPr lang="en-US">
                <a:ea typeface="Arial" charset="0"/>
                <a:cs typeface="Arial" charset="0"/>
              </a:rPr>
              <a:t>50% </a:t>
            </a:r>
          </a:p>
          <a:p>
            <a:pPr lvl="1"/>
            <a:endParaRPr lang="en-US">
              <a:ea typeface="Arial" charset="0"/>
              <a:cs typeface="Arial" charset="0"/>
            </a:endParaRPr>
          </a:p>
          <a:p>
            <a:pPr lvl="1"/>
            <a:endParaRPr lang="en-GB"/>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GB" sz="4000" dirty="0"/>
              <a:t>What evidence is being used? (2)</a:t>
            </a:r>
          </a:p>
        </p:txBody>
      </p:sp>
      <p:sp>
        <p:nvSpPr>
          <p:cNvPr id="31747" name="Rectangle 3"/>
          <p:cNvSpPr>
            <a:spLocks noGrp="1" noChangeArrowheads="1"/>
          </p:cNvSpPr>
          <p:nvPr>
            <p:ph type="body" idx="1"/>
          </p:nvPr>
        </p:nvSpPr>
        <p:spPr/>
        <p:txBody>
          <a:bodyPr/>
          <a:lstStyle/>
          <a:p>
            <a:r>
              <a:rPr lang="en-GB"/>
              <a:t>Knowledge of the risk factors</a:t>
            </a:r>
          </a:p>
          <a:p>
            <a:pPr lvl="1"/>
            <a:r>
              <a:rPr lang="en-GB"/>
              <a:t>Sexual activity (recent onset, frequent)</a:t>
            </a:r>
          </a:p>
          <a:p>
            <a:pPr lvl="1"/>
            <a:r>
              <a:rPr lang="en-GB"/>
              <a:t>Use of diaphragm</a:t>
            </a:r>
          </a:p>
          <a:p>
            <a:pPr lvl="1"/>
            <a:r>
              <a:rPr lang="en-GB"/>
              <a:t>Use of spermicides</a:t>
            </a:r>
          </a:p>
          <a:p>
            <a:pPr lvl="1"/>
            <a:r>
              <a:rPr lang="en-GB"/>
              <a:t>Family history (for recurrent UTI)</a:t>
            </a:r>
          </a:p>
          <a:p>
            <a:r>
              <a:rPr lang="en-GB"/>
              <a:t>Knowledge of the symptoms</a:t>
            </a:r>
          </a:p>
          <a:p>
            <a:pPr lvl="1"/>
            <a:r>
              <a:rPr lang="en-GB"/>
              <a:t>dysuria, </a:t>
            </a:r>
            <a:r>
              <a:rPr lang="en-US">
                <a:ea typeface="Arial" charset="0"/>
                <a:cs typeface="Arial" charset="0"/>
              </a:rPr>
              <a:t>urinary frequency, nocturia, urgency, voiding of small volumes, incontinence, suprapubic or pelvic pain, </a:t>
            </a:r>
            <a:r>
              <a:rPr lang="en-US">
                <a:ea typeface="Times New Roman" charset="0"/>
                <a:cs typeface="Times New Roman" charset="0"/>
              </a:rPr>
              <a:t> haematuria, cloudy smelly urine</a:t>
            </a:r>
            <a:r>
              <a:rPr lang="en-GB"/>
              <a:t> </a:t>
            </a:r>
          </a:p>
          <a:p>
            <a:endParaRPr lang="en-GB"/>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GB"/>
              <a:t>Clinical predictors of a UTI</a:t>
            </a:r>
          </a:p>
        </p:txBody>
      </p:sp>
      <p:graphicFrame>
        <p:nvGraphicFramePr>
          <p:cNvPr id="358441" name="Group 41"/>
          <p:cNvGraphicFramePr>
            <a:graphicFrameLocks noGrp="1"/>
          </p:cNvGraphicFramePr>
          <p:nvPr>
            <p:ph type="tbl" idx="1"/>
          </p:nvPr>
        </p:nvGraphicFramePr>
        <p:xfrm>
          <a:off x="285750" y="1385888"/>
          <a:ext cx="8477250" cy="4744721"/>
        </p:xfrm>
        <a:graphic>
          <a:graphicData uri="http://schemas.openxmlformats.org/drawingml/2006/table">
            <a:tbl>
              <a:tblPr/>
              <a:tblGrid>
                <a:gridCol w="2825750"/>
                <a:gridCol w="2825750"/>
                <a:gridCol w="2825750"/>
              </a:tblGrid>
              <a:tr h="7731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600" b="0" i="0" u="none" strike="noStrike" cap="none" normalizeH="0" baseline="0" smtClean="0">
                        <a:ln>
                          <a:noFill/>
                        </a:ln>
                        <a:solidFill>
                          <a:srgbClr val="00000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600" b="0" i="0" u="none" strike="noStrike" cap="none" normalizeH="0" baseline="0" smtClean="0">
                          <a:ln>
                            <a:noFill/>
                          </a:ln>
                          <a:solidFill>
                            <a:srgbClr val="000000"/>
                          </a:solidFill>
                          <a:effectLst/>
                          <a:latin typeface="Arial" charset="0"/>
                        </a:rPr>
                        <a:t>Positive  Likelihood ratio</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600" b="0" i="0" u="none" strike="noStrike" cap="none" normalizeH="0" baseline="0" smtClean="0">
                          <a:ln>
                            <a:noFill/>
                          </a:ln>
                          <a:solidFill>
                            <a:srgbClr val="000000"/>
                          </a:solidFill>
                          <a:effectLst/>
                          <a:latin typeface="Arial" charset="0"/>
                        </a:rPr>
                        <a:t>Negative Likelihood ratio</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7715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600" b="0" i="0" u="none" strike="noStrike" cap="none" normalizeH="0" baseline="0" smtClean="0">
                          <a:ln>
                            <a:noFill/>
                          </a:ln>
                          <a:solidFill>
                            <a:srgbClr val="000000"/>
                          </a:solidFill>
                          <a:effectLst/>
                          <a:latin typeface="Arial" charset="0"/>
                        </a:rPr>
                        <a:t>Self diagnosis</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600" b="0" i="0" u="none" strike="noStrike" cap="none" normalizeH="0" baseline="0" smtClean="0">
                          <a:ln>
                            <a:noFill/>
                          </a:ln>
                          <a:solidFill>
                            <a:srgbClr val="000000"/>
                          </a:solidFill>
                          <a:effectLst/>
                          <a:latin typeface="Arial" charset="0"/>
                        </a:rPr>
                        <a:t>4.0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600" b="0" i="0" u="none" strike="noStrike" cap="none" normalizeH="0" baseline="0" smtClean="0">
                          <a:ln>
                            <a:noFill/>
                          </a:ln>
                          <a:solidFill>
                            <a:srgbClr val="000000"/>
                          </a:solidFill>
                          <a:effectLst/>
                          <a:latin typeface="Arial" charset="0"/>
                        </a:rPr>
                        <a:t>0</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7731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600" b="0" i="0" u="none" strike="noStrike" cap="none" normalizeH="0" baseline="0" smtClean="0">
                          <a:ln>
                            <a:noFill/>
                          </a:ln>
                          <a:solidFill>
                            <a:srgbClr val="000000"/>
                          </a:solidFill>
                          <a:effectLst/>
                          <a:latin typeface="Arial" charset="0"/>
                        </a:rPr>
                        <a:t>Haematuria</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600" b="0" i="0" u="none" strike="noStrike" cap="none" normalizeH="0" baseline="0" smtClean="0">
                          <a:ln>
                            <a:noFill/>
                          </a:ln>
                          <a:solidFill>
                            <a:srgbClr val="000000"/>
                          </a:solidFill>
                          <a:effectLst/>
                          <a:latin typeface="Arial" charset="0"/>
                        </a:rPr>
                        <a:t>2.0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600" b="0" i="0" u="none" strike="noStrike" cap="none" normalizeH="0" baseline="0" smtClean="0">
                          <a:ln>
                            <a:noFill/>
                          </a:ln>
                          <a:solidFill>
                            <a:srgbClr val="000000"/>
                          </a:solidFill>
                          <a:effectLst/>
                          <a:latin typeface="Arial" charset="0"/>
                        </a:rPr>
                        <a:t>0.9</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7715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600" b="0" i="0" u="none" strike="noStrike" cap="none" normalizeH="0" baseline="0" smtClean="0">
                          <a:ln>
                            <a:noFill/>
                          </a:ln>
                          <a:solidFill>
                            <a:srgbClr val="000000"/>
                          </a:solidFill>
                          <a:effectLst/>
                          <a:latin typeface="Arial" charset="0"/>
                        </a:rPr>
                        <a:t>Frequency</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600" b="0" i="0" u="none" strike="noStrike" cap="none" normalizeH="0" baseline="0" smtClean="0">
                          <a:ln>
                            <a:noFill/>
                          </a:ln>
                          <a:solidFill>
                            <a:srgbClr val="000000"/>
                          </a:solidFill>
                          <a:effectLst/>
                          <a:latin typeface="Arial" charset="0"/>
                        </a:rPr>
                        <a:t>1.8</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600" b="0" i="0" u="none" strike="noStrike" cap="none" normalizeH="0" baseline="0" smtClean="0">
                          <a:ln>
                            <a:noFill/>
                          </a:ln>
                          <a:solidFill>
                            <a:srgbClr val="000000"/>
                          </a:solidFill>
                          <a:effectLst/>
                          <a:latin typeface="Arial" charset="0"/>
                        </a:rPr>
                        <a:t>0.6</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7731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600" b="0" i="0" u="none" strike="noStrike" cap="none" normalizeH="0" baseline="0" smtClean="0">
                          <a:ln>
                            <a:noFill/>
                          </a:ln>
                          <a:solidFill>
                            <a:srgbClr val="000000"/>
                          </a:solidFill>
                          <a:effectLst/>
                          <a:latin typeface="Arial" charset="0"/>
                        </a:rPr>
                        <a:t>Dysuria</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600" b="0" i="0" u="none" strike="noStrike" cap="none" normalizeH="0" baseline="0" smtClean="0">
                          <a:ln>
                            <a:noFill/>
                          </a:ln>
                          <a:solidFill>
                            <a:srgbClr val="000000"/>
                          </a:solidFill>
                          <a:effectLst/>
                          <a:latin typeface="Arial" charset="0"/>
                        </a:rPr>
                        <a:t>1.5</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600" b="0" i="0" u="none" strike="noStrike" cap="none" normalizeH="0" baseline="0" smtClean="0">
                          <a:ln>
                            <a:noFill/>
                          </a:ln>
                          <a:solidFill>
                            <a:srgbClr val="000000"/>
                          </a:solidFill>
                          <a:effectLst/>
                          <a:latin typeface="Arial" charset="0"/>
                        </a:rPr>
                        <a:t>0.5</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7715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600" b="0" i="0" u="none" strike="noStrike" cap="none" normalizeH="0" baseline="0" smtClean="0">
                          <a:ln>
                            <a:noFill/>
                          </a:ln>
                          <a:solidFill>
                            <a:srgbClr val="000000"/>
                          </a:solidFill>
                          <a:effectLst/>
                          <a:latin typeface="Arial" charset="0"/>
                        </a:rPr>
                        <a:t>Lower abdo pain</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600" b="0" i="0" u="none" strike="noStrike" cap="none" normalizeH="0" baseline="0" smtClean="0">
                          <a:ln>
                            <a:noFill/>
                          </a:ln>
                          <a:solidFill>
                            <a:srgbClr val="000000"/>
                          </a:solidFill>
                          <a:effectLst/>
                          <a:latin typeface="Arial" charset="0"/>
                        </a:rPr>
                        <a:t>1.1</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600" b="0" i="0" u="none" strike="noStrike" cap="none" normalizeH="0" baseline="0" dirty="0" smtClean="0">
                          <a:ln>
                            <a:noFill/>
                          </a:ln>
                          <a:solidFill>
                            <a:srgbClr val="000000"/>
                          </a:solidFill>
                          <a:effectLst/>
                          <a:latin typeface="Arial" charset="0"/>
                        </a:rPr>
                        <a:t>0.9</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32801" name="Text Box 42"/>
          <p:cNvSpPr txBox="1">
            <a:spLocks noChangeArrowheads="1"/>
          </p:cNvSpPr>
          <p:nvPr/>
        </p:nvSpPr>
        <p:spPr bwMode="auto">
          <a:xfrm>
            <a:off x="4270375" y="6096000"/>
            <a:ext cx="3640138" cy="519113"/>
          </a:xfrm>
          <a:prstGeom prst="rect">
            <a:avLst/>
          </a:prstGeom>
          <a:noFill/>
          <a:ln w="12700">
            <a:noFill/>
            <a:miter lim="800000"/>
            <a:headEnd type="none" w="sm" len="sm"/>
            <a:tailEnd type="none" w="sm" len="sm"/>
          </a:ln>
        </p:spPr>
        <p:txBody>
          <a:bodyPr wrap="none">
            <a:prstTxWarp prst="textNoShape">
              <a:avLst/>
            </a:prstTxWarp>
            <a:spAutoFit/>
          </a:bodyPr>
          <a:lstStyle/>
          <a:p>
            <a:r>
              <a:rPr lang="en-US" sz="1400" b="1">
                <a:solidFill>
                  <a:schemeClr val="bg1"/>
                </a:solidFill>
                <a:latin typeface="Arial" charset="0"/>
                <a:ea typeface="Arial" charset="0"/>
                <a:cs typeface="Arial" charset="0"/>
              </a:rPr>
              <a:t>Bent S, et al. </a:t>
            </a:r>
            <a:r>
              <a:rPr lang="en-US" sz="1400" b="1" i="1">
                <a:solidFill>
                  <a:schemeClr val="bg1"/>
                </a:solidFill>
                <a:latin typeface="Arial" charset="0"/>
                <a:ea typeface="Arial" charset="0"/>
                <a:cs typeface="Arial" charset="0"/>
              </a:rPr>
              <a:t>JAMA</a:t>
            </a:r>
            <a:r>
              <a:rPr lang="en-US" sz="1400" b="1">
                <a:solidFill>
                  <a:schemeClr val="bg1"/>
                </a:solidFill>
                <a:latin typeface="Arial" charset="0"/>
                <a:ea typeface="Arial" charset="0"/>
                <a:cs typeface="Arial" charset="0"/>
              </a:rPr>
              <a:t>. 2002;287:2705-2706</a:t>
            </a:r>
            <a:r>
              <a:rPr lang="en-GB"/>
              <a:t>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GB"/>
              <a:t>Combination of symptoms</a:t>
            </a:r>
          </a:p>
        </p:txBody>
      </p:sp>
      <p:sp>
        <p:nvSpPr>
          <p:cNvPr id="33795" name="Rectangle 3"/>
          <p:cNvSpPr>
            <a:spLocks noGrp="1" noChangeArrowheads="1"/>
          </p:cNvSpPr>
          <p:nvPr>
            <p:ph type="body" idx="1"/>
          </p:nvPr>
        </p:nvSpPr>
        <p:spPr/>
        <p:txBody>
          <a:bodyPr/>
          <a:lstStyle/>
          <a:p>
            <a:r>
              <a:rPr lang="en-GB"/>
              <a:t>Combination of symptoms increased LR further</a:t>
            </a:r>
          </a:p>
          <a:p>
            <a:pPr lvl="1"/>
            <a:r>
              <a:rPr lang="en-GB"/>
              <a:t>Women with dysuria and frequency, but without vaginal discharge or irritation: LR = 24.6</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GB"/>
              <a:t>Diagnosis of a UTI</a:t>
            </a:r>
          </a:p>
        </p:txBody>
      </p:sp>
      <p:sp>
        <p:nvSpPr>
          <p:cNvPr id="34819" name="Rectangle 3"/>
          <p:cNvSpPr>
            <a:spLocks noGrp="1" noChangeArrowheads="1"/>
          </p:cNvSpPr>
          <p:nvPr>
            <p:ph type="body" idx="1"/>
          </p:nvPr>
        </p:nvSpPr>
        <p:spPr/>
        <p:txBody>
          <a:bodyPr/>
          <a:lstStyle/>
          <a:p>
            <a:pPr>
              <a:lnSpc>
                <a:spcPct val="90000"/>
              </a:lnSpc>
            </a:pPr>
            <a:r>
              <a:rPr lang="en-GB" sz="2600"/>
              <a:t>History</a:t>
            </a:r>
          </a:p>
          <a:p>
            <a:pPr lvl="1">
              <a:lnSpc>
                <a:spcPct val="90000"/>
              </a:lnSpc>
            </a:pPr>
            <a:r>
              <a:rPr lang="en-GB" sz="2000"/>
              <a:t>in women with dysuria and frequency, in the absence of vaginitis, the diagnosis is urinary tract infection (UTI) 80% of the time</a:t>
            </a:r>
          </a:p>
          <a:p>
            <a:pPr>
              <a:lnSpc>
                <a:spcPct val="90000"/>
              </a:lnSpc>
            </a:pPr>
            <a:r>
              <a:rPr lang="en-GB" sz="2600"/>
              <a:t>Urinalysis</a:t>
            </a:r>
          </a:p>
          <a:p>
            <a:pPr lvl="1">
              <a:lnSpc>
                <a:spcPct val="90000"/>
              </a:lnSpc>
            </a:pPr>
            <a:r>
              <a:rPr lang="en-GB" sz="2000"/>
              <a:t>urinalysis for detection of pyuria by dipstick has a sensitivity of 80-90% and a specificity of 50% for predicting UTI </a:t>
            </a:r>
          </a:p>
          <a:p>
            <a:pPr>
              <a:lnSpc>
                <a:spcPct val="90000"/>
              </a:lnSpc>
            </a:pPr>
            <a:r>
              <a:rPr lang="en-GB" sz="2600"/>
              <a:t>No urine culture</a:t>
            </a:r>
          </a:p>
          <a:p>
            <a:pPr lvl="1">
              <a:lnSpc>
                <a:spcPct val="90000"/>
              </a:lnSpc>
            </a:pPr>
            <a:r>
              <a:rPr lang="en-GB" sz="2000"/>
              <a:t>Urine culture is NOT indicated in the vast majority of UTIs. Urine culture has a sensitivity of 50% (if threshold for positive is &gt;10</a:t>
            </a:r>
            <a:r>
              <a:rPr lang="en-GB" sz="2000" baseline="30000"/>
              <a:t>5</a:t>
            </a:r>
            <a:r>
              <a:rPr lang="en-GB" sz="2000"/>
              <a:t> organisms); sensitivity can be increased to &gt;90% if threshold is &gt;10</a:t>
            </a:r>
            <a:r>
              <a:rPr lang="en-GB" sz="2000" baseline="30000"/>
              <a:t>2</a:t>
            </a:r>
            <a:r>
              <a:rPr lang="en-GB" sz="2000"/>
              <a:t> organisms</a:t>
            </a:r>
          </a:p>
          <a:p>
            <a:pPr lvl="1">
              <a:lnSpc>
                <a:spcPct val="90000"/>
              </a:lnSpc>
            </a:pPr>
            <a:r>
              <a:rPr lang="en-GB" sz="2000"/>
              <a:t>Consider urine culture only in recurrent UTI or in the presence of complicating factors</a:t>
            </a:r>
          </a:p>
          <a:p>
            <a:pPr>
              <a:lnSpc>
                <a:spcPct val="90000"/>
              </a:lnSpc>
            </a:pPr>
            <a:endParaRPr lang="en-GB" sz="26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GB" sz="2600" b="1"/>
              <a:t>Your 45 year old patient has a mammogram</a:t>
            </a:r>
          </a:p>
        </p:txBody>
      </p:sp>
      <p:sp>
        <p:nvSpPr>
          <p:cNvPr id="35843" name="Rectangle 3"/>
          <p:cNvSpPr>
            <a:spLocks noGrp="1" noChangeArrowheads="1"/>
          </p:cNvSpPr>
          <p:nvPr>
            <p:ph type="body" idx="1"/>
          </p:nvPr>
        </p:nvSpPr>
        <p:spPr/>
        <p:txBody>
          <a:bodyPr/>
          <a:lstStyle/>
          <a:p>
            <a:r>
              <a:rPr lang="en-GB" sz="2800" dirty="0">
                <a:solidFill>
                  <a:srgbClr val="000000"/>
                </a:solidFill>
              </a:rPr>
              <a:t>Report:  "suspicious for malignancy”</a:t>
            </a:r>
          </a:p>
          <a:p>
            <a:pPr>
              <a:buFontTx/>
              <a:buNone/>
            </a:pPr>
            <a:endParaRPr lang="en-GB" sz="2800" dirty="0">
              <a:solidFill>
                <a:srgbClr val="000000"/>
              </a:solidFill>
            </a:endParaRPr>
          </a:p>
          <a:p>
            <a:pPr lvl="1"/>
            <a:r>
              <a:rPr lang="en-GB" sz="2400" b="1" dirty="0">
                <a:solidFill>
                  <a:srgbClr val="000000"/>
                </a:solidFill>
              </a:rPr>
              <a:t>Patient</a:t>
            </a:r>
            <a:r>
              <a:rPr lang="en-GB" sz="2400" dirty="0">
                <a:solidFill>
                  <a:srgbClr val="000000"/>
                </a:solidFill>
              </a:rPr>
              <a:t>:</a:t>
            </a:r>
            <a:r>
              <a:rPr lang="en-GB" sz="2400" dirty="0" smtClean="0">
                <a:solidFill>
                  <a:srgbClr val="000000"/>
                </a:solidFill>
              </a:rPr>
              <a:t> “</a:t>
            </a:r>
            <a:r>
              <a:rPr lang="en-GB" sz="2400" dirty="0">
                <a:solidFill>
                  <a:srgbClr val="000000"/>
                </a:solidFill>
              </a:rPr>
              <a:t>Does this mean I have cancer?”</a:t>
            </a:r>
          </a:p>
          <a:p>
            <a:pPr lvl="1"/>
            <a:r>
              <a:rPr lang="en-GB" sz="2400" b="1" dirty="0">
                <a:solidFill>
                  <a:srgbClr val="000000"/>
                </a:solidFill>
              </a:rPr>
              <a:t>You</a:t>
            </a:r>
            <a:r>
              <a:rPr lang="en-GB" sz="2400" dirty="0">
                <a:solidFill>
                  <a:srgbClr val="000000"/>
                </a:solidFill>
              </a:rPr>
              <a:t>: </a:t>
            </a:r>
            <a:r>
              <a:rPr lang="en-GB" sz="2400" dirty="0" smtClean="0">
                <a:solidFill>
                  <a:srgbClr val="000000"/>
                </a:solidFill>
              </a:rPr>
              <a:t>	"</a:t>
            </a:r>
            <a:r>
              <a:rPr lang="en-GB" sz="2400" dirty="0">
                <a:solidFill>
                  <a:srgbClr val="000000"/>
                </a:solidFill>
              </a:rPr>
              <a:t>No, we have to do further testing." </a:t>
            </a:r>
          </a:p>
          <a:p>
            <a:pPr lvl="1"/>
            <a:r>
              <a:rPr lang="en-GB" sz="2400" b="1" dirty="0">
                <a:solidFill>
                  <a:srgbClr val="000000"/>
                </a:solidFill>
              </a:rPr>
              <a:t>Patient</a:t>
            </a:r>
            <a:r>
              <a:rPr lang="en-GB" sz="2400" dirty="0">
                <a:solidFill>
                  <a:srgbClr val="000000"/>
                </a:solidFill>
              </a:rPr>
              <a:t>:</a:t>
            </a:r>
            <a:r>
              <a:rPr lang="en-GB" sz="2400" dirty="0" smtClean="0">
                <a:solidFill>
                  <a:srgbClr val="000000"/>
                </a:solidFill>
              </a:rPr>
              <a:t> "</a:t>
            </a:r>
            <a:r>
              <a:rPr lang="en-GB" sz="2400" dirty="0">
                <a:solidFill>
                  <a:srgbClr val="000000"/>
                </a:solidFill>
              </a:rPr>
              <a:t>OK, I understand that the mammogram</a:t>
            </a:r>
            <a:r>
              <a:rPr lang="en-GB" sz="2400" dirty="0" smtClean="0">
                <a:solidFill>
                  <a:srgbClr val="000000"/>
                </a:solidFill>
              </a:rPr>
              <a:t> isn’t </a:t>
            </a:r>
            <a:r>
              <a:rPr lang="en-GB" sz="2400" dirty="0">
                <a:solidFill>
                  <a:srgbClr val="000000"/>
                </a:solidFill>
              </a:rPr>
              <a:t>the final answer, but given what we</a:t>
            </a:r>
            <a:r>
              <a:rPr lang="en-GB" sz="2400" dirty="0" smtClean="0">
                <a:solidFill>
                  <a:srgbClr val="000000"/>
                </a:solidFill>
              </a:rPr>
              <a:t> know </a:t>
            </a:r>
            <a:r>
              <a:rPr lang="en-GB" sz="2400" dirty="0">
                <a:solidFill>
                  <a:srgbClr val="000000"/>
                </a:solidFill>
              </a:rPr>
              <a:t>now, what are the chances that </a:t>
            </a:r>
            <a:r>
              <a:rPr lang="en-GB" sz="2400" dirty="0" smtClean="0">
                <a:solidFill>
                  <a:srgbClr val="000000"/>
                </a:solidFill>
              </a:rPr>
              <a:t>I have </a:t>
            </a:r>
            <a:r>
              <a:rPr lang="en-GB" sz="2400" dirty="0">
                <a:solidFill>
                  <a:srgbClr val="000000"/>
                </a:solidFill>
              </a:rPr>
              <a:t>breast cancer?".  </a:t>
            </a:r>
          </a:p>
          <a:p>
            <a:pPr lvl="1"/>
            <a:r>
              <a:rPr lang="en-GB" sz="2400" b="1" dirty="0">
                <a:solidFill>
                  <a:srgbClr val="000000"/>
                </a:solidFill>
              </a:rPr>
              <a:t>You</a:t>
            </a:r>
            <a:r>
              <a:rPr lang="en-GB" sz="2400" dirty="0">
                <a:solidFill>
                  <a:srgbClr val="000000"/>
                </a:solidFill>
              </a:rPr>
              <a:t>:</a:t>
            </a:r>
            <a:r>
              <a:rPr lang="en-GB" sz="2400" dirty="0" smtClean="0">
                <a:solidFill>
                  <a:srgbClr val="000000"/>
                </a:solidFill>
              </a:rPr>
              <a:t> “</a:t>
            </a:r>
            <a:r>
              <a:rPr lang="en-GB" sz="2400" dirty="0">
                <a:solidFill>
                  <a:srgbClr val="000000"/>
                </a:solidFill>
              </a:rPr>
              <a:t>let me think about that…”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GB"/>
              <a:t>What do you need to know? </a:t>
            </a:r>
          </a:p>
        </p:txBody>
      </p:sp>
      <p:sp>
        <p:nvSpPr>
          <p:cNvPr id="36867" name="Rectangle 3"/>
          <p:cNvSpPr>
            <a:spLocks noGrp="1" noChangeArrowheads="1"/>
          </p:cNvSpPr>
          <p:nvPr>
            <p:ph type="body" idx="1"/>
          </p:nvPr>
        </p:nvSpPr>
        <p:spPr/>
        <p:txBody>
          <a:bodyPr/>
          <a:lstStyle/>
          <a:p>
            <a:r>
              <a:rPr lang="en-GB"/>
              <a:t>Assume</a:t>
            </a:r>
          </a:p>
          <a:p>
            <a:pPr lvl="1"/>
            <a:r>
              <a:rPr lang="en-GB"/>
              <a:t>the overall risk of breast cancer in any 45 year old woman, regardless of mammogram result, is 1%</a:t>
            </a:r>
          </a:p>
          <a:p>
            <a:pPr lvl="1"/>
            <a:r>
              <a:rPr lang="en-GB"/>
              <a:t>Assume that mammography </a:t>
            </a:r>
          </a:p>
          <a:p>
            <a:pPr lvl="2"/>
            <a:r>
              <a:rPr lang="en-GB" sz="1800"/>
              <a:t>90% sensitive</a:t>
            </a:r>
          </a:p>
          <a:p>
            <a:pPr lvl="2"/>
            <a:r>
              <a:rPr lang="en-GB" sz="1800"/>
              <a:t>95% specific</a:t>
            </a:r>
          </a:p>
          <a:p>
            <a:r>
              <a:rPr lang="en-GB"/>
              <a:t>What is her risk?</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GB"/>
              <a:t>Use the LR model</a:t>
            </a:r>
          </a:p>
        </p:txBody>
      </p:sp>
      <p:sp>
        <p:nvSpPr>
          <p:cNvPr id="37891" name="Rectangle 3"/>
          <p:cNvSpPr>
            <a:spLocks noGrp="1" noChangeArrowheads="1"/>
          </p:cNvSpPr>
          <p:nvPr>
            <p:ph type="body" idx="1"/>
          </p:nvPr>
        </p:nvSpPr>
        <p:spPr/>
        <p:txBody>
          <a:bodyPr/>
          <a:lstStyle/>
          <a:p>
            <a:pPr>
              <a:lnSpc>
                <a:spcPct val="90000"/>
              </a:lnSpc>
            </a:pPr>
            <a:r>
              <a:rPr lang="en-GB" sz="2600"/>
              <a:t>Pre-test probability = 1%</a:t>
            </a:r>
          </a:p>
          <a:p>
            <a:pPr>
              <a:lnSpc>
                <a:spcPct val="90000"/>
              </a:lnSpc>
            </a:pPr>
            <a:r>
              <a:rPr lang="en-GB" sz="2600"/>
              <a:t>Pre-test odds = 0.01/(1 – 0.01) = 0.01</a:t>
            </a:r>
          </a:p>
          <a:p>
            <a:pPr>
              <a:lnSpc>
                <a:spcPct val="90000"/>
              </a:lnSpc>
            </a:pPr>
            <a:r>
              <a:rPr lang="en-GB" sz="2600"/>
              <a:t>She has a positive test (mammogram) </a:t>
            </a:r>
          </a:p>
          <a:p>
            <a:pPr>
              <a:lnSpc>
                <a:spcPct val="90000"/>
              </a:lnSpc>
            </a:pPr>
            <a:r>
              <a:rPr lang="en-GB" sz="2600"/>
              <a:t>Likelihood ratio + test = </a:t>
            </a:r>
            <a:r>
              <a:rPr lang="en-GB" sz="2600" u="sng"/>
              <a:t>sensitivity</a:t>
            </a:r>
          </a:p>
          <a:p>
            <a:pPr>
              <a:lnSpc>
                <a:spcPct val="90000"/>
              </a:lnSpc>
              <a:buFontTx/>
              <a:buNone/>
            </a:pPr>
            <a:r>
              <a:rPr lang="en-GB" sz="2600"/>
              <a:t>					  1 – specificity</a:t>
            </a:r>
          </a:p>
          <a:p>
            <a:pPr>
              <a:lnSpc>
                <a:spcPct val="90000"/>
              </a:lnSpc>
              <a:buFontTx/>
              <a:buNone/>
            </a:pPr>
            <a:r>
              <a:rPr lang="en-GB" sz="2600"/>
              <a:t>				          =     </a:t>
            </a:r>
            <a:r>
              <a:rPr lang="en-GB" sz="2600" u="sng"/>
              <a:t>0.9  </a:t>
            </a:r>
          </a:p>
          <a:p>
            <a:pPr>
              <a:lnSpc>
                <a:spcPct val="90000"/>
              </a:lnSpc>
              <a:buFontTx/>
              <a:buNone/>
            </a:pPr>
            <a:r>
              <a:rPr lang="en-GB" sz="2600"/>
              <a:t>					       1 – 0.95</a:t>
            </a:r>
          </a:p>
          <a:p>
            <a:pPr>
              <a:lnSpc>
                <a:spcPct val="90000"/>
              </a:lnSpc>
              <a:buFontTx/>
              <a:buNone/>
            </a:pPr>
            <a:r>
              <a:rPr lang="en-GB" sz="2600"/>
              <a:t>					=   18</a:t>
            </a:r>
          </a:p>
          <a:p>
            <a:pPr>
              <a:lnSpc>
                <a:spcPct val="90000"/>
              </a:lnSpc>
            </a:pPr>
            <a:r>
              <a:rPr lang="en-GB" sz="2600"/>
              <a:t>Post-test odds = 0.01 x 18 = 0.18</a:t>
            </a:r>
          </a:p>
          <a:p>
            <a:pPr>
              <a:lnSpc>
                <a:spcPct val="90000"/>
              </a:lnSpc>
            </a:pPr>
            <a:r>
              <a:rPr lang="en-GB" sz="2600"/>
              <a:t>Post-test probability = 0.18/(0.18+1) = 15%</a:t>
            </a:r>
          </a:p>
          <a:p>
            <a:pPr>
              <a:lnSpc>
                <a:spcPct val="90000"/>
              </a:lnSpc>
              <a:buFontTx/>
              <a:buNone/>
            </a:pPr>
            <a:r>
              <a:rPr lang="en-GB" sz="2600"/>
              <a:t>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GB" sz="4000" dirty="0"/>
              <a:t>What does all this mean for you?</a:t>
            </a:r>
          </a:p>
        </p:txBody>
      </p:sp>
      <p:sp>
        <p:nvSpPr>
          <p:cNvPr id="38915" name="Rectangle 3"/>
          <p:cNvSpPr>
            <a:spLocks noGrp="1" noChangeArrowheads="1"/>
          </p:cNvSpPr>
          <p:nvPr>
            <p:ph type="body" idx="1"/>
          </p:nvPr>
        </p:nvSpPr>
        <p:spPr/>
        <p:txBody>
          <a:bodyPr/>
          <a:lstStyle/>
          <a:p>
            <a:r>
              <a:rPr lang="en-GB"/>
              <a:t>How to apply in your practice</a:t>
            </a:r>
          </a:p>
          <a:p>
            <a:r>
              <a:rPr lang="en-GB"/>
              <a:t>Use the knowledge you already have</a:t>
            </a:r>
          </a:p>
          <a:p>
            <a:r>
              <a:rPr lang="en-GB"/>
              <a:t>If you don’t know, try to find out (clearly defined questions relating to a clinical question)</a:t>
            </a:r>
          </a:p>
          <a:p>
            <a:r>
              <a:rPr lang="en-GB"/>
              <a:t>Challenge (cautiously!) whether “received wisdom” is evidence-based</a:t>
            </a:r>
          </a:p>
          <a:p>
            <a:r>
              <a:rPr lang="en-GB"/>
              <a:t>Use available evidence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descr="autopsy"/>
          <p:cNvPicPr>
            <a:picLocks noChangeAspect="1" noChangeArrowheads="1"/>
          </p:cNvPicPr>
          <p:nvPr/>
        </p:nvPicPr>
        <p:blipFill>
          <a:blip r:embed="rId3" cstate="print"/>
          <a:srcRect/>
          <a:stretch>
            <a:fillRect/>
          </a:stretch>
        </p:blipFill>
        <p:spPr bwMode="auto">
          <a:xfrm>
            <a:off x="2286000" y="1352550"/>
            <a:ext cx="4392613" cy="5124450"/>
          </a:xfrm>
          <a:prstGeom prst="rect">
            <a:avLst/>
          </a:prstGeom>
          <a:noFill/>
          <a:ln w="9525">
            <a:noFill/>
            <a:miter lim="800000"/>
            <a:headEnd/>
            <a:tailEnd/>
          </a:ln>
        </p:spPr>
      </p:pic>
      <p:sp>
        <p:nvSpPr>
          <p:cNvPr id="3" name="Title 2"/>
          <p:cNvSpPr>
            <a:spLocks noGrp="1"/>
          </p:cNvSpPr>
          <p:nvPr>
            <p:ph type="title"/>
          </p:nvPr>
        </p:nvSpPr>
        <p:spPr/>
        <p:txBody>
          <a:bodyPr/>
          <a:lstStyle/>
          <a:p>
            <a:r>
              <a:rPr lang="en-US" dirty="0" smtClean="0"/>
              <a:t>Any questions?</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7" name="Rectangle 2"/>
          <p:cNvSpPr>
            <a:spLocks noGrp="1" noChangeArrowheads="1"/>
          </p:cNvSpPr>
          <p:nvPr>
            <p:ph type="title" idx="4294967295"/>
          </p:nvPr>
        </p:nvSpPr>
        <p:spPr>
          <a:xfrm>
            <a:off x="900113" y="260350"/>
            <a:ext cx="7924800" cy="1143000"/>
          </a:xfrm>
          <a:prstGeom prst="rect">
            <a:avLst/>
          </a:prstGeom>
        </p:spPr>
        <p:txBody>
          <a:bodyPr/>
          <a:lstStyle/>
          <a:p>
            <a:r>
              <a:rPr lang="en-US" sz="3300"/>
              <a:t>Reviewing the literature</a:t>
            </a:r>
          </a:p>
        </p:txBody>
      </p:sp>
      <p:graphicFrame>
        <p:nvGraphicFramePr>
          <p:cNvPr id="442372" name="Object 4"/>
          <p:cNvGraphicFramePr>
            <a:graphicFrameLocks noChangeAspect="1"/>
          </p:cNvGraphicFramePr>
          <p:nvPr/>
        </p:nvGraphicFramePr>
        <p:xfrm>
          <a:off x="395288" y="1844675"/>
          <a:ext cx="7769225" cy="4119563"/>
        </p:xfrm>
        <a:graphic>
          <a:graphicData uri="http://schemas.openxmlformats.org/presentationml/2006/ole">
            <p:oleObj spid="_x0000_s27654" name="Chart" r:id="rId4" imgW="31085714" imgH="16457143" progId="MSGraph.Chart.8">
              <p:embed followColorScheme="full"/>
            </p:oleObj>
          </a:graphicData>
        </a:graphic>
      </p:graphicFrame>
      <p:grpSp>
        <p:nvGrpSpPr>
          <p:cNvPr id="2" name="Group 5"/>
          <p:cNvGrpSpPr>
            <a:grpSpLocks/>
          </p:cNvGrpSpPr>
          <p:nvPr/>
        </p:nvGrpSpPr>
        <p:grpSpPr bwMode="auto">
          <a:xfrm>
            <a:off x="2555875" y="1341438"/>
            <a:ext cx="5257800" cy="3276600"/>
            <a:chOff x="1536" y="1488"/>
            <a:chExt cx="3312" cy="2064"/>
          </a:xfrm>
        </p:grpSpPr>
        <p:sp>
          <p:nvSpPr>
            <p:cNvPr id="1029" name="AutoShape 6"/>
            <p:cNvSpPr>
              <a:spLocks noChangeArrowheads="1"/>
            </p:cNvSpPr>
            <p:nvPr/>
          </p:nvSpPr>
          <p:spPr bwMode="auto">
            <a:xfrm>
              <a:off x="4080" y="1488"/>
              <a:ext cx="768" cy="528"/>
            </a:xfrm>
            <a:prstGeom prst="wedgeRoundRectCallout">
              <a:avLst>
                <a:gd name="adj1" fmla="val -46486"/>
                <a:gd name="adj2" fmla="val 79167"/>
                <a:gd name="adj3" fmla="val 16667"/>
              </a:avLst>
            </a:prstGeom>
            <a:solidFill>
              <a:schemeClr val="accent1"/>
            </a:solidFill>
            <a:ln w="9525">
              <a:solidFill>
                <a:schemeClr val="tx1"/>
              </a:solidFill>
              <a:miter lim="800000"/>
              <a:headEnd/>
              <a:tailEnd/>
            </a:ln>
          </p:spPr>
          <p:txBody>
            <a:bodyPr>
              <a:prstTxWarp prst="textNoShape">
                <a:avLst/>
              </a:prstTxWarp>
            </a:bodyPr>
            <a:lstStyle/>
            <a:p>
              <a:pPr algn="ctr"/>
              <a:r>
                <a:rPr lang="en-US" sz="2400">
                  <a:latin typeface="Times New Roman" charset="0"/>
                </a:rPr>
                <a:t>5,000?</a:t>
              </a:r>
            </a:p>
            <a:p>
              <a:pPr algn="ctr"/>
              <a:r>
                <a:rPr lang="en-US" sz="2400">
                  <a:latin typeface="Times New Roman" charset="0"/>
                </a:rPr>
                <a:t>per day</a:t>
              </a:r>
              <a:endParaRPr lang="en-AU" sz="2400">
                <a:latin typeface="Times New Roman" charset="0"/>
              </a:endParaRPr>
            </a:p>
          </p:txBody>
        </p:sp>
        <p:sp>
          <p:nvSpPr>
            <p:cNvPr id="1030" name="AutoShape 7"/>
            <p:cNvSpPr>
              <a:spLocks noChangeArrowheads="1"/>
            </p:cNvSpPr>
            <p:nvPr/>
          </p:nvSpPr>
          <p:spPr bwMode="auto">
            <a:xfrm>
              <a:off x="2832" y="2736"/>
              <a:ext cx="768" cy="528"/>
            </a:xfrm>
            <a:prstGeom prst="wedgeRoundRectCallout">
              <a:avLst>
                <a:gd name="adj1" fmla="val -46486"/>
                <a:gd name="adj2" fmla="val 79167"/>
                <a:gd name="adj3" fmla="val 16667"/>
              </a:avLst>
            </a:prstGeom>
            <a:solidFill>
              <a:schemeClr val="accent1"/>
            </a:solidFill>
            <a:ln w="9525">
              <a:solidFill>
                <a:schemeClr val="tx1"/>
              </a:solidFill>
              <a:miter lim="800000"/>
              <a:headEnd/>
              <a:tailEnd/>
            </a:ln>
          </p:spPr>
          <p:txBody>
            <a:bodyPr>
              <a:prstTxWarp prst="textNoShape">
                <a:avLst/>
              </a:prstTxWarp>
            </a:bodyPr>
            <a:lstStyle/>
            <a:p>
              <a:pPr algn="ctr"/>
              <a:r>
                <a:rPr lang="en-US" sz="2400" dirty="0" smtClean="0">
                  <a:latin typeface="Times New Roman" charset="0"/>
                </a:rPr>
                <a:t>1,500 </a:t>
              </a:r>
              <a:r>
                <a:rPr lang="en-US" sz="2400" dirty="0">
                  <a:latin typeface="Times New Roman" charset="0"/>
                </a:rPr>
                <a:t>per day</a:t>
              </a:r>
              <a:endParaRPr lang="en-AU" sz="2400" dirty="0">
                <a:latin typeface="Times New Roman" charset="0"/>
              </a:endParaRPr>
            </a:p>
          </p:txBody>
        </p:sp>
        <p:sp>
          <p:nvSpPr>
            <p:cNvPr id="1031" name="AutoShape 8"/>
            <p:cNvSpPr>
              <a:spLocks noChangeArrowheads="1"/>
            </p:cNvSpPr>
            <p:nvPr/>
          </p:nvSpPr>
          <p:spPr bwMode="auto">
            <a:xfrm>
              <a:off x="1536" y="3024"/>
              <a:ext cx="672" cy="528"/>
            </a:xfrm>
            <a:prstGeom prst="wedgeRoundRectCallout">
              <a:avLst>
                <a:gd name="adj1" fmla="val -45981"/>
                <a:gd name="adj2" fmla="val 79167"/>
                <a:gd name="adj3" fmla="val 16667"/>
              </a:avLst>
            </a:prstGeom>
            <a:solidFill>
              <a:schemeClr val="accent1"/>
            </a:solidFill>
            <a:ln w="9525">
              <a:solidFill>
                <a:schemeClr val="tx1"/>
              </a:solidFill>
              <a:miter lim="800000"/>
              <a:headEnd/>
              <a:tailEnd/>
            </a:ln>
          </p:spPr>
          <p:txBody>
            <a:bodyPr>
              <a:prstTxWarp prst="textNoShape">
                <a:avLst/>
              </a:prstTxWarp>
            </a:bodyPr>
            <a:lstStyle/>
            <a:p>
              <a:pPr algn="ctr"/>
              <a:r>
                <a:rPr lang="en-US" sz="2400" dirty="0">
                  <a:latin typeface="Times New Roman" charset="0"/>
                </a:rPr>
                <a:t>9</a:t>
              </a:r>
              <a:r>
                <a:rPr lang="en-US" sz="2400" dirty="0" smtClean="0">
                  <a:latin typeface="Times New Roman" charset="0"/>
                </a:rPr>
                <a:t>5 </a:t>
              </a:r>
              <a:r>
                <a:rPr lang="en-US" sz="2400" dirty="0">
                  <a:latin typeface="Times New Roman" charset="0"/>
                </a:rPr>
                <a:t>per day</a:t>
              </a:r>
              <a:endParaRPr lang="en-AU" sz="2400" dirty="0">
                <a:latin typeface="Times New Roman" charset="0"/>
              </a:endParaRPr>
            </a:p>
          </p:txBody>
        </p:sp>
      </p:grpSp>
      <p:pic>
        <p:nvPicPr>
          <p:cNvPr id="8" name="Picture 10"/>
          <p:cNvPicPr>
            <a:picLocks noChangeAspect="1" noChangeArrowheads="1"/>
          </p:cNvPicPr>
          <p:nvPr/>
        </p:nvPicPr>
        <p:blipFill>
          <a:blip r:embed="rId5" cstate="print"/>
          <a:srcRect/>
          <a:stretch>
            <a:fillRect/>
          </a:stretch>
        </p:blipFill>
        <p:spPr bwMode="auto">
          <a:xfrm>
            <a:off x="4343400" y="4572000"/>
            <a:ext cx="1120775" cy="754062"/>
          </a:xfrm>
          <a:prstGeom prst="rect">
            <a:avLst/>
          </a:prstGeom>
          <a:noFill/>
          <a:ln w="9525">
            <a:noFill/>
            <a:miter lim="800000"/>
            <a:headEnd/>
            <a:tailEnd/>
          </a:ln>
        </p:spPr>
      </p:pic>
      <p:pic>
        <p:nvPicPr>
          <p:cNvPr id="9" name="Picture 11"/>
          <p:cNvPicPr>
            <a:picLocks noChangeAspect="1" noChangeArrowheads="1"/>
          </p:cNvPicPr>
          <p:nvPr/>
        </p:nvPicPr>
        <p:blipFill>
          <a:blip r:embed="rId6" cstate="print"/>
          <a:srcRect l="34149" r="15617"/>
          <a:stretch>
            <a:fillRect/>
          </a:stretch>
        </p:blipFill>
        <p:spPr bwMode="auto">
          <a:xfrm>
            <a:off x="6511925" y="2743200"/>
            <a:ext cx="1008062" cy="25622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42372"/>
                                        </p:tgtEl>
                                        <p:attrNameLst>
                                          <p:attrName>style.visibility</p:attrName>
                                        </p:attrNameLst>
                                      </p:cBhvr>
                                      <p:to>
                                        <p:strVal val="visible"/>
                                      </p:to>
                                    </p:set>
                                    <p:animEffect transition="in" filter="wipe(down)">
                                      <p:cBhvr>
                                        <p:cTn id="7" dur="500"/>
                                        <p:tgtEl>
                                          <p:spTgt spid="44237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4237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GB"/>
              <a:t>Resources</a:t>
            </a:r>
          </a:p>
        </p:txBody>
      </p:sp>
      <p:sp>
        <p:nvSpPr>
          <p:cNvPr id="40963" name="Rectangle 3"/>
          <p:cNvSpPr>
            <a:spLocks noGrp="1" noChangeArrowheads="1"/>
          </p:cNvSpPr>
          <p:nvPr>
            <p:ph type="body" idx="1"/>
          </p:nvPr>
        </p:nvSpPr>
        <p:spPr/>
        <p:txBody>
          <a:bodyPr/>
          <a:lstStyle/>
          <a:p>
            <a:r>
              <a:rPr lang="en-GB"/>
              <a:t>Centre for evidence based medicine</a:t>
            </a:r>
          </a:p>
          <a:p>
            <a:pPr lvl="1"/>
            <a:r>
              <a:rPr lang="en-GB">
                <a:hlinkClick r:id="rId3"/>
              </a:rPr>
              <a:t>http://www.cebm.net/index.asp</a:t>
            </a:r>
            <a:endParaRPr lang="en-GB"/>
          </a:p>
          <a:p>
            <a:r>
              <a:rPr lang="en-GB"/>
              <a:t>Publication of evidence</a:t>
            </a:r>
          </a:p>
          <a:p>
            <a:pPr lvl="1"/>
            <a:r>
              <a:rPr lang="en-GB">
                <a:hlinkClick r:id="rId4"/>
              </a:rPr>
              <a:t>http://www.clinicalevidence.com</a:t>
            </a:r>
            <a:endParaRPr lang="en-GB"/>
          </a:p>
          <a:p>
            <a:pPr lvl="1"/>
            <a:r>
              <a:rPr lang="en-GB">
                <a:hlinkClick r:id="rId5"/>
              </a:rPr>
              <a:t>http://www.jr2.ox.ac.uk/bandolier/</a:t>
            </a:r>
            <a:r>
              <a:rPr lang="en-GB"/>
              <a:t> </a:t>
            </a:r>
          </a:p>
          <a:p>
            <a:pPr lvl="1"/>
            <a:r>
              <a:rPr lang="en-GB">
                <a:hlinkClick r:id="rId6"/>
              </a:rPr>
              <a:t>www.cochrane.org</a:t>
            </a:r>
            <a:endParaRPr lang="en-GB"/>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GB" sz="3600" dirty="0"/>
              <a:t>Evidence based medicine:  definition</a:t>
            </a:r>
          </a:p>
        </p:txBody>
      </p:sp>
      <p:sp>
        <p:nvSpPr>
          <p:cNvPr id="41987" name="Rectangle 3"/>
          <p:cNvSpPr>
            <a:spLocks noGrp="1" noChangeArrowheads="1"/>
          </p:cNvSpPr>
          <p:nvPr>
            <p:ph type="body" idx="1"/>
          </p:nvPr>
        </p:nvSpPr>
        <p:spPr/>
        <p:txBody>
          <a:bodyPr/>
          <a:lstStyle/>
          <a:p>
            <a:r>
              <a:rPr lang="en-US"/>
              <a:t>“Evidence-based medicine is the conscientious, explicit and judicious use of current best evidence in making decisions about the care of individual patients. The practice of evidence-based medicine means integrating individual clinical expertise with the best available external clinical evidence from systematic research.”</a:t>
            </a:r>
          </a:p>
          <a:p>
            <a:pPr algn="r">
              <a:buFontTx/>
              <a:buNone/>
            </a:pPr>
            <a:r>
              <a:rPr lang="en-US" sz="2200"/>
              <a:t>Sackett et al. BMJ 1996; 312: 71-2</a:t>
            </a:r>
            <a:r>
              <a:rPr lang="en-GB"/>
              <a:t>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GB" sz="3600" dirty="0"/>
              <a:t>Five steps of evidence based practice</a:t>
            </a:r>
          </a:p>
        </p:txBody>
      </p:sp>
      <p:sp>
        <p:nvSpPr>
          <p:cNvPr id="43011" name="Rectangle 3"/>
          <p:cNvSpPr>
            <a:spLocks noGrp="1" noChangeArrowheads="1"/>
          </p:cNvSpPr>
          <p:nvPr>
            <p:ph type="body" idx="1"/>
          </p:nvPr>
        </p:nvSpPr>
        <p:spPr>
          <a:xfrm>
            <a:off x="285750" y="1385888"/>
            <a:ext cx="6807200" cy="4633912"/>
          </a:xfrm>
        </p:spPr>
        <p:txBody>
          <a:bodyPr/>
          <a:lstStyle/>
          <a:p>
            <a:r>
              <a:rPr lang="en-GB" sz="2200" b="1" dirty="0"/>
              <a:t>Question</a:t>
            </a:r>
            <a:r>
              <a:rPr lang="en-GB" sz="2200" dirty="0"/>
              <a:t>: translation of clinical uncertainty into an answerable question</a:t>
            </a:r>
          </a:p>
          <a:p>
            <a:pPr>
              <a:buFontTx/>
              <a:buNone/>
            </a:pPr>
            <a:endParaRPr lang="en-GB" sz="2200" b="1" dirty="0"/>
          </a:p>
          <a:p>
            <a:r>
              <a:rPr lang="en-GB" sz="2200" b="1" dirty="0"/>
              <a:t>Search</a:t>
            </a:r>
            <a:r>
              <a:rPr lang="en-GB" sz="2200" dirty="0"/>
              <a:t>: Systematic retrieval of best  evidence</a:t>
            </a:r>
            <a:endParaRPr lang="en-GB" sz="2200" b="1" dirty="0"/>
          </a:p>
          <a:p>
            <a:endParaRPr lang="en-GB" sz="2200" b="1" dirty="0"/>
          </a:p>
          <a:p>
            <a:r>
              <a:rPr lang="en-GB" sz="2200" b="1" dirty="0"/>
              <a:t>Appraise</a:t>
            </a:r>
            <a:r>
              <a:rPr lang="en-GB" sz="2200" dirty="0"/>
              <a:t>: critical appraisal of evidence for validity, clinical relevance and applicability</a:t>
            </a:r>
            <a:endParaRPr lang="en-GB" sz="2200" b="1" dirty="0"/>
          </a:p>
          <a:p>
            <a:endParaRPr lang="en-GB" sz="2200" b="1" dirty="0"/>
          </a:p>
          <a:p>
            <a:r>
              <a:rPr lang="en-GB" sz="2200" b="1" dirty="0"/>
              <a:t>Apply</a:t>
            </a:r>
            <a:r>
              <a:rPr lang="en-GB" sz="2200" dirty="0"/>
              <a:t>: application of results in practice</a:t>
            </a:r>
          </a:p>
          <a:p>
            <a:endParaRPr lang="en-GB" sz="2200" b="1" dirty="0"/>
          </a:p>
          <a:p>
            <a:r>
              <a:rPr lang="en-GB" sz="2200" b="1" dirty="0"/>
              <a:t>Evaluate</a:t>
            </a:r>
            <a:r>
              <a:rPr lang="en-GB" sz="2200" dirty="0"/>
              <a:t>: evaluation process and impact</a:t>
            </a:r>
            <a:endParaRPr lang="en-GB" sz="2600" dirty="0"/>
          </a:p>
        </p:txBody>
      </p:sp>
      <p:pic>
        <p:nvPicPr>
          <p:cNvPr id="43012" name="Picture 6" descr="MCAN04429_0000[1]"/>
          <p:cNvPicPr>
            <a:picLocks noChangeAspect="1" noChangeArrowheads="1"/>
          </p:cNvPicPr>
          <p:nvPr/>
        </p:nvPicPr>
        <p:blipFill>
          <a:blip r:embed="rId3" cstate="print"/>
          <a:srcRect/>
          <a:stretch>
            <a:fillRect/>
          </a:stretch>
        </p:blipFill>
        <p:spPr bwMode="auto">
          <a:xfrm>
            <a:off x="7524750" y="3644900"/>
            <a:ext cx="725488" cy="911225"/>
          </a:xfrm>
          <a:prstGeom prst="rect">
            <a:avLst/>
          </a:prstGeom>
          <a:noFill/>
          <a:ln w="9525">
            <a:noFill/>
            <a:miter lim="800000"/>
            <a:headEnd/>
            <a:tailEnd/>
          </a:ln>
        </p:spPr>
      </p:pic>
      <p:pic>
        <p:nvPicPr>
          <p:cNvPr id="43013" name="Picture 7" descr="MCAN04429_0000[1]"/>
          <p:cNvPicPr>
            <a:picLocks noChangeAspect="1" noChangeArrowheads="1"/>
          </p:cNvPicPr>
          <p:nvPr/>
        </p:nvPicPr>
        <p:blipFill>
          <a:blip r:embed="rId3" cstate="print"/>
          <a:srcRect/>
          <a:stretch>
            <a:fillRect/>
          </a:stretch>
        </p:blipFill>
        <p:spPr bwMode="auto">
          <a:xfrm>
            <a:off x="8418513" y="476250"/>
            <a:ext cx="725487" cy="911225"/>
          </a:xfrm>
          <a:prstGeom prst="rect">
            <a:avLst/>
          </a:prstGeom>
          <a:noFill/>
          <a:ln w="9525">
            <a:noFill/>
            <a:miter lim="800000"/>
            <a:headEnd/>
            <a:tailEnd/>
          </a:ln>
        </p:spPr>
      </p:pic>
      <p:pic>
        <p:nvPicPr>
          <p:cNvPr id="43014" name="Picture 8" descr="MCAN04429_0000[1]"/>
          <p:cNvPicPr>
            <a:picLocks noChangeAspect="1" noChangeArrowheads="1"/>
          </p:cNvPicPr>
          <p:nvPr/>
        </p:nvPicPr>
        <p:blipFill>
          <a:blip r:embed="rId3" cstate="print"/>
          <a:srcRect/>
          <a:stretch>
            <a:fillRect/>
          </a:stretch>
        </p:blipFill>
        <p:spPr bwMode="auto">
          <a:xfrm>
            <a:off x="8101013" y="1412875"/>
            <a:ext cx="725487" cy="911225"/>
          </a:xfrm>
          <a:prstGeom prst="rect">
            <a:avLst/>
          </a:prstGeom>
          <a:noFill/>
          <a:ln w="9525">
            <a:noFill/>
            <a:miter lim="800000"/>
            <a:headEnd/>
            <a:tailEnd/>
          </a:ln>
        </p:spPr>
      </p:pic>
      <p:pic>
        <p:nvPicPr>
          <p:cNvPr id="43015" name="Picture 9" descr="MCAN04429_0000[1]"/>
          <p:cNvPicPr>
            <a:picLocks noChangeAspect="1" noChangeArrowheads="1"/>
          </p:cNvPicPr>
          <p:nvPr/>
        </p:nvPicPr>
        <p:blipFill>
          <a:blip r:embed="rId3" cstate="print"/>
          <a:srcRect/>
          <a:stretch>
            <a:fillRect/>
          </a:stretch>
        </p:blipFill>
        <p:spPr bwMode="auto">
          <a:xfrm>
            <a:off x="7812088" y="2492375"/>
            <a:ext cx="725487" cy="911225"/>
          </a:xfrm>
          <a:prstGeom prst="rect">
            <a:avLst/>
          </a:prstGeom>
          <a:noFill/>
          <a:ln w="9525">
            <a:noFill/>
            <a:miter lim="800000"/>
            <a:headEnd/>
            <a:tailEnd/>
          </a:ln>
        </p:spPr>
      </p:pic>
      <p:pic>
        <p:nvPicPr>
          <p:cNvPr id="43016" name="Picture 10" descr="MCAN04429_0000[1]"/>
          <p:cNvPicPr>
            <a:picLocks noChangeAspect="1" noChangeArrowheads="1"/>
          </p:cNvPicPr>
          <p:nvPr/>
        </p:nvPicPr>
        <p:blipFill>
          <a:blip r:embed="rId3" cstate="print"/>
          <a:srcRect/>
          <a:stretch>
            <a:fillRect/>
          </a:stretch>
        </p:blipFill>
        <p:spPr bwMode="auto">
          <a:xfrm>
            <a:off x="7235825" y="4652963"/>
            <a:ext cx="725488" cy="911225"/>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GB"/>
              <a:t>EBP in real life	</a:t>
            </a:r>
          </a:p>
        </p:txBody>
      </p:sp>
      <p:sp>
        <p:nvSpPr>
          <p:cNvPr id="44035" name="Rectangle 3"/>
          <p:cNvSpPr>
            <a:spLocks noGrp="1" noChangeArrowheads="1"/>
          </p:cNvSpPr>
          <p:nvPr>
            <p:ph type="body" idx="1"/>
          </p:nvPr>
        </p:nvSpPr>
        <p:spPr/>
        <p:txBody>
          <a:bodyPr/>
          <a:lstStyle/>
          <a:p>
            <a:r>
              <a:rPr lang="en-GB"/>
              <a:t>Limitations of time</a:t>
            </a:r>
          </a:p>
          <a:p>
            <a:r>
              <a:rPr lang="en-GB"/>
              <a:t>But an excellent way to continue learning and improve patient care</a:t>
            </a:r>
          </a:p>
          <a:p>
            <a:r>
              <a:rPr lang="en-GB"/>
              <a:t>Best done in teams (eg ward rounds)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6050" name="Rectangle 2"/>
          <p:cNvSpPr>
            <a:spLocks noGrp="1" noChangeArrowheads="1"/>
          </p:cNvSpPr>
          <p:nvPr>
            <p:ph type="title"/>
          </p:nvPr>
        </p:nvSpPr>
        <p:spPr>
          <a:xfrm>
            <a:off x="457200" y="0"/>
            <a:ext cx="8229600" cy="1143000"/>
          </a:xfrm>
        </p:spPr>
        <p:txBody>
          <a:bodyPr/>
          <a:lstStyle/>
          <a:p>
            <a:r>
              <a:rPr lang="en-GB" sz="3200" b="1" dirty="0">
                <a:effectLst>
                  <a:outerShdw blurRad="38100" dist="38100" dir="2700000" algn="tl">
                    <a:srgbClr val="000000"/>
                  </a:outerShdw>
                </a:effectLst>
              </a:rPr>
              <a:t>Where can you find best answers to clinical questions?</a:t>
            </a:r>
            <a:endParaRPr lang="en-US" sz="3200" b="1" dirty="0">
              <a:effectLst>
                <a:outerShdw blurRad="38100" dist="38100" dir="2700000" algn="tl">
                  <a:srgbClr val="000000"/>
                </a:outerShdw>
              </a:effectLst>
            </a:endParaRPr>
          </a:p>
        </p:txBody>
      </p:sp>
      <p:sp>
        <p:nvSpPr>
          <p:cNvPr id="386051" name="Rectangle 3"/>
          <p:cNvSpPr>
            <a:spLocks noGrp="1" noChangeArrowheads="1"/>
          </p:cNvSpPr>
          <p:nvPr>
            <p:ph type="body" idx="1"/>
          </p:nvPr>
        </p:nvSpPr>
        <p:spPr/>
        <p:txBody>
          <a:bodyPr/>
          <a:lstStyle/>
          <a:p>
            <a:r>
              <a:rPr lang="en-GB" sz="2600" dirty="0"/>
              <a:t>Places to look for answers</a:t>
            </a:r>
          </a:p>
          <a:p>
            <a:pPr lvl="1"/>
            <a:r>
              <a:rPr lang="en-GB" sz="2000" dirty="0"/>
              <a:t>Start with good secondary sources</a:t>
            </a:r>
          </a:p>
          <a:p>
            <a:pPr lvl="2">
              <a:buFontTx/>
              <a:buNone/>
            </a:pPr>
            <a:r>
              <a:rPr lang="en-GB" sz="1800" dirty="0"/>
              <a:t>Within the clinical system we use</a:t>
            </a:r>
          </a:p>
          <a:p>
            <a:pPr lvl="2"/>
            <a:r>
              <a:rPr lang="en-GB" sz="1800" dirty="0"/>
              <a:t>Clinical Evidence</a:t>
            </a:r>
          </a:p>
          <a:p>
            <a:pPr lvl="2"/>
            <a:r>
              <a:rPr lang="en-GB" sz="1800" dirty="0" err="1"/>
              <a:t>PubMed</a:t>
            </a:r>
            <a:r>
              <a:rPr lang="en-GB" sz="1800" dirty="0"/>
              <a:t> especially the Clinical Queries Option</a:t>
            </a:r>
          </a:p>
          <a:p>
            <a:pPr lvl="1"/>
            <a:r>
              <a:rPr lang="en-GB" sz="2000" dirty="0"/>
              <a:t>Only if fails go to Medline </a:t>
            </a:r>
          </a:p>
          <a:p>
            <a:pPr lvl="1"/>
            <a:r>
              <a:rPr lang="en-GB" sz="2000" b="1" dirty="0"/>
              <a:t>Cochrane</a:t>
            </a:r>
            <a:r>
              <a:rPr lang="en-GB" sz="2000" dirty="0"/>
              <a:t> for treatments</a:t>
            </a:r>
          </a:p>
          <a:p>
            <a:pPr lvl="1"/>
            <a:endParaRPr lang="en-GB" sz="2000" dirty="0"/>
          </a:p>
          <a:p>
            <a:r>
              <a:rPr lang="en-GB" sz="2600" dirty="0"/>
              <a:t>Alternatively go to Google</a:t>
            </a:r>
          </a:p>
          <a:p>
            <a:pPr lvl="1"/>
            <a:r>
              <a:rPr lang="en-GB" sz="2000" dirty="0"/>
              <a:t>But ensure quality of source </a:t>
            </a:r>
          </a:p>
          <a:p>
            <a:pPr lvl="1"/>
            <a:r>
              <a:rPr lang="en-GB" sz="2000" dirty="0"/>
              <a:t>Google scholar…</a:t>
            </a:r>
          </a:p>
          <a:p>
            <a:pPr lvl="1">
              <a:buFontTx/>
              <a:buNone/>
            </a:pPr>
            <a:endParaRPr lang="en-GB" sz="2000" dirty="0"/>
          </a:p>
          <a:p>
            <a:pPr lvl="1"/>
            <a:endParaRPr lang="en-US" sz="2000"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86050"/>
                                        </p:tgtEl>
                                        <p:attrNameLst>
                                          <p:attrName>style.visibility</p:attrName>
                                        </p:attrNameLst>
                                      </p:cBhvr>
                                      <p:to>
                                        <p:strVal val="visible"/>
                                      </p:to>
                                    </p:set>
                                    <p:animEffect transition="in" filter="wipe(up)">
                                      <p:cBhvr>
                                        <p:cTn id="7" dur="500"/>
                                        <p:tgtEl>
                                          <p:spTgt spid="38605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86051">
                                            <p:txEl>
                                              <p:pRg st="0" end="0"/>
                                            </p:txEl>
                                          </p:spTgt>
                                        </p:tgtEl>
                                        <p:attrNameLst>
                                          <p:attrName>style.visibility</p:attrName>
                                        </p:attrNameLst>
                                      </p:cBhvr>
                                      <p:to>
                                        <p:strVal val="visible"/>
                                      </p:to>
                                    </p:set>
                                    <p:animEffect transition="in" filter="wipe(up)">
                                      <p:cBhvr>
                                        <p:cTn id="12" dur="500"/>
                                        <p:tgtEl>
                                          <p:spTgt spid="38605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86051">
                                            <p:txEl>
                                              <p:pRg st="1" end="1"/>
                                            </p:txEl>
                                          </p:spTgt>
                                        </p:tgtEl>
                                        <p:attrNameLst>
                                          <p:attrName>style.visibility</p:attrName>
                                        </p:attrNameLst>
                                      </p:cBhvr>
                                      <p:to>
                                        <p:strVal val="visible"/>
                                      </p:to>
                                    </p:set>
                                    <p:animEffect transition="in" filter="wipe(up)">
                                      <p:cBhvr>
                                        <p:cTn id="17" dur="500"/>
                                        <p:tgtEl>
                                          <p:spTgt spid="38605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86051">
                                            <p:txEl>
                                              <p:pRg st="2" end="2"/>
                                            </p:txEl>
                                          </p:spTgt>
                                        </p:tgtEl>
                                        <p:attrNameLst>
                                          <p:attrName>style.visibility</p:attrName>
                                        </p:attrNameLst>
                                      </p:cBhvr>
                                      <p:to>
                                        <p:strVal val="visible"/>
                                      </p:to>
                                    </p:set>
                                    <p:animEffect transition="in" filter="wipe(up)">
                                      <p:cBhvr>
                                        <p:cTn id="22" dur="500"/>
                                        <p:tgtEl>
                                          <p:spTgt spid="38605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86051">
                                            <p:txEl>
                                              <p:pRg st="3" end="3"/>
                                            </p:txEl>
                                          </p:spTgt>
                                        </p:tgtEl>
                                        <p:attrNameLst>
                                          <p:attrName>style.visibility</p:attrName>
                                        </p:attrNameLst>
                                      </p:cBhvr>
                                      <p:to>
                                        <p:strVal val="visible"/>
                                      </p:to>
                                    </p:set>
                                    <p:animEffect transition="in" filter="wipe(up)">
                                      <p:cBhvr>
                                        <p:cTn id="27" dur="500"/>
                                        <p:tgtEl>
                                          <p:spTgt spid="38605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86051">
                                            <p:txEl>
                                              <p:pRg st="4" end="4"/>
                                            </p:txEl>
                                          </p:spTgt>
                                        </p:tgtEl>
                                        <p:attrNameLst>
                                          <p:attrName>style.visibility</p:attrName>
                                        </p:attrNameLst>
                                      </p:cBhvr>
                                      <p:to>
                                        <p:strVal val="visible"/>
                                      </p:to>
                                    </p:set>
                                    <p:animEffect transition="in" filter="wipe(up)">
                                      <p:cBhvr>
                                        <p:cTn id="32" dur="500"/>
                                        <p:tgtEl>
                                          <p:spTgt spid="386051">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386051">
                                            <p:txEl>
                                              <p:pRg st="5" end="5"/>
                                            </p:txEl>
                                          </p:spTgt>
                                        </p:tgtEl>
                                        <p:attrNameLst>
                                          <p:attrName>style.visibility</p:attrName>
                                        </p:attrNameLst>
                                      </p:cBhvr>
                                      <p:to>
                                        <p:strVal val="visible"/>
                                      </p:to>
                                    </p:set>
                                    <p:animEffect transition="in" filter="wipe(up)">
                                      <p:cBhvr>
                                        <p:cTn id="37" dur="500"/>
                                        <p:tgtEl>
                                          <p:spTgt spid="386051">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386051">
                                            <p:txEl>
                                              <p:pRg st="6" end="6"/>
                                            </p:txEl>
                                          </p:spTgt>
                                        </p:tgtEl>
                                        <p:attrNameLst>
                                          <p:attrName>style.visibility</p:attrName>
                                        </p:attrNameLst>
                                      </p:cBhvr>
                                      <p:to>
                                        <p:strVal val="visible"/>
                                      </p:to>
                                    </p:set>
                                    <p:animEffect transition="in" filter="wipe(up)">
                                      <p:cBhvr>
                                        <p:cTn id="42" dur="500"/>
                                        <p:tgtEl>
                                          <p:spTgt spid="386051">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386051">
                                            <p:txEl>
                                              <p:pRg st="8" end="8"/>
                                            </p:txEl>
                                          </p:spTgt>
                                        </p:tgtEl>
                                        <p:attrNameLst>
                                          <p:attrName>style.visibility</p:attrName>
                                        </p:attrNameLst>
                                      </p:cBhvr>
                                      <p:to>
                                        <p:strVal val="visible"/>
                                      </p:to>
                                    </p:set>
                                    <p:animEffect transition="in" filter="wipe(up)">
                                      <p:cBhvr>
                                        <p:cTn id="47" dur="500"/>
                                        <p:tgtEl>
                                          <p:spTgt spid="386051">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386051">
                                            <p:txEl>
                                              <p:pRg st="9" end="9"/>
                                            </p:txEl>
                                          </p:spTgt>
                                        </p:tgtEl>
                                        <p:attrNameLst>
                                          <p:attrName>style.visibility</p:attrName>
                                        </p:attrNameLst>
                                      </p:cBhvr>
                                      <p:to>
                                        <p:strVal val="visible"/>
                                      </p:to>
                                    </p:set>
                                    <p:animEffect transition="in" filter="wipe(up)">
                                      <p:cBhvr>
                                        <p:cTn id="52" dur="500"/>
                                        <p:tgtEl>
                                          <p:spTgt spid="386051">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386051">
                                            <p:txEl>
                                              <p:pRg st="10" end="10"/>
                                            </p:txEl>
                                          </p:spTgt>
                                        </p:tgtEl>
                                        <p:attrNameLst>
                                          <p:attrName>style.visibility</p:attrName>
                                        </p:attrNameLst>
                                      </p:cBhvr>
                                      <p:to>
                                        <p:strVal val="visible"/>
                                      </p:to>
                                    </p:set>
                                    <p:animEffect transition="in" filter="wipe(up)">
                                      <p:cBhvr>
                                        <p:cTn id="57" dur="500"/>
                                        <p:tgtEl>
                                          <p:spTgt spid="38605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6050" grpId="0" autoUpdateAnimBg="0"/>
      <p:bldP spid="386051" grpId="0" build="p" bldLvl="3"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GB"/>
              <a:t>Interpreting the results of trials</a:t>
            </a:r>
          </a:p>
        </p:txBody>
      </p:sp>
      <p:sp>
        <p:nvSpPr>
          <p:cNvPr id="46083" name="Rectangle 3"/>
          <p:cNvSpPr>
            <a:spLocks noGrp="1" noChangeArrowheads="1"/>
          </p:cNvSpPr>
          <p:nvPr>
            <p:ph type="body" idx="1"/>
          </p:nvPr>
        </p:nvSpPr>
        <p:spPr/>
        <p:txBody>
          <a:bodyPr/>
          <a:lstStyle/>
          <a:p>
            <a:pPr>
              <a:buFontTx/>
              <a:buNone/>
            </a:pPr>
            <a:r>
              <a:rPr lang="en-US"/>
              <a:t>The outcome expressed as</a:t>
            </a:r>
          </a:p>
          <a:p>
            <a:pPr lvl="1"/>
            <a:r>
              <a:rPr lang="en-US"/>
              <a:t>Relative risk reduction (or hazard ratio, odds ratio)</a:t>
            </a:r>
          </a:p>
          <a:p>
            <a:pPr lvl="1"/>
            <a:r>
              <a:rPr lang="en-US"/>
              <a:t>Absolute risk reduction</a:t>
            </a:r>
          </a:p>
          <a:p>
            <a:pPr lvl="1"/>
            <a:r>
              <a:rPr lang="en-US"/>
              <a:t>Number needed to treat</a:t>
            </a:r>
            <a:endParaRPr lang="en-US" i="1"/>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GB"/>
              <a:t>Number needed to treat</a:t>
            </a:r>
          </a:p>
        </p:txBody>
      </p:sp>
      <p:sp>
        <p:nvSpPr>
          <p:cNvPr id="47107" name="Rectangle 3"/>
          <p:cNvSpPr>
            <a:spLocks noGrp="1" noChangeArrowheads="1"/>
          </p:cNvSpPr>
          <p:nvPr>
            <p:ph type="body" idx="1"/>
          </p:nvPr>
        </p:nvSpPr>
        <p:spPr/>
        <p:txBody>
          <a:bodyPr/>
          <a:lstStyle/>
          <a:p>
            <a:pPr>
              <a:lnSpc>
                <a:spcPct val="90000"/>
              </a:lnSpc>
            </a:pPr>
            <a:r>
              <a:rPr lang="en-GB"/>
              <a:t>In a trial compare results of new treatment with old/none</a:t>
            </a:r>
          </a:p>
          <a:p>
            <a:pPr>
              <a:lnSpc>
                <a:spcPct val="90000"/>
              </a:lnSpc>
            </a:pPr>
            <a:r>
              <a:rPr lang="en-GB"/>
              <a:t>Calculate absolute risk reduction</a:t>
            </a:r>
          </a:p>
          <a:p>
            <a:pPr lvl="1">
              <a:lnSpc>
                <a:spcPct val="90000"/>
              </a:lnSpc>
            </a:pPr>
            <a:r>
              <a:rPr lang="en-GB"/>
              <a:t>Eg.  Mortality after new drug is 20% = 0.2</a:t>
            </a:r>
          </a:p>
          <a:p>
            <a:pPr lvl="1">
              <a:lnSpc>
                <a:spcPct val="90000"/>
              </a:lnSpc>
            </a:pPr>
            <a:r>
              <a:rPr lang="en-GB"/>
              <a:t>Mortality after old drug is 50% = 0.5</a:t>
            </a:r>
          </a:p>
          <a:p>
            <a:pPr lvl="1">
              <a:lnSpc>
                <a:spcPct val="90000"/>
              </a:lnSpc>
            </a:pPr>
            <a:r>
              <a:rPr lang="en-GB"/>
              <a:t>Absolute risk reduction = 0.5-0.2=0.3</a:t>
            </a:r>
          </a:p>
          <a:p>
            <a:pPr>
              <a:lnSpc>
                <a:spcPct val="90000"/>
              </a:lnSpc>
            </a:pPr>
            <a:r>
              <a:rPr lang="en-GB"/>
              <a:t>NNT is the reciprocal </a:t>
            </a:r>
          </a:p>
          <a:p>
            <a:pPr lvl="1">
              <a:lnSpc>
                <a:spcPct val="90000"/>
              </a:lnSpc>
            </a:pPr>
            <a:r>
              <a:rPr lang="en-GB"/>
              <a:t>NNT = 1/0.3 =3.3</a:t>
            </a:r>
          </a:p>
          <a:p>
            <a:pPr>
              <a:lnSpc>
                <a:spcPct val="90000"/>
              </a:lnSpc>
            </a:pPr>
            <a:r>
              <a:rPr lang="en-GB"/>
              <a:t>The new treatment will lead to one life saved for every 3 treated</a:t>
            </a:r>
          </a:p>
          <a:p>
            <a:pPr>
              <a:lnSpc>
                <a:spcPct val="90000"/>
              </a:lnSpc>
            </a:pPr>
            <a:endParaRPr lang="en-GB"/>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GB" b="1"/>
              <a:t>Jupiter trial: Rosuvastatin</a:t>
            </a:r>
            <a:r>
              <a:rPr lang="en-GB"/>
              <a:t> </a:t>
            </a:r>
          </a:p>
        </p:txBody>
      </p:sp>
      <p:sp>
        <p:nvSpPr>
          <p:cNvPr id="48131" name="Rectangle 3"/>
          <p:cNvSpPr>
            <a:spLocks noGrp="1" noChangeArrowheads="1"/>
          </p:cNvSpPr>
          <p:nvPr>
            <p:ph type="body" idx="1"/>
          </p:nvPr>
        </p:nvSpPr>
        <p:spPr/>
        <p:txBody>
          <a:bodyPr/>
          <a:lstStyle/>
          <a:p>
            <a:r>
              <a:rPr lang="en-GB"/>
              <a:t>18000 people with high C-reactive protein. </a:t>
            </a:r>
          </a:p>
          <a:p>
            <a:r>
              <a:rPr lang="en-GB"/>
              <a:t>Trial stopped after two years follow-up</a:t>
            </a:r>
          </a:p>
          <a:p>
            <a:pPr lvl="1"/>
            <a:r>
              <a:rPr lang="en-GB"/>
              <a:t>highly significant improvement in the primary end point with rosuvastatin (hazard ratio 0.56; 95% confidence interval 0.46 to 0.69; P&lt;0.00001). </a:t>
            </a:r>
          </a:p>
          <a:p>
            <a:r>
              <a:rPr lang="en-US"/>
              <a:t>HR of 0.56 means there was a 44% reduction in risk in those taking rosuvastatin</a:t>
            </a:r>
            <a:endParaRPr lang="en-GB"/>
          </a:p>
        </p:txBody>
      </p:sp>
      <p:sp>
        <p:nvSpPr>
          <p:cNvPr id="48132" name="Text Box 4"/>
          <p:cNvSpPr txBox="1">
            <a:spLocks noChangeArrowheads="1"/>
          </p:cNvSpPr>
          <p:nvPr/>
        </p:nvSpPr>
        <p:spPr bwMode="auto">
          <a:xfrm>
            <a:off x="3203575" y="5589588"/>
            <a:ext cx="5184775" cy="336550"/>
          </a:xfrm>
          <a:prstGeom prst="rect">
            <a:avLst/>
          </a:prstGeom>
          <a:noFill/>
          <a:ln w="12700">
            <a:noFill/>
            <a:miter lim="800000"/>
            <a:headEnd type="none" w="sm" len="sm"/>
            <a:tailEnd type="none" w="sm" len="sm"/>
          </a:ln>
        </p:spPr>
        <p:txBody>
          <a:bodyPr>
            <a:prstTxWarp prst="textNoShape">
              <a:avLst/>
            </a:prstTxWarp>
            <a:spAutoFit/>
          </a:bodyPr>
          <a:lstStyle/>
          <a:p>
            <a:r>
              <a:rPr lang="en-GB" sz="1600">
                <a:solidFill>
                  <a:schemeClr val="bg1"/>
                </a:solidFill>
                <a:latin typeface="Arial" charset="0"/>
              </a:rPr>
              <a:t>Ridker PM et al. </a:t>
            </a:r>
            <a:r>
              <a:rPr lang="en-GB" sz="1600" i="1">
                <a:solidFill>
                  <a:schemeClr val="bg1"/>
                </a:solidFill>
                <a:latin typeface="Arial" charset="0"/>
              </a:rPr>
              <a:t>N Engl J Med </a:t>
            </a:r>
            <a:r>
              <a:rPr lang="en-GB" sz="1600">
                <a:solidFill>
                  <a:schemeClr val="bg1"/>
                </a:solidFill>
                <a:latin typeface="Arial" charset="0"/>
              </a:rPr>
              <a:t>2008;359:2195-207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GB"/>
              <a:t>Jupiter</a:t>
            </a:r>
          </a:p>
        </p:txBody>
      </p:sp>
      <p:sp>
        <p:nvSpPr>
          <p:cNvPr id="49155" name="Rectangle 3"/>
          <p:cNvSpPr>
            <a:spLocks noGrp="1" noChangeArrowheads="1"/>
          </p:cNvSpPr>
          <p:nvPr>
            <p:ph type="body" idx="1"/>
          </p:nvPr>
        </p:nvSpPr>
        <p:spPr/>
        <p:txBody>
          <a:bodyPr/>
          <a:lstStyle/>
          <a:p>
            <a:r>
              <a:rPr lang="en-US" sz="2000"/>
              <a:t>Control (placebo) event rate  (251 events) = 1.36 per 100 person yrs</a:t>
            </a:r>
          </a:p>
          <a:p>
            <a:endParaRPr lang="en-US" sz="2000"/>
          </a:p>
          <a:p>
            <a:r>
              <a:rPr lang="en-US" sz="2000"/>
              <a:t>Experimental (rosuvastatin) event rate (142) = 0.77 per 100 person yrs</a:t>
            </a:r>
          </a:p>
          <a:p>
            <a:endParaRPr lang="en-US" sz="2000"/>
          </a:p>
          <a:p>
            <a:r>
              <a:rPr lang="en-US" sz="2000"/>
              <a:t>Relative Risk Reduction = </a:t>
            </a:r>
            <a:r>
              <a:rPr lang="en-US" sz="2000" u="sng"/>
              <a:t>CER – EER</a:t>
            </a:r>
            <a:r>
              <a:rPr lang="en-US" sz="2000"/>
              <a:t> = </a:t>
            </a:r>
            <a:r>
              <a:rPr lang="en-US" sz="2000" u="sng"/>
              <a:t>1.36 – 0.77</a:t>
            </a:r>
            <a:r>
              <a:rPr lang="en-US" sz="2000"/>
              <a:t> = 44%</a:t>
            </a:r>
          </a:p>
          <a:p>
            <a:pPr>
              <a:buFontTx/>
              <a:buNone/>
            </a:pPr>
            <a:r>
              <a:rPr lang="en-US" sz="2000"/>
              <a:t>                                                  CER               1.36</a:t>
            </a:r>
          </a:p>
          <a:p>
            <a:endParaRPr lang="en-US" sz="2000"/>
          </a:p>
          <a:p>
            <a:r>
              <a:rPr lang="en-US" sz="2000"/>
              <a:t>Absolute Risk Reduction = 0.59 per 100 person years</a:t>
            </a:r>
          </a:p>
          <a:p>
            <a:endParaRPr lang="en-US" sz="2000"/>
          </a:p>
          <a:p>
            <a:r>
              <a:rPr lang="en-US" sz="2000"/>
              <a:t>NNT* = 1/ARR = 169 person years to prevent on vascular event</a:t>
            </a:r>
            <a:endParaRPr lang="en-GB" sz="2000"/>
          </a:p>
          <a:p>
            <a:endParaRPr lang="en-GB" sz="200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GB"/>
              <a:t>Meta-analyses: forest plots </a:t>
            </a:r>
          </a:p>
        </p:txBody>
      </p:sp>
      <p:sp>
        <p:nvSpPr>
          <p:cNvPr id="50179" name="Rectangle 3"/>
          <p:cNvSpPr>
            <a:spLocks noGrp="1" noChangeArrowheads="1"/>
          </p:cNvSpPr>
          <p:nvPr>
            <p:ph type="body" idx="1"/>
          </p:nvPr>
        </p:nvSpPr>
        <p:spPr>
          <a:xfrm>
            <a:off x="285750" y="1387475"/>
            <a:ext cx="8477250" cy="4633913"/>
          </a:xfrm>
        </p:spPr>
        <p:txBody>
          <a:bodyPr/>
          <a:lstStyle/>
          <a:p>
            <a:r>
              <a:rPr lang="en-GB"/>
              <a:t>show information from individual studies in the meta-analysis</a:t>
            </a:r>
          </a:p>
          <a:p>
            <a:r>
              <a:rPr lang="en-GB"/>
              <a:t>show variation between the studies and overall result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395288" y="333375"/>
            <a:ext cx="7391400" cy="1143000"/>
          </a:xfrm>
        </p:spPr>
        <p:txBody>
          <a:bodyPr/>
          <a:lstStyle/>
          <a:p>
            <a:pPr eaLnBrk="1" hangingPunct="1"/>
            <a:r>
              <a:rPr lang="en-AU" sz="2400" dirty="0"/>
              <a:t>Coping with the overload:</a:t>
            </a:r>
            <a:r>
              <a:rPr lang="en-AU" sz="2400" dirty="0" smtClean="0"/>
              <a:t> three things </a:t>
            </a:r>
            <a:r>
              <a:rPr lang="en-AU" sz="2400" dirty="0"/>
              <a:t>you might try</a:t>
            </a:r>
          </a:p>
        </p:txBody>
      </p:sp>
      <p:graphicFrame>
        <p:nvGraphicFramePr>
          <p:cNvPr id="3074" name="Object 3"/>
          <p:cNvGraphicFramePr>
            <a:graphicFrameLocks noChangeAspect="1"/>
          </p:cNvGraphicFramePr>
          <p:nvPr/>
        </p:nvGraphicFramePr>
        <p:xfrm>
          <a:off x="165100" y="1916113"/>
          <a:ext cx="1812925" cy="4876800"/>
        </p:xfrm>
        <a:graphic>
          <a:graphicData uri="http://schemas.openxmlformats.org/presentationml/2006/ole">
            <p:oleObj spid="_x0000_s29702" name="Photo Editor Photo" r:id="rId4" imgW="2600000" imgH="6990476" progId="">
              <p:embed/>
            </p:oleObj>
          </a:graphicData>
        </a:graphic>
      </p:graphicFrame>
      <p:pic>
        <p:nvPicPr>
          <p:cNvPr id="3076" name="Picture 4" descr="BS00975_"/>
          <p:cNvPicPr>
            <a:picLocks noChangeAspect="1" noChangeArrowheads="1"/>
          </p:cNvPicPr>
          <p:nvPr/>
        </p:nvPicPr>
        <p:blipFill>
          <a:blip r:embed="rId5" cstate="print"/>
          <a:srcRect/>
          <a:stretch>
            <a:fillRect/>
          </a:stretch>
        </p:blipFill>
        <p:spPr bwMode="auto">
          <a:xfrm>
            <a:off x="6699250" y="4800600"/>
            <a:ext cx="2444750" cy="1508125"/>
          </a:xfrm>
          <a:prstGeom prst="rect">
            <a:avLst/>
          </a:prstGeom>
          <a:noFill/>
          <a:ln w="9525">
            <a:noFill/>
            <a:miter lim="800000"/>
            <a:headEnd/>
            <a:tailEnd/>
          </a:ln>
        </p:spPr>
      </p:pic>
      <p:pic>
        <p:nvPicPr>
          <p:cNvPr id="3077" name="Picture 5"/>
          <p:cNvPicPr>
            <a:picLocks noChangeAspect="1" noChangeArrowheads="1"/>
          </p:cNvPicPr>
          <p:nvPr/>
        </p:nvPicPr>
        <p:blipFill>
          <a:blip r:embed="rId6" cstate="print"/>
          <a:srcRect/>
          <a:stretch>
            <a:fillRect/>
          </a:stretch>
        </p:blipFill>
        <p:spPr bwMode="auto">
          <a:xfrm>
            <a:off x="6621463" y="1916113"/>
            <a:ext cx="1733550" cy="2305050"/>
          </a:xfrm>
          <a:prstGeom prst="rect">
            <a:avLst/>
          </a:prstGeom>
          <a:noFill/>
          <a:ln w="9525">
            <a:noFill/>
            <a:miter lim="800000"/>
            <a:headEnd/>
            <a:tailEnd/>
          </a:ln>
        </p:spPr>
      </p:pic>
      <p:sp>
        <p:nvSpPr>
          <p:cNvPr id="3078" name="Text Box 6"/>
          <p:cNvSpPr txBox="1">
            <a:spLocks noChangeArrowheads="1"/>
          </p:cNvSpPr>
          <p:nvPr/>
        </p:nvSpPr>
        <p:spPr bwMode="auto">
          <a:xfrm>
            <a:off x="2231897" y="2174875"/>
            <a:ext cx="3560891" cy="1200328"/>
          </a:xfrm>
          <a:prstGeom prst="rect">
            <a:avLst/>
          </a:prstGeom>
          <a:noFill/>
          <a:ln w="9525">
            <a:noFill/>
            <a:miter lim="800000"/>
            <a:headEnd/>
            <a:tailEnd/>
          </a:ln>
        </p:spPr>
        <p:txBody>
          <a:bodyPr wrap="none">
            <a:prstTxWarp prst="textNoShape">
              <a:avLst/>
            </a:prstTxWarp>
            <a:spAutoFit/>
          </a:bodyPr>
          <a:lstStyle/>
          <a:p>
            <a:r>
              <a:rPr lang="en-GB" sz="2400" dirty="0">
                <a:solidFill>
                  <a:srgbClr val="000000"/>
                </a:solidFill>
                <a:latin typeface="Times New Roman" charset="0"/>
              </a:rPr>
              <a:t>A. </a:t>
            </a:r>
            <a:r>
              <a:rPr lang="en-US" sz="2400" dirty="0">
                <a:solidFill>
                  <a:srgbClr val="000000"/>
                </a:solidFill>
                <a:latin typeface="Times New Roman" charset="0"/>
              </a:rPr>
              <a:t>Read an evidence-based</a:t>
            </a:r>
          </a:p>
          <a:p>
            <a:r>
              <a:rPr lang="en-US" sz="2400" dirty="0">
                <a:solidFill>
                  <a:srgbClr val="000000"/>
                </a:solidFill>
                <a:latin typeface="Times New Roman" charset="0"/>
              </a:rPr>
              <a:t>abstraction journal</a:t>
            </a:r>
            <a:br>
              <a:rPr lang="en-US" sz="2400" dirty="0">
                <a:solidFill>
                  <a:srgbClr val="000000"/>
                </a:solidFill>
                <a:latin typeface="Times New Roman" charset="0"/>
              </a:rPr>
            </a:br>
            <a:r>
              <a:rPr lang="en-US" sz="2400" dirty="0">
                <a:solidFill>
                  <a:srgbClr val="000000"/>
                </a:solidFill>
                <a:latin typeface="Times New Roman" charset="0"/>
              </a:rPr>
              <a:t>(and cancel other journals)</a:t>
            </a:r>
          </a:p>
        </p:txBody>
      </p:sp>
      <p:sp>
        <p:nvSpPr>
          <p:cNvPr id="3079" name="Text Box 7"/>
          <p:cNvSpPr txBox="1">
            <a:spLocks noChangeArrowheads="1"/>
          </p:cNvSpPr>
          <p:nvPr/>
        </p:nvSpPr>
        <p:spPr bwMode="auto">
          <a:xfrm>
            <a:off x="2133600" y="3886200"/>
            <a:ext cx="4288353" cy="1938992"/>
          </a:xfrm>
          <a:prstGeom prst="rect">
            <a:avLst/>
          </a:prstGeom>
          <a:noFill/>
          <a:ln w="9525">
            <a:noFill/>
            <a:miter lim="800000"/>
            <a:headEnd/>
            <a:tailEnd/>
          </a:ln>
        </p:spPr>
        <p:txBody>
          <a:bodyPr wrap="none">
            <a:prstTxWarp prst="textNoShape">
              <a:avLst/>
            </a:prstTxWarp>
            <a:spAutoFit/>
          </a:bodyPr>
          <a:lstStyle/>
          <a:p>
            <a:r>
              <a:rPr lang="en-GB" sz="2400" dirty="0">
                <a:solidFill>
                  <a:srgbClr val="000000"/>
                </a:solidFill>
                <a:latin typeface="Times New Roman" charset="0"/>
              </a:rPr>
              <a:t>B. </a:t>
            </a:r>
            <a:r>
              <a:rPr lang="en-US" sz="2400" dirty="0">
                <a:solidFill>
                  <a:srgbClr val="000000"/>
                </a:solidFill>
                <a:latin typeface="Times New Roman" charset="0"/>
              </a:rPr>
              <a:t>Keep a logbook of your</a:t>
            </a:r>
          </a:p>
          <a:p>
            <a:r>
              <a:rPr lang="en-US" sz="2400" dirty="0">
                <a:solidFill>
                  <a:srgbClr val="000000"/>
                </a:solidFill>
                <a:latin typeface="Times New Roman" charset="0"/>
              </a:rPr>
              <a:t>own clinical questions</a:t>
            </a:r>
            <a:br>
              <a:rPr lang="en-US" sz="2400" dirty="0">
                <a:solidFill>
                  <a:srgbClr val="000000"/>
                </a:solidFill>
                <a:latin typeface="Times New Roman" charset="0"/>
              </a:rPr>
            </a:br>
            <a:endParaRPr lang="en-GB" sz="2400" dirty="0">
              <a:solidFill>
                <a:srgbClr val="000000"/>
              </a:solidFill>
              <a:latin typeface="Times New Roman" charset="0"/>
            </a:endParaRPr>
          </a:p>
          <a:p>
            <a:r>
              <a:rPr lang="en-GB" sz="2400" dirty="0">
                <a:solidFill>
                  <a:srgbClr val="000000"/>
                </a:solidFill>
                <a:latin typeface="Times New Roman" charset="0"/>
              </a:rPr>
              <a:t>C. Run a case-discussion journal</a:t>
            </a:r>
            <a:br>
              <a:rPr lang="en-GB" sz="2400" dirty="0">
                <a:solidFill>
                  <a:srgbClr val="000000"/>
                </a:solidFill>
                <a:latin typeface="Times New Roman" charset="0"/>
              </a:rPr>
            </a:br>
            <a:r>
              <a:rPr lang="en-GB" sz="2400" dirty="0">
                <a:solidFill>
                  <a:srgbClr val="000000"/>
                </a:solidFill>
                <a:latin typeface="Times New Roman" charset="0"/>
              </a:rPr>
              <a:t>club with your practice</a:t>
            </a:r>
            <a:endParaRPr lang="en-US" sz="2400" dirty="0">
              <a:solidFill>
                <a:srgbClr val="000000"/>
              </a:solidFill>
              <a:latin typeface="Times New Roman"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5"/>
          <p:cNvPicPr>
            <a:picLocks noChangeAspect="1" noChangeArrowheads="1"/>
          </p:cNvPicPr>
          <p:nvPr/>
        </p:nvPicPr>
        <p:blipFill>
          <a:blip r:embed="rId3" cstate="print"/>
          <a:srcRect/>
          <a:stretch>
            <a:fillRect/>
          </a:stretch>
        </p:blipFill>
        <p:spPr bwMode="auto">
          <a:xfrm>
            <a:off x="1752600" y="333375"/>
            <a:ext cx="4975225" cy="6224979"/>
          </a:xfrm>
          <a:prstGeom prst="rect">
            <a:avLst/>
          </a:prstGeom>
          <a:noFill/>
          <a:ln w="9525">
            <a:noFill/>
            <a:miter lim="800000"/>
            <a:headEnd/>
            <a:tailEnd/>
          </a:ln>
        </p:spPr>
      </p:pic>
      <p:pic>
        <p:nvPicPr>
          <p:cNvPr id="51203" name="Picture 6"/>
          <p:cNvPicPr>
            <a:picLocks noChangeAspect="1" noChangeArrowheads="1"/>
          </p:cNvPicPr>
          <p:nvPr/>
        </p:nvPicPr>
        <p:blipFill>
          <a:blip r:embed="rId4" cstate="print"/>
          <a:srcRect/>
          <a:stretch>
            <a:fillRect/>
          </a:stretch>
        </p:blipFill>
        <p:spPr bwMode="auto">
          <a:xfrm>
            <a:off x="7667625" y="6021388"/>
            <a:ext cx="1171575" cy="571500"/>
          </a:xfrm>
          <a:prstGeom prst="rect">
            <a:avLst/>
          </a:prstGeom>
          <a:noFill/>
          <a:ln w="9525">
            <a:noFill/>
            <a:miter lim="800000"/>
            <a:headEnd/>
            <a:tailEnd/>
          </a:ln>
        </p:spPr>
      </p:pic>
      <p:sp>
        <p:nvSpPr>
          <p:cNvPr id="51204" name="Rectangle 7"/>
          <p:cNvSpPr>
            <a:spLocks noChangeArrowheads="1"/>
          </p:cNvSpPr>
          <p:nvPr/>
        </p:nvSpPr>
        <p:spPr bwMode="auto">
          <a:xfrm>
            <a:off x="250825" y="6242050"/>
            <a:ext cx="3689350" cy="336550"/>
          </a:xfrm>
          <a:prstGeom prst="rect">
            <a:avLst/>
          </a:prstGeom>
          <a:noFill/>
          <a:ln w="12700">
            <a:noFill/>
            <a:miter lim="800000"/>
            <a:headEnd type="none" w="sm" len="sm"/>
            <a:tailEnd type="none" w="sm" len="sm"/>
          </a:ln>
        </p:spPr>
        <p:txBody>
          <a:bodyPr wrap="none">
            <a:prstTxWarp prst="textNoShape">
              <a:avLst/>
            </a:prstTxWarp>
            <a:spAutoFit/>
          </a:bodyPr>
          <a:lstStyle/>
          <a:p>
            <a:r>
              <a:rPr lang="en-GB" sz="1600" b="1">
                <a:solidFill>
                  <a:schemeClr val="bg1"/>
                </a:solidFill>
              </a:rPr>
              <a:t>Lewis, S. et al. BMJ 2001;322:1479-1480</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3" cstate="print"/>
          <a:srcRect/>
          <a:stretch>
            <a:fillRect/>
          </a:stretch>
        </p:blipFill>
        <p:spPr bwMode="auto">
          <a:xfrm>
            <a:off x="7970838" y="6224588"/>
            <a:ext cx="1062037" cy="517525"/>
          </a:xfrm>
          <a:prstGeom prst="rect">
            <a:avLst/>
          </a:prstGeom>
          <a:noFill/>
          <a:ln w="9525">
            <a:noFill/>
            <a:miter lim="800000"/>
            <a:headEnd/>
            <a:tailEnd/>
          </a:ln>
        </p:spPr>
      </p:pic>
      <p:pic>
        <p:nvPicPr>
          <p:cNvPr id="52227" name="Picture 3"/>
          <p:cNvPicPr>
            <a:picLocks noChangeAspect="1" noChangeArrowheads="1"/>
          </p:cNvPicPr>
          <p:nvPr/>
        </p:nvPicPr>
        <p:blipFill>
          <a:blip r:embed="rId4" cstate="print"/>
          <a:srcRect/>
          <a:stretch>
            <a:fillRect/>
          </a:stretch>
        </p:blipFill>
        <p:spPr bwMode="auto">
          <a:xfrm>
            <a:off x="1265238" y="1143000"/>
            <a:ext cx="6613525" cy="4573588"/>
          </a:xfrm>
          <a:prstGeom prst="rect">
            <a:avLst/>
          </a:prstGeom>
          <a:noFill/>
          <a:ln w="9525">
            <a:noFill/>
            <a:miter lim="800000"/>
            <a:headEnd/>
            <a:tailEnd/>
          </a:ln>
        </p:spPr>
      </p:pic>
      <p:sp>
        <p:nvSpPr>
          <p:cNvPr id="52228" name="Text Box 4"/>
          <p:cNvSpPr txBox="1">
            <a:spLocks noChangeArrowheads="1"/>
          </p:cNvSpPr>
          <p:nvPr/>
        </p:nvSpPr>
        <p:spPr bwMode="auto">
          <a:xfrm>
            <a:off x="163513" y="6694488"/>
            <a:ext cx="8816975" cy="109537"/>
          </a:xfrm>
          <a:prstGeom prst="rect">
            <a:avLst/>
          </a:prstGeom>
          <a:noFill/>
          <a:ln w="9525">
            <a:noFill/>
            <a:miter lim="800000"/>
            <a:headEnd/>
            <a:tailEnd/>
          </a:ln>
        </p:spPr>
        <p:txBody>
          <a:bodyPr lIns="0" tIns="0" rIns="0" bIns="0">
            <a:prstTxWarp prst="textNoShape">
              <a:avLst/>
            </a:prstTxWarp>
            <a:spAutoFit/>
          </a:bodyPr>
          <a:lstStyle/>
          <a:p>
            <a:pPr algn="l" defTabSz="828675" eaLnBrk="1">
              <a:lnSpc>
                <a:spcPct val="97000"/>
              </a:lnSpc>
              <a:buClr>
                <a:srgbClr val="000000"/>
              </a:buClr>
              <a:buSzPct val="45000"/>
              <a:buFont typeface="StarSymbol" charset="0"/>
              <a:buNone/>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pPr>
            <a:r>
              <a:rPr lang="en-GB" sz="700">
                <a:solidFill>
                  <a:srgbClr val="000000"/>
                </a:solidFill>
                <a:latin typeface="Arial" charset="0"/>
              </a:rPr>
              <a:t>Copyright ©1998 BMJ Publishing Group Ltd.</a:t>
            </a:r>
          </a:p>
        </p:txBody>
      </p:sp>
      <p:sp>
        <p:nvSpPr>
          <p:cNvPr id="52229" name="Text Box 5"/>
          <p:cNvSpPr txBox="1">
            <a:spLocks noChangeArrowheads="1"/>
          </p:cNvSpPr>
          <p:nvPr/>
        </p:nvSpPr>
        <p:spPr bwMode="auto">
          <a:xfrm>
            <a:off x="1265238" y="5813425"/>
            <a:ext cx="8816975" cy="1588"/>
          </a:xfrm>
          <a:prstGeom prst="rect">
            <a:avLst/>
          </a:prstGeom>
          <a:noFill/>
          <a:ln w="9525">
            <a:noFill/>
            <a:miter lim="800000"/>
            <a:headEnd/>
            <a:tailEnd/>
          </a:ln>
        </p:spPr>
        <p:txBody>
          <a:bodyPr lIns="0" tIns="0" rIns="0" bIns="0">
            <a:prstTxWarp prst="textNoShape">
              <a:avLst/>
            </a:prstTxWarp>
            <a:spAutoFit/>
          </a:bodyPr>
          <a:lstStyle/>
          <a:p>
            <a:pPr algn="l" defTabSz="828675" eaLnBrk="1">
              <a:lnSpc>
                <a:spcPct val="97000"/>
              </a:lnSpc>
              <a:buClr>
                <a:srgbClr val="000000"/>
              </a:buClr>
              <a:buSzPct val="45000"/>
              <a:buFont typeface="StarSymbol" charset="0"/>
              <a:buNone/>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pPr>
            <a:r>
              <a:rPr lang="en-GB" sz="1100" b="1">
                <a:solidFill>
                  <a:srgbClr val="000000"/>
                </a:solidFill>
                <a:latin typeface="Arial" charset="0"/>
              </a:rPr>
              <a:t>Altman, D. G BMJ 1998;317:1309-1312</a:t>
            </a:r>
          </a:p>
        </p:txBody>
      </p:sp>
      <p:sp>
        <p:nvSpPr>
          <p:cNvPr id="52230" name="Text Box 6"/>
          <p:cNvSpPr txBox="1">
            <a:spLocks noChangeArrowheads="1"/>
          </p:cNvSpPr>
          <p:nvPr/>
        </p:nvSpPr>
        <p:spPr bwMode="auto">
          <a:xfrm>
            <a:off x="163513" y="357188"/>
            <a:ext cx="8816975" cy="428625"/>
          </a:xfrm>
          <a:prstGeom prst="rect">
            <a:avLst/>
          </a:prstGeom>
          <a:noFill/>
          <a:ln w="9525">
            <a:noFill/>
            <a:miter lim="800000"/>
            <a:headEnd/>
            <a:tailEnd/>
          </a:ln>
        </p:spPr>
        <p:txBody>
          <a:bodyPr lIns="0" tIns="0" rIns="0" bIns="0" anchor="ctr" anchorCtr="1">
            <a:prstTxWarp prst="textNoShape">
              <a:avLst/>
            </a:prstTxWarp>
            <a:spAutoFit/>
          </a:bodyPr>
          <a:lstStyle/>
          <a:p>
            <a:pPr algn="ctr" defTabSz="828675" eaLnBrk="1">
              <a:lnSpc>
                <a:spcPct val="97000"/>
              </a:lnSpc>
              <a:buClr>
                <a:srgbClr val="000000"/>
              </a:buClr>
              <a:buSzPct val="45000"/>
              <a:buFont typeface="StarSymbol" charset="0"/>
              <a:buNone/>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pPr>
            <a:r>
              <a:rPr lang="en-GB" sz="2900" b="1">
                <a:solidFill>
                  <a:schemeClr val="bg1"/>
                </a:solidFill>
                <a:latin typeface="Arial" charset="0"/>
              </a:rPr>
              <a:t>Forest plot of CABG vs Angioplasty</a:t>
            </a:r>
          </a:p>
        </p:txBody>
      </p:sp>
    </p:spTree>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3" cstate="print"/>
          <a:srcRect/>
          <a:stretch>
            <a:fillRect/>
          </a:stretch>
        </p:blipFill>
        <p:spPr bwMode="auto">
          <a:xfrm>
            <a:off x="7970838" y="6224588"/>
            <a:ext cx="1062037" cy="517525"/>
          </a:xfrm>
          <a:prstGeom prst="rect">
            <a:avLst/>
          </a:prstGeom>
          <a:noFill/>
          <a:ln w="9525">
            <a:noFill/>
            <a:miter lim="800000"/>
            <a:headEnd/>
            <a:tailEnd/>
          </a:ln>
        </p:spPr>
      </p:pic>
      <p:pic>
        <p:nvPicPr>
          <p:cNvPr id="53251" name="Picture 3"/>
          <p:cNvPicPr>
            <a:picLocks noChangeAspect="1" noChangeArrowheads="1"/>
          </p:cNvPicPr>
          <p:nvPr/>
        </p:nvPicPr>
        <p:blipFill>
          <a:blip r:embed="rId4" cstate="print"/>
          <a:srcRect/>
          <a:stretch>
            <a:fillRect/>
          </a:stretch>
        </p:blipFill>
        <p:spPr bwMode="auto">
          <a:xfrm>
            <a:off x="1589088" y="1273175"/>
            <a:ext cx="5965825" cy="4899025"/>
          </a:xfrm>
          <a:prstGeom prst="rect">
            <a:avLst/>
          </a:prstGeom>
          <a:noFill/>
          <a:ln w="9525">
            <a:noFill/>
            <a:miter lim="800000"/>
            <a:headEnd/>
            <a:tailEnd/>
          </a:ln>
        </p:spPr>
      </p:pic>
      <p:sp>
        <p:nvSpPr>
          <p:cNvPr id="53252" name="Text Box 4"/>
          <p:cNvSpPr txBox="1">
            <a:spLocks noChangeArrowheads="1"/>
          </p:cNvSpPr>
          <p:nvPr/>
        </p:nvSpPr>
        <p:spPr bwMode="auto">
          <a:xfrm>
            <a:off x="163513" y="6694488"/>
            <a:ext cx="4406900" cy="109537"/>
          </a:xfrm>
          <a:prstGeom prst="rect">
            <a:avLst/>
          </a:prstGeom>
          <a:noFill/>
          <a:ln w="9525">
            <a:noFill/>
            <a:miter lim="800000"/>
            <a:headEnd/>
            <a:tailEnd/>
          </a:ln>
        </p:spPr>
        <p:txBody>
          <a:bodyPr lIns="0" tIns="0" rIns="0" bIns="0">
            <a:prstTxWarp prst="textNoShape">
              <a:avLst/>
            </a:prstTxWarp>
            <a:spAutoFit/>
          </a:bodyPr>
          <a:lstStyle/>
          <a:p>
            <a:pPr algn="l" defTabSz="828675" eaLnBrk="1">
              <a:lnSpc>
                <a:spcPct val="97000"/>
              </a:lnSpc>
              <a:buClr>
                <a:srgbClr val="000000"/>
              </a:buClr>
              <a:buSzPct val="45000"/>
              <a:buFont typeface="StarSymbol" charset="0"/>
              <a:buNone/>
              <a:tabLst>
                <a:tab pos="657225" algn="l"/>
                <a:tab pos="1312863" algn="l"/>
                <a:tab pos="1970088" algn="l"/>
                <a:tab pos="2627313" algn="l"/>
                <a:tab pos="3282950" algn="l"/>
                <a:tab pos="3940175" algn="l"/>
              </a:tabLst>
            </a:pPr>
            <a:r>
              <a:rPr lang="en-GB" sz="700">
                <a:solidFill>
                  <a:srgbClr val="000000"/>
                </a:solidFill>
                <a:latin typeface="Arial" charset="0"/>
              </a:rPr>
              <a:t>Copyright ©1997 BMJ Publishing Group Ltd.</a:t>
            </a:r>
          </a:p>
        </p:txBody>
      </p:sp>
      <p:sp>
        <p:nvSpPr>
          <p:cNvPr id="53253" name="Text Box 5"/>
          <p:cNvSpPr txBox="1">
            <a:spLocks noChangeArrowheads="1"/>
          </p:cNvSpPr>
          <p:nvPr/>
        </p:nvSpPr>
        <p:spPr bwMode="auto">
          <a:xfrm>
            <a:off x="1589088" y="5976938"/>
            <a:ext cx="7226300" cy="163512"/>
          </a:xfrm>
          <a:prstGeom prst="rect">
            <a:avLst/>
          </a:prstGeom>
          <a:noFill/>
          <a:ln w="9525">
            <a:noFill/>
            <a:miter lim="800000"/>
            <a:headEnd/>
            <a:tailEnd/>
          </a:ln>
        </p:spPr>
        <p:txBody>
          <a:bodyPr lIns="0" tIns="0" rIns="0" bIns="0">
            <a:prstTxWarp prst="textNoShape">
              <a:avLst/>
            </a:prstTxWarp>
            <a:spAutoFit/>
          </a:bodyPr>
          <a:lstStyle/>
          <a:p>
            <a:pPr algn="l" defTabSz="828675" eaLnBrk="1">
              <a:lnSpc>
                <a:spcPct val="97000"/>
              </a:lnSpc>
              <a:buClr>
                <a:srgbClr val="000000"/>
              </a:buClr>
              <a:buSzPct val="45000"/>
              <a:buFont typeface="StarSymbol" charset="0"/>
              <a:buNone/>
              <a:tabLst>
                <a:tab pos="657225" algn="l"/>
                <a:tab pos="1312863" algn="l"/>
                <a:tab pos="1970088" algn="l"/>
                <a:tab pos="2627313" algn="l"/>
                <a:tab pos="3282950" algn="l"/>
                <a:tab pos="3940175" algn="l"/>
                <a:tab pos="4595813" algn="l"/>
                <a:tab pos="5253038" algn="l"/>
                <a:tab pos="5910263" algn="l"/>
                <a:tab pos="6565900" algn="l"/>
                <a:tab pos="7223125" algn="l"/>
              </a:tabLst>
            </a:pPr>
            <a:r>
              <a:rPr lang="en-GB" sz="1100" b="1">
                <a:solidFill>
                  <a:schemeClr val="bg1"/>
                </a:solidFill>
                <a:latin typeface="Arial" charset="0"/>
              </a:rPr>
              <a:t>Greenhalgh, T. BMJ 1997;315:672-675</a:t>
            </a:r>
          </a:p>
        </p:txBody>
      </p:sp>
      <p:sp>
        <p:nvSpPr>
          <p:cNvPr id="53254" name="Text Box 6"/>
          <p:cNvSpPr txBox="1">
            <a:spLocks noChangeArrowheads="1"/>
          </p:cNvSpPr>
          <p:nvPr/>
        </p:nvSpPr>
        <p:spPr bwMode="auto">
          <a:xfrm>
            <a:off x="163513" y="629322"/>
            <a:ext cx="8816975" cy="285078"/>
          </a:xfrm>
          <a:prstGeom prst="rect">
            <a:avLst/>
          </a:prstGeom>
          <a:noFill/>
          <a:ln w="9525">
            <a:noFill/>
            <a:miter lim="800000"/>
            <a:headEnd/>
            <a:tailEnd/>
          </a:ln>
        </p:spPr>
        <p:txBody>
          <a:bodyPr lIns="0" tIns="0" rIns="0" bIns="0" anchor="ctr" anchorCtr="1">
            <a:prstTxWarp prst="textNoShape">
              <a:avLst/>
            </a:prstTxWarp>
            <a:spAutoFit/>
          </a:bodyPr>
          <a:lstStyle/>
          <a:p>
            <a:pPr algn="ctr" defTabSz="828675" eaLnBrk="1">
              <a:lnSpc>
                <a:spcPct val="97000"/>
              </a:lnSpc>
              <a:buClr>
                <a:srgbClr val="000000"/>
              </a:buClr>
              <a:buSzPct val="45000"/>
              <a:buFont typeface="StarSymbol" charset="0"/>
              <a:buNone/>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pPr>
            <a:r>
              <a:rPr lang="en-GB" sz="1500" b="1" dirty="0">
                <a:solidFill>
                  <a:srgbClr val="000000"/>
                </a:solidFill>
                <a:latin typeface="Arial" charset="0"/>
              </a:rPr>
              <a:t> </a:t>
            </a:r>
            <a:r>
              <a:rPr lang="en-GB" sz="1900" b="1" dirty="0">
                <a:solidFill>
                  <a:srgbClr val="000000"/>
                </a:solidFill>
                <a:latin typeface="Arial" charset="0"/>
              </a:rPr>
              <a:t>Reduction in risk of heart disease by strategies for lowering cholesterol</a:t>
            </a:r>
          </a:p>
        </p:txBody>
      </p:sp>
    </p:spTree>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GB"/>
              <a:t>Levels of evidence</a:t>
            </a:r>
          </a:p>
        </p:txBody>
      </p:sp>
      <p:sp>
        <p:nvSpPr>
          <p:cNvPr id="54275" name="Rectangle 3"/>
          <p:cNvSpPr>
            <a:spLocks noGrp="1" noChangeArrowheads="1"/>
          </p:cNvSpPr>
          <p:nvPr>
            <p:ph type="body" idx="1"/>
          </p:nvPr>
        </p:nvSpPr>
        <p:spPr/>
        <p:txBody>
          <a:bodyPr/>
          <a:lstStyle/>
          <a:p>
            <a:r>
              <a:rPr lang="en-GB"/>
              <a:t>Systematic reviews and meta-analyses of randomised controlled trials </a:t>
            </a:r>
          </a:p>
          <a:p>
            <a:r>
              <a:rPr lang="en-GB"/>
              <a:t>Randomised controlled trials </a:t>
            </a:r>
          </a:p>
          <a:p>
            <a:r>
              <a:rPr lang="en-GB"/>
              <a:t>Non-randomised intervention studies </a:t>
            </a:r>
          </a:p>
          <a:p>
            <a:r>
              <a:rPr lang="en-GB"/>
              <a:t>Observational studies </a:t>
            </a:r>
          </a:p>
          <a:p>
            <a:r>
              <a:rPr lang="en-GB"/>
              <a:t>Non-experimental studies </a:t>
            </a:r>
          </a:p>
          <a:p>
            <a:r>
              <a:rPr lang="en-GB"/>
              <a:t>Expert opinion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2226" name="Picture 2" descr="ebmers"/>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553200" y="4786312"/>
            <a:ext cx="2590800" cy="2071688"/>
          </a:xfrm>
          <a:prstGeom prst="rect">
            <a:avLst/>
          </a:prstGeom>
          <a:noFill/>
          <a:ln w="9525">
            <a:noFill/>
            <a:miter lim="800000"/>
            <a:headEnd/>
            <a:tailEnd/>
          </a:ln>
        </p:spPr>
      </p:pic>
      <p:sp>
        <p:nvSpPr>
          <p:cNvPr id="52227" name="Rectangle 3"/>
          <p:cNvSpPr>
            <a:spLocks noGrp="1" noChangeArrowheads="1"/>
          </p:cNvSpPr>
          <p:nvPr>
            <p:ph type="title"/>
          </p:nvPr>
        </p:nvSpPr>
        <p:spPr/>
        <p:txBody>
          <a:bodyPr/>
          <a:lstStyle/>
          <a:p>
            <a:pPr eaLnBrk="1" hangingPunct="1"/>
            <a:r>
              <a:rPr lang="en-US" sz="2800" dirty="0"/>
              <a:t>Levels of Evidence </a:t>
            </a:r>
            <a:r>
              <a:rPr lang="en-US" sz="2800" dirty="0" smtClean="0"/>
              <a:t>for Anecdote</a:t>
            </a:r>
            <a:r>
              <a:rPr lang="en-US" sz="2800" dirty="0"/>
              <a:t>-based medicine</a:t>
            </a:r>
            <a:endParaRPr lang="en-AU" sz="2800" dirty="0"/>
          </a:p>
        </p:txBody>
      </p:sp>
      <p:sp>
        <p:nvSpPr>
          <p:cNvPr id="52228" name="Rectangle 4"/>
          <p:cNvSpPr>
            <a:spLocks noGrp="1" noChangeArrowheads="1"/>
          </p:cNvSpPr>
          <p:nvPr>
            <p:ph type="body" idx="1"/>
          </p:nvPr>
        </p:nvSpPr>
        <p:spPr>
          <a:xfrm>
            <a:off x="609600" y="1981200"/>
            <a:ext cx="8178800" cy="4171950"/>
          </a:xfrm>
        </p:spPr>
        <p:txBody>
          <a:bodyPr/>
          <a:lstStyle/>
          <a:p>
            <a:pPr eaLnBrk="1" hangingPunct="1"/>
            <a:r>
              <a:rPr lang="en-AU"/>
              <a:t>Level I: Beardy old gent from royal college</a:t>
            </a:r>
            <a:endParaRPr lang="en-US"/>
          </a:p>
          <a:p>
            <a:pPr eaLnBrk="1" hangingPunct="1"/>
            <a:r>
              <a:rPr lang="en-AU"/>
              <a:t>Level II</a:t>
            </a:r>
            <a:r>
              <a:rPr lang="en-US"/>
              <a:t>:</a:t>
            </a:r>
            <a:r>
              <a:rPr lang="en-AU"/>
              <a:t> Doctor with air of cred</a:t>
            </a:r>
            <a:r>
              <a:rPr lang="en-US"/>
              <a:t>i</a:t>
            </a:r>
            <a:r>
              <a:rPr lang="en-AU"/>
              <a:t>bil</a:t>
            </a:r>
            <a:r>
              <a:rPr lang="en-US"/>
              <a:t>i</a:t>
            </a:r>
            <a:r>
              <a:rPr lang="en-AU"/>
              <a:t>ty and honest face</a:t>
            </a:r>
            <a:endParaRPr lang="en-US"/>
          </a:p>
          <a:p>
            <a:pPr eaLnBrk="1" hangingPunct="1"/>
            <a:r>
              <a:rPr lang="en-AU"/>
              <a:t>Level III: Academic with mad stare</a:t>
            </a:r>
            <a:endParaRPr lang="en-US"/>
          </a:p>
          <a:p>
            <a:pPr eaLnBrk="1" hangingPunct="1"/>
            <a:r>
              <a:rPr lang="en-AU"/>
              <a:t>Level IV: NHS manager with trust in</a:t>
            </a:r>
            <a:r>
              <a:rPr lang="en-US"/>
              <a:t> </a:t>
            </a:r>
            <a:r>
              <a:rPr lang="en-AU"/>
              <a:t>fina</a:t>
            </a:r>
            <a:r>
              <a:rPr lang="en-US"/>
              <a:t>ncial</a:t>
            </a:r>
            <a:r>
              <a:rPr lang="en-AU"/>
              <a:t> crisis</a:t>
            </a: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ctrTitle"/>
          </p:nvPr>
        </p:nvSpPr>
        <p:spPr/>
        <p:txBody>
          <a:bodyPr/>
          <a:lstStyle/>
          <a:p>
            <a:r>
              <a:rPr lang="en-GB"/>
              <a:t>Communicable disease</a:t>
            </a:r>
          </a:p>
        </p:txBody>
      </p:sp>
      <p:sp>
        <p:nvSpPr>
          <p:cNvPr id="57347" name="Rectangle 3"/>
          <p:cNvSpPr>
            <a:spLocks noGrp="1" noChangeArrowheads="1"/>
          </p:cNvSpPr>
          <p:nvPr>
            <p:ph type="subTitle" idx="1"/>
          </p:nvPr>
        </p:nvSpPr>
        <p:spPr/>
        <p:txBody>
          <a:bodyPr/>
          <a:lstStyle/>
          <a:p>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GB"/>
              <a:t>objectives</a:t>
            </a:r>
          </a:p>
        </p:txBody>
      </p:sp>
      <p:sp>
        <p:nvSpPr>
          <p:cNvPr id="58371" name="Rectangle 3"/>
          <p:cNvSpPr>
            <a:spLocks noGrp="1" noChangeArrowheads="1"/>
          </p:cNvSpPr>
          <p:nvPr>
            <p:ph type="body" idx="1"/>
          </p:nvPr>
        </p:nvSpPr>
        <p:spPr/>
        <p:txBody>
          <a:bodyPr/>
          <a:lstStyle/>
          <a:p>
            <a:pPr>
              <a:lnSpc>
                <a:spcPct val="80000"/>
              </a:lnSpc>
            </a:pPr>
            <a:r>
              <a:rPr lang="en-GB" sz="2600"/>
              <a:t>Understand the purpose notification of infectious diseases, and the role of PHROs in the process</a:t>
            </a:r>
          </a:p>
          <a:p>
            <a:pPr>
              <a:lnSpc>
                <a:spcPct val="80000"/>
              </a:lnSpc>
            </a:pPr>
            <a:r>
              <a:rPr lang="en-GB" sz="2600"/>
              <a:t>Recognise a notification form</a:t>
            </a:r>
          </a:p>
          <a:p>
            <a:pPr>
              <a:lnSpc>
                <a:spcPct val="80000"/>
              </a:lnSpc>
            </a:pPr>
            <a:r>
              <a:rPr lang="en-GB" sz="2600"/>
              <a:t>Know which diseases are notifiable and why</a:t>
            </a:r>
          </a:p>
          <a:p>
            <a:pPr>
              <a:lnSpc>
                <a:spcPct val="80000"/>
              </a:lnSpc>
            </a:pPr>
            <a:r>
              <a:rPr lang="en-GB" sz="2600"/>
              <a:t>Be able to describe the appropriate precautions for patients with different communicable diseases in hospital</a:t>
            </a:r>
          </a:p>
          <a:p>
            <a:pPr>
              <a:lnSpc>
                <a:spcPct val="80000"/>
              </a:lnSpc>
            </a:pPr>
            <a:r>
              <a:rPr lang="en-GB" sz="2600"/>
              <a:t>Understand the importance of contact tracing for different communicable diseases</a:t>
            </a:r>
          </a:p>
          <a:p>
            <a:pPr>
              <a:lnSpc>
                <a:spcPct val="80000"/>
              </a:lnSpc>
            </a:pPr>
            <a:r>
              <a:rPr lang="en-GB" sz="2600"/>
              <a:t>Know who to contact for advice in relation to cases of communicable diseases</a:t>
            </a:r>
          </a:p>
          <a:p>
            <a:pPr>
              <a:lnSpc>
                <a:spcPct val="80000"/>
              </a:lnSpc>
            </a:pPr>
            <a:endParaRPr lang="en-GB" sz="260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GB" sz="2600" b="1"/>
              <a:t>Case 1</a:t>
            </a:r>
            <a:br>
              <a:rPr lang="en-GB" sz="2600" b="1"/>
            </a:br>
            <a:endParaRPr lang="en-GB" sz="2600" b="1"/>
          </a:p>
        </p:txBody>
      </p:sp>
      <p:sp>
        <p:nvSpPr>
          <p:cNvPr id="59395" name="Rectangle 3"/>
          <p:cNvSpPr>
            <a:spLocks noGrp="1" noChangeArrowheads="1"/>
          </p:cNvSpPr>
          <p:nvPr>
            <p:ph type="body" idx="1"/>
          </p:nvPr>
        </p:nvSpPr>
        <p:spPr/>
        <p:txBody>
          <a:bodyPr/>
          <a:lstStyle/>
          <a:p>
            <a:pPr>
              <a:lnSpc>
                <a:spcPct val="90000"/>
              </a:lnSpc>
            </a:pPr>
            <a:r>
              <a:rPr lang="en-GB"/>
              <a:t>In November 2003 Mrs AG attended St Mary’s A&amp;E with a cough. She is a previously healthy 32 year old who moved to the UK from Central Europe five years ago. She had abnormal shadowing on her chest X-ray and was admitted with the diagnosis of possible tuberculosis. You are later phoned by the consultant microbiologist to say that her sputum is smear positive for acid-fast bacilli.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body" idx="1"/>
          </p:nvPr>
        </p:nvSpPr>
        <p:spPr/>
        <p:txBody>
          <a:bodyPr/>
          <a:lstStyle/>
          <a:p>
            <a:pPr marL="609600" indent="-609600"/>
            <a:r>
              <a:rPr lang="en-GB"/>
              <a:t>You are the F1/2. What precautions should you take immediately on admitting this patient to the ward? </a:t>
            </a:r>
          </a:p>
          <a:p>
            <a:pPr marL="609600" indent="-609600"/>
            <a:r>
              <a:rPr lang="en-GB"/>
              <a:t>What additional questions would you need to ask to find out who else might be at risk?</a:t>
            </a:r>
          </a:p>
          <a:p>
            <a:pPr marL="609600" indent="-609600"/>
            <a:r>
              <a:rPr lang="en-GB"/>
              <a:t>Who would you inform about this case?</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endParaRPr lang="en-US"/>
          </a:p>
        </p:txBody>
      </p:sp>
      <p:sp>
        <p:nvSpPr>
          <p:cNvPr id="61443" name="Rectangle 3"/>
          <p:cNvSpPr>
            <a:spLocks noGrp="1" noChangeArrowheads="1"/>
          </p:cNvSpPr>
          <p:nvPr>
            <p:ph type="body" idx="1"/>
          </p:nvPr>
        </p:nvSpPr>
        <p:spPr/>
        <p:txBody>
          <a:bodyPr/>
          <a:lstStyle/>
          <a:p>
            <a:pPr marL="609600" indent="-609600">
              <a:lnSpc>
                <a:spcPct val="80000"/>
              </a:lnSpc>
            </a:pPr>
            <a:r>
              <a:rPr lang="en-GB" sz="1900"/>
              <a:t>single room with respiratory precautions. </a:t>
            </a:r>
          </a:p>
          <a:p>
            <a:pPr marL="609600" indent="-609600">
              <a:lnSpc>
                <a:spcPct val="80000"/>
              </a:lnSpc>
            </a:pPr>
            <a:r>
              <a:rPr lang="en-GB" sz="1900"/>
              <a:t>Respiratory precautions mean use of a fine mask, usual handwashing etc. </a:t>
            </a:r>
          </a:p>
          <a:p>
            <a:pPr marL="609600" indent="-609600">
              <a:lnSpc>
                <a:spcPct val="80000"/>
              </a:lnSpc>
            </a:pPr>
            <a:r>
              <a:rPr lang="en-GB" sz="1900"/>
              <a:t>If a patient with open TB has already been on an open ward, then patients who have been close would have to be identified and followed up</a:t>
            </a:r>
          </a:p>
          <a:p>
            <a:pPr marL="609600" indent="-609600">
              <a:lnSpc>
                <a:spcPct val="80000"/>
              </a:lnSpc>
            </a:pPr>
            <a:r>
              <a:rPr lang="en-GB" sz="1900"/>
              <a:t>Need to identify (a) potential source (s), and (b) potentially exposed contacts. </a:t>
            </a:r>
          </a:p>
          <a:p>
            <a:pPr marL="609600" indent="-609600">
              <a:lnSpc>
                <a:spcPct val="80000"/>
              </a:lnSpc>
            </a:pPr>
            <a:r>
              <a:rPr lang="en-GB" sz="1900"/>
              <a:t>Important to ask if she has been in contact with anyone known to have TB. Who does she live with or work with, does she have any children. Has she  been in prolonged contact, for example aircraft, hostels. </a:t>
            </a:r>
          </a:p>
          <a:p>
            <a:pPr marL="609600" indent="-609600">
              <a:lnSpc>
                <a:spcPct val="80000"/>
              </a:lnSpc>
            </a:pPr>
            <a:r>
              <a:rPr lang="en-GB" sz="1900"/>
              <a:t>TB is notifiable - notification form available on most wards or from the infection control nurse. In practice TB cases will be referred to the TB control nurse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tools</a:t>
            </a:r>
            <a:endParaRPr lang="en-US" dirty="0"/>
          </a:p>
        </p:txBody>
      </p:sp>
      <p:pic>
        <p:nvPicPr>
          <p:cNvPr id="3" name="Picture 2"/>
          <p:cNvPicPr>
            <a:picLocks noChangeAspect="1"/>
          </p:cNvPicPr>
          <p:nvPr/>
        </p:nvPicPr>
        <p:blipFill>
          <a:blip r:embed="rId2" cstate="print"/>
          <a:stretch>
            <a:fillRect/>
          </a:stretch>
        </p:blipFill>
        <p:spPr>
          <a:xfrm>
            <a:off x="1524000" y="1752600"/>
            <a:ext cx="3149600" cy="4724400"/>
          </a:xfrm>
          <a:prstGeom prst="rect">
            <a:avLst/>
          </a:prstGeom>
        </p:spPr>
      </p:pic>
      <p:pic>
        <p:nvPicPr>
          <p:cNvPr id="6" name="Picture 5"/>
          <p:cNvPicPr>
            <a:picLocks noChangeAspect="1"/>
          </p:cNvPicPr>
          <p:nvPr/>
        </p:nvPicPr>
        <p:blipFill>
          <a:blip r:embed="rId3" cstate="print"/>
          <a:stretch>
            <a:fillRect/>
          </a:stretch>
        </p:blipFill>
        <p:spPr>
          <a:xfrm>
            <a:off x="228600" y="1143000"/>
            <a:ext cx="1778000" cy="1778000"/>
          </a:xfrm>
          <a:prstGeom prst="rect">
            <a:avLst/>
          </a:prstGeom>
        </p:spPr>
      </p:pic>
      <p:sp>
        <p:nvSpPr>
          <p:cNvPr id="7" name="TextBox 6"/>
          <p:cNvSpPr txBox="1"/>
          <p:nvPr/>
        </p:nvSpPr>
        <p:spPr>
          <a:xfrm>
            <a:off x="5105401" y="1752600"/>
            <a:ext cx="3428999" cy="2585323"/>
          </a:xfrm>
          <a:prstGeom prst="rect">
            <a:avLst/>
          </a:prstGeom>
          <a:noFill/>
        </p:spPr>
        <p:txBody>
          <a:bodyPr wrap="square" rtlCol="0">
            <a:spAutoFit/>
          </a:bodyPr>
          <a:lstStyle/>
          <a:p>
            <a:r>
              <a:rPr lang="en-US" dirty="0" smtClean="0"/>
              <a:t>“I am a med student and this app is totally awesome! </a:t>
            </a:r>
          </a:p>
          <a:p>
            <a:r>
              <a:rPr lang="en-US" dirty="0" smtClean="0"/>
              <a:t>We get taught all these scores and things… but it is hard to remember them. </a:t>
            </a:r>
            <a:r>
              <a:rPr lang="en-US" dirty="0" err="1" smtClean="0"/>
              <a:t>WIth</a:t>
            </a:r>
            <a:r>
              <a:rPr lang="en-US" dirty="0" smtClean="0"/>
              <a:t> this app you just click on the rule and it… then gives you the results, </a:t>
            </a:r>
            <a:r>
              <a:rPr lang="en-US" dirty="0" err="1" smtClean="0"/>
              <a:t>ie</a:t>
            </a:r>
            <a:r>
              <a:rPr lang="en-US" dirty="0" smtClean="0"/>
              <a:t> how likely it is that the person has that disease.”</a:t>
            </a:r>
            <a:endParaRPr lang="en-US" dirty="0"/>
          </a:p>
        </p:txBody>
      </p:sp>
      <p:pic>
        <p:nvPicPr>
          <p:cNvPr id="8" name="Picture 7"/>
          <p:cNvPicPr>
            <a:picLocks noChangeAspect="1"/>
          </p:cNvPicPr>
          <p:nvPr/>
        </p:nvPicPr>
        <p:blipFill>
          <a:blip r:embed="rId4" cstate="print"/>
          <a:stretch>
            <a:fillRect/>
          </a:stretch>
        </p:blipFill>
        <p:spPr>
          <a:xfrm>
            <a:off x="5334000" y="4953000"/>
            <a:ext cx="3810000" cy="1905000"/>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endParaRPr lang="en-US"/>
          </a:p>
        </p:txBody>
      </p:sp>
      <p:sp>
        <p:nvSpPr>
          <p:cNvPr id="62467" name="Rectangle 3"/>
          <p:cNvSpPr>
            <a:spLocks noGrp="1" noChangeArrowheads="1"/>
          </p:cNvSpPr>
          <p:nvPr>
            <p:ph type="body" idx="1"/>
          </p:nvPr>
        </p:nvSpPr>
        <p:spPr/>
        <p:txBody>
          <a:bodyPr/>
          <a:lstStyle/>
          <a:p>
            <a:r>
              <a:rPr lang="en-GB"/>
              <a:t>Mrs G has a four month old son who was being investigated at the same time for failure to thrive. He had a positive smear from gastric washing. The family shares a house with seven other people.</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endParaRPr lang="en-US"/>
          </a:p>
        </p:txBody>
      </p:sp>
      <p:sp>
        <p:nvSpPr>
          <p:cNvPr id="63491" name="Rectangle 3"/>
          <p:cNvSpPr>
            <a:spLocks noGrp="1" noChangeArrowheads="1"/>
          </p:cNvSpPr>
          <p:nvPr>
            <p:ph type="body" idx="1"/>
          </p:nvPr>
        </p:nvSpPr>
        <p:spPr/>
        <p:txBody>
          <a:bodyPr/>
          <a:lstStyle/>
          <a:p>
            <a:r>
              <a:rPr lang="en-GB"/>
              <a:t>Household contacts are defined as close contacts if they share a kitchen. Close contacts of someone with pulmonary TB should be identified and asked about previous BCG. But since BCG is not 100% protective, also need to do a Heaf test and/or chest Xray. See the diagram reproduced with these notes.</a:t>
            </a:r>
          </a:p>
          <a:p>
            <a:endParaRPr lang="en-GB"/>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tb contact tracing"/>
          <p:cNvPicPr>
            <a:picLocks noChangeAspect="1" noChangeArrowheads="1"/>
          </p:cNvPicPr>
          <p:nvPr/>
        </p:nvPicPr>
        <p:blipFill>
          <a:blip r:embed="rId3" cstate="print"/>
          <a:srcRect/>
          <a:stretch>
            <a:fillRect/>
          </a:stretch>
        </p:blipFill>
        <p:spPr bwMode="auto">
          <a:xfrm>
            <a:off x="1403350" y="0"/>
            <a:ext cx="6005513" cy="6524625"/>
          </a:xfrm>
          <a:prstGeom prst="rect">
            <a:avLst/>
          </a:prstGeom>
          <a:noFill/>
          <a:ln w="9525">
            <a:noFill/>
            <a:miter lim="800000"/>
            <a:headEnd/>
            <a:tailEnd/>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i="1"/>
              <a:t>MDR-TB</a:t>
            </a:r>
            <a:endParaRPr lang="en-GB" i="1"/>
          </a:p>
        </p:txBody>
      </p:sp>
      <p:sp>
        <p:nvSpPr>
          <p:cNvPr id="65539" name="Rectangle 3"/>
          <p:cNvSpPr>
            <a:spLocks noGrp="1" noChangeArrowheads="1"/>
          </p:cNvSpPr>
          <p:nvPr>
            <p:ph type="body" idx="1"/>
          </p:nvPr>
        </p:nvSpPr>
        <p:spPr/>
        <p:txBody>
          <a:bodyPr/>
          <a:lstStyle/>
          <a:p>
            <a:pPr>
              <a:lnSpc>
                <a:spcPct val="80000"/>
              </a:lnSpc>
            </a:pPr>
            <a:r>
              <a:rPr lang="en-US" sz="2100"/>
              <a:t>MDR-TB no more virulent or more infectious, but the consequences of acquiring disease are greater</a:t>
            </a:r>
          </a:p>
          <a:p>
            <a:pPr lvl="1">
              <a:lnSpc>
                <a:spcPct val="80000"/>
              </a:lnSpc>
            </a:pPr>
            <a:r>
              <a:rPr lang="en-US" sz="1800"/>
              <a:t>All patients with suspected or known infectious MDR-TB should be admitted to a negative pressure ventilation room. </a:t>
            </a:r>
          </a:p>
          <a:p>
            <a:pPr lvl="1">
              <a:lnSpc>
                <a:spcPct val="80000"/>
              </a:lnSpc>
            </a:pPr>
            <a:r>
              <a:rPr lang="en-US" sz="1800"/>
              <a:t>Staff and visitors should wear dust/mist masks meeting the 1992 Personal Protection Equipment (EC Directive) Regulations</a:t>
            </a:r>
          </a:p>
          <a:p>
            <a:pPr lvl="1">
              <a:lnSpc>
                <a:spcPct val="80000"/>
              </a:lnSpc>
            </a:pPr>
            <a:r>
              <a:rPr lang="en-US" sz="1800"/>
              <a:t>The decision to discharge must be discussed with the hospital infection control team, the local microbiologist and the CCDC/CDEH. </a:t>
            </a:r>
          </a:p>
          <a:p>
            <a:pPr lvl="1">
              <a:lnSpc>
                <a:spcPct val="80000"/>
              </a:lnSpc>
            </a:pPr>
            <a:r>
              <a:rPr lang="en-US" sz="1800"/>
              <a:t>Before a discharge from hospital is made, secure arrangements for the supervision and administration of all antituberculosis therapy</a:t>
            </a:r>
          </a:p>
          <a:p>
            <a:pPr lvl="1">
              <a:lnSpc>
                <a:spcPct val="80000"/>
              </a:lnSpc>
            </a:pPr>
            <a:r>
              <a:rPr lang="en-US" sz="1800"/>
              <a:t>All treatment either as an inpatient or an outpatient should be fully supervised unless there are exceptional circumstances.  </a:t>
            </a:r>
            <a:r>
              <a:rPr lang="en-GB" sz="1800"/>
              <a:t>(from BTS guidelines).</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p:cNvSpPr>
            <a:spLocks noGrp="1" noChangeArrowheads="1"/>
          </p:cNvSpPr>
          <p:nvPr>
            <p:ph type="title"/>
          </p:nvPr>
        </p:nvSpPr>
        <p:spPr/>
        <p:txBody>
          <a:bodyPr/>
          <a:lstStyle/>
          <a:p>
            <a:r>
              <a:rPr lang="en-GB" dirty="0"/>
              <a:t>TB </a:t>
            </a:r>
            <a:r>
              <a:rPr lang="en-GB" dirty="0" smtClean="0"/>
              <a:t>1988- 2009</a:t>
            </a:r>
            <a:endParaRPr lang="en-GB" dirty="0"/>
          </a:p>
        </p:txBody>
      </p:sp>
      <p:pic>
        <p:nvPicPr>
          <p:cNvPr id="4" name="Picture 3"/>
          <p:cNvPicPr>
            <a:picLocks noChangeAspect="1"/>
          </p:cNvPicPr>
          <p:nvPr/>
        </p:nvPicPr>
        <p:blipFill>
          <a:blip r:embed="rId3" cstate="print"/>
          <a:stretch>
            <a:fillRect/>
          </a:stretch>
        </p:blipFill>
        <p:spPr>
          <a:xfrm>
            <a:off x="152400" y="1143000"/>
            <a:ext cx="8773886" cy="5448300"/>
          </a:xfrm>
          <a:prstGeom prst="rect">
            <a:avLst/>
          </a:prstGeo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GB" sz="2600" b="1"/>
              <a:t>Case 2</a:t>
            </a:r>
            <a:r>
              <a:rPr lang="en-GB" sz="2600"/>
              <a:t/>
            </a:r>
            <a:br>
              <a:rPr lang="en-GB" sz="2600"/>
            </a:br>
            <a:endParaRPr lang="en-GB" sz="2600"/>
          </a:p>
        </p:txBody>
      </p:sp>
      <p:sp>
        <p:nvSpPr>
          <p:cNvPr id="67587" name="Rectangle 3"/>
          <p:cNvSpPr>
            <a:spLocks noGrp="1" noChangeArrowheads="1"/>
          </p:cNvSpPr>
          <p:nvPr>
            <p:ph type="body" idx="1"/>
          </p:nvPr>
        </p:nvSpPr>
        <p:spPr/>
        <p:txBody>
          <a:bodyPr/>
          <a:lstStyle/>
          <a:p>
            <a:r>
              <a:rPr lang="en-GB" sz="2600"/>
              <a:t>In January 2004, JH, a 37 year old man, called NHS Direct complaining of general malaise, vomiting and watery diarrhoea for the previous five days. He was advised to contact his GP due to the duration and severity of the symptoms. His GP visited him at home and found him to be dehydrated and arranged for admission. He was admitted under the physicians at St Mary’s. Stool culture showed salmonella species.</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GB"/>
              <a:t>Precautions?</a:t>
            </a:r>
          </a:p>
        </p:txBody>
      </p:sp>
      <p:sp>
        <p:nvSpPr>
          <p:cNvPr id="68611" name="Rectangle 3"/>
          <p:cNvSpPr>
            <a:spLocks noGrp="1" noChangeArrowheads="1"/>
          </p:cNvSpPr>
          <p:nvPr>
            <p:ph type="body" idx="1"/>
          </p:nvPr>
        </p:nvSpPr>
        <p:spPr/>
        <p:txBody>
          <a:bodyPr/>
          <a:lstStyle/>
          <a:p>
            <a:pPr marL="609600" indent="-609600"/>
            <a:r>
              <a:rPr lang="en-GB" i="1"/>
              <a:t>Side room and enteric precautions (following  from </a:t>
            </a:r>
            <a:r>
              <a:rPr lang="en-GB" i="1">
                <a:hlinkClick r:id="rId3"/>
              </a:rPr>
              <a:t>http://www.hpa.org.uk/cdr/CDRreview/1995/cdrr1195.pdf</a:t>
            </a:r>
            <a:r>
              <a:rPr lang="en-GB" i="1"/>
              <a:t> )</a:t>
            </a:r>
            <a:endParaRPr lang="en-US" b="1" i="1"/>
          </a:p>
          <a:p>
            <a:pPr marL="990600" lvl="1" indent="-533400"/>
            <a:r>
              <a:rPr lang="en-US" b="1" i="1"/>
              <a:t>Handwashing</a:t>
            </a:r>
            <a:endParaRPr lang="en-US" i="1"/>
          </a:p>
          <a:p>
            <a:pPr marL="990600" lvl="1" indent="-533400"/>
            <a:r>
              <a:rPr lang="en-US" b="1" i="1"/>
              <a:t>Disposal of excretions and soiled materials</a:t>
            </a:r>
            <a:endParaRPr lang="en-US" i="1"/>
          </a:p>
          <a:p>
            <a:pPr marL="990600" lvl="1" indent="-533400"/>
            <a:r>
              <a:rPr lang="en-US" b="1" i="1"/>
              <a:t>Disinfection</a:t>
            </a:r>
            <a:endParaRPr lang="en-US" i="1"/>
          </a:p>
          <a:p>
            <a:pPr marL="990600" lvl="1" indent="-533400"/>
            <a:r>
              <a:rPr lang="en-US" b="1" i="1"/>
              <a:t>Education</a:t>
            </a:r>
            <a:endParaRPr lang="en-US" i="1"/>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GB"/>
              <a:t>specific questions</a:t>
            </a:r>
          </a:p>
        </p:txBody>
      </p:sp>
      <p:sp>
        <p:nvSpPr>
          <p:cNvPr id="69635" name="Rectangle 3"/>
          <p:cNvSpPr>
            <a:spLocks noGrp="1" noChangeArrowheads="1"/>
          </p:cNvSpPr>
          <p:nvPr>
            <p:ph type="body" idx="1"/>
          </p:nvPr>
        </p:nvSpPr>
        <p:spPr/>
        <p:txBody>
          <a:bodyPr/>
          <a:lstStyle/>
          <a:p>
            <a:pPr marL="609600" indent="-609600">
              <a:lnSpc>
                <a:spcPct val="90000"/>
              </a:lnSpc>
            </a:pPr>
            <a:r>
              <a:rPr lang="en-GB" sz="2100" i="1"/>
              <a:t>Need to try and find out where the infection may have come from: </a:t>
            </a:r>
          </a:p>
          <a:p>
            <a:pPr marL="990600" lvl="1" indent="-533400">
              <a:lnSpc>
                <a:spcPct val="90000"/>
              </a:lnSpc>
            </a:pPr>
            <a:r>
              <a:rPr lang="en-GB" sz="1800" i="1"/>
              <a:t>Travel</a:t>
            </a:r>
          </a:p>
          <a:p>
            <a:pPr marL="990600" lvl="1" indent="-533400">
              <a:lnSpc>
                <a:spcPct val="90000"/>
              </a:lnSpc>
            </a:pPr>
            <a:r>
              <a:rPr lang="en-GB" sz="1800" i="1"/>
              <a:t>eating in unusual places</a:t>
            </a:r>
          </a:p>
          <a:p>
            <a:pPr marL="990600" lvl="1" indent="-533400">
              <a:lnSpc>
                <a:spcPct val="90000"/>
              </a:lnSpc>
            </a:pPr>
            <a:r>
              <a:rPr lang="en-GB" sz="1800" i="1"/>
              <a:t>contact with anyone who was ill </a:t>
            </a:r>
          </a:p>
          <a:p>
            <a:pPr marL="609600" indent="-609600">
              <a:lnSpc>
                <a:spcPct val="90000"/>
              </a:lnSpc>
            </a:pPr>
            <a:r>
              <a:rPr lang="en-GB" sz="2100" i="1"/>
              <a:t>Anyone else at risk </a:t>
            </a:r>
          </a:p>
          <a:p>
            <a:pPr marL="990600" lvl="1" indent="-533400">
              <a:lnSpc>
                <a:spcPct val="90000"/>
              </a:lnSpc>
            </a:pPr>
            <a:r>
              <a:rPr lang="en-GB" sz="1800" i="1"/>
              <a:t>Did he prepare food for anyone</a:t>
            </a:r>
          </a:p>
          <a:p>
            <a:pPr marL="990600" lvl="1" indent="-533400">
              <a:lnSpc>
                <a:spcPct val="90000"/>
              </a:lnSpc>
            </a:pPr>
            <a:r>
              <a:rPr lang="en-GB" sz="1800" i="1"/>
              <a:t>Does he know if any contacts have got similar symptoms. </a:t>
            </a:r>
          </a:p>
          <a:p>
            <a:pPr marL="609600" indent="-609600">
              <a:lnSpc>
                <a:spcPct val="90000"/>
              </a:lnSpc>
            </a:pPr>
            <a:r>
              <a:rPr lang="en-GB" sz="2100" i="1"/>
              <a:t>In addition need to think about when he is better – is he likely to put others at risk if he becomes a carrier, so ask  about occupation, specifically food handling, work with young children or vulnerable people.</a:t>
            </a:r>
            <a:r>
              <a:rPr lang="en-GB" sz="2100"/>
              <a:t> </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GB"/>
              <a:t>Notifiable?</a:t>
            </a:r>
          </a:p>
        </p:txBody>
      </p:sp>
      <p:sp>
        <p:nvSpPr>
          <p:cNvPr id="70659" name="Rectangle 3"/>
          <p:cNvSpPr>
            <a:spLocks noGrp="1" noChangeArrowheads="1"/>
          </p:cNvSpPr>
          <p:nvPr>
            <p:ph type="body" idx="1"/>
          </p:nvPr>
        </p:nvSpPr>
        <p:spPr/>
        <p:txBody>
          <a:bodyPr/>
          <a:lstStyle/>
          <a:p>
            <a:r>
              <a:rPr lang="en-GB" i="1"/>
              <a:t>Salmonella is notifiable if it is thought to be the cause of food poisoning</a:t>
            </a:r>
          </a:p>
          <a:p>
            <a:r>
              <a:rPr lang="en-GB" i="1"/>
              <a:t>Notify the Consultant in Communicable Diseaes Control. By form (see previous question) or, if an outbreak is possible, by phone.  The notification is the responsibility of the doctor treating the patient. </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GB"/>
              <a:t>His six year old son</a:t>
            </a:r>
          </a:p>
        </p:txBody>
      </p:sp>
      <p:sp>
        <p:nvSpPr>
          <p:cNvPr id="71683" name="Rectangle 3"/>
          <p:cNvSpPr>
            <a:spLocks noGrp="1" noChangeArrowheads="1"/>
          </p:cNvSpPr>
          <p:nvPr>
            <p:ph type="body" idx="1"/>
          </p:nvPr>
        </p:nvSpPr>
        <p:spPr/>
        <p:txBody>
          <a:bodyPr/>
          <a:lstStyle/>
          <a:p>
            <a:pPr marL="609600" indent="-609600">
              <a:lnSpc>
                <a:spcPct val="80000"/>
              </a:lnSpc>
              <a:buFontTx/>
              <a:buNone/>
            </a:pPr>
            <a:r>
              <a:rPr lang="en-GB" sz="2100"/>
              <a:t>Who else would you need to inform? </a:t>
            </a:r>
          </a:p>
          <a:p>
            <a:pPr marL="609600" indent="-609600">
              <a:lnSpc>
                <a:spcPct val="80000"/>
              </a:lnSpc>
            </a:pPr>
            <a:r>
              <a:rPr lang="en-GB" sz="2100" i="1"/>
              <a:t>childcare – would anyone else (childminder, younger children) be at risk. Not necessary to inform the school but would recommend that parents keep them informed. If the child were attending a nursery then you would have to inform them (see below).</a:t>
            </a:r>
            <a:endParaRPr lang="en-GB" sz="2100"/>
          </a:p>
          <a:p>
            <a:pPr marL="609600" indent="-609600">
              <a:lnSpc>
                <a:spcPct val="80000"/>
              </a:lnSpc>
              <a:buFontTx/>
              <a:buNone/>
            </a:pPr>
            <a:r>
              <a:rPr lang="en-GB" sz="2100"/>
              <a:t>If JH worked in a food-processing factory, what additional precautions would you require?</a:t>
            </a:r>
          </a:p>
          <a:p>
            <a:pPr marL="609600" indent="-609600">
              <a:lnSpc>
                <a:spcPct val="80000"/>
              </a:lnSpc>
            </a:pPr>
            <a:r>
              <a:rPr lang="en-US" sz="2100" i="1"/>
              <a:t>There are a number of defined risk groups for enteric infections, and different control procedures apply. In the case of salmonella, they should be prevented from resuming activity until 48 hours after their first normal stool. </a:t>
            </a:r>
            <a:endParaRPr lang="en-GB" sz="21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554" name="Rectangle 2"/>
          <p:cNvSpPr>
            <a:spLocks noGrp="1" noChangeArrowheads="1"/>
          </p:cNvSpPr>
          <p:nvPr>
            <p:ph type="body" idx="1"/>
          </p:nvPr>
        </p:nvSpPr>
        <p:spPr>
          <a:xfrm>
            <a:off x="457200" y="1752600"/>
            <a:ext cx="4114800" cy="4114800"/>
          </a:xfrm>
        </p:spPr>
        <p:txBody>
          <a:bodyPr/>
          <a:lstStyle/>
          <a:p>
            <a:pPr eaLnBrk="1" hangingPunct="1">
              <a:lnSpc>
                <a:spcPct val="90000"/>
              </a:lnSpc>
              <a:buFont typeface="Wingdings" charset="2"/>
              <a:buNone/>
            </a:pPr>
            <a:r>
              <a:rPr lang="en-AU" sz="2000"/>
              <a:t>PROCESS</a:t>
            </a:r>
          </a:p>
          <a:p>
            <a:pPr eaLnBrk="1" hangingPunct="1">
              <a:lnSpc>
                <a:spcPct val="90000"/>
              </a:lnSpc>
            </a:pPr>
            <a:r>
              <a:rPr lang="en-AU" sz="2000"/>
              <a:t>140+ journals scanned</a:t>
            </a:r>
          </a:p>
          <a:p>
            <a:pPr lvl="1" eaLnBrk="1" hangingPunct="1">
              <a:lnSpc>
                <a:spcPct val="90000"/>
              </a:lnSpc>
            </a:pPr>
            <a:r>
              <a:rPr lang="en-AU" sz="1800"/>
              <a:t>60,000 articles</a:t>
            </a:r>
          </a:p>
          <a:p>
            <a:pPr eaLnBrk="1" hangingPunct="1">
              <a:lnSpc>
                <a:spcPct val="90000"/>
              </a:lnSpc>
            </a:pPr>
            <a:r>
              <a:rPr lang="en-AU" sz="2000"/>
              <a:t>Is it </a:t>
            </a:r>
            <a:r>
              <a:rPr lang="en-AU" sz="2000" b="1"/>
              <a:t>valid</a:t>
            </a:r>
            <a:r>
              <a:rPr lang="en-AU" sz="2000"/>
              <a:t>? (&lt;5%)</a:t>
            </a:r>
          </a:p>
          <a:p>
            <a:pPr lvl="1" eaLnBrk="1" hangingPunct="1">
              <a:lnSpc>
                <a:spcPct val="90000"/>
              </a:lnSpc>
            </a:pPr>
            <a:r>
              <a:rPr lang="en-AU" sz="1800"/>
              <a:t>Intervention: RCT</a:t>
            </a:r>
          </a:p>
          <a:p>
            <a:pPr lvl="1" eaLnBrk="1" hangingPunct="1">
              <a:lnSpc>
                <a:spcPct val="90000"/>
              </a:lnSpc>
            </a:pPr>
            <a:r>
              <a:rPr lang="en-AU" sz="1800"/>
              <a:t>Prognosis: inception cohort</a:t>
            </a:r>
          </a:p>
          <a:p>
            <a:pPr lvl="1" eaLnBrk="1" hangingPunct="1">
              <a:lnSpc>
                <a:spcPct val="90000"/>
              </a:lnSpc>
            </a:pPr>
            <a:r>
              <a:rPr lang="en-AU" sz="1800"/>
              <a:t>Etc</a:t>
            </a:r>
          </a:p>
          <a:p>
            <a:pPr eaLnBrk="1" hangingPunct="1">
              <a:lnSpc>
                <a:spcPct val="90000"/>
              </a:lnSpc>
            </a:pPr>
            <a:r>
              <a:rPr lang="en-AU" sz="2000"/>
              <a:t>Is it </a:t>
            </a:r>
            <a:r>
              <a:rPr lang="en-AU" sz="2000" b="1"/>
              <a:t>relevant?</a:t>
            </a:r>
          </a:p>
          <a:p>
            <a:pPr lvl="1" eaLnBrk="1" hangingPunct="1">
              <a:lnSpc>
                <a:spcPct val="90000"/>
              </a:lnSpc>
            </a:pPr>
            <a:r>
              <a:rPr lang="en-AU" sz="1800"/>
              <a:t>6-12 GPs &amp; specialists asked:</a:t>
            </a:r>
            <a:br>
              <a:rPr lang="en-AU" sz="1800"/>
            </a:br>
            <a:r>
              <a:rPr lang="en-AU" sz="1800"/>
              <a:t>Relevant? Newsworthy?</a:t>
            </a:r>
          </a:p>
          <a:p>
            <a:pPr lvl="1" eaLnBrk="1" hangingPunct="1">
              <a:lnSpc>
                <a:spcPct val="90000"/>
              </a:lnSpc>
            </a:pPr>
            <a:endParaRPr lang="en-AU" sz="1800"/>
          </a:p>
          <a:p>
            <a:pPr eaLnBrk="1" hangingPunct="1">
              <a:lnSpc>
                <a:spcPct val="90000"/>
              </a:lnSpc>
            </a:pPr>
            <a:r>
              <a:rPr lang="en-AU" sz="2000"/>
              <a:t>&lt; 0.5% selected</a:t>
            </a:r>
          </a:p>
          <a:p>
            <a:pPr eaLnBrk="1" hangingPunct="1">
              <a:lnSpc>
                <a:spcPct val="90000"/>
              </a:lnSpc>
              <a:buFont typeface="Wingdings" charset="2"/>
              <a:buNone/>
            </a:pPr>
            <a:endParaRPr lang="en-AU" sz="2000"/>
          </a:p>
        </p:txBody>
      </p:sp>
      <p:pic>
        <p:nvPicPr>
          <p:cNvPr id="23555" name="Picture 3"/>
          <p:cNvPicPr>
            <a:picLocks noChangeAspect="1" noChangeArrowheads="1"/>
          </p:cNvPicPr>
          <p:nvPr/>
        </p:nvPicPr>
        <p:blipFill>
          <a:blip r:embed="rId3" cstate="print"/>
          <a:srcRect/>
          <a:stretch>
            <a:fillRect/>
          </a:stretch>
        </p:blipFill>
        <p:spPr bwMode="auto">
          <a:xfrm>
            <a:off x="5864225" y="4648200"/>
            <a:ext cx="1603375" cy="2132013"/>
          </a:xfrm>
          <a:prstGeom prst="rect">
            <a:avLst/>
          </a:prstGeom>
          <a:noFill/>
          <a:ln w="9525">
            <a:noFill/>
            <a:miter lim="800000"/>
            <a:headEnd/>
            <a:tailEnd/>
          </a:ln>
        </p:spPr>
      </p:pic>
      <p:sp>
        <p:nvSpPr>
          <p:cNvPr id="23556" name="Text Box 4"/>
          <p:cNvSpPr txBox="1">
            <a:spLocks noChangeArrowheads="1"/>
          </p:cNvSpPr>
          <p:nvPr/>
        </p:nvSpPr>
        <p:spPr bwMode="auto">
          <a:xfrm>
            <a:off x="381000" y="6289675"/>
            <a:ext cx="4513263" cy="457200"/>
          </a:xfrm>
          <a:prstGeom prst="rect">
            <a:avLst/>
          </a:prstGeom>
          <a:noFill/>
          <a:ln w="9525">
            <a:noFill/>
            <a:miter lim="800000"/>
            <a:headEnd/>
            <a:tailEnd/>
          </a:ln>
        </p:spPr>
        <p:txBody>
          <a:bodyPr wrap="none">
            <a:prstTxWarp prst="textNoShape">
              <a:avLst/>
            </a:prstTxWarp>
            <a:spAutoFit/>
          </a:bodyPr>
          <a:lstStyle/>
          <a:p>
            <a:r>
              <a:rPr lang="en-AU" sz="2400">
                <a:latin typeface="Times New Roman" charset="0"/>
              </a:rPr>
              <a:t>www.evidence-basedmedicine.com</a:t>
            </a:r>
          </a:p>
        </p:txBody>
      </p:sp>
      <p:sp>
        <p:nvSpPr>
          <p:cNvPr id="23557" name="Text Box 5"/>
          <p:cNvSpPr txBox="1">
            <a:spLocks noChangeArrowheads="1"/>
          </p:cNvSpPr>
          <p:nvPr/>
        </p:nvSpPr>
        <p:spPr bwMode="auto">
          <a:xfrm>
            <a:off x="76200" y="457200"/>
            <a:ext cx="8162110" cy="523220"/>
          </a:xfrm>
          <a:prstGeom prst="rect">
            <a:avLst/>
          </a:prstGeom>
          <a:noFill/>
          <a:ln w="9525">
            <a:noFill/>
            <a:miter lim="800000"/>
            <a:headEnd/>
            <a:tailEnd/>
          </a:ln>
        </p:spPr>
        <p:txBody>
          <a:bodyPr wrap="none">
            <a:prstTxWarp prst="textNoShape">
              <a:avLst/>
            </a:prstTxWarp>
            <a:spAutoFit/>
          </a:bodyPr>
          <a:lstStyle/>
          <a:p>
            <a:r>
              <a:rPr lang="en-US" sz="2800" dirty="0">
                <a:solidFill>
                  <a:srgbClr val="000000"/>
                </a:solidFill>
                <a:latin typeface="Times New Roman" charset="0"/>
              </a:rPr>
              <a:t>Filtered </a:t>
            </a:r>
            <a:r>
              <a:rPr lang="en-US" sz="2800" dirty="0" smtClean="0">
                <a:solidFill>
                  <a:srgbClr val="000000"/>
                </a:solidFill>
                <a:latin typeface="Times New Roman" charset="0"/>
              </a:rPr>
              <a:t>knowledge - how </a:t>
            </a:r>
            <a:r>
              <a:rPr lang="en-US" sz="2800" dirty="0">
                <a:solidFill>
                  <a:srgbClr val="000000"/>
                </a:solidFill>
                <a:latin typeface="Times New Roman" charset="0"/>
              </a:rPr>
              <a:t>much is valid AND relevant?</a:t>
            </a:r>
          </a:p>
        </p:txBody>
      </p:sp>
      <p:pic>
        <p:nvPicPr>
          <p:cNvPr id="23558" name="Picture 6" descr="IMG_1661"/>
          <p:cNvPicPr>
            <a:picLocks noChangeAspect="1" noChangeArrowheads="1"/>
          </p:cNvPicPr>
          <p:nvPr/>
        </p:nvPicPr>
        <p:blipFill>
          <a:blip r:embed="rId4" cstate="print"/>
          <a:srcRect/>
          <a:stretch>
            <a:fillRect/>
          </a:stretch>
        </p:blipFill>
        <p:spPr bwMode="auto">
          <a:xfrm>
            <a:off x="5170488" y="1676400"/>
            <a:ext cx="2982912" cy="2012950"/>
          </a:xfrm>
          <a:prstGeom prst="rect">
            <a:avLst/>
          </a:prstGeom>
          <a:noFill/>
          <a:ln w="9525">
            <a:noFill/>
            <a:miter lim="800000"/>
            <a:headEnd/>
            <a:tailEnd/>
          </a:ln>
        </p:spPr>
      </p:pic>
      <p:sp>
        <p:nvSpPr>
          <p:cNvPr id="23559" name="AutoShape 7"/>
          <p:cNvSpPr>
            <a:spLocks noChangeArrowheads="1"/>
          </p:cNvSpPr>
          <p:nvPr/>
        </p:nvSpPr>
        <p:spPr bwMode="auto">
          <a:xfrm>
            <a:off x="6477000" y="3733800"/>
            <a:ext cx="228600" cy="838200"/>
          </a:xfrm>
          <a:prstGeom prst="downArrow">
            <a:avLst>
              <a:gd name="adj1" fmla="val 50000"/>
              <a:gd name="adj2" fmla="val 91667"/>
            </a:avLst>
          </a:prstGeom>
          <a:solidFill>
            <a:schemeClr val="accent1"/>
          </a:solidFill>
          <a:ln w="9525">
            <a:solidFill>
              <a:schemeClr val="tx1"/>
            </a:solidFill>
            <a:miter lim="800000"/>
            <a:headEnd/>
            <a:tailEnd/>
          </a:ln>
        </p:spPr>
        <p:txBody>
          <a:bodyPr wrap="none" anchor="ctr">
            <a:prstTxWarp prst="textNoShape">
              <a:avLst/>
            </a:prstTxWarp>
          </a:bodyPr>
          <a:lstStyle/>
          <a:p>
            <a:endParaRPr lang="en-GB"/>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GB"/>
              <a:t>Regatta</a:t>
            </a:r>
          </a:p>
        </p:txBody>
      </p:sp>
      <p:sp>
        <p:nvSpPr>
          <p:cNvPr id="72707" name="Rectangle 3"/>
          <p:cNvSpPr>
            <a:spLocks noGrp="1" noChangeArrowheads="1"/>
          </p:cNvSpPr>
          <p:nvPr>
            <p:ph type="body" idx="1"/>
          </p:nvPr>
        </p:nvSpPr>
        <p:spPr/>
        <p:txBody>
          <a:bodyPr/>
          <a:lstStyle/>
          <a:p>
            <a:pPr>
              <a:lnSpc>
                <a:spcPct val="80000"/>
              </a:lnSpc>
            </a:pPr>
            <a:r>
              <a:rPr lang="en-GB" sz="2100"/>
              <a:t>A fit 21-year-old oarswoman was brought to hospital in London by her parents early on a Thursday morning with a history of rapid onset of fever, nausea, vomiting and a petechial rash.  Lumbar puncture revealed gram negative intracellular diplococci and both CSF and blood culture produced a pure growth of Neisseria meningitidis.  The patient had returned from the four-day national intervarsity rowing championship in Nottingham the previous Sunday, saying that there had been a particular exuberant party on the Saturday evening at the end of the regatta, when 'everyone' (including the patient) had congratulated the winning men's VIII from Durham because they had re-gained the championship for the first time in several decades.</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GB"/>
              <a:t>What next</a:t>
            </a:r>
          </a:p>
        </p:txBody>
      </p:sp>
      <p:sp>
        <p:nvSpPr>
          <p:cNvPr id="73731" name="Rectangle 3"/>
          <p:cNvSpPr>
            <a:spLocks noGrp="1" noChangeArrowheads="1"/>
          </p:cNvSpPr>
          <p:nvPr>
            <p:ph type="body" idx="1"/>
          </p:nvPr>
        </p:nvSpPr>
        <p:spPr/>
        <p:txBody>
          <a:bodyPr/>
          <a:lstStyle/>
          <a:p>
            <a:pPr>
              <a:lnSpc>
                <a:spcPct val="90000"/>
              </a:lnSpc>
            </a:pPr>
            <a:r>
              <a:rPr lang="en-GB" i="1"/>
              <a:t>Respiratory (see answer to TB question above).</a:t>
            </a:r>
          </a:p>
          <a:p>
            <a:pPr>
              <a:lnSpc>
                <a:spcPct val="90000"/>
              </a:lnSpc>
            </a:pPr>
            <a:r>
              <a:rPr lang="en-GB" i="1"/>
              <a:t> See </a:t>
            </a:r>
            <a:r>
              <a:rPr lang="en-GB" i="1">
                <a:hlinkClick r:id="rId3"/>
              </a:rPr>
              <a:t>http://www.hpa.org.uk/cdph/issues/CDPHvol5/No3/Meningococcal_Guidelines.pdf</a:t>
            </a:r>
            <a:r>
              <a:rPr lang="en-GB" i="1"/>
              <a:t> </a:t>
            </a:r>
            <a:endParaRPr lang="en-GB"/>
          </a:p>
          <a:p>
            <a:pPr>
              <a:lnSpc>
                <a:spcPct val="90000"/>
              </a:lnSpc>
            </a:pPr>
            <a:r>
              <a:rPr lang="en-GB"/>
              <a:t>Is meningococcal disease notifiable?  </a:t>
            </a:r>
            <a:r>
              <a:rPr lang="en-GB" i="1"/>
              <a:t>Yes</a:t>
            </a:r>
            <a:endParaRPr lang="en-GB"/>
          </a:p>
          <a:p>
            <a:pPr>
              <a:lnSpc>
                <a:spcPct val="90000"/>
              </a:lnSpc>
            </a:pPr>
            <a:r>
              <a:rPr lang="en-GB"/>
              <a:t>Once the patient is stable, who would you inform and how? </a:t>
            </a:r>
            <a:endParaRPr lang="en-GB" i="1"/>
          </a:p>
          <a:p>
            <a:pPr>
              <a:lnSpc>
                <a:spcPct val="90000"/>
              </a:lnSpc>
            </a:pPr>
            <a:r>
              <a:rPr lang="en-GB" i="1"/>
              <a:t>Should inform the CCDC by phone.</a:t>
            </a:r>
            <a:r>
              <a:rPr lang="en-GB"/>
              <a:t> </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GB"/>
              <a:t>Contacts</a:t>
            </a:r>
          </a:p>
        </p:txBody>
      </p:sp>
      <p:sp>
        <p:nvSpPr>
          <p:cNvPr id="74755" name="Rectangle 3"/>
          <p:cNvSpPr>
            <a:spLocks noGrp="1" noChangeArrowheads="1"/>
          </p:cNvSpPr>
          <p:nvPr>
            <p:ph type="body" idx="1"/>
          </p:nvPr>
        </p:nvSpPr>
        <p:spPr/>
        <p:txBody>
          <a:bodyPr/>
          <a:lstStyle/>
          <a:p>
            <a:pPr>
              <a:lnSpc>
                <a:spcPct val="90000"/>
              </a:lnSpc>
            </a:pPr>
            <a:r>
              <a:rPr lang="en-GB" sz="2600" i="1"/>
              <a:t>It is your responsibility (in discussion with senior colleagues) to ensure that close contacts are given chemoprophylaxis and, if appropriate, vaccination. Close contacts (see guidelines for full definition) are those who share a household within the last 7 days, shared sleeping (dormitory), in halls of residence those who share a kitchen, plus boyfriends/ girlfriends etc. Chemoprophylaxis (rifampicin or ciprofloxacin) should be given to close contacts within 24 hours of the patient being diagnosed</a:t>
            </a:r>
            <a:r>
              <a:rPr lang="en-GB" sz="2600"/>
              <a:t> </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GB"/>
              <a:t>Group A</a:t>
            </a:r>
          </a:p>
        </p:txBody>
      </p:sp>
      <p:sp>
        <p:nvSpPr>
          <p:cNvPr id="75779" name="Rectangle 3"/>
          <p:cNvSpPr>
            <a:spLocks noGrp="1" noChangeArrowheads="1"/>
          </p:cNvSpPr>
          <p:nvPr>
            <p:ph type="body" idx="1"/>
          </p:nvPr>
        </p:nvSpPr>
        <p:spPr/>
        <p:txBody>
          <a:bodyPr/>
          <a:lstStyle/>
          <a:p>
            <a:r>
              <a:rPr lang="en-GB" i="1"/>
              <a:t>Can give close contacts vaccination as well.</a:t>
            </a:r>
            <a:r>
              <a:rPr lang="en-GB"/>
              <a:t> </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GB"/>
              <a:t>Post script</a:t>
            </a:r>
          </a:p>
        </p:txBody>
      </p:sp>
      <p:sp>
        <p:nvSpPr>
          <p:cNvPr id="76803" name="Rectangle 3"/>
          <p:cNvSpPr>
            <a:spLocks noGrp="1" noChangeArrowheads="1"/>
          </p:cNvSpPr>
          <p:nvPr>
            <p:ph type="body" idx="1"/>
          </p:nvPr>
        </p:nvSpPr>
        <p:spPr/>
        <p:txBody>
          <a:bodyPr/>
          <a:lstStyle/>
          <a:p>
            <a:pPr>
              <a:lnSpc>
                <a:spcPct val="80000"/>
              </a:lnSpc>
            </a:pPr>
            <a:r>
              <a:rPr lang="en-GB" sz="1700"/>
              <a:t>The index patient recovered fully </a:t>
            </a:r>
          </a:p>
          <a:p>
            <a:pPr>
              <a:lnSpc>
                <a:spcPct val="80000"/>
              </a:lnSpc>
            </a:pPr>
            <a:r>
              <a:rPr lang="en-GB" sz="1700"/>
              <a:t>the next evening ( two days after presentation of the index case), an 18-year-old, first-year undergraduate female member of the Durham University Boat Club, who had also attended the national regatta, presented to her local DGH with headache and fever. </a:t>
            </a:r>
          </a:p>
          <a:p>
            <a:pPr>
              <a:lnSpc>
                <a:spcPct val="80000"/>
              </a:lnSpc>
            </a:pPr>
            <a:r>
              <a:rPr lang="en-GB" sz="1700"/>
              <a:t> Her symptoms had developed rapidly - she had been well enough to compete in a local regatta that afternoon.  She recounted the events of the preceding 10 days described above and said that she was worried that she had meningitis (chemoprophylaxis was not arranged for all competitors from the Durham Club), but a lumbar puncture revealed no abnormality.  </a:t>
            </a:r>
          </a:p>
          <a:p>
            <a:pPr>
              <a:lnSpc>
                <a:spcPct val="80000"/>
              </a:lnSpc>
            </a:pPr>
            <a:r>
              <a:rPr lang="en-GB" sz="1700"/>
              <a:t>She was admitted to hospital for observation, but no antibiotics were given initially.  Her condition deteriorated rapidly, intravenous antibiotics were started early on the Sunday morning, and she was transferred to the nearest teaching hospital soon afterwards.  Over the following few hours she developed uncontrollable bleeding into her muscles and died at 4 pm on the Sunday afternoon, less than 24 hours after presenting to the DGH.  She was an only child.</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endParaRPr lang="en-US"/>
          </a:p>
        </p:txBody>
      </p:sp>
      <p:sp>
        <p:nvSpPr>
          <p:cNvPr id="77827" name="Rectangle 3"/>
          <p:cNvSpPr>
            <a:spLocks noGrp="1" noChangeArrowheads="1"/>
          </p:cNvSpPr>
          <p:nvPr>
            <p:ph type="body" idx="1"/>
          </p:nvPr>
        </p:nvSpPr>
        <p:spPr/>
        <p:txBody>
          <a:bodyPr/>
          <a:lstStyle/>
          <a:p>
            <a:r>
              <a:rPr lang="en-GB" i="1"/>
              <a:t>Meningococcal disease can be fulminant.  When a case is diagnosed, the local CCDC must be informed by telephone and as rapidly as possible.  Where a patient with suspicious symptoms gives a clear history of possible exposure, collect relevant specimens for microbiological assessment, but treat empirically for the disease.</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GB"/>
              <a:t>Case 4	</a:t>
            </a:r>
          </a:p>
        </p:txBody>
      </p:sp>
      <p:sp>
        <p:nvSpPr>
          <p:cNvPr id="78851" name="Rectangle 3"/>
          <p:cNvSpPr>
            <a:spLocks noGrp="1" noChangeArrowheads="1"/>
          </p:cNvSpPr>
          <p:nvPr>
            <p:ph type="body" idx="1"/>
          </p:nvPr>
        </p:nvSpPr>
        <p:spPr/>
        <p:txBody>
          <a:bodyPr/>
          <a:lstStyle/>
          <a:p>
            <a:r>
              <a:rPr lang="en-GB"/>
              <a:t>One Saturday morning you are called to see a 24 year old man in A&amp;E. He is complaining of dysuria and urethral discharge which have lasted for 4 days. He has never had this before, and is otherwise well. He went to his GP on the Friday and was given trimethoprim but the symptoms have got worse. </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GB"/>
              <a:t>Causes?</a:t>
            </a:r>
          </a:p>
        </p:txBody>
      </p:sp>
      <p:sp>
        <p:nvSpPr>
          <p:cNvPr id="79875" name="Rectangle 3"/>
          <p:cNvSpPr>
            <a:spLocks noGrp="1" noChangeArrowheads="1"/>
          </p:cNvSpPr>
          <p:nvPr>
            <p:ph type="body" idx="1"/>
          </p:nvPr>
        </p:nvSpPr>
        <p:spPr/>
        <p:txBody>
          <a:bodyPr/>
          <a:lstStyle/>
          <a:p>
            <a:r>
              <a:rPr lang="en-GB" i="1"/>
              <a:t>Chlamydia trachomatis</a:t>
            </a:r>
          </a:p>
          <a:p>
            <a:r>
              <a:rPr lang="en-GB"/>
              <a:t>N gonorrhoeae</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GB"/>
              <a:t>treatment</a:t>
            </a:r>
          </a:p>
        </p:txBody>
      </p:sp>
      <p:sp>
        <p:nvSpPr>
          <p:cNvPr id="80899" name="Rectangle 3"/>
          <p:cNvSpPr>
            <a:spLocks noGrp="1" noChangeArrowheads="1"/>
          </p:cNvSpPr>
          <p:nvPr>
            <p:ph type="body" idx="1"/>
          </p:nvPr>
        </p:nvSpPr>
        <p:spPr/>
        <p:txBody>
          <a:bodyPr/>
          <a:lstStyle/>
          <a:p>
            <a:r>
              <a:rPr lang="en-GB" sz="2600" u="sng"/>
              <a:t>For chlamydia infection</a:t>
            </a:r>
            <a:r>
              <a:rPr lang="en-GB" sz="2600"/>
              <a:t>: Docycycline is the standard treatment (give 100mg twice daily for a week). If there is any doubt about compliance, or contraindications, azithromycin, 1g orally as a stat dose is equally effective.</a:t>
            </a:r>
            <a:endParaRPr lang="en-GB" sz="2600" u="sng"/>
          </a:p>
          <a:p>
            <a:r>
              <a:rPr lang="en-GB" sz="2600" u="sng"/>
              <a:t>For gonorrhoea</a:t>
            </a:r>
            <a:r>
              <a:rPr lang="en-GB" sz="2600"/>
              <a:t>, current guidelines are for ceftriaxone, 250mg IM. </a:t>
            </a:r>
          </a:p>
          <a:p>
            <a:r>
              <a:rPr lang="en-GB" sz="2600"/>
              <a:t>Alternatively, ciprofloxacin 500mg stat dose (but increasing resistance reported in London).</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GB"/>
              <a:t>Other actions</a:t>
            </a:r>
          </a:p>
        </p:txBody>
      </p:sp>
      <p:sp>
        <p:nvSpPr>
          <p:cNvPr id="81923" name="Rectangle 3"/>
          <p:cNvSpPr>
            <a:spLocks noGrp="1" noChangeArrowheads="1"/>
          </p:cNvSpPr>
          <p:nvPr>
            <p:ph type="body" idx="1"/>
          </p:nvPr>
        </p:nvSpPr>
        <p:spPr/>
        <p:txBody>
          <a:bodyPr/>
          <a:lstStyle/>
          <a:p>
            <a:r>
              <a:rPr lang="en-GB"/>
              <a:t>Refer GUM</a:t>
            </a:r>
          </a:p>
          <a:p>
            <a:r>
              <a:rPr lang="en-GB"/>
              <a:t>Partner notification</a:t>
            </a:r>
          </a:p>
          <a:p>
            <a:r>
              <a:rPr lang="en-GB"/>
              <a:t>advice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228600"/>
            <a:ext cx="9144000" cy="808038"/>
          </a:xfrm>
          <a:noFill/>
        </p:spPr>
        <p:txBody>
          <a:bodyPr lIns="92075" tIns="46038" rIns="92075" bIns="46038" anchor="b"/>
          <a:lstStyle/>
          <a:p>
            <a:r>
              <a:rPr lang="en-US" sz="2800" dirty="0"/>
              <a:t>Median minutes/week spent reading about my patients:</a:t>
            </a:r>
          </a:p>
        </p:txBody>
      </p:sp>
      <p:sp>
        <p:nvSpPr>
          <p:cNvPr id="378883" name="Rectangle 3"/>
          <p:cNvSpPr>
            <a:spLocks noGrp="1" noChangeArrowheads="1"/>
          </p:cNvSpPr>
          <p:nvPr>
            <p:ph type="body" idx="1"/>
          </p:nvPr>
        </p:nvSpPr>
        <p:spPr>
          <a:xfrm>
            <a:off x="609600" y="1676400"/>
            <a:ext cx="6977063" cy="4114800"/>
          </a:xfrm>
          <a:noFill/>
        </p:spPr>
        <p:txBody>
          <a:bodyPr lIns="92075" tIns="46038" rIns="92075" bIns="46038"/>
          <a:lstStyle/>
          <a:p>
            <a:pPr>
              <a:buFontTx/>
              <a:buNone/>
            </a:pPr>
            <a:r>
              <a:rPr lang="en-US"/>
              <a:t>Self-reports at 17 Grand Rounds:</a:t>
            </a:r>
          </a:p>
          <a:p>
            <a:r>
              <a:rPr lang="en-US" sz="2200"/>
              <a:t>Medical Students:   	90 minutes</a:t>
            </a:r>
          </a:p>
          <a:p>
            <a:r>
              <a:rPr lang="en-US" sz="2200"/>
              <a:t>House Officers (PGY1):	  0  (up to 70%=none)</a:t>
            </a:r>
          </a:p>
          <a:p>
            <a:r>
              <a:rPr lang="en-US" sz="2200"/>
              <a:t>SHOs (PGY2-4):		20  (up to 15%=none)</a:t>
            </a:r>
          </a:p>
          <a:p>
            <a:r>
              <a:rPr lang="en-US" sz="2200"/>
              <a:t>Registrars:			45  (up to 40%=none)</a:t>
            </a:r>
          </a:p>
          <a:p>
            <a:r>
              <a:rPr lang="en-US" sz="2200"/>
              <a:t>Sr. Registrars 		30  (up to 15%=none)</a:t>
            </a:r>
          </a:p>
          <a:p>
            <a:r>
              <a:rPr lang="en-US" sz="2200"/>
              <a:t>Consultants:</a:t>
            </a:r>
          </a:p>
          <a:p>
            <a:pPr lvl="1"/>
            <a:r>
              <a:rPr lang="en-US" sz="2000"/>
              <a:t>Grad. Post 1975:		45  (up to 30%=none)</a:t>
            </a:r>
          </a:p>
          <a:p>
            <a:pPr lvl="1"/>
            <a:r>
              <a:rPr lang="en-US" sz="2000"/>
              <a:t>Grad. Pre   1975:		30  (up to 40%=none)</a:t>
            </a:r>
          </a:p>
        </p:txBody>
      </p:sp>
      <p:sp>
        <p:nvSpPr>
          <p:cNvPr id="8196" name="Text Box 4"/>
          <p:cNvSpPr txBox="1">
            <a:spLocks noChangeArrowheads="1"/>
          </p:cNvSpPr>
          <p:nvPr/>
        </p:nvSpPr>
        <p:spPr bwMode="auto">
          <a:xfrm>
            <a:off x="1808163" y="6010275"/>
            <a:ext cx="6180137" cy="336550"/>
          </a:xfrm>
          <a:prstGeom prst="rect">
            <a:avLst/>
          </a:prstGeom>
          <a:noFill/>
          <a:ln w="12700">
            <a:noFill/>
            <a:miter lim="800000"/>
            <a:headEnd type="none" w="sm" len="sm"/>
            <a:tailEnd type="none" w="sm" len="sm"/>
          </a:ln>
        </p:spPr>
        <p:txBody>
          <a:bodyPr wrap="none">
            <a:prstTxWarp prst="textNoShape">
              <a:avLst/>
            </a:prstTxWarp>
            <a:spAutoFit/>
          </a:bodyPr>
          <a:lstStyle/>
          <a:p>
            <a:r>
              <a:rPr lang="en-GB" sz="1600">
                <a:solidFill>
                  <a:srgbClr val="33CC33"/>
                </a:solidFill>
                <a:latin typeface="Arial" charset="0"/>
              </a:rPr>
              <a:t>Slide from Sackett D, EBM general, www.cebm.net/downloads.asp</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78883">
                                            <p:txEl>
                                              <p:pRg st="0" end="0"/>
                                            </p:txEl>
                                          </p:spTgt>
                                        </p:tgtEl>
                                        <p:attrNameLst>
                                          <p:attrName>style.visibility</p:attrName>
                                        </p:attrNameLst>
                                      </p:cBhvr>
                                      <p:to>
                                        <p:strVal val="visible"/>
                                      </p:to>
                                    </p:set>
                                    <p:animEffect transition="in" filter="wipe(left)">
                                      <p:cBhvr>
                                        <p:cTn id="7" dur="500"/>
                                        <p:tgtEl>
                                          <p:spTgt spid="3788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78883">
                                            <p:txEl>
                                              <p:pRg st="1" end="1"/>
                                            </p:txEl>
                                          </p:spTgt>
                                        </p:tgtEl>
                                        <p:attrNameLst>
                                          <p:attrName>style.visibility</p:attrName>
                                        </p:attrNameLst>
                                      </p:cBhvr>
                                      <p:to>
                                        <p:strVal val="visible"/>
                                      </p:to>
                                    </p:set>
                                    <p:animEffect transition="in" filter="wipe(left)">
                                      <p:cBhvr>
                                        <p:cTn id="12" dur="500"/>
                                        <p:tgtEl>
                                          <p:spTgt spid="3788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78883">
                                            <p:txEl>
                                              <p:pRg st="2" end="2"/>
                                            </p:txEl>
                                          </p:spTgt>
                                        </p:tgtEl>
                                        <p:attrNameLst>
                                          <p:attrName>style.visibility</p:attrName>
                                        </p:attrNameLst>
                                      </p:cBhvr>
                                      <p:to>
                                        <p:strVal val="visible"/>
                                      </p:to>
                                    </p:set>
                                    <p:animEffect transition="in" filter="wipe(left)">
                                      <p:cBhvr>
                                        <p:cTn id="17" dur="500"/>
                                        <p:tgtEl>
                                          <p:spTgt spid="3788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78883">
                                            <p:txEl>
                                              <p:pRg st="3" end="3"/>
                                            </p:txEl>
                                          </p:spTgt>
                                        </p:tgtEl>
                                        <p:attrNameLst>
                                          <p:attrName>style.visibility</p:attrName>
                                        </p:attrNameLst>
                                      </p:cBhvr>
                                      <p:to>
                                        <p:strVal val="visible"/>
                                      </p:to>
                                    </p:set>
                                    <p:animEffect transition="in" filter="wipe(left)">
                                      <p:cBhvr>
                                        <p:cTn id="22" dur="500"/>
                                        <p:tgtEl>
                                          <p:spTgt spid="37888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78883">
                                            <p:txEl>
                                              <p:pRg st="4" end="4"/>
                                            </p:txEl>
                                          </p:spTgt>
                                        </p:tgtEl>
                                        <p:attrNameLst>
                                          <p:attrName>style.visibility</p:attrName>
                                        </p:attrNameLst>
                                      </p:cBhvr>
                                      <p:to>
                                        <p:strVal val="visible"/>
                                      </p:to>
                                    </p:set>
                                    <p:animEffect transition="in" filter="wipe(left)">
                                      <p:cBhvr>
                                        <p:cTn id="27" dur="500"/>
                                        <p:tgtEl>
                                          <p:spTgt spid="37888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78883">
                                            <p:txEl>
                                              <p:pRg st="5" end="5"/>
                                            </p:txEl>
                                          </p:spTgt>
                                        </p:tgtEl>
                                        <p:attrNameLst>
                                          <p:attrName>style.visibility</p:attrName>
                                        </p:attrNameLst>
                                      </p:cBhvr>
                                      <p:to>
                                        <p:strVal val="visible"/>
                                      </p:to>
                                    </p:set>
                                    <p:animEffect transition="in" filter="wipe(left)">
                                      <p:cBhvr>
                                        <p:cTn id="32" dur="500"/>
                                        <p:tgtEl>
                                          <p:spTgt spid="37888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78883">
                                            <p:txEl>
                                              <p:pRg st="6" end="6"/>
                                            </p:txEl>
                                          </p:spTgt>
                                        </p:tgtEl>
                                        <p:attrNameLst>
                                          <p:attrName>style.visibility</p:attrName>
                                        </p:attrNameLst>
                                      </p:cBhvr>
                                      <p:to>
                                        <p:strVal val="visible"/>
                                      </p:to>
                                    </p:set>
                                    <p:animEffect transition="in" filter="wipe(left)">
                                      <p:cBhvr>
                                        <p:cTn id="37" dur="500"/>
                                        <p:tgtEl>
                                          <p:spTgt spid="378883">
                                            <p:txEl>
                                              <p:pRg st="6" end="6"/>
                                            </p:txEl>
                                          </p:spTgt>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378883">
                                            <p:txEl>
                                              <p:pRg st="7" end="7"/>
                                            </p:txEl>
                                          </p:spTgt>
                                        </p:tgtEl>
                                        <p:attrNameLst>
                                          <p:attrName>style.visibility</p:attrName>
                                        </p:attrNameLst>
                                      </p:cBhvr>
                                      <p:to>
                                        <p:strVal val="visible"/>
                                      </p:to>
                                    </p:set>
                                    <p:animEffect transition="in" filter="wipe(left)">
                                      <p:cBhvr>
                                        <p:cTn id="40" dur="500"/>
                                        <p:tgtEl>
                                          <p:spTgt spid="378883">
                                            <p:txEl>
                                              <p:pRg st="7" end="7"/>
                                            </p:txEl>
                                          </p:spTgt>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378883">
                                            <p:txEl>
                                              <p:pRg st="8" end="8"/>
                                            </p:txEl>
                                          </p:spTgt>
                                        </p:tgtEl>
                                        <p:attrNameLst>
                                          <p:attrName>style.visibility</p:attrName>
                                        </p:attrNameLst>
                                      </p:cBhvr>
                                      <p:to>
                                        <p:strVal val="visible"/>
                                      </p:to>
                                    </p:set>
                                    <p:animEffect transition="in" filter="wipe(left)">
                                      <p:cBhvr>
                                        <p:cTn id="43" dur="500"/>
                                        <p:tgtEl>
                                          <p:spTgt spid="37888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883" grpId="0" build="p" autoUpdateAnimBg="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GB"/>
              <a:t>Notification?</a:t>
            </a:r>
          </a:p>
        </p:txBody>
      </p:sp>
      <p:sp>
        <p:nvSpPr>
          <p:cNvPr id="82947" name="Rectangle 3"/>
          <p:cNvSpPr>
            <a:spLocks noGrp="1" noChangeArrowheads="1"/>
          </p:cNvSpPr>
          <p:nvPr>
            <p:ph type="body" idx="1"/>
          </p:nvPr>
        </p:nvSpPr>
        <p:spPr/>
        <p:txBody>
          <a:bodyPr/>
          <a:lstStyle/>
          <a:p>
            <a:r>
              <a:rPr lang="en-GB"/>
              <a:t>Is GC notifiable?</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endParaRPr lang="en-US"/>
          </a:p>
        </p:txBody>
      </p:sp>
      <p:graphicFrame>
        <p:nvGraphicFramePr>
          <p:cNvPr id="524291" name="Group 3"/>
          <p:cNvGraphicFramePr>
            <a:graphicFrameLocks noGrp="1"/>
          </p:cNvGraphicFramePr>
          <p:nvPr>
            <p:ph idx="1"/>
          </p:nvPr>
        </p:nvGraphicFramePr>
        <p:xfrm>
          <a:off x="457200" y="1600200"/>
          <a:ext cx="8229600" cy="4663440"/>
        </p:xfrm>
        <a:graphic>
          <a:graphicData uri="http://schemas.openxmlformats.org/drawingml/2006/table">
            <a:tbl>
              <a:tblPr/>
              <a:tblGrid>
                <a:gridCol w="4114800"/>
                <a:gridCol w="4114800"/>
              </a:tblGrid>
              <a:tr h="4525963">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1500" b="0" i="0" u="none" strike="noStrike" cap="none" normalizeH="0" baseline="0" dirty="0" smtClean="0">
                          <a:ln>
                            <a:noFill/>
                          </a:ln>
                          <a:solidFill>
                            <a:srgbClr val="000000"/>
                          </a:solidFill>
                          <a:effectLst/>
                          <a:latin typeface="Arial Unicode MS" pitchFamily="34" charset="-128"/>
                          <a:ea typeface="Arial Unicode MS" pitchFamily="34" charset="-128"/>
                          <a:cs typeface="Arial Unicode MS" pitchFamily="34" charset="-128"/>
                        </a:rPr>
                        <a:t>Acute encephalitis</a:t>
                      </a:r>
                      <a:endParaRPr kumimoji="0" lang="en-GB" sz="1500" b="0" i="0" u="none" strike="noStrike" cap="none" normalizeH="0" baseline="0" dirty="0" smtClean="0">
                        <a:ln>
                          <a:noFill/>
                        </a:ln>
                        <a:solidFill>
                          <a:srgbClr val="000000"/>
                        </a:solidFill>
                        <a:effectLst/>
                        <a:latin typeface="Arial Unicode MS" pitchFamily="34" charset="-128"/>
                        <a:ea typeface="Arial Unicode MS" pitchFamily="34" charset="-128"/>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1500" b="0" i="0" u="none" strike="noStrike" cap="none" normalizeH="0" baseline="0" dirty="0" smtClean="0">
                          <a:ln>
                            <a:noFill/>
                          </a:ln>
                          <a:solidFill>
                            <a:srgbClr val="000000"/>
                          </a:solidFill>
                          <a:effectLst/>
                          <a:latin typeface="Arial Unicode MS" pitchFamily="34" charset="-128"/>
                          <a:ea typeface="Arial Unicode MS" pitchFamily="34" charset="-128"/>
                          <a:cs typeface="Arial Unicode MS" pitchFamily="34" charset="-128"/>
                        </a:rPr>
                        <a:t>Acute poliomyelitis</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1500" b="0" i="0" u="none" strike="noStrike" cap="none" normalizeH="0" baseline="0" dirty="0" smtClean="0">
                          <a:ln>
                            <a:noFill/>
                          </a:ln>
                          <a:solidFill>
                            <a:srgbClr val="000000"/>
                          </a:solidFill>
                          <a:effectLst/>
                          <a:latin typeface="Arial Unicode MS" pitchFamily="34" charset="-128"/>
                          <a:ea typeface="Arial Unicode MS" pitchFamily="34" charset="-128"/>
                          <a:cs typeface="Arial Unicode MS" pitchFamily="34" charset="-128"/>
                        </a:rPr>
                        <a:t>Anthrax</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1500" b="0" i="0" u="none" strike="noStrike" cap="none" normalizeH="0" baseline="0" dirty="0" smtClean="0">
                          <a:ln>
                            <a:noFill/>
                          </a:ln>
                          <a:solidFill>
                            <a:srgbClr val="000000"/>
                          </a:solidFill>
                          <a:effectLst/>
                          <a:latin typeface="Arial Unicode MS" pitchFamily="34" charset="-128"/>
                          <a:ea typeface="Arial Unicode MS" pitchFamily="34" charset="-128"/>
                          <a:cs typeface="Arial Unicode MS" pitchFamily="34" charset="-128"/>
                        </a:rPr>
                        <a:t>Cholera</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1500" b="0" i="0" u="none" strike="noStrike" cap="none" normalizeH="0" baseline="0" dirty="0" smtClean="0">
                          <a:ln>
                            <a:noFill/>
                          </a:ln>
                          <a:solidFill>
                            <a:srgbClr val="000000"/>
                          </a:solidFill>
                          <a:effectLst/>
                          <a:latin typeface="Arial Unicode MS" pitchFamily="34" charset="-128"/>
                          <a:ea typeface="Arial Unicode MS" pitchFamily="34" charset="-128"/>
                          <a:cs typeface="Arial Unicode MS" pitchFamily="34" charset="-128"/>
                        </a:rPr>
                        <a:t>Diphtheria</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1500" b="0" i="0" u="none" strike="noStrike" cap="none" normalizeH="0" baseline="0" dirty="0" smtClean="0">
                          <a:ln>
                            <a:noFill/>
                          </a:ln>
                          <a:solidFill>
                            <a:srgbClr val="000000"/>
                          </a:solidFill>
                          <a:effectLst/>
                          <a:latin typeface="Arial Unicode MS" pitchFamily="34" charset="-128"/>
                          <a:ea typeface="Arial Unicode MS" pitchFamily="34" charset="-128"/>
                          <a:cs typeface="Arial Unicode MS" pitchFamily="34" charset="-128"/>
                        </a:rPr>
                        <a:t>Dysentery</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1500" b="0" i="0" u="none" strike="noStrike" cap="none" normalizeH="0" baseline="0" dirty="0" smtClean="0">
                          <a:ln>
                            <a:noFill/>
                          </a:ln>
                          <a:solidFill>
                            <a:srgbClr val="000000"/>
                          </a:solidFill>
                          <a:effectLst/>
                          <a:latin typeface="Arial Unicode MS" pitchFamily="34" charset="-128"/>
                          <a:ea typeface="Arial Unicode MS" pitchFamily="34" charset="-128"/>
                          <a:cs typeface="Arial Unicode MS" pitchFamily="34" charset="-128"/>
                        </a:rPr>
                        <a:t>Food poisoning</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1500" b="0" i="0" u="none" strike="noStrike" cap="none" normalizeH="0" baseline="0" dirty="0" err="1" smtClean="0">
                          <a:ln>
                            <a:noFill/>
                          </a:ln>
                          <a:solidFill>
                            <a:srgbClr val="000000"/>
                          </a:solidFill>
                          <a:effectLst/>
                          <a:latin typeface="Arial Unicode MS" pitchFamily="34" charset="-128"/>
                          <a:ea typeface="Arial Unicode MS" pitchFamily="34" charset="-128"/>
                          <a:cs typeface="Arial Unicode MS" pitchFamily="34" charset="-128"/>
                        </a:rPr>
                        <a:t>Leptospirosis</a:t>
                      </a:r>
                      <a:endParaRPr kumimoji="0" lang="en-GB" sz="1500" b="0" i="0" u="none" strike="noStrike" cap="none" normalizeH="0" baseline="0" dirty="0" smtClean="0">
                        <a:ln>
                          <a:noFill/>
                        </a:ln>
                        <a:solidFill>
                          <a:srgbClr val="000000"/>
                        </a:solidFill>
                        <a:effectLst/>
                        <a:latin typeface="Arial Unicode MS" pitchFamily="34" charset="-128"/>
                        <a:ea typeface="Arial Unicode MS" pitchFamily="34" charset="-128"/>
                        <a:cs typeface="Arial Unicode MS" pitchFamily="34" charset="-128"/>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1500" b="0" i="0" u="none" strike="noStrike" cap="none" normalizeH="0" baseline="0" dirty="0" smtClean="0">
                          <a:ln>
                            <a:noFill/>
                          </a:ln>
                          <a:solidFill>
                            <a:srgbClr val="000000"/>
                          </a:solidFill>
                          <a:effectLst/>
                          <a:latin typeface="Arial Unicode MS" pitchFamily="34" charset="-128"/>
                          <a:ea typeface="Arial Unicode MS" pitchFamily="34" charset="-128"/>
                          <a:cs typeface="Arial Unicode MS" pitchFamily="34" charset="-128"/>
                        </a:rPr>
                        <a:t>Malaria</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1500" b="0" i="0" u="none" strike="noStrike" cap="none" normalizeH="0" baseline="0" dirty="0" smtClean="0">
                          <a:ln>
                            <a:noFill/>
                          </a:ln>
                          <a:solidFill>
                            <a:srgbClr val="000000"/>
                          </a:solidFill>
                          <a:effectLst/>
                          <a:latin typeface="Arial Unicode MS" pitchFamily="34" charset="-128"/>
                          <a:ea typeface="Arial Unicode MS" pitchFamily="34" charset="-128"/>
                          <a:cs typeface="Arial Unicode MS" pitchFamily="34" charset="-128"/>
                        </a:rPr>
                        <a:t>Measles</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1500" b="0" i="0" u="none" strike="noStrike" cap="none" normalizeH="0" baseline="0" dirty="0" smtClean="0">
                          <a:ln>
                            <a:noFill/>
                          </a:ln>
                          <a:solidFill>
                            <a:srgbClr val="000000"/>
                          </a:solidFill>
                          <a:effectLst/>
                          <a:latin typeface="Arial Unicode MS" pitchFamily="34" charset="-128"/>
                          <a:ea typeface="Arial Unicode MS" pitchFamily="34" charset="-128"/>
                          <a:cs typeface="Arial Unicode MS" pitchFamily="34" charset="-128"/>
                        </a:rPr>
                        <a:t>Meningitis</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1500" b="0" i="0" u="none" strike="noStrike" cap="none" normalizeH="0" baseline="0" dirty="0" smtClean="0">
                          <a:ln>
                            <a:noFill/>
                          </a:ln>
                          <a:solidFill>
                            <a:srgbClr val="000000"/>
                          </a:solidFill>
                          <a:effectLst/>
                          <a:latin typeface="Arial Unicode MS" pitchFamily="34" charset="-128"/>
                          <a:ea typeface="Arial Unicode MS" pitchFamily="34" charset="-128"/>
                          <a:cs typeface="Arial Unicode MS" pitchFamily="34" charset="-128"/>
                        </a:rPr>
                        <a:t> 	Meningococcal</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1500" b="0" i="0" u="none" strike="noStrike" cap="none" normalizeH="0" baseline="0" dirty="0" smtClean="0">
                          <a:ln>
                            <a:noFill/>
                          </a:ln>
                          <a:solidFill>
                            <a:srgbClr val="000000"/>
                          </a:solidFill>
                          <a:effectLst/>
                          <a:latin typeface="Arial Unicode MS" pitchFamily="34" charset="-128"/>
                          <a:ea typeface="Arial Unicode MS" pitchFamily="34" charset="-128"/>
                          <a:cs typeface="Arial Unicode MS" pitchFamily="34" charset="-128"/>
                        </a:rPr>
                        <a:t> 	Pneumococcal</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1500" b="0" i="0" u="none" strike="noStrike" cap="none" normalizeH="0" baseline="0" dirty="0" smtClean="0">
                          <a:ln>
                            <a:noFill/>
                          </a:ln>
                          <a:solidFill>
                            <a:srgbClr val="000000"/>
                          </a:solidFill>
                          <a:effectLst/>
                          <a:latin typeface="Arial Unicode MS" pitchFamily="34" charset="-128"/>
                          <a:ea typeface="Arial Unicode MS" pitchFamily="34" charset="-128"/>
                          <a:cs typeface="Arial Unicode MS" pitchFamily="34" charset="-128"/>
                        </a:rPr>
                        <a:t> 	</a:t>
                      </a:r>
                      <a:r>
                        <a:rPr kumimoji="0" lang="en-GB" sz="1500" b="0" i="0" u="none" strike="noStrike" cap="none" normalizeH="0" baseline="0" dirty="0" err="1" smtClean="0">
                          <a:ln>
                            <a:noFill/>
                          </a:ln>
                          <a:solidFill>
                            <a:srgbClr val="000000"/>
                          </a:solidFill>
                          <a:effectLst/>
                          <a:latin typeface="Arial Unicode MS" pitchFamily="34" charset="-128"/>
                          <a:ea typeface="Arial Unicode MS" pitchFamily="34" charset="-128"/>
                          <a:cs typeface="Arial Unicode MS" pitchFamily="34" charset="-128"/>
                        </a:rPr>
                        <a:t>haemophilus</a:t>
                      </a:r>
                      <a:r>
                        <a:rPr kumimoji="0" lang="en-GB" sz="1500" b="0" i="0" u="none" strike="noStrike" cap="none" normalizeH="0" baseline="0" dirty="0" smtClean="0">
                          <a:ln>
                            <a:noFill/>
                          </a:ln>
                          <a:solidFill>
                            <a:srgbClr val="000000"/>
                          </a:solidFill>
                          <a:effectLst/>
                          <a:latin typeface="Arial Unicode MS" pitchFamily="34" charset="-128"/>
                          <a:ea typeface="Arial Unicode MS" pitchFamily="34" charset="-128"/>
                          <a:cs typeface="Arial Unicode MS" pitchFamily="34" charset="-128"/>
                        </a:rPr>
                        <a:t> </a:t>
                      </a:r>
                      <a:r>
                        <a:rPr kumimoji="0" lang="en-GB" sz="1500" b="0" i="0" u="none" strike="noStrike" cap="none" normalizeH="0" baseline="0" dirty="0" err="1" smtClean="0">
                          <a:ln>
                            <a:noFill/>
                          </a:ln>
                          <a:solidFill>
                            <a:srgbClr val="000000"/>
                          </a:solidFill>
                          <a:effectLst/>
                          <a:latin typeface="Arial Unicode MS" pitchFamily="34" charset="-128"/>
                          <a:ea typeface="Arial Unicode MS" pitchFamily="34" charset="-128"/>
                          <a:cs typeface="Arial Unicode MS" pitchFamily="34" charset="-128"/>
                        </a:rPr>
                        <a:t>influenzae</a:t>
                      </a:r>
                      <a:endParaRPr kumimoji="0" lang="en-GB" sz="1500" b="0" i="0" u="none" strike="noStrike" cap="none" normalizeH="0" baseline="0" dirty="0" smtClean="0">
                        <a:ln>
                          <a:noFill/>
                        </a:ln>
                        <a:solidFill>
                          <a:srgbClr val="000000"/>
                        </a:solidFill>
                        <a:effectLst/>
                        <a:latin typeface="Arial Unicode MS" pitchFamily="34" charset="-128"/>
                        <a:ea typeface="Arial Unicode MS" pitchFamily="34" charset="-128"/>
                        <a:cs typeface="Arial Unicode MS" pitchFamily="34" charset="-128"/>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1500" b="0" i="0" u="none" strike="noStrike" cap="none" normalizeH="0" baseline="0" dirty="0" smtClean="0">
                          <a:ln>
                            <a:noFill/>
                          </a:ln>
                          <a:solidFill>
                            <a:srgbClr val="000000"/>
                          </a:solidFill>
                          <a:effectLst/>
                          <a:latin typeface="Arial Unicode MS" pitchFamily="34" charset="-128"/>
                          <a:ea typeface="Arial Unicode MS" pitchFamily="34" charset="-128"/>
                          <a:cs typeface="Arial Unicode MS" pitchFamily="34" charset="-128"/>
                        </a:rPr>
                        <a:t> 	viral</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1500" b="0" i="0" u="none" strike="noStrike" cap="none" normalizeH="0" baseline="0" dirty="0" smtClean="0">
                          <a:ln>
                            <a:noFill/>
                          </a:ln>
                          <a:solidFill>
                            <a:srgbClr val="000000"/>
                          </a:solidFill>
                          <a:effectLst/>
                          <a:latin typeface="Arial Unicode MS" pitchFamily="34" charset="-128"/>
                          <a:ea typeface="Arial Unicode MS" pitchFamily="34" charset="-128"/>
                          <a:cs typeface="Arial Unicode MS" pitchFamily="34" charset="-128"/>
                        </a:rPr>
                        <a:t> 	other specified</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1500" b="0" i="0" u="none" strike="noStrike" cap="none" normalizeH="0" baseline="0" dirty="0" smtClean="0">
                          <a:ln>
                            <a:noFill/>
                          </a:ln>
                          <a:solidFill>
                            <a:srgbClr val="000000"/>
                          </a:solidFill>
                          <a:effectLst/>
                          <a:latin typeface="Arial Unicode MS" pitchFamily="34" charset="-128"/>
                          <a:ea typeface="Arial Unicode MS" pitchFamily="34" charset="-128"/>
                          <a:cs typeface="Arial Unicode MS" pitchFamily="34" charset="-128"/>
                        </a:rPr>
                        <a:t> 	unspecified</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1500" b="0" i="0" u="none" strike="noStrike" cap="none" normalizeH="0" baseline="0" dirty="0" smtClean="0">
                          <a:ln>
                            <a:noFill/>
                          </a:ln>
                          <a:solidFill>
                            <a:srgbClr val="000000"/>
                          </a:solidFill>
                          <a:effectLst/>
                          <a:latin typeface="Arial Unicode MS" pitchFamily="34" charset="-128"/>
                          <a:ea typeface="Arial Unicode MS" pitchFamily="34" charset="-128"/>
                          <a:cs typeface="Arial Unicode MS" pitchFamily="34" charset="-128"/>
                        </a:rPr>
                        <a:t>Meningococcal septicaemia (without meningitis) </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1500" b="0" i="0" u="none" strike="noStrike" cap="none" normalizeH="0" baseline="0" dirty="0" smtClean="0">
                          <a:ln>
                            <a:noFill/>
                          </a:ln>
                          <a:solidFill>
                            <a:srgbClr val="000000"/>
                          </a:solidFill>
                          <a:effectLst/>
                          <a:latin typeface="Arial Unicode MS" pitchFamily="34" charset="-128"/>
                          <a:ea typeface="Arial Unicode MS" pitchFamily="34" charset="-128"/>
                          <a:cs typeface="Arial Unicode MS" pitchFamily="34" charset="-128"/>
                        </a:rPr>
                        <a:t>Mumps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1500" b="0" i="0" u="none" strike="noStrike" cap="none" normalizeH="0" baseline="0" dirty="0" err="1" smtClean="0">
                          <a:ln>
                            <a:noFill/>
                          </a:ln>
                          <a:solidFill>
                            <a:srgbClr val="000000"/>
                          </a:solidFill>
                          <a:effectLst/>
                          <a:latin typeface="Arial Unicode MS" pitchFamily="34" charset="-128"/>
                          <a:ea typeface="Arial Unicode MS" pitchFamily="34" charset="-128"/>
                          <a:cs typeface="Arial Unicode MS" pitchFamily="34" charset="-128"/>
                        </a:rPr>
                        <a:t>Ophthalmia</a:t>
                      </a:r>
                      <a:r>
                        <a:rPr kumimoji="0" lang="en-GB" sz="1500" b="0" i="0" u="none" strike="noStrike" cap="none" normalizeH="0" baseline="0" dirty="0" smtClean="0">
                          <a:ln>
                            <a:noFill/>
                          </a:ln>
                          <a:solidFill>
                            <a:srgbClr val="000000"/>
                          </a:solidFill>
                          <a:effectLst/>
                          <a:latin typeface="Arial Unicode MS" pitchFamily="34" charset="-128"/>
                          <a:ea typeface="Arial Unicode MS" pitchFamily="34" charset="-128"/>
                          <a:cs typeface="Arial Unicode MS" pitchFamily="34" charset="-128"/>
                        </a:rPr>
                        <a:t> </a:t>
                      </a:r>
                      <a:r>
                        <a:rPr kumimoji="0" lang="en-GB" sz="1500" b="0" i="0" u="none" strike="noStrike" cap="none" normalizeH="0" baseline="0" dirty="0" err="1" smtClean="0">
                          <a:ln>
                            <a:noFill/>
                          </a:ln>
                          <a:solidFill>
                            <a:srgbClr val="000000"/>
                          </a:solidFill>
                          <a:effectLst/>
                          <a:latin typeface="Arial Unicode MS" pitchFamily="34" charset="-128"/>
                          <a:ea typeface="Arial Unicode MS" pitchFamily="34" charset="-128"/>
                          <a:cs typeface="Arial Unicode MS" pitchFamily="34" charset="-128"/>
                        </a:rPr>
                        <a:t>neonatorum</a:t>
                      </a:r>
                      <a:endParaRPr kumimoji="0" lang="en-GB" sz="1500" b="0" i="0" u="none" strike="noStrike" cap="none" normalizeH="0" baseline="0" dirty="0" smtClean="0">
                        <a:ln>
                          <a:noFill/>
                        </a:ln>
                        <a:solidFill>
                          <a:srgbClr val="000000"/>
                        </a:solidFill>
                        <a:effectLst/>
                        <a:latin typeface="Arial Unicode MS" pitchFamily="34" charset="-128"/>
                        <a:ea typeface="Arial Unicode MS" pitchFamily="34" charset="-128"/>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1500" b="0" i="0" u="none" strike="noStrike" cap="none" normalizeH="0" baseline="0" dirty="0" smtClean="0">
                          <a:ln>
                            <a:noFill/>
                          </a:ln>
                          <a:solidFill>
                            <a:srgbClr val="000000"/>
                          </a:solidFill>
                          <a:effectLst/>
                          <a:latin typeface="Arial Unicode MS" pitchFamily="34" charset="-128"/>
                          <a:ea typeface="Arial Unicode MS" pitchFamily="34" charset="-128"/>
                          <a:cs typeface="Arial Unicode MS" pitchFamily="34" charset="-128"/>
                        </a:rPr>
                        <a:t>Paratyphoid fever</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1500" b="0" i="0" u="none" strike="noStrike" cap="none" normalizeH="0" baseline="0" dirty="0" smtClean="0">
                          <a:ln>
                            <a:noFill/>
                          </a:ln>
                          <a:solidFill>
                            <a:srgbClr val="000000"/>
                          </a:solidFill>
                          <a:effectLst/>
                          <a:latin typeface="Arial Unicode MS" pitchFamily="34" charset="-128"/>
                          <a:ea typeface="Arial Unicode MS" pitchFamily="34" charset="-128"/>
                          <a:cs typeface="Arial Unicode MS" pitchFamily="34" charset="-128"/>
                        </a:rPr>
                        <a:t>Plague</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1500" b="0" i="0" u="none" strike="noStrike" cap="none" normalizeH="0" baseline="0" dirty="0" smtClean="0">
                          <a:ln>
                            <a:noFill/>
                          </a:ln>
                          <a:solidFill>
                            <a:srgbClr val="000000"/>
                          </a:solidFill>
                          <a:effectLst/>
                          <a:latin typeface="Arial Unicode MS" pitchFamily="34" charset="-128"/>
                          <a:ea typeface="Arial Unicode MS" pitchFamily="34" charset="-128"/>
                          <a:cs typeface="Arial Unicode MS" pitchFamily="34" charset="-128"/>
                        </a:rPr>
                        <a:t>Rabies</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1500" b="0" i="0" u="none" strike="noStrike" cap="none" normalizeH="0" baseline="0" dirty="0" smtClean="0">
                          <a:ln>
                            <a:noFill/>
                          </a:ln>
                          <a:solidFill>
                            <a:srgbClr val="000000"/>
                          </a:solidFill>
                          <a:effectLst/>
                          <a:latin typeface="Arial Unicode MS" pitchFamily="34" charset="-128"/>
                          <a:ea typeface="Arial Unicode MS" pitchFamily="34" charset="-128"/>
                          <a:cs typeface="Arial Unicode MS" pitchFamily="34" charset="-128"/>
                        </a:rPr>
                        <a:t>Relapsing fever</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1500" b="0" i="0" u="none" strike="noStrike" cap="none" normalizeH="0" baseline="0" dirty="0" smtClean="0">
                          <a:ln>
                            <a:noFill/>
                          </a:ln>
                          <a:solidFill>
                            <a:srgbClr val="000000"/>
                          </a:solidFill>
                          <a:effectLst/>
                          <a:latin typeface="Arial Unicode MS" pitchFamily="34" charset="-128"/>
                          <a:ea typeface="Arial Unicode MS" pitchFamily="34" charset="-128"/>
                          <a:cs typeface="Arial Unicode MS" pitchFamily="34" charset="-128"/>
                        </a:rPr>
                        <a:t>Rubella</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1500" b="0" i="0" u="none" strike="noStrike" cap="none" normalizeH="0" baseline="0" dirty="0" smtClean="0">
                          <a:ln>
                            <a:noFill/>
                          </a:ln>
                          <a:solidFill>
                            <a:srgbClr val="000000"/>
                          </a:solidFill>
                          <a:effectLst/>
                          <a:latin typeface="Arial Unicode MS" pitchFamily="34" charset="-128"/>
                          <a:ea typeface="Arial Unicode MS" pitchFamily="34" charset="-128"/>
                          <a:cs typeface="Arial Unicode MS" pitchFamily="34" charset="-128"/>
                        </a:rPr>
                        <a:t>Scarlet fever</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1500" b="0" i="0" u="none" strike="noStrike" cap="none" normalizeH="0" baseline="0" dirty="0" smtClean="0">
                          <a:ln>
                            <a:noFill/>
                          </a:ln>
                          <a:solidFill>
                            <a:srgbClr val="000000"/>
                          </a:solidFill>
                          <a:effectLst/>
                          <a:latin typeface="Arial Unicode MS" pitchFamily="34" charset="-128"/>
                          <a:ea typeface="Arial Unicode MS" pitchFamily="34" charset="-128"/>
                          <a:cs typeface="Arial Unicode MS" pitchFamily="34" charset="-128"/>
                        </a:rPr>
                        <a:t>Smallpox</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1500" b="0" i="0" u="none" strike="noStrike" cap="none" normalizeH="0" baseline="0" dirty="0" smtClean="0">
                          <a:ln>
                            <a:noFill/>
                          </a:ln>
                          <a:solidFill>
                            <a:srgbClr val="000000"/>
                          </a:solidFill>
                          <a:effectLst/>
                          <a:latin typeface="Arial Unicode MS" pitchFamily="34" charset="-128"/>
                          <a:ea typeface="Arial Unicode MS" pitchFamily="34" charset="-128"/>
                          <a:cs typeface="Arial Unicode MS" pitchFamily="34" charset="-128"/>
                        </a:rPr>
                        <a:t>Tetanus</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1500" b="0" i="0" u="none" strike="noStrike" cap="none" normalizeH="0" baseline="0" dirty="0" smtClean="0">
                          <a:ln>
                            <a:noFill/>
                          </a:ln>
                          <a:solidFill>
                            <a:srgbClr val="000000"/>
                          </a:solidFill>
                          <a:effectLst/>
                          <a:latin typeface="Arial Unicode MS" pitchFamily="34" charset="-128"/>
                          <a:ea typeface="Arial Unicode MS" pitchFamily="34" charset="-128"/>
                          <a:cs typeface="Arial Unicode MS" pitchFamily="34" charset="-128"/>
                        </a:rPr>
                        <a:t>Tuberculosis</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1500" b="0" i="0" u="none" strike="noStrike" cap="none" normalizeH="0" baseline="0" dirty="0" smtClean="0">
                          <a:ln>
                            <a:noFill/>
                          </a:ln>
                          <a:solidFill>
                            <a:srgbClr val="000000"/>
                          </a:solidFill>
                          <a:effectLst/>
                          <a:latin typeface="Arial Unicode MS" pitchFamily="34" charset="-128"/>
                          <a:ea typeface="Arial Unicode MS" pitchFamily="34" charset="-128"/>
                          <a:cs typeface="Arial Unicode MS" pitchFamily="34" charset="-128"/>
                        </a:rPr>
                        <a:t>Typhoid fever</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1500" b="0" i="0" u="none" strike="noStrike" cap="none" normalizeH="0" baseline="0" dirty="0" smtClean="0">
                          <a:ln>
                            <a:noFill/>
                          </a:ln>
                          <a:solidFill>
                            <a:srgbClr val="000000"/>
                          </a:solidFill>
                          <a:effectLst/>
                          <a:latin typeface="Arial Unicode MS" pitchFamily="34" charset="-128"/>
                          <a:ea typeface="Arial Unicode MS" pitchFamily="34" charset="-128"/>
                          <a:cs typeface="Arial Unicode MS" pitchFamily="34" charset="-128"/>
                        </a:rPr>
                        <a:t>Typhus fever</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1500" b="0" i="0" u="none" strike="noStrike" cap="none" normalizeH="0" baseline="0" dirty="0" smtClean="0">
                          <a:ln>
                            <a:noFill/>
                          </a:ln>
                          <a:solidFill>
                            <a:srgbClr val="000000"/>
                          </a:solidFill>
                          <a:effectLst/>
                          <a:latin typeface="Arial Unicode MS" pitchFamily="34" charset="-128"/>
                          <a:ea typeface="Arial Unicode MS" pitchFamily="34" charset="-128"/>
                          <a:cs typeface="Arial Unicode MS" pitchFamily="34" charset="-128"/>
                        </a:rPr>
                        <a:t>Viral haemorrhagic fever</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1500" b="0" i="0" u="none" strike="noStrike" cap="none" normalizeH="0" baseline="0" dirty="0" smtClean="0">
                          <a:ln>
                            <a:noFill/>
                          </a:ln>
                          <a:solidFill>
                            <a:srgbClr val="000000"/>
                          </a:solidFill>
                          <a:effectLst/>
                          <a:latin typeface="Arial Unicode MS" pitchFamily="34" charset="-128"/>
                          <a:ea typeface="Arial Unicode MS" pitchFamily="34" charset="-128"/>
                          <a:cs typeface="Arial Unicode MS" pitchFamily="34" charset="-128"/>
                        </a:rPr>
                        <a:t>Viral hepatitis</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1500" b="0" i="0" u="none" strike="noStrike" cap="none" normalizeH="0" baseline="0" dirty="0" smtClean="0">
                          <a:ln>
                            <a:noFill/>
                          </a:ln>
                          <a:solidFill>
                            <a:srgbClr val="000000"/>
                          </a:solidFill>
                          <a:effectLst/>
                          <a:latin typeface="Arial Unicode MS" pitchFamily="34" charset="-128"/>
                          <a:ea typeface="Arial Unicode MS" pitchFamily="34" charset="-128"/>
                          <a:cs typeface="Arial Unicode MS" pitchFamily="34" charset="-128"/>
                        </a:rPr>
                        <a:t> 	Hepatitis A</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1500" b="0" i="0" u="none" strike="noStrike" cap="none" normalizeH="0" baseline="0" dirty="0" smtClean="0">
                          <a:ln>
                            <a:noFill/>
                          </a:ln>
                          <a:solidFill>
                            <a:srgbClr val="000000"/>
                          </a:solidFill>
                          <a:effectLst/>
                          <a:latin typeface="Arial Unicode MS" pitchFamily="34" charset="-128"/>
                          <a:ea typeface="Arial Unicode MS" pitchFamily="34" charset="-128"/>
                          <a:cs typeface="Arial Unicode MS" pitchFamily="34" charset="-128"/>
                        </a:rPr>
                        <a:t> 	Hepatitis B</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1500" b="0" i="0" u="none" strike="noStrike" cap="none" normalizeH="0" baseline="0" dirty="0" smtClean="0">
                          <a:ln>
                            <a:noFill/>
                          </a:ln>
                          <a:solidFill>
                            <a:srgbClr val="000000"/>
                          </a:solidFill>
                          <a:effectLst/>
                          <a:latin typeface="Arial Unicode MS" pitchFamily="34" charset="-128"/>
                          <a:ea typeface="Arial Unicode MS" pitchFamily="34" charset="-128"/>
                          <a:cs typeface="Arial Unicode MS" pitchFamily="34" charset="-128"/>
                        </a:rPr>
                        <a:t> 	Hepatitis C</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1500" b="0" i="0" u="none" strike="noStrike" cap="none" normalizeH="0" baseline="0" dirty="0" smtClean="0">
                          <a:ln>
                            <a:noFill/>
                          </a:ln>
                          <a:solidFill>
                            <a:srgbClr val="000000"/>
                          </a:solidFill>
                          <a:effectLst/>
                          <a:latin typeface="Arial Unicode MS" pitchFamily="34" charset="-128"/>
                          <a:ea typeface="Arial Unicode MS" pitchFamily="34" charset="-128"/>
                          <a:cs typeface="Arial Unicode MS" pitchFamily="34" charset="-128"/>
                        </a:rPr>
                        <a:t> 	other</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1500" b="0" i="0" u="none" strike="noStrike" cap="none" normalizeH="0" baseline="0" dirty="0" smtClean="0">
                          <a:ln>
                            <a:noFill/>
                          </a:ln>
                          <a:solidFill>
                            <a:srgbClr val="000000"/>
                          </a:solidFill>
                          <a:effectLst/>
                          <a:latin typeface="Arial Unicode MS" pitchFamily="34" charset="-128"/>
                          <a:ea typeface="Arial Unicode MS" pitchFamily="34" charset="-128"/>
                          <a:cs typeface="Arial Unicode MS" pitchFamily="34" charset="-128"/>
                        </a:rPr>
                        <a:t>Whooping cough</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1500" b="0" i="0" u="none" strike="noStrike" cap="none" normalizeH="0" baseline="0" dirty="0" smtClean="0">
                          <a:ln>
                            <a:noFill/>
                          </a:ln>
                          <a:solidFill>
                            <a:srgbClr val="000000"/>
                          </a:solidFill>
                          <a:effectLst/>
                          <a:latin typeface="Arial Unicode MS" pitchFamily="34" charset="-128"/>
                          <a:ea typeface="Arial Unicode MS" pitchFamily="34" charset="-128"/>
                          <a:cs typeface="Arial Unicode MS" pitchFamily="34" charset="-128"/>
                        </a:rPr>
                        <a:t>Yellow fever</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GB"/>
              <a:t>Notification of infectious disease</a:t>
            </a:r>
          </a:p>
        </p:txBody>
      </p:sp>
      <p:sp>
        <p:nvSpPr>
          <p:cNvPr id="84995" name="Rectangle 3"/>
          <p:cNvSpPr>
            <a:spLocks noGrp="1" noChangeArrowheads="1"/>
          </p:cNvSpPr>
          <p:nvPr>
            <p:ph type="body" idx="1"/>
          </p:nvPr>
        </p:nvSpPr>
        <p:spPr/>
        <p:txBody>
          <a:bodyPr/>
          <a:lstStyle/>
          <a:p>
            <a:pPr>
              <a:lnSpc>
                <a:spcPct val="80000"/>
              </a:lnSpc>
            </a:pPr>
            <a:r>
              <a:rPr lang="en-GB" sz="2600"/>
              <a:t>The statutory requirement for the notification of certain infectious diseases came into being towards the end of the 19th century.</a:t>
            </a:r>
          </a:p>
          <a:p>
            <a:pPr>
              <a:lnSpc>
                <a:spcPct val="80000"/>
              </a:lnSpc>
            </a:pPr>
            <a:r>
              <a:rPr lang="en-GB" sz="2600"/>
              <a:t>Diseases such as cholera, diphtheria, smallpox, and typhoid had to be reported in London from 1891, and in the rest of England and Wales from 1899. </a:t>
            </a:r>
          </a:p>
          <a:p>
            <a:pPr>
              <a:lnSpc>
                <a:spcPct val="80000"/>
              </a:lnSpc>
            </a:pPr>
            <a:r>
              <a:rPr lang="en-GB" sz="2600"/>
              <a:t>The list of diseases has been increased over the decades and now stands at about 30.. </a:t>
            </a:r>
          </a:p>
          <a:p>
            <a:pPr>
              <a:lnSpc>
                <a:spcPct val="80000"/>
              </a:lnSpc>
            </a:pPr>
            <a:r>
              <a:rPr lang="en-GB" sz="2600"/>
              <a:t>The prime purpose of the notifications system is speed in detecting possible outbreaks and epidemics. </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611560" y="1140997"/>
            <a:ext cx="7704856" cy="571700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28600"/>
            <a:ext cx="8229600" cy="884238"/>
          </a:xfrm>
          <a:noFill/>
        </p:spPr>
        <p:txBody>
          <a:bodyPr lIns="92075" tIns="46038" rIns="92075" bIns="46038" anchor="b"/>
          <a:lstStyle/>
          <a:p>
            <a:r>
              <a:rPr lang="en-US" dirty="0"/>
              <a:t>Performance deteriorates, too</a:t>
            </a:r>
          </a:p>
        </p:txBody>
      </p:sp>
      <p:sp>
        <p:nvSpPr>
          <p:cNvPr id="9219" name="Rectangle 3"/>
          <p:cNvSpPr>
            <a:spLocks noGrp="1" noChangeArrowheads="1"/>
          </p:cNvSpPr>
          <p:nvPr>
            <p:ph type="body" idx="1"/>
          </p:nvPr>
        </p:nvSpPr>
        <p:spPr>
          <a:noFill/>
        </p:spPr>
        <p:txBody>
          <a:bodyPr lIns="92075" tIns="46038" rIns="92075" bIns="46038"/>
          <a:lstStyle/>
          <a:p>
            <a:pPr>
              <a:buFontTx/>
              <a:buNone/>
            </a:pPr>
            <a:r>
              <a:rPr lang="en-US" dirty="0"/>
              <a:t>Determinants of the clinical  decision to treat some, but not other, </a:t>
            </a:r>
            <a:r>
              <a:rPr lang="en-US" dirty="0" err="1"/>
              <a:t>hypertensives</a:t>
            </a:r>
            <a:r>
              <a:rPr lang="en-US" dirty="0"/>
              <a:t>:</a:t>
            </a:r>
          </a:p>
          <a:p>
            <a:pPr>
              <a:buFontTx/>
              <a:buChar char="1"/>
            </a:pPr>
            <a:r>
              <a:rPr lang="en-US" dirty="0"/>
              <a:t>Level of blood pressure.</a:t>
            </a:r>
          </a:p>
          <a:p>
            <a:pPr>
              <a:buFontTx/>
              <a:buChar char="2"/>
            </a:pPr>
            <a:r>
              <a:rPr lang="en-US" dirty="0"/>
              <a:t>Patient’s age.</a:t>
            </a:r>
          </a:p>
          <a:p>
            <a:pPr>
              <a:buFontTx/>
              <a:buChar char="3"/>
            </a:pPr>
            <a:r>
              <a:rPr lang="en-US" u="sng" dirty="0"/>
              <a:t>The physician’s year of graduation from medical school.</a:t>
            </a:r>
            <a:endParaRPr lang="en-US" dirty="0"/>
          </a:p>
          <a:p>
            <a:pPr>
              <a:buFontTx/>
              <a:buChar char="4"/>
            </a:pPr>
            <a:r>
              <a:rPr lang="en-US" dirty="0"/>
              <a:t>The amount of target-organ damage.</a:t>
            </a:r>
          </a:p>
        </p:txBody>
      </p:sp>
      <p:sp>
        <p:nvSpPr>
          <p:cNvPr id="9220" name="Text Box 4"/>
          <p:cNvSpPr txBox="1">
            <a:spLocks noChangeArrowheads="1"/>
          </p:cNvSpPr>
          <p:nvPr/>
        </p:nvSpPr>
        <p:spPr bwMode="auto">
          <a:xfrm>
            <a:off x="1808163" y="6010275"/>
            <a:ext cx="6180137" cy="336550"/>
          </a:xfrm>
          <a:prstGeom prst="rect">
            <a:avLst/>
          </a:prstGeom>
          <a:noFill/>
          <a:ln w="12700">
            <a:noFill/>
            <a:miter lim="800000"/>
            <a:headEnd type="none" w="sm" len="sm"/>
            <a:tailEnd type="none" w="sm" len="sm"/>
          </a:ln>
        </p:spPr>
        <p:txBody>
          <a:bodyPr wrap="none">
            <a:prstTxWarp prst="textNoShape">
              <a:avLst/>
            </a:prstTxWarp>
            <a:spAutoFit/>
          </a:bodyPr>
          <a:lstStyle/>
          <a:p>
            <a:r>
              <a:rPr lang="en-GB" sz="1600">
                <a:solidFill>
                  <a:srgbClr val="33CC33"/>
                </a:solidFill>
                <a:latin typeface="Arial" charset="0"/>
              </a:rPr>
              <a:t>Slide from Sackett D, EBM general, www.cebm.net/downloads.asp</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10757</TotalTime>
  <Words>4209</Words>
  <Application>Microsoft Office PowerPoint</Application>
  <PresentationFormat>On-screen Show (4:3)</PresentationFormat>
  <Paragraphs>589</Paragraphs>
  <Slides>83</Slides>
  <Notes>81</Notes>
  <HiddenSlides>2</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83</vt:i4>
      </vt:variant>
    </vt:vector>
  </HeadingPairs>
  <TitlesOfParts>
    <vt:vector size="86" baseType="lpstr">
      <vt:lpstr>Default Design</vt:lpstr>
      <vt:lpstr>Chart</vt:lpstr>
      <vt:lpstr>Photo Editor Photo</vt:lpstr>
      <vt:lpstr>Using evidence in the consulting room</vt:lpstr>
      <vt:lpstr>The Problems:</vt:lpstr>
      <vt:lpstr>The Problems:</vt:lpstr>
      <vt:lpstr>Reviewing the literature</vt:lpstr>
      <vt:lpstr>Coping with the overload: three things you might try</vt:lpstr>
      <vt:lpstr>New tools</vt:lpstr>
      <vt:lpstr>Slide 7</vt:lpstr>
      <vt:lpstr>Median minutes/week spent reading about my patients:</vt:lpstr>
      <vt:lpstr>Performance deteriorates, too</vt:lpstr>
      <vt:lpstr>The Prognosis of Ignorance is Poor</vt:lpstr>
      <vt:lpstr>Systematic review of bed rest  after medical procedures</vt:lpstr>
      <vt:lpstr>Learning objectives</vt:lpstr>
      <vt:lpstr>Case report</vt:lpstr>
      <vt:lpstr>Objective of diagnostic process</vt:lpstr>
      <vt:lpstr>“The cramming for finals approach” : list the causes of chest pain</vt:lpstr>
      <vt:lpstr>Narrow it down…</vt:lpstr>
      <vt:lpstr>More about the man with chest pain</vt:lpstr>
      <vt:lpstr>What do we know now?</vt:lpstr>
      <vt:lpstr>Myocardial ischaemic pain</vt:lpstr>
      <vt:lpstr>Directing your questions</vt:lpstr>
      <vt:lpstr>What is going on in the diagnostic process?</vt:lpstr>
      <vt:lpstr>For this patient</vt:lpstr>
      <vt:lpstr>Pre-test probability</vt:lpstr>
      <vt:lpstr>Men: probability of ≥50% coronary artery stenosis in at least one major artery </vt:lpstr>
      <vt:lpstr>How to calculate post-test probability</vt:lpstr>
      <vt:lpstr>Likelihood ratio</vt:lpstr>
      <vt:lpstr>Formulae for LR</vt:lpstr>
      <vt:lpstr>Slide 28</vt:lpstr>
      <vt:lpstr>A short diversion via the GUM clinic</vt:lpstr>
      <vt:lpstr>What evidence is being used?</vt:lpstr>
      <vt:lpstr>What evidence is being used? (2)</vt:lpstr>
      <vt:lpstr>Clinical predictors of a UTI</vt:lpstr>
      <vt:lpstr>Combination of symptoms</vt:lpstr>
      <vt:lpstr>Diagnosis of a UTI</vt:lpstr>
      <vt:lpstr>Your 45 year old patient has a mammogram</vt:lpstr>
      <vt:lpstr>What do you need to know? </vt:lpstr>
      <vt:lpstr>Use the LR model</vt:lpstr>
      <vt:lpstr>What does all this mean for you?</vt:lpstr>
      <vt:lpstr>Any questions?</vt:lpstr>
      <vt:lpstr>Resources</vt:lpstr>
      <vt:lpstr>Evidence based medicine:  definition</vt:lpstr>
      <vt:lpstr>Five steps of evidence based practice</vt:lpstr>
      <vt:lpstr>EBP in real life </vt:lpstr>
      <vt:lpstr>Where can you find best answers to clinical questions?</vt:lpstr>
      <vt:lpstr>Interpreting the results of trials</vt:lpstr>
      <vt:lpstr>Number needed to treat</vt:lpstr>
      <vt:lpstr>Jupiter trial: Rosuvastatin </vt:lpstr>
      <vt:lpstr>Jupiter</vt:lpstr>
      <vt:lpstr>Meta-analyses: forest plots </vt:lpstr>
      <vt:lpstr>Slide 50</vt:lpstr>
      <vt:lpstr>Slide 51</vt:lpstr>
      <vt:lpstr>Slide 52</vt:lpstr>
      <vt:lpstr>Levels of evidence</vt:lpstr>
      <vt:lpstr>Levels of Evidence for Anecdote-based medicine</vt:lpstr>
      <vt:lpstr>Communicable disease</vt:lpstr>
      <vt:lpstr>objectives</vt:lpstr>
      <vt:lpstr>Case 1 </vt:lpstr>
      <vt:lpstr>Slide 58</vt:lpstr>
      <vt:lpstr>Slide 59</vt:lpstr>
      <vt:lpstr>Slide 60</vt:lpstr>
      <vt:lpstr>Slide 61</vt:lpstr>
      <vt:lpstr>Slide 62</vt:lpstr>
      <vt:lpstr>MDR-TB</vt:lpstr>
      <vt:lpstr>TB 1988- 2009</vt:lpstr>
      <vt:lpstr>Case 2 </vt:lpstr>
      <vt:lpstr>Precautions?</vt:lpstr>
      <vt:lpstr>specific questions</vt:lpstr>
      <vt:lpstr>Notifiable?</vt:lpstr>
      <vt:lpstr>His six year old son</vt:lpstr>
      <vt:lpstr>Regatta</vt:lpstr>
      <vt:lpstr>What next</vt:lpstr>
      <vt:lpstr>Contacts</vt:lpstr>
      <vt:lpstr>Group A</vt:lpstr>
      <vt:lpstr>Post script</vt:lpstr>
      <vt:lpstr>Slide 75</vt:lpstr>
      <vt:lpstr>Case 4 </vt:lpstr>
      <vt:lpstr>Causes?</vt:lpstr>
      <vt:lpstr>treatment</vt:lpstr>
      <vt:lpstr>Other actions</vt:lpstr>
      <vt:lpstr>Notification?</vt:lpstr>
      <vt:lpstr>Slide 81</vt:lpstr>
      <vt:lpstr>Notification of infectious disease</vt:lpstr>
      <vt:lpstr>Slide 83</vt:lpstr>
    </vt:vector>
  </TitlesOfParts>
  <Company>DIDE, Imperial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Professor Neil M. Ferguson</dc:creator>
  <cp:lastModifiedBy>nshiel</cp:lastModifiedBy>
  <cp:revision>470</cp:revision>
  <dcterms:created xsi:type="dcterms:W3CDTF">2011-03-01T07:41:12Z</dcterms:created>
  <dcterms:modified xsi:type="dcterms:W3CDTF">2012-03-02T13:26:41Z</dcterms:modified>
</cp:coreProperties>
</file>