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notesSlides/notesSlide38.xml" ContentType="application/vnd.openxmlformats-officedocument.presentationml.notesSlide+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Override PartName="/ppt/notesSlides/notesSlide45.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ppt/notesSlides/notesSlide41.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bin" ContentType="application/vnd.openxmlformats-officedocument.oleObject"/>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notesSlides/notesSlide3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37.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ppt/notesSlides/notesSlide44.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42.xml" ContentType="application/vnd.openxmlformats-officedocument.presentationml.notesSlide+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4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Default Extension="wmf" ContentType="image/x-wmf"/>
  <Override PartName="/ppt/notesSlides/notesSlide18.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notesSlides/notesSlide25.xml" ContentType="application/vnd.openxmlformats-officedocument.presentationml.notesSlide+xml"/>
  <Override PartName="/ppt/notesSlides/notesSlide4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7"/>
  </p:notesMasterIdLst>
  <p:sldIdLst>
    <p:sldId id="271" r:id="rId2"/>
    <p:sldId id="326" r:id="rId3"/>
    <p:sldId id="305" r:id="rId4"/>
    <p:sldId id="256" r:id="rId5"/>
    <p:sldId id="272" r:id="rId6"/>
    <p:sldId id="273" r:id="rId7"/>
    <p:sldId id="274" r:id="rId8"/>
    <p:sldId id="275" r:id="rId9"/>
    <p:sldId id="276" r:id="rId10"/>
    <p:sldId id="277" r:id="rId11"/>
    <p:sldId id="279" r:id="rId12"/>
    <p:sldId id="280" r:id="rId13"/>
    <p:sldId id="281" r:id="rId14"/>
    <p:sldId id="282" r:id="rId15"/>
    <p:sldId id="283" r:id="rId16"/>
    <p:sldId id="284" r:id="rId17"/>
    <p:sldId id="289" r:id="rId18"/>
    <p:sldId id="291" r:id="rId19"/>
    <p:sldId id="336" r:id="rId20"/>
    <p:sldId id="337" r:id="rId21"/>
    <p:sldId id="257" r:id="rId22"/>
    <p:sldId id="339" r:id="rId23"/>
    <p:sldId id="340" r:id="rId24"/>
    <p:sldId id="306" r:id="rId25"/>
    <p:sldId id="327" r:id="rId26"/>
    <p:sldId id="310" r:id="rId27"/>
    <p:sldId id="312" r:id="rId28"/>
    <p:sldId id="316" r:id="rId29"/>
    <p:sldId id="317" r:id="rId30"/>
    <p:sldId id="320" r:id="rId31"/>
    <p:sldId id="318" r:id="rId32"/>
    <p:sldId id="323" r:id="rId33"/>
    <p:sldId id="338" r:id="rId34"/>
    <p:sldId id="325" r:id="rId35"/>
    <p:sldId id="319" r:id="rId36"/>
    <p:sldId id="313" r:id="rId37"/>
    <p:sldId id="315" r:id="rId38"/>
    <p:sldId id="329" r:id="rId39"/>
    <p:sldId id="304" r:id="rId40"/>
    <p:sldId id="331" r:id="rId41"/>
    <p:sldId id="332" r:id="rId42"/>
    <p:sldId id="330" r:id="rId43"/>
    <p:sldId id="333" r:id="rId44"/>
    <p:sldId id="334" r:id="rId45"/>
    <p:sldId id="335" r:id="rId4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279" autoAdjust="0"/>
    <p:restoredTop sz="86343" autoAdjust="0"/>
  </p:normalViewPr>
  <p:slideViewPr>
    <p:cSldViewPr>
      <p:cViewPr>
        <p:scale>
          <a:sx n="50" d="100"/>
          <a:sy n="50" d="100"/>
        </p:scale>
        <p:origin x="-1272" y="-360"/>
      </p:cViewPr>
      <p:guideLst>
        <p:guide orient="horz" pos="2160"/>
        <p:guide pos="2880"/>
      </p:guideLst>
    </p:cSldViewPr>
  </p:slideViewPr>
  <p:outlineViewPr>
    <p:cViewPr>
      <p:scale>
        <a:sx n="33" d="100"/>
        <a:sy n="33" d="100"/>
      </p:scale>
      <p:origin x="0" y="7632"/>
    </p:cViewPr>
    <p:sldLst>
      <p:sld r:id="rId1" collapse="1"/>
    </p:sldLst>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notesMaster" Target="notesMasters/notesMaster1.xml"/><Relationship Id="rId50"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s>
</file>

<file path=ppt/_rels/viewProps.xml.rels><?xml version="1.0" encoding="UTF-8" standalone="yes"?>
<Relationships xmlns="http://schemas.openxmlformats.org/package/2006/relationships"><Relationship Id="rId1" Type="http://schemas.openxmlformats.org/officeDocument/2006/relationships/slide" Target="slides/slide6.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A581DBF-F2E0-4547-84DB-39A77EBA23FF}" type="datetimeFigureOut">
              <a:rPr lang="en-US" smtClean="0"/>
              <a:pPr/>
              <a:t>2/19/2010</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247E138-73C4-4B1D-BE9F-4F95B037323B}" type="slidenum">
              <a:rPr lang="en-GB" smtClean="0"/>
              <a:pPr/>
              <a:t>‹#›</a:t>
            </a:fld>
            <a:endParaRPr lang="en-GB"/>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71A09D6-9B7C-4572-A305-5BF785A0E678}" type="slidenum">
              <a:rPr lang="en-US"/>
              <a:pPr/>
              <a:t>1</a:t>
            </a:fld>
            <a:endParaRPr lang="en-US"/>
          </a:p>
        </p:txBody>
      </p:sp>
      <p:sp>
        <p:nvSpPr>
          <p:cNvPr id="75778" name="Rectangle 2"/>
          <p:cNvSpPr>
            <a:spLocks noGrp="1" noRot="1" noChangeAspect="1" noChangeArrowheads="1" noTextEdit="1"/>
          </p:cNvSpPr>
          <p:nvPr>
            <p:ph type="sldImg"/>
          </p:nvPr>
        </p:nvSpPr>
        <p:spPr>
          <a:ln/>
        </p:spPr>
      </p:sp>
      <p:sp>
        <p:nvSpPr>
          <p:cNvPr id="75779" name="Rectangle 3"/>
          <p:cNvSpPr>
            <a:spLocks noGrp="1" noChangeArrowheads="1"/>
          </p:cNvSpPr>
          <p:nvPr>
            <p:ph type="body" idx="1"/>
          </p:nvPr>
        </p:nvSpPr>
        <p:spPr/>
        <p:txBody>
          <a:bodyPr/>
          <a:lstStyle/>
          <a:p>
            <a:endParaRPr lang="en-GB"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296ECC5-B820-4147-B262-B8527BA2CB44}" type="slidenum">
              <a:rPr lang="en-US"/>
              <a:pPr/>
              <a:t>10</a:t>
            </a:fld>
            <a:endParaRPr lang="en-US"/>
          </a:p>
        </p:txBody>
      </p:sp>
      <p:sp>
        <p:nvSpPr>
          <p:cNvPr id="155650" name="Rectangle 2"/>
          <p:cNvSpPr>
            <a:spLocks noGrp="1" noRot="1" noChangeAspect="1" noChangeArrowheads="1" noTextEdit="1"/>
          </p:cNvSpPr>
          <p:nvPr>
            <p:ph type="sldImg"/>
          </p:nvPr>
        </p:nvSpPr>
        <p:spPr bwMode="auto">
          <a:xfrm>
            <a:off x="1152525" y="694925"/>
            <a:ext cx="4554538" cy="3429996"/>
          </a:xfrm>
          <a:prstGeom prst="rect">
            <a:avLst/>
          </a:prstGeom>
          <a:solidFill>
            <a:srgbClr val="FFFFFF"/>
          </a:solidFill>
          <a:ln>
            <a:solidFill>
              <a:srgbClr val="000000"/>
            </a:solidFill>
            <a:miter lim="800000"/>
            <a:headEnd/>
            <a:tailEnd/>
          </a:ln>
        </p:spPr>
      </p:sp>
      <p:sp>
        <p:nvSpPr>
          <p:cNvPr id="155651" name="Rectangle 3"/>
          <p:cNvSpPr>
            <a:spLocks noGrp="1" noChangeArrowheads="1"/>
          </p:cNvSpPr>
          <p:nvPr>
            <p:ph type="body" idx="1"/>
          </p:nvPr>
        </p:nvSpPr>
        <p:spPr bwMode="auto">
          <a:xfrm>
            <a:off x="685800" y="4343281"/>
            <a:ext cx="5486400" cy="4115358"/>
          </a:xfrm>
          <a:prstGeom prst="rect">
            <a:avLst/>
          </a:prstGeom>
          <a:solidFill>
            <a:srgbClr val="FFFFFF"/>
          </a:solidFill>
          <a:ln>
            <a:solidFill>
              <a:srgbClr val="000000"/>
            </a:solidFill>
            <a:miter lim="800000"/>
            <a:headEnd/>
            <a:tailEnd/>
          </a:ln>
        </p:spPr>
        <p:txBody>
          <a:bodyPr/>
          <a:lstStyle/>
          <a:p>
            <a:r>
              <a:rPr lang="en-US">
                <a:ea typeface="ＭＳ Ｐゴシック" pitchFamily="34" charset="-128"/>
              </a:rPr>
              <a:t>Under ICF, </a:t>
            </a:r>
            <a:r>
              <a:rPr lang="en-US" i="1">
                <a:ea typeface="ＭＳ Ｐゴシック" pitchFamily="34" charset="-128"/>
              </a:rPr>
              <a:t>environmental factors</a:t>
            </a:r>
            <a:r>
              <a:rPr lang="en-US">
                <a:ea typeface="ＭＳ Ｐゴシック" pitchFamily="34" charset="-128"/>
              </a:rPr>
              <a:t> make up the “physical, social and attitudinal environment in which people live and conduct their lives. These are either barriers to or facilitators of the person’s functioning.”</a:t>
            </a:r>
            <a:r>
              <a:rPr lang="en-US" baseline="30000">
                <a:ea typeface="ＭＳ Ｐゴシック" pitchFamily="34" charset="-128"/>
              </a:rPr>
              <a:t>1</a:t>
            </a:r>
            <a:r>
              <a:rPr lang="en-US">
                <a:ea typeface="ＭＳ Ｐゴシック" pitchFamily="34" charset="-128"/>
              </a:rPr>
              <a:t> They are organized in sequence from the individual’s most immediate environment to his or her general environment.</a:t>
            </a:r>
          </a:p>
          <a:p>
            <a:endParaRPr lang="en-US">
              <a:ea typeface="ＭＳ Ｐゴシック" pitchFamily="34" charset="-128"/>
            </a:endParaRPr>
          </a:p>
          <a:p>
            <a:r>
              <a:rPr lang="en-US" i="1">
                <a:ea typeface="ＭＳ Ｐゴシック" pitchFamily="34" charset="-128"/>
              </a:rPr>
              <a:t>Personal factors </a:t>
            </a:r>
            <a:r>
              <a:rPr lang="en-US">
                <a:ea typeface="ＭＳ Ｐゴシック" pitchFamily="34" charset="-128"/>
              </a:rPr>
              <a:t>are also a component of the ICF, but they are not classified because of the large social and cultural variance associated with them. </a:t>
            </a:r>
          </a:p>
          <a:p>
            <a:endParaRPr lang="en-US">
              <a:ea typeface="ＭＳ Ｐゴシック" pitchFamily="34" charset="-128"/>
            </a:endParaRPr>
          </a:p>
          <a:p>
            <a:pPr>
              <a:spcBef>
                <a:spcPct val="35000"/>
              </a:spcBef>
            </a:pPr>
            <a:r>
              <a:rPr lang="en-US" sz="1000" baseline="30000"/>
              <a:t>1</a:t>
            </a:r>
            <a:r>
              <a:rPr lang="en-US" sz="1000"/>
              <a:t>World Health Organization. </a:t>
            </a:r>
            <a:r>
              <a:rPr lang="en-US" sz="1000" i="1"/>
              <a:t>International Classification of Functioning, Disability and Health: ICF</a:t>
            </a:r>
            <a:r>
              <a:rPr lang="en-US" sz="1000"/>
              <a:t>. Geneva: World Health Organization, 2001.</a:t>
            </a:r>
          </a:p>
          <a:p>
            <a:endParaRPr lang="en-US">
              <a:ea typeface="ＭＳ Ｐゴシック" pitchFamily="34" charset="-128"/>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911F0E0-BEE0-4B25-A51D-DB3B458C56E0}" type="slidenum">
              <a:rPr lang="en-US"/>
              <a:pPr/>
              <a:t>11</a:t>
            </a:fld>
            <a:endParaRPr lang="en-US"/>
          </a:p>
        </p:txBody>
      </p:sp>
      <p:sp>
        <p:nvSpPr>
          <p:cNvPr id="163842" name="Rectangle 2"/>
          <p:cNvSpPr>
            <a:spLocks noGrp="1" noRot="1" noChangeAspect="1" noChangeArrowheads="1" noTextEdit="1"/>
          </p:cNvSpPr>
          <p:nvPr>
            <p:ph type="sldImg"/>
          </p:nvPr>
        </p:nvSpPr>
        <p:spPr bwMode="auto">
          <a:xfrm>
            <a:off x="1152525" y="694925"/>
            <a:ext cx="4554538" cy="3429996"/>
          </a:xfrm>
          <a:prstGeom prst="rect">
            <a:avLst/>
          </a:prstGeom>
          <a:solidFill>
            <a:srgbClr val="FFFFFF"/>
          </a:solidFill>
          <a:ln>
            <a:solidFill>
              <a:srgbClr val="000000"/>
            </a:solidFill>
            <a:miter lim="800000"/>
            <a:headEnd/>
            <a:tailEnd/>
          </a:ln>
        </p:spPr>
      </p:sp>
      <p:sp>
        <p:nvSpPr>
          <p:cNvPr id="163843" name="Rectangle 3"/>
          <p:cNvSpPr>
            <a:spLocks noGrp="1" noChangeArrowheads="1"/>
          </p:cNvSpPr>
          <p:nvPr>
            <p:ph type="body" idx="1"/>
          </p:nvPr>
        </p:nvSpPr>
        <p:spPr bwMode="auto">
          <a:xfrm>
            <a:off x="685800" y="4343281"/>
            <a:ext cx="5486400" cy="4115358"/>
          </a:xfrm>
          <a:prstGeom prst="rect">
            <a:avLst/>
          </a:prstGeom>
          <a:solidFill>
            <a:srgbClr val="FFFFFF"/>
          </a:solidFill>
          <a:ln>
            <a:solidFill>
              <a:srgbClr val="000000"/>
            </a:solidFill>
            <a:miter lim="800000"/>
            <a:headEnd/>
            <a:tailEnd/>
          </a:ln>
        </p:spPr>
        <p:txBody>
          <a:bodyPr/>
          <a:lstStyle/>
          <a:p>
            <a:r>
              <a:rPr lang="en-US">
                <a:ea typeface="ＭＳ Ｐゴシック" pitchFamily="34" charset="-128"/>
              </a:rPr>
              <a:t>The categories under “Activities and Participation” cover a range of domains denoting aspects of functioning from both an individual and a societal perspective. </a:t>
            </a:r>
          </a:p>
          <a:p>
            <a:endParaRPr lang="en-US">
              <a:ea typeface="ＭＳ Ｐゴシック" pitchFamily="34" charset="-128"/>
            </a:endParaRPr>
          </a:p>
          <a:p>
            <a:pPr>
              <a:spcBef>
                <a:spcPct val="35000"/>
              </a:spcBef>
            </a:pPr>
            <a:r>
              <a:rPr lang="en-US" sz="1000" baseline="30000"/>
              <a:t>1</a:t>
            </a:r>
            <a:r>
              <a:rPr lang="en-US" sz="1000"/>
              <a:t>World Health Organization. </a:t>
            </a:r>
            <a:r>
              <a:rPr lang="en-US" sz="1000" i="1"/>
              <a:t>International Classification of Functioning, Disability and Health: ICF</a:t>
            </a:r>
            <a:r>
              <a:rPr lang="en-US" sz="1000"/>
              <a:t>. Geneva: World Health Organization, 2001.</a:t>
            </a:r>
          </a:p>
          <a:p>
            <a:endParaRPr lang="en-US">
              <a:ea typeface="ＭＳ Ｐゴシック" pitchFamily="34" charset="-128"/>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839AFF7-E8F3-4003-85DB-0A282F3A5467}" type="slidenum">
              <a:rPr lang="en-US"/>
              <a:pPr/>
              <a:t>12</a:t>
            </a:fld>
            <a:endParaRPr lang="en-US"/>
          </a:p>
        </p:txBody>
      </p:sp>
      <p:sp>
        <p:nvSpPr>
          <p:cNvPr id="165890" name="Rectangle 2"/>
          <p:cNvSpPr>
            <a:spLocks noGrp="1" noRot="1" noChangeAspect="1" noChangeArrowheads="1" noTextEdit="1"/>
          </p:cNvSpPr>
          <p:nvPr>
            <p:ph type="sldImg"/>
          </p:nvPr>
        </p:nvSpPr>
        <p:spPr bwMode="auto">
          <a:xfrm>
            <a:off x="1152525" y="694925"/>
            <a:ext cx="4554538" cy="3429996"/>
          </a:xfrm>
          <a:prstGeom prst="rect">
            <a:avLst/>
          </a:prstGeom>
          <a:solidFill>
            <a:srgbClr val="FFFFFF"/>
          </a:solidFill>
          <a:ln>
            <a:solidFill>
              <a:srgbClr val="000000"/>
            </a:solidFill>
            <a:miter lim="800000"/>
            <a:headEnd/>
            <a:tailEnd/>
          </a:ln>
        </p:spPr>
      </p:sp>
      <p:sp>
        <p:nvSpPr>
          <p:cNvPr id="165891" name="Rectangle 3"/>
          <p:cNvSpPr>
            <a:spLocks noGrp="1" noChangeArrowheads="1"/>
          </p:cNvSpPr>
          <p:nvPr>
            <p:ph type="body" idx="1"/>
          </p:nvPr>
        </p:nvSpPr>
        <p:spPr bwMode="auto">
          <a:xfrm>
            <a:off x="685800" y="4343281"/>
            <a:ext cx="5486400" cy="4115358"/>
          </a:xfrm>
          <a:prstGeom prst="rect">
            <a:avLst/>
          </a:prstGeom>
          <a:solidFill>
            <a:srgbClr val="FFFFFF"/>
          </a:solidFill>
          <a:ln>
            <a:solidFill>
              <a:srgbClr val="000000"/>
            </a:solidFill>
            <a:miter lim="800000"/>
            <a:headEnd/>
            <a:tailEnd/>
          </a:ln>
        </p:spPr>
        <p:txBody>
          <a:bodyPr/>
          <a:lstStyle/>
          <a:p>
            <a:r>
              <a:rPr lang="en-US">
                <a:ea typeface="ＭＳ Ｐゴシック" pitchFamily="34" charset="-128"/>
              </a:rPr>
              <a:t>The categories under “Environmental Factors” impact all components of functioning and disability. </a:t>
            </a:r>
          </a:p>
          <a:p>
            <a:endParaRPr lang="en-US">
              <a:ea typeface="ＭＳ Ｐゴシック" pitchFamily="34" charset="-128"/>
            </a:endParaRPr>
          </a:p>
          <a:p>
            <a:pPr>
              <a:spcBef>
                <a:spcPct val="35000"/>
              </a:spcBef>
            </a:pPr>
            <a:r>
              <a:rPr lang="en-US" sz="1000" baseline="30000"/>
              <a:t>1</a:t>
            </a:r>
            <a:r>
              <a:rPr lang="en-US" sz="1000"/>
              <a:t>World Health Organization. </a:t>
            </a:r>
            <a:r>
              <a:rPr lang="en-US" sz="1000" i="1"/>
              <a:t>International Classification of Functioning, Disability and Health: ICF</a:t>
            </a:r>
            <a:r>
              <a:rPr lang="en-US" sz="1000"/>
              <a:t>. Geneva: World Health Organization, 2001.</a:t>
            </a:r>
          </a:p>
          <a:p>
            <a:endParaRPr lang="en-US">
              <a:ea typeface="ＭＳ Ｐゴシック" pitchFamily="34" charset="-128"/>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62324EB-79B2-45B6-9AF7-17D121A238A0}" type="slidenum">
              <a:rPr lang="en-US"/>
              <a:pPr/>
              <a:t>13</a:t>
            </a:fld>
            <a:endParaRPr lang="en-US"/>
          </a:p>
        </p:txBody>
      </p:sp>
      <p:sp>
        <p:nvSpPr>
          <p:cNvPr id="81922" name="Rectangle 2"/>
          <p:cNvSpPr>
            <a:spLocks noGrp="1" noRot="1" noChangeAspect="1" noChangeArrowheads="1" noTextEdit="1"/>
          </p:cNvSpPr>
          <p:nvPr>
            <p:ph type="sldImg"/>
          </p:nvPr>
        </p:nvSpPr>
        <p:spPr>
          <a:ln/>
        </p:spPr>
      </p:sp>
      <p:sp>
        <p:nvSpPr>
          <p:cNvPr id="81923" name="Rectangle 3"/>
          <p:cNvSpPr>
            <a:spLocks noGrp="1" noChangeArrowheads="1"/>
          </p:cNvSpPr>
          <p:nvPr>
            <p:ph type="body" idx="1"/>
          </p:nvPr>
        </p:nvSpPr>
        <p:spPr/>
        <p:txBody>
          <a:bodyPr/>
          <a:lstStyle/>
          <a:p>
            <a:r>
              <a:rPr lang="en-US">
                <a:ea typeface="ＭＳ Ｐゴシック" pitchFamily="34" charset="-128"/>
              </a:rPr>
              <a:t>Each component in ICF can be expressed in both positive and negative terms to indicate the extent to which a factor acts as a facilitator or a barrier for the person with a disability. </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A858F66-7723-42A3-9C25-4436F52DB88B}" type="slidenum">
              <a:rPr lang="en-US"/>
              <a:pPr/>
              <a:t>14</a:t>
            </a:fld>
            <a:endParaRPr lang="en-US"/>
          </a:p>
        </p:txBody>
      </p:sp>
      <p:sp>
        <p:nvSpPr>
          <p:cNvPr id="159746" name="Rectangle 2"/>
          <p:cNvSpPr>
            <a:spLocks noGrp="1" noRot="1" noChangeAspect="1" noChangeArrowheads="1" noTextEdit="1"/>
          </p:cNvSpPr>
          <p:nvPr>
            <p:ph type="sldImg"/>
          </p:nvPr>
        </p:nvSpPr>
        <p:spPr bwMode="auto">
          <a:xfrm>
            <a:off x="1152525" y="704488"/>
            <a:ext cx="4554538" cy="3429996"/>
          </a:xfrm>
          <a:prstGeom prst="rect">
            <a:avLst/>
          </a:prstGeom>
          <a:solidFill>
            <a:srgbClr val="FFFFFF"/>
          </a:solidFill>
          <a:ln>
            <a:solidFill>
              <a:srgbClr val="000000"/>
            </a:solidFill>
            <a:miter lim="800000"/>
            <a:headEnd/>
            <a:tailEnd/>
          </a:ln>
        </p:spPr>
      </p:sp>
      <p:sp>
        <p:nvSpPr>
          <p:cNvPr id="159747" name="Rectangle 3"/>
          <p:cNvSpPr>
            <a:spLocks noGrp="1" noChangeArrowheads="1"/>
          </p:cNvSpPr>
          <p:nvPr>
            <p:ph type="body" idx="1"/>
          </p:nvPr>
        </p:nvSpPr>
        <p:spPr bwMode="auto">
          <a:xfrm>
            <a:off x="685800" y="4343281"/>
            <a:ext cx="5486400" cy="4115358"/>
          </a:xfrm>
          <a:prstGeom prst="rect">
            <a:avLst/>
          </a:prstGeom>
          <a:solidFill>
            <a:srgbClr val="FFFFFF"/>
          </a:solidFill>
          <a:ln>
            <a:solidFill>
              <a:srgbClr val="000000"/>
            </a:solidFill>
            <a:miter lim="800000"/>
            <a:headEnd/>
            <a:tailEnd/>
          </a:ln>
        </p:spPr>
        <p:txBody>
          <a:bodyPr/>
          <a:lstStyle/>
          <a:p>
            <a:r>
              <a:rPr lang="en-US">
                <a:ea typeface="ＭＳ Ｐゴシック" pitchFamily="34" charset="-128"/>
              </a:rPr>
              <a:t>Shown here are the ICF’s definitions of negative components</a:t>
            </a:r>
            <a:r>
              <a:rPr lang="en-US" baseline="30000">
                <a:ea typeface="ＭＳ Ｐゴシック" pitchFamily="34" charset="-128"/>
              </a:rPr>
              <a:t>1</a:t>
            </a:r>
            <a:r>
              <a:rPr lang="en-US">
                <a:ea typeface="ＭＳ Ｐゴシック" pitchFamily="34" charset="-128"/>
              </a:rPr>
              <a:t>:</a:t>
            </a:r>
          </a:p>
          <a:p>
            <a:endParaRPr lang="en-US">
              <a:ea typeface="ＭＳ Ｐゴシック" pitchFamily="34" charset="-128"/>
            </a:endParaRPr>
          </a:p>
          <a:p>
            <a:r>
              <a:rPr lang="en-US" i="1">
                <a:ea typeface="ＭＳ Ｐゴシック" pitchFamily="34" charset="-128"/>
              </a:rPr>
              <a:t>Activity limitations</a:t>
            </a:r>
            <a:r>
              <a:rPr lang="en-US">
                <a:ea typeface="ＭＳ Ｐゴシック" pitchFamily="34" charset="-128"/>
              </a:rPr>
              <a:t> are difficulties an individual may have in executing activities.</a:t>
            </a:r>
          </a:p>
          <a:p>
            <a:r>
              <a:rPr lang="en-US" i="1">
                <a:ea typeface="ＭＳ Ｐゴシック" pitchFamily="34" charset="-128"/>
              </a:rPr>
              <a:t>Participation restrictions</a:t>
            </a:r>
            <a:r>
              <a:rPr lang="en-US">
                <a:ea typeface="ＭＳ Ｐゴシック" pitchFamily="34" charset="-128"/>
              </a:rPr>
              <a:t> are problems an individual may experience in involvement in life situations.</a:t>
            </a:r>
          </a:p>
          <a:p>
            <a:endParaRPr lang="en-US">
              <a:ea typeface="ＭＳ Ｐゴシック" pitchFamily="34" charset="-128"/>
            </a:endParaRPr>
          </a:p>
          <a:p>
            <a:pPr>
              <a:spcBef>
                <a:spcPct val="35000"/>
              </a:spcBef>
            </a:pPr>
            <a:r>
              <a:rPr lang="en-US" sz="1000" baseline="30000"/>
              <a:t>1</a:t>
            </a:r>
            <a:r>
              <a:rPr lang="en-US" sz="1000"/>
              <a:t>World Health Organization. </a:t>
            </a:r>
            <a:r>
              <a:rPr lang="en-US" sz="1000" i="1"/>
              <a:t>International Classification of Functioning, Disability and Health: ICF</a:t>
            </a:r>
            <a:r>
              <a:rPr lang="en-US" sz="1000"/>
              <a:t>. Geneva: World Health Organization, 2001.</a:t>
            </a:r>
          </a:p>
          <a:p>
            <a:endParaRPr lang="en-US">
              <a:ea typeface="ＭＳ Ｐゴシック" pitchFamily="34" charset="-128"/>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7C00224-4EC6-4021-90A7-CD0BEE7DF834}" type="slidenum">
              <a:rPr lang="en-US"/>
              <a:pPr/>
              <a:t>15</a:t>
            </a:fld>
            <a:endParaRPr lang="en-US"/>
          </a:p>
        </p:txBody>
      </p:sp>
      <p:sp>
        <p:nvSpPr>
          <p:cNvPr id="94210" name="Rectangle 2"/>
          <p:cNvSpPr>
            <a:spLocks noGrp="1" noRot="1" noChangeAspect="1" noChangeArrowheads="1" noTextEdit="1"/>
          </p:cNvSpPr>
          <p:nvPr>
            <p:ph type="sldImg"/>
          </p:nvPr>
        </p:nvSpPr>
        <p:spPr>
          <a:ln/>
        </p:spPr>
      </p:sp>
      <p:sp>
        <p:nvSpPr>
          <p:cNvPr id="94211" name="Rectangle 3"/>
          <p:cNvSpPr>
            <a:spLocks noGrp="1" noChangeArrowheads="1"/>
          </p:cNvSpPr>
          <p:nvPr>
            <p:ph type="body" idx="1"/>
          </p:nvPr>
        </p:nvSpPr>
        <p:spPr/>
        <p:txBody>
          <a:bodyPr/>
          <a:lstStyle/>
          <a:p>
            <a:r>
              <a:rPr lang="en-US">
                <a:ea typeface="ＭＳ Ｐゴシック" pitchFamily="34" charset="-128"/>
              </a:rPr>
              <a:t>Disabilities are very common. As noted earlier, about one in five women has a disability of some kind</a:t>
            </a:r>
            <a:r>
              <a:rPr lang="en-US" baseline="30000">
                <a:ea typeface="ＭＳ Ｐゴシック" pitchFamily="34" charset="-128"/>
              </a:rPr>
              <a:t>1</a:t>
            </a:r>
            <a:r>
              <a:rPr lang="en-US">
                <a:ea typeface="ＭＳ Ｐゴシック" pitchFamily="34" charset="-128"/>
              </a:rPr>
              <a:t> and every woman will experience some kind of disability in her lifetime. In addition, 46 percent of people with disabilities report having more than one disability.</a:t>
            </a:r>
            <a:r>
              <a:rPr lang="en-US" baseline="30000">
                <a:ea typeface="ＭＳ Ｐゴシック" pitchFamily="34" charset="-128"/>
              </a:rPr>
              <a:t>1</a:t>
            </a:r>
            <a:endParaRPr lang="en-US">
              <a:ea typeface="ＭＳ Ｐゴシック" pitchFamily="34" charset="-128"/>
            </a:endParaRPr>
          </a:p>
          <a:p>
            <a:endParaRPr lang="en-US">
              <a:ea typeface="ＭＳ Ｐゴシック" pitchFamily="34" charset="-128"/>
            </a:endParaRPr>
          </a:p>
          <a:p>
            <a:pPr eaLnBrk="0" hangingPunct="0">
              <a:spcBef>
                <a:spcPct val="0"/>
              </a:spcBef>
            </a:pPr>
            <a:r>
              <a:rPr lang="en-US" sz="1000" baseline="30000">
                <a:ea typeface="ＭＳ Ｐゴシック" pitchFamily="34" charset="-128"/>
              </a:rPr>
              <a:t>1</a:t>
            </a:r>
            <a:r>
              <a:rPr lang="en-US" sz="1000">
                <a:ea typeface="ＭＳ Ｐゴシック" pitchFamily="34" charset="-128"/>
              </a:rPr>
              <a:t>U. S. Census Bureau. </a:t>
            </a:r>
            <a:r>
              <a:rPr lang="en-US" sz="1000" i="1">
                <a:ea typeface="ＭＳ Ｐゴシック" pitchFamily="34" charset="-128"/>
              </a:rPr>
              <a:t>Disability Status: 2000: Census 2000 Brief, </a:t>
            </a:r>
            <a:r>
              <a:rPr lang="en-US" sz="1000">
                <a:ea typeface="ＭＳ Ｐゴシック" pitchFamily="34" charset="-128"/>
              </a:rPr>
              <a:t>by Judith Waldrop and Sharon M. Stern. Washington, DC: Government Printing Office, 2003. </a:t>
            </a:r>
          </a:p>
          <a:p>
            <a:endParaRPr lang="en-US">
              <a:ea typeface="ＭＳ Ｐゴシック" pitchFamily="34" charset="-128"/>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3421FBF-2DF8-4EDC-A125-1A37486D77EC}" type="slidenum">
              <a:rPr lang="en-US"/>
              <a:pPr/>
              <a:t>16</a:t>
            </a:fld>
            <a:endParaRPr lang="en-US"/>
          </a:p>
        </p:txBody>
      </p:sp>
      <p:sp>
        <p:nvSpPr>
          <p:cNvPr id="96258" name="Rectangle 2"/>
          <p:cNvSpPr>
            <a:spLocks noGrp="1" noRot="1" noChangeAspect="1" noChangeArrowheads="1" noTextEdit="1"/>
          </p:cNvSpPr>
          <p:nvPr>
            <p:ph type="sldImg"/>
          </p:nvPr>
        </p:nvSpPr>
        <p:spPr>
          <a:ln/>
        </p:spPr>
      </p:sp>
      <p:sp>
        <p:nvSpPr>
          <p:cNvPr id="96259" name="Rectangle 3"/>
          <p:cNvSpPr>
            <a:spLocks noGrp="1" noChangeArrowheads="1"/>
          </p:cNvSpPr>
          <p:nvPr>
            <p:ph type="body" idx="1"/>
          </p:nvPr>
        </p:nvSpPr>
        <p:spPr/>
        <p:txBody>
          <a:bodyPr/>
          <a:lstStyle/>
          <a:p>
            <a:r>
              <a:rPr lang="en-US">
                <a:ea typeface="ＭＳ Ｐゴシック" pitchFamily="34" charset="-128"/>
              </a:rPr>
              <a:t>And, contrary to the stereotype, people with disabilities are working. In the United States, 60 percent of working-aged men and 51 percent of working-aged women with disabilities are employed. Altogether, 10.4 million men and 8.2 million women with disabilities are working.</a:t>
            </a:r>
            <a:r>
              <a:rPr lang="en-US" baseline="30000">
                <a:ea typeface="ＭＳ Ｐゴシック" pitchFamily="34" charset="-128"/>
              </a:rPr>
              <a:t>1</a:t>
            </a:r>
          </a:p>
          <a:p>
            <a:endParaRPr lang="en-US" baseline="30000">
              <a:ea typeface="ＭＳ Ｐゴシック" pitchFamily="34" charset="-128"/>
            </a:endParaRPr>
          </a:p>
          <a:p>
            <a:pPr eaLnBrk="0" hangingPunct="0">
              <a:spcBef>
                <a:spcPct val="0"/>
              </a:spcBef>
            </a:pPr>
            <a:r>
              <a:rPr lang="en-US" sz="1000" baseline="30000">
                <a:ea typeface="ＭＳ Ｐゴシック" pitchFamily="34" charset="-128"/>
              </a:rPr>
              <a:t>1</a:t>
            </a:r>
            <a:r>
              <a:rPr lang="en-US" sz="1000">
                <a:ea typeface="ＭＳ Ｐゴシック" pitchFamily="34" charset="-128"/>
              </a:rPr>
              <a:t>U. S. Census Bureau. </a:t>
            </a:r>
            <a:r>
              <a:rPr lang="en-US" sz="1000" i="1">
                <a:ea typeface="ＭＳ Ｐゴシック" pitchFamily="34" charset="-128"/>
              </a:rPr>
              <a:t>Disability Status: 2000: Census 2000 Brief, </a:t>
            </a:r>
            <a:r>
              <a:rPr lang="en-US" sz="1000">
                <a:ea typeface="ＭＳ Ｐゴシック" pitchFamily="34" charset="-128"/>
              </a:rPr>
              <a:t>by Judith Waldrop and Sharon M. Stern. Washington, DC: Government Printing Office, 2003. </a:t>
            </a:r>
          </a:p>
          <a:p>
            <a:endParaRPr lang="en-US">
              <a:ea typeface="ＭＳ Ｐゴシック" pitchFamily="34" charset="-128"/>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C1A7F93-FC32-4459-A68C-2136F5EB6675}" type="slidenum">
              <a:rPr lang="en-US"/>
              <a:pPr/>
              <a:t>17</a:t>
            </a:fld>
            <a:endParaRPr lang="en-US"/>
          </a:p>
        </p:txBody>
      </p:sp>
      <p:sp>
        <p:nvSpPr>
          <p:cNvPr id="53250" name="Rectangle 2"/>
          <p:cNvSpPr>
            <a:spLocks noGrp="1" noRot="1" noChangeAspect="1" noChangeArrowheads="1" noTextEdit="1"/>
          </p:cNvSpPr>
          <p:nvPr>
            <p:ph type="sldImg"/>
          </p:nvPr>
        </p:nvSpPr>
        <p:spPr>
          <a:ln/>
        </p:spPr>
      </p:sp>
      <p:sp>
        <p:nvSpPr>
          <p:cNvPr id="53251" name="Rectangle 3"/>
          <p:cNvSpPr>
            <a:spLocks noGrp="1" noChangeArrowheads="1"/>
          </p:cNvSpPr>
          <p:nvPr>
            <p:ph type="body" idx="1"/>
          </p:nvPr>
        </p:nvSpPr>
        <p:spPr/>
        <p:txBody>
          <a:bodyPr/>
          <a:lstStyle/>
          <a:p>
            <a:r>
              <a:rPr lang="en-US">
                <a:ea typeface="ＭＳ Ｐゴシック" pitchFamily="34" charset="-128"/>
              </a:rPr>
              <a:t>Individuals are classified as having a disability if any of the three conditions shown here are true</a:t>
            </a:r>
            <a:r>
              <a:rPr lang="en-US" baseline="30000">
                <a:ea typeface="ＭＳ Ｐゴシック" pitchFamily="34" charset="-128"/>
              </a:rPr>
              <a:t>1:</a:t>
            </a:r>
            <a:endParaRPr lang="en-US">
              <a:ea typeface="ＭＳ Ｐゴシック" pitchFamily="34" charset="-128"/>
            </a:endParaRPr>
          </a:p>
          <a:p>
            <a:pPr>
              <a:buFont typeface="Times" pitchFamily="18" charset="0"/>
              <a:buChar char="•"/>
            </a:pPr>
            <a:r>
              <a:rPr lang="en-US">
                <a:ea typeface="ＭＳ Ｐゴシック" pitchFamily="34" charset="-128"/>
              </a:rPr>
              <a:t> They are 5 years old or older and have a sensory, physical, mental or self-care disability.</a:t>
            </a:r>
          </a:p>
          <a:p>
            <a:pPr>
              <a:buFont typeface="Times" pitchFamily="18" charset="0"/>
              <a:buChar char="•"/>
            </a:pPr>
            <a:r>
              <a:rPr lang="en-US">
                <a:ea typeface="ＭＳ Ｐゴシック" pitchFamily="34" charset="-128"/>
              </a:rPr>
              <a:t> They are 16 years old and over and have difficulty going outside the home.</a:t>
            </a:r>
          </a:p>
          <a:p>
            <a:pPr>
              <a:buFont typeface="Times" pitchFamily="18" charset="0"/>
              <a:buChar char="•"/>
            </a:pPr>
            <a:r>
              <a:rPr lang="en-US">
                <a:ea typeface="ＭＳ Ｐゴシック" pitchFamily="34" charset="-128"/>
              </a:rPr>
              <a:t> Or they are 16 to 64 years old and have an employment disability.</a:t>
            </a:r>
          </a:p>
          <a:p>
            <a:pPr>
              <a:buFont typeface="Times" pitchFamily="18" charset="0"/>
              <a:buNone/>
            </a:pPr>
            <a:r>
              <a:rPr lang="en-US">
                <a:solidFill>
                  <a:srgbClr val="FF1F28"/>
                </a:solidFill>
                <a:ea typeface="ＭＳ Ｐゴシック" pitchFamily="34" charset="-128"/>
              </a:rPr>
              <a:t>[What classification definition for people over the age of 64 needs to meet? There was none given]</a:t>
            </a:r>
          </a:p>
          <a:p>
            <a:pPr>
              <a:buFont typeface="Times" pitchFamily="18" charset="0"/>
              <a:buNone/>
            </a:pPr>
            <a:endParaRPr lang="en-US">
              <a:solidFill>
                <a:srgbClr val="FF1F28"/>
              </a:solidFill>
              <a:ea typeface="ＭＳ Ｐゴシック" pitchFamily="34" charset="-128"/>
            </a:endParaRPr>
          </a:p>
          <a:p>
            <a:pPr>
              <a:buFont typeface="Times" pitchFamily="18" charset="0"/>
              <a:buNone/>
            </a:pPr>
            <a:r>
              <a:rPr lang="en-US" sz="1000" baseline="30000">
                <a:ea typeface="ＭＳ Ｐゴシック" pitchFamily="34" charset="-128"/>
              </a:rPr>
              <a:t>1</a:t>
            </a:r>
            <a:r>
              <a:rPr lang="en-US" sz="1000">
                <a:ea typeface="ＭＳ Ｐゴシック" pitchFamily="34" charset="-128"/>
              </a:rPr>
              <a:t>U. S. Census Bureau. </a:t>
            </a:r>
            <a:r>
              <a:rPr lang="en-US" sz="1000" i="1">
                <a:ea typeface="ＭＳ Ｐゴシック" pitchFamily="34" charset="-128"/>
              </a:rPr>
              <a:t>Disability Status: 2000: Census 2000 Brief, </a:t>
            </a:r>
            <a:r>
              <a:rPr lang="en-US" sz="1000">
                <a:ea typeface="ＭＳ Ｐゴシック" pitchFamily="34" charset="-128"/>
              </a:rPr>
              <a:t>by Judith Waldrop and Sharon M. Stern. Washington, DC: Government Printing Office, 2003.</a:t>
            </a:r>
            <a:endParaRPr lang="en-US">
              <a:solidFill>
                <a:srgbClr val="FF1F28"/>
              </a:solidFill>
              <a:ea typeface="ＭＳ Ｐゴシック" pitchFamily="34" charset="-128"/>
            </a:endParaRPr>
          </a:p>
          <a:p>
            <a:pPr>
              <a:buFont typeface="Times" pitchFamily="18" charset="0"/>
              <a:buNone/>
            </a:pPr>
            <a:endParaRPr lang="en-US">
              <a:solidFill>
                <a:srgbClr val="FF1F28"/>
              </a:solidFill>
              <a:ea typeface="ＭＳ Ｐゴシック" pitchFamily="34" charset="-128"/>
            </a:endParaRPr>
          </a:p>
          <a:p>
            <a:pPr>
              <a:buFont typeface="Times" pitchFamily="18" charset="0"/>
              <a:buNone/>
            </a:pPr>
            <a:endParaRPr lang="en-US">
              <a:solidFill>
                <a:srgbClr val="FF1F28"/>
              </a:solidFill>
              <a:ea typeface="ＭＳ Ｐゴシック" pitchFamily="34" charset="-128"/>
            </a:endParaRPr>
          </a:p>
          <a:p>
            <a:pPr>
              <a:buFont typeface="Times" pitchFamily="18" charset="0"/>
              <a:buChar char="•"/>
            </a:pPr>
            <a:endParaRPr lang="en-US">
              <a:ea typeface="ＭＳ Ｐゴシック" pitchFamily="34" charset="-128"/>
            </a:endParaRPr>
          </a:p>
          <a:p>
            <a:pPr>
              <a:buFont typeface="Times" pitchFamily="18" charset="0"/>
              <a:buChar char="•"/>
            </a:pPr>
            <a:endParaRPr lang="en-US">
              <a:ea typeface="ＭＳ Ｐゴシック" pitchFamily="34" charset="-128"/>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D941043-97B4-49D0-A282-11A0694A4A9D}" type="slidenum">
              <a:rPr lang="en-US"/>
              <a:pPr/>
              <a:t>18</a:t>
            </a:fld>
            <a:endParaRPr lang="en-US"/>
          </a:p>
        </p:txBody>
      </p:sp>
      <p:sp>
        <p:nvSpPr>
          <p:cNvPr id="55298" name="Rectangle 2"/>
          <p:cNvSpPr>
            <a:spLocks noGrp="1" noRot="1" noChangeAspect="1" noChangeArrowheads="1" noTextEdit="1"/>
          </p:cNvSpPr>
          <p:nvPr>
            <p:ph type="sldImg"/>
          </p:nvPr>
        </p:nvSpPr>
        <p:spPr>
          <a:ln/>
        </p:spPr>
      </p:sp>
      <p:sp>
        <p:nvSpPr>
          <p:cNvPr id="55299" name="Rectangle 3"/>
          <p:cNvSpPr>
            <a:spLocks noGrp="1" noChangeArrowheads="1"/>
          </p:cNvSpPr>
          <p:nvPr>
            <p:ph type="body" idx="1"/>
          </p:nvPr>
        </p:nvSpPr>
        <p:spPr/>
        <p:txBody>
          <a:bodyPr/>
          <a:lstStyle/>
          <a:p>
            <a:r>
              <a:rPr lang="en-US">
                <a:ea typeface="ＭＳ Ｐゴシック" pitchFamily="34" charset="-128"/>
              </a:rPr>
              <a:t>By age and gender, here are how many Americans meet those conditions of disability.</a:t>
            </a:r>
          </a:p>
          <a:p>
            <a:endParaRPr lang="en-US">
              <a:ea typeface="ＭＳ Ｐゴシック" pitchFamily="34" charset="-128"/>
            </a:endParaRPr>
          </a:p>
          <a:p>
            <a:r>
              <a:rPr lang="en-US" sz="1000" baseline="30000">
                <a:ea typeface="ＭＳ Ｐゴシック" pitchFamily="34" charset="-128"/>
              </a:rPr>
              <a:t>1</a:t>
            </a:r>
            <a:r>
              <a:rPr lang="en-US" sz="1000">
                <a:ea typeface="ＭＳ Ｐゴシック" pitchFamily="34" charset="-128"/>
              </a:rPr>
              <a:t>U. S. Census Bureau. </a:t>
            </a:r>
            <a:r>
              <a:rPr lang="en-US" sz="1000" i="1">
                <a:ea typeface="ＭＳ Ｐゴシック" pitchFamily="34" charset="-128"/>
              </a:rPr>
              <a:t>Disability Status: 2000: Census 2000 Brief, </a:t>
            </a:r>
            <a:r>
              <a:rPr lang="en-US" sz="1000">
                <a:ea typeface="ＭＳ Ｐゴシック" pitchFamily="34" charset="-128"/>
              </a:rPr>
              <a:t>by Judith Waldrop and Sharon M. Stern. Washington, DC: Government Printing Office, 2003.</a:t>
            </a: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B247E138-73C4-4B1D-BE9F-4F95B037323B}" type="slidenum">
              <a:rPr lang="en-GB" smtClean="0"/>
              <a:pPr/>
              <a:t>19</a:t>
            </a:fld>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71A09D6-9B7C-4572-A305-5BF785A0E678}" type="slidenum">
              <a:rPr lang="en-US"/>
              <a:pPr/>
              <a:t>2</a:t>
            </a:fld>
            <a:endParaRPr lang="en-US"/>
          </a:p>
        </p:txBody>
      </p:sp>
      <p:sp>
        <p:nvSpPr>
          <p:cNvPr id="75778" name="Rectangle 2"/>
          <p:cNvSpPr>
            <a:spLocks noGrp="1" noRot="1" noChangeAspect="1" noChangeArrowheads="1" noTextEdit="1"/>
          </p:cNvSpPr>
          <p:nvPr>
            <p:ph type="sldImg"/>
          </p:nvPr>
        </p:nvSpPr>
        <p:spPr>
          <a:ln/>
        </p:spPr>
      </p:sp>
      <p:sp>
        <p:nvSpPr>
          <p:cNvPr id="75779" name="Rectangle 3"/>
          <p:cNvSpPr>
            <a:spLocks noGrp="1" noChangeArrowheads="1"/>
          </p:cNvSpPr>
          <p:nvPr>
            <p:ph type="body" idx="1"/>
          </p:nvPr>
        </p:nvSpPr>
        <p:spPr/>
        <p:txBody>
          <a:bodyPr/>
          <a:lstStyle/>
          <a:p>
            <a:endParaRPr lang="en-GB"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B247E138-73C4-4B1D-BE9F-4F95B037323B}" type="slidenum">
              <a:rPr lang="en-GB" smtClean="0"/>
              <a:pPr/>
              <a:t>20</a:t>
            </a:fld>
            <a:endParaRPr lang="en-GB"/>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B247E138-73C4-4B1D-BE9F-4F95B037323B}" type="slidenum">
              <a:rPr lang="en-GB" smtClean="0"/>
              <a:pPr/>
              <a:t>21</a:t>
            </a:fld>
            <a:endParaRPr lang="en-GB"/>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E68D165A-01A0-46EB-B1E4-A88F4A40D915}" type="slidenum">
              <a:rPr lang="en-US" smtClean="0"/>
              <a:pPr/>
              <a:t>22</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B247E138-73C4-4B1D-BE9F-4F95B037323B}" type="slidenum">
              <a:rPr lang="en-GB" smtClean="0"/>
              <a:pPr/>
              <a:t>23</a:t>
            </a:fld>
            <a:endParaRPr lang="en-GB"/>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B247E138-73C4-4B1D-BE9F-4F95B037323B}" type="slidenum">
              <a:rPr lang="en-GB" smtClean="0"/>
              <a:pPr/>
              <a:t>24</a:t>
            </a:fld>
            <a:endParaRPr lang="en-GB"/>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E68D165A-01A0-46EB-B1E4-A88F4A40D915}" type="slidenum">
              <a:rPr lang="en-US" smtClean="0"/>
              <a:pPr/>
              <a:t>25</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B247E138-73C4-4B1D-BE9F-4F95B037323B}" type="slidenum">
              <a:rPr lang="en-GB" smtClean="0"/>
              <a:pPr/>
              <a:t>26</a:t>
            </a:fld>
            <a:endParaRPr lang="en-GB"/>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B247E138-73C4-4B1D-BE9F-4F95B037323B}" type="slidenum">
              <a:rPr lang="en-GB" smtClean="0"/>
              <a:pPr/>
              <a:t>27</a:t>
            </a:fld>
            <a:endParaRPr lang="en-GB"/>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B247E138-73C4-4B1D-BE9F-4F95B037323B}" type="slidenum">
              <a:rPr lang="en-GB" smtClean="0"/>
              <a:pPr/>
              <a:t>28</a:t>
            </a:fld>
            <a:endParaRPr lang="en-GB"/>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B247E138-73C4-4B1D-BE9F-4F95B037323B}" type="slidenum">
              <a:rPr lang="en-GB" smtClean="0"/>
              <a:pPr/>
              <a:t>29</a:t>
            </a:fld>
            <a:endParaRPr lang="en-GB"/>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B247E138-73C4-4B1D-BE9F-4F95B037323B}" type="slidenum">
              <a:rPr lang="en-GB" smtClean="0"/>
              <a:pPr/>
              <a:t>3</a:t>
            </a:fld>
            <a:endParaRPr lang="en-GB"/>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B247E138-73C4-4B1D-BE9F-4F95B037323B}" type="slidenum">
              <a:rPr lang="en-GB" smtClean="0"/>
              <a:pPr/>
              <a:t>30</a:t>
            </a:fld>
            <a:endParaRPr lang="en-GB"/>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B247E138-73C4-4B1D-BE9F-4F95B037323B}" type="slidenum">
              <a:rPr lang="en-GB" smtClean="0"/>
              <a:pPr/>
              <a:t>31</a:t>
            </a:fld>
            <a:endParaRPr lang="en-GB"/>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B247E138-73C4-4B1D-BE9F-4F95B037323B}" type="slidenum">
              <a:rPr lang="en-GB" smtClean="0"/>
              <a:pPr/>
              <a:t>32</a:t>
            </a:fld>
            <a:endParaRPr lang="en-GB"/>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B247E138-73C4-4B1D-BE9F-4F95B037323B}" type="slidenum">
              <a:rPr lang="en-GB" smtClean="0"/>
              <a:pPr/>
              <a:t>33</a:t>
            </a:fld>
            <a:endParaRPr lang="en-GB"/>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B247E138-73C4-4B1D-BE9F-4F95B037323B}" type="slidenum">
              <a:rPr lang="en-GB" smtClean="0"/>
              <a:pPr/>
              <a:t>34</a:t>
            </a:fld>
            <a:endParaRPr lang="en-GB"/>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B247E138-73C4-4B1D-BE9F-4F95B037323B}" type="slidenum">
              <a:rPr lang="en-GB" smtClean="0"/>
              <a:pPr/>
              <a:t>35</a:t>
            </a:fld>
            <a:endParaRPr lang="en-GB"/>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B247E138-73C4-4B1D-BE9F-4F95B037323B}" type="slidenum">
              <a:rPr lang="en-GB" smtClean="0"/>
              <a:pPr/>
              <a:t>36</a:t>
            </a:fld>
            <a:endParaRPr lang="en-GB"/>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B247E138-73C4-4B1D-BE9F-4F95B037323B}" type="slidenum">
              <a:rPr lang="en-GB" smtClean="0"/>
              <a:pPr/>
              <a:t>37</a:t>
            </a:fld>
            <a:endParaRPr lang="en-GB"/>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12C21AA-D1BD-4E84-A73F-7C32D68F7ACC}" type="slidenum">
              <a:rPr lang="en-US"/>
              <a:pPr/>
              <a:t>38</a:t>
            </a:fld>
            <a:endParaRPr lang="en-US"/>
          </a:p>
        </p:txBody>
      </p:sp>
      <p:sp>
        <p:nvSpPr>
          <p:cNvPr id="112642" name="Rectangle 2"/>
          <p:cNvSpPr>
            <a:spLocks noGrp="1" noRot="1" noChangeAspect="1" noChangeArrowheads="1" noTextEdit="1"/>
          </p:cNvSpPr>
          <p:nvPr>
            <p:ph type="sldImg"/>
          </p:nvPr>
        </p:nvSpPr>
        <p:spPr>
          <a:ln/>
        </p:spPr>
      </p:sp>
      <p:sp>
        <p:nvSpPr>
          <p:cNvPr id="112643" name="Rectangle 3"/>
          <p:cNvSpPr>
            <a:spLocks noGrp="1" noChangeArrowheads="1"/>
          </p:cNvSpPr>
          <p:nvPr>
            <p:ph type="body" idx="1"/>
          </p:nvPr>
        </p:nvSpPr>
        <p:spPr/>
        <p:txBody>
          <a:bodyPr/>
          <a:lstStyle/>
          <a:p>
            <a:pPr>
              <a:buFont typeface="Times" pitchFamily="18" charset="0"/>
              <a:buChar char="•"/>
            </a:pPr>
            <a:endParaRPr lang="en-US" dirty="0">
              <a:ea typeface="ＭＳ Ｐゴシック" pitchFamily="34" charset="-128"/>
            </a:endParaRPr>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B247E138-73C4-4B1D-BE9F-4F95B037323B}" type="slidenum">
              <a:rPr lang="en-GB" smtClean="0"/>
              <a:pPr/>
              <a:t>39</a:t>
            </a:fld>
            <a:endParaRPr lang="en-GB"/>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B247E138-73C4-4B1D-BE9F-4F95B037323B}" type="slidenum">
              <a:rPr lang="en-GB" smtClean="0"/>
              <a:pPr/>
              <a:t>4</a:t>
            </a:fld>
            <a:endParaRPr lang="en-GB"/>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B247E138-73C4-4B1D-BE9F-4F95B037323B}" type="slidenum">
              <a:rPr lang="en-GB" smtClean="0"/>
              <a:pPr/>
              <a:t>40</a:t>
            </a:fld>
            <a:endParaRPr lang="en-GB"/>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E68D165A-01A0-46EB-B1E4-A88F4A40D915}" type="slidenum">
              <a:rPr lang="en-US" smtClean="0"/>
              <a:pPr/>
              <a:t>41</a:t>
            </a:fld>
            <a:endParaRPr lang="en-US"/>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E68D165A-01A0-46EB-B1E4-A88F4A40D915}" type="slidenum">
              <a:rPr lang="en-US" smtClean="0"/>
              <a:pPr/>
              <a:t>42</a:t>
            </a:fld>
            <a:endParaRPr lang="en-US"/>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E68D165A-01A0-46EB-B1E4-A88F4A40D915}" type="slidenum">
              <a:rPr lang="en-US" smtClean="0"/>
              <a:pPr/>
              <a:t>43</a:t>
            </a:fld>
            <a:endParaRPr lang="en-US"/>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5F62413-BA9B-4499-91F7-02DEC6EFA6A8}" type="slidenum">
              <a:rPr lang="en-US"/>
              <a:pPr/>
              <a:t>44</a:t>
            </a:fld>
            <a:endParaRPr lang="en-US"/>
          </a:p>
        </p:txBody>
      </p:sp>
      <p:sp>
        <p:nvSpPr>
          <p:cNvPr id="57346" name="Rectangle 2"/>
          <p:cNvSpPr>
            <a:spLocks noGrp="1" noRot="1" noChangeAspect="1" noChangeArrowheads="1" noTextEdit="1"/>
          </p:cNvSpPr>
          <p:nvPr>
            <p:ph type="sldImg"/>
          </p:nvPr>
        </p:nvSpPr>
        <p:spPr>
          <a:ln/>
        </p:spPr>
      </p:sp>
      <p:sp>
        <p:nvSpPr>
          <p:cNvPr id="57347" name="Rectangle 3"/>
          <p:cNvSpPr>
            <a:spLocks noGrp="1" noChangeArrowheads="1"/>
          </p:cNvSpPr>
          <p:nvPr>
            <p:ph type="body" idx="1"/>
          </p:nvPr>
        </p:nvSpPr>
        <p:spPr/>
        <p:txBody>
          <a:bodyPr/>
          <a:lstStyle/>
          <a:p>
            <a:pPr>
              <a:lnSpc>
                <a:spcPct val="90000"/>
              </a:lnSpc>
            </a:pPr>
            <a:r>
              <a:rPr lang="en-US" sz="1000">
                <a:ea typeface="ＭＳ Ｐゴシック" pitchFamily="34" charset="-128"/>
              </a:rPr>
              <a:t>Shown here</a:t>
            </a:r>
            <a:r>
              <a:rPr lang="en-US" sz="1000" baseline="30000">
                <a:ea typeface="ＭＳ Ｐゴシック" pitchFamily="34" charset="-128"/>
              </a:rPr>
              <a:t>1</a:t>
            </a:r>
            <a:r>
              <a:rPr lang="en-US" sz="1000">
                <a:ea typeface="ＭＳ Ｐゴシック" pitchFamily="34" charset="-128"/>
              </a:rPr>
              <a:t> are some of the specific disabilities affecting the various age groups.  </a:t>
            </a:r>
            <a:r>
              <a:rPr lang="en-US" sz="1000">
                <a:solidFill>
                  <a:srgbClr val="FF1F28"/>
                </a:solidFill>
                <a:ea typeface="ＭＳ Ｐゴシック" pitchFamily="34" charset="-128"/>
              </a:rPr>
              <a:t>[What else should we say about this table?]</a:t>
            </a:r>
          </a:p>
          <a:p>
            <a:pPr>
              <a:lnSpc>
                <a:spcPct val="90000"/>
              </a:lnSpc>
            </a:pPr>
            <a:endParaRPr lang="en-US" sz="1000">
              <a:solidFill>
                <a:srgbClr val="FF1F28"/>
              </a:solidFill>
              <a:ea typeface="ＭＳ Ｐゴシック" pitchFamily="34" charset="-128"/>
            </a:endParaRPr>
          </a:p>
          <a:p>
            <a:pPr>
              <a:lnSpc>
                <a:spcPct val="90000"/>
              </a:lnSpc>
            </a:pPr>
            <a:r>
              <a:rPr lang="en-US" sz="1000">
                <a:solidFill>
                  <a:srgbClr val="FF1F28"/>
                </a:solidFill>
                <a:ea typeface="ＭＳ Ｐゴシック" pitchFamily="34" charset="-128"/>
              </a:rPr>
              <a:t>This data was collected by the U.S. Censes Bureau, which first started collecting disability statistics in 1830.  The information is asked to participants aged 5 and older and are 2 questions contained in the censes divided into two parts.</a:t>
            </a:r>
          </a:p>
          <a:p>
            <a:pPr>
              <a:lnSpc>
                <a:spcPct val="90000"/>
              </a:lnSpc>
            </a:pPr>
            <a:endParaRPr lang="en-US" sz="1000">
              <a:solidFill>
                <a:srgbClr val="FF1F28"/>
              </a:solidFill>
              <a:ea typeface="ＭＳ Ｐゴシック" pitchFamily="34" charset="-128"/>
            </a:endParaRPr>
          </a:p>
          <a:p>
            <a:pPr>
              <a:lnSpc>
                <a:spcPct val="90000"/>
              </a:lnSpc>
            </a:pPr>
            <a:endParaRPr lang="en-US" sz="1000">
              <a:solidFill>
                <a:srgbClr val="FF1F28"/>
              </a:solidFill>
              <a:ea typeface="ＭＳ Ｐゴシック" pitchFamily="34" charset="-128"/>
            </a:endParaRPr>
          </a:p>
          <a:p>
            <a:pPr>
              <a:lnSpc>
                <a:spcPct val="90000"/>
              </a:lnSpc>
            </a:pPr>
            <a:endParaRPr lang="en-US" sz="1000">
              <a:solidFill>
                <a:srgbClr val="FF1F28"/>
              </a:solidFill>
              <a:ea typeface="ＭＳ Ｐゴシック" pitchFamily="34" charset="-128"/>
            </a:endParaRPr>
          </a:p>
          <a:p>
            <a:pPr>
              <a:lnSpc>
                <a:spcPct val="90000"/>
              </a:lnSpc>
            </a:pPr>
            <a:endParaRPr lang="en-US" sz="1000">
              <a:ea typeface="ＭＳ Ｐゴシック" pitchFamily="34" charset="-128"/>
            </a:endParaRPr>
          </a:p>
          <a:p>
            <a:pPr>
              <a:lnSpc>
                <a:spcPct val="90000"/>
              </a:lnSpc>
            </a:pPr>
            <a:endParaRPr lang="en-US" sz="1000">
              <a:ea typeface="ＭＳ Ｐゴシック" pitchFamily="34" charset="-128"/>
            </a:endParaRPr>
          </a:p>
          <a:p>
            <a:pPr>
              <a:lnSpc>
                <a:spcPct val="90000"/>
              </a:lnSpc>
            </a:pPr>
            <a:endParaRPr lang="en-US" sz="1000">
              <a:ea typeface="ＭＳ Ｐゴシック" pitchFamily="34" charset="-128"/>
            </a:endParaRPr>
          </a:p>
          <a:p>
            <a:pPr>
              <a:lnSpc>
                <a:spcPct val="90000"/>
              </a:lnSpc>
            </a:pPr>
            <a:endParaRPr lang="en-US" sz="1000">
              <a:ea typeface="ＭＳ Ｐゴシック" pitchFamily="34" charset="-128"/>
            </a:endParaRPr>
          </a:p>
          <a:p>
            <a:pPr>
              <a:lnSpc>
                <a:spcPct val="90000"/>
              </a:lnSpc>
            </a:pPr>
            <a:endParaRPr lang="en-US" sz="1000">
              <a:ea typeface="ＭＳ Ｐゴシック" pitchFamily="34" charset="-128"/>
            </a:endParaRPr>
          </a:p>
          <a:p>
            <a:pPr>
              <a:lnSpc>
                <a:spcPct val="90000"/>
              </a:lnSpc>
            </a:pPr>
            <a:endParaRPr lang="en-US" sz="1000">
              <a:ea typeface="ＭＳ Ｐゴシック" pitchFamily="34" charset="-128"/>
            </a:endParaRPr>
          </a:p>
          <a:p>
            <a:pPr>
              <a:lnSpc>
                <a:spcPct val="90000"/>
              </a:lnSpc>
            </a:pPr>
            <a:endParaRPr lang="en-US" sz="1000">
              <a:ea typeface="ＭＳ Ｐゴシック" pitchFamily="34" charset="-128"/>
            </a:endParaRPr>
          </a:p>
          <a:p>
            <a:pPr>
              <a:lnSpc>
                <a:spcPct val="90000"/>
              </a:lnSpc>
            </a:pPr>
            <a:endParaRPr lang="en-US" sz="1000">
              <a:ea typeface="ＭＳ Ｐゴシック" pitchFamily="34" charset="-128"/>
            </a:endParaRPr>
          </a:p>
          <a:p>
            <a:pPr>
              <a:lnSpc>
                <a:spcPct val="90000"/>
              </a:lnSpc>
            </a:pPr>
            <a:endParaRPr lang="en-US" sz="1000">
              <a:ea typeface="ＭＳ Ｐゴシック" pitchFamily="34" charset="-128"/>
            </a:endParaRPr>
          </a:p>
          <a:p>
            <a:pPr>
              <a:lnSpc>
                <a:spcPct val="90000"/>
              </a:lnSpc>
            </a:pPr>
            <a:endParaRPr lang="en-US" sz="1000">
              <a:ea typeface="ＭＳ Ｐゴシック" pitchFamily="34" charset="-128"/>
            </a:endParaRPr>
          </a:p>
          <a:p>
            <a:pPr>
              <a:lnSpc>
                <a:spcPct val="90000"/>
              </a:lnSpc>
            </a:pPr>
            <a:endParaRPr lang="en-US" sz="1000">
              <a:ea typeface="ＭＳ Ｐゴシック" pitchFamily="34" charset="-128"/>
            </a:endParaRPr>
          </a:p>
          <a:p>
            <a:pPr>
              <a:lnSpc>
                <a:spcPct val="90000"/>
              </a:lnSpc>
            </a:pPr>
            <a:r>
              <a:rPr lang="en-US" sz="900" baseline="30000">
                <a:ea typeface="ＭＳ Ｐゴシック" pitchFamily="34" charset="-128"/>
              </a:rPr>
              <a:t>1</a:t>
            </a:r>
            <a:r>
              <a:rPr lang="en-US" sz="900">
                <a:ea typeface="ＭＳ Ｐゴシック" pitchFamily="34" charset="-128"/>
              </a:rPr>
              <a:t>U. S. Census Bureau. </a:t>
            </a:r>
            <a:r>
              <a:rPr lang="en-US" sz="900" i="1">
                <a:ea typeface="ＭＳ Ｐゴシック" pitchFamily="34" charset="-128"/>
              </a:rPr>
              <a:t>Disability Status: 2000: Census 2000 Brief, </a:t>
            </a:r>
            <a:r>
              <a:rPr lang="en-US" sz="900">
                <a:ea typeface="ＭＳ Ｐゴシック" pitchFamily="34" charset="-128"/>
              </a:rPr>
              <a:t>by Judith Waldrop and Sharon M. Stern. Washington, DC: Government Printing Office, 2003.</a:t>
            </a:r>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B557FD8-7B0B-497D-9A8E-9AEA65CBFC0F}" type="slidenum">
              <a:rPr lang="en-US"/>
              <a:pPr/>
              <a:t>45</a:t>
            </a:fld>
            <a:endParaRPr lang="en-US"/>
          </a:p>
        </p:txBody>
      </p:sp>
      <p:sp>
        <p:nvSpPr>
          <p:cNvPr id="79874" name="Rectangle 2"/>
          <p:cNvSpPr>
            <a:spLocks noGrp="1" noRot="1" noChangeAspect="1" noChangeArrowheads="1" noTextEdit="1"/>
          </p:cNvSpPr>
          <p:nvPr>
            <p:ph type="sldImg"/>
          </p:nvPr>
        </p:nvSpPr>
        <p:spPr>
          <a:ln/>
        </p:spPr>
      </p:sp>
      <p:sp>
        <p:nvSpPr>
          <p:cNvPr id="79875" name="Rectangle 3"/>
          <p:cNvSpPr>
            <a:spLocks noGrp="1" noChangeArrowheads="1"/>
          </p:cNvSpPr>
          <p:nvPr>
            <p:ph type="body" idx="1"/>
          </p:nvPr>
        </p:nvSpPr>
        <p:spPr/>
        <p:txBody>
          <a:bodyPr/>
          <a:lstStyle/>
          <a:p>
            <a:r>
              <a:rPr lang="en-US">
                <a:ea typeface="ＭＳ Ｐゴシック" pitchFamily="34" charset="-128"/>
              </a:rPr>
              <a:t>Each ICF component consists of various domains. These are sets of related physiological functions, anatomical structures, tasks, actions, and external and internal influences on functioning. Within each domain, are constructs, which are the units of classification.</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476B5DC-F87E-4DD0-AC99-E20B1E8047CB}" type="slidenum">
              <a:rPr lang="en-US"/>
              <a:pPr/>
              <a:t>5</a:t>
            </a:fld>
            <a:endParaRPr lang="en-US"/>
          </a:p>
        </p:txBody>
      </p:sp>
      <p:sp>
        <p:nvSpPr>
          <p:cNvPr id="63490" name="Rectangle 2"/>
          <p:cNvSpPr>
            <a:spLocks noGrp="1" noRot="1" noChangeAspect="1" noChangeArrowheads="1" noTextEdit="1"/>
          </p:cNvSpPr>
          <p:nvPr>
            <p:ph type="sldImg"/>
          </p:nvPr>
        </p:nvSpPr>
        <p:spPr>
          <a:ln/>
        </p:spPr>
      </p:sp>
      <p:sp>
        <p:nvSpPr>
          <p:cNvPr id="63491" name="Rectangle 3"/>
          <p:cNvSpPr>
            <a:spLocks noGrp="1" noChangeArrowheads="1"/>
          </p:cNvSpPr>
          <p:nvPr>
            <p:ph type="body" idx="1"/>
          </p:nvPr>
        </p:nvSpPr>
        <p:spPr/>
        <p:txBody>
          <a:bodyPr/>
          <a:lstStyle/>
          <a:p>
            <a:r>
              <a:rPr lang="en-US">
                <a:ea typeface="ＭＳ Ｐゴシック" pitchFamily="34" charset="-128"/>
              </a:rPr>
              <a:t>What exactly do we mean by the term </a:t>
            </a:r>
            <a:r>
              <a:rPr lang="en-US" i="1">
                <a:ea typeface="ＭＳ Ｐゴシック" pitchFamily="34" charset="-128"/>
              </a:rPr>
              <a:t>disability? </a:t>
            </a:r>
            <a:r>
              <a:rPr lang="en-US">
                <a:ea typeface="ＭＳ Ｐゴシック" pitchFamily="34" charset="-128"/>
              </a:rPr>
              <a:t>Surprisingly, </a:t>
            </a:r>
            <a:r>
              <a:rPr lang="en-US" i="1">
                <a:ea typeface="ＭＳ Ｐゴシック" pitchFamily="34" charset="-128"/>
              </a:rPr>
              <a:t>disability</a:t>
            </a:r>
            <a:r>
              <a:rPr lang="en-US">
                <a:ea typeface="ＭＳ Ｐゴシック" pitchFamily="34" charset="-128"/>
              </a:rPr>
              <a:t> is difficult to define. The concept has, unfortunately, been linked to the concept of “work” or “labor,” and people have tended to mistakenly interchange the term with </a:t>
            </a:r>
            <a:r>
              <a:rPr lang="en-US" i="1">
                <a:ea typeface="ＭＳ Ｐゴシック" pitchFamily="34" charset="-128"/>
              </a:rPr>
              <a:t>handicapped, disabled </a:t>
            </a:r>
            <a:r>
              <a:rPr lang="en-US">
                <a:ea typeface="ＭＳ Ｐゴシック" pitchFamily="34" charset="-128"/>
              </a:rPr>
              <a:t>and </a:t>
            </a:r>
            <a:r>
              <a:rPr lang="en-US" i="1">
                <a:ea typeface="ＭＳ Ｐゴシック" pitchFamily="34" charset="-128"/>
              </a:rPr>
              <a:t>dysfunction.</a:t>
            </a:r>
            <a:endParaRPr lang="en-US">
              <a:ea typeface="ＭＳ Ｐゴシック" pitchFamily="34" charset="-128"/>
            </a:endParaRPr>
          </a:p>
          <a:p>
            <a:endParaRPr lang="en-US">
              <a:ea typeface="ＭＳ Ｐゴシック" pitchFamily="34" charset="-128"/>
            </a:endParaRPr>
          </a:p>
          <a:p>
            <a:r>
              <a:rPr lang="en-US">
                <a:ea typeface="ＭＳ Ｐゴシック" pitchFamily="34" charset="-128"/>
              </a:rPr>
              <a:t>The term </a:t>
            </a:r>
            <a:r>
              <a:rPr lang="en-US" i="1">
                <a:ea typeface="ＭＳ Ｐゴシック" pitchFamily="34" charset="-128"/>
              </a:rPr>
              <a:t>disability</a:t>
            </a:r>
            <a:r>
              <a:rPr lang="en-US">
                <a:ea typeface="ＭＳ Ｐゴシック" pitchFamily="34" charset="-128"/>
              </a:rPr>
              <a:t> tends to arouse negative emotions and feelings. This is particularly true for healthcare providers, who often associate </a:t>
            </a:r>
            <a:r>
              <a:rPr lang="en-US" i="1">
                <a:ea typeface="ＭＳ Ｐゴシック" pitchFamily="34" charset="-128"/>
              </a:rPr>
              <a:t>disability</a:t>
            </a:r>
            <a:r>
              <a:rPr lang="en-US">
                <a:ea typeface="ＭＳ Ｐゴシック" pitchFamily="34" charset="-128"/>
              </a:rPr>
              <a:t> with the assessment forms required by various governmental agencies and insurance companies.</a:t>
            </a:r>
          </a:p>
          <a:p>
            <a:endParaRPr lang="en-US">
              <a:ea typeface="ＭＳ Ｐゴシック" pitchFamily="34" charset="-128"/>
            </a:endParaRPr>
          </a:p>
          <a:p>
            <a:r>
              <a:rPr lang="en-US">
                <a:ea typeface="ＭＳ Ｐゴシック" pitchFamily="34" charset="-128"/>
              </a:rPr>
              <a:t>In order for providers to properly care for women with disabilities, they must unravel the complexities of the concept of disability and examine their own individual perceptions, beliefs, and ideas about what a disability is—and isn’t.</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0FAE496-709D-441B-978A-76A16974C04D}" type="slidenum">
              <a:rPr lang="en-US"/>
              <a:pPr/>
              <a:t>6</a:t>
            </a:fld>
            <a:endParaRPr lang="en-US"/>
          </a:p>
        </p:txBody>
      </p:sp>
      <p:sp>
        <p:nvSpPr>
          <p:cNvPr id="65538" name="Rectangle 2"/>
          <p:cNvSpPr>
            <a:spLocks noGrp="1" noRot="1" noChangeAspect="1" noChangeArrowheads="1" noTextEdit="1"/>
          </p:cNvSpPr>
          <p:nvPr>
            <p:ph type="sldImg"/>
          </p:nvPr>
        </p:nvSpPr>
        <p:spPr>
          <a:ln/>
        </p:spPr>
      </p:sp>
      <p:sp>
        <p:nvSpPr>
          <p:cNvPr id="65539" name="Rectangle 3"/>
          <p:cNvSpPr>
            <a:spLocks noGrp="1" noChangeArrowheads="1"/>
          </p:cNvSpPr>
          <p:nvPr>
            <p:ph type="body" idx="1"/>
          </p:nvPr>
        </p:nvSpPr>
        <p:spPr/>
        <p:txBody>
          <a:bodyPr/>
          <a:lstStyle/>
          <a:p>
            <a:r>
              <a:rPr lang="en-US" dirty="0">
                <a:ea typeface="ＭＳ Ｐゴシック" pitchFamily="34" charset="-128"/>
              </a:rPr>
              <a:t>Historically, two models have been used to understand the concept of disability. The first is the “medical model,” which defines a disability as a problem of an individual that is directly caused by disease. This model developed as the medical profession grew and was formalized. Under this model, medical care is provided to the sick and disabled in order to cure them of disease and restore them to normal function. If normal function cannot be restored, then the individual with the disability is expected to readapt to fit into the world.</a:t>
            </a:r>
          </a:p>
          <a:p>
            <a:endParaRPr lang="en-US" dirty="0">
              <a:ea typeface="ＭＳ Ｐゴシック" pitchFamily="34" charset="-128"/>
            </a:endParaRPr>
          </a:p>
          <a:p>
            <a:r>
              <a:rPr lang="en-US" dirty="0">
                <a:ea typeface="ＭＳ Ｐゴシック" pitchFamily="34" charset="-128"/>
              </a:rPr>
              <a:t>The “social model” of disability developed in response to the medical model. Its underlying premise is that a disability does not reside in an individual, but rather is created by a non-accommodating environment. In this model the disability would not exist if environmental modifications were made to allow people with disabilities to participate fully. </a:t>
            </a:r>
          </a:p>
          <a:p>
            <a:endParaRPr lang="en-US" dirty="0">
              <a:ea typeface="ＭＳ Ｐゴシック" pitchFamily="34" charset="-128"/>
            </a:endParaRPr>
          </a:p>
          <a:p>
            <a:r>
              <a:rPr lang="en-US" dirty="0">
                <a:ea typeface="ＭＳ Ｐゴシック" pitchFamily="34" charset="-128"/>
              </a:rPr>
              <a:t>The two models are ideologically opposed to each other in regards to where responsibility and accountability reside.</a:t>
            </a:r>
            <a:br>
              <a:rPr lang="en-US" dirty="0">
                <a:ea typeface="ＭＳ Ｐゴシック" pitchFamily="34" charset="-128"/>
              </a:rPr>
            </a:br>
            <a:endParaRPr lang="en-US" dirty="0">
              <a:ea typeface="ＭＳ Ｐゴシック" pitchFamily="34" charset="-128"/>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F0E4E12-E208-45E0-A793-2969CC13217A}" type="slidenum">
              <a:rPr lang="en-US"/>
              <a:pPr/>
              <a:t>7</a:t>
            </a:fld>
            <a:endParaRPr lang="en-US"/>
          </a:p>
        </p:txBody>
      </p:sp>
      <p:sp>
        <p:nvSpPr>
          <p:cNvPr id="67586" name="Rectangle 2"/>
          <p:cNvSpPr>
            <a:spLocks noGrp="1" noRot="1" noChangeAspect="1" noChangeArrowheads="1" noTextEdit="1"/>
          </p:cNvSpPr>
          <p:nvPr>
            <p:ph type="sldImg"/>
          </p:nvPr>
        </p:nvSpPr>
        <p:spPr>
          <a:ln/>
        </p:spPr>
      </p:sp>
      <p:sp>
        <p:nvSpPr>
          <p:cNvPr id="67587" name="Rectangle 3"/>
          <p:cNvSpPr>
            <a:spLocks noGrp="1" noChangeArrowheads="1"/>
          </p:cNvSpPr>
          <p:nvPr>
            <p:ph type="body" idx="1"/>
          </p:nvPr>
        </p:nvSpPr>
        <p:spPr/>
        <p:txBody>
          <a:bodyPr/>
          <a:lstStyle/>
          <a:p>
            <a:r>
              <a:rPr lang="en-US" dirty="0">
                <a:ea typeface="ＭＳ Ｐゴシック" pitchFamily="34" charset="-128"/>
              </a:rPr>
              <a:t>The World Health Organization’s International Classification of Functioning, Disability and Health,</a:t>
            </a:r>
            <a:r>
              <a:rPr lang="en-US" baseline="30000" dirty="0">
                <a:ea typeface="ＭＳ Ｐゴシック" pitchFamily="34" charset="-128"/>
              </a:rPr>
              <a:t>1</a:t>
            </a:r>
            <a:r>
              <a:rPr lang="en-US" dirty="0">
                <a:ea typeface="ＭＳ Ｐゴシック" pitchFamily="34" charset="-128"/>
              </a:rPr>
              <a:t> or ICF, is based on an integration of the medical and social models of disability. Under ICF, a disability is viewed as a dynamic interaction between a person’s health condition and contextual factors. The contextual factors include external environmental factors, such as social attitudes, architectural characteristics, and climate, and internal personal factors, such as gender, age, and personal coping style and behavior patterns. </a:t>
            </a:r>
          </a:p>
          <a:p>
            <a:endParaRPr lang="en-US" dirty="0">
              <a:ea typeface="ＭＳ Ｐゴシック" pitchFamily="34" charset="-128"/>
            </a:endParaRPr>
          </a:p>
          <a:p>
            <a:r>
              <a:rPr lang="en-US" dirty="0">
                <a:ea typeface="ＭＳ Ｐゴシック" pitchFamily="34" charset="-128"/>
              </a:rPr>
              <a:t>This, as WHO itself has acknowledged, is a “radical shift” in thought.</a:t>
            </a:r>
            <a:r>
              <a:rPr lang="en-US" baseline="30000" dirty="0">
                <a:ea typeface="ＭＳ Ｐゴシック" pitchFamily="34" charset="-128"/>
              </a:rPr>
              <a:t>2</a:t>
            </a:r>
            <a:r>
              <a:rPr lang="en-US" dirty="0">
                <a:ea typeface="ＭＳ Ｐゴシック" pitchFamily="34" charset="-128"/>
              </a:rPr>
              <a:t> Instead of emphasizing people’s disabilities, ICF focuses on their health and functioning. Disability is no longer viewed as a separate health category—a place where health ends—but as a universal experience on equal footing with all other health conditions.</a:t>
            </a:r>
          </a:p>
          <a:p>
            <a:endParaRPr lang="en-US" dirty="0">
              <a:ea typeface="ＭＳ Ｐゴシック" pitchFamily="34" charset="-128"/>
            </a:endParaRPr>
          </a:p>
          <a:p>
            <a:pPr>
              <a:spcBef>
                <a:spcPct val="35000"/>
              </a:spcBef>
            </a:pPr>
            <a:r>
              <a:rPr lang="en-US" sz="1000" baseline="30000" dirty="0"/>
              <a:t>1</a:t>
            </a:r>
            <a:r>
              <a:rPr lang="en-US" sz="1000" dirty="0"/>
              <a:t>World Health Organization</a:t>
            </a:r>
            <a:r>
              <a:rPr lang="en-US" sz="1000" i="1" dirty="0"/>
              <a:t>. International Classification of Functioning, Disability and Health: ICF</a:t>
            </a:r>
            <a:r>
              <a:rPr lang="en-US" sz="1000" dirty="0"/>
              <a:t>. Geneva: World Health Organization, 2001.</a:t>
            </a:r>
          </a:p>
          <a:p>
            <a:pPr>
              <a:spcBef>
                <a:spcPct val="35000"/>
              </a:spcBef>
            </a:pPr>
            <a:r>
              <a:rPr lang="en-US" sz="1000" baseline="30000" dirty="0"/>
              <a:t>2</a:t>
            </a:r>
            <a:r>
              <a:rPr lang="en-US" sz="1000" dirty="0"/>
              <a:t>World Health Organization. </a:t>
            </a:r>
            <a:r>
              <a:rPr lang="en-US" sz="1000" i="1" dirty="0"/>
              <a:t>Toward a Common Language for Functioning, Disability and Health: ICF.</a:t>
            </a:r>
            <a:r>
              <a:rPr lang="en-US" sz="1000" dirty="0"/>
              <a:t> Geneva: World Health Organization, 2002.</a:t>
            </a:r>
          </a:p>
          <a:p>
            <a:endParaRPr lang="en-US" dirty="0">
              <a:ea typeface="ＭＳ Ｐゴシック" pitchFamily="34" charset="-128"/>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67425CB-36A1-45D9-9D8E-B022610602C2}" type="slidenum">
              <a:rPr lang="en-US"/>
              <a:pPr/>
              <a:t>8</a:t>
            </a:fld>
            <a:endParaRPr lang="en-US"/>
          </a:p>
        </p:txBody>
      </p:sp>
      <p:sp>
        <p:nvSpPr>
          <p:cNvPr id="77826" name="Rectangle 2"/>
          <p:cNvSpPr>
            <a:spLocks noGrp="1" noRot="1" noChangeAspect="1" noChangeArrowheads="1" noTextEdit="1"/>
          </p:cNvSpPr>
          <p:nvPr>
            <p:ph type="sldImg"/>
          </p:nvPr>
        </p:nvSpPr>
        <p:spPr>
          <a:ln/>
        </p:spPr>
      </p:sp>
      <p:sp>
        <p:nvSpPr>
          <p:cNvPr id="77827" name="Rectangle 3"/>
          <p:cNvSpPr>
            <a:spLocks noGrp="1" noChangeArrowheads="1"/>
          </p:cNvSpPr>
          <p:nvPr>
            <p:ph type="body" idx="1"/>
          </p:nvPr>
        </p:nvSpPr>
        <p:spPr/>
        <p:txBody>
          <a:bodyPr/>
          <a:lstStyle/>
          <a:p>
            <a:r>
              <a:rPr lang="en-US">
                <a:ea typeface="ＭＳ Ｐゴシック" pitchFamily="34" charset="-128"/>
              </a:rPr>
              <a:t>As shown here, ICF has two parts:  “Functioning and Disability” and “Contextual Factors.”  Each of these parts has two components.</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22B5405-E5D9-4DAB-8364-F221CFEAA3C1}" type="slidenum">
              <a:rPr lang="en-US"/>
              <a:pPr/>
              <a:t>9</a:t>
            </a:fld>
            <a:endParaRPr lang="en-US"/>
          </a:p>
        </p:txBody>
      </p:sp>
      <p:sp>
        <p:nvSpPr>
          <p:cNvPr id="75778" name="Rectangle 2"/>
          <p:cNvSpPr>
            <a:spLocks noGrp="1" noRot="1" noChangeAspect="1" noChangeArrowheads="1" noTextEdit="1"/>
          </p:cNvSpPr>
          <p:nvPr>
            <p:ph type="sldImg"/>
          </p:nvPr>
        </p:nvSpPr>
        <p:spPr>
          <a:xfrm>
            <a:off x="1152525" y="694925"/>
            <a:ext cx="4554538" cy="3429996"/>
          </a:xfrm>
          <a:ln/>
        </p:spPr>
      </p:sp>
      <p:sp>
        <p:nvSpPr>
          <p:cNvPr id="75779" name="Rectangle 3"/>
          <p:cNvSpPr>
            <a:spLocks noGrp="1" noChangeArrowheads="1"/>
          </p:cNvSpPr>
          <p:nvPr>
            <p:ph type="body" idx="1"/>
          </p:nvPr>
        </p:nvSpPr>
        <p:spPr/>
        <p:txBody>
          <a:bodyPr/>
          <a:lstStyle/>
          <a:p>
            <a:r>
              <a:rPr lang="en-US">
                <a:ea typeface="ＭＳ Ｐゴシック" pitchFamily="34" charset="-128"/>
              </a:rPr>
              <a:t>Shown here are the ICF’s definitions of those components.</a:t>
            </a:r>
            <a:r>
              <a:rPr lang="en-US" baseline="30000">
                <a:ea typeface="ＭＳ Ｐゴシック" pitchFamily="34" charset="-128"/>
              </a:rPr>
              <a:t>1  </a:t>
            </a:r>
            <a:r>
              <a:rPr lang="en-US">
                <a:ea typeface="ＭＳ Ｐゴシック" pitchFamily="34" charset="-128"/>
              </a:rPr>
              <a:t>Note that ICF defines </a:t>
            </a:r>
            <a:r>
              <a:rPr lang="en-US" i="1">
                <a:ea typeface="ＭＳ Ｐゴシック" pitchFamily="34" charset="-128"/>
              </a:rPr>
              <a:t>body functions</a:t>
            </a:r>
            <a:r>
              <a:rPr lang="en-US">
                <a:ea typeface="ＭＳ Ｐゴシック" pitchFamily="34" charset="-128"/>
              </a:rPr>
              <a:t> as including psychological as well as physiological functions. According to the World Health Organization, the classification of functioning and disability should not include, “explicitly or implicitly, a distinction between different health conditions as ‘mental’ and ‘physical’…. In other words, disability must not be differentiated by etiology.”</a:t>
            </a:r>
          </a:p>
          <a:p>
            <a:endParaRPr lang="en-US">
              <a:ea typeface="ＭＳ Ｐゴシック" pitchFamily="34" charset="-128"/>
            </a:endParaRPr>
          </a:p>
          <a:p>
            <a:pPr>
              <a:spcBef>
                <a:spcPct val="35000"/>
              </a:spcBef>
            </a:pPr>
            <a:r>
              <a:rPr lang="en-US" sz="1000" baseline="30000"/>
              <a:t>1</a:t>
            </a:r>
            <a:r>
              <a:rPr lang="en-US" sz="1000"/>
              <a:t>World Health Organization. </a:t>
            </a:r>
            <a:r>
              <a:rPr lang="en-US" sz="1000" i="1"/>
              <a:t>International Classification of Functioning, Disability and Health: ICF</a:t>
            </a:r>
            <a:r>
              <a:rPr lang="en-US" sz="1000"/>
              <a:t>. Geneva: World Health Organization, 2001.</a:t>
            </a:r>
          </a:p>
          <a:p>
            <a:endParaRPr lang="en-US">
              <a:ea typeface="ＭＳ Ｐゴシック" pitchFamily="34"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636DAB9F-47FB-48C6-9FDF-16798F9D3DD4}" type="datetimeFigureOut">
              <a:rPr lang="en-US" smtClean="0"/>
              <a:pPr/>
              <a:t>2/19/2010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70EFF99-027D-4784-9060-8B1A60B4F335}"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36DAB9F-47FB-48C6-9FDF-16798F9D3DD4}" type="datetimeFigureOut">
              <a:rPr lang="en-US" smtClean="0"/>
              <a:pPr/>
              <a:t>2/19/2010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70EFF99-027D-4784-9060-8B1A60B4F335}"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36DAB9F-47FB-48C6-9FDF-16798F9D3DD4}" type="datetimeFigureOut">
              <a:rPr lang="en-US" smtClean="0"/>
              <a:pPr/>
              <a:t>2/19/2010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70EFF99-027D-4784-9060-8B1A60B4F335}"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36DAB9F-47FB-48C6-9FDF-16798F9D3DD4}" type="datetimeFigureOut">
              <a:rPr lang="en-US" smtClean="0"/>
              <a:pPr/>
              <a:t>2/19/2010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70EFF99-027D-4784-9060-8B1A60B4F335}"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36DAB9F-47FB-48C6-9FDF-16798F9D3DD4}" type="datetimeFigureOut">
              <a:rPr lang="en-US" smtClean="0"/>
              <a:pPr/>
              <a:t>2/19/2010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70EFF99-027D-4784-9060-8B1A60B4F335}"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636DAB9F-47FB-48C6-9FDF-16798F9D3DD4}" type="datetimeFigureOut">
              <a:rPr lang="en-US" smtClean="0"/>
              <a:pPr/>
              <a:t>2/19/2010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70EFF99-027D-4784-9060-8B1A60B4F335}"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636DAB9F-47FB-48C6-9FDF-16798F9D3DD4}" type="datetimeFigureOut">
              <a:rPr lang="en-US" smtClean="0"/>
              <a:pPr/>
              <a:t>2/19/2010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870EFF99-027D-4784-9060-8B1A60B4F335}"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636DAB9F-47FB-48C6-9FDF-16798F9D3DD4}" type="datetimeFigureOut">
              <a:rPr lang="en-US" smtClean="0"/>
              <a:pPr/>
              <a:t>2/19/2010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870EFF99-027D-4784-9060-8B1A60B4F335}"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6DAB9F-47FB-48C6-9FDF-16798F9D3DD4}" type="datetimeFigureOut">
              <a:rPr lang="en-US" smtClean="0"/>
              <a:pPr/>
              <a:t>2/19/2010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870EFF99-027D-4784-9060-8B1A60B4F335}"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36DAB9F-47FB-48C6-9FDF-16798F9D3DD4}" type="datetimeFigureOut">
              <a:rPr lang="en-US" smtClean="0"/>
              <a:pPr/>
              <a:t>2/19/2010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70EFF99-027D-4784-9060-8B1A60B4F335}"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36DAB9F-47FB-48C6-9FDF-16798F9D3DD4}" type="datetimeFigureOut">
              <a:rPr lang="en-US" smtClean="0"/>
              <a:pPr/>
              <a:t>2/19/2010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70EFF99-027D-4784-9060-8B1A60B4F335}"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6DAB9F-47FB-48C6-9FDF-16798F9D3DD4}" type="datetimeFigureOut">
              <a:rPr lang="en-US" smtClean="0"/>
              <a:pPr/>
              <a:t>2/19/2010</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70EFF99-027D-4784-9060-8B1A60B4F335}"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oleObject" Target="../embeddings/oleObject1.bin"/></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4.xml"/><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43.xml"/><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45.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Text Box 3"/>
          <p:cNvSpPr txBox="1">
            <a:spLocks noChangeArrowheads="1"/>
          </p:cNvSpPr>
          <p:nvPr/>
        </p:nvSpPr>
        <p:spPr bwMode="auto">
          <a:xfrm>
            <a:off x="228600" y="228600"/>
            <a:ext cx="8915400" cy="1754326"/>
          </a:xfrm>
          <a:prstGeom prst="rect">
            <a:avLst/>
          </a:prstGeom>
          <a:noFill/>
          <a:ln w="9525">
            <a:noFill/>
            <a:miter lim="800000"/>
            <a:headEnd/>
            <a:tailEnd/>
          </a:ln>
          <a:effectLst/>
        </p:spPr>
        <p:txBody>
          <a:bodyPr wrap="square">
            <a:spAutoFit/>
          </a:bodyPr>
          <a:lstStyle/>
          <a:p>
            <a:pPr algn="ctr"/>
            <a:r>
              <a:rPr lang="en-GB" sz="5400" dirty="0" smtClean="0">
                <a:solidFill>
                  <a:schemeClr val="folHlink"/>
                </a:solidFill>
                <a:latin typeface="Tahoma" pitchFamily="34" charset="0"/>
              </a:rPr>
              <a:t>Intellectual disability:</a:t>
            </a:r>
          </a:p>
          <a:p>
            <a:pPr algn="ctr"/>
            <a:r>
              <a:rPr lang="en-GB" sz="5400" dirty="0" smtClean="0">
                <a:solidFill>
                  <a:schemeClr val="folHlink"/>
                </a:solidFill>
                <a:latin typeface="Tahoma" pitchFamily="34" charset="0"/>
              </a:rPr>
              <a:t>A medical perspective</a:t>
            </a:r>
            <a:endParaRPr lang="en-GB" sz="5400" dirty="0">
              <a:solidFill>
                <a:schemeClr val="folHlink"/>
              </a:solidFill>
              <a:latin typeface="Tahoma" pitchFamily="34" charset="0"/>
            </a:endParaRPr>
          </a:p>
        </p:txBody>
      </p:sp>
      <p:sp>
        <p:nvSpPr>
          <p:cNvPr id="13316" name="Text Box 4"/>
          <p:cNvSpPr txBox="1">
            <a:spLocks noChangeArrowheads="1"/>
          </p:cNvSpPr>
          <p:nvPr/>
        </p:nvSpPr>
        <p:spPr bwMode="auto">
          <a:xfrm>
            <a:off x="-5811838" y="3660775"/>
            <a:ext cx="184150" cy="579438"/>
          </a:xfrm>
          <a:prstGeom prst="rect">
            <a:avLst/>
          </a:prstGeom>
          <a:noFill/>
          <a:ln w="9525">
            <a:noFill/>
            <a:miter lim="800000"/>
            <a:headEnd/>
            <a:tailEnd/>
          </a:ln>
          <a:effectLst/>
        </p:spPr>
        <p:txBody>
          <a:bodyPr wrap="none">
            <a:spAutoFit/>
          </a:bodyPr>
          <a:lstStyle/>
          <a:p>
            <a:endParaRPr lang="en-GB" sz="3200" b="1">
              <a:solidFill>
                <a:schemeClr val="folHlink"/>
              </a:solidFill>
              <a:latin typeface="Tahoma" pitchFamily="34" charset="0"/>
            </a:endParaRPr>
          </a:p>
        </p:txBody>
      </p:sp>
      <p:sp>
        <p:nvSpPr>
          <p:cNvPr id="13317" name="Text Box 5"/>
          <p:cNvSpPr txBox="1">
            <a:spLocks noChangeArrowheads="1"/>
          </p:cNvSpPr>
          <p:nvPr/>
        </p:nvSpPr>
        <p:spPr bwMode="auto">
          <a:xfrm>
            <a:off x="-20638" y="622300"/>
            <a:ext cx="244476" cy="579438"/>
          </a:xfrm>
          <a:prstGeom prst="rect">
            <a:avLst/>
          </a:prstGeom>
          <a:noFill/>
          <a:ln w="9525">
            <a:noFill/>
            <a:miter lim="800000"/>
            <a:headEnd/>
            <a:tailEnd/>
          </a:ln>
          <a:effectLst/>
        </p:spPr>
        <p:txBody>
          <a:bodyPr>
            <a:spAutoFit/>
          </a:bodyPr>
          <a:lstStyle/>
          <a:p>
            <a:pPr>
              <a:spcBef>
                <a:spcPct val="50000"/>
              </a:spcBef>
            </a:pPr>
            <a:endParaRPr lang="en-GB" sz="3200" b="1">
              <a:solidFill>
                <a:schemeClr val="folHlink"/>
              </a:solidFill>
              <a:latin typeface="Tahoma" pitchFamily="34" charset="0"/>
            </a:endParaRPr>
          </a:p>
        </p:txBody>
      </p:sp>
      <p:sp>
        <p:nvSpPr>
          <p:cNvPr id="13319" name="Text Box 7"/>
          <p:cNvSpPr txBox="1">
            <a:spLocks noChangeArrowheads="1"/>
          </p:cNvSpPr>
          <p:nvPr/>
        </p:nvSpPr>
        <p:spPr bwMode="auto">
          <a:xfrm>
            <a:off x="1604963" y="5567363"/>
            <a:ext cx="184150" cy="457200"/>
          </a:xfrm>
          <a:prstGeom prst="rect">
            <a:avLst/>
          </a:prstGeom>
          <a:noFill/>
          <a:ln w="9525">
            <a:noFill/>
            <a:miter lim="800000"/>
            <a:headEnd/>
            <a:tailEnd/>
          </a:ln>
          <a:effectLst/>
        </p:spPr>
        <p:txBody>
          <a:bodyPr wrap="none">
            <a:spAutoFit/>
          </a:bodyPr>
          <a:lstStyle/>
          <a:p>
            <a:endParaRPr lang="en-GB" b="1">
              <a:latin typeface="Tahoma" pitchFamily="34" charset="0"/>
            </a:endParaRPr>
          </a:p>
        </p:txBody>
      </p:sp>
      <p:sp>
        <p:nvSpPr>
          <p:cNvPr id="13320" name="Text Box 8"/>
          <p:cNvSpPr txBox="1">
            <a:spLocks noChangeArrowheads="1"/>
          </p:cNvSpPr>
          <p:nvPr/>
        </p:nvSpPr>
        <p:spPr bwMode="auto">
          <a:xfrm>
            <a:off x="-2743200" y="5535613"/>
            <a:ext cx="184150" cy="457200"/>
          </a:xfrm>
          <a:prstGeom prst="rect">
            <a:avLst/>
          </a:prstGeom>
          <a:noFill/>
          <a:ln w="9525">
            <a:noFill/>
            <a:miter lim="800000"/>
            <a:headEnd/>
            <a:tailEnd/>
          </a:ln>
          <a:effectLst/>
        </p:spPr>
        <p:txBody>
          <a:bodyPr wrap="none">
            <a:spAutoFit/>
          </a:bodyPr>
          <a:lstStyle/>
          <a:p>
            <a:endParaRPr lang="en-GB" b="1">
              <a:latin typeface="Tahoma" pitchFamily="34" charset="0"/>
            </a:endParaRPr>
          </a:p>
        </p:txBody>
      </p:sp>
      <p:sp>
        <p:nvSpPr>
          <p:cNvPr id="15" name="TextBox 14"/>
          <p:cNvSpPr txBox="1"/>
          <p:nvPr/>
        </p:nvSpPr>
        <p:spPr>
          <a:xfrm>
            <a:off x="571472" y="4071942"/>
            <a:ext cx="8072494" cy="2062103"/>
          </a:xfrm>
          <a:prstGeom prst="rect">
            <a:avLst/>
          </a:prstGeom>
          <a:noFill/>
        </p:spPr>
        <p:txBody>
          <a:bodyPr wrap="square" rtlCol="0">
            <a:spAutoFit/>
          </a:bodyPr>
          <a:lstStyle/>
          <a:p>
            <a:pPr algn="ctr"/>
            <a:r>
              <a:rPr lang="en-GB" sz="2800" dirty="0" smtClean="0">
                <a:latin typeface="Arial" pitchFamily="34" charset="0"/>
                <a:cs typeface="Arial" pitchFamily="34" charset="0"/>
              </a:rPr>
              <a:t>Sherva Cooray</a:t>
            </a:r>
          </a:p>
          <a:p>
            <a:pPr algn="ctr"/>
            <a:r>
              <a:rPr lang="en-GB" sz="2000" dirty="0" smtClean="0">
                <a:latin typeface="Arial" pitchFamily="34" charset="0"/>
                <a:cs typeface="Arial" pitchFamily="34" charset="0"/>
              </a:rPr>
              <a:t>Lead Consultant Psychiatry of Learning Disability, </a:t>
            </a:r>
          </a:p>
          <a:p>
            <a:pPr algn="ctr"/>
            <a:r>
              <a:rPr lang="en-GB" sz="2000" dirty="0" smtClean="0">
                <a:latin typeface="Arial" pitchFamily="34" charset="0"/>
                <a:cs typeface="Arial" pitchFamily="34" charset="0"/>
              </a:rPr>
              <a:t>CNWL NHS Foundation Trust</a:t>
            </a:r>
          </a:p>
          <a:p>
            <a:pPr algn="ctr"/>
            <a:r>
              <a:rPr lang="en-GB" sz="2000" dirty="0" smtClean="0">
                <a:latin typeface="Arial" pitchFamily="34" charset="0"/>
                <a:cs typeface="Arial" pitchFamily="34" charset="0"/>
              </a:rPr>
              <a:t>&amp;</a:t>
            </a:r>
          </a:p>
          <a:p>
            <a:pPr algn="ctr"/>
            <a:r>
              <a:rPr lang="en-GB" sz="2000" dirty="0" smtClean="0">
                <a:latin typeface="Arial" pitchFamily="34" charset="0"/>
                <a:cs typeface="Arial" pitchFamily="34" charset="0"/>
              </a:rPr>
              <a:t>Hon. Senior Lecturer </a:t>
            </a:r>
          </a:p>
          <a:p>
            <a:pPr algn="ctr"/>
            <a:r>
              <a:rPr lang="en-GB" sz="2000" dirty="0" smtClean="0">
                <a:latin typeface="Arial" pitchFamily="34" charset="0"/>
                <a:cs typeface="Arial" pitchFamily="34" charset="0"/>
              </a:rPr>
              <a:t> Division of Psychological Medicine, Imperial College London</a:t>
            </a:r>
            <a:endParaRPr lang="en-GB" sz="2000" dirty="0">
              <a:latin typeface="Arial" pitchFamily="34" charset="0"/>
              <a:cs typeface="Arial" pitchFamily="34" charset="0"/>
            </a:endParaRPr>
          </a:p>
        </p:txBody>
      </p:sp>
      <p:pic>
        <p:nvPicPr>
          <p:cNvPr id="2051" name="Picture 3" descr="C:\Users\Dr G M Cooray\AppData\Local\Microsoft\Windows\Temporary Internet Files\Content.IE5\5VF5OPRX\MCj02889880000[1].wmf"/>
          <p:cNvPicPr>
            <a:picLocks noChangeAspect="1" noChangeArrowheads="1"/>
          </p:cNvPicPr>
          <p:nvPr/>
        </p:nvPicPr>
        <p:blipFill>
          <a:blip r:embed="rId3" cstate="print"/>
          <a:srcRect/>
          <a:stretch>
            <a:fillRect/>
          </a:stretch>
        </p:blipFill>
        <p:spPr bwMode="auto">
          <a:xfrm>
            <a:off x="2357422" y="2000240"/>
            <a:ext cx="4364038" cy="1839913"/>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6" name="Rectangle 2"/>
          <p:cNvSpPr>
            <a:spLocks noGrp="1" noChangeArrowheads="1"/>
          </p:cNvSpPr>
          <p:nvPr>
            <p:ph type="title"/>
          </p:nvPr>
        </p:nvSpPr>
        <p:spPr/>
        <p:txBody>
          <a:bodyPr/>
          <a:lstStyle/>
          <a:p>
            <a:r>
              <a:rPr lang="en-US"/>
              <a:t>ICF Definitions</a:t>
            </a:r>
          </a:p>
        </p:txBody>
      </p:sp>
      <p:sp>
        <p:nvSpPr>
          <p:cNvPr id="154627" name="Rectangle 3"/>
          <p:cNvSpPr>
            <a:spLocks noGrp="1" noChangeArrowheads="1"/>
          </p:cNvSpPr>
          <p:nvPr>
            <p:ph type="body" idx="1"/>
          </p:nvPr>
        </p:nvSpPr>
        <p:spPr>
          <a:xfrm>
            <a:off x="874713" y="1946275"/>
            <a:ext cx="7473950" cy="3159125"/>
          </a:xfrm>
        </p:spPr>
        <p:txBody>
          <a:bodyPr/>
          <a:lstStyle/>
          <a:p>
            <a:pPr marL="0" indent="0">
              <a:spcBef>
                <a:spcPct val="50000"/>
              </a:spcBef>
              <a:buFont typeface="Wingdings" pitchFamily="2" charset="2"/>
              <a:buNone/>
            </a:pPr>
            <a:r>
              <a:rPr lang="en-US" sz="2600" b="1">
                <a:solidFill>
                  <a:schemeClr val="accent1"/>
                </a:solidFill>
              </a:rPr>
              <a:t>Environmental factors</a:t>
            </a:r>
            <a:br>
              <a:rPr lang="en-US" sz="2600" b="1">
                <a:solidFill>
                  <a:schemeClr val="accent1"/>
                </a:solidFill>
              </a:rPr>
            </a:br>
            <a:r>
              <a:rPr lang="en-US" sz="2600"/>
              <a:t>The physical, social and attitudinal environment in which people live and conduct their lives. These are either barriers to or facilitators of the person’s functioning. </a:t>
            </a:r>
            <a:endParaRPr lang="en-US" b="1">
              <a:solidFill>
                <a:schemeClr val="accent1"/>
              </a:solidFill>
            </a:endParaRPr>
          </a:p>
          <a:p>
            <a:pPr marL="0" indent="0">
              <a:spcBef>
                <a:spcPct val="50000"/>
              </a:spcBef>
              <a:buFont typeface="Wingdings" pitchFamily="2" charset="2"/>
              <a:buNone/>
            </a:pPr>
            <a:r>
              <a:rPr lang="en-US" sz="2600" b="1">
                <a:solidFill>
                  <a:schemeClr val="accent1"/>
                </a:solidFill>
              </a:rPr>
              <a:t>Personal factors</a:t>
            </a:r>
            <a:br>
              <a:rPr lang="en-US" sz="2600" b="1">
                <a:solidFill>
                  <a:schemeClr val="accent1"/>
                </a:solidFill>
              </a:rPr>
            </a:br>
            <a:r>
              <a:rPr lang="en-US" sz="2600"/>
              <a:t>(Not classified)</a:t>
            </a:r>
            <a:endParaRPr lang="en-US" sz="2000"/>
          </a:p>
        </p:txBody>
      </p:sp>
      <p:sp>
        <p:nvSpPr>
          <p:cNvPr id="154628" name="Rectangle 4"/>
          <p:cNvSpPr>
            <a:spLocks noChangeArrowheads="1"/>
          </p:cNvSpPr>
          <p:nvPr/>
        </p:nvSpPr>
        <p:spPr bwMode="auto">
          <a:xfrm>
            <a:off x="317500" y="6188075"/>
            <a:ext cx="8482013" cy="347663"/>
          </a:xfrm>
          <a:prstGeom prst="rect">
            <a:avLst/>
          </a:prstGeom>
          <a:noFill/>
          <a:ln w="9525">
            <a:noFill/>
            <a:miter lim="800000"/>
            <a:headEnd/>
            <a:tailEnd/>
          </a:ln>
          <a:effectLst/>
        </p:spPr>
        <p:txBody>
          <a:bodyPr anchor="b"/>
          <a:lstStyle/>
          <a:p>
            <a:pPr marL="631825" indent="-631825">
              <a:lnSpc>
                <a:spcPct val="95000"/>
              </a:lnSpc>
              <a:spcBef>
                <a:spcPct val="35000"/>
              </a:spcBef>
              <a:buClr>
                <a:schemeClr val="accent1"/>
              </a:buClr>
              <a:buFont typeface="Wingdings" pitchFamily="2" charset="2"/>
              <a:buNone/>
            </a:pPr>
            <a:r>
              <a:rPr lang="en-US" sz="1300"/>
              <a:t>Source:	World Health Organization. </a:t>
            </a:r>
            <a:r>
              <a:rPr lang="en-US" sz="1300" i="1"/>
              <a:t>International Classification of Functioning, Disability and Health: ICF</a:t>
            </a:r>
            <a:r>
              <a:rPr lang="en-US" sz="1300"/>
              <a:t>. 2001.</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Rectangle 2"/>
          <p:cNvSpPr>
            <a:spLocks noGrp="1" noChangeArrowheads="1"/>
          </p:cNvSpPr>
          <p:nvPr>
            <p:ph type="title"/>
          </p:nvPr>
        </p:nvSpPr>
        <p:spPr/>
        <p:txBody>
          <a:bodyPr/>
          <a:lstStyle/>
          <a:p>
            <a:r>
              <a:rPr lang="en-US"/>
              <a:t>Activities and Participation (ICF)</a:t>
            </a:r>
          </a:p>
        </p:txBody>
      </p:sp>
      <p:sp>
        <p:nvSpPr>
          <p:cNvPr id="162819" name="Rectangle 3"/>
          <p:cNvSpPr>
            <a:spLocks noGrp="1" noChangeArrowheads="1"/>
          </p:cNvSpPr>
          <p:nvPr>
            <p:ph type="body" idx="1"/>
          </p:nvPr>
        </p:nvSpPr>
        <p:spPr>
          <a:xfrm>
            <a:off x="874713" y="1946275"/>
            <a:ext cx="7473950" cy="4052888"/>
          </a:xfrm>
        </p:spPr>
        <p:txBody>
          <a:bodyPr>
            <a:normAutofit lnSpcReduction="10000"/>
          </a:bodyPr>
          <a:lstStyle/>
          <a:p>
            <a:pPr marL="0" indent="0">
              <a:spcBef>
                <a:spcPct val="50000"/>
              </a:spcBef>
            </a:pPr>
            <a:r>
              <a:rPr lang="en-US" sz="1800"/>
              <a:t> </a:t>
            </a:r>
            <a:r>
              <a:rPr lang="en-US" sz="2000"/>
              <a:t>Learning and Applying Knowledge</a:t>
            </a:r>
          </a:p>
          <a:p>
            <a:pPr marL="0" indent="0">
              <a:spcBef>
                <a:spcPct val="50000"/>
              </a:spcBef>
            </a:pPr>
            <a:r>
              <a:rPr lang="en-US" sz="2000"/>
              <a:t> General Tasks and Demands</a:t>
            </a:r>
          </a:p>
          <a:p>
            <a:pPr marL="0" indent="0">
              <a:spcBef>
                <a:spcPct val="50000"/>
              </a:spcBef>
            </a:pPr>
            <a:r>
              <a:rPr lang="en-US" sz="2000"/>
              <a:t> Communication</a:t>
            </a:r>
          </a:p>
          <a:p>
            <a:pPr marL="0" indent="0">
              <a:spcBef>
                <a:spcPct val="50000"/>
              </a:spcBef>
            </a:pPr>
            <a:r>
              <a:rPr lang="en-US" sz="2000"/>
              <a:t> Mobility</a:t>
            </a:r>
          </a:p>
          <a:p>
            <a:pPr marL="0" indent="0">
              <a:spcBef>
                <a:spcPct val="50000"/>
              </a:spcBef>
            </a:pPr>
            <a:r>
              <a:rPr lang="en-US" sz="2000"/>
              <a:t> Self Care</a:t>
            </a:r>
          </a:p>
          <a:p>
            <a:pPr marL="0" indent="0">
              <a:spcBef>
                <a:spcPct val="50000"/>
              </a:spcBef>
            </a:pPr>
            <a:r>
              <a:rPr lang="en-US" sz="2000"/>
              <a:t> Domestic Life</a:t>
            </a:r>
          </a:p>
          <a:p>
            <a:pPr marL="0" indent="0">
              <a:spcBef>
                <a:spcPct val="50000"/>
              </a:spcBef>
            </a:pPr>
            <a:r>
              <a:rPr lang="en-US" sz="2000"/>
              <a:t> Interpersonal Interactions and Relationships</a:t>
            </a:r>
          </a:p>
          <a:p>
            <a:pPr marL="0" indent="0">
              <a:spcBef>
                <a:spcPct val="50000"/>
              </a:spcBef>
            </a:pPr>
            <a:r>
              <a:rPr lang="en-US" sz="2000"/>
              <a:t> Major Life Areas</a:t>
            </a:r>
          </a:p>
          <a:p>
            <a:pPr marL="0" indent="0">
              <a:spcBef>
                <a:spcPct val="50000"/>
              </a:spcBef>
            </a:pPr>
            <a:r>
              <a:rPr lang="en-US" sz="2000"/>
              <a:t> Community, Social and Civic Life</a:t>
            </a:r>
          </a:p>
        </p:txBody>
      </p:sp>
      <p:sp>
        <p:nvSpPr>
          <p:cNvPr id="162820" name="Rectangle 4"/>
          <p:cNvSpPr>
            <a:spLocks noChangeArrowheads="1"/>
          </p:cNvSpPr>
          <p:nvPr/>
        </p:nvSpPr>
        <p:spPr bwMode="auto">
          <a:xfrm>
            <a:off x="317500" y="6188075"/>
            <a:ext cx="8482013" cy="347663"/>
          </a:xfrm>
          <a:prstGeom prst="rect">
            <a:avLst/>
          </a:prstGeom>
          <a:noFill/>
          <a:ln w="9525">
            <a:noFill/>
            <a:miter lim="800000"/>
            <a:headEnd/>
            <a:tailEnd/>
          </a:ln>
          <a:effectLst/>
        </p:spPr>
        <p:txBody>
          <a:bodyPr anchor="b"/>
          <a:lstStyle/>
          <a:p>
            <a:pPr marL="631825" indent="-631825">
              <a:lnSpc>
                <a:spcPct val="95000"/>
              </a:lnSpc>
              <a:spcBef>
                <a:spcPct val="35000"/>
              </a:spcBef>
              <a:buClr>
                <a:schemeClr val="accent1"/>
              </a:buClr>
              <a:buFont typeface="Wingdings" pitchFamily="2" charset="2"/>
              <a:buNone/>
            </a:pPr>
            <a:r>
              <a:rPr lang="en-US" sz="1300"/>
              <a:t>Source:	World Health Organization. </a:t>
            </a:r>
            <a:r>
              <a:rPr lang="en-US" sz="1300" i="1"/>
              <a:t>International Classification of Functioning, Disability and Health: ICF</a:t>
            </a:r>
            <a:r>
              <a:rPr lang="en-US" sz="1300"/>
              <a:t>. 2001.</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Rectangle 2"/>
          <p:cNvSpPr>
            <a:spLocks noGrp="1" noChangeArrowheads="1"/>
          </p:cNvSpPr>
          <p:nvPr>
            <p:ph type="title"/>
          </p:nvPr>
        </p:nvSpPr>
        <p:spPr/>
        <p:txBody>
          <a:bodyPr/>
          <a:lstStyle/>
          <a:p>
            <a:r>
              <a:rPr lang="en-US"/>
              <a:t>Environmental Factors (ICF)</a:t>
            </a:r>
          </a:p>
        </p:txBody>
      </p:sp>
      <p:sp>
        <p:nvSpPr>
          <p:cNvPr id="164867" name="Rectangle 3"/>
          <p:cNvSpPr>
            <a:spLocks noGrp="1" noChangeArrowheads="1"/>
          </p:cNvSpPr>
          <p:nvPr>
            <p:ph type="body" idx="1"/>
          </p:nvPr>
        </p:nvSpPr>
        <p:spPr>
          <a:xfrm>
            <a:off x="874713" y="1946275"/>
            <a:ext cx="7473950" cy="4052888"/>
          </a:xfrm>
        </p:spPr>
        <p:txBody>
          <a:bodyPr/>
          <a:lstStyle/>
          <a:p>
            <a:pPr marL="0" indent="0">
              <a:spcBef>
                <a:spcPct val="50000"/>
              </a:spcBef>
            </a:pPr>
            <a:r>
              <a:rPr lang="en-US" sz="2400"/>
              <a:t> Products and Technology</a:t>
            </a:r>
          </a:p>
          <a:p>
            <a:pPr marL="0" indent="0">
              <a:spcBef>
                <a:spcPct val="50000"/>
              </a:spcBef>
            </a:pPr>
            <a:r>
              <a:rPr lang="en-US" sz="2400"/>
              <a:t> Natural Environment and Human-Made Changes to    </a:t>
            </a:r>
          </a:p>
          <a:p>
            <a:pPr marL="0" indent="0">
              <a:lnSpc>
                <a:spcPct val="50000"/>
              </a:lnSpc>
              <a:spcBef>
                <a:spcPct val="50000"/>
              </a:spcBef>
              <a:buFont typeface="Wingdings" pitchFamily="2" charset="2"/>
              <a:buNone/>
            </a:pPr>
            <a:r>
              <a:rPr lang="en-US" sz="2400"/>
              <a:t>   Environment</a:t>
            </a:r>
          </a:p>
          <a:p>
            <a:pPr marL="0" indent="0">
              <a:spcBef>
                <a:spcPct val="50000"/>
              </a:spcBef>
            </a:pPr>
            <a:r>
              <a:rPr lang="en-US" sz="2400"/>
              <a:t> Support and Relationships</a:t>
            </a:r>
          </a:p>
          <a:p>
            <a:pPr marL="0" indent="0">
              <a:spcBef>
                <a:spcPct val="50000"/>
              </a:spcBef>
            </a:pPr>
            <a:r>
              <a:rPr lang="en-US" sz="2400"/>
              <a:t> Attitudes</a:t>
            </a:r>
          </a:p>
          <a:p>
            <a:pPr marL="0" indent="0">
              <a:spcBef>
                <a:spcPct val="50000"/>
              </a:spcBef>
            </a:pPr>
            <a:r>
              <a:rPr lang="en-US" sz="2400"/>
              <a:t> Services, Systems and Policies </a:t>
            </a:r>
          </a:p>
        </p:txBody>
      </p:sp>
      <p:sp>
        <p:nvSpPr>
          <p:cNvPr id="164868" name="Rectangle 4"/>
          <p:cNvSpPr>
            <a:spLocks noChangeArrowheads="1"/>
          </p:cNvSpPr>
          <p:nvPr/>
        </p:nvSpPr>
        <p:spPr bwMode="auto">
          <a:xfrm>
            <a:off x="317500" y="6188075"/>
            <a:ext cx="8482013" cy="347663"/>
          </a:xfrm>
          <a:prstGeom prst="rect">
            <a:avLst/>
          </a:prstGeom>
          <a:noFill/>
          <a:ln w="9525">
            <a:noFill/>
            <a:miter lim="800000"/>
            <a:headEnd/>
            <a:tailEnd/>
          </a:ln>
          <a:effectLst/>
        </p:spPr>
        <p:txBody>
          <a:bodyPr anchor="b"/>
          <a:lstStyle/>
          <a:p>
            <a:pPr marL="631825" indent="-631825">
              <a:lnSpc>
                <a:spcPct val="95000"/>
              </a:lnSpc>
              <a:spcBef>
                <a:spcPct val="35000"/>
              </a:spcBef>
              <a:buClr>
                <a:schemeClr val="accent1"/>
              </a:buClr>
              <a:buFont typeface="Wingdings" pitchFamily="2" charset="2"/>
              <a:buNone/>
            </a:pPr>
            <a:r>
              <a:rPr lang="en-US" sz="1300"/>
              <a:t>Source:	World Health Organization. </a:t>
            </a:r>
            <a:r>
              <a:rPr lang="en-US" sz="1300" i="1"/>
              <a:t>International Classification of Functioning, Disability and Health: ICF</a:t>
            </a:r>
            <a:r>
              <a:rPr lang="en-US" sz="1300"/>
              <a:t>. 2001.</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944" name="Rectangle 48"/>
          <p:cNvSpPr>
            <a:spLocks noChangeArrowheads="1"/>
          </p:cNvSpPr>
          <p:nvPr/>
        </p:nvSpPr>
        <p:spPr bwMode="auto">
          <a:xfrm flipV="1">
            <a:off x="2033588" y="2235200"/>
            <a:ext cx="2894012" cy="3425825"/>
          </a:xfrm>
          <a:prstGeom prst="rect">
            <a:avLst/>
          </a:prstGeom>
          <a:gradFill rotWithShape="1">
            <a:gsLst>
              <a:gs pos="0">
                <a:schemeClr val="folHlink">
                  <a:gamma/>
                  <a:tint val="0"/>
                  <a:invGamma/>
                </a:schemeClr>
              </a:gs>
              <a:gs pos="100000">
                <a:schemeClr val="folHlink"/>
              </a:gs>
            </a:gsLst>
            <a:lin ang="5400000" scaled="1"/>
          </a:gradFill>
          <a:ln w="9525">
            <a:noFill/>
            <a:miter lim="800000"/>
            <a:headEnd/>
            <a:tailEnd/>
          </a:ln>
          <a:effectLst/>
        </p:spPr>
        <p:txBody>
          <a:bodyPr rot="10800000" wrap="none" anchor="ctr"/>
          <a:lstStyle/>
          <a:p>
            <a:pPr algn="ctr"/>
            <a:endParaRPr lang="en-US"/>
          </a:p>
        </p:txBody>
      </p:sp>
      <p:sp>
        <p:nvSpPr>
          <p:cNvPr id="81092" name="Rectangle 196"/>
          <p:cNvSpPr>
            <a:spLocks noChangeArrowheads="1"/>
          </p:cNvSpPr>
          <p:nvPr/>
        </p:nvSpPr>
        <p:spPr bwMode="auto">
          <a:xfrm flipV="1">
            <a:off x="5029200" y="2235200"/>
            <a:ext cx="3446463" cy="3425825"/>
          </a:xfrm>
          <a:prstGeom prst="rect">
            <a:avLst/>
          </a:prstGeom>
          <a:gradFill rotWithShape="1">
            <a:gsLst>
              <a:gs pos="0">
                <a:schemeClr val="folHlink">
                  <a:gamma/>
                  <a:tint val="0"/>
                  <a:invGamma/>
                </a:schemeClr>
              </a:gs>
              <a:gs pos="100000">
                <a:schemeClr val="folHlink"/>
              </a:gs>
            </a:gsLst>
            <a:lin ang="5400000" scaled="1"/>
          </a:gradFill>
          <a:ln w="9525">
            <a:noFill/>
            <a:miter lim="800000"/>
            <a:headEnd/>
            <a:tailEnd/>
          </a:ln>
          <a:effectLst/>
        </p:spPr>
        <p:txBody>
          <a:bodyPr rot="10800000" wrap="none" anchor="ctr"/>
          <a:lstStyle/>
          <a:p>
            <a:pPr algn="ctr"/>
            <a:endParaRPr lang="en-US"/>
          </a:p>
        </p:txBody>
      </p:sp>
      <p:sp>
        <p:nvSpPr>
          <p:cNvPr id="80943" name="Rectangle 47"/>
          <p:cNvSpPr>
            <a:spLocks noGrp="1" noChangeArrowheads="1"/>
          </p:cNvSpPr>
          <p:nvPr>
            <p:ph type="title"/>
          </p:nvPr>
        </p:nvSpPr>
        <p:spPr/>
        <p:txBody>
          <a:bodyPr/>
          <a:lstStyle/>
          <a:p>
            <a:r>
              <a:rPr lang="en-US" sz="3200"/>
              <a:t>International Classification of Functioning, Disability and Health (ICF)* </a:t>
            </a:r>
          </a:p>
        </p:txBody>
      </p:sp>
      <p:graphicFrame>
        <p:nvGraphicFramePr>
          <p:cNvPr id="81091" name="Group 195"/>
          <p:cNvGraphicFramePr>
            <a:graphicFrameLocks noGrp="1"/>
          </p:cNvGraphicFramePr>
          <p:nvPr/>
        </p:nvGraphicFramePr>
        <p:xfrm>
          <a:off x="762000" y="1668463"/>
          <a:ext cx="7696200" cy="3606230"/>
        </p:xfrm>
        <a:graphic>
          <a:graphicData uri="http://schemas.openxmlformats.org/drawingml/2006/table">
            <a:tbl>
              <a:tblPr/>
              <a:tblGrid>
                <a:gridCol w="1295400"/>
                <a:gridCol w="1411288"/>
                <a:gridCol w="1433512"/>
                <a:gridCol w="1727200"/>
                <a:gridCol w="1828800"/>
              </a:tblGrid>
              <a:tr h="457200">
                <a:tc>
                  <a:txBody>
                    <a:bodyPr/>
                    <a:lstStyle/>
                    <a:p>
                      <a:pPr marL="0" marR="0" lvl="0" indent="0" algn="ctr" defTabSz="914400" rtl="0" eaLnBrk="1" fontAlgn="base" latinLnBrk="0" hangingPunct="1">
                        <a:lnSpc>
                          <a:spcPct val="95000"/>
                        </a:lnSpc>
                        <a:spcBef>
                          <a:spcPct val="40000"/>
                        </a:spcBef>
                        <a:spcAft>
                          <a:spcPct val="0"/>
                        </a:spcAft>
                        <a:buClr>
                          <a:schemeClr val="accent1"/>
                        </a:buClr>
                        <a:buSzTx/>
                        <a:buFont typeface="Wingdings" pitchFamily="2" charset="2"/>
                        <a:buNone/>
                        <a:tabLst/>
                      </a:pPr>
                      <a:endParaRPr kumimoji="0" lang="en-US" sz="1400" b="1" i="1" u="none" strike="noStrike" cap="none" normalizeH="0" baseline="0" smtClean="0">
                        <a:ln>
                          <a:noFill/>
                        </a:ln>
                        <a:solidFill>
                          <a:schemeClr val="tx1"/>
                        </a:solidFill>
                        <a:effectLst/>
                        <a:latin typeface="Arial" pitchFamily="34" charset="0"/>
                      </a:endParaRPr>
                    </a:p>
                    <a:p>
                      <a:pPr marL="0" marR="0" lvl="0" indent="0" algn="ctr" defTabSz="914400" rtl="0" eaLnBrk="1" fontAlgn="base" latinLnBrk="0" hangingPunct="1">
                        <a:lnSpc>
                          <a:spcPct val="95000"/>
                        </a:lnSpc>
                        <a:spcBef>
                          <a:spcPct val="40000"/>
                        </a:spcBef>
                        <a:spcAft>
                          <a:spcPct val="0"/>
                        </a:spcAft>
                        <a:buClr>
                          <a:schemeClr val="accent1"/>
                        </a:buClr>
                        <a:buSzTx/>
                        <a:buFont typeface="Wingdings" pitchFamily="2" charset="2"/>
                        <a:buNone/>
                        <a:tabLst/>
                      </a:pPr>
                      <a:endParaRPr kumimoji="0" lang="en-US" sz="1400" b="1" i="1" u="none" strike="noStrike" cap="none" normalizeH="0" baseline="0" smtClean="0">
                        <a:ln>
                          <a:noFill/>
                        </a:ln>
                        <a:solidFill>
                          <a:schemeClr val="tx1"/>
                        </a:solidFill>
                        <a:effectLst/>
                        <a:latin typeface="Arial" pitchFamily="34" charset="0"/>
                      </a:endParaRPr>
                    </a:p>
                  </a:txBody>
                  <a:tcPr anchor="ctr" anchorCtr="1" horzOverflow="overflow">
                    <a:lnL cap="flat">
                      <a:noFill/>
                    </a:lnL>
                    <a:lnR>
                      <a:noFill/>
                    </a:lnR>
                    <a:lnT cap="flat">
                      <a:noFill/>
                    </a:lnT>
                    <a:lnB w="12700" cap="flat" cmpd="sng" algn="ctr">
                      <a:solidFill>
                        <a:schemeClr val="accent1"/>
                      </a:solidFill>
                      <a:prstDash val="solid"/>
                      <a:round/>
                      <a:headEnd type="none" w="med" len="med"/>
                      <a:tailEnd type="none" w="med" len="med"/>
                    </a:lnB>
                    <a:lnTlToBr>
                      <a:noFill/>
                    </a:lnTlToBr>
                    <a:lnBlToTr>
                      <a:noFill/>
                    </a:lnBlToTr>
                    <a:noFill/>
                  </a:tcPr>
                </a:tc>
                <a:tc gridSpan="2">
                  <a:txBody>
                    <a:bodyPr/>
                    <a:lstStyle/>
                    <a:p>
                      <a:pPr marL="0" marR="0" lvl="0" indent="0" algn="ctr" defTabSz="914400" rtl="0" eaLnBrk="1" fontAlgn="base" latinLnBrk="0" hangingPunct="1">
                        <a:lnSpc>
                          <a:spcPct val="95000"/>
                        </a:lnSpc>
                        <a:spcBef>
                          <a:spcPct val="40000"/>
                        </a:spcBef>
                        <a:spcAft>
                          <a:spcPct val="0"/>
                        </a:spcAft>
                        <a:buClr>
                          <a:schemeClr val="accent1"/>
                        </a:buClr>
                        <a:buSzTx/>
                        <a:buFont typeface="Wingdings" pitchFamily="2" charset="2"/>
                        <a:buNone/>
                        <a:tabLst/>
                      </a:pPr>
                      <a:r>
                        <a:rPr kumimoji="0" lang="en-US" sz="1500" b="1" i="1" u="none" strike="noStrike" cap="none" normalizeH="0" baseline="0" smtClean="0">
                          <a:ln>
                            <a:noFill/>
                          </a:ln>
                          <a:solidFill>
                            <a:schemeClr val="tx1"/>
                          </a:solidFill>
                          <a:effectLst/>
                          <a:latin typeface="Arial" pitchFamily="34" charset="0"/>
                        </a:rPr>
                        <a:t>Part 1: </a:t>
                      </a:r>
                      <a:br>
                        <a:rPr kumimoji="0" lang="en-US" sz="1500" b="1" i="1" u="none" strike="noStrike" cap="none" normalizeH="0" baseline="0" smtClean="0">
                          <a:ln>
                            <a:noFill/>
                          </a:ln>
                          <a:solidFill>
                            <a:schemeClr val="tx1"/>
                          </a:solidFill>
                          <a:effectLst/>
                          <a:latin typeface="Arial" pitchFamily="34" charset="0"/>
                        </a:rPr>
                      </a:br>
                      <a:r>
                        <a:rPr kumimoji="0" lang="en-US" sz="1500" b="1" i="1" u="none" strike="noStrike" cap="none" normalizeH="0" baseline="0" smtClean="0">
                          <a:ln>
                            <a:noFill/>
                          </a:ln>
                          <a:solidFill>
                            <a:schemeClr val="tx1"/>
                          </a:solidFill>
                          <a:effectLst/>
                          <a:latin typeface="Arial" pitchFamily="34" charset="0"/>
                        </a:rPr>
                        <a:t>Functioning and Disability</a:t>
                      </a:r>
                    </a:p>
                  </a:txBody>
                  <a:tcPr anchor="ctr" anchorCtr="1" horzOverflow="overflow">
                    <a:lnL>
                      <a:noFill/>
                    </a:lnL>
                    <a:lnR>
                      <a:noFill/>
                    </a:lnR>
                    <a:lnT cap="flat">
                      <a:noFill/>
                    </a:lnT>
                    <a:lnB w="12700" cap="flat" cmpd="sng" algn="ctr">
                      <a:solidFill>
                        <a:schemeClr val="accent1"/>
                      </a:solidFill>
                      <a:prstDash val="solid"/>
                      <a:round/>
                      <a:headEnd type="none" w="med" len="med"/>
                      <a:tailEnd type="none" w="med" len="med"/>
                    </a:lnB>
                    <a:lnTlToBr>
                      <a:noFill/>
                    </a:lnTlToBr>
                    <a:lnBlToTr>
                      <a:noFill/>
                    </a:lnBlToTr>
                    <a:noFill/>
                  </a:tcPr>
                </a:tc>
                <a:tc hMerge="1">
                  <a:txBody>
                    <a:bodyPr/>
                    <a:lstStyle/>
                    <a:p>
                      <a:endParaRPr lang="en-GB"/>
                    </a:p>
                  </a:txBody>
                  <a:tcPr/>
                </a:tc>
                <a:tc gridSpan="2">
                  <a:txBody>
                    <a:bodyPr/>
                    <a:lstStyle/>
                    <a:p>
                      <a:pPr marL="0" marR="0" lvl="0" indent="0" algn="ctr" defTabSz="914400" rtl="0" eaLnBrk="1" fontAlgn="base" latinLnBrk="0" hangingPunct="1">
                        <a:lnSpc>
                          <a:spcPct val="95000"/>
                        </a:lnSpc>
                        <a:spcBef>
                          <a:spcPct val="40000"/>
                        </a:spcBef>
                        <a:spcAft>
                          <a:spcPct val="0"/>
                        </a:spcAft>
                        <a:buClr>
                          <a:schemeClr val="accent1"/>
                        </a:buClr>
                        <a:buSzTx/>
                        <a:buFont typeface="Wingdings" pitchFamily="2" charset="2"/>
                        <a:buNone/>
                        <a:tabLst/>
                      </a:pPr>
                      <a:r>
                        <a:rPr kumimoji="0" lang="en-US" sz="1500" b="1" i="1" u="none" strike="noStrike" cap="none" normalizeH="0" baseline="0" smtClean="0">
                          <a:ln>
                            <a:noFill/>
                          </a:ln>
                          <a:solidFill>
                            <a:schemeClr val="tx1"/>
                          </a:solidFill>
                          <a:effectLst/>
                          <a:latin typeface="Arial" pitchFamily="34" charset="0"/>
                        </a:rPr>
                        <a:t>Part 2: </a:t>
                      </a:r>
                      <a:br>
                        <a:rPr kumimoji="0" lang="en-US" sz="1500" b="1" i="1" u="none" strike="noStrike" cap="none" normalizeH="0" baseline="0" smtClean="0">
                          <a:ln>
                            <a:noFill/>
                          </a:ln>
                          <a:solidFill>
                            <a:schemeClr val="tx1"/>
                          </a:solidFill>
                          <a:effectLst/>
                          <a:latin typeface="Arial" pitchFamily="34" charset="0"/>
                        </a:rPr>
                      </a:br>
                      <a:r>
                        <a:rPr kumimoji="0" lang="en-US" sz="1500" b="1" i="1" u="none" strike="noStrike" cap="none" normalizeH="0" baseline="0" smtClean="0">
                          <a:ln>
                            <a:noFill/>
                          </a:ln>
                          <a:solidFill>
                            <a:schemeClr val="tx1"/>
                          </a:solidFill>
                          <a:effectLst/>
                          <a:latin typeface="Arial" pitchFamily="34" charset="0"/>
                        </a:rPr>
                        <a:t>Contextual Factors</a:t>
                      </a:r>
                    </a:p>
                  </a:txBody>
                  <a:tcPr anchor="ctr" anchorCtr="1" horzOverflow="overflow">
                    <a:lnL>
                      <a:noFill/>
                    </a:lnL>
                    <a:lnR cap="flat">
                      <a:noFill/>
                    </a:lnR>
                    <a:lnT cap="flat">
                      <a:noFill/>
                    </a:lnT>
                    <a:lnB w="12700" cap="flat" cmpd="sng" algn="ctr">
                      <a:solidFill>
                        <a:schemeClr val="accent1"/>
                      </a:solidFill>
                      <a:prstDash val="solid"/>
                      <a:round/>
                      <a:headEnd type="none" w="med" len="med"/>
                      <a:tailEnd type="none" w="med" len="med"/>
                    </a:lnB>
                    <a:lnTlToBr>
                      <a:noFill/>
                    </a:lnTlToBr>
                    <a:lnBlToTr>
                      <a:noFill/>
                    </a:lnBlToTr>
                    <a:noFill/>
                  </a:tcPr>
                </a:tc>
                <a:tc hMerge="1">
                  <a:txBody>
                    <a:bodyPr/>
                    <a:lstStyle/>
                    <a:p>
                      <a:endParaRPr lang="en-GB"/>
                    </a:p>
                  </a:txBody>
                  <a:tcPr/>
                </a:tc>
              </a:tr>
              <a:tr h="509588">
                <a:tc>
                  <a:txBody>
                    <a:bodyPr/>
                    <a:lstStyle/>
                    <a:p>
                      <a:pPr marL="0" marR="0" lvl="0" indent="0" algn="l" defTabSz="914400" rtl="0" eaLnBrk="1" fontAlgn="base" latinLnBrk="0" hangingPunct="1">
                        <a:lnSpc>
                          <a:spcPct val="95000"/>
                        </a:lnSpc>
                        <a:spcBef>
                          <a:spcPct val="40000"/>
                        </a:spcBef>
                        <a:spcAft>
                          <a:spcPct val="0"/>
                        </a:spcAft>
                        <a:buClr>
                          <a:schemeClr val="accent1"/>
                        </a:buClr>
                        <a:buSzTx/>
                        <a:buFont typeface="Wingdings" pitchFamily="2" charset="2"/>
                        <a:buNone/>
                        <a:tabLst/>
                      </a:pPr>
                      <a:r>
                        <a:rPr kumimoji="0" lang="en-US" sz="1400" b="1" i="1" u="none" strike="noStrike" cap="none" normalizeH="0" baseline="0" smtClean="0">
                          <a:ln>
                            <a:noFill/>
                          </a:ln>
                          <a:solidFill>
                            <a:schemeClr val="tx1"/>
                          </a:solidFill>
                          <a:effectLst/>
                          <a:latin typeface="Arial" pitchFamily="34" charset="0"/>
                        </a:rPr>
                        <a:t>Components</a:t>
                      </a:r>
                    </a:p>
                  </a:txBody>
                  <a:tcPr horzOverflow="overflow">
                    <a:lnL cap="flat">
                      <a:noFill/>
                    </a:lnL>
                    <a:lnR>
                      <a:noFill/>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95000"/>
                        </a:lnSpc>
                        <a:spcBef>
                          <a:spcPct val="40000"/>
                        </a:spcBef>
                        <a:spcAft>
                          <a:spcPct val="0"/>
                        </a:spcAft>
                        <a:buClr>
                          <a:schemeClr val="accent1"/>
                        </a:buClr>
                        <a:buSzTx/>
                        <a:buFont typeface="Wingdings" pitchFamily="2" charset="2"/>
                        <a:buNone/>
                        <a:tabLst/>
                      </a:pPr>
                      <a:r>
                        <a:rPr kumimoji="0" lang="en-US" sz="1400" b="0" i="0" u="none" strike="noStrike" cap="none" normalizeH="0" baseline="0" smtClean="0">
                          <a:ln>
                            <a:noFill/>
                          </a:ln>
                          <a:solidFill>
                            <a:schemeClr val="tx1"/>
                          </a:solidFill>
                          <a:effectLst/>
                          <a:latin typeface="Arial" pitchFamily="34" charset="0"/>
                        </a:rPr>
                        <a:t>Body Functions and Structures</a:t>
                      </a:r>
                    </a:p>
                  </a:txBody>
                  <a:tcPr horzOverflow="overflow">
                    <a:lnL>
                      <a:noFill/>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95000"/>
                        </a:lnSpc>
                        <a:spcBef>
                          <a:spcPct val="40000"/>
                        </a:spcBef>
                        <a:spcAft>
                          <a:spcPct val="0"/>
                        </a:spcAft>
                        <a:buClr>
                          <a:schemeClr val="accent1"/>
                        </a:buClr>
                        <a:buSzTx/>
                        <a:buFont typeface="Wingdings" pitchFamily="2" charset="2"/>
                        <a:buNone/>
                        <a:tabLst/>
                      </a:pPr>
                      <a:r>
                        <a:rPr kumimoji="0" lang="en-US" sz="1400" b="0" i="0" u="none" strike="noStrike" cap="none" normalizeH="0" baseline="0" smtClean="0">
                          <a:ln>
                            <a:noFill/>
                          </a:ln>
                          <a:solidFill>
                            <a:schemeClr val="tx1"/>
                          </a:solidFill>
                          <a:effectLst/>
                          <a:latin typeface="Arial" pitchFamily="34" charset="0"/>
                        </a:rPr>
                        <a:t>Activities and Participation</a:t>
                      </a:r>
                    </a:p>
                  </a:txBody>
                  <a:tcPr horzOverflow="overflow">
                    <a:lnL w="12700" cap="flat" cmpd="sng" algn="ctr">
                      <a:solidFill>
                        <a:schemeClr val="accent1"/>
                      </a:solidFill>
                      <a:prstDash val="solid"/>
                      <a:round/>
                      <a:headEnd type="none" w="med" len="med"/>
                      <a:tailEnd type="none" w="med" len="med"/>
                    </a:lnL>
                    <a:lnR>
                      <a:noFill/>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95000"/>
                        </a:lnSpc>
                        <a:spcBef>
                          <a:spcPct val="40000"/>
                        </a:spcBef>
                        <a:spcAft>
                          <a:spcPct val="0"/>
                        </a:spcAft>
                        <a:buClr>
                          <a:schemeClr val="accent1"/>
                        </a:buClr>
                        <a:buSzTx/>
                        <a:buFont typeface="Wingdings" pitchFamily="2" charset="2"/>
                        <a:buNone/>
                        <a:tabLst/>
                      </a:pPr>
                      <a:r>
                        <a:rPr kumimoji="0" lang="en-US" sz="1400" b="0" i="0" u="none" strike="noStrike" cap="none" normalizeH="0" baseline="0" smtClean="0">
                          <a:ln>
                            <a:noFill/>
                          </a:ln>
                          <a:solidFill>
                            <a:schemeClr val="tx1"/>
                          </a:solidFill>
                          <a:effectLst/>
                          <a:latin typeface="Arial" pitchFamily="34" charset="0"/>
                        </a:rPr>
                        <a:t>Environmental Factors</a:t>
                      </a:r>
                    </a:p>
                  </a:txBody>
                  <a:tcPr horzOverflow="overflow">
                    <a:lnL>
                      <a:noFill/>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95000"/>
                        </a:lnSpc>
                        <a:spcBef>
                          <a:spcPct val="40000"/>
                        </a:spcBef>
                        <a:spcAft>
                          <a:spcPct val="0"/>
                        </a:spcAft>
                        <a:buClr>
                          <a:schemeClr val="accent1"/>
                        </a:buClr>
                        <a:buSzTx/>
                        <a:buFont typeface="Wingdings" pitchFamily="2" charset="2"/>
                        <a:buNone/>
                        <a:tabLst/>
                      </a:pPr>
                      <a:r>
                        <a:rPr kumimoji="0" lang="en-US" sz="1400" b="0" i="0" u="none" strike="noStrike" cap="none" normalizeH="0" baseline="0" smtClean="0">
                          <a:ln>
                            <a:noFill/>
                          </a:ln>
                          <a:solidFill>
                            <a:schemeClr val="tx1"/>
                          </a:solidFill>
                          <a:effectLst/>
                          <a:latin typeface="Arial" pitchFamily="34" charset="0"/>
                        </a:rPr>
                        <a:t>Personal Factors</a:t>
                      </a:r>
                    </a:p>
                  </a:txBody>
                  <a:tcPr horzOverflow="overflow">
                    <a:lnL w="12700" cap="flat" cmpd="sng" algn="ctr">
                      <a:solidFill>
                        <a:schemeClr val="accent1"/>
                      </a:solidFill>
                      <a:prstDash val="solid"/>
                      <a:round/>
                      <a:headEnd type="none" w="med" len="med"/>
                      <a:tailEnd type="none" w="med" len="med"/>
                    </a:lnL>
                    <a:lnR cap="flat">
                      <a:noFill/>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noFill/>
                  </a:tcPr>
                </a:tc>
              </a:tr>
              <a:tr h="477838">
                <a:tc rowSpan="2">
                  <a:txBody>
                    <a:bodyPr/>
                    <a:lstStyle/>
                    <a:p>
                      <a:pPr marL="0" marR="0" lvl="0" indent="0" algn="l" defTabSz="914400" rtl="0" eaLnBrk="1" fontAlgn="base" latinLnBrk="0" hangingPunct="1">
                        <a:lnSpc>
                          <a:spcPct val="95000"/>
                        </a:lnSpc>
                        <a:spcBef>
                          <a:spcPct val="40000"/>
                        </a:spcBef>
                        <a:spcAft>
                          <a:spcPct val="0"/>
                        </a:spcAft>
                        <a:buClr>
                          <a:schemeClr val="accent1"/>
                        </a:buClr>
                        <a:buSzTx/>
                        <a:buFont typeface="Wingdings" pitchFamily="2" charset="2"/>
                        <a:buNone/>
                        <a:tabLst/>
                      </a:pPr>
                      <a:r>
                        <a:rPr kumimoji="0" lang="en-US" sz="1400" b="1" i="1" u="none" strike="noStrike" cap="none" normalizeH="0" baseline="0" smtClean="0">
                          <a:ln>
                            <a:noFill/>
                          </a:ln>
                          <a:solidFill>
                            <a:schemeClr val="tx1"/>
                          </a:solidFill>
                          <a:effectLst/>
                          <a:latin typeface="Arial" pitchFamily="34" charset="0"/>
                        </a:rPr>
                        <a:t>Positive Aspect</a:t>
                      </a:r>
                    </a:p>
                  </a:txBody>
                  <a:tcPr horzOverflow="overflow">
                    <a:lnL cap="flat">
                      <a:noFill/>
                    </a:lnL>
                    <a:lnR>
                      <a:noFill/>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95000"/>
                        </a:lnSpc>
                        <a:spcBef>
                          <a:spcPct val="40000"/>
                        </a:spcBef>
                        <a:spcAft>
                          <a:spcPct val="0"/>
                        </a:spcAft>
                        <a:buClr>
                          <a:schemeClr val="accent1"/>
                        </a:buClr>
                        <a:buSzTx/>
                        <a:buFont typeface="Wingdings" pitchFamily="2" charset="2"/>
                        <a:buNone/>
                        <a:tabLst/>
                      </a:pPr>
                      <a:r>
                        <a:rPr kumimoji="0" lang="en-US" sz="1400" b="0" i="0" u="none" strike="noStrike" cap="none" normalizeH="0" baseline="0" smtClean="0">
                          <a:ln>
                            <a:noFill/>
                          </a:ln>
                          <a:solidFill>
                            <a:schemeClr val="tx1"/>
                          </a:solidFill>
                          <a:effectLst/>
                          <a:latin typeface="Arial" pitchFamily="34" charset="0"/>
                        </a:rPr>
                        <a:t>Functional and structural integrity</a:t>
                      </a:r>
                    </a:p>
                  </a:txBody>
                  <a:tcPr horzOverflow="overflow">
                    <a:lnL>
                      <a:noFill/>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95000"/>
                        </a:lnSpc>
                        <a:spcBef>
                          <a:spcPct val="40000"/>
                        </a:spcBef>
                        <a:spcAft>
                          <a:spcPct val="0"/>
                        </a:spcAft>
                        <a:buClr>
                          <a:schemeClr val="accent1"/>
                        </a:buClr>
                        <a:buSzTx/>
                        <a:buFont typeface="Wingdings" pitchFamily="2" charset="2"/>
                        <a:buNone/>
                        <a:tabLst/>
                      </a:pPr>
                      <a:r>
                        <a:rPr kumimoji="0" lang="en-US" sz="1400" b="0" i="0" u="none" strike="noStrike" cap="none" normalizeH="0" baseline="0" smtClean="0">
                          <a:ln>
                            <a:noFill/>
                          </a:ln>
                          <a:solidFill>
                            <a:schemeClr val="tx1"/>
                          </a:solidFill>
                          <a:effectLst/>
                          <a:latin typeface="Arial" pitchFamily="34" charset="0"/>
                        </a:rPr>
                        <a:t>Activities; Participation</a:t>
                      </a:r>
                    </a:p>
                  </a:txBody>
                  <a:tcPr horzOverflow="overflow">
                    <a:lnL w="12700" cap="flat" cmpd="sng" algn="ctr">
                      <a:solidFill>
                        <a:schemeClr val="accent1"/>
                      </a:solidFill>
                      <a:prstDash val="solid"/>
                      <a:round/>
                      <a:headEnd type="none" w="med" len="med"/>
                      <a:tailEnd type="none" w="med" len="med"/>
                    </a:lnL>
                    <a:lnR>
                      <a:noFill/>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noFill/>
                  </a:tcPr>
                </a:tc>
                <a:tc rowSpan="2">
                  <a:txBody>
                    <a:bodyPr/>
                    <a:lstStyle/>
                    <a:p>
                      <a:pPr marL="0" marR="0" lvl="0" indent="0" algn="ctr" defTabSz="914400" rtl="0" eaLnBrk="1" fontAlgn="base" latinLnBrk="0" hangingPunct="1">
                        <a:lnSpc>
                          <a:spcPct val="95000"/>
                        </a:lnSpc>
                        <a:spcBef>
                          <a:spcPct val="40000"/>
                        </a:spcBef>
                        <a:spcAft>
                          <a:spcPct val="0"/>
                        </a:spcAft>
                        <a:buClr>
                          <a:schemeClr val="accent1"/>
                        </a:buClr>
                        <a:buSzTx/>
                        <a:buFont typeface="Wingdings" pitchFamily="2" charset="2"/>
                        <a:buNone/>
                        <a:tabLst/>
                      </a:pPr>
                      <a:r>
                        <a:rPr kumimoji="0" lang="en-US" sz="1400" b="0" i="0" u="none" strike="noStrike" cap="none" normalizeH="0" baseline="0" smtClean="0">
                          <a:ln>
                            <a:noFill/>
                          </a:ln>
                          <a:solidFill>
                            <a:schemeClr val="tx1"/>
                          </a:solidFill>
                          <a:effectLst/>
                          <a:latin typeface="Arial" pitchFamily="34" charset="0"/>
                        </a:rPr>
                        <a:t>Facilitators</a:t>
                      </a:r>
                    </a:p>
                  </a:txBody>
                  <a:tcPr horzOverflow="overflow">
                    <a:lnL>
                      <a:noFill/>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noFill/>
                  </a:tcPr>
                </a:tc>
                <a:tc rowSpan="2">
                  <a:txBody>
                    <a:bodyPr/>
                    <a:lstStyle/>
                    <a:p>
                      <a:pPr marL="0" marR="0" lvl="0" indent="0" algn="ctr" defTabSz="914400" rtl="0" eaLnBrk="1" fontAlgn="base" latinLnBrk="0" hangingPunct="1">
                        <a:lnSpc>
                          <a:spcPct val="95000"/>
                        </a:lnSpc>
                        <a:spcBef>
                          <a:spcPct val="40000"/>
                        </a:spcBef>
                        <a:spcAft>
                          <a:spcPct val="0"/>
                        </a:spcAft>
                        <a:buClr>
                          <a:schemeClr val="accent1"/>
                        </a:buClr>
                        <a:buSzTx/>
                        <a:buFont typeface="Wingdings" pitchFamily="2" charset="2"/>
                        <a:buNone/>
                        <a:tabLst/>
                      </a:pPr>
                      <a:r>
                        <a:rPr kumimoji="0" lang="en-US" sz="1400" b="0" i="0" u="none" strike="noStrike" cap="none" normalizeH="0" baseline="0" smtClean="0">
                          <a:ln>
                            <a:noFill/>
                          </a:ln>
                          <a:solidFill>
                            <a:schemeClr val="tx1"/>
                          </a:solidFill>
                          <a:effectLst/>
                          <a:latin typeface="Arial" pitchFamily="34" charset="0"/>
                        </a:rPr>
                        <a:t>Not applicable</a:t>
                      </a:r>
                    </a:p>
                  </a:txBody>
                  <a:tcPr horzOverflow="overflow">
                    <a:lnL w="12700" cap="flat" cmpd="sng" algn="ctr">
                      <a:solidFill>
                        <a:schemeClr val="accent1"/>
                      </a:solidFill>
                      <a:prstDash val="solid"/>
                      <a:round/>
                      <a:headEnd type="none" w="med" len="med"/>
                      <a:tailEnd type="none" w="med" len="med"/>
                    </a:lnL>
                    <a:lnR cap="flat">
                      <a:noFill/>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noFill/>
                  </a:tcPr>
                </a:tc>
              </a:tr>
              <a:tr h="211138">
                <a:tc vMerge="1">
                  <a:txBody>
                    <a:bodyPr/>
                    <a:lstStyle/>
                    <a:p>
                      <a:endParaRPr lang="en-GB"/>
                    </a:p>
                  </a:txBody>
                  <a:tcPr/>
                </a:tc>
                <a:tc gridSpan="2">
                  <a:txBody>
                    <a:bodyPr/>
                    <a:lstStyle/>
                    <a:p>
                      <a:pPr marL="0" marR="0" lvl="0" indent="0" algn="ctr" defTabSz="914400" rtl="0" eaLnBrk="1" fontAlgn="base" latinLnBrk="0" hangingPunct="1">
                        <a:lnSpc>
                          <a:spcPct val="95000"/>
                        </a:lnSpc>
                        <a:spcBef>
                          <a:spcPct val="40000"/>
                        </a:spcBef>
                        <a:spcAft>
                          <a:spcPct val="0"/>
                        </a:spcAft>
                        <a:buClr>
                          <a:schemeClr val="accent1"/>
                        </a:buClr>
                        <a:buSzTx/>
                        <a:buFont typeface="Wingdings" pitchFamily="2" charset="2"/>
                        <a:buNone/>
                        <a:tabLst/>
                      </a:pPr>
                      <a:r>
                        <a:rPr kumimoji="0" lang="en-US" sz="1400" b="0" i="0" u="none" strike="noStrike" cap="none" normalizeH="0" baseline="0" smtClean="0">
                          <a:ln>
                            <a:noFill/>
                          </a:ln>
                          <a:solidFill>
                            <a:schemeClr val="tx1"/>
                          </a:solidFill>
                          <a:effectLst/>
                          <a:latin typeface="Arial" pitchFamily="34" charset="0"/>
                        </a:rPr>
                        <a:t>Functioning</a:t>
                      </a:r>
                    </a:p>
                  </a:txBody>
                  <a:tcPr horzOverflow="overflow">
                    <a:lnL>
                      <a:noFill/>
                    </a:lnL>
                    <a:lnR>
                      <a:noFill/>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noFill/>
                  </a:tcPr>
                </a:tc>
                <a:tc hMerge="1">
                  <a:txBody>
                    <a:bodyPr/>
                    <a:lstStyle/>
                    <a:p>
                      <a:endParaRPr lang="en-GB"/>
                    </a:p>
                  </a:txBody>
                  <a:tcPr/>
                </a:tc>
                <a:tc vMerge="1">
                  <a:txBody>
                    <a:bodyPr/>
                    <a:lstStyle/>
                    <a:p>
                      <a:endParaRPr lang="en-GB"/>
                    </a:p>
                  </a:txBody>
                  <a:tcPr/>
                </a:tc>
                <a:tc vMerge="1">
                  <a:txBody>
                    <a:bodyPr/>
                    <a:lstStyle/>
                    <a:p>
                      <a:endParaRPr lang="en-GB"/>
                    </a:p>
                  </a:txBody>
                  <a:tcPr/>
                </a:tc>
              </a:tr>
              <a:tr h="1182688">
                <a:tc rowSpan="2">
                  <a:txBody>
                    <a:bodyPr/>
                    <a:lstStyle/>
                    <a:p>
                      <a:pPr marL="0" marR="0" lvl="0" indent="0" algn="l" defTabSz="914400" rtl="0" eaLnBrk="1" fontAlgn="base" latinLnBrk="0" hangingPunct="1">
                        <a:lnSpc>
                          <a:spcPct val="95000"/>
                        </a:lnSpc>
                        <a:spcBef>
                          <a:spcPct val="40000"/>
                        </a:spcBef>
                        <a:spcAft>
                          <a:spcPct val="0"/>
                        </a:spcAft>
                        <a:buClr>
                          <a:schemeClr val="accent1"/>
                        </a:buClr>
                        <a:buSzTx/>
                        <a:buFont typeface="Wingdings" pitchFamily="2" charset="2"/>
                        <a:buNone/>
                        <a:tabLst/>
                      </a:pPr>
                      <a:r>
                        <a:rPr kumimoji="0" lang="en-US" sz="1400" b="1" i="1" u="none" strike="noStrike" cap="none" normalizeH="0" baseline="0" smtClean="0">
                          <a:ln>
                            <a:noFill/>
                          </a:ln>
                          <a:solidFill>
                            <a:schemeClr val="tx1"/>
                          </a:solidFill>
                          <a:effectLst/>
                          <a:latin typeface="Arial" pitchFamily="34" charset="0"/>
                        </a:rPr>
                        <a:t>Negative Aspect</a:t>
                      </a:r>
                    </a:p>
                  </a:txBody>
                  <a:tcPr horzOverflow="overflow">
                    <a:lnL cap="flat">
                      <a:noFill/>
                    </a:lnL>
                    <a:lnR>
                      <a:noFill/>
                    </a:lnR>
                    <a:lnT w="12700" cap="flat" cmpd="sng" algn="ctr">
                      <a:solidFill>
                        <a:schemeClr val="accent1"/>
                      </a:solidFill>
                      <a:prstDash val="solid"/>
                      <a:round/>
                      <a:headEnd type="none" w="med" len="med"/>
                      <a:tailEnd type="none" w="med" len="med"/>
                    </a:lnT>
                    <a:lnB cap="flat">
                      <a:noFill/>
                    </a:lnB>
                    <a:lnTlToBr>
                      <a:noFill/>
                    </a:lnTlToBr>
                    <a:lnBlToTr>
                      <a:noFill/>
                    </a:lnBlToTr>
                    <a:noFill/>
                  </a:tcPr>
                </a:tc>
                <a:tc>
                  <a:txBody>
                    <a:bodyPr/>
                    <a:lstStyle/>
                    <a:p>
                      <a:pPr marL="0" marR="0" lvl="0" indent="0" algn="ctr" defTabSz="914400" rtl="0" eaLnBrk="1" fontAlgn="base" latinLnBrk="0" hangingPunct="1">
                        <a:lnSpc>
                          <a:spcPct val="95000"/>
                        </a:lnSpc>
                        <a:spcBef>
                          <a:spcPct val="40000"/>
                        </a:spcBef>
                        <a:spcAft>
                          <a:spcPct val="0"/>
                        </a:spcAft>
                        <a:buClr>
                          <a:schemeClr val="accent1"/>
                        </a:buClr>
                        <a:buSzTx/>
                        <a:buFont typeface="Wingdings" pitchFamily="2" charset="2"/>
                        <a:buNone/>
                        <a:tabLst/>
                      </a:pPr>
                      <a:r>
                        <a:rPr kumimoji="0" lang="en-US" sz="1400" b="0" i="0" u="none" strike="noStrike" cap="none" normalizeH="0" baseline="0" smtClean="0">
                          <a:ln>
                            <a:noFill/>
                          </a:ln>
                          <a:solidFill>
                            <a:schemeClr val="tx1"/>
                          </a:solidFill>
                          <a:effectLst/>
                          <a:latin typeface="Arial" pitchFamily="34" charset="0"/>
                        </a:rPr>
                        <a:t>Impairment</a:t>
                      </a:r>
                    </a:p>
                  </a:txBody>
                  <a:tcPr horzOverflow="overflow">
                    <a:lnL>
                      <a:noFill/>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95000"/>
                        </a:lnSpc>
                        <a:spcBef>
                          <a:spcPct val="40000"/>
                        </a:spcBef>
                        <a:spcAft>
                          <a:spcPct val="0"/>
                        </a:spcAft>
                        <a:buClr>
                          <a:schemeClr val="accent1"/>
                        </a:buClr>
                        <a:buSzTx/>
                        <a:buFont typeface="Wingdings" pitchFamily="2" charset="2"/>
                        <a:buNone/>
                        <a:tabLst/>
                      </a:pPr>
                      <a:r>
                        <a:rPr kumimoji="0" lang="en-US" sz="1400" b="0" i="0" u="none" strike="noStrike" cap="none" normalizeH="0" baseline="0" smtClean="0">
                          <a:ln>
                            <a:noFill/>
                          </a:ln>
                          <a:solidFill>
                            <a:schemeClr val="tx1"/>
                          </a:solidFill>
                          <a:effectLst/>
                          <a:latin typeface="Arial" pitchFamily="34" charset="0"/>
                        </a:rPr>
                        <a:t>Activity limitation; Participation restriction</a:t>
                      </a:r>
                    </a:p>
                  </a:txBody>
                  <a:tcPr horzOverflow="overflow">
                    <a:lnL w="12700" cap="flat" cmpd="sng" algn="ctr">
                      <a:solidFill>
                        <a:schemeClr val="accent1"/>
                      </a:solidFill>
                      <a:prstDash val="solid"/>
                      <a:round/>
                      <a:headEnd type="none" w="med" len="med"/>
                      <a:tailEnd type="none" w="med" len="med"/>
                    </a:lnL>
                    <a:lnR>
                      <a:noFill/>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noFill/>
                  </a:tcPr>
                </a:tc>
                <a:tc rowSpan="2">
                  <a:txBody>
                    <a:bodyPr/>
                    <a:lstStyle/>
                    <a:p>
                      <a:pPr marL="0" marR="0" lvl="0" indent="0" algn="ctr" defTabSz="914400" rtl="0" eaLnBrk="1" fontAlgn="base" latinLnBrk="0" hangingPunct="1">
                        <a:lnSpc>
                          <a:spcPct val="95000"/>
                        </a:lnSpc>
                        <a:spcBef>
                          <a:spcPct val="40000"/>
                        </a:spcBef>
                        <a:spcAft>
                          <a:spcPct val="0"/>
                        </a:spcAft>
                        <a:buClr>
                          <a:schemeClr val="accent1"/>
                        </a:buClr>
                        <a:buSzTx/>
                        <a:buFont typeface="Wingdings" pitchFamily="2" charset="2"/>
                        <a:buNone/>
                        <a:tabLst/>
                      </a:pPr>
                      <a:r>
                        <a:rPr kumimoji="0" lang="en-US" sz="1400" b="0" i="0" u="none" strike="noStrike" cap="none" normalizeH="0" baseline="0" smtClean="0">
                          <a:ln>
                            <a:noFill/>
                          </a:ln>
                          <a:solidFill>
                            <a:schemeClr val="tx1"/>
                          </a:solidFill>
                          <a:effectLst/>
                          <a:latin typeface="Arial" pitchFamily="34" charset="0"/>
                        </a:rPr>
                        <a:t>Barriers</a:t>
                      </a:r>
                      <a:br>
                        <a:rPr kumimoji="0" lang="en-US" sz="1400" b="0" i="0" u="none" strike="noStrike" cap="none" normalizeH="0" baseline="0" smtClean="0">
                          <a:ln>
                            <a:noFill/>
                          </a:ln>
                          <a:solidFill>
                            <a:schemeClr val="tx1"/>
                          </a:solidFill>
                          <a:effectLst/>
                          <a:latin typeface="Arial" pitchFamily="34" charset="0"/>
                        </a:rPr>
                      </a:br>
                      <a:r>
                        <a:rPr kumimoji="0" lang="en-US" sz="1400" b="0" i="0" u="none" strike="noStrike" cap="none" normalizeH="0" baseline="0" smtClean="0">
                          <a:ln>
                            <a:noFill/>
                          </a:ln>
                          <a:solidFill>
                            <a:schemeClr val="tx1"/>
                          </a:solidFill>
                          <a:effectLst/>
                          <a:latin typeface="Arial" pitchFamily="34" charset="0"/>
                        </a:rPr>
                        <a:t>/hindrances</a:t>
                      </a:r>
                    </a:p>
                  </a:txBody>
                  <a:tcPr horzOverflow="overflow">
                    <a:lnL>
                      <a:noFill/>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cap="flat">
                      <a:noFill/>
                    </a:lnB>
                    <a:lnTlToBr>
                      <a:noFill/>
                    </a:lnTlToBr>
                    <a:lnBlToTr>
                      <a:noFill/>
                    </a:lnBlToTr>
                    <a:noFill/>
                  </a:tcPr>
                </a:tc>
                <a:tc rowSpan="2">
                  <a:txBody>
                    <a:bodyPr/>
                    <a:lstStyle/>
                    <a:p>
                      <a:pPr marL="0" marR="0" lvl="0" indent="0" algn="ctr" defTabSz="914400" rtl="0" eaLnBrk="1" fontAlgn="base" latinLnBrk="0" hangingPunct="1">
                        <a:lnSpc>
                          <a:spcPct val="95000"/>
                        </a:lnSpc>
                        <a:spcBef>
                          <a:spcPct val="40000"/>
                        </a:spcBef>
                        <a:spcAft>
                          <a:spcPct val="0"/>
                        </a:spcAft>
                        <a:buClr>
                          <a:schemeClr val="accent1"/>
                        </a:buClr>
                        <a:buSzTx/>
                        <a:buFont typeface="Wingdings" pitchFamily="2" charset="2"/>
                        <a:buNone/>
                        <a:tabLst/>
                      </a:pPr>
                      <a:r>
                        <a:rPr kumimoji="0" lang="en-US" sz="1400" b="0" i="0" u="none" strike="noStrike" cap="none" normalizeH="0" baseline="0" smtClean="0">
                          <a:ln>
                            <a:noFill/>
                          </a:ln>
                          <a:solidFill>
                            <a:schemeClr val="tx1"/>
                          </a:solidFill>
                          <a:effectLst/>
                          <a:latin typeface="Arial" pitchFamily="34" charset="0"/>
                        </a:rPr>
                        <a:t>Not applicable</a:t>
                      </a:r>
                    </a:p>
                  </a:txBody>
                  <a:tcPr horzOverflow="overflow">
                    <a:lnL w="12700" cap="flat" cmpd="sng" algn="ctr">
                      <a:solidFill>
                        <a:schemeClr val="accent1"/>
                      </a:solidFill>
                      <a:prstDash val="solid"/>
                      <a:round/>
                      <a:headEnd type="none" w="med" len="med"/>
                      <a:tailEnd type="none" w="med" len="med"/>
                    </a:lnL>
                    <a:lnR cap="flat">
                      <a:noFill/>
                    </a:lnR>
                    <a:lnT w="12700" cap="flat" cmpd="sng" algn="ctr">
                      <a:solidFill>
                        <a:schemeClr val="accent1"/>
                      </a:solidFill>
                      <a:prstDash val="solid"/>
                      <a:round/>
                      <a:headEnd type="none" w="med" len="med"/>
                      <a:tailEnd type="none" w="med" len="med"/>
                    </a:lnT>
                    <a:lnB cap="flat">
                      <a:noFill/>
                    </a:lnB>
                    <a:lnTlToBr>
                      <a:noFill/>
                    </a:lnTlToBr>
                    <a:lnBlToTr>
                      <a:noFill/>
                    </a:lnBlToTr>
                    <a:noFill/>
                  </a:tcPr>
                </a:tc>
              </a:tr>
              <a:tr h="338138">
                <a:tc vMerge="1">
                  <a:txBody>
                    <a:bodyPr/>
                    <a:lstStyle/>
                    <a:p>
                      <a:endParaRPr lang="en-GB"/>
                    </a:p>
                  </a:txBody>
                  <a:tcPr/>
                </a:tc>
                <a:tc gridSpan="2">
                  <a:txBody>
                    <a:bodyPr/>
                    <a:lstStyle/>
                    <a:p>
                      <a:pPr marL="0" marR="0" lvl="0" indent="0" algn="ctr" defTabSz="914400" rtl="0" eaLnBrk="1" fontAlgn="base" latinLnBrk="0" hangingPunct="1">
                        <a:lnSpc>
                          <a:spcPct val="95000"/>
                        </a:lnSpc>
                        <a:spcBef>
                          <a:spcPct val="40000"/>
                        </a:spcBef>
                        <a:spcAft>
                          <a:spcPct val="0"/>
                        </a:spcAft>
                        <a:buClr>
                          <a:schemeClr val="accent1"/>
                        </a:buClr>
                        <a:buSzTx/>
                        <a:buFont typeface="Wingdings" pitchFamily="2" charset="2"/>
                        <a:buNone/>
                        <a:tabLst/>
                      </a:pPr>
                      <a:r>
                        <a:rPr kumimoji="0" lang="en-US" sz="1400" b="0" i="0" u="none" strike="noStrike" cap="none" normalizeH="0" baseline="0" smtClean="0">
                          <a:ln>
                            <a:noFill/>
                          </a:ln>
                          <a:solidFill>
                            <a:schemeClr val="tx1"/>
                          </a:solidFill>
                          <a:effectLst/>
                          <a:latin typeface="Arial" pitchFamily="34" charset="0"/>
                        </a:rPr>
                        <a:t>Disability</a:t>
                      </a:r>
                    </a:p>
                  </a:txBody>
                  <a:tcPr horzOverflow="overflow">
                    <a:lnL>
                      <a:noFill/>
                    </a:lnL>
                    <a:lnR>
                      <a:noFill/>
                    </a:lnR>
                    <a:lnT w="12700" cap="flat" cmpd="sng" algn="ctr">
                      <a:solidFill>
                        <a:schemeClr val="accent1"/>
                      </a:solidFill>
                      <a:prstDash val="solid"/>
                      <a:round/>
                      <a:headEnd type="none" w="med" len="med"/>
                      <a:tailEnd type="none" w="med" len="med"/>
                    </a:lnT>
                    <a:lnB cap="flat">
                      <a:noFill/>
                    </a:lnB>
                    <a:lnTlToBr>
                      <a:noFill/>
                    </a:lnTlToBr>
                    <a:lnBlToTr>
                      <a:noFill/>
                    </a:lnBlToTr>
                    <a:noFill/>
                  </a:tcPr>
                </a:tc>
                <a:tc hMerge="1">
                  <a:txBody>
                    <a:bodyPr/>
                    <a:lstStyle/>
                    <a:p>
                      <a:endParaRPr lang="en-GB"/>
                    </a:p>
                  </a:txBody>
                  <a:tcPr/>
                </a:tc>
                <a:tc vMerge="1">
                  <a:txBody>
                    <a:bodyPr/>
                    <a:lstStyle/>
                    <a:p>
                      <a:endParaRPr lang="en-GB"/>
                    </a:p>
                  </a:txBody>
                  <a:tcPr/>
                </a:tc>
                <a:tc vMerge="1">
                  <a:txBody>
                    <a:bodyPr/>
                    <a:lstStyle/>
                    <a:p>
                      <a:endParaRPr lang="en-GB"/>
                    </a:p>
                  </a:txBody>
                  <a:tcPr/>
                </a:tc>
              </a:tr>
            </a:tbl>
          </a:graphicData>
        </a:graphic>
      </p:graphicFrame>
      <p:sp>
        <p:nvSpPr>
          <p:cNvPr id="80941" name="Rectangle 45"/>
          <p:cNvSpPr>
            <a:spLocks noChangeArrowheads="1"/>
          </p:cNvSpPr>
          <p:nvPr/>
        </p:nvSpPr>
        <p:spPr bwMode="auto">
          <a:xfrm>
            <a:off x="317500" y="6188075"/>
            <a:ext cx="8482013" cy="347663"/>
          </a:xfrm>
          <a:prstGeom prst="rect">
            <a:avLst/>
          </a:prstGeom>
          <a:noFill/>
          <a:ln w="9525">
            <a:noFill/>
            <a:miter lim="800000"/>
            <a:headEnd/>
            <a:tailEnd/>
          </a:ln>
          <a:effectLst/>
        </p:spPr>
        <p:txBody>
          <a:bodyPr anchor="b"/>
          <a:lstStyle/>
          <a:p>
            <a:pPr marL="120650" indent="-120650">
              <a:lnSpc>
                <a:spcPct val="95000"/>
              </a:lnSpc>
              <a:spcBef>
                <a:spcPct val="35000"/>
              </a:spcBef>
              <a:buClr>
                <a:schemeClr val="accent1"/>
              </a:buClr>
              <a:buFont typeface="Wingdings" pitchFamily="2" charset="2"/>
              <a:buNone/>
            </a:pPr>
            <a:r>
              <a:rPr lang="en-US" sz="1300"/>
              <a:t>*	World Health Organization. </a:t>
            </a:r>
            <a:r>
              <a:rPr lang="en-US" sz="1300" i="1"/>
              <a:t>International Classification of Functioning, Disability and Health: ICF</a:t>
            </a:r>
            <a:r>
              <a:rPr lang="en-US" sz="1300"/>
              <a:t>. Geneva: World Health Organization, 2001.</a:t>
            </a:r>
            <a:endParaRPr lang="en-US" sz="1300">
              <a:ea typeface="ＭＳ Ｐゴシック" pitchFamily="34" charset="-128"/>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2"/>
          <p:cNvSpPr>
            <a:spLocks noGrp="1" noChangeArrowheads="1"/>
          </p:cNvSpPr>
          <p:nvPr>
            <p:ph type="title"/>
          </p:nvPr>
        </p:nvSpPr>
        <p:spPr/>
        <p:txBody>
          <a:bodyPr/>
          <a:lstStyle/>
          <a:p>
            <a:r>
              <a:rPr lang="en-US"/>
              <a:t>ICF Definitions</a:t>
            </a:r>
          </a:p>
        </p:txBody>
      </p:sp>
      <p:sp>
        <p:nvSpPr>
          <p:cNvPr id="158723" name="Rectangle 3"/>
          <p:cNvSpPr>
            <a:spLocks noGrp="1" noChangeArrowheads="1"/>
          </p:cNvSpPr>
          <p:nvPr>
            <p:ph type="body" idx="1"/>
          </p:nvPr>
        </p:nvSpPr>
        <p:spPr>
          <a:xfrm>
            <a:off x="815975" y="2122488"/>
            <a:ext cx="7473950" cy="4911725"/>
          </a:xfrm>
        </p:spPr>
        <p:txBody>
          <a:bodyPr/>
          <a:lstStyle/>
          <a:p>
            <a:pPr marL="0" indent="0">
              <a:spcBef>
                <a:spcPct val="50000"/>
              </a:spcBef>
              <a:buFont typeface="Wingdings" pitchFamily="2" charset="2"/>
              <a:buNone/>
            </a:pPr>
            <a:r>
              <a:rPr lang="en-US" sz="2200" b="1">
                <a:solidFill>
                  <a:schemeClr val="accent1"/>
                </a:solidFill>
              </a:rPr>
              <a:t>Activity limitations</a:t>
            </a:r>
            <a:r>
              <a:rPr lang="en-US" sz="2200">
                <a:solidFill>
                  <a:schemeClr val="accent1"/>
                </a:solidFill>
                <a:latin typeface="Arial Black" pitchFamily="34" charset="0"/>
              </a:rPr>
              <a:t/>
            </a:r>
            <a:br>
              <a:rPr lang="en-US" sz="2200">
                <a:solidFill>
                  <a:schemeClr val="accent1"/>
                </a:solidFill>
                <a:latin typeface="Arial Black" pitchFamily="34" charset="0"/>
              </a:rPr>
            </a:br>
            <a:r>
              <a:rPr lang="en-US" sz="2200"/>
              <a:t>Difficulties an individual may have in executing activities</a:t>
            </a:r>
          </a:p>
          <a:p>
            <a:pPr marL="0" indent="0">
              <a:spcBef>
                <a:spcPct val="50000"/>
              </a:spcBef>
              <a:buFont typeface="Wingdings" pitchFamily="2" charset="2"/>
              <a:buNone/>
            </a:pPr>
            <a:r>
              <a:rPr lang="en-US" sz="2200" b="1">
                <a:solidFill>
                  <a:schemeClr val="accent1"/>
                </a:solidFill>
              </a:rPr>
              <a:t>Participation restrictions</a:t>
            </a:r>
            <a:br>
              <a:rPr lang="en-US" sz="2200" b="1">
                <a:solidFill>
                  <a:schemeClr val="accent1"/>
                </a:solidFill>
              </a:rPr>
            </a:br>
            <a:r>
              <a:rPr lang="en-US" sz="2200"/>
              <a:t>Problems an individual may experience in involvement in life situations</a:t>
            </a:r>
          </a:p>
        </p:txBody>
      </p:sp>
      <p:sp>
        <p:nvSpPr>
          <p:cNvPr id="158724" name="Rectangle 4"/>
          <p:cNvSpPr>
            <a:spLocks noChangeArrowheads="1"/>
          </p:cNvSpPr>
          <p:nvPr/>
        </p:nvSpPr>
        <p:spPr bwMode="auto">
          <a:xfrm>
            <a:off x="317500" y="6188075"/>
            <a:ext cx="8482013" cy="347663"/>
          </a:xfrm>
          <a:prstGeom prst="rect">
            <a:avLst/>
          </a:prstGeom>
          <a:noFill/>
          <a:ln w="9525">
            <a:noFill/>
            <a:miter lim="800000"/>
            <a:headEnd/>
            <a:tailEnd/>
          </a:ln>
          <a:effectLst/>
        </p:spPr>
        <p:txBody>
          <a:bodyPr anchor="b"/>
          <a:lstStyle/>
          <a:p>
            <a:pPr marL="631825" indent="-631825">
              <a:lnSpc>
                <a:spcPct val="95000"/>
              </a:lnSpc>
              <a:spcBef>
                <a:spcPct val="35000"/>
              </a:spcBef>
              <a:buClr>
                <a:schemeClr val="accent1"/>
              </a:buClr>
              <a:buFont typeface="Wingdings" pitchFamily="2" charset="2"/>
              <a:buNone/>
            </a:pPr>
            <a:r>
              <a:rPr lang="en-US" sz="1300"/>
              <a:t>Source:	World Health Organization. </a:t>
            </a:r>
            <a:r>
              <a:rPr lang="en-US" sz="1300" i="1"/>
              <a:t>International Classification of Functioning, Disability and Health: ICF</a:t>
            </a:r>
            <a:r>
              <a:rPr lang="en-US" sz="1300"/>
              <a:t>. 2001.</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92" name="Rectangle 8"/>
          <p:cNvSpPr>
            <a:spLocks noGrp="1" noChangeArrowheads="1"/>
          </p:cNvSpPr>
          <p:nvPr>
            <p:ph type="title"/>
          </p:nvPr>
        </p:nvSpPr>
        <p:spPr/>
        <p:txBody>
          <a:bodyPr/>
          <a:lstStyle/>
          <a:p>
            <a:r>
              <a:rPr lang="en-US"/>
              <a:t>Who Will You Be Seeing?</a:t>
            </a:r>
          </a:p>
        </p:txBody>
      </p:sp>
      <p:sp>
        <p:nvSpPr>
          <p:cNvPr id="93193" name="Rectangle 9"/>
          <p:cNvSpPr>
            <a:spLocks noChangeArrowheads="1"/>
          </p:cNvSpPr>
          <p:nvPr/>
        </p:nvSpPr>
        <p:spPr bwMode="auto">
          <a:xfrm>
            <a:off x="1474788" y="2062163"/>
            <a:ext cx="6194425" cy="2209800"/>
          </a:xfrm>
          <a:prstGeom prst="rect">
            <a:avLst/>
          </a:prstGeom>
          <a:noFill/>
          <a:ln w="9525">
            <a:noFill/>
            <a:miter lim="800000"/>
            <a:headEnd/>
            <a:tailEnd/>
          </a:ln>
          <a:effectLst/>
        </p:spPr>
        <p:txBody>
          <a:bodyPr/>
          <a:lstStyle/>
          <a:p>
            <a:pPr marL="292100" indent="-292100" algn="ctr">
              <a:lnSpc>
                <a:spcPct val="85000"/>
              </a:lnSpc>
              <a:spcBef>
                <a:spcPct val="40000"/>
              </a:spcBef>
              <a:buClr>
                <a:schemeClr val="accent1"/>
              </a:buClr>
              <a:buFont typeface="Wingdings" pitchFamily="2" charset="2"/>
              <a:buNone/>
            </a:pPr>
            <a:endParaRPr lang="en-US" sz="2800" b="1">
              <a:solidFill>
                <a:schemeClr val="hlink"/>
              </a:solidFill>
            </a:endParaRPr>
          </a:p>
          <a:p>
            <a:pPr marL="292100" indent="-292100" algn="ctr">
              <a:lnSpc>
                <a:spcPct val="85000"/>
              </a:lnSpc>
              <a:spcBef>
                <a:spcPct val="40000"/>
              </a:spcBef>
              <a:buClr>
                <a:schemeClr val="accent1"/>
              </a:buClr>
              <a:buFont typeface="Wingdings" pitchFamily="2" charset="2"/>
              <a:buNone/>
            </a:pPr>
            <a:r>
              <a:rPr lang="en-US" sz="4800" b="1">
                <a:solidFill>
                  <a:schemeClr val="hlink"/>
                </a:solidFill>
                <a:latin typeface="Arial Black" pitchFamily="34" charset="0"/>
              </a:rPr>
              <a:t>46%</a:t>
            </a:r>
            <a:r>
              <a:rPr lang="en-US" sz="4400">
                <a:latin typeface="Arial Black" pitchFamily="34" charset="0"/>
              </a:rPr>
              <a:t/>
            </a:r>
            <a:br>
              <a:rPr lang="en-US" sz="4400">
                <a:latin typeface="Arial Black" pitchFamily="34" charset="0"/>
              </a:rPr>
            </a:br>
            <a:r>
              <a:rPr lang="en-US" sz="2800"/>
              <a:t>have more than one disability</a:t>
            </a:r>
          </a:p>
        </p:txBody>
      </p:sp>
      <p:sp>
        <p:nvSpPr>
          <p:cNvPr id="93194" name="Rectangle 10"/>
          <p:cNvSpPr>
            <a:spLocks noChangeArrowheads="1"/>
          </p:cNvSpPr>
          <p:nvPr/>
        </p:nvSpPr>
        <p:spPr bwMode="auto">
          <a:xfrm>
            <a:off x="317500" y="6188075"/>
            <a:ext cx="7997825" cy="347663"/>
          </a:xfrm>
          <a:prstGeom prst="rect">
            <a:avLst/>
          </a:prstGeom>
          <a:noFill/>
          <a:ln w="9525">
            <a:noFill/>
            <a:miter lim="800000"/>
            <a:headEnd/>
            <a:tailEnd/>
          </a:ln>
          <a:effectLst/>
        </p:spPr>
        <p:txBody>
          <a:bodyPr anchor="b"/>
          <a:lstStyle/>
          <a:p>
            <a:pPr marL="631825" indent="-631825">
              <a:lnSpc>
                <a:spcPct val="95000"/>
              </a:lnSpc>
              <a:spcBef>
                <a:spcPct val="35000"/>
              </a:spcBef>
              <a:buClr>
                <a:schemeClr val="accent1"/>
              </a:buClr>
              <a:buFont typeface="Wingdings" pitchFamily="2" charset="2"/>
              <a:buNone/>
            </a:pPr>
            <a:r>
              <a:rPr lang="en-US" sz="1300"/>
              <a:t>Source:	</a:t>
            </a:r>
            <a:r>
              <a:rPr lang="en-US" sz="1200">
                <a:ea typeface="ＭＳ Ｐゴシック" pitchFamily="34" charset="-128"/>
              </a:rPr>
              <a:t>U. S. Census Bureau. </a:t>
            </a:r>
            <a:r>
              <a:rPr lang="en-US" sz="1200" i="1">
                <a:ea typeface="ＭＳ Ｐゴシック" pitchFamily="34" charset="-128"/>
              </a:rPr>
              <a:t>Disability Status: 2000: Census 2000 Brief.</a:t>
            </a:r>
            <a:r>
              <a:rPr lang="en-US" sz="1200">
                <a:ea typeface="ＭＳ Ｐゴシック" pitchFamily="34" charset="-128"/>
              </a:rPr>
              <a:t> 2003.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40" name="Rectangle 8"/>
          <p:cNvSpPr>
            <a:spLocks noGrp="1" noChangeArrowheads="1"/>
          </p:cNvSpPr>
          <p:nvPr>
            <p:ph type="title"/>
          </p:nvPr>
        </p:nvSpPr>
        <p:spPr/>
        <p:txBody>
          <a:bodyPr/>
          <a:lstStyle/>
          <a:p>
            <a:r>
              <a:rPr lang="en-US"/>
              <a:t>Who Will You Be Seeing?</a:t>
            </a:r>
          </a:p>
        </p:txBody>
      </p:sp>
      <p:sp>
        <p:nvSpPr>
          <p:cNvPr id="95241" name="Rectangle 9"/>
          <p:cNvSpPr>
            <a:spLocks noChangeArrowheads="1"/>
          </p:cNvSpPr>
          <p:nvPr/>
        </p:nvSpPr>
        <p:spPr bwMode="auto">
          <a:xfrm>
            <a:off x="1474788" y="2216150"/>
            <a:ext cx="6194425" cy="3051175"/>
          </a:xfrm>
          <a:prstGeom prst="rect">
            <a:avLst/>
          </a:prstGeom>
          <a:noFill/>
          <a:ln w="9525">
            <a:noFill/>
            <a:miter lim="800000"/>
            <a:headEnd/>
            <a:tailEnd/>
          </a:ln>
          <a:effectLst/>
        </p:spPr>
        <p:txBody>
          <a:bodyPr/>
          <a:lstStyle/>
          <a:p>
            <a:pPr marL="292100" indent="-292100" algn="ctr">
              <a:lnSpc>
                <a:spcPct val="85000"/>
              </a:lnSpc>
              <a:spcBef>
                <a:spcPct val="70000"/>
              </a:spcBef>
              <a:buClr>
                <a:schemeClr val="accent1"/>
              </a:buClr>
              <a:buFont typeface="Wingdings" pitchFamily="2" charset="2"/>
              <a:buNone/>
            </a:pPr>
            <a:r>
              <a:rPr lang="en-US" sz="4800" b="1">
                <a:solidFill>
                  <a:schemeClr val="hlink"/>
                </a:solidFill>
                <a:latin typeface="Arial Black" pitchFamily="34" charset="0"/>
              </a:rPr>
              <a:t>60%</a:t>
            </a:r>
            <a:r>
              <a:rPr lang="en-US" sz="2800" b="1">
                <a:solidFill>
                  <a:schemeClr val="hlink"/>
                </a:solidFill>
              </a:rPr>
              <a:t> </a:t>
            </a:r>
            <a:br>
              <a:rPr lang="en-US" sz="2800" b="1">
                <a:solidFill>
                  <a:schemeClr val="hlink"/>
                </a:solidFill>
              </a:rPr>
            </a:br>
            <a:r>
              <a:rPr lang="en-US" sz="2800"/>
              <a:t>of disabled men are employed</a:t>
            </a:r>
          </a:p>
          <a:p>
            <a:pPr marL="292100" indent="-292100" algn="ctr">
              <a:lnSpc>
                <a:spcPct val="85000"/>
              </a:lnSpc>
              <a:spcBef>
                <a:spcPct val="70000"/>
              </a:spcBef>
              <a:buClr>
                <a:schemeClr val="accent1"/>
              </a:buClr>
              <a:buFont typeface="Wingdings" pitchFamily="2" charset="2"/>
              <a:buNone/>
            </a:pPr>
            <a:r>
              <a:rPr lang="en-US" sz="4800" b="1">
                <a:solidFill>
                  <a:schemeClr val="hlink"/>
                </a:solidFill>
                <a:latin typeface="Arial Black" pitchFamily="34" charset="0"/>
              </a:rPr>
              <a:t>51%</a:t>
            </a:r>
            <a:r>
              <a:rPr lang="en-US" sz="2800" b="1">
                <a:solidFill>
                  <a:schemeClr val="hlink"/>
                </a:solidFill>
              </a:rPr>
              <a:t> </a:t>
            </a:r>
            <a:br>
              <a:rPr lang="en-US" sz="2800" b="1">
                <a:solidFill>
                  <a:schemeClr val="hlink"/>
                </a:solidFill>
              </a:rPr>
            </a:br>
            <a:r>
              <a:rPr lang="en-US" sz="2800"/>
              <a:t>of disabled women are employed</a:t>
            </a:r>
          </a:p>
        </p:txBody>
      </p:sp>
      <p:sp>
        <p:nvSpPr>
          <p:cNvPr id="95242" name="Rectangle 10"/>
          <p:cNvSpPr>
            <a:spLocks noChangeArrowheads="1"/>
          </p:cNvSpPr>
          <p:nvPr/>
        </p:nvSpPr>
        <p:spPr bwMode="auto">
          <a:xfrm>
            <a:off x="317500" y="6188075"/>
            <a:ext cx="7983538" cy="347663"/>
          </a:xfrm>
          <a:prstGeom prst="rect">
            <a:avLst/>
          </a:prstGeom>
          <a:noFill/>
          <a:ln w="9525">
            <a:noFill/>
            <a:miter lim="800000"/>
            <a:headEnd/>
            <a:tailEnd/>
          </a:ln>
          <a:effectLst/>
        </p:spPr>
        <p:txBody>
          <a:bodyPr anchor="b"/>
          <a:lstStyle/>
          <a:p>
            <a:pPr marL="631825" indent="-631825">
              <a:lnSpc>
                <a:spcPct val="95000"/>
              </a:lnSpc>
              <a:spcBef>
                <a:spcPct val="35000"/>
              </a:spcBef>
              <a:buClr>
                <a:schemeClr val="accent1"/>
              </a:buClr>
              <a:buFont typeface="Wingdings" pitchFamily="2" charset="2"/>
              <a:buNone/>
            </a:pPr>
            <a:r>
              <a:rPr lang="en-US" sz="1300"/>
              <a:t>Source:	</a:t>
            </a:r>
            <a:r>
              <a:rPr lang="en-US" sz="1200">
                <a:ea typeface="ＭＳ Ｐゴシック" pitchFamily="34" charset="-128"/>
              </a:rPr>
              <a:t>U. S. Census Bureau. </a:t>
            </a:r>
            <a:r>
              <a:rPr lang="en-US" sz="1200" i="1">
                <a:ea typeface="ＭＳ Ｐゴシック" pitchFamily="34" charset="-128"/>
              </a:rPr>
              <a:t>Disability Status: 2000: Census 2000 Brief.</a:t>
            </a:r>
            <a:r>
              <a:rPr lang="en-US" sz="1200">
                <a:ea typeface="ＭＳ Ｐゴシック" pitchFamily="34" charset="-128"/>
              </a:rPr>
              <a:t> 2003. </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56"/>
          <p:cNvGrpSpPr>
            <a:grpSpLocks/>
          </p:cNvGrpSpPr>
          <p:nvPr/>
        </p:nvGrpSpPr>
        <p:grpSpPr bwMode="auto">
          <a:xfrm>
            <a:off x="779463" y="2597150"/>
            <a:ext cx="7772400" cy="2928938"/>
            <a:chOff x="559" y="1474"/>
            <a:chExt cx="4862" cy="2303"/>
          </a:xfrm>
        </p:grpSpPr>
        <p:sp>
          <p:nvSpPr>
            <p:cNvPr id="52249" name="Rectangle 25"/>
            <p:cNvSpPr>
              <a:spLocks noChangeArrowheads="1"/>
            </p:cNvSpPr>
            <p:nvPr/>
          </p:nvSpPr>
          <p:spPr bwMode="auto">
            <a:xfrm flipV="1">
              <a:off x="559" y="1474"/>
              <a:ext cx="1146" cy="2303"/>
            </a:xfrm>
            <a:prstGeom prst="rect">
              <a:avLst/>
            </a:prstGeom>
            <a:gradFill rotWithShape="1">
              <a:gsLst>
                <a:gs pos="0">
                  <a:schemeClr val="folHlink">
                    <a:gamma/>
                    <a:tint val="0"/>
                    <a:invGamma/>
                  </a:schemeClr>
                </a:gs>
                <a:gs pos="100000">
                  <a:schemeClr val="folHlink"/>
                </a:gs>
              </a:gsLst>
              <a:lin ang="5400000" scaled="1"/>
            </a:gradFill>
            <a:ln w="9525">
              <a:noFill/>
              <a:miter lim="800000"/>
              <a:headEnd/>
              <a:tailEnd/>
            </a:ln>
            <a:effectLst/>
          </p:spPr>
          <p:txBody>
            <a:bodyPr wrap="none" anchor="ctr"/>
            <a:lstStyle/>
            <a:p>
              <a:endParaRPr lang="en-GB"/>
            </a:p>
          </p:txBody>
        </p:sp>
        <p:sp>
          <p:nvSpPr>
            <p:cNvPr id="52279" name="Rectangle 55"/>
            <p:cNvSpPr>
              <a:spLocks noChangeArrowheads="1"/>
            </p:cNvSpPr>
            <p:nvPr/>
          </p:nvSpPr>
          <p:spPr bwMode="auto">
            <a:xfrm flipV="1">
              <a:off x="1776" y="1474"/>
              <a:ext cx="3645" cy="2303"/>
            </a:xfrm>
            <a:prstGeom prst="rect">
              <a:avLst/>
            </a:prstGeom>
            <a:gradFill rotWithShape="1">
              <a:gsLst>
                <a:gs pos="0">
                  <a:schemeClr val="folHlink">
                    <a:gamma/>
                    <a:tint val="0"/>
                    <a:invGamma/>
                  </a:schemeClr>
                </a:gs>
                <a:gs pos="100000">
                  <a:schemeClr val="folHlink"/>
                </a:gs>
              </a:gsLst>
              <a:lin ang="5400000" scaled="1"/>
            </a:gradFill>
            <a:ln w="9525">
              <a:noFill/>
              <a:miter lim="800000"/>
              <a:headEnd/>
              <a:tailEnd/>
            </a:ln>
            <a:effectLst/>
          </p:spPr>
          <p:txBody>
            <a:bodyPr wrap="none" anchor="ctr"/>
            <a:lstStyle/>
            <a:p>
              <a:endParaRPr lang="en-GB"/>
            </a:p>
          </p:txBody>
        </p:sp>
      </p:grpSp>
      <p:sp>
        <p:nvSpPr>
          <p:cNvPr id="52247" name="Rectangle 23"/>
          <p:cNvSpPr>
            <a:spLocks noGrp="1" noChangeArrowheads="1"/>
          </p:cNvSpPr>
          <p:nvPr>
            <p:ph type="title"/>
          </p:nvPr>
        </p:nvSpPr>
        <p:spPr/>
        <p:txBody>
          <a:bodyPr/>
          <a:lstStyle/>
          <a:p>
            <a:r>
              <a:rPr lang="en-US"/>
              <a:t>Disability Classifications</a:t>
            </a:r>
          </a:p>
        </p:txBody>
      </p:sp>
      <p:graphicFrame>
        <p:nvGraphicFramePr>
          <p:cNvPr id="52287" name="Group 63"/>
          <p:cNvGraphicFramePr>
            <a:graphicFrameLocks noGrp="1"/>
          </p:cNvGraphicFramePr>
          <p:nvPr/>
        </p:nvGraphicFramePr>
        <p:xfrm>
          <a:off x="784225" y="1938338"/>
          <a:ext cx="7758113" cy="2940051"/>
        </p:xfrm>
        <a:graphic>
          <a:graphicData uri="http://schemas.openxmlformats.org/drawingml/2006/table">
            <a:tbl>
              <a:tblPr/>
              <a:tblGrid>
                <a:gridCol w="1958975"/>
                <a:gridCol w="5799138"/>
              </a:tblGrid>
              <a:tr h="658813">
                <a:tc>
                  <a:txBody>
                    <a:bodyPr/>
                    <a:lstStyle/>
                    <a:p>
                      <a:pPr marL="0" marR="0" lvl="0" indent="0" algn="l" defTabSz="914400" rtl="0" eaLnBrk="1" fontAlgn="base" latinLnBrk="0" hangingPunct="1">
                        <a:lnSpc>
                          <a:spcPct val="95000"/>
                        </a:lnSpc>
                        <a:spcBef>
                          <a:spcPct val="40000"/>
                        </a:spcBef>
                        <a:spcAft>
                          <a:spcPct val="0"/>
                        </a:spcAft>
                        <a:buClr>
                          <a:schemeClr val="accent1"/>
                        </a:buClr>
                        <a:buSzTx/>
                        <a:buFont typeface="Wingdings" pitchFamily="2" charset="2"/>
                        <a:buNone/>
                        <a:tabLst/>
                      </a:pPr>
                      <a:r>
                        <a:rPr kumimoji="0" lang="en-US" sz="2400" b="1" i="1" u="none" strike="noStrike" cap="none" normalizeH="0" baseline="0" smtClean="0">
                          <a:ln>
                            <a:noFill/>
                          </a:ln>
                          <a:solidFill>
                            <a:schemeClr val="tx1"/>
                          </a:solidFill>
                          <a:effectLst/>
                          <a:latin typeface="Arial" pitchFamily="34" charset="0"/>
                        </a:rPr>
                        <a:t>Age</a:t>
                      </a:r>
                    </a:p>
                  </a:txBody>
                  <a:tcPr anchor="b" horzOverflow="overflow">
                    <a:lnL cap="flat">
                      <a:noFill/>
                    </a:lnL>
                    <a:lnR>
                      <a:noFill/>
                    </a:lnR>
                    <a:lnT cap="fla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95000"/>
                        </a:lnSpc>
                        <a:spcBef>
                          <a:spcPct val="40000"/>
                        </a:spcBef>
                        <a:spcAft>
                          <a:spcPct val="0"/>
                        </a:spcAft>
                        <a:buClr>
                          <a:schemeClr val="accent1"/>
                        </a:buClr>
                        <a:buSzTx/>
                        <a:buFont typeface="Wingdings" pitchFamily="2" charset="2"/>
                        <a:buNone/>
                        <a:tabLst/>
                      </a:pPr>
                      <a:r>
                        <a:rPr kumimoji="0" lang="en-US" sz="2400" b="1" i="1" u="none" strike="noStrike" cap="none" normalizeH="0" baseline="0" smtClean="0">
                          <a:ln>
                            <a:noFill/>
                          </a:ln>
                          <a:solidFill>
                            <a:schemeClr val="tx1"/>
                          </a:solidFill>
                          <a:effectLst/>
                          <a:latin typeface="Arial" pitchFamily="34" charset="0"/>
                        </a:rPr>
                        <a:t>A Person Is Disabled if He/She Has…</a:t>
                      </a:r>
                    </a:p>
                  </a:txBody>
                  <a:tcPr anchor="b" horzOverflow="overflow">
                    <a:lnL>
                      <a:noFill/>
                    </a:lnL>
                    <a:lnR cap="flat">
                      <a:noFill/>
                    </a:lnR>
                    <a:lnT cap="flat">
                      <a:noFill/>
                    </a:lnT>
                    <a:lnB w="12700" cap="flat" cmpd="sng" algn="ctr">
                      <a:solidFill>
                        <a:schemeClr val="tx1"/>
                      </a:solidFill>
                      <a:prstDash val="solid"/>
                      <a:round/>
                      <a:headEnd type="none" w="med" len="med"/>
                      <a:tailEnd type="none" w="med" len="med"/>
                    </a:lnB>
                    <a:lnTlToBr>
                      <a:noFill/>
                    </a:lnTlToBr>
                    <a:lnBlToTr>
                      <a:noFill/>
                    </a:lnBlToTr>
                    <a:noFill/>
                  </a:tcPr>
                </a:tc>
              </a:tr>
              <a:tr h="885825">
                <a:tc>
                  <a:txBody>
                    <a:bodyPr/>
                    <a:lstStyle/>
                    <a:p>
                      <a:pPr marL="0" marR="0" lvl="0" indent="0" algn="l" defTabSz="914400" rtl="0" eaLnBrk="1" fontAlgn="base" latinLnBrk="0" hangingPunct="1">
                        <a:lnSpc>
                          <a:spcPct val="95000"/>
                        </a:lnSpc>
                        <a:spcBef>
                          <a:spcPct val="40000"/>
                        </a:spcBef>
                        <a:spcAft>
                          <a:spcPct val="0"/>
                        </a:spcAft>
                        <a:buClr>
                          <a:schemeClr val="accent1"/>
                        </a:buClr>
                        <a:buSzTx/>
                        <a:buFont typeface="Wingdings" pitchFamily="2" charset="2"/>
                        <a:buNone/>
                        <a:tabLst/>
                      </a:pPr>
                      <a:r>
                        <a:rPr kumimoji="0" lang="en-US" sz="2300" b="0" i="0" u="none" strike="noStrike" cap="none" normalizeH="0" baseline="0" smtClean="0">
                          <a:ln>
                            <a:noFill/>
                          </a:ln>
                          <a:solidFill>
                            <a:schemeClr val="tx1"/>
                          </a:solidFill>
                          <a:effectLst/>
                          <a:latin typeface="Arial" pitchFamily="34" charset="0"/>
                          <a:sym typeface="Symbol" pitchFamily="18" charset="2"/>
                        </a:rPr>
                        <a:t></a:t>
                      </a:r>
                      <a:r>
                        <a:rPr kumimoji="0" lang="en-US" sz="2300" b="0" i="0" u="none" strike="noStrike" cap="none" normalizeH="0" baseline="0" smtClean="0">
                          <a:ln>
                            <a:noFill/>
                          </a:ln>
                          <a:solidFill>
                            <a:schemeClr val="tx1"/>
                          </a:solidFill>
                          <a:effectLst/>
                          <a:latin typeface="Arial" pitchFamily="34" charset="0"/>
                        </a:rPr>
                        <a:t>5 Years</a:t>
                      </a:r>
                    </a:p>
                  </a:txBody>
                  <a:tcPr marL="137160" marR="137160" horzOverflow="overflow">
                    <a:lnL cap="flat">
                      <a:noFill/>
                    </a:lnL>
                    <a:lnR>
                      <a:noFill/>
                    </a:lnR>
                    <a:lnT w="12700" cap="flat" cmpd="sng" algn="ctr">
                      <a:solidFill>
                        <a:schemeClr val="tx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noFill/>
                  </a:tcPr>
                </a:tc>
                <a:tc>
                  <a:txBody>
                    <a:bodyPr/>
                    <a:lstStyle/>
                    <a:p>
                      <a:pPr marL="282575" marR="0" lvl="0" indent="-282575" algn="l" defTabSz="914400" rtl="0" eaLnBrk="1" fontAlgn="base" latinLnBrk="0" hangingPunct="1">
                        <a:lnSpc>
                          <a:spcPct val="95000"/>
                        </a:lnSpc>
                        <a:spcBef>
                          <a:spcPct val="40000"/>
                        </a:spcBef>
                        <a:spcAft>
                          <a:spcPct val="0"/>
                        </a:spcAft>
                        <a:buClr>
                          <a:schemeClr val="accent1"/>
                        </a:buClr>
                        <a:buSzTx/>
                        <a:buFont typeface="Wingdings" pitchFamily="2" charset="2"/>
                        <a:buNone/>
                        <a:tabLst/>
                      </a:pPr>
                      <a:r>
                        <a:rPr kumimoji="0" lang="en-US" sz="2300" b="0" i="0" u="none" strike="noStrike" cap="none" normalizeH="0" baseline="0" smtClean="0">
                          <a:ln>
                            <a:noFill/>
                          </a:ln>
                          <a:solidFill>
                            <a:schemeClr val="tx1"/>
                          </a:solidFill>
                          <a:effectLst/>
                          <a:latin typeface="Arial" pitchFamily="34" charset="0"/>
                        </a:rPr>
                        <a:t>…a sensory, physical, mental or self-care disability</a:t>
                      </a:r>
                    </a:p>
                  </a:txBody>
                  <a:tcPr marL="137160" marR="137160" horzOverflow="overflow">
                    <a:lnL>
                      <a:noFill/>
                    </a:lnL>
                    <a:lnR cap="flat">
                      <a:noFill/>
                    </a:lnR>
                    <a:lnT w="12700" cap="flat" cmpd="sng" algn="ctr">
                      <a:solidFill>
                        <a:schemeClr val="tx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noFill/>
                  </a:tcPr>
                </a:tc>
              </a:tr>
              <a:tr h="550863">
                <a:tc>
                  <a:txBody>
                    <a:bodyPr/>
                    <a:lstStyle/>
                    <a:p>
                      <a:pPr marL="0" marR="0" lvl="0" indent="0" algn="l" defTabSz="914400" rtl="0" eaLnBrk="1" fontAlgn="base" latinLnBrk="0" hangingPunct="1">
                        <a:lnSpc>
                          <a:spcPct val="95000"/>
                        </a:lnSpc>
                        <a:spcBef>
                          <a:spcPct val="40000"/>
                        </a:spcBef>
                        <a:spcAft>
                          <a:spcPct val="0"/>
                        </a:spcAft>
                        <a:buClr>
                          <a:schemeClr val="accent1"/>
                        </a:buClr>
                        <a:buSzTx/>
                        <a:buFont typeface="Wingdings" pitchFamily="2" charset="2"/>
                        <a:buNone/>
                        <a:tabLst/>
                      </a:pPr>
                      <a:r>
                        <a:rPr kumimoji="0" lang="en-US" sz="2300" b="0" i="0" u="none" strike="noStrike" cap="none" normalizeH="0" baseline="0" smtClean="0">
                          <a:ln>
                            <a:noFill/>
                          </a:ln>
                          <a:solidFill>
                            <a:schemeClr val="tx1"/>
                          </a:solidFill>
                          <a:effectLst/>
                          <a:latin typeface="Arial" pitchFamily="34" charset="0"/>
                          <a:sym typeface="Symbol" pitchFamily="18" charset="2"/>
                        </a:rPr>
                        <a:t></a:t>
                      </a:r>
                      <a:r>
                        <a:rPr kumimoji="0" lang="en-US" sz="2300" b="0" i="0" u="none" strike="noStrike" cap="none" normalizeH="0" baseline="0" smtClean="0">
                          <a:ln>
                            <a:noFill/>
                          </a:ln>
                          <a:solidFill>
                            <a:schemeClr val="tx1"/>
                          </a:solidFill>
                          <a:effectLst/>
                          <a:latin typeface="Arial" pitchFamily="34" charset="0"/>
                        </a:rPr>
                        <a:t>16 Years</a:t>
                      </a:r>
                    </a:p>
                  </a:txBody>
                  <a:tcPr marL="137160" marR="137160" horzOverflow="overflow">
                    <a:lnL cap="flat">
                      <a:noFill/>
                    </a:lnL>
                    <a:lnR>
                      <a:noFill/>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5000"/>
                        </a:lnSpc>
                        <a:spcBef>
                          <a:spcPct val="40000"/>
                        </a:spcBef>
                        <a:spcAft>
                          <a:spcPct val="0"/>
                        </a:spcAft>
                        <a:buClr>
                          <a:schemeClr val="accent1"/>
                        </a:buClr>
                        <a:buSzTx/>
                        <a:buFont typeface="Wingdings" pitchFamily="2" charset="2"/>
                        <a:buNone/>
                        <a:tabLst/>
                      </a:pPr>
                      <a:r>
                        <a:rPr kumimoji="0" lang="en-US" sz="2300" b="0" i="0" u="none" strike="noStrike" cap="none" normalizeH="0" baseline="0" smtClean="0">
                          <a:ln>
                            <a:noFill/>
                          </a:ln>
                          <a:solidFill>
                            <a:schemeClr val="tx1"/>
                          </a:solidFill>
                          <a:effectLst/>
                          <a:latin typeface="Arial" pitchFamily="34" charset="0"/>
                        </a:rPr>
                        <a:t>…difficulty going outside the home</a:t>
                      </a:r>
                    </a:p>
                  </a:txBody>
                  <a:tcPr marL="137160" marR="137160" horzOverflow="overflow">
                    <a:lnL>
                      <a:noFill/>
                    </a:lnL>
                    <a:lnR cap="flat">
                      <a:noFill/>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noFill/>
                  </a:tcPr>
                </a:tc>
              </a:tr>
              <a:tr h="844550">
                <a:tc>
                  <a:txBody>
                    <a:bodyPr/>
                    <a:lstStyle/>
                    <a:p>
                      <a:pPr marL="0" marR="0" lvl="0" indent="0" algn="l" defTabSz="914400" rtl="0" eaLnBrk="1" fontAlgn="base" latinLnBrk="0" hangingPunct="1">
                        <a:lnSpc>
                          <a:spcPct val="95000"/>
                        </a:lnSpc>
                        <a:spcBef>
                          <a:spcPct val="40000"/>
                        </a:spcBef>
                        <a:spcAft>
                          <a:spcPct val="0"/>
                        </a:spcAft>
                        <a:buClr>
                          <a:schemeClr val="accent1"/>
                        </a:buClr>
                        <a:buSzTx/>
                        <a:buFont typeface="Wingdings" pitchFamily="2" charset="2"/>
                        <a:buNone/>
                        <a:tabLst/>
                      </a:pPr>
                      <a:r>
                        <a:rPr kumimoji="0" lang="en-US" sz="2300" b="0" i="0" u="none" strike="noStrike" cap="none" normalizeH="0" baseline="0" smtClean="0">
                          <a:ln>
                            <a:noFill/>
                          </a:ln>
                          <a:solidFill>
                            <a:schemeClr val="tx1"/>
                          </a:solidFill>
                          <a:effectLst/>
                          <a:latin typeface="Arial" pitchFamily="34" charset="0"/>
                        </a:rPr>
                        <a:t>16-64 Years</a:t>
                      </a:r>
                    </a:p>
                  </a:txBody>
                  <a:tcPr marL="137160" marR="137160" horzOverflow="overflow">
                    <a:lnL cap="flat">
                      <a:noFill/>
                    </a:lnL>
                    <a:lnR>
                      <a:noFill/>
                    </a:lnR>
                    <a:lnT w="12700" cap="flat" cmpd="sng" algn="ctr">
                      <a:solidFill>
                        <a:schemeClr val="accent1"/>
                      </a:solidFill>
                      <a:prstDash val="solid"/>
                      <a:round/>
                      <a:headEnd type="none" w="med" len="med"/>
                      <a:tailEnd type="none" w="med" len="med"/>
                    </a:lnT>
                    <a:lnB cap="flat">
                      <a:noFill/>
                    </a:lnB>
                    <a:lnTlToBr>
                      <a:noFill/>
                    </a:lnTlToBr>
                    <a:lnBlToTr>
                      <a:noFill/>
                    </a:lnBlToTr>
                    <a:noFill/>
                  </a:tcPr>
                </a:tc>
                <a:tc>
                  <a:txBody>
                    <a:bodyPr/>
                    <a:lstStyle/>
                    <a:p>
                      <a:pPr marL="0" marR="0" lvl="0" indent="0" algn="l" defTabSz="914400" rtl="0" eaLnBrk="1" fontAlgn="base" latinLnBrk="0" hangingPunct="1">
                        <a:lnSpc>
                          <a:spcPct val="95000"/>
                        </a:lnSpc>
                        <a:spcBef>
                          <a:spcPct val="40000"/>
                        </a:spcBef>
                        <a:spcAft>
                          <a:spcPct val="0"/>
                        </a:spcAft>
                        <a:buClr>
                          <a:schemeClr val="accent1"/>
                        </a:buClr>
                        <a:buSzTx/>
                        <a:buFont typeface="Wingdings" pitchFamily="2" charset="2"/>
                        <a:buNone/>
                        <a:tabLst/>
                      </a:pPr>
                      <a:r>
                        <a:rPr kumimoji="0" lang="en-US" sz="2300" b="0" i="0" u="none" strike="noStrike" cap="none" normalizeH="0" baseline="0" smtClean="0">
                          <a:ln>
                            <a:noFill/>
                          </a:ln>
                          <a:solidFill>
                            <a:schemeClr val="tx1"/>
                          </a:solidFill>
                          <a:effectLst/>
                          <a:latin typeface="Arial" pitchFamily="34" charset="0"/>
                        </a:rPr>
                        <a:t>…an employment disability</a:t>
                      </a:r>
                    </a:p>
                  </a:txBody>
                  <a:tcPr marL="137160" marR="137160" horzOverflow="overflow">
                    <a:lnL>
                      <a:noFill/>
                    </a:lnL>
                    <a:lnR cap="flat">
                      <a:noFill/>
                    </a:lnR>
                    <a:lnT w="12700" cap="flat" cmpd="sng" algn="ctr">
                      <a:solidFill>
                        <a:schemeClr val="accent1"/>
                      </a:solidFill>
                      <a:prstDash val="solid"/>
                      <a:round/>
                      <a:headEnd type="none" w="med" len="med"/>
                      <a:tailEnd type="none" w="med" len="med"/>
                    </a:lnT>
                    <a:lnB cap="flat">
                      <a:noFill/>
                    </a:lnB>
                    <a:lnTlToBr>
                      <a:noFill/>
                    </a:lnTlToBr>
                    <a:lnBlToTr>
                      <a:noFill/>
                    </a:lnBlToTr>
                    <a:noFill/>
                  </a:tcPr>
                </a:tc>
              </a:tr>
            </a:tbl>
          </a:graphicData>
        </a:graphic>
      </p:graphicFrame>
      <p:sp>
        <p:nvSpPr>
          <p:cNvPr id="52248" name="Rectangle 24"/>
          <p:cNvSpPr>
            <a:spLocks noChangeArrowheads="1"/>
          </p:cNvSpPr>
          <p:nvPr/>
        </p:nvSpPr>
        <p:spPr bwMode="auto">
          <a:xfrm>
            <a:off x="317500" y="6188075"/>
            <a:ext cx="8482013" cy="347663"/>
          </a:xfrm>
          <a:prstGeom prst="rect">
            <a:avLst/>
          </a:prstGeom>
          <a:noFill/>
          <a:ln w="9525">
            <a:noFill/>
            <a:miter lim="800000"/>
            <a:headEnd/>
            <a:tailEnd/>
          </a:ln>
          <a:effectLst/>
        </p:spPr>
        <p:txBody>
          <a:bodyPr anchor="b"/>
          <a:lstStyle/>
          <a:p>
            <a:pPr marL="631825" indent="-631825">
              <a:lnSpc>
                <a:spcPct val="95000"/>
              </a:lnSpc>
              <a:spcBef>
                <a:spcPct val="35000"/>
              </a:spcBef>
              <a:buClr>
                <a:schemeClr val="accent1"/>
              </a:buClr>
              <a:buFont typeface="Wingdings" pitchFamily="2" charset="2"/>
              <a:buNone/>
            </a:pPr>
            <a:r>
              <a:rPr lang="en-US" sz="1300"/>
              <a:t>Source:	 </a:t>
            </a:r>
            <a:r>
              <a:rPr lang="en-US" sz="1200">
                <a:ea typeface="ＭＳ Ｐゴシック" pitchFamily="34" charset="-128"/>
              </a:rPr>
              <a:t>U. S. Census Bureau. </a:t>
            </a:r>
            <a:r>
              <a:rPr lang="en-US" sz="1200" i="1">
                <a:ea typeface="ＭＳ Ｐゴシック" pitchFamily="34" charset="-128"/>
              </a:rPr>
              <a:t>Disability Status: 2000: Census 2000 Brief.</a:t>
            </a:r>
            <a:r>
              <a:rPr lang="en-US" sz="1200">
                <a:ea typeface="ＭＳ Ｐゴシック" pitchFamily="34" charset="-128"/>
              </a:rPr>
              <a:t> 2003. </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303" name="Rectangle 31"/>
          <p:cNvSpPr>
            <a:spLocks noChangeArrowheads="1"/>
          </p:cNvSpPr>
          <p:nvPr/>
        </p:nvSpPr>
        <p:spPr bwMode="auto">
          <a:xfrm flipV="1">
            <a:off x="1095375" y="2474913"/>
            <a:ext cx="2127250" cy="2890837"/>
          </a:xfrm>
          <a:prstGeom prst="rect">
            <a:avLst/>
          </a:prstGeom>
          <a:gradFill rotWithShape="1">
            <a:gsLst>
              <a:gs pos="0">
                <a:schemeClr val="folHlink">
                  <a:gamma/>
                  <a:tint val="0"/>
                  <a:invGamma/>
                </a:schemeClr>
              </a:gs>
              <a:gs pos="100000">
                <a:schemeClr val="folHlink"/>
              </a:gs>
            </a:gsLst>
            <a:lin ang="5400000" scaled="1"/>
          </a:gradFill>
          <a:ln w="9525">
            <a:noFill/>
            <a:miter lim="800000"/>
            <a:headEnd/>
            <a:tailEnd/>
          </a:ln>
          <a:effectLst/>
        </p:spPr>
        <p:txBody>
          <a:bodyPr wrap="none" anchor="ctr"/>
          <a:lstStyle/>
          <a:p>
            <a:endParaRPr lang="en-GB"/>
          </a:p>
        </p:txBody>
      </p:sp>
      <p:sp>
        <p:nvSpPr>
          <p:cNvPr id="54340" name="Rectangle 68"/>
          <p:cNvSpPr>
            <a:spLocks noChangeArrowheads="1"/>
          </p:cNvSpPr>
          <p:nvPr/>
        </p:nvSpPr>
        <p:spPr bwMode="auto">
          <a:xfrm flipV="1">
            <a:off x="3411538" y="2474913"/>
            <a:ext cx="2220912" cy="2890837"/>
          </a:xfrm>
          <a:prstGeom prst="rect">
            <a:avLst/>
          </a:prstGeom>
          <a:gradFill rotWithShape="1">
            <a:gsLst>
              <a:gs pos="0">
                <a:schemeClr val="folHlink">
                  <a:gamma/>
                  <a:tint val="0"/>
                  <a:invGamma/>
                </a:schemeClr>
              </a:gs>
              <a:gs pos="100000">
                <a:schemeClr val="folHlink"/>
              </a:gs>
            </a:gsLst>
            <a:lin ang="5400000" scaled="1"/>
          </a:gradFill>
          <a:ln w="9525">
            <a:noFill/>
            <a:miter lim="800000"/>
            <a:headEnd/>
            <a:tailEnd/>
          </a:ln>
          <a:effectLst/>
        </p:spPr>
        <p:txBody>
          <a:bodyPr wrap="none" anchor="ctr"/>
          <a:lstStyle/>
          <a:p>
            <a:endParaRPr lang="en-GB"/>
          </a:p>
        </p:txBody>
      </p:sp>
      <p:sp>
        <p:nvSpPr>
          <p:cNvPr id="54341" name="Rectangle 69"/>
          <p:cNvSpPr>
            <a:spLocks noChangeArrowheads="1"/>
          </p:cNvSpPr>
          <p:nvPr/>
        </p:nvSpPr>
        <p:spPr bwMode="auto">
          <a:xfrm flipV="1">
            <a:off x="5778500" y="2474913"/>
            <a:ext cx="2208213" cy="2890837"/>
          </a:xfrm>
          <a:prstGeom prst="rect">
            <a:avLst/>
          </a:prstGeom>
          <a:gradFill rotWithShape="1">
            <a:gsLst>
              <a:gs pos="0">
                <a:schemeClr val="folHlink">
                  <a:gamma/>
                  <a:tint val="0"/>
                  <a:invGamma/>
                </a:schemeClr>
              </a:gs>
              <a:gs pos="100000">
                <a:schemeClr val="folHlink"/>
              </a:gs>
            </a:gsLst>
            <a:lin ang="5400000" scaled="1"/>
          </a:gradFill>
          <a:ln w="9525">
            <a:noFill/>
            <a:miter lim="800000"/>
            <a:headEnd/>
            <a:tailEnd/>
          </a:ln>
          <a:effectLst/>
        </p:spPr>
        <p:txBody>
          <a:bodyPr wrap="none" anchor="ctr"/>
          <a:lstStyle/>
          <a:p>
            <a:endParaRPr lang="en-GB"/>
          </a:p>
        </p:txBody>
      </p:sp>
      <p:sp>
        <p:nvSpPr>
          <p:cNvPr id="54301" name="Rectangle 29"/>
          <p:cNvSpPr>
            <a:spLocks noGrp="1" noChangeArrowheads="1"/>
          </p:cNvSpPr>
          <p:nvPr>
            <p:ph type="title"/>
          </p:nvPr>
        </p:nvSpPr>
        <p:spPr/>
        <p:txBody>
          <a:bodyPr/>
          <a:lstStyle/>
          <a:p>
            <a:r>
              <a:rPr lang="en-US" sz="2800"/>
              <a:t>Percent of Males and Females in U.S. Population That Meet Disability Classifications</a:t>
            </a:r>
          </a:p>
        </p:txBody>
      </p:sp>
      <p:graphicFrame>
        <p:nvGraphicFramePr>
          <p:cNvPr id="54343" name="Group 71"/>
          <p:cNvGraphicFramePr>
            <a:graphicFrameLocks noGrp="1"/>
          </p:cNvGraphicFramePr>
          <p:nvPr/>
        </p:nvGraphicFramePr>
        <p:xfrm>
          <a:off x="1111250" y="1697038"/>
          <a:ext cx="6867525" cy="3143252"/>
        </p:xfrm>
        <a:graphic>
          <a:graphicData uri="http://schemas.openxmlformats.org/drawingml/2006/table">
            <a:tbl>
              <a:tblPr/>
              <a:tblGrid>
                <a:gridCol w="2195513"/>
                <a:gridCol w="2195512"/>
                <a:gridCol w="2476500"/>
              </a:tblGrid>
              <a:tr h="785813">
                <a:tc>
                  <a:txBody>
                    <a:bodyPr/>
                    <a:lstStyle/>
                    <a:p>
                      <a:pPr marL="0" marR="0" lvl="0" indent="0" algn="l" defTabSz="914400" rtl="0" eaLnBrk="1" fontAlgn="base" latinLnBrk="0" hangingPunct="1">
                        <a:lnSpc>
                          <a:spcPct val="95000"/>
                        </a:lnSpc>
                        <a:spcBef>
                          <a:spcPct val="40000"/>
                        </a:spcBef>
                        <a:spcAft>
                          <a:spcPct val="0"/>
                        </a:spcAft>
                        <a:buClr>
                          <a:schemeClr val="accent1"/>
                        </a:buClr>
                        <a:buSzTx/>
                        <a:buFont typeface="Wingdings" pitchFamily="2" charset="2"/>
                        <a:buNone/>
                        <a:tabLst/>
                      </a:pPr>
                      <a:r>
                        <a:rPr kumimoji="0" lang="en-US" sz="2400" b="1" i="1" u="none" strike="noStrike" cap="none" normalizeH="0" baseline="0" smtClean="0">
                          <a:ln>
                            <a:noFill/>
                          </a:ln>
                          <a:solidFill>
                            <a:schemeClr val="tx1"/>
                          </a:solidFill>
                          <a:effectLst/>
                          <a:latin typeface="Arial" pitchFamily="34" charset="0"/>
                        </a:rPr>
                        <a:t>Age</a:t>
                      </a:r>
                    </a:p>
                  </a:txBody>
                  <a:tcPr marL="137160" anchor="b" horzOverflow="overflow">
                    <a:lnL cap="flat">
                      <a:noFill/>
                    </a:lnL>
                    <a:lnR>
                      <a:noFill/>
                    </a:lnR>
                    <a:lnT cap="fla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95000"/>
                        </a:lnSpc>
                        <a:spcBef>
                          <a:spcPct val="40000"/>
                        </a:spcBef>
                        <a:spcAft>
                          <a:spcPct val="0"/>
                        </a:spcAft>
                        <a:buClr>
                          <a:schemeClr val="accent1"/>
                        </a:buClr>
                        <a:buSzTx/>
                        <a:buFont typeface="Wingdings" pitchFamily="2" charset="2"/>
                        <a:buNone/>
                        <a:tabLst/>
                      </a:pPr>
                      <a:r>
                        <a:rPr kumimoji="0" lang="en-US" sz="2400" b="1" i="1" u="none" strike="noStrike" cap="none" normalizeH="0" baseline="0" smtClean="0">
                          <a:ln>
                            <a:noFill/>
                          </a:ln>
                          <a:solidFill>
                            <a:schemeClr val="tx1"/>
                          </a:solidFill>
                          <a:effectLst/>
                          <a:latin typeface="Arial" pitchFamily="34" charset="0"/>
                        </a:rPr>
                        <a:t>Males</a:t>
                      </a:r>
                    </a:p>
                  </a:txBody>
                  <a:tcPr anchor="b" horzOverflow="overflow">
                    <a:lnL>
                      <a:noFill/>
                    </a:lnL>
                    <a:lnR>
                      <a:noFill/>
                    </a:lnR>
                    <a:lnT cap="fla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95000"/>
                        </a:lnSpc>
                        <a:spcBef>
                          <a:spcPct val="40000"/>
                        </a:spcBef>
                        <a:spcAft>
                          <a:spcPct val="0"/>
                        </a:spcAft>
                        <a:buClr>
                          <a:schemeClr val="accent1"/>
                        </a:buClr>
                        <a:buSzTx/>
                        <a:buFont typeface="Wingdings" pitchFamily="2" charset="2"/>
                        <a:buNone/>
                        <a:tabLst/>
                      </a:pPr>
                      <a:r>
                        <a:rPr kumimoji="0" lang="en-US" sz="2400" b="1" i="1" u="none" strike="noStrike" cap="none" normalizeH="0" baseline="0" smtClean="0">
                          <a:ln>
                            <a:noFill/>
                          </a:ln>
                          <a:solidFill>
                            <a:schemeClr val="tx1"/>
                          </a:solidFill>
                          <a:effectLst/>
                          <a:latin typeface="Arial" pitchFamily="34" charset="0"/>
                        </a:rPr>
                        <a:t>Females</a:t>
                      </a:r>
                    </a:p>
                  </a:txBody>
                  <a:tcPr anchor="b" horzOverflow="overflow">
                    <a:lnL>
                      <a:noFill/>
                    </a:lnL>
                    <a:lnR cap="flat">
                      <a:noFill/>
                    </a:lnR>
                    <a:lnT cap="flat">
                      <a:noFill/>
                    </a:lnT>
                    <a:lnB w="12700" cap="flat" cmpd="sng" algn="ctr">
                      <a:solidFill>
                        <a:schemeClr val="tx1"/>
                      </a:solidFill>
                      <a:prstDash val="solid"/>
                      <a:round/>
                      <a:headEnd type="none" w="med" len="med"/>
                      <a:tailEnd type="none" w="med" len="med"/>
                    </a:lnB>
                    <a:lnTlToBr>
                      <a:noFill/>
                    </a:lnTlToBr>
                    <a:lnBlToTr>
                      <a:noFill/>
                    </a:lnBlToTr>
                    <a:noFill/>
                  </a:tcPr>
                </a:tc>
              </a:tr>
              <a:tr h="785813">
                <a:tc>
                  <a:txBody>
                    <a:bodyPr/>
                    <a:lstStyle/>
                    <a:p>
                      <a:pPr marL="0" marR="0" lvl="0" indent="0" algn="l" defTabSz="914400" rtl="0" eaLnBrk="1" fontAlgn="base" latinLnBrk="0" hangingPunct="1">
                        <a:lnSpc>
                          <a:spcPct val="95000"/>
                        </a:lnSpc>
                        <a:spcBef>
                          <a:spcPct val="40000"/>
                        </a:spcBef>
                        <a:spcAft>
                          <a:spcPct val="0"/>
                        </a:spcAft>
                        <a:buClr>
                          <a:schemeClr val="accent1"/>
                        </a:buClr>
                        <a:buSzTx/>
                        <a:buFont typeface="Wingdings" pitchFamily="2" charset="2"/>
                        <a:buNone/>
                        <a:tabLst/>
                      </a:pPr>
                      <a:r>
                        <a:rPr kumimoji="0" lang="en-US" sz="2400" b="0" i="0" u="none" strike="noStrike" cap="none" normalizeH="0" baseline="0" smtClean="0">
                          <a:ln>
                            <a:noFill/>
                          </a:ln>
                          <a:solidFill>
                            <a:schemeClr val="tx1"/>
                          </a:solidFill>
                          <a:effectLst/>
                          <a:latin typeface="Arial" pitchFamily="34" charset="0"/>
                        </a:rPr>
                        <a:t>5-15 Years</a:t>
                      </a:r>
                    </a:p>
                  </a:txBody>
                  <a:tcPr marL="137160" anchor="ctr" horzOverflow="overflow">
                    <a:lnL cap="flat">
                      <a:noFill/>
                    </a:lnL>
                    <a:lnR>
                      <a:noFill/>
                    </a:lnR>
                    <a:lnT w="12700" cap="flat" cmpd="sng" algn="ctr">
                      <a:solidFill>
                        <a:schemeClr val="tx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95000"/>
                        </a:lnSpc>
                        <a:spcBef>
                          <a:spcPct val="40000"/>
                        </a:spcBef>
                        <a:spcAft>
                          <a:spcPct val="0"/>
                        </a:spcAft>
                        <a:buClr>
                          <a:schemeClr val="accent1"/>
                        </a:buClr>
                        <a:buSzTx/>
                        <a:buFont typeface="Wingdings" pitchFamily="2" charset="2"/>
                        <a:buNone/>
                        <a:tabLst/>
                      </a:pPr>
                      <a:r>
                        <a:rPr kumimoji="0" lang="en-US" sz="2400" b="0" i="0" u="none" strike="noStrike" cap="none" normalizeH="0" baseline="0" smtClean="0">
                          <a:ln>
                            <a:noFill/>
                          </a:ln>
                          <a:solidFill>
                            <a:schemeClr val="tx1"/>
                          </a:solidFill>
                          <a:effectLst/>
                          <a:latin typeface="Arial" pitchFamily="34" charset="0"/>
                        </a:rPr>
                        <a:t>7%</a:t>
                      </a:r>
                    </a:p>
                  </a:txBody>
                  <a:tcPr marR="777240"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95000"/>
                        </a:lnSpc>
                        <a:spcBef>
                          <a:spcPct val="40000"/>
                        </a:spcBef>
                        <a:spcAft>
                          <a:spcPct val="0"/>
                        </a:spcAft>
                        <a:buClr>
                          <a:schemeClr val="accent1"/>
                        </a:buClr>
                        <a:buSzTx/>
                        <a:buFont typeface="Wingdings" pitchFamily="2" charset="2"/>
                        <a:buNone/>
                        <a:tabLst/>
                      </a:pPr>
                      <a:r>
                        <a:rPr kumimoji="0" lang="en-US" sz="2400" b="0" i="0" u="none" strike="noStrike" cap="none" normalizeH="0" baseline="0" smtClean="0">
                          <a:ln>
                            <a:noFill/>
                          </a:ln>
                          <a:solidFill>
                            <a:schemeClr val="tx1"/>
                          </a:solidFill>
                          <a:effectLst/>
                          <a:latin typeface="Arial" pitchFamily="34" charset="0"/>
                        </a:rPr>
                        <a:t>4%</a:t>
                      </a:r>
                    </a:p>
                  </a:txBody>
                  <a:tcPr marR="777240" anchor="ctr" horzOverflow="overflow">
                    <a:lnL>
                      <a:noFill/>
                    </a:lnL>
                    <a:lnR cap="flat">
                      <a:noFill/>
                    </a:lnR>
                    <a:lnT w="12700" cap="flat" cmpd="sng" algn="ctr">
                      <a:solidFill>
                        <a:schemeClr val="tx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noFill/>
                  </a:tcPr>
                </a:tc>
              </a:tr>
              <a:tr h="785813">
                <a:tc>
                  <a:txBody>
                    <a:bodyPr/>
                    <a:lstStyle/>
                    <a:p>
                      <a:pPr marL="0" marR="0" lvl="0" indent="0" algn="l" defTabSz="914400" rtl="0" eaLnBrk="1" fontAlgn="base" latinLnBrk="0" hangingPunct="1">
                        <a:lnSpc>
                          <a:spcPct val="95000"/>
                        </a:lnSpc>
                        <a:spcBef>
                          <a:spcPct val="40000"/>
                        </a:spcBef>
                        <a:spcAft>
                          <a:spcPct val="0"/>
                        </a:spcAft>
                        <a:buClr>
                          <a:schemeClr val="accent1"/>
                        </a:buClr>
                        <a:buSzTx/>
                        <a:buFont typeface="Wingdings" pitchFamily="2" charset="2"/>
                        <a:buNone/>
                        <a:tabLst/>
                      </a:pPr>
                      <a:r>
                        <a:rPr kumimoji="0" lang="en-US" sz="2400" b="0" i="0" u="none" strike="noStrike" cap="none" normalizeH="0" baseline="0" smtClean="0">
                          <a:ln>
                            <a:noFill/>
                          </a:ln>
                          <a:solidFill>
                            <a:schemeClr val="tx1"/>
                          </a:solidFill>
                          <a:effectLst/>
                          <a:latin typeface="Arial" pitchFamily="34" charset="0"/>
                        </a:rPr>
                        <a:t>16-64 Years</a:t>
                      </a:r>
                    </a:p>
                  </a:txBody>
                  <a:tcPr marL="137160" anchor="ctr" horzOverflow="overflow">
                    <a:lnL cap="flat">
                      <a:noFill/>
                    </a:lnL>
                    <a:lnR>
                      <a:noFill/>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95000"/>
                        </a:lnSpc>
                        <a:spcBef>
                          <a:spcPct val="40000"/>
                        </a:spcBef>
                        <a:spcAft>
                          <a:spcPct val="0"/>
                        </a:spcAft>
                        <a:buClr>
                          <a:schemeClr val="accent1"/>
                        </a:buClr>
                        <a:buSzTx/>
                        <a:buFont typeface="Wingdings" pitchFamily="2" charset="2"/>
                        <a:buNone/>
                        <a:tabLst/>
                      </a:pPr>
                      <a:r>
                        <a:rPr kumimoji="0" lang="en-US" sz="2400" b="0" i="0" u="none" strike="noStrike" cap="none" normalizeH="0" baseline="0" smtClean="0">
                          <a:ln>
                            <a:noFill/>
                          </a:ln>
                          <a:solidFill>
                            <a:schemeClr val="tx1"/>
                          </a:solidFill>
                          <a:effectLst/>
                          <a:latin typeface="Arial" pitchFamily="34" charset="0"/>
                        </a:rPr>
                        <a:t>20%</a:t>
                      </a:r>
                    </a:p>
                  </a:txBody>
                  <a:tcPr marR="777240" anchor="ctr" horzOverflow="overflow">
                    <a:lnL>
                      <a:noFill/>
                    </a:lnL>
                    <a:lnR>
                      <a:noFill/>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95000"/>
                        </a:lnSpc>
                        <a:spcBef>
                          <a:spcPct val="40000"/>
                        </a:spcBef>
                        <a:spcAft>
                          <a:spcPct val="0"/>
                        </a:spcAft>
                        <a:buClr>
                          <a:schemeClr val="accent1"/>
                        </a:buClr>
                        <a:buSzTx/>
                        <a:buFont typeface="Wingdings" pitchFamily="2" charset="2"/>
                        <a:buNone/>
                        <a:tabLst/>
                      </a:pPr>
                      <a:r>
                        <a:rPr kumimoji="0" lang="en-US" sz="2400" b="0" i="0" u="none" strike="noStrike" cap="none" normalizeH="0" baseline="0" smtClean="0">
                          <a:ln>
                            <a:noFill/>
                          </a:ln>
                          <a:solidFill>
                            <a:schemeClr val="tx1"/>
                          </a:solidFill>
                          <a:effectLst/>
                          <a:latin typeface="Arial" pitchFamily="34" charset="0"/>
                        </a:rPr>
                        <a:t>18%</a:t>
                      </a:r>
                    </a:p>
                  </a:txBody>
                  <a:tcPr marR="777240" anchor="ctr" horzOverflow="overflow">
                    <a:lnL>
                      <a:noFill/>
                    </a:lnL>
                    <a:lnR cap="flat">
                      <a:noFill/>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noFill/>
                  </a:tcPr>
                </a:tc>
              </a:tr>
              <a:tr h="785813">
                <a:tc>
                  <a:txBody>
                    <a:bodyPr/>
                    <a:lstStyle/>
                    <a:p>
                      <a:pPr marL="0" marR="0" lvl="0" indent="0" algn="l" defTabSz="914400" rtl="0" eaLnBrk="1" fontAlgn="base" latinLnBrk="0" hangingPunct="1">
                        <a:lnSpc>
                          <a:spcPct val="95000"/>
                        </a:lnSpc>
                        <a:spcBef>
                          <a:spcPct val="40000"/>
                        </a:spcBef>
                        <a:spcAft>
                          <a:spcPct val="0"/>
                        </a:spcAft>
                        <a:buClr>
                          <a:schemeClr val="accent1"/>
                        </a:buClr>
                        <a:buSzTx/>
                        <a:buFont typeface="Wingdings" pitchFamily="2" charset="2"/>
                        <a:buNone/>
                        <a:tabLst/>
                      </a:pPr>
                      <a:r>
                        <a:rPr kumimoji="0" lang="en-US" sz="2400" b="0" i="0" u="none" strike="noStrike" cap="none" normalizeH="0" baseline="0" smtClean="0">
                          <a:ln>
                            <a:noFill/>
                          </a:ln>
                          <a:solidFill>
                            <a:schemeClr val="tx1"/>
                          </a:solidFill>
                          <a:effectLst/>
                          <a:latin typeface="Arial" pitchFamily="34" charset="0"/>
                        </a:rPr>
                        <a:t>≥65 Years</a:t>
                      </a:r>
                    </a:p>
                  </a:txBody>
                  <a:tcPr marL="137160" anchor="ctr" horzOverflow="overflow">
                    <a:lnL cap="flat">
                      <a:noFill/>
                    </a:lnL>
                    <a:lnR>
                      <a:noFill/>
                    </a:lnR>
                    <a:lnT w="12700" cap="flat" cmpd="sng" algn="ctr">
                      <a:solidFill>
                        <a:schemeClr val="accent1"/>
                      </a:solidFill>
                      <a:prstDash val="solid"/>
                      <a:round/>
                      <a:headEnd type="none" w="med" len="med"/>
                      <a:tailEnd type="none" w="med" len="med"/>
                    </a:lnT>
                    <a:lnB cap="flat">
                      <a:noFill/>
                    </a:lnB>
                    <a:lnTlToBr>
                      <a:noFill/>
                    </a:lnTlToBr>
                    <a:lnBlToTr>
                      <a:noFill/>
                    </a:lnBlToTr>
                    <a:noFill/>
                  </a:tcPr>
                </a:tc>
                <a:tc>
                  <a:txBody>
                    <a:bodyPr/>
                    <a:lstStyle/>
                    <a:p>
                      <a:pPr marL="0" marR="0" lvl="0" indent="0" algn="r" defTabSz="914400" rtl="0" eaLnBrk="1" fontAlgn="base" latinLnBrk="0" hangingPunct="1">
                        <a:lnSpc>
                          <a:spcPct val="95000"/>
                        </a:lnSpc>
                        <a:spcBef>
                          <a:spcPct val="40000"/>
                        </a:spcBef>
                        <a:spcAft>
                          <a:spcPct val="0"/>
                        </a:spcAft>
                        <a:buClr>
                          <a:schemeClr val="accent1"/>
                        </a:buClr>
                        <a:buSzTx/>
                        <a:buFont typeface="Wingdings" pitchFamily="2" charset="2"/>
                        <a:buNone/>
                        <a:tabLst/>
                      </a:pPr>
                      <a:r>
                        <a:rPr kumimoji="0" lang="en-US" sz="2400" b="0" i="0" u="none" strike="noStrike" cap="none" normalizeH="0" baseline="0" smtClean="0">
                          <a:ln>
                            <a:noFill/>
                          </a:ln>
                          <a:solidFill>
                            <a:schemeClr val="tx1"/>
                          </a:solidFill>
                          <a:effectLst/>
                          <a:latin typeface="Arial" pitchFamily="34" charset="0"/>
                        </a:rPr>
                        <a:t>40%</a:t>
                      </a:r>
                    </a:p>
                  </a:txBody>
                  <a:tcPr marR="777240" anchor="ctr" horzOverflow="overflow">
                    <a:lnL>
                      <a:noFill/>
                    </a:lnL>
                    <a:lnR>
                      <a:noFill/>
                    </a:lnR>
                    <a:lnT w="12700" cap="flat" cmpd="sng" algn="ctr">
                      <a:solidFill>
                        <a:schemeClr val="accent1"/>
                      </a:solidFill>
                      <a:prstDash val="solid"/>
                      <a:round/>
                      <a:headEnd type="none" w="med" len="med"/>
                      <a:tailEnd type="none" w="med" len="med"/>
                    </a:lnT>
                    <a:lnB cap="flat">
                      <a:noFill/>
                    </a:lnB>
                    <a:lnTlToBr>
                      <a:noFill/>
                    </a:lnTlToBr>
                    <a:lnBlToTr>
                      <a:noFill/>
                    </a:lnBlToTr>
                    <a:noFill/>
                  </a:tcPr>
                </a:tc>
                <a:tc>
                  <a:txBody>
                    <a:bodyPr/>
                    <a:lstStyle/>
                    <a:p>
                      <a:pPr marL="0" marR="0" lvl="0" indent="0" algn="r" defTabSz="914400" rtl="0" eaLnBrk="1" fontAlgn="base" latinLnBrk="0" hangingPunct="1">
                        <a:lnSpc>
                          <a:spcPct val="95000"/>
                        </a:lnSpc>
                        <a:spcBef>
                          <a:spcPct val="40000"/>
                        </a:spcBef>
                        <a:spcAft>
                          <a:spcPct val="0"/>
                        </a:spcAft>
                        <a:buClr>
                          <a:schemeClr val="accent1"/>
                        </a:buClr>
                        <a:buSzTx/>
                        <a:buFont typeface="Wingdings" pitchFamily="2" charset="2"/>
                        <a:buNone/>
                        <a:tabLst/>
                      </a:pPr>
                      <a:r>
                        <a:rPr kumimoji="0" lang="en-US" sz="2400" b="0" i="0" u="none" strike="noStrike" cap="none" normalizeH="0" baseline="0" smtClean="0">
                          <a:ln>
                            <a:noFill/>
                          </a:ln>
                          <a:solidFill>
                            <a:schemeClr val="tx1"/>
                          </a:solidFill>
                          <a:effectLst/>
                          <a:latin typeface="Arial" pitchFamily="34" charset="0"/>
                        </a:rPr>
                        <a:t>43%</a:t>
                      </a:r>
                    </a:p>
                  </a:txBody>
                  <a:tcPr marR="777240" anchor="ctr" horzOverflow="overflow">
                    <a:lnL>
                      <a:noFill/>
                    </a:lnL>
                    <a:lnR cap="flat">
                      <a:noFill/>
                    </a:lnR>
                    <a:lnT w="12700" cap="flat" cmpd="sng" algn="ctr">
                      <a:solidFill>
                        <a:schemeClr val="accent1"/>
                      </a:solidFill>
                      <a:prstDash val="solid"/>
                      <a:round/>
                      <a:headEnd type="none" w="med" len="med"/>
                      <a:tailEnd type="none" w="med" len="med"/>
                    </a:lnT>
                    <a:lnB cap="flat">
                      <a:noFill/>
                    </a:lnB>
                    <a:lnTlToBr>
                      <a:noFill/>
                    </a:lnTlToBr>
                    <a:lnBlToTr>
                      <a:noFill/>
                    </a:lnBlToTr>
                    <a:noFill/>
                  </a:tcPr>
                </a:tc>
              </a:tr>
            </a:tbl>
          </a:graphicData>
        </a:graphic>
      </p:graphicFrame>
      <p:sp>
        <p:nvSpPr>
          <p:cNvPr id="54302" name="Rectangle 30"/>
          <p:cNvSpPr>
            <a:spLocks noChangeArrowheads="1"/>
          </p:cNvSpPr>
          <p:nvPr/>
        </p:nvSpPr>
        <p:spPr bwMode="auto">
          <a:xfrm>
            <a:off x="317500" y="6188075"/>
            <a:ext cx="8482013" cy="347663"/>
          </a:xfrm>
          <a:prstGeom prst="rect">
            <a:avLst/>
          </a:prstGeom>
          <a:noFill/>
          <a:ln w="9525">
            <a:noFill/>
            <a:miter lim="800000"/>
            <a:headEnd/>
            <a:tailEnd/>
          </a:ln>
          <a:effectLst/>
        </p:spPr>
        <p:txBody>
          <a:bodyPr anchor="b"/>
          <a:lstStyle/>
          <a:p>
            <a:pPr marL="631825" indent="-631825">
              <a:lnSpc>
                <a:spcPct val="95000"/>
              </a:lnSpc>
              <a:spcBef>
                <a:spcPct val="35000"/>
              </a:spcBef>
              <a:buClr>
                <a:schemeClr val="accent1"/>
              </a:buClr>
              <a:buFont typeface="Wingdings" pitchFamily="2" charset="2"/>
              <a:buNone/>
            </a:pPr>
            <a:r>
              <a:rPr lang="en-US" sz="1300"/>
              <a:t>Source: </a:t>
            </a:r>
            <a:r>
              <a:rPr lang="en-US" sz="1200">
                <a:ea typeface="ＭＳ Ｐゴシック" pitchFamily="34" charset="-128"/>
              </a:rPr>
              <a:t>U. S. Census Bureau. </a:t>
            </a:r>
            <a:r>
              <a:rPr lang="en-US" sz="1200" i="1">
                <a:ea typeface="ＭＳ Ｐゴシック" pitchFamily="34" charset="-128"/>
              </a:rPr>
              <a:t>Disability Status: 2000: Census 2000 Brief.</a:t>
            </a:r>
            <a:r>
              <a:rPr lang="en-US" sz="1200">
                <a:ea typeface="ＭＳ Ｐゴシック" pitchFamily="34" charset="-128"/>
              </a:rPr>
              <a:t> 2003. </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t>People with Disabilities</a:t>
            </a:r>
            <a:br>
              <a:rPr lang="en-GB" b="1" dirty="0" smtClean="0"/>
            </a:br>
            <a:endParaRPr lang="en-GB" dirty="0"/>
          </a:p>
        </p:txBody>
      </p:sp>
      <p:sp>
        <p:nvSpPr>
          <p:cNvPr id="3" name="Content Placeholder 2"/>
          <p:cNvSpPr>
            <a:spLocks noGrp="1"/>
          </p:cNvSpPr>
          <p:nvPr>
            <p:ph idx="1"/>
          </p:nvPr>
        </p:nvSpPr>
        <p:spPr/>
        <p:txBody>
          <a:bodyPr>
            <a:normAutofit/>
          </a:bodyPr>
          <a:lstStyle/>
          <a:p>
            <a:r>
              <a:rPr lang="en-GB" sz="2400" dirty="0" smtClean="0"/>
              <a:t>The </a:t>
            </a:r>
            <a:r>
              <a:rPr lang="en-GB" sz="2400" dirty="0"/>
              <a:t>Convention is a human rights instrument with an </a:t>
            </a:r>
            <a:r>
              <a:rPr lang="en-GB" sz="2400" dirty="0" smtClean="0"/>
              <a:t>explicit social </a:t>
            </a:r>
            <a:r>
              <a:rPr lang="en-GB" sz="2400" dirty="0"/>
              <a:t>development dimension</a:t>
            </a:r>
            <a:r>
              <a:rPr lang="en-GB" sz="2400" dirty="0" smtClean="0"/>
              <a:t>.</a:t>
            </a:r>
          </a:p>
          <a:p>
            <a:endParaRPr lang="en-GB" sz="2400" dirty="0"/>
          </a:p>
          <a:p>
            <a:r>
              <a:rPr lang="en-GB" sz="2400" dirty="0" smtClean="0"/>
              <a:t>Enforced May </a:t>
            </a:r>
            <a:r>
              <a:rPr lang="en-GB" sz="2400" dirty="0"/>
              <a:t>2008</a:t>
            </a:r>
            <a:r>
              <a:rPr lang="en-GB" sz="2400" dirty="0" smtClean="0"/>
              <a:t>.</a:t>
            </a:r>
          </a:p>
          <a:p>
            <a:endParaRPr lang="en-GB" sz="2400" dirty="0"/>
          </a:p>
          <a:p>
            <a:r>
              <a:rPr lang="en-GB" sz="2400" dirty="0"/>
              <a:t>It reaffirms that </a:t>
            </a:r>
            <a:r>
              <a:rPr lang="en-GB" sz="2400" i="1" dirty="0"/>
              <a:t>all persons with all types of disabilities </a:t>
            </a:r>
            <a:r>
              <a:rPr lang="en-GB" sz="2400" i="1" dirty="0" smtClean="0"/>
              <a:t>must </a:t>
            </a:r>
            <a:r>
              <a:rPr lang="en-GB" sz="2400" dirty="0" smtClean="0"/>
              <a:t>enjoy </a:t>
            </a:r>
            <a:r>
              <a:rPr lang="en-GB" sz="2400" i="1" dirty="0"/>
              <a:t>all human rights and fundamental freedoms on an</a:t>
            </a:r>
          </a:p>
          <a:p>
            <a:r>
              <a:rPr lang="en-GB" sz="2400" dirty="0"/>
              <a:t>equal basis with others.</a:t>
            </a:r>
          </a:p>
          <a:p>
            <a:r>
              <a:rPr lang="en-GB" sz="2400" dirty="0"/>
              <a:t>A</a:t>
            </a:r>
            <a:r>
              <a:rPr lang="en-GB" sz="2400" i="1" dirty="0"/>
              <a:t>rticle 25 of the Convention </a:t>
            </a:r>
            <a:r>
              <a:rPr lang="en-GB" sz="2400" i="1" dirty="0" smtClean="0"/>
              <a:t>focuses </a:t>
            </a:r>
            <a:r>
              <a:rPr lang="en-GB" sz="2400" dirty="0" smtClean="0"/>
              <a:t>on </a:t>
            </a:r>
            <a:r>
              <a:rPr lang="en-GB" sz="2400" dirty="0"/>
              <a:t>the health of people with disabilities.</a:t>
            </a:r>
          </a:p>
          <a:p>
            <a:pPr>
              <a:buNone/>
            </a:pPr>
            <a:endParaRPr lang="en-GB" sz="2400" dirty="0"/>
          </a:p>
          <a:p>
            <a:endParaRPr lang="en-GB" sz="24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3314" name="Object 2"/>
          <p:cNvGraphicFramePr>
            <a:graphicFrameLocks noChangeAspect="1"/>
          </p:cNvGraphicFramePr>
          <p:nvPr/>
        </p:nvGraphicFramePr>
        <p:xfrm>
          <a:off x="2971800" y="3048000"/>
          <a:ext cx="2358625" cy="1755962"/>
        </p:xfrm>
        <a:graphic>
          <a:graphicData uri="http://schemas.openxmlformats.org/presentationml/2006/ole">
            <p:oleObj spid="_x0000_s50178" name="Microsoft ClipArt Gallery" r:id="rId4" imgW="3657600" imgH="3657600" progId="">
              <p:embed/>
            </p:oleObj>
          </a:graphicData>
        </a:graphic>
      </p:graphicFrame>
      <p:sp>
        <p:nvSpPr>
          <p:cNvPr id="13315" name="Text Box 3"/>
          <p:cNvSpPr txBox="1">
            <a:spLocks noChangeArrowheads="1"/>
          </p:cNvSpPr>
          <p:nvPr/>
        </p:nvSpPr>
        <p:spPr bwMode="auto">
          <a:xfrm>
            <a:off x="228600" y="228600"/>
            <a:ext cx="8915400" cy="584775"/>
          </a:xfrm>
          <a:prstGeom prst="rect">
            <a:avLst/>
          </a:prstGeom>
          <a:noFill/>
          <a:ln w="9525">
            <a:noFill/>
            <a:miter lim="800000"/>
            <a:headEnd/>
            <a:tailEnd/>
          </a:ln>
          <a:effectLst/>
        </p:spPr>
        <p:txBody>
          <a:bodyPr wrap="square">
            <a:spAutoFit/>
          </a:bodyPr>
          <a:lstStyle/>
          <a:p>
            <a:r>
              <a:rPr lang="en-GB" sz="3200" b="1" dirty="0" smtClean="0">
                <a:solidFill>
                  <a:schemeClr val="folHlink"/>
                </a:solidFill>
                <a:latin typeface="Tahoma" pitchFamily="34" charset="0"/>
              </a:rPr>
              <a:t>DISABILITY:  A </a:t>
            </a:r>
            <a:r>
              <a:rPr lang="en-GB" sz="3200" b="1" dirty="0">
                <a:solidFill>
                  <a:schemeClr val="folHlink"/>
                </a:solidFill>
                <a:latin typeface="Tahoma" pitchFamily="34" charset="0"/>
              </a:rPr>
              <a:t>MEDICAL  </a:t>
            </a:r>
            <a:r>
              <a:rPr lang="en-GB" sz="3200" b="1" dirty="0" smtClean="0">
                <a:solidFill>
                  <a:schemeClr val="folHlink"/>
                </a:solidFill>
                <a:latin typeface="Tahoma" pitchFamily="34" charset="0"/>
              </a:rPr>
              <a:t>PERSPECTIVE</a:t>
            </a:r>
            <a:endParaRPr lang="en-GB" sz="3200" b="1" dirty="0">
              <a:solidFill>
                <a:schemeClr val="folHlink"/>
              </a:solidFill>
              <a:latin typeface="Tahoma" pitchFamily="34" charset="0"/>
            </a:endParaRPr>
          </a:p>
        </p:txBody>
      </p:sp>
      <p:sp>
        <p:nvSpPr>
          <p:cNvPr id="13316" name="Text Box 4"/>
          <p:cNvSpPr txBox="1">
            <a:spLocks noChangeArrowheads="1"/>
          </p:cNvSpPr>
          <p:nvPr/>
        </p:nvSpPr>
        <p:spPr bwMode="auto">
          <a:xfrm>
            <a:off x="-5811838" y="3660775"/>
            <a:ext cx="184150" cy="579438"/>
          </a:xfrm>
          <a:prstGeom prst="rect">
            <a:avLst/>
          </a:prstGeom>
          <a:noFill/>
          <a:ln w="9525">
            <a:noFill/>
            <a:miter lim="800000"/>
            <a:headEnd/>
            <a:tailEnd/>
          </a:ln>
          <a:effectLst/>
        </p:spPr>
        <p:txBody>
          <a:bodyPr wrap="none">
            <a:spAutoFit/>
          </a:bodyPr>
          <a:lstStyle/>
          <a:p>
            <a:endParaRPr lang="en-GB" sz="3200" b="1">
              <a:solidFill>
                <a:schemeClr val="folHlink"/>
              </a:solidFill>
              <a:latin typeface="Tahoma" pitchFamily="34" charset="0"/>
            </a:endParaRPr>
          </a:p>
        </p:txBody>
      </p:sp>
      <p:sp>
        <p:nvSpPr>
          <p:cNvPr id="13317" name="Text Box 5"/>
          <p:cNvSpPr txBox="1">
            <a:spLocks noChangeArrowheads="1"/>
          </p:cNvSpPr>
          <p:nvPr/>
        </p:nvSpPr>
        <p:spPr bwMode="auto">
          <a:xfrm>
            <a:off x="-20638" y="622300"/>
            <a:ext cx="244476" cy="579438"/>
          </a:xfrm>
          <a:prstGeom prst="rect">
            <a:avLst/>
          </a:prstGeom>
          <a:noFill/>
          <a:ln w="9525">
            <a:noFill/>
            <a:miter lim="800000"/>
            <a:headEnd/>
            <a:tailEnd/>
          </a:ln>
          <a:effectLst/>
        </p:spPr>
        <p:txBody>
          <a:bodyPr>
            <a:spAutoFit/>
          </a:bodyPr>
          <a:lstStyle/>
          <a:p>
            <a:pPr>
              <a:spcBef>
                <a:spcPct val="50000"/>
              </a:spcBef>
            </a:pPr>
            <a:endParaRPr lang="en-GB" sz="3200" b="1">
              <a:solidFill>
                <a:schemeClr val="folHlink"/>
              </a:solidFill>
              <a:latin typeface="Tahoma" pitchFamily="34" charset="0"/>
            </a:endParaRPr>
          </a:p>
        </p:txBody>
      </p:sp>
      <p:sp>
        <p:nvSpPr>
          <p:cNvPr id="13319" name="Text Box 7"/>
          <p:cNvSpPr txBox="1">
            <a:spLocks noChangeArrowheads="1"/>
          </p:cNvSpPr>
          <p:nvPr/>
        </p:nvSpPr>
        <p:spPr bwMode="auto">
          <a:xfrm>
            <a:off x="1604963" y="5567363"/>
            <a:ext cx="184150" cy="457200"/>
          </a:xfrm>
          <a:prstGeom prst="rect">
            <a:avLst/>
          </a:prstGeom>
          <a:noFill/>
          <a:ln w="9525">
            <a:noFill/>
            <a:miter lim="800000"/>
            <a:headEnd/>
            <a:tailEnd/>
          </a:ln>
          <a:effectLst/>
        </p:spPr>
        <p:txBody>
          <a:bodyPr wrap="none">
            <a:spAutoFit/>
          </a:bodyPr>
          <a:lstStyle/>
          <a:p>
            <a:endParaRPr lang="en-GB" b="1">
              <a:latin typeface="Tahoma" pitchFamily="34" charset="0"/>
            </a:endParaRPr>
          </a:p>
        </p:txBody>
      </p:sp>
      <p:sp>
        <p:nvSpPr>
          <p:cNvPr id="13320" name="Text Box 8"/>
          <p:cNvSpPr txBox="1">
            <a:spLocks noChangeArrowheads="1"/>
          </p:cNvSpPr>
          <p:nvPr/>
        </p:nvSpPr>
        <p:spPr bwMode="auto">
          <a:xfrm>
            <a:off x="-2743200" y="5535613"/>
            <a:ext cx="184150" cy="457200"/>
          </a:xfrm>
          <a:prstGeom prst="rect">
            <a:avLst/>
          </a:prstGeom>
          <a:noFill/>
          <a:ln w="9525">
            <a:noFill/>
            <a:miter lim="800000"/>
            <a:headEnd/>
            <a:tailEnd/>
          </a:ln>
          <a:effectLst/>
        </p:spPr>
        <p:txBody>
          <a:bodyPr wrap="none">
            <a:spAutoFit/>
          </a:bodyPr>
          <a:lstStyle/>
          <a:p>
            <a:endParaRPr lang="en-GB" b="1">
              <a:latin typeface="Tahoma" pitchFamily="34" charset="0"/>
            </a:endParaRPr>
          </a:p>
        </p:txBody>
      </p:sp>
      <p:sp>
        <p:nvSpPr>
          <p:cNvPr id="13325" name="Text Box 13"/>
          <p:cNvSpPr txBox="1">
            <a:spLocks noChangeArrowheads="1"/>
          </p:cNvSpPr>
          <p:nvPr/>
        </p:nvSpPr>
        <p:spPr bwMode="auto">
          <a:xfrm>
            <a:off x="2500298" y="5143512"/>
            <a:ext cx="4160113" cy="461665"/>
          </a:xfrm>
          <a:prstGeom prst="rect">
            <a:avLst/>
          </a:prstGeom>
          <a:noFill/>
          <a:ln w="9525">
            <a:noFill/>
            <a:miter lim="800000"/>
            <a:headEnd/>
            <a:tailEnd/>
          </a:ln>
          <a:effectLst/>
        </p:spPr>
        <p:txBody>
          <a:bodyPr wrap="none">
            <a:spAutoFit/>
          </a:bodyPr>
          <a:lstStyle/>
          <a:p>
            <a:r>
              <a:rPr lang="en-GB" sz="2400" b="1" dirty="0">
                <a:solidFill>
                  <a:schemeClr val="tx2">
                    <a:lumMod val="60000"/>
                    <a:lumOff val="40000"/>
                  </a:schemeClr>
                </a:solidFill>
                <a:latin typeface="Tahoma" pitchFamily="34" charset="0"/>
              </a:rPr>
              <a:t>HEALTH = HOMEOSTASIS</a:t>
            </a:r>
          </a:p>
        </p:txBody>
      </p:sp>
      <p:sp>
        <p:nvSpPr>
          <p:cNvPr id="13326" name="Text Box 14"/>
          <p:cNvSpPr txBox="1">
            <a:spLocks noChangeArrowheads="1"/>
          </p:cNvSpPr>
          <p:nvPr/>
        </p:nvSpPr>
        <p:spPr bwMode="auto">
          <a:xfrm>
            <a:off x="0" y="6019800"/>
            <a:ext cx="8686800" cy="523220"/>
          </a:xfrm>
          <a:prstGeom prst="rect">
            <a:avLst/>
          </a:prstGeom>
          <a:noFill/>
          <a:ln w="57150">
            <a:noFill/>
            <a:miter lim="800000"/>
            <a:headEnd/>
            <a:tailEnd/>
          </a:ln>
          <a:effectLst/>
        </p:spPr>
        <p:txBody>
          <a:bodyPr wrap="square">
            <a:spAutoFit/>
            <a:flatTx/>
          </a:bodyPr>
          <a:lstStyle/>
          <a:p>
            <a:r>
              <a:rPr lang="en-GB" sz="2800" b="1" dirty="0">
                <a:solidFill>
                  <a:srgbClr val="FF0000"/>
                </a:solidFill>
                <a:latin typeface="Tahoma" pitchFamily="34" charset="0"/>
              </a:rPr>
              <a:t>   DISABILITY = </a:t>
            </a:r>
            <a:r>
              <a:rPr lang="en-GB" sz="2800" b="1" dirty="0" smtClean="0">
                <a:solidFill>
                  <a:srgbClr val="FF0000"/>
                </a:solidFill>
                <a:latin typeface="Tahoma" pitchFamily="34" charset="0"/>
              </a:rPr>
              <a:t>ILLHEALTH = OUR BUSINESS </a:t>
            </a:r>
            <a:endParaRPr lang="en-GB" sz="2800" b="1" dirty="0">
              <a:solidFill>
                <a:srgbClr val="FF0000"/>
              </a:solidFill>
              <a:latin typeface="Tahoma" pitchFamily="34" charset="0"/>
            </a:endParaRPr>
          </a:p>
        </p:txBody>
      </p:sp>
      <p:sp>
        <p:nvSpPr>
          <p:cNvPr id="18" name="TextBox 17"/>
          <p:cNvSpPr txBox="1"/>
          <p:nvPr/>
        </p:nvSpPr>
        <p:spPr>
          <a:xfrm>
            <a:off x="381000" y="2971800"/>
            <a:ext cx="1741182" cy="830997"/>
          </a:xfrm>
          <a:prstGeom prst="rect">
            <a:avLst/>
          </a:prstGeom>
          <a:noFill/>
          <a:ln w="38100">
            <a:solidFill>
              <a:schemeClr val="tx1"/>
            </a:solidFill>
          </a:ln>
        </p:spPr>
        <p:txBody>
          <a:bodyPr wrap="none" rtlCol="0">
            <a:spAutoFit/>
          </a:bodyPr>
          <a:lstStyle/>
          <a:p>
            <a:pPr algn="ctr"/>
            <a:r>
              <a:rPr lang="en-GB" sz="2400" b="1" dirty="0" smtClean="0">
                <a:latin typeface="Arial" pitchFamily="34" charset="0"/>
                <a:cs typeface="Arial" pitchFamily="34" charset="0"/>
              </a:rPr>
              <a:t>PHYSICAL</a:t>
            </a:r>
          </a:p>
          <a:p>
            <a:pPr algn="ctr"/>
            <a:r>
              <a:rPr lang="en-GB" sz="2400" b="1" dirty="0" smtClean="0">
                <a:latin typeface="Arial" pitchFamily="34" charset="0"/>
                <a:cs typeface="Arial" pitchFamily="34" charset="0"/>
              </a:rPr>
              <a:t>STATUS</a:t>
            </a:r>
            <a:endParaRPr lang="en-GB" sz="2400" b="1" dirty="0">
              <a:latin typeface="Arial" pitchFamily="34" charset="0"/>
              <a:cs typeface="Arial" pitchFamily="34" charset="0"/>
            </a:endParaRPr>
          </a:p>
        </p:txBody>
      </p:sp>
      <p:sp>
        <p:nvSpPr>
          <p:cNvPr id="19" name="TextBox 18"/>
          <p:cNvSpPr txBox="1"/>
          <p:nvPr/>
        </p:nvSpPr>
        <p:spPr>
          <a:xfrm>
            <a:off x="6324600" y="3048000"/>
            <a:ext cx="1444242" cy="830997"/>
          </a:xfrm>
          <a:prstGeom prst="rect">
            <a:avLst/>
          </a:prstGeom>
          <a:noFill/>
          <a:ln w="38100">
            <a:solidFill>
              <a:schemeClr val="tx1"/>
            </a:solidFill>
          </a:ln>
        </p:spPr>
        <p:txBody>
          <a:bodyPr wrap="none" rtlCol="0">
            <a:spAutoFit/>
          </a:bodyPr>
          <a:lstStyle/>
          <a:p>
            <a:pPr algn="ctr"/>
            <a:r>
              <a:rPr lang="en-GB" sz="2400" b="1" dirty="0" smtClean="0">
                <a:latin typeface="Arial" pitchFamily="34" charset="0"/>
                <a:cs typeface="Arial" pitchFamily="34" charset="0"/>
              </a:rPr>
              <a:t>MENTAL</a:t>
            </a:r>
          </a:p>
          <a:p>
            <a:pPr algn="ctr"/>
            <a:r>
              <a:rPr lang="en-GB" sz="2400" b="1" dirty="0" smtClean="0">
                <a:latin typeface="Arial" pitchFamily="34" charset="0"/>
                <a:cs typeface="Arial" pitchFamily="34" charset="0"/>
              </a:rPr>
              <a:t>STATUS</a:t>
            </a:r>
            <a:endParaRPr lang="en-GB" sz="2400" b="1" dirty="0">
              <a:latin typeface="Arial" pitchFamily="34" charset="0"/>
              <a:cs typeface="Arial" pitchFamily="34" charset="0"/>
            </a:endParaRPr>
          </a:p>
        </p:txBody>
      </p:sp>
      <p:sp>
        <p:nvSpPr>
          <p:cNvPr id="20" name="TextBox 19"/>
          <p:cNvSpPr txBox="1"/>
          <p:nvPr/>
        </p:nvSpPr>
        <p:spPr>
          <a:xfrm>
            <a:off x="533400" y="4343400"/>
            <a:ext cx="1346844" cy="461665"/>
          </a:xfrm>
          <a:prstGeom prst="rect">
            <a:avLst/>
          </a:prstGeom>
          <a:noFill/>
          <a:ln w="38100">
            <a:solidFill>
              <a:schemeClr val="tx1"/>
            </a:solidFill>
          </a:ln>
        </p:spPr>
        <p:txBody>
          <a:bodyPr wrap="none" rtlCol="0">
            <a:spAutoFit/>
          </a:bodyPr>
          <a:lstStyle/>
          <a:p>
            <a:pPr algn="ctr"/>
            <a:r>
              <a:rPr lang="en-GB" sz="2400" b="1" dirty="0" smtClean="0">
                <a:latin typeface="Arial" pitchFamily="34" charset="0"/>
                <a:cs typeface="Arial" pitchFamily="34" charset="0"/>
              </a:rPr>
              <a:t>SOCIAL</a:t>
            </a:r>
            <a:endParaRPr lang="en-GB" sz="2400" b="1" dirty="0">
              <a:latin typeface="Arial" pitchFamily="34" charset="0"/>
              <a:cs typeface="Arial" pitchFamily="34" charset="0"/>
            </a:endParaRPr>
          </a:p>
        </p:txBody>
      </p:sp>
      <p:sp>
        <p:nvSpPr>
          <p:cNvPr id="22" name="TextBox 21"/>
          <p:cNvSpPr txBox="1"/>
          <p:nvPr/>
        </p:nvSpPr>
        <p:spPr>
          <a:xfrm>
            <a:off x="5943600" y="4343400"/>
            <a:ext cx="2641685" cy="461665"/>
          </a:xfrm>
          <a:prstGeom prst="rect">
            <a:avLst/>
          </a:prstGeom>
          <a:noFill/>
          <a:ln w="38100">
            <a:solidFill>
              <a:schemeClr val="tx1"/>
            </a:solidFill>
          </a:ln>
        </p:spPr>
        <p:txBody>
          <a:bodyPr wrap="none" rtlCol="0">
            <a:spAutoFit/>
          </a:bodyPr>
          <a:lstStyle/>
          <a:p>
            <a:pPr algn="ctr"/>
            <a:r>
              <a:rPr lang="en-GB" sz="2400" b="1" dirty="0" smtClean="0">
                <a:latin typeface="Arial" pitchFamily="34" charset="0"/>
                <a:cs typeface="Arial" pitchFamily="34" charset="0"/>
              </a:rPr>
              <a:t>ENVIRONMNTAL</a:t>
            </a:r>
            <a:endParaRPr lang="en-GB" sz="2400" b="1" dirty="0">
              <a:latin typeface="Arial" pitchFamily="34" charset="0"/>
              <a:cs typeface="Arial" pitchFamily="34" charset="0"/>
            </a:endParaRPr>
          </a:p>
        </p:txBody>
      </p:sp>
      <p:sp>
        <p:nvSpPr>
          <p:cNvPr id="27" name="TextBox 26"/>
          <p:cNvSpPr txBox="1"/>
          <p:nvPr/>
        </p:nvSpPr>
        <p:spPr>
          <a:xfrm>
            <a:off x="533400" y="1219200"/>
            <a:ext cx="8343951" cy="830997"/>
          </a:xfrm>
          <a:prstGeom prst="rect">
            <a:avLst/>
          </a:prstGeom>
          <a:noFill/>
        </p:spPr>
        <p:txBody>
          <a:bodyPr wrap="none" rtlCol="0">
            <a:spAutoFit/>
          </a:bodyPr>
          <a:lstStyle/>
          <a:p>
            <a:pPr algn="ctr"/>
            <a:r>
              <a:rPr lang="en-GB" sz="2400" b="1" dirty="0" smtClean="0">
                <a:latin typeface="Arial" pitchFamily="34" charset="0"/>
                <a:cs typeface="Arial" pitchFamily="34" charset="0"/>
              </a:rPr>
              <a:t>Health = Complete physical mental and social wellbeing</a:t>
            </a:r>
          </a:p>
          <a:p>
            <a:pPr algn="ctr"/>
            <a:r>
              <a:rPr lang="en-GB" sz="2400" b="1" dirty="0" smtClean="0">
                <a:latin typeface="Arial" pitchFamily="34" charset="0"/>
                <a:cs typeface="Arial" pitchFamily="34" charset="0"/>
              </a:rPr>
              <a:t>Not merely absence of ill-health… WHO</a:t>
            </a:r>
            <a:endParaRPr lang="en-GB" sz="2400" b="1" dirty="0">
              <a:latin typeface="Arial" pitchFamily="34" charset="0"/>
              <a:cs typeface="Arial" pitchFamily="34"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t>Article 25 </a:t>
            </a:r>
            <a:r>
              <a:rPr lang="en-GB" b="1" i="1" dirty="0" smtClean="0"/>
              <a:t>- Health</a:t>
            </a:r>
            <a:br>
              <a:rPr lang="en-GB" b="1" i="1" dirty="0" smtClean="0"/>
            </a:br>
            <a:endParaRPr lang="en-GB" dirty="0"/>
          </a:p>
        </p:txBody>
      </p:sp>
      <p:sp>
        <p:nvSpPr>
          <p:cNvPr id="3" name="Content Placeholder 2"/>
          <p:cNvSpPr>
            <a:spLocks noGrp="1"/>
          </p:cNvSpPr>
          <p:nvPr>
            <p:ph idx="1"/>
          </p:nvPr>
        </p:nvSpPr>
        <p:spPr/>
        <p:txBody>
          <a:bodyPr>
            <a:normAutofit fontScale="77500" lnSpcReduction="20000"/>
          </a:bodyPr>
          <a:lstStyle/>
          <a:p>
            <a:r>
              <a:rPr lang="en-GB" dirty="0" smtClean="0"/>
              <a:t>same </a:t>
            </a:r>
            <a:r>
              <a:rPr lang="en-GB" dirty="0"/>
              <a:t>range, quality and standard of free or affordable</a:t>
            </a:r>
          </a:p>
          <a:p>
            <a:pPr>
              <a:buNone/>
            </a:pPr>
            <a:r>
              <a:rPr lang="en-GB" dirty="0"/>
              <a:t>health care and programmes as provided to other</a:t>
            </a:r>
          </a:p>
          <a:p>
            <a:pPr>
              <a:buNone/>
            </a:pPr>
            <a:r>
              <a:rPr lang="en-GB" dirty="0" smtClean="0"/>
              <a:t>Persons</a:t>
            </a:r>
          </a:p>
          <a:p>
            <a:pPr>
              <a:buNone/>
            </a:pPr>
            <a:endParaRPr lang="en-GB" dirty="0"/>
          </a:p>
          <a:p>
            <a:r>
              <a:rPr lang="en-GB" dirty="0"/>
              <a:t>health services needed by persons with disabilities</a:t>
            </a:r>
          </a:p>
          <a:p>
            <a:pPr>
              <a:buNone/>
            </a:pPr>
            <a:r>
              <a:rPr lang="en-GB" dirty="0"/>
              <a:t>specifically because of their disabilities</a:t>
            </a:r>
          </a:p>
          <a:p>
            <a:pPr>
              <a:buNone/>
            </a:pPr>
            <a:r>
              <a:rPr lang="en-GB" dirty="0"/>
              <a:t>as close as possible to people’s own communities,</a:t>
            </a:r>
          </a:p>
          <a:p>
            <a:pPr>
              <a:buNone/>
            </a:pPr>
            <a:r>
              <a:rPr lang="en-GB" dirty="0"/>
              <a:t>including in rural </a:t>
            </a:r>
            <a:r>
              <a:rPr lang="en-GB" dirty="0" smtClean="0"/>
              <a:t>areas</a:t>
            </a:r>
          </a:p>
          <a:p>
            <a:pPr>
              <a:buNone/>
            </a:pPr>
            <a:endParaRPr lang="en-GB" dirty="0"/>
          </a:p>
          <a:p>
            <a:r>
              <a:rPr lang="en-GB" dirty="0"/>
              <a:t>same quality to persons with disabilities as to others,</a:t>
            </a:r>
          </a:p>
          <a:p>
            <a:pPr>
              <a:buNone/>
            </a:pPr>
            <a:r>
              <a:rPr lang="en-GB" dirty="0"/>
              <a:t>including on the basis of free and informed consent</a:t>
            </a:r>
          </a:p>
          <a:p>
            <a:endParaRPr lang="en-GB"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7E9F9ADA-5800-4C52-A24A-AEAAE11C81CA}" type="slidenum">
              <a:rPr lang="en-US"/>
              <a:pPr/>
              <a:t>21</a:t>
            </a:fld>
            <a:endParaRPr lang="en-US"/>
          </a:p>
        </p:txBody>
      </p:sp>
      <p:sp>
        <p:nvSpPr>
          <p:cNvPr id="30722" name="Rectangle 2"/>
          <p:cNvSpPr>
            <a:spLocks noGrp="1" noChangeArrowheads="1"/>
          </p:cNvSpPr>
          <p:nvPr>
            <p:ph type="title"/>
          </p:nvPr>
        </p:nvSpPr>
        <p:spPr>
          <a:xfrm>
            <a:off x="457200" y="-26988"/>
            <a:ext cx="8229600" cy="1143001"/>
          </a:xfrm>
        </p:spPr>
        <p:txBody>
          <a:bodyPr>
            <a:normAutofit fontScale="90000"/>
          </a:bodyPr>
          <a:lstStyle/>
          <a:p>
            <a:r>
              <a:rPr lang="en-US" sz="3600" dirty="0"/>
              <a:t/>
            </a:r>
            <a:br>
              <a:rPr lang="en-US" sz="3600" dirty="0"/>
            </a:br>
            <a:r>
              <a:rPr lang="en-US" sz="3600" dirty="0"/>
              <a:t>Defining Mental Retardation or Intellectual Disability</a:t>
            </a:r>
          </a:p>
        </p:txBody>
      </p:sp>
      <p:sp>
        <p:nvSpPr>
          <p:cNvPr id="30723" name="Rectangle 3"/>
          <p:cNvSpPr>
            <a:spLocks noGrp="1" noChangeArrowheads="1"/>
          </p:cNvSpPr>
          <p:nvPr>
            <p:ph type="body" idx="1"/>
          </p:nvPr>
        </p:nvSpPr>
        <p:spPr>
          <a:xfrm>
            <a:off x="971550" y="1628774"/>
            <a:ext cx="6480175" cy="4514869"/>
          </a:xfrm>
        </p:spPr>
        <p:txBody>
          <a:bodyPr>
            <a:noAutofit/>
          </a:bodyPr>
          <a:lstStyle/>
          <a:p>
            <a:pPr>
              <a:buNone/>
            </a:pPr>
            <a:r>
              <a:rPr lang="en-US" sz="2400" dirty="0" smtClean="0"/>
              <a:t>ICD-10/ DSM-IV-TR Criteria</a:t>
            </a:r>
          </a:p>
          <a:p>
            <a:endParaRPr lang="en-US" sz="2400" dirty="0" smtClean="0"/>
          </a:p>
          <a:p>
            <a:r>
              <a:rPr lang="en-US" sz="2400" dirty="0" smtClean="0"/>
              <a:t>Intellectual functioning: Measured by IQ</a:t>
            </a:r>
          </a:p>
          <a:p>
            <a:endParaRPr lang="en-US" sz="2400" dirty="0"/>
          </a:p>
          <a:p>
            <a:r>
              <a:rPr lang="en-US" sz="2400" dirty="0"/>
              <a:t>Adaptive </a:t>
            </a:r>
            <a:r>
              <a:rPr lang="en-US" sz="2400" dirty="0" smtClean="0"/>
              <a:t>behaviors</a:t>
            </a:r>
          </a:p>
          <a:p>
            <a:endParaRPr lang="en-US" sz="2400" dirty="0"/>
          </a:p>
          <a:p>
            <a:r>
              <a:rPr lang="en-US" sz="2400" dirty="0"/>
              <a:t>Developmental </a:t>
            </a:r>
            <a:r>
              <a:rPr lang="en-US" sz="2400" dirty="0" smtClean="0"/>
              <a:t>period (Before Age 18)</a:t>
            </a:r>
          </a:p>
          <a:p>
            <a:endParaRPr lang="en-US" sz="2400" dirty="0"/>
          </a:p>
          <a:p>
            <a:r>
              <a:rPr lang="en-US" sz="2400" dirty="0"/>
              <a:t>Adaptive skill areas</a:t>
            </a:r>
          </a:p>
          <a:p>
            <a:endParaRPr lang="en-US" sz="2400" dirty="0"/>
          </a:p>
          <a:p>
            <a:pPr>
              <a:buFont typeface="Wingdings" pitchFamily="2" charset="2"/>
              <a:buNone/>
            </a:pPr>
            <a:r>
              <a:rPr lang="en-US" dirty="0"/>
              <a:t>					</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6872235B-F5C4-4E75-81A5-E3A99F2406FE}" type="slidenum">
              <a:rPr lang="en-US"/>
              <a:pPr/>
              <a:t>22</a:t>
            </a:fld>
            <a:endParaRPr lang="en-US"/>
          </a:p>
        </p:txBody>
      </p:sp>
      <p:sp>
        <p:nvSpPr>
          <p:cNvPr id="14338" name="Rectangle 2"/>
          <p:cNvSpPr>
            <a:spLocks noGrp="1" noChangeArrowheads="1"/>
          </p:cNvSpPr>
          <p:nvPr>
            <p:ph type="title"/>
          </p:nvPr>
        </p:nvSpPr>
        <p:spPr>
          <a:xfrm>
            <a:off x="500034" y="214290"/>
            <a:ext cx="8229600" cy="1143000"/>
          </a:xfrm>
        </p:spPr>
        <p:txBody>
          <a:bodyPr>
            <a:normAutofit fontScale="90000"/>
          </a:bodyPr>
          <a:lstStyle/>
          <a:p>
            <a:r>
              <a:rPr lang="en-US" sz="3600" dirty="0"/>
              <a:t>Possible Sources for Causes </a:t>
            </a:r>
            <a:br>
              <a:rPr lang="en-US" sz="3600" dirty="0"/>
            </a:br>
            <a:r>
              <a:rPr lang="en-US" sz="3600" dirty="0" smtClean="0"/>
              <a:t>of Intellectual Disability</a:t>
            </a:r>
            <a:endParaRPr lang="en-US" sz="3600" dirty="0"/>
          </a:p>
        </p:txBody>
      </p:sp>
      <p:sp>
        <p:nvSpPr>
          <p:cNvPr id="14339" name="Rectangle 3"/>
          <p:cNvSpPr>
            <a:spLocks noGrp="1" noChangeArrowheads="1"/>
          </p:cNvSpPr>
          <p:nvPr>
            <p:ph type="body" idx="1"/>
          </p:nvPr>
        </p:nvSpPr>
        <p:spPr/>
        <p:txBody>
          <a:bodyPr>
            <a:normAutofit/>
          </a:bodyPr>
          <a:lstStyle/>
          <a:p>
            <a:r>
              <a:rPr lang="en-US" sz="2800" dirty="0" smtClean="0"/>
              <a:t>Prenatal</a:t>
            </a:r>
            <a:endParaRPr lang="en-US" sz="2800" dirty="0"/>
          </a:p>
          <a:p>
            <a:pPr lvl="1"/>
            <a:r>
              <a:rPr lang="en-US" sz="2400" dirty="0"/>
              <a:t>chromosomal, maternal infections, environmental factors, unknown </a:t>
            </a:r>
            <a:r>
              <a:rPr lang="en-US" sz="2400" dirty="0" smtClean="0"/>
              <a:t>influences</a:t>
            </a:r>
          </a:p>
          <a:p>
            <a:pPr lvl="1"/>
            <a:endParaRPr lang="en-US" sz="2400" dirty="0"/>
          </a:p>
          <a:p>
            <a:r>
              <a:rPr lang="en-US" sz="2800" dirty="0" smtClean="0"/>
              <a:t>Perinatal</a:t>
            </a:r>
            <a:endParaRPr lang="en-US" sz="2800" dirty="0"/>
          </a:p>
          <a:p>
            <a:pPr lvl="1"/>
            <a:r>
              <a:rPr lang="en-US" sz="2400" dirty="0"/>
              <a:t>gestational disorders, neonatal </a:t>
            </a:r>
            <a:r>
              <a:rPr lang="en-US" sz="2400" dirty="0" smtClean="0"/>
              <a:t>complications</a:t>
            </a:r>
          </a:p>
          <a:p>
            <a:pPr lvl="1"/>
            <a:endParaRPr lang="en-US" sz="2400" dirty="0"/>
          </a:p>
          <a:p>
            <a:r>
              <a:rPr lang="en-US" sz="2800" dirty="0" smtClean="0"/>
              <a:t>Postnatal</a:t>
            </a:r>
            <a:endParaRPr lang="en-US" sz="2800" dirty="0"/>
          </a:p>
          <a:p>
            <a:pPr lvl="1"/>
            <a:r>
              <a:rPr lang="en-US" sz="2400" dirty="0"/>
              <a:t>infections and intoxicants, environmental factors</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solidFill>
              <a:schemeClr val="tx1"/>
            </a:solidFill>
          </a:ln>
        </p:spPr>
        <p:txBody>
          <a:bodyPr>
            <a:noAutofit/>
          </a:bodyPr>
          <a:lstStyle/>
          <a:p>
            <a:r>
              <a:rPr lang="en-GB" sz="3200" b="1" dirty="0" smtClean="0"/>
              <a:t>PWID: ~ 2% So What???</a:t>
            </a:r>
            <a:br>
              <a:rPr lang="en-GB" sz="3200" b="1" dirty="0" smtClean="0"/>
            </a:br>
            <a:r>
              <a:rPr lang="en-GB" sz="3200" b="1" dirty="0" smtClean="0"/>
              <a:t>Why Bother???</a:t>
            </a:r>
            <a:endParaRPr lang="en-GB" sz="3200" b="1" dirty="0"/>
          </a:p>
        </p:txBody>
      </p:sp>
      <p:sp>
        <p:nvSpPr>
          <p:cNvPr id="3" name="TextBox 2"/>
          <p:cNvSpPr txBox="1"/>
          <p:nvPr/>
        </p:nvSpPr>
        <p:spPr>
          <a:xfrm>
            <a:off x="642910" y="2786058"/>
            <a:ext cx="7373942" cy="3046988"/>
          </a:xfrm>
          <a:prstGeom prst="rect">
            <a:avLst/>
          </a:prstGeom>
          <a:noFill/>
        </p:spPr>
        <p:txBody>
          <a:bodyPr wrap="none" rtlCol="0">
            <a:spAutoFit/>
          </a:bodyPr>
          <a:lstStyle/>
          <a:p>
            <a:r>
              <a:rPr lang="en-GB" sz="3200" dirty="0" smtClean="0"/>
              <a:t>I will never come across PWID in my Career</a:t>
            </a:r>
          </a:p>
          <a:p>
            <a:endParaRPr lang="en-GB" sz="3200" dirty="0" smtClean="0"/>
          </a:p>
          <a:p>
            <a:endParaRPr lang="en-GB" sz="3200" dirty="0" smtClean="0"/>
          </a:p>
          <a:p>
            <a:endParaRPr lang="en-GB" sz="3200" dirty="0" smtClean="0"/>
          </a:p>
          <a:p>
            <a:r>
              <a:rPr lang="en-GB" sz="3200" dirty="0" smtClean="0"/>
              <a:t>I may come across PWID in my Career</a:t>
            </a:r>
          </a:p>
          <a:p>
            <a:endParaRPr lang="en-GB" sz="3200" dirty="0"/>
          </a:p>
        </p:txBody>
      </p:sp>
      <p:sp>
        <p:nvSpPr>
          <p:cNvPr id="4" name="Rectangle 3"/>
          <p:cNvSpPr/>
          <p:nvPr/>
        </p:nvSpPr>
        <p:spPr>
          <a:xfrm>
            <a:off x="8143900" y="2928934"/>
            <a:ext cx="357190" cy="28575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Rectangle 4"/>
          <p:cNvSpPr/>
          <p:nvPr/>
        </p:nvSpPr>
        <p:spPr>
          <a:xfrm>
            <a:off x="8072462" y="4857760"/>
            <a:ext cx="357190" cy="28575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Intellectual Disability: Prevalence</a:t>
            </a:r>
            <a:endParaRPr lang="en-GB" dirty="0"/>
          </a:p>
        </p:txBody>
      </p:sp>
      <p:pic>
        <p:nvPicPr>
          <p:cNvPr id="49155" name="Picture 3"/>
          <p:cNvPicPr>
            <a:picLocks noChangeAspect="1" noChangeArrowheads="1"/>
          </p:cNvPicPr>
          <p:nvPr/>
        </p:nvPicPr>
        <p:blipFill>
          <a:blip r:embed="rId3" cstate="print"/>
          <a:srcRect/>
          <a:stretch>
            <a:fillRect/>
          </a:stretch>
        </p:blipFill>
        <p:spPr bwMode="auto">
          <a:xfrm>
            <a:off x="0" y="1142984"/>
            <a:ext cx="9358346" cy="6072230"/>
          </a:xfrm>
          <a:prstGeom prst="rect">
            <a:avLst/>
          </a:prstGeom>
          <a:noFill/>
          <a:ln w="9525">
            <a:noFill/>
            <a:miter lim="800000"/>
            <a:headEnd/>
            <a:tailEnd/>
          </a:ln>
        </p:spPr>
      </p:pic>
      <p:sp>
        <p:nvSpPr>
          <p:cNvPr id="5" name="TextBox 4"/>
          <p:cNvSpPr txBox="1"/>
          <p:nvPr/>
        </p:nvSpPr>
        <p:spPr>
          <a:xfrm>
            <a:off x="1357290" y="2214554"/>
            <a:ext cx="1773242" cy="1200329"/>
          </a:xfrm>
          <a:prstGeom prst="rect">
            <a:avLst/>
          </a:prstGeom>
          <a:noFill/>
          <a:ln>
            <a:solidFill>
              <a:schemeClr val="tx1"/>
            </a:solidFill>
          </a:ln>
        </p:spPr>
        <p:txBody>
          <a:bodyPr wrap="none" rtlCol="0">
            <a:spAutoFit/>
          </a:bodyPr>
          <a:lstStyle/>
          <a:p>
            <a:r>
              <a:rPr lang="en-GB" sz="7200" dirty="0" smtClean="0">
                <a:solidFill>
                  <a:srgbClr val="FF0000"/>
                </a:solidFill>
              </a:rPr>
              <a:t>~2%</a:t>
            </a:r>
            <a:endParaRPr lang="en-GB" sz="7200" dirty="0">
              <a:solidFill>
                <a:srgbClr val="FF0000"/>
              </a:solidFill>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8BA0843A-3220-443E-BA19-C32AFCF2C7C2}" type="slidenum">
              <a:rPr lang="en-US"/>
              <a:pPr/>
              <a:t>25</a:t>
            </a:fld>
            <a:endParaRPr lang="en-US"/>
          </a:p>
        </p:txBody>
      </p:sp>
      <p:sp>
        <p:nvSpPr>
          <p:cNvPr id="6146" name="Rectangle 2"/>
          <p:cNvSpPr>
            <a:spLocks noGrp="1" noChangeArrowheads="1"/>
          </p:cNvSpPr>
          <p:nvPr>
            <p:ph type="title"/>
          </p:nvPr>
        </p:nvSpPr>
        <p:spPr>
          <a:xfrm>
            <a:off x="0" y="-285776"/>
            <a:ext cx="8229601" cy="1143001"/>
          </a:xfrm>
        </p:spPr>
        <p:txBody>
          <a:bodyPr>
            <a:normAutofit/>
          </a:bodyPr>
          <a:lstStyle/>
          <a:p>
            <a:r>
              <a:rPr lang="en-US" sz="2400" dirty="0"/>
              <a:t>Model of 1992 AAMR Definition</a:t>
            </a:r>
          </a:p>
        </p:txBody>
      </p:sp>
      <p:pic>
        <p:nvPicPr>
          <p:cNvPr id="6150" name="Picture 6"/>
          <p:cNvPicPr>
            <a:picLocks noChangeAspect="1" noChangeArrowheads="1"/>
          </p:cNvPicPr>
          <p:nvPr/>
        </p:nvPicPr>
        <p:blipFill>
          <a:blip r:embed="rId3" cstate="print"/>
          <a:srcRect/>
          <a:stretch>
            <a:fillRect/>
          </a:stretch>
        </p:blipFill>
        <p:spPr bwMode="auto">
          <a:xfrm>
            <a:off x="1071538" y="428604"/>
            <a:ext cx="7072362" cy="6429396"/>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786182" y="1225689"/>
            <a:ext cx="2340834" cy="5632311"/>
          </a:xfrm>
          <a:prstGeom prst="rect">
            <a:avLst/>
          </a:prstGeom>
          <a:noFill/>
        </p:spPr>
        <p:txBody>
          <a:bodyPr wrap="none" rtlCol="0">
            <a:spAutoFit/>
          </a:bodyPr>
          <a:lstStyle/>
          <a:p>
            <a:r>
              <a:rPr lang="en-GB" sz="2400" dirty="0" smtClean="0"/>
              <a:t>The GP</a:t>
            </a:r>
          </a:p>
          <a:p>
            <a:endParaRPr lang="en-GB" sz="2400" dirty="0" smtClean="0"/>
          </a:p>
          <a:p>
            <a:r>
              <a:rPr lang="en-GB" sz="2400" dirty="0" smtClean="0"/>
              <a:t>The Physician</a:t>
            </a:r>
          </a:p>
          <a:p>
            <a:endParaRPr lang="en-GB" sz="2400" dirty="0" smtClean="0"/>
          </a:p>
          <a:p>
            <a:r>
              <a:rPr lang="en-GB" sz="2400" dirty="0" smtClean="0"/>
              <a:t>The Surgeon</a:t>
            </a:r>
          </a:p>
          <a:p>
            <a:endParaRPr lang="en-GB" sz="2400" dirty="0" smtClean="0"/>
          </a:p>
          <a:p>
            <a:r>
              <a:rPr lang="en-GB" sz="2400" dirty="0" smtClean="0"/>
              <a:t>The Paediatrician</a:t>
            </a:r>
          </a:p>
          <a:p>
            <a:endParaRPr lang="en-GB" sz="2400" dirty="0" smtClean="0"/>
          </a:p>
          <a:p>
            <a:r>
              <a:rPr lang="en-GB" sz="2400" dirty="0" smtClean="0"/>
              <a:t>A&amp;E</a:t>
            </a:r>
          </a:p>
          <a:p>
            <a:endParaRPr lang="en-GB" sz="2400" dirty="0" smtClean="0"/>
          </a:p>
          <a:p>
            <a:r>
              <a:rPr lang="en-GB" sz="2400" dirty="0" smtClean="0"/>
              <a:t>Neurologist</a:t>
            </a:r>
          </a:p>
          <a:p>
            <a:endParaRPr lang="en-GB" sz="2400" dirty="0" smtClean="0"/>
          </a:p>
          <a:p>
            <a:r>
              <a:rPr lang="en-GB" sz="2400" dirty="0" smtClean="0"/>
              <a:t>Obs &amp; Gynae</a:t>
            </a:r>
          </a:p>
          <a:p>
            <a:endParaRPr lang="en-GB" sz="2400" dirty="0" smtClean="0"/>
          </a:p>
          <a:p>
            <a:r>
              <a:rPr lang="en-GB" sz="2400" dirty="0" smtClean="0"/>
              <a:t>Psychiatrist …..</a:t>
            </a:r>
            <a:endParaRPr lang="en-GB" sz="2400" dirty="0"/>
          </a:p>
        </p:txBody>
      </p:sp>
      <p:sp>
        <p:nvSpPr>
          <p:cNvPr id="4" name="Title 1"/>
          <p:cNvSpPr txBox="1">
            <a:spLocks/>
          </p:cNvSpPr>
          <p:nvPr/>
        </p:nvSpPr>
        <p:spPr>
          <a:xfrm>
            <a:off x="285720" y="142852"/>
            <a:ext cx="8358246" cy="857256"/>
          </a:xfrm>
          <a:prstGeom prst="rect">
            <a:avLst/>
          </a:prstGeom>
          <a:ln>
            <a:solidFill>
              <a:schemeClr val="tx1"/>
            </a:solidFill>
          </a:ln>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n-GB" sz="2400" b="1" i="0" u="none" strike="noStrike" kern="1200" cap="none" spc="0" normalizeH="0" baseline="0" noProof="0" dirty="0">
              <a:ln>
                <a:noFill/>
              </a:ln>
              <a:solidFill>
                <a:schemeClr val="tx1"/>
              </a:solidFill>
              <a:effectLst/>
              <a:uLnTx/>
              <a:uFillTx/>
              <a:latin typeface="+mj-lt"/>
              <a:ea typeface="+mj-ea"/>
              <a:cs typeface="+mj-cs"/>
            </a:endParaRPr>
          </a:p>
        </p:txBody>
      </p:sp>
      <p:sp>
        <p:nvSpPr>
          <p:cNvPr id="5" name="Title 4"/>
          <p:cNvSpPr>
            <a:spLocks noGrp="1"/>
          </p:cNvSpPr>
          <p:nvPr>
            <p:ph type="title"/>
          </p:nvPr>
        </p:nvSpPr>
        <p:spPr>
          <a:xfrm>
            <a:off x="571472" y="285728"/>
            <a:ext cx="8229600" cy="1143000"/>
          </a:xfrm>
        </p:spPr>
        <p:txBody>
          <a:bodyPr>
            <a:normAutofit fontScale="90000"/>
          </a:bodyPr>
          <a:lstStyle/>
          <a:p>
            <a:pPr lvl="0"/>
            <a:r>
              <a:rPr lang="en-GB" sz="3100" b="1" dirty="0" smtClean="0"/>
              <a:t>PWID: ~ 2% So What???   Why Bother???</a:t>
            </a:r>
            <a:r>
              <a:rPr lang="en-GB" b="1" dirty="0" smtClean="0"/>
              <a:t/>
            </a:r>
            <a:br>
              <a:rPr lang="en-GB" b="1" dirty="0" smtClean="0"/>
            </a:br>
            <a:endParaRPr lang="en-GB"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PWID and Health</a:t>
            </a:r>
            <a:endParaRPr lang="en-GB" dirty="0"/>
          </a:p>
        </p:txBody>
      </p:sp>
      <p:sp>
        <p:nvSpPr>
          <p:cNvPr id="3" name="Rectangle 2"/>
          <p:cNvSpPr/>
          <p:nvPr/>
        </p:nvSpPr>
        <p:spPr>
          <a:xfrm>
            <a:off x="285720" y="1571612"/>
            <a:ext cx="8215370" cy="4832092"/>
          </a:xfrm>
          <a:prstGeom prst="rect">
            <a:avLst/>
          </a:prstGeom>
        </p:spPr>
        <p:txBody>
          <a:bodyPr wrap="square">
            <a:spAutoFit/>
          </a:bodyPr>
          <a:lstStyle/>
          <a:p>
            <a:r>
              <a:rPr lang="en-GB" sz="2800" dirty="0" smtClean="0"/>
              <a:t>Have health needs that go unrecognised and untreated;</a:t>
            </a:r>
          </a:p>
          <a:p>
            <a:endParaRPr lang="en-GB" sz="2800" dirty="0" smtClean="0"/>
          </a:p>
          <a:p>
            <a:pPr algn="ctr"/>
            <a:r>
              <a:rPr lang="en-GB" sz="2800" dirty="0" smtClean="0"/>
              <a:t>Possible reasons:</a:t>
            </a:r>
          </a:p>
          <a:p>
            <a:endParaRPr lang="en-GB" sz="2800" dirty="0" smtClean="0"/>
          </a:p>
          <a:p>
            <a:pPr>
              <a:buFont typeface="Arial" pitchFamily="34" charset="0"/>
              <a:buChar char="•"/>
            </a:pPr>
            <a:r>
              <a:rPr lang="en-GB" sz="2800" dirty="0" smtClean="0"/>
              <a:t>difficulties in communication </a:t>
            </a:r>
          </a:p>
          <a:p>
            <a:pPr>
              <a:buFont typeface="Arial" pitchFamily="34" charset="0"/>
              <a:buChar char="•"/>
            </a:pPr>
            <a:endParaRPr lang="en-GB" sz="2800" dirty="0" smtClean="0"/>
          </a:p>
          <a:p>
            <a:pPr>
              <a:buFont typeface="Arial" pitchFamily="34" charset="0"/>
              <a:buChar char="•"/>
            </a:pPr>
            <a:r>
              <a:rPr lang="en-GB" sz="2800" dirty="0" smtClean="0"/>
              <a:t>diagnostic overshadowing</a:t>
            </a:r>
          </a:p>
          <a:p>
            <a:pPr>
              <a:buFont typeface="Arial" pitchFamily="34" charset="0"/>
              <a:buChar char="•"/>
            </a:pPr>
            <a:endParaRPr lang="en-GB" sz="2800" dirty="0" smtClean="0"/>
          </a:p>
          <a:p>
            <a:pPr>
              <a:buFont typeface="Arial" pitchFamily="34" charset="0"/>
              <a:buChar char="•"/>
            </a:pPr>
            <a:r>
              <a:rPr lang="en-GB" sz="2800" dirty="0" smtClean="0"/>
              <a:t>discrimination </a:t>
            </a:r>
          </a:p>
          <a:p>
            <a:pPr>
              <a:buFont typeface="Arial" pitchFamily="34" charset="0"/>
              <a:buChar char="•"/>
            </a:pPr>
            <a:endParaRPr lang="en-GB" sz="2800" dirty="0" smtClean="0"/>
          </a:p>
          <a:p>
            <a:pPr>
              <a:buFont typeface="Arial" pitchFamily="34" charset="0"/>
              <a:buChar char="•"/>
            </a:pPr>
            <a:r>
              <a:rPr lang="en-GB" sz="2800" dirty="0" smtClean="0"/>
              <a:t>indifference.</a:t>
            </a:r>
            <a:endParaRPr lang="en-GB" sz="2800"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2800" b="1" dirty="0" smtClean="0"/>
              <a:t>PWID: Sensory Impairments</a:t>
            </a:r>
            <a:br>
              <a:rPr lang="en-GB" sz="2800" b="1" dirty="0" smtClean="0"/>
            </a:br>
            <a:endParaRPr lang="en-GB" sz="2800" dirty="0"/>
          </a:p>
        </p:txBody>
      </p:sp>
      <p:sp>
        <p:nvSpPr>
          <p:cNvPr id="3" name="Rectangle 2"/>
          <p:cNvSpPr/>
          <p:nvPr/>
        </p:nvSpPr>
        <p:spPr>
          <a:xfrm>
            <a:off x="1285852" y="1071546"/>
            <a:ext cx="6715172" cy="2677656"/>
          </a:xfrm>
          <a:prstGeom prst="rect">
            <a:avLst/>
          </a:prstGeom>
        </p:spPr>
        <p:txBody>
          <a:bodyPr wrap="square">
            <a:spAutoFit/>
          </a:bodyPr>
          <a:lstStyle/>
          <a:p>
            <a:r>
              <a:rPr lang="en-GB" sz="2800" dirty="0" smtClean="0"/>
              <a:t>Vision impairment 7 times higher than</a:t>
            </a:r>
          </a:p>
          <a:p>
            <a:r>
              <a:rPr lang="en-GB" sz="2800" dirty="0" smtClean="0"/>
              <a:t>general population (Warburg 1994)</a:t>
            </a:r>
          </a:p>
          <a:p>
            <a:endParaRPr lang="en-GB" sz="2800" dirty="0" smtClean="0"/>
          </a:p>
          <a:p>
            <a:endParaRPr lang="en-GB" sz="2800" dirty="0" smtClean="0"/>
          </a:p>
          <a:p>
            <a:r>
              <a:rPr lang="en-GB" sz="2800" dirty="0" smtClean="0"/>
              <a:t>Blindness 20 times higher than local</a:t>
            </a:r>
          </a:p>
          <a:p>
            <a:r>
              <a:rPr lang="en-GB" sz="2800" dirty="0" smtClean="0"/>
              <a:t>Sydney population (Beange et al 1996)</a:t>
            </a:r>
          </a:p>
        </p:txBody>
      </p:sp>
      <p:sp>
        <p:nvSpPr>
          <p:cNvPr id="4" name="Rectangle 3"/>
          <p:cNvSpPr/>
          <p:nvPr/>
        </p:nvSpPr>
        <p:spPr>
          <a:xfrm>
            <a:off x="1142976" y="4357694"/>
            <a:ext cx="7215238" cy="1938992"/>
          </a:xfrm>
          <a:prstGeom prst="rect">
            <a:avLst/>
          </a:prstGeom>
        </p:spPr>
        <p:txBody>
          <a:bodyPr wrap="square">
            <a:spAutoFit/>
          </a:bodyPr>
          <a:lstStyle/>
          <a:p>
            <a:r>
              <a:rPr lang="en-GB" sz="2400" dirty="0" smtClean="0"/>
              <a:t>Sydney epidemiological study : 25% deaf</a:t>
            </a:r>
          </a:p>
          <a:p>
            <a:r>
              <a:rPr lang="en-GB" sz="2400" dirty="0" smtClean="0"/>
              <a:t>cf. 2.2% general population</a:t>
            </a:r>
          </a:p>
          <a:p>
            <a:endParaRPr lang="en-GB" sz="2400" dirty="0" smtClean="0"/>
          </a:p>
          <a:p>
            <a:r>
              <a:rPr lang="en-GB" sz="2400" dirty="0" smtClean="0"/>
              <a:t>Adults need 5 yearly screening, Down</a:t>
            </a:r>
          </a:p>
          <a:p>
            <a:r>
              <a:rPr lang="en-GB" sz="2400" dirty="0" smtClean="0"/>
              <a:t>syndrome adults every 3 years</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t>Nutrition</a:t>
            </a:r>
            <a:br>
              <a:rPr lang="en-GB" b="1" dirty="0" smtClean="0"/>
            </a:br>
            <a:endParaRPr lang="en-GB" dirty="0"/>
          </a:p>
        </p:txBody>
      </p:sp>
      <p:sp>
        <p:nvSpPr>
          <p:cNvPr id="3" name="Rectangle 2"/>
          <p:cNvSpPr/>
          <p:nvPr/>
        </p:nvSpPr>
        <p:spPr>
          <a:xfrm>
            <a:off x="1428728" y="1357298"/>
            <a:ext cx="6072230" cy="3416320"/>
          </a:xfrm>
          <a:prstGeom prst="rect">
            <a:avLst/>
          </a:prstGeom>
        </p:spPr>
        <p:txBody>
          <a:bodyPr wrap="square">
            <a:spAutoFit/>
          </a:bodyPr>
          <a:lstStyle/>
          <a:p>
            <a:r>
              <a:rPr lang="en-GB" sz="2400" dirty="0" smtClean="0"/>
              <a:t>Obesity up to 3 times general population,</a:t>
            </a:r>
          </a:p>
          <a:p>
            <a:endParaRPr lang="en-GB" sz="2400" dirty="0" smtClean="0"/>
          </a:p>
          <a:p>
            <a:r>
              <a:rPr lang="en-GB" sz="2400" dirty="0" smtClean="0"/>
              <a:t>Underweight increased (Stewart et al 1994)</a:t>
            </a:r>
          </a:p>
          <a:p>
            <a:endParaRPr lang="en-GB" sz="2400" dirty="0" smtClean="0"/>
          </a:p>
          <a:p>
            <a:r>
              <a:rPr lang="en-GB" sz="2400" dirty="0" smtClean="0"/>
              <a:t>Constipation in 70% of Dutch survey</a:t>
            </a:r>
          </a:p>
          <a:p>
            <a:r>
              <a:rPr lang="en-GB" sz="2400" dirty="0" smtClean="0"/>
              <a:t>(Bohmer et al 2001)</a:t>
            </a:r>
          </a:p>
          <a:p>
            <a:endParaRPr lang="en-GB" sz="2400" dirty="0" smtClean="0"/>
          </a:p>
          <a:p>
            <a:r>
              <a:rPr lang="en-GB" sz="2400" dirty="0" smtClean="0"/>
              <a:t>Dysphagia common, Nutrition screening</a:t>
            </a:r>
          </a:p>
          <a:p>
            <a:r>
              <a:rPr lang="en-GB" sz="2400" dirty="0" smtClean="0"/>
              <a:t>needed</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286116" y="357166"/>
            <a:ext cx="2031325" cy="1938992"/>
          </a:xfrm>
          <a:prstGeom prst="rect">
            <a:avLst/>
          </a:prstGeom>
          <a:noFill/>
        </p:spPr>
        <p:txBody>
          <a:bodyPr wrap="none" rtlCol="0">
            <a:spAutoFit/>
          </a:bodyPr>
          <a:lstStyle/>
          <a:p>
            <a:r>
              <a:rPr lang="en-GB" sz="4000" dirty="0" smtClean="0"/>
              <a:t>OUTLINE</a:t>
            </a:r>
          </a:p>
          <a:p>
            <a:endParaRPr lang="en-GB" sz="4000" dirty="0" smtClean="0"/>
          </a:p>
          <a:p>
            <a:endParaRPr lang="en-GB" sz="4000" dirty="0"/>
          </a:p>
        </p:txBody>
      </p:sp>
      <p:sp>
        <p:nvSpPr>
          <p:cNvPr id="3" name="TextBox 2"/>
          <p:cNvSpPr txBox="1"/>
          <p:nvPr/>
        </p:nvSpPr>
        <p:spPr>
          <a:xfrm>
            <a:off x="571472" y="2143116"/>
            <a:ext cx="7932813" cy="3539430"/>
          </a:xfrm>
          <a:prstGeom prst="rect">
            <a:avLst/>
          </a:prstGeom>
          <a:noFill/>
        </p:spPr>
        <p:txBody>
          <a:bodyPr wrap="none" rtlCol="0">
            <a:spAutoFit/>
          </a:bodyPr>
          <a:lstStyle/>
          <a:p>
            <a:pPr>
              <a:buFont typeface="Arial" pitchFamily="34" charset="0"/>
              <a:buChar char="•"/>
            </a:pPr>
            <a:r>
              <a:rPr lang="en-GB" sz="2800" dirty="0" smtClean="0"/>
              <a:t>Disability: A Concept and Models</a:t>
            </a:r>
          </a:p>
          <a:p>
            <a:pPr>
              <a:buFont typeface="Arial" pitchFamily="34" charset="0"/>
              <a:buChar char="•"/>
            </a:pPr>
            <a:endParaRPr lang="en-GB" sz="2800" dirty="0" smtClean="0"/>
          </a:p>
          <a:p>
            <a:pPr>
              <a:buFont typeface="Arial" pitchFamily="34" charset="0"/>
              <a:buChar char="•"/>
            </a:pPr>
            <a:r>
              <a:rPr lang="en-GB" sz="2800" dirty="0" smtClean="0"/>
              <a:t>The International Classification of Functioning: WHO</a:t>
            </a:r>
          </a:p>
          <a:p>
            <a:pPr>
              <a:buFont typeface="Arial" pitchFamily="34" charset="0"/>
              <a:buChar char="•"/>
            </a:pPr>
            <a:endParaRPr lang="en-GB" sz="2800" dirty="0" smtClean="0"/>
          </a:p>
          <a:p>
            <a:pPr>
              <a:buFont typeface="Arial" pitchFamily="34" charset="0"/>
              <a:buChar char="•"/>
            </a:pPr>
            <a:r>
              <a:rPr lang="en-GB" sz="2800" dirty="0" smtClean="0"/>
              <a:t> Intellectual Disability and Health</a:t>
            </a:r>
          </a:p>
          <a:p>
            <a:pPr>
              <a:buFont typeface="Arial" pitchFamily="34" charset="0"/>
              <a:buChar char="•"/>
            </a:pPr>
            <a:endParaRPr lang="en-GB" sz="2800" dirty="0" smtClean="0"/>
          </a:p>
          <a:p>
            <a:pPr>
              <a:buFont typeface="Arial" pitchFamily="34" charset="0"/>
              <a:buChar char="•"/>
            </a:pPr>
            <a:r>
              <a:rPr lang="en-GB" sz="2800" dirty="0" smtClean="0"/>
              <a:t>Over to you!</a:t>
            </a:r>
          </a:p>
          <a:p>
            <a:pPr>
              <a:buFont typeface="Arial" pitchFamily="34" charset="0"/>
              <a:buChar char="•"/>
            </a:pPr>
            <a:endParaRPr lang="en-GB" sz="2800" dirty="0" smtClean="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714480" y="1285860"/>
            <a:ext cx="6143668" cy="2246769"/>
          </a:xfrm>
          <a:prstGeom prst="rect">
            <a:avLst/>
          </a:prstGeom>
        </p:spPr>
        <p:txBody>
          <a:bodyPr wrap="square">
            <a:spAutoFit/>
          </a:bodyPr>
          <a:lstStyle/>
          <a:p>
            <a:pPr>
              <a:buFont typeface="Arial" pitchFamily="34" charset="0"/>
              <a:buChar char="•"/>
            </a:pPr>
            <a:r>
              <a:rPr lang="en-GB" sz="2800" dirty="0" smtClean="0"/>
              <a:t>Occurs in 50% of inst. individuals with</a:t>
            </a:r>
          </a:p>
          <a:p>
            <a:r>
              <a:rPr lang="en-GB" sz="2800" dirty="0" smtClean="0"/>
              <a:t>IQ below 50 (Bohmer) = 10 times N </a:t>
            </a:r>
            <a:r>
              <a:rPr lang="en-GB" sz="2800" dirty="0" err="1" smtClean="0"/>
              <a:t>Popn</a:t>
            </a:r>
            <a:endParaRPr lang="en-GB" sz="2800" dirty="0" smtClean="0"/>
          </a:p>
          <a:p>
            <a:endParaRPr lang="en-GB" sz="2800" dirty="0" smtClean="0"/>
          </a:p>
          <a:p>
            <a:pPr>
              <a:buFont typeface="Arial" pitchFamily="34" charset="0"/>
              <a:buChar char="•"/>
            </a:pPr>
            <a:r>
              <a:rPr lang="en-GB" sz="2800" dirty="0" smtClean="0"/>
              <a:t>Predisposing factors cerebral palsy,</a:t>
            </a:r>
          </a:p>
          <a:p>
            <a:r>
              <a:rPr lang="en-GB" sz="2800" dirty="0" smtClean="0"/>
              <a:t>scoliosis and anticonvulsants</a:t>
            </a:r>
          </a:p>
        </p:txBody>
      </p:sp>
      <p:sp>
        <p:nvSpPr>
          <p:cNvPr id="5" name="Title 1"/>
          <p:cNvSpPr txBox="1">
            <a:spLocks/>
          </p:cNvSpPr>
          <p:nvPr/>
        </p:nvSpPr>
        <p:spPr>
          <a:xfrm>
            <a:off x="642910" y="214290"/>
            <a:ext cx="8229600" cy="1143000"/>
          </a:xfrm>
          <a:prstGeom prst="rect">
            <a:avLst/>
          </a:prstGeom>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GB" sz="2800" b="1" i="0" u="none" strike="noStrike" kern="1200" cap="none" spc="0" normalizeH="0" baseline="0" noProof="0" dirty="0" smtClean="0">
                <a:ln>
                  <a:noFill/>
                </a:ln>
                <a:solidFill>
                  <a:schemeClr val="tx1"/>
                </a:solidFill>
                <a:effectLst/>
                <a:uLnTx/>
                <a:uFillTx/>
                <a:latin typeface="+mj-lt"/>
                <a:ea typeface="+mj-ea"/>
                <a:cs typeface="+mj-cs"/>
              </a:rPr>
              <a:t>Gastro-oesophageal reflux disease</a:t>
            </a:r>
            <a:br>
              <a:rPr kumimoji="0" lang="en-GB" sz="2800" b="1" i="0" u="none" strike="noStrike" kern="1200" cap="none" spc="0" normalizeH="0" baseline="0" noProof="0" dirty="0" smtClean="0">
                <a:ln>
                  <a:noFill/>
                </a:ln>
                <a:solidFill>
                  <a:schemeClr val="tx1"/>
                </a:solidFill>
                <a:effectLst/>
                <a:uLnTx/>
                <a:uFillTx/>
                <a:latin typeface="+mj-lt"/>
                <a:ea typeface="+mj-ea"/>
                <a:cs typeface="+mj-cs"/>
              </a:rPr>
            </a:br>
            <a:endParaRPr kumimoji="0" lang="en-GB" sz="2800" b="0" i="0" u="none" strike="noStrike" kern="1200" cap="none" spc="0" normalizeH="0" baseline="0" noProof="0" dirty="0">
              <a:ln>
                <a:noFill/>
              </a:ln>
              <a:solidFill>
                <a:schemeClr val="tx1"/>
              </a:solidFill>
              <a:effectLst/>
              <a:uLnTx/>
              <a:uFillTx/>
              <a:latin typeface="+mj-lt"/>
              <a:ea typeface="+mj-ea"/>
              <a:cs typeface="+mj-cs"/>
            </a:endParaRPr>
          </a:p>
        </p:txBody>
      </p:sp>
      <p:sp>
        <p:nvSpPr>
          <p:cNvPr id="7" name="Title 1"/>
          <p:cNvSpPr>
            <a:spLocks noGrp="1"/>
          </p:cNvSpPr>
          <p:nvPr>
            <p:ph type="title"/>
          </p:nvPr>
        </p:nvSpPr>
        <p:spPr>
          <a:xfrm>
            <a:off x="357158" y="4643446"/>
            <a:ext cx="8229600" cy="1143000"/>
          </a:xfrm>
        </p:spPr>
        <p:txBody>
          <a:bodyPr>
            <a:noAutofit/>
          </a:bodyPr>
          <a:lstStyle/>
          <a:p>
            <a:r>
              <a:rPr lang="en-GB" sz="2400" b="1" dirty="0" smtClean="0"/>
              <a:t>Helicobacter Pylori</a:t>
            </a:r>
            <a:br>
              <a:rPr lang="en-GB" sz="2400" b="1" dirty="0" smtClean="0"/>
            </a:br>
            <a:r>
              <a:rPr lang="en-GB" sz="2400" dirty="0" smtClean="0"/>
              <a:t>Increased in institutions and those</a:t>
            </a:r>
            <a:br>
              <a:rPr lang="en-GB" sz="2400" dirty="0" smtClean="0"/>
            </a:br>
            <a:r>
              <a:rPr lang="en-GB" sz="2400" dirty="0" smtClean="0"/>
              <a:t>previously institutionalized -up to 90%</a:t>
            </a:r>
            <a:br>
              <a:rPr lang="en-GB" sz="2400" dirty="0" smtClean="0"/>
            </a:br>
            <a:r>
              <a:rPr lang="en-GB" sz="2400" dirty="0" smtClean="0"/>
              <a:t/>
            </a:r>
            <a:br>
              <a:rPr lang="en-GB" sz="2400" dirty="0" smtClean="0"/>
            </a:br>
            <a:r>
              <a:rPr lang="en-GB" sz="2400" dirty="0" smtClean="0"/>
              <a:t>Twice general population ( Wallace et al 2002)</a:t>
            </a:r>
            <a:br>
              <a:rPr lang="en-GB" sz="2400" dirty="0" smtClean="0"/>
            </a:br>
            <a:r>
              <a:rPr lang="en-GB" sz="2400" dirty="0" smtClean="0"/>
              <a:t/>
            </a:r>
            <a:br>
              <a:rPr lang="en-GB" sz="2400" dirty="0" smtClean="0"/>
            </a:br>
            <a:r>
              <a:rPr lang="en-GB" sz="2400" dirty="0" smtClean="0"/>
              <a:t>Causes gastritis, peptic ulcer, and gastric</a:t>
            </a:r>
            <a:br>
              <a:rPr lang="en-GB" sz="2400" dirty="0" smtClean="0"/>
            </a:br>
            <a:r>
              <a:rPr lang="en-GB" sz="2400" dirty="0" smtClean="0"/>
              <a:t>cancer</a:t>
            </a:r>
            <a:br>
              <a:rPr lang="en-GB" sz="2400" dirty="0" smtClean="0"/>
            </a:br>
            <a:endParaRPr lang="en-GB" sz="2400"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t>Epilepsy</a:t>
            </a:r>
            <a:br>
              <a:rPr lang="en-GB" b="1" dirty="0" smtClean="0"/>
            </a:br>
            <a:endParaRPr lang="en-GB" dirty="0"/>
          </a:p>
        </p:txBody>
      </p:sp>
      <p:sp>
        <p:nvSpPr>
          <p:cNvPr id="3" name="Rectangle 2"/>
          <p:cNvSpPr/>
          <p:nvPr/>
        </p:nvSpPr>
        <p:spPr>
          <a:xfrm>
            <a:off x="1928794" y="1142984"/>
            <a:ext cx="6215106" cy="1938992"/>
          </a:xfrm>
          <a:prstGeom prst="rect">
            <a:avLst/>
          </a:prstGeom>
        </p:spPr>
        <p:txBody>
          <a:bodyPr wrap="square">
            <a:spAutoFit/>
          </a:bodyPr>
          <a:lstStyle/>
          <a:p>
            <a:r>
              <a:rPr lang="en-GB" sz="2400" dirty="0" smtClean="0"/>
              <a:t>Occurs in 22 to 44% (Welsh Office Survey)</a:t>
            </a:r>
          </a:p>
          <a:p>
            <a:endParaRPr lang="en-GB" sz="2400" dirty="0" smtClean="0"/>
          </a:p>
          <a:p>
            <a:r>
              <a:rPr lang="en-GB" sz="2400" dirty="0" smtClean="0"/>
              <a:t>General population 0.7 %</a:t>
            </a:r>
          </a:p>
          <a:p>
            <a:endParaRPr lang="en-GB" sz="2400" dirty="0" smtClean="0"/>
          </a:p>
          <a:p>
            <a:r>
              <a:rPr lang="en-GB" sz="2400" dirty="0" smtClean="0"/>
              <a:t>Relative risk is 25</a:t>
            </a:r>
          </a:p>
        </p:txBody>
      </p:sp>
      <p:sp>
        <p:nvSpPr>
          <p:cNvPr id="4" name="Title 1"/>
          <p:cNvSpPr txBox="1">
            <a:spLocks/>
          </p:cNvSpPr>
          <p:nvPr/>
        </p:nvSpPr>
        <p:spPr>
          <a:xfrm>
            <a:off x="500034" y="3286124"/>
            <a:ext cx="8229600" cy="1143000"/>
          </a:xfrm>
          <a:prstGeom prst="rect">
            <a:avLst/>
          </a:prstGeom>
        </p:spPr>
        <p:txBody>
          <a:bodyPr vert="horz" lIns="91440" tIns="45720" rIns="91440" bIns="45720" rtlCol="0" anchor="ctr">
            <a:normAutofit fontScale="900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GB" sz="4400" b="1" i="0" u="none" strike="noStrike" kern="1200" cap="none" spc="0" normalizeH="0" baseline="0" noProof="0" dirty="0" smtClean="0">
                <a:ln>
                  <a:noFill/>
                </a:ln>
                <a:solidFill>
                  <a:schemeClr val="tx1"/>
                </a:solidFill>
                <a:effectLst/>
                <a:uLnTx/>
                <a:uFillTx/>
                <a:latin typeface="+mj-lt"/>
                <a:ea typeface="+mj-ea"/>
                <a:cs typeface="+mj-cs"/>
              </a:rPr>
              <a:t>Thyroid Disease</a:t>
            </a:r>
            <a:br>
              <a:rPr kumimoji="0" lang="en-GB" sz="4400" b="1" i="0" u="none" strike="noStrike" kern="1200" cap="none" spc="0" normalizeH="0" baseline="0" noProof="0" dirty="0" smtClean="0">
                <a:ln>
                  <a:noFill/>
                </a:ln>
                <a:solidFill>
                  <a:schemeClr val="tx1"/>
                </a:solidFill>
                <a:effectLst/>
                <a:uLnTx/>
                <a:uFillTx/>
                <a:latin typeface="+mj-lt"/>
                <a:ea typeface="+mj-ea"/>
                <a:cs typeface="+mj-cs"/>
              </a:rPr>
            </a:br>
            <a:endParaRPr kumimoji="0" lang="en-GB" sz="4400" b="0" i="0" u="none" strike="noStrike" kern="1200" cap="none" spc="0" normalizeH="0" baseline="0" noProof="0" dirty="0">
              <a:ln>
                <a:noFill/>
              </a:ln>
              <a:solidFill>
                <a:schemeClr val="tx1"/>
              </a:solidFill>
              <a:effectLst/>
              <a:uLnTx/>
              <a:uFillTx/>
              <a:latin typeface="+mj-lt"/>
              <a:ea typeface="+mj-ea"/>
              <a:cs typeface="+mj-cs"/>
            </a:endParaRPr>
          </a:p>
        </p:txBody>
      </p:sp>
      <p:sp>
        <p:nvSpPr>
          <p:cNvPr id="5" name="Rectangle 4"/>
          <p:cNvSpPr/>
          <p:nvPr/>
        </p:nvSpPr>
        <p:spPr>
          <a:xfrm>
            <a:off x="1500166" y="4071942"/>
            <a:ext cx="6429420" cy="1569660"/>
          </a:xfrm>
          <a:prstGeom prst="rect">
            <a:avLst/>
          </a:prstGeom>
        </p:spPr>
        <p:txBody>
          <a:bodyPr wrap="square">
            <a:spAutoFit/>
          </a:bodyPr>
          <a:lstStyle/>
          <a:p>
            <a:r>
              <a:rPr lang="en-GB" sz="2400" dirty="0" smtClean="0"/>
              <a:t>Twelve times more frequent than local </a:t>
            </a:r>
            <a:r>
              <a:rPr lang="fr-FR" sz="2400" dirty="0" smtClean="0"/>
              <a:t>population </a:t>
            </a:r>
          </a:p>
          <a:p>
            <a:r>
              <a:rPr lang="fr-FR" sz="2400" dirty="0" smtClean="0"/>
              <a:t>(Beange et al 1995)</a:t>
            </a:r>
          </a:p>
          <a:p>
            <a:endParaRPr lang="fr-FR" sz="2400" dirty="0" smtClean="0"/>
          </a:p>
          <a:p>
            <a:r>
              <a:rPr lang="en-GB" sz="2400" dirty="0" smtClean="0"/>
              <a:t>Screen Down syndrome yearly, others 5 yearly</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3200" b="1" dirty="0" smtClean="0"/>
              <a:t>Osteoporosis</a:t>
            </a:r>
            <a:br>
              <a:rPr lang="en-GB" sz="3200" b="1" dirty="0" smtClean="0"/>
            </a:br>
            <a:endParaRPr lang="en-GB" sz="3200" dirty="0"/>
          </a:p>
        </p:txBody>
      </p:sp>
      <p:sp>
        <p:nvSpPr>
          <p:cNvPr id="3" name="Rectangle 2"/>
          <p:cNvSpPr/>
          <p:nvPr/>
        </p:nvSpPr>
        <p:spPr>
          <a:xfrm>
            <a:off x="857224" y="1142984"/>
            <a:ext cx="7572428" cy="2308324"/>
          </a:xfrm>
          <a:prstGeom prst="rect">
            <a:avLst/>
          </a:prstGeom>
        </p:spPr>
        <p:txBody>
          <a:bodyPr wrap="square">
            <a:spAutoFit/>
          </a:bodyPr>
          <a:lstStyle/>
          <a:p>
            <a:pPr>
              <a:buFont typeface="Arial" pitchFamily="34" charset="0"/>
              <a:buChar char="•"/>
            </a:pPr>
            <a:r>
              <a:rPr lang="en-GB" sz="2400" dirty="0" smtClean="0"/>
              <a:t>Population sample showed BMD &gt; 2 SDs</a:t>
            </a:r>
          </a:p>
          <a:p>
            <a:r>
              <a:rPr lang="en-GB" sz="2400" dirty="0" smtClean="0"/>
              <a:t>below age and sex matched population</a:t>
            </a:r>
          </a:p>
          <a:p>
            <a:r>
              <a:rPr lang="en-GB" sz="2400" dirty="0" smtClean="0"/>
              <a:t>(Center et al 1998)</a:t>
            </a:r>
          </a:p>
          <a:p>
            <a:endParaRPr lang="en-GB" sz="2400" dirty="0" smtClean="0"/>
          </a:p>
          <a:p>
            <a:pPr>
              <a:buFont typeface="Arial" pitchFamily="34" charset="0"/>
              <a:buChar char="•"/>
            </a:pPr>
            <a:r>
              <a:rPr lang="en-GB" sz="2400" dirty="0" smtClean="0"/>
              <a:t>Risk factors: small size, hypogonadism and Down syndrome, low Vitamin D</a:t>
            </a:r>
          </a:p>
        </p:txBody>
      </p:sp>
      <p:sp>
        <p:nvSpPr>
          <p:cNvPr id="4" name="Rectangle 3"/>
          <p:cNvSpPr/>
          <p:nvPr/>
        </p:nvSpPr>
        <p:spPr>
          <a:xfrm>
            <a:off x="714348" y="4572008"/>
            <a:ext cx="7786742" cy="2677656"/>
          </a:xfrm>
          <a:prstGeom prst="rect">
            <a:avLst/>
          </a:prstGeom>
        </p:spPr>
        <p:txBody>
          <a:bodyPr wrap="square">
            <a:spAutoFit/>
          </a:bodyPr>
          <a:lstStyle/>
          <a:p>
            <a:pPr>
              <a:buFont typeface="Arial" pitchFamily="34" charset="0"/>
              <a:buChar char="•"/>
            </a:pPr>
            <a:r>
              <a:rPr lang="en-GB" sz="2400" dirty="0" smtClean="0"/>
              <a:t>Regular immunization below general </a:t>
            </a:r>
            <a:r>
              <a:rPr lang="fr-FR" sz="2400" dirty="0" err="1" smtClean="0"/>
              <a:t>community</a:t>
            </a:r>
            <a:r>
              <a:rPr lang="fr-FR" sz="2400" dirty="0" smtClean="0"/>
              <a:t> </a:t>
            </a:r>
          </a:p>
          <a:p>
            <a:r>
              <a:rPr lang="fr-FR" sz="2400" dirty="0" smtClean="0"/>
              <a:t>(Kerr et al 1996)</a:t>
            </a:r>
          </a:p>
          <a:p>
            <a:endParaRPr lang="fr-FR" sz="2400" dirty="0" smtClean="0"/>
          </a:p>
          <a:p>
            <a:pPr>
              <a:buFont typeface="Arial" pitchFamily="34" charset="0"/>
              <a:buChar char="•"/>
            </a:pPr>
            <a:r>
              <a:rPr lang="en-GB" sz="2400" dirty="0" smtClean="0"/>
              <a:t>Immunization against Hep A and B for those in institutions, influenza and pneumococcus for the medically frail</a:t>
            </a:r>
          </a:p>
          <a:p>
            <a:pPr>
              <a:buFont typeface="Arial" pitchFamily="34" charset="0"/>
              <a:buChar char="•"/>
            </a:pPr>
            <a:endParaRPr lang="en-GB" sz="2400" dirty="0" smtClean="0"/>
          </a:p>
          <a:p>
            <a:pPr>
              <a:buFont typeface="Arial" pitchFamily="34" charset="0"/>
              <a:buChar char="•"/>
            </a:pPr>
            <a:endParaRPr lang="en-GB" sz="2400" dirty="0" smtClean="0"/>
          </a:p>
        </p:txBody>
      </p:sp>
      <p:sp>
        <p:nvSpPr>
          <p:cNvPr id="5" name="Rectangle 4"/>
          <p:cNvSpPr/>
          <p:nvPr/>
        </p:nvSpPr>
        <p:spPr>
          <a:xfrm>
            <a:off x="2071670" y="3786190"/>
            <a:ext cx="4572000" cy="954107"/>
          </a:xfrm>
          <a:prstGeom prst="rect">
            <a:avLst/>
          </a:prstGeom>
        </p:spPr>
        <p:txBody>
          <a:bodyPr>
            <a:spAutoFit/>
          </a:bodyPr>
          <a:lstStyle/>
          <a:p>
            <a:r>
              <a:rPr lang="en-GB" sz="2800" b="1" dirty="0" smtClean="0"/>
              <a:t>Immunisation Status</a:t>
            </a:r>
            <a:br>
              <a:rPr lang="en-GB" sz="2800" b="1" dirty="0" smtClean="0"/>
            </a:br>
            <a:endParaRPr lang="en-GB" sz="2800"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142852"/>
            <a:ext cx="8229600" cy="1143000"/>
          </a:xfrm>
        </p:spPr>
        <p:txBody>
          <a:bodyPr>
            <a:noAutofit/>
          </a:bodyPr>
          <a:lstStyle/>
          <a:p>
            <a:r>
              <a:rPr lang="en-GB" sz="3200" b="1" dirty="0" smtClean="0"/>
              <a:t>PWID: Health status</a:t>
            </a:r>
            <a:br>
              <a:rPr lang="en-GB" sz="3200" b="1" dirty="0" smtClean="0"/>
            </a:br>
            <a:endParaRPr lang="en-GB" sz="3200" dirty="0"/>
          </a:p>
        </p:txBody>
      </p:sp>
      <p:sp>
        <p:nvSpPr>
          <p:cNvPr id="3" name="Rectangle 2"/>
          <p:cNvSpPr/>
          <p:nvPr/>
        </p:nvSpPr>
        <p:spPr>
          <a:xfrm>
            <a:off x="642910" y="856357"/>
            <a:ext cx="8001056" cy="6001643"/>
          </a:xfrm>
          <a:prstGeom prst="rect">
            <a:avLst/>
          </a:prstGeom>
        </p:spPr>
        <p:txBody>
          <a:bodyPr wrap="square">
            <a:spAutoFit/>
          </a:bodyPr>
          <a:lstStyle/>
          <a:p>
            <a:r>
              <a:rPr lang="en-GB" sz="2400" dirty="0" smtClean="0"/>
              <a:t>1. Higher prevalence of lifestyle related health</a:t>
            </a:r>
          </a:p>
          <a:p>
            <a:r>
              <a:rPr lang="en-GB" sz="2400" dirty="0" smtClean="0"/>
              <a:t>problems</a:t>
            </a:r>
          </a:p>
          <a:p>
            <a:pPr>
              <a:buFont typeface="Arial" pitchFamily="34" charset="0"/>
              <a:buChar char="•"/>
            </a:pPr>
            <a:r>
              <a:rPr lang="de-DE" sz="2400" dirty="0" smtClean="0"/>
              <a:t> Overweight &amp; obesity (Stewart et al, 1994)</a:t>
            </a:r>
          </a:p>
          <a:p>
            <a:pPr>
              <a:buFont typeface="Arial" pitchFamily="34" charset="0"/>
              <a:buChar char="•"/>
            </a:pPr>
            <a:r>
              <a:rPr lang="en-GB" sz="2400" dirty="0" smtClean="0"/>
              <a:t>Poorer levels of physical fitness (Beange et al, 1995)</a:t>
            </a:r>
          </a:p>
          <a:p>
            <a:pPr>
              <a:buFont typeface="Arial" pitchFamily="34" charset="0"/>
              <a:buChar char="•"/>
            </a:pPr>
            <a:r>
              <a:rPr lang="en-GB" sz="2400" dirty="0" smtClean="0"/>
              <a:t> Polypharmacy (Reiss &amp; Aman, 1997)</a:t>
            </a:r>
          </a:p>
          <a:p>
            <a:pPr>
              <a:buFont typeface="Arial" pitchFamily="34" charset="0"/>
              <a:buChar char="•"/>
            </a:pPr>
            <a:endParaRPr lang="en-GB" sz="2400" dirty="0" smtClean="0"/>
          </a:p>
          <a:p>
            <a:r>
              <a:rPr lang="en-GB" sz="2400" dirty="0" smtClean="0"/>
              <a:t>2. Have multiple complex chronic disorders</a:t>
            </a:r>
          </a:p>
          <a:p>
            <a:endParaRPr lang="en-GB" sz="2400" dirty="0" smtClean="0"/>
          </a:p>
          <a:p>
            <a:r>
              <a:rPr lang="en-GB" sz="2400" dirty="0" smtClean="0"/>
              <a:t>3. Twice the risk of hospitalization</a:t>
            </a:r>
          </a:p>
          <a:p>
            <a:endParaRPr lang="en-GB" sz="2400" dirty="0" smtClean="0"/>
          </a:p>
          <a:p>
            <a:r>
              <a:rPr lang="en-GB" sz="2400" dirty="0" smtClean="0"/>
              <a:t>4. Problems with mobility(5%), continence(10%)</a:t>
            </a:r>
          </a:p>
          <a:p>
            <a:endParaRPr lang="en-GB" sz="2400" dirty="0" smtClean="0"/>
          </a:p>
          <a:p>
            <a:r>
              <a:rPr lang="en-GB" sz="2400" dirty="0" smtClean="0"/>
              <a:t>5. Twice the risk of serious injury (</a:t>
            </a:r>
            <a:r>
              <a:rPr lang="en-GB" sz="2400" dirty="0" err="1" smtClean="0"/>
              <a:t>Sherrard</a:t>
            </a:r>
            <a:r>
              <a:rPr lang="en-GB" sz="2400" dirty="0" smtClean="0"/>
              <a:t> et al</a:t>
            </a:r>
          </a:p>
          <a:p>
            <a:r>
              <a:rPr lang="en-GB" sz="2400" dirty="0" smtClean="0"/>
              <a:t>2001)</a:t>
            </a:r>
          </a:p>
          <a:p>
            <a:endParaRPr lang="en-GB" sz="2400" dirty="0" smtClean="0"/>
          </a:p>
          <a:p>
            <a:r>
              <a:rPr lang="en-GB" sz="2400" dirty="0" smtClean="0"/>
              <a:t>6. Do not complain, rely on third party report</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t>Women/ Men  Health</a:t>
            </a:r>
            <a:br>
              <a:rPr lang="en-GB" b="1" dirty="0" smtClean="0"/>
            </a:br>
            <a:endParaRPr lang="en-GB" dirty="0"/>
          </a:p>
        </p:txBody>
      </p:sp>
      <p:sp>
        <p:nvSpPr>
          <p:cNvPr id="3" name="Rectangle 2"/>
          <p:cNvSpPr/>
          <p:nvPr/>
        </p:nvSpPr>
        <p:spPr>
          <a:xfrm>
            <a:off x="2071670" y="1785926"/>
            <a:ext cx="4572000" cy="1938992"/>
          </a:xfrm>
          <a:prstGeom prst="rect">
            <a:avLst/>
          </a:prstGeom>
        </p:spPr>
        <p:txBody>
          <a:bodyPr>
            <a:spAutoFit/>
          </a:bodyPr>
          <a:lstStyle/>
          <a:p>
            <a:pPr>
              <a:buFont typeface="Arial" pitchFamily="34" charset="0"/>
              <a:buChar char="•"/>
            </a:pPr>
            <a:r>
              <a:rPr lang="en-GB" sz="2400" dirty="0" smtClean="0"/>
              <a:t>Screens needed as general population</a:t>
            </a:r>
          </a:p>
          <a:p>
            <a:pPr>
              <a:buFont typeface="Arial" pitchFamily="34" charset="0"/>
              <a:buChar char="•"/>
            </a:pPr>
            <a:endParaRPr lang="en-GB" sz="2400" dirty="0" smtClean="0"/>
          </a:p>
          <a:p>
            <a:pPr>
              <a:buFont typeface="Arial" pitchFamily="34" charset="0"/>
              <a:buChar char="•"/>
            </a:pPr>
            <a:r>
              <a:rPr lang="en-GB" sz="2400" dirty="0" smtClean="0"/>
              <a:t>If examination difficult, clinical</a:t>
            </a:r>
          </a:p>
          <a:p>
            <a:r>
              <a:rPr lang="en-GB" sz="2400" dirty="0" smtClean="0"/>
              <a:t>judgement</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t>Mental Health</a:t>
            </a:r>
            <a:br>
              <a:rPr lang="en-GB" b="1" dirty="0" smtClean="0"/>
            </a:br>
            <a:endParaRPr lang="en-GB" dirty="0"/>
          </a:p>
        </p:txBody>
      </p:sp>
      <p:sp>
        <p:nvSpPr>
          <p:cNvPr id="3" name="Rectangle 2"/>
          <p:cNvSpPr/>
          <p:nvPr/>
        </p:nvSpPr>
        <p:spPr>
          <a:xfrm>
            <a:off x="1857356" y="1428736"/>
            <a:ext cx="5857916" cy="3785652"/>
          </a:xfrm>
          <a:prstGeom prst="rect">
            <a:avLst/>
          </a:prstGeom>
        </p:spPr>
        <p:txBody>
          <a:bodyPr wrap="square">
            <a:spAutoFit/>
          </a:bodyPr>
          <a:lstStyle/>
          <a:p>
            <a:r>
              <a:rPr lang="en-GB" sz="2400" dirty="0" smtClean="0"/>
              <a:t>Psychiatric disorders have a life time</a:t>
            </a:r>
          </a:p>
          <a:p>
            <a:r>
              <a:rPr lang="en-GB" sz="2400" dirty="0" smtClean="0"/>
              <a:t>risk of 50% in severe ID, 25% in mild</a:t>
            </a:r>
          </a:p>
          <a:p>
            <a:endParaRPr lang="en-GB" sz="2400" dirty="0" smtClean="0"/>
          </a:p>
          <a:p>
            <a:endParaRPr lang="en-GB" sz="2400" dirty="0" smtClean="0"/>
          </a:p>
          <a:p>
            <a:r>
              <a:rPr lang="en-GB" sz="2400" dirty="0" smtClean="0"/>
              <a:t>Behaviour disorders occur in 20%</a:t>
            </a:r>
          </a:p>
          <a:p>
            <a:r>
              <a:rPr lang="en-GB" sz="2400" dirty="0" smtClean="0"/>
              <a:t>(IASSID Mental Health SIRG report 2000)</a:t>
            </a:r>
          </a:p>
          <a:p>
            <a:endParaRPr lang="en-GB" sz="2400" dirty="0" smtClean="0"/>
          </a:p>
          <a:p>
            <a:endParaRPr lang="en-GB" sz="2400" dirty="0" smtClean="0"/>
          </a:p>
          <a:p>
            <a:r>
              <a:rPr lang="en-GB" sz="2400" dirty="0" smtClean="0"/>
              <a:t>Mental health disorders can be</a:t>
            </a:r>
          </a:p>
          <a:p>
            <a:r>
              <a:rPr lang="en-GB" sz="2400" dirty="0" smtClean="0"/>
              <a:t>identified by screening e.g. Mini-Pass-Add</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0"/>
            <a:ext cx="8229600" cy="1143000"/>
          </a:xfrm>
        </p:spPr>
        <p:txBody>
          <a:bodyPr>
            <a:normAutofit/>
          </a:bodyPr>
          <a:lstStyle/>
          <a:p>
            <a:pPr algn="l"/>
            <a:r>
              <a:rPr lang="en-GB" sz="3200" b="1" dirty="0" smtClean="0"/>
              <a:t>Prevalence</a:t>
            </a:r>
            <a:endParaRPr lang="en-GB" sz="3200" b="1" dirty="0"/>
          </a:p>
        </p:txBody>
      </p:sp>
      <p:sp>
        <p:nvSpPr>
          <p:cNvPr id="4" name="Rectangle 4"/>
          <p:cNvSpPr>
            <a:spLocks noGrp="1" noChangeArrowheads="1"/>
          </p:cNvSpPr>
          <p:nvPr>
            <p:ph idx="1"/>
          </p:nvPr>
        </p:nvSpPr>
        <p:spPr>
          <a:xfrm>
            <a:off x="285720" y="1571612"/>
            <a:ext cx="3500462" cy="4214842"/>
          </a:xfrm>
          <a:ln w="38100">
            <a:solidFill>
              <a:schemeClr val="accent1"/>
            </a:solidFill>
          </a:ln>
        </p:spPr>
        <p:txBody>
          <a:bodyPr>
            <a:noAutofit/>
          </a:bodyPr>
          <a:lstStyle/>
          <a:p>
            <a:pPr algn="ctr">
              <a:buNone/>
            </a:pPr>
            <a:r>
              <a:rPr lang="en-GB" sz="2400" dirty="0" smtClean="0"/>
              <a:t>      </a:t>
            </a:r>
            <a:r>
              <a:rPr lang="en-GB" sz="2400" dirty="0" smtClean="0">
                <a:solidFill>
                  <a:srgbClr val="FF0000"/>
                </a:solidFill>
              </a:rPr>
              <a:t>Challenging </a:t>
            </a:r>
            <a:r>
              <a:rPr lang="en-GB" sz="2400" dirty="0">
                <a:solidFill>
                  <a:srgbClr val="FF0000"/>
                </a:solidFill>
              </a:rPr>
              <a:t>behaviour</a:t>
            </a:r>
          </a:p>
          <a:p>
            <a:pPr lvl="1"/>
            <a:r>
              <a:rPr lang="en-GB" sz="2400" dirty="0"/>
              <a:t>5-15% of service </a:t>
            </a:r>
            <a:r>
              <a:rPr lang="en-GB" sz="2400" dirty="0" smtClean="0"/>
              <a:t>users</a:t>
            </a:r>
          </a:p>
          <a:p>
            <a:pPr lvl="1"/>
            <a:endParaRPr lang="en-GB" sz="2400" dirty="0"/>
          </a:p>
          <a:p>
            <a:pPr lvl="1"/>
            <a:r>
              <a:rPr lang="en-GB" sz="2400" dirty="0"/>
              <a:t>25-75 people per </a:t>
            </a:r>
            <a:r>
              <a:rPr lang="en-GB" sz="2400" dirty="0" smtClean="0"/>
              <a:t>100,000</a:t>
            </a:r>
          </a:p>
          <a:p>
            <a:pPr lvl="1"/>
            <a:endParaRPr lang="en-GB" sz="2400" dirty="0"/>
          </a:p>
          <a:p>
            <a:pPr lvl="1"/>
            <a:r>
              <a:rPr lang="en-GB" sz="2400" dirty="0"/>
              <a:t>1,000-3,000 per 4 million</a:t>
            </a:r>
            <a:endParaRPr lang="en-US" sz="2400" dirty="0"/>
          </a:p>
        </p:txBody>
      </p:sp>
      <p:sp>
        <p:nvSpPr>
          <p:cNvPr id="5" name="Rectangle 5"/>
          <p:cNvSpPr txBox="1">
            <a:spLocks noChangeArrowheads="1"/>
          </p:cNvSpPr>
          <p:nvPr/>
        </p:nvSpPr>
        <p:spPr>
          <a:xfrm>
            <a:off x="4214810" y="714356"/>
            <a:ext cx="4324352" cy="5429288"/>
          </a:xfrm>
          <a:prstGeom prst="rect">
            <a:avLst/>
          </a:prstGeom>
          <a:ln w="38100">
            <a:solidFill>
              <a:schemeClr val="tx1"/>
            </a:solidFill>
          </a:ln>
        </p:spPr>
        <p:txBody>
          <a:bodyPr/>
          <a:lstStyle/>
          <a:p>
            <a:pPr marL="342900" marR="0" lvl="0" indent="-342900" algn="ctr" defTabSz="914400" rtl="0" eaLnBrk="1" fontAlgn="auto" latinLnBrk="0" hangingPunct="1">
              <a:lnSpc>
                <a:spcPct val="100000"/>
              </a:lnSpc>
              <a:spcBef>
                <a:spcPct val="20000"/>
              </a:spcBef>
              <a:spcAft>
                <a:spcPts val="0"/>
              </a:spcAft>
              <a:buClrTx/>
              <a:buSzTx/>
              <a:tabLst/>
              <a:defRPr/>
            </a:pPr>
            <a:r>
              <a:rPr kumimoji="0" lang="en-GB" sz="2400" b="0" i="0" u="none" strike="noStrike" kern="1200" cap="none" spc="0" normalizeH="0" baseline="0" noProof="0" dirty="0" smtClean="0">
                <a:ln>
                  <a:noFill/>
                </a:ln>
                <a:solidFill>
                  <a:schemeClr val="tx1"/>
                </a:solidFill>
                <a:effectLst/>
                <a:uLnTx/>
                <a:uFillTx/>
                <a:latin typeface="+mn-lt"/>
                <a:ea typeface="+mn-ea"/>
                <a:cs typeface="+mn-cs"/>
              </a:rPr>
              <a:t>          </a:t>
            </a:r>
            <a:r>
              <a:rPr kumimoji="0" lang="en-GB" sz="2400" b="0" i="0" u="none" strike="noStrike" kern="1200" cap="none" spc="0" normalizeH="0" baseline="0" noProof="0" dirty="0" smtClean="0">
                <a:ln>
                  <a:noFill/>
                </a:ln>
                <a:solidFill>
                  <a:srgbClr val="FF0000"/>
                </a:solidFill>
                <a:effectLst/>
                <a:uLnTx/>
                <a:uFillTx/>
                <a:latin typeface="+mn-lt"/>
                <a:ea typeface="+mn-ea"/>
                <a:cs typeface="+mn-cs"/>
              </a:rPr>
              <a:t>Mental health</a:t>
            </a:r>
          </a:p>
          <a:p>
            <a:pPr marL="742950" marR="0" lvl="1" indent="-285750" algn="l" defTabSz="914400" rtl="0" eaLnBrk="1" fontAlgn="auto" latinLnBrk="0" hangingPunct="1">
              <a:lnSpc>
                <a:spcPct val="100000"/>
              </a:lnSpc>
              <a:spcBef>
                <a:spcPct val="20000"/>
              </a:spcBef>
              <a:spcAft>
                <a:spcPts val="0"/>
              </a:spcAft>
              <a:buClrTx/>
              <a:buSzTx/>
              <a:tabLst/>
              <a:defRPr/>
            </a:pPr>
            <a:r>
              <a:rPr kumimoji="0" lang="en-GB" sz="2400" b="0" i="0" u="none" strike="noStrike" kern="1200" cap="none" spc="0" normalizeH="0" baseline="0" noProof="0" dirty="0" smtClean="0">
                <a:ln>
                  <a:noFill/>
                </a:ln>
                <a:solidFill>
                  <a:schemeClr val="tx1"/>
                </a:solidFill>
                <a:effectLst/>
                <a:uLnTx/>
                <a:uFillTx/>
                <a:latin typeface="+mn-lt"/>
                <a:ea typeface="+mn-ea"/>
                <a:cs typeface="+mn-cs"/>
              </a:rPr>
              <a:t>Children</a:t>
            </a:r>
          </a:p>
          <a:p>
            <a:pPr marL="1143000" marR="0" lvl="2" indent="-228600" algn="l" defTabSz="914400" rtl="0" eaLnBrk="1" fontAlgn="auto" latinLnBrk="0" hangingPunct="1">
              <a:lnSpc>
                <a:spcPct val="100000"/>
              </a:lnSpc>
              <a:spcBef>
                <a:spcPct val="20000"/>
              </a:spcBef>
              <a:spcAft>
                <a:spcPts val="0"/>
              </a:spcAft>
              <a:buClrTx/>
              <a:buSzTx/>
              <a:tabLst/>
              <a:defRPr/>
            </a:pPr>
            <a:r>
              <a:rPr kumimoji="0" lang="en-GB" sz="2400" b="0" i="0" u="none" strike="noStrike" kern="1200" cap="none" spc="0" normalizeH="0" baseline="0" noProof="0" dirty="0" smtClean="0">
                <a:ln>
                  <a:noFill/>
                </a:ln>
                <a:solidFill>
                  <a:schemeClr val="tx1"/>
                </a:solidFill>
                <a:effectLst/>
                <a:uLnTx/>
                <a:uFillTx/>
                <a:latin typeface="+mn-lt"/>
                <a:ea typeface="+mn-ea"/>
                <a:cs typeface="+mn-cs"/>
              </a:rPr>
              <a:t>40% of children with intellectual disabilities have diagnosable mental health problem</a:t>
            </a:r>
          </a:p>
          <a:p>
            <a:pPr marL="1143000" marR="0" lvl="2" indent="-2286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GB" sz="2400" b="0" i="0" u="none" strike="noStrike" kern="1200" cap="none" spc="0" normalizeH="0" baseline="0" noProof="0" dirty="0" smtClean="0">
                <a:ln>
                  <a:noFill/>
                </a:ln>
                <a:solidFill>
                  <a:schemeClr val="tx1"/>
                </a:solidFill>
                <a:effectLst/>
                <a:uLnTx/>
                <a:uFillTx/>
                <a:latin typeface="+mn-lt"/>
                <a:ea typeface="+mn-ea"/>
                <a:cs typeface="+mn-cs"/>
              </a:rPr>
              <a:t>10% of all children who have diagnosable mental health problem have intellectual disabilities</a:t>
            </a:r>
          </a:p>
          <a:p>
            <a:pPr marL="1143000" marR="0" lvl="2" indent="-2286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4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GB" sz="2400" b="0" i="0" u="none" strike="noStrike" kern="1200" cap="none" spc="0" normalizeH="0" baseline="0" noProof="0" dirty="0" smtClean="0">
                <a:ln>
                  <a:noFill/>
                </a:ln>
                <a:solidFill>
                  <a:schemeClr val="tx1"/>
                </a:solidFill>
                <a:effectLst/>
                <a:uLnTx/>
                <a:uFillTx/>
                <a:latin typeface="+mn-lt"/>
                <a:ea typeface="+mn-ea"/>
                <a:cs typeface="+mn-cs"/>
              </a:rPr>
              <a:t>Adults?</a:t>
            </a:r>
            <a:endParaRPr kumimoji="0" lang="en-US" sz="24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t>THEREFORE</a:t>
            </a:r>
            <a:br>
              <a:rPr lang="en-GB" b="1" dirty="0" smtClean="0"/>
            </a:br>
            <a:endParaRPr lang="en-GB" dirty="0"/>
          </a:p>
        </p:txBody>
      </p:sp>
      <p:sp>
        <p:nvSpPr>
          <p:cNvPr id="3" name="Rectangle 2"/>
          <p:cNvSpPr/>
          <p:nvPr/>
        </p:nvSpPr>
        <p:spPr>
          <a:xfrm>
            <a:off x="2285984" y="1714488"/>
            <a:ext cx="4572000" cy="3539430"/>
          </a:xfrm>
          <a:prstGeom prst="rect">
            <a:avLst/>
          </a:prstGeom>
        </p:spPr>
        <p:txBody>
          <a:bodyPr>
            <a:spAutoFit/>
          </a:bodyPr>
          <a:lstStyle/>
          <a:p>
            <a:pPr>
              <a:buFont typeface="Arial" pitchFamily="34" charset="0"/>
              <a:buChar char="•"/>
            </a:pPr>
            <a:r>
              <a:rPr lang="en-GB" sz="3200" dirty="0" smtClean="0"/>
              <a:t>Prevention</a:t>
            </a:r>
          </a:p>
          <a:p>
            <a:pPr>
              <a:buFont typeface="Arial" pitchFamily="34" charset="0"/>
              <a:buChar char="•"/>
            </a:pPr>
            <a:endParaRPr lang="en-GB" sz="3200" dirty="0" smtClean="0"/>
          </a:p>
          <a:p>
            <a:pPr>
              <a:buFont typeface="Arial" pitchFamily="34" charset="0"/>
              <a:buChar char="•"/>
            </a:pPr>
            <a:r>
              <a:rPr lang="en-GB" sz="3200" dirty="0" smtClean="0"/>
              <a:t>Early detection</a:t>
            </a:r>
          </a:p>
          <a:p>
            <a:pPr>
              <a:buFont typeface="Arial" pitchFamily="34" charset="0"/>
              <a:buChar char="•"/>
            </a:pPr>
            <a:endParaRPr lang="en-GB" sz="3200" dirty="0" smtClean="0"/>
          </a:p>
          <a:p>
            <a:pPr>
              <a:buFont typeface="Arial" pitchFamily="34" charset="0"/>
              <a:buChar char="•"/>
            </a:pPr>
            <a:r>
              <a:rPr lang="en-GB" sz="3200" dirty="0" smtClean="0"/>
              <a:t>Timely intervention</a:t>
            </a:r>
          </a:p>
          <a:p>
            <a:pPr>
              <a:buFont typeface="Arial" pitchFamily="34" charset="0"/>
              <a:buChar char="•"/>
            </a:pPr>
            <a:endParaRPr lang="en-GB" sz="3200" dirty="0" smtClean="0"/>
          </a:p>
          <a:p>
            <a:pPr>
              <a:buFont typeface="Arial" pitchFamily="34" charset="0"/>
              <a:buChar char="•"/>
            </a:pPr>
            <a:r>
              <a:rPr lang="en-GB" sz="3200" dirty="0" smtClean="0"/>
              <a:t> Comprehensive care</a:t>
            </a:r>
          </a:p>
        </p:txBody>
      </p:sp>
      <p:sp>
        <p:nvSpPr>
          <p:cNvPr id="4" name="Rectangle 3"/>
          <p:cNvSpPr/>
          <p:nvPr/>
        </p:nvSpPr>
        <p:spPr>
          <a:xfrm>
            <a:off x="3390994" y="5355710"/>
            <a:ext cx="2546403" cy="769441"/>
          </a:xfrm>
          <a:prstGeom prst="rect">
            <a:avLst/>
          </a:prstGeom>
        </p:spPr>
        <p:txBody>
          <a:bodyPr wrap="none">
            <a:spAutoFit/>
          </a:bodyPr>
          <a:lstStyle/>
          <a:p>
            <a:pPr lvl="0"/>
            <a:r>
              <a:rPr lang="en-GB" sz="4400" b="1" dirty="0" smtClean="0">
                <a:solidFill>
                  <a:prstClr val="black"/>
                </a:solidFill>
              </a:rPr>
              <a:t>ARE VITAL</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2"/>
          <p:cNvSpPr>
            <a:spLocks noGrp="1" noChangeArrowheads="1"/>
          </p:cNvSpPr>
          <p:nvPr>
            <p:ph type="title"/>
          </p:nvPr>
        </p:nvSpPr>
        <p:spPr/>
        <p:txBody>
          <a:bodyPr/>
          <a:lstStyle/>
          <a:p>
            <a:r>
              <a:rPr lang="en-US" dirty="0"/>
              <a:t>Summary:  What’s Needed</a:t>
            </a:r>
          </a:p>
        </p:txBody>
      </p:sp>
      <p:sp>
        <p:nvSpPr>
          <p:cNvPr id="111622" name="Rectangle 6"/>
          <p:cNvSpPr>
            <a:spLocks noChangeArrowheads="1"/>
          </p:cNvSpPr>
          <p:nvPr/>
        </p:nvSpPr>
        <p:spPr bwMode="auto">
          <a:xfrm>
            <a:off x="857224" y="1643050"/>
            <a:ext cx="7793067" cy="4982903"/>
          </a:xfrm>
          <a:prstGeom prst="rect">
            <a:avLst/>
          </a:prstGeom>
          <a:noFill/>
          <a:ln w="9525">
            <a:noFill/>
            <a:miter lim="800000"/>
            <a:headEnd/>
            <a:tailEnd/>
          </a:ln>
          <a:effectLst/>
        </p:spPr>
        <p:txBody>
          <a:bodyPr wrap="square">
            <a:spAutoFit/>
          </a:bodyPr>
          <a:lstStyle/>
          <a:p>
            <a:pPr>
              <a:lnSpc>
                <a:spcPct val="95000"/>
              </a:lnSpc>
              <a:spcBef>
                <a:spcPct val="40000"/>
              </a:spcBef>
              <a:buClr>
                <a:schemeClr val="accent1"/>
              </a:buClr>
              <a:buFont typeface="Wingdings" pitchFamily="2" charset="2"/>
              <a:buChar char="§"/>
            </a:pPr>
            <a:r>
              <a:rPr lang="en-US" sz="2800" dirty="0"/>
              <a:t> Diverse, compassionate </a:t>
            </a:r>
            <a:r>
              <a:rPr lang="en-US" sz="2800" dirty="0" smtClean="0"/>
              <a:t>healthcare</a:t>
            </a:r>
            <a:endParaRPr lang="en-US" sz="2800" dirty="0"/>
          </a:p>
          <a:p>
            <a:pPr>
              <a:lnSpc>
                <a:spcPct val="95000"/>
              </a:lnSpc>
              <a:spcBef>
                <a:spcPct val="40000"/>
              </a:spcBef>
              <a:buClr>
                <a:schemeClr val="accent1"/>
              </a:buClr>
              <a:buFont typeface="Wingdings" pitchFamily="2" charset="2"/>
              <a:buChar char="§"/>
            </a:pPr>
            <a:r>
              <a:rPr lang="en-US" sz="2800" dirty="0"/>
              <a:t> Individualized, whole-person </a:t>
            </a:r>
            <a:r>
              <a:rPr lang="en-US" sz="2800" dirty="0" smtClean="0"/>
              <a:t>care</a:t>
            </a:r>
          </a:p>
          <a:p>
            <a:pPr>
              <a:lnSpc>
                <a:spcPct val="95000"/>
              </a:lnSpc>
              <a:spcBef>
                <a:spcPct val="40000"/>
              </a:spcBef>
              <a:buClr>
                <a:schemeClr val="accent1"/>
              </a:buClr>
              <a:buFont typeface="Wingdings" pitchFamily="2" charset="2"/>
              <a:buChar char="§"/>
            </a:pPr>
            <a:r>
              <a:rPr lang="en-US" sz="2800" dirty="0" smtClean="0"/>
              <a:t>Accessible, Equitable </a:t>
            </a:r>
            <a:r>
              <a:rPr lang="en-US" sz="2800" dirty="0"/>
              <a:t>medical facilities</a:t>
            </a:r>
          </a:p>
          <a:p>
            <a:pPr>
              <a:lnSpc>
                <a:spcPct val="95000"/>
              </a:lnSpc>
              <a:spcBef>
                <a:spcPct val="40000"/>
              </a:spcBef>
              <a:buClr>
                <a:schemeClr val="accent1"/>
              </a:buClr>
              <a:buFont typeface="Wingdings" pitchFamily="2" charset="2"/>
              <a:buChar char="§"/>
            </a:pPr>
            <a:r>
              <a:rPr lang="en-US" sz="2800" dirty="0"/>
              <a:t> Best evidence-based practices</a:t>
            </a:r>
          </a:p>
          <a:p>
            <a:pPr>
              <a:lnSpc>
                <a:spcPct val="95000"/>
              </a:lnSpc>
              <a:spcBef>
                <a:spcPct val="40000"/>
              </a:spcBef>
              <a:buClr>
                <a:schemeClr val="accent1"/>
              </a:buClr>
              <a:buFont typeface="Wingdings" pitchFamily="2" charset="2"/>
              <a:buChar char="§"/>
            </a:pPr>
            <a:r>
              <a:rPr lang="en-US" sz="2800" dirty="0"/>
              <a:t> Empowerment of both patient and provider through </a:t>
            </a:r>
            <a:r>
              <a:rPr lang="en-US" sz="2800" dirty="0" smtClean="0"/>
              <a:t>knowledge</a:t>
            </a:r>
          </a:p>
          <a:p>
            <a:pPr>
              <a:lnSpc>
                <a:spcPct val="95000"/>
              </a:lnSpc>
              <a:spcBef>
                <a:spcPct val="40000"/>
              </a:spcBef>
              <a:buClr>
                <a:schemeClr val="accent1"/>
              </a:buClr>
              <a:buFont typeface="Wingdings" pitchFamily="2" charset="2"/>
              <a:buChar char="§"/>
            </a:pPr>
            <a:r>
              <a:rPr lang="en-US" sz="2800" dirty="0" smtClean="0"/>
              <a:t>Communication, Communication, Communication</a:t>
            </a:r>
          </a:p>
          <a:p>
            <a:pPr>
              <a:lnSpc>
                <a:spcPct val="95000"/>
              </a:lnSpc>
              <a:spcBef>
                <a:spcPct val="40000"/>
              </a:spcBef>
              <a:buClr>
                <a:schemeClr val="accent1"/>
              </a:buClr>
              <a:buFont typeface="Wingdings" pitchFamily="2" charset="2"/>
              <a:buChar char="§"/>
            </a:pPr>
            <a:r>
              <a:rPr lang="en-US" sz="2800" dirty="0" smtClean="0"/>
              <a:t>Collateral Information as appropriate &amp; Relevant </a:t>
            </a:r>
          </a:p>
          <a:p>
            <a:pPr>
              <a:lnSpc>
                <a:spcPct val="95000"/>
              </a:lnSpc>
              <a:spcBef>
                <a:spcPct val="40000"/>
              </a:spcBef>
              <a:buClr>
                <a:schemeClr val="accent1"/>
              </a:buClr>
              <a:buFont typeface="Wingdings" pitchFamily="2" charset="2"/>
              <a:buChar char="§"/>
            </a:pPr>
            <a:endParaRPr lang="en-US" sz="2800"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Implications</a:t>
            </a:r>
            <a:endParaRPr lang="en-GB" dirty="0"/>
          </a:p>
        </p:txBody>
      </p:sp>
      <p:sp>
        <p:nvSpPr>
          <p:cNvPr id="4" name="Rectangle 3"/>
          <p:cNvSpPr>
            <a:spLocks noGrp="1" noChangeArrowheads="1"/>
          </p:cNvSpPr>
          <p:nvPr>
            <p:ph idx="1"/>
          </p:nvPr>
        </p:nvSpPr>
        <p:spPr/>
        <p:txBody>
          <a:bodyPr/>
          <a:lstStyle/>
          <a:p>
            <a:r>
              <a:rPr lang="en-GB" dirty="0"/>
              <a:t>The importance of adopting a more ‘public health’ </a:t>
            </a:r>
            <a:r>
              <a:rPr lang="en-GB" dirty="0" smtClean="0"/>
              <a:t>perspective</a:t>
            </a:r>
          </a:p>
          <a:p>
            <a:endParaRPr lang="en-GB" dirty="0"/>
          </a:p>
          <a:p>
            <a:r>
              <a:rPr lang="en-GB" dirty="0"/>
              <a:t>Invest in prevention </a:t>
            </a:r>
            <a:r>
              <a:rPr lang="en-GB" u="sng" dirty="0"/>
              <a:t>and</a:t>
            </a:r>
            <a:r>
              <a:rPr lang="en-GB" dirty="0"/>
              <a:t> early intervention</a:t>
            </a:r>
          </a:p>
          <a:p>
            <a:pPr lvl="1"/>
            <a:r>
              <a:rPr lang="en-GB" dirty="0"/>
              <a:t>The case for prevention and early intervention</a:t>
            </a:r>
          </a:p>
          <a:p>
            <a:pPr lvl="1"/>
            <a:r>
              <a:rPr lang="en-GB" dirty="0"/>
              <a:t>The viability of ‘therapeutic models’</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14282" y="285728"/>
            <a:ext cx="8643998" cy="6370975"/>
          </a:xfrm>
          <a:prstGeom prst="rect">
            <a:avLst/>
          </a:prstGeom>
        </p:spPr>
        <p:txBody>
          <a:bodyPr wrap="square">
            <a:spAutoFit/>
          </a:bodyPr>
          <a:lstStyle/>
          <a:p>
            <a:pPr algn="ctr"/>
            <a:r>
              <a:rPr lang="en-GB" sz="2400" b="1" dirty="0" smtClean="0">
                <a:solidFill>
                  <a:srgbClr val="FF0000"/>
                </a:solidFill>
              </a:rPr>
              <a:t>World Health Organization  Classifications:   1980) </a:t>
            </a:r>
          </a:p>
          <a:p>
            <a:pPr algn="ctr"/>
            <a:endParaRPr lang="en-GB" sz="2400" b="1" dirty="0" smtClean="0">
              <a:solidFill>
                <a:srgbClr val="FF0000"/>
              </a:solidFill>
            </a:endParaRPr>
          </a:p>
          <a:p>
            <a:endParaRPr lang="en-GB" sz="2400" b="1" i="1" dirty="0" smtClean="0"/>
          </a:p>
          <a:p>
            <a:r>
              <a:rPr lang="en-GB" sz="2400" b="1" i="1" dirty="0" smtClean="0"/>
              <a:t>Impairment</a:t>
            </a:r>
            <a:r>
              <a:rPr lang="en-GB" sz="2400" dirty="0" smtClean="0"/>
              <a:t> :</a:t>
            </a:r>
          </a:p>
          <a:p>
            <a:r>
              <a:rPr lang="en-GB" sz="2400" dirty="0" smtClean="0"/>
              <a:t>an </a:t>
            </a:r>
            <a:r>
              <a:rPr lang="en-GB" sz="2400" b="1" dirty="0" smtClean="0"/>
              <a:t>abnormality of a structure or function</a:t>
            </a:r>
          </a:p>
          <a:p>
            <a:r>
              <a:rPr lang="en-GB" sz="2400" b="1" dirty="0" smtClean="0"/>
              <a:t> </a:t>
            </a:r>
            <a:r>
              <a:rPr lang="en-GB" sz="2400" dirty="0" smtClean="0"/>
              <a:t>(e.g., an abnormality of the ear or auditory system</a:t>
            </a:r>
          </a:p>
          <a:p>
            <a:endParaRPr lang="en-GB" sz="2400" dirty="0" smtClean="0"/>
          </a:p>
          <a:p>
            <a:r>
              <a:rPr lang="en-GB" sz="2400" dirty="0" smtClean="0"/>
              <a:t> </a:t>
            </a:r>
          </a:p>
          <a:p>
            <a:r>
              <a:rPr lang="en-GB" sz="2400" b="1" i="1" dirty="0" smtClean="0"/>
              <a:t>Disability</a:t>
            </a:r>
            <a:r>
              <a:rPr lang="en-GB" sz="2400" dirty="0" smtClean="0"/>
              <a:t> </a:t>
            </a:r>
          </a:p>
          <a:p>
            <a:r>
              <a:rPr lang="en-GB" sz="2400" dirty="0" smtClean="0"/>
              <a:t> the </a:t>
            </a:r>
            <a:r>
              <a:rPr lang="en-GB" sz="2400" b="1" dirty="0" smtClean="0"/>
              <a:t>functional</a:t>
            </a:r>
            <a:r>
              <a:rPr lang="en-GB" sz="2400" dirty="0" smtClean="0"/>
              <a:t> </a:t>
            </a:r>
            <a:r>
              <a:rPr lang="en-GB" sz="2400" b="1" dirty="0" smtClean="0"/>
              <a:t>consequence</a:t>
            </a:r>
            <a:r>
              <a:rPr lang="en-GB" sz="2400" dirty="0" smtClean="0"/>
              <a:t> of impairment </a:t>
            </a:r>
          </a:p>
          <a:p>
            <a:r>
              <a:rPr lang="en-GB" sz="2400" dirty="0" smtClean="0"/>
              <a:t>(e.g., inability to hear certain sounds or Inability to speak clearly).</a:t>
            </a:r>
          </a:p>
          <a:p>
            <a:endParaRPr lang="en-GB" sz="2400" b="1" i="1" dirty="0" smtClean="0"/>
          </a:p>
          <a:p>
            <a:endParaRPr lang="en-GB" sz="2400" b="1" i="1" dirty="0" smtClean="0"/>
          </a:p>
          <a:p>
            <a:r>
              <a:rPr lang="en-GB" sz="2400" b="1" i="1" dirty="0" smtClean="0"/>
              <a:t>Handicap</a:t>
            </a:r>
            <a:r>
              <a:rPr lang="en-GB" sz="2400" dirty="0" smtClean="0"/>
              <a:t> </a:t>
            </a:r>
          </a:p>
          <a:p>
            <a:r>
              <a:rPr lang="en-GB" sz="2400" dirty="0" smtClean="0"/>
              <a:t>the </a:t>
            </a:r>
            <a:r>
              <a:rPr lang="en-GB" sz="2400" b="1" dirty="0" smtClean="0"/>
              <a:t>social consequence </a:t>
            </a:r>
            <a:r>
              <a:rPr lang="en-GB" sz="2400" dirty="0" smtClean="0"/>
              <a:t>of impairment </a:t>
            </a:r>
          </a:p>
          <a:p>
            <a:r>
              <a:rPr lang="en-GB" sz="2400" dirty="0" smtClean="0"/>
              <a:t>(e.g., isolation, loss of job, or having to make career changes as a result of communication difficulties).</a:t>
            </a:r>
            <a:endParaRPr lang="en-GB" sz="2400"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sp>
        <p:nvSpPr>
          <p:cNvPr id="3" name="Content Placeholder 2"/>
          <p:cNvSpPr>
            <a:spLocks noGrp="1"/>
          </p:cNvSpPr>
          <p:nvPr>
            <p:ph idx="1"/>
          </p:nvPr>
        </p:nvSpPr>
        <p:spPr/>
        <p:txBody>
          <a:bodyPr/>
          <a:lstStyle/>
          <a:p>
            <a:r>
              <a:rPr lang="en-GB" dirty="0" smtClean="0"/>
              <a:t>DISCUSSION </a:t>
            </a:r>
            <a:r>
              <a:rPr lang="en-GB" smtClean="0"/>
              <a:t>&amp; CLOSE</a:t>
            </a:r>
          </a:p>
          <a:p>
            <a:pPr>
              <a:buNone/>
            </a:pPr>
            <a:endParaRPr lang="en-GB"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63656A35-7EEE-42E2-B360-B7D7A0009AAE}" type="slidenum">
              <a:rPr lang="en-US"/>
              <a:pPr/>
              <a:t>41</a:t>
            </a:fld>
            <a:endParaRPr lang="en-US"/>
          </a:p>
        </p:txBody>
      </p:sp>
      <p:sp>
        <p:nvSpPr>
          <p:cNvPr id="10242" name="Rectangle 2"/>
          <p:cNvSpPr>
            <a:spLocks noGrp="1" noChangeArrowheads="1"/>
          </p:cNvSpPr>
          <p:nvPr>
            <p:ph type="title"/>
          </p:nvPr>
        </p:nvSpPr>
        <p:spPr>
          <a:xfrm>
            <a:off x="571472" y="0"/>
            <a:ext cx="8229600" cy="1143000"/>
          </a:xfrm>
        </p:spPr>
        <p:txBody>
          <a:bodyPr>
            <a:normAutofit/>
          </a:bodyPr>
          <a:lstStyle/>
          <a:p>
            <a:r>
              <a:rPr lang="en-US" sz="2400" dirty="0"/>
              <a:t>Classification of </a:t>
            </a:r>
            <a:r>
              <a:rPr lang="en-US" sz="2400" dirty="0" smtClean="0"/>
              <a:t>Intellectual According </a:t>
            </a:r>
            <a:r>
              <a:rPr lang="en-US" sz="2400" dirty="0"/>
              <a:t>to Measured Intelligence</a:t>
            </a:r>
          </a:p>
        </p:txBody>
      </p:sp>
      <p:pic>
        <p:nvPicPr>
          <p:cNvPr id="10245" name="Picture 5"/>
          <p:cNvPicPr>
            <a:picLocks noChangeAspect="1" noChangeArrowheads="1"/>
          </p:cNvPicPr>
          <p:nvPr/>
        </p:nvPicPr>
        <p:blipFill>
          <a:blip r:embed="rId3" cstate="print"/>
          <a:srcRect/>
          <a:stretch>
            <a:fillRect/>
          </a:stretch>
        </p:blipFill>
        <p:spPr bwMode="auto">
          <a:xfrm>
            <a:off x="0" y="1214422"/>
            <a:ext cx="9109075" cy="5643577"/>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DB01AA20-5B21-4B76-96C8-D714C425C8B8}" type="slidenum">
              <a:rPr lang="en-US"/>
              <a:pPr/>
              <a:t>42</a:t>
            </a:fld>
            <a:endParaRPr lang="en-US"/>
          </a:p>
        </p:txBody>
      </p:sp>
      <p:sp>
        <p:nvSpPr>
          <p:cNvPr id="15362" name="Rectangle 2"/>
          <p:cNvSpPr>
            <a:spLocks noGrp="1" noChangeArrowheads="1"/>
          </p:cNvSpPr>
          <p:nvPr>
            <p:ph type="title"/>
          </p:nvPr>
        </p:nvSpPr>
        <p:spPr>
          <a:xfrm>
            <a:off x="468313" y="-90488"/>
            <a:ext cx="8229600" cy="1143001"/>
          </a:xfrm>
        </p:spPr>
        <p:txBody>
          <a:bodyPr/>
          <a:lstStyle/>
          <a:p>
            <a:r>
              <a:rPr lang="en-US" sz="3600" dirty="0"/>
              <a:t>Possible Causes of Mental Retardation</a:t>
            </a:r>
          </a:p>
        </p:txBody>
      </p:sp>
      <p:pic>
        <p:nvPicPr>
          <p:cNvPr id="15365" name="Picture 5"/>
          <p:cNvPicPr>
            <a:picLocks noChangeAspect="1" noChangeArrowheads="1"/>
          </p:cNvPicPr>
          <p:nvPr/>
        </p:nvPicPr>
        <p:blipFill>
          <a:blip r:embed="rId3" cstate="print"/>
          <a:srcRect/>
          <a:stretch>
            <a:fillRect/>
          </a:stretch>
        </p:blipFill>
        <p:spPr bwMode="auto">
          <a:xfrm>
            <a:off x="0" y="857250"/>
            <a:ext cx="9143999" cy="600075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BC32B685-36FF-4DA9-893D-7A9906EA0CA5}" type="slidenum">
              <a:rPr lang="en-US"/>
              <a:pPr/>
              <a:t>43</a:t>
            </a:fld>
            <a:endParaRPr lang="en-US"/>
          </a:p>
        </p:txBody>
      </p:sp>
      <p:sp>
        <p:nvSpPr>
          <p:cNvPr id="33794" name="Rectangle 2"/>
          <p:cNvSpPr>
            <a:spLocks noGrp="1" noChangeArrowheads="1"/>
          </p:cNvSpPr>
          <p:nvPr>
            <p:ph type="title"/>
          </p:nvPr>
        </p:nvSpPr>
        <p:spPr>
          <a:xfrm>
            <a:off x="457200" y="1235075"/>
            <a:ext cx="3035300" cy="2305050"/>
          </a:xfrm>
        </p:spPr>
        <p:txBody>
          <a:bodyPr/>
          <a:lstStyle/>
          <a:p>
            <a:r>
              <a:rPr lang="en-US" sz="3600"/>
              <a:t>AAMR </a:t>
            </a:r>
            <a:br>
              <a:rPr lang="en-US" sz="3600"/>
            </a:br>
            <a:r>
              <a:rPr lang="en-US" sz="3600"/>
              <a:t>Adaptive Skill Areas</a:t>
            </a:r>
          </a:p>
        </p:txBody>
      </p:sp>
      <p:pic>
        <p:nvPicPr>
          <p:cNvPr id="33800" name="Picture 8"/>
          <p:cNvPicPr>
            <a:picLocks noChangeAspect="1" noChangeArrowheads="1"/>
          </p:cNvPicPr>
          <p:nvPr/>
        </p:nvPicPr>
        <p:blipFill>
          <a:blip r:embed="rId3" cstate="print"/>
          <a:srcRect/>
          <a:stretch>
            <a:fillRect/>
          </a:stretch>
        </p:blipFill>
        <p:spPr bwMode="auto">
          <a:xfrm>
            <a:off x="3660775" y="95250"/>
            <a:ext cx="4691063" cy="6192838"/>
          </a:xfrm>
          <a:prstGeom prst="rect">
            <a:avLst/>
          </a:prstGeom>
          <a:noFill/>
          <a:ln w="9525">
            <a:noFill/>
            <a:miter lim="800000"/>
            <a:headEnd/>
            <a:tailEnd/>
          </a:ln>
          <a:effectLst/>
        </p:spPr>
      </p:pic>
      <p:pic>
        <p:nvPicPr>
          <p:cNvPr id="33801" name="Picture 9"/>
          <p:cNvPicPr>
            <a:picLocks noChangeAspect="1" noChangeArrowheads="1"/>
          </p:cNvPicPr>
          <p:nvPr/>
        </p:nvPicPr>
        <p:blipFill>
          <a:blip r:embed="rId4" cstate="print"/>
          <a:srcRect/>
          <a:stretch>
            <a:fillRect/>
          </a:stretch>
        </p:blipFill>
        <p:spPr bwMode="auto">
          <a:xfrm>
            <a:off x="182563" y="6350000"/>
            <a:ext cx="8748712" cy="468313"/>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07"/>
          <p:cNvGrpSpPr>
            <a:grpSpLocks/>
          </p:cNvGrpSpPr>
          <p:nvPr/>
        </p:nvGrpSpPr>
        <p:grpSpPr bwMode="auto">
          <a:xfrm>
            <a:off x="1320800" y="1212850"/>
            <a:ext cx="7485063" cy="4757738"/>
            <a:chOff x="832" y="764"/>
            <a:chExt cx="4715" cy="2997"/>
          </a:xfrm>
        </p:grpSpPr>
        <p:sp>
          <p:nvSpPr>
            <p:cNvPr id="56363" name="Rectangle 43"/>
            <p:cNvSpPr>
              <a:spLocks noChangeArrowheads="1"/>
            </p:cNvSpPr>
            <p:nvPr/>
          </p:nvSpPr>
          <p:spPr bwMode="auto">
            <a:xfrm flipV="1">
              <a:off x="832" y="764"/>
              <a:ext cx="814" cy="2997"/>
            </a:xfrm>
            <a:prstGeom prst="rect">
              <a:avLst/>
            </a:prstGeom>
            <a:gradFill rotWithShape="1">
              <a:gsLst>
                <a:gs pos="0">
                  <a:schemeClr val="folHlink">
                    <a:gamma/>
                    <a:tint val="0"/>
                    <a:invGamma/>
                  </a:schemeClr>
                </a:gs>
                <a:gs pos="100000">
                  <a:schemeClr val="folHlink"/>
                </a:gs>
              </a:gsLst>
              <a:lin ang="5400000" scaled="1"/>
            </a:gradFill>
            <a:ln w="9525">
              <a:noFill/>
              <a:miter lim="800000"/>
              <a:headEnd/>
              <a:tailEnd/>
            </a:ln>
            <a:effectLst/>
          </p:spPr>
          <p:txBody>
            <a:bodyPr rot="10800000" wrap="none" anchor="ctr"/>
            <a:lstStyle/>
            <a:p>
              <a:pPr algn="ctr"/>
              <a:endParaRPr lang="en-US"/>
            </a:p>
          </p:txBody>
        </p:sp>
        <p:sp>
          <p:nvSpPr>
            <p:cNvPr id="56412" name="Rectangle 92"/>
            <p:cNvSpPr>
              <a:spLocks noChangeArrowheads="1"/>
            </p:cNvSpPr>
            <p:nvPr/>
          </p:nvSpPr>
          <p:spPr bwMode="auto">
            <a:xfrm flipV="1">
              <a:off x="1712" y="764"/>
              <a:ext cx="2824" cy="2997"/>
            </a:xfrm>
            <a:prstGeom prst="rect">
              <a:avLst/>
            </a:prstGeom>
            <a:gradFill rotWithShape="1">
              <a:gsLst>
                <a:gs pos="0">
                  <a:schemeClr val="folHlink">
                    <a:gamma/>
                    <a:tint val="0"/>
                    <a:invGamma/>
                  </a:schemeClr>
                </a:gs>
                <a:gs pos="100000">
                  <a:schemeClr val="folHlink"/>
                </a:gs>
              </a:gsLst>
              <a:lin ang="5400000" scaled="1"/>
            </a:gradFill>
            <a:ln w="9525">
              <a:noFill/>
              <a:miter lim="800000"/>
              <a:headEnd/>
              <a:tailEnd/>
            </a:ln>
            <a:effectLst/>
          </p:spPr>
          <p:txBody>
            <a:bodyPr rot="10800000" wrap="none" anchor="ctr"/>
            <a:lstStyle/>
            <a:p>
              <a:pPr algn="ctr"/>
              <a:endParaRPr lang="en-US"/>
            </a:p>
          </p:txBody>
        </p:sp>
        <p:sp>
          <p:nvSpPr>
            <p:cNvPr id="56413" name="Rectangle 93"/>
            <p:cNvSpPr>
              <a:spLocks noChangeArrowheads="1"/>
            </p:cNvSpPr>
            <p:nvPr/>
          </p:nvSpPr>
          <p:spPr bwMode="auto">
            <a:xfrm flipV="1">
              <a:off x="4596" y="764"/>
              <a:ext cx="951" cy="2997"/>
            </a:xfrm>
            <a:prstGeom prst="rect">
              <a:avLst/>
            </a:prstGeom>
            <a:gradFill rotWithShape="1">
              <a:gsLst>
                <a:gs pos="0">
                  <a:schemeClr val="folHlink">
                    <a:gamma/>
                    <a:tint val="0"/>
                    <a:invGamma/>
                  </a:schemeClr>
                </a:gs>
                <a:gs pos="100000">
                  <a:schemeClr val="folHlink"/>
                </a:gs>
              </a:gsLst>
              <a:lin ang="5400000" scaled="1"/>
            </a:gradFill>
            <a:ln w="9525">
              <a:noFill/>
              <a:miter lim="800000"/>
              <a:headEnd/>
              <a:tailEnd/>
            </a:ln>
            <a:effectLst/>
          </p:spPr>
          <p:txBody>
            <a:bodyPr rot="10800000" wrap="none" anchor="ctr"/>
            <a:lstStyle/>
            <a:p>
              <a:pPr algn="ctr"/>
              <a:endParaRPr lang="en-US"/>
            </a:p>
          </p:txBody>
        </p:sp>
      </p:grpSp>
      <p:sp>
        <p:nvSpPr>
          <p:cNvPr id="56360" name="Rectangle 40"/>
          <p:cNvSpPr>
            <a:spLocks noGrp="1" noChangeArrowheads="1"/>
          </p:cNvSpPr>
          <p:nvPr>
            <p:ph type="title"/>
          </p:nvPr>
        </p:nvSpPr>
        <p:spPr/>
        <p:txBody>
          <a:bodyPr/>
          <a:lstStyle/>
          <a:p>
            <a:r>
              <a:rPr lang="en-US"/>
              <a:t>Specific Disabilities</a:t>
            </a:r>
          </a:p>
        </p:txBody>
      </p:sp>
      <p:graphicFrame>
        <p:nvGraphicFramePr>
          <p:cNvPr id="56428" name="Group 108"/>
          <p:cNvGraphicFramePr>
            <a:graphicFrameLocks noGrp="1"/>
          </p:cNvGraphicFramePr>
          <p:nvPr/>
        </p:nvGraphicFramePr>
        <p:xfrm>
          <a:off x="1328738" y="1233488"/>
          <a:ext cx="7463155" cy="4583177"/>
        </p:xfrm>
        <a:graphic>
          <a:graphicData uri="http://schemas.openxmlformats.org/drawingml/2006/table">
            <a:tbl>
              <a:tblPr/>
              <a:tblGrid>
                <a:gridCol w="1481137"/>
                <a:gridCol w="4384675"/>
                <a:gridCol w="208280"/>
                <a:gridCol w="1389063"/>
              </a:tblGrid>
              <a:tr h="161925">
                <a:tc>
                  <a:txBody>
                    <a:bodyPr/>
                    <a:lstStyle/>
                    <a:p>
                      <a:pPr marL="0" marR="0" lvl="0" indent="0" algn="ctr" defTabSz="914400" rtl="0" eaLnBrk="1" fontAlgn="base" latinLnBrk="0" hangingPunct="1">
                        <a:lnSpc>
                          <a:spcPct val="95000"/>
                        </a:lnSpc>
                        <a:spcBef>
                          <a:spcPct val="40000"/>
                        </a:spcBef>
                        <a:spcAft>
                          <a:spcPct val="0"/>
                        </a:spcAft>
                        <a:buClr>
                          <a:schemeClr val="accent1"/>
                        </a:buClr>
                        <a:buSzTx/>
                        <a:buFont typeface="Wingdings" pitchFamily="2" charset="2"/>
                        <a:buNone/>
                        <a:tabLst/>
                      </a:pPr>
                      <a:r>
                        <a:rPr kumimoji="0" lang="en-US" sz="1900" b="1" i="1" u="none" strike="noStrike" cap="none" normalizeH="0" baseline="0" smtClean="0">
                          <a:ln>
                            <a:noFill/>
                          </a:ln>
                          <a:solidFill>
                            <a:schemeClr val="tx1"/>
                          </a:solidFill>
                          <a:effectLst/>
                          <a:latin typeface="Arial" pitchFamily="34" charset="0"/>
                        </a:rPr>
                        <a:t>Age</a:t>
                      </a:r>
                    </a:p>
                  </a:txBody>
                  <a:tcPr anchor="b" horzOverflow="overflow">
                    <a:lnL cap="flat">
                      <a:noFill/>
                    </a:lnL>
                    <a:lnR>
                      <a:noFill/>
                    </a:lnR>
                    <a:lnT cap="flat">
                      <a:noFill/>
                    </a:lnT>
                    <a:lnB w="127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95000"/>
                        </a:lnSpc>
                        <a:spcBef>
                          <a:spcPct val="40000"/>
                        </a:spcBef>
                        <a:spcAft>
                          <a:spcPct val="0"/>
                        </a:spcAft>
                        <a:buClr>
                          <a:schemeClr val="accent1"/>
                        </a:buClr>
                        <a:buSzTx/>
                        <a:buFont typeface="Wingdings" pitchFamily="2" charset="2"/>
                        <a:buNone/>
                        <a:tabLst/>
                      </a:pPr>
                      <a:r>
                        <a:rPr kumimoji="0" lang="en-US" sz="1900" b="1" i="1" u="none" strike="noStrike" cap="none" normalizeH="0" baseline="0" smtClean="0">
                          <a:ln>
                            <a:noFill/>
                          </a:ln>
                          <a:solidFill>
                            <a:schemeClr val="tx1"/>
                          </a:solidFill>
                          <a:effectLst/>
                          <a:latin typeface="Arial" pitchFamily="34" charset="0"/>
                        </a:rPr>
                        <a:t>Specific Disability</a:t>
                      </a:r>
                    </a:p>
                  </a:txBody>
                  <a:tcPr marL="137160" marR="182880" anchor="b" horzOverflow="overflow">
                    <a:lnL>
                      <a:noFill/>
                    </a:lnL>
                    <a:lnR>
                      <a:noFill/>
                    </a:lnR>
                    <a:lnT cap="flat">
                      <a:noFill/>
                    </a:lnT>
                    <a:lnB w="12700" cap="flat" cmpd="sng" algn="ctr">
                      <a:solidFill>
                        <a:schemeClr val="accent1"/>
                      </a:solidFill>
                      <a:prstDash val="solid"/>
                      <a:round/>
                      <a:headEnd type="none" w="med" len="med"/>
                      <a:tailEnd type="none" w="med" len="med"/>
                    </a:lnB>
                    <a:lnTlToBr>
                      <a:noFill/>
                    </a:lnTlToBr>
                    <a:lnBlToTr>
                      <a:noFill/>
                    </a:lnBlToTr>
                    <a:noFill/>
                  </a:tcPr>
                </a:tc>
                <a:tc gridSpan="2">
                  <a:txBody>
                    <a:bodyPr/>
                    <a:lstStyle/>
                    <a:p>
                      <a:pPr marL="0" marR="0" lvl="0" indent="0" algn="ctr" defTabSz="914400" rtl="0" eaLnBrk="1" fontAlgn="base" latinLnBrk="0" hangingPunct="1">
                        <a:lnSpc>
                          <a:spcPct val="95000"/>
                        </a:lnSpc>
                        <a:spcBef>
                          <a:spcPct val="40000"/>
                        </a:spcBef>
                        <a:spcAft>
                          <a:spcPct val="0"/>
                        </a:spcAft>
                        <a:buClr>
                          <a:schemeClr val="accent1"/>
                        </a:buClr>
                        <a:buSzTx/>
                        <a:buFont typeface="Wingdings" pitchFamily="2" charset="2"/>
                        <a:buNone/>
                        <a:tabLst/>
                      </a:pPr>
                      <a:r>
                        <a:rPr kumimoji="0" lang="en-US" sz="1900" b="1" i="1" u="none" strike="noStrike" cap="none" normalizeH="0" baseline="0" smtClean="0">
                          <a:ln>
                            <a:noFill/>
                          </a:ln>
                          <a:solidFill>
                            <a:schemeClr val="tx1"/>
                          </a:solidFill>
                          <a:effectLst/>
                          <a:latin typeface="Arial" pitchFamily="34" charset="0"/>
                        </a:rPr>
                        <a:t>% of Total Population</a:t>
                      </a:r>
                    </a:p>
                  </a:txBody>
                  <a:tcPr anchor="b" horzOverflow="overflow">
                    <a:lnL>
                      <a:noFill/>
                    </a:lnL>
                    <a:lnR cap="flat">
                      <a:noFill/>
                    </a:lnR>
                    <a:lnT cap="flat">
                      <a:noFill/>
                    </a:lnT>
                    <a:lnB w="12700" cap="flat" cmpd="sng" algn="ctr">
                      <a:solidFill>
                        <a:schemeClr val="accent1"/>
                      </a:solidFill>
                      <a:prstDash val="solid"/>
                      <a:round/>
                      <a:headEnd type="none" w="med" len="med"/>
                      <a:tailEnd type="none" w="med" len="med"/>
                    </a:lnB>
                    <a:lnTlToBr>
                      <a:noFill/>
                    </a:lnTlToBr>
                    <a:lnBlToTr>
                      <a:noFill/>
                    </a:lnBlToTr>
                    <a:noFill/>
                  </a:tcPr>
                </a:tc>
                <a:tc hMerge="1">
                  <a:txBody>
                    <a:bodyPr/>
                    <a:lstStyle/>
                    <a:p>
                      <a:endParaRPr lang="en-GB"/>
                    </a:p>
                  </a:txBody>
                  <a:tcPr/>
                </a:tc>
              </a:tr>
              <a:tr h="419100">
                <a:tc>
                  <a:txBody>
                    <a:bodyPr/>
                    <a:lstStyle/>
                    <a:p>
                      <a:pPr marL="0" marR="0" lvl="0" indent="0" algn="l" defTabSz="914400" rtl="0" eaLnBrk="1" fontAlgn="base" latinLnBrk="0" hangingPunct="1">
                        <a:lnSpc>
                          <a:spcPct val="95000"/>
                        </a:lnSpc>
                        <a:spcBef>
                          <a:spcPct val="40000"/>
                        </a:spcBef>
                        <a:spcAft>
                          <a:spcPct val="0"/>
                        </a:spcAft>
                        <a:buClr>
                          <a:schemeClr val="accent1"/>
                        </a:buClr>
                        <a:buSzTx/>
                        <a:buFont typeface="Wingdings" pitchFamily="2" charset="2"/>
                        <a:buNone/>
                        <a:tabLst/>
                      </a:pPr>
                      <a:r>
                        <a:rPr kumimoji="0" lang="en-US" sz="1600" b="0" i="0" u="none" strike="noStrike" cap="none" normalizeH="0" baseline="0" smtClean="0">
                          <a:ln>
                            <a:noFill/>
                          </a:ln>
                          <a:solidFill>
                            <a:schemeClr val="tx1"/>
                          </a:solidFill>
                          <a:effectLst/>
                          <a:latin typeface="Arial" pitchFamily="34" charset="0"/>
                        </a:rPr>
                        <a:t>≥ 5 years</a:t>
                      </a:r>
                    </a:p>
                  </a:txBody>
                  <a:tcPr marL="137160" horzOverflow="overflow">
                    <a:lnL cap="flat">
                      <a:noFill/>
                    </a:lnL>
                    <a:lnR>
                      <a:noFill/>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noFill/>
                  </a:tcPr>
                </a:tc>
                <a:tc gridSpan="2">
                  <a:txBody>
                    <a:bodyPr/>
                    <a:lstStyle/>
                    <a:p>
                      <a:pPr marL="0" marR="0" lvl="0" indent="0" algn="l" defTabSz="914400" rtl="0" eaLnBrk="1" fontAlgn="base" latinLnBrk="0" hangingPunct="1">
                        <a:lnSpc>
                          <a:spcPct val="95000"/>
                        </a:lnSpc>
                        <a:spcBef>
                          <a:spcPct val="40000"/>
                        </a:spcBef>
                        <a:spcAft>
                          <a:spcPct val="0"/>
                        </a:spcAft>
                        <a:buClr>
                          <a:schemeClr val="accent1"/>
                        </a:buClr>
                        <a:buSzTx/>
                        <a:buFont typeface="Wingdings" pitchFamily="2" charset="2"/>
                        <a:buNone/>
                        <a:tabLst/>
                      </a:pPr>
                      <a:r>
                        <a:rPr kumimoji="0" lang="en-US" sz="1600" b="0" i="0" u="none" strike="noStrike" cap="none" normalizeH="0" baseline="0" smtClean="0">
                          <a:ln>
                            <a:noFill/>
                          </a:ln>
                          <a:solidFill>
                            <a:schemeClr val="tx1"/>
                          </a:solidFill>
                          <a:effectLst/>
                          <a:latin typeface="Arial" pitchFamily="34" charset="0"/>
                        </a:rPr>
                        <a:t>Sensory disability involving sight or hearing</a:t>
                      </a:r>
                    </a:p>
                  </a:txBody>
                  <a:tcPr marL="137160" marR="182880" horzOverflow="overflow">
                    <a:lnL>
                      <a:noFill/>
                    </a:lnL>
                    <a:lnR>
                      <a:noFill/>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noFill/>
                  </a:tcPr>
                </a:tc>
                <a:tc hMerge="1">
                  <a:txBody>
                    <a:bodyPr/>
                    <a:lstStyle/>
                    <a:p>
                      <a:endParaRPr lang="en-GB"/>
                    </a:p>
                  </a:txBody>
                  <a:tcPr/>
                </a:tc>
                <a:tc>
                  <a:txBody>
                    <a:bodyPr/>
                    <a:lstStyle/>
                    <a:p>
                      <a:pPr marL="0" marR="0" lvl="0" indent="0" algn="r" defTabSz="914400" rtl="0" eaLnBrk="1" fontAlgn="base" latinLnBrk="0" hangingPunct="1">
                        <a:lnSpc>
                          <a:spcPct val="95000"/>
                        </a:lnSpc>
                        <a:spcBef>
                          <a:spcPct val="40000"/>
                        </a:spcBef>
                        <a:spcAft>
                          <a:spcPct val="0"/>
                        </a:spcAft>
                        <a:buClr>
                          <a:schemeClr val="accent1"/>
                        </a:buClr>
                        <a:buSzTx/>
                        <a:buFont typeface="Wingdings" pitchFamily="2" charset="2"/>
                        <a:buNone/>
                        <a:tabLst/>
                      </a:pPr>
                      <a:r>
                        <a:rPr kumimoji="0" lang="en-US" sz="1600" b="0" i="0" u="none" strike="noStrike" cap="none" normalizeH="0" baseline="0" smtClean="0">
                          <a:ln>
                            <a:noFill/>
                          </a:ln>
                          <a:solidFill>
                            <a:schemeClr val="tx1"/>
                          </a:solidFill>
                          <a:effectLst/>
                          <a:latin typeface="Arial" pitchFamily="34" charset="0"/>
                        </a:rPr>
                        <a:t>3.6%</a:t>
                      </a:r>
                    </a:p>
                  </a:txBody>
                  <a:tcPr marR="365760" horzOverflow="overflow">
                    <a:lnL>
                      <a:noFill/>
                    </a:lnL>
                    <a:lnR cap="flat">
                      <a:noFill/>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noFill/>
                  </a:tcPr>
                </a:tc>
              </a:tr>
              <a:tr h="804863">
                <a:tc>
                  <a:txBody>
                    <a:bodyPr/>
                    <a:lstStyle/>
                    <a:p>
                      <a:pPr marL="0" marR="0" lvl="0" indent="0" algn="l" defTabSz="914400" rtl="0" eaLnBrk="1" fontAlgn="base" latinLnBrk="0" hangingPunct="1">
                        <a:lnSpc>
                          <a:spcPct val="95000"/>
                        </a:lnSpc>
                        <a:spcBef>
                          <a:spcPct val="40000"/>
                        </a:spcBef>
                        <a:spcAft>
                          <a:spcPct val="0"/>
                        </a:spcAft>
                        <a:buClr>
                          <a:schemeClr val="accent1"/>
                        </a:buClr>
                        <a:buSzTx/>
                        <a:buFont typeface="Wingdings" pitchFamily="2" charset="2"/>
                        <a:buNone/>
                        <a:tabLst/>
                      </a:pPr>
                      <a:r>
                        <a:rPr kumimoji="0" lang="en-US" sz="1600" b="0" i="0" u="none" strike="noStrike" cap="none" normalizeH="0" baseline="0" smtClean="0">
                          <a:ln>
                            <a:noFill/>
                          </a:ln>
                          <a:solidFill>
                            <a:schemeClr val="tx1"/>
                          </a:solidFill>
                          <a:effectLst/>
                          <a:latin typeface="Arial" pitchFamily="34" charset="0"/>
                        </a:rPr>
                        <a:t>≥ 5 years</a:t>
                      </a:r>
                    </a:p>
                    <a:p>
                      <a:pPr marL="0" marR="0" lvl="0" indent="0" algn="l" defTabSz="914400" rtl="0" eaLnBrk="1" fontAlgn="base" latinLnBrk="0" hangingPunct="1">
                        <a:lnSpc>
                          <a:spcPct val="95000"/>
                        </a:lnSpc>
                        <a:spcBef>
                          <a:spcPct val="40000"/>
                        </a:spcBef>
                        <a:spcAft>
                          <a:spcPct val="0"/>
                        </a:spcAft>
                        <a:buClr>
                          <a:schemeClr val="accent1"/>
                        </a:buClr>
                        <a:buSzTx/>
                        <a:buFont typeface="Wingdings" pitchFamily="2" charset="2"/>
                        <a:buNone/>
                        <a:tabLst/>
                      </a:pPr>
                      <a:endParaRPr kumimoji="0" lang="en-US" sz="1600" b="0" i="0" u="none" strike="noStrike" cap="none" normalizeH="0" baseline="0" smtClean="0">
                        <a:ln>
                          <a:noFill/>
                        </a:ln>
                        <a:solidFill>
                          <a:schemeClr val="tx1"/>
                        </a:solidFill>
                        <a:effectLst/>
                        <a:latin typeface="Arial" pitchFamily="34" charset="0"/>
                      </a:endParaRPr>
                    </a:p>
                  </a:txBody>
                  <a:tcPr marL="137160" horzOverflow="overflow">
                    <a:lnL cap="flat">
                      <a:noFill/>
                    </a:lnL>
                    <a:lnR>
                      <a:noFill/>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noFill/>
                  </a:tcPr>
                </a:tc>
                <a:tc gridSpan="2">
                  <a:txBody>
                    <a:bodyPr/>
                    <a:lstStyle/>
                    <a:p>
                      <a:pPr marL="0" marR="0" lvl="0" indent="0" algn="l" defTabSz="914400" rtl="0" eaLnBrk="1" fontAlgn="base" latinLnBrk="0" hangingPunct="1">
                        <a:lnSpc>
                          <a:spcPct val="95000"/>
                        </a:lnSpc>
                        <a:spcBef>
                          <a:spcPct val="40000"/>
                        </a:spcBef>
                        <a:spcAft>
                          <a:spcPct val="0"/>
                        </a:spcAft>
                        <a:buClr>
                          <a:schemeClr val="accent1"/>
                        </a:buClr>
                        <a:buSzTx/>
                        <a:buFont typeface="Wingdings" pitchFamily="2" charset="2"/>
                        <a:buNone/>
                        <a:tabLst/>
                      </a:pPr>
                      <a:r>
                        <a:rPr kumimoji="0" lang="en-US" sz="1600" b="0" i="0" u="none" strike="noStrike" cap="none" normalizeH="0" baseline="0" smtClean="0">
                          <a:ln>
                            <a:noFill/>
                          </a:ln>
                          <a:solidFill>
                            <a:schemeClr val="tx1"/>
                          </a:solidFill>
                          <a:effectLst/>
                          <a:latin typeface="Arial" pitchFamily="34" charset="0"/>
                        </a:rPr>
                        <a:t>Condition limiting basic physical activities, </a:t>
                      </a:r>
                      <a:br>
                        <a:rPr kumimoji="0" lang="en-US" sz="1600" b="0" i="0" u="none" strike="noStrike" cap="none" normalizeH="0" baseline="0" smtClean="0">
                          <a:ln>
                            <a:noFill/>
                          </a:ln>
                          <a:solidFill>
                            <a:schemeClr val="tx1"/>
                          </a:solidFill>
                          <a:effectLst/>
                          <a:latin typeface="Arial" pitchFamily="34" charset="0"/>
                        </a:rPr>
                      </a:br>
                      <a:r>
                        <a:rPr kumimoji="0" lang="en-US" sz="1600" b="0" i="0" u="none" strike="noStrike" cap="none" normalizeH="0" baseline="0" smtClean="0">
                          <a:ln>
                            <a:noFill/>
                          </a:ln>
                          <a:solidFill>
                            <a:schemeClr val="tx1"/>
                          </a:solidFill>
                          <a:effectLst/>
                          <a:latin typeface="Arial" pitchFamily="34" charset="0"/>
                        </a:rPr>
                        <a:t>such as walking, climbing stairs, reaching, lifting or carrying</a:t>
                      </a:r>
                    </a:p>
                  </a:txBody>
                  <a:tcPr marL="137160" marR="182880" horzOverflow="overflow">
                    <a:lnL>
                      <a:noFill/>
                    </a:lnL>
                    <a:lnR>
                      <a:noFill/>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noFill/>
                  </a:tcPr>
                </a:tc>
                <a:tc hMerge="1">
                  <a:txBody>
                    <a:bodyPr/>
                    <a:lstStyle/>
                    <a:p>
                      <a:endParaRPr lang="en-GB"/>
                    </a:p>
                  </a:txBody>
                  <a:tcPr/>
                </a:tc>
                <a:tc>
                  <a:txBody>
                    <a:bodyPr/>
                    <a:lstStyle/>
                    <a:p>
                      <a:pPr marL="0" marR="0" lvl="0" indent="0" algn="r" defTabSz="914400" rtl="0" eaLnBrk="1" fontAlgn="base" latinLnBrk="0" hangingPunct="1">
                        <a:lnSpc>
                          <a:spcPct val="95000"/>
                        </a:lnSpc>
                        <a:spcBef>
                          <a:spcPct val="40000"/>
                        </a:spcBef>
                        <a:spcAft>
                          <a:spcPct val="0"/>
                        </a:spcAft>
                        <a:buClr>
                          <a:schemeClr val="accent1"/>
                        </a:buClr>
                        <a:buSzTx/>
                        <a:buFont typeface="Wingdings" pitchFamily="2" charset="2"/>
                        <a:buNone/>
                        <a:tabLst/>
                      </a:pPr>
                      <a:r>
                        <a:rPr kumimoji="0" lang="en-US" sz="1600" b="0" i="0" u="none" strike="noStrike" cap="none" normalizeH="0" baseline="0" smtClean="0">
                          <a:ln>
                            <a:noFill/>
                          </a:ln>
                          <a:solidFill>
                            <a:schemeClr val="tx1"/>
                          </a:solidFill>
                          <a:effectLst/>
                          <a:latin typeface="Arial" pitchFamily="34" charset="0"/>
                        </a:rPr>
                        <a:t>8.2%</a:t>
                      </a:r>
                    </a:p>
                  </a:txBody>
                  <a:tcPr marR="365760" horzOverflow="overflow">
                    <a:lnL>
                      <a:noFill/>
                    </a:lnL>
                    <a:lnR cap="flat">
                      <a:noFill/>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noFill/>
                  </a:tcPr>
                </a:tc>
              </a:tr>
              <a:tr h="803275">
                <a:tc>
                  <a:txBody>
                    <a:bodyPr/>
                    <a:lstStyle/>
                    <a:p>
                      <a:pPr marL="0" marR="0" lvl="0" indent="0" algn="l" defTabSz="914400" rtl="0" eaLnBrk="1" fontAlgn="base" latinLnBrk="0" hangingPunct="1">
                        <a:lnSpc>
                          <a:spcPct val="95000"/>
                        </a:lnSpc>
                        <a:spcBef>
                          <a:spcPct val="40000"/>
                        </a:spcBef>
                        <a:spcAft>
                          <a:spcPct val="0"/>
                        </a:spcAft>
                        <a:buClr>
                          <a:schemeClr val="accent1"/>
                        </a:buClr>
                        <a:buSzTx/>
                        <a:buFont typeface="Wingdings" pitchFamily="2" charset="2"/>
                        <a:buNone/>
                        <a:tabLst/>
                      </a:pPr>
                      <a:r>
                        <a:rPr kumimoji="0" lang="en-US" sz="1600" b="0" i="0" u="none" strike="noStrike" cap="none" normalizeH="0" baseline="0" smtClean="0">
                          <a:ln>
                            <a:noFill/>
                          </a:ln>
                          <a:solidFill>
                            <a:schemeClr val="tx1"/>
                          </a:solidFill>
                          <a:effectLst/>
                          <a:latin typeface="Arial" pitchFamily="34" charset="0"/>
                        </a:rPr>
                        <a:t>≥ 5 years</a:t>
                      </a:r>
                    </a:p>
                    <a:p>
                      <a:pPr marL="0" marR="0" lvl="0" indent="0" algn="l" defTabSz="914400" rtl="0" eaLnBrk="1" fontAlgn="base" latinLnBrk="0" hangingPunct="1">
                        <a:lnSpc>
                          <a:spcPct val="95000"/>
                        </a:lnSpc>
                        <a:spcBef>
                          <a:spcPct val="40000"/>
                        </a:spcBef>
                        <a:spcAft>
                          <a:spcPct val="0"/>
                        </a:spcAft>
                        <a:buClr>
                          <a:schemeClr val="accent1"/>
                        </a:buClr>
                        <a:buSzTx/>
                        <a:buFont typeface="Wingdings" pitchFamily="2" charset="2"/>
                        <a:buNone/>
                        <a:tabLst/>
                      </a:pPr>
                      <a:endParaRPr kumimoji="0" lang="en-US" sz="1600" b="0" i="0" u="none" strike="noStrike" cap="none" normalizeH="0" baseline="0" smtClean="0">
                        <a:ln>
                          <a:noFill/>
                        </a:ln>
                        <a:solidFill>
                          <a:schemeClr val="tx1"/>
                        </a:solidFill>
                        <a:effectLst/>
                        <a:latin typeface="Arial" pitchFamily="34" charset="0"/>
                      </a:endParaRPr>
                    </a:p>
                  </a:txBody>
                  <a:tcPr marL="137160" horzOverflow="overflow">
                    <a:lnL cap="flat">
                      <a:noFill/>
                    </a:lnL>
                    <a:lnR>
                      <a:noFill/>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noFill/>
                  </a:tcPr>
                </a:tc>
                <a:tc gridSpan="2">
                  <a:txBody>
                    <a:bodyPr/>
                    <a:lstStyle/>
                    <a:p>
                      <a:pPr marL="0" marR="0" lvl="0" indent="0" algn="l" defTabSz="914400" rtl="0" eaLnBrk="1" fontAlgn="base" latinLnBrk="0" hangingPunct="1">
                        <a:lnSpc>
                          <a:spcPct val="95000"/>
                        </a:lnSpc>
                        <a:spcBef>
                          <a:spcPct val="40000"/>
                        </a:spcBef>
                        <a:spcAft>
                          <a:spcPct val="0"/>
                        </a:spcAft>
                        <a:buClr>
                          <a:schemeClr val="accent1"/>
                        </a:buClr>
                        <a:buSzTx/>
                        <a:buFont typeface="Wingdings" pitchFamily="2" charset="2"/>
                        <a:buNone/>
                        <a:tabLst/>
                      </a:pPr>
                      <a:r>
                        <a:rPr kumimoji="0" lang="en-US" sz="1600" b="0" i="0" u="none" strike="noStrike" cap="none" normalizeH="0" baseline="0" smtClean="0">
                          <a:ln>
                            <a:noFill/>
                          </a:ln>
                          <a:solidFill>
                            <a:schemeClr val="tx1"/>
                          </a:solidFill>
                          <a:effectLst/>
                          <a:latin typeface="Arial" pitchFamily="34" charset="0"/>
                        </a:rPr>
                        <a:t>Physical, mental or emotional condition causing difficulty in learning, remembering or concentrating</a:t>
                      </a:r>
                    </a:p>
                  </a:txBody>
                  <a:tcPr marL="137160" marR="182880" horzOverflow="overflow">
                    <a:lnL>
                      <a:noFill/>
                    </a:lnL>
                    <a:lnR>
                      <a:noFill/>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noFill/>
                  </a:tcPr>
                </a:tc>
                <a:tc hMerge="1">
                  <a:txBody>
                    <a:bodyPr/>
                    <a:lstStyle/>
                    <a:p>
                      <a:endParaRPr lang="en-GB"/>
                    </a:p>
                  </a:txBody>
                  <a:tcPr/>
                </a:tc>
                <a:tc>
                  <a:txBody>
                    <a:bodyPr/>
                    <a:lstStyle/>
                    <a:p>
                      <a:pPr marL="0" marR="0" lvl="0" indent="0" algn="r" defTabSz="914400" rtl="0" eaLnBrk="1" fontAlgn="base" latinLnBrk="0" hangingPunct="1">
                        <a:lnSpc>
                          <a:spcPct val="95000"/>
                        </a:lnSpc>
                        <a:spcBef>
                          <a:spcPct val="40000"/>
                        </a:spcBef>
                        <a:spcAft>
                          <a:spcPct val="0"/>
                        </a:spcAft>
                        <a:buClr>
                          <a:schemeClr val="accent1"/>
                        </a:buClr>
                        <a:buSzTx/>
                        <a:buFont typeface="Wingdings" pitchFamily="2" charset="2"/>
                        <a:buNone/>
                        <a:tabLst/>
                      </a:pPr>
                      <a:r>
                        <a:rPr kumimoji="0" lang="en-US" sz="1600" b="0" i="0" u="none" strike="noStrike" cap="none" normalizeH="0" baseline="0" smtClean="0">
                          <a:ln>
                            <a:noFill/>
                          </a:ln>
                          <a:solidFill>
                            <a:schemeClr val="tx1"/>
                          </a:solidFill>
                          <a:effectLst/>
                          <a:latin typeface="Arial" pitchFamily="34" charset="0"/>
                        </a:rPr>
                        <a:t>4.8%</a:t>
                      </a:r>
                    </a:p>
                  </a:txBody>
                  <a:tcPr marR="365760" horzOverflow="overflow">
                    <a:lnL>
                      <a:noFill/>
                    </a:lnL>
                    <a:lnR cap="flat">
                      <a:noFill/>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noFill/>
                  </a:tcPr>
                </a:tc>
              </a:tr>
              <a:tr h="804863">
                <a:tc>
                  <a:txBody>
                    <a:bodyPr/>
                    <a:lstStyle/>
                    <a:p>
                      <a:pPr marL="0" marR="0" lvl="0" indent="0" algn="l" defTabSz="914400" rtl="0" eaLnBrk="1" fontAlgn="base" latinLnBrk="0" hangingPunct="1">
                        <a:lnSpc>
                          <a:spcPct val="95000"/>
                        </a:lnSpc>
                        <a:spcBef>
                          <a:spcPct val="40000"/>
                        </a:spcBef>
                        <a:spcAft>
                          <a:spcPct val="0"/>
                        </a:spcAft>
                        <a:buClr>
                          <a:schemeClr val="accent1"/>
                        </a:buClr>
                        <a:buSzTx/>
                        <a:buFont typeface="Wingdings" pitchFamily="2" charset="2"/>
                        <a:buNone/>
                        <a:tabLst/>
                      </a:pPr>
                      <a:r>
                        <a:rPr kumimoji="0" lang="en-US" sz="1600" b="0" i="0" u="none" strike="noStrike" cap="none" normalizeH="0" baseline="0" smtClean="0">
                          <a:ln>
                            <a:noFill/>
                          </a:ln>
                          <a:solidFill>
                            <a:schemeClr val="tx1"/>
                          </a:solidFill>
                          <a:effectLst/>
                          <a:latin typeface="Arial" pitchFamily="34" charset="0"/>
                        </a:rPr>
                        <a:t>≥ 5 years</a:t>
                      </a:r>
                    </a:p>
                    <a:p>
                      <a:pPr marL="0" marR="0" lvl="0" indent="0" algn="l" defTabSz="914400" rtl="0" eaLnBrk="1" fontAlgn="base" latinLnBrk="0" hangingPunct="1">
                        <a:lnSpc>
                          <a:spcPct val="95000"/>
                        </a:lnSpc>
                        <a:spcBef>
                          <a:spcPct val="40000"/>
                        </a:spcBef>
                        <a:spcAft>
                          <a:spcPct val="0"/>
                        </a:spcAft>
                        <a:buClr>
                          <a:schemeClr val="accent1"/>
                        </a:buClr>
                        <a:buSzTx/>
                        <a:buFont typeface="Wingdings" pitchFamily="2" charset="2"/>
                        <a:buNone/>
                        <a:tabLst/>
                      </a:pPr>
                      <a:endParaRPr kumimoji="0" lang="en-US" sz="1600" b="0" i="0" u="none" strike="noStrike" cap="none" normalizeH="0" baseline="0" smtClean="0">
                        <a:ln>
                          <a:noFill/>
                        </a:ln>
                        <a:solidFill>
                          <a:schemeClr val="tx1"/>
                        </a:solidFill>
                        <a:effectLst/>
                        <a:latin typeface="Arial" pitchFamily="34" charset="0"/>
                      </a:endParaRPr>
                    </a:p>
                  </a:txBody>
                  <a:tcPr marL="137160" horzOverflow="overflow">
                    <a:lnL cap="flat">
                      <a:noFill/>
                    </a:lnL>
                    <a:lnR>
                      <a:noFill/>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noFill/>
                  </a:tcPr>
                </a:tc>
                <a:tc gridSpan="2">
                  <a:txBody>
                    <a:bodyPr/>
                    <a:lstStyle/>
                    <a:p>
                      <a:pPr marL="0" marR="0" lvl="0" indent="0" algn="l" defTabSz="914400" rtl="0" eaLnBrk="1" fontAlgn="base" latinLnBrk="0" hangingPunct="1">
                        <a:lnSpc>
                          <a:spcPct val="95000"/>
                        </a:lnSpc>
                        <a:spcBef>
                          <a:spcPct val="40000"/>
                        </a:spcBef>
                        <a:spcAft>
                          <a:spcPct val="0"/>
                        </a:spcAft>
                        <a:buClr>
                          <a:schemeClr val="accent1"/>
                        </a:buClr>
                        <a:buSzTx/>
                        <a:buFont typeface="Wingdings" pitchFamily="2" charset="2"/>
                        <a:buNone/>
                        <a:tabLst/>
                      </a:pPr>
                      <a:r>
                        <a:rPr kumimoji="0" lang="en-US" sz="1600" b="0" i="0" u="none" strike="noStrike" cap="none" normalizeH="0" baseline="0" smtClean="0">
                          <a:ln>
                            <a:noFill/>
                          </a:ln>
                          <a:solidFill>
                            <a:schemeClr val="tx1"/>
                          </a:solidFill>
                          <a:effectLst/>
                          <a:latin typeface="Arial" pitchFamily="34" charset="0"/>
                        </a:rPr>
                        <a:t>Physical, mental or emotional condition causing difficulty in dressing, bathing or </a:t>
                      </a:r>
                      <a:br>
                        <a:rPr kumimoji="0" lang="en-US" sz="1600" b="0" i="0" u="none" strike="noStrike" cap="none" normalizeH="0" baseline="0" smtClean="0">
                          <a:ln>
                            <a:noFill/>
                          </a:ln>
                          <a:solidFill>
                            <a:schemeClr val="tx1"/>
                          </a:solidFill>
                          <a:effectLst/>
                          <a:latin typeface="Arial" pitchFamily="34" charset="0"/>
                        </a:rPr>
                      </a:br>
                      <a:r>
                        <a:rPr kumimoji="0" lang="en-US" sz="1600" b="0" i="0" u="none" strike="noStrike" cap="none" normalizeH="0" baseline="0" smtClean="0">
                          <a:ln>
                            <a:noFill/>
                          </a:ln>
                          <a:solidFill>
                            <a:schemeClr val="tx1"/>
                          </a:solidFill>
                          <a:effectLst/>
                          <a:latin typeface="Arial" pitchFamily="34" charset="0"/>
                        </a:rPr>
                        <a:t>getting around the home</a:t>
                      </a:r>
                    </a:p>
                  </a:txBody>
                  <a:tcPr marL="137160" marR="182880" horzOverflow="overflow">
                    <a:lnL>
                      <a:noFill/>
                    </a:lnL>
                    <a:lnR>
                      <a:noFill/>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noFill/>
                  </a:tcPr>
                </a:tc>
                <a:tc hMerge="1">
                  <a:txBody>
                    <a:bodyPr/>
                    <a:lstStyle/>
                    <a:p>
                      <a:endParaRPr lang="en-GB"/>
                    </a:p>
                  </a:txBody>
                  <a:tcPr/>
                </a:tc>
                <a:tc>
                  <a:txBody>
                    <a:bodyPr/>
                    <a:lstStyle/>
                    <a:p>
                      <a:pPr marL="0" marR="0" lvl="0" indent="0" algn="r" defTabSz="914400" rtl="0" eaLnBrk="1" fontAlgn="base" latinLnBrk="0" hangingPunct="1">
                        <a:lnSpc>
                          <a:spcPct val="95000"/>
                        </a:lnSpc>
                        <a:spcBef>
                          <a:spcPct val="40000"/>
                        </a:spcBef>
                        <a:spcAft>
                          <a:spcPct val="0"/>
                        </a:spcAft>
                        <a:buClr>
                          <a:schemeClr val="accent1"/>
                        </a:buClr>
                        <a:buSzTx/>
                        <a:buFont typeface="Wingdings" pitchFamily="2" charset="2"/>
                        <a:buNone/>
                        <a:tabLst/>
                      </a:pPr>
                      <a:r>
                        <a:rPr kumimoji="0" lang="en-US" sz="1600" b="0" i="0" u="none" strike="noStrike" cap="none" normalizeH="0" baseline="0" smtClean="0">
                          <a:ln>
                            <a:noFill/>
                          </a:ln>
                          <a:solidFill>
                            <a:schemeClr val="tx1"/>
                          </a:solidFill>
                          <a:effectLst/>
                          <a:latin typeface="Arial" pitchFamily="34" charset="0"/>
                        </a:rPr>
                        <a:t>2.6%</a:t>
                      </a:r>
                    </a:p>
                  </a:txBody>
                  <a:tcPr marR="365760" horzOverflow="overflow">
                    <a:lnL>
                      <a:noFill/>
                    </a:lnL>
                    <a:lnR cap="flat">
                      <a:noFill/>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noFill/>
                  </a:tcPr>
                </a:tc>
              </a:tr>
              <a:tr h="547688">
                <a:tc>
                  <a:txBody>
                    <a:bodyPr/>
                    <a:lstStyle/>
                    <a:p>
                      <a:pPr marL="0" marR="0" lvl="0" indent="0" algn="l" defTabSz="914400" rtl="0" eaLnBrk="1" fontAlgn="base" latinLnBrk="0" hangingPunct="1">
                        <a:lnSpc>
                          <a:spcPct val="95000"/>
                        </a:lnSpc>
                        <a:spcBef>
                          <a:spcPct val="40000"/>
                        </a:spcBef>
                        <a:spcAft>
                          <a:spcPct val="0"/>
                        </a:spcAft>
                        <a:buClr>
                          <a:schemeClr val="accent1"/>
                        </a:buClr>
                        <a:buSzTx/>
                        <a:buFont typeface="Wingdings" pitchFamily="2" charset="2"/>
                        <a:buNone/>
                        <a:tabLst/>
                      </a:pPr>
                      <a:r>
                        <a:rPr kumimoji="0" lang="en-US" sz="1600" b="0" i="0" u="none" strike="noStrike" cap="none" normalizeH="0" baseline="0" smtClean="0">
                          <a:ln>
                            <a:noFill/>
                          </a:ln>
                          <a:solidFill>
                            <a:schemeClr val="tx1"/>
                          </a:solidFill>
                          <a:effectLst/>
                          <a:latin typeface="Arial" pitchFamily="34" charset="0"/>
                        </a:rPr>
                        <a:t>≥ 16 years</a:t>
                      </a:r>
                    </a:p>
                  </a:txBody>
                  <a:tcPr marL="137160" horzOverflow="overflow">
                    <a:lnL cap="flat">
                      <a:noFill/>
                    </a:lnL>
                    <a:lnR>
                      <a:noFill/>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noFill/>
                  </a:tcPr>
                </a:tc>
                <a:tc gridSpan="2">
                  <a:txBody>
                    <a:bodyPr/>
                    <a:lstStyle/>
                    <a:p>
                      <a:pPr marL="0" marR="0" lvl="0" indent="0" algn="l" defTabSz="914400" rtl="0" eaLnBrk="1" fontAlgn="base" latinLnBrk="0" hangingPunct="1">
                        <a:lnSpc>
                          <a:spcPct val="95000"/>
                        </a:lnSpc>
                        <a:spcBef>
                          <a:spcPct val="40000"/>
                        </a:spcBef>
                        <a:spcAft>
                          <a:spcPct val="0"/>
                        </a:spcAft>
                        <a:buClr>
                          <a:schemeClr val="accent1"/>
                        </a:buClr>
                        <a:buSzTx/>
                        <a:buFont typeface="Wingdings" pitchFamily="2" charset="2"/>
                        <a:buNone/>
                        <a:tabLst/>
                      </a:pPr>
                      <a:r>
                        <a:rPr kumimoji="0" lang="en-US" sz="1600" b="0" i="0" u="none" strike="noStrike" cap="none" normalizeH="0" baseline="0" smtClean="0">
                          <a:ln>
                            <a:noFill/>
                          </a:ln>
                          <a:solidFill>
                            <a:schemeClr val="tx1"/>
                          </a:solidFill>
                          <a:effectLst/>
                          <a:latin typeface="Arial" pitchFamily="34" charset="0"/>
                        </a:rPr>
                        <a:t>Condition that makes it difficult to go outside the home to shop or visit a doctor</a:t>
                      </a:r>
                    </a:p>
                  </a:txBody>
                  <a:tcPr marL="137160" marR="182880" horzOverflow="overflow">
                    <a:lnL>
                      <a:noFill/>
                    </a:lnL>
                    <a:lnR>
                      <a:noFill/>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noFill/>
                  </a:tcPr>
                </a:tc>
                <a:tc hMerge="1">
                  <a:txBody>
                    <a:bodyPr/>
                    <a:lstStyle/>
                    <a:p>
                      <a:endParaRPr lang="en-GB"/>
                    </a:p>
                  </a:txBody>
                  <a:tcPr/>
                </a:tc>
                <a:tc>
                  <a:txBody>
                    <a:bodyPr/>
                    <a:lstStyle/>
                    <a:p>
                      <a:pPr marL="0" marR="0" lvl="0" indent="0" algn="r" defTabSz="914400" rtl="0" eaLnBrk="1" fontAlgn="base" latinLnBrk="0" hangingPunct="1">
                        <a:lnSpc>
                          <a:spcPct val="95000"/>
                        </a:lnSpc>
                        <a:spcBef>
                          <a:spcPct val="40000"/>
                        </a:spcBef>
                        <a:spcAft>
                          <a:spcPct val="0"/>
                        </a:spcAft>
                        <a:buClr>
                          <a:schemeClr val="accent1"/>
                        </a:buClr>
                        <a:buSzTx/>
                        <a:buFont typeface="Wingdings" pitchFamily="2" charset="2"/>
                        <a:buNone/>
                        <a:tabLst/>
                      </a:pPr>
                      <a:r>
                        <a:rPr kumimoji="0" lang="en-US" sz="1600" b="0" i="0" u="none" strike="noStrike" cap="none" normalizeH="0" baseline="0" smtClean="0">
                          <a:ln>
                            <a:noFill/>
                          </a:ln>
                          <a:solidFill>
                            <a:schemeClr val="tx1"/>
                          </a:solidFill>
                          <a:effectLst/>
                          <a:latin typeface="Arial" pitchFamily="34" charset="0"/>
                        </a:rPr>
                        <a:t>8.6%</a:t>
                      </a:r>
                    </a:p>
                  </a:txBody>
                  <a:tcPr marR="365760" horzOverflow="overflow">
                    <a:lnL>
                      <a:noFill/>
                    </a:lnL>
                    <a:lnR cap="flat">
                      <a:noFill/>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noFill/>
                  </a:tcPr>
                </a:tc>
              </a:tr>
              <a:tr h="180975">
                <a:tc>
                  <a:txBody>
                    <a:bodyPr/>
                    <a:lstStyle/>
                    <a:p>
                      <a:pPr marL="0" marR="0" lvl="0" indent="0" algn="l" defTabSz="914400" rtl="0" eaLnBrk="1" fontAlgn="base" latinLnBrk="0" hangingPunct="1">
                        <a:lnSpc>
                          <a:spcPct val="95000"/>
                        </a:lnSpc>
                        <a:spcBef>
                          <a:spcPct val="40000"/>
                        </a:spcBef>
                        <a:spcAft>
                          <a:spcPct val="0"/>
                        </a:spcAft>
                        <a:buClr>
                          <a:schemeClr val="accent1"/>
                        </a:buClr>
                        <a:buSzTx/>
                        <a:buFont typeface="Wingdings" pitchFamily="2" charset="2"/>
                        <a:buNone/>
                        <a:tabLst/>
                      </a:pPr>
                      <a:r>
                        <a:rPr kumimoji="0" lang="en-US" sz="1600" b="0" i="0" u="none" strike="noStrike" cap="none" normalizeH="0" baseline="0" smtClean="0">
                          <a:ln>
                            <a:noFill/>
                          </a:ln>
                          <a:solidFill>
                            <a:schemeClr val="tx1"/>
                          </a:solidFill>
                          <a:effectLst/>
                          <a:latin typeface="Arial" pitchFamily="34" charset="0"/>
                        </a:rPr>
                        <a:t>≥ 16 years</a:t>
                      </a:r>
                    </a:p>
                  </a:txBody>
                  <a:tcPr marL="137160" horzOverflow="overflow">
                    <a:lnL cap="flat">
                      <a:noFill/>
                    </a:lnL>
                    <a:lnR>
                      <a:noFill/>
                    </a:lnR>
                    <a:lnT w="12700" cap="flat" cmpd="sng" algn="ctr">
                      <a:solidFill>
                        <a:schemeClr val="accent1"/>
                      </a:solidFill>
                      <a:prstDash val="solid"/>
                      <a:round/>
                      <a:headEnd type="none" w="med" len="med"/>
                      <a:tailEnd type="none" w="med" len="med"/>
                    </a:lnT>
                    <a:lnB cap="flat">
                      <a:noFill/>
                    </a:lnB>
                    <a:lnTlToBr>
                      <a:noFill/>
                    </a:lnTlToBr>
                    <a:lnBlToTr>
                      <a:noFill/>
                    </a:lnBlToTr>
                    <a:noFill/>
                  </a:tcPr>
                </a:tc>
                <a:tc gridSpan="2">
                  <a:txBody>
                    <a:bodyPr/>
                    <a:lstStyle/>
                    <a:p>
                      <a:pPr marL="0" marR="0" lvl="0" indent="0" algn="l" defTabSz="914400" rtl="0" eaLnBrk="1" fontAlgn="base" latinLnBrk="0" hangingPunct="1">
                        <a:lnSpc>
                          <a:spcPct val="95000"/>
                        </a:lnSpc>
                        <a:spcBef>
                          <a:spcPct val="40000"/>
                        </a:spcBef>
                        <a:spcAft>
                          <a:spcPct val="0"/>
                        </a:spcAft>
                        <a:buClr>
                          <a:schemeClr val="accent1"/>
                        </a:buClr>
                        <a:buSzTx/>
                        <a:buFont typeface="Wingdings" pitchFamily="2" charset="2"/>
                        <a:buNone/>
                        <a:tabLst/>
                      </a:pPr>
                      <a:r>
                        <a:rPr kumimoji="0" lang="en-US" sz="1600" b="0" i="0" u="none" strike="noStrike" cap="none" normalizeH="0" baseline="0" smtClean="0">
                          <a:ln>
                            <a:noFill/>
                          </a:ln>
                          <a:solidFill>
                            <a:schemeClr val="tx1"/>
                          </a:solidFill>
                          <a:effectLst/>
                          <a:latin typeface="Arial" pitchFamily="34" charset="0"/>
                        </a:rPr>
                        <a:t>Condition that affects ability to work at a job </a:t>
                      </a:r>
                      <a:br>
                        <a:rPr kumimoji="0" lang="en-US" sz="1600" b="0" i="0" u="none" strike="noStrike" cap="none" normalizeH="0" baseline="0" smtClean="0">
                          <a:ln>
                            <a:noFill/>
                          </a:ln>
                          <a:solidFill>
                            <a:schemeClr val="tx1"/>
                          </a:solidFill>
                          <a:effectLst/>
                          <a:latin typeface="Arial" pitchFamily="34" charset="0"/>
                        </a:rPr>
                      </a:br>
                      <a:r>
                        <a:rPr kumimoji="0" lang="en-US" sz="1600" b="0" i="0" u="none" strike="noStrike" cap="none" normalizeH="0" baseline="0" smtClean="0">
                          <a:ln>
                            <a:noFill/>
                          </a:ln>
                          <a:solidFill>
                            <a:schemeClr val="tx1"/>
                          </a:solidFill>
                          <a:effectLst/>
                          <a:latin typeface="Arial" pitchFamily="34" charset="0"/>
                        </a:rPr>
                        <a:t>or business</a:t>
                      </a:r>
                    </a:p>
                  </a:txBody>
                  <a:tcPr marL="137160" marR="182880" horzOverflow="overflow">
                    <a:lnL>
                      <a:noFill/>
                    </a:lnL>
                    <a:lnR>
                      <a:noFill/>
                    </a:lnR>
                    <a:lnT w="12700" cap="flat" cmpd="sng" algn="ctr">
                      <a:solidFill>
                        <a:schemeClr val="accent1"/>
                      </a:solidFill>
                      <a:prstDash val="solid"/>
                      <a:round/>
                      <a:headEnd type="none" w="med" len="med"/>
                      <a:tailEnd type="none" w="med" len="med"/>
                    </a:lnT>
                    <a:lnB cap="flat">
                      <a:noFill/>
                    </a:lnB>
                    <a:lnTlToBr>
                      <a:noFill/>
                    </a:lnTlToBr>
                    <a:lnBlToTr>
                      <a:noFill/>
                    </a:lnBlToTr>
                    <a:noFill/>
                  </a:tcPr>
                </a:tc>
                <a:tc hMerge="1">
                  <a:txBody>
                    <a:bodyPr/>
                    <a:lstStyle/>
                    <a:p>
                      <a:endParaRPr lang="en-GB"/>
                    </a:p>
                  </a:txBody>
                  <a:tcPr/>
                </a:tc>
                <a:tc>
                  <a:txBody>
                    <a:bodyPr/>
                    <a:lstStyle/>
                    <a:p>
                      <a:pPr marL="0" marR="0" lvl="0" indent="0" algn="r" defTabSz="914400" rtl="0" eaLnBrk="1" fontAlgn="base" latinLnBrk="0" hangingPunct="1">
                        <a:lnSpc>
                          <a:spcPct val="95000"/>
                        </a:lnSpc>
                        <a:spcBef>
                          <a:spcPct val="40000"/>
                        </a:spcBef>
                        <a:spcAft>
                          <a:spcPct val="0"/>
                        </a:spcAft>
                        <a:buClr>
                          <a:schemeClr val="accent1"/>
                        </a:buClr>
                        <a:buSzTx/>
                        <a:buFont typeface="Wingdings" pitchFamily="2" charset="2"/>
                        <a:buNone/>
                        <a:tabLst/>
                      </a:pPr>
                      <a:r>
                        <a:rPr kumimoji="0" lang="en-US" sz="1600" b="0" i="0" u="none" strike="noStrike" cap="none" normalizeH="0" baseline="0" smtClean="0">
                          <a:ln>
                            <a:noFill/>
                          </a:ln>
                          <a:solidFill>
                            <a:schemeClr val="tx1"/>
                          </a:solidFill>
                          <a:effectLst/>
                          <a:latin typeface="Arial" pitchFamily="34" charset="0"/>
                        </a:rPr>
                        <a:t>11.9%</a:t>
                      </a:r>
                    </a:p>
                  </a:txBody>
                  <a:tcPr marR="365760" horzOverflow="overflow">
                    <a:lnL>
                      <a:noFill/>
                    </a:lnL>
                    <a:lnR cap="flat">
                      <a:noFill/>
                    </a:lnR>
                    <a:lnT w="12700" cap="flat" cmpd="sng" algn="ctr">
                      <a:solidFill>
                        <a:schemeClr val="accent1"/>
                      </a:solidFill>
                      <a:prstDash val="solid"/>
                      <a:round/>
                      <a:headEnd type="none" w="med" len="med"/>
                      <a:tailEnd type="none" w="med" len="med"/>
                    </a:lnT>
                    <a:lnB cap="flat">
                      <a:noFill/>
                    </a:lnB>
                    <a:lnTlToBr>
                      <a:noFill/>
                    </a:lnTlToBr>
                    <a:lnBlToTr>
                      <a:noFill/>
                    </a:lnBlToTr>
                    <a:noFill/>
                  </a:tcPr>
                </a:tc>
              </a:tr>
            </a:tbl>
          </a:graphicData>
        </a:graphic>
      </p:graphicFrame>
      <p:sp>
        <p:nvSpPr>
          <p:cNvPr id="56359" name="Rectangle 39"/>
          <p:cNvSpPr>
            <a:spLocks noChangeArrowheads="1"/>
          </p:cNvSpPr>
          <p:nvPr/>
        </p:nvSpPr>
        <p:spPr bwMode="auto">
          <a:xfrm>
            <a:off x="317500" y="6188075"/>
            <a:ext cx="8482013" cy="347663"/>
          </a:xfrm>
          <a:prstGeom prst="rect">
            <a:avLst/>
          </a:prstGeom>
          <a:noFill/>
          <a:ln w="9525">
            <a:noFill/>
            <a:miter lim="800000"/>
            <a:headEnd/>
            <a:tailEnd/>
          </a:ln>
          <a:effectLst/>
        </p:spPr>
        <p:txBody>
          <a:bodyPr anchor="b"/>
          <a:lstStyle/>
          <a:p>
            <a:pPr marL="631825" indent="-631825">
              <a:lnSpc>
                <a:spcPct val="95000"/>
              </a:lnSpc>
              <a:spcBef>
                <a:spcPct val="35000"/>
              </a:spcBef>
              <a:buClr>
                <a:schemeClr val="accent1"/>
              </a:buClr>
              <a:buFont typeface="Wingdings" pitchFamily="2" charset="2"/>
              <a:buNone/>
            </a:pPr>
            <a:r>
              <a:rPr lang="en-US" sz="1300"/>
              <a:t>Source: </a:t>
            </a:r>
            <a:r>
              <a:rPr lang="en-US" sz="1200">
                <a:ea typeface="ＭＳ Ｐゴシック" pitchFamily="34" charset="-128"/>
              </a:rPr>
              <a:t>U. S. Census Bureau. </a:t>
            </a:r>
            <a:r>
              <a:rPr lang="en-US" sz="1200" i="1">
                <a:ea typeface="ＭＳ Ｐゴシック" pitchFamily="34" charset="-128"/>
              </a:rPr>
              <a:t>Disability Status: 2000: Census 2000 Brief.</a:t>
            </a:r>
            <a:r>
              <a:rPr lang="en-US" sz="1200">
                <a:ea typeface="ＭＳ Ｐゴシック" pitchFamily="34" charset="-128"/>
              </a:rPr>
              <a:t> 2003. </a:t>
            </a: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959" name="Rectangle 111"/>
          <p:cNvSpPr>
            <a:spLocks noChangeArrowheads="1"/>
          </p:cNvSpPr>
          <p:nvPr/>
        </p:nvSpPr>
        <p:spPr bwMode="auto">
          <a:xfrm flipV="1">
            <a:off x="4953000" y="2192338"/>
            <a:ext cx="3498850" cy="3844925"/>
          </a:xfrm>
          <a:prstGeom prst="rect">
            <a:avLst/>
          </a:prstGeom>
          <a:gradFill rotWithShape="1">
            <a:gsLst>
              <a:gs pos="0">
                <a:schemeClr val="folHlink">
                  <a:gamma/>
                  <a:tint val="0"/>
                  <a:invGamma/>
                </a:schemeClr>
              </a:gs>
              <a:gs pos="100000">
                <a:schemeClr val="folHlink"/>
              </a:gs>
            </a:gsLst>
            <a:lin ang="5400000" scaled="1"/>
          </a:gradFill>
          <a:ln w="9525">
            <a:noFill/>
            <a:miter lim="800000"/>
            <a:headEnd/>
            <a:tailEnd/>
          </a:ln>
          <a:effectLst/>
        </p:spPr>
        <p:txBody>
          <a:bodyPr wrap="none" anchor="ctr"/>
          <a:lstStyle/>
          <a:p>
            <a:endParaRPr lang="en-GB"/>
          </a:p>
        </p:txBody>
      </p:sp>
      <p:sp>
        <p:nvSpPr>
          <p:cNvPr id="78891" name="Rectangle 43"/>
          <p:cNvSpPr>
            <a:spLocks noChangeArrowheads="1"/>
          </p:cNvSpPr>
          <p:nvPr/>
        </p:nvSpPr>
        <p:spPr bwMode="auto">
          <a:xfrm flipV="1">
            <a:off x="2057400" y="2192338"/>
            <a:ext cx="2825750" cy="3843337"/>
          </a:xfrm>
          <a:prstGeom prst="rect">
            <a:avLst/>
          </a:prstGeom>
          <a:gradFill rotWithShape="1">
            <a:gsLst>
              <a:gs pos="0">
                <a:schemeClr val="folHlink">
                  <a:gamma/>
                  <a:tint val="0"/>
                  <a:invGamma/>
                </a:schemeClr>
              </a:gs>
              <a:gs pos="100000">
                <a:schemeClr val="folHlink"/>
              </a:gs>
            </a:gsLst>
            <a:lin ang="5400000" scaled="1"/>
          </a:gradFill>
          <a:ln w="9525">
            <a:noFill/>
            <a:miter lim="800000"/>
            <a:headEnd/>
            <a:tailEnd/>
          </a:ln>
          <a:effectLst/>
        </p:spPr>
        <p:txBody>
          <a:bodyPr wrap="none" anchor="ctr"/>
          <a:lstStyle/>
          <a:p>
            <a:endParaRPr lang="en-GB"/>
          </a:p>
        </p:txBody>
      </p:sp>
      <p:sp>
        <p:nvSpPr>
          <p:cNvPr id="78890" name="Rectangle 42"/>
          <p:cNvSpPr>
            <a:spLocks noGrp="1" noChangeArrowheads="1"/>
          </p:cNvSpPr>
          <p:nvPr>
            <p:ph type="title"/>
          </p:nvPr>
        </p:nvSpPr>
        <p:spPr/>
        <p:txBody>
          <a:bodyPr/>
          <a:lstStyle/>
          <a:p>
            <a:r>
              <a:rPr lang="en-US" sz="3200"/>
              <a:t>International Classification of Functioning, Disability and Health (ICF)* </a:t>
            </a:r>
          </a:p>
        </p:txBody>
      </p:sp>
      <p:pic>
        <p:nvPicPr>
          <p:cNvPr id="78852" name="Picture 4" descr="#1 lgo"/>
          <p:cNvPicPr>
            <a:picLocks noChangeAspect="1" noChangeArrowheads="1"/>
          </p:cNvPicPr>
          <p:nvPr/>
        </p:nvPicPr>
        <p:blipFill>
          <a:blip r:embed="rId3" cstate="print"/>
          <a:srcRect/>
          <a:stretch>
            <a:fillRect/>
          </a:stretch>
        </p:blipFill>
        <p:spPr bwMode="auto">
          <a:xfrm>
            <a:off x="179388" y="246063"/>
            <a:ext cx="1027112" cy="1173162"/>
          </a:xfrm>
          <a:prstGeom prst="rect">
            <a:avLst/>
          </a:prstGeom>
          <a:noFill/>
        </p:spPr>
      </p:pic>
      <p:graphicFrame>
        <p:nvGraphicFramePr>
          <p:cNvPr id="79057" name="Group 209"/>
          <p:cNvGraphicFramePr>
            <a:graphicFrameLocks noGrp="1"/>
          </p:cNvGraphicFramePr>
          <p:nvPr/>
        </p:nvGraphicFramePr>
        <p:xfrm>
          <a:off x="800100" y="1497013"/>
          <a:ext cx="7632700" cy="4510850"/>
        </p:xfrm>
        <a:graphic>
          <a:graphicData uri="http://schemas.openxmlformats.org/drawingml/2006/table">
            <a:tbl>
              <a:tblPr/>
              <a:tblGrid>
                <a:gridCol w="1284288"/>
                <a:gridCol w="1401762"/>
                <a:gridCol w="1417638"/>
                <a:gridCol w="1584325"/>
                <a:gridCol w="1944687"/>
              </a:tblGrid>
              <a:tr h="687388">
                <a:tc>
                  <a:txBody>
                    <a:bodyPr/>
                    <a:lstStyle/>
                    <a:p>
                      <a:pPr marL="0" marR="0" lvl="0" indent="0" algn="ctr" defTabSz="914400" rtl="0" eaLnBrk="1" fontAlgn="base" latinLnBrk="0" hangingPunct="1">
                        <a:lnSpc>
                          <a:spcPct val="95000"/>
                        </a:lnSpc>
                        <a:spcBef>
                          <a:spcPct val="40000"/>
                        </a:spcBef>
                        <a:spcAft>
                          <a:spcPct val="0"/>
                        </a:spcAft>
                        <a:buClr>
                          <a:schemeClr val="accent1"/>
                        </a:buClr>
                        <a:buSzTx/>
                        <a:buFont typeface="Wingdings" pitchFamily="2" charset="2"/>
                        <a:buNone/>
                        <a:tabLst/>
                      </a:pPr>
                      <a:endParaRPr kumimoji="0" lang="en-US" sz="1600" b="0" i="1" u="none" strike="noStrike" cap="none" normalizeH="0" baseline="0" smtClean="0">
                        <a:ln>
                          <a:noFill/>
                        </a:ln>
                        <a:solidFill>
                          <a:schemeClr val="tx1"/>
                        </a:solidFill>
                        <a:effectLst/>
                        <a:latin typeface="Arial" pitchFamily="34" charset="0"/>
                      </a:endParaRPr>
                    </a:p>
                    <a:p>
                      <a:pPr marL="0" marR="0" lvl="0" indent="0" algn="ctr" defTabSz="914400" rtl="0" eaLnBrk="1" fontAlgn="base" latinLnBrk="0" hangingPunct="1">
                        <a:lnSpc>
                          <a:spcPct val="95000"/>
                        </a:lnSpc>
                        <a:spcBef>
                          <a:spcPct val="40000"/>
                        </a:spcBef>
                        <a:spcAft>
                          <a:spcPct val="0"/>
                        </a:spcAft>
                        <a:buClr>
                          <a:schemeClr val="accent1"/>
                        </a:buClr>
                        <a:buSzTx/>
                        <a:buFont typeface="Wingdings" pitchFamily="2" charset="2"/>
                        <a:buNone/>
                        <a:tabLst/>
                      </a:pPr>
                      <a:endParaRPr kumimoji="0" lang="en-US" sz="1600" b="0" i="1" u="none" strike="noStrike" cap="none" normalizeH="0" baseline="0" smtClean="0">
                        <a:ln>
                          <a:noFill/>
                        </a:ln>
                        <a:solidFill>
                          <a:schemeClr val="tx1"/>
                        </a:solidFill>
                        <a:effectLst/>
                        <a:latin typeface="Arial" pitchFamily="34" charset="0"/>
                      </a:endParaRPr>
                    </a:p>
                  </a:txBody>
                  <a:tcPr anchor="ctr" anchorCtr="1" horzOverflow="overflow">
                    <a:lnL cap="flat">
                      <a:noFill/>
                    </a:lnL>
                    <a:lnR>
                      <a:noFill/>
                    </a:lnR>
                    <a:lnT cap="flat">
                      <a:noFill/>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ctr" defTabSz="914400" rtl="0" eaLnBrk="1" fontAlgn="base" latinLnBrk="0" hangingPunct="1">
                        <a:lnSpc>
                          <a:spcPct val="95000"/>
                        </a:lnSpc>
                        <a:spcBef>
                          <a:spcPct val="40000"/>
                        </a:spcBef>
                        <a:spcAft>
                          <a:spcPct val="0"/>
                        </a:spcAft>
                        <a:buClr>
                          <a:schemeClr val="accent1"/>
                        </a:buClr>
                        <a:buSzTx/>
                        <a:buFont typeface="Wingdings" pitchFamily="2" charset="2"/>
                        <a:buNone/>
                        <a:tabLst/>
                      </a:pPr>
                      <a:r>
                        <a:rPr kumimoji="0" lang="en-US" sz="1600" b="1" i="1" u="none" strike="noStrike" cap="none" normalizeH="0" baseline="0" smtClean="0">
                          <a:ln>
                            <a:noFill/>
                          </a:ln>
                          <a:solidFill>
                            <a:schemeClr val="tx1"/>
                          </a:solidFill>
                          <a:effectLst/>
                          <a:latin typeface="Arial" pitchFamily="34" charset="0"/>
                        </a:rPr>
                        <a:t>Part 1: </a:t>
                      </a:r>
                      <a:br>
                        <a:rPr kumimoji="0" lang="en-US" sz="1600" b="1" i="1" u="none" strike="noStrike" cap="none" normalizeH="0" baseline="0" smtClean="0">
                          <a:ln>
                            <a:noFill/>
                          </a:ln>
                          <a:solidFill>
                            <a:schemeClr val="tx1"/>
                          </a:solidFill>
                          <a:effectLst/>
                          <a:latin typeface="Arial" pitchFamily="34" charset="0"/>
                        </a:rPr>
                      </a:br>
                      <a:r>
                        <a:rPr kumimoji="0" lang="en-US" sz="1600" b="1" i="1" u="none" strike="noStrike" cap="none" normalizeH="0" baseline="0" smtClean="0">
                          <a:ln>
                            <a:noFill/>
                          </a:ln>
                          <a:solidFill>
                            <a:schemeClr val="tx1"/>
                          </a:solidFill>
                          <a:effectLst/>
                          <a:latin typeface="Arial" pitchFamily="34" charset="0"/>
                        </a:rPr>
                        <a:t>Functioning and Disability</a:t>
                      </a:r>
                      <a:endParaRPr kumimoji="0" lang="en-US" sz="1600" b="0" i="1" u="none" strike="noStrike" cap="none" normalizeH="0" baseline="0" smtClean="0">
                        <a:ln>
                          <a:noFill/>
                        </a:ln>
                        <a:solidFill>
                          <a:schemeClr val="tx1"/>
                        </a:solidFill>
                        <a:effectLst/>
                        <a:latin typeface="Arial" pitchFamily="34" charset="0"/>
                      </a:endParaRPr>
                    </a:p>
                  </a:txBody>
                  <a:tcPr anchor="ctr" anchorCtr="1" horzOverflow="overflow">
                    <a:lnL>
                      <a:noFill/>
                    </a:lnL>
                    <a:lnR>
                      <a:noFill/>
                    </a:lnR>
                    <a:lnT cap="flat">
                      <a:noFill/>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GB"/>
                    </a:p>
                  </a:txBody>
                  <a:tcPr/>
                </a:tc>
                <a:tc gridSpan="2">
                  <a:txBody>
                    <a:bodyPr/>
                    <a:lstStyle/>
                    <a:p>
                      <a:pPr marL="0" marR="0" lvl="0" indent="0" algn="ctr" defTabSz="914400" rtl="0" eaLnBrk="1" fontAlgn="base" latinLnBrk="0" hangingPunct="1">
                        <a:lnSpc>
                          <a:spcPct val="95000"/>
                        </a:lnSpc>
                        <a:spcBef>
                          <a:spcPct val="40000"/>
                        </a:spcBef>
                        <a:spcAft>
                          <a:spcPct val="0"/>
                        </a:spcAft>
                        <a:buClr>
                          <a:schemeClr val="accent1"/>
                        </a:buClr>
                        <a:buSzTx/>
                        <a:buFont typeface="Wingdings" pitchFamily="2" charset="2"/>
                        <a:buNone/>
                        <a:tabLst/>
                      </a:pPr>
                      <a:r>
                        <a:rPr kumimoji="0" lang="en-US" sz="1600" b="1" i="1" u="none" strike="noStrike" cap="none" normalizeH="0" baseline="0" smtClean="0">
                          <a:ln>
                            <a:noFill/>
                          </a:ln>
                          <a:solidFill>
                            <a:schemeClr val="tx1"/>
                          </a:solidFill>
                          <a:effectLst/>
                          <a:latin typeface="Arial" pitchFamily="34" charset="0"/>
                        </a:rPr>
                        <a:t>Part 2: </a:t>
                      </a:r>
                      <a:br>
                        <a:rPr kumimoji="0" lang="en-US" sz="1600" b="1" i="1" u="none" strike="noStrike" cap="none" normalizeH="0" baseline="0" smtClean="0">
                          <a:ln>
                            <a:noFill/>
                          </a:ln>
                          <a:solidFill>
                            <a:schemeClr val="tx1"/>
                          </a:solidFill>
                          <a:effectLst/>
                          <a:latin typeface="Arial" pitchFamily="34" charset="0"/>
                        </a:rPr>
                      </a:br>
                      <a:r>
                        <a:rPr kumimoji="0" lang="en-US" sz="1600" b="1" i="1" u="none" strike="noStrike" cap="none" normalizeH="0" baseline="0" smtClean="0">
                          <a:ln>
                            <a:noFill/>
                          </a:ln>
                          <a:solidFill>
                            <a:schemeClr val="tx1"/>
                          </a:solidFill>
                          <a:effectLst/>
                          <a:latin typeface="Arial" pitchFamily="34" charset="0"/>
                        </a:rPr>
                        <a:t>Contextual Factors</a:t>
                      </a:r>
                    </a:p>
                  </a:txBody>
                  <a:tcPr anchor="ctr" anchorCtr="1" horzOverflow="overflow">
                    <a:lnL>
                      <a:noFill/>
                    </a:lnL>
                    <a:lnR cap="flat">
                      <a:noFill/>
                    </a:lnR>
                    <a:lnT cap="flat">
                      <a:noFill/>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GB"/>
                    </a:p>
                  </a:txBody>
                  <a:tcPr/>
                </a:tc>
              </a:tr>
              <a:tr h="717550">
                <a:tc>
                  <a:txBody>
                    <a:bodyPr/>
                    <a:lstStyle/>
                    <a:p>
                      <a:pPr marL="0" marR="0" lvl="0" indent="0" algn="l" defTabSz="914400" rtl="0" eaLnBrk="1" fontAlgn="base" latinLnBrk="0" hangingPunct="1">
                        <a:lnSpc>
                          <a:spcPct val="95000"/>
                        </a:lnSpc>
                        <a:spcBef>
                          <a:spcPct val="40000"/>
                        </a:spcBef>
                        <a:spcAft>
                          <a:spcPct val="0"/>
                        </a:spcAft>
                        <a:buClr>
                          <a:schemeClr val="accent1"/>
                        </a:buClr>
                        <a:buSzTx/>
                        <a:buFont typeface="Wingdings" pitchFamily="2" charset="2"/>
                        <a:buNone/>
                        <a:tabLst/>
                      </a:pPr>
                      <a:r>
                        <a:rPr kumimoji="0" lang="en-US" sz="1400" b="1" i="1" u="none" strike="noStrike" cap="none" normalizeH="0" baseline="0" smtClean="0">
                          <a:ln>
                            <a:noFill/>
                          </a:ln>
                          <a:solidFill>
                            <a:schemeClr val="tx1"/>
                          </a:solidFill>
                          <a:effectLst/>
                          <a:latin typeface="Arial" pitchFamily="34" charset="0"/>
                        </a:rPr>
                        <a:t>Components</a:t>
                      </a:r>
                      <a:endParaRPr kumimoji="0" lang="en-US" sz="1400" b="0" i="1" u="none" strike="noStrike" cap="none" normalizeH="0" baseline="0" smtClean="0">
                        <a:ln>
                          <a:noFill/>
                        </a:ln>
                        <a:solidFill>
                          <a:schemeClr val="tx1"/>
                        </a:solidFill>
                        <a:effectLst/>
                        <a:latin typeface="Arial" pitchFamily="34" charset="0"/>
                      </a:endParaRPr>
                    </a:p>
                  </a:txBody>
                  <a:tcPr horzOverflow="overflow">
                    <a:lnL cap="flat">
                      <a:noFill/>
                    </a:lnL>
                    <a:lnR>
                      <a:noFill/>
                    </a:lnR>
                    <a:lnT w="12700" cap="flat" cmpd="sng" algn="ctr">
                      <a:solidFill>
                        <a:schemeClr val="tx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5000"/>
                        </a:lnSpc>
                        <a:spcBef>
                          <a:spcPct val="40000"/>
                        </a:spcBef>
                        <a:spcAft>
                          <a:spcPct val="0"/>
                        </a:spcAft>
                        <a:buClr>
                          <a:schemeClr val="accent1"/>
                        </a:buClr>
                        <a:buSzTx/>
                        <a:buFont typeface="Wingdings" pitchFamily="2" charset="2"/>
                        <a:buNone/>
                        <a:tabLst/>
                      </a:pPr>
                      <a:r>
                        <a:rPr kumimoji="0" lang="en-US" sz="1400" b="0" i="0" u="none" strike="noStrike" cap="none" normalizeH="0" baseline="0" smtClean="0">
                          <a:ln>
                            <a:noFill/>
                          </a:ln>
                          <a:solidFill>
                            <a:schemeClr val="tx1"/>
                          </a:solidFill>
                          <a:effectLst/>
                          <a:latin typeface="Arial" pitchFamily="34" charset="0"/>
                        </a:rPr>
                        <a:t>Body Functions and Structures</a:t>
                      </a:r>
                    </a:p>
                  </a:txBody>
                  <a:tcPr marL="137160" horzOverflow="overflow">
                    <a:lnL>
                      <a:noFill/>
                    </a:lnL>
                    <a:lnR w="12700" cap="flat" cmpd="sng" algn="ctr">
                      <a:solidFill>
                        <a:schemeClr val="accent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5000"/>
                        </a:lnSpc>
                        <a:spcBef>
                          <a:spcPct val="40000"/>
                        </a:spcBef>
                        <a:spcAft>
                          <a:spcPct val="0"/>
                        </a:spcAft>
                        <a:buClr>
                          <a:schemeClr val="accent1"/>
                        </a:buClr>
                        <a:buSzTx/>
                        <a:buFont typeface="Wingdings" pitchFamily="2" charset="2"/>
                        <a:buNone/>
                        <a:tabLst/>
                      </a:pPr>
                      <a:r>
                        <a:rPr kumimoji="0" lang="en-US" sz="1400" b="0" i="0" u="none" strike="noStrike" cap="none" normalizeH="0" baseline="0" smtClean="0">
                          <a:ln>
                            <a:noFill/>
                          </a:ln>
                          <a:solidFill>
                            <a:schemeClr val="tx1"/>
                          </a:solidFill>
                          <a:effectLst/>
                          <a:latin typeface="Arial" pitchFamily="34" charset="0"/>
                        </a:rPr>
                        <a:t>Activities and Participation</a:t>
                      </a:r>
                    </a:p>
                  </a:txBody>
                  <a:tcPr marL="137160" horzOverflow="overflow">
                    <a:lnL w="12700" cap="flat" cmpd="sng" algn="ctr">
                      <a:solidFill>
                        <a:schemeClr val="accent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5000"/>
                        </a:lnSpc>
                        <a:spcBef>
                          <a:spcPct val="40000"/>
                        </a:spcBef>
                        <a:spcAft>
                          <a:spcPct val="0"/>
                        </a:spcAft>
                        <a:buClr>
                          <a:schemeClr val="accent1"/>
                        </a:buClr>
                        <a:buSzTx/>
                        <a:buFont typeface="Wingdings" pitchFamily="2" charset="2"/>
                        <a:buNone/>
                        <a:tabLst/>
                      </a:pPr>
                      <a:r>
                        <a:rPr kumimoji="0" lang="en-US" sz="1400" b="0" i="0" u="none" strike="noStrike" cap="none" normalizeH="0" baseline="0" smtClean="0">
                          <a:ln>
                            <a:noFill/>
                          </a:ln>
                          <a:solidFill>
                            <a:schemeClr val="tx1"/>
                          </a:solidFill>
                          <a:effectLst/>
                          <a:latin typeface="Arial" pitchFamily="34" charset="0"/>
                        </a:rPr>
                        <a:t>Environmental Factors</a:t>
                      </a:r>
                    </a:p>
                  </a:txBody>
                  <a:tcPr marL="137160" horzOverflow="overflow">
                    <a:lnL>
                      <a:noFill/>
                    </a:lnL>
                    <a:lnR w="12700" cap="flat" cmpd="sng" algn="ctr">
                      <a:solidFill>
                        <a:schemeClr val="accent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5000"/>
                        </a:lnSpc>
                        <a:spcBef>
                          <a:spcPct val="40000"/>
                        </a:spcBef>
                        <a:spcAft>
                          <a:spcPct val="0"/>
                        </a:spcAft>
                        <a:buClr>
                          <a:schemeClr val="accent1"/>
                        </a:buClr>
                        <a:buSzTx/>
                        <a:buFont typeface="Wingdings" pitchFamily="2" charset="2"/>
                        <a:buNone/>
                        <a:tabLst/>
                      </a:pPr>
                      <a:r>
                        <a:rPr kumimoji="0" lang="en-US" sz="1400" b="0" i="0" u="none" strike="noStrike" cap="none" normalizeH="0" baseline="0" smtClean="0">
                          <a:ln>
                            <a:noFill/>
                          </a:ln>
                          <a:solidFill>
                            <a:schemeClr val="tx1"/>
                          </a:solidFill>
                          <a:effectLst/>
                          <a:latin typeface="Arial" pitchFamily="34" charset="0"/>
                        </a:rPr>
                        <a:t>Personal Factors</a:t>
                      </a:r>
                    </a:p>
                  </a:txBody>
                  <a:tcPr marL="137160" marR="137160" horzOverflow="overflow">
                    <a:lnL w="12700" cap="flat" cmpd="sng" algn="ctr">
                      <a:solidFill>
                        <a:schemeClr val="accent1"/>
                      </a:solidFill>
                      <a:prstDash val="solid"/>
                      <a:round/>
                      <a:headEnd type="none" w="med" len="med"/>
                      <a:tailEnd type="none" w="med" len="med"/>
                    </a:lnL>
                    <a:lnR cap="flat">
                      <a:noFill/>
                    </a:lnR>
                    <a:lnT w="12700" cap="flat" cmpd="sng" algn="ctr">
                      <a:solidFill>
                        <a:schemeClr val="tx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noFill/>
                  </a:tcPr>
                </a:tc>
              </a:tr>
              <a:tr h="715963">
                <a:tc>
                  <a:txBody>
                    <a:bodyPr/>
                    <a:lstStyle/>
                    <a:p>
                      <a:pPr marL="0" marR="0" lvl="0" indent="0" algn="l" defTabSz="914400" rtl="0" eaLnBrk="1" fontAlgn="base" latinLnBrk="0" hangingPunct="1">
                        <a:lnSpc>
                          <a:spcPct val="95000"/>
                        </a:lnSpc>
                        <a:spcBef>
                          <a:spcPct val="40000"/>
                        </a:spcBef>
                        <a:spcAft>
                          <a:spcPct val="0"/>
                        </a:spcAft>
                        <a:buClr>
                          <a:schemeClr val="accent1"/>
                        </a:buClr>
                        <a:buSzTx/>
                        <a:buFont typeface="Wingdings" pitchFamily="2" charset="2"/>
                        <a:buNone/>
                        <a:tabLst/>
                      </a:pPr>
                      <a:r>
                        <a:rPr kumimoji="0" lang="en-US" sz="1400" b="1" i="1" u="none" strike="noStrike" cap="none" normalizeH="0" baseline="0" smtClean="0">
                          <a:ln>
                            <a:noFill/>
                          </a:ln>
                          <a:solidFill>
                            <a:schemeClr val="tx1"/>
                          </a:solidFill>
                          <a:effectLst/>
                          <a:latin typeface="Arial" pitchFamily="34" charset="0"/>
                        </a:rPr>
                        <a:t>Domains</a:t>
                      </a:r>
                    </a:p>
                  </a:txBody>
                  <a:tcPr horzOverflow="overflow">
                    <a:lnL cap="flat">
                      <a:noFill/>
                    </a:lnL>
                    <a:lnR>
                      <a:noFill/>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5000"/>
                        </a:lnSpc>
                        <a:spcBef>
                          <a:spcPct val="40000"/>
                        </a:spcBef>
                        <a:spcAft>
                          <a:spcPct val="0"/>
                        </a:spcAft>
                        <a:buClr>
                          <a:schemeClr val="accent1"/>
                        </a:buClr>
                        <a:buSzTx/>
                        <a:buFont typeface="Wingdings" pitchFamily="2" charset="2"/>
                        <a:buNone/>
                        <a:tabLst/>
                      </a:pPr>
                      <a:r>
                        <a:rPr kumimoji="0" lang="en-US" sz="1400" b="0" i="0" u="none" strike="noStrike" cap="none" normalizeH="0" baseline="0" smtClean="0">
                          <a:ln>
                            <a:noFill/>
                          </a:ln>
                          <a:solidFill>
                            <a:schemeClr val="tx1"/>
                          </a:solidFill>
                          <a:effectLst/>
                          <a:latin typeface="Arial" pitchFamily="34" charset="0"/>
                        </a:rPr>
                        <a:t>Body functions;Body structures</a:t>
                      </a:r>
                    </a:p>
                  </a:txBody>
                  <a:tcPr marL="137160" horzOverflow="overflow">
                    <a:lnL>
                      <a:noFill/>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5000"/>
                        </a:lnSpc>
                        <a:spcBef>
                          <a:spcPct val="40000"/>
                        </a:spcBef>
                        <a:spcAft>
                          <a:spcPct val="0"/>
                        </a:spcAft>
                        <a:buClr>
                          <a:schemeClr val="accent1"/>
                        </a:buClr>
                        <a:buSzTx/>
                        <a:buFont typeface="Wingdings" pitchFamily="2" charset="2"/>
                        <a:buNone/>
                        <a:tabLst/>
                      </a:pPr>
                      <a:r>
                        <a:rPr kumimoji="0" lang="en-US" sz="1400" b="0" i="0" u="none" strike="noStrike" cap="none" normalizeH="0" baseline="0" smtClean="0">
                          <a:ln>
                            <a:noFill/>
                          </a:ln>
                          <a:solidFill>
                            <a:schemeClr val="tx1"/>
                          </a:solidFill>
                          <a:effectLst/>
                          <a:latin typeface="Arial" pitchFamily="34" charset="0"/>
                        </a:rPr>
                        <a:t>Life areas (tasks, actions)</a:t>
                      </a:r>
                    </a:p>
                  </a:txBody>
                  <a:tcPr marL="137160" horzOverflow="overflow">
                    <a:lnL w="12700" cap="flat" cmpd="sng" algn="ctr">
                      <a:solidFill>
                        <a:schemeClr val="accent1"/>
                      </a:solidFill>
                      <a:prstDash val="solid"/>
                      <a:round/>
                      <a:headEnd type="none" w="med" len="med"/>
                      <a:tailEnd type="none" w="med" len="med"/>
                    </a:lnL>
                    <a:lnR>
                      <a:noFill/>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5000"/>
                        </a:lnSpc>
                        <a:spcBef>
                          <a:spcPct val="40000"/>
                        </a:spcBef>
                        <a:spcAft>
                          <a:spcPct val="0"/>
                        </a:spcAft>
                        <a:buClr>
                          <a:schemeClr val="accent1"/>
                        </a:buClr>
                        <a:buSzTx/>
                        <a:buFont typeface="Wingdings" pitchFamily="2" charset="2"/>
                        <a:buNone/>
                        <a:tabLst/>
                      </a:pPr>
                      <a:r>
                        <a:rPr kumimoji="0" lang="en-US" sz="1400" b="0" i="0" u="none" strike="noStrike" cap="none" normalizeH="0" baseline="0" smtClean="0">
                          <a:ln>
                            <a:noFill/>
                          </a:ln>
                          <a:solidFill>
                            <a:schemeClr val="tx1"/>
                          </a:solidFill>
                          <a:effectLst/>
                          <a:latin typeface="Arial" pitchFamily="34" charset="0"/>
                        </a:rPr>
                        <a:t>External influences on functioning and disability</a:t>
                      </a:r>
                    </a:p>
                  </a:txBody>
                  <a:tcPr marL="137160" horzOverflow="overflow">
                    <a:lnL>
                      <a:noFill/>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5000"/>
                        </a:lnSpc>
                        <a:spcBef>
                          <a:spcPct val="40000"/>
                        </a:spcBef>
                        <a:spcAft>
                          <a:spcPct val="0"/>
                        </a:spcAft>
                        <a:buClr>
                          <a:schemeClr val="accent1"/>
                        </a:buClr>
                        <a:buSzTx/>
                        <a:buFont typeface="Wingdings" pitchFamily="2" charset="2"/>
                        <a:buNone/>
                        <a:tabLst/>
                      </a:pPr>
                      <a:r>
                        <a:rPr kumimoji="0" lang="en-US" sz="1400" b="0" i="0" u="none" strike="noStrike" cap="none" normalizeH="0" baseline="0" smtClean="0">
                          <a:ln>
                            <a:noFill/>
                          </a:ln>
                          <a:solidFill>
                            <a:schemeClr val="tx1"/>
                          </a:solidFill>
                          <a:effectLst/>
                          <a:latin typeface="Arial" pitchFamily="34" charset="0"/>
                        </a:rPr>
                        <a:t>Internal influences on functioning and disability</a:t>
                      </a:r>
                    </a:p>
                  </a:txBody>
                  <a:tcPr marL="137160" marR="137160" horzOverflow="overflow">
                    <a:lnL w="12700" cap="flat" cmpd="sng" algn="ctr">
                      <a:solidFill>
                        <a:schemeClr val="accent1"/>
                      </a:solidFill>
                      <a:prstDash val="solid"/>
                      <a:round/>
                      <a:headEnd type="none" w="med" len="med"/>
                      <a:tailEnd type="none" w="med" len="med"/>
                    </a:lnL>
                    <a:lnR cap="flat">
                      <a:noFill/>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noFill/>
                  </a:tcPr>
                </a:tc>
              </a:tr>
              <a:tr h="1812925">
                <a:tc>
                  <a:txBody>
                    <a:bodyPr/>
                    <a:lstStyle/>
                    <a:p>
                      <a:pPr marL="0" marR="0" lvl="0" indent="0" algn="l" defTabSz="914400" rtl="0" eaLnBrk="1" fontAlgn="base" latinLnBrk="0" hangingPunct="1">
                        <a:lnSpc>
                          <a:spcPct val="95000"/>
                        </a:lnSpc>
                        <a:spcBef>
                          <a:spcPct val="40000"/>
                        </a:spcBef>
                        <a:spcAft>
                          <a:spcPct val="0"/>
                        </a:spcAft>
                        <a:buClr>
                          <a:schemeClr val="accent1"/>
                        </a:buClr>
                        <a:buSzTx/>
                        <a:buFont typeface="Wingdings" pitchFamily="2" charset="2"/>
                        <a:buNone/>
                        <a:tabLst/>
                      </a:pPr>
                      <a:r>
                        <a:rPr kumimoji="0" lang="en-US" sz="1400" b="1" i="1" u="none" strike="noStrike" cap="none" normalizeH="0" baseline="0" smtClean="0">
                          <a:ln>
                            <a:noFill/>
                          </a:ln>
                          <a:solidFill>
                            <a:schemeClr val="tx1"/>
                          </a:solidFill>
                          <a:effectLst/>
                          <a:latin typeface="Arial" pitchFamily="34" charset="0"/>
                        </a:rPr>
                        <a:t>Constructs</a:t>
                      </a:r>
                    </a:p>
                  </a:txBody>
                  <a:tcPr horzOverflow="overflow">
                    <a:lnL cap="flat">
                      <a:noFill/>
                    </a:lnL>
                    <a:lnR>
                      <a:noFill/>
                    </a:lnR>
                    <a:lnT w="12700" cap="flat" cmpd="sng" algn="ctr">
                      <a:solidFill>
                        <a:schemeClr val="accent1"/>
                      </a:solidFill>
                      <a:prstDash val="solid"/>
                      <a:round/>
                      <a:headEnd type="none" w="med" len="med"/>
                      <a:tailEnd type="none" w="med" len="med"/>
                    </a:lnT>
                    <a:lnB cap="flat">
                      <a:noFill/>
                    </a:lnB>
                    <a:lnTlToBr>
                      <a:noFill/>
                    </a:lnTlToBr>
                    <a:lnBlToTr>
                      <a:noFill/>
                    </a:lnBlToTr>
                    <a:noFill/>
                  </a:tcPr>
                </a:tc>
                <a:tc>
                  <a:txBody>
                    <a:bodyPr/>
                    <a:lstStyle/>
                    <a:p>
                      <a:pPr marL="0" marR="0" lvl="0" indent="0" algn="l" defTabSz="914400" rtl="0" eaLnBrk="1" fontAlgn="base" latinLnBrk="0" hangingPunct="1">
                        <a:lnSpc>
                          <a:spcPct val="95000"/>
                        </a:lnSpc>
                        <a:spcBef>
                          <a:spcPct val="40000"/>
                        </a:spcBef>
                        <a:spcAft>
                          <a:spcPct val="0"/>
                        </a:spcAft>
                        <a:buClr>
                          <a:schemeClr val="accent1"/>
                        </a:buClr>
                        <a:buSzTx/>
                        <a:buFont typeface="Wingdings" pitchFamily="2" charset="2"/>
                        <a:buNone/>
                        <a:tabLst/>
                      </a:pPr>
                      <a:r>
                        <a:rPr kumimoji="0" lang="en-US" sz="1400" b="0" i="0" u="none" strike="noStrike" cap="none" normalizeH="0" baseline="0" smtClean="0">
                          <a:ln>
                            <a:noFill/>
                          </a:ln>
                          <a:solidFill>
                            <a:schemeClr val="tx1"/>
                          </a:solidFill>
                          <a:effectLst/>
                          <a:latin typeface="Arial" pitchFamily="34" charset="0"/>
                        </a:rPr>
                        <a:t>Change in body functions (physiological)</a:t>
                      </a:r>
                    </a:p>
                    <a:p>
                      <a:pPr marL="0" marR="0" lvl="0" indent="0" algn="l" defTabSz="914400" rtl="0" eaLnBrk="1" fontAlgn="base" latinLnBrk="0" hangingPunct="1">
                        <a:lnSpc>
                          <a:spcPct val="95000"/>
                        </a:lnSpc>
                        <a:spcBef>
                          <a:spcPct val="40000"/>
                        </a:spcBef>
                        <a:spcAft>
                          <a:spcPct val="0"/>
                        </a:spcAft>
                        <a:buClr>
                          <a:schemeClr val="accent1"/>
                        </a:buClr>
                        <a:buSzTx/>
                        <a:buFont typeface="Wingdings" pitchFamily="2" charset="2"/>
                        <a:buNone/>
                        <a:tabLst/>
                      </a:pPr>
                      <a:r>
                        <a:rPr kumimoji="0" lang="en-US" sz="1400" b="0" i="0" u="none" strike="noStrike" cap="none" normalizeH="0" baseline="0" smtClean="0">
                          <a:ln>
                            <a:noFill/>
                          </a:ln>
                          <a:solidFill>
                            <a:schemeClr val="tx1"/>
                          </a:solidFill>
                          <a:effectLst/>
                          <a:latin typeface="Arial" pitchFamily="34" charset="0"/>
                        </a:rPr>
                        <a:t>Change in body structures (anatomical)</a:t>
                      </a:r>
                    </a:p>
                  </a:txBody>
                  <a:tcPr marL="137160" horzOverflow="overflow">
                    <a:lnL>
                      <a:noFill/>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cap="flat">
                      <a:noFill/>
                    </a:lnB>
                    <a:lnTlToBr>
                      <a:noFill/>
                    </a:lnTlToBr>
                    <a:lnBlToTr>
                      <a:noFill/>
                    </a:lnBlToTr>
                    <a:noFill/>
                  </a:tcPr>
                </a:tc>
                <a:tc>
                  <a:txBody>
                    <a:bodyPr/>
                    <a:lstStyle/>
                    <a:p>
                      <a:pPr marL="0" marR="0" lvl="0" indent="0" algn="l" defTabSz="914400" rtl="0" eaLnBrk="1" fontAlgn="base" latinLnBrk="0" hangingPunct="1">
                        <a:lnSpc>
                          <a:spcPct val="95000"/>
                        </a:lnSpc>
                        <a:spcBef>
                          <a:spcPct val="40000"/>
                        </a:spcBef>
                        <a:spcAft>
                          <a:spcPct val="0"/>
                        </a:spcAft>
                        <a:buClr>
                          <a:schemeClr val="accent1"/>
                        </a:buClr>
                        <a:buSzTx/>
                        <a:buFont typeface="Wingdings" pitchFamily="2" charset="2"/>
                        <a:buNone/>
                        <a:tabLst/>
                      </a:pPr>
                      <a:r>
                        <a:rPr kumimoji="0" lang="en-US" sz="1400" b="0" i="0" u="none" strike="noStrike" cap="none" normalizeH="0" baseline="0" smtClean="0">
                          <a:ln>
                            <a:noFill/>
                          </a:ln>
                          <a:solidFill>
                            <a:schemeClr val="tx1"/>
                          </a:solidFill>
                          <a:effectLst/>
                          <a:latin typeface="Arial" pitchFamily="34" charset="0"/>
                        </a:rPr>
                        <a:t>Capacity: Executing tasks in a standard environment</a:t>
                      </a:r>
                    </a:p>
                    <a:p>
                      <a:pPr marL="0" marR="0" lvl="0" indent="0" algn="l" defTabSz="914400" rtl="0" eaLnBrk="1" fontAlgn="base" latinLnBrk="0" hangingPunct="1">
                        <a:lnSpc>
                          <a:spcPct val="95000"/>
                        </a:lnSpc>
                        <a:spcBef>
                          <a:spcPct val="40000"/>
                        </a:spcBef>
                        <a:spcAft>
                          <a:spcPct val="0"/>
                        </a:spcAft>
                        <a:buClr>
                          <a:schemeClr val="accent1"/>
                        </a:buClr>
                        <a:buSzTx/>
                        <a:buFont typeface="Wingdings" pitchFamily="2" charset="2"/>
                        <a:buNone/>
                        <a:tabLst/>
                      </a:pPr>
                      <a:r>
                        <a:rPr kumimoji="0" lang="en-US" sz="1400" b="0" i="0" u="none" strike="noStrike" cap="none" normalizeH="0" baseline="0" smtClean="0">
                          <a:ln>
                            <a:noFill/>
                          </a:ln>
                          <a:solidFill>
                            <a:schemeClr val="tx1"/>
                          </a:solidFill>
                          <a:effectLst/>
                          <a:latin typeface="Arial" pitchFamily="34" charset="0"/>
                        </a:rPr>
                        <a:t>Performance: Executing tasks in the current environment</a:t>
                      </a:r>
                    </a:p>
                  </a:txBody>
                  <a:tcPr marL="137160" horzOverflow="overflow">
                    <a:lnL w="12700" cap="flat" cmpd="sng" algn="ctr">
                      <a:solidFill>
                        <a:schemeClr val="accent1"/>
                      </a:solidFill>
                      <a:prstDash val="solid"/>
                      <a:round/>
                      <a:headEnd type="none" w="med" len="med"/>
                      <a:tailEnd type="none" w="med" len="med"/>
                    </a:lnL>
                    <a:lnR>
                      <a:noFill/>
                    </a:lnR>
                    <a:lnT w="12700" cap="flat" cmpd="sng" algn="ctr">
                      <a:solidFill>
                        <a:schemeClr val="accent1"/>
                      </a:solidFill>
                      <a:prstDash val="solid"/>
                      <a:round/>
                      <a:headEnd type="none" w="med" len="med"/>
                      <a:tailEnd type="none" w="med" len="med"/>
                    </a:lnT>
                    <a:lnB cap="flat">
                      <a:noFill/>
                    </a:lnB>
                    <a:lnTlToBr>
                      <a:noFill/>
                    </a:lnTlToBr>
                    <a:lnBlToTr>
                      <a:noFill/>
                    </a:lnBlToTr>
                    <a:noFill/>
                  </a:tcPr>
                </a:tc>
                <a:tc>
                  <a:txBody>
                    <a:bodyPr/>
                    <a:lstStyle/>
                    <a:p>
                      <a:pPr marL="0" marR="0" lvl="0" indent="0" algn="l" defTabSz="914400" rtl="0" eaLnBrk="1" fontAlgn="base" latinLnBrk="0" hangingPunct="1">
                        <a:lnSpc>
                          <a:spcPct val="95000"/>
                        </a:lnSpc>
                        <a:spcBef>
                          <a:spcPct val="40000"/>
                        </a:spcBef>
                        <a:spcAft>
                          <a:spcPct val="0"/>
                        </a:spcAft>
                        <a:buClr>
                          <a:schemeClr val="accent1"/>
                        </a:buClr>
                        <a:buSzTx/>
                        <a:buFont typeface="Wingdings" pitchFamily="2" charset="2"/>
                        <a:buNone/>
                        <a:tabLst/>
                      </a:pPr>
                      <a:r>
                        <a:rPr kumimoji="0" lang="en-US" sz="1400" b="0" i="0" u="none" strike="noStrike" cap="none" normalizeH="0" baseline="0" smtClean="0">
                          <a:ln>
                            <a:noFill/>
                          </a:ln>
                          <a:solidFill>
                            <a:schemeClr val="tx1"/>
                          </a:solidFill>
                          <a:effectLst/>
                          <a:latin typeface="Arial" pitchFamily="34" charset="0"/>
                        </a:rPr>
                        <a:t>Facilitating or hindering impact of features of the physical, social, and attitudinal world</a:t>
                      </a:r>
                    </a:p>
                  </a:txBody>
                  <a:tcPr marL="137160" horzOverflow="overflow">
                    <a:lnL>
                      <a:noFill/>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cap="flat">
                      <a:noFill/>
                    </a:lnB>
                    <a:lnTlToBr>
                      <a:noFill/>
                    </a:lnTlToBr>
                    <a:lnBlToTr>
                      <a:noFill/>
                    </a:lnBlToTr>
                    <a:noFill/>
                  </a:tcPr>
                </a:tc>
                <a:tc>
                  <a:txBody>
                    <a:bodyPr/>
                    <a:lstStyle/>
                    <a:p>
                      <a:pPr marL="0" marR="0" lvl="0" indent="0" algn="l" defTabSz="914400" rtl="0" eaLnBrk="1" fontAlgn="base" latinLnBrk="0" hangingPunct="1">
                        <a:lnSpc>
                          <a:spcPct val="95000"/>
                        </a:lnSpc>
                        <a:spcBef>
                          <a:spcPct val="40000"/>
                        </a:spcBef>
                        <a:spcAft>
                          <a:spcPct val="0"/>
                        </a:spcAft>
                        <a:buClr>
                          <a:schemeClr val="accent1"/>
                        </a:buClr>
                        <a:buSzTx/>
                        <a:buFont typeface="Wingdings" pitchFamily="2" charset="2"/>
                        <a:buNone/>
                        <a:tabLst/>
                      </a:pPr>
                      <a:r>
                        <a:rPr kumimoji="0" lang="en-US" sz="1400" b="0" i="0" u="none" strike="noStrike" cap="none" normalizeH="0" baseline="0" smtClean="0">
                          <a:ln>
                            <a:noFill/>
                          </a:ln>
                          <a:solidFill>
                            <a:schemeClr val="tx1"/>
                          </a:solidFill>
                          <a:effectLst/>
                          <a:latin typeface="Arial" pitchFamily="34" charset="0"/>
                        </a:rPr>
                        <a:t>Impact of attributes of the person</a:t>
                      </a:r>
                    </a:p>
                  </a:txBody>
                  <a:tcPr marL="137160" marR="137160" horzOverflow="overflow">
                    <a:lnL w="12700" cap="flat" cmpd="sng" algn="ctr">
                      <a:solidFill>
                        <a:schemeClr val="accent1"/>
                      </a:solidFill>
                      <a:prstDash val="solid"/>
                      <a:round/>
                      <a:headEnd type="none" w="med" len="med"/>
                      <a:tailEnd type="none" w="med" len="med"/>
                    </a:lnL>
                    <a:lnR cap="flat">
                      <a:noFill/>
                    </a:lnR>
                    <a:lnT w="12700" cap="flat" cmpd="sng" algn="ctr">
                      <a:solidFill>
                        <a:schemeClr val="accent1"/>
                      </a:solidFill>
                      <a:prstDash val="solid"/>
                      <a:round/>
                      <a:headEnd type="none" w="med" len="med"/>
                      <a:tailEnd type="none" w="med" len="med"/>
                    </a:lnT>
                    <a:lnB cap="flat">
                      <a:noFill/>
                    </a:lnB>
                    <a:lnTlToBr>
                      <a:noFill/>
                    </a:lnTlToBr>
                    <a:lnBlToTr>
                      <a:noFill/>
                    </a:lnBlToTr>
                    <a:noFill/>
                  </a:tcPr>
                </a:tc>
              </a:tr>
            </a:tbl>
          </a:graphicData>
        </a:graphic>
      </p:graphicFrame>
      <p:sp>
        <p:nvSpPr>
          <p:cNvPr id="78888" name="Rectangle 40"/>
          <p:cNvSpPr>
            <a:spLocks noChangeArrowheads="1"/>
          </p:cNvSpPr>
          <p:nvPr/>
        </p:nvSpPr>
        <p:spPr bwMode="auto">
          <a:xfrm>
            <a:off x="317500" y="6188075"/>
            <a:ext cx="8482013" cy="347663"/>
          </a:xfrm>
          <a:prstGeom prst="rect">
            <a:avLst/>
          </a:prstGeom>
          <a:noFill/>
          <a:ln w="9525">
            <a:noFill/>
            <a:miter lim="800000"/>
            <a:headEnd/>
            <a:tailEnd/>
          </a:ln>
          <a:effectLst/>
        </p:spPr>
        <p:txBody>
          <a:bodyPr anchor="b"/>
          <a:lstStyle/>
          <a:p>
            <a:pPr marL="120650" indent="-120650">
              <a:lnSpc>
                <a:spcPct val="95000"/>
              </a:lnSpc>
              <a:spcBef>
                <a:spcPct val="35000"/>
              </a:spcBef>
              <a:buClr>
                <a:schemeClr val="accent1"/>
              </a:buClr>
              <a:buFont typeface="Wingdings" pitchFamily="2" charset="2"/>
              <a:buNone/>
            </a:pPr>
            <a:r>
              <a:rPr lang="en-US" sz="1300"/>
              <a:t>*	World Health Organization. </a:t>
            </a:r>
            <a:r>
              <a:rPr lang="en-US" sz="1300" i="1"/>
              <a:t>International Classification of Functioning, Disability and Health: ICF</a:t>
            </a:r>
            <a:r>
              <a:rPr lang="en-US" sz="1300"/>
              <a:t>. Geneva: World Health Organization, 2001.</a:t>
            </a:r>
            <a:endParaRPr lang="en-US" sz="1300">
              <a:ea typeface="ＭＳ Ｐゴシック" pitchFamily="34" charset="-128"/>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79" name="Rectangle 15"/>
          <p:cNvSpPr>
            <a:spLocks noGrp="1" noChangeArrowheads="1"/>
          </p:cNvSpPr>
          <p:nvPr>
            <p:ph type="title"/>
          </p:nvPr>
        </p:nvSpPr>
        <p:spPr/>
        <p:txBody>
          <a:bodyPr/>
          <a:lstStyle/>
          <a:p>
            <a:r>
              <a:rPr lang="en-US"/>
              <a:t>What Is a Disability?</a:t>
            </a:r>
          </a:p>
        </p:txBody>
      </p:sp>
      <p:sp>
        <p:nvSpPr>
          <p:cNvPr id="62480" name="Rectangle 16"/>
          <p:cNvSpPr>
            <a:spLocks noGrp="1" noChangeArrowheads="1"/>
          </p:cNvSpPr>
          <p:nvPr>
            <p:ph type="body" idx="1"/>
          </p:nvPr>
        </p:nvSpPr>
        <p:spPr>
          <a:xfrm>
            <a:off x="1303338" y="1990725"/>
            <a:ext cx="7353300" cy="3043238"/>
          </a:xfrm>
        </p:spPr>
        <p:txBody>
          <a:bodyPr/>
          <a:lstStyle/>
          <a:p>
            <a:pPr>
              <a:spcBef>
                <a:spcPct val="20000"/>
              </a:spcBef>
              <a:buFont typeface="Wingdings" pitchFamily="2" charset="2"/>
              <a:buNone/>
            </a:pPr>
            <a:r>
              <a:rPr lang="en-US" dirty="0"/>
              <a:t>Occurring at a personal level and is defined</a:t>
            </a:r>
          </a:p>
          <a:p>
            <a:pPr>
              <a:spcBef>
                <a:spcPct val="20000"/>
              </a:spcBef>
              <a:buFont typeface="Wingdings" pitchFamily="2" charset="2"/>
              <a:buNone/>
            </a:pPr>
            <a:r>
              <a:rPr lang="en-US" dirty="0"/>
              <a:t>as any restriction or lack of ability (from</a:t>
            </a:r>
          </a:p>
          <a:p>
            <a:pPr>
              <a:spcBef>
                <a:spcPct val="20000"/>
              </a:spcBef>
              <a:buFont typeface="Wingdings" pitchFamily="2" charset="2"/>
              <a:buNone/>
            </a:pPr>
            <a:r>
              <a:rPr lang="en-US" dirty="0"/>
              <a:t>impairment) to perform an activity in the</a:t>
            </a:r>
          </a:p>
          <a:p>
            <a:pPr>
              <a:spcBef>
                <a:spcPct val="20000"/>
              </a:spcBef>
              <a:buFont typeface="Wingdings" pitchFamily="2" charset="2"/>
              <a:buNone/>
            </a:pPr>
            <a:r>
              <a:rPr lang="en-US" dirty="0"/>
              <a:t>manner or within the range considered</a:t>
            </a:r>
          </a:p>
          <a:p>
            <a:pPr>
              <a:spcBef>
                <a:spcPct val="20000"/>
              </a:spcBef>
              <a:buFont typeface="Wingdings" pitchFamily="2" charset="2"/>
              <a:buNone/>
            </a:pPr>
            <a:r>
              <a:rPr lang="en-US" dirty="0"/>
              <a:t>normal for a human being</a:t>
            </a:r>
          </a:p>
        </p:txBody>
      </p:sp>
      <p:sp>
        <p:nvSpPr>
          <p:cNvPr id="62476" name="Rectangle 12"/>
          <p:cNvSpPr>
            <a:spLocks noChangeArrowheads="1"/>
          </p:cNvSpPr>
          <p:nvPr/>
        </p:nvSpPr>
        <p:spPr bwMode="auto">
          <a:xfrm>
            <a:off x="1595438" y="2303463"/>
            <a:ext cx="7246937" cy="498475"/>
          </a:xfrm>
          <a:prstGeom prst="rect">
            <a:avLst/>
          </a:prstGeom>
          <a:noFill/>
          <a:ln w="9525">
            <a:noFill/>
            <a:miter lim="800000"/>
            <a:headEnd/>
            <a:tailEnd/>
          </a:ln>
          <a:effectLst/>
        </p:spPr>
        <p:txBody>
          <a:bodyPr/>
          <a:lstStyle/>
          <a:p>
            <a:pPr>
              <a:lnSpc>
                <a:spcPct val="95000"/>
              </a:lnSpc>
              <a:spcBef>
                <a:spcPct val="40000"/>
              </a:spcBef>
              <a:buClr>
                <a:schemeClr val="accent1"/>
              </a:buClr>
              <a:buFont typeface="Wingdings" pitchFamily="2" charset="2"/>
              <a:buNone/>
            </a:pPr>
            <a:endParaRPr lang="en-US" sz="2900" b="1" i="1">
              <a:solidFill>
                <a:schemeClr val="accent1"/>
              </a:solidFill>
              <a:sym typeface="Symbol" pitchFamily="18" charset="2"/>
            </a:endParaRPr>
          </a:p>
        </p:txBody>
      </p:sp>
      <p:sp>
        <p:nvSpPr>
          <p:cNvPr id="62481" name="Rectangle 17"/>
          <p:cNvSpPr>
            <a:spLocks noChangeArrowheads="1"/>
          </p:cNvSpPr>
          <p:nvPr/>
        </p:nvSpPr>
        <p:spPr bwMode="auto">
          <a:xfrm>
            <a:off x="457200" y="6124575"/>
            <a:ext cx="8482013" cy="347663"/>
          </a:xfrm>
          <a:prstGeom prst="rect">
            <a:avLst/>
          </a:prstGeom>
          <a:noFill/>
          <a:ln w="9525">
            <a:noFill/>
            <a:miter lim="800000"/>
            <a:headEnd/>
            <a:tailEnd/>
          </a:ln>
          <a:effectLst/>
        </p:spPr>
        <p:txBody>
          <a:bodyPr anchor="b"/>
          <a:lstStyle/>
          <a:p>
            <a:pPr marL="53975" indent="-53975">
              <a:lnSpc>
                <a:spcPct val="95000"/>
              </a:lnSpc>
              <a:spcBef>
                <a:spcPct val="35000"/>
              </a:spcBef>
              <a:buClr>
                <a:schemeClr val="accent1"/>
              </a:buClr>
              <a:buFont typeface="Wingdings" pitchFamily="2" charset="2"/>
              <a:buNone/>
            </a:pPr>
            <a:r>
              <a:rPr lang="en-US" sz="1300"/>
              <a:t>World Health Organization</a:t>
            </a:r>
            <a:r>
              <a:rPr lang="en-US" sz="1300" i="1"/>
              <a:t>. International Classification of Functioning, Disability and Health: ICF</a:t>
            </a:r>
            <a:r>
              <a:rPr lang="en-US" sz="1300"/>
              <a:t>. 2001.</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9" name="Rectangle 7"/>
          <p:cNvSpPr>
            <a:spLocks noGrp="1" noChangeArrowheads="1"/>
          </p:cNvSpPr>
          <p:nvPr>
            <p:ph type="title"/>
          </p:nvPr>
        </p:nvSpPr>
        <p:spPr>
          <a:xfrm>
            <a:off x="428596" y="0"/>
            <a:ext cx="8229600" cy="1143000"/>
          </a:xfrm>
        </p:spPr>
        <p:txBody>
          <a:bodyPr/>
          <a:lstStyle/>
          <a:p>
            <a:r>
              <a:rPr lang="en-US" dirty="0"/>
              <a:t>Disability Models</a:t>
            </a:r>
          </a:p>
        </p:txBody>
      </p:sp>
      <p:sp>
        <p:nvSpPr>
          <p:cNvPr id="64520" name="Rectangle 8"/>
          <p:cNvSpPr>
            <a:spLocks noGrp="1" noChangeArrowheads="1"/>
          </p:cNvSpPr>
          <p:nvPr>
            <p:ph type="body" idx="1"/>
          </p:nvPr>
        </p:nvSpPr>
        <p:spPr>
          <a:xfrm>
            <a:off x="1357290" y="1214422"/>
            <a:ext cx="6051550" cy="4911725"/>
          </a:xfrm>
        </p:spPr>
        <p:txBody>
          <a:bodyPr/>
          <a:lstStyle/>
          <a:p>
            <a:pPr>
              <a:buFont typeface="Wingdings" pitchFamily="2" charset="2"/>
              <a:buNone/>
            </a:pPr>
            <a:r>
              <a:rPr lang="en-US" sz="2900" b="1" i="1" dirty="0">
                <a:solidFill>
                  <a:schemeClr val="accent1"/>
                </a:solidFill>
              </a:rPr>
              <a:t>Medical Model</a:t>
            </a:r>
          </a:p>
          <a:p>
            <a:r>
              <a:rPr lang="en-US" dirty="0"/>
              <a:t>Individual problem</a:t>
            </a:r>
          </a:p>
          <a:p>
            <a:r>
              <a:rPr lang="en-US" dirty="0"/>
              <a:t>Directly caused by disease</a:t>
            </a:r>
          </a:p>
          <a:p>
            <a:pPr>
              <a:spcBef>
                <a:spcPct val="85000"/>
              </a:spcBef>
              <a:buFont typeface="Wingdings" pitchFamily="2" charset="2"/>
              <a:buNone/>
            </a:pPr>
            <a:r>
              <a:rPr lang="en-US" sz="2900" b="1" i="1" dirty="0">
                <a:solidFill>
                  <a:schemeClr val="accent1"/>
                </a:solidFill>
              </a:rPr>
              <a:t>Social Model</a:t>
            </a:r>
          </a:p>
          <a:p>
            <a:r>
              <a:rPr lang="en-US" dirty="0"/>
              <a:t>Does not reside in individual</a:t>
            </a:r>
          </a:p>
          <a:p>
            <a:r>
              <a:rPr lang="en-US" dirty="0"/>
              <a:t>Created by a non-accommodating environment</a:t>
            </a:r>
          </a:p>
          <a:p>
            <a:endParaRPr lang="en-US" dirty="0"/>
          </a:p>
        </p:txBody>
      </p:sp>
      <p:sp>
        <p:nvSpPr>
          <p:cNvPr id="4" name="Rectangle 3"/>
          <p:cNvSpPr/>
          <p:nvPr/>
        </p:nvSpPr>
        <p:spPr>
          <a:xfrm>
            <a:off x="142844" y="5657671"/>
            <a:ext cx="8358246" cy="1200329"/>
          </a:xfrm>
          <a:prstGeom prst="rect">
            <a:avLst/>
          </a:prstGeom>
        </p:spPr>
        <p:txBody>
          <a:bodyPr wrap="square">
            <a:spAutoFit/>
          </a:bodyPr>
          <a:lstStyle/>
          <a:p>
            <a:pPr algn="ctr"/>
            <a:r>
              <a:rPr lang="en-US" sz="2400" dirty="0" smtClean="0">
                <a:ea typeface="ＭＳ Ｐゴシック" pitchFamily="34" charset="-128"/>
              </a:rPr>
              <a:t>ideologically opposed to each other in regards to where responsibility and accountability reside.</a:t>
            </a:r>
            <a:br>
              <a:rPr lang="en-US" sz="2400" dirty="0" smtClean="0">
                <a:ea typeface="ＭＳ Ｐゴシック" pitchFamily="34" charset="-128"/>
              </a:rPr>
            </a:br>
            <a:endParaRPr lang="en-US" sz="2400" dirty="0">
              <a:ea typeface="ＭＳ Ｐゴシック" pitchFamily="34" charset="-128"/>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74" name="Rectangle 14"/>
          <p:cNvSpPr>
            <a:spLocks noGrp="1" noChangeArrowheads="1"/>
          </p:cNvSpPr>
          <p:nvPr>
            <p:ph type="title"/>
          </p:nvPr>
        </p:nvSpPr>
        <p:spPr/>
        <p:txBody>
          <a:bodyPr/>
          <a:lstStyle/>
          <a:p>
            <a:r>
              <a:rPr lang="en-US" sz="3200"/>
              <a:t>International Classification of Functioning, Disability and Health (ICF)*</a:t>
            </a:r>
          </a:p>
        </p:txBody>
      </p:sp>
      <p:sp>
        <p:nvSpPr>
          <p:cNvPr id="66571" name="Rectangle 11"/>
          <p:cNvSpPr>
            <a:spLocks noChangeArrowheads="1"/>
          </p:cNvSpPr>
          <p:nvPr/>
        </p:nvSpPr>
        <p:spPr bwMode="auto">
          <a:xfrm>
            <a:off x="457200" y="6124575"/>
            <a:ext cx="8482013" cy="347663"/>
          </a:xfrm>
          <a:prstGeom prst="rect">
            <a:avLst/>
          </a:prstGeom>
          <a:noFill/>
          <a:ln w="9525">
            <a:noFill/>
            <a:miter lim="800000"/>
            <a:headEnd/>
            <a:tailEnd/>
          </a:ln>
          <a:effectLst/>
        </p:spPr>
        <p:txBody>
          <a:bodyPr anchor="b"/>
          <a:lstStyle/>
          <a:p>
            <a:pPr marL="53975" indent="-53975">
              <a:lnSpc>
                <a:spcPct val="95000"/>
              </a:lnSpc>
              <a:spcBef>
                <a:spcPct val="35000"/>
              </a:spcBef>
              <a:buClr>
                <a:schemeClr val="accent1"/>
              </a:buClr>
              <a:buFont typeface="Wingdings" pitchFamily="2" charset="2"/>
              <a:buNone/>
            </a:pPr>
            <a:r>
              <a:rPr lang="en-US" sz="1300"/>
              <a:t>*World Health Organization</a:t>
            </a:r>
            <a:r>
              <a:rPr lang="en-US" sz="1300" i="1"/>
              <a:t>. International Classification of Functioning, Disability and Health: ICF</a:t>
            </a:r>
            <a:r>
              <a:rPr lang="en-US" sz="1300"/>
              <a:t>. 2001.</a:t>
            </a:r>
          </a:p>
        </p:txBody>
      </p:sp>
      <p:sp>
        <p:nvSpPr>
          <p:cNvPr id="66575" name="Rectangle 15"/>
          <p:cNvSpPr>
            <a:spLocks noChangeArrowheads="1"/>
          </p:cNvSpPr>
          <p:nvPr/>
        </p:nvSpPr>
        <p:spPr bwMode="auto">
          <a:xfrm>
            <a:off x="668338" y="1457325"/>
            <a:ext cx="7540625" cy="990600"/>
          </a:xfrm>
          <a:prstGeom prst="rect">
            <a:avLst/>
          </a:prstGeom>
          <a:noFill/>
          <a:ln w="9525">
            <a:noFill/>
            <a:miter lim="800000"/>
            <a:headEnd/>
            <a:tailEnd/>
          </a:ln>
          <a:effectLst/>
        </p:spPr>
        <p:txBody>
          <a:bodyPr/>
          <a:lstStyle/>
          <a:p>
            <a:pPr marL="533400" indent="-533400" algn="ctr">
              <a:lnSpc>
                <a:spcPct val="85000"/>
              </a:lnSpc>
              <a:spcBef>
                <a:spcPct val="20000"/>
              </a:spcBef>
              <a:buClr>
                <a:schemeClr val="accent1"/>
              </a:buClr>
              <a:buFont typeface="Wingdings" pitchFamily="2" charset="2"/>
              <a:buNone/>
            </a:pPr>
            <a:r>
              <a:rPr lang="en-US" sz="2900" b="1" i="1">
                <a:solidFill>
                  <a:schemeClr val="accent1"/>
                </a:solidFill>
              </a:rPr>
              <a:t>A Person’s Functioning and Disability Is a</a:t>
            </a:r>
          </a:p>
          <a:p>
            <a:pPr marL="533400" indent="-533400" algn="ctr">
              <a:lnSpc>
                <a:spcPct val="85000"/>
              </a:lnSpc>
              <a:spcBef>
                <a:spcPct val="20000"/>
              </a:spcBef>
              <a:buClr>
                <a:schemeClr val="accent1"/>
              </a:buClr>
              <a:buFont typeface="Wingdings" pitchFamily="2" charset="2"/>
              <a:buNone/>
            </a:pPr>
            <a:r>
              <a:rPr lang="en-US" sz="2900" b="1" i="1">
                <a:solidFill>
                  <a:schemeClr val="accent1"/>
                </a:solidFill>
              </a:rPr>
              <a:t>Dynamic Interaction Between</a:t>
            </a:r>
          </a:p>
        </p:txBody>
      </p:sp>
      <p:sp>
        <p:nvSpPr>
          <p:cNvPr id="66576" name="Rectangle 16"/>
          <p:cNvSpPr>
            <a:spLocks noChangeArrowheads="1"/>
          </p:cNvSpPr>
          <p:nvPr/>
        </p:nvSpPr>
        <p:spPr bwMode="auto">
          <a:xfrm>
            <a:off x="215900" y="3184525"/>
            <a:ext cx="2667000" cy="2185214"/>
          </a:xfrm>
          <a:prstGeom prst="rect">
            <a:avLst/>
          </a:prstGeom>
          <a:noFill/>
          <a:ln w="9525">
            <a:noFill/>
            <a:miter lim="800000"/>
            <a:headEnd/>
            <a:tailEnd/>
          </a:ln>
          <a:effectLst/>
        </p:spPr>
        <p:txBody>
          <a:bodyPr>
            <a:spAutoFit/>
          </a:bodyPr>
          <a:lstStyle/>
          <a:p>
            <a:pPr algn="r"/>
            <a:r>
              <a:rPr lang="en-US" sz="2000" dirty="0">
                <a:latin typeface="Arial Black" pitchFamily="34" charset="0"/>
              </a:rPr>
              <a:t>Health Conditions </a:t>
            </a:r>
          </a:p>
          <a:p>
            <a:pPr algn="r"/>
            <a:r>
              <a:rPr lang="en-US" sz="2400" b="1" dirty="0"/>
              <a:t>(diseases, disorders, </a:t>
            </a:r>
          </a:p>
          <a:p>
            <a:pPr algn="r"/>
            <a:r>
              <a:rPr lang="en-US" sz="2400" b="1" dirty="0"/>
              <a:t>injuries, </a:t>
            </a:r>
          </a:p>
          <a:p>
            <a:pPr algn="r"/>
            <a:r>
              <a:rPr lang="en-US" sz="2400" b="1" dirty="0"/>
              <a:t>traumas, etc.)</a:t>
            </a:r>
          </a:p>
        </p:txBody>
      </p:sp>
      <p:sp>
        <p:nvSpPr>
          <p:cNvPr id="66577" name="Rectangle 17"/>
          <p:cNvSpPr>
            <a:spLocks noChangeArrowheads="1"/>
          </p:cNvSpPr>
          <p:nvPr/>
        </p:nvSpPr>
        <p:spPr bwMode="auto">
          <a:xfrm>
            <a:off x="5876925" y="3146425"/>
            <a:ext cx="2774950" cy="1446550"/>
          </a:xfrm>
          <a:prstGeom prst="rect">
            <a:avLst/>
          </a:prstGeom>
          <a:noFill/>
          <a:ln w="9525">
            <a:noFill/>
            <a:miter lim="800000"/>
            <a:headEnd/>
            <a:tailEnd/>
          </a:ln>
          <a:effectLst/>
        </p:spPr>
        <p:txBody>
          <a:bodyPr>
            <a:spAutoFit/>
          </a:bodyPr>
          <a:lstStyle/>
          <a:p>
            <a:r>
              <a:rPr lang="en-US" sz="2000" dirty="0">
                <a:latin typeface="Arial Black" pitchFamily="34" charset="0"/>
              </a:rPr>
              <a:t>Contextual Factors </a:t>
            </a:r>
          </a:p>
          <a:p>
            <a:r>
              <a:rPr lang="en-US" sz="2400" b="1" dirty="0"/>
              <a:t>(environmental </a:t>
            </a:r>
          </a:p>
          <a:p>
            <a:r>
              <a:rPr lang="en-US" sz="2400" b="1" dirty="0"/>
              <a:t>and personal) </a:t>
            </a:r>
          </a:p>
        </p:txBody>
      </p:sp>
      <p:sp>
        <p:nvSpPr>
          <p:cNvPr id="10" name="Rectangle 9"/>
          <p:cNvSpPr/>
          <p:nvPr/>
        </p:nvSpPr>
        <p:spPr>
          <a:xfrm>
            <a:off x="857224" y="5643578"/>
            <a:ext cx="7786742" cy="461665"/>
          </a:xfrm>
          <a:prstGeom prst="rect">
            <a:avLst/>
          </a:prstGeom>
        </p:spPr>
        <p:txBody>
          <a:bodyPr wrap="square">
            <a:spAutoFit/>
          </a:bodyPr>
          <a:lstStyle/>
          <a:p>
            <a:r>
              <a:rPr lang="en-US" sz="2400" dirty="0" smtClean="0">
                <a:ea typeface="ＭＳ Ｐゴシック" pitchFamily="34" charset="-128"/>
              </a:rPr>
              <a:t> an integration of the medical and social models of disability</a:t>
            </a:r>
            <a:endParaRPr lang="en-GB" sz="2400" dirty="0"/>
          </a:p>
        </p:txBody>
      </p:sp>
      <p:pic>
        <p:nvPicPr>
          <p:cNvPr id="3077" name="Picture 5" descr="C:\Users\Dr G M Cooray\AppData\Local\Microsoft\Windows\Temporary Internet Files\Content.IE5\3YUKSMXO\MCj02865420000[1].wmf"/>
          <p:cNvPicPr>
            <a:picLocks noChangeAspect="1" noChangeArrowheads="1"/>
          </p:cNvPicPr>
          <p:nvPr/>
        </p:nvPicPr>
        <p:blipFill>
          <a:blip r:embed="rId3" cstate="print"/>
          <a:srcRect/>
          <a:stretch>
            <a:fillRect/>
          </a:stretch>
        </p:blipFill>
        <p:spPr bwMode="auto">
          <a:xfrm>
            <a:off x="3643306" y="3286124"/>
            <a:ext cx="1840687" cy="150876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grpId="0" nodeType="afterEffect">
                                  <p:stCondLst>
                                    <p:cond delay="0"/>
                                  </p:stCondLst>
                                  <p:childTnLst>
                                    <p:set>
                                      <p:cBhvr>
                                        <p:cTn id="6" dur="1" fill="hold">
                                          <p:stCondLst>
                                            <p:cond delay="0"/>
                                          </p:stCondLst>
                                        </p:cTn>
                                        <p:tgtEl>
                                          <p:spTgt spid="66576"/>
                                        </p:tgtEl>
                                        <p:attrNameLst>
                                          <p:attrName>style.visibility</p:attrName>
                                        </p:attrNameLst>
                                      </p:cBhvr>
                                      <p:to>
                                        <p:strVal val="visible"/>
                                      </p:to>
                                    </p:set>
                                    <p:animEffect transition="in" filter="wipe(right)">
                                      <p:cBhvr>
                                        <p:cTn id="7" dur="1000"/>
                                        <p:tgtEl>
                                          <p:spTgt spid="66576"/>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66577"/>
                                        </p:tgtEl>
                                        <p:attrNameLst>
                                          <p:attrName>style.visibility</p:attrName>
                                        </p:attrNameLst>
                                      </p:cBhvr>
                                      <p:to>
                                        <p:strVal val="visible"/>
                                      </p:to>
                                    </p:set>
                                    <p:animEffect transition="in" filter="wipe(left)">
                                      <p:cBhvr>
                                        <p:cTn id="12" dur="1000"/>
                                        <p:tgtEl>
                                          <p:spTgt spid="6657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576" grpId="0"/>
      <p:bldP spid="66577"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67"/>
          <p:cNvGrpSpPr>
            <a:grpSpLocks/>
          </p:cNvGrpSpPr>
          <p:nvPr/>
        </p:nvGrpSpPr>
        <p:grpSpPr bwMode="auto">
          <a:xfrm>
            <a:off x="1965325" y="2960688"/>
            <a:ext cx="6737350" cy="1316037"/>
            <a:chOff x="1238" y="2034"/>
            <a:chExt cx="4244" cy="829"/>
          </a:xfrm>
        </p:grpSpPr>
        <p:sp>
          <p:nvSpPr>
            <p:cNvPr id="76856" name="Rectangle 56"/>
            <p:cNvSpPr>
              <a:spLocks noChangeArrowheads="1"/>
            </p:cNvSpPr>
            <p:nvPr/>
          </p:nvSpPr>
          <p:spPr bwMode="auto">
            <a:xfrm flipV="1">
              <a:off x="1238" y="2034"/>
              <a:ext cx="2034" cy="829"/>
            </a:xfrm>
            <a:prstGeom prst="rect">
              <a:avLst/>
            </a:prstGeom>
            <a:gradFill rotWithShape="1">
              <a:gsLst>
                <a:gs pos="0">
                  <a:schemeClr val="folHlink">
                    <a:gamma/>
                    <a:tint val="0"/>
                    <a:invGamma/>
                  </a:schemeClr>
                </a:gs>
                <a:gs pos="100000">
                  <a:schemeClr val="folHlink"/>
                </a:gs>
              </a:gsLst>
              <a:lin ang="5400000" scaled="1"/>
            </a:gradFill>
            <a:ln w="9525">
              <a:noFill/>
              <a:miter lim="800000"/>
              <a:headEnd/>
              <a:tailEnd/>
            </a:ln>
            <a:effectLst/>
          </p:spPr>
          <p:txBody>
            <a:bodyPr rot="10800000" wrap="none" anchor="ctr"/>
            <a:lstStyle/>
            <a:p>
              <a:pPr algn="ctr"/>
              <a:endParaRPr lang="en-US"/>
            </a:p>
          </p:txBody>
        </p:sp>
        <p:sp>
          <p:nvSpPr>
            <p:cNvPr id="76857" name="Rectangle 57"/>
            <p:cNvSpPr>
              <a:spLocks noChangeArrowheads="1"/>
            </p:cNvSpPr>
            <p:nvPr/>
          </p:nvSpPr>
          <p:spPr bwMode="auto">
            <a:xfrm flipV="1">
              <a:off x="3312" y="2034"/>
              <a:ext cx="2170" cy="829"/>
            </a:xfrm>
            <a:prstGeom prst="rect">
              <a:avLst/>
            </a:prstGeom>
            <a:gradFill rotWithShape="1">
              <a:gsLst>
                <a:gs pos="0">
                  <a:schemeClr val="folHlink">
                    <a:gamma/>
                    <a:tint val="0"/>
                    <a:invGamma/>
                  </a:schemeClr>
                </a:gs>
                <a:gs pos="100000">
                  <a:schemeClr val="folHlink"/>
                </a:gs>
              </a:gsLst>
              <a:lin ang="5400000" scaled="1"/>
            </a:gradFill>
            <a:ln w="9525">
              <a:noFill/>
              <a:miter lim="800000"/>
              <a:headEnd/>
              <a:tailEnd/>
            </a:ln>
            <a:effectLst/>
          </p:spPr>
          <p:txBody>
            <a:bodyPr rot="10800000" wrap="none" anchor="ctr"/>
            <a:lstStyle/>
            <a:p>
              <a:pPr algn="ctr"/>
              <a:endParaRPr lang="en-US"/>
            </a:p>
          </p:txBody>
        </p:sp>
      </p:grpSp>
      <p:sp>
        <p:nvSpPr>
          <p:cNvPr id="76830" name="Rectangle 30"/>
          <p:cNvSpPr>
            <a:spLocks noGrp="1" noChangeArrowheads="1"/>
          </p:cNvSpPr>
          <p:nvPr>
            <p:ph type="title"/>
          </p:nvPr>
        </p:nvSpPr>
        <p:spPr/>
        <p:txBody>
          <a:bodyPr/>
          <a:lstStyle/>
          <a:p>
            <a:r>
              <a:rPr lang="en-US" sz="3200"/>
              <a:t>International Classification of Functioning, Disability and Health (ICF)* </a:t>
            </a:r>
          </a:p>
        </p:txBody>
      </p:sp>
      <p:graphicFrame>
        <p:nvGraphicFramePr>
          <p:cNvPr id="76868" name="Group 68"/>
          <p:cNvGraphicFramePr>
            <a:graphicFrameLocks noGrp="1"/>
          </p:cNvGraphicFramePr>
          <p:nvPr/>
        </p:nvGraphicFramePr>
        <p:xfrm>
          <a:off x="287338" y="2243138"/>
          <a:ext cx="8407400" cy="1855851"/>
        </p:xfrm>
        <a:graphic>
          <a:graphicData uri="http://schemas.openxmlformats.org/drawingml/2006/table">
            <a:tbl>
              <a:tblPr/>
              <a:tblGrid>
                <a:gridCol w="1676400"/>
                <a:gridCol w="1666875"/>
                <a:gridCol w="1762125"/>
                <a:gridCol w="1695450"/>
                <a:gridCol w="1606550"/>
              </a:tblGrid>
              <a:tr h="609600">
                <a:tc>
                  <a:txBody>
                    <a:bodyPr/>
                    <a:lstStyle/>
                    <a:p>
                      <a:pPr marL="0" marR="0" lvl="0" indent="0" algn="l" defTabSz="914400" rtl="0" eaLnBrk="1" fontAlgn="base" latinLnBrk="0" hangingPunct="1">
                        <a:lnSpc>
                          <a:spcPct val="95000"/>
                        </a:lnSpc>
                        <a:spcBef>
                          <a:spcPct val="40000"/>
                        </a:spcBef>
                        <a:spcAft>
                          <a:spcPct val="0"/>
                        </a:spcAft>
                        <a:buClr>
                          <a:schemeClr val="accent1"/>
                        </a:buClr>
                        <a:buSzTx/>
                        <a:buFont typeface="Wingdings" pitchFamily="2" charset="2"/>
                        <a:buNone/>
                        <a:tabLst/>
                      </a:pPr>
                      <a:endParaRPr kumimoji="0" lang="en-US" sz="1800" b="0" i="0" u="none" strike="noStrike" cap="none" normalizeH="0" baseline="0" smtClean="0">
                        <a:ln>
                          <a:noFill/>
                        </a:ln>
                        <a:solidFill>
                          <a:schemeClr val="tx1"/>
                        </a:solidFill>
                        <a:effectLst/>
                        <a:latin typeface="Arial" pitchFamily="34" charset="0"/>
                      </a:endParaRPr>
                    </a:p>
                    <a:p>
                      <a:pPr marL="0" marR="0" lvl="0" indent="0" algn="l" defTabSz="914400" rtl="0" eaLnBrk="1" fontAlgn="base" latinLnBrk="0" hangingPunct="1">
                        <a:lnSpc>
                          <a:spcPct val="95000"/>
                        </a:lnSpc>
                        <a:spcBef>
                          <a:spcPct val="40000"/>
                        </a:spcBef>
                        <a:spcAft>
                          <a:spcPct val="0"/>
                        </a:spcAft>
                        <a:buClr>
                          <a:schemeClr val="accent1"/>
                        </a:buClr>
                        <a:buSzTx/>
                        <a:buFont typeface="Wingdings" pitchFamily="2" charset="2"/>
                        <a:buNone/>
                        <a:tabLst/>
                      </a:pPr>
                      <a:endParaRPr kumimoji="0" lang="en-US" sz="1800" b="0" i="0" u="none" strike="noStrike" cap="none" normalizeH="0" baseline="0" smtClean="0">
                        <a:ln>
                          <a:noFill/>
                        </a:ln>
                        <a:solidFill>
                          <a:schemeClr val="tx1"/>
                        </a:solidFill>
                        <a:effectLst/>
                        <a:latin typeface="Arial" pitchFamily="34" charset="0"/>
                      </a:endParaRPr>
                    </a:p>
                  </a:txBody>
                  <a:tcPr horzOverflow="overflow">
                    <a:lnL cap="flat">
                      <a:noFill/>
                    </a:lnL>
                    <a:lnR>
                      <a:noFill/>
                    </a:lnR>
                    <a:lnT cap="flat">
                      <a:noFill/>
                    </a:lnT>
                    <a:lnB w="12700" cap="flat" cmpd="sng" algn="ctr">
                      <a:solidFill>
                        <a:schemeClr val="accent1"/>
                      </a:solidFill>
                      <a:prstDash val="solid"/>
                      <a:round/>
                      <a:headEnd type="none" w="med" len="med"/>
                      <a:tailEnd type="none" w="med" len="med"/>
                    </a:lnB>
                    <a:lnTlToBr>
                      <a:noFill/>
                    </a:lnTlToBr>
                    <a:lnBlToTr>
                      <a:noFill/>
                    </a:lnBlToTr>
                    <a:noFill/>
                  </a:tcPr>
                </a:tc>
                <a:tc gridSpan="2">
                  <a:txBody>
                    <a:bodyPr/>
                    <a:lstStyle/>
                    <a:p>
                      <a:pPr marL="0" marR="0" lvl="0" indent="0" algn="ctr" defTabSz="914400" rtl="0" eaLnBrk="1" fontAlgn="base" latinLnBrk="0" hangingPunct="1">
                        <a:lnSpc>
                          <a:spcPct val="95000"/>
                        </a:lnSpc>
                        <a:spcBef>
                          <a:spcPct val="40000"/>
                        </a:spcBef>
                        <a:spcAft>
                          <a:spcPct val="0"/>
                        </a:spcAft>
                        <a:buClr>
                          <a:schemeClr val="accent1"/>
                        </a:buClr>
                        <a:buSzTx/>
                        <a:buFont typeface="Wingdings" pitchFamily="2" charset="2"/>
                        <a:buNone/>
                        <a:tabLst/>
                      </a:pPr>
                      <a:r>
                        <a:rPr kumimoji="0" lang="en-US" sz="1800" b="1" i="1" u="none" strike="noStrike" cap="none" normalizeH="0" baseline="0" smtClean="0">
                          <a:ln>
                            <a:noFill/>
                          </a:ln>
                          <a:solidFill>
                            <a:schemeClr val="tx1"/>
                          </a:solidFill>
                          <a:effectLst/>
                          <a:latin typeface="Arial" pitchFamily="34" charset="0"/>
                        </a:rPr>
                        <a:t>Part 1: </a:t>
                      </a:r>
                      <a:br>
                        <a:rPr kumimoji="0" lang="en-US" sz="1800" b="1" i="1" u="none" strike="noStrike" cap="none" normalizeH="0" baseline="0" smtClean="0">
                          <a:ln>
                            <a:noFill/>
                          </a:ln>
                          <a:solidFill>
                            <a:schemeClr val="tx1"/>
                          </a:solidFill>
                          <a:effectLst/>
                          <a:latin typeface="Arial" pitchFamily="34" charset="0"/>
                        </a:rPr>
                      </a:br>
                      <a:r>
                        <a:rPr kumimoji="0" lang="en-US" sz="1800" b="1" i="1" u="none" strike="noStrike" cap="none" normalizeH="0" baseline="0" smtClean="0">
                          <a:ln>
                            <a:noFill/>
                          </a:ln>
                          <a:solidFill>
                            <a:schemeClr val="tx1"/>
                          </a:solidFill>
                          <a:effectLst/>
                          <a:latin typeface="Arial" pitchFamily="34" charset="0"/>
                        </a:rPr>
                        <a:t>Functioning and Disability</a:t>
                      </a:r>
                      <a:endParaRPr kumimoji="0" lang="en-US" sz="1800" b="0" i="1" u="none" strike="noStrike" cap="none" normalizeH="0" baseline="0" smtClean="0">
                        <a:ln>
                          <a:noFill/>
                        </a:ln>
                        <a:solidFill>
                          <a:schemeClr val="tx1"/>
                        </a:solidFill>
                        <a:effectLst/>
                        <a:latin typeface="Arial" pitchFamily="34" charset="0"/>
                      </a:endParaRPr>
                    </a:p>
                  </a:txBody>
                  <a:tcPr marL="182880" marR="182880" anchor="b" anchorCtr="1" horzOverflow="overflow">
                    <a:lnL>
                      <a:noFill/>
                    </a:lnL>
                    <a:lnR>
                      <a:noFill/>
                    </a:lnR>
                    <a:lnT cap="flat">
                      <a:noFill/>
                    </a:lnT>
                    <a:lnB w="12700" cap="flat" cmpd="sng" algn="ctr">
                      <a:solidFill>
                        <a:schemeClr val="accent1"/>
                      </a:solidFill>
                      <a:prstDash val="solid"/>
                      <a:round/>
                      <a:headEnd type="none" w="med" len="med"/>
                      <a:tailEnd type="none" w="med" len="med"/>
                    </a:lnB>
                    <a:lnTlToBr>
                      <a:noFill/>
                    </a:lnTlToBr>
                    <a:lnBlToTr>
                      <a:noFill/>
                    </a:lnBlToTr>
                    <a:noFill/>
                  </a:tcPr>
                </a:tc>
                <a:tc hMerge="1">
                  <a:txBody>
                    <a:bodyPr/>
                    <a:lstStyle/>
                    <a:p>
                      <a:endParaRPr lang="en-GB"/>
                    </a:p>
                  </a:txBody>
                  <a:tcPr/>
                </a:tc>
                <a:tc gridSpan="2">
                  <a:txBody>
                    <a:bodyPr/>
                    <a:lstStyle/>
                    <a:p>
                      <a:pPr marL="0" marR="0" lvl="0" indent="0" algn="ctr" defTabSz="914400" rtl="0" eaLnBrk="1" fontAlgn="base" latinLnBrk="0" hangingPunct="1">
                        <a:lnSpc>
                          <a:spcPct val="95000"/>
                        </a:lnSpc>
                        <a:spcBef>
                          <a:spcPct val="40000"/>
                        </a:spcBef>
                        <a:spcAft>
                          <a:spcPct val="0"/>
                        </a:spcAft>
                        <a:buClr>
                          <a:schemeClr val="accent1"/>
                        </a:buClr>
                        <a:buSzTx/>
                        <a:buFont typeface="Wingdings" pitchFamily="2" charset="2"/>
                        <a:buNone/>
                        <a:tabLst/>
                      </a:pPr>
                      <a:r>
                        <a:rPr kumimoji="0" lang="en-US" sz="1800" b="1" i="1" u="none" strike="noStrike" cap="none" normalizeH="0" baseline="0" smtClean="0">
                          <a:ln>
                            <a:noFill/>
                          </a:ln>
                          <a:solidFill>
                            <a:schemeClr val="tx1"/>
                          </a:solidFill>
                          <a:effectLst/>
                          <a:latin typeface="Arial" pitchFamily="34" charset="0"/>
                        </a:rPr>
                        <a:t>Part 2: </a:t>
                      </a:r>
                      <a:br>
                        <a:rPr kumimoji="0" lang="en-US" sz="1800" b="1" i="1" u="none" strike="noStrike" cap="none" normalizeH="0" baseline="0" smtClean="0">
                          <a:ln>
                            <a:noFill/>
                          </a:ln>
                          <a:solidFill>
                            <a:schemeClr val="tx1"/>
                          </a:solidFill>
                          <a:effectLst/>
                          <a:latin typeface="Arial" pitchFamily="34" charset="0"/>
                        </a:rPr>
                      </a:br>
                      <a:r>
                        <a:rPr kumimoji="0" lang="en-US" sz="1800" b="1" i="1" u="none" strike="noStrike" cap="none" normalizeH="0" baseline="0" smtClean="0">
                          <a:ln>
                            <a:noFill/>
                          </a:ln>
                          <a:solidFill>
                            <a:schemeClr val="tx1"/>
                          </a:solidFill>
                          <a:effectLst/>
                          <a:latin typeface="Arial" pitchFamily="34" charset="0"/>
                        </a:rPr>
                        <a:t>Contextual Factors</a:t>
                      </a:r>
                    </a:p>
                  </a:txBody>
                  <a:tcPr marL="182880" marR="182880" anchor="b" anchorCtr="1" horzOverflow="overflow">
                    <a:lnL>
                      <a:noFill/>
                    </a:lnL>
                    <a:lnR cap="flat">
                      <a:noFill/>
                    </a:lnR>
                    <a:lnT cap="flat">
                      <a:noFill/>
                    </a:lnT>
                    <a:lnB w="12700" cap="flat" cmpd="sng" algn="ctr">
                      <a:solidFill>
                        <a:schemeClr val="accent1"/>
                      </a:solidFill>
                      <a:prstDash val="solid"/>
                      <a:round/>
                      <a:headEnd type="none" w="med" len="med"/>
                      <a:tailEnd type="none" w="med" len="med"/>
                    </a:lnB>
                    <a:lnTlToBr>
                      <a:noFill/>
                    </a:lnTlToBr>
                    <a:lnBlToTr>
                      <a:noFill/>
                    </a:lnBlToTr>
                    <a:noFill/>
                  </a:tcPr>
                </a:tc>
                <a:tc hMerge="1">
                  <a:txBody>
                    <a:bodyPr/>
                    <a:lstStyle/>
                    <a:p>
                      <a:endParaRPr lang="en-GB"/>
                    </a:p>
                  </a:txBody>
                  <a:tcPr/>
                </a:tc>
              </a:tr>
              <a:tr h="1133475">
                <a:tc>
                  <a:txBody>
                    <a:bodyPr/>
                    <a:lstStyle/>
                    <a:p>
                      <a:pPr marL="0" marR="0" lvl="0" indent="0" algn="l" defTabSz="914400" rtl="0" eaLnBrk="1" fontAlgn="base" latinLnBrk="0" hangingPunct="1">
                        <a:lnSpc>
                          <a:spcPct val="95000"/>
                        </a:lnSpc>
                        <a:spcBef>
                          <a:spcPct val="40000"/>
                        </a:spcBef>
                        <a:spcAft>
                          <a:spcPct val="0"/>
                        </a:spcAft>
                        <a:buClr>
                          <a:schemeClr val="accent1"/>
                        </a:buClr>
                        <a:buSzTx/>
                        <a:buFont typeface="Wingdings" pitchFamily="2" charset="2"/>
                        <a:buNone/>
                        <a:tabLst/>
                      </a:pPr>
                      <a:r>
                        <a:rPr kumimoji="0" lang="en-US" sz="1800" b="1" i="1" u="none" strike="noStrike" cap="none" normalizeH="0" baseline="0" smtClean="0">
                          <a:ln>
                            <a:noFill/>
                          </a:ln>
                          <a:solidFill>
                            <a:schemeClr val="tx1"/>
                          </a:solidFill>
                          <a:effectLst/>
                          <a:latin typeface="Arial" pitchFamily="34" charset="0"/>
                        </a:rPr>
                        <a:t>Components</a:t>
                      </a:r>
                      <a:endParaRPr kumimoji="0" lang="en-US" sz="1800" b="0" i="1" u="none" strike="noStrike" cap="none" normalizeH="0" baseline="0" smtClean="0">
                        <a:ln>
                          <a:noFill/>
                        </a:ln>
                        <a:solidFill>
                          <a:schemeClr val="tx1"/>
                        </a:solidFill>
                        <a:effectLst/>
                        <a:latin typeface="Arial" pitchFamily="34" charset="0"/>
                      </a:endParaRPr>
                    </a:p>
                  </a:txBody>
                  <a:tcPr horzOverflow="overflow">
                    <a:lnL cap="flat">
                      <a:noFill/>
                    </a:lnL>
                    <a:lnR>
                      <a:noFill/>
                    </a:lnR>
                    <a:lnT w="12700" cap="flat" cmpd="sng" algn="ctr">
                      <a:solidFill>
                        <a:schemeClr val="accent1"/>
                      </a:solidFill>
                      <a:prstDash val="solid"/>
                      <a:round/>
                      <a:headEnd type="none" w="med" len="med"/>
                      <a:tailEnd type="none" w="med" len="med"/>
                    </a:lnT>
                    <a:lnB cap="flat">
                      <a:noFill/>
                    </a:lnB>
                    <a:lnTlToBr>
                      <a:noFill/>
                    </a:lnTlToBr>
                    <a:lnBlToTr>
                      <a:noFill/>
                    </a:lnBlToTr>
                    <a:noFill/>
                  </a:tcPr>
                </a:tc>
                <a:tc>
                  <a:txBody>
                    <a:bodyPr/>
                    <a:lstStyle/>
                    <a:p>
                      <a:pPr marL="0" marR="0" lvl="0" indent="0" algn="ctr" defTabSz="914400" rtl="0" eaLnBrk="1" fontAlgn="base" latinLnBrk="0" hangingPunct="1">
                        <a:lnSpc>
                          <a:spcPct val="95000"/>
                        </a:lnSpc>
                        <a:spcBef>
                          <a:spcPct val="40000"/>
                        </a:spcBef>
                        <a:spcAft>
                          <a:spcPct val="0"/>
                        </a:spcAft>
                        <a:buClr>
                          <a:schemeClr val="accent1"/>
                        </a:buClr>
                        <a:buSzTx/>
                        <a:buFont typeface="Wingdings" pitchFamily="2" charset="2"/>
                        <a:buNone/>
                        <a:tabLst/>
                      </a:pPr>
                      <a:r>
                        <a:rPr kumimoji="0" lang="en-US" sz="1600" b="0" i="0" u="none" strike="noStrike" cap="none" normalizeH="0" baseline="0" smtClean="0">
                          <a:ln>
                            <a:noFill/>
                          </a:ln>
                          <a:solidFill>
                            <a:schemeClr val="tx1"/>
                          </a:solidFill>
                          <a:effectLst/>
                          <a:latin typeface="Arial" pitchFamily="34" charset="0"/>
                        </a:rPr>
                        <a:t>Body Functions and Structures</a:t>
                      </a:r>
                    </a:p>
                  </a:txBody>
                  <a:tcPr marL="182880" marR="182880" horzOverflow="overflow">
                    <a:lnL>
                      <a:noFill/>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cap="flat">
                      <a:noFill/>
                    </a:lnB>
                    <a:lnTlToBr>
                      <a:noFill/>
                    </a:lnTlToBr>
                    <a:lnBlToTr>
                      <a:noFill/>
                    </a:lnBlToTr>
                    <a:noFill/>
                  </a:tcPr>
                </a:tc>
                <a:tc>
                  <a:txBody>
                    <a:bodyPr/>
                    <a:lstStyle/>
                    <a:p>
                      <a:pPr marL="0" marR="0" lvl="0" indent="0" algn="ctr" defTabSz="914400" rtl="0" eaLnBrk="1" fontAlgn="base" latinLnBrk="0" hangingPunct="1">
                        <a:lnSpc>
                          <a:spcPct val="95000"/>
                        </a:lnSpc>
                        <a:spcBef>
                          <a:spcPct val="40000"/>
                        </a:spcBef>
                        <a:spcAft>
                          <a:spcPct val="0"/>
                        </a:spcAft>
                        <a:buClr>
                          <a:schemeClr val="accent1"/>
                        </a:buClr>
                        <a:buSzTx/>
                        <a:buFont typeface="Wingdings" pitchFamily="2" charset="2"/>
                        <a:buNone/>
                        <a:tabLst/>
                      </a:pPr>
                      <a:r>
                        <a:rPr kumimoji="0" lang="en-US" sz="1600" b="0" i="0" u="none" strike="noStrike" cap="none" normalizeH="0" baseline="0" smtClean="0">
                          <a:ln>
                            <a:noFill/>
                          </a:ln>
                          <a:solidFill>
                            <a:schemeClr val="tx1"/>
                          </a:solidFill>
                          <a:effectLst/>
                          <a:latin typeface="Arial" pitchFamily="34" charset="0"/>
                        </a:rPr>
                        <a:t>Activities and Participation</a:t>
                      </a:r>
                    </a:p>
                  </a:txBody>
                  <a:tcPr marR="182880" horzOverflow="overflow">
                    <a:lnL w="12700" cap="flat" cmpd="sng" algn="ctr">
                      <a:solidFill>
                        <a:schemeClr val="accent1"/>
                      </a:solidFill>
                      <a:prstDash val="solid"/>
                      <a:round/>
                      <a:headEnd type="none" w="med" len="med"/>
                      <a:tailEnd type="none" w="med" len="med"/>
                    </a:lnL>
                    <a:lnR>
                      <a:noFill/>
                    </a:lnR>
                    <a:lnT w="12700" cap="flat" cmpd="sng" algn="ctr">
                      <a:solidFill>
                        <a:schemeClr val="accent1"/>
                      </a:solidFill>
                      <a:prstDash val="solid"/>
                      <a:round/>
                      <a:headEnd type="none" w="med" len="med"/>
                      <a:tailEnd type="none" w="med" len="med"/>
                    </a:lnT>
                    <a:lnB cap="flat">
                      <a:noFill/>
                    </a:lnB>
                    <a:lnTlToBr>
                      <a:noFill/>
                    </a:lnTlToBr>
                    <a:lnBlToTr>
                      <a:noFill/>
                    </a:lnBlToTr>
                    <a:noFill/>
                  </a:tcPr>
                </a:tc>
                <a:tc>
                  <a:txBody>
                    <a:bodyPr/>
                    <a:lstStyle/>
                    <a:p>
                      <a:pPr marL="0" marR="0" lvl="0" indent="0" algn="ctr" defTabSz="914400" rtl="0" eaLnBrk="1" fontAlgn="base" latinLnBrk="0" hangingPunct="1">
                        <a:lnSpc>
                          <a:spcPct val="95000"/>
                        </a:lnSpc>
                        <a:spcBef>
                          <a:spcPct val="40000"/>
                        </a:spcBef>
                        <a:spcAft>
                          <a:spcPct val="0"/>
                        </a:spcAft>
                        <a:buClr>
                          <a:schemeClr val="accent1"/>
                        </a:buClr>
                        <a:buSzTx/>
                        <a:buFont typeface="Wingdings" pitchFamily="2" charset="2"/>
                        <a:buNone/>
                        <a:tabLst/>
                      </a:pPr>
                      <a:r>
                        <a:rPr kumimoji="0" lang="en-US" sz="1600" b="0" i="0" u="none" strike="noStrike" cap="none" normalizeH="0" baseline="0" smtClean="0">
                          <a:ln>
                            <a:noFill/>
                          </a:ln>
                          <a:solidFill>
                            <a:schemeClr val="tx1"/>
                          </a:solidFill>
                          <a:effectLst/>
                          <a:latin typeface="Arial" pitchFamily="34" charset="0"/>
                        </a:rPr>
                        <a:t>Environmental Factors</a:t>
                      </a:r>
                    </a:p>
                  </a:txBody>
                  <a:tcPr marL="137160" marR="182880" horzOverflow="overflow">
                    <a:lnL>
                      <a:noFill/>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cap="flat">
                      <a:noFill/>
                    </a:lnB>
                    <a:lnTlToBr>
                      <a:noFill/>
                    </a:lnTlToBr>
                    <a:lnBlToTr>
                      <a:noFill/>
                    </a:lnBlToTr>
                    <a:noFill/>
                  </a:tcPr>
                </a:tc>
                <a:tc>
                  <a:txBody>
                    <a:bodyPr/>
                    <a:lstStyle/>
                    <a:p>
                      <a:pPr marL="0" marR="0" lvl="0" indent="0" algn="ctr" defTabSz="914400" rtl="0" eaLnBrk="1" fontAlgn="base" latinLnBrk="0" hangingPunct="1">
                        <a:lnSpc>
                          <a:spcPct val="95000"/>
                        </a:lnSpc>
                        <a:spcBef>
                          <a:spcPct val="40000"/>
                        </a:spcBef>
                        <a:spcAft>
                          <a:spcPct val="0"/>
                        </a:spcAft>
                        <a:buClr>
                          <a:schemeClr val="accent1"/>
                        </a:buClr>
                        <a:buSzTx/>
                        <a:buFont typeface="Wingdings" pitchFamily="2" charset="2"/>
                        <a:buNone/>
                        <a:tabLst/>
                      </a:pPr>
                      <a:r>
                        <a:rPr kumimoji="0" lang="en-US" sz="1600" b="0" i="0" u="none" strike="noStrike" cap="none" normalizeH="0" baseline="0" smtClean="0">
                          <a:ln>
                            <a:noFill/>
                          </a:ln>
                          <a:solidFill>
                            <a:schemeClr val="tx1"/>
                          </a:solidFill>
                          <a:effectLst/>
                          <a:latin typeface="Arial" pitchFamily="34" charset="0"/>
                        </a:rPr>
                        <a:t>Personal Factors</a:t>
                      </a:r>
                    </a:p>
                  </a:txBody>
                  <a:tcPr marL="182880" marR="182880" horzOverflow="overflow">
                    <a:lnL w="12700" cap="flat" cmpd="sng" algn="ctr">
                      <a:solidFill>
                        <a:schemeClr val="accent1"/>
                      </a:solidFill>
                      <a:prstDash val="solid"/>
                      <a:round/>
                      <a:headEnd type="none" w="med" len="med"/>
                      <a:tailEnd type="none" w="med" len="med"/>
                    </a:lnL>
                    <a:lnR cap="flat">
                      <a:noFill/>
                    </a:lnR>
                    <a:lnT w="12700" cap="flat" cmpd="sng" algn="ctr">
                      <a:solidFill>
                        <a:schemeClr val="accent1"/>
                      </a:solidFill>
                      <a:prstDash val="solid"/>
                      <a:round/>
                      <a:headEnd type="none" w="med" len="med"/>
                      <a:tailEnd type="none" w="med" len="med"/>
                    </a:lnT>
                    <a:lnB cap="flat">
                      <a:noFill/>
                    </a:lnB>
                    <a:lnTlToBr>
                      <a:noFill/>
                    </a:lnTlToBr>
                    <a:lnBlToTr>
                      <a:noFill/>
                    </a:lnBlToTr>
                    <a:noFill/>
                  </a:tcPr>
                </a:tc>
              </a:tr>
            </a:tbl>
          </a:graphicData>
        </a:graphic>
      </p:graphicFrame>
      <p:sp>
        <p:nvSpPr>
          <p:cNvPr id="76828" name="Rectangle 28"/>
          <p:cNvSpPr>
            <a:spLocks noChangeArrowheads="1"/>
          </p:cNvSpPr>
          <p:nvPr/>
        </p:nvSpPr>
        <p:spPr bwMode="auto">
          <a:xfrm>
            <a:off x="317500" y="6188075"/>
            <a:ext cx="8482013" cy="347663"/>
          </a:xfrm>
          <a:prstGeom prst="rect">
            <a:avLst/>
          </a:prstGeom>
          <a:noFill/>
          <a:ln w="9525">
            <a:noFill/>
            <a:miter lim="800000"/>
            <a:headEnd/>
            <a:tailEnd/>
          </a:ln>
          <a:effectLst/>
        </p:spPr>
        <p:txBody>
          <a:bodyPr anchor="b"/>
          <a:lstStyle/>
          <a:p>
            <a:pPr marL="120650" indent="-120650">
              <a:lnSpc>
                <a:spcPct val="95000"/>
              </a:lnSpc>
              <a:spcBef>
                <a:spcPct val="35000"/>
              </a:spcBef>
              <a:buClr>
                <a:schemeClr val="accent1"/>
              </a:buClr>
              <a:buFont typeface="Wingdings" pitchFamily="2" charset="2"/>
              <a:buNone/>
            </a:pPr>
            <a:r>
              <a:rPr lang="en-US" sz="1300"/>
              <a:t>*	World Health Organization. </a:t>
            </a:r>
            <a:r>
              <a:rPr lang="en-US" sz="1300" i="1"/>
              <a:t>International Classification of Functioning, Disability and Health: ICF</a:t>
            </a:r>
            <a:r>
              <a:rPr lang="en-US" sz="1300"/>
              <a:t>. Geneva: World Health Organization, 2001.</a:t>
            </a:r>
            <a:endParaRPr lang="en-US" sz="1300">
              <a:ea typeface="ＭＳ Ｐゴシック" pitchFamily="34" charset="-128"/>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62" name="Rectangle 10"/>
          <p:cNvSpPr>
            <a:spLocks noGrp="1" noChangeArrowheads="1"/>
          </p:cNvSpPr>
          <p:nvPr>
            <p:ph type="title"/>
          </p:nvPr>
        </p:nvSpPr>
        <p:spPr/>
        <p:txBody>
          <a:bodyPr/>
          <a:lstStyle/>
          <a:p>
            <a:r>
              <a:rPr lang="en-US"/>
              <a:t>ICF Definitions</a:t>
            </a:r>
          </a:p>
        </p:txBody>
      </p:sp>
      <p:sp>
        <p:nvSpPr>
          <p:cNvPr id="74763" name="Rectangle 11"/>
          <p:cNvSpPr>
            <a:spLocks noGrp="1" noChangeArrowheads="1"/>
          </p:cNvSpPr>
          <p:nvPr>
            <p:ph type="body" idx="1"/>
          </p:nvPr>
        </p:nvSpPr>
        <p:spPr>
          <a:xfrm>
            <a:off x="865188" y="1574800"/>
            <a:ext cx="7473950" cy="4324350"/>
          </a:xfrm>
        </p:spPr>
        <p:txBody>
          <a:bodyPr>
            <a:normAutofit lnSpcReduction="10000"/>
          </a:bodyPr>
          <a:lstStyle/>
          <a:p>
            <a:pPr marL="0" indent="0">
              <a:spcBef>
                <a:spcPct val="50000"/>
              </a:spcBef>
              <a:buFont typeface="Wingdings" pitchFamily="2" charset="2"/>
              <a:buNone/>
            </a:pPr>
            <a:r>
              <a:rPr lang="en-US" sz="2600" b="1">
                <a:solidFill>
                  <a:schemeClr val="accent1"/>
                </a:solidFill>
              </a:rPr>
              <a:t>Body functions</a:t>
            </a:r>
            <a:br>
              <a:rPr lang="en-US" sz="2600" b="1">
                <a:solidFill>
                  <a:schemeClr val="accent1"/>
                </a:solidFill>
              </a:rPr>
            </a:br>
            <a:r>
              <a:rPr lang="en-US" sz="2600"/>
              <a:t>Physiological functions of body systems (including psychological functions) </a:t>
            </a:r>
          </a:p>
          <a:p>
            <a:pPr marL="0" indent="0">
              <a:spcBef>
                <a:spcPct val="50000"/>
              </a:spcBef>
              <a:buFont typeface="Wingdings" pitchFamily="2" charset="2"/>
              <a:buNone/>
            </a:pPr>
            <a:r>
              <a:rPr lang="en-US" sz="2600" b="1">
                <a:solidFill>
                  <a:schemeClr val="accent1"/>
                </a:solidFill>
              </a:rPr>
              <a:t>Body structures</a:t>
            </a:r>
            <a:br>
              <a:rPr lang="en-US" sz="2600" b="1">
                <a:solidFill>
                  <a:schemeClr val="accent1"/>
                </a:solidFill>
              </a:rPr>
            </a:br>
            <a:r>
              <a:rPr lang="en-US" sz="2600"/>
              <a:t>Anatomical parts of the body, such as organs, limbs and their components</a:t>
            </a:r>
          </a:p>
          <a:p>
            <a:pPr marL="0" indent="0">
              <a:lnSpc>
                <a:spcPct val="85000"/>
              </a:lnSpc>
              <a:spcBef>
                <a:spcPct val="50000"/>
              </a:spcBef>
              <a:buFont typeface="Wingdings" pitchFamily="2" charset="2"/>
              <a:buNone/>
            </a:pPr>
            <a:r>
              <a:rPr lang="en-US" sz="2600" b="1">
                <a:solidFill>
                  <a:schemeClr val="accent1"/>
                </a:solidFill>
              </a:rPr>
              <a:t>Activity</a:t>
            </a:r>
            <a:br>
              <a:rPr lang="en-US" sz="2600" b="1">
                <a:solidFill>
                  <a:schemeClr val="accent1"/>
                </a:solidFill>
              </a:rPr>
            </a:br>
            <a:r>
              <a:rPr lang="en-US" sz="2600"/>
              <a:t>Execution of a task or action by an individual </a:t>
            </a:r>
          </a:p>
          <a:p>
            <a:pPr marL="0" indent="0">
              <a:lnSpc>
                <a:spcPct val="85000"/>
              </a:lnSpc>
              <a:spcBef>
                <a:spcPct val="50000"/>
              </a:spcBef>
              <a:buFont typeface="Wingdings" pitchFamily="2" charset="2"/>
              <a:buNone/>
            </a:pPr>
            <a:r>
              <a:rPr lang="en-US" sz="2600" b="1">
                <a:solidFill>
                  <a:schemeClr val="accent1"/>
                </a:solidFill>
              </a:rPr>
              <a:t>Participation</a:t>
            </a:r>
            <a:br>
              <a:rPr lang="en-US" sz="2600" b="1">
                <a:solidFill>
                  <a:schemeClr val="accent1"/>
                </a:solidFill>
              </a:rPr>
            </a:br>
            <a:r>
              <a:rPr lang="en-US" sz="2600"/>
              <a:t>Involvement in a life situation </a:t>
            </a:r>
          </a:p>
        </p:txBody>
      </p:sp>
      <p:sp>
        <p:nvSpPr>
          <p:cNvPr id="74764" name="Rectangle 12"/>
          <p:cNvSpPr>
            <a:spLocks noChangeArrowheads="1"/>
          </p:cNvSpPr>
          <p:nvPr/>
        </p:nvSpPr>
        <p:spPr bwMode="auto">
          <a:xfrm>
            <a:off x="317500" y="6188075"/>
            <a:ext cx="8482013" cy="347663"/>
          </a:xfrm>
          <a:prstGeom prst="rect">
            <a:avLst/>
          </a:prstGeom>
          <a:noFill/>
          <a:ln w="9525">
            <a:noFill/>
            <a:miter lim="800000"/>
            <a:headEnd/>
            <a:tailEnd/>
          </a:ln>
          <a:effectLst/>
        </p:spPr>
        <p:txBody>
          <a:bodyPr anchor="b"/>
          <a:lstStyle/>
          <a:p>
            <a:pPr marL="631825" indent="-631825">
              <a:lnSpc>
                <a:spcPct val="95000"/>
              </a:lnSpc>
              <a:spcBef>
                <a:spcPct val="35000"/>
              </a:spcBef>
              <a:buClr>
                <a:schemeClr val="accent1"/>
              </a:buClr>
              <a:buFont typeface="Wingdings" pitchFamily="2" charset="2"/>
              <a:buNone/>
            </a:pPr>
            <a:r>
              <a:rPr lang="en-US" sz="1300"/>
              <a:t>Source:	World Health Organization. </a:t>
            </a:r>
            <a:r>
              <a:rPr lang="en-US" sz="1300" i="1"/>
              <a:t>International Classification of Functioning, Disability and Health: ICF</a:t>
            </a:r>
            <a:r>
              <a:rPr lang="en-US" sz="1300"/>
              <a:t>. 2001.</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642</TotalTime>
  <Words>3101</Words>
  <Application>Microsoft Office PowerPoint</Application>
  <PresentationFormat>On-screen Show (4:3)</PresentationFormat>
  <Paragraphs>537</Paragraphs>
  <Slides>45</Slides>
  <Notes>45</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45</vt:i4>
      </vt:variant>
    </vt:vector>
  </HeadingPairs>
  <TitlesOfParts>
    <vt:vector size="47" baseType="lpstr">
      <vt:lpstr>Office Theme</vt:lpstr>
      <vt:lpstr>Microsoft ClipArt Gallery</vt:lpstr>
      <vt:lpstr>Slide 1</vt:lpstr>
      <vt:lpstr>Slide 2</vt:lpstr>
      <vt:lpstr>Slide 3</vt:lpstr>
      <vt:lpstr>Slide 4</vt:lpstr>
      <vt:lpstr>What Is a Disability?</vt:lpstr>
      <vt:lpstr>Disability Models</vt:lpstr>
      <vt:lpstr>International Classification of Functioning, Disability and Health (ICF)*</vt:lpstr>
      <vt:lpstr>International Classification of Functioning, Disability and Health (ICF)* </vt:lpstr>
      <vt:lpstr>ICF Definitions</vt:lpstr>
      <vt:lpstr>ICF Definitions</vt:lpstr>
      <vt:lpstr>Activities and Participation (ICF)</vt:lpstr>
      <vt:lpstr>Environmental Factors (ICF)</vt:lpstr>
      <vt:lpstr>International Classification of Functioning, Disability and Health (ICF)* </vt:lpstr>
      <vt:lpstr>ICF Definitions</vt:lpstr>
      <vt:lpstr>Who Will You Be Seeing?</vt:lpstr>
      <vt:lpstr>Who Will You Be Seeing?</vt:lpstr>
      <vt:lpstr>Disability Classifications</vt:lpstr>
      <vt:lpstr>Percent of Males and Females in U.S. Population That Meet Disability Classifications</vt:lpstr>
      <vt:lpstr>People with Disabilities </vt:lpstr>
      <vt:lpstr>Article 25 - Health </vt:lpstr>
      <vt:lpstr> Defining Mental Retardation or Intellectual Disability</vt:lpstr>
      <vt:lpstr>Possible Sources for Causes  of Intellectual Disability</vt:lpstr>
      <vt:lpstr>PWID: ~ 2% So What??? Why Bother???</vt:lpstr>
      <vt:lpstr>Intellectual Disability: Prevalence</vt:lpstr>
      <vt:lpstr>Model of 1992 AAMR Definition</vt:lpstr>
      <vt:lpstr>PWID: ~ 2% So What???   Why Bother??? </vt:lpstr>
      <vt:lpstr>PWID and Health</vt:lpstr>
      <vt:lpstr>PWID: Sensory Impairments </vt:lpstr>
      <vt:lpstr>Nutrition </vt:lpstr>
      <vt:lpstr>Helicobacter Pylori Increased in institutions and those previously institutionalized -up to 90%  Twice general population ( Wallace et al 2002)  Causes gastritis, peptic ulcer, and gastric cancer </vt:lpstr>
      <vt:lpstr>Epilepsy </vt:lpstr>
      <vt:lpstr>Osteoporosis </vt:lpstr>
      <vt:lpstr>PWID: Health status </vt:lpstr>
      <vt:lpstr>Women/ Men  Health </vt:lpstr>
      <vt:lpstr>Mental Health </vt:lpstr>
      <vt:lpstr>Prevalence</vt:lpstr>
      <vt:lpstr>THEREFORE </vt:lpstr>
      <vt:lpstr>Summary:  What’s Needed</vt:lpstr>
      <vt:lpstr>Implications</vt:lpstr>
      <vt:lpstr>Slide 40</vt:lpstr>
      <vt:lpstr>Classification of Intellectual According to Measured Intelligence</vt:lpstr>
      <vt:lpstr>Possible Causes of Mental Retardation</vt:lpstr>
      <vt:lpstr>AAMR  Adaptive Skill Areas</vt:lpstr>
      <vt:lpstr>Specific Disabilities</vt:lpstr>
      <vt:lpstr>International Classification of Functioning, Disability and Health (ICF)*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Dr G M Cooray</dc:creator>
  <cp:lastModifiedBy>nshiel</cp:lastModifiedBy>
  <cp:revision>80</cp:revision>
  <dcterms:created xsi:type="dcterms:W3CDTF">2009-07-31T20:29:43Z</dcterms:created>
  <dcterms:modified xsi:type="dcterms:W3CDTF">2010-02-19T16:23:42Z</dcterms:modified>
</cp:coreProperties>
</file>