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8"/>
  </p:notesMasterIdLst>
  <p:handoutMasterIdLst>
    <p:handoutMasterId r:id="rId39"/>
  </p:handoutMasterIdLst>
  <p:sldIdLst>
    <p:sldId id="355" r:id="rId2"/>
    <p:sldId id="411" r:id="rId3"/>
    <p:sldId id="356" r:id="rId4"/>
    <p:sldId id="408" r:id="rId5"/>
    <p:sldId id="412" r:id="rId6"/>
    <p:sldId id="357" r:id="rId7"/>
    <p:sldId id="382" r:id="rId8"/>
    <p:sldId id="383" r:id="rId9"/>
    <p:sldId id="401" r:id="rId10"/>
    <p:sldId id="397" r:id="rId11"/>
    <p:sldId id="381" r:id="rId12"/>
    <p:sldId id="392" r:id="rId13"/>
    <p:sldId id="399" r:id="rId14"/>
    <p:sldId id="398" r:id="rId15"/>
    <p:sldId id="393" r:id="rId16"/>
    <p:sldId id="391" r:id="rId17"/>
    <p:sldId id="363" r:id="rId18"/>
    <p:sldId id="434" r:id="rId19"/>
    <p:sldId id="435" r:id="rId20"/>
    <p:sldId id="359" r:id="rId21"/>
    <p:sldId id="364" r:id="rId22"/>
    <p:sldId id="414" r:id="rId23"/>
    <p:sldId id="439" r:id="rId24"/>
    <p:sldId id="437" r:id="rId25"/>
    <p:sldId id="438" r:id="rId26"/>
    <p:sldId id="376" r:id="rId27"/>
    <p:sldId id="436" r:id="rId28"/>
    <p:sldId id="370" r:id="rId29"/>
    <p:sldId id="371" r:id="rId30"/>
    <p:sldId id="379" r:id="rId31"/>
    <p:sldId id="394" r:id="rId32"/>
    <p:sldId id="380" r:id="rId33"/>
    <p:sldId id="389" r:id="rId34"/>
    <p:sldId id="385" r:id="rId35"/>
    <p:sldId id="431" r:id="rId36"/>
    <p:sldId id="407" r:id="rId3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CC3399"/>
    <a:srgbClr val="0000FF"/>
    <a:srgbClr val="000000"/>
    <a:srgbClr val="FD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3" autoAdjust="0"/>
    <p:restoredTop sz="94660"/>
  </p:normalViewPr>
  <p:slideViewPr>
    <p:cSldViewPr>
      <p:cViewPr>
        <p:scale>
          <a:sx n="50" d="100"/>
          <a:sy n="50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3BCC7-C071-45DE-AC8F-56F45425DDF7}" type="doc">
      <dgm:prSet loTypeId="urn:microsoft.com/office/officeart/2005/8/layout/chevron1" loCatId="process" qsTypeId="urn:microsoft.com/office/officeart/2005/8/quickstyle/simple1#1" qsCatId="simple" csTypeId="urn:microsoft.com/office/officeart/2005/8/colors/colorful3" csCatId="colorful" phldr="1"/>
      <dgm:spPr/>
    </dgm:pt>
    <dgm:pt modelId="{273624FF-0ABA-4418-842D-660FEC8EE2F6}">
      <dgm:prSet phldrT="[Text]"/>
      <dgm:spPr/>
      <dgm:t>
        <a:bodyPr/>
        <a:lstStyle/>
        <a:p>
          <a:r>
            <a:rPr lang="en-GB" dirty="0" smtClean="0"/>
            <a:t>Stimulus</a:t>
          </a:r>
          <a:endParaRPr lang="en-GB" dirty="0"/>
        </a:p>
      </dgm:t>
    </dgm:pt>
    <dgm:pt modelId="{FDA4DB87-0C16-4F5D-AD3A-2047EDBB8167}" type="parTrans" cxnId="{119EF51C-717B-4FB2-8AF1-91FFE179D7E9}">
      <dgm:prSet/>
      <dgm:spPr/>
      <dgm:t>
        <a:bodyPr/>
        <a:lstStyle/>
        <a:p>
          <a:endParaRPr lang="en-GB"/>
        </a:p>
      </dgm:t>
    </dgm:pt>
    <dgm:pt modelId="{12484D8B-E246-4E03-ACD7-8C459C3D23BD}" type="sibTrans" cxnId="{119EF51C-717B-4FB2-8AF1-91FFE179D7E9}">
      <dgm:prSet/>
      <dgm:spPr/>
      <dgm:t>
        <a:bodyPr/>
        <a:lstStyle/>
        <a:p>
          <a:endParaRPr lang="en-GB"/>
        </a:p>
      </dgm:t>
    </dgm:pt>
    <dgm:pt modelId="{7E22F1ED-D6E0-4A05-98FD-BC7CA694AF63}">
      <dgm:prSet phldrT="[Text]"/>
      <dgm:spPr/>
      <dgm:t>
        <a:bodyPr/>
        <a:lstStyle/>
        <a:p>
          <a:r>
            <a:rPr lang="en-GB" dirty="0" smtClean="0"/>
            <a:t>Cognition</a:t>
          </a:r>
          <a:endParaRPr lang="en-GB" dirty="0"/>
        </a:p>
      </dgm:t>
    </dgm:pt>
    <dgm:pt modelId="{F5B9647F-0980-4BA4-8D05-8EC0CBE245E3}" type="parTrans" cxnId="{E37DB0A8-3EE6-4497-845E-865A79998F60}">
      <dgm:prSet/>
      <dgm:spPr/>
      <dgm:t>
        <a:bodyPr/>
        <a:lstStyle/>
        <a:p>
          <a:endParaRPr lang="en-GB"/>
        </a:p>
      </dgm:t>
    </dgm:pt>
    <dgm:pt modelId="{07B6F92B-2C91-440C-9EED-ABA18E222B9A}" type="sibTrans" cxnId="{E37DB0A8-3EE6-4497-845E-865A79998F60}">
      <dgm:prSet/>
      <dgm:spPr/>
      <dgm:t>
        <a:bodyPr/>
        <a:lstStyle/>
        <a:p>
          <a:endParaRPr lang="en-GB"/>
        </a:p>
      </dgm:t>
    </dgm:pt>
    <dgm:pt modelId="{8F11F999-711B-4284-91F3-883F7FBA75D8}">
      <dgm:prSet phldrT="[Text]"/>
      <dgm:spPr/>
      <dgm:t>
        <a:bodyPr/>
        <a:lstStyle/>
        <a:p>
          <a:r>
            <a:rPr lang="en-GB" dirty="0" smtClean="0"/>
            <a:t>Response</a:t>
          </a:r>
          <a:endParaRPr lang="en-GB" dirty="0"/>
        </a:p>
      </dgm:t>
    </dgm:pt>
    <dgm:pt modelId="{022F2A14-2CF9-4D2A-A75C-9919759917F6}" type="parTrans" cxnId="{D7F810AD-F4FD-4B9C-BF00-E387F44C4D81}">
      <dgm:prSet/>
      <dgm:spPr/>
      <dgm:t>
        <a:bodyPr/>
        <a:lstStyle/>
        <a:p>
          <a:endParaRPr lang="en-GB"/>
        </a:p>
      </dgm:t>
    </dgm:pt>
    <dgm:pt modelId="{0235F707-E440-4E8D-868D-2FEF9C7CDCE2}" type="sibTrans" cxnId="{D7F810AD-F4FD-4B9C-BF00-E387F44C4D81}">
      <dgm:prSet/>
      <dgm:spPr/>
      <dgm:t>
        <a:bodyPr/>
        <a:lstStyle/>
        <a:p>
          <a:endParaRPr lang="en-GB"/>
        </a:p>
      </dgm:t>
    </dgm:pt>
    <dgm:pt modelId="{832C3DC9-0495-4387-AFD8-96B643A2A74C}" type="pres">
      <dgm:prSet presAssocID="{3AE3BCC7-C071-45DE-AC8F-56F45425DDF7}" presName="Name0" presStyleCnt="0">
        <dgm:presLayoutVars>
          <dgm:dir/>
          <dgm:animLvl val="lvl"/>
          <dgm:resizeHandles val="exact"/>
        </dgm:presLayoutVars>
      </dgm:prSet>
      <dgm:spPr/>
    </dgm:pt>
    <dgm:pt modelId="{78961051-7C2F-4DFD-BD9D-6DD6DE56CE06}" type="pres">
      <dgm:prSet presAssocID="{273624FF-0ABA-4418-842D-660FEC8EE2F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4BA090-2AC8-48A0-9503-485610FBD4EF}" type="pres">
      <dgm:prSet presAssocID="{12484D8B-E246-4E03-ACD7-8C459C3D23BD}" presName="parTxOnlySpace" presStyleCnt="0"/>
      <dgm:spPr/>
    </dgm:pt>
    <dgm:pt modelId="{E343DCA0-0785-4839-8C89-6314899B3F4C}" type="pres">
      <dgm:prSet presAssocID="{7E22F1ED-D6E0-4A05-98FD-BC7CA694AF6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302FB0-025C-491D-A476-B680F3810CB9}" type="pres">
      <dgm:prSet presAssocID="{07B6F92B-2C91-440C-9EED-ABA18E222B9A}" presName="parTxOnlySpace" presStyleCnt="0"/>
      <dgm:spPr/>
    </dgm:pt>
    <dgm:pt modelId="{E59AD951-C92E-4712-AA53-1545CEE002ED}" type="pres">
      <dgm:prSet presAssocID="{8F11F999-711B-4284-91F3-883F7FBA75D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E04E63-7E60-4780-8625-9A58A3D560B5}" type="presOf" srcId="{3AE3BCC7-C071-45DE-AC8F-56F45425DDF7}" destId="{832C3DC9-0495-4387-AFD8-96B643A2A74C}" srcOrd="0" destOrd="0" presId="urn:microsoft.com/office/officeart/2005/8/layout/chevron1"/>
    <dgm:cxn modelId="{4CA05A64-9634-473C-AC31-9D18A2A78F60}" type="presOf" srcId="{273624FF-0ABA-4418-842D-660FEC8EE2F6}" destId="{78961051-7C2F-4DFD-BD9D-6DD6DE56CE06}" srcOrd="0" destOrd="0" presId="urn:microsoft.com/office/officeart/2005/8/layout/chevron1"/>
    <dgm:cxn modelId="{D7F810AD-F4FD-4B9C-BF00-E387F44C4D81}" srcId="{3AE3BCC7-C071-45DE-AC8F-56F45425DDF7}" destId="{8F11F999-711B-4284-91F3-883F7FBA75D8}" srcOrd="2" destOrd="0" parTransId="{022F2A14-2CF9-4D2A-A75C-9919759917F6}" sibTransId="{0235F707-E440-4E8D-868D-2FEF9C7CDCE2}"/>
    <dgm:cxn modelId="{0BF67437-EBDD-46B7-B73A-7C98AFE10638}" type="presOf" srcId="{7E22F1ED-D6E0-4A05-98FD-BC7CA694AF63}" destId="{E343DCA0-0785-4839-8C89-6314899B3F4C}" srcOrd="0" destOrd="0" presId="urn:microsoft.com/office/officeart/2005/8/layout/chevron1"/>
    <dgm:cxn modelId="{119EF51C-717B-4FB2-8AF1-91FFE179D7E9}" srcId="{3AE3BCC7-C071-45DE-AC8F-56F45425DDF7}" destId="{273624FF-0ABA-4418-842D-660FEC8EE2F6}" srcOrd="0" destOrd="0" parTransId="{FDA4DB87-0C16-4F5D-AD3A-2047EDBB8167}" sibTransId="{12484D8B-E246-4E03-ACD7-8C459C3D23BD}"/>
    <dgm:cxn modelId="{9AE51531-92C3-44A7-81DF-8547716CBD20}" type="presOf" srcId="{8F11F999-711B-4284-91F3-883F7FBA75D8}" destId="{E59AD951-C92E-4712-AA53-1545CEE002ED}" srcOrd="0" destOrd="0" presId="urn:microsoft.com/office/officeart/2005/8/layout/chevron1"/>
    <dgm:cxn modelId="{E37DB0A8-3EE6-4497-845E-865A79998F60}" srcId="{3AE3BCC7-C071-45DE-AC8F-56F45425DDF7}" destId="{7E22F1ED-D6E0-4A05-98FD-BC7CA694AF63}" srcOrd="1" destOrd="0" parTransId="{F5B9647F-0980-4BA4-8D05-8EC0CBE245E3}" sibTransId="{07B6F92B-2C91-440C-9EED-ABA18E222B9A}"/>
    <dgm:cxn modelId="{EFDAF4A1-1CB0-4AC2-B61E-08DC404EFEBC}" type="presParOf" srcId="{832C3DC9-0495-4387-AFD8-96B643A2A74C}" destId="{78961051-7C2F-4DFD-BD9D-6DD6DE56CE06}" srcOrd="0" destOrd="0" presId="urn:microsoft.com/office/officeart/2005/8/layout/chevron1"/>
    <dgm:cxn modelId="{7B6296B2-873A-4176-82D2-0DEC4F0FF445}" type="presParOf" srcId="{832C3DC9-0495-4387-AFD8-96B643A2A74C}" destId="{4C4BA090-2AC8-48A0-9503-485610FBD4EF}" srcOrd="1" destOrd="0" presId="urn:microsoft.com/office/officeart/2005/8/layout/chevron1"/>
    <dgm:cxn modelId="{A7A45239-B20C-4042-B06F-CD8E10C1A417}" type="presParOf" srcId="{832C3DC9-0495-4387-AFD8-96B643A2A74C}" destId="{E343DCA0-0785-4839-8C89-6314899B3F4C}" srcOrd="2" destOrd="0" presId="urn:microsoft.com/office/officeart/2005/8/layout/chevron1"/>
    <dgm:cxn modelId="{C6560B4C-1DF4-4F3E-B764-19D9B3F4DDFC}" type="presParOf" srcId="{832C3DC9-0495-4387-AFD8-96B643A2A74C}" destId="{16302FB0-025C-491D-A476-B680F3810CB9}" srcOrd="3" destOrd="0" presId="urn:microsoft.com/office/officeart/2005/8/layout/chevron1"/>
    <dgm:cxn modelId="{E9D5C8CA-6694-4024-9512-A823CECFA28D}" type="presParOf" srcId="{832C3DC9-0495-4387-AFD8-96B643A2A74C}" destId="{E59AD951-C92E-4712-AA53-1545CEE002E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3BCC7-C071-45DE-AC8F-56F45425DDF7}" type="doc">
      <dgm:prSet loTypeId="urn:microsoft.com/office/officeart/2005/8/layout/chevron1" loCatId="process" qsTypeId="urn:microsoft.com/office/officeart/2005/8/quickstyle/simple1#2" qsCatId="simple" csTypeId="urn:microsoft.com/office/officeart/2005/8/colors/colorful3" csCatId="colorful" phldr="1"/>
      <dgm:spPr/>
    </dgm:pt>
    <dgm:pt modelId="{273624FF-0ABA-4418-842D-660FEC8EE2F6}">
      <dgm:prSet phldrT="[Text]"/>
      <dgm:spPr/>
      <dgm:t>
        <a:bodyPr/>
        <a:lstStyle/>
        <a:p>
          <a:r>
            <a:rPr lang="en-GB" dirty="0" smtClean="0"/>
            <a:t>Stimulus</a:t>
          </a:r>
          <a:endParaRPr lang="en-GB" dirty="0"/>
        </a:p>
      </dgm:t>
    </dgm:pt>
    <dgm:pt modelId="{FDA4DB87-0C16-4F5D-AD3A-2047EDBB8167}" type="parTrans" cxnId="{119EF51C-717B-4FB2-8AF1-91FFE179D7E9}">
      <dgm:prSet/>
      <dgm:spPr/>
      <dgm:t>
        <a:bodyPr/>
        <a:lstStyle/>
        <a:p>
          <a:endParaRPr lang="en-GB"/>
        </a:p>
      </dgm:t>
    </dgm:pt>
    <dgm:pt modelId="{12484D8B-E246-4E03-ACD7-8C459C3D23BD}" type="sibTrans" cxnId="{119EF51C-717B-4FB2-8AF1-91FFE179D7E9}">
      <dgm:prSet/>
      <dgm:spPr/>
      <dgm:t>
        <a:bodyPr/>
        <a:lstStyle/>
        <a:p>
          <a:endParaRPr lang="en-GB"/>
        </a:p>
      </dgm:t>
    </dgm:pt>
    <dgm:pt modelId="{8F11F999-711B-4284-91F3-883F7FBA75D8}">
      <dgm:prSet phldrT="[Text]"/>
      <dgm:spPr/>
      <dgm:t>
        <a:bodyPr/>
        <a:lstStyle/>
        <a:p>
          <a:r>
            <a:rPr lang="en-GB" dirty="0" smtClean="0"/>
            <a:t>Response</a:t>
          </a:r>
          <a:endParaRPr lang="en-GB" dirty="0"/>
        </a:p>
      </dgm:t>
    </dgm:pt>
    <dgm:pt modelId="{022F2A14-2CF9-4D2A-A75C-9919759917F6}" type="parTrans" cxnId="{D7F810AD-F4FD-4B9C-BF00-E387F44C4D81}">
      <dgm:prSet/>
      <dgm:spPr/>
      <dgm:t>
        <a:bodyPr/>
        <a:lstStyle/>
        <a:p>
          <a:endParaRPr lang="en-GB"/>
        </a:p>
      </dgm:t>
    </dgm:pt>
    <dgm:pt modelId="{0235F707-E440-4E8D-868D-2FEF9C7CDCE2}" type="sibTrans" cxnId="{D7F810AD-F4FD-4B9C-BF00-E387F44C4D81}">
      <dgm:prSet/>
      <dgm:spPr/>
      <dgm:t>
        <a:bodyPr/>
        <a:lstStyle/>
        <a:p>
          <a:endParaRPr lang="en-GB"/>
        </a:p>
      </dgm:t>
    </dgm:pt>
    <dgm:pt modelId="{832C3DC9-0495-4387-AFD8-96B643A2A74C}" type="pres">
      <dgm:prSet presAssocID="{3AE3BCC7-C071-45DE-AC8F-56F45425DDF7}" presName="Name0" presStyleCnt="0">
        <dgm:presLayoutVars>
          <dgm:dir/>
          <dgm:animLvl val="lvl"/>
          <dgm:resizeHandles val="exact"/>
        </dgm:presLayoutVars>
      </dgm:prSet>
      <dgm:spPr/>
    </dgm:pt>
    <dgm:pt modelId="{78961051-7C2F-4DFD-BD9D-6DD6DE56CE06}" type="pres">
      <dgm:prSet presAssocID="{273624FF-0ABA-4418-842D-660FEC8EE2F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4BA090-2AC8-48A0-9503-485610FBD4EF}" type="pres">
      <dgm:prSet presAssocID="{12484D8B-E246-4E03-ACD7-8C459C3D23BD}" presName="parTxOnlySpace" presStyleCnt="0"/>
      <dgm:spPr/>
    </dgm:pt>
    <dgm:pt modelId="{E59AD951-C92E-4712-AA53-1545CEE002ED}" type="pres">
      <dgm:prSet presAssocID="{8F11F999-711B-4284-91F3-883F7FBA75D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6E56BB-7B87-41EF-9E89-065D2E42A136}" type="presOf" srcId="{273624FF-0ABA-4418-842D-660FEC8EE2F6}" destId="{78961051-7C2F-4DFD-BD9D-6DD6DE56CE06}" srcOrd="0" destOrd="0" presId="urn:microsoft.com/office/officeart/2005/8/layout/chevron1"/>
    <dgm:cxn modelId="{D7F810AD-F4FD-4B9C-BF00-E387F44C4D81}" srcId="{3AE3BCC7-C071-45DE-AC8F-56F45425DDF7}" destId="{8F11F999-711B-4284-91F3-883F7FBA75D8}" srcOrd="1" destOrd="0" parTransId="{022F2A14-2CF9-4D2A-A75C-9919759917F6}" sibTransId="{0235F707-E440-4E8D-868D-2FEF9C7CDCE2}"/>
    <dgm:cxn modelId="{119EF51C-717B-4FB2-8AF1-91FFE179D7E9}" srcId="{3AE3BCC7-C071-45DE-AC8F-56F45425DDF7}" destId="{273624FF-0ABA-4418-842D-660FEC8EE2F6}" srcOrd="0" destOrd="0" parTransId="{FDA4DB87-0C16-4F5D-AD3A-2047EDBB8167}" sibTransId="{12484D8B-E246-4E03-ACD7-8C459C3D23BD}"/>
    <dgm:cxn modelId="{39E022C6-9F9A-4F20-B01E-2C3FF9EBBF19}" type="presOf" srcId="{3AE3BCC7-C071-45DE-AC8F-56F45425DDF7}" destId="{832C3DC9-0495-4387-AFD8-96B643A2A74C}" srcOrd="0" destOrd="0" presId="urn:microsoft.com/office/officeart/2005/8/layout/chevron1"/>
    <dgm:cxn modelId="{AB699AD5-B96D-4C99-A9D8-0E2D472FF144}" type="presOf" srcId="{8F11F999-711B-4284-91F3-883F7FBA75D8}" destId="{E59AD951-C92E-4712-AA53-1545CEE002ED}" srcOrd="0" destOrd="0" presId="urn:microsoft.com/office/officeart/2005/8/layout/chevron1"/>
    <dgm:cxn modelId="{EB3E5C94-F049-422B-A67B-17E568297344}" type="presParOf" srcId="{832C3DC9-0495-4387-AFD8-96B643A2A74C}" destId="{78961051-7C2F-4DFD-BD9D-6DD6DE56CE06}" srcOrd="0" destOrd="0" presId="urn:microsoft.com/office/officeart/2005/8/layout/chevron1"/>
    <dgm:cxn modelId="{A4DADB9A-CBED-4327-A613-FDDF2A1AD75B}" type="presParOf" srcId="{832C3DC9-0495-4387-AFD8-96B643A2A74C}" destId="{4C4BA090-2AC8-48A0-9503-485610FBD4EF}" srcOrd="1" destOrd="0" presId="urn:microsoft.com/office/officeart/2005/8/layout/chevron1"/>
    <dgm:cxn modelId="{01B5A99A-1D85-4405-B1C7-0DA0835F14E0}" type="presParOf" srcId="{832C3DC9-0495-4387-AFD8-96B643A2A74C}" destId="{E59AD951-C92E-4712-AA53-1545CEE002E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61051-7C2F-4DFD-BD9D-6DD6DE56CE06}">
      <dsp:nvSpPr>
        <dsp:cNvPr id="0" name=""/>
        <dsp:cNvSpPr/>
      </dsp:nvSpPr>
      <dsp:spPr>
        <a:xfrm>
          <a:off x="1904" y="496355"/>
          <a:ext cx="2320374" cy="92814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Stimulus</a:t>
          </a:r>
          <a:endParaRPr lang="en-GB" sz="2200" kern="1200" dirty="0"/>
        </a:p>
      </dsp:txBody>
      <dsp:txXfrm>
        <a:off x="465979" y="496355"/>
        <a:ext cx="1392225" cy="928149"/>
      </dsp:txXfrm>
    </dsp:sp>
    <dsp:sp modelId="{E343DCA0-0785-4839-8C89-6314899B3F4C}">
      <dsp:nvSpPr>
        <dsp:cNvPr id="0" name=""/>
        <dsp:cNvSpPr/>
      </dsp:nvSpPr>
      <dsp:spPr>
        <a:xfrm>
          <a:off x="2090241" y="496355"/>
          <a:ext cx="2320374" cy="928149"/>
        </a:xfrm>
        <a:prstGeom prst="chevron">
          <a:avLst/>
        </a:prstGeom>
        <a:solidFill>
          <a:schemeClr val="accent3">
            <a:hueOff val="-6541485"/>
            <a:satOff val="-15891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Cognition</a:t>
          </a:r>
          <a:endParaRPr lang="en-GB" sz="2200" kern="1200" dirty="0"/>
        </a:p>
      </dsp:txBody>
      <dsp:txXfrm>
        <a:off x="2554316" y="496355"/>
        <a:ext cx="1392225" cy="928149"/>
      </dsp:txXfrm>
    </dsp:sp>
    <dsp:sp modelId="{E59AD951-C92E-4712-AA53-1545CEE002ED}">
      <dsp:nvSpPr>
        <dsp:cNvPr id="0" name=""/>
        <dsp:cNvSpPr/>
      </dsp:nvSpPr>
      <dsp:spPr>
        <a:xfrm>
          <a:off x="4178578" y="496355"/>
          <a:ext cx="2320374" cy="928149"/>
        </a:xfrm>
        <a:prstGeom prst="chevron">
          <a:avLst/>
        </a:prstGeom>
        <a:solidFill>
          <a:schemeClr val="accent3">
            <a:hueOff val="-13082971"/>
            <a:satOff val="-31783"/>
            <a:lumOff val="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Response</a:t>
          </a:r>
          <a:endParaRPr lang="en-GB" sz="2200" kern="1200" dirty="0"/>
        </a:p>
      </dsp:txBody>
      <dsp:txXfrm>
        <a:off x="4642653" y="496355"/>
        <a:ext cx="1392225" cy="928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61051-7C2F-4DFD-BD9D-6DD6DE56CE06}">
      <dsp:nvSpPr>
        <dsp:cNvPr id="0" name=""/>
        <dsp:cNvSpPr/>
      </dsp:nvSpPr>
      <dsp:spPr>
        <a:xfrm>
          <a:off x="3955" y="487516"/>
          <a:ext cx="2364569" cy="9458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Stimulus</a:t>
          </a:r>
          <a:endParaRPr lang="en-GB" sz="2200" kern="1200" dirty="0"/>
        </a:p>
      </dsp:txBody>
      <dsp:txXfrm>
        <a:off x="476869" y="487516"/>
        <a:ext cx="1418742" cy="945827"/>
      </dsp:txXfrm>
    </dsp:sp>
    <dsp:sp modelId="{E59AD951-C92E-4712-AA53-1545CEE002ED}">
      <dsp:nvSpPr>
        <dsp:cNvPr id="0" name=""/>
        <dsp:cNvSpPr/>
      </dsp:nvSpPr>
      <dsp:spPr>
        <a:xfrm>
          <a:off x="2132068" y="487516"/>
          <a:ext cx="2364569" cy="945827"/>
        </a:xfrm>
        <a:prstGeom prst="chevron">
          <a:avLst/>
        </a:prstGeom>
        <a:solidFill>
          <a:schemeClr val="accent3">
            <a:hueOff val="-13082971"/>
            <a:satOff val="-31783"/>
            <a:lumOff val="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Response</a:t>
          </a:r>
          <a:endParaRPr lang="en-GB" sz="2200" kern="1200" dirty="0"/>
        </a:p>
      </dsp:txBody>
      <dsp:txXfrm>
        <a:off x="2604982" y="487516"/>
        <a:ext cx="1418742" cy="945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18FA7B-3963-43C5-9644-5E9687FD3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7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51EC5E-8A8F-48BA-AB0A-44026F985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/>
            <a:fld id="{FA914272-3029-4EFF-AB96-F4D319FDF103}" type="slidenum">
              <a:rPr lang="en-GB" sz="1200">
                <a:ea typeface="ＭＳ Ｐゴシック" pitchFamily="34" charset="-128"/>
              </a:rPr>
              <a:pPr algn="r" eaLnBrk="0" hangingPunct="0"/>
              <a:t>4</a:t>
            </a:fld>
            <a:endParaRPr lang="en-GB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179513" y="952500"/>
            <a:ext cx="4437062" cy="343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/>
          </p:nvPr>
        </p:nvSpPr>
        <p:spPr>
          <a:xfrm>
            <a:off x="1050925" y="4722813"/>
            <a:ext cx="4699000" cy="381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179513" y="952500"/>
            <a:ext cx="4437062" cy="343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1050925" y="4722813"/>
            <a:ext cx="4699000" cy="381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C3700E-8804-402E-8186-3E84530FB54B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9ABA92-6FCB-4AC1-A1CA-E59B121822FB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D6706F-EAC9-4EB7-A285-9B1AE23AF8C5}" type="slidenum">
              <a:rPr lang="en-GB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GB" sz="1200">
              <a:latin typeface="+mn-lt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7849B3-94BC-4D20-892E-22B68555D98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179513" y="952500"/>
            <a:ext cx="4437062" cy="343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1050925" y="4722813"/>
            <a:ext cx="4699000" cy="381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/>
              <a:t>University of Chicago, Department of Psychiatry, CBT  </a:t>
            </a:r>
          </a:p>
        </p:txBody>
      </p:sp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C780442-05CE-4E38-B6A0-705CE483228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/>
              <a:t>University of Chicago, Department of Psychiatry, CBT  </a:t>
            </a:r>
          </a:p>
        </p:txBody>
      </p:sp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50E35B-9788-4A70-88F3-D97FCAFFA6F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179513" y="952500"/>
            <a:ext cx="4437062" cy="343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1050925" y="4722813"/>
            <a:ext cx="4699000" cy="381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</p:grpSp>
        </p:grpSp>
      </p:grpSp>
      <p:sp>
        <p:nvSpPr>
          <p:cNvPr id="471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71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C4FAA-351E-4848-9047-83A4DE3E51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3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4B48-D065-4BBB-97E9-576BBC7DD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4CC5-B129-49A3-931A-945C8A74B3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74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E95A1-9F71-4FB6-806B-B557458E58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28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1583-E71A-4B9D-9A3E-9E9C7321A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4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4A9D5-2A99-4637-9181-585D66EC2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1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ECEC-2C43-494B-BBFF-71EED38B8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0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8BA2-01AD-4835-88EF-E06354146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6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0B6C-714A-4F17-A1CE-BCB2E445D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7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CB6D-4FF8-4F79-AA43-8FB123444A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45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F9A7-4131-41DF-8A9C-1418399C8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6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1416-A8EB-4712-B669-A5199D209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7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A32FC-8C32-446A-B103-D056CCFB3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4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030D-9BD2-4EED-8A2D-8C5E24219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2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B0BE-368A-4B4F-88BC-C6A22A088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3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364B-EC2A-4817-8B63-79F030149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79D35-0AB3-44C8-AE2D-8D3E2AFEF4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9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60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60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0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61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61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461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61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461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461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  <p:sp>
              <p:nvSpPr>
                <p:cNvPr id="461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</a:endParaRPr>
                </a:p>
              </p:txBody>
            </p:sp>
          </p:grpSp>
        </p:grpSp>
      </p:grpSp>
      <p:sp>
        <p:nvSpPr>
          <p:cNvPr id="461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61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1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1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1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FB1A9D2-DA61-4323-A701-1A64CBE77A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68" r:id="rId16"/>
    <p:sldLayoutId id="2147483667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31928984@N05/2998222169/in/photostrea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flickr.com/photos/31928984@N05/2999058862/in/photostream" TargetMode="Externa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jjZZNGfI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dirty="0" smtClean="0">
                <a:effectLst/>
              </a:rPr>
              <a:t>Cognitive and behavioural psychological </a:t>
            </a:r>
            <a:r>
              <a:rPr lang="en-GB" sz="4800" dirty="0" smtClean="0">
                <a:effectLst/>
              </a:rPr>
              <a:t>therapies</a:t>
            </a:r>
            <a:endParaRPr lang="en-GB" sz="4800" dirty="0" smtClean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effectLst/>
              </a:rPr>
              <a:t>Dr Claire Doyle</a:t>
            </a:r>
          </a:p>
          <a:p>
            <a:pPr>
              <a:defRPr/>
            </a:pPr>
            <a:r>
              <a:rPr lang="en-GB" sz="2800" dirty="0" smtClean="0">
                <a:effectLst/>
              </a:rPr>
              <a:t>Clinical Psychologist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Behavioural theory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>
                <a:effectLst/>
              </a:rPr>
              <a:t>Learning theory </a:t>
            </a:r>
          </a:p>
          <a:p>
            <a:endParaRPr lang="en-GB" smtClean="0">
              <a:effectLst/>
            </a:endParaRPr>
          </a:p>
          <a:p>
            <a:r>
              <a:rPr lang="en-GB" smtClean="0">
                <a:effectLst/>
              </a:rPr>
              <a:t>3 main types of learning</a:t>
            </a:r>
          </a:p>
          <a:p>
            <a:endParaRPr lang="en-GB" smtClean="0">
              <a:effectLst/>
            </a:endParaRPr>
          </a:p>
          <a:p>
            <a:r>
              <a:rPr lang="en-GB" smtClean="0">
                <a:effectLst/>
              </a:rPr>
              <a:t>1. Classical conditioning</a:t>
            </a:r>
          </a:p>
          <a:p>
            <a:r>
              <a:rPr lang="en-GB" smtClean="0">
                <a:effectLst/>
              </a:rPr>
              <a:t>2. Operant conditioning</a:t>
            </a:r>
          </a:p>
          <a:p>
            <a:r>
              <a:rPr lang="en-GB" smtClean="0">
                <a:effectLst/>
              </a:rPr>
              <a:t>3. Social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pas82760_07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428625"/>
            <a:ext cx="6715125" cy="599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>
              <a:defRPr/>
            </a:pPr>
            <a:r>
              <a:rPr lang="en-US" smtClean="0"/>
              <a:t>Phobia Development</a:t>
            </a:r>
          </a:p>
        </p:txBody>
      </p:sp>
      <p:pic>
        <p:nvPicPr>
          <p:cNvPr id="33794" name="Picture 4" descr="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714500"/>
            <a:ext cx="6429375" cy="4956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u="sng" smtClean="0"/>
              <a:t>Two-factor theory of maintenance of classically conditioned associations e.g. fear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843" name="Picture 1" descr="pas82760_07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43063"/>
            <a:ext cx="6072188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1139825"/>
          </a:xfrm>
        </p:spPr>
        <p:txBody>
          <a:bodyPr/>
          <a:lstStyle/>
          <a:p>
            <a:r>
              <a:rPr lang="en-GB" smtClean="0">
                <a:effectLst/>
              </a:rPr>
              <a:t>Behaviour therapy</a:t>
            </a:r>
          </a:p>
        </p:txBody>
      </p:sp>
      <p:pic>
        <p:nvPicPr>
          <p:cNvPr id="36866" name="Picture 6" descr="Na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8913"/>
            <a:ext cx="287972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8" descr="2970933886_a03c99d7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98925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>
              <a:defRPr/>
            </a:pPr>
            <a:r>
              <a:rPr lang="en-US" smtClean="0"/>
              <a:t>Behaviour Therapies</a:t>
            </a:r>
            <a:endParaRPr lang="en-GB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u="sng" smtClean="0"/>
              <a:t>Exposure Approach:</a:t>
            </a:r>
            <a:endParaRPr lang="en-US" smtClean="0"/>
          </a:p>
          <a:p>
            <a:pPr lvl="1">
              <a:defRPr/>
            </a:pPr>
            <a:r>
              <a:rPr lang="en-US" sz="2400" smtClean="0"/>
              <a:t>Treat phobias through exposure to the feared CS in the absence of the UCS</a:t>
            </a:r>
          </a:p>
          <a:p>
            <a:pPr lvl="1">
              <a:defRPr/>
            </a:pPr>
            <a:r>
              <a:rPr lang="en-US" sz="2400" smtClean="0"/>
              <a:t>Response prevention is used to keep the operant avoidant response from occurring</a:t>
            </a:r>
          </a:p>
          <a:p>
            <a:pPr lvl="1">
              <a:defRPr/>
            </a:pPr>
            <a:r>
              <a:rPr lang="en-US" sz="2400" smtClean="0"/>
              <a:t>Highly effective for reducing anxiety responses</a:t>
            </a:r>
          </a:p>
          <a:p>
            <a:pPr lvl="1">
              <a:defRPr/>
            </a:pPr>
            <a:r>
              <a:rPr lang="en-US" sz="2400" smtClean="0"/>
              <a:t>Controversial because intense temporary anxiety is created by treatment</a:t>
            </a:r>
          </a:p>
          <a:p>
            <a:pPr>
              <a:defRPr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14313"/>
            <a:ext cx="8858250" cy="1139825"/>
          </a:xfrm>
        </p:spPr>
        <p:txBody>
          <a:bodyPr anchorCtr="0"/>
          <a:lstStyle/>
          <a:p>
            <a:pPr>
              <a:defRPr/>
            </a:pPr>
            <a:r>
              <a:rPr lang="en-US" sz="4000" b="1" smtClean="0">
                <a:cs typeface="Arial" charset="0"/>
              </a:rPr>
              <a:t>Graded exposure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en-US" sz="3600" smtClean="0">
              <a:solidFill>
                <a:schemeClr val="accent1"/>
              </a:solidFill>
            </a:endParaRPr>
          </a:p>
          <a:p>
            <a:pPr lvl="1">
              <a:defRPr/>
            </a:pPr>
            <a:endParaRPr lang="en-US" sz="3200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43063"/>
            <a:ext cx="7543800" cy="48783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Cognitive Theory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85852" y="3286124"/>
          <a:ext cx="6500858" cy="192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214546" y="1936768"/>
          <a:ext cx="4500594" cy="192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341438"/>
            <a:ext cx="8229600" cy="3743325"/>
          </a:xfrm>
        </p:spPr>
        <p:txBody>
          <a:bodyPr/>
          <a:lstStyle/>
          <a:p>
            <a:pPr>
              <a:defRPr/>
            </a:pPr>
            <a:r>
              <a:rPr lang="en-GB" smtClean="0"/>
              <a:t>You’re walking down the High Street, and someone you know walks by without acknowledging you…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graphicFrame>
        <p:nvGraphicFramePr>
          <p:cNvPr id="49176" name="Group 24"/>
          <p:cNvGraphicFramePr>
            <a:graphicFrameLocks noGrp="1"/>
          </p:cNvGraphicFramePr>
          <p:nvPr>
            <p:ph idx="4294967295"/>
          </p:nvPr>
        </p:nvGraphicFramePr>
        <p:xfrm>
          <a:off x="539750" y="476250"/>
          <a:ext cx="8208963" cy="6145213"/>
        </p:xfrm>
        <a:graphic>
          <a:graphicData uri="http://schemas.openxmlformats.org/drawingml/2006/table">
            <a:tbl>
              <a:tblPr/>
              <a:tblGrid>
                <a:gridCol w="5570538"/>
                <a:gridCol w="2638425"/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THOUGHT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EMOTION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6B"/>
                          </a:solidFill>
                          <a:effectLst/>
                          <a:latin typeface="Arial" charset="0"/>
                          <a:cs typeface="Arial" charset="0"/>
                        </a:rPr>
                        <a:t>Nobody wants to talk to me, no-one likes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E6B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6B"/>
                          </a:solidFill>
                          <a:effectLst/>
                          <a:latin typeface="Arial" charset="0"/>
                          <a:cs typeface="Arial" charset="0"/>
                        </a:rPr>
                        <a:t>Sad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6B"/>
                          </a:solidFill>
                          <a:effectLst/>
                          <a:latin typeface="Arial" charset="0"/>
                          <a:cs typeface="Arial" charset="0"/>
                        </a:rPr>
                        <a:t>Who does she think she is, ignoring me?!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6B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6B"/>
                          </a:solidFill>
                          <a:effectLst/>
                          <a:latin typeface="Arial" charset="0"/>
                          <a:cs typeface="Arial" charset="0"/>
                        </a:rPr>
                        <a:t>Ha, she’s probably hungover!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6B"/>
                          </a:solidFill>
                          <a:effectLst/>
                          <a:latin typeface="Arial" charset="0"/>
                          <a:cs typeface="Arial" charset="0"/>
                        </a:rPr>
                        <a:t>Amused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6B"/>
                          </a:solidFill>
                          <a:effectLst/>
                          <a:latin typeface="Arial" charset="0"/>
                          <a:cs typeface="Arial" charset="0"/>
                        </a:rPr>
                        <a:t>She must have found out my horrible secret. I bet she’ll tell everyone.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6B"/>
                          </a:solidFill>
                          <a:effectLst/>
                          <a:latin typeface="Arial" charset="0"/>
                          <a:cs typeface="Arial" charset="0"/>
                        </a:rPr>
                        <a:t>Anxious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Overview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Mental health prevalence and common disorders</a:t>
            </a:r>
          </a:p>
          <a:p>
            <a:r>
              <a:rPr lang="en-GB" smtClean="0">
                <a:effectLst/>
              </a:rPr>
              <a:t>Theory &amp; practice of cognitive and behavioural therapies</a:t>
            </a:r>
          </a:p>
          <a:p>
            <a:r>
              <a:rPr lang="en-GB" smtClean="0">
                <a:effectLst/>
              </a:rPr>
              <a:t>Evidence base &amp; national guidelines</a:t>
            </a:r>
          </a:p>
          <a:p>
            <a:r>
              <a:rPr lang="en-GB" smtClean="0">
                <a:effectLst/>
              </a:rPr>
              <a:t>Improving Access to Psychological Therapies</a:t>
            </a:r>
          </a:p>
          <a:p>
            <a:r>
              <a:rPr lang="en-GB" smtClean="0">
                <a:effectLst/>
              </a:rPr>
              <a:t>Future directions</a:t>
            </a:r>
          </a:p>
          <a:p>
            <a:pPr>
              <a:buFont typeface="Wingdings" pitchFamily="2" charset="2"/>
              <a:buNone/>
            </a:pPr>
            <a:endParaRPr lang="en-GB" smtClean="0"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u="sng"/>
              <a:t>Beck (1963) Thinking and depression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2400" smtClean="0"/>
              <a:t>Recorded psychotherapy sessions with 50 depressed patients.</a:t>
            </a:r>
          </a:p>
          <a:p>
            <a:pPr>
              <a:defRPr/>
            </a:pPr>
            <a:endParaRPr lang="en-GB" sz="2000" smtClean="0"/>
          </a:p>
          <a:p>
            <a:pPr>
              <a:defRPr/>
            </a:pPr>
            <a:r>
              <a:rPr lang="en-GB" sz="2400" smtClean="0"/>
              <a:t>Identified three recurring themes in the content</a:t>
            </a:r>
            <a:endParaRPr lang="en-GB" sz="900" smtClean="0"/>
          </a:p>
          <a:p>
            <a:pPr>
              <a:defRPr/>
            </a:pPr>
            <a:endParaRPr lang="en-GB" sz="900" smtClean="0"/>
          </a:p>
          <a:p>
            <a:pPr lvl="2">
              <a:defRPr/>
            </a:pPr>
            <a:r>
              <a:rPr lang="en-GB" smtClean="0"/>
              <a:t>Self – e.g. I’m useless</a:t>
            </a:r>
          </a:p>
          <a:p>
            <a:pPr lvl="2">
              <a:defRPr/>
            </a:pPr>
            <a:r>
              <a:rPr lang="en-GB" smtClean="0"/>
              <a:t>World – e.g. My life is unfulfilling</a:t>
            </a:r>
          </a:p>
          <a:p>
            <a:pPr lvl="2">
              <a:defRPr/>
            </a:pPr>
            <a:r>
              <a:rPr lang="en-GB" smtClean="0"/>
              <a:t>Future – e.g. Things will never get better</a:t>
            </a:r>
          </a:p>
          <a:p>
            <a:pPr lvl="2">
              <a:buFont typeface="Wingdings" pitchFamily="2" charset="2"/>
              <a:buNone/>
              <a:defRPr/>
            </a:pPr>
            <a:endParaRPr lang="en-GB" sz="900" smtClean="0"/>
          </a:p>
          <a:p>
            <a:pPr>
              <a:defRPr/>
            </a:pPr>
            <a:r>
              <a:rPr lang="en-GB" sz="2400" smtClean="0"/>
              <a:t>These became known as the </a:t>
            </a:r>
            <a:r>
              <a:rPr lang="en-GB" sz="2400" b="1" smtClean="0"/>
              <a:t>depressive triad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5B56B97-0413-464F-86F1-F7DB42E12E47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/>
              <a:t>Negative Thinking Traps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>
                <a:cs typeface="Arial" charset="0"/>
              </a:rPr>
              <a:t>	LABELLING: Place a fixed, global label on oneself without considering evidence that leads to a less disastrous conclusion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>
                <a:cs typeface="Arial" charset="0"/>
              </a:rPr>
              <a:t>	“I’m a loser” ; “I’m no good.”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>
                <a:cs typeface="Arial" charset="0"/>
              </a:rPr>
              <a:t>	OVERGENERALIZATION: Drawing general conclusion based on single incident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>
                <a:cs typeface="Arial" charset="0"/>
              </a:rPr>
              <a:t>	“I felt nervous with others at the party; I don’t think I have what it takes to make friends.”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None/>
              <a:defRPr/>
            </a:pPr>
            <a:endParaRPr lang="en-US" sz="1800"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>
                <a:cs typeface="Arial" charset="0"/>
              </a:rPr>
              <a:t>	PERSONALIZATION: Inappropriately relating external events to oneself without an obvious basis for making such connections</a:t>
            </a:r>
          </a:p>
          <a:p>
            <a:pPr eaLnBrk="1" hangingPunct="1">
              <a:buFontTx/>
              <a:buNone/>
              <a:defRPr/>
            </a:pPr>
            <a:r>
              <a:rPr lang="en-US" sz="1800">
                <a:cs typeface="Arial" charset="0"/>
              </a:rPr>
              <a:t>	“She didn’t say hello to me because I must have done something wrong.”</a:t>
            </a:r>
          </a:p>
          <a:p>
            <a:pPr eaLnBrk="1" hangingPunct="1">
              <a:buFontTx/>
              <a:buNone/>
              <a:defRPr/>
            </a:pPr>
            <a:endParaRPr lang="en-US" sz="1800"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>
                <a:cs typeface="Arial" charset="0"/>
              </a:rPr>
              <a:t>	DICHOTOMOUS THINKING: View a situation in only two categories instead of on a continuum</a:t>
            </a:r>
          </a:p>
          <a:p>
            <a:pPr eaLnBrk="1" hangingPunct="1">
              <a:buFontTx/>
              <a:buNone/>
              <a:defRPr/>
            </a:pPr>
            <a:r>
              <a:rPr lang="en-US" sz="1800">
                <a:cs typeface="Arial" charset="0"/>
              </a:rPr>
              <a:t>	“If I’m not a total success, I’m a failure”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>
              <a:cs typeface="Arial" charset="0"/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None/>
              <a:defRPr/>
            </a:pPr>
            <a:endParaRPr lang="en-US" sz="1800">
              <a:cs typeface="Arial" charset="0"/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None/>
              <a:defRPr/>
            </a:pPr>
            <a:endParaRPr lang="en-US" sz="1800">
              <a:cs typeface="Arial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General Principles of Cognitive Therapy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7550"/>
          </a:xfrm>
        </p:spPr>
        <p:txBody>
          <a:bodyPr lIns="90000" tIns="46800" rIns="90000" bIns="46800"/>
          <a:lstStyle/>
          <a:p>
            <a:pPr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Focuses on unhelpful beliefs and behaviours that maintain disorders (rather than original causes). </a:t>
            </a:r>
          </a:p>
          <a:p>
            <a:pPr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Goal oriented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Problem solving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Collaborative relationship e.g. Explicit formulation</a:t>
            </a:r>
          </a:p>
          <a:p>
            <a:pPr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Brief (8-16 sessions)</a:t>
            </a:r>
          </a:p>
          <a:p>
            <a:pPr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'Scientific' approach e.g. Collecting data, testing hypotheses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>
            <a:spLocks noChangeArrowheads="1"/>
          </p:cNvSpPr>
          <p:nvPr/>
        </p:nvSpPr>
        <p:spPr bwMode="auto">
          <a:xfrm>
            <a:off x="3276600" y="404813"/>
            <a:ext cx="259080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u="sng"/>
              <a:t>Triggering Situation</a:t>
            </a:r>
          </a:p>
          <a:p>
            <a:pPr algn="ctr"/>
            <a:endParaRPr lang="en-GB"/>
          </a:p>
          <a:p>
            <a:pPr algn="ctr"/>
            <a:r>
              <a:rPr lang="en-GB"/>
              <a:t>Sitting Final Year </a:t>
            </a:r>
          </a:p>
          <a:p>
            <a:pPr algn="ctr"/>
            <a:r>
              <a:rPr lang="en-GB"/>
              <a:t>Med School exams</a:t>
            </a:r>
          </a:p>
          <a:p>
            <a:pPr algn="ctr"/>
            <a:r>
              <a:rPr lang="en-GB"/>
              <a:t>in an hour</a:t>
            </a:r>
          </a:p>
          <a:p>
            <a:pPr algn="ctr"/>
            <a:endParaRPr lang="en-GB"/>
          </a:p>
        </p:txBody>
      </p:sp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3419475" y="2492375"/>
            <a:ext cx="2160588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u="sng"/>
              <a:t>Thought</a:t>
            </a:r>
          </a:p>
          <a:p>
            <a:pPr algn="ctr"/>
            <a:endParaRPr lang="en-GB"/>
          </a:p>
          <a:p>
            <a:pPr algn="ctr"/>
            <a:r>
              <a:rPr lang="en-GB"/>
              <a:t> I’m going to fail!</a:t>
            </a:r>
          </a:p>
        </p:txBody>
      </p:sp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5651500" y="3933825"/>
            <a:ext cx="23764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u="sng"/>
              <a:t>Feeling</a:t>
            </a:r>
          </a:p>
          <a:p>
            <a:pPr algn="ctr"/>
            <a:r>
              <a:rPr lang="en-GB"/>
              <a:t>Anxiety, Dread, Fear</a:t>
            </a: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3419475" y="4941888"/>
            <a:ext cx="2376488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u="sng"/>
              <a:t>Physiology</a:t>
            </a:r>
          </a:p>
          <a:p>
            <a:pPr algn="ctr"/>
            <a:r>
              <a:rPr lang="en-GB"/>
              <a:t>Tense</a:t>
            </a:r>
          </a:p>
          <a:p>
            <a:pPr algn="ctr"/>
            <a:r>
              <a:rPr lang="en-GB"/>
              <a:t>Need the loo</a:t>
            </a:r>
          </a:p>
          <a:p>
            <a:pPr algn="ctr"/>
            <a:r>
              <a:rPr lang="en-GB"/>
              <a:t>Sweaty</a:t>
            </a:r>
          </a:p>
          <a:p>
            <a:pPr algn="ctr"/>
            <a:r>
              <a:rPr lang="en-GB"/>
              <a:t>Can’t concentrate</a:t>
            </a:r>
          </a:p>
          <a:p>
            <a:pPr algn="ctr"/>
            <a:endParaRPr lang="en-GB"/>
          </a:p>
        </p:txBody>
      </p: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827088" y="3716338"/>
            <a:ext cx="2376487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u="sng"/>
              <a:t>Behaviour</a:t>
            </a:r>
          </a:p>
          <a:p>
            <a:pPr algn="ctr"/>
            <a:r>
              <a:rPr lang="en-GB"/>
              <a:t>Cram all night</a:t>
            </a:r>
          </a:p>
          <a:p>
            <a:pPr algn="ctr"/>
            <a:r>
              <a:rPr lang="en-GB"/>
              <a:t>Frantically read </a:t>
            </a:r>
          </a:p>
          <a:p>
            <a:pPr algn="ctr"/>
            <a:r>
              <a:rPr lang="en-GB"/>
              <a:t>your notes</a:t>
            </a:r>
          </a:p>
          <a:p>
            <a:pPr algn="ctr"/>
            <a:r>
              <a:rPr lang="en-GB"/>
              <a:t>Drink red Bull</a:t>
            </a:r>
          </a:p>
          <a:p>
            <a:pPr algn="ctr"/>
            <a:r>
              <a:rPr lang="en-GB"/>
              <a:t>Look the person who </a:t>
            </a:r>
          </a:p>
          <a:p>
            <a:pPr algn="ctr"/>
            <a:r>
              <a:rPr lang="en-GB"/>
              <a:t>always gets a first </a:t>
            </a:r>
          </a:p>
          <a:p>
            <a:pPr algn="ctr"/>
            <a:r>
              <a:rPr lang="en-GB"/>
              <a:t>to see what </a:t>
            </a:r>
          </a:p>
          <a:p>
            <a:pPr algn="ctr"/>
            <a:r>
              <a:rPr lang="en-GB"/>
              <a:t>they are doing</a:t>
            </a:r>
          </a:p>
        </p:txBody>
      </p:sp>
      <p:sp>
        <p:nvSpPr>
          <p:cNvPr id="50182" name="Line 13"/>
          <p:cNvSpPr>
            <a:spLocks noChangeShapeType="1"/>
          </p:cNvSpPr>
          <p:nvPr/>
        </p:nvSpPr>
        <p:spPr bwMode="auto">
          <a:xfrm>
            <a:off x="4572000" y="2205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3" name="Line 15"/>
          <p:cNvSpPr>
            <a:spLocks noChangeShapeType="1"/>
          </p:cNvSpPr>
          <p:nvPr/>
        </p:nvSpPr>
        <p:spPr bwMode="auto">
          <a:xfrm>
            <a:off x="5580063" y="2924175"/>
            <a:ext cx="1296987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4" name="Line 16"/>
          <p:cNvSpPr>
            <a:spLocks noChangeShapeType="1"/>
          </p:cNvSpPr>
          <p:nvPr/>
        </p:nvSpPr>
        <p:spPr bwMode="auto">
          <a:xfrm flipH="1">
            <a:off x="5795963" y="4797425"/>
            <a:ext cx="13684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5" name="Line 17"/>
          <p:cNvSpPr>
            <a:spLocks noChangeShapeType="1"/>
          </p:cNvSpPr>
          <p:nvPr/>
        </p:nvSpPr>
        <p:spPr bwMode="auto">
          <a:xfrm flipH="1" flipV="1">
            <a:off x="1908175" y="6237288"/>
            <a:ext cx="14382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6" name="Line 18"/>
          <p:cNvSpPr>
            <a:spLocks noChangeShapeType="1"/>
          </p:cNvSpPr>
          <p:nvPr/>
        </p:nvSpPr>
        <p:spPr bwMode="auto">
          <a:xfrm flipV="1">
            <a:off x="1979613" y="2852738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7" name="Line 19"/>
          <p:cNvSpPr>
            <a:spLocks noChangeShapeType="1"/>
          </p:cNvSpPr>
          <p:nvPr/>
        </p:nvSpPr>
        <p:spPr bwMode="auto">
          <a:xfrm>
            <a:off x="3132138" y="42211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8" name="Line 20"/>
          <p:cNvSpPr>
            <a:spLocks noChangeShapeType="1"/>
          </p:cNvSpPr>
          <p:nvPr/>
        </p:nvSpPr>
        <p:spPr bwMode="auto">
          <a:xfrm flipV="1">
            <a:off x="4500563" y="3429000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9" name="Oval 21"/>
          <p:cNvSpPr>
            <a:spLocks noChangeArrowheads="1"/>
          </p:cNvSpPr>
          <p:nvPr/>
        </p:nvSpPr>
        <p:spPr bwMode="auto">
          <a:xfrm>
            <a:off x="0" y="260350"/>
            <a:ext cx="2627313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u="sng"/>
              <a:t>Experience</a:t>
            </a:r>
          </a:p>
          <a:p>
            <a:pPr algn="ctr"/>
            <a:r>
              <a:rPr lang="en-GB"/>
              <a:t>Almost failed last year</a:t>
            </a:r>
          </a:p>
        </p:txBody>
      </p:sp>
      <p:sp>
        <p:nvSpPr>
          <p:cNvPr id="50190" name="Oval 22"/>
          <p:cNvSpPr>
            <a:spLocks noChangeArrowheads="1"/>
          </p:cNvSpPr>
          <p:nvPr/>
        </p:nvSpPr>
        <p:spPr bwMode="auto">
          <a:xfrm>
            <a:off x="539750" y="1412875"/>
            <a:ext cx="2519363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u="sng"/>
              <a:t>Belief</a:t>
            </a:r>
          </a:p>
          <a:p>
            <a:pPr algn="ctr"/>
            <a:r>
              <a:rPr lang="en-GB"/>
              <a:t>“I’m a terrible examinee</a:t>
            </a:r>
          </a:p>
        </p:txBody>
      </p:sp>
      <p:sp>
        <p:nvSpPr>
          <p:cNvPr id="50191" name="Line 23"/>
          <p:cNvSpPr>
            <a:spLocks noChangeShapeType="1"/>
          </p:cNvSpPr>
          <p:nvPr/>
        </p:nvSpPr>
        <p:spPr bwMode="auto">
          <a:xfrm>
            <a:off x="1547813" y="1125538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2" name="Line 24"/>
          <p:cNvSpPr>
            <a:spLocks noChangeShapeType="1"/>
          </p:cNvSpPr>
          <p:nvPr/>
        </p:nvSpPr>
        <p:spPr bwMode="auto">
          <a:xfrm>
            <a:off x="3059113" y="177323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Clark’s Model of Panic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</a:rPr>
              <a:t>Internal trigger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800" smtClean="0">
              <a:effectLst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</a:rPr>
              <a:t>Perceived Threat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800" smtClean="0">
              <a:effectLst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</a:rPr>
              <a:t>Anxiety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</a:rPr>
              <a:t>Physiological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</a:rPr>
              <a:t>Symptoms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GB" sz="28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</a:rPr>
              <a:t>Misinterpretation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</a:rPr>
              <a:t>Of Symptoms</a:t>
            </a:r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4500563" y="19891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4" name="Line 5"/>
          <p:cNvSpPr>
            <a:spLocks noChangeShapeType="1"/>
          </p:cNvSpPr>
          <p:nvPr/>
        </p:nvSpPr>
        <p:spPr bwMode="auto">
          <a:xfrm>
            <a:off x="4500563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5" name="Line 6"/>
          <p:cNvSpPr>
            <a:spLocks noChangeShapeType="1"/>
          </p:cNvSpPr>
          <p:nvPr/>
        </p:nvSpPr>
        <p:spPr bwMode="auto">
          <a:xfrm>
            <a:off x="5435600" y="3573463"/>
            <a:ext cx="10810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 flipH="1">
            <a:off x="4500563" y="4797425"/>
            <a:ext cx="29511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7" name="Line 8"/>
          <p:cNvSpPr>
            <a:spLocks noChangeShapeType="1"/>
          </p:cNvSpPr>
          <p:nvPr/>
        </p:nvSpPr>
        <p:spPr bwMode="auto">
          <a:xfrm flipV="1">
            <a:off x="2268538" y="3789363"/>
            <a:ext cx="15113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Panic cycle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Feeling “funny”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after climbing the stairs (Body)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GB" sz="1800" smtClean="0"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“I have a family history of heart problems.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This could be serious” (Thought)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GB" sz="1800" smtClean="0"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ANXIETY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(Feeling)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Increased Heart rate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Sweaty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Clammy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(Body)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“Oh my God! I’m having a heart attack!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>
                <a:effectLst/>
              </a:rPr>
              <a:t>I’m going to die (Thought)</a:t>
            </a: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4572000" y="21336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4572000" y="30686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5219700" y="3644900"/>
            <a:ext cx="14398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 flipH="1">
            <a:off x="5076825" y="5300663"/>
            <a:ext cx="2663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 flipV="1">
            <a:off x="2555875" y="4005263"/>
            <a:ext cx="11525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323850" y="3789363"/>
            <a:ext cx="19446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Call ambulance</a:t>
            </a:r>
          </a:p>
          <a:p>
            <a:pPr algn="ctr"/>
            <a:r>
              <a:rPr lang="en-GB"/>
              <a:t>(behaviour)</a:t>
            </a:r>
          </a:p>
        </p:txBody>
      </p:sp>
      <p:sp>
        <p:nvSpPr>
          <p:cNvPr id="52233" name="Line 11"/>
          <p:cNvSpPr>
            <a:spLocks noChangeShapeType="1"/>
          </p:cNvSpPr>
          <p:nvPr/>
        </p:nvSpPr>
        <p:spPr bwMode="auto">
          <a:xfrm flipV="1">
            <a:off x="827088" y="44370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4" name="Rectangle 12"/>
          <p:cNvSpPr>
            <a:spLocks noChangeArrowheads="1"/>
          </p:cNvSpPr>
          <p:nvPr/>
        </p:nvSpPr>
        <p:spPr bwMode="auto">
          <a:xfrm>
            <a:off x="539750" y="1700213"/>
            <a:ext cx="17287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Avoid exertion</a:t>
            </a:r>
          </a:p>
          <a:p>
            <a:pPr algn="ctr"/>
            <a:r>
              <a:rPr lang="en-GB"/>
              <a:t>(behaviour)</a:t>
            </a:r>
          </a:p>
        </p:txBody>
      </p:sp>
      <p:sp>
        <p:nvSpPr>
          <p:cNvPr id="52235" name="Line 13"/>
          <p:cNvSpPr>
            <a:spLocks noChangeShapeType="1"/>
          </p:cNvSpPr>
          <p:nvPr/>
        </p:nvSpPr>
        <p:spPr bwMode="auto">
          <a:xfrm flipV="1">
            <a:off x="755650" y="24923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6" name="Line 14"/>
          <p:cNvSpPr>
            <a:spLocks noChangeShapeType="1"/>
          </p:cNvSpPr>
          <p:nvPr/>
        </p:nvSpPr>
        <p:spPr bwMode="auto">
          <a:xfrm>
            <a:off x="2339975" y="184467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7" name="Line 15"/>
          <p:cNvSpPr>
            <a:spLocks noChangeShapeType="1"/>
          </p:cNvSpPr>
          <p:nvPr/>
        </p:nvSpPr>
        <p:spPr bwMode="auto">
          <a:xfrm>
            <a:off x="2411413" y="38608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u="sng" smtClean="0"/>
              <a:t>Cognitive therapy for panic disorder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Explanation of symptoms</a:t>
            </a:r>
          </a:p>
          <a:p>
            <a:pPr eaLnBrk="1" hangingPunct="1">
              <a:defRPr/>
            </a:pPr>
            <a:r>
              <a:rPr lang="en-GB" smtClean="0"/>
              <a:t>Identify &amp; challenge negative automatic thoughts</a:t>
            </a:r>
          </a:p>
          <a:p>
            <a:pPr eaLnBrk="1" hangingPunct="1">
              <a:defRPr/>
            </a:pPr>
            <a:r>
              <a:rPr lang="en-GB" smtClean="0"/>
              <a:t>Reappraisal of idiosyncratic beliefs</a:t>
            </a:r>
          </a:p>
          <a:p>
            <a:pPr eaLnBrk="1" hangingPunct="1">
              <a:defRPr/>
            </a:pPr>
            <a:r>
              <a:rPr lang="en-GB" smtClean="0"/>
              <a:t>Relaxation, breathing exercises.</a:t>
            </a:r>
          </a:p>
          <a:p>
            <a:pPr eaLnBrk="1" hangingPunct="1">
              <a:defRPr/>
            </a:pPr>
            <a:r>
              <a:rPr lang="en-GB" smtClean="0"/>
              <a:t>Graded exposure to feared stimuli</a:t>
            </a:r>
          </a:p>
          <a:p>
            <a:pPr eaLnBrk="1" hangingPunct="1">
              <a:defRPr/>
            </a:pPr>
            <a:r>
              <a:rPr lang="en-GB" smtClean="0"/>
              <a:t>Dropping of safety behaviours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Interoceptive Exposure</a:t>
            </a:r>
          </a:p>
        </p:txBody>
      </p:sp>
      <p:graphicFrame>
        <p:nvGraphicFramePr>
          <p:cNvPr id="89689" name="Group 60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60925"/>
        </p:xfrm>
        <a:graphic>
          <a:graphicData uri="http://schemas.openxmlformats.org/drawingml/2006/table">
            <a:tbl>
              <a:tblPr/>
              <a:tblGrid>
                <a:gridCol w="1785938"/>
                <a:gridCol w="1657350"/>
                <a:gridCol w="1657350"/>
                <a:gridCol w="1412875"/>
                <a:gridCol w="1716087"/>
              </a:tblGrid>
              <a:tr h="5180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EXERCISE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SENSATIONS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SENSATION INTENSITY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ANXIETY LEVEL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SIMILARITY TO PANIC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920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Shake head side to side 30 secs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Dizzy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6/10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8/10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9/10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920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Run in place or step ups 60 secs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5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Hold breath 30 secs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39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Spin, 60 secs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03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Body tension 60 secs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888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Hyperventilate 60 secs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838200"/>
          </a:xfrm>
        </p:spPr>
        <p:txBody>
          <a:bodyPr/>
          <a:lstStyle/>
          <a:p>
            <a:pPr>
              <a:defRPr/>
            </a:pPr>
            <a:r>
              <a:rPr lang="en-US" sz="4000" u="sng">
                <a:solidFill>
                  <a:schemeClr val="folHlink"/>
                </a:solidFill>
              </a:rPr>
              <a:t>Behavioral Interventions</a:t>
            </a:r>
            <a:r>
              <a:rPr lang="en-US" sz="3600"/>
              <a:t>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3276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3000" smtClean="0"/>
              <a:t>Breathing retraining</a:t>
            </a:r>
          </a:p>
          <a:p>
            <a:pPr>
              <a:lnSpc>
                <a:spcPct val="70000"/>
              </a:lnSpc>
              <a:defRPr/>
            </a:pPr>
            <a:r>
              <a:rPr lang="en-US" sz="3000" smtClean="0"/>
              <a:t>Relaxation </a:t>
            </a:r>
          </a:p>
          <a:p>
            <a:pPr>
              <a:lnSpc>
                <a:spcPct val="70000"/>
              </a:lnSpc>
              <a:defRPr/>
            </a:pPr>
            <a:r>
              <a:rPr lang="en-US" sz="3000" smtClean="0"/>
              <a:t>Behavioral activation / </a:t>
            </a:r>
            <a:r>
              <a:rPr lang="en-GB" sz="3000" smtClean="0"/>
              <a:t>Activity scheduling</a:t>
            </a:r>
          </a:p>
          <a:p>
            <a:pPr>
              <a:lnSpc>
                <a:spcPct val="90000"/>
              </a:lnSpc>
              <a:defRPr/>
            </a:pPr>
            <a:r>
              <a:rPr lang="en-GB" sz="3000" smtClean="0"/>
              <a:t>Exposure techniques</a:t>
            </a:r>
          </a:p>
          <a:p>
            <a:pPr>
              <a:lnSpc>
                <a:spcPct val="90000"/>
              </a:lnSpc>
              <a:defRPr/>
            </a:pPr>
            <a:r>
              <a:rPr lang="en-GB" sz="3000" smtClean="0"/>
              <a:t>Functional analysis and using this to plan treatment</a:t>
            </a:r>
            <a:r>
              <a:rPr lang="en-US" sz="3000" smtClean="0"/>
              <a:t> </a:t>
            </a:r>
          </a:p>
          <a:p>
            <a:pPr>
              <a:lnSpc>
                <a:spcPct val="70000"/>
              </a:lnSpc>
              <a:defRPr/>
            </a:pPr>
            <a:r>
              <a:rPr lang="en-US" sz="3000" smtClean="0"/>
              <a:t>Social skills training</a:t>
            </a:r>
          </a:p>
          <a:p>
            <a:pPr>
              <a:lnSpc>
                <a:spcPct val="70000"/>
              </a:lnSpc>
              <a:defRPr/>
            </a:pPr>
            <a:r>
              <a:rPr lang="en-US" sz="3000" smtClean="0"/>
              <a:t>Graded task assignment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3000" smtClean="0"/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8077200" cy="838200"/>
          </a:xfrm>
        </p:spPr>
        <p:txBody>
          <a:bodyPr/>
          <a:lstStyle/>
          <a:p>
            <a:pPr>
              <a:defRPr/>
            </a:pPr>
            <a:r>
              <a:rPr lang="en-US" sz="4000" u="sng">
                <a:solidFill>
                  <a:schemeClr val="folHlink"/>
                </a:solidFill>
              </a:rPr>
              <a:t>Cognitive Interventions</a:t>
            </a:r>
            <a:r>
              <a:rPr lang="en-US" sz="360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20000" cy="4267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3000" smtClean="0"/>
              <a:t>Socratic questioning/Guided discovery</a:t>
            </a:r>
          </a:p>
          <a:p>
            <a:pPr>
              <a:lnSpc>
                <a:spcPct val="90000"/>
              </a:lnSpc>
              <a:defRPr/>
            </a:pPr>
            <a:r>
              <a:rPr lang="en-US" sz="3000" smtClean="0"/>
              <a:t>Monitor automatic thoughts</a:t>
            </a:r>
          </a:p>
          <a:p>
            <a:pPr>
              <a:lnSpc>
                <a:spcPct val="90000"/>
              </a:lnSpc>
              <a:defRPr/>
            </a:pPr>
            <a:r>
              <a:rPr lang="en-US" sz="3000" smtClean="0"/>
              <a:t>Promote cognitive restructuring </a:t>
            </a:r>
          </a:p>
          <a:p>
            <a:pPr>
              <a:lnSpc>
                <a:spcPct val="90000"/>
              </a:lnSpc>
              <a:defRPr/>
            </a:pPr>
            <a:r>
              <a:rPr lang="en-US" sz="3000" smtClean="0"/>
              <a:t>Examine alternative evidence</a:t>
            </a:r>
          </a:p>
          <a:p>
            <a:pPr>
              <a:lnSpc>
                <a:spcPct val="90000"/>
              </a:lnSpc>
              <a:defRPr/>
            </a:pPr>
            <a:r>
              <a:rPr lang="en-US" sz="3000" smtClean="0"/>
              <a:t>Modify core beliefs </a:t>
            </a:r>
          </a:p>
          <a:p>
            <a:pPr>
              <a:lnSpc>
                <a:spcPct val="90000"/>
              </a:lnSpc>
              <a:defRPr/>
            </a:pPr>
            <a:r>
              <a:rPr lang="en-GB" sz="3000" smtClean="0"/>
              <a:t>Identify and work with safety behaviours</a:t>
            </a:r>
          </a:p>
          <a:p>
            <a:pPr>
              <a:lnSpc>
                <a:spcPct val="90000"/>
              </a:lnSpc>
              <a:defRPr/>
            </a:pPr>
            <a:r>
              <a:rPr lang="en-US" sz="3000" smtClean="0">
                <a:cs typeface="Times New Roman" pitchFamily="18" charset="0"/>
              </a:rPr>
              <a:t> </a:t>
            </a:r>
            <a:r>
              <a:rPr lang="en-GB" sz="3000" smtClean="0"/>
              <a:t>Plan and conduct behavioural experiments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00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Mental health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5040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700" smtClean="0"/>
              <a:t>Around 300 people out of 1,000 will experience mental health problems every year in Britain </a:t>
            </a:r>
          </a:p>
          <a:p>
            <a:pPr>
              <a:lnSpc>
                <a:spcPct val="80000"/>
              </a:lnSpc>
              <a:defRPr/>
            </a:pPr>
            <a:endParaRPr lang="en-GB" sz="900" smtClean="0"/>
          </a:p>
          <a:p>
            <a:pPr>
              <a:lnSpc>
                <a:spcPct val="80000"/>
              </a:lnSpc>
              <a:defRPr/>
            </a:pPr>
            <a:r>
              <a:rPr lang="en-GB" sz="2700" smtClean="0"/>
              <a:t>230 of these will visit a GP </a:t>
            </a:r>
          </a:p>
          <a:p>
            <a:pPr>
              <a:lnSpc>
                <a:spcPct val="80000"/>
              </a:lnSpc>
              <a:defRPr/>
            </a:pPr>
            <a:endParaRPr lang="en-GB" sz="1000" smtClean="0"/>
          </a:p>
          <a:p>
            <a:pPr>
              <a:lnSpc>
                <a:spcPct val="80000"/>
              </a:lnSpc>
              <a:defRPr/>
            </a:pPr>
            <a:r>
              <a:rPr lang="en-GB" sz="2700" smtClean="0"/>
              <a:t>102 of these will be diagnosed as having a mental health problem </a:t>
            </a:r>
          </a:p>
          <a:p>
            <a:pPr>
              <a:lnSpc>
                <a:spcPct val="80000"/>
              </a:lnSpc>
              <a:defRPr/>
            </a:pPr>
            <a:endParaRPr lang="en-GB" sz="1000" smtClean="0"/>
          </a:p>
          <a:p>
            <a:pPr>
              <a:lnSpc>
                <a:spcPct val="80000"/>
              </a:lnSpc>
              <a:defRPr/>
            </a:pPr>
            <a:r>
              <a:rPr lang="en-GB" sz="2700" smtClean="0"/>
              <a:t>24 of these will be referred to a specialist psychiatric service </a:t>
            </a:r>
          </a:p>
          <a:p>
            <a:pPr>
              <a:lnSpc>
                <a:spcPct val="80000"/>
              </a:lnSpc>
              <a:defRPr/>
            </a:pPr>
            <a:endParaRPr lang="en-GB" sz="1000" smtClean="0"/>
          </a:p>
          <a:p>
            <a:pPr>
              <a:lnSpc>
                <a:spcPct val="80000"/>
              </a:lnSpc>
              <a:defRPr/>
            </a:pPr>
            <a:r>
              <a:rPr lang="en-GB" sz="2700" smtClean="0"/>
              <a:t>6 will become inpatients in psychiatric hospitals</a:t>
            </a:r>
          </a:p>
          <a:p>
            <a:pPr>
              <a:lnSpc>
                <a:spcPct val="80000"/>
              </a:lnSpc>
              <a:defRPr/>
            </a:pPr>
            <a:endParaRPr lang="en-GB" sz="2700" smtClean="0"/>
          </a:p>
          <a:p>
            <a:pPr>
              <a:lnSpc>
                <a:spcPct val="80000"/>
              </a:lnSpc>
              <a:defRPr/>
            </a:pPr>
            <a:endParaRPr lang="en-GB" sz="2700" smtClean="0"/>
          </a:p>
          <a:p>
            <a:pPr marL="400050" lvl="1" indent="0"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100" smtClean="0"/>
              <a:t>www.mind.org.uk/help/research_and_policy/statistics_1_how_common_is_mental_distress</a:t>
            </a:r>
          </a:p>
          <a:p>
            <a:pPr>
              <a:lnSpc>
                <a:spcPct val="80000"/>
              </a:lnSpc>
              <a:defRPr/>
            </a:pPr>
            <a:endParaRPr lang="en-GB" sz="27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Evidence Base for CBT</a:t>
            </a: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27550"/>
          </a:xfrm>
        </p:spPr>
        <p:txBody>
          <a:bodyPr/>
          <a:lstStyle/>
          <a:p>
            <a:pPr marL="339725" indent="-339725" eaLnBrk="1" hangingPunct="1">
              <a:spcBef>
                <a:spcPts val="600"/>
              </a:spcBef>
              <a:buClr>
                <a:srgbClr val="000000"/>
              </a:buClr>
              <a:buFontTx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2400" smtClean="0"/>
              <a:t>						       Recovery Rate </a:t>
            </a:r>
          </a:p>
          <a:p>
            <a:pPr marL="339725" indent="-339725" eaLnBrk="1" hangingPunct="1">
              <a:spcBef>
                <a:spcPts val="6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2400" smtClean="0"/>
              <a:t>All Anxiety Disorders			71%</a:t>
            </a:r>
          </a:p>
          <a:p>
            <a:pPr marL="339725" indent="-339725" eaLnBrk="1" hangingPunct="1">
              <a:spcBef>
                <a:spcPts val="6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2400" smtClean="0"/>
              <a:t>Panic disorder				75%	 </a:t>
            </a:r>
          </a:p>
          <a:p>
            <a:pPr marL="339725" indent="-339725" eaLnBrk="1" hangingPunct="1">
              <a:spcBef>
                <a:spcPts val="6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2400" smtClean="0"/>
              <a:t>Posttraumatic stress disorder		75%</a:t>
            </a:r>
          </a:p>
          <a:p>
            <a:pPr marL="339725" indent="-339725" eaLnBrk="1" hangingPunct="1">
              <a:spcBef>
                <a:spcPts val="6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2400" smtClean="0"/>
              <a:t>Social Phobia				76%     </a:t>
            </a:r>
          </a:p>
          <a:p>
            <a:pPr marL="339725" indent="-339725" eaLnBrk="1" hangingPunct="1">
              <a:spcBef>
                <a:spcPts val="6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2400" smtClean="0"/>
              <a:t>Generalised anxiety disorder		69%  </a:t>
            </a:r>
          </a:p>
          <a:p>
            <a:pPr marL="339725" indent="-339725" eaLnBrk="1" hangingPunct="1">
              <a:spcBef>
                <a:spcPts val="6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2400" smtClean="0"/>
              <a:t>Obsessive compulsive disorder  	49%</a:t>
            </a:r>
          </a:p>
          <a:p>
            <a:pPr marL="339725" indent="-339725" eaLnBrk="1" hangingPunct="1">
              <a:spcBef>
                <a:spcPts val="6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2400" smtClean="0"/>
              <a:t>Specific Phobias				81%</a:t>
            </a:r>
          </a:p>
          <a:p>
            <a:pPr marL="339725" indent="-339725" eaLnBrk="1" hangingPunct="1">
              <a:spcBef>
                <a:spcPts val="6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2400" smtClean="0"/>
              <a:t>Major depressive disorder		60%	</a:t>
            </a:r>
          </a:p>
          <a:p>
            <a:pPr marL="339725" indent="-339725" eaLnBrk="1" hangingPunct="1">
              <a:spcBef>
                <a:spcPts val="600"/>
              </a:spcBef>
              <a:buFontTx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endParaRPr lang="en-GB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CBT vs Medication</a:t>
            </a: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7550"/>
          </a:xfrm>
        </p:spPr>
        <p:txBody>
          <a:bodyPr/>
          <a:lstStyle/>
          <a:p>
            <a:pPr eaLnBrk="1" hangingPunct="1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CBT has been shown to have significantly lower relapse rates than anti-depressant medications.</a:t>
            </a:r>
          </a:p>
          <a:p>
            <a:pPr eaLnBrk="1" hangingPunct="1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Panic disorder:  			5%	vs  40%</a:t>
            </a:r>
          </a:p>
          <a:p>
            <a:pPr eaLnBrk="1" hangingPunct="1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Social Phobia: 	       		0%	vs  33%</a:t>
            </a:r>
          </a:p>
          <a:p>
            <a:pPr eaLnBrk="1" hangingPunct="1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OCD:			       			12%	vs  45%</a:t>
            </a:r>
          </a:p>
          <a:p>
            <a:pPr eaLnBrk="1" hangingPunct="1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Depression		       		45%	vs  86%</a:t>
            </a:r>
          </a:p>
          <a:p>
            <a:pPr eaLnBrk="1" hangingPunct="1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NICE guidelines</a:t>
            </a: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7388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000" smtClean="0"/>
              <a:t>CBT recommended as first line treatment for: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000" smtClean="0"/>
              <a:t>	Depression,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000" smtClean="0"/>
              <a:t>	Social anxiety,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000" smtClean="0"/>
              <a:t>	PTSD,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000" smtClean="0"/>
              <a:t>	Generalised anxiety disorder,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000" smtClean="0"/>
              <a:t>	OCD,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000" smtClean="0"/>
              <a:t>	Bulimia,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000" smtClean="0"/>
              <a:t>	Panic disorder and specific phobia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000" smtClean="0"/>
              <a:t>	(see NICE at www.nice.org.uk)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The Depression report (2005)</a:t>
            </a:r>
          </a:p>
        </p:txBody>
      </p:sp>
      <p:pic>
        <p:nvPicPr>
          <p:cNvPr id="6553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196975"/>
            <a:ext cx="3763962" cy="5184775"/>
          </a:xfrm>
        </p:spPr>
      </p:pic>
      <p:pic>
        <p:nvPicPr>
          <p:cNvPr id="65539" name="Picture 8" descr="Dr David Clar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2" descr="Professor Lord Richard Layar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17637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smtClean="0">
                <a:effectLst/>
              </a:rPr>
              <a:t>The programme began in 2006 with demonstration sites in Doncaster and Newham focusing on improving access to psychological therapies services for adults of working age. </a:t>
            </a:r>
          </a:p>
          <a:p>
            <a:pPr>
              <a:lnSpc>
                <a:spcPct val="80000"/>
              </a:lnSpc>
            </a:pPr>
            <a:endParaRPr lang="en-GB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000" smtClean="0">
                <a:effectLst/>
              </a:rPr>
              <a:t>By 31 March 2011:</a:t>
            </a:r>
          </a:p>
          <a:p>
            <a:pPr>
              <a:lnSpc>
                <a:spcPct val="80000"/>
              </a:lnSpc>
            </a:pPr>
            <a:endParaRPr lang="en-GB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000" smtClean="0">
                <a:effectLst/>
              </a:rPr>
              <a:t>142 of the 151 Primary Care Trusts in England have a service from this programme in at least part of their area and just over 50 per cent of the adult population has access </a:t>
            </a:r>
          </a:p>
          <a:p>
            <a:pPr>
              <a:lnSpc>
                <a:spcPct val="80000"/>
              </a:lnSpc>
            </a:pPr>
            <a:endParaRPr lang="en-GB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000" b="1" smtClean="0">
                <a:effectLst/>
              </a:rPr>
              <a:t>3,660</a:t>
            </a:r>
            <a:r>
              <a:rPr lang="en-GB" sz="2000" smtClean="0">
                <a:effectLst/>
              </a:rPr>
              <a:t> new cognitive behavioural therapy workers have been trained </a:t>
            </a:r>
          </a:p>
          <a:p>
            <a:pPr>
              <a:lnSpc>
                <a:spcPct val="80000"/>
              </a:lnSpc>
            </a:pPr>
            <a:endParaRPr lang="en-GB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000" smtClean="0">
                <a:effectLst/>
              </a:rPr>
              <a:t>Over </a:t>
            </a:r>
            <a:r>
              <a:rPr lang="en-GB" sz="2000" b="1" smtClean="0">
                <a:effectLst/>
              </a:rPr>
              <a:t>600,000</a:t>
            </a:r>
            <a:r>
              <a:rPr lang="en-GB" sz="2000" smtClean="0">
                <a:effectLst/>
              </a:rPr>
              <a:t> people started treatment, over </a:t>
            </a:r>
            <a:r>
              <a:rPr lang="en-GB" sz="2000" b="1" smtClean="0">
                <a:effectLst/>
              </a:rPr>
              <a:t>350,000</a:t>
            </a:r>
            <a:r>
              <a:rPr lang="en-GB" sz="2000" smtClean="0">
                <a:effectLst/>
              </a:rPr>
              <a:t> completed it, over 120,000 moved to recovery and over 23,000 came off sick pay or benefits between October 2008 and 31 March 2011</a:t>
            </a:r>
          </a:p>
          <a:p>
            <a:pPr>
              <a:lnSpc>
                <a:spcPct val="80000"/>
              </a:lnSpc>
            </a:pPr>
            <a:endParaRPr lang="en-GB" sz="2000" smtClean="0">
              <a:effectLst/>
            </a:endParaRPr>
          </a:p>
        </p:txBody>
      </p:sp>
      <p:pic>
        <p:nvPicPr>
          <p:cNvPr id="66562" name="Picture 4" descr="header_954x111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68300"/>
            <a:ext cx="8229600" cy="957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5" descr="99-09022011082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3341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7" descr="header_954x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36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David Clark - </a:t>
            </a:r>
            <a:r>
              <a:rPr lang="en-GB" sz="2400" dirty="0" smtClean="0"/>
              <a:t>http:/</a:t>
            </a:r>
            <a:r>
              <a:rPr lang="en-GB" sz="2400" dirty="0"/>
              <a:t>/www.youtube.com/watch?v=JSO6iAFekPw</a:t>
            </a:r>
            <a:endParaRPr lang="en-GB" sz="2400" dirty="0" smtClean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Operant </a:t>
            </a:r>
            <a:r>
              <a:rPr lang="en-GB" sz="2400" dirty="0" smtClean="0"/>
              <a:t>conditioning</a:t>
            </a:r>
          </a:p>
          <a:p>
            <a:pPr>
              <a:defRPr/>
            </a:pPr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www.youtube.com/watch?v=ejjZZNGfIOM</a:t>
            </a:r>
            <a:endParaRPr lang="en-GB" sz="2400" dirty="0" smtClean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/>
              <a:t>CBT session (3’21”) http://www.youtube.com/watch?v=fCZpUIEUsys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en-GB" smtClean="0">
                <a:effectLst/>
              </a:rPr>
              <a:t>General Practice</a:t>
            </a:r>
            <a:endParaRPr lang="en-US" smtClean="0">
              <a:effectLst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280 million consultations annually</a:t>
            </a:r>
          </a:p>
          <a:p>
            <a:r>
              <a:rPr lang="en-GB" smtClean="0">
                <a:effectLst/>
              </a:rPr>
              <a:t>30% have a mental health component</a:t>
            </a:r>
          </a:p>
          <a:p>
            <a:r>
              <a:rPr lang="en-GB" smtClean="0">
                <a:effectLst/>
              </a:rPr>
              <a:t>91% of all mental health problems are managed entirely in primary care</a:t>
            </a:r>
          </a:p>
          <a:p>
            <a:r>
              <a:rPr lang="en-GB" smtClean="0">
                <a:effectLst/>
              </a:rPr>
              <a:t>25% of people with severe mental health problems are managed entirely in primary care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GB" sz="2400" smtClean="0">
                <a:effectLst/>
              </a:rPr>
              <a:t>1 in 4 British adults experience at least one diagnosable mental health problem in any one year, and 1 in 6 experiences this at any given time.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smtClean="0">
              <a:effectLst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smtClean="0">
                <a:effectLst/>
              </a:rPr>
              <a:t>Mixed anxiety &amp; depression is the most common mental disorder in Britain, with 9% of people meeting criteria for diagnosis.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smtClean="0">
              <a:effectLst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smtClean="0">
                <a:effectLst/>
              </a:rPr>
              <a:t>Between 8-12% of the population experience depression in any year.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400" i="1" smtClean="0">
                <a:effectLst/>
              </a:rPr>
              <a:t>The Office for National Statistics Psychiatric Morbidity report, 2001</a:t>
            </a:r>
          </a:p>
          <a:p>
            <a:pPr>
              <a:lnSpc>
                <a:spcPct val="80000"/>
              </a:lnSpc>
            </a:pPr>
            <a:endParaRPr lang="en-GB" sz="1400" smtClean="0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/>
          </a:p>
          <a:p>
            <a:pPr marL="0" indent="0" algn="r">
              <a:buFont typeface="Wingdings" pitchFamily="2" charset="2"/>
              <a:buNone/>
              <a:defRPr/>
            </a:pPr>
            <a:r>
              <a:rPr lang="en-GB" sz="1500" dirty="0" smtClean="0"/>
              <a:t>http://www.mind.org.uk/help/research_and_policy/statistics_1_how_common_is_mental_distress</a:t>
            </a:r>
            <a:endParaRPr lang="en-GB" sz="15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7904162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r>
              <a:rPr lang="en-GB" sz="6000" smtClean="0">
                <a:effectLst/>
              </a:rPr>
              <a:t>Therapy?</a:t>
            </a:r>
          </a:p>
        </p:txBody>
      </p:sp>
      <p:pic>
        <p:nvPicPr>
          <p:cNvPr id="28674" name="Picture 7" descr="mban3059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35972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Psychodynamic therapy</a:t>
            </a:r>
          </a:p>
        </p:txBody>
      </p:sp>
      <p:pic>
        <p:nvPicPr>
          <p:cNvPr id="29698" name="Picture 7" descr="freu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484438"/>
            <a:ext cx="20113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971550" y="1773238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Dr Sigmund Freud 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84438"/>
            <a:ext cx="29527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620713"/>
            <a:ext cx="8229600" cy="1139825"/>
          </a:xfrm>
        </p:spPr>
        <p:txBody>
          <a:bodyPr anchorCtr="0"/>
          <a:lstStyle/>
          <a:p>
            <a:pPr algn="l">
              <a:defRPr/>
            </a:pPr>
            <a:r>
              <a:rPr lang="en-US" u="sng" dirty="0" err="1" smtClean="0"/>
              <a:t>Behavioural</a:t>
            </a:r>
            <a:r>
              <a:rPr lang="en-US" u="sng" dirty="0" smtClean="0"/>
              <a:t> theory</a:t>
            </a:r>
            <a:endParaRPr lang="en-GB" u="sng" dirty="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13" y="2508250"/>
            <a:ext cx="8229600" cy="39592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Behavioural</a:t>
            </a:r>
            <a:r>
              <a:rPr lang="en-US" dirty="0" smtClean="0"/>
              <a:t> psychologists believe that:</a:t>
            </a:r>
          </a:p>
          <a:p>
            <a:pPr lvl="1">
              <a:defRPr/>
            </a:pPr>
            <a:r>
              <a:rPr lang="en-US" dirty="0" smtClean="0"/>
              <a:t>Maladaptive </a:t>
            </a:r>
            <a:r>
              <a:rPr lang="en-US" dirty="0" err="1" smtClean="0"/>
              <a:t>behaviours</a:t>
            </a:r>
            <a:r>
              <a:rPr lang="en-US" dirty="0" smtClean="0"/>
              <a:t> are not merely symptoms of underlying problems</a:t>
            </a:r>
          </a:p>
          <a:p>
            <a:pPr lvl="2">
              <a:defRPr/>
            </a:pPr>
            <a:r>
              <a:rPr lang="en-US" dirty="0" smtClean="0"/>
              <a:t>The </a:t>
            </a:r>
            <a:r>
              <a:rPr lang="en-US" dirty="0" err="1" smtClean="0"/>
              <a:t>behaviours</a:t>
            </a:r>
            <a:r>
              <a:rPr lang="en-US" dirty="0" smtClean="0"/>
              <a:t> </a:t>
            </a:r>
            <a:r>
              <a:rPr lang="en-US" i="1" dirty="0" smtClean="0"/>
              <a:t>are</a:t>
            </a:r>
            <a:r>
              <a:rPr lang="en-US" dirty="0" smtClean="0"/>
              <a:t> the problem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Problem </a:t>
            </a:r>
            <a:r>
              <a:rPr lang="en-US" dirty="0" err="1" smtClean="0"/>
              <a:t>behaviours</a:t>
            </a:r>
            <a:r>
              <a:rPr lang="en-US" dirty="0" smtClean="0"/>
              <a:t> are learned in the same ways normal </a:t>
            </a:r>
            <a:r>
              <a:rPr lang="en-US" dirty="0" err="1" smtClean="0"/>
              <a:t>behaviours</a:t>
            </a:r>
            <a:r>
              <a:rPr lang="en-US" dirty="0" smtClean="0"/>
              <a:t> are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100013"/>
            <a:ext cx="18129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6732588" y="2184400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/>
              <a:t>B.F. Skinner 1904-1990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6141</TotalTime>
  <Words>881</Words>
  <Application>Microsoft Office PowerPoint</Application>
  <PresentationFormat>On-screen Show (4:3)</PresentationFormat>
  <Paragraphs>275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Wingdings</vt:lpstr>
      <vt:lpstr>Calibri</vt:lpstr>
      <vt:lpstr>Times New Roman</vt:lpstr>
      <vt:lpstr>Courier New</vt:lpstr>
      <vt:lpstr>ＭＳ Ｐゴシック</vt:lpstr>
      <vt:lpstr>Ripple</vt:lpstr>
      <vt:lpstr>Cognitive and behavioural psychological therapies</vt:lpstr>
      <vt:lpstr>Overview</vt:lpstr>
      <vt:lpstr>Mental health in the UK</vt:lpstr>
      <vt:lpstr>General Practice</vt:lpstr>
      <vt:lpstr>PowerPoint Presentation</vt:lpstr>
      <vt:lpstr>PowerPoint Presentation</vt:lpstr>
      <vt:lpstr>Therapy?</vt:lpstr>
      <vt:lpstr>Psychodynamic therapy</vt:lpstr>
      <vt:lpstr>Behavioural theory</vt:lpstr>
      <vt:lpstr>Behavioural theory</vt:lpstr>
      <vt:lpstr>PowerPoint Presentation</vt:lpstr>
      <vt:lpstr>Phobia Development</vt:lpstr>
      <vt:lpstr>Two-factor theory of maintenance of classically conditioned associations e.g. fear</vt:lpstr>
      <vt:lpstr>Behaviour therapy</vt:lpstr>
      <vt:lpstr>Behaviour Therapies</vt:lpstr>
      <vt:lpstr>Graded exposure</vt:lpstr>
      <vt:lpstr>Cognitive Theory</vt:lpstr>
      <vt:lpstr>You’re walking down the High Street, and someone you know walks by without acknowledging you…</vt:lpstr>
      <vt:lpstr>PowerPoint Presentation</vt:lpstr>
      <vt:lpstr>Beck (1963) Thinking and depression</vt:lpstr>
      <vt:lpstr>Negative Thinking Traps</vt:lpstr>
      <vt:lpstr>General Principles of Cognitive Therapy</vt:lpstr>
      <vt:lpstr>PowerPoint Presentation</vt:lpstr>
      <vt:lpstr>Clark’s Model of Panic</vt:lpstr>
      <vt:lpstr>Panic cycle</vt:lpstr>
      <vt:lpstr>Cognitive therapy for panic disorder</vt:lpstr>
      <vt:lpstr>Interoceptive Exposure</vt:lpstr>
      <vt:lpstr>Behavioral Interventions </vt:lpstr>
      <vt:lpstr>Cognitive Interventions </vt:lpstr>
      <vt:lpstr>Evidence Base for CBT</vt:lpstr>
      <vt:lpstr>CBT vs Medication</vt:lpstr>
      <vt:lpstr>NICE guidelines</vt:lpstr>
      <vt:lpstr>The Depression report (2005)</vt:lpstr>
      <vt:lpstr>PowerPoint Presentation</vt:lpstr>
      <vt:lpstr>PowerPoint Presentation</vt:lpstr>
      <vt:lpstr>PowerPoint Presentation</vt:lpstr>
    </vt:vector>
  </TitlesOfParts>
  <Company>HCData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Murphy</dc:creator>
  <cp:lastModifiedBy>Shiel, Nuala</cp:lastModifiedBy>
  <cp:revision>334</cp:revision>
  <dcterms:created xsi:type="dcterms:W3CDTF">2003-10-26T17:36:47Z</dcterms:created>
  <dcterms:modified xsi:type="dcterms:W3CDTF">2012-11-06T13:31:56Z</dcterms:modified>
</cp:coreProperties>
</file>