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1" r:id="rId5"/>
    <p:sldId id="270" r:id="rId6"/>
    <p:sldId id="262" r:id="rId7"/>
    <p:sldId id="263" r:id="rId8"/>
    <p:sldId id="274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95" r:id="rId19"/>
    <p:sldId id="297" r:id="rId20"/>
    <p:sldId id="298" r:id="rId21"/>
    <p:sldId id="300" r:id="rId22"/>
    <p:sldId id="302" r:id="rId23"/>
    <p:sldId id="303" r:id="rId24"/>
    <p:sldId id="290" r:id="rId25"/>
    <p:sldId id="291" r:id="rId26"/>
    <p:sldId id="292" r:id="rId27"/>
    <p:sldId id="293" r:id="rId28"/>
    <p:sldId id="294" r:id="rId29"/>
  </p:sldIdLst>
  <p:sldSz cx="9525000" cy="6286500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A8F4"/>
    <a:srgbClr val="EBFFA0"/>
    <a:srgbClr val="FFCEF7"/>
    <a:srgbClr val="FF8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7" autoAdjust="0"/>
    <p:restoredTop sz="83028" autoAdjust="0"/>
  </p:normalViewPr>
  <p:slideViewPr>
    <p:cSldViewPr snapToGrid="0" snapToObjects="1">
      <p:cViewPr>
        <p:scale>
          <a:sx n="50" d="100"/>
          <a:sy n="50" d="100"/>
        </p:scale>
        <p:origin x="-942" y="-528"/>
      </p:cViewPr>
      <p:guideLst>
        <p:guide orient="horz" pos="1980"/>
        <p:guide pos="30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4BB91-C467-8D45-A1D9-19C54E5B9A60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1850" y="685800"/>
            <a:ext cx="5194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9315-3722-ED48-AFE9-E49A926AE7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4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 Vincent</a:t>
            </a:r>
          </a:p>
          <a:p>
            <a:r>
              <a:rPr lang="en-US" dirty="0" smtClean="0"/>
              <a:t>53 years</a:t>
            </a:r>
            <a:r>
              <a:rPr lang="en-US" baseline="0" dirty="0" smtClean="0"/>
              <a:t> in England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Flat – problems for 17 years between him &amp; manager (‘grievance’). Got worse in last 6 months. Refused to go into more detail as he is concerned about alleged upcoming court case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PC = said no reason for admission. Collateral from housing manager said….(e.g. tap water poisoned, sleeping with kitchen knife under pillow, noises at night, suspicious people </a:t>
            </a:r>
            <a:r>
              <a:rPr lang="en-US" baseline="0" dirty="0" err="1" smtClean="0"/>
              <a:t>takign</a:t>
            </a:r>
            <a:r>
              <a:rPr lang="en-US" baseline="0" dirty="0" smtClean="0"/>
              <a:t> things from flat, pouring water on him while sleeping, preoccupied with thought of eviction – turned out to be true)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HPC – ‘life was full of joy and beauty until last 6 months’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0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5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PMH – ‘destroyed</a:t>
            </a:r>
            <a:r>
              <a:rPr lang="en-US" baseline="0" dirty="0" smtClean="0"/>
              <a:t> hand with saw’</a:t>
            </a:r>
          </a:p>
          <a:p>
            <a:r>
              <a:rPr lang="en-US" baseline="0" dirty="0" smtClean="0"/>
              <a:t>         – CRF due to diabetes and high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</a:t>
            </a:r>
            <a:r>
              <a:rPr lang="en-US" baseline="0" dirty="0" smtClean="0"/>
              <a:t> – not forthcoming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 – no family (‘mother took 2 of</a:t>
            </a:r>
            <a:r>
              <a:rPr lang="en-US" baseline="0" dirty="0" smtClean="0"/>
              <a:t> them away. One is in Trinidad.)</a:t>
            </a:r>
          </a:p>
          <a:p>
            <a:r>
              <a:rPr lang="en-US" baseline="0" dirty="0" smtClean="0"/>
              <a:t>      – looked after self with difficulty: burnt fingers </a:t>
            </a:r>
            <a:r>
              <a:rPr lang="en-US" baseline="0" dirty="0" err="1" smtClean="0"/>
              <a:t>etc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INSIGHT – ‘in</a:t>
            </a:r>
            <a:r>
              <a:rPr lang="en-US" baseline="0" dirty="0" smtClean="0"/>
              <a:t> excellent health’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9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(aka </a:t>
            </a:r>
            <a:r>
              <a:rPr lang="en-US" dirty="0" err="1" smtClean="0"/>
              <a:t>depixol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Capacity</a:t>
            </a:r>
            <a:r>
              <a:rPr lang="en-US" baseline="0" dirty="0" smtClean="0"/>
              <a:t> – was unable to repeat the situation back to doctor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Aripriprazole</a:t>
            </a:r>
            <a:r>
              <a:rPr lang="en-US" baseline="0" dirty="0" smtClean="0"/>
              <a:t> – safest for use in CRF short time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3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interests meeting – decided covert medication</a:t>
            </a:r>
            <a:r>
              <a:rPr lang="en-US" baseline="0" dirty="0" smtClean="0"/>
              <a:t> would avoid complication. DEFINE what COVERT MEANS.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Although this figure could be unrealistically low due to underreporting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Urgent </a:t>
            </a:r>
            <a:r>
              <a:rPr lang="en-GB" dirty="0" err="1" smtClean="0"/>
              <a:t>rx</a:t>
            </a:r>
            <a:r>
              <a:rPr lang="en-GB" dirty="0" smtClean="0"/>
              <a:t> under</a:t>
            </a:r>
            <a:r>
              <a:rPr lang="en-GB" baseline="0" dirty="0" smtClean="0"/>
              <a:t> </a:t>
            </a:r>
            <a:r>
              <a:rPr lang="en-GB" dirty="0" smtClean="0"/>
              <a:t>SECTION 6</a:t>
            </a:r>
            <a:r>
              <a:rPr lang="en-GB" baseline="0" dirty="0" smtClean="0"/>
              <a:t>2 stating…</a:t>
            </a:r>
            <a:r>
              <a:rPr lang="en-GB" b="1" dirty="0" smtClean="0"/>
              <a:t>Note</a:t>
            </a:r>
            <a:r>
              <a:rPr lang="en-GB" dirty="0" smtClean="0"/>
              <a:t>: under </a:t>
            </a:r>
            <a:r>
              <a:rPr lang="en-GB" b="1" dirty="0" smtClean="0"/>
              <a:t>section 62</a:t>
            </a:r>
            <a:r>
              <a:rPr lang="en-GB" dirty="0" smtClean="0"/>
              <a:t>, any treatment for mental disorder can be given without consent in specific emergencies, subject to restrictions when a treatment is irreversible or hazardous.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9315-3722-ED48-AFE9-E49A926AE7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1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autonomy is paramount and a basic right, covert medication is paternalistic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Deception is intrinsically wrong and breaches trust – there is a difference between treating a patient against their knowledge vs. against their will, regardless of intent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 may be for benefit of staff rather than patient – e.g. managing difficult patients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 be justified on aim of improving quality of life as only patient can decide this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patient’s view could reflect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premorbid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view or their current psychopathology</a:t>
            </a:r>
            <a:endParaRPr lang="en-GB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 cannot refuse treatment as patient autonomy is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deprioritised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context of mental health – </a:t>
            </a:r>
            <a:r>
              <a:rPr lang="en-GB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Hay's paradox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the organ giving consent is the organ affected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 is occurring in best interests and is necessary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 risks to patient and  costs associated with delayed treatment – e.g. patient self-harm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Duration of untreated psychosis causes increased morbidity and poorer patient outcome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option as alternatives are more restrictive – Covert medication is a least restrictive alternative: less distressing and preserves some dignity – i.e. rather than restraint and forcible treatment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treatment is primarily undertaken to benefit patient and improve quality of life – beneficence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harm is intended – non-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maleficence</a:t>
            </a: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5EBBE-D51E-4549-A4DF-030C25F93E1D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75" y="1952625"/>
            <a:ext cx="8096250" cy="13477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562350"/>
            <a:ext cx="6667500" cy="1606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5BA25-3847-3B41-B514-6B30A05D5B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7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E262E-FC0B-4D4B-8E6A-50472740DD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4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558800"/>
            <a:ext cx="2024062" cy="5029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375" y="558800"/>
            <a:ext cx="5919788" cy="5029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EA065-F62E-284E-96BA-3D5C5ED22D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44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6B558-F830-8949-9F1F-C2323B4BDE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4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4040188"/>
            <a:ext cx="8096250" cy="1247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75" y="2663825"/>
            <a:ext cx="8096250" cy="13763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A0476-B71C-B54B-9633-62CD013411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5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816100"/>
            <a:ext cx="3971925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816100"/>
            <a:ext cx="3971925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A3985-18FD-F04B-AAD5-AB6D9F0774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80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52413"/>
            <a:ext cx="8572500" cy="10477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1406525"/>
            <a:ext cx="4208463" cy="587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" y="1993900"/>
            <a:ext cx="4208463" cy="3621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8700" y="1406525"/>
            <a:ext cx="4210050" cy="587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1993900"/>
            <a:ext cx="4210050" cy="3621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1F69F-C39F-194D-9BAF-06B77D6ED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5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D89D1-C675-0346-9EA4-CFEEAAC073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4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0B42-43C5-B640-8A7F-1995572486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0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50825"/>
            <a:ext cx="3133725" cy="10652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275" y="250825"/>
            <a:ext cx="5324475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" y="1316038"/>
            <a:ext cx="3133725" cy="4298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60B8B-6FA1-5647-AE73-183471B6B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9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4400550"/>
            <a:ext cx="5715000" cy="519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6900" y="561975"/>
            <a:ext cx="5715000" cy="3771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6900" y="4919663"/>
            <a:ext cx="5715000" cy="738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505D-27D0-F941-A79A-83428A6F70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9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2929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558800"/>
            <a:ext cx="8096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75" y="1816100"/>
            <a:ext cx="80962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75" y="5727700"/>
            <a:ext cx="19843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4375" y="5727700"/>
            <a:ext cx="30162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6250" y="5727700"/>
            <a:ext cx="19843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47E76A09-9E17-C94C-B520-9C2D0DDC3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75" y="1238251"/>
            <a:ext cx="8096250" cy="1809750"/>
          </a:xfrm>
        </p:spPr>
        <p:txBody>
          <a:bodyPr/>
          <a:lstStyle/>
          <a:p>
            <a:r>
              <a:rPr lang="en-US" sz="5400" dirty="0" smtClean="0">
                <a:solidFill>
                  <a:srgbClr val="EBFFA0"/>
                </a:solidFill>
                <a:latin typeface="Arial" pitchFamily="34" charset="0"/>
                <a:cs typeface="Arial" pitchFamily="34" charset="0"/>
              </a:rPr>
              <a:t>The Ethics of Covert Medication</a:t>
            </a:r>
            <a:endParaRPr lang="en-US" sz="5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714750"/>
            <a:ext cx="7619999" cy="1733550"/>
          </a:xfrm>
        </p:spPr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Frances Conti-</a:t>
            </a:r>
            <a:r>
              <a:rPr lang="en-US" sz="28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Ramsden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Christina </a:t>
            </a:r>
            <a:r>
              <a:rPr lang="en-US" sz="28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Crossette-Thambiah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Anthony Dorr, David Smith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Ethical viewpoints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sz="3500" b="1" dirty="0" smtClean="0">
                <a:solidFill>
                  <a:srgbClr val="66FFFF"/>
                </a:solidFill>
                <a:latin typeface="Calibri"/>
                <a:cs typeface="Calibri"/>
              </a:rPr>
              <a:t>Virtue ethics</a:t>
            </a:r>
          </a:p>
          <a:p>
            <a:pPr lvl="1"/>
            <a:r>
              <a:rPr lang="en-GB" sz="2600" b="1" dirty="0" smtClean="0">
                <a:solidFill>
                  <a:schemeClr val="bg1"/>
                </a:solidFill>
                <a:latin typeface="Calibri"/>
                <a:cs typeface="Calibri"/>
              </a:rPr>
              <a:t>Character </a:t>
            </a:r>
            <a:r>
              <a:rPr lang="en-GB" sz="2600" b="1" dirty="0">
                <a:solidFill>
                  <a:schemeClr val="bg1"/>
                </a:solidFill>
                <a:latin typeface="Calibri"/>
                <a:cs typeface="Calibri"/>
              </a:rPr>
              <a:t>of a moral </a:t>
            </a:r>
            <a:r>
              <a:rPr lang="en-GB" sz="2600" b="1" dirty="0" smtClean="0">
                <a:solidFill>
                  <a:schemeClr val="bg1"/>
                </a:solidFill>
                <a:latin typeface="Calibri"/>
                <a:cs typeface="Calibri"/>
              </a:rPr>
              <a:t>agent driving </a:t>
            </a:r>
            <a:r>
              <a:rPr lang="en-GB" sz="2600" b="1" dirty="0">
                <a:solidFill>
                  <a:schemeClr val="bg1"/>
                </a:solidFill>
                <a:latin typeface="Calibri"/>
                <a:cs typeface="Calibri"/>
              </a:rPr>
              <a:t>force for ethical behaviour</a:t>
            </a:r>
          </a:p>
          <a:p>
            <a:pPr lvl="0"/>
            <a:r>
              <a:rPr lang="en-GB" sz="3500" b="1" dirty="0">
                <a:solidFill>
                  <a:srgbClr val="66FFFF"/>
                </a:solidFill>
                <a:latin typeface="Calibri"/>
                <a:cs typeface="Calibri"/>
              </a:rPr>
              <a:t>Consequential </a:t>
            </a:r>
            <a:r>
              <a:rPr lang="en-GB" sz="3500" b="1" dirty="0" smtClean="0">
                <a:solidFill>
                  <a:srgbClr val="66FFFF"/>
                </a:solidFill>
                <a:latin typeface="Calibri"/>
                <a:cs typeface="Calibri"/>
              </a:rPr>
              <a:t>ethics</a:t>
            </a:r>
          </a:p>
          <a:p>
            <a:pPr lvl="1"/>
            <a:r>
              <a:rPr lang="en-GB" sz="2600" b="1" dirty="0" smtClean="0">
                <a:solidFill>
                  <a:srgbClr val="FFFFFF"/>
                </a:solidFill>
                <a:latin typeface="Calibri"/>
                <a:cs typeface="Calibri"/>
              </a:rPr>
              <a:t>Morality </a:t>
            </a:r>
            <a:r>
              <a:rPr lang="en-GB" sz="2600" b="1" dirty="0">
                <a:solidFill>
                  <a:srgbClr val="FFFFFF"/>
                </a:solidFill>
                <a:latin typeface="Calibri"/>
                <a:cs typeface="Calibri"/>
              </a:rPr>
              <a:t>of action determined only by its resulting </a:t>
            </a:r>
            <a:r>
              <a:rPr lang="en-GB" sz="2600" b="1" dirty="0" smtClean="0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endParaRPr lang="en-GB" sz="26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/>
            <a:r>
              <a:rPr lang="en-GB" sz="3500" b="1" dirty="0">
                <a:solidFill>
                  <a:srgbClr val="66FFFF"/>
                </a:solidFill>
                <a:latin typeface="Calibri"/>
                <a:cs typeface="Calibri"/>
              </a:rPr>
              <a:t>Deontological </a:t>
            </a:r>
            <a:r>
              <a:rPr lang="en-GB" sz="3500" b="1" dirty="0" smtClean="0">
                <a:solidFill>
                  <a:srgbClr val="66FFFF"/>
                </a:solidFill>
                <a:latin typeface="Calibri"/>
                <a:cs typeface="Calibri"/>
              </a:rPr>
              <a:t>ethics</a:t>
            </a:r>
          </a:p>
          <a:p>
            <a:pPr lvl="1"/>
            <a:r>
              <a:rPr lang="en-GB" sz="2600" b="1" dirty="0" smtClean="0">
                <a:solidFill>
                  <a:srgbClr val="FFFFFF"/>
                </a:solidFill>
                <a:latin typeface="Calibri"/>
                <a:cs typeface="Calibri"/>
              </a:rPr>
              <a:t>Morality </a:t>
            </a:r>
            <a:r>
              <a:rPr lang="en-GB" sz="2600" b="1" dirty="0">
                <a:solidFill>
                  <a:srgbClr val="FFFFFF"/>
                </a:solidFill>
                <a:latin typeface="Calibri"/>
                <a:cs typeface="Calibri"/>
              </a:rPr>
              <a:t>of action based on the adherence to a </a:t>
            </a:r>
            <a:r>
              <a:rPr lang="en-GB" sz="2600" b="1" dirty="0" smtClean="0">
                <a:solidFill>
                  <a:srgbClr val="FFFFFF"/>
                </a:solidFill>
                <a:latin typeface="Calibri"/>
                <a:cs typeface="Calibri"/>
              </a:rPr>
              <a:t>rules/duty</a:t>
            </a:r>
            <a:endParaRPr lang="en-GB" sz="2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2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Virtue ethics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No, it is not ethical:</a:t>
            </a:r>
          </a:p>
          <a:p>
            <a:pPr lvl="1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Patient autonomy is paramount and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covert 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medication is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paternalistic</a:t>
            </a:r>
          </a:p>
          <a:p>
            <a:pPr lvl="1"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Deception is intrinsically wrong, abuses trust &amp; is disrespectful</a:t>
            </a:r>
          </a:p>
          <a:p>
            <a:pPr lvl="1">
              <a:lnSpc>
                <a:spcPct val="150000"/>
              </a:lnSpc>
            </a:pPr>
            <a:endParaRPr lang="en-GB" sz="44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4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Virtue ethics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711742" cy="4148799"/>
          </a:xfrm>
        </p:spPr>
        <p:txBody>
          <a:bodyPr>
            <a:noAutofit/>
          </a:bodyPr>
          <a:lstStyle/>
          <a:p>
            <a:pPr lvl="0" algn="just">
              <a:spcAft>
                <a:spcPts val="600"/>
              </a:spcAft>
              <a:buClr>
                <a:schemeClr val="accent3"/>
              </a:buClr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Yes, it is ethical:</a:t>
            </a:r>
          </a:p>
          <a:p>
            <a:pPr lvl="1" algn="just">
              <a:spcAft>
                <a:spcPts val="600"/>
              </a:spcAft>
            </a:pP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Treatment is necessary and in best interests</a:t>
            </a:r>
          </a:p>
          <a:p>
            <a:pPr lvl="2" algn="just">
              <a:spcAft>
                <a:spcPts val="60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Risks associated with delayed treatment &amp; increased duration </a:t>
            </a:r>
            <a:r>
              <a:rPr lang="en-GB" sz="2200" b="1" dirty="0">
                <a:solidFill>
                  <a:schemeClr val="bg1"/>
                </a:solidFill>
                <a:latin typeface="Calibri"/>
                <a:cs typeface="Calibri"/>
              </a:rPr>
              <a:t>of untreated </a:t>
            </a:r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psychosis</a:t>
            </a:r>
          </a:p>
          <a:p>
            <a:pPr lvl="2" algn="just">
              <a:spcAft>
                <a:spcPts val="600"/>
              </a:spcAft>
            </a:pPr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Alternatives more restrictive, distressing &amp; less dignified</a:t>
            </a:r>
          </a:p>
          <a:p>
            <a:pPr lvl="2" algn="just">
              <a:spcAft>
                <a:spcPts val="600"/>
              </a:spcAft>
            </a:pPr>
            <a:r>
              <a:rPr lang="en-GB" sz="2200" b="1" i="1" dirty="0">
                <a:solidFill>
                  <a:schemeClr val="bg1"/>
                </a:solidFill>
                <a:latin typeface="Calibri"/>
                <a:cs typeface="Calibri"/>
              </a:rPr>
              <a:t>May facilitate treatment of physical illness</a:t>
            </a:r>
          </a:p>
          <a:p>
            <a:pPr lvl="1" algn="just">
              <a:spcAft>
                <a:spcPts val="600"/>
              </a:spcAft>
            </a:pP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harm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intended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–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non-</a:t>
            </a:r>
            <a:r>
              <a:rPr lang="en-GB" b="1" dirty="0" err="1" smtClean="0">
                <a:solidFill>
                  <a:schemeClr val="bg1"/>
                </a:solidFill>
                <a:latin typeface="Calibri"/>
                <a:cs typeface="Calibri"/>
              </a:rPr>
              <a:t>maleficence</a:t>
            </a:r>
            <a:endParaRPr lang="en-GB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6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Utilitarianism/</a:t>
            </a:r>
            <a:r>
              <a:rPr lang="en-GB" b="1" dirty="0" err="1" smtClean="0">
                <a:solidFill>
                  <a:srgbClr val="EBFFA0"/>
                </a:solidFill>
                <a:latin typeface="Calibri"/>
                <a:cs typeface="Calibri"/>
              </a:rPr>
              <a:t>consequentialism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148799"/>
          </a:xfrm>
        </p:spPr>
        <p:txBody>
          <a:bodyPr>
            <a:normAutofit/>
          </a:bodyPr>
          <a:lstStyle/>
          <a:p>
            <a:pPr lvl="0" algn="just">
              <a:lnSpc>
                <a:spcPct val="200000"/>
              </a:lnSpc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No, it is not ethical:</a:t>
            </a:r>
          </a:p>
          <a:p>
            <a:pPr lvl="1" algn="just">
              <a:lnSpc>
                <a:spcPct val="20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Patient could find out and become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distressed</a:t>
            </a:r>
          </a:p>
          <a:p>
            <a:pPr lvl="1" algn="just">
              <a:lnSpc>
                <a:spcPct val="20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Patient could experience 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adverse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event</a:t>
            </a:r>
            <a:endParaRPr lang="en-GB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3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Utilitarianism/</a:t>
            </a:r>
            <a:r>
              <a:rPr lang="en-GB" b="1" dirty="0" err="1" smtClean="0">
                <a:solidFill>
                  <a:srgbClr val="EBFFA0"/>
                </a:solidFill>
                <a:latin typeface="Calibri"/>
                <a:cs typeface="Calibri"/>
              </a:rPr>
              <a:t>consequentialism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492751"/>
          </a:xfrm>
        </p:spPr>
        <p:txBody>
          <a:bodyPr>
            <a:noAutofit/>
          </a:bodyPr>
          <a:lstStyle/>
          <a:p>
            <a:pPr algn="just">
              <a:buClr>
                <a:schemeClr val="accent3"/>
              </a:buClr>
              <a:buFont typeface="Arial"/>
              <a:buChar char="•"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Yes, it is ethical: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If patient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improves, method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treatment does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not matter</a:t>
            </a:r>
          </a:p>
          <a:p>
            <a:pPr lvl="2"/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Patients who </a:t>
            </a:r>
            <a:r>
              <a:rPr lang="en-GB" sz="2200" b="1" dirty="0">
                <a:solidFill>
                  <a:schemeClr val="bg1"/>
                </a:solidFill>
                <a:latin typeface="Calibri"/>
                <a:cs typeface="Calibri"/>
              </a:rPr>
              <a:t>do not understand their treatment are being treated in a covert </a:t>
            </a:r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sense</a:t>
            </a:r>
          </a:p>
          <a:p>
            <a:pPr lvl="2"/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Physical </a:t>
            </a:r>
            <a:r>
              <a:rPr lang="en-GB" sz="2200" b="1" dirty="0">
                <a:solidFill>
                  <a:schemeClr val="bg1"/>
                </a:solidFill>
                <a:latin typeface="Calibri"/>
                <a:cs typeface="Calibri"/>
              </a:rPr>
              <a:t>restraint therefore no different to covert medication or lying to patients about </a:t>
            </a:r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drugs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Forcible overt treatment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may ultimately be detrimental</a:t>
            </a:r>
          </a:p>
          <a:p>
            <a:pPr lvl="2"/>
            <a:r>
              <a:rPr lang="en-GB" sz="2200" b="1" dirty="0" smtClean="0">
                <a:solidFill>
                  <a:schemeClr val="bg1"/>
                </a:solidFill>
                <a:latin typeface="Calibri"/>
                <a:cs typeface="Calibri"/>
              </a:rPr>
              <a:t>Fuel delusions, cause distress</a:t>
            </a:r>
            <a:endParaRPr lang="en-GB" sz="22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1"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Deontological ethics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148799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No, it is not ethical:</a:t>
            </a:r>
          </a:p>
          <a:p>
            <a:pPr lvl="1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Duty to keep patient informed of medications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and side </a:t>
            </a: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effects</a:t>
            </a:r>
          </a:p>
          <a:p>
            <a:pPr lvl="1" algn="just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Duty not to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deceive</a:t>
            </a:r>
            <a:endParaRPr lang="en-GB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2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Deontological ethics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148799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Clr>
                <a:schemeClr val="accent3"/>
              </a:buClr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Yes, it is ethical:</a:t>
            </a:r>
          </a:p>
          <a:p>
            <a:pPr lvl="1" algn="just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Duty of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beneficence – duty of care/to treat physical and psychiatric illness – also least restrictive</a:t>
            </a:r>
            <a:endParaRPr lang="en-GB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lvl="1" algn="just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Duty not to deny patient treatment simply due to mental illness</a:t>
            </a:r>
          </a:p>
          <a:p>
            <a:pPr lvl="1" algn="just"/>
            <a:endParaRPr lang="en-GB" dirty="0"/>
          </a:p>
          <a:p>
            <a:pPr lvl="1"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7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just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Patient DT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148799"/>
          </a:xfrm>
        </p:spPr>
        <p:txBody>
          <a:bodyPr>
            <a:normAutofit fontScale="92500" lnSpcReduction="10000"/>
          </a:bodyPr>
          <a:lstStyle/>
          <a:p>
            <a:pPr lvl="0" algn="just">
              <a:spcAft>
                <a:spcPts val="600"/>
              </a:spcAft>
            </a:pPr>
            <a:r>
              <a:rPr lang="en-GB" sz="3500" b="1" dirty="0" smtClean="0">
                <a:solidFill>
                  <a:srgbClr val="66FFFF"/>
                </a:solidFill>
                <a:latin typeface="Calibri"/>
                <a:cs typeface="Calibri"/>
              </a:rPr>
              <a:t>Is being ethically covertly treated, as:</a:t>
            </a:r>
          </a:p>
          <a:p>
            <a:pPr lvl="1" algn="just">
              <a:spcAft>
                <a:spcPts val="600"/>
              </a:spcAft>
            </a:pP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Virtue ethics</a:t>
            </a:r>
          </a:p>
          <a:p>
            <a:pPr lvl="2" algn="just">
              <a:spcAft>
                <a:spcPts val="600"/>
              </a:spcAft>
            </a:pPr>
            <a:r>
              <a:rPr lang="en-GB" sz="1900" b="1" dirty="0" smtClean="0">
                <a:solidFill>
                  <a:schemeClr val="bg1"/>
                </a:solidFill>
                <a:latin typeface="Calibri"/>
                <a:cs typeface="Calibri"/>
              </a:rPr>
              <a:t>Primarily to improve psychiatric illness &amp; improve </a:t>
            </a:r>
            <a:r>
              <a:rPr lang="en-GB" sz="1900" b="1" dirty="0" err="1" smtClean="0">
                <a:solidFill>
                  <a:schemeClr val="bg1"/>
                </a:solidFill>
                <a:latin typeface="Calibri"/>
                <a:cs typeface="Calibri"/>
              </a:rPr>
              <a:t>QoL</a:t>
            </a:r>
            <a:endParaRPr lang="en-GB" sz="19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1" algn="just">
              <a:spcAft>
                <a:spcPts val="600"/>
              </a:spcAft>
            </a:pP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Deontological and virtue ethics</a:t>
            </a:r>
          </a:p>
          <a:p>
            <a:pPr lvl="2" algn="just">
              <a:spcAft>
                <a:spcPts val="600"/>
              </a:spcAft>
            </a:pPr>
            <a:r>
              <a:rPr lang="en-GB" sz="1900" b="1" dirty="0" smtClean="0">
                <a:solidFill>
                  <a:schemeClr val="bg1"/>
                </a:solidFill>
                <a:latin typeface="Calibri"/>
                <a:cs typeface="Calibri"/>
              </a:rPr>
              <a:t>Duty of care</a:t>
            </a:r>
          </a:p>
          <a:p>
            <a:pPr lvl="2" algn="just">
              <a:spcAft>
                <a:spcPts val="600"/>
              </a:spcAft>
            </a:pPr>
            <a:r>
              <a:rPr lang="en-GB" sz="1900" b="1" dirty="0" smtClean="0">
                <a:solidFill>
                  <a:schemeClr val="bg1"/>
                </a:solidFill>
                <a:latin typeface="Calibri"/>
                <a:cs typeface="Calibri"/>
              </a:rPr>
              <a:t>Least restrictive alternative</a:t>
            </a:r>
          </a:p>
          <a:p>
            <a:pPr lvl="2" algn="just">
              <a:spcAft>
                <a:spcPts val="600"/>
              </a:spcAft>
            </a:pPr>
            <a:r>
              <a:rPr lang="en-GB" sz="1900" b="1" dirty="0" smtClean="0">
                <a:solidFill>
                  <a:schemeClr val="bg1"/>
                </a:solidFill>
                <a:latin typeface="Calibri"/>
                <a:cs typeface="Calibri"/>
              </a:rPr>
              <a:t>Avoids fuelling paranoid delusions &amp; minimise distress</a:t>
            </a:r>
          </a:p>
          <a:p>
            <a:pPr lvl="1" algn="just">
              <a:spcAft>
                <a:spcPts val="600"/>
              </a:spcAft>
            </a:pPr>
            <a:r>
              <a:rPr lang="en-GB" b="1" dirty="0" err="1" smtClean="0">
                <a:solidFill>
                  <a:schemeClr val="bg1"/>
                </a:solidFill>
                <a:latin typeface="Calibri"/>
                <a:cs typeface="Calibri"/>
              </a:rPr>
              <a:t>Consquentialism</a:t>
            </a:r>
            <a:endParaRPr lang="en-GB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lvl="2" algn="just">
              <a:spcAft>
                <a:spcPts val="600"/>
              </a:spcAft>
            </a:pPr>
            <a:r>
              <a:rPr lang="en-GB" sz="1900" b="1" dirty="0" smtClean="0">
                <a:solidFill>
                  <a:schemeClr val="bg1"/>
                </a:solidFill>
                <a:latin typeface="Calibri"/>
                <a:cs typeface="Calibri"/>
              </a:rPr>
              <a:t>Allowed management of physical illness – increased insight</a:t>
            </a:r>
            <a:endParaRPr lang="en-GB" sz="19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3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Legally…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8528"/>
            <a:ext cx="9525000" cy="4148799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Under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section 44 of the Mental Capacity Act </a:t>
            </a:r>
            <a:r>
              <a:rPr lang="en-GB" b="1" dirty="0" smtClean="0">
                <a:solidFill>
                  <a:schemeClr val="bg1"/>
                </a:solidFill>
                <a:latin typeface="Calibri"/>
                <a:cs typeface="Calibri"/>
              </a:rPr>
              <a:t>(2005) </a:t>
            </a:r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it is a criminal offence to wilfully neglect care.</a:t>
            </a:r>
          </a:p>
          <a:p>
            <a:pPr>
              <a:buFontTx/>
              <a:buNone/>
            </a:pPr>
            <a:endParaRPr lang="en-GB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GB" b="1" dirty="0">
                <a:solidFill>
                  <a:schemeClr val="bg1"/>
                </a:solidFill>
                <a:latin typeface="Calibri"/>
                <a:cs typeface="Calibri"/>
              </a:rPr>
              <a:t>Thus, for those with fluctuating capacity or those who lack capacity to accept or refuse medication, covert medication is an option that should be carefully considered.</a:t>
            </a:r>
          </a:p>
        </p:txBody>
      </p:sp>
    </p:spTree>
    <p:extLst>
      <p:ext uri="{BB962C8B-B14F-4D97-AF65-F5344CB8AC3E}">
        <p14:creationId xmlns:p14="http://schemas.microsoft.com/office/powerpoint/2010/main" val="36625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73170"/>
            <a:ext cx="9263724" cy="1047750"/>
          </a:xfrm>
        </p:spPr>
        <p:txBody>
          <a:bodyPr/>
          <a:lstStyle/>
          <a:p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 </a:t>
            </a:r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MCA &amp; </a:t>
            </a:r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Covert Medication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29651"/>
            <a:ext cx="9525000" cy="4620286"/>
          </a:xfrm>
          <a:ln>
            <a:noFill/>
          </a:ln>
        </p:spPr>
        <p:txBody>
          <a:bodyPr/>
          <a:lstStyle/>
          <a:p>
            <a:pPr marL="990600" lvl="1" indent="-533400">
              <a:lnSpc>
                <a:spcPct val="80000"/>
              </a:lnSpc>
              <a:buFontTx/>
              <a:buNone/>
            </a:pP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When determining if covert administration is appropriate consider:</a:t>
            </a: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16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FontTx/>
              <a:buNone/>
            </a:pPr>
            <a:r>
              <a:rPr lang="en-GB" sz="2000" b="1" dirty="0" smtClean="0">
                <a:solidFill>
                  <a:srgbClr val="66FFFF"/>
                </a:solidFill>
                <a:latin typeface="Calibri"/>
                <a:cs typeface="Calibri"/>
              </a:rPr>
              <a:t>Opportunity to accept/refuse medication</a:t>
            </a:r>
          </a:p>
          <a:p>
            <a:pPr lvl="1">
              <a:lnSpc>
                <a:spcPct val="80000"/>
              </a:lnSpc>
            </a:pPr>
            <a:r>
              <a:rPr lang="en-GB" sz="1600" b="1" dirty="0" smtClean="0">
                <a:solidFill>
                  <a:srgbClr val="FFFFFF"/>
                </a:solidFill>
                <a:latin typeface="Calibri"/>
                <a:cs typeface="Calibri"/>
              </a:rPr>
              <a:t>Covert 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administration will be considered unlawful if the patient has not been given the opportunity of consenting to or refusing such medication. </a:t>
            </a: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2000" b="1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FontTx/>
              <a:buNone/>
            </a:pPr>
            <a:r>
              <a:rPr lang="en-GB" sz="2000" b="1" dirty="0" smtClean="0">
                <a:solidFill>
                  <a:srgbClr val="66FFFF"/>
                </a:solidFill>
                <a:latin typeface="Calibri"/>
                <a:cs typeface="Calibri"/>
              </a:rPr>
              <a:t>Capacity </a:t>
            </a:r>
            <a:r>
              <a:rPr lang="en-GB" sz="2000" b="1" dirty="0">
                <a:solidFill>
                  <a:srgbClr val="66FFFF"/>
                </a:solidFill>
                <a:latin typeface="Calibri"/>
                <a:cs typeface="Calibri"/>
              </a:rPr>
              <a:t>to </a:t>
            </a:r>
            <a:r>
              <a:rPr lang="en-GB" sz="2000" b="1" dirty="0" smtClean="0">
                <a:solidFill>
                  <a:srgbClr val="66FFFF"/>
                </a:solidFill>
                <a:latin typeface="Calibri"/>
                <a:cs typeface="Calibri"/>
              </a:rPr>
              <a:t>consent </a:t>
            </a:r>
            <a:endParaRPr lang="en-GB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2000" b="1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GB" sz="1600" b="1" dirty="0" smtClean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medical </a:t>
            </a:r>
            <a:r>
              <a:rPr lang="en-GB" sz="1600" b="1" dirty="0" smtClean="0">
                <a:solidFill>
                  <a:srgbClr val="FFFFFF"/>
                </a:solidFill>
                <a:latin typeface="Calibri"/>
                <a:cs typeface="Calibri"/>
              </a:rPr>
              <a:t>practitioner needs 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to confirm that the service user lacks </a:t>
            </a:r>
            <a:r>
              <a:rPr lang="ja-JP" altLang="en-GB" sz="1600" b="1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capacity to </a:t>
            </a:r>
            <a:r>
              <a:rPr lang="en-GB" sz="1600" b="1" dirty="0" smtClean="0">
                <a:solidFill>
                  <a:srgbClr val="FFFFFF"/>
                </a:solidFill>
                <a:latin typeface="Calibri"/>
                <a:cs typeface="Calibri"/>
              </a:rPr>
              <a:t>consent 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to treatment</a:t>
            </a:r>
            <a:r>
              <a:rPr lang="ja-JP" altLang="en-GB" sz="1600" b="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. (The two-stage functional test)</a:t>
            </a: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12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None/>
            </a:pPr>
            <a:r>
              <a:rPr lang="en-GB" sz="2000" b="1" dirty="0">
                <a:solidFill>
                  <a:srgbClr val="66FFFF"/>
                </a:solidFill>
                <a:latin typeface="Calibri"/>
                <a:cs typeface="Calibri"/>
              </a:rPr>
              <a:t>Patients lacking capacity</a:t>
            </a: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1600" b="1" u="sng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1600" b="1" dirty="0">
                <a:solidFill>
                  <a:srgbClr val="FFFFFF"/>
                </a:solidFill>
                <a:latin typeface="Calibri"/>
                <a:cs typeface="Calibri"/>
              </a:rPr>
              <a:t>Treatment 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lang="en-US" sz="1600" b="1" dirty="0">
                <a:solidFill>
                  <a:srgbClr val="FFFFFF"/>
                </a:solidFill>
                <a:latin typeface="Calibri"/>
                <a:cs typeface="Calibri"/>
              </a:rPr>
              <a:t>be in their best interests under the 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  <a:cs typeface="Calibri"/>
              </a:rPr>
              <a:t>MCA 2005 </a:t>
            </a:r>
            <a:r>
              <a:rPr lang="en-US" sz="1600" b="1" dirty="0">
                <a:solidFill>
                  <a:srgbClr val="FFFFFF"/>
                </a:solidFill>
                <a:latin typeface="Calibri"/>
                <a:cs typeface="Calibri"/>
              </a:rPr>
              <a:t>and the Common Law Doctrine of Necessity.</a:t>
            </a:r>
          </a:p>
          <a:p>
            <a:pPr marL="990600" lvl="1" indent="-533400">
              <a:lnSpc>
                <a:spcPct val="80000"/>
              </a:lnSpc>
            </a:pPr>
            <a:endParaRPr lang="en-US" sz="16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1600" b="1" dirty="0">
                <a:solidFill>
                  <a:srgbClr val="FFFFFF"/>
                </a:solidFill>
                <a:latin typeface="Calibri"/>
                <a:cs typeface="Calibri"/>
              </a:rPr>
              <a:t>To save life/ prevent deterioration /ensure improvement in physical or mental health</a:t>
            </a:r>
            <a:endParaRPr lang="en-GB" sz="1600" b="1" u="sng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FontTx/>
              <a:buNone/>
            </a:pPr>
            <a:endParaRPr lang="en-GB" sz="1600" b="1" u="sng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90600" lvl="1" indent="-533400">
              <a:lnSpc>
                <a:spcPct val="80000"/>
              </a:lnSpc>
              <a:buFontTx/>
              <a:buNone/>
            </a:pPr>
            <a:r>
              <a:rPr lang="en-GB" sz="16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GB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3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  <a:t>History: </a:t>
            </a:r>
            <a:r>
              <a:rPr lang="en-US" sz="5000" b="1" dirty="0" err="1" smtClean="0">
                <a:solidFill>
                  <a:srgbClr val="EBFFA0"/>
                </a:solidFill>
                <a:latin typeface="Calibri"/>
                <a:cs typeface="Calibri"/>
              </a:rPr>
              <a:t>Mr</a:t>
            </a:r>
            <a: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  <a:t> DT</a:t>
            </a:r>
            <a:b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</a:br>
            <a:r>
              <a:rPr lang="en-US" sz="3200" b="1" dirty="0" smtClean="0">
                <a:solidFill>
                  <a:srgbClr val="FFFFFF"/>
                </a:solidFill>
                <a:latin typeface="Calibri"/>
                <a:cs typeface="Calibri"/>
              </a:rPr>
              <a:t>THE PATIENT</a:t>
            </a:r>
            <a:r>
              <a:rPr lang="en-US" sz="3200" b="1" dirty="0" smtClean="0">
                <a:solidFill>
                  <a:srgbClr val="EBFFA0"/>
                </a:solidFill>
                <a:latin typeface="Calibri"/>
                <a:cs typeface="Calibri"/>
              </a:rPr>
              <a:t>/</a:t>
            </a:r>
            <a:r>
              <a:rPr lang="en-US" sz="3200" b="1" dirty="0" smtClean="0">
                <a:solidFill>
                  <a:srgbClr val="FFA8F4"/>
                </a:solidFill>
                <a:latin typeface="Calibri"/>
                <a:cs typeface="Calibri"/>
              </a:rPr>
              <a:t>COLLATERAL</a:t>
            </a:r>
            <a:endParaRPr lang="en-US" sz="3200" dirty="0">
              <a:solidFill>
                <a:srgbClr val="FFA8F4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1816099"/>
            <a:ext cx="8096250" cy="4304877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Demographics</a:t>
            </a:r>
            <a:endParaRPr lang="en-US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76 year old Afro-Caribbean Male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Lives alone in supported accommodation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Retired carpenter/joiner</a:t>
            </a:r>
          </a:p>
          <a:p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Admitted S2 converted to S3</a:t>
            </a:r>
          </a:p>
          <a:p>
            <a:pPr marL="0" indent="0">
              <a:buNone/>
            </a:pPr>
            <a:endParaRPr lang="en-US" sz="1200" b="1" dirty="0" smtClean="0">
              <a:solidFill>
                <a:srgbClr val="FFA8F4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Presenting Complaint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Increasing paranoia &amp; neglect</a:t>
            </a:r>
          </a:p>
          <a:p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Aggressive towards staff and fellow residents</a:t>
            </a:r>
            <a:endParaRPr lang="en-US" sz="2400" b="1" dirty="0">
              <a:solidFill>
                <a:srgbClr val="FFA8F4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4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8800"/>
            <a:ext cx="9525000" cy="1047750"/>
          </a:xfrm>
        </p:spPr>
        <p:txBody>
          <a:bodyPr/>
          <a:lstStyle/>
          <a:p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MHA: Treatment without consent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835" y="1767462"/>
            <a:ext cx="8096250" cy="37719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2400" b="1" dirty="0" smtClean="0">
                <a:solidFill>
                  <a:srgbClr val="66FFFF"/>
                </a:solidFill>
                <a:latin typeface="Calibri"/>
                <a:cs typeface="Calibri"/>
              </a:rPr>
              <a:t>First 3 months: Section </a:t>
            </a:r>
            <a:r>
              <a:rPr lang="en-GB" sz="2400" b="1" dirty="0">
                <a:solidFill>
                  <a:srgbClr val="66FFFF"/>
                </a:solidFill>
                <a:latin typeface="Calibri"/>
                <a:cs typeface="Calibri"/>
              </a:rPr>
              <a:t>63 </a:t>
            </a:r>
            <a:endParaRPr lang="en-GB" sz="2400" b="1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sz="2000" b="1" dirty="0" smtClean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detained patient may be </a:t>
            </a:r>
            <a:r>
              <a:rPr lang="en-GB" sz="2000" b="1" u="sng" dirty="0">
                <a:solidFill>
                  <a:srgbClr val="FFFFFF"/>
                </a:solidFill>
                <a:latin typeface="Calibri"/>
                <a:cs typeface="Calibri"/>
              </a:rPr>
              <a:t>forcibly medicated 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for three </a:t>
            </a:r>
            <a:r>
              <a:rPr lang="en-GB" sz="2000" b="1" dirty="0" smtClean="0">
                <a:solidFill>
                  <a:srgbClr val="FFFFFF"/>
                </a:solidFill>
                <a:latin typeface="Calibri"/>
                <a:cs typeface="Calibri"/>
              </a:rPr>
              <a:t>months, provided there has been an attempt to gain consent</a:t>
            </a:r>
          </a:p>
          <a:p>
            <a:pPr>
              <a:lnSpc>
                <a:spcPct val="80000"/>
              </a:lnSpc>
            </a:pPr>
            <a:endParaRPr lang="en-GB" sz="20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sz="2000" b="1" dirty="0" smtClean="0">
                <a:solidFill>
                  <a:srgbClr val="66FFFF"/>
                </a:solidFill>
                <a:latin typeface="Calibri"/>
                <a:cs typeface="Calibri"/>
              </a:rPr>
              <a:t>Second </a:t>
            </a:r>
            <a:r>
              <a:rPr lang="en-GB" sz="2000" b="1" dirty="0">
                <a:solidFill>
                  <a:srgbClr val="66FFFF"/>
                </a:solidFill>
                <a:latin typeface="Calibri"/>
                <a:cs typeface="Calibri"/>
              </a:rPr>
              <a:t>3 months: Section </a:t>
            </a:r>
            <a:r>
              <a:rPr lang="en-GB" sz="2000" b="1" dirty="0" smtClean="0">
                <a:solidFill>
                  <a:srgbClr val="66FFFF"/>
                </a:solidFill>
                <a:latin typeface="Calibri"/>
                <a:cs typeface="Calibri"/>
              </a:rPr>
              <a:t>57/58</a:t>
            </a:r>
            <a:endParaRPr lang="en-GB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Under 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s58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, a non-consenting patient may be subjected to compulsory medical treatment if they </a:t>
            </a:r>
            <a:r>
              <a:rPr lang="en-GB" sz="2000" u="sng" dirty="0">
                <a:solidFill>
                  <a:srgbClr val="FFFFFF"/>
                </a:solidFill>
                <a:latin typeface="Calibri"/>
                <a:cs typeface="Calibri"/>
              </a:rPr>
              <a:t>are considered to lack </a:t>
            </a:r>
            <a:r>
              <a:rPr lang="en-GB" sz="2000" u="sng" dirty="0" smtClean="0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It is only when </a:t>
            </a:r>
            <a:r>
              <a:rPr lang="ja-JP" altLang="en-GB" sz="2000" b="1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the patient's consent is not forthcoming</a:t>
            </a:r>
            <a:r>
              <a:rPr lang="ja-JP" altLang="en-GB" sz="2000" b="1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 that the RMO must obtain certification by a 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SOAD</a:t>
            </a: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on-disclosure 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of information to a patient must be for a </a:t>
            </a:r>
            <a:r>
              <a:rPr lang="ja-JP" altLang="en-GB" sz="2000" b="1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compelling</a:t>
            </a:r>
            <a:r>
              <a:rPr lang="ja-JP" altLang="en-GB" sz="2000" b="1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 reason </a:t>
            </a:r>
            <a:endParaRPr lang="en-GB" sz="20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The RMO's 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right to decide to withhold 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information 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about the proposed treatment 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only applies </a:t>
            </a:r>
            <a:r>
              <a:rPr lang="en-GB" sz="2000" u="sng" dirty="0" smtClean="0">
                <a:solidFill>
                  <a:srgbClr val="FFFFFF"/>
                </a:solidFill>
                <a:latin typeface="Calibri"/>
                <a:cs typeface="Calibri"/>
              </a:rPr>
              <a:t>after 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consent has been sought – not non-disclosure 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of the </a:t>
            </a:r>
            <a:r>
              <a:rPr lang="en-GB" sz="2000" dirty="0" smtClean="0">
                <a:solidFill>
                  <a:srgbClr val="FFFFFF"/>
                </a:solidFill>
                <a:latin typeface="Calibri"/>
                <a:cs typeface="Calibri"/>
              </a:rPr>
              <a:t>treatment itself</a:t>
            </a: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12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b="1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  <a:p>
            <a:pPr>
              <a:lnSpc>
                <a:spcPct val="80000"/>
              </a:lnSpc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560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Nursing Midwifery </a:t>
            </a:r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Council,</a:t>
            </a:r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/>
            </a:r>
            <a:b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</a:br>
            <a:r>
              <a:rPr lang="en-GB" b="1" dirty="0" err="1">
                <a:solidFill>
                  <a:srgbClr val="EBFFA0"/>
                </a:solidFill>
                <a:latin typeface="Calibri"/>
                <a:cs typeface="Calibri"/>
              </a:rPr>
              <a:t>RCPsych</a:t>
            </a:r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 and Mental Welfare for Scotland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2234388"/>
            <a:ext cx="8096250" cy="3771900"/>
          </a:xfrm>
        </p:spPr>
        <p:txBody>
          <a:bodyPr/>
          <a:lstStyle/>
          <a:p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uidelines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which say that </a:t>
            </a:r>
            <a:r>
              <a:rPr lang="en-US" sz="1800" b="1" dirty="0">
                <a:solidFill>
                  <a:srgbClr val="FFFFFF"/>
                </a:solidFill>
                <a:latin typeface="Calibri"/>
                <a:cs typeface="Calibri"/>
              </a:rPr>
              <a:t>‘disguising medication in food or drink can be justified in the best interests of patients who actively refuse medication but who lack the capacity to refuse treatment’</a:t>
            </a:r>
          </a:p>
          <a:p>
            <a:pPr>
              <a:buFontTx/>
              <a:buNone/>
            </a:pPr>
            <a:endParaRPr lang="en-US" sz="1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GB" sz="1800" dirty="0" smtClean="0">
                <a:solidFill>
                  <a:srgbClr val="FFFFFF"/>
                </a:solidFill>
                <a:latin typeface="Calibri"/>
                <a:cs typeface="Calibri"/>
              </a:rPr>
              <a:t>uggests </a:t>
            </a: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that there might be </a:t>
            </a:r>
            <a:r>
              <a:rPr lang="ja-JP" altLang="en-GB" sz="1800" b="1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GB" sz="1800" b="1" dirty="0">
                <a:solidFill>
                  <a:srgbClr val="FFFFFF"/>
                </a:solidFill>
                <a:latin typeface="Calibri"/>
                <a:cs typeface="Calibri"/>
              </a:rPr>
              <a:t>exceptional circumstances</a:t>
            </a:r>
            <a:r>
              <a:rPr lang="ja-JP" altLang="en-GB" sz="1800" b="1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 where covert medication would be necessary as </a:t>
            </a:r>
            <a:r>
              <a:rPr lang="ja-JP" altLang="en-GB" sz="1800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a contingency measure</a:t>
            </a:r>
            <a:r>
              <a:rPr lang="ja-JP" altLang="en-GB" sz="1800" dirty="0" smtClean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lang="en-GB" altLang="ja-JP" sz="1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GB" sz="18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What would amount to such </a:t>
            </a:r>
            <a:r>
              <a:rPr lang="ja-JP" altLang="en-GB" sz="1800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exceptional circumstances</a:t>
            </a:r>
            <a:r>
              <a:rPr lang="ja-JP" altLang="en-GB" sz="180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 is not explained. </a:t>
            </a:r>
          </a:p>
          <a:p>
            <a:pPr>
              <a:buFontTx/>
              <a:buNone/>
            </a:pPr>
            <a:r>
              <a:rPr lang="en-GB"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22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BFFA0"/>
                </a:solidFill>
                <a:latin typeface="Calibri"/>
                <a:cs typeface="Calibri"/>
              </a:rPr>
              <a:t>Human Rights Act 1998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>
                <a:solidFill>
                  <a:srgbClr val="66FFFF"/>
                </a:solidFill>
                <a:latin typeface="Calibri"/>
                <a:cs typeface="Calibri"/>
              </a:rPr>
              <a:t>Article 2:</a:t>
            </a:r>
            <a:r>
              <a:rPr lang="en-GB" sz="2800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ja-JP" altLang="en-GB" sz="2800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lang="en-GB" sz="2800" dirty="0" smtClean="0">
                <a:solidFill>
                  <a:srgbClr val="FFFFFF"/>
                </a:solidFill>
                <a:latin typeface="Calibri"/>
                <a:cs typeface="Calibri"/>
              </a:rPr>
              <a:t>Everyone’s </a:t>
            </a:r>
            <a:r>
              <a:rPr lang="en-GB" sz="2800" dirty="0">
                <a:solidFill>
                  <a:srgbClr val="FFFFFF"/>
                </a:solidFill>
                <a:latin typeface="Calibri"/>
                <a:cs typeface="Calibri"/>
              </a:rPr>
              <a:t>right to life shall be protected by law</a:t>
            </a:r>
            <a:r>
              <a:rPr lang="ja-JP" altLang="en-GB" sz="280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endParaRPr lang="en-GB" sz="28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GB" sz="2800" b="1" dirty="0">
                <a:solidFill>
                  <a:srgbClr val="66FFFF"/>
                </a:solidFill>
                <a:latin typeface="Calibri"/>
                <a:cs typeface="Calibri"/>
              </a:rPr>
              <a:t>Article 3:</a:t>
            </a:r>
            <a:r>
              <a:rPr lang="en-GB" sz="2800" dirty="0">
                <a:solidFill>
                  <a:srgbClr val="66FFFF"/>
                </a:solidFill>
                <a:latin typeface="Calibri"/>
                <a:cs typeface="Calibri"/>
              </a:rPr>
              <a:t> </a:t>
            </a:r>
            <a:r>
              <a:rPr lang="ja-JP" altLang="en-GB" sz="2800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lang="en-GB" sz="2800" dirty="0">
                <a:solidFill>
                  <a:srgbClr val="FFFFFF"/>
                </a:solidFill>
                <a:latin typeface="Calibri"/>
                <a:cs typeface="Calibri"/>
              </a:rPr>
              <a:t>No one shall be subject to torture or inhuman or degrading treatment or punishment</a:t>
            </a:r>
            <a:r>
              <a:rPr lang="ja-JP" altLang="en-GB" sz="2800" dirty="0" smtClean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endParaRPr lang="en-GB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1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7344" y="238654"/>
            <a:ext cx="9002448" cy="1373717"/>
          </a:xfrm>
        </p:spPr>
        <p:txBody>
          <a:bodyPr/>
          <a:lstStyle/>
          <a:p>
            <a:r>
              <a:rPr lang="en-GB" sz="3800" b="1" dirty="0">
                <a:solidFill>
                  <a:srgbClr val="EBFFA0"/>
                </a:solidFill>
                <a:latin typeface="Calibri"/>
                <a:cs typeface="Calibri"/>
              </a:rPr>
              <a:t>Do the existing legal structures adequately protect individuals/provide adequate guidance?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891538"/>
            <a:ext cx="8096250" cy="3771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MHA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not entirely appropriate legal framework for covert medication</a:t>
            </a:r>
          </a:p>
          <a:p>
            <a:pPr>
              <a:lnSpc>
                <a:spcPct val="90000"/>
              </a:lnSpc>
            </a:pP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Lack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endParaRPr lang="en-GB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ear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of litigation/abuse</a:t>
            </a:r>
          </a:p>
          <a:p>
            <a:pPr>
              <a:lnSpc>
                <a:spcPct val="90000"/>
              </a:lnSpc>
            </a:pPr>
            <a:endParaRPr lang="en-GB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6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Management</a:t>
            </a:r>
            <a:endParaRPr lang="en-US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Management needs: MDT approach</a:t>
            </a:r>
          </a:p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Short term: </a:t>
            </a:r>
          </a:p>
          <a:p>
            <a:pPr marL="742950" lvl="2" indent="-342900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What are the alternatives? </a:t>
            </a:r>
          </a:p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Long term: 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Maintenance and transition to overt?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Who needs to be involved? The MDT</a:t>
            </a:r>
            <a:endParaRPr lang="en-US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1816099"/>
            <a:ext cx="8096250" cy="4090183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 err="1" smtClean="0">
                <a:solidFill>
                  <a:srgbClr val="66FFFF"/>
                </a:solidFill>
                <a:latin typeface="Calibri"/>
                <a:cs typeface="Calibri"/>
              </a:rPr>
              <a:t>Carers</a:t>
            </a:r>
            <a:endParaRPr lang="en-US" sz="3400" b="1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Physical needs</a:t>
            </a:r>
          </a:p>
          <a:p>
            <a:r>
              <a:rPr lang="en-US" sz="3400" b="1" dirty="0" smtClean="0">
                <a:solidFill>
                  <a:srgbClr val="66FFFF"/>
                </a:solidFill>
                <a:latin typeface="Calibri"/>
                <a:cs typeface="Calibri"/>
              </a:rPr>
              <a:t>Pharmacist opinion 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Advice on how to take meds, whether acceptable to crush tablets/food interaction etc.</a:t>
            </a:r>
          </a:p>
          <a:p>
            <a:r>
              <a:rPr lang="en-US" sz="3400" b="1" dirty="0" smtClean="0">
                <a:solidFill>
                  <a:srgbClr val="66FFFF"/>
                </a:solidFill>
                <a:latin typeface="Calibri"/>
                <a:cs typeface="Calibri"/>
              </a:rPr>
              <a:t>Psychiatry input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Periodically review need for medications</a:t>
            </a:r>
          </a:p>
          <a:p>
            <a:r>
              <a:rPr lang="en-US" sz="3400" b="1" dirty="0" smtClean="0">
                <a:solidFill>
                  <a:srgbClr val="66FFFF"/>
                </a:solidFill>
                <a:latin typeface="Calibri"/>
                <a:cs typeface="Calibri"/>
              </a:rPr>
              <a:t>Social worker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Finding a new place to live, likely needs a nursing home</a:t>
            </a:r>
          </a:p>
          <a:p>
            <a:r>
              <a:rPr lang="en-US" sz="3400" b="1" dirty="0" smtClean="0">
                <a:solidFill>
                  <a:srgbClr val="66FFFF"/>
                </a:solidFill>
                <a:latin typeface="Calibri"/>
                <a:cs typeface="Calibri"/>
              </a:rPr>
              <a:t>Occupational therapist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Working with pt to define what tasks he is able to achieve, influencing choice of accommodation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45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Short Term</a:t>
            </a:r>
            <a:endParaRPr lang="en-US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Alternatives: 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Do not give medication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Where possible give by depot/injection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Continue covert: Best interests meeting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inc.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family</a:t>
            </a:r>
          </a:p>
          <a:p>
            <a:endParaRPr lang="en-US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We believe important to </a:t>
            </a:r>
            <a:r>
              <a:rPr lang="en-US" b="1" i="1" dirty="0" smtClean="0">
                <a:solidFill>
                  <a:srgbClr val="66FFFF"/>
                </a:solidFill>
                <a:latin typeface="Calibri"/>
                <a:cs typeface="Calibri"/>
              </a:rPr>
              <a:t>continue covert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Long Term</a:t>
            </a:r>
            <a:endParaRPr lang="en-US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Ensure regular formal review meetings</a:t>
            </a:r>
          </a:p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Continuing covert medication: </a:t>
            </a:r>
          </a:p>
          <a:p>
            <a:pPr lvl="1"/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Possible as likely transfer to a nursing home </a:t>
            </a:r>
          </a:p>
          <a:p>
            <a:r>
              <a:rPr lang="en-US" b="1" dirty="0" smtClean="0">
                <a:solidFill>
                  <a:srgbClr val="66FFFF"/>
                </a:solidFill>
                <a:latin typeface="Calibri"/>
                <a:cs typeface="Calibri"/>
              </a:rPr>
              <a:t>Transition to overt medication: </a:t>
            </a:r>
          </a:p>
          <a:p>
            <a:pPr lvl="1"/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When patient has enough insight? </a:t>
            </a:r>
          </a:p>
          <a:p>
            <a:pPr lvl="1"/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Would this lead to total breakdown of trust?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b="1" dirty="0" smtClean="0">
                <a:solidFill>
                  <a:srgbClr val="EBFFA0"/>
                </a:solidFill>
                <a:latin typeface="Calibri"/>
                <a:cs typeface="Calibri"/>
              </a:rPr>
              <a:t>More ethical with safeguards?</a:t>
            </a:r>
            <a:endParaRPr lang="en-GB" b="1" dirty="0">
              <a:solidFill>
                <a:srgbClr val="EBFFA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1466851"/>
            <a:ext cx="8636733" cy="4148799"/>
          </a:xfrm>
        </p:spPr>
        <p:txBody>
          <a:bodyPr>
            <a:normAutofit/>
          </a:bodyPr>
          <a:lstStyle/>
          <a:p>
            <a:pPr lvl="0"/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Consideration of patient’s </a:t>
            </a: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pre-morbid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views on </a:t>
            </a: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endParaRPr lang="en-GB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0"/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Standardisation </a:t>
            </a:r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to prevent arbitrary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use and potential discrimination</a:t>
            </a:r>
          </a:p>
          <a:p>
            <a:pPr lvl="0"/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Agreement with </a:t>
            </a:r>
            <a:r>
              <a:rPr lang="en-GB" b="1" dirty="0">
                <a:solidFill>
                  <a:srgbClr val="FFFFFF"/>
                </a:solidFill>
                <a:latin typeface="Calibri"/>
                <a:cs typeface="Calibri"/>
              </a:rPr>
              <a:t>family members and carers</a:t>
            </a:r>
          </a:p>
          <a:p>
            <a:pPr lvl="0"/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Limit use only for when essential</a:t>
            </a:r>
          </a:p>
          <a:p>
            <a:pPr lvl="0"/>
            <a:r>
              <a:rPr lang="en-GB" b="1" dirty="0" smtClean="0">
                <a:solidFill>
                  <a:srgbClr val="FFFFFF"/>
                </a:solidFill>
                <a:latin typeface="Calibri"/>
                <a:cs typeface="Calibri"/>
              </a:rPr>
              <a:t>Use for limited time - until regains insight?</a:t>
            </a:r>
            <a:endParaRPr lang="en-GB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9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  <a:t>History</a:t>
            </a:r>
            <a:b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FFFFFF"/>
                </a:solidFill>
                <a:latin typeface="Calibri"/>
                <a:cs typeface="Calibri"/>
              </a:rPr>
              <a:t>THE PATIENT</a:t>
            </a:r>
            <a:r>
              <a:rPr lang="en-US" sz="3200" b="1" dirty="0">
                <a:solidFill>
                  <a:srgbClr val="EBFFA0"/>
                </a:solidFill>
                <a:latin typeface="Calibri"/>
                <a:cs typeface="Calibri"/>
              </a:rPr>
              <a:t>/</a:t>
            </a:r>
            <a:r>
              <a:rPr lang="en-US" sz="3200" b="1" dirty="0">
                <a:solidFill>
                  <a:srgbClr val="FFA8F4"/>
                </a:solidFill>
                <a:latin typeface="Calibri"/>
                <a:cs typeface="Calibri"/>
              </a:rPr>
              <a:t>COLLATERAL</a:t>
            </a:r>
            <a:endParaRPr lang="en-US" sz="3200" dirty="0">
              <a:solidFill>
                <a:srgbClr val="FFA8F4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err="1" smtClean="0">
                <a:solidFill>
                  <a:srgbClr val="66FFFF"/>
                </a:solidFill>
                <a:latin typeface="Calibri"/>
                <a:cs typeface="Calibri"/>
              </a:rPr>
              <a:t>PψH</a:t>
            </a:r>
            <a:endParaRPr lang="en-US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2009 – paranoid psychosis. No compliance w/ </a:t>
            </a:r>
            <a:r>
              <a:rPr lang="en-US" sz="2400" b="1" dirty="0" err="1" smtClean="0">
                <a:solidFill>
                  <a:srgbClr val="FFA8F4"/>
                </a:solidFill>
                <a:latin typeface="Calibri"/>
                <a:cs typeface="Calibri"/>
              </a:rPr>
              <a:t>quetiapine</a:t>
            </a:r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PMH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Lost use of right hand in work related injury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Auditory impairment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Hypertension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Diabetes</a:t>
            </a:r>
          </a:p>
          <a:p>
            <a:pPr lvl="1">
              <a:buFont typeface="Wingdings" charset="2"/>
              <a:buChar char="Ø"/>
            </a:pPr>
            <a:r>
              <a:rPr lang="en-US" sz="2000" b="1" dirty="0" smtClean="0">
                <a:solidFill>
                  <a:srgbClr val="FFA8F4"/>
                </a:solidFill>
                <a:latin typeface="Calibri"/>
                <a:cs typeface="Calibri"/>
              </a:rPr>
              <a:t>Retinopathy (intermittent loss of vision)</a:t>
            </a:r>
          </a:p>
          <a:p>
            <a:pPr lvl="1">
              <a:buFont typeface="Wingdings" charset="2"/>
              <a:buChar char="Ø"/>
            </a:pPr>
            <a:r>
              <a:rPr lang="en-US" sz="2000" b="1" dirty="0" smtClean="0">
                <a:solidFill>
                  <a:srgbClr val="FFA8F4"/>
                </a:solidFill>
                <a:latin typeface="Calibri"/>
                <a:cs typeface="Calibri"/>
              </a:rPr>
              <a:t>Nephropathy (CRF) with 2° </a:t>
            </a:r>
            <a:r>
              <a:rPr lang="en-US" sz="2000" b="1" dirty="0" err="1" smtClean="0">
                <a:solidFill>
                  <a:srgbClr val="FFA8F4"/>
                </a:solidFill>
                <a:latin typeface="Calibri"/>
                <a:cs typeface="Calibri"/>
              </a:rPr>
              <a:t>anaemia</a:t>
            </a:r>
            <a:endParaRPr lang="en-US" sz="2000" b="1" dirty="0">
              <a:solidFill>
                <a:srgbClr val="FFA8F4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74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  <a:t>History</a:t>
            </a:r>
            <a:b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FFFFFF"/>
                </a:solidFill>
                <a:latin typeface="Calibri"/>
                <a:cs typeface="Calibri"/>
              </a:rPr>
              <a:t>THE PATIENT</a:t>
            </a:r>
            <a:r>
              <a:rPr lang="en-US" sz="3200" b="1" dirty="0">
                <a:solidFill>
                  <a:srgbClr val="EBFFA0"/>
                </a:solidFill>
                <a:latin typeface="Calibri"/>
                <a:cs typeface="Calibri"/>
              </a:rPr>
              <a:t>/</a:t>
            </a:r>
            <a:r>
              <a:rPr lang="en-US" sz="3200" b="1" dirty="0">
                <a:solidFill>
                  <a:srgbClr val="FFA8F4"/>
                </a:solidFill>
                <a:latin typeface="Calibri"/>
                <a:cs typeface="Calibri"/>
              </a:rPr>
              <a:t>COLLATERAL</a:t>
            </a:r>
            <a:endParaRPr lang="en-US" sz="3200" dirty="0">
              <a:solidFill>
                <a:srgbClr val="FFA8F4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66FFFF"/>
                </a:solidFill>
                <a:latin typeface="Calibri"/>
                <a:cs typeface="Calibri"/>
              </a:rPr>
              <a:t>FH</a:t>
            </a:r>
          </a:p>
          <a:p>
            <a:r>
              <a:rPr lang="en-GB" sz="2400" b="1" dirty="0">
                <a:solidFill>
                  <a:schemeClr val="bg1"/>
                </a:solidFill>
                <a:latin typeface="Calibri"/>
                <a:cs typeface="Calibri"/>
              </a:rPr>
              <a:t>Nil of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note</a:t>
            </a:r>
            <a:endParaRPr lang="en-GB" sz="2400" b="1" dirty="0">
              <a:solidFill>
                <a:srgbClr val="66FF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PH</a:t>
            </a:r>
            <a:endParaRPr lang="en-US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i="1" dirty="0" smtClean="0">
                <a:solidFill>
                  <a:srgbClr val="FFA8F4"/>
                </a:solidFill>
                <a:latin typeface="Calibri"/>
                <a:cs typeface="Calibri"/>
              </a:rPr>
              <a:t>Forensic</a:t>
            </a:r>
            <a:r>
              <a:rPr lang="en-US" sz="2400" b="1" dirty="0">
                <a:solidFill>
                  <a:srgbClr val="FFA8F4"/>
                </a:solidFill>
                <a:latin typeface="Calibri"/>
                <a:cs typeface="Calibri"/>
              </a:rPr>
              <a:t> </a:t>
            </a:r>
            <a:r>
              <a:rPr lang="en-US" sz="2400" b="1" dirty="0" smtClean="0">
                <a:solidFill>
                  <a:srgbClr val="FFA8F4"/>
                </a:solidFill>
                <a:latin typeface="Calibri"/>
                <a:cs typeface="Calibri"/>
              </a:rPr>
              <a:t>– convicted of manslaughter 1979</a:t>
            </a:r>
            <a:endParaRPr lang="en-US" sz="2400" b="1" i="1" dirty="0" smtClean="0">
              <a:solidFill>
                <a:srgbClr val="FFA8F4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SH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Single, lives alone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No family in England – 3 children but all abroad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Feels coping well at home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0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 smtClean="0">
                <a:solidFill>
                  <a:srgbClr val="EBFFA0"/>
                </a:solidFill>
                <a:latin typeface="Calibri"/>
                <a:cs typeface="Calibri"/>
              </a:rPr>
              <a:t>Mental State</a:t>
            </a:r>
            <a:endParaRPr lang="en-US" sz="5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Appearance &amp; Behaviour</a:t>
            </a:r>
          </a:p>
          <a:p>
            <a:r>
              <a:rPr lang="en-GB" sz="2400" b="1" dirty="0" smtClean="0">
                <a:solidFill>
                  <a:srgbClr val="FFFFFF"/>
                </a:solidFill>
                <a:latin typeface="Calibri"/>
                <a:cs typeface="Calibri"/>
              </a:rPr>
              <a:t>Elderly male with walking stick, eyes closed during interview, appropriate gestures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66FFFF"/>
                </a:solidFill>
                <a:latin typeface="Calibri"/>
                <a:cs typeface="Calibri"/>
              </a:rPr>
              <a:t>Cognition</a:t>
            </a:r>
          </a:p>
          <a:p>
            <a:r>
              <a:rPr lang="en-GB" sz="2400" b="1" dirty="0" smtClean="0">
                <a:solidFill>
                  <a:srgbClr val="FFFFFF"/>
                </a:solidFill>
                <a:latin typeface="Calibri"/>
                <a:cs typeface="Calibri"/>
              </a:rPr>
              <a:t>Alert and orientated in time, place &amp; person</a:t>
            </a:r>
          </a:p>
          <a:p>
            <a:r>
              <a:rPr lang="en-GB" sz="2400" b="1" dirty="0" smtClean="0">
                <a:solidFill>
                  <a:srgbClr val="FFFFFF"/>
                </a:solidFill>
                <a:latin typeface="Calibri"/>
                <a:cs typeface="Calibri"/>
              </a:rPr>
              <a:t>Refused formal cognitive tests</a:t>
            </a:r>
            <a:endParaRPr lang="en-GB" sz="2400" b="1" dirty="0">
              <a:solidFill>
                <a:srgbClr val="66FF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66FFFF"/>
                </a:solidFill>
                <a:latin typeface="Calibri"/>
                <a:cs typeface="Calibri"/>
              </a:rPr>
              <a:t>Insight  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/>
                <a:cs typeface="Calibri"/>
              </a:rPr>
              <a:t>Why here? – ‘your guess is as good as mine’</a:t>
            </a:r>
          </a:p>
          <a:p>
            <a:r>
              <a:rPr lang="en-GB" sz="2400" b="1" dirty="0">
                <a:solidFill>
                  <a:srgbClr val="FFFFFF"/>
                </a:solidFill>
                <a:latin typeface="Calibri"/>
                <a:cs typeface="Calibri"/>
              </a:rPr>
              <a:t>Hospital the cause of the problems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Current Situation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1652650"/>
            <a:ext cx="8096250" cy="4306951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Needs</a:t>
            </a:r>
          </a:p>
          <a:p>
            <a:r>
              <a:rPr lang="en-GB" sz="2400" b="1" i="1" dirty="0" smtClean="0">
                <a:solidFill>
                  <a:schemeClr val="bg1"/>
                </a:solidFill>
                <a:latin typeface="Calibri"/>
                <a:cs typeface="Calibri"/>
              </a:rPr>
              <a:t>Psychiatric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– Antipsychotic medication</a:t>
            </a:r>
          </a:p>
          <a:p>
            <a:r>
              <a:rPr lang="en-GB" sz="2400" b="1" i="1" dirty="0" smtClean="0">
                <a:solidFill>
                  <a:schemeClr val="bg1"/>
                </a:solidFill>
                <a:latin typeface="Calibri"/>
                <a:cs typeface="Calibri"/>
              </a:rPr>
              <a:t>Physical – </a:t>
            </a:r>
            <a:r>
              <a:rPr lang="en-GB" sz="2400" b="1" dirty="0" smtClean="0">
                <a:solidFill>
                  <a:schemeClr val="bg1"/>
                </a:solidFill>
                <a:latin typeface="Calibri"/>
                <a:cs typeface="Calibri"/>
              </a:rPr>
              <a:t>anti-hypertensives, diabetic medication, drugs for renal failure </a:t>
            </a:r>
            <a:endParaRPr lang="en-GB" sz="12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On Admission</a:t>
            </a:r>
            <a:endParaRPr lang="en-GB" b="1" dirty="0">
              <a:solidFill>
                <a:srgbClr val="66FFFF"/>
              </a:solidFill>
              <a:latin typeface="Calibri"/>
              <a:cs typeface="Calibri"/>
            </a:endParaRPr>
          </a:p>
          <a:p>
            <a:r>
              <a:rPr lang="en-GB" sz="2400" b="1" dirty="0">
                <a:solidFill>
                  <a:srgbClr val="FFFFFF"/>
                </a:solidFill>
                <a:latin typeface="Calibri"/>
                <a:cs typeface="Calibri"/>
              </a:rPr>
              <a:t>Refusing all medication </a:t>
            </a:r>
            <a:endParaRPr lang="en-GB" sz="1200" b="1" dirty="0">
              <a:solidFill>
                <a:srgbClr val="66FF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However…</a:t>
            </a:r>
            <a:endParaRPr lang="en-GB" sz="1200" b="1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Lacks capacity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9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EBFFA0"/>
                </a:solidFill>
                <a:latin typeface="Calibri"/>
                <a:cs typeface="Calibri"/>
              </a:rPr>
              <a:t>Potential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66FFFF"/>
                </a:solidFill>
                <a:latin typeface="Calibri"/>
                <a:cs typeface="Calibri"/>
              </a:rPr>
              <a:t>Use Covert Medication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Widely used practice – 71% residential care homes</a:t>
            </a:r>
            <a:endParaRPr lang="en-US" sz="2400" b="1" dirty="0" smtClean="0">
              <a:solidFill>
                <a:srgbClr val="A6A6A6"/>
              </a:solidFill>
              <a:latin typeface="Calibri"/>
              <a:cs typeface="Calibri"/>
            </a:endParaRPr>
          </a:p>
          <a:p>
            <a:pPr lvl="1"/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Poor reporting due to fear of professional censure </a:t>
            </a:r>
            <a:endParaRPr lang="en-US" sz="2000" b="1" dirty="0">
              <a:solidFill>
                <a:srgbClr val="A6A6A6"/>
              </a:solidFill>
              <a:latin typeface="Calibri"/>
              <a:cs typeface="Calibri"/>
            </a:endParaRPr>
          </a:p>
          <a:p>
            <a:pPr lvl="1"/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Because 58% compliance with antipsychotics </a:t>
            </a:r>
            <a:r>
              <a:rPr lang="en-US"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vs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 76% for nonpsychiatric medications</a:t>
            </a:r>
          </a:p>
        </p:txBody>
      </p:sp>
    </p:spTree>
    <p:extLst>
      <p:ext uri="{BB962C8B-B14F-4D97-AF65-F5344CB8AC3E}">
        <p14:creationId xmlns:p14="http://schemas.microsoft.com/office/powerpoint/2010/main" val="33125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6" y="761244"/>
            <a:ext cx="9345593" cy="47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thony\AppData\Local\Microsoft\Windows\Temporary Internet Files\Content.IE5\RF15A7WJ\MC900387196[1]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0"/>
                    </a14:imgEffect>
                    <a14:imgEffect>
                      <a14:brightnessContrast bright="-39000" contrast="-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22961" y="-620160"/>
            <a:ext cx="10080867" cy="78953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Ethical Question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50" y="3051026"/>
            <a:ext cx="8572500" cy="55427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GB" b="1" dirty="0" smtClean="0">
                <a:latin typeface="Calibri"/>
                <a:cs typeface="Calibri"/>
              </a:rPr>
              <a:t>Is it ethical to treat DT with covert medication?</a:t>
            </a:r>
            <a:endParaRPr lang="en-GB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8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1717</TotalTime>
  <Words>1590</Words>
  <Application>Microsoft Office PowerPoint</Application>
  <PresentationFormat>Custom</PresentationFormat>
  <Paragraphs>247</Paragraphs>
  <Slides>28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Theme</vt:lpstr>
      <vt:lpstr>The Ethics of Covert Medication</vt:lpstr>
      <vt:lpstr>History: Mr DT THE PATIENT/COLLATERAL</vt:lpstr>
      <vt:lpstr>History THE PATIENT/COLLATERAL</vt:lpstr>
      <vt:lpstr>History THE PATIENT/COLLATERAL</vt:lpstr>
      <vt:lpstr>Mental State</vt:lpstr>
      <vt:lpstr>Current Situation</vt:lpstr>
      <vt:lpstr>Potential Solution</vt:lpstr>
      <vt:lpstr>PowerPoint Presentation</vt:lpstr>
      <vt:lpstr>Ethical Question</vt:lpstr>
      <vt:lpstr>Ethical viewpoints</vt:lpstr>
      <vt:lpstr>Virtue ethics</vt:lpstr>
      <vt:lpstr>Virtue ethics</vt:lpstr>
      <vt:lpstr>Utilitarianism/consequentialism</vt:lpstr>
      <vt:lpstr>Utilitarianism/consequentialism</vt:lpstr>
      <vt:lpstr>Deontological ethics</vt:lpstr>
      <vt:lpstr>Deontological ethics</vt:lpstr>
      <vt:lpstr>Patient DT</vt:lpstr>
      <vt:lpstr>Legally…</vt:lpstr>
      <vt:lpstr> MCA &amp; Covert Medication</vt:lpstr>
      <vt:lpstr>MHA: Treatment without consent</vt:lpstr>
      <vt:lpstr>Nursing Midwifery Council, RCPsych and Mental Welfare for Scotland</vt:lpstr>
      <vt:lpstr>Human Rights Act 1998</vt:lpstr>
      <vt:lpstr>Do the existing legal structures adequately protect individuals/provide adequate guidance?</vt:lpstr>
      <vt:lpstr>Management</vt:lpstr>
      <vt:lpstr>Who needs to be involved? The MDT</vt:lpstr>
      <vt:lpstr>Short Term</vt:lpstr>
      <vt:lpstr>Long Term</vt:lpstr>
      <vt:lpstr>More ethical with safeguards?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Erdosteine &amp; Acute Exacerbations of Chronic</dc:title>
  <dc:creator>David Smith</dc:creator>
  <cp:lastModifiedBy>Shiel, Nuala</cp:lastModifiedBy>
  <cp:revision>88</cp:revision>
  <dcterms:created xsi:type="dcterms:W3CDTF">2012-09-10T12:47:54Z</dcterms:created>
  <dcterms:modified xsi:type="dcterms:W3CDTF">2012-09-19T10:06:09Z</dcterms:modified>
</cp:coreProperties>
</file>