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4"/>
  </p:notesMasterIdLst>
  <p:sldIdLst>
    <p:sldId id="258" r:id="rId2"/>
    <p:sldId id="291" r:id="rId3"/>
    <p:sldId id="292" r:id="rId4"/>
    <p:sldId id="293" r:id="rId5"/>
    <p:sldId id="298" r:id="rId6"/>
    <p:sldId id="301" r:id="rId7"/>
    <p:sldId id="294" r:id="rId8"/>
    <p:sldId id="297" r:id="rId9"/>
    <p:sldId id="295" r:id="rId10"/>
    <p:sldId id="296" r:id="rId11"/>
    <p:sldId id="299" r:id="rId12"/>
    <p:sldId id="300" r:id="rId13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2B2B2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5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A2CE13-3B17-46F5-9529-8998C9D1A284}" type="datetimeFigureOut">
              <a:rPr lang="en-GB" smtClean="0"/>
              <a:t>11/10/2012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931F0-4DD2-40A3-A89C-DD3D6B473C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440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7D5413-E662-4D59-B79E-91BEF984CB4D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4341813"/>
            <a:ext cx="5489575" cy="4116387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C804C-0915-437E-AB7E-635DFA49B8E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70DDAD-1F5D-4433-9903-24519CCD8E5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2ADF3C-BD17-47D3-B6D0-CD77FA614C1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8A45F3-25C9-4D50-A174-FAECC40F389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A14799-298D-4F3B-B831-40596A99F3C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920DE-4A59-4A7A-B279-39AD901379E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80FE0-1624-4813-A642-E0786D91249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1421C-44D7-470C-B7D5-639AA74A68D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CA4499-874C-4C84-A7B1-925943028DF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ADBBBE-9BEE-4386-8FE9-7DB2CB12798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3683F0-8D4B-4EE2-A9E3-CEA844FC91B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B5BB5CB-D425-4346-ADAD-C3908023C26D}" type="slidenum">
              <a:rPr lang="en-GB"/>
              <a:pPr/>
              <a:t>‹#›</a:t>
            </a:fld>
            <a:endParaRPr lang="en-GB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JCM%20Folder\Justin\Presentation\GCA%20+%20Takayasus\woodafter.avi" TargetMode="External"/><Relationship Id="rId1" Type="http://schemas.openxmlformats.org/officeDocument/2006/relationships/video" Target="file:///C:\JCM%20Folder\Justin\Presentation\GCA%20+%20Takayasus\woodbefore.avi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295400"/>
            <a:ext cx="7772400" cy="1143000"/>
          </a:xfrm>
        </p:spPr>
        <p:txBody>
          <a:bodyPr/>
          <a:lstStyle/>
          <a:p>
            <a:r>
              <a:rPr lang="en-GB" sz="6000" dirty="0" err="1" smtClean="0">
                <a:latin typeface="Arial" pitchFamily="34" charset="0"/>
                <a:cs typeface="Arial" pitchFamily="34" charset="0"/>
              </a:rPr>
              <a:t>Vasculitis</a:t>
            </a:r>
            <a:r>
              <a:rPr lang="en-GB" sz="6000" dirty="0" smtClean="0">
                <a:latin typeface="Arial" pitchFamily="34" charset="0"/>
                <a:cs typeface="Arial" pitchFamily="34" charset="0"/>
              </a:rPr>
              <a:t> made </a:t>
            </a:r>
            <a:r>
              <a:rPr lang="en-GB" sz="6000" dirty="0">
                <a:latin typeface="Arial" pitchFamily="34" charset="0"/>
                <a:cs typeface="Arial" pitchFamily="34" charset="0"/>
              </a:rPr>
              <a:t>easy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895600"/>
            <a:ext cx="6400800" cy="1752600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Dr Sonya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Abraham</a:t>
            </a:r>
          </a:p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Senior Lecturer Rheumatology</a:t>
            </a:r>
            <a:endParaRPr lang="en-GB" sz="2800" dirty="0">
              <a:latin typeface="Arial" pitchFamily="34" charset="0"/>
              <a:cs typeface="Arial" pitchFamily="34" charset="0"/>
            </a:endParaRPr>
          </a:p>
          <a:p>
            <a:r>
              <a:rPr lang="en-GB" sz="2800" dirty="0">
                <a:latin typeface="Arial" pitchFamily="34" charset="0"/>
                <a:cs typeface="Arial" pitchFamily="34" charset="0"/>
              </a:rPr>
              <a:t>Imperial College London</a:t>
            </a:r>
          </a:p>
          <a:p>
            <a:endParaRPr lang="en-GB" dirty="0"/>
          </a:p>
        </p:txBody>
      </p:sp>
      <p:pic>
        <p:nvPicPr>
          <p:cNvPr id="4100" name="Picture 4" descr="cr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5029200"/>
            <a:ext cx="962025" cy="1000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Clinical features and ANCA in the small vessel vasculitidies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sz="2400"/>
              <a:t>		Wegener’s 	  Churg-Strauss,        Micr. Polyangiitis</a:t>
            </a:r>
          </a:p>
          <a:p>
            <a:pPr>
              <a:buFontTx/>
              <a:buNone/>
            </a:pPr>
            <a:endParaRPr lang="en-GB" sz="2400"/>
          </a:p>
          <a:p>
            <a:pPr>
              <a:buFontTx/>
              <a:buNone/>
            </a:pPr>
            <a:r>
              <a:rPr lang="en-GB" sz="2400"/>
              <a:t>ENT	     +++			 +			0</a:t>
            </a:r>
          </a:p>
          <a:p>
            <a:pPr>
              <a:buFontTx/>
              <a:buNone/>
            </a:pPr>
            <a:r>
              <a:rPr lang="en-GB" sz="2400"/>
              <a:t>Lung	     ++ (granuloma)       ++ (asthma)		0</a:t>
            </a:r>
          </a:p>
          <a:p>
            <a:pPr>
              <a:buFontTx/>
              <a:buNone/>
            </a:pPr>
            <a:r>
              <a:rPr lang="en-GB" sz="2400"/>
              <a:t>Kidney	     ++			 </a:t>
            </a:r>
            <a:r>
              <a:rPr lang="en-GB" sz="2400" u="sng"/>
              <a:t>+</a:t>
            </a:r>
            <a:r>
              <a:rPr lang="en-GB" sz="2400"/>
              <a:t>			+++</a:t>
            </a:r>
          </a:p>
          <a:p>
            <a:pPr>
              <a:buFontTx/>
              <a:buNone/>
            </a:pPr>
            <a:r>
              <a:rPr lang="en-GB" sz="2400"/>
              <a:t>nerves	       +			 ++			++</a:t>
            </a:r>
          </a:p>
          <a:p>
            <a:pPr>
              <a:buFontTx/>
              <a:buNone/>
            </a:pPr>
            <a:r>
              <a:rPr lang="en-GB" sz="2400"/>
              <a:t>GIT	     ++			 ++			0</a:t>
            </a:r>
          </a:p>
          <a:p>
            <a:pPr>
              <a:buFontTx/>
              <a:buNone/>
            </a:pPr>
            <a:endParaRPr lang="en-GB" sz="2400"/>
          </a:p>
          <a:p>
            <a:pPr>
              <a:buFontTx/>
              <a:buNone/>
            </a:pPr>
            <a:r>
              <a:rPr lang="en-GB" sz="2400"/>
              <a:t>ANCA	    cANCA        c &amp; pANCA		    pANCA</a:t>
            </a:r>
          </a:p>
          <a:p>
            <a:pPr>
              <a:buFontTx/>
              <a:buNone/>
            </a:pPr>
            <a:r>
              <a:rPr lang="en-GB" sz="2400"/>
              <a:t>		      &gt;90%		~40%		       &gt;90%</a:t>
            </a:r>
          </a:p>
        </p:txBody>
      </p:sp>
      <p:sp>
        <p:nvSpPr>
          <p:cNvPr id="46084" name="Line 4"/>
          <p:cNvSpPr>
            <a:spLocks noChangeShapeType="1"/>
          </p:cNvSpPr>
          <p:nvPr/>
        </p:nvSpPr>
        <p:spPr bwMode="auto">
          <a:xfrm>
            <a:off x="1752600" y="2514600"/>
            <a:ext cx="655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192088" y="3175"/>
            <a:ext cx="8764587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990600" y="304800"/>
            <a:ext cx="72517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>
                <a:solidFill>
                  <a:srgbClr val="FFFF00"/>
                </a:solidFill>
                <a:latin typeface="Arial" charset="0"/>
              </a:rPr>
              <a:t>Face of a woman with Wegener’s granulomatosus </a:t>
            </a:r>
          </a:p>
          <a:p>
            <a:r>
              <a:rPr lang="en-GB">
                <a:solidFill>
                  <a:srgbClr val="FFFF00"/>
                </a:solidFill>
                <a:latin typeface="Arial" charset="0"/>
              </a:rPr>
              <a:t>showing erosion and destruction of the nasal carlilage</a:t>
            </a:r>
            <a:endParaRPr lang="en-GB"/>
          </a:p>
        </p:txBody>
      </p:sp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488" y="1384300"/>
            <a:ext cx="8305800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Vasculitis: summary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800"/>
              <a:t>Vasculitis is classified by vessel size.</a:t>
            </a:r>
          </a:p>
          <a:p>
            <a:r>
              <a:rPr lang="en-GB" sz="2800"/>
              <a:t>Important clinical features:</a:t>
            </a:r>
          </a:p>
          <a:p>
            <a:pPr lvl="1"/>
            <a:r>
              <a:rPr lang="en-GB" sz="2000"/>
              <a:t>Takyasu’s – pulseless disease in oriental females</a:t>
            </a:r>
          </a:p>
          <a:p>
            <a:pPr lvl="1"/>
            <a:r>
              <a:rPr lang="en-GB" sz="2000"/>
              <a:t>Temporal arteritis – blindness and polymyalgia in the elderly</a:t>
            </a:r>
          </a:p>
          <a:p>
            <a:pPr lvl="1"/>
            <a:r>
              <a:rPr lang="en-GB" sz="2000"/>
              <a:t>Kawasaki – mucocutaneous erythema in infants</a:t>
            </a:r>
          </a:p>
          <a:p>
            <a:pPr lvl="1"/>
            <a:r>
              <a:rPr lang="en-GB" sz="2000"/>
              <a:t>Small vessel - Renal failure, neuropathies, lung disease.</a:t>
            </a:r>
          </a:p>
          <a:p>
            <a:r>
              <a:rPr lang="en-GB" sz="2400"/>
              <a:t>Treatment:</a:t>
            </a:r>
          </a:p>
          <a:p>
            <a:pPr lvl="1"/>
            <a:r>
              <a:rPr lang="en-GB" sz="2000"/>
              <a:t>Temporal arteritis – steroids</a:t>
            </a:r>
          </a:p>
          <a:p>
            <a:pPr lvl="1"/>
            <a:r>
              <a:rPr lang="en-GB" sz="2000"/>
              <a:t>Kawasaki – IV immunoglubulin</a:t>
            </a:r>
          </a:p>
          <a:p>
            <a:pPr lvl="1"/>
            <a:r>
              <a:rPr lang="en-GB" sz="2000"/>
              <a:t>Small vessel – Steroids and cyclophosphamide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Vasculitis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Inflammation of blood vessel leading to occlusion (ischaemia and gangrene) and end organ dysfuntion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Classification of systemic Vasculitis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sz="2400"/>
              <a:t>By vessel size</a:t>
            </a:r>
          </a:p>
          <a:p>
            <a:r>
              <a:rPr lang="en-GB" sz="2400"/>
              <a:t>Large</a:t>
            </a:r>
          </a:p>
          <a:p>
            <a:pPr lvl="1"/>
            <a:r>
              <a:rPr lang="en-GB" sz="2000"/>
              <a:t>Takayasu’s vasculitis</a:t>
            </a:r>
          </a:p>
          <a:p>
            <a:pPr lvl="1"/>
            <a:r>
              <a:rPr lang="en-GB" sz="2000"/>
              <a:t>Temporal arteritis</a:t>
            </a:r>
          </a:p>
          <a:p>
            <a:r>
              <a:rPr lang="en-GB" sz="2400"/>
              <a:t>Medium</a:t>
            </a:r>
          </a:p>
          <a:p>
            <a:pPr lvl="1"/>
            <a:r>
              <a:rPr lang="en-GB" sz="2000"/>
              <a:t>Polyarteritis nodosum</a:t>
            </a:r>
          </a:p>
          <a:p>
            <a:pPr lvl="1"/>
            <a:r>
              <a:rPr lang="en-GB" sz="2000"/>
              <a:t>Kawasaki disease</a:t>
            </a:r>
          </a:p>
          <a:p>
            <a:r>
              <a:rPr lang="en-GB" sz="2400"/>
              <a:t>Small</a:t>
            </a:r>
          </a:p>
          <a:p>
            <a:pPr lvl="1"/>
            <a:r>
              <a:rPr lang="en-GB" sz="2000"/>
              <a:t>Wegener’s granulomatosis</a:t>
            </a:r>
          </a:p>
          <a:p>
            <a:pPr lvl="1"/>
            <a:r>
              <a:rPr lang="en-GB" sz="2000"/>
              <a:t>Churg-Strauss syndrome</a:t>
            </a:r>
          </a:p>
          <a:p>
            <a:pPr lvl="1"/>
            <a:r>
              <a:rPr lang="en-GB" sz="2000"/>
              <a:t>microscopic polyangiitis</a:t>
            </a:r>
          </a:p>
          <a:p>
            <a:endParaRPr lang="en-GB"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Large: Takayasu’s vasculitis and Temporal arteritis</a:t>
            </a:r>
            <a:br>
              <a:rPr lang="en-GB" sz="3600"/>
            </a:br>
            <a:endParaRPr lang="en-GB" sz="360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sz="2400" dirty="0"/>
              <a:t>Both cause giant cell infiltration of major vessels with destruction of IEL and </a:t>
            </a:r>
            <a:r>
              <a:rPr lang="en-GB" sz="2400" dirty="0" err="1"/>
              <a:t>intimal</a:t>
            </a:r>
            <a:r>
              <a:rPr lang="en-GB" sz="2400" dirty="0"/>
              <a:t> hyperplasia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Takayasu’s</a:t>
            </a:r>
            <a:r>
              <a:rPr lang="en-GB" sz="2400" dirty="0"/>
              <a:t>: disease of Japanese women aged 30-40 involving major vessels of the aortic arch</a:t>
            </a:r>
          </a:p>
          <a:p>
            <a:pPr lvl="1">
              <a:lnSpc>
                <a:spcPct val="90000"/>
              </a:lnSpc>
            </a:pPr>
            <a:r>
              <a:rPr lang="en-GB" sz="2000" dirty="0"/>
              <a:t>Inflammatory phase: responds to steroids</a:t>
            </a:r>
          </a:p>
          <a:p>
            <a:pPr lvl="1">
              <a:lnSpc>
                <a:spcPct val="90000"/>
              </a:lnSpc>
            </a:pPr>
            <a:r>
              <a:rPr lang="en-GB" sz="2000" dirty="0"/>
              <a:t>Occlusive phase: Surgery</a:t>
            </a:r>
          </a:p>
          <a:p>
            <a:pPr>
              <a:lnSpc>
                <a:spcPct val="90000"/>
              </a:lnSpc>
            </a:pPr>
            <a:r>
              <a:rPr lang="en-GB" sz="2400" dirty="0"/>
              <a:t>Temporal </a:t>
            </a:r>
            <a:r>
              <a:rPr lang="en-GB" sz="2400" dirty="0" err="1"/>
              <a:t>arteritis</a:t>
            </a:r>
            <a:r>
              <a:rPr lang="en-GB" sz="2400" dirty="0"/>
              <a:t>: disease of elderly Caucasians affecting predominantly cranial arteries. Causes blindness</a:t>
            </a:r>
          </a:p>
          <a:p>
            <a:pPr lvl="1">
              <a:lnSpc>
                <a:spcPct val="90000"/>
              </a:lnSpc>
            </a:pPr>
            <a:r>
              <a:rPr lang="en-GB" sz="2000" dirty="0"/>
              <a:t>Headaches, scalp tenderness, blurring of vision</a:t>
            </a:r>
          </a:p>
          <a:p>
            <a:pPr lvl="1">
              <a:lnSpc>
                <a:spcPct val="90000"/>
              </a:lnSpc>
            </a:pPr>
            <a:r>
              <a:rPr lang="en-GB" sz="2000" dirty="0"/>
              <a:t>Associated with </a:t>
            </a:r>
            <a:r>
              <a:rPr lang="en-GB" sz="2000" dirty="0" err="1"/>
              <a:t>polymyagia</a:t>
            </a:r>
            <a:r>
              <a:rPr lang="en-GB" sz="2000" dirty="0"/>
              <a:t> </a:t>
            </a:r>
            <a:r>
              <a:rPr lang="en-GB" sz="2000" dirty="0" err="1"/>
              <a:t>rheumatica</a:t>
            </a:r>
            <a:r>
              <a:rPr lang="en-GB" sz="2000" dirty="0"/>
              <a:t>.</a:t>
            </a:r>
          </a:p>
          <a:p>
            <a:pPr lvl="1">
              <a:lnSpc>
                <a:spcPct val="90000"/>
              </a:lnSpc>
            </a:pPr>
            <a:r>
              <a:rPr lang="en-GB" sz="2000" dirty="0"/>
              <a:t>High ESR, responds to steroids</a:t>
            </a:r>
            <a:endParaRPr lang="en-GB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0"/>
            <a:ext cx="5480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192088" y="112713"/>
            <a:ext cx="884078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284163" y="179388"/>
            <a:ext cx="27082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>
                <a:solidFill>
                  <a:srgbClr val="FFFF00"/>
                </a:solidFill>
              </a:rPr>
              <a:t>MRA of a 35 year-old</a:t>
            </a:r>
          </a:p>
          <a:p>
            <a:r>
              <a:rPr lang="en-GB">
                <a:solidFill>
                  <a:srgbClr val="FFFF00"/>
                </a:solidFill>
              </a:rPr>
              <a:t> Japanese woman</a:t>
            </a:r>
            <a:endParaRPr lang="en-GB"/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115888" y="1331913"/>
            <a:ext cx="3887787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woodbefore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9000" y="1349375"/>
            <a:ext cx="3646488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woodafter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3775" y="1335088"/>
            <a:ext cx="3556000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Rectangle 2"/>
          <p:cNvSpPr>
            <a:spLocks noChangeArrowheads="1"/>
          </p:cNvSpPr>
          <p:nvPr/>
        </p:nvSpPr>
        <p:spPr bwMode="auto">
          <a:xfrm>
            <a:off x="533400" y="331788"/>
            <a:ext cx="73322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18</a:t>
            </a:r>
            <a:r>
              <a:rPr lang="en-GB" sz="3200" b="1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 </a:t>
            </a:r>
            <a:r>
              <a:rPr lang="en-GB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FDG-Positron Emission Tomography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00288" y="5757854"/>
            <a:ext cx="790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Pre-Rx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124410" y="5738802"/>
            <a:ext cx="3032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6 months </a:t>
            </a:r>
            <a:r>
              <a:rPr lang="en-GB" dirty="0" err="1" smtClean="0"/>
              <a:t>immunosuppression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794"/>
                </p:tgtEl>
              </p:cMediaNode>
            </p:video>
            <p:video>
              <p:cMediaNode>
                <p:cTn id="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79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Medium: Polyarteritis nodosum and Kawasaki disease</a:t>
            </a:r>
            <a:br>
              <a:rPr lang="en-GB" sz="3600"/>
            </a:br>
            <a:endParaRPr lang="en-GB" sz="360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Polyarteritis Nodosum</a:t>
            </a:r>
          </a:p>
          <a:p>
            <a:pPr lvl="1"/>
            <a:r>
              <a:rPr lang="en-GB"/>
              <a:t>A rare disease of young men affecting arteries of kidneys (renal failure), gut (haemorrhage)</a:t>
            </a:r>
          </a:p>
          <a:p>
            <a:r>
              <a:rPr lang="en-GB"/>
              <a:t>Kawasaki disease</a:t>
            </a:r>
          </a:p>
          <a:p>
            <a:pPr lvl="1"/>
            <a:r>
              <a:rPr lang="en-GB"/>
              <a:t>A disease of infants causing mucocutaneous erythema, lymphadenopathy and vasculitis</a:t>
            </a:r>
          </a:p>
          <a:p>
            <a:pPr lvl="1"/>
            <a:r>
              <a:rPr lang="en-GB"/>
              <a:t>Coronary vasculitis main cause of death</a:t>
            </a:r>
          </a:p>
          <a:p>
            <a:pPr lvl="1"/>
            <a:r>
              <a:rPr lang="en-GB"/>
              <a:t>Virtually cured by IV immunoglobulin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Imag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84288"/>
            <a:ext cx="7848600" cy="5356225"/>
          </a:xfrm>
          <a:prstGeom prst="rect">
            <a:avLst/>
          </a:prstGeom>
          <a:noFill/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381000" y="0"/>
            <a:ext cx="83597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600"/>
              <a:t>Hand of a young man with polyarteritis nodosum</a:t>
            </a:r>
            <a:endParaRPr lang="en-GB" sz="3600">
              <a:solidFill>
                <a:schemeClr val="accent1"/>
              </a:solidFill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0" y="1676400"/>
            <a:ext cx="26828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/>
          </a:p>
          <a:p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Small:</a:t>
            </a:r>
            <a:r>
              <a:rPr lang="en-GB"/>
              <a:t> </a:t>
            </a:r>
            <a:r>
              <a:rPr lang="en-GB" sz="3600"/>
              <a:t>Wegener’s granulomatosis, Churg-Strauss syndrome, </a:t>
            </a:r>
            <a:br>
              <a:rPr lang="en-GB" sz="3600"/>
            </a:br>
            <a:r>
              <a:rPr lang="en-GB" sz="3600"/>
              <a:t>Microscopic polyangiitis</a:t>
            </a:r>
            <a:br>
              <a:rPr lang="en-GB" sz="3600"/>
            </a:br>
            <a:r>
              <a:rPr lang="en-GB"/>
              <a:t>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Rare: small vessel vasculitidies predominantly affecting kidneys, lung and peripheral nerves</a:t>
            </a:r>
          </a:p>
          <a:p>
            <a:r>
              <a:rPr lang="en-GB"/>
              <a:t>associated with anti-neutrophil cytoplasmic antibodies (ANCA)</a:t>
            </a:r>
          </a:p>
          <a:p>
            <a:r>
              <a:rPr lang="en-GB"/>
              <a:t>Respond to treatment with high dose steroids and cyclophosphamide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FFFFFF"/>
      </a:lt1>
      <a:dk2>
        <a:srgbClr val="000066"/>
      </a:dk2>
      <a:lt2>
        <a:srgbClr val="FFFF00"/>
      </a:lt2>
      <a:accent1>
        <a:srgbClr val="00CC99"/>
      </a:accent1>
      <a:accent2>
        <a:srgbClr val="3333CC"/>
      </a:accent2>
      <a:accent3>
        <a:srgbClr val="AAAAB8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</TotalTime>
  <Words>334</Words>
  <Application>Microsoft Office PowerPoint</Application>
  <PresentationFormat>On-screen Show (4:3)</PresentationFormat>
  <Paragraphs>69</Paragraphs>
  <Slides>12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Default Design</vt:lpstr>
      <vt:lpstr>Vasculitis made easy</vt:lpstr>
      <vt:lpstr>Vasculitis</vt:lpstr>
      <vt:lpstr>Classification of systemic Vasculitis</vt:lpstr>
      <vt:lpstr>Large: Takayasu’s vasculitis and Temporal arteritis </vt:lpstr>
      <vt:lpstr>PowerPoint Presentation</vt:lpstr>
      <vt:lpstr>PowerPoint Presentation</vt:lpstr>
      <vt:lpstr>Medium: Polyarteritis nodosum and Kawasaki disease </vt:lpstr>
      <vt:lpstr>PowerPoint Presentation</vt:lpstr>
      <vt:lpstr>Small: Wegener’s granulomatosis, Churg-Strauss syndrome,  Microscopic polyangiitis  </vt:lpstr>
      <vt:lpstr>Clinical features and ANCA in the small vessel vasculitidies</vt:lpstr>
      <vt:lpstr>PowerPoint Presentation</vt:lpstr>
      <vt:lpstr>Vasculitis: summary</vt:lpstr>
    </vt:vector>
  </TitlesOfParts>
  <Company>kir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Patrick Venables</dc:creator>
  <cp:lastModifiedBy>Shiel, Nuala</cp:lastModifiedBy>
  <cp:revision>36</cp:revision>
  <dcterms:created xsi:type="dcterms:W3CDTF">2001-06-05T12:20:50Z</dcterms:created>
  <dcterms:modified xsi:type="dcterms:W3CDTF">2012-10-11T09:26:29Z</dcterms:modified>
</cp:coreProperties>
</file>