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314" r:id="rId4"/>
    <p:sldId id="316" r:id="rId5"/>
    <p:sldId id="317" r:id="rId6"/>
    <p:sldId id="280" r:id="rId7"/>
    <p:sldId id="315" r:id="rId8"/>
    <p:sldId id="318" r:id="rId9"/>
    <p:sldId id="319" r:id="rId10"/>
    <p:sldId id="342" r:id="rId11"/>
    <p:sldId id="320" r:id="rId12"/>
    <p:sldId id="267" r:id="rId13"/>
    <p:sldId id="269" r:id="rId14"/>
    <p:sldId id="321" r:id="rId15"/>
    <p:sldId id="322" r:id="rId16"/>
    <p:sldId id="323" r:id="rId17"/>
    <p:sldId id="324" r:id="rId18"/>
    <p:sldId id="325" r:id="rId19"/>
    <p:sldId id="290" r:id="rId20"/>
    <p:sldId id="291" r:id="rId21"/>
    <p:sldId id="343" r:id="rId22"/>
    <p:sldId id="344" r:id="rId23"/>
    <p:sldId id="304" r:id="rId24"/>
    <p:sldId id="327" r:id="rId25"/>
    <p:sldId id="295" r:id="rId26"/>
    <p:sldId id="345" r:id="rId27"/>
    <p:sldId id="305" r:id="rId28"/>
    <p:sldId id="326" r:id="rId29"/>
    <p:sldId id="328" r:id="rId30"/>
    <p:sldId id="303" r:id="rId31"/>
    <p:sldId id="329" r:id="rId32"/>
    <p:sldId id="330" r:id="rId33"/>
    <p:sldId id="298" r:id="rId34"/>
    <p:sldId id="299" r:id="rId35"/>
    <p:sldId id="346" r:id="rId36"/>
    <p:sldId id="332" r:id="rId37"/>
    <p:sldId id="347" r:id="rId38"/>
    <p:sldId id="334" r:id="rId39"/>
    <p:sldId id="309" r:id="rId40"/>
    <p:sldId id="335" r:id="rId41"/>
    <p:sldId id="336" r:id="rId42"/>
    <p:sldId id="337" r:id="rId43"/>
    <p:sldId id="348" r:id="rId44"/>
    <p:sldId id="339" r:id="rId45"/>
    <p:sldId id="338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94660"/>
  </p:normalViewPr>
  <p:slideViewPr>
    <p:cSldViewPr>
      <p:cViewPr varScale="1">
        <p:scale>
          <a:sx n="50" d="100"/>
          <a:sy n="50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CCBF1C-3865-4A1B-96CF-FADEBCD86F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62FDD-86B2-4154-9125-6A41C040E1EC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4175" y="457200"/>
            <a:ext cx="3549650" cy="266223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3822700"/>
            <a:ext cx="5384800" cy="5211763"/>
          </a:xfrm>
        </p:spPr>
        <p:txBody>
          <a:bodyPr/>
          <a:lstStyle/>
          <a:p>
            <a:pPr marL="228600" indent="-228600">
              <a:tabLst>
                <a:tab pos="114300" algn="l"/>
              </a:tabLst>
            </a:pPr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CBF1C-3865-4A1B-96CF-FADEBCD86F4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3467-1810-408B-A259-9FEB5ABE91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37E56-EF78-4A7F-98DD-7AE6D0B67B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9BBC2-1C7B-427D-8892-01D75AF1B5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B9B619-D0B4-4827-896F-BBAD6DE42F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0E281-B544-42C6-B4E2-E694B6DC96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1328B-4EB3-422E-AA2A-0E1F128395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E89E9-CA30-4871-A5F8-3587D75DAC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FDB79-C15A-41A2-84D6-E15DA5A748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DD644-92E9-4F9F-94F1-2938A82B76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EA485-C074-4FC0-A18E-FCB7B9F9E1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BAD10-8F46-44AF-8CCB-1CB5DC563D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43CF-7026-4366-8475-C69FDC36A2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B6E752-41B1-4BF4-927A-F5B150309D1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47800"/>
          </a:xfrm>
        </p:spPr>
        <p:txBody>
          <a:bodyPr/>
          <a:lstStyle/>
          <a:p>
            <a:r>
              <a:rPr lang="en-GB" sz="6000" dirty="0">
                <a:latin typeface="Arial" pitchFamily="34" charset="0"/>
                <a:cs typeface="Arial" pitchFamily="34" charset="0"/>
              </a:rPr>
              <a:t>Rheumatoid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arthritis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276600"/>
            <a:ext cx="80010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 </a:t>
            </a:r>
            <a:r>
              <a:rPr lang="en-US" dirty="0">
                <a:latin typeface="Arial" pitchFamily="34" charset="0"/>
                <a:cs typeface="Arial" pitchFamily="34" charset="0"/>
              </a:rPr>
              <a:t>Sonya Abraham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Senior Lecturer/Honorary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Consultant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Imperial College Healthcare NHS Trust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Medical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Student Lecture (Yr 5)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May 2012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The Fate of RA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809750"/>
            <a:ext cx="3665537" cy="4179888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Pain &amp; destruction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400" b="1"/>
              <a:t>Loss of function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400" b="1"/>
              <a:t>Systemic disease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400" b="1"/>
              <a:t>Work disability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400" b="1"/>
              <a:t>Economic losses</a:t>
            </a:r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400" b="1"/>
              <a:t>Premature death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84638"/>
            <a:ext cx="3276600" cy="19050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/>
          <a:srcRect l="12962" r="1611"/>
          <a:stretch>
            <a:fillRect/>
          </a:stretch>
        </p:blipFill>
        <p:spPr bwMode="auto">
          <a:xfrm>
            <a:off x="4572000" y="1809750"/>
            <a:ext cx="3276600" cy="2057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68400" y="1682750"/>
            <a:ext cx="6637338" cy="4095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b="1">
              <a:latin typeface="Arial" charset="0"/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7754938" y="1960563"/>
            <a:ext cx="0" cy="65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 flipH="1">
            <a:off x="6276975" y="1836738"/>
            <a:ext cx="3175" cy="496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1219200" y="1658938"/>
            <a:ext cx="6524625" cy="555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64"/>
              </a:cxn>
              <a:cxn ang="0">
                <a:pos x="1008" y="104"/>
              </a:cxn>
              <a:cxn ang="0">
                <a:pos x="1512" y="136"/>
              </a:cxn>
              <a:cxn ang="0">
                <a:pos x="2032" y="176"/>
              </a:cxn>
              <a:cxn ang="0">
                <a:pos x="2544" y="216"/>
              </a:cxn>
              <a:cxn ang="0">
                <a:pos x="3080" y="248"/>
              </a:cxn>
              <a:cxn ang="0">
                <a:pos x="3592" y="296"/>
              </a:cxn>
              <a:cxn ang="0">
                <a:pos x="4096" y="344"/>
              </a:cxn>
              <a:cxn ang="0">
                <a:pos x="4624" y="376"/>
              </a:cxn>
            </a:cxnLst>
            <a:rect l="0" t="0" r="r" b="b"/>
            <a:pathLst>
              <a:path w="4624" h="376">
                <a:moveTo>
                  <a:pt x="0" y="0"/>
                </a:moveTo>
                <a:lnTo>
                  <a:pt x="480" y="64"/>
                </a:lnTo>
                <a:lnTo>
                  <a:pt x="1008" y="104"/>
                </a:lnTo>
                <a:lnTo>
                  <a:pt x="1512" y="136"/>
                </a:lnTo>
                <a:lnTo>
                  <a:pt x="2032" y="176"/>
                </a:lnTo>
                <a:lnTo>
                  <a:pt x="2544" y="216"/>
                </a:lnTo>
                <a:lnTo>
                  <a:pt x="3080" y="248"/>
                </a:lnTo>
                <a:lnTo>
                  <a:pt x="3592" y="296"/>
                </a:lnTo>
                <a:lnTo>
                  <a:pt x="4096" y="344"/>
                </a:lnTo>
                <a:lnTo>
                  <a:pt x="4624" y="376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H="1">
            <a:off x="4854575" y="1741488"/>
            <a:ext cx="4763" cy="10414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162050" y="5772150"/>
            <a:ext cx="662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H="1">
            <a:off x="1944688" y="5676900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2667000" y="5676900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>
            <a:off x="3384550" y="5683250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>
            <a:off x="4111625" y="5683250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4849813" y="5672138"/>
            <a:ext cx="1587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5583238" y="5683250"/>
            <a:ext cx="1587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H="1">
            <a:off x="6292850" y="5673725"/>
            <a:ext cx="317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7029450" y="5670550"/>
            <a:ext cx="1588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7780338" y="5670550"/>
            <a:ext cx="1587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651750" y="58324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9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6200775" y="58324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7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749800" y="58324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5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3259138" y="5832475"/>
            <a:ext cx="265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1831975" y="58324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866775" y="5770563"/>
            <a:ext cx="265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0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787400" y="48260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20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787400" y="3946525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40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787400" y="31242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60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787400" y="2320925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80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708025" y="1517650"/>
            <a:ext cx="46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100</a:t>
            </a:r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>
            <a:off x="1174750" y="1706563"/>
            <a:ext cx="0" cy="406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1174750" y="5370513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>
            <a:off x="1174750" y="497998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1168400" y="454342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1168400" y="414178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1171575" y="369252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1185863" y="330200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1174750" y="286543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>
            <a:off x="1174750" y="2474913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1174750" y="208438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1174750" y="169545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1185863" y="1612900"/>
            <a:ext cx="106362" cy="1095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1851025" y="1682750"/>
            <a:ext cx="107950" cy="1111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2584450" y="1747838"/>
            <a:ext cx="107950" cy="1111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3302000" y="1806575"/>
            <a:ext cx="107950" cy="1111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4030663" y="1866900"/>
            <a:ext cx="106362" cy="1095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6230938" y="2038350"/>
            <a:ext cx="107950" cy="1095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7710488" y="2166938"/>
            <a:ext cx="106362" cy="1111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1219200" y="1617663"/>
            <a:ext cx="107950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1857375" y="1612900"/>
            <a:ext cx="106363" cy="1095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2590800" y="1682750"/>
            <a:ext cx="107950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3279775" y="1925638"/>
            <a:ext cx="106363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4030663" y="1960563"/>
            <a:ext cx="106362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4794250" y="2157413"/>
            <a:ext cx="107950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5514975" y="2244725"/>
            <a:ext cx="106363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215063" y="2262188"/>
            <a:ext cx="106362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6970713" y="2492375"/>
            <a:ext cx="107950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7715250" y="2557463"/>
            <a:ext cx="107950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2" name="Line 56"/>
          <p:cNvSpPr>
            <a:spLocks noChangeShapeType="1"/>
          </p:cNvSpPr>
          <p:nvPr/>
        </p:nvSpPr>
        <p:spPr bwMode="auto">
          <a:xfrm>
            <a:off x="7029450" y="204946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3" name="Line 57"/>
          <p:cNvSpPr>
            <a:spLocks noChangeShapeType="1"/>
          </p:cNvSpPr>
          <p:nvPr/>
        </p:nvSpPr>
        <p:spPr bwMode="auto">
          <a:xfrm>
            <a:off x="4114800" y="2149475"/>
            <a:ext cx="0" cy="64452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4" name="Line 58"/>
          <p:cNvSpPr>
            <a:spLocks noChangeShapeType="1"/>
          </p:cNvSpPr>
          <p:nvPr/>
        </p:nvSpPr>
        <p:spPr bwMode="auto">
          <a:xfrm>
            <a:off x="5576888" y="2409825"/>
            <a:ext cx="0" cy="64452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5" name="Line 59"/>
          <p:cNvSpPr>
            <a:spLocks noChangeShapeType="1"/>
          </p:cNvSpPr>
          <p:nvPr/>
        </p:nvSpPr>
        <p:spPr bwMode="auto">
          <a:xfrm>
            <a:off x="5570538" y="1819275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5514975" y="1978025"/>
            <a:ext cx="106363" cy="1111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7" name="Line 61"/>
          <p:cNvSpPr>
            <a:spLocks noChangeShapeType="1"/>
          </p:cNvSpPr>
          <p:nvPr/>
        </p:nvSpPr>
        <p:spPr bwMode="auto">
          <a:xfrm>
            <a:off x="5570538" y="2403475"/>
            <a:ext cx="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8" name="Line 62"/>
          <p:cNvSpPr>
            <a:spLocks noChangeShapeType="1"/>
          </p:cNvSpPr>
          <p:nvPr/>
        </p:nvSpPr>
        <p:spPr bwMode="auto">
          <a:xfrm>
            <a:off x="6310313" y="2570163"/>
            <a:ext cx="0" cy="64293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6970713" y="2101850"/>
            <a:ext cx="107950" cy="1111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0" name="AutoShape 64"/>
          <p:cNvSpPr>
            <a:spLocks noChangeArrowheads="1"/>
          </p:cNvSpPr>
          <p:nvPr/>
        </p:nvSpPr>
        <p:spPr bwMode="auto">
          <a:xfrm>
            <a:off x="1174750" y="1644650"/>
            <a:ext cx="123825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1" name="AutoShape 65"/>
          <p:cNvSpPr>
            <a:spLocks noChangeArrowheads="1"/>
          </p:cNvSpPr>
          <p:nvPr/>
        </p:nvSpPr>
        <p:spPr bwMode="auto">
          <a:xfrm>
            <a:off x="1851025" y="2108200"/>
            <a:ext cx="123825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2" name="AutoShape 66"/>
          <p:cNvSpPr>
            <a:spLocks noChangeArrowheads="1"/>
          </p:cNvSpPr>
          <p:nvPr/>
        </p:nvSpPr>
        <p:spPr bwMode="auto">
          <a:xfrm>
            <a:off x="2590800" y="2090738"/>
            <a:ext cx="123825" cy="1412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3" name="AutoShape 67"/>
          <p:cNvSpPr>
            <a:spLocks noChangeArrowheads="1"/>
          </p:cNvSpPr>
          <p:nvPr/>
        </p:nvSpPr>
        <p:spPr bwMode="auto">
          <a:xfrm>
            <a:off x="3313113" y="2439988"/>
            <a:ext cx="123825" cy="1412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4" name="AutoShape 68"/>
          <p:cNvSpPr>
            <a:spLocks noChangeArrowheads="1"/>
          </p:cNvSpPr>
          <p:nvPr/>
        </p:nvSpPr>
        <p:spPr bwMode="auto">
          <a:xfrm>
            <a:off x="4046538" y="2693988"/>
            <a:ext cx="125412" cy="1412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5" name="AutoShape 69"/>
          <p:cNvSpPr>
            <a:spLocks noChangeArrowheads="1"/>
          </p:cNvSpPr>
          <p:nvPr/>
        </p:nvSpPr>
        <p:spPr bwMode="auto">
          <a:xfrm>
            <a:off x="4792663" y="2693988"/>
            <a:ext cx="123825" cy="1412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6" name="AutoShape 70"/>
          <p:cNvSpPr>
            <a:spLocks noChangeArrowheads="1"/>
          </p:cNvSpPr>
          <p:nvPr/>
        </p:nvSpPr>
        <p:spPr bwMode="auto">
          <a:xfrm>
            <a:off x="5514975" y="2941638"/>
            <a:ext cx="123825" cy="1412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7" name="AutoShape 71"/>
          <p:cNvSpPr>
            <a:spLocks noChangeArrowheads="1"/>
          </p:cNvSpPr>
          <p:nvPr/>
        </p:nvSpPr>
        <p:spPr bwMode="auto">
          <a:xfrm>
            <a:off x="6237288" y="3206750"/>
            <a:ext cx="123825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8" name="AutoShape 72"/>
          <p:cNvSpPr>
            <a:spLocks noChangeArrowheads="1"/>
          </p:cNvSpPr>
          <p:nvPr/>
        </p:nvSpPr>
        <p:spPr bwMode="auto">
          <a:xfrm>
            <a:off x="6965950" y="3573463"/>
            <a:ext cx="123825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29" name="AutoShape 73"/>
          <p:cNvSpPr>
            <a:spLocks noChangeArrowheads="1"/>
          </p:cNvSpPr>
          <p:nvPr/>
        </p:nvSpPr>
        <p:spPr bwMode="auto">
          <a:xfrm>
            <a:off x="7699375" y="4076700"/>
            <a:ext cx="123825" cy="141288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 flipH="1">
            <a:off x="7032625" y="2894013"/>
            <a:ext cx="0" cy="74453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1" name="Line 75"/>
          <p:cNvSpPr>
            <a:spLocks noChangeShapeType="1"/>
          </p:cNvSpPr>
          <p:nvPr/>
        </p:nvSpPr>
        <p:spPr bwMode="auto">
          <a:xfrm flipH="1">
            <a:off x="7766050" y="3402013"/>
            <a:ext cx="0" cy="7620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2" name="Freeform 76"/>
          <p:cNvSpPr>
            <a:spLocks/>
          </p:cNvSpPr>
          <p:nvPr/>
        </p:nvSpPr>
        <p:spPr bwMode="auto">
          <a:xfrm>
            <a:off x="1252538" y="1658938"/>
            <a:ext cx="6513512" cy="95726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48" y="0"/>
              </a:cxn>
              <a:cxn ang="0">
                <a:pos x="984" y="64"/>
              </a:cxn>
              <a:cxn ang="0">
                <a:pos x="1464" y="224"/>
              </a:cxn>
              <a:cxn ang="0">
                <a:pos x="2000" y="240"/>
              </a:cxn>
              <a:cxn ang="0">
                <a:pos x="2536" y="376"/>
              </a:cxn>
              <a:cxn ang="0">
                <a:pos x="3048" y="432"/>
              </a:cxn>
              <a:cxn ang="0">
                <a:pos x="3552" y="448"/>
              </a:cxn>
              <a:cxn ang="0">
                <a:pos x="4088" y="600"/>
              </a:cxn>
              <a:cxn ang="0">
                <a:pos x="4616" y="648"/>
              </a:cxn>
            </a:cxnLst>
            <a:rect l="0" t="0" r="r" b="b"/>
            <a:pathLst>
              <a:path w="4616" h="648">
                <a:moveTo>
                  <a:pt x="0" y="16"/>
                </a:moveTo>
                <a:lnTo>
                  <a:pt x="448" y="0"/>
                </a:lnTo>
                <a:lnTo>
                  <a:pt x="984" y="64"/>
                </a:lnTo>
                <a:lnTo>
                  <a:pt x="1464" y="224"/>
                </a:lnTo>
                <a:lnTo>
                  <a:pt x="2000" y="240"/>
                </a:lnTo>
                <a:lnTo>
                  <a:pt x="2536" y="376"/>
                </a:lnTo>
                <a:lnTo>
                  <a:pt x="3048" y="432"/>
                </a:lnTo>
                <a:lnTo>
                  <a:pt x="3552" y="448"/>
                </a:lnTo>
                <a:lnTo>
                  <a:pt x="4088" y="600"/>
                </a:lnTo>
                <a:lnTo>
                  <a:pt x="4616" y="64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3" name="Freeform 77"/>
          <p:cNvSpPr>
            <a:spLocks/>
          </p:cNvSpPr>
          <p:nvPr/>
        </p:nvSpPr>
        <p:spPr bwMode="auto">
          <a:xfrm>
            <a:off x="1230313" y="1778000"/>
            <a:ext cx="6548437" cy="2398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288"/>
              </a:cxn>
              <a:cxn ang="0">
                <a:pos x="1008" y="288"/>
              </a:cxn>
              <a:cxn ang="0">
                <a:pos x="1512" y="520"/>
              </a:cxn>
              <a:cxn ang="0">
                <a:pos x="2032" y="696"/>
              </a:cxn>
              <a:cxn ang="0">
                <a:pos x="2552" y="688"/>
              </a:cxn>
              <a:cxn ang="0">
                <a:pos x="3080" y="856"/>
              </a:cxn>
              <a:cxn ang="0">
                <a:pos x="3592" y="1032"/>
              </a:cxn>
              <a:cxn ang="0">
                <a:pos x="4104" y="1288"/>
              </a:cxn>
              <a:cxn ang="0">
                <a:pos x="4640" y="1624"/>
              </a:cxn>
            </a:cxnLst>
            <a:rect l="0" t="0" r="r" b="b"/>
            <a:pathLst>
              <a:path w="4640" h="1624">
                <a:moveTo>
                  <a:pt x="0" y="0"/>
                </a:moveTo>
                <a:lnTo>
                  <a:pt x="480" y="288"/>
                </a:lnTo>
                <a:lnTo>
                  <a:pt x="1008" y="288"/>
                </a:lnTo>
                <a:lnTo>
                  <a:pt x="1512" y="520"/>
                </a:lnTo>
                <a:lnTo>
                  <a:pt x="2032" y="696"/>
                </a:lnTo>
                <a:lnTo>
                  <a:pt x="2552" y="688"/>
                </a:lnTo>
                <a:lnTo>
                  <a:pt x="3080" y="856"/>
                </a:lnTo>
                <a:lnTo>
                  <a:pt x="3592" y="1032"/>
                </a:lnTo>
                <a:lnTo>
                  <a:pt x="4104" y="1288"/>
                </a:lnTo>
                <a:lnTo>
                  <a:pt x="4640" y="1624"/>
                </a:ln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4" name="Line 78"/>
          <p:cNvSpPr>
            <a:spLocks noChangeShapeType="1"/>
          </p:cNvSpPr>
          <p:nvPr/>
        </p:nvSpPr>
        <p:spPr bwMode="auto">
          <a:xfrm>
            <a:off x="4800600" y="1741488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5" name="Line 79"/>
          <p:cNvSpPr>
            <a:spLocks noChangeShapeType="1"/>
          </p:cNvSpPr>
          <p:nvPr/>
        </p:nvSpPr>
        <p:spPr bwMode="auto">
          <a:xfrm>
            <a:off x="4805363" y="2139950"/>
            <a:ext cx="1143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6" name="Line 80"/>
          <p:cNvSpPr>
            <a:spLocks noChangeShapeType="1"/>
          </p:cNvSpPr>
          <p:nvPr/>
        </p:nvSpPr>
        <p:spPr bwMode="auto">
          <a:xfrm>
            <a:off x="5516563" y="1811338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7" name="Line 81"/>
          <p:cNvSpPr>
            <a:spLocks noChangeShapeType="1"/>
          </p:cNvSpPr>
          <p:nvPr/>
        </p:nvSpPr>
        <p:spPr bwMode="auto">
          <a:xfrm>
            <a:off x="6227763" y="1833563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8" name="Line 82"/>
          <p:cNvSpPr>
            <a:spLocks noChangeShapeType="1"/>
          </p:cNvSpPr>
          <p:nvPr/>
        </p:nvSpPr>
        <p:spPr bwMode="auto">
          <a:xfrm>
            <a:off x="6967538" y="2051050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39" name="Line 83"/>
          <p:cNvSpPr>
            <a:spLocks noChangeShapeType="1"/>
          </p:cNvSpPr>
          <p:nvPr/>
        </p:nvSpPr>
        <p:spPr bwMode="auto">
          <a:xfrm>
            <a:off x="7700963" y="1957388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40" name="Line 84"/>
          <p:cNvSpPr>
            <a:spLocks noChangeShapeType="1"/>
          </p:cNvSpPr>
          <p:nvPr/>
        </p:nvSpPr>
        <p:spPr bwMode="auto">
          <a:xfrm>
            <a:off x="5516563" y="2401888"/>
            <a:ext cx="1143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41" name="Line 85"/>
          <p:cNvSpPr>
            <a:spLocks noChangeShapeType="1"/>
          </p:cNvSpPr>
          <p:nvPr/>
        </p:nvSpPr>
        <p:spPr bwMode="auto">
          <a:xfrm>
            <a:off x="6254750" y="2571750"/>
            <a:ext cx="1143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42" name="Line 86"/>
          <p:cNvSpPr>
            <a:spLocks noChangeShapeType="1"/>
          </p:cNvSpPr>
          <p:nvPr/>
        </p:nvSpPr>
        <p:spPr bwMode="auto">
          <a:xfrm>
            <a:off x="6967538" y="2895600"/>
            <a:ext cx="1143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43" name="Line 87"/>
          <p:cNvSpPr>
            <a:spLocks noChangeShapeType="1"/>
          </p:cNvSpPr>
          <p:nvPr/>
        </p:nvSpPr>
        <p:spPr bwMode="auto">
          <a:xfrm>
            <a:off x="7712075" y="3398838"/>
            <a:ext cx="1143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44" name="Line 88"/>
          <p:cNvSpPr>
            <a:spLocks noChangeShapeType="1"/>
          </p:cNvSpPr>
          <p:nvPr/>
        </p:nvSpPr>
        <p:spPr bwMode="auto">
          <a:xfrm>
            <a:off x="4054475" y="2154238"/>
            <a:ext cx="1143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45" name="Text Box 89"/>
          <p:cNvSpPr txBox="1">
            <a:spLocks noChangeArrowheads="1"/>
          </p:cNvSpPr>
          <p:nvPr/>
        </p:nvSpPr>
        <p:spPr bwMode="auto">
          <a:xfrm>
            <a:off x="5895975" y="6137275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Years after entry</a:t>
            </a:r>
          </a:p>
        </p:txBody>
      </p:sp>
      <p:sp>
        <p:nvSpPr>
          <p:cNvPr id="70746" name="Text Box 90"/>
          <p:cNvSpPr txBox="1">
            <a:spLocks noChangeArrowheads="1"/>
          </p:cNvSpPr>
          <p:nvPr/>
        </p:nvSpPr>
        <p:spPr bwMode="auto">
          <a:xfrm rot="-5400000">
            <a:off x="-352425" y="3449638"/>
            <a:ext cx="196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Percent surviving</a:t>
            </a:r>
          </a:p>
        </p:txBody>
      </p:sp>
      <p:sp>
        <p:nvSpPr>
          <p:cNvPr id="70747" name="Rectangle 91"/>
          <p:cNvSpPr>
            <a:spLocks noChangeArrowheads="1"/>
          </p:cNvSpPr>
          <p:nvPr/>
        </p:nvSpPr>
        <p:spPr bwMode="auto">
          <a:xfrm>
            <a:off x="320675" y="6434138"/>
            <a:ext cx="416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From : Erhardt, et al. Ann Rheum Dis 1989;</a:t>
            </a:r>
            <a:r>
              <a:rPr lang="en-GB" sz="1800" u="sng">
                <a:solidFill>
                  <a:schemeClr val="tx2"/>
                </a:solidFill>
              </a:rPr>
              <a:t>48</a:t>
            </a:r>
            <a:r>
              <a:rPr lang="en-GB" sz="1800">
                <a:solidFill>
                  <a:schemeClr val="tx2"/>
                </a:solidFill>
              </a:rPr>
              <a:t>:7 </a:t>
            </a:r>
          </a:p>
        </p:txBody>
      </p:sp>
      <p:sp>
        <p:nvSpPr>
          <p:cNvPr id="70748" name="Text Box 92"/>
          <p:cNvSpPr txBox="1">
            <a:spLocks noChangeArrowheads="1"/>
          </p:cNvSpPr>
          <p:nvPr/>
        </p:nvSpPr>
        <p:spPr bwMode="auto">
          <a:xfrm>
            <a:off x="541338" y="381000"/>
            <a:ext cx="7118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Shortened Life-span of Severe Rheumatoid Arthritis</a:t>
            </a:r>
            <a:r>
              <a:rPr lang="en-GB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0749" name="Line 93"/>
          <p:cNvSpPr>
            <a:spLocks noChangeShapeType="1"/>
          </p:cNvSpPr>
          <p:nvPr/>
        </p:nvSpPr>
        <p:spPr bwMode="auto">
          <a:xfrm>
            <a:off x="4859338" y="173990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0" name="Oval 94"/>
          <p:cNvSpPr>
            <a:spLocks noChangeArrowheads="1"/>
          </p:cNvSpPr>
          <p:nvPr/>
        </p:nvSpPr>
        <p:spPr bwMode="auto">
          <a:xfrm>
            <a:off x="4806950" y="1931988"/>
            <a:ext cx="106363" cy="10953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1" name="AutoShape 95"/>
          <p:cNvSpPr>
            <a:spLocks noChangeArrowheads="1"/>
          </p:cNvSpPr>
          <p:nvPr/>
        </p:nvSpPr>
        <p:spPr bwMode="auto">
          <a:xfrm>
            <a:off x="1828800" y="5080000"/>
            <a:ext cx="123825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2" name="Oval 96"/>
          <p:cNvSpPr>
            <a:spLocks noChangeArrowheads="1"/>
          </p:cNvSpPr>
          <p:nvPr/>
        </p:nvSpPr>
        <p:spPr bwMode="auto">
          <a:xfrm>
            <a:off x="1825625" y="4864100"/>
            <a:ext cx="107950" cy="1111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3" name="Oval 97"/>
          <p:cNvSpPr>
            <a:spLocks noChangeArrowheads="1"/>
          </p:cNvSpPr>
          <p:nvPr/>
        </p:nvSpPr>
        <p:spPr bwMode="auto">
          <a:xfrm>
            <a:off x="1825625" y="4584700"/>
            <a:ext cx="107950" cy="1095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4" name="Line 98"/>
          <p:cNvSpPr>
            <a:spLocks noChangeShapeType="1"/>
          </p:cNvSpPr>
          <p:nvPr/>
        </p:nvSpPr>
        <p:spPr bwMode="auto">
          <a:xfrm>
            <a:off x="1690688" y="4635500"/>
            <a:ext cx="3778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5" name="Line 99"/>
          <p:cNvSpPr>
            <a:spLocks noChangeShapeType="1"/>
          </p:cNvSpPr>
          <p:nvPr/>
        </p:nvSpPr>
        <p:spPr bwMode="auto">
          <a:xfrm>
            <a:off x="1690688" y="4921250"/>
            <a:ext cx="377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6" name="Line 100"/>
          <p:cNvSpPr>
            <a:spLocks noChangeShapeType="1"/>
          </p:cNvSpPr>
          <p:nvPr/>
        </p:nvSpPr>
        <p:spPr bwMode="auto">
          <a:xfrm>
            <a:off x="1701800" y="5168900"/>
            <a:ext cx="37782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757" name="Text Box 101"/>
          <p:cNvSpPr txBox="1">
            <a:spLocks noChangeArrowheads="1"/>
          </p:cNvSpPr>
          <p:nvPr/>
        </p:nvSpPr>
        <p:spPr bwMode="auto">
          <a:xfrm>
            <a:off x="2209800" y="4406900"/>
            <a:ext cx="162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Whole population</a:t>
            </a:r>
          </a:p>
        </p:txBody>
      </p:sp>
      <p:sp>
        <p:nvSpPr>
          <p:cNvPr id="70758" name="Text Box 102"/>
          <p:cNvSpPr txBox="1">
            <a:spLocks noChangeArrowheads="1"/>
          </p:cNvSpPr>
          <p:nvPr/>
        </p:nvSpPr>
        <p:spPr bwMode="auto">
          <a:xfrm>
            <a:off x="2209800" y="4711700"/>
            <a:ext cx="297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RA and joint disease only (n = 38)</a:t>
            </a:r>
          </a:p>
        </p:txBody>
      </p:sp>
      <p:sp>
        <p:nvSpPr>
          <p:cNvPr id="70759" name="Text Box 103"/>
          <p:cNvSpPr txBox="1">
            <a:spLocks noChangeArrowheads="1"/>
          </p:cNvSpPr>
          <p:nvPr/>
        </p:nvSpPr>
        <p:spPr bwMode="auto">
          <a:xfrm>
            <a:off x="2209800" y="4978400"/>
            <a:ext cx="3336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RA and extra-articular disease (n = 33)</a:t>
            </a:r>
          </a:p>
        </p:txBody>
      </p:sp>
      <p:sp>
        <p:nvSpPr>
          <p:cNvPr id="70760" name="Text Box 104"/>
          <p:cNvSpPr txBox="1">
            <a:spLocks noChangeArrowheads="1"/>
          </p:cNvSpPr>
          <p:nvPr/>
        </p:nvSpPr>
        <p:spPr bwMode="auto">
          <a:xfrm>
            <a:off x="4832350" y="4991100"/>
            <a:ext cx="16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346075"/>
            <a:ext cx="7772400" cy="1143000"/>
          </a:xfrm>
        </p:spPr>
        <p:txBody>
          <a:bodyPr/>
          <a:lstStyle/>
          <a:p>
            <a:r>
              <a:rPr lang="en-GB" sz="4000" b="1"/>
              <a:t>Mechanisms of Immune Mediated Inflammatory Diseases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1038" y="2173288"/>
            <a:ext cx="1204912" cy="4984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Genes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8125" y="4859338"/>
            <a:ext cx="2101850" cy="8953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Non-genetic</a:t>
            </a:r>
          </a:p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Factors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33563" y="3543300"/>
            <a:ext cx="2968625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0000"/>
                </a:solidFill>
                <a:latin typeface="Arial" charset="0"/>
              </a:rPr>
              <a:t>Disease Mechanisms:</a:t>
            </a:r>
          </a:p>
          <a:p>
            <a:pPr algn="ctr"/>
            <a:r>
              <a:rPr lang="en-GB" sz="2000" b="1">
                <a:solidFill>
                  <a:srgbClr val="000000"/>
                </a:solidFill>
                <a:latin typeface="Arial" charset="0"/>
              </a:rPr>
              <a:t>Immunity/Inflammation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11713" y="5645150"/>
            <a:ext cx="1974850" cy="8953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Loss of </a:t>
            </a:r>
          </a:p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equilibrium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407275" y="5113338"/>
            <a:ext cx="1444625" cy="4984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Disease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981200" y="2533650"/>
            <a:ext cx="795338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2420938" y="4572000"/>
            <a:ext cx="644525" cy="5524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735763" y="5329238"/>
            <a:ext cx="422275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954838" y="2754313"/>
            <a:ext cx="42386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876800" y="3179763"/>
            <a:ext cx="2251075" cy="4984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Homeostasis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597775" y="2547938"/>
            <a:ext cx="1203325" cy="4984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600" b="1">
                <a:solidFill>
                  <a:srgbClr val="000000"/>
                </a:solidFill>
                <a:latin typeface="Arial" charset="0"/>
              </a:rPr>
              <a:t>Health</a:t>
            </a:r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5232400" y="1790700"/>
            <a:ext cx="1196975" cy="1160463"/>
            <a:chOff x="1986" y="2384"/>
            <a:chExt cx="1296" cy="1298"/>
          </a:xfrm>
        </p:grpSpPr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1986" y="3398"/>
              <a:ext cx="424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4" y="0"/>
                </a:cxn>
                <a:cxn ang="0">
                  <a:pos x="424" y="28"/>
                </a:cxn>
                <a:cxn ang="0">
                  <a:pos x="416" y="68"/>
                </a:cxn>
                <a:cxn ang="0">
                  <a:pos x="396" y="96"/>
                </a:cxn>
                <a:cxn ang="0">
                  <a:pos x="364" y="124"/>
                </a:cxn>
                <a:cxn ang="0">
                  <a:pos x="292" y="152"/>
                </a:cxn>
                <a:cxn ang="0">
                  <a:pos x="252" y="156"/>
                </a:cxn>
                <a:cxn ang="0">
                  <a:pos x="192" y="160"/>
                </a:cxn>
                <a:cxn ang="0">
                  <a:pos x="156" y="160"/>
                </a:cxn>
                <a:cxn ang="0">
                  <a:pos x="92" y="140"/>
                </a:cxn>
                <a:cxn ang="0">
                  <a:pos x="44" y="120"/>
                </a:cxn>
                <a:cxn ang="0">
                  <a:pos x="16" y="76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24" h="160">
                  <a:moveTo>
                    <a:pt x="0" y="0"/>
                  </a:moveTo>
                  <a:lnTo>
                    <a:pt x="424" y="0"/>
                  </a:lnTo>
                  <a:lnTo>
                    <a:pt x="424" y="28"/>
                  </a:lnTo>
                  <a:lnTo>
                    <a:pt x="416" y="68"/>
                  </a:lnTo>
                  <a:lnTo>
                    <a:pt x="396" y="96"/>
                  </a:lnTo>
                  <a:lnTo>
                    <a:pt x="364" y="124"/>
                  </a:lnTo>
                  <a:lnTo>
                    <a:pt x="292" y="152"/>
                  </a:lnTo>
                  <a:lnTo>
                    <a:pt x="252" y="156"/>
                  </a:lnTo>
                  <a:lnTo>
                    <a:pt x="192" y="160"/>
                  </a:lnTo>
                  <a:lnTo>
                    <a:pt x="156" y="160"/>
                  </a:lnTo>
                  <a:lnTo>
                    <a:pt x="92" y="140"/>
                  </a:lnTo>
                  <a:lnTo>
                    <a:pt x="44" y="120"/>
                  </a:lnTo>
                  <a:lnTo>
                    <a:pt x="16" y="7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2858" y="3394"/>
              <a:ext cx="424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4" y="0"/>
                </a:cxn>
                <a:cxn ang="0">
                  <a:pos x="424" y="28"/>
                </a:cxn>
                <a:cxn ang="0">
                  <a:pos x="416" y="68"/>
                </a:cxn>
                <a:cxn ang="0">
                  <a:pos x="396" y="96"/>
                </a:cxn>
                <a:cxn ang="0">
                  <a:pos x="364" y="124"/>
                </a:cxn>
                <a:cxn ang="0">
                  <a:pos x="292" y="152"/>
                </a:cxn>
                <a:cxn ang="0">
                  <a:pos x="252" y="156"/>
                </a:cxn>
                <a:cxn ang="0">
                  <a:pos x="192" y="160"/>
                </a:cxn>
                <a:cxn ang="0">
                  <a:pos x="156" y="160"/>
                </a:cxn>
                <a:cxn ang="0">
                  <a:pos x="92" y="140"/>
                </a:cxn>
                <a:cxn ang="0">
                  <a:pos x="44" y="120"/>
                </a:cxn>
                <a:cxn ang="0">
                  <a:pos x="16" y="76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24" h="160">
                  <a:moveTo>
                    <a:pt x="0" y="0"/>
                  </a:moveTo>
                  <a:lnTo>
                    <a:pt x="424" y="0"/>
                  </a:lnTo>
                  <a:lnTo>
                    <a:pt x="424" y="28"/>
                  </a:lnTo>
                  <a:lnTo>
                    <a:pt x="416" y="68"/>
                  </a:lnTo>
                  <a:lnTo>
                    <a:pt x="396" y="96"/>
                  </a:lnTo>
                  <a:lnTo>
                    <a:pt x="364" y="124"/>
                  </a:lnTo>
                  <a:lnTo>
                    <a:pt x="292" y="152"/>
                  </a:lnTo>
                  <a:lnTo>
                    <a:pt x="252" y="156"/>
                  </a:lnTo>
                  <a:lnTo>
                    <a:pt x="192" y="160"/>
                  </a:lnTo>
                  <a:lnTo>
                    <a:pt x="156" y="160"/>
                  </a:lnTo>
                  <a:lnTo>
                    <a:pt x="92" y="140"/>
                  </a:lnTo>
                  <a:lnTo>
                    <a:pt x="44" y="120"/>
                  </a:lnTo>
                  <a:lnTo>
                    <a:pt x="16" y="7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542" y="2690"/>
              <a:ext cx="172" cy="852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72" y="68"/>
                </a:cxn>
                <a:cxn ang="0">
                  <a:pos x="172" y="852"/>
                </a:cxn>
                <a:cxn ang="0">
                  <a:pos x="0" y="852"/>
                </a:cxn>
                <a:cxn ang="0">
                  <a:pos x="0" y="68"/>
                </a:cxn>
                <a:cxn ang="0">
                  <a:pos x="88" y="0"/>
                </a:cxn>
              </a:cxnLst>
              <a:rect l="0" t="0" r="r" b="b"/>
              <a:pathLst>
                <a:path w="172" h="852">
                  <a:moveTo>
                    <a:pt x="88" y="0"/>
                  </a:moveTo>
                  <a:lnTo>
                    <a:pt x="172" y="68"/>
                  </a:lnTo>
                  <a:lnTo>
                    <a:pt x="172" y="852"/>
                  </a:lnTo>
                  <a:lnTo>
                    <a:pt x="0" y="852"/>
                  </a:lnTo>
                  <a:lnTo>
                    <a:pt x="0" y="6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2314" y="3538"/>
              <a:ext cx="632" cy="144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8" y="88"/>
                </a:cxn>
                <a:cxn ang="0">
                  <a:pos x="632" y="140"/>
                </a:cxn>
                <a:cxn ang="0">
                  <a:pos x="0" y="144"/>
                </a:cxn>
                <a:cxn ang="0">
                  <a:pos x="4" y="92"/>
                </a:cxn>
                <a:cxn ang="0">
                  <a:pos x="216" y="0"/>
                </a:cxn>
                <a:cxn ang="0">
                  <a:pos x="396" y="0"/>
                </a:cxn>
              </a:cxnLst>
              <a:rect l="0" t="0" r="r" b="b"/>
              <a:pathLst>
                <a:path w="632" h="144">
                  <a:moveTo>
                    <a:pt x="396" y="0"/>
                  </a:moveTo>
                  <a:lnTo>
                    <a:pt x="628" y="88"/>
                  </a:lnTo>
                  <a:lnTo>
                    <a:pt x="632" y="140"/>
                  </a:lnTo>
                  <a:lnTo>
                    <a:pt x="0" y="144"/>
                  </a:lnTo>
                  <a:lnTo>
                    <a:pt x="4" y="92"/>
                  </a:lnTo>
                  <a:lnTo>
                    <a:pt x="216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H="1">
              <a:off x="1986" y="2706"/>
              <a:ext cx="216" cy="70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2202" y="2706"/>
              <a:ext cx="208" cy="696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2202" y="2710"/>
              <a:ext cx="0" cy="688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>
              <a:off x="2858" y="2698"/>
              <a:ext cx="216" cy="70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3074" y="2698"/>
              <a:ext cx="208" cy="696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3074" y="2702"/>
              <a:ext cx="0" cy="688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2110" y="2630"/>
              <a:ext cx="1044" cy="7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2" y="60"/>
                </a:cxn>
                <a:cxn ang="0">
                  <a:pos x="100" y="60"/>
                </a:cxn>
                <a:cxn ang="0">
                  <a:pos x="220" y="68"/>
                </a:cxn>
                <a:cxn ang="0">
                  <a:pos x="268" y="60"/>
                </a:cxn>
                <a:cxn ang="0">
                  <a:pos x="328" y="44"/>
                </a:cxn>
                <a:cxn ang="0">
                  <a:pos x="412" y="24"/>
                </a:cxn>
                <a:cxn ang="0">
                  <a:pos x="448" y="16"/>
                </a:cxn>
                <a:cxn ang="0">
                  <a:pos x="548" y="0"/>
                </a:cxn>
                <a:cxn ang="0">
                  <a:pos x="588" y="8"/>
                </a:cxn>
                <a:cxn ang="0">
                  <a:pos x="616" y="16"/>
                </a:cxn>
                <a:cxn ang="0">
                  <a:pos x="680" y="32"/>
                </a:cxn>
                <a:cxn ang="0">
                  <a:pos x="756" y="56"/>
                </a:cxn>
                <a:cxn ang="0">
                  <a:pos x="836" y="68"/>
                </a:cxn>
                <a:cxn ang="0">
                  <a:pos x="904" y="76"/>
                </a:cxn>
                <a:cxn ang="0">
                  <a:pos x="976" y="64"/>
                </a:cxn>
                <a:cxn ang="0">
                  <a:pos x="1044" y="48"/>
                </a:cxn>
              </a:cxnLst>
              <a:rect l="0" t="0" r="r" b="b"/>
              <a:pathLst>
                <a:path w="1044" h="76">
                  <a:moveTo>
                    <a:pt x="0" y="44"/>
                  </a:moveTo>
                  <a:lnTo>
                    <a:pt x="72" y="60"/>
                  </a:lnTo>
                  <a:lnTo>
                    <a:pt x="100" y="60"/>
                  </a:lnTo>
                  <a:lnTo>
                    <a:pt x="220" y="68"/>
                  </a:lnTo>
                  <a:lnTo>
                    <a:pt x="268" y="60"/>
                  </a:lnTo>
                  <a:lnTo>
                    <a:pt x="328" y="44"/>
                  </a:lnTo>
                  <a:lnTo>
                    <a:pt x="412" y="24"/>
                  </a:lnTo>
                  <a:lnTo>
                    <a:pt x="448" y="16"/>
                  </a:lnTo>
                  <a:lnTo>
                    <a:pt x="548" y="0"/>
                  </a:lnTo>
                  <a:lnTo>
                    <a:pt x="588" y="8"/>
                  </a:lnTo>
                  <a:lnTo>
                    <a:pt x="616" y="16"/>
                  </a:lnTo>
                  <a:lnTo>
                    <a:pt x="680" y="32"/>
                  </a:lnTo>
                  <a:lnTo>
                    <a:pt x="756" y="56"/>
                  </a:lnTo>
                  <a:lnTo>
                    <a:pt x="836" y="68"/>
                  </a:lnTo>
                  <a:lnTo>
                    <a:pt x="904" y="76"/>
                  </a:lnTo>
                  <a:lnTo>
                    <a:pt x="976" y="64"/>
                  </a:lnTo>
                  <a:lnTo>
                    <a:pt x="1044" y="48"/>
                  </a:lnTo>
                </a:path>
              </a:pathLst>
            </a:custGeom>
            <a:noFill/>
            <a:ln w="5715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2588" y="2384"/>
              <a:ext cx="93" cy="32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8" y="15"/>
                </a:cxn>
                <a:cxn ang="0">
                  <a:pos x="61" y="45"/>
                </a:cxn>
                <a:cxn ang="0">
                  <a:pos x="67" y="69"/>
                </a:cxn>
                <a:cxn ang="0">
                  <a:pos x="78" y="84"/>
                </a:cxn>
                <a:cxn ang="0">
                  <a:pos x="87" y="108"/>
                </a:cxn>
                <a:cxn ang="0">
                  <a:pos x="84" y="144"/>
                </a:cxn>
                <a:cxn ang="0">
                  <a:pos x="81" y="154"/>
                </a:cxn>
                <a:cxn ang="0">
                  <a:pos x="60" y="166"/>
                </a:cxn>
                <a:cxn ang="0">
                  <a:pos x="54" y="184"/>
                </a:cxn>
                <a:cxn ang="0">
                  <a:pos x="63" y="202"/>
                </a:cxn>
                <a:cxn ang="0">
                  <a:pos x="78" y="223"/>
                </a:cxn>
                <a:cxn ang="0">
                  <a:pos x="93" y="246"/>
                </a:cxn>
                <a:cxn ang="0">
                  <a:pos x="90" y="274"/>
                </a:cxn>
                <a:cxn ang="0">
                  <a:pos x="87" y="292"/>
                </a:cxn>
                <a:cxn ang="0">
                  <a:pos x="75" y="316"/>
                </a:cxn>
                <a:cxn ang="0">
                  <a:pos x="40" y="295"/>
                </a:cxn>
                <a:cxn ang="0">
                  <a:pos x="12" y="316"/>
                </a:cxn>
                <a:cxn ang="0">
                  <a:pos x="3" y="321"/>
                </a:cxn>
                <a:cxn ang="0">
                  <a:pos x="0" y="285"/>
                </a:cxn>
                <a:cxn ang="0">
                  <a:pos x="1" y="261"/>
                </a:cxn>
                <a:cxn ang="0">
                  <a:pos x="1" y="231"/>
                </a:cxn>
                <a:cxn ang="0">
                  <a:pos x="22" y="210"/>
                </a:cxn>
                <a:cxn ang="0">
                  <a:pos x="33" y="180"/>
                </a:cxn>
                <a:cxn ang="0">
                  <a:pos x="30" y="160"/>
                </a:cxn>
                <a:cxn ang="0">
                  <a:pos x="3" y="151"/>
                </a:cxn>
                <a:cxn ang="0">
                  <a:pos x="1" y="121"/>
                </a:cxn>
                <a:cxn ang="0">
                  <a:pos x="13" y="85"/>
                </a:cxn>
                <a:cxn ang="0">
                  <a:pos x="22" y="79"/>
                </a:cxn>
                <a:cxn ang="0">
                  <a:pos x="24" y="57"/>
                </a:cxn>
                <a:cxn ang="0">
                  <a:pos x="19" y="33"/>
                </a:cxn>
                <a:cxn ang="0">
                  <a:pos x="33" y="12"/>
                </a:cxn>
                <a:cxn ang="0">
                  <a:pos x="43" y="0"/>
                </a:cxn>
              </a:cxnLst>
              <a:rect l="0" t="0" r="r" b="b"/>
              <a:pathLst>
                <a:path w="93" h="321">
                  <a:moveTo>
                    <a:pt x="43" y="0"/>
                  </a:moveTo>
                  <a:lnTo>
                    <a:pt x="58" y="15"/>
                  </a:lnTo>
                  <a:lnTo>
                    <a:pt x="61" y="45"/>
                  </a:lnTo>
                  <a:lnTo>
                    <a:pt x="67" y="69"/>
                  </a:lnTo>
                  <a:lnTo>
                    <a:pt x="78" y="84"/>
                  </a:lnTo>
                  <a:lnTo>
                    <a:pt x="87" y="108"/>
                  </a:lnTo>
                  <a:lnTo>
                    <a:pt x="84" y="144"/>
                  </a:lnTo>
                  <a:lnTo>
                    <a:pt x="81" y="154"/>
                  </a:lnTo>
                  <a:lnTo>
                    <a:pt x="60" y="166"/>
                  </a:lnTo>
                  <a:lnTo>
                    <a:pt x="54" y="184"/>
                  </a:lnTo>
                  <a:lnTo>
                    <a:pt x="63" y="202"/>
                  </a:lnTo>
                  <a:lnTo>
                    <a:pt x="78" y="223"/>
                  </a:lnTo>
                  <a:lnTo>
                    <a:pt x="93" y="246"/>
                  </a:lnTo>
                  <a:lnTo>
                    <a:pt x="90" y="274"/>
                  </a:lnTo>
                  <a:lnTo>
                    <a:pt x="87" y="292"/>
                  </a:lnTo>
                  <a:lnTo>
                    <a:pt x="75" y="316"/>
                  </a:lnTo>
                  <a:lnTo>
                    <a:pt x="40" y="295"/>
                  </a:lnTo>
                  <a:lnTo>
                    <a:pt x="12" y="316"/>
                  </a:lnTo>
                  <a:lnTo>
                    <a:pt x="3" y="321"/>
                  </a:lnTo>
                  <a:lnTo>
                    <a:pt x="0" y="285"/>
                  </a:lnTo>
                  <a:lnTo>
                    <a:pt x="1" y="261"/>
                  </a:lnTo>
                  <a:lnTo>
                    <a:pt x="1" y="231"/>
                  </a:lnTo>
                  <a:lnTo>
                    <a:pt x="22" y="210"/>
                  </a:lnTo>
                  <a:lnTo>
                    <a:pt x="33" y="180"/>
                  </a:lnTo>
                  <a:lnTo>
                    <a:pt x="30" y="160"/>
                  </a:lnTo>
                  <a:lnTo>
                    <a:pt x="3" y="151"/>
                  </a:lnTo>
                  <a:lnTo>
                    <a:pt x="1" y="121"/>
                  </a:lnTo>
                  <a:lnTo>
                    <a:pt x="13" y="85"/>
                  </a:lnTo>
                  <a:lnTo>
                    <a:pt x="22" y="79"/>
                  </a:lnTo>
                  <a:lnTo>
                    <a:pt x="24" y="57"/>
                  </a:lnTo>
                  <a:lnTo>
                    <a:pt x="19" y="33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5176838" y="4368800"/>
            <a:ext cx="1304925" cy="1166813"/>
            <a:chOff x="3261" y="2752"/>
            <a:chExt cx="822" cy="735"/>
          </a:xfrm>
        </p:grpSpPr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3261" y="3219"/>
              <a:ext cx="247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4" y="0"/>
                </a:cxn>
                <a:cxn ang="0">
                  <a:pos x="424" y="28"/>
                </a:cxn>
                <a:cxn ang="0">
                  <a:pos x="416" y="68"/>
                </a:cxn>
                <a:cxn ang="0">
                  <a:pos x="396" y="96"/>
                </a:cxn>
                <a:cxn ang="0">
                  <a:pos x="364" y="124"/>
                </a:cxn>
                <a:cxn ang="0">
                  <a:pos x="292" y="152"/>
                </a:cxn>
                <a:cxn ang="0">
                  <a:pos x="252" y="156"/>
                </a:cxn>
                <a:cxn ang="0">
                  <a:pos x="192" y="160"/>
                </a:cxn>
                <a:cxn ang="0">
                  <a:pos x="156" y="160"/>
                </a:cxn>
                <a:cxn ang="0">
                  <a:pos x="92" y="140"/>
                </a:cxn>
                <a:cxn ang="0">
                  <a:pos x="44" y="120"/>
                </a:cxn>
                <a:cxn ang="0">
                  <a:pos x="16" y="76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24" h="160">
                  <a:moveTo>
                    <a:pt x="0" y="0"/>
                  </a:moveTo>
                  <a:lnTo>
                    <a:pt x="424" y="0"/>
                  </a:lnTo>
                  <a:lnTo>
                    <a:pt x="424" y="28"/>
                  </a:lnTo>
                  <a:lnTo>
                    <a:pt x="416" y="68"/>
                  </a:lnTo>
                  <a:lnTo>
                    <a:pt x="396" y="96"/>
                  </a:lnTo>
                  <a:lnTo>
                    <a:pt x="364" y="124"/>
                  </a:lnTo>
                  <a:lnTo>
                    <a:pt x="292" y="152"/>
                  </a:lnTo>
                  <a:lnTo>
                    <a:pt x="252" y="156"/>
                  </a:lnTo>
                  <a:lnTo>
                    <a:pt x="192" y="160"/>
                  </a:lnTo>
                  <a:lnTo>
                    <a:pt x="156" y="160"/>
                  </a:lnTo>
                  <a:lnTo>
                    <a:pt x="92" y="140"/>
                  </a:lnTo>
                  <a:lnTo>
                    <a:pt x="44" y="120"/>
                  </a:lnTo>
                  <a:lnTo>
                    <a:pt x="16" y="7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3836" y="3397"/>
              <a:ext cx="247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4" y="0"/>
                </a:cxn>
                <a:cxn ang="0">
                  <a:pos x="424" y="28"/>
                </a:cxn>
                <a:cxn ang="0">
                  <a:pos x="416" y="68"/>
                </a:cxn>
                <a:cxn ang="0">
                  <a:pos x="396" y="96"/>
                </a:cxn>
                <a:cxn ang="0">
                  <a:pos x="364" y="124"/>
                </a:cxn>
                <a:cxn ang="0">
                  <a:pos x="292" y="152"/>
                </a:cxn>
                <a:cxn ang="0">
                  <a:pos x="252" y="156"/>
                </a:cxn>
                <a:cxn ang="0">
                  <a:pos x="192" y="160"/>
                </a:cxn>
                <a:cxn ang="0">
                  <a:pos x="156" y="160"/>
                </a:cxn>
                <a:cxn ang="0">
                  <a:pos x="92" y="140"/>
                </a:cxn>
                <a:cxn ang="0">
                  <a:pos x="44" y="120"/>
                </a:cxn>
                <a:cxn ang="0">
                  <a:pos x="16" y="76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424" h="160">
                  <a:moveTo>
                    <a:pt x="0" y="0"/>
                  </a:moveTo>
                  <a:lnTo>
                    <a:pt x="424" y="0"/>
                  </a:lnTo>
                  <a:lnTo>
                    <a:pt x="424" y="28"/>
                  </a:lnTo>
                  <a:lnTo>
                    <a:pt x="416" y="68"/>
                  </a:lnTo>
                  <a:lnTo>
                    <a:pt x="396" y="96"/>
                  </a:lnTo>
                  <a:lnTo>
                    <a:pt x="364" y="124"/>
                  </a:lnTo>
                  <a:lnTo>
                    <a:pt x="292" y="152"/>
                  </a:lnTo>
                  <a:lnTo>
                    <a:pt x="252" y="156"/>
                  </a:lnTo>
                  <a:lnTo>
                    <a:pt x="192" y="160"/>
                  </a:lnTo>
                  <a:lnTo>
                    <a:pt x="156" y="160"/>
                  </a:lnTo>
                  <a:lnTo>
                    <a:pt x="92" y="140"/>
                  </a:lnTo>
                  <a:lnTo>
                    <a:pt x="44" y="120"/>
                  </a:lnTo>
                  <a:lnTo>
                    <a:pt x="16" y="7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3620" y="2924"/>
              <a:ext cx="101" cy="48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72" y="68"/>
                </a:cxn>
                <a:cxn ang="0">
                  <a:pos x="172" y="852"/>
                </a:cxn>
                <a:cxn ang="0">
                  <a:pos x="0" y="852"/>
                </a:cxn>
                <a:cxn ang="0">
                  <a:pos x="0" y="68"/>
                </a:cxn>
                <a:cxn ang="0">
                  <a:pos x="88" y="0"/>
                </a:cxn>
              </a:cxnLst>
              <a:rect l="0" t="0" r="r" b="b"/>
              <a:pathLst>
                <a:path w="172" h="852">
                  <a:moveTo>
                    <a:pt x="88" y="0"/>
                  </a:moveTo>
                  <a:lnTo>
                    <a:pt x="172" y="68"/>
                  </a:lnTo>
                  <a:lnTo>
                    <a:pt x="172" y="852"/>
                  </a:lnTo>
                  <a:lnTo>
                    <a:pt x="0" y="852"/>
                  </a:lnTo>
                  <a:lnTo>
                    <a:pt x="0" y="6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3488" y="3402"/>
              <a:ext cx="368" cy="8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8" y="88"/>
                </a:cxn>
                <a:cxn ang="0">
                  <a:pos x="632" y="140"/>
                </a:cxn>
                <a:cxn ang="0">
                  <a:pos x="0" y="144"/>
                </a:cxn>
                <a:cxn ang="0">
                  <a:pos x="4" y="92"/>
                </a:cxn>
                <a:cxn ang="0">
                  <a:pos x="216" y="0"/>
                </a:cxn>
                <a:cxn ang="0">
                  <a:pos x="396" y="0"/>
                </a:cxn>
              </a:cxnLst>
              <a:rect l="0" t="0" r="r" b="b"/>
              <a:pathLst>
                <a:path w="632" h="144">
                  <a:moveTo>
                    <a:pt x="396" y="0"/>
                  </a:moveTo>
                  <a:lnTo>
                    <a:pt x="628" y="88"/>
                  </a:lnTo>
                  <a:lnTo>
                    <a:pt x="632" y="140"/>
                  </a:lnTo>
                  <a:lnTo>
                    <a:pt x="0" y="144"/>
                  </a:lnTo>
                  <a:lnTo>
                    <a:pt x="4" y="92"/>
                  </a:lnTo>
                  <a:lnTo>
                    <a:pt x="216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9966"/>
            </a:soli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>
              <a:off x="3261" y="2829"/>
              <a:ext cx="126" cy="395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3387" y="2829"/>
              <a:ext cx="121" cy="392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3387" y="2832"/>
              <a:ext cx="0" cy="387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 flipH="1">
              <a:off x="3836" y="3005"/>
              <a:ext cx="126" cy="394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3962" y="3005"/>
              <a:ext cx="121" cy="392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3962" y="3007"/>
              <a:ext cx="0" cy="388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 rot="933047">
              <a:off x="3369" y="2891"/>
              <a:ext cx="608" cy="4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72" y="60"/>
                </a:cxn>
                <a:cxn ang="0">
                  <a:pos x="100" y="60"/>
                </a:cxn>
                <a:cxn ang="0">
                  <a:pos x="220" y="68"/>
                </a:cxn>
                <a:cxn ang="0">
                  <a:pos x="268" y="60"/>
                </a:cxn>
                <a:cxn ang="0">
                  <a:pos x="328" y="44"/>
                </a:cxn>
                <a:cxn ang="0">
                  <a:pos x="412" y="24"/>
                </a:cxn>
                <a:cxn ang="0">
                  <a:pos x="448" y="16"/>
                </a:cxn>
                <a:cxn ang="0">
                  <a:pos x="548" y="0"/>
                </a:cxn>
                <a:cxn ang="0">
                  <a:pos x="588" y="8"/>
                </a:cxn>
                <a:cxn ang="0">
                  <a:pos x="616" y="16"/>
                </a:cxn>
                <a:cxn ang="0">
                  <a:pos x="680" y="32"/>
                </a:cxn>
                <a:cxn ang="0">
                  <a:pos x="756" y="56"/>
                </a:cxn>
                <a:cxn ang="0">
                  <a:pos x="836" y="68"/>
                </a:cxn>
                <a:cxn ang="0">
                  <a:pos x="904" y="76"/>
                </a:cxn>
                <a:cxn ang="0">
                  <a:pos x="976" y="64"/>
                </a:cxn>
                <a:cxn ang="0">
                  <a:pos x="1044" y="48"/>
                </a:cxn>
              </a:cxnLst>
              <a:rect l="0" t="0" r="r" b="b"/>
              <a:pathLst>
                <a:path w="1044" h="76">
                  <a:moveTo>
                    <a:pt x="0" y="44"/>
                  </a:moveTo>
                  <a:lnTo>
                    <a:pt x="72" y="60"/>
                  </a:lnTo>
                  <a:lnTo>
                    <a:pt x="100" y="60"/>
                  </a:lnTo>
                  <a:lnTo>
                    <a:pt x="220" y="68"/>
                  </a:lnTo>
                  <a:lnTo>
                    <a:pt x="268" y="60"/>
                  </a:lnTo>
                  <a:lnTo>
                    <a:pt x="328" y="44"/>
                  </a:lnTo>
                  <a:lnTo>
                    <a:pt x="412" y="24"/>
                  </a:lnTo>
                  <a:lnTo>
                    <a:pt x="448" y="16"/>
                  </a:lnTo>
                  <a:lnTo>
                    <a:pt x="548" y="0"/>
                  </a:lnTo>
                  <a:lnTo>
                    <a:pt x="588" y="8"/>
                  </a:lnTo>
                  <a:lnTo>
                    <a:pt x="616" y="16"/>
                  </a:lnTo>
                  <a:lnTo>
                    <a:pt x="680" y="32"/>
                  </a:lnTo>
                  <a:lnTo>
                    <a:pt x="756" y="56"/>
                  </a:lnTo>
                  <a:lnTo>
                    <a:pt x="836" y="68"/>
                  </a:lnTo>
                  <a:lnTo>
                    <a:pt x="904" y="76"/>
                  </a:lnTo>
                  <a:lnTo>
                    <a:pt x="976" y="64"/>
                  </a:lnTo>
                  <a:lnTo>
                    <a:pt x="1044" y="48"/>
                  </a:lnTo>
                </a:path>
              </a:pathLst>
            </a:custGeom>
            <a:noFill/>
            <a:ln w="5715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3647" y="2752"/>
              <a:ext cx="54" cy="18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8" y="15"/>
                </a:cxn>
                <a:cxn ang="0">
                  <a:pos x="61" y="45"/>
                </a:cxn>
                <a:cxn ang="0">
                  <a:pos x="67" y="69"/>
                </a:cxn>
                <a:cxn ang="0">
                  <a:pos x="78" y="84"/>
                </a:cxn>
                <a:cxn ang="0">
                  <a:pos x="87" y="108"/>
                </a:cxn>
                <a:cxn ang="0">
                  <a:pos x="84" y="144"/>
                </a:cxn>
                <a:cxn ang="0">
                  <a:pos x="81" y="154"/>
                </a:cxn>
                <a:cxn ang="0">
                  <a:pos x="60" y="166"/>
                </a:cxn>
                <a:cxn ang="0">
                  <a:pos x="54" y="184"/>
                </a:cxn>
                <a:cxn ang="0">
                  <a:pos x="63" y="202"/>
                </a:cxn>
                <a:cxn ang="0">
                  <a:pos x="78" y="223"/>
                </a:cxn>
                <a:cxn ang="0">
                  <a:pos x="93" y="246"/>
                </a:cxn>
                <a:cxn ang="0">
                  <a:pos x="90" y="274"/>
                </a:cxn>
                <a:cxn ang="0">
                  <a:pos x="87" y="292"/>
                </a:cxn>
                <a:cxn ang="0">
                  <a:pos x="75" y="316"/>
                </a:cxn>
                <a:cxn ang="0">
                  <a:pos x="40" y="295"/>
                </a:cxn>
                <a:cxn ang="0">
                  <a:pos x="12" y="316"/>
                </a:cxn>
                <a:cxn ang="0">
                  <a:pos x="3" y="321"/>
                </a:cxn>
                <a:cxn ang="0">
                  <a:pos x="0" y="285"/>
                </a:cxn>
                <a:cxn ang="0">
                  <a:pos x="1" y="261"/>
                </a:cxn>
                <a:cxn ang="0">
                  <a:pos x="1" y="231"/>
                </a:cxn>
                <a:cxn ang="0">
                  <a:pos x="22" y="210"/>
                </a:cxn>
                <a:cxn ang="0">
                  <a:pos x="33" y="180"/>
                </a:cxn>
                <a:cxn ang="0">
                  <a:pos x="30" y="160"/>
                </a:cxn>
                <a:cxn ang="0">
                  <a:pos x="3" y="151"/>
                </a:cxn>
                <a:cxn ang="0">
                  <a:pos x="1" y="121"/>
                </a:cxn>
                <a:cxn ang="0">
                  <a:pos x="13" y="85"/>
                </a:cxn>
                <a:cxn ang="0">
                  <a:pos x="22" y="79"/>
                </a:cxn>
                <a:cxn ang="0">
                  <a:pos x="24" y="57"/>
                </a:cxn>
                <a:cxn ang="0">
                  <a:pos x="19" y="33"/>
                </a:cxn>
                <a:cxn ang="0">
                  <a:pos x="33" y="12"/>
                </a:cxn>
                <a:cxn ang="0">
                  <a:pos x="43" y="0"/>
                </a:cxn>
              </a:cxnLst>
              <a:rect l="0" t="0" r="r" b="b"/>
              <a:pathLst>
                <a:path w="93" h="321">
                  <a:moveTo>
                    <a:pt x="43" y="0"/>
                  </a:moveTo>
                  <a:lnTo>
                    <a:pt x="58" y="15"/>
                  </a:lnTo>
                  <a:lnTo>
                    <a:pt x="61" y="45"/>
                  </a:lnTo>
                  <a:lnTo>
                    <a:pt x="67" y="69"/>
                  </a:lnTo>
                  <a:lnTo>
                    <a:pt x="78" y="84"/>
                  </a:lnTo>
                  <a:lnTo>
                    <a:pt x="87" y="108"/>
                  </a:lnTo>
                  <a:lnTo>
                    <a:pt x="84" y="144"/>
                  </a:lnTo>
                  <a:lnTo>
                    <a:pt x="81" y="154"/>
                  </a:lnTo>
                  <a:lnTo>
                    <a:pt x="60" y="166"/>
                  </a:lnTo>
                  <a:lnTo>
                    <a:pt x="54" y="184"/>
                  </a:lnTo>
                  <a:lnTo>
                    <a:pt x="63" y="202"/>
                  </a:lnTo>
                  <a:lnTo>
                    <a:pt x="78" y="223"/>
                  </a:lnTo>
                  <a:lnTo>
                    <a:pt x="93" y="246"/>
                  </a:lnTo>
                  <a:lnTo>
                    <a:pt x="90" y="274"/>
                  </a:lnTo>
                  <a:lnTo>
                    <a:pt x="87" y="292"/>
                  </a:lnTo>
                  <a:lnTo>
                    <a:pt x="75" y="316"/>
                  </a:lnTo>
                  <a:lnTo>
                    <a:pt x="40" y="295"/>
                  </a:lnTo>
                  <a:lnTo>
                    <a:pt x="12" y="316"/>
                  </a:lnTo>
                  <a:lnTo>
                    <a:pt x="3" y="321"/>
                  </a:lnTo>
                  <a:lnTo>
                    <a:pt x="0" y="285"/>
                  </a:lnTo>
                  <a:lnTo>
                    <a:pt x="1" y="261"/>
                  </a:lnTo>
                  <a:lnTo>
                    <a:pt x="1" y="231"/>
                  </a:lnTo>
                  <a:lnTo>
                    <a:pt x="22" y="210"/>
                  </a:lnTo>
                  <a:lnTo>
                    <a:pt x="33" y="180"/>
                  </a:lnTo>
                  <a:lnTo>
                    <a:pt x="30" y="160"/>
                  </a:lnTo>
                  <a:lnTo>
                    <a:pt x="3" y="151"/>
                  </a:lnTo>
                  <a:lnTo>
                    <a:pt x="1" y="121"/>
                  </a:lnTo>
                  <a:lnTo>
                    <a:pt x="13" y="85"/>
                  </a:lnTo>
                  <a:lnTo>
                    <a:pt x="22" y="79"/>
                  </a:lnTo>
                  <a:lnTo>
                    <a:pt x="24" y="57"/>
                  </a:lnTo>
                  <a:lnTo>
                    <a:pt x="19" y="33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4197350" y="4529138"/>
            <a:ext cx="601663" cy="4857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4167188" y="2881313"/>
            <a:ext cx="506412" cy="3857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148263" y="228600"/>
            <a:ext cx="334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Rheumatoid Arthritis Joint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90663" y="2286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Normal Joint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16000" y="1905000"/>
            <a:ext cx="12700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Synovial</a:t>
            </a:r>
          </a:p>
          <a:p>
            <a:pPr>
              <a:lnSpc>
                <a:spcPct val="70000"/>
              </a:lnSpc>
            </a:pPr>
            <a:r>
              <a:rPr lang="en-GB" sz="2000"/>
              <a:t>membrane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11223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Cartilage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" y="4800600"/>
            <a:ext cx="1035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Capsule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14400" y="5838825"/>
            <a:ext cx="1422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Periosteum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781800" y="1238250"/>
            <a:ext cx="927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Pannus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10400" y="1828800"/>
            <a:ext cx="2133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Synovial fluid</a:t>
            </a:r>
          </a:p>
          <a:p>
            <a:pPr>
              <a:lnSpc>
                <a:spcPct val="70000"/>
              </a:lnSpc>
            </a:pPr>
            <a:r>
              <a:rPr lang="en-GB" sz="2000"/>
              <a:t>rich in neutrophils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24663" y="2613025"/>
            <a:ext cx="1889125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b="1"/>
              <a:t>Synovitis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T cells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B cells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macrophages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fibroblasts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plasma cells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endothelial cells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dendritic cells </a:t>
            </a:r>
          </a:p>
          <a:p>
            <a:pPr>
              <a:lnSpc>
                <a:spcPct val="80000"/>
              </a:lnSpc>
            </a:pPr>
            <a:r>
              <a:rPr lang="en-GB" sz="2000" b="1" i="1"/>
              <a:t>mast cells</a:t>
            </a:r>
            <a:r>
              <a:rPr lang="en-GB" sz="1800" i="1"/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705600" y="5867400"/>
            <a:ext cx="1371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Bone erosion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840538" y="5334000"/>
            <a:ext cx="19986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Cartilage erosion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1498600" y="3867150"/>
            <a:ext cx="982663" cy="933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Freeform 14" descr="70%"/>
          <p:cNvSpPr>
            <a:spLocks/>
          </p:cNvSpPr>
          <p:nvPr/>
        </p:nvSpPr>
        <p:spPr bwMode="auto">
          <a:xfrm>
            <a:off x="4881563" y="3652838"/>
            <a:ext cx="242887" cy="3952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112" y="40"/>
              </a:cxn>
              <a:cxn ang="0">
                <a:pos x="124" y="58"/>
              </a:cxn>
              <a:cxn ang="0">
                <a:pos x="96" y="72"/>
              </a:cxn>
              <a:cxn ang="0">
                <a:pos x="120" y="92"/>
              </a:cxn>
              <a:cxn ang="0">
                <a:pos x="90" y="98"/>
              </a:cxn>
              <a:cxn ang="0">
                <a:pos x="78" y="94"/>
              </a:cxn>
              <a:cxn ang="0">
                <a:pos x="52" y="104"/>
              </a:cxn>
              <a:cxn ang="0">
                <a:pos x="124" y="134"/>
              </a:cxn>
              <a:cxn ang="0">
                <a:pos x="88" y="140"/>
              </a:cxn>
              <a:cxn ang="0">
                <a:pos x="82" y="138"/>
              </a:cxn>
              <a:cxn ang="0">
                <a:pos x="80" y="132"/>
              </a:cxn>
              <a:cxn ang="0">
                <a:pos x="62" y="124"/>
              </a:cxn>
              <a:cxn ang="0">
                <a:pos x="50" y="120"/>
              </a:cxn>
              <a:cxn ang="0">
                <a:pos x="18" y="122"/>
              </a:cxn>
              <a:cxn ang="0">
                <a:pos x="40" y="146"/>
              </a:cxn>
              <a:cxn ang="0">
                <a:pos x="8" y="164"/>
              </a:cxn>
              <a:cxn ang="0">
                <a:pos x="58" y="192"/>
              </a:cxn>
              <a:cxn ang="0">
                <a:pos x="38" y="202"/>
              </a:cxn>
              <a:cxn ang="0">
                <a:pos x="26" y="230"/>
              </a:cxn>
              <a:cxn ang="0">
                <a:pos x="56" y="236"/>
              </a:cxn>
              <a:cxn ang="0">
                <a:pos x="88" y="242"/>
              </a:cxn>
              <a:cxn ang="0">
                <a:pos x="80" y="254"/>
              </a:cxn>
              <a:cxn ang="0">
                <a:pos x="110" y="278"/>
              </a:cxn>
              <a:cxn ang="0">
                <a:pos x="148" y="284"/>
              </a:cxn>
              <a:cxn ang="0">
                <a:pos x="164" y="268"/>
              </a:cxn>
              <a:cxn ang="0">
                <a:pos x="172" y="166"/>
              </a:cxn>
              <a:cxn ang="0">
                <a:pos x="128" y="8"/>
              </a:cxn>
              <a:cxn ang="0">
                <a:pos x="124" y="0"/>
              </a:cxn>
            </a:cxnLst>
            <a:rect l="0" t="0" r="r" b="b"/>
            <a:pathLst>
              <a:path w="191" h="291">
                <a:moveTo>
                  <a:pt x="124" y="0"/>
                </a:moveTo>
                <a:cubicBezTo>
                  <a:pt x="120" y="13"/>
                  <a:pt x="123" y="33"/>
                  <a:pt x="112" y="40"/>
                </a:cubicBezTo>
                <a:cubicBezTo>
                  <a:pt x="103" y="54"/>
                  <a:pt x="108" y="55"/>
                  <a:pt x="124" y="58"/>
                </a:cubicBezTo>
                <a:cubicBezTo>
                  <a:pt x="130" y="75"/>
                  <a:pt x="107" y="71"/>
                  <a:pt x="96" y="72"/>
                </a:cubicBezTo>
                <a:cubicBezTo>
                  <a:pt x="86" y="88"/>
                  <a:pt x="108" y="90"/>
                  <a:pt x="120" y="92"/>
                </a:cubicBezTo>
                <a:cubicBezTo>
                  <a:pt x="126" y="110"/>
                  <a:pt x="98" y="101"/>
                  <a:pt x="90" y="98"/>
                </a:cubicBezTo>
                <a:cubicBezTo>
                  <a:pt x="86" y="97"/>
                  <a:pt x="78" y="94"/>
                  <a:pt x="78" y="94"/>
                </a:cubicBezTo>
                <a:cubicBezTo>
                  <a:pt x="66" y="95"/>
                  <a:pt x="56" y="92"/>
                  <a:pt x="52" y="104"/>
                </a:cubicBezTo>
                <a:cubicBezTo>
                  <a:pt x="56" y="116"/>
                  <a:pt x="110" y="131"/>
                  <a:pt x="124" y="134"/>
                </a:cubicBezTo>
                <a:cubicBezTo>
                  <a:pt x="119" y="149"/>
                  <a:pt x="102" y="141"/>
                  <a:pt x="88" y="140"/>
                </a:cubicBezTo>
                <a:cubicBezTo>
                  <a:pt x="86" y="139"/>
                  <a:pt x="83" y="139"/>
                  <a:pt x="82" y="138"/>
                </a:cubicBezTo>
                <a:cubicBezTo>
                  <a:pt x="81" y="137"/>
                  <a:pt x="82" y="133"/>
                  <a:pt x="80" y="132"/>
                </a:cubicBezTo>
                <a:cubicBezTo>
                  <a:pt x="75" y="128"/>
                  <a:pt x="68" y="127"/>
                  <a:pt x="62" y="124"/>
                </a:cubicBezTo>
                <a:cubicBezTo>
                  <a:pt x="58" y="122"/>
                  <a:pt x="50" y="120"/>
                  <a:pt x="50" y="120"/>
                </a:cubicBezTo>
                <a:cubicBezTo>
                  <a:pt x="39" y="121"/>
                  <a:pt x="27" y="117"/>
                  <a:pt x="18" y="122"/>
                </a:cubicBezTo>
                <a:cubicBezTo>
                  <a:pt x="0" y="131"/>
                  <a:pt x="35" y="145"/>
                  <a:pt x="40" y="146"/>
                </a:cubicBezTo>
                <a:cubicBezTo>
                  <a:pt x="54" y="166"/>
                  <a:pt x="18" y="163"/>
                  <a:pt x="8" y="164"/>
                </a:cubicBezTo>
                <a:cubicBezTo>
                  <a:pt x="12" y="190"/>
                  <a:pt x="35" y="188"/>
                  <a:pt x="58" y="192"/>
                </a:cubicBezTo>
                <a:cubicBezTo>
                  <a:pt x="73" y="207"/>
                  <a:pt x="46" y="203"/>
                  <a:pt x="38" y="202"/>
                </a:cubicBezTo>
                <a:cubicBezTo>
                  <a:pt x="24" y="204"/>
                  <a:pt x="4" y="212"/>
                  <a:pt x="26" y="230"/>
                </a:cubicBezTo>
                <a:cubicBezTo>
                  <a:pt x="32" y="235"/>
                  <a:pt x="49" y="235"/>
                  <a:pt x="56" y="236"/>
                </a:cubicBezTo>
                <a:cubicBezTo>
                  <a:pt x="67" y="240"/>
                  <a:pt x="76" y="241"/>
                  <a:pt x="88" y="242"/>
                </a:cubicBezTo>
                <a:cubicBezTo>
                  <a:pt x="107" y="248"/>
                  <a:pt x="91" y="252"/>
                  <a:pt x="80" y="254"/>
                </a:cubicBezTo>
                <a:cubicBezTo>
                  <a:pt x="83" y="278"/>
                  <a:pt x="87" y="275"/>
                  <a:pt x="110" y="278"/>
                </a:cubicBezTo>
                <a:cubicBezTo>
                  <a:pt x="129" y="291"/>
                  <a:pt x="117" y="286"/>
                  <a:pt x="148" y="284"/>
                </a:cubicBezTo>
                <a:cubicBezTo>
                  <a:pt x="155" y="279"/>
                  <a:pt x="159" y="275"/>
                  <a:pt x="164" y="268"/>
                </a:cubicBezTo>
                <a:cubicBezTo>
                  <a:pt x="172" y="236"/>
                  <a:pt x="167" y="200"/>
                  <a:pt x="172" y="166"/>
                </a:cubicBezTo>
                <a:cubicBezTo>
                  <a:pt x="175" y="116"/>
                  <a:pt x="191" y="29"/>
                  <a:pt x="128" y="8"/>
                </a:cubicBezTo>
                <a:cubicBezTo>
                  <a:pt x="126" y="1"/>
                  <a:pt x="127" y="3"/>
                  <a:pt x="124" y="0"/>
                </a:cubicBezTo>
                <a:close/>
              </a:path>
            </a:pathLst>
          </a:custGeom>
          <a:pattFill prst="pct70">
            <a:fgClr>
              <a:srgbClr val="660033"/>
            </a:fgClr>
            <a:bgClr>
              <a:srgbClr val="969696"/>
            </a:bgClr>
          </a:patt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5" name="Freeform 15" descr="Newsprint"/>
          <p:cNvSpPr>
            <a:spLocks/>
          </p:cNvSpPr>
          <p:nvPr/>
        </p:nvSpPr>
        <p:spPr bwMode="auto">
          <a:xfrm>
            <a:off x="2724150" y="1320800"/>
            <a:ext cx="1185863" cy="2457450"/>
          </a:xfrm>
          <a:custGeom>
            <a:avLst/>
            <a:gdLst/>
            <a:ahLst/>
            <a:cxnLst>
              <a:cxn ang="0">
                <a:pos x="936" y="0"/>
              </a:cxn>
              <a:cxn ang="0">
                <a:pos x="492" y="6"/>
              </a:cxn>
              <a:cxn ang="0">
                <a:pos x="480" y="90"/>
              </a:cxn>
              <a:cxn ang="0">
                <a:pos x="486" y="168"/>
              </a:cxn>
              <a:cxn ang="0">
                <a:pos x="486" y="222"/>
              </a:cxn>
              <a:cxn ang="0">
                <a:pos x="468" y="300"/>
              </a:cxn>
              <a:cxn ang="0">
                <a:pos x="438" y="378"/>
              </a:cxn>
              <a:cxn ang="0">
                <a:pos x="396" y="468"/>
              </a:cxn>
              <a:cxn ang="0">
                <a:pos x="354" y="570"/>
              </a:cxn>
              <a:cxn ang="0">
                <a:pos x="318" y="630"/>
              </a:cxn>
              <a:cxn ang="0">
                <a:pos x="258" y="762"/>
              </a:cxn>
              <a:cxn ang="0">
                <a:pos x="198" y="864"/>
              </a:cxn>
              <a:cxn ang="0">
                <a:pos x="114" y="1038"/>
              </a:cxn>
              <a:cxn ang="0">
                <a:pos x="72" y="1182"/>
              </a:cxn>
              <a:cxn ang="0">
                <a:pos x="0" y="1344"/>
              </a:cxn>
              <a:cxn ang="0">
                <a:pos x="6" y="1416"/>
              </a:cxn>
              <a:cxn ang="0">
                <a:pos x="12" y="1512"/>
              </a:cxn>
              <a:cxn ang="0">
                <a:pos x="12" y="1578"/>
              </a:cxn>
              <a:cxn ang="0">
                <a:pos x="30" y="1638"/>
              </a:cxn>
              <a:cxn ang="0">
                <a:pos x="72" y="1722"/>
              </a:cxn>
              <a:cxn ang="0">
                <a:pos x="120" y="1764"/>
              </a:cxn>
              <a:cxn ang="0">
                <a:pos x="174" y="1788"/>
              </a:cxn>
              <a:cxn ang="0">
                <a:pos x="222" y="1800"/>
              </a:cxn>
              <a:cxn ang="0">
                <a:pos x="306" y="1800"/>
              </a:cxn>
              <a:cxn ang="0">
                <a:pos x="426" y="1806"/>
              </a:cxn>
              <a:cxn ang="0">
                <a:pos x="510" y="1788"/>
              </a:cxn>
              <a:cxn ang="0">
                <a:pos x="582" y="1776"/>
              </a:cxn>
              <a:cxn ang="0">
                <a:pos x="678" y="1764"/>
              </a:cxn>
              <a:cxn ang="0">
                <a:pos x="774" y="1752"/>
              </a:cxn>
              <a:cxn ang="0">
                <a:pos x="936" y="1740"/>
              </a:cxn>
              <a:cxn ang="0">
                <a:pos x="936" y="0"/>
              </a:cxn>
            </a:cxnLst>
            <a:rect l="0" t="0" r="r" b="b"/>
            <a:pathLst>
              <a:path w="936" h="1806">
                <a:moveTo>
                  <a:pt x="936" y="0"/>
                </a:moveTo>
                <a:lnTo>
                  <a:pt x="492" y="6"/>
                </a:lnTo>
                <a:lnTo>
                  <a:pt x="480" y="90"/>
                </a:lnTo>
                <a:lnTo>
                  <a:pt x="486" y="168"/>
                </a:lnTo>
                <a:lnTo>
                  <a:pt x="486" y="222"/>
                </a:lnTo>
                <a:lnTo>
                  <a:pt x="468" y="300"/>
                </a:lnTo>
                <a:lnTo>
                  <a:pt x="438" y="378"/>
                </a:lnTo>
                <a:lnTo>
                  <a:pt x="396" y="468"/>
                </a:lnTo>
                <a:lnTo>
                  <a:pt x="354" y="570"/>
                </a:lnTo>
                <a:lnTo>
                  <a:pt x="318" y="630"/>
                </a:lnTo>
                <a:lnTo>
                  <a:pt x="258" y="762"/>
                </a:lnTo>
                <a:lnTo>
                  <a:pt x="198" y="864"/>
                </a:lnTo>
                <a:lnTo>
                  <a:pt x="114" y="1038"/>
                </a:lnTo>
                <a:lnTo>
                  <a:pt x="72" y="1182"/>
                </a:lnTo>
                <a:lnTo>
                  <a:pt x="0" y="1344"/>
                </a:lnTo>
                <a:lnTo>
                  <a:pt x="6" y="1416"/>
                </a:lnTo>
                <a:lnTo>
                  <a:pt x="12" y="1512"/>
                </a:lnTo>
                <a:lnTo>
                  <a:pt x="12" y="1578"/>
                </a:lnTo>
                <a:lnTo>
                  <a:pt x="30" y="1638"/>
                </a:lnTo>
                <a:lnTo>
                  <a:pt x="72" y="1722"/>
                </a:lnTo>
                <a:lnTo>
                  <a:pt x="120" y="1764"/>
                </a:lnTo>
                <a:lnTo>
                  <a:pt x="174" y="1788"/>
                </a:lnTo>
                <a:lnTo>
                  <a:pt x="222" y="1800"/>
                </a:lnTo>
                <a:lnTo>
                  <a:pt x="306" y="1800"/>
                </a:lnTo>
                <a:lnTo>
                  <a:pt x="426" y="1806"/>
                </a:lnTo>
                <a:lnTo>
                  <a:pt x="510" y="1788"/>
                </a:lnTo>
                <a:lnTo>
                  <a:pt x="582" y="1776"/>
                </a:lnTo>
                <a:lnTo>
                  <a:pt x="678" y="1764"/>
                </a:lnTo>
                <a:lnTo>
                  <a:pt x="774" y="1752"/>
                </a:lnTo>
                <a:lnTo>
                  <a:pt x="936" y="1740"/>
                </a:lnTo>
                <a:lnTo>
                  <a:pt x="936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6" name="Freeform 16" descr="25%"/>
          <p:cNvSpPr>
            <a:spLocks/>
          </p:cNvSpPr>
          <p:nvPr/>
        </p:nvSpPr>
        <p:spPr bwMode="auto">
          <a:xfrm>
            <a:off x="2732088" y="3205163"/>
            <a:ext cx="1185862" cy="5762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4"/>
              </a:cxn>
              <a:cxn ang="0">
                <a:pos x="24" y="68"/>
              </a:cxn>
              <a:cxn ang="0">
                <a:pos x="52" y="116"/>
              </a:cxn>
              <a:cxn ang="0">
                <a:pos x="92" y="132"/>
              </a:cxn>
              <a:cxn ang="0">
                <a:pos x="168" y="152"/>
              </a:cxn>
              <a:cxn ang="0">
                <a:pos x="220" y="152"/>
              </a:cxn>
              <a:cxn ang="0">
                <a:pos x="312" y="160"/>
              </a:cxn>
              <a:cxn ang="0">
                <a:pos x="396" y="160"/>
              </a:cxn>
              <a:cxn ang="0">
                <a:pos x="468" y="160"/>
              </a:cxn>
              <a:cxn ang="0">
                <a:pos x="516" y="160"/>
              </a:cxn>
              <a:cxn ang="0">
                <a:pos x="584" y="168"/>
              </a:cxn>
              <a:cxn ang="0">
                <a:pos x="680" y="172"/>
              </a:cxn>
              <a:cxn ang="0">
                <a:pos x="796" y="164"/>
              </a:cxn>
              <a:cxn ang="0">
                <a:pos x="852" y="152"/>
              </a:cxn>
              <a:cxn ang="0">
                <a:pos x="892" y="156"/>
              </a:cxn>
              <a:cxn ang="0">
                <a:pos x="932" y="152"/>
              </a:cxn>
              <a:cxn ang="0">
                <a:pos x="936" y="368"/>
              </a:cxn>
              <a:cxn ang="0">
                <a:pos x="908" y="376"/>
              </a:cxn>
              <a:cxn ang="0">
                <a:pos x="848" y="372"/>
              </a:cxn>
              <a:cxn ang="0">
                <a:pos x="796" y="380"/>
              </a:cxn>
              <a:cxn ang="0">
                <a:pos x="732" y="380"/>
              </a:cxn>
              <a:cxn ang="0">
                <a:pos x="680" y="392"/>
              </a:cxn>
              <a:cxn ang="0">
                <a:pos x="588" y="400"/>
              </a:cxn>
              <a:cxn ang="0">
                <a:pos x="512" y="412"/>
              </a:cxn>
              <a:cxn ang="0">
                <a:pos x="460" y="420"/>
              </a:cxn>
              <a:cxn ang="0">
                <a:pos x="400" y="424"/>
              </a:cxn>
              <a:cxn ang="0">
                <a:pos x="352" y="424"/>
              </a:cxn>
              <a:cxn ang="0">
                <a:pos x="304" y="420"/>
              </a:cxn>
              <a:cxn ang="0">
                <a:pos x="272" y="416"/>
              </a:cxn>
              <a:cxn ang="0">
                <a:pos x="228" y="412"/>
              </a:cxn>
              <a:cxn ang="0">
                <a:pos x="192" y="412"/>
              </a:cxn>
              <a:cxn ang="0">
                <a:pos x="156" y="404"/>
              </a:cxn>
              <a:cxn ang="0">
                <a:pos x="128" y="388"/>
              </a:cxn>
              <a:cxn ang="0">
                <a:pos x="80" y="356"/>
              </a:cxn>
              <a:cxn ang="0">
                <a:pos x="52" y="320"/>
              </a:cxn>
              <a:cxn ang="0">
                <a:pos x="28" y="272"/>
              </a:cxn>
              <a:cxn ang="0">
                <a:pos x="24" y="248"/>
              </a:cxn>
              <a:cxn ang="0">
                <a:pos x="16" y="212"/>
              </a:cxn>
              <a:cxn ang="0">
                <a:pos x="4" y="176"/>
              </a:cxn>
              <a:cxn ang="0">
                <a:pos x="0" y="140"/>
              </a:cxn>
              <a:cxn ang="0">
                <a:pos x="0" y="92"/>
              </a:cxn>
              <a:cxn ang="0">
                <a:pos x="0" y="52"/>
              </a:cxn>
              <a:cxn ang="0">
                <a:pos x="4" y="0"/>
              </a:cxn>
            </a:cxnLst>
            <a:rect l="0" t="0" r="r" b="b"/>
            <a:pathLst>
              <a:path w="936" h="424">
                <a:moveTo>
                  <a:pt x="4" y="0"/>
                </a:moveTo>
                <a:lnTo>
                  <a:pt x="8" y="24"/>
                </a:lnTo>
                <a:lnTo>
                  <a:pt x="24" y="68"/>
                </a:lnTo>
                <a:lnTo>
                  <a:pt x="52" y="116"/>
                </a:lnTo>
                <a:lnTo>
                  <a:pt x="92" y="132"/>
                </a:lnTo>
                <a:lnTo>
                  <a:pt x="168" y="152"/>
                </a:lnTo>
                <a:lnTo>
                  <a:pt x="220" y="152"/>
                </a:lnTo>
                <a:lnTo>
                  <a:pt x="312" y="160"/>
                </a:lnTo>
                <a:lnTo>
                  <a:pt x="396" y="160"/>
                </a:lnTo>
                <a:lnTo>
                  <a:pt x="468" y="160"/>
                </a:lnTo>
                <a:lnTo>
                  <a:pt x="516" y="160"/>
                </a:lnTo>
                <a:lnTo>
                  <a:pt x="584" y="168"/>
                </a:lnTo>
                <a:lnTo>
                  <a:pt x="680" y="172"/>
                </a:lnTo>
                <a:lnTo>
                  <a:pt x="796" y="164"/>
                </a:lnTo>
                <a:lnTo>
                  <a:pt x="852" y="152"/>
                </a:lnTo>
                <a:lnTo>
                  <a:pt x="892" y="156"/>
                </a:lnTo>
                <a:lnTo>
                  <a:pt x="932" y="152"/>
                </a:lnTo>
                <a:lnTo>
                  <a:pt x="936" y="368"/>
                </a:lnTo>
                <a:lnTo>
                  <a:pt x="908" y="376"/>
                </a:lnTo>
                <a:lnTo>
                  <a:pt x="848" y="372"/>
                </a:lnTo>
                <a:lnTo>
                  <a:pt x="796" y="380"/>
                </a:lnTo>
                <a:lnTo>
                  <a:pt x="732" y="380"/>
                </a:lnTo>
                <a:lnTo>
                  <a:pt x="680" y="392"/>
                </a:lnTo>
                <a:lnTo>
                  <a:pt x="588" y="400"/>
                </a:lnTo>
                <a:lnTo>
                  <a:pt x="512" y="412"/>
                </a:lnTo>
                <a:lnTo>
                  <a:pt x="460" y="420"/>
                </a:lnTo>
                <a:lnTo>
                  <a:pt x="400" y="424"/>
                </a:lnTo>
                <a:lnTo>
                  <a:pt x="352" y="424"/>
                </a:lnTo>
                <a:lnTo>
                  <a:pt x="304" y="420"/>
                </a:lnTo>
                <a:lnTo>
                  <a:pt x="272" y="416"/>
                </a:lnTo>
                <a:lnTo>
                  <a:pt x="228" y="412"/>
                </a:lnTo>
                <a:lnTo>
                  <a:pt x="192" y="412"/>
                </a:lnTo>
                <a:lnTo>
                  <a:pt x="156" y="404"/>
                </a:lnTo>
                <a:lnTo>
                  <a:pt x="128" y="388"/>
                </a:lnTo>
                <a:lnTo>
                  <a:pt x="80" y="356"/>
                </a:lnTo>
                <a:lnTo>
                  <a:pt x="52" y="320"/>
                </a:lnTo>
                <a:lnTo>
                  <a:pt x="28" y="272"/>
                </a:lnTo>
                <a:lnTo>
                  <a:pt x="24" y="248"/>
                </a:lnTo>
                <a:lnTo>
                  <a:pt x="16" y="212"/>
                </a:lnTo>
                <a:lnTo>
                  <a:pt x="4" y="176"/>
                </a:lnTo>
                <a:lnTo>
                  <a:pt x="0" y="140"/>
                </a:lnTo>
                <a:lnTo>
                  <a:pt x="0" y="92"/>
                </a:lnTo>
                <a:lnTo>
                  <a:pt x="0" y="52"/>
                </a:lnTo>
                <a:lnTo>
                  <a:pt x="4" y="0"/>
                </a:lnTo>
                <a:close/>
              </a:path>
            </a:pathLst>
          </a:custGeom>
          <a:pattFill prst="pct25">
            <a:fgClr>
              <a:schemeClr val="bg2"/>
            </a:fgClr>
            <a:bgClr>
              <a:schemeClr val="folHlink"/>
            </a:bgClr>
          </a:patt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7" name="Freeform 17" descr="Newsprint"/>
          <p:cNvSpPr>
            <a:spLocks/>
          </p:cNvSpPr>
          <p:nvPr/>
        </p:nvSpPr>
        <p:spPr bwMode="auto">
          <a:xfrm>
            <a:off x="3889375" y="1336675"/>
            <a:ext cx="1184275" cy="2359025"/>
          </a:xfrm>
          <a:custGeom>
            <a:avLst/>
            <a:gdLst/>
            <a:ahLst/>
            <a:cxnLst>
              <a:cxn ang="0">
                <a:pos x="0" y="1644"/>
              </a:cxn>
              <a:cxn ang="0">
                <a:pos x="78" y="1644"/>
              </a:cxn>
              <a:cxn ang="0">
                <a:pos x="156" y="1656"/>
              </a:cxn>
              <a:cxn ang="0">
                <a:pos x="264" y="1668"/>
              </a:cxn>
              <a:cxn ang="0">
                <a:pos x="348" y="1668"/>
              </a:cxn>
              <a:cxn ang="0">
                <a:pos x="498" y="1680"/>
              </a:cxn>
              <a:cxn ang="0">
                <a:pos x="582" y="1680"/>
              </a:cxn>
              <a:cxn ang="0">
                <a:pos x="618" y="1674"/>
              </a:cxn>
              <a:cxn ang="0">
                <a:pos x="744" y="1662"/>
              </a:cxn>
              <a:cxn ang="0">
                <a:pos x="822" y="1632"/>
              </a:cxn>
              <a:cxn ang="0">
                <a:pos x="894" y="1584"/>
              </a:cxn>
              <a:cxn ang="0">
                <a:pos x="930" y="1560"/>
              </a:cxn>
              <a:cxn ang="0">
                <a:pos x="936" y="1434"/>
              </a:cxn>
              <a:cxn ang="0">
                <a:pos x="930" y="1350"/>
              </a:cxn>
              <a:cxn ang="0">
                <a:pos x="894" y="1254"/>
              </a:cxn>
              <a:cxn ang="0">
                <a:pos x="852" y="1146"/>
              </a:cxn>
              <a:cxn ang="0">
                <a:pos x="816" y="1008"/>
              </a:cxn>
              <a:cxn ang="0">
                <a:pos x="738" y="870"/>
              </a:cxn>
              <a:cxn ang="0">
                <a:pos x="636" y="696"/>
              </a:cxn>
              <a:cxn ang="0">
                <a:pos x="546" y="492"/>
              </a:cxn>
              <a:cxn ang="0">
                <a:pos x="462" y="294"/>
              </a:cxn>
              <a:cxn ang="0">
                <a:pos x="444" y="234"/>
              </a:cxn>
              <a:cxn ang="0">
                <a:pos x="444" y="120"/>
              </a:cxn>
              <a:cxn ang="0">
                <a:pos x="444" y="72"/>
              </a:cxn>
              <a:cxn ang="0">
                <a:pos x="444" y="6"/>
              </a:cxn>
              <a:cxn ang="0">
                <a:pos x="210" y="12"/>
              </a:cxn>
              <a:cxn ang="0">
                <a:pos x="6" y="0"/>
              </a:cxn>
              <a:cxn ang="0">
                <a:pos x="0" y="1644"/>
              </a:cxn>
            </a:cxnLst>
            <a:rect l="0" t="0" r="r" b="b"/>
            <a:pathLst>
              <a:path w="936" h="1680">
                <a:moveTo>
                  <a:pt x="0" y="1644"/>
                </a:moveTo>
                <a:lnTo>
                  <a:pt x="78" y="1644"/>
                </a:lnTo>
                <a:lnTo>
                  <a:pt x="156" y="1656"/>
                </a:lnTo>
                <a:lnTo>
                  <a:pt x="264" y="1668"/>
                </a:lnTo>
                <a:lnTo>
                  <a:pt x="348" y="1668"/>
                </a:lnTo>
                <a:lnTo>
                  <a:pt x="498" y="1680"/>
                </a:lnTo>
                <a:lnTo>
                  <a:pt x="582" y="1680"/>
                </a:lnTo>
                <a:lnTo>
                  <a:pt x="618" y="1674"/>
                </a:lnTo>
                <a:lnTo>
                  <a:pt x="744" y="1662"/>
                </a:lnTo>
                <a:lnTo>
                  <a:pt x="822" y="1632"/>
                </a:lnTo>
                <a:lnTo>
                  <a:pt x="894" y="1584"/>
                </a:lnTo>
                <a:lnTo>
                  <a:pt x="930" y="1560"/>
                </a:lnTo>
                <a:lnTo>
                  <a:pt x="936" y="1434"/>
                </a:lnTo>
                <a:lnTo>
                  <a:pt x="930" y="1350"/>
                </a:lnTo>
                <a:lnTo>
                  <a:pt x="894" y="1254"/>
                </a:lnTo>
                <a:lnTo>
                  <a:pt x="852" y="1146"/>
                </a:lnTo>
                <a:lnTo>
                  <a:pt x="816" y="1008"/>
                </a:lnTo>
                <a:lnTo>
                  <a:pt x="738" y="870"/>
                </a:lnTo>
                <a:lnTo>
                  <a:pt x="636" y="696"/>
                </a:lnTo>
                <a:lnTo>
                  <a:pt x="546" y="492"/>
                </a:lnTo>
                <a:lnTo>
                  <a:pt x="462" y="294"/>
                </a:lnTo>
                <a:lnTo>
                  <a:pt x="444" y="234"/>
                </a:lnTo>
                <a:lnTo>
                  <a:pt x="444" y="120"/>
                </a:lnTo>
                <a:lnTo>
                  <a:pt x="444" y="72"/>
                </a:lnTo>
                <a:lnTo>
                  <a:pt x="444" y="6"/>
                </a:lnTo>
                <a:lnTo>
                  <a:pt x="210" y="12"/>
                </a:lnTo>
                <a:lnTo>
                  <a:pt x="6" y="0"/>
                </a:lnTo>
                <a:lnTo>
                  <a:pt x="0" y="164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8" name="Freeform 18" descr="25%"/>
          <p:cNvSpPr>
            <a:spLocks/>
          </p:cNvSpPr>
          <p:nvPr/>
        </p:nvSpPr>
        <p:spPr bwMode="auto">
          <a:xfrm>
            <a:off x="3879850" y="3475038"/>
            <a:ext cx="1181100" cy="363537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50" y="126"/>
              </a:cxn>
              <a:cxn ang="0">
                <a:pos x="279" y="132"/>
              </a:cxn>
              <a:cxn ang="0">
                <a:pos x="420" y="129"/>
              </a:cxn>
              <a:cxn ang="0">
                <a:pos x="483" y="117"/>
              </a:cxn>
              <a:cxn ang="0">
                <a:pos x="582" y="117"/>
              </a:cxn>
              <a:cxn ang="0">
                <a:pos x="672" y="114"/>
              </a:cxn>
              <a:cxn ang="0">
                <a:pos x="774" y="102"/>
              </a:cxn>
              <a:cxn ang="0">
                <a:pos x="840" y="93"/>
              </a:cxn>
              <a:cxn ang="0">
                <a:pos x="897" y="72"/>
              </a:cxn>
              <a:cxn ang="0">
                <a:pos x="930" y="33"/>
              </a:cxn>
              <a:cxn ang="0">
                <a:pos x="933" y="0"/>
              </a:cxn>
              <a:cxn ang="0">
                <a:pos x="933" y="90"/>
              </a:cxn>
              <a:cxn ang="0">
                <a:pos x="927" y="153"/>
              </a:cxn>
              <a:cxn ang="0">
                <a:pos x="855" y="198"/>
              </a:cxn>
              <a:cxn ang="0">
                <a:pos x="792" y="234"/>
              </a:cxn>
              <a:cxn ang="0">
                <a:pos x="738" y="246"/>
              </a:cxn>
              <a:cxn ang="0">
                <a:pos x="633" y="258"/>
              </a:cxn>
              <a:cxn ang="0">
                <a:pos x="558" y="267"/>
              </a:cxn>
              <a:cxn ang="0">
                <a:pos x="438" y="261"/>
              </a:cxn>
              <a:cxn ang="0">
                <a:pos x="399" y="255"/>
              </a:cxn>
              <a:cxn ang="0">
                <a:pos x="330" y="249"/>
              </a:cxn>
              <a:cxn ang="0">
                <a:pos x="273" y="249"/>
              </a:cxn>
              <a:cxn ang="0">
                <a:pos x="138" y="240"/>
              </a:cxn>
              <a:cxn ang="0">
                <a:pos x="45" y="225"/>
              </a:cxn>
              <a:cxn ang="0">
                <a:pos x="6" y="225"/>
              </a:cxn>
              <a:cxn ang="0">
                <a:pos x="0" y="117"/>
              </a:cxn>
            </a:cxnLst>
            <a:rect l="0" t="0" r="r" b="b"/>
            <a:pathLst>
              <a:path w="933" h="267">
                <a:moveTo>
                  <a:pt x="0" y="117"/>
                </a:moveTo>
                <a:lnTo>
                  <a:pt x="150" y="126"/>
                </a:lnTo>
                <a:lnTo>
                  <a:pt x="279" y="132"/>
                </a:lnTo>
                <a:lnTo>
                  <a:pt x="420" y="129"/>
                </a:lnTo>
                <a:lnTo>
                  <a:pt x="483" y="117"/>
                </a:lnTo>
                <a:lnTo>
                  <a:pt x="582" y="117"/>
                </a:lnTo>
                <a:lnTo>
                  <a:pt x="672" y="114"/>
                </a:lnTo>
                <a:lnTo>
                  <a:pt x="774" y="102"/>
                </a:lnTo>
                <a:lnTo>
                  <a:pt x="840" y="93"/>
                </a:lnTo>
                <a:lnTo>
                  <a:pt x="897" y="72"/>
                </a:lnTo>
                <a:lnTo>
                  <a:pt x="930" y="33"/>
                </a:lnTo>
                <a:lnTo>
                  <a:pt x="933" y="0"/>
                </a:lnTo>
                <a:lnTo>
                  <a:pt x="933" y="90"/>
                </a:lnTo>
                <a:lnTo>
                  <a:pt x="927" y="153"/>
                </a:lnTo>
                <a:lnTo>
                  <a:pt x="855" y="198"/>
                </a:lnTo>
                <a:lnTo>
                  <a:pt x="792" y="234"/>
                </a:lnTo>
                <a:lnTo>
                  <a:pt x="738" y="246"/>
                </a:lnTo>
                <a:lnTo>
                  <a:pt x="633" y="258"/>
                </a:lnTo>
                <a:lnTo>
                  <a:pt x="558" y="267"/>
                </a:lnTo>
                <a:lnTo>
                  <a:pt x="438" y="261"/>
                </a:lnTo>
                <a:lnTo>
                  <a:pt x="399" y="255"/>
                </a:lnTo>
                <a:lnTo>
                  <a:pt x="330" y="249"/>
                </a:lnTo>
                <a:lnTo>
                  <a:pt x="273" y="249"/>
                </a:lnTo>
                <a:lnTo>
                  <a:pt x="138" y="240"/>
                </a:lnTo>
                <a:lnTo>
                  <a:pt x="45" y="225"/>
                </a:lnTo>
                <a:lnTo>
                  <a:pt x="6" y="225"/>
                </a:lnTo>
                <a:lnTo>
                  <a:pt x="0" y="117"/>
                </a:lnTo>
                <a:close/>
              </a:path>
            </a:pathLst>
          </a:custGeom>
          <a:pattFill prst="pct25">
            <a:fgClr>
              <a:schemeClr val="bg2"/>
            </a:fgClr>
            <a:bgClr>
              <a:schemeClr val="folHlink"/>
            </a:bgClr>
          </a:patt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9" name="Freeform 19" descr="70%"/>
          <p:cNvSpPr>
            <a:spLocks/>
          </p:cNvSpPr>
          <p:nvPr/>
        </p:nvSpPr>
        <p:spPr bwMode="auto">
          <a:xfrm>
            <a:off x="4689475" y="3273425"/>
            <a:ext cx="374650" cy="298450"/>
          </a:xfrm>
          <a:custGeom>
            <a:avLst/>
            <a:gdLst/>
            <a:ahLst/>
            <a:cxnLst>
              <a:cxn ang="0">
                <a:pos x="294" y="144"/>
              </a:cxn>
              <a:cxn ang="0">
                <a:pos x="279" y="177"/>
              </a:cxn>
              <a:cxn ang="0">
                <a:pos x="267" y="192"/>
              </a:cxn>
              <a:cxn ang="0">
                <a:pos x="249" y="204"/>
              </a:cxn>
              <a:cxn ang="0">
                <a:pos x="216" y="216"/>
              </a:cxn>
              <a:cxn ang="0">
                <a:pos x="195" y="219"/>
              </a:cxn>
              <a:cxn ang="0">
                <a:pos x="138" y="195"/>
              </a:cxn>
              <a:cxn ang="0">
                <a:pos x="84" y="171"/>
              </a:cxn>
              <a:cxn ang="0">
                <a:pos x="18" y="129"/>
              </a:cxn>
              <a:cxn ang="0">
                <a:pos x="0" y="90"/>
              </a:cxn>
              <a:cxn ang="0">
                <a:pos x="0" y="51"/>
              </a:cxn>
              <a:cxn ang="0">
                <a:pos x="33" y="21"/>
              </a:cxn>
              <a:cxn ang="0">
                <a:pos x="102" y="12"/>
              </a:cxn>
              <a:cxn ang="0">
                <a:pos x="165" y="0"/>
              </a:cxn>
              <a:cxn ang="0">
                <a:pos x="201" y="6"/>
              </a:cxn>
              <a:cxn ang="0">
                <a:pos x="222" y="15"/>
              </a:cxn>
              <a:cxn ang="0">
                <a:pos x="267" y="33"/>
              </a:cxn>
              <a:cxn ang="0">
                <a:pos x="291" y="45"/>
              </a:cxn>
              <a:cxn ang="0">
                <a:pos x="297" y="87"/>
              </a:cxn>
              <a:cxn ang="0">
                <a:pos x="294" y="144"/>
              </a:cxn>
            </a:cxnLst>
            <a:rect l="0" t="0" r="r" b="b"/>
            <a:pathLst>
              <a:path w="297" h="219">
                <a:moveTo>
                  <a:pt x="294" y="144"/>
                </a:moveTo>
                <a:lnTo>
                  <a:pt x="279" y="177"/>
                </a:lnTo>
                <a:lnTo>
                  <a:pt x="267" y="192"/>
                </a:lnTo>
                <a:lnTo>
                  <a:pt x="249" y="204"/>
                </a:lnTo>
                <a:lnTo>
                  <a:pt x="216" y="216"/>
                </a:lnTo>
                <a:lnTo>
                  <a:pt x="195" y="219"/>
                </a:lnTo>
                <a:lnTo>
                  <a:pt x="138" y="195"/>
                </a:lnTo>
                <a:lnTo>
                  <a:pt x="84" y="171"/>
                </a:lnTo>
                <a:lnTo>
                  <a:pt x="18" y="129"/>
                </a:lnTo>
                <a:lnTo>
                  <a:pt x="0" y="90"/>
                </a:lnTo>
                <a:lnTo>
                  <a:pt x="0" y="51"/>
                </a:lnTo>
                <a:lnTo>
                  <a:pt x="33" y="21"/>
                </a:lnTo>
                <a:lnTo>
                  <a:pt x="102" y="12"/>
                </a:lnTo>
                <a:lnTo>
                  <a:pt x="165" y="0"/>
                </a:lnTo>
                <a:lnTo>
                  <a:pt x="201" y="6"/>
                </a:lnTo>
                <a:lnTo>
                  <a:pt x="222" y="15"/>
                </a:lnTo>
                <a:lnTo>
                  <a:pt x="267" y="33"/>
                </a:lnTo>
                <a:lnTo>
                  <a:pt x="291" y="45"/>
                </a:lnTo>
                <a:lnTo>
                  <a:pt x="297" y="87"/>
                </a:lnTo>
                <a:lnTo>
                  <a:pt x="294" y="144"/>
                </a:lnTo>
                <a:close/>
              </a:path>
            </a:pathLst>
          </a:custGeom>
          <a:pattFill prst="pct70">
            <a:fgClr>
              <a:srgbClr val="5F5F5F"/>
            </a:fgClr>
            <a:bgClr>
              <a:schemeClr val="folHlink"/>
            </a:bgClr>
          </a:patt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0" name="Freeform 20" descr="Newsprint"/>
          <p:cNvSpPr>
            <a:spLocks/>
          </p:cNvSpPr>
          <p:nvPr/>
        </p:nvSpPr>
        <p:spPr bwMode="auto">
          <a:xfrm flipV="1">
            <a:off x="2679700" y="3963988"/>
            <a:ext cx="1185863" cy="2457450"/>
          </a:xfrm>
          <a:custGeom>
            <a:avLst/>
            <a:gdLst/>
            <a:ahLst/>
            <a:cxnLst>
              <a:cxn ang="0">
                <a:pos x="936" y="0"/>
              </a:cxn>
              <a:cxn ang="0">
                <a:pos x="492" y="6"/>
              </a:cxn>
              <a:cxn ang="0">
                <a:pos x="480" y="90"/>
              </a:cxn>
              <a:cxn ang="0">
                <a:pos x="486" y="168"/>
              </a:cxn>
              <a:cxn ang="0">
                <a:pos x="486" y="222"/>
              </a:cxn>
              <a:cxn ang="0">
                <a:pos x="468" y="300"/>
              </a:cxn>
              <a:cxn ang="0">
                <a:pos x="438" y="378"/>
              </a:cxn>
              <a:cxn ang="0">
                <a:pos x="396" y="468"/>
              </a:cxn>
              <a:cxn ang="0">
                <a:pos x="354" y="570"/>
              </a:cxn>
              <a:cxn ang="0">
                <a:pos x="318" y="630"/>
              </a:cxn>
              <a:cxn ang="0">
                <a:pos x="258" y="762"/>
              </a:cxn>
              <a:cxn ang="0">
                <a:pos x="198" y="864"/>
              </a:cxn>
              <a:cxn ang="0">
                <a:pos x="114" y="1038"/>
              </a:cxn>
              <a:cxn ang="0">
                <a:pos x="72" y="1182"/>
              </a:cxn>
              <a:cxn ang="0">
                <a:pos x="0" y="1344"/>
              </a:cxn>
              <a:cxn ang="0">
                <a:pos x="6" y="1416"/>
              </a:cxn>
              <a:cxn ang="0">
                <a:pos x="12" y="1512"/>
              </a:cxn>
              <a:cxn ang="0">
                <a:pos x="12" y="1578"/>
              </a:cxn>
              <a:cxn ang="0">
                <a:pos x="30" y="1638"/>
              </a:cxn>
              <a:cxn ang="0">
                <a:pos x="72" y="1722"/>
              </a:cxn>
              <a:cxn ang="0">
                <a:pos x="120" y="1764"/>
              </a:cxn>
              <a:cxn ang="0">
                <a:pos x="174" y="1788"/>
              </a:cxn>
              <a:cxn ang="0">
                <a:pos x="222" y="1800"/>
              </a:cxn>
              <a:cxn ang="0">
                <a:pos x="306" y="1800"/>
              </a:cxn>
              <a:cxn ang="0">
                <a:pos x="426" y="1806"/>
              </a:cxn>
              <a:cxn ang="0">
                <a:pos x="510" y="1788"/>
              </a:cxn>
              <a:cxn ang="0">
                <a:pos x="582" y="1776"/>
              </a:cxn>
              <a:cxn ang="0">
                <a:pos x="678" y="1764"/>
              </a:cxn>
              <a:cxn ang="0">
                <a:pos x="774" y="1752"/>
              </a:cxn>
              <a:cxn ang="0">
                <a:pos x="936" y="1740"/>
              </a:cxn>
              <a:cxn ang="0">
                <a:pos x="936" y="0"/>
              </a:cxn>
            </a:cxnLst>
            <a:rect l="0" t="0" r="r" b="b"/>
            <a:pathLst>
              <a:path w="936" h="1806">
                <a:moveTo>
                  <a:pt x="936" y="0"/>
                </a:moveTo>
                <a:lnTo>
                  <a:pt x="492" y="6"/>
                </a:lnTo>
                <a:lnTo>
                  <a:pt x="480" y="90"/>
                </a:lnTo>
                <a:lnTo>
                  <a:pt x="486" y="168"/>
                </a:lnTo>
                <a:lnTo>
                  <a:pt x="486" y="222"/>
                </a:lnTo>
                <a:lnTo>
                  <a:pt x="468" y="300"/>
                </a:lnTo>
                <a:lnTo>
                  <a:pt x="438" y="378"/>
                </a:lnTo>
                <a:lnTo>
                  <a:pt x="396" y="468"/>
                </a:lnTo>
                <a:lnTo>
                  <a:pt x="354" y="570"/>
                </a:lnTo>
                <a:lnTo>
                  <a:pt x="318" y="630"/>
                </a:lnTo>
                <a:lnTo>
                  <a:pt x="258" y="762"/>
                </a:lnTo>
                <a:lnTo>
                  <a:pt x="198" y="864"/>
                </a:lnTo>
                <a:lnTo>
                  <a:pt x="114" y="1038"/>
                </a:lnTo>
                <a:lnTo>
                  <a:pt x="72" y="1182"/>
                </a:lnTo>
                <a:lnTo>
                  <a:pt x="0" y="1344"/>
                </a:lnTo>
                <a:lnTo>
                  <a:pt x="6" y="1416"/>
                </a:lnTo>
                <a:lnTo>
                  <a:pt x="12" y="1512"/>
                </a:lnTo>
                <a:lnTo>
                  <a:pt x="12" y="1578"/>
                </a:lnTo>
                <a:lnTo>
                  <a:pt x="30" y="1638"/>
                </a:lnTo>
                <a:lnTo>
                  <a:pt x="72" y="1722"/>
                </a:lnTo>
                <a:lnTo>
                  <a:pt x="120" y="1764"/>
                </a:lnTo>
                <a:lnTo>
                  <a:pt x="174" y="1788"/>
                </a:lnTo>
                <a:lnTo>
                  <a:pt x="222" y="1800"/>
                </a:lnTo>
                <a:lnTo>
                  <a:pt x="306" y="1800"/>
                </a:lnTo>
                <a:lnTo>
                  <a:pt x="426" y="1806"/>
                </a:lnTo>
                <a:lnTo>
                  <a:pt x="510" y="1788"/>
                </a:lnTo>
                <a:lnTo>
                  <a:pt x="582" y="1776"/>
                </a:lnTo>
                <a:lnTo>
                  <a:pt x="678" y="1764"/>
                </a:lnTo>
                <a:lnTo>
                  <a:pt x="774" y="1752"/>
                </a:lnTo>
                <a:lnTo>
                  <a:pt x="936" y="1740"/>
                </a:lnTo>
                <a:lnTo>
                  <a:pt x="936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1" name="Freeform 21" descr="25%"/>
          <p:cNvSpPr>
            <a:spLocks/>
          </p:cNvSpPr>
          <p:nvPr/>
        </p:nvSpPr>
        <p:spPr bwMode="auto">
          <a:xfrm flipV="1">
            <a:off x="2686050" y="3960813"/>
            <a:ext cx="1185863" cy="5778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24"/>
              </a:cxn>
              <a:cxn ang="0">
                <a:pos x="24" y="68"/>
              </a:cxn>
              <a:cxn ang="0">
                <a:pos x="52" y="116"/>
              </a:cxn>
              <a:cxn ang="0">
                <a:pos x="92" y="132"/>
              </a:cxn>
              <a:cxn ang="0">
                <a:pos x="168" y="152"/>
              </a:cxn>
              <a:cxn ang="0">
                <a:pos x="220" y="152"/>
              </a:cxn>
              <a:cxn ang="0">
                <a:pos x="312" y="160"/>
              </a:cxn>
              <a:cxn ang="0">
                <a:pos x="396" y="160"/>
              </a:cxn>
              <a:cxn ang="0">
                <a:pos x="468" y="160"/>
              </a:cxn>
              <a:cxn ang="0">
                <a:pos x="516" y="160"/>
              </a:cxn>
              <a:cxn ang="0">
                <a:pos x="584" y="168"/>
              </a:cxn>
              <a:cxn ang="0">
                <a:pos x="680" y="172"/>
              </a:cxn>
              <a:cxn ang="0">
                <a:pos x="796" y="164"/>
              </a:cxn>
              <a:cxn ang="0">
                <a:pos x="852" y="152"/>
              </a:cxn>
              <a:cxn ang="0">
                <a:pos x="892" y="156"/>
              </a:cxn>
              <a:cxn ang="0">
                <a:pos x="932" y="152"/>
              </a:cxn>
              <a:cxn ang="0">
                <a:pos x="936" y="368"/>
              </a:cxn>
              <a:cxn ang="0">
                <a:pos x="908" y="376"/>
              </a:cxn>
              <a:cxn ang="0">
                <a:pos x="848" y="372"/>
              </a:cxn>
              <a:cxn ang="0">
                <a:pos x="796" y="380"/>
              </a:cxn>
              <a:cxn ang="0">
                <a:pos x="732" y="380"/>
              </a:cxn>
              <a:cxn ang="0">
                <a:pos x="680" y="392"/>
              </a:cxn>
              <a:cxn ang="0">
                <a:pos x="588" y="400"/>
              </a:cxn>
              <a:cxn ang="0">
                <a:pos x="512" y="412"/>
              </a:cxn>
              <a:cxn ang="0">
                <a:pos x="460" y="420"/>
              </a:cxn>
              <a:cxn ang="0">
                <a:pos x="400" y="424"/>
              </a:cxn>
              <a:cxn ang="0">
                <a:pos x="352" y="424"/>
              </a:cxn>
              <a:cxn ang="0">
                <a:pos x="304" y="420"/>
              </a:cxn>
              <a:cxn ang="0">
                <a:pos x="272" y="416"/>
              </a:cxn>
              <a:cxn ang="0">
                <a:pos x="228" y="412"/>
              </a:cxn>
              <a:cxn ang="0">
                <a:pos x="192" y="412"/>
              </a:cxn>
              <a:cxn ang="0">
                <a:pos x="156" y="404"/>
              </a:cxn>
              <a:cxn ang="0">
                <a:pos x="128" y="388"/>
              </a:cxn>
              <a:cxn ang="0">
                <a:pos x="80" y="356"/>
              </a:cxn>
              <a:cxn ang="0">
                <a:pos x="52" y="320"/>
              </a:cxn>
              <a:cxn ang="0">
                <a:pos x="28" y="272"/>
              </a:cxn>
              <a:cxn ang="0">
                <a:pos x="24" y="248"/>
              </a:cxn>
              <a:cxn ang="0">
                <a:pos x="16" y="212"/>
              </a:cxn>
              <a:cxn ang="0">
                <a:pos x="4" y="176"/>
              </a:cxn>
              <a:cxn ang="0">
                <a:pos x="0" y="140"/>
              </a:cxn>
              <a:cxn ang="0">
                <a:pos x="0" y="92"/>
              </a:cxn>
              <a:cxn ang="0">
                <a:pos x="0" y="52"/>
              </a:cxn>
              <a:cxn ang="0">
                <a:pos x="4" y="0"/>
              </a:cxn>
            </a:cxnLst>
            <a:rect l="0" t="0" r="r" b="b"/>
            <a:pathLst>
              <a:path w="936" h="424">
                <a:moveTo>
                  <a:pt x="4" y="0"/>
                </a:moveTo>
                <a:lnTo>
                  <a:pt x="8" y="24"/>
                </a:lnTo>
                <a:lnTo>
                  <a:pt x="24" y="68"/>
                </a:lnTo>
                <a:lnTo>
                  <a:pt x="52" y="116"/>
                </a:lnTo>
                <a:lnTo>
                  <a:pt x="92" y="132"/>
                </a:lnTo>
                <a:lnTo>
                  <a:pt x="168" y="152"/>
                </a:lnTo>
                <a:lnTo>
                  <a:pt x="220" y="152"/>
                </a:lnTo>
                <a:lnTo>
                  <a:pt x="312" y="160"/>
                </a:lnTo>
                <a:lnTo>
                  <a:pt x="396" y="160"/>
                </a:lnTo>
                <a:lnTo>
                  <a:pt x="468" y="160"/>
                </a:lnTo>
                <a:lnTo>
                  <a:pt x="516" y="160"/>
                </a:lnTo>
                <a:lnTo>
                  <a:pt x="584" y="168"/>
                </a:lnTo>
                <a:lnTo>
                  <a:pt x="680" y="172"/>
                </a:lnTo>
                <a:lnTo>
                  <a:pt x="796" y="164"/>
                </a:lnTo>
                <a:lnTo>
                  <a:pt x="852" y="152"/>
                </a:lnTo>
                <a:lnTo>
                  <a:pt x="892" y="156"/>
                </a:lnTo>
                <a:lnTo>
                  <a:pt x="932" y="152"/>
                </a:lnTo>
                <a:lnTo>
                  <a:pt x="936" y="368"/>
                </a:lnTo>
                <a:lnTo>
                  <a:pt x="908" y="376"/>
                </a:lnTo>
                <a:lnTo>
                  <a:pt x="848" y="372"/>
                </a:lnTo>
                <a:lnTo>
                  <a:pt x="796" y="380"/>
                </a:lnTo>
                <a:lnTo>
                  <a:pt x="732" y="380"/>
                </a:lnTo>
                <a:lnTo>
                  <a:pt x="680" y="392"/>
                </a:lnTo>
                <a:lnTo>
                  <a:pt x="588" y="400"/>
                </a:lnTo>
                <a:lnTo>
                  <a:pt x="512" y="412"/>
                </a:lnTo>
                <a:lnTo>
                  <a:pt x="460" y="420"/>
                </a:lnTo>
                <a:lnTo>
                  <a:pt x="400" y="424"/>
                </a:lnTo>
                <a:lnTo>
                  <a:pt x="352" y="424"/>
                </a:lnTo>
                <a:lnTo>
                  <a:pt x="304" y="420"/>
                </a:lnTo>
                <a:lnTo>
                  <a:pt x="272" y="416"/>
                </a:lnTo>
                <a:lnTo>
                  <a:pt x="228" y="412"/>
                </a:lnTo>
                <a:lnTo>
                  <a:pt x="192" y="412"/>
                </a:lnTo>
                <a:lnTo>
                  <a:pt x="156" y="404"/>
                </a:lnTo>
                <a:lnTo>
                  <a:pt x="128" y="388"/>
                </a:lnTo>
                <a:lnTo>
                  <a:pt x="80" y="356"/>
                </a:lnTo>
                <a:lnTo>
                  <a:pt x="52" y="320"/>
                </a:lnTo>
                <a:lnTo>
                  <a:pt x="28" y="272"/>
                </a:lnTo>
                <a:lnTo>
                  <a:pt x="24" y="248"/>
                </a:lnTo>
                <a:lnTo>
                  <a:pt x="16" y="212"/>
                </a:lnTo>
                <a:lnTo>
                  <a:pt x="4" y="176"/>
                </a:lnTo>
                <a:lnTo>
                  <a:pt x="0" y="140"/>
                </a:lnTo>
                <a:lnTo>
                  <a:pt x="0" y="92"/>
                </a:lnTo>
                <a:lnTo>
                  <a:pt x="0" y="52"/>
                </a:lnTo>
                <a:lnTo>
                  <a:pt x="4" y="0"/>
                </a:lnTo>
                <a:close/>
              </a:path>
            </a:pathLst>
          </a:custGeom>
          <a:pattFill prst="pct25">
            <a:fgClr>
              <a:schemeClr val="bg2"/>
            </a:fgClr>
            <a:bgClr>
              <a:schemeClr val="folHlink"/>
            </a:bgClr>
          </a:patt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2" name="Freeform 22" descr="Newsprint"/>
          <p:cNvSpPr>
            <a:spLocks/>
          </p:cNvSpPr>
          <p:nvPr/>
        </p:nvSpPr>
        <p:spPr bwMode="auto">
          <a:xfrm flipV="1">
            <a:off x="3879850" y="4043363"/>
            <a:ext cx="1184275" cy="2333625"/>
          </a:xfrm>
          <a:custGeom>
            <a:avLst/>
            <a:gdLst/>
            <a:ahLst/>
            <a:cxnLst>
              <a:cxn ang="0">
                <a:pos x="0" y="1644"/>
              </a:cxn>
              <a:cxn ang="0">
                <a:pos x="78" y="1644"/>
              </a:cxn>
              <a:cxn ang="0">
                <a:pos x="156" y="1656"/>
              </a:cxn>
              <a:cxn ang="0">
                <a:pos x="264" y="1668"/>
              </a:cxn>
              <a:cxn ang="0">
                <a:pos x="348" y="1668"/>
              </a:cxn>
              <a:cxn ang="0">
                <a:pos x="498" y="1680"/>
              </a:cxn>
              <a:cxn ang="0">
                <a:pos x="582" y="1680"/>
              </a:cxn>
              <a:cxn ang="0">
                <a:pos x="618" y="1674"/>
              </a:cxn>
              <a:cxn ang="0">
                <a:pos x="744" y="1662"/>
              </a:cxn>
              <a:cxn ang="0">
                <a:pos x="822" y="1632"/>
              </a:cxn>
              <a:cxn ang="0">
                <a:pos x="894" y="1584"/>
              </a:cxn>
              <a:cxn ang="0">
                <a:pos x="930" y="1560"/>
              </a:cxn>
              <a:cxn ang="0">
                <a:pos x="936" y="1434"/>
              </a:cxn>
              <a:cxn ang="0">
                <a:pos x="930" y="1350"/>
              </a:cxn>
              <a:cxn ang="0">
                <a:pos x="894" y="1254"/>
              </a:cxn>
              <a:cxn ang="0">
                <a:pos x="852" y="1146"/>
              </a:cxn>
              <a:cxn ang="0">
                <a:pos x="816" y="1008"/>
              </a:cxn>
              <a:cxn ang="0">
                <a:pos x="738" y="870"/>
              </a:cxn>
              <a:cxn ang="0">
                <a:pos x="636" y="696"/>
              </a:cxn>
              <a:cxn ang="0">
                <a:pos x="546" y="492"/>
              </a:cxn>
              <a:cxn ang="0">
                <a:pos x="462" y="294"/>
              </a:cxn>
              <a:cxn ang="0">
                <a:pos x="444" y="234"/>
              </a:cxn>
              <a:cxn ang="0">
                <a:pos x="444" y="120"/>
              </a:cxn>
              <a:cxn ang="0">
                <a:pos x="444" y="72"/>
              </a:cxn>
              <a:cxn ang="0">
                <a:pos x="444" y="6"/>
              </a:cxn>
              <a:cxn ang="0">
                <a:pos x="210" y="12"/>
              </a:cxn>
              <a:cxn ang="0">
                <a:pos x="6" y="0"/>
              </a:cxn>
              <a:cxn ang="0">
                <a:pos x="0" y="1644"/>
              </a:cxn>
            </a:cxnLst>
            <a:rect l="0" t="0" r="r" b="b"/>
            <a:pathLst>
              <a:path w="936" h="1680">
                <a:moveTo>
                  <a:pt x="0" y="1644"/>
                </a:moveTo>
                <a:lnTo>
                  <a:pt x="78" y="1644"/>
                </a:lnTo>
                <a:lnTo>
                  <a:pt x="156" y="1656"/>
                </a:lnTo>
                <a:lnTo>
                  <a:pt x="264" y="1668"/>
                </a:lnTo>
                <a:lnTo>
                  <a:pt x="348" y="1668"/>
                </a:lnTo>
                <a:lnTo>
                  <a:pt x="498" y="1680"/>
                </a:lnTo>
                <a:lnTo>
                  <a:pt x="582" y="1680"/>
                </a:lnTo>
                <a:lnTo>
                  <a:pt x="618" y="1674"/>
                </a:lnTo>
                <a:lnTo>
                  <a:pt x="744" y="1662"/>
                </a:lnTo>
                <a:lnTo>
                  <a:pt x="822" y="1632"/>
                </a:lnTo>
                <a:lnTo>
                  <a:pt x="894" y="1584"/>
                </a:lnTo>
                <a:lnTo>
                  <a:pt x="930" y="1560"/>
                </a:lnTo>
                <a:lnTo>
                  <a:pt x="936" y="1434"/>
                </a:lnTo>
                <a:lnTo>
                  <a:pt x="930" y="1350"/>
                </a:lnTo>
                <a:lnTo>
                  <a:pt x="894" y="1254"/>
                </a:lnTo>
                <a:lnTo>
                  <a:pt x="852" y="1146"/>
                </a:lnTo>
                <a:lnTo>
                  <a:pt x="816" y="1008"/>
                </a:lnTo>
                <a:lnTo>
                  <a:pt x="738" y="870"/>
                </a:lnTo>
                <a:lnTo>
                  <a:pt x="636" y="696"/>
                </a:lnTo>
                <a:lnTo>
                  <a:pt x="546" y="492"/>
                </a:lnTo>
                <a:lnTo>
                  <a:pt x="462" y="294"/>
                </a:lnTo>
                <a:lnTo>
                  <a:pt x="444" y="234"/>
                </a:lnTo>
                <a:lnTo>
                  <a:pt x="444" y="120"/>
                </a:lnTo>
                <a:lnTo>
                  <a:pt x="444" y="72"/>
                </a:lnTo>
                <a:lnTo>
                  <a:pt x="444" y="6"/>
                </a:lnTo>
                <a:lnTo>
                  <a:pt x="210" y="12"/>
                </a:lnTo>
                <a:lnTo>
                  <a:pt x="6" y="0"/>
                </a:lnTo>
                <a:lnTo>
                  <a:pt x="0" y="164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3" name="Freeform 23" descr="25%"/>
          <p:cNvSpPr>
            <a:spLocks/>
          </p:cNvSpPr>
          <p:nvPr/>
        </p:nvSpPr>
        <p:spPr bwMode="auto">
          <a:xfrm flipV="1">
            <a:off x="3879850" y="3910013"/>
            <a:ext cx="1181100" cy="363537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50" y="126"/>
              </a:cxn>
              <a:cxn ang="0">
                <a:pos x="279" y="132"/>
              </a:cxn>
              <a:cxn ang="0">
                <a:pos x="420" y="129"/>
              </a:cxn>
              <a:cxn ang="0">
                <a:pos x="483" y="117"/>
              </a:cxn>
              <a:cxn ang="0">
                <a:pos x="582" y="117"/>
              </a:cxn>
              <a:cxn ang="0">
                <a:pos x="672" y="114"/>
              </a:cxn>
              <a:cxn ang="0">
                <a:pos x="774" y="102"/>
              </a:cxn>
              <a:cxn ang="0">
                <a:pos x="840" y="93"/>
              </a:cxn>
              <a:cxn ang="0">
                <a:pos x="897" y="72"/>
              </a:cxn>
              <a:cxn ang="0">
                <a:pos x="930" y="33"/>
              </a:cxn>
              <a:cxn ang="0">
                <a:pos x="933" y="0"/>
              </a:cxn>
              <a:cxn ang="0">
                <a:pos x="933" y="90"/>
              </a:cxn>
              <a:cxn ang="0">
                <a:pos x="927" y="153"/>
              </a:cxn>
              <a:cxn ang="0">
                <a:pos x="855" y="198"/>
              </a:cxn>
              <a:cxn ang="0">
                <a:pos x="792" y="234"/>
              </a:cxn>
              <a:cxn ang="0">
                <a:pos x="738" y="246"/>
              </a:cxn>
              <a:cxn ang="0">
                <a:pos x="633" y="258"/>
              </a:cxn>
              <a:cxn ang="0">
                <a:pos x="558" y="267"/>
              </a:cxn>
              <a:cxn ang="0">
                <a:pos x="438" y="261"/>
              </a:cxn>
              <a:cxn ang="0">
                <a:pos x="399" y="255"/>
              </a:cxn>
              <a:cxn ang="0">
                <a:pos x="330" y="249"/>
              </a:cxn>
              <a:cxn ang="0">
                <a:pos x="273" y="249"/>
              </a:cxn>
              <a:cxn ang="0">
                <a:pos x="138" y="240"/>
              </a:cxn>
              <a:cxn ang="0">
                <a:pos x="45" y="225"/>
              </a:cxn>
              <a:cxn ang="0">
                <a:pos x="6" y="225"/>
              </a:cxn>
              <a:cxn ang="0">
                <a:pos x="0" y="117"/>
              </a:cxn>
            </a:cxnLst>
            <a:rect l="0" t="0" r="r" b="b"/>
            <a:pathLst>
              <a:path w="933" h="267">
                <a:moveTo>
                  <a:pt x="0" y="117"/>
                </a:moveTo>
                <a:lnTo>
                  <a:pt x="150" y="126"/>
                </a:lnTo>
                <a:lnTo>
                  <a:pt x="279" y="132"/>
                </a:lnTo>
                <a:lnTo>
                  <a:pt x="420" y="129"/>
                </a:lnTo>
                <a:lnTo>
                  <a:pt x="483" y="117"/>
                </a:lnTo>
                <a:lnTo>
                  <a:pt x="582" y="117"/>
                </a:lnTo>
                <a:lnTo>
                  <a:pt x="672" y="114"/>
                </a:lnTo>
                <a:lnTo>
                  <a:pt x="774" y="102"/>
                </a:lnTo>
                <a:lnTo>
                  <a:pt x="840" y="93"/>
                </a:lnTo>
                <a:lnTo>
                  <a:pt x="897" y="72"/>
                </a:lnTo>
                <a:lnTo>
                  <a:pt x="930" y="33"/>
                </a:lnTo>
                <a:lnTo>
                  <a:pt x="933" y="0"/>
                </a:lnTo>
                <a:lnTo>
                  <a:pt x="933" y="90"/>
                </a:lnTo>
                <a:lnTo>
                  <a:pt x="927" y="153"/>
                </a:lnTo>
                <a:lnTo>
                  <a:pt x="855" y="198"/>
                </a:lnTo>
                <a:lnTo>
                  <a:pt x="792" y="234"/>
                </a:lnTo>
                <a:lnTo>
                  <a:pt x="738" y="246"/>
                </a:lnTo>
                <a:lnTo>
                  <a:pt x="633" y="258"/>
                </a:lnTo>
                <a:lnTo>
                  <a:pt x="558" y="267"/>
                </a:lnTo>
                <a:lnTo>
                  <a:pt x="438" y="261"/>
                </a:lnTo>
                <a:lnTo>
                  <a:pt x="399" y="255"/>
                </a:lnTo>
                <a:lnTo>
                  <a:pt x="330" y="249"/>
                </a:lnTo>
                <a:lnTo>
                  <a:pt x="273" y="249"/>
                </a:lnTo>
                <a:lnTo>
                  <a:pt x="138" y="240"/>
                </a:lnTo>
                <a:lnTo>
                  <a:pt x="45" y="225"/>
                </a:lnTo>
                <a:lnTo>
                  <a:pt x="6" y="225"/>
                </a:lnTo>
                <a:lnTo>
                  <a:pt x="0" y="117"/>
                </a:lnTo>
                <a:close/>
              </a:path>
            </a:pathLst>
          </a:custGeom>
          <a:pattFill prst="pct25">
            <a:fgClr>
              <a:schemeClr val="bg2"/>
            </a:fgClr>
            <a:bgClr>
              <a:schemeClr val="folHlink"/>
            </a:bgClr>
          </a:patt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4" name="Freeform 24" descr="70%"/>
          <p:cNvSpPr>
            <a:spLocks/>
          </p:cNvSpPr>
          <p:nvPr/>
        </p:nvSpPr>
        <p:spPr bwMode="auto">
          <a:xfrm flipV="1">
            <a:off x="4705350" y="4192588"/>
            <a:ext cx="374650" cy="298450"/>
          </a:xfrm>
          <a:custGeom>
            <a:avLst/>
            <a:gdLst/>
            <a:ahLst/>
            <a:cxnLst>
              <a:cxn ang="0">
                <a:pos x="294" y="144"/>
              </a:cxn>
              <a:cxn ang="0">
                <a:pos x="279" y="177"/>
              </a:cxn>
              <a:cxn ang="0">
                <a:pos x="267" y="192"/>
              </a:cxn>
              <a:cxn ang="0">
                <a:pos x="249" y="204"/>
              </a:cxn>
              <a:cxn ang="0">
                <a:pos x="216" y="216"/>
              </a:cxn>
              <a:cxn ang="0">
                <a:pos x="195" y="219"/>
              </a:cxn>
              <a:cxn ang="0">
                <a:pos x="138" y="195"/>
              </a:cxn>
              <a:cxn ang="0">
                <a:pos x="84" y="171"/>
              </a:cxn>
              <a:cxn ang="0">
                <a:pos x="18" y="129"/>
              </a:cxn>
              <a:cxn ang="0">
                <a:pos x="0" y="90"/>
              </a:cxn>
              <a:cxn ang="0">
                <a:pos x="0" y="51"/>
              </a:cxn>
              <a:cxn ang="0">
                <a:pos x="33" y="21"/>
              </a:cxn>
              <a:cxn ang="0">
                <a:pos x="102" y="12"/>
              </a:cxn>
              <a:cxn ang="0">
                <a:pos x="165" y="0"/>
              </a:cxn>
              <a:cxn ang="0">
                <a:pos x="201" y="6"/>
              </a:cxn>
              <a:cxn ang="0">
                <a:pos x="222" y="15"/>
              </a:cxn>
              <a:cxn ang="0">
                <a:pos x="267" y="33"/>
              </a:cxn>
              <a:cxn ang="0">
                <a:pos x="291" y="45"/>
              </a:cxn>
              <a:cxn ang="0">
                <a:pos x="297" y="87"/>
              </a:cxn>
              <a:cxn ang="0">
                <a:pos x="294" y="144"/>
              </a:cxn>
            </a:cxnLst>
            <a:rect l="0" t="0" r="r" b="b"/>
            <a:pathLst>
              <a:path w="297" h="219">
                <a:moveTo>
                  <a:pt x="294" y="144"/>
                </a:moveTo>
                <a:lnTo>
                  <a:pt x="279" y="177"/>
                </a:lnTo>
                <a:lnTo>
                  <a:pt x="267" y="192"/>
                </a:lnTo>
                <a:lnTo>
                  <a:pt x="249" y="204"/>
                </a:lnTo>
                <a:lnTo>
                  <a:pt x="216" y="216"/>
                </a:lnTo>
                <a:lnTo>
                  <a:pt x="195" y="219"/>
                </a:lnTo>
                <a:lnTo>
                  <a:pt x="138" y="195"/>
                </a:lnTo>
                <a:lnTo>
                  <a:pt x="84" y="171"/>
                </a:lnTo>
                <a:lnTo>
                  <a:pt x="18" y="129"/>
                </a:lnTo>
                <a:lnTo>
                  <a:pt x="0" y="90"/>
                </a:lnTo>
                <a:lnTo>
                  <a:pt x="0" y="51"/>
                </a:lnTo>
                <a:lnTo>
                  <a:pt x="33" y="21"/>
                </a:lnTo>
                <a:lnTo>
                  <a:pt x="102" y="12"/>
                </a:lnTo>
                <a:lnTo>
                  <a:pt x="165" y="0"/>
                </a:lnTo>
                <a:lnTo>
                  <a:pt x="201" y="6"/>
                </a:lnTo>
                <a:lnTo>
                  <a:pt x="222" y="15"/>
                </a:lnTo>
                <a:lnTo>
                  <a:pt x="267" y="33"/>
                </a:lnTo>
                <a:lnTo>
                  <a:pt x="291" y="45"/>
                </a:lnTo>
                <a:lnTo>
                  <a:pt x="297" y="87"/>
                </a:lnTo>
                <a:lnTo>
                  <a:pt x="294" y="144"/>
                </a:lnTo>
                <a:close/>
              </a:path>
            </a:pathLst>
          </a:custGeom>
          <a:pattFill prst="pct70">
            <a:fgClr>
              <a:srgbClr val="5F5F5F"/>
            </a:fgClr>
            <a:bgClr>
              <a:schemeClr val="folHlink"/>
            </a:bgClr>
          </a:patt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5" name="Freeform 25" descr="60%"/>
          <p:cNvSpPr>
            <a:spLocks/>
          </p:cNvSpPr>
          <p:nvPr/>
        </p:nvSpPr>
        <p:spPr bwMode="auto">
          <a:xfrm>
            <a:off x="4451350" y="3435350"/>
            <a:ext cx="609600" cy="280988"/>
          </a:xfrm>
          <a:custGeom>
            <a:avLst/>
            <a:gdLst/>
            <a:ahLst/>
            <a:cxnLst>
              <a:cxn ang="0">
                <a:pos x="280" y="0"/>
              </a:cxn>
              <a:cxn ang="0">
                <a:pos x="248" y="44"/>
              </a:cxn>
              <a:cxn ang="0">
                <a:pos x="204" y="64"/>
              </a:cxn>
              <a:cxn ang="0">
                <a:pos x="168" y="72"/>
              </a:cxn>
              <a:cxn ang="0">
                <a:pos x="72" y="80"/>
              </a:cxn>
              <a:cxn ang="0">
                <a:pos x="0" y="88"/>
              </a:cxn>
              <a:cxn ang="0">
                <a:pos x="88" y="116"/>
              </a:cxn>
              <a:cxn ang="0">
                <a:pos x="136" y="120"/>
              </a:cxn>
              <a:cxn ang="0">
                <a:pos x="196" y="124"/>
              </a:cxn>
              <a:cxn ang="0">
                <a:pos x="232" y="124"/>
              </a:cxn>
              <a:cxn ang="0">
                <a:pos x="268" y="120"/>
              </a:cxn>
              <a:cxn ang="0">
                <a:pos x="284" y="36"/>
              </a:cxn>
              <a:cxn ang="0">
                <a:pos x="280" y="0"/>
              </a:cxn>
            </a:cxnLst>
            <a:rect l="0" t="0" r="r" b="b"/>
            <a:pathLst>
              <a:path w="284" h="124">
                <a:moveTo>
                  <a:pt x="280" y="0"/>
                </a:moveTo>
                <a:lnTo>
                  <a:pt x="248" y="44"/>
                </a:lnTo>
                <a:lnTo>
                  <a:pt x="204" y="64"/>
                </a:lnTo>
                <a:lnTo>
                  <a:pt x="168" y="72"/>
                </a:lnTo>
                <a:lnTo>
                  <a:pt x="72" y="80"/>
                </a:lnTo>
                <a:lnTo>
                  <a:pt x="0" y="88"/>
                </a:lnTo>
                <a:lnTo>
                  <a:pt x="88" y="116"/>
                </a:lnTo>
                <a:lnTo>
                  <a:pt x="136" y="120"/>
                </a:lnTo>
                <a:lnTo>
                  <a:pt x="196" y="124"/>
                </a:lnTo>
                <a:lnTo>
                  <a:pt x="232" y="124"/>
                </a:lnTo>
                <a:lnTo>
                  <a:pt x="268" y="120"/>
                </a:lnTo>
                <a:lnTo>
                  <a:pt x="284" y="36"/>
                </a:lnTo>
                <a:lnTo>
                  <a:pt x="280" y="0"/>
                </a:lnTo>
                <a:close/>
              </a:path>
            </a:pathLst>
          </a:custGeom>
          <a:pattFill prst="pct60">
            <a:fgClr>
              <a:srgbClr val="5F5F5F"/>
            </a:fgClr>
            <a:bgClr>
              <a:schemeClr val="folHlink"/>
            </a:bgClr>
          </a:patt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6" name="Freeform 26" descr="60%"/>
          <p:cNvSpPr>
            <a:spLocks/>
          </p:cNvSpPr>
          <p:nvPr/>
        </p:nvSpPr>
        <p:spPr bwMode="auto">
          <a:xfrm flipV="1">
            <a:off x="4378325" y="4010025"/>
            <a:ext cx="688975" cy="288925"/>
          </a:xfrm>
          <a:custGeom>
            <a:avLst/>
            <a:gdLst/>
            <a:ahLst/>
            <a:cxnLst>
              <a:cxn ang="0">
                <a:pos x="280" y="0"/>
              </a:cxn>
              <a:cxn ang="0">
                <a:pos x="248" y="44"/>
              </a:cxn>
              <a:cxn ang="0">
                <a:pos x="204" y="64"/>
              </a:cxn>
              <a:cxn ang="0">
                <a:pos x="168" y="72"/>
              </a:cxn>
              <a:cxn ang="0">
                <a:pos x="72" y="80"/>
              </a:cxn>
              <a:cxn ang="0">
                <a:pos x="0" y="88"/>
              </a:cxn>
              <a:cxn ang="0">
                <a:pos x="88" y="116"/>
              </a:cxn>
              <a:cxn ang="0">
                <a:pos x="136" y="120"/>
              </a:cxn>
              <a:cxn ang="0">
                <a:pos x="196" y="124"/>
              </a:cxn>
              <a:cxn ang="0">
                <a:pos x="232" y="124"/>
              </a:cxn>
              <a:cxn ang="0">
                <a:pos x="268" y="120"/>
              </a:cxn>
              <a:cxn ang="0">
                <a:pos x="284" y="36"/>
              </a:cxn>
              <a:cxn ang="0">
                <a:pos x="280" y="0"/>
              </a:cxn>
            </a:cxnLst>
            <a:rect l="0" t="0" r="r" b="b"/>
            <a:pathLst>
              <a:path w="284" h="124">
                <a:moveTo>
                  <a:pt x="280" y="0"/>
                </a:moveTo>
                <a:lnTo>
                  <a:pt x="248" y="44"/>
                </a:lnTo>
                <a:lnTo>
                  <a:pt x="204" y="64"/>
                </a:lnTo>
                <a:lnTo>
                  <a:pt x="168" y="72"/>
                </a:lnTo>
                <a:lnTo>
                  <a:pt x="72" y="80"/>
                </a:lnTo>
                <a:lnTo>
                  <a:pt x="0" y="88"/>
                </a:lnTo>
                <a:lnTo>
                  <a:pt x="88" y="116"/>
                </a:lnTo>
                <a:lnTo>
                  <a:pt x="136" y="120"/>
                </a:lnTo>
                <a:lnTo>
                  <a:pt x="196" y="124"/>
                </a:lnTo>
                <a:lnTo>
                  <a:pt x="232" y="124"/>
                </a:lnTo>
                <a:lnTo>
                  <a:pt x="268" y="120"/>
                </a:lnTo>
                <a:lnTo>
                  <a:pt x="284" y="36"/>
                </a:lnTo>
                <a:lnTo>
                  <a:pt x="280" y="0"/>
                </a:lnTo>
                <a:close/>
              </a:path>
            </a:pathLst>
          </a:custGeom>
          <a:pattFill prst="pct60">
            <a:fgClr>
              <a:srgbClr val="5F5F5F"/>
            </a:fgClr>
            <a:bgClr>
              <a:schemeClr val="folHlink"/>
            </a:bgClr>
          </a:patt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2530475" y="3103563"/>
            <a:ext cx="211138" cy="1539875"/>
          </a:xfrm>
          <a:custGeom>
            <a:avLst/>
            <a:gdLst/>
            <a:ahLst/>
            <a:cxnLst>
              <a:cxn ang="0">
                <a:pos x="160" y="164"/>
              </a:cxn>
              <a:cxn ang="0">
                <a:pos x="168" y="120"/>
              </a:cxn>
              <a:cxn ang="0">
                <a:pos x="160" y="76"/>
              </a:cxn>
              <a:cxn ang="0">
                <a:pos x="156" y="32"/>
              </a:cxn>
              <a:cxn ang="0">
                <a:pos x="168" y="0"/>
              </a:cxn>
              <a:cxn ang="0">
                <a:pos x="152" y="32"/>
              </a:cxn>
              <a:cxn ang="0">
                <a:pos x="140" y="68"/>
              </a:cxn>
              <a:cxn ang="0">
                <a:pos x="124" y="124"/>
              </a:cxn>
              <a:cxn ang="0">
                <a:pos x="100" y="188"/>
              </a:cxn>
              <a:cxn ang="0">
                <a:pos x="60" y="276"/>
              </a:cxn>
              <a:cxn ang="0">
                <a:pos x="44" y="328"/>
              </a:cxn>
              <a:cxn ang="0">
                <a:pos x="28" y="400"/>
              </a:cxn>
              <a:cxn ang="0">
                <a:pos x="12" y="492"/>
              </a:cxn>
              <a:cxn ang="0">
                <a:pos x="0" y="600"/>
              </a:cxn>
              <a:cxn ang="0">
                <a:pos x="16" y="736"/>
              </a:cxn>
              <a:cxn ang="0">
                <a:pos x="36" y="836"/>
              </a:cxn>
              <a:cxn ang="0">
                <a:pos x="64" y="940"/>
              </a:cxn>
              <a:cxn ang="0">
                <a:pos x="88" y="992"/>
              </a:cxn>
              <a:cxn ang="0">
                <a:pos x="116" y="1108"/>
              </a:cxn>
              <a:cxn ang="0">
                <a:pos x="128" y="1132"/>
              </a:cxn>
              <a:cxn ang="0">
                <a:pos x="112" y="1092"/>
              </a:cxn>
              <a:cxn ang="0">
                <a:pos x="120" y="1056"/>
              </a:cxn>
              <a:cxn ang="0">
                <a:pos x="120" y="1004"/>
              </a:cxn>
              <a:cxn ang="0">
                <a:pos x="124" y="972"/>
              </a:cxn>
            </a:cxnLst>
            <a:rect l="0" t="0" r="r" b="b"/>
            <a:pathLst>
              <a:path w="168" h="1132">
                <a:moveTo>
                  <a:pt x="160" y="164"/>
                </a:moveTo>
                <a:lnTo>
                  <a:pt x="168" y="120"/>
                </a:lnTo>
                <a:lnTo>
                  <a:pt x="160" y="76"/>
                </a:lnTo>
                <a:lnTo>
                  <a:pt x="156" y="32"/>
                </a:lnTo>
                <a:lnTo>
                  <a:pt x="168" y="0"/>
                </a:lnTo>
                <a:lnTo>
                  <a:pt x="152" y="32"/>
                </a:lnTo>
                <a:lnTo>
                  <a:pt x="140" y="68"/>
                </a:lnTo>
                <a:lnTo>
                  <a:pt x="124" y="124"/>
                </a:lnTo>
                <a:lnTo>
                  <a:pt x="100" y="188"/>
                </a:lnTo>
                <a:lnTo>
                  <a:pt x="60" y="276"/>
                </a:lnTo>
                <a:lnTo>
                  <a:pt x="44" y="328"/>
                </a:lnTo>
                <a:lnTo>
                  <a:pt x="28" y="400"/>
                </a:lnTo>
                <a:lnTo>
                  <a:pt x="12" y="492"/>
                </a:lnTo>
                <a:lnTo>
                  <a:pt x="0" y="600"/>
                </a:lnTo>
                <a:lnTo>
                  <a:pt x="16" y="736"/>
                </a:lnTo>
                <a:lnTo>
                  <a:pt x="36" y="836"/>
                </a:lnTo>
                <a:lnTo>
                  <a:pt x="64" y="940"/>
                </a:lnTo>
                <a:lnTo>
                  <a:pt x="88" y="992"/>
                </a:lnTo>
                <a:lnTo>
                  <a:pt x="116" y="1108"/>
                </a:lnTo>
                <a:lnTo>
                  <a:pt x="128" y="1132"/>
                </a:lnTo>
                <a:lnTo>
                  <a:pt x="112" y="1092"/>
                </a:lnTo>
                <a:lnTo>
                  <a:pt x="120" y="1056"/>
                </a:lnTo>
                <a:lnTo>
                  <a:pt x="120" y="1004"/>
                </a:lnTo>
                <a:lnTo>
                  <a:pt x="124" y="972"/>
                </a:lnTo>
              </a:path>
            </a:pathLst>
          </a:custGeom>
          <a:noFill/>
          <a:ln w="28575" cmpd="sng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4049713" y="383381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4249738" y="3817938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4435475" y="388143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4913313" y="3776663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4532313" y="3840163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4738688" y="387191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3911600" y="3873500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4210050" y="3895725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4359275" y="388778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>
            <a:off x="4187825" y="3900488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8" name="Freeform 38"/>
          <p:cNvSpPr>
            <a:spLocks/>
          </p:cNvSpPr>
          <p:nvPr/>
        </p:nvSpPr>
        <p:spPr bwMode="auto">
          <a:xfrm>
            <a:off x="4402138" y="3843338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9" name="Freeform 39"/>
          <p:cNvSpPr>
            <a:spLocks/>
          </p:cNvSpPr>
          <p:nvPr/>
        </p:nvSpPr>
        <p:spPr bwMode="auto">
          <a:xfrm>
            <a:off x="4673600" y="3886200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3959225" y="3900488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1" name="Freeform 41"/>
          <p:cNvSpPr>
            <a:spLocks/>
          </p:cNvSpPr>
          <p:nvPr/>
        </p:nvSpPr>
        <p:spPr bwMode="auto">
          <a:xfrm>
            <a:off x="4610100" y="3881438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2" name="Freeform 42"/>
          <p:cNvSpPr>
            <a:spLocks/>
          </p:cNvSpPr>
          <p:nvPr/>
        </p:nvSpPr>
        <p:spPr bwMode="auto">
          <a:xfrm>
            <a:off x="4121150" y="3875088"/>
            <a:ext cx="14288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3" name="Freeform 43"/>
          <p:cNvSpPr>
            <a:spLocks/>
          </p:cNvSpPr>
          <p:nvPr/>
        </p:nvSpPr>
        <p:spPr bwMode="auto">
          <a:xfrm>
            <a:off x="4019550" y="382428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4779963" y="383063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4078288" y="3852863"/>
            <a:ext cx="42862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>
            <a:off x="4065588" y="3824288"/>
            <a:ext cx="42862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7" name="Freeform 47"/>
          <p:cNvSpPr>
            <a:spLocks/>
          </p:cNvSpPr>
          <p:nvPr/>
        </p:nvSpPr>
        <p:spPr bwMode="auto">
          <a:xfrm>
            <a:off x="4238625" y="3871913"/>
            <a:ext cx="42863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8" name="Freeform 48"/>
          <p:cNvSpPr>
            <a:spLocks/>
          </p:cNvSpPr>
          <p:nvPr/>
        </p:nvSpPr>
        <p:spPr bwMode="auto">
          <a:xfrm rot="-3187806">
            <a:off x="4385469" y="3871119"/>
            <a:ext cx="44450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 rot="-3187806">
            <a:off x="4588669" y="3867944"/>
            <a:ext cx="44450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4572000" y="3878263"/>
            <a:ext cx="42863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 rot="2366290">
            <a:off x="4202113" y="3824288"/>
            <a:ext cx="42862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 rot="2300735">
            <a:off x="3938588" y="3900488"/>
            <a:ext cx="42862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 rot="3375794">
            <a:off x="3950494" y="3869532"/>
            <a:ext cx="44450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 rot="-2288908">
            <a:off x="4795838" y="3884613"/>
            <a:ext cx="42862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4054475" y="387826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4179888" y="3836988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4373563" y="383063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4224338" y="3856038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9" name="Freeform 59"/>
          <p:cNvSpPr>
            <a:spLocks/>
          </p:cNvSpPr>
          <p:nvPr/>
        </p:nvSpPr>
        <p:spPr bwMode="auto">
          <a:xfrm>
            <a:off x="4527550" y="387191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4545013" y="3863975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1" name="Freeform 61"/>
          <p:cNvSpPr>
            <a:spLocks/>
          </p:cNvSpPr>
          <p:nvPr/>
        </p:nvSpPr>
        <p:spPr bwMode="auto">
          <a:xfrm>
            <a:off x="3951288" y="3833813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3948113" y="391953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3" name="Freeform 63"/>
          <p:cNvSpPr>
            <a:spLocks/>
          </p:cNvSpPr>
          <p:nvPr/>
        </p:nvSpPr>
        <p:spPr bwMode="auto">
          <a:xfrm>
            <a:off x="4735513" y="3871913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4" name="Freeform 64"/>
          <p:cNvSpPr>
            <a:spLocks/>
          </p:cNvSpPr>
          <p:nvPr/>
        </p:nvSpPr>
        <p:spPr bwMode="auto">
          <a:xfrm>
            <a:off x="4156075" y="384016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5" name="Freeform 65"/>
          <p:cNvSpPr>
            <a:spLocks/>
          </p:cNvSpPr>
          <p:nvPr/>
        </p:nvSpPr>
        <p:spPr bwMode="auto">
          <a:xfrm>
            <a:off x="4297363" y="3889375"/>
            <a:ext cx="14287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4495800" y="3848100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4060825" y="3905250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>
            <a:off x="4452938" y="3857625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>
            <a:off x="3927475" y="383698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3987800" y="3871913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4692650" y="3841750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3905250" y="3814763"/>
            <a:ext cx="42863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>
            <a:off x="4022725" y="3867150"/>
            <a:ext cx="41275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4130675" y="3868738"/>
            <a:ext cx="41275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5" name="Freeform 75"/>
          <p:cNvSpPr>
            <a:spLocks/>
          </p:cNvSpPr>
          <p:nvPr/>
        </p:nvSpPr>
        <p:spPr bwMode="auto">
          <a:xfrm rot="-3187806">
            <a:off x="4324350" y="3821113"/>
            <a:ext cx="44450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6" name="Freeform 76"/>
          <p:cNvSpPr>
            <a:spLocks/>
          </p:cNvSpPr>
          <p:nvPr/>
        </p:nvSpPr>
        <p:spPr bwMode="auto">
          <a:xfrm rot="-3187806">
            <a:off x="4864100" y="3808413"/>
            <a:ext cx="46038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7" name="Freeform 77"/>
          <p:cNvSpPr>
            <a:spLocks/>
          </p:cNvSpPr>
          <p:nvPr/>
        </p:nvSpPr>
        <p:spPr bwMode="auto">
          <a:xfrm>
            <a:off x="4430713" y="3836988"/>
            <a:ext cx="41275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 rot="2366290">
            <a:off x="4164013" y="3863975"/>
            <a:ext cx="42862" cy="2698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9" name="Freeform 79"/>
          <p:cNvSpPr>
            <a:spLocks/>
          </p:cNvSpPr>
          <p:nvPr/>
        </p:nvSpPr>
        <p:spPr bwMode="auto">
          <a:xfrm rot="2300735">
            <a:off x="4006850" y="3849688"/>
            <a:ext cx="42863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0" name="Freeform 80"/>
          <p:cNvSpPr>
            <a:spLocks/>
          </p:cNvSpPr>
          <p:nvPr/>
        </p:nvSpPr>
        <p:spPr bwMode="auto">
          <a:xfrm rot="3375794">
            <a:off x="3895725" y="3921126"/>
            <a:ext cx="46037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1" name="Freeform 81"/>
          <p:cNvSpPr>
            <a:spLocks/>
          </p:cNvSpPr>
          <p:nvPr/>
        </p:nvSpPr>
        <p:spPr bwMode="auto">
          <a:xfrm rot="-2288908">
            <a:off x="4640263" y="3860800"/>
            <a:ext cx="39687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2" name="Freeform 82"/>
          <p:cNvSpPr>
            <a:spLocks/>
          </p:cNvSpPr>
          <p:nvPr/>
        </p:nvSpPr>
        <p:spPr bwMode="auto">
          <a:xfrm>
            <a:off x="4616450" y="384968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3" name="Freeform 83"/>
          <p:cNvSpPr>
            <a:spLocks/>
          </p:cNvSpPr>
          <p:nvPr/>
        </p:nvSpPr>
        <p:spPr bwMode="auto">
          <a:xfrm>
            <a:off x="4479925" y="3870325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4" name="Freeform 84"/>
          <p:cNvSpPr>
            <a:spLocks/>
          </p:cNvSpPr>
          <p:nvPr/>
        </p:nvSpPr>
        <p:spPr bwMode="auto">
          <a:xfrm>
            <a:off x="4845050" y="3910013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5" name="Freeform 85"/>
          <p:cNvSpPr>
            <a:spLocks/>
          </p:cNvSpPr>
          <p:nvPr/>
        </p:nvSpPr>
        <p:spPr bwMode="auto">
          <a:xfrm>
            <a:off x="4205288" y="3824288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6" name="Freeform 86"/>
          <p:cNvSpPr>
            <a:spLocks/>
          </p:cNvSpPr>
          <p:nvPr/>
        </p:nvSpPr>
        <p:spPr bwMode="auto">
          <a:xfrm>
            <a:off x="4148138" y="390048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7" name="Freeform 87"/>
          <p:cNvSpPr>
            <a:spLocks/>
          </p:cNvSpPr>
          <p:nvPr/>
        </p:nvSpPr>
        <p:spPr bwMode="auto">
          <a:xfrm>
            <a:off x="4273550" y="3884613"/>
            <a:ext cx="42863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8" name="Freeform 88"/>
          <p:cNvSpPr>
            <a:spLocks/>
          </p:cNvSpPr>
          <p:nvPr/>
        </p:nvSpPr>
        <p:spPr bwMode="auto">
          <a:xfrm rot="2366290">
            <a:off x="4845050" y="3825875"/>
            <a:ext cx="41275" cy="2698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9" name="Freeform 89"/>
          <p:cNvSpPr>
            <a:spLocks/>
          </p:cNvSpPr>
          <p:nvPr/>
        </p:nvSpPr>
        <p:spPr bwMode="auto">
          <a:xfrm rot="3375794">
            <a:off x="4052094" y="3823494"/>
            <a:ext cx="44450" cy="2381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0" name="Freeform 90"/>
          <p:cNvSpPr>
            <a:spLocks/>
          </p:cNvSpPr>
          <p:nvPr/>
        </p:nvSpPr>
        <p:spPr bwMode="auto">
          <a:xfrm>
            <a:off x="4156075" y="384016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1" name="Freeform 91"/>
          <p:cNvSpPr>
            <a:spLocks/>
          </p:cNvSpPr>
          <p:nvPr/>
        </p:nvSpPr>
        <p:spPr bwMode="auto">
          <a:xfrm>
            <a:off x="4298950" y="3884613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2" name="Freeform 92"/>
          <p:cNvSpPr>
            <a:spLocks/>
          </p:cNvSpPr>
          <p:nvPr/>
        </p:nvSpPr>
        <p:spPr bwMode="auto">
          <a:xfrm>
            <a:off x="4289425" y="3835400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3" name="Freeform 93"/>
          <p:cNvSpPr>
            <a:spLocks/>
          </p:cNvSpPr>
          <p:nvPr/>
        </p:nvSpPr>
        <p:spPr bwMode="auto">
          <a:xfrm>
            <a:off x="3981450" y="3933825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4" name="Freeform 94"/>
          <p:cNvSpPr>
            <a:spLocks/>
          </p:cNvSpPr>
          <p:nvPr/>
        </p:nvSpPr>
        <p:spPr bwMode="auto">
          <a:xfrm>
            <a:off x="4006850" y="391001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5" name="Freeform 95"/>
          <p:cNvSpPr>
            <a:spLocks/>
          </p:cNvSpPr>
          <p:nvPr/>
        </p:nvSpPr>
        <p:spPr bwMode="auto">
          <a:xfrm>
            <a:off x="4740275" y="3832225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6" name="Freeform 96"/>
          <p:cNvSpPr>
            <a:spLocks/>
          </p:cNvSpPr>
          <p:nvPr/>
        </p:nvSpPr>
        <p:spPr bwMode="auto">
          <a:xfrm>
            <a:off x="4765675" y="3903663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7" name="Freeform 97"/>
          <p:cNvSpPr>
            <a:spLocks/>
          </p:cNvSpPr>
          <p:nvPr/>
        </p:nvSpPr>
        <p:spPr bwMode="auto">
          <a:xfrm>
            <a:off x="4770438" y="3862388"/>
            <a:ext cx="17462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8" name="Freeform 98"/>
          <p:cNvSpPr>
            <a:spLocks/>
          </p:cNvSpPr>
          <p:nvPr/>
        </p:nvSpPr>
        <p:spPr bwMode="auto">
          <a:xfrm>
            <a:off x="4117975" y="3913188"/>
            <a:ext cx="15875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9" name="Freeform 99"/>
          <p:cNvSpPr>
            <a:spLocks/>
          </p:cNvSpPr>
          <p:nvPr/>
        </p:nvSpPr>
        <p:spPr bwMode="auto">
          <a:xfrm>
            <a:off x="4806950" y="3843338"/>
            <a:ext cx="17463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1"/>
              </a:cxn>
              <a:cxn ang="0">
                <a:pos x="12" y="10"/>
              </a:cxn>
              <a:cxn ang="0">
                <a:pos x="3" y="13"/>
              </a:cxn>
              <a:cxn ang="0">
                <a:pos x="0" y="7"/>
              </a:cxn>
            </a:cxnLst>
            <a:rect l="0" t="0" r="r" b="b"/>
            <a:pathLst>
              <a:path w="13" h="14">
                <a:moveTo>
                  <a:pt x="0" y="7"/>
                </a:moveTo>
                <a:cubicBezTo>
                  <a:pt x="3" y="5"/>
                  <a:pt x="6" y="0"/>
                  <a:pt x="9" y="1"/>
                </a:cubicBezTo>
                <a:cubicBezTo>
                  <a:pt x="12" y="2"/>
                  <a:pt x="13" y="7"/>
                  <a:pt x="12" y="10"/>
                </a:cubicBezTo>
                <a:cubicBezTo>
                  <a:pt x="11" y="13"/>
                  <a:pt x="6" y="14"/>
                  <a:pt x="3" y="13"/>
                </a:cubicBezTo>
                <a:cubicBezTo>
                  <a:pt x="1" y="12"/>
                  <a:pt x="1" y="9"/>
                  <a:pt x="0" y="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0" name="Freeform 100"/>
          <p:cNvSpPr>
            <a:spLocks/>
          </p:cNvSpPr>
          <p:nvPr/>
        </p:nvSpPr>
        <p:spPr bwMode="auto">
          <a:xfrm>
            <a:off x="4022725" y="3867150"/>
            <a:ext cx="41275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1" name="Freeform 101"/>
          <p:cNvSpPr>
            <a:spLocks/>
          </p:cNvSpPr>
          <p:nvPr/>
        </p:nvSpPr>
        <p:spPr bwMode="auto">
          <a:xfrm>
            <a:off x="4824413" y="3873500"/>
            <a:ext cx="41275" cy="2698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2" name="Freeform 102"/>
          <p:cNvSpPr>
            <a:spLocks/>
          </p:cNvSpPr>
          <p:nvPr/>
        </p:nvSpPr>
        <p:spPr bwMode="auto">
          <a:xfrm>
            <a:off x="4962525" y="3746500"/>
            <a:ext cx="42863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3" name="Freeform 103"/>
          <p:cNvSpPr>
            <a:spLocks/>
          </p:cNvSpPr>
          <p:nvPr/>
        </p:nvSpPr>
        <p:spPr bwMode="auto">
          <a:xfrm rot="-3187806">
            <a:off x="4706144" y="3872707"/>
            <a:ext cx="46037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4" name="Freeform 104"/>
          <p:cNvSpPr>
            <a:spLocks/>
          </p:cNvSpPr>
          <p:nvPr/>
        </p:nvSpPr>
        <p:spPr bwMode="auto">
          <a:xfrm rot="2366290">
            <a:off x="4827588" y="3862388"/>
            <a:ext cx="42862" cy="254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5" name="Freeform 105"/>
          <p:cNvSpPr>
            <a:spLocks/>
          </p:cNvSpPr>
          <p:nvPr/>
        </p:nvSpPr>
        <p:spPr bwMode="auto">
          <a:xfrm rot="2300735">
            <a:off x="4100513" y="3835400"/>
            <a:ext cx="42862" cy="2698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6" name="Freeform 106"/>
          <p:cNvSpPr>
            <a:spLocks/>
          </p:cNvSpPr>
          <p:nvPr/>
        </p:nvSpPr>
        <p:spPr bwMode="auto">
          <a:xfrm rot="3375794">
            <a:off x="3958432" y="3804443"/>
            <a:ext cx="44450" cy="2381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8"/>
              </a:cxn>
              <a:cxn ang="0">
                <a:pos x="0" y="17"/>
              </a:cxn>
            </a:cxnLst>
            <a:rect l="0" t="0" r="r" b="b"/>
            <a:pathLst>
              <a:path w="33" h="19">
                <a:moveTo>
                  <a:pt x="0" y="17"/>
                </a:moveTo>
                <a:cubicBezTo>
                  <a:pt x="5" y="15"/>
                  <a:pt x="33" y="0"/>
                  <a:pt x="9" y="8"/>
                </a:cubicBezTo>
                <a:cubicBezTo>
                  <a:pt x="5" y="19"/>
                  <a:pt x="9" y="17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7" name="Text Box 107"/>
          <p:cNvSpPr txBox="1">
            <a:spLocks noChangeArrowheads="1"/>
          </p:cNvSpPr>
          <p:nvPr/>
        </p:nvSpPr>
        <p:spPr bwMode="auto">
          <a:xfrm>
            <a:off x="4876800" y="5815013"/>
            <a:ext cx="1122363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GB" sz="2000"/>
              <a:t>Cartilage</a:t>
            </a:r>
          </a:p>
          <a:p>
            <a:pPr>
              <a:lnSpc>
                <a:spcPct val="70000"/>
              </a:lnSpc>
            </a:pPr>
            <a:r>
              <a:rPr lang="en-GB" sz="2000"/>
              <a:t>loss</a:t>
            </a:r>
          </a:p>
        </p:txBody>
      </p:sp>
      <p:sp>
        <p:nvSpPr>
          <p:cNvPr id="15468" name="Line 108"/>
          <p:cNvSpPr>
            <a:spLocks noChangeShapeType="1"/>
          </p:cNvSpPr>
          <p:nvPr/>
        </p:nvSpPr>
        <p:spPr bwMode="auto">
          <a:xfrm flipH="1" flipV="1">
            <a:off x="4251325" y="4025900"/>
            <a:ext cx="812800" cy="1674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9" name="Freeform 109"/>
          <p:cNvSpPr>
            <a:spLocks/>
          </p:cNvSpPr>
          <p:nvPr/>
        </p:nvSpPr>
        <p:spPr bwMode="auto">
          <a:xfrm>
            <a:off x="2482850" y="1335088"/>
            <a:ext cx="863600" cy="5089525"/>
          </a:xfrm>
          <a:custGeom>
            <a:avLst/>
            <a:gdLst/>
            <a:ahLst/>
            <a:cxnLst>
              <a:cxn ang="0">
                <a:pos x="680" y="0"/>
              </a:cxn>
              <a:cxn ang="0">
                <a:pos x="670" y="70"/>
              </a:cxn>
              <a:cxn ang="0">
                <a:pos x="680" y="180"/>
              </a:cxn>
              <a:cxn ang="0">
                <a:pos x="660" y="290"/>
              </a:cxn>
              <a:cxn ang="0">
                <a:pos x="610" y="410"/>
              </a:cxn>
              <a:cxn ang="0">
                <a:pos x="540" y="560"/>
              </a:cxn>
              <a:cxn ang="0">
                <a:pos x="430" y="760"/>
              </a:cxn>
              <a:cxn ang="0">
                <a:pos x="330" y="1010"/>
              </a:cxn>
              <a:cxn ang="0">
                <a:pos x="280" y="1080"/>
              </a:cxn>
              <a:cxn ang="0">
                <a:pos x="250" y="1170"/>
              </a:cxn>
              <a:cxn ang="0">
                <a:pos x="220" y="1270"/>
              </a:cxn>
              <a:cxn ang="0">
                <a:pos x="150" y="1370"/>
              </a:cxn>
              <a:cxn ang="0">
                <a:pos x="100" y="1470"/>
              </a:cxn>
              <a:cxn ang="0">
                <a:pos x="40" y="1610"/>
              </a:cxn>
              <a:cxn ang="0">
                <a:pos x="0" y="1830"/>
              </a:cxn>
              <a:cxn ang="0">
                <a:pos x="0" y="1970"/>
              </a:cxn>
              <a:cxn ang="0">
                <a:pos x="30" y="2130"/>
              </a:cxn>
              <a:cxn ang="0">
                <a:pos x="80" y="2340"/>
              </a:cxn>
              <a:cxn ang="0">
                <a:pos x="130" y="2440"/>
              </a:cxn>
              <a:cxn ang="0">
                <a:pos x="200" y="2490"/>
              </a:cxn>
              <a:cxn ang="0">
                <a:pos x="260" y="2660"/>
              </a:cxn>
              <a:cxn ang="0">
                <a:pos x="330" y="2840"/>
              </a:cxn>
              <a:cxn ang="0">
                <a:pos x="390" y="2980"/>
              </a:cxn>
              <a:cxn ang="0">
                <a:pos x="490" y="3140"/>
              </a:cxn>
              <a:cxn ang="0">
                <a:pos x="540" y="3240"/>
              </a:cxn>
              <a:cxn ang="0">
                <a:pos x="590" y="3370"/>
              </a:cxn>
              <a:cxn ang="0">
                <a:pos x="630" y="3460"/>
              </a:cxn>
              <a:cxn ang="0">
                <a:pos x="630" y="3540"/>
              </a:cxn>
              <a:cxn ang="0">
                <a:pos x="640" y="3620"/>
              </a:cxn>
              <a:cxn ang="0">
                <a:pos x="640" y="3740"/>
              </a:cxn>
            </a:cxnLst>
            <a:rect l="0" t="0" r="r" b="b"/>
            <a:pathLst>
              <a:path w="680" h="3740">
                <a:moveTo>
                  <a:pt x="680" y="0"/>
                </a:moveTo>
                <a:lnTo>
                  <a:pt x="670" y="70"/>
                </a:lnTo>
                <a:lnTo>
                  <a:pt x="680" y="180"/>
                </a:lnTo>
                <a:lnTo>
                  <a:pt x="660" y="290"/>
                </a:lnTo>
                <a:lnTo>
                  <a:pt x="610" y="410"/>
                </a:lnTo>
                <a:lnTo>
                  <a:pt x="540" y="560"/>
                </a:lnTo>
                <a:lnTo>
                  <a:pt x="430" y="760"/>
                </a:lnTo>
                <a:lnTo>
                  <a:pt x="330" y="1010"/>
                </a:lnTo>
                <a:lnTo>
                  <a:pt x="280" y="1080"/>
                </a:lnTo>
                <a:lnTo>
                  <a:pt x="250" y="1170"/>
                </a:lnTo>
                <a:lnTo>
                  <a:pt x="220" y="1270"/>
                </a:lnTo>
                <a:lnTo>
                  <a:pt x="150" y="1370"/>
                </a:lnTo>
                <a:lnTo>
                  <a:pt x="100" y="1470"/>
                </a:lnTo>
                <a:lnTo>
                  <a:pt x="40" y="1610"/>
                </a:lnTo>
                <a:lnTo>
                  <a:pt x="0" y="1830"/>
                </a:lnTo>
                <a:lnTo>
                  <a:pt x="0" y="1970"/>
                </a:lnTo>
                <a:lnTo>
                  <a:pt x="30" y="2130"/>
                </a:lnTo>
                <a:lnTo>
                  <a:pt x="80" y="2340"/>
                </a:lnTo>
                <a:lnTo>
                  <a:pt x="130" y="2440"/>
                </a:lnTo>
                <a:lnTo>
                  <a:pt x="200" y="2490"/>
                </a:lnTo>
                <a:lnTo>
                  <a:pt x="260" y="2660"/>
                </a:lnTo>
                <a:lnTo>
                  <a:pt x="330" y="2840"/>
                </a:lnTo>
                <a:lnTo>
                  <a:pt x="390" y="2980"/>
                </a:lnTo>
                <a:lnTo>
                  <a:pt x="490" y="3140"/>
                </a:lnTo>
                <a:lnTo>
                  <a:pt x="540" y="3240"/>
                </a:lnTo>
                <a:lnTo>
                  <a:pt x="590" y="3370"/>
                </a:lnTo>
                <a:lnTo>
                  <a:pt x="630" y="3460"/>
                </a:lnTo>
                <a:lnTo>
                  <a:pt x="630" y="3540"/>
                </a:lnTo>
                <a:lnTo>
                  <a:pt x="640" y="3620"/>
                </a:lnTo>
                <a:lnTo>
                  <a:pt x="640" y="3740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70" name="Line 110"/>
          <p:cNvSpPr>
            <a:spLocks noChangeShapeType="1"/>
          </p:cNvSpPr>
          <p:nvPr/>
        </p:nvSpPr>
        <p:spPr bwMode="auto">
          <a:xfrm flipH="1">
            <a:off x="3865563" y="1219200"/>
            <a:ext cx="1587" cy="5257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471" name="Group 111"/>
          <p:cNvGrpSpPr>
            <a:grpSpLocks/>
          </p:cNvGrpSpPr>
          <p:nvPr/>
        </p:nvGrpSpPr>
        <p:grpSpPr bwMode="auto">
          <a:xfrm>
            <a:off x="4913313" y="4024313"/>
            <a:ext cx="173037" cy="385762"/>
            <a:chOff x="3765" y="1790"/>
            <a:chExt cx="138" cy="283"/>
          </a:xfrm>
        </p:grpSpPr>
        <p:sp>
          <p:nvSpPr>
            <p:cNvPr id="15472" name="Freeform 112" descr="70%"/>
            <p:cNvSpPr>
              <a:spLocks/>
            </p:cNvSpPr>
            <p:nvPr/>
          </p:nvSpPr>
          <p:spPr bwMode="auto">
            <a:xfrm>
              <a:off x="3765" y="1814"/>
              <a:ext cx="138" cy="21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59" y="22"/>
                </a:cxn>
                <a:cxn ang="0">
                  <a:pos x="15" y="40"/>
                </a:cxn>
                <a:cxn ang="0">
                  <a:pos x="3" y="49"/>
                </a:cxn>
                <a:cxn ang="0">
                  <a:pos x="14" y="64"/>
                </a:cxn>
                <a:cxn ang="0">
                  <a:pos x="45" y="70"/>
                </a:cxn>
                <a:cxn ang="0">
                  <a:pos x="77" y="88"/>
                </a:cxn>
                <a:cxn ang="0">
                  <a:pos x="95" y="96"/>
                </a:cxn>
                <a:cxn ang="0">
                  <a:pos x="101" y="111"/>
                </a:cxn>
                <a:cxn ang="0">
                  <a:pos x="93" y="148"/>
                </a:cxn>
                <a:cxn ang="0">
                  <a:pos x="60" y="160"/>
                </a:cxn>
                <a:cxn ang="0">
                  <a:pos x="48" y="169"/>
                </a:cxn>
                <a:cxn ang="0">
                  <a:pos x="66" y="193"/>
                </a:cxn>
                <a:cxn ang="0">
                  <a:pos x="89" y="198"/>
                </a:cxn>
                <a:cxn ang="0">
                  <a:pos x="111" y="213"/>
                </a:cxn>
                <a:cxn ang="0">
                  <a:pos x="122" y="192"/>
                </a:cxn>
                <a:cxn ang="0">
                  <a:pos x="128" y="129"/>
                </a:cxn>
                <a:cxn ang="0">
                  <a:pos x="131" y="93"/>
                </a:cxn>
                <a:cxn ang="0">
                  <a:pos x="134" y="75"/>
                </a:cxn>
                <a:cxn ang="0">
                  <a:pos x="138" y="39"/>
                </a:cxn>
                <a:cxn ang="0">
                  <a:pos x="105" y="0"/>
                </a:cxn>
                <a:cxn ang="0">
                  <a:pos x="98" y="13"/>
                </a:cxn>
              </a:cxnLst>
              <a:rect l="0" t="0" r="r" b="b"/>
              <a:pathLst>
                <a:path w="138" h="213">
                  <a:moveTo>
                    <a:pt x="102" y="1"/>
                  </a:moveTo>
                  <a:cubicBezTo>
                    <a:pt x="99" y="23"/>
                    <a:pt x="77" y="21"/>
                    <a:pt x="59" y="22"/>
                  </a:cubicBezTo>
                  <a:cubicBezTo>
                    <a:pt x="45" y="28"/>
                    <a:pt x="30" y="38"/>
                    <a:pt x="15" y="40"/>
                  </a:cubicBezTo>
                  <a:cubicBezTo>
                    <a:pt x="10" y="43"/>
                    <a:pt x="6" y="44"/>
                    <a:pt x="3" y="49"/>
                  </a:cubicBezTo>
                  <a:cubicBezTo>
                    <a:pt x="1" y="61"/>
                    <a:pt x="0" y="61"/>
                    <a:pt x="14" y="64"/>
                  </a:cubicBezTo>
                  <a:cubicBezTo>
                    <a:pt x="23" y="69"/>
                    <a:pt x="45" y="70"/>
                    <a:pt x="45" y="70"/>
                  </a:cubicBezTo>
                  <a:cubicBezTo>
                    <a:pt x="56" y="75"/>
                    <a:pt x="65" y="86"/>
                    <a:pt x="77" y="88"/>
                  </a:cubicBezTo>
                  <a:cubicBezTo>
                    <a:pt x="85" y="92"/>
                    <a:pt x="90" y="88"/>
                    <a:pt x="95" y="96"/>
                  </a:cubicBezTo>
                  <a:cubicBezTo>
                    <a:pt x="96" y="102"/>
                    <a:pt x="98" y="105"/>
                    <a:pt x="101" y="111"/>
                  </a:cubicBezTo>
                  <a:cubicBezTo>
                    <a:pt x="100" y="122"/>
                    <a:pt x="104" y="141"/>
                    <a:pt x="93" y="148"/>
                  </a:cubicBezTo>
                  <a:cubicBezTo>
                    <a:pt x="84" y="160"/>
                    <a:pt x="75" y="157"/>
                    <a:pt x="60" y="160"/>
                  </a:cubicBezTo>
                  <a:cubicBezTo>
                    <a:pt x="55" y="163"/>
                    <a:pt x="52" y="164"/>
                    <a:pt x="48" y="169"/>
                  </a:cubicBezTo>
                  <a:cubicBezTo>
                    <a:pt x="50" y="183"/>
                    <a:pt x="51" y="190"/>
                    <a:pt x="66" y="193"/>
                  </a:cubicBezTo>
                  <a:cubicBezTo>
                    <a:pt x="74" y="196"/>
                    <a:pt x="81" y="195"/>
                    <a:pt x="89" y="198"/>
                  </a:cubicBezTo>
                  <a:cubicBezTo>
                    <a:pt x="98" y="202"/>
                    <a:pt x="103" y="209"/>
                    <a:pt x="111" y="213"/>
                  </a:cubicBezTo>
                  <a:cubicBezTo>
                    <a:pt x="122" y="209"/>
                    <a:pt x="117" y="201"/>
                    <a:pt x="122" y="192"/>
                  </a:cubicBezTo>
                  <a:cubicBezTo>
                    <a:pt x="123" y="171"/>
                    <a:pt x="124" y="149"/>
                    <a:pt x="128" y="129"/>
                  </a:cubicBezTo>
                  <a:cubicBezTo>
                    <a:pt x="129" y="108"/>
                    <a:pt x="128" y="111"/>
                    <a:pt x="131" y="93"/>
                  </a:cubicBezTo>
                  <a:cubicBezTo>
                    <a:pt x="132" y="87"/>
                    <a:pt x="134" y="75"/>
                    <a:pt x="134" y="75"/>
                  </a:cubicBezTo>
                  <a:cubicBezTo>
                    <a:pt x="135" y="63"/>
                    <a:pt x="138" y="39"/>
                    <a:pt x="138" y="39"/>
                  </a:cubicBezTo>
                  <a:cubicBezTo>
                    <a:pt x="136" y="13"/>
                    <a:pt x="131" y="4"/>
                    <a:pt x="105" y="0"/>
                  </a:cubicBezTo>
                  <a:cubicBezTo>
                    <a:pt x="102" y="4"/>
                    <a:pt x="99" y="8"/>
                    <a:pt x="98" y="13"/>
                  </a:cubicBezTo>
                </a:path>
              </a:pathLst>
            </a:custGeom>
            <a:pattFill prst="pct70">
              <a:fgClr>
                <a:srgbClr val="660033"/>
              </a:fgClr>
              <a:bgClr>
                <a:srgbClr val="969696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73" name="Freeform 113"/>
            <p:cNvSpPr>
              <a:spLocks/>
            </p:cNvSpPr>
            <p:nvPr/>
          </p:nvSpPr>
          <p:spPr bwMode="auto">
            <a:xfrm>
              <a:off x="3768" y="1790"/>
              <a:ext cx="101" cy="28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9" y="15"/>
                </a:cxn>
                <a:cxn ang="0">
                  <a:pos x="51" y="49"/>
                </a:cxn>
                <a:cxn ang="0">
                  <a:pos x="24" y="61"/>
                </a:cxn>
                <a:cxn ang="0">
                  <a:pos x="9" y="67"/>
                </a:cxn>
                <a:cxn ang="0">
                  <a:pos x="0" y="79"/>
                </a:cxn>
                <a:cxn ang="0">
                  <a:pos x="12" y="90"/>
                </a:cxn>
                <a:cxn ang="0">
                  <a:pos x="47" y="97"/>
                </a:cxn>
                <a:cxn ang="0">
                  <a:pos x="77" y="115"/>
                </a:cxn>
                <a:cxn ang="0">
                  <a:pos x="92" y="124"/>
                </a:cxn>
                <a:cxn ang="0">
                  <a:pos x="51" y="189"/>
                </a:cxn>
                <a:cxn ang="0">
                  <a:pos x="53" y="210"/>
                </a:cxn>
                <a:cxn ang="0">
                  <a:pos x="89" y="225"/>
                </a:cxn>
                <a:cxn ang="0">
                  <a:pos x="95" y="241"/>
                </a:cxn>
                <a:cxn ang="0">
                  <a:pos x="90" y="283"/>
                </a:cxn>
              </a:cxnLst>
              <a:rect l="0" t="0" r="r" b="b"/>
              <a:pathLst>
                <a:path w="101" h="283">
                  <a:moveTo>
                    <a:pt x="92" y="0"/>
                  </a:moveTo>
                  <a:cubicBezTo>
                    <a:pt x="96" y="5"/>
                    <a:pt x="98" y="8"/>
                    <a:pt x="99" y="15"/>
                  </a:cubicBezTo>
                  <a:cubicBezTo>
                    <a:pt x="97" y="52"/>
                    <a:pt x="85" y="47"/>
                    <a:pt x="51" y="49"/>
                  </a:cubicBezTo>
                  <a:cubicBezTo>
                    <a:pt x="43" y="53"/>
                    <a:pt x="33" y="59"/>
                    <a:pt x="24" y="61"/>
                  </a:cubicBezTo>
                  <a:cubicBezTo>
                    <a:pt x="19" y="64"/>
                    <a:pt x="15" y="66"/>
                    <a:pt x="9" y="67"/>
                  </a:cubicBezTo>
                  <a:cubicBezTo>
                    <a:pt x="4" y="70"/>
                    <a:pt x="3" y="74"/>
                    <a:pt x="0" y="79"/>
                  </a:cubicBezTo>
                  <a:cubicBezTo>
                    <a:pt x="3" y="87"/>
                    <a:pt x="4" y="88"/>
                    <a:pt x="12" y="90"/>
                  </a:cubicBezTo>
                  <a:cubicBezTo>
                    <a:pt x="22" y="96"/>
                    <a:pt x="35" y="96"/>
                    <a:pt x="47" y="97"/>
                  </a:cubicBezTo>
                  <a:cubicBezTo>
                    <a:pt x="58" y="105"/>
                    <a:pt x="63" y="112"/>
                    <a:pt x="77" y="115"/>
                  </a:cubicBezTo>
                  <a:cubicBezTo>
                    <a:pt x="83" y="119"/>
                    <a:pt x="88" y="118"/>
                    <a:pt x="92" y="124"/>
                  </a:cubicBezTo>
                  <a:cubicBezTo>
                    <a:pt x="101" y="168"/>
                    <a:pt x="88" y="182"/>
                    <a:pt x="51" y="189"/>
                  </a:cubicBezTo>
                  <a:cubicBezTo>
                    <a:pt x="43" y="195"/>
                    <a:pt x="45" y="205"/>
                    <a:pt x="53" y="210"/>
                  </a:cubicBezTo>
                  <a:cubicBezTo>
                    <a:pt x="62" y="222"/>
                    <a:pt x="75" y="222"/>
                    <a:pt x="89" y="225"/>
                  </a:cubicBezTo>
                  <a:cubicBezTo>
                    <a:pt x="90" y="232"/>
                    <a:pt x="92" y="235"/>
                    <a:pt x="95" y="241"/>
                  </a:cubicBezTo>
                  <a:cubicBezTo>
                    <a:pt x="93" y="256"/>
                    <a:pt x="90" y="268"/>
                    <a:pt x="90" y="283"/>
                  </a:cubicBezTo>
                </a:path>
              </a:pathLst>
            </a:cu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474" name="Group 114"/>
          <p:cNvGrpSpPr>
            <a:grpSpLocks/>
          </p:cNvGrpSpPr>
          <p:nvPr/>
        </p:nvGrpSpPr>
        <p:grpSpPr bwMode="auto">
          <a:xfrm flipV="1">
            <a:off x="4938713" y="3311525"/>
            <a:ext cx="150812" cy="385763"/>
            <a:chOff x="3765" y="1790"/>
            <a:chExt cx="138" cy="283"/>
          </a:xfrm>
        </p:grpSpPr>
        <p:sp>
          <p:nvSpPr>
            <p:cNvPr id="15475" name="Freeform 115" descr="70%"/>
            <p:cNvSpPr>
              <a:spLocks/>
            </p:cNvSpPr>
            <p:nvPr/>
          </p:nvSpPr>
          <p:spPr bwMode="auto">
            <a:xfrm>
              <a:off x="3765" y="1814"/>
              <a:ext cx="138" cy="21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59" y="22"/>
                </a:cxn>
                <a:cxn ang="0">
                  <a:pos x="15" y="40"/>
                </a:cxn>
                <a:cxn ang="0">
                  <a:pos x="3" y="49"/>
                </a:cxn>
                <a:cxn ang="0">
                  <a:pos x="14" y="64"/>
                </a:cxn>
                <a:cxn ang="0">
                  <a:pos x="45" y="70"/>
                </a:cxn>
                <a:cxn ang="0">
                  <a:pos x="77" y="88"/>
                </a:cxn>
                <a:cxn ang="0">
                  <a:pos x="95" y="96"/>
                </a:cxn>
                <a:cxn ang="0">
                  <a:pos x="101" y="111"/>
                </a:cxn>
                <a:cxn ang="0">
                  <a:pos x="93" y="148"/>
                </a:cxn>
                <a:cxn ang="0">
                  <a:pos x="60" y="160"/>
                </a:cxn>
                <a:cxn ang="0">
                  <a:pos x="48" y="169"/>
                </a:cxn>
                <a:cxn ang="0">
                  <a:pos x="66" y="193"/>
                </a:cxn>
                <a:cxn ang="0">
                  <a:pos x="89" y="198"/>
                </a:cxn>
                <a:cxn ang="0">
                  <a:pos x="111" y="213"/>
                </a:cxn>
                <a:cxn ang="0">
                  <a:pos x="122" y="192"/>
                </a:cxn>
                <a:cxn ang="0">
                  <a:pos x="128" y="129"/>
                </a:cxn>
                <a:cxn ang="0">
                  <a:pos x="131" y="93"/>
                </a:cxn>
                <a:cxn ang="0">
                  <a:pos x="134" y="75"/>
                </a:cxn>
                <a:cxn ang="0">
                  <a:pos x="138" y="39"/>
                </a:cxn>
                <a:cxn ang="0">
                  <a:pos x="105" y="0"/>
                </a:cxn>
                <a:cxn ang="0">
                  <a:pos x="98" y="13"/>
                </a:cxn>
              </a:cxnLst>
              <a:rect l="0" t="0" r="r" b="b"/>
              <a:pathLst>
                <a:path w="138" h="213">
                  <a:moveTo>
                    <a:pt x="102" y="1"/>
                  </a:moveTo>
                  <a:cubicBezTo>
                    <a:pt x="99" y="23"/>
                    <a:pt x="77" y="21"/>
                    <a:pt x="59" y="22"/>
                  </a:cubicBezTo>
                  <a:cubicBezTo>
                    <a:pt x="45" y="28"/>
                    <a:pt x="30" y="38"/>
                    <a:pt x="15" y="40"/>
                  </a:cubicBezTo>
                  <a:cubicBezTo>
                    <a:pt x="10" y="43"/>
                    <a:pt x="6" y="44"/>
                    <a:pt x="3" y="49"/>
                  </a:cubicBezTo>
                  <a:cubicBezTo>
                    <a:pt x="1" y="61"/>
                    <a:pt x="0" y="61"/>
                    <a:pt x="14" y="64"/>
                  </a:cubicBezTo>
                  <a:cubicBezTo>
                    <a:pt x="23" y="69"/>
                    <a:pt x="45" y="70"/>
                    <a:pt x="45" y="70"/>
                  </a:cubicBezTo>
                  <a:cubicBezTo>
                    <a:pt x="56" y="75"/>
                    <a:pt x="65" y="86"/>
                    <a:pt x="77" y="88"/>
                  </a:cubicBezTo>
                  <a:cubicBezTo>
                    <a:pt x="85" y="92"/>
                    <a:pt x="90" y="88"/>
                    <a:pt x="95" y="96"/>
                  </a:cubicBezTo>
                  <a:cubicBezTo>
                    <a:pt x="96" y="102"/>
                    <a:pt x="98" y="105"/>
                    <a:pt x="101" y="111"/>
                  </a:cubicBezTo>
                  <a:cubicBezTo>
                    <a:pt x="100" y="122"/>
                    <a:pt x="104" y="141"/>
                    <a:pt x="93" y="148"/>
                  </a:cubicBezTo>
                  <a:cubicBezTo>
                    <a:pt x="84" y="160"/>
                    <a:pt x="75" y="157"/>
                    <a:pt x="60" y="160"/>
                  </a:cubicBezTo>
                  <a:cubicBezTo>
                    <a:pt x="55" y="163"/>
                    <a:pt x="52" y="164"/>
                    <a:pt x="48" y="169"/>
                  </a:cubicBezTo>
                  <a:cubicBezTo>
                    <a:pt x="50" y="183"/>
                    <a:pt x="51" y="190"/>
                    <a:pt x="66" y="193"/>
                  </a:cubicBezTo>
                  <a:cubicBezTo>
                    <a:pt x="74" y="196"/>
                    <a:pt x="81" y="195"/>
                    <a:pt x="89" y="198"/>
                  </a:cubicBezTo>
                  <a:cubicBezTo>
                    <a:pt x="98" y="202"/>
                    <a:pt x="103" y="209"/>
                    <a:pt x="111" y="213"/>
                  </a:cubicBezTo>
                  <a:cubicBezTo>
                    <a:pt x="122" y="209"/>
                    <a:pt x="117" y="201"/>
                    <a:pt x="122" y="192"/>
                  </a:cubicBezTo>
                  <a:cubicBezTo>
                    <a:pt x="123" y="171"/>
                    <a:pt x="124" y="149"/>
                    <a:pt x="128" y="129"/>
                  </a:cubicBezTo>
                  <a:cubicBezTo>
                    <a:pt x="129" y="108"/>
                    <a:pt x="128" y="111"/>
                    <a:pt x="131" y="93"/>
                  </a:cubicBezTo>
                  <a:cubicBezTo>
                    <a:pt x="132" y="87"/>
                    <a:pt x="134" y="75"/>
                    <a:pt x="134" y="75"/>
                  </a:cubicBezTo>
                  <a:cubicBezTo>
                    <a:pt x="135" y="63"/>
                    <a:pt x="138" y="39"/>
                    <a:pt x="138" y="39"/>
                  </a:cubicBezTo>
                  <a:cubicBezTo>
                    <a:pt x="136" y="13"/>
                    <a:pt x="131" y="4"/>
                    <a:pt x="105" y="0"/>
                  </a:cubicBezTo>
                  <a:cubicBezTo>
                    <a:pt x="102" y="4"/>
                    <a:pt x="99" y="8"/>
                    <a:pt x="98" y="13"/>
                  </a:cubicBezTo>
                </a:path>
              </a:pathLst>
            </a:custGeom>
            <a:pattFill prst="pct70">
              <a:fgClr>
                <a:srgbClr val="660033"/>
              </a:fgClr>
              <a:bgClr>
                <a:srgbClr val="969696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76" name="Freeform 116"/>
            <p:cNvSpPr>
              <a:spLocks/>
            </p:cNvSpPr>
            <p:nvPr/>
          </p:nvSpPr>
          <p:spPr bwMode="auto">
            <a:xfrm>
              <a:off x="3768" y="1790"/>
              <a:ext cx="101" cy="28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9" y="15"/>
                </a:cxn>
                <a:cxn ang="0">
                  <a:pos x="51" y="49"/>
                </a:cxn>
                <a:cxn ang="0">
                  <a:pos x="24" y="61"/>
                </a:cxn>
                <a:cxn ang="0">
                  <a:pos x="9" y="67"/>
                </a:cxn>
                <a:cxn ang="0">
                  <a:pos x="0" y="79"/>
                </a:cxn>
                <a:cxn ang="0">
                  <a:pos x="12" y="90"/>
                </a:cxn>
                <a:cxn ang="0">
                  <a:pos x="47" y="97"/>
                </a:cxn>
                <a:cxn ang="0">
                  <a:pos x="77" y="115"/>
                </a:cxn>
                <a:cxn ang="0">
                  <a:pos x="92" y="124"/>
                </a:cxn>
                <a:cxn ang="0">
                  <a:pos x="51" y="189"/>
                </a:cxn>
                <a:cxn ang="0">
                  <a:pos x="53" y="210"/>
                </a:cxn>
                <a:cxn ang="0">
                  <a:pos x="89" y="225"/>
                </a:cxn>
                <a:cxn ang="0">
                  <a:pos x="95" y="241"/>
                </a:cxn>
                <a:cxn ang="0">
                  <a:pos x="90" y="283"/>
                </a:cxn>
              </a:cxnLst>
              <a:rect l="0" t="0" r="r" b="b"/>
              <a:pathLst>
                <a:path w="101" h="283">
                  <a:moveTo>
                    <a:pt x="92" y="0"/>
                  </a:moveTo>
                  <a:cubicBezTo>
                    <a:pt x="96" y="5"/>
                    <a:pt x="98" y="8"/>
                    <a:pt x="99" y="15"/>
                  </a:cubicBezTo>
                  <a:cubicBezTo>
                    <a:pt x="97" y="52"/>
                    <a:pt x="85" y="47"/>
                    <a:pt x="51" y="49"/>
                  </a:cubicBezTo>
                  <a:cubicBezTo>
                    <a:pt x="43" y="53"/>
                    <a:pt x="33" y="59"/>
                    <a:pt x="24" y="61"/>
                  </a:cubicBezTo>
                  <a:cubicBezTo>
                    <a:pt x="19" y="64"/>
                    <a:pt x="15" y="66"/>
                    <a:pt x="9" y="67"/>
                  </a:cubicBezTo>
                  <a:cubicBezTo>
                    <a:pt x="4" y="70"/>
                    <a:pt x="3" y="74"/>
                    <a:pt x="0" y="79"/>
                  </a:cubicBezTo>
                  <a:cubicBezTo>
                    <a:pt x="3" y="87"/>
                    <a:pt x="4" y="88"/>
                    <a:pt x="12" y="90"/>
                  </a:cubicBezTo>
                  <a:cubicBezTo>
                    <a:pt x="22" y="96"/>
                    <a:pt x="35" y="96"/>
                    <a:pt x="47" y="97"/>
                  </a:cubicBezTo>
                  <a:cubicBezTo>
                    <a:pt x="58" y="105"/>
                    <a:pt x="63" y="112"/>
                    <a:pt x="77" y="115"/>
                  </a:cubicBezTo>
                  <a:cubicBezTo>
                    <a:pt x="83" y="119"/>
                    <a:pt x="88" y="118"/>
                    <a:pt x="92" y="124"/>
                  </a:cubicBezTo>
                  <a:cubicBezTo>
                    <a:pt x="101" y="168"/>
                    <a:pt x="88" y="182"/>
                    <a:pt x="51" y="189"/>
                  </a:cubicBezTo>
                  <a:cubicBezTo>
                    <a:pt x="43" y="195"/>
                    <a:pt x="45" y="205"/>
                    <a:pt x="53" y="210"/>
                  </a:cubicBezTo>
                  <a:cubicBezTo>
                    <a:pt x="62" y="222"/>
                    <a:pt x="75" y="222"/>
                    <a:pt x="89" y="225"/>
                  </a:cubicBezTo>
                  <a:cubicBezTo>
                    <a:pt x="90" y="232"/>
                    <a:pt x="92" y="235"/>
                    <a:pt x="95" y="241"/>
                  </a:cubicBezTo>
                  <a:cubicBezTo>
                    <a:pt x="93" y="256"/>
                    <a:pt x="90" y="268"/>
                    <a:pt x="90" y="283"/>
                  </a:cubicBezTo>
                </a:path>
              </a:pathLst>
            </a:cu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477" name="Freeform 117" descr="70%"/>
          <p:cNvSpPr>
            <a:spLocks/>
          </p:cNvSpPr>
          <p:nvPr/>
        </p:nvSpPr>
        <p:spPr bwMode="auto">
          <a:xfrm rot="-69899">
            <a:off x="4832350" y="2565400"/>
            <a:ext cx="700088" cy="2382838"/>
          </a:xfrm>
          <a:custGeom>
            <a:avLst/>
            <a:gdLst/>
            <a:ahLst/>
            <a:cxnLst>
              <a:cxn ang="0">
                <a:pos x="162" y="420"/>
              </a:cxn>
              <a:cxn ang="0">
                <a:pos x="144" y="372"/>
              </a:cxn>
              <a:cxn ang="0">
                <a:pos x="132" y="330"/>
              </a:cxn>
              <a:cxn ang="0">
                <a:pos x="108" y="276"/>
              </a:cxn>
              <a:cxn ang="0">
                <a:pos x="102" y="240"/>
              </a:cxn>
              <a:cxn ang="0">
                <a:pos x="84" y="198"/>
              </a:cxn>
              <a:cxn ang="0">
                <a:pos x="72" y="144"/>
              </a:cxn>
              <a:cxn ang="0">
                <a:pos x="42" y="54"/>
              </a:cxn>
              <a:cxn ang="0">
                <a:pos x="0" y="0"/>
              </a:cxn>
              <a:cxn ang="0">
                <a:pos x="60" y="12"/>
              </a:cxn>
              <a:cxn ang="0">
                <a:pos x="108" y="48"/>
              </a:cxn>
              <a:cxn ang="0">
                <a:pos x="186" y="162"/>
              </a:cxn>
              <a:cxn ang="0">
                <a:pos x="270" y="300"/>
              </a:cxn>
              <a:cxn ang="0">
                <a:pos x="372" y="444"/>
              </a:cxn>
              <a:cxn ang="0">
                <a:pos x="450" y="564"/>
              </a:cxn>
              <a:cxn ang="0">
                <a:pos x="486" y="684"/>
              </a:cxn>
              <a:cxn ang="0">
                <a:pos x="498" y="792"/>
              </a:cxn>
              <a:cxn ang="0">
                <a:pos x="510" y="1014"/>
              </a:cxn>
              <a:cxn ang="0">
                <a:pos x="492" y="1218"/>
              </a:cxn>
              <a:cxn ang="0">
                <a:pos x="414" y="1368"/>
              </a:cxn>
              <a:cxn ang="0">
                <a:pos x="366" y="1446"/>
              </a:cxn>
              <a:cxn ang="0">
                <a:pos x="288" y="1500"/>
              </a:cxn>
              <a:cxn ang="0">
                <a:pos x="234" y="1566"/>
              </a:cxn>
              <a:cxn ang="0">
                <a:pos x="156" y="1662"/>
              </a:cxn>
              <a:cxn ang="0">
                <a:pos x="72" y="1728"/>
              </a:cxn>
              <a:cxn ang="0">
                <a:pos x="36" y="1752"/>
              </a:cxn>
              <a:cxn ang="0">
                <a:pos x="72" y="1662"/>
              </a:cxn>
              <a:cxn ang="0">
                <a:pos x="108" y="1554"/>
              </a:cxn>
              <a:cxn ang="0">
                <a:pos x="132" y="1488"/>
              </a:cxn>
              <a:cxn ang="0">
                <a:pos x="144" y="1404"/>
              </a:cxn>
              <a:cxn ang="0">
                <a:pos x="138" y="1350"/>
              </a:cxn>
              <a:cxn ang="0">
                <a:pos x="138" y="1296"/>
              </a:cxn>
              <a:cxn ang="0">
                <a:pos x="138" y="1242"/>
              </a:cxn>
            </a:cxnLst>
            <a:rect l="0" t="0" r="r" b="b"/>
            <a:pathLst>
              <a:path w="510" h="1752">
                <a:moveTo>
                  <a:pt x="162" y="420"/>
                </a:moveTo>
                <a:lnTo>
                  <a:pt x="144" y="372"/>
                </a:lnTo>
                <a:lnTo>
                  <a:pt x="132" y="330"/>
                </a:lnTo>
                <a:lnTo>
                  <a:pt x="108" y="276"/>
                </a:lnTo>
                <a:lnTo>
                  <a:pt x="102" y="240"/>
                </a:lnTo>
                <a:lnTo>
                  <a:pt x="84" y="198"/>
                </a:lnTo>
                <a:lnTo>
                  <a:pt x="72" y="144"/>
                </a:lnTo>
                <a:lnTo>
                  <a:pt x="42" y="54"/>
                </a:lnTo>
                <a:lnTo>
                  <a:pt x="0" y="0"/>
                </a:lnTo>
                <a:lnTo>
                  <a:pt x="60" y="12"/>
                </a:lnTo>
                <a:lnTo>
                  <a:pt x="108" y="48"/>
                </a:lnTo>
                <a:lnTo>
                  <a:pt x="186" y="162"/>
                </a:lnTo>
                <a:lnTo>
                  <a:pt x="270" y="300"/>
                </a:lnTo>
                <a:lnTo>
                  <a:pt x="372" y="444"/>
                </a:lnTo>
                <a:lnTo>
                  <a:pt x="450" y="564"/>
                </a:lnTo>
                <a:lnTo>
                  <a:pt x="486" y="684"/>
                </a:lnTo>
                <a:lnTo>
                  <a:pt x="498" y="792"/>
                </a:lnTo>
                <a:lnTo>
                  <a:pt x="510" y="1014"/>
                </a:lnTo>
                <a:lnTo>
                  <a:pt x="492" y="1218"/>
                </a:lnTo>
                <a:lnTo>
                  <a:pt x="414" y="1368"/>
                </a:lnTo>
                <a:lnTo>
                  <a:pt x="366" y="1446"/>
                </a:lnTo>
                <a:lnTo>
                  <a:pt x="288" y="1500"/>
                </a:lnTo>
                <a:lnTo>
                  <a:pt x="234" y="1566"/>
                </a:lnTo>
                <a:cubicBezTo>
                  <a:pt x="160" y="1658"/>
                  <a:pt x="189" y="1629"/>
                  <a:pt x="156" y="1662"/>
                </a:cubicBezTo>
                <a:lnTo>
                  <a:pt x="72" y="1728"/>
                </a:lnTo>
                <a:lnTo>
                  <a:pt x="36" y="1752"/>
                </a:lnTo>
                <a:lnTo>
                  <a:pt x="72" y="1662"/>
                </a:lnTo>
                <a:lnTo>
                  <a:pt x="108" y="1554"/>
                </a:lnTo>
                <a:lnTo>
                  <a:pt x="132" y="1488"/>
                </a:lnTo>
                <a:lnTo>
                  <a:pt x="144" y="1404"/>
                </a:lnTo>
                <a:lnTo>
                  <a:pt x="138" y="1350"/>
                </a:lnTo>
                <a:lnTo>
                  <a:pt x="138" y="1296"/>
                </a:lnTo>
                <a:lnTo>
                  <a:pt x="138" y="1242"/>
                </a:lnTo>
              </a:path>
            </a:pathLst>
          </a:custGeom>
          <a:pattFill prst="pct70">
            <a:fgClr>
              <a:srgbClr val="660033"/>
            </a:fgClr>
            <a:bgClr>
              <a:srgbClr val="969696"/>
            </a:bgClr>
          </a:patt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478" name="Group 118"/>
          <p:cNvGrpSpPr>
            <a:grpSpLocks/>
          </p:cNvGrpSpPr>
          <p:nvPr/>
        </p:nvGrpSpPr>
        <p:grpSpPr bwMode="auto">
          <a:xfrm>
            <a:off x="4440238" y="1344613"/>
            <a:ext cx="1100137" cy="5029200"/>
            <a:chOff x="3368" y="476"/>
            <a:chExt cx="868" cy="3696"/>
          </a:xfrm>
        </p:grpSpPr>
        <p:sp>
          <p:nvSpPr>
            <p:cNvPr id="15479" name="Freeform 119"/>
            <p:cNvSpPr>
              <a:spLocks/>
            </p:cNvSpPr>
            <p:nvPr/>
          </p:nvSpPr>
          <p:spPr bwMode="auto">
            <a:xfrm>
              <a:off x="3376" y="476"/>
              <a:ext cx="420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48"/>
                </a:cxn>
                <a:cxn ang="0">
                  <a:pos x="140" y="588"/>
                </a:cxn>
                <a:cxn ang="0">
                  <a:pos x="204" y="740"/>
                </a:cxn>
                <a:cxn ang="0">
                  <a:pos x="260" y="828"/>
                </a:cxn>
                <a:cxn ang="0">
                  <a:pos x="308" y="912"/>
                </a:cxn>
                <a:cxn ang="0">
                  <a:pos x="340" y="912"/>
                </a:cxn>
                <a:cxn ang="0">
                  <a:pos x="376" y="928"/>
                </a:cxn>
                <a:cxn ang="0">
                  <a:pos x="420" y="960"/>
                </a:cxn>
              </a:cxnLst>
              <a:rect l="0" t="0" r="r" b="b"/>
              <a:pathLst>
                <a:path w="420" h="960">
                  <a:moveTo>
                    <a:pt x="0" y="0"/>
                  </a:moveTo>
                  <a:lnTo>
                    <a:pt x="4" y="248"/>
                  </a:lnTo>
                  <a:lnTo>
                    <a:pt x="140" y="588"/>
                  </a:lnTo>
                  <a:lnTo>
                    <a:pt x="204" y="740"/>
                  </a:lnTo>
                  <a:lnTo>
                    <a:pt x="260" y="828"/>
                  </a:lnTo>
                  <a:lnTo>
                    <a:pt x="308" y="912"/>
                  </a:lnTo>
                  <a:lnTo>
                    <a:pt x="340" y="912"/>
                  </a:lnTo>
                  <a:lnTo>
                    <a:pt x="376" y="928"/>
                  </a:lnTo>
                  <a:lnTo>
                    <a:pt x="420" y="96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80" name="Freeform 120"/>
            <p:cNvSpPr>
              <a:spLocks/>
            </p:cNvSpPr>
            <p:nvPr/>
          </p:nvSpPr>
          <p:spPr bwMode="auto">
            <a:xfrm>
              <a:off x="3784" y="1428"/>
              <a:ext cx="452" cy="1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48"/>
                </a:cxn>
                <a:cxn ang="0">
                  <a:pos x="88" y="108"/>
                </a:cxn>
                <a:cxn ang="0">
                  <a:pos x="116" y="148"/>
                </a:cxn>
                <a:cxn ang="0">
                  <a:pos x="160" y="212"/>
                </a:cxn>
                <a:cxn ang="0">
                  <a:pos x="196" y="260"/>
                </a:cxn>
                <a:cxn ang="0">
                  <a:pos x="224" y="300"/>
                </a:cxn>
                <a:cxn ang="0">
                  <a:pos x="264" y="348"/>
                </a:cxn>
                <a:cxn ang="0">
                  <a:pos x="288" y="376"/>
                </a:cxn>
                <a:cxn ang="0">
                  <a:pos x="312" y="408"/>
                </a:cxn>
                <a:cxn ang="0">
                  <a:pos x="356" y="468"/>
                </a:cxn>
                <a:cxn ang="0">
                  <a:pos x="376" y="496"/>
                </a:cxn>
                <a:cxn ang="0">
                  <a:pos x="396" y="532"/>
                </a:cxn>
                <a:cxn ang="0">
                  <a:pos x="404" y="564"/>
                </a:cxn>
                <a:cxn ang="0">
                  <a:pos x="416" y="616"/>
                </a:cxn>
                <a:cxn ang="0">
                  <a:pos x="432" y="684"/>
                </a:cxn>
                <a:cxn ang="0">
                  <a:pos x="440" y="780"/>
                </a:cxn>
                <a:cxn ang="0">
                  <a:pos x="448" y="872"/>
                </a:cxn>
                <a:cxn ang="0">
                  <a:pos x="452" y="1000"/>
                </a:cxn>
                <a:cxn ang="0">
                  <a:pos x="448" y="1084"/>
                </a:cxn>
                <a:cxn ang="0">
                  <a:pos x="444" y="1116"/>
                </a:cxn>
                <a:cxn ang="0">
                  <a:pos x="444" y="1140"/>
                </a:cxn>
                <a:cxn ang="0">
                  <a:pos x="436" y="1172"/>
                </a:cxn>
                <a:cxn ang="0">
                  <a:pos x="400" y="1232"/>
                </a:cxn>
                <a:cxn ang="0">
                  <a:pos x="364" y="1292"/>
                </a:cxn>
                <a:cxn ang="0">
                  <a:pos x="304" y="1392"/>
                </a:cxn>
              </a:cxnLst>
              <a:rect l="0" t="0" r="r" b="b"/>
              <a:pathLst>
                <a:path w="452" h="1392">
                  <a:moveTo>
                    <a:pt x="0" y="0"/>
                  </a:moveTo>
                  <a:lnTo>
                    <a:pt x="40" y="48"/>
                  </a:lnTo>
                  <a:lnTo>
                    <a:pt x="88" y="108"/>
                  </a:lnTo>
                  <a:lnTo>
                    <a:pt x="116" y="148"/>
                  </a:lnTo>
                  <a:lnTo>
                    <a:pt x="160" y="212"/>
                  </a:lnTo>
                  <a:lnTo>
                    <a:pt x="196" y="260"/>
                  </a:lnTo>
                  <a:lnTo>
                    <a:pt x="224" y="300"/>
                  </a:lnTo>
                  <a:lnTo>
                    <a:pt x="264" y="348"/>
                  </a:lnTo>
                  <a:lnTo>
                    <a:pt x="288" y="376"/>
                  </a:lnTo>
                  <a:lnTo>
                    <a:pt x="312" y="408"/>
                  </a:lnTo>
                  <a:lnTo>
                    <a:pt x="356" y="468"/>
                  </a:lnTo>
                  <a:lnTo>
                    <a:pt x="376" y="496"/>
                  </a:lnTo>
                  <a:lnTo>
                    <a:pt x="396" y="532"/>
                  </a:lnTo>
                  <a:lnTo>
                    <a:pt x="404" y="564"/>
                  </a:lnTo>
                  <a:lnTo>
                    <a:pt x="416" y="616"/>
                  </a:lnTo>
                  <a:lnTo>
                    <a:pt x="432" y="684"/>
                  </a:lnTo>
                  <a:lnTo>
                    <a:pt x="440" y="780"/>
                  </a:lnTo>
                  <a:lnTo>
                    <a:pt x="448" y="872"/>
                  </a:lnTo>
                  <a:lnTo>
                    <a:pt x="452" y="1000"/>
                  </a:lnTo>
                  <a:lnTo>
                    <a:pt x="448" y="1084"/>
                  </a:lnTo>
                  <a:lnTo>
                    <a:pt x="444" y="1116"/>
                  </a:lnTo>
                  <a:lnTo>
                    <a:pt x="444" y="1140"/>
                  </a:lnTo>
                  <a:lnTo>
                    <a:pt x="436" y="1172"/>
                  </a:lnTo>
                  <a:lnTo>
                    <a:pt x="400" y="1232"/>
                  </a:lnTo>
                  <a:lnTo>
                    <a:pt x="364" y="1292"/>
                  </a:lnTo>
                  <a:lnTo>
                    <a:pt x="304" y="1392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81" name="Freeform 121"/>
            <p:cNvSpPr>
              <a:spLocks/>
            </p:cNvSpPr>
            <p:nvPr/>
          </p:nvSpPr>
          <p:spPr bwMode="auto">
            <a:xfrm>
              <a:off x="3368" y="2816"/>
              <a:ext cx="728" cy="1356"/>
            </a:xfrm>
            <a:custGeom>
              <a:avLst/>
              <a:gdLst/>
              <a:ahLst/>
              <a:cxnLst>
                <a:cxn ang="0">
                  <a:pos x="728" y="0"/>
                </a:cxn>
                <a:cxn ang="0">
                  <a:pos x="640" y="60"/>
                </a:cxn>
                <a:cxn ang="0">
                  <a:pos x="620" y="76"/>
                </a:cxn>
                <a:cxn ang="0">
                  <a:pos x="600" y="100"/>
                </a:cxn>
                <a:cxn ang="0">
                  <a:pos x="556" y="144"/>
                </a:cxn>
                <a:cxn ang="0">
                  <a:pos x="528" y="188"/>
                </a:cxn>
                <a:cxn ang="0">
                  <a:pos x="512" y="212"/>
                </a:cxn>
                <a:cxn ang="0">
                  <a:pos x="448" y="256"/>
                </a:cxn>
                <a:cxn ang="0">
                  <a:pos x="380" y="300"/>
                </a:cxn>
                <a:cxn ang="0">
                  <a:pos x="332" y="404"/>
                </a:cxn>
                <a:cxn ang="0">
                  <a:pos x="284" y="488"/>
                </a:cxn>
                <a:cxn ang="0">
                  <a:pos x="232" y="584"/>
                </a:cxn>
                <a:cxn ang="0">
                  <a:pos x="148" y="744"/>
                </a:cxn>
                <a:cxn ang="0">
                  <a:pos x="92" y="880"/>
                </a:cxn>
                <a:cxn ang="0">
                  <a:pos x="48" y="992"/>
                </a:cxn>
                <a:cxn ang="0">
                  <a:pos x="0" y="1124"/>
                </a:cxn>
                <a:cxn ang="0">
                  <a:pos x="0" y="1356"/>
                </a:cxn>
              </a:cxnLst>
              <a:rect l="0" t="0" r="r" b="b"/>
              <a:pathLst>
                <a:path w="728" h="1356">
                  <a:moveTo>
                    <a:pt x="728" y="0"/>
                  </a:moveTo>
                  <a:lnTo>
                    <a:pt x="640" y="60"/>
                  </a:lnTo>
                  <a:lnTo>
                    <a:pt x="620" y="76"/>
                  </a:lnTo>
                  <a:lnTo>
                    <a:pt x="600" y="100"/>
                  </a:lnTo>
                  <a:lnTo>
                    <a:pt x="556" y="144"/>
                  </a:lnTo>
                  <a:lnTo>
                    <a:pt x="528" y="188"/>
                  </a:lnTo>
                  <a:lnTo>
                    <a:pt x="512" y="212"/>
                  </a:lnTo>
                  <a:lnTo>
                    <a:pt x="448" y="256"/>
                  </a:lnTo>
                  <a:lnTo>
                    <a:pt x="380" y="300"/>
                  </a:lnTo>
                  <a:lnTo>
                    <a:pt x="332" y="404"/>
                  </a:lnTo>
                  <a:lnTo>
                    <a:pt x="284" y="488"/>
                  </a:lnTo>
                  <a:lnTo>
                    <a:pt x="232" y="584"/>
                  </a:lnTo>
                  <a:lnTo>
                    <a:pt x="148" y="744"/>
                  </a:lnTo>
                  <a:lnTo>
                    <a:pt x="92" y="880"/>
                  </a:lnTo>
                  <a:lnTo>
                    <a:pt x="48" y="992"/>
                  </a:lnTo>
                  <a:lnTo>
                    <a:pt x="0" y="1124"/>
                  </a:lnTo>
                  <a:lnTo>
                    <a:pt x="0" y="135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482" name="Line 122"/>
          <p:cNvSpPr>
            <a:spLocks noChangeShapeType="1"/>
          </p:cNvSpPr>
          <p:nvPr/>
        </p:nvSpPr>
        <p:spPr bwMode="auto">
          <a:xfrm flipH="1">
            <a:off x="5022850" y="2549525"/>
            <a:ext cx="8477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83" name="Line 123"/>
          <p:cNvSpPr>
            <a:spLocks noChangeShapeType="1"/>
          </p:cNvSpPr>
          <p:nvPr/>
        </p:nvSpPr>
        <p:spPr bwMode="auto">
          <a:xfrm>
            <a:off x="1963738" y="2438400"/>
            <a:ext cx="692150" cy="958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84" name="Line 124"/>
          <p:cNvSpPr>
            <a:spLocks noChangeShapeType="1"/>
          </p:cNvSpPr>
          <p:nvPr/>
        </p:nvSpPr>
        <p:spPr bwMode="auto">
          <a:xfrm flipV="1">
            <a:off x="1828800" y="3505200"/>
            <a:ext cx="1084263" cy="10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85" name="Line 125"/>
          <p:cNvSpPr>
            <a:spLocks noChangeShapeType="1"/>
          </p:cNvSpPr>
          <p:nvPr/>
        </p:nvSpPr>
        <p:spPr bwMode="auto">
          <a:xfrm flipV="1">
            <a:off x="2063750" y="5100638"/>
            <a:ext cx="82550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86" name="Line 126"/>
          <p:cNvSpPr>
            <a:spLocks noChangeShapeType="1"/>
          </p:cNvSpPr>
          <p:nvPr/>
        </p:nvSpPr>
        <p:spPr bwMode="auto">
          <a:xfrm flipH="1" flipV="1">
            <a:off x="4873625" y="4341813"/>
            <a:ext cx="1744663" cy="147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87" name="Line 127"/>
          <p:cNvSpPr>
            <a:spLocks noChangeShapeType="1"/>
          </p:cNvSpPr>
          <p:nvPr/>
        </p:nvSpPr>
        <p:spPr bwMode="auto">
          <a:xfrm flipH="1" flipV="1">
            <a:off x="4802188" y="4065588"/>
            <a:ext cx="2038350" cy="1293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88" name="Line 128"/>
          <p:cNvSpPr>
            <a:spLocks noChangeShapeType="1"/>
          </p:cNvSpPr>
          <p:nvPr/>
        </p:nvSpPr>
        <p:spPr bwMode="auto">
          <a:xfrm flipH="1">
            <a:off x="4721225" y="2370138"/>
            <a:ext cx="2387600" cy="148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89" name="Line 129"/>
          <p:cNvSpPr>
            <a:spLocks noChangeShapeType="1"/>
          </p:cNvSpPr>
          <p:nvPr/>
        </p:nvSpPr>
        <p:spPr bwMode="auto">
          <a:xfrm flipH="1" flipV="1">
            <a:off x="5348288" y="3913188"/>
            <a:ext cx="1455737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90" name="Line 130"/>
          <p:cNvSpPr>
            <a:spLocks noChangeShapeType="1"/>
          </p:cNvSpPr>
          <p:nvPr/>
        </p:nvSpPr>
        <p:spPr bwMode="auto">
          <a:xfrm flipH="1">
            <a:off x="5010150" y="1563688"/>
            <a:ext cx="1720850" cy="1997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752600"/>
            <a:ext cx="8905875" cy="3860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800"/>
              <a:t>Immune cells 		APC promote autoimmunity</a:t>
            </a:r>
            <a:br>
              <a:rPr lang="en-GB" sz="2800"/>
            </a:br>
            <a:r>
              <a:rPr lang="en-GB" sz="2800"/>
              <a:t>				Th1 &gt; Th2</a:t>
            </a:r>
            <a:br>
              <a:rPr lang="en-GB" sz="2800"/>
            </a:br>
            <a:r>
              <a:rPr lang="en-GB" sz="2800"/>
              <a:t>				Loss of regulatory T cells</a:t>
            </a:r>
            <a:br>
              <a:rPr lang="en-GB" sz="2800"/>
            </a:br>
            <a:r>
              <a:rPr lang="en-GB" sz="2800"/>
              <a:t>				B cell autoimmunity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800" b="1"/>
              <a:t>Cytokines and </a:t>
            </a:r>
            <a:br>
              <a:rPr lang="en-GB" sz="2800" b="1"/>
            </a:br>
            <a:r>
              <a:rPr lang="en-GB" sz="2800" b="1"/>
              <a:t>Chemokines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800"/>
              <a:t>Matrix turnover 		Enzymes &gt; Inhibitors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800"/>
              <a:t>Inflammation and tissue damage &gt; Repair 	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00" y="4038600"/>
            <a:ext cx="3213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800" b="1"/>
              <a:t>Proinflammatory &gt; </a:t>
            </a:r>
          </a:p>
          <a:p>
            <a:pPr eaLnBrk="1" hangingPunct="1"/>
            <a:r>
              <a:rPr lang="en-GB" sz="2800" b="1"/>
              <a:t>Anti-inflammatory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7975"/>
            <a:ext cx="9144000" cy="1143000"/>
          </a:xfrm>
          <a:noFill/>
          <a:ln/>
        </p:spPr>
        <p:txBody>
          <a:bodyPr/>
          <a:lstStyle/>
          <a:p>
            <a:r>
              <a:rPr lang="en-GB"/>
              <a:t>Rheumatoid Arthritis : </a:t>
            </a:r>
            <a:br>
              <a:rPr lang="en-GB"/>
            </a:br>
            <a:r>
              <a:rPr lang="en-GB"/>
              <a:t>A Disease of Imbalance in Homeostasis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124200" y="4267200"/>
            <a:ext cx="22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/>
              <a:t>: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124200" y="5105400"/>
            <a:ext cx="22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/>
              <a:t>: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124200" y="2133600"/>
            <a:ext cx="22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1219200"/>
          </a:xfrm>
        </p:spPr>
        <p:txBody>
          <a:bodyPr/>
          <a:lstStyle/>
          <a:p>
            <a:r>
              <a:rPr lang="en-GB" sz="3200"/>
              <a:t>A Growing List of Cytokines Expressed in 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600" b="1"/>
              <a:t>Pro-inflammatory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b="1"/>
              <a:t>	</a:t>
            </a:r>
            <a:r>
              <a:rPr lang="en-GB" sz="2600"/>
              <a:t>e.g. IL-1, IL-6, TNF</a:t>
            </a:r>
            <a:r>
              <a:rPr lang="en-GB" sz="2600">
                <a:latin typeface="Symbol" pitchFamily="18" charset="2"/>
              </a:rPr>
              <a:t>a</a:t>
            </a:r>
            <a:r>
              <a:rPr lang="en-GB" sz="2600"/>
              <a:t>, IL-12, IL-15, IL-17, IL-18, GM-CSF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200" b="1"/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b="1"/>
              <a:t>Anti-inflammatory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/>
              <a:t>	e.g. IL-10, IL-1RA, TGF</a:t>
            </a:r>
            <a:r>
              <a:rPr lang="en-GB" sz="2600">
                <a:latin typeface="Symbol" pitchFamily="18" charset="2"/>
              </a:rPr>
              <a:t>b</a:t>
            </a:r>
            <a:r>
              <a:rPr lang="en-GB" sz="2600"/>
              <a:t>, IL-11, IL-13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200"/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b="1"/>
              <a:t>Chemokines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b="1"/>
              <a:t>	</a:t>
            </a:r>
            <a:r>
              <a:rPr lang="en-GB" sz="2600"/>
              <a:t>e.g. IL-8, MIP-1</a:t>
            </a:r>
            <a:r>
              <a:rPr lang="en-GB" sz="2600">
                <a:latin typeface="Symbol" pitchFamily="18" charset="2"/>
              </a:rPr>
              <a:t>a</a:t>
            </a:r>
            <a:r>
              <a:rPr lang="en-GB" sz="2600"/>
              <a:t>, MCP-1, RANTES, ENA-78, GRO</a:t>
            </a:r>
            <a:r>
              <a:rPr lang="en-GB" sz="2600">
                <a:latin typeface="Symbol" pitchFamily="18" charset="2"/>
              </a:rPr>
              <a:t>a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200">
              <a:latin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b="1"/>
              <a:t>Growth Factors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/>
              <a:t>	e.g. VEGF, PDGF, FGF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/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23863" y="3613150"/>
            <a:ext cx="1423987" cy="14033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930400" y="3651250"/>
            <a:ext cx="1304925" cy="1098550"/>
          </a:xfrm>
          <a:prstGeom prst="rect">
            <a:avLst/>
          </a:prstGeom>
          <a:solidFill>
            <a:srgbClr val="FF7C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800100" y="3335338"/>
            <a:ext cx="7840663" cy="20526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504113" y="2093913"/>
            <a:ext cx="1379537" cy="1216025"/>
          </a:xfrm>
          <a:prstGeom prst="rect">
            <a:avLst/>
          </a:prstGeom>
          <a:solidFill>
            <a:srgbClr val="6666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164138" y="4286250"/>
            <a:ext cx="3743325" cy="112395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88938" y="5486400"/>
            <a:ext cx="3743325" cy="112395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309688" y="1733550"/>
            <a:ext cx="63674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4398963" y="4425950"/>
            <a:ext cx="598487" cy="827088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0" y="288"/>
              </a:cxn>
              <a:cxn ang="0">
                <a:pos x="344" y="288"/>
              </a:cxn>
              <a:cxn ang="0">
                <a:pos x="160" y="0"/>
              </a:cxn>
            </a:cxnLst>
            <a:rect l="0" t="0" r="r" b="b"/>
            <a:pathLst>
              <a:path w="345" h="289">
                <a:moveTo>
                  <a:pt x="160" y="0"/>
                </a:moveTo>
                <a:lnTo>
                  <a:pt x="0" y="288"/>
                </a:lnTo>
                <a:lnTo>
                  <a:pt x="344" y="288"/>
                </a:lnTo>
                <a:lnTo>
                  <a:pt x="16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533400" y="5791200"/>
            <a:ext cx="3505200" cy="454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PRO-INFLAMMATORY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5257800" y="4572000"/>
            <a:ext cx="3484563" cy="454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ANTI-INFLAMMATORY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6149975" y="2170113"/>
            <a:ext cx="1108075" cy="1501775"/>
          </a:xfrm>
          <a:prstGeom prst="rect">
            <a:avLst/>
          </a:prstGeom>
          <a:solidFill>
            <a:srgbClr val="6666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227763" y="2387600"/>
            <a:ext cx="860425" cy="95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IL-10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IL-13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IL-11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500063" y="3986213"/>
            <a:ext cx="10985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595313" y="3938588"/>
            <a:ext cx="1085850" cy="7334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3200" b="1" baseline="-12000">
                <a:solidFill>
                  <a:srgbClr val="000000"/>
                </a:solidFill>
              </a:rPr>
              <a:t>IL-1</a:t>
            </a:r>
          </a:p>
          <a:p>
            <a:pPr algn="ctr" defTabSz="762000"/>
            <a:r>
              <a:rPr lang="en-US" sz="3200" b="1" baseline="-12000">
                <a:solidFill>
                  <a:srgbClr val="000000"/>
                </a:solidFill>
              </a:rPr>
              <a:t>TNF</a:t>
            </a:r>
            <a:r>
              <a:rPr lang="en-US" sz="3200" b="1" baseline="-12000">
                <a:solidFill>
                  <a:srgbClr val="000000"/>
                </a:solidFill>
                <a:latin typeface="Symbol" pitchFamily="18" charset="2"/>
              </a:rPr>
              <a:t>a   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1779588" y="1509713"/>
            <a:ext cx="2244725" cy="952500"/>
          </a:xfrm>
          <a:prstGeom prst="rect">
            <a:avLst/>
          </a:prstGeom>
          <a:solidFill>
            <a:srgbClr val="FF7C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1828800" y="1671638"/>
            <a:ext cx="2143125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Chemokines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4857750" y="3141663"/>
            <a:ext cx="987425" cy="895350"/>
          </a:xfrm>
          <a:prstGeom prst="rect">
            <a:avLst/>
          </a:prstGeom>
          <a:solidFill>
            <a:srgbClr val="6666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4932363" y="3340100"/>
            <a:ext cx="811212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TGF</a:t>
            </a:r>
            <a:r>
              <a:rPr lang="en-US" sz="2800" b="1" baseline="-20000">
                <a:solidFill>
                  <a:srgbClr val="00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7646988" y="2332038"/>
            <a:ext cx="1058862" cy="6699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sTNF-R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IL-1ra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1778000" y="2470150"/>
            <a:ext cx="966788" cy="1098550"/>
          </a:xfrm>
          <a:prstGeom prst="rect">
            <a:avLst/>
          </a:prstGeom>
          <a:solidFill>
            <a:srgbClr val="FF7C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1897063" y="2636838"/>
            <a:ext cx="760412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IL-12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IL-15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684213" y="2090738"/>
            <a:ext cx="846137" cy="1376362"/>
          </a:xfrm>
          <a:prstGeom prst="rect">
            <a:avLst/>
          </a:prstGeom>
          <a:solidFill>
            <a:srgbClr val="FF7C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768350" y="2314575"/>
            <a:ext cx="650875" cy="95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IL-6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LIF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OSM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2063750" y="3892550"/>
            <a:ext cx="1011238" cy="6699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GM-CSF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M-CSF</a:t>
            </a: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215900" y="304800"/>
            <a:ext cx="8612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 Disequilibrium of Pro-Inflammatory and Anti-Inflammatory Cytokines in RA Joints</a:t>
            </a:r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4371975" y="1671638"/>
            <a:ext cx="139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baseline="-12000">
                <a:solidFill>
                  <a:srgbClr val="000000"/>
                </a:solidFill>
              </a:rPr>
              <a:t>VEGF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3316288" y="2479675"/>
            <a:ext cx="966787" cy="1098550"/>
          </a:xfrm>
          <a:prstGeom prst="rect">
            <a:avLst/>
          </a:prstGeom>
          <a:solidFill>
            <a:srgbClr val="FF7C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3363913" y="2817813"/>
            <a:ext cx="760412" cy="66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IL-17</a:t>
            </a:r>
          </a:p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IL-18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3352800" y="3594100"/>
            <a:ext cx="944563" cy="866775"/>
          </a:xfrm>
          <a:prstGeom prst="rect">
            <a:avLst/>
          </a:prstGeom>
          <a:solidFill>
            <a:srgbClr val="FF7C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3378200" y="3878263"/>
            <a:ext cx="854075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baseline="-12000">
                <a:solidFill>
                  <a:srgbClr val="000000"/>
                </a:solidFill>
              </a:rPr>
              <a:t>VEGF</a:t>
            </a:r>
            <a:endParaRPr lang="en-US" sz="2800" b="1" baseline="-2000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596900"/>
            <a:ext cx="8110538" cy="1143000"/>
          </a:xfrm>
        </p:spPr>
        <p:txBody>
          <a:bodyPr/>
          <a:lstStyle/>
          <a:p>
            <a:r>
              <a:rPr lang="en-GB" sz="4000" b="1"/>
              <a:t>Why do patients with RA see a doctor 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981200"/>
            <a:ext cx="83169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Complain of symptoms</a:t>
            </a:r>
          </a:p>
          <a:p>
            <a:pPr lvl="1">
              <a:lnSpc>
                <a:spcPct val="90000"/>
              </a:lnSpc>
            </a:pPr>
            <a:r>
              <a:rPr lang="en-GB"/>
              <a:t>pain in joints</a:t>
            </a:r>
          </a:p>
          <a:p>
            <a:pPr lvl="1">
              <a:lnSpc>
                <a:spcPct val="90000"/>
              </a:lnSpc>
            </a:pPr>
            <a:r>
              <a:rPr lang="en-GB"/>
              <a:t>stiffness of: hands, in and  around joints and neck</a:t>
            </a:r>
          </a:p>
          <a:p>
            <a:pPr lvl="1">
              <a:lnSpc>
                <a:spcPct val="90000"/>
              </a:lnSpc>
            </a:pPr>
            <a:r>
              <a:rPr lang="en-GB"/>
              <a:t>fatigue</a:t>
            </a:r>
          </a:p>
          <a:p>
            <a:pPr>
              <a:lnSpc>
                <a:spcPct val="90000"/>
              </a:lnSpc>
            </a:pPr>
            <a:r>
              <a:rPr lang="en-GB"/>
              <a:t>Problems in coping with activities related to :</a:t>
            </a:r>
          </a:p>
          <a:p>
            <a:pPr lvl="1">
              <a:lnSpc>
                <a:spcPct val="90000"/>
              </a:lnSpc>
            </a:pPr>
            <a:r>
              <a:rPr lang="en-GB"/>
              <a:t>daily living</a:t>
            </a:r>
          </a:p>
          <a:p>
            <a:pPr lvl="1">
              <a:lnSpc>
                <a:spcPct val="90000"/>
              </a:lnSpc>
            </a:pPr>
            <a:r>
              <a:rPr lang="en-GB"/>
              <a:t>social, sport, travel</a:t>
            </a:r>
          </a:p>
          <a:p>
            <a:pPr lvl="1">
              <a:lnSpc>
                <a:spcPct val="90000"/>
              </a:lnSpc>
            </a:pPr>
            <a:r>
              <a:rPr lang="en-GB"/>
              <a:t>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/>
              <a:t>How Do We Diagnose RA Clinically 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863" y="2608263"/>
            <a:ext cx="6789737" cy="356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/>
              <a:t>Morning Stiffness &gt; 1</a:t>
            </a:r>
          </a:p>
          <a:p>
            <a:pPr>
              <a:lnSpc>
                <a:spcPct val="90000"/>
              </a:lnSpc>
            </a:pPr>
            <a:r>
              <a:rPr lang="en-GB" sz="2800" b="1"/>
              <a:t>Arthritis at least 3 joints</a:t>
            </a:r>
          </a:p>
          <a:p>
            <a:pPr>
              <a:lnSpc>
                <a:spcPct val="90000"/>
              </a:lnSpc>
            </a:pPr>
            <a:r>
              <a:rPr lang="en-GB" sz="2800" b="1"/>
              <a:t>Arthritis hand joints</a:t>
            </a:r>
          </a:p>
          <a:p>
            <a:pPr>
              <a:lnSpc>
                <a:spcPct val="90000"/>
              </a:lnSpc>
            </a:pPr>
            <a:r>
              <a:rPr lang="en-GB" sz="2800" b="1"/>
              <a:t>Symmetric arthritis</a:t>
            </a:r>
          </a:p>
          <a:p>
            <a:pPr>
              <a:lnSpc>
                <a:spcPct val="90000"/>
              </a:lnSpc>
            </a:pPr>
            <a:r>
              <a:rPr lang="en-GB" sz="2800" b="1"/>
              <a:t>Rheumatoid nodule</a:t>
            </a:r>
          </a:p>
          <a:p>
            <a:pPr>
              <a:lnSpc>
                <a:spcPct val="90000"/>
              </a:lnSpc>
            </a:pPr>
            <a:r>
              <a:rPr lang="en-GB" sz="2800" b="1"/>
              <a:t>Rheumatoid factor</a:t>
            </a:r>
          </a:p>
          <a:p>
            <a:pPr>
              <a:lnSpc>
                <a:spcPct val="90000"/>
              </a:lnSpc>
            </a:pPr>
            <a:r>
              <a:rPr lang="en-GB" sz="2800" b="1"/>
              <a:t>Joint erosion X-ray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/>
              <a:t>*</a:t>
            </a:r>
            <a:r>
              <a:rPr lang="en-GB" sz="2000" b="1"/>
              <a:t>must have 4 out of 7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867400" y="6642100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2895600" y="2971800"/>
            <a:ext cx="4014788" cy="2689225"/>
            <a:chOff x="293" y="904"/>
            <a:chExt cx="2529" cy="1694"/>
          </a:xfrm>
        </p:grpSpPr>
        <p:pic>
          <p:nvPicPr>
            <p:cNvPr id="36868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" y="904"/>
              <a:ext cx="2529" cy="16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350" y="932"/>
              <a:ext cx="2391" cy="16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914400" y="1143000"/>
            <a:ext cx="8229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4450" rIns="92075" bIns="44450" anchor="b"/>
          <a:lstStyle/>
          <a:p>
            <a:pPr algn="ctr"/>
            <a:r>
              <a:rPr lang="en-US" sz="3600" b="1"/>
              <a:t>Proximal interphalangeal joint Swelling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648200" y="1524000"/>
            <a:ext cx="4114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Rheumatoid Arthritis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/>
              <a:t>Historical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Epidemiology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Disease Pathogenesis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Clinical Considerations</a:t>
            </a:r>
          </a:p>
          <a:p>
            <a:pPr>
              <a:lnSpc>
                <a:spcPct val="90000"/>
              </a:lnSpc>
            </a:pPr>
            <a:endParaRPr lang="en-GB" sz="2800" b="1"/>
          </a:p>
          <a:p>
            <a:pPr>
              <a:lnSpc>
                <a:spcPct val="90000"/>
              </a:lnSpc>
            </a:pPr>
            <a:r>
              <a:rPr lang="en-GB" sz="2800" b="1"/>
              <a:t>Clinical Case Study</a:t>
            </a:r>
          </a:p>
          <a:p>
            <a:pPr>
              <a:lnSpc>
                <a:spcPct val="90000"/>
              </a:lnSpc>
            </a:pPr>
            <a:endParaRPr lang="en-GB" sz="2800" b="1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76800" y="2106613"/>
          <a:ext cx="3810000" cy="2644775"/>
        </p:xfrm>
        <a:graphic>
          <a:graphicData uri="http://schemas.openxmlformats.org/presentationml/2006/ole">
            <p:oleObj spid="_x0000_s3076" name="Photo Editor Photo" r:id="rId3" imgW="4638095" imgH="3219899" progId="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35675" y="6859588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590800" y="2667000"/>
            <a:ext cx="4014788" cy="2687638"/>
            <a:chOff x="293" y="915"/>
            <a:chExt cx="2529" cy="1693"/>
          </a:xfrm>
        </p:grpSpPr>
        <p:pic>
          <p:nvPicPr>
            <p:cNvPr id="37892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" y="915"/>
              <a:ext cx="2529" cy="16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350" y="943"/>
              <a:ext cx="2391" cy="16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33400" y="1676400"/>
            <a:ext cx="8229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4450" rIns="92075" bIns="44450" anchor="b"/>
          <a:lstStyle/>
          <a:p>
            <a:pPr algn="ctr"/>
            <a:r>
              <a:rPr lang="en-US" sz="4400" b="1"/>
              <a:t>Ulnar Deviation, MCP Swelling, Left Wrist Swelling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2000" y="1676400"/>
            <a:ext cx="4114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-498475" y="262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99331" name="Picture 3" descr="1303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143125"/>
            <a:ext cx="3656012" cy="2741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9332" name="Picture 4" descr="JPG00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975" y="2168525"/>
            <a:ext cx="4075113" cy="27162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558925" y="668338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/>
              <a:t>Rheumatoid hand deformities</a:t>
            </a:r>
            <a:endParaRPr lang="en-US" sz="3600" b="1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01688" y="5327650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“Swan neck” deformity</a:t>
            </a:r>
            <a:endParaRPr 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045075" y="5327650"/>
            <a:ext cx="323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“Boutonniere” deformity</a:t>
            </a:r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2486025" y="3259138"/>
            <a:ext cx="257175" cy="463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 flipH="1">
            <a:off x="7585075" y="2168525"/>
            <a:ext cx="309563" cy="454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z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2060575"/>
            <a:ext cx="5356225" cy="3400425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Z- thumbs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Nodules</a:t>
            </a:r>
          </a:p>
        </p:txBody>
      </p:sp>
      <p:pic>
        <p:nvPicPr>
          <p:cNvPr id="54275" name="Picture 3" descr="M24041-069-f0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4977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nodules elb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7013"/>
            <a:ext cx="8594725" cy="627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over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48600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Extra-articular features in RA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01713"/>
            <a:ext cx="8283575" cy="5856287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GB" sz="2800">
                <a:solidFill>
                  <a:schemeClr val="tx2"/>
                </a:solidFill>
              </a:rPr>
              <a:t>Respiratory</a:t>
            </a:r>
          </a:p>
          <a:p>
            <a:pPr marL="1295400" lvl="2" indent="-38100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Pleural effusion  M&gt;F (need to exclude other causes)</a:t>
            </a:r>
          </a:p>
          <a:p>
            <a:pPr marL="1295400" lvl="2" indent="-38100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Rheumatoid nodules (Caplan’s syndrome)</a:t>
            </a:r>
          </a:p>
          <a:p>
            <a:pPr marL="1295400" lvl="2" indent="-38100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 Interstitial lung disease (fibrosing alveolitis/fibrosis)</a:t>
            </a:r>
          </a:p>
          <a:p>
            <a:pPr marL="1295400" lvl="2" indent="-381000"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Bronchiolitis obliterans (small airway disease)</a:t>
            </a:r>
          </a:p>
          <a:p>
            <a:pPr marL="533400" indent="-533400">
              <a:lnSpc>
                <a:spcPct val="80000"/>
              </a:lnSpc>
            </a:pPr>
            <a:r>
              <a:rPr lang="en-GB" sz="2800">
                <a:solidFill>
                  <a:schemeClr val="tx2"/>
                </a:solidFill>
              </a:rPr>
              <a:t>Pericarditis/pericardial effusion</a:t>
            </a:r>
          </a:p>
          <a:p>
            <a:pPr marL="533400" indent="-533400">
              <a:lnSpc>
                <a:spcPct val="80000"/>
              </a:lnSpc>
            </a:pPr>
            <a:r>
              <a:rPr lang="en-GB" sz="2800">
                <a:solidFill>
                  <a:schemeClr val="tx2"/>
                </a:solidFill>
              </a:rPr>
              <a:t>Neurological</a:t>
            </a:r>
          </a:p>
          <a:p>
            <a:pPr marL="914400" lvl="1" indent="-457200">
              <a:lnSpc>
                <a:spcPct val="80000"/>
              </a:lnSpc>
            </a:pPr>
            <a:r>
              <a:rPr lang="en-GB" sz="2400">
                <a:solidFill>
                  <a:schemeClr val="tx2"/>
                </a:solidFill>
              </a:rPr>
              <a:t>Most commonly carpal tunnel syndrome</a:t>
            </a:r>
          </a:p>
          <a:p>
            <a:pPr marL="914400" lvl="1" indent="-457200">
              <a:lnSpc>
                <a:spcPct val="80000"/>
              </a:lnSpc>
            </a:pPr>
            <a:r>
              <a:rPr lang="en-GB" sz="2400">
                <a:solidFill>
                  <a:schemeClr val="tx2"/>
                </a:solidFill>
              </a:rPr>
              <a:t>Peripheral neuropathy (stocking and glove)</a:t>
            </a:r>
          </a:p>
          <a:p>
            <a:pPr marL="914400" lvl="1" indent="-457200">
              <a:lnSpc>
                <a:spcPct val="80000"/>
              </a:lnSpc>
            </a:pPr>
            <a:r>
              <a:rPr lang="en-GB" sz="2400">
                <a:solidFill>
                  <a:schemeClr val="tx2"/>
                </a:solidFill>
              </a:rPr>
              <a:t>Mononeuritis multiplex eg foot drop</a:t>
            </a:r>
          </a:p>
          <a:p>
            <a:pPr marL="533400" indent="-533400">
              <a:lnSpc>
                <a:spcPct val="80000"/>
              </a:lnSpc>
            </a:pPr>
            <a:r>
              <a:rPr lang="en-GB" sz="2800">
                <a:solidFill>
                  <a:schemeClr val="tx2"/>
                </a:solidFill>
              </a:rPr>
              <a:t>Haematological</a:t>
            </a:r>
          </a:p>
          <a:p>
            <a:pPr marL="914400" lvl="1" indent="-457200">
              <a:lnSpc>
                <a:spcPct val="80000"/>
              </a:lnSpc>
            </a:pPr>
            <a:r>
              <a:rPr lang="en-GB" sz="2400">
                <a:solidFill>
                  <a:schemeClr val="tx2"/>
                </a:solidFill>
              </a:rPr>
              <a:t>Anaemia common – many causes…</a:t>
            </a:r>
          </a:p>
          <a:p>
            <a:pPr marL="914400" lvl="1" indent="-457200">
              <a:lnSpc>
                <a:spcPct val="80000"/>
              </a:lnSpc>
            </a:pPr>
            <a:r>
              <a:rPr lang="en-GB" sz="2400">
                <a:solidFill>
                  <a:schemeClr val="tx2"/>
                </a:solidFill>
              </a:rPr>
              <a:t>Neutropaenia + splenomegaly +RA = Felty’s syndrome</a:t>
            </a:r>
          </a:p>
          <a:p>
            <a:pPr marL="533400" indent="-533400">
              <a:lnSpc>
                <a:spcPct val="80000"/>
              </a:lnSpc>
            </a:pPr>
            <a:r>
              <a:rPr lang="en-GB" sz="2800">
                <a:solidFill>
                  <a:schemeClr val="tx2"/>
                </a:solidFill>
              </a:rPr>
              <a:t>Amyloidosis</a:t>
            </a:r>
          </a:p>
          <a:p>
            <a:pPr marL="533400" indent="-533400">
              <a:lnSpc>
                <a:spcPct val="80000"/>
              </a:lnSpc>
            </a:pPr>
            <a:r>
              <a:rPr lang="en-GB" sz="2800">
                <a:solidFill>
                  <a:schemeClr val="tx2"/>
                </a:solidFill>
              </a:rPr>
              <a:t>Atlanto-axial subluxation – endangers spinal cord</a:t>
            </a:r>
          </a:p>
          <a:p>
            <a:pPr marL="1295400" lvl="2" indent="-381000">
              <a:lnSpc>
                <a:spcPct val="80000"/>
              </a:lnSpc>
              <a:buFontTx/>
              <a:buNone/>
            </a:pPr>
            <a:endParaRPr lang="en-GB" sz="2000">
              <a:solidFill>
                <a:srgbClr val="FFFF00"/>
              </a:solidFill>
            </a:endParaRPr>
          </a:p>
          <a:p>
            <a:pPr marL="533400" indent="-533400">
              <a:lnSpc>
                <a:spcPct val="80000"/>
              </a:lnSpc>
            </a:pPr>
            <a:endParaRPr lang="en-GB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Pulmonary Nodules</a:t>
            </a:r>
          </a:p>
        </p:txBody>
      </p:sp>
      <p:pic>
        <p:nvPicPr>
          <p:cNvPr id="55299" name="Picture 3" descr="pul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371600"/>
            <a:ext cx="3487738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/>
              <a:t>How Do We Diagnose RA Clinically 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863" y="2608263"/>
            <a:ext cx="6503987" cy="2862262"/>
          </a:xfrm>
        </p:spPr>
        <p:txBody>
          <a:bodyPr/>
          <a:lstStyle/>
          <a:p>
            <a:r>
              <a:rPr lang="en-GB"/>
              <a:t>Extra-articular features</a:t>
            </a:r>
          </a:p>
          <a:p>
            <a:pPr lvl="1"/>
            <a:r>
              <a:rPr lang="en-GB"/>
              <a:t>nodules, vasculitis</a:t>
            </a:r>
          </a:p>
          <a:p>
            <a:pPr lvl="1"/>
            <a:r>
              <a:rPr lang="en-GB"/>
              <a:t>pleural-pericardial disease</a:t>
            </a:r>
          </a:p>
          <a:p>
            <a:pPr lvl="1"/>
            <a:r>
              <a:rPr lang="en-GB"/>
              <a:t>organ involvement ; e.g. lungs, eyes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lid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63" y="255588"/>
            <a:ext cx="4049712" cy="620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838200"/>
            <a:ext cx="7772400" cy="1143000"/>
          </a:xfrm>
        </p:spPr>
        <p:txBody>
          <a:bodyPr/>
          <a:lstStyle/>
          <a:p>
            <a:r>
              <a:rPr lang="en-GB"/>
              <a:t>History of 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2667000"/>
            <a:ext cx="6386512" cy="2362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sz="2800" b="1"/>
              <a:t>First description : 18th century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sz="2800" b="1"/>
              <a:t>Coining of the term : 1856 by Garrod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sz="2800" b="1"/>
              <a:t>Evolving concepts of disease definition, causation and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Corneal Melt</a:t>
            </a:r>
          </a:p>
        </p:txBody>
      </p:sp>
      <p:pic>
        <p:nvPicPr>
          <p:cNvPr id="53251" name="Picture 3" descr="M24041-081-f1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8163" y="1447800"/>
            <a:ext cx="2987675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295400" y="609600"/>
          <a:ext cx="7162800" cy="5638800"/>
        </p:xfrm>
        <a:graphic>
          <a:graphicData uri="http://schemas.openxmlformats.org/presentationml/2006/ole">
            <p:oleObj spid="_x0000_s79874" name="Photo Editor Photo" r:id="rId3" imgW="5001323" imgH="3333333" progId="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Tests are Useful in Diagnosis 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350" y="2255838"/>
            <a:ext cx="7772400" cy="4114800"/>
          </a:xfrm>
        </p:spPr>
        <p:txBody>
          <a:bodyPr/>
          <a:lstStyle/>
          <a:p>
            <a:r>
              <a:rPr lang="en-GB"/>
              <a:t>Laboratory tests for:</a:t>
            </a:r>
          </a:p>
          <a:p>
            <a:pPr lvl="1"/>
            <a:r>
              <a:rPr lang="en-GB"/>
              <a:t>anaemia, leucocytosis, thrombocytosis</a:t>
            </a:r>
          </a:p>
          <a:p>
            <a:pPr lvl="1"/>
            <a:r>
              <a:rPr lang="en-GB"/>
              <a:t>Acute phase response: ESR, CRP</a:t>
            </a:r>
          </a:p>
          <a:p>
            <a:pPr lvl="1"/>
            <a:r>
              <a:rPr lang="en-GB"/>
              <a:t>rheumatoid factor</a:t>
            </a:r>
          </a:p>
          <a:p>
            <a:r>
              <a:rPr lang="en-GB"/>
              <a:t>X-rays : hands and feet for joint space narrowing, osteopenia and bone erosions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Rheumatoid Factor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2189163"/>
            <a:ext cx="7124700" cy="374015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/>
              <a:t>Antibodies that recognize Fc portion of IgG</a:t>
            </a:r>
          </a:p>
          <a:p>
            <a:pPr>
              <a:spcAft>
                <a:spcPct val="50000"/>
              </a:spcAft>
            </a:pPr>
            <a:r>
              <a:rPr lang="en-US"/>
              <a:t>Can be IgM, IgG, IgA, IgE</a:t>
            </a:r>
          </a:p>
          <a:p>
            <a:pPr>
              <a:spcAft>
                <a:spcPct val="50000"/>
              </a:spcAft>
            </a:pPr>
            <a:r>
              <a:rPr lang="en-US"/>
              <a:t>85% of patients with RA over the first 2 years become RF+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ff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55613" y="393700"/>
            <a:ext cx="823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3600" b="1"/>
              <a:t>Anti-citrullinated cyclic-peptides in RA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841500" y="5737225"/>
            <a:ext cx="546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000" b="1">
                <a:solidFill>
                  <a:schemeClr val="tx2"/>
                </a:solidFill>
              </a:rPr>
              <a:t>Schellekens GA </a:t>
            </a:r>
            <a:r>
              <a:rPr lang="en-GB" sz="2000" b="1" i="1">
                <a:solidFill>
                  <a:schemeClr val="tx2"/>
                </a:solidFill>
              </a:rPr>
              <a:t>et al</a:t>
            </a:r>
            <a:r>
              <a:rPr lang="en-GB" sz="2000" b="1">
                <a:solidFill>
                  <a:schemeClr val="tx2"/>
                </a:solidFill>
              </a:rPr>
              <a:t>, J Clin Invest 1998; 101:273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784225" y="2043113"/>
            <a:ext cx="75755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800" b="1">
                <a:solidFill>
                  <a:schemeClr val="tx2"/>
                </a:solidFill>
              </a:rPr>
              <a:t>An ELISA assay consisting of several citrulline-containing peptide variants has </a:t>
            </a:r>
          </a:p>
          <a:p>
            <a:pPr eaLnBrk="1" hangingPunct="1"/>
            <a:endParaRPr lang="en-GB" sz="2800" b="1">
              <a:solidFill>
                <a:schemeClr val="tx2"/>
              </a:solidFill>
            </a:endParaRPr>
          </a:p>
          <a:p>
            <a:pPr eaLnBrk="1" hangingPunct="1">
              <a:buClr>
                <a:srgbClr val="FF9900"/>
              </a:buClr>
              <a:buSzPct val="110000"/>
              <a:buFont typeface="Wingdings" pitchFamily="2" charset="2"/>
              <a:buChar char="q"/>
            </a:pPr>
            <a:r>
              <a:rPr lang="en-GB" sz="2800" b="1">
                <a:solidFill>
                  <a:srgbClr val="FFFF99"/>
                </a:solidFill>
              </a:rPr>
              <a:t>    </a:t>
            </a:r>
            <a:r>
              <a:rPr lang="en-GB" sz="2800" b="1"/>
              <a:t>sensitivity for RA of  &gt;75%</a:t>
            </a:r>
          </a:p>
          <a:p>
            <a:pPr eaLnBrk="1" hangingPunct="1">
              <a:buClr>
                <a:srgbClr val="FF9900"/>
              </a:buClr>
              <a:buSzPct val="110000"/>
              <a:buFont typeface="Wingdings" pitchFamily="2" charset="2"/>
              <a:buChar char="q"/>
            </a:pPr>
            <a:endParaRPr lang="en-GB" sz="2800" b="1"/>
          </a:p>
          <a:p>
            <a:pPr eaLnBrk="1" hangingPunct="1">
              <a:buClr>
                <a:srgbClr val="FF9900"/>
              </a:buClr>
              <a:buSzPct val="110000"/>
              <a:buFont typeface="Wingdings" pitchFamily="2" charset="2"/>
              <a:buChar char="q"/>
            </a:pPr>
            <a:r>
              <a:rPr lang="en-GB" sz="2800" b="1"/>
              <a:t>    specificity for RA of &gt; 95%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8825" y="1636713"/>
            <a:ext cx="7772400" cy="4114800"/>
          </a:xfrm>
          <a:noFill/>
          <a:ln/>
        </p:spPr>
        <p:txBody>
          <a:bodyPr lIns="92075" tIns="46038" rIns="92075" bIns="46038"/>
          <a:lstStyle/>
          <a:p>
            <a:pPr marL="571500" indent="-571500">
              <a:lnSpc>
                <a:spcPct val="90000"/>
              </a:lnSpc>
            </a:pPr>
            <a:r>
              <a:rPr lang="en-US" sz="4000"/>
              <a:t>Control of symptoms</a:t>
            </a:r>
          </a:p>
          <a:p>
            <a:pPr marL="571500" indent="-571500">
              <a:lnSpc>
                <a:spcPct val="90000"/>
              </a:lnSpc>
            </a:pPr>
            <a:r>
              <a:rPr lang="en-US" sz="4000"/>
              <a:t>Objective control of inflammation</a:t>
            </a:r>
          </a:p>
          <a:p>
            <a:pPr marL="571500" indent="-571500">
              <a:lnSpc>
                <a:spcPct val="90000"/>
              </a:lnSpc>
            </a:pPr>
            <a:r>
              <a:rPr lang="en-US" sz="4000"/>
              <a:t>Control acute phase response</a:t>
            </a:r>
          </a:p>
          <a:p>
            <a:pPr marL="571500" indent="-571500">
              <a:lnSpc>
                <a:spcPct val="90000"/>
              </a:lnSpc>
            </a:pPr>
            <a:r>
              <a:rPr lang="en-US" sz="4000"/>
              <a:t>Prevent tissue degeneration</a:t>
            </a:r>
          </a:p>
          <a:p>
            <a:pPr marL="571500" indent="-571500">
              <a:lnSpc>
                <a:spcPct val="90000"/>
              </a:lnSpc>
            </a:pPr>
            <a:r>
              <a:rPr lang="en-US" sz="4000"/>
              <a:t>Limit loss of function, well being and premature death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What we want to achieve: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96850"/>
            <a:ext cx="8524875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Pharmacotherapeutics in Rheumatoid Arthritis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2827338" y="5272088"/>
            <a:ext cx="3406775" cy="1190625"/>
            <a:chOff x="1781" y="3321"/>
            <a:chExt cx="2146" cy="750"/>
          </a:xfrm>
        </p:grpSpPr>
        <p:sp>
          <p:nvSpPr>
            <p:cNvPr id="103429" name="Oval 5"/>
            <p:cNvSpPr>
              <a:spLocks noChangeArrowheads="1"/>
            </p:cNvSpPr>
            <p:nvPr/>
          </p:nvSpPr>
          <p:spPr bwMode="auto">
            <a:xfrm>
              <a:off x="1781" y="3321"/>
              <a:ext cx="2146" cy="75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2305" y="3513"/>
              <a:ext cx="10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</a:rPr>
                <a:t>Biologics</a:t>
              </a:r>
              <a:endParaRPr lang="en-GB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103431" name="Group 7"/>
          <p:cNvGrpSpPr>
            <a:grpSpLocks/>
          </p:cNvGrpSpPr>
          <p:nvPr/>
        </p:nvGrpSpPr>
        <p:grpSpPr bwMode="auto">
          <a:xfrm>
            <a:off x="2827338" y="3921125"/>
            <a:ext cx="3406775" cy="1190625"/>
            <a:chOff x="1781" y="2470"/>
            <a:chExt cx="2146" cy="750"/>
          </a:xfrm>
        </p:grpSpPr>
        <p:sp>
          <p:nvSpPr>
            <p:cNvPr id="103432" name="Oval 8"/>
            <p:cNvSpPr>
              <a:spLocks noChangeArrowheads="1"/>
            </p:cNvSpPr>
            <p:nvPr/>
          </p:nvSpPr>
          <p:spPr bwMode="auto">
            <a:xfrm>
              <a:off x="1781" y="2470"/>
              <a:ext cx="2146" cy="75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3" name="Text Box 9"/>
            <p:cNvSpPr txBox="1">
              <a:spLocks noChangeArrowheads="1"/>
            </p:cNvSpPr>
            <p:nvPr/>
          </p:nvSpPr>
          <p:spPr bwMode="auto">
            <a:xfrm>
              <a:off x="2269" y="2662"/>
              <a:ext cx="11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</a:rPr>
                <a:t>DMARDs</a:t>
              </a:r>
              <a:endParaRPr lang="en-GB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2827338" y="2606675"/>
            <a:ext cx="3406775" cy="1190625"/>
            <a:chOff x="1781" y="1642"/>
            <a:chExt cx="2146" cy="750"/>
          </a:xfrm>
        </p:grpSpPr>
        <p:sp>
          <p:nvSpPr>
            <p:cNvPr id="103435" name="Oval 11"/>
            <p:cNvSpPr>
              <a:spLocks noChangeArrowheads="1"/>
            </p:cNvSpPr>
            <p:nvPr/>
          </p:nvSpPr>
          <p:spPr bwMode="auto">
            <a:xfrm>
              <a:off x="1781" y="1642"/>
              <a:ext cx="2146" cy="75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6" name="Text Box 12"/>
            <p:cNvSpPr txBox="1">
              <a:spLocks noChangeArrowheads="1"/>
            </p:cNvSpPr>
            <p:nvPr/>
          </p:nvSpPr>
          <p:spPr bwMode="auto">
            <a:xfrm>
              <a:off x="1978" y="1834"/>
              <a:ext cx="17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</a:rPr>
                <a:t>Glucocorticoids</a:t>
              </a:r>
              <a:endParaRPr lang="en-GB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103437" name="Group 13"/>
          <p:cNvGrpSpPr>
            <a:grpSpLocks/>
          </p:cNvGrpSpPr>
          <p:nvPr/>
        </p:nvGrpSpPr>
        <p:grpSpPr bwMode="auto">
          <a:xfrm>
            <a:off x="2827338" y="1255713"/>
            <a:ext cx="3406775" cy="1190625"/>
            <a:chOff x="1781" y="791"/>
            <a:chExt cx="2146" cy="750"/>
          </a:xfrm>
        </p:grpSpPr>
        <p:sp>
          <p:nvSpPr>
            <p:cNvPr id="103438" name="Oval 14"/>
            <p:cNvSpPr>
              <a:spLocks noChangeArrowheads="1"/>
            </p:cNvSpPr>
            <p:nvPr/>
          </p:nvSpPr>
          <p:spPr bwMode="auto">
            <a:xfrm>
              <a:off x="1781" y="791"/>
              <a:ext cx="2146" cy="75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355" y="983"/>
              <a:ext cx="9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</a:rPr>
                <a:t>NSAIDs</a:t>
              </a:r>
              <a:endParaRPr lang="en-GB" sz="32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439738"/>
            <a:ext cx="8177213" cy="1143000"/>
          </a:xfrm>
        </p:spPr>
        <p:txBody>
          <a:bodyPr/>
          <a:lstStyle/>
          <a:p>
            <a:r>
              <a:rPr lang="en-GB" sz="4000" b="1"/>
              <a:t>Non-Steroidal Anti-Inflammatory Drugs (NSAIDS)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GB"/>
              <a:t>Many preparations; widely used; long-term</a:t>
            </a:r>
          </a:p>
          <a:p>
            <a:pPr>
              <a:spcBef>
                <a:spcPct val="40000"/>
              </a:spcBef>
            </a:pPr>
            <a:r>
              <a:rPr lang="en-GB"/>
              <a:t>Helpful in control of symptoms</a:t>
            </a:r>
          </a:p>
          <a:p>
            <a:pPr>
              <a:spcBef>
                <a:spcPct val="40000"/>
              </a:spcBef>
            </a:pPr>
            <a:r>
              <a:rPr lang="en-GB"/>
              <a:t>Can (and do) cause side-effects including serious ones, especially gastropathic </a:t>
            </a:r>
          </a:p>
          <a:p>
            <a:pPr>
              <a:spcBef>
                <a:spcPct val="40000"/>
              </a:spcBef>
            </a:pPr>
            <a:r>
              <a:rPr lang="en-GB"/>
              <a:t>For patients at risk (elderly, past history of ulcers etc) : use with gastro-protective agents or use selective cox-II inhibitors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Disease Modifying Anti-rheumatic Agents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/>
              <a:t>Drugs that actually control the disease and not just treat symptoms</a:t>
            </a:r>
          </a:p>
          <a:p>
            <a:pPr>
              <a:spcAft>
                <a:spcPct val="50000"/>
              </a:spcAft>
            </a:pPr>
            <a:r>
              <a:rPr lang="en-US"/>
              <a:t>Should be used early on in patients</a:t>
            </a:r>
          </a:p>
          <a:p>
            <a:pPr>
              <a:spcAft>
                <a:spcPct val="50000"/>
              </a:spcAft>
            </a:pPr>
            <a:r>
              <a:rPr lang="en-US"/>
              <a:t>Erosions can develop in the joints of patients within the first two years of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auto">
          <a:xfrm>
            <a:off x="4725988" y="3290888"/>
            <a:ext cx="2822575" cy="1306512"/>
          </a:xfrm>
          <a:custGeom>
            <a:avLst/>
            <a:gdLst/>
            <a:ahLst/>
            <a:cxnLst>
              <a:cxn ang="0">
                <a:pos x="108" y="39"/>
              </a:cxn>
              <a:cxn ang="0">
                <a:pos x="45" y="38"/>
              </a:cxn>
              <a:cxn ang="0">
                <a:pos x="13" y="47"/>
              </a:cxn>
              <a:cxn ang="0">
                <a:pos x="20" y="166"/>
              </a:cxn>
              <a:cxn ang="0">
                <a:pos x="62" y="197"/>
              </a:cxn>
              <a:cxn ang="0">
                <a:pos x="109" y="162"/>
              </a:cxn>
              <a:cxn ang="0">
                <a:pos x="174" y="68"/>
              </a:cxn>
              <a:cxn ang="0">
                <a:pos x="233" y="39"/>
              </a:cxn>
              <a:cxn ang="0">
                <a:pos x="285" y="66"/>
              </a:cxn>
              <a:cxn ang="0">
                <a:pos x="331" y="139"/>
              </a:cxn>
              <a:cxn ang="0">
                <a:pos x="398" y="108"/>
              </a:cxn>
              <a:cxn ang="0">
                <a:pos x="448" y="126"/>
              </a:cxn>
              <a:cxn ang="0">
                <a:pos x="501" y="30"/>
              </a:cxn>
              <a:cxn ang="0">
                <a:pos x="550" y="54"/>
              </a:cxn>
              <a:cxn ang="0">
                <a:pos x="595" y="66"/>
              </a:cxn>
              <a:cxn ang="0">
                <a:pos x="653" y="90"/>
              </a:cxn>
              <a:cxn ang="0">
                <a:pos x="678" y="148"/>
              </a:cxn>
              <a:cxn ang="0">
                <a:pos x="615" y="153"/>
              </a:cxn>
              <a:cxn ang="0">
                <a:pos x="562" y="141"/>
              </a:cxn>
              <a:cxn ang="0">
                <a:pos x="504" y="157"/>
              </a:cxn>
              <a:cxn ang="0">
                <a:pos x="475" y="228"/>
              </a:cxn>
              <a:cxn ang="0">
                <a:pos x="544" y="258"/>
              </a:cxn>
              <a:cxn ang="0">
                <a:pos x="533" y="344"/>
              </a:cxn>
              <a:cxn ang="0">
                <a:pos x="576" y="414"/>
              </a:cxn>
              <a:cxn ang="0">
                <a:pos x="620" y="494"/>
              </a:cxn>
              <a:cxn ang="0">
                <a:pos x="666" y="606"/>
              </a:cxn>
              <a:cxn ang="0">
                <a:pos x="727" y="666"/>
              </a:cxn>
              <a:cxn ang="0">
                <a:pos x="765" y="664"/>
              </a:cxn>
              <a:cxn ang="0">
                <a:pos x="798" y="622"/>
              </a:cxn>
              <a:cxn ang="0">
                <a:pos x="841" y="550"/>
              </a:cxn>
              <a:cxn ang="0">
                <a:pos x="898" y="503"/>
              </a:cxn>
              <a:cxn ang="0">
                <a:pos x="817" y="470"/>
              </a:cxn>
              <a:cxn ang="0">
                <a:pos x="747" y="407"/>
              </a:cxn>
              <a:cxn ang="0">
                <a:pos x="796" y="358"/>
              </a:cxn>
              <a:cxn ang="0">
                <a:pos x="830" y="409"/>
              </a:cxn>
              <a:cxn ang="0">
                <a:pos x="876" y="438"/>
              </a:cxn>
              <a:cxn ang="0">
                <a:pos x="968" y="459"/>
              </a:cxn>
              <a:cxn ang="0">
                <a:pos x="1037" y="510"/>
              </a:cxn>
              <a:cxn ang="0">
                <a:pos x="1085" y="554"/>
              </a:cxn>
              <a:cxn ang="0">
                <a:pos x="1112" y="668"/>
              </a:cxn>
              <a:cxn ang="0">
                <a:pos x="1175" y="769"/>
              </a:cxn>
              <a:cxn ang="0">
                <a:pos x="1203" y="642"/>
              </a:cxn>
              <a:cxn ang="0">
                <a:pos x="1276" y="550"/>
              </a:cxn>
              <a:cxn ang="0">
                <a:pos x="1320" y="523"/>
              </a:cxn>
              <a:cxn ang="0">
                <a:pos x="1369" y="543"/>
              </a:cxn>
              <a:cxn ang="0">
                <a:pos x="1418" y="680"/>
              </a:cxn>
              <a:cxn ang="0">
                <a:pos x="1440" y="800"/>
              </a:cxn>
              <a:cxn ang="0">
                <a:pos x="1501" y="822"/>
              </a:cxn>
              <a:cxn ang="0">
                <a:pos x="1497" y="729"/>
              </a:cxn>
              <a:cxn ang="0">
                <a:pos x="1550" y="706"/>
              </a:cxn>
              <a:cxn ang="0">
                <a:pos x="1591" y="640"/>
              </a:cxn>
              <a:cxn ang="0">
                <a:pos x="1553" y="577"/>
              </a:cxn>
              <a:cxn ang="0">
                <a:pos x="1594" y="530"/>
              </a:cxn>
              <a:cxn ang="0">
                <a:pos x="1664" y="494"/>
              </a:cxn>
              <a:cxn ang="0">
                <a:pos x="1719" y="445"/>
              </a:cxn>
              <a:cxn ang="0">
                <a:pos x="1759" y="345"/>
              </a:cxn>
              <a:cxn ang="0">
                <a:pos x="1765" y="233"/>
              </a:cxn>
              <a:cxn ang="0">
                <a:pos x="1807" y="177"/>
              </a:cxn>
              <a:cxn ang="0">
                <a:pos x="1834" y="260"/>
              </a:cxn>
              <a:cxn ang="0">
                <a:pos x="1879" y="211"/>
              </a:cxn>
              <a:cxn ang="0">
                <a:pos x="1942" y="90"/>
              </a:cxn>
              <a:cxn ang="0">
                <a:pos x="1994" y="7"/>
              </a:cxn>
            </a:cxnLst>
            <a:rect l="0" t="0" r="r" b="b"/>
            <a:pathLst>
              <a:path w="2000" h="823">
                <a:moveTo>
                  <a:pt x="127" y="0"/>
                </a:moveTo>
                <a:lnTo>
                  <a:pt x="121" y="14"/>
                </a:lnTo>
                <a:lnTo>
                  <a:pt x="115" y="27"/>
                </a:lnTo>
                <a:lnTo>
                  <a:pt x="112" y="36"/>
                </a:lnTo>
                <a:lnTo>
                  <a:pt x="108" y="39"/>
                </a:lnTo>
                <a:lnTo>
                  <a:pt x="99" y="47"/>
                </a:lnTo>
                <a:lnTo>
                  <a:pt x="87" y="47"/>
                </a:lnTo>
                <a:lnTo>
                  <a:pt x="74" y="47"/>
                </a:lnTo>
                <a:lnTo>
                  <a:pt x="60" y="43"/>
                </a:lnTo>
                <a:lnTo>
                  <a:pt x="45" y="38"/>
                </a:lnTo>
                <a:lnTo>
                  <a:pt x="35" y="32"/>
                </a:lnTo>
                <a:lnTo>
                  <a:pt x="26" y="30"/>
                </a:lnTo>
                <a:lnTo>
                  <a:pt x="25" y="28"/>
                </a:lnTo>
                <a:lnTo>
                  <a:pt x="20" y="32"/>
                </a:lnTo>
                <a:lnTo>
                  <a:pt x="13" y="47"/>
                </a:lnTo>
                <a:lnTo>
                  <a:pt x="4" y="66"/>
                </a:lnTo>
                <a:lnTo>
                  <a:pt x="0" y="85"/>
                </a:lnTo>
                <a:lnTo>
                  <a:pt x="4" y="108"/>
                </a:lnTo>
                <a:lnTo>
                  <a:pt x="11" y="139"/>
                </a:lnTo>
                <a:lnTo>
                  <a:pt x="20" y="166"/>
                </a:lnTo>
                <a:lnTo>
                  <a:pt x="31" y="184"/>
                </a:lnTo>
                <a:lnTo>
                  <a:pt x="37" y="188"/>
                </a:lnTo>
                <a:lnTo>
                  <a:pt x="42" y="193"/>
                </a:lnTo>
                <a:lnTo>
                  <a:pt x="51" y="195"/>
                </a:lnTo>
                <a:lnTo>
                  <a:pt x="62" y="197"/>
                </a:lnTo>
                <a:lnTo>
                  <a:pt x="74" y="195"/>
                </a:lnTo>
                <a:lnTo>
                  <a:pt x="82" y="193"/>
                </a:lnTo>
                <a:lnTo>
                  <a:pt x="93" y="186"/>
                </a:lnTo>
                <a:lnTo>
                  <a:pt x="102" y="177"/>
                </a:lnTo>
                <a:lnTo>
                  <a:pt x="109" y="162"/>
                </a:lnTo>
                <a:lnTo>
                  <a:pt x="121" y="146"/>
                </a:lnTo>
                <a:lnTo>
                  <a:pt x="133" y="124"/>
                </a:lnTo>
                <a:lnTo>
                  <a:pt x="146" y="103"/>
                </a:lnTo>
                <a:lnTo>
                  <a:pt x="159" y="85"/>
                </a:lnTo>
                <a:lnTo>
                  <a:pt x="174" y="68"/>
                </a:lnTo>
                <a:lnTo>
                  <a:pt x="188" y="54"/>
                </a:lnTo>
                <a:lnTo>
                  <a:pt x="198" y="47"/>
                </a:lnTo>
                <a:lnTo>
                  <a:pt x="210" y="43"/>
                </a:lnTo>
                <a:lnTo>
                  <a:pt x="222" y="43"/>
                </a:lnTo>
                <a:lnTo>
                  <a:pt x="233" y="39"/>
                </a:lnTo>
                <a:lnTo>
                  <a:pt x="245" y="43"/>
                </a:lnTo>
                <a:lnTo>
                  <a:pt x="257" y="45"/>
                </a:lnTo>
                <a:lnTo>
                  <a:pt x="268" y="48"/>
                </a:lnTo>
                <a:lnTo>
                  <a:pt x="278" y="56"/>
                </a:lnTo>
                <a:lnTo>
                  <a:pt x="285" y="66"/>
                </a:lnTo>
                <a:lnTo>
                  <a:pt x="293" y="77"/>
                </a:lnTo>
                <a:lnTo>
                  <a:pt x="303" y="92"/>
                </a:lnTo>
                <a:lnTo>
                  <a:pt x="312" y="108"/>
                </a:lnTo>
                <a:lnTo>
                  <a:pt x="322" y="124"/>
                </a:lnTo>
                <a:lnTo>
                  <a:pt x="331" y="139"/>
                </a:lnTo>
                <a:lnTo>
                  <a:pt x="340" y="153"/>
                </a:lnTo>
                <a:lnTo>
                  <a:pt x="343" y="162"/>
                </a:lnTo>
                <a:lnTo>
                  <a:pt x="346" y="164"/>
                </a:lnTo>
                <a:lnTo>
                  <a:pt x="356" y="123"/>
                </a:lnTo>
                <a:lnTo>
                  <a:pt x="398" y="108"/>
                </a:lnTo>
                <a:lnTo>
                  <a:pt x="413" y="184"/>
                </a:lnTo>
                <a:lnTo>
                  <a:pt x="416" y="179"/>
                </a:lnTo>
                <a:lnTo>
                  <a:pt x="423" y="166"/>
                </a:lnTo>
                <a:lnTo>
                  <a:pt x="435" y="148"/>
                </a:lnTo>
                <a:lnTo>
                  <a:pt x="448" y="126"/>
                </a:lnTo>
                <a:lnTo>
                  <a:pt x="464" y="99"/>
                </a:lnTo>
                <a:lnTo>
                  <a:pt x="481" y="66"/>
                </a:lnTo>
                <a:lnTo>
                  <a:pt x="493" y="39"/>
                </a:lnTo>
                <a:lnTo>
                  <a:pt x="499" y="28"/>
                </a:lnTo>
                <a:lnTo>
                  <a:pt x="501" y="30"/>
                </a:lnTo>
                <a:lnTo>
                  <a:pt x="512" y="32"/>
                </a:lnTo>
                <a:lnTo>
                  <a:pt x="524" y="39"/>
                </a:lnTo>
                <a:lnTo>
                  <a:pt x="534" y="47"/>
                </a:lnTo>
                <a:lnTo>
                  <a:pt x="543" y="52"/>
                </a:lnTo>
                <a:lnTo>
                  <a:pt x="550" y="54"/>
                </a:lnTo>
                <a:lnTo>
                  <a:pt x="562" y="59"/>
                </a:lnTo>
                <a:lnTo>
                  <a:pt x="571" y="61"/>
                </a:lnTo>
                <a:lnTo>
                  <a:pt x="581" y="63"/>
                </a:lnTo>
                <a:lnTo>
                  <a:pt x="589" y="63"/>
                </a:lnTo>
                <a:lnTo>
                  <a:pt x="595" y="66"/>
                </a:lnTo>
                <a:lnTo>
                  <a:pt x="596" y="66"/>
                </a:lnTo>
                <a:lnTo>
                  <a:pt x="604" y="68"/>
                </a:lnTo>
                <a:lnTo>
                  <a:pt x="620" y="72"/>
                </a:lnTo>
                <a:lnTo>
                  <a:pt x="639" y="79"/>
                </a:lnTo>
                <a:lnTo>
                  <a:pt x="653" y="90"/>
                </a:lnTo>
                <a:lnTo>
                  <a:pt x="663" y="103"/>
                </a:lnTo>
                <a:lnTo>
                  <a:pt x="676" y="123"/>
                </a:lnTo>
                <a:lnTo>
                  <a:pt x="687" y="139"/>
                </a:lnTo>
                <a:lnTo>
                  <a:pt x="692" y="146"/>
                </a:lnTo>
                <a:lnTo>
                  <a:pt x="678" y="148"/>
                </a:lnTo>
                <a:lnTo>
                  <a:pt x="664" y="150"/>
                </a:lnTo>
                <a:lnTo>
                  <a:pt x="651" y="153"/>
                </a:lnTo>
                <a:lnTo>
                  <a:pt x="639" y="153"/>
                </a:lnTo>
                <a:lnTo>
                  <a:pt x="627" y="153"/>
                </a:lnTo>
                <a:lnTo>
                  <a:pt x="615" y="153"/>
                </a:lnTo>
                <a:lnTo>
                  <a:pt x="607" y="150"/>
                </a:lnTo>
                <a:lnTo>
                  <a:pt x="596" y="146"/>
                </a:lnTo>
                <a:lnTo>
                  <a:pt x="584" y="141"/>
                </a:lnTo>
                <a:lnTo>
                  <a:pt x="574" y="141"/>
                </a:lnTo>
                <a:lnTo>
                  <a:pt x="562" y="141"/>
                </a:lnTo>
                <a:lnTo>
                  <a:pt x="550" y="141"/>
                </a:lnTo>
                <a:lnTo>
                  <a:pt x="537" y="143"/>
                </a:lnTo>
                <a:lnTo>
                  <a:pt x="525" y="148"/>
                </a:lnTo>
                <a:lnTo>
                  <a:pt x="513" y="153"/>
                </a:lnTo>
                <a:lnTo>
                  <a:pt x="504" y="157"/>
                </a:lnTo>
                <a:lnTo>
                  <a:pt x="488" y="177"/>
                </a:lnTo>
                <a:lnTo>
                  <a:pt x="476" y="197"/>
                </a:lnTo>
                <a:lnTo>
                  <a:pt x="470" y="219"/>
                </a:lnTo>
                <a:lnTo>
                  <a:pt x="469" y="226"/>
                </a:lnTo>
                <a:lnTo>
                  <a:pt x="475" y="228"/>
                </a:lnTo>
                <a:lnTo>
                  <a:pt x="488" y="233"/>
                </a:lnTo>
                <a:lnTo>
                  <a:pt x="507" y="240"/>
                </a:lnTo>
                <a:lnTo>
                  <a:pt x="525" y="244"/>
                </a:lnTo>
                <a:lnTo>
                  <a:pt x="537" y="251"/>
                </a:lnTo>
                <a:lnTo>
                  <a:pt x="544" y="258"/>
                </a:lnTo>
                <a:lnTo>
                  <a:pt x="549" y="273"/>
                </a:lnTo>
                <a:lnTo>
                  <a:pt x="550" y="289"/>
                </a:lnTo>
                <a:lnTo>
                  <a:pt x="546" y="307"/>
                </a:lnTo>
                <a:lnTo>
                  <a:pt x="540" y="329"/>
                </a:lnTo>
                <a:lnTo>
                  <a:pt x="533" y="344"/>
                </a:lnTo>
                <a:lnTo>
                  <a:pt x="530" y="351"/>
                </a:lnTo>
                <a:lnTo>
                  <a:pt x="540" y="362"/>
                </a:lnTo>
                <a:lnTo>
                  <a:pt x="556" y="378"/>
                </a:lnTo>
                <a:lnTo>
                  <a:pt x="570" y="400"/>
                </a:lnTo>
                <a:lnTo>
                  <a:pt x="576" y="414"/>
                </a:lnTo>
                <a:lnTo>
                  <a:pt x="590" y="423"/>
                </a:lnTo>
                <a:lnTo>
                  <a:pt x="602" y="441"/>
                </a:lnTo>
                <a:lnTo>
                  <a:pt x="613" y="463"/>
                </a:lnTo>
                <a:lnTo>
                  <a:pt x="615" y="483"/>
                </a:lnTo>
                <a:lnTo>
                  <a:pt x="620" y="494"/>
                </a:lnTo>
                <a:lnTo>
                  <a:pt x="626" y="512"/>
                </a:lnTo>
                <a:lnTo>
                  <a:pt x="635" y="534"/>
                </a:lnTo>
                <a:lnTo>
                  <a:pt x="645" y="559"/>
                </a:lnTo>
                <a:lnTo>
                  <a:pt x="657" y="586"/>
                </a:lnTo>
                <a:lnTo>
                  <a:pt x="666" y="606"/>
                </a:lnTo>
                <a:lnTo>
                  <a:pt x="676" y="622"/>
                </a:lnTo>
                <a:lnTo>
                  <a:pt x="682" y="630"/>
                </a:lnTo>
                <a:lnTo>
                  <a:pt x="695" y="637"/>
                </a:lnTo>
                <a:lnTo>
                  <a:pt x="710" y="651"/>
                </a:lnTo>
                <a:lnTo>
                  <a:pt x="727" y="666"/>
                </a:lnTo>
                <a:lnTo>
                  <a:pt x="735" y="673"/>
                </a:lnTo>
                <a:lnTo>
                  <a:pt x="741" y="673"/>
                </a:lnTo>
                <a:lnTo>
                  <a:pt x="747" y="673"/>
                </a:lnTo>
                <a:lnTo>
                  <a:pt x="756" y="668"/>
                </a:lnTo>
                <a:lnTo>
                  <a:pt x="765" y="664"/>
                </a:lnTo>
                <a:lnTo>
                  <a:pt x="774" y="659"/>
                </a:lnTo>
                <a:lnTo>
                  <a:pt x="781" y="651"/>
                </a:lnTo>
                <a:lnTo>
                  <a:pt x="790" y="642"/>
                </a:lnTo>
                <a:lnTo>
                  <a:pt x="793" y="633"/>
                </a:lnTo>
                <a:lnTo>
                  <a:pt x="798" y="622"/>
                </a:lnTo>
                <a:lnTo>
                  <a:pt x="804" y="610"/>
                </a:lnTo>
                <a:lnTo>
                  <a:pt x="812" y="595"/>
                </a:lnTo>
                <a:lnTo>
                  <a:pt x="820" y="579"/>
                </a:lnTo>
                <a:lnTo>
                  <a:pt x="830" y="564"/>
                </a:lnTo>
                <a:lnTo>
                  <a:pt x="841" y="550"/>
                </a:lnTo>
                <a:lnTo>
                  <a:pt x="849" y="541"/>
                </a:lnTo>
                <a:lnTo>
                  <a:pt x="857" y="534"/>
                </a:lnTo>
                <a:lnTo>
                  <a:pt x="873" y="525"/>
                </a:lnTo>
                <a:lnTo>
                  <a:pt x="888" y="512"/>
                </a:lnTo>
                <a:lnTo>
                  <a:pt x="898" y="503"/>
                </a:lnTo>
                <a:lnTo>
                  <a:pt x="901" y="499"/>
                </a:lnTo>
                <a:lnTo>
                  <a:pt x="881" y="492"/>
                </a:lnTo>
                <a:lnTo>
                  <a:pt x="860" y="485"/>
                </a:lnTo>
                <a:lnTo>
                  <a:pt x="838" y="477"/>
                </a:lnTo>
                <a:lnTo>
                  <a:pt x="817" y="470"/>
                </a:lnTo>
                <a:lnTo>
                  <a:pt x="798" y="461"/>
                </a:lnTo>
                <a:lnTo>
                  <a:pt x="780" y="452"/>
                </a:lnTo>
                <a:lnTo>
                  <a:pt x="767" y="441"/>
                </a:lnTo>
                <a:lnTo>
                  <a:pt x="756" y="430"/>
                </a:lnTo>
                <a:lnTo>
                  <a:pt x="747" y="407"/>
                </a:lnTo>
                <a:lnTo>
                  <a:pt x="746" y="385"/>
                </a:lnTo>
                <a:lnTo>
                  <a:pt x="753" y="367"/>
                </a:lnTo>
                <a:lnTo>
                  <a:pt x="767" y="353"/>
                </a:lnTo>
                <a:lnTo>
                  <a:pt x="781" y="351"/>
                </a:lnTo>
                <a:lnTo>
                  <a:pt x="796" y="358"/>
                </a:lnTo>
                <a:lnTo>
                  <a:pt x="807" y="371"/>
                </a:lnTo>
                <a:lnTo>
                  <a:pt x="815" y="385"/>
                </a:lnTo>
                <a:lnTo>
                  <a:pt x="818" y="392"/>
                </a:lnTo>
                <a:lnTo>
                  <a:pt x="823" y="400"/>
                </a:lnTo>
                <a:lnTo>
                  <a:pt x="830" y="409"/>
                </a:lnTo>
                <a:lnTo>
                  <a:pt x="838" y="418"/>
                </a:lnTo>
                <a:lnTo>
                  <a:pt x="845" y="429"/>
                </a:lnTo>
                <a:lnTo>
                  <a:pt x="855" y="436"/>
                </a:lnTo>
                <a:lnTo>
                  <a:pt x="864" y="438"/>
                </a:lnTo>
                <a:lnTo>
                  <a:pt x="876" y="438"/>
                </a:lnTo>
                <a:lnTo>
                  <a:pt x="889" y="438"/>
                </a:lnTo>
                <a:lnTo>
                  <a:pt x="907" y="438"/>
                </a:lnTo>
                <a:lnTo>
                  <a:pt x="926" y="441"/>
                </a:lnTo>
                <a:lnTo>
                  <a:pt x="949" y="449"/>
                </a:lnTo>
                <a:lnTo>
                  <a:pt x="968" y="459"/>
                </a:lnTo>
                <a:lnTo>
                  <a:pt x="987" y="468"/>
                </a:lnTo>
                <a:lnTo>
                  <a:pt x="1003" y="477"/>
                </a:lnTo>
                <a:lnTo>
                  <a:pt x="1015" y="488"/>
                </a:lnTo>
                <a:lnTo>
                  <a:pt x="1026" y="501"/>
                </a:lnTo>
                <a:lnTo>
                  <a:pt x="1037" y="510"/>
                </a:lnTo>
                <a:lnTo>
                  <a:pt x="1048" y="519"/>
                </a:lnTo>
                <a:lnTo>
                  <a:pt x="1060" y="526"/>
                </a:lnTo>
                <a:lnTo>
                  <a:pt x="1072" y="534"/>
                </a:lnTo>
                <a:lnTo>
                  <a:pt x="1079" y="543"/>
                </a:lnTo>
                <a:lnTo>
                  <a:pt x="1085" y="554"/>
                </a:lnTo>
                <a:lnTo>
                  <a:pt x="1089" y="564"/>
                </a:lnTo>
                <a:lnTo>
                  <a:pt x="1092" y="593"/>
                </a:lnTo>
                <a:lnTo>
                  <a:pt x="1097" y="619"/>
                </a:lnTo>
                <a:lnTo>
                  <a:pt x="1103" y="646"/>
                </a:lnTo>
                <a:lnTo>
                  <a:pt x="1112" y="668"/>
                </a:lnTo>
                <a:lnTo>
                  <a:pt x="1123" y="689"/>
                </a:lnTo>
                <a:lnTo>
                  <a:pt x="1135" y="715"/>
                </a:lnTo>
                <a:lnTo>
                  <a:pt x="1149" y="740"/>
                </a:lnTo>
                <a:lnTo>
                  <a:pt x="1162" y="760"/>
                </a:lnTo>
                <a:lnTo>
                  <a:pt x="1175" y="769"/>
                </a:lnTo>
                <a:lnTo>
                  <a:pt x="1186" y="771"/>
                </a:lnTo>
                <a:lnTo>
                  <a:pt x="1191" y="760"/>
                </a:lnTo>
                <a:lnTo>
                  <a:pt x="1193" y="727"/>
                </a:lnTo>
                <a:lnTo>
                  <a:pt x="1196" y="684"/>
                </a:lnTo>
                <a:lnTo>
                  <a:pt x="1203" y="642"/>
                </a:lnTo>
                <a:lnTo>
                  <a:pt x="1217" y="610"/>
                </a:lnTo>
                <a:lnTo>
                  <a:pt x="1240" y="581"/>
                </a:lnTo>
                <a:lnTo>
                  <a:pt x="1254" y="570"/>
                </a:lnTo>
                <a:lnTo>
                  <a:pt x="1264" y="559"/>
                </a:lnTo>
                <a:lnTo>
                  <a:pt x="1276" y="550"/>
                </a:lnTo>
                <a:lnTo>
                  <a:pt x="1288" y="543"/>
                </a:lnTo>
                <a:lnTo>
                  <a:pt x="1298" y="535"/>
                </a:lnTo>
                <a:lnTo>
                  <a:pt x="1307" y="532"/>
                </a:lnTo>
                <a:lnTo>
                  <a:pt x="1314" y="526"/>
                </a:lnTo>
                <a:lnTo>
                  <a:pt x="1320" y="523"/>
                </a:lnTo>
                <a:lnTo>
                  <a:pt x="1337" y="508"/>
                </a:lnTo>
                <a:lnTo>
                  <a:pt x="1353" y="488"/>
                </a:lnTo>
                <a:lnTo>
                  <a:pt x="1368" y="483"/>
                </a:lnTo>
                <a:lnTo>
                  <a:pt x="1371" y="506"/>
                </a:lnTo>
                <a:lnTo>
                  <a:pt x="1369" y="543"/>
                </a:lnTo>
                <a:lnTo>
                  <a:pt x="1369" y="572"/>
                </a:lnTo>
                <a:lnTo>
                  <a:pt x="1375" y="597"/>
                </a:lnTo>
                <a:lnTo>
                  <a:pt x="1390" y="622"/>
                </a:lnTo>
                <a:lnTo>
                  <a:pt x="1406" y="651"/>
                </a:lnTo>
                <a:lnTo>
                  <a:pt x="1418" y="680"/>
                </a:lnTo>
                <a:lnTo>
                  <a:pt x="1425" y="707"/>
                </a:lnTo>
                <a:lnTo>
                  <a:pt x="1431" y="729"/>
                </a:lnTo>
                <a:lnTo>
                  <a:pt x="1434" y="753"/>
                </a:lnTo>
                <a:lnTo>
                  <a:pt x="1437" y="778"/>
                </a:lnTo>
                <a:lnTo>
                  <a:pt x="1440" y="800"/>
                </a:lnTo>
                <a:lnTo>
                  <a:pt x="1440" y="809"/>
                </a:lnTo>
                <a:lnTo>
                  <a:pt x="1476" y="778"/>
                </a:lnTo>
                <a:lnTo>
                  <a:pt x="1479" y="787"/>
                </a:lnTo>
                <a:lnTo>
                  <a:pt x="1489" y="805"/>
                </a:lnTo>
                <a:lnTo>
                  <a:pt x="1501" y="822"/>
                </a:lnTo>
                <a:lnTo>
                  <a:pt x="1511" y="822"/>
                </a:lnTo>
                <a:lnTo>
                  <a:pt x="1514" y="805"/>
                </a:lnTo>
                <a:lnTo>
                  <a:pt x="1505" y="778"/>
                </a:lnTo>
                <a:lnTo>
                  <a:pt x="1497" y="753"/>
                </a:lnTo>
                <a:lnTo>
                  <a:pt x="1497" y="729"/>
                </a:lnTo>
                <a:lnTo>
                  <a:pt x="1504" y="715"/>
                </a:lnTo>
                <a:lnTo>
                  <a:pt x="1514" y="711"/>
                </a:lnTo>
                <a:lnTo>
                  <a:pt x="1526" y="711"/>
                </a:lnTo>
                <a:lnTo>
                  <a:pt x="1537" y="711"/>
                </a:lnTo>
                <a:lnTo>
                  <a:pt x="1550" y="706"/>
                </a:lnTo>
                <a:lnTo>
                  <a:pt x="1566" y="697"/>
                </a:lnTo>
                <a:lnTo>
                  <a:pt x="1579" y="682"/>
                </a:lnTo>
                <a:lnTo>
                  <a:pt x="1593" y="668"/>
                </a:lnTo>
                <a:lnTo>
                  <a:pt x="1597" y="653"/>
                </a:lnTo>
                <a:lnTo>
                  <a:pt x="1591" y="640"/>
                </a:lnTo>
                <a:lnTo>
                  <a:pt x="1581" y="626"/>
                </a:lnTo>
                <a:lnTo>
                  <a:pt x="1578" y="611"/>
                </a:lnTo>
                <a:lnTo>
                  <a:pt x="1572" y="597"/>
                </a:lnTo>
                <a:lnTo>
                  <a:pt x="1562" y="586"/>
                </a:lnTo>
                <a:lnTo>
                  <a:pt x="1553" y="577"/>
                </a:lnTo>
                <a:lnTo>
                  <a:pt x="1553" y="563"/>
                </a:lnTo>
                <a:lnTo>
                  <a:pt x="1559" y="555"/>
                </a:lnTo>
                <a:lnTo>
                  <a:pt x="1568" y="546"/>
                </a:lnTo>
                <a:lnTo>
                  <a:pt x="1581" y="539"/>
                </a:lnTo>
                <a:lnTo>
                  <a:pt x="1594" y="530"/>
                </a:lnTo>
                <a:lnTo>
                  <a:pt x="1612" y="519"/>
                </a:lnTo>
                <a:lnTo>
                  <a:pt x="1628" y="512"/>
                </a:lnTo>
                <a:lnTo>
                  <a:pt x="1642" y="506"/>
                </a:lnTo>
                <a:lnTo>
                  <a:pt x="1655" y="499"/>
                </a:lnTo>
                <a:lnTo>
                  <a:pt x="1664" y="494"/>
                </a:lnTo>
                <a:lnTo>
                  <a:pt x="1676" y="485"/>
                </a:lnTo>
                <a:lnTo>
                  <a:pt x="1686" y="477"/>
                </a:lnTo>
                <a:lnTo>
                  <a:pt x="1698" y="465"/>
                </a:lnTo>
                <a:lnTo>
                  <a:pt x="1707" y="456"/>
                </a:lnTo>
                <a:lnTo>
                  <a:pt x="1719" y="445"/>
                </a:lnTo>
                <a:lnTo>
                  <a:pt x="1728" y="436"/>
                </a:lnTo>
                <a:lnTo>
                  <a:pt x="1738" y="425"/>
                </a:lnTo>
                <a:lnTo>
                  <a:pt x="1753" y="401"/>
                </a:lnTo>
                <a:lnTo>
                  <a:pt x="1762" y="374"/>
                </a:lnTo>
                <a:lnTo>
                  <a:pt x="1759" y="345"/>
                </a:lnTo>
                <a:lnTo>
                  <a:pt x="1753" y="320"/>
                </a:lnTo>
                <a:lnTo>
                  <a:pt x="1748" y="298"/>
                </a:lnTo>
                <a:lnTo>
                  <a:pt x="1748" y="275"/>
                </a:lnTo>
                <a:lnTo>
                  <a:pt x="1753" y="255"/>
                </a:lnTo>
                <a:lnTo>
                  <a:pt x="1765" y="233"/>
                </a:lnTo>
                <a:lnTo>
                  <a:pt x="1772" y="220"/>
                </a:lnTo>
                <a:lnTo>
                  <a:pt x="1781" y="208"/>
                </a:lnTo>
                <a:lnTo>
                  <a:pt x="1790" y="195"/>
                </a:lnTo>
                <a:lnTo>
                  <a:pt x="1797" y="184"/>
                </a:lnTo>
                <a:lnTo>
                  <a:pt x="1807" y="177"/>
                </a:lnTo>
                <a:lnTo>
                  <a:pt x="1813" y="173"/>
                </a:lnTo>
                <a:lnTo>
                  <a:pt x="1821" y="179"/>
                </a:lnTo>
                <a:lnTo>
                  <a:pt x="1825" y="190"/>
                </a:lnTo>
                <a:lnTo>
                  <a:pt x="1831" y="226"/>
                </a:lnTo>
                <a:lnTo>
                  <a:pt x="1834" y="260"/>
                </a:lnTo>
                <a:lnTo>
                  <a:pt x="1837" y="289"/>
                </a:lnTo>
                <a:lnTo>
                  <a:pt x="1837" y="302"/>
                </a:lnTo>
                <a:lnTo>
                  <a:pt x="1858" y="278"/>
                </a:lnTo>
                <a:lnTo>
                  <a:pt x="1871" y="244"/>
                </a:lnTo>
                <a:lnTo>
                  <a:pt x="1879" y="211"/>
                </a:lnTo>
                <a:lnTo>
                  <a:pt x="1886" y="190"/>
                </a:lnTo>
                <a:lnTo>
                  <a:pt x="1898" y="170"/>
                </a:lnTo>
                <a:lnTo>
                  <a:pt x="1911" y="139"/>
                </a:lnTo>
                <a:lnTo>
                  <a:pt x="1929" y="108"/>
                </a:lnTo>
                <a:lnTo>
                  <a:pt x="1942" y="90"/>
                </a:lnTo>
                <a:lnTo>
                  <a:pt x="1954" y="76"/>
                </a:lnTo>
                <a:lnTo>
                  <a:pt x="1967" y="52"/>
                </a:lnTo>
                <a:lnTo>
                  <a:pt x="1981" y="28"/>
                </a:lnTo>
                <a:lnTo>
                  <a:pt x="1993" y="9"/>
                </a:lnTo>
                <a:lnTo>
                  <a:pt x="1994" y="7"/>
                </a:lnTo>
                <a:lnTo>
                  <a:pt x="1997" y="5"/>
                </a:lnTo>
                <a:lnTo>
                  <a:pt x="1997" y="3"/>
                </a:lnTo>
                <a:lnTo>
                  <a:pt x="1999" y="0"/>
                </a:lnTo>
                <a:lnTo>
                  <a:pt x="127" y="0"/>
                </a:lnTo>
              </a:path>
            </a:pathLst>
          </a:custGeom>
          <a:solidFill>
            <a:srgbClr val="FFCCCC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3" name="Freeform 3"/>
          <p:cNvSpPr>
            <a:spLocks/>
          </p:cNvSpPr>
          <p:nvPr/>
        </p:nvSpPr>
        <p:spPr bwMode="auto">
          <a:xfrm>
            <a:off x="4524375" y="3652838"/>
            <a:ext cx="1265238" cy="2022475"/>
          </a:xfrm>
          <a:custGeom>
            <a:avLst/>
            <a:gdLst/>
            <a:ahLst/>
            <a:cxnLst>
              <a:cxn ang="0">
                <a:pos x="613" y="124"/>
              </a:cxn>
              <a:cxn ang="0">
                <a:pos x="573" y="103"/>
              </a:cxn>
              <a:cxn ang="0">
                <a:pos x="543" y="101"/>
              </a:cxn>
              <a:cxn ang="0">
                <a:pos x="509" y="124"/>
              </a:cxn>
              <a:cxn ang="0">
                <a:pos x="463" y="124"/>
              </a:cxn>
              <a:cxn ang="0">
                <a:pos x="410" y="86"/>
              </a:cxn>
              <a:cxn ang="0">
                <a:pos x="362" y="28"/>
              </a:cxn>
              <a:cxn ang="0">
                <a:pos x="300" y="0"/>
              </a:cxn>
              <a:cxn ang="0">
                <a:pos x="254" y="21"/>
              </a:cxn>
              <a:cxn ang="0">
                <a:pos x="194" y="36"/>
              </a:cxn>
              <a:cxn ang="0">
                <a:pos x="148" y="83"/>
              </a:cxn>
              <a:cxn ang="0">
                <a:pos x="103" y="148"/>
              </a:cxn>
              <a:cxn ang="0">
                <a:pos x="66" y="193"/>
              </a:cxn>
              <a:cxn ang="0">
                <a:pos x="22" y="240"/>
              </a:cxn>
              <a:cxn ang="0">
                <a:pos x="2" y="329"/>
              </a:cxn>
              <a:cxn ang="0">
                <a:pos x="10" y="425"/>
              </a:cxn>
              <a:cxn ang="0">
                <a:pos x="45" y="532"/>
              </a:cxn>
              <a:cxn ang="0">
                <a:pos x="133" y="564"/>
              </a:cxn>
              <a:cxn ang="0">
                <a:pos x="232" y="572"/>
              </a:cxn>
              <a:cxn ang="0">
                <a:pos x="287" y="566"/>
              </a:cxn>
              <a:cxn ang="0">
                <a:pos x="327" y="581"/>
              </a:cxn>
              <a:cxn ang="0">
                <a:pos x="364" y="641"/>
              </a:cxn>
              <a:cxn ang="0">
                <a:pos x="365" y="708"/>
              </a:cxn>
              <a:cxn ang="0">
                <a:pos x="407" y="769"/>
              </a:cxn>
              <a:cxn ang="0">
                <a:pos x="399" y="876"/>
              </a:cxn>
              <a:cxn ang="0">
                <a:pos x="385" y="956"/>
              </a:cxn>
              <a:cxn ang="0">
                <a:pos x="413" y="1039"/>
              </a:cxn>
              <a:cxn ang="0">
                <a:pos x="451" y="1128"/>
              </a:cxn>
              <a:cxn ang="0">
                <a:pos x="484" y="1244"/>
              </a:cxn>
              <a:cxn ang="0">
                <a:pos x="530" y="1273"/>
              </a:cxn>
              <a:cxn ang="0">
                <a:pos x="590" y="1256"/>
              </a:cxn>
              <a:cxn ang="0">
                <a:pos x="630" y="1207"/>
              </a:cxn>
              <a:cxn ang="0">
                <a:pos x="672" y="1167"/>
              </a:cxn>
              <a:cxn ang="0">
                <a:pos x="673" y="1093"/>
              </a:cxn>
              <a:cxn ang="0">
                <a:pos x="706" y="1073"/>
              </a:cxn>
              <a:cxn ang="0">
                <a:pos x="716" y="1023"/>
              </a:cxn>
              <a:cxn ang="0">
                <a:pos x="758" y="963"/>
              </a:cxn>
              <a:cxn ang="0">
                <a:pos x="774" y="847"/>
              </a:cxn>
              <a:cxn ang="0">
                <a:pos x="746" y="775"/>
              </a:cxn>
              <a:cxn ang="0">
                <a:pos x="783" y="689"/>
              </a:cxn>
              <a:cxn ang="0">
                <a:pos x="839" y="588"/>
              </a:cxn>
              <a:cxn ang="0">
                <a:pos x="891" y="494"/>
              </a:cxn>
              <a:cxn ang="0">
                <a:pos x="858" y="488"/>
              </a:cxn>
              <a:cxn ang="0">
                <a:pos x="814" y="463"/>
              </a:cxn>
              <a:cxn ang="0">
                <a:pos x="762" y="407"/>
              </a:cxn>
              <a:cxn ang="0">
                <a:pos x="713" y="307"/>
              </a:cxn>
              <a:cxn ang="0">
                <a:pos x="701" y="179"/>
              </a:cxn>
              <a:cxn ang="0">
                <a:pos x="666" y="132"/>
              </a:cxn>
            </a:cxnLst>
            <a:rect l="0" t="0" r="r" b="b"/>
            <a:pathLst>
              <a:path w="897" h="1274">
                <a:moveTo>
                  <a:pt x="651" y="130"/>
                </a:moveTo>
                <a:lnTo>
                  <a:pt x="641" y="130"/>
                </a:lnTo>
                <a:lnTo>
                  <a:pt x="627" y="130"/>
                </a:lnTo>
                <a:lnTo>
                  <a:pt x="613" y="124"/>
                </a:lnTo>
                <a:lnTo>
                  <a:pt x="602" y="119"/>
                </a:lnTo>
                <a:lnTo>
                  <a:pt x="590" y="115"/>
                </a:lnTo>
                <a:lnTo>
                  <a:pt x="580" y="108"/>
                </a:lnTo>
                <a:lnTo>
                  <a:pt x="573" y="103"/>
                </a:lnTo>
                <a:lnTo>
                  <a:pt x="565" y="99"/>
                </a:lnTo>
                <a:lnTo>
                  <a:pt x="559" y="95"/>
                </a:lnTo>
                <a:lnTo>
                  <a:pt x="552" y="95"/>
                </a:lnTo>
                <a:lnTo>
                  <a:pt x="543" y="101"/>
                </a:lnTo>
                <a:lnTo>
                  <a:pt x="536" y="106"/>
                </a:lnTo>
                <a:lnTo>
                  <a:pt x="527" y="114"/>
                </a:lnTo>
                <a:lnTo>
                  <a:pt x="518" y="119"/>
                </a:lnTo>
                <a:lnTo>
                  <a:pt x="509" y="124"/>
                </a:lnTo>
                <a:lnTo>
                  <a:pt x="499" y="130"/>
                </a:lnTo>
                <a:lnTo>
                  <a:pt x="490" y="130"/>
                </a:lnTo>
                <a:lnTo>
                  <a:pt x="476" y="126"/>
                </a:lnTo>
                <a:lnTo>
                  <a:pt x="463" y="124"/>
                </a:lnTo>
                <a:lnTo>
                  <a:pt x="450" y="117"/>
                </a:lnTo>
                <a:lnTo>
                  <a:pt x="435" y="108"/>
                </a:lnTo>
                <a:lnTo>
                  <a:pt x="422" y="99"/>
                </a:lnTo>
                <a:lnTo>
                  <a:pt x="410" y="86"/>
                </a:lnTo>
                <a:lnTo>
                  <a:pt x="402" y="74"/>
                </a:lnTo>
                <a:lnTo>
                  <a:pt x="393" y="59"/>
                </a:lnTo>
                <a:lnTo>
                  <a:pt x="380" y="43"/>
                </a:lnTo>
                <a:lnTo>
                  <a:pt x="362" y="28"/>
                </a:lnTo>
                <a:lnTo>
                  <a:pt x="346" y="16"/>
                </a:lnTo>
                <a:lnTo>
                  <a:pt x="330" y="7"/>
                </a:lnTo>
                <a:lnTo>
                  <a:pt x="313" y="0"/>
                </a:lnTo>
                <a:lnTo>
                  <a:pt x="300" y="0"/>
                </a:lnTo>
                <a:lnTo>
                  <a:pt x="291" y="5"/>
                </a:lnTo>
                <a:lnTo>
                  <a:pt x="281" y="12"/>
                </a:lnTo>
                <a:lnTo>
                  <a:pt x="269" y="19"/>
                </a:lnTo>
                <a:lnTo>
                  <a:pt x="254" y="21"/>
                </a:lnTo>
                <a:lnTo>
                  <a:pt x="238" y="23"/>
                </a:lnTo>
                <a:lnTo>
                  <a:pt x="223" y="27"/>
                </a:lnTo>
                <a:lnTo>
                  <a:pt x="207" y="28"/>
                </a:lnTo>
                <a:lnTo>
                  <a:pt x="194" y="36"/>
                </a:lnTo>
                <a:lnTo>
                  <a:pt x="183" y="43"/>
                </a:lnTo>
                <a:lnTo>
                  <a:pt x="173" y="52"/>
                </a:lnTo>
                <a:lnTo>
                  <a:pt x="161" y="67"/>
                </a:lnTo>
                <a:lnTo>
                  <a:pt x="148" y="83"/>
                </a:lnTo>
                <a:lnTo>
                  <a:pt x="136" y="99"/>
                </a:lnTo>
                <a:lnTo>
                  <a:pt x="124" y="115"/>
                </a:lnTo>
                <a:lnTo>
                  <a:pt x="114" y="132"/>
                </a:lnTo>
                <a:lnTo>
                  <a:pt x="103" y="148"/>
                </a:lnTo>
                <a:lnTo>
                  <a:pt x="97" y="161"/>
                </a:lnTo>
                <a:lnTo>
                  <a:pt x="90" y="172"/>
                </a:lnTo>
                <a:lnTo>
                  <a:pt x="78" y="181"/>
                </a:lnTo>
                <a:lnTo>
                  <a:pt x="66" y="193"/>
                </a:lnTo>
                <a:lnTo>
                  <a:pt x="53" y="204"/>
                </a:lnTo>
                <a:lnTo>
                  <a:pt x="41" y="217"/>
                </a:lnTo>
                <a:lnTo>
                  <a:pt x="29" y="228"/>
                </a:lnTo>
                <a:lnTo>
                  <a:pt x="22" y="240"/>
                </a:lnTo>
                <a:lnTo>
                  <a:pt x="20" y="255"/>
                </a:lnTo>
                <a:lnTo>
                  <a:pt x="16" y="282"/>
                </a:lnTo>
                <a:lnTo>
                  <a:pt x="10" y="311"/>
                </a:lnTo>
                <a:lnTo>
                  <a:pt x="2" y="329"/>
                </a:lnTo>
                <a:lnTo>
                  <a:pt x="0" y="338"/>
                </a:lnTo>
                <a:lnTo>
                  <a:pt x="1" y="353"/>
                </a:lnTo>
                <a:lnTo>
                  <a:pt x="5" y="389"/>
                </a:lnTo>
                <a:lnTo>
                  <a:pt x="10" y="425"/>
                </a:lnTo>
                <a:lnTo>
                  <a:pt x="20" y="452"/>
                </a:lnTo>
                <a:lnTo>
                  <a:pt x="28" y="472"/>
                </a:lnTo>
                <a:lnTo>
                  <a:pt x="34" y="503"/>
                </a:lnTo>
                <a:lnTo>
                  <a:pt x="45" y="532"/>
                </a:lnTo>
                <a:lnTo>
                  <a:pt x="66" y="550"/>
                </a:lnTo>
                <a:lnTo>
                  <a:pt x="84" y="555"/>
                </a:lnTo>
                <a:lnTo>
                  <a:pt x="108" y="559"/>
                </a:lnTo>
                <a:lnTo>
                  <a:pt x="133" y="564"/>
                </a:lnTo>
                <a:lnTo>
                  <a:pt x="159" y="566"/>
                </a:lnTo>
                <a:lnTo>
                  <a:pt x="186" y="570"/>
                </a:lnTo>
                <a:lnTo>
                  <a:pt x="211" y="572"/>
                </a:lnTo>
                <a:lnTo>
                  <a:pt x="232" y="572"/>
                </a:lnTo>
                <a:lnTo>
                  <a:pt x="250" y="570"/>
                </a:lnTo>
                <a:lnTo>
                  <a:pt x="263" y="566"/>
                </a:lnTo>
                <a:lnTo>
                  <a:pt x="275" y="566"/>
                </a:lnTo>
                <a:lnTo>
                  <a:pt x="287" y="566"/>
                </a:lnTo>
                <a:lnTo>
                  <a:pt x="299" y="570"/>
                </a:lnTo>
                <a:lnTo>
                  <a:pt x="308" y="572"/>
                </a:lnTo>
                <a:lnTo>
                  <a:pt x="318" y="577"/>
                </a:lnTo>
                <a:lnTo>
                  <a:pt x="327" y="581"/>
                </a:lnTo>
                <a:lnTo>
                  <a:pt x="336" y="588"/>
                </a:lnTo>
                <a:lnTo>
                  <a:pt x="350" y="603"/>
                </a:lnTo>
                <a:lnTo>
                  <a:pt x="361" y="621"/>
                </a:lnTo>
                <a:lnTo>
                  <a:pt x="364" y="641"/>
                </a:lnTo>
                <a:lnTo>
                  <a:pt x="362" y="660"/>
                </a:lnTo>
                <a:lnTo>
                  <a:pt x="356" y="682"/>
                </a:lnTo>
                <a:lnTo>
                  <a:pt x="356" y="697"/>
                </a:lnTo>
                <a:lnTo>
                  <a:pt x="365" y="708"/>
                </a:lnTo>
                <a:lnTo>
                  <a:pt x="388" y="717"/>
                </a:lnTo>
                <a:lnTo>
                  <a:pt x="405" y="729"/>
                </a:lnTo>
                <a:lnTo>
                  <a:pt x="408" y="747"/>
                </a:lnTo>
                <a:lnTo>
                  <a:pt x="407" y="769"/>
                </a:lnTo>
                <a:lnTo>
                  <a:pt x="405" y="793"/>
                </a:lnTo>
                <a:lnTo>
                  <a:pt x="405" y="818"/>
                </a:lnTo>
                <a:lnTo>
                  <a:pt x="402" y="845"/>
                </a:lnTo>
                <a:lnTo>
                  <a:pt x="399" y="876"/>
                </a:lnTo>
                <a:lnTo>
                  <a:pt x="396" y="910"/>
                </a:lnTo>
                <a:lnTo>
                  <a:pt x="393" y="927"/>
                </a:lnTo>
                <a:lnTo>
                  <a:pt x="388" y="941"/>
                </a:lnTo>
                <a:lnTo>
                  <a:pt x="385" y="956"/>
                </a:lnTo>
                <a:lnTo>
                  <a:pt x="390" y="979"/>
                </a:lnTo>
                <a:lnTo>
                  <a:pt x="396" y="992"/>
                </a:lnTo>
                <a:lnTo>
                  <a:pt x="405" y="1015"/>
                </a:lnTo>
                <a:lnTo>
                  <a:pt x="413" y="1039"/>
                </a:lnTo>
                <a:lnTo>
                  <a:pt x="420" y="1057"/>
                </a:lnTo>
                <a:lnTo>
                  <a:pt x="428" y="1073"/>
                </a:lnTo>
                <a:lnTo>
                  <a:pt x="439" y="1099"/>
                </a:lnTo>
                <a:lnTo>
                  <a:pt x="451" y="1128"/>
                </a:lnTo>
                <a:lnTo>
                  <a:pt x="459" y="1148"/>
                </a:lnTo>
                <a:lnTo>
                  <a:pt x="465" y="1175"/>
                </a:lnTo>
                <a:lnTo>
                  <a:pt x="472" y="1211"/>
                </a:lnTo>
                <a:lnTo>
                  <a:pt x="484" y="1244"/>
                </a:lnTo>
                <a:lnTo>
                  <a:pt x="496" y="1263"/>
                </a:lnTo>
                <a:lnTo>
                  <a:pt x="503" y="1267"/>
                </a:lnTo>
                <a:lnTo>
                  <a:pt x="516" y="1271"/>
                </a:lnTo>
                <a:lnTo>
                  <a:pt x="530" y="1273"/>
                </a:lnTo>
                <a:lnTo>
                  <a:pt x="547" y="1273"/>
                </a:lnTo>
                <a:lnTo>
                  <a:pt x="562" y="1271"/>
                </a:lnTo>
                <a:lnTo>
                  <a:pt x="579" y="1265"/>
                </a:lnTo>
                <a:lnTo>
                  <a:pt x="590" y="1256"/>
                </a:lnTo>
                <a:lnTo>
                  <a:pt x="599" y="1244"/>
                </a:lnTo>
                <a:lnTo>
                  <a:pt x="607" y="1231"/>
                </a:lnTo>
                <a:lnTo>
                  <a:pt x="619" y="1218"/>
                </a:lnTo>
                <a:lnTo>
                  <a:pt x="630" y="1207"/>
                </a:lnTo>
                <a:lnTo>
                  <a:pt x="642" y="1195"/>
                </a:lnTo>
                <a:lnTo>
                  <a:pt x="654" y="1186"/>
                </a:lnTo>
                <a:lnTo>
                  <a:pt x="663" y="1177"/>
                </a:lnTo>
                <a:lnTo>
                  <a:pt x="672" y="1167"/>
                </a:lnTo>
                <a:lnTo>
                  <a:pt x="676" y="1157"/>
                </a:lnTo>
                <a:lnTo>
                  <a:pt x="681" y="1139"/>
                </a:lnTo>
                <a:lnTo>
                  <a:pt x="676" y="1115"/>
                </a:lnTo>
                <a:lnTo>
                  <a:pt x="673" y="1093"/>
                </a:lnTo>
                <a:lnTo>
                  <a:pt x="672" y="1077"/>
                </a:lnTo>
                <a:lnTo>
                  <a:pt x="676" y="1070"/>
                </a:lnTo>
                <a:lnTo>
                  <a:pt x="691" y="1070"/>
                </a:lnTo>
                <a:lnTo>
                  <a:pt x="706" y="1073"/>
                </a:lnTo>
                <a:lnTo>
                  <a:pt x="718" y="1070"/>
                </a:lnTo>
                <a:lnTo>
                  <a:pt x="719" y="1061"/>
                </a:lnTo>
                <a:lnTo>
                  <a:pt x="718" y="1044"/>
                </a:lnTo>
                <a:lnTo>
                  <a:pt x="716" y="1023"/>
                </a:lnTo>
                <a:lnTo>
                  <a:pt x="718" y="1003"/>
                </a:lnTo>
                <a:lnTo>
                  <a:pt x="727" y="988"/>
                </a:lnTo>
                <a:lnTo>
                  <a:pt x="743" y="974"/>
                </a:lnTo>
                <a:lnTo>
                  <a:pt x="758" y="963"/>
                </a:lnTo>
                <a:lnTo>
                  <a:pt x="768" y="948"/>
                </a:lnTo>
                <a:lnTo>
                  <a:pt x="774" y="919"/>
                </a:lnTo>
                <a:lnTo>
                  <a:pt x="776" y="885"/>
                </a:lnTo>
                <a:lnTo>
                  <a:pt x="774" y="847"/>
                </a:lnTo>
                <a:lnTo>
                  <a:pt x="774" y="816"/>
                </a:lnTo>
                <a:lnTo>
                  <a:pt x="768" y="798"/>
                </a:lnTo>
                <a:lnTo>
                  <a:pt x="756" y="785"/>
                </a:lnTo>
                <a:lnTo>
                  <a:pt x="746" y="775"/>
                </a:lnTo>
                <a:lnTo>
                  <a:pt x="743" y="755"/>
                </a:lnTo>
                <a:lnTo>
                  <a:pt x="750" y="735"/>
                </a:lnTo>
                <a:lnTo>
                  <a:pt x="765" y="713"/>
                </a:lnTo>
                <a:lnTo>
                  <a:pt x="783" y="689"/>
                </a:lnTo>
                <a:lnTo>
                  <a:pt x="799" y="660"/>
                </a:lnTo>
                <a:lnTo>
                  <a:pt x="808" y="642"/>
                </a:lnTo>
                <a:lnTo>
                  <a:pt x="821" y="617"/>
                </a:lnTo>
                <a:lnTo>
                  <a:pt x="839" y="588"/>
                </a:lnTo>
                <a:lnTo>
                  <a:pt x="854" y="559"/>
                </a:lnTo>
                <a:lnTo>
                  <a:pt x="870" y="532"/>
                </a:lnTo>
                <a:lnTo>
                  <a:pt x="884" y="510"/>
                </a:lnTo>
                <a:lnTo>
                  <a:pt x="891" y="494"/>
                </a:lnTo>
                <a:lnTo>
                  <a:pt x="896" y="488"/>
                </a:lnTo>
                <a:lnTo>
                  <a:pt x="885" y="485"/>
                </a:lnTo>
                <a:lnTo>
                  <a:pt x="872" y="485"/>
                </a:lnTo>
                <a:lnTo>
                  <a:pt x="858" y="488"/>
                </a:lnTo>
                <a:lnTo>
                  <a:pt x="845" y="488"/>
                </a:lnTo>
                <a:lnTo>
                  <a:pt x="838" y="485"/>
                </a:lnTo>
                <a:lnTo>
                  <a:pt x="827" y="476"/>
                </a:lnTo>
                <a:lnTo>
                  <a:pt x="814" y="463"/>
                </a:lnTo>
                <a:lnTo>
                  <a:pt x="801" y="452"/>
                </a:lnTo>
                <a:lnTo>
                  <a:pt x="787" y="438"/>
                </a:lnTo>
                <a:lnTo>
                  <a:pt x="774" y="421"/>
                </a:lnTo>
                <a:lnTo>
                  <a:pt x="762" y="407"/>
                </a:lnTo>
                <a:lnTo>
                  <a:pt x="752" y="394"/>
                </a:lnTo>
                <a:lnTo>
                  <a:pt x="737" y="369"/>
                </a:lnTo>
                <a:lnTo>
                  <a:pt x="725" y="338"/>
                </a:lnTo>
                <a:lnTo>
                  <a:pt x="713" y="307"/>
                </a:lnTo>
                <a:lnTo>
                  <a:pt x="707" y="278"/>
                </a:lnTo>
                <a:lnTo>
                  <a:pt x="704" y="244"/>
                </a:lnTo>
                <a:lnTo>
                  <a:pt x="701" y="208"/>
                </a:lnTo>
                <a:lnTo>
                  <a:pt x="701" y="179"/>
                </a:lnTo>
                <a:lnTo>
                  <a:pt x="701" y="166"/>
                </a:lnTo>
                <a:lnTo>
                  <a:pt x="694" y="153"/>
                </a:lnTo>
                <a:lnTo>
                  <a:pt x="681" y="141"/>
                </a:lnTo>
                <a:lnTo>
                  <a:pt x="666" y="132"/>
                </a:lnTo>
                <a:lnTo>
                  <a:pt x="651" y="130"/>
                </a:lnTo>
              </a:path>
            </a:pathLst>
          </a:custGeom>
          <a:solidFill>
            <a:srgbClr val="FFCC99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4903788" y="1982788"/>
            <a:ext cx="3575050" cy="1309687"/>
          </a:xfrm>
          <a:custGeom>
            <a:avLst/>
            <a:gdLst/>
            <a:ahLst/>
            <a:cxnLst>
              <a:cxn ang="0">
                <a:pos x="1915" y="696"/>
              </a:cxn>
              <a:cxn ang="0">
                <a:pos x="1860" y="609"/>
              </a:cxn>
              <a:cxn ang="0">
                <a:pos x="1947" y="528"/>
              </a:cxn>
              <a:cxn ang="0">
                <a:pos x="1999" y="560"/>
              </a:cxn>
              <a:cxn ang="0">
                <a:pos x="2067" y="557"/>
              </a:cxn>
              <a:cxn ang="0">
                <a:pos x="2124" y="520"/>
              </a:cxn>
              <a:cxn ang="0">
                <a:pos x="2181" y="510"/>
              </a:cxn>
              <a:cxn ang="0">
                <a:pos x="2134" y="575"/>
              </a:cxn>
              <a:cxn ang="0">
                <a:pos x="2112" y="644"/>
              </a:cxn>
              <a:cxn ang="0">
                <a:pos x="2158" y="713"/>
              </a:cxn>
              <a:cxn ang="0">
                <a:pos x="2213" y="642"/>
              </a:cxn>
              <a:cxn ang="0">
                <a:pos x="2257" y="539"/>
              </a:cxn>
              <a:cxn ang="0">
                <a:pos x="2368" y="499"/>
              </a:cxn>
              <a:cxn ang="0">
                <a:pos x="2436" y="419"/>
              </a:cxn>
              <a:cxn ang="0">
                <a:pos x="2530" y="350"/>
              </a:cxn>
              <a:cxn ang="0">
                <a:pos x="2475" y="352"/>
              </a:cxn>
              <a:cxn ang="0">
                <a:pos x="2417" y="324"/>
              </a:cxn>
              <a:cxn ang="0">
                <a:pos x="2341" y="279"/>
              </a:cxn>
              <a:cxn ang="0">
                <a:pos x="2273" y="304"/>
              </a:cxn>
              <a:cxn ang="0">
                <a:pos x="2138" y="261"/>
              </a:cxn>
              <a:cxn ang="0">
                <a:pos x="2004" y="194"/>
              </a:cxn>
              <a:cxn ang="0">
                <a:pos x="1962" y="159"/>
              </a:cxn>
              <a:cxn ang="0">
                <a:pos x="1860" y="206"/>
              </a:cxn>
              <a:cxn ang="0">
                <a:pos x="1712" y="183"/>
              </a:cxn>
              <a:cxn ang="0">
                <a:pos x="1571" y="157"/>
              </a:cxn>
              <a:cxn ang="0">
                <a:pos x="1467" y="181"/>
              </a:cxn>
              <a:cxn ang="0">
                <a:pos x="1472" y="114"/>
              </a:cxn>
              <a:cxn ang="0">
                <a:pos x="1432" y="12"/>
              </a:cxn>
              <a:cxn ang="0">
                <a:pos x="1365" y="27"/>
              </a:cxn>
              <a:cxn ang="0">
                <a:pos x="1312" y="67"/>
              </a:cxn>
              <a:cxn ang="0">
                <a:pos x="1229" y="81"/>
              </a:cxn>
              <a:cxn ang="0">
                <a:pos x="1142" y="123"/>
              </a:cxn>
              <a:cxn ang="0">
                <a:pos x="1085" y="214"/>
              </a:cxn>
              <a:cxn ang="0">
                <a:pos x="1028" y="223"/>
              </a:cxn>
              <a:cxn ang="0">
                <a:pos x="946" y="215"/>
              </a:cxn>
              <a:cxn ang="0">
                <a:pos x="882" y="275"/>
              </a:cxn>
              <a:cxn ang="0">
                <a:pos x="802" y="312"/>
              </a:cxn>
              <a:cxn ang="0">
                <a:pos x="703" y="304"/>
              </a:cxn>
              <a:cxn ang="0">
                <a:pos x="628" y="381"/>
              </a:cxn>
              <a:cxn ang="0">
                <a:pos x="533" y="392"/>
              </a:cxn>
              <a:cxn ang="0">
                <a:pos x="527" y="335"/>
              </a:cxn>
              <a:cxn ang="0">
                <a:pos x="447" y="312"/>
              </a:cxn>
              <a:cxn ang="0">
                <a:pos x="394" y="232"/>
              </a:cxn>
              <a:cxn ang="0">
                <a:pos x="303" y="206"/>
              </a:cxn>
              <a:cxn ang="0">
                <a:pos x="199" y="303"/>
              </a:cxn>
              <a:cxn ang="0">
                <a:pos x="96" y="412"/>
              </a:cxn>
              <a:cxn ang="0">
                <a:pos x="100" y="569"/>
              </a:cxn>
              <a:cxn ang="0">
                <a:pos x="171" y="595"/>
              </a:cxn>
              <a:cxn ang="0">
                <a:pos x="232" y="529"/>
              </a:cxn>
              <a:cxn ang="0">
                <a:pos x="239" y="399"/>
              </a:cxn>
              <a:cxn ang="0">
                <a:pos x="297" y="348"/>
              </a:cxn>
              <a:cxn ang="0">
                <a:pos x="321" y="368"/>
              </a:cxn>
              <a:cxn ang="0">
                <a:pos x="274" y="457"/>
              </a:cxn>
              <a:cxn ang="0">
                <a:pos x="367" y="461"/>
              </a:cxn>
              <a:cxn ang="0">
                <a:pos x="436" y="475"/>
              </a:cxn>
              <a:cxn ang="0">
                <a:pos x="411" y="529"/>
              </a:cxn>
              <a:cxn ang="0">
                <a:pos x="379" y="546"/>
              </a:cxn>
              <a:cxn ang="0">
                <a:pos x="302" y="555"/>
              </a:cxn>
              <a:cxn ang="0">
                <a:pos x="213" y="635"/>
              </a:cxn>
              <a:cxn ang="0">
                <a:pos x="87" y="686"/>
              </a:cxn>
              <a:cxn ang="0">
                <a:pos x="35" y="758"/>
              </a:cxn>
              <a:cxn ang="0">
                <a:pos x="0" y="824"/>
              </a:cxn>
            </a:cxnLst>
            <a:rect l="0" t="0" r="r" b="b"/>
            <a:pathLst>
              <a:path w="2534" h="825">
                <a:moveTo>
                  <a:pt x="1872" y="824"/>
                </a:moveTo>
                <a:lnTo>
                  <a:pt x="1884" y="798"/>
                </a:lnTo>
                <a:lnTo>
                  <a:pt x="1896" y="765"/>
                </a:lnTo>
                <a:lnTo>
                  <a:pt x="1904" y="735"/>
                </a:lnTo>
                <a:lnTo>
                  <a:pt x="1912" y="715"/>
                </a:lnTo>
                <a:lnTo>
                  <a:pt x="1915" y="696"/>
                </a:lnTo>
                <a:lnTo>
                  <a:pt x="1909" y="673"/>
                </a:lnTo>
                <a:lnTo>
                  <a:pt x="1896" y="655"/>
                </a:lnTo>
                <a:lnTo>
                  <a:pt x="1872" y="647"/>
                </a:lnTo>
                <a:lnTo>
                  <a:pt x="1853" y="642"/>
                </a:lnTo>
                <a:lnTo>
                  <a:pt x="1851" y="627"/>
                </a:lnTo>
                <a:lnTo>
                  <a:pt x="1860" y="609"/>
                </a:lnTo>
                <a:lnTo>
                  <a:pt x="1878" y="586"/>
                </a:lnTo>
                <a:lnTo>
                  <a:pt x="1890" y="575"/>
                </a:lnTo>
                <a:lnTo>
                  <a:pt x="1903" y="560"/>
                </a:lnTo>
                <a:lnTo>
                  <a:pt x="1918" y="548"/>
                </a:lnTo>
                <a:lnTo>
                  <a:pt x="1934" y="537"/>
                </a:lnTo>
                <a:lnTo>
                  <a:pt x="1947" y="528"/>
                </a:lnTo>
                <a:lnTo>
                  <a:pt x="1961" y="520"/>
                </a:lnTo>
                <a:lnTo>
                  <a:pt x="1971" y="520"/>
                </a:lnTo>
                <a:lnTo>
                  <a:pt x="1974" y="522"/>
                </a:lnTo>
                <a:lnTo>
                  <a:pt x="1980" y="539"/>
                </a:lnTo>
                <a:lnTo>
                  <a:pt x="1990" y="553"/>
                </a:lnTo>
                <a:lnTo>
                  <a:pt x="1999" y="560"/>
                </a:lnTo>
                <a:lnTo>
                  <a:pt x="2010" y="555"/>
                </a:lnTo>
                <a:lnTo>
                  <a:pt x="2023" y="540"/>
                </a:lnTo>
                <a:lnTo>
                  <a:pt x="2041" y="531"/>
                </a:lnTo>
                <a:lnTo>
                  <a:pt x="2057" y="531"/>
                </a:lnTo>
                <a:lnTo>
                  <a:pt x="2066" y="540"/>
                </a:lnTo>
                <a:lnTo>
                  <a:pt x="2067" y="557"/>
                </a:lnTo>
                <a:lnTo>
                  <a:pt x="2073" y="569"/>
                </a:lnTo>
                <a:lnTo>
                  <a:pt x="2082" y="571"/>
                </a:lnTo>
                <a:lnTo>
                  <a:pt x="2096" y="560"/>
                </a:lnTo>
                <a:lnTo>
                  <a:pt x="2104" y="548"/>
                </a:lnTo>
                <a:lnTo>
                  <a:pt x="2113" y="533"/>
                </a:lnTo>
                <a:lnTo>
                  <a:pt x="2124" y="520"/>
                </a:lnTo>
                <a:lnTo>
                  <a:pt x="2134" y="506"/>
                </a:lnTo>
                <a:lnTo>
                  <a:pt x="2144" y="493"/>
                </a:lnTo>
                <a:lnTo>
                  <a:pt x="2155" y="486"/>
                </a:lnTo>
                <a:lnTo>
                  <a:pt x="2164" y="484"/>
                </a:lnTo>
                <a:lnTo>
                  <a:pt x="2171" y="491"/>
                </a:lnTo>
                <a:lnTo>
                  <a:pt x="2181" y="510"/>
                </a:lnTo>
                <a:lnTo>
                  <a:pt x="2181" y="522"/>
                </a:lnTo>
                <a:lnTo>
                  <a:pt x="2174" y="531"/>
                </a:lnTo>
                <a:lnTo>
                  <a:pt x="2162" y="548"/>
                </a:lnTo>
                <a:lnTo>
                  <a:pt x="2155" y="557"/>
                </a:lnTo>
                <a:lnTo>
                  <a:pt x="2144" y="568"/>
                </a:lnTo>
                <a:lnTo>
                  <a:pt x="2134" y="575"/>
                </a:lnTo>
                <a:lnTo>
                  <a:pt x="2125" y="580"/>
                </a:lnTo>
                <a:lnTo>
                  <a:pt x="2115" y="591"/>
                </a:lnTo>
                <a:lnTo>
                  <a:pt x="2107" y="597"/>
                </a:lnTo>
                <a:lnTo>
                  <a:pt x="2104" y="608"/>
                </a:lnTo>
                <a:lnTo>
                  <a:pt x="2106" y="617"/>
                </a:lnTo>
                <a:lnTo>
                  <a:pt x="2112" y="644"/>
                </a:lnTo>
                <a:lnTo>
                  <a:pt x="2115" y="680"/>
                </a:lnTo>
                <a:lnTo>
                  <a:pt x="2119" y="711"/>
                </a:lnTo>
                <a:lnTo>
                  <a:pt x="2131" y="727"/>
                </a:lnTo>
                <a:lnTo>
                  <a:pt x="2138" y="727"/>
                </a:lnTo>
                <a:lnTo>
                  <a:pt x="2149" y="722"/>
                </a:lnTo>
                <a:lnTo>
                  <a:pt x="2158" y="713"/>
                </a:lnTo>
                <a:lnTo>
                  <a:pt x="2170" y="704"/>
                </a:lnTo>
                <a:lnTo>
                  <a:pt x="2178" y="689"/>
                </a:lnTo>
                <a:lnTo>
                  <a:pt x="2187" y="678"/>
                </a:lnTo>
                <a:lnTo>
                  <a:pt x="2196" y="667"/>
                </a:lnTo>
                <a:lnTo>
                  <a:pt x="2202" y="658"/>
                </a:lnTo>
                <a:lnTo>
                  <a:pt x="2213" y="642"/>
                </a:lnTo>
                <a:lnTo>
                  <a:pt x="2221" y="618"/>
                </a:lnTo>
                <a:lnTo>
                  <a:pt x="2226" y="597"/>
                </a:lnTo>
                <a:lnTo>
                  <a:pt x="2227" y="578"/>
                </a:lnTo>
                <a:lnTo>
                  <a:pt x="2232" y="564"/>
                </a:lnTo>
                <a:lnTo>
                  <a:pt x="2239" y="551"/>
                </a:lnTo>
                <a:lnTo>
                  <a:pt x="2257" y="539"/>
                </a:lnTo>
                <a:lnTo>
                  <a:pt x="2279" y="529"/>
                </a:lnTo>
                <a:lnTo>
                  <a:pt x="2295" y="524"/>
                </a:lnTo>
                <a:lnTo>
                  <a:pt x="2312" y="520"/>
                </a:lnTo>
                <a:lnTo>
                  <a:pt x="2333" y="513"/>
                </a:lnTo>
                <a:lnTo>
                  <a:pt x="2349" y="506"/>
                </a:lnTo>
                <a:lnTo>
                  <a:pt x="2368" y="499"/>
                </a:lnTo>
                <a:lnTo>
                  <a:pt x="2384" y="491"/>
                </a:lnTo>
                <a:lnTo>
                  <a:pt x="2396" y="482"/>
                </a:lnTo>
                <a:lnTo>
                  <a:pt x="2401" y="473"/>
                </a:lnTo>
                <a:lnTo>
                  <a:pt x="2411" y="453"/>
                </a:lnTo>
                <a:lnTo>
                  <a:pt x="2424" y="433"/>
                </a:lnTo>
                <a:lnTo>
                  <a:pt x="2436" y="419"/>
                </a:lnTo>
                <a:lnTo>
                  <a:pt x="2442" y="412"/>
                </a:lnTo>
                <a:lnTo>
                  <a:pt x="2504" y="468"/>
                </a:lnTo>
                <a:lnTo>
                  <a:pt x="2512" y="439"/>
                </a:lnTo>
                <a:lnTo>
                  <a:pt x="2524" y="404"/>
                </a:lnTo>
                <a:lnTo>
                  <a:pt x="2533" y="368"/>
                </a:lnTo>
                <a:lnTo>
                  <a:pt x="2530" y="350"/>
                </a:lnTo>
                <a:lnTo>
                  <a:pt x="2521" y="344"/>
                </a:lnTo>
                <a:lnTo>
                  <a:pt x="2513" y="344"/>
                </a:lnTo>
                <a:lnTo>
                  <a:pt x="2501" y="344"/>
                </a:lnTo>
                <a:lnTo>
                  <a:pt x="2493" y="348"/>
                </a:lnTo>
                <a:lnTo>
                  <a:pt x="2482" y="350"/>
                </a:lnTo>
                <a:lnTo>
                  <a:pt x="2475" y="352"/>
                </a:lnTo>
                <a:lnTo>
                  <a:pt x="2469" y="355"/>
                </a:lnTo>
                <a:lnTo>
                  <a:pt x="2467" y="355"/>
                </a:lnTo>
                <a:lnTo>
                  <a:pt x="2461" y="355"/>
                </a:lnTo>
                <a:lnTo>
                  <a:pt x="2448" y="350"/>
                </a:lnTo>
                <a:lnTo>
                  <a:pt x="2430" y="341"/>
                </a:lnTo>
                <a:lnTo>
                  <a:pt x="2417" y="324"/>
                </a:lnTo>
                <a:lnTo>
                  <a:pt x="2410" y="315"/>
                </a:lnTo>
                <a:lnTo>
                  <a:pt x="2398" y="304"/>
                </a:lnTo>
                <a:lnTo>
                  <a:pt x="2384" y="295"/>
                </a:lnTo>
                <a:lnTo>
                  <a:pt x="2368" y="286"/>
                </a:lnTo>
                <a:lnTo>
                  <a:pt x="2355" y="281"/>
                </a:lnTo>
                <a:lnTo>
                  <a:pt x="2341" y="279"/>
                </a:lnTo>
                <a:lnTo>
                  <a:pt x="2330" y="279"/>
                </a:lnTo>
                <a:lnTo>
                  <a:pt x="2324" y="286"/>
                </a:lnTo>
                <a:lnTo>
                  <a:pt x="2318" y="295"/>
                </a:lnTo>
                <a:lnTo>
                  <a:pt x="2307" y="301"/>
                </a:lnTo>
                <a:lnTo>
                  <a:pt x="2291" y="304"/>
                </a:lnTo>
                <a:lnTo>
                  <a:pt x="2273" y="304"/>
                </a:lnTo>
                <a:lnTo>
                  <a:pt x="2253" y="304"/>
                </a:lnTo>
                <a:lnTo>
                  <a:pt x="2232" y="301"/>
                </a:lnTo>
                <a:lnTo>
                  <a:pt x="2208" y="295"/>
                </a:lnTo>
                <a:lnTo>
                  <a:pt x="2187" y="286"/>
                </a:lnTo>
                <a:lnTo>
                  <a:pt x="2164" y="275"/>
                </a:lnTo>
                <a:lnTo>
                  <a:pt x="2138" y="261"/>
                </a:lnTo>
                <a:lnTo>
                  <a:pt x="2112" y="245"/>
                </a:lnTo>
                <a:lnTo>
                  <a:pt x="2087" y="230"/>
                </a:lnTo>
                <a:lnTo>
                  <a:pt x="2060" y="214"/>
                </a:lnTo>
                <a:lnTo>
                  <a:pt x="2038" y="201"/>
                </a:lnTo>
                <a:lnTo>
                  <a:pt x="2017" y="194"/>
                </a:lnTo>
                <a:lnTo>
                  <a:pt x="2004" y="194"/>
                </a:lnTo>
                <a:lnTo>
                  <a:pt x="1993" y="194"/>
                </a:lnTo>
                <a:lnTo>
                  <a:pt x="1987" y="186"/>
                </a:lnTo>
                <a:lnTo>
                  <a:pt x="1981" y="181"/>
                </a:lnTo>
                <a:lnTo>
                  <a:pt x="1977" y="170"/>
                </a:lnTo>
                <a:lnTo>
                  <a:pt x="1971" y="163"/>
                </a:lnTo>
                <a:lnTo>
                  <a:pt x="1962" y="159"/>
                </a:lnTo>
                <a:lnTo>
                  <a:pt x="1953" y="157"/>
                </a:lnTo>
                <a:lnTo>
                  <a:pt x="1937" y="163"/>
                </a:lnTo>
                <a:lnTo>
                  <a:pt x="1921" y="174"/>
                </a:lnTo>
                <a:lnTo>
                  <a:pt x="1901" y="185"/>
                </a:lnTo>
                <a:lnTo>
                  <a:pt x="1882" y="197"/>
                </a:lnTo>
                <a:lnTo>
                  <a:pt x="1860" y="206"/>
                </a:lnTo>
                <a:lnTo>
                  <a:pt x="1839" y="214"/>
                </a:lnTo>
                <a:lnTo>
                  <a:pt x="1816" y="215"/>
                </a:lnTo>
                <a:lnTo>
                  <a:pt x="1790" y="214"/>
                </a:lnTo>
                <a:lnTo>
                  <a:pt x="1765" y="206"/>
                </a:lnTo>
                <a:lnTo>
                  <a:pt x="1739" y="194"/>
                </a:lnTo>
                <a:lnTo>
                  <a:pt x="1712" y="183"/>
                </a:lnTo>
                <a:lnTo>
                  <a:pt x="1682" y="174"/>
                </a:lnTo>
                <a:lnTo>
                  <a:pt x="1657" y="163"/>
                </a:lnTo>
                <a:lnTo>
                  <a:pt x="1630" y="157"/>
                </a:lnTo>
                <a:lnTo>
                  <a:pt x="1607" y="152"/>
                </a:lnTo>
                <a:lnTo>
                  <a:pt x="1587" y="152"/>
                </a:lnTo>
                <a:lnTo>
                  <a:pt x="1571" y="157"/>
                </a:lnTo>
                <a:lnTo>
                  <a:pt x="1555" y="163"/>
                </a:lnTo>
                <a:lnTo>
                  <a:pt x="1536" y="168"/>
                </a:lnTo>
                <a:lnTo>
                  <a:pt x="1518" y="174"/>
                </a:lnTo>
                <a:lnTo>
                  <a:pt x="1499" y="176"/>
                </a:lnTo>
                <a:lnTo>
                  <a:pt x="1482" y="181"/>
                </a:lnTo>
                <a:lnTo>
                  <a:pt x="1467" y="181"/>
                </a:lnTo>
                <a:lnTo>
                  <a:pt x="1460" y="183"/>
                </a:lnTo>
                <a:lnTo>
                  <a:pt x="1457" y="183"/>
                </a:lnTo>
                <a:lnTo>
                  <a:pt x="1472" y="161"/>
                </a:lnTo>
                <a:lnTo>
                  <a:pt x="1476" y="137"/>
                </a:lnTo>
                <a:lnTo>
                  <a:pt x="1473" y="121"/>
                </a:lnTo>
                <a:lnTo>
                  <a:pt x="1472" y="114"/>
                </a:lnTo>
                <a:lnTo>
                  <a:pt x="1516" y="96"/>
                </a:lnTo>
                <a:lnTo>
                  <a:pt x="1497" y="79"/>
                </a:lnTo>
                <a:lnTo>
                  <a:pt x="1479" y="63"/>
                </a:lnTo>
                <a:lnTo>
                  <a:pt x="1463" y="43"/>
                </a:lnTo>
                <a:lnTo>
                  <a:pt x="1447" y="27"/>
                </a:lnTo>
                <a:lnTo>
                  <a:pt x="1432" y="12"/>
                </a:lnTo>
                <a:lnTo>
                  <a:pt x="1419" y="3"/>
                </a:lnTo>
                <a:lnTo>
                  <a:pt x="1404" y="0"/>
                </a:lnTo>
                <a:lnTo>
                  <a:pt x="1395" y="1"/>
                </a:lnTo>
                <a:lnTo>
                  <a:pt x="1385" y="9"/>
                </a:lnTo>
                <a:lnTo>
                  <a:pt x="1376" y="18"/>
                </a:lnTo>
                <a:lnTo>
                  <a:pt x="1365" y="27"/>
                </a:lnTo>
                <a:lnTo>
                  <a:pt x="1358" y="39"/>
                </a:lnTo>
                <a:lnTo>
                  <a:pt x="1349" y="49"/>
                </a:lnTo>
                <a:lnTo>
                  <a:pt x="1340" y="56"/>
                </a:lnTo>
                <a:lnTo>
                  <a:pt x="1331" y="65"/>
                </a:lnTo>
                <a:lnTo>
                  <a:pt x="1324" y="68"/>
                </a:lnTo>
                <a:lnTo>
                  <a:pt x="1312" y="67"/>
                </a:lnTo>
                <a:lnTo>
                  <a:pt x="1300" y="56"/>
                </a:lnTo>
                <a:lnTo>
                  <a:pt x="1287" y="45"/>
                </a:lnTo>
                <a:lnTo>
                  <a:pt x="1267" y="50"/>
                </a:lnTo>
                <a:lnTo>
                  <a:pt x="1256" y="59"/>
                </a:lnTo>
                <a:lnTo>
                  <a:pt x="1242" y="72"/>
                </a:lnTo>
                <a:lnTo>
                  <a:pt x="1229" y="81"/>
                </a:lnTo>
                <a:lnTo>
                  <a:pt x="1216" y="92"/>
                </a:lnTo>
                <a:lnTo>
                  <a:pt x="1199" y="103"/>
                </a:lnTo>
                <a:lnTo>
                  <a:pt x="1186" y="110"/>
                </a:lnTo>
                <a:lnTo>
                  <a:pt x="1171" y="116"/>
                </a:lnTo>
                <a:lnTo>
                  <a:pt x="1155" y="119"/>
                </a:lnTo>
                <a:lnTo>
                  <a:pt x="1142" y="123"/>
                </a:lnTo>
                <a:lnTo>
                  <a:pt x="1130" y="136"/>
                </a:lnTo>
                <a:lnTo>
                  <a:pt x="1121" y="150"/>
                </a:lnTo>
                <a:lnTo>
                  <a:pt x="1110" y="163"/>
                </a:lnTo>
                <a:lnTo>
                  <a:pt x="1103" y="183"/>
                </a:lnTo>
                <a:lnTo>
                  <a:pt x="1093" y="199"/>
                </a:lnTo>
                <a:lnTo>
                  <a:pt x="1085" y="214"/>
                </a:lnTo>
                <a:lnTo>
                  <a:pt x="1073" y="225"/>
                </a:lnTo>
                <a:lnTo>
                  <a:pt x="1069" y="228"/>
                </a:lnTo>
                <a:lnTo>
                  <a:pt x="1059" y="230"/>
                </a:lnTo>
                <a:lnTo>
                  <a:pt x="1048" y="228"/>
                </a:lnTo>
                <a:lnTo>
                  <a:pt x="1039" y="225"/>
                </a:lnTo>
                <a:lnTo>
                  <a:pt x="1028" y="223"/>
                </a:lnTo>
                <a:lnTo>
                  <a:pt x="1016" y="217"/>
                </a:lnTo>
                <a:lnTo>
                  <a:pt x="1004" y="215"/>
                </a:lnTo>
                <a:lnTo>
                  <a:pt x="993" y="214"/>
                </a:lnTo>
                <a:lnTo>
                  <a:pt x="980" y="210"/>
                </a:lnTo>
                <a:lnTo>
                  <a:pt x="964" y="214"/>
                </a:lnTo>
                <a:lnTo>
                  <a:pt x="946" y="215"/>
                </a:lnTo>
                <a:lnTo>
                  <a:pt x="930" y="221"/>
                </a:lnTo>
                <a:lnTo>
                  <a:pt x="913" y="230"/>
                </a:lnTo>
                <a:lnTo>
                  <a:pt x="900" y="239"/>
                </a:lnTo>
                <a:lnTo>
                  <a:pt x="891" y="248"/>
                </a:lnTo>
                <a:lnTo>
                  <a:pt x="887" y="263"/>
                </a:lnTo>
                <a:lnTo>
                  <a:pt x="882" y="275"/>
                </a:lnTo>
                <a:lnTo>
                  <a:pt x="873" y="286"/>
                </a:lnTo>
                <a:lnTo>
                  <a:pt x="860" y="295"/>
                </a:lnTo>
                <a:lnTo>
                  <a:pt x="847" y="301"/>
                </a:lnTo>
                <a:lnTo>
                  <a:pt x="831" y="308"/>
                </a:lnTo>
                <a:lnTo>
                  <a:pt x="816" y="310"/>
                </a:lnTo>
                <a:lnTo>
                  <a:pt x="802" y="312"/>
                </a:lnTo>
                <a:lnTo>
                  <a:pt x="791" y="312"/>
                </a:lnTo>
                <a:lnTo>
                  <a:pt x="777" y="312"/>
                </a:lnTo>
                <a:lnTo>
                  <a:pt x="761" y="310"/>
                </a:lnTo>
                <a:lnTo>
                  <a:pt x="742" y="308"/>
                </a:lnTo>
                <a:lnTo>
                  <a:pt x="722" y="304"/>
                </a:lnTo>
                <a:lnTo>
                  <a:pt x="703" y="304"/>
                </a:lnTo>
                <a:lnTo>
                  <a:pt x="688" y="308"/>
                </a:lnTo>
                <a:lnTo>
                  <a:pt x="673" y="312"/>
                </a:lnTo>
                <a:lnTo>
                  <a:pt x="666" y="319"/>
                </a:lnTo>
                <a:lnTo>
                  <a:pt x="654" y="341"/>
                </a:lnTo>
                <a:lnTo>
                  <a:pt x="641" y="362"/>
                </a:lnTo>
                <a:lnTo>
                  <a:pt x="628" y="381"/>
                </a:lnTo>
                <a:lnTo>
                  <a:pt x="622" y="388"/>
                </a:lnTo>
                <a:lnTo>
                  <a:pt x="565" y="381"/>
                </a:lnTo>
                <a:lnTo>
                  <a:pt x="562" y="382"/>
                </a:lnTo>
                <a:lnTo>
                  <a:pt x="555" y="386"/>
                </a:lnTo>
                <a:lnTo>
                  <a:pt x="545" y="390"/>
                </a:lnTo>
                <a:lnTo>
                  <a:pt x="533" y="392"/>
                </a:lnTo>
                <a:lnTo>
                  <a:pt x="524" y="395"/>
                </a:lnTo>
                <a:lnTo>
                  <a:pt x="515" y="397"/>
                </a:lnTo>
                <a:lnTo>
                  <a:pt x="514" y="395"/>
                </a:lnTo>
                <a:lnTo>
                  <a:pt x="519" y="388"/>
                </a:lnTo>
                <a:lnTo>
                  <a:pt x="530" y="364"/>
                </a:lnTo>
                <a:lnTo>
                  <a:pt x="527" y="335"/>
                </a:lnTo>
                <a:lnTo>
                  <a:pt x="514" y="312"/>
                </a:lnTo>
                <a:lnTo>
                  <a:pt x="499" y="304"/>
                </a:lnTo>
                <a:lnTo>
                  <a:pt x="488" y="308"/>
                </a:lnTo>
                <a:lnTo>
                  <a:pt x="475" y="310"/>
                </a:lnTo>
                <a:lnTo>
                  <a:pt x="462" y="312"/>
                </a:lnTo>
                <a:lnTo>
                  <a:pt x="447" y="312"/>
                </a:lnTo>
                <a:lnTo>
                  <a:pt x="431" y="310"/>
                </a:lnTo>
                <a:lnTo>
                  <a:pt x="419" y="308"/>
                </a:lnTo>
                <a:lnTo>
                  <a:pt x="411" y="301"/>
                </a:lnTo>
                <a:lnTo>
                  <a:pt x="407" y="294"/>
                </a:lnTo>
                <a:lnTo>
                  <a:pt x="404" y="268"/>
                </a:lnTo>
                <a:lnTo>
                  <a:pt x="394" y="232"/>
                </a:lnTo>
                <a:lnTo>
                  <a:pt x="379" y="201"/>
                </a:lnTo>
                <a:lnTo>
                  <a:pt x="361" y="183"/>
                </a:lnTo>
                <a:lnTo>
                  <a:pt x="349" y="181"/>
                </a:lnTo>
                <a:lnTo>
                  <a:pt x="336" y="185"/>
                </a:lnTo>
                <a:lnTo>
                  <a:pt x="321" y="194"/>
                </a:lnTo>
                <a:lnTo>
                  <a:pt x="303" y="206"/>
                </a:lnTo>
                <a:lnTo>
                  <a:pt x="285" y="221"/>
                </a:lnTo>
                <a:lnTo>
                  <a:pt x="266" y="237"/>
                </a:lnTo>
                <a:lnTo>
                  <a:pt x="248" y="254"/>
                </a:lnTo>
                <a:lnTo>
                  <a:pt x="234" y="268"/>
                </a:lnTo>
                <a:lnTo>
                  <a:pt x="216" y="284"/>
                </a:lnTo>
                <a:lnTo>
                  <a:pt x="199" y="303"/>
                </a:lnTo>
                <a:lnTo>
                  <a:pt x="180" y="324"/>
                </a:lnTo>
                <a:lnTo>
                  <a:pt x="159" y="344"/>
                </a:lnTo>
                <a:lnTo>
                  <a:pt x="140" y="366"/>
                </a:lnTo>
                <a:lnTo>
                  <a:pt x="124" y="382"/>
                </a:lnTo>
                <a:lnTo>
                  <a:pt x="108" y="399"/>
                </a:lnTo>
                <a:lnTo>
                  <a:pt x="96" y="412"/>
                </a:lnTo>
                <a:lnTo>
                  <a:pt x="81" y="433"/>
                </a:lnTo>
                <a:lnTo>
                  <a:pt x="71" y="453"/>
                </a:lnTo>
                <a:lnTo>
                  <a:pt x="69" y="480"/>
                </a:lnTo>
                <a:lnTo>
                  <a:pt x="77" y="506"/>
                </a:lnTo>
                <a:lnTo>
                  <a:pt x="88" y="537"/>
                </a:lnTo>
                <a:lnTo>
                  <a:pt x="100" y="569"/>
                </a:lnTo>
                <a:lnTo>
                  <a:pt x="112" y="595"/>
                </a:lnTo>
                <a:lnTo>
                  <a:pt x="127" y="604"/>
                </a:lnTo>
                <a:lnTo>
                  <a:pt x="137" y="604"/>
                </a:lnTo>
                <a:lnTo>
                  <a:pt x="149" y="602"/>
                </a:lnTo>
                <a:lnTo>
                  <a:pt x="159" y="600"/>
                </a:lnTo>
                <a:lnTo>
                  <a:pt x="171" y="595"/>
                </a:lnTo>
                <a:lnTo>
                  <a:pt x="183" y="588"/>
                </a:lnTo>
                <a:lnTo>
                  <a:pt x="195" y="584"/>
                </a:lnTo>
                <a:lnTo>
                  <a:pt x="202" y="577"/>
                </a:lnTo>
                <a:lnTo>
                  <a:pt x="208" y="568"/>
                </a:lnTo>
                <a:lnTo>
                  <a:pt x="219" y="548"/>
                </a:lnTo>
                <a:lnTo>
                  <a:pt x="232" y="529"/>
                </a:lnTo>
                <a:lnTo>
                  <a:pt x="239" y="510"/>
                </a:lnTo>
                <a:lnTo>
                  <a:pt x="239" y="486"/>
                </a:lnTo>
                <a:lnTo>
                  <a:pt x="232" y="461"/>
                </a:lnTo>
                <a:lnTo>
                  <a:pt x="228" y="437"/>
                </a:lnTo>
                <a:lnTo>
                  <a:pt x="229" y="419"/>
                </a:lnTo>
                <a:lnTo>
                  <a:pt x="239" y="399"/>
                </a:lnTo>
                <a:lnTo>
                  <a:pt x="248" y="390"/>
                </a:lnTo>
                <a:lnTo>
                  <a:pt x="259" y="381"/>
                </a:lnTo>
                <a:lnTo>
                  <a:pt x="271" y="372"/>
                </a:lnTo>
                <a:lnTo>
                  <a:pt x="279" y="362"/>
                </a:lnTo>
                <a:lnTo>
                  <a:pt x="290" y="355"/>
                </a:lnTo>
                <a:lnTo>
                  <a:pt x="297" y="348"/>
                </a:lnTo>
                <a:lnTo>
                  <a:pt x="303" y="344"/>
                </a:lnTo>
                <a:lnTo>
                  <a:pt x="305" y="343"/>
                </a:lnTo>
                <a:lnTo>
                  <a:pt x="308" y="343"/>
                </a:lnTo>
                <a:lnTo>
                  <a:pt x="314" y="344"/>
                </a:lnTo>
                <a:lnTo>
                  <a:pt x="318" y="355"/>
                </a:lnTo>
                <a:lnTo>
                  <a:pt x="321" y="368"/>
                </a:lnTo>
                <a:lnTo>
                  <a:pt x="318" y="381"/>
                </a:lnTo>
                <a:lnTo>
                  <a:pt x="311" y="386"/>
                </a:lnTo>
                <a:lnTo>
                  <a:pt x="299" y="392"/>
                </a:lnTo>
                <a:lnTo>
                  <a:pt x="285" y="404"/>
                </a:lnTo>
                <a:lnTo>
                  <a:pt x="274" y="428"/>
                </a:lnTo>
                <a:lnTo>
                  <a:pt x="274" y="457"/>
                </a:lnTo>
                <a:lnTo>
                  <a:pt x="284" y="480"/>
                </a:lnTo>
                <a:lnTo>
                  <a:pt x="305" y="486"/>
                </a:lnTo>
                <a:lnTo>
                  <a:pt x="321" y="482"/>
                </a:lnTo>
                <a:lnTo>
                  <a:pt x="336" y="475"/>
                </a:lnTo>
                <a:lnTo>
                  <a:pt x="352" y="468"/>
                </a:lnTo>
                <a:lnTo>
                  <a:pt x="367" y="461"/>
                </a:lnTo>
                <a:lnTo>
                  <a:pt x="382" y="451"/>
                </a:lnTo>
                <a:lnTo>
                  <a:pt x="396" y="446"/>
                </a:lnTo>
                <a:lnTo>
                  <a:pt x="405" y="442"/>
                </a:lnTo>
                <a:lnTo>
                  <a:pt x="413" y="442"/>
                </a:lnTo>
                <a:lnTo>
                  <a:pt x="425" y="453"/>
                </a:lnTo>
                <a:lnTo>
                  <a:pt x="436" y="475"/>
                </a:lnTo>
                <a:lnTo>
                  <a:pt x="447" y="497"/>
                </a:lnTo>
                <a:lnTo>
                  <a:pt x="454" y="510"/>
                </a:lnTo>
                <a:lnTo>
                  <a:pt x="442" y="513"/>
                </a:lnTo>
                <a:lnTo>
                  <a:pt x="431" y="515"/>
                </a:lnTo>
                <a:lnTo>
                  <a:pt x="422" y="522"/>
                </a:lnTo>
                <a:lnTo>
                  <a:pt x="411" y="529"/>
                </a:lnTo>
                <a:lnTo>
                  <a:pt x="404" y="537"/>
                </a:lnTo>
                <a:lnTo>
                  <a:pt x="398" y="540"/>
                </a:lnTo>
                <a:lnTo>
                  <a:pt x="394" y="546"/>
                </a:lnTo>
                <a:lnTo>
                  <a:pt x="392" y="548"/>
                </a:lnTo>
                <a:lnTo>
                  <a:pt x="388" y="548"/>
                </a:lnTo>
                <a:lnTo>
                  <a:pt x="379" y="546"/>
                </a:lnTo>
                <a:lnTo>
                  <a:pt x="362" y="544"/>
                </a:lnTo>
                <a:lnTo>
                  <a:pt x="348" y="540"/>
                </a:lnTo>
                <a:lnTo>
                  <a:pt x="330" y="540"/>
                </a:lnTo>
                <a:lnTo>
                  <a:pt x="315" y="544"/>
                </a:lnTo>
                <a:lnTo>
                  <a:pt x="305" y="548"/>
                </a:lnTo>
                <a:lnTo>
                  <a:pt x="302" y="555"/>
                </a:lnTo>
                <a:lnTo>
                  <a:pt x="297" y="580"/>
                </a:lnTo>
                <a:lnTo>
                  <a:pt x="290" y="611"/>
                </a:lnTo>
                <a:lnTo>
                  <a:pt x="272" y="638"/>
                </a:lnTo>
                <a:lnTo>
                  <a:pt x="248" y="642"/>
                </a:lnTo>
                <a:lnTo>
                  <a:pt x="234" y="638"/>
                </a:lnTo>
                <a:lnTo>
                  <a:pt x="213" y="635"/>
                </a:lnTo>
                <a:lnTo>
                  <a:pt x="189" y="638"/>
                </a:lnTo>
                <a:lnTo>
                  <a:pt x="164" y="640"/>
                </a:lnTo>
                <a:lnTo>
                  <a:pt x="140" y="644"/>
                </a:lnTo>
                <a:lnTo>
                  <a:pt x="118" y="655"/>
                </a:lnTo>
                <a:lnTo>
                  <a:pt x="100" y="667"/>
                </a:lnTo>
                <a:lnTo>
                  <a:pt x="87" y="686"/>
                </a:lnTo>
                <a:lnTo>
                  <a:pt x="77" y="702"/>
                </a:lnTo>
                <a:lnTo>
                  <a:pt x="68" y="715"/>
                </a:lnTo>
                <a:lnTo>
                  <a:pt x="60" y="727"/>
                </a:lnTo>
                <a:lnTo>
                  <a:pt x="50" y="738"/>
                </a:lnTo>
                <a:lnTo>
                  <a:pt x="42" y="749"/>
                </a:lnTo>
                <a:lnTo>
                  <a:pt x="35" y="758"/>
                </a:lnTo>
                <a:lnTo>
                  <a:pt x="26" y="767"/>
                </a:lnTo>
                <a:lnTo>
                  <a:pt x="22" y="780"/>
                </a:lnTo>
                <a:lnTo>
                  <a:pt x="16" y="791"/>
                </a:lnTo>
                <a:lnTo>
                  <a:pt x="10" y="800"/>
                </a:lnTo>
                <a:lnTo>
                  <a:pt x="4" y="813"/>
                </a:lnTo>
                <a:lnTo>
                  <a:pt x="0" y="824"/>
                </a:lnTo>
                <a:lnTo>
                  <a:pt x="1872" y="824"/>
                </a:lnTo>
              </a:path>
            </a:pathLst>
          </a:custGeom>
          <a:solidFill>
            <a:srgbClr val="FFCCCC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2665413" y="4335463"/>
            <a:ext cx="854075" cy="1978025"/>
          </a:xfrm>
          <a:custGeom>
            <a:avLst/>
            <a:gdLst/>
            <a:ahLst/>
            <a:cxnLst>
              <a:cxn ang="0">
                <a:pos x="0" y="206"/>
              </a:cxn>
              <a:cxn ang="0">
                <a:pos x="29" y="371"/>
              </a:cxn>
              <a:cxn ang="0">
                <a:pos x="80" y="438"/>
              </a:cxn>
              <a:cxn ang="0">
                <a:pos x="120" y="501"/>
              </a:cxn>
              <a:cxn ang="0">
                <a:pos x="138" y="627"/>
              </a:cxn>
              <a:cxn ang="0">
                <a:pos x="115" y="779"/>
              </a:cxn>
              <a:cxn ang="0">
                <a:pos x="108" y="895"/>
              </a:cxn>
              <a:cxn ang="0">
                <a:pos x="100" y="993"/>
              </a:cxn>
              <a:cxn ang="0">
                <a:pos x="83" y="1069"/>
              </a:cxn>
              <a:cxn ang="0">
                <a:pos x="94" y="1148"/>
              </a:cxn>
              <a:cxn ang="0">
                <a:pos x="138" y="1232"/>
              </a:cxn>
              <a:cxn ang="0">
                <a:pos x="166" y="1243"/>
              </a:cxn>
              <a:cxn ang="0">
                <a:pos x="195" y="1245"/>
              </a:cxn>
              <a:cxn ang="0">
                <a:pos x="209" y="1232"/>
              </a:cxn>
              <a:cxn ang="0">
                <a:pos x="189" y="1208"/>
              </a:cxn>
              <a:cxn ang="0">
                <a:pos x="172" y="1148"/>
              </a:cxn>
              <a:cxn ang="0">
                <a:pos x="191" y="1060"/>
              </a:cxn>
              <a:cxn ang="0">
                <a:pos x="235" y="1007"/>
              </a:cxn>
              <a:cxn ang="0">
                <a:pos x="261" y="935"/>
              </a:cxn>
              <a:cxn ang="0">
                <a:pos x="296" y="898"/>
              </a:cxn>
              <a:cxn ang="0">
                <a:pos x="332" y="858"/>
              </a:cxn>
              <a:cxn ang="0">
                <a:pos x="362" y="815"/>
              </a:cxn>
              <a:cxn ang="0">
                <a:pos x="388" y="770"/>
              </a:cxn>
              <a:cxn ang="0">
                <a:pos x="406" y="732"/>
              </a:cxn>
              <a:cxn ang="0">
                <a:pos x="415" y="685"/>
              </a:cxn>
              <a:cxn ang="0">
                <a:pos x="427" y="652"/>
              </a:cxn>
              <a:cxn ang="0">
                <a:pos x="460" y="645"/>
              </a:cxn>
              <a:cxn ang="0">
                <a:pos x="500" y="627"/>
              </a:cxn>
              <a:cxn ang="0">
                <a:pos x="534" y="612"/>
              </a:cxn>
              <a:cxn ang="0">
                <a:pos x="557" y="567"/>
              </a:cxn>
              <a:cxn ang="0">
                <a:pos x="584" y="471"/>
              </a:cxn>
              <a:cxn ang="0">
                <a:pos x="598" y="398"/>
              </a:cxn>
              <a:cxn ang="0">
                <a:pos x="602" y="337"/>
              </a:cxn>
              <a:cxn ang="0">
                <a:pos x="584" y="299"/>
              </a:cxn>
              <a:cxn ang="0">
                <a:pos x="557" y="288"/>
              </a:cxn>
              <a:cxn ang="0">
                <a:pos x="534" y="268"/>
              </a:cxn>
              <a:cxn ang="0">
                <a:pos x="516" y="235"/>
              </a:cxn>
              <a:cxn ang="0">
                <a:pos x="491" y="226"/>
              </a:cxn>
              <a:cxn ang="0">
                <a:pos x="465" y="226"/>
              </a:cxn>
              <a:cxn ang="0">
                <a:pos x="443" y="213"/>
              </a:cxn>
              <a:cxn ang="0">
                <a:pos x="414" y="163"/>
              </a:cxn>
              <a:cxn ang="0">
                <a:pos x="382" y="119"/>
              </a:cxn>
              <a:cxn ang="0">
                <a:pos x="330" y="77"/>
              </a:cxn>
              <a:cxn ang="0">
                <a:pos x="261" y="39"/>
              </a:cxn>
              <a:cxn ang="0">
                <a:pos x="204" y="30"/>
              </a:cxn>
              <a:cxn ang="0">
                <a:pos x="166" y="25"/>
              </a:cxn>
              <a:cxn ang="0">
                <a:pos x="145" y="25"/>
              </a:cxn>
              <a:cxn ang="0">
                <a:pos x="121" y="14"/>
              </a:cxn>
              <a:cxn ang="0">
                <a:pos x="100" y="0"/>
              </a:cxn>
              <a:cxn ang="0">
                <a:pos x="75" y="19"/>
              </a:cxn>
              <a:cxn ang="0">
                <a:pos x="48" y="54"/>
              </a:cxn>
              <a:cxn ang="0">
                <a:pos x="26" y="70"/>
              </a:cxn>
            </a:cxnLst>
            <a:rect l="0" t="0" r="r" b="b"/>
            <a:pathLst>
              <a:path w="605" h="1246">
                <a:moveTo>
                  <a:pt x="19" y="79"/>
                </a:moveTo>
                <a:lnTo>
                  <a:pt x="7" y="134"/>
                </a:lnTo>
                <a:lnTo>
                  <a:pt x="0" y="206"/>
                </a:lnTo>
                <a:lnTo>
                  <a:pt x="1" y="284"/>
                </a:lnTo>
                <a:lnTo>
                  <a:pt x="16" y="347"/>
                </a:lnTo>
                <a:lnTo>
                  <a:pt x="29" y="371"/>
                </a:lnTo>
                <a:lnTo>
                  <a:pt x="44" y="395"/>
                </a:lnTo>
                <a:lnTo>
                  <a:pt x="62" y="416"/>
                </a:lnTo>
                <a:lnTo>
                  <a:pt x="80" y="438"/>
                </a:lnTo>
                <a:lnTo>
                  <a:pt x="94" y="458"/>
                </a:lnTo>
                <a:lnTo>
                  <a:pt x="109" y="480"/>
                </a:lnTo>
                <a:lnTo>
                  <a:pt x="120" y="501"/>
                </a:lnTo>
                <a:lnTo>
                  <a:pt x="127" y="525"/>
                </a:lnTo>
                <a:lnTo>
                  <a:pt x="135" y="572"/>
                </a:lnTo>
                <a:lnTo>
                  <a:pt x="138" y="627"/>
                </a:lnTo>
                <a:lnTo>
                  <a:pt x="133" y="683"/>
                </a:lnTo>
                <a:lnTo>
                  <a:pt x="124" y="741"/>
                </a:lnTo>
                <a:lnTo>
                  <a:pt x="115" y="779"/>
                </a:lnTo>
                <a:lnTo>
                  <a:pt x="112" y="817"/>
                </a:lnTo>
                <a:lnTo>
                  <a:pt x="109" y="857"/>
                </a:lnTo>
                <a:lnTo>
                  <a:pt x="108" y="895"/>
                </a:lnTo>
                <a:lnTo>
                  <a:pt x="106" y="929"/>
                </a:lnTo>
                <a:lnTo>
                  <a:pt x="103" y="964"/>
                </a:lnTo>
                <a:lnTo>
                  <a:pt x="100" y="993"/>
                </a:lnTo>
                <a:lnTo>
                  <a:pt x="96" y="1016"/>
                </a:lnTo>
                <a:lnTo>
                  <a:pt x="89" y="1040"/>
                </a:lnTo>
                <a:lnTo>
                  <a:pt x="83" y="1069"/>
                </a:lnTo>
                <a:lnTo>
                  <a:pt x="80" y="1094"/>
                </a:lnTo>
                <a:lnTo>
                  <a:pt x="84" y="1121"/>
                </a:lnTo>
                <a:lnTo>
                  <a:pt x="94" y="1148"/>
                </a:lnTo>
                <a:lnTo>
                  <a:pt x="108" y="1181"/>
                </a:lnTo>
                <a:lnTo>
                  <a:pt x="121" y="1212"/>
                </a:lnTo>
                <a:lnTo>
                  <a:pt x="138" y="1232"/>
                </a:lnTo>
                <a:lnTo>
                  <a:pt x="146" y="1235"/>
                </a:lnTo>
                <a:lnTo>
                  <a:pt x="157" y="1239"/>
                </a:lnTo>
                <a:lnTo>
                  <a:pt x="166" y="1243"/>
                </a:lnTo>
                <a:lnTo>
                  <a:pt x="176" y="1243"/>
                </a:lnTo>
                <a:lnTo>
                  <a:pt x="188" y="1245"/>
                </a:lnTo>
                <a:lnTo>
                  <a:pt x="195" y="1245"/>
                </a:lnTo>
                <a:lnTo>
                  <a:pt x="203" y="1243"/>
                </a:lnTo>
                <a:lnTo>
                  <a:pt x="209" y="1241"/>
                </a:lnTo>
                <a:lnTo>
                  <a:pt x="209" y="1232"/>
                </a:lnTo>
                <a:lnTo>
                  <a:pt x="203" y="1226"/>
                </a:lnTo>
                <a:lnTo>
                  <a:pt x="197" y="1219"/>
                </a:lnTo>
                <a:lnTo>
                  <a:pt x="189" y="1208"/>
                </a:lnTo>
                <a:lnTo>
                  <a:pt x="182" y="1194"/>
                </a:lnTo>
                <a:lnTo>
                  <a:pt x="176" y="1174"/>
                </a:lnTo>
                <a:lnTo>
                  <a:pt x="172" y="1148"/>
                </a:lnTo>
                <a:lnTo>
                  <a:pt x="173" y="1114"/>
                </a:lnTo>
                <a:lnTo>
                  <a:pt x="182" y="1080"/>
                </a:lnTo>
                <a:lnTo>
                  <a:pt x="191" y="1060"/>
                </a:lnTo>
                <a:lnTo>
                  <a:pt x="204" y="1043"/>
                </a:lnTo>
                <a:lnTo>
                  <a:pt x="221" y="1027"/>
                </a:lnTo>
                <a:lnTo>
                  <a:pt x="235" y="1007"/>
                </a:lnTo>
                <a:lnTo>
                  <a:pt x="246" y="984"/>
                </a:lnTo>
                <a:lnTo>
                  <a:pt x="253" y="958"/>
                </a:lnTo>
                <a:lnTo>
                  <a:pt x="261" y="935"/>
                </a:lnTo>
                <a:lnTo>
                  <a:pt x="271" y="916"/>
                </a:lnTo>
                <a:lnTo>
                  <a:pt x="281" y="906"/>
                </a:lnTo>
                <a:lnTo>
                  <a:pt x="296" y="898"/>
                </a:lnTo>
                <a:lnTo>
                  <a:pt x="310" y="889"/>
                </a:lnTo>
                <a:lnTo>
                  <a:pt x="322" y="878"/>
                </a:lnTo>
                <a:lnTo>
                  <a:pt x="332" y="858"/>
                </a:lnTo>
                <a:lnTo>
                  <a:pt x="342" y="842"/>
                </a:lnTo>
                <a:lnTo>
                  <a:pt x="351" y="828"/>
                </a:lnTo>
                <a:lnTo>
                  <a:pt x="362" y="815"/>
                </a:lnTo>
                <a:lnTo>
                  <a:pt x="371" y="801"/>
                </a:lnTo>
                <a:lnTo>
                  <a:pt x="379" y="786"/>
                </a:lnTo>
                <a:lnTo>
                  <a:pt x="388" y="770"/>
                </a:lnTo>
                <a:lnTo>
                  <a:pt x="396" y="755"/>
                </a:lnTo>
                <a:lnTo>
                  <a:pt x="400" y="744"/>
                </a:lnTo>
                <a:lnTo>
                  <a:pt x="406" y="732"/>
                </a:lnTo>
                <a:lnTo>
                  <a:pt x="414" y="721"/>
                </a:lnTo>
                <a:lnTo>
                  <a:pt x="418" y="704"/>
                </a:lnTo>
                <a:lnTo>
                  <a:pt x="415" y="685"/>
                </a:lnTo>
                <a:lnTo>
                  <a:pt x="414" y="668"/>
                </a:lnTo>
                <a:lnTo>
                  <a:pt x="418" y="657"/>
                </a:lnTo>
                <a:lnTo>
                  <a:pt x="427" y="652"/>
                </a:lnTo>
                <a:lnTo>
                  <a:pt x="439" y="650"/>
                </a:lnTo>
                <a:lnTo>
                  <a:pt x="449" y="650"/>
                </a:lnTo>
                <a:lnTo>
                  <a:pt x="460" y="645"/>
                </a:lnTo>
                <a:lnTo>
                  <a:pt x="471" y="641"/>
                </a:lnTo>
                <a:lnTo>
                  <a:pt x="485" y="634"/>
                </a:lnTo>
                <a:lnTo>
                  <a:pt x="500" y="627"/>
                </a:lnTo>
                <a:lnTo>
                  <a:pt x="513" y="623"/>
                </a:lnTo>
                <a:lnTo>
                  <a:pt x="525" y="621"/>
                </a:lnTo>
                <a:lnTo>
                  <a:pt x="534" y="612"/>
                </a:lnTo>
                <a:lnTo>
                  <a:pt x="541" y="599"/>
                </a:lnTo>
                <a:lnTo>
                  <a:pt x="549" y="588"/>
                </a:lnTo>
                <a:lnTo>
                  <a:pt x="557" y="567"/>
                </a:lnTo>
                <a:lnTo>
                  <a:pt x="566" y="534"/>
                </a:lnTo>
                <a:lnTo>
                  <a:pt x="577" y="500"/>
                </a:lnTo>
                <a:lnTo>
                  <a:pt x="584" y="471"/>
                </a:lnTo>
                <a:lnTo>
                  <a:pt x="589" y="447"/>
                </a:lnTo>
                <a:lnTo>
                  <a:pt x="593" y="422"/>
                </a:lnTo>
                <a:lnTo>
                  <a:pt x="598" y="398"/>
                </a:lnTo>
                <a:lnTo>
                  <a:pt x="602" y="378"/>
                </a:lnTo>
                <a:lnTo>
                  <a:pt x="604" y="360"/>
                </a:lnTo>
                <a:lnTo>
                  <a:pt x="602" y="337"/>
                </a:lnTo>
                <a:lnTo>
                  <a:pt x="596" y="313"/>
                </a:lnTo>
                <a:lnTo>
                  <a:pt x="590" y="300"/>
                </a:lnTo>
                <a:lnTo>
                  <a:pt x="584" y="299"/>
                </a:lnTo>
                <a:lnTo>
                  <a:pt x="577" y="295"/>
                </a:lnTo>
                <a:lnTo>
                  <a:pt x="566" y="291"/>
                </a:lnTo>
                <a:lnTo>
                  <a:pt x="557" y="288"/>
                </a:lnTo>
                <a:lnTo>
                  <a:pt x="549" y="282"/>
                </a:lnTo>
                <a:lnTo>
                  <a:pt x="540" y="275"/>
                </a:lnTo>
                <a:lnTo>
                  <a:pt x="534" y="268"/>
                </a:lnTo>
                <a:lnTo>
                  <a:pt x="529" y="260"/>
                </a:lnTo>
                <a:lnTo>
                  <a:pt x="525" y="248"/>
                </a:lnTo>
                <a:lnTo>
                  <a:pt x="516" y="235"/>
                </a:lnTo>
                <a:lnTo>
                  <a:pt x="507" y="228"/>
                </a:lnTo>
                <a:lnTo>
                  <a:pt x="497" y="226"/>
                </a:lnTo>
                <a:lnTo>
                  <a:pt x="491" y="226"/>
                </a:lnTo>
                <a:lnTo>
                  <a:pt x="483" y="226"/>
                </a:lnTo>
                <a:lnTo>
                  <a:pt x="476" y="226"/>
                </a:lnTo>
                <a:lnTo>
                  <a:pt x="465" y="226"/>
                </a:lnTo>
                <a:lnTo>
                  <a:pt x="457" y="224"/>
                </a:lnTo>
                <a:lnTo>
                  <a:pt x="449" y="219"/>
                </a:lnTo>
                <a:lnTo>
                  <a:pt x="443" y="213"/>
                </a:lnTo>
                <a:lnTo>
                  <a:pt x="437" y="206"/>
                </a:lnTo>
                <a:lnTo>
                  <a:pt x="427" y="188"/>
                </a:lnTo>
                <a:lnTo>
                  <a:pt x="414" y="163"/>
                </a:lnTo>
                <a:lnTo>
                  <a:pt x="402" y="141"/>
                </a:lnTo>
                <a:lnTo>
                  <a:pt x="391" y="126"/>
                </a:lnTo>
                <a:lnTo>
                  <a:pt x="382" y="119"/>
                </a:lnTo>
                <a:lnTo>
                  <a:pt x="369" y="108"/>
                </a:lnTo>
                <a:lnTo>
                  <a:pt x="351" y="94"/>
                </a:lnTo>
                <a:lnTo>
                  <a:pt x="330" y="77"/>
                </a:lnTo>
                <a:lnTo>
                  <a:pt x="307" y="63"/>
                </a:lnTo>
                <a:lnTo>
                  <a:pt x="284" y="48"/>
                </a:lnTo>
                <a:lnTo>
                  <a:pt x="261" y="39"/>
                </a:lnTo>
                <a:lnTo>
                  <a:pt x="240" y="36"/>
                </a:lnTo>
                <a:lnTo>
                  <a:pt x="221" y="32"/>
                </a:lnTo>
                <a:lnTo>
                  <a:pt x="204" y="30"/>
                </a:lnTo>
                <a:lnTo>
                  <a:pt x="189" y="28"/>
                </a:lnTo>
                <a:lnTo>
                  <a:pt x="178" y="25"/>
                </a:lnTo>
                <a:lnTo>
                  <a:pt x="166" y="25"/>
                </a:lnTo>
                <a:lnTo>
                  <a:pt x="157" y="23"/>
                </a:lnTo>
                <a:lnTo>
                  <a:pt x="151" y="23"/>
                </a:lnTo>
                <a:lnTo>
                  <a:pt x="145" y="25"/>
                </a:lnTo>
                <a:lnTo>
                  <a:pt x="138" y="25"/>
                </a:lnTo>
                <a:lnTo>
                  <a:pt x="129" y="21"/>
                </a:lnTo>
                <a:lnTo>
                  <a:pt x="121" y="14"/>
                </a:lnTo>
                <a:lnTo>
                  <a:pt x="115" y="7"/>
                </a:lnTo>
                <a:lnTo>
                  <a:pt x="108" y="1"/>
                </a:lnTo>
                <a:lnTo>
                  <a:pt x="100" y="0"/>
                </a:lnTo>
                <a:lnTo>
                  <a:pt x="90" y="5"/>
                </a:lnTo>
                <a:lnTo>
                  <a:pt x="83" y="9"/>
                </a:lnTo>
                <a:lnTo>
                  <a:pt x="75" y="19"/>
                </a:lnTo>
                <a:lnTo>
                  <a:pt x="65" y="32"/>
                </a:lnTo>
                <a:lnTo>
                  <a:pt x="57" y="45"/>
                </a:lnTo>
                <a:lnTo>
                  <a:pt x="48" y="54"/>
                </a:lnTo>
                <a:lnTo>
                  <a:pt x="44" y="56"/>
                </a:lnTo>
                <a:lnTo>
                  <a:pt x="37" y="61"/>
                </a:lnTo>
                <a:lnTo>
                  <a:pt x="26" y="70"/>
                </a:lnTo>
                <a:lnTo>
                  <a:pt x="19" y="79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1016000" y="2249488"/>
            <a:ext cx="2152650" cy="2214562"/>
          </a:xfrm>
          <a:custGeom>
            <a:avLst/>
            <a:gdLst/>
            <a:ahLst/>
            <a:cxnLst>
              <a:cxn ang="0">
                <a:pos x="1031" y="1036"/>
              </a:cxn>
              <a:cxn ang="0">
                <a:pos x="960" y="1071"/>
              </a:cxn>
              <a:cxn ang="0">
                <a:pos x="1002" y="1198"/>
              </a:cxn>
              <a:cxn ang="0">
                <a:pos x="1066" y="1165"/>
              </a:cxn>
              <a:cxn ang="0">
                <a:pos x="1091" y="1243"/>
              </a:cxn>
              <a:cxn ang="0">
                <a:pos x="1148" y="1350"/>
              </a:cxn>
              <a:cxn ang="0">
                <a:pos x="1208" y="1370"/>
              </a:cxn>
              <a:cxn ang="0">
                <a:pos x="1165" y="1392"/>
              </a:cxn>
              <a:cxn ang="0">
                <a:pos x="1100" y="1354"/>
              </a:cxn>
              <a:cxn ang="0">
                <a:pos x="1030" y="1283"/>
              </a:cxn>
              <a:cxn ang="0">
                <a:pos x="935" y="1239"/>
              </a:cxn>
              <a:cxn ang="0">
                <a:pos x="864" y="1163"/>
              </a:cxn>
              <a:cxn ang="0">
                <a:pos x="789" y="1107"/>
              </a:cxn>
              <a:cxn ang="0">
                <a:pos x="691" y="1004"/>
              </a:cxn>
              <a:cxn ang="0">
                <a:pos x="644" y="886"/>
              </a:cxn>
              <a:cxn ang="0">
                <a:pos x="598" y="732"/>
              </a:cxn>
              <a:cxn ang="0">
                <a:pos x="574" y="556"/>
              </a:cxn>
              <a:cxn ang="0">
                <a:pos x="498" y="445"/>
              </a:cxn>
              <a:cxn ang="0">
                <a:pos x="421" y="418"/>
              </a:cxn>
              <a:cxn ang="0">
                <a:pos x="344" y="389"/>
              </a:cxn>
              <a:cxn ang="0">
                <a:pos x="269" y="362"/>
              </a:cxn>
              <a:cxn ang="0">
                <a:pos x="174" y="395"/>
              </a:cxn>
              <a:cxn ang="0">
                <a:pos x="90" y="418"/>
              </a:cxn>
              <a:cxn ang="0">
                <a:pos x="65" y="264"/>
              </a:cxn>
              <a:cxn ang="0">
                <a:pos x="5" y="193"/>
              </a:cxn>
              <a:cxn ang="0">
                <a:pos x="102" y="70"/>
              </a:cxn>
              <a:cxn ang="0">
                <a:pos x="279" y="85"/>
              </a:cxn>
              <a:cxn ang="0">
                <a:pos x="374" y="110"/>
              </a:cxn>
              <a:cxn ang="0">
                <a:pos x="507" y="116"/>
              </a:cxn>
              <a:cxn ang="0">
                <a:pos x="617" y="123"/>
              </a:cxn>
              <a:cxn ang="0">
                <a:pos x="724" y="154"/>
              </a:cxn>
              <a:cxn ang="0">
                <a:pos x="863" y="164"/>
              </a:cxn>
              <a:cxn ang="0">
                <a:pos x="996" y="114"/>
              </a:cxn>
              <a:cxn ang="0">
                <a:pos x="977" y="19"/>
              </a:cxn>
              <a:cxn ang="0">
                <a:pos x="1046" y="54"/>
              </a:cxn>
              <a:cxn ang="0">
                <a:pos x="1119" y="110"/>
              </a:cxn>
              <a:cxn ang="0">
                <a:pos x="1190" y="141"/>
              </a:cxn>
              <a:cxn ang="0">
                <a:pos x="1137" y="179"/>
              </a:cxn>
              <a:cxn ang="0">
                <a:pos x="1030" y="268"/>
              </a:cxn>
              <a:cxn ang="0">
                <a:pos x="1040" y="445"/>
              </a:cxn>
              <a:cxn ang="0">
                <a:pos x="1126" y="476"/>
              </a:cxn>
              <a:cxn ang="0">
                <a:pos x="1180" y="523"/>
              </a:cxn>
              <a:cxn ang="0">
                <a:pos x="1220" y="431"/>
              </a:cxn>
              <a:cxn ang="0">
                <a:pos x="1214" y="331"/>
              </a:cxn>
              <a:cxn ang="0">
                <a:pos x="1302" y="337"/>
              </a:cxn>
              <a:cxn ang="0">
                <a:pos x="1373" y="360"/>
              </a:cxn>
              <a:cxn ang="0">
                <a:pos x="1443" y="415"/>
              </a:cxn>
              <a:cxn ang="0">
                <a:pos x="1504" y="493"/>
              </a:cxn>
              <a:cxn ang="0">
                <a:pos x="1486" y="567"/>
              </a:cxn>
              <a:cxn ang="0">
                <a:pos x="1431" y="629"/>
              </a:cxn>
              <a:cxn ang="0">
                <a:pos x="1348" y="732"/>
              </a:cxn>
              <a:cxn ang="0">
                <a:pos x="1285" y="808"/>
              </a:cxn>
              <a:cxn ang="0">
                <a:pos x="1254" y="900"/>
              </a:cxn>
              <a:cxn ang="0">
                <a:pos x="1208" y="957"/>
              </a:cxn>
              <a:cxn ang="0">
                <a:pos x="1175" y="1074"/>
              </a:cxn>
              <a:cxn ang="0">
                <a:pos x="1125" y="1011"/>
              </a:cxn>
            </a:cxnLst>
            <a:rect l="0" t="0" r="r" b="b"/>
            <a:pathLst>
              <a:path w="1526" h="1395">
                <a:moveTo>
                  <a:pt x="1113" y="1013"/>
                </a:moveTo>
                <a:lnTo>
                  <a:pt x="1100" y="1015"/>
                </a:lnTo>
                <a:lnTo>
                  <a:pt x="1088" y="1007"/>
                </a:lnTo>
                <a:lnTo>
                  <a:pt x="1076" y="1004"/>
                </a:lnTo>
                <a:lnTo>
                  <a:pt x="1063" y="1011"/>
                </a:lnTo>
                <a:lnTo>
                  <a:pt x="1049" y="1024"/>
                </a:lnTo>
                <a:lnTo>
                  <a:pt x="1042" y="1031"/>
                </a:lnTo>
                <a:lnTo>
                  <a:pt x="1031" y="1036"/>
                </a:lnTo>
                <a:lnTo>
                  <a:pt x="1021" y="1038"/>
                </a:lnTo>
                <a:lnTo>
                  <a:pt x="1012" y="1038"/>
                </a:lnTo>
                <a:lnTo>
                  <a:pt x="1003" y="1038"/>
                </a:lnTo>
                <a:lnTo>
                  <a:pt x="993" y="1038"/>
                </a:lnTo>
                <a:lnTo>
                  <a:pt x="984" y="1038"/>
                </a:lnTo>
                <a:lnTo>
                  <a:pt x="977" y="1045"/>
                </a:lnTo>
                <a:lnTo>
                  <a:pt x="968" y="1055"/>
                </a:lnTo>
                <a:lnTo>
                  <a:pt x="960" y="1071"/>
                </a:lnTo>
                <a:lnTo>
                  <a:pt x="957" y="1094"/>
                </a:lnTo>
                <a:lnTo>
                  <a:pt x="954" y="1122"/>
                </a:lnTo>
                <a:lnTo>
                  <a:pt x="957" y="1142"/>
                </a:lnTo>
                <a:lnTo>
                  <a:pt x="965" y="1158"/>
                </a:lnTo>
                <a:lnTo>
                  <a:pt x="972" y="1172"/>
                </a:lnTo>
                <a:lnTo>
                  <a:pt x="983" y="1185"/>
                </a:lnTo>
                <a:lnTo>
                  <a:pt x="991" y="1194"/>
                </a:lnTo>
                <a:lnTo>
                  <a:pt x="1002" y="1198"/>
                </a:lnTo>
                <a:lnTo>
                  <a:pt x="1009" y="1203"/>
                </a:lnTo>
                <a:lnTo>
                  <a:pt x="1017" y="1203"/>
                </a:lnTo>
                <a:lnTo>
                  <a:pt x="1024" y="1201"/>
                </a:lnTo>
                <a:lnTo>
                  <a:pt x="1031" y="1196"/>
                </a:lnTo>
                <a:lnTo>
                  <a:pt x="1042" y="1189"/>
                </a:lnTo>
                <a:lnTo>
                  <a:pt x="1049" y="1181"/>
                </a:lnTo>
                <a:lnTo>
                  <a:pt x="1057" y="1172"/>
                </a:lnTo>
                <a:lnTo>
                  <a:pt x="1066" y="1165"/>
                </a:lnTo>
                <a:lnTo>
                  <a:pt x="1073" y="1156"/>
                </a:lnTo>
                <a:lnTo>
                  <a:pt x="1085" y="1154"/>
                </a:lnTo>
                <a:lnTo>
                  <a:pt x="1091" y="1171"/>
                </a:lnTo>
                <a:lnTo>
                  <a:pt x="1091" y="1194"/>
                </a:lnTo>
                <a:lnTo>
                  <a:pt x="1085" y="1216"/>
                </a:lnTo>
                <a:lnTo>
                  <a:pt x="1079" y="1229"/>
                </a:lnTo>
                <a:lnTo>
                  <a:pt x="1082" y="1236"/>
                </a:lnTo>
                <a:lnTo>
                  <a:pt x="1091" y="1243"/>
                </a:lnTo>
                <a:lnTo>
                  <a:pt x="1101" y="1245"/>
                </a:lnTo>
                <a:lnTo>
                  <a:pt x="1113" y="1250"/>
                </a:lnTo>
                <a:lnTo>
                  <a:pt x="1125" y="1259"/>
                </a:lnTo>
                <a:lnTo>
                  <a:pt x="1137" y="1276"/>
                </a:lnTo>
                <a:lnTo>
                  <a:pt x="1143" y="1299"/>
                </a:lnTo>
                <a:lnTo>
                  <a:pt x="1144" y="1321"/>
                </a:lnTo>
                <a:lnTo>
                  <a:pt x="1145" y="1335"/>
                </a:lnTo>
                <a:lnTo>
                  <a:pt x="1148" y="1350"/>
                </a:lnTo>
                <a:lnTo>
                  <a:pt x="1154" y="1359"/>
                </a:lnTo>
                <a:lnTo>
                  <a:pt x="1162" y="1363"/>
                </a:lnTo>
                <a:lnTo>
                  <a:pt x="1174" y="1368"/>
                </a:lnTo>
                <a:lnTo>
                  <a:pt x="1185" y="1370"/>
                </a:lnTo>
                <a:lnTo>
                  <a:pt x="1194" y="1374"/>
                </a:lnTo>
                <a:lnTo>
                  <a:pt x="1202" y="1374"/>
                </a:lnTo>
                <a:lnTo>
                  <a:pt x="1206" y="1370"/>
                </a:lnTo>
                <a:lnTo>
                  <a:pt x="1208" y="1370"/>
                </a:lnTo>
                <a:lnTo>
                  <a:pt x="1208" y="1374"/>
                </a:lnTo>
                <a:lnTo>
                  <a:pt x="1206" y="1377"/>
                </a:lnTo>
                <a:lnTo>
                  <a:pt x="1202" y="1384"/>
                </a:lnTo>
                <a:lnTo>
                  <a:pt x="1196" y="1392"/>
                </a:lnTo>
                <a:lnTo>
                  <a:pt x="1188" y="1394"/>
                </a:lnTo>
                <a:lnTo>
                  <a:pt x="1182" y="1394"/>
                </a:lnTo>
                <a:lnTo>
                  <a:pt x="1174" y="1392"/>
                </a:lnTo>
                <a:lnTo>
                  <a:pt x="1165" y="1392"/>
                </a:lnTo>
                <a:lnTo>
                  <a:pt x="1156" y="1386"/>
                </a:lnTo>
                <a:lnTo>
                  <a:pt x="1145" y="1384"/>
                </a:lnTo>
                <a:lnTo>
                  <a:pt x="1137" y="1383"/>
                </a:lnTo>
                <a:lnTo>
                  <a:pt x="1131" y="1377"/>
                </a:lnTo>
                <a:lnTo>
                  <a:pt x="1126" y="1375"/>
                </a:lnTo>
                <a:lnTo>
                  <a:pt x="1120" y="1370"/>
                </a:lnTo>
                <a:lnTo>
                  <a:pt x="1111" y="1363"/>
                </a:lnTo>
                <a:lnTo>
                  <a:pt x="1100" y="1354"/>
                </a:lnTo>
                <a:lnTo>
                  <a:pt x="1086" y="1343"/>
                </a:lnTo>
                <a:lnTo>
                  <a:pt x="1074" y="1330"/>
                </a:lnTo>
                <a:lnTo>
                  <a:pt x="1067" y="1321"/>
                </a:lnTo>
                <a:lnTo>
                  <a:pt x="1061" y="1312"/>
                </a:lnTo>
                <a:lnTo>
                  <a:pt x="1055" y="1305"/>
                </a:lnTo>
                <a:lnTo>
                  <a:pt x="1049" y="1297"/>
                </a:lnTo>
                <a:lnTo>
                  <a:pt x="1042" y="1290"/>
                </a:lnTo>
                <a:lnTo>
                  <a:pt x="1030" y="1283"/>
                </a:lnTo>
                <a:lnTo>
                  <a:pt x="1015" y="1276"/>
                </a:lnTo>
                <a:lnTo>
                  <a:pt x="1003" y="1272"/>
                </a:lnTo>
                <a:lnTo>
                  <a:pt x="990" y="1265"/>
                </a:lnTo>
                <a:lnTo>
                  <a:pt x="978" y="1259"/>
                </a:lnTo>
                <a:lnTo>
                  <a:pt x="966" y="1252"/>
                </a:lnTo>
                <a:lnTo>
                  <a:pt x="954" y="1248"/>
                </a:lnTo>
                <a:lnTo>
                  <a:pt x="946" y="1243"/>
                </a:lnTo>
                <a:lnTo>
                  <a:pt x="935" y="1239"/>
                </a:lnTo>
                <a:lnTo>
                  <a:pt x="926" y="1234"/>
                </a:lnTo>
                <a:lnTo>
                  <a:pt x="916" y="1229"/>
                </a:lnTo>
                <a:lnTo>
                  <a:pt x="907" y="1219"/>
                </a:lnTo>
                <a:lnTo>
                  <a:pt x="897" y="1209"/>
                </a:lnTo>
                <a:lnTo>
                  <a:pt x="888" y="1196"/>
                </a:lnTo>
                <a:lnTo>
                  <a:pt x="879" y="1185"/>
                </a:lnTo>
                <a:lnTo>
                  <a:pt x="872" y="1172"/>
                </a:lnTo>
                <a:lnTo>
                  <a:pt x="864" y="1163"/>
                </a:lnTo>
                <a:lnTo>
                  <a:pt x="860" y="1158"/>
                </a:lnTo>
                <a:lnTo>
                  <a:pt x="852" y="1149"/>
                </a:lnTo>
                <a:lnTo>
                  <a:pt x="843" y="1134"/>
                </a:lnTo>
                <a:lnTo>
                  <a:pt x="833" y="1123"/>
                </a:lnTo>
                <a:lnTo>
                  <a:pt x="820" y="1116"/>
                </a:lnTo>
                <a:lnTo>
                  <a:pt x="809" y="1114"/>
                </a:lnTo>
                <a:lnTo>
                  <a:pt x="800" y="1111"/>
                </a:lnTo>
                <a:lnTo>
                  <a:pt x="789" y="1107"/>
                </a:lnTo>
                <a:lnTo>
                  <a:pt x="777" y="1102"/>
                </a:lnTo>
                <a:lnTo>
                  <a:pt x="765" y="1094"/>
                </a:lnTo>
                <a:lnTo>
                  <a:pt x="755" y="1085"/>
                </a:lnTo>
                <a:lnTo>
                  <a:pt x="744" y="1078"/>
                </a:lnTo>
                <a:lnTo>
                  <a:pt x="735" y="1067"/>
                </a:lnTo>
                <a:lnTo>
                  <a:pt x="718" y="1045"/>
                </a:lnTo>
                <a:lnTo>
                  <a:pt x="701" y="1024"/>
                </a:lnTo>
                <a:lnTo>
                  <a:pt x="691" y="1004"/>
                </a:lnTo>
                <a:lnTo>
                  <a:pt x="685" y="984"/>
                </a:lnTo>
                <a:lnTo>
                  <a:pt x="679" y="966"/>
                </a:lnTo>
                <a:lnTo>
                  <a:pt x="675" y="946"/>
                </a:lnTo>
                <a:lnTo>
                  <a:pt x="669" y="928"/>
                </a:lnTo>
                <a:lnTo>
                  <a:pt x="663" y="911"/>
                </a:lnTo>
                <a:lnTo>
                  <a:pt x="660" y="904"/>
                </a:lnTo>
                <a:lnTo>
                  <a:pt x="654" y="895"/>
                </a:lnTo>
                <a:lnTo>
                  <a:pt x="644" y="886"/>
                </a:lnTo>
                <a:lnTo>
                  <a:pt x="635" y="873"/>
                </a:lnTo>
                <a:lnTo>
                  <a:pt x="624" y="864"/>
                </a:lnTo>
                <a:lnTo>
                  <a:pt x="612" y="850"/>
                </a:lnTo>
                <a:lnTo>
                  <a:pt x="605" y="839"/>
                </a:lnTo>
                <a:lnTo>
                  <a:pt x="598" y="824"/>
                </a:lnTo>
                <a:lnTo>
                  <a:pt x="592" y="793"/>
                </a:lnTo>
                <a:lnTo>
                  <a:pt x="592" y="761"/>
                </a:lnTo>
                <a:lnTo>
                  <a:pt x="598" y="732"/>
                </a:lnTo>
                <a:lnTo>
                  <a:pt x="604" y="714"/>
                </a:lnTo>
                <a:lnTo>
                  <a:pt x="605" y="692"/>
                </a:lnTo>
                <a:lnTo>
                  <a:pt x="605" y="665"/>
                </a:lnTo>
                <a:lnTo>
                  <a:pt x="604" y="630"/>
                </a:lnTo>
                <a:lnTo>
                  <a:pt x="598" y="601"/>
                </a:lnTo>
                <a:lnTo>
                  <a:pt x="590" y="580"/>
                </a:lnTo>
                <a:lnTo>
                  <a:pt x="584" y="565"/>
                </a:lnTo>
                <a:lnTo>
                  <a:pt x="574" y="556"/>
                </a:lnTo>
                <a:lnTo>
                  <a:pt x="561" y="543"/>
                </a:lnTo>
                <a:lnTo>
                  <a:pt x="549" y="531"/>
                </a:lnTo>
                <a:lnTo>
                  <a:pt x="541" y="516"/>
                </a:lnTo>
                <a:lnTo>
                  <a:pt x="535" y="502"/>
                </a:lnTo>
                <a:lnTo>
                  <a:pt x="533" y="484"/>
                </a:lnTo>
                <a:lnTo>
                  <a:pt x="524" y="465"/>
                </a:lnTo>
                <a:lnTo>
                  <a:pt x="513" y="453"/>
                </a:lnTo>
                <a:lnTo>
                  <a:pt x="498" y="445"/>
                </a:lnTo>
                <a:lnTo>
                  <a:pt x="485" y="445"/>
                </a:lnTo>
                <a:lnTo>
                  <a:pt x="479" y="447"/>
                </a:lnTo>
                <a:lnTo>
                  <a:pt x="470" y="445"/>
                </a:lnTo>
                <a:lnTo>
                  <a:pt x="463" y="442"/>
                </a:lnTo>
                <a:lnTo>
                  <a:pt x="453" y="436"/>
                </a:lnTo>
                <a:lnTo>
                  <a:pt x="441" y="431"/>
                </a:lnTo>
                <a:lnTo>
                  <a:pt x="432" y="425"/>
                </a:lnTo>
                <a:lnTo>
                  <a:pt x="421" y="418"/>
                </a:lnTo>
                <a:lnTo>
                  <a:pt x="414" y="415"/>
                </a:lnTo>
                <a:lnTo>
                  <a:pt x="401" y="407"/>
                </a:lnTo>
                <a:lnTo>
                  <a:pt x="390" y="400"/>
                </a:lnTo>
                <a:lnTo>
                  <a:pt x="381" y="393"/>
                </a:lnTo>
                <a:lnTo>
                  <a:pt x="368" y="389"/>
                </a:lnTo>
                <a:lnTo>
                  <a:pt x="361" y="389"/>
                </a:lnTo>
                <a:lnTo>
                  <a:pt x="352" y="386"/>
                </a:lnTo>
                <a:lnTo>
                  <a:pt x="344" y="389"/>
                </a:lnTo>
                <a:lnTo>
                  <a:pt x="336" y="389"/>
                </a:lnTo>
                <a:lnTo>
                  <a:pt x="325" y="389"/>
                </a:lnTo>
                <a:lnTo>
                  <a:pt x="316" y="386"/>
                </a:lnTo>
                <a:lnTo>
                  <a:pt x="306" y="382"/>
                </a:lnTo>
                <a:lnTo>
                  <a:pt x="297" y="377"/>
                </a:lnTo>
                <a:lnTo>
                  <a:pt x="287" y="369"/>
                </a:lnTo>
                <a:lnTo>
                  <a:pt x="279" y="366"/>
                </a:lnTo>
                <a:lnTo>
                  <a:pt x="269" y="362"/>
                </a:lnTo>
                <a:lnTo>
                  <a:pt x="260" y="360"/>
                </a:lnTo>
                <a:lnTo>
                  <a:pt x="250" y="360"/>
                </a:lnTo>
                <a:lnTo>
                  <a:pt x="238" y="360"/>
                </a:lnTo>
                <a:lnTo>
                  <a:pt x="225" y="362"/>
                </a:lnTo>
                <a:lnTo>
                  <a:pt x="211" y="366"/>
                </a:lnTo>
                <a:lnTo>
                  <a:pt x="198" y="369"/>
                </a:lnTo>
                <a:lnTo>
                  <a:pt x="185" y="382"/>
                </a:lnTo>
                <a:lnTo>
                  <a:pt x="174" y="395"/>
                </a:lnTo>
                <a:lnTo>
                  <a:pt x="164" y="409"/>
                </a:lnTo>
                <a:lnTo>
                  <a:pt x="153" y="424"/>
                </a:lnTo>
                <a:lnTo>
                  <a:pt x="142" y="436"/>
                </a:lnTo>
                <a:lnTo>
                  <a:pt x="130" y="445"/>
                </a:lnTo>
                <a:lnTo>
                  <a:pt x="116" y="445"/>
                </a:lnTo>
                <a:lnTo>
                  <a:pt x="103" y="438"/>
                </a:lnTo>
                <a:lnTo>
                  <a:pt x="96" y="429"/>
                </a:lnTo>
                <a:lnTo>
                  <a:pt x="90" y="418"/>
                </a:lnTo>
                <a:lnTo>
                  <a:pt x="78" y="407"/>
                </a:lnTo>
                <a:lnTo>
                  <a:pt x="66" y="393"/>
                </a:lnTo>
                <a:lnTo>
                  <a:pt x="60" y="369"/>
                </a:lnTo>
                <a:lnTo>
                  <a:pt x="60" y="338"/>
                </a:lnTo>
                <a:lnTo>
                  <a:pt x="69" y="304"/>
                </a:lnTo>
                <a:lnTo>
                  <a:pt x="72" y="284"/>
                </a:lnTo>
                <a:lnTo>
                  <a:pt x="71" y="271"/>
                </a:lnTo>
                <a:lnTo>
                  <a:pt x="65" y="264"/>
                </a:lnTo>
                <a:lnTo>
                  <a:pt x="54" y="259"/>
                </a:lnTo>
                <a:lnTo>
                  <a:pt x="45" y="257"/>
                </a:lnTo>
                <a:lnTo>
                  <a:pt x="32" y="251"/>
                </a:lnTo>
                <a:lnTo>
                  <a:pt x="19" y="248"/>
                </a:lnTo>
                <a:lnTo>
                  <a:pt x="7" y="241"/>
                </a:lnTo>
                <a:lnTo>
                  <a:pt x="0" y="228"/>
                </a:lnTo>
                <a:lnTo>
                  <a:pt x="0" y="212"/>
                </a:lnTo>
                <a:lnTo>
                  <a:pt x="5" y="193"/>
                </a:lnTo>
                <a:lnTo>
                  <a:pt x="14" y="172"/>
                </a:lnTo>
                <a:lnTo>
                  <a:pt x="28" y="154"/>
                </a:lnTo>
                <a:lnTo>
                  <a:pt x="41" y="132"/>
                </a:lnTo>
                <a:lnTo>
                  <a:pt x="54" y="116"/>
                </a:lnTo>
                <a:lnTo>
                  <a:pt x="69" y="103"/>
                </a:lnTo>
                <a:lnTo>
                  <a:pt x="79" y="94"/>
                </a:lnTo>
                <a:lnTo>
                  <a:pt x="90" y="83"/>
                </a:lnTo>
                <a:lnTo>
                  <a:pt x="102" y="70"/>
                </a:lnTo>
                <a:lnTo>
                  <a:pt x="115" y="61"/>
                </a:lnTo>
                <a:lnTo>
                  <a:pt x="134" y="54"/>
                </a:lnTo>
                <a:lnTo>
                  <a:pt x="159" y="50"/>
                </a:lnTo>
                <a:lnTo>
                  <a:pt x="190" y="50"/>
                </a:lnTo>
                <a:lnTo>
                  <a:pt x="230" y="54"/>
                </a:lnTo>
                <a:lnTo>
                  <a:pt x="250" y="68"/>
                </a:lnTo>
                <a:lnTo>
                  <a:pt x="266" y="77"/>
                </a:lnTo>
                <a:lnTo>
                  <a:pt x="279" y="85"/>
                </a:lnTo>
                <a:lnTo>
                  <a:pt x="291" y="90"/>
                </a:lnTo>
                <a:lnTo>
                  <a:pt x="300" y="92"/>
                </a:lnTo>
                <a:lnTo>
                  <a:pt x="310" y="96"/>
                </a:lnTo>
                <a:lnTo>
                  <a:pt x="319" y="99"/>
                </a:lnTo>
                <a:lnTo>
                  <a:pt x="327" y="101"/>
                </a:lnTo>
                <a:lnTo>
                  <a:pt x="339" y="106"/>
                </a:lnTo>
                <a:lnTo>
                  <a:pt x="355" y="108"/>
                </a:lnTo>
                <a:lnTo>
                  <a:pt x="374" y="110"/>
                </a:lnTo>
                <a:lnTo>
                  <a:pt x="395" y="116"/>
                </a:lnTo>
                <a:lnTo>
                  <a:pt x="414" y="117"/>
                </a:lnTo>
                <a:lnTo>
                  <a:pt x="433" y="117"/>
                </a:lnTo>
                <a:lnTo>
                  <a:pt x="451" y="117"/>
                </a:lnTo>
                <a:lnTo>
                  <a:pt x="463" y="117"/>
                </a:lnTo>
                <a:lnTo>
                  <a:pt x="475" y="116"/>
                </a:lnTo>
                <a:lnTo>
                  <a:pt x="490" y="116"/>
                </a:lnTo>
                <a:lnTo>
                  <a:pt x="507" y="116"/>
                </a:lnTo>
                <a:lnTo>
                  <a:pt x="527" y="116"/>
                </a:lnTo>
                <a:lnTo>
                  <a:pt x="546" y="116"/>
                </a:lnTo>
                <a:lnTo>
                  <a:pt x="564" y="117"/>
                </a:lnTo>
                <a:lnTo>
                  <a:pt x="578" y="117"/>
                </a:lnTo>
                <a:lnTo>
                  <a:pt x="587" y="117"/>
                </a:lnTo>
                <a:lnTo>
                  <a:pt x="596" y="117"/>
                </a:lnTo>
                <a:lnTo>
                  <a:pt x="605" y="119"/>
                </a:lnTo>
                <a:lnTo>
                  <a:pt x="617" y="123"/>
                </a:lnTo>
                <a:lnTo>
                  <a:pt x="629" y="125"/>
                </a:lnTo>
                <a:lnTo>
                  <a:pt x="641" y="126"/>
                </a:lnTo>
                <a:lnTo>
                  <a:pt x="652" y="132"/>
                </a:lnTo>
                <a:lnTo>
                  <a:pt x="663" y="134"/>
                </a:lnTo>
                <a:lnTo>
                  <a:pt x="673" y="139"/>
                </a:lnTo>
                <a:lnTo>
                  <a:pt x="686" y="143"/>
                </a:lnTo>
                <a:lnTo>
                  <a:pt x="701" y="148"/>
                </a:lnTo>
                <a:lnTo>
                  <a:pt x="724" y="154"/>
                </a:lnTo>
                <a:lnTo>
                  <a:pt x="744" y="155"/>
                </a:lnTo>
                <a:lnTo>
                  <a:pt x="765" y="161"/>
                </a:lnTo>
                <a:lnTo>
                  <a:pt x="786" y="164"/>
                </a:lnTo>
                <a:lnTo>
                  <a:pt x="802" y="166"/>
                </a:lnTo>
                <a:lnTo>
                  <a:pt x="814" y="166"/>
                </a:lnTo>
                <a:lnTo>
                  <a:pt x="826" y="166"/>
                </a:lnTo>
                <a:lnTo>
                  <a:pt x="843" y="166"/>
                </a:lnTo>
                <a:lnTo>
                  <a:pt x="863" y="164"/>
                </a:lnTo>
                <a:lnTo>
                  <a:pt x="885" y="163"/>
                </a:lnTo>
                <a:lnTo>
                  <a:pt x="907" y="161"/>
                </a:lnTo>
                <a:lnTo>
                  <a:pt x="928" y="155"/>
                </a:lnTo>
                <a:lnTo>
                  <a:pt x="946" y="150"/>
                </a:lnTo>
                <a:lnTo>
                  <a:pt x="960" y="143"/>
                </a:lnTo>
                <a:lnTo>
                  <a:pt x="980" y="132"/>
                </a:lnTo>
                <a:lnTo>
                  <a:pt x="991" y="123"/>
                </a:lnTo>
                <a:lnTo>
                  <a:pt x="996" y="114"/>
                </a:lnTo>
                <a:lnTo>
                  <a:pt x="997" y="103"/>
                </a:lnTo>
                <a:lnTo>
                  <a:pt x="993" y="94"/>
                </a:lnTo>
                <a:lnTo>
                  <a:pt x="984" y="79"/>
                </a:lnTo>
                <a:lnTo>
                  <a:pt x="974" y="68"/>
                </a:lnTo>
                <a:lnTo>
                  <a:pt x="966" y="59"/>
                </a:lnTo>
                <a:lnTo>
                  <a:pt x="965" y="47"/>
                </a:lnTo>
                <a:lnTo>
                  <a:pt x="968" y="32"/>
                </a:lnTo>
                <a:lnTo>
                  <a:pt x="977" y="19"/>
                </a:lnTo>
                <a:lnTo>
                  <a:pt x="984" y="5"/>
                </a:lnTo>
                <a:lnTo>
                  <a:pt x="996" y="0"/>
                </a:lnTo>
                <a:lnTo>
                  <a:pt x="1008" y="3"/>
                </a:lnTo>
                <a:lnTo>
                  <a:pt x="1023" y="9"/>
                </a:lnTo>
                <a:lnTo>
                  <a:pt x="1036" y="16"/>
                </a:lnTo>
                <a:lnTo>
                  <a:pt x="1043" y="27"/>
                </a:lnTo>
                <a:lnTo>
                  <a:pt x="1046" y="39"/>
                </a:lnTo>
                <a:lnTo>
                  <a:pt x="1046" y="54"/>
                </a:lnTo>
                <a:lnTo>
                  <a:pt x="1046" y="67"/>
                </a:lnTo>
                <a:lnTo>
                  <a:pt x="1049" y="77"/>
                </a:lnTo>
                <a:lnTo>
                  <a:pt x="1060" y="94"/>
                </a:lnTo>
                <a:lnTo>
                  <a:pt x="1073" y="103"/>
                </a:lnTo>
                <a:lnTo>
                  <a:pt x="1091" y="108"/>
                </a:lnTo>
                <a:lnTo>
                  <a:pt x="1100" y="108"/>
                </a:lnTo>
                <a:lnTo>
                  <a:pt x="1110" y="108"/>
                </a:lnTo>
                <a:lnTo>
                  <a:pt x="1119" y="110"/>
                </a:lnTo>
                <a:lnTo>
                  <a:pt x="1129" y="114"/>
                </a:lnTo>
                <a:lnTo>
                  <a:pt x="1138" y="117"/>
                </a:lnTo>
                <a:lnTo>
                  <a:pt x="1148" y="119"/>
                </a:lnTo>
                <a:lnTo>
                  <a:pt x="1157" y="123"/>
                </a:lnTo>
                <a:lnTo>
                  <a:pt x="1168" y="125"/>
                </a:lnTo>
                <a:lnTo>
                  <a:pt x="1182" y="126"/>
                </a:lnTo>
                <a:lnTo>
                  <a:pt x="1190" y="132"/>
                </a:lnTo>
                <a:lnTo>
                  <a:pt x="1190" y="141"/>
                </a:lnTo>
                <a:lnTo>
                  <a:pt x="1188" y="154"/>
                </a:lnTo>
                <a:lnTo>
                  <a:pt x="1185" y="161"/>
                </a:lnTo>
                <a:lnTo>
                  <a:pt x="1181" y="166"/>
                </a:lnTo>
                <a:lnTo>
                  <a:pt x="1174" y="172"/>
                </a:lnTo>
                <a:lnTo>
                  <a:pt x="1165" y="174"/>
                </a:lnTo>
                <a:lnTo>
                  <a:pt x="1156" y="177"/>
                </a:lnTo>
                <a:lnTo>
                  <a:pt x="1145" y="179"/>
                </a:lnTo>
                <a:lnTo>
                  <a:pt x="1137" y="179"/>
                </a:lnTo>
                <a:lnTo>
                  <a:pt x="1126" y="181"/>
                </a:lnTo>
                <a:lnTo>
                  <a:pt x="1110" y="188"/>
                </a:lnTo>
                <a:lnTo>
                  <a:pt x="1097" y="195"/>
                </a:lnTo>
                <a:lnTo>
                  <a:pt x="1082" y="208"/>
                </a:lnTo>
                <a:lnTo>
                  <a:pt x="1071" y="219"/>
                </a:lnTo>
                <a:lnTo>
                  <a:pt x="1060" y="233"/>
                </a:lnTo>
                <a:lnTo>
                  <a:pt x="1046" y="250"/>
                </a:lnTo>
                <a:lnTo>
                  <a:pt x="1030" y="268"/>
                </a:lnTo>
                <a:lnTo>
                  <a:pt x="1017" y="295"/>
                </a:lnTo>
                <a:lnTo>
                  <a:pt x="1009" y="328"/>
                </a:lnTo>
                <a:lnTo>
                  <a:pt x="1009" y="369"/>
                </a:lnTo>
                <a:lnTo>
                  <a:pt x="1012" y="407"/>
                </a:lnTo>
                <a:lnTo>
                  <a:pt x="1017" y="433"/>
                </a:lnTo>
                <a:lnTo>
                  <a:pt x="1023" y="445"/>
                </a:lnTo>
                <a:lnTo>
                  <a:pt x="1030" y="447"/>
                </a:lnTo>
                <a:lnTo>
                  <a:pt x="1040" y="445"/>
                </a:lnTo>
                <a:lnTo>
                  <a:pt x="1049" y="445"/>
                </a:lnTo>
                <a:lnTo>
                  <a:pt x="1061" y="447"/>
                </a:lnTo>
                <a:lnTo>
                  <a:pt x="1074" y="449"/>
                </a:lnTo>
                <a:lnTo>
                  <a:pt x="1086" y="456"/>
                </a:lnTo>
                <a:lnTo>
                  <a:pt x="1098" y="464"/>
                </a:lnTo>
                <a:lnTo>
                  <a:pt x="1110" y="469"/>
                </a:lnTo>
                <a:lnTo>
                  <a:pt x="1119" y="473"/>
                </a:lnTo>
                <a:lnTo>
                  <a:pt x="1126" y="476"/>
                </a:lnTo>
                <a:lnTo>
                  <a:pt x="1137" y="476"/>
                </a:lnTo>
                <a:lnTo>
                  <a:pt x="1145" y="476"/>
                </a:lnTo>
                <a:lnTo>
                  <a:pt x="1154" y="480"/>
                </a:lnTo>
                <a:lnTo>
                  <a:pt x="1160" y="487"/>
                </a:lnTo>
                <a:lnTo>
                  <a:pt x="1162" y="500"/>
                </a:lnTo>
                <a:lnTo>
                  <a:pt x="1165" y="511"/>
                </a:lnTo>
                <a:lnTo>
                  <a:pt x="1171" y="518"/>
                </a:lnTo>
                <a:lnTo>
                  <a:pt x="1180" y="523"/>
                </a:lnTo>
                <a:lnTo>
                  <a:pt x="1188" y="525"/>
                </a:lnTo>
                <a:lnTo>
                  <a:pt x="1194" y="518"/>
                </a:lnTo>
                <a:lnTo>
                  <a:pt x="1196" y="500"/>
                </a:lnTo>
                <a:lnTo>
                  <a:pt x="1196" y="478"/>
                </a:lnTo>
                <a:lnTo>
                  <a:pt x="1193" y="456"/>
                </a:lnTo>
                <a:lnTo>
                  <a:pt x="1194" y="445"/>
                </a:lnTo>
                <a:lnTo>
                  <a:pt x="1205" y="436"/>
                </a:lnTo>
                <a:lnTo>
                  <a:pt x="1220" y="431"/>
                </a:lnTo>
                <a:lnTo>
                  <a:pt x="1233" y="424"/>
                </a:lnTo>
                <a:lnTo>
                  <a:pt x="1243" y="415"/>
                </a:lnTo>
                <a:lnTo>
                  <a:pt x="1240" y="398"/>
                </a:lnTo>
                <a:lnTo>
                  <a:pt x="1234" y="384"/>
                </a:lnTo>
                <a:lnTo>
                  <a:pt x="1224" y="371"/>
                </a:lnTo>
                <a:lnTo>
                  <a:pt x="1215" y="360"/>
                </a:lnTo>
                <a:lnTo>
                  <a:pt x="1212" y="346"/>
                </a:lnTo>
                <a:lnTo>
                  <a:pt x="1214" y="331"/>
                </a:lnTo>
                <a:lnTo>
                  <a:pt x="1218" y="315"/>
                </a:lnTo>
                <a:lnTo>
                  <a:pt x="1228" y="304"/>
                </a:lnTo>
                <a:lnTo>
                  <a:pt x="1245" y="299"/>
                </a:lnTo>
                <a:lnTo>
                  <a:pt x="1262" y="304"/>
                </a:lnTo>
                <a:lnTo>
                  <a:pt x="1271" y="313"/>
                </a:lnTo>
                <a:lnTo>
                  <a:pt x="1279" y="322"/>
                </a:lnTo>
                <a:lnTo>
                  <a:pt x="1291" y="331"/>
                </a:lnTo>
                <a:lnTo>
                  <a:pt x="1302" y="337"/>
                </a:lnTo>
                <a:lnTo>
                  <a:pt x="1313" y="344"/>
                </a:lnTo>
                <a:lnTo>
                  <a:pt x="1320" y="351"/>
                </a:lnTo>
                <a:lnTo>
                  <a:pt x="1328" y="360"/>
                </a:lnTo>
                <a:lnTo>
                  <a:pt x="1335" y="371"/>
                </a:lnTo>
                <a:lnTo>
                  <a:pt x="1342" y="382"/>
                </a:lnTo>
                <a:lnTo>
                  <a:pt x="1353" y="384"/>
                </a:lnTo>
                <a:lnTo>
                  <a:pt x="1362" y="375"/>
                </a:lnTo>
                <a:lnTo>
                  <a:pt x="1373" y="360"/>
                </a:lnTo>
                <a:lnTo>
                  <a:pt x="1382" y="346"/>
                </a:lnTo>
                <a:lnTo>
                  <a:pt x="1390" y="338"/>
                </a:lnTo>
                <a:lnTo>
                  <a:pt x="1403" y="344"/>
                </a:lnTo>
                <a:lnTo>
                  <a:pt x="1415" y="355"/>
                </a:lnTo>
                <a:lnTo>
                  <a:pt x="1422" y="375"/>
                </a:lnTo>
                <a:lnTo>
                  <a:pt x="1428" y="389"/>
                </a:lnTo>
                <a:lnTo>
                  <a:pt x="1436" y="402"/>
                </a:lnTo>
                <a:lnTo>
                  <a:pt x="1443" y="415"/>
                </a:lnTo>
                <a:lnTo>
                  <a:pt x="1455" y="431"/>
                </a:lnTo>
                <a:lnTo>
                  <a:pt x="1467" y="447"/>
                </a:lnTo>
                <a:lnTo>
                  <a:pt x="1473" y="460"/>
                </a:lnTo>
                <a:lnTo>
                  <a:pt x="1476" y="471"/>
                </a:lnTo>
                <a:lnTo>
                  <a:pt x="1479" y="484"/>
                </a:lnTo>
                <a:lnTo>
                  <a:pt x="1482" y="493"/>
                </a:lnTo>
                <a:lnTo>
                  <a:pt x="1492" y="494"/>
                </a:lnTo>
                <a:lnTo>
                  <a:pt x="1504" y="493"/>
                </a:lnTo>
                <a:lnTo>
                  <a:pt x="1513" y="489"/>
                </a:lnTo>
                <a:lnTo>
                  <a:pt x="1520" y="493"/>
                </a:lnTo>
                <a:lnTo>
                  <a:pt x="1525" y="502"/>
                </a:lnTo>
                <a:lnTo>
                  <a:pt x="1523" y="520"/>
                </a:lnTo>
                <a:lnTo>
                  <a:pt x="1517" y="542"/>
                </a:lnTo>
                <a:lnTo>
                  <a:pt x="1507" y="558"/>
                </a:lnTo>
                <a:lnTo>
                  <a:pt x="1498" y="565"/>
                </a:lnTo>
                <a:lnTo>
                  <a:pt x="1486" y="567"/>
                </a:lnTo>
                <a:lnTo>
                  <a:pt x="1473" y="571"/>
                </a:lnTo>
                <a:lnTo>
                  <a:pt x="1461" y="572"/>
                </a:lnTo>
                <a:lnTo>
                  <a:pt x="1450" y="574"/>
                </a:lnTo>
                <a:lnTo>
                  <a:pt x="1442" y="578"/>
                </a:lnTo>
                <a:lnTo>
                  <a:pt x="1434" y="581"/>
                </a:lnTo>
                <a:lnTo>
                  <a:pt x="1430" y="594"/>
                </a:lnTo>
                <a:lnTo>
                  <a:pt x="1430" y="610"/>
                </a:lnTo>
                <a:lnTo>
                  <a:pt x="1431" y="629"/>
                </a:lnTo>
                <a:lnTo>
                  <a:pt x="1434" y="647"/>
                </a:lnTo>
                <a:lnTo>
                  <a:pt x="1430" y="665"/>
                </a:lnTo>
                <a:lnTo>
                  <a:pt x="1416" y="681"/>
                </a:lnTo>
                <a:lnTo>
                  <a:pt x="1399" y="692"/>
                </a:lnTo>
                <a:lnTo>
                  <a:pt x="1384" y="699"/>
                </a:lnTo>
                <a:lnTo>
                  <a:pt x="1372" y="706"/>
                </a:lnTo>
                <a:lnTo>
                  <a:pt x="1360" y="717"/>
                </a:lnTo>
                <a:lnTo>
                  <a:pt x="1348" y="732"/>
                </a:lnTo>
                <a:lnTo>
                  <a:pt x="1342" y="748"/>
                </a:lnTo>
                <a:lnTo>
                  <a:pt x="1338" y="763"/>
                </a:lnTo>
                <a:lnTo>
                  <a:pt x="1332" y="775"/>
                </a:lnTo>
                <a:lnTo>
                  <a:pt x="1322" y="783"/>
                </a:lnTo>
                <a:lnTo>
                  <a:pt x="1313" y="793"/>
                </a:lnTo>
                <a:lnTo>
                  <a:pt x="1302" y="803"/>
                </a:lnTo>
                <a:lnTo>
                  <a:pt x="1295" y="806"/>
                </a:lnTo>
                <a:lnTo>
                  <a:pt x="1285" y="808"/>
                </a:lnTo>
                <a:lnTo>
                  <a:pt x="1273" y="815"/>
                </a:lnTo>
                <a:lnTo>
                  <a:pt x="1265" y="824"/>
                </a:lnTo>
                <a:lnTo>
                  <a:pt x="1265" y="833"/>
                </a:lnTo>
                <a:lnTo>
                  <a:pt x="1265" y="842"/>
                </a:lnTo>
                <a:lnTo>
                  <a:pt x="1264" y="855"/>
                </a:lnTo>
                <a:lnTo>
                  <a:pt x="1259" y="870"/>
                </a:lnTo>
                <a:lnTo>
                  <a:pt x="1258" y="882"/>
                </a:lnTo>
                <a:lnTo>
                  <a:pt x="1254" y="900"/>
                </a:lnTo>
                <a:lnTo>
                  <a:pt x="1249" y="913"/>
                </a:lnTo>
                <a:lnTo>
                  <a:pt x="1245" y="926"/>
                </a:lnTo>
                <a:lnTo>
                  <a:pt x="1245" y="935"/>
                </a:lnTo>
                <a:lnTo>
                  <a:pt x="1243" y="942"/>
                </a:lnTo>
                <a:lnTo>
                  <a:pt x="1233" y="944"/>
                </a:lnTo>
                <a:lnTo>
                  <a:pt x="1221" y="946"/>
                </a:lnTo>
                <a:lnTo>
                  <a:pt x="1214" y="949"/>
                </a:lnTo>
                <a:lnTo>
                  <a:pt x="1208" y="957"/>
                </a:lnTo>
                <a:lnTo>
                  <a:pt x="1202" y="973"/>
                </a:lnTo>
                <a:lnTo>
                  <a:pt x="1205" y="1004"/>
                </a:lnTo>
                <a:lnTo>
                  <a:pt x="1209" y="1040"/>
                </a:lnTo>
                <a:lnTo>
                  <a:pt x="1212" y="1076"/>
                </a:lnTo>
                <a:lnTo>
                  <a:pt x="1202" y="1091"/>
                </a:lnTo>
                <a:lnTo>
                  <a:pt x="1190" y="1087"/>
                </a:lnTo>
                <a:lnTo>
                  <a:pt x="1181" y="1084"/>
                </a:lnTo>
                <a:lnTo>
                  <a:pt x="1175" y="1074"/>
                </a:lnTo>
                <a:lnTo>
                  <a:pt x="1169" y="1062"/>
                </a:lnTo>
                <a:lnTo>
                  <a:pt x="1163" y="1047"/>
                </a:lnTo>
                <a:lnTo>
                  <a:pt x="1160" y="1031"/>
                </a:lnTo>
                <a:lnTo>
                  <a:pt x="1156" y="1016"/>
                </a:lnTo>
                <a:lnTo>
                  <a:pt x="1154" y="1013"/>
                </a:lnTo>
                <a:lnTo>
                  <a:pt x="1150" y="1013"/>
                </a:lnTo>
                <a:lnTo>
                  <a:pt x="1138" y="1011"/>
                </a:lnTo>
                <a:lnTo>
                  <a:pt x="1125" y="1011"/>
                </a:lnTo>
                <a:lnTo>
                  <a:pt x="1113" y="1013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2652713" y="2192338"/>
            <a:ext cx="527050" cy="563562"/>
          </a:xfrm>
          <a:custGeom>
            <a:avLst/>
            <a:gdLst/>
            <a:ahLst/>
            <a:cxnLst>
              <a:cxn ang="0">
                <a:pos x="25" y="5"/>
              </a:cxn>
              <a:cxn ang="0">
                <a:pos x="44" y="0"/>
              </a:cxn>
              <a:cxn ang="0">
                <a:pos x="63" y="1"/>
              </a:cxn>
              <a:cxn ang="0">
                <a:pos x="82" y="7"/>
              </a:cxn>
              <a:cxn ang="0">
                <a:pos x="106" y="16"/>
              </a:cxn>
              <a:cxn ang="0">
                <a:pos x="131" y="25"/>
              </a:cxn>
              <a:cxn ang="0">
                <a:pos x="157" y="37"/>
              </a:cxn>
              <a:cxn ang="0">
                <a:pos x="179" y="46"/>
              </a:cxn>
              <a:cxn ang="0">
                <a:pos x="197" y="52"/>
              </a:cxn>
              <a:cxn ang="0">
                <a:pos x="223" y="61"/>
              </a:cxn>
              <a:cxn ang="0">
                <a:pos x="254" y="77"/>
              </a:cxn>
              <a:cxn ang="0">
                <a:pos x="283" y="95"/>
              </a:cxn>
              <a:cxn ang="0">
                <a:pos x="305" y="131"/>
              </a:cxn>
              <a:cxn ang="0">
                <a:pos x="327" y="196"/>
              </a:cxn>
              <a:cxn ang="0">
                <a:pos x="346" y="222"/>
              </a:cxn>
              <a:cxn ang="0">
                <a:pos x="357" y="258"/>
              </a:cxn>
              <a:cxn ang="0">
                <a:pos x="360" y="292"/>
              </a:cxn>
              <a:cxn ang="0">
                <a:pos x="367" y="319"/>
              </a:cxn>
              <a:cxn ang="0">
                <a:pos x="369" y="337"/>
              </a:cxn>
              <a:cxn ang="0">
                <a:pos x="352" y="350"/>
              </a:cxn>
              <a:cxn ang="0">
                <a:pos x="324" y="354"/>
              </a:cxn>
              <a:cxn ang="0">
                <a:pos x="297" y="344"/>
              </a:cxn>
              <a:cxn ang="0">
                <a:pos x="278" y="323"/>
              </a:cxn>
              <a:cxn ang="0">
                <a:pos x="257" y="303"/>
              </a:cxn>
              <a:cxn ang="0">
                <a:pos x="234" y="287"/>
              </a:cxn>
              <a:cxn ang="0">
                <a:pos x="210" y="276"/>
              </a:cxn>
              <a:cxn ang="0">
                <a:pos x="182" y="269"/>
              </a:cxn>
              <a:cxn ang="0">
                <a:pos x="155" y="242"/>
              </a:cxn>
              <a:cxn ang="0">
                <a:pos x="158" y="220"/>
              </a:cxn>
              <a:cxn ang="0">
                <a:pos x="174" y="213"/>
              </a:cxn>
              <a:cxn ang="0">
                <a:pos x="191" y="211"/>
              </a:cxn>
              <a:cxn ang="0">
                <a:pos x="208" y="211"/>
              </a:cxn>
              <a:cxn ang="0">
                <a:pos x="220" y="196"/>
              </a:cxn>
              <a:cxn ang="0">
                <a:pos x="200" y="158"/>
              </a:cxn>
              <a:cxn ang="0">
                <a:pos x="177" y="140"/>
              </a:cxn>
              <a:cxn ang="0">
                <a:pos x="149" y="131"/>
              </a:cxn>
              <a:cxn ang="0">
                <a:pos x="112" y="122"/>
              </a:cxn>
              <a:cxn ang="0">
                <a:pos x="80" y="111"/>
              </a:cxn>
              <a:cxn ang="0">
                <a:pos x="54" y="101"/>
              </a:cxn>
              <a:cxn ang="0">
                <a:pos x="25" y="83"/>
              </a:cxn>
              <a:cxn ang="0">
                <a:pos x="4" y="54"/>
              </a:cxn>
              <a:cxn ang="0">
                <a:pos x="4" y="23"/>
              </a:cxn>
            </a:cxnLst>
            <a:rect l="0" t="0" r="r" b="b"/>
            <a:pathLst>
              <a:path w="373" h="355">
                <a:moveTo>
                  <a:pt x="17" y="9"/>
                </a:moveTo>
                <a:lnTo>
                  <a:pt x="25" y="5"/>
                </a:lnTo>
                <a:lnTo>
                  <a:pt x="35" y="0"/>
                </a:lnTo>
                <a:lnTo>
                  <a:pt x="44" y="0"/>
                </a:lnTo>
                <a:lnTo>
                  <a:pt x="54" y="0"/>
                </a:lnTo>
                <a:lnTo>
                  <a:pt x="63" y="1"/>
                </a:lnTo>
                <a:lnTo>
                  <a:pt x="74" y="5"/>
                </a:lnTo>
                <a:lnTo>
                  <a:pt x="82" y="7"/>
                </a:lnTo>
                <a:lnTo>
                  <a:pt x="94" y="12"/>
                </a:lnTo>
                <a:lnTo>
                  <a:pt x="106" y="16"/>
                </a:lnTo>
                <a:lnTo>
                  <a:pt x="118" y="21"/>
                </a:lnTo>
                <a:lnTo>
                  <a:pt x="131" y="25"/>
                </a:lnTo>
                <a:lnTo>
                  <a:pt x="145" y="30"/>
                </a:lnTo>
                <a:lnTo>
                  <a:pt x="157" y="37"/>
                </a:lnTo>
                <a:lnTo>
                  <a:pt x="168" y="41"/>
                </a:lnTo>
                <a:lnTo>
                  <a:pt x="179" y="46"/>
                </a:lnTo>
                <a:lnTo>
                  <a:pt x="188" y="48"/>
                </a:lnTo>
                <a:lnTo>
                  <a:pt x="197" y="52"/>
                </a:lnTo>
                <a:lnTo>
                  <a:pt x="210" y="55"/>
                </a:lnTo>
                <a:lnTo>
                  <a:pt x="223" y="61"/>
                </a:lnTo>
                <a:lnTo>
                  <a:pt x="240" y="68"/>
                </a:lnTo>
                <a:lnTo>
                  <a:pt x="254" y="77"/>
                </a:lnTo>
                <a:lnTo>
                  <a:pt x="271" y="84"/>
                </a:lnTo>
                <a:lnTo>
                  <a:pt x="283" y="95"/>
                </a:lnTo>
                <a:lnTo>
                  <a:pt x="291" y="106"/>
                </a:lnTo>
                <a:lnTo>
                  <a:pt x="305" y="131"/>
                </a:lnTo>
                <a:lnTo>
                  <a:pt x="317" y="166"/>
                </a:lnTo>
                <a:lnTo>
                  <a:pt x="327" y="196"/>
                </a:lnTo>
                <a:lnTo>
                  <a:pt x="336" y="213"/>
                </a:lnTo>
                <a:lnTo>
                  <a:pt x="346" y="222"/>
                </a:lnTo>
                <a:lnTo>
                  <a:pt x="354" y="240"/>
                </a:lnTo>
                <a:lnTo>
                  <a:pt x="357" y="258"/>
                </a:lnTo>
                <a:lnTo>
                  <a:pt x="360" y="276"/>
                </a:lnTo>
                <a:lnTo>
                  <a:pt x="360" y="292"/>
                </a:lnTo>
                <a:lnTo>
                  <a:pt x="363" y="307"/>
                </a:lnTo>
                <a:lnTo>
                  <a:pt x="367" y="319"/>
                </a:lnTo>
                <a:lnTo>
                  <a:pt x="372" y="330"/>
                </a:lnTo>
                <a:lnTo>
                  <a:pt x="369" y="337"/>
                </a:lnTo>
                <a:lnTo>
                  <a:pt x="361" y="344"/>
                </a:lnTo>
                <a:lnTo>
                  <a:pt x="352" y="350"/>
                </a:lnTo>
                <a:lnTo>
                  <a:pt x="337" y="352"/>
                </a:lnTo>
                <a:lnTo>
                  <a:pt x="324" y="354"/>
                </a:lnTo>
                <a:lnTo>
                  <a:pt x="311" y="352"/>
                </a:lnTo>
                <a:lnTo>
                  <a:pt x="297" y="344"/>
                </a:lnTo>
                <a:lnTo>
                  <a:pt x="289" y="335"/>
                </a:lnTo>
                <a:lnTo>
                  <a:pt x="278" y="323"/>
                </a:lnTo>
                <a:lnTo>
                  <a:pt x="268" y="312"/>
                </a:lnTo>
                <a:lnTo>
                  <a:pt x="257" y="303"/>
                </a:lnTo>
                <a:lnTo>
                  <a:pt x="246" y="292"/>
                </a:lnTo>
                <a:lnTo>
                  <a:pt x="234" y="287"/>
                </a:lnTo>
                <a:lnTo>
                  <a:pt x="222" y="279"/>
                </a:lnTo>
                <a:lnTo>
                  <a:pt x="210" y="276"/>
                </a:lnTo>
                <a:lnTo>
                  <a:pt x="201" y="274"/>
                </a:lnTo>
                <a:lnTo>
                  <a:pt x="182" y="269"/>
                </a:lnTo>
                <a:lnTo>
                  <a:pt x="164" y="256"/>
                </a:lnTo>
                <a:lnTo>
                  <a:pt x="155" y="242"/>
                </a:lnTo>
                <a:lnTo>
                  <a:pt x="155" y="225"/>
                </a:lnTo>
                <a:lnTo>
                  <a:pt x="158" y="220"/>
                </a:lnTo>
                <a:lnTo>
                  <a:pt x="165" y="216"/>
                </a:lnTo>
                <a:lnTo>
                  <a:pt x="174" y="213"/>
                </a:lnTo>
                <a:lnTo>
                  <a:pt x="183" y="213"/>
                </a:lnTo>
                <a:lnTo>
                  <a:pt x="191" y="211"/>
                </a:lnTo>
                <a:lnTo>
                  <a:pt x="201" y="211"/>
                </a:lnTo>
                <a:lnTo>
                  <a:pt x="208" y="211"/>
                </a:lnTo>
                <a:lnTo>
                  <a:pt x="216" y="209"/>
                </a:lnTo>
                <a:lnTo>
                  <a:pt x="220" y="196"/>
                </a:lnTo>
                <a:lnTo>
                  <a:pt x="213" y="178"/>
                </a:lnTo>
                <a:lnTo>
                  <a:pt x="200" y="158"/>
                </a:lnTo>
                <a:lnTo>
                  <a:pt x="185" y="146"/>
                </a:lnTo>
                <a:lnTo>
                  <a:pt x="177" y="140"/>
                </a:lnTo>
                <a:lnTo>
                  <a:pt x="164" y="139"/>
                </a:lnTo>
                <a:lnTo>
                  <a:pt x="149" y="131"/>
                </a:lnTo>
                <a:lnTo>
                  <a:pt x="131" y="126"/>
                </a:lnTo>
                <a:lnTo>
                  <a:pt x="112" y="122"/>
                </a:lnTo>
                <a:lnTo>
                  <a:pt x="94" y="117"/>
                </a:lnTo>
                <a:lnTo>
                  <a:pt x="80" y="111"/>
                </a:lnTo>
                <a:lnTo>
                  <a:pt x="66" y="108"/>
                </a:lnTo>
                <a:lnTo>
                  <a:pt x="54" y="101"/>
                </a:lnTo>
                <a:lnTo>
                  <a:pt x="41" y="93"/>
                </a:lnTo>
                <a:lnTo>
                  <a:pt x="25" y="83"/>
                </a:lnTo>
                <a:lnTo>
                  <a:pt x="13" y="68"/>
                </a:lnTo>
                <a:lnTo>
                  <a:pt x="4" y="54"/>
                </a:lnTo>
                <a:lnTo>
                  <a:pt x="0" y="39"/>
                </a:lnTo>
                <a:lnTo>
                  <a:pt x="4" y="23"/>
                </a:lnTo>
                <a:lnTo>
                  <a:pt x="17" y="9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2997200" y="1589088"/>
            <a:ext cx="1066800" cy="1209675"/>
          </a:xfrm>
          <a:custGeom>
            <a:avLst/>
            <a:gdLst/>
            <a:ahLst/>
            <a:cxnLst>
              <a:cxn ang="0">
                <a:pos x="148" y="108"/>
              </a:cxn>
              <a:cxn ang="0">
                <a:pos x="115" y="117"/>
              </a:cxn>
              <a:cxn ang="0">
                <a:pos x="71" y="193"/>
              </a:cxn>
              <a:cxn ang="0">
                <a:pos x="26" y="226"/>
              </a:cxn>
              <a:cxn ang="0">
                <a:pos x="0" y="255"/>
              </a:cxn>
              <a:cxn ang="0">
                <a:pos x="25" y="282"/>
              </a:cxn>
              <a:cxn ang="0">
                <a:pos x="56" y="327"/>
              </a:cxn>
              <a:cxn ang="0">
                <a:pos x="112" y="295"/>
              </a:cxn>
              <a:cxn ang="0">
                <a:pos x="148" y="284"/>
              </a:cxn>
              <a:cxn ang="0">
                <a:pos x="185" y="337"/>
              </a:cxn>
              <a:cxn ang="0">
                <a:pos x="189" y="369"/>
              </a:cxn>
              <a:cxn ang="0">
                <a:pos x="217" y="423"/>
              </a:cxn>
              <a:cxn ang="0">
                <a:pos x="242" y="480"/>
              </a:cxn>
              <a:cxn ang="0">
                <a:pos x="248" y="572"/>
              </a:cxn>
              <a:cxn ang="0">
                <a:pos x="232" y="628"/>
              </a:cxn>
              <a:cxn ang="0">
                <a:pos x="242" y="666"/>
              </a:cxn>
              <a:cxn ang="0">
                <a:pos x="256" y="719"/>
              </a:cxn>
              <a:cxn ang="0">
                <a:pos x="293" y="748"/>
              </a:cxn>
              <a:cxn ang="0">
                <a:pos x="341" y="761"/>
              </a:cxn>
              <a:cxn ang="0">
                <a:pos x="374" y="721"/>
              </a:cxn>
              <a:cxn ang="0">
                <a:pos x="420" y="668"/>
              </a:cxn>
              <a:cxn ang="0">
                <a:pos x="454" y="619"/>
              </a:cxn>
              <a:cxn ang="0">
                <a:pos x="487" y="570"/>
              </a:cxn>
              <a:cxn ang="0">
                <a:pos x="527" y="558"/>
              </a:cxn>
              <a:cxn ang="0">
                <a:pos x="562" y="543"/>
              </a:cxn>
              <a:cxn ang="0">
                <a:pos x="596" y="516"/>
              </a:cxn>
              <a:cxn ang="0">
                <a:pos x="632" y="478"/>
              </a:cxn>
              <a:cxn ang="0">
                <a:pos x="611" y="447"/>
              </a:cxn>
              <a:cxn ang="0">
                <a:pos x="578" y="433"/>
              </a:cxn>
              <a:cxn ang="0">
                <a:pos x="596" y="385"/>
              </a:cxn>
              <a:cxn ang="0">
                <a:pos x="645" y="398"/>
              </a:cxn>
              <a:cxn ang="0">
                <a:pos x="655" y="389"/>
              </a:cxn>
              <a:cxn ang="0">
                <a:pos x="667" y="322"/>
              </a:cxn>
              <a:cxn ang="0">
                <a:pos x="660" y="250"/>
              </a:cxn>
              <a:cxn ang="0">
                <a:pos x="685" y="173"/>
              </a:cxn>
              <a:cxn ang="0">
                <a:pos x="716" y="141"/>
              </a:cxn>
              <a:cxn ang="0">
                <a:pos x="749" y="110"/>
              </a:cxn>
              <a:cxn ang="0">
                <a:pos x="740" y="83"/>
              </a:cxn>
              <a:cxn ang="0">
                <a:pos x="689" y="79"/>
              </a:cxn>
              <a:cxn ang="0">
                <a:pos x="655" y="85"/>
              </a:cxn>
              <a:cxn ang="0">
                <a:pos x="633" y="103"/>
              </a:cxn>
              <a:cxn ang="0">
                <a:pos x="598" y="106"/>
              </a:cxn>
              <a:cxn ang="0">
                <a:pos x="546" y="99"/>
              </a:cxn>
              <a:cxn ang="0">
                <a:pos x="543" y="92"/>
              </a:cxn>
              <a:cxn ang="0">
                <a:pos x="589" y="59"/>
              </a:cxn>
              <a:cxn ang="0">
                <a:pos x="645" y="63"/>
              </a:cxn>
              <a:cxn ang="0">
                <a:pos x="614" y="14"/>
              </a:cxn>
              <a:cxn ang="0">
                <a:pos x="577" y="3"/>
              </a:cxn>
              <a:cxn ang="0">
                <a:pos x="527" y="0"/>
              </a:cxn>
              <a:cxn ang="0">
                <a:pos x="470" y="7"/>
              </a:cxn>
              <a:cxn ang="0">
                <a:pos x="423" y="9"/>
              </a:cxn>
              <a:cxn ang="0">
                <a:pos x="378" y="32"/>
              </a:cxn>
              <a:cxn ang="0">
                <a:pos x="344" y="43"/>
              </a:cxn>
              <a:cxn ang="0">
                <a:pos x="337" y="74"/>
              </a:cxn>
              <a:cxn ang="0">
                <a:pos x="321" y="92"/>
              </a:cxn>
              <a:cxn ang="0">
                <a:pos x="273" y="99"/>
              </a:cxn>
              <a:cxn ang="0">
                <a:pos x="232" y="101"/>
              </a:cxn>
              <a:cxn ang="0">
                <a:pos x="189" y="101"/>
              </a:cxn>
            </a:cxnLst>
            <a:rect l="0" t="0" r="r" b="b"/>
            <a:pathLst>
              <a:path w="756" h="762">
                <a:moveTo>
                  <a:pt x="173" y="106"/>
                </a:moveTo>
                <a:lnTo>
                  <a:pt x="164" y="108"/>
                </a:lnTo>
                <a:lnTo>
                  <a:pt x="156" y="110"/>
                </a:lnTo>
                <a:lnTo>
                  <a:pt x="148" y="108"/>
                </a:lnTo>
                <a:lnTo>
                  <a:pt x="140" y="108"/>
                </a:lnTo>
                <a:lnTo>
                  <a:pt x="133" y="108"/>
                </a:lnTo>
                <a:lnTo>
                  <a:pt x="125" y="110"/>
                </a:lnTo>
                <a:lnTo>
                  <a:pt x="115" y="117"/>
                </a:lnTo>
                <a:lnTo>
                  <a:pt x="106" y="126"/>
                </a:lnTo>
                <a:lnTo>
                  <a:pt x="90" y="154"/>
                </a:lnTo>
                <a:lnTo>
                  <a:pt x="81" y="173"/>
                </a:lnTo>
                <a:lnTo>
                  <a:pt x="71" y="193"/>
                </a:lnTo>
                <a:lnTo>
                  <a:pt x="57" y="208"/>
                </a:lnTo>
                <a:lnTo>
                  <a:pt x="48" y="215"/>
                </a:lnTo>
                <a:lnTo>
                  <a:pt x="38" y="219"/>
                </a:lnTo>
                <a:lnTo>
                  <a:pt x="26" y="226"/>
                </a:lnTo>
                <a:lnTo>
                  <a:pt x="17" y="233"/>
                </a:lnTo>
                <a:lnTo>
                  <a:pt x="7" y="240"/>
                </a:lnTo>
                <a:lnTo>
                  <a:pt x="1" y="248"/>
                </a:lnTo>
                <a:lnTo>
                  <a:pt x="0" y="255"/>
                </a:lnTo>
                <a:lnTo>
                  <a:pt x="1" y="262"/>
                </a:lnTo>
                <a:lnTo>
                  <a:pt x="11" y="271"/>
                </a:lnTo>
                <a:lnTo>
                  <a:pt x="19" y="275"/>
                </a:lnTo>
                <a:lnTo>
                  <a:pt x="25" y="282"/>
                </a:lnTo>
                <a:lnTo>
                  <a:pt x="31" y="291"/>
                </a:lnTo>
                <a:lnTo>
                  <a:pt x="34" y="306"/>
                </a:lnTo>
                <a:lnTo>
                  <a:pt x="44" y="320"/>
                </a:lnTo>
                <a:lnTo>
                  <a:pt x="56" y="327"/>
                </a:lnTo>
                <a:lnTo>
                  <a:pt x="71" y="318"/>
                </a:lnTo>
                <a:lnTo>
                  <a:pt x="87" y="304"/>
                </a:lnTo>
                <a:lnTo>
                  <a:pt x="99" y="297"/>
                </a:lnTo>
                <a:lnTo>
                  <a:pt x="112" y="295"/>
                </a:lnTo>
                <a:lnTo>
                  <a:pt x="125" y="291"/>
                </a:lnTo>
                <a:lnTo>
                  <a:pt x="134" y="288"/>
                </a:lnTo>
                <a:lnTo>
                  <a:pt x="143" y="284"/>
                </a:lnTo>
                <a:lnTo>
                  <a:pt x="148" y="284"/>
                </a:lnTo>
                <a:lnTo>
                  <a:pt x="153" y="295"/>
                </a:lnTo>
                <a:lnTo>
                  <a:pt x="164" y="311"/>
                </a:lnTo>
                <a:lnTo>
                  <a:pt x="176" y="327"/>
                </a:lnTo>
                <a:lnTo>
                  <a:pt x="185" y="337"/>
                </a:lnTo>
                <a:lnTo>
                  <a:pt x="189" y="342"/>
                </a:lnTo>
                <a:lnTo>
                  <a:pt x="189" y="346"/>
                </a:lnTo>
                <a:lnTo>
                  <a:pt x="189" y="355"/>
                </a:lnTo>
                <a:lnTo>
                  <a:pt x="189" y="369"/>
                </a:lnTo>
                <a:lnTo>
                  <a:pt x="190" y="382"/>
                </a:lnTo>
                <a:lnTo>
                  <a:pt x="195" y="396"/>
                </a:lnTo>
                <a:lnTo>
                  <a:pt x="204" y="409"/>
                </a:lnTo>
                <a:lnTo>
                  <a:pt x="217" y="423"/>
                </a:lnTo>
                <a:lnTo>
                  <a:pt x="229" y="438"/>
                </a:lnTo>
                <a:lnTo>
                  <a:pt x="236" y="452"/>
                </a:lnTo>
                <a:lnTo>
                  <a:pt x="241" y="463"/>
                </a:lnTo>
                <a:lnTo>
                  <a:pt x="242" y="480"/>
                </a:lnTo>
                <a:lnTo>
                  <a:pt x="245" y="500"/>
                </a:lnTo>
                <a:lnTo>
                  <a:pt x="247" y="523"/>
                </a:lnTo>
                <a:lnTo>
                  <a:pt x="248" y="549"/>
                </a:lnTo>
                <a:lnTo>
                  <a:pt x="248" y="572"/>
                </a:lnTo>
                <a:lnTo>
                  <a:pt x="247" y="587"/>
                </a:lnTo>
                <a:lnTo>
                  <a:pt x="241" y="601"/>
                </a:lnTo>
                <a:lnTo>
                  <a:pt x="235" y="614"/>
                </a:lnTo>
                <a:lnTo>
                  <a:pt x="232" y="628"/>
                </a:lnTo>
                <a:lnTo>
                  <a:pt x="229" y="643"/>
                </a:lnTo>
                <a:lnTo>
                  <a:pt x="232" y="654"/>
                </a:lnTo>
                <a:lnTo>
                  <a:pt x="236" y="661"/>
                </a:lnTo>
                <a:lnTo>
                  <a:pt x="242" y="666"/>
                </a:lnTo>
                <a:lnTo>
                  <a:pt x="247" y="675"/>
                </a:lnTo>
                <a:lnTo>
                  <a:pt x="248" y="690"/>
                </a:lnTo>
                <a:lnTo>
                  <a:pt x="251" y="704"/>
                </a:lnTo>
                <a:lnTo>
                  <a:pt x="256" y="719"/>
                </a:lnTo>
                <a:lnTo>
                  <a:pt x="264" y="730"/>
                </a:lnTo>
                <a:lnTo>
                  <a:pt x="272" y="735"/>
                </a:lnTo>
                <a:lnTo>
                  <a:pt x="281" y="742"/>
                </a:lnTo>
                <a:lnTo>
                  <a:pt x="293" y="748"/>
                </a:lnTo>
                <a:lnTo>
                  <a:pt x="306" y="755"/>
                </a:lnTo>
                <a:lnTo>
                  <a:pt x="321" y="761"/>
                </a:lnTo>
                <a:lnTo>
                  <a:pt x="331" y="761"/>
                </a:lnTo>
                <a:lnTo>
                  <a:pt x="341" y="761"/>
                </a:lnTo>
                <a:lnTo>
                  <a:pt x="349" y="753"/>
                </a:lnTo>
                <a:lnTo>
                  <a:pt x="355" y="744"/>
                </a:lnTo>
                <a:lnTo>
                  <a:pt x="362" y="732"/>
                </a:lnTo>
                <a:lnTo>
                  <a:pt x="374" y="721"/>
                </a:lnTo>
                <a:lnTo>
                  <a:pt x="386" y="708"/>
                </a:lnTo>
                <a:lnTo>
                  <a:pt x="398" y="695"/>
                </a:lnTo>
                <a:lnTo>
                  <a:pt x="410" y="681"/>
                </a:lnTo>
                <a:lnTo>
                  <a:pt x="420" y="668"/>
                </a:lnTo>
                <a:lnTo>
                  <a:pt x="430" y="657"/>
                </a:lnTo>
                <a:lnTo>
                  <a:pt x="438" y="645"/>
                </a:lnTo>
                <a:lnTo>
                  <a:pt x="445" y="634"/>
                </a:lnTo>
                <a:lnTo>
                  <a:pt x="454" y="619"/>
                </a:lnTo>
                <a:lnTo>
                  <a:pt x="461" y="605"/>
                </a:lnTo>
                <a:lnTo>
                  <a:pt x="469" y="590"/>
                </a:lnTo>
                <a:lnTo>
                  <a:pt x="476" y="579"/>
                </a:lnTo>
                <a:lnTo>
                  <a:pt x="487" y="570"/>
                </a:lnTo>
                <a:lnTo>
                  <a:pt x="495" y="565"/>
                </a:lnTo>
                <a:lnTo>
                  <a:pt x="506" y="563"/>
                </a:lnTo>
                <a:lnTo>
                  <a:pt x="518" y="559"/>
                </a:lnTo>
                <a:lnTo>
                  <a:pt x="527" y="558"/>
                </a:lnTo>
                <a:lnTo>
                  <a:pt x="537" y="556"/>
                </a:lnTo>
                <a:lnTo>
                  <a:pt x="544" y="554"/>
                </a:lnTo>
                <a:lnTo>
                  <a:pt x="553" y="549"/>
                </a:lnTo>
                <a:lnTo>
                  <a:pt x="562" y="543"/>
                </a:lnTo>
                <a:lnTo>
                  <a:pt x="566" y="539"/>
                </a:lnTo>
                <a:lnTo>
                  <a:pt x="578" y="530"/>
                </a:lnTo>
                <a:lnTo>
                  <a:pt x="589" y="523"/>
                </a:lnTo>
                <a:lnTo>
                  <a:pt x="596" y="516"/>
                </a:lnTo>
                <a:lnTo>
                  <a:pt x="608" y="509"/>
                </a:lnTo>
                <a:lnTo>
                  <a:pt x="617" y="500"/>
                </a:lnTo>
                <a:lnTo>
                  <a:pt x="626" y="487"/>
                </a:lnTo>
                <a:lnTo>
                  <a:pt x="632" y="478"/>
                </a:lnTo>
                <a:lnTo>
                  <a:pt x="632" y="469"/>
                </a:lnTo>
                <a:lnTo>
                  <a:pt x="627" y="462"/>
                </a:lnTo>
                <a:lnTo>
                  <a:pt x="620" y="454"/>
                </a:lnTo>
                <a:lnTo>
                  <a:pt x="611" y="447"/>
                </a:lnTo>
                <a:lnTo>
                  <a:pt x="606" y="445"/>
                </a:lnTo>
                <a:lnTo>
                  <a:pt x="598" y="443"/>
                </a:lnTo>
                <a:lnTo>
                  <a:pt x="587" y="438"/>
                </a:lnTo>
                <a:lnTo>
                  <a:pt x="578" y="433"/>
                </a:lnTo>
                <a:lnTo>
                  <a:pt x="578" y="422"/>
                </a:lnTo>
                <a:lnTo>
                  <a:pt x="584" y="407"/>
                </a:lnTo>
                <a:lnTo>
                  <a:pt x="590" y="393"/>
                </a:lnTo>
                <a:lnTo>
                  <a:pt x="596" y="385"/>
                </a:lnTo>
                <a:lnTo>
                  <a:pt x="606" y="389"/>
                </a:lnTo>
                <a:lnTo>
                  <a:pt x="617" y="393"/>
                </a:lnTo>
                <a:lnTo>
                  <a:pt x="633" y="396"/>
                </a:lnTo>
                <a:lnTo>
                  <a:pt x="645" y="398"/>
                </a:lnTo>
                <a:lnTo>
                  <a:pt x="651" y="398"/>
                </a:lnTo>
                <a:lnTo>
                  <a:pt x="651" y="398"/>
                </a:lnTo>
                <a:lnTo>
                  <a:pt x="652" y="396"/>
                </a:lnTo>
                <a:lnTo>
                  <a:pt x="655" y="389"/>
                </a:lnTo>
                <a:lnTo>
                  <a:pt x="658" y="376"/>
                </a:lnTo>
                <a:lnTo>
                  <a:pt x="661" y="358"/>
                </a:lnTo>
                <a:lnTo>
                  <a:pt x="666" y="338"/>
                </a:lnTo>
                <a:lnTo>
                  <a:pt x="667" y="322"/>
                </a:lnTo>
                <a:lnTo>
                  <a:pt x="666" y="308"/>
                </a:lnTo>
                <a:lnTo>
                  <a:pt x="664" y="291"/>
                </a:lnTo>
                <a:lnTo>
                  <a:pt x="660" y="273"/>
                </a:lnTo>
                <a:lnTo>
                  <a:pt x="660" y="250"/>
                </a:lnTo>
                <a:lnTo>
                  <a:pt x="664" y="224"/>
                </a:lnTo>
                <a:lnTo>
                  <a:pt x="672" y="202"/>
                </a:lnTo>
                <a:lnTo>
                  <a:pt x="678" y="186"/>
                </a:lnTo>
                <a:lnTo>
                  <a:pt x="685" y="173"/>
                </a:lnTo>
                <a:lnTo>
                  <a:pt x="695" y="163"/>
                </a:lnTo>
                <a:lnTo>
                  <a:pt x="700" y="155"/>
                </a:lnTo>
                <a:lnTo>
                  <a:pt x="709" y="148"/>
                </a:lnTo>
                <a:lnTo>
                  <a:pt x="716" y="141"/>
                </a:lnTo>
                <a:lnTo>
                  <a:pt x="725" y="134"/>
                </a:lnTo>
                <a:lnTo>
                  <a:pt x="734" y="126"/>
                </a:lnTo>
                <a:lnTo>
                  <a:pt x="741" y="121"/>
                </a:lnTo>
                <a:lnTo>
                  <a:pt x="749" y="110"/>
                </a:lnTo>
                <a:lnTo>
                  <a:pt x="753" y="103"/>
                </a:lnTo>
                <a:lnTo>
                  <a:pt x="755" y="90"/>
                </a:lnTo>
                <a:lnTo>
                  <a:pt x="749" y="83"/>
                </a:lnTo>
                <a:lnTo>
                  <a:pt x="740" y="83"/>
                </a:lnTo>
                <a:lnTo>
                  <a:pt x="728" y="85"/>
                </a:lnTo>
                <a:lnTo>
                  <a:pt x="716" y="85"/>
                </a:lnTo>
                <a:lnTo>
                  <a:pt x="703" y="83"/>
                </a:lnTo>
                <a:lnTo>
                  <a:pt x="689" y="79"/>
                </a:lnTo>
                <a:lnTo>
                  <a:pt x="679" y="77"/>
                </a:lnTo>
                <a:lnTo>
                  <a:pt x="670" y="77"/>
                </a:lnTo>
                <a:lnTo>
                  <a:pt x="661" y="77"/>
                </a:lnTo>
                <a:lnTo>
                  <a:pt x="655" y="85"/>
                </a:lnTo>
                <a:lnTo>
                  <a:pt x="651" y="94"/>
                </a:lnTo>
                <a:lnTo>
                  <a:pt x="646" y="99"/>
                </a:lnTo>
                <a:lnTo>
                  <a:pt x="641" y="101"/>
                </a:lnTo>
                <a:lnTo>
                  <a:pt x="633" y="103"/>
                </a:lnTo>
                <a:lnTo>
                  <a:pt x="626" y="106"/>
                </a:lnTo>
                <a:lnTo>
                  <a:pt x="615" y="106"/>
                </a:lnTo>
                <a:lnTo>
                  <a:pt x="608" y="106"/>
                </a:lnTo>
                <a:lnTo>
                  <a:pt x="598" y="106"/>
                </a:lnTo>
                <a:lnTo>
                  <a:pt x="590" y="106"/>
                </a:lnTo>
                <a:lnTo>
                  <a:pt x="575" y="103"/>
                </a:lnTo>
                <a:lnTo>
                  <a:pt x="559" y="101"/>
                </a:lnTo>
                <a:lnTo>
                  <a:pt x="546" y="99"/>
                </a:lnTo>
                <a:lnTo>
                  <a:pt x="534" y="99"/>
                </a:lnTo>
                <a:lnTo>
                  <a:pt x="528" y="99"/>
                </a:lnTo>
                <a:lnTo>
                  <a:pt x="532" y="97"/>
                </a:lnTo>
                <a:lnTo>
                  <a:pt x="543" y="92"/>
                </a:lnTo>
                <a:lnTo>
                  <a:pt x="553" y="79"/>
                </a:lnTo>
                <a:lnTo>
                  <a:pt x="565" y="68"/>
                </a:lnTo>
                <a:lnTo>
                  <a:pt x="577" y="61"/>
                </a:lnTo>
                <a:lnTo>
                  <a:pt x="589" y="59"/>
                </a:lnTo>
                <a:lnTo>
                  <a:pt x="601" y="56"/>
                </a:lnTo>
                <a:lnTo>
                  <a:pt x="614" y="56"/>
                </a:lnTo>
                <a:lnTo>
                  <a:pt x="632" y="59"/>
                </a:lnTo>
                <a:lnTo>
                  <a:pt x="645" y="63"/>
                </a:lnTo>
                <a:lnTo>
                  <a:pt x="651" y="63"/>
                </a:lnTo>
                <a:lnTo>
                  <a:pt x="641" y="45"/>
                </a:lnTo>
                <a:lnTo>
                  <a:pt x="627" y="27"/>
                </a:lnTo>
                <a:lnTo>
                  <a:pt x="614" y="14"/>
                </a:lnTo>
                <a:lnTo>
                  <a:pt x="602" y="7"/>
                </a:lnTo>
                <a:lnTo>
                  <a:pt x="596" y="5"/>
                </a:lnTo>
                <a:lnTo>
                  <a:pt x="587" y="5"/>
                </a:lnTo>
                <a:lnTo>
                  <a:pt x="577" y="3"/>
                </a:lnTo>
                <a:lnTo>
                  <a:pt x="565" y="0"/>
                </a:lnTo>
                <a:lnTo>
                  <a:pt x="553" y="0"/>
                </a:lnTo>
                <a:lnTo>
                  <a:pt x="540" y="0"/>
                </a:lnTo>
                <a:lnTo>
                  <a:pt x="527" y="0"/>
                </a:lnTo>
                <a:lnTo>
                  <a:pt x="513" y="3"/>
                </a:lnTo>
                <a:lnTo>
                  <a:pt x="500" y="5"/>
                </a:lnTo>
                <a:lnTo>
                  <a:pt x="487" y="7"/>
                </a:lnTo>
                <a:lnTo>
                  <a:pt x="470" y="7"/>
                </a:lnTo>
                <a:lnTo>
                  <a:pt x="457" y="7"/>
                </a:lnTo>
                <a:lnTo>
                  <a:pt x="444" y="9"/>
                </a:lnTo>
                <a:lnTo>
                  <a:pt x="432" y="9"/>
                </a:lnTo>
                <a:lnTo>
                  <a:pt x="423" y="9"/>
                </a:lnTo>
                <a:lnTo>
                  <a:pt x="414" y="12"/>
                </a:lnTo>
                <a:lnTo>
                  <a:pt x="401" y="19"/>
                </a:lnTo>
                <a:lnTo>
                  <a:pt x="389" y="27"/>
                </a:lnTo>
                <a:lnTo>
                  <a:pt x="378" y="32"/>
                </a:lnTo>
                <a:lnTo>
                  <a:pt x="367" y="36"/>
                </a:lnTo>
                <a:lnTo>
                  <a:pt x="356" y="36"/>
                </a:lnTo>
                <a:lnTo>
                  <a:pt x="350" y="38"/>
                </a:lnTo>
                <a:lnTo>
                  <a:pt x="344" y="43"/>
                </a:lnTo>
                <a:lnTo>
                  <a:pt x="336" y="47"/>
                </a:lnTo>
                <a:lnTo>
                  <a:pt x="330" y="54"/>
                </a:lnTo>
                <a:lnTo>
                  <a:pt x="331" y="61"/>
                </a:lnTo>
                <a:lnTo>
                  <a:pt x="337" y="74"/>
                </a:lnTo>
                <a:lnTo>
                  <a:pt x="341" y="85"/>
                </a:lnTo>
                <a:lnTo>
                  <a:pt x="340" y="92"/>
                </a:lnTo>
                <a:lnTo>
                  <a:pt x="331" y="92"/>
                </a:lnTo>
                <a:lnTo>
                  <a:pt x="321" y="92"/>
                </a:lnTo>
                <a:lnTo>
                  <a:pt x="306" y="94"/>
                </a:lnTo>
                <a:lnTo>
                  <a:pt x="293" y="99"/>
                </a:lnTo>
                <a:lnTo>
                  <a:pt x="284" y="99"/>
                </a:lnTo>
                <a:lnTo>
                  <a:pt x="273" y="99"/>
                </a:lnTo>
                <a:lnTo>
                  <a:pt x="266" y="97"/>
                </a:lnTo>
                <a:lnTo>
                  <a:pt x="256" y="97"/>
                </a:lnTo>
                <a:lnTo>
                  <a:pt x="242" y="99"/>
                </a:lnTo>
                <a:lnTo>
                  <a:pt x="232" y="101"/>
                </a:lnTo>
                <a:lnTo>
                  <a:pt x="226" y="103"/>
                </a:lnTo>
                <a:lnTo>
                  <a:pt x="220" y="103"/>
                </a:lnTo>
                <a:lnTo>
                  <a:pt x="207" y="101"/>
                </a:lnTo>
                <a:lnTo>
                  <a:pt x="189" y="101"/>
                </a:lnTo>
                <a:lnTo>
                  <a:pt x="173" y="106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>
            <a:off x="2613025" y="1643063"/>
            <a:ext cx="579438" cy="406400"/>
          </a:xfrm>
          <a:custGeom>
            <a:avLst/>
            <a:gdLst/>
            <a:ahLst/>
            <a:cxnLst>
              <a:cxn ang="0">
                <a:pos x="406" y="23"/>
              </a:cxn>
              <a:cxn ang="0">
                <a:pos x="374" y="23"/>
              </a:cxn>
              <a:cxn ang="0">
                <a:pos x="330" y="19"/>
              </a:cxn>
              <a:cxn ang="0">
                <a:pos x="290" y="18"/>
              </a:cxn>
              <a:cxn ang="0">
                <a:pos x="266" y="10"/>
              </a:cxn>
              <a:cxn ang="0">
                <a:pos x="228" y="3"/>
              </a:cxn>
              <a:cxn ang="0">
                <a:pos x="182" y="0"/>
              </a:cxn>
              <a:cxn ang="0">
                <a:pos x="145" y="3"/>
              </a:cxn>
              <a:cxn ang="0">
                <a:pos x="124" y="16"/>
              </a:cxn>
              <a:cxn ang="0">
                <a:pos x="100" y="23"/>
              </a:cxn>
              <a:cxn ang="0">
                <a:pos x="78" y="28"/>
              </a:cxn>
              <a:cxn ang="0">
                <a:pos x="56" y="34"/>
              </a:cxn>
              <a:cxn ang="0">
                <a:pos x="35" y="41"/>
              </a:cxn>
              <a:cxn ang="0">
                <a:pos x="8" y="41"/>
              </a:cxn>
              <a:cxn ang="0">
                <a:pos x="2" y="59"/>
              </a:cxn>
              <a:cxn ang="0">
                <a:pos x="22" y="75"/>
              </a:cxn>
              <a:cxn ang="0">
                <a:pos x="41" y="88"/>
              </a:cxn>
              <a:cxn ang="0">
                <a:pos x="66" y="95"/>
              </a:cxn>
              <a:cxn ang="0">
                <a:pos x="88" y="113"/>
              </a:cxn>
              <a:cxn ang="0">
                <a:pos x="100" y="142"/>
              </a:cxn>
              <a:cxn ang="0">
                <a:pos x="72" y="166"/>
              </a:cxn>
              <a:cxn ang="0">
                <a:pos x="56" y="197"/>
              </a:cxn>
              <a:cxn ang="0">
                <a:pos x="50" y="244"/>
              </a:cxn>
              <a:cxn ang="0">
                <a:pos x="106" y="245"/>
              </a:cxn>
              <a:cxn ang="0">
                <a:pos x="124" y="255"/>
              </a:cxn>
              <a:cxn ang="0">
                <a:pos x="139" y="247"/>
              </a:cxn>
              <a:cxn ang="0">
                <a:pos x="157" y="236"/>
              </a:cxn>
              <a:cxn ang="0">
                <a:pos x="177" y="220"/>
              </a:cxn>
              <a:cxn ang="0">
                <a:pos x="191" y="206"/>
              </a:cxn>
              <a:cxn ang="0">
                <a:pos x="194" y="191"/>
              </a:cxn>
              <a:cxn ang="0">
                <a:pos x="194" y="166"/>
              </a:cxn>
              <a:cxn ang="0">
                <a:pos x="201" y="135"/>
              </a:cxn>
              <a:cxn ang="0">
                <a:pos x="216" y="110"/>
              </a:cxn>
              <a:cxn ang="0">
                <a:pos x="238" y="113"/>
              </a:cxn>
              <a:cxn ang="0">
                <a:pos x="254" y="137"/>
              </a:cxn>
              <a:cxn ang="0">
                <a:pos x="260" y="160"/>
              </a:cxn>
              <a:cxn ang="0">
                <a:pos x="272" y="168"/>
              </a:cxn>
              <a:cxn ang="0">
                <a:pos x="297" y="151"/>
              </a:cxn>
              <a:cxn ang="0">
                <a:pos x="320" y="119"/>
              </a:cxn>
              <a:cxn ang="0">
                <a:pos x="346" y="79"/>
              </a:cxn>
              <a:cxn ang="0">
                <a:pos x="385" y="39"/>
              </a:cxn>
            </a:cxnLst>
            <a:rect l="0" t="0" r="r" b="b"/>
            <a:pathLst>
              <a:path w="410" h="256">
                <a:moveTo>
                  <a:pt x="409" y="25"/>
                </a:moveTo>
                <a:lnTo>
                  <a:pt x="406" y="23"/>
                </a:lnTo>
                <a:lnTo>
                  <a:pt x="394" y="23"/>
                </a:lnTo>
                <a:lnTo>
                  <a:pt x="374" y="23"/>
                </a:lnTo>
                <a:lnTo>
                  <a:pt x="354" y="23"/>
                </a:lnTo>
                <a:lnTo>
                  <a:pt x="330" y="19"/>
                </a:lnTo>
                <a:lnTo>
                  <a:pt x="309" y="19"/>
                </a:lnTo>
                <a:lnTo>
                  <a:pt x="290" y="18"/>
                </a:lnTo>
                <a:lnTo>
                  <a:pt x="278" y="16"/>
                </a:lnTo>
                <a:lnTo>
                  <a:pt x="266" y="10"/>
                </a:lnTo>
                <a:lnTo>
                  <a:pt x="250" y="9"/>
                </a:lnTo>
                <a:lnTo>
                  <a:pt x="228" y="3"/>
                </a:lnTo>
                <a:lnTo>
                  <a:pt x="205" y="1"/>
                </a:lnTo>
                <a:lnTo>
                  <a:pt x="182" y="0"/>
                </a:lnTo>
                <a:lnTo>
                  <a:pt x="163" y="1"/>
                </a:lnTo>
                <a:lnTo>
                  <a:pt x="145" y="3"/>
                </a:lnTo>
                <a:lnTo>
                  <a:pt x="133" y="9"/>
                </a:lnTo>
                <a:lnTo>
                  <a:pt x="124" y="16"/>
                </a:lnTo>
                <a:lnTo>
                  <a:pt x="112" y="19"/>
                </a:lnTo>
                <a:lnTo>
                  <a:pt x="100" y="23"/>
                </a:lnTo>
                <a:lnTo>
                  <a:pt x="88" y="25"/>
                </a:lnTo>
                <a:lnTo>
                  <a:pt x="78" y="28"/>
                </a:lnTo>
                <a:lnTo>
                  <a:pt x="66" y="32"/>
                </a:lnTo>
                <a:lnTo>
                  <a:pt x="56" y="34"/>
                </a:lnTo>
                <a:lnTo>
                  <a:pt x="48" y="36"/>
                </a:lnTo>
                <a:lnTo>
                  <a:pt x="35" y="41"/>
                </a:lnTo>
                <a:lnTo>
                  <a:pt x="19" y="41"/>
                </a:lnTo>
                <a:lnTo>
                  <a:pt x="8" y="41"/>
                </a:lnTo>
                <a:lnTo>
                  <a:pt x="0" y="48"/>
                </a:lnTo>
                <a:lnTo>
                  <a:pt x="2" y="59"/>
                </a:lnTo>
                <a:lnTo>
                  <a:pt x="10" y="70"/>
                </a:lnTo>
                <a:lnTo>
                  <a:pt x="22" y="75"/>
                </a:lnTo>
                <a:lnTo>
                  <a:pt x="31" y="83"/>
                </a:lnTo>
                <a:lnTo>
                  <a:pt x="41" y="88"/>
                </a:lnTo>
                <a:lnTo>
                  <a:pt x="53" y="90"/>
                </a:lnTo>
                <a:lnTo>
                  <a:pt x="66" y="95"/>
                </a:lnTo>
                <a:lnTo>
                  <a:pt x="78" y="103"/>
                </a:lnTo>
                <a:lnTo>
                  <a:pt x="88" y="113"/>
                </a:lnTo>
                <a:lnTo>
                  <a:pt x="99" y="128"/>
                </a:lnTo>
                <a:lnTo>
                  <a:pt x="100" y="142"/>
                </a:lnTo>
                <a:lnTo>
                  <a:pt x="88" y="153"/>
                </a:lnTo>
                <a:lnTo>
                  <a:pt x="72" y="166"/>
                </a:lnTo>
                <a:lnTo>
                  <a:pt x="62" y="182"/>
                </a:lnTo>
                <a:lnTo>
                  <a:pt x="56" y="197"/>
                </a:lnTo>
                <a:lnTo>
                  <a:pt x="54" y="204"/>
                </a:lnTo>
                <a:lnTo>
                  <a:pt x="50" y="244"/>
                </a:lnTo>
                <a:lnTo>
                  <a:pt x="102" y="244"/>
                </a:lnTo>
                <a:lnTo>
                  <a:pt x="106" y="245"/>
                </a:lnTo>
                <a:lnTo>
                  <a:pt x="114" y="251"/>
                </a:lnTo>
                <a:lnTo>
                  <a:pt x="124" y="255"/>
                </a:lnTo>
                <a:lnTo>
                  <a:pt x="133" y="253"/>
                </a:lnTo>
                <a:lnTo>
                  <a:pt x="139" y="247"/>
                </a:lnTo>
                <a:lnTo>
                  <a:pt x="146" y="244"/>
                </a:lnTo>
                <a:lnTo>
                  <a:pt x="157" y="236"/>
                </a:lnTo>
                <a:lnTo>
                  <a:pt x="165" y="227"/>
                </a:lnTo>
                <a:lnTo>
                  <a:pt x="177" y="220"/>
                </a:lnTo>
                <a:lnTo>
                  <a:pt x="186" y="213"/>
                </a:lnTo>
                <a:lnTo>
                  <a:pt x="191" y="206"/>
                </a:lnTo>
                <a:lnTo>
                  <a:pt x="194" y="200"/>
                </a:lnTo>
                <a:lnTo>
                  <a:pt x="194" y="191"/>
                </a:lnTo>
                <a:lnTo>
                  <a:pt x="191" y="180"/>
                </a:lnTo>
                <a:lnTo>
                  <a:pt x="194" y="166"/>
                </a:lnTo>
                <a:lnTo>
                  <a:pt x="195" y="151"/>
                </a:lnTo>
                <a:lnTo>
                  <a:pt x="201" y="135"/>
                </a:lnTo>
                <a:lnTo>
                  <a:pt x="208" y="119"/>
                </a:lnTo>
                <a:lnTo>
                  <a:pt x="216" y="110"/>
                </a:lnTo>
                <a:lnTo>
                  <a:pt x="226" y="106"/>
                </a:lnTo>
                <a:lnTo>
                  <a:pt x="238" y="113"/>
                </a:lnTo>
                <a:lnTo>
                  <a:pt x="247" y="126"/>
                </a:lnTo>
                <a:lnTo>
                  <a:pt x="254" y="137"/>
                </a:lnTo>
                <a:lnTo>
                  <a:pt x="259" y="151"/>
                </a:lnTo>
                <a:lnTo>
                  <a:pt x="260" y="160"/>
                </a:lnTo>
                <a:lnTo>
                  <a:pt x="265" y="166"/>
                </a:lnTo>
                <a:lnTo>
                  <a:pt x="272" y="168"/>
                </a:lnTo>
                <a:lnTo>
                  <a:pt x="286" y="160"/>
                </a:lnTo>
                <a:lnTo>
                  <a:pt x="297" y="151"/>
                </a:lnTo>
                <a:lnTo>
                  <a:pt x="308" y="137"/>
                </a:lnTo>
                <a:lnTo>
                  <a:pt x="320" y="119"/>
                </a:lnTo>
                <a:lnTo>
                  <a:pt x="333" y="99"/>
                </a:lnTo>
                <a:lnTo>
                  <a:pt x="346" y="79"/>
                </a:lnTo>
                <a:lnTo>
                  <a:pt x="364" y="57"/>
                </a:lnTo>
                <a:lnTo>
                  <a:pt x="385" y="39"/>
                </a:lnTo>
                <a:lnTo>
                  <a:pt x="409" y="25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2011363" y="2224088"/>
            <a:ext cx="288925" cy="207962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31" y="5"/>
              </a:cxn>
              <a:cxn ang="0">
                <a:pos x="41" y="0"/>
              </a:cxn>
              <a:cxn ang="0">
                <a:pos x="56" y="0"/>
              </a:cxn>
              <a:cxn ang="0">
                <a:pos x="66" y="0"/>
              </a:cxn>
              <a:cxn ang="0">
                <a:pos x="81" y="1"/>
              </a:cxn>
              <a:cxn ang="0">
                <a:pos x="90" y="5"/>
              </a:cxn>
              <a:cxn ang="0">
                <a:pos x="100" y="9"/>
              </a:cxn>
              <a:cxn ang="0">
                <a:pos x="107" y="14"/>
              </a:cxn>
              <a:cxn ang="0">
                <a:pos x="113" y="19"/>
              </a:cxn>
              <a:cxn ang="0">
                <a:pos x="119" y="25"/>
              </a:cxn>
              <a:cxn ang="0">
                <a:pos x="125" y="30"/>
              </a:cxn>
              <a:cxn ang="0">
                <a:pos x="133" y="36"/>
              </a:cxn>
              <a:cxn ang="0">
                <a:pos x="140" y="39"/>
              </a:cxn>
              <a:cxn ang="0">
                <a:pos x="149" y="45"/>
              </a:cxn>
              <a:cxn ang="0">
                <a:pos x="158" y="46"/>
              </a:cxn>
              <a:cxn ang="0">
                <a:pos x="167" y="46"/>
              </a:cxn>
              <a:cxn ang="0">
                <a:pos x="183" y="54"/>
              </a:cxn>
              <a:cxn ang="0">
                <a:pos x="193" y="70"/>
              </a:cxn>
              <a:cxn ang="0">
                <a:pos x="202" y="90"/>
              </a:cxn>
              <a:cxn ang="0">
                <a:pos x="204" y="95"/>
              </a:cxn>
              <a:cxn ang="0">
                <a:pos x="202" y="95"/>
              </a:cxn>
              <a:cxn ang="0">
                <a:pos x="198" y="99"/>
              </a:cxn>
              <a:cxn ang="0">
                <a:pos x="190" y="101"/>
              </a:cxn>
              <a:cxn ang="0">
                <a:pos x="183" y="106"/>
              </a:cxn>
              <a:cxn ang="0">
                <a:pos x="172" y="108"/>
              </a:cxn>
              <a:cxn ang="0">
                <a:pos x="161" y="108"/>
              </a:cxn>
              <a:cxn ang="0">
                <a:pos x="152" y="110"/>
              </a:cxn>
              <a:cxn ang="0">
                <a:pos x="141" y="108"/>
              </a:cxn>
              <a:cxn ang="0">
                <a:pos x="133" y="106"/>
              </a:cxn>
              <a:cxn ang="0">
                <a:pos x="121" y="108"/>
              </a:cxn>
              <a:cxn ang="0">
                <a:pos x="109" y="110"/>
              </a:cxn>
              <a:cxn ang="0">
                <a:pos x="97" y="115"/>
              </a:cxn>
              <a:cxn ang="0">
                <a:pos x="85" y="119"/>
              </a:cxn>
              <a:cxn ang="0">
                <a:pos x="78" y="122"/>
              </a:cxn>
              <a:cxn ang="0">
                <a:pos x="72" y="126"/>
              </a:cxn>
              <a:cxn ang="0">
                <a:pos x="70" y="126"/>
              </a:cxn>
              <a:cxn ang="0">
                <a:pos x="60" y="130"/>
              </a:cxn>
              <a:cxn ang="0">
                <a:pos x="44" y="130"/>
              </a:cxn>
              <a:cxn ang="0">
                <a:pos x="25" y="130"/>
              </a:cxn>
              <a:cxn ang="0">
                <a:pos x="14" y="119"/>
              </a:cxn>
              <a:cxn ang="0">
                <a:pos x="19" y="102"/>
              </a:cxn>
              <a:cxn ang="0">
                <a:pos x="28" y="84"/>
              </a:cxn>
              <a:cxn ang="0">
                <a:pos x="36" y="70"/>
              </a:cxn>
              <a:cxn ang="0">
                <a:pos x="39" y="66"/>
              </a:cxn>
              <a:cxn ang="0">
                <a:pos x="0" y="32"/>
              </a:cxn>
              <a:cxn ang="0">
                <a:pos x="0" y="32"/>
              </a:cxn>
              <a:cxn ang="0">
                <a:pos x="1" y="28"/>
              </a:cxn>
              <a:cxn ang="0">
                <a:pos x="7" y="21"/>
              </a:cxn>
              <a:cxn ang="0">
                <a:pos x="20" y="9"/>
              </a:cxn>
            </a:cxnLst>
            <a:rect l="0" t="0" r="r" b="b"/>
            <a:pathLst>
              <a:path w="205" h="131">
                <a:moveTo>
                  <a:pt x="20" y="9"/>
                </a:moveTo>
                <a:lnTo>
                  <a:pt x="31" y="5"/>
                </a:lnTo>
                <a:lnTo>
                  <a:pt x="41" y="0"/>
                </a:lnTo>
                <a:lnTo>
                  <a:pt x="56" y="0"/>
                </a:lnTo>
                <a:lnTo>
                  <a:pt x="66" y="0"/>
                </a:lnTo>
                <a:lnTo>
                  <a:pt x="81" y="1"/>
                </a:lnTo>
                <a:lnTo>
                  <a:pt x="90" y="5"/>
                </a:lnTo>
                <a:lnTo>
                  <a:pt x="100" y="9"/>
                </a:lnTo>
                <a:lnTo>
                  <a:pt x="107" y="14"/>
                </a:lnTo>
                <a:lnTo>
                  <a:pt x="113" y="19"/>
                </a:lnTo>
                <a:lnTo>
                  <a:pt x="119" y="25"/>
                </a:lnTo>
                <a:lnTo>
                  <a:pt x="125" y="30"/>
                </a:lnTo>
                <a:lnTo>
                  <a:pt x="133" y="36"/>
                </a:lnTo>
                <a:lnTo>
                  <a:pt x="140" y="39"/>
                </a:lnTo>
                <a:lnTo>
                  <a:pt x="149" y="45"/>
                </a:lnTo>
                <a:lnTo>
                  <a:pt x="158" y="46"/>
                </a:lnTo>
                <a:lnTo>
                  <a:pt x="167" y="46"/>
                </a:lnTo>
                <a:lnTo>
                  <a:pt x="183" y="54"/>
                </a:lnTo>
                <a:lnTo>
                  <a:pt x="193" y="70"/>
                </a:lnTo>
                <a:lnTo>
                  <a:pt x="202" y="90"/>
                </a:lnTo>
                <a:lnTo>
                  <a:pt x="204" y="95"/>
                </a:lnTo>
                <a:lnTo>
                  <a:pt x="202" y="95"/>
                </a:lnTo>
                <a:lnTo>
                  <a:pt x="198" y="99"/>
                </a:lnTo>
                <a:lnTo>
                  <a:pt x="190" y="101"/>
                </a:lnTo>
                <a:lnTo>
                  <a:pt x="183" y="106"/>
                </a:lnTo>
                <a:lnTo>
                  <a:pt x="172" y="108"/>
                </a:lnTo>
                <a:lnTo>
                  <a:pt x="161" y="108"/>
                </a:lnTo>
                <a:lnTo>
                  <a:pt x="152" y="110"/>
                </a:lnTo>
                <a:lnTo>
                  <a:pt x="141" y="108"/>
                </a:lnTo>
                <a:lnTo>
                  <a:pt x="133" y="106"/>
                </a:lnTo>
                <a:lnTo>
                  <a:pt x="121" y="108"/>
                </a:lnTo>
                <a:lnTo>
                  <a:pt x="109" y="110"/>
                </a:lnTo>
                <a:lnTo>
                  <a:pt x="97" y="115"/>
                </a:lnTo>
                <a:lnTo>
                  <a:pt x="85" y="119"/>
                </a:lnTo>
                <a:lnTo>
                  <a:pt x="78" y="122"/>
                </a:lnTo>
                <a:lnTo>
                  <a:pt x="72" y="126"/>
                </a:lnTo>
                <a:lnTo>
                  <a:pt x="70" y="126"/>
                </a:lnTo>
                <a:lnTo>
                  <a:pt x="60" y="130"/>
                </a:lnTo>
                <a:lnTo>
                  <a:pt x="44" y="130"/>
                </a:lnTo>
                <a:lnTo>
                  <a:pt x="25" y="130"/>
                </a:lnTo>
                <a:lnTo>
                  <a:pt x="14" y="119"/>
                </a:lnTo>
                <a:lnTo>
                  <a:pt x="19" y="102"/>
                </a:lnTo>
                <a:lnTo>
                  <a:pt x="28" y="84"/>
                </a:lnTo>
                <a:lnTo>
                  <a:pt x="36" y="70"/>
                </a:lnTo>
                <a:lnTo>
                  <a:pt x="39" y="66"/>
                </a:lnTo>
                <a:lnTo>
                  <a:pt x="0" y="32"/>
                </a:lnTo>
                <a:lnTo>
                  <a:pt x="0" y="32"/>
                </a:lnTo>
                <a:lnTo>
                  <a:pt x="1" y="28"/>
                </a:lnTo>
                <a:lnTo>
                  <a:pt x="7" y="21"/>
                </a:lnTo>
                <a:lnTo>
                  <a:pt x="20" y="9"/>
                </a:lnTo>
              </a:path>
            </a:pathLst>
          </a:custGeom>
          <a:solidFill>
            <a:srgbClr val="00CC99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3794125" y="2562225"/>
            <a:ext cx="225425" cy="161925"/>
          </a:xfrm>
          <a:custGeom>
            <a:avLst/>
            <a:gdLst/>
            <a:ahLst/>
            <a:cxnLst>
              <a:cxn ang="0">
                <a:pos x="62" y="30"/>
              </a:cxn>
              <a:cxn ang="0">
                <a:pos x="63" y="41"/>
              </a:cxn>
              <a:cxn ang="0">
                <a:pos x="70" y="43"/>
              </a:cxn>
              <a:cxn ang="0">
                <a:pos x="82" y="39"/>
              </a:cxn>
              <a:cxn ang="0">
                <a:pos x="94" y="30"/>
              </a:cxn>
              <a:cxn ang="0">
                <a:pos x="107" y="19"/>
              </a:cxn>
              <a:cxn ang="0">
                <a:pos x="121" y="9"/>
              </a:cxn>
              <a:cxn ang="0">
                <a:pos x="132" y="3"/>
              </a:cxn>
              <a:cxn ang="0">
                <a:pos x="141" y="3"/>
              </a:cxn>
              <a:cxn ang="0">
                <a:pos x="153" y="19"/>
              </a:cxn>
              <a:cxn ang="0">
                <a:pos x="158" y="43"/>
              </a:cxn>
              <a:cxn ang="0">
                <a:pos x="158" y="63"/>
              </a:cxn>
              <a:cxn ang="0">
                <a:pos x="158" y="72"/>
              </a:cxn>
              <a:cxn ang="0">
                <a:pos x="153" y="77"/>
              </a:cxn>
              <a:cxn ang="0">
                <a:pos x="144" y="82"/>
              </a:cxn>
              <a:cxn ang="0">
                <a:pos x="126" y="93"/>
              </a:cxn>
              <a:cxn ang="0">
                <a:pos x="107" y="97"/>
              </a:cxn>
              <a:cxn ang="0">
                <a:pos x="95" y="97"/>
              </a:cxn>
              <a:cxn ang="0">
                <a:pos x="84" y="97"/>
              </a:cxn>
              <a:cxn ang="0">
                <a:pos x="73" y="101"/>
              </a:cxn>
              <a:cxn ang="0">
                <a:pos x="62" y="97"/>
              </a:cxn>
              <a:cxn ang="0">
                <a:pos x="51" y="97"/>
              </a:cxn>
              <a:cxn ang="0">
                <a:pos x="44" y="95"/>
              </a:cxn>
              <a:cxn ang="0">
                <a:pos x="39" y="93"/>
              </a:cxn>
              <a:cxn ang="0">
                <a:pos x="36" y="86"/>
              </a:cxn>
              <a:cxn ang="0">
                <a:pos x="29" y="73"/>
              </a:cxn>
              <a:cxn ang="0">
                <a:pos x="14" y="63"/>
              </a:cxn>
              <a:cxn ang="0">
                <a:pos x="5" y="57"/>
              </a:cxn>
              <a:cxn ang="0">
                <a:pos x="0" y="55"/>
              </a:cxn>
              <a:cxn ang="0">
                <a:pos x="0" y="48"/>
              </a:cxn>
              <a:cxn ang="0">
                <a:pos x="1" y="30"/>
              </a:cxn>
              <a:cxn ang="0">
                <a:pos x="8" y="10"/>
              </a:cxn>
              <a:cxn ang="0">
                <a:pos x="20" y="0"/>
              </a:cxn>
              <a:cxn ang="0">
                <a:pos x="36" y="0"/>
              </a:cxn>
              <a:cxn ang="0">
                <a:pos x="48" y="3"/>
              </a:cxn>
              <a:cxn ang="0">
                <a:pos x="57" y="16"/>
              </a:cxn>
              <a:cxn ang="0">
                <a:pos x="62" y="30"/>
              </a:cxn>
            </a:cxnLst>
            <a:rect l="0" t="0" r="r" b="b"/>
            <a:pathLst>
              <a:path w="159" h="102">
                <a:moveTo>
                  <a:pt x="62" y="30"/>
                </a:moveTo>
                <a:lnTo>
                  <a:pt x="63" y="41"/>
                </a:lnTo>
                <a:lnTo>
                  <a:pt x="70" y="43"/>
                </a:lnTo>
                <a:lnTo>
                  <a:pt x="82" y="39"/>
                </a:lnTo>
                <a:lnTo>
                  <a:pt x="94" y="30"/>
                </a:lnTo>
                <a:lnTo>
                  <a:pt x="107" y="19"/>
                </a:lnTo>
                <a:lnTo>
                  <a:pt x="121" y="9"/>
                </a:lnTo>
                <a:lnTo>
                  <a:pt x="132" y="3"/>
                </a:lnTo>
                <a:lnTo>
                  <a:pt x="141" y="3"/>
                </a:lnTo>
                <a:lnTo>
                  <a:pt x="153" y="19"/>
                </a:lnTo>
                <a:lnTo>
                  <a:pt x="158" y="43"/>
                </a:lnTo>
                <a:lnTo>
                  <a:pt x="158" y="63"/>
                </a:lnTo>
                <a:lnTo>
                  <a:pt x="158" y="72"/>
                </a:lnTo>
                <a:lnTo>
                  <a:pt x="153" y="77"/>
                </a:lnTo>
                <a:lnTo>
                  <a:pt x="144" y="82"/>
                </a:lnTo>
                <a:lnTo>
                  <a:pt x="126" y="93"/>
                </a:lnTo>
                <a:lnTo>
                  <a:pt x="107" y="97"/>
                </a:lnTo>
                <a:lnTo>
                  <a:pt x="95" y="97"/>
                </a:lnTo>
                <a:lnTo>
                  <a:pt x="84" y="97"/>
                </a:lnTo>
                <a:lnTo>
                  <a:pt x="73" y="101"/>
                </a:lnTo>
                <a:lnTo>
                  <a:pt x="62" y="97"/>
                </a:lnTo>
                <a:lnTo>
                  <a:pt x="51" y="97"/>
                </a:lnTo>
                <a:lnTo>
                  <a:pt x="44" y="95"/>
                </a:lnTo>
                <a:lnTo>
                  <a:pt x="39" y="93"/>
                </a:lnTo>
                <a:lnTo>
                  <a:pt x="36" y="86"/>
                </a:lnTo>
                <a:lnTo>
                  <a:pt x="29" y="73"/>
                </a:lnTo>
                <a:lnTo>
                  <a:pt x="14" y="63"/>
                </a:lnTo>
                <a:lnTo>
                  <a:pt x="5" y="57"/>
                </a:lnTo>
                <a:lnTo>
                  <a:pt x="0" y="55"/>
                </a:lnTo>
                <a:lnTo>
                  <a:pt x="0" y="48"/>
                </a:lnTo>
                <a:lnTo>
                  <a:pt x="1" y="30"/>
                </a:lnTo>
                <a:lnTo>
                  <a:pt x="8" y="10"/>
                </a:lnTo>
                <a:lnTo>
                  <a:pt x="20" y="0"/>
                </a:lnTo>
                <a:lnTo>
                  <a:pt x="36" y="0"/>
                </a:lnTo>
                <a:lnTo>
                  <a:pt x="48" y="3"/>
                </a:lnTo>
                <a:lnTo>
                  <a:pt x="57" y="16"/>
                </a:lnTo>
                <a:lnTo>
                  <a:pt x="62" y="30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6059488" y="2101850"/>
            <a:ext cx="255587" cy="222250"/>
          </a:xfrm>
          <a:custGeom>
            <a:avLst/>
            <a:gdLst/>
            <a:ahLst/>
            <a:cxnLst>
              <a:cxn ang="0">
                <a:pos x="30" y="72"/>
              </a:cxn>
              <a:cxn ang="0">
                <a:pos x="44" y="68"/>
              </a:cxn>
              <a:cxn ang="0">
                <a:pos x="56" y="61"/>
              </a:cxn>
              <a:cxn ang="0">
                <a:pos x="66" y="52"/>
              </a:cxn>
              <a:cxn ang="0">
                <a:pos x="76" y="41"/>
              </a:cxn>
              <a:cxn ang="0">
                <a:pos x="84" y="32"/>
              </a:cxn>
              <a:cxn ang="0">
                <a:pos x="94" y="23"/>
              </a:cxn>
              <a:cxn ang="0">
                <a:pos x="101" y="18"/>
              </a:cxn>
              <a:cxn ang="0">
                <a:pos x="110" y="16"/>
              </a:cxn>
              <a:cxn ang="0">
                <a:pos x="120" y="14"/>
              </a:cxn>
              <a:cxn ang="0">
                <a:pos x="129" y="10"/>
              </a:cxn>
              <a:cxn ang="0">
                <a:pos x="140" y="7"/>
              </a:cxn>
              <a:cxn ang="0">
                <a:pos x="149" y="1"/>
              </a:cxn>
              <a:cxn ang="0">
                <a:pos x="157" y="0"/>
              </a:cxn>
              <a:cxn ang="0">
                <a:pos x="165" y="0"/>
              </a:cxn>
              <a:cxn ang="0">
                <a:pos x="172" y="5"/>
              </a:cxn>
              <a:cxn ang="0">
                <a:pos x="177" y="16"/>
              </a:cxn>
              <a:cxn ang="0">
                <a:pos x="180" y="41"/>
              </a:cxn>
              <a:cxn ang="0">
                <a:pos x="174" y="61"/>
              </a:cxn>
              <a:cxn ang="0">
                <a:pos x="157" y="75"/>
              </a:cxn>
              <a:cxn ang="0">
                <a:pos x="132" y="79"/>
              </a:cxn>
              <a:cxn ang="0">
                <a:pos x="119" y="79"/>
              </a:cxn>
              <a:cxn ang="0">
                <a:pos x="104" y="79"/>
              </a:cxn>
              <a:cxn ang="0">
                <a:pos x="94" y="81"/>
              </a:cxn>
              <a:cxn ang="0">
                <a:pos x="85" y="84"/>
              </a:cxn>
              <a:cxn ang="0">
                <a:pos x="78" y="86"/>
              </a:cxn>
              <a:cxn ang="0">
                <a:pos x="72" y="92"/>
              </a:cxn>
              <a:cxn ang="0">
                <a:pos x="69" y="95"/>
              </a:cxn>
              <a:cxn ang="0">
                <a:pos x="64" y="102"/>
              </a:cxn>
              <a:cxn ang="0">
                <a:pos x="57" y="119"/>
              </a:cxn>
              <a:cxn ang="0">
                <a:pos x="44" y="131"/>
              </a:cxn>
              <a:cxn ang="0">
                <a:pos x="26" y="139"/>
              </a:cxn>
              <a:cxn ang="0">
                <a:pos x="8" y="133"/>
              </a:cxn>
              <a:cxn ang="0">
                <a:pos x="0" y="117"/>
              </a:cxn>
              <a:cxn ang="0">
                <a:pos x="0" y="99"/>
              </a:cxn>
              <a:cxn ang="0">
                <a:pos x="8" y="81"/>
              </a:cxn>
              <a:cxn ang="0">
                <a:pos x="30" y="72"/>
              </a:cxn>
            </a:cxnLst>
            <a:rect l="0" t="0" r="r" b="b"/>
            <a:pathLst>
              <a:path w="181" h="140">
                <a:moveTo>
                  <a:pt x="30" y="72"/>
                </a:moveTo>
                <a:lnTo>
                  <a:pt x="44" y="68"/>
                </a:lnTo>
                <a:lnTo>
                  <a:pt x="56" y="61"/>
                </a:lnTo>
                <a:lnTo>
                  <a:pt x="66" y="52"/>
                </a:lnTo>
                <a:lnTo>
                  <a:pt x="76" y="41"/>
                </a:lnTo>
                <a:lnTo>
                  <a:pt x="84" y="32"/>
                </a:lnTo>
                <a:lnTo>
                  <a:pt x="94" y="23"/>
                </a:lnTo>
                <a:lnTo>
                  <a:pt x="101" y="18"/>
                </a:lnTo>
                <a:lnTo>
                  <a:pt x="110" y="16"/>
                </a:lnTo>
                <a:lnTo>
                  <a:pt x="120" y="14"/>
                </a:lnTo>
                <a:lnTo>
                  <a:pt x="129" y="10"/>
                </a:lnTo>
                <a:lnTo>
                  <a:pt x="140" y="7"/>
                </a:lnTo>
                <a:lnTo>
                  <a:pt x="149" y="1"/>
                </a:lnTo>
                <a:lnTo>
                  <a:pt x="157" y="0"/>
                </a:lnTo>
                <a:lnTo>
                  <a:pt x="165" y="0"/>
                </a:lnTo>
                <a:lnTo>
                  <a:pt x="172" y="5"/>
                </a:lnTo>
                <a:lnTo>
                  <a:pt x="177" y="16"/>
                </a:lnTo>
                <a:lnTo>
                  <a:pt x="180" y="41"/>
                </a:lnTo>
                <a:lnTo>
                  <a:pt x="174" y="61"/>
                </a:lnTo>
                <a:lnTo>
                  <a:pt x="157" y="75"/>
                </a:lnTo>
                <a:lnTo>
                  <a:pt x="132" y="79"/>
                </a:lnTo>
                <a:lnTo>
                  <a:pt x="119" y="79"/>
                </a:lnTo>
                <a:lnTo>
                  <a:pt x="104" y="79"/>
                </a:lnTo>
                <a:lnTo>
                  <a:pt x="94" y="81"/>
                </a:lnTo>
                <a:lnTo>
                  <a:pt x="85" y="84"/>
                </a:lnTo>
                <a:lnTo>
                  <a:pt x="78" y="86"/>
                </a:lnTo>
                <a:lnTo>
                  <a:pt x="72" y="92"/>
                </a:lnTo>
                <a:lnTo>
                  <a:pt x="69" y="95"/>
                </a:lnTo>
                <a:lnTo>
                  <a:pt x="64" y="102"/>
                </a:lnTo>
                <a:lnTo>
                  <a:pt x="57" y="119"/>
                </a:lnTo>
                <a:lnTo>
                  <a:pt x="44" y="131"/>
                </a:lnTo>
                <a:lnTo>
                  <a:pt x="26" y="139"/>
                </a:lnTo>
                <a:lnTo>
                  <a:pt x="8" y="133"/>
                </a:lnTo>
                <a:lnTo>
                  <a:pt x="0" y="117"/>
                </a:lnTo>
                <a:lnTo>
                  <a:pt x="0" y="99"/>
                </a:lnTo>
                <a:lnTo>
                  <a:pt x="8" y="81"/>
                </a:lnTo>
                <a:lnTo>
                  <a:pt x="30" y="72"/>
                </a:lnTo>
              </a:path>
            </a:pathLst>
          </a:custGeom>
          <a:solidFill>
            <a:srgbClr val="FFCC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5932488" y="2290763"/>
            <a:ext cx="80962" cy="1460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5" y="3"/>
              </a:cxn>
              <a:cxn ang="0">
                <a:pos x="38" y="5"/>
              </a:cxn>
              <a:cxn ang="0">
                <a:pos x="27" y="10"/>
              </a:cxn>
              <a:cxn ang="0">
                <a:pos x="19" y="16"/>
              </a:cxn>
              <a:cxn ang="0">
                <a:pos x="8" y="23"/>
              </a:cxn>
              <a:cxn ang="0">
                <a:pos x="1" y="30"/>
              </a:cxn>
              <a:cxn ang="0">
                <a:pos x="0" y="38"/>
              </a:cxn>
              <a:cxn ang="0">
                <a:pos x="1" y="43"/>
              </a:cxn>
              <a:cxn ang="0">
                <a:pos x="16" y="60"/>
              </a:cxn>
              <a:cxn ang="0">
                <a:pos x="35" y="78"/>
              </a:cxn>
              <a:cxn ang="0">
                <a:pos x="51" y="91"/>
              </a:cxn>
              <a:cxn ang="0">
                <a:pos x="57" y="81"/>
              </a:cxn>
              <a:cxn ang="0">
                <a:pos x="54" y="54"/>
              </a:cxn>
              <a:cxn ang="0">
                <a:pos x="52" y="29"/>
              </a:cxn>
              <a:cxn ang="0">
                <a:pos x="49" y="7"/>
              </a:cxn>
              <a:cxn ang="0">
                <a:pos x="46" y="0"/>
              </a:cxn>
            </a:cxnLst>
            <a:rect l="0" t="0" r="r" b="b"/>
            <a:pathLst>
              <a:path w="58" h="92">
                <a:moveTo>
                  <a:pt x="46" y="0"/>
                </a:moveTo>
                <a:lnTo>
                  <a:pt x="45" y="3"/>
                </a:lnTo>
                <a:lnTo>
                  <a:pt x="38" y="5"/>
                </a:lnTo>
                <a:lnTo>
                  <a:pt x="27" y="10"/>
                </a:lnTo>
                <a:lnTo>
                  <a:pt x="19" y="16"/>
                </a:lnTo>
                <a:lnTo>
                  <a:pt x="8" y="23"/>
                </a:lnTo>
                <a:lnTo>
                  <a:pt x="1" y="30"/>
                </a:lnTo>
                <a:lnTo>
                  <a:pt x="0" y="38"/>
                </a:lnTo>
                <a:lnTo>
                  <a:pt x="1" y="43"/>
                </a:lnTo>
                <a:lnTo>
                  <a:pt x="16" y="60"/>
                </a:lnTo>
                <a:lnTo>
                  <a:pt x="35" y="78"/>
                </a:lnTo>
                <a:lnTo>
                  <a:pt x="51" y="91"/>
                </a:lnTo>
                <a:lnTo>
                  <a:pt x="57" y="81"/>
                </a:lnTo>
                <a:lnTo>
                  <a:pt x="54" y="54"/>
                </a:lnTo>
                <a:lnTo>
                  <a:pt x="52" y="29"/>
                </a:lnTo>
                <a:lnTo>
                  <a:pt x="49" y="7"/>
                </a:lnTo>
                <a:lnTo>
                  <a:pt x="46" y="0"/>
                </a:lnTo>
              </a:path>
            </a:pathLst>
          </a:custGeom>
          <a:solidFill>
            <a:srgbClr val="FFCC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7131050" y="4995863"/>
            <a:ext cx="765175" cy="820737"/>
          </a:xfrm>
          <a:custGeom>
            <a:avLst/>
            <a:gdLst/>
            <a:ahLst/>
            <a:cxnLst>
              <a:cxn ang="0">
                <a:pos x="362" y="97"/>
              </a:cxn>
              <a:cxn ang="0">
                <a:pos x="331" y="94"/>
              </a:cxn>
              <a:cxn ang="0">
                <a:pos x="310" y="88"/>
              </a:cxn>
              <a:cxn ang="0">
                <a:pos x="310" y="65"/>
              </a:cxn>
              <a:cxn ang="0">
                <a:pos x="312" y="34"/>
              </a:cxn>
              <a:cxn ang="0">
                <a:pos x="282" y="9"/>
              </a:cxn>
              <a:cxn ang="0">
                <a:pos x="269" y="7"/>
              </a:cxn>
              <a:cxn ang="0">
                <a:pos x="229" y="36"/>
              </a:cxn>
              <a:cxn ang="0">
                <a:pos x="198" y="59"/>
              </a:cxn>
              <a:cxn ang="0">
                <a:pos x="168" y="66"/>
              </a:cxn>
              <a:cxn ang="0">
                <a:pos x="137" y="83"/>
              </a:cxn>
              <a:cxn ang="0">
                <a:pos x="109" y="114"/>
              </a:cxn>
              <a:cxn ang="0">
                <a:pos x="90" y="144"/>
              </a:cxn>
              <a:cxn ang="0">
                <a:pos x="66" y="168"/>
              </a:cxn>
              <a:cxn ang="0">
                <a:pos x="34" y="193"/>
              </a:cxn>
              <a:cxn ang="0">
                <a:pos x="1" y="213"/>
              </a:cxn>
              <a:cxn ang="0">
                <a:pos x="1" y="298"/>
              </a:cxn>
              <a:cxn ang="0">
                <a:pos x="19" y="329"/>
              </a:cxn>
              <a:cxn ang="0">
                <a:pos x="29" y="358"/>
              </a:cxn>
              <a:cxn ang="0">
                <a:pos x="14" y="398"/>
              </a:cxn>
              <a:cxn ang="0">
                <a:pos x="23" y="434"/>
              </a:cxn>
              <a:cxn ang="0">
                <a:pos x="59" y="443"/>
              </a:cxn>
              <a:cxn ang="0">
                <a:pos x="93" y="436"/>
              </a:cxn>
              <a:cxn ang="0">
                <a:pos x="121" y="421"/>
              </a:cxn>
              <a:cxn ang="0">
                <a:pos x="154" y="409"/>
              </a:cxn>
              <a:cxn ang="0">
                <a:pos x="191" y="394"/>
              </a:cxn>
              <a:cxn ang="0">
                <a:pos x="241" y="387"/>
              </a:cxn>
              <a:cxn ang="0">
                <a:pos x="290" y="398"/>
              </a:cxn>
              <a:cxn ang="0">
                <a:pos x="327" y="427"/>
              </a:cxn>
              <a:cxn ang="0">
                <a:pos x="355" y="467"/>
              </a:cxn>
              <a:cxn ang="0">
                <a:pos x="376" y="503"/>
              </a:cxn>
              <a:cxn ang="0">
                <a:pos x="408" y="516"/>
              </a:cxn>
              <a:cxn ang="0">
                <a:pos x="451" y="510"/>
              </a:cxn>
              <a:cxn ang="0">
                <a:pos x="467" y="481"/>
              </a:cxn>
              <a:cxn ang="0">
                <a:pos x="488" y="425"/>
              </a:cxn>
              <a:cxn ang="0">
                <a:pos x="516" y="378"/>
              </a:cxn>
              <a:cxn ang="0">
                <a:pos x="530" y="325"/>
              </a:cxn>
              <a:cxn ang="0">
                <a:pos x="540" y="278"/>
              </a:cxn>
              <a:cxn ang="0">
                <a:pos x="521" y="248"/>
              </a:cxn>
              <a:cxn ang="0">
                <a:pos x="491" y="220"/>
              </a:cxn>
              <a:cxn ang="0">
                <a:pos x="454" y="168"/>
              </a:cxn>
              <a:cxn ang="0">
                <a:pos x="433" y="110"/>
              </a:cxn>
              <a:cxn ang="0">
                <a:pos x="423" y="47"/>
              </a:cxn>
              <a:cxn ang="0">
                <a:pos x="396" y="7"/>
              </a:cxn>
              <a:cxn ang="0">
                <a:pos x="396" y="47"/>
              </a:cxn>
              <a:cxn ang="0">
                <a:pos x="396" y="94"/>
              </a:cxn>
              <a:cxn ang="0">
                <a:pos x="382" y="103"/>
              </a:cxn>
            </a:cxnLst>
            <a:rect l="0" t="0" r="r" b="b"/>
            <a:pathLst>
              <a:path w="543" h="517">
                <a:moveTo>
                  <a:pt x="382" y="103"/>
                </a:moveTo>
                <a:lnTo>
                  <a:pt x="371" y="99"/>
                </a:lnTo>
                <a:lnTo>
                  <a:pt x="362" y="97"/>
                </a:lnTo>
                <a:lnTo>
                  <a:pt x="352" y="97"/>
                </a:lnTo>
                <a:lnTo>
                  <a:pt x="343" y="95"/>
                </a:lnTo>
                <a:lnTo>
                  <a:pt x="331" y="94"/>
                </a:lnTo>
                <a:lnTo>
                  <a:pt x="324" y="90"/>
                </a:lnTo>
                <a:lnTo>
                  <a:pt x="315" y="90"/>
                </a:lnTo>
                <a:lnTo>
                  <a:pt x="310" y="88"/>
                </a:lnTo>
                <a:lnTo>
                  <a:pt x="305" y="83"/>
                </a:lnTo>
                <a:lnTo>
                  <a:pt x="305" y="74"/>
                </a:lnTo>
                <a:lnTo>
                  <a:pt x="310" y="65"/>
                </a:lnTo>
                <a:lnTo>
                  <a:pt x="319" y="56"/>
                </a:lnTo>
                <a:lnTo>
                  <a:pt x="321" y="47"/>
                </a:lnTo>
                <a:lnTo>
                  <a:pt x="312" y="34"/>
                </a:lnTo>
                <a:lnTo>
                  <a:pt x="299" y="25"/>
                </a:lnTo>
                <a:lnTo>
                  <a:pt x="288" y="16"/>
                </a:lnTo>
                <a:lnTo>
                  <a:pt x="282" y="9"/>
                </a:lnTo>
                <a:lnTo>
                  <a:pt x="276" y="1"/>
                </a:lnTo>
                <a:lnTo>
                  <a:pt x="271" y="0"/>
                </a:lnTo>
                <a:lnTo>
                  <a:pt x="269" y="7"/>
                </a:lnTo>
                <a:lnTo>
                  <a:pt x="262" y="16"/>
                </a:lnTo>
                <a:lnTo>
                  <a:pt x="245" y="27"/>
                </a:lnTo>
                <a:lnTo>
                  <a:pt x="229" y="36"/>
                </a:lnTo>
                <a:lnTo>
                  <a:pt x="213" y="47"/>
                </a:lnTo>
                <a:lnTo>
                  <a:pt x="204" y="54"/>
                </a:lnTo>
                <a:lnTo>
                  <a:pt x="198" y="59"/>
                </a:lnTo>
                <a:lnTo>
                  <a:pt x="188" y="63"/>
                </a:lnTo>
                <a:lnTo>
                  <a:pt x="177" y="65"/>
                </a:lnTo>
                <a:lnTo>
                  <a:pt x="168" y="66"/>
                </a:lnTo>
                <a:lnTo>
                  <a:pt x="159" y="70"/>
                </a:lnTo>
                <a:lnTo>
                  <a:pt x="148" y="76"/>
                </a:lnTo>
                <a:lnTo>
                  <a:pt x="137" y="83"/>
                </a:lnTo>
                <a:lnTo>
                  <a:pt x="127" y="94"/>
                </a:lnTo>
                <a:lnTo>
                  <a:pt x="116" y="103"/>
                </a:lnTo>
                <a:lnTo>
                  <a:pt x="109" y="114"/>
                </a:lnTo>
                <a:lnTo>
                  <a:pt x="102" y="126"/>
                </a:lnTo>
                <a:lnTo>
                  <a:pt x="96" y="137"/>
                </a:lnTo>
                <a:lnTo>
                  <a:pt x="90" y="144"/>
                </a:lnTo>
                <a:lnTo>
                  <a:pt x="82" y="153"/>
                </a:lnTo>
                <a:lnTo>
                  <a:pt x="74" y="161"/>
                </a:lnTo>
                <a:lnTo>
                  <a:pt x="66" y="168"/>
                </a:lnTo>
                <a:lnTo>
                  <a:pt x="57" y="177"/>
                </a:lnTo>
                <a:lnTo>
                  <a:pt x="45" y="184"/>
                </a:lnTo>
                <a:lnTo>
                  <a:pt x="34" y="193"/>
                </a:lnTo>
                <a:lnTo>
                  <a:pt x="20" y="199"/>
                </a:lnTo>
                <a:lnTo>
                  <a:pt x="8" y="199"/>
                </a:lnTo>
                <a:lnTo>
                  <a:pt x="1" y="213"/>
                </a:lnTo>
                <a:lnTo>
                  <a:pt x="0" y="264"/>
                </a:lnTo>
                <a:lnTo>
                  <a:pt x="0" y="286"/>
                </a:lnTo>
                <a:lnTo>
                  <a:pt x="1" y="298"/>
                </a:lnTo>
                <a:lnTo>
                  <a:pt x="2" y="307"/>
                </a:lnTo>
                <a:lnTo>
                  <a:pt x="8" y="318"/>
                </a:lnTo>
                <a:lnTo>
                  <a:pt x="19" y="329"/>
                </a:lnTo>
                <a:lnTo>
                  <a:pt x="28" y="334"/>
                </a:lnTo>
                <a:lnTo>
                  <a:pt x="32" y="345"/>
                </a:lnTo>
                <a:lnTo>
                  <a:pt x="29" y="358"/>
                </a:lnTo>
                <a:lnTo>
                  <a:pt x="23" y="372"/>
                </a:lnTo>
                <a:lnTo>
                  <a:pt x="19" y="385"/>
                </a:lnTo>
                <a:lnTo>
                  <a:pt x="14" y="398"/>
                </a:lnTo>
                <a:lnTo>
                  <a:pt x="14" y="418"/>
                </a:lnTo>
                <a:lnTo>
                  <a:pt x="19" y="427"/>
                </a:lnTo>
                <a:lnTo>
                  <a:pt x="23" y="434"/>
                </a:lnTo>
                <a:lnTo>
                  <a:pt x="35" y="441"/>
                </a:lnTo>
                <a:lnTo>
                  <a:pt x="47" y="443"/>
                </a:lnTo>
                <a:lnTo>
                  <a:pt x="59" y="443"/>
                </a:lnTo>
                <a:lnTo>
                  <a:pt x="72" y="443"/>
                </a:lnTo>
                <a:lnTo>
                  <a:pt x="84" y="441"/>
                </a:lnTo>
                <a:lnTo>
                  <a:pt x="93" y="436"/>
                </a:lnTo>
                <a:lnTo>
                  <a:pt x="102" y="432"/>
                </a:lnTo>
                <a:lnTo>
                  <a:pt x="111" y="427"/>
                </a:lnTo>
                <a:lnTo>
                  <a:pt x="121" y="421"/>
                </a:lnTo>
                <a:lnTo>
                  <a:pt x="130" y="418"/>
                </a:lnTo>
                <a:lnTo>
                  <a:pt x="142" y="412"/>
                </a:lnTo>
                <a:lnTo>
                  <a:pt x="154" y="409"/>
                </a:lnTo>
                <a:lnTo>
                  <a:pt x="165" y="403"/>
                </a:lnTo>
                <a:lnTo>
                  <a:pt x="177" y="398"/>
                </a:lnTo>
                <a:lnTo>
                  <a:pt x="191" y="394"/>
                </a:lnTo>
                <a:lnTo>
                  <a:pt x="205" y="392"/>
                </a:lnTo>
                <a:lnTo>
                  <a:pt x="223" y="389"/>
                </a:lnTo>
                <a:lnTo>
                  <a:pt x="241" y="387"/>
                </a:lnTo>
                <a:lnTo>
                  <a:pt x="257" y="389"/>
                </a:lnTo>
                <a:lnTo>
                  <a:pt x="275" y="392"/>
                </a:lnTo>
                <a:lnTo>
                  <a:pt x="290" y="398"/>
                </a:lnTo>
                <a:lnTo>
                  <a:pt x="305" y="405"/>
                </a:lnTo>
                <a:lnTo>
                  <a:pt x="315" y="416"/>
                </a:lnTo>
                <a:lnTo>
                  <a:pt x="327" y="427"/>
                </a:lnTo>
                <a:lnTo>
                  <a:pt x="337" y="439"/>
                </a:lnTo>
                <a:lnTo>
                  <a:pt x="346" y="452"/>
                </a:lnTo>
                <a:lnTo>
                  <a:pt x="355" y="467"/>
                </a:lnTo>
                <a:lnTo>
                  <a:pt x="364" y="479"/>
                </a:lnTo>
                <a:lnTo>
                  <a:pt x="370" y="490"/>
                </a:lnTo>
                <a:lnTo>
                  <a:pt x="376" y="503"/>
                </a:lnTo>
                <a:lnTo>
                  <a:pt x="383" y="510"/>
                </a:lnTo>
                <a:lnTo>
                  <a:pt x="395" y="514"/>
                </a:lnTo>
                <a:lnTo>
                  <a:pt x="408" y="516"/>
                </a:lnTo>
                <a:lnTo>
                  <a:pt x="423" y="514"/>
                </a:lnTo>
                <a:lnTo>
                  <a:pt x="439" y="512"/>
                </a:lnTo>
                <a:lnTo>
                  <a:pt x="451" y="510"/>
                </a:lnTo>
                <a:lnTo>
                  <a:pt x="460" y="505"/>
                </a:lnTo>
                <a:lnTo>
                  <a:pt x="464" y="497"/>
                </a:lnTo>
                <a:lnTo>
                  <a:pt x="467" y="481"/>
                </a:lnTo>
                <a:lnTo>
                  <a:pt x="476" y="459"/>
                </a:lnTo>
                <a:lnTo>
                  <a:pt x="484" y="441"/>
                </a:lnTo>
                <a:lnTo>
                  <a:pt x="488" y="425"/>
                </a:lnTo>
                <a:lnTo>
                  <a:pt x="493" y="410"/>
                </a:lnTo>
                <a:lnTo>
                  <a:pt x="504" y="394"/>
                </a:lnTo>
                <a:lnTo>
                  <a:pt x="516" y="378"/>
                </a:lnTo>
                <a:lnTo>
                  <a:pt x="522" y="362"/>
                </a:lnTo>
                <a:lnTo>
                  <a:pt x="524" y="345"/>
                </a:lnTo>
                <a:lnTo>
                  <a:pt x="530" y="325"/>
                </a:lnTo>
                <a:lnTo>
                  <a:pt x="537" y="307"/>
                </a:lnTo>
                <a:lnTo>
                  <a:pt x="542" y="287"/>
                </a:lnTo>
                <a:lnTo>
                  <a:pt x="540" y="278"/>
                </a:lnTo>
                <a:lnTo>
                  <a:pt x="536" y="267"/>
                </a:lnTo>
                <a:lnTo>
                  <a:pt x="528" y="258"/>
                </a:lnTo>
                <a:lnTo>
                  <a:pt x="521" y="248"/>
                </a:lnTo>
                <a:lnTo>
                  <a:pt x="510" y="237"/>
                </a:lnTo>
                <a:lnTo>
                  <a:pt x="502" y="228"/>
                </a:lnTo>
                <a:lnTo>
                  <a:pt x="491" y="220"/>
                </a:lnTo>
                <a:lnTo>
                  <a:pt x="485" y="211"/>
                </a:lnTo>
                <a:lnTo>
                  <a:pt x="467" y="188"/>
                </a:lnTo>
                <a:lnTo>
                  <a:pt x="454" y="168"/>
                </a:lnTo>
                <a:lnTo>
                  <a:pt x="444" y="152"/>
                </a:lnTo>
                <a:lnTo>
                  <a:pt x="438" y="133"/>
                </a:lnTo>
                <a:lnTo>
                  <a:pt x="433" y="110"/>
                </a:lnTo>
                <a:lnTo>
                  <a:pt x="432" y="86"/>
                </a:lnTo>
                <a:lnTo>
                  <a:pt x="429" y="65"/>
                </a:lnTo>
                <a:lnTo>
                  <a:pt x="423" y="47"/>
                </a:lnTo>
                <a:lnTo>
                  <a:pt x="416" y="30"/>
                </a:lnTo>
                <a:lnTo>
                  <a:pt x="407" y="18"/>
                </a:lnTo>
                <a:lnTo>
                  <a:pt x="396" y="7"/>
                </a:lnTo>
                <a:lnTo>
                  <a:pt x="389" y="0"/>
                </a:lnTo>
                <a:lnTo>
                  <a:pt x="393" y="23"/>
                </a:lnTo>
                <a:lnTo>
                  <a:pt x="396" y="47"/>
                </a:lnTo>
                <a:lnTo>
                  <a:pt x="396" y="66"/>
                </a:lnTo>
                <a:lnTo>
                  <a:pt x="396" y="83"/>
                </a:lnTo>
                <a:lnTo>
                  <a:pt x="396" y="94"/>
                </a:lnTo>
                <a:lnTo>
                  <a:pt x="393" y="99"/>
                </a:lnTo>
                <a:lnTo>
                  <a:pt x="389" y="103"/>
                </a:lnTo>
                <a:lnTo>
                  <a:pt x="382" y="103"/>
                </a:lnTo>
              </a:path>
            </a:pathLst>
          </a:custGeom>
          <a:solidFill>
            <a:srgbClr val="FFCC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5" name="Freeform 15"/>
          <p:cNvSpPr>
            <a:spLocks/>
          </p:cNvSpPr>
          <p:nvPr/>
        </p:nvSpPr>
        <p:spPr bwMode="auto">
          <a:xfrm>
            <a:off x="7061200" y="4502150"/>
            <a:ext cx="152400" cy="296863"/>
          </a:xfrm>
          <a:custGeom>
            <a:avLst/>
            <a:gdLst/>
            <a:ahLst/>
            <a:cxnLst>
              <a:cxn ang="0">
                <a:pos x="31" y="67"/>
              </a:cxn>
              <a:cxn ang="0">
                <a:pos x="44" y="60"/>
              </a:cxn>
              <a:cxn ang="0">
                <a:pos x="53" y="47"/>
              </a:cxn>
              <a:cxn ang="0">
                <a:pos x="62" y="36"/>
              </a:cxn>
              <a:cxn ang="0">
                <a:pos x="71" y="21"/>
              </a:cxn>
              <a:cxn ang="0">
                <a:pos x="81" y="10"/>
              </a:cxn>
              <a:cxn ang="0">
                <a:pos x="93" y="0"/>
              </a:cxn>
              <a:cxn ang="0">
                <a:pos x="102" y="5"/>
              </a:cxn>
              <a:cxn ang="0">
                <a:pos x="107" y="23"/>
              </a:cxn>
              <a:cxn ang="0">
                <a:pos x="107" y="47"/>
              </a:cxn>
              <a:cxn ang="0">
                <a:pos x="104" y="67"/>
              </a:cxn>
              <a:cxn ang="0">
                <a:pos x="101" y="83"/>
              </a:cxn>
              <a:cxn ang="0">
                <a:pos x="102" y="100"/>
              </a:cxn>
              <a:cxn ang="0">
                <a:pos x="102" y="116"/>
              </a:cxn>
              <a:cxn ang="0">
                <a:pos x="98" y="133"/>
              </a:cxn>
              <a:cxn ang="0">
                <a:pos x="90" y="147"/>
              </a:cxn>
              <a:cxn ang="0">
                <a:pos x="78" y="155"/>
              </a:cxn>
              <a:cxn ang="0">
                <a:pos x="68" y="158"/>
              </a:cxn>
              <a:cxn ang="0">
                <a:pos x="56" y="165"/>
              </a:cxn>
              <a:cxn ang="0">
                <a:pos x="46" y="173"/>
              </a:cxn>
              <a:cxn ang="0">
                <a:pos x="40" y="180"/>
              </a:cxn>
              <a:cxn ang="0">
                <a:pos x="34" y="186"/>
              </a:cxn>
              <a:cxn ang="0">
                <a:pos x="25" y="182"/>
              </a:cxn>
              <a:cxn ang="0">
                <a:pos x="14" y="176"/>
              </a:cxn>
              <a:cxn ang="0">
                <a:pos x="7" y="164"/>
              </a:cxn>
              <a:cxn ang="0">
                <a:pos x="0" y="142"/>
              </a:cxn>
              <a:cxn ang="0">
                <a:pos x="0" y="114"/>
              </a:cxn>
              <a:cxn ang="0">
                <a:pos x="8" y="85"/>
              </a:cxn>
              <a:cxn ang="0">
                <a:pos x="31" y="67"/>
              </a:cxn>
            </a:cxnLst>
            <a:rect l="0" t="0" r="r" b="b"/>
            <a:pathLst>
              <a:path w="108" h="187">
                <a:moveTo>
                  <a:pt x="31" y="67"/>
                </a:moveTo>
                <a:lnTo>
                  <a:pt x="44" y="60"/>
                </a:lnTo>
                <a:lnTo>
                  <a:pt x="53" y="47"/>
                </a:lnTo>
                <a:lnTo>
                  <a:pt x="62" y="36"/>
                </a:lnTo>
                <a:lnTo>
                  <a:pt x="71" y="21"/>
                </a:lnTo>
                <a:lnTo>
                  <a:pt x="81" y="10"/>
                </a:lnTo>
                <a:lnTo>
                  <a:pt x="93" y="0"/>
                </a:lnTo>
                <a:lnTo>
                  <a:pt x="102" y="5"/>
                </a:lnTo>
                <a:lnTo>
                  <a:pt x="107" y="23"/>
                </a:lnTo>
                <a:lnTo>
                  <a:pt x="107" y="47"/>
                </a:lnTo>
                <a:lnTo>
                  <a:pt x="104" y="67"/>
                </a:lnTo>
                <a:lnTo>
                  <a:pt x="101" y="83"/>
                </a:lnTo>
                <a:lnTo>
                  <a:pt x="102" y="100"/>
                </a:lnTo>
                <a:lnTo>
                  <a:pt x="102" y="116"/>
                </a:lnTo>
                <a:lnTo>
                  <a:pt x="98" y="133"/>
                </a:lnTo>
                <a:lnTo>
                  <a:pt x="90" y="147"/>
                </a:lnTo>
                <a:lnTo>
                  <a:pt x="78" y="155"/>
                </a:lnTo>
                <a:lnTo>
                  <a:pt x="68" y="158"/>
                </a:lnTo>
                <a:lnTo>
                  <a:pt x="56" y="165"/>
                </a:lnTo>
                <a:lnTo>
                  <a:pt x="46" y="173"/>
                </a:lnTo>
                <a:lnTo>
                  <a:pt x="40" y="180"/>
                </a:lnTo>
                <a:lnTo>
                  <a:pt x="34" y="186"/>
                </a:lnTo>
                <a:lnTo>
                  <a:pt x="25" y="182"/>
                </a:lnTo>
                <a:lnTo>
                  <a:pt x="14" y="176"/>
                </a:lnTo>
                <a:lnTo>
                  <a:pt x="7" y="164"/>
                </a:lnTo>
                <a:lnTo>
                  <a:pt x="0" y="142"/>
                </a:lnTo>
                <a:lnTo>
                  <a:pt x="0" y="114"/>
                </a:lnTo>
                <a:lnTo>
                  <a:pt x="8" y="85"/>
                </a:lnTo>
                <a:lnTo>
                  <a:pt x="31" y="67"/>
                </a:lnTo>
              </a:path>
            </a:pathLst>
          </a:custGeom>
          <a:solidFill>
            <a:srgbClr val="FF99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6" name="Freeform 16"/>
          <p:cNvSpPr>
            <a:spLocks/>
          </p:cNvSpPr>
          <p:nvPr/>
        </p:nvSpPr>
        <p:spPr bwMode="auto">
          <a:xfrm>
            <a:off x="6761163" y="4652963"/>
            <a:ext cx="228600" cy="29686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16"/>
              </a:cxn>
              <a:cxn ang="0">
                <a:pos x="17" y="27"/>
              </a:cxn>
              <a:cxn ang="0">
                <a:pos x="35" y="37"/>
              </a:cxn>
              <a:cxn ang="0">
                <a:pos x="47" y="54"/>
              </a:cxn>
              <a:cxn ang="0">
                <a:pos x="54" y="68"/>
              </a:cxn>
              <a:cxn ang="0">
                <a:pos x="60" y="81"/>
              </a:cxn>
              <a:cxn ang="0">
                <a:pos x="66" y="92"/>
              </a:cxn>
              <a:cxn ang="0">
                <a:pos x="72" y="106"/>
              </a:cxn>
              <a:cxn ang="0">
                <a:pos x="79" y="122"/>
              </a:cxn>
              <a:cxn ang="0">
                <a:pos x="91" y="140"/>
              </a:cxn>
              <a:cxn ang="0">
                <a:pos x="103" y="160"/>
              </a:cxn>
              <a:cxn ang="0">
                <a:pos x="116" y="180"/>
              </a:cxn>
              <a:cxn ang="0">
                <a:pos x="125" y="186"/>
              </a:cxn>
              <a:cxn ang="0">
                <a:pos x="137" y="186"/>
              </a:cxn>
              <a:cxn ang="0">
                <a:pos x="149" y="184"/>
              </a:cxn>
              <a:cxn ang="0">
                <a:pos x="158" y="176"/>
              </a:cxn>
              <a:cxn ang="0">
                <a:pos x="161" y="164"/>
              </a:cxn>
              <a:cxn ang="0">
                <a:pos x="156" y="151"/>
              </a:cxn>
              <a:cxn ang="0">
                <a:pos x="149" y="133"/>
              </a:cxn>
              <a:cxn ang="0">
                <a:pos x="137" y="122"/>
              </a:cxn>
              <a:cxn ang="0">
                <a:pos x="128" y="113"/>
              </a:cxn>
              <a:cxn ang="0">
                <a:pos x="118" y="104"/>
              </a:cxn>
              <a:cxn ang="0">
                <a:pos x="106" y="93"/>
              </a:cxn>
              <a:cxn ang="0">
                <a:pos x="97" y="84"/>
              </a:cxn>
              <a:cxn ang="0">
                <a:pos x="88" y="75"/>
              </a:cxn>
              <a:cxn ang="0">
                <a:pos x="81" y="66"/>
              </a:cxn>
              <a:cxn ang="0">
                <a:pos x="75" y="57"/>
              </a:cxn>
              <a:cxn ang="0">
                <a:pos x="69" y="46"/>
              </a:cxn>
              <a:cxn ang="0">
                <a:pos x="63" y="36"/>
              </a:cxn>
              <a:cxn ang="0">
                <a:pos x="56" y="27"/>
              </a:cxn>
              <a:cxn ang="0">
                <a:pos x="48" y="19"/>
              </a:cxn>
              <a:cxn ang="0">
                <a:pos x="39" y="16"/>
              </a:cxn>
              <a:cxn ang="0">
                <a:pos x="29" y="12"/>
              </a:cxn>
              <a:cxn ang="0">
                <a:pos x="17" y="5"/>
              </a:cxn>
              <a:cxn ang="0">
                <a:pos x="8" y="0"/>
              </a:cxn>
              <a:cxn ang="0">
                <a:pos x="0" y="5"/>
              </a:cxn>
            </a:cxnLst>
            <a:rect l="0" t="0" r="r" b="b"/>
            <a:pathLst>
              <a:path w="162" h="187">
                <a:moveTo>
                  <a:pt x="0" y="5"/>
                </a:moveTo>
                <a:lnTo>
                  <a:pt x="2" y="16"/>
                </a:lnTo>
                <a:lnTo>
                  <a:pt x="17" y="27"/>
                </a:lnTo>
                <a:lnTo>
                  <a:pt x="35" y="37"/>
                </a:lnTo>
                <a:lnTo>
                  <a:pt x="47" y="54"/>
                </a:lnTo>
                <a:lnTo>
                  <a:pt x="54" y="68"/>
                </a:lnTo>
                <a:lnTo>
                  <a:pt x="60" y="81"/>
                </a:lnTo>
                <a:lnTo>
                  <a:pt x="66" y="92"/>
                </a:lnTo>
                <a:lnTo>
                  <a:pt x="72" y="106"/>
                </a:lnTo>
                <a:lnTo>
                  <a:pt x="79" y="122"/>
                </a:lnTo>
                <a:lnTo>
                  <a:pt x="91" y="140"/>
                </a:lnTo>
                <a:lnTo>
                  <a:pt x="103" y="160"/>
                </a:lnTo>
                <a:lnTo>
                  <a:pt x="116" y="180"/>
                </a:lnTo>
                <a:lnTo>
                  <a:pt x="125" y="186"/>
                </a:lnTo>
                <a:lnTo>
                  <a:pt x="137" y="186"/>
                </a:lnTo>
                <a:lnTo>
                  <a:pt x="149" y="184"/>
                </a:lnTo>
                <a:lnTo>
                  <a:pt x="158" y="176"/>
                </a:lnTo>
                <a:lnTo>
                  <a:pt x="161" y="164"/>
                </a:lnTo>
                <a:lnTo>
                  <a:pt x="156" y="151"/>
                </a:lnTo>
                <a:lnTo>
                  <a:pt x="149" y="133"/>
                </a:lnTo>
                <a:lnTo>
                  <a:pt x="137" y="122"/>
                </a:lnTo>
                <a:lnTo>
                  <a:pt x="128" y="113"/>
                </a:lnTo>
                <a:lnTo>
                  <a:pt x="118" y="104"/>
                </a:lnTo>
                <a:lnTo>
                  <a:pt x="106" y="93"/>
                </a:lnTo>
                <a:lnTo>
                  <a:pt x="97" y="84"/>
                </a:lnTo>
                <a:lnTo>
                  <a:pt x="88" y="75"/>
                </a:lnTo>
                <a:lnTo>
                  <a:pt x="81" y="66"/>
                </a:lnTo>
                <a:lnTo>
                  <a:pt x="75" y="57"/>
                </a:lnTo>
                <a:lnTo>
                  <a:pt x="69" y="46"/>
                </a:lnTo>
                <a:lnTo>
                  <a:pt x="63" y="36"/>
                </a:lnTo>
                <a:lnTo>
                  <a:pt x="56" y="27"/>
                </a:lnTo>
                <a:lnTo>
                  <a:pt x="48" y="19"/>
                </a:lnTo>
                <a:lnTo>
                  <a:pt x="39" y="16"/>
                </a:lnTo>
                <a:lnTo>
                  <a:pt x="29" y="12"/>
                </a:lnTo>
                <a:lnTo>
                  <a:pt x="17" y="5"/>
                </a:lnTo>
                <a:lnTo>
                  <a:pt x="8" y="0"/>
                </a:lnTo>
                <a:lnTo>
                  <a:pt x="0" y="5"/>
                </a:lnTo>
              </a:path>
            </a:pathLst>
          </a:custGeom>
          <a:solidFill>
            <a:srgbClr val="FF99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7" name="Freeform 17"/>
          <p:cNvSpPr>
            <a:spLocks/>
          </p:cNvSpPr>
          <p:nvPr/>
        </p:nvSpPr>
        <p:spPr bwMode="auto">
          <a:xfrm>
            <a:off x="7507288" y="3270250"/>
            <a:ext cx="242887" cy="331788"/>
          </a:xfrm>
          <a:custGeom>
            <a:avLst/>
            <a:gdLst/>
            <a:ahLst/>
            <a:cxnLst>
              <a:cxn ang="0">
                <a:pos x="104" y="186"/>
              </a:cxn>
              <a:cxn ang="0">
                <a:pos x="122" y="162"/>
              </a:cxn>
              <a:cxn ang="0">
                <a:pos x="138" y="135"/>
              </a:cxn>
              <a:cxn ang="0">
                <a:pos x="147" y="104"/>
              </a:cxn>
              <a:cxn ang="0">
                <a:pos x="151" y="81"/>
              </a:cxn>
              <a:cxn ang="0">
                <a:pos x="157" y="61"/>
              </a:cxn>
              <a:cxn ang="0">
                <a:pos x="165" y="43"/>
              </a:cxn>
              <a:cxn ang="0">
                <a:pos x="171" y="23"/>
              </a:cxn>
              <a:cxn ang="0">
                <a:pos x="160" y="7"/>
              </a:cxn>
              <a:cxn ang="0">
                <a:pos x="145" y="0"/>
              </a:cxn>
              <a:cxn ang="0">
                <a:pos x="138" y="3"/>
              </a:cxn>
              <a:cxn ang="0">
                <a:pos x="134" y="14"/>
              </a:cxn>
              <a:cxn ang="0">
                <a:pos x="129" y="30"/>
              </a:cxn>
              <a:cxn ang="0">
                <a:pos x="123" y="54"/>
              </a:cxn>
              <a:cxn ang="0">
                <a:pos x="113" y="81"/>
              </a:cxn>
              <a:cxn ang="0">
                <a:pos x="101" y="104"/>
              </a:cxn>
              <a:cxn ang="0">
                <a:pos x="89" y="124"/>
              </a:cxn>
              <a:cxn ang="0">
                <a:pos x="82" y="135"/>
              </a:cxn>
              <a:cxn ang="0">
                <a:pos x="69" y="144"/>
              </a:cxn>
              <a:cxn ang="0">
                <a:pos x="56" y="153"/>
              </a:cxn>
              <a:cxn ang="0">
                <a:pos x="39" y="162"/>
              </a:cxn>
              <a:cxn ang="0">
                <a:pos x="25" y="170"/>
              </a:cxn>
              <a:cxn ang="0">
                <a:pos x="11" y="177"/>
              </a:cxn>
              <a:cxn ang="0">
                <a:pos x="2" y="179"/>
              </a:cxn>
              <a:cxn ang="0">
                <a:pos x="0" y="182"/>
              </a:cxn>
              <a:cxn ang="0">
                <a:pos x="8" y="193"/>
              </a:cxn>
              <a:cxn ang="0">
                <a:pos x="22" y="200"/>
              </a:cxn>
              <a:cxn ang="0">
                <a:pos x="35" y="208"/>
              </a:cxn>
              <a:cxn ang="0">
                <a:pos x="50" y="208"/>
              </a:cxn>
              <a:cxn ang="0">
                <a:pos x="64" y="208"/>
              </a:cxn>
              <a:cxn ang="0">
                <a:pos x="78" y="202"/>
              </a:cxn>
              <a:cxn ang="0">
                <a:pos x="94" y="195"/>
              </a:cxn>
              <a:cxn ang="0">
                <a:pos x="104" y="186"/>
              </a:cxn>
            </a:cxnLst>
            <a:rect l="0" t="0" r="r" b="b"/>
            <a:pathLst>
              <a:path w="172" h="209">
                <a:moveTo>
                  <a:pt x="104" y="186"/>
                </a:moveTo>
                <a:lnTo>
                  <a:pt x="122" y="162"/>
                </a:lnTo>
                <a:lnTo>
                  <a:pt x="138" y="135"/>
                </a:lnTo>
                <a:lnTo>
                  <a:pt x="147" y="104"/>
                </a:lnTo>
                <a:lnTo>
                  <a:pt x="151" y="81"/>
                </a:lnTo>
                <a:lnTo>
                  <a:pt x="157" y="61"/>
                </a:lnTo>
                <a:lnTo>
                  <a:pt x="165" y="43"/>
                </a:lnTo>
                <a:lnTo>
                  <a:pt x="171" y="23"/>
                </a:lnTo>
                <a:lnTo>
                  <a:pt x="160" y="7"/>
                </a:lnTo>
                <a:lnTo>
                  <a:pt x="145" y="0"/>
                </a:lnTo>
                <a:lnTo>
                  <a:pt x="138" y="3"/>
                </a:lnTo>
                <a:lnTo>
                  <a:pt x="134" y="14"/>
                </a:lnTo>
                <a:lnTo>
                  <a:pt x="129" y="30"/>
                </a:lnTo>
                <a:lnTo>
                  <a:pt x="123" y="54"/>
                </a:lnTo>
                <a:lnTo>
                  <a:pt x="113" y="81"/>
                </a:lnTo>
                <a:lnTo>
                  <a:pt x="101" y="104"/>
                </a:lnTo>
                <a:lnTo>
                  <a:pt x="89" y="124"/>
                </a:lnTo>
                <a:lnTo>
                  <a:pt x="82" y="135"/>
                </a:lnTo>
                <a:lnTo>
                  <a:pt x="69" y="144"/>
                </a:lnTo>
                <a:lnTo>
                  <a:pt x="56" y="153"/>
                </a:lnTo>
                <a:lnTo>
                  <a:pt x="39" y="162"/>
                </a:lnTo>
                <a:lnTo>
                  <a:pt x="25" y="170"/>
                </a:lnTo>
                <a:lnTo>
                  <a:pt x="11" y="177"/>
                </a:lnTo>
                <a:lnTo>
                  <a:pt x="2" y="179"/>
                </a:lnTo>
                <a:lnTo>
                  <a:pt x="0" y="182"/>
                </a:lnTo>
                <a:lnTo>
                  <a:pt x="8" y="193"/>
                </a:lnTo>
                <a:lnTo>
                  <a:pt x="22" y="200"/>
                </a:lnTo>
                <a:lnTo>
                  <a:pt x="35" y="208"/>
                </a:lnTo>
                <a:lnTo>
                  <a:pt x="50" y="208"/>
                </a:lnTo>
                <a:lnTo>
                  <a:pt x="64" y="208"/>
                </a:lnTo>
                <a:lnTo>
                  <a:pt x="78" y="202"/>
                </a:lnTo>
                <a:lnTo>
                  <a:pt x="94" y="195"/>
                </a:lnTo>
                <a:lnTo>
                  <a:pt x="104" y="186"/>
                </a:lnTo>
              </a:path>
            </a:pathLst>
          </a:custGeom>
          <a:solidFill>
            <a:srgbClr val="FF99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7499350" y="4751388"/>
            <a:ext cx="320675" cy="228600"/>
          </a:xfrm>
          <a:custGeom>
            <a:avLst/>
            <a:gdLst/>
            <a:ahLst/>
            <a:cxnLst>
              <a:cxn ang="0">
                <a:pos x="38" y="7"/>
              </a:cxn>
              <a:cxn ang="0">
                <a:pos x="48" y="5"/>
              </a:cxn>
              <a:cxn ang="0">
                <a:pos x="56" y="1"/>
              </a:cxn>
              <a:cxn ang="0">
                <a:pos x="64" y="1"/>
              </a:cxn>
              <a:cxn ang="0">
                <a:pos x="72" y="0"/>
              </a:cxn>
              <a:cxn ang="0">
                <a:pos x="81" y="0"/>
              </a:cxn>
              <a:cxn ang="0">
                <a:pos x="90" y="1"/>
              </a:cxn>
              <a:cxn ang="0">
                <a:pos x="97" y="7"/>
              </a:cxn>
              <a:cxn ang="0">
                <a:pos x="107" y="14"/>
              </a:cxn>
              <a:cxn ang="0">
                <a:pos x="116" y="23"/>
              </a:cxn>
              <a:cxn ang="0">
                <a:pos x="127" y="32"/>
              </a:cxn>
              <a:cxn ang="0">
                <a:pos x="134" y="45"/>
              </a:cxn>
              <a:cxn ang="0">
                <a:pos x="144" y="54"/>
              </a:cxn>
              <a:cxn ang="0">
                <a:pos x="152" y="66"/>
              </a:cxn>
              <a:cxn ang="0">
                <a:pos x="161" y="76"/>
              </a:cxn>
              <a:cxn ang="0">
                <a:pos x="169" y="83"/>
              </a:cxn>
              <a:cxn ang="0">
                <a:pos x="178" y="90"/>
              </a:cxn>
              <a:cxn ang="0">
                <a:pos x="196" y="103"/>
              </a:cxn>
              <a:cxn ang="0">
                <a:pos x="211" y="119"/>
              </a:cxn>
              <a:cxn ang="0">
                <a:pos x="221" y="137"/>
              </a:cxn>
              <a:cxn ang="0">
                <a:pos x="226" y="143"/>
              </a:cxn>
              <a:cxn ang="0">
                <a:pos x="159" y="124"/>
              </a:cxn>
              <a:cxn ang="0">
                <a:pos x="119" y="132"/>
              </a:cxn>
              <a:cxn ang="0">
                <a:pos x="115" y="132"/>
              </a:cxn>
              <a:cxn ang="0">
                <a:pos x="107" y="132"/>
              </a:cxn>
              <a:cxn ang="0">
                <a:pos x="96" y="130"/>
              </a:cxn>
              <a:cxn ang="0">
                <a:pos x="82" y="124"/>
              </a:cxn>
              <a:cxn ang="0">
                <a:pos x="67" y="117"/>
              </a:cxn>
              <a:cxn ang="0">
                <a:pos x="51" y="108"/>
              </a:cxn>
              <a:cxn ang="0">
                <a:pos x="39" y="94"/>
              </a:cxn>
              <a:cxn ang="0">
                <a:pos x="32" y="76"/>
              </a:cxn>
              <a:cxn ang="0">
                <a:pos x="26" y="63"/>
              </a:cxn>
              <a:cxn ang="0">
                <a:pos x="17" y="52"/>
              </a:cxn>
              <a:cxn ang="0">
                <a:pos x="8" y="45"/>
              </a:cxn>
              <a:cxn ang="0">
                <a:pos x="1" y="36"/>
              </a:cxn>
              <a:cxn ang="0">
                <a:pos x="0" y="25"/>
              </a:cxn>
              <a:cxn ang="0">
                <a:pos x="4" y="19"/>
              </a:cxn>
              <a:cxn ang="0">
                <a:pos x="17" y="12"/>
              </a:cxn>
              <a:cxn ang="0">
                <a:pos x="38" y="7"/>
              </a:cxn>
            </a:cxnLst>
            <a:rect l="0" t="0" r="r" b="b"/>
            <a:pathLst>
              <a:path w="227" h="144">
                <a:moveTo>
                  <a:pt x="38" y="7"/>
                </a:moveTo>
                <a:lnTo>
                  <a:pt x="48" y="5"/>
                </a:lnTo>
                <a:lnTo>
                  <a:pt x="56" y="1"/>
                </a:lnTo>
                <a:lnTo>
                  <a:pt x="64" y="1"/>
                </a:lnTo>
                <a:lnTo>
                  <a:pt x="72" y="0"/>
                </a:lnTo>
                <a:lnTo>
                  <a:pt x="81" y="0"/>
                </a:lnTo>
                <a:lnTo>
                  <a:pt x="90" y="1"/>
                </a:lnTo>
                <a:lnTo>
                  <a:pt x="97" y="7"/>
                </a:lnTo>
                <a:lnTo>
                  <a:pt x="107" y="14"/>
                </a:lnTo>
                <a:lnTo>
                  <a:pt x="116" y="23"/>
                </a:lnTo>
                <a:lnTo>
                  <a:pt x="127" y="32"/>
                </a:lnTo>
                <a:lnTo>
                  <a:pt x="134" y="45"/>
                </a:lnTo>
                <a:lnTo>
                  <a:pt x="144" y="54"/>
                </a:lnTo>
                <a:lnTo>
                  <a:pt x="152" y="66"/>
                </a:lnTo>
                <a:lnTo>
                  <a:pt x="161" y="76"/>
                </a:lnTo>
                <a:lnTo>
                  <a:pt x="169" y="83"/>
                </a:lnTo>
                <a:lnTo>
                  <a:pt x="178" y="90"/>
                </a:lnTo>
                <a:lnTo>
                  <a:pt x="196" y="103"/>
                </a:lnTo>
                <a:lnTo>
                  <a:pt x="211" y="119"/>
                </a:lnTo>
                <a:lnTo>
                  <a:pt x="221" y="137"/>
                </a:lnTo>
                <a:lnTo>
                  <a:pt x="226" y="143"/>
                </a:lnTo>
                <a:lnTo>
                  <a:pt x="159" y="124"/>
                </a:lnTo>
                <a:lnTo>
                  <a:pt x="119" y="132"/>
                </a:lnTo>
                <a:lnTo>
                  <a:pt x="115" y="132"/>
                </a:lnTo>
                <a:lnTo>
                  <a:pt x="107" y="132"/>
                </a:lnTo>
                <a:lnTo>
                  <a:pt x="96" y="130"/>
                </a:lnTo>
                <a:lnTo>
                  <a:pt x="82" y="124"/>
                </a:lnTo>
                <a:lnTo>
                  <a:pt x="67" y="117"/>
                </a:lnTo>
                <a:lnTo>
                  <a:pt x="51" y="108"/>
                </a:lnTo>
                <a:lnTo>
                  <a:pt x="39" y="94"/>
                </a:lnTo>
                <a:lnTo>
                  <a:pt x="32" y="76"/>
                </a:lnTo>
                <a:lnTo>
                  <a:pt x="26" y="63"/>
                </a:lnTo>
                <a:lnTo>
                  <a:pt x="17" y="52"/>
                </a:lnTo>
                <a:lnTo>
                  <a:pt x="8" y="45"/>
                </a:lnTo>
                <a:lnTo>
                  <a:pt x="1" y="36"/>
                </a:lnTo>
                <a:lnTo>
                  <a:pt x="0" y="25"/>
                </a:lnTo>
                <a:lnTo>
                  <a:pt x="4" y="19"/>
                </a:lnTo>
                <a:lnTo>
                  <a:pt x="17" y="12"/>
                </a:lnTo>
                <a:lnTo>
                  <a:pt x="38" y="7"/>
                </a:lnTo>
              </a:path>
            </a:pathLst>
          </a:custGeom>
          <a:solidFill>
            <a:srgbClr val="FF99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8102600" y="5826125"/>
            <a:ext cx="149225" cy="247650"/>
          </a:xfrm>
          <a:custGeom>
            <a:avLst/>
            <a:gdLst/>
            <a:ahLst/>
            <a:cxnLst>
              <a:cxn ang="0">
                <a:pos x="29" y="82"/>
              </a:cxn>
              <a:cxn ang="0">
                <a:pos x="36" y="77"/>
              </a:cxn>
              <a:cxn ang="0">
                <a:pos x="45" y="70"/>
              </a:cxn>
              <a:cxn ang="0">
                <a:pos x="57" y="59"/>
              </a:cxn>
              <a:cxn ang="0">
                <a:pos x="68" y="45"/>
              </a:cxn>
              <a:cxn ang="0">
                <a:pos x="79" y="34"/>
              </a:cxn>
              <a:cxn ang="0">
                <a:pos x="88" y="19"/>
              </a:cxn>
              <a:cxn ang="0">
                <a:pos x="96" y="10"/>
              </a:cxn>
              <a:cxn ang="0">
                <a:pos x="100" y="3"/>
              </a:cxn>
              <a:cxn ang="0">
                <a:pos x="105" y="0"/>
              </a:cxn>
              <a:cxn ang="0">
                <a:pos x="105" y="5"/>
              </a:cxn>
              <a:cxn ang="0">
                <a:pos x="105" y="19"/>
              </a:cxn>
              <a:cxn ang="0">
                <a:pos x="102" y="39"/>
              </a:cxn>
              <a:cxn ang="0">
                <a:pos x="99" y="61"/>
              </a:cxn>
              <a:cxn ang="0">
                <a:pos x="88" y="77"/>
              </a:cxn>
              <a:cxn ang="0">
                <a:pos x="76" y="90"/>
              </a:cxn>
              <a:cxn ang="0">
                <a:pos x="66" y="97"/>
              </a:cxn>
              <a:cxn ang="0">
                <a:pos x="60" y="102"/>
              </a:cxn>
              <a:cxn ang="0">
                <a:pos x="56" y="117"/>
              </a:cxn>
              <a:cxn ang="0">
                <a:pos x="56" y="133"/>
              </a:cxn>
              <a:cxn ang="0">
                <a:pos x="56" y="145"/>
              </a:cxn>
              <a:cxn ang="0">
                <a:pos x="48" y="153"/>
              </a:cxn>
              <a:cxn ang="0">
                <a:pos x="32" y="155"/>
              </a:cxn>
              <a:cxn ang="0">
                <a:pos x="13" y="149"/>
              </a:cxn>
              <a:cxn ang="0">
                <a:pos x="1" y="138"/>
              </a:cxn>
              <a:cxn ang="0">
                <a:pos x="0" y="122"/>
              </a:cxn>
              <a:cxn ang="0">
                <a:pos x="4" y="102"/>
              </a:cxn>
              <a:cxn ang="0">
                <a:pos x="13" y="90"/>
              </a:cxn>
              <a:cxn ang="0">
                <a:pos x="29" y="82"/>
              </a:cxn>
            </a:cxnLst>
            <a:rect l="0" t="0" r="r" b="b"/>
            <a:pathLst>
              <a:path w="106" h="156">
                <a:moveTo>
                  <a:pt x="29" y="82"/>
                </a:moveTo>
                <a:lnTo>
                  <a:pt x="36" y="77"/>
                </a:lnTo>
                <a:lnTo>
                  <a:pt x="45" y="70"/>
                </a:lnTo>
                <a:lnTo>
                  <a:pt x="57" y="59"/>
                </a:lnTo>
                <a:lnTo>
                  <a:pt x="68" y="45"/>
                </a:lnTo>
                <a:lnTo>
                  <a:pt x="79" y="34"/>
                </a:lnTo>
                <a:lnTo>
                  <a:pt x="88" y="19"/>
                </a:lnTo>
                <a:lnTo>
                  <a:pt x="96" y="10"/>
                </a:lnTo>
                <a:lnTo>
                  <a:pt x="100" y="3"/>
                </a:lnTo>
                <a:lnTo>
                  <a:pt x="105" y="0"/>
                </a:lnTo>
                <a:lnTo>
                  <a:pt x="105" y="5"/>
                </a:lnTo>
                <a:lnTo>
                  <a:pt x="105" y="19"/>
                </a:lnTo>
                <a:lnTo>
                  <a:pt x="102" y="39"/>
                </a:lnTo>
                <a:lnTo>
                  <a:pt x="99" y="61"/>
                </a:lnTo>
                <a:lnTo>
                  <a:pt x="88" y="77"/>
                </a:lnTo>
                <a:lnTo>
                  <a:pt x="76" y="90"/>
                </a:lnTo>
                <a:lnTo>
                  <a:pt x="66" y="97"/>
                </a:lnTo>
                <a:lnTo>
                  <a:pt x="60" y="102"/>
                </a:lnTo>
                <a:lnTo>
                  <a:pt x="56" y="117"/>
                </a:lnTo>
                <a:lnTo>
                  <a:pt x="56" y="133"/>
                </a:lnTo>
                <a:lnTo>
                  <a:pt x="56" y="145"/>
                </a:lnTo>
                <a:lnTo>
                  <a:pt x="48" y="153"/>
                </a:lnTo>
                <a:lnTo>
                  <a:pt x="32" y="155"/>
                </a:lnTo>
                <a:lnTo>
                  <a:pt x="13" y="149"/>
                </a:lnTo>
                <a:lnTo>
                  <a:pt x="1" y="138"/>
                </a:lnTo>
                <a:lnTo>
                  <a:pt x="0" y="122"/>
                </a:lnTo>
                <a:lnTo>
                  <a:pt x="4" y="102"/>
                </a:lnTo>
                <a:lnTo>
                  <a:pt x="13" y="90"/>
                </a:lnTo>
                <a:lnTo>
                  <a:pt x="29" y="82"/>
                </a:lnTo>
              </a:path>
            </a:pathLst>
          </a:custGeom>
          <a:solidFill>
            <a:srgbClr val="FF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8258175" y="5646738"/>
            <a:ext cx="119063" cy="2032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5" y="9"/>
              </a:cxn>
              <a:cxn ang="0">
                <a:pos x="27" y="29"/>
              </a:cxn>
              <a:cxn ang="0">
                <a:pos x="36" y="47"/>
              </a:cxn>
              <a:cxn ang="0">
                <a:pos x="45" y="56"/>
              </a:cxn>
              <a:cxn ang="0">
                <a:pos x="54" y="56"/>
              </a:cxn>
              <a:cxn ang="0">
                <a:pos x="66" y="56"/>
              </a:cxn>
              <a:cxn ang="0">
                <a:pos x="78" y="58"/>
              </a:cxn>
              <a:cxn ang="0">
                <a:pos x="84" y="65"/>
              </a:cxn>
              <a:cxn ang="0">
                <a:pos x="84" y="78"/>
              </a:cxn>
              <a:cxn ang="0">
                <a:pos x="79" y="88"/>
              </a:cxn>
              <a:cxn ang="0">
                <a:pos x="72" y="103"/>
              </a:cxn>
              <a:cxn ang="0">
                <a:pos x="64" y="116"/>
              </a:cxn>
              <a:cxn ang="0">
                <a:pos x="55" y="123"/>
              </a:cxn>
              <a:cxn ang="0">
                <a:pos x="48" y="127"/>
              </a:cxn>
              <a:cxn ang="0">
                <a:pos x="39" y="125"/>
              </a:cxn>
              <a:cxn ang="0">
                <a:pos x="30" y="116"/>
              </a:cxn>
              <a:cxn ang="0">
                <a:pos x="24" y="101"/>
              </a:cxn>
              <a:cxn ang="0">
                <a:pos x="21" y="87"/>
              </a:cxn>
              <a:cxn ang="0">
                <a:pos x="19" y="72"/>
              </a:cxn>
              <a:cxn ang="0">
                <a:pos x="19" y="63"/>
              </a:cxn>
              <a:cxn ang="0">
                <a:pos x="16" y="52"/>
              </a:cxn>
              <a:cxn ang="0">
                <a:pos x="10" y="38"/>
              </a:cxn>
              <a:cxn ang="0">
                <a:pos x="3" y="29"/>
              </a:cxn>
              <a:cxn ang="0">
                <a:pos x="0" y="23"/>
              </a:cxn>
              <a:cxn ang="0">
                <a:pos x="3" y="0"/>
              </a:cxn>
            </a:cxnLst>
            <a:rect l="0" t="0" r="r" b="b"/>
            <a:pathLst>
              <a:path w="85" h="128">
                <a:moveTo>
                  <a:pt x="3" y="0"/>
                </a:moveTo>
                <a:lnTo>
                  <a:pt x="15" y="9"/>
                </a:lnTo>
                <a:lnTo>
                  <a:pt x="27" y="29"/>
                </a:lnTo>
                <a:lnTo>
                  <a:pt x="36" y="47"/>
                </a:lnTo>
                <a:lnTo>
                  <a:pt x="45" y="56"/>
                </a:lnTo>
                <a:lnTo>
                  <a:pt x="54" y="56"/>
                </a:lnTo>
                <a:lnTo>
                  <a:pt x="66" y="56"/>
                </a:lnTo>
                <a:lnTo>
                  <a:pt x="78" y="58"/>
                </a:lnTo>
                <a:lnTo>
                  <a:pt x="84" y="65"/>
                </a:lnTo>
                <a:lnTo>
                  <a:pt x="84" y="78"/>
                </a:lnTo>
                <a:lnTo>
                  <a:pt x="79" y="88"/>
                </a:lnTo>
                <a:lnTo>
                  <a:pt x="72" y="103"/>
                </a:lnTo>
                <a:lnTo>
                  <a:pt x="64" y="116"/>
                </a:lnTo>
                <a:lnTo>
                  <a:pt x="55" y="123"/>
                </a:lnTo>
                <a:lnTo>
                  <a:pt x="48" y="127"/>
                </a:lnTo>
                <a:lnTo>
                  <a:pt x="39" y="125"/>
                </a:lnTo>
                <a:lnTo>
                  <a:pt x="30" y="116"/>
                </a:lnTo>
                <a:lnTo>
                  <a:pt x="24" y="101"/>
                </a:lnTo>
                <a:lnTo>
                  <a:pt x="21" y="87"/>
                </a:lnTo>
                <a:lnTo>
                  <a:pt x="19" y="72"/>
                </a:lnTo>
                <a:lnTo>
                  <a:pt x="19" y="63"/>
                </a:lnTo>
                <a:lnTo>
                  <a:pt x="16" y="52"/>
                </a:lnTo>
                <a:lnTo>
                  <a:pt x="10" y="38"/>
                </a:lnTo>
                <a:lnTo>
                  <a:pt x="3" y="29"/>
                </a:lnTo>
                <a:lnTo>
                  <a:pt x="0" y="23"/>
                </a:lnTo>
                <a:lnTo>
                  <a:pt x="3" y="0"/>
                </a:lnTo>
              </a:path>
            </a:pathLst>
          </a:custGeom>
          <a:solidFill>
            <a:srgbClr val="FF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2767013" y="4106863"/>
            <a:ext cx="209550" cy="14128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" y="0"/>
              </a:cxn>
              <a:cxn ang="0">
                <a:pos x="14" y="0"/>
              </a:cxn>
              <a:cxn ang="0">
                <a:pos x="31" y="3"/>
              </a:cxn>
              <a:cxn ang="0">
                <a:pos x="46" y="12"/>
              </a:cxn>
              <a:cxn ang="0">
                <a:pos x="63" y="23"/>
              </a:cxn>
              <a:cxn ang="0">
                <a:pos x="80" y="34"/>
              </a:cxn>
              <a:cxn ang="0">
                <a:pos x="96" y="46"/>
              </a:cxn>
              <a:cxn ang="0">
                <a:pos x="108" y="52"/>
              </a:cxn>
              <a:cxn ang="0">
                <a:pos x="127" y="62"/>
              </a:cxn>
              <a:cxn ang="0">
                <a:pos x="142" y="73"/>
              </a:cxn>
              <a:cxn ang="0">
                <a:pos x="147" y="82"/>
              </a:cxn>
              <a:cxn ang="0">
                <a:pos x="136" y="88"/>
              </a:cxn>
              <a:cxn ang="0">
                <a:pos x="127" y="88"/>
              </a:cxn>
              <a:cxn ang="0">
                <a:pos x="115" y="86"/>
              </a:cxn>
              <a:cxn ang="0">
                <a:pos x="105" y="82"/>
              </a:cxn>
              <a:cxn ang="0">
                <a:pos x="95" y="80"/>
              </a:cxn>
              <a:cxn ang="0">
                <a:pos x="84" y="80"/>
              </a:cxn>
              <a:cxn ang="0">
                <a:pos x="77" y="79"/>
              </a:cxn>
              <a:cxn ang="0">
                <a:pos x="72" y="75"/>
              </a:cxn>
              <a:cxn ang="0">
                <a:pos x="71" y="75"/>
              </a:cxn>
              <a:cxn ang="0">
                <a:pos x="66" y="73"/>
              </a:cxn>
              <a:cxn ang="0">
                <a:pos x="59" y="70"/>
              </a:cxn>
              <a:cxn ang="0">
                <a:pos x="47" y="62"/>
              </a:cxn>
              <a:cxn ang="0">
                <a:pos x="34" y="52"/>
              </a:cxn>
              <a:cxn ang="0">
                <a:pos x="20" y="41"/>
              </a:cxn>
              <a:cxn ang="0">
                <a:pos x="8" y="28"/>
              </a:cxn>
              <a:cxn ang="0">
                <a:pos x="1" y="17"/>
              </a:cxn>
              <a:cxn ang="0">
                <a:pos x="0" y="8"/>
              </a:cxn>
            </a:cxnLst>
            <a:rect l="0" t="0" r="r" b="b"/>
            <a:pathLst>
              <a:path w="148" h="89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31" y="3"/>
                </a:lnTo>
                <a:lnTo>
                  <a:pt x="46" y="12"/>
                </a:lnTo>
                <a:lnTo>
                  <a:pt x="63" y="23"/>
                </a:lnTo>
                <a:lnTo>
                  <a:pt x="80" y="34"/>
                </a:lnTo>
                <a:lnTo>
                  <a:pt x="96" y="46"/>
                </a:lnTo>
                <a:lnTo>
                  <a:pt x="108" y="52"/>
                </a:lnTo>
                <a:lnTo>
                  <a:pt x="127" y="62"/>
                </a:lnTo>
                <a:lnTo>
                  <a:pt x="142" y="73"/>
                </a:lnTo>
                <a:lnTo>
                  <a:pt x="147" y="82"/>
                </a:lnTo>
                <a:lnTo>
                  <a:pt x="136" y="88"/>
                </a:lnTo>
                <a:lnTo>
                  <a:pt x="127" y="88"/>
                </a:lnTo>
                <a:lnTo>
                  <a:pt x="115" y="86"/>
                </a:lnTo>
                <a:lnTo>
                  <a:pt x="105" y="82"/>
                </a:lnTo>
                <a:lnTo>
                  <a:pt x="95" y="80"/>
                </a:lnTo>
                <a:lnTo>
                  <a:pt x="84" y="80"/>
                </a:lnTo>
                <a:lnTo>
                  <a:pt x="77" y="79"/>
                </a:lnTo>
                <a:lnTo>
                  <a:pt x="72" y="75"/>
                </a:lnTo>
                <a:lnTo>
                  <a:pt x="71" y="75"/>
                </a:lnTo>
                <a:lnTo>
                  <a:pt x="66" y="73"/>
                </a:lnTo>
                <a:lnTo>
                  <a:pt x="59" y="70"/>
                </a:lnTo>
                <a:lnTo>
                  <a:pt x="47" y="62"/>
                </a:lnTo>
                <a:lnTo>
                  <a:pt x="34" y="52"/>
                </a:lnTo>
                <a:lnTo>
                  <a:pt x="20" y="41"/>
                </a:lnTo>
                <a:lnTo>
                  <a:pt x="8" y="28"/>
                </a:lnTo>
                <a:lnTo>
                  <a:pt x="1" y="17"/>
                </a:lnTo>
                <a:lnTo>
                  <a:pt x="0" y="8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5680075" y="5027613"/>
            <a:ext cx="147638" cy="417512"/>
          </a:xfrm>
          <a:custGeom>
            <a:avLst/>
            <a:gdLst/>
            <a:ahLst/>
            <a:cxnLst>
              <a:cxn ang="0">
                <a:pos x="69" y="5"/>
              </a:cxn>
              <a:cxn ang="0">
                <a:pos x="89" y="0"/>
              </a:cxn>
              <a:cxn ang="0">
                <a:pos x="98" y="5"/>
              </a:cxn>
              <a:cxn ang="0">
                <a:pos x="104" y="19"/>
              </a:cxn>
              <a:cxn ang="0">
                <a:pos x="104" y="37"/>
              </a:cxn>
              <a:cxn ang="0">
                <a:pos x="102" y="59"/>
              </a:cxn>
              <a:cxn ang="0">
                <a:pos x="98" y="83"/>
              </a:cxn>
              <a:cxn ang="0">
                <a:pos x="95" y="102"/>
              </a:cxn>
              <a:cxn ang="0">
                <a:pos x="92" y="122"/>
              </a:cxn>
              <a:cxn ang="0">
                <a:pos x="92" y="157"/>
              </a:cxn>
              <a:cxn ang="0">
                <a:pos x="90" y="193"/>
              </a:cxn>
              <a:cxn ang="0">
                <a:pos x="86" y="224"/>
              </a:cxn>
              <a:cxn ang="0">
                <a:pos x="83" y="242"/>
              </a:cxn>
              <a:cxn ang="0">
                <a:pos x="78" y="247"/>
              </a:cxn>
              <a:cxn ang="0">
                <a:pos x="72" y="251"/>
              </a:cxn>
              <a:cxn ang="0">
                <a:pos x="63" y="256"/>
              </a:cxn>
              <a:cxn ang="0">
                <a:pos x="53" y="262"/>
              </a:cxn>
              <a:cxn ang="0">
                <a:pos x="41" y="262"/>
              </a:cxn>
              <a:cxn ang="0">
                <a:pos x="32" y="258"/>
              </a:cxn>
              <a:cxn ang="0">
                <a:pos x="25" y="249"/>
              </a:cxn>
              <a:cxn ang="0">
                <a:pos x="16" y="238"/>
              </a:cxn>
              <a:cxn ang="0">
                <a:pos x="7" y="204"/>
              </a:cxn>
              <a:cxn ang="0">
                <a:pos x="1" y="177"/>
              </a:cxn>
              <a:cxn ang="0">
                <a:pos x="0" y="153"/>
              </a:cxn>
              <a:cxn ang="0">
                <a:pos x="1" y="137"/>
              </a:cxn>
              <a:cxn ang="0">
                <a:pos x="7" y="121"/>
              </a:cxn>
              <a:cxn ang="0">
                <a:pos x="16" y="101"/>
              </a:cxn>
              <a:cxn ang="0">
                <a:pos x="31" y="86"/>
              </a:cxn>
              <a:cxn ang="0">
                <a:pos x="41" y="83"/>
              </a:cxn>
              <a:cxn ang="0">
                <a:pos x="50" y="70"/>
              </a:cxn>
              <a:cxn ang="0">
                <a:pos x="54" y="45"/>
              </a:cxn>
              <a:cxn ang="0">
                <a:pos x="60" y="19"/>
              </a:cxn>
              <a:cxn ang="0">
                <a:pos x="69" y="5"/>
              </a:cxn>
            </a:cxnLst>
            <a:rect l="0" t="0" r="r" b="b"/>
            <a:pathLst>
              <a:path w="105" h="263">
                <a:moveTo>
                  <a:pt x="69" y="5"/>
                </a:moveTo>
                <a:lnTo>
                  <a:pt x="89" y="0"/>
                </a:lnTo>
                <a:lnTo>
                  <a:pt x="98" y="5"/>
                </a:lnTo>
                <a:lnTo>
                  <a:pt x="104" y="19"/>
                </a:lnTo>
                <a:lnTo>
                  <a:pt x="104" y="37"/>
                </a:lnTo>
                <a:lnTo>
                  <a:pt x="102" y="59"/>
                </a:lnTo>
                <a:lnTo>
                  <a:pt x="98" y="83"/>
                </a:lnTo>
                <a:lnTo>
                  <a:pt x="95" y="102"/>
                </a:lnTo>
                <a:lnTo>
                  <a:pt x="92" y="122"/>
                </a:lnTo>
                <a:lnTo>
                  <a:pt x="92" y="157"/>
                </a:lnTo>
                <a:lnTo>
                  <a:pt x="90" y="193"/>
                </a:lnTo>
                <a:lnTo>
                  <a:pt x="86" y="224"/>
                </a:lnTo>
                <a:lnTo>
                  <a:pt x="83" y="242"/>
                </a:lnTo>
                <a:lnTo>
                  <a:pt x="78" y="247"/>
                </a:lnTo>
                <a:lnTo>
                  <a:pt x="72" y="251"/>
                </a:lnTo>
                <a:lnTo>
                  <a:pt x="63" y="256"/>
                </a:lnTo>
                <a:lnTo>
                  <a:pt x="53" y="262"/>
                </a:lnTo>
                <a:lnTo>
                  <a:pt x="41" y="262"/>
                </a:lnTo>
                <a:lnTo>
                  <a:pt x="32" y="258"/>
                </a:lnTo>
                <a:lnTo>
                  <a:pt x="25" y="249"/>
                </a:lnTo>
                <a:lnTo>
                  <a:pt x="16" y="238"/>
                </a:lnTo>
                <a:lnTo>
                  <a:pt x="7" y="204"/>
                </a:lnTo>
                <a:lnTo>
                  <a:pt x="1" y="177"/>
                </a:lnTo>
                <a:lnTo>
                  <a:pt x="0" y="153"/>
                </a:lnTo>
                <a:lnTo>
                  <a:pt x="1" y="137"/>
                </a:lnTo>
                <a:lnTo>
                  <a:pt x="7" y="121"/>
                </a:lnTo>
                <a:lnTo>
                  <a:pt x="16" y="101"/>
                </a:lnTo>
                <a:lnTo>
                  <a:pt x="31" y="86"/>
                </a:lnTo>
                <a:lnTo>
                  <a:pt x="41" y="83"/>
                </a:lnTo>
                <a:lnTo>
                  <a:pt x="50" y="70"/>
                </a:lnTo>
                <a:lnTo>
                  <a:pt x="54" y="45"/>
                </a:lnTo>
                <a:lnTo>
                  <a:pt x="60" y="19"/>
                </a:lnTo>
                <a:lnTo>
                  <a:pt x="69" y="5"/>
                </a:lnTo>
              </a:path>
            </a:pathLst>
          </a:custGeom>
          <a:solidFill>
            <a:srgbClr val="FF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66583" name="Group 23"/>
          <p:cNvGrpSpPr>
            <a:grpSpLocks/>
          </p:cNvGrpSpPr>
          <p:nvPr/>
        </p:nvGrpSpPr>
        <p:grpSpPr bwMode="auto">
          <a:xfrm>
            <a:off x="4600575" y="2873375"/>
            <a:ext cx="311150" cy="355600"/>
            <a:chOff x="3260" y="1810"/>
            <a:chExt cx="221" cy="224"/>
          </a:xfrm>
        </p:grpSpPr>
        <p:sp>
          <p:nvSpPr>
            <p:cNvPr id="66584" name="Freeform 24"/>
            <p:cNvSpPr>
              <a:spLocks/>
            </p:cNvSpPr>
            <p:nvPr/>
          </p:nvSpPr>
          <p:spPr bwMode="auto">
            <a:xfrm>
              <a:off x="3360" y="1810"/>
              <a:ext cx="121" cy="22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0"/>
                </a:cxn>
                <a:cxn ang="0">
                  <a:pos x="57" y="9"/>
                </a:cxn>
                <a:cxn ang="0">
                  <a:pos x="60" y="19"/>
                </a:cxn>
                <a:cxn ang="0">
                  <a:pos x="73" y="19"/>
                </a:cxn>
                <a:cxn ang="0">
                  <a:pos x="87" y="19"/>
                </a:cxn>
                <a:cxn ang="0">
                  <a:pos x="75" y="44"/>
                </a:cxn>
                <a:cxn ang="0">
                  <a:pos x="66" y="55"/>
                </a:cxn>
                <a:cxn ang="0">
                  <a:pos x="70" y="67"/>
                </a:cxn>
                <a:cxn ang="0">
                  <a:pos x="76" y="81"/>
                </a:cxn>
                <a:cxn ang="0">
                  <a:pos x="80" y="98"/>
                </a:cxn>
                <a:cxn ang="0">
                  <a:pos x="87" y="110"/>
                </a:cxn>
                <a:cxn ang="0">
                  <a:pos x="91" y="127"/>
                </a:cxn>
                <a:cxn ang="0">
                  <a:pos x="102" y="133"/>
                </a:cxn>
                <a:cxn ang="0">
                  <a:pos x="111" y="132"/>
                </a:cxn>
                <a:cxn ang="0">
                  <a:pos x="120" y="143"/>
                </a:cxn>
                <a:cxn ang="0">
                  <a:pos x="116" y="162"/>
                </a:cxn>
                <a:cxn ang="0">
                  <a:pos x="105" y="171"/>
                </a:cxn>
                <a:cxn ang="0">
                  <a:pos x="100" y="177"/>
                </a:cxn>
                <a:cxn ang="0">
                  <a:pos x="107" y="179"/>
                </a:cxn>
                <a:cxn ang="0">
                  <a:pos x="97" y="192"/>
                </a:cxn>
                <a:cxn ang="0">
                  <a:pos x="78" y="204"/>
                </a:cxn>
                <a:cxn ang="0">
                  <a:pos x="63" y="209"/>
                </a:cxn>
                <a:cxn ang="0">
                  <a:pos x="52" y="213"/>
                </a:cxn>
                <a:cxn ang="0">
                  <a:pos x="37" y="213"/>
                </a:cxn>
                <a:cxn ang="0">
                  <a:pos x="21" y="214"/>
                </a:cxn>
                <a:cxn ang="0">
                  <a:pos x="10" y="219"/>
                </a:cxn>
                <a:cxn ang="0">
                  <a:pos x="7" y="219"/>
                </a:cxn>
                <a:cxn ang="0">
                  <a:pos x="16" y="210"/>
                </a:cxn>
                <a:cxn ang="0">
                  <a:pos x="21" y="195"/>
                </a:cxn>
                <a:cxn ang="0">
                  <a:pos x="27" y="185"/>
                </a:cxn>
                <a:cxn ang="0">
                  <a:pos x="31" y="180"/>
                </a:cxn>
                <a:cxn ang="0">
                  <a:pos x="19" y="176"/>
                </a:cxn>
                <a:cxn ang="0">
                  <a:pos x="9" y="173"/>
                </a:cxn>
                <a:cxn ang="0">
                  <a:pos x="0" y="171"/>
                </a:cxn>
                <a:cxn ang="0">
                  <a:pos x="5" y="166"/>
                </a:cxn>
                <a:cxn ang="0">
                  <a:pos x="16" y="161"/>
                </a:cxn>
                <a:cxn ang="0">
                  <a:pos x="21" y="153"/>
                </a:cxn>
                <a:cxn ang="0">
                  <a:pos x="28" y="147"/>
                </a:cxn>
                <a:cxn ang="0">
                  <a:pos x="28" y="136"/>
                </a:cxn>
                <a:cxn ang="0">
                  <a:pos x="16" y="132"/>
                </a:cxn>
                <a:cxn ang="0">
                  <a:pos x="23" y="129"/>
                </a:cxn>
                <a:cxn ang="0">
                  <a:pos x="39" y="114"/>
                </a:cxn>
                <a:cxn ang="0">
                  <a:pos x="46" y="106"/>
                </a:cxn>
                <a:cxn ang="0">
                  <a:pos x="50" y="95"/>
                </a:cxn>
                <a:cxn ang="0">
                  <a:pos x="43" y="75"/>
                </a:cxn>
                <a:cxn ang="0">
                  <a:pos x="34" y="72"/>
                </a:cxn>
                <a:cxn ang="0">
                  <a:pos x="38" y="64"/>
                </a:cxn>
                <a:cxn ang="0">
                  <a:pos x="35" y="49"/>
                </a:cxn>
                <a:cxn ang="0">
                  <a:pos x="32" y="35"/>
                </a:cxn>
                <a:cxn ang="0">
                  <a:pos x="28" y="25"/>
                </a:cxn>
                <a:cxn ang="0">
                  <a:pos x="35" y="10"/>
                </a:cxn>
                <a:cxn ang="0">
                  <a:pos x="41" y="3"/>
                </a:cxn>
              </a:cxnLst>
              <a:rect l="0" t="0" r="r" b="b"/>
              <a:pathLst>
                <a:path w="121" h="224">
                  <a:moveTo>
                    <a:pt x="41" y="0"/>
                  </a:move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8"/>
                  </a:lnTo>
                  <a:lnTo>
                    <a:pt x="57" y="9"/>
                  </a:lnTo>
                  <a:lnTo>
                    <a:pt x="56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5"/>
                  </a:lnTo>
                  <a:lnTo>
                    <a:pt x="84" y="31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78" y="41"/>
                  </a:lnTo>
                  <a:lnTo>
                    <a:pt x="75" y="44"/>
                  </a:lnTo>
                  <a:lnTo>
                    <a:pt x="71" y="48"/>
                  </a:lnTo>
                  <a:lnTo>
                    <a:pt x="69" y="49"/>
                  </a:lnTo>
                  <a:lnTo>
                    <a:pt x="68" y="50"/>
                  </a:lnTo>
                  <a:lnTo>
                    <a:pt x="67" y="52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8"/>
                  </a:lnTo>
                  <a:lnTo>
                    <a:pt x="65" y="61"/>
                  </a:lnTo>
                  <a:lnTo>
                    <a:pt x="64" y="63"/>
                  </a:lnTo>
                  <a:lnTo>
                    <a:pt x="64" y="64"/>
                  </a:lnTo>
                  <a:lnTo>
                    <a:pt x="67" y="66"/>
                  </a:lnTo>
                  <a:lnTo>
                    <a:pt x="70" y="67"/>
                  </a:lnTo>
                  <a:lnTo>
                    <a:pt x="71" y="68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6" y="81"/>
                  </a:lnTo>
                  <a:lnTo>
                    <a:pt x="76" y="84"/>
                  </a:lnTo>
                  <a:lnTo>
                    <a:pt x="77" y="87"/>
                  </a:lnTo>
                  <a:lnTo>
                    <a:pt x="77" y="90"/>
                  </a:lnTo>
                  <a:lnTo>
                    <a:pt x="77" y="93"/>
                  </a:lnTo>
                  <a:lnTo>
                    <a:pt x="78" y="95"/>
                  </a:lnTo>
                  <a:lnTo>
                    <a:pt x="80" y="98"/>
                  </a:lnTo>
                  <a:lnTo>
                    <a:pt x="82" y="101"/>
                  </a:lnTo>
                  <a:lnTo>
                    <a:pt x="83" y="102"/>
                  </a:lnTo>
                  <a:lnTo>
                    <a:pt x="84" y="104"/>
                  </a:lnTo>
                  <a:lnTo>
                    <a:pt x="85" y="106"/>
                  </a:lnTo>
                  <a:lnTo>
                    <a:pt x="86" y="108"/>
                  </a:lnTo>
                  <a:lnTo>
                    <a:pt x="87" y="110"/>
                  </a:lnTo>
                  <a:lnTo>
                    <a:pt x="87" y="111"/>
                  </a:lnTo>
                  <a:lnTo>
                    <a:pt x="88" y="113"/>
                  </a:lnTo>
                  <a:lnTo>
                    <a:pt x="89" y="117"/>
                  </a:lnTo>
                  <a:lnTo>
                    <a:pt x="90" y="120"/>
                  </a:lnTo>
                  <a:lnTo>
                    <a:pt x="91" y="124"/>
                  </a:lnTo>
                  <a:lnTo>
                    <a:pt x="91" y="127"/>
                  </a:lnTo>
                  <a:lnTo>
                    <a:pt x="91" y="128"/>
                  </a:lnTo>
                  <a:lnTo>
                    <a:pt x="92" y="132"/>
                  </a:lnTo>
                  <a:lnTo>
                    <a:pt x="92" y="133"/>
                  </a:lnTo>
                  <a:lnTo>
                    <a:pt x="96" y="133"/>
                  </a:lnTo>
                  <a:lnTo>
                    <a:pt x="99" y="133"/>
                  </a:lnTo>
                  <a:lnTo>
                    <a:pt x="102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7" y="132"/>
                  </a:lnTo>
                  <a:lnTo>
                    <a:pt x="108" y="132"/>
                  </a:lnTo>
                  <a:lnTo>
                    <a:pt x="109" y="132"/>
                  </a:lnTo>
                  <a:lnTo>
                    <a:pt x="111" y="132"/>
                  </a:lnTo>
                  <a:lnTo>
                    <a:pt x="112" y="132"/>
                  </a:lnTo>
                  <a:lnTo>
                    <a:pt x="113" y="133"/>
                  </a:lnTo>
                  <a:lnTo>
                    <a:pt x="115" y="137"/>
                  </a:lnTo>
                  <a:lnTo>
                    <a:pt x="118" y="140"/>
                  </a:lnTo>
                  <a:lnTo>
                    <a:pt x="119" y="142"/>
                  </a:lnTo>
                  <a:lnTo>
                    <a:pt x="120" y="143"/>
                  </a:lnTo>
                  <a:lnTo>
                    <a:pt x="120" y="146"/>
                  </a:lnTo>
                  <a:lnTo>
                    <a:pt x="120" y="148"/>
                  </a:lnTo>
                  <a:lnTo>
                    <a:pt x="120" y="152"/>
                  </a:lnTo>
                  <a:lnTo>
                    <a:pt x="120" y="155"/>
                  </a:lnTo>
                  <a:lnTo>
                    <a:pt x="119" y="159"/>
                  </a:lnTo>
                  <a:lnTo>
                    <a:pt x="116" y="162"/>
                  </a:lnTo>
                  <a:lnTo>
                    <a:pt x="115" y="164"/>
                  </a:lnTo>
                  <a:lnTo>
                    <a:pt x="114" y="166"/>
                  </a:lnTo>
                  <a:lnTo>
                    <a:pt x="112" y="167"/>
                  </a:lnTo>
                  <a:lnTo>
                    <a:pt x="110" y="169"/>
                  </a:lnTo>
                  <a:lnTo>
                    <a:pt x="107" y="170"/>
                  </a:lnTo>
                  <a:lnTo>
                    <a:pt x="105" y="171"/>
                  </a:lnTo>
                  <a:lnTo>
                    <a:pt x="104" y="171"/>
                  </a:lnTo>
                  <a:lnTo>
                    <a:pt x="103" y="172"/>
                  </a:lnTo>
                  <a:lnTo>
                    <a:pt x="102" y="172"/>
                  </a:lnTo>
                  <a:lnTo>
                    <a:pt x="101" y="174"/>
                  </a:lnTo>
                  <a:lnTo>
                    <a:pt x="100" y="175"/>
                  </a:lnTo>
                  <a:lnTo>
                    <a:pt x="100" y="177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5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08" y="184"/>
                  </a:lnTo>
                  <a:lnTo>
                    <a:pt x="103" y="188"/>
                  </a:lnTo>
                  <a:lnTo>
                    <a:pt x="97" y="192"/>
                  </a:lnTo>
                  <a:lnTo>
                    <a:pt x="93" y="195"/>
                  </a:lnTo>
                  <a:lnTo>
                    <a:pt x="88" y="199"/>
                  </a:lnTo>
                  <a:lnTo>
                    <a:pt x="84" y="202"/>
                  </a:lnTo>
                  <a:lnTo>
                    <a:pt x="81" y="203"/>
                  </a:lnTo>
                  <a:lnTo>
                    <a:pt x="80" y="203"/>
                  </a:lnTo>
                  <a:lnTo>
                    <a:pt x="78" y="204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69" y="207"/>
                  </a:lnTo>
                  <a:lnTo>
                    <a:pt x="66" y="208"/>
                  </a:lnTo>
                  <a:lnTo>
                    <a:pt x="65" y="209"/>
                  </a:lnTo>
                  <a:lnTo>
                    <a:pt x="63" y="209"/>
                  </a:lnTo>
                  <a:lnTo>
                    <a:pt x="61" y="210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5" y="212"/>
                  </a:lnTo>
                  <a:lnTo>
                    <a:pt x="53" y="213"/>
                  </a:lnTo>
                  <a:lnTo>
                    <a:pt x="52" y="213"/>
                  </a:lnTo>
                  <a:lnTo>
                    <a:pt x="49" y="213"/>
                  </a:lnTo>
                  <a:lnTo>
                    <a:pt x="46" y="213"/>
                  </a:lnTo>
                  <a:lnTo>
                    <a:pt x="43" y="213"/>
                  </a:lnTo>
                  <a:lnTo>
                    <a:pt x="42" y="213"/>
                  </a:lnTo>
                  <a:lnTo>
                    <a:pt x="40" y="213"/>
                  </a:lnTo>
                  <a:lnTo>
                    <a:pt x="37" y="213"/>
                  </a:lnTo>
                  <a:lnTo>
                    <a:pt x="34" y="213"/>
                  </a:lnTo>
                  <a:lnTo>
                    <a:pt x="31" y="213"/>
                  </a:lnTo>
                  <a:lnTo>
                    <a:pt x="28" y="213"/>
                  </a:lnTo>
                  <a:lnTo>
                    <a:pt x="26" y="213"/>
                  </a:lnTo>
                  <a:lnTo>
                    <a:pt x="24" y="214"/>
                  </a:lnTo>
                  <a:lnTo>
                    <a:pt x="21" y="214"/>
                  </a:lnTo>
                  <a:lnTo>
                    <a:pt x="19" y="215"/>
                  </a:lnTo>
                  <a:lnTo>
                    <a:pt x="17" y="216"/>
                  </a:lnTo>
                  <a:lnTo>
                    <a:pt x="16" y="216"/>
                  </a:lnTo>
                  <a:lnTo>
                    <a:pt x="13" y="217"/>
                  </a:lnTo>
                  <a:lnTo>
                    <a:pt x="11" y="218"/>
                  </a:lnTo>
                  <a:lnTo>
                    <a:pt x="10" y="219"/>
                  </a:lnTo>
                  <a:lnTo>
                    <a:pt x="8" y="220"/>
                  </a:lnTo>
                  <a:lnTo>
                    <a:pt x="7" y="221"/>
                  </a:lnTo>
                  <a:lnTo>
                    <a:pt x="3" y="223"/>
                  </a:lnTo>
                  <a:lnTo>
                    <a:pt x="4" y="222"/>
                  </a:lnTo>
                  <a:lnTo>
                    <a:pt x="5" y="221"/>
                  </a:lnTo>
                  <a:lnTo>
                    <a:pt x="7" y="219"/>
                  </a:lnTo>
                  <a:lnTo>
                    <a:pt x="8" y="218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2" y="215"/>
                  </a:lnTo>
                  <a:lnTo>
                    <a:pt x="14" y="212"/>
                  </a:lnTo>
                  <a:lnTo>
                    <a:pt x="16" y="210"/>
                  </a:lnTo>
                  <a:lnTo>
                    <a:pt x="17" y="207"/>
                  </a:lnTo>
                  <a:lnTo>
                    <a:pt x="18" y="206"/>
                  </a:lnTo>
                  <a:lnTo>
                    <a:pt x="19" y="202"/>
                  </a:lnTo>
                  <a:lnTo>
                    <a:pt x="20" y="199"/>
                  </a:lnTo>
                  <a:lnTo>
                    <a:pt x="20" y="196"/>
                  </a:lnTo>
                  <a:lnTo>
                    <a:pt x="21" y="195"/>
                  </a:lnTo>
                  <a:lnTo>
                    <a:pt x="22" y="193"/>
                  </a:lnTo>
                  <a:lnTo>
                    <a:pt x="22" y="192"/>
                  </a:lnTo>
                  <a:lnTo>
                    <a:pt x="23" y="190"/>
                  </a:lnTo>
                  <a:lnTo>
                    <a:pt x="25" y="187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8" y="184"/>
                  </a:lnTo>
                  <a:lnTo>
                    <a:pt x="30" y="183"/>
                  </a:lnTo>
                  <a:lnTo>
                    <a:pt x="31" y="182"/>
                  </a:lnTo>
                  <a:lnTo>
                    <a:pt x="32" y="182"/>
                  </a:lnTo>
                  <a:lnTo>
                    <a:pt x="33" y="180"/>
                  </a:lnTo>
                  <a:lnTo>
                    <a:pt x="31" y="180"/>
                  </a:lnTo>
                  <a:lnTo>
                    <a:pt x="28" y="180"/>
                  </a:lnTo>
                  <a:lnTo>
                    <a:pt x="26" y="179"/>
                  </a:lnTo>
                  <a:lnTo>
                    <a:pt x="25" y="178"/>
                  </a:lnTo>
                  <a:lnTo>
                    <a:pt x="24" y="177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7" y="175"/>
                  </a:lnTo>
                  <a:lnTo>
                    <a:pt x="15" y="175"/>
                  </a:lnTo>
                  <a:lnTo>
                    <a:pt x="14" y="175"/>
                  </a:lnTo>
                  <a:lnTo>
                    <a:pt x="11" y="174"/>
                  </a:lnTo>
                  <a:lnTo>
                    <a:pt x="10" y="174"/>
                  </a:lnTo>
                  <a:lnTo>
                    <a:pt x="9" y="173"/>
                  </a:lnTo>
                  <a:lnTo>
                    <a:pt x="8" y="172"/>
                  </a:lnTo>
                  <a:lnTo>
                    <a:pt x="7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1" y="171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1" y="168"/>
                  </a:lnTo>
                  <a:lnTo>
                    <a:pt x="2" y="167"/>
                  </a:lnTo>
                  <a:lnTo>
                    <a:pt x="3" y="166"/>
                  </a:lnTo>
                  <a:lnTo>
                    <a:pt x="4" y="166"/>
                  </a:lnTo>
                  <a:lnTo>
                    <a:pt x="5" y="166"/>
                  </a:lnTo>
                  <a:lnTo>
                    <a:pt x="7" y="166"/>
                  </a:lnTo>
                  <a:lnTo>
                    <a:pt x="10" y="166"/>
                  </a:lnTo>
                  <a:lnTo>
                    <a:pt x="11" y="165"/>
                  </a:lnTo>
                  <a:lnTo>
                    <a:pt x="14" y="164"/>
                  </a:lnTo>
                  <a:lnTo>
                    <a:pt x="15" y="162"/>
                  </a:lnTo>
                  <a:lnTo>
                    <a:pt x="16" y="161"/>
                  </a:lnTo>
                  <a:lnTo>
                    <a:pt x="16" y="160"/>
                  </a:lnTo>
                  <a:lnTo>
                    <a:pt x="17" y="157"/>
                  </a:lnTo>
                  <a:lnTo>
                    <a:pt x="17" y="155"/>
                  </a:lnTo>
                  <a:lnTo>
                    <a:pt x="19" y="154"/>
                  </a:lnTo>
                  <a:lnTo>
                    <a:pt x="20" y="154"/>
                  </a:lnTo>
                  <a:lnTo>
                    <a:pt x="21" y="153"/>
                  </a:lnTo>
                  <a:lnTo>
                    <a:pt x="22" y="152"/>
                  </a:lnTo>
                  <a:lnTo>
                    <a:pt x="24" y="151"/>
                  </a:lnTo>
                  <a:lnTo>
                    <a:pt x="25" y="151"/>
                  </a:lnTo>
                  <a:lnTo>
                    <a:pt x="26" y="149"/>
                  </a:lnTo>
                  <a:lnTo>
                    <a:pt x="27" y="148"/>
                  </a:lnTo>
                  <a:lnTo>
                    <a:pt x="28" y="147"/>
                  </a:lnTo>
                  <a:lnTo>
                    <a:pt x="28" y="144"/>
                  </a:lnTo>
                  <a:lnTo>
                    <a:pt x="29" y="142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4" y="134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7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4" y="131"/>
                  </a:lnTo>
                  <a:lnTo>
                    <a:pt x="18" y="130"/>
                  </a:lnTo>
                  <a:lnTo>
                    <a:pt x="21" y="130"/>
                  </a:lnTo>
                  <a:lnTo>
                    <a:pt x="22" y="130"/>
                  </a:lnTo>
                  <a:lnTo>
                    <a:pt x="23" y="129"/>
                  </a:lnTo>
                  <a:lnTo>
                    <a:pt x="27" y="126"/>
                  </a:lnTo>
                  <a:lnTo>
                    <a:pt x="31" y="122"/>
                  </a:lnTo>
                  <a:lnTo>
                    <a:pt x="34" y="119"/>
                  </a:lnTo>
                  <a:lnTo>
                    <a:pt x="36" y="118"/>
                  </a:lnTo>
                  <a:lnTo>
                    <a:pt x="38" y="117"/>
                  </a:lnTo>
                  <a:lnTo>
                    <a:pt x="39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3" y="111"/>
                  </a:lnTo>
                  <a:lnTo>
                    <a:pt x="45" y="109"/>
                  </a:lnTo>
                  <a:lnTo>
                    <a:pt x="46" y="107"/>
                  </a:lnTo>
                  <a:lnTo>
                    <a:pt x="46" y="106"/>
                  </a:lnTo>
                  <a:lnTo>
                    <a:pt x="47" y="104"/>
                  </a:lnTo>
                  <a:lnTo>
                    <a:pt x="48" y="102"/>
                  </a:lnTo>
                  <a:lnTo>
                    <a:pt x="49" y="99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9"/>
                  </a:lnTo>
                  <a:lnTo>
                    <a:pt x="46" y="84"/>
                  </a:lnTo>
                  <a:lnTo>
                    <a:pt x="44" y="79"/>
                  </a:lnTo>
                  <a:lnTo>
                    <a:pt x="43" y="75"/>
                  </a:lnTo>
                  <a:lnTo>
                    <a:pt x="43" y="72"/>
                  </a:lnTo>
                  <a:lnTo>
                    <a:pt x="43" y="68"/>
                  </a:lnTo>
                  <a:lnTo>
                    <a:pt x="42" y="66"/>
                  </a:lnTo>
                  <a:lnTo>
                    <a:pt x="40" y="67"/>
                  </a:lnTo>
                  <a:lnTo>
                    <a:pt x="37" y="71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7" y="66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7" y="56"/>
                  </a:lnTo>
                  <a:lnTo>
                    <a:pt x="36" y="52"/>
                  </a:lnTo>
                  <a:lnTo>
                    <a:pt x="35" y="49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2" y="38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8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FF9999"/>
            </a:solidFill>
            <a:ln w="12700" cap="rnd" cmpd="sng">
              <a:solidFill>
                <a:srgbClr val="FF9999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auto">
            <a:xfrm>
              <a:off x="3260" y="1882"/>
              <a:ext cx="80" cy="101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6" y="1"/>
                </a:cxn>
                <a:cxn ang="0">
                  <a:pos x="79" y="4"/>
                </a:cxn>
                <a:cxn ang="0">
                  <a:pos x="79" y="9"/>
                </a:cxn>
                <a:cxn ang="0">
                  <a:pos x="79" y="15"/>
                </a:cxn>
                <a:cxn ang="0">
                  <a:pos x="79" y="19"/>
                </a:cxn>
                <a:cxn ang="0">
                  <a:pos x="76" y="21"/>
                </a:cxn>
                <a:cxn ang="0">
                  <a:pos x="73" y="22"/>
                </a:cxn>
                <a:cxn ang="0">
                  <a:pos x="70" y="26"/>
                </a:cxn>
                <a:cxn ang="0">
                  <a:pos x="66" y="28"/>
                </a:cxn>
                <a:cxn ang="0">
                  <a:pos x="65" y="35"/>
                </a:cxn>
                <a:cxn ang="0">
                  <a:pos x="65" y="39"/>
                </a:cxn>
                <a:cxn ang="0">
                  <a:pos x="65" y="42"/>
                </a:cxn>
                <a:cxn ang="0">
                  <a:pos x="65" y="47"/>
                </a:cxn>
                <a:cxn ang="0">
                  <a:pos x="65" y="52"/>
                </a:cxn>
                <a:cxn ang="0">
                  <a:pos x="65" y="59"/>
                </a:cxn>
                <a:cxn ang="0">
                  <a:pos x="65" y="63"/>
                </a:cxn>
                <a:cxn ang="0">
                  <a:pos x="65" y="68"/>
                </a:cxn>
                <a:cxn ang="0">
                  <a:pos x="65" y="74"/>
                </a:cxn>
                <a:cxn ang="0">
                  <a:pos x="63" y="83"/>
                </a:cxn>
                <a:cxn ang="0">
                  <a:pos x="58" y="88"/>
                </a:cxn>
                <a:cxn ang="0">
                  <a:pos x="54" y="92"/>
                </a:cxn>
                <a:cxn ang="0">
                  <a:pos x="50" y="98"/>
                </a:cxn>
                <a:cxn ang="0">
                  <a:pos x="42" y="99"/>
                </a:cxn>
                <a:cxn ang="0">
                  <a:pos x="30" y="99"/>
                </a:cxn>
                <a:cxn ang="0">
                  <a:pos x="17" y="99"/>
                </a:cxn>
                <a:cxn ang="0">
                  <a:pos x="11" y="100"/>
                </a:cxn>
                <a:cxn ang="0">
                  <a:pos x="3" y="100"/>
                </a:cxn>
                <a:cxn ang="0">
                  <a:pos x="0" y="98"/>
                </a:cxn>
                <a:cxn ang="0">
                  <a:pos x="0" y="92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5" y="80"/>
                </a:cxn>
                <a:cxn ang="0">
                  <a:pos x="13" y="79"/>
                </a:cxn>
                <a:cxn ang="0">
                  <a:pos x="22" y="79"/>
                </a:cxn>
                <a:cxn ang="0">
                  <a:pos x="28" y="77"/>
                </a:cxn>
                <a:cxn ang="0">
                  <a:pos x="30" y="73"/>
                </a:cxn>
                <a:cxn ang="0">
                  <a:pos x="30" y="66"/>
                </a:cxn>
                <a:cxn ang="0">
                  <a:pos x="30" y="59"/>
                </a:cxn>
                <a:cxn ang="0">
                  <a:pos x="30" y="55"/>
                </a:cxn>
                <a:cxn ang="0">
                  <a:pos x="29" y="48"/>
                </a:cxn>
                <a:cxn ang="0">
                  <a:pos x="20" y="46"/>
                </a:cxn>
                <a:cxn ang="0">
                  <a:pos x="13" y="47"/>
                </a:cxn>
                <a:cxn ang="0">
                  <a:pos x="7" y="53"/>
                </a:cxn>
                <a:cxn ang="0">
                  <a:pos x="5" y="51"/>
                </a:cxn>
                <a:cxn ang="0">
                  <a:pos x="3" y="47"/>
                </a:cxn>
                <a:cxn ang="0">
                  <a:pos x="3" y="38"/>
                </a:cxn>
                <a:cxn ang="0">
                  <a:pos x="6" y="30"/>
                </a:cxn>
                <a:cxn ang="0">
                  <a:pos x="18" y="24"/>
                </a:cxn>
                <a:cxn ang="0">
                  <a:pos x="27" y="23"/>
                </a:cxn>
                <a:cxn ang="0">
                  <a:pos x="33" y="22"/>
                </a:cxn>
                <a:cxn ang="0">
                  <a:pos x="35" y="15"/>
                </a:cxn>
                <a:cxn ang="0">
                  <a:pos x="33" y="11"/>
                </a:cxn>
                <a:cxn ang="0">
                  <a:pos x="32" y="8"/>
                </a:cxn>
                <a:cxn ang="0">
                  <a:pos x="37" y="6"/>
                </a:cxn>
                <a:cxn ang="0">
                  <a:pos x="41" y="5"/>
                </a:cxn>
              </a:cxnLst>
              <a:rect l="0" t="0" r="r" b="b"/>
              <a:pathLst>
                <a:path w="80" h="101">
                  <a:moveTo>
                    <a:pt x="40" y="4"/>
                  </a:moveTo>
                  <a:lnTo>
                    <a:pt x="44" y="4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3" y="22"/>
                  </a:lnTo>
                  <a:lnTo>
                    <a:pt x="72" y="23"/>
                  </a:lnTo>
                  <a:lnTo>
                    <a:pt x="71" y="25"/>
                  </a:lnTo>
                  <a:lnTo>
                    <a:pt x="70" y="26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65" y="33"/>
                  </a:lnTo>
                  <a:lnTo>
                    <a:pt x="65" y="35"/>
                  </a:lnTo>
                  <a:lnTo>
                    <a:pt x="65" y="36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40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7"/>
                  </a:lnTo>
                  <a:lnTo>
                    <a:pt x="65" y="49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4"/>
                  </a:lnTo>
                  <a:lnTo>
                    <a:pt x="64" y="77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2" y="85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6" y="89"/>
                  </a:lnTo>
                  <a:lnTo>
                    <a:pt x="55" y="90"/>
                  </a:lnTo>
                  <a:lnTo>
                    <a:pt x="54" y="92"/>
                  </a:lnTo>
                  <a:lnTo>
                    <a:pt x="53" y="95"/>
                  </a:lnTo>
                  <a:lnTo>
                    <a:pt x="51" y="96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7" y="98"/>
                  </a:lnTo>
                  <a:lnTo>
                    <a:pt x="42" y="99"/>
                  </a:lnTo>
                  <a:lnTo>
                    <a:pt x="37" y="99"/>
                  </a:lnTo>
                  <a:lnTo>
                    <a:pt x="32" y="99"/>
                  </a:lnTo>
                  <a:lnTo>
                    <a:pt x="30" y="99"/>
                  </a:lnTo>
                  <a:lnTo>
                    <a:pt x="27" y="99"/>
                  </a:lnTo>
                  <a:lnTo>
                    <a:pt x="22" y="99"/>
                  </a:lnTo>
                  <a:lnTo>
                    <a:pt x="17" y="99"/>
                  </a:lnTo>
                  <a:lnTo>
                    <a:pt x="15" y="99"/>
                  </a:lnTo>
                  <a:lnTo>
                    <a:pt x="13" y="99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1" y="83"/>
                  </a:lnTo>
                  <a:lnTo>
                    <a:pt x="3" y="81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16" y="79"/>
                  </a:lnTo>
                  <a:lnTo>
                    <a:pt x="19" y="79"/>
                  </a:lnTo>
                  <a:lnTo>
                    <a:pt x="22" y="79"/>
                  </a:lnTo>
                  <a:lnTo>
                    <a:pt x="25" y="79"/>
                  </a:lnTo>
                  <a:lnTo>
                    <a:pt x="27" y="78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9" y="48"/>
                  </a:lnTo>
                  <a:lnTo>
                    <a:pt x="29" y="46"/>
                  </a:lnTo>
                  <a:lnTo>
                    <a:pt x="25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4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5" y="26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0" y="4"/>
                  </a:lnTo>
                </a:path>
              </a:pathLst>
            </a:custGeom>
            <a:solidFill>
              <a:srgbClr val="FF9999"/>
            </a:solidFill>
            <a:ln w="12700" cap="rnd" cmpd="sng">
              <a:solidFill>
                <a:srgbClr val="FF9999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7980363" y="2097088"/>
            <a:ext cx="17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444500" y="0"/>
            <a:ext cx="777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Prevalence of RA in World Populations</a:t>
            </a:r>
          </a:p>
        </p:txBody>
      </p:sp>
      <p:sp>
        <p:nvSpPr>
          <p:cNvPr id="66588" name="Freeform 28"/>
          <p:cNvSpPr>
            <a:spLocks/>
          </p:cNvSpPr>
          <p:nvPr/>
        </p:nvSpPr>
        <p:spPr bwMode="auto">
          <a:xfrm>
            <a:off x="6059488" y="2101850"/>
            <a:ext cx="255587" cy="222250"/>
          </a:xfrm>
          <a:custGeom>
            <a:avLst/>
            <a:gdLst/>
            <a:ahLst/>
            <a:cxnLst>
              <a:cxn ang="0">
                <a:pos x="30" y="72"/>
              </a:cxn>
              <a:cxn ang="0">
                <a:pos x="44" y="68"/>
              </a:cxn>
              <a:cxn ang="0">
                <a:pos x="56" y="61"/>
              </a:cxn>
              <a:cxn ang="0">
                <a:pos x="66" y="52"/>
              </a:cxn>
              <a:cxn ang="0">
                <a:pos x="76" y="41"/>
              </a:cxn>
              <a:cxn ang="0">
                <a:pos x="84" y="32"/>
              </a:cxn>
              <a:cxn ang="0">
                <a:pos x="94" y="23"/>
              </a:cxn>
              <a:cxn ang="0">
                <a:pos x="101" y="18"/>
              </a:cxn>
              <a:cxn ang="0">
                <a:pos x="110" y="16"/>
              </a:cxn>
              <a:cxn ang="0">
                <a:pos x="120" y="14"/>
              </a:cxn>
              <a:cxn ang="0">
                <a:pos x="129" y="10"/>
              </a:cxn>
              <a:cxn ang="0">
                <a:pos x="140" y="7"/>
              </a:cxn>
              <a:cxn ang="0">
                <a:pos x="149" y="1"/>
              </a:cxn>
              <a:cxn ang="0">
                <a:pos x="157" y="0"/>
              </a:cxn>
              <a:cxn ang="0">
                <a:pos x="165" y="0"/>
              </a:cxn>
              <a:cxn ang="0">
                <a:pos x="172" y="5"/>
              </a:cxn>
              <a:cxn ang="0">
                <a:pos x="177" y="16"/>
              </a:cxn>
              <a:cxn ang="0">
                <a:pos x="180" y="41"/>
              </a:cxn>
              <a:cxn ang="0">
                <a:pos x="174" y="61"/>
              </a:cxn>
              <a:cxn ang="0">
                <a:pos x="157" y="75"/>
              </a:cxn>
              <a:cxn ang="0">
                <a:pos x="132" y="79"/>
              </a:cxn>
              <a:cxn ang="0">
                <a:pos x="119" y="79"/>
              </a:cxn>
              <a:cxn ang="0">
                <a:pos x="104" y="79"/>
              </a:cxn>
              <a:cxn ang="0">
                <a:pos x="94" y="81"/>
              </a:cxn>
              <a:cxn ang="0">
                <a:pos x="85" y="84"/>
              </a:cxn>
              <a:cxn ang="0">
                <a:pos x="78" y="86"/>
              </a:cxn>
              <a:cxn ang="0">
                <a:pos x="72" y="92"/>
              </a:cxn>
              <a:cxn ang="0">
                <a:pos x="69" y="95"/>
              </a:cxn>
              <a:cxn ang="0">
                <a:pos x="64" y="102"/>
              </a:cxn>
              <a:cxn ang="0">
                <a:pos x="57" y="119"/>
              </a:cxn>
              <a:cxn ang="0">
                <a:pos x="44" y="131"/>
              </a:cxn>
              <a:cxn ang="0">
                <a:pos x="26" y="139"/>
              </a:cxn>
              <a:cxn ang="0">
                <a:pos x="8" y="133"/>
              </a:cxn>
              <a:cxn ang="0">
                <a:pos x="0" y="117"/>
              </a:cxn>
              <a:cxn ang="0">
                <a:pos x="0" y="99"/>
              </a:cxn>
              <a:cxn ang="0">
                <a:pos x="8" y="81"/>
              </a:cxn>
              <a:cxn ang="0">
                <a:pos x="30" y="72"/>
              </a:cxn>
            </a:cxnLst>
            <a:rect l="0" t="0" r="r" b="b"/>
            <a:pathLst>
              <a:path w="181" h="140">
                <a:moveTo>
                  <a:pt x="30" y="72"/>
                </a:moveTo>
                <a:lnTo>
                  <a:pt x="44" y="68"/>
                </a:lnTo>
                <a:lnTo>
                  <a:pt x="56" y="61"/>
                </a:lnTo>
                <a:lnTo>
                  <a:pt x="66" y="52"/>
                </a:lnTo>
                <a:lnTo>
                  <a:pt x="76" y="41"/>
                </a:lnTo>
                <a:lnTo>
                  <a:pt x="84" y="32"/>
                </a:lnTo>
                <a:lnTo>
                  <a:pt x="94" y="23"/>
                </a:lnTo>
                <a:lnTo>
                  <a:pt x="101" y="18"/>
                </a:lnTo>
                <a:lnTo>
                  <a:pt x="110" y="16"/>
                </a:lnTo>
                <a:lnTo>
                  <a:pt x="120" y="14"/>
                </a:lnTo>
                <a:lnTo>
                  <a:pt x="129" y="10"/>
                </a:lnTo>
                <a:lnTo>
                  <a:pt x="140" y="7"/>
                </a:lnTo>
                <a:lnTo>
                  <a:pt x="149" y="1"/>
                </a:lnTo>
                <a:lnTo>
                  <a:pt x="157" y="0"/>
                </a:lnTo>
                <a:lnTo>
                  <a:pt x="165" y="0"/>
                </a:lnTo>
                <a:lnTo>
                  <a:pt x="172" y="5"/>
                </a:lnTo>
                <a:lnTo>
                  <a:pt x="177" y="16"/>
                </a:lnTo>
                <a:lnTo>
                  <a:pt x="180" y="41"/>
                </a:lnTo>
                <a:lnTo>
                  <a:pt x="174" y="61"/>
                </a:lnTo>
                <a:lnTo>
                  <a:pt x="157" y="75"/>
                </a:lnTo>
                <a:lnTo>
                  <a:pt x="132" y="79"/>
                </a:lnTo>
                <a:lnTo>
                  <a:pt x="119" y="79"/>
                </a:lnTo>
                <a:lnTo>
                  <a:pt x="104" y="79"/>
                </a:lnTo>
                <a:lnTo>
                  <a:pt x="94" y="81"/>
                </a:lnTo>
                <a:lnTo>
                  <a:pt x="85" y="84"/>
                </a:lnTo>
                <a:lnTo>
                  <a:pt x="78" y="86"/>
                </a:lnTo>
                <a:lnTo>
                  <a:pt x="72" y="92"/>
                </a:lnTo>
                <a:lnTo>
                  <a:pt x="69" y="95"/>
                </a:lnTo>
                <a:lnTo>
                  <a:pt x="64" y="102"/>
                </a:lnTo>
                <a:lnTo>
                  <a:pt x="57" y="119"/>
                </a:lnTo>
                <a:lnTo>
                  <a:pt x="44" y="131"/>
                </a:lnTo>
                <a:lnTo>
                  <a:pt x="26" y="139"/>
                </a:lnTo>
                <a:lnTo>
                  <a:pt x="8" y="133"/>
                </a:lnTo>
                <a:lnTo>
                  <a:pt x="0" y="117"/>
                </a:lnTo>
                <a:lnTo>
                  <a:pt x="0" y="99"/>
                </a:lnTo>
                <a:lnTo>
                  <a:pt x="8" y="81"/>
                </a:lnTo>
                <a:lnTo>
                  <a:pt x="30" y="72"/>
                </a:lnTo>
              </a:path>
            </a:pathLst>
          </a:custGeom>
          <a:solidFill>
            <a:srgbClr val="FFCC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5932488" y="2290763"/>
            <a:ext cx="80962" cy="1460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5" y="3"/>
              </a:cxn>
              <a:cxn ang="0">
                <a:pos x="38" y="5"/>
              </a:cxn>
              <a:cxn ang="0">
                <a:pos x="27" y="10"/>
              </a:cxn>
              <a:cxn ang="0">
                <a:pos x="19" y="16"/>
              </a:cxn>
              <a:cxn ang="0">
                <a:pos x="8" y="23"/>
              </a:cxn>
              <a:cxn ang="0">
                <a:pos x="1" y="30"/>
              </a:cxn>
              <a:cxn ang="0">
                <a:pos x="0" y="38"/>
              </a:cxn>
              <a:cxn ang="0">
                <a:pos x="1" y="43"/>
              </a:cxn>
              <a:cxn ang="0">
                <a:pos x="16" y="60"/>
              </a:cxn>
              <a:cxn ang="0">
                <a:pos x="35" y="78"/>
              </a:cxn>
              <a:cxn ang="0">
                <a:pos x="51" y="91"/>
              </a:cxn>
              <a:cxn ang="0">
                <a:pos x="57" y="81"/>
              </a:cxn>
              <a:cxn ang="0">
                <a:pos x="54" y="54"/>
              </a:cxn>
              <a:cxn ang="0">
                <a:pos x="52" y="29"/>
              </a:cxn>
              <a:cxn ang="0">
                <a:pos x="49" y="7"/>
              </a:cxn>
              <a:cxn ang="0">
                <a:pos x="46" y="0"/>
              </a:cxn>
            </a:cxnLst>
            <a:rect l="0" t="0" r="r" b="b"/>
            <a:pathLst>
              <a:path w="58" h="92">
                <a:moveTo>
                  <a:pt x="46" y="0"/>
                </a:moveTo>
                <a:lnTo>
                  <a:pt x="45" y="3"/>
                </a:lnTo>
                <a:lnTo>
                  <a:pt x="38" y="5"/>
                </a:lnTo>
                <a:lnTo>
                  <a:pt x="27" y="10"/>
                </a:lnTo>
                <a:lnTo>
                  <a:pt x="19" y="16"/>
                </a:lnTo>
                <a:lnTo>
                  <a:pt x="8" y="23"/>
                </a:lnTo>
                <a:lnTo>
                  <a:pt x="1" y="30"/>
                </a:lnTo>
                <a:lnTo>
                  <a:pt x="0" y="38"/>
                </a:lnTo>
                <a:lnTo>
                  <a:pt x="1" y="43"/>
                </a:lnTo>
                <a:lnTo>
                  <a:pt x="16" y="60"/>
                </a:lnTo>
                <a:lnTo>
                  <a:pt x="35" y="78"/>
                </a:lnTo>
                <a:lnTo>
                  <a:pt x="51" y="91"/>
                </a:lnTo>
                <a:lnTo>
                  <a:pt x="57" y="81"/>
                </a:lnTo>
                <a:lnTo>
                  <a:pt x="54" y="54"/>
                </a:lnTo>
                <a:lnTo>
                  <a:pt x="52" y="29"/>
                </a:lnTo>
                <a:lnTo>
                  <a:pt x="49" y="7"/>
                </a:lnTo>
                <a:lnTo>
                  <a:pt x="46" y="0"/>
                </a:lnTo>
              </a:path>
            </a:pathLst>
          </a:custGeom>
          <a:solidFill>
            <a:srgbClr val="FFCC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>
            <a:off x="8102600" y="5826125"/>
            <a:ext cx="149225" cy="247650"/>
          </a:xfrm>
          <a:custGeom>
            <a:avLst/>
            <a:gdLst/>
            <a:ahLst/>
            <a:cxnLst>
              <a:cxn ang="0">
                <a:pos x="29" y="82"/>
              </a:cxn>
              <a:cxn ang="0">
                <a:pos x="36" y="77"/>
              </a:cxn>
              <a:cxn ang="0">
                <a:pos x="45" y="70"/>
              </a:cxn>
              <a:cxn ang="0">
                <a:pos x="57" y="59"/>
              </a:cxn>
              <a:cxn ang="0">
                <a:pos x="68" y="45"/>
              </a:cxn>
              <a:cxn ang="0">
                <a:pos x="79" y="34"/>
              </a:cxn>
              <a:cxn ang="0">
                <a:pos x="88" y="19"/>
              </a:cxn>
              <a:cxn ang="0">
                <a:pos x="96" y="10"/>
              </a:cxn>
              <a:cxn ang="0">
                <a:pos x="100" y="3"/>
              </a:cxn>
              <a:cxn ang="0">
                <a:pos x="105" y="0"/>
              </a:cxn>
              <a:cxn ang="0">
                <a:pos x="105" y="5"/>
              </a:cxn>
              <a:cxn ang="0">
                <a:pos x="105" y="19"/>
              </a:cxn>
              <a:cxn ang="0">
                <a:pos x="102" y="39"/>
              </a:cxn>
              <a:cxn ang="0">
                <a:pos x="99" y="61"/>
              </a:cxn>
              <a:cxn ang="0">
                <a:pos x="88" y="77"/>
              </a:cxn>
              <a:cxn ang="0">
                <a:pos x="76" y="90"/>
              </a:cxn>
              <a:cxn ang="0">
                <a:pos x="66" y="97"/>
              </a:cxn>
              <a:cxn ang="0">
                <a:pos x="60" y="102"/>
              </a:cxn>
              <a:cxn ang="0">
                <a:pos x="56" y="117"/>
              </a:cxn>
              <a:cxn ang="0">
                <a:pos x="56" y="133"/>
              </a:cxn>
              <a:cxn ang="0">
                <a:pos x="56" y="145"/>
              </a:cxn>
              <a:cxn ang="0">
                <a:pos x="48" y="153"/>
              </a:cxn>
              <a:cxn ang="0">
                <a:pos x="32" y="155"/>
              </a:cxn>
              <a:cxn ang="0">
                <a:pos x="13" y="149"/>
              </a:cxn>
              <a:cxn ang="0">
                <a:pos x="1" y="138"/>
              </a:cxn>
              <a:cxn ang="0">
                <a:pos x="0" y="122"/>
              </a:cxn>
              <a:cxn ang="0">
                <a:pos x="4" y="102"/>
              </a:cxn>
              <a:cxn ang="0">
                <a:pos x="13" y="90"/>
              </a:cxn>
              <a:cxn ang="0">
                <a:pos x="29" y="82"/>
              </a:cxn>
            </a:cxnLst>
            <a:rect l="0" t="0" r="r" b="b"/>
            <a:pathLst>
              <a:path w="106" h="156">
                <a:moveTo>
                  <a:pt x="29" y="82"/>
                </a:moveTo>
                <a:lnTo>
                  <a:pt x="36" y="77"/>
                </a:lnTo>
                <a:lnTo>
                  <a:pt x="45" y="70"/>
                </a:lnTo>
                <a:lnTo>
                  <a:pt x="57" y="59"/>
                </a:lnTo>
                <a:lnTo>
                  <a:pt x="68" y="45"/>
                </a:lnTo>
                <a:lnTo>
                  <a:pt x="79" y="34"/>
                </a:lnTo>
                <a:lnTo>
                  <a:pt x="88" y="19"/>
                </a:lnTo>
                <a:lnTo>
                  <a:pt x="96" y="10"/>
                </a:lnTo>
                <a:lnTo>
                  <a:pt x="100" y="3"/>
                </a:lnTo>
                <a:lnTo>
                  <a:pt x="105" y="0"/>
                </a:lnTo>
                <a:lnTo>
                  <a:pt x="105" y="5"/>
                </a:lnTo>
                <a:lnTo>
                  <a:pt x="105" y="19"/>
                </a:lnTo>
                <a:lnTo>
                  <a:pt x="102" y="39"/>
                </a:lnTo>
                <a:lnTo>
                  <a:pt x="99" y="61"/>
                </a:lnTo>
                <a:lnTo>
                  <a:pt x="88" y="77"/>
                </a:lnTo>
                <a:lnTo>
                  <a:pt x="76" y="90"/>
                </a:lnTo>
                <a:lnTo>
                  <a:pt x="66" y="97"/>
                </a:lnTo>
                <a:lnTo>
                  <a:pt x="60" y="102"/>
                </a:lnTo>
                <a:lnTo>
                  <a:pt x="56" y="117"/>
                </a:lnTo>
                <a:lnTo>
                  <a:pt x="56" y="133"/>
                </a:lnTo>
                <a:lnTo>
                  <a:pt x="56" y="145"/>
                </a:lnTo>
                <a:lnTo>
                  <a:pt x="48" y="153"/>
                </a:lnTo>
                <a:lnTo>
                  <a:pt x="32" y="155"/>
                </a:lnTo>
                <a:lnTo>
                  <a:pt x="13" y="149"/>
                </a:lnTo>
                <a:lnTo>
                  <a:pt x="1" y="138"/>
                </a:lnTo>
                <a:lnTo>
                  <a:pt x="0" y="122"/>
                </a:lnTo>
                <a:lnTo>
                  <a:pt x="4" y="102"/>
                </a:lnTo>
                <a:lnTo>
                  <a:pt x="13" y="90"/>
                </a:lnTo>
                <a:lnTo>
                  <a:pt x="29" y="82"/>
                </a:lnTo>
              </a:path>
            </a:pathLst>
          </a:custGeom>
          <a:solidFill>
            <a:srgbClr val="FF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>
            <a:off x="8258175" y="5646738"/>
            <a:ext cx="119063" cy="2032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5" y="9"/>
              </a:cxn>
              <a:cxn ang="0">
                <a:pos x="27" y="29"/>
              </a:cxn>
              <a:cxn ang="0">
                <a:pos x="36" y="47"/>
              </a:cxn>
              <a:cxn ang="0">
                <a:pos x="45" y="56"/>
              </a:cxn>
              <a:cxn ang="0">
                <a:pos x="54" y="56"/>
              </a:cxn>
              <a:cxn ang="0">
                <a:pos x="66" y="56"/>
              </a:cxn>
              <a:cxn ang="0">
                <a:pos x="78" y="58"/>
              </a:cxn>
              <a:cxn ang="0">
                <a:pos x="84" y="65"/>
              </a:cxn>
              <a:cxn ang="0">
                <a:pos x="84" y="78"/>
              </a:cxn>
              <a:cxn ang="0">
                <a:pos x="79" y="88"/>
              </a:cxn>
              <a:cxn ang="0">
                <a:pos x="72" y="103"/>
              </a:cxn>
              <a:cxn ang="0">
                <a:pos x="64" y="116"/>
              </a:cxn>
              <a:cxn ang="0">
                <a:pos x="55" y="123"/>
              </a:cxn>
              <a:cxn ang="0">
                <a:pos x="48" y="127"/>
              </a:cxn>
              <a:cxn ang="0">
                <a:pos x="39" y="125"/>
              </a:cxn>
              <a:cxn ang="0">
                <a:pos x="30" y="116"/>
              </a:cxn>
              <a:cxn ang="0">
                <a:pos x="24" y="101"/>
              </a:cxn>
              <a:cxn ang="0">
                <a:pos x="21" y="87"/>
              </a:cxn>
              <a:cxn ang="0">
                <a:pos x="19" y="72"/>
              </a:cxn>
              <a:cxn ang="0">
                <a:pos x="19" y="63"/>
              </a:cxn>
              <a:cxn ang="0">
                <a:pos x="16" y="52"/>
              </a:cxn>
              <a:cxn ang="0">
                <a:pos x="10" y="38"/>
              </a:cxn>
              <a:cxn ang="0">
                <a:pos x="3" y="29"/>
              </a:cxn>
              <a:cxn ang="0">
                <a:pos x="0" y="23"/>
              </a:cxn>
              <a:cxn ang="0">
                <a:pos x="3" y="0"/>
              </a:cxn>
            </a:cxnLst>
            <a:rect l="0" t="0" r="r" b="b"/>
            <a:pathLst>
              <a:path w="85" h="128">
                <a:moveTo>
                  <a:pt x="3" y="0"/>
                </a:moveTo>
                <a:lnTo>
                  <a:pt x="15" y="9"/>
                </a:lnTo>
                <a:lnTo>
                  <a:pt x="27" y="29"/>
                </a:lnTo>
                <a:lnTo>
                  <a:pt x="36" y="47"/>
                </a:lnTo>
                <a:lnTo>
                  <a:pt x="45" y="56"/>
                </a:lnTo>
                <a:lnTo>
                  <a:pt x="54" y="56"/>
                </a:lnTo>
                <a:lnTo>
                  <a:pt x="66" y="56"/>
                </a:lnTo>
                <a:lnTo>
                  <a:pt x="78" y="58"/>
                </a:lnTo>
                <a:lnTo>
                  <a:pt x="84" y="65"/>
                </a:lnTo>
                <a:lnTo>
                  <a:pt x="84" y="78"/>
                </a:lnTo>
                <a:lnTo>
                  <a:pt x="79" y="88"/>
                </a:lnTo>
                <a:lnTo>
                  <a:pt x="72" y="103"/>
                </a:lnTo>
                <a:lnTo>
                  <a:pt x="64" y="116"/>
                </a:lnTo>
                <a:lnTo>
                  <a:pt x="55" y="123"/>
                </a:lnTo>
                <a:lnTo>
                  <a:pt x="48" y="127"/>
                </a:lnTo>
                <a:lnTo>
                  <a:pt x="39" y="125"/>
                </a:lnTo>
                <a:lnTo>
                  <a:pt x="30" y="116"/>
                </a:lnTo>
                <a:lnTo>
                  <a:pt x="24" y="101"/>
                </a:lnTo>
                <a:lnTo>
                  <a:pt x="21" y="87"/>
                </a:lnTo>
                <a:lnTo>
                  <a:pt x="19" y="72"/>
                </a:lnTo>
                <a:lnTo>
                  <a:pt x="19" y="63"/>
                </a:lnTo>
                <a:lnTo>
                  <a:pt x="16" y="52"/>
                </a:lnTo>
                <a:lnTo>
                  <a:pt x="10" y="38"/>
                </a:lnTo>
                <a:lnTo>
                  <a:pt x="3" y="29"/>
                </a:lnTo>
                <a:lnTo>
                  <a:pt x="0" y="23"/>
                </a:lnTo>
                <a:lnTo>
                  <a:pt x="3" y="0"/>
                </a:lnTo>
              </a:path>
            </a:pathLst>
          </a:custGeom>
          <a:solidFill>
            <a:srgbClr val="FF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2767013" y="4106863"/>
            <a:ext cx="209550" cy="14128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" y="0"/>
              </a:cxn>
              <a:cxn ang="0">
                <a:pos x="14" y="0"/>
              </a:cxn>
              <a:cxn ang="0">
                <a:pos x="31" y="3"/>
              </a:cxn>
              <a:cxn ang="0">
                <a:pos x="46" y="12"/>
              </a:cxn>
              <a:cxn ang="0">
                <a:pos x="63" y="23"/>
              </a:cxn>
              <a:cxn ang="0">
                <a:pos x="80" y="34"/>
              </a:cxn>
              <a:cxn ang="0">
                <a:pos x="96" y="46"/>
              </a:cxn>
              <a:cxn ang="0">
                <a:pos x="108" y="52"/>
              </a:cxn>
              <a:cxn ang="0">
                <a:pos x="127" y="62"/>
              </a:cxn>
              <a:cxn ang="0">
                <a:pos x="142" y="73"/>
              </a:cxn>
              <a:cxn ang="0">
                <a:pos x="147" y="82"/>
              </a:cxn>
              <a:cxn ang="0">
                <a:pos x="136" y="88"/>
              </a:cxn>
              <a:cxn ang="0">
                <a:pos x="127" y="88"/>
              </a:cxn>
              <a:cxn ang="0">
                <a:pos x="115" y="86"/>
              </a:cxn>
              <a:cxn ang="0">
                <a:pos x="105" y="82"/>
              </a:cxn>
              <a:cxn ang="0">
                <a:pos x="95" y="80"/>
              </a:cxn>
              <a:cxn ang="0">
                <a:pos x="84" y="80"/>
              </a:cxn>
              <a:cxn ang="0">
                <a:pos x="77" y="79"/>
              </a:cxn>
              <a:cxn ang="0">
                <a:pos x="72" y="75"/>
              </a:cxn>
              <a:cxn ang="0">
                <a:pos x="71" y="75"/>
              </a:cxn>
              <a:cxn ang="0">
                <a:pos x="66" y="73"/>
              </a:cxn>
              <a:cxn ang="0">
                <a:pos x="59" y="70"/>
              </a:cxn>
              <a:cxn ang="0">
                <a:pos x="47" y="62"/>
              </a:cxn>
              <a:cxn ang="0">
                <a:pos x="34" y="52"/>
              </a:cxn>
              <a:cxn ang="0">
                <a:pos x="20" y="41"/>
              </a:cxn>
              <a:cxn ang="0">
                <a:pos x="8" y="28"/>
              </a:cxn>
              <a:cxn ang="0">
                <a:pos x="1" y="17"/>
              </a:cxn>
              <a:cxn ang="0">
                <a:pos x="0" y="8"/>
              </a:cxn>
            </a:cxnLst>
            <a:rect l="0" t="0" r="r" b="b"/>
            <a:pathLst>
              <a:path w="148" h="89">
                <a:moveTo>
                  <a:pt x="0" y="8"/>
                </a:moveTo>
                <a:lnTo>
                  <a:pt x="5" y="0"/>
                </a:lnTo>
                <a:lnTo>
                  <a:pt x="14" y="0"/>
                </a:lnTo>
                <a:lnTo>
                  <a:pt x="31" y="3"/>
                </a:lnTo>
                <a:lnTo>
                  <a:pt x="46" y="12"/>
                </a:lnTo>
                <a:lnTo>
                  <a:pt x="63" y="23"/>
                </a:lnTo>
                <a:lnTo>
                  <a:pt x="80" y="34"/>
                </a:lnTo>
                <a:lnTo>
                  <a:pt x="96" y="46"/>
                </a:lnTo>
                <a:lnTo>
                  <a:pt x="108" y="52"/>
                </a:lnTo>
                <a:lnTo>
                  <a:pt x="127" y="62"/>
                </a:lnTo>
                <a:lnTo>
                  <a:pt x="142" y="73"/>
                </a:lnTo>
                <a:lnTo>
                  <a:pt x="147" y="82"/>
                </a:lnTo>
                <a:lnTo>
                  <a:pt x="136" y="88"/>
                </a:lnTo>
                <a:lnTo>
                  <a:pt x="127" y="88"/>
                </a:lnTo>
                <a:lnTo>
                  <a:pt x="115" y="86"/>
                </a:lnTo>
                <a:lnTo>
                  <a:pt x="105" y="82"/>
                </a:lnTo>
                <a:lnTo>
                  <a:pt x="95" y="80"/>
                </a:lnTo>
                <a:lnTo>
                  <a:pt x="84" y="80"/>
                </a:lnTo>
                <a:lnTo>
                  <a:pt x="77" y="79"/>
                </a:lnTo>
                <a:lnTo>
                  <a:pt x="72" y="75"/>
                </a:lnTo>
                <a:lnTo>
                  <a:pt x="71" y="75"/>
                </a:lnTo>
                <a:lnTo>
                  <a:pt x="66" y="73"/>
                </a:lnTo>
                <a:lnTo>
                  <a:pt x="59" y="70"/>
                </a:lnTo>
                <a:lnTo>
                  <a:pt x="47" y="62"/>
                </a:lnTo>
                <a:lnTo>
                  <a:pt x="34" y="52"/>
                </a:lnTo>
                <a:lnTo>
                  <a:pt x="20" y="41"/>
                </a:lnTo>
                <a:lnTo>
                  <a:pt x="8" y="28"/>
                </a:lnTo>
                <a:lnTo>
                  <a:pt x="1" y="17"/>
                </a:lnTo>
                <a:lnTo>
                  <a:pt x="0" y="8"/>
                </a:lnTo>
              </a:path>
            </a:pathLst>
          </a:custGeom>
          <a:solidFill>
            <a:srgbClr val="00CC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66593" name="Group 33"/>
          <p:cNvGrpSpPr>
            <a:grpSpLocks/>
          </p:cNvGrpSpPr>
          <p:nvPr/>
        </p:nvGrpSpPr>
        <p:grpSpPr bwMode="auto">
          <a:xfrm>
            <a:off x="4600575" y="2873375"/>
            <a:ext cx="311150" cy="355600"/>
            <a:chOff x="3260" y="1810"/>
            <a:chExt cx="221" cy="224"/>
          </a:xfrm>
        </p:grpSpPr>
        <p:sp>
          <p:nvSpPr>
            <p:cNvPr id="66594" name="Freeform 34"/>
            <p:cNvSpPr>
              <a:spLocks/>
            </p:cNvSpPr>
            <p:nvPr/>
          </p:nvSpPr>
          <p:spPr bwMode="auto">
            <a:xfrm>
              <a:off x="3360" y="1810"/>
              <a:ext cx="121" cy="22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0"/>
                </a:cxn>
                <a:cxn ang="0">
                  <a:pos x="57" y="9"/>
                </a:cxn>
                <a:cxn ang="0">
                  <a:pos x="60" y="19"/>
                </a:cxn>
                <a:cxn ang="0">
                  <a:pos x="73" y="19"/>
                </a:cxn>
                <a:cxn ang="0">
                  <a:pos x="87" y="19"/>
                </a:cxn>
                <a:cxn ang="0">
                  <a:pos x="75" y="44"/>
                </a:cxn>
                <a:cxn ang="0">
                  <a:pos x="66" y="55"/>
                </a:cxn>
                <a:cxn ang="0">
                  <a:pos x="70" y="67"/>
                </a:cxn>
                <a:cxn ang="0">
                  <a:pos x="76" y="81"/>
                </a:cxn>
                <a:cxn ang="0">
                  <a:pos x="80" y="98"/>
                </a:cxn>
                <a:cxn ang="0">
                  <a:pos x="87" y="110"/>
                </a:cxn>
                <a:cxn ang="0">
                  <a:pos x="91" y="127"/>
                </a:cxn>
                <a:cxn ang="0">
                  <a:pos x="102" y="133"/>
                </a:cxn>
                <a:cxn ang="0">
                  <a:pos x="111" y="132"/>
                </a:cxn>
                <a:cxn ang="0">
                  <a:pos x="120" y="143"/>
                </a:cxn>
                <a:cxn ang="0">
                  <a:pos x="116" y="162"/>
                </a:cxn>
                <a:cxn ang="0">
                  <a:pos x="105" y="171"/>
                </a:cxn>
                <a:cxn ang="0">
                  <a:pos x="100" y="177"/>
                </a:cxn>
                <a:cxn ang="0">
                  <a:pos x="107" y="179"/>
                </a:cxn>
                <a:cxn ang="0">
                  <a:pos x="97" y="192"/>
                </a:cxn>
                <a:cxn ang="0">
                  <a:pos x="78" y="204"/>
                </a:cxn>
                <a:cxn ang="0">
                  <a:pos x="63" y="209"/>
                </a:cxn>
                <a:cxn ang="0">
                  <a:pos x="52" y="213"/>
                </a:cxn>
                <a:cxn ang="0">
                  <a:pos x="37" y="213"/>
                </a:cxn>
                <a:cxn ang="0">
                  <a:pos x="21" y="214"/>
                </a:cxn>
                <a:cxn ang="0">
                  <a:pos x="10" y="219"/>
                </a:cxn>
                <a:cxn ang="0">
                  <a:pos x="7" y="219"/>
                </a:cxn>
                <a:cxn ang="0">
                  <a:pos x="16" y="210"/>
                </a:cxn>
                <a:cxn ang="0">
                  <a:pos x="21" y="195"/>
                </a:cxn>
                <a:cxn ang="0">
                  <a:pos x="27" y="185"/>
                </a:cxn>
                <a:cxn ang="0">
                  <a:pos x="31" y="180"/>
                </a:cxn>
                <a:cxn ang="0">
                  <a:pos x="19" y="176"/>
                </a:cxn>
                <a:cxn ang="0">
                  <a:pos x="9" y="173"/>
                </a:cxn>
                <a:cxn ang="0">
                  <a:pos x="0" y="171"/>
                </a:cxn>
                <a:cxn ang="0">
                  <a:pos x="5" y="166"/>
                </a:cxn>
                <a:cxn ang="0">
                  <a:pos x="16" y="161"/>
                </a:cxn>
                <a:cxn ang="0">
                  <a:pos x="21" y="153"/>
                </a:cxn>
                <a:cxn ang="0">
                  <a:pos x="28" y="147"/>
                </a:cxn>
                <a:cxn ang="0">
                  <a:pos x="28" y="136"/>
                </a:cxn>
                <a:cxn ang="0">
                  <a:pos x="16" y="132"/>
                </a:cxn>
                <a:cxn ang="0">
                  <a:pos x="23" y="129"/>
                </a:cxn>
                <a:cxn ang="0">
                  <a:pos x="39" y="114"/>
                </a:cxn>
                <a:cxn ang="0">
                  <a:pos x="46" y="106"/>
                </a:cxn>
                <a:cxn ang="0">
                  <a:pos x="50" y="95"/>
                </a:cxn>
                <a:cxn ang="0">
                  <a:pos x="43" y="75"/>
                </a:cxn>
                <a:cxn ang="0">
                  <a:pos x="34" y="72"/>
                </a:cxn>
                <a:cxn ang="0">
                  <a:pos x="38" y="64"/>
                </a:cxn>
                <a:cxn ang="0">
                  <a:pos x="35" y="49"/>
                </a:cxn>
                <a:cxn ang="0">
                  <a:pos x="32" y="35"/>
                </a:cxn>
                <a:cxn ang="0">
                  <a:pos x="28" y="25"/>
                </a:cxn>
                <a:cxn ang="0">
                  <a:pos x="35" y="10"/>
                </a:cxn>
                <a:cxn ang="0">
                  <a:pos x="41" y="3"/>
                </a:cxn>
              </a:cxnLst>
              <a:rect l="0" t="0" r="r" b="b"/>
              <a:pathLst>
                <a:path w="121" h="224">
                  <a:moveTo>
                    <a:pt x="41" y="0"/>
                  </a:move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8"/>
                  </a:lnTo>
                  <a:lnTo>
                    <a:pt x="57" y="9"/>
                  </a:lnTo>
                  <a:lnTo>
                    <a:pt x="56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5"/>
                  </a:lnTo>
                  <a:lnTo>
                    <a:pt x="84" y="31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78" y="41"/>
                  </a:lnTo>
                  <a:lnTo>
                    <a:pt x="75" y="44"/>
                  </a:lnTo>
                  <a:lnTo>
                    <a:pt x="71" y="48"/>
                  </a:lnTo>
                  <a:lnTo>
                    <a:pt x="69" y="49"/>
                  </a:lnTo>
                  <a:lnTo>
                    <a:pt x="68" y="50"/>
                  </a:lnTo>
                  <a:lnTo>
                    <a:pt x="67" y="52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8"/>
                  </a:lnTo>
                  <a:lnTo>
                    <a:pt x="65" y="61"/>
                  </a:lnTo>
                  <a:lnTo>
                    <a:pt x="64" y="63"/>
                  </a:lnTo>
                  <a:lnTo>
                    <a:pt x="64" y="64"/>
                  </a:lnTo>
                  <a:lnTo>
                    <a:pt x="67" y="66"/>
                  </a:lnTo>
                  <a:lnTo>
                    <a:pt x="70" y="67"/>
                  </a:lnTo>
                  <a:lnTo>
                    <a:pt x="71" y="68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6" y="81"/>
                  </a:lnTo>
                  <a:lnTo>
                    <a:pt x="76" y="84"/>
                  </a:lnTo>
                  <a:lnTo>
                    <a:pt x="77" y="87"/>
                  </a:lnTo>
                  <a:lnTo>
                    <a:pt x="77" y="90"/>
                  </a:lnTo>
                  <a:lnTo>
                    <a:pt x="77" y="93"/>
                  </a:lnTo>
                  <a:lnTo>
                    <a:pt x="78" y="95"/>
                  </a:lnTo>
                  <a:lnTo>
                    <a:pt x="80" y="98"/>
                  </a:lnTo>
                  <a:lnTo>
                    <a:pt x="82" y="101"/>
                  </a:lnTo>
                  <a:lnTo>
                    <a:pt x="83" y="102"/>
                  </a:lnTo>
                  <a:lnTo>
                    <a:pt x="84" y="104"/>
                  </a:lnTo>
                  <a:lnTo>
                    <a:pt x="85" y="106"/>
                  </a:lnTo>
                  <a:lnTo>
                    <a:pt x="86" y="108"/>
                  </a:lnTo>
                  <a:lnTo>
                    <a:pt x="87" y="110"/>
                  </a:lnTo>
                  <a:lnTo>
                    <a:pt x="87" y="111"/>
                  </a:lnTo>
                  <a:lnTo>
                    <a:pt x="88" y="113"/>
                  </a:lnTo>
                  <a:lnTo>
                    <a:pt x="89" y="117"/>
                  </a:lnTo>
                  <a:lnTo>
                    <a:pt x="90" y="120"/>
                  </a:lnTo>
                  <a:lnTo>
                    <a:pt x="91" y="124"/>
                  </a:lnTo>
                  <a:lnTo>
                    <a:pt x="91" y="127"/>
                  </a:lnTo>
                  <a:lnTo>
                    <a:pt x="91" y="128"/>
                  </a:lnTo>
                  <a:lnTo>
                    <a:pt x="92" y="132"/>
                  </a:lnTo>
                  <a:lnTo>
                    <a:pt x="92" y="133"/>
                  </a:lnTo>
                  <a:lnTo>
                    <a:pt x="96" y="133"/>
                  </a:lnTo>
                  <a:lnTo>
                    <a:pt x="99" y="133"/>
                  </a:lnTo>
                  <a:lnTo>
                    <a:pt x="102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7" y="132"/>
                  </a:lnTo>
                  <a:lnTo>
                    <a:pt x="108" y="132"/>
                  </a:lnTo>
                  <a:lnTo>
                    <a:pt x="109" y="132"/>
                  </a:lnTo>
                  <a:lnTo>
                    <a:pt x="111" y="132"/>
                  </a:lnTo>
                  <a:lnTo>
                    <a:pt x="112" y="132"/>
                  </a:lnTo>
                  <a:lnTo>
                    <a:pt x="113" y="133"/>
                  </a:lnTo>
                  <a:lnTo>
                    <a:pt x="115" y="137"/>
                  </a:lnTo>
                  <a:lnTo>
                    <a:pt x="118" y="140"/>
                  </a:lnTo>
                  <a:lnTo>
                    <a:pt x="119" y="142"/>
                  </a:lnTo>
                  <a:lnTo>
                    <a:pt x="120" y="143"/>
                  </a:lnTo>
                  <a:lnTo>
                    <a:pt x="120" y="146"/>
                  </a:lnTo>
                  <a:lnTo>
                    <a:pt x="120" y="148"/>
                  </a:lnTo>
                  <a:lnTo>
                    <a:pt x="120" y="152"/>
                  </a:lnTo>
                  <a:lnTo>
                    <a:pt x="120" y="155"/>
                  </a:lnTo>
                  <a:lnTo>
                    <a:pt x="119" y="159"/>
                  </a:lnTo>
                  <a:lnTo>
                    <a:pt x="116" y="162"/>
                  </a:lnTo>
                  <a:lnTo>
                    <a:pt x="115" y="164"/>
                  </a:lnTo>
                  <a:lnTo>
                    <a:pt x="114" y="166"/>
                  </a:lnTo>
                  <a:lnTo>
                    <a:pt x="112" y="167"/>
                  </a:lnTo>
                  <a:lnTo>
                    <a:pt x="110" y="169"/>
                  </a:lnTo>
                  <a:lnTo>
                    <a:pt x="107" y="170"/>
                  </a:lnTo>
                  <a:lnTo>
                    <a:pt x="105" y="171"/>
                  </a:lnTo>
                  <a:lnTo>
                    <a:pt x="104" y="171"/>
                  </a:lnTo>
                  <a:lnTo>
                    <a:pt x="103" y="172"/>
                  </a:lnTo>
                  <a:lnTo>
                    <a:pt x="102" y="172"/>
                  </a:lnTo>
                  <a:lnTo>
                    <a:pt x="101" y="174"/>
                  </a:lnTo>
                  <a:lnTo>
                    <a:pt x="100" y="175"/>
                  </a:lnTo>
                  <a:lnTo>
                    <a:pt x="100" y="177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5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08" y="184"/>
                  </a:lnTo>
                  <a:lnTo>
                    <a:pt x="103" y="188"/>
                  </a:lnTo>
                  <a:lnTo>
                    <a:pt x="97" y="192"/>
                  </a:lnTo>
                  <a:lnTo>
                    <a:pt x="93" y="195"/>
                  </a:lnTo>
                  <a:lnTo>
                    <a:pt x="88" y="199"/>
                  </a:lnTo>
                  <a:lnTo>
                    <a:pt x="84" y="202"/>
                  </a:lnTo>
                  <a:lnTo>
                    <a:pt x="81" y="203"/>
                  </a:lnTo>
                  <a:lnTo>
                    <a:pt x="80" y="203"/>
                  </a:lnTo>
                  <a:lnTo>
                    <a:pt x="78" y="204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69" y="207"/>
                  </a:lnTo>
                  <a:lnTo>
                    <a:pt x="66" y="208"/>
                  </a:lnTo>
                  <a:lnTo>
                    <a:pt x="65" y="209"/>
                  </a:lnTo>
                  <a:lnTo>
                    <a:pt x="63" y="209"/>
                  </a:lnTo>
                  <a:lnTo>
                    <a:pt x="61" y="210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5" y="212"/>
                  </a:lnTo>
                  <a:lnTo>
                    <a:pt x="53" y="213"/>
                  </a:lnTo>
                  <a:lnTo>
                    <a:pt x="52" y="213"/>
                  </a:lnTo>
                  <a:lnTo>
                    <a:pt x="49" y="213"/>
                  </a:lnTo>
                  <a:lnTo>
                    <a:pt x="46" y="213"/>
                  </a:lnTo>
                  <a:lnTo>
                    <a:pt x="43" y="213"/>
                  </a:lnTo>
                  <a:lnTo>
                    <a:pt x="42" y="213"/>
                  </a:lnTo>
                  <a:lnTo>
                    <a:pt x="40" y="213"/>
                  </a:lnTo>
                  <a:lnTo>
                    <a:pt x="37" y="213"/>
                  </a:lnTo>
                  <a:lnTo>
                    <a:pt x="34" y="213"/>
                  </a:lnTo>
                  <a:lnTo>
                    <a:pt x="31" y="213"/>
                  </a:lnTo>
                  <a:lnTo>
                    <a:pt x="28" y="213"/>
                  </a:lnTo>
                  <a:lnTo>
                    <a:pt x="26" y="213"/>
                  </a:lnTo>
                  <a:lnTo>
                    <a:pt x="24" y="214"/>
                  </a:lnTo>
                  <a:lnTo>
                    <a:pt x="21" y="214"/>
                  </a:lnTo>
                  <a:lnTo>
                    <a:pt x="19" y="215"/>
                  </a:lnTo>
                  <a:lnTo>
                    <a:pt x="17" y="216"/>
                  </a:lnTo>
                  <a:lnTo>
                    <a:pt x="16" y="216"/>
                  </a:lnTo>
                  <a:lnTo>
                    <a:pt x="13" y="217"/>
                  </a:lnTo>
                  <a:lnTo>
                    <a:pt x="11" y="218"/>
                  </a:lnTo>
                  <a:lnTo>
                    <a:pt x="10" y="219"/>
                  </a:lnTo>
                  <a:lnTo>
                    <a:pt x="8" y="220"/>
                  </a:lnTo>
                  <a:lnTo>
                    <a:pt x="7" y="221"/>
                  </a:lnTo>
                  <a:lnTo>
                    <a:pt x="3" y="223"/>
                  </a:lnTo>
                  <a:lnTo>
                    <a:pt x="4" y="222"/>
                  </a:lnTo>
                  <a:lnTo>
                    <a:pt x="5" y="221"/>
                  </a:lnTo>
                  <a:lnTo>
                    <a:pt x="7" y="219"/>
                  </a:lnTo>
                  <a:lnTo>
                    <a:pt x="8" y="218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2" y="215"/>
                  </a:lnTo>
                  <a:lnTo>
                    <a:pt x="14" y="212"/>
                  </a:lnTo>
                  <a:lnTo>
                    <a:pt x="16" y="210"/>
                  </a:lnTo>
                  <a:lnTo>
                    <a:pt x="17" y="207"/>
                  </a:lnTo>
                  <a:lnTo>
                    <a:pt x="18" y="206"/>
                  </a:lnTo>
                  <a:lnTo>
                    <a:pt x="19" y="202"/>
                  </a:lnTo>
                  <a:lnTo>
                    <a:pt x="20" y="199"/>
                  </a:lnTo>
                  <a:lnTo>
                    <a:pt x="20" y="196"/>
                  </a:lnTo>
                  <a:lnTo>
                    <a:pt x="21" y="195"/>
                  </a:lnTo>
                  <a:lnTo>
                    <a:pt x="22" y="193"/>
                  </a:lnTo>
                  <a:lnTo>
                    <a:pt x="22" y="192"/>
                  </a:lnTo>
                  <a:lnTo>
                    <a:pt x="23" y="190"/>
                  </a:lnTo>
                  <a:lnTo>
                    <a:pt x="25" y="187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8" y="184"/>
                  </a:lnTo>
                  <a:lnTo>
                    <a:pt x="30" y="183"/>
                  </a:lnTo>
                  <a:lnTo>
                    <a:pt x="31" y="182"/>
                  </a:lnTo>
                  <a:lnTo>
                    <a:pt x="32" y="182"/>
                  </a:lnTo>
                  <a:lnTo>
                    <a:pt x="33" y="180"/>
                  </a:lnTo>
                  <a:lnTo>
                    <a:pt x="31" y="180"/>
                  </a:lnTo>
                  <a:lnTo>
                    <a:pt x="28" y="180"/>
                  </a:lnTo>
                  <a:lnTo>
                    <a:pt x="26" y="179"/>
                  </a:lnTo>
                  <a:lnTo>
                    <a:pt x="25" y="178"/>
                  </a:lnTo>
                  <a:lnTo>
                    <a:pt x="24" y="177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7" y="175"/>
                  </a:lnTo>
                  <a:lnTo>
                    <a:pt x="15" y="175"/>
                  </a:lnTo>
                  <a:lnTo>
                    <a:pt x="14" y="175"/>
                  </a:lnTo>
                  <a:lnTo>
                    <a:pt x="11" y="174"/>
                  </a:lnTo>
                  <a:lnTo>
                    <a:pt x="10" y="174"/>
                  </a:lnTo>
                  <a:lnTo>
                    <a:pt x="9" y="173"/>
                  </a:lnTo>
                  <a:lnTo>
                    <a:pt x="8" y="172"/>
                  </a:lnTo>
                  <a:lnTo>
                    <a:pt x="7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1" y="171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1" y="168"/>
                  </a:lnTo>
                  <a:lnTo>
                    <a:pt x="2" y="167"/>
                  </a:lnTo>
                  <a:lnTo>
                    <a:pt x="3" y="166"/>
                  </a:lnTo>
                  <a:lnTo>
                    <a:pt x="4" y="166"/>
                  </a:lnTo>
                  <a:lnTo>
                    <a:pt x="5" y="166"/>
                  </a:lnTo>
                  <a:lnTo>
                    <a:pt x="7" y="166"/>
                  </a:lnTo>
                  <a:lnTo>
                    <a:pt x="10" y="166"/>
                  </a:lnTo>
                  <a:lnTo>
                    <a:pt x="11" y="165"/>
                  </a:lnTo>
                  <a:lnTo>
                    <a:pt x="14" y="164"/>
                  </a:lnTo>
                  <a:lnTo>
                    <a:pt x="15" y="162"/>
                  </a:lnTo>
                  <a:lnTo>
                    <a:pt x="16" y="161"/>
                  </a:lnTo>
                  <a:lnTo>
                    <a:pt x="16" y="160"/>
                  </a:lnTo>
                  <a:lnTo>
                    <a:pt x="17" y="157"/>
                  </a:lnTo>
                  <a:lnTo>
                    <a:pt x="17" y="155"/>
                  </a:lnTo>
                  <a:lnTo>
                    <a:pt x="19" y="154"/>
                  </a:lnTo>
                  <a:lnTo>
                    <a:pt x="20" y="154"/>
                  </a:lnTo>
                  <a:lnTo>
                    <a:pt x="21" y="153"/>
                  </a:lnTo>
                  <a:lnTo>
                    <a:pt x="22" y="152"/>
                  </a:lnTo>
                  <a:lnTo>
                    <a:pt x="24" y="151"/>
                  </a:lnTo>
                  <a:lnTo>
                    <a:pt x="25" y="151"/>
                  </a:lnTo>
                  <a:lnTo>
                    <a:pt x="26" y="149"/>
                  </a:lnTo>
                  <a:lnTo>
                    <a:pt x="27" y="148"/>
                  </a:lnTo>
                  <a:lnTo>
                    <a:pt x="28" y="147"/>
                  </a:lnTo>
                  <a:lnTo>
                    <a:pt x="28" y="144"/>
                  </a:lnTo>
                  <a:lnTo>
                    <a:pt x="29" y="142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4" y="134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7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4" y="131"/>
                  </a:lnTo>
                  <a:lnTo>
                    <a:pt x="18" y="130"/>
                  </a:lnTo>
                  <a:lnTo>
                    <a:pt x="21" y="130"/>
                  </a:lnTo>
                  <a:lnTo>
                    <a:pt x="22" y="130"/>
                  </a:lnTo>
                  <a:lnTo>
                    <a:pt x="23" y="129"/>
                  </a:lnTo>
                  <a:lnTo>
                    <a:pt x="27" y="126"/>
                  </a:lnTo>
                  <a:lnTo>
                    <a:pt x="31" y="122"/>
                  </a:lnTo>
                  <a:lnTo>
                    <a:pt x="34" y="119"/>
                  </a:lnTo>
                  <a:lnTo>
                    <a:pt x="36" y="118"/>
                  </a:lnTo>
                  <a:lnTo>
                    <a:pt x="38" y="117"/>
                  </a:lnTo>
                  <a:lnTo>
                    <a:pt x="39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3" y="111"/>
                  </a:lnTo>
                  <a:lnTo>
                    <a:pt x="45" y="109"/>
                  </a:lnTo>
                  <a:lnTo>
                    <a:pt x="46" y="107"/>
                  </a:lnTo>
                  <a:lnTo>
                    <a:pt x="46" y="106"/>
                  </a:lnTo>
                  <a:lnTo>
                    <a:pt x="47" y="104"/>
                  </a:lnTo>
                  <a:lnTo>
                    <a:pt x="48" y="102"/>
                  </a:lnTo>
                  <a:lnTo>
                    <a:pt x="49" y="99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9"/>
                  </a:lnTo>
                  <a:lnTo>
                    <a:pt x="46" y="84"/>
                  </a:lnTo>
                  <a:lnTo>
                    <a:pt x="44" y="79"/>
                  </a:lnTo>
                  <a:lnTo>
                    <a:pt x="43" y="75"/>
                  </a:lnTo>
                  <a:lnTo>
                    <a:pt x="43" y="72"/>
                  </a:lnTo>
                  <a:lnTo>
                    <a:pt x="43" y="68"/>
                  </a:lnTo>
                  <a:lnTo>
                    <a:pt x="42" y="66"/>
                  </a:lnTo>
                  <a:lnTo>
                    <a:pt x="40" y="67"/>
                  </a:lnTo>
                  <a:lnTo>
                    <a:pt x="37" y="71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7" y="66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7" y="56"/>
                  </a:lnTo>
                  <a:lnTo>
                    <a:pt x="36" y="52"/>
                  </a:lnTo>
                  <a:lnTo>
                    <a:pt x="35" y="49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2" y="38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8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FF7C8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auto">
            <a:xfrm>
              <a:off x="3260" y="1882"/>
              <a:ext cx="80" cy="101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6" y="1"/>
                </a:cxn>
                <a:cxn ang="0">
                  <a:pos x="79" y="4"/>
                </a:cxn>
                <a:cxn ang="0">
                  <a:pos x="79" y="9"/>
                </a:cxn>
                <a:cxn ang="0">
                  <a:pos x="79" y="15"/>
                </a:cxn>
                <a:cxn ang="0">
                  <a:pos x="79" y="19"/>
                </a:cxn>
                <a:cxn ang="0">
                  <a:pos x="76" y="21"/>
                </a:cxn>
                <a:cxn ang="0">
                  <a:pos x="73" y="22"/>
                </a:cxn>
                <a:cxn ang="0">
                  <a:pos x="70" y="26"/>
                </a:cxn>
                <a:cxn ang="0">
                  <a:pos x="66" y="28"/>
                </a:cxn>
                <a:cxn ang="0">
                  <a:pos x="65" y="35"/>
                </a:cxn>
                <a:cxn ang="0">
                  <a:pos x="65" y="39"/>
                </a:cxn>
                <a:cxn ang="0">
                  <a:pos x="65" y="42"/>
                </a:cxn>
                <a:cxn ang="0">
                  <a:pos x="65" y="47"/>
                </a:cxn>
                <a:cxn ang="0">
                  <a:pos x="65" y="52"/>
                </a:cxn>
                <a:cxn ang="0">
                  <a:pos x="65" y="59"/>
                </a:cxn>
                <a:cxn ang="0">
                  <a:pos x="65" y="63"/>
                </a:cxn>
                <a:cxn ang="0">
                  <a:pos x="65" y="68"/>
                </a:cxn>
                <a:cxn ang="0">
                  <a:pos x="65" y="74"/>
                </a:cxn>
                <a:cxn ang="0">
                  <a:pos x="63" y="83"/>
                </a:cxn>
                <a:cxn ang="0">
                  <a:pos x="58" y="88"/>
                </a:cxn>
                <a:cxn ang="0">
                  <a:pos x="54" y="92"/>
                </a:cxn>
                <a:cxn ang="0">
                  <a:pos x="50" y="98"/>
                </a:cxn>
                <a:cxn ang="0">
                  <a:pos x="42" y="99"/>
                </a:cxn>
                <a:cxn ang="0">
                  <a:pos x="30" y="99"/>
                </a:cxn>
                <a:cxn ang="0">
                  <a:pos x="17" y="99"/>
                </a:cxn>
                <a:cxn ang="0">
                  <a:pos x="11" y="100"/>
                </a:cxn>
                <a:cxn ang="0">
                  <a:pos x="3" y="100"/>
                </a:cxn>
                <a:cxn ang="0">
                  <a:pos x="0" y="98"/>
                </a:cxn>
                <a:cxn ang="0">
                  <a:pos x="0" y="92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5" y="80"/>
                </a:cxn>
                <a:cxn ang="0">
                  <a:pos x="13" y="79"/>
                </a:cxn>
                <a:cxn ang="0">
                  <a:pos x="22" y="79"/>
                </a:cxn>
                <a:cxn ang="0">
                  <a:pos x="28" y="77"/>
                </a:cxn>
                <a:cxn ang="0">
                  <a:pos x="30" y="73"/>
                </a:cxn>
                <a:cxn ang="0">
                  <a:pos x="30" y="66"/>
                </a:cxn>
                <a:cxn ang="0">
                  <a:pos x="30" y="59"/>
                </a:cxn>
                <a:cxn ang="0">
                  <a:pos x="30" y="55"/>
                </a:cxn>
                <a:cxn ang="0">
                  <a:pos x="29" y="48"/>
                </a:cxn>
                <a:cxn ang="0">
                  <a:pos x="20" y="46"/>
                </a:cxn>
                <a:cxn ang="0">
                  <a:pos x="13" y="47"/>
                </a:cxn>
                <a:cxn ang="0">
                  <a:pos x="7" y="53"/>
                </a:cxn>
                <a:cxn ang="0">
                  <a:pos x="5" y="51"/>
                </a:cxn>
                <a:cxn ang="0">
                  <a:pos x="3" y="47"/>
                </a:cxn>
                <a:cxn ang="0">
                  <a:pos x="3" y="38"/>
                </a:cxn>
                <a:cxn ang="0">
                  <a:pos x="6" y="30"/>
                </a:cxn>
                <a:cxn ang="0">
                  <a:pos x="18" y="24"/>
                </a:cxn>
                <a:cxn ang="0">
                  <a:pos x="27" y="23"/>
                </a:cxn>
                <a:cxn ang="0">
                  <a:pos x="33" y="22"/>
                </a:cxn>
                <a:cxn ang="0">
                  <a:pos x="35" y="15"/>
                </a:cxn>
                <a:cxn ang="0">
                  <a:pos x="33" y="11"/>
                </a:cxn>
                <a:cxn ang="0">
                  <a:pos x="32" y="8"/>
                </a:cxn>
                <a:cxn ang="0">
                  <a:pos x="37" y="6"/>
                </a:cxn>
                <a:cxn ang="0">
                  <a:pos x="41" y="5"/>
                </a:cxn>
              </a:cxnLst>
              <a:rect l="0" t="0" r="r" b="b"/>
              <a:pathLst>
                <a:path w="80" h="101">
                  <a:moveTo>
                    <a:pt x="40" y="4"/>
                  </a:moveTo>
                  <a:lnTo>
                    <a:pt x="44" y="4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3" y="22"/>
                  </a:lnTo>
                  <a:lnTo>
                    <a:pt x="72" y="23"/>
                  </a:lnTo>
                  <a:lnTo>
                    <a:pt x="71" y="25"/>
                  </a:lnTo>
                  <a:lnTo>
                    <a:pt x="70" y="26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65" y="33"/>
                  </a:lnTo>
                  <a:lnTo>
                    <a:pt x="65" y="35"/>
                  </a:lnTo>
                  <a:lnTo>
                    <a:pt x="65" y="36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40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7"/>
                  </a:lnTo>
                  <a:lnTo>
                    <a:pt x="65" y="49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4"/>
                  </a:lnTo>
                  <a:lnTo>
                    <a:pt x="64" y="77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2" y="85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6" y="89"/>
                  </a:lnTo>
                  <a:lnTo>
                    <a:pt x="55" y="90"/>
                  </a:lnTo>
                  <a:lnTo>
                    <a:pt x="54" y="92"/>
                  </a:lnTo>
                  <a:lnTo>
                    <a:pt x="53" y="95"/>
                  </a:lnTo>
                  <a:lnTo>
                    <a:pt x="51" y="96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7" y="98"/>
                  </a:lnTo>
                  <a:lnTo>
                    <a:pt x="42" y="99"/>
                  </a:lnTo>
                  <a:lnTo>
                    <a:pt x="37" y="99"/>
                  </a:lnTo>
                  <a:lnTo>
                    <a:pt x="32" y="99"/>
                  </a:lnTo>
                  <a:lnTo>
                    <a:pt x="30" y="99"/>
                  </a:lnTo>
                  <a:lnTo>
                    <a:pt x="27" y="99"/>
                  </a:lnTo>
                  <a:lnTo>
                    <a:pt x="22" y="99"/>
                  </a:lnTo>
                  <a:lnTo>
                    <a:pt x="17" y="99"/>
                  </a:lnTo>
                  <a:lnTo>
                    <a:pt x="15" y="99"/>
                  </a:lnTo>
                  <a:lnTo>
                    <a:pt x="13" y="99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1" y="83"/>
                  </a:lnTo>
                  <a:lnTo>
                    <a:pt x="3" y="81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16" y="79"/>
                  </a:lnTo>
                  <a:lnTo>
                    <a:pt x="19" y="79"/>
                  </a:lnTo>
                  <a:lnTo>
                    <a:pt x="22" y="79"/>
                  </a:lnTo>
                  <a:lnTo>
                    <a:pt x="25" y="79"/>
                  </a:lnTo>
                  <a:lnTo>
                    <a:pt x="27" y="78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9" y="48"/>
                  </a:lnTo>
                  <a:lnTo>
                    <a:pt x="29" y="46"/>
                  </a:lnTo>
                  <a:lnTo>
                    <a:pt x="25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4" y="49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5" y="26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0" y="4"/>
                  </a:lnTo>
                </a:path>
              </a:pathLst>
            </a:custGeom>
            <a:solidFill>
              <a:srgbClr val="FF7C8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7980363" y="2097088"/>
            <a:ext cx="17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97" name="AutoShape 37"/>
          <p:cNvSpPr>
            <a:spLocks noChangeArrowheads="1"/>
          </p:cNvSpPr>
          <p:nvPr/>
        </p:nvSpPr>
        <p:spPr bwMode="auto">
          <a:xfrm>
            <a:off x="5943600" y="742950"/>
            <a:ext cx="1150938" cy="533400"/>
          </a:xfrm>
          <a:prstGeom prst="wedgeRoundRectCallout">
            <a:avLst>
              <a:gd name="adj1" fmla="val -96690"/>
              <a:gd name="adj2" fmla="val 28720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Finland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2.0%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66598" name="AutoShape 38"/>
          <p:cNvSpPr>
            <a:spLocks noChangeArrowheads="1"/>
          </p:cNvSpPr>
          <p:nvPr/>
        </p:nvSpPr>
        <p:spPr bwMode="auto">
          <a:xfrm>
            <a:off x="1608138" y="947738"/>
            <a:ext cx="1152525" cy="779462"/>
          </a:xfrm>
          <a:prstGeom prst="wedgeRoundRectCallout">
            <a:avLst>
              <a:gd name="adj1" fmla="val -8454"/>
              <a:gd name="adj2" fmla="val 18808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Inuit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Canada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0.6%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66599" name="AutoShape 39"/>
          <p:cNvSpPr>
            <a:spLocks noChangeArrowheads="1"/>
          </p:cNvSpPr>
          <p:nvPr/>
        </p:nvSpPr>
        <p:spPr bwMode="auto">
          <a:xfrm>
            <a:off x="3335338" y="3276600"/>
            <a:ext cx="1152525" cy="533400"/>
          </a:xfrm>
          <a:prstGeom prst="wedgeRoundRectCallout">
            <a:avLst>
              <a:gd name="adj1" fmla="val 93014"/>
              <a:gd name="adj2" fmla="val -6637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Netherlands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0.9%</a:t>
            </a:r>
            <a:endParaRPr lang="en-GB"/>
          </a:p>
        </p:txBody>
      </p:sp>
      <p:sp>
        <p:nvSpPr>
          <p:cNvPr id="66600" name="AutoShape 40"/>
          <p:cNvSpPr>
            <a:spLocks noChangeArrowheads="1"/>
          </p:cNvSpPr>
          <p:nvPr/>
        </p:nvSpPr>
        <p:spPr bwMode="auto">
          <a:xfrm>
            <a:off x="3403600" y="1143000"/>
            <a:ext cx="1150938" cy="533400"/>
          </a:xfrm>
          <a:prstGeom prst="wedgeRoundRectCallout">
            <a:avLst>
              <a:gd name="adj1" fmla="val 73898"/>
              <a:gd name="adj2" fmla="val 32648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England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0.9%</a:t>
            </a:r>
            <a:endParaRPr lang="en-GB"/>
          </a:p>
        </p:txBody>
      </p:sp>
      <p:sp>
        <p:nvSpPr>
          <p:cNvPr id="66601" name="AutoShape 41"/>
          <p:cNvSpPr>
            <a:spLocks noChangeArrowheads="1"/>
          </p:cNvSpPr>
          <p:nvPr/>
        </p:nvSpPr>
        <p:spPr bwMode="auto">
          <a:xfrm>
            <a:off x="220663" y="1581150"/>
            <a:ext cx="1150937" cy="742950"/>
          </a:xfrm>
          <a:prstGeom prst="wedgeRoundRectCallout">
            <a:avLst>
              <a:gd name="adj1" fmla="val 104778"/>
              <a:gd name="adj2" fmla="val 16645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North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America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1.0%</a:t>
            </a:r>
            <a:endParaRPr lang="en-GB"/>
          </a:p>
        </p:txBody>
      </p:sp>
      <p:sp>
        <p:nvSpPr>
          <p:cNvPr id="66602" name="AutoShape 42"/>
          <p:cNvSpPr>
            <a:spLocks noChangeArrowheads="1"/>
          </p:cNvSpPr>
          <p:nvPr/>
        </p:nvSpPr>
        <p:spPr bwMode="auto">
          <a:xfrm>
            <a:off x="6113463" y="2495550"/>
            <a:ext cx="1150937" cy="533400"/>
          </a:xfrm>
          <a:prstGeom prst="wedgeRoundRectCallout">
            <a:avLst>
              <a:gd name="adj1" fmla="val -115810"/>
              <a:gd name="adj2" fmla="val 12291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Bulgaria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0.8%</a:t>
            </a:r>
            <a:endParaRPr lang="en-GB"/>
          </a:p>
        </p:txBody>
      </p:sp>
      <p:sp>
        <p:nvSpPr>
          <p:cNvPr id="66603" name="AutoShape 43"/>
          <p:cNvSpPr>
            <a:spLocks noChangeArrowheads="1"/>
          </p:cNvSpPr>
          <p:nvPr/>
        </p:nvSpPr>
        <p:spPr bwMode="auto">
          <a:xfrm flipV="1">
            <a:off x="5011738" y="5943600"/>
            <a:ext cx="1254125" cy="723900"/>
          </a:xfrm>
          <a:prstGeom prst="wedgeRoundRectCallout">
            <a:avLst>
              <a:gd name="adj1" fmla="val -21736"/>
              <a:gd name="adj2" fmla="val 11710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S. Africa 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Soweto 0.9%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Rural 0.1%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66604" name="AutoShape 44"/>
          <p:cNvSpPr>
            <a:spLocks noChangeArrowheads="1"/>
          </p:cNvSpPr>
          <p:nvPr/>
        </p:nvSpPr>
        <p:spPr bwMode="auto">
          <a:xfrm flipV="1">
            <a:off x="525463" y="4305300"/>
            <a:ext cx="1252537" cy="1019175"/>
          </a:xfrm>
          <a:prstGeom prst="wedgeRoundRectCallout">
            <a:avLst>
              <a:gd name="adj1" fmla="val 83667"/>
              <a:gd name="adj2" fmla="val 16105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Pima &amp;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Chippewa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Indians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USA 5.3%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66605" name="AutoShape 45"/>
          <p:cNvSpPr>
            <a:spLocks noChangeArrowheads="1"/>
          </p:cNvSpPr>
          <p:nvPr/>
        </p:nvSpPr>
        <p:spPr bwMode="auto">
          <a:xfrm>
            <a:off x="7721600" y="2419350"/>
            <a:ext cx="1150938" cy="533400"/>
          </a:xfrm>
          <a:prstGeom prst="wedgeRoundRectCallout">
            <a:avLst>
              <a:gd name="adj1" fmla="val -49634"/>
              <a:gd name="adj2" fmla="val 13720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Japan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0.6%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66606" name="AutoShape 46"/>
          <p:cNvSpPr>
            <a:spLocks noChangeArrowheads="1"/>
          </p:cNvSpPr>
          <p:nvPr/>
        </p:nvSpPr>
        <p:spPr bwMode="auto">
          <a:xfrm flipV="1">
            <a:off x="7434263" y="4038600"/>
            <a:ext cx="965200" cy="685800"/>
          </a:xfrm>
          <a:prstGeom prst="wedgeRoundRectCallout">
            <a:avLst>
              <a:gd name="adj1" fmla="val -84213"/>
              <a:gd name="adj2" fmla="val 10625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800" b="1">
                <a:solidFill>
                  <a:srgbClr val="000000"/>
                </a:solidFill>
              </a:rPr>
              <a:t>China</a:t>
            </a:r>
          </a:p>
          <a:p>
            <a:pPr algn="ctr"/>
            <a:r>
              <a:rPr lang="en-US" sz="1800" b="1">
                <a:solidFill>
                  <a:srgbClr val="000000"/>
                </a:solidFill>
              </a:rPr>
              <a:t>0.3%</a:t>
            </a:r>
            <a:endParaRPr lang="en-GB"/>
          </a:p>
        </p:txBody>
      </p:sp>
      <p:sp>
        <p:nvSpPr>
          <p:cNvPr id="66607" name="AutoShape 47"/>
          <p:cNvSpPr>
            <a:spLocks noChangeArrowheads="1"/>
          </p:cNvSpPr>
          <p:nvPr/>
        </p:nvSpPr>
        <p:spPr bwMode="auto">
          <a:xfrm>
            <a:off x="6738938" y="1466850"/>
            <a:ext cx="1152525" cy="533400"/>
          </a:xfrm>
          <a:prstGeom prst="wedgeRoundRectCallout">
            <a:avLst>
              <a:gd name="adj1" fmla="val -183454"/>
              <a:gd name="adj2" fmla="val 19077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Sweden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0.9%</a:t>
            </a:r>
            <a:endParaRPr lang="en-GB"/>
          </a:p>
        </p:txBody>
      </p:sp>
      <p:sp>
        <p:nvSpPr>
          <p:cNvPr id="66608" name="AutoShape 48"/>
          <p:cNvSpPr>
            <a:spLocks noChangeArrowheads="1"/>
          </p:cNvSpPr>
          <p:nvPr/>
        </p:nvSpPr>
        <p:spPr bwMode="auto">
          <a:xfrm>
            <a:off x="4691063" y="857250"/>
            <a:ext cx="1150937" cy="533400"/>
          </a:xfrm>
          <a:prstGeom prst="wedgeRoundRectCallout">
            <a:avLst>
              <a:gd name="adj1" fmla="val -14338"/>
              <a:gd name="adj2" fmla="val 35863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Denmark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0.8%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66610" name="Freeform 50"/>
          <p:cNvSpPr>
            <a:spLocks/>
          </p:cNvSpPr>
          <p:nvPr/>
        </p:nvSpPr>
        <p:spPr bwMode="auto">
          <a:xfrm>
            <a:off x="4084638" y="4991100"/>
            <a:ext cx="71437" cy="36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8"/>
              </a:cxn>
              <a:cxn ang="0">
                <a:pos x="36" y="12"/>
              </a:cxn>
              <a:cxn ang="0">
                <a:pos x="50" y="23"/>
              </a:cxn>
            </a:cxnLst>
            <a:rect l="0" t="0" r="r" b="b"/>
            <a:pathLst>
              <a:path w="50" h="23">
                <a:moveTo>
                  <a:pt x="0" y="0"/>
                </a:moveTo>
                <a:lnTo>
                  <a:pt x="21" y="8"/>
                </a:lnTo>
                <a:lnTo>
                  <a:pt x="36" y="12"/>
                </a:lnTo>
                <a:lnTo>
                  <a:pt x="50" y="2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611" name="AutoShape 51"/>
          <p:cNvSpPr>
            <a:spLocks noChangeArrowheads="1"/>
          </p:cNvSpPr>
          <p:nvPr/>
        </p:nvSpPr>
        <p:spPr bwMode="auto">
          <a:xfrm flipH="1" flipV="1">
            <a:off x="3282950" y="5010150"/>
            <a:ext cx="1252538" cy="768350"/>
          </a:xfrm>
          <a:prstGeom prst="wedgeRoundRectCallout">
            <a:avLst>
              <a:gd name="adj1" fmla="val -87167"/>
              <a:gd name="adj2" fmla="val 121074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Liberia &amp; 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Nigeria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00"/>
                </a:solidFill>
              </a:rPr>
              <a:t>0.1%</a:t>
            </a:r>
            <a:endParaRPr lang="en-GB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361950"/>
            <a:ext cx="7772400" cy="1143000"/>
          </a:xfrm>
        </p:spPr>
        <p:txBody>
          <a:bodyPr/>
          <a:lstStyle/>
          <a:p>
            <a:r>
              <a:rPr lang="en-GB" sz="4000" b="1"/>
              <a:t>Disease-Modifying Anti-rheumatic Drugs (DMARDS)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Introduce early : control symptoms and retard structural damage</a:t>
            </a:r>
          </a:p>
          <a:p>
            <a:pPr>
              <a:lnSpc>
                <a:spcPct val="80000"/>
              </a:lnSpc>
            </a:pPr>
            <a:r>
              <a:rPr lang="en-GB" sz="2800"/>
              <a:t>Mild disease : hydroxychloroquine</a:t>
            </a:r>
          </a:p>
          <a:p>
            <a:pPr>
              <a:lnSpc>
                <a:spcPct val="80000"/>
              </a:lnSpc>
            </a:pPr>
            <a:r>
              <a:rPr lang="en-GB" sz="2800"/>
              <a:t>Moderate to severe disease :</a:t>
            </a:r>
          </a:p>
          <a:p>
            <a:pPr marL="1487488" lvl="1">
              <a:lnSpc>
                <a:spcPct val="70000"/>
              </a:lnSpc>
            </a:pPr>
            <a:r>
              <a:rPr lang="en-GB" sz="2400"/>
              <a:t>salazopyrine</a:t>
            </a:r>
          </a:p>
          <a:p>
            <a:pPr marL="1487488" lvl="1">
              <a:lnSpc>
                <a:spcPct val="70000"/>
              </a:lnSpc>
            </a:pPr>
            <a:r>
              <a:rPr lang="en-GB" sz="2400"/>
              <a:t>methotrexate</a:t>
            </a:r>
          </a:p>
          <a:p>
            <a:pPr marL="1487488" lvl="1">
              <a:lnSpc>
                <a:spcPct val="70000"/>
              </a:lnSpc>
            </a:pPr>
            <a:r>
              <a:rPr lang="en-GB" sz="2400"/>
              <a:t>gold</a:t>
            </a:r>
          </a:p>
          <a:p>
            <a:pPr marL="1487488" lvl="1">
              <a:lnSpc>
                <a:spcPct val="70000"/>
              </a:lnSpc>
            </a:pPr>
            <a:r>
              <a:rPr lang="en-GB" sz="2400"/>
              <a:t>azathioprine</a:t>
            </a:r>
          </a:p>
          <a:p>
            <a:pPr marL="1487488" lvl="1">
              <a:lnSpc>
                <a:spcPct val="70000"/>
              </a:lnSpc>
            </a:pPr>
            <a:r>
              <a:rPr lang="en-GB" sz="2400"/>
              <a:t>cyclosporine</a:t>
            </a:r>
          </a:p>
          <a:p>
            <a:pPr marL="1487488" lvl="1">
              <a:lnSpc>
                <a:spcPct val="70000"/>
              </a:lnSpc>
            </a:pPr>
            <a:r>
              <a:rPr lang="en-GB" sz="2400"/>
              <a:t>leflunomide</a:t>
            </a:r>
          </a:p>
          <a:p>
            <a:pPr>
              <a:lnSpc>
                <a:spcPct val="80000"/>
              </a:lnSpc>
            </a:pPr>
            <a:r>
              <a:rPr lang="en-GB" sz="2800"/>
              <a:t>Need careful monitoring for toxicity and efficacy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/>
              <a:t>Corticosteroids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GB" b="1"/>
              <a:t>Intra-articular</a:t>
            </a:r>
            <a:endParaRPr lang="en-GB"/>
          </a:p>
          <a:p>
            <a:pPr>
              <a:spcBef>
                <a:spcPct val="40000"/>
              </a:spcBef>
            </a:pPr>
            <a:r>
              <a:rPr lang="en-GB" b="1"/>
              <a:t>Pulse :</a:t>
            </a:r>
            <a:r>
              <a:rPr lang="en-GB"/>
              <a:t> during induction period of DMARDS or for significant disease flare</a:t>
            </a:r>
          </a:p>
          <a:p>
            <a:pPr>
              <a:spcBef>
                <a:spcPct val="40000"/>
              </a:spcBef>
            </a:pPr>
            <a:r>
              <a:rPr lang="en-GB" b="1"/>
              <a:t>Low-dose, long-term</a:t>
            </a:r>
            <a:r>
              <a:rPr lang="en-GB"/>
              <a:t> : for severe disease,</a:t>
            </a:r>
            <a:br>
              <a:rPr lang="en-GB"/>
            </a:br>
            <a:r>
              <a:rPr lang="en-GB"/>
              <a:t>control of symptoms, function, </a:t>
            </a:r>
            <a:br>
              <a:rPr lang="en-GB"/>
            </a:br>
            <a:r>
              <a:rPr lang="en-GB"/>
              <a:t>slows radiographic damage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479425"/>
            <a:ext cx="9005888" cy="1143000"/>
          </a:xfrm>
          <a:solidFill>
            <a:schemeClr val="accent2"/>
          </a:solidFill>
          <a:ln/>
        </p:spPr>
        <p:txBody>
          <a:bodyPr lIns="92075" tIns="46038" rIns="92075" bIns="46038"/>
          <a:lstStyle/>
          <a:p>
            <a:r>
              <a:rPr lang="en-US" sz="5400" b="1">
                <a:solidFill>
                  <a:srgbClr val="FFFFFF"/>
                </a:solidFill>
              </a:rPr>
              <a:t>Problems Therapy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795463"/>
            <a:ext cx="8329612" cy="3317875"/>
          </a:xfrm>
          <a:noFill/>
          <a:ln/>
        </p:spPr>
        <p:txBody>
          <a:bodyPr lIns="92075" tIns="46038" rIns="92075" bIns="46038"/>
          <a:lstStyle/>
          <a:p>
            <a:pPr marL="452438" indent="-452438">
              <a:lnSpc>
                <a:spcPct val="90000"/>
              </a:lnSpc>
            </a:pPr>
            <a:r>
              <a:rPr lang="en-US" sz="4000"/>
              <a:t>Limited efficacy</a:t>
            </a:r>
          </a:p>
          <a:p>
            <a:pPr marL="452438" indent="-452438">
              <a:lnSpc>
                <a:spcPct val="90000"/>
              </a:lnSpc>
            </a:pPr>
            <a:r>
              <a:rPr lang="en-US" sz="4000"/>
              <a:t>Diminishing effect over time</a:t>
            </a:r>
          </a:p>
          <a:p>
            <a:pPr marL="452438" indent="-452438">
              <a:lnSpc>
                <a:spcPct val="90000"/>
              </a:lnSpc>
            </a:pPr>
            <a:r>
              <a:rPr lang="en-US" sz="4000"/>
              <a:t>Unacceptable toxicity</a:t>
            </a:r>
          </a:p>
          <a:p>
            <a:pPr marL="452438" indent="-452438">
              <a:lnSpc>
                <a:spcPct val="90000"/>
              </a:lnSpc>
            </a:pPr>
            <a:r>
              <a:rPr lang="en-US" sz="4000"/>
              <a:t>No effect on longterm mobility, mortality</a:t>
            </a:r>
          </a:p>
          <a:p>
            <a:pPr marL="452438" indent="-452438">
              <a:lnSpc>
                <a:spcPct val="90000"/>
              </a:lnSpc>
            </a:pPr>
            <a:r>
              <a:rPr lang="en-US" sz="4000"/>
              <a:t>High cumulative cost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00225" y="749300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/>
              <a:t>What is a biologic therapy?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103563"/>
            <a:ext cx="89154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chemeClr val="tx2"/>
                </a:solidFill>
              </a:rPr>
              <a:t>Protein-based drugs designed to target specific aspects of the inflammatory process</a:t>
            </a:r>
            <a:r>
              <a:rPr lang="en-GB" sz="3600" b="1">
                <a:solidFill>
                  <a:schemeClr val="bg1"/>
                </a:solidFill>
              </a:rPr>
              <a:t>.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36550"/>
            <a:ext cx="8432800" cy="1143000"/>
          </a:xfrm>
        </p:spPr>
        <p:txBody>
          <a:bodyPr/>
          <a:lstStyle/>
          <a:p>
            <a:r>
              <a:rPr lang="en-GB" sz="4000" b="1"/>
              <a:t>Anti-TNF Therapy a significant Advance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446213"/>
            <a:ext cx="7942262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sz="2400" dirty="0"/>
              <a:t>Approved for Treatment 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GB" sz="2400" dirty="0" smtClean="0"/>
              <a:t>5 </a:t>
            </a:r>
            <a:r>
              <a:rPr lang="en-GB" sz="2400" dirty="0"/>
              <a:t>anti-TNF drugs which block action of TNF</a:t>
            </a:r>
          </a:p>
          <a:p>
            <a:pPr lvl="2">
              <a:lnSpc>
                <a:spcPct val="80000"/>
              </a:lnSpc>
              <a:spcAft>
                <a:spcPct val="20000"/>
              </a:spcAft>
            </a:pPr>
            <a:r>
              <a:rPr lang="en-GB" dirty="0" err="1"/>
              <a:t>infliximab</a:t>
            </a:r>
            <a:r>
              <a:rPr lang="en-GB" dirty="0"/>
              <a:t> given intravenously 8 weekly</a:t>
            </a:r>
          </a:p>
          <a:p>
            <a:pPr lvl="2">
              <a:lnSpc>
                <a:spcPct val="80000"/>
              </a:lnSpc>
              <a:spcAft>
                <a:spcPct val="20000"/>
              </a:spcAft>
            </a:pPr>
            <a:r>
              <a:rPr lang="en-GB" dirty="0" err="1"/>
              <a:t>etanercept</a:t>
            </a:r>
            <a:r>
              <a:rPr lang="en-GB" dirty="0"/>
              <a:t> self administered injections twice weekly </a:t>
            </a:r>
          </a:p>
          <a:p>
            <a:pPr lvl="2">
              <a:lnSpc>
                <a:spcPct val="80000"/>
              </a:lnSpc>
              <a:spcAft>
                <a:spcPct val="20000"/>
              </a:spcAft>
            </a:pPr>
            <a:r>
              <a:rPr lang="en-GB" dirty="0" err="1" smtClean="0"/>
              <a:t>Adalimumab</a:t>
            </a:r>
            <a:r>
              <a:rPr lang="en-GB" dirty="0" smtClean="0"/>
              <a:t> </a:t>
            </a:r>
            <a:r>
              <a:rPr lang="en-GB" dirty="0"/>
              <a:t>self </a:t>
            </a:r>
            <a:r>
              <a:rPr lang="en-GB" dirty="0" err="1"/>
              <a:t>administerd</a:t>
            </a:r>
            <a:r>
              <a:rPr lang="en-GB" dirty="0"/>
              <a:t> injections </a:t>
            </a:r>
            <a:r>
              <a:rPr lang="en-GB" dirty="0" smtClean="0"/>
              <a:t>fortnightly</a:t>
            </a:r>
          </a:p>
          <a:p>
            <a:pPr lvl="2">
              <a:lnSpc>
                <a:spcPct val="80000"/>
              </a:lnSpc>
              <a:spcAft>
                <a:spcPct val="20000"/>
              </a:spcAft>
            </a:pPr>
            <a:r>
              <a:rPr lang="en-GB" dirty="0" err="1" smtClean="0"/>
              <a:t>Certolizumab</a:t>
            </a:r>
            <a:r>
              <a:rPr lang="en-GB" dirty="0" smtClean="0"/>
              <a:t> self </a:t>
            </a:r>
            <a:r>
              <a:rPr lang="en-GB" dirty="0" err="1" smtClean="0"/>
              <a:t>administerd</a:t>
            </a:r>
            <a:r>
              <a:rPr lang="en-GB" dirty="0" smtClean="0"/>
              <a:t> injections fortnightly</a:t>
            </a:r>
          </a:p>
          <a:p>
            <a:pPr lvl="2">
              <a:lnSpc>
                <a:spcPct val="80000"/>
              </a:lnSpc>
              <a:spcAft>
                <a:spcPct val="20000"/>
              </a:spcAft>
            </a:pPr>
            <a:r>
              <a:rPr lang="en-GB" dirty="0" err="1" smtClean="0"/>
              <a:t>Golimumab</a:t>
            </a:r>
            <a:r>
              <a:rPr lang="en-GB" dirty="0" smtClean="0"/>
              <a:t>	 self </a:t>
            </a:r>
            <a:r>
              <a:rPr lang="en-GB" dirty="0" err="1" smtClean="0"/>
              <a:t>administerd</a:t>
            </a:r>
            <a:r>
              <a:rPr lang="en-GB" dirty="0" smtClean="0"/>
              <a:t> injections monthly 	</a:t>
            </a:r>
            <a:endParaRPr lang="en-GB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sz="2400" dirty="0"/>
              <a:t>Durable control of symptoms and signs; improve function; quality of life; and prevent joint damage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sz="2400" dirty="0"/>
              <a:t>Not all patients respond and remissions uncommon, continuing therapy required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GB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383463" y="25146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Target Cells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 rot="1907928">
            <a:off x="4668838" y="1835150"/>
            <a:ext cx="644525" cy="147638"/>
          </a:xfrm>
          <a:prstGeom prst="rightArrow">
            <a:avLst>
              <a:gd name="adj1" fmla="val 50000"/>
              <a:gd name="adj2" fmla="val 109139"/>
            </a:avLst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756025" y="2703513"/>
            <a:ext cx="1119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/>
              <a:t>SIGNALS</a:t>
            </a: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3887788" y="2590800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 rot="19320859">
            <a:off x="5959475" y="2457450"/>
            <a:ext cx="1355725" cy="7556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 rot="-1035623">
            <a:off x="6180138" y="2538413"/>
            <a:ext cx="195262" cy="255587"/>
            <a:chOff x="4954" y="2340"/>
            <a:chExt cx="262" cy="344"/>
          </a:xfrm>
        </p:grpSpPr>
        <p:sp>
          <p:nvSpPr>
            <p:cNvPr id="89096" name="Freeform 8"/>
            <p:cNvSpPr>
              <a:spLocks/>
            </p:cNvSpPr>
            <p:nvPr/>
          </p:nvSpPr>
          <p:spPr bwMode="auto">
            <a:xfrm rot="-2229024">
              <a:off x="5068" y="2340"/>
              <a:ext cx="148" cy="271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72" y="92"/>
                </a:cxn>
                <a:cxn ang="0">
                  <a:pos x="60" y="228"/>
                </a:cxn>
                <a:cxn ang="0">
                  <a:pos x="40" y="252"/>
                </a:cxn>
                <a:cxn ang="0">
                  <a:pos x="12" y="276"/>
                </a:cxn>
                <a:cxn ang="0">
                  <a:pos x="0" y="324"/>
                </a:cxn>
                <a:cxn ang="0">
                  <a:pos x="12" y="368"/>
                </a:cxn>
                <a:cxn ang="0">
                  <a:pos x="84" y="388"/>
                </a:cxn>
                <a:cxn ang="0">
                  <a:pos x="132" y="364"/>
                </a:cxn>
                <a:cxn ang="0">
                  <a:pos x="132" y="300"/>
                </a:cxn>
                <a:cxn ang="0">
                  <a:pos x="112" y="276"/>
                </a:cxn>
                <a:cxn ang="0">
                  <a:pos x="60" y="268"/>
                </a:cxn>
                <a:cxn ang="0">
                  <a:pos x="20" y="324"/>
                </a:cxn>
                <a:cxn ang="0">
                  <a:pos x="44" y="352"/>
                </a:cxn>
              </a:cxnLst>
              <a:rect l="0" t="0" r="r" b="b"/>
              <a:pathLst>
                <a:path w="132" h="388">
                  <a:moveTo>
                    <a:pt x="104" y="0"/>
                  </a:moveTo>
                  <a:lnTo>
                    <a:pt x="72" y="92"/>
                  </a:lnTo>
                  <a:lnTo>
                    <a:pt x="60" y="228"/>
                  </a:lnTo>
                  <a:lnTo>
                    <a:pt x="40" y="252"/>
                  </a:lnTo>
                  <a:lnTo>
                    <a:pt x="12" y="276"/>
                  </a:lnTo>
                  <a:lnTo>
                    <a:pt x="0" y="324"/>
                  </a:lnTo>
                  <a:lnTo>
                    <a:pt x="12" y="368"/>
                  </a:lnTo>
                  <a:lnTo>
                    <a:pt x="84" y="388"/>
                  </a:lnTo>
                  <a:lnTo>
                    <a:pt x="132" y="364"/>
                  </a:lnTo>
                  <a:lnTo>
                    <a:pt x="132" y="300"/>
                  </a:lnTo>
                  <a:lnTo>
                    <a:pt x="112" y="276"/>
                  </a:lnTo>
                  <a:lnTo>
                    <a:pt x="60" y="268"/>
                  </a:lnTo>
                  <a:lnTo>
                    <a:pt x="20" y="324"/>
                  </a:lnTo>
                  <a:lnTo>
                    <a:pt x="44" y="352"/>
                  </a:lnTo>
                </a:path>
              </a:pathLst>
            </a:custGeom>
            <a:noFill/>
            <a:ln w="38100" cmpd="sng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auto">
            <a:xfrm rot="-2229024">
              <a:off x="4954" y="2413"/>
              <a:ext cx="148" cy="271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72" y="92"/>
                </a:cxn>
                <a:cxn ang="0">
                  <a:pos x="60" y="228"/>
                </a:cxn>
                <a:cxn ang="0">
                  <a:pos x="40" y="252"/>
                </a:cxn>
                <a:cxn ang="0">
                  <a:pos x="12" y="276"/>
                </a:cxn>
                <a:cxn ang="0">
                  <a:pos x="0" y="324"/>
                </a:cxn>
                <a:cxn ang="0">
                  <a:pos x="12" y="368"/>
                </a:cxn>
                <a:cxn ang="0">
                  <a:pos x="84" y="388"/>
                </a:cxn>
                <a:cxn ang="0">
                  <a:pos x="132" y="364"/>
                </a:cxn>
                <a:cxn ang="0">
                  <a:pos x="132" y="300"/>
                </a:cxn>
                <a:cxn ang="0">
                  <a:pos x="112" y="276"/>
                </a:cxn>
                <a:cxn ang="0">
                  <a:pos x="60" y="268"/>
                </a:cxn>
                <a:cxn ang="0">
                  <a:pos x="20" y="324"/>
                </a:cxn>
                <a:cxn ang="0">
                  <a:pos x="44" y="352"/>
                </a:cxn>
              </a:cxnLst>
              <a:rect l="0" t="0" r="r" b="b"/>
              <a:pathLst>
                <a:path w="132" h="388">
                  <a:moveTo>
                    <a:pt x="104" y="0"/>
                  </a:moveTo>
                  <a:lnTo>
                    <a:pt x="72" y="92"/>
                  </a:lnTo>
                  <a:lnTo>
                    <a:pt x="60" y="228"/>
                  </a:lnTo>
                  <a:lnTo>
                    <a:pt x="40" y="252"/>
                  </a:lnTo>
                  <a:lnTo>
                    <a:pt x="12" y="276"/>
                  </a:lnTo>
                  <a:lnTo>
                    <a:pt x="0" y="324"/>
                  </a:lnTo>
                  <a:lnTo>
                    <a:pt x="12" y="368"/>
                  </a:lnTo>
                  <a:lnTo>
                    <a:pt x="84" y="388"/>
                  </a:lnTo>
                  <a:lnTo>
                    <a:pt x="132" y="364"/>
                  </a:lnTo>
                  <a:lnTo>
                    <a:pt x="132" y="300"/>
                  </a:lnTo>
                  <a:lnTo>
                    <a:pt x="112" y="276"/>
                  </a:lnTo>
                  <a:lnTo>
                    <a:pt x="60" y="268"/>
                  </a:lnTo>
                  <a:lnTo>
                    <a:pt x="20" y="324"/>
                  </a:lnTo>
                  <a:lnTo>
                    <a:pt x="44" y="352"/>
                  </a:lnTo>
                </a:path>
              </a:pathLst>
            </a:custGeom>
            <a:noFill/>
            <a:ln w="38100" cmpd="sng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auto">
            <a:xfrm rot="-2229024">
              <a:off x="5019" y="2376"/>
              <a:ext cx="148" cy="271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72" y="92"/>
                </a:cxn>
                <a:cxn ang="0">
                  <a:pos x="60" y="228"/>
                </a:cxn>
                <a:cxn ang="0">
                  <a:pos x="40" y="252"/>
                </a:cxn>
                <a:cxn ang="0">
                  <a:pos x="12" y="276"/>
                </a:cxn>
                <a:cxn ang="0">
                  <a:pos x="0" y="324"/>
                </a:cxn>
                <a:cxn ang="0">
                  <a:pos x="12" y="368"/>
                </a:cxn>
                <a:cxn ang="0">
                  <a:pos x="84" y="388"/>
                </a:cxn>
                <a:cxn ang="0">
                  <a:pos x="132" y="364"/>
                </a:cxn>
                <a:cxn ang="0">
                  <a:pos x="132" y="300"/>
                </a:cxn>
                <a:cxn ang="0">
                  <a:pos x="112" y="276"/>
                </a:cxn>
                <a:cxn ang="0">
                  <a:pos x="60" y="268"/>
                </a:cxn>
                <a:cxn ang="0">
                  <a:pos x="20" y="324"/>
                </a:cxn>
                <a:cxn ang="0">
                  <a:pos x="44" y="352"/>
                </a:cxn>
              </a:cxnLst>
              <a:rect l="0" t="0" r="r" b="b"/>
              <a:pathLst>
                <a:path w="132" h="388">
                  <a:moveTo>
                    <a:pt x="104" y="0"/>
                  </a:moveTo>
                  <a:lnTo>
                    <a:pt x="72" y="92"/>
                  </a:lnTo>
                  <a:lnTo>
                    <a:pt x="60" y="228"/>
                  </a:lnTo>
                  <a:lnTo>
                    <a:pt x="40" y="252"/>
                  </a:lnTo>
                  <a:lnTo>
                    <a:pt x="12" y="276"/>
                  </a:lnTo>
                  <a:lnTo>
                    <a:pt x="0" y="324"/>
                  </a:lnTo>
                  <a:lnTo>
                    <a:pt x="12" y="368"/>
                  </a:lnTo>
                  <a:lnTo>
                    <a:pt x="84" y="388"/>
                  </a:lnTo>
                  <a:lnTo>
                    <a:pt x="132" y="364"/>
                  </a:lnTo>
                  <a:lnTo>
                    <a:pt x="132" y="300"/>
                  </a:lnTo>
                  <a:lnTo>
                    <a:pt x="112" y="276"/>
                  </a:lnTo>
                  <a:lnTo>
                    <a:pt x="60" y="268"/>
                  </a:lnTo>
                  <a:lnTo>
                    <a:pt x="20" y="324"/>
                  </a:lnTo>
                  <a:lnTo>
                    <a:pt x="44" y="352"/>
                  </a:lnTo>
                </a:path>
              </a:pathLst>
            </a:custGeom>
            <a:noFill/>
            <a:ln w="38100" cmpd="sng">
              <a:solidFill>
                <a:srgbClr val="33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9099" name="Oval 11"/>
          <p:cNvSpPr>
            <a:spLocks noChangeArrowheads="1"/>
          </p:cNvSpPr>
          <p:nvPr/>
        </p:nvSpPr>
        <p:spPr bwMode="auto">
          <a:xfrm rot="18942746">
            <a:off x="6503988" y="2722563"/>
            <a:ext cx="317500" cy="255587"/>
          </a:xfrm>
          <a:prstGeom prst="ellipse">
            <a:avLst/>
          </a:prstGeom>
          <a:solidFill>
            <a:srgbClr val="5F5F5F"/>
          </a:solid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auto">
          <a:xfrm rot="-2880471">
            <a:off x="5895181" y="2283619"/>
            <a:ext cx="42863" cy="11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FF"/>
              </a:gs>
              <a:gs pos="100000">
                <a:srgbClr val="33CC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9101" name="Group 13"/>
          <p:cNvGrpSpPr>
            <a:grpSpLocks/>
          </p:cNvGrpSpPr>
          <p:nvPr/>
        </p:nvGrpSpPr>
        <p:grpSpPr bwMode="auto">
          <a:xfrm rot="-7568064">
            <a:off x="5892007" y="2313781"/>
            <a:ext cx="287338" cy="231775"/>
            <a:chOff x="2224" y="401"/>
            <a:chExt cx="387" cy="312"/>
          </a:xfrm>
        </p:grpSpPr>
        <p:grpSp>
          <p:nvGrpSpPr>
            <p:cNvPr id="89102" name="Group 14"/>
            <p:cNvGrpSpPr>
              <a:grpSpLocks/>
            </p:cNvGrpSpPr>
            <p:nvPr/>
          </p:nvGrpSpPr>
          <p:grpSpPr bwMode="auto">
            <a:xfrm>
              <a:off x="2225" y="401"/>
              <a:ext cx="386" cy="312"/>
              <a:chOff x="2225" y="401"/>
              <a:chExt cx="386" cy="312"/>
            </a:xfrm>
          </p:grpSpPr>
          <p:sp>
            <p:nvSpPr>
              <p:cNvPr id="89103" name="Oval 15"/>
              <p:cNvSpPr>
                <a:spLocks noChangeArrowheads="1"/>
              </p:cNvSpPr>
              <p:nvPr/>
            </p:nvSpPr>
            <p:spPr bwMode="auto">
              <a:xfrm rot="-36013861">
                <a:off x="2347" y="401"/>
                <a:ext cx="264" cy="26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104" name="Freeform 16"/>
              <p:cNvSpPr>
                <a:spLocks/>
              </p:cNvSpPr>
              <p:nvPr/>
            </p:nvSpPr>
            <p:spPr bwMode="auto">
              <a:xfrm rot="-17535159">
                <a:off x="2222" y="461"/>
                <a:ext cx="255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288"/>
                  </a:cxn>
                  <a:cxn ang="0">
                    <a:pos x="294" y="20"/>
                  </a:cxn>
                </a:cxnLst>
                <a:rect l="0" t="0" r="r" b="b"/>
                <a:pathLst>
                  <a:path w="294" h="291">
                    <a:moveTo>
                      <a:pt x="0" y="0"/>
                    </a:moveTo>
                    <a:cubicBezTo>
                      <a:pt x="29" y="142"/>
                      <a:pt x="59" y="285"/>
                      <a:pt x="108" y="288"/>
                    </a:cubicBezTo>
                    <a:cubicBezTo>
                      <a:pt x="157" y="291"/>
                      <a:pt x="263" y="65"/>
                      <a:pt x="294" y="20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9105" name="Arc 17"/>
            <p:cNvSpPr>
              <a:spLocks/>
            </p:cNvSpPr>
            <p:nvPr/>
          </p:nvSpPr>
          <p:spPr bwMode="auto">
            <a:xfrm rot="-17340121">
              <a:off x="2473" y="403"/>
              <a:ext cx="47" cy="1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06" name="Arc 18"/>
            <p:cNvSpPr>
              <a:spLocks/>
            </p:cNvSpPr>
            <p:nvPr/>
          </p:nvSpPr>
          <p:spPr bwMode="auto">
            <a:xfrm rot="4259879" flipH="1">
              <a:off x="2480" y="459"/>
              <a:ext cx="66" cy="1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 rot="4259879" flipH="1">
              <a:off x="2315" y="469"/>
              <a:ext cx="16" cy="19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 rot="-2945087">
            <a:off x="6053138" y="2151062"/>
            <a:ext cx="95250" cy="473075"/>
            <a:chOff x="4002" y="1278"/>
            <a:chExt cx="128" cy="635"/>
          </a:xfrm>
        </p:grpSpPr>
        <p:sp>
          <p:nvSpPr>
            <p:cNvPr id="89109" name="AutoShape 21"/>
            <p:cNvSpPr>
              <a:spLocks noChangeArrowheads="1"/>
            </p:cNvSpPr>
            <p:nvPr/>
          </p:nvSpPr>
          <p:spPr bwMode="auto">
            <a:xfrm rot="-2496667">
              <a:off x="4014" y="1278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10" name="AutoShape 22"/>
            <p:cNvSpPr>
              <a:spLocks noChangeArrowheads="1"/>
            </p:cNvSpPr>
            <p:nvPr/>
          </p:nvSpPr>
          <p:spPr bwMode="auto">
            <a:xfrm rot="-146605">
              <a:off x="4074" y="1426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11" name="AutoShape 23"/>
            <p:cNvSpPr>
              <a:spLocks noChangeArrowheads="1"/>
            </p:cNvSpPr>
            <p:nvPr/>
          </p:nvSpPr>
          <p:spPr bwMode="auto">
            <a:xfrm rot="1298297">
              <a:off x="4042" y="1586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12" name="AutoShape 24"/>
            <p:cNvSpPr>
              <a:spLocks noChangeArrowheads="1"/>
            </p:cNvSpPr>
            <p:nvPr/>
          </p:nvSpPr>
          <p:spPr bwMode="auto">
            <a:xfrm rot="370005">
              <a:off x="4002" y="1754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9113" name="Group 25"/>
          <p:cNvGrpSpPr>
            <a:grpSpLocks/>
          </p:cNvGrpSpPr>
          <p:nvPr/>
        </p:nvGrpSpPr>
        <p:grpSpPr bwMode="auto">
          <a:xfrm rot="18654913" flipH="1">
            <a:off x="5945982" y="2275681"/>
            <a:ext cx="95250" cy="471487"/>
            <a:chOff x="4002" y="1278"/>
            <a:chExt cx="128" cy="635"/>
          </a:xfrm>
        </p:grpSpPr>
        <p:sp>
          <p:nvSpPr>
            <p:cNvPr id="89114" name="AutoShape 26"/>
            <p:cNvSpPr>
              <a:spLocks noChangeArrowheads="1"/>
            </p:cNvSpPr>
            <p:nvPr/>
          </p:nvSpPr>
          <p:spPr bwMode="auto">
            <a:xfrm rot="-2496667">
              <a:off x="4014" y="1278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15" name="AutoShape 27"/>
            <p:cNvSpPr>
              <a:spLocks noChangeArrowheads="1"/>
            </p:cNvSpPr>
            <p:nvPr/>
          </p:nvSpPr>
          <p:spPr bwMode="auto">
            <a:xfrm rot="-146605">
              <a:off x="4074" y="1426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16" name="AutoShape 28"/>
            <p:cNvSpPr>
              <a:spLocks noChangeArrowheads="1"/>
            </p:cNvSpPr>
            <p:nvPr/>
          </p:nvSpPr>
          <p:spPr bwMode="auto">
            <a:xfrm rot="1298297">
              <a:off x="4042" y="1586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17" name="AutoShape 29"/>
            <p:cNvSpPr>
              <a:spLocks noChangeArrowheads="1"/>
            </p:cNvSpPr>
            <p:nvPr/>
          </p:nvSpPr>
          <p:spPr bwMode="auto">
            <a:xfrm rot="370005">
              <a:off x="4002" y="1754"/>
              <a:ext cx="56" cy="1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33CC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9118" name="AutoShape 30"/>
          <p:cNvSpPr>
            <a:spLocks noChangeArrowheads="1"/>
          </p:cNvSpPr>
          <p:nvPr/>
        </p:nvSpPr>
        <p:spPr bwMode="auto">
          <a:xfrm rot="-3034615">
            <a:off x="6164263" y="2505075"/>
            <a:ext cx="41275" cy="11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FF"/>
              </a:gs>
              <a:gs pos="100000">
                <a:srgbClr val="33CC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9119" name="Group 31"/>
          <p:cNvGrpSpPr>
            <a:grpSpLocks/>
          </p:cNvGrpSpPr>
          <p:nvPr/>
        </p:nvGrpSpPr>
        <p:grpSpPr bwMode="auto">
          <a:xfrm>
            <a:off x="727075" y="1878013"/>
            <a:ext cx="1412875" cy="1487487"/>
            <a:chOff x="769" y="994"/>
            <a:chExt cx="1480" cy="1527"/>
          </a:xfrm>
        </p:grpSpPr>
        <p:sp>
          <p:nvSpPr>
            <p:cNvPr id="89120" name="AutoShape 32"/>
            <p:cNvSpPr>
              <a:spLocks noChangeArrowheads="1"/>
            </p:cNvSpPr>
            <p:nvPr/>
          </p:nvSpPr>
          <p:spPr bwMode="auto">
            <a:xfrm>
              <a:off x="769" y="1421"/>
              <a:ext cx="1480" cy="11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9121" name="Group 33"/>
            <p:cNvGrpSpPr>
              <a:grpSpLocks/>
            </p:cNvGrpSpPr>
            <p:nvPr/>
          </p:nvGrpSpPr>
          <p:grpSpPr bwMode="auto">
            <a:xfrm rot="6116559">
              <a:off x="1350" y="1032"/>
              <a:ext cx="387" cy="312"/>
              <a:chOff x="2224" y="401"/>
              <a:chExt cx="387" cy="312"/>
            </a:xfrm>
          </p:grpSpPr>
          <p:grpSp>
            <p:nvGrpSpPr>
              <p:cNvPr id="89122" name="Group 34"/>
              <p:cNvGrpSpPr>
                <a:grpSpLocks/>
              </p:cNvGrpSpPr>
              <p:nvPr/>
            </p:nvGrpSpPr>
            <p:grpSpPr bwMode="auto">
              <a:xfrm>
                <a:off x="2225" y="401"/>
                <a:ext cx="386" cy="312"/>
                <a:chOff x="2225" y="401"/>
                <a:chExt cx="386" cy="312"/>
              </a:xfrm>
            </p:grpSpPr>
            <p:sp>
              <p:nvSpPr>
                <p:cNvPr id="89123" name="Oval 35"/>
                <p:cNvSpPr>
                  <a:spLocks noChangeArrowheads="1"/>
                </p:cNvSpPr>
                <p:nvPr/>
              </p:nvSpPr>
              <p:spPr bwMode="auto">
                <a:xfrm rot="-36013861">
                  <a:off x="2347" y="401"/>
                  <a:ext cx="264" cy="264"/>
                </a:xfrm>
                <a:prstGeom prst="ellipse">
                  <a:avLst/>
                </a:prstGeom>
                <a:solidFill>
                  <a:srgbClr val="FF0066"/>
                </a:solidFill>
                <a:ln w="12700">
                  <a:solidFill>
                    <a:srgbClr val="66FF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auto">
                <a:xfrm rot="-17535159">
                  <a:off x="2222" y="461"/>
                  <a:ext cx="255" cy="2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288"/>
                    </a:cxn>
                    <a:cxn ang="0">
                      <a:pos x="294" y="20"/>
                    </a:cxn>
                  </a:cxnLst>
                  <a:rect l="0" t="0" r="r" b="b"/>
                  <a:pathLst>
                    <a:path w="294" h="291">
                      <a:moveTo>
                        <a:pt x="0" y="0"/>
                      </a:moveTo>
                      <a:cubicBezTo>
                        <a:pt x="29" y="142"/>
                        <a:pt x="59" y="285"/>
                        <a:pt x="108" y="288"/>
                      </a:cubicBezTo>
                      <a:cubicBezTo>
                        <a:pt x="157" y="291"/>
                        <a:pt x="263" y="65"/>
                        <a:pt x="294" y="20"/>
                      </a:cubicBezTo>
                    </a:path>
                  </a:pathLst>
                </a:custGeom>
                <a:solidFill>
                  <a:srgbClr val="FF0066"/>
                </a:solidFill>
                <a:ln w="9525">
                  <a:solidFill>
                    <a:srgbClr val="66FF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9125" name="Arc 37"/>
              <p:cNvSpPr>
                <a:spLocks/>
              </p:cNvSpPr>
              <p:nvPr/>
            </p:nvSpPr>
            <p:spPr bwMode="auto">
              <a:xfrm rot="-17340121">
                <a:off x="2473" y="403"/>
                <a:ext cx="47" cy="1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126" name="Arc 38"/>
              <p:cNvSpPr>
                <a:spLocks/>
              </p:cNvSpPr>
              <p:nvPr/>
            </p:nvSpPr>
            <p:spPr bwMode="auto">
              <a:xfrm rot="4259879" flipH="1">
                <a:off x="2480" y="459"/>
                <a:ext cx="66" cy="17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127" name="Line 39"/>
              <p:cNvSpPr>
                <a:spLocks noChangeShapeType="1"/>
              </p:cNvSpPr>
              <p:nvPr/>
            </p:nvSpPr>
            <p:spPr bwMode="auto">
              <a:xfrm rot="4259879" flipH="1">
                <a:off x="2315" y="469"/>
                <a:ext cx="16" cy="198"/>
              </a:xfrm>
              <a:prstGeom prst="line">
                <a:avLst/>
              </a:prstGeom>
              <a:noFill/>
              <a:ln w="9525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9128" name="Freeform 40"/>
            <p:cNvSpPr>
              <a:spLocks/>
            </p:cNvSpPr>
            <p:nvPr/>
          </p:nvSpPr>
          <p:spPr bwMode="auto">
            <a:xfrm>
              <a:off x="1472" y="1304"/>
              <a:ext cx="47" cy="28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55"/>
                </a:cxn>
                <a:cxn ang="0">
                  <a:pos x="47" y="94"/>
                </a:cxn>
                <a:cxn ang="0">
                  <a:pos x="23" y="164"/>
                </a:cxn>
                <a:cxn ang="0">
                  <a:pos x="31" y="219"/>
                </a:cxn>
                <a:cxn ang="0">
                  <a:pos x="31" y="281"/>
                </a:cxn>
              </a:cxnLst>
              <a:rect l="0" t="0" r="r" b="b"/>
              <a:pathLst>
                <a:path w="47" h="281">
                  <a:moveTo>
                    <a:pt x="31" y="0"/>
                  </a:moveTo>
                  <a:lnTo>
                    <a:pt x="0" y="55"/>
                  </a:lnTo>
                  <a:lnTo>
                    <a:pt x="47" y="94"/>
                  </a:lnTo>
                  <a:lnTo>
                    <a:pt x="23" y="164"/>
                  </a:lnTo>
                  <a:lnTo>
                    <a:pt x="31" y="219"/>
                  </a:lnTo>
                  <a:lnTo>
                    <a:pt x="31" y="281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29" name="Freeform 41"/>
            <p:cNvSpPr>
              <a:spLocks/>
            </p:cNvSpPr>
            <p:nvPr/>
          </p:nvSpPr>
          <p:spPr bwMode="auto">
            <a:xfrm>
              <a:off x="1536" y="1265"/>
              <a:ext cx="47" cy="28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55"/>
                </a:cxn>
                <a:cxn ang="0">
                  <a:pos x="47" y="94"/>
                </a:cxn>
                <a:cxn ang="0">
                  <a:pos x="23" y="164"/>
                </a:cxn>
                <a:cxn ang="0">
                  <a:pos x="31" y="219"/>
                </a:cxn>
                <a:cxn ang="0">
                  <a:pos x="31" y="281"/>
                </a:cxn>
              </a:cxnLst>
              <a:rect l="0" t="0" r="r" b="b"/>
              <a:pathLst>
                <a:path w="47" h="281">
                  <a:moveTo>
                    <a:pt x="31" y="0"/>
                  </a:moveTo>
                  <a:lnTo>
                    <a:pt x="0" y="55"/>
                  </a:lnTo>
                  <a:lnTo>
                    <a:pt x="47" y="94"/>
                  </a:lnTo>
                  <a:lnTo>
                    <a:pt x="23" y="164"/>
                  </a:lnTo>
                  <a:lnTo>
                    <a:pt x="31" y="219"/>
                  </a:lnTo>
                  <a:lnTo>
                    <a:pt x="31" y="281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30" name="Freeform 42"/>
            <p:cNvSpPr>
              <a:spLocks/>
            </p:cNvSpPr>
            <p:nvPr/>
          </p:nvSpPr>
          <p:spPr bwMode="auto">
            <a:xfrm>
              <a:off x="1601" y="1316"/>
              <a:ext cx="47" cy="28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55"/>
                </a:cxn>
                <a:cxn ang="0">
                  <a:pos x="47" y="94"/>
                </a:cxn>
                <a:cxn ang="0">
                  <a:pos x="23" y="164"/>
                </a:cxn>
                <a:cxn ang="0">
                  <a:pos x="31" y="219"/>
                </a:cxn>
                <a:cxn ang="0">
                  <a:pos x="31" y="281"/>
                </a:cxn>
              </a:cxnLst>
              <a:rect l="0" t="0" r="r" b="b"/>
              <a:pathLst>
                <a:path w="47" h="281">
                  <a:moveTo>
                    <a:pt x="31" y="0"/>
                  </a:moveTo>
                  <a:lnTo>
                    <a:pt x="0" y="55"/>
                  </a:lnTo>
                  <a:lnTo>
                    <a:pt x="47" y="94"/>
                  </a:lnTo>
                  <a:lnTo>
                    <a:pt x="23" y="164"/>
                  </a:lnTo>
                  <a:lnTo>
                    <a:pt x="31" y="219"/>
                  </a:lnTo>
                  <a:lnTo>
                    <a:pt x="31" y="281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31" name="Oval 43"/>
            <p:cNvSpPr>
              <a:spLocks noChangeArrowheads="1"/>
            </p:cNvSpPr>
            <p:nvPr/>
          </p:nvSpPr>
          <p:spPr bwMode="auto">
            <a:xfrm>
              <a:off x="1221" y="1734"/>
              <a:ext cx="631" cy="491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32" name="Line 44"/>
            <p:cNvSpPr>
              <a:spLocks noChangeShapeType="1"/>
            </p:cNvSpPr>
            <p:nvPr/>
          </p:nvSpPr>
          <p:spPr bwMode="auto">
            <a:xfrm>
              <a:off x="1066" y="1397"/>
              <a:ext cx="110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9133" name="Group 45"/>
          <p:cNvGrpSpPr>
            <a:grpSpLocks/>
          </p:cNvGrpSpPr>
          <p:nvPr/>
        </p:nvGrpSpPr>
        <p:grpSpPr bwMode="auto">
          <a:xfrm rot="12181203">
            <a:off x="4068763" y="1531938"/>
            <a:ext cx="342900" cy="342900"/>
            <a:chOff x="2224" y="401"/>
            <a:chExt cx="387" cy="312"/>
          </a:xfrm>
        </p:grpSpPr>
        <p:grpSp>
          <p:nvGrpSpPr>
            <p:cNvPr id="89134" name="Group 46"/>
            <p:cNvGrpSpPr>
              <a:grpSpLocks/>
            </p:cNvGrpSpPr>
            <p:nvPr/>
          </p:nvGrpSpPr>
          <p:grpSpPr bwMode="auto">
            <a:xfrm>
              <a:off x="2225" y="401"/>
              <a:ext cx="386" cy="312"/>
              <a:chOff x="2225" y="401"/>
              <a:chExt cx="386" cy="312"/>
            </a:xfrm>
          </p:grpSpPr>
          <p:sp>
            <p:nvSpPr>
              <p:cNvPr id="89135" name="Oval 47"/>
              <p:cNvSpPr>
                <a:spLocks noChangeArrowheads="1"/>
              </p:cNvSpPr>
              <p:nvPr/>
            </p:nvSpPr>
            <p:spPr bwMode="auto">
              <a:xfrm rot="-36013861">
                <a:off x="2347" y="401"/>
                <a:ext cx="264" cy="26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136" name="Freeform 48"/>
              <p:cNvSpPr>
                <a:spLocks/>
              </p:cNvSpPr>
              <p:nvPr/>
            </p:nvSpPr>
            <p:spPr bwMode="auto">
              <a:xfrm rot="-17535159">
                <a:off x="2222" y="461"/>
                <a:ext cx="255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288"/>
                  </a:cxn>
                  <a:cxn ang="0">
                    <a:pos x="294" y="20"/>
                  </a:cxn>
                </a:cxnLst>
                <a:rect l="0" t="0" r="r" b="b"/>
                <a:pathLst>
                  <a:path w="294" h="291">
                    <a:moveTo>
                      <a:pt x="0" y="0"/>
                    </a:moveTo>
                    <a:cubicBezTo>
                      <a:pt x="29" y="142"/>
                      <a:pt x="59" y="285"/>
                      <a:pt x="108" y="288"/>
                    </a:cubicBezTo>
                    <a:cubicBezTo>
                      <a:pt x="157" y="291"/>
                      <a:pt x="263" y="65"/>
                      <a:pt x="294" y="20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9137" name="Arc 49"/>
            <p:cNvSpPr>
              <a:spLocks/>
            </p:cNvSpPr>
            <p:nvPr/>
          </p:nvSpPr>
          <p:spPr bwMode="auto">
            <a:xfrm rot="-17340121">
              <a:off x="2473" y="403"/>
              <a:ext cx="47" cy="1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38" name="Arc 50"/>
            <p:cNvSpPr>
              <a:spLocks/>
            </p:cNvSpPr>
            <p:nvPr/>
          </p:nvSpPr>
          <p:spPr bwMode="auto">
            <a:xfrm rot="4259879" flipH="1">
              <a:off x="2480" y="459"/>
              <a:ext cx="66" cy="1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39" name="Line 51"/>
            <p:cNvSpPr>
              <a:spLocks noChangeShapeType="1"/>
            </p:cNvSpPr>
            <p:nvPr/>
          </p:nvSpPr>
          <p:spPr bwMode="auto">
            <a:xfrm rot="4259879" flipH="1">
              <a:off x="2315" y="469"/>
              <a:ext cx="16" cy="19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9140" name="AutoShape 52"/>
          <p:cNvSpPr>
            <a:spLocks noChangeArrowheads="1"/>
          </p:cNvSpPr>
          <p:nvPr/>
        </p:nvSpPr>
        <p:spPr bwMode="auto">
          <a:xfrm rot="-1478060">
            <a:off x="3057525" y="1758950"/>
            <a:ext cx="644525" cy="147638"/>
          </a:xfrm>
          <a:prstGeom prst="rightArrow">
            <a:avLst>
              <a:gd name="adj1" fmla="val 50000"/>
              <a:gd name="adj2" fmla="val 109139"/>
            </a:avLst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41" name="Rectangle 53"/>
          <p:cNvSpPr>
            <a:spLocks noChangeArrowheads="1"/>
          </p:cNvSpPr>
          <p:nvPr/>
        </p:nvSpPr>
        <p:spPr bwMode="auto">
          <a:xfrm>
            <a:off x="3800475" y="1912938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b="1"/>
              <a:t>TNF</a:t>
            </a:r>
            <a:r>
              <a:rPr lang="en-US" b="1">
                <a:latin typeface="Symbol" pitchFamily="18" charset="2"/>
              </a:rPr>
              <a:t>a</a:t>
            </a:r>
            <a:endParaRPr lang="en-US" sz="1800" b="1"/>
          </a:p>
        </p:txBody>
      </p:sp>
      <p:sp>
        <p:nvSpPr>
          <p:cNvPr id="89142" name="Text Box 54"/>
          <p:cNvSpPr txBox="1">
            <a:spLocks noChangeArrowheads="1"/>
          </p:cNvSpPr>
          <p:nvPr/>
        </p:nvSpPr>
        <p:spPr bwMode="auto">
          <a:xfrm>
            <a:off x="5453063" y="1846263"/>
            <a:ext cx="184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FF00"/>
                </a:solidFill>
              </a:rPr>
              <a:t>TNF-Receptor</a:t>
            </a:r>
          </a:p>
        </p:txBody>
      </p:sp>
      <p:grpSp>
        <p:nvGrpSpPr>
          <p:cNvPr id="89143" name="Group 55"/>
          <p:cNvGrpSpPr>
            <a:grpSpLocks/>
          </p:cNvGrpSpPr>
          <p:nvPr/>
        </p:nvGrpSpPr>
        <p:grpSpPr bwMode="auto">
          <a:xfrm>
            <a:off x="5629275" y="5688013"/>
            <a:ext cx="2505075" cy="609600"/>
            <a:chOff x="3989" y="3583"/>
            <a:chExt cx="1776" cy="384"/>
          </a:xfrm>
        </p:grpSpPr>
        <p:sp>
          <p:nvSpPr>
            <p:cNvPr id="89144" name="Oval 56"/>
            <p:cNvSpPr>
              <a:spLocks noChangeArrowheads="1"/>
            </p:cNvSpPr>
            <p:nvPr/>
          </p:nvSpPr>
          <p:spPr bwMode="auto">
            <a:xfrm>
              <a:off x="3989" y="3583"/>
              <a:ext cx="1776" cy="3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45" name="Text Box 57"/>
            <p:cNvSpPr txBox="1">
              <a:spLocks noChangeArrowheads="1"/>
            </p:cNvSpPr>
            <p:nvPr/>
          </p:nvSpPr>
          <p:spPr bwMode="auto">
            <a:xfrm>
              <a:off x="4157" y="3631"/>
              <a:ext cx="1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Tissue damage</a:t>
              </a: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89146" name="Text Box 58"/>
          <p:cNvSpPr txBox="1">
            <a:spLocks noGrp="1" noChangeArrowheads="1"/>
          </p:cNvSpPr>
          <p:nvPr>
            <p:ph type="title"/>
          </p:nvPr>
        </p:nvSpPr>
        <p:spPr>
          <a:xfrm>
            <a:off x="338138" y="0"/>
            <a:ext cx="8534400" cy="1143000"/>
          </a:xfrm>
          <a:noFill/>
          <a:ln/>
        </p:spPr>
        <p:txBody>
          <a:bodyPr/>
          <a:lstStyle/>
          <a:p>
            <a:r>
              <a:rPr lang="en-GB" sz="2800" b="1"/>
              <a:t>Overproduction of TNF</a:t>
            </a:r>
            <a:r>
              <a:rPr lang="en-GB" sz="2800" b="1">
                <a:latin typeface="Symbol" pitchFamily="18" charset="2"/>
              </a:rPr>
              <a:t>a</a:t>
            </a:r>
            <a:r>
              <a:rPr lang="en-GB" sz="2800" b="1"/>
              <a:t> causes rheumatoid inflammation and tissue damage</a:t>
            </a:r>
          </a:p>
        </p:txBody>
      </p:sp>
      <p:sp>
        <p:nvSpPr>
          <p:cNvPr id="89147" name="Rectangle 59"/>
          <p:cNvSpPr>
            <a:spLocks noChangeArrowheads="1"/>
          </p:cNvSpPr>
          <p:nvPr/>
        </p:nvSpPr>
        <p:spPr bwMode="auto">
          <a:xfrm>
            <a:off x="862013" y="1344613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b="1"/>
              <a:t>TNF</a:t>
            </a:r>
            <a:r>
              <a:rPr lang="en-US" b="1">
                <a:latin typeface="Symbol" pitchFamily="18" charset="2"/>
              </a:rPr>
              <a:t>a</a:t>
            </a:r>
            <a:endParaRPr lang="en-US" sz="1800" b="1"/>
          </a:p>
        </p:txBody>
      </p:sp>
      <p:grpSp>
        <p:nvGrpSpPr>
          <p:cNvPr id="89148" name="Group 60"/>
          <p:cNvGrpSpPr>
            <a:grpSpLocks/>
          </p:cNvGrpSpPr>
          <p:nvPr/>
        </p:nvGrpSpPr>
        <p:grpSpPr bwMode="auto">
          <a:xfrm>
            <a:off x="1119188" y="4073525"/>
            <a:ext cx="2576512" cy="971550"/>
            <a:chOff x="450" y="2511"/>
            <a:chExt cx="1826" cy="612"/>
          </a:xfrm>
        </p:grpSpPr>
        <p:sp>
          <p:nvSpPr>
            <p:cNvPr id="89149" name="Oval 61"/>
            <p:cNvSpPr>
              <a:spLocks noChangeArrowheads="1"/>
            </p:cNvSpPr>
            <p:nvPr/>
          </p:nvSpPr>
          <p:spPr bwMode="auto">
            <a:xfrm>
              <a:off x="450" y="2511"/>
              <a:ext cx="1826" cy="61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50" name="Text Box 62"/>
            <p:cNvSpPr txBox="1">
              <a:spLocks noChangeArrowheads="1"/>
            </p:cNvSpPr>
            <p:nvPr/>
          </p:nvSpPr>
          <p:spPr bwMode="auto">
            <a:xfrm>
              <a:off x="488" y="2566"/>
              <a:ext cx="175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>
                  <a:solidFill>
                    <a:srgbClr val="000099"/>
                  </a:solidFill>
                  <a:latin typeface="Arial" charset="0"/>
                </a:rPr>
                <a:t>Pain, Stiffness </a:t>
              </a:r>
            </a:p>
            <a:p>
              <a:pPr algn="ctr"/>
              <a:r>
                <a:rPr lang="en-GB" sz="2000" b="1">
                  <a:solidFill>
                    <a:srgbClr val="000099"/>
                  </a:solidFill>
                  <a:latin typeface="Arial" charset="0"/>
                </a:rPr>
                <a:t>Swelling, Tenderness</a:t>
              </a:r>
            </a:p>
          </p:txBody>
        </p:sp>
      </p:grpSp>
      <p:grpSp>
        <p:nvGrpSpPr>
          <p:cNvPr id="89151" name="Group 63"/>
          <p:cNvGrpSpPr>
            <a:grpSpLocks/>
          </p:cNvGrpSpPr>
          <p:nvPr/>
        </p:nvGrpSpPr>
        <p:grpSpPr bwMode="auto">
          <a:xfrm>
            <a:off x="1516063" y="5557838"/>
            <a:ext cx="2179637" cy="919162"/>
            <a:chOff x="731" y="3446"/>
            <a:chExt cx="1545" cy="579"/>
          </a:xfrm>
        </p:grpSpPr>
        <p:sp>
          <p:nvSpPr>
            <p:cNvPr id="89152" name="Oval 64"/>
            <p:cNvSpPr>
              <a:spLocks noChangeArrowheads="1"/>
            </p:cNvSpPr>
            <p:nvPr/>
          </p:nvSpPr>
          <p:spPr bwMode="auto">
            <a:xfrm>
              <a:off x="731" y="3446"/>
              <a:ext cx="1545" cy="579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53" name="Text Box 65"/>
            <p:cNvSpPr txBox="1">
              <a:spLocks noChangeArrowheads="1"/>
            </p:cNvSpPr>
            <p:nvPr/>
          </p:nvSpPr>
          <p:spPr bwMode="auto">
            <a:xfrm>
              <a:off x="984" y="3478"/>
              <a:ext cx="10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>
                  <a:solidFill>
                    <a:srgbClr val="000099"/>
                  </a:solidFill>
                  <a:latin typeface="Arial" charset="0"/>
                </a:rPr>
                <a:t>Deformities,</a:t>
              </a:r>
            </a:p>
            <a:p>
              <a:pPr algn="ctr"/>
              <a:r>
                <a:rPr lang="en-GB" sz="2000" b="1">
                  <a:solidFill>
                    <a:srgbClr val="000099"/>
                  </a:solidFill>
                  <a:latin typeface="Arial" charset="0"/>
                </a:rPr>
                <a:t>Disability</a:t>
              </a:r>
            </a:p>
          </p:txBody>
        </p:sp>
      </p:grpSp>
      <p:grpSp>
        <p:nvGrpSpPr>
          <p:cNvPr id="89154" name="Group 66"/>
          <p:cNvGrpSpPr>
            <a:grpSpLocks/>
          </p:cNvGrpSpPr>
          <p:nvPr/>
        </p:nvGrpSpPr>
        <p:grpSpPr bwMode="auto">
          <a:xfrm>
            <a:off x="5629275" y="4316413"/>
            <a:ext cx="2505075" cy="609600"/>
            <a:chOff x="3989" y="2719"/>
            <a:chExt cx="1776" cy="384"/>
          </a:xfrm>
        </p:grpSpPr>
        <p:sp>
          <p:nvSpPr>
            <p:cNvPr id="89155" name="Oval 67"/>
            <p:cNvSpPr>
              <a:spLocks noChangeArrowheads="1"/>
            </p:cNvSpPr>
            <p:nvPr/>
          </p:nvSpPr>
          <p:spPr bwMode="auto">
            <a:xfrm>
              <a:off x="3989" y="2719"/>
              <a:ext cx="1776" cy="3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56" name="Text Box 68"/>
            <p:cNvSpPr txBox="1">
              <a:spLocks noChangeArrowheads="1"/>
            </p:cNvSpPr>
            <p:nvPr/>
          </p:nvSpPr>
          <p:spPr bwMode="auto">
            <a:xfrm>
              <a:off x="4361" y="2786"/>
              <a:ext cx="10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Inflammation</a:t>
              </a:r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9157" name="AutoShape 69"/>
          <p:cNvSpPr>
            <a:spLocks noChangeArrowheads="1"/>
          </p:cNvSpPr>
          <p:nvPr/>
        </p:nvSpPr>
        <p:spPr bwMode="auto">
          <a:xfrm flipH="1">
            <a:off x="4030663" y="4495800"/>
            <a:ext cx="812800" cy="1524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58" name="AutoShape 70"/>
          <p:cNvSpPr>
            <a:spLocks noChangeArrowheads="1"/>
          </p:cNvSpPr>
          <p:nvPr/>
        </p:nvSpPr>
        <p:spPr bwMode="auto">
          <a:xfrm flipH="1">
            <a:off x="4030663" y="5867400"/>
            <a:ext cx="812800" cy="1524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59" name="AutoShape 71"/>
          <p:cNvSpPr>
            <a:spLocks noChangeArrowheads="1"/>
          </p:cNvSpPr>
          <p:nvPr/>
        </p:nvSpPr>
        <p:spPr bwMode="auto">
          <a:xfrm>
            <a:off x="6977063" y="3048000"/>
            <a:ext cx="1016000" cy="762000"/>
          </a:xfrm>
          <a:prstGeom prst="lightningBol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60" name="AutoShape 72"/>
          <p:cNvSpPr>
            <a:spLocks noChangeArrowheads="1"/>
          </p:cNvSpPr>
          <p:nvPr/>
        </p:nvSpPr>
        <p:spPr bwMode="auto">
          <a:xfrm rot="6982080">
            <a:off x="4865687" y="3427413"/>
            <a:ext cx="1281113" cy="534988"/>
          </a:xfrm>
          <a:prstGeom prst="lightningBol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9161" name="Group 73"/>
          <p:cNvGrpSpPr>
            <a:grpSpLocks/>
          </p:cNvGrpSpPr>
          <p:nvPr/>
        </p:nvGrpSpPr>
        <p:grpSpPr bwMode="auto">
          <a:xfrm rot="14132463">
            <a:off x="2402682" y="2061369"/>
            <a:ext cx="385762" cy="304800"/>
            <a:chOff x="2224" y="401"/>
            <a:chExt cx="387" cy="312"/>
          </a:xfrm>
        </p:grpSpPr>
        <p:grpSp>
          <p:nvGrpSpPr>
            <p:cNvPr id="89162" name="Group 74"/>
            <p:cNvGrpSpPr>
              <a:grpSpLocks/>
            </p:cNvGrpSpPr>
            <p:nvPr/>
          </p:nvGrpSpPr>
          <p:grpSpPr bwMode="auto">
            <a:xfrm>
              <a:off x="2225" y="401"/>
              <a:ext cx="386" cy="312"/>
              <a:chOff x="2225" y="401"/>
              <a:chExt cx="386" cy="312"/>
            </a:xfrm>
          </p:grpSpPr>
          <p:sp>
            <p:nvSpPr>
              <p:cNvPr id="89163" name="Oval 75"/>
              <p:cNvSpPr>
                <a:spLocks noChangeArrowheads="1"/>
              </p:cNvSpPr>
              <p:nvPr/>
            </p:nvSpPr>
            <p:spPr bwMode="auto">
              <a:xfrm rot="-36013861">
                <a:off x="2347" y="401"/>
                <a:ext cx="264" cy="26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164" name="Freeform 76"/>
              <p:cNvSpPr>
                <a:spLocks/>
              </p:cNvSpPr>
              <p:nvPr/>
            </p:nvSpPr>
            <p:spPr bwMode="auto">
              <a:xfrm rot="-17535159">
                <a:off x="2222" y="461"/>
                <a:ext cx="255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288"/>
                  </a:cxn>
                  <a:cxn ang="0">
                    <a:pos x="294" y="20"/>
                  </a:cxn>
                </a:cxnLst>
                <a:rect l="0" t="0" r="r" b="b"/>
                <a:pathLst>
                  <a:path w="294" h="291">
                    <a:moveTo>
                      <a:pt x="0" y="0"/>
                    </a:moveTo>
                    <a:cubicBezTo>
                      <a:pt x="29" y="142"/>
                      <a:pt x="59" y="285"/>
                      <a:pt x="108" y="288"/>
                    </a:cubicBezTo>
                    <a:cubicBezTo>
                      <a:pt x="157" y="291"/>
                      <a:pt x="263" y="65"/>
                      <a:pt x="294" y="20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9165" name="Arc 77"/>
            <p:cNvSpPr>
              <a:spLocks/>
            </p:cNvSpPr>
            <p:nvPr/>
          </p:nvSpPr>
          <p:spPr bwMode="auto">
            <a:xfrm rot="-17340121">
              <a:off x="2473" y="403"/>
              <a:ext cx="47" cy="1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66" name="Arc 78"/>
            <p:cNvSpPr>
              <a:spLocks/>
            </p:cNvSpPr>
            <p:nvPr/>
          </p:nvSpPr>
          <p:spPr bwMode="auto">
            <a:xfrm rot="4259879" flipH="1">
              <a:off x="2480" y="459"/>
              <a:ext cx="66" cy="1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67" name="Line 79"/>
            <p:cNvSpPr>
              <a:spLocks noChangeShapeType="1"/>
            </p:cNvSpPr>
            <p:nvPr/>
          </p:nvSpPr>
          <p:spPr bwMode="auto">
            <a:xfrm rot="4259879" flipH="1">
              <a:off x="2315" y="469"/>
              <a:ext cx="16" cy="19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9168" name="Group 80"/>
          <p:cNvGrpSpPr>
            <a:grpSpLocks/>
          </p:cNvGrpSpPr>
          <p:nvPr/>
        </p:nvGrpSpPr>
        <p:grpSpPr bwMode="auto">
          <a:xfrm rot="8826322">
            <a:off x="2535238" y="1279525"/>
            <a:ext cx="342900" cy="342900"/>
            <a:chOff x="2224" y="401"/>
            <a:chExt cx="387" cy="312"/>
          </a:xfrm>
        </p:grpSpPr>
        <p:grpSp>
          <p:nvGrpSpPr>
            <p:cNvPr id="89169" name="Group 81"/>
            <p:cNvGrpSpPr>
              <a:grpSpLocks/>
            </p:cNvGrpSpPr>
            <p:nvPr/>
          </p:nvGrpSpPr>
          <p:grpSpPr bwMode="auto">
            <a:xfrm>
              <a:off x="2225" y="401"/>
              <a:ext cx="386" cy="312"/>
              <a:chOff x="2225" y="401"/>
              <a:chExt cx="386" cy="312"/>
            </a:xfrm>
          </p:grpSpPr>
          <p:sp>
            <p:nvSpPr>
              <p:cNvPr id="89170" name="Oval 82"/>
              <p:cNvSpPr>
                <a:spLocks noChangeArrowheads="1"/>
              </p:cNvSpPr>
              <p:nvPr/>
            </p:nvSpPr>
            <p:spPr bwMode="auto">
              <a:xfrm rot="-36013861">
                <a:off x="2347" y="401"/>
                <a:ext cx="264" cy="26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171" name="Freeform 83"/>
              <p:cNvSpPr>
                <a:spLocks/>
              </p:cNvSpPr>
              <p:nvPr/>
            </p:nvSpPr>
            <p:spPr bwMode="auto">
              <a:xfrm rot="-17535159">
                <a:off x="2222" y="461"/>
                <a:ext cx="255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288"/>
                  </a:cxn>
                  <a:cxn ang="0">
                    <a:pos x="294" y="20"/>
                  </a:cxn>
                </a:cxnLst>
                <a:rect l="0" t="0" r="r" b="b"/>
                <a:pathLst>
                  <a:path w="294" h="291">
                    <a:moveTo>
                      <a:pt x="0" y="0"/>
                    </a:moveTo>
                    <a:cubicBezTo>
                      <a:pt x="29" y="142"/>
                      <a:pt x="59" y="285"/>
                      <a:pt x="108" y="288"/>
                    </a:cubicBezTo>
                    <a:cubicBezTo>
                      <a:pt x="157" y="291"/>
                      <a:pt x="263" y="65"/>
                      <a:pt x="294" y="20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9172" name="Arc 84"/>
            <p:cNvSpPr>
              <a:spLocks/>
            </p:cNvSpPr>
            <p:nvPr/>
          </p:nvSpPr>
          <p:spPr bwMode="auto">
            <a:xfrm rot="-17340121">
              <a:off x="2473" y="403"/>
              <a:ext cx="47" cy="1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73" name="Arc 85"/>
            <p:cNvSpPr>
              <a:spLocks/>
            </p:cNvSpPr>
            <p:nvPr/>
          </p:nvSpPr>
          <p:spPr bwMode="auto">
            <a:xfrm rot="4259879" flipH="1">
              <a:off x="2480" y="459"/>
              <a:ext cx="66" cy="1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174" name="Line 86"/>
            <p:cNvSpPr>
              <a:spLocks noChangeShapeType="1"/>
            </p:cNvSpPr>
            <p:nvPr/>
          </p:nvSpPr>
          <p:spPr bwMode="auto">
            <a:xfrm rot="4259879" flipH="1">
              <a:off x="2315" y="469"/>
              <a:ext cx="16" cy="19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2"/>
          <p:cNvSpPr>
            <a:spLocks noChangeArrowheads="1"/>
          </p:cNvSpPr>
          <p:nvPr/>
        </p:nvSpPr>
        <p:spPr bwMode="auto">
          <a:xfrm rot="-2279141">
            <a:off x="4845050" y="4281488"/>
            <a:ext cx="1355725" cy="7556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-1035623">
            <a:off x="5235575" y="4224338"/>
            <a:ext cx="193675" cy="255587"/>
            <a:chOff x="4954" y="2340"/>
            <a:chExt cx="262" cy="344"/>
          </a:xfrm>
        </p:grpSpPr>
        <p:sp>
          <p:nvSpPr>
            <p:cNvPr id="2210" name="Freeform 4"/>
            <p:cNvSpPr>
              <a:spLocks/>
            </p:cNvSpPr>
            <p:nvPr/>
          </p:nvSpPr>
          <p:spPr bwMode="auto">
            <a:xfrm rot="-2229024">
              <a:off x="5068" y="2340"/>
              <a:ext cx="148" cy="271"/>
            </a:xfrm>
            <a:custGeom>
              <a:avLst/>
              <a:gdLst>
                <a:gd name="T0" fmla="*/ 104 w 132"/>
                <a:gd name="T1" fmla="*/ 0 h 388"/>
                <a:gd name="T2" fmla="*/ 72 w 132"/>
                <a:gd name="T3" fmla="*/ 92 h 388"/>
                <a:gd name="T4" fmla="*/ 60 w 132"/>
                <a:gd name="T5" fmla="*/ 228 h 388"/>
                <a:gd name="T6" fmla="*/ 40 w 132"/>
                <a:gd name="T7" fmla="*/ 252 h 388"/>
                <a:gd name="T8" fmla="*/ 12 w 132"/>
                <a:gd name="T9" fmla="*/ 276 h 388"/>
                <a:gd name="T10" fmla="*/ 0 w 132"/>
                <a:gd name="T11" fmla="*/ 324 h 388"/>
                <a:gd name="T12" fmla="*/ 12 w 132"/>
                <a:gd name="T13" fmla="*/ 368 h 388"/>
                <a:gd name="T14" fmla="*/ 84 w 132"/>
                <a:gd name="T15" fmla="*/ 388 h 388"/>
                <a:gd name="T16" fmla="*/ 132 w 132"/>
                <a:gd name="T17" fmla="*/ 364 h 388"/>
                <a:gd name="T18" fmla="*/ 132 w 132"/>
                <a:gd name="T19" fmla="*/ 300 h 388"/>
                <a:gd name="T20" fmla="*/ 112 w 132"/>
                <a:gd name="T21" fmla="*/ 276 h 388"/>
                <a:gd name="T22" fmla="*/ 60 w 132"/>
                <a:gd name="T23" fmla="*/ 268 h 388"/>
                <a:gd name="T24" fmla="*/ 20 w 132"/>
                <a:gd name="T25" fmla="*/ 324 h 388"/>
                <a:gd name="T26" fmla="*/ 44 w 132"/>
                <a:gd name="T27" fmla="*/ 352 h 3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2"/>
                <a:gd name="T43" fmla="*/ 0 h 388"/>
                <a:gd name="T44" fmla="*/ 132 w 132"/>
                <a:gd name="T45" fmla="*/ 388 h 3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2" h="388">
                  <a:moveTo>
                    <a:pt x="104" y="0"/>
                  </a:moveTo>
                  <a:lnTo>
                    <a:pt x="72" y="92"/>
                  </a:lnTo>
                  <a:lnTo>
                    <a:pt x="60" y="228"/>
                  </a:lnTo>
                  <a:lnTo>
                    <a:pt x="40" y="252"/>
                  </a:lnTo>
                  <a:lnTo>
                    <a:pt x="12" y="276"/>
                  </a:lnTo>
                  <a:lnTo>
                    <a:pt x="0" y="324"/>
                  </a:lnTo>
                  <a:lnTo>
                    <a:pt x="12" y="368"/>
                  </a:lnTo>
                  <a:lnTo>
                    <a:pt x="84" y="388"/>
                  </a:lnTo>
                  <a:lnTo>
                    <a:pt x="132" y="364"/>
                  </a:lnTo>
                  <a:lnTo>
                    <a:pt x="132" y="300"/>
                  </a:lnTo>
                  <a:lnTo>
                    <a:pt x="112" y="276"/>
                  </a:lnTo>
                  <a:lnTo>
                    <a:pt x="60" y="268"/>
                  </a:lnTo>
                  <a:lnTo>
                    <a:pt x="20" y="324"/>
                  </a:lnTo>
                  <a:lnTo>
                    <a:pt x="44" y="352"/>
                  </a:lnTo>
                </a:path>
              </a:pathLst>
            </a:custGeom>
            <a:noFill/>
            <a:ln w="38100" cmpd="sng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1" name="Freeform 5"/>
            <p:cNvSpPr>
              <a:spLocks/>
            </p:cNvSpPr>
            <p:nvPr/>
          </p:nvSpPr>
          <p:spPr bwMode="auto">
            <a:xfrm rot="-2229024">
              <a:off x="4954" y="2413"/>
              <a:ext cx="148" cy="271"/>
            </a:xfrm>
            <a:custGeom>
              <a:avLst/>
              <a:gdLst>
                <a:gd name="T0" fmla="*/ 104 w 132"/>
                <a:gd name="T1" fmla="*/ 0 h 388"/>
                <a:gd name="T2" fmla="*/ 72 w 132"/>
                <a:gd name="T3" fmla="*/ 92 h 388"/>
                <a:gd name="T4" fmla="*/ 60 w 132"/>
                <a:gd name="T5" fmla="*/ 228 h 388"/>
                <a:gd name="T6" fmla="*/ 40 w 132"/>
                <a:gd name="T7" fmla="*/ 252 h 388"/>
                <a:gd name="T8" fmla="*/ 12 w 132"/>
                <a:gd name="T9" fmla="*/ 276 h 388"/>
                <a:gd name="T10" fmla="*/ 0 w 132"/>
                <a:gd name="T11" fmla="*/ 324 h 388"/>
                <a:gd name="T12" fmla="*/ 12 w 132"/>
                <a:gd name="T13" fmla="*/ 368 h 388"/>
                <a:gd name="T14" fmla="*/ 84 w 132"/>
                <a:gd name="T15" fmla="*/ 388 h 388"/>
                <a:gd name="T16" fmla="*/ 132 w 132"/>
                <a:gd name="T17" fmla="*/ 364 h 388"/>
                <a:gd name="T18" fmla="*/ 132 w 132"/>
                <a:gd name="T19" fmla="*/ 300 h 388"/>
                <a:gd name="T20" fmla="*/ 112 w 132"/>
                <a:gd name="T21" fmla="*/ 276 h 388"/>
                <a:gd name="T22" fmla="*/ 60 w 132"/>
                <a:gd name="T23" fmla="*/ 268 h 388"/>
                <a:gd name="T24" fmla="*/ 20 w 132"/>
                <a:gd name="T25" fmla="*/ 324 h 388"/>
                <a:gd name="T26" fmla="*/ 44 w 132"/>
                <a:gd name="T27" fmla="*/ 352 h 3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2"/>
                <a:gd name="T43" fmla="*/ 0 h 388"/>
                <a:gd name="T44" fmla="*/ 132 w 132"/>
                <a:gd name="T45" fmla="*/ 388 h 3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2" h="388">
                  <a:moveTo>
                    <a:pt x="104" y="0"/>
                  </a:moveTo>
                  <a:lnTo>
                    <a:pt x="72" y="92"/>
                  </a:lnTo>
                  <a:lnTo>
                    <a:pt x="60" y="228"/>
                  </a:lnTo>
                  <a:lnTo>
                    <a:pt x="40" y="252"/>
                  </a:lnTo>
                  <a:lnTo>
                    <a:pt x="12" y="276"/>
                  </a:lnTo>
                  <a:lnTo>
                    <a:pt x="0" y="324"/>
                  </a:lnTo>
                  <a:lnTo>
                    <a:pt x="12" y="368"/>
                  </a:lnTo>
                  <a:lnTo>
                    <a:pt x="84" y="388"/>
                  </a:lnTo>
                  <a:lnTo>
                    <a:pt x="132" y="364"/>
                  </a:lnTo>
                  <a:lnTo>
                    <a:pt x="132" y="300"/>
                  </a:lnTo>
                  <a:lnTo>
                    <a:pt x="112" y="276"/>
                  </a:lnTo>
                  <a:lnTo>
                    <a:pt x="60" y="268"/>
                  </a:lnTo>
                  <a:lnTo>
                    <a:pt x="20" y="324"/>
                  </a:lnTo>
                  <a:lnTo>
                    <a:pt x="44" y="352"/>
                  </a:lnTo>
                </a:path>
              </a:pathLst>
            </a:custGeom>
            <a:noFill/>
            <a:ln w="38100" cmpd="sng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2" name="Freeform 6"/>
            <p:cNvSpPr>
              <a:spLocks/>
            </p:cNvSpPr>
            <p:nvPr/>
          </p:nvSpPr>
          <p:spPr bwMode="auto">
            <a:xfrm rot="-2229024">
              <a:off x="5019" y="2376"/>
              <a:ext cx="148" cy="271"/>
            </a:xfrm>
            <a:custGeom>
              <a:avLst/>
              <a:gdLst>
                <a:gd name="T0" fmla="*/ 104 w 132"/>
                <a:gd name="T1" fmla="*/ 0 h 388"/>
                <a:gd name="T2" fmla="*/ 72 w 132"/>
                <a:gd name="T3" fmla="*/ 92 h 388"/>
                <a:gd name="T4" fmla="*/ 60 w 132"/>
                <a:gd name="T5" fmla="*/ 228 h 388"/>
                <a:gd name="T6" fmla="*/ 40 w 132"/>
                <a:gd name="T7" fmla="*/ 252 h 388"/>
                <a:gd name="T8" fmla="*/ 12 w 132"/>
                <a:gd name="T9" fmla="*/ 276 h 388"/>
                <a:gd name="T10" fmla="*/ 0 w 132"/>
                <a:gd name="T11" fmla="*/ 324 h 388"/>
                <a:gd name="T12" fmla="*/ 12 w 132"/>
                <a:gd name="T13" fmla="*/ 368 h 388"/>
                <a:gd name="T14" fmla="*/ 84 w 132"/>
                <a:gd name="T15" fmla="*/ 388 h 388"/>
                <a:gd name="T16" fmla="*/ 132 w 132"/>
                <a:gd name="T17" fmla="*/ 364 h 388"/>
                <a:gd name="T18" fmla="*/ 132 w 132"/>
                <a:gd name="T19" fmla="*/ 300 h 388"/>
                <a:gd name="T20" fmla="*/ 112 w 132"/>
                <a:gd name="T21" fmla="*/ 276 h 388"/>
                <a:gd name="T22" fmla="*/ 60 w 132"/>
                <a:gd name="T23" fmla="*/ 268 h 388"/>
                <a:gd name="T24" fmla="*/ 20 w 132"/>
                <a:gd name="T25" fmla="*/ 324 h 388"/>
                <a:gd name="T26" fmla="*/ 44 w 132"/>
                <a:gd name="T27" fmla="*/ 352 h 3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2"/>
                <a:gd name="T43" fmla="*/ 0 h 388"/>
                <a:gd name="T44" fmla="*/ 132 w 132"/>
                <a:gd name="T45" fmla="*/ 388 h 3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2" h="388">
                  <a:moveTo>
                    <a:pt x="104" y="0"/>
                  </a:moveTo>
                  <a:lnTo>
                    <a:pt x="72" y="92"/>
                  </a:lnTo>
                  <a:lnTo>
                    <a:pt x="60" y="228"/>
                  </a:lnTo>
                  <a:lnTo>
                    <a:pt x="40" y="252"/>
                  </a:lnTo>
                  <a:lnTo>
                    <a:pt x="12" y="276"/>
                  </a:lnTo>
                  <a:lnTo>
                    <a:pt x="0" y="324"/>
                  </a:lnTo>
                  <a:lnTo>
                    <a:pt x="12" y="368"/>
                  </a:lnTo>
                  <a:lnTo>
                    <a:pt x="84" y="388"/>
                  </a:lnTo>
                  <a:lnTo>
                    <a:pt x="132" y="364"/>
                  </a:lnTo>
                  <a:lnTo>
                    <a:pt x="132" y="300"/>
                  </a:lnTo>
                  <a:lnTo>
                    <a:pt x="112" y="276"/>
                  </a:lnTo>
                  <a:lnTo>
                    <a:pt x="60" y="268"/>
                  </a:lnTo>
                  <a:lnTo>
                    <a:pt x="20" y="324"/>
                  </a:lnTo>
                  <a:lnTo>
                    <a:pt x="44" y="352"/>
                  </a:lnTo>
                </a:path>
              </a:pathLst>
            </a:custGeom>
            <a:noFill/>
            <a:ln w="38100" cmpd="sng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3" name="Oval 7"/>
          <p:cNvSpPr>
            <a:spLocks noChangeArrowheads="1"/>
          </p:cNvSpPr>
          <p:nvPr/>
        </p:nvSpPr>
        <p:spPr bwMode="auto">
          <a:xfrm rot="-2657254">
            <a:off x="5308600" y="4670425"/>
            <a:ext cx="317500" cy="255588"/>
          </a:xfrm>
          <a:prstGeom prst="ellipse">
            <a:avLst/>
          </a:prstGeom>
          <a:solidFill>
            <a:srgbClr val="5F5F5F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8"/>
          <p:cNvSpPr>
            <a:spLocks noChangeArrowheads="1"/>
          </p:cNvSpPr>
          <p:nvPr/>
        </p:nvSpPr>
        <p:spPr bwMode="auto">
          <a:xfrm rot="-2880471">
            <a:off x="4962526" y="3925887"/>
            <a:ext cx="42862" cy="119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FF"/>
              </a:gs>
              <a:gs pos="100000">
                <a:srgbClr val="2288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84750" y="3881438"/>
            <a:ext cx="306388" cy="407987"/>
            <a:chOff x="3533" y="2445"/>
            <a:chExt cx="217" cy="257"/>
          </a:xfrm>
        </p:grpSpPr>
        <p:sp>
          <p:nvSpPr>
            <p:cNvPr id="2206" name="AutoShape 10"/>
            <p:cNvSpPr>
              <a:spLocks noChangeArrowheads="1"/>
            </p:cNvSpPr>
            <p:nvPr/>
          </p:nvSpPr>
          <p:spPr bwMode="auto">
            <a:xfrm rot="-2918448">
              <a:off x="3562" y="2416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7" name="AutoShape 11"/>
            <p:cNvSpPr>
              <a:spLocks noChangeArrowheads="1"/>
            </p:cNvSpPr>
            <p:nvPr/>
          </p:nvSpPr>
          <p:spPr bwMode="auto">
            <a:xfrm rot="-2434449">
              <a:off x="3618" y="2470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8" name="AutoShape 12"/>
            <p:cNvSpPr>
              <a:spLocks noChangeArrowheads="1"/>
            </p:cNvSpPr>
            <p:nvPr/>
          </p:nvSpPr>
          <p:spPr bwMode="auto">
            <a:xfrm rot="-1646790">
              <a:off x="3669" y="2546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9" name="AutoShape 13"/>
            <p:cNvSpPr>
              <a:spLocks noChangeArrowheads="1"/>
            </p:cNvSpPr>
            <p:nvPr/>
          </p:nvSpPr>
          <p:spPr bwMode="auto">
            <a:xfrm rot="-2575082">
              <a:off x="3724" y="2618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875213" y="4016375"/>
            <a:ext cx="390525" cy="290513"/>
            <a:chOff x="3455" y="2530"/>
            <a:chExt cx="277" cy="183"/>
          </a:xfrm>
        </p:grpSpPr>
        <p:sp>
          <p:nvSpPr>
            <p:cNvPr id="2202" name="AutoShape 15"/>
            <p:cNvSpPr>
              <a:spLocks noChangeArrowheads="1"/>
            </p:cNvSpPr>
            <p:nvPr/>
          </p:nvSpPr>
          <p:spPr bwMode="auto">
            <a:xfrm rot="19584656" flipH="1">
              <a:off x="3455" y="2530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" name="AutoShape 16"/>
            <p:cNvSpPr>
              <a:spLocks noChangeArrowheads="1"/>
            </p:cNvSpPr>
            <p:nvPr/>
          </p:nvSpPr>
          <p:spPr bwMode="auto">
            <a:xfrm rot="18414876" flipH="1">
              <a:off x="3515" y="2588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4" name="AutoShape 17"/>
            <p:cNvSpPr>
              <a:spLocks noChangeArrowheads="1"/>
            </p:cNvSpPr>
            <p:nvPr/>
          </p:nvSpPr>
          <p:spPr bwMode="auto">
            <a:xfrm rot="16969974" flipH="1">
              <a:off x="3593" y="2624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5" name="AutoShape 18"/>
            <p:cNvSpPr>
              <a:spLocks noChangeArrowheads="1"/>
            </p:cNvSpPr>
            <p:nvPr/>
          </p:nvSpPr>
          <p:spPr bwMode="auto">
            <a:xfrm rot="17898266" flipH="1">
              <a:off x="3677" y="2658"/>
              <a:ext cx="26" cy="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2288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7" name="AutoShape 19"/>
          <p:cNvSpPr>
            <a:spLocks noChangeArrowheads="1"/>
          </p:cNvSpPr>
          <p:nvPr/>
        </p:nvSpPr>
        <p:spPr bwMode="auto">
          <a:xfrm rot="-3034615">
            <a:off x="5218906" y="4190207"/>
            <a:ext cx="41275" cy="119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FF"/>
              </a:gs>
              <a:gs pos="100000">
                <a:srgbClr val="2288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98450" y="3416300"/>
            <a:ext cx="1411288" cy="1487488"/>
            <a:chOff x="769" y="994"/>
            <a:chExt cx="1480" cy="1527"/>
          </a:xfrm>
        </p:grpSpPr>
        <p:sp>
          <p:nvSpPr>
            <p:cNvPr id="2189" name="AutoShape 21"/>
            <p:cNvSpPr>
              <a:spLocks noChangeArrowheads="1"/>
            </p:cNvSpPr>
            <p:nvPr/>
          </p:nvSpPr>
          <p:spPr bwMode="auto">
            <a:xfrm>
              <a:off x="769" y="1421"/>
              <a:ext cx="1480" cy="11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rot="6116559">
              <a:off x="1350" y="1032"/>
              <a:ext cx="387" cy="312"/>
              <a:chOff x="2224" y="401"/>
              <a:chExt cx="387" cy="312"/>
            </a:xfrm>
          </p:grpSpPr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2225" y="401"/>
                <a:ext cx="386" cy="312"/>
                <a:chOff x="2225" y="401"/>
                <a:chExt cx="386" cy="312"/>
              </a:xfrm>
            </p:grpSpPr>
            <p:sp>
              <p:nvSpPr>
                <p:cNvPr id="2200" name="Oval 24"/>
                <p:cNvSpPr>
                  <a:spLocks noChangeArrowheads="1"/>
                </p:cNvSpPr>
                <p:nvPr/>
              </p:nvSpPr>
              <p:spPr bwMode="auto">
                <a:xfrm rot="7186139">
                  <a:off x="2347" y="401"/>
                  <a:ext cx="264" cy="264"/>
                </a:xfrm>
                <a:prstGeom prst="ellipse">
                  <a:avLst/>
                </a:prstGeom>
                <a:solidFill>
                  <a:srgbClr val="FF0066"/>
                </a:solidFill>
                <a:ln w="12700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" name="Freeform 25"/>
                <p:cNvSpPr>
                  <a:spLocks/>
                </p:cNvSpPr>
                <p:nvPr/>
              </p:nvSpPr>
              <p:spPr bwMode="auto">
                <a:xfrm rot="4064841">
                  <a:off x="2222" y="461"/>
                  <a:ext cx="255" cy="249"/>
                </a:xfrm>
                <a:custGeom>
                  <a:avLst/>
                  <a:gdLst>
                    <a:gd name="T0" fmla="*/ 0 w 294"/>
                    <a:gd name="T1" fmla="*/ 0 h 291"/>
                    <a:gd name="T2" fmla="*/ 108 w 294"/>
                    <a:gd name="T3" fmla="*/ 288 h 291"/>
                    <a:gd name="T4" fmla="*/ 294 w 294"/>
                    <a:gd name="T5" fmla="*/ 20 h 291"/>
                    <a:gd name="T6" fmla="*/ 0 60000 65536"/>
                    <a:gd name="T7" fmla="*/ 0 60000 65536"/>
                    <a:gd name="T8" fmla="*/ 0 60000 65536"/>
                    <a:gd name="T9" fmla="*/ 0 w 294"/>
                    <a:gd name="T10" fmla="*/ 0 h 291"/>
                    <a:gd name="T11" fmla="*/ 294 w 294"/>
                    <a:gd name="T12" fmla="*/ 291 h 2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4" h="291">
                      <a:moveTo>
                        <a:pt x="0" y="0"/>
                      </a:moveTo>
                      <a:cubicBezTo>
                        <a:pt x="29" y="142"/>
                        <a:pt x="59" y="285"/>
                        <a:pt x="108" y="288"/>
                      </a:cubicBezTo>
                      <a:cubicBezTo>
                        <a:pt x="157" y="291"/>
                        <a:pt x="263" y="65"/>
                        <a:pt x="294" y="20"/>
                      </a:cubicBezTo>
                    </a:path>
                  </a:pathLst>
                </a:custGeom>
                <a:solidFill>
                  <a:srgbClr val="FF0066"/>
                </a:soli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97" name="Arc 26"/>
              <p:cNvSpPr>
                <a:spLocks/>
              </p:cNvSpPr>
              <p:nvPr/>
            </p:nvSpPr>
            <p:spPr bwMode="auto">
              <a:xfrm rot="4259879">
                <a:off x="2473" y="403"/>
                <a:ext cx="47" cy="185"/>
              </a:xfrm>
              <a:custGeom>
                <a:avLst/>
                <a:gdLst>
                  <a:gd name="T0" fmla="*/ 0 w 21600"/>
                  <a:gd name="T1" fmla="*/ 0 h 21600"/>
                  <a:gd name="T2" fmla="*/ 47 w 21600"/>
                  <a:gd name="T3" fmla="*/ 185 h 21600"/>
                  <a:gd name="T4" fmla="*/ 0 w 21600"/>
                  <a:gd name="T5" fmla="*/ 18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8" name="Arc 27"/>
              <p:cNvSpPr>
                <a:spLocks/>
              </p:cNvSpPr>
              <p:nvPr/>
            </p:nvSpPr>
            <p:spPr bwMode="auto">
              <a:xfrm rot="4259879" flipH="1">
                <a:off x="2480" y="459"/>
                <a:ext cx="66" cy="177"/>
              </a:xfrm>
              <a:custGeom>
                <a:avLst/>
                <a:gdLst>
                  <a:gd name="T0" fmla="*/ 0 w 21600"/>
                  <a:gd name="T1" fmla="*/ 0 h 21600"/>
                  <a:gd name="T2" fmla="*/ 66 w 21600"/>
                  <a:gd name="T3" fmla="*/ 177 h 21600"/>
                  <a:gd name="T4" fmla="*/ 0 w 21600"/>
                  <a:gd name="T5" fmla="*/ 17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9" name="Line 28"/>
              <p:cNvSpPr>
                <a:spLocks noChangeShapeType="1"/>
              </p:cNvSpPr>
              <p:nvPr/>
            </p:nvSpPr>
            <p:spPr bwMode="auto">
              <a:xfrm rot="4259879" flipH="1">
                <a:off x="2315" y="469"/>
                <a:ext cx="16" cy="198"/>
              </a:xfrm>
              <a:prstGeom prst="line">
                <a:avLst/>
              </a:prstGeom>
              <a:noFill/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91" name="Freeform 29"/>
            <p:cNvSpPr>
              <a:spLocks/>
            </p:cNvSpPr>
            <p:nvPr/>
          </p:nvSpPr>
          <p:spPr bwMode="auto">
            <a:xfrm>
              <a:off x="1472" y="1304"/>
              <a:ext cx="47" cy="281"/>
            </a:xfrm>
            <a:custGeom>
              <a:avLst/>
              <a:gdLst>
                <a:gd name="T0" fmla="*/ 31 w 47"/>
                <a:gd name="T1" fmla="*/ 0 h 281"/>
                <a:gd name="T2" fmla="*/ 0 w 47"/>
                <a:gd name="T3" fmla="*/ 55 h 281"/>
                <a:gd name="T4" fmla="*/ 47 w 47"/>
                <a:gd name="T5" fmla="*/ 94 h 281"/>
                <a:gd name="T6" fmla="*/ 23 w 47"/>
                <a:gd name="T7" fmla="*/ 164 h 281"/>
                <a:gd name="T8" fmla="*/ 31 w 47"/>
                <a:gd name="T9" fmla="*/ 219 h 281"/>
                <a:gd name="T10" fmla="*/ 31 w 47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1"/>
                <a:gd name="T20" fmla="*/ 47 w 47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1">
                  <a:moveTo>
                    <a:pt x="31" y="0"/>
                  </a:moveTo>
                  <a:lnTo>
                    <a:pt x="0" y="55"/>
                  </a:lnTo>
                  <a:lnTo>
                    <a:pt x="47" y="94"/>
                  </a:lnTo>
                  <a:lnTo>
                    <a:pt x="23" y="164"/>
                  </a:lnTo>
                  <a:lnTo>
                    <a:pt x="31" y="219"/>
                  </a:lnTo>
                  <a:lnTo>
                    <a:pt x="31" y="281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92" name="Freeform 30"/>
            <p:cNvSpPr>
              <a:spLocks/>
            </p:cNvSpPr>
            <p:nvPr/>
          </p:nvSpPr>
          <p:spPr bwMode="auto">
            <a:xfrm>
              <a:off x="1536" y="1265"/>
              <a:ext cx="47" cy="281"/>
            </a:xfrm>
            <a:custGeom>
              <a:avLst/>
              <a:gdLst>
                <a:gd name="T0" fmla="*/ 31 w 47"/>
                <a:gd name="T1" fmla="*/ 0 h 281"/>
                <a:gd name="T2" fmla="*/ 0 w 47"/>
                <a:gd name="T3" fmla="*/ 55 h 281"/>
                <a:gd name="T4" fmla="*/ 47 w 47"/>
                <a:gd name="T5" fmla="*/ 94 h 281"/>
                <a:gd name="T6" fmla="*/ 23 w 47"/>
                <a:gd name="T7" fmla="*/ 164 h 281"/>
                <a:gd name="T8" fmla="*/ 31 w 47"/>
                <a:gd name="T9" fmla="*/ 219 h 281"/>
                <a:gd name="T10" fmla="*/ 31 w 47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1"/>
                <a:gd name="T20" fmla="*/ 47 w 47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1">
                  <a:moveTo>
                    <a:pt x="31" y="0"/>
                  </a:moveTo>
                  <a:lnTo>
                    <a:pt x="0" y="55"/>
                  </a:lnTo>
                  <a:lnTo>
                    <a:pt x="47" y="94"/>
                  </a:lnTo>
                  <a:lnTo>
                    <a:pt x="23" y="164"/>
                  </a:lnTo>
                  <a:lnTo>
                    <a:pt x="31" y="219"/>
                  </a:lnTo>
                  <a:lnTo>
                    <a:pt x="31" y="281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93" name="Freeform 31"/>
            <p:cNvSpPr>
              <a:spLocks/>
            </p:cNvSpPr>
            <p:nvPr/>
          </p:nvSpPr>
          <p:spPr bwMode="auto">
            <a:xfrm>
              <a:off x="1601" y="1316"/>
              <a:ext cx="47" cy="281"/>
            </a:xfrm>
            <a:custGeom>
              <a:avLst/>
              <a:gdLst>
                <a:gd name="T0" fmla="*/ 31 w 47"/>
                <a:gd name="T1" fmla="*/ 0 h 281"/>
                <a:gd name="T2" fmla="*/ 0 w 47"/>
                <a:gd name="T3" fmla="*/ 55 h 281"/>
                <a:gd name="T4" fmla="*/ 47 w 47"/>
                <a:gd name="T5" fmla="*/ 94 h 281"/>
                <a:gd name="T6" fmla="*/ 23 w 47"/>
                <a:gd name="T7" fmla="*/ 164 h 281"/>
                <a:gd name="T8" fmla="*/ 31 w 47"/>
                <a:gd name="T9" fmla="*/ 219 h 281"/>
                <a:gd name="T10" fmla="*/ 31 w 47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1"/>
                <a:gd name="T20" fmla="*/ 47 w 47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1">
                  <a:moveTo>
                    <a:pt x="31" y="0"/>
                  </a:moveTo>
                  <a:lnTo>
                    <a:pt x="0" y="55"/>
                  </a:lnTo>
                  <a:lnTo>
                    <a:pt x="47" y="94"/>
                  </a:lnTo>
                  <a:lnTo>
                    <a:pt x="23" y="164"/>
                  </a:lnTo>
                  <a:lnTo>
                    <a:pt x="31" y="219"/>
                  </a:lnTo>
                  <a:lnTo>
                    <a:pt x="31" y="281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94" name="Oval 32"/>
            <p:cNvSpPr>
              <a:spLocks noChangeArrowheads="1"/>
            </p:cNvSpPr>
            <p:nvPr/>
          </p:nvSpPr>
          <p:spPr bwMode="auto">
            <a:xfrm>
              <a:off x="1221" y="1734"/>
              <a:ext cx="631" cy="491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5" name="Line 33"/>
            <p:cNvSpPr>
              <a:spLocks noChangeShapeType="1"/>
            </p:cNvSpPr>
            <p:nvPr/>
          </p:nvSpPr>
          <p:spPr bwMode="auto">
            <a:xfrm>
              <a:off x="1066" y="1397"/>
              <a:ext cx="110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 rot="-9418797">
            <a:off x="2990850" y="2352675"/>
            <a:ext cx="342900" cy="342900"/>
            <a:chOff x="2224" y="401"/>
            <a:chExt cx="387" cy="312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225" y="401"/>
              <a:ext cx="386" cy="312"/>
              <a:chOff x="2225" y="401"/>
              <a:chExt cx="386" cy="312"/>
            </a:xfrm>
          </p:grpSpPr>
          <p:sp>
            <p:nvSpPr>
              <p:cNvPr id="2187" name="Oval 36"/>
              <p:cNvSpPr>
                <a:spLocks noChangeArrowheads="1"/>
              </p:cNvSpPr>
              <p:nvPr/>
            </p:nvSpPr>
            <p:spPr bwMode="auto">
              <a:xfrm rot="7186139">
                <a:off x="2347" y="401"/>
                <a:ext cx="264" cy="26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" name="Freeform 37"/>
              <p:cNvSpPr>
                <a:spLocks/>
              </p:cNvSpPr>
              <p:nvPr/>
            </p:nvSpPr>
            <p:spPr bwMode="auto">
              <a:xfrm rot="4064841">
                <a:off x="2222" y="461"/>
                <a:ext cx="255" cy="249"/>
              </a:xfrm>
              <a:custGeom>
                <a:avLst/>
                <a:gdLst>
                  <a:gd name="T0" fmla="*/ 0 w 294"/>
                  <a:gd name="T1" fmla="*/ 0 h 291"/>
                  <a:gd name="T2" fmla="*/ 108 w 294"/>
                  <a:gd name="T3" fmla="*/ 288 h 291"/>
                  <a:gd name="T4" fmla="*/ 294 w 294"/>
                  <a:gd name="T5" fmla="*/ 20 h 291"/>
                  <a:gd name="T6" fmla="*/ 0 60000 65536"/>
                  <a:gd name="T7" fmla="*/ 0 60000 65536"/>
                  <a:gd name="T8" fmla="*/ 0 60000 65536"/>
                  <a:gd name="T9" fmla="*/ 0 w 294"/>
                  <a:gd name="T10" fmla="*/ 0 h 291"/>
                  <a:gd name="T11" fmla="*/ 294 w 294"/>
                  <a:gd name="T12" fmla="*/ 291 h 2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4" h="291">
                    <a:moveTo>
                      <a:pt x="0" y="0"/>
                    </a:moveTo>
                    <a:cubicBezTo>
                      <a:pt x="29" y="142"/>
                      <a:pt x="59" y="285"/>
                      <a:pt x="108" y="288"/>
                    </a:cubicBezTo>
                    <a:cubicBezTo>
                      <a:pt x="157" y="291"/>
                      <a:pt x="263" y="65"/>
                      <a:pt x="294" y="20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84" name="Arc 38"/>
            <p:cNvSpPr>
              <a:spLocks/>
            </p:cNvSpPr>
            <p:nvPr/>
          </p:nvSpPr>
          <p:spPr bwMode="auto">
            <a:xfrm rot="4259879">
              <a:off x="2473" y="403"/>
              <a:ext cx="47" cy="185"/>
            </a:xfrm>
            <a:custGeom>
              <a:avLst/>
              <a:gdLst>
                <a:gd name="T0" fmla="*/ 0 w 21600"/>
                <a:gd name="T1" fmla="*/ 0 h 21600"/>
                <a:gd name="T2" fmla="*/ 47 w 21600"/>
                <a:gd name="T3" fmla="*/ 185 h 21600"/>
                <a:gd name="T4" fmla="*/ 0 w 21600"/>
                <a:gd name="T5" fmla="*/ 18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5" name="Arc 39"/>
            <p:cNvSpPr>
              <a:spLocks/>
            </p:cNvSpPr>
            <p:nvPr/>
          </p:nvSpPr>
          <p:spPr bwMode="auto">
            <a:xfrm rot="4259879" flipH="1">
              <a:off x="2480" y="459"/>
              <a:ext cx="66" cy="177"/>
            </a:xfrm>
            <a:custGeom>
              <a:avLst/>
              <a:gdLst>
                <a:gd name="T0" fmla="*/ 0 w 21600"/>
                <a:gd name="T1" fmla="*/ 0 h 21600"/>
                <a:gd name="T2" fmla="*/ 66 w 21600"/>
                <a:gd name="T3" fmla="*/ 177 h 21600"/>
                <a:gd name="T4" fmla="*/ 0 w 21600"/>
                <a:gd name="T5" fmla="*/ 17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6" name="Line 40"/>
            <p:cNvSpPr>
              <a:spLocks noChangeShapeType="1"/>
            </p:cNvSpPr>
            <p:nvPr/>
          </p:nvSpPr>
          <p:spPr bwMode="auto">
            <a:xfrm rot="4259879" flipH="1">
              <a:off x="2315" y="469"/>
              <a:ext cx="16" cy="19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60" name="AutoShape 41"/>
          <p:cNvSpPr>
            <a:spLocks noChangeArrowheads="1"/>
          </p:cNvSpPr>
          <p:nvPr/>
        </p:nvSpPr>
        <p:spPr bwMode="auto">
          <a:xfrm rot="-1478060">
            <a:off x="1981200" y="2579688"/>
            <a:ext cx="642938" cy="147637"/>
          </a:xfrm>
          <a:prstGeom prst="rightArrow">
            <a:avLst>
              <a:gd name="adj1" fmla="val 50000"/>
              <a:gd name="adj2" fmla="val 108871"/>
            </a:avLst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42"/>
          <p:cNvSpPr txBox="1">
            <a:spLocks noChangeArrowheads="1"/>
          </p:cNvSpPr>
          <p:nvPr/>
        </p:nvSpPr>
        <p:spPr bwMode="auto">
          <a:xfrm>
            <a:off x="3700463" y="4252913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FF00"/>
                </a:solidFill>
              </a:rPr>
              <a:t>TNF-Receptor</a:t>
            </a:r>
          </a:p>
        </p:txBody>
      </p:sp>
      <p:sp>
        <p:nvSpPr>
          <p:cNvPr id="2062" name="Text Box 43"/>
          <p:cNvSpPr>
            <a:spLocks noGrp="1" noChangeArrowheads="1"/>
          </p:cNvSpPr>
          <p:nvPr>
            <p:ph type="title"/>
          </p:nvPr>
        </p:nvSpPr>
        <p:spPr>
          <a:xfrm>
            <a:off x="338138" y="0"/>
            <a:ext cx="8534400" cy="1143000"/>
          </a:xfrm>
          <a:noFill/>
        </p:spPr>
        <p:txBody>
          <a:bodyPr/>
          <a:lstStyle/>
          <a:p>
            <a:r>
              <a:rPr lang="en-GB" smtClean="0"/>
              <a:t>How Anti-TNF Therapy Works</a:t>
            </a:r>
          </a:p>
        </p:txBody>
      </p:sp>
      <p:sp>
        <p:nvSpPr>
          <p:cNvPr id="2063" name="Rectangle 44"/>
          <p:cNvSpPr>
            <a:spLocks noChangeArrowheads="1"/>
          </p:cNvSpPr>
          <p:nvPr/>
        </p:nvSpPr>
        <p:spPr bwMode="auto">
          <a:xfrm>
            <a:off x="433388" y="28829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b="1"/>
              <a:t>TNF</a:t>
            </a:r>
            <a:r>
              <a:rPr lang="en-US" b="1">
                <a:latin typeface="Symbol" pitchFamily="18" charset="2"/>
              </a:rPr>
              <a:t>a</a:t>
            </a:r>
            <a:endParaRPr lang="en-US" sz="1800" b="1"/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 rot="-7467537">
            <a:off x="1523207" y="2448719"/>
            <a:ext cx="385762" cy="304800"/>
            <a:chOff x="2224" y="401"/>
            <a:chExt cx="387" cy="312"/>
          </a:xfrm>
        </p:grpSpPr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225" y="401"/>
              <a:ext cx="386" cy="312"/>
              <a:chOff x="2225" y="401"/>
              <a:chExt cx="386" cy="312"/>
            </a:xfrm>
          </p:grpSpPr>
          <p:sp>
            <p:nvSpPr>
              <p:cNvPr id="2181" name="Oval 47"/>
              <p:cNvSpPr>
                <a:spLocks noChangeArrowheads="1"/>
              </p:cNvSpPr>
              <p:nvPr/>
            </p:nvSpPr>
            <p:spPr bwMode="auto">
              <a:xfrm rot="7186139">
                <a:off x="2347" y="401"/>
                <a:ext cx="264" cy="26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" name="Freeform 48"/>
              <p:cNvSpPr>
                <a:spLocks/>
              </p:cNvSpPr>
              <p:nvPr/>
            </p:nvSpPr>
            <p:spPr bwMode="auto">
              <a:xfrm rot="4064841">
                <a:off x="2222" y="461"/>
                <a:ext cx="255" cy="249"/>
              </a:xfrm>
              <a:custGeom>
                <a:avLst/>
                <a:gdLst>
                  <a:gd name="T0" fmla="*/ 0 w 294"/>
                  <a:gd name="T1" fmla="*/ 0 h 291"/>
                  <a:gd name="T2" fmla="*/ 108 w 294"/>
                  <a:gd name="T3" fmla="*/ 288 h 291"/>
                  <a:gd name="T4" fmla="*/ 294 w 294"/>
                  <a:gd name="T5" fmla="*/ 20 h 291"/>
                  <a:gd name="T6" fmla="*/ 0 60000 65536"/>
                  <a:gd name="T7" fmla="*/ 0 60000 65536"/>
                  <a:gd name="T8" fmla="*/ 0 60000 65536"/>
                  <a:gd name="T9" fmla="*/ 0 w 294"/>
                  <a:gd name="T10" fmla="*/ 0 h 291"/>
                  <a:gd name="T11" fmla="*/ 294 w 294"/>
                  <a:gd name="T12" fmla="*/ 291 h 2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4" h="291">
                    <a:moveTo>
                      <a:pt x="0" y="0"/>
                    </a:moveTo>
                    <a:cubicBezTo>
                      <a:pt x="29" y="142"/>
                      <a:pt x="59" y="285"/>
                      <a:pt x="108" y="288"/>
                    </a:cubicBezTo>
                    <a:cubicBezTo>
                      <a:pt x="157" y="291"/>
                      <a:pt x="263" y="65"/>
                      <a:pt x="294" y="20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78" name="Arc 49"/>
            <p:cNvSpPr>
              <a:spLocks/>
            </p:cNvSpPr>
            <p:nvPr/>
          </p:nvSpPr>
          <p:spPr bwMode="auto">
            <a:xfrm rot="4259879">
              <a:off x="2473" y="403"/>
              <a:ext cx="47" cy="185"/>
            </a:xfrm>
            <a:custGeom>
              <a:avLst/>
              <a:gdLst>
                <a:gd name="T0" fmla="*/ 0 w 21600"/>
                <a:gd name="T1" fmla="*/ 0 h 21600"/>
                <a:gd name="T2" fmla="*/ 47 w 21600"/>
                <a:gd name="T3" fmla="*/ 185 h 21600"/>
                <a:gd name="T4" fmla="*/ 0 w 21600"/>
                <a:gd name="T5" fmla="*/ 18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" name="Arc 50"/>
            <p:cNvSpPr>
              <a:spLocks/>
            </p:cNvSpPr>
            <p:nvPr/>
          </p:nvSpPr>
          <p:spPr bwMode="auto">
            <a:xfrm rot="4259879" flipH="1">
              <a:off x="2480" y="459"/>
              <a:ext cx="66" cy="177"/>
            </a:xfrm>
            <a:custGeom>
              <a:avLst/>
              <a:gdLst>
                <a:gd name="T0" fmla="*/ 0 w 21600"/>
                <a:gd name="T1" fmla="*/ 0 h 21600"/>
                <a:gd name="T2" fmla="*/ 66 w 21600"/>
                <a:gd name="T3" fmla="*/ 177 h 21600"/>
                <a:gd name="T4" fmla="*/ 0 w 21600"/>
                <a:gd name="T5" fmla="*/ 17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" name="Line 51"/>
            <p:cNvSpPr>
              <a:spLocks noChangeShapeType="1"/>
            </p:cNvSpPr>
            <p:nvPr/>
          </p:nvSpPr>
          <p:spPr bwMode="auto">
            <a:xfrm rot="4259879" flipH="1">
              <a:off x="2315" y="469"/>
              <a:ext cx="16" cy="19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 rot="8826322">
            <a:off x="1657350" y="1666875"/>
            <a:ext cx="342900" cy="342900"/>
            <a:chOff x="2224" y="401"/>
            <a:chExt cx="387" cy="312"/>
          </a:xfrm>
        </p:grpSpPr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225" y="401"/>
              <a:ext cx="386" cy="312"/>
              <a:chOff x="2225" y="401"/>
              <a:chExt cx="386" cy="312"/>
            </a:xfrm>
          </p:grpSpPr>
          <p:sp>
            <p:nvSpPr>
              <p:cNvPr id="2175" name="Oval 54"/>
              <p:cNvSpPr>
                <a:spLocks noChangeArrowheads="1"/>
              </p:cNvSpPr>
              <p:nvPr/>
            </p:nvSpPr>
            <p:spPr bwMode="auto">
              <a:xfrm rot="7186139">
                <a:off x="2347" y="401"/>
                <a:ext cx="264" cy="264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" name="Freeform 55"/>
              <p:cNvSpPr>
                <a:spLocks/>
              </p:cNvSpPr>
              <p:nvPr/>
            </p:nvSpPr>
            <p:spPr bwMode="auto">
              <a:xfrm rot="4064841">
                <a:off x="2222" y="461"/>
                <a:ext cx="255" cy="249"/>
              </a:xfrm>
              <a:custGeom>
                <a:avLst/>
                <a:gdLst>
                  <a:gd name="T0" fmla="*/ 0 w 294"/>
                  <a:gd name="T1" fmla="*/ 0 h 291"/>
                  <a:gd name="T2" fmla="*/ 108 w 294"/>
                  <a:gd name="T3" fmla="*/ 288 h 291"/>
                  <a:gd name="T4" fmla="*/ 294 w 294"/>
                  <a:gd name="T5" fmla="*/ 20 h 291"/>
                  <a:gd name="T6" fmla="*/ 0 60000 65536"/>
                  <a:gd name="T7" fmla="*/ 0 60000 65536"/>
                  <a:gd name="T8" fmla="*/ 0 60000 65536"/>
                  <a:gd name="T9" fmla="*/ 0 w 294"/>
                  <a:gd name="T10" fmla="*/ 0 h 291"/>
                  <a:gd name="T11" fmla="*/ 294 w 294"/>
                  <a:gd name="T12" fmla="*/ 291 h 2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4" h="291">
                    <a:moveTo>
                      <a:pt x="0" y="0"/>
                    </a:moveTo>
                    <a:cubicBezTo>
                      <a:pt x="29" y="142"/>
                      <a:pt x="59" y="285"/>
                      <a:pt x="108" y="288"/>
                    </a:cubicBezTo>
                    <a:cubicBezTo>
                      <a:pt x="157" y="291"/>
                      <a:pt x="263" y="65"/>
                      <a:pt x="294" y="20"/>
                    </a:cubicBezTo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72" name="Arc 56"/>
            <p:cNvSpPr>
              <a:spLocks/>
            </p:cNvSpPr>
            <p:nvPr/>
          </p:nvSpPr>
          <p:spPr bwMode="auto">
            <a:xfrm rot="4259879">
              <a:off x="2473" y="403"/>
              <a:ext cx="47" cy="185"/>
            </a:xfrm>
            <a:custGeom>
              <a:avLst/>
              <a:gdLst>
                <a:gd name="T0" fmla="*/ 0 w 21600"/>
                <a:gd name="T1" fmla="*/ 0 h 21600"/>
                <a:gd name="T2" fmla="*/ 47 w 21600"/>
                <a:gd name="T3" fmla="*/ 185 h 21600"/>
                <a:gd name="T4" fmla="*/ 0 w 21600"/>
                <a:gd name="T5" fmla="*/ 18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3" name="Arc 57"/>
            <p:cNvSpPr>
              <a:spLocks/>
            </p:cNvSpPr>
            <p:nvPr/>
          </p:nvSpPr>
          <p:spPr bwMode="auto">
            <a:xfrm rot="4259879" flipH="1">
              <a:off x="2480" y="459"/>
              <a:ext cx="66" cy="177"/>
            </a:xfrm>
            <a:custGeom>
              <a:avLst/>
              <a:gdLst>
                <a:gd name="T0" fmla="*/ 0 w 21600"/>
                <a:gd name="T1" fmla="*/ 0 h 21600"/>
                <a:gd name="T2" fmla="*/ 66 w 21600"/>
                <a:gd name="T3" fmla="*/ 177 h 21600"/>
                <a:gd name="T4" fmla="*/ 0 w 21600"/>
                <a:gd name="T5" fmla="*/ 17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4" name="Line 58"/>
            <p:cNvSpPr>
              <a:spLocks noChangeShapeType="1"/>
            </p:cNvSpPr>
            <p:nvPr/>
          </p:nvSpPr>
          <p:spPr bwMode="auto">
            <a:xfrm rot="4259879" flipH="1">
              <a:off x="2315" y="469"/>
              <a:ext cx="16" cy="198"/>
            </a:xfrm>
            <a:prstGeom prst="line">
              <a:avLst/>
            </a:prstGeom>
            <a:noFill/>
            <a:ln w="9525">
              <a:solidFill>
                <a:srgbClr val="66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 rot="-2932919">
            <a:off x="3691732" y="1680369"/>
            <a:ext cx="909637" cy="962025"/>
            <a:chOff x="3968" y="1346"/>
            <a:chExt cx="573" cy="681"/>
          </a:xfrm>
        </p:grpSpPr>
        <p:grpSp>
          <p:nvGrpSpPr>
            <p:cNvPr id="15" name="Group 60"/>
            <p:cNvGrpSpPr>
              <a:grpSpLocks/>
            </p:cNvGrpSpPr>
            <p:nvPr/>
          </p:nvGrpSpPr>
          <p:grpSpPr bwMode="auto">
            <a:xfrm rot="4751902">
              <a:off x="3954" y="1360"/>
              <a:ext cx="243" cy="216"/>
              <a:chOff x="2224" y="401"/>
              <a:chExt cx="387" cy="312"/>
            </a:xfrm>
          </p:grpSpPr>
          <p:grpSp>
            <p:nvGrpSpPr>
              <p:cNvPr id="16" name="Group 61"/>
              <p:cNvGrpSpPr>
                <a:grpSpLocks/>
              </p:cNvGrpSpPr>
              <p:nvPr/>
            </p:nvGrpSpPr>
            <p:grpSpPr bwMode="auto">
              <a:xfrm>
                <a:off x="2225" y="401"/>
                <a:ext cx="386" cy="312"/>
                <a:chOff x="2225" y="401"/>
                <a:chExt cx="386" cy="312"/>
              </a:xfrm>
            </p:grpSpPr>
            <p:sp>
              <p:nvSpPr>
                <p:cNvPr id="2169" name="Oval 62"/>
                <p:cNvSpPr>
                  <a:spLocks noChangeArrowheads="1"/>
                </p:cNvSpPr>
                <p:nvPr/>
              </p:nvSpPr>
              <p:spPr bwMode="auto">
                <a:xfrm rot="7186139">
                  <a:off x="2347" y="401"/>
                  <a:ext cx="264" cy="264"/>
                </a:xfrm>
                <a:prstGeom prst="ellipse">
                  <a:avLst/>
                </a:prstGeom>
                <a:solidFill>
                  <a:srgbClr val="FF0066"/>
                </a:solidFill>
                <a:ln w="12700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" name="Freeform 63"/>
                <p:cNvSpPr>
                  <a:spLocks/>
                </p:cNvSpPr>
                <p:nvPr/>
              </p:nvSpPr>
              <p:spPr bwMode="auto">
                <a:xfrm rot="4064841">
                  <a:off x="2222" y="461"/>
                  <a:ext cx="255" cy="249"/>
                </a:xfrm>
                <a:custGeom>
                  <a:avLst/>
                  <a:gdLst>
                    <a:gd name="T0" fmla="*/ 0 w 294"/>
                    <a:gd name="T1" fmla="*/ 0 h 291"/>
                    <a:gd name="T2" fmla="*/ 108 w 294"/>
                    <a:gd name="T3" fmla="*/ 288 h 291"/>
                    <a:gd name="T4" fmla="*/ 294 w 294"/>
                    <a:gd name="T5" fmla="*/ 20 h 291"/>
                    <a:gd name="T6" fmla="*/ 0 60000 65536"/>
                    <a:gd name="T7" fmla="*/ 0 60000 65536"/>
                    <a:gd name="T8" fmla="*/ 0 60000 65536"/>
                    <a:gd name="T9" fmla="*/ 0 w 294"/>
                    <a:gd name="T10" fmla="*/ 0 h 291"/>
                    <a:gd name="T11" fmla="*/ 294 w 294"/>
                    <a:gd name="T12" fmla="*/ 291 h 2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4" h="291">
                      <a:moveTo>
                        <a:pt x="0" y="0"/>
                      </a:moveTo>
                      <a:cubicBezTo>
                        <a:pt x="29" y="142"/>
                        <a:pt x="59" y="285"/>
                        <a:pt x="108" y="288"/>
                      </a:cubicBezTo>
                      <a:cubicBezTo>
                        <a:pt x="157" y="291"/>
                        <a:pt x="263" y="65"/>
                        <a:pt x="294" y="20"/>
                      </a:cubicBezTo>
                    </a:path>
                  </a:pathLst>
                </a:custGeom>
                <a:solidFill>
                  <a:srgbClr val="FF0066"/>
                </a:soli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66" name="Arc 64"/>
              <p:cNvSpPr>
                <a:spLocks/>
              </p:cNvSpPr>
              <p:nvPr/>
            </p:nvSpPr>
            <p:spPr bwMode="auto">
              <a:xfrm rot="4259879">
                <a:off x="2473" y="403"/>
                <a:ext cx="47" cy="185"/>
              </a:xfrm>
              <a:custGeom>
                <a:avLst/>
                <a:gdLst>
                  <a:gd name="T0" fmla="*/ 0 w 21600"/>
                  <a:gd name="T1" fmla="*/ 0 h 21600"/>
                  <a:gd name="T2" fmla="*/ 47 w 21600"/>
                  <a:gd name="T3" fmla="*/ 185 h 21600"/>
                  <a:gd name="T4" fmla="*/ 0 w 21600"/>
                  <a:gd name="T5" fmla="*/ 18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" name="Arc 65"/>
              <p:cNvSpPr>
                <a:spLocks/>
              </p:cNvSpPr>
              <p:nvPr/>
            </p:nvSpPr>
            <p:spPr bwMode="auto">
              <a:xfrm rot="4259879" flipH="1">
                <a:off x="2480" y="459"/>
                <a:ext cx="66" cy="177"/>
              </a:xfrm>
              <a:custGeom>
                <a:avLst/>
                <a:gdLst>
                  <a:gd name="T0" fmla="*/ 0 w 21600"/>
                  <a:gd name="T1" fmla="*/ 0 h 21600"/>
                  <a:gd name="T2" fmla="*/ 66 w 21600"/>
                  <a:gd name="T3" fmla="*/ 177 h 21600"/>
                  <a:gd name="T4" fmla="*/ 0 w 21600"/>
                  <a:gd name="T5" fmla="*/ 17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" name="Line 66"/>
              <p:cNvSpPr>
                <a:spLocks noChangeShapeType="1"/>
              </p:cNvSpPr>
              <p:nvPr/>
            </p:nvSpPr>
            <p:spPr bwMode="auto">
              <a:xfrm rot="4259879" flipH="1">
                <a:off x="2315" y="469"/>
                <a:ext cx="16" cy="198"/>
              </a:xfrm>
              <a:prstGeom prst="line">
                <a:avLst/>
              </a:prstGeom>
              <a:noFill/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4267" y="1759"/>
              <a:ext cx="88" cy="268"/>
              <a:chOff x="3980" y="2413"/>
              <a:chExt cx="88" cy="268"/>
            </a:xfrm>
          </p:grpSpPr>
          <p:sp>
            <p:nvSpPr>
              <p:cNvPr id="2163" name="Oval 68"/>
              <p:cNvSpPr>
                <a:spLocks noChangeArrowheads="1"/>
              </p:cNvSpPr>
              <p:nvPr/>
            </p:nvSpPr>
            <p:spPr bwMode="auto">
              <a:xfrm rot="-5438392">
                <a:off x="3970" y="2584"/>
                <a:ext cx="107" cy="8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" name="AutoShape 69"/>
              <p:cNvSpPr>
                <a:spLocks noChangeArrowheads="1"/>
              </p:cNvSpPr>
              <p:nvPr/>
            </p:nvSpPr>
            <p:spPr bwMode="auto">
              <a:xfrm rot="-5438392">
                <a:off x="3918" y="2476"/>
                <a:ext cx="213" cy="87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" name="Line 70"/>
            <p:cNvSpPr>
              <a:spLocks noChangeShapeType="1"/>
            </p:cNvSpPr>
            <p:nvPr/>
          </p:nvSpPr>
          <p:spPr bwMode="auto">
            <a:xfrm rot="-433306">
              <a:off x="4076" y="1527"/>
              <a:ext cx="84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" name="Line 71"/>
            <p:cNvSpPr>
              <a:spLocks noChangeShapeType="1"/>
            </p:cNvSpPr>
            <p:nvPr/>
          </p:nvSpPr>
          <p:spPr bwMode="auto">
            <a:xfrm>
              <a:off x="4172" y="1653"/>
              <a:ext cx="84" cy="138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" name="Line 72"/>
            <p:cNvSpPr>
              <a:spLocks noChangeShapeType="1"/>
            </p:cNvSpPr>
            <p:nvPr/>
          </p:nvSpPr>
          <p:spPr bwMode="auto">
            <a:xfrm rot="306341">
              <a:off x="4127" y="1494"/>
              <a:ext cx="84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" name="Line 73"/>
            <p:cNvSpPr>
              <a:spLocks noChangeShapeType="1"/>
            </p:cNvSpPr>
            <p:nvPr/>
          </p:nvSpPr>
          <p:spPr bwMode="auto">
            <a:xfrm>
              <a:off x="4205" y="1632"/>
              <a:ext cx="84" cy="138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" name="Group 74"/>
            <p:cNvGrpSpPr>
              <a:grpSpLocks/>
            </p:cNvGrpSpPr>
            <p:nvPr/>
          </p:nvGrpSpPr>
          <p:grpSpPr bwMode="auto">
            <a:xfrm flipH="1">
              <a:off x="4328" y="1497"/>
              <a:ext cx="213" cy="297"/>
              <a:chOff x="3024" y="1845"/>
              <a:chExt cx="213" cy="297"/>
            </a:xfrm>
          </p:grpSpPr>
          <p:sp>
            <p:nvSpPr>
              <p:cNvPr id="2159" name="Line 75"/>
              <p:cNvSpPr>
                <a:spLocks noChangeShapeType="1"/>
              </p:cNvSpPr>
              <p:nvPr/>
            </p:nvSpPr>
            <p:spPr bwMode="auto">
              <a:xfrm rot="-433306">
                <a:off x="3024" y="1878"/>
                <a:ext cx="84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" name="Line 76"/>
              <p:cNvSpPr>
                <a:spLocks noChangeShapeType="1"/>
              </p:cNvSpPr>
              <p:nvPr/>
            </p:nvSpPr>
            <p:spPr bwMode="auto">
              <a:xfrm>
                <a:off x="3120" y="2004"/>
                <a:ext cx="84" cy="138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" name="Line 77"/>
              <p:cNvSpPr>
                <a:spLocks noChangeShapeType="1"/>
              </p:cNvSpPr>
              <p:nvPr/>
            </p:nvSpPr>
            <p:spPr bwMode="auto">
              <a:xfrm rot="306341">
                <a:off x="3075" y="1845"/>
                <a:ext cx="84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" name="Line 78"/>
              <p:cNvSpPr>
                <a:spLocks noChangeShapeType="1"/>
              </p:cNvSpPr>
              <p:nvPr/>
            </p:nvSpPr>
            <p:spPr bwMode="auto">
              <a:xfrm>
                <a:off x="3153" y="1983"/>
                <a:ext cx="84" cy="138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9" name="Group 79"/>
          <p:cNvGrpSpPr>
            <a:grpSpLocks/>
          </p:cNvGrpSpPr>
          <p:nvPr/>
        </p:nvGrpSpPr>
        <p:grpSpPr bwMode="auto">
          <a:xfrm rot="-1766755">
            <a:off x="3817938" y="2873375"/>
            <a:ext cx="531812" cy="739775"/>
            <a:chOff x="4297" y="2625"/>
            <a:chExt cx="376" cy="466"/>
          </a:xfrm>
        </p:grpSpPr>
        <p:grpSp>
          <p:nvGrpSpPr>
            <p:cNvPr id="20" name="Group 80"/>
            <p:cNvGrpSpPr>
              <a:grpSpLocks/>
            </p:cNvGrpSpPr>
            <p:nvPr/>
          </p:nvGrpSpPr>
          <p:grpSpPr bwMode="auto">
            <a:xfrm rot="2373629" flipH="1">
              <a:off x="4299" y="2655"/>
              <a:ext cx="243" cy="216"/>
              <a:chOff x="2224" y="401"/>
              <a:chExt cx="387" cy="312"/>
            </a:xfrm>
          </p:grpSpPr>
          <p:grpSp>
            <p:nvGrpSpPr>
              <p:cNvPr id="21" name="Group 81"/>
              <p:cNvGrpSpPr>
                <a:grpSpLocks/>
              </p:cNvGrpSpPr>
              <p:nvPr/>
            </p:nvGrpSpPr>
            <p:grpSpPr bwMode="auto">
              <a:xfrm>
                <a:off x="2225" y="401"/>
                <a:ext cx="386" cy="312"/>
                <a:chOff x="2225" y="401"/>
                <a:chExt cx="386" cy="312"/>
              </a:xfrm>
            </p:grpSpPr>
            <p:sp>
              <p:nvSpPr>
                <p:cNvPr id="2150" name="Oval 82"/>
                <p:cNvSpPr>
                  <a:spLocks noChangeArrowheads="1"/>
                </p:cNvSpPr>
                <p:nvPr/>
              </p:nvSpPr>
              <p:spPr bwMode="auto">
                <a:xfrm rot="7186139">
                  <a:off x="2347" y="401"/>
                  <a:ext cx="264" cy="264"/>
                </a:xfrm>
                <a:prstGeom prst="ellipse">
                  <a:avLst/>
                </a:prstGeom>
                <a:solidFill>
                  <a:srgbClr val="FF0066"/>
                </a:solidFill>
                <a:ln w="12700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" name="Freeform 83"/>
                <p:cNvSpPr>
                  <a:spLocks/>
                </p:cNvSpPr>
                <p:nvPr/>
              </p:nvSpPr>
              <p:spPr bwMode="auto">
                <a:xfrm rot="4064841">
                  <a:off x="2222" y="461"/>
                  <a:ext cx="255" cy="249"/>
                </a:xfrm>
                <a:custGeom>
                  <a:avLst/>
                  <a:gdLst>
                    <a:gd name="T0" fmla="*/ 0 w 294"/>
                    <a:gd name="T1" fmla="*/ 0 h 291"/>
                    <a:gd name="T2" fmla="*/ 108 w 294"/>
                    <a:gd name="T3" fmla="*/ 288 h 291"/>
                    <a:gd name="T4" fmla="*/ 294 w 294"/>
                    <a:gd name="T5" fmla="*/ 20 h 291"/>
                    <a:gd name="T6" fmla="*/ 0 60000 65536"/>
                    <a:gd name="T7" fmla="*/ 0 60000 65536"/>
                    <a:gd name="T8" fmla="*/ 0 60000 65536"/>
                    <a:gd name="T9" fmla="*/ 0 w 294"/>
                    <a:gd name="T10" fmla="*/ 0 h 291"/>
                    <a:gd name="T11" fmla="*/ 294 w 294"/>
                    <a:gd name="T12" fmla="*/ 291 h 2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4" h="291">
                      <a:moveTo>
                        <a:pt x="0" y="0"/>
                      </a:moveTo>
                      <a:cubicBezTo>
                        <a:pt x="29" y="142"/>
                        <a:pt x="59" y="285"/>
                        <a:pt x="108" y="288"/>
                      </a:cubicBezTo>
                      <a:cubicBezTo>
                        <a:pt x="157" y="291"/>
                        <a:pt x="263" y="65"/>
                        <a:pt x="294" y="20"/>
                      </a:cubicBezTo>
                    </a:path>
                  </a:pathLst>
                </a:custGeom>
                <a:solidFill>
                  <a:srgbClr val="FF0066"/>
                </a:soli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47" name="Arc 84"/>
              <p:cNvSpPr>
                <a:spLocks/>
              </p:cNvSpPr>
              <p:nvPr/>
            </p:nvSpPr>
            <p:spPr bwMode="auto">
              <a:xfrm rot="4259879">
                <a:off x="2473" y="403"/>
                <a:ext cx="47" cy="185"/>
              </a:xfrm>
              <a:custGeom>
                <a:avLst/>
                <a:gdLst>
                  <a:gd name="T0" fmla="*/ 0 w 21600"/>
                  <a:gd name="T1" fmla="*/ 0 h 21600"/>
                  <a:gd name="T2" fmla="*/ 47 w 21600"/>
                  <a:gd name="T3" fmla="*/ 185 h 21600"/>
                  <a:gd name="T4" fmla="*/ 0 w 21600"/>
                  <a:gd name="T5" fmla="*/ 18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48" name="Arc 85"/>
              <p:cNvSpPr>
                <a:spLocks/>
              </p:cNvSpPr>
              <p:nvPr/>
            </p:nvSpPr>
            <p:spPr bwMode="auto">
              <a:xfrm rot="4259879" flipH="1">
                <a:off x="2480" y="459"/>
                <a:ext cx="66" cy="177"/>
              </a:xfrm>
              <a:custGeom>
                <a:avLst/>
                <a:gdLst>
                  <a:gd name="T0" fmla="*/ 0 w 21600"/>
                  <a:gd name="T1" fmla="*/ 0 h 21600"/>
                  <a:gd name="T2" fmla="*/ 66 w 21600"/>
                  <a:gd name="T3" fmla="*/ 177 h 21600"/>
                  <a:gd name="T4" fmla="*/ 0 w 21600"/>
                  <a:gd name="T5" fmla="*/ 17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49" name="Line 86"/>
              <p:cNvSpPr>
                <a:spLocks noChangeShapeType="1"/>
              </p:cNvSpPr>
              <p:nvPr/>
            </p:nvSpPr>
            <p:spPr bwMode="auto">
              <a:xfrm rot="4259879" flipH="1">
                <a:off x="2315" y="469"/>
                <a:ext cx="16" cy="198"/>
              </a:xfrm>
              <a:prstGeom prst="line">
                <a:avLst/>
              </a:prstGeom>
              <a:noFill/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87"/>
            <p:cNvGrpSpPr>
              <a:grpSpLocks/>
            </p:cNvGrpSpPr>
            <p:nvPr/>
          </p:nvGrpSpPr>
          <p:grpSpPr bwMode="auto">
            <a:xfrm>
              <a:off x="4297" y="2625"/>
              <a:ext cx="376" cy="466"/>
              <a:chOff x="4960" y="1989"/>
              <a:chExt cx="376" cy="466"/>
            </a:xfrm>
          </p:grpSpPr>
          <p:grpSp>
            <p:nvGrpSpPr>
              <p:cNvPr id="23" name="Group 88"/>
              <p:cNvGrpSpPr>
                <a:grpSpLocks/>
              </p:cNvGrpSpPr>
              <p:nvPr/>
            </p:nvGrpSpPr>
            <p:grpSpPr bwMode="auto">
              <a:xfrm rot="-1936801">
                <a:off x="5232" y="2256"/>
                <a:ext cx="104" cy="199"/>
                <a:chOff x="3096" y="3861"/>
                <a:chExt cx="97" cy="200"/>
              </a:xfrm>
            </p:grpSpPr>
            <p:sp>
              <p:nvSpPr>
                <p:cNvPr id="2144" name="AutoShape 89"/>
                <p:cNvSpPr>
                  <a:spLocks noChangeArrowheads="1"/>
                </p:cNvSpPr>
                <p:nvPr/>
              </p:nvSpPr>
              <p:spPr bwMode="auto">
                <a:xfrm rot="-5797112">
                  <a:off x="3051" y="3906"/>
                  <a:ext cx="176" cy="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5" name="Oval 90"/>
                <p:cNvSpPr>
                  <a:spLocks noChangeArrowheads="1"/>
                </p:cNvSpPr>
                <p:nvPr/>
              </p:nvSpPr>
              <p:spPr bwMode="auto">
                <a:xfrm rot="-5797112">
                  <a:off x="3114" y="3981"/>
                  <a:ext cx="72" cy="8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91"/>
              <p:cNvGrpSpPr>
                <a:grpSpLocks/>
              </p:cNvGrpSpPr>
              <p:nvPr/>
            </p:nvGrpSpPr>
            <p:grpSpPr bwMode="auto">
              <a:xfrm>
                <a:off x="5052" y="1989"/>
                <a:ext cx="193" cy="275"/>
                <a:chOff x="5052" y="1989"/>
                <a:chExt cx="193" cy="275"/>
              </a:xfrm>
            </p:grpSpPr>
            <p:sp>
              <p:nvSpPr>
                <p:cNvPr id="2140" name="AutoShape 92"/>
                <p:cNvSpPr>
                  <a:spLocks noChangeArrowheads="1"/>
                </p:cNvSpPr>
                <p:nvPr/>
              </p:nvSpPr>
              <p:spPr bwMode="auto">
                <a:xfrm rot="-3080101">
                  <a:off x="5081" y="1960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" name="AutoShape 93"/>
                <p:cNvSpPr>
                  <a:spLocks noChangeArrowheads="1"/>
                </p:cNvSpPr>
                <p:nvPr/>
              </p:nvSpPr>
              <p:spPr bwMode="auto">
                <a:xfrm rot="-2343563">
                  <a:off x="5144" y="2021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2" name="AutoShape 94"/>
                <p:cNvSpPr>
                  <a:spLocks noChangeArrowheads="1"/>
                </p:cNvSpPr>
                <p:nvPr/>
              </p:nvSpPr>
              <p:spPr bwMode="auto">
                <a:xfrm rot="-898663">
                  <a:off x="5182" y="2097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3" name="AutoShape 95"/>
                <p:cNvSpPr>
                  <a:spLocks noChangeArrowheads="1"/>
                </p:cNvSpPr>
                <p:nvPr/>
              </p:nvSpPr>
              <p:spPr bwMode="auto">
                <a:xfrm rot="-1826953">
                  <a:off x="5219" y="2180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96"/>
              <p:cNvGrpSpPr>
                <a:grpSpLocks/>
              </p:cNvGrpSpPr>
              <p:nvPr/>
            </p:nvGrpSpPr>
            <p:grpSpPr bwMode="auto">
              <a:xfrm rot="17039889" flipH="1">
                <a:off x="5001" y="2031"/>
                <a:ext cx="193" cy="275"/>
                <a:chOff x="5052" y="1989"/>
                <a:chExt cx="193" cy="275"/>
              </a:xfrm>
            </p:grpSpPr>
            <p:sp>
              <p:nvSpPr>
                <p:cNvPr id="2136" name="AutoShape 97"/>
                <p:cNvSpPr>
                  <a:spLocks noChangeArrowheads="1"/>
                </p:cNvSpPr>
                <p:nvPr/>
              </p:nvSpPr>
              <p:spPr bwMode="auto">
                <a:xfrm rot="-3080101">
                  <a:off x="5081" y="1960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7" name="AutoShape 98"/>
                <p:cNvSpPr>
                  <a:spLocks noChangeArrowheads="1"/>
                </p:cNvSpPr>
                <p:nvPr/>
              </p:nvSpPr>
              <p:spPr bwMode="auto">
                <a:xfrm rot="-2343563">
                  <a:off x="5144" y="2021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8" name="AutoShape 99"/>
                <p:cNvSpPr>
                  <a:spLocks noChangeArrowheads="1"/>
                </p:cNvSpPr>
                <p:nvPr/>
              </p:nvSpPr>
              <p:spPr bwMode="auto">
                <a:xfrm rot="-898663">
                  <a:off x="5182" y="2097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9" name="AutoShape 100"/>
                <p:cNvSpPr>
                  <a:spLocks noChangeArrowheads="1"/>
                </p:cNvSpPr>
                <p:nvPr/>
              </p:nvSpPr>
              <p:spPr bwMode="auto">
                <a:xfrm rot="-1826953">
                  <a:off x="5219" y="2180"/>
                  <a:ext cx="26" cy="8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33CCFF"/>
                    </a:gs>
                    <a:gs pos="100000">
                      <a:srgbClr val="2288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68" name="Rectangle 101"/>
          <p:cNvSpPr>
            <a:spLocks noChangeArrowheads="1"/>
          </p:cNvSpPr>
          <p:nvPr/>
        </p:nvSpPr>
        <p:spPr bwMode="auto">
          <a:xfrm>
            <a:off x="6332538" y="990600"/>
            <a:ext cx="2811462" cy="34782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Text Box 102"/>
          <p:cNvSpPr txBox="1">
            <a:spLocks noChangeArrowheads="1"/>
          </p:cNvSpPr>
          <p:nvPr/>
        </p:nvSpPr>
        <p:spPr bwMode="auto">
          <a:xfrm>
            <a:off x="6400800" y="2895600"/>
            <a:ext cx="1336675" cy="13700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1200" b="1">
                <a:solidFill>
                  <a:schemeClr val="accent1"/>
                </a:solidFill>
              </a:rPr>
              <a:t>  Soluble TNF</a:t>
            </a:r>
            <a:br>
              <a:rPr lang="en-GB" sz="1200" b="1">
                <a:solidFill>
                  <a:schemeClr val="accent1"/>
                </a:solidFill>
              </a:rPr>
            </a:br>
            <a:r>
              <a:rPr lang="en-GB" sz="1200" b="1">
                <a:solidFill>
                  <a:schemeClr val="accent1"/>
                </a:solidFill>
              </a:rPr>
              <a:t>    receptor-fusion</a:t>
            </a:r>
            <a:br>
              <a:rPr lang="en-GB" sz="1200" b="1">
                <a:solidFill>
                  <a:schemeClr val="accent1"/>
                </a:solidFill>
              </a:rPr>
            </a:br>
            <a:r>
              <a:rPr lang="en-GB" sz="1200" b="1">
                <a:solidFill>
                  <a:schemeClr val="accent1"/>
                </a:solidFill>
              </a:rPr>
              <a:t>    protein</a:t>
            </a:r>
            <a:br>
              <a:rPr lang="en-GB" sz="1200" b="1">
                <a:solidFill>
                  <a:schemeClr val="accent1"/>
                </a:solidFill>
              </a:rPr>
            </a:br>
            <a:r>
              <a:rPr lang="en-GB" sz="1200" b="1">
                <a:solidFill>
                  <a:schemeClr val="accent1"/>
                </a:solidFill>
              </a:rPr>
              <a:t>    (etanercept)</a:t>
            </a:r>
          </a:p>
          <a:p>
            <a:endParaRPr lang="en-GB" sz="1200" b="1">
              <a:solidFill>
                <a:schemeClr val="accent1"/>
              </a:solidFill>
            </a:endParaRPr>
          </a:p>
          <a:p>
            <a:pPr>
              <a:buFontTx/>
              <a:buChar char="•"/>
            </a:pPr>
            <a:r>
              <a:rPr lang="en-GB" sz="1200" b="1">
                <a:solidFill>
                  <a:schemeClr val="accent1"/>
                </a:solidFill>
              </a:rPr>
              <a:t>  Fab fragment </a:t>
            </a:r>
          </a:p>
          <a:p>
            <a:r>
              <a:rPr lang="en-GB" sz="1200" b="1">
                <a:solidFill>
                  <a:schemeClr val="accent1"/>
                </a:solidFill>
              </a:rPr>
              <a:t>(Certolizumab)</a:t>
            </a:r>
          </a:p>
        </p:txBody>
      </p:sp>
      <p:grpSp>
        <p:nvGrpSpPr>
          <p:cNvPr id="26" name="Group 103"/>
          <p:cNvGrpSpPr>
            <a:grpSpLocks/>
          </p:cNvGrpSpPr>
          <p:nvPr/>
        </p:nvGrpSpPr>
        <p:grpSpPr bwMode="auto">
          <a:xfrm rot="4369948">
            <a:off x="8031163" y="2789237"/>
            <a:ext cx="596900" cy="657225"/>
            <a:chOff x="4960" y="1989"/>
            <a:chExt cx="376" cy="466"/>
          </a:xfrm>
        </p:grpSpPr>
        <p:grpSp>
          <p:nvGrpSpPr>
            <p:cNvPr id="27" name="Group 104"/>
            <p:cNvGrpSpPr>
              <a:grpSpLocks/>
            </p:cNvGrpSpPr>
            <p:nvPr/>
          </p:nvGrpSpPr>
          <p:grpSpPr bwMode="auto">
            <a:xfrm rot="-1936801">
              <a:off x="5232" y="2256"/>
              <a:ext cx="104" cy="199"/>
              <a:chOff x="3096" y="3861"/>
              <a:chExt cx="97" cy="200"/>
            </a:xfrm>
          </p:grpSpPr>
          <p:sp>
            <p:nvSpPr>
              <p:cNvPr id="2129" name="AutoShape 105"/>
              <p:cNvSpPr>
                <a:spLocks noChangeArrowheads="1"/>
              </p:cNvSpPr>
              <p:nvPr/>
            </p:nvSpPr>
            <p:spPr bwMode="auto">
              <a:xfrm rot="-5797112">
                <a:off x="3051" y="3906"/>
                <a:ext cx="176" cy="8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" name="Oval 106"/>
              <p:cNvSpPr>
                <a:spLocks noChangeArrowheads="1"/>
              </p:cNvSpPr>
              <p:nvPr/>
            </p:nvSpPr>
            <p:spPr bwMode="auto">
              <a:xfrm rot="-5797112">
                <a:off x="3114" y="3981"/>
                <a:ext cx="72" cy="8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07"/>
            <p:cNvGrpSpPr>
              <a:grpSpLocks/>
            </p:cNvGrpSpPr>
            <p:nvPr/>
          </p:nvGrpSpPr>
          <p:grpSpPr bwMode="auto">
            <a:xfrm>
              <a:off x="5052" y="1989"/>
              <a:ext cx="193" cy="275"/>
              <a:chOff x="5052" y="1989"/>
              <a:chExt cx="193" cy="275"/>
            </a:xfrm>
          </p:grpSpPr>
          <p:sp>
            <p:nvSpPr>
              <p:cNvPr id="2125" name="AutoShape 108"/>
              <p:cNvSpPr>
                <a:spLocks noChangeArrowheads="1"/>
              </p:cNvSpPr>
              <p:nvPr/>
            </p:nvSpPr>
            <p:spPr bwMode="auto">
              <a:xfrm rot="-3080101">
                <a:off x="5081" y="1960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6" name="AutoShape 109"/>
              <p:cNvSpPr>
                <a:spLocks noChangeArrowheads="1"/>
              </p:cNvSpPr>
              <p:nvPr/>
            </p:nvSpPr>
            <p:spPr bwMode="auto">
              <a:xfrm rot="-2343563">
                <a:off x="5144" y="2021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7" name="AutoShape 110"/>
              <p:cNvSpPr>
                <a:spLocks noChangeArrowheads="1"/>
              </p:cNvSpPr>
              <p:nvPr/>
            </p:nvSpPr>
            <p:spPr bwMode="auto">
              <a:xfrm rot="-898663">
                <a:off x="5182" y="2097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AutoShape 111"/>
              <p:cNvSpPr>
                <a:spLocks noChangeArrowheads="1"/>
              </p:cNvSpPr>
              <p:nvPr/>
            </p:nvSpPr>
            <p:spPr bwMode="auto">
              <a:xfrm rot="-1826953">
                <a:off x="5219" y="2180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12"/>
            <p:cNvGrpSpPr>
              <a:grpSpLocks/>
            </p:cNvGrpSpPr>
            <p:nvPr/>
          </p:nvGrpSpPr>
          <p:grpSpPr bwMode="auto">
            <a:xfrm rot="17039889" flipH="1">
              <a:off x="5001" y="2031"/>
              <a:ext cx="193" cy="275"/>
              <a:chOff x="5052" y="1989"/>
              <a:chExt cx="193" cy="275"/>
            </a:xfrm>
          </p:grpSpPr>
          <p:sp>
            <p:nvSpPr>
              <p:cNvPr id="2121" name="AutoShape 113"/>
              <p:cNvSpPr>
                <a:spLocks noChangeArrowheads="1"/>
              </p:cNvSpPr>
              <p:nvPr/>
            </p:nvSpPr>
            <p:spPr bwMode="auto">
              <a:xfrm rot="-3080101">
                <a:off x="5081" y="1960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114"/>
              <p:cNvSpPr>
                <a:spLocks noChangeArrowheads="1"/>
              </p:cNvSpPr>
              <p:nvPr/>
            </p:nvSpPr>
            <p:spPr bwMode="auto">
              <a:xfrm rot="-2343563">
                <a:off x="5144" y="2021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115"/>
              <p:cNvSpPr>
                <a:spLocks noChangeArrowheads="1"/>
              </p:cNvSpPr>
              <p:nvPr/>
            </p:nvSpPr>
            <p:spPr bwMode="auto">
              <a:xfrm rot="-898663">
                <a:off x="5182" y="2097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AutoShape 116"/>
              <p:cNvSpPr>
                <a:spLocks noChangeArrowheads="1"/>
              </p:cNvSpPr>
              <p:nvPr/>
            </p:nvSpPr>
            <p:spPr bwMode="auto">
              <a:xfrm rot="-1826953">
                <a:off x="5219" y="2180"/>
                <a:ext cx="26" cy="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1" name="Text Box 117"/>
          <p:cNvSpPr txBox="1">
            <a:spLocks noChangeArrowheads="1"/>
          </p:cNvSpPr>
          <p:nvPr/>
        </p:nvSpPr>
        <p:spPr bwMode="auto">
          <a:xfrm>
            <a:off x="6400800" y="1752600"/>
            <a:ext cx="1205779" cy="11079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  </a:t>
            </a:r>
            <a:r>
              <a:rPr lang="en-GB" sz="1200" b="1" dirty="0">
                <a:solidFill>
                  <a:schemeClr val="accent1"/>
                </a:solidFill>
              </a:rPr>
              <a:t>Monoclonal</a:t>
            </a:r>
            <a:br>
              <a:rPr lang="en-GB" sz="1200" b="1" dirty="0">
                <a:solidFill>
                  <a:schemeClr val="accent1"/>
                </a:solidFill>
              </a:rPr>
            </a:br>
            <a:r>
              <a:rPr lang="en-GB" sz="1200" b="1" dirty="0">
                <a:solidFill>
                  <a:schemeClr val="accent1"/>
                </a:solidFill>
              </a:rPr>
              <a:t>    Antibody</a:t>
            </a:r>
            <a:br>
              <a:rPr lang="en-GB" sz="1200" b="1" dirty="0">
                <a:solidFill>
                  <a:schemeClr val="accent1"/>
                </a:solidFill>
              </a:rPr>
            </a:br>
            <a:r>
              <a:rPr lang="en-GB" sz="1200" b="1" dirty="0">
                <a:solidFill>
                  <a:schemeClr val="accent1"/>
                </a:solidFill>
              </a:rPr>
              <a:t>   (</a:t>
            </a:r>
            <a:r>
              <a:rPr lang="en-GB" sz="1200" b="1" dirty="0" err="1">
                <a:solidFill>
                  <a:schemeClr val="accent1"/>
                </a:solidFill>
              </a:rPr>
              <a:t>infliximab</a:t>
            </a:r>
            <a:r>
              <a:rPr lang="en-GB" sz="1200" b="1" dirty="0">
                <a:solidFill>
                  <a:schemeClr val="accent1"/>
                </a:solidFill>
              </a:rPr>
              <a:t>,</a:t>
            </a:r>
          </a:p>
          <a:p>
            <a:r>
              <a:rPr lang="en-GB" sz="1200" b="1" dirty="0">
                <a:solidFill>
                  <a:schemeClr val="accent1"/>
                </a:solidFill>
              </a:rPr>
              <a:t>    </a:t>
            </a:r>
            <a:r>
              <a:rPr lang="en-GB" sz="1200" b="1" dirty="0" err="1" smtClean="0">
                <a:solidFill>
                  <a:schemeClr val="accent1"/>
                </a:solidFill>
              </a:rPr>
              <a:t>adalimumab</a:t>
            </a:r>
            <a:r>
              <a:rPr lang="en-GB" sz="1200" b="1" dirty="0" smtClean="0">
                <a:solidFill>
                  <a:schemeClr val="accent1"/>
                </a:solidFill>
              </a:rPr>
              <a:t>,</a:t>
            </a:r>
          </a:p>
          <a:p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smtClean="0">
                <a:solidFill>
                  <a:schemeClr val="accent1"/>
                </a:solidFill>
              </a:rPr>
              <a:t>   </a:t>
            </a:r>
            <a:r>
              <a:rPr lang="en-GB" sz="1200" b="1" dirty="0" err="1" smtClean="0">
                <a:solidFill>
                  <a:schemeClr val="accent1"/>
                </a:solidFill>
              </a:rPr>
              <a:t>golimumab</a:t>
            </a:r>
            <a:r>
              <a:rPr lang="en-GB" sz="1200" b="1" smtClean="0">
                <a:solidFill>
                  <a:schemeClr val="accent1"/>
                </a:solidFill>
              </a:rPr>
              <a:t>))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grpSp>
        <p:nvGrpSpPr>
          <p:cNvPr id="30" name="Group 119"/>
          <p:cNvGrpSpPr>
            <a:grpSpLocks/>
          </p:cNvGrpSpPr>
          <p:nvPr/>
        </p:nvGrpSpPr>
        <p:grpSpPr bwMode="auto">
          <a:xfrm rot="1651713" flipH="1">
            <a:off x="8388350" y="2214563"/>
            <a:ext cx="123825" cy="425450"/>
            <a:chOff x="3980" y="2413"/>
            <a:chExt cx="88" cy="268"/>
          </a:xfrm>
        </p:grpSpPr>
        <p:sp>
          <p:nvSpPr>
            <p:cNvPr id="2116" name="Oval 120"/>
            <p:cNvSpPr>
              <a:spLocks noChangeArrowheads="1"/>
            </p:cNvSpPr>
            <p:nvPr/>
          </p:nvSpPr>
          <p:spPr bwMode="auto">
            <a:xfrm rot="-5438392">
              <a:off x="3970" y="2584"/>
              <a:ext cx="107" cy="8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AutoShape 121"/>
            <p:cNvSpPr>
              <a:spLocks noChangeArrowheads="1"/>
            </p:cNvSpPr>
            <p:nvPr/>
          </p:nvSpPr>
          <p:spPr bwMode="auto">
            <a:xfrm rot="-5438392">
              <a:off x="3918" y="2476"/>
              <a:ext cx="213" cy="8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3" name="Line 122"/>
          <p:cNvSpPr>
            <a:spLocks noChangeShapeType="1"/>
          </p:cNvSpPr>
          <p:nvPr/>
        </p:nvSpPr>
        <p:spPr bwMode="auto">
          <a:xfrm rot="2085019" flipH="1">
            <a:off x="8824913" y="2041525"/>
            <a:ext cx="119062" cy="219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Line 123"/>
          <p:cNvSpPr>
            <a:spLocks noChangeShapeType="1"/>
          </p:cNvSpPr>
          <p:nvPr/>
        </p:nvSpPr>
        <p:spPr bwMode="auto">
          <a:xfrm rot="1651713" flipH="1">
            <a:off x="8623300" y="2147888"/>
            <a:ext cx="119063" cy="21907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5" name="Line 124"/>
          <p:cNvSpPr>
            <a:spLocks noChangeShapeType="1"/>
          </p:cNvSpPr>
          <p:nvPr/>
        </p:nvSpPr>
        <p:spPr bwMode="auto">
          <a:xfrm rot="1345372" flipH="1">
            <a:off x="8783638" y="1957388"/>
            <a:ext cx="117475" cy="219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6" name="Line 125"/>
          <p:cNvSpPr>
            <a:spLocks noChangeShapeType="1"/>
          </p:cNvSpPr>
          <p:nvPr/>
        </p:nvSpPr>
        <p:spPr bwMode="auto">
          <a:xfrm rot="1651713" flipH="1">
            <a:off x="8594725" y="2093913"/>
            <a:ext cx="119063" cy="21907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" name="Group 126"/>
          <p:cNvGrpSpPr>
            <a:grpSpLocks/>
          </p:cNvGrpSpPr>
          <p:nvPr/>
        </p:nvGrpSpPr>
        <p:grpSpPr bwMode="auto">
          <a:xfrm rot="1651713">
            <a:off x="8305800" y="1752600"/>
            <a:ext cx="300038" cy="471488"/>
            <a:chOff x="3024" y="1845"/>
            <a:chExt cx="213" cy="297"/>
          </a:xfrm>
        </p:grpSpPr>
        <p:sp>
          <p:nvSpPr>
            <p:cNvPr id="2112" name="Line 127"/>
            <p:cNvSpPr>
              <a:spLocks noChangeShapeType="1"/>
            </p:cNvSpPr>
            <p:nvPr/>
          </p:nvSpPr>
          <p:spPr bwMode="auto">
            <a:xfrm rot="-433306">
              <a:off x="3024" y="1878"/>
              <a:ext cx="84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3" name="Line 128"/>
            <p:cNvSpPr>
              <a:spLocks noChangeShapeType="1"/>
            </p:cNvSpPr>
            <p:nvPr/>
          </p:nvSpPr>
          <p:spPr bwMode="auto">
            <a:xfrm>
              <a:off x="3120" y="2004"/>
              <a:ext cx="84" cy="138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4" name="Line 129"/>
            <p:cNvSpPr>
              <a:spLocks noChangeShapeType="1"/>
            </p:cNvSpPr>
            <p:nvPr/>
          </p:nvSpPr>
          <p:spPr bwMode="auto">
            <a:xfrm rot="306341">
              <a:off x="3075" y="1845"/>
              <a:ext cx="84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15" name="Line 130"/>
            <p:cNvSpPr>
              <a:spLocks noChangeShapeType="1"/>
            </p:cNvSpPr>
            <p:nvPr/>
          </p:nvSpPr>
          <p:spPr bwMode="auto">
            <a:xfrm>
              <a:off x="3153" y="1983"/>
              <a:ext cx="84" cy="138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78" name="Text Box 131"/>
          <p:cNvSpPr txBox="1">
            <a:spLocks noChangeArrowheads="1"/>
          </p:cNvSpPr>
          <p:nvPr/>
        </p:nvSpPr>
        <p:spPr bwMode="auto">
          <a:xfrm>
            <a:off x="3949700" y="2546350"/>
            <a:ext cx="388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/>
              <a:t>or</a:t>
            </a:r>
          </a:p>
        </p:txBody>
      </p:sp>
      <p:sp>
        <p:nvSpPr>
          <p:cNvPr id="2079" name="Rectangle 132"/>
          <p:cNvSpPr>
            <a:spLocks noChangeArrowheads="1"/>
          </p:cNvSpPr>
          <p:nvPr/>
        </p:nvSpPr>
        <p:spPr bwMode="auto">
          <a:xfrm>
            <a:off x="6400800" y="1143000"/>
            <a:ext cx="1947863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000" b="1" u="sng">
                <a:solidFill>
                  <a:schemeClr val="accent1"/>
                </a:solidFill>
              </a:rPr>
              <a:t>Anti TNF Drugs</a:t>
            </a:r>
          </a:p>
        </p:txBody>
      </p:sp>
      <p:graphicFrame>
        <p:nvGraphicFramePr>
          <p:cNvPr id="2050" name="Object 133"/>
          <p:cNvGraphicFramePr>
            <a:graphicFrameLocks noChangeAspect="1"/>
          </p:cNvGraphicFramePr>
          <p:nvPr/>
        </p:nvGraphicFramePr>
        <p:xfrm>
          <a:off x="4587875" y="2719388"/>
          <a:ext cx="669925" cy="1117600"/>
        </p:xfrm>
        <a:graphic>
          <a:graphicData uri="http://schemas.openxmlformats.org/presentationml/2006/ole">
            <p:oleObj spid="_x0000_s107522" name="Clip" r:id="rId3" imgW="2033280" imgH="3390840" progId="">
              <p:embed/>
            </p:oleObj>
          </a:graphicData>
        </a:graphic>
      </p:graphicFrame>
      <p:sp>
        <p:nvSpPr>
          <p:cNvPr id="2080" name="AutoShape 134"/>
          <p:cNvSpPr>
            <a:spLocks noChangeArrowheads="1"/>
          </p:cNvSpPr>
          <p:nvPr/>
        </p:nvSpPr>
        <p:spPr bwMode="auto">
          <a:xfrm rot="-3189516">
            <a:off x="5137944" y="4099719"/>
            <a:ext cx="41275" cy="119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FF"/>
              </a:gs>
              <a:gs pos="100000">
                <a:srgbClr val="2288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AutoShape 135"/>
          <p:cNvSpPr>
            <a:spLocks noChangeArrowheads="1"/>
          </p:cNvSpPr>
          <p:nvPr/>
        </p:nvSpPr>
        <p:spPr bwMode="auto">
          <a:xfrm rot="-2847610">
            <a:off x="5053806" y="4013995"/>
            <a:ext cx="41275" cy="119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FF"/>
              </a:gs>
              <a:gs pos="100000">
                <a:srgbClr val="2288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Oval 136"/>
          <p:cNvSpPr>
            <a:spLocks noChangeArrowheads="1"/>
          </p:cNvSpPr>
          <p:nvPr/>
        </p:nvSpPr>
        <p:spPr bwMode="auto">
          <a:xfrm>
            <a:off x="6743700" y="5951538"/>
            <a:ext cx="1790700" cy="5095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13" name="Text Box 137"/>
          <p:cNvSpPr txBox="1">
            <a:spLocks noChangeArrowheads="1"/>
          </p:cNvSpPr>
          <p:nvPr/>
        </p:nvSpPr>
        <p:spPr bwMode="auto">
          <a:xfrm>
            <a:off x="6615113" y="6019800"/>
            <a:ext cx="203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Tissue </a:t>
            </a:r>
            <a:r>
              <a:rPr lang="en-GB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damage</a:t>
            </a:r>
            <a:r>
              <a:rPr lang="en-GB" sz="14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084" name="Line 138"/>
          <p:cNvSpPr>
            <a:spLocks noChangeShapeType="1"/>
          </p:cNvSpPr>
          <p:nvPr/>
        </p:nvSpPr>
        <p:spPr bwMode="auto">
          <a:xfrm>
            <a:off x="6902450" y="5981700"/>
            <a:ext cx="1477963" cy="422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5" name="Oval 139"/>
          <p:cNvSpPr>
            <a:spLocks noChangeArrowheads="1"/>
          </p:cNvSpPr>
          <p:nvPr/>
        </p:nvSpPr>
        <p:spPr bwMode="auto">
          <a:xfrm>
            <a:off x="4530725" y="5951538"/>
            <a:ext cx="1790700" cy="5095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16" name="Text Box 140"/>
          <p:cNvSpPr txBox="1">
            <a:spLocks noChangeArrowheads="1"/>
          </p:cNvSpPr>
          <p:nvPr/>
        </p:nvSpPr>
        <p:spPr bwMode="auto">
          <a:xfrm>
            <a:off x="4891088" y="6005513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Inflammation</a:t>
            </a:r>
            <a:endParaRPr lang="en-GB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087" name="Line 141"/>
          <p:cNvSpPr>
            <a:spLocks noChangeShapeType="1"/>
          </p:cNvSpPr>
          <p:nvPr/>
        </p:nvSpPr>
        <p:spPr bwMode="auto">
          <a:xfrm>
            <a:off x="4687888" y="5989638"/>
            <a:ext cx="1477962" cy="422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8" name="Oval 142"/>
          <p:cNvSpPr>
            <a:spLocks noChangeArrowheads="1"/>
          </p:cNvSpPr>
          <p:nvPr/>
        </p:nvSpPr>
        <p:spPr bwMode="auto">
          <a:xfrm>
            <a:off x="2446338" y="5951538"/>
            <a:ext cx="1790700" cy="50958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Text Box 143"/>
          <p:cNvSpPr txBox="1">
            <a:spLocks noChangeArrowheads="1"/>
          </p:cNvSpPr>
          <p:nvPr/>
        </p:nvSpPr>
        <p:spPr bwMode="auto">
          <a:xfrm>
            <a:off x="2349500" y="5984875"/>
            <a:ext cx="1995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b="1">
                <a:solidFill>
                  <a:srgbClr val="000099"/>
                </a:solidFill>
                <a:latin typeface="Arial" pitchFamily="34" charset="0"/>
              </a:rPr>
              <a:t>Pain, Stiffness </a:t>
            </a:r>
          </a:p>
          <a:p>
            <a:pPr algn="ctr">
              <a:lnSpc>
                <a:spcPct val="80000"/>
              </a:lnSpc>
            </a:pPr>
            <a:r>
              <a:rPr lang="en-GB" sz="1400" b="1">
                <a:solidFill>
                  <a:srgbClr val="000099"/>
                </a:solidFill>
                <a:latin typeface="Arial" pitchFamily="34" charset="0"/>
              </a:rPr>
              <a:t>Swelling, Tenderness</a:t>
            </a:r>
          </a:p>
        </p:txBody>
      </p:sp>
      <p:sp>
        <p:nvSpPr>
          <p:cNvPr id="2090" name="Line 144"/>
          <p:cNvSpPr>
            <a:spLocks noChangeShapeType="1"/>
          </p:cNvSpPr>
          <p:nvPr/>
        </p:nvSpPr>
        <p:spPr bwMode="auto">
          <a:xfrm>
            <a:off x="2540000" y="5969000"/>
            <a:ext cx="1476375" cy="422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91" name="Oval 145"/>
          <p:cNvSpPr>
            <a:spLocks noChangeArrowheads="1"/>
          </p:cNvSpPr>
          <p:nvPr/>
        </p:nvSpPr>
        <p:spPr bwMode="auto">
          <a:xfrm>
            <a:off x="361950" y="5945188"/>
            <a:ext cx="1790700" cy="509587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Text Box 146"/>
          <p:cNvSpPr txBox="1">
            <a:spLocks noChangeArrowheads="1"/>
          </p:cNvSpPr>
          <p:nvPr/>
        </p:nvSpPr>
        <p:spPr bwMode="auto">
          <a:xfrm>
            <a:off x="684213" y="5946775"/>
            <a:ext cx="1209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solidFill>
                  <a:srgbClr val="000099"/>
                </a:solidFill>
                <a:latin typeface="Arial" pitchFamily="34" charset="0"/>
              </a:rPr>
              <a:t>Deformities,</a:t>
            </a:r>
          </a:p>
          <a:p>
            <a:pPr algn="ctr"/>
            <a:r>
              <a:rPr lang="en-GB" sz="1400" b="1">
                <a:solidFill>
                  <a:srgbClr val="000099"/>
                </a:solidFill>
                <a:latin typeface="Arial" pitchFamily="34" charset="0"/>
              </a:rPr>
              <a:t>Disability</a:t>
            </a:r>
          </a:p>
        </p:txBody>
      </p:sp>
      <p:sp>
        <p:nvSpPr>
          <p:cNvPr id="2093" name="Line 147"/>
          <p:cNvSpPr>
            <a:spLocks noChangeShapeType="1"/>
          </p:cNvSpPr>
          <p:nvPr/>
        </p:nvSpPr>
        <p:spPr bwMode="auto">
          <a:xfrm>
            <a:off x="496888" y="5997575"/>
            <a:ext cx="1477962" cy="422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94" name="Text Box 148"/>
          <p:cNvSpPr txBox="1">
            <a:spLocks noChangeArrowheads="1"/>
          </p:cNvSpPr>
          <p:nvPr/>
        </p:nvSpPr>
        <p:spPr bwMode="auto">
          <a:xfrm>
            <a:off x="3505200" y="5181600"/>
            <a:ext cx="1447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70000"/>
                </a:solidFill>
                <a:latin typeface="Arial" pitchFamily="34" charset="0"/>
              </a:rPr>
              <a:t>Cytokine Network</a:t>
            </a:r>
          </a:p>
        </p:txBody>
      </p:sp>
      <p:sp>
        <p:nvSpPr>
          <p:cNvPr id="2095" name="Text Box 149"/>
          <p:cNvSpPr txBox="1">
            <a:spLocks noChangeArrowheads="1"/>
          </p:cNvSpPr>
          <p:nvPr/>
        </p:nvSpPr>
        <p:spPr bwMode="auto">
          <a:xfrm>
            <a:off x="6477000" y="4800600"/>
            <a:ext cx="2514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70000"/>
                </a:solidFill>
                <a:latin typeface="Arial" pitchFamily="34" charset="0"/>
              </a:rPr>
              <a:t>Cell Recruitment</a:t>
            </a:r>
          </a:p>
        </p:txBody>
      </p:sp>
      <p:sp>
        <p:nvSpPr>
          <p:cNvPr id="2096" name="Text Box 150"/>
          <p:cNvSpPr txBox="1">
            <a:spLocks noChangeArrowheads="1"/>
          </p:cNvSpPr>
          <p:nvPr/>
        </p:nvSpPr>
        <p:spPr bwMode="auto">
          <a:xfrm>
            <a:off x="6477000" y="5486400"/>
            <a:ext cx="2438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70000"/>
                </a:solidFill>
                <a:latin typeface="Arial" pitchFamily="34" charset="0"/>
              </a:rPr>
              <a:t>Inflam-mediators</a:t>
            </a:r>
          </a:p>
        </p:txBody>
      </p:sp>
      <p:sp>
        <p:nvSpPr>
          <p:cNvPr id="2097" name="Line 151"/>
          <p:cNvSpPr>
            <a:spLocks noChangeShapeType="1"/>
          </p:cNvSpPr>
          <p:nvPr/>
        </p:nvSpPr>
        <p:spPr bwMode="auto">
          <a:xfrm flipH="1">
            <a:off x="4953000" y="5181600"/>
            <a:ext cx="381000" cy="381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98" name="Line 152"/>
          <p:cNvSpPr>
            <a:spLocks noChangeShapeType="1"/>
          </p:cNvSpPr>
          <p:nvPr/>
        </p:nvSpPr>
        <p:spPr bwMode="auto">
          <a:xfrm>
            <a:off x="5334000" y="5181600"/>
            <a:ext cx="1143000" cy="533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99" name="Line 153"/>
          <p:cNvSpPr>
            <a:spLocks noChangeShapeType="1"/>
          </p:cNvSpPr>
          <p:nvPr/>
        </p:nvSpPr>
        <p:spPr bwMode="auto">
          <a:xfrm flipV="1">
            <a:off x="5410200" y="5029200"/>
            <a:ext cx="1066800" cy="152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00" name="Line 154"/>
          <p:cNvSpPr>
            <a:spLocks noChangeShapeType="1"/>
          </p:cNvSpPr>
          <p:nvPr/>
        </p:nvSpPr>
        <p:spPr bwMode="auto">
          <a:xfrm>
            <a:off x="3505200" y="5334000"/>
            <a:ext cx="1477963" cy="422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1" name="Line 155"/>
          <p:cNvSpPr>
            <a:spLocks noChangeShapeType="1"/>
          </p:cNvSpPr>
          <p:nvPr/>
        </p:nvSpPr>
        <p:spPr bwMode="auto">
          <a:xfrm>
            <a:off x="6705600" y="5486400"/>
            <a:ext cx="1477963" cy="422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2" name="Line 156"/>
          <p:cNvSpPr>
            <a:spLocks noChangeShapeType="1"/>
          </p:cNvSpPr>
          <p:nvPr/>
        </p:nvSpPr>
        <p:spPr bwMode="auto">
          <a:xfrm>
            <a:off x="7010400" y="4800600"/>
            <a:ext cx="1477963" cy="422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" name="Group 165"/>
          <p:cNvGrpSpPr>
            <a:grpSpLocks/>
          </p:cNvGrpSpPr>
          <p:nvPr/>
        </p:nvGrpSpPr>
        <p:grpSpPr bwMode="auto">
          <a:xfrm>
            <a:off x="7924800" y="3657600"/>
            <a:ext cx="547688" cy="762000"/>
            <a:chOff x="5232" y="2400"/>
            <a:chExt cx="345" cy="480"/>
          </a:xfrm>
        </p:grpSpPr>
        <p:grpSp>
          <p:nvGrpSpPr>
            <p:cNvPr id="2049" name="Group 157"/>
            <p:cNvGrpSpPr>
              <a:grpSpLocks/>
            </p:cNvGrpSpPr>
            <p:nvPr/>
          </p:nvGrpSpPr>
          <p:grpSpPr bwMode="auto">
            <a:xfrm rot="4636204">
              <a:off x="5334" y="2346"/>
              <a:ext cx="189" cy="297"/>
              <a:chOff x="3024" y="1845"/>
              <a:chExt cx="213" cy="297"/>
            </a:xfrm>
          </p:grpSpPr>
          <p:sp>
            <p:nvSpPr>
              <p:cNvPr id="2108" name="Line 158"/>
              <p:cNvSpPr>
                <a:spLocks noChangeShapeType="1"/>
              </p:cNvSpPr>
              <p:nvPr/>
            </p:nvSpPr>
            <p:spPr bwMode="auto">
              <a:xfrm rot="-433306">
                <a:off x="3024" y="1878"/>
                <a:ext cx="84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9" name="Line 159"/>
              <p:cNvSpPr>
                <a:spLocks noChangeShapeType="1"/>
              </p:cNvSpPr>
              <p:nvPr/>
            </p:nvSpPr>
            <p:spPr bwMode="auto">
              <a:xfrm>
                <a:off x="3120" y="2004"/>
                <a:ext cx="84" cy="138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10" name="Line 160"/>
              <p:cNvSpPr>
                <a:spLocks noChangeShapeType="1"/>
              </p:cNvSpPr>
              <p:nvPr/>
            </p:nvSpPr>
            <p:spPr bwMode="auto">
              <a:xfrm rot="306341">
                <a:off x="3075" y="1845"/>
                <a:ext cx="84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11" name="Line 161"/>
              <p:cNvSpPr>
                <a:spLocks noChangeShapeType="1"/>
              </p:cNvSpPr>
              <p:nvPr/>
            </p:nvSpPr>
            <p:spPr bwMode="auto">
              <a:xfrm>
                <a:off x="3153" y="1983"/>
                <a:ext cx="84" cy="138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05" name="Oval 162"/>
            <p:cNvSpPr>
              <a:spLocks noChangeArrowheads="1"/>
            </p:cNvSpPr>
            <p:nvPr/>
          </p:nvSpPr>
          <p:spPr bwMode="auto">
            <a:xfrm>
              <a:off x="5232" y="2688"/>
              <a:ext cx="96" cy="14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Oval 163"/>
            <p:cNvSpPr>
              <a:spLocks noChangeArrowheads="1"/>
            </p:cNvSpPr>
            <p:nvPr/>
          </p:nvSpPr>
          <p:spPr bwMode="auto">
            <a:xfrm>
              <a:off x="5280" y="2736"/>
              <a:ext cx="96" cy="14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Line 164"/>
            <p:cNvSpPr>
              <a:spLocks noChangeShapeType="1"/>
            </p:cNvSpPr>
            <p:nvPr/>
          </p:nvSpPr>
          <p:spPr bwMode="auto">
            <a:xfrm flipH="1">
              <a:off x="5280" y="2592"/>
              <a:ext cx="48" cy="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677863" y="457200"/>
            <a:ext cx="778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Biologic-free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remission induction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FF9900"/>
              </a:buClr>
              <a:buFont typeface="Wingdings" pitchFamily="2" charset="2"/>
              <a:buChar char="q"/>
            </a:pP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preliminary data suggesting that early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infliximab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treatment can induce a biologic-free remission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23850" y="5827713"/>
            <a:ext cx="76025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GB" sz="1600" b="1" dirty="0">
              <a:solidFill>
                <a:srgbClr val="FFFF99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BeST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Study: 	</a:t>
            </a: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Goekoop-Ruiterman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Arthritis Rheum 2005; 52: 3381-3390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Allaart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CF, </a:t>
            </a:r>
            <a:r>
              <a:rPr lang="en-GB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Exp </a:t>
            </a:r>
            <a:r>
              <a:rPr lang="en-GB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Rheumatol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2006;24(6 </a:t>
            </a: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Suppl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43):S-77-82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36550"/>
            <a:ext cx="84328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Anti-B cell Therapy another significant Advance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 for Treatment 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Rituximab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Durable control of symptoms and signs; improve function; quality of life;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Rituximab-opsonized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B cells are subject to attack and killing by at least three pathways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116013" y="6021388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Taylor RP and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Lindorfer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MA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(2007)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Drug Insight: the mechanism of action of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rituximab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in autoimmune</a:t>
            </a:r>
          </a:p>
          <a:p>
            <a:pPr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disease—the immune complex decoy hypothesis</a:t>
            </a:r>
          </a:p>
          <a:p>
            <a:pPr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Nat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Clin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Pract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</a:t>
            </a:r>
            <a:r>
              <a:rPr lang="en-GB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Rheumatol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3: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86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–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95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doi:10.1038/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ncprheum0427</a:t>
            </a:r>
          </a:p>
        </p:txBody>
      </p:sp>
      <p:pic>
        <p:nvPicPr>
          <p:cNvPr id="308231" name="Picture 7" descr="ncprheum0424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013" y="1133475"/>
            <a:ext cx="3609975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n-GB" sz="3600" b="1"/>
              <a:t>Prevalence and Outcome of </a:t>
            </a:r>
            <a:br>
              <a:rPr lang="en-GB" sz="3600" b="1"/>
            </a:br>
            <a:r>
              <a:rPr lang="en-GB" sz="3600" b="1"/>
              <a:t>Rheumatoid arthritis (RA)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757738" y="1214438"/>
            <a:ext cx="3725862" cy="547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36538" indent="-236538" defTabSz="5715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sz="2800" b="1"/>
              <a:t>Prevalence : 0.5-1% of population</a:t>
            </a:r>
            <a:endParaRPr lang="en-GB" sz="2800"/>
          </a:p>
          <a:p>
            <a:pPr marL="236538" indent="-236538" defTabSz="5715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sz="2800" b="1"/>
              <a:t>Incidence : 40-50 per 	100,000/year</a:t>
            </a:r>
          </a:p>
          <a:p>
            <a:pPr marL="236538" indent="-236538" defTabSz="5715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sz="2800" b="1"/>
              <a:t>Sex : F:M  3:1 </a:t>
            </a:r>
          </a:p>
          <a:p>
            <a:pPr marL="236538" indent="-236538" defTabSz="5715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sz="2800" b="1"/>
              <a:t>Reduced quality of life</a:t>
            </a:r>
          </a:p>
          <a:p>
            <a:pPr marL="236538" indent="-236538" defTabSz="5715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sz="2800" b="1"/>
              <a:t>Structural damage :</a:t>
            </a:r>
            <a:br>
              <a:rPr lang="en-GB" sz="2800" b="1"/>
            </a:br>
            <a:r>
              <a:rPr lang="en-GB" sz="2800" b="1"/>
              <a:t>early and progressive</a:t>
            </a:r>
          </a:p>
        </p:txBody>
      </p:sp>
      <p:pic>
        <p:nvPicPr>
          <p:cNvPr id="67588" name="Picture 4" descr="RA hands Blue 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1274763"/>
            <a:ext cx="3386137" cy="2359025"/>
          </a:xfrm>
          <a:prstGeom prst="rect">
            <a:avLst/>
          </a:prstGeom>
          <a:noFill/>
        </p:spPr>
      </p:pic>
      <p:pic>
        <p:nvPicPr>
          <p:cNvPr id="67589" name="Picture 5" descr="Lhand Xray ea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" y="4097338"/>
            <a:ext cx="1579562" cy="2203450"/>
          </a:xfrm>
          <a:prstGeom prst="rect">
            <a:avLst/>
          </a:prstGeom>
          <a:noFill/>
        </p:spPr>
      </p:pic>
      <p:pic>
        <p:nvPicPr>
          <p:cNvPr id="67590" name="Picture 6" descr="Lhand Xray 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6663" y="4094163"/>
            <a:ext cx="1604962" cy="2209800"/>
          </a:xfrm>
          <a:prstGeom prst="rect">
            <a:avLst/>
          </a:prstGeom>
          <a:noFill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089025" y="632460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Baseline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863850" y="6324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+ 5 years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36550"/>
            <a:ext cx="84328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Anti-T cell Therapy another significant Advance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Approved for Treatment 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Abatacept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Durable control of symptoms and signs; improve function; quality of life;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1905000" y="6308725"/>
            <a:ext cx="7239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Ruderman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EM and Pope RM (2006) Drug Insight: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abatacept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for the treatment of rheumatoid arthritis</a:t>
            </a:r>
          </a:p>
          <a:p>
            <a:pPr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Nat </a:t>
            </a:r>
            <a:r>
              <a:rPr lang="en-U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Clin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Pract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</a:t>
            </a:r>
            <a:r>
              <a:rPr lang="en-GB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Rheumatol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2: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654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–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660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doi:10.1038/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ncprheum0345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533400" y="260350"/>
            <a:ext cx="8431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two-signal hypothesis of T-cell activation and the potential mechanism of action of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abatacept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blockade of T-cell co-stimulation</a:t>
            </a:r>
          </a:p>
        </p:txBody>
      </p:sp>
      <p:pic>
        <p:nvPicPr>
          <p:cNvPr id="305159" name="Picture 7" descr="ncprheum0345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538" y="1052513"/>
            <a:ext cx="3589337" cy="51022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Focused on relieving pain and preventing damage/disability</a:t>
            </a:r>
          </a:p>
          <a:p>
            <a:r>
              <a:rPr lang="en-US" sz="2800"/>
              <a:t>Patient education about the disease is key</a:t>
            </a:r>
          </a:p>
          <a:p>
            <a:r>
              <a:rPr lang="en-US" sz="2800"/>
              <a:t>Physical Therapy for stretching and range of motion exercises</a:t>
            </a:r>
          </a:p>
          <a:p>
            <a:r>
              <a:rPr lang="en-US" sz="2800"/>
              <a:t>Occupational Therapy for splints and adaptive devices</a:t>
            </a:r>
          </a:p>
          <a:p>
            <a:r>
              <a:rPr lang="en-US" sz="2800"/>
              <a:t>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066800" y="1371600"/>
            <a:ext cx="5654675" cy="5083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114550" algn="l"/>
              </a:tabLst>
            </a:pPr>
            <a:endParaRPr lang="en-GB" sz="3200" b="1"/>
          </a:p>
          <a:p>
            <a:pPr>
              <a:tabLst>
                <a:tab pos="2114550" algn="l"/>
              </a:tabLst>
            </a:pPr>
            <a:r>
              <a:rPr lang="en-GB" sz="3200" b="1"/>
              <a:t>	</a:t>
            </a:r>
            <a:r>
              <a:rPr lang="en-GB" b="1">
                <a:solidFill>
                  <a:schemeClr val="tx2"/>
                </a:solidFill>
              </a:rPr>
              <a:t>Rheumatologist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Nurse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General Practitioner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Occupational therapist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Physical  therapist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Podiatrist 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Social worker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Psychologist/psychiatrist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Neurologist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Orthopaedic surgeon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General physician</a:t>
            </a:r>
          </a:p>
          <a:p>
            <a:pPr>
              <a:tabLst>
                <a:tab pos="2114550" algn="l"/>
              </a:tabLst>
            </a:pPr>
            <a:r>
              <a:rPr lang="en-GB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31800" y="735013"/>
            <a:ext cx="8278813" cy="6969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tabLst>
                <a:tab pos="1719263" algn="l"/>
                <a:tab pos="2003425" algn="l"/>
                <a:tab pos="3252788" algn="l"/>
                <a:tab pos="4860925" algn="l"/>
              </a:tabLst>
            </a:pPr>
            <a:r>
              <a:rPr lang="en-GB" sz="3600" b="1"/>
              <a:t>Members of the Multidisciplinary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Case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Ms. HK  	29 yr old 	Administrator</a:t>
            </a:r>
          </a:p>
          <a:p>
            <a:pPr>
              <a:buFontTx/>
              <a:buNone/>
            </a:pPr>
            <a:r>
              <a:rPr lang="en-GB"/>
              <a:t>   1998- polyarthritis hands, wrists, elbows, hips,knees after “viral illness”</a:t>
            </a:r>
          </a:p>
          <a:p>
            <a:pPr>
              <a:buFontTx/>
              <a:buNone/>
            </a:pPr>
            <a:r>
              <a:rPr lang="en-GB"/>
              <a:t>	2hrs early morning stiffness</a:t>
            </a:r>
          </a:p>
          <a:p>
            <a:pPr>
              <a:buFontTx/>
              <a:buNone/>
            </a:pPr>
            <a:r>
              <a:rPr lang="en-GB"/>
              <a:t>	Profound fatigue</a:t>
            </a:r>
          </a:p>
          <a:p>
            <a:pPr>
              <a:buFontTx/>
              <a:buNone/>
            </a:pPr>
            <a:r>
              <a:rPr lang="en-GB"/>
              <a:t>	</a:t>
            </a:r>
          </a:p>
          <a:p>
            <a:pPr>
              <a:buFontTx/>
              <a:buNone/>
            </a:pPr>
            <a:r>
              <a:rPr lang="en-GB"/>
              <a:t>SJC-19	TJC- 11</a:t>
            </a:r>
          </a:p>
          <a:p>
            <a:pPr>
              <a:buFontTx/>
              <a:buNone/>
            </a:pPr>
            <a:endParaRPr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history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Indian Origin</a:t>
            </a:r>
          </a:p>
          <a:p>
            <a:r>
              <a:rPr lang="en-GB"/>
              <a:t>Non-smoker</a:t>
            </a:r>
          </a:p>
          <a:p>
            <a:r>
              <a:rPr lang="en-GB"/>
              <a:t>No alcohol intake</a:t>
            </a:r>
          </a:p>
          <a:p>
            <a:r>
              <a:rPr lang="en-GB"/>
              <a:t>Lived with parents </a:t>
            </a:r>
          </a:p>
          <a:p>
            <a:r>
              <a:rPr lang="en-GB"/>
              <a:t>2 sisters fit and well</a:t>
            </a:r>
          </a:p>
          <a:p>
            <a:r>
              <a:rPr lang="en-GB"/>
              <a:t>Studying/working but difficulties due to illness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Investigations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Rheumatoid factor  -ve</a:t>
            </a:r>
          </a:p>
          <a:p>
            <a:pPr>
              <a:buFontTx/>
              <a:buNone/>
            </a:pPr>
            <a:r>
              <a:rPr lang="en-GB"/>
              <a:t>	anti-CCP ab  500u/ml (&lt;50u/ml)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ESR 100mm/hr (1-12)</a:t>
            </a:r>
          </a:p>
          <a:p>
            <a:pPr>
              <a:buFontTx/>
              <a:buNone/>
            </a:pPr>
            <a:r>
              <a:rPr lang="en-GB"/>
              <a:t>CRP 296mg/l (&lt;10)</a:t>
            </a:r>
          </a:p>
          <a:p>
            <a:pPr>
              <a:buFontTx/>
              <a:buNone/>
            </a:pPr>
            <a:r>
              <a:rPr lang="en-GB"/>
              <a:t>Hb	11g/dl  (12-16)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5000"/>
              </a:lnSpc>
            </a:pPr>
            <a:r>
              <a:rPr lang="en-GB"/>
              <a:t>Voltarol</a:t>
            </a:r>
          </a:p>
          <a:p>
            <a:pPr>
              <a:lnSpc>
                <a:spcPct val="145000"/>
              </a:lnSpc>
            </a:pPr>
            <a:r>
              <a:rPr lang="en-GB"/>
              <a:t>Dihydrocodeine</a:t>
            </a:r>
          </a:p>
          <a:p>
            <a:pPr>
              <a:lnSpc>
                <a:spcPct val="145000"/>
              </a:lnSpc>
            </a:pPr>
            <a:r>
              <a:rPr lang="en-GB"/>
              <a:t>Prednisolone</a:t>
            </a:r>
          </a:p>
          <a:p>
            <a:pPr>
              <a:lnSpc>
                <a:spcPct val="145000"/>
              </a:lnSpc>
            </a:pPr>
            <a:r>
              <a:rPr lang="en-GB"/>
              <a:t>Omeprazole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DMARD’s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5000"/>
              </a:lnSpc>
            </a:pPr>
            <a:r>
              <a:rPr lang="en-GB"/>
              <a:t>Methotrexate (PO/IM)</a:t>
            </a:r>
          </a:p>
          <a:p>
            <a:pPr>
              <a:lnSpc>
                <a:spcPct val="145000"/>
              </a:lnSpc>
            </a:pPr>
            <a:r>
              <a:rPr lang="en-GB"/>
              <a:t>Hydroxychloroquine</a:t>
            </a:r>
          </a:p>
          <a:p>
            <a:pPr>
              <a:lnSpc>
                <a:spcPct val="145000"/>
              </a:lnSpc>
            </a:pPr>
            <a:r>
              <a:rPr lang="en-GB"/>
              <a:t>Sulphasalazine</a:t>
            </a:r>
          </a:p>
          <a:p>
            <a:pPr>
              <a:lnSpc>
                <a:spcPct val="145000"/>
              </a:lnSpc>
            </a:pPr>
            <a:r>
              <a:rPr lang="en-GB"/>
              <a:t>Leflunomide</a:t>
            </a:r>
          </a:p>
          <a:p>
            <a:pPr>
              <a:lnSpc>
                <a:spcPct val="145000"/>
              </a:lnSpc>
            </a:pPr>
            <a:r>
              <a:rPr lang="en-GB"/>
              <a:t>Azathioprine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Medical History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Upper GI bleed  -1999</a:t>
            </a:r>
          </a:p>
          <a:p>
            <a:endParaRPr lang="en-GB"/>
          </a:p>
          <a:p>
            <a:r>
              <a:rPr lang="en-GB"/>
              <a:t>Left extensor and flexor synovectomy -2000</a:t>
            </a:r>
          </a:p>
          <a:p>
            <a:endParaRPr lang="en-GB"/>
          </a:p>
          <a:p>
            <a:r>
              <a:rPr lang="en-GB"/>
              <a:t>Right indisplaced fracture of base of 5th Metatarsal -2001</a:t>
            </a:r>
          </a:p>
          <a:p>
            <a:r>
              <a:rPr lang="en-GB"/>
              <a:t>Diagnosis Osteoporosis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Rheumatoid Arthritis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/>
              <a:t>Systemic</a:t>
            </a:r>
          </a:p>
          <a:p>
            <a:pPr>
              <a:lnSpc>
                <a:spcPct val="150000"/>
              </a:lnSpc>
            </a:pPr>
            <a:r>
              <a:rPr lang="en-US" sz="2800"/>
              <a:t>Chronic</a:t>
            </a:r>
          </a:p>
          <a:p>
            <a:pPr>
              <a:lnSpc>
                <a:spcPct val="150000"/>
              </a:lnSpc>
            </a:pPr>
            <a:r>
              <a:rPr lang="en-US" sz="2800"/>
              <a:t>Inflammatory</a:t>
            </a:r>
          </a:p>
          <a:p>
            <a:pPr>
              <a:lnSpc>
                <a:spcPct val="150000"/>
              </a:lnSpc>
            </a:pPr>
            <a:r>
              <a:rPr lang="en-US" sz="2800"/>
              <a:t>Primarily targets the synovium of diarthrodial joints</a:t>
            </a:r>
          </a:p>
          <a:p>
            <a:pPr>
              <a:lnSpc>
                <a:spcPct val="150000"/>
              </a:lnSpc>
            </a:pPr>
            <a:r>
              <a:rPr lang="en-US" sz="2800"/>
              <a:t>Etiology likely combination genetic and environmental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Medical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GB"/>
              <a:t>Recurrent vaginal candidiasis -2002</a:t>
            </a:r>
          </a:p>
          <a:p>
            <a:pPr>
              <a:lnSpc>
                <a:spcPct val="160000"/>
              </a:lnSpc>
            </a:pPr>
            <a:r>
              <a:rPr lang="en-GB"/>
              <a:t>Right hip replacement 2003</a:t>
            </a:r>
          </a:p>
          <a:p>
            <a:pPr>
              <a:lnSpc>
                <a:spcPct val="160000"/>
              </a:lnSpc>
            </a:pPr>
            <a:r>
              <a:rPr lang="en-GB"/>
              <a:t>Started etanercept March 2003</a:t>
            </a:r>
          </a:p>
          <a:p>
            <a:pPr>
              <a:lnSpc>
                <a:spcPct val="160000"/>
              </a:lnSpc>
            </a:pPr>
            <a:r>
              <a:rPr lang="en-GB"/>
              <a:t>Diarrhoea and flare arthritis 2004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Present medical 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Presently feels </a:t>
            </a:r>
            <a:r>
              <a:rPr lang="en-GB" dirty="0" smtClean="0"/>
              <a:t>well</a:t>
            </a:r>
            <a:endParaRPr lang="en-GB" dirty="0"/>
          </a:p>
          <a:p>
            <a:r>
              <a:rPr lang="en-GB" dirty="0"/>
              <a:t>ESR and CRP normal</a:t>
            </a:r>
          </a:p>
          <a:p>
            <a:r>
              <a:rPr lang="en-GB" dirty="0"/>
              <a:t>SJC-4	TJC </a:t>
            </a:r>
            <a:r>
              <a:rPr lang="en-GB" dirty="0" smtClean="0"/>
              <a:t>0</a:t>
            </a:r>
            <a:endParaRPr lang="en-GB" dirty="0"/>
          </a:p>
          <a:p>
            <a:r>
              <a:rPr lang="en-GB" dirty="0"/>
              <a:t>Married in May </a:t>
            </a:r>
            <a:r>
              <a:rPr lang="en-GB" dirty="0" smtClean="0"/>
              <a:t>2005</a:t>
            </a:r>
          </a:p>
          <a:p>
            <a:r>
              <a:rPr lang="en-GB" dirty="0" smtClean="0"/>
              <a:t>Gave Birth to Baby Boy 2011</a:t>
            </a:r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 conclude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Rheumatoid arthritis</a:t>
            </a:r>
          </a:p>
          <a:p>
            <a:pPr lvl="1"/>
            <a:r>
              <a:rPr lang="en-US" b="1"/>
              <a:t>Historical</a:t>
            </a:r>
          </a:p>
          <a:p>
            <a:pPr lvl="1"/>
            <a:r>
              <a:rPr lang="en-US" b="1"/>
              <a:t>Epidemiology</a:t>
            </a:r>
          </a:p>
          <a:p>
            <a:pPr lvl="1"/>
            <a:r>
              <a:rPr lang="en-US" b="1"/>
              <a:t>Science</a:t>
            </a:r>
          </a:p>
          <a:p>
            <a:pPr lvl="1"/>
            <a:r>
              <a:rPr lang="en-US" b="1"/>
              <a:t>Diagnosis and Treatment</a:t>
            </a:r>
          </a:p>
          <a:p>
            <a:pPr lvl="1"/>
            <a:r>
              <a:rPr lang="en-US" b="1"/>
              <a:t>Case study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Revision Questions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b="1"/>
              <a:t>How common is RA in Britain?</a:t>
            </a:r>
          </a:p>
          <a:p>
            <a:pPr marL="609600" indent="-609600">
              <a:buFontTx/>
              <a:buAutoNum type="arabicPeriod"/>
            </a:pPr>
            <a:endParaRPr lang="en-US" sz="2800" b="1"/>
          </a:p>
          <a:p>
            <a:pPr marL="609600" indent="-609600">
              <a:buFontTx/>
              <a:buAutoNum type="arabicPeriod"/>
            </a:pPr>
            <a:r>
              <a:rPr lang="en-US" sz="2800" b="1"/>
              <a:t>Name 2 antibodies associate with RA</a:t>
            </a:r>
          </a:p>
          <a:p>
            <a:pPr marL="609600" indent="-609600">
              <a:buFontTx/>
              <a:buAutoNum type="arabicPeriod"/>
            </a:pPr>
            <a:endParaRPr lang="en-US" sz="2800" b="1"/>
          </a:p>
          <a:p>
            <a:pPr marL="609600" indent="-609600">
              <a:buFontTx/>
              <a:buAutoNum type="arabicPeriod"/>
            </a:pPr>
            <a:r>
              <a:rPr lang="en-US" sz="2800" b="1"/>
              <a:t>Name 2 disease modifying drugs</a:t>
            </a:r>
          </a:p>
          <a:p>
            <a:pPr marL="609600" indent="-609600">
              <a:buFontTx/>
              <a:buAutoNum type="arabicPeriod"/>
            </a:pPr>
            <a:endParaRPr lang="en-US" sz="2800" b="1"/>
          </a:p>
          <a:p>
            <a:pPr marL="609600" indent="-609600">
              <a:buFontTx/>
              <a:buAutoNum type="arabicPeriod"/>
            </a:pPr>
            <a:r>
              <a:rPr lang="en-US" sz="2800" b="1"/>
              <a:t>Where was therapeutic use of anti-TNF agents in the treatment of RA pioneered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25738" y="796925"/>
            <a:ext cx="3873500" cy="6061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106363"/>
            <a:ext cx="6477000" cy="777875"/>
          </a:xfrm>
          <a:solidFill>
            <a:srgbClr val="FDDE9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Joint Involvement in RA   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706813" y="2744788"/>
            <a:ext cx="357187" cy="34131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205413" y="2751138"/>
            <a:ext cx="357187" cy="34290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073650" y="1963738"/>
            <a:ext cx="355600" cy="34131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862388" y="1955800"/>
            <a:ext cx="357187" cy="34290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305425" y="3449638"/>
            <a:ext cx="357188" cy="34290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4157663" y="4564063"/>
            <a:ext cx="357187" cy="34290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4746625" y="4564063"/>
            <a:ext cx="357188" cy="34290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4125913" y="5775325"/>
            <a:ext cx="388937" cy="36512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4724400" y="5772150"/>
            <a:ext cx="363538" cy="34925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4987925" y="1792288"/>
            <a:ext cx="217488" cy="20955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4095750" y="1800225"/>
            <a:ext cx="215900" cy="207963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530850" y="6280150"/>
            <a:ext cx="177800" cy="17145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5345113" y="6326188"/>
            <a:ext cx="177800" cy="16986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5143500" y="6376988"/>
            <a:ext cx="177800" cy="17145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4678363" y="6348413"/>
            <a:ext cx="177800" cy="16986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4910138" y="6392863"/>
            <a:ext cx="177800" cy="16986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6" name="Freeform 20"/>
          <p:cNvSpPr>
            <a:spLocks/>
          </p:cNvSpPr>
          <p:nvPr/>
        </p:nvSpPr>
        <p:spPr bwMode="auto">
          <a:xfrm>
            <a:off x="4940300" y="4899025"/>
            <a:ext cx="61913" cy="8763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0" y="92"/>
              </a:cxn>
              <a:cxn ang="0">
                <a:pos x="8" y="192"/>
              </a:cxn>
              <a:cxn ang="0">
                <a:pos x="0" y="320"/>
              </a:cxn>
              <a:cxn ang="0">
                <a:pos x="16" y="424"/>
              </a:cxn>
              <a:cxn ang="0">
                <a:pos x="12" y="472"/>
              </a:cxn>
            </a:cxnLst>
            <a:rect l="0" t="0" r="r" b="b"/>
            <a:pathLst>
              <a:path w="32" h="472">
                <a:moveTo>
                  <a:pt x="32" y="0"/>
                </a:moveTo>
                <a:lnTo>
                  <a:pt x="20" y="92"/>
                </a:lnTo>
                <a:lnTo>
                  <a:pt x="8" y="192"/>
                </a:lnTo>
                <a:lnTo>
                  <a:pt x="0" y="320"/>
                </a:lnTo>
                <a:lnTo>
                  <a:pt x="16" y="424"/>
                </a:lnTo>
                <a:lnTo>
                  <a:pt x="12" y="472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7" name="Freeform 21"/>
          <p:cNvSpPr>
            <a:spLocks/>
          </p:cNvSpPr>
          <p:nvPr/>
        </p:nvSpPr>
        <p:spPr bwMode="auto">
          <a:xfrm>
            <a:off x="4803775" y="4860925"/>
            <a:ext cx="176213" cy="931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2"/>
              </a:cxn>
              <a:cxn ang="0">
                <a:pos x="42" y="21"/>
              </a:cxn>
              <a:cxn ang="0">
                <a:pos x="67" y="24"/>
              </a:cxn>
              <a:cxn ang="0">
                <a:pos x="91" y="18"/>
              </a:cxn>
              <a:cxn ang="0">
                <a:pos x="91" y="68"/>
              </a:cxn>
              <a:cxn ang="0">
                <a:pos x="82" y="107"/>
              </a:cxn>
              <a:cxn ang="0">
                <a:pos x="82" y="159"/>
              </a:cxn>
              <a:cxn ang="0">
                <a:pos x="73" y="221"/>
              </a:cxn>
              <a:cxn ang="0">
                <a:pos x="64" y="294"/>
              </a:cxn>
              <a:cxn ang="0">
                <a:pos x="67" y="359"/>
              </a:cxn>
              <a:cxn ang="0">
                <a:pos x="79" y="396"/>
              </a:cxn>
              <a:cxn ang="0">
                <a:pos x="73" y="486"/>
              </a:cxn>
              <a:cxn ang="0">
                <a:pos x="51" y="486"/>
              </a:cxn>
              <a:cxn ang="0">
                <a:pos x="30" y="491"/>
              </a:cxn>
              <a:cxn ang="0">
                <a:pos x="7" y="501"/>
              </a:cxn>
              <a:cxn ang="0">
                <a:pos x="6" y="453"/>
              </a:cxn>
              <a:cxn ang="0">
                <a:pos x="15" y="401"/>
              </a:cxn>
              <a:cxn ang="0">
                <a:pos x="18" y="327"/>
              </a:cxn>
              <a:cxn ang="0">
                <a:pos x="31" y="305"/>
              </a:cxn>
              <a:cxn ang="0">
                <a:pos x="28" y="318"/>
              </a:cxn>
              <a:cxn ang="0">
                <a:pos x="34" y="266"/>
              </a:cxn>
              <a:cxn ang="0">
                <a:pos x="21" y="260"/>
              </a:cxn>
              <a:cxn ang="0">
                <a:pos x="27" y="161"/>
              </a:cxn>
              <a:cxn ang="0">
                <a:pos x="12" y="158"/>
              </a:cxn>
              <a:cxn ang="0">
                <a:pos x="16" y="81"/>
              </a:cxn>
              <a:cxn ang="0">
                <a:pos x="3" y="77"/>
              </a:cxn>
              <a:cxn ang="0">
                <a:pos x="0" y="0"/>
              </a:cxn>
            </a:cxnLst>
            <a:rect l="0" t="0" r="r" b="b"/>
            <a:pathLst>
              <a:path w="91" h="501">
                <a:moveTo>
                  <a:pt x="0" y="0"/>
                </a:moveTo>
                <a:lnTo>
                  <a:pt x="12" y="12"/>
                </a:lnTo>
                <a:lnTo>
                  <a:pt x="42" y="21"/>
                </a:lnTo>
                <a:lnTo>
                  <a:pt x="67" y="24"/>
                </a:lnTo>
                <a:lnTo>
                  <a:pt x="91" y="18"/>
                </a:lnTo>
                <a:lnTo>
                  <a:pt x="91" y="68"/>
                </a:lnTo>
                <a:lnTo>
                  <a:pt x="82" y="107"/>
                </a:lnTo>
                <a:lnTo>
                  <a:pt x="82" y="159"/>
                </a:lnTo>
                <a:lnTo>
                  <a:pt x="73" y="221"/>
                </a:lnTo>
                <a:lnTo>
                  <a:pt x="64" y="294"/>
                </a:lnTo>
                <a:lnTo>
                  <a:pt x="67" y="359"/>
                </a:lnTo>
                <a:lnTo>
                  <a:pt x="79" y="396"/>
                </a:lnTo>
                <a:lnTo>
                  <a:pt x="73" y="486"/>
                </a:lnTo>
                <a:lnTo>
                  <a:pt x="51" y="486"/>
                </a:lnTo>
                <a:lnTo>
                  <a:pt x="30" y="491"/>
                </a:lnTo>
                <a:lnTo>
                  <a:pt x="7" y="501"/>
                </a:lnTo>
                <a:lnTo>
                  <a:pt x="6" y="453"/>
                </a:lnTo>
                <a:lnTo>
                  <a:pt x="15" y="401"/>
                </a:lnTo>
                <a:lnTo>
                  <a:pt x="18" y="327"/>
                </a:lnTo>
                <a:lnTo>
                  <a:pt x="31" y="305"/>
                </a:lnTo>
                <a:lnTo>
                  <a:pt x="28" y="318"/>
                </a:lnTo>
                <a:lnTo>
                  <a:pt x="34" y="266"/>
                </a:lnTo>
                <a:lnTo>
                  <a:pt x="21" y="260"/>
                </a:lnTo>
                <a:lnTo>
                  <a:pt x="27" y="161"/>
                </a:lnTo>
                <a:lnTo>
                  <a:pt x="12" y="158"/>
                </a:lnTo>
                <a:lnTo>
                  <a:pt x="16" y="81"/>
                </a:lnTo>
                <a:lnTo>
                  <a:pt x="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8" name="Freeform 22"/>
          <p:cNvSpPr>
            <a:spLocks/>
          </p:cNvSpPr>
          <p:nvPr/>
        </p:nvSpPr>
        <p:spPr bwMode="auto">
          <a:xfrm flipH="1">
            <a:off x="4254500" y="4870450"/>
            <a:ext cx="176213" cy="931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2"/>
              </a:cxn>
              <a:cxn ang="0">
                <a:pos x="42" y="21"/>
              </a:cxn>
              <a:cxn ang="0">
                <a:pos x="67" y="24"/>
              </a:cxn>
              <a:cxn ang="0">
                <a:pos x="91" y="18"/>
              </a:cxn>
              <a:cxn ang="0">
                <a:pos x="91" y="68"/>
              </a:cxn>
              <a:cxn ang="0">
                <a:pos x="82" y="107"/>
              </a:cxn>
              <a:cxn ang="0">
                <a:pos x="82" y="159"/>
              </a:cxn>
              <a:cxn ang="0">
                <a:pos x="73" y="221"/>
              </a:cxn>
              <a:cxn ang="0">
                <a:pos x="64" y="294"/>
              </a:cxn>
              <a:cxn ang="0">
                <a:pos x="67" y="359"/>
              </a:cxn>
              <a:cxn ang="0">
                <a:pos x="79" y="396"/>
              </a:cxn>
              <a:cxn ang="0">
                <a:pos x="73" y="486"/>
              </a:cxn>
              <a:cxn ang="0">
                <a:pos x="51" y="486"/>
              </a:cxn>
              <a:cxn ang="0">
                <a:pos x="30" y="491"/>
              </a:cxn>
              <a:cxn ang="0">
                <a:pos x="7" y="501"/>
              </a:cxn>
              <a:cxn ang="0">
                <a:pos x="6" y="453"/>
              </a:cxn>
              <a:cxn ang="0">
                <a:pos x="15" y="401"/>
              </a:cxn>
              <a:cxn ang="0">
                <a:pos x="18" y="327"/>
              </a:cxn>
              <a:cxn ang="0">
                <a:pos x="31" y="305"/>
              </a:cxn>
              <a:cxn ang="0">
                <a:pos x="28" y="318"/>
              </a:cxn>
              <a:cxn ang="0">
                <a:pos x="34" y="266"/>
              </a:cxn>
              <a:cxn ang="0">
                <a:pos x="21" y="260"/>
              </a:cxn>
              <a:cxn ang="0">
                <a:pos x="27" y="161"/>
              </a:cxn>
              <a:cxn ang="0">
                <a:pos x="12" y="158"/>
              </a:cxn>
              <a:cxn ang="0">
                <a:pos x="16" y="81"/>
              </a:cxn>
              <a:cxn ang="0">
                <a:pos x="3" y="77"/>
              </a:cxn>
              <a:cxn ang="0">
                <a:pos x="0" y="0"/>
              </a:cxn>
            </a:cxnLst>
            <a:rect l="0" t="0" r="r" b="b"/>
            <a:pathLst>
              <a:path w="91" h="501">
                <a:moveTo>
                  <a:pt x="0" y="0"/>
                </a:moveTo>
                <a:lnTo>
                  <a:pt x="12" y="12"/>
                </a:lnTo>
                <a:lnTo>
                  <a:pt x="42" y="21"/>
                </a:lnTo>
                <a:lnTo>
                  <a:pt x="67" y="24"/>
                </a:lnTo>
                <a:lnTo>
                  <a:pt x="91" y="18"/>
                </a:lnTo>
                <a:lnTo>
                  <a:pt x="91" y="68"/>
                </a:lnTo>
                <a:lnTo>
                  <a:pt x="82" y="107"/>
                </a:lnTo>
                <a:lnTo>
                  <a:pt x="82" y="159"/>
                </a:lnTo>
                <a:lnTo>
                  <a:pt x="73" y="221"/>
                </a:lnTo>
                <a:lnTo>
                  <a:pt x="64" y="294"/>
                </a:lnTo>
                <a:lnTo>
                  <a:pt x="67" y="359"/>
                </a:lnTo>
                <a:lnTo>
                  <a:pt x="79" y="396"/>
                </a:lnTo>
                <a:lnTo>
                  <a:pt x="73" y="486"/>
                </a:lnTo>
                <a:lnTo>
                  <a:pt x="51" y="486"/>
                </a:lnTo>
                <a:lnTo>
                  <a:pt x="30" y="491"/>
                </a:lnTo>
                <a:lnTo>
                  <a:pt x="7" y="501"/>
                </a:lnTo>
                <a:lnTo>
                  <a:pt x="6" y="453"/>
                </a:lnTo>
                <a:lnTo>
                  <a:pt x="15" y="401"/>
                </a:lnTo>
                <a:lnTo>
                  <a:pt x="18" y="327"/>
                </a:lnTo>
                <a:lnTo>
                  <a:pt x="31" y="305"/>
                </a:lnTo>
                <a:lnTo>
                  <a:pt x="28" y="318"/>
                </a:lnTo>
                <a:lnTo>
                  <a:pt x="34" y="266"/>
                </a:lnTo>
                <a:lnTo>
                  <a:pt x="21" y="260"/>
                </a:lnTo>
                <a:lnTo>
                  <a:pt x="27" y="161"/>
                </a:lnTo>
                <a:lnTo>
                  <a:pt x="12" y="158"/>
                </a:lnTo>
                <a:lnTo>
                  <a:pt x="16" y="81"/>
                </a:lnTo>
                <a:lnTo>
                  <a:pt x="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4221163" y="4856163"/>
            <a:ext cx="65087" cy="919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42"/>
              </a:cxn>
              <a:cxn ang="0">
                <a:pos x="12" y="51"/>
              </a:cxn>
              <a:cxn ang="0">
                <a:pos x="12" y="146"/>
              </a:cxn>
              <a:cxn ang="0">
                <a:pos x="22" y="236"/>
              </a:cxn>
              <a:cxn ang="0">
                <a:pos x="33" y="258"/>
              </a:cxn>
              <a:cxn ang="0">
                <a:pos x="31" y="495"/>
              </a:cxn>
            </a:cxnLst>
            <a:rect l="0" t="0" r="r" b="b"/>
            <a:pathLst>
              <a:path w="33" h="495">
                <a:moveTo>
                  <a:pt x="0" y="0"/>
                </a:moveTo>
                <a:lnTo>
                  <a:pt x="1" y="42"/>
                </a:lnTo>
                <a:lnTo>
                  <a:pt x="12" y="51"/>
                </a:lnTo>
                <a:lnTo>
                  <a:pt x="12" y="146"/>
                </a:lnTo>
                <a:lnTo>
                  <a:pt x="22" y="236"/>
                </a:lnTo>
                <a:lnTo>
                  <a:pt x="33" y="258"/>
                </a:lnTo>
                <a:lnTo>
                  <a:pt x="31" y="495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4832350" y="6035675"/>
            <a:ext cx="674688" cy="247650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135" y="19"/>
              </a:cxn>
              <a:cxn ang="0">
                <a:pos x="157" y="39"/>
              </a:cxn>
              <a:cxn ang="0">
                <a:pos x="171" y="48"/>
              </a:cxn>
              <a:cxn ang="0">
                <a:pos x="196" y="57"/>
              </a:cxn>
              <a:cxn ang="0">
                <a:pos x="276" y="54"/>
              </a:cxn>
              <a:cxn ang="0">
                <a:pos x="289" y="45"/>
              </a:cxn>
              <a:cxn ang="0">
                <a:pos x="348" y="42"/>
              </a:cxn>
              <a:cxn ang="0">
                <a:pos x="328" y="72"/>
              </a:cxn>
              <a:cxn ang="0">
                <a:pos x="327" y="93"/>
              </a:cxn>
              <a:cxn ang="0">
                <a:pos x="229" y="124"/>
              </a:cxn>
              <a:cxn ang="0">
                <a:pos x="130" y="133"/>
              </a:cxn>
              <a:cxn ang="0">
                <a:pos x="39" y="130"/>
              </a:cxn>
              <a:cxn ang="0">
                <a:pos x="10" y="94"/>
              </a:cxn>
              <a:cxn ang="0">
                <a:pos x="0" y="60"/>
              </a:cxn>
              <a:cxn ang="0">
                <a:pos x="4" y="51"/>
              </a:cxn>
              <a:cxn ang="0">
                <a:pos x="9" y="39"/>
              </a:cxn>
              <a:cxn ang="0">
                <a:pos x="25" y="45"/>
              </a:cxn>
              <a:cxn ang="0">
                <a:pos x="55" y="45"/>
              </a:cxn>
              <a:cxn ang="0">
                <a:pos x="82" y="40"/>
              </a:cxn>
              <a:cxn ang="0">
                <a:pos x="103" y="28"/>
              </a:cxn>
              <a:cxn ang="0">
                <a:pos x="118" y="18"/>
              </a:cxn>
              <a:cxn ang="0">
                <a:pos x="124" y="0"/>
              </a:cxn>
            </a:cxnLst>
            <a:rect l="0" t="0" r="r" b="b"/>
            <a:pathLst>
              <a:path w="348" h="133">
                <a:moveTo>
                  <a:pt x="124" y="0"/>
                </a:moveTo>
                <a:lnTo>
                  <a:pt x="135" y="19"/>
                </a:lnTo>
                <a:lnTo>
                  <a:pt x="157" y="39"/>
                </a:lnTo>
                <a:lnTo>
                  <a:pt x="171" y="48"/>
                </a:lnTo>
                <a:lnTo>
                  <a:pt x="196" y="57"/>
                </a:lnTo>
                <a:lnTo>
                  <a:pt x="276" y="54"/>
                </a:lnTo>
                <a:lnTo>
                  <a:pt x="289" y="45"/>
                </a:lnTo>
                <a:lnTo>
                  <a:pt x="348" y="42"/>
                </a:lnTo>
                <a:lnTo>
                  <a:pt x="328" y="72"/>
                </a:lnTo>
                <a:lnTo>
                  <a:pt x="327" y="93"/>
                </a:lnTo>
                <a:lnTo>
                  <a:pt x="229" y="124"/>
                </a:lnTo>
                <a:lnTo>
                  <a:pt x="130" y="133"/>
                </a:lnTo>
                <a:lnTo>
                  <a:pt x="39" y="130"/>
                </a:lnTo>
                <a:lnTo>
                  <a:pt x="10" y="94"/>
                </a:lnTo>
                <a:lnTo>
                  <a:pt x="0" y="60"/>
                </a:lnTo>
                <a:lnTo>
                  <a:pt x="4" y="51"/>
                </a:lnTo>
                <a:lnTo>
                  <a:pt x="9" y="39"/>
                </a:lnTo>
                <a:lnTo>
                  <a:pt x="25" y="45"/>
                </a:lnTo>
                <a:lnTo>
                  <a:pt x="55" y="45"/>
                </a:lnTo>
                <a:lnTo>
                  <a:pt x="82" y="40"/>
                </a:lnTo>
                <a:lnTo>
                  <a:pt x="103" y="28"/>
                </a:lnTo>
                <a:lnTo>
                  <a:pt x="118" y="18"/>
                </a:lnTo>
                <a:lnTo>
                  <a:pt x="124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5476875" y="6116638"/>
            <a:ext cx="163513" cy="15716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5299075" y="6154738"/>
            <a:ext cx="161925" cy="16351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5111750" y="6191250"/>
            <a:ext cx="163513" cy="163513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4730750" y="6176963"/>
            <a:ext cx="179388" cy="17145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4910138" y="6213475"/>
            <a:ext cx="177800" cy="17145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 flipH="1">
            <a:off x="3721100" y="6057900"/>
            <a:ext cx="674688" cy="247650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135" y="19"/>
              </a:cxn>
              <a:cxn ang="0">
                <a:pos x="157" y="39"/>
              </a:cxn>
              <a:cxn ang="0">
                <a:pos x="171" y="48"/>
              </a:cxn>
              <a:cxn ang="0">
                <a:pos x="196" y="57"/>
              </a:cxn>
              <a:cxn ang="0">
                <a:pos x="276" y="54"/>
              </a:cxn>
              <a:cxn ang="0">
                <a:pos x="289" y="45"/>
              </a:cxn>
              <a:cxn ang="0">
                <a:pos x="348" y="42"/>
              </a:cxn>
              <a:cxn ang="0">
                <a:pos x="328" y="72"/>
              </a:cxn>
              <a:cxn ang="0">
                <a:pos x="327" y="93"/>
              </a:cxn>
              <a:cxn ang="0">
                <a:pos x="229" y="124"/>
              </a:cxn>
              <a:cxn ang="0">
                <a:pos x="130" y="133"/>
              </a:cxn>
              <a:cxn ang="0">
                <a:pos x="39" y="130"/>
              </a:cxn>
              <a:cxn ang="0">
                <a:pos x="10" y="94"/>
              </a:cxn>
              <a:cxn ang="0">
                <a:pos x="0" y="60"/>
              </a:cxn>
              <a:cxn ang="0">
                <a:pos x="4" y="51"/>
              </a:cxn>
              <a:cxn ang="0">
                <a:pos x="9" y="39"/>
              </a:cxn>
              <a:cxn ang="0">
                <a:pos x="25" y="45"/>
              </a:cxn>
              <a:cxn ang="0">
                <a:pos x="55" y="45"/>
              </a:cxn>
              <a:cxn ang="0">
                <a:pos x="82" y="40"/>
              </a:cxn>
              <a:cxn ang="0">
                <a:pos x="103" y="28"/>
              </a:cxn>
              <a:cxn ang="0">
                <a:pos x="118" y="18"/>
              </a:cxn>
              <a:cxn ang="0">
                <a:pos x="124" y="0"/>
              </a:cxn>
            </a:cxnLst>
            <a:rect l="0" t="0" r="r" b="b"/>
            <a:pathLst>
              <a:path w="348" h="133">
                <a:moveTo>
                  <a:pt x="124" y="0"/>
                </a:moveTo>
                <a:lnTo>
                  <a:pt x="135" y="19"/>
                </a:lnTo>
                <a:lnTo>
                  <a:pt x="157" y="39"/>
                </a:lnTo>
                <a:lnTo>
                  <a:pt x="171" y="48"/>
                </a:lnTo>
                <a:lnTo>
                  <a:pt x="196" y="57"/>
                </a:lnTo>
                <a:lnTo>
                  <a:pt x="276" y="54"/>
                </a:lnTo>
                <a:lnTo>
                  <a:pt x="289" y="45"/>
                </a:lnTo>
                <a:lnTo>
                  <a:pt x="348" y="42"/>
                </a:lnTo>
                <a:lnTo>
                  <a:pt x="328" y="72"/>
                </a:lnTo>
                <a:lnTo>
                  <a:pt x="327" y="93"/>
                </a:lnTo>
                <a:lnTo>
                  <a:pt x="229" y="124"/>
                </a:lnTo>
                <a:lnTo>
                  <a:pt x="130" y="133"/>
                </a:lnTo>
                <a:lnTo>
                  <a:pt x="39" y="130"/>
                </a:lnTo>
                <a:lnTo>
                  <a:pt x="10" y="94"/>
                </a:lnTo>
                <a:lnTo>
                  <a:pt x="0" y="60"/>
                </a:lnTo>
                <a:lnTo>
                  <a:pt x="4" y="51"/>
                </a:lnTo>
                <a:lnTo>
                  <a:pt x="9" y="39"/>
                </a:lnTo>
                <a:lnTo>
                  <a:pt x="25" y="45"/>
                </a:lnTo>
                <a:lnTo>
                  <a:pt x="55" y="45"/>
                </a:lnTo>
                <a:lnTo>
                  <a:pt x="82" y="40"/>
                </a:lnTo>
                <a:lnTo>
                  <a:pt x="103" y="28"/>
                </a:lnTo>
                <a:lnTo>
                  <a:pt x="118" y="18"/>
                </a:lnTo>
                <a:lnTo>
                  <a:pt x="124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5567" name="Group 31"/>
          <p:cNvGrpSpPr>
            <a:grpSpLocks/>
          </p:cNvGrpSpPr>
          <p:nvPr/>
        </p:nvGrpSpPr>
        <p:grpSpPr bwMode="auto">
          <a:xfrm flipH="1">
            <a:off x="3513138" y="6124575"/>
            <a:ext cx="1031875" cy="446088"/>
            <a:chOff x="1952" y="3732"/>
            <a:chExt cx="532" cy="240"/>
          </a:xfrm>
        </p:grpSpPr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2392" y="3820"/>
              <a:ext cx="92" cy="9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2296" y="3844"/>
              <a:ext cx="92" cy="9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2192" y="3872"/>
              <a:ext cx="92" cy="9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2364" y="3732"/>
              <a:ext cx="84" cy="84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2272" y="3752"/>
              <a:ext cx="84" cy="88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2176" y="3772"/>
              <a:ext cx="84" cy="88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1952" y="3856"/>
              <a:ext cx="92" cy="9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2072" y="3880"/>
              <a:ext cx="92" cy="9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6" name="Oval 40"/>
            <p:cNvSpPr>
              <a:spLocks noChangeArrowheads="1"/>
            </p:cNvSpPr>
            <p:nvPr/>
          </p:nvSpPr>
          <p:spPr bwMode="auto">
            <a:xfrm>
              <a:off x="1980" y="3764"/>
              <a:ext cx="92" cy="9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7" name="Oval 41"/>
            <p:cNvSpPr>
              <a:spLocks noChangeArrowheads="1"/>
            </p:cNvSpPr>
            <p:nvPr/>
          </p:nvSpPr>
          <p:spPr bwMode="auto">
            <a:xfrm>
              <a:off x="2072" y="3784"/>
              <a:ext cx="92" cy="92"/>
            </a:xfrm>
            <a:prstGeom prst="ellipse">
              <a:avLst/>
            </a:prstGeom>
            <a:solidFill>
              <a:srgbClr val="FF7C8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5578" name="Freeform 42"/>
          <p:cNvSpPr>
            <a:spLocks/>
          </p:cNvSpPr>
          <p:nvPr/>
        </p:nvSpPr>
        <p:spPr bwMode="auto">
          <a:xfrm>
            <a:off x="5226050" y="3643313"/>
            <a:ext cx="887413" cy="1114425"/>
          </a:xfrm>
          <a:custGeom>
            <a:avLst/>
            <a:gdLst/>
            <a:ahLst/>
            <a:cxnLst>
              <a:cxn ang="0">
                <a:pos x="16" y="182"/>
              </a:cxn>
              <a:cxn ang="0">
                <a:pos x="0" y="236"/>
              </a:cxn>
              <a:cxn ang="0">
                <a:pos x="30" y="438"/>
              </a:cxn>
              <a:cxn ang="0">
                <a:pos x="80" y="484"/>
              </a:cxn>
              <a:cxn ang="0">
                <a:pos x="102" y="448"/>
              </a:cxn>
              <a:cxn ang="0">
                <a:pos x="124" y="428"/>
              </a:cxn>
              <a:cxn ang="0">
                <a:pos x="140" y="466"/>
              </a:cxn>
              <a:cxn ang="0">
                <a:pos x="182" y="544"/>
              </a:cxn>
              <a:cxn ang="0">
                <a:pos x="222" y="592"/>
              </a:cxn>
              <a:cxn ang="0">
                <a:pos x="250" y="600"/>
              </a:cxn>
              <a:cxn ang="0">
                <a:pos x="258" y="534"/>
              </a:cxn>
              <a:cxn ang="0">
                <a:pos x="204" y="434"/>
              </a:cxn>
              <a:cxn ang="0">
                <a:pos x="180" y="346"/>
              </a:cxn>
              <a:cxn ang="0">
                <a:pos x="208" y="316"/>
              </a:cxn>
              <a:cxn ang="0">
                <a:pos x="278" y="440"/>
              </a:cxn>
              <a:cxn ang="0">
                <a:pos x="328" y="522"/>
              </a:cxn>
              <a:cxn ang="0">
                <a:pos x="354" y="556"/>
              </a:cxn>
              <a:cxn ang="0">
                <a:pos x="404" y="520"/>
              </a:cxn>
              <a:cxn ang="0">
                <a:pos x="378" y="434"/>
              </a:cxn>
              <a:cxn ang="0">
                <a:pos x="246" y="202"/>
              </a:cxn>
              <a:cxn ang="0">
                <a:pos x="290" y="244"/>
              </a:cxn>
              <a:cxn ang="0">
                <a:pos x="362" y="398"/>
              </a:cxn>
              <a:cxn ang="0">
                <a:pos x="404" y="478"/>
              </a:cxn>
              <a:cxn ang="0">
                <a:pos x="438" y="492"/>
              </a:cxn>
              <a:cxn ang="0">
                <a:pos x="454" y="474"/>
              </a:cxn>
              <a:cxn ang="0">
                <a:pos x="454" y="414"/>
              </a:cxn>
              <a:cxn ang="0">
                <a:pos x="436" y="360"/>
              </a:cxn>
              <a:cxn ang="0">
                <a:pos x="400" y="274"/>
              </a:cxn>
              <a:cxn ang="0">
                <a:pos x="342" y="174"/>
              </a:cxn>
              <a:cxn ang="0">
                <a:pos x="382" y="200"/>
              </a:cxn>
              <a:cxn ang="0">
                <a:pos x="426" y="186"/>
              </a:cxn>
              <a:cxn ang="0">
                <a:pos x="408" y="118"/>
              </a:cxn>
              <a:cxn ang="0">
                <a:pos x="356" y="92"/>
              </a:cxn>
              <a:cxn ang="0">
                <a:pos x="270" y="12"/>
              </a:cxn>
              <a:cxn ang="0">
                <a:pos x="222" y="0"/>
              </a:cxn>
              <a:cxn ang="0">
                <a:pos x="194" y="60"/>
              </a:cxn>
              <a:cxn ang="0">
                <a:pos x="134" y="86"/>
              </a:cxn>
              <a:cxn ang="0">
                <a:pos x="86" y="70"/>
              </a:cxn>
              <a:cxn ang="0">
                <a:pos x="96" y="130"/>
              </a:cxn>
              <a:cxn ang="0">
                <a:pos x="72" y="164"/>
              </a:cxn>
              <a:cxn ang="0">
                <a:pos x="62" y="202"/>
              </a:cxn>
              <a:cxn ang="0">
                <a:pos x="56" y="164"/>
              </a:cxn>
            </a:cxnLst>
            <a:rect l="0" t="0" r="r" b="b"/>
            <a:pathLst>
              <a:path w="458" h="600">
                <a:moveTo>
                  <a:pt x="16" y="160"/>
                </a:moveTo>
                <a:lnTo>
                  <a:pt x="16" y="182"/>
                </a:lnTo>
                <a:lnTo>
                  <a:pt x="8" y="204"/>
                </a:lnTo>
                <a:lnTo>
                  <a:pt x="0" y="236"/>
                </a:lnTo>
                <a:lnTo>
                  <a:pt x="26" y="366"/>
                </a:lnTo>
                <a:lnTo>
                  <a:pt x="30" y="438"/>
                </a:lnTo>
                <a:lnTo>
                  <a:pt x="30" y="484"/>
                </a:lnTo>
                <a:lnTo>
                  <a:pt x="80" y="484"/>
                </a:lnTo>
                <a:lnTo>
                  <a:pt x="92" y="472"/>
                </a:lnTo>
                <a:lnTo>
                  <a:pt x="102" y="448"/>
                </a:lnTo>
                <a:lnTo>
                  <a:pt x="108" y="434"/>
                </a:lnTo>
                <a:lnTo>
                  <a:pt x="124" y="428"/>
                </a:lnTo>
                <a:lnTo>
                  <a:pt x="140" y="436"/>
                </a:lnTo>
                <a:lnTo>
                  <a:pt x="140" y="466"/>
                </a:lnTo>
                <a:lnTo>
                  <a:pt x="148" y="492"/>
                </a:lnTo>
                <a:lnTo>
                  <a:pt x="182" y="544"/>
                </a:lnTo>
                <a:lnTo>
                  <a:pt x="204" y="582"/>
                </a:lnTo>
                <a:lnTo>
                  <a:pt x="222" y="592"/>
                </a:lnTo>
                <a:lnTo>
                  <a:pt x="232" y="598"/>
                </a:lnTo>
                <a:lnTo>
                  <a:pt x="250" y="600"/>
                </a:lnTo>
                <a:lnTo>
                  <a:pt x="260" y="578"/>
                </a:lnTo>
                <a:lnTo>
                  <a:pt x="258" y="534"/>
                </a:lnTo>
                <a:lnTo>
                  <a:pt x="236" y="482"/>
                </a:lnTo>
                <a:lnTo>
                  <a:pt x="204" y="434"/>
                </a:lnTo>
                <a:lnTo>
                  <a:pt x="190" y="408"/>
                </a:lnTo>
                <a:lnTo>
                  <a:pt x="180" y="346"/>
                </a:lnTo>
                <a:lnTo>
                  <a:pt x="178" y="276"/>
                </a:lnTo>
                <a:lnTo>
                  <a:pt x="208" y="316"/>
                </a:lnTo>
                <a:lnTo>
                  <a:pt x="236" y="368"/>
                </a:lnTo>
                <a:lnTo>
                  <a:pt x="278" y="440"/>
                </a:lnTo>
                <a:lnTo>
                  <a:pt x="302" y="490"/>
                </a:lnTo>
                <a:lnTo>
                  <a:pt x="328" y="522"/>
                </a:lnTo>
                <a:lnTo>
                  <a:pt x="342" y="546"/>
                </a:lnTo>
                <a:lnTo>
                  <a:pt x="354" y="556"/>
                </a:lnTo>
                <a:lnTo>
                  <a:pt x="396" y="556"/>
                </a:lnTo>
                <a:lnTo>
                  <a:pt x="404" y="520"/>
                </a:lnTo>
                <a:lnTo>
                  <a:pt x="400" y="486"/>
                </a:lnTo>
                <a:lnTo>
                  <a:pt x="378" y="434"/>
                </a:lnTo>
                <a:lnTo>
                  <a:pt x="330" y="360"/>
                </a:lnTo>
                <a:lnTo>
                  <a:pt x="246" y="202"/>
                </a:lnTo>
                <a:lnTo>
                  <a:pt x="262" y="194"/>
                </a:lnTo>
                <a:lnTo>
                  <a:pt x="290" y="244"/>
                </a:lnTo>
                <a:lnTo>
                  <a:pt x="320" y="332"/>
                </a:lnTo>
                <a:lnTo>
                  <a:pt x="362" y="398"/>
                </a:lnTo>
                <a:lnTo>
                  <a:pt x="396" y="462"/>
                </a:lnTo>
                <a:lnTo>
                  <a:pt x="404" y="478"/>
                </a:lnTo>
                <a:lnTo>
                  <a:pt x="408" y="492"/>
                </a:lnTo>
                <a:lnTo>
                  <a:pt x="438" y="492"/>
                </a:lnTo>
                <a:lnTo>
                  <a:pt x="448" y="486"/>
                </a:lnTo>
                <a:lnTo>
                  <a:pt x="454" y="474"/>
                </a:lnTo>
                <a:lnTo>
                  <a:pt x="458" y="446"/>
                </a:lnTo>
                <a:lnTo>
                  <a:pt x="454" y="414"/>
                </a:lnTo>
                <a:lnTo>
                  <a:pt x="454" y="390"/>
                </a:lnTo>
                <a:lnTo>
                  <a:pt x="436" y="360"/>
                </a:lnTo>
                <a:lnTo>
                  <a:pt x="424" y="338"/>
                </a:lnTo>
                <a:lnTo>
                  <a:pt x="400" y="274"/>
                </a:lnTo>
                <a:lnTo>
                  <a:pt x="372" y="218"/>
                </a:lnTo>
                <a:lnTo>
                  <a:pt x="342" y="174"/>
                </a:lnTo>
                <a:cubicBezTo>
                  <a:pt x="356" y="179"/>
                  <a:pt x="351" y="175"/>
                  <a:pt x="358" y="182"/>
                </a:cubicBezTo>
                <a:lnTo>
                  <a:pt x="382" y="200"/>
                </a:lnTo>
                <a:lnTo>
                  <a:pt x="400" y="208"/>
                </a:lnTo>
                <a:lnTo>
                  <a:pt x="426" y="186"/>
                </a:lnTo>
                <a:lnTo>
                  <a:pt x="430" y="148"/>
                </a:lnTo>
                <a:lnTo>
                  <a:pt x="408" y="118"/>
                </a:lnTo>
                <a:lnTo>
                  <a:pt x="378" y="124"/>
                </a:lnTo>
                <a:lnTo>
                  <a:pt x="356" y="92"/>
                </a:lnTo>
                <a:lnTo>
                  <a:pt x="320" y="32"/>
                </a:lnTo>
                <a:lnTo>
                  <a:pt x="270" y="12"/>
                </a:lnTo>
                <a:lnTo>
                  <a:pt x="234" y="2"/>
                </a:lnTo>
                <a:lnTo>
                  <a:pt x="222" y="0"/>
                </a:lnTo>
                <a:lnTo>
                  <a:pt x="208" y="36"/>
                </a:lnTo>
                <a:lnTo>
                  <a:pt x="194" y="60"/>
                </a:lnTo>
                <a:lnTo>
                  <a:pt x="170" y="74"/>
                </a:lnTo>
                <a:lnTo>
                  <a:pt x="134" y="86"/>
                </a:lnTo>
                <a:lnTo>
                  <a:pt x="100" y="78"/>
                </a:lnTo>
                <a:lnTo>
                  <a:pt x="86" y="70"/>
                </a:lnTo>
                <a:lnTo>
                  <a:pt x="108" y="86"/>
                </a:lnTo>
                <a:lnTo>
                  <a:pt x="96" y="130"/>
                </a:lnTo>
                <a:lnTo>
                  <a:pt x="80" y="154"/>
                </a:lnTo>
                <a:lnTo>
                  <a:pt x="72" y="164"/>
                </a:lnTo>
                <a:lnTo>
                  <a:pt x="66" y="184"/>
                </a:lnTo>
                <a:lnTo>
                  <a:pt x="62" y="202"/>
                </a:lnTo>
                <a:lnTo>
                  <a:pt x="72" y="172"/>
                </a:lnTo>
                <a:lnTo>
                  <a:pt x="56" y="164"/>
                </a:lnTo>
                <a:lnTo>
                  <a:pt x="16" y="16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 flipH="1">
            <a:off x="5834063" y="3695700"/>
            <a:ext cx="185737" cy="192088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 flipH="1">
            <a:off x="5662613" y="3806825"/>
            <a:ext cx="185737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 flipH="1">
            <a:off x="5522913" y="3903663"/>
            <a:ext cx="185737" cy="192087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 flipH="1">
            <a:off x="5197475" y="4089400"/>
            <a:ext cx="185738" cy="192088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 flipH="1">
            <a:off x="5345113" y="3962400"/>
            <a:ext cx="185737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5243513" y="4267200"/>
            <a:ext cx="185737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5414963" y="4259263"/>
            <a:ext cx="185737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5662613" y="4214813"/>
            <a:ext cx="185737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5965825" y="3962400"/>
            <a:ext cx="187325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5842000" y="4125913"/>
            <a:ext cx="185738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5205413" y="3740150"/>
            <a:ext cx="209550" cy="214313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35675" y="4156075"/>
            <a:ext cx="163513" cy="147638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5942013" y="4341813"/>
            <a:ext cx="163512" cy="147637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5818188" y="4452938"/>
            <a:ext cx="163512" cy="14922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5522913" y="4541838"/>
            <a:ext cx="163512" cy="14922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4" name="Freeform 58"/>
          <p:cNvSpPr>
            <a:spLocks/>
          </p:cNvSpPr>
          <p:nvPr/>
        </p:nvSpPr>
        <p:spPr bwMode="auto">
          <a:xfrm flipH="1">
            <a:off x="3148013" y="3629025"/>
            <a:ext cx="889000" cy="1114425"/>
          </a:xfrm>
          <a:custGeom>
            <a:avLst/>
            <a:gdLst/>
            <a:ahLst/>
            <a:cxnLst>
              <a:cxn ang="0">
                <a:pos x="16" y="182"/>
              </a:cxn>
              <a:cxn ang="0">
                <a:pos x="0" y="236"/>
              </a:cxn>
              <a:cxn ang="0">
                <a:pos x="30" y="438"/>
              </a:cxn>
              <a:cxn ang="0">
                <a:pos x="80" y="484"/>
              </a:cxn>
              <a:cxn ang="0">
                <a:pos x="102" y="448"/>
              </a:cxn>
              <a:cxn ang="0">
                <a:pos x="124" y="428"/>
              </a:cxn>
              <a:cxn ang="0">
                <a:pos x="140" y="466"/>
              </a:cxn>
              <a:cxn ang="0">
                <a:pos x="182" y="544"/>
              </a:cxn>
              <a:cxn ang="0">
                <a:pos x="222" y="592"/>
              </a:cxn>
              <a:cxn ang="0">
                <a:pos x="250" y="600"/>
              </a:cxn>
              <a:cxn ang="0">
                <a:pos x="258" y="534"/>
              </a:cxn>
              <a:cxn ang="0">
                <a:pos x="204" y="434"/>
              </a:cxn>
              <a:cxn ang="0">
                <a:pos x="180" y="346"/>
              </a:cxn>
              <a:cxn ang="0">
                <a:pos x="208" y="316"/>
              </a:cxn>
              <a:cxn ang="0">
                <a:pos x="278" y="440"/>
              </a:cxn>
              <a:cxn ang="0">
                <a:pos x="328" y="522"/>
              </a:cxn>
              <a:cxn ang="0">
                <a:pos x="354" y="556"/>
              </a:cxn>
              <a:cxn ang="0">
                <a:pos x="404" y="520"/>
              </a:cxn>
              <a:cxn ang="0">
                <a:pos x="378" y="434"/>
              </a:cxn>
              <a:cxn ang="0">
                <a:pos x="246" y="202"/>
              </a:cxn>
              <a:cxn ang="0">
                <a:pos x="290" y="244"/>
              </a:cxn>
              <a:cxn ang="0">
                <a:pos x="362" y="398"/>
              </a:cxn>
              <a:cxn ang="0">
                <a:pos x="404" y="478"/>
              </a:cxn>
              <a:cxn ang="0">
                <a:pos x="438" y="492"/>
              </a:cxn>
              <a:cxn ang="0">
                <a:pos x="454" y="474"/>
              </a:cxn>
              <a:cxn ang="0">
                <a:pos x="454" y="414"/>
              </a:cxn>
              <a:cxn ang="0">
                <a:pos x="436" y="360"/>
              </a:cxn>
              <a:cxn ang="0">
                <a:pos x="400" y="274"/>
              </a:cxn>
              <a:cxn ang="0">
                <a:pos x="342" y="174"/>
              </a:cxn>
              <a:cxn ang="0">
                <a:pos x="382" y="200"/>
              </a:cxn>
              <a:cxn ang="0">
                <a:pos x="426" y="186"/>
              </a:cxn>
              <a:cxn ang="0">
                <a:pos x="408" y="118"/>
              </a:cxn>
              <a:cxn ang="0">
                <a:pos x="356" y="92"/>
              </a:cxn>
              <a:cxn ang="0">
                <a:pos x="270" y="12"/>
              </a:cxn>
              <a:cxn ang="0">
                <a:pos x="222" y="0"/>
              </a:cxn>
              <a:cxn ang="0">
                <a:pos x="194" y="60"/>
              </a:cxn>
              <a:cxn ang="0">
                <a:pos x="134" y="86"/>
              </a:cxn>
              <a:cxn ang="0">
                <a:pos x="86" y="70"/>
              </a:cxn>
              <a:cxn ang="0">
                <a:pos x="96" y="130"/>
              </a:cxn>
              <a:cxn ang="0">
                <a:pos x="72" y="164"/>
              </a:cxn>
              <a:cxn ang="0">
                <a:pos x="62" y="202"/>
              </a:cxn>
              <a:cxn ang="0">
                <a:pos x="56" y="164"/>
              </a:cxn>
            </a:cxnLst>
            <a:rect l="0" t="0" r="r" b="b"/>
            <a:pathLst>
              <a:path w="458" h="600">
                <a:moveTo>
                  <a:pt x="16" y="160"/>
                </a:moveTo>
                <a:lnTo>
                  <a:pt x="16" y="182"/>
                </a:lnTo>
                <a:lnTo>
                  <a:pt x="8" y="204"/>
                </a:lnTo>
                <a:lnTo>
                  <a:pt x="0" y="236"/>
                </a:lnTo>
                <a:lnTo>
                  <a:pt x="26" y="366"/>
                </a:lnTo>
                <a:lnTo>
                  <a:pt x="30" y="438"/>
                </a:lnTo>
                <a:lnTo>
                  <a:pt x="30" y="484"/>
                </a:lnTo>
                <a:lnTo>
                  <a:pt x="80" y="484"/>
                </a:lnTo>
                <a:lnTo>
                  <a:pt x="92" y="472"/>
                </a:lnTo>
                <a:lnTo>
                  <a:pt x="102" y="448"/>
                </a:lnTo>
                <a:lnTo>
                  <a:pt x="108" y="434"/>
                </a:lnTo>
                <a:lnTo>
                  <a:pt x="124" y="428"/>
                </a:lnTo>
                <a:lnTo>
                  <a:pt x="140" y="436"/>
                </a:lnTo>
                <a:lnTo>
                  <a:pt x="140" y="466"/>
                </a:lnTo>
                <a:lnTo>
                  <a:pt x="148" y="492"/>
                </a:lnTo>
                <a:lnTo>
                  <a:pt x="182" y="544"/>
                </a:lnTo>
                <a:lnTo>
                  <a:pt x="204" y="582"/>
                </a:lnTo>
                <a:lnTo>
                  <a:pt x="222" y="592"/>
                </a:lnTo>
                <a:lnTo>
                  <a:pt x="232" y="598"/>
                </a:lnTo>
                <a:lnTo>
                  <a:pt x="250" y="600"/>
                </a:lnTo>
                <a:lnTo>
                  <a:pt x="260" y="578"/>
                </a:lnTo>
                <a:lnTo>
                  <a:pt x="258" y="534"/>
                </a:lnTo>
                <a:lnTo>
                  <a:pt x="236" y="482"/>
                </a:lnTo>
                <a:lnTo>
                  <a:pt x="204" y="434"/>
                </a:lnTo>
                <a:lnTo>
                  <a:pt x="190" y="408"/>
                </a:lnTo>
                <a:lnTo>
                  <a:pt x="180" y="346"/>
                </a:lnTo>
                <a:lnTo>
                  <a:pt x="178" y="276"/>
                </a:lnTo>
                <a:lnTo>
                  <a:pt x="208" y="316"/>
                </a:lnTo>
                <a:lnTo>
                  <a:pt x="236" y="368"/>
                </a:lnTo>
                <a:lnTo>
                  <a:pt x="278" y="440"/>
                </a:lnTo>
                <a:lnTo>
                  <a:pt x="302" y="490"/>
                </a:lnTo>
                <a:lnTo>
                  <a:pt x="328" y="522"/>
                </a:lnTo>
                <a:lnTo>
                  <a:pt x="342" y="546"/>
                </a:lnTo>
                <a:lnTo>
                  <a:pt x="354" y="556"/>
                </a:lnTo>
                <a:lnTo>
                  <a:pt x="396" y="556"/>
                </a:lnTo>
                <a:lnTo>
                  <a:pt x="404" y="520"/>
                </a:lnTo>
                <a:lnTo>
                  <a:pt x="400" y="486"/>
                </a:lnTo>
                <a:lnTo>
                  <a:pt x="378" y="434"/>
                </a:lnTo>
                <a:lnTo>
                  <a:pt x="330" y="360"/>
                </a:lnTo>
                <a:lnTo>
                  <a:pt x="246" y="202"/>
                </a:lnTo>
                <a:lnTo>
                  <a:pt x="262" y="194"/>
                </a:lnTo>
                <a:lnTo>
                  <a:pt x="290" y="244"/>
                </a:lnTo>
                <a:lnTo>
                  <a:pt x="320" y="332"/>
                </a:lnTo>
                <a:lnTo>
                  <a:pt x="362" y="398"/>
                </a:lnTo>
                <a:lnTo>
                  <a:pt x="396" y="462"/>
                </a:lnTo>
                <a:lnTo>
                  <a:pt x="404" y="478"/>
                </a:lnTo>
                <a:lnTo>
                  <a:pt x="408" y="492"/>
                </a:lnTo>
                <a:lnTo>
                  <a:pt x="438" y="492"/>
                </a:lnTo>
                <a:lnTo>
                  <a:pt x="448" y="486"/>
                </a:lnTo>
                <a:lnTo>
                  <a:pt x="454" y="474"/>
                </a:lnTo>
                <a:lnTo>
                  <a:pt x="458" y="446"/>
                </a:lnTo>
                <a:lnTo>
                  <a:pt x="454" y="414"/>
                </a:lnTo>
                <a:lnTo>
                  <a:pt x="454" y="390"/>
                </a:lnTo>
                <a:lnTo>
                  <a:pt x="436" y="360"/>
                </a:lnTo>
                <a:lnTo>
                  <a:pt x="424" y="338"/>
                </a:lnTo>
                <a:lnTo>
                  <a:pt x="400" y="274"/>
                </a:lnTo>
                <a:lnTo>
                  <a:pt x="372" y="218"/>
                </a:lnTo>
                <a:lnTo>
                  <a:pt x="342" y="174"/>
                </a:lnTo>
                <a:cubicBezTo>
                  <a:pt x="356" y="179"/>
                  <a:pt x="351" y="175"/>
                  <a:pt x="358" y="182"/>
                </a:cubicBezTo>
                <a:lnTo>
                  <a:pt x="382" y="200"/>
                </a:lnTo>
                <a:lnTo>
                  <a:pt x="400" y="208"/>
                </a:lnTo>
                <a:lnTo>
                  <a:pt x="426" y="186"/>
                </a:lnTo>
                <a:lnTo>
                  <a:pt x="430" y="148"/>
                </a:lnTo>
                <a:lnTo>
                  <a:pt x="408" y="118"/>
                </a:lnTo>
                <a:lnTo>
                  <a:pt x="378" y="124"/>
                </a:lnTo>
                <a:lnTo>
                  <a:pt x="356" y="92"/>
                </a:lnTo>
                <a:lnTo>
                  <a:pt x="320" y="32"/>
                </a:lnTo>
                <a:lnTo>
                  <a:pt x="270" y="12"/>
                </a:lnTo>
                <a:lnTo>
                  <a:pt x="234" y="2"/>
                </a:lnTo>
                <a:lnTo>
                  <a:pt x="222" y="0"/>
                </a:lnTo>
                <a:lnTo>
                  <a:pt x="208" y="36"/>
                </a:lnTo>
                <a:lnTo>
                  <a:pt x="194" y="60"/>
                </a:lnTo>
                <a:lnTo>
                  <a:pt x="170" y="74"/>
                </a:lnTo>
                <a:lnTo>
                  <a:pt x="134" y="86"/>
                </a:lnTo>
                <a:lnTo>
                  <a:pt x="100" y="78"/>
                </a:lnTo>
                <a:lnTo>
                  <a:pt x="86" y="70"/>
                </a:lnTo>
                <a:lnTo>
                  <a:pt x="108" y="86"/>
                </a:lnTo>
                <a:lnTo>
                  <a:pt x="96" y="130"/>
                </a:lnTo>
                <a:lnTo>
                  <a:pt x="80" y="154"/>
                </a:lnTo>
                <a:lnTo>
                  <a:pt x="72" y="164"/>
                </a:lnTo>
                <a:lnTo>
                  <a:pt x="66" y="184"/>
                </a:lnTo>
                <a:lnTo>
                  <a:pt x="62" y="202"/>
                </a:lnTo>
                <a:lnTo>
                  <a:pt x="72" y="172"/>
                </a:lnTo>
                <a:lnTo>
                  <a:pt x="56" y="164"/>
                </a:lnTo>
                <a:lnTo>
                  <a:pt x="16" y="16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3830638" y="3746500"/>
            <a:ext cx="217487" cy="207963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3303588" y="3695700"/>
            <a:ext cx="185737" cy="192088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3435350" y="3821113"/>
            <a:ext cx="187325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3575050" y="3910013"/>
            <a:ext cx="187325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3902075" y="4111625"/>
            <a:ext cx="185738" cy="192088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3752850" y="3984625"/>
            <a:ext cx="187325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3117850" y="3910013"/>
            <a:ext cx="185738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241675" y="4051300"/>
            <a:ext cx="185738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3416300" y="4170363"/>
            <a:ext cx="185738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3800475" y="4311650"/>
            <a:ext cx="185738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3613150" y="4267200"/>
            <a:ext cx="187325" cy="19367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3529013" y="4527550"/>
            <a:ext cx="161925" cy="147638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3282950" y="4416425"/>
            <a:ext cx="165100" cy="147638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3155950" y="4303713"/>
            <a:ext cx="163513" cy="14922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3054350" y="4073525"/>
            <a:ext cx="165100" cy="149225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0" name="Freeform 74"/>
          <p:cNvSpPr>
            <a:spLocks/>
          </p:cNvSpPr>
          <p:nvPr/>
        </p:nvSpPr>
        <p:spPr bwMode="auto">
          <a:xfrm>
            <a:off x="4845050" y="3560763"/>
            <a:ext cx="325438" cy="1052512"/>
          </a:xfrm>
          <a:custGeom>
            <a:avLst/>
            <a:gdLst/>
            <a:ahLst/>
            <a:cxnLst>
              <a:cxn ang="0">
                <a:pos x="0" y="546"/>
              </a:cxn>
              <a:cxn ang="0">
                <a:pos x="6" y="528"/>
              </a:cxn>
              <a:cxn ang="0">
                <a:pos x="28" y="476"/>
              </a:cxn>
              <a:cxn ang="0">
                <a:pos x="36" y="460"/>
              </a:cxn>
              <a:cxn ang="0">
                <a:pos x="44" y="418"/>
              </a:cxn>
              <a:cxn ang="0">
                <a:pos x="54" y="398"/>
              </a:cxn>
              <a:cxn ang="0">
                <a:pos x="58" y="322"/>
              </a:cxn>
              <a:cxn ang="0">
                <a:pos x="68" y="266"/>
              </a:cxn>
              <a:cxn ang="0">
                <a:pos x="82" y="210"/>
              </a:cxn>
              <a:cxn ang="0">
                <a:pos x="76" y="160"/>
              </a:cxn>
              <a:cxn ang="0">
                <a:pos x="88" y="92"/>
              </a:cxn>
              <a:cxn ang="0">
                <a:pos x="68" y="74"/>
              </a:cxn>
              <a:cxn ang="0">
                <a:pos x="62" y="40"/>
              </a:cxn>
              <a:cxn ang="0">
                <a:pos x="72" y="20"/>
              </a:cxn>
              <a:cxn ang="0">
                <a:pos x="98" y="2"/>
              </a:cxn>
              <a:cxn ang="0">
                <a:pos x="134" y="0"/>
              </a:cxn>
              <a:cxn ang="0">
                <a:pos x="156" y="10"/>
              </a:cxn>
              <a:cxn ang="0">
                <a:pos x="168" y="42"/>
              </a:cxn>
              <a:cxn ang="0">
                <a:pos x="166" y="122"/>
              </a:cxn>
              <a:cxn ang="0">
                <a:pos x="158" y="136"/>
              </a:cxn>
              <a:cxn ang="0">
                <a:pos x="158" y="168"/>
              </a:cxn>
              <a:cxn ang="0">
                <a:pos x="144" y="170"/>
              </a:cxn>
              <a:cxn ang="0">
                <a:pos x="144" y="210"/>
              </a:cxn>
              <a:cxn ang="0">
                <a:pos x="130" y="252"/>
              </a:cxn>
              <a:cxn ang="0">
                <a:pos x="116" y="260"/>
              </a:cxn>
              <a:cxn ang="0">
                <a:pos x="124" y="324"/>
              </a:cxn>
              <a:cxn ang="0">
                <a:pos x="106" y="324"/>
              </a:cxn>
              <a:cxn ang="0">
                <a:pos x="110" y="396"/>
              </a:cxn>
              <a:cxn ang="0">
                <a:pos x="96" y="396"/>
              </a:cxn>
              <a:cxn ang="0">
                <a:pos x="106" y="566"/>
              </a:cxn>
              <a:cxn ang="0">
                <a:pos x="84" y="550"/>
              </a:cxn>
              <a:cxn ang="0">
                <a:pos x="64" y="540"/>
              </a:cxn>
              <a:cxn ang="0">
                <a:pos x="36" y="536"/>
              </a:cxn>
              <a:cxn ang="0">
                <a:pos x="0" y="546"/>
              </a:cxn>
            </a:cxnLst>
            <a:rect l="0" t="0" r="r" b="b"/>
            <a:pathLst>
              <a:path w="168" h="566">
                <a:moveTo>
                  <a:pt x="0" y="546"/>
                </a:moveTo>
                <a:lnTo>
                  <a:pt x="6" y="528"/>
                </a:lnTo>
                <a:lnTo>
                  <a:pt x="28" y="476"/>
                </a:lnTo>
                <a:lnTo>
                  <a:pt x="36" y="460"/>
                </a:lnTo>
                <a:lnTo>
                  <a:pt x="44" y="418"/>
                </a:lnTo>
                <a:lnTo>
                  <a:pt x="54" y="398"/>
                </a:lnTo>
                <a:lnTo>
                  <a:pt x="58" y="322"/>
                </a:lnTo>
                <a:lnTo>
                  <a:pt x="68" y="266"/>
                </a:lnTo>
                <a:lnTo>
                  <a:pt x="82" y="210"/>
                </a:lnTo>
                <a:lnTo>
                  <a:pt x="76" y="160"/>
                </a:lnTo>
                <a:lnTo>
                  <a:pt x="88" y="92"/>
                </a:lnTo>
                <a:lnTo>
                  <a:pt x="68" y="74"/>
                </a:lnTo>
                <a:lnTo>
                  <a:pt x="62" y="40"/>
                </a:lnTo>
                <a:lnTo>
                  <a:pt x="72" y="20"/>
                </a:lnTo>
                <a:lnTo>
                  <a:pt x="98" y="2"/>
                </a:lnTo>
                <a:lnTo>
                  <a:pt x="134" y="0"/>
                </a:lnTo>
                <a:lnTo>
                  <a:pt x="156" y="10"/>
                </a:lnTo>
                <a:lnTo>
                  <a:pt x="168" y="42"/>
                </a:lnTo>
                <a:lnTo>
                  <a:pt x="166" y="122"/>
                </a:lnTo>
                <a:lnTo>
                  <a:pt x="158" y="136"/>
                </a:lnTo>
                <a:lnTo>
                  <a:pt x="158" y="168"/>
                </a:lnTo>
                <a:lnTo>
                  <a:pt x="144" y="170"/>
                </a:lnTo>
                <a:lnTo>
                  <a:pt x="144" y="210"/>
                </a:lnTo>
                <a:lnTo>
                  <a:pt x="130" y="252"/>
                </a:lnTo>
                <a:lnTo>
                  <a:pt x="116" y="260"/>
                </a:lnTo>
                <a:lnTo>
                  <a:pt x="124" y="324"/>
                </a:lnTo>
                <a:lnTo>
                  <a:pt x="106" y="324"/>
                </a:lnTo>
                <a:lnTo>
                  <a:pt x="110" y="396"/>
                </a:lnTo>
                <a:lnTo>
                  <a:pt x="96" y="396"/>
                </a:lnTo>
                <a:lnTo>
                  <a:pt x="106" y="566"/>
                </a:lnTo>
                <a:lnTo>
                  <a:pt x="84" y="550"/>
                </a:lnTo>
                <a:lnTo>
                  <a:pt x="64" y="540"/>
                </a:lnTo>
                <a:lnTo>
                  <a:pt x="36" y="536"/>
                </a:lnTo>
                <a:lnTo>
                  <a:pt x="0" y="546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1" name="Freeform 75"/>
          <p:cNvSpPr>
            <a:spLocks/>
          </p:cNvSpPr>
          <p:nvPr/>
        </p:nvSpPr>
        <p:spPr bwMode="auto">
          <a:xfrm flipH="1">
            <a:off x="4095750" y="3557588"/>
            <a:ext cx="325438" cy="1050925"/>
          </a:xfrm>
          <a:custGeom>
            <a:avLst/>
            <a:gdLst/>
            <a:ahLst/>
            <a:cxnLst>
              <a:cxn ang="0">
                <a:pos x="0" y="546"/>
              </a:cxn>
              <a:cxn ang="0">
                <a:pos x="6" y="528"/>
              </a:cxn>
              <a:cxn ang="0">
                <a:pos x="28" y="476"/>
              </a:cxn>
              <a:cxn ang="0">
                <a:pos x="36" y="460"/>
              </a:cxn>
              <a:cxn ang="0">
                <a:pos x="44" y="418"/>
              </a:cxn>
              <a:cxn ang="0">
                <a:pos x="54" y="398"/>
              </a:cxn>
              <a:cxn ang="0">
                <a:pos x="58" y="322"/>
              </a:cxn>
              <a:cxn ang="0">
                <a:pos x="68" y="266"/>
              </a:cxn>
              <a:cxn ang="0">
                <a:pos x="82" y="210"/>
              </a:cxn>
              <a:cxn ang="0">
                <a:pos x="76" y="160"/>
              </a:cxn>
              <a:cxn ang="0">
                <a:pos x="88" y="92"/>
              </a:cxn>
              <a:cxn ang="0">
                <a:pos x="68" y="74"/>
              </a:cxn>
              <a:cxn ang="0">
                <a:pos x="62" y="40"/>
              </a:cxn>
              <a:cxn ang="0">
                <a:pos x="72" y="20"/>
              </a:cxn>
              <a:cxn ang="0">
                <a:pos x="98" y="2"/>
              </a:cxn>
              <a:cxn ang="0">
                <a:pos x="134" y="0"/>
              </a:cxn>
              <a:cxn ang="0">
                <a:pos x="156" y="10"/>
              </a:cxn>
              <a:cxn ang="0">
                <a:pos x="168" y="42"/>
              </a:cxn>
              <a:cxn ang="0">
                <a:pos x="166" y="122"/>
              </a:cxn>
              <a:cxn ang="0">
                <a:pos x="158" y="136"/>
              </a:cxn>
              <a:cxn ang="0">
                <a:pos x="158" y="168"/>
              </a:cxn>
              <a:cxn ang="0">
                <a:pos x="144" y="170"/>
              </a:cxn>
              <a:cxn ang="0">
                <a:pos x="144" y="210"/>
              </a:cxn>
              <a:cxn ang="0">
                <a:pos x="130" y="252"/>
              </a:cxn>
              <a:cxn ang="0">
                <a:pos x="116" y="260"/>
              </a:cxn>
              <a:cxn ang="0">
                <a:pos x="124" y="324"/>
              </a:cxn>
              <a:cxn ang="0">
                <a:pos x="106" y="324"/>
              </a:cxn>
              <a:cxn ang="0">
                <a:pos x="110" y="396"/>
              </a:cxn>
              <a:cxn ang="0">
                <a:pos x="96" y="396"/>
              </a:cxn>
              <a:cxn ang="0">
                <a:pos x="106" y="566"/>
              </a:cxn>
              <a:cxn ang="0">
                <a:pos x="84" y="550"/>
              </a:cxn>
              <a:cxn ang="0">
                <a:pos x="64" y="540"/>
              </a:cxn>
              <a:cxn ang="0">
                <a:pos x="36" y="536"/>
              </a:cxn>
              <a:cxn ang="0">
                <a:pos x="0" y="546"/>
              </a:cxn>
            </a:cxnLst>
            <a:rect l="0" t="0" r="r" b="b"/>
            <a:pathLst>
              <a:path w="168" h="566">
                <a:moveTo>
                  <a:pt x="0" y="546"/>
                </a:moveTo>
                <a:lnTo>
                  <a:pt x="6" y="528"/>
                </a:lnTo>
                <a:lnTo>
                  <a:pt x="28" y="476"/>
                </a:lnTo>
                <a:lnTo>
                  <a:pt x="36" y="460"/>
                </a:lnTo>
                <a:lnTo>
                  <a:pt x="44" y="418"/>
                </a:lnTo>
                <a:lnTo>
                  <a:pt x="54" y="398"/>
                </a:lnTo>
                <a:lnTo>
                  <a:pt x="58" y="322"/>
                </a:lnTo>
                <a:lnTo>
                  <a:pt x="68" y="266"/>
                </a:lnTo>
                <a:lnTo>
                  <a:pt x="82" y="210"/>
                </a:lnTo>
                <a:lnTo>
                  <a:pt x="76" y="160"/>
                </a:lnTo>
                <a:lnTo>
                  <a:pt x="88" y="92"/>
                </a:lnTo>
                <a:lnTo>
                  <a:pt x="68" y="74"/>
                </a:lnTo>
                <a:lnTo>
                  <a:pt x="62" y="40"/>
                </a:lnTo>
                <a:lnTo>
                  <a:pt x="72" y="20"/>
                </a:lnTo>
                <a:lnTo>
                  <a:pt x="98" y="2"/>
                </a:lnTo>
                <a:lnTo>
                  <a:pt x="134" y="0"/>
                </a:lnTo>
                <a:lnTo>
                  <a:pt x="156" y="10"/>
                </a:lnTo>
                <a:lnTo>
                  <a:pt x="168" y="42"/>
                </a:lnTo>
                <a:lnTo>
                  <a:pt x="166" y="122"/>
                </a:lnTo>
                <a:lnTo>
                  <a:pt x="158" y="136"/>
                </a:lnTo>
                <a:lnTo>
                  <a:pt x="158" y="168"/>
                </a:lnTo>
                <a:lnTo>
                  <a:pt x="144" y="170"/>
                </a:lnTo>
                <a:lnTo>
                  <a:pt x="144" y="210"/>
                </a:lnTo>
                <a:lnTo>
                  <a:pt x="130" y="252"/>
                </a:lnTo>
                <a:lnTo>
                  <a:pt x="116" y="260"/>
                </a:lnTo>
                <a:lnTo>
                  <a:pt x="124" y="324"/>
                </a:lnTo>
                <a:lnTo>
                  <a:pt x="106" y="324"/>
                </a:lnTo>
                <a:lnTo>
                  <a:pt x="110" y="396"/>
                </a:lnTo>
                <a:lnTo>
                  <a:pt x="96" y="396"/>
                </a:lnTo>
                <a:lnTo>
                  <a:pt x="106" y="566"/>
                </a:lnTo>
                <a:lnTo>
                  <a:pt x="84" y="550"/>
                </a:lnTo>
                <a:lnTo>
                  <a:pt x="64" y="540"/>
                </a:lnTo>
                <a:lnTo>
                  <a:pt x="36" y="536"/>
                </a:lnTo>
                <a:lnTo>
                  <a:pt x="0" y="546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2" name="Freeform 76"/>
          <p:cNvSpPr>
            <a:spLocks/>
          </p:cNvSpPr>
          <p:nvPr/>
        </p:nvSpPr>
        <p:spPr bwMode="auto">
          <a:xfrm>
            <a:off x="4130675" y="3070225"/>
            <a:ext cx="989013" cy="692150"/>
          </a:xfrm>
          <a:custGeom>
            <a:avLst/>
            <a:gdLst/>
            <a:ahLst/>
            <a:cxnLst>
              <a:cxn ang="0">
                <a:pos x="322" y="58"/>
              </a:cxn>
              <a:cxn ang="0">
                <a:pos x="344" y="38"/>
              </a:cxn>
              <a:cxn ang="0">
                <a:pos x="366" y="16"/>
              </a:cxn>
              <a:cxn ang="0">
                <a:pos x="458" y="4"/>
              </a:cxn>
              <a:cxn ang="0">
                <a:pos x="498" y="50"/>
              </a:cxn>
              <a:cxn ang="0">
                <a:pos x="510" y="132"/>
              </a:cxn>
              <a:cxn ang="0">
                <a:pos x="502" y="186"/>
              </a:cxn>
              <a:cxn ang="0">
                <a:pos x="480" y="202"/>
              </a:cxn>
              <a:cxn ang="0">
                <a:pos x="452" y="230"/>
              </a:cxn>
              <a:cxn ang="0">
                <a:pos x="402" y="234"/>
              </a:cxn>
              <a:cxn ang="0">
                <a:pos x="390" y="284"/>
              </a:cxn>
              <a:cxn ang="0">
                <a:pos x="388" y="330"/>
              </a:cxn>
              <a:cxn ang="0">
                <a:pos x="380" y="354"/>
              </a:cxn>
              <a:cxn ang="0">
                <a:pos x="350" y="372"/>
              </a:cxn>
              <a:cxn ang="0">
                <a:pos x="320" y="358"/>
              </a:cxn>
              <a:cxn ang="0">
                <a:pos x="294" y="346"/>
              </a:cxn>
              <a:cxn ang="0">
                <a:pos x="266" y="344"/>
              </a:cxn>
              <a:cxn ang="0">
                <a:pos x="242" y="344"/>
              </a:cxn>
              <a:cxn ang="0">
                <a:pos x="210" y="358"/>
              </a:cxn>
              <a:cxn ang="0">
                <a:pos x="170" y="368"/>
              </a:cxn>
              <a:cxn ang="0">
                <a:pos x="148" y="346"/>
              </a:cxn>
              <a:cxn ang="0">
                <a:pos x="136" y="316"/>
              </a:cxn>
              <a:cxn ang="0">
                <a:pos x="120" y="280"/>
              </a:cxn>
              <a:cxn ang="0">
                <a:pos x="108" y="236"/>
              </a:cxn>
              <a:cxn ang="0">
                <a:pos x="56" y="222"/>
              </a:cxn>
              <a:cxn ang="0">
                <a:pos x="28" y="174"/>
              </a:cxn>
              <a:cxn ang="0">
                <a:pos x="6" y="130"/>
              </a:cxn>
              <a:cxn ang="0">
                <a:pos x="14" y="52"/>
              </a:cxn>
              <a:cxn ang="0">
                <a:pos x="62" y="12"/>
              </a:cxn>
              <a:cxn ang="0">
                <a:pos x="138" y="4"/>
              </a:cxn>
              <a:cxn ang="0">
                <a:pos x="192" y="32"/>
              </a:cxn>
              <a:cxn ang="0">
                <a:pos x="218" y="56"/>
              </a:cxn>
              <a:cxn ang="0">
                <a:pos x="208" y="164"/>
              </a:cxn>
              <a:cxn ang="0">
                <a:pos x="254" y="222"/>
              </a:cxn>
              <a:cxn ang="0">
                <a:pos x="270" y="228"/>
              </a:cxn>
              <a:cxn ang="0">
                <a:pos x="290" y="200"/>
              </a:cxn>
              <a:cxn ang="0">
                <a:pos x="298" y="160"/>
              </a:cxn>
              <a:cxn ang="0">
                <a:pos x="298" y="90"/>
              </a:cxn>
            </a:cxnLst>
            <a:rect l="0" t="0" r="r" b="b"/>
            <a:pathLst>
              <a:path w="510" h="372">
                <a:moveTo>
                  <a:pt x="298" y="62"/>
                </a:moveTo>
                <a:lnTo>
                  <a:pt x="322" y="58"/>
                </a:lnTo>
                <a:lnTo>
                  <a:pt x="322" y="42"/>
                </a:lnTo>
                <a:lnTo>
                  <a:pt x="344" y="38"/>
                </a:lnTo>
                <a:lnTo>
                  <a:pt x="356" y="26"/>
                </a:lnTo>
                <a:lnTo>
                  <a:pt x="366" y="16"/>
                </a:lnTo>
                <a:lnTo>
                  <a:pt x="386" y="16"/>
                </a:lnTo>
                <a:lnTo>
                  <a:pt x="458" y="4"/>
                </a:lnTo>
                <a:lnTo>
                  <a:pt x="476" y="22"/>
                </a:lnTo>
                <a:lnTo>
                  <a:pt x="498" y="50"/>
                </a:lnTo>
                <a:lnTo>
                  <a:pt x="510" y="72"/>
                </a:lnTo>
                <a:lnTo>
                  <a:pt x="510" y="132"/>
                </a:lnTo>
                <a:lnTo>
                  <a:pt x="508" y="156"/>
                </a:lnTo>
                <a:lnTo>
                  <a:pt x="502" y="186"/>
                </a:lnTo>
                <a:lnTo>
                  <a:pt x="488" y="188"/>
                </a:lnTo>
                <a:lnTo>
                  <a:pt x="480" y="202"/>
                </a:lnTo>
                <a:lnTo>
                  <a:pt x="470" y="228"/>
                </a:lnTo>
                <a:lnTo>
                  <a:pt x="452" y="230"/>
                </a:lnTo>
                <a:lnTo>
                  <a:pt x="428" y="228"/>
                </a:lnTo>
                <a:lnTo>
                  <a:pt x="402" y="234"/>
                </a:lnTo>
                <a:lnTo>
                  <a:pt x="398" y="260"/>
                </a:lnTo>
                <a:lnTo>
                  <a:pt x="390" y="284"/>
                </a:lnTo>
                <a:lnTo>
                  <a:pt x="394" y="310"/>
                </a:lnTo>
                <a:lnTo>
                  <a:pt x="388" y="330"/>
                </a:lnTo>
                <a:lnTo>
                  <a:pt x="386" y="344"/>
                </a:lnTo>
                <a:lnTo>
                  <a:pt x="380" y="354"/>
                </a:lnTo>
                <a:lnTo>
                  <a:pt x="360" y="360"/>
                </a:lnTo>
                <a:lnTo>
                  <a:pt x="350" y="372"/>
                </a:lnTo>
                <a:lnTo>
                  <a:pt x="330" y="370"/>
                </a:lnTo>
                <a:lnTo>
                  <a:pt x="320" y="358"/>
                </a:lnTo>
                <a:lnTo>
                  <a:pt x="308" y="352"/>
                </a:lnTo>
                <a:lnTo>
                  <a:pt x="294" y="346"/>
                </a:lnTo>
                <a:lnTo>
                  <a:pt x="280" y="346"/>
                </a:lnTo>
                <a:lnTo>
                  <a:pt x="266" y="344"/>
                </a:lnTo>
                <a:lnTo>
                  <a:pt x="250" y="334"/>
                </a:lnTo>
                <a:lnTo>
                  <a:pt x="242" y="344"/>
                </a:lnTo>
                <a:lnTo>
                  <a:pt x="228" y="346"/>
                </a:lnTo>
                <a:lnTo>
                  <a:pt x="210" y="358"/>
                </a:lnTo>
                <a:lnTo>
                  <a:pt x="192" y="360"/>
                </a:lnTo>
                <a:lnTo>
                  <a:pt x="170" y="368"/>
                </a:lnTo>
                <a:lnTo>
                  <a:pt x="168" y="356"/>
                </a:lnTo>
                <a:lnTo>
                  <a:pt x="148" y="346"/>
                </a:lnTo>
                <a:lnTo>
                  <a:pt x="140" y="330"/>
                </a:lnTo>
                <a:lnTo>
                  <a:pt x="136" y="316"/>
                </a:lnTo>
                <a:lnTo>
                  <a:pt x="126" y="306"/>
                </a:lnTo>
                <a:lnTo>
                  <a:pt x="120" y="280"/>
                </a:lnTo>
                <a:lnTo>
                  <a:pt x="118" y="256"/>
                </a:lnTo>
                <a:lnTo>
                  <a:pt x="108" y="236"/>
                </a:lnTo>
                <a:lnTo>
                  <a:pt x="80" y="228"/>
                </a:lnTo>
                <a:lnTo>
                  <a:pt x="56" y="222"/>
                </a:lnTo>
                <a:lnTo>
                  <a:pt x="42" y="198"/>
                </a:lnTo>
                <a:lnTo>
                  <a:pt x="28" y="174"/>
                </a:lnTo>
                <a:lnTo>
                  <a:pt x="16" y="152"/>
                </a:lnTo>
                <a:lnTo>
                  <a:pt x="6" y="130"/>
                </a:lnTo>
                <a:lnTo>
                  <a:pt x="0" y="72"/>
                </a:lnTo>
                <a:lnTo>
                  <a:pt x="14" y="52"/>
                </a:lnTo>
                <a:lnTo>
                  <a:pt x="30" y="28"/>
                </a:lnTo>
                <a:lnTo>
                  <a:pt x="62" y="12"/>
                </a:lnTo>
                <a:lnTo>
                  <a:pt x="106" y="0"/>
                </a:lnTo>
                <a:lnTo>
                  <a:pt x="138" y="4"/>
                </a:lnTo>
                <a:lnTo>
                  <a:pt x="162" y="14"/>
                </a:lnTo>
                <a:lnTo>
                  <a:pt x="192" y="32"/>
                </a:lnTo>
                <a:lnTo>
                  <a:pt x="204" y="44"/>
                </a:lnTo>
                <a:lnTo>
                  <a:pt x="218" y="56"/>
                </a:lnTo>
                <a:lnTo>
                  <a:pt x="216" y="142"/>
                </a:lnTo>
                <a:lnTo>
                  <a:pt x="208" y="164"/>
                </a:lnTo>
                <a:lnTo>
                  <a:pt x="240" y="204"/>
                </a:lnTo>
                <a:lnTo>
                  <a:pt x="254" y="222"/>
                </a:lnTo>
                <a:lnTo>
                  <a:pt x="258" y="234"/>
                </a:lnTo>
                <a:lnTo>
                  <a:pt x="270" y="228"/>
                </a:lnTo>
                <a:lnTo>
                  <a:pt x="276" y="206"/>
                </a:lnTo>
                <a:lnTo>
                  <a:pt x="290" y="200"/>
                </a:lnTo>
                <a:lnTo>
                  <a:pt x="294" y="182"/>
                </a:lnTo>
                <a:lnTo>
                  <a:pt x="298" y="160"/>
                </a:lnTo>
                <a:lnTo>
                  <a:pt x="296" y="128"/>
                </a:lnTo>
                <a:lnTo>
                  <a:pt x="298" y="90"/>
                </a:lnTo>
                <a:lnTo>
                  <a:pt x="298" y="62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3613150" y="3443288"/>
            <a:ext cx="357188" cy="34131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4" name="Freeform 78"/>
          <p:cNvSpPr>
            <a:spLocks/>
          </p:cNvSpPr>
          <p:nvPr/>
        </p:nvSpPr>
        <p:spPr bwMode="auto">
          <a:xfrm>
            <a:off x="4708525" y="3598863"/>
            <a:ext cx="136525" cy="920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6" y="20"/>
              </a:cxn>
              <a:cxn ang="0">
                <a:pos x="44" y="10"/>
              </a:cxn>
              <a:cxn ang="0">
                <a:pos x="66" y="0"/>
              </a:cxn>
              <a:cxn ang="0">
                <a:pos x="70" y="32"/>
              </a:cxn>
              <a:cxn ang="0">
                <a:pos x="68" y="44"/>
              </a:cxn>
              <a:cxn ang="0">
                <a:pos x="40" y="50"/>
              </a:cxn>
              <a:cxn ang="0">
                <a:pos x="18" y="48"/>
              </a:cxn>
              <a:cxn ang="0">
                <a:pos x="4" y="46"/>
              </a:cxn>
              <a:cxn ang="0">
                <a:pos x="0" y="30"/>
              </a:cxn>
            </a:cxnLst>
            <a:rect l="0" t="0" r="r" b="b"/>
            <a:pathLst>
              <a:path w="70" h="50">
                <a:moveTo>
                  <a:pt x="0" y="30"/>
                </a:moveTo>
                <a:lnTo>
                  <a:pt x="16" y="20"/>
                </a:lnTo>
                <a:lnTo>
                  <a:pt x="44" y="10"/>
                </a:lnTo>
                <a:lnTo>
                  <a:pt x="66" y="0"/>
                </a:lnTo>
                <a:lnTo>
                  <a:pt x="70" y="32"/>
                </a:lnTo>
                <a:lnTo>
                  <a:pt x="68" y="44"/>
                </a:lnTo>
                <a:lnTo>
                  <a:pt x="40" y="50"/>
                </a:lnTo>
                <a:lnTo>
                  <a:pt x="18" y="48"/>
                </a:lnTo>
                <a:lnTo>
                  <a:pt x="4" y="46"/>
                </a:lnTo>
                <a:lnTo>
                  <a:pt x="0" y="30"/>
                </a:lnTo>
                <a:close/>
              </a:path>
            </a:pathLst>
          </a:custGeom>
          <a:solidFill>
            <a:srgbClr val="FFFFCC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5" name="Freeform 79"/>
          <p:cNvSpPr>
            <a:spLocks/>
          </p:cNvSpPr>
          <p:nvPr/>
        </p:nvSpPr>
        <p:spPr bwMode="auto">
          <a:xfrm flipH="1">
            <a:off x="4432300" y="3598863"/>
            <a:ext cx="136525" cy="920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6" y="20"/>
              </a:cxn>
              <a:cxn ang="0">
                <a:pos x="44" y="10"/>
              </a:cxn>
              <a:cxn ang="0">
                <a:pos x="66" y="0"/>
              </a:cxn>
              <a:cxn ang="0">
                <a:pos x="70" y="32"/>
              </a:cxn>
              <a:cxn ang="0">
                <a:pos x="68" y="44"/>
              </a:cxn>
              <a:cxn ang="0">
                <a:pos x="40" y="50"/>
              </a:cxn>
              <a:cxn ang="0">
                <a:pos x="18" y="48"/>
              </a:cxn>
              <a:cxn ang="0">
                <a:pos x="4" y="46"/>
              </a:cxn>
              <a:cxn ang="0">
                <a:pos x="0" y="30"/>
              </a:cxn>
            </a:cxnLst>
            <a:rect l="0" t="0" r="r" b="b"/>
            <a:pathLst>
              <a:path w="70" h="50">
                <a:moveTo>
                  <a:pt x="0" y="30"/>
                </a:moveTo>
                <a:lnTo>
                  <a:pt x="16" y="20"/>
                </a:lnTo>
                <a:lnTo>
                  <a:pt x="44" y="10"/>
                </a:lnTo>
                <a:lnTo>
                  <a:pt x="66" y="0"/>
                </a:lnTo>
                <a:lnTo>
                  <a:pt x="70" y="32"/>
                </a:lnTo>
                <a:lnTo>
                  <a:pt x="68" y="44"/>
                </a:lnTo>
                <a:lnTo>
                  <a:pt x="40" y="50"/>
                </a:lnTo>
                <a:lnTo>
                  <a:pt x="18" y="48"/>
                </a:lnTo>
                <a:lnTo>
                  <a:pt x="4" y="46"/>
                </a:lnTo>
                <a:lnTo>
                  <a:pt x="0" y="30"/>
                </a:lnTo>
                <a:close/>
              </a:path>
            </a:pathLst>
          </a:custGeom>
          <a:solidFill>
            <a:srgbClr val="FFFFCC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6" name="Freeform 80"/>
          <p:cNvSpPr>
            <a:spLocks/>
          </p:cNvSpPr>
          <p:nvPr/>
        </p:nvSpPr>
        <p:spPr bwMode="auto">
          <a:xfrm>
            <a:off x="4425950" y="3338513"/>
            <a:ext cx="442913" cy="293687"/>
          </a:xfrm>
          <a:custGeom>
            <a:avLst/>
            <a:gdLst/>
            <a:ahLst/>
            <a:cxnLst>
              <a:cxn ang="0">
                <a:pos x="108" y="108"/>
              </a:cxn>
              <a:cxn ang="0">
                <a:pos x="108" y="84"/>
              </a:cxn>
              <a:cxn ang="0">
                <a:pos x="126" y="80"/>
              </a:cxn>
              <a:cxn ang="0">
                <a:pos x="126" y="56"/>
              </a:cxn>
              <a:cxn ang="0">
                <a:pos x="138" y="56"/>
              </a:cxn>
              <a:cxn ang="0">
                <a:pos x="140" y="34"/>
              </a:cxn>
              <a:cxn ang="0">
                <a:pos x="154" y="4"/>
              </a:cxn>
              <a:cxn ang="0">
                <a:pos x="186" y="10"/>
              </a:cxn>
              <a:cxn ang="0">
                <a:pos x="202" y="6"/>
              </a:cxn>
              <a:cxn ang="0">
                <a:pos x="226" y="2"/>
              </a:cxn>
              <a:cxn ang="0">
                <a:pos x="228" y="58"/>
              </a:cxn>
              <a:cxn ang="0">
                <a:pos x="218" y="86"/>
              </a:cxn>
              <a:cxn ang="0">
                <a:pos x="208" y="94"/>
              </a:cxn>
              <a:cxn ang="0">
                <a:pos x="198" y="104"/>
              </a:cxn>
              <a:cxn ang="0">
                <a:pos x="196" y="116"/>
              </a:cxn>
              <a:cxn ang="0">
                <a:pos x="176" y="134"/>
              </a:cxn>
              <a:cxn ang="0">
                <a:pos x="160" y="136"/>
              </a:cxn>
              <a:cxn ang="0">
                <a:pos x="146" y="144"/>
              </a:cxn>
              <a:cxn ang="0">
                <a:pos x="104" y="154"/>
              </a:cxn>
              <a:cxn ang="0">
                <a:pos x="86" y="158"/>
              </a:cxn>
              <a:cxn ang="0">
                <a:pos x="70" y="146"/>
              </a:cxn>
              <a:cxn ang="0">
                <a:pos x="42" y="126"/>
              </a:cxn>
              <a:cxn ang="0">
                <a:pos x="26" y="104"/>
              </a:cxn>
              <a:cxn ang="0">
                <a:pos x="16" y="88"/>
              </a:cxn>
              <a:cxn ang="0">
                <a:pos x="6" y="70"/>
              </a:cxn>
              <a:cxn ang="0">
                <a:pos x="0" y="0"/>
              </a:cxn>
              <a:cxn ang="0">
                <a:pos x="28" y="0"/>
              </a:cxn>
              <a:cxn ang="0">
                <a:pos x="32" y="16"/>
              </a:cxn>
              <a:cxn ang="0">
                <a:pos x="62" y="14"/>
              </a:cxn>
              <a:cxn ang="0">
                <a:pos x="70" y="28"/>
              </a:cxn>
              <a:cxn ang="0">
                <a:pos x="82" y="44"/>
              </a:cxn>
              <a:cxn ang="0">
                <a:pos x="94" y="70"/>
              </a:cxn>
              <a:cxn ang="0">
                <a:pos x="110" y="78"/>
              </a:cxn>
              <a:cxn ang="0">
                <a:pos x="112" y="94"/>
              </a:cxn>
            </a:cxnLst>
            <a:rect l="0" t="0" r="r" b="b"/>
            <a:pathLst>
              <a:path w="228" h="158">
                <a:moveTo>
                  <a:pt x="108" y="108"/>
                </a:moveTo>
                <a:lnTo>
                  <a:pt x="108" y="84"/>
                </a:lnTo>
                <a:lnTo>
                  <a:pt x="126" y="80"/>
                </a:lnTo>
                <a:lnTo>
                  <a:pt x="126" y="56"/>
                </a:lnTo>
                <a:lnTo>
                  <a:pt x="138" y="56"/>
                </a:lnTo>
                <a:lnTo>
                  <a:pt x="140" y="34"/>
                </a:lnTo>
                <a:lnTo>
                  <a:pt x="154" y="4"/>
                </a:lnTo>
                <a:lnTo>
                  <a:pt x="186" y="10"/>
                </a:lnTo>
                <a:lnTo>
                  <a:pt x="202" y="6"/>
                </a:lnTo>
                <a:lnTo>
                  <a:pt x="226" y="2"/>
                </a:lnTo>
                <a:lnTo>
                  <a:pt x="228" y="58"/>
                </a:lnTo>
                <a:lnTo>
                  <a:pt x="218" y="86"/>
                </a:lnTo>
                <a:lnTo>
                  <a:pt x="208" y="94"/>
                </a:lnTo>
                <a:lnTo>
                  <a:pt x="198" y="104"/>
                </a:lnTo>
                <a:lnTo>
                  <a:pt x="196" y="116"/>
                </a:lnTo>
                <a:lnTo>
                  <a:pt x="176" y="134"/>
                </a:lnTo>
                <a:lnTo>
                  <a:pt x="160" y="136"/>
                </a:lnTo>
                <a:lnTo>
                  <a:pt x="146" y="144"/>
                </a:lnTo>
                <a:lnTo>
                  <a:pt x="104" y="154"/>
                </a:lnTo>
                <a:lnTo>
                  <a:pt x="86" y="158"/>
                </a:lnTo>
                <a:lnTo>
                  <a:pt x="70" y="146"/>
                </a:lnTo>
                <a:lnTo>
                  <a:pt x="42" y="126"/>
                </a:lnTo>
                <a:lnTo>
                  <a:pt x="26" y="104"/>
                </a:lnTo>
                <a:lnTo>
                  <a:pt x="16" y="88"/>
                </a:lnTo>
                <a:lnTo>
                  <a:pt x="6" y="70"/>
                </a:lnTo>
                <a:lnTo>
                  <a:pt x="0" y="0"/>
                </a:lnTo>
                <a:lnTo>
                  <a:pt x="28" y="0"/>
                </a:lnTo>
                <a:lnTo>
                  <a:pt x="32" y="16"/>
                </a:lnTo>
                <a:lnTo>
                  <a:pt x="62" y="14"/>
                </a:lnTo>
                <a:lnTo>
                  <a:pt x="70" y="28"/>
                </a:lnTo>
                <a:lnTo>
                  <a:pt x="82" y="44"/>
                </a:lnTo>
                <a:lnTo>
                  <a:pt x="94" y="70"/>
                </a:lnTo>
                <a:lnTo>
                  <a:pt x="110" y="78"/>
                </a:lnTo>
                <a:lnTo>
                  <a:pt x="112" y="94"/>
                </a:lnTo>
              </a:path>
            </a:pathLst>
          </a:custGeom>
          <a:solidFill>
            <a:srgbClr val="FFFFCC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7" name="Freeform 81"/>
          <p:cNvSpPr>
            <a:spLocks/>
          </p:cNvSpPr>
          <p:nvPr/>
        </p:nvSpPr>
        <p:spPr bwMode="auto">
          <a:xfrm>
            <a:off x="4198938" y="3502025"/>
            <a:ext cx="176212" cy="1635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8" y="14"/>
              </a:cxn>
              <a:cxn ang="0">
                <a:pos x="26" y="0"/>
              </a:cxn>
              <a:cxn ang="0">
                <a:pos x="58" y="0"/>
              </a:cxn>
              <a:cxn ang="0">
                <a:pos x="74" y="10"/>
              </a:cxn>
              <a:cxn ang="0">
                <a:pos x="84" y="38"/>
              </a:cxn>
              <a:cxn ang="0">
                <a:pos x="90" y="64"/>
              </a:cxn>
              <a:cxn ang="0">
                <a:pos x="86" y="76"/>
              </a:cxn>
              <a:cxn ang="0">
                <a:pos x="70" y="80"/>
              </a:cxn>
              <a:cxn ang="0">
                <a:pos x="56" y="88"/>
              </a:cxn>
              <a:cxn ang="0">
                <a:pos x="54" y="72"/>
              </a:cxn>
              <a:cxn ang="0">
                <a:pos x="44" y="54"/>
              </a:cxn>
              <a:cxn ang="0">
                <a:pos x="22" y="38"/>
              </a:cxn>
              <a:cxn ang="0">
                <a:pos x="0" y="28"/>
              </a:cxn>
            </a:cxnLst>
            <a:rect l="0" t="0" r="r" b="b"/>
            <a:pathLst>
              <a:path w="90" h="88">
                <a:moveTo>
                  <a:pt x="0" y="28"/>
                </a:moveTo>
                <a:lnTo>
                  <a:pt x="8" y="14"/>
                </a:lnTo>
                <a:lnTo>
                  <a:pt x="26" y="0"/>
                </a:lnTo>
                <a:lnTo>
                  <a:pt x="58" y="0"/>
                </a:lnTo>
                <a:lnTo>
                  <a:pt x="74" y="10"/>
                </a:lnTo>
                <a:lnTo>
                  <a:pt x="84" y="38"/>
                </a:lnTo>
                <a:lnTo>
                  <a:pt x="90" y="64"/>
                </a:lnTo>
                <a:lnTo>
                  <a:pt x="86" y="76"/>
                </a:lnTo>
                <a:lnTo>
                  <a:pt x="70" y="80"/>
                </a:lnTo>
                <a:lnTo>
                  <a:pt x="56" y="88"/>
                </a:lnTo>
                <a:lnTo>
                  <a:pt x="54" y="72"/>
                </a:lnTo>
                <a:lnTo>
                  <a:pt x="44" y="54"/>
                </a:lnTo>
                <a:lnTo>
                  <a:pt x="22" y="38"/>
                </a:lnTo>
                <a:lnTo>
                  <a:pt x="0" y="28"/>
                </a:lnTo>
                <a:close/>
              </a:path>
            </a:pathLst>
          </a:custGeom>
          <a:solidFill>
            <a:schemeClr val="tx2"/>
          </a:solidFill>
          <a:ln w="190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8" name="Freeform 82"/>
          <p:cNvSpPr>
            <a:spLocks/>
          </p:cNvSpPr>
          <p:nvPr/>
        </p:nvSpPr>
        <p:spPr bwMode="auto">
          <a:xfrm flipH="1">
            <a:off x="4883150" y="3498850"/>
            <a:ext cx="174625" cy="1635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8" y="14"/>
              </a:cxn>
              <a:cxn ang="0">
                <a:pos x="26" y="0"/>
              </a:cxn>
              <a:cxn ang="0">
                <a:pos x="58" y="0"/>
              </a:cxn>
              <a:cxn ang="0">
                <a:pos x="74" y="10"/>
              </a:cxn>
              <a:cxn ang="0">
                <a:pos x="84" y="38"/>
              </a:cxn>
              <a:cxn ang="0">
                <a:pos x="90" y="64"/>
              </a:cxn>
              <a:cxn ang="0">
                <a:pos x="86" y="76"/>
              </a:cxn>
              <a:cxn ang="0">
                <a:pos x="70" y="80"/>
              </a:cxn>
              <a:cxn ang="0">
                <a:pos x="56" y="88"/>
              </a:cxn>
              <a:cxn ang="0">
                <a:pos x="54" y="72"/>
              </a:cxn>
              <a:cxn ang="0">
                <a:pos x="44" y="54"/>
              </a:cxn>
              <a:cxn ang="0">
                <a:pos x="22" y="38"/>
              </a:cxn>
              <a:cxn ang="0">
                <a:pos x="0" y="28"/>
              </a:cxn>
            </a:cxnLst>
            <a:rect l="0" t="0" r="r" b="b"/>
            <a:pathLst>
              <a:path w="90" h="88">
                <a:moveTo>
                  <a:pt x="0" y="28"/>
                </a:moveTo>
                <a:lnTo>
                  <a:pt x="8" y="14"/>
                </a:lnTo>
                <a:lnTo>
                  <a:pt x="26" y="0"/>
                </a:lnTo>
                <a:lnTo>
                  <a:pt x="58" y="0"/>
                </a:lnTo>
                <a:lnTo>
                  <a:pt x="74" y="10"/>
                </a:lnTo>
                <a:lnTo>
                  <a:pt x="84" y="38"/>
                </a:lnTo>
                <a:lnTo>
                  <a:pt x="90" y="64"/>
                </a:lnTo>
                <a:lnTo>
                  <a:pt x="86" y="76"/>
                </a:lnTo>
                <a:lnTo>
                  <a:pt x="70" y="80"/>
                </a:lnTo>
                <a:lnTo>
                  <a:pt x="56" y="88"/>
                </a:lnTo>
                <a:lnTo>
                  <a:pt x="54" y="72"/>
                </a:lnTo>
                <a:lnTo>
                  <a:pt x="44" y="54"/>
                </a:lnTo>
                <a:lnTo>
                  <a:pt x="22" y="38"/>
                </a:lnTo>
                <a:lnTo>
                  <a:pt x="0" y="28"/>
                </a:lnTo>
                <a:close/>
              </a:path>
            </a:pathLst>
          </a:custGeom>
          <a:solidFill>
            <a:schemeClr val="tx2"/>
          </a:solidFill>
          <a:ln w="190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19" name="Freeform 83"/>
          <p:cNvSpPr>
            <a:spLocks/>
          </p:cNvSpPr>
          <p:nvPr/>
        </p:nvSpPr>
        <p:spPr bwMode="auto">
          <a:xfrm>
            <a:off x="5329238" y="3082925"/>
            <a:ext cx="198437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8"/>
              </a:cxn>
              <a:cxn ang="0">
                <a:pos x="54" y="8"/>
              </a:cxn>
              <a:cxn ang="0">
                <a:pos x="74" y="0"/>
              </a:cxn>
              <a:cxn ang="0">
                <a:pos x="76" y="82"/>
              </a:cxn>
              <a:cxn ang="0">
                <a:pos x="66" y="106"/>
              </a:cxn>
              <a:cxn ang="0">
                <a:pos x="82" y="126"/>
              </a:cxn>
              <a:cxn ang="0">
                <a:pos x="88" y="136"/>
              </a:cxn>
              <a:cxn ang="0">
                <a:pos x="96" y="160"/>
              </a:cxn>
              <a:cxn ang="0">
                <a:pos x="96" y="180"/>
              </a:cxn>
              <a:cxn ang="0">
                <a:pos x="102" y="198"/>
              </a:cxn>
              <a:cxn ang="0">
                <a:pos x="68" y="196"/>
              </a:cxn>
              <a:cxn ang="0">
                <a:pos x="36" y="204"/>
              </a:cxn>
              <a:cxn ang="0">
                <a:pos x="14" y="220"/>
              </a:cxn>
              <a:cxn ang="0">
                <a:pos x="0" y="236"/>
              </a:cxn>
              <a:cxn ang="0">
                <a:pos x="2" y="220"/>
              </a:cxn>
              <a:cxn ang="0">
                <a:pos x="2" y="196"/>
              </a:cxn>
              <a:cxn ang="0">
                <a:pos x="12" y="180"/>
              </a:cxn>
              <a:cxn ang="0">
                <a:pos x="18" y="142"/>
              </a:cxn>
              <a:cxn ang="0">
                <a:pos x="28" y="120"/>
              </a:cxn>
              <a:cxn ang="0">
                <a:pos x="38" y="98"/>
              </a:cxn>
              <a:cxn ang="0">
                <a:pos x="42" y="74"/>
              </a:cxn>
              <a:cxn ang="0">
                <a:pos x="14" y="56"/>
              </a:cxn>
              <a:cxn ang="0">
                <a:pos x="12" y="32"/>
              </a:cxn>
              <a:cxn ang="0">
                <a:pos x="6" y="14"/>
              </a:cxn>
              <a:cxn ang="0">
                <a:pos x="0" y="0"/>
              </a:cxn>
            </a:cxnLst>
            <a:rect l="0" t="0" r="r" b="b"/>
            <a:pathLst>
              <a:path w="102" h="236">
                <a:moveTo>
                  <a:pt x="0" y="0"/>
                </a:moveTo>
                <a:lnTo>
                  <a:pt x="34" y="8"/>
                </a:lnTo>
                <a:lnTo>
                  <a:pt x="54" y="8"/>
                </a:lnTo>
                <a:lnTo>
                  <a:pt x="74" y="0"/>
                </a:lnTo>
                <a:lnTo>
                  <a:pt x="76" y="82"/>
                </a:lnTo>
                <a:lnTo>
                  <a:pt x="66" y="106"/>
                </a:lnTo>
                <a:lnTo>
                  <a:pt x="82" y="126"/>
                </a:lnTo>
                <a:lnTo>
                  <a:pt x="88" y="136"/>
                </a:lnTo>
                <a:lnTo>
                  <a:pt x="96" y="160"/>
                </a:lnTo>
                <a:lnTo>
                  <a:pt x="96" y="180"/>
                </a:lnTo>
                <a:lnTo>
                  <a:pt x="102" y="198"/>
                </a:lnTo>
                <a:lnTo>
                  <a:pt x="68" y="196"/>
                </a:lnTo>
                <a:lnTo>
                  <a:pt x="36" y="204"/>
                </a:lnTo>
                <a:lnTo>
                  <a:pt x="14" y="220"/>
                </a:lnTo>
                <a:lnTo>
                  <a:pt x="0" y="236"/>
                </a:lnTo>
                <a:lnTo>
                  <a:pt x="2" y="220"/>
                </a:lnTo>
                <a:lnTo>
                  <a:pt x="2" y="196"/>
                </a:lnTo>
                <a:lnTo>
                  <a:pt x="12" y="180"/>
                </a:lnTo>
                <a:lnTo>
                  <a:pt x="18" y="142"/>
                </a:lnTo>
                <a:lnTo>
                  <a:pt x="28" y="120"/>
                </a:lnTo>
                <a:lnTo>
                  <a:pt x="38" y="98"/>
                </a:lnTo>
                <a:lnTo>
                  <a:pt x="42" y="74"/>
                </a:lnTo>
                <a:lnTo>
                  <a:pt x="14" y="56"/>
                </a:lnTo>
                <a:lnTo>
                  <a:pt x="12" y="32"/>
                </a:lnTo>
                <a:lnTo>
                  <a:pt x="6" y="1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>
            <a:off x="5383213" y="3089275"/>
            <a:ext cx="31750" cy="141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1" name="Freeform 85"/>
          <p:cNvSpPr>
            <a:spLocks/>
          </p:cNvSpPr>
          <p:nvPr/>
        </p:nvSpPr>
        <p:spPr bwMode="auto">
          <a:xfrm flipH="1">
            <a:off x="3746500" y="3070225"/>
            <a:ext cx="196850" cy="439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8"/>
              </a:cxn>
              <a:cxn ang="0">
                <a:pos x="54" y="8"/>
              </a:cxn>
              <a:cxn ang="0">
                <a:pos x="74" y="0"/>
              </a:cxn>
              <a:cxn ang="0">
                <a:pos x="76" y="82"/>
              </a:cxn>
              <a:cxn ang="0">
                <a:pos x="66" y="106"/>
              </a:cxn>
              <a:cxn ang="0">
                <a:pos x="82" y="126"/>
              </a:cxn>
              <a:cxn ang="0">
                <a:pos x="88" y="136"/>
              </a:cxn>
              <a:cxn ang="0">
                <a:pos x="96" y="160"/>
              </a:cxn>
              <a:cxn ang="0">
                <a:pos x="96" y="180"/>
              </a:cxn>
              <a:cxn ang="0">
                <a:pos x="102" y="198"/>
              </a:cxn>
              <a:cxn ang="0">
                <a:pos x="68" y="196"/>
              </a:cxn>
              <a:cxn ang="0">
                <a:pos x="36" y="204"/>
              </a:cxn>
              <a:cxn ang="0">
                <a:pos x="14" y="220"/>
              </a:cxn>
              <a:cxn ang="0">
                <a:pos x="0" y="236"/>
              </a:cxn>
              <a:cxn ang="0">
                <a:pos x="2" y="220"/>
              </a:cxn>
              <a:cxn ang="0">
                <a:pos x="2" y="196"/>
              </a:cxn>
              <a:cxn ang="0">
                <a:pos x="12" y="180"/>
              </a:cxn>
              <a:cxn ang="0">
                <a:pos x="18" y="142"/>
              </a:cxn>
              <a:cxn ang="0">
                <a:pos x="28" y="120"/>
              </a:cxn>
              <a:cxn ang="0">
                <a:pos x="38" y="98"/>
              </a:cxn>
              <a:cxn ang="0">
                <a:pos x="42" y="74"/>
              </a:cxn>
              <a:cxn ang="0">
                <a:pos x="14" y="56"/>
              </a:cxn>
              <a:cxn ang="0">
                <a:pos x="12" y="32"/>
              </a:cxn>
              <a:cxn ang="0">
                <a:pos x="6" y="14"/>
              </a:cxn>
              <a:cxn ang="0">
                <a:pos x="0" y="0"/>
              </a:cxn>
            </a:cxnLst>
            <a:rect l="0" t="0" r="r" b="b"/>
            <a:pathLst>
              <a:path w="102" h="236">
                <a:moveTo>
                  <a:pt x="0" y="0"/>
                </a:moveTo>
                <a:lnTo>
                  <a:pt x="34" y="8"/>
                </a:lnTo>
                <a:lnTo>
                  <a:pt x="54" y="8"/>
                </a:lnTo>
                <a:lnTo>
                  <a:pt x="74" y="0"/>
                </a:lnTo>
                <a:lnTo>
                  <a:pt x="76" y="82"/>
                </a:lnTo>
                <a:lnTo>
                  <a:pt x="66" y="106"/>
                </a:lnTo>
                <a:lnTo>
                  <a:pt x="82" y="126"/>
                </a:lnTo>
                <a:lnTo>
                  <a:pt x="88" y="136"/>
                </a:lnTo>
                <a:lnTo>
                  <a:pt x="96" y="160"/>
                </a:lnTo>
                <a:lnTo>
                  <a:pt x="96" y="180"/>
                </a:lnTo>
                <a:lnTo>
                  <a:pt x="102" y="198"/>
                </a:lnTo>
                <a:lnTo>
                  <a:pt x="68" y="196"/>
                </a:lnTo>
                <a:lnTo>
                  <a:pt x="36" y="204"/>
                </a:lnTo>
                <a:lnTo>
                  <a:pt x="14" y="220"/>
                </a:lnTo>
                <a:lnTo>
                  <a:pt x="0" y="236"/>
                </a:lnTo>
                <a:lnTo>
                  <a:pt x="2" y="220"/>
                </a:lnTo>
                <a:lnTo>
                  <a:pt x="2" y="196"/>
                </a:lnTo>
                <a:lnTo>
                  <a:pt x="12" y="180"/>
                </a:lnTo>
                <a:lnTo>
                  <a:pt x="18" y="142"/>
                </a:lnTo>
                <a:lnTo>
                  <a:pt x="28" y="120"/>
                </a:lnTo>
                <a:lnTo>
                  <a:pt x="38" y="98"/>
                </a:lnTo>
                <a:lnTo>
                  <a:pt x="42" y="74"/>
                </a:lnTo>
                <a:lnTo>
                  <a:pt x="14" y="56"/>
                </a:lnTo>
                <a:lnTo>
                  <a:pt x="12" y="32"/>
                </a:lnTo>
                <a:lnTo>
                  <a:pt x="6" y="1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2" name="Line 86"/>
          <p:cNvSpPr>
            <a:spLocks noChangeShapeType="1"/>
          </p:cNvSpPr>
          <p:nvPr/>
        </p:nvSpPr>
        <p:spPr bwMode="auto">
          <a:xfrm flipH="1">
            <a:off x="3857625" y="3078163"/>
            <a:ext cx="31750" cy="141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3" name="Freeform 87"/>
          <p:cNvSpPr>
            <a:spLocks/>
          </p:cNvSpPr>
          <p:nvPr/>
        </p:nvSpPr>
        <p:spPr bwMode="auto">
          <a:xfrm>
            <a:off x="5399088" y="3216275"/>
            <a:ext cx="23812" cy="25241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2" y="32"/>
              </a:cxn>
              <a:cxn ang="0">
                <a:pos x="0" y="74"/>
              </a:cxn>
              <a:cxn ang="0">
                <a:pos x="6" y="102"/>
              </a:cxn>
              <a:cxn ang="0">
                <a:pos x="8" y="124"/>
              </a:cxn>
              <a:cxn ang="0">
                <a:pos x="6" y="136"/>
              </a:cxn>
            </a:cxnLst>
            <a:rect l="0" t="0" r="r" b="b"/>
            <a:pathLst>
              <a:path w="12" h="136">
                <a:moveTo>
                  <a:pt x="6" y="0"/>
                </a:moveTo>
                <a:lnTo>
                  <a:pt x="12" y="32"/>
                </a:lnTo>
                <a:lnTo>
                  <a:pt x="0" y="74"/>
                </a:lnTo>
                <a:lnTo>
                  <a:pt x="6" y="102"/>
                </a:lnTo>
                <a:lnTo>
                  <a:pt x="8" y="124"/>
                </a:lnTo>
                <a:lnTo>
                  <a:pt x="6" y="136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4" name="Freeform 88"/>
          <p:cNvSpPr>
            <a:spLocks/>
          </p:cNvSpPr>
          <p:nvPr/>
        </p:nvSpPr>
        <p:spPr bwMode="auto">
          <a:xfrm>
            <a:off x="3827463" y="3211513"/>
            <a:ext cx="26987" cy="2349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0" y="40"/>
              </a:cxn>
              <a:cxn ang="0">
                <a:pos x="14" y="66"/>
              </a:cxn>
              <a:cxn ang="0">
                <a:pos x="4" y="78"/>
              </a:cxn>
              <a:cxn ang="0">
                <a:pos x="0" y="112"/>
              </a:cxn>
              <a:cxn ang="0">
                <a:pos x="0" y="126"/>
              </a:cxn>
            </a:cxnLst>
            <a:rect l="0" t="0" r="r" b="b"/>
            <a:pathLst>
              <a:path w="14" h="126">
                <a:moveTo>
                  <a:pt x="14" y="0"/>
                </a:moveTo>
                <a:lnTo>
                  <a:pt x="10" y="40"/>
                </a:lnTo>
                <a:lnTo>
                  <a:pt x="14" y="66"/>
                </a:lnTo>
                <a:lnTo>
                  <a:pt x="4" y="78"/>
                </a:lnTo>
                <a:lnTo>
                  <a:pt x="0" y="112"/>
                </a:lnTo>
                <a:lnTo>
                  <a:pt x="0" y="126"/>
                </a:lnTo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5" name="Freeform 89"/>
          <p:cNvSpPr>
            <a:spLocks/>
          </p:cNvSpPr>
          <p:nvPr/>
        </p:nvSpPr>
        <p:spPr bwMode="auto">
          <a:xfrm>
            <a:off x="5213350" y="2298700"/>
            <a:ext cx="198438" cy="4746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4"/>
              </a:cxn>
              <a:cxn ang="0">
                <a:pos x="40" y="4"/>
              </a:cxn>
              <a:cxn ang="0">
                <a:pos x="52" y="0"/>
              </a:cxn>
              <a:cxn ang="0">
                <a:pos x="56" y="62"/>
              </a:cxn>
              <a:cxn ang="0">
                <a:pos x="78" y="160"/>
              </a:cxn>
              <a:cxn ang="0">
                <a:pos x="102" y="246"/>
              </a:cxn>
              <a:cxn ang="0">
                <a:pos x="80" y="242"/>
              </a:cxn>
              <a:cxn ang="0">
                <a:pos x="58" y="248"/>
              </a:cxn>
              <a:cxn ang="0">
                <a:pos x="40" y="256"/>
              </a:cxn>
              <a:cxn ang="0">
                <a:pos x="40" y="172"/>
              </a:cxn>
              <a:cxn ang="0">
                <a:pos x="28" y="92"/>
              </a:cxn>
              <a:cxn ang="0">
                <a:pos x="12" y="38"/>
              </a:cxn>
              <a:cxn ang="0">
                <a:pos x="0" y="4"/>
              </a:cxn>
            </a:cxnLst>
            <a:rect l="0" t="0" r="r" b="b"/>
            <a:pathLst>
              <a:path w="102" h="256">
                <a:moveTo>
                  <a:pt x="0" y="4"/>
                </a:moveTo>
                <a:lnTo>
                  <a:pt x="16" y="4"/>
                </a:lnTo>
                <a:lnTo>
                  <a:pt x="40" y="4"/>
                </a:lnTo>
                <a:lnTo>
                  <a:pt x="52" y="0"/>
                </a:lnTo>
                <a:lnTo>
                  <a:pt x="56" y="62"/>
                </a:lnTo>
                <a:lnTo>
                  <a:pt x="78" y="160"/>
                </a:lnTo>
                <a:lnTo>
                  <a:pt x="102" y="246"/>
                </a:lnTo>
                <a:lnTo>
                  <a:pt x="80" y="242"/>
                </a:lnTo>
                <a:lnTo>
                  <a:pt x="58" y="248"/>
                </a:lnTo>
                <a:lnTo>
                  <a:pt x="40" y="256"/>
                </a:lnTo>
                <a:lnTo>
                  <a:pt x="40" y="172"/>
                </a:lnTo>
                <a:lnTo>
                  <a:pt x="28" y="92"/>
                </a:lnTo>
                <a:lnTo>
                  <a:pt x="12" y="38"/>
                </a:lnTo>
                <a:lnTo>
                  <a:pt x="0" y="4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6" name="Freeform 90"/>
          <p:cNvSpPr>
            <a:spLocks/>
          </p:cNvSpPr>
          <p:nvPr/>
        </p:nvSpPr>
        <p:spPr bwMode="auto">
          <a:xfrm flipH="1">
            <a:off x="3862388" y="2287588"/>
            <a:ext cx="196850" cy="4746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4"/>
              </a:cxn>
              <a:cxn ang="0">
                <a:pos x="40" y="4"/>
              </a:cxn>
              <a:cxn ang="0">
                <a:pos x="52" y="0"/>
              </a:cxn>
              <a:cxn ang="0">
                <a:pos x="56" y="62"/>
              </a:cxn>
              <a:cxn ang="0">
                <a:pos x="78" y="160"/>
              </a:cxn>
              <a:cxn ang="0">
                <a:pos x="102" y="246"/>
              </a:cxn>
              <a:cxn ang="0">
                <a:pos x="80" y="242"/>
              </a:cxn>
              <a:cxn ang="0">
                <a:pos x="58" y="248"/>
              </a:cxn>
              <a:cxn ang="0">
                <a:pos x="40" y="256"/>
              </a:cxn>
              <a:cxn ang="0">
                <a:pos x="40" y="172"/>
              </a:cxn>
              <a:cxn ang="0">
                <a:pos x="28" y="92"/>
              </a:cxn>
              <a:cxn ang="0">
                <a:pos x="12" y="38"/>
              </a:cxn>
              <a:cxn ang="0">
                <a:pos x="0" y="4"/>
              </a:cxn>
            </a:cxnLst>
            <a:rect l="0" t="0" r="r" b="b"/>
            <a:pathLst>
              <a:path w="102" h="256">
                <a:moveTo>
                  <a:pt x="0" y="4"/>
                </a:moveTo>
                <a:lnTo>
                  <a:pt x="16" y="4"/>
                </a:lnTo>
                <a:lnTo>
                  <a:pt x="40" y="4"/>
                </a:lnTo>
                <a:lnTo>
                  <a:pt x="52" y="0"/>
                </a:lnTo>
                <a:lnTo>
                  <a:pt x="56" y="62"/>
                </a:lnTo>
                <a:lnTo>
                  <a:pt x="78" y="160"/>
                </a:lnTo>
                <a:lnTo>
                  <a:pt x="102" y="246"/>
                </a:lnTo>
                <a:lnTo>
                  <a:pt x="80" y="242"/>
                </a:lnTo>
                <a:lnTo>
                  <a:pt x="58" y="248"/>
                </a:lnTo>
                <a:lnTo>
                  <a:pt x="40" y="256"/>
                </a:lnTo>
                <a:lnTo>
                  <a:pt x="40" y="172"/>
                </a:lnTo>
                <a:lnTo>
                  <a:pt x="28" y="92"/>
                </a:lnTo>
                <a:lnTo>
                  <a:pt x="12" y="38"/>
                </a:lnTo>
                <a:lnTo>
                  <a:pt x="0" y="4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7" name="Freeform 91"/>
          <p:cNvSpPr>
            <a:spLocks/>
          </p:cNvSpPr>
          <p:nvPr/>
        </p:nvSpPr>
        <p:spPr bwMode="auto">
          <a:xfrm>
            <a:off x="4540250" y="1822450"/>
            <a:ext cx="200025" cy="16605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8" y="0"/>
              </a:cxn>
              <a:cxn ang="0">
                <a:pos x="92" y="42"/>
              </a:cxn>
              <a:cxn ang="0">
                <a:pos x="102" y="254"/>
              </a:cxn>
              <a:cxn ang="0">
                <a:pos x="82" y="260"/>
              </a:cxn>
              <a:cxn ang="0">
                <a:pos x="88" y="728"/>
              </a:cxn>
              <a:cxn ang="0">
                <a:pos x="82" y="806"/>
              </a:cxn>
              <a:cxn ang="0">
                <a:pos x="90" y="834"/>
              </a:cxn>
              <a:cxn ang="0">
                <a:pos x="80" y="866"/>
              </a:cxn>
              <a:cxn ang="0">
                <a:pos x="70" y="884"/>
              </a:cxn>
              <a:cxn ang="0">
                <a:pos x="50" y="894"/>
              </a:cxn>
              <a:cxn ang="0">
                <a:pos x="22" y="874"/>
              </a:cxn>
              <a:cxn ang="0">
                <a:pos x="0" y="834"/>
              </a:cxn>
              <a:cxn ang="0">
                <a:pos x="4" y="778"/>
              </a:cxn>
              <a:cxn ang="0">
                <a:pos x="4" y="686"/>
              </a:cxn>
              <a:cxn ang="0">
                <a:pos x="20" y="672"/>
              </a:cxn>
              <a:cxn ang="0">
                <a:pos x="18" y="588"/>
              </a:cxn>
              <a:cxn ang="0">
                <a:pos x="6" y="584"/>
              </a:cxn>
              <a:cxn ang="0">
                <a:pos x="12" y="142"/>
              </a:cxn>
              <a:cxn ang="0">
                <a:pos x="4" y="24"/>
              </a:cxn>
              <a:cxn ang="0">
                <a:pos x="20" y="22"/>
              </a:cxn>
              <a:cxn ang="0">
                <a:pos x="8" y="0"/>
              </a:cxn>
            </a:cxnLst>
            <a:rect l="0" t="0" r="r" b="b"/>
            <a:pathLst>
              <a:path w="102" h="894">
                <a:moveTo>
                  <a:pt x="8" y="0"/>
                </a:moveTo>
                <a:lnTo>
                  <a:pt x="88" y="0"/>
                </a:lnTo>
                <a:lnTo>
                  <a:pt x="92" y="42"/>
                </a:lnTo>
                <a:lnTo>
                  <a:pt x="102" y="254"/>
                </a:lnTo>
                <a:lnTo>
                  <a:pt x="82" y="260"/>
                </a:lnTo>
                <a:lnTo>
                  <a:pt x="88" y="728"/>
                </a:lnTo>
                <a:lnTo>
                  <a:pt x="82" y="806"/>
                </a:lnTo>
                <a:lnTo>
                  <a:pt x="90" y="834"/>
                </a:lnTo>
                <a:lnTo>
                  <a:pt x="80" y="866"/>
                </a:lnTo>
                <a:lnTo>
                  <a:pt x="70" y="884"/>
                </a:lnTo>
                <a:lnTo>
                  <a:pt x="50" y="894"/>
                </a:lnTo>
                <a:lnTo>
                  <a:pt x="22" y="874"/>
                </a:lnTo>
                <a:lnTo>
                  <a:pt x="0" y="834"/>
                </a:lnTo>
                <a:lnTo>
                  <a:pt x="4" y="778"/>
                </a:lnTo>
                <a:lnTo>
                  <a:pt x="4" y="686"/>
                </a:lnTo>
                <a:lnTo>
                  <a:pt x="20" y="672"/>
                </a:lnTo>
                <a:lnTo>
                  <a:pt x="18" y="588"/>
                </a:lnTo>
                <a:lnTo>
                  <a:pt x="6" y="584"/>
                </a:lnTo>
                <a:lnTo>
                  <a:pt x="12" y="142"/>
                </a:lnTo>
                <a:lnTo>
                  <a:pt x="4" y="24"/>
                </a:lnTo>
                <a:lnTo>
                  <a:pt x="20" y="22"/>
                </a:lnTo>
                <a:lnTo>
                  <a:pt x="8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4678363" y="1882775"/>
            <a:ext cx="217487" cy="207963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4405313" y="1889125"/>
            <a:ext cx="217487" cy="207963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5630" name="Group 94"/>
          <p:cNvGrpSpPr>
            <a:grpSpLocks/>
          </p:cNvGrpSpPr>
          <p:nvPr/>
        </p:nvGrpSpPr>
        <p:grpSpPr bwMode="auto">
          <a:xfrm>
            <a:off x="4152900" y="1874838"/>
            <a:ext cx="412750" cy="1089025"/>
            <a:chOff x="2874" y="1560"/>
            <a:chExt cx="212" cy="586"/>
          </a:xfrm>
        </p:grpSpPr>
        <p:sp>
          <p:nvSpPr>
            <p:cNvPr id="65631" name="Freeform 95"/>
            <p:cNvSpPr>
              <a:spLocks/>
            </p:cNvSpPr>
            <p:nvPr/>
          </p:nvSpPr>
          <p:spPr bwMode="auto">
            <a:xfrm>
              <a:off x="2874" y="1560"/>
              <a:ext cx="212" cy="586"/>
            </a:xfrm>
            <a:custGeom>
              <a:avLst/>
              <a:gdLst/>
              <a:ahLst/>
              <a:cxnLst>
                <a:cxn ang="0">
                  <a:pos x="72" y="152"/>
                </a:cxn>
                <a:cxn ang="0">
                  <a:pos x="48" y="194"/>
                </a:cxn>
                <a:cxn ang="0">
                  <a:pos x="26" y="252"/>
                </a:cxn>
                <a:cxn ang="0">
                  <a:pos x="4" y="316"/>
                </a:cxn>
                <a:cxn ang="0">
                  <a:pos x="2" y="346"/>
                </a:cxn>
                <a:cxn ang="0">
                  <a:pos x="0" y="544"/>
                </a:cxn>
                <a:cxn ang="0">
                  <a:pos x="10" y="552"/>
                </a:cxn>
                <a:cxn ang="0">
                  <a:pos x="20" y="574"/>
                </a:cxn>
                <a:cxn ang="0">
                  <a:pos x="28" y="586"/>
                </a:cxn>
                <a:cxn ang="0">
                  <a:pos x="40" y="586"/>
                </a:cxn>
                <a:cxn ang="0">
                  <a:pos x="46" y="574"/>
                </a:cxn>
                <a:cxn ang="0">
                  <a:pos x="66" y="574"/>
                </a:cxn>
                <a:cxn ang="0">
                  <a:pos x="114" y="520"/>
                </a:cxn>
                <a:cxn ang="0">
                  <a:pos x="126" y="496"/>
                </a:cxn>
                <a:cxn ang="0">
                  <a:pos x="136" y="466"/>
                </a:cxn>
                <a:cxn ang="0">
                  <a:pos x="160" y="440"/>
                </a:cxn>
                <a:cxn ang="0">
                  <a:pos x="192" y="410"/>
                </a:cxn>
                <a:cxn ang="0">
                  <a:pos x="208" y="402"/>
                </a:cxn>
                <a:cxn ang="0">
                  <a:pos x="212" y="114"/>
                </a:cxn>
                <a:cxn ang="0">
                  <a:pos x="180" y="118"/>
                </a:cxn>
                <a:cxn ang="0">
                  <a:pos x="156" y="118"/>
                </a:cxn>
                <a:cxn ang="0">
                  <a:pos x="132" y="78"/>
                </a:cxn>
                <a:cxn ang="0">
                  <a:pos x="124" y="60"/>
                </a:cxn>
                <a:cxn ang="0">
                  <a:pos x="142" y="30"/>
                </a:cxn>
                <a:cxn ang="0">
                  <a:pos x="150" y="16"/>
                </a:cxn>
                <a:cxn ang="0">
                  <a:pos x="122" y="6"/>
                </a:cxn>
                <a:cxn ang="0">
                  <a:pos x="100" y="4"/>
                </a:cxn>
                <a:cxn ang="0">
                  <a:pos x="82" y="0"/>
                </a:cxn>
                <a:cxn ang="0">
                  <a:pos x="86" y="26"/>
                </a:cxn>
                <a:cxn ang="0">
                  <a:pos x="70" y="54"/>
                </a:cxn>
                <a:cxn ang="0">
                  <a:pos x="38" y="80"/>
                </a:cxn>
                <a:cxn ang="0">
                  <a:pos x="12" y="74"/>
                </a:cxn>
                <a:cxn ang="0">
                  <a:pos x="54" y="122"/>
                </a:cxn>
                <a:cxn ang="0">
                  <a:pos x="72" y="152"/>
                </a:cxn>
              </a:cxnLst>
              <a:rect l="0" t="0" r="r" b="b"/>
              <a:pathLst>
                <a:path w="212" h="586">
                  <a:moveTo>
                    <a:pt x="72" y="152"/>
                  </a:moveTo>
                  <a:lnTo>
                    <a:pt x="48" y="194"/>
                  </a:lnTo>
                  <a:lnTo>
                    <a:pt x="26" y="252"/>
                  </a:lnTo>
                  <a:lnTo>
                    <a:pt x="4" y="316"/>
                  </a:lnTo>
                  <a:lnTo>
                    <a:pt x="2" y="346"/>
                  </a:lnTo>
                  <a:lnTo>
                    <a:pt x="0" y="544"/>
                  </a:lnTo>
                  <a:lnTo>
                    <a:pt x="10" y="552"/>
                  </a:lnTo>
                  <a:lnTo>
                    <a:pt x="20" y="574"/>
                  </a:lnTo>
                  <a:lnTo>
                    <a:pt x="28" y="586"/>
                  </a:lnTo>
                  <a:lnTo>
                    <a:pt x="40" y="586"/>
                  </a:lnTo>
                  <a:lnTo>
                    <a:pt x="46" y="574"/>
                  </a:lnTo>
                  <a:lnTo>
                    <a:pt x="66" y="574"/>
                  </a:lnTo>
                  <a:lnTo>
                    <a:pt x="114" y="520"/>
                  </a:lnTo>
                  <a:lnTo>
                    <a:pt x="126" y="496"/>
                  </a:lnTo>
                  <a:lnTo>
                    <a:pt x="136" y="466"/>
                  </a:lnTo>
                  <a:lnTo>
                    <a:pt x="160" y="440"/>
                  </a:lnTo>
                  <a:lnTo>
                    <a:pt x="192" y="410"/>
                  </a:lnTo>
                  <a:lnTo>
                    <a:pt x="208" y="402"/>
                  </a:lnTo>
                  <a:lnTo>
                    <a:pt x="212" y="114"/>
                  </a:lnTo>
                  <a:lnTo>
                    <a:pt x="180" y="118"/>
                  </a:lnTo>
                  <a:lnTo>
                    <a:pt x="156" y="118"/>
                  </a:lnTo>
                  <a:lnTo>
                    <a:pt x="132" y="78"/>
                  </a:lnTo>
                  <a:lnTo>
                    <a:pt x="124" y="60"/>
                  </a:lnTo>
                  <a:lnTo>
                    <a:pt x="142" y="30"/>
                  </a:lnTo>
                  <a:lnTo>
                    <a:pt x="150" y="16"/>
                  </a:lnTo>
                  <a:lnTo>
                    <a:pt x="122" y="6"/>
                  </a:lnTo>
                  <a:lnTo>
                    <a:pt x="100" y="4"/>
                  </a:lnTo>
                  <a:lnTo>
                    <a:pt x="82" y="0"/>
                  </a:lnTo>
                  <a:lnTo>
                    <a:pt x="86" y="26"/>
                  </a:lnTo>
                  <a:lnTo>
                    <a:pt x="70" y="54"/>
                  </a:lnTo>
                  <a:lnTo>
                    <a:pt x="38" y="80"/>
                  </a:lnTo>
                  <a:lnTo>
                    <a:pt x="12" y="74"/>
                  </a:lnTo>
                  <a:lnTo>
                    <a:pt x="54" y="122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chemeClr val="tx2"/>
            </a:solidFill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632" name="Freeform 96"/>
            <p:cNvSpPr>
              <a:spLocks/>
            </p:cNvSpPr>
            <p:nvPr/>
          </p:nvSpPr>
          <p:spPr bwMode="auto">
            <a:xfrm>
              <a:off x="2956" y="1588"/>
              <a:ext cx="3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4"/>
                </a:cxn>
                <a:cxn ang="0">
                  <a:pos x="38" y="14"/>
                </a:cxn>
              </a:cxnLst>
              <a:rect l="0" t="0" r="r" b="b"/>
              <a:pathLst>
                <a:path w="38" h="14">
                  <a:moveTo>
                    <a:pt x="0" y="0"/>
                  </a:moveTo>
                  <a:lnTo>
                    <a:pt x="28" y="4"/>
                  </a:lnTo>
                  <a:lnTo>
                    <a:pt x="38" y="1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633" name="Freeform 97"/>
            <p:cNvSpPr>
              <a:spLocks/>
            </p:cNvSpPr>
            <p:nvPr/>
          </p:nvSpPr>
          <p:spPr bwMode="auto">
            <a:xfrm>
              <a:off x="2948" y="1608"/>
              <a:ext cx="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4"/>
                </a:cxn>
                <a:cxn ang="0">
                  <a:pos x="44" y="16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26" y="14"/>
                  </a:lnTo>
                  <a:lnTo>
                    <a:pt x="44" y="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634" name="Freeform 98"/>
            <p:cNvSpPr>
              <a:spLocks/>
            </p:cNvSpPr>
            <p:nvPr/>
          </p:nvSpPr>
          <p:spPr bwMode="auto">
            <a:xfrm>
              <a:off x="2944" y="1680"/>
              <a:ext cx="108" cy="14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8" y="56"/>
                </a:cxn>
                <a:cxn ang="0">
                  <a:pos x="32" y="86"/>
                </a:cxn>
                <a:cxn ang="0">
                  <a:pos x="50" y="118"/>
                </a:cxn>
                <a:cxn ang="0">
                  <a:pos x="56" y="144"/>
                </a:cxn>
                <a:cxn ang="0">
                  <a:pos x="76" y="146"/>
                </a:cxn>
                <a:cxn ang="0">
                  <a:pos x="80" y="118"/>
                </a:cxn>
                <a:cxn ang="0">
                  <a:pos x="80" y="86"/>
                </a:cxn>
                <a:cxn ang="0">
                  <a:pos x="96" y="50"/>
                </a:cxn>
                <a:cxn ang="0">
                  <a:pos x="96" y="38"/>
                </a:cxn>
                <a:cxn ang="0">
                  <a:pos x="108" y="26"/>
                </a:cxn>
                <a:cxn ang="0">
                  <a:pos x="108" y="0"/>
                </a:cxn>
              </a:cxnLst>
              <a:rect l="0" t="0" r="r" b="b"/>
              <a:pathLst>
                <a:path w="108" h="146">
                  <a:moveTo>
                    <a:pt x="0" y="26"/>
                  </a:moveTo>
                  <a:lnTo>
                    <a:pt x="18" y="56"/>
                  </a:lnTo>
                  <a:lnTo>
                    <a:pt x="32" y="86"/>
                  </a:lnTo>
                  <a:lnTo>
                    <a:pt x="50" y="118"/>
                  </a:lnTo>
                  <a:lnTo>
                    <a:pt x="56" y="144"/>
                  </a:lnTo>
                  <a:lnTo>
                    <a:pt x="76" y="146"/>
                  </a:lnTo>
                  <a:lnTo>
                    <a:pt x="80" y="118"/>
                  </a:lnTo>
                  <a:lnTo>
                    <a:pt x="80" y="86"/>
                  </a:lnTo>
                  <a:lnTo>
                    <a:pt x="96" y="50"/>
                  </a:lnTo>
                  <a:lnTo>
                    <a:pt x="96" y="38"/>
                  </a:lnTo>
                  <a:lnTo>
                    <a:pt x="108" y="26"/>
                  </a:lnTo>
                  <a:lnTo>
                    <a:pt x="108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5635" name="Group 99"/>
          <p:cNvGrpSpPr>
            <a:grpSpLocks/>
          </p:cNvGrpSpPr>
          <p:nvPr/>
        </p:nvGrpSpPr>
        <p:grpSpPr bwMode="auto">
          <a:xfrm flipH="1">
            <a:off x="4730750" y="1871663"/>
            <a:ext cx="412750" cy="1087437"/>
            <a:chOff x="2874" y="1560"/>
            <a:chExt cx="212" cy="586"/>
          </a:xfrm>
        </p:grpSpPr>
        <p:sp>
          <p:nvSpPr>
            <p:cNvPr id="65636" name="Freeform 100"/>
            <p:cNvSpPr>
              <a:spLocks/>
            </p:cNvSpPr>
            <p:nvPr/>
          </p:nvSpPr>
          <p:spPr bwMode="auto">
            <a:xfrm>
              <a:off x="2874" y="1560"/>
              <a:ext cx="212" cy="586"/>
            </a:xfrm>
            <a:custGeom>
              <a:avLst/>
              <a:gdLst/>
              <a:ahLst/>
              <a:cxnLst>
                <a:cxn ang="0">
                  <a:pos x="72" y="152"/>
                </a:cxn>
                <a:cxn ang="0">
                  <a:pos x="48" y="194"/>
                </a:cxn>
                <a:cxn ang="0">
                  <a:pos x="26" y="252"/>
                </a:cxn>
                <a:cxn ang="0">
                  <a:pos x="4" y="316"/>
                </a:cxn>
                <a:cxn ang="0">
                  <a:pos x="2" y="346"/>
                </a:cxn>
                <a:cxn ang="0">
                  <a:pos x="0" y="544"/>
                </a:cxn>
                <a:cxn ang="0">
                  <a:pos x="10" y="552"/>
                </a:cxn>
                <a:cxn ang="0">
                  <a:pos x="20" y="574"/>
                </a:cxn>
                <a:cxn ang="0">
                  <a:pos x="28" y="586"/>
                </a:cxn>
                <a:cxn ang="0">
                  <a:pos x="40" y="586"/>
                </a:cxn>
                <a:cxn ang="0">
                  <a:pos x="46" y="574"/>
                </a:cxn>
                <a:cxn ang="0">
                  <a:pos x="66" y="574"/>
                </a:cxn>
                <a:cxn ang="0">
                  <a:pos x="114" y="520"/>
                </a:cxn>
                <a:cxn ang="0">
                  <a:pos x="126" y="496"/>
                </a:cxn>
                <a:cxn ang="0">
                  <a:pos x="136" y="466"/>
                </a:cxn>
                <a:cxn ang="0">
                  <a:pos x="160" y="440"/>
                </a:cxn>
                <a:cxn ang="0">
                  <a:pos x="192" y="410"/>
                </a:cxn>
                <a:cxn ang="0">
                  <a:pos x="208" y="402"/>
                </a:cxn>
                <a:cxn ang="0">
                  <a:pos x="212" y="114"/>
                </a:cxn>
                <a:cxn ang="0">
                  <a:pos x="180" y="118"/>
                </a:cxn>
                <a:cxn ang="0">
                  <a:pos x="156" y="118"/>
                </a:cxn>
                <a:cxn ang="0">
                  <a:pos x="132" y="78"/>
                </a:cxn>
                <a:cxn ang="0">
                  <a:pos x="124" y="60"/>
                </a:cxn>
                <a:cxn ang="0">
                  <a:pos x="142" y="30"/>
                </a:cxn>
                <a:cxn ang="0">
                  <a:pos x="150" y="16"/>
                </a:cxn>
                <a:cxn ang="0">
                  <a:pos x="122" y="6"/>
                </a:cxn>
                <a:cxn ang="0">
                  <a:pos x="100" y="4"/>
                </a:cxn>
                <a:cxn ang="0">
                  <a:pos x="82" y="0"/>
                </a:cxn>
                <a:cxn ang="0">
                  <a:pos x="86" y="26"/>
                </a:cxn>
                <a:cxn ang="0">
                  <a:pos x="70" y="54"/>
                </a:cxn>
                <a:cxn ang="0">
                  <a:pos x="38" y="80"/>
                </a:cxn>
                <a:cxn ang="0">
                  <a:pos x="12" y="74"/>
                </a:cxn>
                <a:cxn ang="0">
                  <a:pos x="54" y="122"/>
                </a:cxn>
                <a:cxn ang="0">
                  <a:pos x="72" y="152"/>
                </a:cxn>
              </a:cxnLst>
              <a:rect l="0" t="0" r="r" b="b"/>
              <a:pathLst>
                <a:path w="212" h="586">
                  <a:moveTo>
                    <a:pt x="72" y="152"/>
                  </a:moveTo>
                  <a:lnTo>
                    <a:pt x="48" y="194"/>
                  </a:lnTo>
                  <a:lnTo>
                    <a:pt x="26" y="252"/>
                  </a:lnTo>
                  <a:lnTo>
                    <a:pt x="4" y="316"/>
                  </a:lnTo>
                  <a:lnTo>
                    <a:pt x="2" y="346"/>
                  </a:lnTo>
                  <a:lnTo>
                    <a:pt x="0" y="544"/>
                  </a:lnTo>
                  <a:lnTo>
                    <a:pt x="10" y="552"/>
                  </a:lnTo>
                  <a:lnTo>
                    <a:pt x="20" y="574"/>
                  </a:lnTo>
                  <a:lnTo>
                    <a:pt x="28" y="586"/>
                  </a:lnTo>
                  <a:lnTo>
                    <a:pt x="40" y="586"/>
                  </a:lnTo>
                  <a:lnTo>
                    <a:pt x="46" y="574"/>
                  </a:lnTo>
                  <a:lnTo>
                    <a:pt x="66" y="574"/>
                  </a:lnTo>
                  <a:lnTo>
                    <a:pt x="114" y="520"/>
                  </a:lnTo>
                  <a:lnTo>
                    <a:pt x="126" y="496"/>
                  </a:lnTo>
                  <a:lnTo>
                    <a:pt x="136" y="466"/>
                  </a:lnTo>
                  <a:lnTo>
                    <a:pt x="160" y="440"/>
                  </a:lnTo>
                  <a:lnTo>
                    <a:pt x="192" y="410"/>
                  </a:lnTo>
                  <a:lnTo>
                    <a:pt x="208" y="402"/>
                  </a:lnTo>
                  <a:lnTo>
                    <a:pt x="212" y="114"/>
                  </a:lnTo>
                  <a:lnTo>
                    <a:pt x="180" y="118"/>
                  </a:lnTo>
                  <a:lnTo>
                    <a:pt x="156" y="118"/>
                  </a:lnTo>
                  <a:lnTo>
                    <a:pt x="132" y="78"/>
                  </a:lnTo>
                  <a:lnTo>
                    <a:pt x="124" y="60"/>
                  </a:lnTo>
                  <a:lnTo>
                    <a:pt x="142" y="30"/>
                  </a:lnTo>
                  <a:lnTo>
                    <a:pt x="150" y="16"/>
                  </a:lnTo>
                  <a:lnTo>
                    <a:pt x="122" y="6"/>
                  </a:lnTo>
                  <a:lnTo>
                    <a:pt x="100" y="4"/>
                  </a:lnTo>
                  <a:lnTo>
                    <a:pt x="82" y="0"/>
                  </a:lnTo>
                  <a:lnTo>
                    <a:pt x="86" y="26"/>
                  </a:lnTo>
                  <a:lnTo>
                    <a:pt x="70" y="54"/>
                  </a:lnTo>
                  <a:lnTo>
                    <a:pt x="38" y="80"/>
                  </a:lnTo>
                  <a:lnTo>
                    <a:pt x="12" y="74"/>
                  </a:lnTo>
                  <a:lnTo>
                    <a:pt x="54" y="122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chemeClr val="tx2"/>
            </a:solidFill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637" name="Freeform 101"/>
            <p:cNvSpPr>
              <a:spLocks/>
            </p:cNvSpPr>
            <p:nvPr/>
          </p:nvSpPr>
          <p:spPr bwMode="auto">
            <a:xfrm>
              <a:off x="2956" y="1588"/>
              <a:ext cx="3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4"/>
                </a:cxn>
                <a:cxn ang="0">
                  <a:pos x="38" y="14"/>
                </a:cxn>
              </a:cxnLst>
              <a:rect l="0" t="0" r="r" b="b"/>
              <a:pathLst>
                <a:path w="38" h="14">
                  <a:moveTo>
                    <a:pt x="0" y="0"/>
                  </a:moveTo>
                  <a:lnTo>
                    <a:pt x="28" y="4"/>
                  </a:lnTo>
                  <a:lnTo>
                    <a:pt x="38" y="1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638" name="Freeform 102"/>
            <p:cNvSpPr>
              <a:spLocks/>
            </p:cNvSpPr>
            <p:nvPr/>
          </p:nvSpPr>
          <p:spPr bwMode="auto">
            <a:xfrm>
              <a:off x="2948" y="1608"/>
              <a:ext cx="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4"/>
                </a:cxn>
                <a:cxn ang="0">
                  <a:pos x="44" y="16"/>
                </a:cxn>
              </a:cxnLst>
              <a:rect l="0" t="0" r="r" b="b"/>
              <a:pathLst>
                <a:path w="44" h="16">
                  <a:moveTo>
                    <a:pt x="0" y="0"/>
                  </a:moveTo>
                  <a:lnTo>
                    <a:pt x="26" y="14"/>
                  </a:lnTo>
                  <a:lnTo>
                    <a:pt x="44" y="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639" name="Freeform 103"/>
            <p:cNvSpPr>
              <a:spLocks/>
            </p:cNvSpPr>
            <p:nvPr/>
          </p:nvSpPr>
          <p:spPr bwMode="auto">
            <a:xfrm>
              <a:off x="2944" y="1680"/>
              <a:ext cx="108" cy="14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8" y="56"/>
                </a:cxn>
                <a:cxn ang="0">
                  <a:pos x="32" y="86"/>
                </a:cxn>
                <a:cxn ang="0">
                  <a:pos x="50" y="118"/>
                </a:cxn>
                <a:cxn ang="0">
                  <a:pos x="56" y="144"/>
                </a:cxn>
                <a:cxn ang="0">
                  <a:pos x="76" y="146"/>
                </a:cxn>
                <a:cxn ang="0">
                  <a:pos x="80" y="118"/>
                </a:cxn>
                <a:cxn ang="0">
                  <a:pos x="80" y="86"/>
                </a:cxn>
                <a:cxn ang="0">
                  <a:pos x="96" y="50"/>
                </a:cxn>
                <a:cxn ang="0">
                  <a:pos x="96" y="38"/>
                </a:cxn>
                <a:cxn ang="0">
                  <a:pos x="108" y="26"/>
                </a:cxn>
                <a:cxn ang="0">
                  <a:pos x="108" y="0"/>
                </a:cxn>
              </a:cxnLst>
              <a:rect l="0" t="0" r="r" b="b"/>
              <a:pathLst>
                <a:path w="108" h="146">
                  <a:moveTo>
                    <a:pt x="0" y="26"/>
                  </a:moveTo>
                  <a:lnTo>
                    <a:pt x="18" y="56"/>
                  </a:lnTo>
                  <a:lnTo>
                    <a:pt x="32" y="86"/>
                  </a:lnTo>
                  <a:lnTo>
                    <a:pt x="50" y="118"/>
                  </a:lnTo>
                  <a:lnTo>
                    <a:pt x="56" y="144"/>
                  </a:lnTo>
                  <a:lnTo>
                    <a:pt x="76" y="146"/>
                  </a:lnTo>
                  <a:lnTo>
                    <a:pt x="80" y="118"/>
                  </a:lnTo>
                  <a:lnTo>
                    <a:pt x="80" y="86"/>
                  </a:lnTo>
                  <a:lnTo>
                    <a:pt x="96" y="50"/>
                  </a:lnTo>
                  <a:lnTo>
                    <a:pt x="96" y="38"/>
                  </a:lnTo>
                  <a:lnTo>
                    <a:pt x="108" y="26"/>
                  </a:lnTo>
                  <a:lnTo>
                    <a:pt x="108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5640" name="Freeform 104"/>
          <p:cNvSpPr>
            <a:spLocks/>
          </p:cNvSpPr>
          <p:nvPr/>
        </p:nvSpPr>
        <p:spPr bwMode="auto">
          <a:xfrm>
            <a:off x="4338638" y="1012825"/>
            <a:ext cx="582612" cy="817563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2" y="148"/>
              </a:cxn>
              <a:cxn ang="0">
                <a:pos x="8" y="100"/>
              </a:cxn>
              <a:cxn ang="0">
                <a:pos x="28" y="74"/>
              </a:cxn>
              <a:cxn ang="0">
                <a:pos x="44" y="40"/>
              </a:cxn>
              <a:cxn ang="0">
                <a:pos x="72" y="14"/>
              </a:cxn>
              <a:cxn ang="0">
                <a:pos x="94" y="6"/>
              </a:cxn>
              <a:cxn ang="0">
                <a:pos x="126" y="2"/>
              </a:cxn>
              <a:cxn ang="0">
                <a:pos x="214" y="0"/>
              </a:cxn>
              <a:cxn ang="0">
                <a:pos x="226" y="6"/>
              </a:cxn>
              <a:cxn ang="0">
                <a:pos x="260" y="32"/>
              </a:cxn>
              <a:cxn ang="0">
                <a:pos x="286" y="80"/>
              </a:cxn>
              <a:cxn ang="0">
                <a:pos x="298" y="118"/>
              </a:cxn>
              <a:cxn ang="0">
                <a:pos x="298" y="160"/>
              </a:cxn>
              <a:cxn ang="0">
                <a:pos x="300" y="212"/>
              </a:cxn>
              <a:cxn ang="0">
                <a:pos x="284" y="212"/>
              </a:cxn>
              <a:cxn ang="0">
                <a:pos x="256" y="220"/>
              </a:cxn>
              <a:cxn ang="0">
                <a:pos x="234" y="246"/>
              </a:cxn>
              <a:cxn ang="0">
                <a:pos x="228" y="278"/>
              </a:cxn>
              <a:cxn ang="0">
                <a:pos x="238" y="314"/>
              </a:cxn>
              <a:cxn ang="0">
                <a:pos x="248" y="330"/>
              </a:cxn>
              <a:cxn ang="0">
                <a:pos x="224" y="338"/>
              </a:cxn>
              <a:cxn ang="0">
                <a:pos x="220" y="382"/>
              </a:cxn>
              <a:cxn ang="0">
                <a:pos x="208" y="418"/>
              </a:cxn>
              <a:cxn ang="0">
                <a:pos x="192" y="432"/>
              </a:cxn>
              <a:cxn ang="0">
                <a:pos x="132" y="440"/>
              </a:cxn>
              <a:cxn ang="0">
                <a:pos x="118" y="438"/>
              </a:cxn>
              <a:cxn ang="0">
                <a:pos x="108" y="418"/>
              </a:cxn>
              <a:cxn ang="0">
                <a:pos x="94" y="406"/>
              </a:cxn>
              <a:cxn ang="0">
                <a:pos x="96" y="376"/>
              </a:cxn>
              <a:cxn ang="0">
                <a:pos x="82" y="348"/>
              </a:cxn>
              <a:cxn ang="0">
                <a:pos x="74" y="332"/>
              </a:cxn>
              <a:cxn ang="0">
                <a:pos x="58" y="310"/>
              </a:cxn>
              <a:cxn ang="0">
                <a:pos x="58" y="284"/>
              </a:cxn>
              <a:cxn ang="0">
                <a:pos x="0" y="210"/>
              </a:cxn>
            </a:cxnLst>
            <a:rect l="0" t="0" r="r" b="b"/>
            <a:pathLst>
              <a:path w="300" h="440">
                <a:moveTo>
                  <a:pt x="0" y="210"/>
                </a:moveTo>
                <a:lnTo>
                  <a:pt x="2" y="148"/>
                </a:lnTo>
                <a:lnTo>
                  <a:pt x="8" y="100"/>
                </a:lnTo>
                <a:lnTo>
                  <a:pt x="28" y="74"/>
                </a:lnTo>
                <a:lnTo>
                  <a:pt x="44" y="40"/>
                </a:lnTo>
                <a:lnTo>
                  <a:pt x="72" y="14"/>
                </a:lnTo>
                <a:lnTo>
                  <a:pt x="94" y="6"/>
                </a:lnTo>
                <a:lnTo>
                  <a:pt x="126" y="2"/>
                </a:lnTo>
                <a:lnTo>
                  <a:pt x="214" y="0"/>
                </a:lnTo>
                <a:lnTo>
                  <a:pt x="226" y="6"/>
                </a:lnTo>
                <a:lnTo>
                  <a:pt x="260" y="32"/>
                </a:lnTo>
                <a:lnTo>
                  <a:pt x="286" y="80"/>
                </a:lnTo>
                <a:lnTo>
                  <a:pt x="298" y="118"/>
                </a:lnTo>
                <a:lnTo>
                  <a:pt x="298" y="160"/>
                </a:lnTo>
                <a:lnTo>
                  <a:pt x="300" y="212"/>
                </a:lnTo>
                <a:lnTo>
                  <a:pt x="284" y="212"/>
                </a:lnTo>
                <a:lnTo>
                  <a:pt x="256" y="220"/>
                </a:lnTo>
                <a:lnTo>
                  <a:pt x="234" y="246"/>
                </a:lnTo>
                <a:lnTo>
                  <a:pt x="228" y="278"/>
                </a:lnTo>
                <a:lnTo>
                  <a:pt x="238" y="314"/>
                </a:lnTo>
                <a:lnTo>
                  <a:pt x="248" y="330"/>
                </a:lnTo>
                <a:lnTo>
                  <a:pt x="224" y="338"/>
                </a:lnTo>
                <a:lnTo>
                  <a:pt x="220" y="382"/>
                </a:lnTo>
                <a:lnTo>
                  <a:pt x="208" y="418"/>
                </a:lnTo>
                <a:lnTo>
                  <a:pt x="192" y="432"/>
                </a:lnTo>
                <a:lnTo>
                  <a:pt x="132" y="440"/>
                </a:lnTo>
                <a:lnTo>
                  <a:pt x="118" y="438"/>
                </a:lnTo>
                <a:lnTo>
                  <a:pt x="108" y="418"/>
                </a:lnTo>
                <a:lnTo>
                  <a:pt x="94" y="406"/>
                </a:lnTo>
                <a:lnTo>
                  <a:pt x="96" y="376"/>
                </a:lnTo>
                <a:lnTo>
                  <a:pt x="82" y="348"/>
                </a:lnTo>
                <a:lnTo>
                  <a:pt x="74" y="332"/>
                </a:lnTo>
                <a:lnTo>
                  <a:pt x="58" y="310"/>
                </a:lnTo>
                <a:lnTo>
                  <a:pt x="58" y="284"/>
                </a:lnTo>
                <a:lnTo>
                  <a:pt x="0" y="210"/>
                </a:lnTo>
                <a:close/>
              </a:path>
            </a:pathLst>
          </a:custGeom>
          <a:solidFill>
            <a:schemeClr val="tx2"/>
          </a:solidFill>
          <a:ln w="190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41" name="Oval 105"/>
          <p:cNvSpPr>
            <a:spLocks noChangeArrowheads="1"/>
          </p:cNvSpPr>
          <p:nvPr/>
        </p:nvSpPr>
        <p:spPr bwMode="auto">
          <a:xfrm>
            <a:off x="4794250" y="1414463"/>
            <a:ext cx="215900" cy="207962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42" name="Oval 106"/>
          <p:cNvSpPr>
            <a:spLocks noChangeArrowheads="1"/>
          </p:cNvSpPr>
          <p:nvPr/>
        </p:nvSpPr>
        <p:spPr bwMode="auto">
          <a:xfrm>
            <a:off x="4265613" y="1406525"/>
            <a:ext cx="217487" cy="207963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43" name="Oval 107"/>
          <p:cNvSpPr>
            <a:spLocks noChangeArrowheads="1"/>
          </p:cNvSpPr>
          <p:nvPr/>
        </p:nvSpPr>
        <p:spPr bwMode="auto">
          <a:xfrm>
            <a:off x="4456113" y="1225550"/>
            <a:ext cx="101600" cy="1587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4719638" y="1209675"/>
            <a:ext cx="101600" cy="1587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45" name="Text Box 109"/>
          <p:cNvSpPr txBox="1">
            <a:spLocks noChangeArrowheads="1"/>
          </p:cNvSpPr>
          <p:nvPr/>
        </p:nvSpPr>
        <p:spPr bwMode="auto">
          <a:xfrm>
            <a:off x="5646738" y="6400800"/>
            <a:ext cx="96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Arial" charset="0"/>
              </a:rPr>
              <a:t>N = 68</a:t>
            </a:r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4130675" y="3411538"/>
            <a:ext cx="357188" cy="34290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647" name="Oval 111"/>
          <p:cNvSpPr>
            <a:spLocks noChangeArrowheads="1"/>
          </p:cNvSpPr>
          <p:nvPr/>
        </p:nvSpPr>
        <p:spPr bwMode="auto">
          <a:xfrm>
            <a:off x="4789488" y="3422650"/>
            <a:ext cx="357187" cy="342900"/>
          </a:xfrm>
          <a:prstGeom prst="ellipse">
            <a:avLst/>
          </a:prstGeom>
          <a:solidFill>
            <a:srgbClr val="FF7C8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6000" b="1"/>
              <a:t>INITIATION OF RA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2590800"/>
            <a:ext cx="8669337" cy="3581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6600"/>
              <a:t>		Genetic ~ 15 to 30%</a:t>
            </a:r>
            <a:br>
              <a:rPr lang="en-GB" sz="6600"/>
            </a:br>
            <a:r>
              <a:rPr lang="en-GB" sz="4800"/>
              <a:t/>
            </a:r>
            <a:br>
              <a:rPr lang="en-GB" sz="4800"/>
            </a:br>
            <a:r>
              <a:rPr lang="en-GB" sz="6600"/>
              <a:t>Non-genetic ~ 70 to 85%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381000"/>
            <a:ext cx="7772400" cy="1143000"/>
          </a:xfrm>
        </p:spPr>
        <p:txBody>
          <a:bodyPr/>
          <a:lstStyle/>
          <a:p>
            <a:r>
              <a:rPr lang="en-GB" sz="4800" b="1">
                <a:solidFill>
                  <a:srgbClr val="FF0000"/>
                </a:solidFill>
              </a:rPr>
              <a:t>RA is Not a Benign Disease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16925" cy="6096000"/>
          </a:xfrm>
        </p:spPr>
        <p:txBody>
          <a:bodyPr/>
          <a:lstStyle/>
          <a:p>
            <a:r>
              <a:rPr lang="en-GB" sz="2400" b="1"/>
              <a:t>Disability occurs early and is progressive</a:t>
            </a:r>
            <a:br>
              <a:rPr lang="en-GB" sz="2400" b="1"/>
            </a:br>
            <a:endParaRPr lang="en-GB" sz="2400" b="1"/>
          </a:p>
          <a:p>
            <a:r>
              <a:rPr lang="en-GB" sz="2400" b="1"/>
              <a:t>Radiological damage evident in 80% by 2 yrs:maximum rate of change also 2-3 yrs</a:t>
            </a:r>
            <a:br>
              <a:rPr lang="en-GB" sz="2400" b="1"/>
            </a:br>
            <a:endParaRPr lang="en-GB" sz="2400" b="1"/>
          </a:p>
          <a:p>
            <a:r>
              <a:rPr lang="en-GB" sz="2400" b="1"/>
              <a:t>Work/employment capacity : 50% less in 10 yrs</a:t>
            </a:r>
            <a:br>
              <a:rPr lang="en-GB" sz="2400" b="1"/>
            </a:br>
            <a:endParaRPr lang="en-GB" sz="2400" b="1"/>
          </a:p>
          <a:p>
            <a:r>
              <a:rPr lang="en-GB" sz="2400" b="1"/>
              <a:t>Co-morbidity and mortality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1359</Words>
  <Application>Microsoft Office PowerPoint</Application>
  <PresentationFormat>On-screen Show (4:3)</PresentationFormat>
  <Paragraphs>451</Paragraphs>
  <Slides>63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Default Design</vt:lpstr>
      <vt:lpstr>Photo Editor Photo</vt:lpstr>
      <vt:lpstr>Clip</vt:lpstr>
      <vt:lpstr>Rheumatoid arthritis</vt:lpstr>
      <vt:lpstr>Rheumatoid Arthritis</vt:lpstr>
      <vt:lpstr>History of RA</vt:lpstr>
      <vt:lpstr>Slide 4</vt:lpstr>
      <vt:lpstr>Prevalence and Outcome of  Rheumatoid arthritis (RA)</vt:lpstr>
      <vt:lpstr>Rheumatoid Arthritis</vt:lpstr>
      <vt:lpstr>Joint Involvement in RA   </vt:lpstr>
      <vt:lpstr>INITIATION OF RA</vt:lpstr>
      <vt:lpstr>RA is Not a Benign Disease</vt:lpstr>
      <vt:lpstr>The Fate of RA </vt:lpstr>
      <vt:lpstr>Slide 11</vt:lpstr>
      <vt:lpstr>Mechanisms of Immune Mediated Inflammatory Diseases</vt:lpstr>
      <vt:lpstr>Slide 13</vt:lpstr>
      <vt:lpstr>Rheumatoid Arthritis :  A Disease of Imbalance in Homeostasis</vt:lpstr>
      <vt:lpstr>A Growing List of Cytokines Expressed in RA</vt:lpstr>
      <vt:lpstr>Slide 16</vt:lpstr>
      <vt:lpstr>Why do patients with RA see a doctor ?</vt:lpstr>
      <vt:lpstr>How Do We Diagnose RA Clinically ?</vt:lpstr>
      <vt:lpstr>Slide 19</vt:lpstr>
      <vt:lpstr>Slide 20</vt:lpstr>
      <vt:lpstr>Slide 21</vt:lpstr>
      <vt:lpstr>Z- thumbs</vt:lpstr>
      <vt:lpstr>Nodules</vt:lpstr>
      <vt:lpstr>Slide 24</vt:lpstr>
      <vt:lpstr>Slide 25</vt:lpstr>
      <vt:lpstr>Extra-articular features in RA</vt:lpstr>
      <vt:lpstr>Pulmonary Nodules</vt:lpstr>
      <vt:lpstr>How Do We Diagnose RA Clinically ?</vt:lpstr>
      <vt:lpstr>Slide 29</vt:lpstr>
      <vt:lpstr>Corneal Melt</vt:lpstr>
      <vt:lpstr>Slide 31</vt:lpstr>
      <vt:lpstr>What Tests are Useful in Diagnosis ?</vt:lpstr>
      <vt:lpstr>Rheumatoid Factor</vt:lpstr>
      <vt:lpstr>Slide 34</vt:lpstr>
      <vt:lpstr>Slide 35</vt:lpstr>
      <vt:lpstr>What we want to achieve:</vt:lpstr>
      <vt:lpstr>Pharmacotherapeutics in Rheumatoid Arthritis</vt:lpstr>
      <vt:lpstr>Non-Steroidal Anti-Inflammatory Drugs (NSAIDS)</vt:lpstr>
      <vt:lpstr>Disease Modifying Anti-rheumatic Agents</vt:lpstr>
      <vt:lpstr>Disease-Modifying Anti-rheumatic Drugs (DMARDS)</vt:lpstr>
      <vt:lpstr>Corticosteroids</vt:lpstr>
      <vt:lpstr>Problems Therapy</vt:lpstr>
      <vt:lpstr>Slide 43</vt:lpstr>
      <vt:lpstr>Anti-TNF Therapy a significant Advance</vt:lpstr>
      <vt:lpstr>Overproduction of TNFa causes rheumatoid inflammation and tissue damage</vt:lpstr>
      <vt:lpstr>How Anti-TNF Therapy Works</vt:lpstr>
      <vt:lpstr>Slide 47</vt:lpstr>
      <vt:lpstr>Anti-B cell Therapy another significant Advance</vt:lpstr>
      <vt:lpstr>Slide 49</vt:lpstr>
      <vt:lpstr>Anti-T cell Therapy another significant Advance</vt:lpstr>
      <vt:lpstr>Slide 51</vt:lpstr>
      <vt:lpstr>Management</vt:lpstr>
      <vt:lpstr>Slide 53</vt:lpstr>
      <vt:lpstr>Clinical Case </vt:lpstr>
      <vt:lpstr>Personal history</vt:lpstr>
      <vt:lpstr>Investigations</vt:lpstr>
      <vt:lpstr>Treatments</vt:lpstr>
      <vt:lpstr>DMARD’s</vt:lpstr>
      <vt:lpstr>Medical History</vt:lpstr>
      <vt:lpstr>Medical History</vt:lpstr>
      <vt:lpstr>Present medical history</vt:lpstr>
      <vt:lpstr>To conclude</vt:lpstr>
      <vt:lpstr>Revision Questions</vt:lpstr>
    </vt:vector>
  </TitlesOfParts>
  <Company>Hammersmith Hospitals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Arthritis- From Basic Science  to Clinical Practice</dc:title>
  <dc:creator>BFisher</dc:creator>
  <cp:lastModifiedBy>nshiel</cp:lastModifiedBy>
  <cp:revision>32</cp:revision>
  <dcterms:created xsi:type="dcterms:W3CDTF">2005-02-19T14:45:19Z</dcterms:created>
  <dcterms:modified xsi:type="dcterms:W3CDTF">2012-05-01T16:02:38Z</dcterms:modified>
</cp:coreProperties>
</file>