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5" r:id="rId2"/>
    <p:sldId id="267" r:id="rId3"/>
    <p:sldId id="278" r:id="rId4"/>
    <p:sldId id="281" r:id="rId5"/>
    <p:sldId id="284" r:id="rId6"/>
    <p:sldId id="280" r:id="rId7"/>
    <p:sldId id="283" r:id="rId8"/>
    <p:sldId id="285" r:id="rId9"/>
    <p:sldId id="268" r:id="rId10"/>
    <p:sldId id="274" r:id="rId11"/>
    <p:sldId id="275" r:id="rId12"/>
    <p:sldId id="277" r:id="rId13"/>
    <p:sldId id="269" r:id="rId14"/>
    <p:sldId id="279" r:id="rId15"/>
    <p:sldId id="263" r:id="rId16"/>
    <p:sldId id="282" r:id="rId17"/>
    <p:sldId id="270" r:id="rId18"/>
    <p:sldId id="276" r:id="rId19"/>
    <p:sldId id="271" r:id="rId20"/>
    <p:sldId id="273" r:id="rId21"/>
    <p:sldId id="272" r:id="rId22"/>
    <p:sldId id="264" r:id="rId23"/>
  </p:sldIdLst>
  <p:sldSz cx="9144000" cy="6858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</a:pPr>
            <a:r>
              <a:rPr lang="en-GB" sz="1200" b="0"/>
              <a:t>Page </a:t>
            </a:r>
            <a:fld id="{AD4C5916-8BA9-4709-90A6-1B502855869C}" type="slidenum">
              <a:rPr lang="en-GB" sz="1200" b="0"/>
              <a:pPr algn="ctr" defTabSz="868363">
                <a:lnSpc>
                  <a:spcPct val="90000"/>
                </a:lnSpc>
              </a:pPr>
              <a:t>‹#›</a:t>
            </a:fld>
            <a:endParaRPr lang="en-GB" sz="1200" b="0"/>
          </a:p>
        </p:txBody>
      </p:sp>
    </p:spTree>
    <p:extLst>
      <p:ext uri="{BB962C8B-B14F-4D97-AF65-F5344CB8AC3E}">
        <p14:creationId xmlns:p14="http://schemas.microsoft.com/office/powerpoint/2010/main" val="3876192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</a:pPr>
            <a:r>
              <a:rPr lang="en-GB" sz="1200" b="0"/>
              <a:t>Page </a:t>
            </a:r>
            <a:fld id="{E39ECE04-5F44-4D61-B75B-C55B0B74D855}" type="slidenum">
              <a:rPr lang="en-GB" sz="1200" b="0"/>
              <a:pPr algn="ctr" defTabSz="868363">
                <a:lnSpc>
                  <a:spcPct val="90000"/>
                </a:lnSpc>
              </a:pPr>
              <a:t>‹#›</a:t>
            </a:fld>
            <a:endParaRPr lang="en-GB" sz="1200" b="0"/>
          </a:p>
        </p:txBody>
      </p:sp>
      <p:sp>
        <p:nvSpPr>
          <p:cNvPr id="2051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Body Text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12219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235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037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609600"/>
            <a:ext cx="17907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609600"/>
            <a:ext cx="52197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589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23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5634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798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267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09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1966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922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3222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09600"/>
            <a:ext cx="716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162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Body Text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2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sz="6000" b="0" dirty="0" smtClean="0"/>
              <a:t>The Hand</a:t>
            </a:r>
            <a:endParaRPr lang="en-GB" sz="6000" b="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276872"/>
            <a:ext cx="7162800" cy="3819128"/>
          </a:xfrm>
          <a:noFill/>
          <a:ln/>
        </p:spPr>
        <p:txBody>
          <a:bodyPr/>
          <a:lstStyle/>
          <a:p>
            <a:r>
              <a:rPr lang="en-GB" dirty="0"/>
              <a:t>GENERAL APPEARANCE</a:t>
            </a:r>
          </a:p>
          <a:p>
            <a:r>
              <a:rPr lang="en-GB" dirty="0"/>
              <a:t>SKIN, RASHES</a:t>
            </a:r>
          </a:p>
          <a:p>
            <a:r>
              <a:rPr lang="en-GB" dirty="0"/>
              <a:t>NAILS</a:t>
            </a:r>
          </a:p>
          <a:p>
            <a:r>
              <a:rPr lang="en-GB" dirty="0"/>
              <a:t>JOINTS </a:t>
            </a:r>
          </a:p>
          <a:p>
            <a:r>
              <a:rPr lang="en-GB" dirty="0"/>
              <a:t>TENDONS</a:t>
            </a:r>
          </a:p>
          <a:p>
            <a:r>
              <a:rPr lang="en-GB" dirty="0"/>
              <a:t>NEURO</a:t>
            </a:r>
          </a:p>
          <a:p>
            <a:r>
              <a:rPr lang="en-GB" dirty="0"/>
              <a:t>X-RAY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Image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2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Imag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1588"/>
            <a:ext cx="10896600" cy="700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Image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7513"/>
            <a:ext cx="9144000" cy="733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2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/>
              <a:t>JOINTS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/>
              <a:t>DISTRIBUTION (OA VS RA)</a:t>
            </a:r>
          </a:p>
          <a:p>
            <a:r>
              <a:rPr lang="en-GB"/>
              <a:t>DEFORMITY</a:t>
            </a:r>
          </a:p>
          <a:p>
            <a:r>
              <a:rPr lang="en-GB"/>
              <a:t>“NODES”</a:t>
            </a:r>
          </a:p>
          <a:p>
            <a:r>
              <a:rPr lang="en-GB"/>
              <a:t>RANGE OF MOVEMENT</a:t>
            </a:r>
          </a:p>
          <a:p>
            <a:r>
              <a:rPr lang="en-GB"/>
              <a:t>TENDERNESS</a:t>
            </a:r>
          </a:p>
          <a:p>
            <a:r>
              <a:rPr lang="en-GB"/>
              <a:t>SOFT TISSUE SWELLING</a:t>
            </a:r>
          </a:p>
          <a:p>
            <a:r>
              <a:rPr lang="en-GB"/>
              <a:t>CREPITUS  (PARTICULARLY CMC OA)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Imag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0"/>
            <a:ext cx="93726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GB"/>
              <a:t> </a:t>
            </a:r>
          </a:p>
        </p:txBody>
      </p:sp>
      <p:pic>
        <p:nvPicPr>
          <p:cNvPr id="12292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066800"/>
            <a:ext cx="33274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5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14400"/>
            <a:ext cx="34798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969963" y="650875"/>
            <a:ext cx="803275" cy="58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GB" sz="3200"/>
              <a:t>OA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932363" y="695325"/>
            <a:ext cx="70802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GB" sz="2800"/>
              <a:t>RA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Image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2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/>
              <a:t>TENDONS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/>
              <a:t>THICKENING OF PALMAR TENDONS			EARLY RA, SLE</a:t>
            </a:r>
          </a:p>
          <a:p>
            <a:r>
              <a:rPr lang="en-GB"/>
              <a:t>TRIGGERING</a:t>
            </a:r>
          </a:p>
          <a:p>
            <a:r>
              <a:rPr lang="en-GB"/>
              <a:t>DUPUYTREN’S</a:t>
            </a:r>
          </a:p>
          <a:p>
            <a:r>
              <a:rPr lang="en-GB"/>
              <a:t>TENDERNESS + CREPITUS OF ADDUCTOR AND EXTENSORS OF THUMB (SNUFF BOX)		DE QUERVAINS TENDONITIS</a:t>
            </a:r>
          </a:p>
          <a:p>
            <a:r>
              <a:rPr lang="en-GB"/>
              <a:t>TENDON RUPTURE								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Image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5800" y="15875"/>
            <a:ext cx="10591800" cy="684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2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/>
              <a:t>NEUROLOGICAL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/>
              <a:t>MEDIAL NERVE COMPRESSION (WRIST)			CARPAL TUNNEL SYNDROME</a:t>
            </a:r>
          </a:p>
          <a:p>
            <a:pPr>
              <a:buFontTx/>
              <a:buNone/>
            </a:pPr>
            <a:endParaRPr lang="en-GB"/>
          </a:p>
          <a:p>
            <a:r>
              <a:rPr lang="en-GB"/>
              <a:t>ULNAR NERVE DAMAGE  (ELBOW)	</a:t>
            </a:r>
          </a:p>
          <a:p>
            <a:pPr>
              <a:buFontTx/>
              <a:buNone/>
            </a:pPr>
            <a:endParaRPr lang="en-GB"/>
          </a:p>
          <a:p>
            <a:r>
              <a:rPr lang="en-GB"/>
              <a:t>RADIAL NERVE DAMAGE 					WRIST DROP	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2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/>
              <a:t>SKIN AND RASHES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/>
              <a:t>‘SAUSAGE FINGERS”						MCTD, EARLY SCLERODERMA</a:t>
            </a:r>
          </a:p>
          <a:p>
            <a:r>
              <a:rPr lang="en-GB"/>
              <a:t>SCLERODACTYLY						SCLERODERMA</a:t>
            </a:r>
          </a:p>
          <a:p>
            <a:r>
              <a:rPr lang="en-GB"/>
              <a:t>DERMATOMYOSITIS						GOTTRON’S PAPULES, 				NAILBED &amp; PULP ERYTHEMA</a:t>
            </a:r>
          </a:p>
          <a:p>
            <a:r>
              <a:rPr lang="en-GB"/>
              <a:t>VACSULITIS</a:t>
            </a:r>
          </a:p>
          <a:p>
            <a:r>
              <a:rPr lang="en-GB"/>
              <a:t>PALMAR ERYTHEMA						LIVER, RA, OESTROG., THYROID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sz="3200">
                <a:solidFill>
                  <a:schemeClr val="hlink"/>
                </a:solidFill>
              </a:rPr>
              <a:t>SENSORY DISTRIBUTION OF MEDIAN AND ULNAR NERVES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pic>
        <p:nvPicPr>
          <p:cNvPr id="22532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600200"/>
            <a:ext cx="34290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2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/>
              <a:t>X-RAY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/>
              <a:t>SOFT TISSUE SWELLING</a:t>
            </a:r>
          </a:p>
          <a:p>
            <a:r>
              <a:rPr lang="en-GB"/>
              <a:t>OSTEOPOROSIS /SCLEROSIS</a:t>
            </a:r>
          </a:p>
          <a:p>
            <a:r>
              <a:rPr lang="en-GB"/>
              <a:t>EROSIONS</a:t>
            </a:r>
          </a:p>
          <a:p>
            <a:r>
              <a:rPr lang="en-GB"/>
              <a:t>JOINT SPACE</a:t>
            </a:r>
          </a:p>
          <a:p>
            <a:r>
              <a:rPr lang="en-GB"/>
              <a:t>OSTEOPHYTES</a:t>
            </a:r>
          </a:p>
          <a:p>
            <a:r>
              <a:rPr lang="en-GB"/>
              <a:t>CALCINOSIS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sz="3200">
                <a:solidFill>
                  <a:schemeClr val="hlink"/>
                </a:solidFill>
              </a:rPr>
              <a:t>Radiological changes in OA vs RA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pic>
        <p:nvPicPr>
          <p:cNvPr id="13316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52600"/>
            <a:ext cx="69342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Imag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000" y="0"/>
            <a:ext cx="10744200" cy="690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Image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Image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0"/>
            <a:ext cx="9906000" cy="687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Imag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0"/>
            <a:ext cx="93726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1" name="Picture 3" descr="Image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677400" cy="761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Imag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-7938"/>
            <a:ext cx="9906000" cy="686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2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/>
              <a:t>NAILS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/>
              <a:t>CLUBBING		CA BRONCUS, ETC</a:t>
            </a:r>
          </a:p>
          <a:p>
            <a:r>
              <a:rPr lang="en-GB"/>
              <a:t>PITTING			PSORIASIS</a:t>
            </a:r>
          </a:p>
          <a:p>
            <a:r>
              <a:rPr lang="en-GB"/>
              <a:t>KOILINYCHIA		IRON DEFFICIENCY</a:t>
            </a:r>
          </a:p>
          <a:p>
            <a:r>
              <a:rPr lang="en-GB"/>
              <a:t>LEUCONYCHIA		LIVER DISEASE</a:t>
            </a:r>
          </a:p>
          <a:p>
            <a:r>
              <a:rPr lang="en-GB"/>
              <a:t>SPLINTERS		SBE, VASCULITIS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FAFD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919191"/>
    </a:dk1>
    <a:lt1>
      <a:srgbClr val="FFFFFF"/>
    </a:lt1>
    <a:dk2>
      <a:srgbClr val="618FFD"/>
    </a:dk2>
    <a:lt2>
      <a:srgbClr val="FAFD00"/>
    </a:lt2>
    <a:accent1>
      <a:srgbClr val="000000"/>
    </a:accent1>
    <a:accent2>
      <a:srgbClr val="00AE00"/>
    </a:accent2>
    <a:accent3>
      <a:srgbClr val="B7C6FE"/>
    </a:accent3>
    <a:accent4>
      <a:srgbClr val="DADADA"/>
    </a:accent4>
    <a:accent5>
      <a:srgbClr val="AAAAAA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919191"/>
    </a:dk1>
    <a:lt1>
      <a:srgbClr val="FFFFFF"/>
    </a:lt1>
    <a:dk2>
      <a:srgbClr val="618FFD"/>
    </a:dk2>
    <a:lt2>
      <a:srgbClr val="FAFD00"/>
    </a:lt2>
    <a:accent1>
      <a:srgbClr val="000000"/>
    </a:accent1>
    <a:accent2>
      <a:srgbClr val="00AE00"/>
    </a:accent2>
    <a:accent3>
      <a:srgbClr val="B7C6FE"/>
    </a:accent3>
    <a:accent4>
      <a:srgbClr val="DADADA"/>
    </a:accent4>
    <a:accent5>
      <a:srgbClr val="AAAAAA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919191"/>
    </a:dk1>
    <a:lt1>
      <a:srgbClr val="FFFFFF"/>
    </a:lt1>
    <a:dk2>
      <a:srgbClr val="618FFD"/>
    </a:dk2>
    <a:lt2>
      <a:srgbClr val="FAFD00"/>
    </a:lt2>
    <a:accent1>
      <a:srgbClr val="000000"/>
    </a:accent1>
    <a:accent2>
      <a:srgbClr val="00AE00"/>
    </a:accent2>
    <a:accent3>
      <a:srgbClr val="B7C6FE"/>
    </a:accent3>
    <a:accent4>
      <a:srgbClr val="DADADA"/>
    </a:accent4>
    <a:accent5>
      <a:srgbClr val="AAAAAA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919191"/>
    </a:dk1>
    <a:lt1>
      <a:srgbClr val="FFFFFF"/>
    </a:lt1>
    <a:dk2>
      <a:srgbClr val="618FFD"/>
    </a:dk2>
    <a:lt2>
      <a:srgbClr val="FAFD00"/>
    </a:lt2>
    <a:accent1>
      <a:srgbClr val="000000"/>
    </a:accent1>
    <a:accent2>
      <a:srgbClr val="00AE00"/>
    </a:accent2>
    <a:accent3>
      <a:srgbClr val="B7C6FE"/>
    </a:accent3>
    <a:accent4>
      <a:srgbClr val="DADADA"/>
    </a:accent4>
    <a:accent5>
      <a:srgbClr val="AAAAAA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919191"/>
    </a:dk1>
    <a:lt1>
      <a:srgbClr val="FFFFFF"/>
    </a:lt1>
    <a:dk2>
      <a:srgbClr val="618FFD"/>
    </a:dk2>
    <a:lt2>
      <a:srgbClr val="FAFD00"/>
    </a:lt2>
    <a:accent1>
      <a:srgbClr val="000000"/>
    </a:accent1>
    <a:accent2>
      <a:srgbClr val="00AE00"/>
    </a:accent2>
    <a:accent3>
      <a:srgbClr val="B7C6FE"/>
    </a:accent3>
    <a:accent4>
      <a:srgbClr val="DADADA"/>
    </a:accent4>
    <a:accent5>
      <a:srgbClr val="AAAAAA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919191"/>
    </a:dk1>
    <a:lt1>
      <a:srgbClr val="FFFFFF"/>
    </a:lt1>
    <a:dk2>
      <a:srgbClr val="618FFD"/>
    </a:dk2>
    <a:lt2>
      <a:srgbClr val="FAFD00"/>
    </a:lt2>
    <a:accent1>
      <a:srgbClr val="000000"/>
    </a:accent1>
    <a:accent2>
      <a:srgbClr val="00AE00"/>
    </a:accent2>
    <a:accent3>
      <a:srgbClr val="B7C6FE"/>
    </a:accent3>
    <a:accent4>
      <a:srgbClr val="DADADA"/>
    </a:accent4>
    <a:accent5>
      <a:srgbClr val="AAAAAA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919191"/>
    </a:dk1>
    <a:lt1>
      <a:srgbClr val="FFFFFF"/>
    </a:lt1>
    <a:dk2>
      <a:srgbClr val="618FFD"/>
    </a:dk2>
    <a:lt2>
      <a:srgbClr val="FAFD00"/>
    </a:lt2>
    <a:accent1>
      <a:srgbClr val="000000"/>
    </a:accent1>
    <a:accent2>
      <a:srgbClr val="00AE00"/>
    </a:accent2>
    <a:accent3>
      <a:srgbClr val="B7C6FE"/>
    </a:accent3>
    <a:accent4>
      <a:srgbClr val="DADADA"/>
    </a:accent4>
    <a:accent5>
      <a:srgbClr val="AAAAAA"/>
    </a:accent5>
    <a:accent6>
      <a:srgbClr val="009D00"/>
    </a:accent6>
    <a:hlink>
      <a:srgbClr val="FC0128"/>
    </a:hlink>
    <a:folHlink>
      <a:srgbClr val="CECEC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86</Words>
  <Application>Microsoft Office PowerPoint</Application>
  <PresentationFormat>Letter Paper (8.5x11 in)</PresentationFormat>
  <Paragraphs>53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Times New Roman</vt:lpstr>
      <vt:lpstr>Arial</vt:lpstr>
      <vt:lpstr>Default Design</vt:lpstr>
      <vt:lpstr>The Hand</vt:lpstr>
      <vt:lpstr>SKIN AND RASHES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NAILS</vt:lpstr>
      <vt:lpstr>PowerPoint Presentation</vt:lpstr>
      <vt:lpstr>PowerPoint Presentation</vt:lpstr>
      <vt:lpstr>PowerPoint Presentation</vt:lpstr>
      <vt:lpstr>JOINTS</vt:lpstr>
      <vt:lpstr>PowerPoint Presentation</vt:lpstr>
      <vt:lpstr> </vt:lpstr>
      <vt:lpstr>PowerPoint Presentation</vt:lpstr>
      <vt:lpstr>TENDONS</vt:lpstr>
      <vt:lpstr>PowerPoint Presentation</vt:lpstr>
      <vt:lpstr>NEUROLOGICAL</vt:lpstr>
      <vt:lpstr>SENSORY DISTRIBUTION OF MEDIAN AND ULNAR NERVES</vt:lpstr>
      <vt:lpstr>X-RAY</vt:lpstr>
      <vt:lpstr>Radiological changes in OA vs RA</vt:lpstr>
    </vt:vector>
  </TitlesOfParts>
  <Company>kir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Patrick Venables</dc:creator>
  <cp:lastModifiedBy>Shiel, Nuala</cp:lastModifiedBy>
  <cp:revision>6</cp:revision>
  <dcterms:created xsi:type="dcterms:W3CDTF">2001-08-07T09:14:19Z</dcterms:created>
  <dcterms:modified xsi:type="dcterms:W3CDTF">2012-10-11T09:23:30Z</dcterms:modified>
</cp:coreProperties>
</file>