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1" r:id="rId5"/>
    <p:sldId id="270" r:id="rId6"/>
    <p:sldId id="259" r:id="rId7"/>
    <p:sldId id="260" r:id="rId8"/>
    <p:sldId id="271" r:id="rId9"/>
    <p:sldId id="274" r:id="rId10"/>
    <p:sldId id="272" r:id="rId11"/>
    <p:sldId id="262" r:id="rId12"/>
    <p:sldId id="268" r:id="rId13"/>
    <p:sldId id="265" r:id="rId14"/>
    <p:sldId id="277" r:id="rId15"/>
    <p:sldId id="278" r:id="rId16"/>
    <p:sldId id="279" r:id="rId17"/>
    <p:sldId id="263" r:id="rId18"/>
    <p:sldId id="264" r:id="rId19"/>
    <p:sldId id="266" r:id="rId20"/>
    <p:sldId id="267" r:id="rId21"/>
    <p:sldId id="276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7" autoAdjust="0"/>
    <p:restoredTop sz="94660"/>
  </p:normalViewPr>
  <p:slideViewPr>
    <p:cSldViewPr>
      <p:cViewPr>
        <p:scale>
          <a:sx n="50" d="100"/>
          <a:sy n="50" d="100"/>
        </p:scale>
        <p:origin x="-2040" y="-13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6D422-4F50-472A-9C27-3190BAD3EB3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922F1-1571-43C0-A2DA-7BD9D76CA1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842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22F1-1571-43C0-A2DA-7BD9D76CA13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22F1-1571-43C0-A2DA-7BD9D76CA13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22F1-1571-43C0-A2DA-7BD9D76CA13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22F1-1571-43C0-A2DA-7BD9D76CA13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922F1-1571-43C0-A2DA-7BD9D76CA13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53291A2-4385-40BA-8FEF-93C8BCAC4372}" type="datetimeFigureOut">
              <a:rPr lang="en-US" smtClean="0"/>
              <a:pPr/>
              <a:t>7/6/2012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4F459B8-9FB5-455F-8FC8-E8CD78FF1B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"Whoever thought exams were a good idea</a:t>
            </a:r>
            <a:r>
              <a:rPr lang="en-GB" dirty="0" smtClean="0"/>
              <a:t>?”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GB" dirty="0" smtClean="0"/>
              <a:t> what makes a good assessment and why</a:t>
            </a:r>
          </a:p>
          <a:p>
            <a:pPr>
              <a:buFontTx/>
              <a:buChar char="-"/>
            </a:pPr>
            <a:r>
              <a:rPr lang="en-GB" dirty="0" smtClean="0"/>
              <a:t> how to pass your year 5 exams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Backwash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Exams don’t exist in isolation, they have consequences</a:t>
            </a:r>
          </a:p>
          <a:p>
            <a:pPr lvl="1"/>
            <a:r>
              <a:rPr lang="en-GB" dirty="0" smtClean="0"/>
              <a:t>How did you work for year 3 exams?</a:t>
            </a:r>
          </a:p>
          <a:p>
            <a:pPr lvl="1"/>
            <a:r>
              <a:rPr lang="en-GB" dirty="0" smtClean="0"/>
              <a:t>Are you going on a finals course?</a:t>
            </a:r>
          </a:p>
          <a:p>
            <a:r>
              <a:rPr lang="en-GB" dirty="0" smtClean="0"/>
              <a:t>Positive and Negative effects:</a:t>
            </a:r>
          </a:p>
          <a:p>
            <a:pPr lvl="1"/>
            <a:r>
              <a:rPr lang="en-GB" dirty="0" smtClean="0"/>
              <a:t>Working to the exam, Teaching to the exam</a:t>
            </a:r>
          </a:p>
          <a:p>
            <a:pPr lvl="2"/>
            <a:r>
              <a:rPr lang="en-GB" dirty="0" smtClean="0"/>
              <a:t>Strategic learning</a:t>
            </a:r>
          </a:p>
          <a:p>
            <a:r>
              <a:rPr lang="en-GB" dirty="0" smtClean="0"/>
              <a:t>“The hidden curriculum”</a:t>
            </a:r>
          </a:p>
          <a:p>
            <a:r>
              <a:rPr lang="en-GB" dirty="0" smtClean="0"/>
              <a:t>“Assessment drives learning”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year 5 assessment?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Combines O&amp;G, </a:t>
            </a:r>
            <a:r>
              <a:rPr lang="en-GB" dirty="0" err="1" smtClean="0"/>
              <a:t>Paeds</a:t>
            </a:r>
            <a:r>
              <a:rPr lang="en-GB" dirty="0" smtClean="0"/>
              <a:t>, Psyche, GP aspects</a:t>
            </a:r>
          </a:p>
          <a:p>
            <a:r>
              <a:rPr lang="en-GB" dirty="0" smtClean="0"/>
              <a:t>Separate Pathology examination</a:t>
            </a:r>
          </a:p>
          <a:p>
            <a:r>
              <a:rPr lang="en-GB" dirty="0" smtClean="0"/>
              <a:t>Test clinical skills in-course </a:t>
            </a:r>
          </a:p>
          <a:p>
            <a:r>
              <a:rPr lang="en-GB" dirty="0" smtClean="0"/>
              <a:t>Developing understanding via </a:t>
            </a:r>
          </a:p>
          <a:p>
            <a:pPr lvl="1"/>
            <a:r>
              <a:rPr lang="en-GB" dirty="0" smtClean="0"/>
              <a:t> SEAs, mini CEX</a:t>
            </a:r>
          </a:p>
          <a:p>
            <a:r>
              <a:rPr lang="en-GB" dirty="0" smtClean="0"/>
              <a:t>Knowledge via MEQs and SBAs</a:t>
            </a:r>
          </a:p>
          <a:p>
            <a:r>
              <a:rPr lang="en-GB" dirty="0" smtClean="0"/>
              <a:t>Clinical management via Y5 PACES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In-course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Must show competence in key skills</a:t>
            </a:r>
          </a:p>
          <a:p>
            <a:r>
              <a:rPr lang="en-GB" dirty="0" smtClean="0"/>
              <a:t>O&amp;G, Psyche, </a:t>
            </a:r>
            <a:r>
              <a:rPr lang="en-GB" dirty="0" err="1" smtClean="0"/>
              <a:t>Paeds</a:t>
            </a:r>
            <a:r>
              <a:rPr lang="en-GB" dirty="0" smtClean="0"/>
              <a:t>, GP</a:t>
            </a:r>
          </a:p>
          <a:p>
            <a:pPr lvl="1"/>
            <a:r>
              <a:rPr lang="en-GB" dirty="0" smtClean="0"/>
              <a:t>Condition of entering end of year exams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via Mini-CEXs &amp; DOPSs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Formative and summative process</a:t>
            </a:r>
          </a:p>
          <a:p>
            <a:r>
              <a:rPr lang="en-GB" dirty="0" smtClean="0"/>
              <a:t>Don’t cheat </a:t>
            </a:r>
          </a:p>
          <a:p>
            <a:pPr lvl="2"/>
            <a:r>
              <a:rPr lang="en-GB" dirty="0" smtClean="0"/>
              <a:t>Need this as foundation doc</a:t>
            </a:r>
          </a:p>
          <a:p>
            <a:pPr lvl="2"/>
            <a:r>
              <a:rPr lang="en-GB" dirty="0" smtClean="0"/>
              <a:t>Fitness to practice offence!!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MEQ</a:t>
            </a:r>
            <a:r>
              <a:rPr lang="en-GB" dirty="0" smtClean="0"/>
              <a:t> &amp; </a:t>
            </a:r>
            <a:r>
              <a:rPr lang="en-GB" dirty="0" err="1" smtClean="0"/>
              <a:t>MCQ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90 questions of each</a:t>
            </a:r>
          </a:p>
          <a:p>
            <a:r>
              <a:rPr lang="en-GB" dirty="0" err="1" smtClean="0"/>
              <a:t>ie</a:t>
            </a:r>
            <a:r>
              <a:rPr lang="en-GB" dirty="0" smtClean="0"/>
              <a:t> 90 </a:t>
            </a:r>
            <a:r>
              <a:rPr lang="en-GB" dirty="0" err="1" smtClean="0"/>
              <a:t>SBAs</a:t>
            </a:r>
            <a:r>
              <a:rPr lang="en-GB" dirty="0" smtClean="0"/>
              <a:t>, 18 </a:t>
            </a:r>
            <a:r>
              <a:rPr lang="en-GB" dirty="0" err="1" smtClean="0"/>
              <a:t>EMQs</a:t>
            </a:r>
            <a:r>
              <a:rPr lang="en-GB" dirty="0" smtClean="0"/>
              <a:t> with 5 answers each</a:t>
            </a:r>
          </a:p>
          <a:p>
            <a:r>
              <a:rPr lang="en-GB" dirty="0" smtClean="0"/>
              <a:t>range in difficulty, cover wide aspects of disciplines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 science, diagnosis, investigations, management ethics and law  </a:t>
            </a:r>
          </a:p>
          <a:p>
            <a:r>
              <a:rPr lang="en-GB" i="1" dirty="0" smtClean="0"/>
              <a:t>“Criterion referenced pass mark” </a:t>
            </a:r>
            <a:r>
              <a:rPr lang="en-GB" dirty="0" smtClean="0"/>
              <a:t>at level of “just good enough” for Foundation posts”</a:t>
            </a:r>
          </a:p>
          <a:p>
            <a:r>
              <a:rPr lang="en-GB" dirty="0" smtClean="0"/>
              <a:t>Highly reliable ...but validity??...</a:t>
            </a:r>
          </a:p>
          <a:p>
            <a:r>
              <a:rPr lang="en-GB" dirty="0" smtClean="0"/>
              <a:t>“Context dependant learning”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A test...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  <a:buNone/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The 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stanon</a:t>
            </a: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 frequently overheats because</a:t>
            </a:r>
          </a:p>
          <a:p>
            <a:pPr>
              <a:spcAft>
                <a:spcPct val="10000"/>
              </a:spcAft>
              <a:buNone/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a.	all 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grestels</a:t>
            </a: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 are 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belious</a:t>
            </a:r>
            <a:endParaRPr lang="en-GB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>
              <a:spcAft>
                <a:spcPct val="10000"/>
              </a:spcAft>
              <a:buNone/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b.	no 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immon</a:t>
            </a: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 is directly 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fectitious</a:t>
            </a:r>
            <a:endParaRPr lang="en-GB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>
              <a:spcAft>
                <a:spcPct val="10000"/>
              </a:spcAft>
              <a:buNone/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c.	ports are always 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actial</a:t>
            </a:r>
            <a:endParaRPr lang="en-GB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>
              <a:spcAft>
                <a:spcPct val="10000"/>
              </a:spcAft>
              <a:buNone/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d.	the octal is usually 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casable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Flugulation</a:t>
            </a: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 usually occurs:</a:t>
            </a:r>
          </a:p>
          <a:p>
            <a:pPr>
              <a:spcAft>
                <a:spcPct val="10000"/>
              </a:spcAft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a.	in the mornings</a:t>
            </a:r>
          </a:p>
          <a:p>
            <a:pPr>
              <a:spcAft>
                <a:spcPct val="10000"/>
              </a:spcAft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b.	at night</a:t>
            </a:r>
          </a:p>
          <a:p>
            <a:pPr>
              <a:spcAft>
                <a:spcPct val="10000"/>
              </a:spcAft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c.	on hot sunny afternoons following humid 	overcast mornings</a:t>
            </a:r>
          </a:p>
          <a:p>
            <a:pPr>
              <a:spcAft>
                <a:spcPct val="10000"/>
              </a:spcAft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d.	in February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30000"/>
              </a:spcAft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Non-responsive 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frattling</a:t>
            </a: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 is usually found in an:</a:t>
            </a:r>
          </a:p>
          <a:p>
            <a:pPr>
              <a:spcAft>
                <a:spcPct val="10000"/>
              </a:spcAft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a.	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gringle</a:t>
            </a:r>
            <a:endParaRPr lang="en-GB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>
              <a:spcAft>
                <a:spcPct val="10000"/>
              </a:spcAft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b.	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janket</a:t>
            </a:r>
            <a:endParaRPr lang="en-GB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>
              <a:spcAft>
                <a:spcPct val="10000"/>
              </a:spcAft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c.	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kloppie</a:t>
            </a:r>
            <a:endParaRPr lang="en-GB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>
              <a:spcAft>
                <a:spcPct val="10000"/>
              </a:spcAft>
            </a:pPr>
            <a:r>
              <a:rPr lang="en-GB" b="1" dirty="0" smtClean="0">
                <a:solidFill>
                  <a:schemeClr val="accent2"/>
                </a:solidFill>
                <a:latin typeface="Arial Narrow" pitchFamily="34" charset="0"/>
              </a:rPr>
              <a:t>d.	</a:t>
            </a:r>
            <a:r>
              <a:rPr lang="en-GB" b="1" dirty="0" err="1" smtClean="0">
                <a:solidFill>
                  <a:schemeClr val="accent2"/>
                </a:solidFill>
                <a:latin typeface="Arial Narrow" pitchFamily="34" charset="0"/>
              </a:rPr>
              <a:t>uckerpod</a:t>
            </a:r>
            <a:endParaRPr lang="en-GB" b="1" dirty="0" smtClean="0">
              <a:solidFill>
                <a:schemeClr val="accent2"/>
              </a:solidFill>
              <a:latin typeface="Arial Narrow" pitchFamily="34" charset="0"/>
            </a:endParaRP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5 “PACES”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“PACES” Practical Assessment Of Clinical Examination Skills</a:t>
            </a:r>
          </a:p>
          <a:p>
            <a:pPr lvl="1"/>
            <a:r>
              <a:rPr lang="en-GB" dirty="0" smtClean="0"/>
              <a:t>Developed for RCP (by Leslie Southgate)</a:t>
            </a:r>
          </a:p>
          <a:p>
            <a:pPr lvl="1"/>
            <a:r>
              <a:rPr lang="en-GB" dirty="0" smtClean="0"/>
              <a:t>Year 6 exam is “clone”</a:t>
            </a:r>
          </a:p>
          <a:p>
            <a:pPr lvl="1"/>
            <a:r>
              <a:rPr lang="en-GB" dirty="0" smtClean="0"/>
              <a:t>Year 5 exam nothing like original!!</a:t>
            </a:r>
          </a:p>
          <a:p>
            <a:r>
              <a:rPr lang="en-GB" dirty="0" smtClean="0"/>
              <a:t>Renamed </a:t>
            </a:r>
          </a:p>
          <a:p>
            <a:r>
              <a:rPr lang="en-GB" dirty="0" smtClean="0"/>
              <a:t>“Clinical Assessment and Management exam” (</a:t>
            </a:r>
            <a:r>
              <a:rPr lang="en-GB" dirty="0" err="1" smtClean="0"/>
              <a:t>ClAM</a:t>
            </a:r>
            <a:r>
              <a:rPr lang="en-GB" dirty="0" smtClean="0"/>
              <a:t>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Autofit/>
          </a:bodyPr>
          <a:lstStyle/>
          <a:p>
            <a:r>
              <a:rPr lang="en-GB" sz="2800" dirty="0" smtClean="0"/>
              <a:t>Tests diagnosis and management of  everyday clinical problems</a:t>
            </a:r>
          </a:p>
          <a:p>
            <a:pPr lvl="1"/>
            <a:r>
              <a:rPr lang="en-GB" sz="2400" dirty="0" smtClean="0"/>
              <a:t>Use actors, videos and some patients</a:t>
            </a:r>
          </a:p>
          <a:p>
            <a:r>
              <a:rPr lang="en-GB" sz="2800" dirty="0" smtClean="0"/>
              <a:t>You are told little when you go in</a:t>
            </a:r>
          </a:p>
          <a:p>
            <a:pPr lvl="1"/>
            <a:r>
              <a:rPr lang="en-GB" sz="2400" dirty="0" smtClean="0"/>
              <a:t>Just like real medicine</a:t>
            </a:r>
          </a:p>
          <a:p>
            <a:r>
              <a:rPr lang="en-GB" sz="2800" dirty="0" smtClean="0"/>
              <a:t>Up to you to clarify issues and decide how to sort  them out </a:t>
            </a:r>
            <a:r>
              <a:rPr lang="en-GB" sz="2400" dirty="0" smtClean="0"/>
              <a:t>– </a:t>
            </a:r>
          </a:p>
          <a:p>
            <a:pPr lvl="1"/>
            <a:r>
              <a:rPr lang="en-GB" sz="2000" dirty="0" smtClean="0"/>
              <a:t>Just  like real medicine </a:t>
            </a:r>
          </a:p>
          <a:p>
            <a:r>
              <a:rPr lang="en-GB" sz="2800" dirty="0" smtClean="0"/>
              <a:t>Discuss with examiner rationale for what you have done / understanding of issues </a:t>
            </a:r>
            <a:r>
              <a:rPr lang="en-GB" sz="2000" dirty="0" smtClean="0"/>
              <a:t>– </a:t>
            </a:r>
          </a:p>
          <a:p>
            <a:pPr lvl="1"/>
            <a:r>
              <a:rPr lang="en-GB" sz="2000" dirty="0" smtClean="0"/>
              <a:t>Just  like real medicine </a:t>
            </a:r>
          </a:p>
          <a:p>
            <a:r>
              <a:rPr lang="en-GB" sz="2800" dirty="0" smtClean="0"/>
              <a:t>High Validity ...High Reliability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dirty="0" smtClean="0"/>
              <a:t>6 x 15 min stations</a:t>
            </a:r>
          </a:p>
          <a:p>
            <a:r>
              <a:rPr lang="en-GB" dirty="0" smtClean="0"/>
              <a:t>Often combine disciplines </a:t>
            </a:r>
            <a:r>
              <a:rPr lang="en-GB" sz="2400" dirty="0" err="1" smtClean="0"/>
              <a:t>eg</a:t>
            </a:r>
            <a:r>
              <a:rPr lang="en-GB" sz="2400" dirty="0" smtClean="0"/>
              <a:t> post natal </a:t>
            </a:r>
            <a:r>
              <a:rPr lang="en-GB" sz="2400" dirty="0" err="1" smtClean="0"/>
              <a:t>depresssion</a:t>
            </a:r>
            <a:endParaRPr lang="en-GB" sz="2400" dirty="0" smtClean="0"/>
          </a:p>
          <a:p>
            <a:r>
              <a:rPr lang="en-GB" dirty="0" smtClean="0"/>
              <a:t>You have (typically)</a:t>
            </a:r>
          </a:p>
          <a:p>
            <a:pPr lvl="1"/>
            <a:r>
              <a:rPr lang="en-GB" dirty="0" smtClean="0"/>
              <a:t>7 </a:t>
            </a:r>
            <a:r>
              <a:rPr lang="en-GB" dirty="0" err="1" smtClean="0"/>
              <a:t>mins</a:t>
            </a:r>
            <a:r>
              <a:rPr lang="en-GB" dirty="0" smtClean="0"/>
              <a:t> to take selective “focussed” history &amp; examination</a:t>
            </a:r>
          </a:p>
          <a:p>
            <a:pPr lvl="2"/>
            <a:r>
              <a:rPr lang="en-GB" dirty="0" smtClean="0"/>
              <a:t>Take the history </a:t>
            </a:r>
            <a:r>
              <a:rPr lang="en-GB" i="1" u="sng" dirty="0" smtClean="0"/>
              <a:t>you </a:t>
            </a:r>
            <a:r>
              <a:rPr lang="en-GB" dirty="0" smtClean="0"/>
              <a:t>need to gain adequate view</a:t>
            </a:r>
          </a:p>
          <a:p>
            <a:pPr lvl="1"/>
            <a:r>
              <a:rPr lang="en-GB" dirty="0" smtClean="0"/>
              <a:t>4 </a:t>
            </a:r>
            <a:r>
              <a:rPr lang="en-GB" dirty="0" err="1" smtClean="0"/>
              <a:t>mins</a:t>
            </a:r>
            <a:r>
              <a:rPr lang="en-GB" dirty="0" smtClean="0"/>
              <a:t> to discuss management with patient</a:t>
            </a:r>
          </a:p>
          <a:p>
            <a:pPr lvl="1"/>
            <a:r>
              <a:rPr lang="en-GB" dirty="0" smtClean="0"/>
              <a:t>4 </a:t>
            </a:r>
            <a:r>
              <a:rPr lang="en-GB" dirty="0" err="1" smtClean="0"/>
              <a:t>mins</a:t>
            </a:r>
            <a:r>
              <a:rPr lang="en-GB" dirty="0" smtClean="0"/>
              <a:t> discussion with examiner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Teaching skills course:</a:t>
            </a:r>
            <a:br>
              <a:rPr lang="en-GB" dirty="0" smtClean="0"/>
            </a:br>
            <a:r>
              <a:rPr lang="en-GB" dirty="0" smtClean="0"/>
              <a:t>Understanding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Objectives</a:t>
            </a:r>
          </a:p>
          <a:p>
            <a:pPr lvl="1"/>
            <a:r>
              <a:rPr lang="en-GB" dirty="0" smtClean="0"/>
              <a:t>Discuss principles of assessment</a:t>
            </a:r>
          </a:p>
          <a:p>
            <a:pPr lvl="1"/>
            <a:r>
              <a:rPr lang="en-GB" dirty="0" smtClean="0"/>
              <a:t>In context of your year 5 examinations</a:t>
            </a:r>
          </a:p>
          <a:p>
            <a:pPr lvl="1"/>
            <a:r>
              <a:rPr lang="en-GB" dirty="0" smtClean="0"/>
              <a:t>Understand what makes a good assessment </a:t>
            </a:r>
          </a:p>
          <a:p>
            <a:pPr lvl="1"/>
            <a:r>
              <a:rPr lang="en-GB" dirty="0" smtClean="0"/>
              <a:t>What are the pitfalls and problems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Preparing for the exam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Backwash effect</a:t>
            </a:r>
          </a:p>
          <a:p>
            <a:r>
              <a:rPr lang="en-GB" dirty="0" smtClean="0"/>
              <a:t>Need combination of well honed clinical skills with good medical knowledge</a:t>
            </a:r>
          </a:p>
          <a:p>
            <a:r>
              <a:rPr lang="en-GB" dirty="0" smtClean="0"/>
              <a:t>Practice doctoring</a:t>
            </a:r>
          </a:p>
          <a:p>
            <a:pPr lvl="1"/>
            <a:r>
              <a:rPr lang="en-GB" dirty="0" smtClean="0"/>
              <a:t>Take all opportunities to talk to patients, </a:t>
            </a:r>
            <a:r>
              <a:rPr lang="en-GB" dirty="0" err="1" smtClean="0"/>
              <a:t>esp</a:t>
            </a:r>
            <a:r>
              <a:rPr lang="en-GB" dirty="0" smtClean="0"/>
              <a:t> unsorted</a:t>
            </a:r>
          </a:p>
          <a:p>
            <a:pPr lvl="1"/>
            <a:r>
              <a:rPr lang="en-GB" dirty="0" smtClean="0"/>
              <a:t>Examine ill patients</a:t>
            </a:r>
          </a:p>
          <a:p>
            <a:pPr lvl="1"/>
            <a:r>
              <a:rPr lang="en-GB" dirty="0" smtClean="0"/>
              <a:t>Practice focussed history taking</a:t>
            </a:r>
          </a:p>
          <a:p>
            <a:pPr lvl="1"/>
            <a:r>
              <a:rPr lang="en-GB" dirty="0" smtClean="0"/>
              <a:t>Discuss management with student colleagues</a:t>
            </a:r>
          </a:p>
          <a:p>
            <a:pPr lvl="1"/>
            <a:r>
              <a:rPr lang="en-GB" dirty="0" smtClean="0"/>
              <a:t>Practice skills and get signed off when competent</a:t>
            </a:r>
          </a:p>
          <a:p>
            <a:pPr lvl="1"/>
            <a:r>
              <a:rPr lang="en-GB" dirty="0" smtClean="0"/>
              <a:t>Read up clinical problems</a:t>
            </a:r>
          </a:p>
          <a:p>
            <a:pPr lvl="2"/>
            <a:r>
              <a:rPr lang="en-GB" dirty="0" smtClean="0"/>
              <a:t>Focus on everyday issues</a:t>
            </a:r>
          </a:p>
          <a:p>
            <a:r>
              <a:rPr lang="en-GB" dirty="0" smtClean="0"/>
              <a:t>Lectures etc are key source of  exam info!!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404697">
            <a:off x="914504" y="532955"/>
            <a:ext cx="4200525" cy="6105525"/>
          </a:xfrm>
          <a:prstGeom prst="roundRect">
            <a:avLst>
              <a:gd name="adj" fmla="val 4167"/>
            </a:avLst>
          </a:prstGeom>
          <a:solidFill>
            <a:schemeClr val="accent3">
              <a:lumMod val="40000"/>
              <a:lumOff val="60000"/>
            </a:schemeClr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Picture 4" descr="Year 5 PACES Mark Sheet deta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46095">
            <a:off x="2288216" y="686478"/>
            <a:ext cx="5769589" cy="5374228"/>
          </a:xfrm>
          <a:prstGeom prst="roundRect">
            <a:avLst>
              <a:gd name="adj" fmla="val 4167"/>
            </a:avLst>
          </a:prstGeom>
          <a:solidFill>
            <a:schemeClr val="accent3">
              <a:lumMod val="40000"/>
              <a:lumOff val="60000"/>
            </a:schemeClr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Assessments must be:</a:t>
            </a:r>
          </a:p>
          <a:p>
            <a:pPr lvl="1"/>
            <a:r>
              <a:rPr lang="en-GB" dirty="0" smtClean="0"/>
              <a:t>Valid &amp; Reliable</a:t>
            </a:r>
          </a:p>
          <a:p>
            <a:pPr lvl="1"/>
            <a:r>
              <a:rPr lang="en-GB" dirty="0" smtClean="0"/>
              <a:t>They have meanings beyond the test</a:t>
            </a:r>
          </a:p>
          <a:p>
            <a:pPr lvl="1"/>
            <a:r>
              <a:rPr lang="en-GB" dirty="0" smtClean="0"/>
              <a:t>They have consequences </a:t>
            </a:r>
            <a:r>
              <a:rPr lang="en-GB" sz="2400" dirty="0" smtClean="0"/>
              <a:t>(</a:t>
            </a:r>
            <a:r>
              <a:rPr lang="en-GB" sz="2400" dirty="0" err="1" smtClean="0"/>
              <a:t>esp</a:t>
            </a:r>
            <a:r>
              <a:rPr lang="en-GB" sz="2400" dirty="0" smtClean="0"/>
              <a:t> for learning)</a:t>
            </a:r>
          </a:p>
          <a:p>
            <a:pPr lvl="1"/>
            <a:r>
              <a:rPr lang="en-GB" dirty="0" smtClean="0"/>
              <a:t>They can be formative or summative </a:t>
            </a:r>
          </a:p>
          <a:p>
            <a:pPr lvl="3"/>
            <a:r>
              <a:rPr lang="en-GB" dirty="0" smtClean="0"/>
              <a:t>(but usually not both)</a:t>
            </a:r>
          </a:p>
          <a:p>
            <a:pPr lvl="1"/>
            <a:r>
              <a:rPr lang="en-GB" dirty="0" smtClean="0"/>
              <a:t>Good exams are:</a:t>
            </a:r>
          </a:p>
          <a:p>
            <a:pPr lvl="2"/>
            <a:r>
              <a:rPr lang="en-GB" dirty="0" smtClean="0"/>
              <a:t>Criterion referenced </a:t>
            </a:r>
            <a:r>
              <a:rPr lang="en-GB" sz="1600" dirty="0" smtClean="0"/>
              <a:t>(mainly)</a:t>
            </a:r>
          </a:p>
          <a:p>
            <a:pPr lvl="2"/>
            <a:r>
              <a:rPr lang="en-GB" dirty="0" smtClean="0"/>
              <a:t>Pragmatic combination of high validity and high reliability items</a:t>
            </a:r>
          </a:p>
          <a:p>
            <a:pPr lvl="1"/>
            <a:r>
              <a:rPr lang="en-GB" dirty="0" smtClean="0"/>
              <a:t>Assessment drives learning	</a:t>
            </a:r>
          </a:p>
          <a:p>
            <a:pPr lvl="2"/>
            <a:r>
              <a:rPr lang="en-GB" dirty="0" smtClean="0"/>
              <a:t>Use it to drive yours!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assess?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 smtClean="0"/>
              <a:t>Academic</a:t>
            </a:r>
          </a:p>
          <a:p>
            <a:r>
              <a:rPr lang="en-GB" dirty="0" smtClean="0"/>
              <a:t>To grade your achievement</a:t>
            </a:r>
          </a:p>
          <a:p>
            <a:r>
              <a:rPr lang="en-GB" dirty="0" smtClean="0"/>
              <a:t>To discover problems</a:t>
            </a:r>
          </a:p>
          <a:p>
            <a:pPr lvl="1"/>
            <a:r>
              <a:rPr lang="en-GB" dirty="0"/>
              <a:t>With individual students</a:t>
            </a:r>
          </a:p>
          <a:p>
            <a:pPr lvl="1"/>
            <a:r>
              <a:rPr lang="en-GB" dirty="0" smtClean="0"/>
              <a:t>With course</a:t>
            </a:r>
          </a:p>
          <a:p>
            <a:pPr marL="68580" indent="0">
              <a:buNone/>
            </a:pPr>
            <a:r>
              <a:rPr lang="en-GB" dirty="0" smtClean="0"/>
              <a:t>Professional</a:t>
            </a:r>
          </a:p>
          <a:p>
            <a:r>
              <a:rPr lang="en-GB" dirty="0" smtClean="0"/>
              <a:t>To ensure students meet standards </a:t>
            </a:r>
          </a:p>
          <a:p>
            <a:r>
              <a:rPr lang="en-GB" dirty="0" smtClean="0"/>
              <a:t>To reassure public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your own exams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600" dirty="0" smtClean="0"/>
              <a:t>You are the Imperial Exam Board</a:t>
            </a:r>
            <a:endParaRPr lang="en-GB" dirty="0" smtClean="0"/>
          </a:p>
          <a:p>
            <a:r>
              <a:rPr lang="en-GB" dirty="0" smtClean="0"/>
              <a:t>How should we test your knowledge, skills, and attitudes in year 5?</a:t>
            </a:r>
          </a:p>
          <a:p>
            <a:r>
              <a:rPr lang="en-GB" dirty="0" smtClean="0"/>
              <a:t>Think of two ways of assessing.</a:t>
            </a:r>
          </a:p>
          <a:p>
            <a:r>
              <a:rPr lang="en-GB" dirty="0" smtClean="0"/>
              <a:t>Think out of the box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sz="3600" dirty="0" smtClean="0"/>
              <a:t>You are the General Medical Council</a:t>
            </a:r>
          </a:p>
          <a:p>
            <a:r>
              <a:rPr lang="en-GB" dirty="0" smtClean="0"/>
              <a:t>What’s wrong with Imperial exams?</a:t>
            </a:r>
          </a:p>
          <a:p>
            <a:r>
              <a:rPr lang="en-GB" dirty="0" smtClean="0"/>
              <a:t>Criticise what’s done at present.</a:t>
            </a:r>
          </a:p>
          <a:p>
            <a:r>
              <a:rPr lang="en-GB" dirty="0" smtClean="0"/>
              <a:t>How would you make it better</a:t>
            </a:r>
          </a:p>
          <a:p>
            <a:r>
              <a:rPr lang="en-GB" dirty="0" smtClean="0"/>
              <a:t>2 examples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Meanings</a:t>
            </a:r>
          </a:p>
          <a:p>
            <a:r>
              <a:rPr lang="en-GB" dirty="0" smtClean="0"/>
              <a:t>Reliability</a:t>
            </a:r>
          </a:p>
          <a:p>
            <a:r>
              <a:rPr lang="en-GB" dirty="0" smtClean="0"/>
              <a:t>Validity</a:t>
            </a:r>
          </a:p>
          <a:p>
            <a:r>
              <a:rPr lang="en-GB" dirty="0" smtClean="0"/>
              <a:t>Consequences: “backwash”</a:t>
            </a:r>
          </a:p>
          <a:p>
            <a:r>
              <a:rPr lang="en-GB" dirty="0" smtClean="0"/>
              <a:t>Formative &amp; Summative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“High stakes assessments”</a:t>
            </a:r>
          </a:p>
          <a:p>
            <a:r>
              <a:rPr lang="en-GB" dirty="0" smtClean="0"/>
              <a:t>Typically professions</a:t>
            </a:r>
          </a:p>
          <a:p>
            <a:pPr lvl="1"/>
            <a:r>
              <a:rPr lang="en-GB" dirty="0" smtClean="0"/>
              <a:t>50.5%: doctor, career, mortgage etc</a:t>
            </a:r>
          </a:p>
          <a:p>
            <a:pPr lvl="1"/>
            <a:r>
              <a:rPr lang="en-GB" dirty="0" smtClean="0"/>
              <a:t>49.5%:  jobless, more loans, </a:t>
            </a:r>
            <a:br>
              <a:rPr lang="en-GB" dirty="0" smtClean="0"/>
            </a:br>
            <a:r>
              <a:rPr lang="en-GB" dirty="0" smtClean="0"/>
              <a:t>girlfriend leaves you for a surgeon, etc</a:t>
            </a:r>
          </a:p>
          <a:p>
            <a:r>
              <a:rPr lang="en-GB" dirty="0" smtClean="0"/>
              <a:t>But public need to believe you are competent</a:t>
            </a:r>
          </a:p>
          <a:p>
            <a:pPr lvl="1"/>
            <a:r>
              <a:rPr lang="en-GB" dirty="0" smtClean="0"/>
              <a:t>Don’t award grades of pass </a:t>
            </a:r>
          </a:p>
          <a:p>
            <a:pPr lvl="2"/>
            <a:r>
              <a:rPr lang="en-GB" dirty="0" smtClean="0"/>
              <a:t>(eg 1</a:t>
            </a:r>
            <a:r>
              <a:rPr lang="en-GB" baseline="30000" dirty="0" smtClean="0"/>
              <a:t>st</a:t>
            </a:r>
            <a:r>
              <a:rPr lang="en-GB" dirty="0" smtClean="0"/>
              <a:t> class doctor ... pass degree doctor)</a:t>
            </a:r>
          </a:p>
          <a:p>
            <a:pPr lvl="1"/>
            <a:r>
              <a:rPr lang="en-GB" dirty="0" smtClean="0"/>
              <a:t>1% may separate “competent” from  “incompetent”</a:t>
            </a:r>
          </a:p>
          <a:p>
            <a:r>
              <a:rPr lang="en-GB" dirty="0" smtClean="0"/>
              <a:t>Finals?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972072"/>
          </a:xfrm>
        </p:spPr>
        <p:txBody>
          <a:bodyPr>
            <a:noAutofit/>
          </a:bodyPr>
          <a:lstStyle/>
          <a:p>
            <a:r>
              <a:rPr lang="en-GB" sz="2800" dirty="0" smtClean="0"/>
              <a:t>If you took the same test over again would you get the same result?</a:t>
            </a:r>
          </a:p>
          <a:p>
            <a:pPr lvl="1"/>
            <a:r>
              <a:rPr lang="en-GB" dirty="0" smtClean="0"/>
              <a:t>If you could pass the exam one day and fail it the next</a:t>
            </a:r>
          </a:p>
          <a:p>
            <a:pPr lvl="2"/>
            <a:r>
              <a:rPr lang="en-GB" sz="2000" dirty="0" smtClean="0"/>
              <a:t>What does that mean?</a:t>
            </a:r>
          </a:p>
          <a:p>
            <a:pPr lvl="1"/>
            <a:r>
              <a:rPr lang="en-GB" dirty="0" smtClean="0"/>
              <a:t>How many people fail who should pass? </a:t>
            </a:r>
          </a:p>
          <a:p>
            <a:pPr lvl="2"/>
            <a:r>
              <a:rPr lang="en-GB" sz="2000" dirty="0" smtClean="0"/>
              <a:t>Implications for career</a:t>
            </a:r>
          </a:p>
          <a:p>
            <a:pPr lvl="1"/>
            <a:r>
              <a:rPr lang="en-GB" dirty="0" smtClean="0"/>
              <a:t>How many people pass when they should fail? </a:t>
            </a:r>
          </a:p>
          <a:p>
            <a:pPr lvl="2"/>
            <a:r>
              <a:rPr lang="en-GB" sz="2000" dirty="0" smtClean="0"/>
              <a:t>Implications for public</a:t>
            </a:r>
          </a:p>
          <a:p>
            <a:r>
              <a:rPr lang="en-GB" sz="2400" dirty="0" smtClean="0"/>
              <a:t>Measure </a:t>
            </a:r>
            <a:r>
              <a:rPr lang="en-GB" sz="2400" i="1" dirty="0" smtClean="0"/>
              <a:t>reliability</a:t>
            </a:r>
            <a:r>
              <a:rPr lang="en-GB" sz="2400" dirty="0" smtClean="0"/>
              <a:t> statistically </a:t>
            </a:r>
            <a:r>
              <a:rPr lang="en-GB" sz="2400" dirty="0" err="1" smtClean="0"/>
              <a:t>eg</a:t>
            </a:r>
            <a:r>
              <a:rPr lang="en-GB" sz="2400" dirty="0" smtClean="0"/>
              <a:t>; </a:t>
            </a:r>
            <a:r>
              <a:rPr lang="en-GB" sz="2400" dirty="0" err="1" smtClean="0"/>
              <a:t>Cronbach’s</a:t>
            </a:r>
            <a:r>
              <a:rPr lang="en-GB" sz="2400" dirty="0" smtClean="0"/>
              <a:t> alpha</a:t>
            </a:r>
          </a:p>
          <a:p>
            <a:pPr lvl="2"/>
            <a:r>
              <a:rPr lang="en-GB" sz="2000" dirty="0" smtClean="0"/>
              <a:t>Measure of internal consistency not above</a:t>
            </a:r>
          </a:p>
          <a:p>
            <a:pPr lvl="2"/>
            <a:r>
              <a:rPr lang="en-GB" sz="2000" dirty="0" smtClean="0"/>
              <a:t>Measured because it can be – </a:t>
            </a:r>
            <a:r>
              <a:rPr lang="en-GB" sz="2000" dirty="0" err="1" smtClean="0"/>
              <a:t>cf</a:t>
            </a:r>
            <a:r>
              <a:rPr lang="en-GB" sz="2000" dirty="0" smtClean="0"/>
              <a:t> validity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Validity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How closely does this exam mimic what doctors are expected to do? Does it look right?</a:t>
            </a:r>
          </a:p>
          <a:p>
            <a:pPr lvl="1"/>
            <a:r>
              <a:rPr lang="en-GB" dirty="0" smtClean="0"/>
              <a:t>“Face validity”</a:t>
            </a:r>
          </a:p>
          <a:p>
            <a:pPr lvl="1"/>
            <a:r>
              <a:rPr lang="en-GB" dirty="0" smtClean="0"/>
              <a:t>Will it have public confidence?</a:t>
            </a:r>
          </a:p>
          <a:p>
            <a:r>
              <a:rPr lang="en-GB" dirty="0" smtClean="0"/>
              <a:t>How closely does it measure the objectives of the course? Does it measure what we need it to measure?  – “Construct validity”</a:t>
            </a:r>
          </a:p>
          <a:p>
            <a:r>
              <a:rPr lang="en-GB" dirty="0" smtClean="0"/>
              <a:t>How well does it correlate with future performance? – “Predictive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validity”</a:t>
            </a:r>
          </a:p>
          <a:p>
            <a:pPr lvl="1"/>
            <a:r>
              <a:rPr lang="en-GB" dirty="0" smtClean="0"/>
              <a:t>But can we really measure it?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Validity &amp; reliability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Usually exams with high validity have low reliability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?</a:t>
            </a:r>
          </a:p>
          <a:p>
            <a:r>
              <a:rPr lang="en-GB" dirty="0" smtClean="0"/>
              <a:t>Exams with high reliability have low validity</a:t>
            </a:r>
          </a:p>
          <a:p>
            <a:pPr lvl="1"/>
            <a:r>
              <a:rPr lang="en-GB" dirty="0" err="1" smtClean="0"/>
              <a:t>eg</a:t>
            </a:r>
            <a:r>
              <a:rPr lang="en-GB" dirty="0" smtClean="0"/>
              <a:t>?</a:t>
            </a:r>
          </a:p>
          <a:p>
            <a:r>
              <a:rPr lang="en-GB" dirty="0" smtClean="0"/>
              <a:t>Use mix of methods</a:t>
            </a:r>
          </a:p>
          <a:p>
            <a:r>
              <a:rPr lang="en-GB" dirty="0" smtClean="0"/>
              <a:t>Pragmatic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433</TotalTime>
  <Words>878</Words>
  <Application>Microsoft Office PowerPoint</Application>
  <PresentationFormat>On-screen Show (4:3)</PresentationFormat>
  <Paragraphs>174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"Whoever thought exams were a good idea?”</vt:lpstr>
      <vt:lpstr>Teaching skills course: Understanding Assessment</vt:lpstr>
      <vt:lpstr>Why assess?</vt:lpstr>
      <vt:lpstr>Design your own exams </vt:lpstr>
      <vt:lpstr>Key concepts</vt:lpstr>
      <vt:lpstr>Meanings</vt:lpstr>
      <vt:lpstr>Reliability</vt:lpstr>
      <vt:lpstr>Validity</vt:lpstr>
      <vt:lpstr>Validity &amp; reliability</vt:lpstr>
      <vt:lpstr>Backwash </vt:lpstr>
      <vt:lpstr>What about year 5 assessment?</vt:lpstr>
      <vt:lpstr>In-course assessment</vt:lpstr>
      <vt:lpstr>MEQ &amp; MCQ</vt:lpstr>
      <vt:lpstr>A test...</vt:lpstr>
      <vt:lpstr>PowerPoint Presentation</vt:lpstr>
      <vt:lpstr>PowerPoint Presentation</vt:lpstr>
      <vt:lpstr>Year 5 “PACES”</vt:lpstr>
      <vt:lpstr>Rationale </vt:lpstr>
      <vt:lpstr>Practicalities</vt:lpstr>
      <vt:lpstr>Preparing for the exam</vt:lpstr>
      <vt:lpstr>PowerPoint Presentation</vt:lpstr>
      <vt:lpstr>Conclusion</vt:lpstr>
    </vt:vector>
  </TitlesOfParts>
  <Company>Imperial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Booton, Paul</dc:creator>
  <cp:lastModifiedBy>Shiel, Nuala</cp:lastModifiedBy>
  <cp:revision>25</cp:revision>
  <dcterms:created xsi:type="dcterms:W3CDTF">2010-06-28T13:51:12Z</dcterms:created>
  <dcterms:modified xsi:type="dcterms:W3CDTF">2012-07-06T16:04:25Z</dcterms:modified>
</cp:coreProperties>
</file>