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1"/>
  </p:notesMasterIdLst>
  <p:handoutMasterIdLst>
    <p:handoutMasterId r:id="rId62"/>
  </p:handoutMasterIdLst>
  <p:sldIdLst>
    <p:sldId id="269" r:id="rId2"/>
    <p:sldId id="270" r:id="rId3"/>
    <p:sldId id="276" r:id="rId4"/>
    <p:sldId id="277" r:id="rId5"/>
    <p:sldId id="355" r:id="rId6"/>
    <p:sldId id="356" r:id="rId7"/>
    <p:sldId id="256" r:id="rId8"/>
    <p:sldId id="285" r:id="rId9"/>
    <p:sldId id="329" r:id="rId10"/>
    <p:sldId id="322" r:id="rId11"/>
    <p:sldId id="278" r:id="rId12"/>
    <p:sldId id="358" r:id="rId13"/>
    <p:sldId id="360" r:id="rId14"/>
    <p:sldId id="30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12" r:id="rId28"/>
    <p:sldId id="353" r:id="rId29"/>
    <p:sldId id="381" r:id="rId30"/>
    <p:sldId id="300" r:id="rId31"/>
    <p:sldId id="261" r:id="rId32"/>
    <p:sldId id="319" r:id="rId33"/>
    <p:sldId id="305" r:id="rId34"/>
    <p:sldId id="288" r:id="rId35"/>
    <p:sldId id="363" r:id="rId36"/>
    <p:sldId id="364" r:id="rId37"/>
    <p:sldId id="368" r:id="rId38"/>
    <p:sldId id="366" r:id="rId39"/>
    <p:sldId id="367" r:id="rId40"/>
    <p:sldId id="326" r:id="rId41"/>
    <p:sldId id="302" r:id="rId42"/>
    <p:sldId id="304" r:id="rId43"/>
    <p:sldId id="301" r:id="rId44"/>
    <p:sldId id="294" r:id="rId45"/>
    <p:sldId id="317" r:id="rId46"/>
    <p:sldId id="318" r:id="rId47"/>
    <p:sldId id="351" r:id="rId48"/>
    <p:sldId id="352" r:id="rId49"/>
    <p:sldId id="297" r:id="rId50"/>
    <p:sldId id="333" r:id="rId51"/>
    <p:sldId id="335" r:id="rId52"/>
    <p:sldId id="298" r:id="rId53"/>
    <p:sldId id="382" r:id="rId54"/>
    <p:sldId id="273" r:id="rId55"/>
    <p:sldId id="260" r:id="rId56"/>
    <p:sldId id="275" r:id="rId57"/>
    <p:sldId id="257" r:id="rId58"/>
    <p:sldId id="259" r:id="rId59"/>
    <p:sldId id="306" r:id="rId6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0"/>
  </p:normalViewPr>
  <p:slideViewPr>
    <p:cSldViewPr>
      <p:cViewPr>
        <p:scale>
          <a:sx n="50" d="100"/>
          <a:sy n="50" d="100"/>
        </p:scale>
        <p:origin x="-70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120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120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120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4DE53DD-BC7D-4D0E-81CB-B37175DF0B2B}" type="slidenum">
              <a:rPr lang="en-GB"/>
              <a:pPr/>
              <a:t>‹#›</a:t>
            </a:fld>
            <a:endParaRPr lang="en-GB"/>
          </a:p>
        </p:txBody>
      </p:sp>
    </p:spTree>
    <p:extLst>
      <p:ext uri="{BB962C8B-B14F-4D97-AF65-F5344CB8AC3E}">
        <p14:creationId xmlns:p14="http://schemas.microsoft.com/office/powerpoint/2010/main" val="154892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84EC01-94D2-4717-BD79-1C69BB11E9C1}" type="slidenum">
              <a:rPr lang="en-GB"/>
              <a:pPr/>
              <a:t>‹#›</a:t>
            </a:fld>
            <a:endParaRPr lang="en-GB"/>
          </a:p>
        </p:txBody>
      </p:sp>
    </p:spTree>
    <p:extLst>
      <p:ext uri="{BB962C8B-B14F-4D97-AF65-F5344CB8AC3E}">
        <p14:creationId xmlns:p14="http://schemas.microsoft.com/office/powerpoint/2010/main" val="2283389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2E52B25-64F9-4E80-9B21-329C15C5C0EA}" type="slidenum">
              <a:rPr lang="en-GB" sz="1200"/>
              <a:pPr/>
              <a:t>1</a:t>
            </a:fld>
            <a:endParaRPr lang="en-GB" sz="120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5CD1E46A-C05B-4DE0-8628-FC7A48316934}" type="slidenum">
              <a:rPr lang="en-US" sz="1200"/>
              <a:pPr/>
              <a:t>18</a:t>
            </a:fld>
            <a:endParaRPr lang="en-US" sz="1200"/>
          </a:p>
        </p:txBody>
      </p:sp>
      <p:sp>
        <p:nvSpPr>
          <p:cNvPr id="4505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r>
              <a:rPr lang="en-US" sz="700" smtClean="0">
                <a:ea typeface="ＭＳ Ｐゴシック" pitchFamily="34" charset="-128"/>
              </a:rPr>
              <a:t>This compares the cumulative hepatocellular carcinoma incidence at the end of the 13th year of follow-up derived from the stepwise analyses of different baseline viral levels. Approximately 15% of all participants with serum HBV DNA levels of 1 million copies/mL or greater at study entry developed hepatocellular carcinoma by the 13th year of follow-up compared with 1.3% of participants with undetectable levels of HBV DNA.The biological gradient of cumulative hepatocellular carcinoma incidence by serum HBV DNA level remained prominent in all stepwise analyses.  Among the 2925 participants seronegative for HBeAg with a normal ALT level and no liver cirrhosis, the cumulative hepatocellular carcinoma incidence was 13.5% for HBV DNA levels of 1 million copies/mL or greater and 0.7% for those with undetectable levels of HBV DNA. Serum hepatitis B virus (HBV) DNA level is a marker of viral replication and efficacy of antiviral treatment in individuals with chronic hepatitis B.</a:t>
            </a:r>
          </a:p>
          <a:p>
            <a:endParaRPr lang="en-US" sz="700" b="1" smtClean="0">
              <a:ea typeface="ＭＳ Ｐゴシック" pitchFamily="34" charset="-128"/>
            </a:endParaRPr>
          </a:p>
          <a:p>
            <a:r>
              <a:rPr lang="en-US" sz="700" smtClean="0">
                <a:ea typeface="ＭＳ Ｐゴシック" pitchFamily="34" charset="-128"/>
              </a:rPr>
              <a:t>The objective of the REVEAL study was to evaluate the relationship between serum HBV DNA level and risk of hepatocellular carcinoma.This was a prospective cohort study of 3653 participants (aged 30-65 years), who were seropositive for the hepatitis B surface antigen and seronegative for antibodies against the hepatitis C virus, recruited to a community based cancer screening program in Taiwan between 1991 and 1992.The main outcome measure was the incidence of hepatocellular carcinoma during follow-up examination and by data linkage with the national cancer registry and the death certification systems.</a:t>
            </a:r>
          </a:p>
          <a:p>
            <a:endParaRPr lang="en-US" sz="700" smtClean="0">
              <a:ea typeface="ＭＳ Ｐゴシック" pitchFamily="34" charset="-128"/>
            </a:endParaRPr>
          </a:p>
          <a:p>
            <a:r>
              <a:rPr lang="en-US" sz="700" smtClean="0">
                <a:ea typeface="ＭＳ Ｐゴシック" pitchFamily="34" charset="-128"/>
              </a:rPr>
              <a:t>164 incident cases of hepatocellular carcinoma and 346 deaths during a mean follow-up of 11.4 years and 41 779 person-years of follow-up were reported. The incidence of hepatocellular carcinoma increased with serum HBV DNA level at study entry in a dose-response relationship ranging from 108 per 100 000 person-years for an HBV DNA level of less than 300 copies/mL to 1152 per 100 000 person-years for an HBV DNA level of 1 million copies/mL or greater. The corresponding cumulative incidence rates of hepatocellular carcinoma were 1.3% and 14.9%, respectively. The biological gradient of hepatocellular carcinoma by serum HBV DNA levels remained significant (</a:t>
            </a:r>
            <a:r>
              <a:rPr lang="en-US" sz="700" i="1" smtClean="0">
                <a:ea typeface="ＭＳ Ｐゴシック" pitchFamily="34" charset="-128"/>
              </a:rPr>
              <a:t>P</a:t>
            </a:r>
            <a:r>
              <a:rPr lang="en-US" sz="700" smtClean="0">
                <a:ea typeface="ＭＳ Ｐゴシック" pitchFamily="34" charset="-128"/>
              </a:rPr>
              <a:t>.001) after adjustment for sex, age, cigarette smoking, alcohol consumption, serostatus for the hepatitis B e antigen (HBeAg), serum alanine aminotransferase level, and liver cirrhosis at study entry. The dose-response relationship was most prominent for participants who were seronegative for HBeAg with normal serum alanine aminotransferase levels and no liver cirrhosis at study entry. Participants with persistent elevation of serum HBV DNA level during follow-up had the highest hepatocellular carcinoma risk.</a:t>
            </a:r>
          </a:p>
          <a:p>
            <a:endParaRPr lang="en-US" sz="700" b="1" smtClean="0">
              <a:ea typeface="ＭＳ Ｐゴシック" pitchFamily="34" charset="-128"/>
            </a:endParaRPr>
          </a:p>
          <a:p>
            <a:r>
              <a:rPr lang="en-US" sz="700" smtClean="0">
                <a:ea typeface="ＭＳ Ｐゴシック" pitchFamily="34" charset="-128"/>
              </a:rPr>
              <a:t>Elevated serum HBV DNA level (10 000 copies/mL) is a strong risk predictor of hepatocellular carcinoma independent of HBeAg, serum alanine aminotransferase level, and liver cirrhosis.</a:t>
            </a:r>
          </a:p>
          <a:p>
            <a:endParaRPr lang="en-US" sz="70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A9E78322-F852-4291-A582-C36EADE7A0FE}" type="slidenum">
              <a:rPr lang="en-US" sz="1200"/>
              <a:pPr/>
              <a:t>26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u="sng" smtClean="0">
                <a:ea typeface="ＭＳ Ｐゴシック" pitchFamily="34" charset="-128"/>
              </a:rPr>
              <a:t>Speaker notes</a:t>
            </a:r>
            <a:endParaRPr lang="en-GB" smtClean="0">
              <a:ea typeface="ＭＳ Ｐゴシック" pitchFamily="34" charset="-128"/>
            </a:endParaRPr>
          </a:p>
          <a:p>
            <a:r>
              <a:rPr lang="en-US" smtClean="0">
                <a:ea typeface="ＭＳ Ｐゴシック" pitchFamily="34" charset="-128"/>
              </a:rPr>
              <a:t>The grey bar shows that 67% of patients achieved undetectable HBV DNA at Week 48 among the 354 patients treated with ETV in Study ETV-022.</a:t>
            </a:r>
          </a:p>
          <a:p>
            <a:endParaRPr lang="en-US" smtClean="0">
              <a:ea typeface="ＭＳ Ｐゴシック" pitchFamily="34" charset="-128"/>
            </a:endParaRPr>
          </a:p>
          <a:p>
            <a:r>
              <a:rPr lang="en-US" smtClean="0">
                <a:ea typeface="ＭＳ Ｐゴシック" pitchFamily="34" charset="-128"/>
              </a:rPr>
              <a:t>The turquoise bars show the progressive increase in proportion of patients who achieved undetectable HBV DNA at Weeks 48, 96, 144 and 192 among the patients treated with ETV in the 4-year cohort </a:t>
            </a:r>
          </a:p>
          <a:p>
            <a:endParaRPr lang="en-GB" smtClean="0">
              <a:ea typeface="ＭＳ Ｐゴシック" pitchFamily="34" charset="-128"/>
            </a:endParaRPr>
          </a:p>
          <a:p>
            <a:r>
              <a:rPr lang="en-US" smtClean="0">
                <a:ea typeface="ＭＳ Ｐゴシック" pitchFamily="34" charset="-128"/>
              </a:rPr>
              <a:t>The results are consistent at Week 48 between the ETV 3-year cohort (55%) and the overall ETV-022 population (67%), indicating, that the 4-year cohort is representative of the overall study population from a virologic perspective.</a:t>
            </a:r>
          </a:p>
          <a:p>
            <a:endParaRPr lang="en-GB" smtClean="0">
              <a:ea typeface="ＭＳ Ｐゴシック" pitchFamily="34" charset="-128"/>
            </a:endParaRPr>
          </a:p>
          <a:p>
            <a:r>
              <a:rPr lang="en-US" smtClean="0">
                <a:ea typeface="ＭＳ Ｐゴシック" pitchFamily="34" charset="-128"/>
              </a:rPr>
              <a:t>Note that:</a:t>
            </a:r>
          </a:p>
          <a:p>
            <a:pPr>
              <a:buFontTx/>
              <a:buChar char="•"/>
            </a:pPr>
            <a:r>
              <a:rPr lang="en-US" smtClean="0">
                <a:ea typeface="ＭＳ Ｐゴシック" pitchFamily="34" charset="-128"/>
              </a:rPr>
              <a:t> The majority of the incremental benefit occurs between years 1 and 2 </a:t>
            </a:r>
          </a:p>
          <a:p>
            <a:pPr>
              <a:buFontTx/>
              <a:buChar char="•"/>
            </a:pPr>
            <a:r>
              <a:rPr lang="en-US" smtClean="0">
                <a:ea typeface="ＭＳ Ｐゴシック" pitchFamily="34" charset="-128"/>
              </a:rPr>
              <a:t> Treatment after Year 2 represents an effective maintenance of virologic efficacy</a:t>
            </a:r>
          </a:p>
          <a:p>
            <a:pPr>
              <a:buFontTx/>
              <a:buChar char="•"/>
            </a:pPr>
            <a:endParaRPr lang="en-GB" smtClean="0">
              <a:ea typeface="ＭＳ Ｐゴシック" pitchFamily="34" charset="-128"/>
            </a:endParaRPr>
          </a:p>
          <a:p>
            <a:r>
              <a:rPr lang="en-GB" smtClean="0">
                <a:ea typeface="ＭＳ Ｐゴシック" pitchFamily="34" charset="-128"/>
              </a:rPr>
              <a:t>Reference</a:t>
            </a:r>
          </a:p>
          <a:p>
            <a:pPr>
              <a:spcBef>
                <a:spcPct val="0"/>
              </a:spcBef>
            </a:pPr>
            <a:r>
              <a:rPr lang="en-US" smtClean="0">
                <a:ea typeface="ＭＳ Ｐゴシック" pitchFamily="34" charset="-128"/>
              </a:rPr>
              <a:t>Han S, et al. 58th AASLD, 2-6 November 2007, Boston, USA. Poster Presentation 938. </a:t>
            </a:r>
            <a:r>
              <a:rPr lang="en-US" i="1" smtClean="0">
                <a:ea typeface="ＭＳ Ｐゴシック" pitchFamily="34" charset="-128"/>
              </a:rPr>
              <a:t>Hepatology</a:t>
            </a:r>
            <a:r>
              <a:rPr lang="en-US" smtClean="0">
                <a:ea typeface="ＭＳ Ｐゴシック" pitchFamily="34" charset="-128"/>
              </a:rPr>
              <a:t> 2007;46(Suppl 1):654A</a:t>
            </a:r>
            <a:endParaRPr lang="da-DK" smtClean="0">
              <a:ea typeface="ＭＳ Ｐゴシック" pitchFamily="34" charset="-128"/>
            </a:endParaRPr>
          </a:p>
          <a:p>
            <a:endParaRPr lang="en-GB"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692989B-33DF-4273-80CB-8C7BB75F6540}" type="slidenum">
              <a:rPr lang="en-GB" sz="1200"/>
              <a:pPr/>
              <a:t>29</a:t>
            </a:fld>
            <a:endParaRPr lang="en-GB"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606D5F2-8EB3-4199-8426-69B5D5FD6AF6}" type="slidenum">
              <a:rPr lang="en-GB" sz="1200"/>
              <a:pPr/>
              <a:t>31</a:t>
            </a:fld>
            <a:endParaRPr lang="en-GB"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ADCEAF1-69B8-4991-9C88-AB9A163D2126}" type="slidenum">
              <a:rPr lang="en-GB" sz="1200"/>
              <a:pPr/>
              <a:t>32</a:t>
            </a:fld>
            <a:endParaRPr lang="en-GB" sz="1200"/>
          </a:p>
        </p:txBody>
      </p:sp>
      <p:sp>
        <p:nvSpPr>
          <p:cNvPr id="63491" name="Rectangle 2"/>
          <p:cNvSpPr>
            <a:spLocks noChangeArrowheads="1" noTextEdit="1"/>
          </p:cNvSpPr>
          <p:nvPr>
            <p:ph type="sldImg"/>
          </p:nvPr>
        </p:nvSpPr>
        <p:spPr>
          <a:xfrm>
            <a:off x="1144588" y="685800"/>
            <a:ext cx="4572000" cy="3429000"/>
          </a:xfrm>
          <a:solidFill>
            <a:srgbClr val="FFFFFF"/>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9149C1C-E8AC-4CC1-9064-D32E5E3468A3}" type="slidenum">
              <a:rPr lang="en-GB" sz="1200"/>
              <a:pPr/>
              <a:t>35</a:t>
            </a:fld>
            <a:endParaRPr lang="en-GB"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95E303C-812E-463B-8F98-CBDC758D3AD4}" type="slidenum">
              <a:rPr lang="en-GB" sz="1200"/>
              <a:pPr/>
              <a:t>40</a:t>
            </a:fld>
            <a:endParaRPr lang="en-GB" sz="1200"/>
          </a:p>
        </p:txBody>
      </p:sp>
      <p:sp>
        <p:nvSpPr>
          <p:cNvPr id="73731" name="Rectangle 2"/>
          <p:cNvSpPr>
            <a:spLocks noChangeArrowheads="1" noTextEdit="1"/>
          </p:cNvSpPr>
          <p:nvPr>
            <p:ph type="sldImg"/>
          </p:nvPr>
        </p:nvSpPr>
        <p:spPr>
          <a:xfrm>
            <a:off x="1150938" y="692150"/>
            <a:ext cx="4556125" cy="3417888"/>
          </a:xfrm>
          <a:solidFill>
            <a:srgbClr val="FFFFFF"/>
          </a:solidFill>
          <a:ln/>
        </p:spPr>
      </p:sp>
      <p:sp>
        <p:nvSpPr>
          <p:cNvPr id="73732" name="Rectangle 3"/>
          <p:cNvSpPr>
            <a:spLocks noChangeArrowheads="1"/>
          </p:cNvSpPr>
          <p:nvPr>
            <p:ph type="body" idx="1"/>
          </p:nvPr>
        </p:nvSpPr>
        <p:spPr>
          <a:xfrm>
            <a:off x="242888" y="4156075"/>
            <a:ext cx="6332537" cy="4649788"/>
          </a:xfrm>
          <a:solidFill>
            <a:srgbClr val="FFFFFF"/>
          </a:solidFill>
          <a:ln>
            <a:solidFill>
              <a:srgbClr val="000000"/>
            </a:solidFill>
          </a:ln>
        </p:spPr>
        <p:txBody>
          <a:bodyPr/>
          <a:lstStyle/>
          <a:p>
            <a:pPr eaLnBrk="1" hangingPunct="1"/>
            <a:r>
              <a:rPr lang="en-GB" smtClean="0">
                <a:ea typeface="ＭＳ Ｐゴシック" pitchFamily="34" charset="-128"/>
              </a:rPr>
              <a:t>These diagrammatic representations of the liver again show the serious consequences of long term hepatitis B infection on this organ.</a:t>
            </a:r>
          </a:p>
          <a:p>
            <a:pPr eaLnBrk="1" hangingPunct="1"/>
            <a:endParaRPr lang="en-GB" smtClean="0">
              <a:ea typeface="ＭＳ Ｐゴシック" pitchFamily="34" charset="-128"/>
            </a:endParaRPr>
          </a:p>
          <a:p>
            <a:pPr eaLnBrk="1" hangingPunct="1"/>
            <a:r>
              <a:rPr lang="en-GB" smtClean="0">
                <a:ea typeface="ＭＳ Ｐゴシック" pitchFamily="34" charset="-128"/>
              </a:rPr>
              <a:t>The liver is the largest organ in the body, situation in the upper right hand side of the abdomen, just below the ribcage.</a:t>
            </a:r>
          </a:p>
          <a:p>
            <a:pPr eaLnBrk="1" hangingPunct="1"/>
            <a:endParaRPr lang="en-GB" smtClean="0">
              <a:ea typeface="ＭＳ Ｐゴシック" pitchFamily="34" charset="-128"/>
            </a:endParaRPr>
          </a:p>
          <a:p>
            <a:pPr eaLnBrk="1" hangingPunct="1"/>
            <a:r>
              <a:rPr lang="en-GB" smtClean="0">
                <a:ea typeface="ＭＳ Ｐゴシック" pitchFamily="34" charset="-128"/>
              </a:rPr>
              <a:t>It is made up of cells called hepatocytes (liver cells) arranged into groups called lobules.  </a:t>
            </a:r>
          </a:p>
          <a:p>
            <a:pPr eaLnBrk="1" hangingPunct="1"/>
            <a:endParaRPr lang="en-GB" smtClean="0">
              <a:ea typeface="ＭＳ Ｐゴシック" pitchFamily="34" charset="-128"/>
            </a:endParaRPr>
          </a:p>
          <a:p>
            <a:pPr eaLnBrk="1" hangingPunct="1"/>
            <a:r>
              <a:rPr lang="en-GB" smtClean="0">
                <a:ea typeface="ＭＳ Ｐゴシック" pitchFamily="34" charset="-128"/>
              </a:rPr>
              <a:t>Liver cells perform a variety of very important functions, including</a:t>
            </a:r>
          </a:p>
          <a:p>
            <a:pPr lvl="1" eaLnBrk="1" hangingPunct="1"/>
            <a:r>
              <a:rPr lang="en-GB" smtClean="0">
                <a:ea typeface="ＭＳ Ｐゴシック" pitchFamily="34" charset="-128"/>
              </a:rPr>
              <a:t>processing absorbed nutrients</a:t>
            </a:r>
          </a:p>
          <a:p>
            <a:pPr lvl="1" eaLnBrk="1" hangingPunct="1"/>
            <a:r>
              <a:rPr lang="en-GB" smtClean="0">
                <a:ea typeface="ＭＳ Ｐゴシック" pitchFamily="34" charset="-128"/>
              </a:rPr>
              <a:t>storing vitamins and sources of energy</a:t>
            </a:r>
          </a:p>
          <a:p>
            <a:pPr lvl="1" eaLnBrk="1" hangingPunct="1"/>
            <a:r>
              <a:rPr lang="en-GB" smtClean="0">
                <a:ea typeface="ＭＳ Ｐゴシック" pitchFamily="34" charset="-128"/>
              </a:rPr>
              <a:t>detoxifying waste products that could be harmful</a:t>
            </a:r>
          </a:p>
          <a:p>
            <a:pPr eaLnBrk="1" hangingPunct="1"/>
            <a:endParaRPr lang="en-GB" smtClean="0">
              <a:ea typeface="ＭＳ Ｐゴシック" pitchFamily="34" charset="-128"/>
            </a:endParaRPr>
          </a:p>
          <a:p>
            <a:pPr eaLnBrk="1" hangingPunct="1"/>
            <a:r>
              <a:rPr lang="en-GB" smtClean="0">
                <a:ea typeface="ＭＳ Ｐゴシック" pitchFamily="34" charset="-128"/>
              </a:rPr>
              <a:t>If liver function is disrupted by disease, toxins and waste products accumulate in the body, stores of vital vitamins become depleted and less nutrients are processed for use by the body.</a:t>
            </a:r>
          </a:p>
          <a:p>
            <a:pPr eaLnBrk="1" hangingPunct="1"/>
            <a:endParaRPr lang="en-GB" smtClean="0">
              <a:ea typeface="ＭＳ Ｐゴシック" pitchFamily="34" charset="-128"/>
            </a:endParaRPr>
          </a:p>
          <a:p>
            <a:pPr eaLnBrk="1" hangingPunct="1"/>
            <a:r>
              <a:rPr lang="en-GB" smtClean="0">
                <a:ea typeface="ＭＳ Ｐゴシック" pitchFamily="34" charset="-128"/>
              </a:rPr>
              <a:t>Severe disruption to the liver can result in death.</a:t>
            </a:r>
          </a:p>
          <a:p>
            <a:pPr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FCCF23C-550E-4BB9-AB53-667B590750B6}" type="slidenum">
              <a:rPr lang="en-GB" sz="1200"/>
              <a:pPr/>
              <a:t>44</a:t>
            </a:fld>
            <a:endParaRPr lang="en-GB"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B8BAB07-E6CD-4E34-AED1-BEB226A8D4C9}" type="slidenum">
              <a:rPr lang="en-GB" sz="1200"/>
              <a:pPr/>
              <a:t>51</a:t>
            </a:fld>
            <a:endParaRPr lang="en-GB" sz="1200"/>
          </a:p>
        </p:txBody>
      </p:sp>
      <p:sp>
        <p:nvSpPr>
          <p:cNvPr id="87043" name="Rectangle 2"/>
          <p:cNvSpPr>
            <a:spLocks noChangeArrowheads="1" noTextEdit="1"/>
          </p:cNvSpPr>
          <p:nvPr>
            <p:ph type="sldImg"/>
          </p:nvPr>
        </p:nvSpPr>
        <p:spPr>
          <a:xfrm>
            <a:off x="1150938" y="692150"/>
            <a:ext cx="4556125" cy="3417888"/>
          </a:xfrm>
          <a:solidFill>
            <a:srgbClr val="FFFFFF"/>
          </a:solidFill>
          <a:ln/>
        </p:spPr>
      </p:sp>
      <p:sp>
        <p:nvSpPr>
          <p:cNvPr id="87044" name="Rectangle 3"/>
          <p:cNvSpPr>
            <a:spLocks noChangeArrowheads="1"/>
          </p:cNvSpPr>
          <p:nvPr>
            <p:ph type="body" idx="1"/>
          </p:nvPr>
        </p:nvSpPr>
        <p:spPr>
          <a:xfrm>
            <a:off x="242888" y="4156075"/>
            <a:ext cx="6332537" cy="4649788"/>
          </a:xfrm>
          <a:solidFill>
            <a:srgbClr val="FFFFFF"/>
          </a:solidFill>
          <a:ln>
            <a:solidFill>
              <a:srgbClr val="000000"/>
            </a:solidFill>
          </a:ln>
        </p:spPr>
        <p:txBody>
          <a:bodyPr/>
          <a:lstStyle/>
          <a:p>
            <a:pPr eaLnBrk="1" hangingPunct="1"/>
            <a:r>
              <a:rPr lang="en-GB" smtClean="0">
                <a:ea typeface="ＭＳ Ｐゴシック" pitchFamily="34" charset="-128"/>
              </a:rPr>
              <a:t>These diagrammatic representations of the liver again show the serious consequences of long term hepatitis B infection on this organ.</a:t>
            </a:r>
          </a:p>
          <a:p>
            <a:pPr eaLnBrk="1" hangingPunct="1"/>
            <a:endParaRPr lang="en-GB" smtClean="0">
              <a:ea typeface="ＭＳ Ｐゴシック" pitchFamily="34" charset="-128"/>
            </a:endParaRPr>
          </a:p>
          <a:p>
            <a:pPr eaLnBrk="1" hangingPunct="1"/>
            <a:r>
              <a:rPr lang="en-GB" smtClean="0">
                <a:ea typeface="ＭＳ Ｐゴシック" pitchFamily="34" charset="-128"/>
              </a:rPr>
              <a:t>The liver is the largest organ in the body, situation in the upper right hand side of the abdomen, just below the ribcage.</a:t>
            </a:r>
          </a:p>
          <a:p>
            <a:pPr eaLnBrk="1" hangingPunct="1"/>
            <a:endParaRPr lang="en-GB" smtClean="0">
              <a:ea typeface="ＭＳ Ｐゴシック" pitchFamily="34" charset="-128"/>
            </a:endParaRPr>
          </a:p>
          <a:p>
            <a:pPr eaLnBrk="1" hangingPunct="1"/>
            <a:r>
              <a:rPr lang="en-GB" smtClean="0">
                <a:ea typeface="ＭＳ Ｐゴシック" pitchFamily="34" charset="-128"/>
              </a:rPr>
              <a:t>It is made up of cells called hepatocytes (liver cells) arranged into groups called lobules.  </a:t>
            </a:r>
          </a:p>
          <a:p>
            <a:pPr eaLnBrk="1" hangingPunct="1"/>
            <a:endParaRPr lang="en-GB" smtClean="0">
              <a:ea typeface="ＭＳ Ｐゴシック" pitchFamily="34" charset="-128"/>
            </a:endParaRPr>
          </a:p>
          <a:p>
            <a:pPr eaLnBrk="1" hangingPunct="1"/>
            <a:r>
              <a:rPr lang="en-GB" smtClean="0">
                <a:ea typeface="ＭＳ Ｐゴシック" pitchFamily="34" charset="-128"/>
              </a:rPr>
              <a:t>Liver cells perform a variety of very important functions, including</a:t>
            </a:r>
          </a:p>
          <a:p>
            <a:pPr lvl="1" eaLnBrk="1" hangingPunct="1"/>
            <a:r>
              <a:rPr lang="en-GB" smtClean="0">
                <a:ea typeface="ＭＳ Ｐゴシック" pitchFamily="34" charset="-128"/>
              </a:rPr>
              <a:t>processing absorbed nutrients</a:t>
            </a:r>
          </a:p>
          <a:p>
            <a:pPr lvl="1" eaLnBrk="1" hangingPunct="1"/>
            <a:r>
              <a:rPr lang="en-GB" smtClean="0">
                <a:ea typeface="ＭＳ Ｐゴシック" pitchFamily="34" charset="-128"/>
              </a:rPr>
              <a:t>storing vitamins and sources of energy</a:t>
            </a:r>
          </a:p>
          <a:p>
            <a:pPr lvl="1" eaLnBrk="1" hangingPunct="1"/>
            <a:r>
              <a:rPr lang="en-GB" smtClean="0">
                <a:ea typeface="ＭＳ Ｐゴシック" pitchFamily="34" charset="-128"/>
              </a:rPr>
              <a:t>detoxifying waste products that could be harmful</a:t>
            </a:r>
          </a:p>
          <a:p>
            <a:pPr eaLnBrk="1" hangingPunct="1"/>
            <a:endParaRPr lang="en-GB" smtClean="0">
              <a:ea typeface="ＭＳ Ｐゴシック" pitchFamily="34" charset="-128"/>
            </a:endParaRPr>
          </a:p>
          <a:p>
            <a:pPr eaLnBrk="1" hangingPunct="1"/>
            <a:r>
              <a:rPr lang="en-GB" smtClean="0">
                <a:ea typeface="ＭＳ Ｐゴシック" pitchFamily="34" charset="-128"/>
              </a:rPr>
              <a:t>If liver function is disrupted by disease, toxins and waste products accumulate in the body, stores of vital vitamins become depleted and less nutrients are processed for use by the body.</a:t>
            </a:r>
          </a:p>
          <a:p>
            <a:pPr eaLnBrk="1" hangingPunct="1"/>
            <a:endParaRPr lang="en-GB" smtClean="0">
              <a:ea typeface="ＭＳ Ｐゴシック" pitchFamily="34" charset="-128"/>
            </a:endParaRPr>
          </a:p>
          <a:p>
            <a:pPr eaLnBrk="1" hangingPunct="1"/>
            <a:r>
              <a:rPr lang="en-GB" smtClean="0">
                <a:ea typeface="ＭＳ Ｐゴシック" pitchFamily="34" charset="-128"/>
              </a:rPr>
              <a:t>Severe disruption to the liver can result in death.</a:t>
            </a:r>
          </a:p>
          <a:p>
            <a:pPr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69859AA-D558-443A-BABC-8E641690878A}" type="slidenum">
              <a:rPr lang="en-GB" sz="1200"/>
              <a:pPr/>
              <a:t>54</a:t>
            </a:fld>
            <a:endParaRPr lang="en-GB"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9B1B6A7-52FE-42BA-9966-C098C71F928B}" type="slidenum">
              <a:rPr lang="en-GB" sz="1200"/>
              <a:pPr/>
              <a:t>2</a:t>
            </a:fld>
            <a:endParaRPr lang="en-GB"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821CA83-D45B-4F35-BEF4-FA85E9144FB5}" type="slidenum">
              <a:rPr lang="en-GB" sz="1200"/>
              <a:pPr/>
              <a:t>55</a:t>
            </a:fld>
            <a:endParaRPr lang="en-GB"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55DBAE2-BD19-4ADE-9E4D-F689DFA449DF}" type="slidenum">
              <a:rPr lang="en-GB" sz="1200"/>
              <a:pPr/>
              <a:t>56</a:t>
            </a:fld>
            <a:endParaRPr lang="en-GB"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4C2FA85-CC0C-4C8A-B222-08FDC8EEEDE3}" type="slidenum">
              <a:rPr lang="en-GB" sz="1200"/>
              <a:pPr/>
              <a:t>57</a:t>
            </a:fld>
            <a:endParaRPr lang="en-GB"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5545969-1944-4C87-8C52-B0A240F9F957}" type="slidenum">
              <a:rPr lang="en-GB" sz="1200"/>
              <a:pPr/>
              <a:t>58</a:t>
            </a:fld>
            <a:endParaRPr lang="en-GB"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90EB1C6-D633-4F39-84DB-7BD413CB41BB}" type="slidenum">
              <a:rPr lang="en-GB" sz="1200"/>
              <a:pPr/>
              <a:t>7</a:t>
            </a:fld>
            <a:endParaRPr lang="en-GB" sz="120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850DE08-8C55-4870-8BAC-6368D9D82FF6}" type="slidenum">
              <a:rPr lang="en-GB" sz="1200"/>
              <a:pPr/>
              <a:t>8</a:t>
            </a:fld>
            <a:endParaRPr lang="en-GB"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F38596E-AFF7-4749-BB81-72B856EA6A51}" type="slidenum">
              <a:rPr lang="en-GB" sz="1200"/>
              <a:pPr/>
              <a:t>9</a:t>
            </a:fld>
            <a:endParaRPr lang="en-GB"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657947E-E928-40B5-A45E-C2A1D07FBEA3}" type="slidenum">
              <a:rPr lang="en-GB" sz="1200"/>
              <a:pPr/>
              <a:t>10</a:t>
            </a:fld>
            <a:endParaRPr lang="en-GB"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BBD8133-2F01-4235-96B0-DA28FF143221}" type="slidenum">
              <a:rPr lang="en-GB" sz="1200"/>
              <a:pPr/>
              <a:t>14</a:t>
            </a:fld>
            <a:endParaRPr lang="en-GB" sz="1200"/>
          </a:p>
        </p:txBody>
      </p:sp>
      <p:sp>
        <p:nvSpPr>
          <p:cNvPr id="37891" name="Rectangle 2"/>
          <p:cNvSpPr>
            <a:spLocks noChangeArrowheads="1" noTextEdit="1"/>
          </p:cNvSpPr>
          <p:nvPr>
            <p:ph type="sldImg"/>
          </p:nvPr>
        </p:nvSpPr>
        <p:spPr>
          <a:xfrm>
            <a:off x="1150938" y="692150"/>
            <a:ext cx="4556125" cy="3417888"/>
          </a:xfrm>
          <a:solidFill>
            <a:srgbClr val="FFFFFF"/>
          </a:solidFill>
          <a:ln/>
        </p:spPr>
      </p:sp>
      <p:sp>
        <p:nvSpPr>
          <p:cNvPr id="37892" name="Rectangle 3"/>
          <p:cNvSpPr>
            <a:spLocks noChangeArrowheads="1"/>
          </p:cNvSpPr>
          <p:nvPr>
            <p:ph type="body" idx="1"/>
          </p:nvPr>
        </p:nvSpPr>
        <p:spPr>
          <a:xfrm>
            <a:off x="242888" y="4156075"/>
            <a:ext cx="6332537" cy="4649788"/>
          </a:xfrm>
          <a:solidFill>
            <a:srgbClr val="FFFFFF"/>
          </a:solidFill>
          <a:ln>
            <a:solidFill>
              <a:srgbClr val="000000"/>
            </a:solidFill>
          </a:ln>
        </p:spPr>
        <p:txBody>
          <a:bodyPr/>
          <a:lstStyle/>
          <a:p>
            <a:pPr eaLnBrk="1" hangingPunct="1"/>
            <a:r>
              <a:rPr lang="en-GB" smtClean="0">
                <a:ea typeface="ＭＳ Ｐゴシック" pitchFamily="34" charset="-128"/>
              </a:rPr>
              <a:t>These diagrammatic representations of the liver again show the serious consequences of long term hepatitis B infection on this organ.</a:t>
            </a:r>
          </a:p>
          <a:p>
            <a:pPr eaLnBrk="1" hangingPunct="1"/>
            <a:endParaRPr lang="en-GB" smtClean="0">
              <a:ea typeface="ＭＳ Ｐゴシック" pitchFamily="34" charset="-128"/>
            </a:endParaRPr>
          </a:p>
          <a:p>
            <a:pPr eaLnBrk="1" hangingPunct="1"/>
            <a:r>
              <a:rPr lang="en-GB" smtClean="0">
                <a:ea typeface="ＭＳ Ｐゴシック" pitchFamily="34" charset="-128"/>
              </a:rPr>
              <a:t>The liver is the largest organ in the body, situation in the upper right hand side of the abdomen, just below the ribcage.</a:t>
            </a:r>
          </a:p>
          <a:p>
            <a:pPr eaLnBrk="1" hangingPunct="1"/>
            <a:endParaRPr lang="en-GB" smtClean="0">
              <a:ea typeface="ＭＳ Ｐゴシック" pitchFamily="34" charset="-128"/>
            </a:endParaRPr>
          </a:p>
          <a:p>
            <a:pPr eaLnBrk="1" hangingPunct="1"/>
            <a:r>
              <a:rPr lang="en-GB" smtClean="0">
                <a:ea typeface="ＭＳ Ｐゴシック" pitchFamily="34" charset="-128"/>
              </a:rPr>
              <a:t>It is made up of cells called hepatocytes (liver cells) arranged into groups called lobules.  </a:t>
            </a:r>
          </a:p>
          <a:p>
            <a:pPr eaLnBrk="1" hangingPunct="1"/>
            <a:endParaRPr lang="en-GB" smtClean="0">
              <a:ea typeface="ＭＳ Ｐゴシック" pitchFamily="34" charset="-128"/>
            </a:endParaRPr>
          </a:p>
          <a:p>
            <a:pPr eaLnBrk="1" hangingPunct="1"/>
            <a:r>
              <a:rPr lang="en-GB" smtClean="0">
                <a:ea typeface="ＭＳ Ｐゴシック" pitchFamily="34" charset="-128"/>
              </a:rPr>
              <a:t>Liver cells perform a variety of very important functions, including</a:t>
            </a:r>
          </a:p>
          <a:p>
            <a:pPr lvl="1" eaLnBrk="1" hangingPunct="1"/>
            <a:r>
              <a:rPr lang="en-GB" smtClean="0">
                <a:ea typeface="ＭＳ Ｐゴシック" pitchFamily="34" charset="-128"/>
              </a:rPr>
              <a:t>processing absorbed nutrients</a:t>
            </a:r>
          </a:p>
          <a:p>
            <a:pPr lvl="1" eaLnBrk="1" hangingPunct="1"/>
            <a:r>
              <a:rPr lang="en-GB" smtClean="0">
                <a:ea typeface="ＭＳ Ｐゴシック" pitchFamily="34" charset="-128"/>
              </a:rPr>
              <a:t>storing vitamins and sources of energy</a:t>
            </a:r>
          </a:p>
          <a:p>
            <a:pPr lvl="1" eaLnBrk="1" hangingPunct="1"/>
            <a:r>
              <a:rPr lang="en-GB" smtClean="0">
                <a:ea typeface="ＭＳ Ｐゴシック" pitchFamily="34" charset="-128"/>
              </a:rPr>
              <a:t>detoxifying waste products that could be harmful</a:t>
            </a:r>
          </a:p>
          <a:p>
            <a:pPr eaLnBrk="1" hangingPunct="1"/>
            <a:endParaRPr lang="en-GB" smtClean="0">
              <a:ea typeface="ＭＳ Ｐゴシック" pitchFamily="34" charset="-128"/>
            </a:endParaRPr>
          </a:p>
          <a:p>
            <a:pPr eaLnBrk="1" hangingPunct="1"/>
            <a:r>
              <a:rPr lang="en-GB" smtClean="0">
                <a:ea typeface="ＭＳ Ｐゴシック" pitchFamily="34" charset="-128"/>
              </a:rPr>
              <a:t>If liver function is disrupted by disease, toxins and waste products accumulate in the body, stores of vital vitamins become depleted and less nutrients are processed for use by the body.</a:t>
            </a:r>
          </a:p>
          <a:p>
            <a:pPr eaLnBrk="1" hangingPunct="1"/>
            <a:endParaRPr lang="en-GB" smtClean="0">
              <a:ea typeface="ＭＳ Ｐゴシック" pitchFamily="34" charset="-128"/>
            </a:endParaRPr>
          </a:p>
          <a:p>
            <a:pPr eaLnBrk="1" hangingPunct="1"/>
            <a:r>
              <a:rPr lang="en-GB" smtClean="0">
                <a:ea typeface="ＭＳ Ｐゴシック" pitchFamily="34" charset="-128"/>
              </a:rPr>
              <a:t>Severe disruption to the liver can result in death.</a:t>
            </a:r>
          </a:p>
          <a:p>
            <a:pPr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C2972AC-42CC-4448-BED3-81D65FFA030C}" type="slidenum">
              <a:rPr lang="en-US" sz="1200"/>
              <a:pPr/>
              <a:t>16</a:t>
            </a:fld>
            <a:endParaRPr lang="en-US" sz="1200"/>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r"/>
            <a:fld id="{9C047868-D274-46D5-ACD9-F67238D08D03}" type="slidenum">
              <a:rPr lang="en-US" sz="1200">
                <a:cs typeface="Arial" pitchFamily="34" charset="0"/>
              </a:rPr>
              <a:pPr algn="r"/>
              <a:t>16</a:t>
            </a:fld>
            <a:endParaRPr lang="en-US" sz="1200">
              <a:cs typeface="Arial" pitchFamily="34" charset="0"/>
            </a:endParaRPr>
          </a:p>
        </p:txBody>
      </p:sp>
      <p:sp>
        <p:nvSpPr>
          <p:cNvPr id="40964" name="Rectangle 2"/>
          <p:cNvSpPr>
            <a:spLocks noGrp="1" noRot="1" noChangeAspect="1" noChangeArrowheads="1" noTextEdit="1"/>
          </p:cNvSpPr>
          <p:nvPr>
            <p:ph type="sldImg"/>
          </p:nvPr>
        </p:nvSpPr>
        <p:spPr>
          <a:solidFill>
            <a:srgbClr val="FFFFFF"/>
          </a:solidFill>
          <a:ln/>
        </p:spPr>
      </p:sp>
      <p:sp>
        <p:nvSpPr>
          <p:cNvPr id="4096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03FD9B2-76D6-4CCE-93F2-960827DCFBD6}" type="slidenum">
              <a:rPr lang="en-US" sz="1200"/>
              <a:pPr/>
              <a:t>17</a:t>
            </a:fld>
            <a:endParaRPr lang="en-US" sz="1200"/>
          </a:p>
        </p:txBody>
      </p:sp>
      <p:sp>
        <p:nvSpPr>
          <p:cNvPr id="4301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a:lnSpc>
                <a:spcPct val="90000"/>
              </a:lnSpc>
            </a:pPr>
            <a:r>
              <a:rPr lang="en-US" altLang="ja-JP" sz="800" smtClean="0">
                <a:ea typeface="ＭＳ Ｐゴシック" pitchFamily="34" charset="-128"/>
              </a:rPr>
              <a:t>This describes the relationship between baseline HBV-DNA levels and the risk for cirrhosis in patients followed for a mean of 11 years.  The 1563 patients (44%) with a level of 10</a:t>
            </a:r>
            <a:r>
              <a:rPr lang="en-US" altLang="ja-JP" sz="800" baseline="30000" smtClean="0">
                <a:ea typeface="ＭＳ Ｐゴシック" pitchFamily="34" charset="-128"/>
              </a:rPr>
              <a:t>4</a:t>
            </a:r>
            <a:r>
              <a:rPr lang="en-US" altLang="ja-JP" sz="800" smtClean="0">
                <a:ea typeface="ＭＳ Ｐゴシック" pitchFamily="34" charset="-128"/>
              </a:rPr>
              <a:t> copies/mL or more accounted for 274 (75%) of the cirrhosis cases.  The cumulative incidence of cirrhosis increased with increased baseline viral levels.  For patients with a baseline serum HBV-DNA level of less than 300, the incidence was 4.5%. For patients with a baseline serum HBV-DNA level of 10</a:t>
            </a:r>
            <a:r>
              <a:rPr lang="en-US" altLang="ja-JP" sz="800" baseline="30000" smtClean="0">
                <a:ea typeface="ＭＳ Ｐゴシック" pitchFamily="34" charset="-128"/>
              </a:rPr>
              <a:t>6</a:t>
            </a:r>
            <a:r>
              <a:rPr lang="en-US" altLang="ja-JP" sz="800" smtClean="0">
                <a:ea typeface="ＭＳ Ｐゴシック" pitchFamily="34" charset="-128"/>
              </a:rPr>
              <a:t> copies/mL or more, the incidence was 36.2%  </a:t>
            </a:r>
            <a:r>
              <a:rPr lang="en-US" sz="800" smtClean="0">
                <a:ea typeface="ＭＳ Ｐゴシック" pitchFamily="34" charset="-128"/>
              </a:rPr>
              <a:t>Serum hepatitis B virus (HBV) DNA level is a marker of viral replication and efficacy of antiviral treatment in individuals with chronic hepatitis B.</a:t>
            </a:r>
          </a:p>
          <a:p>
            <a:pPr>
              <a:lnSpc>
                <a:spcPct val="90000"/>
              </a:lnSpc>
            </a:pPr>
            <a:endParaRPr lang="en-US" sz="800" b="1" smtClean="0">
              <a:ea typeface="ＭＳ Ｐゴシック" pitchFamily="34" charset="-128"/>
            </a:endParaRPr>
          </a:p>
          <a:p>
            <a:pPr>
              <a:lnSpc>
                <a:spcPct val="90000"/>
              </a:lnSpc>
            </a:pPr>
            <a:r>
              <a:rPr lang="en-US" sz="800" smtClean="0">
                <a:ea typeface="ＭＳ Ｐゴシック" pitchFamily="34" charset="-128"/>
              </a:rPr>
              <a:t>The objective of the REVEAL study was to evaluate the relationship between serum HBV DNA level and risk of hepatocellular carcinoma.  This was a prospective cohort study of 3653 participants (aged 30-65 years), who were seropositive for the hepatitis B surface antigen and seronegative for antibodies against the hepatitis C virus, recruited to a community based cancer screening program in Taiwan between 1991 and 1992.  The main outcome measure was the incidence of hepatocellular carcinoma during follow-up examination and by data linkage with the national cancer registry and the death certification systems.</a:t>
            </a:r>
          </a:p>
          <a:p>
            <a:pPr>
              <a:lnSpc>
                <a:spcPct val="90000"/>
              </a:lnSpc>
            </a:pPr>
            <a:endParaRPr lang="en-US" sz="800" smtClean="0">
              <a:ea typeface="ＭＳ Ｐゴシック" pitchFamily="34" charset="-128"/>
            </a:endParaRPr>
          </a:p>
          <a:p>
            <a:pPr>
              <a:lnSpc>
                <a:spcPct val="90000"/>
              </a:lnSpc>
            </a:pPr>
            <a:r>
              <a:rPr lang="en-US" sz="800" smtClean="0">
                <a:ea typeface="ＭＳ Ｐゴシック" pitchFamily="34" charset="-128"/>
              </a:rPr>
              <a:t>164 incident cases of hepatocellular carcinoma and 346 deaths during a mean follow-up of 11.4 years and 41 779 person-years of follow-up were reported. The incidence of hepatocellular carcinoma increased with serum HBV DNA level at study entry in a dose-response relationship ranging from 108 per 100 000 person-years for an HBV DNA level of less than 300 copies/mL to 1152 per 100 000 person-years for an HBV DNA level of 1 million copies/mL or greater. The corresponding cumulative incidence rates of hepatocellular carcinoma were 1.3% and 14.9%, respectively. The biological gradient of hepatocellular carcinoma by serum HBV DNA levels remained significant (</a:t>
            </a:r>
            <a:r>
              <a:rPr lang="en-US" sz="800" i="1" smtClean="0">
                <a:ea typeface="ＭＳ Ｐゴシック" pitchFamily="34" charset="-128"/>
              </a:rPr>
              <a:t>P</a:t>
            </a:r>
            <a:r>
              <a:rPr lang="en-US" sz="800" smtClean="0">
                <a:ea typeface="ＭＳ Ｐゴシック" pitchFamily="34" charset="-128"/>
              </a:rPr>
              <a:t>.001) after adjustment for sex, age, cigarette smoking, alcohol consumption, serostatus for the hepatitis B e antigen (HBeAg), serum alanine aminotransferase level, and liver cirrhosis at study entry. The dose-response relationship was most prominent for participants who were seronegative for HBeAg with normal serum alanine aminotransferase levels and no liver cirrhosis at study entry. Participants with persistent elevation of serum HBV DNA level during follow-up had the highest hepatocellular carcinoma risk.</a:t>
            </a:r>
          </a:p>
          <a:p>
            <a:pPr>
              <a:lnSpc>
                <a:spcPct val="90000"/>
              </a:lnSpc>
            </a:pPr>
            <a:endParaRPr lang="en-US" sz="800" b="1" smtClean="0">
              <a:ea typeface="ＭＳ Ｐゴシック" pitchFamily="34" charset="-128"/>
            </a:endParaRPr>
          </a:p>
          <a:p>
            <a:pPr>
              <a:lnSpc>
                <a:spcPct val="90000"/>
              </a:lnSpc>
            </a:pPr>
            <a:r>
              <a:rPr lang="en-US" sz="800" smtClean="0">
                <a:ea typeface="ＭＳ Ｐゴシック" pitchFamily="34" charset="-128"/>
              </a:rPr>
              <a:t>Elevated serum HBV DNA level (10 000 copies/mL) is a strong risk predictor of hepatocellular carcinoma independent of HBeAg, serum alanine aminotransferase level, and liver cirrhosis.</a:t>
            </a:r>
          </a:p>
          <a:p>
            <a:pPr>
              <a:lnSpc>
                <a:spcPct val="90000"/>
              </a:lnSpc>
            </a:pPr>
            <a:endParaRPr lang="en-US" sz="800" b="1" smtClean="0">
              <a:ea typeface="ＭＳ Ｐゴシック" pitchFamily="34" charset="-128"/>
            </a:endParaRPr>
          </a:p>
          <a:p>
            <a:pPr>
              <a:lnSpc>
                <a:spcPct val="90000"/>
              </a:lnSpc>
            </a:pPr>
            <a:endParaRPr lang="en-US" altLang="ja-JP" sz="800" smtClean="0">
              <a:ea typeface="ＭＳ Ｐゴシック" pitchFamily="34" charset="-128"/>
            </a:endParaRPr>
          </a:p>
          <a:p>
            <a:pPr>
              <a:lnSpc>
                <a:spcPct val="90000"/>
              </a:lnSpc>
            </a:pPr>
            <a:endParaRPr lang="en-US" sz="800" baseline="30000" smtClean="0">
              <a:ea typeface="ＭＳ Ｐゴシック" pitchFamily="34" charset="-128"/>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C619F9F-16D7-4FAB-9779-86B6ED493296}" type="slidenum">
              <a:rPr lang="en-GB"/>
              <a:pPr/>
              <a:t>‹#›</a:t>
            </a:fld>
            <a:endParaRPr lang="en-GB"/>
          </a:p>
        </p:txBody>
      </p:sp>
    </p:spTree>
    <p:extLst>
      <p:ext uri="{BB962C8B-B14F-4D97-AF65-F5344CB8AC3E}">
        <p14:creationId xmlns:p14="http://schemas.microsoft.com/office/powerpoint/2010/main" val="266528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9EB695B-2C2C-4A9C-9933-3E8F56E6A795}" type="slidenum">
              <a:rPr lang="en-GB"/>
              <a:pPr/>
              <a:t>‹#›</a:t>
            </a:fld>
            <a:endParaRPr lang="en-GB"/>
          </a:p>
        </p:txBody>
      </p:sp>
    </p:spTree>
    <p:extLst>
      <p:ext uri="{BB962C8B-B14F-4D97-AF65-F5344CB8AC3E}">
        <p14:creationId xmlns:p14="http://schemas.microsoft.com/office/powerpoint/2010/main" val="285109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A30F77A-C9D8-4E6C-9642-C88202278496}" type="slidenum">
              <a:rPr lang="en-GB"/>
              <a:pPr/>
              <a:t>‹#›</a:t>
            </a:fld>
            <a:endParaRPr lang="en-GB"/>
          </a:p>
        </p:txBody>
      </p:sp>
    </p:spTree>
    <p:extLst>
      <p:ext uri="{BB962C8B-B14F-4D97-AF65-F5344CB8AC3E}">
        <p14:creationId xmlns:p14="http://schemas.microsoft.com/office/powerpoint/2010/main" val="214989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E2C5AB4-E218-4374-BBE2-9F8AD40C9E85}" type="slidenum">
              <a:rPr lang="en-GB"/>
              <a:pPr/>
              <a:t>‹#›</a:t>
            </a:fld>
            <a:endParaRPr lang="en-GB"/>
          </a:p>
        </p:txBody>
      </p:sp>
    </p:spTree>
    <p:extLst>
      <p:ext uri="{BB962C8B-B14F-4D97-AF65-F5344CB8AC3E}">
        <p14:creationId xmlns:p14="http://schemas.microsoft.com/office/powerpoint/2010/main" val="2295770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9D0633F-F973-4B6C-B2F0-3B7225A7702E}" type="slidenum">
              <a:rPr lang="en-GB"/>
              <a:pPr/>
              <a:t>‹#›</a:t>
            </a:fld>
            <a:endParaRPr lang="en-GB"/>
          </a:p>
        </p:txBody>
      </p:sp>
    </p:spTree>
    <p:extLst>
      <p:ext uri="{BB962C8B-B14F-4D97-AF65-F5344CB8AC3E}">
        <p14:creationId xmlns:p14="http://schemas.microsoft.com/office/powerpoint/2010/main" val="1368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B8192BA-B9EA-4D9D-8203-4BDEDE001AF5}" type="slidenum">
              <a:rPr lang="en-GB"/>
              <a:pPr/>
              <a:t>‹#›</a:t>
            </a:fld>
            <a:endParaRPr lang="en-GB"/>
          </a:p>
        </p:txBody>
      </p:sp>
    </p:spTree>
    <p:extLst>
      <p:ext uri="{BB962C8B-B14F-4D97-AF65-F5344CB8AC3E}">
        <p14:creationId xmlns:p14="http://schemas.microsoft.com/office/powerpoint/2010/main" val="6963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AB73660-0D3E-4DB5-8359-7707D82CA6B1}" type="slidenum">
              <a:rPr lang="en-GB"/>
              <a:pPr/>
              <a:t>‹#›</a:t>
            </a:fld>
            <a:endParaRPr lang="en-GB"/>
          </a:p>
        </p:txBody>
      </p:sp>
    </p:spTree>
    <p:extLst>
      <p:ext uri="{BB962C8B-B14F-4D97-AF65-F5344CB8AC3E}">
        <p14:creationId xmlns:p14="http://schemas.microsoft.com/office/powerpoint/2010/main" val="234264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31E81B6-88AB-4138-849B-8C208CCFEB57}" type="slidenum">
              <a:rPr lang="en-GB"/>
              <a:pPr/>
              <a:t>‹#›</a:t>
            </a:fld>
            <a:endParaRPr lang="en-GB"/>
          </a:p>
        </p:txBody>
      </p:sp>
    </p:spTree>
    <p:extLst>
      <p:ext uri="{BB962C8B-B14F-4D97-AF65-F5344CB8AC3E}">
        <p14:creationId xmlns:p14="http://schemas.microsoft.com/office/powerpoint/2010/main" val="135266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36015380-C46A-4AD6-A3ED-4351E1DBF6CB}" type="slidenum">
              <a:rPr lang="en-GB"/>
              <a:pPr/>
              <a:t>‹#›</a:t>
            </a:fld>
            <a:endParaRPr lang="en-GB"/>
          </a:p>
        </p:txBody>
      </p:sp>
    </p:spTree>
    <p:extLst>
      <p:ext uri="{BB962C8B-B14F-4D97-AF65-F5344CB8AC3E}">
        <p14:creationId xmlns:p14="http://schemas.microsoft.com/office/powerpoint/2010/main" val="33070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C824FF9-4C8C-433C-B1ED-1B0B41B32D13}" type="slidenum">
              <a:rPr lang="en-GB"/>
              <a:pPr/>
              <a:t>‹#›</a:t>
            </a:fld>
            <a:endParaRPr lang="en-GB"/>
          </a:p>
        </p:txBody>
      </p:sp>
    </p:spTree>
    <p:extLst>
      <p:ext uri="{BB962C8B-B14F-4D97-AF65-F5344CB8AC3E}">
        <p14:creationId xmlns:p14="http://schemas.microsoft.com/office/powerpoint/2010/main" val="17484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A91AB441-6188-46C9-BBF4-3E2008A539D8}" type="slidenum">
              <a:rPr lang="en-GB"/>
              <a:pPr/>
              <a:t>‹#›</a:t>
            </a:fld>
            <a:endParaRPr lang="en-GB"/>
          </a:p>
        </p:txBody>
      </p:sp>
    </p:spTree>
    <p:extLst>
      <p:ext uri="{BB962C8B-B14F-4D97-AF65-F5344CB8AC3E}">
        <p14:creationId xmlns:p14="http://schemas.microsoft.com/office/powerpoint/2010/main" val="250261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95335F4-DA2B-46D6-AEB5-0CC6AFB3EE8D}" type="slidenum">
              <a:rPr lang="en-GB"/>
              <a:pPr/>
              <a:t>‹#›</a:t>
            </a:fld>
            <a:endParaRPr lang="en-GB"/>
          </a:p>
        </p:txBody>
      </p:sp>
    </p:spTree>
    <p:extLst>
      <p:ext uri="{BB962C8B-B14F-4D97-AF65-F5344CB8AC3E}">
        <p14:creationId xmlns:p14="http://schemas.microsoft.com/office/powerpoint/2010/main" val="190813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CDA5107-0F4F-4512-ABCC-D672D31CC441}" type="slidenum">
              <a:rPr lang="en-GB"/>
              <a:pPr/>
              <a:t>‹#›</a:t>
            </a:fld>
            <a:endParaRPr lang="en-GB"/>
          </a:p>
        </p:txBody>
      </p:sp>
    </p:spTree>
    <p:extLst>
      <p:ext uri="{BB962C8B-B14F-4D97-AF65-F5344CB8AC3E}">
        <p14:creationId xmlns:p14="http://schemas.microsoft.com/office/powerpoint/2010/main" val="412281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GB"/>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GB"/>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95A658-5C24-4067-9951-E7D3952539B9}" type="slidenum">
              <a:rPr lang="en-GB"/>
              <a:pPr/>
              <a:t>‹#›</a:t>
            </a:fld>
            <a:endParaRPr lang="en-GB"/>
          </a:p>
        </p:txBody>
      </p:sp>
      <p:sp>
        <p:nvSpPr>
          <p:cNvPr id="2055" name="Line 7"/>
          <p:cNvSpPr>
            <a:spLocks noChangeShapeType="1"/>
          </p:cNvSpPr>
          <p:nvPr/>
        </p:nvSpPr>
        <p:spPr bwMode="auto">
          <a:xfrm>
            <a:off x="0" y="1828800"/>
            <a:ext cx="9144000" cy="0"/>
          </a:xfrm>
          <a:prstGeom prst="line">
            <a:avLst/>
          </a:prstGeom>
          <a:noFill/>
          <a:ln w="76200">
            <a:solidFill>
              <a:schemeClr val="accent2"/>
            </a:solidFill>
            <a:round/>
            <a:headEnd/>
            <a:tailEnd/>
          </a:ln>
          <a:effectLst/>
        </p:spPr>
        <p:txBody>
          <a:bodyPr wrap="none" anchor="ctr"/>
          <a:lstStyle/>
          <a:p>
            <a:pPr>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accent2"/>
          </a:solidFill>
          <a:latin typeface="Geneva" charset="0"/>
          <a:ea typeface="ＭＳ Ｐゴシック" charset="-128"/>
          <a:cs typeface="ＭＳ Ｐゴシック" charset="-128"/>
        </a:defRPr>
      </a:lvl2pPr>
      <a:lvl3pPr algn="ctr" rtl="0" eaLnBrk="0" fontAlgn="base" hangingPunct="0">
        <a:spcBef>
          <a:spcPct val="0"/>
        </a:spcBef>
        <a:spcAft>
          <a:spcPct val="0"/>
        </a:spcAft>
        <a:defRPr sz="4400" b="1">
          <a:solidFill>
            <a:schemeClr val="accent2"/>
          </a:solidFill>
          <a:latin typeface="Geneva" charset="0"/>
          <a:ea typeface="ＭＳ Ｐゴシック" charset="-128"/>
          <a:cs typeface="ＭＳ Ｐゴシック" charset="-128"/>
        </a:defRPr>
      </a:lvl3pPr>
      <a:lvl4pPr algn="ctr" rtl="0" eaLnBrk="0" fontAlgn="base" hangingPunct="0">
        <a:spcBef>
          <a:spcPct val="0"/>
        </a:spcBef>
        <a:spcAft>
          <a:spcPct val="0"/>
        </a:spcAft>
        <a:defRPr sz="4400" b="1">
          <a:solidFill>
            <a:schemeClr val="accent2"/>
          </a:solidFill>
          <a:latin typeface="Geneva" charset="0"/>
          <a:ea typeface="ＭＳ Ｐゴシック" charset="-128"/>
          <a:cs typeface="ＭＳ Ｐゴシック" charset="-128"/>
        </a:defRPr>
      </a:lvl4pPr>
      <a:lvl5pPr algn="ctr" rtl="0" eaLnBrk="0" fontAlgn="base" hangingPunct="0">
        <a:spcBef>
          <a:spcPct val="0"/>
        </a:spcBef>
        <a:spcAft>
          <a:spcPct val="0"/>
        </a:spcAft>
        <a:defRPr sz="4400" b="1">
          <a:solidFill>
            <a:schemeClr val="accent2"/>
          </a:solidFill>
          <a:latin typeface="Geneva" charset="0"/>
          <a:ea typeface="ＭＳ Ｐゴシック" charset="-128"/>
          <a:cs typeface="ＭＳ Ｐゴシック" charset="-128"/>
        </a:defRPr>
      </a:lvl5pPr>
      <a:lvl6pPr marL="457200" algn="ctr" rtl="0" fontAlgn="base">
        <a:spcBef>
          <a:spcPct val="0"/>
        </a:spcBef>
        <a:spcAft>
          <a:spcPct val="0"/>
        </a:spcAft>
        <a:defRPr sz="4400" b="1">
          <a:solidFill>
            <a:schemeClr val="accent2"/>
          </a:solidFill>
          <a:latin typeface="Geneva" charset="0"/>
        </a:defRPr>
      </a:lvl6pPr>
      <a:lvl7pPr marL="914400" algn="ctr" rtl="0" fontAlgn="base">
        <a:spcBef>
          <a:spcPct val="0"/>
        </a:spcBef>
        <a:spcAft>
          <a:spcPct val="0"/>
        </a:spcAft>
        <a:defRPr sz="4400" b="1">
          <a:solidFill>
            <a:schemeClr val="accent2"/>
          </a:solidFill>
          <a:latin typeface="Geneva" charset="0"/>
        </a:defRPr>
      </a:lvl7pPr>
      <a:lvl8pPr marL="1371600" algn="ctr" rtl="0" fontAlgn="base">
        <a:spcBef>
          <a:spcPct val="0"/>
        </a:spcBef>
        <a:spcAft>
          <a:spcPct val="0"/>
        </a:spcAft>
        <a:defRPr sz="4400" b="1">
          <a:solidFill>
            <a:schemeClr val="accent2"/>
          </a:solidFill>
          <a:latin typeface="Geneva" charset="0"/>
        </a:defRPr>
      </a:lvl8pPr>
      <a:lvl9pPr marL="1828800" algn="ctr" rtl="0" fontAlgn="base">
        <a:spcBef>
          <a:spcPct val="0"/>
        </a:spcBef>
        <a:spcAft>
          <a:spcPct val="0"/>
        </a:spcAft>
        <a:defRPr sz="4400" b="1">
          <a:solidFill>
            <a:schemeClr val="accent2"/>
          </a:solidFill>
          <a:latin typeface="Geneva" charset="0"/>
        </a:defRPr>
      </a:lvl9pPr>
    </p:titleStyle>
    <p:bodyStyle>
      <a:lvl1pPr marL="342900" indent="-342900" algn="l" rtl="0" eaLnBrk="0" fontAlgn="base" hangingPunct="0">
        <a:spcBef>
          <a:spcPct val="20000"/>
        </a:spcBef>
        <a:spcAft>
          <a:spcPct val="0"/>
        </a:spcAft>
        <a:buChar char="•"/>
        <a:defRPr sz="3200" b="1">
          <a:solidFill>
            <a:srgbClr val="1822CD"/>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3200" b="1">
          <a:solidFill>
            <a:srgbClr val="1822CD"/>
          </a:solidFill>
          <a:latin typeface="+mn-lt"/>
          <a:ea typeface="ＭＳ Ｐゴシック" charset="-128"/>
        </a:defRPr>
      </a:lvl2pPr>
      <a:lvl3pPr marL="1143000" indent="-228600" algn="l" rtl="0" eaLnBrk="0" fontAlgn="base" hangingPunct="0">
        <a:spcBef>
          <a:spcPct val="20000"/>
        </a:spcBef>
        <a:spcAft>
          <a:spcPct val="0"/>
        </a:spcAft>
        <a:buChar char="•"/>
        <a:defRPr sz="3200" b="1">
          <a:solidFill>
            <a:srgbClr val="1822CD"/>
          </a:solidFill>
          <a:latin typeface="+mn-lt"/>
          <a:ea typeface="ＭＳ Ｐゴシック" charset="-128"/>
        </a:defRPr>
      </a:lvl3pPr>
      <a:lvl4pPr marL="1600200" indent="-228600" algn="l" rtl="0" eaLnBrk="0" fontAlgn="base" hangingPunct="0">
        <a:spcBef>
          <a:spcPct val="20000"/>
        </a:spcBef>
        <a:spcAft>
          <a:spcPct val="0"/>
        </a:spcAft>
        <a:buChar char="–"/>
        <a:defRPr sz="3200" b="1">
          <a:solidFill>
            <a:srgbClr val="1822CD"/>
          </a:solidFill>
          <a:latin typeface="+mn-lt"/>
          <a:ea typeface="ＭＳ Ｐゴシック" charset="-128"/>
        </a:defRPr>
      </a:lvl4pPr>
      <a:lvl5pPr marL="2057400" indent="-228600" algn="l" rtl="0" eaLnBrk="0" fontAlgn="base" hangingPunct="0">
        <a:spcBef>
          <a:spcPct val="20000"/>
        </a:spcBef>
        <a:spcAft>
          <a:spcPct val="0"/>
        </a:spcAft>
        <a:buChar char="»"/>
        <a:defRPr sz="3200" b="1">
          <a:solidFill>
            <a:srgbClr val="1822CD"/>
          </a:solidFill>
          <a:latin typeface="+mn-lt"/>
          <a:ea typeface="ＭＳ Ｐゴシック" charset="-128"/>
        </a:defRPr>
      </a:lvl5pPr>
      <a:lvl6pPr marL="2514600" indent="-228600" algn="l" rtl="0" fontAlgn="base">
        <a:spcBef>
          <a:spcPct val="20000"/>
        </a:spcBef>
        <a:spcAft>
          <a:spcPct val="0"/>
        </a:spcAft>
        <a:buChar char="»"/>
        <a:defRPr sz="3200" b="1">
          <a:solidFill>
            <a:srgbClr val="1822CD"/>
          </a:solidFill>
          <a:latin typeface="+mn-lt"/>
          <a:ea typeface="ＭＳ Ｐゴシック" charset="-128"/>
        </a:defRPr>
      </a:lvl6pPr>
      <a:lvl7pPr marL="2971800" indent="-228600" algn="l" rtl="0" fontAlgn="base">
        <a:spcBef>
          <a:spcPct val="20000"/>
        </a:spcBef>
        <a:spcAft>
          <a:spcPct val="0"/>
        </a:spcAft>
        <a:buChar char="»"/>
        <a:defRPr sz="3200" b="1">
          <a:solidFill>
            <a:srgbClr val="1822CD"/>
          </a:solidFill>
          <a:latin typeface="+mn-lt"/>
          <a:ea typeface="ＭＳ Ｐゴシック" charset="-128"/>
        </a:defRPr>
      </a:lvl7pPr>
      <a:lvl8pPr marL="3429000" indent="-228600" algn="l" rtl="0" fontAlgn="base">
        <a:spcBef>
          <a:spcPct val="20000"/>
        </a:spcBef>
        <a:spcAft>
          <a:spcPct val="0"/>
        </a:spcAft>
        <a:buChar char="»"/>
        <a:defRPr sz="3200" b="1">
          <a:solidFill>
            <a:srgbClr val="1822CD"/>
          </a:solidFill>
          <a:latin typeface="+mn-lt"/>
          <a:ea typeface="ＭＳ Ｐゴシック" charset="-128"/>
        </a:defRPr>
      </a:lvl8pPr>
      <a:lvl9pPr marL="3886200" indent="-228600" algn="l" rtl="0" fontAlgn="base">
        <a:spcBef>
          <a:spcPct val="20000"/>
        </a:spcBef>
        <a:spcAft>
          <a:spcPct val="0"/>
        </a:spcAft>
        <a:buChar char="»"/>
        <a:defRPr sz="3200" b="1">
          <a:solidFill>
            <a:srgbClr val="1822CD"/>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1025"/>
            <a:ext cx="76962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219200" y="2362200"/>
            <a:ext cx="6477000" cy="3124200"/>
          </a:xfrm>
          <a:prstGeom prst="rect">
            <a:avLst/>
          </a:prstGeom>
          <a:solidFill>
            <a:schemeClr val="bg1"/>
          </a:solidFill>
          <a:ln w="9525">
            <a:solidFill>
              <a:schemeClr val="tx1"/>
            </a:solidFill>
            <a:miter lim="800000"/>
            <a:headEnd/>
            <a:tailEnd/>
          </a:ln>
        </p:spPr>
        <p:txBody>
          <a:bodyPr wrap="none" anchor="ctr"/>
          <a:lstStyle/>
          <a:p>
            <a:pPr algn="ctr"/>
            <a:r>
              <a:rPr lang="en-GB" sz="9800" dirty="0" smtClean="0">
                <a:latin typeface="Arial" pitchFamily="34" charset="0"/>
                <a:cs typeface="Arial" pitchFamily="34" charset="0"/>
              </a:rPr>
              <a:t>Viral </a:t>
            </a:r>
          </a:p>
          <a:p>
            <a:pPr algn="ctr"/>
            <a:r>
              <a:rPr lang="en-GB" sz="9800" dirty="0" smtClean="0">
                <a:latin typeface="Arial" pitchFamily="34" charset="0"/>
                <a:cs typeface="Arial" pitchFamily="34" charset="0"/>
              </a:rPr>
              <a:t>hepatitis</a:t>
            </a:r>
            <a:endParaRPr lang="en-GB" sz="9800" dirty="0">
              <a:latin typeface="Arial" pitchFamily="34" charset="0"/>
              <a:cs typeface="Arial" pitchFamily="34" charset="0"/>
            </a:endParaRPr>
          </a:p>
        </p:txBody>
      </p:sp>
      <p:sp>
        <p:nvSpPr>
          <p:cNvPr id="17412" name="Rectangle 4"/>
          <p:cNvSpPr>
            <a:spLocks noChangeArrowheads="1"/>
          </p:cNvSpPr>
          <p:nvPr/>
        </p:nvSpPr>
        <p:spPr bwMode="auto">
          <a:xfrm>
            <a:off x="5257800" y="914400"/>
            <a:ext cx="1981200" cy="1295400"/>
          </a:xfrm>
          <a:prstGeom prst="rect">
            <a:avLst/>
          </a:prstGeom>
          <a:solidFill>
            <a:schemeClr val="bg1"/>
          </a:solidFill>
          <a:ln w="9525">
            <a:solidFill>
              <a:schemeClr val="tx1"/>
            </a:solidFill>
            <a:miter lim="800000"/>
            <a:headEnd/>
            <a:tailEnd/>
          </a:ln>
        </p:spPr>
        <p:txBody>
          <a:bodyPr wrap="none" anchor="ctr"/>
          <a:lstStyle/>
          <a:p>
            <a:pPr algn="ctr"/>
            <a:r>
              <a:rPr lang="en-GB" sz="9600" dirty="0" smtClean="0">
                <a:latin typeface="Arial" pitchFamily="34" charset="0"/>
                <a:cs typeface="Arial" pitchFamily="34" charset="0"/>
              </a:rPr>
              <a:t>of</a:t>
            </a:r>
            <a:endParaRPr lang="en-GB" sz="9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736850" y="30480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Times New Roman" pitchFamily="18" charset="0"/>
              </a:rPr>
              <a:t>HEPADNA VIRUSES.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ea typeface="ＭＳ Ｐゴシック" pitchFamily="34" charset="-128"/>
              </a:rPr>
              <a:t>HEPATITIS B VIRUS</a:t>
            </a:r>
          </a:p>
        </p:txBody>
      </p:sp>
      <p:sp>
        <p:nvSpPr>
          <p:cNvPr id="33795" name="Rectangle 3"/>
          <p:cNvSpPr>
            <a:spLocks noGrp="1" noChangeArrowheads="1"/>
          </p:cNvSpPr>
          <p:nvPr>
            <p:ph type="body" idx="1"/>
          </p:nvPr>
        </p:nvSpPr>
        <p:spPr/>
        <p:txBody>
          <a:bodyPr/>
          <a:lstStyle/>
          <a:p>
            <a:pPr eaLnBrk="1" hangingPunct="1"/>
            <a:r>
              <a:rPr lang="en-GB" smtClean="0">
                <a:ea typeface="ＭＳ Ｐゴシック" pitchFamily="34" charset="-128"/>
              </a:rPr>
              <a:t>Sexual</a:t>
            </a:r>
          </a:p>
          <a:p>
            <a:pPr eaLnBrk="1" hangingPunct="1"/>
            <a:r>
              <a:rPr lang="en-GB" smtClean="0">
                <a:ea typeface="ＭＳ Ｐゴシック" pitchFamily="34" charset="-128"/>
              </a:rPr>
              <a:t>Vertical</a:t>
            </a:r>
          </a:p>
          <a:p>
            <a:pPr eaLnBrk="1" hangingPunct="1"/>
            <a:r>
              <a:rPr lang="en-GB" smtClean="0">
                <a:ea typeface="ＭＳ Ｐゴシック" pitchFamily="34" charset="-128"/>
              </a:rPr>
              <a:t>Blood products</a:t>
            </a:r>
          </a:p>
          <a:p>
            <a:pPr eaLnBrk="1" hangingPunct="1"/>
            <a:r>
              <a:rPr lang="en-GB" smtClean="0">
                <a:ea typeface="ＭＳ Ｐゴシック" pitchFamily="34" charset="-128"/>
              </a:rPr>
              <a:t>ACUTE AND CHRONIC</a:t>
            </a:r>
          </a:p>
          <a:p>
            <a:pPr eaLnBrk="1" hangingPunct="1"/>
            <a:r>
              <a:rPr lang="en-GB" smtClean="0">
                <a:ea typeface="ＭＳ Ｐゴシック" pitchFamily="34" charset="-128"/>
              </a:rPr>
              <a:t>Chronic = 6 months or more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ea typeface="ＭＳ Ｐゴシック" pitchFamily="34" charset="-128"/>
              </a:rPr>
              <a:t>Swedish cross country runners</a:t>
            </a:r>
            <a:br>
              <a:rPr lang="en-GB" smtClean="0">
                <a:ea typeface="ＭＳ Ｐゴシック" pitchFamily="34" charset="-128"/>
              </a:rPr>
            </a:br>
            <a:endParaRPr lang="en-GB" smtClean="0">
              <a:ea typeface="ＭＳ Ｐゴシック" pitchFamily="34" charset="-128"/>
            </a:endParaRPr>
          </a:p>
        </p:txBody>
      </p:sp>
      <p:sp>
        <p:nvSpPr>
          <p:cNvPr id="34819" name="Text Box 3"/>
          <p:cNvSpPr txBox="1">
            <a:spLocks noChangeArrowheads="1"/>
          </p:cNvSpPr>
          <p:nvPr/>
        </p:nvSpPr>
        <p:spPr bwMode="auto">
          <a:xfrm>
            <a:off x="762000" y="2438400"/>
            <a:ext cx="5562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2800">
                <a:latin typeface="Geneva" charset="0"/>
              </a:rPr>
              <a:t>n = 568</a:t>
            </a:r>
          </a:p>
          <a:p>
            <a:pPr>
              <a:spcBef>
                <a:spcPct val="50000"/>
              </a:spcBef>
            </a:pPr>
            <a:r>
              <a:rPr lang="en-GB" sz="2800">
                <a:latin typeface="Geneva" charset="0"/>
              </a:rPr>
              <a:t>1957-1963</a:t>
            </a:r>
          </a:p>
          <a:p>
            <a:pPr>
              <a:spcBef>
                <a:spcPct val="50000"/>
              </a:spcBef>
            </a:pPr>
            <a:r>
              <a:rPr lang="en-GB" sz="2800">
                <a:latin typeface="Geneva" charset="0"/>
              </a:rPr>
              <a:t>More than 95% had scratches</a:t>
            </a:r>
          </a:p>
          <a:p>
            <a:pPr>
              <a:spcBef>
                <a:spcPct val="50000"/>
              </a:spcBef>
            </a:pPr>
            <a:r>
              <a:rPr lang="en-GB" sz="2800">
                <a:latin typeface="Geneva" charset="0"/>
              </a:rPr>
              <a:t>Protective clothing advised</a:t>
            </a:r>
          </a:p>
          <a:p>
            <a:pPr>
              <a:spcBef>
                <a:spcPct val="50000"/>
              </a:spcBef>
            </a:pPr>
            <a:r>
              <a:rPr lang="en-GB" sz="2800">
                <a:latin typeface="Geneva" charset="0"/>
              </a:rPr>
              <a:t>More cases 1965-1966 when rules relaxed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ea typeface="ＭＳ Ｐゴシック" pitchFamily="34" charset="-128"/>
              </a:rPr>
              <a:t/>
            </a:r>
            <a:br>
              <a:rPr lang="en-GB" smtClean="0">
                <a:ea typeface="ＭＳ Ｐゴシック" pitchFamily="34" charset="-128"/>
              </a:rPr>
            </a:br>
            <a:r>
              <a:rPr lang="en-GB" smtClean="0">
                <a:ea typeface="ＭＳ Ｐゴシック" pitchFamily="34" charset="-128"/>
              </a:rPr>
              <a:t/>
            </a:r>
            <a:br>
              <a:rPr lang="en-GB" smtClean="0">
                <a:ea typeface="ＭＳ Ｐゴシック" pitchFamily="34" charset="-128"/>
              </a:rPr>
            </a:br>
            <a:r>
              <a:rPr lang="en-GB" smtClean="0">
                <a:ea typeface="ＭＳ Ｐゴシック" pitchFamily="34" charset="-128"/>
              </a:rPr>
              <a:t/>
            </a:r>
            <a:br>
              <a:rPr lang="en-GB" smtClean="0">
                <a:ea typeface="ＭＳ Ｐゴシック" pitchFamily="34" charset="-128"/>
              </a:rPr>
            </a:br>
            <a:endParaRPr lang="en-GB" smtClean="0">
              <a:ea typeface="ＭＳ Ｐゴシック" pitchFamily="34" charset="-128"/>
            </a:endParaRPr>
          </a:p>
        </p:txBody>
      </p:sp>
      <p:sp>
        <p:nvSpPr>
          <p:cNvPr id="35843" name="Rectangle 3"/>
          <p:cNvSpPr>
            <a:spLocks noGrp="1" noChangeArrowheads="1"/>
          </p:cNvSpPr>
          <p:nvPr>
            <p:ph type="body" idx="1"/>
          </p:nvPr>
        </p:nvSpPr>
        <p:spPr/>
        <p:txBody>
          <a:bodyPr/>
          <a:lstStyle/>
          <a:p>
            <a:pPr eaLnBrk="1" hangingPunct="1">
              <a:lnSpc>
                <a:spcPct val="90000"/>
              </a:lnSpc>
            </a:pPr>
            <a:r>
              <a:rPr lang="en-GB" smtClean="0">
                <a:ea typeface="ＭＳ Ｐゴシック" pitchFamily="34" charset="-128"/>
              </a:rPr>
              <a:t>Autohaemotherapy</a:t>
            </a:r>
          </a:p>
          <a:p>
            <a:pPr eaLnBrk="1" hangingPunct="1">
              <a:lnSpc>
                <a:spcPct val="90000"/>
              </a:lnSpc>
            </a:pPr>
            <a:r>
              <a:rPr lang="en-GB" smtClean="0">
                <a:ea typeface="ＭＳ Ｐゴシック" pitchFamily="34" charset="-128"/>
              </a:rPr>
              <a:t>Acute hepatitis B in one patient</a:t>
            </a:r>
          </a:p>
          <a:p>
            <a:pPr eaLnBrk="1" hangingPunct="1">
              <a:lnSpc>
                <a:spcPct val="90000"/>
              </a:lnSpc>
            </a:pPr>
            <a:r>
              <a:rPr lang="en-GB" smtClean="0">
                <a:ea typeface="ＭＳ Ｐゴシック" pitchFamily="34" charset="-128"/>
              </a:rPr>
              <a:t>investigation</a:t>
            </a:r>
          </a:p>
          <a:p>
            <a:pPr eaLnBrk="1" hangingPunct="1">
              <a:lnSpc>
                <a:spcPct val="90000"/>
              </a:lnSpc>
            </a:pPr>
            <a:r>
              <a:rPr lang="en-GB" smtClean="0">
                <a:ea typeface="ＭＳ Ｐゴシック" pitchFamily="34" charset="-128"/>
              </a:rPr>
              <a:t>352 patients and 4 staff checked</a:t>
            </a:r>
          </a:p>
          <a:p>
            <a:pPr eaLnBrk="1" hangingPunct="1">
              <a:lnSpc>
                <a:spcPct val="90000"/>
              </a:lnSpc>
            </a:pPr>
            <a:r>
              <a:rPr lang="en-GB" smtClean="0">
                <a:ea typeface="ＭＳ Ｐゴシック" pitchFamily="34" charset="-128"/>
              </a:rPr>
              <a:t>57 (16%) prev HBV exposure</a:t>
            </a:r>
          </a:p>
          <a:p>
            <a:pPr eaLnBrk="1" hangingPunct="1">
              <a:lnSpc>
                <a:spcPct val="90000"/>
              </a:lnSpc>
            </a:pPr>
            <a:r>
              <a:rPr lang="en-GB" smtClean="0">
                <a:ea typeface="ＭＳ Ｐゴシック" pitchFamily="34" charset="-128"/>
              </a:rPr>
              <a:t>33 HBsAg pos </a:t>
            </a:r>
          </a:p>
          <a:p>
            <a:pPr eaLnBrk="1" hangingPunct="1">
              <a:lnSpc>
                <a:spcPct val="90000"/>
              </a:lnSpc>
            </a:pPr>
            <a:r>
              <a:rPr lang="en-GB" smtClean="0">
                <a:ea typeface="ＭＳ Ｐゴシック" pitchFamily="34" charset="-128"/>
              </a:rPr>
              <a:t>30 complete nucleotide identity</a:t>
            </a:r>
          </a:p>
        </p:txBody>
      </p:sp>
      <p:sp>
        <p:nvSpPr>
          <p:cNvPr id="35844" name="Text Box 4"/>
          <p:cNvSpPr txBox="1">
            <a:spLocks noChangeArrowheads="1"/>
          </p:cNvSpPr>
          <p:nvPr/>
        </p:nvSpPr>
        <p:spPr bwMode="auto">
          <a:xfrm>
            <a:off x="0" y="3810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4400" b="1">
                <a:solidFill>
                  <a:schemeClr val="accent2"/>
                </a:solidFill>
                <a:latin typeface="Geneva" charset="0"/>
              </a:rPr>
              <a:t>North London alternative clinic</a:t>
            </a:r>
            <a:br>
              <a:rPr lang="en-GB" sz="4400" b="1">
                <a:solidFill>
                  <a:schemeClr val="accent2"/>
                </a:solidFill>
                <a:latin typeface="Geneva" charset="0"/>
              </a:rPr>
            </a:br>
            <a:endParaRPr lang="en-GB" sz="4400" b="1">
              <a:solidFill>
                <a:schemeClr val="accent2"/>
              </a:solidFill>
              <a:latin typeface="Genev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mall Drawn 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781050"/>
            <a:ext cx="35274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1060450" y="190500"/>
            <a:ext cx="2647950"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Healthy liver</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36868" name="Picture 4" descr="small Drawn Fibr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798513"/>
            <a:ext cx="34178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5324475" y="190500"/>
            <a:ext cx="2855913" cy="5365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Hepatic fibrosis</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36870" name="Picture 6" descr="Drawn Cirrh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24313"/>
            <a:ext cx="336073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1606550" y="3352800"/>
            <a:ext cx="2127250" cy="536575"/>
          </a:xfrm>
          <a:prstGeom prst="rect">
            <a:avLst/>
          </a:prstGeom>
          <a:noFill/>
          <a:ln w="9525">
            <a:noFill/>
            <a:miter lim="800000"/>
            <a:headEnd/>
            <a:tailEnd/>
          </a:ln>
          <a:effectLst/>
        </p:spPr>
        <p:txBody>
          <a:bodyPr>
            <a:spAutoFit/>
          </a:bodyPr>
          <a:lstStyle/>
          <a:p>
            <a:pPr algn="ctr">
              <a:defRPr/>
            </a:pPr>
            <a:r>
              <a:rPr lang="en-GB" sz="2800" b="1">
                <a:solidFill>
                  <a:srgbClr val="CC395B"/>
                </a:solidFill>
                <a:effectLst>
                  <a:outerShdw blurRad="38100" dist="38100" dir="2700000" algn="tl">
                    <a:srgbClr val="DDDDDD"/>
                  </a:outerShdw>
                </a:effectLst>
                <a:latin typeface="Agfa Rotis Semisans" pitchFamily="34" charset="0"/>
                <a:ea typeface="+mn-ea"/>
              </a:rPr>
              <a:t>Cirrhosis</a:t>
            </a:r>
          </a:p>
        </p:txBody>
      </p:sp>
      <p:pic>
        <p:nvPicPr>
          <p:cNvPr id="36872" name="Picture 8" descr=" small Drawn Can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4027488"/>
            <a:ext cx="3470275"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 Box 9"/>
          <p:cNvSpPr txBox="1">
            <a:spLocks noChangeArrowheads="1"/>
          </p:cNvSpPr>
          <p:nvPr/>
        </p:nvSpPr>
        <p:spPr bwMode="auto">
          <a:xfrm>
            <a:off x="5213350" y="3498850"/>
            <a:ext cx="3076575"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Liver cancer</a:t>
            </a:r>
            <a:endParaRPr lang="en-GB" sz="3200" b="1">
              <a:solidFill>
                <a:srgbClr val="CC395B"/>
              </a:solidFill>
              <a:effectLst>
                <a:outerShdw blurRad="38100" dist="38100" dir="2700000" algn="tl">
                  <a:srgbClr val="C0C0C0"/>
                </a:outerShdw>
              </a:effectLst>
              <a:latin typeface="Agfa Rotis Semisans"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HBV- disease stages</a:t>
            </a:r>
          </a:p>
        </p:txBody>
      </p:sp>
      <p:sp>
        <p:nvSpPr>
          <p:cNvPr id="38915" name="Content Placeholder 2"/>
          <p:cNvSpPr>
            <a:spLocks noGrp="1"/>
          </p:cNvSpPr>
          <p:nvPr>
            <p:ph idx="1"/>
          </p:nvPr>
        </p:nvSpPr>
        <p:spPr/>
        <p:txBody>
          <a:bodyPr/>
          <a:lstStyle/>
          <a:p>
            <a:r>
              <a:rPr lang="en-US" smtClean="0">
                <a:ea typeface="ＭＳ Ｐゴシック" pitchFamily="34" charset="-128"/>
              </a:rPr>
              <a:t>Immune tolerant</a:t>
            </a:r>
          </a:p>
          <a:p>
            <a:r>
              <a:rPr lang="en-US" smtClean="0">
                <a:ea typeface="ＭＳ Ｐゴシック" pitchFamily="34" charset="-128"/>
              </a:rPr>
              <a:t>Immune reactive</a:t>
            </a:r>
          </a:p>
          <a:p>
            <a:r>
              <a:rPr lang="en-US" smtClean="0">
                <a:ea typeface="ＭＳ Ｐゴシック" pitchFamily="34" charset="-128"/>
              </a:rPr>
              <a:t>Inactive HBV carrier state</a:t>
            </a:r>
          </a:p>
          <a:p>
            <a:r>
              <a:rPr lang="en-US" smtClean="0">
                <a:ea typeface="ＭＳ Ｐゴシック" pitchFamily="34" charset="-128"/>
              </a:rPr>
              <a:t>HBeAg negative chronic HBV</a:t>
            </a:r>
          </a:p>
          <a:p>
            <a:r>
              <a:rPr lang="en-US" smtClean="0">
                <a:ea typeface="ＭＳ Ｐゴシック" pitchFamily="34" charset="-128"/>
              </a:rPr>
              <a:t>HBsAg negative phase</a:t>
            </a:r>
          </a:p>
          <a:p>
            <a:endParaRPr lang="en-US" smtClean="0">
              <a:ea typeface="ＭＳ Ｐゴシック" pitchFamily="34" charset="-128"/>
            </a:endParaRPr>
          </a:p>
          <a:p>
            <a:r>
              <a:rPr lang="en-US" smtClean="0">
                <a:ea typeface="ＭＳ Ｐゴシック" pitchFamily="34" charset="-128"/>
              </a:rPr>
              <a:t>BMJ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67250" y="5815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a:latin typeface="Garamond" pitchFamily="18" charset="0"/>
              <a:cs typeface="Arial" pitchFamily="34" charset="0"/>
            </a:endParaRPr>
          </a:p>
        </p:txBody>
      </p:sp>
      <p:sp>
        <p:nvSpPr>
          <p:cNvPr id="39939" name="Rectangle 3"/>
          <p:cNvSpPr>
            <a:spLocks noChangeArrowheads="1"/>
          </p:cNvSpPr>
          <p:nvPr/>
        </p:nvSpPr>
        <p:spPr bwMode="auto">
          <a:xfrm>
            <a:off x="2978150" y="2200275"/>
            <a:ext cx="2882900" cy="935038"/>
          </a:xfrm>
          <a:prstGeom prst="rect">
            <a:avLst/>
          </a:prstGeom>
          <a:solidFill>
            <a:srgbClr val="00FFFF"/>
          </a:solidFill>
          <a:ln w="19050">
            <a:solidFill>
              <a:schemeClr val="tx1"/>
            </a:solidFill>
            <a:miter lim="800000"/>
            <a:headEnd/>
            <a:tailEnd/>
          </a:ln>
        </p:spPr>
        <p:txBody>
          <a:bodyPr anchor="ctr">
            <a:spAutoFit/>
          </a:bodyPr>
          <a:lstStyle/>
          <a:p>
            <a:pPr algn="ctr"/>
            <a:r>
              <a:rPr lang="en-US" sz="1800" b="1">
                <a:solidFill>
                  <a:srgbClr val="000000"/>
                </a:solidFill>
                <a:cs typeface="Times New Roman" pitchFamily="18" charset="0"/>
              </a:rPr>
              <a:t>7 Taiwanese townships </a:t>
            </a:r>
          </a:p>
          <a:p>
            <a:pPr algn="ctr"/>
            <a:r>
              <a:rPr lang="en-US" sz="1800" b="1">
                <a:solidFill>
                  <a:srgbClr val="000000"/>
                </a:solidFill>
                <a:cs typeface="Times New Roman" pitchFamily="18" charset="0"/>
              </a:rPr>
              <a:t>aged 30–65 years</a:t>
            </a:r>
          </a:p>
          <a:p>
            <a:pPr algn="ctr"/>
            <a:r>
              <a:rPr lang="en-US" sz="1800" b="1">
                <a:solidFill>
                  <a:srgbClr val="000000"/>
                </a:solidFill>
                <a:cs typeface="Times New Roman" pitchFamily="18" charset="0"/>
              </a:rPr>
              <a:t>(n=89,293)</a:t>
            </a:r>
          </a:p>
        </p:txBody>
      </p:sp>
      <p:sp>
        <p:nvSpPr>
          <p:cNvPr id="39940" name="Rectangle 4"/>
          <p:cNvSpPr>
            <a:spLocks noChangeArrowheads="1"/>
          </p:cNvSpPr>
          <p:nvPr/>
        </p:nvSpPr>
        <p:spPr bwMode="auto">
          <a:xfrm>
            <a:off x="3289300" y="4567238"/>
            <a:ext cx="2297113" cy="660400"/>
          </a:xfrm>
          <a:prstGeom prst="rect">
            <a:avLst/>
          </a:prstGeom>
          <a:solidFill>
            <a:srgbClr val="00FFFF"/>
          </a:solidFill>
          <a:ln w="19050">
            <a:solidFill>
              <a:schemeClr val="tx1"/>
            </a:solidFill>
            <a:miter lim="800000"/>
            <a:headEnd/>
            <a:tailEnd/>
          </a:ln>
        </p:spPr>
        <p:txBody>
          <a:bodyPr anchor="ctr">
            <a:spAutoFit/>
          </a:bodyPr>
          <a:lstStyle/>
          <a:p>
            <a:pPr algn="ctr"/>
            <a:r>
              <a:rPr lang="en-US" sz="1800" b="1">
                <a:solidFill>
                  <a:srgbClr val="000000"/>
                </a:solidFill>
                <a:cs typeface="Times New Roman" pitchFamily="18" charset="0"/>
              </a:rPr>
              <a:t>Baseline HBV DNA</a:t>
            </a:r>
          </a:p>
          <a:p>
            <a:pPr algn="ctr"/>
            <a:r>
              <a:rPr lang="en-US" sz="1800" b="1">
                <a:solidFill>
                  <a:srgbClr val="000000"/>
                </a:solidFill>
                <a:cs typeface="Times New Roman" pitchFamily="18" charset="0"/>
              </a:rPr>
              <a:t>(n=3851)</a:t>
            </a:r>
          </a:p>
        </p:txBody>
      </p:sp>
      <p:sp>
        <p:nvSpPr>
          <p:cNvPr id="39941" name="Rectangle 6"/>
          <p:cNvSpPr>
            <a:spLocks noChangeArrowheads="1"/>
          </p:cNvSpPr>
          <p:nvPr/>
        </p:nvSpPr>
        <p:spPr bwMode="auto">
          <a:xfrm>
            <a:off x="3275013" y="3521075"/>
            <a:ext cx="2325687" cy="660400"/>
          </a:xfrm>
          <a:prstGeom prst="rect">
            <a:avLst/>
          </a:prstGeom>
          <a:solidFill>
            <a:srgbClr val="00FFFF"/>
          </a:solidFill>
          <a:ln w="19050">
            <a:solidFill>
              <a:schemeClr val="tx1"/>
            </a:solidFill>
            <a:miter lim="800000"/>
            <a:headEnd/>
            <a:tailEnd/>
          </a:ln>
        </p:spPr>
        <p:txBody>
          <a:bodyPr anchor="ctr">
            <a:spAutoFit/>
          </a:bodyPr>
          <a:lstStyle/>
          <a:p>
            <a:pPr algn="ctr"/>
            <a:r>
              <a:rPr lang="en-US" sz="1800" b="1">
                <a:solidFill>
                  <a:srgbClr val="000000"/>
                </a:solidFill>
                <a:cs typeface="Arial" pitchFamily="34" charset="0"/>
              </a:rPr>
              <a:t>Baseline </a:t>
            </a:r>
            <a:r>
              <a:rPr lang="en-US" sz="1800" b="1">
                <a:solidFill>
                  <a:srgbClr val="000000"/>
                </a:solidFill>
                <a:cs typeface="Times New Roman" pitchFamily="18" charset="0"/>
              </a:rPr>
              <a:t>HBsAg+</a:t>
            </a:r>
          </a:p>
          <a:p>
            <a:pPr algn="ctr"/>
            <a:r>
              <a:rPr lang="en-US" sz="1800" b="1">
                <a:solidFill>
                  <a:srgbClr val="000000"/>
                </a:solidFill>
                <a:cs typeface="Times New Roman" pitchFamily="18" charset="0"/>
              </a:rPr>
              <a:t>(n=9800)</a:t>
            </a:r>
          </a:p>
        </p:txBody>
      </p:sp>
      <p:sp>
        <p:nvSpPr>
          <p:cNvPr id="39942" name="Text Box 7"/>
          <p:cNvSpPr txBox="1">
            <a:spLocks noChangeArrowheads="1"/>
          </p:cNvSpPr>
          <p:nvPr/>
        </p:nvSpPr>
        <p:spPr bwMode="auto">
          <a:xfrm>
            <a:off x="495300" y="2154238"/>
            <a:ext cx="151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sz="1800" b="1">
                <a:cs typeface="Times New Roman" pitchFamily="18" charset="0"/>
              </a:rPr>
              <a:t>1991-1992</a:t>
            </a:r>
          </a:p>
          <a:p>
            <a:pPr algn="ctr"/>
            <a:r>
              <a:rPr lang="en-US" sz="1800" b="1">
                <a:cs typeface="Times New Roman" pitchFamily="18" charset="0"/>
              </a:rPr>
              <a:t>Recruitment</a:t>
            </a:r>
          </a:p>
        </p:txBody>
      </p:sp>
      <p:sp>
        <p:nvSpPr>
          <p:cNvPr id="39943" name="Text Box 9"/>
          <p:cNvSpPr txBox="1">
            <a:spLocks noChangeArrowheads="1"/>
          </p:cNvSpPr>
          <p:nvPr/>
        </p:nvSpPr>
        <p:spPr bwMode="auto">
          <a:xfrm>
            <a:off x="47625" y="5761038"/>
            <a:ext cx="2517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spcBef>
                <a:spcPct val="50000"/>
              </a:spcBef>
            </a:pPr>
            <a:r>
              <a:rPr lang="en-US" sz="1800" b="1">
                <a:cs typeface="Times New Roman" pitchFamily="18" charset="0"/>
              </a:rPr>
              <a:t>June 2004: </a:t>
            </a:r>
            <a:br>
              <a:rPr lang="en-US" sz="1800" b="1">
                <a:cs typeface="Times New Roman" pitchFamily="18" charset="0"/>
              </a:rPr>
            </a:br>
            <a:r>
              <a:rPr lang="en-US" sz="1800" b="1">
                <a:cs typeface="Times New Roman" pitchFamily="18" charset="0"/>
              </a:rPr>
              <a:t>43,993 PYs follow-up</a:t>
            </a:r>
          </a:p>
        </p:txBody>
      </p:sp>
      <p:sp>
        <p:nvSpPr>
          <p:cNvPr id="39944" name="Rectangle 10"/>
          <p:cNvSpPr>
            <a:spLocks noChangeArrowheads="1"/>
          </p:cNvSpPr>
          <p:nvPr/>
        </p:nvSpPr>
        <p:spPr bwMode="auto">
          <a:xfrm>
            <a:off x="3286125" y="5656263"/>
            <a:ext cx="2303463" cy="935037"/>
          </a:xfrm>
          <a:prstGeom prst="rect">
            <a:avLst/>
          </a:prstGeom>
          <a:solidFill>
            <a:srgbClr val="00FFFF"/>
          </a:solidFill>
          <a:ln w="19050">
            <a:solidFill>
              <a:schemeClr val="tx1"/>
            </a:solidFill>
            <a:miter lim="800000"/>
            <a:headEnd/>
            <a:tailEnd/>
          </a:ln>
        </p:spPr>
        <p:txBody>
          <a:bodyPr anchor="ctr">
            <a:spAutoFit/>
          </a:bodyPr>
          <a:lstStyle/>
          <a:p>
            <a:pPr algn="ctr"/>
            <a:r>
              <a:rPr lang="en-US" sz="1800" b="1">
                <a:solidFill>
                  <a:srgbClr val="000000"/>
                </a:solidFill>
                <a:cs typeface="Times New Roman" pitchFamily="18" charset="0"/>
              </a:rPr>
              <a:t>Follow-up analysis</a:t>
            </a:r>
          </a:p>
          <a:p>
            <a:pPr algn="ctr"/>
            <a:r>
              <a:rPr lang="en-US" sz="1800" b="1">
                <a:solidFill>
                  <a:srgbClr val="000000"/>
                </a:solidFill>
                <a:cs typeface="Times New Roman" pitchFamily="18" charset="0"/>
              </a:rPr>
              <a:t>for cirrhosis/HCC </a:t>
            </a:r>
          </a:p>
          <a:p>
            <a:pPr algn="ctr"/>
            <a:r>
              <a:rPr lang="en-US" sz="1800" b="1">
                <a:solidFill>
                  <a:srgbClr val="000000"/>
                </a:solidFill>
                <a:cs typeface="Times New Roman" pitchFamily="18" charset="0"/>
              </a:rPr>
              <a:t>(n=3774)</a:t>
            </a:r>
          </a:p>
        </p:txBody>
      </p:sp>
      <p:sp>
        <p:nvSpPr>
          <p:cNvPr id="39945" name="Rectangle 11"/>
          <p:cNvSpPr>
            <a:spLocks noChangeArrowheads="1"/>
          </p:cNvSpPr>
          <p:nvPr/>
        </p:nvSpPr>
        <p:spPr bwMode="auto">
          <a:xfrm>
            <a:off x="496888" y="998538"/>
            <a:ext cx="8909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8600" indent="-228600">
              <a:lnSpc>
                <a:spcPct val="80000"/>
              </a:lnSpc>
              <a:spcBef>
                <a:spcPts val="1400"/>
              </a:spcBef>
              <a:buClr>
                <a:srgbClr val="FF9933"/>
              </a:buClr>
            </a:pPr>
            <a:endParaRPr lang="en-US" b="1">
              <a:solidFill>
                <a:schemeClr val="bg1"/>
              </a:solidFill>
              <a:latin typeface="Arial Narrow" pitchFamily="34" charset="0"/>
              <a:cs typeface="Times New Roman" pitchFamily="18" charset="0"/>
            </a:endParaRPr>
          </a:p>
        </p:txBody>
      </p:sp>
      <p:sp>
        <p:nvSpPr>
          <p:cNvPr id="39946" name="Rectangle 20"/>
          <p:cNvSpPr>
            <a:spLocks noGrp="1" noChangeArrowheads="1"/>
          </p:cNvSpPr>
          <p:nvPr>
            <p:ph type="title" idx="4294967295"/>
          </p:nvPr>
        </p:nvSpPr>
        <p:spPr>
          <a:xfrm>
            <a:off x="457200" y="228600"/>
            <a:ext cx="7772400" cy="812800"/>
          </a:xfrm>
        </p:spPr>
        <p:txBody>
          <a:bodyPr/>
          <a:lstStyle/>
          <a:p>
            <a:pPr>
              <a:lnSpc>
                <a:spcPts val="3200"/>
              </a:lnSpc>
              <a:spcBef>
                <a:spcPts val="1600"/>
              </a:spcBef>
            </a:pPr>
            <a:r>
              <a:rPr lang="en-NZ" sz="4000" smtClean="0">
                <a:solidFill>
                  <a:schemeClr val="tx1"/>
                </a:solidFill>
                <a:ea typeface="ＭＳ Ｐゴシック" pitchFamily="34" charset="-128"/>
              </a:rPr>
              <a:t/>
            </a:r>
            <a:br>
              <a:rPr lang="en-NZ" sz="4000" smtClean="0">
                <a:solidFill>
                  <a:schemeClr val="tx1"/>
                </a:solidFill>
                <a:ea typeface="ＭＳ Ｐゴシック" pitchFamily="34" charset="-128"/>
              </a:rPr>
            </a:br>
            <a:r>
              <a:rPr lang="en-NZ" sz="4000" smtClean="0">
                <a:solidFill>
                  <a:schemeClr val="tx1"/>
                </a:solidFill>
                <a:ea typeface="ＭＳ Ｐゴシック" pitchFamily="34" charset="-128"/>
              </a:rPr>
              <a:t> The REVEAL Study</a:t>
            </a:r>
            <a:endParaRPr lang="en-GB" sz="4000" smtClean="0">
              <a:solidFill>
                <a:schemeClr val="tx1"/>
              </a:solidFill>
              <a:ea typeface="ＭＳ Ｐゴシック" pitchFamily="34" charset="-128"/>
            </a:endParaRPr>
          </a:p>
        </p:txBody>
      </p:sp>
      <p:sp>
        <p:nvSpPr>
          <p:cNvPr id="39947" name="Rectangle 13"/>
          <p:cNvSpPr>
            <a:spLocks noGrp="1" noChangeArrowheads="1"/>
          </p:cNvSpPr>
          <p:nvPr>
            <p:ph type="body" idx="4294967295"/>
          </p:nvPr>
        </p:nvSpPr>
        <p:spPr>
          <a:xfrm>
            <a:off x="0" y="2971800"/>
            <a:ext cx="9144000" cy="893763"/>
          </a:xfrm>
        </p:spPr>
        <p:txBody>
          <a:bodyPr/>
          <a:lstStyle/>
          <a:p>
            <a:pPr marL="231775" indent="-231775">
              <a:lnSpc>
                <a:spcPts val="2200"/>
              </a:lnSpc>
              <a:spcBef>
                <a:spcPts val="800"/>
              </a:spcBef>
            </a:pPr>
            <a:endParaRPr lang="en-US" sz="2600" smtClean="0">
              <a:ea typeface="ＭＳ Ｐゴシック" pitchFamily="34" charset="-128"/>
            </a:endParaRPr>
          </a:p>
        </p:txBody>
      </p:sp>
      <p:sp>
        <p:nvSpPr>
          <p:cNvPr id="39948" name="Text Box 14"/>
          <p:cNvSpPr txBox="1">
            <a:spLocks noChangeArrowheads="1"/>
          </p:cNvSpPr>
          <p:nvPr/>
        </p:nvSpPr>
        <p:spPr bwMode="auto">
          <a:xfrm>
            <a:off x="85725" y="6483350"/>
            <a:ext cx="246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200">
                <a:cs typeface="Angsana New" pitchFamily="18" charset="-34"/>
              </a:rPr>
              <a:t>Chen CJ. </a:t>
            </a:r>
            <a:r>
              <a:rPr lang="en-US" sz="1200" i="1">
                <a:cs typeface="Angsana New" pitchFamily="18" charset="-34"/>
              </a:rPr>
              <a:t>JAMA. </a:t>
            </a:r>
            <a:r>
              <a:rPr lang="en-US" sz="1200">
                <a:cs typeface="Angsana New" pitchFamily="18" charset="-34"/>
              </a:rPr>
              <a:t>2006;295:65-73.</a:t>
            </a:r>
          </a:p>
        </p:txBody>
      </p:sp>
      <p:grpSp>
        <p:nvGrpSpPr>
          <p:cNvPr id="2" name="Group 21"/>
          <p:cNvGrpSpPr>
            <a:grpSpLocks/>
          </p:cNvGrpSpPr>
          <p:nvPr/>
        </p:nvGrpSpPr>
        <p:grpSpPr bwMode="auto">
          <a:xfrm>
            <a:off x="5529263" y="2678113"/>
            <a:ext cx="3983037" cy="4391025"/>
            <a:chOff x="3451" y="1718"/>
            <a:chExt cx="2509" cy="2766"/>
          </a:xfrm>
        </p:grpSpPr>
        <p:sp>
          <p:nvSpPr>
            <p:cNvPr id="39956" name="AutoShape 18"/>
            <p:cNvSpPr>
              <a:spLocks noChangeArrowheads="1"/>
            </p:cNvSpPr>
            <p:nvPr/>
          </p:nvSpPr>
          <p:spPr bwMode="auto">
            <a:xfrm rot="-5400000">
              <a:off x="3225" y="1944"/>
              <a:ext cx="2766" cy="2313"/>
            </a:xfrm>
            <a:prstGeom prst="triangle">
              <a:avLst>
                <a:gd name="adj" fmla="val 50000"/>
              </a:avLst>
            </a:prstGeom>
            <a:solidFill>
              <a:srgbClr val="00FFFF"/>
            </a:solidFill>
            <a:ln w="9525">
              <a:solidFill>
                <a:schemeClr val="tx1"/>
              </a:solidFill>
              <a:miter lim="800000"/>
              <a:headEnd/>
              <a:tailEnd/>
            </a:ln>
          </p:spPr>
          <p:txBody>
            <a:bodyPr vert="eaVert" lIns="0" tIns="0" rIns="0" bIns="0" anchor="ctr">
              <a:spAutoFit/>
            </a:bodyPr>
            <a:lstStyle/>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US" sz="1200">
                <a:latin typeface="Arial Narrow" pitchFamily="34" charset="0"/>
                <a:cs typeface="Arial" pitchFamily="34" charset="0"/>
              </a:endParaRPr>
            </a:p>
            <a:p>
              <a:pPr algn="r"/>
              <a:endParaRPr lang="en-GB" sz="1200" b="1">
                <a:latin typeface="Arial Narrow" pitchFamily="34" charset="0"/>
                <a:cs typeface="Arial" pitchFamily="34" charset="0"/>
              </a:endParaRPr>
            </a:p>
          </p:txBody>
        </p:sp>
        <p:sp>
          <p:nvSpPr>
            <p:cNvPr id="39957" name="Rectangle 19"/>
            <p:cNvSpPr>
              <a:spLocks noChangeArrowheads="1"/>
            </p:cNvSpPr>
            <p:nvPr/>
          </p:nvSpPr>
          <p:spPr bwMode="auto">
            <a:xfrm>
              <a:off x="4480" y="2628"/>
              <a:ext cx="1480"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2238" indent="-122238">
                <a:lnSpc>
                  <a:spcPts val="2000"/>
                </a:lnSpc>
                <a:spcBef>
                  <a:spcPts val="600"/>
                </a:spcBef>
                <a:buClr>
                  <a:schemeClr val="tx1"/>
                </a:buClr>
                <a:buFontTx/>
                <a:buChar char="•"/>
              </a:pPr>
              <a:r>
                <a:rPr lang="en-US" sz="2000" b="1">
                  <a:solidFill>
                    <a:schemeClr val="bg2"/>
                  </a:solidFill>
                  <a:latin typeface="Arial Narrow" pitchFamily="34" charset="0"/>
                  <a:cs typeface="Arial" pitchFamily="34" charset="0"/>
                </a:rPr>
                <a:t>24% PCR neg </a:t>
              </a:r>
            </a:p>
            <a:p>
              <a:pPr marL="122238" indent="-122238">
                <a:lnSpc>
                  <a:spcPts val="2000"/>
                </a:lnSpc>
                <a:spcBef>
                  <a:spcPts val="600"/>
                </a:spcBef>
                <a:buClr>
                  <a:schemeClr val="tx1"/>
                </a:buClr>
                <a:buFontTx/>
                <a:buChar char="•"/>
              </a:pPr>
              <a:r>
                <a:rPr lang="en-US" sz="2000" b="1">
                  <a:solidFill>
                    <a:schemeClr val="bg2"/>
                  </a:solidFill>
                  <a:latin typeface="Arial Narrow" pitchFamily="34" charset="0"/>
                  <a:cs typeface="Arial" pitchFamily="34" charset="0"/>
                </a:rPr>
                <a:t>85% HBeAg neg</a:t>
              </a:r>
            </a:p>
            <a:p>
              <a:pPr marL="122238" indent="-122238">
                <a:lnSpc>
                  <a:spcPts val="2000"/>
                </a:lnSpc>
                <a:spcBef>
                  <a:spcPts val="600"/>
                </a:spcBef>
                <a:buClr>
                  <a:schemeClr val="tx1"/>
                </a:buClr>
                <a:buFontTx/>
                <a:buChar char="•"/>
              </a:pPr>
              <a:r>
                <a:rPr lang="en-US" sz="2000" b="1">
                  <a:solidFill>
                    <a:schemeClr val="bg2"/>
                  </a:solidFill>
                  <a:latin typeface="Arial Narrow" pitchFamily="34" charset="0"/>
                  <a:cs typeface="Arial" pitchFamily="34" charset="0"/>
                </a:rPr>
                <a:t>94% ALT&lt;45 IU/L </a:t>
              </a:r>
            </a:p>
            <a:p>
              <a:pPr marL="122238" indent="-122238">
                <a:lnSpc>
                  <a:spcPts val="2000"/>
                </a:lnSpc>
                <a:spcBef>
                  <a:spcPts val="600"/>
                </a:spcBef>
                <a:buClr>
                  <a:schemeClr val="tx1"/>
                </a:buClr>
                <a:buFontTx/>
                <a:buChar char="•"/>
              </a:pPr>
              <a:r>
                <a:rPr lang="en-US" sz="2000" b="1">
                  <a:solidFill>
                    <a:schemeClr val="bg2"/>
                  </a:solidFill>
                  <a:latin typeface="Arial Narrow" pitchFamily="34" charset="0"/>
                  <a:cs typeface="Arial" pitchFamily="34" charset="0"/>
                </a:rPr>
                <a:t>98% non-cirrhotic           (on ultrasound)</a:t>
              </a:r>
            </a:p>
          </p:txBody>
        </p:sp>
      </p:grpSp>
      <p:sp>
        <p:nvSpPr>
          <p:cNvPr id="39950" name="Line 16"/>
          <p:cNvSpPr>
            <a:spLocks noChangeShapeType="1"/>
          </p:cNvSpPr>
          <p:nvPr/>
        </p:nvSpPr>
        <p:spPr bwMode="auto">
          <a:xfrm>
            <a:off x="1176338" y="2859088"/>
            <a:ext cx="0" cy="2801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51" name="Line 17"/>
          <p:cNvSpPr>
            <a:spLocks noChangeShapeType="1"/>
          </p:cNvSpPr>
          <p:nvPr/>
        </p:nvSpPr>
        <p:spPr bwMode="auto">
          <a:xfrm>
            <a:off x="4340225" y="3178175"/>
            <a:ext cx="14288"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52" name="Line 18"/>
          <p:cNvSpPr>
            <a:spLocks noChangeShapeType="1"/>
          </p:cNvSpPr>
          <p:nvPr/>
        </p:nvSpPr>
        <p:spPr bwMode="auto">
          <a:xfrm>
            <a:off x="4411663" y="4208463"/>
            <a:ext cx="0"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53" name="Line 19"/>
          <p:cNvSpPr>
            <a:spLocks noChangeShapeType="1"/>
          </p:cNvSpPr>
          <p:nvPr/>
        </p:nvSpPr>
        <p:spPr bwMode="auto">
          <a:xfrm>
            <a:off x="4411663" y="5311775"/>
            <a:ext cx="0" cy="290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54" name="Rectangle 20"/>
          <p:cNvSpPr>
            <a:spLocks noChangeArrowheads="1"/>
          </p:cNvSpPr>
          <p:nvPr/>
        </p:nvSpPr>
        <p:spPr bwMode="auto">
          <a:xfrm>
            <a:off x="2133600" y="1066800"/>
            <a:ext cx="4364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400"/>
              </a:lnSpc>
              <a:spcBef>
                <a:spcPts val="1200"/>
              </a:spcBef>
            </a:pPr>
            <a:r>
              <a:rPr lang="en-US" sz="1800" b="1" u="sng"/>
              <a:t>R</a:t>
            </a:r>
            <a:r>
              <a:rPr lang="en-US" sz="1800" b="1"/>
              <a:t>isk </a:t>
            </a:r>
            <a:r>
              <a:rPr lang="en-US" sz="1800" b="1" u="sng"/>
              <a:t>E</a:t>
            </a:r>
            <a:r>
              <a:rPr lang="en-US" sz="1800" b="1"/>
              <a:t>valuation of </a:t>
            </a:r>
            <a:r>
              <a:rPr lang="en-US" sz="1800" b="1" u="sng"/>
              <a:t>V</a:t>
            </a:r>
            <a:r>
              <a:rPr lang="en-US" sz="1800" b="1"/>
              <a:t>iremia </a:t>
            </a:r>
            <a:r>
              <a:rPr lang="en-US" sz="1800" b="1" u="sng"/>
              <a:t>E</a:t>
            </a:r>
            <a:r>
              <a:rPr lang="en-US" sz="1800" b="1"/>
              <a:t>levation &amp;</a:t>
            </a:r>
            <a:br>
              <a:rPr lang="en-US" sz="1800" b="1"/>
            </a:br>
            <a:r>
              <a:rPr lang="en-US" sz="1800" b="1"/>
              <a:t> </a:t>
            </a:r>
            <a:r>
              <a:rPr lang="en-US" sz="1800" b="1" u="sng"/>
              <a:t>A</a:t>
            </a:r>
            <a:r>
              <a:rPr lang="en-US" sz="1800" b="1"/>
              <a:t>ssociated </a:t>
            </a:r>
            <a:r>
              <a:rPr lang="en-US" sz="1800" b="1" u="sng"/>
              <a:t>L</a:t>
            </a:r>
            <a:r>
              <a:rPr lang="en-US" sz="1800" b="1"/>
              <a:t>iver Disease</a:t>
            </a:r>
            <a:r>
              <a:rPr lang="en-US"/>
              <a:t> </a:t>
            </a:r>
          </a:p>
        </p:txBody>
      </p:sp>
      <p:sp>
        <p:nvSpPr>
          <p:cNvPr id="39955" name="Rectangle 21"/>
          <p:cNvSpPr>
            <a:spLocks noChangeArrowheads="1"/>
          </p:cNvSpPr>
          <p:nvPr/>
        </p:nvSpPr>
        <p:spPr bwMode="auto">
          <a:xfrm>
            <a:off x="2174875" y="1695450"/>
            <a:ext cx="4837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Prospective, multicenter, observational cohort study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04800" y="457200"/>
            <a:ext cx="8610600" cy="1219200"/>
          </a:xfrm>
        </p:spPr>
        <p:txBody>
          <a:bodyPr/>
          <a:lstStyle/>
          <a:p>
            <a:r>
              <a:rPr lang="en-US" sz="3600" smtClean="0">
                <a:solidFill>
                  <a:schemeClr val="bg1"/>
                </a:solidFill>
                <a:ea typeface="ＭＳ Ｐゴシック" pitchFamily="34" charset="-128"/>
              </a:rPr>
              <a:t>REVEAL-Incidence of Cirrhosis (11yr) Increases with Increasing Baseline Serum HBV DNA Level</a:t>
            </a:r>
          </a:p>
        </p:txBody>
      </p:sp>
      <p:graphicFrame>
        <p:nvGraphicFramePr>
          <p:cNvPr id="41986" name="Object 2"/>
          <p:cNvGraphicFramePr>
            <a:graphicFrameLocks noChangeAspect="1"/>
          </p:cNvGraphicFramePr>
          <p:nvPr>
            <p:ph type="chart" idx="4294967295"/>
          </p:nvPr>
        </p:nvGraphicFramePr>
        <p:xfrm>
          <a:off x="990600" y="2057400"/>
          <a:ext cx="7772400" cy="4114800"/>
        </p:xfrm>
        <a:graphic>
          <a:graphicData uri="http://schemas.openxmlformats.org/presentationml/2006/ole">
            <mc:AlternateContent xmlns:mc="http://schemas.openxmlformats.org/markup-compatibility/2006">
              <mc:Choice xmlns:v="urn:schemas-microsoft-com:vml" Requires="v">
                <p:oleObj spid="_x0000_s41993" name="Chart" r:id="rId4" imgW="8229600" imgH="4267200" progId="MSGraph.Chart.8">
                  <p:embed followColorScheme="full"/>
                </p:oleObj>
              </mc:Choice>
              <mc:Fallback>
                <p:oleObj name="Chart" r:id="rId4" imgW="8229600" imgH="42672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7724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Text Box 4"/>
          <p:cNvSpPr txBox="1">
            <a:spLocks noChangeArrowheads="1"/>
          </p:cNvSpPr>
          <p:nvPr/>
        </p:nvSpPr>
        <p:spPr bwMode="auto">
          <a:xfrm>
            <a:off x="5943600" y="6248400"/>
            <a:ext cx="2743200" cy="304800"/>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anchor="b">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sz="1400" b="1">
                <a:solidFill>
                  <a:schemeClr val="bg1"/>
                </a:solidFill>
                <a:cs typeface="Arial" pitchFamily="34" charset="0"/>
              </a:rPr>
              <a:t>* p</a:t>
            </a:r>
            <a:r>
              <a:rPr lang="en-US" sz="1400" b="1" i="1">
                <a:solidFill>
                  <a:schemeClr val="bg1"/>
                </a:solidFill>
                <a:cs typeface="Arial" pitchFamily="34" charset="0"/>
              </a:rPr>
              <a:t> </a:t>
            </a:r>
            <a:r>
              <a:rPr lang="en-US" sz="1400" b="1">
                <a:solidFill>
                  <a:schemeClr val="bg1"/>
                </a:solidFill>
                <a:cs typeface="Arial" pitchFamily="34" charset="0"/>
              </a:rPr>
              <a:t>&lt; 0.001 test for trend</a:t>
            </a:r>
          </a:p>
        </p:txBody>
      </p:sp>
      <p:sp>
        <p:nvSpPr>
          <p:cNvPr id="41989" name="Text Box 5"/>
          <p:cNvSpPr txBox="1">
            <a:spLocks noChangeArrowheads="1"/>
          </p:cNvSpPr>
          <p:nvPr/>
        </p:nvSpPr>
        <p:spPr bwMode="auto">
          <a:xfrm>
            <a:off x="7162800" y="24384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3600" baseline="30000">
                <a:solidFill>
                  <a:schemeClr val="bg1"/>
                </a:solidFill>
                <a:cs typeface="Arial" pitchFamily="34" charset="0"/>
              </a:rPr>
              <a:t>*</a:t>
            </a:r>
          </a:p>
        </p:txBody>
      </p:sp>
      <p:sp>
        <p:nvSpPr>
          <p:cNvPr id="41990" name="Text Box 6"/>
          <p:cNvSpPr txBox="1">
            <a:spLocks noChangeArrowheads="1"/>
          </p:cNvSpPr>
          <p:nvPr/>
        </p:nvSpPr>
        <p:spPr bwMode="auto">
          <a:xfrm>
            <a:off x="381000" y="6248400"/>
            <a:ext cx="3919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200" b="1">
                <a:solidFill>
                  <a:schemeClr val="bg1"/>
                </a:solidFill>
                <a:cs typeface="Arial" pitchFamily="34" charset="0"/>
              </a:rPr>
              <a:t>Iloeje U H, </a:t>
            </a:r>
            <a:r>
              <a:rPr lang="en-US" altLang="ko-KR" sz="1200" b="1">
                <a:solidFill>
                  <a:schemeClr val="bg1"/>
                </a:solidFill>
                <a:ea typeface="Gulim" pitchFamily="34" charset="-127"/>
              </a:rPr>
              <a:t>et al. </a:t>
            </a:r>
            <a:r>
              <a:rPr lang="en-US" altLang="ja-JP" sz="1200" b="1">
                <a:solidFill>
                  <a:schemeClr val="bg1"/>
                </a:solidFill>
              </a:rPr>
              <a:t>Gastroenterology 2006;130:678-86. </a:t>
            </a:r>
            <a:endParaRPr lang="en-US" sz="1200" b="1">
              <a:solidFill>
                <a:schemeClr val="bg1"/>
              </a:solidFill>
              <a:cs typeface="Arial" pitchFamily="34" charset="0"/>
            </a:endParaRPr>
          </a:p>
        </p:txBody>
      </p:sp>
      <p:cxnSp>
        <p:nvCxnSpPr>
          <p:cNvPr id="41991" name="Straight Connector 10"/>
          <p:cNvCxnSpPr>
            <a:cxnSpLocks noChangeShapeType="1"/>
          </p:cNvCxnSpPr>
          <p:nvPr/>
        </p:nvCxnSpPr>
        <p:spPr bwMode="auto">
          <a:xfrm rot="5400000">
            <a:off x="457994" y="3885406"/>
            <a:ext cx="304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992" name="Straight Connector 12"/>
          <p:cNvCxnSpPr>
            <a:cxnSpLocks noChangeShapeType="1"/>
          </p:cNvCxnSpPr>
          <p:nvPr/>
        </p:nvCxnSpPr>
        <p:spPr bwMode="auto">
          <a:xfrm>
            <a:off x="2057400" y="5334000"/>
            <a:ext cx="533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smtClean="0">
                <a:solidFill>
                  <a:schemeClr val="bg1"/>
                </a:solidFill>
                <a:ea typeface="ＭＳ Ｐゴシック" pitchFamily="34" charset="-128"/>
              </a:rPr>
              <a:t>REVEAL-Incidence of HCC (13 yr) Increases with Increasing HBV DNA Baseline Viral Level</a:t>
            </a:r>
            <a:endParaRPr lang="en-US" sz="3600" smtClean="0">
              <a:solidFill>
                <a:schemeClr val="tx1"/>
              </a:solidFill>
              <a:ea typeface="ＭＳ Ｐゴシック" pitchFamily="34" charset="-128"/>
            </a:endParaRPr>
          </a:p>
        </p:txBody>
      </p:sp>
      <p:sp>
        <p:nvSpPr>
          <p:cNvPr id="44035" name="Text Box 3"/>
          <p:cNvSpPr txBox="1">
            <a:spLocks noChangeArrowheads="1"/>
          </p:cNvSpPr>
          <p:nvPr/>
        </p:nvSpPr>
        <p:spPr bwMode="auto">
          <a:xfrm>
            <a:off x="5334000" y="6400800"/>
            <a:ext cx="2919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200" b="1">
                <a:solidFill>
                  <a:schemeClr val="bg1"/>
                </a:solidFill>
                <a:cs typeface="Angsana New" pitchFamily="18" charset="-34"/>
              </a:rPr>
              <a:t>Chen JC, et al. </a:t>
            </a:r>
            <a:r>
              <a:rPr lang="en-US" sz="1200" b="1">
                <a:solidFill>
                  <a:schemeClr val="bg1"/>
                </a:solidFill>
                <a:cs typeface="Angsana New" pitchFamily="18" charset="-34"/>
              </a:rPr>
              <a:t>JAMA. 2006;295:65-73.</a:t>
            </a:r>
          </a:p>
        </p:txBody>
      </p:sp>
      <p:grpSp>
        <p:nvGrpSpPr>
          <p:cNvPr id="44036" name="Group 4"/>
          <p:cNvGrpSpPr>
            <a:grpSpLocks/>
          </p:cNvGrpSpPr>
          <p:nvPr/>
        </p:nvGrpSpPr>
        <p:grpSpPr bwMode="auto">
          <a:xfrm>
            <a:off x="457200" y="1676400"/>
            <a:ext cx="8229600" cy="4267200"/>
            <a:chOff x="288" y="1056"/>
            <a:chExt cx="5184" cy="2688"/>
          </a:xfrm>
        </p:grpSpPr>
        <p:sp>
          <p:nvSpPr>
            <p:cNvPr id="44037" name="AutoShape 5"/>
            <p:cNvSpPr>
              <a:spLocks noChangeAspect="1" noChangeArrowheads="1" noTextEdit="1"/>
            </p:cNvSpPr>
            <p:nvPr/>
          </p:nvSpPr>
          <p:spPr bwMode="auto">
            <a:xfrm>
              <a:off x="288" y="1056"/>
              <a:ext cx="518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038" name="Rectangle 6"/>
            <p:cNvSpPr>
              <a:spLocks noChangeArrowheads="1"/>
            </p:cNvSpPr>
            <p:nvPr/>
          </p:nvSpPr>
          <p:spPr bwMode="auto">
            <a:xfrm>
              <a:off x="1560" y="3000"/>
              <a:ext cx="1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9" name="Rectangle 7"/>
            <p:cNvSpPr>
              <a:spLocks noChangeArrowheads="1"/>
            </p:cNvSpPr>
            <p:nvPr/>
          </p:nvSpPr>
          <p:spPr bwMode="auto">
            <a:xfrm>
              <a:off x="1214" y="3110"/>
              <a:ext cx="36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0" name="Rectangle 8"/>
            <p:cNvSpPr>
              <a:spLocks noChangeArrowheads="1"/>
            </p:cNvSpPr>
            <p:nvPr/>
          </p:nvSpPr>
          <p:spPr bwMode="auto">
            <a:xfrm>
              <a:off x="2448" y="2995"/>
              <a:ext cx="14" cy="1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1" name="Rectangle 9"/>
            <p:cNvSpPr>
              <a:spLocks noChangeArrowheads="1"/>
            </p:cNvSpPr>
            <p:nvPr/>
          </p:nvSpPr>
          <p:spPr bwMode="auto">
            <a:xfrm>
              <a:off x="2102" y="3110"/>
              <a:ext cx="36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2" name="Rectangle 10"/>
            <p:cNvSpPr>
              <a:spLocks noChangeArrowheads="1"/>
            </p:cNvSpPr>
            <p:nvPr/>
          </p:nvSpPr>
          <p:spPr bwMode="auto">
            <a:xfrm>
              <a:off x="3341" y="2789"/>
              <a:ext cx="14" cy="3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3" name="Rectangle 11"/>
            <p:cNvSpPr>
              <a:spLocks noChangeArrowheads="1"/>
            </p:cNvSpPr>
            <p:nvPr/>
          </p:nvSpPr>
          <p:spPr bwMode="auto">
            <a:xfrm>
              <a:off x="2990" y="3110"/>
              <a:ext cx="36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4" name="Rectangle 12"/>
            <p:cNvSpPr>
              <a:spLocks noChangeArrowheads="1"/>
            </p:cNvSpPr>
            <p:nvPr/>
          </p:nvSpPr>
          <p:spPr bwMode="auto">
            <a:xfrm>
              <a:off x="4229" y="1992"/>
              <a:ext cx="14" cy="11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5" name="Rectangle 13"/>
            <p:cNvSpPr>
              <a:spLocks noChangeArrowheads="1"/>
            </p:cNvSpPr>
            <p:nvPr/>
          </p:nvSpPr>
          <p:spPr bwMode="auto">
            <a:xfrm>
              <a:off x="3883" y="3110"/>
              <a:ext cx="36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6" name="Rectangle 14"/>
            <p:cNvSpPr>
              <a:spLocks noChangeArrowheads="1"/>
            </p:cNvSpPr>
            <p:nvPr/>
          </p:nvSpPr>
          <p:spPr bwMode="auto">
            <a:xfrm>
              <a:off x="5117" y="1742"/>
              <a:ext cx="14" cy="13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7" name="Rectangle 15"/>
            <p:cNvSpPr>
              <a:spLocks noChangeArrowheads="1"/>
            </p:cNvSpPr>
            <p:nvPr/>
          </p:nvSpPr>
          <p:spPr bwMode="auto">
            <a:xfrm>
              <a:off x="4771" y="3110"/>
              <a:ext cx="36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8" name="Rectangle 16"/>
            <p:cNvSpPr>
              <a:spLocks noChangeArrowheads="1"/>
            </p:cNvSpPr>
            <p:nvPr/>
          </p:nvSpPr>
          <p:spPr bwMode="auto">
            <a:xfrm>
              <a:off x="1205" y="2990"/>
              <a:ext cx="355" cy="12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9" name="Rectangle 17"/>
            <p:cNvSpPr>
              <a:spLocks noChangeArrowheads="1"/>
            </p:cNvSpPr>
            <p:nvPr/>
          </p:nvSpPr>
          <p:spPr bwMode="auto">
            <a:xfrm>
              <a:off x="2093" y="2986"/>
              <a:ext cx="355" cy="12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0" name="Rectangle 18"/>
            <p:cNvSpPr>
              <a:spLocks noChangeArrowheads="1"/>
            </p:cNvSpPr>
            <p:nvPr/>
          </p:nvSpPr>
          <p:spPr bwMode="auto">
            <a:xfrm>
              <a:off x="2981" y="2779"/>
              <a:ext cx="360" cy="331"/>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1" name="Rectangle 19"/>
            <p:cNvSpPr>
              <a:spLocks noChangeArrowheads="1"/>
            </p:cNvSpPr>
            <p:nvPr/>
          </p:nvSpPr>
          <p:spPr bwMode="auto">
            <a:xfrm>
              <a:off x="3874" y="1982"/>
              <a:ext cx="355" cy="112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2" name="Rectangle 20"/>
            <p:cNvSpPr>
              <a:spLocks noChangeArrowheads="1"/>
            </p:cNvSpPr>
            <p:nvPr/>
          </p:nvSpPr>
          <p:spPr bwMode="auto">
            <a:xfrm>
              <a:off x="4762" y="1733"/>
              <a:ext cx="355" cy="1377"/>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3" name="Line 21"/>
            <p:cNvSpPr>
              <a:spLocks noChangeShapeType="1"/>
            </p:cNvSpPr>
            <p:nvPr/>
          </p:nvSpPr>
          <p:spPr bwMode="auto">
            <a:xfrm>
              <a:off x="941" y="1258"/>
              <a:ext cx="1" cy="1852"/>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4" name="Line 22"/>
            <p:cNvSpPr>
              <a:spLocks noChangeShapeType="1"/>
            </p:cNvSpPr>
            <p:nvPr/>
          </p:nvSpPr>
          <p:spPr bwMode="auto">
            <a:xfrm>
              <a:off x="902" y="3110"/>
              <a:ext cx="39"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5" name="Line 23"/>
            <p:cNvSpPr>
              <a:spLocks noChangeShapeType="1"/>
            </p:cNvSpPr>
            <p:nvPr/>
          </p:nvSpPr>
          <p:spPr bwMode="auto">
            <a:xfrm>
              <a:off x="902" y="2650"/>
              <a:ext cx="39"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6" name="Line 24"/>
            <p:cNvSpPr>
              <a:spLocks noChangeShapeType="1"/>
            </p:cNvSpPr>
            <p:nvPr/>
          </p:nvSpPr>
          <p:spPr bwMode="auto">
            <a:xfrm>
              <a:off x="902" y="2184"/>
              <a:ext cx="39"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7" name="Line 25"/>
            <p:cNvSpPr>
              <a:spLocks noChangeShapeType="1"/>
            </p:cNvSpPr>
            <p:nvPr/>
          </p:nvSpPr>
          <p:spPr bwMode="auto">
            <a:xfrm>
              <a:off x="902" y="1723"/>
              <a:ext cx="39"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8" name="Line 26"/>
            <p:cNvSpPr>
              <a:spLocks noChangeShapeType="1"/>
            </p:cNvSpPr>
            <p:nvPr/>
          </p:nvSpPr>
          <p:spPr bwMode="auto">
            <a:xfrm>
              <a:off x="902" y="1258"/>
              <a:ext cx="39"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9" name="Line 27"/>
            <p:cNvSpPr>
              <a:spLocks noChangeShapeType="1"/>
            </p:cNvSpPr>
            <p:nvPr/>
          </p:nvSpPr>
          <p:spPr bwMode="auto">
            <a:xfrm>
              <a:off x="941" y="3110"/>
              <a:ext cx="4445"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0" name="Line 28"/>
            <p:cNvSpPr>
              <a:spLocks noChangeShapeType="1"/>
            </p:cNvSpPr>
            <p:nvPr/>
          </p:nvSpPr>
          <p:spPr bwMode="auto">
            <a:xfrm flipV="1">
              <a:off x="941"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1" name="Line 29"/>
            <p:cNvSpPr>
              <a:spLocks noChangeShapeType="1"/>
            </p:cNvSpPr>
            <p:nvPr/>
          </p:nvSpPr>
          <p:spPr bwMode="auto">
            <a:xfrm flipV="1">
              <a:off x="1829"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2" name="Line 30"/>
            <p:cNvSpPr>
              <a:spLocks noChangeShapeType="1"/>
            </p:cNvSpPr>
            <p:nvPr/>
          </p:nvSpPr>
          <p:spPr bwMode="auto">
            <a:xfrm flipV="1">
              <a:off x="2717"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3" name="Line 31"/>
            <p:cNvSpPr>
              <a:spLocks noChangeShapeType="1"/>
            </p:cNvSpPr>
            <p:nvPr/>
          </p:nvSpPr>
          <p:spPr bwMode="auto">
            <a:xfrm flipV="1">
              <a:off x="3610"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4" name="Line 32"/>
            <p:cNvSpPr>
              <a:spLocks noChangeShapeType="1"/>
            </p:cNvSpPr>
            <p:nvPr/>
          </p:nvSpPr>
          <p:spPr bwMode="auto">
            <a:xfrm flipV="1">
              <a:off x="4498"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5" name="Line 33"/>
            <p:cNvSpPr>
              <a:spLocks noChangeShapeType="1"/>
            </p:cNvSpPr>
            <p:nvPr/>
          </p:nvSpPr>
          <p:spPr bwMode="auto">
            <a:xfrm flipV="1">
              <a:off x="5386" y="3110"/>
              <a:ext cx="1" cy="39"/>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6" name="Rectangle 34"/>
            <p:cNvSpPr>
              <a:spLocks noChangeArrowheads="1"/>
            </p:cNvSpPr>
            <p:nvPr/>
          </p:nvSpPr>
          <p:spPr bwMode="auto">
            <a:xfrm>
              <a:off x="4786" y="1522"/>
              <a:ext cx="3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14.9%</a:t>
              </a:r>
            </a:p>
          </p:txBody>
        </p:sp>
        <p:sp>
          <p:nvSpPr>
            <p:cNvPr id="44067" name="Rectangle 35"/>
            <p:cNvSpPr>
              <a:spLocks noChangeArrowheads="1"/>
            </p:cNvSpPr>
            <p:nvPr/>
          </p:nvSpPr>
          <p:spPr bwMode="auto">
            <a:xfrm>
              <a:off x="3908" y="1790"/>
              <a:ext cx="3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12.2%</a:t>
              </a:r>
            </a:p>
          </p:txBody>
        </p:sp>
        <p:sp>
          <p:nvSpPr>
            <p:cNvPr id="44068" name="Rectangle 36"/>
            <p:cNvSpPr>
              <a:spLocks noChangeArrowheads="1"/>
            </p:cNvSpPr>
            <p:nvPr/>
          </p:nvSpPr>
          <p:spPr bwMode="auto">
            <a:xfrm>
              <a:off x="3055" y="2578"/>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3.6%</a:t>
              </a:r>
            </a:p>
          </p:txBody>
        </p:sp>
        <p:sp>
          <p:nvSpPr>
            <p:cNvPr id="44069" name="Rectangle 37"/>
            <p:cNvSpPr>
              <a:spLocks noChangeArrowheads="1"/>
            </p:cNvSpPr>
            <p:nvPr/>
          </p:nvSpPr>
          <p:spPr bwMode="auto">
            <a:xfrm>
              <a:off x="2167" y="2794"/>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1.4%</a:t>
              </a:r>
            </a:p>
          </p:txBody>
        </p:sp>
        <p:sp>
          <p:nvSpPr>
            <p:cNvPr id="44070" name="Rectangle 38"/>
            <p:cNvSpPr>
              <a:spLocks noChangeArrowheads="1"/>
            </p:cNvSpPr>
            <p:nvPr/>
          </p:nvSpPr>
          <p:spPr bwMode="auto">
            <a:xfrm>
              <a:off x="1270" y="2789"/>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1.3%</a:t>
              </a:r>
            </a:p>
          </p:txBody>
        </p:sp>
        <p:sp>
          <p:nvSpPr>
            <p:cNvPr id="44071" name="Rectangle 39"/>
            <p:cNvSpPr>
              <a:spLocks noChangeArrowheads="1"/>
            </p:cNvSpPr>
            <p:nvPr/>
          </p:nvSpPr>
          <p:spPr bwMode="auto">
            <a:xfrm>
              <a:off x="692" y="3034"/>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0%</a:t>
              </a:r>
            </a:p>
          </p:txBody>
        </p:sp>
        <p:sp>
          <p:nvSpPr>
            <p:cNvPr id="44072" name="Rectangle 40"/>
            <p:cNvSpPr>
              <a:spLocks noChangeArrowheads="1"/>
            </p:cNvSpPr>
            <p:nvPr/>
          </p:nvSpPr>
          <p:spPr bwMode="auto">
            <a:xfrm>
              <a:off x="692" y="2573"/>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5%</a:t>
              </a:r>
            </a:p>
          </p:txBody>
        </p:sp>
        <p:sp>
          <p:nvSpPr>
            <p:cNvPr id="44073" name="Rectangle 41"/>
            <p:cNvSpPr>
              <a:spLocks noChangeArrowheads="1"/>
            </p:cNvSpPr>
            <p:nvPr/>
          </p:nvSpPr>
          <p:spPr bwMode="auto">
            <a:xfrm>
              <a:off x="621" y="2107"/>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10%</a:t>
              </a:r>
            </a:p>
          </p:txBody>
        </p:sp>
        <p:sp>
          <p:nvSpPr>
            <p:cNvPr id="44074" name="Rectangle 42"/>
            <p:cNvSpPr>
              <a:spLocks noChangeArrowheads="1"/>
            </p:cNvSpPr>
            <p:nvPr/>
          </p:nvSpPr>
          <p:spPr bwMode="auto">
            <a:xfrm>
              <a:off x="621" y="1646"/>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15%</a:t>
              </a:r>
            </a:p>
          </p:txBody>
        </p:sp>
        <p:sp>
          <p:nvSpPr>
            <p:cNvPr id="44075" name="Rectangle 43"/>
            <p:cNvSpPr>
              <a:spLocks noChangeArrowheads="1"/>
            </p:cNvSpPr>
            <p:nvPr/>
          </p:nvSpPr>
          <p:spPr bwMode="auto">
            <a:xfrm>
              <a:off x="621" y="118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20%</a:t>
              </a:r>
            </a:p>
          </p:txBody>
        </p:sp>
        <p:sp>
          <p:nvSpPr>
            <p:cNvPr id="44076" name="Rectangle 44"/>
            <p:cNvSpPr>
              <a:spLocks noChangeArrowheads="1"/>
            </p:cNvSpPr>
            <p:nvPr/>
          </p:nvSpPr>
          <p:spPr bwMode="auto">
            <a:xfrm>
              <a:off x="1281" y="3226"/>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&lt;300</a:t>
              </a:r>
            </a:p>
          </p:txBody>
        </p:sp>
        <p:sp>
          <p:nvSpPr>
            <p:cNvPr id="44077" name="Rectangle 45"/>
            <p:cNvSpPr>
              <a:spLocks noChangeArrowheads="1"/>
            </p:cNvSpPr>
            <p:nvPr/>
          </p:nvSpPr>
          <p:spPr bwMode="auto">
            <a:xfrm>
              <a:off x="1988" y="3219"/>
              <a:ext cx="59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&gt;300 - 10</a:t>
              </a:r>
              <a:r>
                <a:rPr lang="en-US" sz="1600" b="1" baseline="30000">
                  <a:solidFill>
                    <a:srgbClr val="FFFFFF"/>
                  </a:solidFill>
                  <a:cs typeface="Arial" pitchFamily="34" charset="0"/>
                </a:rPr>
                <a:t>3</a:t>
              </a:r>
            </a:p>
          </p:txBody>
        </p:sp>
        <p:sp>
          <p:nvSpPr>
            <p:cNvPr id="44078" name="Rectangle 46"/>
            <p:cNvSpPr>
              <a:spLocks noChangeArrowheads="1"/>
            </p:cNvSpPr>
            <p:nvPr/>
          </p:nvSpPr>
          <p:spPr bwMode="auto">
            <a:xfrm>
              <a:off x="2255" y="3461"/>
              <a:ext cx="18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Baseline HBV DNA (copies/mL)</a:t>
              </a:r>
            </a:p>
          </p:txBody>
        </p:sp>
        <p:sp>
          <p:nvSpPr>
            <p:cNvPr id="44079" name="Rectangle 47"/>
            <p:cNvSpPr>
              <a:spLocks noChangeArrowheads="1"/>
            </p:cNvSpPr>
            <p:nvPr/>
          </p:nvSpPr>
          <p:spPr bwMode="auto">
            <a:xfrm rot="-5400000">
              <a:off x="-367" y="2087"/>
              <a:ext cx="16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a:solidFill>
                    <a:srgbClr val="FFFFFF"/>
                  </a:solidFill>
                  <a:cs typeface="Arial" pitchFamily="34" charset="0"/>
                </a:rPr>
                <a:t>% cumulative incidence of HCC</a:t>
              </a:r>
              <a:endParaRPr lang="en-US" sz="1600" b="1">
                <a:solidFill>
                  <a:srgbClr val="FFFFFF"/>
                </a:solidFill>
                <a:cs typeface="Arial" pitchFamily="34" charset="0"/>
              </a:endParaRPr>
            </a:p>
          </p:txBody>
        </p:sp>
        <p:sp>
          <p:nvSpPr>
            <p:cNvPr id="44080" name="Rectangle 48"/>
            <p:cNvSpPr>
              <a:spLocks noChangeArrowheads="1"/>
            </p:cNvSpPr>
            <p:nvPr/>
          </p:nvSpPr>
          <p:spPr bwMode="auto">
            <a:xfrm>
              <a:off x="2865" y="3219"/>
              <a:ext cx="6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&gt; 10</a:t>
              </a:r>
              <a:r>
                <a:rPr lang="en-US" sz="1600" b="1" baseline="30000">
                  <a:solidFill>
                    <a:srgbClr val="FFFFFF"/>
                  </a:solidFill>
                  <a:cs typeface="Arial" pitchFamily="34" charset="0"/>
                </a:rPr>
                <a:t>3</a:t>
              </a:r>
              <a:r>
                <a:rPr lang="en-US" sz="1600" b="1">
                  <a:solidFill>
                    <a:srgbClr val="FFFFFF"/>
                  </a:solidFill>
                  <a:cs typeface="Arial" pitchFamily="34" charset="0"/>
                </a:rPr>
                <a:t> - 10</a:t>
              </a:r>
              <a:r>
                <a:rPr lang="en-US" sz="1600" b="1" baseline="30000">
                  <a:solidFill>
                    <a:srgbClr val="FFFFFF"/>
                  </a:solidFill>
                  <a:cs typeface="Arial" pitchFamily="34" charset="0"/>
                </a:rPr>
                <a:t>4</a:t>
              </a:r>
            </a:p>
          </p:txBody>
        </p:sp>
        <p:sp>
          <p:nvSpPr>
            <p:cNvPr id="44081" name="Rectangle 49"/>
            <p:cNvSpPr>
              <a:spLocks noChangeArrowheads="1"/>
            </p:cNvSpPr>
            <p:nvPr/>
          </p:nvSpPr>
          <p:spPr bwMode="auto">
            <a:xfrm>
              <a:off x="3766" y="3219"/>
              <a:ext cx="5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&gt;10</a:t>
              </a:r>
              <a:r>
                <a:rPr lang="en-US" sz="1600" b="1" baseline="30000">
                  <a:solidFill>
                    <a:srgbClr val="FFFFFF"/>
                  </a:solidFill>
                  <a:cs typeface="Arial" pitchFamily="34" charset="0"/>
                </a:rPr>
                <a:t>4</a:t>
              </a:r>
              <a:r>
                <a:rPr lang="en-US" sz="1600" b="1">
                  <a:solidFill>
                    <a:srgbClr val="FFFFFF"/>
                  </a:solidFill>
                  <a:cs typeface="Arial" pitchFamily="34" charset="0"/>
                </a:rPr>
                <a:t> - 10</a:t>
              </a:r>
              <a:r>
                <a:rPr lang="en-US" sz="1600" b="1" baseline="30000">
                  <a:solidFill>
                    <a:srgbClr val="FFFFFF"/>
                  </a:solidFill>
                  <a:cs typeface="Arial" pitchFamily="34" charset="0"/>
                </a:rPr>
                <a:t>6</a:t>
              </a:r>
            </a:p>
          </p:txBody>
        </p:sp>
        <p:sp>
          <p:nvSpPr>
            <p:cNvPr id="44082" name="Rectangle 50"/>
            <p:cNvSpPr>
              <a:spLocks noChangeArrowheads="1"/>
            </p:cNvSpPr>
            <p:nvPr/>
          </p:nvSpPr>
          <p:spPr bwMode="auto">
            <a:xfrm>
              <a:off x="4806" y="3219"/>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FFFFFF"/>
                  </a:solidFill>
                  <a:cs typeface="Arial" pitchFamily="34" charset="0"/>
                </a:rPr>
                <a:t>≥10</a:t>
              </a:r>
              <a:r>
                <a:rPr lang="en-US" sz="1600" b="1" baseline="30000">
                  <a:solidFill>
                    <a:srgbClr val="FFFFFF"/>
                  </a:solidFill>
                  <a:ea typeface="Arial Unicode MS" pitchFamily="34" charset="-128"/>
                  <a:cs typeface="Arial Unicode MS" pitchFamily="34" charset="-128"/>
                </a:rPr>
                <a:t>6</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pitchFamily="34" charset="-128"/>
              </a:rPr>
              <a:t>Staging disease</a:t>
            </a:r>
          </a:p>
        </p:txBody>
      </p:sp>
      <p:sp>
        <p:nvSpPr>
          <p:cNvPr id="46083" name="Content Placeholder 2"/>
          <p:cNvSpPr>
            <a:spLocks noGrp="1"/>
          </p:cNvSpPr>
          <p:nvPr>
            <p:ph idx="1"/>
          </p:nvPr>
        </p:nvSpPr>
        <p:spPr/>
        <p:txBody>
          <a:bodyPr/>
          <a:lstStyle/>
          <a:p>
            <a:r>
              <a:rPr lang="en-US" smtClean="0">
                <a:ea typeface="ＭＳ Ｐゴシック" pitchFamily="34" charset="-128"/>
              </a:rPr>
              <a:t>ALT</a:t>
            </a:r>
          </a:p>
          <a:p>
            <a:r>
              <a:rPr lang="en-US" smtClean="0">
                <a:ea typeface="ＭＳ Ｐゴシック" pitchFamily="34" charset="-128"/>
              </a:rPr>
              <a:t>HBV DNA levels</a:t>
            </a:r>
          </a:p>
          <a:p>
            <a:r>
              <a:rPr lang="en-US" smtClean="0">
                <a:ea typeface="ＭＳ Ｐゴシック" pitchFamily="34" charset="-128"/>
              </a:rPr>
              <a:t>Fibrosis and inflammation</a:t>
            </a:r>
          </a:p>
          <a:p>
            <a:r>
              <a:rPr lang="en-US" smtClean="0">
                <a:ea typeface="ＭＳ Ｐゴシック" pitchFamily="34" charset="-128"/>
              </a:rPr>
              <a:t>(Biopsy, fibroscan?)</a:t>
            </a:r>
          </a:p>
          <a:p>
            <a:r>
              <a:rPr lang="en-US" smtClean="0">
                <a:ea typeface="ＭＳ Ｐゴシック" pitchFamily="34" charset="-128"/>
              </a:rPr>
              <a:t>[HIV status, anti-HDV,antiHAV IgG]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2363"/>
            <a:ext cx="75438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355725" y="3687763"/>
            <a:ext cx="10699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9600" b="1">
                <a:solidFill>
                  <a:schemeClr val="bg1"/>
                </a:solidFill>
                <a:latin typeface="Geneva" charset="0"/>
              </a:rPr>
              <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ea typeface="ＭＳ Ｐゴシック" pitchFamily="34" charset="-128"/>
              </a:rPr>
              <a:t>Staging disease</a:t>
            </a:r>
          </a:p>
        </p:txBody>
      </p:sp>
      <p:sp>
        <p:nvSpPr>
          <p:cNvPr id="47107" name="Content Placeholder 2"/>
          <p:cNvSpPr>
            <a:spLocks noGrp="1"/>
          </p:cNvSpPr>
          <p:nvPr>
            <p:ph idx="1"/>
          </p:nvPr>
        </p:nvSpPr>
        <p:spPr/>
        <p:txBody>
          <a:bodyPr/>
          <a:lstStyle/>
          <a:p>
            <a:r>
              <a:rPr lang="en-US" smtClean="0">
                <a:ea typeface="ＭＳ Ｐゴシック" pitchFamily="34" charset="-128"/>
              </a:rPr>
              <a:t>ALT </a:t>
            </a:r>
            <a:r>
              <a:rPr lang="en-US" smtClean="0">
                <a:solidFill>
                  <a:srgbClr val="FF0000"/>
                </a:solidFill>
                <a:ea typeface="ＭＳ Ｐゴシック" pitchFamily="34" charset="-128"/>
              </a:rPr>
              <a:t>new normal range</a:t>
            </a:r>
          </a:p>
          <a:p>
            <a:r>
              <a:rPr lang="en-US" smtClean="0">
                <a:ea typeface="ＭＳ Ｐゴシック" pitchFamily="34" charset="-128"/>
              </a:rPr>
              <a:t>HBV DNA levels</a:t>
            </a:r>
          </a:p>
          <a:p>
            <a:r>
              <a:rPr lang="en-US" smtClean="0">
                <a:ea typeface="ＭＳ Ｐゴシック" pitchFamily="34" charset="-128"/>
              </a:rPr>
              <a:t>Fibrosis and inflammation</a:t>
            </a:r>
          </a:p>
          <a:p>
            <a:r>
              <a:rPr lang="en-US" smtClean="0">
                <a:ea typeface="ＭＳ Ｐゴシック" pitchFamily="34" charset="-128"/>
              </a:rPr>
              <a:t>(Biopsy, fibroscan?)</a:t>
            </a:r>
          </a:p>
          <a:p>
            <a:r>
              <a:rPr lang="en-US" smtClean="0">
                <a:ea typeface="ＭＳ Ｐゴシック" pitchFamily="34" charset="-128"/>
              </a:rPr>
              <a:t>[HIV status, anti-HDV,antiHAV IgG]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ea typeface="ＭＳ Ｐゴシック" pitchFamily="34" charset="-128"/>
              </a:rPr>
              <a:t>Treatments</a:t>
            </a:r>
          </a:p>
        </p:txBody>
      </p:sp>
      <p:sp>
        <p:nvSpPr>
          <p:cNvPr id="48131" name="Content Placeholder 2"/>
          <p:cNvSpPr>
            <a:spLocks noGrp="1"/>
          </p:cNvSpPr>
          <p:nvPr>
            <p:ph idx="1"/>
          </p:nvPr>
        </p:nvSpPr>
        <p:spPr/>
        <p:txBody>
          <a:bodyPr/>
          <a:lstStyle/>
          <a:p>
            <a:r>
              <a:rPr lang="en-US" smtClean="0">
                <a:ea typeface="ＭＳ Ｐゴシック" pitchFamily="34" charset="-128"/>
              </a:rPr>
              <a:t>Standard interferon</a:t>
            </a:r>
          </a:p>
          <a:p>
            <a:r>
              <a:rPr lang="en-US" smtClean="0">
                <a:ea typeface="ＭＳ Ｐゴシック" pitchFamily="34" charset="-128"/>
              </a:rPr>
              <a:t>Pegylated interferon</a:t>
            </a:r>
          </a:p>
          <a:p>
            <a:r>
              <a:rPr lang="en-US" smtClean="0">
                <a:ea typeface="ＭＳ Ｐゴシック" pitchFamily="34" charset="-128"/>
              </a:rPr>
              <a:t>L-nucleosides</a:t>
            </a:r>
          </a:p>
          <a:p>
            <a:endParaRPr lang="en-US" smtClean="0">
              <a:ea typeface="ＭＳ Ｐゴシック" pitchFamily="34" charset="-128"/>
            </a:endParaRPr>
          </a:p>
          <a:p>
            <a:r>
              <a:rPr lang="en-US" smtClean="0">
                <a:ea typeface="ＭＳ Ｐゴシック" pitchFamily="34" charset="-128"/>
              </a:rPr>
              <a:t>Deoxyguanosine analogs</a:t>
            </a:r>
          </a:p>
          <a:p>
            <a:endParaRPr lang="en-US" smtClean="0">
              <a:ea typeface="ＭＳ Ｐゴシック" pitchFamily="34" charset="-128"/>
            </a:endParaRPr>
          </a:p>
          <a:p>
            <a:r>
              <a:rPr lang="en-US" smtClean="0">
                <a:ea typeface="ＭＳ Ｐゴシック" pitchFamily="34" charset="-128"/>
              </a:rPr>
              <a:t>Acyclic nucleoside phosphonates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pitchFamily="34" charset="-128"/>
              </a:rPr>
              <a:t>Treatments</a:t>
            </a:r>
          </a:p>
        </p:txBody>
      </p:sp>
      <p:sp>
        <p:nvSpPr>
          <p:cNvPr id="49155" name="Content Placeholder 2"/>
          <p:cNvSpPr>
            <a:spLocks noGrp="1"/>
          </p:cNvSpPr>
          <p:nvPr>
            <p:ph idx="1"/>
          </p:nvPr>
        </p:nvSpPr>
        <p:spPr/>
        <p:txBody>
          <a:bodyPr/>
          <a:lstStyle/>
          <a:p>
            <a:r>
              <a:rPr lang="en-US" sz="2800" smtClean="0">
                <a:ea typeface="ＭＳ Ｐゴシック" pitchFamily="34" charset="-128"/>
              </a:rPr>
              <a:t>Pegylated interferon</a:t>
            </a:r>
          </a:p>
          <a:p>
            <a:r>
              <a:rPr lang="en-US" sz="2800" smtClean="0">
                <a:ea typeface="ＭＳ Ｐゴシック" pitchFamily="34" charset="-128"/>
              </a:rPr>
              <a:t>L-nucleosides</a:t>
            </a:r>
          </a:p>
          <a:p>
            <a:r>
              <a:rPr lang="en-US" sz="2800" smtClean="0">
                <a:solidFill>
                  <a:srgbClr val="FF0000"/>
                </a:solidFill>
                <a:ea typeface="ＭＳ Ｐゴシック" pitchFamily="34" charset="-128"/>
              </a:rPr>
              <a:t>Lamivudine, telbivudine, emtricitabine</a:t>
            </a:r>
          </a:p>
          <a:p>
            <a:r>
              <a:rPr lang="en-US" sz="2800" smtClean="0">
                <a:ea typeface="ＭＳ Ｐゴシック" pitchFamily="34" charset="-128"/>
              </a:rPr>
              <a:t>Deoxyguanosine analogs</a:t>
            </a:r>
          </a:p>
          <a:p>
            <a:r>
              <a:rPr lang="en-US" sz="2800" smtClean="0">
                <a:solidFill>
                  <a:srgbClr val="FF0000"/>
                </a:solidFill>
                <a:ea typeface="ＭＳ Ｐゴシック" pitchFamily="34" charset="-128"/>
              </a:rPr>
              <a:t>entecavir</a:t>
            </a:r>
          </a:p>
          <a:p>
            <a:r>
              <a:rPr lang="en-US" sz="2800" smtClean="0">
                <a:ea typeface="ＭＳ Ｐゴシック" pitchFamily="34" charset="-128"/>
              </a:rPr>
              <a:t>Acyclic nucleoside phosphonates</a:t>
            </a:r>
          </a:p>
          <a:p>
            <a:r>
              <a:rPr lang="en-US" sz="2800" smtClean="0">
                <a:solidFill>
                  <a:srgbClr val="FF0000"/>
                </a:solidFill>
                <a:ea typeface="ＭＳ Ｐゴシック" pitchFamily="34" charset="-128"/>
              </a:rPr>
              <a:t>adefovir, tenofovir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pitchFamily="34" charset="-128"/>
              </a:rPr>
              <a:t>Interferon</a:t>
            </a:r>
          </a:p>
        </p:txBody>
      </p:sp>
      <p:sp>
        <p:nvSpPr>
          <p:cNvPr id="50179" name="Content Placeholder 2"/>
          <p:cNvSpPr>
            <a:spLocks noGrp="1"/>
          </p:cNvSpPr>
          <p:nvPr>
            <p:ph idx="1"/>
          </p:nvPr>
        </p:nvSpPr>
        <p:spPr/>
        <p:txBody>
          <a:bodyPr/>
          <a:lstStyle/>
          <a:p>
            <a:r>
              <a:rPr lang="en-US" smtClean="0">
                <a:ea typeface="ＭＳ Ｐゴシック" pitchFamily="34" charset="-128"/>
              </a:rPr>
              <a:t>One-off course</a:t>
            </a:r>
          </a:p>
          <a:p>
            <a:r>
              <a:rPr lang="en-US" smtClean="0">
                <a:ea typeface="ＭＳ Ｐゴシック" pitchFamily="34" charset="-128"/>
              </a:rPr>
              <a:t>Host and viral factors predict response</a:t>
            </a:r>
          </a:p>
          <a:p>
            <a:r>
              <a:rPr lang="en-US" smtClean="0">
                <a:solidFill>
                  <a:srgbClr val="FF0000"/>
                </a:solidFill>
                <a:ea typeface="ＭＳ Ｐゴシック" pitchFamily="34" charset="-128"/>
              </a:rPr>
              <a:t>But</a:t>
            </a:r>
          </a:p>
          <a:p>
            <a:r>
              <a:rPr lang="en-US" smtClean="0">
                <a:ea typeface="ＭＳ Ｐゴシック" pitchFamily="34" charset="-128"/>
              </a:rPr>
              <a:t>Side effects/monitoring</a:t>
            </a:r>
          </a:p>
          <a:p>
            <a:r>
              <a:rPr lang="en-US" smtClean="0">
                <a:ea typeface="ＭＳ Ｐゴシック" pitchFamily="34" charset="-128"/>
              </a:rPr>
              <a:t>Careful selection of patients</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34" charset="-128"/>
              </a:rPr>
              <a:t>NUCs</a:t>
            </a:r>
          </a:p>
        </p:txBody>
      </p:sp>
      <p:sp>
        <p:nvSpPr>
          <p:cNvPr id="51203" name="Content Placeholder 2"/>
          <p:cNvSpPr>
            <a:spLocks noGrp="1"/>
          </p:cNvSpPr>
          <p:nvPr>
            <p:ph idx="1"/>
          </p:nvPr>
        </p:nvSpPr>
        <p:spPr/>
        <p:txBody>
          <a:bodyPr/>
          <a:lstStyle/>
          <a:p>
            <a:r>
              <a:rPr lang="en-US" smtClean="0">
                <a:ea typeface="ＭＳ Ｐゴシック" pitchFamily="34" charset="-128"/>
              </a:rPr>
              <a:t>Finite v long term suppression?</a:t>
            </a:r>
          </a:p>
          <a:p>
            <a:r>
              <a:rPr lang="en-US" smtClean="0">
                <a:ea typeface="ＭＳ Ｐゴシック" pitchFamily="34" charset="-128"/>
              </a:rPr>
              <a:t>Cost - drugs and monitoring</a:t>
            </a:r>
          </a:p>
          <a:p>
            <a:r>
              <a:rPr lang="en-US" smtClean="0">
                <a:ea typeface="ＭＳ Ｐゴシック" pitchFamily="34" charset="-128"/>
              </a:rPr>
              <a:t>Compliance</a:t>
            </a:r>
          </a:p>
          <a:p>
            <a:r>
              <a:rPr lang="en-US" smtClean="0">
                <a:ea typeface="ＭＳ Ｐゴシック" pitchFamily="34" charset="-128"/>
              </a:rPr>
              <a:t>Resistance</a:t>
            </a:r>
          </a:p>
          <a:p>
            <a:r>
              <a:rPr lang="en-US" smtClean="0">
                <a:ea typeface="ＭＳ Ｐゴシック" pitchFamily="34" charset="-128"/>
              </a:rPr>
              <a:t>Flares</a:t>
            </a:r>
          </a:p>
          <a:p>
            <a:r>
              <a:rPr lang="en-US" smtClean="0">
                <a:ea typeface="ＭＳ Ｐゴシック" pitchFamily="34" charset="-128"/>
              </a:rPr>
              <a:t>Long term toxicity</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ＭＳ Ｐゴシック" pitchFamily="34" charset="-128"/>
              </a:rPr>
              <a:t>First line</a:t>
            </a:r>
          </a:p>
        </p:txBody>
      </p:sp>
      <p:sp>
        <p:nvSpPr>
          <p:cNvPr id="52227" name="Content Placeholder 2"/>
          <p:cNvSpPr>
            <a:spLocks noGrp="1"/>
          </p:cNvSpPr>
          <p:nvPr>
            <p:ph idx="1"/>
          </p:nvPr>
        </p:nvSpPr>
        <p:spPr/>
        <p:txBody>
          <a:bodyPr/>
          <a:lstStyle/>
          <a:p>
            <a:r>
              <a:rPr lang="en-US" smtClean="0">
                <a:solidFill>
                  <a:srgbClr val="FF0000"/>
                </a:solidFill>
                <a:ea typeface="ＭＳ Ｐゴシック" pitchFamily="34" charset="-128"/>
              </a:rPr>
              <a:t>Entecavir</a:t>
            </a:r>
          </a:p>
          <a:p>
            <a:r>
              <a:rPr lang="en-US" smtClean="0">
                <a:ea typeface="ＭＳ Ｐゴシック" pitchFamily="34" charset="-128"/>
              </a:rPr>
              <a:t>High genetic barrier</a:t>
            </a:r>
          </a:p>
          <a:p>
            <a:r>
              <a:rPr lang="en-US" smtClean="0">
                <a:ea typeface="ＭＳ Ｐゴシック" pitchFamily="34" charset="-128"/>
              </a:rPr>
              <a:t>? Long term toxicity</a:t>
            </a:r>
          </a:p>
          <a:p>
            <a:r>
              <a:rPr lang="en-US" smtClean="0">
                <a:solidFill>
                  <a:schemeClr val="accent2"/>
                </a:solidFill>
                <a:ea typeface="ＭＳ Ｐゴシック" pitchFamily="34" charset="-128"/>
              </a:rPr>
              <a:t>Tenofovir</a:t>
            </a:r>
          </a:p>
          <a:p>
            <a:r>
              <a:rPr lang="en-US" smtClean="0">
                <a:ea typeface="ＭＳ Ｐゴシック" pitchFamily="34" charset="-128"/>
              </a:rPr>
              <a:t>High genetic barrier</a:t>
            </a:r>
          </a:p>
          <a:p>
            <a:r>
              <a:rPr lang="en-US" smtClean="0">
                <a:ea typeface="ＭＳ Ｐゴシック" pitchFamily="34" charset="-128"/>
              </a:rPr>
              <a:t>? Monitoring</a:t>
            </a:r>
          </a:p>
          <a:p>
            <a:r>
              <a:rPr lang="en-US" smtClean="0">
                <a:ea typeface="ＭＳ Ｐゴシック" pitchFamily="34" charset="-128"/>
              </a:rPr>
              <a:t>? Renal toxicity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3250" name="Slide Number Placeholder 2"/>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l"/>
            <a:fld id="{89728A51-F4B6-40C4-81B6-66205510AA41}" type="slidenum">
              <a:rPr lang="en-US" sz="1400"/>
              <a:pPr algn="l"/>
              <a:t>26</a:t>
            </a:fld>
            <a:endParaRPr lang="en-US" sz="1400"/>
          </a:p>
        </p:txBody>
      </p:sp>
      <p:sp>
        <p:nvSpPr>
          <p:cNvPr id="53251" name="Rectangle 168"/>
          <p:cNvSpPr>
            <a:spLocks noGrp="1" noChangeArrowheads="1"/>
          </p:cNvSpPr>
          <p:nvPr>
            <p:ph type="title"/>
          </p:nvPr>
        </p:nvSpPr>
        <p:spPr>
          <a:xfrm>
            <a:off x="152400" y="152400"/>
            <a:ext cx="8839200" cy="1143000"/>
          </a:xfrm>
        </p:spPr>
        <p:txBody>
          <a:bodyPr/>
          <a:lstStyle/>
          <a:p>
            <a:r>
              <a:rPr lang="en-US" sz="2500" smtClean="0">
                <a:solidFill>
                  <a:schemeClr val="bg1"/>
                </a:solidFill>
                <a:ea typeface="ＭＳ Ｐゴシック" pitchFamily="34" charset="-128"/>
              </a:rPr>
              <a:t>94% of patients achieved HBV DNA 300 copies/mL </a:t>
            </a:r>
            <a:br>
              <a:rPr lang="en-US" sz="2500" smtClean="0">
                <a:solidFill>
                  <a:schemeClr val="bg1"/>
                </a:solidFill>
                <a:ea typeface="ＭＳ Ｐゴシック" pitchFamily="34" charset="-128"/>
              </a:rPr>
            </a:br>
            <a:r>
              <a:rPr lang="en-US" sz="2500" smtClean="0">
                <a:solidFill>
                  <a:schemeClr val="bg1"/>
                </a:solidFill>
                <a:ea typeface="ＭＳ Ｐゴシック" pitchFamily="34" charset="-128"/>
              </a:rPr>
              <a:t>(~&lt;69 IU/L) through 5 years* of entecavir therapy in a continuous treatment cohort</a:t>
            </a:r>
            <a:endParaRPr lang="en-GB" sz="2500" smtClean="0">
              <a:solidFill>
                <a:schemeClr val="bg1"/>
              </a:solidFill>
              <a:ea typeface="ＭＳ Ｐゴシック" pitchFamily="34" charset="-128"/>
            </a:endParaRPr>
          </a:p>
        </p:txBody>
      </p:sp>
      <p:sp>
        <p:nvSpPr>
          <p:cNvPr id="53252" name="Rectangle 69"/>
          <p:cNvSpPr>
            <a:spLocks noChangeArrowheads="1"/>
          </p:cNvSpPr>
          <p:nvPr/>
        </p:nvSpPr>
        <p:spPr bwMode="auto">
          <a:xfrm>
            <a:off x="2309813" y="6000750"/>
            <a:ext cx="6577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20000"/>
              </a:spcBef>
              <a:buClr>
                <a:srgbClr val="009196"/>
              </a:buClr>
              <a:buFont typeface="Times" charset="0"/>
              <a:buNone/>
            </a:pPr>
            <a:r>
              <a:rPr lang="en-US" sz="1200">
                <a:solidFill>
                  <a:schemeClr val="bg1"/>
                </a:solidFill>
              </a:rPr>
              <a:t>* Different dosing regimen for naïve patients in the 901 study</a:t>
            </a:r>
          </a:p>
          <a:p>
            <a:pPr marL="342900" indent="-342900">
              <a:spcBef>
                <a:spcPct val="20000"/>
              </a:spcBef>
              <a:buClr>
                <a:srgbClr val="009196"/>
              </a:buClr>
              <a:buFont typeface="Times" charset="0"/>
              <a:buNone/>
            </a:pPr>
            <a:r>
              <a:rPr lang="en-US" sz="1200" baseline="30000">
                <a:solidFill>
                  <a:schemeClr val="bg1"/>
                </a:solidFill>
                <a:ea typeface="Arial Unicode MS" pitchFamily="34" charset="-128"/>
                <a:cs typeface="Arial Unicode MS" pitchFamily="34" charset="-128"/>
              </a:rPr>
              <a:t>†</a:t>
            </a:r>
            <a:r>
              <a:rPr lang="en-US" sz="1200">
                <a:solidFill>
                  <a:schemeClr val="bg1"/>
                </a:solidFill>
              </a:rPr>
              <a:t> Five patients who remained on treatment at the Year 5 visit had missing PCR values (NC=M).</a:t>
            </a:r>
          </a:p>
        </p:txBody>
      </p:sp>
      <p:sp>
        <p:nvSpPr>
          <p:cNvPr id="53253" name="Text Box 141"/>
          <p:cNvSpPr txBox="1">
            <a:spLocks noChangeArrowheads="1"/>
          </p:cNvSpPr>
          <p:nvPr/>
        </p:nvSpPr>
        <p:spPr bwMode="auto">
          <a:xfrm>
            <a:off x="2309813" y="6518275"/>
            <a:ext cx="7131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000">
                <a:solidFill>
                  <a:schemeClr val="bg1"/>
                </a:solidFill>
              </a:rPr>
              <a:t>Adapted from Han S, et al. 59</a:t>
            </a:r>
            <a:r>
              <a:rPr lang="en-US" sz="1000" baseline="30000">
                <a:solidFill>
                  <a:schemeClr val="bg1"/>
                </a:solidFill>
              </a:rPr>
              <a:t>th</a:t>
            </a:r>
            <a:r>
              <a:rPr lang="en-US" sz="1000">
                <a:solidFill>
                  <a:schemeClr val="bg1"/>
                </a:solidFill>
              </a:rPr>
              <a:t> AASLD, October 31-November 4 ,2008, San Francisco, USA. Poster 893.</a:t>
            </a:r>
            <a:endParaRPr lang="da-DK" sz="1000">
              <a:solidFill>
                <a:schemeClr val="bg1"/>
              </a:solidFill>
            </a:endParaRPr>
          </a:p>
        </p:txBody>
      </p:sp>
      <p:sp>
        <p:nvSpPr>
          <p:cNvPr id="53254" name="Line 117"/>
          <p:cNvSpPr>
            <a:spLocks noChangeShapeType="1"/>
          </p:cNvSpPr>
          <p:nvPr/>
        </p:nvSpPr>
        <p:spPr bwMode="auto">
          <a:xfrm>
            <a:off x="2998788" y="1784350"/>
            <a:ext cx="0" cy="3878263"/>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5" name="Text Box 119"/>
          <p:cNvSpPr txBox="1">
            <a:spLocks noChangeArrowheads="1"/>
          </p:cNvSpPr>
          <p:nvPr/>
        </p:nvSpPr>
        <p:spPr bwMode="auto">
          <a:xfrm rot="-5400000">
            <a:off x="-854869" y="3488532"/>
            <a:ext cx="3208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800" b="1">
                <a:solidFill>
                  <a:schemeClr val="bg1"/>
                </a:solidFill>
                <a:cs typeface="Arial" pitchFamily="34" charset="0"/>
              </a:rPr>
              <a:t>Proportion of patients (%)</a:t>
            </a:r>
            <a:br>
              <a:rPr lang="en-GB" sz="1800" b="1">
                <a:solidFill>
                  <a:schemeClr val="bg1"/>
                </a:solidFill>
                <a:cs typeface="Arial" pitchFamily="34" charset="0"/>
              </a:rPr>
            </a:br>
            <a:r>
              <a:rPr lang="en-GB" sz="1800" b="1">
                <a:solidFill>
                  <a:schemeClr val="bg1"/>
                </a:solidFill>
                <a:cs typeface="Arial" pitchFamily="34" charset="0"/>
              </a:rPr>
              <a:t> HBV DNA &lt;300 copies/mL</a:t>
            </a:r>
          </a:p>
        </p:txBody>
      </p:sp>
      <p:sp>
        <p:nvSpPr>
          <p:cNvPr id="53256" name="Text Box 120"/>
          <p:cNvSpPr txBox="1">
            <a:spLocks noChangeArrowheads="1"/>
          </p:cNvSpPr>
          <p:nvPr/>
        </p:nvSpPr>
        <p:spPr bwMode="auto">
          <a:xfrm>
            <a:off x="3273425" y="34385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55%</a:t>
            </a:r>
          </a:p>
        </p:txBody>
      </p:sp>
      <p:sp>
        <p:nvSpPr>
          <p:cNvPr id="53257" name="Text Box 121"/>
          <p:cNvSpPr txBox="1">
            <a:spLocks noChangeArrowheads="1"/>
          </p:cNvSpPr>
          <p:nvPr/>
        </p:nvSpPr>
        <p:spPr bwMode="auto">
          <a:xfrm>
            <a:off x="3163888" y="17954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Year 1</a:t>
            </a:r>
          </a:p>
        </p:txBody>
      </p:sp>
      <p:sp>
        <p:nvSpPr>
          <p:cNvPr id="53258" name="Text Box 122"/>
          <p:cNvSpPr txBox="1">
            <a:spLocks noChangeArrowheads="1"/>
          </p:cNvSpPr>
          <p:nvPr/>
        </p:nvSpPr>
        <p:spPr bwMode="auto">
          <a:xfrm>
            <a:off x="4425950" y="245427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83%</a:t>
            </a:r>
          </a:p>
        </p:txBody>
      </p:sp>
      <p:sp>
        <p:nvSpPr>
          <p:cNvPr id="53259" name="Text Box 123"/>
          <p:cNvSpPr txBox="1">
            <a:spLocks noChangeArrowheads="1"/>
          </p:cNvSpPr>
          <p:nvPr/>
        </p:nvSpPr>
        <p:spPr bwMode="auto">
          <a:xfrm>
            <a:off x="4308475" y="17954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Year 2</a:t>
            </a:r>
          </a:p>
        </p:txBody>
      </p:sp>
      <p:sp>
        <p:nvSpPr>
          <p:cNvPr id="53260" name="Text Box 124"/>
          <p:cNvSpPr txBox="1">
            <a:spLocks noChangeArrowheads="1"/>
          </p:cNvSpPr>
          <p:nvPr/>
        </p:nvSpPr>
        <p:spPr bwMode="auto">
          <a:xfrm>
            <a:off x="5576888" y="223678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89%</a:t>
            </a:r>
          </a:p>
        </p:txBody>
      </p:sp>
      <p:sp>
        <p:nvSpPr>
          <p:cNvPr id="53261" name="Text Box 125"/>
          <p:cNvSpPr txBox="1">
            <a:spLocks noChangeArrowheads="1"/>
          </p:cNvSpPr>
          <p:nvPr/>
        </p:nvSpPr>
        <p:spPr bwMode="auto">
          <a:xfrm>
            <a:off x="5467350" y="17954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Year 3</a:t>
            </a:r>
          </a:p>
        </p:txBody>
      </p:sp>
      <p:sp>
        <p:nvSpPr>
          <p:cNvPr id="53262" name="Text Box 126"/>
          <p:cNvSpPr txBox="1">
            <a:spLocks noChangeArrowheads="1"/>
          </p:cNvSpPr>
          <p:nvPr/>
        </p:nvSpPr>
        <p:spPr bwMode="auto">
          <a:xfrm>
            <a:off x="2135188" y="30051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67%</a:t>
            </a:r>
          </a:p>
        </p:txBody>
      </p:sp>
      <p:sp>
        <p:nvSpPr>
          <p:cNvPr id="53263" name="Text Box 127"/>
          <p:cNvSpPr txBox="1">
            <a:spLocks noChangeArrowheads="1"/>
          </p:cNvSpPr>
          <p:nvPr/>
        </p:nvSpPr>
        <p:spPr bwMode="auto">
          <a:xfrm>
            <a:off x="1044575" y="56642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n =</a:t>
            </a:r>
          </a:p>
        </p:txBody>
      </p:sp>
      <p:sp>
        <p:nvSpPr>
          <p:cNvPr id="53264" name="Text Box 128"/>
          <p:cNvSpPr txBox="1">
            <a:spLocks noChangeArrowheads="1"/>
          </p:cNvSpPr>
          <p:nvPr/>
        </p:nvSpPr>
        <p:spPr bwMode="auto">
          <a:xfrm>
            <a:off x="1423988" y="5664200"/>
            <a:ext cx="1947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236/354</a:t>
            </a:r>
          </a:p>
        </p:txBody>
      </p:sp>
      <p:sp>
        <p:nvSpPr>
          <p:cNvPr id="53265" name="Text Box 129"/>
          <p:cNvSpPr txBox="1">
            <a:spLocks noChangeArrowheads="1"/>
          </p:cNvSpPr>
          <p:nvPr/>
        </p:nvSpPr>
        <p:spPr bwMode="auto">
          <a:xfrm>
            <a:off x="6616700" y="17954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Year 4</a:t>
            </a:r>
          </a:p>
        </p:txBody>
      </p:sp>
      <p:sp>
        <p:nvSpPr>
          <p:cNvPr id="53266" name="Text Box 130"/>
          <p:cNvSpPr txBox="1">
            <a:spLocks noChangeArrowheads="1"/>
          </p:cNvSpPr>
          <p:nvPr/>
        </p:nvSpPr>
        <p:spPr bwMode="auto">
          <a:xfrm>
            <a:off x="6724650" y="21669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91%</a:t>
            </a:r>
          </a:p>
        </p:txBody>
      </p:sp>
      <p:sp>
        <p:nvSpPr>
          <p:cNvPr id="53267" name="Text Box 131"/>
          <p:cNvSpPr txBox="1">
            <a:spLocks noChangeArrowheads="1"/>
          </p:cNvSpPr>
          <p:nvPr/>
        </p:nvSpPr>
        <p:spPr bwMode="auto">
          <a:xfrm>
            <a:off x="3100388" y="5664200"/>
            <a:ext cx="915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80/146   </a:t>
            </a:r>
          </a:p>
        </p:txBody>
      </p:sp>
      <p:sp>
        <p:nvSpPr>
          <p:cNvPr id="53268" name="Text Box 132"/>
          <p:cNvSpPr txBox="1">
            <a:spLocks noChangeArrowheads="1"/>
          </p:cNvSpPr>
          <p:nvPr/>
        </p:nvSpPr>
        <p:spPr bwMode="auto">
          <a:xfrm>
            <a:off x="4244975" y="5664200"/>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116/140   </a:t>
            </a:r>
          </a:p>
        </p:txBody>
      </p:sp>
      <p:sp>
        <p:nvSpPr>
          <p:cNvPr id="53269" name="Text Box 133"/>
          <p:cNvSpPr txBox="1">
            <a:spLocks noChangeArrowheads="1"/>
          </p:cNvSpPr>
          <p:nvPr/>
        </p:nvSpPr>
        <p:spPr bwMode="auto">
          <a:xfrm>
            <a:off x="5402263" y="5664200"/>
            <a:ext cx="915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116/131   </a:t>
            </a:r>
          </a:p>
        </p:txBody>
      </p:sp>
      <p:sp>
        <p:nvSpPr>
          <p:cNvPr id="53270" name="Text Box 134"/>
          <p:cNvSpPr txBox="1">
            <a:spLocks noChangeArrowheads="1"/>
          </p:cNvSpPr>
          <p:nvPr/>
        </p:nvSpPr>
        <p:spPr bwMode="auto">
          <a:xfrm>
            <a:off x="6553200" y="5664200"/>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98/108   </a:t>
            </a:r>
          </a:p>
        </p:txBody>
      </p:sp>
      <p:sp>
        <p:nvSpPr>
          <p:cNvPr id="53271" name="Text Box 135"/>
          <p:cNvSpPr txBox="1">
            <a:spLocks noChangeArrowheads="1"/>
          </p:cNvSpPr>
          <p:nvPr/>
        </p:nvSpPr>
        <p:spPr bwMode="auto">
          <a:xfrm>
            <a:off x="7766050" y="17954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Year 5</a:t>
            </a:r>
          </a:p>
        </p:txBody>
      </p:sp>
      <p:sp>
        <p:nvSpPr>
          <p:cNvPr id="53272" name="Text Box 136"/>
          <p:cNvSpPr txBox="1">
            <a:spLocks noChangeArrowheads="1"/>
          </p:cNvSpPr>
          <p:nvPr/>
        </p:nvSpPr>
        <p:spPr bwMode="auto">
          <a:xfrm>
            <a:off x="7702550" y="5664200"/>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400" b="1">
                <a:solidFill>
                  <a:schemeClr val="bg1"/>
                </a:solidFill>
                <a:cs typeface="Arial" pitchFamily="34" charset="0"/>
              </a:rPr>
              <a:t>88/94</a:t>
            </a:r>
            <a:r>
              <a:rPr lang="en-GB" sz="1400" b="1" baseline="30000">
                <a:solidFill>
                  <a:schemeClr val="bg1"/>
                </a:solidFill>
                <a:ea typeface="Arial Unicode MS" pitchFamily="34" charset="-128"/>
                <a:cs typeface="Arial Unicode MS" pitchFamily="34" charset="-128"/>
              </a:rPr>
              <a:t>†</a:t>
            </a:r>
            <a:r>
              <a:rPr lang="en-GB" sz="1400" b="1">
                <a:solidFill>
                  <a:schemeClr val="bg1"/>
                </a:solidFill>
                <a:cs typeface="Arial" pitchFamily="34" charset="0"/>
              </a:rPr>
              <a:t>   </a:t>
            </a:r>
          </a:p>
        </p:txBody>
      </p:sp>
      <p:sp>
        <p:nvSpPr>
          <p:cNvPr id="53273" name="Text Box 137"/>
          <p:cNvSpPr txBox="1">
            <a:spLocks noChangeArrowheads="1"/>
          </p:cNvSpPr>
          <p:nvPr/>
        </p:nvSpPr>
        <p:spPr bwMode="auto">
          <a:xfrm>
            <a:off x="7894638" y="20669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25963">
              <a:defRPr sz="2400">
                <a:solidFill>
                  <a:schemeClr val="tx1"/>
                </a:solidFill>
                <a:latin typeface="Times" charset="0"/>
                <a:ea typeface="ＭＳ Ｐゴシック" pitchFamily="34" charset="-128"/>
              </a:defRPr>
            </a:lvl1pPr>
            <a:lvl2pPr marL="37931725" indent="-37474525" defTabSz="4525963">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94%</a:t>
            </a:r>
          </a:p>
        </p:txBody>
      </p:sp>
      <p:sp>
        <p:nvSpPr>
          <p:cNvPr id="53274" name="Text Box 138"/>
          <p:cNvSpPr txBox="1">
            <a:spLocks noChangeArrowheads="1"/>
          </p:cNvSpPr>
          <p:nvPr/>
        </p:nvSpPr>
        <p:spPr bwMode="auto">
          <a:xfrm>
            <a:off x="1803400" y="1804988"/>
            <a:ext cx="118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600" b="1">
                <a:solidFill>
                  <a:schemeClr val="bg1"/>
                </a:solidFill>
                <a:cs typeface="Arial" pitchFamily="34" charset="0"/>
              </a:rPr>
              <a:t>Year 1</a:t>
            </a:r>
          </a:p>
        </p:txBody>
      </p:sp>
      <p:sp>
        <p:nvSpPr>
          <p:cNvPr id="53275" name="Text Box 139"/>
          <p:cNvSpPr txBox="1">
            <a:spLocks noChangeArrowheads="1"/>
          </p:cNvSpPr>
          <p:nvPr/>
        </p:nvSpPr>
        <p:spPr bwMode="auto">
          <a:xfrm>
            <a:off x="1854200" y="14081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800" b="1">
                <a:solidFill>
                  <a:schemeClr val="bg1"/>
                </a:solidFill>
                <a:cs typeface="Arial" pitchFamily="34" charset="0"/>
              </a:rPr>
              <a:t>ETV-022</a:t>
            </a:r>
          </a:p>
        </p:txBody>
      </p:sp>
      <p:sp>
        <p:nvSpPr>
          <p:cNvPr id="53276" name="AutoShape 142"/>
          <p:cNvSpPr>
            <a:spLocks noChangeAspect="1" noChangeArrowheads="1" noTextEdit="1"/>
          </p:cNvSpPr>
          <p:nvPr/>
        </p:nvSpPr>
        <p:spPr bwMode="auto">
          <a:xfrm>
            <a:off x="1212850" y="1543050"/>
            <a:ext cx="79311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77" name="Rectangle 144"/>
          <p:cNvSpPr>
            <a:spLocks noChangeArrowheads="1"/>
          </p:cNvSpPr>
          <p:nvPr/>
        </p:nvSpPr>
        <p:spPr bwMode="auto">
          <a:xfrm>
            <a:off x="1833563" y="1771650"/>
            <a:ext cx="691673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78" name="Rectangle 145"/>
          <p:cNvSpPr>
            <a:spLocks noChangeArrowheads="1"/>
          </p:cNvSpPr>
          <p:nvPr/>
        </p:nvSpPr>
        <p:spPr bwMode="auto">
          <a:xfrm>
            <a:off x="1833563" y="1771650"/>
            <a:ext cx="6916737" cy="3881438"/>
          </a:xfrm>
          <a:prstGeom prst="rect">
            <a:avLst/>
          </a:prstGeom>
          <a:noFill/>
          <a:ln w="3016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9" name="Rectangle 146"/>
          <p:cNvSpPr>
            <a:spLocks noChangeArrowheads="1"/>
          </p:cNvSpPr>
          <p:nvPr/>
        </p:nvSpPr>
        <p:spPr bwMode="auto">
          <a:xfrm>
            <a:off x="2157413" y="3284538"/>
            <a:ext cx="496887" cy="2368550"/>
          </a:xfrm>
          <a:prstGeom prst="rect">
            <a:avLst/>
          </a:prstGeom>
          <a:gradFill rotWithShape="1">
            <a:gsLst>
              <a:gs pos="0">
                <a:srgbClr val="595959"/>
              </a:gs>
              <a:gs pos="50000">
                <a:srgbClr val="C0C0C0"/>
              </a:gs>
              <a:gs pos="100000">
                <a:srgbClr val="595959"/>
              </a:gs>
            </a:gsLst>
            <a:lin ang="0" scaled="1"/>
          </a:gradFill>
          <a:ln w="9525">
            <a:solidFill>
              <a:schemeClr val="bg1"/>
            </a:solidFill>
            <a:miter lim="800000"/>
            <a:headEnd/>
            <a:tailEnd/>
          </a:ln>
        </p:spPr>
        <p:txBody>
          <a:bodyPr/>
          <a:lstStyle/>
          <a:p>
            <a:endParaRPr lang="en-US"/>
          </a:p>
        </p:txBody>
      </p:sp>
      <p:sp>
        <p:nvSpPr>
          <p:cNvPr id="53280" name="Rectangle 147"/>
          <p:cNvSpPr>
            <a:spLocks noChangeArrowheads="1"/>
          </p:cNvSpPr>
          <p:nvPr/>
        </p:nvSpPr>
        <p:spPr bwMode="auto">
          <a:xfrm>
            <a:off x="3309938" y="3717925"/>
            <a:ext cx="498475" cy="1935163"/>
          </a:xfrm>
          <a:prstGeom prst="rect">
            <a:avLst/>
          </a:prstGeom>
          <a:gradFill rotWithShape="1">
            <a:gsLst>
              <a:gs pos="0">
                <a:srgbClr val="007676"/>
              </a:gs>
              <a:gs pos="50000">
                <a:srgbClr val="00FFFF"/>
              </a:gs>
              <a:gs pos="100000">
                <a:srgbClr val="007676"/>
              </a:gs>
            </a:gsLst>
            <a:lin ang="0" scaled="1"/>
          </a:gradFill>
          <a:ln w="9525">
            <a:solidFill>
              <a:schemeClr val="bg1"/>
            </a:solidFill>
            <a:miter lim="800000"/>
            <a:headEnd/>
            <a:tailEnd/>
          </a:ln>
        </p:spPr>
        <p:txBody>
          <a:bodyPr/>
          <a:lstStyle/>
          <a:p>
            <a:endParaRPr lang="en-US"/>
          </a:p>
        </p:txBody>
      </p:sp>
      <p:sp>
        <p:nvSpPr>
          <p:cNvPr id="53281" name="Rectangle 148"/>
          <p:cNvSpPr>
            <a:spLocks noChangeArrowheads="1"/>
          </p:cNvSpPr>
          <p:nvPr/>
        </p:nvSpPr>
        <p:spPr bwMode="auto">
          <a:xfrm>
            <a:off x="4462463" y="2725738"/>
            <a:ext cx="498475" cy="2927350"/>
          </a:xfrm>
          <a:prstGeom prst="rect">
            <a:avLst/>
          </a:prstGeom>
          <a:gradFill rotWithShape="1">
            <a:gsLst>
              <a:gs pos="0">
                <a:srgbClr val="007676"/>
              </a:gs>
              <a:gs pos="50000">
                <a:srgbClr val="00FFFF"/>
              </a:gs>
              <a:gs pos="100000">
                <a:srgbClr val="007676"/>
              </a:gs>
            </a:gsLst>
            <a:lin ang="0" scaled="1"/>
          </a:gradFill>
          <a:ln w="9525">
            <a:solidFill>
              <a:schemeClr val="bg1"/>
            </a:solidFill>
            <a:miter lim="800000"/>
            <a:headEnd/>
            <a:tailEnd/>
          </a:ln>
        </p:spPr>
        <p:txBody>
          <a:bodyPr/>
          <a:lstStyle/>
          <a:p>
            <a:endParaRPr lang="en-US"/>
          </a:p>
        </p:txBody>
      </p:sp>
      <p:sp>
        <p:nvSpPr>
          <p:cNvPr id="53282" name="Rectangle 149"/>
          <p:cNvSpPr>
            <a:spLocks noChangeArrowheads="1"/>
          </p:cNvSpPr>
          <p:nvPr/>
        </p:nvSpPr>
        <p:spPr bwMode="auto">
          <a:xfrm>
            <a:off x="5614988" y="2509838"/>
            <a:ext cx="496887" cy="3143250"/>
          </a:xfrm>
          <a:prstGeom prst="rect">
            <a:avLst/>
          </a:prstGeom>
          <a:gradFill rotWithShape="1">
            <a:gsLst>
              <a:gs pos="0">
                <a:srgbClr val="007676"/>
              </a:gs>
              <a:gs pos="50000">
                <a:srgbClr val="00FFFF"/>
              </a:gs>
              <a:gs pos="100000">
                <a:srgbClr val="007676"/>
              </a:gs>
            </a:gsLst>
            <a:lin ang="0" scaled="1"/>
          </a:gradFill>
          <a:ln w="9525">
            <a:solidFill>
              <a:schemeClr val="bg1"/>
            </a:solidFill>
            <a:miter lim="800000"/>
            <a:headEnd/>
            <a:tailEnd/>
          </a:ln>
        </p:spPr>
        <p:txBody>
          <a:bodyPr/>
          <a:lstStyle/>
          <a:p>
            <a:endParaRPr lang="en-US"/>
          </a:p>
        </p:txBody>
      </p:sp>
      <p:sp>
        <p:nvSpPr>
          <p:cNvPr id="53283" name="Rectangle 150"/>
          <p:cNvSpPr>
            <a:spLocks noChangeArrowheads="1"/>
          </p:cNvSpPr>
          <p:nvPr/>
        </p:nvSpPr>
        <p:spPr bwMode="auto">
          <a:xfrm>
            <a:off x="6767513" y="2438400"/>
            <a:ext cx="498475" cy="3214688"/>
          </a:xfrm>
          <a:prstGeom prst="rect">
            <a:avLst/>
          </a:prstGeom>
          <a:gradFill rotWithShape="1">
            <a:gsLst>
              <a:gs pos="0">
                <a:srgbClr val="007676"/>
              </a:gs>
              <a:gs pos="50000">
                <a:srgbClr val="00FFFF"/>
              </a:gs>
              <a:gs pos="100000">
                <a:srgbClr val="007676"/>
              </a:gs>
            </a:gsLst>
            <a:lin ang="0" scaled="1"/>
          </a:gradFill>
          <a:ln w="9525">
            <a:solidFill>
              <a:schemeClr val="bg1"/>
            </a:solidFill>
            <a:miter lim="800000"/>
            <a:headEnd/>
            <a:tailEnd/>
          </a:ln>
        </p:spPr>
        <p:txBody>
          <a:bodyPr/>
          <a:lstStyle/>
          <a:p>
            <a:endParaRPr lang="en-US"/>
          </a:p>
        </p:txBody>
      </p:sp>
      <p:sp>
        <p:nvSpPr>
          <p:cNvPr id="53284" name="Rectangle 151"/>
          <p:cNvSpPr>
            <a:spLocks noChangeArrowheads="1"/>
          </p:cNvSpPr>
          <p:nvPr/>
        </p:nvSpPr>
        <p:spPr bwMode="auto">
          <a:xfrm>
            <a:off x="7920038" y="2338388"/>
            <a:ext cx="498475" cy="3314700"/>
          </a:xfrm>
          <a:prstGeom prst="rect">
            <a:avLst/>
          </a:prstGeom>
          <a:gradFill rotWithShape="1">
            <a:gsLst>
              <a:gs pos="0">
                <a:srgbClr val="007676"/>
              </a:gs>
              <a:gs pos="50000">
                <a:srgbClr val="00FFFF"/>
              </a:gs>
              <a:gs pos="100000">
                <a:srgbClr val="007676"/>
              </a:gs>
            </a:gsLst>
            <a:lin ang="0" scaled="1"/>
          </a:gradFill>
          <a:ln w="9525">
            <a:solidFill>
              <a:schemeClr val="bg1"/>
            </a:solidFill>
            <a:miter lim="800000"/>
            <a:headEnd/>
            <a:tailEnd/>
          </a:ln>
        </p:spPr>
        <p:txBody>
          <a:bodyPr/>
          <a:lstStyle/>
          <a:p>
            <a:endParaRPr lang="en-US"/>
          </a:p>
        </p:txBody>
      </p:sp>
      <p:sp>
        <p:nvSpPr>
          <p:cNvPr id="53285" name="Line 152"/>
          <p:cNvSpPr>
            <a:spLocks noChangeShapeType="1"/>
          </p:cNvSpPr>
          <p:nvPr/>
        </p:nvSpPr>
        <p:spPr bwMode="auto">
          <a:xfrm>
            <a:off x="1833563" y="1771650"/>
            <a:ext cx="1587" cy="388143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86" name="Line 153"/>
          <p:cNvSpPr>
            <a:spLocks noChangeShapeType="1"/>
          </p:cNvSpPr>
          <p:nvPr/>
        </p:nvSpPr>
        <p:spPr bwMode="auto">
          <a:xfrm>
            <a:off x="1755775" y="5653088"/>
            <a:ext cx="77788"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87" name="Line 154"/>
          <p:cNvSpPr>
            <a:spLocks noChangeShapeType="1"/>
          </p:cNvSpPr>
          <p:nvPr/>
        </p:nvSpPr>
        <p:spPr bwMode="auto">
          <a:xfrm>
            <a:off x="1755775" y="4951413"/>
            <a:ext cx="77788"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88" name="Line 155"/>
          <p:cNvSpPr>
            <a:spLocks noChangeShapeType="1"/>
          </p:cNvSpPr>
          <p:nvPr/>
        </p:nvSpPr>
        <p:spPr bwMode="auto">
          <a:xfrm>
            <a:off x="1755775" y="4240213"/>
            <a:ext cx="77788"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89" name="Line 156"/>
          <p:cNvSpPr>
            <a:spLocks noChangeShapeType="1"/>
          </p:cNvSpPr>
          <p:nvPr/>
        </p:nvSpPr>
        <p:spPr bwMode="auto">
          <a:xfrm>
            <a:off x="1755775" y="3536950"/>
            <a:ext cx="77788" cy="158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90" name="Line 157"/>
          <p:cNvSpPr>
            <a:spLocks noChangeShapeType="1"/>
          </p:cNvSpPr>
          <p:nvPr/>
        </p:nvSpPr>
        <p:spPr bwMode="auto">
          <a:xfrm>
            <a:off x="1755775" y="2835275"/>
            <a:ext cx="77788" cy="158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91" name="Line 158"/>
          <p:cNvSpPr>
            <a:spLocks noChangeShapeType="1"/>
          </p:cNvSpPr>
          <p:nvPr/>
        </p:nvSpPr>
        <p:spPr bwMode="auto">
          <a:xfrm>
            <a:off x="1755775" y="2122488"/>
            <a:ext cx="77788"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92" name="Line 159"/>
          <p:cNvSpPr>
            <a:spLocks noChangeShapeType="1"/>
          </p:cNvSpPr>
          <p:nvPr/>
        </p:nvSpPr>
        <p:spPr bwMode="auto">
          <a:xfrm>
            <a:off x="1833563" y="5653088"/>
            <a:ext cx="6916737"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93" name="Rectangle 160"/>
          <p:cNvSpPr>
            <a:spLocks noChangeArrowheads="1"/>
          </p:cNvSpPr>
          <p:nvPr/>
        </p:nvSpPr>
        <p:spPr bwMode="auto">
          <a:xfrm>
            <a:off x="1558925" y="55181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0</a:t>
            </a:r>
            <a:endParaRPr lang="en-GB" sz="4000"/>
          </a:p>
        </p:txBody>
      </p:sp>
      <p:sp>
        <p:nvSpPr>
          <p:cNvPr id="53294" name="Rectangle 161"/>
          <p:cNvSpPr>
            <a:spLocks noChangeArrowheads="1"/>
          </p:cNvSpPr>
          <p:nvPr/>
        </p:nvSpPr>
        <p:spPr bwMode="auto">
          <a:xfrm>
            <a:off x="1425575" y="48164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20</a:t>
            </a:r>
            <a:endParaRPr lang="en-GB" sz="4000"/>
          </a:p>
        </p:txBody>
      </p:sp>
      <p:sp>
        <p:nvSpPr>
          <p:cNvPr id="53295" name="Rectangle 162"/>
          <p:cNvSpPr>
            <a:spLocks noChangeArrowheads="1"/>
          </p:cNvSpPr>
          <p:nvPr/>
        </p:nvSpPr>
        <p:spPr bwMode="auto">
          <a:xfrm>
            <a:off x="1425575" y="41052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40</a:t>
            </a:r>
            <a:endParaRPr lang="en-GB" sz="4000"/>
          </a:p>
        </p:txBody>
      </p:sp>
      <p:sp>
        <p:nvSpPr>
          <p:cNvPr id="53296" name="Rectangle 163"/>
          <p:cNvSpPr>
            <a:spLocks noChangeArrowheads="1"/>
          </p:cNvSpPr>
          <p:nvPr/>
        </p:nvSpPr>
        <p:spPr bwMode="auto">
          <a:xfrm>
            <a:off x="1425575" y="34020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60</a:t>
            </a:r>
            <a:endParaRPr lang="en-GB" sz="4000"/>
          </a:p>
        </p:txBody>
      </p:sp>
      <p:sp>
        <p:nvSpPr>
          <p:cNvPr id="53297" name="Rectangle 164"/>
          <p:cNvSpPr>
            <a:spLocks noChangeArrowheads="1"/>
          </p:cNvSpPr>
          <p:nvPr/>
        </p:nvSpPr>
        <p:spPr bwMode="auto">
          <a:xfrm>
            <a:off x="1425575" y="26987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80</a:t>
            </a:r>
            <a:endParaRPr lang="en-GB" sz="4000"/>
          </a:p>
        </p:txBody>
      </p:sp>
      <p:sp>
        <p:nvSpPr>
          <p:cNvPr id="53298" name="Rectangle 165"/>
          <p:cNvSpPr>
            <a:spLocks noChangeArrowheads="1"/>
          </p:cNvSpPr>
          <p:nvPr/>
        </p:nvSpPr>
        <p:spPr bwMode="auto">
          <a:xfrm>
            <a:off x="1284288" y="1987550"/>
            <a:ext cx="423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0" b="1">
                <a:solidFill>
                  <a:srgbClr val="FFFFFF"/>
                </a:solidFill>
              </a:rPr>
              <a:t>100</a:t>
            </a:r>
            <a:endParaRPr lang="en-GB" sz="4000"/>
          </a:p>
        </p:txBody>
      </p:sp>
      <p:sp>
        <p:nvSpPr>
          <p:cNvPr id="53299" name="Text Box 140"/>
          <p:cNvSpPr txBox="1">
            <a:spLocks noChangeArrowheads="1"/>
          </p:cNvSpPr>
          <p:nvPr/>
        </p:nvSpPr>
        <p:spPr bwMode="auto">
          <a:xfrm>
            <a:off x="2995613" y="1430338"/>
            <a:ext cx="5875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bg1"/>
                </a:solidFill>
                <a:cs typeface="Arial" pitchFamily="34" charset="0"/>
              </a:rPr>
              <a:t>HBeAg(+) Baraclude Long-term Cohort (ETV-022→ETV-901)</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52600" y="833438"/>
            <a:ext cx="5680075" cy="1025525"/>
          </a:xfrm>
          <a:noFill/>
        </p:spPr>
        <p:txBody>
          <a:bodyPr wrap="none" lIns="60325" tIns="23813" rIns="60325" bIns="23813" anchor="t">
            <a:spAutoFit/>
          </a:bodyPr>
          <a:lstStyle/>
          <a:p>
            <a:pPr defTabSz="858838" eaLnBrk="1" hangingPunct="1">
              <a:lnSpc>
                <a:spcPct val="85000"/>
              </a:lnSpc>
            </a:pPr>
            <a:r>
              <a:rPr lang="en-GB" sz="3600" b="0" smtClean="0">
                <a:latin typeface="Helvetica" charset="0"/>
                <a:ea typeface="ＭＳ Ｐゴシック" pitchFamily="34" charset="-128"/>
              </a:rPr>
              <a:t>LIVER TRANSPLANTATION</a:t>
            </a:r>
            <a:br>
              <a:rPr lang="en-GB" sz="3600" b="0" smtClean="0">
                <a:latin typeface="Helvetica" charset="0"/>
                <a:ea typeface="ＭＳ Ｐゴシック" pitchFamily="34" charset="-128"/>
              </a:rPr>
            </a:br>
            <a:r>
              <a:rPr lang="en-GB" sz="3600" b="0" smtClean="0">
                <a:latin typeface="Helvetica" charset="0"/>
                <a:ea typeface="ＭＳ Ｐゴシック" pitchFamily="34" charset="-128"/>
              </a:rPr>
              <a:t>AND HBV</a:t>
            </a:r>
          </a:p>
        </p:txBody>
      </p:sp>
      <p:sp>
        <p:nvSpPr>
          <p:cNvPr id="55299" name="Freeform 3"/>
          <p:cNvSpPr>
            <a:spLocks/>
          </p:cNvSpPr>
          <p:nvPr/>
        </p:nvSpPr>
        <p:spPr bwMode="auto">
          <a:xfrm>
            <a:off x="2730500" y="2582863"/>
            <a:ext cx="4256088" cy="3197225"/>
          </a:xfrm>
          <a:custGeom>
            <a:avLst/>
            <a:gdLst>
              <a:gd name="T0" fmla="*/ 2147483647 w 2886"/>
              <a:gd name="T1" fmla="*/ 0 h 1928"/>
              <a:gd name="T2" fmla="*/ 2147483647 w 2886"/>
              <a:gd name="T3" fmla="*/ 0 h 1928"/>
              <a:gd name="T4" fmla="*/ 2147483647 w 2886"/>
              <a:gd name="T5" fmla="*/ 2147483647 h 1928"/>
              <a:gd name="T6" fmla="*/ 2147483647 w 2886"/>
              <a:gd name="T7" fmla="*/ 2147483647 h 1928"/>
              <a:gd name="T8" fmla="*/ 2147483647 w 2886"/>
              <a:gd name="T9" fmla="*/ 2147483647 h 1928"/>
              <a:gd name="T10" fmla="*/ 2147483647 w 2886"/>
              <a:gd name="T11" fmla="*/ 2147483647 h 1928"/>
              <a:gd name="T12" fmla="*/ 2147483647 w 2886"/>
              <a:gd name="T13" fmla="*/ 2147483647 h 1928"/>
              <a:gd name="T14" fmla="*/ 2147483647 w 2886"/>
              <a:gd name="T15" fmla="*/ 2147483647 h 1928"/>
              <a:gd name="T16" fmla="*/ 2147483647 w 2886"/>
              <a:gd name="T17" fmla="*/ 2147483647 h 1928"/>
              <a:gd name="T18" fmla="*/ 2147483647 w 2886"/>
              <a:gd name="T19" fmla="*/ 2147483647 h 1928"/>
              <a:gd name="T20" fmla="*/ 2147483647 w 2886"/>
              <a:gd name="T21" fmla="*/ 2147483647 h 1928"/>
              <a:gd name="T22" fmla="*/ 2147483647 w 2886"/>
              <a:gd name="T23" fmla="*/ 2147483647 h 1928"/>
              <a:gd name="T24" fmla="*/ 0 w 2886"/>
              <a:gd name="T25" fmla="*/ 2147483647 h 1928"/>
              <a:gd name="T26" fmla="*/ 2147483647 w 2886"/>
              <a:gd name="T27" fmla="*/ 2147483647 h 1928"/>
              <a:gd name="T28" fmla="*/ 2147483647 w 2886"/>
              <a:gd name="T29" fmla="*/ 2147483647 h 1928"/>
              <a:gd name="T30" fmla="*/ 2147483647 w 2886"/>
              <a:gd name="T31" fmla="*/ 2147483647 h 1928"/>
              <a:gd name="T32" fmla="*/ 2147483647 w 2886"/>
              <a:gd name="T33" fmla="*/ 2147483647 h 1928"/>
              <a:gd name="T34" fmla="*/ 2147483647 w 2886"/>
              <a:gd name="T35" fmla="*/ 2147483647 h 1928"/>
              <a:gd name="T36" fmla="*/ 2147483647 w 2886"/>
              <a:gd name="T37" fmla="*/ 2147483647 h 1928"/>
              <a:gd name="T38" fmla="*/ 2147483647 w 2886"/>
              <a:gd name="T39" fmla="*/ 2147483647 h 1928"/>
              <a:gd name="T40" fmla="*/ 2147483647 w 2886"/>
              <a:gd name="T41" fmla="*/ 2147483647 h 1928"/>
              <a:gd name="T42" fmla="*/ 2147483647 w 2886"/>
              <a:gd name="T43" fmla="*/ 2147483647 h 1928"/>
              <a:gd name="T44" fmla="*/ 2147483647 w 2886"/>
              <a:gd name="T45" fmla="*/ 2147483647 h 1928"/>
              <a:gd name="T46" fmla="*/ 2147483647 w 2886"/>
              <a:gd name="T47" fmla="*/ 2147483647 h 1928"/>
              <a:gd name="T48" fmla="*/ 2147483647 w 2886"/>
              <a:gd name="T49" fmla="*/ 2147483647 h 1928"/>
              <a:gd name="T50" fmla="*/ 2147483647 w 2886"/>
              <a:gd name="T51" fmla="*/ 2147483647 h 1928"/>
              <a:gd name="T52" fmla="*/ 2147483647 w 2886"/>
              <a:gd name="T53" fmla="*/ 2147483647 h 1928"/>
              <a:gd name="T54" fmla="*/ 2147483647 w 2886"/>
              <a:gd name="T55" fmla="*/ 2147483647 h 1928"/>
              <a:gd name="T56" fmla="*/ 2147483647 w 2886"/>
              <a:gd name="T57" fmla="*/ 2147483647 h 1928"/>
              <a:gd name="T58" fmla="*/ 2147483647 w 2886"/>
              <a:gd name="T59" fmla="*/ 2147483647 h 1928"/>
              <a:gd name="T60" fmla="*/ 2147483647 w 2886"/>
              <a:gd name="T61" fmla="*/ 2147483647 h 1928"/>
              <a:gd name="T62" fmla="*/ 2147483647 w 2886"/>
              <a:gd name="T63" fmla="*/ 2147483647 h 1928"/>
              <a:gd name="T64" fmla="*/ 2147483647 w 2886"/>
              <a:gd name="T65" fmla="*/ 2147483647 h 1928"/>
              <a:gd name="T66" fmla="*/ 2147483647 w 2886"/>
              <a:gd name="T67" fmla="*/ 2147483647 h 1928"/>
              <a:gd name="T68" fmla="*/ 2147483647 w 2886"/>
              <a:gd name="T69" fmla="*/ 2147483647 h 1928"/>
              <a:gd name="T70" fmla="*/ 2147483647 w 2886"/>
              <a:gd name="T71" fmla="*/ 2147483647 h 1928"/>
              <a:gd name="T72" fmla="*/ 2147483647 w 2886"/>
              <a:gd name="T73" fmla="*/ 2147483647 h 1928"/>
              <a:gd name="T74" fmla="*/ 2147483647 w 2886"/>
              <a:gd name="T75" fmla="*/ 2147483647 h 1928"/>
              <a:gd name="T76" fmla="*/ 2147483647 w 2886"/>
              <a:gd name="T77" fmla="*/ 2147483647 h 1928"/>
              <a:gd name="T78" fmla="*/ 2147483647 w 2886"/>
              <a:gd name="T79" fmla="*/ 2147483647 h 1928"/>
              <a:gd name="T80" fmla="*/ 2147483647 w 2886"/>
              <a:gd name="T81" fmla="*/ 2147483647 h 1928"/>
              <a:gd name="T82" fmla="*/ 2147483647 w 2886"/>
              <a:gd name="T83" fmla="*/ 2147483647 h 1928"/>
              <a:gd name="T84" fmla="*/ 2147483647 w 2886"/>
              <a:gd name="T85" fmla="*/ 2147483647 h 1928"/>
              <a:gd name="T86" fmla="*/ 2147483647 w 2886"/>
              <a:gd name="T87" fmla="*/ 2147483647 h 1928"/>
              <a:gd name="T88" fmla="*/ 2147483647 w 2886"/>
              <a:gd name="T89" fmla="*/ 2147483647 h 1928"/>
              <a:gd name="T90" fmla="*/ 2147483647 w 2886"/>
              <a:gd name="T91" fmla="*/ 2147483647 h 1928"/>
              <a:gd name="T92" fmla="*/ 2147483647 w 2886"/>
              <a:gd name="T93" fmla="*/ 2147483647 h 1928"/>
              <a:gd name="T94" fmla="*/ 2147483647 w 2886"/>
              <a:gd name="T95" fmla="*/ 2147483647 h 1928"/>
              <a:gd name="T96" fmla="*/ 2147483647 w 2886"/>
              <a:gd name="T97" fmla="*/ 2147483647 h 1928"/>
              <a:gd name="T98" fmla="*/ 2147483647 w 2886"/>
              <a:gd name="T99" fmla="*/ 0 h 19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6"/>
              <a:gd name="T151" fmla="*/ 0 h 1928"/>
              <a:gd name="T152" fmla="*/ 2886 w 2886"/>
              <a:gd name="T153" fmla="*/ 1928 h 19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6" h="1928">
                <a:moveTo>
                  <a:pt x="1972" y="5"/>
                </a:moveTo>
                <a:lnTo>
                  <a:pt x="1938" y="0"/>
                </a:lnTo>
                <a:lnTo>
                  <a:pt x="1909" y="0"/>
                </a:lnTo>
                <a:lnTo>
                  <a:pt x="1838" y="0"/>
                </a:lnTo>
                <a:lnTo>
                  <a:pt x="1765" y="0"/>
                </a:lnTo>
                <a:lnTo>
                  <a:pt x="1177" y="38"/>
                </a:lnTo>
                <a:lnTo>
                  <a:pt x="1090" y="63"/>
                </a:lnTo>
                <a:lnTo>
                  <a:pt x="1004" y="77"/>
                </a:lnTo>
                <a:lnTo>
                  <a:pt x="904" y="89"/>
                </a:lnTo>
                <a:lnTo>
                  <a:pt x="789" y="127"/>
                </a:lnTo>
                <a:lnTo>
                  <a:pt x="703" y="140"/>
                </a:lnTo>
                <a:lnTo>
                  <a:pt x="617" y="153"/>
                </a:lnTo>
                <a:lnTo>
                  <a:pt x="388" y="178"/>
                </a:lnTo>
                <a:lnTo>
                  <a:pt x="344" y="204"/>
                </a:lnTo>
                <a:lnTo>
                  <a:pt x="330" y="230"/>
                </a:lnTo>
                <a:lnTo>
                  <a:pt x="272" y="319"/>
                </a:lnTo>
                <a:lnTo>
                  <a:pt x="272" y="383"/>
                </a:lnTo>
                <a:lnTo>
                  <a:pt x="229" y="459"/>
                </a:lnTo>
                <a:lnTo>
                  <a:pt x="201" y="523"/>
                </a:lnTo>
                <a:lnTo>
                  <a:pt x="186" y="574"/>
                </a:lnTo>
                <a:lnTo>
                  <a:pt x="158" y="625"/>
                </a:lnTo>
                <a:lnTo>
                  <a:pt x="43" y="970"/>
                </a:lnTo>
                <a:lnTo>
                  <a:pt x="29" y="1020"/>
                </a:lnTo>
                <a:lnTo>
                  <a:pt x="14" y="1072"/>
                </a:lnTo>
                <a:lnTo>
                  <a:pt x="0" y="1149"/>
                </a:lnTo>
                <a:lnTo>
                  <a:pt x="0" y="1225"/>
                </a:lnTo>
                <a:lnTo>
                  <a:pt x="0" y="1276"/>
                </a:lnTo>
                <a:lnTo>
                  <a:pt x="43" y="1532"/>
                </a:lnTo>
                <a:lnTo>
                  <a:pt x="72" y="1582"/>
                </a:lnTo>
                <a:lnTo>
                  <a:pt x="100" y="1621"/>
                </a:lnTo>
                <a:lnTo>
                  <a:pt x="115" y="1659"/>
                </a:lnTo>
                <a:lnTo>
                  <a:pt x="201" y="1838"/>
                </a:lnTo>
                <a:lnTo>
                  <a:pt x="258" y="1889"/>
                </a:lnTo>
                <a:lnTo>
                  <a:pt x="272" y="1915"/>
                </a:lnTo>
                <a:lnTo>
                  <a:pt x="301" y="1927"/>
                </a:lnTo>
                <a:lnTo>
                  <a:pt x="374" y="1927"/>
                </a:lnTo>
                <a:lnTo>
                  <a:pt x="431" y="1927"/>
                </a:lnTo>
                <a:lnTo>
                  <a:pt x="488" y="1927"/>
                </a:lnTo>
                <a:lnTo>
                  <a:pt x="531" y="1927"/>
                </a:lnTo>
                <a:lnTo>
                  <a:pt x="560" y="1927"/>
                </a:lnTo>
                <a:lnTo>
                  <a:pt x="603" y="1927"/>
                </a:lnTo>
                <a:lnTo>
                  <a:pt x="632" y="1927"/>
                </a:lnTo>
                <a:lnTo>
                  <a:pt x="718" y="1915"/>
                </a:lnTo>
                <a:lnTo>
                  <a:pt x="804" y="1889"/>
                </a:lnTo>
                <a:lnTo>
                  <a:pt x="861" y="1876"/>
                </a:lnTo>
                <a:lnTo>
                  <a:pt x="890" y="1876"/>
                </a:lnTo>
                <a:lnTo>
                  <a:pt x="990" y="1850"/>
                </a:lnTo>
                <a:lnTo>
                  <a:pt x="1090" y="1800"/>
                </a:lnTo>
                <a:lnTo>
                  <a:pt x="1106" y="1774"/>
                </a:lnTo>
                <a:lnTo>
                  <a:pt x="1163" y="1748"/>
                </a:lnTo>
                <a:lnTo>
                  <a:pt x="1220" y="1723"/>
                </a:lnTo>
                <a:lnTo>
                  <a:pt x="1278" y="1685"/>
                </a:lnTo>
                <a:lnTo>
                  <a:pt x="1321" y="1659"/>
                </a:lnTo>
                <a:lnTo>
                  <a:pt x="1349" y="1621"/>
                </a:lnTo>
                <a:lnTo>
                  <a:pt x="1636" y="1391"/>
                </a:lnTo>
                <a:lnTo>
                  <a:pt x="1693" y="1340"/>
                </a:lnTo>
                <a:lnTo>
                  <a:pt x="1751" y="1264"/>
                </a:lnTo>
                <a:lnTo>
                  <a:pt x="1795" y="1238"/>
                </a:lnTo>
                <a:lnTo>
                  <a:pt x="1838" y="1199"/>
                </a:lnTo>
                <a:lnTo>
                  <a:pt x="1909" y="1149"/>
                </a:lnTo>
                <a:lnTo>
                  <a:pt x="1967" y="1097"/>
                </a:lnTo>
                <a:lnTo>
                  <a:pt x="2010" y="1059"/>
                </a:lnTo>
                <a:lnTo>
                  <a:pt x="2096" y="1008"/>
                </a:lnTo>
                <a:lnTo>
                  <a:pt x="2139" y="957"/>
                </a:lnTo>
                <a:lnTo>
                  <a:pt x="2182" y="919"/>
                </a:lnTo>
                <a:lnTo>
                  <a:pt x="2210" y="893"/>
                </a:lnTo>
                <a:lnTo>
                  <a:pt x="2440" y="752"/>
                </a:lnTo>
                <a:lnTo>
                  <a:pt x="2483" y="740"/>
                </a:lnTo>
                <a:lnTo>
                  <a:pt x="2541" y="702"/>
                </a:lnTo>
                <a:lnTo>
                  <a:pt x="2570" y="689"/>
                </a:lnTo>
                <a:lnTo>
                  <a:pt x="2613" y="651"/>
                </a:lnTo>
                <a:lnTo>
                  <a:pt x="2799" y="498"/>
                </a:lnTo>
                <a:lnTo>
                  <a:pt x="2813" y="472"/>
                </a:lnTo>
                <a:lnTo>
                  <a:pt x="2828" y="446"/>
                </a:lnTo>
                <a:lnTo>
                  <a:pt x="2842" y="408"/>
                </a:lnTo>
                <a:lnTo>
                  <a:pt x="2871" y="370"/>
                </a:lnTo>
                <a:lnTo>
                  <a:pt x="2885" y="306"/>
                </a:lnTo>
                <a:lnTo>
                  <a:pt x="2885" y="280"/>
                </a:lnTo>
                <a:lnTo>
                  <a:pt x="2885" y="255"/>
                </a:lnTo>
                <a:lnTo>
                  <a:pt x="2885" y="204"/>
                </a:lnTo>
                <a:lnTo>
                  <a:pt x="2885" y="178"/>
                </a:lnTo>
                <a:lnTo>
                  <a:pt x="2871" y="140"/>
                </a:lnTo>
                <a:lnTo>
                  <a:pt x="2828" y="89"/>
                </a:lnTo>
                <a:lnTo>
                  <a:pt x="2785" y="63"/>
                </a:lnTo>
                <a:lnTo>
                  <a:pt x="2727" y="25"/>
                </a:lnTo>
                <a:lnTo>
                  <a:pt x="2684" y="25"/>
                </a:lnTo>
                <a:lnTo>
                  <a:pt x="2627" y="12"/>
                </a:lnTo>
                <a:lnTo>
                  <a:pt x="2598" y="12"/>
                </a:lnTo>
                <a:lnTo>
                  <a:pt x="2555" y="12"/>
                </a:lnTo>
                <a:lnTo>
                  <a:pt x="2440" y="12"/>
                </a:lnTo>
                <a:lnTo>
                  <a:pt x="2397" y="12"/>
                </a:lnTo>
                <a:lnTo>
                  <a:pt x="2368" y="12"/>
                </a:lnTo>
                <a:lnTo>
                  <a:pt x="2296" y="12"/>
                </a:lnTo>
                <a:lnTo>
                  <a:pt x="2253" y="12"/>
                </a:lnTo>
                <a:lnTo>
                  <a:pt x="2196" y="12"/>
                </a:lnTo>
                <a:lnTo>
                  <a:pt x="2167" y="12"/>
                </a:lnTo>
                <a:lnTo>
                  <a:pt x="2124" y="12"/>
                </a:lnTo>
                <a:lnTo>
                  <a:pt x="2081" y="12"/>
                </a:lnTo>
                <a:lnTo>
                  <a:pt x="2038" y="0"/>
                </a:lnTo>
                <a:lnTo>
                  <a:pt x="1995" y="0"/>
                </a:lnTo>
                <a:lnTo>
                  <a:pt x="1972" y="5"/>
                </a:lnTo>
              </a:path>
            </a:pathLst>
          </a:custGeom>
          <a:solidFill>
            <a:srgbClr val="4C2E00"/>
          </a:solidFill>
          <a:ln w="12700" cap="rnd">
            <a:solidFill>
              <a:schemeClr val="tx1"/>
            </a:solidFill>
            <a:round/>
            <a:headEnd/>
            <a:tailEnd/>
          </a:ln>
        </p:spPr>
        <p:txBody>
          <a:bodyPr/>
          <a:lstStyle/>
          <a:p>
            <a:endParaRPr lang="en-US"/>
          </a:p>
        </p:txBody>
      </p:sp>
      <p:sp>
        <p:nvSpPr>
          <p:cNvPr id="55300" name="Rectangle 4"/>
          <p:cNvSpPr>
            <a:spLocks noChangeArrowheads="1"/>
          </p:cNvSpPr>
          <p:nvPr/>
        </p:nvSpPr>
        <p:spPr bwMode="auto">
          <a:xfrm>
            <a:off x="609600" y="3124200"/>
            <a:ext cx="3886200" cy="762000"/>
          </a:xfrm>
          <a:prstGeom prst="rect">
            <a:avLst/>
          </a:prstGeom>
          <a:solidFill>
            <a:schemeClr val="accent1"/>
          </a:solidFill>
          <a:ln w="12700">
            <a:solidFill>
              <a:schemeClr val="tx1"/>
            </a:solidFill>
            <a:miter lim="800000"/>
            <a:headEnd/>
            <a:tailEnd/>
          </a:ln>
        </p:spPr>
        <p:txBody>
          <a:bodyPr/>
          <a:lstStyle/>
          <a:p>
            <a:endParaRPr lang="en-US"/>
          </a:p>
        </p:txBody>
      </p:sp>
      <p:sp>
        <p:nvSpPr>
          <p:cNvPr id="55301" name="Rectangle 5"/>
          <p:cNvSpPr>
            <a:spLocks noChangeArrowheads="1"/>
          </p:cNvSpPr>
          <p:nvPr/>
        </p:nvSpPr>
        <p:spPr bwMode="auto">
          <a:xfrm>
            <a:off x="754063" y="3352800"/>
            <a:ext cx="36814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immunosuppression</a:t>
            </a:r>
          </a:p>
        </p:txBody>
      </p:sp>
      <p:sp>
        <p:nvSpPr>
          <p:cNvPr id="55302" name="Rectangle 6"/>
          <p:cNvSpPr>
            <a:spLocks noChangeArrowheads="1"/>
          </p:cNvSpPr>
          <p:nvPr/>
        </p:nvSpPr>
        <p:spPr bwMode="auto">
          <a:xfrm>
            <a:off x="5943600" y="1981200"/>
            <a:ext cx="2209800" cy="762000"/>
          </a:xfrm>
          <a:prstGeom prst="rect">
            <a:avLst/>
          </a:prstGeom>
          <a:solidFill>
            <a:schemeClr val="bg1"/>
          </a:solidFill>
          <a:ln w="12700">
            <a:solidFill>
              <a:schemeClr val="tx1"/>
            </a:solidFill>
            <a:miter lim="800000"/>
            <a:headEnd/>
            <a:tailEnd/>
          </a:ln>
        </p:spPr>
        <p:txBody>
          <a:bodyPr/>
          <a:lstStyle/>
          <a:p>
            <a:endParaRPr lang="en-US"/>
          </a:p>
        </p:txBody>
      </p:sp>
      <p:sp>
        <p:nvSpPr>
          <p:cNvPr id="55303" name="Rectangle 7"/>
          <p:cNvSpPr>
            <a:spLocks noChangeArrowheads="1"/>
          </p:cNvSpPr>
          <p:nvPr/>
        </p:nvSpPr>
        <p:spPr bwMode="auto">
          <a:xfrm>
            <a:off x="6164263" y="2133600"/>
            <a:ext cx="18430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interferon</a:t>
            </a:r>
          </a:p>
        </p:txBody>
      </p:sp>
      <p:sp>
        <p:nvSpPr>
          <p:cNvPr id="55304" name="Rectangle 8"/>
          <p:cNvSpPr>
            <a:spLocks noChangeArrowheads="1"/>
          </p:cNvSpPr>
          <p:nvPr/>
        </p:nvSpPr>
        <p:spPr bwMode="auto">
          <a:xfrm>
            <a:off x="6248400" y="3810000"/>
            <a:ext cx="2819400" cy="685800"/>
          </a:xfrm>
          <a:prstGeom prst="rect">
            <a:avLst/>
          </a:prstGeom>
          <a:solidFill>
            <a:schemeClr val="bg1"/>
          </a:solidFill>
          <a:ln w="12700">
            <a:solidFill>
              <a:schemeClr val="tx1"/>
            </a:solidFill>
            <a:miter lim="800000"/>
            <a:headEnd/>
            <a:tailEnd/>
          </a:ln>
        </p:spPr>
        <p:txBody>
          <a:bodyPr/>
          <a:lstStyle/>
          <a:p>
            <a:endParaRPr lang="en-US"/>
          </a:p>
        </p:txBody>
      </p:sp>
      <p:sp>
        <p:nvSpPr>
          <p:cNvPr id="55305" name="Rectangle 9"/>
          <p:cNvSpPr>
            <a:spLocks noChangeArrowheads="1"/>
          </p:cNvSpPr>
          <p:nvPr/>
        </p:nvSpPr>
        <p:spPr bwMode="auto">
          <a:xfrm>
            <a:off x="6316663" y="3810000"/>
            <a:ext cx="24161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hepatitis B Ig</a:t>
            </a:r>
          </a:p>
        </p:txBody>
      </p:sp>
      <p:sp>
        <p:nvSpPr>
          <p:cNvPr id="55306" name="Rectangle 10"/>
          <p:cNvSpPr>
            <a:spLocks noChangeArrowheads="1"/>
          </p:cNvSpPr>
          <p:nvPr/>
        </p:nvSpPr>
        <p:spPr bwMode="auto">
          <a:xfrm>
            <a:off x="228600" y="1828800"/>
            <a:ext cx="3124200" cy="760413"/>
          </a:xfrm>
          <a:prstGeom prst="rect">
            <a:avLst/>
          </a:prstGeom>
          <a:solidFill>
            <a:schemeClr val="accent1"/>
          </a:solidFill>
          <a:ln w="12700">
            <a:solidFill>
              <a:schemeClr val="tx1"/>
            </a:solidFill>
            <a:miter lim="800000"/>
            <a:headEnd/>
            <a:tailEnd/>
          </a:ln>
        </p:spPr>
        <p:txBody>
          <a:bodyPr/>
          <a:lstStyle/>
          <a:p>
            <a:endParaRPr lang="en-US"/>
          </a:p>
        </p:txBody>
      </p:sp>
      <p:sp>
        <p:nvSpPr>
          <p:cNvPr id="55307" name="Rectangle 11"/>
          <p:cNvSpPr>
            <a:spLocks noChangeArrowheads="1"/>
          </p:cNvSpPr>
          <p:nvPr/>
        </p:nvSpPr>
        <p:spPr bwMode="auto">
          <a:xfrm>
            <a:off x="312738" y="1917700"/>
            <a:ext cx="29352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2800" b="1">
                <a:latin typeface="Helvetica" charset="0"/>
              </a:rPr>
              <a:t>graft reinfection</a:t>
            </a:r>
          </a:p>
        </p:txBody>
      </p:sp>
      <p:sp>
        <p:nvSpPr>
          <p:cNvPr id="55308" name="Rectangle 12"/>
          <p:cNvSpPr>
            <a:spLocks noChangeArrowheads="1"/>
          </p:cNvSpPr>
          <p:nvPr/>
        </p:nvSpPr>
        <p:spPr bwMode="auto">
          <a:xfrm>
            <a:off x="4876800" y="4724400"/>
            <a:ext cx="3733800" cy="838200"/>
          </a:xfrm>
          <a:prstGeom prst="rect">
            <a:avLst/>
          </a:prstGeom>
          <a:solidFill>
            <a:schemeClr val="bg1"/>
          </a:solidFill>
          <a:ln w="12700">
            <a:solidFill>
              <a:schemeClr val="tx1"/>
            </a:solidFill>
            <a:miter lim="800000"/>
            <a:headEnd/>
            <a:tailEnd/>
          </a:ln>
        </p:spPr>
        <p:txBody>
          <a:bodyPr/>
          <a:lstStyle/>
          <a:p>
            <a:endParaRPr lang="en-US"/>
          </a:p>
        </p:txBody>
      </p:sp>
      <p:sp>
        <p:nvSpPr>
          <p:cNvPr id="55309" name="Rectangle 13"/>
          <p:cNvSpPr>
            <a:spLocks noChangeArrowheads="1"/>
          </p:cNvSpPr>
          <p:nvPr/>
        </p:nvSpPr>
        <p:spPr bwMode="auto">
          <a:xfrm>
            <a:off x="5097463" y="4876800"/>
            <a:ext cx="34861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nucleoside analogs</a:t>
            </a:r>
          </a:p>
        </p:txBody>
      </p:sp>
      <p:sp>
        <p:nvSpPr>
          <p:cNvPr id="55310" name="Rectangle 14"/>
          <p:cNvSpPr>
            <a:spLocks noChangeArrowheads="1"/>
          </p:cNvSpPr>
          <p:nvPr/>
        </p:nvSpPr>
        <p:spPr bwMode="auto">
          <a:xfrm>
            <a:off x="1066800" y="5943600"/>
            <a:ext cx="1066800" cy="609600"/>
          </a:xfrm>
          <a:prstGeom prst="rect">
            <a:avLst/>
          </a:prstGeom>
          <a:solidFill>
            <a:srgbClr val="7B00E4"/>
          </a:solidFill>
          <a:ln w="12700">
            <a:solidFill>
              <a:schemeClr val="tx1"/>
            </a:solidFill>
            <a:miter lim="800000"/>
            <a:headEnd/>
            <a:tailEnd/>
          </a:ln>
        </p:spPr>
        <p:txBody>
          <a:bodyPr/>
          <a:lstStyle/>
          <a:p>
            <a:endParaRPr lang="en-US"/>
          </a:p>
        </p:txBody>
      </p:sp>
      <p:sp>
        <p:nvSpPr>
          <p:cNvPr id="55311" name="Rectangle 15"/>
          <p:cNvSpPr>
            <a:spLocks noChangeArrowheads="1"/>
          </p:cNvSpPr>
          <p:nvPr/>
        </p:nvSpPr>
        <p:spPr bwMode="auto">
          <a:xfrm>
            <a:off x="1058863" y="6018213"/>
            <a:ext cx="9112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PRE</a:t>
            </a:r>
          </a:p>
        </p:txBody>
      </p:sp>
      <p:sp>
        <p:nvSpPr>
          <p:cNvPr id="55312" name="Rectangle 16"/>
          <p:cNvSpPr>
            <a:spLocks noChangeArrowheads="1"/>
          </p:cNvSpPr>
          <p:nvPr/>
        </p:nvSpPr>
        <p:spPr bwMode="auto">
          <a:xfrm>
            <a:off x="3200400" y="5943600"/>
            <a:ext cx="990600" cy="609600"/>
          </a:xfrm>
          <a:prstGeom prst="rect">
            <a:avLst/>
          </a:prstGeom>
          <a:solidFill>
            <a:srgbClr val="7B00E4"/>
          </a:solidFill>
          <a:ln w="12700">
            <a:solidFill>
              <a:schemeClr val="tx1"/>
            </a:solidFill>
            <a:miter lim="800000"/>
            <a:headEnd/>
            <a:tailEnd/>
          </a:ln>
        </p:spPr>
        <p:txBody>
          <a:bodyPr/>
          <a:lstStyle/>
          <a:p>
            <a:endParaRPr lang="en-US"/>
          </a:p>
        </p:txBody>
      </p:sp>
      <p:sp>
        <p:nvSpPr>
          <p:cNvPr id="55313" name="Rectangle 17"/>
          <p:cNvSpPr>
            <a:spLocks noChangeArrowheads="1"/>
          </p:cNvSpPr>
          <p:nvPr/>
        </p:nvSpPr>
        <p:spPr bwMode="auto">
          <a:xfrm>
            <a:off x="3192463" y="6018213"/>
            <a:ext cx="10096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PERI</a:t>
            </a:r>
          </a:p>
        </p:txBody>
      </p:sp>
      <p:sp>
        <p:nvSpPr>
          <p:cNvPr id="55314" name="Rectangle 18"/>
          <p:cNvSpPr>
            <a:spLocks noChangeArrowheads="1"/>
          </p:cNvSpPr>
          <p:nvPr/>
        </p:nvSpPr>
        <p:spPr bwMode="auto">
          <a:xfrm>
            <a:off x="5257800" y="5943600"/>
            <a:ext cx="1143000" cy="609600"/>
          </a:xfrm>
          <a:prstGeom prst="rect">
            <a:avLst/>
          </a:prstGeom>
          <a:solidFill>
            <a:srgbClr val="7B00E4"/>
          </a:solidFill>
          <a:ln w="12700">
            <a:solidFill>
              <a:schemeClr val="tx1"/>
            </a:solidFill>
            <a:miter lim="800000"/>
            <a:headEnd/>
            <a:tailEnd/>
          </a:ln>
        </p:spPr>
        <p:txBody>
          <a:bodyPr/>
          <a:lstStyle/>
          <a:p>
            <a:endParaRPr lang="en-US"/>
          </a:p>
        </p:txBody>
      </p:sp>
      <p:sp>
        <p:nvSpPr>
          <p:cNvPr id="55315" name="Rectangle 19"/>
          <p:cNvSpPr>
            <a:spLocks noChangeArrowheads="1"/>
          </p:cNvSpPr>
          <p:nvPr/>
        </p:nvSpPr>
        <p:spPr bwMode="auto">
          <a:xfrm>
            <a:off x="5249863" y="5942013"/>
            <a:ext cx="11477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POST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ea typeface="ＭＳ Ｐゴシック" pitchFamily="34" charset="-128"/>
              </a:rPr>
              <a:t>LIVER FAILURE</a:t>
            </a: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934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981200"/>
            <a:ext cx="9144000" cy="4876800"/>
          </a:xfrm>
          <a:prstGeom prst="rect">
            <a:avLst/>
          </a:prstGeom>
          <a:solidFill>
            <a:schemeClr val="accent2"/>
          </a:solidFill>
          <a:ln w="9525">
            <a:solidFill>
              <a:schemeClr val="tx1"/>
            </a:solidFill>
            <a:miter lim="800000"/>
            <a:headEnd/>
            <a:tailEnd/>
          </a:ln>
        </p:spPr>
        <p:txBody>
          <a:bodyPr wrap="none" anchor="ctr"/>
          <a:lstStyle/>
          <a:p>
            <a:pPr algn="ctr"/>
            <a:endParaRPr lang="en-US">
              <a:solidFill>
                <a:schemeClr val="accent2"/>
              </a:solidFill>
            </a:endParaRPr>
          </a:p>
        </p:txBody>
      </p:sp>
      <p:sp>
        <p:nvSpPr>
          <p:cNvPr id="57347" name="Rectangle 3"/>
          <p:cNvSpPr>
            <a:spLocks noGrp="1" noChangeArrowheads="1"/>
          </p:cNvSpPr>
          <p:nvPr>
            <p:ph type="title"/>
          </p:nvPr>
        </p:nvSpPr>
        <p:spPr>
          <a:xfrm>
            <a:off x="142875" y="304800"/>
            <a:ext cx="8916988" cy="1143000"/>
          </a:xfrm>
        </p:spPr>
        <p:txBody>
          <a:bodyPr lIns="85339" tIns="42670" rIns="85339" bIns="42670" anchor="t"/>
          <a:lstStyle/>
          <a:p>
            <a:pPr eaLnBrk="1" hangingPunct="1"/>
            <a:r>
              <a:rPr lang="en-US" sz="3200" smtClean="0">
                <a:ea typeface="ＭＳ Ｐゴシック" pitchFamily="34" charset="-128"/>
              </a:rPr>
              <a:t>Patients With End-stage Chronic Hepatitis B Median Bilirubin and Albumin Levels</a:t>
            </a:r>
            <a:endParaRPr lang="en-US" sz="4800" smtClean="0">
              <a:ea typeface="ＭＳ Ｐゴシック" pitchFamily="34" charset="-128"/>
            </a:endParaRPr>
          </a:p>
        </p:txBody>
      </p:sp>
      <p:sp>
        <p:nvSpPr>
          <p:cNvPr id="57348" name="Rectangle 4"/>
          <p:cNvSpPr>
            <a:spLocks noChangeArrowheads="1"/>
          </p:cNvSpPr>
          <p:nvPr/>
        </p:nvSpPr>
        <p:spPr bwMode="auto">
          <a:xfrm>
            <a:off x="242888" y="3276600"/>
            <a:ext cx="11842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52488"/>
            <a:r>
              <a:rPr lang="en-US" sz="2300" b="1">
                <a:solidFill>
                  <a:srgbClr val="00FFFF"/>
                </a:solidFill>
              </a:rPr>
              <a:t>Bilirubin</a:t>
            </a:r>
            <a:endParaRPr lang="en-US" sz="3100" b="1">
              <a:solidFill>
                <a:srgbClr val="00FFFF"/>
              </a:solidFill>
            </a:endParaRPr>
          </a:p>
          <a:p>
            <a:pPr algn="ctr" defTabSz="852488"/>
            <a:r>
              <a:rPr lang="en-US" sz="2000" b="1">
                <a:solidFill>
                  <a:srgbClr val="00FFFF"/>
                </a:solidFill>
              </a:rPr>
              <a:t>(xULN)</a:t>
            </a:r>
            <a:endParaRPr lang="en-US" sz="3100" b="1">
              <a:solidFill>
                <a:srgbClr val="00FFFF"/>
              </a:solidFill>
            </a:endParaRPr>
          </a:p>
        </p:txBody>
      </p:sp>
      <p:sp>
        <p:nvSpPr>
          <p:cNvPr id="57349" name="Line 5"/>
          <p:cNvSpPr>
            <a:spLocks noChangeShapeType="1"/>
          </p:cNvSpPr>
          <p:nvPr/>
        </p:nvSpPr>
        <p:spPr bwMode="auto">
          <a:xfrm>
            <a:off x="2082800" y="2187575"/>
            <a:ext cx="0" cy="2970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0" name="Line 6"/>
          <p:cNvSpPr>
            <a:spLocks noChangeShapeType="1"/>
          </p:cNvSpPr>
          <p:nvPr/>
        </p:nvSpPr>
        <p:spPr bwMode="auto">
          <a:xfrm>
            <a:off x="2001838" y="5157788"/>
            <a:ext cx="80962"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1" name="Line 7"/>
          <p:cNvSpPr>
            <a:spLocks noChangeShapeType="1"/>
          </p:cNvSpPr>
          <p:nvPr/>
        </p:nvSpPr>
        <p:spPr bwMode="auto">
          <a:xfrm>
            <a:off x="2001838" y="4560888"/>
            <a:ext cx="80962"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2" name="Line 8"/>
          <p:cNvSpPr>
            <a:spLocks noChangeShapeType="1"/>
          </p:cNvSpPr>
          <p:nvPr/>
        </p:nvSpPr>
        <p:spPr bwMode="auto">
          <a:xfrm>
            <a:off x="2001838" y="3965575"/>
            <a:ext cx="8096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2001838" y="3381375"/>
            <a:ext cx="8096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4" name="Line 10"/>
          <p:cNvSpPr>
            <a:spLocks noChangeShapeType="1"/>
          </p:cNvSpPr>
          <p:nvPr/>
        </p:nvSpPr>
        <p:spPr bwMode="auto">
          <a:xfrm>
            <a:off x="2001838" y="2784475"/>
            <a:ext cx="8096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5" name="Line 11"/>
          <p:cNvSpPr>
            <a:spLocks noChangeShapeType="1"/>
          </p:cNvSpPr>
          <p:nvPr/>
        </p:nvSpPr>
        <p:spPr bwMode="auto">
          <a:xfrm>
            <a:off x="2001838" y="2187575"/>
            <a:ext cx="8096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6" name="Line 12"/>
          <p:cNvSpPr>
            <a:spLocks noChangeShapeType="1"/>
          </p:cNvSpPr>
          <p:nvPr/>
        </p:nvSpPr>
        <p:spPr bwMode="auto">
          <a:xfrm>
            <a:off x="2082800" y="5157788"/>
            <a:ext cx="478631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7" name="Line 13"/>
          <p:cNvSpPr>
            <a:spLocks noChangeShapeType="1"/>
          </p:cNvSpPr>
          <p:nvPr/>
        </p:nvSpPr>
        <p:spPr bwMode="auto">
          <a:xfrm flipV="1">
            <a:off x="2082800" y="5157788"/>
            <a:ext cx="0"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8" name="Line 14"/>
          <p:cNvSpPr>
            <a:spLocks noChangeShapeType="1"/>
          </p:cNvSpPr>
          <p:nvPr/>
        </p:nvSpPr>
        <p:spPr bwMode="auto">
          <a:xfrm flipV="1">
            <a:off x="2451100" y="5157788"/>
            <a:ext cx="1588"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9" name="Line 15"/>
          <p:cNvSpPr>
            <a:spLocks noChangeShapeType="1"/>
          </p:cNvSpPr>
          <p:nvPr/>
        </p:nvSpPr>
        <p:spPr bwMode="auto">
          <a:xfrm flipV="1">
            <a:off x="2819400" y="5157788"/>
            <a:ext cx="1588"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0" name="Line 16"/>
          <p:cNvSpPr>
            <a:spLocks noChangeShapeType="1"/>
          </p:cNvSpPr>
          <p:nvPr/>
        </p:nvSpPr>
        <p:spPr bwMode="auto">
          <a:xfrm flipV="1">
            <a:off x="3187700" y="5157788"/>
            <a:ext cx="1588"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1" name="Line 17"/>
          <p:cNvSpPr>
            <a:spLocks noChangeShapeType="1"/>
          </p:cNvSpPr>
          <p:nvPr/>
        </p:nvSpPr>
        <p:spPr bwMode="auto">
          <a:xfrm flipV="1">
            <a:off x="35544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2" name="Line 18"/>
          <p:cNvSpPr>
            <a:spLocks noChangeShapeType="1"/>
          </p:cNvSpPr>
          <p:nvPr/>
        </p:nvSpPr>
        <p:spPr bwMode="auto">
          <a:xfrm flipV="1">
            <a:off x="39227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3" name="Line 19"/>
          <p:cNvSpPr>
            <a:spLocks noChangeShapeType="1"/>
          </p:cNvSpPr>
          <p:nvPr/>
        </p:nvSpPr>
        <p:spPr bwMode="auto">
          <a:xfrm flipV="1">
            <a:off x="42910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4" name="Line 20"/>
          <p:cNvSpPr>
            <a:spLocks noChangeShapeType="1"/>
          </p:cNvSpPr>
          <p:nvPr/>
        </p:nvSpPr>
        <p:spPr bwMode="auto">
          <a:xfrm flipV="1">
            <a:off x="46593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5" name="Line 21"/>
          <p:cNvSpPr>
            <a:spLocks noChangeShapeType="1"/>
          </p:cNvSpPr>
          <p:nvPr/>
        </p:nvSpPr>
        <p:spPr bwMode="auto">
          <a:xfrm flipV="1">
            <a:off x="50276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6" name="Line 22"/>
          <p:cNvSpPr>
            <a:spLocks noChangeShapeType="1"/>
          </p:cNvSpPr>
          <p:nvPr/>
        </p:nvSpPr>
        <p:spPr bwMode="auto">
          <a:xfrm flipV="1">
            <a:off x="53959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7" name="Line 23"/>
          <p:cNvSpPr>
            <a:spLocks noChangeShapeType="1"/>
          </p:cNvSpPr>
          <p:nvPr/>
        </p:nvSpPr>
        <p:spPr bwMode="auto">
          <a:xfrm flipV="1">
            <a:off x="57642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8" name="Line 24"/>
          <p:cNvSpPr>
            <a:spLocks noChangeShapeType="1"/>
          </p:cNvSpPr>
          <p:nvPr/>
        </p:nvSpPr>
        <p:spPr bwMode="auto">
          <a:xfrm flipV="1">
            <a:off x="61325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9" name="Line 25"/>
          <p:cNvSpPr>
            <a:spLocks noChangeShapeType="1"/>
          </p:cNvSpPr>
          <p:nvPr/>
        </p:nvSpPr>
        <p:spPr bwMode="auto">
          <a:xfrm flipV="1">
            <a:off x="65008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0" name="Line 26"/>
          <p:cNvSpPr>
            <a:spLocks noChangeShapeType="1"/>
          </p:cNvSpPr>
          <p:nvPr/>
        </p:nvSpPr>
        <p:spPr bwMode="auto">
          <a:xfrm flipV="1">
            <a:off x="6869113" y="5157788"/>
            <a:ext cx="1587" cy="103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1" name="Line 27"/>
          <p:cNvSpPr>
            <a:spLocks noChangeShapeType="1"/>
          </p:cNvSpPr>
          <p:nvPr/>
        </p:nvSpPr>
        <p:spPr bwMode="auto">
          <a:xfrm>
            <a:off x="2082800" y="2563813"/>
            <a:ext cx="92075" cy="147955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8"/>
          <p:cNvSpPr>
            <a:spLocks noChangeShapeType="1"/>
          </p:cNvSpPr>
          <p:nvPr/>
        </p:nvSpPr>
        <p:spPr bwMode="auto">
          <a:xfrm flipV="1">
            <a:off x="2174875" y="3679825"/>
            <a:ext cx="92075" cy="36353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9"/>
          <p:cNvSpPr>
            <a:spLocks noChangeShapeType="1"/>
          </p:cNvSpPr>
          <p:nvPr/>
        </p:nvSpPr>
        <p:spPr bwMode="auto">
          <a:xfrm>
            <a:off x="2266950" y="3679825"/>
            <a:ext cx="184150" cy="2460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30"/>
          <p:cNvSpPr>
            <a:spLocks noChangeShapeType="1"/>
          </p:cNvSpPr>
          <p:nvPr/>
        </p:nvSpPr>
        <p:spPr bwMode="auto">
          <a:xfrm>
            <a:off x="2451100" y="3925888"/>
            <a:ext cx="184150" cy="363537"/>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5" name="Line 31"/>
          <p:cNvSpPr>
            <a:spLocks noChangeShapeType="1"/>
          </p:cNvSpPr>
          <p:nvPr/>
        </p:nvSpPr>
        <p:spPr bwMode="auto">
          <a:xfrm flipV="1">
            <a:off x="2635250" y="3419475"/>
            <a:ext cx="184150" cy="86995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6" name="Line 32"/>
          <p:cNvSpPr>
            <a:spLocks noChangeShapeType="1"/>
          </p:cNvSpPr>
          <p:nvPr/>
        </p:nvSpPr>
        <p:spPr bwMode="auto">
          <a:xfrm>
            <a:off x="2819400" y="3419475"/>
            <a:ext cx="368300" cy="37623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33"/>
          <p:cNvSpPr>
            <a:spLocks noChangeShapeType="1"/>
          </p:cNvSpPr>
          <p:nvPr/>
        </p:nvSpPr>
        <p:spPr bwMode="auto">
          <a:xfrm>
            <a:off x="3187700" y="3795713"/>
            <a:ext cx="366713" cy="130175"/>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8" name="Line 34"/>
          <p:cNvSpPr>
            <a:spLocks noChangeShapeType="1"/>
          </p:cNvSpPr>
          <p:nvPr/>
        </p:nvSpPr>
        <p:spPr bwMode="auto">
          <a:xfrm>
            <a:off x="3554413" y="3925888"/>
            <a:ext cx="368300" cy="363537"/>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5"/>
          <p:cNvSpPr>
            <a:spLocks noChangeShapeType="1"/>
          </p:cNvSpPr>
          <p:nvPr/>
        </p:nvSpPr>
        <p:spPr bwMode="auto">
          <a:xfrm flipV="1">
            <a:off x="3922713" y="4043363"/>
            <a:ext cx="368300" cy="246062"/>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0" name="Line 36"/>
          <p:cNvSpPr>
            <a:spLocks noChangeShapeType="1"/>
          </p:cNvSpPr>
          <p:nvPr/>
        </p:nvSpPr>
        <p:spPr bwMode="auto">
          <a:xfrm>
            <a:off x="4291013" y="4043363"/>
            <a:ext cx="368300" cy="98425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1" name="Line 37"/>
          <p:cNvSpPr>
            <a:spLocks noChangeShapeType="1"/>
          </p:cNvSpPr>
          <p:nvPr/>
        </p:nvSpPr>
        <p:spPr bwMode="auto">
          <a:xfrm flipV="1">
            <a:off x="4659313" y="4171950"/>
            <a:ext cx="368300" cy="8556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2" name="Line 38"/>
          <p:cNvSpPr>
            <a:spLocks noChangeShapeType="1"/>
          </p:cNvSpPr>
          <p:nvPr/>
        </p:nvSpPr>
        <p:spPr bwMode="auto">
          <a:xfrm>
            <a:off x="5027613" y="4171950"/>
            <a:ext cx="368300" cy="739775"/>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3" name="Line 39"/>
          <p:cNvSpPr>
            <a:spLocks noChangeShapeType="1"/>
          </p:cNvSpPr>
          <p:nvPr/>
        </p:nvSpPr>
        <p:spPr bwMode="auto">
          <a:xfrm flipV="1">
            <a:off x="5395913" y="4535488"/>
            <a:ext cx="368300" cy="376237"/>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4" name="Line 40"/>
          <p:cNvSpPr>
            <a:spLocks noChangeShapeType="1"/>
          </p:cNvSpPr>
          <p:nvPr/>
        </p:nvSpPr>
        <p:spPr bwMode="auto">
          <a:xfrm>
            <a:off x="5764213" y="4535488"/>
            <a:ext cx="368300" cy="246062"/>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5" name="Line 41"/>
          <p:cNvSpPr>
            <a:spLocks noChangeShapeType="1"/>
          </p:cNvSpPr>
          <p:nvPr/>
        </p:nvSpPr>
        <p:spPr bwMode="auto">
          <a:xfrm>
            <a:off x="6132513" y="4781550"/>
            <a:ext cx="368300" cy="15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6" name="Line 42"/>
          <p:cNvSpPr>
            <a:spLocks noChangeShapeType="1"/>
          </p:cNvSpPr>
          <p:nvPr/>
        </p:nvSpPr>
        <p:spPr bwMode="auto">
          <a:xfrm>
            <a:off x="6500813" y="4781550"/>
            <a:ext cx="368300" cy="15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7" name="Rectangle 43"/>
          <p:cNvSpPr>
            <a:spLocks noChangeArrowheads="1"/>
          </p:cNvSpPr>
          <p:nvPr/>
        </p:nvSpPr>
        <p:spPr bwMode="auto">
          <a:xfrm>
            <a:off x="2024063" y="2498725"/>
            <a:ext cx="104775" cy="117475"/>
          </a:xfrm>
          <a:prstGeom prst="rect">
            <a:avLst/>
          </a:prstGeom>
          <a:solidFill>
            <a:srgbClr val="00FFFF"/>
          </a:solidFill>
          <a:ln w="12700">
            <a:solidFill>
              <a:srgbClr val="00FFFF"/>
            </a:solidFill>
            <a:miter lim="800000"/>
            <a:headEnd/>
            <a:tailEnd/>
          </a:ln>
        </p:spPr>
        <p:txBody>
          <a:bodyPr/>
          <a:lstStyle/>
          <a:p>
            <a:endParaRPr lang="en-US"/>
          </a:p>
        </p:txBody>
      </p:sp>
      <p:sp>
        <p:nvSpPr>
          <p:cNvPr id="57388" name="Rectangle 44"/>
          <p:cNvSpPr>
            <a:spLocks noChangeArrowheads="1"/>
          </p:cNvSpPr>
          <p:nvPr/>
        </p:nvSpPr>
        <p:spPr bwMode="auto">
          <a:xfrm>
            <a:off x="2117725" y="3978275"/>
            <a:ext cx="101600" cy="115888"/>
          </a:xfrm>
          <a:prstGeom prst="rect">
            <a:avLst/>
          </a:prstGeom>
          <a:solidFill>
            <a:srgbClr val="00FFFF"/>
          </a:solidFill>
          <a:ln w="12700">
            <a:solidFill>
              <a:srgbClr val="00FFFF"/>
            </a:solidFill>
            <a:miter lim="800000"/>
            <a:headEnd/>
            <a:tailEnd/>
          </a:ln>
        </p:spPr>
        <p:txBody>
          <a:bodyPr/>
          <a:lstStyle/>
          <a:p>
            <a:endParaRPr lang="en-US"/>
          </a:p>
        </p:txBody>
      </p:sp>
      <p:sp>
        <p:nvSpPr>
          <p:cNvPr id="57389" name="Rectangle 45"/>
          <p:cNvSpPr>
            <a:spLocks noChangeArrowheads="1"/>
          </p:cNvSpPr>
          <p:nvPr/>
        </p:nvSpPr>
        <p:spPr bwMode="auto">
          <a:xfrm>
            <a:off x="2208213" y="3614738"/>
            <a:ext cx="104775" cy="117475"/>
          </a:xfrm>
          <a:prstGeom prst="rect">
            <a:avLst/>
          </a:prstGeom>
          <a:solidFill>
            <a:srgbClr val="00FFFF"/>
          </a:solidFill>
          <a:ln w="12700">
            <a:solidFill>
              <a:srgbClr val="00FFFF"/>
            </a:solidFill>
            <a:miter lim="800000"/>
            <a:headEnd/>
            <a:tailEnd/>
          </a:ln>
        </p:spPr>
        <p:txBody>
          <a:bodyPr/>
          <a:lstStyle/>
          <a:p>
            <a:endParaRPr lang="en-US"/>
          </a:p>
        </p:txBody>
      </p:sp>
      <p:sp>
        <p:nvSpPr>
          <p:cNvPr id="57390" name="Rectangle 46"/>
          <p:cNvSpPr>
            <a:spLocks noChangeArrowheads="1"/>
          </p:cNvSpPr>
          <p:nvPr/>
        </p:nvSpPr>
        <p:spPr bwMode="auto">
          <a:xfrm>
            <a:off x="2392363" y="3860800"/>
            <a:ext cx="104775" cy="117475"/>
          </a:xfrm>
          <a:prstGeom prst="rect">
            <a:avLst/>
          </a:prstGeom>
          <a:solidFill>
            <a:srgbClr val="00FFFF"/>
          </a:solidFill>
          <a:ln w="12700">
            <a:solidFill>
              <a:srgbClr val="00FFFF"/>
            </a:solidFill>
            <a:miter lim="800000"/>
            <a:headEnd/>
            <a:tailEnd/>
          </a:ln>
        </p:spPr>
        <p:txBody>
          <a:bodyPr/>
          <a:lstStyle/>
          <a:p>
            <a:endParaRPr lang="en-US"/>
          </a:p>
        </p:txBody>
      </p:sp>
      <p:sp>
        <p:nvSpPr>
          <p:cNvPr id="57391" name="Rectangle 47"/>
          <p:cNvSpPr>
            <a:spLocks noChangeArrowheads="1"/>
          </p:cNvSpPr>
          <p:nvPr/>
        </p:nvSpPr>
        <p:spPr bwMode="auto">
          <a:xfrm>
            <a:off x="2576513" y="4224338"/>
            <a:ext cx="104775" cy="115887"/>
          </a:xfrm>
          <a:prstGeom prst="rect">
            <a:avLst/>
          </a:prstGeom>
          <a:solidFill>
            <a:srgbClr val="00FFFF"/>
          </a:solidFill>
          <a:ln w="12700">
            <a:solidFill>
              <a:srgbClr val="00FFFF"/>
            </a:solidFill>
            <a:miter lim="800000"/>
            <a:headEnd/>
            <a:tailEnd/>
          </a:ln>
        </p:spPr>
        <p:txBody>
          <a:bodyPr/>
          <a:lstStyle/>
          <a:p>
            <a:endParaRPr lang="en-US"/>
          </a:p>
        </p:txBody>
      </p:sp>
      <p:sp>
        <p:nvSpPr>
          <p:cNvPr id="57392" name="Rectangle 48"/>
          <p:cNvSpPr>
            <a:spLocks noChangeArrowheads="1"/>
          </p:cNvSpPr>
          <p:nvPr/>
        </p:nvSpPr>
        <p:spPr bwMode="auto">
          <a:xfrm>
            <a:off x="2760663" y="3355975"/>
            <a:ext cx="104775" cy="115888"/>
          </a:xfrm>
          <a:prstGeom prst="rect">
            <a:avLst/>
          </a:prstGeom>
          <a:solidFill>
            <a:srgbClr val="00FFFF"/>
          </a:solidFill>
          <a:ln w="12700">
            <a:solidFill>
              <a:srgbClr val="00FFFF"/>
            </a:solidFill>
            <a:miter lim="800000"/>
            <a:headEnd/>
            <a:tailEnd/>
          </a:ln>
        </p:spPr>
        <p:txBody>
          <a:bodyPr/>
          <a:lstStyle/>
          <a:p>
            <a:endParaRPr lang="en-US"/>
          </a:p>
        </p:txBody>
      </p:sp>
      <p:sp>
        <p:nvSpPr>
          <p:cNvPr id="57393" name="Rectangle 49"/>
          <p:cNvSpPr>
            <a:spLocks noChangeArrowheads="1"/>
          </p:cNvSpPr>
          <p:nvPr/>
        </p:nvSpPr>
        <p:spPr bwMode="auto">
          <a:xfrm>
            <a:off x="3128963" y="3732213"/>
            <a:ext cx="103187" cy="115887"/>
          </a:xfrm>
          <a:prstGeom prst="rect">
            <a:avLst/>
          </a:prstGeom>
          <a:solidFill>
            <a:srgbClr val="00FFFF"/>
          </a:solidFill>
          <a:ln w="12700">
            <a:solidFill>
              <a:srgbClr val="00FFFF"/>
            </a:solidFill>
            <a:miter lim="800000"/>
            <a:headEnd/>
            <a:tailEnd/>
          </a:ln>
        </p:spPr>
        <p:txBody>
          <a:bodyPr/>
          <a:lstStyle/>
          <a:p>
            <a:endParaRPr lang="en-US"/>
          </a:p>
        </p:txBody>
      </p:sp>
      <p:sp>
        <p:nvSpPr>
          <p:cNvPr id="57394" name="Rectangle 50"/>
          <p:cNvSpPr>
            <a:spLocks noChangeArrowheads="1"/>
          </p:cNvSpPr>
          <p:nvPr/>
        </p:nvSpPr>
        <p:spPr bwMode="auto">
          <a:xfrm>
            <a:off x="3497263" y="3860800"/>
            <a:ext cx="103187" cy="117475"/>
          </a:xfrm>
          <a:prstGeom prst="rect">
            <a:avLst/>
          </a:prstGeom>
          <a:solidFill>
            <a:srgbClr val="00FFFF"/>
          </a:solidFill>
          <a:ln w="12700">
            <a:solidFill>
              <a:srgbClr val="00FFFF"/>
            </a:solidFill>
            <a:miter lim="800000"/>
            <a:headEnd/>
            <a:tailEnd/>
          </a:ln>
        </p:spPr>
        <p:txBody>
          <a:bodyPr/>
          <a:lstStyle/>
          <a:p>
            <a:endParaRPr lang="en-US"/>
          </a:p>
        </p:txBody>
      </p:sp>
      <p:sp>
        <p:nvSpPr>
          <p:cNvPr id="57395" name="Rectangle 51"/>
          <p:cNvSpPr>
            <a:spLocks noChangeArrowheads="1"/>
          </p:cNvSpPr>
          <p:nvPr/>
        </p:nvSpPr>
        <p:spPr bwMode="auto">
          <a:xfrm>
            <a:off x="3865563" y="4224338"/>
            <a:ext cx="103187" cy="115887"/>
          </a:xfrm>
          <a:prstGeom prst="rect">
            <a:avLst/>
          </a:prstGeom>
          <a:solidFill>
            <a:srgbClr val="00FFFF"/>
          </a:solidFill>
          <a:ln w="12700">
            <a:solidFill>
              <a:srgbClr val="00FFFF"/>
            </a:solidFill>
            <a:miter lim="800000"/>
            <a:headEnd/>
            <a:tailEnd/>
          </a:ln>
        </p:spPr>
        <p:txBody>
          <a:bodyPr/>
          <a:lstStyle/>
          <a:p>
            <a:endParaRPr lang="en-US"/>
          </a:p>
        </p:txBody>
      </p:sp>
      <p:sp>
        <p:nvSpPr>
          <p:cNvPr id="57396" name="Rectangle 52"/>
          <p:cNvSpPr>
            <a:spLocks noChangeArrowheads="1"/>
          </p:cNvSpPr>
          <p:nvPr/>
        </p:nvSpPr>
        <p:spPr bwMode="auto">
          <a:xfrm>
            <a:off x="4233863" y="3978275"/>
            <a:ext cx="103187" cy="115888"/>
          </a:xfrm>
          <a:prstGeom prst="rect">
            <a:avLst/>
          </a:prstGeom>
          <a:solidFill>
            <a:srgbClr val="00FFFF"/>
          </a:solidFill>
          <a:ln w="12700">
            <a:solidFill>
              <a:srgbClr val="00FFFF"/>
            </a:solidFill>
            <a:miter lim="800000"/>
            <a:headEnd/>
            <a:tailEnd/>
          </a:ln>
        </p:spPr>
        <p:txBody>
          <a:bodyPr/>
          <a:lstStyle/>
          <a:p>
            <a:endParaRPr lang="en-US"/>
          </a:p>
        </p:txBody>
      </p:sp>
      <p:sp>
        <p:nvSpPr>
          <p:cNvPr id="57397" name="Rectangle 53"/>
          <p:cNvSpPr>
            <a:spLocks noChangeArrowheads="1"/>
          </p:cNvSpPr>
          <p:nvPr/>
        </p:nvSpPr>
        <p:spPr bwMode="auto">
          <a:xfrm>
            <a:off x="4602163" y="4964113"/>
            <a:ext cx="103187" cy="115887"/>
          </a:xfrm>
          <a:prstGeom prst="rect">
            <a:avLst/>
          </a:prstGeom>
          <a:solidFill>
            <a:srgbClr val="00FFFF"/>
          </a:solidFill>
          <a:ln w="12700">
            <a:solidFill>
              <a:srgbClr val="00FFFF"/>
            </a:solidFill>
            <a:miter lim="800000"/>
            <a:headEnd/>
            <a:tailEnd/>
          </a:ln>
        </p:spPr>
        <p:txBody>
          <a:bodyPr/>
          <a:lstStyle/>
          <a:p>
            <a:endParaRPr lang="en-US"/>
          </a:p>
        </p:txBody>
      </p:sp>
      <p:sp>
        <p:nvSpPr>
          <p:cNvPr id="57398" name="Rectangle 54"/>
          <p:cNvSpPr>
            <a:spLocks noChangeArrowheads="1"/>
          </p:cNvSpPr>
          <p:nvPr/>
        </p:nvSpPr>
        <p:spPr bwMode="auto">
          <a:xfrm>
            <a:off x="4972050" y="4106863"/>
            <a:ext cx="101600" cy="117475"/>
          </a:xfrm>
          <a:prstGeom prst="rect">
            <a:avLst/>
          </a:prstGeom>
          <a:solidFill>
            <a:srgbClr val="00FFFF"/>
          </a:solidFill>
          <a:ln w="12700">
            <a:solidFill>
              <a:srgbClr val="00FFFF"/>
            </a:solidFill>
            <a:miter lim="800000"/>
            <a:headEnd/>
            <a:tailEnd/>
          </a:ln>
        </p:spPr>
        <p:txBody>
          <a:bodyPr/>
          <a:lstStyle/>
          <a:p>
            <a:endParaRPr lang="en-US"/>
          </a:p>
        </p:txBody>
      </p:sp>
      <p:sp>
        <p:nvSpPr>
          <p:cNvPr id="57399" name="Rectangle 55"/>
          <p:cNvSpPr>
            <a:spLocks noChangeArrowheads="1"/>
          </p:cNvSpPr>
          <p:nvPr/>
        </p:nvSpPr>
        <p:spPr bwMode="auto">
          <a:xfrm>
            <a:off x="5340350" y="4846638"/>
            <a:ext cx="101600" cy="117475"/>
          </a:xfrm>
          <a:prstGeom prst="rect">
            <a:avLst/>
          </a:prstGeom>
          <a:solidFill>
            <a:srgbClr val="00FFFF"/>
          </a:solidFill>
          <a:ln w="12700">
            <a:solidFill>
              <a:srgbClr val="00FFFF"/>
            </a:solidFill>
            <a:miter lim="800000"/>
            <a:headEnd/>
            <a:tailEnd/>
          </a:ln>
        </p:spPr>
        <p:txBody>
          <a:bodyPr/>
          <a:lstStyle/>
          <a:p>
            <a:endParaRPr lang="en-US"/>
          </a:p>
        </p:txBody>
      </p:sp>
      <p:sp>
        <p:nvSpPr>
          <p:cNvPr id="57400" name="Rectangle 56"/>
          <p:cNvSpPr>
            <a:spLocks noChangeArrowheads="1"/>
          </p:cNvSpPr>
          <p:nvPr/>
        </p:nvSpPr>
        <p:spPr bwMode="auto">
          <a:xfrm>
            <a:off x="5707063" y="4470400"/>
            <a:ext cx="103187" cy="117475"/>
          </a:xfrm>
          <a:prstGeom prst="rect">
            <a:avLst/>
          </a:prstGeom>
          <a:solidFill>
            <a:srgbClr val="00FFFF"/>
          </a:solidFill>
          <a:ln w="12700">
            <a:solidFill>
              <a:srgbClr val="00FFFF"/>
            </a:solidFill>
            <a:miter lim="800000"/>
            <a:headEnd/>
            <a:tailEnd/>
          </a:ln>
        </p:spPr>
        <p:txBody>
          <a:bodyPr/>
          <a:lstStyle/>
          <a:p>
            <a:endParaRPr lang="en-US"/>
          </a:p>
        </p:txBody>
      </p:sp>
      <p:sp>
        <p:nvSpPr>
          <p:cNvPr id="57401" name="Rectangle 57"/>
          <p:cNvSpPr>
            <a:spLocks noChangeArrowheads="1"/>
          </p:cNvSpPr>
          <p:nvPr/>
        </p:nvSpPr>
        <p:spPr bwMode="auto">
          <a:xfrm>
            <a:off x="6075363" y="4716463"/>
            <a:ext cx="103187" cy="117475"/>
          </a:xfrm>
          <a:prstGeom prst="rect">
            <a:avLst/>
          </a:prstGeom>
          <a:solidFill>
            <a:srgbClr val="00FFFF"/>
          </a:solidFill>
          <a:ln w="12700">
            <a:solidFill>
              <a:srgbClr val="00FFFF"/>
            </a:solidFill>
            <a:miter lim="800000"/>
            <a:headEnd/>
            <a:tailEnd/>
          </a:ln>
        </p:spPr>
        <p:txBody>
          <a:bodyPr/>
          <a:lstStyle/>
          <a:p>
            <a:endParaRPr lang="en-US"/>
          </a:p>
        </p:txBody>
      </p:sp>
      <p:sp>
        <p:nvSpPr>
          <p:cNvPr id="57402" name="Rectangle 58"/>
          <p:cNvSpPr>
            <a:spLocks noChangeArrowheads="1"/>
          </p:cNvSpPr>
          <p:nvPr/>
        </p:nvSpPr>
        <p:spPr bwMode="auto">
          <a:xfrm>
            <a:off x="6443663" y="4716463"/>
            <a:ext cx="103187" cy="117475"/>
          </a:xfrm>
          <a:prstGeom prst="rect">
            <a:avLst/>
          </a:prstGeom>
          <a:solidFill>
            <a:srgbClr val="00FFFF"/>
          </a:solidFill>
          <a:ln w="12700">
            <a:solidFill>
              <a:srgbClr val="00FFFF"/>
            </a:solidFill>
            <a:miter lim="800000"/>
            <a:headEnd/>
            <a:tailEnd/>
          </a:ln>
        </p:spPr>
        <p:txBody>
          <a:bodyPr/>
          <a:lstStyle/>
          <a:p>
            <a:endParaRPr lang="en-US"/>
          </a:p>
        </p:txBody>
      </p:sp>
      <p:sp>
        <p:nvSpPr>
          <p:cNvPr id="57403" name="Rectangle 59"/>
          <p:cNvSpPr>
            <a:spLocks noChangeArrowheads="1"/>
          </p:cNvSpPr>
          <p:nvPr/>
        </p:nvSpPr>
        <p:spPr bwMode="auto">
          <a:xfrm>
            <a:off x="6811963" y="4716463"/>
            <a:ext cx="103187" cy="117475"/>
          </a:xfrm>
          <a:prstGeom prst="rect">
            <a:avLst/>
          </a:prstGeom>
          <a:solidFill>
            <a:srgbClr val="00FFFF"/>
          </a:solidFill>
          <a:ln w="12700">
            <a:solidFill>
              <a:srgbClr val="00FFFF"/>
            </a:solidFill>
            <a:miter lim="800000"/>
            <a:headEnd/>
            <a:tailEnd/>
          </a:ln>
        </p:spPr>
        <p:txBody>
          <a:bodyPr/>
          <a:lstStyle/>
          <a:p>
            <a:endParaRPr lang="en-US"/>
          </a:p>
        </p:txBody>
      </p:sp>
      <p:sp>
        <p:nvSpPr>
          <p:cNvPr id="57404" name="Line 60"/>
          <p:cNvSpPr>
            <a:spLocks noChangeShapeType="1"/>
          </p:cNvSpPr>
          <p:nvPr/>
        </p:nvSpPr>
        <p:spPr bwMode="auto">
          <a:xfrm>
            <a:off x="6869113" y="2187575"/>
            <a:ext cx="1587" cy="2970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5" name="Line 61"/>
          <p:cNvSpPr>
            <a:spLocks noChangeShapeType="1"/>
          </p:cNvSpPr>
          <p:nvPr/>
        </p:nvSpPr>
        <p:spPr bwMode="auto">
          <a:xfrm>
            <a:off x="6778625" y="5157788"/>
            <a:ext cx="1825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6" name="Line 62"/>
          <p:cNvSpPr>
            <a:spLocks noChangeShapeType="1"/>
          </p:cNvSpPr>
          <p:nvPr/>
        </p:nvSpPr>
        <p:spPr bwMode="auto">
          <a:xfrm>
            <a:off x="6778625" y="4418013"/>
            <a:ext cx="1825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7" name="Line 63"/>
          <p:cNvSpPr>
            <a:spLocks noChangeShapeType="1"/>
          </p:cNvSpPr>
          <p:nvPr/>
        </p:nvSpPr>
        <p:spPr bwMode="auto">
          <a:xfrm>
            <a:off x="6778625" y="3679825"/>
            <a:ext cx="1825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8" name="Line 64"/>
          <p:cNvSpPr>
            <a:spLocks noChangeShapeType="1"/>
          </p:cNvSpPr>
          <p:nvPr/>
        </p:nvSpPr>
        <p:spPr bwMode="auto">
          <a:xfrm>
            <a:off x="6778625" y="2927350"/>
            <a:ext cx="1825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9" name="Line 65"/>
          <p:cNvSpPr>
            <a:spLocks noChangeShapeType="1"/>
          </p:cNvSpPr>
          <p:nvPr/>
        </p:nvSpPr>
        <p:spPr bwMode="auto">
          <a:xfrm>
            <a:off x="6778625" y="2187575"/>
            <a:ext cx="1825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0" name="Line 66"/>
          <p:cNvSpPr>
            <a:spLocks noChangeShapeType="1"/>
          </p:cNvSpPr>
          <p:nvPr/>
        </p:nvSpPr>
        <p:spPr bwMode="auto">
          <a:xfrm>
            <a:off x="2082800" y="3225800"/>
            <a:ext cx="92075" cy="1154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1" name="Line 67"/>
          <p:cNvSpPr>
            <a:spLocks noChangeShapeType="1"/>
          </p:cNvSpPr>
          <p:nvPr/>
        </p:nvSpPr>
        <p:spPr bwMode="auto">
          <a:xfrm flipV="1">
            <a:off x="2174875" y="4056063"/>
            <a:ext cx="92075" cy="32385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2" name="Line 68"/>
          <p:cNvSpPr>
            <a:spLocks noChangeShapeType="1"/>
          </p:cNvSpPr>
          <p:nvPr/>
        </p:nvSpPr>
        <p:spPr bwMode="auto">
          <a:xfrm>
            <a:off x="2266950" y="4056063"/>
            <a:ext cx="184150" cy="77787"/>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3" name="Line 69"/>
          <p:cNvSpPr>
            <a:spLocks noChangeShapeType="1"/>
          </p:cNvSpPr>
          <p:nvPr/>
        </p:nvSpPr>
        <p:spPr bwMode="auto">
          <a:xfrm flipV="1">
            <a:off x="2451100" y="3679825"/>
            <a:ext cx="184150" cy="45402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4" name="Line 70"/>
          <p:cNvSpPr>
            <a:spLocks noChangeShapeType="1"/>
          </p:cNvSpPr>
          <p:nvPr/>
        </p:nvSpPr>
        <p:spPr bwMode="auto">
          <a:xfrm flipV="1">
            <a:off x="2635250" y="3511550"/>
            <a:ext cx="184150" cy="1682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5" name="Line 71"/>
          <p:cNvSpPr>
            <a:spLocks noChangeShapeType="1"/>
          </p:cNvSpPr>
          <p:nvPr/>
        </p:nvSpPr>
        <p:spPr bwMode="auto">
          <a:xfrm>
            <a:off x="2819400" y="3511550"/>
            <a:ext cx="368300" cy="5699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6" name="Line 72"/>
          <p:cNvSpPr>
            <a:spLocks noChangeShapeType="1"/>
          </p:cNvSpPr>
          <p:nvPr/>
        </p:nvSpPr>
        <p:spPr bwMode="auto">
          <a:xfrm flipV="1">
            <a:off x="3187700" y="3278188"/>
            <a:ext cx="366713" cy="8032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7" name="Line 73"/>
          <p:cNvSpPr>
            <a:spLocks noChangeShapeType="1"/>
          </p:cNvSpPr>
          <p:nvPr/>
        </p:nvSpPr>
        <p:spPr bwMode="auto">
          <a:xfrm>
            <a:off x="3554413" y="3278188"/>
            <a:ext cx="368300" cy="1809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8" name="Line 74"/>
          <p:cNvSpPr>
            <a:spLocks noChangeShapeType="1"/>
          </p:cNvSpPr>
          <p:nvPr/>
        </p:nvSpPr>
        <p:spPr bwMode="auto">
          <a:xfrm flipV="1">
            <a:off x="3922713" y="2940050"/>
            <a:ext cx="368300" cy="519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9" name="Line 75"/>
          <p:cNvSpPr>
            <a:spLocks noChangeShapeType="1"/>
          </p:cNvSpPr>
          <p:nvPr/>
        </p:nvSpPr>
        <p:spPr bwMode="auto">
          <a:xfrm flipV="1">
            <a:off x="4291013" y="2486025"/>
            <a:ext cx="368300" cy="45402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0" name="Line 76"/>
          <p:cNvSpPr>
            <a:spLocks noChangeShapeType="1"/>
          </p:cNvSpPr>
          <p:nvPr/>
        </p:nvSpPr>
        <p:spPr bwMode="auto">
          <a:xfrm>
            <a:off x="4659313" y="2486025"/>
            <a:ext cx="368300" cy="19526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1" name="Line 77"/>
          <p:cNvSpPr>
            <a:spLocks noChangeShapeType="1"/>
          </p:cNvSpPr>
          <p:nvPr/>
        </p:nvSpPr>
        <p:spPr bwMode="auto">
          <a:xfrm>
            <a:off x="5027613" y="2681288"/>
            <a:ext cx="368300" cy="115887"/>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2" name="Line 78"/>
          <p:cNvSpPr>
            <a:spLocks noChangeShapeType="1"/>
          </p:cNvSpPr>
          <p:nvPr/>
        </p:nvSpPr>
        <p:spPr bwMode="auto">
          <a:xfrm flipV="1">
            <a:off x="5395913" y="2681288"/>
            <a:ext cx="368300" cy="115887"/>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3" name="Line 79"/>
          <p:cNvSpPr>
            <a:spLocks noChangeShapeType="1"/>
          </p:cNvSpPr>
          <p:nvPr/>
        </p:nvSpPr>
        <p:spPr bwMode="auto">
          <a:xfrm>
            <a:off x="5764213" y="2681288"/>
            <a:ext cx="368300" cy="50482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4" name="Line 80"/>
          <p:cNvSpPr>
            <a:spLocks noChangeShapeType="1"/>
          </p:cNvSpPr>
          <p:nvPr/>
        </p:nvSpPr>
        <p:spPr bwMode="auto">
          <a:xfrm flipV="1">
            <a:off x="6132513" y="2486025"/>
            <a:ext cx="368300" cy="70008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5" name="Line 81"/>
          <p:cNvSpPr>
            <a:spLocks noChangeShapeType="1"/>
          </p:cNvSpPr>
          <p:nvPr/>
        </p:nvSpPr>
        <p:spPr bwMode="auto">
          <a:xfrm>
            <a:off x="6500813" y="2486025"/>
            <a:ext cx="368300" cy="5238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26" name="Freeform 82"/>
          <p:cNvSpPr>
            <a:spLocks/>
          </p:cNvSpPr>
          <p:nvPr/>
        </p:nvSpPr>
        <p:spPr bwMode="auto">
          <a:xfrm>
            <a:off x="2024063" y="3160713"/>
            <a:ext cx="115887"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1" y="0"/>
                </a:moveTo>
                <a:lnTo>
                  <a:pt x="81"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27" name="Freeform 83"/>
          <p:cNvSpPr>
            <a:spLocks/>
          </p:cNvSpPr>
          <p:nvPr/>
        </p:nvSpPr>
        <p:spPr bwMode="auto">
          <a:xfrm>
            <a:off x="2117725" y="4314825"/>
            <a:ext cx="114300"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28" name="Freeform 84"/>
          <p:cNvSpPr>
            <a:spLocks/>
          </p:cNvSpPr>
          <p:nvPr/>
        </p:nvSpPr>
        <p:spPr bwMode="auto">
          <a:xfrm>
            <a:off x="2208213" y="3990975"/>
            <a:ext cx="115887"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29" name="Freeform 85"/>
          <p:cNvSpPr>
            <a:spLocks/>
          </p:cNvSpPr>
          <p:nvPr/>
        </p:nvSpPr>
        <p:spPr bwMode="auto">
          <a:xfrm>
            <a:off x="2392363" y="4068763"/>
            <a:ext cx="115887"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1" y="0"/>
                </a:moveTo>
                <a:lnTo>
                  <a:pt x="81"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30" name="Freeform 86"/>
          <p:cNvSpPr>
            <a:spLocks/>
          </p:cNvSpPr>
          <p:nvPr/>
        </p:nvSpPr>
        <p:spPr bwMode="auto">
          <a:xfrm>
            <a:off x="2576513" y="3614738"/>
            <a:ext cx="115887"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31" name="Freeform 87"/>
          <p:cNvSpPr>
            <a:spLocks/>
          </p:cNvSpPr>
          <p:nvPr/>
        </p:nvSpPr>
        <p:spPr bwMode="auto">
          <a:xfrm>
            <a:off x="2760663" y="3446463"/>
            <a:ext cx="115887" cy="128587"/>
          </a:xfrm>
          <a:custGeom>
            <a:avLst/>
            <a:gdLst>
              <a:gd name="T0" fmla="*/ 2147483647 w 81"/>
              <a:gd name="T1" fmla="*/ 0 h 81"/>
              <a:gd name="T2" fmla="*/ 2147483647 w 81"/>
              <a:gd name="T3" fmla="*/ 2147483647 h 81"/>
              <a:gd name="T4" fmla="*/ 2147483647 w 81"/>
              <a:gd name="T5" fmla="*/ 2147483647 h 81"/>
              <a:gd name="T6" fmla="*/ 0 w 81"/>
              <a:gd name="T7" fmla="*/ 2147483647 h 81"/>
              <a:gd name="T8" fmla="*/ 2147483647 w 81"/>
              <a:gd name="T9" fmla="*/ 0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41" y="0"/>
                </a:moveTo>
                <a:lnTo>
                  <a:pt x="81" y="41"/>
                </a:lnTo>
                <a:lnTo>
                  <a:pt x="41" y="81"/>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32" name="Freeform 88"/>
          <p:cNvSpPr>
            <a:spLocks/>
          </p:cNvSpPr>
          <p:nvPr/>
        </p:nvSpPr>
        <p:spPr bwMode="auto">
          <a:xfrm>
            <a:off x="3128963" y="4016375"/>
            <a:ext cx="115887"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1" y="0"/>
                </a:moveTo>
                <a:lnTo>
                  <a:pt x="81"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33" name="Freeform 89"/>
          <p:cNvSpPr>
            <a:spLocks/>
          </p:cNvSpPr>
          <p:nvPr/>
        </p:nvSpPr>
        <p:spPr bwMode="auto">
          <a:xfrm>
            <a:off x="3497263" y="3213100"/>
            <a:ext cx="114300" cy="128588"/>
          </a:xfrm>
          <a:custGeom>
            <a:avLst/>
            <a:gdLst>
              <a:gd name="T0" fmla="*/ 2147483647 w 81"/>
              <a:gd name="T1" fmla="*/ 0 h 81"/>
              <a:gd name="T2" fmla="*/ 2147483647 w 81"/>
              <a:gd name="T3" fmla="*/ 2147483647 h 81"/>
              <a:gd name="T4" fmla="*/ 2147483647 w 81"/>
              <a:gd name="T5" fmla="*/ 2147483647 h 81"/>
              <a:gd name="T6" fmla="*/ 0 w 81"/>
              <a:gd name="T7" fmla="*/ 2147483647 h 81"/>
              <a:gd name="T8" fmla="*/ 2147483647 w 81"/>
              <a:gd name="T9" fmla="*/ 0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40" y="0"/>
                </a:moveTo>
                <a:lnTo>
                  <a:pt x="81" y="41"/>
                </a:lnTo>
                <a:lnTo>
                  <a:pt x="40" y="81"/>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4" name="Freeform 90"/>
          <p:cNvSpPr>
            <a:spLocks/>
          </p:cNvSpPr>
          <p:nvPr/>
        </p:nvSpPr>
        <p:spPr bwMode="auto">
          <a:xfrm>
            <a:off x="3865563" y="3394075"/>
            <a:ext cx="114300"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0" y="0"/>
                </a:moveTo>
                <a:lnTo>
                  <a:pt x="81" y="41"/>
                </a:lnTo>
                <a:lnTo>
                  <a:pt x="40" y="82"/>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5" name="Freeform 91"/>
          <p:cNvSpPr>
            <a:spLocks/>
          </p:cNvSpPr>
          <p:nvPr/>
        </p:nvSpPr>
        <p:spPr bwMode="auto">
          <a:xfrm>
            <a:off x="4233863" y="2874963"/>
            <a:ext cx="114300"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0" y="0"/>
                </a:moveTo>
                <a:lnTo>
                  <a:pt x="81" y="41"/>
                </a:lnTo>
                <a:lnTo>
                  <a:pt x="40" y="82"/>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6" name="Freeform 92"/>
          <p:cNvSpPr>
            <a:spLocks/>
          </p:cNvSpPr>
          <p:nvPr/>
        </p:nvSpPr>
        <p:spPr bwMode="auto">
          <a:xfrm>
            <a:off x="4602163" y="2420938"/>
            <a:ext cx="114300"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0" y="0"/>
                </a:moveTo>
                <a:lnTo>
                  <a:pt x="81" y="41"/>
                </a:lnTo>
                <a:lnTo>
                  <a:pt x="40" y="82"/>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7" name="Freeform 93"/>
          <p:cNvSpPr>
            <a:spLocks/>
          </p:cNvSpPr>
          <p:nvPr/>
        </p:nvSpPr>
        <p:spPr bwMode="auto">
          <a:xfrm>
            <a:off x="4972050" y="2616200"/>
            <a:ext cx="112713"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0" y="0"/>
                </a:moveTo>
                <a:lnTo>
                  <a:pt x="81" y="41"/>
                </a:lnTo>
                <a:lnTo>
                  <a:pt x="40" y="82"/>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8" name="Freeform 94"/>
          <p:cNvSpPr>
            <a:spLocks/>
          </p:cNvSpPr>
          <p:nvPr/>
        </p:nvSpPr>
        <p:spPr bwMode="auto">
          <a:xfrm>
            <a:off x="5340350" y="2732088"/>
            <a:ext cx="112713" cy="130175"/>
          </a:xfrm>
          <a:custGeom>
            <a:avLst/>
            <a:gdLst>
              <a:gd name="T0" fmla="*/ 2147483647 w 81"/>
              <a:gd name="T1" fmla="*/ 0 h 82"/>
              <a:gd name="T2" fmla="*/ 2147483647 w 81"/>
              <a:gd name="T3" fmla="*/ 2147483647 h 82"/>
              <a:gd name="T4" fmla="*/ 2147483647 w 81"/>
              <a:gd name="T5" fmla="*/ 2147483647 h 82"/>
              <a:gd name="T6" fmla="*/ 0 w 81"/>
              <a:gd name="T7" fmla="*/ 2147483647 h 82"/>
              <a:gd name="T8" fmla="*/ 2147483647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40" y="0"/>
                </a:moveTo>
                <a:lnTo>
                  <a:pt x="81" y="41"/>
                </a:lnTo>
                <a:lnTo>
                  <a:pt x="40" y="82"/>
                </a:lnTo>
                <a:lnTo>
                  <a:pt x="0" y="41"/>
                </a:lnTo>
                <a:lnTo>
                  <a:pt x="40" y="0"/>
                </a:lnTo>
                <a:close/>
              </a:path>
            </a:pathLst>
          </a:custGeom>
          <a:solidFill>
            <a:srgbClr val="00FF00"/>
          </a:solidFill>
          <a:ln w="12700">
            <a:solidFill>
              <a:srgbClr val="00FF00"/>
            </a:solidFill>
            <a:round/>
            <a:headEnd/>
            <a:tailEnd/>
          </a:ln>
        </p:spPr>
        <p:txBody>
          <a:bodyPr/>
          <a:lstStyle/>
          <a:p>
            <a:endParaRPr lang="en-US"/>
          </a:p>
        </p:txBody>
      </p:sp>
      <p:sp>
        <p:nvSpPr>
          <p:cNvPr id="57439" name="Freeform 95"/>
          <p:cNvSpPr>
            <a:spLocks/>
          </p:cNvSpPr>
          <p:nvPr/>
        </p:nvSpPr>
        <p:spPr bwMode="auto">
          <a:xfrm>
            <a:off x="5707063" y="2616200"/>
            <a:ext cx="114300"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40" name="Freeform 96"/>
          <p:cNvSpPr>
            <a:spLocks/>
          </p:cNvSpPr>
          <p:nvPr/>
        </p:nvSpPr>
        <p:spPr bwMode="auto">
          <a:xfrm>
            <a:off x="6075363" y="3122613"/>
            <a:ext cx="114300" cy="128587"/>
          </a:xfrm>
          <a:custGeom>
            <a:avLst/>
            <a:gdLst>
              <a:gd name="T0" fmla="*/ 2147483647 w 82"/>
              <a:gd name="T1" fmla="*/ 0 h 81"/>
              <a:gd name="T2" fmla="*/ 2147483647 w 82"/>
              <a:gd name="T3" fmla="*/ 2147483647 h 81"/>
              <a:gd name="T4" fmla="*/ 2147483647 w 82"/>
              <a:gd name="T5" fmla="*/ 2147483647 h 81"/>
              <a:gd name="T6" fmla="*/ 0 w 82"/>
              <a:gd name="T7" fmla="*/ 2147483647 h 81"/>
              <a:gd name="T8" fmla="*/ 2147483647 w 82"/>
              <a:gd name="T9" fmla="*/ 0 h 81"/>
              <a:gd name="T10" fmla="*/ 0 60000 65536"/>
              <a:gd name="T11" fmla="*/ 0 60000 65536"/>
              <a:gd name="T12" fmla="*/ 0 60000 65536"/>
              <a:gd name="T13" fmla="*/ 0 60000 65536"/>
              <a:gd name="T14" fmla="*/ 0 60000 65536"/>
              <a:gd name="T15" fmla="*/ 0 w 82"/>
              <a:gd name="T16" fmla="*/ 0 h 81"/>
              <a:gd name="T17" fmla="*/ 82 w 82"/>
              <a:gd name="T18" fmla="*/ 81 h 81"/>
            </a:gdLst>
            <a:ahLst/>
            <a:cxnLst>
              <a:cxn ang="T10">
                <a:pos x="T0" y="T1"/>
              </a:cxn>
              <a:cxn ang="T11">
                <a:pos x="T2" y="T3"/>
              </a:cxn>
              <a:cxn ang="T12">
                <a:pos x="T4" y="T5"/>
              </a:cxn>
              <a:cxn ang="T13">
                <a:pos x="T6" y="T7"/>
              </a:cxn>
              <a:cxn ang="T14">
                <a:pos x="T8" y="T9"/>
              </a:cxn>
            </a:cxnLst>
            <a:rect l="T15" t="T16" r="T17" b="T18"/>
            <a:pathLst>
              <a:path w="82" h="81">
                <a:moveTo>
                  <a:pt x="41" y="0"/>
                </a:moveTo>
                <a:lnTo>
                  <a:pt x="82" y="40"/>
                </a:lnTo>
                <a:lnTo>
                  <a:pt x="41" y="81"/>
                </a:lnTo>
                <a:lnTo>
                  <a:pt x="0" y="40"/>
                </a:lnTo>
                <a:lnTo>
                  <a:pt x="41" y="0"/>
                </a:lnTo>
                <a:close/>
              </a:path>
            </a:pathLst>
          </a:custGeom>
          <a:solidFill>
            <a:srgbClr val="00FF00"/>
          </a:solidFill>
          <a:ln w="12700">
            <a:solidFill>
              <a:srgbClr val="00FF00"/>
            </a:solidFill>
            <a:round/>
            <a:headEnd/>
            <a:tailEnd/>
          </a:ln>
        </p:spPr>
        <p:txBody>
          <a:bodyPr/>
          <a:lstStyle/>
          <a:p>
            <a:endParaRPr lang="en-US"/>
          </a:p>
        </p:txBody>
      </p:sp>
      <p:sp>
        <p:nvSpPr>
          <p:cNvPr id="57441" name="Freeform 97"/>
          <p:cNvSpPr>
            <a:spLocks/>
          </p:cNvSpPr>
          <p:nvPr/>
        </p:nvSpPr>
        <p:spPr bwMode="auto">
          <a:xfrm>
            <a:off x="6443663" y="2420938"/>
            <a:ext cx="114300"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42" name="Freeform 98"/>
          <p:cNvSpPr>
            <a:spLocks/>
          </p:cNvSpPr>
          <p:nvPr/>
        </p:nvSpPr>
        <p:spPr bwMode="auto">
          <a:xfrm>
            <a:off x="6811963" y="2473325"/>
            <a:ext cx="114300" cy="130175"/>
          </a:xfrm>
          <a:custGeom>
            <a:avLst/>
            <a:gdLst>
              <a:gd name="T0" fmla="*/ 2147483647 w 82"/>
              <a:gd name="T1" fmla="*/ 0 h 82"/>
              <a:gd name="T2" fmla="*/ 2147483647 w 82"/>
              <a:gd name="T3" fmla="*/ 2147483647 h 82"/>
              <a:gd name="T4" fmla="*/ 2147483647 w 82"/>
              <a:gd name="T5" fmla="*/ 2147483647 h 82"/>
              <a:gd name="T6" fmla="*/ 0 w 82"/>
              <a:gd name="T7" fmla="*/ 2147483647 h 82"/>
              <a:gd name="T8" fmla="*/ 2147483647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41" y="0"/>
                </a:moveTo>
                <a:lnTo>
                  <a:pt x="82" y="41"/>
                </a:lnTo>
                <a:lnTo>
                  <a:pt x="41" y="82"/>
                </a:lnTo>
                <a:lnTo>
                  <a:pt x="0" y="41"/>
                </a:lnTo>
                <a:lnTo>
                  <a:pt x="41" y="0"/>
                </a:lnTo>
                <a:close/>
              </a:path>
            </a:pathLst>
          </a:custGeom>
          <a:solidFill>
            <a:srgbClr val="00FF00"/>
          </a:solidFill>
          <a:ln w="12700">
            <a:solidFill>
              <a:srgbClr val="00FF00"/>
            </a:solidFill>
            <a:round/>
            <a:headEnd/>
            <a:tailEnd/>
          </a:ln>
        </p:spPr>
        <p:txBody>
          <a:bodyPr/>
          <a:lstStyle/>
          <a:p>
            <a:endParaRPr lang="en-US"/>
          </a:p>
        </p:txBody>
      </p:sp>
      <p:sp>
        <p:nvSpPr>
          <p:cNvPr id="57443" name="Rectangle 99"/>
          <p:cNvSpPr>
            <a:spLocks noChangeArrowheads="1"/>
          </p:cNvSpPr>
          <p:nvPr/>
        </p:nvSpPr>
        <p:spPr bwMode="auto">
          <a:xfrm>
            <a:off x="1574800" y="4983163"/>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1.0</a:t>
            </a:r>
            <a:endParaRPr lang="en-US" sz="2000"/>
          </a:p>
        </p:txBody>
      </p:sp>
      <p:sp>
        <p:nvSpPr>
          <p:cNvPr id="57444" name="Rectangle 100"/>
          <p:cNvSpPr>
            <a:spLocks noChangeArrowheads="1"/>
          </p:cNvSpPr>
          <p:nvPr/>
        </p:nvSpPr>
        <p:spPr bwMode="auto">
          <a:xfrm>
            <a:off x="1574800" y="4386263"/>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1.2</a:t>
            </a:r>
            <a:endParaRPr lang="en-US" sz="2000"/>
          </a:p>
        </p:txBody>
      </p:sp>
      <p:sp>
        <p:nvSpPr>
          <p:cNvPr id="57445" name="Rectangle 101"/>
          <p:cNvSpPr>
            <a:spLocks noChangeArrowheads="1"/>
          </p:cNvSpPr>
          <p:nvPr/>
        </p:nvSpPr>
        <p:spPr bwMode="auto">
          <a:xfrm>
            <a:off x="1574800" y="3789363"/>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1.4</a:t>
            </a:r>
            <a:endParaRPr lang="en-US" sz="2000"/>
          </a:p>
        </p:txBody>
      </p:sp>
      <p:sp>
        <p:nvSpPr>
          <p:cNvPr id="57446" name="Rectangle 102"/>
          <p:cNvSpPr>
            <a:spLocks noChangeArrowheads="1"/>
          </p:cNvSpPr>
          <p:nvPr/>
        </p:nvSpPr>
        <p:spPr bwMode="auto">
          <a:xfrm>
            <a:off x="1574800" y="3205163"/>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1.6</a:t>
            </a:r>
            <a:endParaRPr lang="en-US" sz="2000"/>
          </a:p>
        </p:txBody>
      </p:sp>
      <p:sp>
        <p:nvSpPr>
          <p:cNvPr id="57447" name="Rectangle 103"/>
          <p:cNvSpPr>
            <a:spLocks noChangeArrowheads="1"/>
          </p:cNvSpPr>
          <p:nvPr/>
        </p:nvSpPr>
        <p:spPr bwMode="auto">
          <a:xfrm>
            <a:off x="1574800" y="26098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1.8</a:t>
            </a:r>
            <a:endParaRPr lang="en-US" sz="2000"/>
          </a:p>
        </p:txBody>
      </p:sp>
      <p:sp>
        <p:nvSpPr>
          <p:cNvPr id="57448" name="Rectangle 104"/>
          <p:cNvSpPr>
            <a:spLocks noChangeArrowheads="1"/>
          </p:cNvSpPr>
          <p:nvPr/>
        </p:nvSpPr>
        <p:spPr bwMode="auto">
          <a:xfrm>
            <a:off x="1574800" y="20129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2.0</a:t>
            </a:r>
            <a:endParaRPr lang="en-US" sz="2000"/>
          </a:p>
        </p:txBody>
      </p:sp>
      <p:sp>
        <p:nvSpPr>
          <p:cNvPr id="57449" name="Rectangle 105"/>
          <p:cNvSpPr>
            <a:spLocks noChangeArrowheads="1"/>
          </p:cNvSpPr>
          <p:nvPr/>
        </p:nvSpPr>
        <p:spPr bwMode="auto">
          <a:xfrm>
            <a:off x="2019300" y="53038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0</a:t>
            </a:r>
            <a:endParaRPr lang="en-US" sz="2000"/>
          </a:p>
        </p:txBody>
      </p:sp>
      <p:sp>
        <p:nvSpPr>
          <p:cNvPr id="57450" name="Rectangle 106"/>
          <p:cNvSpPr>
            <a:spLocks noChangeArrowheads="1"/>
          </p:cNvSpPr>
          <p:nvPr/>
        </p:nvSpPr>
        <p:spPr bwMode="auto">
          <a:xfrm>
            <a:off x="2387600" y="53038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4</a:t>
            </a:r>
            <a:endParaRPr lang="en-US" sz="2000"/>
          </a:p>
        </p:txBody>
      </p:sp>
      <p:sp>
        <p:nvSpPr>
          <p:cNvPr id="57451" name="Rectangle 107"/>
          <p:cNvSpPr>
            <a:spLocks noChangeArrowheads="1"/>
          </p:cNvSpPr>
          <p:nvPr/>
        </p:nvSpPr>
        <p:spPr bwMode="auto">
          <a:xfrm>
            <a:off x="2754313" y="53038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8</a:t>
            </a:r>
            <a:endParaRPr lang="en-US" sz="2000"/>
          </a:p>
        </p:txBody>
      </p:sp>
      <p:sp>
        <p:nvSpPr>
          <p:cNvPr id="57452" name="Rectangle 108"/>
          <p:cNvSpPr>
            <a:spLocks noChangeArrowheads="1"/>
          </p:cNvSpPr>
          <p:nvPr/>
        </p:nvSpPr>
        <p:spPr bwMode="auto">
          <a:xfrm>
            <a:off x="3030538"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12</a:t>
            </a:r>
            <a:endParaRPr lang="en-US" sz="2000"/>
          </a:p>
        </p:txBody>
      </p:sp>
      <p:sp>
        <p:nvSpPr>
          <p:cNvPr id="57453" name="Rectangle 109"/>
          <p:cNvSpPr>
            <a:spLocks noChangeArrowheads="1"/>
          </p:cNvSpPr>
          <p:nvPr/>
        </p:nvSpPr>
        <p:spPr bwMode="auto">
          <a:xfrm>
            <a:off x="3767138"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20</a:t>
            </a:r>
            <a:endParaRPr lang="en-US" sz="2000"/>
          </a:p>
        </p:txBody>
      </p:sp>
      <p:sp>
        <p:nvSpPr>
          <p:cNvPr id="57454" name="Rectangle 110"/>
          <p:cNvSpPr>
            <a:spLocks noChangeArrowheads="1"/>
          </p:cNvSpPr>
          <p:nvPr/>
        </p:nvSpPr>
        <p:spPr bwMode="auto">
          <a:xfrm>
            <a:off x="4503738"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28</a:t>
            </a:r>
            <a:endParaRPr lang="en-US" sz="2000"/>
          </a:p>
        </p:txBody>
      </p:sp>
      <p:sp>
        <p:nvSpPr>
          <p:cNvPr id="57455" name="Rectangle 111"/>
          <p:cNvSpPr>
            <a:spLocks noChangeArrowheads="1"/>
          </p:cNvSpPr>
          <p:nvPr/>
        </p:nvSpPr>
        <p:spPr bwMode="auto">
          <a:xfrm>
            <a:off x="5241925"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36</a:t>
            </a:r>
            <a:endParaRPr lang="en-US" sz="2000"/>
          </a:p>
        </p:txBody>
      </p:sp>
      <p:sp>
        <p:nvSpPr>
          <p:cNvPr id="57456" name="Rectangle 112"/>
          <p:cNvSpPr>
            <a:spLocks noChangeArrowheads="1"/>
          </p:cNvSpPr>
          <p:nvPr/>
        </p:nvSpPr>
        <p:spPr bwMode="auto">
          <a:xfrm>
            <a:off x="5994400"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44</a:t>
            </a:r>
            <a:endParaRPr lang="en-US" sz="2000"/>
          </a:p>
        </p:txBody>
      </p:sp>
      <p:sp>
        <p:nvSpPr>
          <p:cNvPr id="57457" name="Rectangle 113"/>
          <p:cNvSpPr>
            <a:spLocks noChangeArrowheads="1"/>
          </p:cNvSpPr>
          <p:nvPr/>
        </p:nvSpPr>
        <p:spPr bwMode="auto">
          <a:xfrm>
            <a:off x="6748463" y="53038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52</a:t>
            </a:r>
            <a:endParaRPr lang="en-US" sz="2000"/>
          </a:p>
        </p:txBody>
      </p:sp>
      <p:sp>
        <p:nvSpPr>
          <p:cNvPr id="57458" name="Rectangle 114"/>
          <p:cNvSpPr>
            <a:spLocks noChangeArrowheads="1"/>
          </p:cNvSpPr>
          <p:nvPr/>
        </p:nvSpPr>
        <p:spPr bwMode="auto">
          <a:xfrm>
            <a:off x="3355975" y="5792788"/>
            <a:ext cx="23907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200" b="1">
                <a:solidFill>
                  <a:srgbClr val="FFFFFF"/>
                </a:solidFill>
              </a:rPr>
              <a:t>Weeks of Therapy</a:t>
            </a:r>
            <a:endParaRPr lang="en-US" sz="2300"/>
          </a:p>
        </p:txBody>
      </p:sp>
      <p:sp>
        <p:nvSpPr>
          <p:cNvPr id="57459" name="Rectangle 115"/>
          <p:cNvSpPr>
            <a:spLocks noChangeArrowheads="1"/>
          </p:cNvSpPr>
          <p:nvPr/>
        </p:nvSpPr>
        <p:spPr bwMode="auto">
          <a:xfrm>
            <a:off x="6985000" y="4968875"/>
            <a:ext cx="36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-10</a:t>
            </a:r>
            <a:endParaRPr lang="en-US" sz="2000"/>
          </a:p>
        </p:txBody>
      </p:sp>
      <p:sp>
        <p:nvSpPr>
          <p:cNvPr id="57460" name="Rectangle 116"/>
          <p:cNvSpPr>
            <a:spLocks noChangeArrowheads="1"/>
          </p:cNvSpPr>
          <p:nvPr/>
        </p:nvSpPr>
        <p:spPr bwMode="auto">
          <a:xfrm>
            <a:off x="7107238" y="4230688"/>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-5</a:t>
            </a:r>
            <a:endParaRPr lang="en-US" sz="2000"/>
          </a:p>
        </p:txBody>
      </p:sp>
      <p:sp>
        <p:nvSpPr>
          <p:cNvPr id="57461" name="Rectangle 117"/>
          <p:cNvSpPr>
            <a:spLocks noChangeArrowheads="1"/>
          </p:cNvSpPr>
          <p:nvPr/>
        </p:nvSpPr>
        <p:spPr bwMode="auto">
          <a:xfrm>
            <a:off x="7207250" y="349091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0</a:t>
            </a:r>
            <a:endParaRPr lang="en-US" sz="2000"/>
          </a:p>
        </p:txBody>
      </p:sp>
      <p:sp>
        <p:nvSpPr>
          <p:cNvPr id="57462" name="Rectangle 118"/>
          <p:cNvSpPr>
            <a:spLocks noChangeArrowheads="1"/>
          </p:cNvSpPr>
          <p:nvPr/>
        </p:nvSpPr>
        <p:spPr bwMode="auto">
          <a:xfrm>
            <a:off x="7207250" y="27384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5</a:t>
            </a:r>
            <a:endParaRPr lang="en-US" sz="2000"/>
          </a:p>
        </p:txBody>
      </p:sp>
      <p:sp>
        <p:nvSpPr>
          <p:cNvPr id="57463" name="Rectangle 119"/>
          <p:cNvSpPr>
            <a:spLocks noChangeArrowheads="1"/>
          </p:cNvSpPr>
          <p:nvPr/>
        </p:nvSpPr>
        <p:spPr bwMode="auto">
          <a:xfrm>
            <a:off x="7085013" y="20002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en-US" sz="2000" b="1">
                <a:solidFill>
                  <a:srgbClr val="FFFFFF"/>
                </a:solidFill>
              </a:rPr>
              <a:t>10</a:t>
            </a:r>
            <a:endParaRPr lang="en-US" sz="2000"/>
          </a:p>
        </p:txBody>
      </p:sp>
      <p:sp>
        <p:nvSpPr>
          <p:cNvPr id="57464" name="Rectangle 120"/>
          <p:cNvSpPr>
            <a:spLocks noChangeArrowheads="1"/>
          </p:cNvSpPr>
          <p:nvPr/>
        </p:nvSpPr>
        <p:spPr bwMode="auto">
          <a:xfrm>
            <a:off x="7526338" y="3276600"/>
            <a:ext cx="1397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52488"/>
            <a:r>
              <a:rPr lang="en-US" sz="2300" b="1">
                <a:solidFill>
                  <a:srgbClr val="00FF00"/>
                </a:solidFill>
              </a:rPr>
              <a:t>Albumin</a:t>
            </a:r>
          </a:p>
          <a:p>
            <a:pPr algn="ctr" defTabSz="852488"/>
            <a:r>
              <a:rPr lang="en-US" sz="2000" b="1">
                <a:solidFill>
                  <a:srgbClr val="00FF00"/>
                </a:solidFill>
              </a:rPr>
              <a:t>(% Change)</a:t>
            </a:r>
            <a:endParaRPr lang="en-US" sz="2300" b="1">
              <a:solidFill>
                <a:srgbClr val="00FF00"/>
              </a:solidFill>
            </a:endParaRPr>
          </a:p>
        </p:txBody>
      </p:sp>
      <p:sp>
        <p:nvSpPr>
          <p:cNvPr id="57465" name="Text Box 121"/>
          <p:cNvSpPr txBox="1">
            <a:spLocks noChangeArrowheads="1"/>
          </p:cNvSpPr>
          <p:nvPr/>
        </p:nvSpPr>
        <p:spPr bwMode="auto">
          <a:xfrm>
            <a:off x="1778000" y="5584825"/>
            <a:ext cx="628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5339" tIns="42670" rIns="85339" bIns="42670">
            <a:spAutoFit/>
          </a:bodyPr>
          <a:lstStyle>
            <a:lvl1pPr defTabSz="852488">
              <a:defRPr sz="2400">
                <a:solidFill>
                  <a:schemeClr val="tx1"/>
                </a:solidFill>
                <a:latin typeface="Times" charset="0"/>
                <a:ea typeface="ＭＳ Ｐゴシック" pitchFamily="34" charset="-128"/>
              </a:defRPr>
            </a:lvl1pPr>
            <a:lvl2pPr marL="37931725" indent="-37474525" defTabSz="852488">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600">
                <a:solidFill>
                  <a:srgbClr val="FFFFFF"/>
                </a:solidFill>
              </a:rPr>
              <a:t>n=30</a:t>
            </a:r>
            <a:endParaRPr lang="en-US" sz="1600"/>
          </a:p>
        </p:txBody>
      </p:sp>
      <p:sp>
        <p:nvSpPr>
          <p:cNvPr id="57466" name="Text Box 122"/>
          <p:cNvSpPr txBox="1">
            <a:spLocks noChangeArrowheads="1"/>
          </p:cNvSpPr>
          <p:nvPr/>
        </p:nvSpPr>
        <p:spPr bwMode="auto">
          <a:xfrm>
            <a:off x="6572250" y="5584825"/>
            <a:ext cx="628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5339" tIns="42670" rIns="85339" bIns="42670">
            <a:spAutoFit/>
          </a:bodyPr>
          <a:lstStyle>
            <a:lvl1pPr defTabSz="852488">
              <a:defRPr sz="2400">
                <a:solidFill>
                  <a:schemeClr val="tx1"/>
                </a:solidFill>
                <a:latin typeface="Times" charset="0"/>
                <a:ea typeface="ＭＳ Ｐゴシック" pitchFamily="34" charset="-128"/>
              </a:defRPr>
            </a:lvl1pPr>
            <a:lvl2pPr marL="37931725" indent="-37474525" defTabSz="852488">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600">
                <a:solidFill>
                  <a:srgbClr val="FFFFFF"/>
                </a:solidFill>
              </a:rPr>
              <a:t>n=19</a:t>
            </a:r>
            <a:endParaRPr lang="en-US" sz="1600"/>
          </a:p>
        </p:txBody>
      </p:sp>
      <p:sp>
        <p:nvSpPr>
          <p:cNvPr id="57467" name="Rectangle 123"/>
          <p:cNvSpPr>
            <a:spLocks noChangeArrowheads="1"/>
          </p:cNvSpPr>
          <p:nvPr/>
        </p:nvSpPr>
        <p:spPr bwMode="auto">
          <a:xfrm>
            <a:off x="7129463" y="6273800"/>
            <a:ext cx="18462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140" tIns="43570" rIns="87140" bIns="43570">
            <a:spAutoFit/>
          </a:bodyPr>
          <a:lstStyle/>
          <a:p>
            <a:pPr algn="ctr" defTabSz="725488"/>
            <a:r>
              <a:rPr lang="en-US" sz="1600" b="1">
                <a:solidFill>
                  <a:srgbClr val="FFFF00"/>
                </a:solidFill>
              </a:rPr>
              <a:t>Perrillo </a:t>
            </a:r>
            <a:r>
              <a:rPr lang="en-US" sz="1600" b="1" i="1">
                <a:solidFill>
                  <a:srgbClr val="FFFF00"/>
                </a:solidFill>
              </a:rPr>
              <a:t>et al</a:t>
            </a:r>
            <a:r>
              <a:rPr lang="en-US" sz="1600" b="1">
                <a:solidFill>
                  <a:srgbClr val="FFFF00"/>
                </a:solidFill>
              </a:rPr>
              <a:t> 1999</a:t>
            </a:r>
          </a:p>
        </p:txBody>
      </p:sp>
      <p:sp>
        <p:nvSpPr>
          <p:cNvPr id="57468" name="Text Box 124"/>
          <p:cNvSpPr txBox="1">
            <a:spLocks noChangeArrowheads="1"/>
          </p:cNvSpPr>
          <p:nvPr/>
        </p:nvSpPr>
        <p:spPr bwMode="auto">
          <a:xfrm>
            <a:off x="5130800" y="3987800"/>
            <a:ext cx="1098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5339" tIns="42670" rIns="85339" bIns="42670">
            <a:spAutoFit/>
          </a:bodyPr>
          <a:lstStyle>
            <a:lvl1pPr defTabSz="852488">
              <a:defRPr sz="2400">
                <a:solidFill>
                  <a:schemeClr val="tx1"/>
                </a:solidFill>
                <a:latin typeface="Times" charset="0"/>
                <a:ea typeface="ＭＳ Ｐゴシック" pitchFamily="34" charset="-128"/>
              </a:defRPr>
            </a:lvl1pPr>
            <a:lvl2pPr marL="37931725" indent="-37474525" defTabSz="852488">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800" b="1">
                <a:solidFill>
                  <a:srgbClr val="00FFFF"/>
                </a:solidFill>
              </a:rPr>
              <a:t>Bilirubin</a:t>
            </a:r>
          </a:p>
        </p:txBody>
      </p:sp>
      <p:sp>
        <p:nvSpPr>
          <p:cNvPr id="57469" name="Text Box 125"/>
          <p:cNvSpPr txBox="1">
            <a:spLocks noChangeArrowheads="1"/>
          </p:cNvSpPr>
          <p:nvPr/>
        </p:nvSpPr>
        <p:spPr bwMode="auto">
          <a:xfrm>
            <a:off x="4759325" y="2178050"/>
            <a:ext cx="1085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5339" tIns="42670" rIns="85339" bIns="42670">
            <a:spAutoFit/>
          </a:bodyPr>
          <a:lstStyle>
            <a:lvl1pPr defTabSz="852488">
              <a:defRPr sz="2400">
                <a:solidFill>
                  <a:schemeClr val="tx1"/>
                </a:solidFill>
                <a:latin typeface="Times" charset="0"/>
                <a:ea typeface="ＭＳ Ｐゴシック" pitchFamily="34" charset="-128"/>
              </a:defRPr>
            </a:lvl1pPr>
            <a:lvl2pPr marL="37931725" indent="-37474525" defTabSz="852488">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1800" b="1">
                <a:solidFill>
                  <a:srgbClr val="00FF00"/>
                </a:solidFill>
              </a:rPr>
              <a:t>Albumin</a:t>
            </a:r>
            <a:endParaRPr lang="en-US" sz="1800" b="1">
              <a:solidFill>
                <a:srgbClr val="CCFF33"/>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ea typeface="ＭＳ Ｐゴシック" pitchFamily="34" charset="-128"/>
              </a:rPr>
              <a:t>Hepatitis A virus</a:t>
            </a:r>
          </a:p>
        </p:txBody>
      </p:sp>
      <p:sp>
        <p:nvSpPr>
          <p:cNvPr id="21507" name="Rectangle 3"/>
          <p:cNvSpPr>
            <a:spLocks noGrp="1" noChangeArrowheads="1"/>
          </p:cNvSpPr>
          <p:nvPr>
            <p:ph type="body" idx="1"/>
          </p:nvPr>
        </p:nvSpPr>
        <p:spPr/>
        <p:txBody>
          <a:bodyPr/>
          <a:lstStyle/>
          <a:p>
            <a:pPr eaLnBrk="1" hangingPunct="1"/>
            <a:r>
              <a:rPr lang="en-GB" smtClean="0">
                <a:ea typeface="ＭＳ Ｐゴシック" pitchFamily="34" charset="-128"/>
              </a:rPr>
              <a:t>Acute hepatitis</a:t>
            </a:r>
          </a:p>
          <a:p>
            <a:pPr eaLnBrk="1" hangingPunct="1"/>
            <a:r>
              <a:rPr lang="en-GB" smtClean="0">
                <a:ea typeface="ＭＳ Ｐゴシック" pitchFamily="34" charset="-128"/>
              </a:rPr>
              <a:t>Often subclinical</a:t>
            </a:r>
          </a:p>
          <a:p>
            <a:pPr eaLnBrk="1" hangingPunct="1"/>
            <a:r>
              <a:rPr lang="en-GB" smtClean="0">
                <a:ea typeface="ＭＳ Ｐゴシック" pitchFamily="34" charset="-128"/>
              </a:rPr>
              <a:t>Faecal oral spread</a:t>
            </a:r>
          </a:p>
          <a:p>
            <a:pPr eaLnBrk="1" hangingPunct="1"/>
            <a:r>
              <a:rPr lang="en-GB" smtClean="0">
                <a:ea typeface="ＭＳ Ｐゴシック" pitchFamily="34" charset="-128"/>
              </a:rPr>
              <a:t>Notify</a:t>
            </a:r>
          </a:p>
          <a:p>
            <a:pPr eaLnBrk="1" hangingPunct="1"/>
            <a:r>
              <a:rPr lang="en-GB" smtClean="0">
                <a:ea typeface="ＭＳ Ｐゴシック" pitchFamily="34" charset="-128"/>
              </a:rPr>
              <a:t>Occupational risks</a:t>
            </a:r>
          </a:p>
          <a:p>
            <a:pPr eaLnBrk="1" hangingPunct="1"/>
            <a:r>
              <a:rPr lang="en-GB" smtClean="0">
                <a:ea typeface="ＭＳ Ｐゴシック" pitchFamily="34" charset="-128"/>
              </a:rPr>
              <a:t>GUM clinics – terminology –MSM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ea typeface="ＭＳ Ｐゴシック" pitchFamily="34" charset="-128"/>
              </a:rPr>
              <a:t>HBV vaccines</a:t>
            </a:r>
          </a:p>
        </p:txBody>
      </p:sp>
      <p:sp>
        <p:nvSpPr>
          <p:cNvPr id="59395" name="Rectangle 3"/>
          <p:cNvSpPr>
            <a:spLocks noGrp="1" noChangeArrowheads="1"/>
          </p:cNvSpPr>
          <p:nvPr>
            <p:ph type="body" idx="1"/>
          </p:nvPr>
        </p:nvSpPr>
        <p:spPr/>
        <p:txBody>
          <a:bodyPr/>
          <a:lstStyle/>
          <a:p>
            <a:pPr eaLnBrk="1" hangingPunct="1"/>
            <a:r>
              <a:rPr lang="en-GB" smtClean="0">
                <a:ea typeface="ＭＳ Ｐゴシック" pitchFamily="34" charset="-128"/>
              </a:rPr>
              <a:t>Non-responders - new vaccines</a:t>
            </a:r>
          </a:p>
          <a:p>
            <a:pPr eaLnBrk="1" hangingPunct="1"/>
            <a:r>
              <a:rPr lang="en-GB" smtClean="0">
                <a:ea typeface="ＭＳ Ｐゴシック" pitchFamily="34" charset="-128"/>
              </a:rPr>
              <a:t>? Need for boosters</a:t>
            </a:r>
          </a:p>
          <a:p>
            <a:pPr eaLnBrk="1" hangingPunct="1"/>
            <a:r>
              <a:rPr lang="en-GB" smtClean="0">
                <a:ea typeface="ＭＳ Ｐゴシック" pitchFamily="34" charset="-128"/>
              </a:rPr>
              <a:t>Clinic policy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54113"/>
            <a:ext cx="70866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2117725" y="3154363"/>
            <a:ext cx="9794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9600" b="1">
                <a:solidFill>
                  <a:schemeClr val="bg1"/>
                </a:solidFill>
                <a:latin typeface="Geneva" charset="0"/>
              </a:rPr>
              <a:t>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428750"/>
            <a:ext cx="73374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520700" y="6419850"/>
            <a:ext cx="861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US" sz="1600" b="1">
                <a:latin typeface="Times New Roman" pitchFamily="18" charset="0"/>
              </a:rPr>
              <a:t>Reprinted from Cohen J. </a:t>
            </a:r>
            <a:r>
              <a:rPr lang="en-US" sz="1600" b="1" i="1">
                <a:latin typeface="Times New Roman" pitchFamily="18" charset="0"/>
              </a:rPr>
              <a:t>Science</a:t>
            </a:r>
            <a:r>
              <a:rPr lang="en-US" sz="1600" b="1">
                <a:latin typeface="Times New Roman" pitchFamily="18" charset="0"/>
              </a:rPr>
              <a:t>. 1999;285:26.</a:t>
            </a:r>
          </a:p>
        </p:txBody>
      </p:sp>
      <p:sp>
        <p:nvSpPr>
          <p:cNvPr id="62468" name="Rectangle 4"/>
          <p:cNvSpPr>
            <a:spLocks noGrp="1" noChangeArrowheads="1"/>
          </p:cNvSpPr>
          <p:nvPr>
            <p:ph type="title"/>
          </p:nvPr>
        </p:nvSpPr>
        <p:spPr>
          <a:xfrm>
            <a:off x="1143000" y="76200"/>
            <a:ext cx="7772400" cy="1143000"/>
          </a:xfrm>
        </p:spPr>
        <p:txBody>
          <a:bodyPr/>
          <a:lstStyle/>
          <a:p>
            <a:pPr eaLnBrk="1" hangingPunct="1"/>
            <a:r>
              <a:rPr lang="en-US" sz="4800" smtClean="0">
                <a:ea typeface="ＭＳ Ｐゴシック" pitchFamily="34" charset="-128"/>
              </a:rPr>
              <a:t>HCV Infection:</a:t>
            </a:r>
            <a:br>
              <a:rPr lang="en-US" sz="4800" smtClean="0">
                <a:ea typeface="ＭＳ Ｐゴシック" pitchFamily="34" charset="-128"/>
              </a:rPr>
            </a:br>
            <a:r>
              <a:rPr lang="en-US" sz="4800" smtClean="0">
                <a:ea typeface="ＭＳ Ｐゴシック" pitchFamily="34" charset="-128"/>
              </a:rPr>
              <a:t>Worldwide Prevalence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68638" y="871538"/>
            <a:ext cx="3044825" cy="487362"/>
          </a:xfrm>
          <a:noFill/>
        </p:spPr>
        <p:txBody>
          <a:bodyPr wrap="none" lIns="60325" tIns="23813" rIns="60325" bIns="23813" anchor="t">
            <a:spAutoFit/>
          </a:bodyPr>
          <a:lstStyle/>
          <a:p>
            <a:pPr defTabSz="858838" eaLnBrk="1" hangingPunct="1"/>
            <a:r>
              <a:rPr lang="en-GB" smtClean="0">
                <a:ea typeface="ＭＳ Ｐゴシック" pitchFamily="34" charset="-128"/>
              </a:rPr>
              <a:t>FLAVIVIRIDAE</a:t>
            </a:r>
          </a:p>
        </p:txBody>
      </p:sp>
      <p:sp>
        <p:nvSpPr>
          <p:cNvPr id="64515" name="Line 3"/>
          <p:cNvSpPr>
            <a:spLocks noChangeShapeType="1"/>
          </p:cNvSpPr>
          <p:nvPr/>
        </p:nvSpPr>
        <p:spPr bwMode="auto">
          <a:xfrm flipV="1">
            <a:off x="2438400" y="3124200"/>
            <a:ext cx="358140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16" name="Line 4"/>
          <p:cNvSpPr>
            <a:spLocks noChangeShapeType="1"/>
          </p:cNvSpPr>
          <p:nvPr/>
        </p:nvSpPr>
        <p:spPr bwMode="auto">
          <a:xfrm flipH="1" flipV="1">
            <a:off x="5257800" y="2209800"/>
            <a:ext cx="7620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17" name="Line 5"/>
          <p:cNvSpPr>
            <a:spLocks noChangeShapeType="1"/>
          </p:cNvSpPr>
          <p:nvPr/>
        </p:nvSpPr>
        <p:spPr bwMode="auto">
          <a:xfrm flipV="1">
            <a:off x="5257800" y="1828800"/>
            <a:ext cx="3048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18" name="Line 6"/>
          <p:cNvSpPr>
            <a:spLocks noChangeShapeType="1"/>
          </p:cNvSpPr>
          <p:nvPr/>
        </p:nvSpPr>
        <p:spPr bwMode="auto">
          <a:xfrm flipH="1" flipV="1">
            <a:off x="4572000" y="2057400"/>
            <a:ext cx="6858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19" name="Line 7"/>
          <p:cNvSpPr>
            <a:spLocks noChangeShapeType="1"/>
          </p:cNvSpPr>
          <p:nvPr/>
        </p:nvSpPr>
        <p:spPr bwMode="auto">
          <a:xfrm>
            <a:off x="6019800" y="3124200"/>
            <a:ext cx="1143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0" name="Line 8"/>
          <p:cNvSpPr>
            <a:spLocks noChangeShapeType="1"/>
          </p:cNvSpPr>
          <p:nvPr/>
        </p:nvSpPr>
        <p:spPr bwMode="auto">
          <a:xfrm flipV="1">
            <a:off x="7162800" y="3048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1" name="Line 9"/>
          <p:cNvSpPr>
            <a:spLocks noChangeShapeType="1"/>
          </p:cNvSpPr>
          <p:nvPr/>
        </p:nvSpPr>
        <p:spPr bwMode="auto">
          <a:xfrm flipV="1">
            <a:off x="7467600" y="2590800"/>
            <a:ext cx="2286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2" name="Line 10"/>
          <p:cNvSpPr>
            <a:spLocks noChangeShapeType="1"/>
          </p:cNvSpPr>
          <p:nvPr/>
        </p:nvSpPr>
        <p:spPr bwMode="auto">
          <a:xfrm>
            <a:off x="7543800" y="2971800"/>
            <a:ext cx="457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3" name="Line 11"/>
          <p:cNvSpPr>
            <a:spLocks noChangeShapeType="1"/>
          </p:cNvSpPr>
          <p:nvPr/>
        </p:nvSpPr>
        <p:spPr bwMode="auto">
          <a:xfrm flipV="1">
            <a:off x="8001000" y="3124200"/>
            <a:ext cx="2286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4" name="Line 12"/>
          <p:cNvSpPr>
            <a:spLocks noChangeShapeType="1"/>
          </p:cNvSpPr>
          <p:nvPr/>
        </p:nvSpPr>
        <p:spPr bwMode="auto">
          <a:xfrm>
            <a:off x="8001000" y="3352800"/>
            <a:ext cx="76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5" name="Line 13"/>
          <p:cNvSpPr>
            <a:spLocks noChangeShapeType="1"/>
          </p:cNvSpPr>
          <p:nvPr/>
        </p:nvSpPr>
        <p:spPr bwMode="auto">
          <a:xfrm flipH="1">
            <a:off x="7010400" y="3276600"/>
            <a:ext cx="152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6" name="Line 14"/>
          <p:cNvSpPr>
            <a:spLocks noChangeShapeType="1"/>
          </p:cNvSpPr>
          <p:nvPr/>
        </p:nvSpPr>
        <p:spPr bwMode="auto">
          <a:xfrm flipH="1" flipV="1">
            <a:off x="1447800" y="3886200"/>
            <a:ext cx="9906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7" name="Line 15"/>
          <p:cNvSpPr>
            <a:spLocks noChangeShapeType="1"/>
          </p:cNvSpPr>
          <p:nvPr/>
        </p:nvSpPr>
        <p:spPr bwMode="auto">
          <a:xfrm flipH="1">
            <a:off x="1524000" y="4495800"/>
            <a:ext cx="9144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8" name="Line 16"/>
          <p:cNvSpPr>
            <a:spLocks noChangeShapeType="1"/>
          </p:cNvSpPr>
          <p:nvPr/>
        </p:nvSpPr>
        <p:spPr bwMode="auto">
          <a:xfrm flipH="1">
            <a:off x="914400" y="52578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29" name="Line 17"/>
          <p:cNvSpPr>
            <a:spLocks noChangeShapeType="1"/>
          </p:cNvSpPr>
          <p:nvPr/>
        </p:nvSpPr>
        <p:spPr bwMode="auto">
          <a:xfrm flipH="1" flipV="1">
            <a:off x="762000" y="4800600"/>
            <a:ext cx="152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30" name="Line 18"/>
          <p:cNvSpPr>
            <a:spLocks noChangeShapeType="1"/>
          </p:cNvSpPr>
          <p:nvPr/>
        </p:nvSpPr>
        <p:spPr bwMode="auto">
          <a:xfrm flipH="1">
            <a:off x="838200" y="525780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31" name="Line 19"/>
          <p:cNvSpPr>
            <a:spLocks noChangeShapeType="1"/>
          </p:cNvSpPr>
          <p:nvPr/>
        </p:nvSpPr>
        <p:spPr bwMode="auto">
          <a:xfrm flipH="1">
            <a:off x="1295400" y="5257800"/>
            <a:ext cx="228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32" name="Line 20"/>
          <p:cNvSpPr>
            <a:spLocks noChangeShapeType="1"/>
          </p:cNvSpPr>
          <p:nvPr/>
        </p:nvSpPr>
        <p:spPr bwMode="auto">
          <a:xfrm flipH="1">
            <a:off x="914400" y="6248400"/>
            <a:ext cx="381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33" name="Line 21"/>
          <p:cNvSpPr>
            <a:spLocks noChangeShapeType="1"/>
          </p:cNvSpPr>
          <p:nvPr/>
        </p:nvSpPr>
        <p:spPr bwMode="auto">
          <a:xfrm>
            <a:off x="1295400" y="6248400"/>
            <a:ext cx="457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34" name="Rectangle 22"/>
          <p:cNvSpPr>
            <a:spLocks noChangeArrowheads="1"/>
          </p:cNvSpPr>
          <p:nvPr/>
        </p:nvSpPr>
        <p:spPr bwMode="auto">
          <a:xfrm>
            <a:off x="4176713" y="1708150"/>
            <a:ext cx="860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HChV</a:t>
            </a:r>
          </a:p>
        </p:txBody>
      </p:sp>
      <p:sp>
        <p:nvSpPr>
          <p:cNvPr id="64535" name="Rectangle 23"/>
          <p:cNvSpPr>
            <a:spLocks noChangeArrowheads="1"/>
          </p:cNvSpPr>
          <p:nvPr/>
        </p:nvSpPr>
        <p:spPr bwMode="auto">
          <a:xfrm>
            <a:off x="5472113" y="1403350"/>
            <a:ext cx="8747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BVDV</a:t>
            </a:r>
          </a:p>
        </p:txBody>
      </p:sp>
      <p:sp>
        <p:nvSpPr>
          <p:cNvPr id="64536" name="Rectangle 24"/>
          <p:cNvSpPr>
            <a:spLocks noChangeArrowheads="1"/>
          </p:cNvSpPr>
          <p:nvPr/>
        </p:nvSpPr>
        <p:spPr bwMode="auto">
          <a:xfrm>
            <a:off x="7605713" y="2165350"/>
            <a:ext cx="719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HCV</a:t>
            </a:r>
          </a:p>
        </p:txBody>
      </p:sp>
      <p:sp>
        <p:nvSpPr>
          <p:cNvPr id="64537" name="Rectangle 25"/>
          <p:cNvSpPr>
            <a:spLocks noChangeArrowheads="1"/>
          </p:cNvSpPr>
          <p:nvPr/>
        </p:nvSpPr>
        <p:spPr bwMode="auto">
          <a:xfrm>
            <a:off x="8139113" y="2774950"/>
            <a:ext cx="971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GBV-A</a:t>
            </a:r>
          </a:p>
        </p:txBody>
      </p:sp>
      <p:sp>
        <p:nvSpPr>
          <p:cNvPr id="64538" name="Rectangle 26"/>
          <p:cNvSpPr>
            <a:spLocks noChangeArrowheads="1"/>
          </p:cNvSpPr>
          <p:nvPr/>
        </p:nvSpPr>
        <p:spPr bwMode="auto">
          <a:xfrm>
            <a:off x="7834313" y="3689350"/>
            <a:ext cx="985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GBV-C</a:t>
            </a:r>
          </a:p>
        </p:txBody>
      </p:sp>
      <p:sp>
        <p:nvSpPr>
          <p:cNvPr id="64539" name="Rectangle 27"/>
          <p:cNvSpPr>
            <a:spLocks noChangeArrowheads="1"/>
          </p:cNvSpPr>
          <p:nvPr/>
        </p:nvSpPr>
        <p:spPr bwMode="auto">
          <a:xfrm>
            <a:off x="6462713" y="3613150"/>
            <a:ext cx="971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GBV-B</a:t>
            </a:r>
          </a:p>
        </p:txBody>
      </p:sp>
      <p:sp>
        <p:nvSpPr>
          <p:cNvPr id="64540" name="Rectangle 28"/>
          <p:cNvSpPr>
            <a:spLocks noChangeArrowheads="1"/>
          </p:cNvSpPr>
          <p:nvPr/>
        </p:nvSpPr>
        <p:spPr bwMode="auto">
          <a:xfrm>
            <a:off x="1128713" y="3536950"/>
            <a:ext cx="676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YFV</a:t>
            </a:r>
          </a:p>
        </p:txBody>
      </p:sp>
      <p:sp>
        <p:nvSpPr>
          <p:cNvPr id="64541" name="Rectangle 29"/>
          <p:cNvSpPr>
            <a:spLocks noChangeArrowheads="1"/>
          </p:cNvSpPr>
          <p:nvPr/>
        </p:nvSpPr>
        <p:spPr bwMode="auto">
          <a:xfrm>
            <a:off x="366713" y="4451350"/>
            <a:ext cx="1239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dengue 2</a:t>
            </a:r>
          </a:p>
        </p:txBody>
      </p:sp>
      <p:sp>
        <p:nvSpPr>
          <p:cNvPr id="64542" name="Rectangle 30"/>
          <p:cNvSpPr>
            <a:spLocks noChangeArrowheads="1"/>
          </p:cNvSpPr>
          <p:nvPr/>
        </p:nvSpPr>
        <p:spPr bwMode="auto">
          <a:xfrm>
            <a:off x="61913" y="5518150"/>
            <a:ext cx="1239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dengue 1</a:t>
            </a:r>
          </a:p>
        </p:txBody>
      </p:sp>
      <p:sp>
        <p:nvSpPr>
          <p:cNvPr id="64543" name="Rectangle 31"/>
          <p:cNvSpPr>
            <a:spLocks noChangeArrowheads="1"/>
          </p:cNvSpPr>
          <p:nvPr/>
        </p:nvSpPr>
        <p:spPr bwMode="auto">
          <a:xfrm>
            <a:off x="1738313" y="6203950"/>
            <a:ext cx="647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JEV</a:t>
            </a:r>
          </a:p>
        </p:txBody>
      </p:sp>
      <p:sp>
        <p:nvSpPr>
          <p:cNvPr id="64544" name="Rectangle 32"/>
          <p:cNvSpPr>
            <a:spLocks noChangeArrowheads="1"/>
          </p:cNvSpPr>
          <p:nvPr/>
        </p:nvSpPr>
        <p:spPr bwMode="auto">
          <a:xfrm>
            <a:off x="153988" y="6280150"/>
            <a:ext cx="985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GB" sz="2000">
                <a:latin typeface="Helvetica" charset="0"/>
              </a:rPr>
              <a:t>WNV</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smtClean="0">
                <a:ea typeface="ＭＳ Ｐゴシック" pitchFamily="34" charset="-128"/>
              </a:rPr>
              <a:t>Hepatitis C virus</a:t>
            </a:r>
          </a:p>
        </p:txBody>
      </p:sp>
      <p:sp>
        <p:nvSpPr>
          <p:cNvPr id="65539" name="Rectangle 3"/>
          <p:cNvSpPr>
            <a:spLocks noGrp="1" noChangeArrowheads="1"/>
          </p:cNvSpPr>
          <p:nvPr>
            <p:ph type="body" idx="1"/>
          </p:nvPr>
        </p:nvSpPr>
        <p:spPr/>
        <p:txBody>
          <a:bodyPr/>
          <a:lstStyle/>
          <a:p>
            <a:pPr eaLnBrk="1" hangingPunct="1"/>
            <a:r>
              <a:rPr lang="en-GB" smtClean="0">
                <a:ea typeface="ＭＳ Ｐゴシック" pitchFamily="34" charset="-128"/>
              </a:rPr>
              <a:t>Flaviviridae</a:t>
            </a:r>
          </a:p>
          <a:p>
            <a:pPr eaLnBrk="1" hangingPunct="1"/>
            <a:r>
              <a:rPr lang="en-GB" smtClean="0">
                <a:ea typeface="ＭＳ Ｐゴシック" pitchFamily="34" charset="-128"/>
              </a:rPr>
              <a:t>Mainly blood product spread</a:t>
            </a:r>
          </a:p>
          <a:p>
            <a:pPr eaLnBrk="1" hangingPunct="1"/>
            <a:r>
              <a:rPr lang="en-GB" smtClean="0">
                <a:ea typeface="ＭＳ Ｐゴシック" pitchFamily="34" charset="-128"/>
              </a:rPr>
              <a:t>60-80% chronicity</a:t>
            </a:r>
          </a:p>
          <a:p>
            <a:pPr eaLnBrk="1" hangingPunct="1"/>
            <a:r>
              <a:rPr lang="en-GB" smtClean="0">
                <a:ea typeface="ＭＳ Ｐゴシック" pitchFamily="34" charset="-128"/>
              </a:rPr>
              <a:t>Natural history</a:t>
            </a:r>
          </a:p>
          <a:p>
            <a:pPr eaLnBrk="1" hangingPunct="1"/>
            <a:r>
              <a:rPr lang="en-GB" smtClean="0">
                <a:ea typeface="ＭＳ Ｐゴシック" pitchFamily="34" charset="-128"/>
              </a:rPr>
              <a:t>HCV and the brain?!</a:t>
            </a:r>
          </a:p>
          <a:p>
            <a:pPr eaLnBrk="1" hangingPunct="1"/>
            <a:r>
              <a:rPr lang="en-GB" smtClean="0">
                <a:ea typeface="ＭＳ Ｐゴシック" pitchFamily="34" charset="-128"/>
              </a:rPr>
              <a:t>Acute HCV in HIV pos men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mtClean="0">
                <a:ea typeface="ＭＳ Ｐゴシック" pitchFamily="34" charset="-128"/>
              </a:rPr>
              <a:t>dodgy Spanish anaesthetist</a:t>
            </a:r>
          </a:p>
        </p:txBody>
      </p:sp>
      <p:sp>
        <p:nvSpPr>
          <p:cNvPr id="66563" name="Rectangle 3"/>
          <p:cNvSpPr>
            <a:spLocks noGrp="1" noChangeArrowheads="1"/>
          </p:cNvSpPr>
          <p:nvPr>
            <p:ph type="body" idx="1"/>
          </p:nvPr>
        </p:nvSpPr>
        <p:spPr/>
        <p:txBody>
          <a:bodyPr/>
          <a:lstStyle/>
          <a:p>
            <a:pPr eaLnBrk="1" hangingPunct="1"/>
            <a:r>
              <a:rPr lang="en-GB" smtClean="0">
                <a:ea typeface="ＭＳ Ｐゴシック" pitchFamily="34" charset="-128"/>
              </a:rPr>
              <a:t>Dr Juan Maeso   63 yrs</a:t>
            </a:r>
          </a:p>
          <a:p>
            <a:pPr eaLnBrk="1" hangingPunct="1"/>
            <a:r>
              <a:rPr lang="en-GB" smtClean="0">
                <a:ea typeface="ＭＳ Ｐゴシック" pitchFamily="34" charset="-128"/>
              </a:rPr>
              <a:t>n = 276 patients  1988-1998</a:t>
            </a:r>
          </a:p>
          <a:p>
            <a:pPr eaLnBrk="1" hangingPunct="1"/>
            <a:r>
              <a:rPr lang="en-GB" smtClean="0">
                <a:ea typeface="ＭＳ Ｐゴシック" pitchFamily="34" charset="-128"/>
              </a:rPr>
              <a:t>? Post-op morphine</a:t>
            </a:r>
          </a:p>
          <a:p>
            <a:pPr eaLnBrk="1" hangingPunct="1"/>
            <a:r>
              <a:rPr lang="en-GB" smtClean="0">
                <a:ea typeface="ＭＳ Ｐゴシック" pitchFamily="34" charset="-128"/>
              </a:rPr>
              <a:t>Prosecution demanding 8 yrs/case</a:t>
            </a:r>
          </a:p>
          <a:p>
            <a:pPr eaLnBrk="1" hangingPunct="1"/>
            <a:r>
              <a:rPr lang="en-GB" smtClean="0">
                <a:ea typeface="ＭＳ Ｐゴシック" pitchFamily="34" charset="-128"/>
              </a:rPr>
              <a:t>(2 212 years) and lots of euros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mtClean="0">
                <a:ea typeface="ＭＳ Ｐゴシック" pitchFamily="34" charset="-128"/>
              </a:rPr>
              <a:t>Irish anti-D</a:t>
            </a:r>
            <a:br>
              <a:rPr lang="en-GB" smtClean="0">
                <a:ea typeface="ＭＳ Ｐゴシック" pitchFamily="34" charset="-128"/>
              </a:rPr>
            </a:br>
            <a:endParaRPr lang="en-GB" smtClean="0">
              <a:ea typeface="ＭＳ Ｐゴシック" pitchFamily="34" charset="-128"/>
            </a:endParaRPr>
          </a:p>
        </p:txBody>
      </p:sp>
      <p:sp>
        <p:nvSpPr>
          <p:cNvPr id="68611" name="Rectangle 3"/>
          <p:cNvSpPr>
            <a:spLocks noGrp="1" noChangeArrowheads="1"/>
          </p:cNvSpPr>
          <p:nvPr>
            <p:ph type="body" idx="1"/>
          </p:nvPr>
        </p:nvSpPr>
        <p:spPr/>
        <p:txBody>
          <a:bodyPr/>
          <a:lstStyle/>
          <a:p>
            <a:pPr eaLnBrk="1" hangingPunct="1">
              <a:lnSpc>
                <a:spcPct val="90000"/>
              </a:lnSpc>
            </a:pPr>
            <a:r>
              <a:rPr lang="en-GB" smtClean="0">
                <a:ea typeface="ＭＳ Ｐゴシック" pitchFamily="34" charset="-128"/>
              </a:rPr>
              <a:t>1977-1978 contaminated anti-D</a:t>
            </a:r>
          </a:p>
          <a:p>
            <a:pPr eaLnBrk="1" hangingPunct="1">
              <a:lnSpc>
                <a:spcPct val="90000"/>
              </a:lnSpc>
            </a:pPr>
            <a:r>
              <a:rPr lang="en-GB" smtClean="0">
                <a:ea typeface="ＭＳ Ｐゴシック" pitchFamily="34" charset="-128"/>
              </a:rPr>
              <a:t>Discovered 1994</a:t>
            </a:r>
          </a:p>
          <a:p>
            <a:pPr eaLnBrk="1" hangingPunct="1">
              <a:lnSpc>
                <a:spcPct val="90000"/>
              </a:lnSpc>
            </a:pPr>
            <a:r>
              <a:rPr lang="en-GB" smtClean="0">
                <a:ea typeface="ＭＳ Ｐゴシック" pitchFamily="34" charset="-128"/>
              </a:rPr>
              <a:t>Screening of all women who received anti-D 1970-1994</a:t>
            </a:r>
          </a:p>
          <a:p>
            <a:pPr eaLnBrk="1" hangingPunct="1">
              <a:lnSpc>
                <a:spcPct val="90000"/>
              </a:lnSpc>
            </a:pPr>
            <a:r>
              <a:rPr lang="en-GB" smtClean="0">
                <a:ea typeface="ＭＳ Ｐゴシック" pitchFamily="34" charset="-128"/>
              </a:rPr>
              <a:t>62 667 women</a:t>
            </a:r>
          </a:p>
          <a:p>
            <a:pPr eaLnBrk="1" hangingPunct="1">
              <a:lnSpc>
                <a:spcPct val="90000"/>
              </a:lnSpc>
            </a:pPr>
            <a:r>
              <a:rPr lang="en-GB" smtClean="0">
                <a:ea typeface="ＭＳ Ｐゴシック" pitchFamily="34" charset="-128"/>
              </a:rPr>
              <a:t>704 past or present</a:t>
            </a:r>
          </a:p>
          <a:p>
            <a:pPr eaLnBrk="1" hangingPunct="1">
              <a:lnSpc>
                <a:spcPct val="90000"/>
              </a:lnSpc>
            </a:pPr>
            <a:r>
              <a:rPr lang="en-GB" smtClean="0">
                <a:ea typeface="ＭＳ Ｐゴシック" pitchFamily="34" charset="-128"/>
              </a:rPr>
              <a:t>390 pos PCR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l="33672" t="32126" r="1953" b="13042"/>
          <a:stretch>
            <a:fillRect/>
          </a:stretch>
        </p:blipFill>
        <p:spPr bwMode="auto">
          <a:xfrm>
            <a:off x="0" y="620713"/>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Oval 5"/>
          <p:cNvSpPr>
            <a:spLocks noChangeArrowheads="1"/>
          </p:cNvSpPr>
          <p:nvPr/>
        </p:nvSpPr>
        <p:spPr bwMode="auto">
          <a:xfrm>
            <a:off x="4140200" y="2349500"/>
            <a:ext cx="71438" cy="71438"/>
          </a:xfrm>
          <a:prstGeom prst="ellipse">
            <a:avLst/>
          </a:prstGeom>
          <a:solidFill>
            <a:srgbClr val="FF0000"/>
          </a:solidFill>
          <a:ln w="9525">
            <a:solidFill>
              <a:schemeClr val="tx1"/>
            </a:solidFill>
            <a:round/>
            <a:headEnd/>
            <a:tailEnd/>
          </a:ln>
        </p:spPr>
        <p:txBody>
          <a:bodyPr wrap="none" anchor="ctr"/>
          <a:lstStyle/>
          <a:p>
            <a:endParaRPr lang="en-US"/>
          </a:p>
        </p:txBody>
      </p:sp>
      <p:sp>
        <p:nvSpPr>
          <p:cNvPr id="3078" name="Oval 6"/>
          <p:cNvSpPr>
            <a:spLocks noChangeArrowheads="1"/>
          </p:cNvSpPr>
          <p:nvPr/>
        </p:nvSpPr>
        <p:spPr bwMode="auto">
          <a:xfrm>
            <a:off x="4211638" y="2636838"/>
            <a:ext cx="71437"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079" name="Oval 7"/>
          <p:cNvSpPr>
            <a:spLocks noChangeArrowheads="1"/>
          </p:cNvSpPr>
          <p:nvPr/>
        </p:nvSpPr>
        <p:spPr bwMode="auto">
          <a:xfrm>
            <a:off x="4284663" y="2420938"/>
            <a:ext cx="71437"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080" name="Oval 8"/>
          <p:cNvSpPr>
            <a:spLocks noChangeArrowheads="1"/>
          </p:cNvSpPr>
          <p:nvPr/>
        </p:nvSpPr>
        <p:spPr bwMode="auto">
          <a:xfrm>
            <a:off x="4572000" y="2420938"/>
            <a:ext cx="71438"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081" name="Oval 9"/>
          <p:cNvSpPr>
            <a:spLocks noChangeArrowheads="1"/>
          </p:cNvSpPr>
          <p:nvPr/>
        </p:nvSpPr>
        <p:spPr bwMode="auto">
          <a:xfrm>
            <a:off x="1692275" y="3141663"/>
            <a:ext cx="71438"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084" name="Oval 12"/>
          <p:cNvSpPr>
            <a:spLocks noChangeArrowheads="1"/>
          </p:cNvSpPr>
          <p:nvPr/>
        </p:nvSpPr>
        <p:spPr bwMode="auto">
          <a:xfrm>
            <a:off x="8893175" y="6021388"/>
            <a:ext cx="71438"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088" name="Oval 16"/>
          <p:cNvSpPr>
            <a:spLocks noChangeArrowheads="1"/>
          </p:cNvSpPr>
          <p:nvPr/>
        </p:nvSpPr>
        <p:spPr bwMode="auto">
          <a:xfrm>
            <a:off x="323850" y="3141663"/>
            <a:ext cx="71438" cy="71437"/>
          </a:xfrm>
          <a:prstGeom prst="ellipse">
            <a:avLst/>
          </a:prstGeom>
          <a:solidFill>
            <a:srgbClr val="FF0000"/>
          </a:solidFill>
          <a:ln w="9525">
            <a:solidFill>
              <a:schemeClr val="tx1"/>
            </a:solidFill>
            <a:round/>
            <a:headEnd/>
            <a:tailEnd/>
          </a:ln>
        </p:spPr>
        <p:txBody>
          <a:bodyPr wrap="none" anchor="ctr"/>
          <a:lstStyle/>
          <a:p>
            <a:endParaRPr lang="en-US"/>
          </a:p>
        </p:txBody>
      </p:sp>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l="10429" t="42520" r="9843" b="26292"/>
          <a:stretch>
            <a:fillRect/>
          </a:stretch>
        </p:blipFill>
        <p:spPr bwMode="auto">
          <a:xfrm>
            <a:off x="0" y="393382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Line 18"/>
          <p:cNvSpPr>
            <a:spLocks noChangeShapeType="1"/>
          </p:cNvSpPr>
          <p:nvPr/>
        </p:nvSpPr>
        <p:spPr bwMode="auto">
          <a:xfrm flipH="1" flipV="1">
            <a:off x="395288" y="3213100"/>
            <a:ext cx="2159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91" name="Text Box 19"/>
          <p:cNvSpPr txBox="1">
            <a:spLocks noChangeArrowheads="1"/>
          </p:cNvSpPr>
          <p:nvPr/>
        </p:nvSpPr>
        <p:spPr bwMode="auto">
          <a:xfrm>
            <a:off x="0" y="3716338"/>
            <a:ext cx="18351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USA January 2006 </a:t>
            </a:r>
            <a:r>
              <a:rPr lang="en-GB" sz="1000" i="1"/>
              <a:t>JAIDS</a:t>
            </a:r>
            <a:endParaRPr lang="en-GB" sz="1000"/>
          </a:p>
        </p:txBody>
      </p:sp>
      <p:pic>
        <p:nvPicPr>
          <p:cNvPr id="3092" name="Picture 20"/>
          <p:cNvPicPr>
            <a:picLocks noChangeAspect="1" noChangeArrowheads="1"/>
          </p:cNvPicPr>
          <p:nvPr/>
        </p:nvPicPr>
        <p:blipFill>
          <a:blip r:embed="rId4">
            <a:extLst>
              <a:ext uri="{28A0092B-C50C-407E-A947-70E740481C1C}">
                <a14:useLocalDpi xmlns:a14="http://schemas.microsoft.com/office/drawing/2010/main" val="0"/>
              </a:ext>
            </a:extLst>
          </a:blip>
          <a:srcRect l="9843" t="44417" r="9843" b="21562"/>
          <a:stretch>
            <a:fillRect/>
          </a:stretch>
        </p:blipFill>
        <p:spPr bwMode="auto">
          <a:xfrm>
            <a:off x="2987675" y="1196975"/>
            <a:ext cx="32035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Line 21"/>
          <p:cNvSpPr>
            <a:spLocks noChangeShapeType="1"/>
          </p:cNvSpPr>
          <p:nvPr/>
        </p:nvSpPr>
        <p:spPr bwMode="auto">
          <a:xfrm flipV="1">
            <a:off x="4211638" y="2060575"/>
            <a:ext cx="169862" cy="301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94" name="Text Box 22"/>
          <p:cNvSpPr txBox="1">
            <a:spLocks noChangeArrowheads="1"/>
          </p:cNvSpPr>
          <p:nvPr/>
        </p:nvSpPr>
        <p:spPr bwMode="auto">
          <a:xfrm>
            <a:off x="3059113" y="981075"/>
            <a:ext cx="31210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UK September  2005 </a:t>
            </a:r>
            <a:r>
              <a:rPr lang="en-GB" sz="1000" i="1"/>
              <a:t>JAIDS</a:t>
            </a:r>
          </a:p>
        </p:txBody>
      </p:sp>
      <p:pic>
        <p:nvPicPr>
          <p:cNvPr id="3096" name="Picture 24"/>
          <p:cNvPicPr>
            <a:picLocks noChangeAspect="1" noChangeArrowheads="1"/>
          </p:cNvPicPr>
          <p:nvPr/>
        </p:nvPicPr>
        <p:blipFill>
          <a:blip r:embed="rId5">
            <a:extLst>
              <a:ext uri="{28A0092B-C50C-407E-A947-70E740481C1C}">
                <a14:useLocalDpi xmlns:a14="http://schemas.microsoft.com/office/drawing/2010/main" val="0"/>
              </a:ext>
            </a:extLst>
          </a:blip>
          <a:srcRect l="14557" t="41583" r="13971" b="19687"/>
          <a:stretch>
            <a:fillRect/>
          </a:stretch>
        </p:blipFill>
        <p:spPr bwMode="auto">
          <a:xfrm>
            <a:off x="6623050" y="3644900"/>
            <a:ext cx="25209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Line 25"/>
          <p:cNvSpPr>
            <a:spLocks noChangeShapeType="1"/>
          </p:cNvSpPr>
          <p:nvPr/>
        </p:nvSpPr>
        <p:spPr bwMode="auto">
          <a:xfrm>
            <a:off x="4321175" y="2455863"/>
            <a:ext cx="1546225" cy="396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50" name="Text Box 27"/>
          <p:cNvSpPr txBox="1">
            <a:spLocks noChangeArrowheads="1"/>
          </p:cNvSpPr>
          <p:nvPr/>
        </p:nvSpPr>
        <p:spPr bwMode="auto">
          <a:xfrm>
            <a:off x="250825" y="115888"/>
            <a:ext cx="828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spcBef>
                <a:spcPct val="50000"/>
              </a:spcBef>
            </a:pPr>
            <a:r>
              <a:rPr lang="en-GB"/>
              <a:t>Acute HCV in HIV-positive men: an emerging epidemic</a:t>
            </a:r>
          </a:p>
        </p:txBody>
      </p:sp>
      <p:pic>
        <p:nvPicPr>
          <p:cNvPr id="3100" name="Picture 28"/>
          <p:cNvPicPr>
            <a:picLocks noChangeAspect="1" noChangeArrowheads="1"/>
          </p:cNvPicPr>
          <p:nvPr/>
        </p:nvPicPr>
        <p:blipFill>
          <a:blip r:embed="rId6">
            <a:extLst>
              <a:ext uri="{28A0092B-C50C-407E-A947-70E740481C1C}">
                <a14:useLocalDpi xmlns:a14="http://schemas.microsoft.com/office/drawing/2010/main" val="0"/>
              </a:ext>
            </a:extLst>
          </a:blip>
          <a:srcRect l="6497" t="39688" r="4323" b="20625"/>
          <a:stretch>
            <a:fillRect/>
          </a:stretch>
        </p:blipFill>
        <p:spPr bwMode="auto">
          <a:xfrm>
            <a:off x="6227763" y="1125538"/>
            <a:ext cx="29162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1" name="Line 29"/>
          <p:cNvSpPr>
            <a:spLocks noChangeShapeType="1"/>
          </p:cNvSpPr>
          <p:nvPr/>
        </p:nvSpPr>
        <p:spPr bwMode="auto">
          <a:xfrm flipV="1">
            <a:off x="4643438" y="1916113"/>
            <a:ext cx="2736850" cy="528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2" name="Text Box 30"/>
          <p:cNvSpPr txBox="1">
            <a:spLocks noChangeArrowheads="1"/>
          </p:cNvSpPr>
          <p:nvPr/>
        </p:nvSpPr>
        <p:spPr bwMode="auto">
          <a:xfrm>
            <a:off x="6253163" y="908050"/>
            <a:ext cx="28702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Germany March 2005 </a:t>
            </a:r>
            <a:r>
              <a:rPr lang="en-GB" sz="1000" i="1"/>
              <a:t>JViralHep</a:t>
            </a:r>
          </a:p>
        </p:txBody>
      </p:sp>
      <p:pic>
        <p:nvPicPr>
          <p:cNvPr id="3103" name="Picture 31"/>
          <p:cNvPicPr>
            <a:picLocks noChangeAspect="1" noChangeArrowheads="1"/>
          </p:cNvPicPr>
          <p:nvPr/>
        </p:nvPicPr>
        <p:blipFill>
          <a:blip r:embed="rId7">
            <a:extLst>
              <a:ext uri="{28A0092B-C50C-407E-A947-70E740481C1C}">
                <a14:useLocalDpi xmlns:a14="http://schemas.microsoft.com/office/drawing/2010/main" val="0"/>
              </a:ext>
            </a:extLst>
          </a:blip>
          <a:srcRect l="26575" t="34021" r="16133" b="47084"/>
          <a:stretch>
            <a:fillRect/>
          </a:stretch>
        </p:blipFill>
        <p:spPr bwMode="auto">
          <a:xfrm>
            <a:off x="5867400" y="2636838"/>
            <a:ext cx="302418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Line 32"/>
          <p:cNvSpPr>
            <a:spLocks noChangeShapeType="1"/>
          </p:cNvSpPr>
          <p:nvPr/>
        </p:nvSpPr>
        <p:spPr bwMode="auto">
          <a:xfrm>
            <a:off x="4356100" y="2492375"/>
            <a:ext cx="2232025" cy="129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106" name="Picture 34"/>
          <p:cNvPicPr>
            <a:picLocks noChangeAspect="1" noChangeArrowheads="1"/>
          </p:cNvPicPr>
          <p:nvPr/>
        </p:nvPicPr>
        <p:blipFill>
          <a:blip r:embed="rId8">
            <a:extLst>
              <a:ext uri="{28A0092B-C50C-407E-A947-70E740481C1C}">
                <a14:useLocalDpi xmlns:a14="http://schemas.microsoft.com/office/drawing/2010/main" val="0"/>
              </a:ext>
            </a:extLst>
          </a:blip>
          <a:srcRect l="15651" t="38730" r="9349" b="31041"/>
          <a:stretch>
            <a:fillRect/>
          </a:stretch>
        </p:blipFill>
        <p:spPr bwMode="auto">
          <a:xfrm>
            <a:off x="2700338" y="3573463"/>
            <a:ext cx="33131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Text Box 33"/>
          <p:cNvSpPr txBox="1">
            <a:spLocks noChangeArrowheads="1"/>
          </p:cNvSpPr>
          <p:nvPr/>
        </p:nvSpPr>
        <p:spPr bwMode="auto">
          <a:xfrm>
            <a:off x="5867400" y="2420938"/>
            <a:ext cx="30162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Netherlands January 2004 </a:t>
            </a:r>
            <a:r>
              <a:rPr lang="en-GB" sz="1000" i="1"/>
              <a:t>Ned TijdschrGeneeskd</a:t>
            </a:r>
            <a:r>
              <a:rPr lang="en-GB" sz="1000"/>
              <a:t> </a:t>
            </a:r>
          </a:p>
        </p:txBody>
      </p:sp>
      <p:sp>
        <p:nvSpPr>
          <p:cNvPr id="3107" name="Text Box 35"/>
          <p:cNvSpPr txBox="1">
            <a:spLocks noChangeArrowheads="1"/>
          </p:cNvSpPr>
          <p:nvPr/>
        </p:nvSpPr>
        <p:spPr bwMode="auto">
          <a:xfrm>
            <a:off x="2700338" y="3357563"/>
            <a:ext cx="33115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France July  2004 </a:t>
            </a:r>
            <a:r>
              <a:rPr lang="en-GB" sz="1000" i="1"/>
              <a:t>HIV Medicine</a:t>
            </a:r>
          </a:p>
        </p:txBody>
      </p:sp>
      <p:sp>
        <p:nvSpPr>
          <p:cNvPr id="3109" name="Text Box 37"/>
          <p:cNvSpPr txBox="1">
            <a:spLocks noChangeArrowheads="1"/>
          </p:cNvSpPr>
          <p:nvPr/>
        </p:nvSpPr>
        <p:spPr bwMode="auto">
          <a:xfrm>
            <a:off x="250825" y="4149725"/>
            <a:ext cx="225583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USA September 2008 </a:t>
            </a:r>
            <a:r>
              <a:rPr lang="en-GB" sz="1000" i="1"/>
              <a:t>JID</a:t>
            </a:r>
            <a:endParaRPr lang="en-GB" sz="1000"/>
          </a:p>
        </p:txBody>
      </p:sp>
      <p:sp>
        <p:nvSpPr>
          <p:cNvPr id="3110" name="Line 38"/>
          <p:cNvSpPr>
            <a:spLocks noChangeShapeType="1"/>
          </p:cNvSpPr>
          <p:nvPr/>
        </p:nvSpPr>
        <p:spPr bwMode="auto">
          <a:xfrm flipV="1">
            <a:off x="1403350" y="3213100"/>
            <a:ext cx="300038"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111" name="Picture 39"/>
          <p:cNvPicPr>
            <a:picLocks noChangeAspect="1" noChangeArrowheads="1"/>
          </p:cNvPicPr>
          <p:nvPr/>
        </p:nvPicPr>
        <p:blipFill>
          <a:blip r:embed="rId9">
            <a:extLst>
              <a:ext uri="{28A0092B-C50C-407E-A947-70E740481C1C}">
                <a14:useLocalDpi xmlns:a14="http://schemas.microsoft.com/office/drawing/2010/main" val="0"/>
              </a:ext>
            </a:extLst>
          </a:blip>
          <a:srcRect l="12500" t="39687" r="48814" b="30084"/>
          <a:stretch>
            <a:fillRect/>
          </a:stretch>
        </p:blipFill>
        <p:spPr bwMode="auto">
          <a:xfrm>
            <a:off x="250825" y="4365625"/>
            <a:ext cx="22685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Line 42"/>
          <p:cNvSpPr>
            <a:spLocks noChangeShapeType="1"/>
          </p:cNvSpPr>
          <p:nvPr/>
        </p:nvSpPr>
        <p:spPr bwMode="auto">
          <a:xfrm flipV="1">
            <a:off x="4211638" y="2708275"/>
            <a:ext cx="0" cy="673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115" name="Picture 43"/>
          <p:cNvPicPr>
            <a:picLocks noChangeAspect="1" noChangeArrowheads="1"/>
          </p:cNvPicPr>
          <p:nvPr/>
        </p:nvPicPr>
        <p:blipFill>
          <a:blip r:embed="rId10">
            <a:extLst>
              <a:ext uri="{28A0092B-C50C-407E-A947-70E740481C1C}">
                <a14:useLocalDpi xmlns:a14="http://schemas.microsoft.com/office/drawing/2010/main" val="0"/>
              </a:ext>
            </a:extLst>
          </a:blip>
          <a:srcRect l="9843" t="45375" r="12500" b="31000"/>
          <a:stretch>
            <a:fillRect/>
          </a:stretch>
        </p:blipFill>
        <p:spPr bwMode="auto">
          <a:xfrm>
            <a:off x="4643438" y="5949950"/>
            <a:ext cx="38163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Text Box 44"/>
          <p:cNvSpPr txBox="1">
            <a:spLocks noChangeArrowheads="1"/>
          </p:cNvSpPr>
          <p:nvPr/>
        </p:nvSpPr>
        <p:spPr bwMode="auto">
          <a:xfrm>
            <a:off x="4668838" y="5734050"/>
            <a:ext cx="37909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Australia January  October 2007 </a:t>
            </a:r>
            <a:r>
              <a:rPr lang="en-GB" sz="1000" i="1"/>
              <a:t>Int J Drug Policy</a:t>
            </a:r>
          </a:p>
        </p:txBody>
      </p:sp>
      <p:sp>
        <p:nvSpPr>
          <p:cNvPr id="3117" name="Line 45"/>
          <p:cNvSpPr>
            <a:spLocks noChangeShapeType="1"/>
          </p:cNvSpPr>
          <p:nvPr/>
        </p:nvSpPr>
        <p:spPr bwMode="auto">
          <a:xfrm flipV="1">
            <a:off x="8459788" y="6069013"/>
            <a:ext cx="433387" cy="96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19" name="Line 47"/>
          <p:cNvSpPr>
            <a:spLocks noChangeShapeType="1"/>
          </p:cNvSpPr>
          <p:nvPr/>
        </p:nvSpPr>
        <p:spPr bwMode="auto">
          <a:xfrm flipH="1">
            <a:off x="3779838" y="2708275"/>
            <a:ext cx="4318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l="12500" t="33083" r="12500" b="22855"/>
          <a:stretch>
            <a:fillRect/>
          </a:stretch>
        </p:blipFill>
        <p:spPr bwMode="auto">
          <a:xfrm>
            <a:off x="2700338" y="4076700"/>
            <a:ext cx="23034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15"/>
          <p:cNvSpPr txBox="1">
            <a:spLocks noChangeArrowheads="1"/>
          </p:cNvSpPr>
          <p:nvPr/>
        </p:nvSpPr>
        <p:spPr bwMode="auto">
          <a:xfrm>
            <a:off x="2700338" y="3860800"/>
            <a:ext cx="23098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France January 2006 </a:t>
            </a:r>
            <a:r>
              <a:rPr lang="en-GB" sz="1000" i="1"/>
              <a:t>AIDS</a:t>
            </a:r>
          </a:p>
        </p:txBody>
      </p:sp>
      <p:sp>
        <p:nvSpPr>
          <p:cNvPr id="3121" name="Text Box 49"/>
          <p:cNvSpPr txBox="1">
            <a:spLocks noChangeArrowheads="1"/>
          </p:cNvSpPr>
          <p:nvPr/>
        </p:nvSpPr>
        <p:spPr bwMode="auto">
          <a:xfrm>
            <a:off x="6624638" y="3454400"/>
            <a:ext cx="251936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Netherlands June 2005 AIDS</a:t>
            </a:r>
          </a:p>
        </p:txBody>
      </p:sp>
      <p:pic>
        <p:nvPicPr>
          <p:cNvPr id="216065" name="Picture 1"/>
          <p:cNvPicPr>
            <a:picLocks noChangeAspect="1" noChangeArrowheads="1"/>
          </p:cNvPicPr>
          <p:nvPr/>
        </p:nvPicPr>
        <p:blipFill>
          <a:blip r:embed="rId12">
            <a:extLst>
              <a:ext uri="{28A0092B-C50C-407E-A947-70E740481C1C}">
                <a14:useLocalDpi xmlns:a14="http://schemas.microsoft.com/office/drawing/2010/main" val="0"/>
              </a:ext>
            </a:extLst>
          </a:blip>
          <a:srcRect l="33334" t="27501" r="46873" b="60834"/>
          <a:stretch>
            <a:fillRect/>
          </a:stretch>
        </p:blipFill>
        <p:spPr bwMode="auto">
          <a:xfrm>
            <a:off x="2714625" y="1000125"/>
            <a:ext cx="2071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6" name="Picture 2"/>
          <p:cNvPicPr>
            <a:picLocks noChangeAspect="1" noChangeArrowheads="1"/>
          </p:cNvPicPr>
          <p:nvPr/>
        </p:nvPicPr>
        <p:blipFill>
          <a:blip r:embed="rId13">
            <a:extLst>
              <a:ext uri="{28A0092B-C50C-407E-A947-70E740481C1C}">
                <a14:useLocalDpi xmlns:a14="http://schemas.microsoft.com/office/drawing/2010/main" val="0"/>
              </a:ext>
            </a:extLst>
          </a:blip>
          <a:srcRect l="53125" t="47501" r="27083" b="43333"/>
          <a:stretch>
            <a:fillRect/>
          </a:stretch>
        </p:blipFill>
        <p:spPr bwMode="auto">
          <a:xfrm>
            <a:off x="2786063" y="1643063"/>
            <a:ext cx="200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22"/>
          <p:cNvSpPr txBox="1">
            <a:spLocks noChangeArrowheads="1"/>
          </p:cNvSpPr>
          <p:nvPr/>
        </p:nvSpPr>
        <p:spPr bwMode="auto">
          <a:xfrm>
            <a:off x="2714625" y="785813"/>
            <a:ext cx="1928813"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1000"/>
              <a:t>UK August 2004 </a:t>
            </a:r>
            <a:r>
              <a:rPr lang="en-GB" sz="1000" i="1"/>
              <a:t>STI</a:t>
            </a:r>
          </a:p>
        </p:txBody>
      </p:sp>
      <p:sp>
        <p:nvSpPr>
          <p:cNvPr id="44" name="Line 21"/>
          <p:cNvSpPr>
            <a:spLocks noChangeShapeType="1"/>
          </p:cNvSpPr>
          <p:nvPr/>
        </p:nvSpPr>
        <p:spPr bwMode="auto">
          <a:xfrm flipH="1" flipV="1">
            <a:off x="3714750" y="2286000"/>
            <a:ext cx="428625"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6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0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9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8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0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9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08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91">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91">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91">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11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8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0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8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4" grpId="0" animBg="1"/>
      <p:bldP spid="3088" grpId="0" animBg="1"/>
      <p:bldP spid="3090" grpId="0" animBg="1"/>
      <p:bldP spid="3091" grpId="0" build="allAtOnce" animBg="1"/>
      <p:bldP spid="3093" grpId="0" animBg="1"/>
      <p:bldP spid="3094" grpId="0" animBg="1"/>
      <p:bldP spid="3097" grpId="0" animBg="1"/>
      <p:bldP spid="3101" grpId="0" animBg="1"/>
      <p:bldP spid="3102" grpId="0" animBg="1"/>
      <p:bldP spid="3104" grpId="0" animBg="1"/>
      <p:bldP spid="3105" grpId="0" animBg="1"/>
      <p:bldP spid="3109" grpId="0" animBg="1"/>
      <p:bldP spid="3110" grpId="0" animBg="1"/>
      <p:bldP spid="3114" grpId="0" animBg="1"/>
      <p:bldP spid="3116" grpId="0" animBg="1"/>
      <p:bldP spid="3117" grpId="0" animBg="1"/>
      <p:bldP spid="3119" grpId="0" animBg="1"/>
      <p:bldP spid="3087" grpId="0" animBg="1"/>
      <p:bldP spid="3121" grpId="0" animBg="1"/>
      <p:bldP spid="43" grpId="0" animBg="1"/>
      <p:bldP spid="43" grpId="1" animBg="1"/>
      <p:bldP spid="44" grpId="0" animBg="1"/>
      <p:bldP spid="4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smtClean="0">
                <a:ea typeface="ＭＳ Ｐゴシック" pitchFamily="34" charset="-128"/>
              </a:rPr>
              <a:t>Acute hepatitis C - outcomes</a:t>
            </a:r>
          </a:p>
        </p:txBody>
      </p:sp>
      <p:sp>
        <p:nvSpPr>
          <p:cNvPr id="70659" name="Rectangle 3"/>
          <p:cNvSpPr>
            <a:spLocks noGrp="1" noChangeArrowheads="1"/>
          </p:cNvSpPr>
          <p:nvPr>
            <p:ph type="body" idx="1"/>
          </p:nvPr>
        </p:nvSpPr>
        <p:spPr/>
        <p:txBody>
          <a:bodyPr/>
          <a:lstStyle/>
          <a:p>
            <a:pPr eaLnBrk="1" hangingPunct="1">
              <a:buFontTx/>
              <a:buNone/>
            </a:pPr>
            <a:endParaRPr lang="en-GB" smtClean="0">
              <a:ea typeface="ＭＳ Ｐゴシック" pitchFamily="34" charset="-128"/>
            </a:endParaRPr>
          </a:p>
          <a:p>
            <a:pPr eaLnBrk="1" hangingPunct="1">
              <a:buFontTx/>
              <a:buNone/>
            </a:pPr>
            <a:endParaRPr lang="en-GB" smtClean="0">
              <a:ea typeface="ＭＳ Ｐゴシック" pitchFamily="34" charset="-128"/>
            </a:endParaRPr>
          </a:p>
          <a:p>
            <a:pPr eaLnBrk="1" hangingPunct="1">
              <a:buFontTx/>
              <a:buNone/>
            </a:pPr>
            <a:r>
              <a:rPr lang="en-GB" smtClean="0">
                <a:ea typeface="ＭＳ Ｐゴシック" pitchFamily="34" charset="-128"/>
              </a:rPr>
              <a:t>Acute infection</a:t>
            </a:r>
          </a:p>
        </p:txBody>
      </p:sp>
      <p:sp>
        <p:nvSpPr>
          <p:cNvPr id="70660" name="Line 4"/>
          <p:cNvSpPr>
            <a:spLocks noChangeShapeType="1"/>
          </p:cNvSpPr>
          <p:nvPr/>
        </p:nvSpPr>
        <p:spPr bwMode="auto">
          <a:xfrm flipV="1">
            <a:off x="3810000" y="2743200"/>
            <a:ext cx="914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0661" name="Line 5"/>
          <p:cNvSpPr>
            <a:spLocks noChangeShapeType="1"/>
          </p:cNvSpPr>
          <p:nvPr/>
        </p:nvSpPr>
        <p:spPr bwMode="auto">
          <a:xfrm>
            <a:off x="3810000" y="3962400"/>
            <a:ext cx="10668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0662" name="Text Box 6"/>
          <p:cNvSpPr txBox="1">
            <a:spLocks noChangeArrowheads="1"/>
          </p:cNvSpPr>
          <p:nvPr/>
        </p:nvSpPr>
        <p:spPr bwMode="auto">
          <a:xfrm>
            <a:off x="4937125" y="2401888"/>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Arial" pitchFamily="34" charset="0"/>
              </a:rPr>
              <a:t>Clears 20-40%</a:t>
            </a:r>
            <a:endParaRPr lang="en-GB"/>
          </a:p>
        </p:txBody>
      </p:sp>
      <p:sp>
        <p:nvSpPr>
          <p:cNvPr id="70663" name="Text Box 7"/>
          <p:cNvSpPr txBox="1">
            <a:spLocks noChangeArrowheads="1"/>
          </p:cNvSpPr>
          <p:nvPr/>
        </p:nvSpPr>
        <p:spPr bwMode="auto">
          <a:xfrm>
            <a:off x="5013325" y="4916488"/>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Arial" pitchFamily="34" charset="0"/>
              </a:rPr>
              <a:t>Chronic 60-80%</a:t>
            </a: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ln w="38100">
            <a:solidFill>
              <a:schemeClr val="tx1"/>
            </a:solidFill>
            <a:miter lim="800000"/>
            <a:headEnd/>
            <a:tailEnd/>
          </a:ln>
        </p:spPr>
        <p:txBody>
          <a:bodyPr/>
          <a:lstStyle/>
          <a:p>
            <a:pPr eaLnBrk="1" hangingPunct="1"/>
            <a:r>
              <a:rPr lang="en-GB" smtClean="0">
                <a:ea typeface="ＭＳ Ｐゴシック" pitchFamily="34" charset="-128"/>
              </a:rPr>
              <a:t>Acute hepatitis C</a:t>
            </a:r>
          </a:p>
        </p:txBody>
      </p:sp>
      <p:sp>
        <p:nvSpPr>
          <p:cNvPr id="71683" name="Line 3"/>
          <p:cNvSpPr>
            <a:spLocks noChangeShapeType="1"/>
          </p:cNvSpPr>
          <p:nvPr/>
        </p:nvSpPr>
        <p:spPr bwMode="auto">
          <a:xfrm>
            <a:off x="1143000" y="25146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4" name="Line 4"/>
          <p:cNvSpPr>
            <a:spLocks noChangeShapeType="1"/>
          </p:cNvSpPr>
          <p:nvPr/>
        </p:nvSpPr>
        <p:spPr bwMode="auto">
          <a:xfrm>
            <a:off x="1143000" y="59436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5" name="Line 5"/>
          <p:cNvSpPr>
            <a:spLocks noChangeShapeType="1"/>
          </p:cNvSpPr>
          <p:nvPr/>
        </p:nvSpPr>
        <p:spPr bwMode="auto">
          <a:xfrm>
            <a:off x="1143000" y="51054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6" name="Line 6"/>
          <p:cNvSpPr>
            <a:spLocks noChangeShapeType="1"/>
          </p:cNvSpPr>
          <p:nvPr/>
        </p:nvSpPr>
        <p:spPr bwMode="auto">
          <a:xfrm>
            <a:off x="1143000" y="5334000"/>
            <a:ext cx="1981200" cy="0"/>
          </a:xfrm>
          <a:prstGeom prst="line">
            <a:avLst/>
          </a:prstGeom>
          <a:noFill/>
          <a:ln w="3810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7" name="Line 7"/>
          <p:cNvSpPr>
            <a:spLocks noChangeShapeType="1"/>
          </p:cNvSpPr>
          <p:nvPr/>
        </p:nvSpPr>
        <p:spPr bwMode="auto">
          <a:xfrm flipV="1">
            <a:off x="3124200" y="2590800"/>
            <a:ext cx="228600" cy="2743200"/>
          </a:xfrm>
          <a:prstGeom prst="line">
            <a:avLst/>
          </a:prstGeom>
          <a:noFill/>
          <a:ln w="3810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8" name="Line 8"/>
          <p:cNvSpPr>
            <a:spLocks noChangeShapeType="1"/>
          </p:cNvSpPr>
          <p:nvPr/>
        </p:nvSpPr>
        <p:spPr bwMode="auto">
          <a:xfrm>
            <a:off x="3352800" y="2590800"/>
            <a:ext cx="1371600" cy="2743200"/>
          </a:xfrm>
          <a:prstGeom prst="line">
            <a:avLst/>
          </a:prstGeom>
          <a:noFill/>
          <a:ln w="3810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89" name="Line 9"/>
          <p:cNvSpPr>
            <a:spLocks noChangeShapeType="1"/>
          </p:cNvSpPr>
          <p:nvPr/>
        </p:nvSpPr>
        <p:spPr bwMode="auto">
          <a:xfrm>
            <a:off x="4724400" y="5334000"/>
            <a:ext cx="3581400" cy="0"/>
          </a:xfrm>
          <a:prstGeom prst="line">
            <a:avLst/>
          </a:prstGeom>
          <a:noFill/>
          <a:ln w="3810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690" name="Text Box 10"/>
          <p:cNvSpPr txBox="1">
            <a:spLocks noChangeArrowheads="1"/>
          </p:cNvSpPr>
          <p:nvPr/>
        </p:nvSpPr>
        <p:spPr bwMode="auto">
          <a:xfrm>
            <a:off x="4479925" y="2630488"/>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solidFill>
                  <a:srgbClr val="F63F1B"/>
                </a:solidFill>
                <a:latin typeface="Arial" pitchFamily="34" charset="0"/>
              </a:rPr>
              <a:t>ALT</a:t>
            </a:r>
            <a:endParaRPr lang="en-GB"/>
          </a:p>
        </p:txBody>
      </p:sp>
      <p:sp>
        <p:nvSpPr>
          <p:cNvPr id="71691" name="Freeform 11"/>
          <p:cNvSpPr>
            <a:spLocks/>
          </p:cNvSpPr>
          <p:nvPr/>
        </p:nvSpPr>
        <p:spPr bwMode="auto">
          <a:xfrm>
            <a:off x="5410200" y="2438400"/>
            <a:ext cx="6464300" cy="3479800"/>
          </a:xfrm>
          <a:custGeom>
            <a:avLst/>
            <a:gdLst>
              <a:gd name="T0" fmla="*/ 0 w 4072"/>
              <a:gd name="T1" fmla="*/ 2147483647 h 2192"/>
              <a:gd name="T2" fmla="*/ 2147483647 w 4072"/>
              <a:gd name="T3" fmla="*/ 2147483647 h 2192"/>
              <a:gd name="T4" fmla="*/ 2147483647 w 4072"/>
              <a:gd name="T5" fmla="*/ 2147483647 h 2192"/>
              <a:gd name="T6" fmla="*/ 2147483647 w 4072"/>
              <a:gd name="T7" fmla="*/ 2147483647 h 2192"/>
              <a:gd name="T8" fmla="*/ 0 60000 65536"/>
              <a:gd name="T9" fmla="*/ 0 60000 65536"/>
              <a:gd name="T10" fmla="*/ 0 60000 65536"/>
              <a:gd name="T11" fmla="*/ 0 60000 65536"/>
              <a:gd name="T12" fmla="*/ 0 w 4072"/>
              <a:gd name="T13" fmla="*/ 0 h 2192"/>
              <a:gd name="T14" fmla="*/ 4072 w 4072"/>
              <a:gd name="T15" fmla="*/ 2192 h 2192"/>
            </a:gdLst>
            <a:ahLst/>
            <a:cxnLst>
              <a:cxn ang="T8">
                <a:pos x="T0" y="T1"/>
              </a:cxn>
              <a:cxn ang="T9">
                <a:pos x="T2" y="T3"/>
              </a:cxn>
              <a:cxn ang="T10">
                <a:pos x="T4" y="T5"/>
              </a:cxn>
              <a:cxn ang="T11">
                <a:pos x="T6" y="T7"/>
              </a:cxn>
            </a:cxnLst>
            <a:rect l="T12" t="T13" r="T14" b="T15"/>
            <a:pathLst>
              <a:path w="4072" h="2192">
                <a:moveTo>
                  <a:pt x="0" y="2192"/>
                </a:moveTo>
                <a:cubicBezTo>
                  <a:pt x="36" y="1416"/>
                  <a:pt x="72" y="640"/>
                  <a:pt x="672" y="320"/>
                </a:cubicBezTo>
                <a:cubicBezTo>
                  <a:pt x="1272" y="0"/>
                  <a:pt x="3128" y="280"/>
                  <a:pt x="3600" y="272"/>
                </a:cubicBezTo>
                <a:cubicBezTo>
                  <a:pt x="4072" y="264"/>
                  <a:pt x="3788" y="268"/>
                  <a:pt x="3504" y="27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92" name="Text Box 12"/>
          <p:cNvSpPr txBox="1">
            <a:spLocks noChangeArrowheads="1"/>
          </p:cNvSpPr>
          <p:nvPr/>
        </p:nvSpPr>
        <p:spPr bwMode="auto">
          <a:xfrm>
            <a:off x="6384925" y="224948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Arial" pitchFamily="34" charset="0"/>
              </a:rPr>
              <a:t>Anti-HCV</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ea typeface="ＭＳ Ｐゴシック" pitchFamily="34" charset="-128"/>
              </a:rPr>
              <a:t>Hepatitis A virus</a:t>
            </a:r>
          </a:p>
        </p:txBody>
      </p:sp>
      <p:sp>
        <p:nvSpPr>
          <p:cNvPr id="22531" name="Rectangle 3"/>
          <p:cNvSpPr>
            <a:spLocks noGrp="1" noChangeArrowheads="1"/>
          </p:cNvSpPr>
          <p:nvPr>
            <p:ph type="body" idx="1"/>
          </p:nvPr>
        </p:nvSpPr>
        <p:spPr/>
        <p:txBody>
          <a:bodyPr/>
          <a:lstStyle/>
          <a:p>
            <a:pPr eaLnBrk="1" hangingPunct="1"/>
            <a:r>
              <a:rPr lang="en-GB" smtClean="0">
                <a:ea typeface="ＭＳ Ｐゴシック" pitchFamily="34" charset="-128"/>
              </a:rPr>
              <a:t>Anti-HAV IgM -recent infection</a:t>
            </a:r>
          </a:p>
          <a:p>
            <a:pPr eaLnBrk="1" hangingPunct="1"/>
            <a:r>
              <a:rPr lang="en-GB" smtClean="0">
                <a:ea typeface="ＭＳ Ｐゴシック" pitchFamily="34" charset="-128"/>
              </a:rPr>
              <a:t>(or vaccine!)</a:t>
            </a:r>
          </a:p>
          <a:p>
            <a:pPr eaLnBrk="1" hangingPunct="1"/>
            <a:r>
              <a:rPr lang="en-GB" smtClean="0">
                <a:ea typeface="ＭＳ Ｐゴシック" pitchFamily="34" charset="-128"/>
              </a:rPr>
              <a:t>Anti-HAV IgG -previous infection</a:t>
            </a:r>
          </a:p>
          <a:p>
            <a:pPr eaLnBrk="1" hangingPunct="1"/>
            <a:r>
              <a:rPr lang="en-GB" smtClean="0">
                <a:ea typeface="ＭＳ Ｐゴシック" pitchFamily="34" charset="-128"/>
              </a:rPr>
              <a:t>(or vaccine!)</a:t>
            </a:r>
          </a:p>
          <a:p>
            <a:pPr eaLnBrk="1" hangingPunct="1"/>
            <a:r>
              <a:rPr lang="en-GB" smtClean="0">
                <a:solidFill>
                  <a:srgbClr val="CC395B"/>
                </a:solidFill>
                <a:ea typeface="ＭＳ Ｐゴシック" pitchFamily="34" charset="-128"/>
              </a:rPr>
              <a:t>NEW VACCINES</a:t>
            </a:r>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mall Drawn 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781050"/>
            <a:ext cx="35274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1060450" y="190500"/>
            <a:ext cx="2647950"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Healthy liver</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72708" name="Picture 4" descr="small Drawn Fibr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798513"/>
            <a:ext cx="34178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5"/>
          <p:cNvSpPr txBox="1">
            <a:spLocks noChangeArrowheads="1"/>
          </p:cNvSpPr>
          <p:nvPr/>
        </p:nvSpPr>
        <p:spPr bwMode="auto">
          <a:xfrm>
            <a:off x="5324475" y="190500"/>
            <a:ext cx="2855913" cy="5365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Hepatic fibrosis</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72710" name="Picture 6" descr="Drawn Cirrh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24313"/>
            <a:ext cx="336073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 Box 7"/>
          <p:cNvSpPr txBox="1">
            <a:spLocks noChangeArrowheads="1"/>
          </p:cNvSpPr>
          <p:nvPr/>
        </p:nvSpPr>
        <p:spPr bwMode="auto">
          <a:xfrm>
            <a:off x="1606550" y="3352800"/>
            <a:ext cx="2127250" cy="536575"/>
          </a:xfrm>
          <a:prstGeom prst="rect">
            <a:avLst/>
          </a:prstGeom>
          <a:noFill/>
          <a:ln w="9525">
            <a:noFill/>
            <a:miter lim="800000"/>
            <a:headEnd/>
            <a:tailEnd/>
          </a:ln>
          <a:effectLst/>
        </p:spPr>
        <p:txBody>
          <a:bodyPr>
            <a:spAutoFit/>
          </a:bodyPr>
          <a:lstStyle/>
          <a:p>
            <a:pPr algn="ctr">
              <a:defRPr/>
            </a:pPr>
            <a:r>
              <a:rPr lang="en-GB" sz="2800" b="1">
                <a:solidFill>
                  <a:srgbClr val="CC395B"/>
                </a:solidFill>
                <a:effectLst>
                  <a:outerShdw blurRad="38100" dist="38100" dir="2700000" algn="tl">
                    <a:srgbClr val="DDDDDD"/>
                  </a:outerShdw>
                </a:effectLst>
                <a:latin typeface="Agfa Rotis Semisans" pitchFamily="34" charset="0"/>
                <a:ea typeface="+mn-ea"/>
              </a:rPr>
              <a:t>Cirrhosis</a:t>
            </a:r>
          </a:p>
        </p:txBody>
      </p:sp>
      <p:pic>
        <p:nvPicPr>
          <p:cNvPr id="72712" name="Picture 8" descr=" small Drawn Can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4027488"/>
            <a:ext cx="3470275"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 Box 9"/>
          <p:cNvSpPr txBox="1">
            <a:spLocks noChangeArrowheads="1"/>
          </p:cNvSpPr>
          <p:nvPr/>
        </p:nvSpPr>
        <p:spPr bwMode="auto">
          <a:xfrm>
            <a:off x="5213350" y="3498850"/>
            <a:ext cx="3076575"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Liver cancer</a:t>
            </a:r>
            <a:endParaRPr lang="en-GB" sz="3200" b="1">
              <a:solidFill>
                <a:srgbClr val="CC395B"/>
              </a:solidFill>
              <a:effectLst>
                <a:outerShdw blurRad="38100" dist="38100" dir="2700000" algn="tl">
                  <a:srgbClr val="C0C0C0"/>
                </a:outerShdw>
              </a:effectLst>
              <a:latin typeface="Agfa Rotis Semisans" pitchFamily="34" charset="0"/>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28600"/>
            <a:ext cx="9144000" cy="1066800"/>
          </a:xfrm>
          <a:noFill/>
        </p:spPr>
        <p:txBody>
          <a:bodyPr/>
          <a:lstStyle/>
          <a:p>
            <a:pPr eaLnBrk="1" hangingPunct="1"/>
            <a:r>
              <a:rPr lang="en-GB" sz="2600" smtClean="0">
                <a:latin typeface="Tahoma" pitchFamily="34" charset="0"/>
                <a:ea typeface="ＭＳ Ｐゴシック" pitchFamily="34" charset="-128"/>
                <a:cs typeface="Times" charset="0"/>
              </a:rPr>
              <a:t>Improvements in sustained virologic response rates with progressions in therapy</a:t>
            </a:r>
            <a:endParaRPr lang="en-GB" sz="2600" smtClean="0">
              <a:ea typeface="ＭＳ Ｐゴシック" pitchFamily="34" charset="-128"/>
            </a:endParaRPr>
          </a:p>
        </p:txBody>
      </p:sp>
      <p:sp>
        <p:nvSpPr>
          <p:cNvPr id="74755" name="Rectangle 3"/>
          <p:cNvSpPr>
            <a:spLocks noChangeArrowheads="1"/>
          </p:cNvSpPr>
          <p:nvPr/>
        </p:nvSpPr>
        <p:spPr bwMode="auto">
          <a:xfrm rot="-5400000">
            <a:off x="-1693069" y="3269457"/>
            <a:ext cx="41163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i="1">
                <a:solidFill>
                  <a:srgbClr val="FFFFFF"/>
                </a:solidFill>
                <a:latin typeface="Arial" pitchFamily="34" charset="0"/>
              </a:rPr>
              <a:t>Sustained response rate in </a:t>
            </a:r>
          </a:p>
          <a:p>
            <a:pPr algn="ctr"/>
            <a:r>
              <a:rPr lang="en-GB" sz="1600" b="1" i="1">
                <a:solidFill>
                  <a:srgbClr val="FFFFFF"/>
                </a:solidFill>
                <a:latin typeface="Arial" pitchFamily="34" charset="0"/>
              </a:rPr>
              <a:t>treatment naive patients (%)</a:t>
            </a:r>
          </a:p>
        </p:txBody>
      </p:sp>
      <p:sp>
        <p:nvSpPr>
          <p:cNvPr id="74756" name="Rectangle 4"/>
          <p:cNvSpPr>
            <a:spLocks noChangeArrowheads="1"/>
          </p:cNvSpPr>
          <p:nvPr/>
        </p:nvSpPr>
        <p:spPr bwMode="auto">
          <a:xfrm>
            <a:off x="1524000" y="5105400"/>
            <a:ext cx="1330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a:latin typeface="Arial" pitchFamily="34" charset="0"/>
              </a:rPr>
              <a:t>No therapy</a:t>
            </a:r>
            <a:endParaRPr lang="en-GB" sz="1600" b="1">
              <a:solidFill>
                <a:srgbClr val="FFCCCC"/>
              </a:solidFill>
              <a:latin typeface="Arial" pitchFamily="34" charset="0"/>
            </a:endParaRPr>
          </a:p>
        </p:txBody>
      </p:sp>
      <p:sp>
        <p:nvSpPr>
          <p:cNvPr id="74757" name="Rectangle 5"/>
          <p:cNvSpPr>
            <a:spLocks noChangeArrowheads="1"/>
          </p:cNvSpPr>
          <p:nvPr/>
        </p:nvSpPr>
        <p:spPr bwMode="auto">
          <a:xfrm>
            <a:off x="6877050" y="1143000"/>
            <a:ext cx="796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8" name="Rectangle 6"/>
          <p:cNvSpPr>
            <a:spLocks noChangeArrowheads="1"/>
          </p:cNvSpPr>
          <p:nvPr/>
        </p:nvSpPr>
        <p:spPr bwMode="auto">
          <a:xfrm>
            <a:off x="3021013" y="5802313"/>
            <a:ext cx="631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1989</a:t>
            </a:r>
          </a:p>
        </p:txBody>
      </p:sp>
      <p:sp>
        <p:nvSpPr>
          <p:cNvPr id="74759" name="Rectangle 7"/>
          <p:cNvSpPr>
            <a:spLocks noChangeArrowheads="1"/>
          </p:cNvSpPr>
          <p:nvPr/>
        </p:nvSpPr>
        <p:spPr bwMode="auto">
          <a:xfrm>
            <a:off x="5129213" y="5802313"/>
            <a:ext cx="631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1999</a:t>
            </a:r>
          </a:p>
        </p:txBody>
      </p:sp>
      <p:sp>
        <p:nvSpPr>
          <p:cNvPr id="74760" name="Rectangle 8"/>
          <p:cNvSpPr>
            <a:spLocks noChangeArrowheads="1"/>
          </p:cNvSpPr>
          <p:nvPr/>
        </p:nvSpPr>
        <p:spPr bwMode="auto">
          <a:xfrm>
            <a:off x="2438400" y="4419600"/>
            <a:ext cx="1893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a:r>
              <a:rPr lang="en-GB" sz="1600" b="1">
                <a:latin typeface="Arial" pitchFamily="34" charset="0"/>
              </a:rPr>
              <a:t>IFN </a:t>
            </a:r>
          </a:p>
          <a:p>
            <a:pPr algn="r"/>
            <a:r>
              <a:rPr lang="en-GB" sz="1600" b="1">
                <a:latin typeface="Arial" pitchFamily="34" charset="0"/>
              </a:rPr>
              <a:t>Monotherapy</a:t>
            </a:r>
          </a:p>
          <a:p>
            <a:pPr algn="r"/>
            <a:r>
              <a:rPr lang="en-GB" sz="1600" b="1">
                <a:latin typeface="Arial" pitchFamily="34" charset="0"/>
              </a:rPr>
              <a:t>24 weeks</a:t>
            </a:r>
            <a:endParaRPr lang="en-GB" sz="1600" b="1">
              <a:solidFill>
                <a:srgbClr val="FFFF00"/>
              </a:solidFill>
              <a:latin typeface="Arial" pitchFamily="34" charset="0"/>
            </a:endParaRPr>
          </a:p>
        </p:txBody>
      </p:sp>
      <p:sp>
        <p:nvSpPr>
          <p:cNvPr id="74761" name="Rectangle 9"/>
          <p:cNvSpPr>
            <a:spLocks noChangeArrowheads="1"/>
          </p:cNvSpPr>
          <p:nvPr/>
        </p:nvSpPr>
        <p:spPr bwMode="auto">
          <a:xfrm>
            <a:off x="4114800" y="2057400"/>
            <a:ext cx="2151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a:r>
              <a:rPr lang="en-GB" sz="1600" b="1">
                <a:latin typeface="Arial" pitchFamily="34" charset="0"/>
              </a:rPr>
              <a:t>IFN/ribavirin</a:t>
            </a:r>
          </a:p>
          <a:p>
            <a:pPr algn="r"/>
            <a:r>
              <a:rPr lang="en-GB" sz="1600" b="1">
                <a:latin typeface="Arial" pitchFamily="34" charset="0"/>
              </a:rPr>
              <a:t>Combination therapy</a:t>
            </a:r>
          </a:p>
          <a:p>
            <a:pPr algn="r"/>
            <a:r>
              <a:rPr lang="en-GB" sz="1600" b="1">
                <a:latin typeface="Arial" pitchFamily="34" charset="0"/>
              </a:rPr>
              <a:t>48 weeks</a:t>
            </a:r>
          </a:p>
        </p:txBody>
      </p:sp>
      <p:sp>
        <p:nvSpPr>
          <p:cNvPr id="74762" name="Rectangle 10"/>
          <p:cNvSpPr>
            <a:spLocks noChangeArrowheads="1"/>
          </p:cNvSpPr>
          <p:nvPr/>
        </p:nvSpPr>
        <p:spPr bwMode="auto">
          <a:xfrm>
            <a:off x="4724400" y="4572000"/>
            <a:ext cx="606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a:latin typeface="Arial" pitchFamily="34" charset="0"/>
              </a:rPr>
              <a:t>16%</a:t>
            </a:r>
          </a:p>
        </p:txBody>
      </p:sp>
      <p:sp>
        <p:nvSpPr>
          <p:cNvPr id="74763" name="Rectangle 11"/>
          <p:cNvSpPr>
            <a:spLocks noChangeArrowheads="1"/>
          </p:cNvSpPr>
          <p:nvPr/>
        </p:nvSpPr>
        <p:spPr bwMode="auto">
          <a:xfrm>
            <a:off x="4876800" y="3124200"/>
            <a:ext cx="1892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a:latin typeface="Arial" pitchFamily="34" charset="0"/>
              </a:rPr>
              <a:t>41%</a:t>
            </a:r>
          </a:p>
        </p:txBody>
      </p:sp>
      <p:sp>
        <p:nvSpPr>
          <p:cNvPr id="74764" name="Line 12"/>
          <p:cNvSpPr>
            <a:spLocks noChangeShapeType="1"/>
          </p:cNvSpPr>
          <p:nvPr/>
        </p:nvSpPr>
        <p:spPr bwMode="auto">
          <a:xfrm>
            <a:off x="1409700" y="1903413"/>
            <a:ext cx="0" cy="34115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65" name="Line 13"/>
          <p:cNvSpPr>
            <a:spLocks noChangeShapeType="1"/>
          </p:cNvSpPr>
          <p:nvPr/>
        </p:nvSpPr>
        <p:spPr bwMode="auto">
          <a:xfrm>
            <a:off x="1360488" y="5321300"/>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66" name="Line 14"/>
          <p:cNvSpPr>
            <a:spLocks noChangeShapeType="1"/>
          </p:cNvSpPr>
          <p:nvPr/>
        </p:nvSpPr>
        <p:spPr bwMode="auto">
          <a:xfrm>
            <a:off x="1360488" y="4751388"/>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67" name="Line 15"/>
          <p:cNvSpPr>
            <a:spLocks noChangeShapeType="1"/>
          </p:cNvSpPr>
          <p:nvPr/>
        </p:nvSpPr>
        <p:spPr bwMode="auto">
          <a:xfrm>
            <a:off x="1360488" y="4179888"/>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68" name="Line 16"/>
          <p:cNvSpPr>
            <a:spLocks noChangeShapeType="1"/>
          </p:cNvSpPr>
          <p:nvPr/>
        </p:nvSpPr>
        <p:spPr bwMode="auto">
          <a:xfrm>
            <a:off x="1360488" y="3609975"/>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69" name="Line 17"/>
          <p:cNvSpPr>
            <a:spLocks noChangeShapeType="1"/>
          </p:cNvSpPr>
          <p:nvPr/>
        </p:nvSpPr>
        <p:spPr bwMode="auto">
          <a:xfrm>
            <a:off x="1360488" y="3038475"/>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70" name="Line 18"/>
          <p:cNvSpPr>
            <a:spLocks noChangeShapeType="1"/>
          </p:cNvSpPr>
          <p:nvPr/>
        </p:nvSpPr>
        <p:spPr bwMode="auto">
          <a:xfrm>
            <a:off x="1360488" y="2743200"/>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71" name="Line 19"/>
          <p:cNvSpPr>
            <a:spLocks noChangeShapeType="1"/>
          </p:cNvSpPr>
          <p:nvPr/>
        </p:nvSpPr>
        <p:spPr bwMode="auto">
          <a:xfrm>
            <a:off x="1360488" y="1897063"/>
            <a:ext cx="428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72" name="Line 20"/>
          <p:cNvSpPr>
            <a:spLocks noChangeShapeType="1"/>
          </p:cNvSpPr>
          <p:nvPr/>
        </p:nvSpPr>
        <p:spPr bwMode="auto">
          <a:xfrm>
            <a:off x="1416050" y="5681663"/>
            <a:ext cx="640873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73" name="Rectangle 21"/>
          <p:cNvSpPr>
            <a:spLocks noChangeArrowheads="1"/>
          </p:cNvSpPr>
          <p:nvPr/>
        </p:nvSpPr>
        <p:spPr bwMode="auto">
          <a:xfrm>
            <a:off x="1095375" y="5464175"/>
            <a:ext cx="293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0</a:t>
            </a:r>
          </a:p>
        </p:txBody>
      </p:sp>
      <p:sp>
        <p:nvSpPr>
          <p:cNvPr id="74774" name="Rectangle 22"/>
          <p:cNvSpPr>
            <a:spLocks noChangeArrowheads="1"/>
          </p:cNvSpPr>
          <p:nvPr/>
        </p:nvSpPr>
        <p:spPr bwMode="auto">
          <a:xfrm>
            <a:off x="995363" y="4894263"/>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10</a:t>
            </a:r>
          </a:p>
        </p:txBody>
      </p:sp>
      <p:sp>
        <p:nvSpPr>
          <p:cNvPr id="74775" name="Rectangle 23"/>
          <p:cNvSpPr>
            <a:spLocks noChangeArrowheads="1"/>
          </p:cNvSpPr>
          <p:nvPr/>
        </p:nvSpPr>
        <p:spPr bwMode="auto">
          <a:xfrm>
            <a:off x="995363" y="4322763"/>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20</a:t>
            </a:r>
          </a:p>
        </p:txBody>
      </p:sp>
      <p:sp>
        <p:nvSpPr>
          <p:cNvPr id="74776" name="Rectangle 24"/>
          <p:cNvSpPr>
            <a:spLocks noChangeArrowheads="1"/>
          </p:cNvSpPr>
          <p:nvPr/>
        </p:nvSpPr>
        <p:spPr bwMode="auto">
          <a:xfrm>
            <a:off x="995363" y="375285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30</a:t>
            </a:r>
          </a:p>
        </p:txBody>
      </p:sp>
      <p:sp>
        <p:nvSpPr>
          <p:cNvPr id="74777" name="Rectangle 25"/>
          <p:cNvSpPr>
            <a:spLocks noChangeArrowheads="1"/>
          </p:cNvSpPr>
          <p:nvPr/>
        </p:nvSpPr>
        <p:spPr bwMode="auto">
          <a:xfrm>
            <a:off x="995363" y="318135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40</a:t>
            </a:r>
          </a:p>
        </p:txBody>
      </p:sp>
      <p:sp>
        <p:nvSpPr>
          <p:cNvPr id="74778" name="Rectangle 26"/>
          <p:cNvSpPr>
            <a:spLocks noChangeArrowheads="1"/>
          </p:cNvSpPr>
          <p:nvPr/>
        </p:nvSpPr>
        <p:spPr bwMode="auto">
          <a:xfrm>
            <a:off x="995363" y="2611438"/>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50</a:t>
            </a:r>
          </a:p>
        </p:txBody>
      </p:sp>
      <p:sp>
        <p:nvSpPr>
          <p:cNvPr id="74779" name="Rectangle 27"/>
          <p:cNvSpPr>
            <a:spLocks noChangeArrowheads="1"/>
          </p:cNvSpPr>
          <p:nvPr/>
        </p:nvSpPr>
        <p:spPr bwMode="auto">
          <a:xfrm>
            <a:off x="995363" y="20415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60</a:t>
            </a:r>
          </a:p>
        </p:txBody>
      </p:sp>
      <p:sp>
        <p:nvSpPr>
          <p:cNvPr id="74780" name="Freeform 28"/>
          <p:cNvSpPr>
            <a:spLocks/>
          </p:cNvSpPr>
          <p:nvPr/>
        </p:nvSpPr>
        <p:spPr bwMode="auto">
          <a:xfrm>
            <a:off x="1371600" y="3505200"/>
            <a:ext cx="4038600" cy="2420938"/>
          </a:xfrm>
          <a:custGeom>
            <a:avLst/>
            <a:gdLst>
              <a:gd name="T0" fmla="*/ 0 w 2869"/>
              <a:gd name="T1" fmla="*/ 2147483647 h 1477"/>
              <a:gd name="T2" fmla="*/ 2147483647 w 2869"/>
              <a:gd name="T3" fmla="*/ 2147483647 h 1477"/>
              <a:gd name="T4" fmla="*/ 2147483647 w 2869"/>
              <a:gd name="T5" fmla="*/ 2147483647 h 1477"/>
              <a:gd name="T6" fmla="*/ 2147483647 w 2869"/>
              <a:gd name="T7" fmla="*/ 2147483647 h 1477"/>
              <a:gd name="T8" fmla="*/ 2147483647 w 2869"/>
              <a:gd name="T9" fmla="*/ 2147483647 h 1477"/>
              <a:gd name="T10" fmla="*/ 2147483647 w 2869"/>
              <a:gd name="T11" fmla="*/ 2147483647 h 1477"/>
              <a:gd name="T12" fmla="*/ 2147483647 w 2869"/>
              <a:gd name="T13" fmla="*/ 0 h 1477"/>
              <a:gd name="T14" fmla="*/ 0 60000 65536"/>
              <a:gd name="T15" fmla="*/ 0 60000 65536"/>
              <a:gd name="T16" fmla="*/ 0 60000 65536"/>
              <a:gd name="T17" fmla="*/ 0 60000 65536"/>
              <a:gd name="T18" fmla="*/ 0 60000 65536"/>
              <a:gd name="T19" fmla="*/ 0 60000 65536"/>
              <a:gd name="T20" fmla="*/ 0 60000 65536"/>
              <a:gd name="T21" fmla="*/ 0 w 2869"/>
              <a:gd name="T22" fmla="*/ 0 h 1477"/>
              <a:gd name="T23" fmla="*/ 2869 w 2869"/>
              <a:gd name="T24" fmla="*/ 1477 h 1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9" h="1477">
                <a:moveTo>
                  <a:pt x="0" y="1476"/>
                </a:moveTo>
                <a:lnTo>
                  <a:pt x="1368" y="1476"/>
                </a:lnTo>
                <a:lnTo>
                  <a:pt x="1368" y="1260"/>
                </a:lnTo>
                <a:lnTo>
                  <a:pt x="2274" y="1260"/>
                </a:lnTo>
                <a:lnTo>
                  <a:pt x="2274" y="894"/>
                </a:lnTo>
                <a:lnTo>
                  <a:pt x="2868" y="894"/>
                </a:lnTo>
                <a:lnTo>
                  <a:pt x="2868" y="0"/>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1" name="Freeform 29"/>
          <p:cNvSpPr>
            <a:spLocks/>
          </p:cNvSpPr>
          <p:nvPr/>
        </p:nvSpPr>
        <p:spPr bwMode="auto">
          <a:xfrm>
            <a:off x="5410200" y="3505200"/>
            <a:ext cx="1176338" cy="144463"/>
          </a:xfrm>
          <a:custGeom>
            <a:avLst/>
            <a:gdLst>
              <a:gd name="T0" fmla="*/ 0 w 1348"/>
              <a:gd name="T1" fmla="*/ 0 h 1"/>
              <a:gd name="T2" fmla="*/ 2147483647 w 1348"/>
              <a:gd name="T3" fmla="*/ 0 h 1"/>
              <a:gd name="T4" fmla="*/ 0 60000 65536"/>
              <a:gd name="T5" fmla="*/ 0 60000 65536"/>
              <a:gd name="T6" fmla="*/ 0 w 1348"/>
              <a:gd name="T7" fmla="*/ 0 h 1"/>
              <a:gd name="T8" fmla="*/ 1348 w 1348"/>
              <a:gd name="T9" fmla="*/ 1 h 1"/>
            </a:gdLst>
            <a:ahLst/>
            <a:cxnLst>
              <a:cxn ang="T4">
                <a:pos x="T0" y="T1"/>
              </a:cxn>
              <a:cxn ang="T5">
                <a:pos x="T2" y="T3"/>
              </a:cxn>
            </a:cxnLst>
            <a:rect l="T6" t="T7" r="T8" b="T9"/>
            <a:pathLst>
              <a:path w="1348" h="1">
                <a:moveTo>
                  <a:pt x="0" y="0"/>
                </a:moveTo>
                <a:lnTo>
                  <a:pt x="1347" y="0"/>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2" name="Rectangle 30"/>
          <p:cNvSpPr>
            <a:spLocks noChangeArrowheads="1"/>
          </p:cNvSpPr>
          <p:nvPr/>
        </p:nvSpPr>
        <p:spPr bwMode="auto">
          <a:xfrm>
            <a:off x="3505200" y="5181600"/>
            <a:ext cx="606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a:latin typeface="Arial" pitchFamily="34" charset="0"/>
              </a:rPr>
              <a:t>6%</a:t>
            </a:r>
          </a:p>
        </p:txBody>
      </p:sp>
      <p:sp>
        <p:nvSpPr>
          <p:cNvPr id="74783" name="Rectangle 31"/>
          <p:cNvSpPr>
            <a:spLocks noChangeArrowheads="1"/>
          </p:cNvSpPr>
          <p:nvPr/>
        </p:nvSpPr>
        <p:spPr bwMode="auto">
          <a:xfrm>
            <a:off x="3886200" y="3886200"/>
            <a:ext cx="1543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a:r>
              <a:rPr lang="en-GB" sz="1600" b="1">
                <a:latin typeface="Arial" pitchFamily="34" charset="0"/>
              </a:rPr>
              <a:t>IFN Monotherapy</a:t>
            </a:r>
          </a:p>
          <a:p>
            <a:pPr algn="r"/>
            <a:r>
              <a:rPr lang="en-GB" sz="1600" b="1">
                <a:latin typeface="Arial" pitchFamily="34" charset="0"/>
              </a:rPr>
              <a:t>48 weeks</a:t>
            </a:r>
          </a:p>
        </p:txBody>
      </p:sp>
      <p:sp>
        <p:nvSpPr>
          <p:cNvPr id="74784" name="Rectangle 32"/>
          <p:cNvSpPr>
            <a:spLocks noChangeArrowheads="1"/>
          </p:cNvSpPr>
          <p:nvPr/>
        </p:nvSpPr>
        <p:spPr bwMode="auto">
          <a:xfrm>
            <a:off x="4298950" y="5802313"/>
            <a:ext cx="631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1995</a:t>
            </a:r>
          </a:p>
        </p:txBody>
      </p:sp>
      <p:sp>
        <p:nvSpPr>
          <p:cNvPr id="74785" name="Freeform 33"/>
          <p:cNvSpPr>
            <a:spLocks/>
          </p:cNvSpPr>
          <p:nvPr/>
        </p:nvSpPr>
        <p:spPr bwMode="auto">
          <a:xfrm flipV="1">
            <a:off x="6629400" y="2362200"/>
            <a:ext cx="1176338" cy="457200"/>
          </a:xfrm>
          <a:custGeom>
            <a:avLst/>
            <a:gdLst>
              <a:gd name="T0" fmla="*/ 0 w 1348"/>
              <a:gd name="T1" fmla="*/ 0 h 1"/>
              <a:gd name="T2" fmla="*/ 2147483647 w 1348"/>
              <a:gd name="T3" fmla="*/ 0 h 1"/>
              <a:gd name="T4" fmla="*/ 0 60000 65536"/>
              <a:gd name="T5" fmla="*/ 0 60000 65536"/>
              <a:gd name="T6" fmla="*/ 0 w 1348"/>
              <a:gd name="T7" fmla="*/ 0 h 1"/>
              <a:gd name="T8" fmla="*/ 1348 w 1348"/>
              <a:gd name="T9" fmla="*/ 1 h 1"/>
            </a:gdLst>
            <a:ahLst/>
            <a:cxnLst>
              <a:cxn ang="T4">
                <a:pos x="T0" y="T1"/>
              </a:cxn>
              <a:cxn ang="T5">
                <a:pos x="T2" y="T3"/>
              </a:cxn>
            </a:cxnLst>
            <a:rect l="T6" t="T7" r="T8" b="T9"/>
            <a:pathLst>
              <a:path w="1348" h="1">
                <a:moveTo>
                  <a:pt x="0" y="0"/>
                </a:moveTo>
                <a:lnTo>
                  <a:pt x="1347" y="0"/>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6" name="Text Box 34"/>
          <p:cNvSpPr txBox="1">
            <a:spLocks noChangeArrowheads="1"/>
          </p:cNvSpPr>
          <p:nvPr/>
        </p:nvSpPr>
        <p:spPr bwMode="auto">
          <a:xfrm>
            <a:off x="6324600" y="1905000"/>
            <a:ext cx="2295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solidFill>
                  <a:schemeClr val="tx2"/>
                </a:solidFill>
                <a:latin typeface="Arial" pitchFamily="34" charset="0"/>
              </a:rPr>
              <a:t>Peginterferon alfa-2b</a:t>
            </a:r>
          </a:p>
          <a:p>
            <a:r>
              <a:rPr lang="en-GB" sz="1600" b="1">
                <a:solidFill>
                  <a:schemeClr val="tx2"/>
                </a:solidFill>
                <a:latin typeface="Arial" pitchFamily="34" charset="0"/>
              </a:rPr>
              <a:t>Combination therapy</a:t>
            </a:r>
            <a:endParaRPr lang="en-GB" sz="1600" b="1">
              <a:solidFill>
                <a:srgbClr val="FF6600"/>
              </a:solidFill>
              <a:latin typeface="Arial" pitchFamily="34" charset="0"/>
            </a:endParaRPr>
          </a:p>
        </p:txBody>
      </p:sp>
      <p:sp>
        <p:nvSpPr>
          <p:cNvPr id="74787" name="Text Box 35"/>
          <p:cNvSpPr txBox="1">
            <a:spLocks noChangeArrowheads="1"/>
          </p:cNvSpPr>
          <p:nvPr/>
        </p:nvSpPr>
        <p:spPr bwMode="auto">
          <a:xfrm>
            <a:off x="7010400" y="243840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600" b="1">
                <a:latin typeface="Arial" pitchFamily="34" charset="0"/>
              </a:rPr>
              <a:t>54%</a:t>
            </a:r>
            <a:endParaRPr lang="en-GB" sz="1600" b="1" baseline="30000">
              <a:solidFill>
                <a:srgbClr val="FF6600"/>
              </a:solidFill>
              <a:latin typeface="Arial" pitchFamily="34" charset="0"/>
            </a:endParaRPr>
          </a:p>
        </p:txBody>
      </p:sp>
      <p:sp>
        <p:nvSpPr>
          <p:cNvPr id="74788" name="Line 36"/>
          <p:cNvSpPr>
            <a:spLocks noChangeShapeType="1"/>
          </p:cNvSpPr>
          <p:nvPr/>
        </p:nvSpPr>
        <p:spPr bwMode="auto">
          <a:xfrm flipV="1">
            <a:off x="6629400" y="2819400"/>
            <a:ext cx="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89" name="Rectangle 37"/>
          <p:cNvSpPr>
            <a:spLocks noChangeArrowheads="1"/>
          </p:cNvSpPr>
          <p:nvPr/>
        </p:nvSpPr>
        <p:spPr bwMode="auto">
          <a:xfrm>
            <a:off x="6324600" y="5754688"/>
            <a:ext cx="631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FFFF"/>
                </a:solidFill>
                <a:latin typeface="Arial" pitchFamily="34" charset="0"/>
              </a:rPr>
              <a:t>2001</a:t>
            </a:r>
          </a:p>
        </p:txBody>
      </p:sp>
      <p:sp>
        <p:nvSpPr>
          <p:cNvPr id="74790" name="Rectangle 38"/>
          <p:cNvSpPr>
            <a:spLocks noChangeArrowheads="1"/>
          </p:cNvSpPr>
          <p:nvPr/>
        </p:nvSpPr>
        <p:spPr bwMode="auto">
          <a:xfrm>
            <a:off x="1981200" y="5486400"/>
            <a:ext cx="606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1600" b="1">
                <a:latin typeface="Arial" pitchFamily="34" charset="0"/>
              </a:rPr>
              <a:t>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mtClean="0">
                <a:ea typeface="ＭＳ Ｐゴシック" pitchFamily="34" charset="-128"/>
              </a:rPr>
              <a:t>The peginterferon alfa-2b molecule</a:t>
            </a:r>
            <a:endParaRPr lang="en-US" smtClean="0">
              <a:ea typeface="ＭＳ Ｐゴシック" pitchFamily="34" charset="-128"/>
            </a:endParaRPr>
          </a:p>
        </p:txBody>
      </p:sp>
      <p:pic>
        <p:nvPicPr>
          <p:cNvPr id="52227" name="Picture 3" descr="VPMOLECU"/>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r="66451"/>
          <a:stretch>
            <a:fillRect/>
          </a:stretch>
        </p:blipFill>
        <p:spPr bwMode="auto">
          <a:xfrm>
            <a:off x="1828800" y="1660525"/>
            <a:ext cx="163988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VPMOLECU"/>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32738"/>
          <a:stretch>
            <a:fillRect/>
          </a:stretch>
        </p:blipFill>
        <p:spPr bwMode="auto">
          <a:xfrm>
            <a:off x="3352800" y="2209800"/>
            <a:ext cx="320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dissolve">
                                      <p:cBhvr>
                                        <p:cTn id="11"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676400"/>
          </a:xfrm>
        </p:spPr>
        <p:txBody>
          <a:bodyPr/>
          <a:lstStyle/>
          <a:p>
            <a:pPr eaLnBrk="1" hangingPunct="1"/>
            <a:r>
              <a:rPr lang="en-GB" sz="3600" smtClean="0">
                <a:ea typeface="ＭＳ Ｐゴシック" pitchFamily="34" charset="-128"/>
              </a:rPr>
              <a:t>Delayed plasma clearance of pegylated vs </a:t>
            </a:r>
            <a:br>
              <a:rPr lang="en-GB" sz="3600" smtClean="0">
                <a:ea typeface="ＭＳ Ｐゴシック" pitchFamily="34" charset="-128"/>
              </a:rPr>
            </a:br>
            <a:r>
              <a:rPr lang="en-GB" sz="3600" smtClean="0">
                <a:ea typeface="ＭＳ Ｐゴシック" pitchFamily="34" charset="-128"/>
              </a:rPr>
              <a:t>non-pegylated interferon</a:t>
            </a:r>
            <a:r>
              <a:rPr lang="en-GB" smtClean="0">
                <a:ea typeface="ＭＳ Ｐゴシック" pitchFamily="34" charset="-128"/>
              </a:rPr>
              <a:t> </a:t>
            </a:r>
          </a:p>
        </p:txBody>
      </p:sp>
      <p:sp>
        <p:nvSpPr>
          <p:cNvPr id="76803"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
        <p:nvSpPr>
          <p:cNvPr id="76804" name="Text Box 4"/>
          <p:cNvSpPr txBox="1">
            <a:spLocks noChangeArrowheads="1"/>
          </p:cNvSpPr>
          <p:nvPr/>
        </p:nvSpPr>
        <p:spPr bwMode="auto">
          <a:xfrm>
            <a:off x="1333500" y="6537325"/>
            <a:ext cx="6438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1000">
                <a:solidFill>
                  <a:schemeClr val="bg1"/>
                </a:solidFill>
                <a:latin typeface="Arial Narrow" pitchFamily="34" charset="0"/>
              </a:rPr>
              <a:t>Glue P </a:t>
            </a:r>
            <a:r>
              <a:rPr lang="en-GB" sz="1000" i="1">
                <a:solidFill>
                  <a:schemeClr val="bg1"/>
                </a:solidFill>
                <a:latin typeface="Arial Narrow" pitchFamily="34" charset="0"/>
              </a:rPr>
              <a:t>et al.</a:t>
            </a:r>
            <a:r>
              <a:rPr lang="en-GB" sz="1000">
                <a:solidFill>
                  <a:schemeClr val="bg1"/>
                </a:solidFill>
                <a:latin typeface="Arial Narrow" pitchFamily="34" charset="0"/>
              </a:rPr>
              <a:t> Clin Pharmacol Ther</a:t>
            </a:r>
            <a:r>
              <a:rPr lang="en-GB" sz="1000" i="1">
                <a:solidFill>
                  <a:schemeClr val="bg1"/>
                </a:solidFill>
                <a:latin typeface="Arial Narrow" pitchFamily="34" charset="0"/>
              </a:rPr>
              <a:t> </a:t>
            </a:r>
            <a:r>
              <a:rPr lang="en-GB" sz="1000">
                <a:solidFill>
                  <a:schemeClr val="bg1"/>
                </a:solidFill>
                <a:latin typeface="Arial Narrow" pitchFamily="34" charset="0"/>
              </a:rPr>
              <a:t>2000;68:556-567. </a:t>
            </a:r>
          </a:p>
        </p:txBody>
      </p:sp>
      <p:pic>
        <p:nvPicPr>
          <p:cNvPr id="76805" name="Picture 5" descr="SL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4038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1216025" y="609600"/>
            <a:ext cx="0" cy="563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827" name="Line 3"/>
          <p:cNvSpPr>
            <a:spLocks noChangeShapeType="1"/>
          </p:cNvSpPr>
          <p:nvPr/>
        </p:nvSpPr>
        <p:spPr bwMode="auto">
          <a:xfrm>
            <a:off x="1216025" y="6248400"/>
            <a:ext cx="65341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828" name="Rectangle 4"/>
          <p:cNvSpPr>
            <a:spLocks noChangeArrowheads="1"/>
          </p:cNvSpPr>
          <p:nvPr/>
        </p:nvSpPr>
        <p:spPr bwMode="auto">
          <a:xfrm>
            <a:off x="1216025" y="228600"/>
            <a:ext cx="3922713" cy="5986463"/>
          </a:xfrm>
          <a:prstGeom prst="rect">
            <a:avLst/>
          </a:prstGeom>
          <a:solidFill>
            <a:srgbClr val="FC0128"/>
          </a:solidFill>
          <a:ln w="12700">
            <a:solidFill>
              <a:schemeClr val="tx1"/>
            </a:solidFill>
            <a:miter lim="800000"/>
            <a:headEnd/>
            <a:tailEnd/>
          </a:ln>
        </p:spPr>
        <p:txBody>
          <a:bodyPr/>
          <a:lstStyle/>
          <a:p>
            <a:endParaRPr lang="en-US"/>
          </a:p>
        </p:txBody>
      </p:sp>
      <p:sp>
        <p:nvSpPr>
          <p:cNvPr id="77829" name="Line 5"/>
          <p:cNvSpPr>
            <a:spLocks noChangeShapeType="1"/>
          </p:cNvSpPr>
          <p:nvPr/>
        </p:nvSpPr>
        <p:spPr bwMode="auto">
          <a:xfrm>
            <a:off x="1216025" y="1676400"/>
            <a:ext cx="6107113"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830" name="Arc 6"/>
          <p:cNvSpPr>
            <a:spLocks/>
          </p:cNvSpPr>
          <p:nvPr/>
        </p:nvSpPr>
        <p:spPr bwMode="auto">
          <a:xfrm>
            <a:off x="1236663" y="1676400"/>
            <a:ext cx="5815012" cy="1116013"/>
          </a:xfrm>
          <a:custGeom>
            <a:avLst/>
            <a:gdLst>
              <a:gd name="T0" fmla="*/ 2147483647 w 21600"/>
              <a:gd name="T1" fmla="*/ 2147483647 h 21599"/>
              <a:gd name="T2" fmla="*/ 0 w 21600"/>
              <a:gd name="T3" fmla="*/ 0 h 21599"/>
              <a:gd name="T4" fmla="*/ 2147483647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594" y="21599"/>
                </a:moveTo>
                <a:cubicBezTo>
                  <a:pt x="9667" y="21597"/>
                  <a:pt x="0" y="11927"/>
                  <a:pt x="0" y="0"/>
                </a:cubicBezTo>
              </a:path>
              <a:path w="21600" h="21599" stroke="0" extrusionOk="0">
                <a:moveTo>
                  <a:pt x="21594" y="21599"/>
                </a:moveTo>
                <a:cubicBezTo>
                  <a:pt x="9667" y="21597"/>
                  <a:pt x="0" y="11927"/>
                  <a:pt x="0" y="0"/>
                </a:cubicBezTo>
                <a:lnTo>
                  <a:pt x="21600" y="0"/>
                </a:lnTo>
                <a:close/>
              </a:path>
            </a:pathLst>
          </a:custGeom>
          <a:noFill/>
          <a:ln w="508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1" name="Arc 7"/>
          <p:cNvSpPr>
            <a:spLocks/>
          </p:cNvSpPr>
          <p:nvPr/>
        </p:nvSpPr>
        <p:spPr bwMode="auto">
          <a:xfrm>
            <a:off x="1217613" y="1447800"/>
            <a:ext cx="4560887" cy="4687888"/>
          </a:xfrm>
          <a:custGeom>
            <a:avLst/>
            <a:gdLst>
              <a:gd name="T0" fmla="*/ 2147483647 w 21600"/>
              <a:gd name="T1" fmla="*/ 2147483647 h 21599"/>
              <a:gd name="T2" fmla="*/ 0 w 21600"/>
              <a:gd name="T3" fmla="*/ 0 h 21599"/>
              <a:gd name="T4" fmla="*/ 2147483647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593" y="21599"/>
                </a:moveTo>
                <a:cubicBezTo>
                  <a:pt x="9666" y="21596"/>
                  <a:pt x="0" y="11927"/>
                  <a:pt x="0" y="0"/>
                </a:cubicBezTo>
              </a:path>
              <a:path w="21600" h="21599" stroke="0" extrusionOk="0">
                <a:moveTo>
                  <a:pt x="21593" y="21599"/>
                </a:moveTo>
                <a:cubicBezTo>
                  <a:pt x="9666" y="21596"/>
                  <a:pt x="0" y="11927"/>
                  <a:pt x="0" y="0"/>
                </a:cubicBezTo>
                <a:lnTo>
                  <a:pt x="21600" y="0"/>
                </a:lnTo>
                <a:close/>
              </a:path>
            </a:pathLst>
          </a:custGeom>
          <a:noFill/>
          <a:ln w="508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Line 8"/>
          <p:cNvSpPr>
            <a:spLocks noChangeShapeType="1"/>
          </p:cNvSpPr>
          <p:nvPr/>
        </p:nvSpPr>
        <p:spPr bwMode="auto">
          <a:xfrm flipV="1">
            <a:off x="5775325" y="6129338"/>
            <a:ext cx="2401888" cy="635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833" name="Arc 9"/>
          <p:cNvSpPr>
            <a:spLocks/>
          </p:cNvSpPr>
          <p:nvPr/>
        </p:nvSpPr>
        <p:spPr bwMode="auto">
          <a:xfrm>
            <a:off x="3370263" y="3192463"/>
            <a:ext cx="4035425" cy="2227262"/>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2"/>
                  <a:pt x="9666" y="2"/>
                  <a:pt x="21592" y="-1"/>
                </a:cubicBezTo>
              </a:path>
              <a:path w="21600" h="21599" stroke="0" extrusionOk="0">
                <a:moveTo>
                  <a:pt x="0" y="21599"/>
                </a:moveTo>
                <a:cubicBezTo>
                  <a:pt x="0" y="9672"/>
                  <a:pt x="9666" y="2"/>
                  <a:pt x="21592" y="-1"/>
                </a:cubicBezTo>
                <a:lnTo>
                  <a:pt x="21600" y="21599"/>
                </a:lnTo>
                <a:close/>
              </a:path>
            </a:pathLst>
          </a:custGeom>
          <a:noFill/>
          <a:ln w="508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Arc 10"/>
          <p:cNvSpPr>
            <a:spLocks/>
          </p:cNvSpPr>
          <p:nvPr/>
        </p:nvSpPr>
        <p:spPr bwMode="auto">
          <a:xfrm>
            <a:off x="5776913" y="3829050"/>
            <a:ext cx="1557337" cy="2308225"/>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8" y="10"/>
                  <a:pt x="21579" y="-1"/>
                </a:cubicBezTo>
              </a:path>
              <a:path w="21600" h="21599" stroke="0" extrusionOk="0">
                <a:moveTo>
                  <a:pt x="0" y="21599"/>
                </a:moveTo>
                <a:cubicBezTo>
                  <a:pt x="0" y="9677"/>
                  <a:pt x="9658" y="10"/>
                  <a:pt x="21579" y="-1"/>
                </a:cubicBezTo>
                <a:lnTo>
                  <a:pt x="21600" y="21599"/>
                </a:lnTo>
                <a:close/>
              </a:path>
            </a:pathLst>
          </a:custGeom>
          <a:noFill/>
          <a:ln w="50800" cap="rnd">
            <a:solidFill>
              <a:srgbClr val="D49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Rectangle 11"/>
          <p:cNvSpPr>
            <a:spLocks noChangeArrowheads="1"/>
          </p:cNvSpPr>
          <p:nvPr/>
        </p:nvSpPr>
        <p:spPr bwMode="auto">
          <a:xfrm>
            <a:off x="209550" y="1306513"/>
            <a:ext cx="91916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b="1">
                <a:latin typeface="Geneva" charset="0"/>
              </a:rPr>
              <a:t>HCV </a:t>
            </a:r>
          </a:p>
          <a:p>
            <a:r>
              <a:rPr lang="en-GB" b="1">
                <a:latin typeface="Geneva" charset="0"/>
              </a:rPr>
              <a:t>RNA</a:t>
            </a:r>
          </a:p>
          <a:p>
            <a:endParaRPr lang="en-GB" b="1">
              <a:latin typeface="Geneva" charset="0"/>
            </a:endParaRPr>
          </a:p>
          <a:p>
            <a:endParaRPr lang="en-GB" b="1">
              <a:latin typeface="Geneva" charset="0"/>
            </a:endParaRPr>
          </a:p>
          <a:p>
            <a:endParaRPr lang="en-GB" b="1">
              <a:latin typeface="Geneva" charset="0"/>
            </a:endParaRPr>
          </a:p>
          <a:p>
            <a:endParaRPr lang="en-GB" b="1">
              <a:latin typeface="Geneva" charset="0"/>
            </a:endParaRPr>
          </a:p>
          <a:p>
            <a:endParaRPr lang="en-GB" b="1">
              <a:latin typeface="Geneva" charset="0"/>
            </a:endParaRPr>
          </a:p>
          <a:p>
            <a:endParaRPr lang="en-GB" b="1">
              <a:latin typeface="Geneva" charset="0"/>
            </a:endParaRPr>
          </a:p>
        </p:txBody>
      </p:sp>
      <p:sp>
        <p:nvSpPr>
          <p:cNvPr id="77836" name="Rectangle 12"/>
          <p:cNvSpPr>
            <a:spLocks noChangeArrowheads="1"/>
          </p:cNvSpPr>
          <p:nvPr/>
        </p:nvSpPr>
        <p:spPr bwMode="auto">
          <a:xfrm>
            <a:off x="136525" y="4865688"/>
            <a:ext cx="7477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77837" name="Rectangle 13"/>
          <p:cNvSpPr>
            <a:spLocks noChangeArrowheads="1"/>
          </p:cNvSpPr>
          <p:nvPr/>
        </p:nvSpPr>
        <p:spPr bwMode="auto">
          <a:xfrm>
            <a:off x="3262313" y="6372225"/>
            <a:ext cx="9032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b="1">
                <a:latin typeface="Geneva" charset="0"/>
              </a:rPr>
              <a:t>Time</a:t>
            </a:r>
          </a:p>
        </p:txBody>
      </p:sp>
      <p:sp>
        <p:nvSpPr>
          <p:cNvPr id="77838" name="Rectangle 14"/>
          <p:cNvSpPr>
            <a:spLocks noChangeArrowheads="1"/>
          </p:cNvSpPr>
          <p:nvPr/>
        </p:nvSpPr>
        <p:spPr bwMode="auto">
          <a:xfrm>
            <a:off x="1133475" y="284163"/>
            <a:ext cx="3467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a:latin typeface="Geneva" charset="0"/>
              </a:rPr>
              <a:t>  </a:t>
            </a:r>
            <a:r>
              <a:rPr lang="en-GB" b="1">
                <a:latin typeface="Geneva" charset="0"/>
              </a:rPr>
              <a:t>Interferon treatment</a:t>
            </a:r>
          </a:p>
        </p:txBody>
      </p:sp>
      <p:sp>
        <p:nvSpPr>
          <p:cNvPr id="77839" name="Rectangle 15"/>
          <p:cNvSpPr>
            <a:spLocks noChangeArrowheads="1"/>
          </p:cNvSpPr>
          <p:nvPr/>
        </p:nvSpPr>
        <p:spPr bwMode="auto">
          <a:xfrm>
            <a:off x="7240588" y="1171575"/>
            <a:ext cx="15684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solidFill>
                  <a:schemeClr val="tx2"/>
                </a:solidFill>
                <a:latin typeface="Geneva" charset="0"/>
              </a:rPr>
              <a:t>No response</a:t>
            </a:r>
          </a:p>
        </p:txBody>
      </p:sp>
      <p:sp>
        <p:nvSpPr>
          <p:cNvPr id="77840" name="Rectangle 16"/>
          <p:cNvSpPr>
            <a:spLocks noChangeArrowheads="1"/>
          </p:cNvSpPr>
          <p:nvPr/>
        </p:nvSpPr>
        <p:spPr bwMode="auto">
          <a:xfrm>
            <a:off x="7118350" y="2554288"/>
            <a:ext cx="19621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solidFill>
                  <a:schemeClr val="folHlink"/>
                </a:solidFill>
                <a:latin typeface="Geneva" charset="0"/>
              </a:rPr>
              <a:t>Partial response</a:t>
            </a:r>
          </a:p>
        </p:txBody>
      </p:sp>
      <p:sp>
        <p:nvSpPr>
          <p:cNvPr id="77841" name="Rectangle 17"/>
          <p:cNvSpPr>
            <a:spLocks noChangeArrowheads="1"/>
          </p:cNvSpPr>
          <p:nvPr/>
        </p:nvSpPr>
        <p:spPr bwMode="auto">
          <a:xfrm>
            <a:off x="7327900" y="3060700"/>
            <a:ext cx="16843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latin typeface="Geneva" charset="0"/>
              </a:rPr>
              <a:t>Breakthrough</a:t>
            </a:r>
          </a:p>
        </p:txBody>
      </p:sp>
      <p:sp>
        <p:nvSpPr>
          <p:cNvPr id="77842" name="Rectangle 18"/>
          <p:cNvSpPr>
            <a:spLocks noChangeArrowheads="1"/>
          </p:cNvSpPr>
          <p:nvPr/>
        </p:nvSpPr>
        <p:spPr bwMode="auto">
          <a:xfrm>
            <a:off x="7367588" y="3595688"/>
            <a:ext cx="10287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solidFill>
                  <a:srgbClr val="D49FFF"/>
                </a:solidFill>
                <a:latin typeface="Geneva" charset="0"/>
              </a:rPr>
              <a:t>Relapse</a:t>
            </a:r>
          </a:p>
        </p:txBody>
      </p:sp>
      <p:sp>
        <p:nvSpPr>
          <p:cNvPr id="77843" name="Rectangle 19"/>
          <p:cNvSpPr>
            <a:spLocks noChangeArrowheads="1"/>
          </p:cNvSpPr>
          <p:nvPr/>
        </p:nvSpPr>
        <p:spPr bwMode="auto">
          <a:xfrm>
            <a:off x="6942138" y="5310188"/>
            <a:ext cx="12684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latin typeface="Geneva" charset="0"/>
              </a:rPr>
              <a:t>Sustained</a:t>
            </a:r>
          </a:p>
          <a:p>
            <a:r>
              <a:rPr lang="en-GB" sz="1800" b="1">
                <a:latin typeface="Geneva" charset="0"/>
              </a:rPr>
              <a:t> response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685800" y="533400"/>
            <a:ext cx="7772400" cy="1143000"/>
          </a:xfrm>
        </p:spPr>
        <p:txBody>
          <a:bodyPr/>
          <a:lstStyle/>
          <a:p>
            <a:pPr eaLnBrk="1" hangingPunct="1"/>
            <a:r>
              <a:rPr lang="en-GB" sz="3200" b="0" smtClean="0">
                <a:latin typeface="Arial" pitchFamily="34" charset="0"/>
                <a:ea typeface="ＭＳ Ｐゴシック" pitchFamily="34" charset="-128"/>
              </a:rPr>
              <a:t>PEG-IFN </a:t>
            </a:r>
            <a:r>
              <a:rPr lang="en-GB" sz="3200" b="0" smtClean="0">
                <a:latin typeface="Symbol" pitchFamily="18" charset="2"/>
                <a:ea typeface="ＭＳ Ｐゴシック" pitchFamily="34" charset="-128"/>
              </a:rPr>
              <a:t></a:t>
            </a:r>
            <a:r>
              <a:rPr lang="en-GB" sz="3200" b="0" smtClean="0">
                <a:latin typeface="Arial" pitchFamily="34" charset="0"/>
                <a:ea typeface="ＭＳ Ｐゴシック" pitchFamily="34" charset="-128"/>
              </a:rPr>
              <a:t>2A (40kD) + RBV; </a:t>
            </a:r>
            <a:br>
              <a:rPr lang="en-GB" sz="3200" b="0" smtClean="0">
                <a:latin typeface="Arial" pitchFamily="34" charset="0"/>
                <a:ea typeface="ＭＳ Ｐゴシック" pitchFamily="34" charset="-128"/>
              </a:rPr>
            </a:br>
            <a:r>
              <a:rPr lang="en-GB" sz="3200" b="0" smtClean="0">
                <a:latin typeface="Arial" pitchFamily="34" charset="0"/>
                <a:ea typeface="ＭＳ Ｐゴシック" pitchFamily="34" charset="-128"/>
              </a:rPr>
              <a:t>SVR IN Genotype non-1</a:t>
            </a:r>
            <a:endParaRPr lang="en-GB" smtClean="0">
              <a:ea typeface="ＭＳ Ｐゴシック" pitchFamily="34" charset="-128"/>
            </a:endParaRPr>
          </a:p>
        </p:txBody>
      </p:sp>
      <p:graphicFrame>
        <p:nvGraphicFramePr>
          <p:cNvPr id="79874" name="Object 2"/>
          <p:cNvGraphicFramePr>
            <a:graphicFrameLocks noChangeAspect="1"/>
          </p:cNvGraphicFramePr>
          <p:nvPr>
            <p:ph type="chart" idx="1"/>
          </p:nvPr>
        </p:nvGraphicFramePr>
        <p:xfrm>
          <a:off x="609600" y="1600200"/>
          <a:ext cx="7772400" cy="4113213"/>
        </p:xfrm>
        <a:graphic>
          <a:graphicData uri="http://schemas.openxmlformats.org/presentationml/2006/ole">
            <mc:AlternateContent xmlns:mc="http://schemas.openxmlformats.org/markup-compatibility/2006">
              <mc:Choice xmlns:v="urn:schemas-microsoft-com:vml" Requires="v">
                <p:oleObj spid="_x0000_s79877" name="Chart" r:id="rId3" imgW="7772400" imgH="4114800" progId="MSGraph.Chart.8">
                  <p:embed followColorScheme="full"/>
                </p:oleObj>
              </mc:Choice>
              <mc:Fallback>
                <p:oleObj name="Chart" r:id="rId3" imgW="77724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772400" cy="411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6" name="Text Box 4"/>
          <p:cNvSpPr txBox="1">
            <a:spLocks noChangeArrowheads="1"/>
          </p:cNvSpPr>
          <p:nvPr/>
        </p:nvSpPr>
        <p:spPr bwMode="auto">
          <a:xfrm>
            <a:off x="1447800" y="5334000"/>
            <a:ext cx="7696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b="1">
                <a:latin typeface="Arial" pitchFamily="34" charset="0"/>
              </a:rPr>
              <a:t>800mg    1000/1200mg     800mg   1000/1200mg</a:t>
            </a:r>
          </a:p>
          <a:p>
            <a:pPr>
              <a:spcBef>
                <a:spcPct val="50000"/>
              </a:spcBef>
            </a:pPr>
            <a:r>
              <a:rPr lang="en-GB" b="1">
                <a:latin typeface="Arial" pitchFamily="34" charset="0"/>
              </a:rPr>
              <a:t>	24 weeks			48 weeks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GB" sz="3200" b="0" smtClean="0">
                <a:latin typeface="Arial" pitchFamily="34" charset="0"/>
                <a:ea typeface="ＭＳ Ｐゴシック" pitchFamily="34" charset="-128"/>
              </a:rPr>
              <a:t>PEG-IFN </a:t>
            </a:r>
            <a:r>
              <a:rPr lang="en-GB" sz="3200" b="0" smtClean="0">
                <a:latin typeface="Symbol" pitchFamily="18" charset="2"/>
                <a:ea typeface="ＭＳ Ｐゴシック" pitchFamily="34" charset="-128"/>
              </a:rPr>
              <a:t></a:t>
            </a:r>
            <a:r>
              <a:rPr lang="en-GB" sz="3200" b="0" smtClean="0">
                <a:latin typeface="Arial" pitchFamily="34" charset="0"/>
                <a:ea typeface="ＭＳ Ｐゴシック" pitchFamily="34" charset="-128"/>
              </a:rPr>
              <a:t>2A (40kD) + RBV; </a:t>
            </a:r>
            <a:br>
              <a:rPr lang="en-GB" sz="3200" b="0" smtClean="0">
                <a:latin typeface="Arial" pitchFamily="34" charset="0"/>
                <a:ea typeface="ＭＳ Ｐゴシック" pitchFamily="34" charset="-128"/>
              </a:rPr>
            </a:br>
            <a:r>
              <a:rPr lang="en-GB" sz="3200" b="0" smtClean="0">
                <a:latin typeface="Arial" pitchFamily="34" charset="0"/>
                <a:ea typeface="ＭＳ Ｐゴシック" pitchFamily="34" charset="-128"/>
              </a:rPr>
              <a:t>SVR IN Genotype 1</a:t>
            </a:r>
          </a:p>
        </p:txBody>
      </p:sp>
      <p:graphicFrame>
        <p:nvGraphicFramePr>
          <p:cNvPr id="80898" name="Object 2"/>
          <p:cNvGraphicFramePr>
            <a:graphicFrameLocks noChangeAspect="1"/>
          </p:cNvGraphicFramePr>
          <p:nvPr>
            <p:ph type="chart" idx="1"/>
          </p:nvPr>
        </p:nvGraphicFramePr>
        <p:xfrm>
          <a:off x="609600" y="1676400"/>
          <a:ext cx="7772400" cy="4113213"/>
        </p:xfrm>
        <a:graphic>
          <a:graphicData uri="http://schemas.openxmlformats.org/presentationml/2006/ole">
            <mc:AlternateContent xmlns:mc="http://schemas.openxmlformats.org/markup-compatibility/2006">
              <mc:Choice xmlns:v="urn:schemas-microsoft-com:vml" Requires="v">
                <p:oleObj spid="_x0000_s80901" name="Chart" r:id="rId3" imgW="7772400" imgH="4114800" progId="MSGraph.Chart.8">
                  <p:embed followColorScheme="full"/>
                </p:oleObj>
              </mc:Choice>
              <mc:Fallback>
                <p:oleObj name="Chart" r:id="rId3" imgW="77724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7772400" cy="411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Text Box 4"/>
          <p:cNvSpPr txBox="1">
            <a:spLocks noChangeArrowheads="1"/>
          </p:cNvSpPr>
          <p:nvPr/>
        </p:nvSpPr>
        <p:spPr bwMode="auto">
          <a:xfrm>
            <a:off x="1371600" y="5486400"/>
            <a:ext cx="6934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b="1">
                <a:latin typeface="Arial" pitchFamily="34" charset="0"/>
              </a:rPr>
              <a:t>800mg    1000/1200mg     800mg   1000/1200mg</a:t>
            </a:r>
          </a:p>
          <a:p>
            <a:pPr>
              <a:spcBef>
                <a:spcPct val="50000"/>
              </a:spcBef>
            </a:pPr>
            <a:r>
              <a:rPr lang="en-GB" b="1">
                <a:latin typeface="Arial" pitchFamily="34" charset="0"/>
              </a:rPr>
              <a:t>	24 weeks			48 weeks </a:t>
            </a:r>
          </a:p>
          <a:p>
            <a:pPr>
              <a:spcBef>
                <a:spcPct val="50000"/>
              </a:spcBef>
            </a:pP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46425" y="1503363"/>
            <a:ext cx="2209800" cy="642937"/>
          </a:xfrm>
          <a:prstGeom prst="rect">
            <a:avLst/>
          </a:prstGeom>
          <a:solidFill>
            <a:schemeClr val="accent1"/>
          </a:solidFill>
          <a:ln w="12700">
            <a:solidFill>
              <a:schemeClr val="tx1"/>
            </a:solidFill>
            <a:miter lim="800000"/>
            <a:headEnd/>
            <a:tailEnd/>
          </a:ln>
        </p:spPr>
        <p:txBody>
          <a:bodyPr/>
          <a:lstStyle/>
          <a:p>
            <a:endParaRPr lang="en-US"/>
          </a:p>
        </p:txBody>
      </p:sp>
      <p:sp>
        <p:nvSpPr>
          <p:cNvPr id="81923" name="Rectangle 3"/>
          <p:cNvSpPr>
            <a:spLocks noGrp="1" noChangeArrowheads="1"/>
          </p:cNvSpPr>
          <p:nvPr>
            <p:ph type="title"/>
          </p:nvPr>
        </p:nvSpPr>
        <p:spPr>
          <a:xfrm>
            <a:off x="2255838" y="630238"/>
            <a:ext cx="4670425" cy="690562"/>
          </a:xfrm>
          <a:noFill/>
        </p:spPr>
        <p:txBody>
          <a:bodyPr wrap="none" lIns="63500" tIns="25400" rIns="63500" bIns="25400" anchor="t">
            <a:spAutoFit/>
          </a:bodyPr>
          <a:lstStyle/>
          <a:p>
            <a:pPr eaLnBrk="1" hangingPunct="1">
              <a:lnSpc>
                <a:spcPct val="85000"/>
              </a:lnSpc>
            </a:pPr>
            <a:r>
              <a:rPr lang="en-GB" sz="4000" b="0" smtClean="0">
                <a:latin typeface="Helvetica" charset="0"/>
                <a:ea typeface="ＭＳ Ｐゴシック" pitchFamily="34" charset="-128"/>
              </a:rPr>
              <a:t>HCV MANAGEMENT</a:t>
            </a:r>
          </a:p>
        </p:txBody>
      </p:sp>
      <p:sp>
        <p:nvSpPr>
          <p:cNvPr id="81924" name="Rectangle 4"/>
          <p:cNvSpPr>
            <a:spLocks noChangeArrowheads="1"/>
          </p:cNvSpPr>
          <p:nvPr/>
        </p:nvSpPr>
        <p:spPr bwMode="auto">
          <a:xfrm>
            <a:off x="2646363" y="2573338"/>
            <a:ext cx="3494087" cy="784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25" name="Rectangle 5"/>
          <p:cNvSpPr>
            <a:spLocks noChangeArrowheads="1"/>
          </p:cNvSpPr>
          <p:nvPr/>
        </p:nvSpPr>
        <p:spPr bwMode="auto">
          <a:xfrm>
            <a:off x="6354763" y="3071813"/>
            <a:ext cx="2212975" cy="642937"/>
          </a:xfrm>
          <a:prstGeom prst="rect">
            <a:avLst/>
          </a:prstGeom>
          <a:solidFill>
            <a:schemeClr val="accent1"/>
          </a:solidFill>
          <a:ln w="12700">
            <a:solidFill>
              <a:schemeClr val="tx1"/>
            </a:solidFill>
            <a:miter lim="800000"/>
            <a:headEnd/>
            <a:tailEnd/>
          </a:ln>
        </p:spPr>
        <p:txBody>
          <a:bodyPr/>
          <a:lstStyle/>
          <a:p>
            <a:endParaRPr lang="en-US"/>
          </a:p>
        </p:txBody>
      </p:sp>
      <p:sp>
        <p:nvSpPr>
          <p:cNvPr id="81926" name="Rectangle 6"/>
          <p:cNvSpPr>
            <a:spLocks noChangeArrowheads="1"/>
          </p:cNvSpPr>
          <p:nvPr/>
        </p:nvSpPr>
        <p:spPr bwMode="auto">
          <a:xfrm>
            <a:off x="3048000" y="3581400"/>
            <a:ext cx="2743200" cy="685800"/>
          </a:xfrm>
          <a:prstGeom prst="rect">
            <a:avLst/>
          </a:prstGeom>
          <a:solidFill>
            <a:schemeClr val="accent1"/>
          </a:solidFill>
          <a:ln w="12700">
            <a:solidFill>
              <a:schemeClr val="tx1"/>
            </a:solidFill>
            <a:miter lim="800000"/>
            <a:headEnd/>
            <a:tailEnd/>
          </a:ln>
        </p:spPr>
        <p:txBody>
          <a:bodyPr/>
          <a:lstStyle/>
          <a:p>
            <a:endParaRPr lang="en-US"/>
          </a:p>
        </p:txBody>
      </p:sp>
      <p:sp>
        <p:nvSpPr>
          <p:cNvPr id="81927" name="Rectangle 7"/>
          <p:cNvSpPr>
            <a:spLocks noChangeArrowheads="1"/>
          </p:cNvSpPr>
          <p:nvPr/>
        </p:nvSpPr>
        <p:spPr bwMode="auto">
          <a:xfrm>
            <a:off x="292100" y="3143250"/>
            <a:ext cx="2211388" cy="642938"/>
          </a:xfrm>
          <a:prstGeom prst="rect">
            <a:avLst/>
          </a:prstGeom>
          <a:solidFill>
            <a:schemeClr val="accent1"/>
          </a:solidFill>
          <a:ln w="12700">
            <a:solidFill>
              <a:schemeClr val="tx1"/>
            </a:solidFill>
            <a:miter lim="800000"/>
            <a:headEnd/>
            <a:tailEnd/>
          </a:ln>
        </p:spPr>
        <p:txBody>
          <a:bodyPr/>
          <a:lstStyle/>
          <a:p>
            <a:endParaRPr lang="en-US"/>
          </a:p>
        </p:txBody>
      </p:sp>
      <p:sp>
        <p:nvSpPr>
          <p:cNvPr id="81928" name="Rectangle 8"/>
          <p:cNvSpPr>
            <a:spLocks noChangeArrowheads="1"/>
          </p:cNvSpPr>
          <p:nvPr/>
        </p:nvSpPr>
        <p:spPr bwMode="auto">
          <a:xfrm>
            <a:off x="3203575" y="1454150"/>
            <a:ext cx="2009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PCR pos</a:t>
            </a:r>
          </a:p>
        </p:txBody>
      </p:sp>
      <p:sp>
        <p:nvSpPr>
          <p:cNvPr id="81929" name="Rectangle 9"/>
          <p:cNvSpPr>
            <a:spLocks noChangeArrowheads="1"/>
          </p:cNvSpPr>
          <p:nvPr/>
        </p:nvSpPr>
        <p:spPr bwMode="auto">
          <a:xfrm>
            <a:off x="2705100" y="2595563"/>
            <a:ext cx="3330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LIVER BIOPSY</a:t>
            </a:r>
          </a:p>
        </p:txBody>
      </p:sp>
      <p:sp>
        <p:nvSpPr>
          <p:cNvPr id="81930" name="Rectangle 10"/>
          <p:cNvSpPr>
            <a:spLocks noChangeArrowheads="1"/>
          </p:cNvSpPr>
          <p:nvPr/>
        </p:nvSpPr>
        <p:spPr bwMode="auto">
          <a:xfrm>
            <a:off x="706438" y="3094038"/>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mild</a:t>
            </a:r>
          </a:p>
        </p:txBody>
      </p:sp>
      <p:sp>
        <p:nvSpPr>
          <p:cNvPr id="81931" name="Rectangle 11"/>
          <p:cNvSpPr>
            <a:spLocks noChangeArrowheads="1"/>
          </p:cNvSpPr>
          <p:nvPr/>
        </p:nvSpPr>
        <p:spPr bwMode="auto">
          <a:xfrm>
            <a:off x="3346450" y="3592513"/>
            <a:ext cx="2444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3600">
                <a:latin typeface="Helvetica" charset="0"/>
              </a:rPr>
              <a:t>moderate</a:t>
            </a:r>
          </a:p>
        </p:txBody>
      </p:sp>
      <p:sp>
        <p:nvSpPr>
          <p:cNvPr id="81932" name="Rectangle 12"/>
          <p:cNvSpPr>
            <a:spLocks noChangeArrowheads="1"/>
          </p:cNvSpPr>
          <p:nvPr/>
        </p:nvSpPr>
        <p:spPr bwMode="auto">
          <a:xfrm>
            <a:off x="6484938" y="3022600"/>
            <a:ext cx="1882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cirrhosis</a:t>
            </a:r>
          </a:p>
        </p:txBody>
      </p:sp>
      <p:sp>
        <p:nvSpPr>
          <p:cNvPr id="81933" name="Rectangle 13"/>
          <p:cNvSpPr>
            <a:spLocks noChangeArrowheads="1"/>
          </p:cNvSpPr>
          <p:nvPr/>
        </p:nvSpPr>
        <p:spPr bwMode="auto">
          <a:xfrm>
            <a:off x="3073400" y="4356100"/>
            <a:ext cx="2212975" cy="641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4" name="Rectangle 14"/>
          <p:cNvSpPr>
            <a:spLocks noChangeArrowheads="1"/>
          </p:cNvSpPr>
          <p:nvPr/>
        </p:nvSpPr>
        <p:spPr bwMode="auto">
          <a:xfrm>
            <a:off x="292100" y="4070350"/>
            <a:ext cx="2211388" cy="641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5" name="Rectangle 15"/>
          <p:cNvSpPr>
            <a:spLocks noChangeArrowheads="1"/>
          </p:cNvSpPr>
          <p:nvPr/>
        </p:nvSpPr>
        <p:spPr bwMode="auto">
          <a:xfrm>
            <a:off x="6354763" y="3998913"/>
            <a:ext cx="2212975" cy="642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6" name="Rectangle 16"/>
          <p:cNvSpPr>
            <a:spLocks noChangeArrowheads="1"/>
          </p:cNvSpPr>
          <p:nvPr/>
        </p:nvSpPr>
        <p:spPr bwMode="auto">
          <a:xfrm>
            <a:off x="279400" y="4021138"/>
            <a:ext cx="2238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 await trial</a:t>
            </a:r>
          </a:p>
        </p:txBody>
      </p:sp>
      <p:sp>
        <p:nvSpPr>
          <p:cNvPr id="81937" name="Rectangle 17"/>
          <p:cNvSpPr>
            <a:spLocks noChangeArrowheads="1"/>
          </p:cNvSpPr>
          <p:nvPr/>
        </p:nvSpPr>
        <p:spPr bwMode="auto">
          <a:xfrm>
            <a:off x="3632200" y="4306888"/>
            <a:ext cx="1095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treat</a:t>
            </a:r>
          </a:p>
        </p:txBody>
      </p:sp>
      <p:sp>
        <p:nvSpPr>
          <p:cNvPr id="81938" name="Rectangle 18"/>
          <p:cNvSpPr>
            <a:spLocks noChangeArrowheads="1"/>
          </p:cNvSpPr>
          <p:nvPr/>
        </p:nvSpPr>
        <p:spPr bwMode="auto">
          <a:xfrm>
            <a:off x="609600" y="5257800"/>
            <a:ext cx="3352800" cy="641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9" name="Rectangle 19"/>
          <p:cNvSpPr>
            <a:spLocks noChangeArrowheads="1"/>
          </p:cNvSpPr>
          <p:nvPr/>
        </p:nvSpPr>
        <p:spPr bwMode="auto">
          <a:xfrm>
            <a:off x="4643438" y="5140325"/>
            <a:ext cx="4067175" cy="712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0" name="Rectangle 20"/>
          <p:cNvSpPr>
            <a:spLocks noChangeArrowheads="1"/>
          </p:cNvSpPr>
          <p:nvPr/>
        </p:nvSpPr>
        <p:spPr bwMode="auto">
          <a:xfrm>
            <a:off x="609600" y="5334000"/>
            <a:ext cx="37893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3600">
                <a:latin typeface="Helvetica" charset="0"/>
              </a:rPr>
              <a:t>genotype 1, 4</a:t>
            </a:r>
          </a:p>
        </p:txBody>
      </p:sp>
      <p:sp>
        <p:nvSpPr>
          <p:cNvPr id="81941" name="Rectangle 21"/>
          <p:cNvSpPr>
            <a:spLocks noChangeArrowheads="1"/>
          </p:cNvSpPr>
          <p:nvPr/>
        </p:nvSpPr>
        <p:spPr bwMode="auto">
          <a:xfrm>
            <a:off x="5029200" y="5257800"/>
            <a:ext cx="2949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genotype 2, 3</a:t>
            </a:r>
          </a:p>
        </p:txBody>
      </p:sp>
      <p:sp>
        <p:nvSpPr>
          <p:cNvPr id="81942" name="Rectangle 22"/>
          <p:cNvSpPr>
            <a:spLocks noChangeArrowheads="1"/>
          </p:cNvSpPr>
          <p:nvPr/>
        </p:nvSpPr>
        <p:spPr bwMode="auto">
          <a:xfrm>
            <a:off x="5072063" y="6096000"/>
            <a:ext cx="2776537"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3" name="Rectangle 23"/>
          <p:cNvSpPr>
            <a:spLocks noChangeArrowheads="1"/>
          </p:cNvSpPr>
          <p:nvPr/>
        </p:nvSpPr>
        <p:spPr bwMode="auto">
          <a:xfrm>
            <a:off x="1984375" y="6088063"/>
            <a:ext cx="180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endParaRPr lang="en-GB" sz="3600">
              <a:latin typeface="Helvetica" charset="0"/>
            </a:endParaRPr>
          </a:p>
          <a:p>
            <a:endParaRPr lang="en-GB" sz="3600">
              <a:latin typeface="Helvetica" charset="0"/>
            </a:endParaRPr>
          </a:p>
        </p:txBody>
      </p:sp>
      <p:sp>
        <p:nvSpPr>
          <p:cNvPr id="81944" name="Line 24"/>
          <p:cNvSpPr>
            <a:spLocks noChangeShapeType="1"/>
          </p:cNvSpPr>
          <p:nvPr/>
        </p:nvSpPr>
        <p:spPr bwMode="auto">
          <a:xfrm>
            <a:off x="4071938" y="2146300"/>
            <a:ext cx="0" cy="427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45" name="Line 25"/>
          <p:cNvSpPr>
            <a:spLocks noChangeShapeType="1"/>
          </p:cNvSpPr>
          <p:nvPr/>
        </p:nvSpPr>
        <p:spPr bwMode="auto">
          <a:xfrm flipV="1">
            <a:off x="2503488" y="3214688"/>
            <a:ext cx="142875"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46" name="Line 26"/>
          <p:cNvSpPr>
            <a:spLocks noChangeShapeType="1"/>
          </p:cNvSpPr>
          <p:nvPr/>
        </p:nvSpPr>
        <p:spPr bwMode="auto">
          <a:xfrm>
            <a:off x="4000500" y="3357563"/>
            <a:ext cx="0"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47" name="Line 27"/>
          <p:cNvSpPr>
            <a:spLocks noChangeShapeType="1"/>
          </p:cNvSpPr>
          <p:nvPr/>
        </p:nvSpPr>
        <p:spPr bwMode="auto">
          <a:xfrm>
            <a:off x="6140450" y="3214688"/>
            <a:ext cx="214313" cy="142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48" name="Line 28"/>
          <p:cNvSpPr>
            <a:spLocks noChangeShapeType="1"/>
          </p:cNvSpPr>
          <p:nvPr/>
        </p:nvSpPr>
        <p:spPr bwMode="auto">
          <a:xfrm>
            <a:off x="7426325" y="3714750"/>
            <a:ext cx="0" cy="284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49" name="Line 29"/>
          <p:cNvSpPr>
            <a:spLocks noChangeShapeType="1"/>
          </p:cNvSpPr>
          <p:nvPr/>
        </p:nvSpPr>
        <p:spPr bwMode="auto">
          <a:xfrm>
            <a:off x="4000500" y="4213225"/>
            <a:ext cx="0" cy="142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0" name="Line 30"/>
          <p:cNvSpPr>
            <a:spLocks noChangeShapeType="1"/>
          </p:cNvSpPr>
          <p:nvPr/>
        </p:nvSpPr>
        <p:spPr bwMode="auto">
          <a:xfrm>
            <a:off x="1147763" y="3786188"/>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1" name="Line 31"/>
          <p:cNvSpPr>
            <a:spLocks noChangeShapeType="1"/>
          </p:cNvSpPr>
          <p:nvPr/>
        </p:nvSpPr>
        <p:spPr bwMode="auto">
          <a:xfrm flipH="1">
            <a:off x="3048000" y="5029200"/>
            <a:ext cx="228600" cy="18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2" name="Line 32"/>
          <p:cNvSpPr>
            <a:spLocks noChangeShapeType="1"/>
          </p:cNvSpPr>
          <p:nvPr/>
        </p:nvSpPr>
        <p:spPr bwMode="auto">
          <a:xfrm>
            <a:off x="2503488" y="5853113"/>
            <a:ext cx="0"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3" name="Line 33"/>
          <p:cNvSpPr>
            <a:spLocks noChangeShapeType="1"/>
          </p:cNvSpPr>
          <p:nvPr/>
        </p:nvSpPr>
        <p:spPr bwMode="auto">
          <a:xfrm>
            <a:off x="5286375" y="4997450"/>
            <a:ext cx="141288" cy="142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4" name="Line 34"/>
          <p:cNvSpPr>
            <a:spLocks noChangeShapeType="1"/>
          </p:cNvSpPr>
          <p:nvPr/>
        </p:nvSpPr>
        <p:spPr bwMode="auto">
          <a:xfrm>
            <a:off x="6284913" y="5853113"/>
            <a:ext cx="0"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5" name="Rectangle 35"/>
          <p:cNvSpPr>
            <a:spLocks noChangeArrowheads="1"/>
          </p:cNvSpPr>
          <p:nvPr/>
        </p:nvSpPr>
        <p:spPr bwMode="auto">
          <a:xfrm>
            <a:off x="1447800" y="6019800"/>
            <a:ext cx="2211388" cy="5699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6" name="Text Box 36"/>
          <p:cNvSpPr txBox="1">
            <a:spLocks noChangeArrowheads="1"/>
          </p:cNvSpPr>
          <p:nvPr/>
        </p:nvSpPr>
        <p:spPr bwMode="auto">
          <a:xfrm>
            <a:off x="1736725" y="6126163"/>
            <a:ext cx="16144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Geneva" charset="0"/>
              </a:rPr>
              <a:t>48 weeks</a:t>
            </a:r>
            <a:endParaRPr lang="en-GB"/>
          </a:p>
        </p:txBody>
      </p:sp>
      <p:sp>
        <p:nvSpPr>
          <p:cNvPr id="81957" name="Text Box 37"/>
          <p:cNvSpPr txBox="1">
            <a:spLocks noChangeArrowheads="1"/>
          </p:cNvSpPr>
          <p:nvPr/>
        </p:nvSpPr>
        <p:spPr bwMode="auto">
          <a:xfrm>
            <a:off x="5470525" y="6126163"/>
            <a:ext cx="16144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b="1">
                <a:latin typeface="Geneva" charset="0"/>
              </a:rPr>
              <a:t>24 weeks</a:t>
            </a:r>
            <a:endParaRPr lang="en-GB"/>
          </a:p>
        </p:txBody>
      </p:sp>
      <p:sp>
        <p:nvSpPr>
          <p:cNvPr id="81958" name="Rectangle 38"/>
          <p:cNvSpPr>
            <a:spLocks noChangeArrowheads="1"/>
          </p:cNvSpPr>
          <p:nvPr/>
        </p:nvSpPr>
        <p:spPr bwMode="auto">
          <a:xfrm>
            <a:off x="6400800" y="4038600"/>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      ?</a:t>
            </a:r>
          </a:p>
        </p:txBody>
      </p:sp>
      <p:sp>
        <p:nvSpPr>
          <p:cNvPr id="81959" name="Rectangle 39"/>
          <p:cNvSpPr>
            <a:spLocks noChangeArrowheads="1"/>
          </p:cNvSpPr>
          <p:nvPr/>
        </p:nvSpPr>
        <p:spPr bwMode="auto">
          <a:xfrm>
            <a:off x="5943600" y="1219200"/>
            <a:ext cx="2133600" cy="1143000"/>
          </a:xfrm>
          <a:prstGeom prst="rect">
            <a:avLst/>
          </a:prstGeom>
          <a:solidFill>
            <a:schemeClr val="bg1"/>
          </a:solidFill>
          <a:ln w="9525">
            <a:solidFill>
              <a:schemeClr val="tx1"/>
            </a:solidFill>
            <a:miter lim="800000"/>
            <a:headEnd/>
            <a:tailEnd/>
          </a:ln>
        </p:spPr>
        <p:txBody>
          <a:bodyPr wrap="none" anchor="ctr"/>
          <a:lstStyle/>
          <a:p>
            <a:pPr algn="ctr"/>
            <a:r>
              <a:rPr lang="en-GB">
                <a:solidFill>
                  <a:srgbClr val="ED181E"/>
                </a:solidFill>
                <a:latin typeface="Geneva" charset="0"/>
              </a:rPr>
              <a:t>Risk v benefit</a:t>
            </a:r>
            <a:endParaRPr lang="en-GB"/>
          </a:p>
        </p:txBody>
      </p:sp>
      <p:sp>
        <p:nvSpPr>
          <p:cNvPr id="81960" name="Line 40"/>
          <p:cNvSpPr>
            <a:spLocks noChangeShapeType="1"/>
          </p:cNvSpPr>
          <p:nvPr/>
        </p:nvSpPr>
        <p:spPr bwMode="auto">
          <a:xfrm flipH="1">
            <a:off x="6172200" y="2362200"/>
            <a:ext cx="609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146425" y="1503363"/>
            <a:ext cx="2209800" cy="642937"/>
          </a:xfrm>
          <a:prstGeom prst="rect">
            <a:avLst/>
          </a:prstGeom>
          <a:solidFill>
            <a:schemeClr val="accent1"/>
          </a:solidFill>
          <a:ln w="12700">
            <a:solidFill>
              <a:schemeClr val="tx1"/>
            </a:solidFill>
            <a:miter lim="800000"/>
            <a:headEnd/>
            <a:tailEnd/>
          </a:ln>
        </p:spPr>
        <p:txBody>
          <a:bodyPr/>
          <a:lstStyle/>
          <a:p>
            <a:endParaRPr lang="en-US"/>
          </a:p>
        </p:txBody>
      </p:sp>
      <p:sp>
        <p:nvSpPr>
          <p:cNvPr id="82947" name="Rectangle 3"/>
          <p:cNvSpPr>
            <a:spLocks noGrp="1" noChangeArrowheads="1"/>
          </p:cNvSpPr>
          <p:nvPr>
            <p:ph type="title"/>
          </p:nvPr>
        </p:nvSpPr>
        <p:spPr>
          <a:xfrm>
            <a:off x="419100" y="762000"/>
            <a:ext cx="8362950" cy="568325"/>
          </a:xfrm>
          <a:noFill/>
        </p:spPr>
        <p:txBody>
          <a:bodyPr wrap="none" lIns="63500" tIns="25400" rIns="63500" bIns="25400" anchor="t">
            <a:spAutoFit/>
          </a:bodyPr>
          <a:lstStyle/>
          <a:p>
            <a:pPr eaLnBrk="1" hangingPunct="1">
              <a:lnSpc>
                <a:spcPct val="85000"/>
              </a:lnSpc>
            </a:pPr>
            <a:r>
              <a:rPr lang="en-GB" sz="4000" b="0" smtClean="0">
                <a:latin typeface="Helvetica" charset="0"/>
                <a:ea typeface="ＭＳ Ｐゴシック" pitchFamily="34" charset="-128"/>
              </a:rPr>
              <a:t>HCV MANAGEMENT- POST TRIAL</a:t>
            </a:r>
          </a:p>
        </p:txBody>
      </p:sp>
      <p:sp>
        <p:nvSpPr>
          <p:cNvPr id="82948" name="Rectangle 4"/>
          <p:cNvSpPr>
            <a:spLocks noChangeArrowheads="1"/>
          </p:cNvSpPr>
          <p:nvPr/>
        </p:nvSpPr>
        <p:spPr bwMode="auto">
          <a:xfrm>
            <a:off x="304800" y="2590800"/>
            <a:ext cx="3962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9" name="Rectangle 5"/>
          <p:cNvSpPr>
            <a:spLocks noChangeArrowheads="1"/>
          </p:cNvSpPr>
          <p:nvPr/>
        </p:nvSpPr>
        <p:spPr bwMode="auto">
          <a:xfrm>
            <a:off x="3203575" y="1454150"/>
            <a:ext cx="2009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PCR pos</a:t>
            </a:r>
          </a:p>
        </p:txBody>
      </p:sp>
      <p:sp>
        <p:nvSpPr>
          <p:cNvPr id="82950" name="Rectangle 6"/>
          <p:cNvSpPr>
            <a:spLocks noChangeArrowheads="1"/>
          </p:cNvSpPr>
          <p:nvPr/>
        </p:nvSpPr>
        <p:spPr bwMode="auto">
          <a:xfrm>
            <a:off x="457200" y="2743200"/>
            <a:ext cx="3587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genotypes 2 or 3</a:t>
            </a:r>
          </a:p>
        </p:txBody>
      </p:sp>
      <p:sp>
        <p:nvSpPr>
          <p:cNvPr id="82951" name="Rectangle 7"/>
          <p:cNvSpPr>
            <a:spLocks noChangeArrowheads="1"/>
          </p:cNvSpPr>
          <p:nvPr/>
        </p:nvSpPr>
        <p:spPr bwMode="auto">
          <a:xfrm>
            <a:off x="914400" y="5257800"/>
            <a:ext cx="2212975" cy="641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2" name="Rectangle 9"/>
          <p:cNvSpPr>
            <a:spLocks noChangeArrowheads="1"/>
          </p:cNvSpPr>
          <p:nvPr/>
        </p:nvSpPr>
        <p:spPr bwMode="auto">
          <a:xfrm>
            <a:off x="279400" y="4021138"/>
            <a:ext cx="942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3600">
                <a:latin typeface="Helvetica" charset="0"/>
              </a:rPr>
              <a:t>      </a:t>
            </a:r>
          </a:p>
        </p:txBody>
      </p:sp>
      <p:sp>
        <p:nvSpPr>
          <p:cNvPr id="82953" name="Rectangle 10"/>
          <p:cNvSpPr>
            <a:spLocks noChangeArrowheads="1"/>
          </p:cNvSpPr>
          <p:nvPr/>
        </p:nvSpPr>
        <p:spPr bwMode="auto">
          <a:xfrm flipH="1">
            <a:off x="1219200" y="5181600"/>
            <a:ext cx="1676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3600">
                <a:latin typeface="Helvetica" charset="0"/>
              </a:rPr>
              <a:t>treat</a:t>
            </a:r>
          </a:p>
        </p:txBody>
      </p:sp>
      <p:sp>
        <p:nvSpPr>
          <p:cNvPr id="82954" name="Rectangle 11"/>
          <p:cNvSpPr>
            <a:spLocks noChangeArrowheads="1"/>
          </p:cNvSpPr>
          <p:nvPr/>
        </p:nvSpPr>
        <p:spPr bwMode="auto">
          <a:xfrm>
            <a:off x="4495800" y="2590800"/>
            <a:ext cx="33528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5" name="Rectangle 12"/>
          <p:cNvSpPr>
            <a:spLocks noChangeArrowheads="1"/>
          </p:cNvSpPr>
          <p:nvPr/>
        </p:nvSpPr>
        <p:spPr bwMode="auto">
          <a:xfrm>
            <a:off x="4495800" y="2743200"/>
            <a:ext cx="37893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3600">
                <a:latin typeface="Helvetica" charset="0"/>
              </a:rPr>
              <a:t>genotype 1, 4</a:t>
            </a:r>
          </a:p>
        </p:txBody>
      </p:sp>
      <p:sp>
        <p:nvSpPr>
          <p:cNvPr id="82956" name="Rectangle 13"/>
          <p:cNvSpPr>
            <a:spLocks noChangeArrowheads="1"/>
          </p:cNvSpPr>
          <p:nvPr/>
        </p:nvSpPr>
        <p:spPr bwMode="auto">
          <a:xfrm>
            <a:off x="1984375" y="6088063"/>
            <a:ext cx="180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endParaRPr lang="en-GB" sz="3600">
              <a:latin typeface="Helvetica" charset="0"/>
            </a:endParaRPr>
          </a:p>
          <a:p>
            <a:endParaRPr lang="en-GB" sz="3600">
              <a:latin typeface="Helvetica" charset="0"/>
            </a:endParaRPr>
          </a:p>
        </p:txBody>
      </p:sp>
      <p:sp>
        <p:nvSpPr>
          <p:cNvPr id="82957" name="Line 14"/>
          <p:cNvSpPr>
            <a:spLocks noChangeShapeType="1"/>
          </p:cNvSpPr>
          <p:nvPr/>
        </p:nvSpPr>
        <p:spPr bwMode="auto">
          <a:xfrm>
            <a:off x="4071938" y="2146300"/>
            <a:ext cx="0" cy="427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58" name="Line 15"/>
          <p:cNvSpPr>
            <a:spLocks noChangeShapeType="1"/>
          </p:cNvSpPr>
          <p:nvPr/>
        </p:nvSpPr>
        <p:spPr bwMode="auto">
          <a:xfrm>
            <a:off x="2133600" y="34290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959" name="Line 16"/>
          <p:cNvSpPr>
            <a:spLocks noChangeShapeType="1"/>
          </p:cNvSpPr>
          <p:nvPr/>
        </p:nvSpPr>
        <p:spPr bwMode="auto">
          <a:xfrm>
            <a:off x="4953000" y="2133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960" name="Line 17"/>
          <p:cNvSpPr>
            <a:spLocks noChangeShapeType="1"/>
          </p:cNvSpPr>
          <p:nvPr/>
        </p:nvSpPr>
        <p:spPr bwMode="auto">
          <a:xfrm>
            <a:off x="4800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961" name="Rectangle 19"/>
          <p:cNvSpPr>
            <a:spLocks noChangeArrowheads="1"/>
          </p:cNvSpPr>
          <p:nvPr/>
        </p:nvSpPr>
        <p:spPr bwMode="auto">
          <a:xfrm>
            <a:off x="2667000" y="3733800"/>
            <a:ext cx="24384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62" name="Text Box 21"/>
          <p:cNvSpPr txBox="1">
            <a:spLocks noChangeArrowheads="1"/>
          </p:cNvSpPr>
          <p:nvPr/>
        </p:nvSpPr>
        <p:spPr bwMode="auto">
          <a:xfrm>
            <a:off x="2955925" y="3797300"/>
            <a:ext cx="21669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r>
              <a:rPr lang="en-GB" sz="3600">
                <a:latin typeface="Helvetica" charset="0"/>
              </a:rPr>
              <a:t>Less than</a:t>
            </a:r>
          </a:p>
          <a:p>
            <a:pPr eaLnBrk="1" hangingPunct="1"/>
            <a:r>
              <a:rPr lang="en-GB" sz="3600">
                <a:latin typeface="Helvetica" charset="0"/>
              </a:rPr>
              <a:t>65 yr</a:t>
            </a:r>
          </a:p>
        </p:txBody>
      </p:sp>
      <p:sp>
        <p:nvSpPr>
          <p:cNvPr id="82963" name="Line 22"/>
          <p:cNvSpPr>
            <a:spLocks noChangeShapeType="1"/>
          </p:cNvSpPr>
          <p:nvPr/>
        </p:nvSpPr>
        <p:spPr bwMode="auto">
          <a:xfrm>
            <a:off x="28194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35113" y="833438"/>
            <a:ext cx="6115050" cy="981075"/>
          </a:xfrm>
          <a:noFill/>
        </p:spPr>
        <p:txBody>
          <a:bodyPr wrap="none" lIns="60325" tIns="23813" rIns="60325" bIns="23813" anchor="t">
            <a:spAutoFit/>
          </a:bodyPr>
          <a:lstStyle/>
          <a:p>
            <a:pPr defTabSz="858838" eaLnBrk="1" hangingPunct="1">
              <a:lnSpc>
                <a:spcPct val="85000"/>
              </a:lnSpc>
            </a:pPr>
            <a:r>
              <a:rPr lang="en-GB" sz="3600" smtClean="0">
                <a:latin typeface="Helvetica" charset="0"/>
                <a:ea typeface="ＭＳ Ｐゴシック" pitchFamily="34" charset="-128"/>
              </a:rPr>
              <a:t>LIVER TRANSPLANTATION</a:t>
            </a:r>
            <a:br>
              <a:rPr lang="en-GB" sz="3600" smtClean="0">
                <a:latin typeface="Helvetica" charset="0"/>
                <a:ea typeface="ＭＳ Ｐゴシック" pitchFamily="34" charset="-128"/>
              </a:rPr>
            </a:br>
            <a:r>
              <a:rPr lang="en-GB" sz="3600" smtClean="0">
                <a:latin typeface="Helvetica" charset="0"/>
                <a:ea typeface="ＭＳ Ｐゴシック" pitchFamily="34" charset="-128"/>
              </a:rPr>
              <a:t>AND HCV</a:t>
            </a:r>
            <a:endParaRPr lang="en-GB" sz="3600" b="0" smtClean="0">
              <a:latin typeface="Helvetica" charset="0"/>
              <a:ea typeface="ＭＳ Ｐゴシック" pitchFamily="34" charset="-128"/>
            </a:endParaRPr>
          </a:p>
        </p:txBody>
      </p:sp>
      <p:sp>
        <p:nvSpPr>
          <p:cNvPr id="83971" name="Freeform 3"/>
          <p:cNvSpPr>
            <a:spLocks/>
          </p:cNvSpPr>
          <p:nvPr/>
        </p:nvSpPr>
        <p:spPr bwMode="auto">
          <a:xfrm>
            <a:off x="2730500" y="2582863"/>
            <a:ext cx="4256088" cy="3197225"/>
          </a:xfrm>
          <a:custGeom>
            <a:avLst/>
            <a:gdLst>
              <a:gd name="T0" fmla="*/ 2147483647 w 2886"/>
              <a:gd name="T1" fmla="*/ 0 h 1928"/>
              <a:gd name="T2" fmla="*/ 2147483647 w 2886"/>
              <a:gd name="T3" fmla="*/ 0 h 1928"/>
              <a:gd name="T4" fmla="*/ 2147483647 w 2886"/>
              <a:gd name="T5" fmla="*/ 2147483647 h 1928"/>
              <a:gd name="T6" fmla="*/ 2147483647 w 2886"/>
              <a:gd name="T7" fmla="*/ 2147483647 h 1928"/>
              <a:gd name="T8" fmla="*/ 2147483647 w 2886"/>
              <a:gd name="T9" fmla="*/ 2147483647 h 1928"/>
              <a:gd name="T10" fmla="*/ 2147483647 w 2886"/>
              <a:gd name="T11" fmla="*/ 2147483647 h 1928"/>
              <a:gd name="T12" fmla="*/ 2147483647 w 2886"/>
              <a:gd name="T13" fmla="*/ 2147483647 h 1928"/>
              <a:gd name="T14" fmla="*/ 2147483647 w 2886"/>
              <a:gd name="T15" fmla="*/ 2147483647 h 1928"/>
              <a:gd name="T16" fmla="*/ 2147483647 w 2886"/>
              <a:gd name="T17" fmla="*/ 2147483647 h 1928"/>
              <a:gd name="T18" fmla="*/ 2147483647 w 2886"/>
              <a:gd name="T19" fmla="*/ 2147483647 h 1928"/>
              <a:gd name="T20" fmla="*/ 2147483647 w 2886"/>
              <a:gd name="T21" fmla="*/ 2147483647 h 1928"/>
              <a:gd name="T22" fmla="*/ 2147483647 w 2886"/>
              <a:gd name="T23" fmla="*/ 2147483647 h 1928"/>
              <a:gd name="T24" fmla="*/ 0 w 2886"/>
              <a:gd name="T25" fmla="*/ 2147483647 h 1928"/>
              <a:gd name="T26" fmla="*/ 2147483647 w 2886"/>
              <a:gd name="T27" fmla="*/ 2147483647 h 1928"/>
              <a:gd name="T28" fmla="*/ 2147483647 w 2886"/>
              <a:gd name="T29" fmla="*/ 2147483647 h 1928"/>
              <a:gd name="T30" fmla="*/ 2147483647 w 2886"/>
              <a:gd name="T31" fmla="*/ 2147483647 h 1928"/>
              <a:gd name="T32" fmla="*/ 2147483647 w 2886"/>
              <a:gd name="T33" fmla="*/ 2147483647 h 1928"/>
              <a:gd name="T34" fmla="*/ 2147483647 w 2886"/>
              <a:gd name="T35" fmla="*/ 2147483647 h 1928"/>
              <a:gd name="T36" fmla="*/ 2147483647 w 2886"/>
              <a:gd name="T37" fmla="*/ 2147483647 h 1928"/>
              <a:gd name="T38" fmla="*/ 2147483647 w 2886"/>
              <a:gd name="T39" fmla="*/ 2147483647 h 1928"/>
              <a:gd name="T40" fmla="*/ 2147483647 w 2886"/>
              <a:gd name="T41" fmla="*/ 2147483647 h 1928"/>
              <a:gd name="T42" fmla="*/ 2147483647 w 2886"/>
              <a:gd name="T43" fmla="*/ 2147483647 h 1928"/>
              <a:gd name="T44" fmla="*/ 2147483647 w 2886"/>
              <a:gd name="T45" fmla="*/ 2147483647 h 1928"/>
              <a:gd name="T46" fmla="*/ 2147483647 w 2886"/>
              <a:gd name="T47" fmla="*/ 2147483647 h 1928"/>
              <a:gd name="T48" fmla="*/ 2147483647 w 2886"/>
              <a:gd name="T49" fmla="*/ 2147483647 h 1928"/>
              <a:gd name="T50" fmla="*/ 2147483647 w 2886"/>
              <a:gd name="T51" fmla="*/ 2147483647 h 1928"/>
              <a:gd name="T52" fmla="*/ 2147483647 w 2886"/>
              <a:gd name="T53" fmla="*/ 2147483647 h 1928"/>
              <a:gd name="T54" fmla="*/ 2147483647 w 2886"/>
              <a:gd name="T55" fmla="*/ 2147483647 h 1928"/>
              <a:gd name="T56" fmla="*/ 2147483647 w 2886"/>
              <a:gd name="T57" fmla="*/ 2147483647 h 1928"/>
              <a:gd name="T58" fmla="*/ 2147483647 w 2886"/>
              <a:gd name="T59" fmla="*/ 2147483647 h 1928"/>
              <a:gd name="T60" fmla="*/ 2147483647 w 2886"/>
              <a:gd name="T61" fmla="*/ 2147483647 h 1928"/>
              <a:gd name="T62" fmla="*/ 2147483647 w 2886"/>
              <a:gd name="T63" fmla="*/ 2147483647 h 1928"/>
              <a:gd name="T64" fmla="*/ 2147483647 w 2886"/>
              <a:gd name="T65" fmla="*/ 2147483647 h 1928"/>
              <a:gd name="T66" fmla="*/ 2147483647 w 2886"/>
              <a:gd name="T67" fmla="*/ 2147483647 h 1928"/>
              <a:gd name="T68" fmla="*/ 2147483647 w 2886"/>
              <a:gd name="T69" fmla="*/ 2147483647 h 1928"/>
              <a:gd name="T70" fmla="*/ 2147483647 w 2886"/>
              <a:gd name="T71" fmla="*/ 2147483647 h 1928"/>
              <a:gd name="T72" fmla="*/ 2147483647 w 2886"/>
              <a:gd name="T73" fmla="*/ 2147483647 h 1928"/>
              <a:gd name="T74" fmla="*/ 2147483647 w 2886"/>
              <a:gd name="T75" fmla="*/ 2147483647 h 1928"/>
              <a:gd name="T76" fmla="*/ 2147483647 w 2886"/>
              <a:gd name="T77" fmla="*/ 2147483647 h 1928"/>
              <a:gd name="T78" fmla="*/ 2147483647 w 2886"/>
              <a:gd name="T79" fmla="*/ 2147483647 h 1928"/>
              <a:gd name="T80" fmla="*/ 2147483647 w 2886"/>
              <a:gd name="T81" fmla="*/ 2147483647 h 1928"/>
              <a:gd name="T82" fmla="*/ 2147483647 w 2886"/>
              <a:gd name="T83" fmla="*/ 2147483647 h 1928"/>
              <a:gd name="T84" fmla="*/ 2147483647 w 2886"/>
              <a:gd name="T85" fmla="*/ 2147483647 h 1928"/>
              <a:gd name="T86" fmla="*/ 2147483647 w 2886"/>
              <a:gd name="T87" fmla="*/ 2147483647 h 1928"/>
              <a:gd name="T88" fmla="*/ 2147483647 w 2886"/>
              <a:gd name="T89" fmla="*/ 2147483647 h 1928"/>
              <a:gd name="T90" fmla="*/ 2147483647 w 2886"/>
              <a:gd name="T91" fmla="*/ 2147483647 h 1928"/>
              <a:gd name="T92" fmla="*/ 2147483647 w 2886"/>
              <a:gd name="T93" fmla="*/ 2147483647 h 1928"/>
              <a:gd name="T94" fmla="*/ 2147483647 w 2886"/>
              <a:gd name="T95" fmla="*/ 2147483647 h 1928"/>
              <a:gd name="T96" fmla="*/ 2147483647 w 2886"/>
              <a:gd name="T97" fmla="*/ 2147483647 h 1928"/>
              <a:gd name="T98" fmla="*/ 2147483647 w 2886"/>
              <a:gd name="T99" fmla="*/ 0 h 19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6"/>
              <a:gd name="T151" fmla="*/ 0 h 1928"/>
              <a:gd name="T152" fmla="*/ 2886 w 2886"/>
              <a:gd name="T153" fmla="*/ 1928 h 19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6" h="1928">
                <a:moveTo>
                  <a:pt x="1972" y="5"/>
                </a:moveTo>
                <a:lnTo>
                  <a:pt x="1938" y="0"/>
                </a:lnTo>
                <a:lnTo>
                  <a:pt x="1909" y="0"/>
                </a:lnTo>
                <a:lnTo>
                  <a:pt x="1838" y="0"/>
                </a:lnTo>
                <a:lnTo>
                  <a:pt x="1765" y="0"/>
                </a:lnTo>
                <a:lnTo>
                  <a:pt x="1177" y="38"/>
                </a:lnTo>
                <a:lnTo>
                  <a:pt x="1090" y="63"/>
                </a:lnTo>
                <a:lnTo>
                  <a:pt x="1004" y="77"/>
                </a:lnTo>
                <a:lnTo>
                  <a:pt x="904" y="89"/>
                </a:lnTo>
                <a:lnTo>
                  <a:pt x="789" y="127"/>
                </a:lnTo>
                <a:lnTo>
                  <a:pt x="703" y="140"/>
                </a:lnTo>
                <a:lnTo>
                  <a:pt x="617" y="153"/>
                </a:lnTo>
                <a:lnTo>
                  <a:pt x="388" y="178"/>
                </a:lnTo>
                <a:lnTo>
                  <a:pt x="344" y="204"/>
                </a:lnTo>
                <a:lnTo>
                  <a:pt x="330" y="230"/>
                </a:lnTo>
                <a:lnTo>
                  <a:pt x="272" y="319"/>
                </a:lnTo>
                <a:lnTo>
                  <a:pt x="272" y="383"/>
                </a:lnTo>
                <a:lnTo>
                  <a:pt x="229" y="459"/>
                </a:lnTo>
                <a:lnTo>
                  <a:pt x="201" y="523"/>
                </a:lnTo>
                <a:lnTo>
                  <a:pt x="186" y="574"/>
                </a:lnTo>
                <a:lnTo>
                  <a:pt x="158" y="625"/>
                </a:lnTo>
                <a:lnTo>
                  <a:pt x="43" y="970"/>
                </a:lnTo>
                <a:lnTo>
                  <a:pt x="29" y="1020"/>
                </a:lnTo>
                <a:lnTo>
                  <a:pt x="14" y="1072"/>
                </a:lnTo>
                <a:lnTo>
                  <a:pt x="0" y="1149"/>
                </a:lnTo>
                <a:lnTo>
                  <a:pt x="0" y="1225"/>
                </a:lnTo>
                <a:lnTo>
                  <a:pt x="0" y="1276"/>
                </a:lnTo>
                <a:lnTo>
                  <a:pt x="43" y="1532"/>
                </a:lnTo>
                <a:lnTo>
                  <a:pt x="72" y="1582"/>
                </a:lnTo>
                <a:lnTo>
                  <a:pt x="100" y="1621"/>
                </a:lnTo>
                <a:lnTo>
                  <a:pt x="115" y="1659"/>
                </a:lnTo>
                <a:lnTo>
                  <a:pt x="201" y="1838"/>
                </a:lnTo>
                <a:lnTo>
                  <a:pt x="258" y="1889"/>
                </a:lnTo>
                <a:lnTo>
                  <a:pt x="272" y="1915"/>
                </a:lnTo>
                <a:lnTo>
                  <a:pt x="301" y="1927"/>
                </a:lnTo>
                <a:lnTo>
                  <a:pt x="374" y="1927"/>
                </a:lnTo>
                <a:lnTo>
                  <a:pt x="431" y="1927"/>
                </a:lnTo>
                <a:lnTo>
                  <a:pt x="488" y="1927"/>
                </a:lnTo>
                <a:lnTo>
                  <a:pt x="531" y="1927"/>
                </a:lnTo>
                <a:lnTo>
                  <a:pt x="560" y="1927"/>
                </a:lnTo>
                <a:lnTo>
                  <a:pt x="603" y="1927"/>
                </a:lnTo>
                <a:lnTo>
                  <a:pt x="632" y="1927"/>
                </a:lnTo>
                <a:lnTo>
                  <a:pt x="718" y="1915"/>
                </a:lnTo>
                <a:lnTo>
                  <a:pt x="804" y="1889"/>
                </a:lnTo>
                <a:lnTo>
                  <a:pt x="861" y="1876"/>
                </a:lnTo>
                <a:lnTo>
                  <a:pt x="890" y="1876"/>
                </a:lnTo>
                <a:lnTo>
                  <a:pt x="990" y="1850"/>
                </a:lnTo>
                <a:lnTo>
                  <a:pt x="1090" y="1800"/>
                </a:lnTo>
                <a:lnTo>
                  <a:pt x="1106" y="1774"/>
                </a:lnTo>
                <a:lnTo>
                  <a:pt x="1163" y="1748"/>
                </a:lnTo>
                <a:lnTo>
                  <a:pt x="1220" y="1723"/>
                </a:lnTo>
                <a:lnTo>
                  <a:pt x="1278" y="1685"/>
                </a:lnTo>
                <a:lnTo>
                  <a:pt x="1321" y="1659"/>
                </a:lnTo>
                <a:lnTo>
                  <a:pt x="1349" y="1621"/>
                </a:lnTo>
                <a:lnTo>
                  <a:pt x="1636" y="1391"/>
                </a:lnTo>
                <a:lnTo>
                  <a:pt x="1693" y="1340"/>
                </a:lnTo>
                <a:lnTo>
                  <a:pt x="1751" y="1264"/>
                </a:lnTo>
                <a:lnTo>
                  <a:pt x="1795" y="1238"/>
                </a:lnTo>
                <a:lnTo>
                  <a:pt x="1838" y="1199"/>
                </a:lnTo>
                <a:lnTo>
                  <a:pt x="1909" y="1149"/>
                </a:lnTo>
                <a:lnTo>
                  <a:pt x="1967" y="1097"/>
                </a:lnTo>
                <a:lnTo>
                  <a:pt x="2010" y="1059"/>
                </a:lnTo>
                <a:lnTo>
                  <a:pt x="2096" y="1008"/>
                </a:lnTo>
                <a:lnTo>
                  <a:pt x="2139" y="957"/>
                </a:lnTo>
                <a:lnTo>
                  <a:pt x="2182" y="919"/>
                </a:lnTo>
                <a:lnTo>
                  <a:pt x="2210" y="893"/>
                </a:lnTo>
                <a:lnTo>
                  <a:pt x="2440" y="752"/>
                </a:lnTo>
                <a:lnTo>
                  <a:pt x="2483" y="740"/>
                </a:lnTo>
                <a:lnTo>
                  <a:pt x="2541" y="702"/>
                </a:lnTo>
                <a:lnTo>
                  <a:pt x="2570" y="689"/>
                </a:lnTo>
                <a:lnTo>
                  <a:pt x="2613" y="651"/>
                </a:lnTo>
                <a:lnTo>
                  <a:pt x="2799" y="498"/>
                </a:lnTo>
                <a:lnTo>
                  <a:pt x="2813" y="472"/>
                </a:lnTo>
                <a:lnTo>
                  <a:pt x="2828" y="446"/>
                </a:lnTo>
                <a:lnTo>
                  <a:pt x="2842" y="408"/>
                </a:lnTo>
                <a:lnTo>
                  <a:pt x="2871" y="370"/>
                </a:lnTo>
                <a:lnTo>
                  <a:pt x="2885" y="306"/>
                </a:lnTo>
                <a:lnTo>
                  <a:pt x="2885" y="280"/>
                </a:lnTo>
                <a:lnTo>
                  <a:pt x="2885" y="255"/>
                </a:lnTo>
                <a:lnTo>
                  <a:pt x="2885" y="204"/>
                </a:lnTo>
                <a:lnTo>
                  <a:pt x="2885" y="178"/>
                </a:lnTo>
                <a:lnTo>
                  <a:pt x="2871" y="140"/>
                </a:lnTo>
                <a:lnTo>
                  <a:pt x="2828" y="89"/>
                </a:lnTo>
                <a:lnTo>
                  <a:pt x="2785" y="63"/>
                </a:lnTo>
                <a:lnTo>
                  <a:pt x="2727" y="25"/>
                </a:lnTo>
                <a:lnTo>
                  <a:pt x="2684" y="25"/>
                </a:lnTo>
                <a:lnTo>
                  <a:pt x="2627" y="12"/>
                </a:lnTo>
                <a:lnTo>
                  <a:pt x="2598" y="12"/>
                </a:lnTo>
                <a:lnTo>
                  <a:pt x="2555" y="12"/>
                </a:lnTo>
                <a:lnTo>
                  <a:pt x="2440" y="12"/>
                </a:lnTo>
                <a:lnTo>
                  <a:pt x="2397" y="12"/>
                </a:lnTo>
                <a:lnTo>
                  <a:pt x="2368" y="12"/>
                </a:lnTo>
                <a:lnTo>
                  <a:pt x="2296" y="12"/>
                </a:lnTo>
                <a:lnTo>
                  <a:pt x="2253" y="12"/>
                </a:lnTo>
                <a:lnTo>
                  <a:pt x="2196" y="12"/>
                </a:lnTo>
                <a:lnTo>
                  <a:pt x="2167" y="12"/>
                </a:lnTo>
                <a:lnTo>
                  <a:pt x="2124" y="12"/>
                </a:lnTo>
                <a:lnTo>
                  <a:pt x="2081" y="12"/>
                </a:lnTo>
                <a:lnTo>
                  <a:pt x="2038" y="0"/>
                </a:lnTo>
                <a:lnTo>
                  <a:pt x="1995" y="0"/>
                </a:lnTo>
                <a:lnTo>
                  <a:pt x="1972" y="5"/>
                </a:lnTo>
              </a:path>
            </a:pathLst>
          </a:custGeom>
          <a:solidFill>
            <a:srgbClr val="BE844A"/>
          </a:solidFill>
          <a:ln w="12700" cap="rnd">
            <a:solidFill>
              <a:schemeClr val="tx1"/>
            </a:solidFill>
            <a:round/>
            <a:headEnd/>
            <a:tailEnd/>
          </a:ln>
        </p:spPr>
        <p:txBody>
          <a:bodyPr/>
          <a:lstStyle/>
          <a:p>
            <a:endParaRPr lang="en-US"/>
          </a:p>
        </p:txBody>
      </p:sp>
      <p:sp>
        <p:nvSpPr>
          <p:cNvPr id="83972" name="Rectangle 4"/>
          <p:cNvSpPr>
            <a:spLocks noChangeArrowheads="1"/>
          </p:cNvSpPr>
          <p:nvPr/>
        </p:nvSpPr>
        <p:spPr bwMode="auto">
          <a:xfrm>
            <a:off x="609600" y="3124200"/>
            <a:ext cx="3886200" cy="762000"/>
          </a:xfrm>
          <a:prstGeom prst="rect">
            <a:avLst/>
          </a:prstGeom>
          <a:solidFill>
            <a:schemeClr val="accent1"/>
          </a:solidFill>
          <a:ln w="12700">
            <a:solidFill>
              <a:schemeClr val="tx1"/>
            </a:solidFill>
            <a:miter lim="800000"/>
            <a:headEnd/>
            <a:tailEnd/>
          </a:ln>
        </p:spPr>
        <p:txBody>
          <a:bodyPr/>
          <a:lstStyle/>
          <a:p>
            <a:endParaRPr lang="en-US"/>
          </a:p>
        </p:txBody>
      </p:sp>
      <p:sp>
        <p:nvSpPr>
          <p:cNvPr id="83973" name="Rectangle 5"/>
          <p:cNvSpPr>
            <a:spLocks noChangeArrowheads="1"/>
          </p:cNvSpPr>
          <p:nvPr/>
        </p:nvSpPr>
        <p:spPr bwMode="auto">
          <a:xfrm>
            <a:off x="754063" y="3352800"/>
            <a:ext cx="36814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immunosuppression</a:t>
            </a:r>
          </a:p>
        </p:txBody>
      </p:sp>
      <p:sp>
        <p:nvSpPr>
          <p:cNvPr id="83974" name="Rectangle 6"/>
          <p:cNvSpPr>
            <a:spLocks noChangeArrowheads="1"/>
          </p:cNvSpPr>
          <p:nvPr/>
        </p:nvSpPr>
        <p:spPr bwMode="auto">
          <a:xfrm>
            <a:off x="5943600" y="1981200"/>
            <a:ext cx="2209800" cy="762000"/>
          </a:xfrm>
          <a:prstGeom prst="rect">
            <a:avLst/>
          </a:prstGeom>
          <a:solidFill>
            <a:schemeClr val="bg1"/>
          </a:solidFill>
          <a:ln w="12700">
            <a:solidFill>
              <a:schemeClr val="tx1"/>
            </a:solidFill>
            <a:miter lim="800000"/>
            <a:headEnd/>
            <a:tailEnd/>
          </a:ln>
        </p:spPr>
        <p:txBody>
          <a:bodyPr/>
          <a:lstStyle/>
          <a:p>
            <a:endParaRPr lang="en-US"/>
          </a:p>
        </p:txBody>
      </p:sp>
      <p:sp>
        <p:nvSpPr>
          <p:cNvPr id="83975" name="Rectangle 7"/>
          <p:cNvSpPr>
            <a:spLocks noChangeArrowheads="1"/>
          </p:cNvSpPr>
          <p:nvPr/>
        </p:nvSpPr>
        <p:spPr bwMode="auto">
          <a:xfrm>
            <a:off x="6164263" y="2133600"/>
            <a:ext cx="18430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interferon</a:t>
            </a:r>
          </a:p>
        </p:txBody>
      </p:sp>
      <p:sp>
        <p:nvSpPr>
          <p:cNvPr id="83976" name="Rectangle 8"/>
          <p:cNvSpPr>
            <a:spLocks noChangeArrowheads="1"/>
          </p:cNvSpPr>
          <p:nvPr/>
        </p:nvSpPr>
        <p:spPr bwMode="auto">
          <a:xfrm>
            <a:off x="6248400" y="3810000"/>
            <a:ext cx="2819400" cy="685800"/>
          </a:xfrm>
          <a:prstGeom prst="rect">
            <a:avLst/>
          </a:prstGeom>
          <a:solidFill>
            <a:schemeClr val="bg1"/>
          </a:solidFill>
          <a:ln w="12700">
            <a:solidFill>
              <a:schemeClr val="tx1"/>
            </a:solidFill>
            <a:miter lim="800000"/>
            <a:headEnd/>
            <a:tailEnd/>
          </a:ln>
        </p:spPr>
        <p:txBody>
          <a:bodyPr/>
          <a:lstStyle/>
          <a:p>
            <a:endParaRPr lang="en-US"/>
          </a:p>
        </p:txBody>
      </p:sp>
      <p:sp>
        <p:nvSpPr>
          <p:cNvPr id="83977" name="Rectangle 9"/>
          <p:cNvSpPr>
            <a:spLocks noChangeArrowheads="1"/>
          </p:cNvSpPr>
          <p:nvPr/>
        </p:nvSpPr>
        <p:spPr bwMode="auto">
          <a:xfrm>
            <a:off x="6316663" y="3810000"/>
            <a:ext cx="15843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ribavirin</a:t>
            </a:r>
          </a:p>
        </p:txBody>
      </p:sp>
      <p:sp>
        <p:nvSpPr>
          <p:cNvPr id="83978" name="Rectangle 10"/>
          <p:cNvSpPr>
            <a:spLocks noChangeArrowheads="1"/>
          </p:cNvSpPr>
          <p:nvPr/>
        </p:nvSpPr>
        <p:spPr bwMode="auto">
          <a:xfrm>
            <a:off x="228600" y="1828800"/>
            <a:ext cx="3124200" cy="760413"/>
          </a:xfrm>
          <a:prstGeom prst="rect">
            <a:avLst/>
          </a:prstGeom>
          <a:solidFill>
            <a:schemeClr val="accent1"/>
          </a:solidFill>
          <a:ln w="12700">
            <a:solidFill>
              <a:schemeClr val="tx1"/>
            </a:solidFill>
            <a:miter lim="800000"/>
            <a:headEnd/>
            <a:tailEnd/>
          </a:ln>
        </p:spPr>
        <p:txBody>
          <a:bodyPr/>
          <a:lstStyle/>
          <a:p>
            <a:endParaRPr lang="en-US"/>
          </a:p>
        </p:txBody>
      </p:sp>
      <p:sp>
        <p:nvSpPr>
          <p:cNvPr id="83979" name="Rectangle 11"/>
          <p:cNvSpPr>
            <a:spLocks noChangeArrowheads="1"/>
          </p:cNvSpPr>
          <p:nvPr/>
        </p:nvSpPr>
        <p:spPr bwMode="auto">
          <a:xfrm>
            <a:off x="312738" y="1917700"/>
            <a:ext cx="29352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r>
              <a:rPr lang="en-GB" sz="2800" b="1">
                <a:latin typeface="Helvetica" charset="0"/>
              </a:rPr>
              <a:t>graft reinfection</a:t>
            </a:r>
          </a:p>
        </p:txBody>
      </p:sp>
      <p:sp>
        <p:nvSpPr>
          <p:cNvPr id="83980" name="Rectangle 12"/>
          <p:cNvSpPr>
            <a:spLocks noChangeArrowheads="1"/>
          </p:cNvSpPr>
          <p:nvPr/>
        </p:nvSpPr>
        <p:spPr bwMode="auto">
          <a:xfrm>
            <a:off x="4876800" y="4724400"/>
            <a:ext cx="3733800" cy="838200"/>
          </a:xfrm>
          <a:prstGeom prst="rect">
            <a:avLst/>
          </a:prstGeom>
          <a:solidFill>
            <a:schemeClr val="bg1"/>
          </a:solidFill>
          <a:ln w="12700">
            <a:solidFill>
              <a:schemeClr val="tx1"/>
            </a:solidFill>
            <a:miter lim="800000"/>
            <a:headEnd/>
            <a:tailEnd/>
          </a:ln>
        </p:spPr>
        <p:txBody>
          <a:bodyPr/>
          <a:lstStyle/>
          <a:p>
            <a:endParaRPr lang="en-US"/>
          </a:p>
        </p:txBody>
      </p:sp>
      <p:sp>
        <p:nvSpPr>
          <p:cNvPr id="83981" name="Rectangle 13"/>
          <p:cNvSpPr>
            <a:spLocks noChangeArrowheads="1"/>
          </p:cNvSpPr>
          <p:nvPr/>
        </p:nvSpPr>
        <p:spPr bwMode="auto">
          <a:xfrm>
            <a:off x="5097463" y="4876800"/>
            <a:ext cx="22971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combination</a:t>
            </a:r>
          </a:p>
        </p:txBody>
      </p:sp>
      <p:sp>
        <p:nvSpPr>
          <p:cNvPr id="83982" name="Rectangle 14"/>
          <p:cNvSpPr>
            <a:spLocks noChangeArrowheads="1"/>
          </p:cNvSpPr>
          <p:nvPr/>
        </p:nvSpPr>
        <p:spPr bwMode="auto">
          <a:xfrm>
            <a:off x="1066800" y="5943600"/>
            <a:ext cx="1066800" cy="609600"/>
          </a:xfrm>
          <a:prstGeom prst="rect">
            <a:avLst/>
          </a:prstGeom>
          <a:solidFill>
            <a:srgbClr val="7B00E4"/>
          </a:solidFill>
          <a:ln w="12700">
            <a:solidFill>
              <a:schemeClr val="tx1"/>
            </a:solidFill>
            <a:miter lim="800000"/>
            <a:headEnd/>
            <a:tailEnd/>
          </a:ln>
        </p:spPr>
        <p:txBody>
          <a:bodyPr/>
          <a:lstStyle/>
          <a:p>
            <a:endParaRPr lang="en-US"/>
          </a:p>
        </p:txBody>
      </p:sp>
      <p:sp>
        <p:nvSpPr>
          <p:cNvPr id="83983" name="Rectangle 15"/>
          <p:cNvSpPr>
            <a:spLocks noChangeArrowheads="1"/>
          </p:cNvSpPr>
          <p:nvPr/>
        </p:nvSpPr>
        <p:spPr bwMode="auto">
          <a:xfrm>
            <a:off x="1058863" y="6018213"/>
            <a:ext cx="9112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PRE</a:t>
            </a:r>
          </a:p>
        </p:txBody>
      </p:sp>
      <p:sp>
        <p:nvSpPr>
          <p:cNvPr id="83984" name="Rectangle 16"/>
          <p:cNvSpPr>
            <a:spLocks noChangeArrowheads="1"/>
          </p:cNvSpPr>
          <p:nvPr/>
        </p:nvSpPr>
        <p:spPr bwMode="auto">
          <a:xfrm>
            <a:off x="3200400" y="5943600"/>
            <a:ext cx="990600" cy="609600"/>
          </a:xfrm>
          <a:prstGeom prst="rect">
            <a:avLst/>
          </a:prstGeom>
          <a:solidFill>
            <a:srgbClr val="7B00E4"/>
          </a:solidFill>
          <a:ln w="12700">
            <a:solidFill>
              <a:schemeClr val="tx1"/>
            </a:solidFill>
            <a:miter lim="800000"/>
            <a:headEnd/>
            <a:tailEnd/>
          </a:ln>
        </p:spPr>
        <p:txBody>
          <a:bodyPr/>
          <a:lstStyle/>
          <a:p>
            <a:endParaRPr lang="en-US"/>
          </a:p>
        </p:txBody>
      </p:sp>
      <p:sp>
        <p:nvSpPr>
          <p:cNvPr id="83985" name="Rectangle 17"/>
          <p:cNvSpPr>
            <a:spLocks noChangeArrowheads="1"/>
          </p:cNvSpPr>
          <p:nvPr/>
        </p:nvSpPr>
        <p:spPr bwMode="auto">
          <a:xfrm>
            <a:off x="3192463" y="6018213"/>
            <a:ext cx="10096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PERI</a:t>
            </a:r>
          </a:p>
        </p:txBody>
      </p:sp>
      <p:sp>
        <p:nvSpPr>
          <p:cNvPr id="83986" name="Rectangle 18"/>
          <p:cNvSpPr>
            <a:spLocks noChangeArrowheads="1"/>
          </p:cNvSpPr>
          <p:nvPr/>
        </p:nvSpPr>
        <p:spPr bwMode="auto">
          <a:xfrm>
            <a:off x="5257800" y="5943600"/>
            <a:ext cx="1143000" cy="609600"/>
          </a:xfrm>
          <a:prstGeom prst="rect">
            <a:avLst/>
          </a:prstGeom>
          <a:solidFill>
            <a:srgbClr val="7B00E4"/>
          </a:solidFill>
          <a:ln w="12700">
            <a:solidFill>
              <a:schemeClr val="tx1"/>
            </a:solidFill>
            <a:miter lim="800000"/>
            <a:headEnd/>
            <a:tailEnd/>
          </a:ln>
        </p:spPr>
        <p:txBody>
          <a:bodyPr/>
          <a:lstStyle/>
          <a:p>
            <a:endParaRPr lang="en-US"/>
          </a:p>
        </p:txBody>
      </p:sp>
      <p:sp>
        <p:nvSpPr>
          <p:cNvPr id="83987" name="Rectangle 19"/>
          <p:cNvSpPr>
            <a:spLocks noChangeArrowheads="1"/>
          </p:cNvSpPr>
          <p:nvPr/>
        </p:nvSpPr>
        <p:spPr bwMode="auto">
          <a:xfrm>
            <a:off x="5249863" y="5942013"/>
            <a:ext cx="11477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2800" b="1">
                <a:latin typeface="Helvetica" charset="0"/>
              </a:rPr>
              <a:t>POST</a:t>
            </a:r>
          </a:p>
        </p:txBody>
      </p:sp>
      <p:sp>
        <p:nvSpPr>
          <p:cNvPr id="83988" name="Rectangle 20"/>
          <p:cNvSpPr>
            <a:spLocks noChangeArrowheads="1"/>
          </p:cNvSpPr>
          <p:nvPr/>
        </p:nvSpPr>
        <p:spPr bwMode="auto">
          <a:xfrm>
            <a:off x="4841875" y="3732213"/>
            <a:ext cx="5254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p>
            <a:r>
              <a:rPr lang="en-GB">
                <a:latin typeface="Geneva" charset="0"/>
              </a:rPr>
              <a:t>Fe</a:t>
            </a:r>
          </a:p>
        </p:txBody>
      </p:sp>
      <p:sp>
        <p:nvSpPr>
          <p:cNvPr id="83989" name="Oval 21"/>
          <p:cNvSpPr>
            <a:spLocks noChangeArrowheads="1"/>
          </p:cNvSpPr>
          <p:nvPr/>
        </p:nvSpPr>
        <p:spPr bwMode="auto">
          <a:xfrm>
            <a:off x="4643438" y="3587750"/>
            <a:ext cx="777875" cy="796925"/>
          </a:xfrm>
          <a:prstGeom prst="ellipse">
            <a:avLst/>
          </a:prstGeom>
          <a:noFill/>
          <a:ln w="38100" cmpd="dbl">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90" name="Line 22"/>
          <p:cNvSpPr>
            <a:spLocks noChangeShapeType="1"/>
          </p:cNvSpPr>
          <p:nvPr/>
        </p:nvSpPr>
        <p:spPr bwMode="auto">
          <a:xfrm flipH="1" flipV="1">
            <a:off x="5492750" y="3906838"/>
            <a:ext cx="636588" cy="15875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ea typeface="ＭＳ Ｐゴシック" pitchFamily="34" charset="-128"/>
              </a:rPr>
              <a:t>New Zealand blueberries</a:t>
            </a:r>
          </a:p>
        </p:txBody>
      </p:sp>
      <p:sp>
        <p:nvSpPr>
          <p:cNvPr id="23555" name="Text Box 3"/>
          <p:cNvSpPr txBox="1">
            <a:spLocks noChangeArrowheads="1"/>
          </p:cNvSpPr>
          <p:nvPr/>
        </p:nvSpPr>
        <p:spPr bwMode="auto">
          <a:xfrm>
            <a:off x="533400" y="2209800"/>
            <a:ext cx="7924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2800">
                <a:latin typeface="Geneva" charset="0"/>
              </a:rPr>
              <a:t>Waikato blueberries</a:t>
            </a:r>
          </a:p>
          <a:p>
            <a:pPr>
              <a:spcBef>
                <a:spcPct val="50000"/>
              </a:spcBef>
            </a:pPr>
            <a:r>
              <a:rPr lang="en-GB" sz="2800">
                <a:latin typeface="Geneva" charset="0"/>
              </a:rPr>
              <a:t>December 2001 - January 2002</a:t>
            </a:r>
          </a:p>
          <a:p>
            <a:pPr>
              <a:spcBef>
                <a:spcPct val="50000"/>
              </a:spcBef>
            </a:pPr>
            <a:r>
              <a:rPr lang="en-GB" sz="2800">
                <a:latin typeface="Geneva" charset="0"/>
              </a:rPr>
              <a:t>17 cases</a:t>
            </a:r>
          </a:p>
          <a:p>
            <a:pPr>
              <a:spcBef>
                <a:spcPct val="50000"/>
              </a:spcBef>
            </a:pPr>
            <a:endParaRPr lang="en-GB" sz="2800">
              <a:latin typeface="Geneva" charset="0"/>
            </a:endParaRPr>
          </a:p>
          <a:p>
            <a:pPr>
              <a:spcBef>
                <a:spcPct val="50000"/>
              </a:spcBef>
            </a:pPr>
            <a:r>
              <a:rPr lang="en-GB" sz="2800">
                <a:solidFill>
                  <a:srgbClr val="CC395B"/>
                </a:solidFill>
                <a:latin typeface="Geneva" charset="0"/>
              </a:rPr>
              <a:t>NB HAV not killed by freezing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mtClean="0">
                <a:ea typeface="ＭＳ Ｐゴシック" pitchFamily="34" charset="-128"/>
              </a:rPr>
              <a:t>TREATMENT OF ACUTE HCV</a:t>
            </a:r>
          </a:p>
        </p:txBody>
      </p:sp>
      <p:sp>
        <p:nvSpPr>
          <p:cNvPr id="84995" name="Rectangle 3"/>
          <p:cNvSpPr>
            <a:spLocks noGrp="1" noChangeArrowheads="1"/>
          </p:cNvSpPr>
          <p:nvPr>
            <p:ph type="body" idx="1"/>
          </p:nvPr>
        </p:nvSpPr>
        <p:spPr/>
        <p:txBody>
          <a:bodyPr/>
          <a:lstStyle/>
          <a:p>
            <a:pPr eaLnBrk="1" hangingPunct="1"/>
            <a:r>
              <a:rPr lang="en-GB" u="sng" smtClean="0">
                <a:ea typeface="ＭＳ Ｐゴシック" pitchFamily="34" charset="-128"/>
              </a:rPr>
              <a:t>1998-2001,Germany</a:t>
            </a:r>
            <a:endParaRPr lang="en-GB" smtClean="0">
              <a:ea typeface="ＭＳ Ｐゴシック" pitchFamily="34" charset="-128"/>
            </a:endParaRPr>
          </a:p>
          <a:p>
            <a:pPr eaLnBrk="1" hangingPunct="1"/>
            <a:r>
              <a:rPr lang="en-GB" smtClean="0">
                <a:ea typeface="ＭＳ Ｐゴシック" pitchFamily="34" charset="-128"/>
              </a:rPr>
              <a:t>n = 44</a:t>
            </a:r>
          </a:p>
          <a:p>
            <a:pPr eaLnBrk="1" hangingPunct="1"/>
            <a:r>
              <a:rPr lang="en-GB" smtClean="0">
                <a:ea typeface="ＭＳ Ｐゴシック" pitchFamily="34" charset="-128"/>
              </a:rPr>
              <a:t>IFN monotherapy</a:t>
            </a:r>
          </a:p>
          <a:p>
            <a:pPr eaLnBrk="1" hangingPunct="1"/>
            <a:r>
              <a:rPr lang="en-GB" smtClean="0">
                <a:ea typeface="ＭＳ Ｐゴシック" pitchFamily="34" charset="-128"/>
              </a:rPr>
              <a:t>5MU daily for 4 weeks</a:t>
            </a:r>
          </a:p>
          <a:p>
            <a:pPr eaLnBrk="1" hangingPunct="1"/>
            <a:r>
              <a:rPr lang="en-GB" smtClean="0">
                <a:ea typeface="ＭＳ Ｐゴシック" pitchFamily="34" charset="-128"/>
              </a:rPr>
              <a:t>5MU tiw for 20 weeks</a:t>
            </a:r>
          </a:p>
          <a:p>
            <a:pPr eaLnBrk="1" hangingPunct="1"/>
            <a:r>
              <a:rPr lang="en-GB" smtClean="0">
                <a:solidFill>
                  <a:srgbClr val="CC395B"/>
                </a:solidFill>
                <a:ea typeface="ＭＳ Ｐゴシック" pitchFamily="34" charset="-128"/>
              </a:rPr>
              <a:t>SR 98%			</a:t>
            </a:r>
            <a:r>
              <a:rPr lang="en-GB" sz="2000" smtClean="0">
                <a:solidFill>
                  <a:srgbClr val="CC395B"/>
                </a:solidFill>
                <a:ea typeface="ＭＳ Ｐゴシック" pitchFamily="34" charset="-128"/>
              </a:rPr>
              <a:t>Jaeckel et al, 2002</a:t>
            </a:r>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mall Drawn 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781050"/>
            <a:ext cx="35274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p:cNvSpPr txBox="1">
            <a:spLocks noChangeArrowheads="1"/>
          </p:cNvSpPr>
          <p:nvPr/>
        </p:nvSpPr>
        <p:spPr bwMode="auto">
          <a:xfrm>
            <a:off x="1060450" y="190500"/>
            <a:ext cx="2647950"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Healthy liver</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86020" name="Picture 4" descr="small Drawn Fibr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798513"/>
            <a:ext cx="34178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 Box 5"/>
          <p:cNvSpPr txBox="1">
            <a:spLocks noChangeArrowheads="1"/>
          </p:cNvSpPr>
          <p:nvPr/>
        </p:nvSpPr>
        <p:spPr bwMode="auto">
          <a:xfrm>
            <a:off x="5324475" y="190500"/>
            <a:ext cx="2855913" cy="5365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Hepatic fibrosis</a:t>
            </a:r>
            <a:endParaRPr lang="en-GB" sz="3200" b="1">
              <a:solidFill>
                <a:srgbClr val="CC395B"/>
              </a:solidFill>
              <a:effectLst>
                <a:outerShdw blurRad="38100" dist="38100" dir="2700000" algn="tl">
                  <a:srgbClr val="C0C0C0"/>
                </a:outerShdw>
              </a:effectLst>
              <a:latin typeface="Agfa Rotis Semisans" pitchFamily="34" charset="0"/>
            </a:endParaRPr>
          </a:p>
        </p:txBody>
      </p:sp>
      <p:pic>
        <p:nvPicPr>
          <p:cNvPr id="86022" name="Picture 6" descr="Drawn Cirrh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24313"/>
            <a:ext cx="336073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Text Box 7"/>
          <p:cNvSpPr txBox="1">
            <a:spLocks noChangeArrowheads="1"/>
          </p:cNvSpPr>
          <p:nvPr/>
        </p:nvSpPr>
        <p:spPr bwMode="auto">
          <a:xfrm>
            <a:off x="1606550" y="3352800"/>
            <a:ext cx="2127250" cy="536575"/>
          </a:xfrm>
          <a:prstGeom prst="rect">
            <a:avLst/>
          </a:prstGeom>
          <a:noFill/>
          <a:ln w="9525">
            <a:noFill/>
            <a:miter lim="800000"/>
            <a:headEnd/>
            <a:tailEnd/>
          </a:ln>
          <a:effectLst/>
        </p:spPr>
        <p:txBody>
          <a:bodyPr>
            <a:spAutoFit/>
          </a:bodyPr>
          <a:lstStyle/>
          <a:p>
            <a:pPr algn="ctr">
              <a:defRPr/>
            </a:pPr>
            <a:r>
              <a:rPr lang="en-GB" sz="2800" b="1">
                <a:solidFill>
                  <a:srgbClr val="CC395B"/>
                </a:solidFill>
                <a:effectLst>
                  <a:outerShdw blurRad="38100" dist="38100" dir="2700000" algn="tl">
                    <a:srgbClr val="DDDDDD"/>
                  </a:outerShdw>
                </a:effectLst>
                <a:latin typeface="Agfa Rotis Semisans" pitchFamily="34" charset="0"/>
                <a:ea typeface="+mn-ea"/>
              </a:rPr>
              <a:t>Cirrhosis</a:t>
            </a:r>
          </a:p>
        </p:txBody>
      </p:sp>
      <p:pic>
        <p:nvPicPr>
          <p:cNvPr id="86024" name="Picture 8" descr=" small Drawn Can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4027488"/>
            <a:ext cx="3470275"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Text Box 9"/>
          <p:cNvSpPr txBox="1">
            <a:spLocks noChangeArrowheads="1"/>
          </p:cNvSpPr>
          <p:nvPr/>
        </p:nvSpPr>
        <p:spPr bwMode="auto">
          <a:xfrm>
            <a:off x="5213350" y="3498850"/>
            <a:ext cx="3076575" cy="5365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GB" sz="2800" b="1">
                <a:solidFill>
                  <a:srgbClr val="CC395B"/>
                </a:solidFill>
                <a:effectLst>
                  <a:outerShdw blurRad="38100" dist="38100" dir="2700000" algn="tl">
                    <a:srgbClr val="C0C0C0"/>
                  </a:outerShdw>
                </a:effectLst>
                <a:latin typeface="Agfa Rotis Semisans" pitchFamily="34" charset="0"/>
              </a:rPr>
              <a:t>Liver cancer</a:t>
            </a:r>
            <a:endParaRPr lang="en-GB" sz="3200" b="1">
              <a:solidFill>
                <a:srgbClr val="CC395B"/>
              </a:solidFill>
              <a:effectLst>
                <a:outerShdw blurRad="38100" dist="38100" dir="2700000" algn="tl">
                  <a:srgbClr val="C0C0C0"/>
                </a:outerShdw>
              </a:effectLst>
              <a:latin typeface="Agfa Rotis Semisans" pitchFamily="34" charset="0"/>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lIns="90488" tIns="44450" rIns="90488" bIns="44450"/>
          <a:lstStyle/>
          <a:p>
            <a:pPr eaLnBrk="1" hangingPunct="1"/>
            <a:r>
              <a:rPr lang="en-GB" smtClean="0">
                <a:ea typeface="ＭＳ Ｐゴシック" pitchFamily="34" charset="-128"/>
              </a:rPr>
              <a:t>HEPATITIS C</a:t>
            </a:r>
            <a:endParaRPr lang="en-GB" b="0" smtClean="0">
              <a:latin typeface="Helvetica" charset="0"/>
              <a:ea typeface="ＭＳ Ｐゴシック" pitchFamily="34" charset="-128"/>
            </a:endParaRPr>
          </a:p>
        </p:txBody>
      </p:sp>
      <p:sp>
        <p:nvSpPr>
          <p:cNvPr id="88067" name="Rectangle 3"/>
          <p:cNvSpPr>
            <a:spLocks noChangeArrowheads="1"/>
          </p:cNvSpPr>
          <p:nvPr/>
        </p:nvSpPr>
        <p:spPr bwMode="auto">
          <a:xfrm>
            <a:off x="3435350" y="2635250"/>
            <a:ext cx="552450" cy="565150"/>
          </a:xfrm>
          <a:prstGeom prst="rect">
            <a:avLst/>
          </a:prstGeom>
          <a:solidFill>
            <a:srgbClr val="FF5008"/>
          </a:solidFill>
          <a:ln w="12700">
            <a:solidFill>
              <a:schemeClr val="tx1"/>
            </a:solidFill>
            <a:miter lim="800000"/>
            <a:headEnd/>
            <a:tailEnd/>
          </a:ln>
        </p:spPr>
        <p:txBody>
          <a:bodyPr/>
          <a:lstStyle/>
          <a:p>
            <a:endParaRPr lang="en-US"/>
          </a:p>
        </p:txBody>
      </p:sp>
      <p:sp>
        <p:nvSpPr>
          <p:cNvPr id="88068" name="Rectangle 4"/>
          <p:cNvSpPr>
            <a:spLocks noChangeArrowheads="1"/>
          </p:cNvSpPr>
          <p:nvPr/>
        </p:nvSpPr>
        <p:spPr bwMode="auto">
          <a:xfrm>
            <a:off x="3994150" y="2635250"/>
            <a:ext cx="1333500" cy="565150"/>
          </a:xfrm>
          <a:prstGeom prst="rect">
            <a:avLst/>
          </a:prstGeom>
          <a:solidFill>
            <a:srgbClr val="FFEA18"/>
          </a:solidFill>
          <a:ln w="12700">
            <a:solidFill>
              <a:schemeClr val="tx1"/>
            </a:solidFill>
            <a:miter lim="800000"/>
            <a:headEnd/>
            <a:tailEnd/>
          </a:ln>
        </p:spPr>
        <p:txBody>
          <a:bodyPr/>
          <a:lstStyle/>
          <a:p>
            <a:endParaRPr lang="en-US"/>
          </a:p>
        </p:txBody>
      </p:sp>
      <p:sp>
        <p:nvSpPr>
          <p:cNvPr id="88069" name="Rectangle 5"/>
          <p:cNvSpPr>
            <a:spLocks noChangeArrowheads="1"/>
          </p:cNvSpPr>
          <p:nvPr/>
        </p:nvSpPr>
        <p:spPr bwMode="auto">
          <a:xfrm>
            <a:off x="5334000" y="2635250"/>
            <a:ext cx="723900" cy="565150"/>
          </a:xfrm>
          <a:prstGeom prst="rect">
            <a:avLst/>
          </a:prstGeom>
          <a:solidFill>
            <a:schemeClr val="tx2"/>
          </a:solidFill>
          <a:ln w="12700">
            <a:solidFill>
              <a:schemeClr val="tx1"/>
            </a:solidFill>
            <a:miter lim="800000"/>
            <a:headEnd/>
            <a:tailEnd/>
          </a:ln>
        </p:spPr>
        <p:txBody>
          <a:bodyPr/>
          <a:lstStyle/>
          <a:p>
            <a:endParaRPr lang="en-US"/>
          </a:p>
        </p:txBody>
      </p:sp>
      <p:sp>
        <p:nvSpPr>
          <p:cNvPr id="88070" name="Rectangle 6"/>
          <p:cNvSpPr>
            <a:spLocks noChangeArrowheads="1"/>
          </p:cNvSpPr>
          <p:nvPr/>
        </p:nvSpPr>
        <p:spPr bwMode="auto">
          <a:xfrm>
            <a:off x="6019800" y="2635250"/>
            <a:ext cx="838200" cy="565150"/>
          </a:xfrm>
          <a:prstGeom prst="rect">
            <a:avLst/>
          </a:prstGeom>
          <a:solidFill>
            <a:schemeClr val="accent1"/>
          </a:solidFill>
          <a:ln w="12700">
            <a:solidFill>
              <a:schemeClr val="tx1"/>
            </a:solidFill>
            <a:miter lim="800000"/>
            <a:headEnd/>
            <a:tailEnd/>
          </a:ln>
        </p:spPr>
        <p:txBody>
          <a:bodyPr/>
          <a:lstStyle/>
          <a:p>
            <a:endParaRPr lang="en-US"/>
          </a:p>
        </p:txBody>
      </p:sp>
      <p:sp>
        <p:nvSpPr>
          <p:cNvPr id="88071" name="Rectangle 7"/>
          <p:cNvSpPr>
            <a:spLocks noChangeArrowheads="1"/>
          </p:cNvSpPr>
          <p:nvPr/>
        </p:nvSpPr>
        <p:spPr bwMode="auto">
          <a:xfrm>
            <a:off x="6858000" y="2628900"/>
            <a:ext cx="1485900" cy="571500"/>
          </a:xfrm>
          <a:prstGeom prst="rect">
            <a:avLst/>
          </a:prstGeom>
          <a:solidFill>
            <a:schemeClr val="hlink"/>
          </a:solidFill>
          <a:ln w="12700">
            <a:solidFill>
              <a:schemeClr val="tx1"/>
            </a:solidFill>
            <a:miter lim="800000"/>
            <a:headEnd/>
            <a:tailEnd/>
          </a:ln>
        </p:spPr>
        <p:txBody>
          <a:bodyPr/>
          <a:lstStyle/>
          <a:p>
            <a:endParaRPr lang="en-US"/>
          </a:p>
        </p:txBody>
      </p:sp>
      <p:sp>
        <p:nvSpPr>
          <p:cNvPr id="88072" name="Rectangle 8"/>
          <p:cNvSpPr>
            <a:spLocks noChangeArrowheads="1"/>
          </p:cNvSpPr>
          <p:nvPr/>
        </p:nvSpPr>
        <p:spPr bwMode="auto">
          <a:xfrm>
            <a:off x="2362200" y="2636838"/>
            <a:ext cx="1085850" cy="563562"/>
          </a:xfrm>
          <a:prstGeom prst="rect">
            <a:avLst/>
          </a:prstGeom>
          <a:solidFill>
            <a:srgbClr val="FFFFFF"/>
          </a:solidFill>
          <a:ln w="12700">
            <a:solidFill>
              <a:schemeClr val="tx1"/>
            </a:solidFill>
            <a:miter lim="800000"/>
            <a:headEnd/>
            <a:tailEnd/>
          </a:ln>
        </p:spPr>
        <p:txBody>
          <a:bodyPr/>
          <a:lstStyle/>
          <a:p>
            <a:endParaRPr lang="en-US"/>
          </a:p>
        </p:txBody>
      </p:sp>
      <p:sp>
        <p:nvSpPr>
          <p:cNvPr id="88073" name="Rectangle 9"/>
          <p:cNvSpPr>
            <a:spLocks noChangeArrowheads="1"/>
          </p:cNvSpPr>
          <p:nvPr/>
        </p:nvSpPr>
        <p:spPr bwMode="auto">
          <a:xfrm>
            <a:off x="1355725" y="2636838"/>
            <a:ext cx="552450" cy="568325"/>
          </a:xfrm>
          <a:prstGeom prst="rect">
            <a:avLst/>
          </a:prstGeom>
          <a:solidFill>
            <a:srgbClr val="8901F3"/>
          </a:solidFill>
          <a:ln w="12700">
            <a:solidFill>
              <a:schemeClr val="tx1"/>
            </a:solidFill>
            <a:miter lim="800000"/>
            <a:headEnd/>
            <a:tailEnd/>
          </a:ln>
        </p:spPr>
        <p:txBody>
          <a:bodyPr/>
          <a:lstStyle/>
          <a:p>
            <a:endParaRPr lang="en-US"/>
          </a:p>
        </p:txBody>
      </p:sp>
      <p:sp>
        <p:nvSpPr>
          <p:cNvPr id="88074" name="Rectangle 10"/>
          <p:cNvSpPr>
            <a:spLocks noChangeArrowheads="1"/>
          </p:cNvSpPr>
          <p:nvPr/>
        </p:nvSpPr>
        <p:spPr bwMode="auto">
          <a:xfrm>
            <a:off x="1900238" y="2636838"/>
            <a:ext cx="457200" cy="563562"/>
          </a:xfrm>
          <a:prstGeom prst="rect">
            <a:avLst/>
          </a:prstGeom>
          <a:solidFill>
            <a:srgbClr val="F57B49"/>
          </a:solidFill>
          <a:ln w="12700">
            <a:solidFill>
              <a:schemeClr val="tx1"/>
            </a:solidFill>
            <a:miter lim="800000"/>
            <a:headEnd/>
            <a:tailEnd/>
          </a:ln>
        </p:spPr>
        <p:txBody>
          <a:bodyPr/>
          <a:lstStyle/>
          <a:p>
            <a:endParaRPr lang="en-US"/>
          </a:p>
        </p:txBody>
      </p:sp>
      <p:sp>
        <p:nvSpPr>
          <p:cNvPr id="88075" name="Rectangle 11"/>
          <p:cNvSpPr>
            <a:spLocks noChangeArrowheads="1"/>
          </p:cNvSpPr>
          <p:nvPr/>
        </p:nvSpPr>
        <p:spPr bwMode="auto">
          <a:xfrm>
            <a:off x="1477963" y="2747963"/>
            <a:ext cx="6378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solidFill>
                  <a:srgbClr val="000000"/>
                </a:solidFill>
                <a:latin typeface="Helvetica" charset="0"/>
              </a:rPr>
              <a:t>C    E1      E2         NS2      NS3         NS4      NS5A      NS5B</a:t>
            </a:r>
          </a:p>
        </p:txBody>
      </p:sp>
      <p:sp>
        <p:nvSpPr>
          <p:cNvPr id="88076" name="Line 12"/>
          <p:cNvSpPr>
            <a:spLocks noChangeShapeType="1"/>
          </p:cNvSpPr>
          <p:nvPr/>
        </p:nvSpPr>
        <p:spPr bwMode="auto">
          <a:xfrm flipH="1">
            <a:off x="1028700" y="2895600"/>
            <a:ext cx="3238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77" name="Line 13"/>
          <p:cNvSpPr>
            <a:spLocks noChangeShapeType="1"/>
          </p:cNvSpPr>
          <p:nvPr/>
        </p:nvSpPr>
        <p:spPr bwMode="auto">
          <a:xfrm>
            <a:off x="1009650" y="2667000"/>
            <a:ext cx="0" cy="419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78" name="Rectangle 14"/>
          <p:cNvSpPr>
            <a:spLocks noChangeArrowheads="1"/>
          </p:cNvSpPr>
          <p:nvPr/>
        </p:nvSpPr>
        <p:spPr bwMode="auto">
          <a:xfrm>
            <a:off x="696913" y="1814513"/>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latin typeface="Helvetica" charset="0"/>
              </a:rPr>
              <a:t>5’UT</a:t>
            </a:r>
          </a:p>
        </p:txBody>
      </p:sp>
      <p:sp>
        <p:nvSpPr>
          <p:cNvPr id="88079" name="Line 15"/>
          <p:cNvSpPr>
            <a:spLocks noChangeShapeType="1"/>
          </p:cNvSpPr>
          <p:nvPr/>
        </p:nvSpPr>
        <p:spPr bwMode="auto">
          <a:xfrm>
            <a:off x="8343900" y="2914650"/>
            <a:ext cx="3619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80" name="Line 16"/>
          <p:cNvSpPr>
            <a:spLocks noChangeShapeType="1"/>
          </p:cNvSpPr>
          <p:nvPr/>
        </p:nvSpPr>
        <p:spPr bwMode="auto">
          <a:xfrm>
            <a:off x="8705850" y="2686050"/>
            <a:ext cx="0" cy="419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81" name="Rectangle 17"/>
          <p:cNvSpPr>
            <a:spLocks noChangeArrowheads="1"/>
          </p:cNvSpPr>
          <p:nvPr/>
        </p:nvSpPr>
        <p:spPr bwMode="auto">
          <a:xfrm>
            <a:off x="8261350" y="1890713"/>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wrap="none" lIns="90488" tIns="44450" rIns="90488" bIns="44450">
            <a:spAutoFit/>
          </a:bodyPr>
          <a:lstStyle/>
          <a:p>
            <a:r>
              <a:rPr lang="en-GB" sz="1800" b="1">
                <a:latin typeface="Helvetica" charset="0"/>
              </a:rPr>
              <a:t>3’UT</a:t>
            </a:r>
          </a:p>
        </p:txBody>
      </p:sp>
      <p:sp>
        <p:nvSpPr>
          <p:cNvPr id="88082" name="Rectangle 18"/>
          <p:cNvSpPr>
            <a:spLocks noChangeArrowheads="1"/>
          </p:cNvSpPr>
          <p:nvPr/>
        </p:nvSpPr>
        <p:spPr bwMode="auto">
          <a:xfrm>
            <a:off x="4479925" y="407193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88083" name="Rectangle 19"/>
          <p:cNvSpPr>
            <a:spLocks noChangeArrowheads="1"/>
          </p:cNvSpPr>
          <p:nvPr/>
        </p:nvSpPr>
        <p:spPr bwMode="auto">
          <a:xfrm>
            <a:off x="3832225" y="47196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88084" name="Rectangle 20"/>
          <p:cNvSpPr>
            <a:spLocks noChangeArrowheads="1"/>
          </p:cNvSpPr>
          <p:nvPr/>
        </p:nvSpPr>
        <p:spPr bwMode="auto">
          <a:xfrm>
            <a:off x="6137275" y="47005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88085" name="Rectangle 21"/>
          <p:cNvSpPr>
            <a:spLocks noChangeArrowheads="1"/>
          </p:cNvSpPr>
          <p:nvPr/>
        </p:nvSpPr>
        <p:spPr bwMode="auto">
          <a:xfrm>
            <a:off x="3184525" y="2033588"/>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88086" name="Rectangle 22"/>
          <p:cNvSpPr>
            <a:spLocks noChangeArrowheads="1"/>
          </p:cNvSpPr>
          <p:nvPr/>
        </p:nvSpPr>
        <p:spPr bwMode="auto">
          <a:xfrm>
            <a:off x="4137025" y="355758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a:lstStyle/>
          <a:p>
            <a:endParaRPr lang="en-US"/>
          </a:p>
        </p:txBody>
      </p:sp>
      <p:sp>
        <p:nvSpPr>
          <p:cNvPr id="88087" name="Rectangle 23"/>
          <p:cNvSpPr>
            <a:spLocks noChangeArrowheads="1"/>
          </p:cNvSpPr>
          <p:nvPr/>
        </p:nvSpPr>
        <p:spPr bwMode="auto">
          <a:xfrm>
            <a:off x="1066800" y="3581400"/>
            <a:ext cx="4800600" cy="990600"/>
          </a:xfrm>
          <a:prstGeom prst="rect">
            <a:avLst/>
          </a:prstGeom>
          <a:solidFill>
            <a:srgbClr val="FFEA18"/>
          </a:solidFill>
          <a:ln w="12700">
            <a:solidFill>
              <a:schemeClr val="tx1"/>
            </a:solidFill>
            <a:miter lim="800000"/>
            <a:headEnd/>
            <a:tailEnd/>
          </a:ln>
        </p:spPr>
        <p:txBody>
          <a:bodyPr/>
          <a:lstStyle/>
          <a:p>
            <a:endParaRPr lang="en-US"/>
          </a:p>
        </p:txBody>
      </p:sp>
      <p:sp>
        <p:nvSpPr>
          <p:cNvPr id="88088" name="Rectangle 24"/>
          <p:cNvSpPr>
            <a:spLocks noChangeArrowheads="1"/>
          </p:cNvSpPr>
          <p:nvPr/>
        </p:nvSpPr>
        <p:spPr bwMode="auto">
          <a:xfrm>
            <a:off x="1066800" y="4572000"/>
            <a:ext cx="6934200" cy="609600"/>
          </a:xfrm>
          <a:prstGeom prst="rect">
            <a:avLst/>
          </a:prstGeom>
          <a:solidFill>
            <a:schemeClr val="hlink"/>
          </a:solidFill>
          <a:ln w="12700">
            <a:solidFill>
              <a:schemeClr val="tx1"/>
            </a:solidFill>
            <a:miter lim="800000"/>
            <a:headEnd/>
            <a:tailEnd/>
          </a:ln>
        </p:spPr>
        <p:txBody>
          <a:bodyPr/>
          <a:lstStyle/>
          <a:p>
            <a:endParaRPr lang="en-US"/>
          </a:p>
        </p:txBody>
      </p:sp>
      <p:sp>
        <p:nvSpPr>
          <p:cNvPr id="88089" name="Rectangle 25"/>
          <p:cNvSpPr>
            <a:spLocks noChangeArrowheads="1"/>
          </p:cNvSpPr>
          <p:nvPr/>
        </p:nvSpPr>
        <p:spPr bwMode="auto">
          <a:xfrm>
            <a:off x="1143000" y="5257800"/>
            <a:ext cx="4876800" cy="1143000"/>
          </a:xfrm>
          <a:prstGeom prst="rect">
            <a:avLst/>
          </a:prstGeom>
          <a:solidFill>
            <a:schemeClr val="bg1"/>
          </a:solidFill>
          <a:ln w="12700">
            <a:solidFill>
              <a:schemeClr val="tx1"/>
            </a:solidFill>
            <a:miter lim="800000"/>
            <a:headEnd/>
            <a:tailEnd/>
          </a:ln>
        </p:spPr>
        <p:txBody>
          <a:bodyPr/>
          <a:lstStyle/>
          <a:p>
            <a:endParaRPr lang="en-US"/>
          </a:p>
        </p:txBody>
      </p:sp>
      <p:sp>
        <p:nvSpPr>
          <p:cNvPr id="88090" name="Rectangle 26"/>
          <p:cNvSpPr>
            <a:spLocks noChangeArrowheads="1"/>
          </p:cNvSpPr>
          <p:nvPr/>
        </p:nvSpPr>
        <p:spPr bwMode="auto">
          <a:xfrm>
            <a:off x="1066800" y="3657600"/>
            <a:ext cx="66135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dbl">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000000"/>
                </a:solidFill>
                <a:latin typeface="Geneva" charset="0"/>
              </a:rPr>
              <a:t>NS3  serine protease</a:t>
            </a:r>
          </a:p>
          <a:p>
            <a:pPr>
              <a:spcBef>
                <a:spcPct val="50000"/>
              </a:spcBef>
            </a:pPr>
            <a:r>
              <a:rPr lang="en-GB" b="1">
                <a:solidFill>
                  <a:srgbClr val="000000"/>
                </a:solidFill>
                <a:latin typeface="Geneva" charset="0"/>
              </a:rPr>
              <a:t>	RNA helicase</a:t>
            </a:r>
          </a:p>
          <a:p>
            <a:pPr>
              <a:spcBef>
                <a:spcPct val="50000"/>
              </a:spcBef>
            </a:pPr>
            <a:r>
              <a:rPr lang="en-GB" b="1">
                <a:solidFill>
                  <a:srgbClr val="000000"/>
                </a:solidFill>
                <a:latin typeface="Geneva" charset="0"/>
              </a:rPr>
              <a:t>NS5B RNA dependent RNA polymerase</a:t>
            </a:r>
            <a:endParaRPr lang="en-GB" b="1">
              <a:latin typeface="Geneva" charset="0"/>
            </a:endParaRPr>
          </a:p>
          <a:p>
            <a:pPr>
              <a:spcBef>
                <a:spcPct val="50000"/>
              </a:spcBef>
            </a:pPr>
            <a:r>
              <a:rPr lang="en-GB" b="1">
                <a:latin typeface="Geneva" charset="0"/>
              </a:rPr>
              <a:t>5’UTR antisense oligos</a:t>
            </a:r>
          </a:p>
          <a:p>
            <a:pPr>
              <a:spcBef>
                <a:spcPct val="50000"/>
              </a:spcBef>
            </a:pPr>
            <a:r>
              <a:rPr lang="en-GB" b="1">
                <a:latin typeface="Geneva" charset="0"/>
              </a:rPr>
              <a:t>3’UTR	 ribozymes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ea typeface="ＭＳ Ｐゴシック" pitchFamily="34" charset="-128"/>
              </a:rPr>
              <a:t>HCV protease inhibitors</a:t>
            </a:r>
          </a:p>
        </p:txBody>
      </p:sp>
      <p:sp>
        <p:nvSpPr>
          <p:cNvPr id="89091" name="TextBox 2"/>
          <p:cNvSpPr txBox="1">
            <a:spLocks noChangeArrowheads="1"/>
          </p:cNvSpPr>
          <p:nvPr/>
        </p:nvSpPr>
        <p:spPr bwMode="auto">
          <a:xfrm>
            <a:off x="1676400" y="2514600"/>
            <a:ext cx="8077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sz="3200">
                <a:solidFill>
                  <a:srgbClr val="FF0000"/>
                </a:solidFill>
                <a:latin typeface="Arial" pitchFamily="34" charset="0"/>
                <a:cs typeface="Arial" pitchFamily="34" charset="0"/>
              </a:rPr>
              <a:t>Genotype 1</a:t>
            </a:r>
          </a:p>
          <a:p>
            <a:r>
              <a:rPr lang="en-US" sz="3200">
                <a:latin typeface="Arial" pitchFamily="34" charset="0"/>
                <a:cs typeface="Arial" pitchFamily="34" charset="0"/>
              </a:rPr>
              <a:t>Telaprevir</a:t>
            </a:r>
          </a:p>
          <a:p>
            <a:r>
              <a:rPr lang="en-US" sz="3200">
                <a:latin typeface="Arial" pitchFamily="34" charset="0"/>
                <a:cs typeface="Arial" pitchFamily="34" charset="0"/>
              </a:rPr>
              <a:t>Boceprevir</a:t>
            </a:r>
          </a:p>
          <a:p>
            <a:endParaRPr lang="en-US" sz="3200">
              <a:latin typeface="Arial" pitchFamily="34" charset="0"/>
              <a:cs typeface="Arial" pitchFamily="34" charset="0"/>
            </a:endParaRPr>
          </a:p>
          <a:p>
            <a:r>
              <a:rPr lang="en-US" sz="3200">
                <a:latin typeface="Arial" pitchFamily="34" charset="0"/>
                <a:cs typeface="Arial" pitchFamily="34" charset="0"/>
              </a:rPr>
              <a:t>Given as additional therapy with peginterferon and ribavirin</a:t>
            </a:r>
          </a:p>
          <a:p>
            <a:r>
              <a:rPr lang="en-US" sz="3200">
                <a:latin typeface="Arial" pitchFamily="34" charset="0"/>
                <a:cs typeface="Arial" pitchFamily="34" charset="0"/>
              </a:rPr>
              <a:t>NICE approved 2012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41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1812925" y="3382963"/>
            <a:ext cx="10398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9600" b="1">
                <a:latin typeface="Geneva" charset="0"/>
              </a:rPr>
              <a:t>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1965325" y="3840163"/>
            <a:ext cx="8874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9600" b="1">
                <a:solidFill>
                  <a:schemeClr val="accent2"/>
                </a:solidFill>
                <a:latin typeface="Geneva" charset="0"/>
              </a:rPr>
              <a:t>E</a:t>
            </a:r>
          </a:p>
        </p:txBody>
      </p:sp>
      <p:pic>
        <p:nvPicPr>
          <p:cNvPr id="921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957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5"/>
          <p:cNvSpPr txBox="1">
            <a:spLocks noChangeArrowheads="1"/>
          </p:cNvSpPr>
          <p:nvPr/>
        </p:nvSpPr>
        <p:spPr bwMode="auto">
          <a:xfrm>
            <a:off x="6156325" y="1524000"/>
            <a:ext cx="768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8000">
                <a:solidFill>
                  <a:schemeClr val="bg1"/>
                </a:solidFill>
                <a:latin typeface="Geneva" charset="0"/>
              </a:rPr>
              <a:t>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6173788"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6934200" y="5181600"/>
            <a:ext cx="8604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9600" b="1">
                <a:solidFill>
                  <a:schemeClr val="bg1"/>
                </a:solidFill>
                <a:latin typeface="Geneva" charset="0"/>
              </a:rPr>
              <a:t>F</a:t>
            </a:r>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7086600" y="4191000"/>
            <a:ext cx="45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9600" b="1">
                <a:solidFill>
                  <a:schemeClr val="accent2"/>
                </a:solidFill>
                <a:latin typeface="Geneva" charset="0"/>
              </a:rPr>
              <a:t>G</a:t>
            </a:r>
          </a:p>
        </p:txBody>
      </p:sp>
      <p:pic>
        <p:nvPicPr>
          <p:cNvPr id="983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738188"/>
            <a:ext cx="71739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5"/>
          <p:cNvSpPr txBox="1">
            <a:spLocks noChangeArrowheads="1"/>
          </p:cNvSpPr>
          <p:nvPr/>
        </p:nvSpPr>
        <p:spPr bwMode="auto">
          <a:xfrm>
            <a:off x="1508125" y="1223963"/>
            <a:ext cx="869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GB" sz="8000">
                <a:solidFill>
                  <a:schemeClr val="bg1"/>
                </a:solidFill>
                <a:latin typeface="Geneva" charset="0"/>
              </a:rPr>
              <a:t>G</a:t>
            </a:r>
          </a:p>
          <a:p>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68638" y="871538"/>
            <a:ext cx="3044825" cy="487362"/>
          </a:xfrm>
          <a:noFill/>
        </p:spPr>
        <p:txBody>
          <a:bodyPr wrap="none" lIns="60325" tIns="23813" rIns="60325" bIns="23813" anchor="t">
            <a:spAutoFit/>
          </a:bodyPr>
          <a:lstStyle/>
          <a:p>
            <a:pPr defTabSz="858838" eaLnBrk="1" hangingPunct="1"/>
            <a:r>
              <a:rPr lang="en-GB" smtClean="0">
                <a:ea typeface="ＭＳ Ｐゴシック" pitchFamily="34" charset="-128"/>
              </a:rPr>
              <a:t>FLAVIVIRIDAE</a:t>
            </a:r>
          </a:p>
        </p:txBody>
      </p:sp>
      <p:sp>
        <p:nvSpPr>
          <p:cNvPr id="100355" name="Line 3"/>
          <p:cNvSpPr>
            <a:spLocks noChangeShapeType="1"/>
          </p:cNvSpPr>
          <p:nvPr/>
        </p:nvSpPr>
        <p:spPr bwMode="auto">
          <a:xfrm flipV="1">
            <a:off x="2438400" y="3124200"/>
            <a:ext cx="358140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56" name="Line 4"/>
          <p:cNvSpPr>
            <a:spLocks noChangeShapeType="1"/>
          </p:cNvSpPr>
          <p:nvPr/>
        </p:nvSpPr>
        <p:spPr bwMode="auto">
          <a:xfrm flipH="1" flipV="1">
            <a:off x="5257800" y="2209800"/>
            <a:ext cx="7620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57" name="Line 5"/>
          <p:cNvSpPr>
            <a:spLocks noChangeShapeType="1"/>
          </p:cNvSpPr>
          <p:nvPr/>
        </p:nvSpPr>
        <p:spPr bwMode="auto">
          <a:xfrm flipV="1">
            <a:off x="5257800" y="1828800"/>
            <a:ext cx="3048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58" name="Line 6"/>
          <p:cNvSpPr>
            <a:spLocks noChangeShapeType="1"/>
          </p:cNvSpPr>
          <p:nvPr/>
        </p:nvSpPr>
        <p:spPr bwMode="auto">
          <a:xfrm flipH="1" flipV="1">
            <a:off x="4572000" y="2057400"/>
            <a:ext cx="6858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59" name="Line 7"/>
          <p:cNvSpPr>
            <a:spLocks noChangeShapeType="1"/>
          </p:cNvSpPr>
          <p:nvPr/>
        </p:nvSpPr>
        <p:spPr bwMode="auto">
          <a:xfrm>
            <a:off x="6019800" y="3124200"/>
            <a:ext cx="1143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0" name="Line 8"/>
          <p:cNvSpPr>
            <a:spLocks noChangeShapeType="1"/>
          </p:cNvSpPr>
          <p:nvPr/>
        </p:nvSpPr>
        <p:spPr bwMode="auto">
          <a:xfrm flipV="1">
            <a:off x="7162800" y="3048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1" name="Line 9"/>
          <p:cNvSpPr>
            <a:spLocks noChangeShapeType="1"/>
          </p:cNvSpPr>
          <p:nvPr/>
        </p:nvSpPr>
        <p:spPr bwMode="auto">
          <a:xfrm flipV="1">
            <a:off x="7467600" y="2590800"/>
            <a:ext cx="2286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2" name="Line 10"/>
          <p:cNvSpPr>
            <a:spLocks noChangeShapeType="1"/>
          </p:cNvSpPr>
          <p:nvPr/>
        </p:nvSpPr>
        <p:spPr bwMode="auto">
          <a:xfrm>
            <a:off x="7543800" y="2971800"/>
            <a:ext cx="457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3" name="Line 11"/>
          <p:cNvSpPr>
            <a:spLocks noChangeShapeType="1"/>
          </p:cNvSpPr>
          <p:nvPr/>
        </p:nvSpPr>
        <p:spPr bwMode="auto">
          <a:xfrm flipV="1">
            <a:off x="8001000" y="3124200"/>
            <a:ext cx="2286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4" name="Line 12"/>
          <p:cNvSpPr>
            <a:spLocks noChangeShapeType="1"/>
          </p:cNvSpPr>
          <p:nvPr/>
        </p:nvSpPr>
        <p:spPr bwMode="auto">
          <a:xfrm>
            <a:off x="8001000" y="3352800"/>
            <a:ext cx="76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5" name="Line 13"/>
          <p:cNvSpPr>
            <a:spLocks noChangeShapeType="1"/>
          </p:cNvSpPr>
          <p:nvPr/>
        </p:nvSpPr>
        <p:spPr bwMode="auto">
          <a:xfrm flipH="1">
            <a:off x="7010400" y="3276600"/>
            <a:ext cx="152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6" name="Line 14"/>
          <p:cNvSpPr>
            <a:spLocks noChangeShapeType="1"/>
          </p:cNvSpPr>
          <p:nvPr/>
        </p:nvSpPr>
        <p:spPr bwMode="auto">
          <a:xfrm flipH="1" flipV="1">
            <a:off x="1447800" y="3886200"/>
            <a:ext cx="9906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7" name="Line 15"/>
          <p:cNvSpPr>
            <a:spLocks noChangeShapeType="1"/>
          </p:cNvSpPr>
          <p:nvPr/>
        </p:nvSpPr>
        <p:spPr bwMode="auto">
          <a:xfrm flipH="1">
            <a:off x="1524000" y="4495800"/>
            <a:ext cx="9144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8" name="Line 16"/>
          <p:cNvSpPr>
            <a:spLocks noChangeShapeType="1"/>
          </p:cNvSpPr>
          <p:nvPr/>
        </p:nvSpPr>
        <p:spPr bwMode="auto">
          <a:xfrm flipH="1">
            <a:off x="914400" y="52578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69" name="Line 17"/>
          <p:cNvSpPr>
            <a:spLocks noChangeShapeType="1"/>
          </p:cNvSpPr>
          <p:nvPr/>
        </p:nvSpPr>
        <p:spPr bwMode="auto">
          <a:xfrm flipH="1" flipV="1">
            <a:off x="762000" y="4800600"/>
            <a:ext cx="152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70" name="Line 18"/>
          <p:cNvSpPr>
            <a:spLocks noChangeShapeType="1"/>
          </p:cNvSpPr>
          <p:nvPr/>
        </p:nvSpPr>
        <p:spPr bwMode="auto">
          <a:xfrm flipH="1">
            <a:off x="838200" y="525780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71" name="Line 19"/>
          <p:cNvSpPr>
            <a:spLocks noChangeShapeType="1"/>
          </p:cNvSpPr>
          <p:nvPr/>
        </p:nvSpPr>
        <p:spPr bwMode="auto">
          <a:xfrm flipH="1">
            <a:off x="1295400" y="5257800"/>
            <a:ext cx="228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72" name="Line 20"/>
          <p:cNvSpPr>
            <a:spLocks noChangeShapeType="1"/>
          </p:cNvSpPr>
          <p:nvPr/>
        </p:nvSpPr>
        <p:spPr bwMode="auto">
          <a:xfrm flipH="1">
            <a:off x="914400" y="6248400"/>
            <a:ext cx="381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73" name="Line 21"/>
          <p:cNvSpPr>
            <a:spLocks noChangeShapeType="1"/>
          </p:cNvSpPr>
          <p:nvPr/>
        </p:nvSpPr>
        <p:spPr bwMode="auto">
          <a:xfrm>
            <a:off x="1295400" y="6248400"/>
            <a:ext cx="457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374" name="Rectangle 22"/>
          <p:cNvSpPr>
            <a:spLocks noChangeArrowheads="1"/>
          </p:cNvSpPr>
          <p:nvPr/>
        </p:nvSpPr>
        <p:spPr bwMode="auto">
          <a:xfrm>
            <a:off x="4176713" y="1708150"/>
            <a:ext cx="860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HChV</a:t>
            </a:r>
          </a:p>
        </p:txBody>
      </p:sp>
      <p:sp>
        <p:nvSpPr>
          <p:cNvPr id="100375" name="Rectangle 23"/>
          <p:cNvSpPr>
            <a:spLocks noChangeArrowheads="1"/>
          </p:cNvSpPr>
          <p:nvPr/>
        </p:nvSpPr>
        <p:spPr bwMode="auto">
          <a:xfrm>
            <a:off x="5472113" y="1403350"/>
            <a:ext cx="8747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BVDV</a:t>
            </a:r>
          </a:p>
        </p:txBody>
      </p:sp>
      <p:sp>
        <p:nvSpPr>
          <p:cNvPr id="100376" name="Rectangle 24"/>
          <p:cNvSpPr>
            <a:spLocks noChangeArrowheads="1"/>
          </p:cNvSpPr>
          <p:nvPr/>
        </p:nvSpPr>
        <p:spPr bwMode="auto">
          <a:xfrm>
            <a:off x="7605713" y="2165350"/>
            <a:ext cx="719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HCV</a:t>
            </a:r>
          </a:p>
        </p:txBody>
      </p:sp>
      <p:sp>
        <p:nvSpPr>
          <p:cNvPr id="100377" name="Rectangle 25"/>
          <p:cNvSpPr>
            <a:spLocks noChangeArrowheads="1"/>
          </p:cNvSpPr>
          <p:nvPr/>
        </p:nvSpPr>
        <p:spPr bwMode="auto">
          <a:xfrm>
            <a:off x="8139113" y="2774950"/>
            <a:ext cx="971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GBV-A</a:t>
            </a:r>
          </a:p>
        </p:txBody>
      </p:sp>
      <p:sp>
        <p:nvSpPr>
          <p:cNvPr id="100378" name="Rectangle 26"/>
          <p:cNvSpPr>
            <a:spLocks noChangeArrowheads="1"/>
          </p:cNvSpPr>
          <p:nvPr/>
        </p:nvSpPr>
        <p:spPr bwMode="auto">
          <a:xfrm>
            <a:off x="7834313" y="3689350"/>
            <a:ext cx="985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GBV-C</a:t>
            </a:r>
          </a:p>
        </p:txBody>
      </p:sp>
      <p:sp>
        <p:nvSpPr>
          <p:cNvPr id="100379" name="Rectangle 27"/>
          <p:cNvSpPr>
            <a:spLocks noChangeArrowheads="1"/>
          </p:cNvSpPr>
          <p:nvPr/>
        </p:nvSpPr>
        <p:spPr bwMode="auto">
          <a:xfrm>
            <a:off x="6462713" y="3613150"/>
            <a:ext cx="971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GBV-B</a:t>
            </a:r>
          </a:p>
        </p:txBody>
      </p:sp>
      <p:sp>
        <p:nvSpPr>
          <p:cNvPr id="100380" name="Rectangle 28"/>
          <p:cNvSpPr>
            <a:spLocks noChangeArrowheads="1"/>
          </p:cNvSpPr>
          <p:nvPr/>
        </p:nvSpPr>
        <p:spPr bwMode="auto">
          <a:xfrm>
            <a:off x="1128713" y="3536950"/>
            <a:ext cx="676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YFV</a:t>
            </a:r>
          </a:p>
        </p:txBody>
      </p:sp>
      <p:sp>
        <p:nvSpPr>
          <p:cNvPr id="100381" name="Rectangle 29"/>
          <p:cNvSpPr>
            <a:spLocks noChangeArrowheads="1"/>
          </p:cNvSpPr>
          <p:nvPr/>
        </p:nvSpPr>
        <p:spPr bwMode="auto">
          <a:xfrm>
            <a:off x="366713" y="4451350"/>
            <a:ext cx="1239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dengue 2</a:t>
            </a:r>
          </a:p>
        </p:txBody>
      </p:sp>
      <p:sp>
        <p:nvSpPr>
          <p:cNvPr id="100382" name="Rectangle 30"/>
          <p:cNvSpPr>
            <a:spLocks noChangeArrowheads="1"/>
          </p:cNvSpPr>
          <p:nvPr/>
        </p:nvSpPr>
        <p:spPr bwMode="auto">
          <a:xfrm>
            <a:off x="61913" y="5518150"/>
            <a:ext cx="1239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dengue 1</a:t>
            </a:r>
          </a:p>
        </p:txBody>
      </p:sp>
      <p:sp>
        <p:nvSpPr>
          <p:cNvPr id="100383" name="Rectangle 31"/>
          <p:cNvSpPr>
            <a:spLocks noChangeArrowheads="1"/>
          </p:cNvSpPr>
          <p:nvPr/>
        </p:nvSpPr>
        <p:spPr bwMode="auto">
          <a:xfrm>
            <a:off x="1738313" y="6203950"/>
            <a:ext cx="647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latin typeface="Helvetica" charset="0"/>
              </a:rPr>
              <a:t>JEV</a:t>
            </a:r>
          </a:p>
        </p:txBody>
      </p:sp>
      <p:sp>
        <p:nvSpPr>
          <p:cNvPr id="100384" name="Rectangle 32"/>
          <p:cNvSpPr>
            <a:spLocks noChangeArrowheads="1"/>
          </p:cNvSpPr>
          <p:nvPr/>
        </p:nvSpPr>
        <p:spPr bwMode="auto">
          <a:xfrm>
            <a:off x="153988" y="6280150"/>
            <a:ext cx="985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GB" sz="2000">
                <a:latin typeface="Helvetica" charset="0"/>
              </a:rPr>
              <a:t>WNV</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ea typeface="ＭＳ Ｐゴシック" pitchFamily="34" charset="-128"/>
              </a:rPr>
              <a:t>Shanghai blood clams</a:t>
            </a:r>
            <a:br>
              <a:rPr lang="en-GB" smtClean="0">
                <a:ea typeface="ＭＳ Ｐゴシック" pitchFamily="34" charset="-128"/>
              </a:rPr>
            </a:br>
            <a:endParaRPr lang="en-GB" smtClean="0">
              <a:ea typeface="ＭＳ Ｐゴシック" pitchFamily="34" charset="-128"/>
            </a:endParaRPr>
          </a:p>
        </p:txBody>
      </p:sp>
      <p:sp>
        <p:nvSpPr>
          <p:cNvPr id="24579" name="Text Box 3"/>
          <p:cNvSpPr txBox="1">
            <a:spLocks noChangeArrowheads="1"/>
          </p:cNvSpPr>
          <p:nvPr/>
        </p:nvSpPr>
        <p:spPr bwMode="auto">
          <a:xfrm>
            <a:off x="1066800" y="2514600"/>
            <a:ext cx="739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2800">
                <a:latin typeface="Geneva" charset="0"/>
              </a:rPr>
              <a:t>1988</a:t>
            </a:r>
          </a:p>
          <a:p>
            <a:pPr>
              <a:spcBef>
                <a:spcPct val="50000"/>
              </a:spcBef>
            </a:pPr>
            <a:r>
              <a:rPr lang="en-GB" sz="2800">
                <a:latin typeface="Geneva" charset="0"/>
              </a:rPr>
              <a:t>n = 310 000</a:t>
            </a:r>
          </a:p>
          <a:p>
            <a:pPr>
              <a:spcBef>
                <a:spcPct val="50000"/>
              </a:spcBef>
            </a:pPr>
            <a:r>
              <a:rPr lang="en-GB" sz="2800">
                <a:latin typeface="Geneva" charset="0"/>
              </a:rPr>
              <a:t>Each filter 40l of water/day</a:t>
            </a:r>
          </a:p>
          <a:p>
            <a:pPr>
              <a:spcBef>
                <a:spcPct val="50000"/>
              </a:spcBef>
            </a:pPr>
            <a:r>
              <a:rPr lang="en-GB" sz="2800">
                <a:solidFill>
                  <a:srgbClr val="CC395B"/>
                </a:solidFill>
                <a:latin typeface="Geneva" charset="0"/>
              </a:rPr>
              <a:t>2004 5-10% HAV positive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6019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6248400" y="4800600"/>
            <a:ext cx="14478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37931725" indent="-37474525">
              <a:defRPr sz="2400">
                <a:solidFill>
                  <a:schemeClr val="tx1"/>
                </a:solidFill>
                <a:latin typeface="Times" charset="0"/>
                <a:ea typeface="ＭＳ Ｐゴシック" pitchFamily="34" charset="-128"/>
              </a:defRPr>
            </a:lvl2pPr>
            <a:lvl3pPr>
              <a:defRPr sz="2400">
                <a:solidFill>
                  <a:schemeClr val="tx1"/>
                </a:solidFill>
                <a:latin typeface="Times" charset="0"/>
                <a:ea typeface="ＭＳ Ｐゴシック" pitchFamily="34" charset="-128"/>
              </a:defRPr>
            </a:lvl3pPr>
            <a:lvl4pPr>
              <a:defRPr sz="2400">
                <a:solidFill>
                  <a:schemeClr val="tx1"/>
                </a:solidFill>
                <a:latin typeface="Times" charset="0"/>
                <a:ea typeface="ＭＳ Ｐゴシック" pitchFamily="34" charset="-128"/>
              </a:defRPr>
            </a:lvl4pPr>
            <a:lvl5pPr>
              <a:defRPr sz="2400">
                <a:solidFill>
                  <a:schemeClr val="tx1"/>
                </a:solidFill>
                <a:latin typeface="Times" charset="0"/>
                <a:ea typeface="ＭＳ Ｐゴシック" pitchFamily="34" charset="-128"/>
              </a:defRPr>
            </a:lvl5pPr>
            <a:lvl6pPr marL="457200" eaLnBrk="0" fontAlgn="base" hangingPunct="0">
              <a:spcBef>
                <a:spcPct val="0"/>
              </a:spcBef>
              <a:spcAft>
                <a:spcPct val="0"/>
              </a:spcAft>
              <a:defRPr sz="2400">
                <a:solidFill>
                  <a:schemeClr val="tx1"/>
                </a:solidFill>
                <a:latin typeface="Times" charset="0"/>
                <a:ea typeface="ＭＳ Ｐゴシック" pitchFamily="34" charset="-128"/>
              </a:defRPr>
            </a:lvl6pPr>
            <a:lvl7pPr marL="914400" eaLnBrk="0" fontAlgn="base" hangingPunct="0">
              <a:spcBef>
                <a:spcPct val="0"/>
              </a:spcBef>
              <a:spcAft>
                <a:spcPct val="0"/>
              </a:spcAft>
              <a:defRPr sz="2400">
                <a:solidFill>
                  <a:schemeClr val="tx1"/>
                </a:solidFill>
                <a:latin typeface="Times" charset="0"/>
                <a:ea typeface="ＭＳ Ｐゴシック" pitchFamily="34" charset="-128"/>
              </a:defRPr>
            </a:lvl7pPr>
            <a:lvl8pPr marL="1371600" eaLnBrk="0" fontAlgn="base" hangingPunct="0">
              <a:spcBef>
                <a:spcPct val="0"/>
              </a:spcBef>
              <a:spcAft>
                <a:spcPct val="0"/>
              </a:spcAft>
              <a:defRPr sz="2400">
                <a:solidFill>
                  <a:schemeClr val="tx1"/>
                </a:solidFill>
                <a:latin typeface="Times" charset="0"/>
                <a:ea typeface="ＭＳ Ｐゴシック" pitchFamily="34" charset="-128"/>
              </a:defRPr>
            </a:lvl8pPr>
            <a:lvl9pPr marL="1828800" eaLnBrk="0" fontAlgn="base" hangingPunct="0">
              <a:spcBef>
                <a:spcPct val="0"/>
              </a:spcBef>
              <a:spcAft>
                <a:spcPct val="0"/>
              </a:spcAft>
              <a:defRPr sz="2400">
                <a:solidFill>
                  <a:schemeClr val="tx1"/>
                </a:solidFill>
                <a:latin typeface="Times" charset="0"/>
                <a:ea typeface="ＭＳ Ｐゴシック" pitchFamily="34" charset="-128"/>
              </a:defRPr>
            </a:lvl9pPr>
          </a:lstStyle>
          <a:p>
            <a:pPr>
              <a:spcBef>
                <a:spcPct val="50000"/>
              </a:spcBef>
            </a:pPr>
            <a:r>
              <a:rPr lang="en-GB" sz="8800">
                <a:solidFill>
                  <a:schemeClr val="bg1"/>
                </a:solidFill>
                <a:latin typeface="Geneva" charset="0"/>
              </a:rPr>
              <a:t>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76300"/>
            <a:ext cx="5867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ivhcv">
  <a:themeElements>
    <a:clrScheme name="hivhc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ivhcv">
      <a:majorFont>
        <a:latin typeface="Geneva"/>
        <a:ea typeface=""/>
        <a:cs typeface=""/>
      </a:majorFont>
      <a:minorFont>
        <a:latin typeface="Gene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lnDef>
  </a:objectDefaults>
  <a:extraClrSchemeLst>
    <a:extraClrScheme>
      <a:clrScheme name="hivhc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ivhc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ivhc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ivhc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ivhc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ivhc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ivhc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ivhc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vhc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ivhc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ivhc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ivhc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TotalTime>
  <Words>2647</Words>
  <Application>Microsoft Office PowerPoint</Application>
  <PresentationFormat>On-screen Show (4:3)</PresentationFormat>
  <Paragraphs>526</Paragraphs>
  <Slides>59</Slides>
  <Notes>23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5" baseType="lpstr">
      <vt:lpstr>Times</vt:lpstr>
      <vt:lpstr>ＭＳ Ｐゴシック</vt:lpstr>
      <vt:lpstr>Arial</vt:lpstr>
      <vt:lpstr>Geneva</vt:lpstr>
      <vt:lpstr>Times New Roman</vt:lpstr>
      <vt:lpstr>Agfa Rotis Semisans</vt:lpstr>
      <vt:lpstr>Garamond</vt:lpstr>
      <vt:lpstr>Arial Narrow</vt:lpstr>
      <vt:lpstr>Angsana New</vt:lpstr>
      <vt:lpstr>Gulim</vt:lpstr>
      <vt:lpstr>Arial Unicode MS</vt:lpstr>
      <vt:lpstr>Helvetica</vt:lpstr>
      <vt:lpstr>Tahoma</vt:lpstr>
      <vt:lpstr>Symbol</vt:lpstr>
      <vt:lpstr>hivhcv</vt:lpstr>
      <vt:lpstr>Microsoft Graph Chart</vt:lpstr>
      <vt:lpstr>PowerPoint Presentation</vt:lpstr>
      <vt:lpstr>PowerPoint Presentation</vt:lpstr>
      <vt:lpstr>Hepatitis A virus</vt:lpstr>
      <vt:lpstr>Hepatitis A virus</vt:lpstr>
      <vt:lpstr>New Zealand blueberries</vt:lpstr>
      <vt:lpstr>Shanghai blood clams </vt:lpstr>
      <vt:lpstr>PowerPoint Presentation</vt:lpstr>
      <vt:lpstr>PowerPoint Presentation</vt:lpstr>
      <vt:lpstr>PowerPoint Presentation</vt:lpstr>
      <vt:lpstr>PowerPoint Presentation</vt:lpstr>
      <vt:lpstr>HEPATITIS B VIRUS</vt:lpstr>
      <vt:lpstr>Swedish cross country runners </vt:lpstr>
      <vt:lpstr>   </vt:lpstr>
      <vt:lpstr>PowerPoint Presentation</vt:lpstr>
      <vt:lpstr>HBV- disease stages</vt:lpstr>
      <vt:lpstr>  The REVEAL Study</vt:lpstr>
      <vt:lpstr>REVEAL-Incidence of Cirrhosis (11yr) Increases with Increasing Baseline Serum HBV DNA Level</vt:lpstr>
      <vt:lpstr>REVEAL-Incidence of HCC (13 yr) Increases with Increasing HBV DNA Baseline Viral Level</vt:lpstr>
      <vt:lpstr>Staging disease</vt:lpstr>
      <vt:lpstr>Staging disease</vt:lpstr>
      <vt:lpstr>Treatments</vt:lpstr>
      <vt:lpstr>Treatments</vt:lpstr>
      <vt:lpstr>Interferon</vt:lpstr>
      <vt:lpstr>NUCs</vt:lpstr>
      <vt:lpstr>First line</vt:lpstr>
      <vt:lpstr>94% of patients achieved HBV DNA 300 copies/mL  (~&lt;69 IU/L) through 5 years* of entecavir therapy in a continuous treatment cohort</vt:lpstr>
      <vt:lpstr>LIVER TRANSPLANTATION AND HBV</vt:lpstr>
      <vt:lpstr>LIVER FAILURE</vt:lpstr>
      <vt:lpstr>Patients With End-stage Chronic Hepatitis B Median Bilirubin and Albumin Levels</vt:lpstr>
      <vt:lpstr>HBV vaccines</vt:lpstr>
      <vt:lpstr>PowerPoint Presentation</vt:lpstr>
      <vt:lpstr>HCV Infection: Worldwide Prevalence</vt:lpstr>
      <vt:lpstr>FLAVIVIRIDAE</vt:lpstr>
      <vt:lpstr>Hepatitis C virus</vt:lpstr>
      <vt:lpstr>dodgy Spanish anaesthetist</vt:lpstr>
      <vt:lpstr>Irish anti-D </vt:lpstr>
      <vt:lpstr>PowerPoint Presentation</vt:lpstr>
      <vt:lpstr>Acute hepatitis C - outcomes</vt:lpstr>
      <vt:lpstr>Acute hepatitis C</vt:lpstr>
      <vt:lpstr>PowerPoint Presentation</vt:lpstr>
      <vt:lpstr>Improvements in sustained virologic response rates with progressions in therapy</vt:lpstr>
      <vt:lpstr>The peginterferon alfa-2b molecule</vt:lpstr>
      <vt:lpstr>Delayed plasma clearance of pegylated vs  non-pegylated interferon </vt:lpstr>
      <vt:lpstr>PowerPoint Presentation</vt:lpstr>
      <vt:lpstr>PEG-IFN 2A (40kD) + RBV;  SVR IN Genotype non-1</vt:lpstr>
      <vt:lpstr>PEG-IFN 2A (40kD) + RBV;  SVR IN Genotype 1</vt:lpstr>
      <vt:lpstr>HCV MANAGEMENT</vt:lpstr>
      <vt:lpstr>HCV MANAGEMENT- POST TRIAL</vt:lpstr>
      <vt:lpstr>LIVER TRANSPLANTATION AND HCV</vt:lpstr>
      <vt:lpstr>TREATMENT OF ACUTE HCV</vt:lpstr>
      <vt:lpstr>PowerPoint Presentation</vt:lpstr>
      <vt:lpstr>HEPATITIS C</vt:lpstr>
      <vt:lpstr>HCV protease inhibitors</vt:lpstr>
      <vt:lpstr>PowerPoint Presentation</vt:lpstr>
      <vt:lpstr>PowerPoint Presentation</vt:lpstr>
      <vt:lpstr>PowerPoint Presentation</vt:lpstr>
      <vt:lpstr>PowerPoint Presentation</vt:lpstr>
      <vt:lpstr>PowerPoint Presentation</vt:lpstr>
      <vt:lpstr>FLAVIVIRIDAE</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 Nuala</dc:creator>
  <cp:lastModifiedBy>Shiel, Nuala</cp:lastModifiedBy>
  <cp:revision>12</cp:revision>
  <dcterms:created xsi:type="dcterms:W3CDTF">2012-07-24T16:06:32Z</dcterms:created>
  <dcterms:modified xsi:type="dcterms:W3CDTF">2012-07-25T12:51:33Z</dcterms:modified>
</cp:coreProperties>
</file>