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79" r:id="rId3"/>
    <p:sldId id="428" r:id="rId4"/>
    <p:sldId id="437" r:id="rId5"/>
    <p:sldId id="438" r:id="rId6"/>
    <p:sldId id="435" r:id="rId7"/>
    <p:sldId id="436" r:id="rId8"/>
    <p:sldId id="420" r:id="rId9"/>
    <p:sldId id="281" r:id="rId10"/>
    <p:sldId id="282" r:id="rId11"/>
    <p:sldId id="393" r:id="rId12"/>
    <p:sldId id="394" r:id="rId13"/>
    <p:sldId id="432" r:id="rId14"/>
    <p:sldId id="425" r:id="rId15"/>
    <p:sldId id="426" r:id="rId16"/>
    <p:sldId id="427" r:id="rId17"/>
    <p:sldId id="433" r:id="rId18"/>
    <p:sldId id="295" r:id="rId19"/>
    <p:sldId id="296" r:id="rId20"/>
    <p:sldId id="337" r:id="rId21"/>
    <p:sldId id="338" r:id="rId22"/>
    <p:sldId id="335" r:id="rId23"/>
    <p:sldId id="434" r:id="rId24"/>
    <p:sldId id="336" r:id="rId25"/>
    <p:sldId id="301" r:id="rId26"/>
    <p:sldId id="356" r:id="rId27"/>
    <p:sldId id="355" r:id="rId28"/>
    <p:sldId id="340" r:id="rId29"/>
    <p:sldId id="344" r:id="rId30"/>
    <p:sldId id="345" r:id="rId31"/>
    <p:sldId id="357" r:id="rId32"/>
    <p:sldId id="358" r:id="rId33"/>
    <p:sldId id="451" r:id="rId34"/>
    <p:sldId id="371" r:id="rId35"/>
    <p:sldId id="314" r:id="rId36"/>
    <p:sldId id="372" r:id="rId37"/>
    <p:sldId id="366" r:id="rId38"/>
    <p:sldId id="439" r:id="rId39"/>
    <p:sldId id="440" r:id="rId40"/>
    <p:sldId id="441" r:id="rId41"/>
    <p:sldId id="450" r:id="rId42"/>
    <p:sldId id="442" r:id="rId43"/>
    <p:sldId id="443" r:id="rId44"/>
    <p:sldId id="374" r:id="rId45"/>
    <p:sldId id="375" r:id="rId46"/>
    <p:sldId id="320" r:id="rId47"/>
    <p:sldId id="321" r:id="rId48"/>
    <p:sldId id="322" r:id="rId49"/>
    <p:sldId id="323" r:id="rId50"/>
    <p:sldId id="444" r:id="rId51"/>
    <p:sldId id="445" r:id="rId52"/>
    <p:sldId id="446" r:id="rId53"/>
    <p:sldId id="447" r:id="rId54"/>
    <p:sldId id="448" r:id="rId55"/>
    <p:sldId id="449" r:id="rId56"/>
    <p:sldId id="416" r:id="rId57"/>
    <p:sldId id="387" r:id="rId58"/>
    <p:sldId id="429" r:id="rId5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505" autoAdjust="0"/>
  </p:normalViewPr>
  <p:slideViewPr>
    <p:cSldViewPr>
      <p:cViewPr varScale="1">
        <p:scale>
          <a:sx n="45" d="100"/>
          <a:sy n="45" d="100"/>
        </p:scale>
        <p:origin x="-8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A686805-4AC1-4B46-B174-724FFB6454AB}" type="datetimeFigureOut">
              <a:rPr lang="fr-FR"/>
              <a:pPr>
                <a:defRPr/>
              </a:pPr>
              <a:t>17/07/2012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A94DCCA-DFAE-4576-B417-93299701BBE3}" type="slidenum">
              <a:rPr lang="fr-FR"/>
              <a:pPr>
                <a:defRPr/>
              </a:pPr>
              <a:t>‹#›</a:t>
            </a:fld>
            <a:endParaRPr lang="fr-FR"/>
          </a:p>
        </p:txBody>
      </p:sp>
    </p:spTree>
    <p:extLst>
      <p:ext uri="{BB962C8B-B14F-4D97-AF65-F5344CB8AC3E}">
        <p14:creationId xmlns:p14="http://schemas.microsoft.com/office/powerpoint/2010/main" val="2643081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Sarcoma"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en.wikipedia.org/wiki/Mesenchym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n.wikipedia.org/wiki/HBsA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EEACD8-78BF-4E39-8219-A4B90E707371}" type="slidenum">
              <a:rPr lang="en-US"/>
              <a:pPr fontAlgn="base">
                <a:spcBef>
                  <a:spcPct val="0"/>
                </a:spcBef>
                <a:spcAft>
                  <a:spcPct val="0"/>
                </a:spcAft>
                <a:defRPr/>
              </a:pPr>
              <a:t>2</a:t>
            </a:fld>
            <a:endParaRPr lang="en-US"/>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600" smtClean="0"/>
          </a:p>
          <a:p>
            <a:pPr eaLnBrk="1" hangingPunct="1">
              <a:spcBef>
                <a:spcPct val="0"/>
              </a:spcBef>
            </a:pPr>
            <a:r>
              <a:rPr lang="en-GB" sz="1600" smtClean="0"/>
              <a:t>Refers to viral infections only! Does not address bacterial or fungal infections.</a:t>
            </a:r>
          </a:p>
          <a:p>
            <a:pPr eaLnBrk="1" hangingPunct="1">
              <a:spcBef>
                <a:spcPct val="0"/>
              </a:spcBef>
            </a:pPr>
            <a:endParaRPr lang="en-GB" sz="16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Change in the epidemiology of viral infections post BMT: ACV prophylaxis and GCV pre-emptive trtt has changed the epidemiology</a:t>
            </a:r>
          </a:p>
          <a:p>
            <a:pPr lvl="2" eaLnBrk="1" hangingPunct="1">
              <a:lnSpc>
                <a:spcPct val="80000"/>
              </a:lnSpc>
              <a:spcBef>
                <a:spcPct val="0"/>
              </a:spcBef>
            </a:pPr>
            <a:endParaRPr lang="en-GB" sz="2000" smtClean="0"/>
          </a:p>
          <a:p>
            <a:pPr eaLnBrk="1" hangingPunct="1">
              <a:spcBef>
                <a:spcPct val="0"/>
              </a:spcBef>
            </a:pPr>
            <a:endParaRPr lang="fr-FR"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5818AE-2D88-46AE-9233-D124961658AE}" type="slidenum">
              <a:rPr lang="en-GB"/>
              <a:pPr fontAlgn="base">
                <a:spcBef>
                  <a:spcPct val="0"/>
                </a:spcBef>
                <a:spcAft>
                  <a:spcPct val="0"/>
                </a:spcAft>
                <a:defRPr/>
              </a:pPr>
              <a:t>17</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D2AE50-4EB3-4C8D-B693-CFB24C183796}" type="slidenum">
              <a:rPr lang="en-US"/>
              <a:pPr fontAlgn="base">
                <a:spcBef>
                  <a:spcPct val="0"/>
                </a:spcBef>
                <a:spcAft>
                  <a:spcPct val="0"/>
                </a:spcAft>
                <a:defRPr/>
              </a:pPr>
              <a:t>19</a:t>
            </a:fld>
            <a:endParaRPr lang="en-US"/>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r>
              <a:rPr lang="en-GB" sz="1600" smtClean="0"/>
              <a:t>All these produce a </a:t>
            </a:r>
            <a:r>
              <a:rPr lang="en-GB" sz="1600" b="1" smtClean="0"/>
              <a:t>lifelong latent infection</a:t>
            </a:r>
            <a:endParaRPr lang="en-US" sz="1600" b="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53396D-4269-4DB9-BBBF-F54BE4B3B960}" type="slidenum">
              <a:rPr lang="en-US"/>
              <a:pPr fontAlgn="base">
                <a:spcBef>
                  <a:spcPct val="0"/>
                </a:spcBef>
                <a:spcAft>
                  <a:spcPct val="0"/>
                </a:spcAft>
                <a:defRPr/>
              </a:pPr>
              <a:t>20</a:t>
            </a:fld>
            <a:endParaRPr lang="en-US"/>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GB" sz="1600" smtClean="0">
              <a:sym typeface="Wingdings" pitchFamily="2" charset="2"/>
            </a:endParaRPr>
          </a:p>
          <a:p>
            <a:pPr marL="228600" indent="-228600" eaLnBrk="1" hangingPunct="1">
              <a:spcBef>
                <a:spcPct val="0"/>
              </a:spcBef>
            </a:pPr>
            <a:endParaRPr lang="en-US" sz="1600" smtClean="0">
              <a:sym typeface="Wingdings" pitchFamily="2" charset="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Reactivation in several dermatomes simultaneously</a:t>
            </a:r>
            <a:r>
              <a:rPr lang="en-GB" smtClean="0"/>
              <a:t>.</a:t>
            </a:r>
          </a:p>
          <a:p>
            <a:pPr eaLnBrk="1" hangingPunct="1">
              <a:spcBef>
                <a:spcPct val="0"/>
              </a:spcBef>
            </a:pPr>
            <a:endParaRPr lang="en-GB" smtClean="0"/>
          </a:p>
          <a:p>
            <a:pPr eaLnBrk="1" hangingPunct="1">
              <a:spcBef>
                <a:spcPct val="0"/>
              </a:spcBef>
            </a:pPr>
            <a:r>
              <a:rPr lang="en-GB" b="1" smtClean="0"/>
              <a:t>Disseminated zoster</a:t>
            </a:r>
            <a:r>
              <a:rPr lang="en-GB" smtClean="0"/>
              <a:t> – </a:t>
            </a:r>
            <a:r>
              <a:rPr lang="en-GB" b="1" smtClean="0"/>
              <a:t>behaves like chickenpox</a:t>
            </a:r>
            <a:endParaRPr lang="en-GB" smtClean="0"/>
          </a:p>
          <a:p>
            <a:pPr eaLnBrk="1" hangingPunct="1">
              <a:spcBef>
                <a:spcPct val="0"/>
              </a:spcBef>
            </a:pPr>
            <a:endParaRPr lang="en-GB" smtClean="0"/>
          </a:p>
          <a:p>
            <a:pPr eaLnBrk="1" hangingPunct="1">
              <a:spcBef>
                <a:spcPct val="0"/>
              </a:spcBef>
            </a:pPr>
            <a:r>
              <a:rPr lang="en-GB" b="1" smtClean="0"/>
              <a:t>ACV given iv</a:t>
            </a:r>
            <a:r>
              <a:rPr lang="en-GB" smtClean="0"/>
              <a:t> to immunocompromised patients</a:t>
            </a:r>
          </a:p>
          <a:p>
            <a:pPr eaLnBrk="1" hangingPunct="1">
              <a:spcBef>
                <a:spcPct val="0"/>
              </a:spcBef>
            </a:pPr>
            <a:endParaRPr lang="en-GB" smtClean="0"/>
          </a:p>
          <a:p>
            <a:pPr eaLnBrk="1" hangingPunct="1">
              <a:spcBef>
                <a:spcPct val="0"/>
              </a:spcBef>
            </a:pPr>
            <a:r>
              <a:rPr lang="en-GB" smtClean="0"/>
              <a:t>VZIG helps to prevent severe disease</a:t>
            </a:r>
            <a:endParaRPr lang="en-US" smtClean="0"/>
          </a:p>
          <a:p>
            <a:pPr eaLnBrk="1" hangingPunct="1"/>
            <a:endParaRPr lang="fr-FR" smtClean="0"/>
          </a:p>
        </p:txBody>
      </p:sp>
      <p:sp>
        <p:nvSpPr>
          <p:cNvPr id="4" name="Slide Number Placeholder 3"/>
          <p:cNvSpPr>
            <a:spLocks noGrp="1"/>
          </p:cNvSpPr>
          <p:nvPr>
            <p:ph type="sldNum" sz="quarter" idx="5"/>
          </p:nvPr>
        </p:nvSpPr>
        <p:spPr/>
        <p:txBody>
          <a:bodyPr/>
          <a:lstStyle/>
          <a:p>
            <a:pPr>
              <a:defRPr/>
            </a:pPr>
            <a:fld id="{FF27B753-1439-4ED5-AF78-F40541E83645}" type="slidenum">
              <a:rPr lang="fr-FR" smtClean="0"/>
              <a:pPr>
                <a:defRPr/>
              </a:pPr>
              <a:t>24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932E40-E0C5-403F-A52A-B0922DE08AE3}" type="slidenum">
              <a:rPr lang="en-US"/>
              <a:pPr fontAlgn="base">
                <a:spcBef>
                  <a:spcPct val="0"/>
                </a:spcBef>
                <a:spcAft>
                  <a:spcPct val="0"/>
                </a:spcAft>
                <a:defRPr/>
              </a:pPr>
              <a:t>25</a:t>
            </a:fld>
            <a:endParaRPr lang="en-US"/>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8F5312-3C15-44F3-B315-80F5E611B728}" type="slidenum">
              <a:rPr lang="en-GB"/>
              <a:pPr fontAlgn="base">
                <a:spcBef>
                  <a:spcPct val="0"/>
                </a:spcBef>
                <a:spcAft>
                  <a:spcPct val="0"/>
                </a:spcAft>
                <a:defRPr/>
              </a:pPr>
              <a:t>26</a:t>
            </a:fld>
            <a:endParaRPr lang="en-GB"/>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Risk of CMV in allograft much higher than in autograft (CMV disease ,10%)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26BA9F-F483-498D-B17E-5EE6BAC85EB2}" type="slidenum">
              <a:rPr lang="en-US"/>
              <a:pPr fontAlgn="base">
                <a:spcBef>
                  <a:spcPct val="0"/>
                </a:spcBef>
                <a:spcAft>
                  <a:spcPct val="0"/>
                </a:spcAft>
                <a:defRPr/>
              </a:pPr>
              <a:t>29</a:t>
            </a:fld>
            <a:endParaRPr lang="en-US"/>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600" smtClean="0"/>
          </a:p>
          <a:p>
            <a:pPr eaLnBrk="1" hangingPunct="1">
              <a:spcBef>
                <a:spcPct val="0"/>
              </a:spcBef>
            </a:pPr>
            <a:r>
              <a:rPr lang="en-GB" sz="1600" smtClean="0"/>
              <a:t>Patients often</a:t>
            </a:r>
            <a:r>
              <a:rPr lang="en-GB" sz="1600" b="1" smtClean="0"/>
              <a:t> shed CMV in urine or resp. secretions asymptomatically. Would not Rx on this basis. So if +ve urine or BAL </a:t>
            </a:r>
            <a:r>
              <a:rPr lang="en-GB" sz="1600" b="1" smtClean="0">
                <a:sym typeface="Wingdings" pitchFamily="2" charset="2"/>
              </a:rPr>
              <a:t> do blood PCR, and Rx if high vl</a:t>
            </a:r>
            <a:endParaRPr lang="en-GB" sz="1600" b="1" smtClean="0"/>
          </a:p>
          <a:p>
            <a:pPr eaLnBrk="1" hangingPunct="1">
              <a:spcBef>
                <a:spcPct val="0"/>
              </a:spcBef>
            </a:pPr>
            <a:endParaRPr lang="en-GB" sz="1600" b="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2AB5AB-D6D8-45D9-BACB-58DAEEEEF708}" type="slidenum">
              <a:rPr lang="en-US"/>
              <a:pPr fontAlgn="base">
                <a:spcBef>
                  <a:spcPct val="0"/>
                </a:spcBef>
                <a:spcAft>
                  <a:spcPct val="0"/>
                </a:spcAft>
                <a:defRPr/>
              </a:pPr>
              <a:t>30</a:t>
            </a:fld>
            <a:endParaRPr lang="en-US"/>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B03F10-E391-4C08-ACBA-5F2C9DC94F7B}" type="slidenum">
              <a:rPr lang="en-US"/>
              <a:pPr fontAlgn="base">
                <a:spcBef>
                  <a:spcPct val="0"/>
                </a:spcBef>
                <a:spcAft>
                  <a:spcPct val="0"/>
                </a:spcAft>
                <a:defRPr/>
              </a:pPr>
              <a:t>31</a:t>
            </a:fld>
            <a:endParaRPr lang="en-US"/>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600" u="sng" smtClean="0"/>
          </a:p>
          <a:p>
            <a:pPr eaLnBrk="1" hangingPunct="1">
              <a:spcBef>
                <a:spcPct val="0"/>
              </a:spcBef>
            </a:pPr>
            <a:r>
              <a:rPr lang="en-GB" sz="1600" u="sng" smtClean="0"/>
              <a:t>Acute phase</a:t>
            </a:r>
            <a:r>
              <a:rPr lang="en-GB" sz="1600" smtClean="0"/>
              <a:t>: </a:t>
            </a:r>
            <a:r>
              <a:rPr lang="en-GB" sz="1600" b="1" smtClean="0"/>
              <a:t>febrile illness</a:t>
            </a:r>
            <a:r>
              <a:rPr lang="en-GB" sz="1600" smtClean="0"/>
              <a:t> with </a:t>
            </a:r>
            <a:r>
              <a:rPr lang="en-GB" sz="1600" b="1" smtClean="0"/>
              <a:t>lymphadenopathy</a:t>
            </a:r>
            <a:r>
              <a:rPr lang="en-GB" sz="1600" smtClean="0"/>
              <a:t> &amp; moderate </a:t>
            </a:r>
            <a:r>
              <a:rPr lang="en-GB" sz="1600" b="1" smtClean="0"/>
              <a:t>hepatitis</a:t>
            </a:r>
          </a:p>
          <a:p>
            <a:pPr eaLnBrk="1" hangingPunct="1">
              <a:spcBef>
                <a:spcPct val="0"/>
              </a:spcBef>
            </a:pPr>
            <a:endParaRPr lang="en-GB" sz="1600" smtClean="0"/>
          </a:p>
          <a:p>
            <a:pPr eaLnBrk="1" hangingPunct="1">
              <a:spcBef>
                <a:spcPct val="0"/>
              </a:spcBef>
            </a:pPr>
            <a:r>
              <a:rPr lang="en-GB" sz="1600" u="sng" smtClean="0"/>
              <a:t>After the acute phase</a:t>
            </a:r>
            <a:r>
              <a:rPr lang="en-GB" sz="1600" smtClean="0"/>
              <a:t>: </a:t>
            </a:r>
            <a:r>
              <a:rPr lang="en-GB" sz="1600" b="1" smtClean="0"/>
              <a:t>lifelong, latent, subclinical infection of B cells</a:t>
            </a:r>
            <a:r>
              <a:rPr lang="en-GB" sz="1600" smtClean="0"/>
              <a:t>.</a:t>
            </a:r>
          </a:p>
          <a:p>
            <a:pPr eaLnBrk="1" hangingPunct="1">
              <a:spcBef>
                <a:spcPct val="0"/>
              </a:spcBef>
            </a:pPr>
            <a:r>
              <a:rPr lang="en-GB" sz="1600" b="1" smtClean="0"/>
              <a:t>Intermittent attempts at viral replication kept in check by immunosurveillance</a:t>
            </a:r>
          </a:p>
          <a:p>
            <a:pPr eaLnBrk="1" hangingPunct="1">
              <a:spcBef>
                <a:spcPct val="0"/>
              </a:spcBef>
            </a:pPr>
            <a:r>
              <a:rPr lang="en-GB" sz="1600" b="1" smtClean="0"/>
              <a:t>EBV stimulates host cells to divide – also kept in check.</a:t>
            </a:r>
          </a:p>
          <a:p>
            <a:pPr eaLnBrk="1" hangingPunct="1">
              <a:spcBef>
                <a:spcPct val="0"/>
              </a:spcBef>
            </a:pPr>
            <a:endParaRPr lang="en-GB" sz="1600" b="1"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82A2E-A62A-42C0-BEB4-2034907DD5B6}" type="slidenum">
              <a:rPr lang="en-US"/>
              <a:pPr fontAlgn="base">
                <a:spcBef>
                  <a:spcPct val="0"/>
                </a:spcBef>
                <a:spcAft>
                  <a:spcPct val="0"/>
                </a:spcAft>
                <a:defRPr/>
              </a:pPr>
              <a:t>32</a:t>
            </a:fld>
            <a:endParaRPr lang="en-US"/>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endParaRPr lang="en-GB" sz="1600"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6BFBD-BE16-4BEB-9F70-74F9FC13CA7C}" type="slidenum">
              <a:rPr lang="en-US"/>
              <a:pPr fontAlgn="base">
                <a:spcBef>
                  <a:spcPct val="0"/>
                </a:spcBef>
                <a:spcAft>
                  <a:spcPct val="0"/>
                </a:spcAft>
                <a:defRPr/>
              </a:pPr>
              <a:t>3</a:t>
            </a:fld>
            <a:endParaRPr lang="en-US"/>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u="sng" smtClean="0"/>
          </a:p>
          <a:p>
            <a:pPr eaLnBrk="1" hangingPunct="1">
              <a:spcBef>
                <a:spcPct val="0"/>
              </a:spcBef>
            </a:pPr>
            <a:endParaRPr lang="en-GB" sz="1600" b="1" smtClean="0"/>
          </a:p>
          <a:p>
            <a:pPr eaLnBrk="1" hangingPunct="1">
              <a:spcBef>
                <a:spcPct val="0"/>
              </a:spcBef>
            </a:pPr>
            <a:r>
              <a:rPr lang="en-GB" sz="1600" smtClean="0"/>
              <a:t>Immunosurveillance is the</a:t>
            </a:r>
            <a:r>
              <a:rPr lang="en-GB" sz="1600" b="1" smtClean="0"/>
              <a:t> continuous process </a:t>
            </a:r>
            <a:r>
              <a:rPr lang="en-GB" sz="1600" smtClean="0"/>
              <a:t>whereby the immune system</a:t>
            </a:r>
            <a:r>
              <a:rPr lang="en-GB" sz="1600" b="1" smtClean="0"/>
              <a:t> keeps a check on the emergence of cancers and dissemination of infection.</a:t>
            </a:r>
            <a:endParaRPr lang="en-US" sz="1600" b="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An </a:t>
            </a:r>
            <a:r>
              <a:rPr lang="en-GB" b="1" smtClean="0"/>
              <a:t>uncommon</a:t>
            </a:r>
            <a:r>
              <a:rPr lang="en-GB" smtClean="0"/>
              <a:t> cause of morbidity in the immunocompromised.</a:t>
            </a:r>
          </a:p>
          <a:p>
            <a:pPr eaLnBrk="1" hangingPunct="1">
              <a:spcBef>
                <a:spcPct val="0"/>
              </a:spcBef>
            </a:pPr>
            <a:r>
              <a:rPr lang="en-GB" smtClean="0"/>
              <a:t>HHV7 probably immunosupressive</a:t>
            </a:r>
            <a:endParaRPr lang="en-US" smtClean="0"/>
          </a:p>
          <a:p>
            <a:pPr eaLnBrk="1" hangingPunct="1">
              <a:spcBef>
                <a:spcPct val="0"/>
              </a:spcBef>
            </a:pPr>
            <a:endParaRPr lang="fr-FR" smtClean="0"/>
          </a:p>
        </p:txBody>
      </p:sp>
      <p:sp>
        <p:nvSpPr>
          <p:cNvPr id="665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721C81E-E3EB-4EE5-BF84-54C9BFF568E5}" type="slidenum">
              <a:rPr lang="fr-FR" sz="1200">
                <a:latin typeface="+mn-lt"/>
              </a:rPr>
              <a:pPr algn="r">
                <a:defRPr/>
              </a:pPr>
              <a:t>33</a:t>
            </a:fld>
            <a:endParaRPr lang="fr-FR" sz="120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1CBA94-07FB-47AA-AAE8-C1110B426FBD}" type="slidenum">
              <a:rPr lang="en-US"/>
              <a:pPr fontAlgn="base">
                <a:spcBef>
                  <a:spcPct val="0"/>
                </a:spcBef>
                <a:spcAft>
                  <a:spcPct val="0"/>
                </a:spcAft>
                <a:defRPr/>
              </a:pPr>
              <a:t>34</a:t>
            </a:fld>
            <a:endParaRPr lang="en-US"/>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600" b="1" smtClean="0"/>
          </a:p>
          <a:p>
            <a:pPr eaLnBrk="1" hangingPunct="1">
              <a:spcBef>
                <a:spcPct val="0"/>
              </a:spcBef>
            </a:pPr>
            <a:r>
              <a:rPr lang="en-GB" sz="1600" b="1" smtClean="0"/>
              <a:t>Less common than CMV disease</a:t>
            </a:r>
            <a:r>
              <a:rPr lang="en-GB" sz="1600" smtClean="0"/>
              <a:t>, but still a </a:t>
            </a:r>
            <a:r>
              <a:rPr lang="en-GB" sz="1600" b="1" smtClean="0"/>
              <a:t>problem in BMT</a:t>
            </a:r>
          </a:p>
          <a:p>
            <a:pPr eaLnBrk="1" hangingPunct="1">
              <a:spcBef>
                <a:spcPct val="0"/>
              </a:spcBef>
            </a:pPr>
            <a:endParaRPr lang="en-GB" sz="1600" b="1" smtClean="0"/>
          </a:p>
          <a:p>
            <a:pPr eaLnBrk="1" hangingPunct="1">
              <a:spcBef>
                <a:spcPct val="0"/>
              </a:spcBef>
            </a:pPr>
            <a:r>
              <a:rPr lang="en-GB" sz="1600" b="1" smtClean="0"/>
              <a:t>Particularly </a:t>
            </a:r>
            <a:r>
              <a:rPr lang="en-GB" sz="2000" b="1" u="sng" smtClean="0"/>
              <a:t>Paeds</a:t>
            </a:r>
            <a:r>
              <a:rPr lang="en-GB" sz="2000" b="1" smtClean="0"/>
              <a:t> BMT</a:t>
            </a:r>
            <a:r>
              <a:rPr lang="en-GB" sz="1600" b="1" smtClean="0"/>
              <a:t>!</a:t>
            </a:r>
            <a:endParaRPr lang="en-US" sz="1600" b="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57100C-2613-4B41-8EA1-3349CDEF994A}" type="slidenum">
              <a:rPr lang="en-US"/>
              <a:pPr fontAlgn="base">
                <a:spcBef>
                  <a:spcPct val="0"/>
                </a:spcBef>
                <a:spcAft>
                  <a:spcPct val="0"/>
                </a:spcAft>
                <a:defRPr/>
              </a:pPr>
              <a:t>35</a:t>
            </a:fld>
            <a:endParaRPr lang="en-US"/>
          </a:p>
        </p:txBody>
      </p:sp>
      <p:sp>
        <p:nvSpPr>
          <p:cNvPr id="73730" name="Rectangle 2"/>
          <p:cNvSpPr>
            <a:spLocks noGrp="1" noRot="1" noChangeAspect="1" noChangeArrowheads="1" noTextEdit="1"/>
          </p:cNvSpPr>
          <p:nvPr>
            <p:ph type="sldImg"/>
          </p:nvPr>
        </p:nvSpPr>
        <p:spPr bwMode="auto">
          <a:xfrm>
            <a:off x="1146175" y="687388"/>
            <a:ext cx="4568825" cy="3427412"/>
          </a:xfrm>
          <a:solidFill>
            <a:srgbClr val="FFFFFF"/>
          </a:solidFill>
          <a:ln>
            <a:solidFill>
              <a:srgbClr val="000000"/>
            </a:solidFill>
            <a:miter lim="800000"/>
            <a:headEnd/>
            <a:tailEnd/>
          </a:ln>
        </p:spPr>
      </p:sp>
      <p:sp>
        <p:nvSpPr>
          <p:cNvPr id="73731" name="Rectangle 3"/>
          <p:cNvSpPr>
            <a:spLocks noGrp="1" noChangeArrowheads="1"/>
          </p:cNvSpPr>
          <p:nvPr>
            <p:ph type="body" idx="1"/>
          </p:nvPr>
        </p:nvSpPr>
        <p:spPr bwMode="auto">
          <a:xfrm>
            <a:off x="912813" y="4343400"/>
            <a:ext cx="5032375"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lnSpc>
                <a:spcPct val="80000"/>
              </a:lnSpc>
              <a:spcBef>
                <a:spcPct val="0"/>
              </a:spcBef>
            </a:pPr>
            <a:r>
              <a:rPr lang="fr-FR" sz="2400" smtClean="0"/>
              <a:t>Disseminated disease: </a:t>
            </a:r>
          </a:p>
          <a:p>
            <a:pPr marL="669925" lvl="1" indent="-325438" eaLnBrk="1" hangingPunct="1">
              <a:lnSpc>
                <a:spcPct val="80000"/>
              </a:lnSpc>
              <a:spcBef>
                <a:spcPct val="0"/>
              </a:spcBef>
            </a:pPr>
            <a:r>
              <a:rPr lang="fr-FR" sz="2200" smtClean="0"/>
              <a:t>involvment of </a:t>
            </a:r>
            <a:r>
              <a:rPr lang="fr-FR" sz="2200" smtClean="0">
                <a:cs typeface="Arial" charset="0"/>
              </a:rPr>
              <a:t>≥ 2 organ systems (frequently hepatitis)</a:t>
            </a:r>
          </a:p>
          <a:p>
            <a:pPr marL="669925" lvl="1" indent="-325438" eaLnBrk="1" hangingPunct="1">
              <a:lnSpc>
                <a:spcPct val="80000"/>
              </a:lnSpc>
              <a:spcBef>
                <a:spcPct val="0"/>
              </a:spcBef>
            </a:pPr>
            <a:r>
              <a:rPr lang="en-GB" sz="2200" smtClean="0">
                <a:cs typeface="Arial" charset="0"/>
              </a:rPr>
              <a:t>50% risk of mortality if disseminated</a:t>
            </a:r>
            <a:endParaRPr lang="fr-FR" sz="2200" smtClean="0">
              <a:cs typeface="Arial" charset="0"/>
            </a:endParaRPr>
          </a:p>
          <a:p>
            <a:pPr eaLnBrk="1" hangingPunct="1">
              <a:spcBef>
                <a:spcPct val="0"/>
              </a:spcBef>
            </a:pPr>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Anecdotal evidence</a:t>
            </a: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507E4A-5C2A-40D3-87B2-7846D5E89AE7}" type="slidenum">
              <a:rPr lang="fr-FR"/>
              <a:pPr fontAlgn="base">
                <a:spcBef>
                  <a:spcPct val="0"/>
                </a:spcBef>
                <a:spcAft>
                  <a:spcPct val="0"/>
                </a:spcAft>
                <a:defRPr/>
              </a:pPr>
              <a:t>37</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42BC42CB-E6BF-4D81-B9F3-AB553E0F29C2}" type="slidenum">
              <a:rPr lang="en-US" sz="1200">
                <a:latin typeface="+mn-lt"/>
              </a:rPr>
              <a:pPr algn="r">
                <a:defRPr/>
              </a:pPr>
              <a:t>39</a:t>
            </a:fld>
            <a:endParaRPr lang="en-US" sz="1200">
              <a:latin typeface="+mn-lt"/>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r>
              <a:rPr lang="en-GB" sz="1600" smtClean="0"/>
              <a:t>As you would expect, </a:t>
            </a:r>
            <a:r>
              <a:rPr lang="en-GB" sz="1600" b="1" smtClean="0"/>
              <a:t>CD4 count predicts susceptibility to infection.</a:t>
            </a:r>
          </a:p>
          <a:p>
            <a:pPr eaLnBrk="1" hangingPunct="1">
              <a:spcBef>
                <a:spcPct val="0"/>
              </a:spcBef>
            </a:pPr>
            <a:endParaRPr lang="en-GB" sz="1600" b="1" smtClean="0"/>
          </a:p>
          <a:p>
            <a:pPr eaLnBrk="1" hangingPunct="1">
              <a:spcBef>
                <a:spcPct val="0"/>
              </a:spcBef>
            </a:pPr>
            <a:r>
              <a:rPr lang="en-GB" sz="1600" smtClean="0"/>
              <a:t>The decision of when to </a:t>
            </a:r>
            <a:r>
              <a:rPr lang="en-GB" sz="1600" b="1" smtClean="0"/>
              <a:t>initiate antiretroviral Rx</a:t>
            </a:r>
            <a:r>
              <a:rPr lang="en-GB" sz="1600" smtClean="0"/>
              <a:t> is largely based on the </a:t>
            </a:r>
            <a:r>
              <a:rPr lang="en-GB" sz="1600" b="1" smtClean="0"/>
              <a:t>CD4 count</a:t>
            </a:r>
            <a:r>
              <a:rPr lang="en-GB" sz="1600" smtClean="0"/>
              <a:t>.</a:t>
            </a:r>
          </a:p>
          <a:p>
            <a:pPr eaLnBrk="1" hangingPunct="1">
              <a:spcBef>
                <a:spcPct val="0"/>
              </a:spcBef>
            </a:pPr>
            <a:endParaRPr lang="en-US" sz="16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D81AB05-C86D-47D2-9AB0-AD0363ED51A2}" type="slidenum">
              <a:rPr lang="en-US" sz="1200">
                <a:latin typeface="+mn-lt"/>
              </a:rPr>
              <a:pPr algn="r">
                <a:defRPr/>
              </a:pPr>
              <a:t>41</a:t>
            </a:fld>
            <a:endParaRPr lang="en-US" sz="1200">
              <a:latin typeface="+mn-lt"/>
            </a:endParaRPr>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b="1" smtClean="0"/>
          </a:p>
          <a:p>
            <a:pPr eaLnBrk="1" hangingPunct="1">
              <a:spcBef>
                <a:spcPct val="0"/>
              </a:spcBef>
            </a:pPr>
            <a:endParaRPr lang="en-GB" sz="1600" smtClean="0"/>
          </a:p>
          <a:p>
            <a:pPr eaLnBrk="1" hangingPunct="1">
              <a:spcBef>
                <a:spcPct val="0"/>
              </a:spcBef>
            </a:pPr>
            <a:endParaRPr lang="en-US" sz="16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A2CBB1A0-76AA-4655-AF07-DF5FFDB20F6A}" type="slidenum">
              <a:rPr lang="en-US" sz="1200">
                <a:latin typeface="+mn-lt"/>
              </a:rPr>
              <a:pPr algn="r">
                <a:defRPr/>
              </a:pPr>
              <a:t>42</a:t>
            </a:fld>
            <a:endParaRPr lang="en-US" sz="1200">
              <a:latin typeface="+mn-lt"/>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r>
              <a:rPr lang="en-GB" sz="1600" smtClean="0"/>
              <a:t>Not such a problem since the advent of HAART</a:t>
            </a:r>
          </a:p>
          <a:p>
            <a:pPr eaLnBrk="1" hangingPunct="1">
              <a:spcBef>
                <a:spcPct val="0"/>
              </a:spcBef>
            </a:pPr>
            <a:r>
              <a:rPr lang="en-GB" sz="1600" b="1" smtClean="0"/>
              <a:t>&gt;90% of HIV-assoc. KS</a:t>
            </a:r>
            <a:r>
              <a:rPr lang="en-GB" sz="1600" smtClean="0"/>
              <a:t>, vs </a:t>
            </a:r>
            <a:r>
              <a:rPr lang="en-GB" sz="1600" i="1" smtClean="0"/>
              <a:t>&lt;50% of non-HIV KS</a:t>
            </a:r>
            <a:r>
              <a:rPr lang="en-GB" sz="1600" smtClean="0"/>
              <a:t>.</a:t>
            </a:r>
            <a:endParaRPr lang="en-US" sz="16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generally not considered a true </a:t>
            </a:r>
            <a:r>
              <a:rPr lang="en-US" smtClean="0">
                <a:hlinkClick r:id="rId3" action="ppaction://hlinkfile" tooltip="Sarcoma"/>
              </a:rPr>
              <a:t>sarcoma</a:t>
            </a:r>
            <a:r>
              <a:rPr lang="en-US" smtClean="0"/>
              <a:t>, which is a tumor arising from </a:t>
            </a:r>
            <a:r>
              <a:rPr lang="en-US" smtClean="0">
                <a:hlinkClick r:id="rId4" action="ppaction://hlinkfile" tooltip="Mesenchyme"/>
              </a:rPr>
              <a:t>mesenchymal tissue</a:t>
            </a:r>
            <a:endParaRPr lang="en-US" smtClean="0"/>
          </a:p>
          <a:p>
            <a:pPr eaLnBrk="1" hangingPunct="1">
              <a:spcBef>
                <a:spcPct val="0"/>
              </a:spcBef>
            </a:pPr>
            <a:r>
              <a:rPr lang="en-US" smtClean="0"/>
              <a:t>forms vascular channels that fill with blood cells, </a:t>
            </a:r>
          </a:p>
          <a:p>
            <a:pPr eaLnBrk="1" hangingPunct="1">
              <a:spcBef>
                <a:spcPct val="0"/>
              </a:spcBef>
            </a:pPr>
            <a:r>
              <a:rPr lang="en-US" smtClean="0"/>
              <a:t>Trtt: RT, surgical, INF alpha, chemo</a:t>
            </a:r>
            <a:endParaRPr lang="fr-FR" smtClean="0"/>
          </a:p>
        </p:txBody>
      </p:sp>
      <p:sp>
        <p:nvSpPr>
          <p:cNvPr id="7782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7E7CC44-ADED-43A5-8213-A79ED54A1D1B}" type="slidenum">
              <a:rPr lang="fr-FR" sz="1200">
                <a:latin typeface="+mn-lt"/>
              </a:rPr>
              <a:pPr algn="r">
                <a:defRPr/>
              </a:pPr>
              <a:t>43</a:t>
            </a:fld>
            <a:endParaRPr lang="fr-FR" sz="1200">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776006-EDC6-4954-BB8B-C829B9710B94}" type="slidenum">
              <a:rPr lang="en-US"/>
              <a:pPr fontAlgn="base">
                <a:spcBef>
                  <a:spcPct val="0"/>
                </a:spcBef>
                <a:spcAft>
                  <a:spcPct val="0"/>
                </a:spcAft>
                <a:defRPr/>
              </a:pPr>
              <a:t>46</a:t>
            </a:fld>
            <a:endParaRPr lang="en-US"/>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600" b="1" smtClean="0"/>
              <a:t>Multiplex PCR</a:t>
            </a:r>
            <a:r>
              <a:rPr lang="en-GB" sz="1600" smtClean="0"/>
              <a:t> is rapidly becoming the </a:t>
            </a:r>
            <a:r>
              <a:rPr lang="en-GB" sz="1600" b="1" smtClean="0"/>
              <a:t>method of choice</a:t>
            </a:r>
          </a:p>
          <a:p>
            <a:pPr eaLnBrk="1" hangingPunct="1">
              <a:spcBef>
                <a:spcPct val="0"/>
              </a:spcBef>
            </a:pPr>
            <a:endParaRPr lang="en-GB" sz="16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D99F34-A157-428D-B8A2-8F6F978331E9}" type="slidenum">
              <a:rPr lang="en-US"/>
              <a:pPr fontAlgn="base">
                <a:spcBef>
                  <a:spcPct val="0"/>
                </a:spcBef>
                <a:spcAft>
                  <a:spcPct val="0"/>
                </a:spcAft>
                <a:defRPr/>
              </a:pPr>
              <a:t>47</a:t>
            </a:fld>
            <a:endParaRPr lang="en-US"/>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b="1" smtClean="0"/>
          </a:p>
          <a:p>
            <a:pPr eaLnBrk="1" hangingPunct="1">
              <a:spcBef>
                <a:spcPct val="0"/>
              </a:spcBef>
            </a:pPr>
            <a:r>
              <a:rPr lang="en-GB" sz="1600" b="1" smtClean="0"/>
              <a:t>The impact </a:t>
            </a:r>
            <a:r>
              <a:rPr lang="en-GB" sz="1600" smtClean="0"/>
              <a:t>of respiratory viruses in this patient group is often </a:t>
            </a:r>
            <a:r>
              <a:rPr lang="en-GB" sz="1600" b="1" smtClean="0"/>
              <a:t>under-estimated</a:t>
            </a:r>
            <a:r>
              <a:rPr lang="en-GB" sz="1600" smtClean="0"/>
              <a:t>.</a:t>
            </a:r>
          </a:p>
          <a:p>
            <a:pPr eaLnBrk="1" hangingPunct="1">
              <a:spcBef>
                <a:spcPct val="0"/>
              </a:spcBef>
            </a:pPr>
            <a:r>
              <a:rPr lang="en-GB" sz="1600" b="1" smtClean="0"/>
              <a:t>High morbidity and mortality in this patient group.</a:t>
            </a:r>
          </a:p>
          <a:p>
            <a:pPr eaLnBrk="1" hangingPunct="1">
              <a:spcBef>
                <a:spcPct val="0"/>
              </a:spcBef>
            </a:pPr>
            <a:r>
              <a:rPr lang="en-GB" sz="1600" b="1" smtClean="0"/>
              <a:t>Treatment is relatively ineffective, </a:t>
            </a:r>
            <a:r>
              <a:rPr lang="en-GB" sz="1600" smtClean="0"/>
              <a:t>unless started</a:t>
            </a:r>
            <a:r>
              <a:rPr lang="en-GB" sz="1600" b="1" smtClean="0"/>
              <a:t> early, before progression to LRTI </a:t>
            </a:r>
            <a:r>
              <a:rPr lang="en-GB" sz="1600" smtClean="0"/>
              <a:t>has occurred.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EB9DB055-3364-4F85-AC33-D3B6896940C1}" type="slidenum">
              <a:rPr lang="en-US" sz="1200">
                <a:latin typeface="+mn-lt"/>
              </a:rPr>
              <a:pPr algn="r">
                <a:defRPr/>
              </a:pPr>
              <a:t>4</a:t>
            </a:fld>
            <a:endParaRPr lang="en-US" sz="1200">
              <a:latin typeface="+mn-lt"/>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600" b="1"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7D50D6-FB9A-4D52-BEF4-CFD400831079}" type="slidenum">
              <a:rPr lang="en-US"/>
              <a:pPr fontAlgn="base">
                <a:spcBef>
                  <a:spcPct val="0"/>
                </a:spcBef>
                <a:spcAft>
                  <a:spcPct val="0"/>
                </a:spcAft>
                <a:defRPr/>
              </a:pPr>
              <a:t>48</a:t>
            </a:fld>
            <a:endParaRPr lang="en-US"/>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endParaRPr lang="en-GB" sz="1600" smtClean="0"/>
          </a:p>
          <a:p>
            <a:pPr eaLnBrk="1" hangingPunct="1">
              <a:spcBef>
                <a:spcPct val="0"/>
              </a:spcBef>
            </a:pPr>
            <a:r>
              <a:rPr lang="en-GB" sz="1600" smtClean="0"/>
              <a:t>Measles causes severe disease in the immunocompromised.</a:t>
            </a:r>
          </a:p>
          <a:p>
            <a:pPr eaLnBrk="1" hangingPunct="1">
              <a:spcBef>
                <a:spcPct val="0"/>
              </a:spcBef>
            </a:pPr>
            <a:r>
              <a:rPr lang="en-GB" sz="1600" smtClean="0"/>
              <a:t>Contact with a case of measles is an indication for </a:t>
            </a:r>
            <a:r>
              <a:rPr lang="en-GB" sz="1600" b="1" smtClean="0"/>
              <a:t>immediate prophylaxis with HNIG</a:t>
            </a:r>
            <a:r>
              <a:rPr lang="en-GB" sz="1600" smtClean="0"/>
              <a:t>.</a:t>
            </a:r>
          </a:p>
          <a:p>
            <a:pPr eaLnBrk="1" hangingPunct="1">
              <a:spcBef>
                <a:spcPct val="0"/>
              </a:spcBef>
            </a:pPr>
            <a:endParaRPr lang="en-GB" sz="16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F7D115-5CDE-4BFC-B2B3-7A157B3FFB4B}" type="slidenum">
              <a:rPr lang="en-US"/>
              <a:pPr fontAlgn="base">
                <a:spcBef>
                  <a:spcPct val="0"/>
                </a:spcBef>
                <a:spcAft>
                  <a:spcPct val="0"/>
                </a:spcAft>
                <a:defRPr/>
              </a:pPr>
              <a:t>49</a:t>
            </a:fld>
            <a:endParaRPr lang="en-US"/>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600" smtClean="0"/>
          </a:p>
          <a:p>
            <a:pPr eaLnBrk="1" hangingPunct="1">
              <a:spcBef>
                <a:spcPct val="0"/>
              </a:spcBef>
            </a:pPr>
            <a:r>
              <a:rPr lang="en-GB" sz="1600" smtClean="0"/>
              <a:t>Not so serious but can be problematic</a:t>
            </a:r>
            <a:endParaRPr lang="en-US" sz="16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virus is one of the smallest enveloped animal viruses, but pleomorphic forms exist, including filamentous and spherical bodies lacking a core. These particles are not infectious and are composed of the lipid and protein that forms part of the surface of the virion, which is called the surface antigen (</a:t>
            </a:r>
            <a:r>
              <a:rPr lang="en-US" smtClean="0">
                <a:hlinkClick r:id="rId3" action="ppaction://hlinkfile" tooltip="HBsAg"/>
              </a:rPr>
              <a:t>HBsAg</a:t>
            </a:r>
            <a:r>
              <a:rPr lang="en-US" smtClean="0"/>
              <a:t>), and is produced in excess during the life cycle of the virus.</a:t>
            </a:r>
          </a:p>
          <a:p>
            <a:pPr eaLnBrk="1" hangingPunct="1"/>
            <a:endParaRPr lang="en-US" smtClean="0"/>
          </a:p>
          <a:p>
            <a:pPr eaLnBrk="1" hangingPunct="1"/>
            <a:r>
              <a:rPr lang="en-US" smtClean="0"/>
              <a:t>The core protein is the major component of the nucleocapsid. HBeAg may be generated from the core protein by proteolytic cleavage. </a:t>
            </a:r>
            <a:endParaRPr lang="fr-FR" smtClean="0"/>
          </a:p>
          <a:p>
            <a:pPr eaLnBrk="1" hangingPunct="1"/>
            <a:endParaRPr lang="fr-FR"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DD39B72-D7D4-42F9-B5BB-923ACA62BE91}" type="slidenum">
              <a:rPr lang="fr-FR" sz="1200">
                <a:latin typeface="+mn-lt"/>
              </a:rPr>
              <a:pPr algn="r" fontAlgn="auto">
                <a:spcBef>
                  <a:spcPts val="0"/>
                </a:spcBef>
                <a:spcAft>
                  <a:spcPts val="0"/>
                </a:spcAft>
                <a:defRPr/>
              </a:pPr>
              <a:t>50</a:t>
            </a:fld>
            <a:endParaRPr lang="fr-FR" sz="1200">
              <a:latin typeface="+mn-l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4385BCD-E842-43F4-B646-633F5C64A93D}" type="slidenum">
              <a:rPr lang="fr-FR" sz="1200">
                <a:latin typeface="+mn-lt"/>
              </a:rPr>
              <a:pPr algn="r" fontAlgn="auto">
                <a:spcBef>
                  <a:spcPts val="0"/>
                </a:spcBef>
                <a:spcAft>
                  <a:spcPts val="0"/>
                </a:spcAft>
                <a:defRPr/>
              </a:pPr>
              <a:t>51</a:t>
            </a:fld>
            <a:endParaRPr lang="fr-FR" sz="120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901F2511-0743-46E1-A1C4-4B0E19A0E326}" type="slidenum">
              <a:rPr lang="en-US" sz="1200">
                <a:latin typeface="+mn-lt"/>
              </a:rPr>
              <a:pPr algn="r">
                <a:defRPr/>
              </a:pPr>
              <a:t>53</a:t>
            </a:fld>
            <a:endParaRPr lang="en-US" sz="1200">
              <a:latin typeface="+mn-lt"/>
            </a:endParaRPr>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600" smtClean="0"/>
              <a:t>The vaccine consists of synthetic sAg…</a:t>
            </a:r>
          </a:p>
          <a:p>
            <a:pPr eaLnBrk="1" hangingPunct="1">
              <a:spcBef>
                <a:spcPct val="0"/>
              </a:spcBef>
            </a:pPr>
            <a:endParaRPr lang="en-GB" sz="1600" smtClean="0"/>
          </a:p>
          <a:p>
            <a:pPr eaLnBrk="1" hangingPunct="1">
              <a:spcBef>
                <a:spcPct val="0"/>
              </a:spcBef>
            </a:pPr>
            <a:r>
              <a:rPr lang="en-GB" sz="1600" smtClean="0"/>
              <a:t>10-100 is considered protective</a:t>
            </a:r>
            <a:endParaRPr lang="en-US" sz="16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140BB313-EA9E-4D45-BA83-0ECA3D0CC353}" type="slidenum">
              <a:rPr lang="en-US" sz="1200">
                <a:latin typeface="+mn-lt"/>
              </a:rPr>
              <a:pPr algn="r">
                <a:defRPr/>
              </a:pPr>
              <a:t>54</a:t>
            </a:fld>
            <a:endParaRPr lang="en-US" sz="1200">
              <a:latin typeface="+mn-lt"/>
            </a:endParaRP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r>
              <a:rPr lang="en-GB" sz="1600" smtClean="0"/>
              <a:t>Two things can happen:</a:t>
            </a:r>
          </a:p>
          <a:p>
            <a:pPr eaLnBrk="1" hangingPunct="1">
              <a:spcBef>
                <a:spcPct val="0"/>
              </a:spcBef>
            </a:pPr>
            <a:endParaRPr lang="en-GB" sz="1600" smtClean="0"/>
          </a:p>
          <a:p>
            <a:pPr eaLnBrk="1" hangingPunct="1">
              <a:spcBef>
                <a:spcPct val="0"/>
              </a:spcBef>
            </a:pPr>
            <a:r>
              <a:rPr lang="en-GB" sz="1600" b="1" smtClean="0"/>
              <a:t>1. Carriers may have flare of disease.</a:t>
            </a:r>
          </a:p>
          <a:p>
            <a:pPr eaLnBrk="1" hangingPunct="1">
              <a:spcBef>
                <a:spcPct val="0"/>
              </a:spcBef>
            </a:pPr>
            <a:endParaRPr lang="en-GB" sz="1600" b="1" smtClean="0"/>
          </a:p>
          <a:p>
            <a:pPr eaLnBrk="1" hangingPunct="1">
              <a:spcBef>
                <a:spcPct val="0"/>
              </a:spcBef>
            </a:pPr>
            <a:r>
              <a:rPr lang="en-GB" sz="1600" b="1" smtClean="0"/>
              <a:t>2. Those who have had past infection </a:t>
            </a:r>
            <a:r>
              <a:rPr lang="en-GB" sz="1600" smtClean="0"/>
              <a:t>(ie cAb+/sAg-)</a:t>
            </a:r>
            <a:r>
              <a:rPr lang="en-GB" sz="1600" b="1" smtClean="0"/>
              <a:t> may revert to sAg+</a:t>
            </a:r>
            <a:endParaRPr lang="en-US" sz="1600" b="1"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2D438C5F-8C13-4C21-A959-88FE63D48199}" type="slidenum">
              <a:rPr lang="en-US" sz="1200">
                <a:latin typeface="+mn-lt"/>
              </a:rPr>
              <a:pPr algn="r">
                <a:defRPr/>
              </a:pPr>
              <a:t>55</a:t>
            </a:fld>
            <a:endParaRPr lang="en-US" sz="1200">
              <a:latin typeface="+mn-lt"/>
            </a:endParaRPr>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endParaRPr lang="en-US" sz="1600" b="1"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65E18D-ACF7-4E13-97E9-4CDFBF99B96C}" type="slidenum">
              <a:rPr lang="en-US"/>
              <a:pPr fontAlgn="base">
                <a:spcBef>
                  <a:spcPct val="0"/>
                </a:spcBef>
                <a:spcAft>
                  <a:spcPct val="0"/>
                </a:spcAft>
                <a:defRPr/>
              </a:pPr>
              <a:t>57</a:t>
            </a:fld>
            <a:endParaRPr lang="en-US"/>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r>
              <a:rPr lang="en-GB" sz="1600" smtClean="0"/>
              <a:t>Term </a:t>
            </a:r>
            <a:r>
              <a:rPr lang="en-GB" sz="1600" b="1" smtClean="0"/>
              <a:t>“nosocomial”</a:t>
            </a:r>
          </a:p>
          <a:p>
            <a:pPr eaLnBrk="1" hangingPunct="1">
              <a:spcBef>
                <a:spcPct val="0"/>
              </a:spcBef>
            </a:pPr>
            <a:endParaRPr lang="en-US" sz="1600" b="1"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B571A-231C-4037-A841-7AD000943FFB}" type="slidenum">
              <a:rPr lang="en-US"/>
              <a:pPr fontAlgn="base">
                <a:spcBef>
                  <a:spcPct val="0"/>
                </a:spcBef>
                <a:spcAft>
                  <a:spcPct val="0"/>
                </a:spcAft>
                <a:defRPr/>
              </a:pPr>
              <a:t>58</a:t>
            </a:fld>
            <a:endParaRPr lang="en-US"/>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GB" sz="1600" smtClean="0"/>
          </a:p>
          <a:p>
            <a:pPr eaLnBrk="1" hangingPunct="1">
              <a:spcBef>
                <a:spcPct val="0"/>
              </a:spcBef>
            </a:pPr>
            <a:r>
              <a:rPr lang="en-GB" sz="1600" u="sng" smtClean="0"/>
              <a:t>Require</a:t>
            </a:r>
            <a:r>
              <a:rPr lang="en-GB" sz="1600" smtClean="0"/>
              <a:t>:</a:t>
            </a:r>
          </a:p>
          <a:p>
            <a:pPr eaLnBrk="1" hangingPunct="1">
              <a:spcBef>
                <a:spcPct val="0"/>
              </a:spcBef>
              <a:buFontTx/>
              <a:buChar char="•"/>
            </a:pPr>
            <a:endParaRPr lang="en-GB" sz="1600" smtClean="0"/>
          </a:p>
          <a:p>
            <a:pPr eaLnBrk="1" hangingPunct="1">
              <a:spcBef>
                <a:spcPct val="0"/>
              </a:spcBef>
            </a:pPr>
            <a:r>
              <a:rPr lang="en-GB" sz="1600" b="1" smtClean="0"/>
              <a:t>	iv	;	higher dose	;	Longer Rx course</a:t>
            </a:r>
          </a:p>
          <a:p>
            <a:pPr eaLnBrk="1" hangingPunct="1">
              <a:spcBef>
                <a:spcPct val="0"/>
              </a:spcBef>
            </a:pPr>
            <a:r>
              <a:rPr lang="en-GB" sz="1600" b="1" smtClean="0"/>
              <a:t>	Drug combinations	;	Start Rx earlier</a:t>
            </a:r>
          </a:p>
          <a:p>
            <a:pPr eaLnBrk="1" hangingPunct="1">
              <a:spcBef>
                <a:spcPct val="0"/>
              </a:spcBef>
            </a:pPr>
            <a:r>
              <a:rPr lang="en-GB" sz="1600" b="1" smtClean="0"/>
              <a:t>	Monitoring response to Rx</a:t>
            </a:r>
          </a:p>
          <a:p>
            <a:pPr eaLnBrk="1" hangingPunct="1">
              <a:spcBef>
                <a:spcPct val="0"/>
              </a:spcBef>
            </a:pPr>
            <a:endParaRPr lang="en-GB" sz="1600"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GB" sz="2800" smtClean="0"/>
              <a:t>Predominantly associated with defects in T-cell immunity</a:t>
            </a:r>
          </a:p>
          <a:p>
            <a:pPr lvl="1" eaLnBrk="1" hangingPunct="1">
              <a:lnSpc>
                <a:spcPct val="80000"/>
              </a:lnSpc>
              <a:spcBef>
                <a:spcPct val="0"/>
              </a:spcBef>
            </a:pPr>
            <a:r>
              <a:rPr lang="en-GB" sz="2400" smtClean="0"/>
              <a:t>except enterovirus and parvovirus B19: associated with antibody defects</a:t>
            </a:r>
          </a:p>
          <a:p>
            <a:pPr eaLnBrk="1" hangingPunct="1">
              <a:spcBef>
                <a:spcPct val="0"/>
              </a:spcBef>
            </a:pPr>
            <a:endParaRPr lang="fr-FR" smtClean="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23667CA-86CC-4A59-8C09-A1F84E7C3D27}" type="slidenum">
              <a:rPr lang="fr-FR" sz="1200">
                <a:latin typeface="+mn-lt"/>
              </a:rPr>
              <a:pPr algn="r">
                <a:defRPr/>
              </a:pPr>
              <a:t>5</a:t>
            </a:fld>
            <a:endParaRPr lang="fr-FR"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9964D5-CDFF-4769-8DEA-A7872AF0A2D3}" type="slidenum">
              <a:rPr lang="en-US"/>
              <a:pPr fontAlgn="base">
                <a:spcBef>
                  <a:spcPct val="0"/>
                </a:spcBef>
                <a:spcAft>
                  <a:spcPct val="0"/>
                </a:spcAft>
                <a:defRPr/>
              </a:pPr>
              <a:t>6</a:t>
            </a:fld>
            <a:endParaRPr lang="en-US"/>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b="1" smtClean="0"/>
          </a:p>
          <a:p>
            <a:pPr eaLnBrk="1" hangingPunct="1">
              <a:spcBef>
                <a:spcPct val="0"/>
              </a:spcBef>
            </a:pPr>
            <a:r>
              <a:rPr lang="en-GB" sz="1600" b="1" smtClean="0"/>
              <a:t>Infection is able to disseminate more in the immunocompromised</a:t>
            </a:r>
          </a:p>
          <a:p>
            <a:pPr eaLnBrk="1" hangingPunct="1">
              <a:spcBef>
                <a:spcPct val="0"/>
              </a:spcBef>
            </a:pPr>
            <a:endParaRPr lang="en-GB" sz="1600" u="sng" smtClean="0"/>
          </a:p>
          <a:p>
            <a:pPr eaLnBrk="1" hangingPunct="1">
              <a:spcBef>
                <a:spcPct val="0"/>
              </a:spcBef>
            </a:pPr>
            <a:endParaRPr lang="en-GB" sz="1600" u="sng" smtClean="0"/>
          </a:p>
          <a:p>
            <a:pPr eaLnBrk="1" hangingPunct="1">
              <a:spcBef>
                <a:spcPct val="0"/>
              </a:spcBef>
            </a:pPr>
            <a:r>
              <a:rPr lang="en-GB" i="1" u="sng" smtClean="0"/>
              <a:t>Multi-system</a:t>
            </a:r>
          </a:p>
          <a:p>
            <a:pPr eaLnBrk="1" hangingPunct="1">
              <a:spcBef>
                <a:spcPct val="0"/>
              </a:spcBef>
            </a:pPr>
            <a:r>
              <a:rPr lang="en-GB" i="1" smtClean="0"/>
              <a:t>eg colitis + pneumonitis + encephalitis</a:t>
            </a:r>
          </a:p>
          <a:p>
            <a:pPr eaLnBrk="1" hangingPunct="1">
              <a:spcBef>
                <a:spcPct val="0"/>
              </a:spcBef>
            </a:pPr>
            <a:endParaRPr lang="en-GB" i="1" smtClean="0"/>
          </a:p>
          <a:p>
            <a:pPr eaLnBrk="1" hangingPunct="1">
              <a:spcBef>
                <a:spcPct val="0"/>
              </a:spcBef>
            </a:pPr>
            <a:r>
              <a:rPr lang="en-GB" i="1" u="sng" smtClean="0"/>
              <a:t>Noverlsyndromes:</a:t>
            </a:r>
          </a:p>
          <a:p>
            <a:pPr eaLnBrk="1" hangingPunct="1">
              <a:spcBef>
                <a:spcPct val="0"/>
              </a:spcBef>
            </a:pPr>
            <a:r>
              <a:rPr lang="en-GB" i="1" smtClean="0"/>
              <a:t>Syndromes that are not seen in the immunocompetent</a:t>
            </a:r>
          </a:p>
          <a:p>
            <a:pPr eaLnBrk="1" hangingPunct="1">
              <a:spcBef>
                <a:spcPct val="0"/>
              </a:spcBef>
            </a:pPr>
            <a:endParaRPr lang="en-US" i="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026A4E-8C09-48E9-BA2E-7CE62F1C84AE}" type="slidenum">
              <a:rPr lang="en-US"/>
              <a:pPr fontAlgn="base">
                <a:spcBef>
                  <a:spcPct val="0"/>
                </a:spcBef>
                <a:spcAft>
                  <a:spcPct val="0"/>
                </a:spcAft>
                <a:defRPr/>
              </a:pPr>
              <a:t>9</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6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377A3A-1F4C-4C49-92F5-E2A479CA8C66}" type="slidenum">
              <a:rPr lang="en-US"/>
              <a:pPr fontAlgn="base">
                <a:spcBef>
                  <a:spcPct val="0"/>
                </a:spcBef>
                <a:spcAft>
                  <a:spcPct val="0"/>
                </a:spcAft>
                <a:defRPr/>
              </a:pPr>
              <a:t>10</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eaLnBrk="1" hangingPunct="1">
              <a:spcBef>
                <a:spcPts val="500"/>
              </a:spcBef>
              <a:spcAft>
                <a:spcPts val="500"/>
              </a:spcAft>
            </a:pPr>
            <a:endParaRPr lang="en-GB" i="1" smtClean="0">
              <a:latin typeface="Arial" charset="0"/>
            </a:endParaRPr>
          </a:p>
          <a:p>
            <a:pPr lvl="1" eaLnBrk="1" hangingPunct="1">
              <a:lnSpc>
                <a:spcPct val="90000"/>
              </a:lnSpc>
            </a:pPr>
            <a:r>
              <a:rPr lang="en-GB" sz="1600" smtClean="0">
                <a:latin typeface="Arial" charset="0"/>
              </a:rPr>
              <a:t>a short DNA segment (primer) is annealed to a longer segment (template). DNA polymerase can attach to the complex and add, from the 3’ end, bases complementary to the template. The new strand and template can be separated by heat (melting)</a:t>
            </a:r>
          </a:p>
          <a:p>
            <a:pPr lvl="1" eaLnBrk="1" hangingPunct="1"/>
            <a:r>
              <a:rPr lang="en-GB" sz="1600" smtClean="0">
                <a:latin typeface="Arial" charset="0"/>
              </a:rPr>
              <a:t>A primer to the new strand would allow a copy of the template to be made. The  short section delimited by the two primer sequences is called </a:t>
            </a:r>
            <a:r>
              <a:rPr lang="en-GB" sz="1600" i="1" smtClean="0">
                <a:latin typeface="Arial" charset="0"/>
              </a:rPr>
              <a:t>amplicon</a:t>
            </a:r>
          </a:p>
          <a:p>
            <a:pPr lvl="1" eaLnBrk="1" hangingPunct="1">
              <a:spcBef>
                <a:spcPts val="500"/>
              </a:spcBef>
              <a:spcAft>
                <a:spcPts val="500"/>
              </a:spcAft>
            </a:pPr>
            <a:r>
              <a:rPr lang="en-GB" sz="1600" i="1" smtClean="0">
                <a:latin typeface="Arial" charset="0"/>
              </a:rPr>
              <a:t>“amplifying”</a:t>
            </a:r>
            <a:r>
              <a:rPr lang="en-GB" sz="1600" smtClean="0">
                <a:latin typeface="Arial" charset="0"/>
              </a:rPr>
              <a:t> = </a:t>
            </a:r>
            <a:r>
              <a:rPr lang="en-GB" sz="1600" b="1" smtClean="0">
                <a:latin typeface="Arial" charset="0"/>
              </a:rPr>
              <a:t>making multiple copies of</a:t>
            </a:r>
          </a:p>
          <a:p>
            <a:pPr lvl="1" eaLnBrk="1" hangingPunct="1">
              <a:spcBef>
                <a:spcPts val="500"/>
              </a:spcBef>
              <a:spcAft>
                <a:spcPts val="500"/>
              </a:spcAft>
            </a:pPr>
            <a:r>
              <a:rPr lang="en-GB" sz="1600" i="1" smtClean="0">
                <a:latin typeface="Arial" charset="0"/>
              </a:rPr>
              <a:t>“denature”</a:t>
            </a:r>
            <a:r>
              <a:rPr lang="en-GB" sz="1600" smtClean="0">
                <a:latin typeface="Arial" charset="0"/>
              </a:rPr>
              <a:t> = </a:t>
            </a:r>
            <a:r>
              <a:rPr lang="en-GB" sz="1600" b="1" smtClean="0">
                <a:latin typeface="Arial" charset="0"/>
              </a:rPr>
              <a:t>separate the two strands of DNA</a:t>
            </a:r>
          </a:p>
          <a:p>
            <a:pPr lvl="1" eaLnBrk="1" hangingPunct="1">
              <a:spcBef>
                <a:spcPts val="500"/>
              </a:spcBef>
              <a:spcAft>
                <a:spcPts val="500"/>
              </a:spcAft>
            </a:pPr>
            <a:r>
              <a:rPr lang="en-US" sz="1600" smtClean="0">
                <a:latin typeface="Arial" charset="0"/>
              </a:rPr>
              <a:t>Cycling the temperature (eg 95, 60, 72)</a:t>
            </a:r>
          </a:p>
          <a:p>
            <a:pPr lvl="1" eaLnBrk="1" hangingPunct="1">
              <a:spcBef>
                <a:spcPts val="500"/>
              </a:spcBef>
              <a:spcAft>
                <a:spcPts val="500"/>
              </a:spcAft>
            </a:pPr>
            <a:r>
              <a:rPr lang="en-GB" sz="1600" smtClean="0">
                <a:latin typeface="Arial" charset="0"/>
              </a:rPr>
              <a:t>Repeat amplification process </a:t>
            </a:r>
            <a:r>
              <a:rPr lang="en-GB" sz="1600" b="1" smtClean="0">
                <a:latin typeface="Arial" charset="0"/>
              </a:rPr>
              <a:t>X 30</a:t>
            </a:r>
            <a:r>
              <a:rPr lang="en-US" sz="1600" b="1" smtClean="0">
                <a:latin typeface="Arial" charset="0"/>
              </a:rPr>
              <a:t>. Exponential</a:t>
            </a:r>
            <a:r>
              <a:rPr lang="en-US" sz="1600" smtClean="0">
                <a:latin typeface="Arial" charset="0"/>
              </a:rPr>
              <a:t> amplification - 2,4,8,16,32,64 copies</a:t>
            </a:r>
            <a:r>
              <a:rPr lang="en-GB" sz="1600" smtClean="0">
                <a:latin typeface="Arial" charset="0"/>
              </a:rPr>
              <a:t>. Requires </a:t>
            </a:r>
            <a:r>
              <a:rPr lang="en-GB" sz="1600" b="1" smtClean="0">
                <a:latin typeface="Arial" charset="0"/>
              </a:rPr>
              <a:t>detection system</a:t>
            </a:r>
            <a:r>
              <a:rPr lang="en-GB" sz="1600" smtClean="0">
                <a:latin typeface="Arial" charset="0"/>
              </a:rPr>
              <a:t> (eg gel)</a:t>
            </a:r>
            <a:endParaRPr lang="en-US" sz="16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Once enough copies have been generated, the next step in the process is to detect them, and there are two main types of detection method.</a:t>
            </a:r>
          </a:p>
          <a:p>
            <a:pPr eaLnBrk="1" hangingPunct="1"/>
            <a:r>
              <a:rPr lang="en-US" smtClean="0"/>
              <a:t>End-point PCR detection - this takes place when the amplification process is complete and typically involves gel electrophoresis, followed by staining to detect the amplified DNA fragments. This method is quite time consuming, vulnerable to contamination and can only give a qualitative result. </a:t>
            </a:r>
          </a:p>
          <a:p>
            <a:pPr eaLnBrk="1" hangingPunct="1"/>
            <a:r>
              <a:rPr lang="en-US" smtClean="0"/>
              <a:t>Real-time PCR detection - combining the amplification and detection stages of the process so that amplification is monitored continuously. Real-time detection is more accurate and the result can also be quantified. </a:t>
            </a:r>
          </a:p>
          <a:p>
            <a:pPr eaLnBrk="1" hangingPunct="1"/>
            <a:r>
              <a:rPr lang="en-US" smtClean="0"/>
              <a:t>Commercial test kits typically use 'fluorescent reporter probes' as the detection method. This method utilizes an additional primer, the probe, which also binds specifically to the target DNA sequence. Probes have a fluorescent 'reporter' dye at one end and a 'quencher' dye, which inhibits fluorescence, at the other. During the extension stage the probe is broken apart by the DNA-polymerase and begins to fluoresce more strongly. </a:t>
            </a:r>
          </a:p>
          <a:p>
            <a:pPr eaLnBrk="1" hangingPunct="1"/>
            <a:endParaRPr lang="fr-FR" smtClean="0"/>
          </a:p>
        </p:txBody>
      </p:sp>
      <p:sp>
        <p:nvSpPr>
          <p:cNvPr id="4" name="Slide Number Placeholder 3"/>
          <p:cNvSpPr>
            <a:spLocks noGrp="1"/>
          </p:cNvSpPr>
          <p:nvPr>
            <p:ph type="sldNum" sz="quarter" idx="5"/>
          </p:nvPr>
        </p:nvSpPr>
        <p:spPr/>
        <p:txBody>
          <a:bodyPr/>
          <a:lstStyle/>
          <a:p>
            <a:pPr>
              <a:defRPr/>
            </a:pPr>
            <a:fld id="{3E1EBE2E-5151-481C-A3F8-C1588C05C093}" type="slidenum">
              <a:rPr lang="fr-FR" smtClean="0"/>
              <a:pPr>
                <a:defRPr/>
              </a:pPr>
              <a:t>11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The virus establishes a latent infection that persists for the life of the host. </a:t>
            </a:r>
          </a:p>
          <a:p>
            <a:pPr eaLnBrk="1" hangingPunct="1"/>
            <a:r>
              <a:rPr lang="en-GB" smtClean="0"/>
              <a:t>In the latent state only a small subset of the viral genes are expressed. </a:t>
            </a:r>
          </a:p>
          <a:p>
            <a:pPr eaLnBrk="1" hangingPunct="1"/>
            <a:r>
              <a:rPr lang="en-GB" smtClean="0"/>
              <a:t>Reactivation with expression of viral proteins and production of new virus particles may occur at intervals to produce recurrent infections.</a:t>
            </a:r>
            <a:endParaRPr lang="fr-FR" smtClean="0"/>
          </a:p>
        </p:txBody>
      </p:sp>
      <p:sp>
        <p:nvSpPr>
          <p:cNvPr id="4" name="Slide Number Placeholder 3"/>
          <p:cNvSpPr>
            <a:spLocks noGrp="1"/>
          </p:cNvSpPr>
          <p:nvPr>
            <p:ph type="sldNum" sz="quarter" idx="5"/>
          </p:nvPr>
        </p:nvSpPr>
        <p:spPr/>
        <p:txBody>
          <a:bodyPr/>
          <a:lstStyle/>
          <a:p>
            <a:pPr>
              <a:defRPr/>
            </a:pPr>
            <a:fld id="{154F1828-97B1-443A-A586-BBAD561EB600}" type="slidenum">
              <a:rPr lang="fr-FR" smtClean="0"/>
              <a:pPr>
                <a:defRPr/>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D490091C-87F8-4FE2-BF18-FF2C3982A27D}" type="datetimeFigureOut">
              <a:rPr lang="fr-FR"/>
              <a:pPr>
                <a:defRPr/>
              </a:pPr>
              <a:t>17/07/2012</a:t>
            </a:fld>
            <a:endParaRPr lang="fr-F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fr-F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684CE50D-C8A9-484A-A45F-727278413263}"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316B5B0-E4DE-4766-8261-7E37AB9F1759}" type="datetimeFigureOut">
              <a:rPr lang="fr-FR"/>
              <a:pPr>
                <a:defRPr/>
              </a:pPr>
              <a:t>17/07/2012</a:t>
            </a:fld>
            <a:endParaRPr lang="fr-FR"/>
          </a:p>
        </p:txBody>
      </p:sp>
      <p:sp>
        <p:nvSpPr>
          <p:cNvPr id="5" name="Footer Placeholder 21"/>
          <p:cNvSpPr>
            <a:spLocks noGrp="1"/>
          </p:cNvSpPr>
          <p:nvPr>
            <p:ph type="ftr" sz="quarter" idx="11"/>
          </p:nvPr>
        </p:nvSpPr>
        <p:spPr/>
        <p:txBody>
          <a:bodyPr/>
          <a:lstStyle>
            <a:lvl1pPr>
              <a:defRPr/>
            </a:lvl1pPr>
          </a:lstStyle>
          <a:p>
            <a:pPr>
              <a:defRPr/>
            </a:pPr>
            <a:endParaRPr lang="fr-FR"/>
          </a:p>
        </p:txBody>
      </p:sp>
      <p:sp>
        <p:nvSpPr>
          <p:cNvPr id="6" name="Slide Number Placeholder 17"/>
          <p:cNvSpPr>
            <a:spLocks noGrp="1"/>
          </p:cNvSpPr>
          <p:nvPr>
            <p:ph type="sldNum" sz="quarter" idx="12"/>
          </p:nvPr>
        </p:nvSpPr>
        <p:spPr/>
        <p:txBody>
          <a:bodyPr/>
          <a:lstStyle>
            <a:lvl1pPr>
              <a:defRPr/>
            </a:lvl1pPr>
          </a:lstStyle>
          <a:p>
            <a:pPr>
              <a:defRPr/>
            </a:pPr>
            <a:fld id="{55B04F0C-3F48-443E-A481-3468C5EFC130}"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50A3381-85BB-47EB-A484-C1BE16A83392}" type="datetimeFigureOut">
              <a:rPr lang="fr-FR"/>
              <a:pPr>
                <a:defRPr/>
              </a:pPr>
              <a:t>17/07/2012</a:t>
            </a:fld>
            <a:endParaRPr lang="fr-FR"/>
          </a:p>
        </p:txBody>
      </p:sp>
      <p:sp>
        <p:nvSpPr>
          <p:cNvPr id="5" name="Footer Placeholder 21"/>
          <p:cNvSpPr>
            <a:spLocks noGrp="1"/>
          </p:cNvSpPr>
          <p:nvPr>
            <p:ph type="ftr" sz="quarter" idx="11"/>
          </p:nvPr>
        </p:nvSpPr>
        <p:spPr/>
        <p:txBody>
          <a:bodyPr/>
          <a:lstStyle>
            <a:lvl1pPr>
              <a:defRPr/>
            </a:lvl1pPr>
          </a:lstStyle>
          <a:p>
            <a:pPr>
              <a:defRPr/>
            </a:pPr>
            <a:endParaRPr lang="fr-FR"/>
          </a:p>
        </p:txBody>
      </p:sp>
      <p:sp>
        <p:nvSpPr>
          <p:cNvPr id="6" name="Slide Number Placeholder 17"/>
          <p:cNvSpPr>
            <a:spLocks noGrp="1"/>
          </p:cNvSpPr>
          <p:nvPr>
            <p:ph type="sldNum" sz="quarter" idx="12"/>
          </p:nvPr>
        </p:nvSpPr>
        <p:spPr/>
        <p:txBody>
          <a:bodyPr/>
          <a:lstStyle>
            <a:lvl1pPr>
              <a:defRPr/>
            </a:lvl1pPr>
          </a:lstStyle>
          <a:p>
            <a:pPr>
              <a:defRPr/>
            </a:pPr>
            <a:fld id="{D8FDA6D2-BCC8-4CD4-A03B-328DC1210AEA}"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507B1F1E-F54A-4A1F-BB9C-EE28854D9428}" type="datetimeFigureOut">
              <a:rPr lang="fr-FR"/>
              <a:pPr>
                <a:defRPr/>
              </a:pPr>
              <a:t>17/07/2012</a:t>
            </a:fld>
            <a:endParaRPr lang="fr-FR"/>
          </a:p>
        </p:txBody>
      </p:sp>
      <p:sp>
        <p:nvSpPr>
          <p:cNvPr id="5" name="Footer Placeholder 21"/>
          <p:cNvSpPr>
            <a:spLocks noGrp="1"/>
          </p:cNvSpPr>
          <p:nvPr>
            <p:ph type="ftr" sz="quarter" idx="11"/>
          </p:nvPr>
        </p:nvSpPr>
        <p:spPr/>
        <p:txBody>
          <a:bodyPr/>
          <a:lstStyle>
            <a:lvl1pPr>
              <a:defRPr/>
            </a:lvl1pPr>
          </a:lstStyle>
          <a:p>
            <a:pPr>
              <a:defRPr/>
            </a:pPr>
            <a:endParaRPr lang="fr-FR"/>
          </a:p>
        </p:txBody>
      </p:sp>
      <p:sp>
        <p:nvSpPr>
          <p:cNvPr id="6" name="Slide Number Placeholder 17"/>
          <p:cNvSpPr>
            <a:spLocks noGrp="1"/>
          </p:cNvSpPr>
          <p:nvPr>
            <p:ph type="sldNum" sz="quarter" idx="12"/>
          </p:nvPr>
        </p:nvSpPr>
        <p:spPr/>
        <p:txBody>
          <a:bodyPr/>
          <a:lstStyle>
            <a:lvl1pPr>
              <a:defRPr/>
            </a:lvl1pPr>
          </a:lstStyle>
          <a:p>
            <a:pPr>
              <a:defRPr/>
            </a:pPr>
            <a:fld id="{E0D3E2F0-9F06-4FC8-9A50-242F45B22AE5}"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B6FF0B58-979A-4156-9264-7856740D6A06}" type="datetimeFigureOut">
              <a:rPr lang="fr-FR"/>
              <a:pPr>
                <a:defRPr/>
              </a:pPr>
              <a:t>17/07/2012</a:t>
            </a:fld>
            <a:endParaRPr lang="fr-FR"/>
          </a:p>
        </p:txBody>
      </p:sp>
      <p:sp>
        <p:nvSpPr>
          <p:cNvPr id="7" name="Footer Placeholder 4"/>
          <p:cNvSpPr>
            <a:spLocks noGrp="1"/>
          </p:cNvSpPr>
          <p:nvPr>
            <p:ph type="ftr" sz="quarter" idx="11"/>
          </p:nvPr>
        </p:nvSpPr>
        <p:spPr/>
        <p:txBody>
          <a:bodyPr/>
          <a:lstStyle>
            <a:lvl1pPr>
              <a:defRPr/>
            </a:lvl1pPr>
            <a:extLst/>
          </a:lstStyle>
          <a:p>
            <a:pPr>
              <a:defRPr/>
            </a:pPr>
            <a:endParaRPr lang="fr-FR"/>
          </a:p>
        </p:txBody>
      </p:sp>
      <p:sp>
        <p:nvSpPr>
          <p:cNvPr id="8" name="Slide Number Placeholder 5"/>
          <p:cNvSpPr>
            <a:spLocks noGrp="1"/>
          </p:cNvSpPr>
          <p:nvPr>
            <p:ph type="sldNum" sz="quarter" idx="12"/>
          </p:nvPr>
        </p:nvSpPr>
        <p:spPr/>
        <p:txBody>
          <a:bodyPr/>
          <a:lstStyle>
            <a:lvl1pPr>
              <a:defRPr/>
            </a:lvl1pPr>
            <a:extLst/>
          </a:lstStyle>
          <a:p>
            <a:pPr>
              <a:defRPr/>
            </a:pPr>
            <a:fld id="{D9202C97-7C85-4519-9B43-5C994C4E26D5}" type="slidenum">
              <a:rPr lang="fr-FR"/>
              <a:pPr>
                <a:defRPr/>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F384239C-F22A-4A25-9BFC-58AF1E1EBC7C}" type="datetimeFigureOut">
              <a:rPr lang="fr-FR"/>
              <a:pPr>
                <a:defRPr/>
              </a:pPr>
              <a:t>17/07/2012</a:t>
            </a:fld>
            <a:endParaRPr lang="fr-FR"/>
          </a:p>
        </p:txBody>
      </p:sp>
      <p:sp>
        <p:nvSpPr>
          <p:cNvPr id="6" name="Footer Placeholder 5"/>
          <p:cNvSpPr>
            <a:spLocks noGrp="1"/>
          </p:cNvSpPr>
          <p:nvPr>
            <p:ph type="ftr" sz="quarter" idx="11"/>
          </p:nvPr>
        </p:nvSpPr>
        <p:spPr/>
        <p:txBody>
          <a:bodyPr/>
          <a:lstStyle>
            <a:lvl1pPr>
              <a:defRPr/>
            </a:lvl1pPr>
            <a:extLst/>
          </a:lstStyle>
          <a:p>
            <a:pPr>
              <a:defRPr/>
            </a:pPr>
            <a:endParaRPr lang="fr-FR"/>
          </a:p>
        </p:txBody>
      </p:sp>
      <p:sp>
        <p:nvSpPr>
          <p:cNvPr id="7" name="Slide Number Placeholder 6"/>
          <p:cNvSpPr>
            <a:spLocks noGrp="1"/>
          </p:cNvSpPr>
          <p:nvPr>
            <p:ph type="sldNum" sz="quarter" idx="12"/>
          </p:nvPr>
        </p:nvSpPr>
        <p:spPr/>
        <p:txBody>
          <a:bodyPr/>
          <a:lstStyle>
            <a:lvl1pPr>
              <a:defRPr/>
            </a:lvl1pPr>
            <a:extLst/>
          </a:lstStyle>
          <a:p>
            <a:pPr>
              <a:defRPr/>
            </a:pPr>
            <a:fld id="{FBA4DF96-1A42-4096-97DB-D53EB110446B}" type="slidenum">
              <a:rPr lang="fr-FR"/>
              <a:pPr>
                <a:defRPr/>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3FA3561-B73F-4EF9-B911-0D19CAFC0A37}" type="datetimeFigureOut">
              <a:rPr lang="fr-FR"/>
              <a:pPr>
                <a:defRPr/>
              </a:pPr>
              <a:t>17/07/2012</a:t>
            </a:fld>
            <a:endParaRPr lang="fr-FR"/>
          </a:p>
        </p:txBody>
      </p:sp>
      <p:sp>
        <p:nvSpPr>
          <p:cNvPr id="8" name="Footer Placeholder 7"/>
          <p:cNvSpPr>
            <a:spLocks noGrp="1"/>
          </p:cNvSpPr>
          <p:nvPr>
            <p:ph type="ftr" sz="quarter" idx="11"/>
          </p:nvPr>
        </p:nvSpPr>
        <p:spPr/>
        <p:txBody>
          <a:bodyPr/>
          <a:lstStyle>
            <a:lvl1pPr>
              <a:defRPr/>
            </a:lvl1pPr>
            <a:extLst/>
          </a:lstStyle>
          <a:p>
            <a:pPr>
              <a:defRPr/>
            </a:pPr>
            <a:endParaRPr lang="fr-FR"/>
          </a:p>
        </p:txBody>
      </p:sp>
      <p:sp>
        <p:nvSpPr>
          <p:cNvPr id="9" name="Slide Number Placeholder 8"/>
          <p:cNvSpPr>
            <a:spLocks noGrp="1"/>
          </p:cNvSpPr>
          <p:nvPr>
            <p:ph type="sldNum" sz="quarter" idx="12"/>
          </p:nvPr>
        </p:nvSpPr>
        <p:spPr/>
        <p:txBody>
          <a:bodyPr/>
          <a:lstStyle>
            <a:lvl1pPr>
              <a:defRPr/>
            </a:lvl1pPr>
            <a:extLst/>
          </a:lstStyle>
          <a:p>
            <a:pPr>
              <a:defRPr/>
            </a:pPr>
            <a:fld id="{F4FE7FCC-DEF9-420D-8811-B99B6F65B78A}" type="slidenum">
              <a:rPr lang="fr-FR"/>
              <a:pPr>
                <a:defRPr/>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9EB2CBF3-86C3-45E8-A690-1CD5A165EFA0}" type="datetimeFigureOut">
              <a:rPr lang="fr-FR"/>
              <a:pPr>
                <a:defRPr/>
              </a:pPr>
              <a:t>17/07/2012</a:t>
            </a:fld>
            <a:endParaRPr lang="fr-FR"/>
          </a:p>
        </p:txBody>
      </p:sp>
      <p:sp>
        <p:nvSpPr>
          <p:cNvPr id="4" name="Footer Placeholder 3"/>
          <p:cNvSpPr>
            <a:spLocks noGrp="1"/>
          </p:cNvSpPr>
          <p:nvPr>
            <p:ph type="ftr" sz="quarter" idx="11"/>
          </p:nvPr>
        </p:nvSpPr>
        <p:spPr/>
        <p:txBody>
          <a:bodyPr/>
          <a:lstStyle>
            <a:lvl1pPr>
              <a:defRPr/>
            </a:lvl1pPr>
            <a:extLst/>
          </a:lstStyle>
          <a:p>
            <a:pPr>
              <a:defRPr/>
            </a:pPr>
            <a:endParaRPr lang="fr-FR"/>
          </a:p>
        </p:txBody>
      </p:sp>
      <p:sp>
        <p:nvSpPr>
          <p:cNvPr id="5" name="Slide Number Placeholder 4"/>
          <p:cNvSpPr>
            <a:spLocks noGrp="1"/>
          </p:cNvSpPr>
          <p:nvPr>
            <p:ph type="sldNum" sz="quarter" idx="12"/>
          </p:nvPr>
        </p:nvSpPr>
        <p:spPr/>
        <p:txBody>
          <a:bodyPr/>
          <a:lstStyle>
            <a:lvl1pPr>
              <a:defRPr/>
            </a:lvl1pPr>
            <a:extLst/>
          </a:lstStyle>
          <a:p>
            <a:pPr>
              <a:defRPr/>
            </a:pPr>
            <a:fld id="{AF4E8811-92A0-4ED8-B9F6-7A170CD1701D}" type="slidenum">
              <a:rPr lang="fr-FR"/>
              <a:pPr>
                <a:defRPr/>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6A4CB83-A59F-4230-A6F4-ACC1DCC38447}" type="datetimeFigureOut">
              <a:rPr lang="fr-FR"/>
              <a:pPr>
                <a:defRPr/>
              </a:pPr>
              <a:t>17/07/2012</a:t>
            </a:fld>
            <a:endParaRPr lang="fr-FR"/>
          </a:p>
        </p:txBody>
      </p:sp>
      <p:sp>
        <p:nvSpPr>
          <p:cNvPr id="3" name="Footer Placeholder 21"/>
          <p:cNvSpPr>
            <a:spLocks noGrp="1"/>
          </p:cNvSpPr>
          <p:nvPr>
            <p:ph type="ftr" sz="quarter" idx="11"/>
          </p:nvPr>
        </p:nvSpPr>
        <p:spPr/>
        <p:txBody>
          <a:bodyPr/>
          <a:lstStyle>
            <a:lvl1pPr>
              <a:defRPr/>
            </a:lvl1pPr>
          </a:lstStyle>
          <a:p>
            <a:pPr>
              <a:defRPr/>
            </a:pPr>
            <a:endParaRPr lang="fr-FR"/>
          </a:p>
        </p:txBody>
      </p:sp>
      <p:sp>
        <p:nvSpPr>
          <p:cNvPr id="4" name="Slide Number Placeholder 17"/>
          <p:cNvSpPr>
            <a:spLocks noGrp="1"/>
          </p:cNvSpPr>
          <p:nvPr>
            <p:ph type="sldNum" sz="quarter" idx="12"/>
          </p:nvPr>
        </p:nvSpPr>
        <p:spPr/>
        <p:txBody>
          <a:bodyPr/>
          <a:lstStyle>
            <a:lvl1pPr>
              <a:defRPr/>
            </a:lvl1pPr>
          </a:lstStyle>
          <a:p>
            <a:pPr>
              <a:defRPr/>
            </a:pPr>
            <a:fld id="{AA3F9F7E-D048-4CAD-A664-4EC6A66DADA3}"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F93A9239-FBD8-41CF-AB0F-13BED41EA87F}" type="datetimeFigureOut">
              <a:rPr lang="fr-FR"/>
              <a:pPr>
                <a:defRPr/>
              </a:pPr>
              <a:t>17/07/2012</a:t>
            </a:fld>
            <a:endParaRPr lang="fr-FR"/>
          </a:p>
        </p:txBody>
      </p:sp>
      <p:sp>
        <p:nvSpPr>
          <p:cNvPr id="6" name="Footer Placeholder 5"/>
          <p:cNvSpPr>
            <a:spLocks noGrp="1"/>
          </p:cNvSpPr>
          <p:nvPr>
            <p:ph type="ftr" sz="quarter" idx="11"/>
          </p:nvPr>
        </p:nvSpPr>
        <p:spPr/>
        <p:txBody>
          <a:bodyPr/>
          <a:lstStyle>
            <a:lvl1pPr>
              <a:defRPr/>
            </a:lvl1pPr>
            <a:extLst/>
          </a:lstStyle>
          <a:p>
            <a:pPr>
              <a:defRPr/>
            </a:pPr>
            <a:endParaRPr lang="fr-FR"/>
          </a:p>
        </p:txBody>
      </p:sp>
      <p:sp>
        <p:nvSpPr>
          <p:cNvPr id="7" name="Slide Number Placeholder 6"/>
          <p:cNvSpPr>
            <a:spLocks noGrp="1"/>
          </p:cNvSpPr>
          <p:nvPr>
            <p:ph type="sldNum" sz="quarter" idx="12"/>
          </p:nvPr>
        </p:nvSpPr>
        <p:spPr/>
        <p:txBody>
          <a:bodyPr/>
          <a:lstStyle>
            <a:lvl1pPr>
              <a:defRPr/>
            </a:lvl1pPr>
            <a:extLst/>
          </a:lstStyle>
          <a:p>
            <a:pPr>
              <a:defRPr/>
            </a:pPr>
            <a:fld id="{918AD26C-ED38-4BAC-B459-A65E4E914344}" type="slidenum">
              <a:rPr lang="fr-FR"/>
              <a:pPr>
                <a:defRPr/>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A49CCFA0-A884-463F-B943-8AD7206DBE08}" type="datetimeFigureOut">
              <a:rPr lang="fr-FR"/>
              <a:pPr>
                <a:defRPr/>
              </a:pPr>
              <a:t>17/07/2012</a:t>
            </a:fld>
            <a:endParaRPr lang="fr-F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fr-F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AB17EF7-F2C3-4B13-8587-BE1A64D12FBC}" type="slidenum">
              <a:rPr lang="fr-FR"/>
              <a:pPr>
                <a:defRPr/>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024687E6-2CD6-4083-A3E7-6738E80B9725}" type="datetimeFigureOut">
              <a:rPr lang="fr-FR"/>
              <a:pPr>
                <a:defRPr/>
              </a:pPr>
              <a:t>17/07/2012</a:t>
            </a:fld>
            <a:endParaRPr lang="fr-F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fr-F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626F08E-755D-4FC1-A4B2-6CA389B9DCC1}"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6" r:id="rId6"/>
    <p:sldLayoutId id="2147483670" r:id="rId7"/>
    <p:sldLayoutId id="2147483677" r:id="rId8"/>
    <p:sldLayoutId id="2147483678" r:id="rId9"/>
    <p:sldLayoutId id="2147483669" r:id="rId10"/>
    <p:sldLayoutId id="214748366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en.wikipedia.org/wiki/Inflammatio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484785"/>
            <a:ext cx="7772400" cy="1656183"/>
          </a:xfrm>
        </p:spPr>
        <p:txBody>
          <a:bodyPr>
            <a:noAutofit/>
          </a:bodyPr>
          <a:lstStyle/>
          <a:p>
            <a:pPr eaLnBrk="1" fontAlgn="auto" hangingPunct="1">
              <a:spcAft>
                <a:spcPts val="0"/>
              </a:spcAft>
              <a:defRPr/>
            </a:pPr>
            <a:r>
              <a:rPr lang="en-GB" sz="5400" b="0" dirty="0" smtClean="0">
                <a:effectLst/>
                <a:latin typeface="Arial" pitchFamily="34" charset="0"/>
                <a:cs typeface="Arial" pitchFamily="34" charset="0"/>
              </a:rPr>
              <a:t>Opportunistic viral infections</a:t>
            </a:r>
            <a:endParaRPr lang="fr-FR" sz="5400" b="0" dirty="0" smtClean="0">
              <a:effectLst/>
              <a:latin typeface="Arial" pitchFamily="34" charset="0"/>
              <a:cs typeface="Arial" pitchFamily="34" charset="0"/>
            </a:endParaRPr>
          </a:p>
        </p:txBody>
      </p:sp>
      <p:sp>
        <p:nvSpPr>
          <p:cNvPr id="14338" name="Subtitle 2"/>
          <p:cNvSpPr>
            <a:spLocks noGrp="1"/>
          </p:cNvSpPr>
          <p:nvPr>
            <p:ph type="subTitle" idx="1"/>
          </p:nvPr>
        </p:nvSpPr>
        <p:spPr>
          <a:xfrm>
            <a:off x="685800" y="3611563"/>
            <a:ext cx="7772400" cy="1200150"/>
          </a:xfrm>
        </p:spPr>
        <p:txBody>
          <a:bodyPr/>
          <a:lstStyle/>
          <a:p>
            <a:pPr marR="0" eaLnBrk="1" hangingPunct="1">
              <a:buFont typeface="Arial" charset="0"/>
              <a:buNone/>
            </a:pPr>
            <a:r>
              <a:rPr lang="en-GB" sz="3200" dirty="0" smtClean="0">
                <a:latin typeface="Arial" pitchFamily="34" charset="0"/>
                <a:cs typeface="Arial" pitchFamily="34" charset="0"/>
              </a:rPr>
              <a:t>Emilie Sanchez</a:t>
            </a:r>
          </a:p>
          <a:p>
            <a:pPr marR="0" eaLnBrk="1" hangingPunct="1">
              <a:buFont typeface="Arial" charset="0"/>
              <a:buNone/>
            </a:pPr>
            <a:r>
              <a:rPr lang="en-GB" sz="2800" dirty="0" smtClean="0">
                <a:latin typeface="Arial" pitchFamily="34" charset="0"/>
                <a:cs typeface="Arial" pitchFamily="34" charset="0"/>
              </a:rPr>
              <a:t>Virology </a:t>
            </a:r>
            <a:r>
              <a:rPr lang="en-GB" sz="2800" dirty="0" err="1" smtClean="0">
                <a:latin typeface="Arial" pitchFamily="34" charset="0"/>
                <a:cs typeface="Arial" pitchFamily="34" charset="0"/>
              </a:rPr>
              <a:t>SpR</a:t>
            </a:r>
            <a:endParaRPr lang="fr-FR"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idx="1"/>
          </p:nvPr>
        </p:nvSpPr>
        <p:spPr>
          <a:xfrm>
            <a:off x="685800" y="1981200"/>
            <a:ext cx="7924800" cy="2024063"/>
          </a:xfrm>
        </p:spPr>
        <p:txBody>
          <a:bodyPr/>
          <a:lstStyle/>
          <a:p>
            <a:pPr eaLnBrk="1" hangingPunct="1">
              <a:lnSpc>
                <a:spcPct val="90000"/>
              </a:lnSpc>
            </a:pPr>
            <a:r>
              <a:rPr lang="en-US" u="sng" smtClean="0">
                <a:latin typeface="Arial" charset="0"/>
              </a:rPr>
              <a:t>P</a:t>
            </a:r>
            <a:r>
              <a:rPr lang="en-US" smtClean="0">
                <a:latin typeface="Arial" charset="0"/>
              </a:rPr>
              <a:t>olymerase </a:t>
            </a:r>
            <a:r>
              <a:rPr lang="en-US" u="sng" smtClean="0">
                <a:latin typeface="Arial" charset="0"/>
              </a:rPr>
              <a:t>C</a:t>
            </a:r>
            <a:r>
              <a:rPr lang="en-US" smtClean="0">
                <a:latin typeface="Arial" charset="0"/>
              </a:rPr>
              <a:t>hain </a:t>
            </a:r>
            <a:r>
              <a:rPr lang="en-US" u="sng" smtClean="0">
                <a:latin typeface="Arial" charset="0"/>
              </a:rPr>
              <a:t>R</a:t>
            </a:r>
            <a:r>
              <a:rPr lang="en-US" smtClean="0">
                <a:latin typeface="Arial" charset="0"/>
              </a:rPr>
              <a:t>eaction</a:t>
            </a:r>
          </a:p>
          <a:p>
            <a:pPr lvl="1" eaLnBrk="1" hangingPunct="1">
              <a:lnSpc>
                <a:spcPct val="90000"/>
              </a:lnSpc>
            </a:pPr>
            <a:r>
              <a:rPr lang="en-GB" smtClean="0">
                <a:latin typeface="Arial" charset="0"/>
              </a:rPr>
              <a:t>Method</a:t>
            </a:r>
            <a:r>
              <a:rPr lang="en-US" smtClean="0">
                <a:latin typeface="Arial" charset="0"/>
              </a:rPr>
              <a:t> for amplifying specific </a:t>
            </a:r>
            <a:r>
              <a:rPr lang="en-GB" smtClean="0">
                <a:latin typeface="Arial" charset="0"/>
              </a:rPr>
              <a:t>RNA (RT-PCR) or DNA sequences</a:t>
            </a:r>
          </a:p>
          <a:p>
            <a:pPr lvl="1" eaLnBrk="1" hangingPunct="1">
              <a:lnSpc>
                <a:spcPct val="90000"/>
              </a:lnSpc>
            </a:pPr>
            <a:r>
              <a:rPr lang="en-GB" u="sng" smtClean="0">
                <a:latin typeface="Arial" charset="0"/>
              </a:rPr>
              <a:t>Cycle</a:t>
            </a:r>
            <a:r>
              <a:rPr lang="en-GB" smtClean="0">
                <a:latin typeface="Arial" charset="0"/>
              </a:rPr>
              <a:t>:</a:t>
            </a:r>
          </a:p>
          <a:p>
            <a:pPr lvl="1" eaLnBrk="1" hangingPunct="1">
              <a:lnSpc>
                <a:spcPct val="90000"/>
              </a:lnSpc>
              <a:buFontTx/>
              <a:buNone/>
            </a:pPr>
            <a:endParaRPr lang="en-GB" smtClean="0">
              <a:latin typeface="Arial" charset="0"/>
            </a:endParaRPr>
          </a:p>
          <a:p>
            <a:pPr lvl="1" eaLnBrk="1" hangingPunct="1">
              <a:lnSpc>
                <a:spcPct val="90000"/>
              </a:lnSpc>
            </a:pPr>
            <a:endParaRPr lang="en-US" smtClean="0">
              <a:latin typeface="Arial" charset="0"/>
            </a:endParaRPr>
          </a:p>
          <a:p>
            <a:pPr lvl="1" eaLnBrk="1" hangingPunct="1">
              <a:spcBef>
                <a:spcPts val="500"/>
              </a:spcBef>
              <a:spcAft>
                <a:spcPts val="500"/>
              </a:spcAft>
            </a:pPr>
            <a:endParaRPr lang="en-US" smtClean="0">
              <a:latin typeface="Arial" charset="0"/>
            </a:endParaRPr>
          </a:p>
        </p:txBody>
      </p:sp>
      <p:sp>
        <p:nvSpPr>
          <p:cNvPr id="27650" name="Rectangle 2"/>
          <p:cNvSpPr>
            <a:spLocks noGrp="1" noChangeArrowheads="1"/>
          </p:cNvSpPr>
          <p:nvPr>
            <p:ph type="title"/>
          </p:nvPr>
        </p:nvSpPr>
        <p:spPr/>
        <p:txBody>
          <a:bodyPr/>
          <a:lstStyle/>
          <a:p>
            <a:pPr eaLnBrk="1" fontAlgn="auto" hangingPunct="1">
              <a:spcAft>
                <a:spcPts val="0"/>
              </a:spcAft>
              <a:defRPr/>
            </a:pPr>
            <a:r>
              <a:rPr lang="en-US" smtClean="0">
                <a:latin typeface="Arial" charset="0"/>
              </a:rPr>
              <a:t>What is PCR anyway?</a:t>
            </a:r>
          </a:p>
        </p:txBody>
      </p:sp>
      <p:sp>
        <p:nvSpPr>
          <p:cNvPr id="29699" name="AutoShape 6"/>
          <p:cNvSpPr>
            <a:spLocks noChangeArrowheads="1"/>
          </p:cNvSpPr>
          <p:nvPr/>
        </p:nvSpPr>
        <p:spPr bwMode="auto">
          <a:xfrm>
            <a:off x="4054475" y="4459288"/>
            <a:ext cx="533400" cy="1066800"/>
          </a:xfrm>
          <a:prstGeom prst="curvedRightArrow">
            <a:avLst>
              <a:gd name="adj1" fmla="val 40000"/>
              <a:gd name="adj2" fmla="val 80000"/>
              <a:gd name="adj3" fmla="val 33333"/>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9700" name="AutoShape 8"/>
          <p:cNvSpPr>
            <a:spLocks noChangeArrowheads="1"/>
          </p:cNvSpPr>
          <p:nvPr/>
        </p:nvSpPr>
        <p:spPr bwMode="auto">
          <a:xfrm rot="10304107">
            <a:off x="4968875" y="4306888"/>
            <a:ext cx="533400" cy="1066800"/>
          </a:xfrm>
          <a:prstGeom prst="curvedRightArrow">
            <a:avLst>
              <a:gd name="adj1" fmla="val 40000"/>
              <a:gd name="adj2" fmla="val 80000"/>
              <a:gd name="adj3" fmla="val 33333"/>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9701" name="Text Box 9"/>
          <p:cNvSpPr txBox="1">
            <a:spLocks noChangeArrowheads="1"/>
          </p:cNvSpPr>
          <p:nvPr/>
        </p:nvSpPr>
        <p:spPr bwMode="auto">
          <a:xfrm>
            <a:off x="3673475" y="3773488"/>
            <a:ext cx="1752600" cy="519112"/>
          </a:xfrm>
          <a:prstGeom prst="rect">
            <a:avLst/>
          </a:prstGeom>
          <a:noFill/>
          <a:ln w="9525">
            <a:noFill/>
            <a:miter lim="800000"/>
            <a:headEnd/>
            <a:tailEnd/>
          </a:ln>
        </p:spPr>
        <p:txBody>
          <a:bodyPr wrap="none">
            <a:spAutoFit/>
          </a:bodyPr>
          <a:lstStyle/>
          <a:p>
            <a:r>
              <a:rPr lang="en-GB" sz="2800">
                <a:latin typeface="Calibri" pitchFamily="34" charset="0"/>
              </a:rPr>
              <a:t>1.Denature</a:t>
            </a:r>
            <a:endParaRPr lang="en-US" sz="2800">
              <a:latin typeface="Calibri" pitchFamily="34" charset="0"/>
            </a:endParaRPr>
          </a:p>
        </p:txBody>
      </p:sp>
      <p:sp>
        <p:nvSpPr>
          <p:cNvPr id="29702" name="Text Box 10"/>
          <p:cNvSpPr txBox="1">
            <a:spLocks noChangeArrowheads="1"/>
          </p:cNvSpPr>
          <p:nvPr/>
        </p:nvSpPr>
        <p:spPr bwMode="auto">
          <a:xfrm>
            <a:off x="3352800" y="5516563"/>
            <a:ext cx="2976563" cy="519112"/>
          </a:xfrm>
          <a:prstGeom prst="rect">
            <a:avLst/>
          </a:prstGeom>
          <a:noFill/>
          <a:ln w="9525">
            <a:noFill/>
            <a:miter lim="800000"/>
            <a:headEnd/>
            <a:tailEnd/>
          </a:ln>
        </p:spPr>
        <p:txBody>
          <a:bodyPr wrap="none">
            <a:spAutoFit/>
          </a:bodyPr>
          <a:lstStyle/>
          <a:p>
            <a:r>
              <a:rPr lang="en-GB" sz="2800">
                <a:latin typeface="Calibri" pitchFamily="34" charset="0"/>
              </a:rPr>
              <a:t>2. Primer annealing</a:t>
            </a:r>
            <a:endParaRPr lang="en-US" sz="2800">
              <a:latin typeface="Calibri" pitchFamily="34" charset="0"/>
            </a:endParaRPr>
          </a:p>
        </p:txBody>
      </p:sp>
      <p:sp>
        <p:nvSpPr>
          <p:cNvPr id="29703" name="Text Box 11"/>
          <p:cNvSpPr txBox="1">
            <a:spLocks noChangeArrowheads="1"/>
          </p:cNvSpPr>
          <p:nvPr/>
        </p:nvSpPr>
        <p:spPr bwMode="auto">
          <a:xfrm>
            <a:off x="5867400" y="4221163"/>
            <a:ext cx="1682750" cy="946150"/>
          </a:xfrm>
          <a:prstGeom prst="rect">
            <a:avLst/>
          </a:prstGeom>
          <a:noFill/>
          <a:ln w="9525">
            <a:noFill/>
            <a:miter lim="800000"/>
            <a:headEnd/>
            <a:tailEnd/>
          </a:ln>
        </p:spPr>
        <p:txBody>
          <a:bodyPr wrap="none">
            <a:spAutoFit/>
          </a:bodyPr>
          <a:lstStyle/>
          <a:p>
            <a:r>
              <a:rPr lang="en-GB" sz="2800">
                <a:latin typeface="Calibri" pitchFamily="34" charset="0"/>
              </a:rPr>
              <a:t>3. Chain</a:t>
            </a:r>
          </a:p>
          <a:p>
            <a:r>
              <a:rPr lang="en-GB" sz="2800">
                <a:latin typeface="Calibri" pitchFamily="34" charset="0"/>
              </a:rPr>
              <a:t>elongation</a:t>
            </a:r>
            <a:endParaRPr lang="en-US" sz="2800">
              <a:latin typeface="Calibri" pitchFamily="34" charset="0"/>
            </a:endParaRPr>
          </a:p>
        </p:txBody>
      </p:sp>
      <p:sp>
        <p:nvSpPr>
          <p:cNvPr id="29704" name="Text Box 12"/>
          <p:cNvSpPr txBox="1">
            <a:spLocks noChangeArrowheads="1"/>
          </p:cNvSpPr>
          <p:nvPr/>
        </p:nvSpPr>
        <p:spPr bwMode="auto">
          <a:xfrm>
            <a:off x="2195513" y="4581525"/>
            <a:ext cx="1427162" cy="579438"/>
          </a:xfrm>
          <a:prstGeom prst="rect">
            <a:avLst/>
          </a:prstGeom>
          <a:noFill/>
          <a:ln w="9525">
            <a:noFill/>
            <a:miter lim="800000"/>
            <a:headEnd/>
            <a:tailEnd/>
          </a:ln>
        </p:spPr>
        <p:txBody>
          <a:bodyPr wrap="none">
            <a:spAutoFit/>
          </a:bodyPr>
          <a:lstStyle/>
          <a:p>
            <a:r>
              <a:rPr lang="en-GB" sz="3200">
                <a:latin typeface="Calibri" pitchFamily="34" charset="0"/>
              </a:rPr>
              <a:t>dsDNA</a:t>
            </a:r>
            <a:endParaRPr lang="en-US" sz="3200">
              <a:latin typeface="Calibri" pitchFamily="34" charset="0"/>
            </a:endParaRPr>
          </a:p>
        </p:txBody>
      </p:sp>
      <p:sp>
        <p:nvSpPr>
          <p:cNvPr id="29705" name="Text Box 13"/>
          <p:cNvSpPr txBox="1">
            <a:spLocks noChangeArrowheads="1"/>
          </p:cNvSpPr>
          <p:nvPr/>
        </p:nvSpPr>
        <p:spPr bwMode="auto">
          <a:xfrm>
            <a:off x="8289925" y="269875"/>
            <a:ext cx="506413" cy="457200"/>
          </a:xfrm>
          <a:prstGeom prst="rect">
            <a:avLst/>
          </a:prstGeom>
          <a:noFill/>
          <a:ln w="9525">
            <a:noFill/>
            <a:miter lim="800000"/>
            <a:headEnd/>
            <a:tailEnd/>
          </a:ln>
        </p:spPr>
        <p:txBody>
          <a:bodyPr wrap="none">
            <a:spAutoFit/>
          </a:bodyPr>
          <a:lstStyle/>
          <a:p>
            <a:r>
              <a:rPr lang="en-GB">
                <a:latin typeface="Calibri" pitchFamily="34" charset="0"/>
              </a:rPr>
              <a:t>GI</a:t>
            </a:r>
            <a:endParaRPr lang="en-US">
              <a:latin typeface="Calibri" pitchFamily="34" charset="0"/>
            </a:endParaRPr>
          </a:p>
        </p:txBody>
      </p:sp>
      <p:sp>
        <p:nvSpPr>
          <p:cNvPr id="29706" name="Oval 14"/>
          <p:cNvSpPr>
            <a:spLocks noChangeArrowheads="1"/>
          </p:cNvSpPr>
          <p:nvPr/>
        </p:nvSpPr>
        <p:spPr bwMode="auto">
          <a:xfrm>
            <a:off x="8305800" y="304800"/>
            <a:ext cx="457200" cy="381000"/>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29707" name="Text Box 15"/>
          <p:cNvSpPr txBox="1">
            <a:spLocks noChangeArrowheads="1"/>
          </p:cNvSpPr>
          <p:nvPr/>
        </p:nvSpPr>
        <p:spPr bwMode="auto">
          <a:xfrm>
            <a:off x="7164388" y="3213100"/>
            <a:ext cx="1587500" cy="822325"/>
          </a:xfrm>
          <a:prstGeom prst="rect">
            <a:avLst/>
          </a:prstGeom>
          <a:noFill/>
          <a:ln w="9525">
            <a:noFill/>
            <a:miter lim="800000"/>
            <a:headEnd/>
            <a:tailEnd/>
          </a:ln>
        </p:spPr>
        <p:txBody>
          <a:bodyPr wrap="none">
            <a:spAutoFit/>
          </a:bodyPr>
          <a:lstStyle/>
          <a:p>
            <a:r>
              <a:rPr lang="en-GB" i="1">
                <a:solidFill>
                  <a:schemeClr val="accent2"/>
                </a:solidFill>
                <a:latin typeface="Calibri" pitchFamily="34" charset="0"/>
              </a:rPr>
              <a:t>Taq</a:t>
            </a:r>
          </a:p>
          <a:p>
            <a:r>
              <a:rPr lang="en-GB" i="1">
                <a:solidFill>
                  <a:schemeClr val="accent2"/>
                </a:solidFill>
                <a:latin typeface="Calibri" pitchFamily="34" charset="0"/>
              </a:rPr>
              <a:t>polymerase</a:t>
            </a:r>
            <a:endParaRPr lang="en-US" i="1">
              <a:solidFill>
                <a:schemeClr val="accent2"/>
              </a:solidFill>
              <a:latin typeface="Calibri" pitchFamily="34" charset="0"/>
            </a:endParaRPr>
          </a:p>
        </p:txBody>
      </p:sp>
      <p:sp>
        <p:nvSpPr>
          <p:cNvPr id="29708" name="Line 16"/>
          <p:cNvSpPr>
            <a:spLocks noChangeShapeType="1"/>
          </p:cNvSpPr>
          <p:nvPr/>
        </p:nvSpPr>
        <p:spPr bwMode="auto">
          <a:xfrm flipV="1">
            <a:off x="7451725" y="4149725"/>
            <a:ext cx="288925" cy="431800"/>
          </a:xfrm>
          <a:prstGeom prst="line">
            <a:avLst/>
          </a:prstGeom>
          <a:noFill/>
          <a:ln w="28575">
            <a:solidFill>
              <a:schemeClr val="tx1"/>
            </a:solidFill>
            <a:round/>
            <a:headEnd/>
            <a:tailEnd/>
          </a:ln>
        </p:spPr>
        <p:txBody>
          <a:bodyPr/>
          <a:lstStyle/>
          <a:p>
            <a:endParaRPr lang="en-US"/>
          </a:p>
        </p:txBody>
      </p:sp>
      <p:sp>
        <p:nvSpPr>
          <p:cNvPr id="29709" name="Text Box 17"/>
          <p:cNvSpPr txBox="1">
            <a:spLocks noChangeArrowheads="1"/>
          </p:cNvSpPr>
          <p:nvPr/>
        </p:nvSpPr>
        <p:spPr bwMode="auto">
          <a:xfrm>
            <a:off x="785813" y="5643563"/>
            <a:ext cx="828675" cy="457200"/>
          </a:xfrm>
          <a:prstGeom prst="rect">
            <a:avLst/>
          </a:prstGeom>
          <a:noFill/>
          <a:ln w="9525">
            <a:noFill/>
            <a:miter lim="800000"/>
            <a:headEnd/>
            <a:tailEnd/>
          </a:ln>
        </p:spPr>
        <p:txBody>
          <a:bodyPr wrap="none">
            <a:spAutoFit/>
          </a:bodyPr>
          <a:lstStyle/>
          <a:p>
            <a:r>
              <a:rPr lang="en-GB">
                <a:latin typeface="Calibri" pitchFamily="34" charset="0"/>
              </a:rPr>
              <a:t>RNA</a:t>
            </a:r>
            <a:endParaRPr lang="en-US">
              <a:latin typeface="Calibri" pitchFamily="34" charset="0"/>
            </a:endParaRPr>
          </a:p>
        </p:txBody>
      </p:sp>
      <p:sp>
        <p:nvSpPr>
          <p:cNvPr id="29710" name="Text Box 18"/>
          <p:cNvSpPr txBox="1">
            <a:spLocks noChangeArrowheads="1"/>
          </p:cNvSpPr>
          <p:nvPr/>
        </p:nvSpPr>
        <p:spPr bwMode="auto">
          <a:xfrm>
            <a:off x="1403350" y="5157788"/>
            <a:ext cx="539750" cy="457200"/>
          </a:xfrm>
          <a:prstGeom prst="rect">
            <a:avLst/>
          </a:prstGeom>
          <a:noFill/>
          <a:ln w="9525">
            <a:noFill/>
            <a:miter lim="800000"/>
            <a:headEnd/>
            <a:tailEnd/>
          </a:ln>
        </p:spPr>
        <p:txBody>
          <a:bodyPr wrap="none">
            <a:spAutoFit/>
          </a:bodyPr>
          <a:lstStyle/>
          <a:p>
            <a:r>
              <a:rPr lang="en-GB" i="1">
                <a:solidFill>
                  <a:schemeClr val="accent2"/>
                </a:solidFill>
                <a:latin typeface="Calibri" pitchFamily="34" charset="0"/>
              </a:rPr>
              <a:t>RT</a:t>
            </a:r>
            <a:endParaRPr lang="en-US" i="1">
              <a:solidFill>
                <a:schemeClr val="accent2"/>
              </a:solidFill>
              <a:latin typeface="Calibri" pitchFamily="34" charset="0"/>
            </a:endParaRPr>
          </a:p>
        </p:txBody>
      </p:sp>
      <p:sp>
        <p:nvSpPr>
          <p:cNvPr id="29711" name="Line 22"/>
          <p:cNvSpPr>
            <a:spLocks noChangeShapeType="1"/>
          </p:cNvSpPr>
          <p:nvPr/>
        </p:nvSpPr>
        <p:spPr bwMode="auto">
          <a:xfrm flipV="1">
            <a:off x="1547813" y="5157788"/>
            <a:ext cx="790575" cy="719137"/>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Emilie\Pictures\rt pcr.gif"/>
          <p:cNvPicPr>
            <a:picLocks noGrp="1" noChangeAspect="1" noChangeArrowheads="1"/>
          </p:cNvPicPr>
          <p:nvPr>
            <p:ph idx="1"/>
          </p:nvPr>
        </p:nvPicPr>
        <p:blipFill>
          <a:blip r:embed="rId3"/>
          <a:srcRect/>
          <a:stretch>
            <a:fillRect/>
          </a:stretch>
        </p:blipFill>
        <p:spPr>
          <a:xfrm>
            <a:off x="1928813" y="571500"/>
            <a:ext cx="5857875" cy="4816475"/>
          </a:xfrm>
        </p:spPr>
      </p:pic>
      <p:sp>
        <p:nvSpPr>
          <p:cNvPr id="31746" name="TextBox 4"/>
          <p:cNvSpPr txBox="1">
            <a:spLocks noChangeArrowheads="1"/>
          </p:cNvSpPr>
          <p:nvPr/>
        </p:nvSpPr>
        <p:spPr bwMode="auto">
          <a:xfrm>
            <a:off x="2786063" y="5572125"/>
            <a:ext cx="4002087" cy="830263"/>
          </a:xfrm>
          <a:prstGeom prst="rect">
            <a:avLst/>
          </a:prstGeom>
          <a:noFill/>
          <a:ln w="9525">
            <a:noFill/>
            <a:miter lim="800000"/>
            <a:headEnd/>
            <a:tailEnd/>
          </a:ln>
        </p:spPr>
        <p:txBody>
          <a:bodyPr wrap="none">
            <a:spAutoFit/>
          </a:bodyPr>
          <a:lstStyle/>
          <a:p>
            <a:pPr algn="ctr"/>
            <a:r>
              <a:rPr lang="en-GB" sz="2400"/>
              <a:t>Real Time PCR</a:t>
            </a:r>
          </a:p>
          <a:p>
            <a:pPr algn="ctr"/>
            <a:r>
              <a:rPr lang="en-US" sz="2400"/>
              <a:t>'fluorescent reporter probes'</a:t>
            </a:r>
            <a:endParaRPr lang="fr-FR" sz="2400"/>
          </a:p>
        </p:txBody>
      </p:sp>
      <p:sp>
        <p:nvSpPr>
          <p:cNvPr id="31747" name="TextBox 5"/>
          <p:cNvSpPr txBox="1">
            <a:spLocks noChangeArrowheads="1"/>
          </p:cNvSpPr>
          <p:nvPr/>
        </p:nvSpPr>
        <p:spPr bwMode="auto">
          <a:xfrm>
            <a:off x="6357938" y="6429375"/>
            <a:ext cx="2743200" cy="523875"/>
          </a:xfrm>
          <a:prstGeom prst="rect">
            <a:avLst/>
          </a:prstGeom>
          <a:noFill/>
          <a:ln w="9525">
            <a:noFill/>
            <a:miter lim="800000"/>
            <a:headEnd/>
            <a:tailEnd/>
          </a:ln>
        </p:spPr>
        <p:txBody>
          <a:bodyPr wrap="none">
            <a:spAutoFit/>
          </a:bodyPr>
          <a:lstStyle/>
          <a:p>
            <a:r>
              <a:rPr lang="fr-FR" sz="1400" i="1"/>
              <a:t>http://www.foodsafetywatch.com</a:t>
            </a:r>
            <a:br>
              <a:rPr lang="fr-FR" sz="1400" i="1"/>
            </a:br>
            <a:endParaRPr lang="fr-FR" sz="1400" i="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Users\Emilie\Pictures\curve.jpg"/>
          <p:cNvPicPr>
            <a:picLocks noChangeAspect="1" noChangeArrowheads="1"/>
          </p:cNvPicPr>
          <p:nvPr/>
        </p:nvPicPr>
        <p:blipFill>
          <a:blip r:embed="rId2"/>
          <a:srcRect/>
          <a:stretch>
            <a:fillRect/>
          </a:stretch>
        </p:blipFill>
        <p:spPr bwMode="auto">
          <a:xfrm>
            <a:off x="1908175" y="836613"/>
            <a:ext cx="5543550" cy="4454525"/>
          </a:xfrm>
          <a:prstGeom prst="rect">
            <a:avLst/>
          </a:prstGeom>
          <a:noFill/>
          <a:ln w="9525">
            <a:noFill/>
            <a:miter lim="800000"/>
            <a:headEnd/>
            <a:tailEnd/>
          </a:ln>
        </p:spPr>
      </p:pic>
      <p:sp>
        <p:nvSpPr>
          <p:cNvPr id="33794" name="TextBox 7"/>
          <p:cNvSpPr txBox="1">
            <a:spLocks noChangeArrowheads="1"/>
          </p:cNvSpPr>
          <p:nvPr/>
        </p:nvSpPr>
        <p:spPr bwMode="auto">
          <a:xfrm>
            <a:off x="3500438" y="5572125"/>
            <a:ext cx="2308225" cy="461963"/>
          </a:xfrm>
          <a:prstGeom prst="rect">
            <a:avLst/>
          </a:prstGeom>
          <a:noFill/>
          <a:ln w="9525">
            <a:noFill/>
            <a:miter lim="800000"/>
            <a:headEnd/>
            <a:tailEnd/>
          </a:ln>
        </p:spPr>
        <p:txBody>
          <a:bodyPr wrap="none">
            <a:spAutoFit/>
          </a:bodyPr>
          <a:lstStyle/>
          <a:p>
            <a:r>
              <a:rPr lang="en-GB" sz="2400"/>
              <a:t>Real Time PCR</a:t>
            </a:r>
            <a:endParaRPr lang="fr-F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p:cNvPicPr>
            <a:picLocks noChangeAspect="1" noChangeArrowheads="1"/>
          </p:cNvPicPr>
          <p:nvPr/>
        </p:nvPicPr>
        <p:blipFill>
          <a:blip r:embed="rId2"/>
          <a:srcRect/>
          <a:stretch>
            <a:fillRect/>
          </a:stretch>
        </p:blipFill>
        <p:spPr bwMode="auto">
          <a:xfrm>
            <a:off x="1042988" y="549275"/>
            <a:ext cx="7921625" cy="5411788"/>
          </a:xfrm>
          <a:prstGeom prst="rect">
            <a:avLst/>
          </a:prstGeom>
          <a:noFill/>
          <a:ln w="9525">
            <a:noFill/>
            <a:miter lim="800000"/>
            <a:headEnd/>
            <a:tailEnd/>
          </a:ln>
        </p:spPr>
      </p:pic>
      <p:sp>
        <p:nvSpPr>
          <p:cNvPr id="34819" name="TextBox 7"/>
          <p:cNvSpPr txBox="1">
            <a:spLocks noChangeArrowheads="1"/>
          </p:cNvSpPr>
          <p:nvPr/>
        </p:nvSpPr>
        <p:spPr bwMode="auto">
          <a:xfrm>
            <a:off x="3779838" y="6021388"/>
            <a:ext cx="2303462" cy="457200"/>
          </a:xfrm>
          <a:prstGeom prst="rect">
            <a:avLst/>
          </a:prstGeom>
          <a:noFill/>
          <a:ln w="9525">
            <a:noFill/>
            <a:miter lim="800000"/>
            <a:headEnd/>
            <a:tailEnd/>
          </a:ln>
        </p:spPr>
        <p:txBody>
          <a:bodyPr wrap="none">
            <a:spAutoFit/>
          </a:bodyPr>
          <a:lstStyle/>
          <a:p>
            <a:r>
              <a:rPr lang="en-GB" sz="2400"/>
              <a:t>Real Time PCR</a:t>
            </a:r>
            <a:endParaRPr lang="fr-F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idx="1"/>
          </p:nvPr>
        </p:nvSpPr>
        <p:spPr>
          <a:xfrm>
            <a:off x="685800" y="1905000"/>
            <a:ext cx="8153400" cy="4648200"/>
          </a:xfrm>
        </p:spPr>
        <p:txBody>
          <a:bodyPr/>
          <a:lstStyle/>
          <a:p>
            <a:pPr eaLnBrk="1" hangingPunct="1"/>
            <a:r>
              <a:rPr lang="en-GB" sz="3600" smtClean="0">
                <a:latin typeface="Arial" charset="0"/>
              </a:rPr>
              <a:t>Herpes simplex virus (HSV) 1 &amp; 2</a:t>
            </a:r>
          </a:p>
          <a:p>
            <a:pPr eaLnBrk="1" hangingPunct="1"/>
            <a:r>
              <a:rPr lang="en-GB" sz="3600" smtClean="0">
                <a:latin typeface="Arial" charset="0"/>
              </a:rPr>
              <a:t>Varicella zoster virus (VZV)</a:t>
            </a:r>
          </a:p>
          <a:p>
            <a:pPr eaLnBrk="1" hangingPunct="1"/>
            <a:r>
              <a:rPr lang="en-GB" sz="3600" smtClean="0">
                <a:solidFill>
                  <a:srgbClr val="990000"/>
                </a:solidFill>
                <a:latin typeface="Arial" charset="0"/>
              </a:rPr>
              <a:t>Cytomegalovirus (CMV)</a:t>
            </a:r>
          </a:p>
          <a:p>
            <a:pPr eaLnBrk="1" hangingPunct="1"/>
            <a:r>
              <a:rPr lang="en-GB" sz="3600" smtClean="0">
                <a:solidFill>
                  <a:srgbClr val="990000"/>
                </a:solidFill>
                <a:latin typeface="Arial" charset="0"/>
              </a:rPr>
              <a:t>HHV6 and HHV7: Human herpes viruses (HHV) 6 &amp; 7</a:t>
            </a:r>
          </a:p>
          <a:p>
            <a:pPr eaLnBrk="1" hangingPunct="1"/>
            <a:r>
              <a:rPr lang="en-GB" sz="3600" smtClean="0">
                <a:solidFill>
                  <a:srgbClr val="6600CC"/>
                </a:solidFill>
                <a:latin typeface="Arial" charset="0"/>
              </a:rPr>
              <a:t>Epstein Barr Virus (EBV)</a:t>
            </a:r>
          </a:p>
          <a:p>
            <a:pPr eaLnBrk="1" hangingPunct="1"/>
            <a:r>
              <a:rPr lang="en-GB" sz="3600" smtClean="0">
                <a:solidFill>
                  <a:srgbClr val="6600CC"/>
                </a:solidFill>
                <a:latin typeface="Arial" charset="0"/>
              </a:rPr>
              <a:t>HHV-8</a:t>
            </a:r>
          </a:p>
        </p:txBody>
      </p:sp>
      <p:sp>
        <p:nvSpPr>
          <p:cNvPr id="433154" name="Rectangle 2"/>
          <p:cNvSpPr>
            <a:spLocks noGrp="1" noChangeArrowheads="1"/>
          </p:cNvSpPr>
          <p:nvPr>
            <p:ph type="title"/>
          </p:nvPr>
        </p:nvSpPr>
        <p:spPr>
          <a:xfrm>
            <a:off x="609600" y="381000"/>
            <a:ext cx="7772400" cy="1143000"/>
          </a:xfrm>
        </p:spPr>
        <p:txBody>
          <a:bodyPr>
            <a:normAutofit fontScale="90000"/>
          </a:bodyPr>
          <a:lstStyle/>
          <a:p>
            <a:pPr eaLnBrk="1" fontAlgn="auto" hangingPunct="1">
              <a:spcAft>
                <a:spcPts val="0"/>
              </a:spcAft>
              <a:defRPr/>
            </a:pPr>
            <a:r>
              <a:rPr lang="en-GB" sz="6000" dirty="0" smtClean="0">
                <a:latin typeface="Arial" charset="0"/>
              </a:rPr>
              <a:t>Human </a:t>
            </a:r>
            <a:r>
              <a:rPr lang="en-GB" sz="6000" dirty="0" err="1" smtClean="0">
                <a:latin typeface="Arial" charset="0"/>
              </a:rPr>
              <a:t>herpesvirus</a:t>
            </a:r>
            <a:r>
              <a:rPr lang="en-GB" sz="6000" dirty="0" smtClean="0">
                <a:latin typeface="Arial" charset="0"/>
              </a:rPr>
              <a:t/>
            </a:r>
            <a:br>
              <a:rPr lang="en-GB" sz="6000" dirty="0" smtClean="0">
                <a:latin typeface="Arial" charset="0"/>
              </a:rPr>
            </a:br>
            <a:r>
              <a:rPr lang="en-GB" sz="6000" dirty="0" smtClean="0">
                <a:latin typeface="Arial" charset="0"/>
              </a:rPr>
              <a:t>(HHV)</a:t>
            </a:r>
            <a:endParaRPr lang="en-GB" sz="6000" dirty="0">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p:txBody>
          <a:bodyPr/>
          <a:lstStyle/>
          <a:p>
            <a:pPr eaLnBrk="1" hangingPunct="1"/>
            <a:r>
              <a:rPr lang="en-GB" smtClean="0"/>
              <a:t>DNA viruses</a:t>
            </a:r>
          </a:p>
          <a:p>
            <a:pPr eaLnBrk="1" hangingPunct="1"/>
            <a:endParaRPr lang="en-GB" smtClean="0"/>
          </a:p>
          <a:p>
            <a:pPr eaLnBrk="1" hangingPunct="1"/>
            <a:r>
              <a:rPr lang="en-GB" smtClean="0"/>
              <a:t>Latent infection</a:t>
            </a:r>
          </a:p>
          <a:p>
            <a:pPr lvl="1" eaLnBrk="1" hangingPunct="1"/>
            <a:r>
              <a:rPr lang="en-GB" smtClean="0"/>
              <a:t>Only a small subset of genes are expressed during latency</a:t>
            </a:r>
          </a:p>
          <a:p>
            <a:pPr lvl="1" eaLnBrk="1" hangingPunct="1"/>
            <a:r>
              <a:rPr lang="en-GB" smtClean="0"/>
              <a:t>Reactivation can occur leading to the expression of viral genes and production of progeny virus</a:t>
            </a:r>
          </a:p>
          <a:p>
            <a:pPr lvl="2" eaLnBrk="1" hangingPunct="1"/>
            <a:r>
              <a:rPr lang="en-GB" smtClean="0"/>
              <a:t>Leads to destruction of the host cells</a:t>
            </a:r>
          </a:p>
          <a:p>
            <a:pPr eaLnBrk="1" hangingPunct="1"/>
            <a:endParaRPr lang="fr-FR" smtClean="0"/>
          </a:p>
        </p:txBody>
      </p:sp>
      <p:sp>
        <p:nvSpPr>
          <p:cNvPr id="3" name="Title 2"/>
          <p:cNvSpPr>
            <a:spLocks noGrp="1"/>
          </p:cNvSpPr>
          <p:nvPr>
            <p:ph type="title"/>
          </p:nvPr>
        </p:nvSpPr>
        <p:spPr/>
        <p:txBody>
          <a:bodyPr/>
          <a:lstStyle/>
          <a:p>
            <a:pPr eaLnBrk="1" fontAlgn="auto" hangingPunct="1">
              <a:spcAft>
                <a:spcPts val="0"/>
              </a:spcAft>
              <a:defRPr/>
            </a:pPr>
            <a:r>
              <a:rPr lang="en-GB" sz="4400" dirty="0" smtClean="0">
                <a:latin typeface="Arial" charset="0"/>
              </a:rPr>
              <a:t>Human </a:t>
            </a:r>
            <a:r>
              <a:rPr lang="en-GB" sz="4400" dirty="0" err="1" smtClean="0">
                <a:latin typeface="Arial" charset="0"/>
              </a:rPr>
              <a:t>herpesvirus</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latin typeface="Arial" charset="0"/>
              </a:rPr>
              <a:t>Human </a:t>
            </a:r>
            <a:r>
              <a:rPr lang="en-GB" dirty="0" err="1" smtClean="0">
                <a:latin typeface="Arial" charset="0"/>
              </a:rPr>
              <a:t>herpesvirus</a:t>
            </a:r>
            <a:endParaRPr lang="fr-FR" dirty="0"/>
          </a:p>
        </p:txBody>
      </p:sp>
      <p:sp>
        <p:nvSpPr>
          <p:cNvPr id="38914" name="Text Placeholder 2"/>
          <p:cNvSpPr>
            <a:spLocks noGrp="1"/>
          </p:cNvSpPr>
          <p:nvPr>
            <p:ph type="body" idx="1"/>
          </p:nvPr>
        </p:nvSpPr>
        <p:spPr>
          <a:xfrm>
            <a:off x="611188" y="1412875"/>
            <a:ext cx="4040187" cy="762000"/>
          </a:xfrm>
        </p:spPr>
        <p:txBody>
          <a:bodyPr/>
          <a:lstStyle/>
          <a:p>
            <a:pPr eaLnBrk="1" hangingPunct="1"/>
            <a:r>
              <a:rPr lang="en-GB" smtClean="0"/>
              <a:t>Herpes viruses</a:t>
            </a:r>
            <a:endParaRPr lang="fr-FR" smtClean="0"/>
          </a:p>
        </p:txBody>
      </p:sp>
      <p:sp>
        <p:nvSpPr>
          <p:cNvPr id="38915" name="Text Placeholder 4"/>
          <p:cNvSpPr>
            <a:spLocks noGrp="1"/>
          </p:cNvSpPr>
          <p:nvPr>
            <p:ph type="body" sz="half" idx="3"/>
          </p:nvPr>
        </p:nvSpPr>
        <p:spPr>
          <a:xfrm>
            <a:off x="4851400" y="1412875"/>
            <a:ext cx="4041775" cy="762000"/>
          </a:xfrm>
        </p:spPr>
        <p:txBody>
          <a:bodyPr/>
          <a:lstStyle/>
          <a:p>
            <a:pPr eaLnBrk="1" hangingPunct="1"/>
            <a:r>
              <a:rPr lang="en-GB" smtClean="0"/>
              <a:t>Sites of latency</a:t>
            </a:r>
            <a:endParaRPr lang="fr-FR" smtClean="0"/>
          </a:p>
        </p:txBody>
      </p:sp>
      <p:sp>
        <p:nvSpPr>
          <p:cNvPr id="38916" name="Content Placeholder 3"/>
          <p:cNvSpPr>
            <a:spLocks noGrp="1"/>
          </p:cNvSpPr>
          <p:nvPr>
            <p:ph sz="quarter" idx="2"/>
          </p:nvPr>
        </p:nvSpPr>
        <p:spPr>
          <a:xfrm>
            <a:off x="457200" y="2511425"/>
            <a:ext cx="4040188" cy="3941763"/>
          </a:xfrm>
          <a:ln>
            <a:prstDash val="solid"/>
          </a:ln>
        </p:spPr>
        <p:txBody>
          <a:bodyPr/>
          <a:lstStyle/>
          <a:p>
            <a:pPr eaLnBrk="1" hangingPunct="1"/>
            <a:r>
              <a:rPr lang="en-GB" smtClean="0"/>
              <a:t>HSV1</a:t>
            </a:r>
          </a:p>
          <a:p>
            <a:pPr eaLnBrk="1" hangingPunct="1"/>
            <a:r>
              <a:rPr lang="en-GB" smtClean="0"/>
              <a:t>HSV2</a:t>
            </a:r>
          </a:p>
          <a:p>
            <a:pPr eaLnBrk="1" hangingPunct="1"/>
            <a:r>
              <a:rPr lang="en-GB" smtClean="0"/>
              <a:t>VZV</a:t>
            </a:r>
          </a:p>
          <a:p>
            <a:pPr eaLnBrk="1" hangingPunct="1"/>
            <a:r>
              <a:rPr lang="en-GB" smtClean="0"/>
              <a:t>CMV</a:t>
            </a:r>
          </a:p>
          <a:p>
            <a:pPr eaLnBrk="1" hangingPunct="1"/>
            <a:r>
              <a:rPr lang="en-GB" smtClean="0"/>
              <a:t>EBV</a:t>
            </a:r>
          </a:p>
          <a:p>
            <a:pPr eaLnBrk="1" hangingPunct="1"/>
            <a:endParaRPr lang="en-GB" smtClean="0"/>
          </a:p>
          <a:p>
            <a:pPr eaLnBrk="1" hangingPunct="1"/>
            <a:r>
              <a:rPr lang="en-GB" smtClean="0"/>
              <a:t>HHV6A and HHV6B</a:t>
            </a:r>
          </a:p>
          <a:p>
            <a:pPr eaLnBrk="1" hangingPunct="1"/>
            <a:endParaRPr lang="en-GB" smtClean="0"/>
          </a:p>
          <a:p>
            <a:pPr eaLnBrk="1" hangingPunct="1"/>
            <a:r>
              <a:rPr lang="en-GB" smtClean="0"/>
              <a:t>HHV8</a:t>
            </a:r>
          </a:p>
          <a:p>
            <a:pPr eaLnBrk="1" hangingPunct="1"/>
            <a:endParaRPr lang="fr-FR" smtClean="0"/>
          </a:p>
        </p:txBody>
      </p:sp>
      <p:sp>
        <p:nvSpPr>
          <p:cNvPr id="7" name="Content Placeholder 3"/>
          <p:cNvSpPr txBox="1">
            <a:spLocks/>
          </p:cNvSpPr>
          <p:nvPr/>
        </p:nvSpPr>
        <p:spPr bwMode="auto">
          <a:xfrm>
            <a:off x="4852988" y="2492375"/>
            <a:ext cx="4040187" cy="3941763"/>
          </a:xfrm>
          <a:prstGeom prst="rect">
            <a:avLst/>
          </a:prstGeom>
          <a:noFill/>
          <a:ln w="9525">
            <a:noFill/>
            <a:prstDash val="solid"/>
            <a:miter lim="800000"/>
            <a:headEnd/>
            <a:tailEnd/>
          </a:ln>
        </p:spPr>
        <p:txBody>
          <a:bodyPr/>
          <a:lstStyle/>
          <a:p>
            <a:pPr marL="365125" indent="-255588">
              <a:spcBef>
                <a:spcPts val="400"/>
              </a:spcBef>
              <a:buClr>
                <a:schemeClr val="accent1"/>
              </a:buClr>
              <a:buSzPct val="68000"/>
              <a:buFont typeface="Wingdings 3" pitchFamily="18" charset="2"/>
              <a:buChar char=""/>
              <a:defRPr/>
            </a:pPr>
            <a:r>
              <a:rPr lang="en-GB" sz="2400" dirty="0">
                <a:latin typeface="+mn-lt"/>
              </a:rPr>
              <a:t>Sensory nerve ganglia</a:t>
            </a:r>
          </a:p>
          <a:p>
            <a:pPr marL="365125" indent="-255588">
              <a:spcBef>
                <a:spcPts val="400"/>
              </a:spcBef>
              <a:buClr>
                <a:schemeClr val="accent1"/>
              </a:buClr>
              <a:buSzPct val="68000"/>
              <a:buFont typeface="Wingdings 3" pitchFamily="18" charset="2"/>
              <a:buChar char=""/>
              <a:defRPr/>
            </a:pPr>
            <a:r>
              <a:rPr lang="en-GB" sz="2400" dirty="0">
                <a:latin typeface="+mn-lt"/>
              </a:rPr>
              <a:t>Sensory nerve ganglia</a:t>
            </a:r>
          </a:p>
          <a:p>
            <a:pPr marL="365125" indent="-255588">
              <a:spcBef>
                <a:spcPts val="400"/>
              </a:spcBef>
              <a:buClr>
                <a:schemeClr val="accent1"/>
              </a:buClr>
              <a:buSzPct val="68000"/>
              <a:buFont typeface="Wingdings 3" pitchFamily="18" charset="2"/>
              <a:buChar char=""/>
              <a:defRPr/>
            </a:pPr>
            <a:r>
              <a:rPr lang="en-GB" sz="2400" dirty="0">
                <a:latin typeface="+mn-lt"/>
              </a:rPr>
              <a:t>Sensory nerve ganglia</a:t>
            </a:r>
          </a:p>
          <a:p>
            <a:pPr marL="365125" indent="-255588">
              <a:spcBef>
                <a:spcPts val="400"/>
              </a:spcBef>
              <a:buClr>
                <a:schemeClr val="accent1"/>
              </a:buClr>
              <a:buSzPct val="68000"/>
              <a:buFont typeface="Wingdings 3" pitchFamily="18" charset="2"/>
              <a:buChar char=""/>
              <a:defRPr/>
            </a:pPr>
            <a:r>
              <a:rPr lang="en-GB" sz="2400" dirty="0">
                <a:latin typeface="+mn-lt"/>
              </a:rPr>
              <a:t>B lymphocytes</a:t>
            </a:r>
          </a:p>
          <a:p>
            <a:pPr marL="365125" indent="-255588">
              <a:spcBef>
                <a:spcPts val="400"/>
              </a:spcBef>
              <a:buClr>
                <a:schemeClr val="accent1"/>
              </a:buClr>
              <a:buSzPct val="68000"/>
              <a:buFont typeface="Wingdings 3" pitchFamily="18" charset="2"/>
              <a:buChar char=""/>
              <a:defRPr/>
            </a:pPr>
            <a:r>
              <a:rPr lang="en-GB" sz="2400" dirty="0">
                <a:latin typeface="+mn-lt"/>
              </a:rPr>
              <a:t>Leucocytes, </a:t>
            </a:r>
            <a:r>
              <a:rPr lang="en-GB" sz="2400" dirty="0" err="1">
                <a:latin typeface="+mn-lt"/>
              </a:rPr>
              <a:t>epithelial</a:t>
            </a:r>
            <a:r>
              <a:rPr lang="en-GB" sz="2400" dirty="0">
                <a:latin typeface="+mn-lt"/>
              </a:rPr>
              <a:t> cells</a:t>
            </a:r>
          </a:p>
          <a:p>
            <a:pPr marL="365125" indent="-255588">
              <a:spcBef>
                <a:spcPts val="400"/>
              </a:spcBef>
              <a:buClr>
                <a:schemeClr val="accent1"/>
              </a:buClr>
              <a:buSzPct val="68000"/>
              <a:buFont typeface="Wingdings 3" pitchFamily="18" charset="2"/>
              <a:buChar char=""/>
              <a:defRPr/>
            </a:pPr>
            <a:r>
              <a:rPr lang="en-GB" sz="2400" dirty="0">
                <a:latin typeface="+mn-lt"/>
              </a:rPr>
              <a:t>T lymphocytes, epithelial cells</a:t>
            </a:r>
          </a:p>
          <a:p>
            <a:pPr marL="365125" indent="-255588">
              <a:spcBef>
                <a:spcPts val="400"/>
              </a:spcBef>
              <a:buClr>
                <a:schemeClr val="accent1"/>
              </a:buClr>
              <a:buSzPct val="68000"/>
              <a:buFont typeface="Wingdings 3" pitchFamily="18" charset="2"/>
              <a:buChar char=""/>
              <a:defRPr/>
            </a:pPr>
            <a:r>
              <a:rPr lang="en-GB" sz="2400" dirty="0">
                <a:latin typeface="+mn-lt"/>
              </a:rPr>
              <a:t>B lymphocytes, epithelial cells</a:t>
            </a:r>
          </a:p>
          <a:p>
            <a:pPr marL="365125" indent="-255588">
              <a:spcBef>
                <a:spcPts val="400"/>
              </a:spcBef>
              <a:buClr>
                <a:schemeClr val="accent1"/>
              </a:buClr>
              <a:buSzPct val="68000"/>
              <a:buFont typeface="Wingdings 3" pitchFamily="18" charset="2"/>
              <a:buChar char=""/>
              <a:defRPr/>
            </a:pPr>
            <a:endParaRPr lang="fr-FR" sz="240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a:srcRect/>
          <a:stretch>
            <a:fillRect/>
          </a:stretch>
        </p:blipFill>
        <p:spPr bwMode="auto">
          <a:xfrm>
            <a:off x="1619250" y="1052513"/>
            <a:ext cx="6553200" cy="4040187"/>
          </a:xfrm>
          <a:prstGeom prst="rect">
            <a:avLst/>
          </a:prstGeom>
          <a:noFill/>
          <a:ln w="9525">
            <a:noFill/>
            <a:miter lim="800000"/>
            <a:headEnd/>
            <a:tailEnd/>
          </a:ln>
        </p:spPr>
      </p:pic>
      <p:sp>
        <p:nvSpPr>
          <p:cNvPr id="39938" name="Text Box 3"/>
          <p:cNvSpPr txBox="1">
            <a:spLocks noChangeArrowheads="1"/>
          </p:cNvSpPr>
          <p:nvPr/>
        </p:nvSpPr>
        <p:spPr bwMode="auto">
          <a:xfrm>
            <a:off x="4356100" y="5299075"/>
            <a:ext cx="4456113" cy="304800"/>
          </a:xfrm>
          <a:prstGeom prst="rect">
            <a:avLst/>
          </a:prstGeom>
          <a:noFill/>
          <a:ln w="9525">
            <a:noFill/>
            <a:miter lim="800000"/>
            <a:headEnd/>
            <a:tailEnd/>
          </a:ln>
        </p:spPr>
        <p:txBody>
          <a:bodyPr>
            <a:spAutoFit/>
          </a:bodyPr>
          <a:lstStyle/>
          <a:p>
            <a:r>
              <a:rPr lang="fr-FR" sz="1400" i="1">
                <a:latin typeface="Calibri" pitchFamily="34" charset="0"/>
              </a:rPr>
              <a:t>Paul Griffiths, Antivirals in the transplant setting 2006</a:t>
            </a:r>
          </a:p>
        </p:txBody>
      </p:sp>
      <p:sp>
        <p:nvSpPr>
          <p:cNvPr id="39939" name="TextBox 3"/>
          <p:cNvSpPr txBox="1">
            <a:spLocks noChangeArrowheads="1"/>
          </p:cNvSpPr>
          <p:nvPr/>
        </p:nvSpPr>
        <p:spPr bwMode="auto">
          <a:xfrm>
            <a:off x="3000375" y="5929313"/>
            <a:ext cx="2774950" cy="369887"/>
          </a:xfrm>
          <a:prstGeom prst="rect">
            <a:avLst/>
          </a:prstGeom>
          <a:noFill/>
          <a:ln w="9525">
            <a:noFill/>
            <a:miter lim="800000"/>
            <a:headEnd/>
            <a:tailEnd/>
          </a:ln>
        </p:spPr>
        <p:txBody>
          <a:bodyPr wrap="none">
            <a:spAutoFit/>
          </a:bodyPr>
          <a:lstStyle/>
          <a:p>
            <a:r>
              <a:rPr lang="en-GB"/>
              <a:t>Allo Stem cell transplants</a:t>
            </a: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ctrTitle"/>
          </p:nvPr>
        </p:nvSpPr>
        <p:spPr/>
        <p:txBody>
          <a:bodyPr/>
          <a:lstStyle/>
          <a:p>
            <a:pPr eaLnBrk="1" fontAlgn="auto" hangingPunct="1">
              <a:spcAft>
                <a:spcPts val="0"/>
              </a:spcAft>
              <a:defRPr/>
            </a:pPr>
            <a:r>
              <a:rPr lang="en-GB" smtClean="0"/>
              <a:t>Organisms and clinical features</a:t>
            </a:r>
            <a:endParaRPr lang="fr-FR" smtClean="0"/>
          </a:p>
        </p:txBody>
      </p:sp>
      <p:sp>
        <p:nvSpPr>
          <p:cNvPr id="41986" name="Subtitle 4"/>
          <p:cNvSpPr>
            <a:spLocks noGrp="1"/>
          </p:cNvSpPr>
          <p:nvPr>
            <p:ph type="subTitle" idx="1"/>
          </p:nvPr>
        </p:nvSpPr>
        <p:spPr>
          <a:xfrm>
            <a:off x="685800" y="3611563"/>
            <a:ext cx="7772400" cy="1200150"/>
          </a:xfrm>
        </p:spPr>
        <p:txBody>
          <a:bodyPr/>
          <a:lstStyle/>
          <a:p>
            <a:pPr marR="0" eaLnBrk="1" hangingPunct="1">
              <a:buFont typeface="Arial" charset="0"/>
              <a:buNone/>
            </a:pPr>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idx="1"/>
          </p:nvPr>
        </p:nvSpPr>
        <p:spPr>
          <a:xfrm>
            <a:off x="903288" y="1773238"/>
            <a:ext cx="7772400" cy="4495800"/>
          </a:xfrm>
        </p:spPr>
        <p:txBody>
          <a:bodyPr/>
          <a:lstStyle/>
          <a:p>
            <a:pPr eaLnBrk="1" hangingPunct="1">
              <a:lnSpc>
                <a:spcPct val="90000"/>
              </a:lnSpc>
            </a:pPr>
            <a:r>
              <a:rPr lang="en-GB" sz="2000" b="1" smtClean="0"/>
              <a:t>HSV:</a:t>
            </a:r>
            <a:r>
              <a:rPr lang="en-GB" sz="2000" smtClean="0"/>
              <a:t> recurrent genital herpes, generalised infection, oesophagitis, colitis, hepatitis, </a:t>
            </a:r>
          </a:p>
          <a:p>
            <a:pPr eaLnBrk="1" hangingPunct="1">
              <a:lnSpc>
                <a:spcPct val="90000"/>
              </a:lnSpc>
            </a:pPr>
            <a:endParaRPr lang="en-GB" sz="2000" smtClean="0"/>
          </a:p>
          <a:p>
            <a:pPr eaLnBrk="1" hangingPunct="1">
              <a:lnSpc>
                <a:spcPct val="90000"/>
              </a:lnSpc>
            </a:pPr>
            <a:r>
              <a:rPr lang="en-GB" sz="2000" b="1" smtClean="0"/>
              <a:t>VZV:</a:t>
            </a:r>
            <a:r>
              <a:rPr lang="en-GB" sz="2000" smtClean="0"/>
              <a:t> multi-dermatomal zoster, disseminated infection</a:t>
            </a:r>
          </a:p>
          <a:p>
            <a:pPr eaLnBrk="1" hangingPunct="1">
              <a:lnSpc>
                <a:spcPct val="90000"/>
              </a:lnSpc>
            </a:pPr>
            <a:endParaRPr lang="en-GB" sz="2000" smtClean="0"/>
          </a:p>
          <a:p>
            <a:pPr eaLnBrk="1" hangingPunct="1">
              <a:lnSpc>
                <a:spcPct val="90000"/>
              </a:lnSpc>
            </a:pPr>
            <a:r>
              <a:rPr lang="en-GB" sz="2000" b="1" smtClean="0"/>
              <a:t>CMV:</a:t>
            </a:r>
            <a:r>
              <a:rPr lang="en-GB" sz="2000" smtClean="0"/>
              <a:t> pneumonitis, retinitis, encephalitis, hepatitis</a:t>
            </a:r>
          </a:p>
          <a:p>
            <a:pPr eaLnBrk="1" hangingPunct="1">
              <a:lnSpc>
                <a:spcPct val="90000"/>
              </a:lnSpc>
            </a:pPr>
            <a:endParaRPr lang="en-GB" sz="2000" smtClean="0"/>
          </a:p>
          <a:p>
            <a:pPr eaLnBrk="1" hangingPunct="1">
              <a:lnSpc>
                <a:spcPct val="90000"/>
              </a:lnSpc>
            </a:pPr>
            <a:r>
              <a:rPr lang="en-GB" sz="2000" b="1" smtClean="0"/>
              <a:t>EBV:</a:t>
            </a:r>
            <a:r>
              <a:rPr lang="en-GB" sz="2000" smtClean="0"/>
              <a:t> post-transplant lymphoproliferative disease, lymphoma</a:t>
            </a:r>
          </a:p>
          <a:p>
            <a:pPr eaLnBrk="1" hangingPunct="1">
              <a:lnSpc>
                <a:spcPct val="90000"/>
              </a:lnSpc>
            </a:pPr>
            <a:endParaRPr lang="en-GB" sz="2000" smtClean="0"/>
          </a:p>
          <a:p>
            <a:pPr eaLnBrk="1" hangingPunct="1">
              <a:lnSpc>
                <a:spcPct val="90000"/>
              </a:lnSpc>
            </a:pPr>
            <a:r>
              <a:rPr lang="en-GB" sz="2000" b="1" smtClean="0"/>
              <a:t>HHV6:</a:t>
            </a:r>
            <a:r>
              <a:rPr lang="en-GB" sz="2000" smtClean="0"/>
              <a:t> graft failure, hepatitis</a:t>
            </a:r>
          </a:p>
          <a:p>
            <a:pPr eaLnBrk="1" hangingPunct="1">
              <a:lnSpc>
                <a:spcPct val="90000"/>
              </a:lnSpc>
            </a:pPr>
            <a:endParaRPr lang="en-GB" sz="2000" smtClean="0"/>
          </a:p>
          <a:p>
            <a:pPr eaLnBrk="1" hangingPunct="1">
              <a:lnSpc>
                <a:spcPct val="90000"/>
              </a:lnSpc>
            </a:pPr>
            <a:r>
              <a:rPr lang="en-GB" sz="2000" b="1" smtClean="0"/>
              <a:t>HHV8:</a:t>
            </a:r>
            <a:r>
              <a:rPr lang="en-GB" sz="2000" smtClean="0"/>
              <a:t> Kaposi’s sarcoma, Castleman’s disease (body cavity-associated lymphoma)</a:t>
            </a:r>
            <a:endParaRPr lang="en-US" sz="2000" smtClean="0"/>
          </a:p>
        </p:txBody>
      </p:sp>
      <p:sp>
        <p:nvSpPr>
          <p:cNvPr id="17410" name="Rectangle 2"/>
          <p:cNvSpPr>
            <a:spLocks noGrp="1" noChangeArrowheads="1"/>
          </p:cNvSpPr>
          <p:nvPr>
            <p:ph type="title"/>
          </p:nvPr>
        </p:nvSpPr>
        <p:spPr>
          <a:xfrm>
            <a:off x="609600" y="304800"/>
            <a:ext cx="7772400" cy="1143000"/>
          </a:xfrm>
        </p:spPr>
        <p:txBody>
          <a:bodyPr>
            <a:normAutofit fontScale="90000"/>
          </a:bodyPr>
          <a:lstStyle/>
          <a:p>
            <a:pPr eaLnBrk="1" fontAlgn="auto" hangingPunct="1">
              <a:spcAft>
                <a:spcPts val="0"/>
              </a:spcAft>
              <a:defRPr/>
            </a:pPr>
            <a:r>
              <a:rPr lang="en-GB" smtClean="0"/>
              <a:t>Main opportunistic viruses</a:t>
            </a:r>
            <a:br>
              <a:rPr lang="en-GB" smtClean="0"/>
            </a:br>
            <a:r>
              <a:rPr lang="en-GB" smtClean="0"/>
              <a:t>Herpesvirus family</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idx="1"/>
          </p:nvPr>
        </p:nvSpPr>
        <p:spPr>
          <a:xfrm>
            <a:off x="685800" y="1752600"/>
            <a:ext cx="7772400" cy="4876800"/>
          </a:xfrm>
        </p:spPr>
        <p:txBody>
          <a:bodyPr/>
          <a:lstStyle/>
          <a:p>
            <a:pPr eaLnBrk="1" hangingPunct="1"/>
            <a:r>
              <a:rPr lang="en-GB" sz="3600" smtClean="0"/>
              <a:t>Basic principles</a:t>
            </a:r>
          </a:p>
          <a:p>
            <a:pPr eaLnBrk="1" hangingPunct="1"/>
            <a:endParaRPr lang="en-GB" sz="3600" smtClean="0"/>
          </a:p>
          <a:p>
            <a:pPr eaLnBrk="1" hangingPunct="1"/>
            <a:r>
              <a:rPr lang="en-GB" sz="3600" smtClean="0"/>
              <a:t>Diagnostic in the virology lab</a:t>
            </a:r>
          </a:p>
          <a:p>
            <a:pPr eaLnBrk="1" hangingPunct="1"/>
            <a:endParaRPr lang="en-GB" sz="3600" smtClean="0"/>
          </a:p>
          <a:p>
            <a:pPr eaLnBrk="1" hangingPunct="1"/>
            <a:r>
              <a:rPr lang="en-GB" sz="3600" smtClean="0"/>
              <a:t>Organisms and clinical infection</a:t>
            </a:r>
          </a:p>
        </p:txBody>
      </p:sp>
      <p:sp>
        <p:nvSpPr>
          <p:cNvPr id="15362" name="Rectangle 2"/>
          <p:cNvSpPr>
            <a:spLocks noGrp="1" noChangeArrowheads="1"/>
          </p:cNvSpPr>
          <p:nvPr>
            <p:ph type="title"/>
          </p:nvPr>
        </p:nvSpPr>
        <p:spPr>
          <a:xfrm>
            <a:off x="685800" y="304800"/>
            <a:ext cx="7772400" cy="1447800"/>
          </a:xfrm>
        </p:spPr>
        <p:txBody>
          <a:bodyPr/>
          <a:lstStyle/>
          <a:p>
            <a:pPr eaLnBrk="1" fontAlgn="auto" hangingPunct="1">
              <a:spcAft>
                <a:spcPts val="0"/>
              </a:spcAft>
              <a:defRPr/>
            </a:pPr>
            <a:r>
              <a:rPr lang="en-GB" dirty="0" smtClean="0"/>
              <a:t>Opportunistic viral infections</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27"/>
          <p:cNvSpPr>
            <a:spLocks noGrp="1" noChangeArrowheads="1"/>
          </p:cNvSpPr>
          <p:nvPr>
            <p:ph idx="1"/>
          </p:nvPr>
        </p:nvSpPr>
        <p:spPr>
          <a:xfrm>
            <a:off x="685800" y="1519238"/>
            <a:ext cx="8077200" cy="5410200"/>
          </a:xfrm>
        </p:spPr>
        <p:txBody>
          <a:bodyPr/>
          <a:lstStyle/>
          <a:p>
            <a:pPr eaLnBrk="1" hangingPunct="1">
              <a:lnSpc>
                <a:spcPct val="90000"/>
              </a:lnSpc>
            </a:pPr>
            <a:r>
              <a:rPr lang="en-GB" sz="2400" smtClean="0"/>
              <a:t>Site of latency: sensory nerve ganglia</a:t>
            </a:r>
          </a:p>
          <a:p>
            <a:pPr eaLnBrk="1" hangingPunct="1">
              <a:lnSpc>
                <a:spcPct val="90000"/>
              </a:lnSpc>
            </a:pPr>
            <a:r>
              <a:rPr lang="en-GB" sz="2400" smtClean="0"/>
              <a:t>Most commonly: </a:t>
            </a:r>
          </a:p>
          <a:p>
            <a:pPr lvl="1" eaLnBrk="1" hangingPunct="1">
              <a:lnSpc>
                <a:spcPct val="90000"/>
              </a:lnSpc>
            </a:pPr>
            <a:r>
              <a:rPr lang="en-GB" sz="2000" smtClean="0"/>
              <a:t>Cold sores</a:t>
            </a:r>
          </a:p>
          <a:p>
            <a:pPr lvl="1" eaLnBrk="1" hangingPunct="1">
              <a:lnSpc>
                <a:spcPct val="90000"/>
              </a:lnSpc>
            </a:pPr>
            <a:r>
              <a:rPr lang="en-GB" sz="2000" smtClean="0"/>
              <a:t>Difficulty swallowing</a:t>
            </a:r>
          </a:p>
          <a:p>
            <a:pPr lvl="1" eaLnBrk="1" hangingPunct="1">
              <a:lnSpc>
                <a:spcPct val="90000"/>
              </a:lnSpc>
            </a:pPr>
            <a:r>
              <a:rPr lang="en-GB" sz="2000" smtClean="0"/>
              <a:t>stomatitis in 85 % of cases</a:t>
            </a:r>
          </a:p>
          <a:p>
            <a:pPr lvl="1" eaLnBrk="1" hangingPunct="1">
              <a:lnSpc>
                <a:spcPct val="80000"/>
              </a:lnSpc>
            </a:pPr>
            <a:r>
              <a:rPr lang="en-GB" sz="2000" smtClean="0"/>
              <a:t>Recurrent genital disease (HIV)</a:t>
            </a:r>
          </a:p>
          <a:p>
            <a:pPr lvl="1" eaLnBrk="1" hangingPunct="1">
              <a:lnSpc>
                <a:spcPct val="80000"/>
              </a:lnSpc>
            </a:pPr>
            <a:endParaRPr lang="en-GB" sz="2400" smtClean="0"/>
          </a:p>
          <a:p>
            <a:pPr eaLnBrk="1" hangingPunct="1">
              <a:lnSpc>
                <a:spcPct val="80000"/>
              </a:lnSpc>
            </a:pPr>
            <a:r>
              <a:rPr lang="en-GB" sz="2400" smtClean="0"/>
              <a:t>Cutaneous dissemination and visceral involvement: oesophagitis, hepatitis...</a:t>
            </a:r>
          </a:p>
          <a:p>
            <a:pPr eaLnBrk="1" hangingPunct="1">
              <a:lnSpc>
                <a:spcPct val="80000"/>
              </a:lnSpc>
            </a:pPr>
            <a:endParaRPr lang="en-GB" sz="2400" smtClean="0"/>
          </a:p>
          <a:p>
            <a:pPr eaLnBrk="1" hangingPunct="1">
              <a:lnSpc>
                <a:spcPct val="80000"/>
              </a:lnSpc>
            </a:pPr>
            <a:r>
              <a:rPr lang="en-GB" sz="2400" smtClean="0"/>
              <a:t>Rarely multi-organ involvement (liver, lungs, GI tract, skin…)</a:t>
            </a:r>
          </a:p>
          <a:p>
            <a:pPr eaLnBrk="1" hangingPunct="1">
              <a:lnSpc>
                <a:spcPct val="80000"/>
              </a:lnSpc>
            </a:pPr>
            <a:endParaRPr lang="en-GB" sz="2400" smtClean="0"/>
          </a:p>
          <a:p>
            <a:pPr eaLnBrk="1" hangingPunct="1">
              <a:lnSpc>
                <a:spcPct val="80000"/>
              </a:lnSpc>
            </a:pPr>
            <a:r>
              <a:rPr lang="en-GB" sz="2400" smtClean="0"/>
              <a:t>HSV encephalitis not increased in frequency</a:t>
            </a:r>
          </a:p>
          <a:p>
            <a:pPr lvl="1" eaLnBrk="1" hangingPunct="1">
              <a:lnSpc>
                <a:spcPct val="80000"/>
              </a:lnSpc>
              <a:buFont typeface="Arial" charset="0"/>
              <a:buNone/>
            </a:pPr>
            <a:endParaRPr lang="en-GB" sz="2400" smtClean="0"/>
          </a:p>
        </p:txBody>
      </p:sp>
      <p:sp>
        <p:nvSpPr>
          <p:cNvPr id="18434" name="Rectangle 1026"/>
          <p:cNvSpPr>
            <a:spLocks noGrp="1" noChangeArrowheads="1"/>
          </p:cNvSpPr>
          <p:nvPr>
            <p:ph type="title"/>
          </p:nvPr>
        </p:nvSpPr>
        <p:spPr>
          <a:xfrm>
            <a:off x="533400" y="228600"/>
            <a:ext cx="7772400" cy="990600"/>
          </a:xfrm>
        </p:spPr>
        <p:txBody>
          <a:bodyPr>
            <a:normAutofit fontScale="90000"/>
          </a:bodyPr>
          <a:lstStyle/>
          <a:p>
            <a:pPr eaLnBrk="1" fontAlgn="auto" hangingPunct="1">
              <a:spcAft>
                <a:spcPts val="0"/>
              </a:spcAft>
              <a:defRPr/>
            </a:pPr>
            <a:r>
              <a:rPr lang="en-GB" dirty="0" smtClean="0"/>
              <a:t>Herpes simplex virus and the </a:t>
            </a:r>
            <a:r>
              <a:rPr lang="en-GB" dirty="0" err="1" smtClean="0"/>
              <a:t>immunocompromised</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p:txBody>
          <a:bodyPr>
            <a:normAutofit fontScale="92500" lnSpcReduction="10000"/>
          </a:bodyPr>
          <a:lstStyle/>
          <a:p>
            <a:pPr marL="365760" indent="-256032" eaLnBrk="1" fontAlgn="auto" hangingPunct="1">
              <a:lnSpc>
                <a:spcPct val="90000"/>
              </a:lnSpc>
              <a:spcAft>
                <a:spcPts val="0"/>
              </a:spcAft>
              <a:buFont typeface="Wingdings 3"/>
              <a:buChar char=""/>
              <a:defRPr/>
            </a:pPr>
            <a:endParaRPr lang="en-GB" u="sng" dirty="0" smtClean="0"/>
          </a:p>
          <a:p>
            <a:pPr marL="365760" indent="-256032" eaLnBrk="1" fontAlgn="auto" hangingPunct="1">
              <a:lnSpc>
                <a:spcPct val="90000"/>
              </a:lnSpc>
              <a:spcAft>
                <a:spcPts val="0"/>
              </a:spcAft>
              <a:buFont typeface="Wingdings 3"/>
              <a:buChar char=""/>
              <a:defRPr/>
            </a:pPr>
            <a:r>
              <a:rPr lang="en-GB" sz="2800" dirty="0" smtClean="0"/>
              <a:t>Reactivation is common in the first month post-</a:t>
            </a:r>
            <a:r>
              <a:rPr lang="en-GB" sz="2800" dirty="0" err="1" smtClean="0"/>
              <a:t>Tx</a:t>
            </a:r>
            <a:endParaRPr lang="en-GB" u="sng" dirty="0" smtClean="0"/>
          </a:p>
          <a:p>
            <a:pPr marL="365760" indent="-256032" eaLnBrk="1" fontAlgn="auto" hangingPunct="1">
              <a:lnSpc>
                <a:spcPct val="90000"/>
              </a:lnSpc>
              <a:spcAft>
                <a:spcPts val="0"/>
              </a:spcAft>
              <a:buFont typeface="Wingdings 3"/>
              <a:buChar char=""/>
              <a:defRPr/>
            </a:pPr>
            <a:endParaRPr lang="en-GB" u="sng" dirty="0" smtClean="0"/>
          </a:p>
          <a:p>
            <a:pPr marL="365760" indent="-256032" eaLnBrk="1" fontAlgn="auto" hangingPunct="1">
              <a:lnSpc>
                <a:spcPct val="90000"/>
              </a:lnSpc>
              <a:spcAft>
                <a:spcPts val="0"/>
              </a:spcAft>
              <a:buFont typeface="Wingdings 3"/>
              <a:buChar char=""/>
              <a:defRPr/>
            </a:pPr>
            <a:r>
              <a:rPr lang="en-GB" u="sng" dirty="0" smtClean="0"/>
              <a:t>Diagnosis</a:t>
            </a:r>
            <a:r>
              <a:rPr lang="en-GB" dirty="0" smtClean="0"/>
              <a:t>: Mainly clinical.</a:t>
            </a:r>
          </a:p>
          <a:p>
            <a:pPr marL="365760" indent="-256032" eaLnBrk="1" fontAlgn="auto" hangingPunct="1">
              <a:lnSpc>
                <a:spcPct val="90000"/>
              </a:lnSpc>
              <a:spcAft>
                <a:spcPts val="0"/>
              </a:spcAft>
              <a:buFont typeface="Arial" charset="0"/>
              <a:buNone/>
              <a:defRPr/>
            </a:pPr>
            <a:r>
              <a:rPr lang="en-GB" dirty="0" smtClean="0"/>
              <a:t>			Swab PCR</a:t>
            </a:r>
          </a:p>
          <a:p>
            <a:pPr marL="365760" indent="-256032" eaLnBrk="1" fontAlgn="auto" hangingPunct="1">
              <a:lnSpc>
                <a:spcPct val="90000"/>
              </a:lnSpc>
              <a:spcAft>
                <a:spcPts val="0"/>
              </a:spcAft>
              <a:buFont typeface="Arial" charset="0"/>
              <a:buNone/>
              <a:defRPr/>
            </a:pPr>
            <a:r>
              <a:rPr lang="en-GB" dirty="0" smtClean="0"/>
              <a:t>			PCR on biopsy</a:t>
            </a:r>
          </a:p>
          <a:p>
            <a:pPr marL="365760" indent="-256032" eaLnBrk="1" fontAlgn="auto" hangingPunct="1">
              <a:lnSpc>
                <a:spcPct val="90000"/>
              </a:lnSpc>
              <a:spcAft>
                <a:spcPts val="0"/>
              </a:spcAft>
              <a:buFont typeface="Arial" charset="0"/>
              <a:buNone/>
              <a:defRPr/>
            </a:pPr>
            <a:r>
              <a:rPr lang="en-GB" dirty="0" smtClean="0">
                <a:solidFill>
                  <a:srgbClr val="FF0000"/>
                </a:solidFill>
              </a:rPr>
              <a:t>			</a:t>
            </a:r>
            <a:r>
              <a:rPr lang="en-GB" dirty="0" smtClean="0"/>
              <a:t>Blood PCR for disseminated infection</a:t>
            </a:r>
          </a:p>
          <a:p>
            <a:pPr marL="365760" indent="-256032" eaLnBrk="1" fontAlgn="auto" hangingPunct="1">
              <a:lnSpc>
                <a:spcPct val="90000"/>
              </a:lnSpc>
              <a:spcAft>
                <a:spcPts val="0"/>
              </a:spcAft>
              <a:buFont typeface="Arial" charset="0"/>
              <a:buNone/>
              <a:defRPr/>
            </a:pPr>
            <a:r>
              <a:rPr lang="en-GB" dirty="0" smtClean="0"/>
              <a:t>			</a:t>
            </a:r>
          </a:p>
          <a:p>
            <a:pPr marL="365760" indent="-256032" eaLnBrk="1" fontAlgn="auto" hangingPunct="1">
              <a:lnSpc>
                <a:spcPct val="90000"/>
              </a:lnSpc>
              <a:spcAft>
                <a:spcPts val="0"/>
              </a:spcAft>
              <a:buFont typeface="Wingdings 3"/>
              <a:buChar char=""/>
              <a:defRPr/>
            </a:pPr>
            <a:r>
              <a:rPr lang="en-GB" u="sng" dirty="0" smtClean="0"/>
              <a:t>Treatment</a:t>
            </a:r>
            <a:r>
              <a:rPr lang="en-GB" dirty="0" smtClean="0"/>
              <a:t>: IV or oral </a:t>
            </a:r>
            <a:r>
              <a:rPr lang="en-GB" dirty="0" err="1" smtClean="0"/>
              <a:t>aciclovir</a:t>
            </a:r>
            <a:r>
              <a:rPr lang="en-GB" dirty="0" smtClean="0"/>
              <a:t>, </a:t>
            </a:r>
            <a:r>
              <a:rPr lang="en-GB" dirty="0" err="1" smtClean="0"/>
              <a:t>valaciclovir</a:t>
            </a:r>
            <a:endParaRPr lang="en-GB" dirty="0" smtClean="0"/>
          </a:p>
          <a:p>
            <a:pPr marL="365760" indent="-256032" eaLnBrk="1" fontAlgn="auto" hangingPunct="1">
              <a:lnSpc>
                <a:spcPct val="90000"/>
              </a:lnSpc>
              <a:spcAft>
                <a:spcPts val="0"/>
              </a:spcAft>
              <a:buFont typeface="Wingdings 3"/>
              <a:buChar char=""/>
              <a:defRPr/>
            </a:pPr>
            <a:endParaRPr lang="en-GB" dirty="0" smtClean="0"/>
          </a:p>
          <a:p>
            <a:pPr marL="365760" indent="-256032" eaLnBrk="1" fontAlgn="auto" hangingPunct="1">
              <a:lnSpc>
                <a:spcPct val="90000"/>
              </a:lnSpc>
              <a:spcAft>
                <a:spcPts val="0"/>
              </a:spcAft>
              <a:buFont typeface="Wingdings 3"/>
              <a:buChar char=""/>
              <a:defRPr/>
            </a:pPr>
            <a:r>
              <a:rPr lang="en-GB" u="sng" dirty="0" smtClean="0"/>
              <a:t>Prevention</a:t>
            </a:r>
            <a:r>
              <a:rPr lang="en-GB" dirty="0" smtClean="0"/>
              <a:t>: </a:t>
            </a:r>
            <a:r>
              <a:rPr lang="en-GB" dirty="0" err="1" smtClean="0"/>
              <a:t>Aciclovir</a:t>
            </a:r>
            <a:r>
              <a:rPr lang="en-GB" dirty="0" smtClean="0"/>
              <a:t> prophylaxis (started pre-</a:t>
            </a:r>
            <a:r>
              <a:rPr lang="en-GB" dirty="0" err="1" smtClean="0"/>
              <a:t>Tx</a:t>
            </a:r>
            <a:r>
              <a:rPr lang="en-GB" dirty="0" smtClean="0"/>
              <a:t>)</a:t>
            </a:r>
          </a:p>
          <a:p>
            <a:pPr marL="365760" indent="-256032" eaLnBrk="1" fontAlgn="auto" hangingPunct="1">
              <a:spcAft>
                <a:spcPts val="0"/>
              </a:spcAft>
              <a:buFont typeface="Wingdings 3"/>
              <a:buChar char=""/>
              <a:defRPr/>
            </a:pPr>
            <a:endParaRPr lang="fr-FR"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Herpes simplex virus and the </a:t>
            </a:r>
            <a:r>
              <a:rPr lang="en-GB" dirty="0" err="1" smtClean="0"/>
              <a:t>immunocompromised</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idx="1"/>
          </p:nvPr>
        </p:nvSpPr>
        <p:spPr>
          <a:xfrm>
            <a:off x="457200" y="1782763"/>
            <a:ext cx="8229600" cy="4525962"/>
          </a:xfrm>
        </p:spPr>
        <p:txBody>
          <a:bodyPr/>
          <a:lstStyle/>
          <a:p>
            <a:pPr eaLnBrk="1" hangingPunct="1"/>
            <a:r>
              <a:rPr lang="en-GB" sz="2800" smtClean="0"/>
              <a:t>Site of latency: sensory nerve ganglia</a:t>
            </a:r>
          </a:p>
          <a:p>
            <a:pPr eaLnBrk="1" hangingPunct="1"/>
            <a:r>
              <a:rPr lang="en-GB" sz="2800" smtClean="0"/>
              <a:t>Varicella (VZV primary infection)</a:t>
            </a:r>
          </a:p>
          <a:p>
            <a:pPr lvl="1" eaLnBrk="1" hangingPunct="1"/>
            <a:r>
              <a:rPr lang="en-GB" sz="2400" smtClean="0"/>
              <a:t>Increased risk of complications: </a:t>
            </a:r>
          </a:p>
          <a:p>
            <a:pPr lvl="2" eaLnBrk="1" hangingPunct="1"/>
            <a:r>
              <a:rPr lang="en-GB" smtClean="0"/>
              <a:t>2</a:t>
            </a:r>
            <a:r>
              <a:rPr lang="en-GB" baseline="30000" smtClean="0"/>
              <a:t>o</a:t>
            </a:r>
            <a:r>
              <a:rPr lang="en-GB" smtClean="0"/>
              <a:t> bacterial infection of rash</a:t>
            </a:r>
          </a:p>
          <a:p>
            <a:pPr lvl="2" eaLnBrk="1" hangingPunct="1"/>
            <a:r>
              <a:rPr lang="en-GB" smtClean="0"/>
              <a:t>bullous or haemorrhagic skin lesions, purpura fulminans</a:t>
            </a:r>
          </a:p>
          <a:p>
            <a:pPr lvl="2" eaLnBrk="1" hangingPunct="1"/>
            <a:r>
              <a:rPr lang="en-GB" smtClean="0"/>
              <a:t>Visceral involvement: </a:t>
            </a:r>
          </a:p>
          <a:p>
            <a:pPr lvl="3" eaLnBrk="1" hangingPunct="1"/>
            <a:r>
              <a:rPr lang="en-GB" sz="2400" smtClean="0"/>
              <a:t>In 50% of patients without antiviral therapy, resulting in 10-20% mortality</a:t>
            </a:r>
          </a:p>
          <a:p>
            <a:pPr lvl="3" eaLnBrk="1" hangingPunct="1"/>
            <a:r>
              <a:rPr lang="en-GB" sz="2400" smtClean="0"/>
              <a:t>Pneumonitis and hepatitis+++</a:t>
            </a:r>
          </a:p>
          <a:p>
            <a:pPr lvl="1" eaLnBrk="1" hangingPunct="1"/>
            <a:endParaRPr lang="en-GB" sz="2400" smtClean="0"/>
          </a:p>
          <a:p>
            <a:pPr lvl="1" eaLnBrk="1" hangingPunct="1"/>
            <a:endParaRPr lang="en-GB" sz="2400" smtClean="0"/>
          </a:p>
          <a:p>
            <a:pPr lvl="1" eaLnBrk="1" hangingPunct="1"/>
            <a:endParaRPr lang="en-GB" sz="2400" smtClean="0"/>
          </a:p>
        </p:txBody>
      </p:sp>
      <p:sp>
        <p:nvSpPr>
          <p:cNvPr id="20482" name="Rectangle 2"/>
          <p:cNvSpPr>
            <a:spLocks noGrp="1" noChangeArrowheads="1"/>
          </p:cNvSpPr>
          <p:nvPr>
            <p:ph type="title"/>
          </p:nvPr>
        </p:nvSpPr>
        <p:spPr/>
        <p:txBody>
          <a:bodyPr>
            <a:normAutofit fontScale="90000"/>
          </a:bodyPr>
          <a:lstStyle/>
          <a:p>
            <a:pPr eaLnBrk="1" fontAlgn="auto" hangingPunct="1">
              <a:spcAft>
                <a:spcPts val="0"/>
              </a:spcAft>
              <a:defRPr/>
            </a:pPr>
            <a:r>
              <a:rPr lang="en-GB" dirty="0" err="1"/>
              <a:t>Varicella</a:t>
            </a:r>
            <a:r>
              <a:rPr lang="en-GB" dirty="0"/>
              <a:t>-zoster </a:t>
            </a:r>
            <a:r>
              <a:rPr lang="en-GB" dirty="0" smtClean="0"/>
              <a:t>infection and the </a:t>
            </a:r>
            <a:r>
              <a:rPr lang="en-GB" dirty="0" err="1" smtClean="0"/>
              <a:t>immunocompromised</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descr="varicella-infant-hemorrhagic-fifthday_lrg"/>
          <p:cNvPicPr>
            <a:picLocks noChangeAspect="1" noChangeArrowheads="1"/>
          </p:cNvPicPr>
          <p:nvPr/>
        </p:nvPicPr>
        <p:blipFill>
          <a:blip r:embed="rId2"/>
          <a:srcRect/>
          <a:stretch>
            <a:fillRect/>
          </a:stretch>
        </p:blipFill>
        <p:spPr bwMode="auto">
          <a:xfrm>
            <a:off x="2124075" y="836613"/>
            <a:ext cx="4953000" cy="4038600"/>
          </a:xfrm>
          <a:prstGeom prst="rect">
            <a:avLst/>
          </a:prstGeom>
          <a:noFill/>
          <a:ln w="9525">
            <a:noFill/>
            <a:miter lim="800000"/>
            <a:headEnd/>
            <a:tailEnd/>
          </a:ln>
        </p:spPr>
      </p:pic>
      <p:sp>
        <p:nvSpPr>
          <p:cNvPr id="49154" name="Text Box 6"/>
          <p:cNvSpPr txBox="1">
            <a:spLocks noChangeArrowheads="1"/>
          </p:cNvSpPr>
          <p:nvPr/>
        </p:nvSpPr>
        <p:spPr bwMode="auto">
          <a:xfrm>
            <a:off x="2051050" y="5157788"/>
            <a:ext cx="3613150" cy="641350"/>
          </a:xfrm>
          <a:prstGeom prst="rect">
            <a:avLst/>
          </a:prstGeom>
          <a:noFill/>
          <a:ln w="9525">
            <a:noFill/>
            <a:miter lim="800000"/>
            <a:headEnd/>
            <a:tailEnd/>
          </a:ln>
        </p:spPr>
        <p:txBody>
          <a:bodyPr wrap="none">
            <a:spAutoFit/>
          </a:bodyPr>
          <a:lstStyle/>
          <a:p>
            <a:r>
              <a:rPr lang="en-GB"/>
              <a:t>Hemorrhagic chicken-pox</a:t>
            </a:r>
          </a:p>
          <a:p>
            <a:r>
              <a:rPr lang="en-GB"/>
              <a:t>American Academy of Paediatrics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rtlCol="0">
            <a:normAutofit lnSpcReduction="10000"/>
          </a:bodyPr>
          <a:lstStyle/>
          <a:p>
            <a:pPr marL="365760" indent="-256032" eaLnBrk="1" fontAlgn="auto" hangingPunct="1">
              <a:lnSpc>
                <a:spcPct val="90000"/>
              </a:lnSpc>
              <a:spcAft>
                <a:spcPts val="0"/>
              </a:spcAft>
              <a:buFont typeface="Arial" pitchFamily="34" charset="0"/>
              <a:buChar char="•"/>
              <a:defRPr/>
            </a:pPr>
            <a:endParaRPr lang="en-GB" sz="2400" dirty="0" smtClean="0"/>
          </a:p>
          <a:p>
            <a:pPr marL="365760" indent="-256032" eaLnBrk="1" fontAlgn="auto" hangingPunct="1">
              <a:lnSpc>
                <a:spcPct val="90000"/>
              </a:lnSpc>
              <a:spcAft>
                <a:spcPts val="0"/>
              </a:spcAft>
              <a:buFont typeface="Arial" pitchFamily="34" charset="0"/>
              <a:buChar char="•"/>
              <a:defRPr/>
            </a:pPr>
            <a:r>
              <a:rPr lang="en-GB" sz="2400" dirty="0" smtClean="0"/>
              <a:t>Shingles or herpes zoster (HZ): </a:t>
            </a:r>
          </a:p>
          <a:p>
            <a:pPr marL="621792" lvl="1" eaLnBrk="1" fontAlgn="auto" hangingPunct="1">
              <a:lnSpc>
                <a:spcPct val="90000"/>
              </a:lnSpc>
              <a:spcBef>
                <a:spcPts val="324"/>
              </a:spcBef>
              <a:spcAft>
                <a:spcPts val="0"/>
              </a:spcAft>
              <a:buFont typeface="Arial" pitchFamily="34" charset="0"/>
              <a:buChar char="–"/>
              <a:defRPr/>
            </a:pPr>
            <a:r>
              <a:rPr lang="en-GB" sz="2400" dirty="0" smtClean="0"/>
              <a:t>from reactivation of endogenous virus in patients who are VZV </a:t>
            </a:r>
            <a:r>
              <a:rPr lang="en-GB" sz="2400" dirty="0" err="1" smtClean="0"/>
              <a:t>IgG</a:t>
            </a:r>
            <a:r>
              <a:rPr lang="en-GB" sz="2400" dirty="0" smtClean="0"/>
              <a:t> positive pre-transplant</a:t>
            </a:r>
          </a:p>
          <a:p>
            <a:pPr marL="621792" lvl="1" eaLnBrk="1" fontAlgn="auto" hangingPunct="1">
              <a:lnSpc>
                <a:spcPct val="90000"/>
              </a:lnSpc>
              <a:spcBef>
                <a:spcPts val="324"/>
              </a:spcBef>
              <a:spcAft>
                <a:spcPts val="0"/>
              </a:spcAft>
              <a:buFont typeface="Arial" pitchFamily="34" charset="0"/>
              <a:buChar char="–"/>
              <a:defRPr/>
            </a:pPr>
            <a:endParaRPr lang="en-GB" sz="2400" dirty="0"/>
          </a:p>
          <a:p>
            <a:pPr marL="621792" lvl="1" eaLnBrk="1" fontAlgn="auto" hangingPunct="1">
              <a:lnSpc>
                <a:spcPct val="90000"/>
              </a:lnSpc>
              <a:spcBef>
                <a:spcPts val="324"/>
              </a:spcBef>
              <a:spcAft>
                <a:spcPts val="0"/>
              </a:spcAft>
              <a:buFont typeface="Arial" pitchFamily="34" charset="0"/>
              <a:buChar char="–"/>
              <a:defRPr/>
            </a:pPr>
            <a:r>
              <a:rPr lang="en-GB" sz="2400" dirty="0" smtClean="0"/>
              <a:t>HZ </a:t>
            </a:r>
            <a:r>
              <a:rPr lang="en-GB" sz="2400" dirty="0"/>
              <a:t>is a late complication: &gt;100 days </a:t>
            </a:r>
            <a:r>
              <a:rPr lang="en-GB" sz="2400" dirty="0" smtClean="0"/>
              <a:t>post-BMT</a:t>
            </a:r>
          </a:p>
          <a:p>
            <a:pPr marL="621792" lvl="1" eaLnBrk="1" fontAlgn="auto" hangingPunct="1">
              <a:lnSpc>
                <a:spcPct val="90000"/>
              </a:lnSpc>
              <a:spcBef>
                <a:spcPts val="324"/>
              </a:spcBef>
              <a:spcAft>
                <a:spcPts val="0"/>
              </a:spcAft>
              <a:buFont typeface="Arial" pitchFamily="34" charset="0"/>
              <a:buChar char="–"/>
              <a:defRPr/>
            </a:pPr>
            <a:endParaRPr lang="en-GB" sz="2400" dirty="0"/>
          </a:p>
          <a:p>
            <a:pPr marL="621792" lvl="1" eaLnBrk="1" fontAlgn="auto" hangingPunct="1">
              <a:lnSpc>
                <a:spcPct val="90000"/>
              </a:lnSpc>
              <a:spcBef>
                <a:spcPts val="324"/>
              </a:spcBef>
              <a:spcAft>
                <a:spcPts val="0"/>
              </a:spcAft>
              <a:buFont typeface="Arial" pitchFamily="34" charset="0"/>
              <a:buChar char="–"/>
              <a:defRPr/>
            </a:pPr>
            <a:r>
              <a:rPr lang="en-GB" sz="2400" dirty="0"/>
              <a:t>3 patterns:</a:t>
            </a:r>
          </a:p>
          <a:p>
            <a:pPr marL="859536" lvl="2" eaLnBrk="1" fontAlgn="auto" hangingPunct="1">
              <a:lnSpc>
                <a:spcPct val="90000"/>
              </a:lnSpc>
              <a:spcAft>
                <a:spcPts val="0"/>
              </a:spcAft>
              <a:buFont typeface="Arial" pitchFamily="34" charset="0"/>
              <a:buChar char="•"/>
              <a:defRPr/>
            </a:pPr>
            <a:r>
              <a:rPr lang="en-GB" dirty="0" err="1"/>
              <a:t>Dermatomal</a:t>
            </a:r>
            <a:r>
              <a:rPr lang="en-GB" dirty="0"/>
              <a:t> skin eruptions</a:t>
            </a:r>
          </a:p>
          <a:p>
            <a:pPr marL="859536" lvl="2" eaLnBrk="1" fontAlgn="auto" hangingPunct="1">
              <a:lnSpc>
                <a:spcPct val="90000"/>
              </a:lnSpc>
              <a:spcAft>
                <a:spcPts val="0"/>
              </a:spcAft>
              <a:buFont typeface="Arial" pitchFamily="34" charset="0"/>
              <a:buChar char="•"/>
              <a:defRPr/>
            </a:pPr>
            <a:r>
              <a:rPr lang="en-GB" dirty="0" err="1"/>
              <a:t>Varicella</a:t>
            </a:r>
            <a:r>
              <a:rPr lang="en-GB" dirty="0"/>
              <a:t>-like skin lesions with no </a:t>
            </a:r>
            <a:r>
              <a:rPr lang="en-GB" dirty="0" err="1"/>
              <a:t>dermatomal</a:t>
            </a:r>
            <a:r>
              <a:rPr lang="en-GB" dirty="0"/>
              <a:t> distribution (“atypical generalised zoster”): high risk of visceral involvement</a:t>
            </a:r>
          </a:p>
          <a:p>
            <a:pPr marL="859536" lvl="2" eaLnBrk="1" fontAlgn="auto" hangingPunct="1">
              <a:lnSpc>
                <a:spcPct val="90000"/>
              </a:lnSpc>
              <a:spcAft>
                <a:spcPts val="0"/>
              </a:spcAft>
              <a:buFont typeface="Arial" pitchFamily="34" charset="0"/>
              <a:buChar char="•"/>
              <a:defRPr/>
            </a:pPr>
            <a:r>
              <a:rPr lang="en-GB" dirty="0"/>
              <a:t>VZV reactivation without skin </a:t>
            </a:r>
            <a:r>
              <a:rPr lang="en-GB" dirty="0" smtClean="0"/>
              <a:t>lesions</a:t>
            </a:r>
            <a:endParaRPr lang="en-GB" dirty="0"/>
          </a:p>
          <a:p>
            <a:pPr marL="365760" indent="-256032" eaLnBrk="1" fontAlgn="auto" hangingPunct="1">
              <a:lnSpc>
                <a:spcPct val="90000"/>
              </a:lnSpc>
              <a:spcAft>
                <a:spcPts val="0"/>
              </a:spcAft>
              <a:buFont typeface="Arial" pitchFamily="34" charset="0"/>
              <a:buChar char="•"/>
              <a:defRPr/>
            </a:pPr>
            <a:endParaRPr lang="en-GB" sz="2400" dirty="0"/>
          </a:p>
        </p:txBody>
      </p:sp>
      <p:sp>
        <p:nvSpPr>
          <p:cNvPr id="21506" name="Rectangle 2"/>
          <p:cNvSpPr>
            <a:spLocks noGrp="1" noChangeArrowheads="1"/>
          </p:cNvSpPr>
          <p:nvPr>
            <p:ph type="title"/>
          </p:nvPr>
        </p:nvSpPr>
        <p:spPr/>
        <p:txBody>
          <a:bodyPr>
            <a:normAutofit fontScale="90000"/>
          </a:bodyPr>
          <a:lstStyle/>
          <a:p>
            <a:pPr eaLnBrk="1" fontAlgn="auto" hangingPunct="1">
              <a:spcAft>
                <a:spcPts val="0"/>
              </a:spcAft>
              <a:defRPr/>
            </a:pPr>
            <a:r>
              <a:rPr lang="en-GB" dirty="0" err="1"/>
              <a:t>Varicella</a:t>
            </a:r>
            <a:r>
              <a:rPr lang="en-GB" dirty="0"/>
              <a:t>-zoster </a:t>
            </a:r>
            <a:r>
              <a:rPr lang="en-GB" dirty="0" smtClean="0"/>
              <a:t>infection and the </a:t>
            </a:r>
            <a:r>
              <a:rPr lang="en-GB" dirty="0" err="1" smtClean="0"/>
              <a:t>immunocompromised</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idx="1"/>
          </p:nvPr>
        </p:nvSpPr>
        <p:spPr>
          <a:xfrm>
            <a:off x="457200" y="2057400"/>
            <a:ext cx="8229600" cy="4572000"/>
          </a:xfrm>
        </p:spPr>
        <p:txBody>
          <a:bodyPr/>
          <a:lstStyle/>
          <a:p>
            <a:pPr eaLnBrk="1" hangingPunct="1"/>
            <a:r>
              <a:rPr lang="en-GB" sz="2800" u="sng" smtClean="0"/>
              <a:t>Rx</a:t>
            </a:r>
            <a:r>
              <a:rPr lang="en-GB" sz="2800" b="1" smtClean="0"/>
              <a:t>: iv aciclovir</a:t>
            </a:r>
            <a:r>
              <a:rPr lang="en-GB" sz="2800" smtClean="0"/>
              <a:t> if develop chickenpox or shingles</a:t>
            </a:r>
          </a:p>
          <a:p>
            <a:pPr eaLnBrk="1" hangingPunct="1"/>
            <a:endParaRPr lang="en-US" sz="2800" smtClean="0"/>
          </a:p>
          <a:p>
            <a:pPr eaLnBrk="1" hangingPunct="1"/>
            <a:r>
              <a:rPr lang="en-GB" sz="2800" u="sng" smtClean="0"/>
              <a:t>Prevention</a:t>
            </a:r>
            <a:r>
              <a:rPr lang="en-GB" sz="2800" smtClean="0"/>
              <a:t>: Varicella zoster immunoglobulin (</a:t>
            </a:r>
            <a:r>
              <a:rPr lang="en-GB" sz="2800" b="1" smtClean="0"/>
              <a:t>VZIG</a:t>
            </a:r>
            <a:r>
              <a:rPr lang="en-GB" sz="2800" smtClean="0"/>
              <a:t>) prophylaxis within 10 days of a significant contact with a case of chickenpox (airborne) or shingles (direct contact).</a:t>
            </a:r>
          </a:p>
        </p:txBody>
      </p:sp>
      <p:sp>
        <p:nvSpPr>
          <p:cNvPr id="22530" name="Rectangle 2"/>
          <p:cNvSpPr>
            <a:spLocks noGrp="1" noChangeArrowheads="1"/>
          </p:cNvSpPr>
          <p:nvPr>
            <p:ph type="title"/>
          </p:nvPr>
        </p:nvSpPr>
        <p:spPr/>
        <p:txBody>
          <a:bodyPr>
            <a:normAutofit fontScale="90000"/>
          </a:bodyPr>
          <a:lstStyle/>
          <a:p>
            <a:pPr eaLnBrk="1" fontAlgn="auto" hangingPunct="1">
              <a:spcAft>
                <a:spcPts val="0"/>
              </a:spcAft>
              <a:defRPr/>
            </a:pPr>
            <a:r>
              <a:rPr lang="en-GB" dirty="0" err="1" smtClean="0"/>
              <a:t>Varicella</a:t>
            </a:r>
            <a:r>
              <a:rPr lang="en-GB" dirty="0" smtClean="0"/>
              <a:t>-zoster infection and the </a:t>
            </a:r>
            <a:r>
              <a:rPr lang="en-GB" dirty="0" err="1" smtClean="0"/>
              <a:t>immunocompromised</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idx="1"/>
          </p:nvPr>
        </p:nvSpPr>
        <p:spPr/>
        <p:txBody>
          <a:bodyPr/>
          <a:lstStyle/>
          <a:p>
            <a:pPr eaLnBrk="1" hangingPunct="1">
              <a:lnSpc>
                <a:spcPct val="90000"/>
              </a:lnSpc>
            </a:pPr>
            <a:r>
              <a:rPr lang="en-GB" sz="2800" smtClean="0"/>
              <a:t>Site of latency: B lymphocytes</a:t>
            </a:r>
          </a:p>
          <a:p>
            <a:pPr eaLnBrk="1" hangingPunct="1">
              <a:lnSpc>
                <a:spcPct val="90000"/>
              </a:lnSpc>
              <a:buFont typeface="Wingdings 3" pitchFamily="18" charset="2"/>
              <a:buNone/>
            </a:pPr>
            <a:endParaRPr lang="en-GB" sz="2800" smtClean="0"/>
          </a:p>
          <a:p>
            <a:pPr eaLnBrk="1" hangingPunct="1">
              <a:lnSpc>
                <a:spcPct val="90000"/>
              </a:lnSpc>
            </a:pPr>
            <a:r>
              <a:rPr lang="en-GB" sz="2800" smtClean="0"/>
              <a:t>3 sources of CMV infection after transplant:</a:t>
            </a:r>
          </a:p>
          <a:p>
            <a:pPr eaLnBrk="1" hangingPunct="1">
              <a:lnSpc>
                <a:spcPct val="90000"/>
              </a:lnSpc>
              <a:buFont typeface="Wingdings 3" pitchFamily="18" charset="2"/>
              <a:buNone/>
            </a:pPr>
            <a:endParaRPr lang="en-GB" sz="2800" smtClean="0"/>
          </a:p>
          <a:p>
            <a:pPr lvl="1" eaLnBrk="1" hangingPunct="1">
              <a:lnSpc>
                <a:spcPct val="90000"/>
              </a:lnSpc>
            </a:pPr>
            <a:r>
              <a:rPr lang="en-GB" sz="2400" smtClean="0"/>
              <a:t>exogenous infection  (CMV primary infection)</a:t>
            </a:r>
          </a:p>
          <a:p>
            <a:pPr lvl="1" eaLnBrk="1" hangingPunct="1">
              <a:lnSpc>
                <a:spcPct val="90000"/>
              </a:lnSpc>
              <a:buFontTx/>
              <a:buNone/>
            </a:pPr>
            <a:r>
              <a:rPr lang="en-GB" sz="2400" smtClean="0"/>
              <a:t>(sources: graft, blood products, persons excreting virus)</a:t>
            </a:r>
          </a:p>
          <a:p>
            <a:pPr lvl="1" eaLnBrk="1" hangingPunct="1">
              <a:lnSpc>
                <a:spcPct val="90000"/>
              </a:lnSpc>
              <a:buFontTx/>
              <a:buNone/>
            </a:pPr>
            <a:endParaRPr lang="en-GB" sz="2400" smtClean="0"/>
          </a:p>
          <a:p>
            <a:pPr lvl="1" eaLnBrk="1" hangingPunct="1">
              <a:lnSpc>
                <a:spcPct val="90000"/>
              </a:lnSpc>
            </a:pPr>
            <a:r>
              <a:rPr lang="en-GB" sz="2400" smtClean="0"/>
              <a:t>endogenous reactivation+++</a:t>
            </a:r>
          </a:p>
          <a:p>
            <a:pPr lvl="1" eaLnBrk="1" hangingPunct="1">
              <a:lnSpc>
                <a:spcPct val="90000"/>
              </a:lnSpc>
            </a:pPr>
            <a:endParaRPr lang="en-GB" sz="2400" smtClean="0"/>
          </a:p>
          <a:p>
            <a:pPr lvl="1" eaLnBrk="1" hangingPunct="1">
              <a:lnSpc>
                <a:spcPct val="90000"/>
              </a:lnSpc>
            </a:pPr>
            <a:r>
              <a:rPr lang="en-GB" sz="2400" smtClean="0"/>
              <a:t>exogenous reinfection</a:t>
            </a:r>
          </a:p>
          <a:p>
            <a:pPr lvl="1" eaLnBrk="1" hangingPunct="1">
              <a:lnSpc>
                <a:spcPct val="90000"/>
              </a:lnSpc>
              <a:buFont typeface="Arial" charset="0"/>
              <a:buNone/>
            </a:pPr>
            <a:endParaRPr lang="en-GB" sz="2400" smtClean="0"/>
          </a:p>
        </p:txBody>
      </p:sp>
      <p:sp>
        <p:nvSpPr>
          <p:cNvPr id="53249" name="Rectangle 2"/>
          <p:cNvSpPr>
            <a:spLocks noGrp="1" noChangeArrowheads="1"/>
          </p:cNvSpPr>
          <p:nvPr>
            <p:ph type="title"/>
          </p:nvPr>
        </p:nvSpPr>
        <p:spPr/>
        <p:txBody>
          <a:bodyPr/>
          <a:lstStyle/>
          <a:p>
            <a:pPr eaLnBrk="1" fontAlgn="auto" hangingPunct="1">
              <a:spcAft>
                <a:spcPts val="0"/>
              </a:spcAft>
              <a:defRPr/>
            </a:pPr>
            <a:r>
              <a:rPr lang="en-GB" smtClean="0"/>
              <a:t>CMV infection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10000"/>
          </a:bodyPr>
          <a:lstStyle/>
          <a:p>
            <a:pPr marL="365760" indent="-256032" eaLnBrk="1" fontAlgn="auto" hangingPunct="1">
              <a:spcAft>
                <a:spcPts val="0"/>
              </a:spcAft>
              <a:buFont typeface="Arial" pitchFamily="34" charset="0"/>
              <a:buChar char="•"/>
              <a:defRPr/>
            </a:pPr>
            <a:r>
              <a:rPr lang="en-GB" dirty="0" smtClean="0"/>
              <a:t>CMV and solid organ transplant</a:t>
            </a:r>
          </a:p>
          <a:p>
            <a:pPr marL="365760" indent="-256032" eaLnBrk="1" fontAlgn="auto" hangingPunct="1">
              <a:spcAft>
                <a:spcPts val="0"/>
              </a:spcAft>
              <a:buFont typeface="Arial" pitchFamily="34" charset="0"/>
              <a:buNone/>
              <a:defRPr/>
            </a:pPr>
            <a:r>
              <a:rPr lang="en-GB" sz="2800" u="sng" dirty="0" smtClean="0"/>
              <a:t>Risk of CMV disease</a:t>
            </a:r>
            <a:r>
              <a:rPr lang="en-GB" sz="2800" dirty="0" smtClean="0"/>
              <a:t>:</a:t>
            </a:r>
          </a:p>
          <a:p>
            <a:pPr marL="621792" lvl="1" eaLnBrk="1" fontAlgn="auto" hangingPunct="1">
              <a:spcBef>
                <a:spcPts val="324"/>
              </a:spcBef>
              <a:spcAft>
                <a:spcPts val="0"/>
              </a:spcAft>
              <a:buFont typeface="Arial" pitchFamily="34" charset="0"/>
              <a:buNone/>
              <a:defRPr/>
            </a:pPr>
            <a:r>
              <a:rPr lang="en-GB" sz="2000" b="1" u="sng" dirty="0" smtClean="0"/>
              <a:t>CMV </a:t>
            </a:r>
            <a:r>
              <a:rPr lang="en-GB" sz="2000" b="1" u="sng" dirty="0" err="1" smtClean="0"/>
              <a:t>serostatus</a:t>
            </a:r>
            <a:r>
              <a:rPr lang="en-GB" sz="2000" b="1" u="sng" dirty="0" smtClean="0"/>
              <a:t> (CMV </a:t>
            </a:r>
            <a:r>
              <a:rPr lang="en-GB" sz="2000" b="1" u="sng" dirty="0" err="1" smtClean="0"/>
              <a:t>IgG</a:t>
            </a:r>
            <a:r>
              <a:rPr lang="en-GB" sz="2000" b="1" u="sng" dirty="0" smtClean="0"/>
              <a:t>)</a:t>
            </a:r>
            <a:r>
              <a:rPr lang="en-GB" sz="2400" dirty="0" smtClean="0"/>
              <a:t>		</a:t>
            </a:r>
            <a:r>
              <a:rPr lang="en-GB" sz="2000" b="1" u="sng" dirty="0" smtClean="0"/>
              <a:t>Incidence of disease</a:t>
            </a:r>
          </a:p>
          <a:p>
            <a:pPr marL="621792" lvl="1" eaLnBrk="1" fontAlgn="auto" hangingPunct="1">
              <a:spcBef>
                <a:spcPts val="324"/>
              </a:spcBef>
              <a:spcAft>
                <a:spcPts val="0"/>
              </a:spcAft>
              <a:buFont typeface="Arial" pitchFamily="34" charset="0"/>
              <a:buNone/>
              <a:defRPr/>
            </a:pPr>
            <a:r>
              <a:rPr lang="en-GB" sz="2400" b="1" dirty="0" smtClean="0">
                <a:solidFill>
                  <a:srgbClr val="FF0000"/>
                </a:solidFill>
              </a:rPr>
              <a:t>D+/R-</a:t>
            </a:r>
            <a:r>
              <a:rPr lang="en-GB" sz="2400" dirty="0" smtClean="0"/>
              <a:t>				</a:t>
            </a:r>
            <a:r>
              <a:rPr lang="en-GB" sz="2400" b="1" dirty="0" smtClean="0">
                <a:solidFill>
                  <a:srgbClr val="FF0000"/>
                </a:solidFill>
              </a:rPr>
              <a:t>50%</a:t>
            </a:r>
          </a:p>
          <a:p>
            <a:pPr marL="621792" lvl="1" eaLnBrk="1" fontAlgn="auto" hangingPunct="1">
              <a:spcBef>
                <a:spcPts val="324"/>
              </a:spcBef>
              <a:spcAft>
                <a:spcPts val="0"/>
              </a:spcAft>
              <a:buFont typeface="Arial" pitchFamily="34" charset="0"/>
              <a:buNone/>
              <a:defRPr/>
            </a:pPr>
            <a:r>
              <a:rPr lang="en-GB" sz="2400" dirty="0" smtClean="0"/>
              <a:t>D+/R+ or D-/R+		10-15%</a:t>
            </a:r>
          </a:p>
          <a:p>
            <a:pPr marL="621792" lvl="1" eaLnBrk="1" fontAlgn="auto" hangingPunct="1">
              <a:spcBef>
                <a:spcPts val="324"/>
              </a:spcBef>
              <a:spcAft>
                <a:spcPts val="0"/>
              </a:spcAft>
              <a:buFont typeface="Arial" pitchFamily="34" charset="0"/>
              <a:buNone/>
              <a:defRPr/>
            </a:pPr>
            <a:r>
              <a:rPr lang="en-GB" sz="2400" dirty="0" smtClean="0"/>
              <a:t>D-/R-				0%</a:t>
            </a:r>
          </a:p>
          <a:p>
            <a:pPr marL="365760" indent="-256032" eaLnBrk="1" fontAlgn="auto" hangingPunct="1">
              <a:spcAft>
                <a:spcPts val="0"/>
              </a:spcAft>
              <a:buFont typeface="Arial" pitchFamily="34" charset="0"/>
              <a:buChar char="•"/>
              <a:defRPr/>
            </a:pPr>
            <a:r>
              <a:rPr lang="en-GB" dirty="0" smtClean="0"/>
              <a:t>CMV and bone marrow transplant: adoptive immunity</a:t>
            </a:r>
            <a:endParaRPr lang="en-GB" dirty="0"/>
          </a:p>
          <a:p>
            <a:pPr marL="621792" lvl="1" eaLnBrk="1" fontAlgn="auto" hangingPunct="1">
              <a:spcBef>
                <a:spcPts val="324"/>
              </a:spcBef>
              <a:spcAft>
                <a:spcPts val="0"/>
              </a:spcAft>
              <a:buFont typeface="Arial" pitchFamily="34" charset="0"/>
              <a:buChar char="–"/>
              <a:defRPr/>
            </a:pPr>
            <a:r>
              <a:rPr lang="en-GB" b="1" dirty="0" smtClean="0">
                <a:solidFill>
                  <a:srgbClr val="FF0000"/>
                </a:solidFill>
              </a:rPr>
              <a:t>D-/R+ </a:t>
            </a:r>
            <a:r>
              <a:rPr lang="en-GB" b="1" dirty="0" smtClean="0"/>
              <a:t>: carries the greatest risk (reactivation)</a:t>
            </a:r>
          </a:p>
          <a:p>
            <a:pPr marL="621792" lvl="1" eaLnBrk="1" fontAlgn="auto" hangingPunct="1">
              <a:spcBef>
                <a:spcPts val="324"/>
              </a:spcBef>
              <a:spcAft>
                <a:spcPts val="0"/>
              </a:spcAft>
              <a:buFont typeface="Arial" pitchFamily="34" charset="0"/>
              <a:buChar char="–"/>
              <a:defRPr/>
            </a:pPr>
            <a:r>
              <a:rPr lang="en-GB" dirty="0" smtClean="0"/>
              <a:t>Greater risk of disease with mismatched / unrelated donors</a:t>
            </a:r>
          </a:p>
          <a:p>
            <a:pPr marL="621792" lvl="1" eaLnBrk="1" fontAlgn="auto" hangingPunct="1">
              <a:spcBef>
                <a:spcPts val="324"/>
              </a:spcBef>
              <a:spcAft>
                <a:spcPts val="0"/>
              </a:spcAft>
              <a:buFont typeface="Arial" pitchFamily="34" charset="0"/>
              <a:buChar char="–"/>
              <a:defRPr/>
            </a:pPr>
            <a:r>
              <a:rPr lang="en-GB" dirty="0" smtClean="0"/>
              <a:t>High risk period: First 100 days post-</a:t>
            </a:r>
            <a:r>
              <a:rPr lang="en-GB" dirty="0" err="1" smtClean="0"/>
              <a:t>Tx</a:t>
            </a:r>
            <a:endParaRPr lang="en-GB" dirty="0" smtClean="0"/>
          </a:p>
          <a:p>
            <a:pPr marL="365760" indent="-256032" eaLnBrk="1" fontAlgn="auto" hangingPunct="1">
              <a:spcAft>
                <a:spcPts val="0"/>
              </a:spcAft>
              <a:buFont typeface="Arial" pitchFamily="34" charset="0"/>
              <a:buNone/>
              <a:defRPr/>
            </a:pPr>
            <a:endParaRPr lang="en-GB" dirty="0" smtClean="0"/>
          </a:p>
          <a:p>
            <a:pPr marL="365760" indent="-256032" eaLnBrk="1" fontAlgn="auto" hangingPunct="1">
              <a:spcAft>
                <a:spcPts val="0"/>
              </a:spcAft>
              <a:buFont typeface="Arial" pitchFamily="34" charset="0"/>
              <a:buChar char="•"/>
              <a:defRPr/>
            </a:pPr>
            <a:endParaRPr lang="en-US" dirty="0" smtClean="0"/>
          </a:p>
          <a:p>
            <a:pPr marL="365760" indent="-256032" eaLnBrk="1" fontAlgn="auto" hangingPunct="1">
              <a:spcAft>
                <a:spcPts val="0"/>
              </a:spcAft>
              <a:buFont typeface="Arial" pitchFamily="34" charset="0"/>
              <a:buChar char="•"/>
              <a:defRPr/>
            </a:pPr>
            <a:endParaRPr lang="fr-FR" dirty="0"/>
          </a:p>
        </p:txBody>
      </p:sp>
      <p:sp>
        <p:nvSpPr>
          <p:cNvPr id="55297" name="Title 1"/>
          <p:cNvSpPr>
            <a:spLocks noGrp="1"/>
          </p:cNvSpPr>
          <p:nvPr>
            <p:ph type="title"/>
          </p:nvPr>
        </p:nvSpPr>
        <p:spPr/>
        <p:txBody>
          <a:bodyPr>
            <a:normAutofit fontScale="90000"/>
          </a:bodyPr>
          <a:lstStyle/>
          <a:p>
            <a:pPr eaLnBrk="1" fontAlgn="auto" hangingPunct="1">
              <a:spcAft>
                <a:spcPts val="0"/>
              </a:spcAft>
              <a:defRPr/>
            </a:pPr>
            <a:r>
              <a:rPr lang="en-GB" smtClean="0"/>
              <a:t>CMV and the transplant patients</a:t>
            </a:r>
            <a:endParaRPr lang="fr-FR"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idx="1"/>
          </p:nvPr>
        </p:nvSpPr>
        <p:spPr/>
        <p:txBody>
          <a:bodyPr/>
          <a:lstStyle/>
          <a:p>
            <a:pPr eaLnBrk="1" hangingPunct="1">
              <a:lnSpc>
                <a:spcPct val="90000"/>
              </a:lnSpc>
            </a:pPr>
            <a:r>
              <a:rPr lang="en-GB" sz="2400" smtClean="0"/>
              <a:t>Fever</a:t>
            </a:r>
          </a:p>
          <a:p>
            <a:pPr eaLnBrk="1" hangingPunct="1">
              <a:lnSpc>
                <a:spcPct val="90000"/>
              </a:lnSpc>
            </a:pPr>
            <a:r>
              <a:rPr lang="en-GB" sz="2400" smtClean="0"/>
              <a:t>Bone marrow supression</a:t>
            </a:r>
          </a:p>
          <a:p>
            <a:pPr eaLnBrk="1" hangingPunct="1">
              <a:lnSpc>
                <a:spcPct val="90000"/>
              </a:lnSpc>
            </a:pPr>
            <a:r>
              <a:rPr lang="en-GB" sz="2400" smtClean="0"/>
              <a:t>Intersticial pneumonitis</a:t>
            </a:r>
          </a:p>
          <a:p>
            <a:pPr eaLnBrk="1" hangingPunct="1">
              <a:lnSpc>
                <a:spcPct val="90000"/>
              </a:lnSpc>
            </a:pPr>
            <a:r>
              <a:rPr lang="en-GB" sz="2400" smtClean="0"/>
              <a:t>Delayed engraftment/graft failure</a:t>
            </a:r>
            <a:endParaRPr lang="en-GB" smtClean="0"/>
          </a:p>
          <a:p>
            <a:pPr eaLnBrk="1" hangingPunct="1">
              <a:lnSpc>
                <a:spcPct val="90000"/>
              </a:lnSpc>
            </a:pPr>
            <a:r>
              <a:rPr lang="en-GB" sz="2400" smtClean="0"/>
              <a:t>Hepatitis</a:t>
            </a:r>
          </a:p>
          <a:p>
            <a:pPr eaLnBrk="1" hangingPunct="1">
              <a:lnSpc>
                <a:spcPct val="90000"/>
              </a:lnSpc>
            </a:pPr>
            <a:r>
              <a:rPr lang="en-GB" sz="2400" smtClean="0"/>
              <a:t>Oesophagitis</a:t>
            </a:r>
          </a:p>
          <a:p>
            <a:pPr eaLnBrk="1" hangingPunct="1">
              <a:lnSpc>
                <a:spcPct val="90000"/>
              </a:lnSpc>
            </a:pPr>
            <a:r>
              <a:rPr lang="en-GB" sz="2400" smtClean="0"/>
              <a:t>Gastritis, enterocolitis</a:t>
            </a:r>
          </a:p>
          <a:p>
            <a:pPr eaLnBrk="1" hangingPunct="1">
              <a:lnSpc>
                <a:spcPct val="90000"/>
              </a:lnSpc>
            </a:pPr>
            <a:r>
              <a:rPr lang="en-GB" sz="2400" smtClean="0"/>
              <a:t>GI ulcerations</a:t>
            </a:r>
          </a:p>
          <a:p>
            <a:pPr eaLnBrk="1" hangingPunct="1">
              <a:lnSpc>
                <a:spcPct val="90000"/>
              </a:lnSpc>
            </a:pPr>
            <a:r>
              <a:rPr lang="en-GB" sz="2400" smtClean="0"/>
              <a:t>Rarely: retinitis, CNS disease, myocarditis, adrenalitis</a:t>
            </a:r>
          </a:p>
          <a:p>
            <a:pPr eaLnBrk="1" hangingPunct="1">
              <a:lnSpc>
                <a:spcPct val="90000"/>
              </a:lnSpc>
            </a:pPr>
            <a:r>
              <a:rPr lang="en-GB" sz="2400" smtClean="0"/>
              <a:t>Immunosupression, risk of bacterial and fungal infections</a:t>
            </a:r>
          </a:p>
        </p:txBody>
      </p:sp>
      <p:sp>
        <p:nvSpPr>
          <p:cNvPr id="25602" name="Rectangle 2"/>
          <p:cNvSpPr>
            <a:spLocks noGrp="1" noChangeArrowheads="1"/>
          </p:cNvSpPr>
          <p:nvPr>
            <p:ph type="title"/>
          </p:nvPr>
        </p:nvSpPr>
        <p:spPr/>
        <p:txBody>
          <a:bodyPr>
            <a:normAutofit fontScale="90000"/>
          </a:bodyPr>
          <a:lstStyle/>
          <a:p>
            <a:pPr eaLnBrk="1" fontAlgn="auto" hangingPunct="1">
              <a:spcAft>
                <a:spcPts val="0"/>
              </a:spcAft>
              <a:defRPr/>
            </a:pPr>
            <a:r>
              <a:rPr lang="en-GB" sz="4000"/>
              <a:t>CMV infection</a:t>
            </a:r>
            <a:br>
              <a:rPr lang="en-GB" sz="4000"/>
            </a:br>
            <a:r>
              <a:rPr lang="en-GB" sz="4000"/>
              <a:t>Disease manifestations</a:t>
            </a:r>
          </a:p>
        </p:txBody>
      </p:sp>
      <p:pic>
        <p:nvPicPr>
          <p:cNvPr id="57347" name="Picture 5" descr="cmv1"/>
          <p:cNvPicPr>
            <a:picLocks noChangeAspect="1" noChangeArrowheads="1"/>
          </p:cNvPicPr>
          <p:nvPr/>
        </p:nvPicPr>
        <p:blipFill>
          <a:blip r:embed="rId2"/>
          <a:srcRect/>
          <a:stretch>
            <a:fillRect/>
          </a:stretch>
        </p:blipFill>
        <p:spPr bwMode="auto">
          <a:xfrm>
            <a:off x="5940425" y="333375"/>
            <a:ext cx="2987675" cy="1989138"/>
          </a:xfrm>
          <a:prstGeom prst="rect">
            <a:avLst/>
          </a:prstGeom>
          <a:noFill/>
          <a:ln w="9525">
            <a:noFill/>
            <a:miter lim="800000"/>
            <a:headEnd/>
            <a:tailEnd/>
          </a:ln>
        </p:spPr>
      </p:pic>
      <p:sp>
        <p:nvSpPr>
          <p:cNvPr id="57348" name="TextBox 4"/>
          <p:cNvSpPr txBox="1">
            <a:spLocks noChangeArrowheads="1"/>
          </p:cNvSpPr>
          <p:nvPr/>
        </p:nvSpPr>
        <p:spPr bwMode="auto">
          <a:xfrm>
            <a:off x="5826125" y="2349500"/>
            <a:ext cx="3317875" cy="646113"/>
          </a:xfrm>
          <a:prstGeom prst="rect">
            <a:avLst/>
          </a:prstGeom>
          <a:noFill/>
          <a:ln w="9525">
            <a:noFill/>
            <a:miter lim="800000"/>
            <a:headEnd/>
            <a:tailEnd/>
          </a:ln>
        </p:spPr>
        <p:txBody>
          <a:bodyPr wrap="none">
            <a:spAutoFit/>
          </a:bodyPr>
          <a:lstStyle/>
          <a:p>
            <a:r>
              <a:rPr lang="en-GB"/>
              <a:t>Histology. Owl’s eye inclusions</a:t>
            </a:r>
          </a:p>
          <a:p>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idx="1"/>
          </p:nvPr>
        </p:nvSpPr>
        <p:spPr>
          <a:xfrm>
            <a:off x="685800" y="1676400"/>
            <a:ext cx="7772400" cy="4800600"/>
          </a:xfrm>
        </p:spPr>
        <p:txBody>
          <a:bodyPr/>
          <a:lstStyle/>
          <a:p>
            <a:pPr lvl="2" eaLnBrk="1" hangingPunct="1">
              <a:lnSpc>
                <a:spcPct val="90000"/>
              </a:lnSpc>
              <a:buFont typeface="Wingdings 2" pitchFamily="18" charset="2"/>
              <a:buNone/>
            </a:pPr>
            <a:endParaRPr lang="en-GB" sz="2800" smtClean="0"/>
          </a:p>
          <a:p>
            <a:pPr lvl="2" eaLnBrk="1" hangingPunct="1">
              <a:lnSpc>
                <a:spcPct val="90000"/>
              </a:lnSpc>
            </a:pPr>
            <a:r>
              <a:rPr lang="en-GB" sz="2000" smtClean="0"/>
              <a:t>Monitoring CMV viral load in blood in asymptomatic patients</a:t>
            </a:r>
          </a:p>
          <a:p>
            <a:pPr lvl="2" eaLnBrk="1" hangingPunct="1">
              <a:lnSpc>
                <a:spcPct val="90000"/>
              </a:lnSpc>
            </a:pPr>
            <a:r>
              <a:rPr lang="en-GB" sz="2000" smtClean="0"/>
              <a:t>For diagnosis of CMV infection:</a:t>
            </a:r>
          </a:p>
          <a:p>
            <a:pPr lvl="3" eaLnBrk="1" hangingPunct="1">
              <a:lnSpc>
                <a:spcPct val="90000"/>
              </a:lnSpc>
            </a:pPr>
            <a:r>
              <a:rPr lang="en-GB" smtClean="0"/>
              <a:t>blood</a:t>
            </a:r>
          </a:p>
          <a:p>
            <a:pPr lvl="3" eaLnBrk="1" hangingPunct="1">
              <a:lnSpc>
                <a:spcPct val="90000"/>
              </a:lnSpc>
            </a:pPr>
            <a:r>
              <a:rPr lang="en-GB" smtClean="0"/>
              <a:t>biopsy</a:t>
            </a:r>
          </a:p>
          <a:p>
            <a:pPr lvl="3" eaLnBrk="1" hangingPunct="1">
              <a:lnSpc>
                <a:spcPct val="90000"/>
              </a:lnSpc>
            </a:pPr>
            <a:r>
              <a:rPr lang="en-GB" smtClean="0"/>
              <a:t>cerebro-spinal fluid....</a:t>
            </a:r>
          </a:p>
          <a:p>
            <a:pPr lvl="2" eaLnBrk="1" hangingPunct="1">
              <a:lnSpc>
                <a:spcPct val="90000"/>
              </a:lnSpc>
            </a:pPr>
            <a:r>
              <a:rPr lang="en-GB" sz="2000" smtClean="0"/>
              <a:t>BAL, urine: less useful as coincidental finding due to asymptomatic shedding.</a:t>
            </a:r>
          </a:p>
          <a:p>
            <a:pPr lvl="2" eaLnBrk="1" hangingPunct="1">
              <a:lnSpc>
                <a:spcPct val="90000"/>
              </a:lnSpc>
            </a:pPr>
            <a:endParaRPr lang="en-GB" sz="2000" smtClean="0"/>
          </a:p>
          <a:p>
            <a:pPr lvl="1" eaLnBrk="1" hangingPunct="1">
              <a:lnSpc>
                <a:spcPct val="90000"/>
              </a:lnSpc>
              <a:buFontTx/>
              <a:buNone/>
            </a:pPr>
            <a:r>
              <a:rPr lang="en-GB" sz="2000" smtClean="0"/>
              <a:t>NB: </a:t>
            </a:r>
            <a:r>
              <a:rPr lang="en-GB" sz="2000" u="sng" smtClean="0"/>
              <a:t>Serology</a:t>
            </a:r>
            <a:endParaRPr lang="en-GB" sz="2000" smtClean="0"/>
          </a:p>
          <a:p>
            <a:pPr lvl="2" eaLnBrk="1" hangingPunct="1">
              <a:lnSpc>
                <a:spcPct val="90000"/>
              </a:lnSpc>
            </a:pPr>
            <a:r>
              <a:rPr lang="en-GB" sz="2000" smtClean="0"/>
              <a:t>Useful for pre-Tx screen, but </a:t>
            </a:r>
            <a:r>
              <a:rPr lang="en-GB" sz="2000" b="1" smtClean="0"/>
              <a:t>not for diagnosis</a:t>
            </a:r>
            <a:r>
              <a:rPr lang="en-GB" sz="2000" smtClean="0"/>
              <a:t> in the immunocompromised</a:t>
            </a:r>
            <a:endParaRPr lang="en-US" sz="2000" smtClean="0"/>
          </a:p>
        </p:txBody>
      </p:sp>
      <p:sp>
        <p:nvSpPr>
          <p:cNvPr id="57346" name="Rectangle 2"/>
          <p:cNvSpPr>
            <a:spLocks noGrp="1" noChangeArrowheads="1"/>
          </p:cNvSpPr>
          <p:nvPr>
            <p:ph type="title"/>
          </p:nvPr>
        </p:nvSpPr>
        <p:spPr>
          <a:xfrm>
            <a:off x="685800" y="457200"/>
            <a:ext cx="7772400" cy="1447800"/>
          </a:xfrm>
        </p:spPr>
        <p:txBody>
          <a:bodyPr/>
          <a:lstStyle/>
          <a:p>
            <a:pPr eaLnBrk="1" fontAlgn="auto" hangingPunct="1">
              <a:spcAft>
                <a:spcPts val="0"/>
              </a:spcAft>
              <a:defRPr/>
            </a:pPr>
            <a:r>
              <a:rPr lang="en-GB" dirty="0" smtClean="0"/>
              <a:t>CMV PCR</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685800" y="1981200"/>
            <a:ext cx="7772400" cy="4343400"/>
          </a:xfrm>
        </p:spPr>
        <p:txBody>
          <a:bodyPr/>
          <a:lstStyle/>
          <a:p>
            <a:pPr eaLnBrk="1" hangingPunct="1"/>
            <a:r>
              <a:rPr lang="en-GB" sz="2800" b="1" smtClean="0"/>
              <a:t>Humoral</a:t>
            </a:r>
            <a:r>
              <a:rPr lang="en-GB" sz="2800" smtClean="0"/>
              <a:t> immunity &amp; complement</a:t>
            </a:r>
          </a:p>
          <a:p>
            <a:pPr eaLnBrk="1" hangingPunct="1"/>
            <a:endParaRPr lang="en-GB" sz="2800" smtClean="0"/>
          </a:p>
          <a:p>
            <a:pPr eaLnBrk="1" hangingPunct="1"/>
            <a:r>
              <a:rPr lang="en-GB" sz="2800" b="1" smtClean="0"/>
              <a:t>Cell-mediated</a:t>
            </a:r>
            <a:r>
              <a:rPr lang="en-GB" sz="2800" smtClean="0"/>
              <a:t> immunity </a:t>
            </a:r>
          </a:p>
          <a:p>
            <a:pPr eaLnBrk="1" hangingPunct="1"/>
            <a:endParaRPr lang="en-GB" sz="2800" smtClean="0"/>
          </a:p>
          <a:p>
            <a:pPr eaLnBrk="1" hangingPunct="1"/>
            <a:r>
              <a:rPr lang="en-GB" sz="2800" b="1" smtClean="0"/>
              <a:t>Immunosurveillance</a:t>
            </a:r>
          </a:p>
        </p:txBody>
      </p:sp>
      <p:sp>
        <p:nvSpPr>
          <p:cNvPr id="40962" name="Rectangle 2"/>
          <p:cNvSpPr>
            <a:spLocks noGrp="1" noChangeArrowheads="1"/>
          </p:cNvSpPr>
          <p:nvPr>
            <p:ph type="title"/>
          </p:nvPr>
        </p:nvSpPr>
        <p:spPr/>
        <p:txBody>
          <a:bodyPr>
            <a:normAutofit fontScale="90000"/>
          </a:bodyPr>
          <a:lstStyle/>
          <a:p>
            <a:pPr eaLnBrk="1" fontAlgn="auto" hangingPunct="1">
              <a:spcAft>
                <a:spcPts val="0"/>
              </a:spcAft>
              <a:defRPr/>
            </a:pPr>
            <a:r>
              <a:rPr lang="en-GB" dirty="0" smtClean="0"/>
              <a:t>Opportunistic viral infections</a:t>
            </a:r>
            <a:br>
              <a:rPr lang="en-GB" dirty="0" smtClean="0"/>
            </a:br>
            <a:r>
              <a:rPr lang="en-GB" dirty="0" smtClean="0"/>
              <a:t>Overview</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noChangeArrowheads="1"/>
          </p:cNvSpPr>
          <p:nvPr>
            <p:ph idx="1"/>
          </p:nvPr>
        </p:nvSpPr>
        <p:spPr>
          <a:xfrm>
            <a:off x="381000" y="1828800"/>
            <a:ext cx="8305800" cy="4800600"/>
          </a:xfrm>
        </p:spPr>
        <p:txBody>
          <a:bodyPr/>
          <a:lstStyle/>
          <a:p>
            <a:pPr marL="609600" indent="-609600" eaLnBrk="1" hangingPunct="1"/>
            <a:r>
              <a:rPr lang="en-GB" sz="2400" smtClean="0"/>
              <a:t>Wait until develops disease and then</a:t>
            </a:r>
            <a:r>
              <a:rPr lang="en-GB" sz="2400" b="1" smtClean="0"/>
              <a:t> treat</a:t>
            </a:r>
            <a:r>
              <a:rPr lang="en-GB" sz="2400" smtClean="0"/>
              <a:t> </a:t>
            </a:r>
          </a:p>
          <a:p>
            <a:pPr marL="1009650" lvl="1" indent="-609600" eaLnBrk="1" hangingPunct="1"/>
            <a:r>
              <a:rPr lang="en-GB" sz="2000" smtClean="0"/>
              <a:t>poor outcome in BMT</a:t>
            </a:r>
            <a:endParaRPr lang="en-GB" sz="2400" smtClean="0"/>
          </a:p>
          <a:p>
            <a:pPr marL="609600" indent="-609600" eaLnBrk="1" hangingPunct="1"/>
            <a:r>
              <a:rPr lang="en-GB" sz="2400" b="1" smtClean="0"/>
              <a:t>Prophylaxis</a:t>
            </a:r>
            <a:r>
              <a:rPr lang="en-GB" sz="2400" smtClean="0"/>
              <a:t> (ganciclovir) during high risk period</a:t>
            </a:r>
          </a:p>
          <a:p>
            <a:pPr marL="1009650" lvl="1" indent="-609600" eaLnBrk="1" hangingPunct="1"/>
            <a:r>
              <a:rPr lang="en-GB" sz="2000" smtClean="0"/>
              <a:t>bone marrow toxicity</a:t>
            </a:r>
          </a:p>
          <a:p>
            <a:pPr marL="1009650" lvl="1" indent="-609600" eaLnBrk="1" hangingPunct="1"/>
            <a:r>
              <a:rPr lang="en-GB" sz="2000" smtClean="0"/>
              <a:t>emergence of resistant strains</a:t>
            </a:r>
          </a:p>
          <a:p>
            <a:pPr marL="1009650" lvl="1" indent="-609600" eaLnBrk="1" hangingPunct="1"/>
            <a:r>
              <a:rPr lang="en-GB" sz="2000" smtClean="0"/>
              <a:t>late-onset CMV disease</a:t>
            </a:r>
            <a:endParaRPr lang="en-GB" sz="2400" smtClean="0"/>
          </a:p>
          <a:p>
            <a:pPr marL="609600" indent="-609600" eaLnBrk="1" hangingPunct="1"/>
            <a:r>
              <a:rPr lang="en-GB" sz="2400" b="1" smtClean="0"/>
              <a:t>Preemptive therapy</a:t>
            </a:r>
          </a:p>
          <a:p>
            <a:pPr marL="1009650" lvl="1" indent="-609600" eaLnBrk="1" hangingPunct="1"/>
            <a:r>
              <a:rPr lang="en-GB" sz="2000" smtClean="0"/>
              <a:t>monitor CMV viral load in blood during high risk period, on a weekly basis</a:t>
            </a:r>
          </a:p>
          <a:p>
            <a:pPr marL="1009650" lvl="1" indent="-609600" eaLnBrk="1" hangingPunct="1"/>
            <a:r>
              <a:rPr lang="en-GB" sz="2000" smtClean="0"/>
              <a:t>Treat (GCV) when rises above threshold (eg 1000 c/ml) – most favourable for BMT</a:t>
            </a:r>
            <a:endParaRPr lang="en-US" sz="2000" smtClean="0"/>
          </a:p>
        </p:txBody>
      </p:sp>
      <p:sp>
        <p:nvSpPr>
          <p:cNvPr id="28674" name="Rectangle 2"/>
          <p:cNvSpPr>
            <a:spLocks noGrp="1" noChangeArrowheads="1"/>
          </p:cNvSpPr>
          <p:nvPr>
            <p:ph type="title"/>
          </p:nvPr>
        </p:nvSpPr>
        <p:spPr>
          <a:xfrm>
            <a:off x="685800" y="304800"/>
            <a:ext cx="7772400" cy="1295400"/>
          </a:xfrm>
        </p:spPr>
        <p:txBody>
          <a:bodyPr>
            <a:normAutofit fontScale="90000"/>
          </a:bodyPr>
          <a:lstStyle/>
          <a:p>
            <a:pPr eaLnBrk="1" fontAlgn="auto" hangingPunct="1">
              <a:spcAft>
                <a:spcPts val="0"/>
              </a:spcAft>
              <a:defRPr/>
            </a:pPr>
            <a:r>
              <a:rPr lang="en-GB" smtClean="0"/>
              <a:t>CMV and BMT</a:t>
            </a:r>
            <a:br>
              <a:rPr lang="en-GB" smtClean="0"/>
            </a:br>
            <a:r>
              <a:rPr lang="en-GB" smtClean="0"/>
              <a:t>- Management: 3 options -</a:t>
            </a: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idx="1"/>
          </p:nvPr>
        </p:nvSpPr>
        <p:spPr>
          <a:xfrm>
            <a:off x="685800" y="2438400"/>
            <a:ext cx="7772400" cy="3657600"/>
          </a:xfrm>
        </p:spPr>
        <p:txBody>
          <a:bodyPr/>
          <a:lstStyle/>
          <a:p>
            <a:pPr marL="609600" indent="-609600" eaLnBrk="1" hangingPunct="1">
              <a:buFontTx/>
              <a:buAutoNum type="arabicPeriod"/>
            </a:pPr>
            <a:r>
              <a:rPr lang="en-GB" b="1" smtClean="0"/>
              <a:t>EBV infection in the normal host:</a:t>
            </a:r>
          </a:p>
          <a:p>
            <a:pPr marL="609600" indent="-609600" eaLnBrk="1" hangingPunct="1">
              <a:buFont typeface="Wingdings 3" pitchFamily="18" charset="2"/>
              <a:buNone/>
            </a:pPr>
            <a:endParaRPr lang="en-GB" b="1" smtClean="0"/>
          </a:p>
          <a:p>
            <a:pPr marL="990600" lvl="1" indent="-533400" eaLnBrk="1" hangingPunct="1"/>
            <a:r>
              <a:rPr lang="en-GB" b="1" smtClean="0"/>
              <a:t>Acute: </a:t>
            </a:r>
            <a:r>
              <a:rPr lang="en-GB" smtClean="0"/>
              <a:t>Infectious mononucleosis. EBV infects mainly </a:t>
            </a:r>
            <a:r>
              <a:rPr lang="en-US" smtClean="0"/>
              <a:t>B cells</a:t>
            </a:r>
            <a:endParaRPr lang="en-GB" b="1" smtClean="0"/>
          </a:p>
          <a:p>
            <a:pPr marL="990600" lvl="1" indent="-533400" eaLnBrk="1" hangingPunct="1"/>
            <a:r>
              <a:rPr lang="en-GB" b="1" smtClean="0"/>
              <a:t>Chronic</a:t>
            </a:r>
            <a:r>
              <a:rPr lang="en-GB" smtClean="0"/>
              <a:t>: Lifelong low-grade replication in B lymphocytes with polyclonal activation, kept in check by the cellular immune system (immunosurveillance)</a:t>
            </a:r>
            <a:endParaRPr lang="en-US" smtClean="0"/>
          </a:p>
        </p:txBody>
      </p:sp>
      <p:sp>
        <p:nvSpPr>
          <p:cNvPr id="67586" name="Rectangle 2"/>
          <p:cNvSpPr>
            <a:spLocks noGrp="1" noChangeArrowheads="1"/>
          </p:cNvSpPr>
          <p:nvPr>
            <p:ph type="title"/>
          </p:nvPr>
        </p:nvSpPr>
        <p:spPr>
          <a:xfrm>
            <a:off x="685800" y="381000"/>
            <a:ext cx="7772400" cy="1600200"/>
          </a:xfrm>
        </p:spPr>
        <p:txBody>
          <a:bodyPr>
            <a:normAutofit fontScale="90000"/>
          </a:bodyPr>
          <a:lstStyle/>
          <a:p>
            <a:pPr eaLnBrk="1" fontAlgn="auto" hangingPunct="1">
              <a:spcAft>
                <a:spcPts val="0"/>
              </a:spcAft>
              <a:defRPr/>
            </a:pPr>
            <a:r>
              <a:rPr lang="en-GB" smtClean="0"/>
              <a:t>EBV/PTLD – illustration of immunosurveillance breakdown</a:t>
            </a:r>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idx="1"/>
          </p:nvPr>
        </p:nvSpPr>
        <p:spPr>
          <a:xfrm>
            <a:off x="685800" y="1828800"/>
            <a:ext cx="7772400" cy="4800600"/>
          </a:xfrm>
        </p:spPr>
        <p:txBody>
          <a:bodyPr>
            <a:normAutofit fontScale="92500" lnSpcReduction="10000"/>
          </a:bodyPr>
          <a:lstStyle/>
          <a:p>
            <a:pPr marL="609600" indent="-609600" eaLnBrk="1" fontAlgn="auto" hangingPunct="1">
              <a:spcAft>
                <a:spcPts val="0"/>
              </a:spcAft>
              <a:buFont typeface="Wingdings 3"/>
              <a:buNone/>
              <a:defRPr/>
            </a:pPr>
            <a:r>
              <a:rPr lang="en-GB" sz="2600" b="1" dirty="0" smtClean="0"/>
              <a:t>2. Post-transplant </a:t>
            </a:r>
            <a:r>
              <a:rPr lang="en-GB" sz="2600" b="1" dirty="0" err="1" smtClean="0"/>
              <a:t>lymphoproliferative</a:t>
            </a:r>
            <a:r>
              <a:rPr lang="en-GB" sz="2600" b="1" dirty="0" smtClean="0"/>
              <a:t> disease</a:t>
            </a:r>
          </a:p>
          <a:p>
            <a:pPr marL="609600" indent="-609600" eaLnBrk="1" fontAlgn="auto" hangingPunct="1">
              <a:spcAft>
                <a:spcPts val="0"/>
              </a:spcAft>
              <a:buFont typeface="Wingdings 3"/>
              <a:buNone/>
              <a:defRPr/>
            </a:pPr>
            <a:endParaRPr lang="en-GB" sz="2600" dirty="0" smtClean="0"/>
          </a:p>
          <a:p>
            <a:pPr marL="990600" lvl="1" indent="-533400" eaLnBrk="1" fontAlgn="auto" hangingPunct="1">
              <a:spcBef>
                <a:spcPts val="324"/>
              </a:spcBef>
              <a:spcAft>
                <a:spcPts val="0"/>
              </a:spcAft>
              <a:buFont typeface="Verdana"/>
              <a:buChar char="◦"/>
              <a:defRPr/>
            </a:pPr>
            <a:r>
              <a:rPr lang="en-GB" sz="2600" dirty="0" smtClean="0"/>
              <a:t>Breakdown of </a:t>
            </a:r>
            <a:r>
              <a:rPr lang="en-GB" sz="2600" dirty="0" err="1" smtClean="0"/>
              <a:t>immunosurveillance</a:t>
            </a:r>
            <a:endParaRPr lang="en-GB" sz="2600" dirty="0" smtClean="0"/>
          </a:p>
          <a:p>
            <a:pPr marL="990600" lvl="1" indent="-533400" eaLnBrk="1" fontAlgn="auto" hangingPunct="1">
              <a:spcBef>
                <a:spcPts val="324"/>
              </a:spcBef>
              <a:spcAft>
                <a:spcPts val="0"/>
              </a:spcAft>
              <a:buFont typeface="Verdana"/>
              <a:buChar char="◦"/>
              <a:defRPr/>
            </a:pPr>
            <a:r>
              <a:rPr lang="en-GB" sz="2600" dirty="0" smtClean="0"/>
              <a:t>Latently infected B cells – </a:t>
            </a:r>
            <a:r>
              <a:rPr lang="en-GB" sz="2600" b="1" dirty="0" smtClean="0"/>
              <a:t>polyclonal activation</a:t>
            </a:r>
          </a:p>
          <a:p>
            <a:pPr marL="990600" lvl="1" indent="-533400" eaLnBrk="1" fontAlgn="auto" hangingPunct="1">
              <a:spcBef>
                <a:spcPts val="324"/>
              </a:spcBef>
              <a:spcAft>
                <a:spcPts val="0"/>
              </a:spcAft>
              <a:buFont typeface="Verdana"/>
              <a:buChar char="◦"/>
              <a:defRPr/>
            </a:pPr>
            <a:r>
              <a:rPr lang="en-GB" sz="2600" dirty="0" smtClean="0"/>
              <a:t>Predispose to </a:t>
            </a:r>
            <a:r>
              <a:rPr lang="en-GB" sz="2600" b="1" dirty="0" smtClean="0"/>
              <a:t>lymphoma</a:t>
            </a:r>
          </a:p>
          <a:p>
            <a:pPr marL="990600" lvl="1" indent="-533400" eaLnBrk="1" fontAlgn="auto" hangingPunct="1">
              <a:spcBef>
                <a:spcPts val="324"/>
              </a:spcBef>
              <a:spcAft>
                <a:spcPts val="0"/>
              </a:spcAft>
              <a:buFont typeface="Verdana"/>
              <a:buChar char="◦"/>
              <a:defRPr/>
            </a:pPr>
            <a:r>
              <a:rPr lang="en-GB" sz="2600" u="sng" dirty="0" smtClean="0"/>
              <a:t>Diagnosis</a:t>
            </a:r>
            <a:r>
              <a:rPr lang="en-GB" sz="2600" dirty="0" smtClean="0"/>
              <a:t>: suspicion on EBV viral load (&gt; 10</a:t>
            </a:r>
            <a:r>
              <a:rPr lang="en-GB" sz="2600" baseline="30000" dirty="0" smtClean="0"/>
              <a:t>5 </a:t>
            </a:r>
            <a:r>
              <a:rPr lang="en-GB" sz="2600" dirty="0" smtClean="0"/>
              <a:t>c/ml), biopsy</a:t>
            </a:r>
          </a:p>
          <a:p>
            <a:pPr marL="990600" lvl="1" indent="-533400" eaLnBrk="1" fontAlgn="auto" hangingPunct="1">
              <a:spcBef>
                <a:spcPts val="324"/>
              </a:spcBef>
              <a:spcAft>
                <a:spcPts val="0"/>
              </a:spcAft>
              <a:buFont typeface="Verdana"/>
              <a:buChar char="◦"/>
              <a:defRPr/>
            </a:pPr>
            <a:r>
              <a:rPr lang="en-GB" sz="2600" u="sng" dirty="0" smtClean="0"/>
              <a:t>Management</a:t>
            </a:r>
            <a:r>
              <a:rPr lang="en-GB" sz="2600" dirty="0" smtClean="0"/>
              <a:t>:</a:t>
            </a:r>
          </a:p>
          <a:p>
            <a:pPr marL="1371600" lvl="2" indent="-457200" eaLnBrk="1" fontAlgn="auto" hangingPunct="1">
              <a:spcAft>
                <a:spcPts val="0"/>
              </a:spcAft>
              <a:buFont typeface="Wingdings 2"/>
              <a:buChar char=""/>
              <a:defRPr/>
            </a:pPr>
            <a:r>
              <a:rPr lang="en-GB" sz="2600" dirty="0" smtClean="0"/>
              <a:t>Reduce </a:t>
            </a:r>
            <a:r>
              <a:rPr lang="en-GB" sz="2600" dirty="0" err="1" smtClean="0"/>
              <a:t>immunosuppression</a:t>
            </a:r>
            <a:r>
              <a:rPr lang="en-GB" sz="2600" dirty="0" smtClean="0"/>
              <a:t> </a:t>
            </a:r>
            <a:r>
              <a:rPr lang="en-GB" sz="2000" dirty="0" smtClean="0"/>
              <a:t>(regression in </a:t>
            </a:r>
            <a:r>
              <a:rPr lang="en-GB" sz="2000" u="sng" dirty="0" smtClean="0"/>
              <a:t>&lt;</a:t>
            </a:r>
            <a:r>
              <a:rPr lang="en-GB" sz="2000" dirty="0" smtClean="0"/>
              <a:t> 50%)</a:t>
            </a:r>
          </a:p>
          <a:p>
            <a:pPr marL="1371600" lvl="2" indent="-457200" eaLnBrk="1" fontAlgn="auto" hangingPunct="1">
              <a:spcAft>
                <a:spcPts val="0"/>
              </a:spcAft>
              <a:buFont typeface="Wingdings 2"/>
              <a:buChar char=""/>
              <a:defRPr/>
            </a:pPr>
            <a:r>
              <a:rPr lang="en-GB" sz="2600" b="1" dirty="0" smtClean="0"/>
              <a:t>Anti-CD20</a:t>
            </a:r>
            <a:r>
              <a:rPr lang="en-GB" sz="2600" dirty="0" smtClean="0"/>
              <a:t> monoclonal </a:t>
            </a:r>
            <a:r>
              <a:rPr lang="en-GB" sz="2600" dirty="0" err="1" smtClean="0"/>
              <a:t>Ab</a:t>
            </a:r>
            <a:r>
              <a:rPr lang="en-GB" sz="2600" dirty="0" smtClean="0"/>
              <a:t> therapy (B cell marker) </a:t>
            </a:r>
            <a:r>
              <a:rPr lang="en-GB" sz="2600" i="1" dirty="0" smtClean="0"/>
              <a:t>(“</a:t>
            </a:r>
            <a:r>
              <a:rPr lang="en-GB" sz="2600" i="1" dirty="0" err="1" smtClean="0"/>
              <a:t>rituximab</a:t>
            </a:r>
            <a:r>
              <a:rPr lang="en-GB" sz="2600" i="1" dirty="0" smtClean="0"/>
              <a:t>”)</a:t>
            </a:r>
            <a:endParaRPr lang="en-US" sz="2600" i="1" dirty="0" smtClean="0"/>
          </a:p>
        </p:txBody>
      </p:sp>
      <p:sp>
        <p:nvSpPr>
          <p:cNvPr id="69634" name="Rectangle 2"/>
          <p:cNvSpPr>
            <a:spLocks noGrp="1" noChangeArrowheads="1"/>
          </p:cNvSpPr>
          <p:nvPr>
            <p:ph type="title"/>
          </p:nvPr>
        </p:nvSpPr>
        <p:spPr>
          <a:xfrm>
            <a:off x="685800" y="304800"/>
            <a:ext cx="7772400" cy="1447800"/>
          </a:xfrm>
        </p:spPr>
        <p:txBody>
          <a:bodyPr>
            <a:normAutofit fontScale="90000"/>
          </a:bodyPr>
          <a:lstStyle/>
          <a:p>
            <a:pPr eaLnBrk="1" fontAlgn="auto" hangingPunct="1">
              <a:spcAft>
                <a:spcPts val="0"/>
              </a:spcAft>
              <a:defRPr/>
            </a:pPr>
            <a:r>
              <a:rPr lang="en-GB" smtClean="0"/>
              <a:t>EBV/PTLD – illustration of immunosurveillance breakdown</a:t>
            </a: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4294967295"/>
          </p:nvPr>
        </p:nvSpPr>
        <p:spPr/>
        <p:txBody>
          <a:bodyPr>
            <a:normAutofit lnSpcReduction="10000"/>
          </a:bodyPr>
          <a:lstStyle/>
          <a:p>
            <a:pPr marL="365760" indent="-256032" eaLnBrk="1" fontAlgn="auto" hangingPunct="1">
              <a:spcAft>
                <a:spcPts val="0"/>
              </a:spcAft>
              <a:buFont typeface="Wingdings 3"/>
              <a:buChar char=""/>
              <a:defRPr/>
            </a:pPr>
            <a:r>
              <a:rPr lang="en-GB" sz="2800" dirty="0" smtClean="0"/>
              <a:t>Usually result from reactivation of endogenous virus (primary and </a:t>
            </a:r>
            <a:r>
              <a:rPr lang="en-GB" sz="2800" dirty="0" err="1" smtClean="0"/>
              <a:t>reinfection</a:t>
            </a:r>
            <a:r>
              <a:rPr lang="en-GB" sz="2800" dirty="0" smtClean="0"/>
              <a:t> may occur)</a:t>
            </a:r>
          </a:p>
          <a:p>
            <a:pPr marL="365760" indent="-256032" eaLnBrk="1" fontAlgn="auto" hangingPunct="1">
              <a:spcAft>
                <a:spcPts val="0"/>
              </a:spcAft>
              <a:buFont typeface="Wingdings 3"/>
              <a:buChar char=""/>
              <a:defRPr/>
            </a:pPr>
            <a:r>
              <a:rPr lang="en-GB" sz="2800" dirty="0" smtClean="0"/>
              <a:t>HHV-6 infections: </a:t>
            </a:r>
          </a:p>
          <a:p>
            <a:pPr marL="621792" lvl="1" eaLnBrk="1" fontAlgn="auto" hangingPunct="1">
              <a:spcBef>
                <a:spcPts val="324"/>
              </a:spcBef>
              <a:spcAft>
                <a:spcPts val="0"/>
              </a:spcAft>
              <a:buFont typeface="Verdana"/>
              <a:buChar char="◦"/>
              <a:defRPr/>
            </a:pPr>
            <a:r>
              <a:rPr lang="en-GB" sz="2400" dirty="0" smtClean="0"/>
              <a:t>May cause graft rejection</a:t>
            </a:r>
          </a:p>
          <a:p>
            <a:pPr marL="621792" lvl="1" eaLnBrk="1" fontAlgn="auto" hangingPunct="1">
              <a:spcBef>
                <a:spcPts val="324"/>
              </a:spcBef>
              <a:spcAft>
                <a:spcPts val="0"/>
              </a:spcAft>
              <a:buFont typeface="Verdana"/>
              <a:buChar char="◦"/>
              <a:defRPr/>
            </a:pPr>
            <a:r>
              <a:rPr lang="en-GB" sz="2400" dirty="0" smtClean="0"/>
              <a:t>In BMT patients, can cause </a:t>
            </a:r>
            <a:r>
              <a:rPr lang="en-GB" sz="2400" dirty="0" err="1" smtClean="0"/>
              <a:t>pneumonitis</a:t>
            </a:r>
            <a:r>
              <a:rPr lang="en-GB" sz="2400" dirty="0" smtClean="0"/>
              <a:t>, hepatitis, bone marrow suppression and encephalitis</a:t>
            </a:r>
          </a:p>
          <a:p>
            <a:pPr marL="365760" indent="-256032" eaLnBrk="1" fontAlgn="auto" hangingPunct="1">
              <a:spcAft>
                <a:spcPts val="0"/>
              </a:spcAft>
              <a:buFont typeface="Wingdings 3"/>
              <a:buChar char=""/>
              <a:defRPr/>
            </a:pPr>
            <a:r>
              <a:rPr lang="en-GB" sz="2800" u="sng" dirty="0" smtClean="0"/>
              <a:t>Diagnosis</a:t>
            </a:r>
            <a:r>
              <a:rPr lang="en-GB" sz="2800" dirty="0" smtClean="0"/>
              <a:t>: PCR on blood</a:t>
            </a:r>
          </a:p>
          <a:p>
            <a:pPr marL="365760" indent="-256032" eaLnBrk="1" fontAlgn="auto" hangingPunct="1">
              <a:spcAft>
                <a:spcPts val="0"/>
              </a:spcAft>
              <a:buFont typeface="Wingdings 3"/>
              <a:buChar char=""/>
              <a:defRPr/>
            </a:pPr>
            <a:r>
              <a:rPr lang="en-GB" sz="2800" u="sng" dirty="0" smtClean="0"/>
              <a:t>Treatment</a:t>
            </a:r>
            <a:r>
              <a:rPr lang="en-GB" sz="2800" dirty="0" smtClean="0"/>
              <a:t>: </a:t>
            </a:r>
            <a:r>
              <a:rPr lang="en-GB" sz="2800" dirty="0" err="1" smtClean="0"/>
              <a:t>ganciclovir</a:t>
            </a:r>
            <a:r>
              <a:rPr lang="en-GB" sz="2800" dirty="0" smtClean="0"/>
              <a:t>, </a:t>
            </a:r>
            <a:r>
              <a:rPr lang="en-GB" sz="2800" dirty="0" err="1" smtClean="0"/>
              <a:t>foscarnet</a:t>
            </a:r>
            <a:r>
              <a:rPr lang="en-GB" sz="2800" dirty="0" smtClean="0"/>
              <a:t> or </a:t>
            </a:r>
            <a:r>
              <a:rPr lang="en-GB" sz="2800" dirty="0" err="1" smtClean="0"/>
              <a:t>cidofovir</a:t>
            </a:r>
            <a:endParaRPr lang="en-US" sz="2800" dirty="0" smtClean="0"/>
          </a:p>
          <a:p>
            <a:pPr marL="365760" indent="-256032" eaLnBrk="1" fontAlgn="auto" hangingPunct="1">
              <a:spcAft>
                <a:spcPts val="0"/>
              </a:spcAft>
              <a:buFont typeface="Wingdings 3"/>
              <a:buChar char=""/>
              <a:defRPr/>
            </a:pPr>
            <a:endParaRPr lang="en-GB" sz="2800" dirty="0" smtClean="0"/>
          </a:p>
          <a:p>
            <a:pPr marL="365760" indent="-256032" eaLnBrk="1" fontAlgn="auto" hangingPunct="1">
              <a:spcAft>
                <a:spcPts val="0"/>
              </a:spcAft>
              <a:buFont typeface="Wingdings 3"/>
              <a:buChar char=""/>
              <a:defRPr/>
            </a:pPr>
            <a:endParaRPr lang="en-GB" sz="2800" dirty="0" smtClean="0"/>
          </a:p>
          <a:p>
            <a:pPr marL="365760" indent="-256032" eaLnBrk="1" fontAlgn="auto" hangingPunct="1">
              <a:spcAft>
                <a:spcPts val="0"/>
              </a:spcAft>
              <a:buFont typeface="Wingdings 3"/>
              <a:buChar char=""/>
              <a:defRPr/>
            </a:pPr>
            <a:endParaRPr lang="en-GB" sz="2800" dirty="0" smtClean="0"/>
          </a:p>
        </p:txBody>
      </p:sp>
      <p:sp>
        <p:nvSpPr>
          <p:cNvPr id="27650" name="Rectangle 2"/>
          <p:cNvSpPr>
            <a:spLocks noGrp="1" noChangeArrowheads="1"/>
          </p:cNvSpPr>
          <p:nvPr>
            <p:ph type="title" idx="4294967295"/>
          </p:nvPr>
        </p:nvSpPr>
        <p:spPr/>
        <p:txBody>
          <a:bodyPr rtlCol="0">
            <a:normAutofit fontScale="90000"/>
          </a:bodyPr>
          <a:lstStyle/>
          <a:p>
            <a:pPr eaLnBrk="1" fontAlgn="auto" hangingPunct="1">
              <a:spcAft>
                <a:spcPts val="0"/>
              </a:spcAft>
              <a:defRPr/>
            </a:pPr>
            <a:r>
              <a:rPr lang="en-GB" sz="4000" dirty="0"/>
              <a:t>HHV-6 </a:t>
            </a:r>
            <a:r>
              <a:rPr lang="en-GB" sz="4000" dirty="0" smtClean="0"/>
              <a:t>infections</a:t>
            </a:r>
            <a:r>
              <a:rPr lang="en-GB" sz="4000" dirty="0"/>
              <a:t/>
            </a:r>
            <a:br>
              <a:rPr lang="en-GB" sz="4000" dirty="0"/>
            </a:br>
            <a:endParaRPr lang="en-GB"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noChangeArrowheads="1"/>
          </p:cNvSpPr>
          <p:nvPr>
            <p:ph idx="1"/>
          </p:nvPr>
        </p:nvSpPr>
        <p:spPr>
          <a:xfrm>
            <a:off x="685800" y="1905000"/>
            <a:ext cx="7772400" cy="4724400"/>
          </a:xfrm>
        </p:spPr>
        <p:txBody>
          <a:bodyPr/>
          <a:lstStyle/>
          <a:p>
            <a:pPr eaLnBrk="1" hangingPunct="1"/>
            <a:r>
              <a:rPr lang="en-GB" smtClean="0"/>
              <a:t>Particular problem </a:t>
            </a:r>
            <a:r>
              <a:rPr lang="en-GB" b="1" smtClean="0"/>
              <a:t>post-BMT</a:t>
            </a:r>
            <a:r>
              <a:rPr lang="en-GB" smtClean="0"/>
              <a:t> (paeds!)</a:t>
            </a:r>
          </a:p>
          <a:p>
            <a:pPr eaLnBrk="1" hangingPunct="1"/>
            <a:endParaRPr lang="en-GB" b="1" smtClean="0"/>
          </a:p>
          <a:p>
            <a:pPr eaLnBrk="1" hangingPunct="1"/>
            <a:r>
              <a:rPr lang="en-GB" smtClean="0"/>
              <a:t>Exogenous infection or reactivation of persistent endogenous infection.</a:t>
            </a:r>
          </a:p>
          <a:p>
            <a:pPr eaLnBrk="1" hangingPunct="1"/>
            <a:endParaRPr lang="en-GB" smtClean="0"/>
          </a:p>
          <a:p>
            <a:pPr eaLnBrk="1" hangingPunct="1"/>
            <a:r>
              <a:rPr lang="en-GB" smtClean="0"/>
              <a:t>More common with T cell-depleted grafts</a:t>
            </a:r>
          </a:p>
          <a:p>
            <a:pPr eaLnBrk="1" hangingPunct="1"/>
            <a:r>
              <a:rPr lang="en-GB" u="sng" smtClean="0"/>
              <a:t>Prognosis</a:t>
            </a:r>
            <a:r>
              <a:rPr lang="en-GB" smtClean="0"/>
              <a:t>: </a:t>
            </a:r>
            <a:r>
              <a:rPr lang="en-GB" b="1" smtClean="0"/>
              <a:t>High mortality</a:t>
            </a:r>
            <a:r>
              <a:rPr lang="en-GB" smtClean="0"/>
              <a:t> with disseminated infection</a:t>
            </a:r>
          </a:p>
        </p:txBody>
      </p:sp>
      <p:sp>
        <p:nvSpPr>
          <p:cNvPr id="78850" name="Rectangle 2"/>
          <p:cNvSpPr>
            <a:spLocks noGrp="1" noChangeArrowheads="1"/>
          </p:cNvSpPr>
          <p:nvPr>
            <p:ph type="title"/>
          </p:nvPr>
        </p:nvSpPr>
        <p:spPr>
          <a:xfrm>
            <a:off x="685800" y="533400"/>
            <a:ext cx="7772400" cy="914400"/>
          </a:xfrm>
        </p:spPr>
        <p:txBody>
          <a:bodyPr/>
          <a:lstStyle/>
          <a:p>
            <a:pPr eaLnBrk="1" fontAlgn="auto" hangingPunct="1">
              <a:spcAft>
                <a:spcPts val="0"/>
              </a:spcAft>
              <a:defRPr/>
            </a:pPr>
            <a:r>
              <a:rPr lang="en-GB" smtClean="0"/>
              <a:t>Adenovirus</a:t>
            </a: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idx="1"/>
          </p:nvPr>
        </p:nvSpPr>
        <p:spPr>
          <a:xfrm>
            <a:off x="1219200" y="2209800"/>
            <a:ext cx="7239000" cy="4114800"/>
          </a:xfrm>
        </p:spPr>
        <p:txBody>
          <a:bodyPr/>
          <a:lstStyle/>
          <a:p>
            <a:pPr lvl="4" eaLnBrk="1" hangingPunct="1">
              <a:buFont typeface="Arial" charset="0"/>
              <a:buNone/>
            </a:pPr>
            <a:r>
              <a:rPr lang="en-GB" sz="3400" smtClean="0">
                <a:latin typeface="Arial" charset="0"/>
              </a:rPr>
              <a:t>Fever</a:t>
            </a:r>
          </a:p>
          <a:p>
            <a:pPr lvl="4" eaLnBrk="1" hangingPunct="1">
              <a:buFont typeface="Arial" charset="0"/>
              <a:buNone/>
            </a:pPr>
            <a:r>
              <a:rPr lang="en-GB" sz="3400" smtClean="0">
                <a:latin typeface="Arial" charset="0"/>
              </a:rPr>
              <a:t>Bone marrow supression</a:t>
            </a:r>
          </a:p>
          <a:p>
            <a:pPr eaLnBrk="1" hangingPunct="1">
              <a:buFontTx/>
              <a:buNone/>
            </a:pPr>
            <a:r>
              <a:rPr lang="en-GB" sz="3400" smtClean="0">
                <a:latin typeface="Arial" charset="0"/>
              </a:rPr>
              <a:t> 			Haemorrhagic cystitis</a:t>
            </a:r>
          </a:p>
          <a:p>
            <a:pPr eaLnBrk="1" hangingPunct="1">
              <a:buFontTx/>
              <a:buNone/>
            </a:pPr>
            <a:r>
              <a:rPr lang="en-GB" sz="3400" smtClean="0">
                <a:latin typeface="Arial" charset="0"/>
              </a:rPr>
              <a:t>			Necrotising pneumonitis</a:t>
            </a:r>
          </a:p>
          <a:p>
            <a:pPr eaLnBrk="1" hangingPunct="1">
              <a:buFontTx/>
              <a:buNone/>
            </a:pPr>
            <a:r>
              <a:rPr lang="en-GB" sz="3400" smtClean="0">
                <a:latin typeface="Arial" charset="0"/>
              </a:rPr>
              <a:t>			Hepatitis</a:t>
            </a:r>
          </a:p>
          <a:p>
            <a:pPr eaLnBrk="1" hangingPunct="1">
              <a:buFontTx/>
              <a:buNone/>
            </a:pPr>
            <a:r>
              <a:rPr lang="en-GB" sz="3400" smtClean="0">
                <a:latin typeface="Arial" charset="0"/>
              </a:rPr>
              <a:t>			Colitis</a:t>
            </a:r>
            <a:endParaRPr lang="en-US" sz="3600" smtClean="0">
              <a:latin typeface="Arial" charset="0"/>
            </a:endParaRPr>
          </a:p>
        </p:txBody>
      </p:sp>
      <p:sp>
        <p:nvSpPr>
          <p:cNvPr id="35842" name="Rectangle 2"/>
          <p:cNvSpPr>
            <a:spLocks noGrp="1" noChangeArrowheads="1"/>
          </p:cNvSpPr>
          <p:nvPr>
            <p:ph type="title"/>
          </p:nvPr>
        </p:nvSpPr>
        <p:spPr>
          <a:xfrm>
            <a:off x="685800" y="304800"/>
            <a:ext cx="8001000" cy="1371600"/>
          </a:xfrm>
        </p:spPr>
        <p:txBody>
          <a:bodyPr>
            <a:normAutofit fontScale="90000"/>
          </a:bodyPr>
          <a:lstStyle/>
          <a:p>
            <a:pPr eaLnBrk="1" fontAlgn="auto" hangingPunct="1">
              <a:spcAft>
                <a:spcPts val="0"/>
              </a:spcAft>
              <a:defRPr/>
            </a:pPr>
            <a:r>
              <a:rPr lang="en-GB" sz="4800" dirty="0" smtClean="0">
                <a:latin typeface="Arial" charset="0"/>
              </a:rPr>
              <a:t>Adenovirus</a:t>
            </a:r>
            <a:br>
              <a:rPr lang="en-GB" sz="4800" dirty="0" smtClean="0">
                <a:latin typeface="Arial" charset="0"/>
              </a:rPr>
            </a:br>
            <a:r>
              <a:rPr lang="en-GB" sz="4800" dirty="0" err="1" smtClean="0">
                <a:latin typeface="Arial" charset="0"/>
              </a:rPr>
              <a:t>Immunocompromised</a:t>
            </a:r>
            <a:r>
              <a:rPr lang="en-GB" sz="4800" dirty="0" smtClean="0">
                <a:latin typeface="Arial" charset="0"/>
              </a:rPr>
              <a:t> host</a:t>
            </a:r>
            <a:endParaRPr lang="en-US" sz="4800" dirty="0" smtClean="0">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2"/>
          <p:cNvSpPr>
            <a:spLocks noGrp="1"/>
          </p:cNvSpPr>
          <p:nvPr>
            <p:ph idx="1"/>
          </p:nvPr>
        </p:nvSpPr>
        <p:spPr/>
        <p:txBody>
          <a:bodyPr/>
          <a:lstStyle/>
          <a:p>
            <a:pPr eaLnBrk="1" hangingPunct="1">
              <a:lnSpc>
                <a:spcPct val="90000"/>
              </a:lnSpc>
            </a:pPr>
            <a:endParaRPr lang="en-GB" sz="3000" u="sng" smtClean="0"/>
          </a:p>
          <a:p>
            <a:pPr eaLnBrk="1" hangingPunct="1">
              <a:lnSpc>
                <a:spcPct val="90000"/>
              </a:lnSpc>
            </a:pPr>
            <a:r>
              <a:rPr lang="en-GB" sz="3000" u="sng" smtClean="0"/>
              <a:t>Diagnosis</a:t>
            </a:r>
            <a:r>
              <a:rPr lang="en-GB" sz="3000" smtClean="0"/>
              <a:t>:</a:t>
            </a:r>
          </a:p>
          <a:p>
            <a:pPr eaLnBrk="1" hangingPunct="1">
              <a:lnSpc>
                <a:spcPct val="90000"/>
              </a:lnSpc>
            </a:pPr>
            <a:endParaRPr lang="en-GB" sz="3000" smtClean="0"/>
          </a:p>
          <a:p>
            <a:pPr lvl="1" eaLnBrk="1" hangingPunct="1">
              <a:lnSpc>
                <a:spcPct val="90000"/>
              </a:lnSpc>
            </a:pPr>
            <a:r>
              <a:rPr lang="en-GB" sz="3000" smtClean="0"/>
              <a:t>Adenovirus </a:t>
            </a:r>
            <a:r>
              <a:rPr lang="en-GB" sz="3000" b="1" smtClean="0"/>
              <a:t>PCR in blood</a:t>
            </a:r>
            <a:r>
              <a:rPr lang="en-GB" sz="3000" smtClean="0"/>
              <a:t> (weekly surveillance?)</a:t>
            </a:r>
          </a:p>
          <a:p>
            <a:pPr lvl="1" eaLnBrk="1" hangingPunct="1">
              <a:lnSpc>
                <a:spcPct val="90000"/>
              </a:lnSpc>
            </a:pPr>
            <a:r>
              <a:rPr lang="en-GB" sz="3000" smtClean="0"/>
              <a:t>Virus detection in two different sites (eg stool and BAL) = disseminated infection</a:t>
            </a:r>
          </a:p>
          <a:p>
            <a:pPr eaLnBrk="1" hangingPunct="1"/>
            <a:endParaRPr lang="fr-FR"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latin typeface="Arial" charset="0"/>
              </a:rPr>
              <a:t>Adenovirus</a:t>
            </a:r>
            <a:br>
              <a:rPr lang="en-GB" dirty="0" smtClean="0">
                <a:latin typeface="Arial" charset="0"/>
              </a:rPr>
            </a:br>
            <a:r>
              <a:rPr lang="en-GB" dirty="0" err="1" smtClean="0">
                <a:latin typeface="Arial" charset="0"/>
              </a:rPr>
              <a:t>Immunocompromised</a:t>
            </a:r>
            <a:r>
              <a:rPr lang="en-GB" dirty="0" smtClean="0">
                <a:latin typeface="Arial" charset="0"/>
              </a:rPr>
              <a:t> host</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p:txBody>
          <a:bodyPr/>
          <a:lstStyle/>
          <a:p>
            <a:pPr eaLnBrk="1" hangingPunct="1"/>
            <a:endParaRPr lang="en-GB" smtClean="0"/>
          </a:p>
          <a:p>
            <a:pPr eaLnBrk="1" hangingPunct="1"/>
            <a:r>
              <a:rPr lang="en-GB" smtClean="0"/>
              <a:t>Preemptive therapy: different policy </a:t>
            </a:r>
            <a:endParaRPr lang="fr-FR" smtClean="0"/>
          </a:p>
          <a:p>
            <a:pPr eaLnBrk="1" hangingPunct="1"/>
            <a:r>
              <a:rPr lang="fr-FR" smtClean="0"/>
              <a:t>Strong association between immune reconstitution and clearance of ADV</a:t>
            </a:r>
          </a:p>
          <a:p>
            <a:pPr eaLnBrk="1" hangingPunct="1"/>
            <a:r>
              <a:rPr lang="fr-FR" smtClean="0"/>
              <a:t>Cidofovir: </a:t>
            </a:r>
          </a:p>
          <a:p>
            <a:pPr lvl="1" eaLnBrk="1" hangingPunct="1"/>
            <a:r>
              <a:rPr lang="fr-FR" smtClean="0"/>
              <a:t>Acyclic nucleoside phosphonate analogue</a:t>
            </a:r>
          </a:p>
          <a:p>
            <a:pPr lvl="1" eaLnBrk="1" hangingPunct="1"/>
            <a:r>
              <a:rPr lang="fr-FR" smtClean="0"/>
              <a:t>nephrotoxic++</a:t>
            </a:r>
          </a:p>
          <a:p>
            <a:pPr eaLnBrk="1" hangingPunct="1"/>
            <a:r>
              <a:rPr lang="fr-FR" smtClean="0"/>
              <a:t>T cell donor infusion</a:t>
            </a:r>
          </a:p>
          <a:p>
            <a:pPr eaLnBrk="1" hangingPunct="1"/>
            <a:r>
              <a:rPr lang="fr-FR" smtClean="0"/>
              <a:t>IVIG…</a:t>
            </a:r>
          </a:p>
          <a:p>
            <a:pPr eaLnBrk="1" hangingPunct="1"/>
            <a:endParaRPr lang="fr-FR" smtClean="0"/>
          </a:p>
          <a:p>
            <a:pPr lvl="1" eaLnBrk="1" hangingPunct="1">
              <a:buFont typeface="Arial" charset="0"/>
              <a:buNone/>
            </a:pPr>
            <a:endParaRPr lang="fr-FR" smtClean="0"/>
          </a:p>
          <a:p>
            <a:pPr lvl="1" eaLnBrk="1" hangingPunct="1">
              <a:buFont typeface="Wingdings" pitchFamily="2" charset="2"/>
              <a:buNone/>
            </a:pPr>
            <a:endParaRPr lang="fr-FR" smtClean="0"/>
          </a:p>
          <a:p>
            <a:pPr lvl="1" eaLnBrk="1" hangingPunct="1"/>
            <a:endParaRPr lang="fr-FR" smtClean="0"/>
          </a:p>
        </p:txBody>
      </p:sp>
      <p:sp>
        <p:nvSpPr>
          <p:cNvPr id="20482" name="Rectangle 2"/>
          <p:cNvSpPr>
            <a:spLocks noGrp="1" noChangeArrowheads="1"/>
          </p:cNvSpPr>
          <p:nvPr>
            <p:ph type="title"/>
          </p:nvPr>
        </p:nvSpPr>
        <p:spPr/>
        <p:txBody>
          <a:bodyPr>
            <a:normAutofit fontScale="90000"/>
          </a:bodyPr>
          <a:lstStyle/>
          <a:p>
            <a:pPr eaLnBrk="1" fontAlgn="auto" hangingPunct="1">
              <a:spcAft>
                <a:spcPts val="0"/>
              </a:spcAft>
              <a:defRPr/>
            </a:pPr>
            <a:r>
              <a:rPr lang="fr-FR" dirty="0" err="1" smtClean="0"/>
              <a:t>Treatment</a:t>
            </a:r>
            <a:r>
              <a:rPr lang="fr-FR" dirty="0" smtClean="0"/>
              <a:t> of </a:t>
            </a:r>
            <a:r>
              <a:rPr lang="fr-FR" dirty="0" err="1" smtClean="0"/>
              <a:t>Adenovirus</a:t>
            </a:r>
            <a:r>
              <a:rPr lang="fr-FR" dirty="0" smtClean="0"/>
              <a:t> infection in the </a:t>
            </a:r>
            <a:r>
              <a:rPr lang="fr-FR" dirty="0" err="1" smtClean="0"/>
              <a:t>immunocompromised</a:t>
            </a:r>
            <a:endParaRPr lang="fr-FR"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ctrTitle" idx="4294967295"/>
          </p:nvPr>
        </p:nvSpPr>
        <p:spPr>
          <a:xfrm>
            <a:off x="685800" y="1752601"/>
            <a:ext cx="7772400" cy="1829761"/>
          </a:xfrm>
        </p:spPr>
        <p:txBody>
          <a:bodyPr anchor="b"/>
          <a:lstStyle/>
          <a:p>
            <a:pPr algn="r" eaLnBrk="1" fontAlgn="auto" hangingPunct="1">
              <a:spcAft>
                <a:spcPts val="0"/>
              </a:spcAft>
              <a:defRPr/>
            </a:pPr>
            <a:r>
              <a:rPr lang="en-GB" sz="4800" smtClean="0"/>
              <a:t>HIV patients</a:t>
            </a:r>
            <a:endParaRPr lang="fr-FR" sz="4800" smtClean="0"/>
          </a:p>
        </p:txBody>
      </p:sp>
      <p:sp>
        <p:nvSpPr>
          <p:cNvPr id="123907" name="Subtitle 2"/>
          <p:cNvSpPr>
            <a:spLocks noGrp="1"/>
          </p:cNvSpPr>
          <p:nvPr>
            <p:ph type="subTitle" idx="4294967295"/>
          </p:nvPr>
        </p:nvSpPr>
        <p:spPr>
          <a:xfrm>
            <a:off x="685800" y="3611563"/>
            <a:ext cx="7772400" cy="1200150"/>
          </a:xfrm>
        </p:spPr>
        <p:txBody>
          <a:bodyPr lIns="45720" rIns="45720"/>
          <a:lstStyle/>
          <a:p>
            <a:pPr marL="0" indent="0" algn="r" eaLnBrk="1" hangingPunct="1">
              <a:buFont typeface="Arial" charset="0"/>
              <a:buNone/>
            </a:pPr>
            <a:endParaRPr lang="en-US" smtClean="0">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idx="4294967295"/>
          </p:nvPr>
        </p:nvSpPr>
        <p:spPr>
          <a:xfrm>
            <a:off x="685800" y="1981200"/>
            <a:ext cx="7924800" cy="4114800"/>
          </a:xfrm>
        </p:spPr>
        <p:txBody>
          <a:bodyPr/>
          <a:lstStyle/>
          <a:p>
            <a:pPr eaLnBrk="1" hangingPunct="1"/>
            <a:r>
              <a:rPr lang="en-GB" smtClean="0"/>
              <a:t>Risk of developing specific opportunistic infections can be predicted from </a:t>
            </a:r>
            <a:r>
              <a:rPr lang="en-GB" b="1" smtClean="0"/>
              <a:t>CD4 count</a:t>
            </a:r>
          </a:p>
          <a:p>
            <a:pPr eaLnBrk="1" hangingPunct="1"/>
            <a:endParaRPr lang="en-GB" smtClean="0"/>
          </a:p>
          <a:p>
            <a:pPr eaLnBrk="1" hangingPunct="1"/>
            <a:r>
              <a:rPr lang="en-GB" smtClean="0"/>
              <a:t>eg CMV retinitis when CD4 &lt;100 /ul</a:t>
            </a:r>
          </a:p>
          <a:p>
            <a:pPr eaLnBrk="1" hangingPunct="1"/>
            <a:endParaRPr lang="en-US" smtClean="0"/>
          </a:p>
        </p:txBody>
      </p:sp>
      <p:sp>
        <p:nvSpPr>
          <p:cNvPr id="106498" name="Rectangle 2"/>
          <p:cNvSpPr>
            <a:spLocks noGrp="1" noChangeArrowheads="1"/>
          </p:cNvSpPr>
          <p:nvPr>
            <p:ph type="title" idx="4294967295"/>
          </p:nvPr>
        </p:nvSpPr>
        <p:spPr/>
        <p:txBody>
          <a:bodyPr rtlCol="0"/>
          <a:lstStyle/>
          <a:p>
            <a:pPr eaLnBrk="1" fontAlgn="auto" hangingPunct="1">
              <a:spcAft>
                <a:spcPts val="0"/>
              </a:spcAft>
              <a:defRPr/>
            </a:pPr>
            <a:r>
              <a:rPr lang="en-GB" smtClean="0"/>
              <a:t>HIV patients</a:t>
            </a: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4294967295"/>
          </p:nvPr>
        </p:nvSpPr>
        <p:spPr>
          <a:xfrm>
            <a:off x="685800" y="1981200"/>
            <a:ext cx="7772400" cy="4343400"/>
          </a:xfrm>
        </p:spPr>
        <p:txBody>
          <a:bodyPr rtlCol="0">
            <a:normAutofit fontScale="92500" lnSpcReduction="20000"/>
          </a:bodyPr>
          <a:lstStyle/>
          <a:p>
            <a:pPr marL="365760" indent="-256032" eaLnBrk="1" fontAlgn="auto" hangingPunct="1">
              <a:spcAft>
                <a:spcPts val="0"/>
              </a:spcAft>
              <a:buFont typeface="Arial" pitchFamily="34" charset="0"/>
              <a:buChar char="•"/>
              <a:defRPr/>
            </a:pPr>
            <a:r>
              <a:rPr lang="en-GB" sz="3500" dirty="0" smtClean="0"/>
              <a:t>Innate immunodeficiency</a:t>
            </a:r>
          </a:p>
          <a:p>
            <a:pPr marL="621792" lvl="1" eaLnBrk="1" fontAlgn="auto" hangingPunct="1">
              <a:spcBef>
                <a:spcPts val="324"/>
              </a:spcBef>
              <a:spcAft>
                <a:spcPts val="0"/>
              </a:spcAft>
              <a:buFont typeface="Arial" pitchFamily="34" charset="0"/>
              <a:buChar char="–"/>
              <a:defRPr/>
            </a:pPr>
            <a:r>
              <a:rPr lang="en-GB" sz="2800" b="1" dirty="0" smtClean="0"/>
              <a:t>Primary immunodeficiency:</a:t>
            </a:r>
            <a:r>
              <a:rPr lang="en-GB" sz="2800" dirty="0" smtClean="0"/>
              <a:t> </a:t>
            </a:r>
          </a:p>
          <a:p>
            <a:pPr marL="621792" lvl="1" eaLnBrk="1" fontAlgn="auto" hangingPunct="1">
              <a:spcBef>
                <a:spcPts val="324"/>
              </a:spcBef>
              <a:spcAft>
                <a:spcPts val="0"/>
              </a:spcAft>
              <a:buFont typeface="Verdana"/>
              <a:buNone/>
              <a:defRPr/>
            </a:pPr>
            <a:r>
              <a:rPr lang="en-GB" sz="2600" dirty="0" smtClean="0"/>
              <a:t>Severe Combined Immunodeficiency</a:t>
            </a:r>
          </a:p>
          <a:p>
            <a:pPr marL="621792" lvl="1" eaLnBrk="1" fontAlgn="auto" hangingPunct="1">
              <a:spcBef>
                <a:spcPts val="324"/>
              </a:spcBef>
              <a:spcAft>
                <a:spcPts val="0"/>
              </a:spcAft>
              <a:buFont typeface="Arial" pitchFamily="34" charset="0"/>
              <a:buChar char="–"/>
              <a:defRPr/>
            </a:pPr>
            <a:endParaRPr lang="en-GB" sz="2800" dirty="0" smtClean="0"/>
          </a:p>
          <a:p>
            <a:pPr marL="365760" indent="-256032" eaLnBrk="1" fontAlgn="auto" hangingPunct="1">
              <a:spcAft>
                <a:spcPts val="0"/>
              </a:spcAft>
              <a:buFont typeface="Arial" pitchFamily="34" charset="0"/>
              <a:buChar char="•"/>
              <a:defRPr/>
            </a:pPr>
            <a:r>
              <a:rPr lang="en-GB" sz="3400" dirty="0" smtClean="0"/>
              <a:t>Acquired immunodeficiency</a:t>
            </a:r>
          </a:p>
          <a:p>
            <a:pPr marL="621792" lvl="1" eaLnBrk="1" fontAlgn="auto" hangingPunct="1">
              <a:spcBef>
                <a:spcPts val="324"/>
              </a:spcBef>
              <a:spcAft>
                <a:spcPts val="0"/>
              </a:spcAft>
              <a:buFont typeface="Arial" pitchFamily="34" charset="0"/>
              <a:buChar char="–"/>
              <a:defRPr/>
            </a:pPr>
            <a:r>
              <a:rPr lang="en-GB" sz="2800" b="1" dirty="0" smtClean="0"/>
              <a:t>Malignancy:</a:t>
            </a:r>
            <a:r>
              <a:rPr lang="en-GB" sz="2800" dirty="0" smtClean="0"/>
              <a:t> </a:t>
            </a:r>
            <a:r>
              <a:rPr lang="en-GB" sz="2400" dirty="0" smtClean="0"/>
              <a:t>lymphoma</a:t>
            </a:r>
          </a:p>
          <a:p>
            <a:pPr marL="621792" lvl="1" eaLnBrk="1" fontAlgn="auto" hangingPunct="1">
              <a:spcBef>
                <a:spcPts val="324"/>
              </a:spcBef>
              <a:spcAft>
                <a:spcPts val="0"/>
              </a:spcAft>
              <a:buFont typeface="Arial" pitchFamily="34" charset="0"/>
              <a:buChar char="–"/>
              <a:defRPr/>
            </a:pPr>
            <a:r>
              <a:rPr lang="en-GB" sz="2800" b="1" dirty="0" smtClean="0"/>
              <a:t>Viral infections:</a:t>
            </a:r>
            <a:r>
              <a:rPr lang="en-GB" sz="2800" dirty="0" smtClean="0"/>
              <a:t> </a:t>
            </a:r>
            <a:r>
              <a:rPr lang="en-GB" sz="2600" dirty="0" smtClean="0"/>
              <a:t>HIV/AIDS</a:t>
            </a:r>
          </a:p>
          <a:p>
            <a:pPr marL="621792" lvl="1" eaLnBrk="1" fontAlgn="auto" hangingPunct="1">
              <a:spcBef>
                <a:spcPts val="324"/>
              </a:spcBef>
              <a:spcAft>
                <a:spcPts val="0"/>
              </a:spcAft>
              <a:buFont typeface="Arial" pitchFamily="34" charset="0"/>
              <a:buChar char="–"/>
              <a:defRPr/>
            </a:pPr>
            <a:r>
              <a:rPr lang="en-GB" sz="2800" b="1" dirty="0" smtClean="0"/>
              <a:t>Iatrogenic </a:t>
            </a:r>
            <a:r>
              <a:rPr lang="en-GB" sz="2800" b="1" dirty="0" err="1" smtClean="0"/>
              <a:t>immunosuppression</a:t>
            </a:r>
            <a:endParaRPr lang="en-GB" sz="2800" b="1" dirty="0" smtClean="0"/>
          </a:p>
          <a:p>
            <a:pPr marL="859536" lvl="2" eaLnBrk="1" fontAlgn="auto" hangingPunct="1">
              <a:spcAft>
                <a:spcPts val="0"/>
              </a:spcAft>
              <a:buFont typeface="Arial" pitchFamily="34" charset="0"/>
              <a:buChar char="•"/>
              <a:defRPr/>
            </a:pPr>
            <a:r>
              <a:rPr lang="en-GB" sz="2800" b="1" dirty="0" smtClean="0"/>
              <a:t>Drugs: </a:t>
            </a:r>
            <a:r>
              <a:rPr lang="en-GB" sz="2600" dirty="0" smtClean="0"/>
              <a:t>chemotherapy, steroids, cyclosporine, </a:t>
            </a:r>
            <a:r>
              <a:rPr lang="en-GB" sz="2600" dirty="0" err="1" smtClean="0"/>
              <a:t>tacrolimus</a:t>
            </a:r>
            <a:r>
              <a:rPr lang="en-GB" sz="2600" dirty="0" smtClean="0"/>
              <a:t>...</a:t>
            </a:r>
          </a:p>
          <a:p>
            <a:pPr marL="859536" lvl="2" eaLnBrk="1" fontAlgn="auto" hangingPunct="1">
              <a:spcAft>
                <a:spcPts val="0"/>
              </a:spcAft>
              <a:buFont typeface="Arial" pitchFamily="34" charset="0"/>
              <a:buChar char="•"/>
              <a:defRPr/>
            </a:pPr>
            <a:r>
              <a:rPr lang="en-GB" sz="2800" b="1" dirty="0" smtClean="0"/>
              <a:t>Other transplantation-related</a:t>
            </a:r>
            <a:endParaRPr lang="en-US" sz="2800" dirty="0" smtClean="0"/>
          </a:p>
        </p:txBody>
      </p:sp>
      <p:sp>
        <p:nvSpPr>
          <p:cNvPr id="18434" name="Rectangle 2"/>
          <p:cNvSpPr>
            <a:spLocks noGrp="1" noChangeArrowheads="1"/>
          </p:cNvSpPr>
          <p:nvPr>
            <p:ph type="title" idx="4294967295"/>
          </p:nvPr>
        </p:nvSpPr>
        <p:spPr>
          <a:xfrm>
            <a:off x="457200" y="285736"/>
            <a:ext cx="8229600" cy="1143000"/>
          </a:xfrm>
        </p:spPr>
        <p:txBody>
          <a:bodyPr rtlCol="0"/>
          <a:lstStyle/>
          <a:p>
            <a:pPr eaLnBrk="1" fontAlgn="auto" hangingPunct="1">
              <a:spcAft>
                <a:spcPts val="0"/>
              </a:spcAft>
              <a:defRPr/>
            </a:pPr>
            <a:r>
              <a:rPr lang="en-GB" dirty="0" err="1" smtClean="0"/>
              <a:t>Immunocompromised</a:t>
            </a:r>
            <a:r>
              <a:rPr lang="en-GB" dirty="0" smtClean="0"/>
              <a:t> hosts</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idx="4294967295"/>
          </p:nvPr>
        </p:nvSpPr>
        <p:spPr>
          <a:xfrm>
            <a:off x="685800" y="2133600"/>
            <a:ext cx="7772400" cy="4343400"/>
          </a:xfrm>
        </p:spPr>
        <p:txBody>
          <a:bodyPr/>
          <a:lstStyle/>
          <a:p>
            <a:pPr eaLnBrk="1" hangingPunct="1">
              <a:lnSpc>
                <a:spcPct val="90000"/>
              </a:lnSpc>
            </a:pPr>
            <a:r>
              <a:rPr lang="en-GB" sz="2800" smtClean="0"/>
              <a:t>Retinitis (CMV, HSV, VZV)</a:t>
            </a:r>
          </a:p>
          <a:p>
            <a:pPr eaLnBrk="1" hangingPunct="1">
              <a:lnSpc>
                <a:spcPct val="90000"/>
              </a:lnSpc>
            </a:pPr>
            <a:r>
              <a:rPr lang="en-GB" sz="2800" smtClean="0"/>
              <a:t>Oral hairy leucoplakia (EBV)</a:t>
            </a:r>
          </a:p>
          <a:p>
            <a:pPr eaLnBrk="1" hangingPunct="1">
              <a:lnSpc>
                <a:spcPct val="90000"/>
              </a:lnSpc>
            </a:pPr>
            <a:r>
              <a:rPr lang="en-GB" sz="2800" smtClean="0"/>
              <a:t>Kaposi’s sarcoma (HHV8)</a:t>
            </a:r>
          </a:p>
          <a:p>
            <a:pPr eaLnBrk="1" hangingPunct="1">
              <a:lnSpc>
                <a:spcPct val="90000"/>
              </a:lnSpc>
            </a:pPr>
            <a:r>
              <a:rPr lang="en-GB" sz="2800" smtClean="0"/>
              <a:t>EBV-associated lymphomas</a:t>
            </a:r>
          </a:p>
          <a:p>
            <a:pPr eaLnBrk="1" hangingPunct="1">
              <a:lnSpc>
                <a:spcPct val="90000"/>
              </a:lnSpc>
            </a:pPr>
            <a:r>
              <a:rPr lang="en-GB" sz="2800" smtClean="0"/>
              <a:t>Recurrent/chronic genital HSV</a:t>
            </a:r>
          </a:p>
          <a:p>
            <a:pPr eaLnBrk="1" hangingPunct="1">
              <a:lnSpc>
                <a:spcPct val="90000"/>
              </a:lnSpc>
            </a:pPr>
            <a:r>
              <a:rPr lang="en-GB" sz="2800" smtClean="0"/>
              <a:t>Multidermatomal zoster</a:t>
            </a:r>
          </a:p>
          <a:p>
            <a:pPr eaLnBrk="1" hangingPunct="1">
              <a:lnSpc>
                <a:spcPct val="90000"/>
              </a:lnSpc>
            </a:pPr>
            <a:r>
              <a:rPr lang="en-GB" sz="2800" smtClean="0"/>
              <a:t>Molluscum contagiosum (poxvirus)</a:t>
            </a:r>
          </a:p>
          <a:p>
            <a:pPr eaLnBrk="1" hangingPunct="1">
              <a:lnSpc>
                <a:spcPct val="90000"/>
              </a:lnSpc>
            </a:pPr>
            <a:r>
              <a:rPr lang="en-GB" sz="2800" smtClean="0"/>
              <a:t>CMV or HSV oesophagitis</a:t>
            </a:r>
          </a:p>
          <a:p>
            <a:pPr eaLnBrk="1" hangingPunct="1">
              <a:lnSpc>
                <a:spcPct val="90000"/>
              </a:lnSpc>
            </a:pPr>
            <a:r>
              <a:rPr lang="en-GB" sz="2800" smtClean="0"/>
              <a:t>PML (JC virus)</a:t>
            </a:r>
            <a:endParaRPr lang="en-US" sz="2800" smtClean="0"/>
          </a:p>
        </p:txBody>
      </p:sp>
      <p:sp>
        <p:nvSpPr>
          <p:cNvPr id="47106" name="Rectangle 2"/>
          <p:cNvSpPr>
            <a:spLocks noGrp="1" noChangeArrowheads="1"/>
          </p:cNvSpPr>
          <p:nvPr>
            <p:ph type="title" idx="4294967295"/>
          </p:nvPr>
        </p:nvSpPr>
        <p:spPr/>
        <p:txBody>
          <a:bodyPr rtlCol="0">
            <a:normAutofit fontScale="90000"/>
          </a:bodyPr>
          <a:lstStyle/>
          <a:p>
            <a:pPr eaLnBrk="1" fontAlgn="auto" hangingPunct="1">
              <a:spcAft>
                <a:spcPts val="0"/>
              </a:spcAft>
              <a:defRPr/>
            </a:pPr>
            <a:r>
              <a:rPr lang="en-GB" smtClean="0"/>
              <a:t>HIV patients</a:t>
            </a:r>
            <a:br>
              <a:rPr lang="en-GB" smtClean="0"/>
            </a:br>
            <a:r>
              <a:rPr lang="en-GB" smtClean="0"/>
              <a:t>Viral opportunistic infections</a:t>
            </a: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idx="4294967295"/>
          </p:nvPr>
        </p:nvSpPr>
        <p:spPr>
          <a:xfrm>
            <a:off x="-107950" y="1685925"/>
            <a:ext cx="7772400" cy="4191000"/>
          </a:xfrm>
        </p:spPr>
        <p:txBody>
          <a:bodyPr/>
          <a:lstStyle/>
          <a:p>
            <a:pPr eaLnBrk="1" hangingPunct="1">
              <a:lnSpc>
                <a:spcPct val="90000"/>
              </a:lnSpc>
            </a:pPr>
            <a:r>
              <a:rPr lang="en-GB" sz="3200" u="sng" smtClean="0"/>
              <a:t>HIV patients</a:t>
            </a:r>
            <a:r>
              <a:rPr lang="en-GB" sz="3200" smtClean="0"/>
              <a:t>:</a:t>
            </a:r>
          </a:p>
          <a:p>
            <a:pPr eaLnBrk="1" hangingPunct="1">
              <a:lnSpc>
                <a:spcPct val="90000"/>
              </a:lnSpc>
            </a:pPr>
            <a:endParaRPr lang="en-GB" smtClean="0"/>
          </a:p>
          <a:p>
            <a:pPr eaLnBrk="1" hangingPunct="1">
              <a:lnSpc>
                <a:spcPct val="90000"/>
              </a:lnSpc>
            </a:pPr>
            <a:endParaRPr lang="en-GB" smtClean="0"/>
          </a:p>
          <a:p>
            <a:pPr lvl="1" eaLnBrk="1" hangingPunct="1">
              <a:lnSpc>
                <a:spcPct val="90000"/>
              </a:lnSpc>
            </a:pPr>
            <a:r>
              <a:rPr lang="en-GB" sz="2800" smtClean="0"/>
              <a:t>Oral hairy leukoplakia</a:t>
            </a:r>
          </a:p>
          <a:p>
            <a:pPr lvl="1" eaLnBrk="1" hangingPunct="1">
              <a:lnSpc>
                <a:spcPct val="90000"/>
              </a:lnSpc>
            </a:pPr>
            <a:endParaRPr lang="en-GB" sz="2800" smtClean="0"/>
          </a:p>
          <a:p>
            <a:pPr lvl="1" eaLnBrk="1" hangingPunct="1">
              <a:lnSpc>
                <a:spcPct val="90000"/>
              </a:lnSpc>
            </a:pPr>
            <a:endParaRPr lang="en-GB" sz="2800" smtClean="0"/>
          </a:p>
          <a:p>
            <a:pPr lvl="1" eaLnBrk="1" hangingPunct="1">
              <a:lnSpc>
                <a:spcPct val="90000"/>
              </a:lnSpc>
            </a:pPr>
            <a:endParaRPr lang="en-GB" sz="2800" smtClean="0"/>
          </a:p>
          <a:p>
            <a:pPr lvl="1" eaLnBrk="1" hangingPunct="1">
              <a:lnSpc>
                <a:spcPct val="90000"/>
              </a:lnSpc>
            </a:pPr>
            <a:r>
              <a:rPr lang="en-GB" sz="2800" smtClean="0"/>
              <a:t>Lymphomas </a:t>
            </a:r>
          </a:p>
          <a:p>
            <a:pPr lvl="1" eaLnBrk="1" hangingPunct="1">
              <a:lnSpc>
                <a:spcPct val="90000"/>
              </a:lnSpc>
              <a:buFont typeface="Verdana" pitchFamily="34" charset="0"/>
              <a:buNone/>
            </a:pPr>
            <a:r>
              <a:rPr lang="en-GB" sz="2400" smtClean="0"/>
              <a:t>(primary brain lymphoma…)</a:t>
            </a:r>
          </a:p>
        </p:txBody>
      </p:sp>
      <p:sp>
        <p:nvSpPr>
          <p:cNvPr id="71682" name="Rectangle 2"/>
          <p:cNvSpPr>
            <a:spLocks noGrp="1" noChangeArrowheads="1"/>
          </p:cNvSpPr>
          <p:nvPr>
            <p:ph type="title" idx="4294967295"/>
          </p:nvPr>
        </p:nvSpPr>
        <p:spPr/>
        <p:txBody>
          <a:bodyPr rtlCol="0"/>
          <a:lstStyle/>
          <a:p>
            <a:pPr eaLnBrk="1" fontAlgn="auto" hangingPunct="1">
              <a:spcAft>
                <a:spcPts val="0"/>
              </a:spcAft>
              <a:defRPr/>
            </a:pPr>
            <a:r>
              <a:rPr lang="en-GB" smtClean="0"/>
              <a:t>Epstein Barr virus (EBV)</a:t>
            </a:r>
            <a:endParaRPr lang="en-US" smtClean="0"/>
          </a:p>
        </p:txBody>
      </p:sp>
      <p:pic>
        <p:nvPicPr>
          <p:cNvPr id="143364" name="Picture 4"/>
          <p:cNvPicPr>
            <a:picLocks noChangeAspect="1" noChangeArrowheads="1"/>
          </p:cNvPicPr>
          <p:nvPr/>
        </p:nvPicPr>
        <p:blipFill>
          <a:blip r:embed="rId3"/>
          <a:srcRect/>
          <a:stretch>
            <a:fillRect/>
          </a:stretch>
        </p:blipFill>
        <p:spPr bwMode="auto">
          <a:xfrm>
            <a:off x="5076825" y="1268413"/>
            <a:ext cx="3824288" cy="2549525"/>
          </a:xfrm>
          <a:prstGeom prst="rect">
            <a:avLst/>
          </a:prstGeom>
          <a:noFill/>
          <a:ln w="9525">
            <a:noFill/>
            <a:miter lim="800000"/>
            <a:headEnd/>
            <a:tailEnd/>
          </a:ln>
        </p:spPr>
      </p:pic>
      <p:sp>
        <p:nvSpPr>
          <p:cNvPr id="143365" name="Rectangle 3"/>
          <p:cNvSpPr>
            <a:spLocks noChangeArrowheads="1"/>
          </p:cNvSpPr>
          <p:nvPr/>
        </p:nvSpPr>
        <p:spPr bwMode="auto">
          <a:xfrm>
            <a:off x="4643438" y="3933825"/>
            <a:ext cx="4176712" cy="647700"/>
          </a:xfrm>
          <a:prstGeom prst="rect">
            <a:avLst/>
          </a:prstGeom>
          <a:noFill/>
          <a:ln w="9525">
            <a:noFill/>
            <a:miter lim="800000"/>
            <a:headEnd/>
            <a:tailEnd/>
          </a:ln>
        </p:spPr>
        <p:txBody>
          <a:bodyPr/>
          <a:lstStyle/>
          <a:p>
            <a:pPr marL="620713" lvl="1" indent="-228600">
              <a:lnSpc>
                <a:spcPct val="90000"/>
              </a:lnSpc>
              <a:spcBef>
                <a:spcPts val="325"/>
              </a:spcBef>
              <a:buClr>
                <a:schemeClr val="accent1"/>
              </a:buClr>
            </a:pPr>
            <a:r>
              <a:rPr lang="en-GB" sz="1600">
                <a:latin typeface="Lucida Sans Unicode" pitchFamily="34" charset="0"/>
              </a:rPr>
              <a:t>Oral hairy leukoplakia</a:t>
            </a:r>
          </a:p>
          <a:p>
            <a:pPr marL="620713" lvl="1" indent="-228600">
              <a:lnSpc>
                <a:spcPct val="90000"/>
              </a:lnSpc>
              <a:spcBef>
                <a:spcPts val="325"/>
              </a:spcBef>
              <a:buClr>
                <a:schemeClr val="accent1"/>
              </a:buClr>
            </a:pPr>
            <a:r>
              <a:rPr lang="en-GB" sz="1600" i="1">
                <a:latin typeface="Lucida Sans Unicode" pitchFamily="34" charset="0"/>
              </a:rPr>
              <a:t>hivdent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idx="4294967295"/>
          </p:nvPr>
        </p:nvSpPr>
        <p:spPr>
          <a:xfrm>
            <a:off x="685800" y="1981200"/>
            <a:ext cx="7772400" cy="4495800"/>
          </a:xfrm>
        </p:spPr>
        <p:txBody>
          <a:bodyPr/>
          <a:lstStyle/>
          <a:p>
            <a:pPr marL="609600" indent="-609600" eaLnBrk="1" hangingPunct="1">
              <a:lnSpc>
                <a:spcPct val="90000"/>
              </a:lnSpc>
            </a:pPr>
            <a:r>
              <a:rPr lang="en-GB" smtClean="0"/>
              <a:t>Particular problem in </a:t>
            </a:r>
            <a:r>
              <a:rPr lang="en-GB" b="1" smtClean="0"/>
              <a:t>AIDS patients</a:t>
            </a:r>
          </a:p>
          <a:p>
            <a:pPr marL="609600" indent="-609600" eaLnBrk="1" hangingPunct="1">
              <a:lnSpc>
                <a:spcPct val="90000"/>
              </a:lnSpc>
              <a:buFontTx/>
              <a:buNone/>
            </a:pPr>
            <a:r>
              <a:rPr lang="en-GB" smtClean="0"/>
              <a:t>	(pre-HAART era !)</a:t>
            </a:r>
          </a:p>
          <a:p>
            <a:pPr marL="609600" indent="-609600" eaLnBrk="1" hangingPunct="1">
              <a:lnSpc>
                <a:spcPct val="90000"/>
              </a:lnSpc>
              <a:buFontTx/>
              <a:buNone/>
            </a:pPr>
            <a:endParaRPr lang="en-GB" b="1" smtClean="0"/>
          </a:p>
          <a:p>
            <a:pPr marL="609600" indent="-609600" eaLnBrk="1" hangingPunct="1">
              <a:lnSpc>
                <a:spcPct val="90000"/>
              </a:lnSpc>
            </a:pPr>
            <a:r>
              <a:rPr lang="en-GB" u="sng" smtClean="0"/>
              <a:t>Presentation</a:t>
            </a:r>
            <a:r>
              <a:rPr lang="en-GB" smtClean="0"/>
              <a:t>:</a:t>
            </a:r>
          </a:p>
          <a:p>
            <a:pPr marL="990600" lvl="1" indent="-533400" eaLnBrk="1" hangingPunct="1">
              <a:lnSpc>
                <a:spcPct val="90000"/>
              </a:lnSpc>
              <a:buFontTx/>
              <a:buAutoNum type="arabicPeriod"/>
            </a:pPr>
            <a:r>
              <a:rPr lang="en-GB" sz="3200" b="1" smtClean="0"/>
              <a:t>Kaposi’s sarcoma</a:t>
            </a:r>
          </a:p>
          <a:p>
            <a:pPr marL="990600" lvl="1" indent="-533400" eaLnBrk="1" hangingPunct="1">
              <a:lnSpc>
                <a:spcPct val="90000"/>
              </a:lnSpc>
              <a:buFontTx/>
              <a:buAutoNum type="arabicPeriod"/>
            </a:pPr>
            <a:r>
              <a:rPr lang="en-GB" sz="3200" b="1" smtClean="0"/>
              <a:t>Primary effusion</a:t>
            </a:r>
            <a:r>
              <a:rPr lang="en-GB" sz="3200" smtClean="0"/>
              <a:t> (body cavity-associated) </a:t>
            </a:r>
            <a:r>
              <a:rPr lang="en-GB" sz="3200" b="1" smtClean="0"/>
              <a:t>lymphoma </a:t>
            </a:r>
            <a:r>
              <a:rPr lang="en-GB" sz="3200" smtClean="0"/>
              <a:t>(</a:t>
            </a:r>
            <a:r>
              <a:rPr lang="en-GB" sz="3200" b="1" smtClean="0"/>
              <a:t>PEL</a:t>
            </a:r>
            <a:r>
              <a:rPr lang="en-GB" sz="3200" smtClean="0"/>
              <a:t>)</a:t>
            </a:r>
          </a:p>
          <a:p>
            <a:pPr marL="990600" lvl="1" indent="-533400" eaLnBrk="1" hangingPunct="1">
              <a:lnSpc>
                <a:spcPct val="90000"/>
              </a:lnSpc>
              <a:buFontTx/>
              <a:buAutoNum type="arabicPeriod"/>
            </a:pPr>
            <a:r>
              <a:rPr lang="en-GB" sz="3200" b="1" smtClean="0"/>
              <a:t>Multicentric Castleman’s disease</a:t>
            </a:r>
          </a:p>
        </p:txBody>
      </p:sp>
      <p:sp>
        <p:nvSpPr>
          <p:cNvPr id="74754" name="Rectangle 2"/>
          <p:cNvSpPr>
            <a:spLocks noGrp="1" noChangeArrowheads="1"/>
          </p:cNvSpPr>
          <p:nvPr>
            <p:ph type="title" idx="4294967295"/>
          </p:nvPr>
        </p:nvSpPr>
        <p:spPr/>
        <p:txBody>
          <a:bodyPr rtlCol="0"/>
          <a:lstStyle/>
          <a:p>
            <a:pPr eaLnBrk="1" fontAlgn="auto" hangingPunct="1">
              <a:spcAft>
                <a:spcPts val="0"/>
              </a:spcAft>
              <a:defRPr/>
            </a:pPr>
            <a:r>
              <a:rPr lang="en-GB" smtClean="0"/>
              <a:t>Human herpesvirus 8</a:t>
            </a:r>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Users\Emilie\Pictures\800px-Kaposi's_Sarcoma.jpg"/>
          <p:cNvPicPr>
            <a:picLocks noGrp="1" noChangeAspect="1" noChangeArrowheads="1"/>
          </p:cNvPicPr>
          <p:nvPr>
            <p:ph idx="4294967295"/>
          </p:nvPr>
        </p:nvPicPr>
        <p:blipFill>
          <a:blip r:embed="rId3"/>
          <a:srcRect/>
          <a:stretch>
            <a:fillRect/>
          </a:stretch>
        </p:blipFill>
        <p:spPr>
          <a:xfrm>
            <a:off x="5389563" y="260350"/>
            <a:ext cx="3719512" cy="2478088"/>
          </a:xfrm>
        </p:spPr>
      </p:pic>
      <p:sp>
        <p:nvSpPr>
          <p:cNvPr id="130051" name="TextBox 5"/>
          <p:cNvSpPr txBox="1">
            <a:spLocks noChangeArrowheads="1"/>
          </p:cNvSpPr>
          <p:nvPr/>
        </p:nvSpPr>
        <p:spPr bwMode="auto">
          <a:xfrm>
            <a:off x="0" y="1557338"/>
            <a:ext cx="7847013" cy="4830762"/>
          </a:xfrm>
          <a:prstGeom prst="rect">
            <a:avLst/>
          </a:prstGeom>
          <a:noFill/>
          <a:ln w="9525">
            <a:noFill/>
            <a:miter lim="800000"/>
            <a:headEnd/>
            <a:tailEnd/>
          </a:ln>
        </p:spPr>
        <p:txBody>
          <a:bodyPr wrap="none">
            <a:spAutoFit/>
          </a:bodyPr>
          <a:lstStyle/>
          <a:p>
            <a:pPr>
              <a:buFont typeface="Arial" charset="0"/>
              <a:buChar char="•"/>
            </a:pPr>
            <a:r>
              <a:rPr lang="en-US" sz="2200">
                <a:latin typeface="Calibri" pitchFamily="34" charset="0"/>
              </a:rPr>
              <a:t> KS actually is a cancer of lymphatic </a:t>
            </a:r>
          </a:p>
          <a:p>
            <a:r>
              <a:rPr lang="en-US" sz="2200">
                <a:latin typeface="Calibri" pitchFamily="34" charset="0"/>
              </a:rPr>
              <a:t>endothelium</a:t>
            </a:r>
          </a:p>
          <a:p>
            <a:pPr>
              <a:buFont typeface="Arial" charset="0"/>
              <a:buChar char="•"/>
            </a:pPr>
            <a:endParaRPr lang="en-US" sz="2200">
              <a:latin typeface="Calibri" pitchFamily="34" charset="0"/>
            </a:endParaRPr>
          </a:p>
          <a:p>
            <a:pPr>
              <a:buFont typeface="Arial" charset="0"/>
              <a:buChar char="•"/>
            </a:pPr>
            <a:r>
              <a:rPr lang="en-US" sz="2200">
                <a:latin typeface="Calibri" pitchFamily="34" charset="0"/>
              </a:rPr>
              <a:t>The tumor is highly vascular, giving the </a:t>
            </a:r>
          </a:p>
          <a:p>
            <a:r>
              <a:rPr lang="en-US" sz="2200">
                <a:latin typeface="Calibri" pitchFamily="34" charset="0"/>
              </a:rPr>
              <a:t>tumor its dark color</a:t>
            </a:r>
          </a:p>
          <a:p>
            <a:pPr>
              <a:buFont typeface="Arial" charset="0"/>
              <a:buChar char="•"/>
            </a:pPr>
            <a:endParaRPr lang="en-US" sz="2200">
              <a:latin typeface="Calibri" pitchFamily="34" charset="0"/>
            </a:endParaRPr>
          </a:p>
          <a:p>
            <a:pPr>
              <a:buFont typeface="Arial" charset="0"/>
              <a:buChar char="•"/>
            </a:pPr>
            <a:r>
              <a:rPr lang="en-US" sz="2200">
                <a:latin typeface="Calibri" pitchFamily="34" charset="0"/>
                <a:hlinkClick r:id="rId4" action="ppaction://hlinkfile" tooltip="Inflammation"/>
              </a:rPr>
              <a:t> </a:t>
            </a:r>
            <a:r>
              <a:rPr lang="en-US" sz="2200">
                <a:latin typeface="Calibri" pitchFamily="34" charset="0"/>
              </a:rPr>
              <a:t>Inflammation around the tumor may produce swelling and pain</a:t>
            </a:r>
          </a:p>
          <a:p>
            <a:pPr>
              <a:buFont typeface="Arial" charset="0"/>
              <a:buChar char="•"/>
            </a:pPr>
            <a:endParaRPr lang="en-US" sz="2200">
              <a:latin typeface="Calibri" pitchFamily="34" charset="0"/>
            </a:endParaRPr>
          </a:p>
          <a:p>
            <a:pPr>
              <a:buFont typeface="Arial" charset="0"/>
              <a:buChar char="•"/>
            </a:pPr>
            <a:r>
              <a:rPr lang="en-US" sz="2200">
                <a:latin typeface="Calibri" pitchFamily="34" charset="0"/>
              </a:rPr>
              <a:t>Clinical suspicion, definite diagnosis can only be made by biopsy :  </a:t>
            </a:r>
          </a:p>
          <a:p>
            <a:r>
              <a:rPr lang="en-US" sz="2200">
                <a:latin typeface="Calibri" pitchFamily="34" charset="0"/>
              </a:rPr>
              <a:t>presence of spindle cells, KSHV proteins are uniformly detected </a:t>
            </a:r>
          </a:p>
          <a:p>
            <a:r>
              <a:rPr lang="en-US" sz="2200">
                <a:latin typeface="Calibri" pitchFamily="34" charset="0"/>
              </a:rPr>
              <a:t>in KS cancer cells.</a:t>
            </a:r>
          </a:p>
          <a:p>
            <a:endParaRPr lang="en-US" sz="2200">
              <a:latin typeface="Calibri" pitchFamily="34" charset="0"/>
            </a:endParaRPr>
          </a:p>
          <a:p>
            <a:endParaRPr lang="en-US" sz="2200">
              <a:latin typeface="Calibri" pitchFamily="34" charset="0"/>
            </a:endParaRPr>
          </a:p>
          <a:p>
            <a:endParaRPr lang="fr-FR" sz="2200">
              <a:latin typeface="Calibri" pitchFamily="34" charset="0"/>
            </a:endParaRPr>
          </a:p>
        </p:txBody>
      </p:sp>
      <p:sp>
        <p:nvSpPr>
          <p:cNvPr id="130052" name="TextBox 6"/>
          <p:cNvSpPr txBox="1">
            <a:spLocks noChangeArrowheads="1"/>
          </p:cNvSpPr>
          <p:nvPr/>
        </p:nvSpPr>
        <p:spPr bwMode="auto">
          <a:xfrm>
            <a:off x="642938" y="285750"/>
            <a:ext cx="4068762" cy="830263"/>
          </a:xfrm>
          <a:prstGeom prst="rect">
            <a:avLst/>
          </a:prstGeom>
          <a:noFill/>
          <a:ln w="9525">
            <a:noFill/>
            <a:miter lim="800000"/>
            <a:headEnd/>
            <a:tailEnd/>
          </a:ln>
        </p:spPr>
        <p:txBody>
          <a:bodyPr wrap="none">
            <a:spAutoFit/>
          </a:bodyPr>
          <a:lstStyle/>
          <a:p>
            <a:r>
              <a:rPr lang="en-GB" sz="4800">
                <a:latin typeface="Calibri" pitchFamily="34" charset="0"/>
              </a:rPr>
              <a:t>Kaposi sarcoma</a:t>
            </a:r>
            <a:endParaRPr lang="fr-FR" sz="4800">
              <a:latin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3"/>
          <p:cNvSpPr>
            <a:spLocks noGrp="1"/>
          </p:cNvSpPr>
          <p:nvPr>
            <p:ph type="ctrTitle"/>
          </p:nvPr>
        </p:nvSpPr>
        <p:spPr/>
        <p:txBody>
          <a:bodyPr/>
          <a:lstStyle/>
          <a:p>
            <a:pPr eaLnBrk="1" fontAlgn="auto" hangingPunct="1">
              <a:spcAft>
                <a:spcPts val="0"/>
              </a:spcAft>
              <a:defRPr/>
            </a:pPr>
            <a:r>
              <a:rPr lang="en-GB" smtClean="0"/>
              <a:t>Respiratory viruses</a:t>
            </a:r>
            <a:endParaRPr lang="fr-FR" smtClean="0"/>
          </a:p>
        </p:txBody>
      </p:sp>
      <p:sp>
        <p:nvSpPr>
          <p:cNvPr id="89090" name="Subtitle 4"/>
          <p:cNvSpPr>
            <a:spLocks noGrp="1"/>
          </p:cNvSpPr>
          <p:nvPr>
            <p:ph type="subTitle" idx="1"/>
          </p:nvPr>
        </p:nvSpPr>
        <p:spPr>
          <a:xfrm>
            <a:off x="685800" y="3611563"/>
            <a:ext cx="7772400" cy="1200150"/>
          </a:xfrm>
        </p:spPr>
        <p:txBody>
          <a:bodyPr/>
          <a:lstStyle/>
          <a:p>
            <a:pPr marR="0" eaLnBrk="1" hangingPunct="1">
              <a:buFont typeface="Arial" charset="0"/>
              <a:buNone/>
            </a:pPr>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2"/>
          <p:cNvSpPr>
            <a:spLocks noGrp="1"/>
          </p:cNvSpPr>
          <p:nvPr>
            <p:ph idx="1"/>
          </p:nvPr>
        </p:nvSpPr>
        <p:spPr/>
        <p:txBody>
          <a:bodyPr/>
          <a:lstStyle/>
          <a:p>
            <a:pPr eaLnBrk="1" hangingPunct="1"/>
            <a:endParaRPr lang="en-GB" smtClean="0"/>
          </a:p>
          <a:p>
            <a:pPr eaLnBrk="1" hangingPunct="1"/>
            <a:r>
              <a:rPr lang="en-GB" smtClean="0"/>
              <a:t>Increased risk of complications (</a:t>
            </a:r>
            <a:r>
              <a:rPr lang="en-GB" b="1" smtClean="0"/>
              <a:t>pneumonitis</a:t>
            </a:r>
            <a:r>
              <a:rPr lang="en-GB" smtClean="0"/>
              <a:t>) and high mortality associated particularly with:</a:t>
            </a:r>
          </a:p>
          <a:p>
            <a:pPr lvl="1" eaLnBrk="1" hangingPunct="1"/>
            <a:r>
              <a:rPr lang="en-GB" smtClean="0"/>
              <a:t>Influenza</a:t>
            </a:r>
          </a:p>
          <a:p>
            <a:pPr lvl="1" eaLnBrk="1" hangingPunct="1"/>
            <a:r>
              <a:rPr lang="en-GB" smtClean="0"/>
              <a:t>Parainfluenza 3 and 4</a:t>
            </a:r>
          </a:p>
          <a:p>
            <a:pPr lvl="1" eaLnBrk="1" hangingPunct="1"/>
            <a:r>
              <a:rPr lang="en-GB" smtClean="0"/>
              <a:t>Respiratory Syncitial Virus (RSV) infection</a:t>
            </a:r>
          </a:p>
          <a:p>
            <a:pPr eaLnBrk="1" hangingPunct="1">
              <a:buFont typeface="Wingdings 3" pitchFamily="18" charset="2"/>
              <a:buNone/>
            </a:pPr>
            <a:endParaRPr lang="fr-FR"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Respiratory viruses in the </a:t>
            </a:r>
            <a:r>
              <a:rPr lang="en-GB" dirty="0" err="1" smtClean="0"/>
              <a:t>immunocompromised</a:t>
            </a:r>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533400" y="1981200"/>
            <a:ext cx="8305800" cy="4543425"/>
          </a:xfrm>
        </p:spPr>
        <p:txBody>
          <a:bodyPr rtlCol="0">
            <a:normAutofit fontScale="77500" lnSpcReduction="20000"/>
          </a:bodyPr>
          <a:lstStyle/>
          <a:p>
            <a:pPr marL="365760" indent="-256032" eaLnBrk="1" fontAlgn="auto" hangingPunct="1">
              <a:lnSpc>
                <a:spcPct val="90000"/>
              </a:lnSpc>
              <a:spcAft>
                <a:spcPts val="0"/>
              </a:spcAft>
              <a:buFont typeface="Arial" pitchFamily="34" charset="0"/>
              <a:buChar char="•"/>
              <a:defRPr/>
            </a:pPr>
            <a:r>
              <a:rPr lang="en-GB" u="sng" dirty="0" smtClean="0"/>
              <a:t>Diagnosis</a:t>
            </a:r>
            <a:r>
              <a:rPr lang="en-GB" dirty="0" smtClean="0"/>
              <a:t>:</a:t>
            </a:r>
          </a:p>
          <a:p>
            <a:pPr marL="621792" lvl="1" eaLnBrk="1" fontAlgn="auto" hangingPunct="1">
              <a:lnSpc>
                <a:spcPct val="90000"/>
              </a:lnSpc>
              <a:spcBef>
                <a:spcPts val="324"/>
              </a:spcBef>
              <a:spcAft>
                <a:spcPts val="0"/>
              </a:spcAft>
              <a:buFont typeface="Arial" pitchFamily="34" charset="0"/>
              <a:buChar char="–"/>
              <a:defRPr/>
            </a:pPr>
            <a:r>
              <a:rPr lang="en-GB" sz="3200" u="sng" dirty="0" smtClean="0"/>
              <a:t>Specimens</a:t>
            </a:r>
            <a:r>
              <a:rPr lang="en-GB" sz="3200" dirty="0" smtClean="0"/>
              <a:t>: </a:t>
            </a:r>
            <a:r>
              <a:rPr lang="en-GB" sz="3200" b="1" dirty="0" err="1" smtClean="0"/>
              <a:t>Naso</a:t>
            </a:r>
            <a:r>
              <a:rPr lang="en-GB" sz="3200" b="1" dirty="0" smtClean="0"/>
              <a:t>-pharynx aspirates </a:t>
            </a:r>
            <a:r>
              <a:rPr lang="en-GB" sz="3200" dirty="0" smtClean="0"/>
              <a:t>(</a:t>
            </a:r>
            <a:r>
              <a:rPr lang="en-GB" sz="3200" dirty="0" err="1" smtClean="0"/>
              <a:t>paeds</a:t>
            </a:r>
            <a:r>
              <a:rPr lang="en-GB" sz="3200" dirty="0" smtClean="0"/>
              <a:t>), </a:t>
            </a:r>
            <a:r>
              <a:rPr lang="en-GB" sz="3200" b="1" dirty="0" smtClean="0"/>
              <a:t>BAL</a:t>
            </a:r>
            <a:r>
              <a:rPr lang="en-GB" sz="3200" dirty="0" smtClean="0"/>
              <a:t>, throat swab</a:t>
            </a:r>
            <a:endParaRPr lang="en-GB" sz="3200" b="1" dirty="0" smtClean="0"/>
          </a:p>
          <a:p>
            <a:pPr marL="621792" lvl="1" eaLnBrk="1" fontAlgn="auto" hangingPunct="1">
              <a:lnSpc>
                <a:spcPct val="90000"/>
              </a:lnSpc>
              <a:spcBef>
                <a:spcPts val="324"/>
              </a:spcBef>
              <a:spcAft>
                <a:spcPts val="0"/>
              </a:spcAft>
              <a:buFont typeface="Arial" pitchFamily="34" charset="0"/>
              <a:buChar char="–"/>
              <a:defRPr/>
            </a:pPr>
            <a:r>
              <a:rPr lang="en-GB" sz="3200" u="sng" dirty="0" smtClean="0"/>
              <a:t>Investigations</a:t>
            </a:r>
            <a:r>
              <a:rPr lang="en-GB" sz="3200" dirty="0" smtClean="0"/>
              <a:t>:</a:t>
            </a:r>
          </a:p>
          <a:p>
            <a:pPr marL="859536" lvl="2" eaLnBrk="1" fontAlgn="auto" hangingPunct="1">
              <a:lnSpc>
                <a:spcPct val="90000"/>
              </a:lnSpc>
              <a:spcAft>
                <a:spcPts val="0"/>
              </a:spcAft>
              <a:buFont typeface="Arial" pitchFamily="34" charset="0"/>
              <a:buChar char="•"/>
              <a:defRPr/>
            </a:pPr>
            <a:r>
              <a:rPr lang="en-GB" sz="3200" i="1" dirty="0" smtClean="0"/>
              <a:t>PCRs for: </a:t>
            </a:r>
          </a:p>
          <a:p>
            <a:pPr marL="859536" lvl="2" eaLnBrk="1" fontAlgn="auto" hangingPunct="1">
              <a:lnSpc>
                <a:spcPct val="90000"/>
              </a:lnSpc>
              <a:spcAft>
                <a:spcPts val="0"/>
              </a:spcAft>
              <a:buFont typeface="Arial" pitchFamily="34" charset="0"/>
              <a:buNone/>
              <a:defRPr/>
            </a:pPr>
            <a:r>
              <a:rPr lang="en-GB" sz="2600" dirty="0" smtClean="0"/>
              <a:t>Respiratory </a:t>
            </a:r>
            <a:r>
              <a:rPr lang="en-GB" sz="2600" dirty="0" err="1" smtClean="0"/>
              <a:t>Syncitial</a:t>
            </a:r>
            <a:r>
              <a:rPr lang="en-GB" sz="2600" dirty="0" smtClean="0"/>
              <a:t> Virus, </a:t>
            </a:r>
          </a:p>
          <a:p>
            <a:pPr marL="859536" lvl="2" eaLnBrk="1" fontAlgn="auto" hangingPunct="1">
              <a:lnSpc>
                <a:spcPct val="90000"/>
              </a:lnSpc>
              <a:spcAft>
                <a:spcPts val="0"/>
              </a:spcAft>
              <a:buFont typeface="Arial" pitchFamily="34" charset="0"/>
              <a:buNone/>
              <a:defRPr/>
            </a:pPr>
            <a:r>
              <a:rPr lang="en-GB" sz="2600" dirty="0" smtClean="0"/>
              <a:t>Human </a:t>
            </a:r>
            <a:r>
              <a:rPr lang="en-GB" sz="2600" dirty="0" err="1" smtClean="0"/>
              <a:t>metapneumovirus</a:t>
            </a:r>
            <a:r>
              <a:rPr lang="en-GB" sz="2600" dirty="0" smtClean="0"/>
              <a:t>, </a:t>
            </a:r>
          </a:p>
          <a:p>
            <a:pPr marL="859536" lvl="2" eaLnBrk="1" fontAlgn="auto" hangingPunct="1">
              <a:lnSpc>
                <a:spcPct val="90000"/>
              </a:lnSpc>
              <a:spcAft>
                <a:spcPts val="0"/>
              </a:spcAft>
              <a:buFont typeface="Arial" pitchFamily="34" charset="0"/>
              <a:buNone/>
              <a:defRPr/>
            </a:pPr>
            <a:r>
              <a:rPr lang="en-GB" sz="2600" dirty="0" err="1" smtClean="0"/>
              <a:t>Influenzae</a:t>
            </a:r>
            <a:endParaRPr lang="en-GB" sz="2600" dirty="0" smtClean="0"/>
          </a:p>
          <a:p>
            <a:pPr marL="859536" lvl="2" eaLnBrk="1" fontAlgn="auto" hangingPunct="1">
              <a:lnSpc>
                <a:spcPct val="90000"/>
              </a:lnSpc>
              <a:spcAft>
                <a:spcPts val="0"/>
              </a:spcAft>
              <a:buFont typeface="Arial" pitchFamily="34" charset="0"/>
              <a:buNone/>
              <a:defRPr/>
            </a:pPr>
            <a:r>
              <a:rPr lang="en-GB" sz="2600" dirty="0" err="1" smtClean="0"/>
              <a:t>Parainfluenzae</a:t>
            </a:r>
            <a:r>
              <a:rPr lang="en-GB" sz="2600" dirty="0" smtClean="0"/>
              <a:t> 1, 2, 3 , 4</a:t>
            </a:r>
          </a:p>
          <a:p>
            <a:pPr marL="859536" lvl="2" eaLnBrk="1" fontAlgn="auto" hangingPunct="1">
              <a:lnSpc>
                <a:spcPct val="90000"/>
              </a:lnSpc>
              <a:spcAft>
                <a:spcPts val="0"/>
              </a:spcAft>
              <a:buFont typeface="Arial" pitchFamily="34" charset="0"/>
              <a:buNone/>
              <a:defRPr/>
            </a:pPr>
            <a:r>
              <a:rPr lang="en-GB" sz="2600" dirty="0" smtClean="0"/>
              <a:t>Adenovirus</a:t>
            </a:r>
          </a:p>
          <a:p>
            <a:pPr marL="859536" lvl="2" eaLnBrk="1" fontAlgn="auto" hangingPunct="1">
              <a:lnSpc>
                <a:spcPct val="90000"/>
              </a:lnSpc>
              <a:spcAft>
                <a:spcPts val="0"/>
              </a:spcAft>
              <a:buFont typeface="Arial" pitchFamily="34" charset="0"/>
              <a:buNone/>
              <a:defRPr/>
            </a:pPr>
            <a:r>
              <a:rPr lang="en-GB" sz="2600" dirty="0" smtClean="0"/>
              <a:t>CMV, HSV...</a:t>
            </a:r>
          </a:p>
          <a:p>
            <a:pPr marL="859536" lvl="2" eaLnBrk="1" fontAlgn="auto" hangingPunct="1">
              <a:lnSpc>
                <a:spcPct val="90000"/>
              </a:lnSpc>
              <a:spcAft>
                <a:spcPts val="0"/>
              </a:spcAft>
              <a:buFont typeface="Arial" pitchFamily="34" charset="0"/>
              <a:buChar char="•"/>
              <a:defRPr/>
            </a:pPr>
            <a:r>
              <a:rPr lang="en-GB" sz="3200" dirty="0" smtClean="0"/>
              <a:t>Direct </a:t>
            </a:r>
            <a:r>
              <a:rPr lang="en-GB" sz="3200" dirty="0" err="1" smtClean="0"/>
              <a:t>Immunofluoresence</a:t>
            </a:r>
            <a:endParaRPr lang="en-GB" sz="3200" dirty="0" smtClean="0"/>
          </a:p>
          <a:p>
            <a:pPr marL="859536" lvl="2" eaLnBrk="1" fontAlgn="auto" hangingPunct="1">
              <a:lnSpc>
                <a:spcPct val="90000"/>
              </a:lnSpc>
              <a:spcAft>
                <a:spcPts val="0"/>
              </a:spcAft>
              <a:buFont typeface="Arial" pitchFamily="34" charset="0"/>
              <a:buChar char="•"/>
              <a:defRPr/>
            </a:pPr>
            <a:r>
              <a:rPr lang="en-GB" sz="3200" i="1" dirty="0" smtClean="0"/>
              <a:t>Solid phase EIA</a:t>
            </a:r>
            <a:r>
              <a:rPr lang="en-GB" sz="3200" dirty="0" smtClean="0"/>
              <a:t> for:</a:t>
            </a:r>
          </a:p>
          <a:p>
            <a:pPr marL="859536" lvl="2" eaLnBrk="1" fontAlgn="auto" hangingPunct="1">
              <a:lnSpc>
                <a:spcPct val="90000"/>
              </a:lnSpc>
              <a:spcAft>
                <a:spcPts val="0"/>
              </a:spcAft>
              <a:buFont typeface="Wingdings 2"/>
              <a:buNone/>
              <a:defRPr/>
            </a:pPr>
            <a:r>
              <a:rPr lang="en-GB" sz="2600" dirty="0" smtClean="0"/>
              <a:t>RSV and flu</a:t>
            </a:r>
            <a:endParaRPr lang="en-GB" sz="2600" b="1" dirty="0" smtClean="0"/>
          </a:p>
          <a:p>
            <a:pPr marL="859536" lvl="2" eaLnBrk="1" fontAlgn="auto" hangingPunct="1">
              <a:lnSpc>
                <a:spcPct val="90000"/>
              </a:lnSpc>
              <a:spcAft>
                <a:spcPts val="0"/>
              </a:spcAft>
              <a:buFont typeface="Arial" pitchFamily="34" charset="0"/>
              <a:buChar char="•"/>
              <a:defRPr/>
            </a:pPr>
            <a:r>
              <a:rPr lang="en-GB" sz="3200" dirty="0" smtClean="0"/>
              <a:t>Cell culture </a:t>
            </a:r>
            <a:r>
              <a:rPr lang="en-GB" sz="3200" i="1" dirty="0" smtClean="0"/>
              <a:t>(virus isolation)</a:t>
            </a:r>
          </a:p>
        </p:txBody>
      </p:sp>
      <p:sp>
        <p:nvSpPr>
          <p:cNvPr id="97282" name="Rectangle 2"/>
          <p:cNvSpPr>
            <a:spLocks noGrp="1" noChangeArrowheads="1"/>
          </p:cNvSpPr>
          <p:nvPr>
            <p:ph type="title"/>
          </p:nvPr>
        </p:nvSpPr>
        <p:spPr>
          <a:xfrm>
            <a:off x="685800" y="457200"/>
            <a:ext cx="7772400" cy="1447800"/>
          </a:xfrm>
        </p:spPr>
        <p:txBody>
          <a:bodyPr/>
          <a:lstStyle/>
          <a:p>
            <a:pPr eaLnBrk="1" fontAlgn="auto" hangingPunct="1">
              <a:spcAft>
                <a:spcPts val="0"/>
              </a:spcAft>
              <a:defRPr/>
            </a:pPr>
            <a:r>
              <a:rPr lang="en-GB" smtClean="0"/>
              <a:t>Respiratory tract infection in post-transplant patients </a:t>
            </a:r>
            <a:endParaRPr lang="en-US" smtClean="0"/>
          </a:p>
        </p:txBody>
      </p:sp>
      <p:sp>
        <p:nvSpPr>
          <p:cNvPr id="91139" name="Text Box 4"/>
          <p:cNvSpPr txBox="1">
            <a:spLocks noChangeArrowheads="1"/>
          </p:cNvSpPr>
          <p:nvPr/>
        </p:nvSpPr>
        <p:spPr bwMode="auto">
          <a:xfrm>
            <a:off x="8289925" y="269875"/>
            <a:ext cx="506413" cy="457200"/>
          </a:xfrm>
          <a:prstGeom prst="rect">
            <a:avLst/>
          </a:prstGeom>
          <a:noFill/>
          <a:ln w="9525">
            <a:noFill/>
            <a:miter lim="800000"/>
            <a:headEnd/>
            <a:tailEnd/>
          </a:ln>
        </p:spPr>
        <p:txBody>
          <a:bodyPr wrap="none">
            <a:spAutoFit/>
          </a:bodyPr>
          <a:lstStyle/>
          <a:p>
            <a:r>
              <a:rPr lang="en-GB">
                <a:latin typeface="Calibri" pitchFamily="34" charset="0"/>
              </a:rPr>
              <a:t>GI</a:t>
            </a:r>
            <a:endParaRPr lang="en-US">
              <a:latin typeface="Calibri" pitchFamily="34" charset="0"/>
            </a:endParaRPr>
          </a:p>
        </p:txBody>
      </p:sp>
      <p:sp>
        <p:nvSpPr>
          <p:cNvPr id="91140" name="Oval 5"/>
          <p:cNvSpPr>
            <a:spLocks noChangeArrowheads="1"/>
          </p:cNvSpPr>
          <p:nvPr/>
        </p:nvSpPr>
        <p:spPr bwMode="auto">
          <a:xfrm>
            <a:off x="8305800" y="304800"/>
            <a:ext cx="457200" cy="381000"/>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Grp="1" noChangeArrowheads="1"/>
          </p:cNvSpPr>
          <p:nvPr>
            <p:ph idx="1"/>
          </p:nvPr>
        </p:nvSpPr>
        <p:spPr>
          <a:xfrm>
            <a:off x="685800" y="1066800"/>
            <a:ext cx="7772400" cy="5562600"/>
          </a:xfrm>
        </p:spPr>
        <p:txBody>
          <a:bodyPr/>
          <a:lstStyle/>
          <a:p>
            <a:pPr eaLnBrk="1" hangingPunct="1">
              <a:lnSpc>
                <a:spcPct val="90000"/>
              </a:lnSpc>
            </a:pPr>
            <a:r>
              <a:rPr lang="en-GB" sz="2600" u="sng" smtClean="0"/>
              <a:t>Treatment</a:t>
            </a:r>
            <a:r>
              <a:rPr lang="en-GB" sz="2600" smtClean="0"/>
              <a:t>: </a:t>
            </a:r>
          </a:p>
          <a:p>
            <a:pPr lvl="1" eaLnBrk="1" hangingPunct="1">
              <a:lnSpc>
                <a:spcPct val="90000"/>
              </a:lnSpc>
            </a:pPr>
            <a:r>
              <a:rPr lang="en-GB" sz="2600" b="1" smtClean="0"/>
              <a:t>Oseltamivir</a:t>
            </a:r>
            <a:r>
              <a:rPr lang="en-GB" sz="2600" smtClean="0"/>
              <a:t> for influenza</a:t>
            </a:r>
          </a:p>
          <a:p>
            <a:pPr lvl="1" eaLnBrk="1" hangingPunct="1">
              <a:lnSpc>
                <a:spcPct val="90000"/>
              </a:lnSpc>
            </a:pPr>
            <a:r>
              <a:rPr lang="en-GB" sz="2600" b="1" smtClean="0"/>
              <a:t>Ribavirin</a:t>
            </a:r>
            <a:r>
              <a:rPr lang="en-GB" sz="2600" smtClean="0"/>
              <a:t> (aerosolised +/- iv) for RSV &amp; parainfluenza (</a:t>
            </a:r>
            <a:r>
              <a:rPr lang="en-GB" sz="2600" u="sng" smtClean="0"/>
              <a:t>before</a:t>
            </a:r>
            <a:r>
              <a:rPr lang="en-GB" sz="2600" smtClean="0"/>
              <a:t> progression to LRTI!)</a:t>
            </a:r>
          </a:p>
          <a:p>
            <a:pPr lvl="1" eaLnBrk="1" hangingPunct="1">
              <a:lnSpc>
                <a:spcPct val="90000"/>
              </a:lnSpc>
            </a:pPr>
            <a:endParaRPr lang="en-GB" sz="2600" smtClean="0"/>
          </a:p>
          <a:p>
            <a:pPr eaLnBrk="1" hangingPunct="1">
              <a:lnSpc>
                <a:spcPct val="90000"/>
              </a:lnSpc>
            </a:pPr>
            <a:r>
              <a:rPr lang="en-GB" sz="2600" u="sng" smtClean="0"/>
              <a:t>Prevention</a:t>
            </a:r>
            <a:r>
              <a:rPr lang="en-GB" sz="2600" smtClean="0"/>
              <a:t>:</a:t>
            </a:r>
          </a:p>
          <a:p>
            <a:pPr lvl="1" eaLnBrk="1" hangingPunct="1">
              <a:lnSpc>
                <a:spcPct val="90000"/>
              </a:lnSpc>
            </a:pPr>
            <a:r>
              <a:rPr lang="en-GB" sz="2600" smtClean="0"/>
              <a:t>Life-long seasonal </a:t>
            </a:r>
            <a:r>
              <a:rPr lang="en-GB" sz="2600" b="1" smtClean="0"/>
              <a:t>influenza vaccination</a:t>
            </a:r>
            <a:r>
              <a:rPr lang="en-GB" sz="2600" smtClean="0"/>
              <a:t> of organ/BMT recipients</a:t>
            </a:r>
          </a:p>
          <a:p>
            <a:pPr lvl="1" eaLnBrk="1" hangingPunct="1">
              <a:lnSpc>
                <a:spcPct val="90000"/>
              </a:lnSpc>
            </a:pPr>
            <a:r>
              <a:rPr lang="en-GB" sz="2600" smtClean="0"/>
              <a:t>Influenza vaccination for close contacts (eg family members and HCWs) prior to flu season.</a:t>
            </a:r>
          </a:p>
          <a:p>
            <a:pPr lvl="1" eaLnBrk="1" hangingPunct="1">
              <a:lnSpc>
                <a:spcPct val="90000"/>
              </a:lnSpc>
            </a:pPr>
            <a:r>
              <a:rPr lang="en-GB" sz="2600" b="1" smtClean="0"/>
              <a:t>Oseltamivir prophylaxis</a:t>
            </a:r>
            <a:r>
              <a:rPr lang="en-GB" sz="2600" smtClean="0"/>
              <a:t> if significant contact with case of influenza.</a:t>
            </a:r>
            <a:endParaRPr lang="en-US" sz="26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3"/>
          <p:cNvSpPr>
            <a:spLocks noGrp="1" noChangeArrowheads="1"/>
          </p:cNvSpPr>
          <p:nvPr>
            <p:ph idx="1"/>
          </p:nvPr>
        </p:nvSpPr>
        <p:spPr/>
        <p:txBody>
          <a:bodyPr/>
          <a:lstStyle/>
          <a:p>
            <a:pPr eaLnBrk="1" hangingPunct="1">
              <a:lnSpc>
                <a:spcPct val="90000"/>
              </a:lnSpc>
            </a:pPr>
            <a:r>
              <a:rPr lang="en-GB" b="1" smtClean="0"/>
              <a:t>Fatal</a:t>
            </a:r>
            <a:r>
              <a:rPr lang="en-GB" smtClean="0"/>
              <a:t> disease in the immunocompromised (often in the absence of the typical rash)</a:t>
            </a:r>
          </a:p>
          <a:p>
            <a:pPr eaLnBrk="1" hangingPunct="1">
              <a:lnSpc>
                <a:spcPct val="90000"/>
              </a:lnSpc>
            </a:pPr>
            <a:endParaRPr lang="en-GB" smtClean="0"/>
          </a:p>
          <a:p>
            <a:pPr eaLnBrk="1" hangingPunct="1">
              <a:lnSpc>
                <a:spcPct val="90000"/>
              </a:lnSpc>
            </a:pPr>
            <a:r>
              <a:rPr lang="en-GB" smtClean="0"/>
              <a:t>Giant cell </a:t>
            </a:r>
            <a:r>
              <a:rPr lang="en-GB" b="1" smtClean="0"/>
              <a:t>pneumonia</a:t>
            </a:r>
          </a:p>
          <a:p>
            <a:pPr eaLnBrk="1" hangingPunct="1">
              <a:lnSpc>
                <a:spcPct val="90000"/>
              </a:lnSpc>
            </a:pPr>
            <a:endParaRPr lang="en-GB" b="1" smtClean="0"/>
          </a:p>
          <a:p>
            <a:pPr eaLnBrk="1" hangingPunct="1">
              <a:lnSpc>
                <a:spcPct val="90000"/>
              </a:lnSpc>
            </a:pPr>
            <a:r>
              <a:rPr lang="en-GB" smtClean="0"/>
              <a:t>Subacute measles </a:t>
            </a:r>
            <a:r>
              <a:rPr lang="en-GB" b="1" smtClean="0"/>
              <a:t>encephalitis</a:t>
            </a:r>
          </a:p>
          <a:p>
            <a:pPr eaLnBrk="1" hangingPunct="1">
              <a:lnSpc>
                <a:spcPct val="90000"/>
              </a:lnSpc>
            </a:pPr>
            <a:endParaRPr lang="en-GB" b="1" smtClean="0"/>
          </a:p>
          <a:p>
            <a:pPr eaLnBrk="1" hangingPunct="1">
              <a:lnSpc>
                <a:spcPct val="90000"/>
              </a:lnSpc>
            </a:pPr>
            <a:r>
              <a:rPr lang="en-GB" smtClean="0"/>
              <a:t>Consider Immediate administration of </a:t>
            </a:r>
            <a:r>
              <a:rPr lang="en-GB" b="1" smtClean="0"/>
              <a:t>HNIG</a:t>
            </a:r>
            <a:r>
              <a:rPr lang="en-GB" smtClean="0"/>
              <a:t> (immunoglobulin)</a:t>
            </a:r>
            <a:endParaRPr lang="en-US" smtClean="0"/>
          </a:p>
        </p:txBody>
      </p:sp>
      <p:sp>
        <p:nvSpPr>
          <p:cNvPr id="101378" name="Rectangle 2"/>
          <p:cNvSpPr>
            <a:spLocks noGrp="1" noChangeArrowheads="1"/>
          </p:cNvSpPr>
          <p:nvPr>
            <p:ph type="title"/>
          </p:nvPr>
        </p:nvSpPr>
        <p:spPr/>
        <p:txBody>
          <a:bodyPr/>
          <a:lstStyle/>
          <a:p>
            <a:pPr eaLnBrk="1" fontAlgn="auto" hangingPunct="1">
              <a:spcAft>
                <a:spcPts val="0"/>
              </a:spcAft>
              <a:defRPr/>
            </a:pPr>
            <a:r>
              <a:rPr lang="en-GB" dirty="0" smtClean="0"/>
              <a:t>Measles</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3"/>
          <p:cNvSpPr>
            <a:spLocks noGrp="1" noChangeArrowheads="1"/>
          </p:cNvSpPr>
          <p:nvPr>
            <p:ph idx="1"/>
          </p:nvPr>
        </p:nvSpPr>
        <p:spPr>
          <a:xfrm>
            <a:off x="685800" y="1981200"/>
            <a:ext cx="7696200" cy="4343400"/>
          </a:xfrm>
        </p:spPr>
        <p:txBody>
          <a:bodyPr/>
          <a:lstStyle/>
          <a:p>
            <a:pPr eaLnBrk="1" hangingPunct="1">
              <a:lnSpc>
                <a:spcPct val="90000"/>
              </a:lnSpc>
            </a:pPr>
            <a:r>
              <a:rPr lang="en-GB" smtClean="0"/>
              <a:t>Cause of </a:t>
            </a:r>
            <a:r>
              <a:rPr lang="en-GB" b="1" smtClean="0"/>
              <a:t>chronic anaemia</a:t>
            </a:r>
            <a:r>
              <a:rPr lang="en-GB" smtClean="0"/>
              <a:t> in the immunocompromised</a:t>
            </a:r>
          </a:p>
          <a:p>
            <a:pPr eaLnBrk="1" hangingPunct="1">
              <a:lnSpc>
                <a:spcPct val="90000"/>
              </a:lnSpc>
            </a:pPr>
            <a:r>
              <a:rPr lang="en-GB" u="sng" smtClean="0"/>
              <a:t>Diagnosis</a:t>
            </a:r>
            <a:r>
              <a:rPr lang="en-GB" smtClean="0"/>
              <a:t>:</a:t>
            </a:r>
          </a:p>
          <a:p>
            <a:pPr lvl="1" eaLnBrk="1" hangingPunct="1">
              <a:lnSpc>
                <a:spcPct val="90000"/>
              </a:lnSpc>
            </a:pPr>
            <a:r>
              <a:rPr lang="en-GB" sz="3200" smtClean="0"/>
              <a:t>Serology (IgM) not useful in the immunocompromised</a:t>
            </a:r>
          </a:p>
          <a:p>
            <a:pPr lvl="1" eaLnBrk="1" hangingPunct="1">
              <a:lnSpc>
                <a:spcPct val="90000"/>
              </a:lnSpc>
            </a:pPr>
            <a:r>
              <a:rPr lang="en-GB" sz="3200" smtClean="0"/>
              <a:t>PCR on blood</a:t>
            </a:r>
          </a:p>
          <a:p>
            <a:pPr eaLnBrk="1" hangingPunct="1">
              <a:lnSpc>
                <a:spcPct val="90000"/>
              </a:lnSpc>
            </a:pPr>
            <a:r>
              <a:rPr lang="en-GB" u="sng" smtClean="0"/>
              <a:t>Treatment</a:t>
            </a:r>
            <a:r>
              <a:rPr lang="en-GB" smtClean="0"/>
              <a:t>: </a:t>
            </a:r>
            <a:r>
              <a:rPr lang="en-GB" b="1" smtClean="0"/>
              <a:t>Human normal immunoglobulin. </a:t>
            </a:r>
            <a:r>
              <a:rPr lang="en-GB" smtClean="0"/>
              <a:t>May require blood transfusion</a:t>
            </a:r>
            <a:endParaRPr lang="en-US" smtClean="0"/>
          </a:p>
        </p:txBody>
      </p:sp>
      <p:sp>
        <p:nvSpPr>
          <p:cNvPr id="103426" name="Rectangle 2"/>
          <p:cNvSpPr>
            <a:spLocks noGrp="1" noChangeArrowheads="1"/>
          </p:cNvSpPr>
          <p:nvPr>
            <p:ph type="title"/>
          </p:nvPr>
        </p:nvSpPr>
        <p:spPr>
          <a:xfrm>
            <a:off x="685800" y="381000"/>
            <a:ext cx="7772400" cy="1371600"/>
          </a:xfrm>
        </p:spPr>
        <p:txBody>
          <a:bodyPr/>
          <a:lstStyle/>
          <a:p>
            <a:pPr eaLnBrk="1" fontAlgn="auto" hangingPunct="1">
              <a:spcAft>
                <a:spcPts val="0"/>
              </a:spcAft>
              <a:defRPr/>
            </a:pPr>
            <a:r>
              <a:rPr lang="en-GB" smtClean="0"/>
              <a:t>Parvovirus</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5"/>
          <p:cNvSpPr>
            <a:spLocks noGrp="1" noChangeArrowheads="1"/>
          </p:cNvSpPr>
          <p:nvPr>
            <p:ph idx="4294967295"/>
          </p:nvPr>
        </p:nvSpPr>
        <p:spPr>
          <a:xfrm>
            <a:off x="457200" y="1600200"/>
            <a:ext cx="7640638" cy="2120900"/>
          </a:xfrm>
        </p:spPr>
        <p:txBody>
          <a:bodyPr wrap="none">
            <a:spAutoFit/>
          </a:bodyPr>
          <a:lstStyle/>
          <a:p>
            <a:pPr eaLnBrk="1" hangingPunct="1"/>
            <a:r>
              <a:rPr lang="en-GB" sz="2400" smtClean="0"/>
              <a:t>Viral infections: leading cause of mortality in </a:t>
            </a:r>
          </a:p>
          <a:p>
            <a:pPr eaLnBrk="1" hangingPunct="1">
              <a:buFont typeface="Wingdings 3" pitchFamily="18" charset="2"/>
              <a:buNone/>
            </a:pPr>
            <a:r>
              <a:rPr lang="en-GB" sz="2400" smtClean="0"/>
              <a:t>allogenic BMT, and a major cause of morbidity in </a:t>
            </a:r>
          </a:p>
          <a:p>
            <a:pPr eaLnBrk="1" hangingPunct="1">
              <a:buFont typeface="Wingdings 3" pitchFamily="18" charset="2"/>
              <a:buNone/>
            </a:pPr>
            <a:r>
              <a:rPr lang="en-GB" sz="2400" smtClean="0"/>
              <a:t>autologous BMT</a:t>
            </a:r>
          </a:p>
          <a:p>
            <a:pPr eaLnBrk="1" hangingPunct="1"/>
            <a:r>
              <a:rPr lang="en-GB" sz="2400" smtClean="0"/>
              <a:t>Risk factors for virus-associated morbidity </a:t>
            </a:r>
          </a:p>
          <a:p>
            <a:pPr eaLnBrk="1" hangingPunct="1">
              <a:buFont typeface="Wingdings 3" pitchFamily="18" charset="2"/>
              <a:buNone/>
            </a:pPr>
            <a:r>
              <a:rPr lang="en-GB" sz="2400" smtClean="0"/>
              <a:t>and mortality</a:t>
            </a:r>
          </a:p>
        </p:txBody>
      </p:sp>
      <p:sp>
        <p:nvSpPr>
          <p:cNvPr id="20481" name="Title 1"/>
          <p:cNvSpPr>
            <a:spLocks noGrp="1"/>
          </p:cNvSpPr>
          <p:nvPr>
            <p:ph type="title" idx="4294967295"/>
          </p:nvPr>
        </p:nvSpPr>
        <p:spPr/>
        <p:txBody>
          <a:bodyPr rtlCol="0"/>
          <a:lstStyle/>
          <a:p>
            <a:pPr eaLnBrk="1" fontAlgn="auto" hangingPunct="1">
              <a:spcAft>
                <a:spcPts val="0"/>
              </a:spcAft>
              <a:defRPr/>
            </a:pPr>
            <a:r>
              <a:rPr lang="en-GB" smtClean="0"/>
              <a:t>Bone marrow transplants</a:t>
            </a:r>
            <a:endParaRPr lang="fr-FR" smtClean="0"/>
          </a:p>
        </p:txBody>
      </p:sp>
      <p:sp>
        <p:nvSpPr>
          <p:cNvPr id="121860" name="Text Box 4"/>
          <p:cNvSpPr txBox="1">
            <a:spLocks noChangeArrowheads="1"/>
          </p:cNvSpPr>
          <p:nvPr/>
        </p:nvSpPr>
        <p:spPr bwMode="auto">
          <a:xfrm>
            <a:off x="1816100" y="3478213"/>
            <a:ext cx="5851525" cy="2308225"/>
          </a:xfrm>
          <a:prstGeom prst="rect">
            <a:avLst/>
          </a:prstGeom>
          <a:noFill/>
          <a:ln w="9525">
            <a:noFill/>
            <a:miter lim="800000"/>
            <a:headEnd/>
            <a:tailEnd/>
          </a:ln>
        </p:spPr>
        <p:txBody>
          <a:bodyPr>
            <a:spAutoFit/>
          </a:bodyPr>
          <a:lstStyle/>
          <a:p>
            <a:pPr algn="ctr"/>
            <a:r>
              <a:rPr lang="en-GB" sz="2400">
                <a:latin typeface="Calibri" pitchFamily="34" charset="0"/>
              </a:rPr>
              <a:t>Allogenic BMT</a:t>
            </a:r>
          </a:p>
          <a:p>
            <a:pPr algn="ctr"/>
            <a:r>
              <a:rPr lang="en-GB" sz="2400">
                <a:latin typeface="Calibri" pitchFamily="34" charset="0"/>
              </a:rPr>
              <a:t>Mismatched related, matched unrelated</a:t>
            </a:r>
          </a:p>
          <a:p>
            <a:pPr algn="ctr"/>
            <a:r>
              <a:rPr lang="en-GB" sz="2400">
                <a:latin typeface="Calibri" pitchFamily="34" charset="0"/>
              </a:rPr>
              <a:t>Acute or chronic Graft Versus Host Disease</a:t>
            </a:r>
          </a:p>
          <a:p>
            <a:pPr algn="ctr"/>
            <a:r>
              <a:rPr lang="en-GB" sz="2400">
                <a:latin typeface="Calibri" pitchFamily="34" charset="0"/>
              </a:rPr>
              <a:t>Immunosupressive therapy</a:t>
            </a:r>
          </a:p>
          <a:p>
            <a:pPr algn="ctr"/>
            <a:r>
              <a:rPr lang="en-GB" sz="2400">
                <a:latin typeface="Calibri" pitchFamily="34" charset="0"/>
              </a:rPr>
              <a:t>In-vitro T-cell depletion</a:t>
            </a:r>
          </a:p>
          <a:p>
            <a:pPr algn="ctr"/>
            <a:r>
              <a:rPr lang="en-GB" sz="2400">
                <a:latin typeface="Calibri" pitchFamily="34" charset="0"/>
              </a:rPr>
              <a:t>Delayed CD4 cell recovery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3"/>
          <p:cNvSpPr>
            <a:spLocks noGrp="1"/>
          </p:cNvSpPr>
          <p:nvPr>
            <p:ph type="ctrTitle" idx="4294967295"/>
          </p:nvPr>
        </p:nvSpPr>
        <p:spPr>
          <a:xfrm>
            <a:off x="685800" y="1271589"/>
            <a:ext cx="7772400" cy="1829761"/>
          </a:xfrm>
        </p:spPr>
        <p:txBody>
          <a:bodyPr anchor="b"/>
          <a:lstStyle/>
          <a:p>
            <a:pPr algn="r" eaLnBrk="1" fontAlgn="auto" hangingPunct="1">
              <a:spcAft>
                <a:spcPts val="0"/>
              </a:spcAft>
              <a:defRPr/>
            </a:pPr>
            <a:r>
              <a:rPr lang="en-GB" sz="4800" smtClean="0"/>
              <a:t>Hepatitis B</a:t>
            </a:r>
            <a:endParaRPr lang="fr-FR" sz="4800" smtClean="0"/>
          </a:p>
        </p:txBody>
      </p:sp>
      <p:pic>
        <p:nvPicPr>
          <p:cNvPr id="132099" name="Picture 3" descr="C:\Users\Emilie\Pictures\hbv.gif"/>
          <p:cNvPicPr>
            <a:picLocks noChangeAspect="1" noChangeArrowheads="1"/>
          </p:cNvPicPr>
          <p:nvPr/>
        </p:nvPicPr>
        <p:blipFill>
          <a:blip r:embed="rId3"/>
          <a:srcRect/>
          <a:stretch>
            <a:fillRect/>
          </a:stretch>
        </p:blipFill>
        <p:spPr bwMode="auto">
          <a:xfrm>
            <a:off x="2373313" y="3716338"/>
            <a:ext cx="6413500" cy="245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C:\Users\Emilie\Pictures\Hbv2.jpg"/>
          <p:cNvPicPr>
            <a:picLocks noGrp="1" noChangeAspect="1" noChangeArrowheads="1"/>
          </p:cNvPicPr>
          <p:nvPr>
            <p:ph idx="4294967295"/>
          </p:nvPr>
        </p:nvPicPr>
        <p:blipFill>
          <a:blip r:embed="rId3"/>
          <a:srcRect/>
          <a:stretch>
            <a:fillRect/>
          </a:stretch>
        </p:blipFill>
        <p:spPr>
          <a:xfrm>
            <a:off x="461963" y="428625"/>
            <a:ext cx="8253412" cy="5500688"/>
          </a:xfrm>
        </p:spPr>
      </p:pic>
      <p:sp>
        <p:nvSpPr>
          <p:cNvPr id="134147" name="TextBox 4"/>
          <p:cNvSpPr txBox="1">
            <a:spLocks noChangeArrowheads="1"/>
          </p:cNvSpPr>
          <p:nvPr/>
        </p:nvSpPr>
        <p:spPr bwMode="auto">
          <a:xfrm>
            <a:off x="5137150" y="6550025"/>
            <a:ext cx="4006850" cy="307975"/>
          </a:xfrm>
          <a:prstGeom prst="rect">
            <a:avLst/>
          </a:prstGeom>
          <a:noFill/>
          <a:ln w="9525">
            <a:noFill/>
            <a:miter lim="800000"/>
            <a:headEnd/>
            <a:tailEnd/>
          </a:ln>
        </p:spPr>
        <p:txBody>
          <a:bodyPr wrap="none">
            <a:spAutoFit/>
          </a:bodyPr>
          <a:lstStyle/>
          <a:p>
            <a:r>
              <a:rPr lang="fr-FR" sz="1400" i="1"/>
              <a:t>http://virology-online.com/viruses/HepatitisB.htm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Users\Emilie\Pictures\Hbv3.jpg"/>
          <p:cNvPicPr>
            <a:picLocks noGrp="1" noChangeAspect="1" noChangeArrowheads="1"/>
          </p:cNvPicPr>
          <p:nvPr>
            <p:ph idx="4294967295"/>
          </p:nvPr>
        </p:nvPicPr>
        <p:blipFill>
          <a:blip r:embed="rId2"/>
          <a:srcRect/>
          <a:stretch>
            <a:fillRect/>
          </a:stretch>
        </p:blipFill>
        <p:spPr>
          <a:xfrm>
            <a:off x="642938" y="571500"/>
            <a:ext cx="7967662" cy="5310188"/>
          </a:xfrm>
        </p:spPr>
      </p:pic>
      <p:sp>
        <p:nvSpPr>
          <p:cNvPr id="136195" name="TextBox 4"/>
          <p:cNvSpPr txBox="1">
            <a:spLocks noChangeArrowheads="1"/>
          </p:cNvSpPr>
          <p:nvPr/>
        </p:nvSpPr>
        <p:spPr bwMode="auto">
          <a:xfrm>
            <a:off x="5137150" y="6550025"/>
            <a:ext cx="4006850" cy="307975"/>
          </a:xfrm>
          <a:prstGeom prst="rect">
            <a:avLst/>
          </a:prstGeom>
          <a:noFill/>
          <a:ln w="9525">
            <a:noFill/>
            <a:miter lim="800000"/>
            <a:headEnd/>
            <a:tailEnd/>
          </a:ln>
        </p:spPr>
        <p:txBody>
          <a:bodyPr wrap="none">
            <a:spAutoFit/>
          </a:bodyPr>
          <a:lstStyle/>
          <a:p>
            <a:r>
              <a:rPr lang="fr-FR" sz="1400" i="1"/>
              <a:t>http://virology-online.com/viruses/HepatitisB.htm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7"/>
          <p:cNvSpPr>
            <a:spLocks noGrp="1" noChangeArrowheads="1"/>
          </p:cNvSpPr>
          <p:nvPr>
            <p:ph idx="4294967295"/>
          </p:nvPr>
        </p:nvSpPr>
        <p:spPr>
          <a:xfrm>
            <a:off x="457200" y="1828800"/>
            <a:ext cx="8458200" cy="4419600"/>
          </a:xfrm>
        </p:spPr>
        <p:txBody>
          <a:bodyPr/>
          <a:lstStyle/>
          <a:p>
            <a:pPr eaLnBrk="1" hangingPunct="1"/>
            <a:r>
              <a:rPr lang="en-GB" sz="3400" b="1" u="sng" smtClean="0">
                <a:latin typeface="Arial" charset="0"/>
              </a:rPr>
              <a:t>Immunized</a:t>
            </a:r>
            <a:r>
              <a:rPr lang="en-GB" sz="3400" b="1" smtClean="0">
                <a:latin typeface="Arial" charset="0"/>
              </a:rPr>
              <a:t> :</a:t>
            </a:r>
          </a:p>
          <a:p>
            <a:pPr lvl="2" eaLnBrk="1" hangingPunct="1">
              <a:buSzPct val="50000"/>
              <a:buFont typeface="Wingdings" pitchFamily="2" charset="2"/>
              <a:buChar char="q"/>
            </a:pPr>
            <a:r>
              <a:rPr lang="en-GB" sz="3000" smtClean="0">
                <a:latin typeface="Arial" charset="0"/>
              </a:rPr>
              <a:t>Surface Ab</a:t>
            </a:r>
            <a:r>
              <a:rPr lang="en-GB" sz="4200" b="1" baseline="30000" smtClean="0">
                <a:latin typeface="Arial" charset="0"/>
              </a:rPr>
              <a:t>+</a:t>
            </a:r>
          </a:p>
          <a:p>
            <a:pPr lvl="2" eaLnBrk="1" hangingPunct="1">
              <a:buSzPct val="50000"/>
              <a:buFont typeface="Wingdings" pitchFamily="2" charset="2"/>
              <a:buChar char="q"/>
            </a:pPr>
            <a:r>
              <a:rPr lang="en-GB" sz="3000" smtClean="0">
                <a:latin typeface="Arial" charset="0"/>
              </a:rPr>
              <a:t>Core Ab</a:t>
            </a:r>
            <a:r>
              <a:rPr lang="en-GB" sz="4200" b="1" baseline="30000" smtClean="0">
                <a:latin typeface="Arial" charset="0"/>
              </a:rPr>
              <a:t>–</a:t>
            </a:r>
            <a:endParaRPr lang="en-GB" sz="3800" baseline="30000" smtClean="0">
              <a:latin typeface="Arial" charset="0"/>
            </a:endParaRPr>
          </a:p>
          <a:p>
            <a:pPr eaLnBrk="1" hangingPunct="1"/>
            <a:endParaRPr lang="en-GB" sz="2600" u="sng" smtClean="0">
              <a:latin typeface="Arial" charset="0"/>
            </a:endParaRPr>
          </a:p>
          <a:p>
            <a:pPr eaLnBrk="1" hangingPunct="1"/>
            <a:r>
              <a:rPr lang="en-GB" sz="3400" b="1" u="sng" smtClean="0">
                <a:latin typeface="Arial" charset="0"/>
              </a:rPr>
              <a:t>Surface antibody titres </a:t>
            </a:r>
            <a:r>
              <a:rPr lang="en-GB" sz="3400" b="1" smtClean="0">
                <a:latin typeface="Arial" charset="0"/>
              </a:rPr>
              <a:t>:</a:t>
            </a:r>
          </a:p>
          <a:p>
            <a:pPr lvl="2" eaLnBrk="1" hangingPunct="1">
              <a:buSzPct val="50000"/>
              <a:buFont typeface="Wingdings" pitchFamily="2" charset="2"/>
              <a:buChar char="q"/>
            </a:pPr>
            <a:r>
              <a:rPr lang="en-GB" sz="3000" smtClean="0">
                <a:latin typeface="Arial" charset="0"/>
              </a:rPr>
              <a:t>&lt; 10mIU/ml : </a:t>
            </a:r>
            <a:r>
              <a:rPr lang="en-GB" sz="3000" b="1" smtClean="0">
                <a:latin typeface="Arial" charset="0"/>
              </a:rPr>
              <a:t>Non-responder</a:t>
            </a:r>
            <a:r>
              <a:rPr lang="en-GB" sz="3000" smtClean="0">
                <a:latin typeface="Arial" charset="0"/>
              </a:rPr>
              <a:t> - ? cAb</a:t>
            </a:r>
            <a:r>
              <a:rPr lang="en-GB" sz="4200" b="1" baseline="30000" smtClean="0">
                <a:latin typeface="Arial" charset="0"/>
              </a:rPr>
              <a:t>+</a:t>
            </a:r>
          </a:p>
          <a:p>
            <a:pPr lvl="2" eaLnBrk="1" hangingPunct="1">
              <a:buSzPct val="50000"/>
              <a:buFont typeface="Wingdings" pitchFamily="2" charset="2"/>
              <a:buChar char="q"/>
            </a:pPr>
            <a:r>
              <a:rPr lang="en-GB" sz="3000" u="sng" smtClean="0">
                <a:latin typeface="Arial" charset="0"/>
              </a:rPr>
              <a:t>&gt;</a:t>
            </a:r>
            <a:r>
              <a:rPr lang="en-GB" sz="3000" smtClean="0">
                <a:latin typeface="Arial" charset="0"/>
              </a:rPr>
              <a:t> 10mIU/ml : </a:t>
            </a:r>
            <a:r>
              <a:rPr lang="en-GB" sz="3000" b="1" smtClean="0">
                <a:latin typeface="Arial" charset="0"/>
              </a:rPr>
              <a:t>Protective</a:t>
            </a:r>
            <a:r>
              <a:rPr lang="en-GB" sz="3000" smtClean="0">
                <a:latin typeface="Arial" charset="0"/>
              </a:rPr>
              <a:t> level</a:t>
            </a:r>
            <a:endParaRPr lang="en-GB" sz="2800" smtClean="0">
              <a:latin typeface="Arial" charset="0"/>
            </a:endParaRPr>
          </a:p>
        </p:txBody>
      </p:sp>
      <p:sp>
        <p:nvSpPr>
          <p:cNvPr id="89090" name="Rectangle 1026"/>
          <p:cNvSpPr>
            <a:spLocks noGrp="1" noChangeArrowheads="1"/>
          </p:cNvSpPr>
          <p:nvPr>
            <p:ph type="title" idx="4294967295"/>
          </p:nvPr>
        </p:nvSpPr>
        <p:spPr>
          <a:xfrm>
            <a:off x="684213" y="404813"/>
            <a:ext cx="7772400" cy="1143000"/>
          </a:xfrm>
        </p:spPr>
        <p:txBody>
          <a:bodyPr rtlCol="0">
            <a:normAutofit fontScale="90000"/>
          </a:bodyPr>
          <a:lstStyle/>
          <a:p>
            <a:pPr eaLnBrk="1" fontAlgn="auto" hangingPunct="1">
              <a:spcAft>
                <a:spcPts val="0"/>
              </a:spcAft>
              <a:defRPr/>
            </a:pPr>
            <a:r>
              <a:rPr lang="en-GB" sz="4000" dirty="0" smtClean="0">
                <a:latin typeface="Arial" charset="0"/>
              </a:rPr>
              <a:t>Hepatitis B markers</a:t>
            </a:r>
            <a:br>
              <a:rPr lang="en-GB" sz="4000" dirty="0" smtClean="0">
                <a:latin typeface="Arial" charset="0"/>
              </a:rPr>
            </a:br>
            <a:r>
              <a:rPr lang="en-GB" sz="4000" dirty="0" smtClean="0">
                <a:latin typeface="Arial" charset="0"/>
              </a:rPr>
              <a:t>in vaccinated</a:t>
            </a:r>
          </a:p>
        </p:txBody>
      </p:sp>
      <p:sp>
        <p:nvSpPr>
          <p:cNvPr id="137220" name="Text Box 1028"/>
          <p:cNvSpPr txBox="1">
            <a:spLocks noChangeArrowheads="1"/>
          </p:cNvSpPr>
          <p:nvPr/>
        </p:nvSpPr>
        <p:spPr bwMode="auto">
          <a:xfrm>
            <a:off x="8289925" y="269875"/>
            <a:ext cx="506413" cy="457200"/>
          </a:xfrm>
          <a:prstGeom prst="rect">
            <a:avLst/>
          </a:prstGeom>
          <a:noFill/>
          <a:ln w="9525">
            <a:noFill/>
            <a:miter lim="800000"/>
            <a:headEnd/>
            <a:tailEnd/>
          </a:ln>
        </p:spPr>
        <p:txBody>
          <a:bodyPr wrap="none">
            <a:spAutoFit/>
          </a:bodyPr>
          <a:lstStyle/>
          <a:p>
            <a:r>
              <a:rPr lang="en-GB">
                <a:latin typeface="Calibri" pitchFamily="34" charset="0"/>
              </a:rPr>
              <a:t>GI</a:t>
            </a:r>
            <a:endParaRPr lang="en-US">
              <a:latin typeface="Calibri" pitchFamily="34" charset="0"/>
            </a:endParaRPr>
          </a:p>
        </p:txBody>
      </p:sp>
      <p:sp>
        <p:nvSpPr>
          <p:cNvPr id="137221" name="Oval 1029"/>
          <p:cNvSpPr>
            <a:spLocks noChangeArrowheads="1"/>
          </p:cNvSpPr>
          <p:nvPr/>
        </p:nvSpPr>
        <p:spPr bwMode="auto">
          <a:xfrm>
            <a:off x="8305800" y="304800"/>
            <a:ext cx="457200" cy="381000"/>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idx="4294967295"/>
          </p:nvPr>
        </p:nvSpPr>
        <p:spPr>
          <a:xfrm>
            <a:off x="685800" y="2590800"/>
            <a:ext cx="7772400" cy="3505200"/>
          </a:xfrm>
        </p:spPr>
        <p:txBody>
          <a:bodyPr/>
          <a:lstStyle/>
          <a:p>
            <a:pPr eaLnBrk="1" hangingPunct="1"/>
            <a:r>
              <a:rPr lang="en-GB" smtClean="0"/>
              <a:t>Risk of reactivation in the immunocompromised</a:t>
            </a:r>
          </a:p>
          <a:p>
            <a:pPr eaLnBrk="1" hangingPunct="1"/>
            <a:endParaRPr lang="en-GB" smtClean="0"/>
          </a:p>
          <a:p>
            <a:pPr eaLnBrk="1" hangingPunct="1"/>
            <a:r>
              <a:rPr lang="en-GB" smtClean="0"/>
              <a:t>sAg-/cAb+ can revert to sAg+</a:t>
            </a:r>
            <a:endParaRPr lang="en-US" smtClean="0"/>
          </a:p>
        </p:txBody>
      </p:sp>
      <p:sp>
        <p:nvSpPr>
          <p:cNvPr id="91138" name="Rectangle 2"/>
          <p:cNvSpPr>
            <a:spLocks noGrp="1" noChangeArrowheads="1"/>
          </p:cNvSpPr>
          <p:nvPr>
            <p:ph type="title" idx="4294967295"/>
          </p:nvPr>
        </p:nvSpPr>
        <p:spPr>
          <a:xfrm>
            <a:off x="685800" y="457200"/>
            <a:ext cx="7772400" cy="1524000"/>
          </a:xfrm>
        </p:spPr>
        <p:txBody>
          <a:bodyPr rtlCol="0"/>
          <a:lstStyle/>
          <a:p>
            <a:pPr eaLnBrk="1" fontAlgn="auto" hangingPunct="1">
              <a:spcAft>
                <a:spcPts val="0"/>
              </a:spcAft>
              <a:defRPr/>
            </a:pPr>
            <a:r>
              <a:rPr lang="en-GB" dirty="0" smtClean="0"/>
              <a:t>Hepatitis B in the </a:t>
            </a:r>
            <a:r>
              <a:rPr lang="en-GB" dirty="0" err="1" smtClean="0"/>
              <a:t>immunocompromised</a:t>
            </a: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idx="4294967295"/>
          </p:nvPr>
        </p:nvSpPr>
        <p:spPr/>
        <p:txBody>
          <a:bodyPr/>
          <a:lstStyle/>
          <a:p>
            <a:pPr eaLnBrk="1" hangingPunct="1">
              <a:lnSpc>
                <a:spcPct val="90000"/>
              </a:lnSpc>
              <a:buFontTx/>
              <a:buNone/>
            </a:pPr>
            <a:r>
              <a:rPr lang="en-GB" b="1" smtClean="0"/>
              <a:t>Liver transplantation – recurrence of hepB</a:t>
            </a:r>
          </a:p>
          <a:p>
            <a:pPr eaLnBrk="1" hangingPunct="1">
              <a:lnSpc>
                <a:spcPct val="90000"/>
              </a:lnSpc>
            </a:pPr>
            <a:r>
              <a:rPr lang="en-GB" u="sng" smtClean="0"/>
              <a:t>Prevent</a:t>
            </a:r>
            <a:r>
              <a:rPr lang="en-GB" smtClean="0"/>
              <a:t>:</a:t>
            </a:r>
          </a:p>
          <a:p>
            <a:pPr lvl="1" eaLnBrk="1" hangingPunct="1">
              <a:lnSpc>
                <a:spcPct val="90000"/>
              </a:lnSpc>
            </a:pPr>
            <a:r>
              <a:rPr lang="en-GB" smtClean="0"/>
              <a:t>Immunoglobulin (</a:t>
            </a:r>
            <a:r>
              <a:rPr lang="en-GB" b="1" smtClean="0"/>
              <a:t>HBIG</a:t>
            </a:r>
            <a:r>
              <a:rPr lang="en-GB" smtClean="0"/>
              <a:t>): </a:t>
            </a:r>
          </a:p>
          <a:p>
            <a:pPr lvl="2" eaLnBrk="1" hangingPunct="1">
              <a:lnSpc>
                <a:spcPct val="90000"/>
              </a:lnSpc>
            </a:pPr>
            <a:r>
              <a:rPr lang="en-GB" smtClean="0"/>
              <a:t>maintain serum levels at &gt;100 mIU/ml (monthly administration)</a:t>
            </a:r>
          </a:p>
          <a:p>
            <a:pPr lvl="1" eaLnBrk="1" hangingPunct="1">
              <a:lnSpc>
                <a:spcPct val="90000"/>
              </a:lnSpc>
            </a:pPr>
            <a:r>
              <a:rPr lang="en-GB" b="1" smtClean="0"/>
              <a:t>Nucleoside/nucleotide analogues </a:t>
            </a:r>
            <a:r>
              <a:rPr lang="en-GB" smtClean="0"/>
              <a:t>(eg lamivudine, tenofovir, entecavir) pre and post transplant</a:t>
            </a:r>
          </a:p>
          <a:p>
            <a:pPr lvl="1" eaLnBrk="1" hangingPunct="1">
              <a:lnSpc>
                <a:spcPct val="90000"/>
              </a:lnSpc>
              <a:buFontTx/>
              <a:buNone/>
            </a:pPr>
            <a:r>
              <a:rPr lang="en-GB" smtClean="0">
                <a:sym typeface="Wingdings" pitchFamily="2" charset="2"/>
              </a:rPr>
              <a:t>  reduce risk from 80% to &lt;10%</a:t>
            </a:r>
            <a:endParaRPr lang="en-US" smtClean="0"/>
          </a:p>
        </p:txBody>
      </p:sp>
      <p:sp>
        <p:nvSpPr>
          <p:cNvPr id="93186" name="Rectangle 2"/>
          <p:cNvSpPr>
            <a:spLocks noGrp="1" noChangeArrowheads="1"/>
          </p:cNvSpPr>
          <p:nvPr>
            <p:ph type="title" idx="4294967295"/>
          </p:nvPr>
        </p:nvSpPr>
        <p:spPr/>
        <p:txBody>
          <a:bodyPr rtlCol="0"/>
          <a:lstStyle/>
          <a:p>
            <a:pPr eaLnBrk="1" fontAlgn="auto" hangingPunct="1">
              <a:spcAft>
                <a:spcPts val="0"/>
              </a:spcAft>
              <a:defRPr/>
            </a:pPr>
            <a:r>
              <a:rPr lang="en-GB" smtClean="0"/>
              <a:t>Hepatitis B</a:t>
            </a:r>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3"/>
          <p:cNvSpPr>
            <a:spLocks noGrp="1" noChangeArrowheads="1"/>
          </p:cNvSpPr>
          <p:nvPr>
            <p:ph idx="1"/>
          </p:nvPr>
        </p:nvSpPr>
        <p:spPr>
          <a:xfrm>
            <a:off x="685800" y="1752600"/>
            <a:ext cx="7924800" cy="4800600"/>
          </a:xfrm>
        </p:spPr>
        <p:txBody>
          <a:bodyPr/>
          <a:lstStyle/>
          <a:p>
            <a:pPr eaLnBrk="1" hangingPunct="1">
              <a:lnSpc>
                <a:spcPct val="90000"/>
              </a:lnSpc>
              <a:buFont typeface="Arial" charset="0"/>
              <a:buChar char="•"/>
            </a:pPr>
            <a:endParaRPr lang="en-GB" sz="2800" smtClean="0"/>
          </a:p>
          <a:p>
            <a:pPr eaLnBrk="1" hangingPunct="1">
              <a:lnSpc>
                <a:spcPct val="90000"/>
              </a:lnSpc>
              <a:buFont typeface="Arial" charset="0"/>
              <a:buChar char="•"/>
            </a:pPr>
            <a:r>
              <a:rPr lang="en-GB" sz="2800" b="1" smtClean="0"/>
              <a:t>BK virus (polyoma):</a:t>
            </a:r>
            <a:r>
              <a:rPr lang="en-GB" sz="2800" smtClean="0"/>
              <a:t> haemorrhagic cystitis (BMT) ureteric stenosis (renal Tx)</a:t>
            </a:r>
          </a:p>
          <a:p>
            <a:pPr eaLnBrk="1" hangingPunct="1">
              <a:lnSpc>
                <a:spcPct val="90000"/>
              </a:lnSpc>
              <a:buFont typeface="Arial" charset="0"/>
              <a:buChar char="•"/>
            </a:pPr>
            <a:endParaRPr lang="en-GB" sz="2800" smtClean="0"/>
          </a:p>
          <a:p>
            <a:pPr eaLnBrk="1" hangingPunct="1">
              <a:lnSpc>
                <a:spcPct val="90000"/>
              </a:lnSpc>
              <a:buFont typeface="Arial" charset="0"/>
              <a:buChar char="•"/>
            </a:pPr>
            <a:r>
              <a:rPr lang="en-GB" sz="2800" b="1" smtClean="0"/>
              <a:t>JC virus (polyoma):</a:t>
            </a:r>
            <a:r>
              <a:rPr lang="en-GB" sz="2800" smtClean="0"/>
              <a:t> progressive multifocal leucoencephalopathy (PML)</a:t>
            </a:r>
          </a:p>
          <a:p>
            <a:pPr eaLnBrk="1" hangingPunct="1">
              <a:lnSpc>
                <a:spcPct val="90000"/>
              </a:lnSpc>
              <a:buFont typeface="Arial" charset="0"/>
              <a:buChar char="•"/>
            </a:pPr>
            <a:endParaRPr lang="en-GB" sz="2800" smtClean="0"/>
          </a:p>
        </p:txBody>
      </p:sp>
      <p:sp>
        <p:nvSpPr>
          <p:cNvPr id="33794" name="Rectangle 2"/>
          <p:cNvSpPr>
            <a:spLocks noGrp="1" noChangeArrowheads="1"/>
          </p:cNvSpPr>
          <p:nvPr>
            <p:ph type="title"/>
          </p:nvPr>
        </p:nvSpPr>
        <p:spPr>
          <a:xfrm>
            <a:off x="685800" y="228600"/>
            <a:ext cx="7772400" cy="1371600"/>
          </a:xfrm>
        </p:spPr>
        <p:txBody>
          <a:bodyPr/>
          <a:lstStyle/>
          <a:p>
            <a:pPr eaLnBrk="1" fontAlgn="auto" hangingPunct="1">
              <a:spcAft>
                <a:spcPts val="0"/>
              </a:spcAft>
              <a:defRPr/>
            </a:pPr>
            <a:r>
              <a:rPr lang="en-GB" dirty="0" smtClean="0"/>
              <a:t>Other opportunistic viruses</a:t>
            </a: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3"/>
          <p:cNvSpPr>
            <a:spLocks noGrp="1" noChangeArrowheads="1"/>
          </p:cNvSpPr>
          <p:nvPr>
            <p:ph idx="1"/>
          </p:nvPr>
        </p:nvSpPr>
        <p:spPr>
          <a:xfrm>
            <a:off x="685800" y="2133600"/>
            <a:ext cx="7772400" cy="4267200"/>
          </a:xfrm>
        </p:spPr>
        <p:txBody>
          <a:bodyPr/>
          <a:lstStyle/>
          <a:p>
            <a:pPr eaLnBrk="1" hangingPunct="1">
              <a:lnSpc>
                <a:spcPct val="90000"/>
              </a:lnSpc>
            </a:pPr>
            <a:r>
              <a:rPr lang="en-GB" sz="2800" b="1" smtClean="0"/>
              <a:t>Nosocomial infections</a:t>
            </a:r>
            <a:r>
              <a:rPr lang="en-GB" sz="2800" smtClean="0"/>
              <a:t> (hospital-acquired) – common for adenovirus, respiratory viruses and VZV</a:t>
            </a:r>
          </a:p>
          <a:p>
            <a:pPr eaLnBrk="1" hangingPunct="1">
              <a:lnSpc>
                <a:spcPct val="90000"/>
              </a:lnSpc>
            </a:pPr>
            <a:endParaRPr lang="en-GB" sz="2800" smtClean="0"/>
          </a:p>
          <a:p>
            <a:pPr eaLnBrk="1" hangingPunct="1">
              <a:lnSpc>
                <a:spcPct val="90000"/>
              </a:lnSpc>
            </a:pPr>
            <a:r>
              <a:rPr lang="en-GB" sz="2800" u="sng" smtClean="0"/>
              <a:t>Infection control measures</a:t>
            </a:r>
            <a:r>
              <a:rPr lang="en-GB" sz="2800" smtClean="0"/>
              <a:t>:</a:t>
            </a:r>
          </a:p>
          <a:p>
            <a:pPr lvl="1" eaLnBrk="1" hangingPunct="1">
              <a:lnSpc>
                <a:spcPct val="90000"/>
              </a:lnSpc>
            </a:pPr>
            <a:r>
              <a:rPr lang="en-GB" smtClean="0"/>
              <a:t>Handwashing, protective clothing, limit visitors</a:t>
            </a:r>
          </a:p>
          <a:p>
            <a:pPr lvl="1" eaLnBrk="1" hangingPunct="1">
              <a:lnSpc>
                <a:spcPct val="90000"/>
              </a:lnSpc>
            </a:pPr>
            <a:r>
              <a:rPr lang="en-GB" b="1" smtClean="0"/>
              <a:t>Isolate</a:t>
            </a:r>
            <a:r>
              <a:rPr lang="en-GB" smtClean="0"/>
              <a:t> immunocompromised patients (BMT)</a:t>
            </a:r>
          </a:p>
          <a:p>
            <a:pPr lvl="1" eaLnBrk="1" hangingPunct="1">
              <a:lnSpc>
                <a:spcPct val="90000"/>
              </a:lnSpc>
            </a:pPr>
            <a:r>
              <a:rPr lang="en-GB" b="1" smtClean="0"/>
              <a:t>Cohort nursing</a:t>
            </a:r>
          </a:p>
        </p:txBody>
      </p:sp>
      <p:sp>
        <p:nvSpPr>
          <p:cNvPr id="58370" name="Rectangle 2"/>
          <p:cNvSpPr>
            <a:spLocks noGrp="1" noChangeArrowheads="1"/>
          </p:cNvSpPr>
          <p:nvPr>
            <p:ph type="title"/>
          </p:nvPr>
        </p:nvSpPr>
        <p:spPr>
          <a:xfrm>
            <a:off x="685800" y="457200"/>
            <a:ext cx="7772400" cy="1295400"/>
          </a:xfrm>
        </p:spPr>
        <p:txBody>
          <a:bodyPr>
            <a:normAutofit fontScale="90000"/>
          </a:bodyPr>
          <a:lstStyle/>
          <a:p>
            <a:pPr eaLnBrk="1" fontAlgn="auto" hangingPunct="1">
              <a:spcAft>
                <a:spcPts val="0"/>
              </a:spcAft>
              <a:defRPr/>
            </a:pPr>
            <a:r>
              <a:rPr lang="en-GB" smtClean="0"/>
              <a:t>Prevention</a:t>
            </a:r>
            <a:br>
              <a:rPr lang="en-GB" smtClean="0"/>
            </a:br>
            <a:r>
              <a:rPr lang="en-GB" smtClean="0"/>
              <a:t>Infection control</a:t>
            </a:r>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3"/>
          <p:cNvSpPr>
            <a:spLocks noGrp="1" noChangeArrowheads="1"/>
          </p:cNvSpPr>
          <p:nvPr>
            <p:ph idx="1"/>
          </p:nvPr>
        </p:nvSpPr>
        <p:spPr>
          <a:xfrm>
            <a:off x="685800" y="2286000"/>
            <a:ext cx="7772400" cy="4343400"/>
          </a:xfrm>
        </p:spPr>
        <p:txBody>
          <a:bodyPr/>
          <a:lstStyle/>
          <a:p>
            <a:pPr eaLnBrk="1" hangingPunct="1"/>
            <a:r>
              <a:rPr lang="en-GB" smtClean="0"/>
              <a:t>Viruses also affect healthy individuals, but give rise to </a:t>
            </a:r>
            <a:r>
              <a:rPr lang="en-GB" b="1" smtClean="0"/>
              <a:t>greater morbidity</a:t>
            </a:r>
            <a:r>
              <a:rPr lang="en-GB" smtClean="0"/>
              <a:t> in the immunocompromised</a:t>
            </a:r>
          </a:p>
          <a:p>
            <a:pPr eaLnBrk="1" hangingPunct="1"/>
            <a:endParaRPr lang="en-GB" smtClean="0"/>
          </a:p>
          <a:p>
            <a:pPr eaLnBrk="1" hangingPunct="1"/>
            <a:r>
              <a:rPr lang="en-GB" smtClean="0"/>
              <a:t>Often more </a:t>
            </a:r>
            <a:r>
              <a:rPr lang="en-GB" b="1" smtClean="0"/>
              <a:t>difficult to treat</a:t>
            </a:r>
          </a:p>
          <a:p>
            <a:pPr eaLnBrk="1" hangingPunct="1"/>
            <a:endParaRPr lang="en-GB" smtClean="0"/>
          </a:p>
          <a:p>
            <a:pPr eaLnBrk="1" hangingPunct="1"/>
            <a:r>
              <a:rPr lang="en-GB" smtClean="0"/>
              <a:t>Increased risk of antiviral </a:t>
            </a:r>
            <a:r>
              <a:rPr lang="en-GB" b="1" smtClean="0"/>
              <a:t>drug resistance</a:t>
            </a:r>
          </a:p>
          <a:p>
            <a:pPr eaLnBrk="1" hangingPunct="1"/>
            <a:endParaRPr lang="en-GB" smtClean="0"/>
          </a:p>
        </p:txBody>
      </p:sp>
      <p:sp>
        <p:nvSpPr>
          <p:cNvPr id="34818" name="Rectangle 2"/>
          <p:cNvSpPr>
            <a:spLocks noGrp="1" noChangeArrowheads="1"/>
          </p:cNvSpPr>
          <p:nvPr>
            <p:ph type="title"/>
          </p:nvPr>
        </p:nvSpPr>
        <p:spPr>
          <a:xfrm>
            <a:off x="685800" y="304800"/>
            <a:ext cx="7772400" cy="1447800"/>
          </a:xfrm>
        </p:spPr>
        <p:txBody>
          <a:bodyPr/>
          <a:lstStyle/>
          <a:p>
            <a:pPr eaLnBrk="1" fontAlgn="auto" hangingPunct="1">
              <a:spcAft>
                <a:spcPts val="0"/>
              </a:spcAft>
              <a:defRPr/>
            </a:pPr>
            <a:r>
              <a:rPr lang="en-GB" dirty="0" smtClean="0"/>
              <a:t>Opportunistic viral infections</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idx="1"/>
          </p:nvPr>
        </p:nvSpPr>
        <p:spPr>
          <a:xfrm>
            <a:off x="457200" y="1566863"/>
            <a:ext cx="8229600" cy="4525962"/>
          </a:xfrm>
        </p:spPr>
        <p:txBody>
          <a:bodyPr/>
          <a:lstStyle/>
          <a:p>
            <a:pPr eaLnBrk="1" hangingPunct="1"/>
            <a:r>
              <a:rPr lang="en-GB" smtClean="0"/>
              <a:t>Increased </a:t>
            </a:r>
            <a:r>
              <a:rPr lang="en-GB" b="1" smtClean="0"/>
              <a:t>severity</a:t>
            </a:r>
            <a:r>
              <a:rPr lang="en-GB" smtClean="0"/>
              <a:t> of disease</a:t>
            </a:r>
          </a:p>
          <a:p>
            <a:pPr eaLnBrk="1" hangingPunct="1"/>
            <a:endParaRPr lang="en-GB" smtClean="0"/>
          </a:p>
          <a:p>
            <a:pPr eaLnBrk="1" hangingPunct="1"/>
            <a:r>
              <a:rPr lang="en-GB" b="1" smtClean="0"/>
              <a:t>Wider range</a:t>
            </a:r>
            <a:r>
              <a:rPr lang="en-GB" smtClean="0"/>
              <a:t> of systems involved</a:t>
            </a:r>
          </a:p>
          <a:p>
            <a:pPr eaLnBrk="1" hangingPunct="1"/>
            <a:endParaRPr lang="en-GB" smtClean="0"/>
          </a:p>
          <a:p>
            <a:pPr eaLnBrk="1" hangingPunct="1"/>
            <a:r>
              <a:rPr lang="en-GB" b="1" smtClean="0"/>
              <a:t>Multi-system</a:t>
            </a:r>
            <a:r>
              <a:rPr lang="en-GB" smtClean="0"/>
              <a:t> involvement / disseminated disease</a:t>
            </a:r>
          </a:p>
          <a:p>
            <a:pPr eaLnBrk="1" hangingPunct="1"/>
            <a:endParaRPr lang="en-US" smtClean="0"/>
          </a:p>
          <a:p>
            <a:pPr eaLnBrk="1" hangingPunct="1"/>
            <a:r>
              <a:rPr lang="en-GB" b="1" smtClean="0"/>
              <a:t>More varied</a:t>
            </a:r>
            <a:r>
              <a:rPr lang="en-GB" smtClean="0"/>
              <a:t> disease manifestation</a:t>
            </a:r>
          </a:p>
          <a:p>
            <a:pPr lvl="1" eaLnBrk="1" hangingPunct="1"/>
            <a:r>
              <a:rPr lang="en-GB" sz="2400" smtClean="0"/>
              <a:t>eg retinitis, pneumonitis, colitis, adenoviral hepatitis</a:t>
            </a:r>
            <a:endParaRPr lang="en-GB" smtClean="0"/>
          </a:p>
        </p:txBody>
      </p:sp>
      <p:sp>
        <p:nvSpPr>
          <p:cNvPr id="32770" name="Rectangle 2"/>
          <p:cNvSpPr>
            <a:spLocks noGrp="1" noChangeArrowheads="1"/>
          </p:cNvSpPr>
          <p:nvPr>
            <p:ph type="title"/>
          </p:nvPr>
        </p:nvSpPr>
        <p:spPr/>
        <p:txBody>
          <a:bodyPr/>
          <a:lstStyle/>
          <a:p>
            <a:pPr eaLnBrk="1" fontAlgn="auto" hangingPunct="1">
              <a:spcAft>
                <a:spcPts val="0"/>
              </a:spcAft>
              <a:defRPr/>
            </a:pPr>
            <a:r>
              <a:rPr lang="en-GB" dirty="0" smtClean="0"/>
              <a:t>Disease manifestations</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p:txBody>
          <a:bodyPr/>
          <a:lstStyle/>
          <a:p>
            <a:pPr eaLnBrk="1" hangingPunct="1"/>
            <a:r>
              <a:rPr lang="en-GB" sz="2400" smtClean="0"/>
              <a:t>Each organism gives rise to different disease manifestations in different patient groups (eg CMV pneumonitis in BMT vs retinitis in AIDS)</a:t>
            </a:r>
          </a:p>
          <a:p>
            <a:pPr eaLnBrk="1" hangingPunct="1"/>
            <a:endParaRPr lang="en-GB" sz="2400" smtClean="0"/>
          </a:p>
          <a:p>
            <a:pPr eaLnBrk="1" hangingPunct="1"/>
            <a:r>
              <a:rPr lang="en-GB" b="1" smtClean="0"/>
              <a:t>Novel syndromes</a:t>
            </a:r>
          </a:p>
          <a:p>
            <a:pPr lvl="1" eaLnBrk="1" hangingPunct="1"/>
            <a:r>
              <a:rPr lang="en-GB" sz="2400" smtClean="0"/>
              <a:t>eg EBV-associated post transplant lymphoproliferative disease (PTLD)</a:t>
            </a:r>
          </a:p>
          <a:p>
            <a:pPr eaLnBrk="1" hangingPunct="1"/>
            <a:endParaRPr lang="en-US" sz="2400" smtClean="0"/>
          </a:p>
          <a:p>
            <a:pPr eaLnBrk="1" hangingPunct="1"/>
            <a:endParaRPr lang="fr-FR" smtClean="0"/>
          </a:p>
        </p:txBody>
      </p:sp>
      <p:sp>
        <p:nvSpPr>
          <p:cNvPr id="3" name="Title 2"/>
          <p:cNvSpPr>
            <a:spLocks noGrp="1"/>
          </p:cNvSpPr>
          <p:nvPr>
            <p:ph type="title"/>
          </p:nvPr>
        </p:nvSpPr>
        <p:spPr/>
        <p:txBody>
          <a:bodyPr/>
          <a:lstStyle/>
          <a:p>
            <a:pPr eaLnBrk="1" hangingPunct="1">
              <a:defRPr/>
            </a:pPr>
            <a:r>
              <a:rPr lang="en-GB" smtClean="0"/>
              <a:t>Disease manifestations</a:t>
            </a: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p:txBody>
          <a:bodyPr/>
          <a:lstStyle/>
          <a:p>
            <a:pPr eaLnBrk="1" hangingPunct="1">
              <a:buFont typeface="Arial" charset="0"/>
              <a:buChar char="•"/>
            </a:pPr>
            <a:endParaRPr lang="en-GB" b="1" smtClean="0"/>
          </a:p>
          <a:p>
            <a:pPr eaLnBrk="1" hangingPunct="1">
              <a:buFont typeface="Arial" charset="0"/>
              <a:buChar char="•"/>
            </a:pPr>
            <a:endParaRPr lang="en-GB" b="1" smtClean="0"/>
          </a:p>
          <a:p>
            <a:pPr eaLnBrk="1" hangingPunct="1">
              <a:buFont typeface="Arial" charset="0"/>
              <a:buChar char="•"/>
            </a:pPr>
            <a:r>
              <a:rPr lang="en-GB" b="1" smtClean="0"/>
              <a:t>Infection post-Tx</a:t>
            </a:r>
            <a:r>
              <a:rPr lang="en-GB" smtClean="0"/>
              <a:t>:</a:t>
            </a:r>
          </a:p>
          <a:p>
            <a:pPr lvl="1" eaLnBrk="1" hangingPunct="1">
              <a:buFont typeface="Arial" charset="0"/>
              <a:buChar char="–"/>
            </a:pPr>
            <a:r>
              <a:rPr lang="en-GB" smtClean="0"/>
              <a:t>measles, parvovirus, VZV</a:t>
            </a:r>
          </a:p>
          <a:p>
            <a:pPr lvl="1" eaLnBrk="1" hangingPunct="1">
              <a:buFont typeface="Arial" charset="0"/>
              <a:buChar char="–"/>
            </a:pPr>
            <a:endParaRPr lang="en-GB" smtClean="0"/>
          </a:p>
          <a:p>
            <a:pPr eaLnBrk="1" hangingPunct="1">
              <a:buFont typeface="Arial" charset="0"/>
              <a:buChar char="•"/>
            </a:pPr>
            <a:r>
              <a:rPr lang="en-GB" smtClean="0"/>
              <a:t>Viruses </a:t>
            </a:r>
            <a:r>
              <a:rPr lang="en-GB" b="1" smtClean="0"/>
              <a:t>acquired from graft</a:t>
            </a:r>
          </a:p>
          <a:p>
            <a:pPr lvl="1" eaLnBrk="1" hangingPunct="1">
              <a:buFont typeface="Arial" charset="0"/>
              <a:buChar char="–"/>
            </a:pPr>
            <a:r>
              <a:rPr lang="en-GB" smtClean="0"/>
              <a:t>Hepatitis B, hepatitis C, </a:t>
            </a:r>
            <a:r>
              <a:rPr lang="en-GB" baseline="30000" smtClean="0"/>
              <a:t> </a:t>
            </a:r>
            <a:r>
              <a:rPr lang="en-GB" smtClean="0"/>
              <a:t>HIV, HTLV, CMV, EBV, adenovirus</a:t>
            </a:r>
          </a:p>
          <a:p>
            <a:pPr lvl="1" eaLnBrk="1" hangingPunct="1">
              <a:buFont typeface="Arial" charset="0"/>
              <a:buChar char="–"/>
            </a:pPr>
            <a:endParaRPr lang="en-GB" b="1" smtClean="0"/>
          </a:p>
          <a:p>
            <a:pPr eaLnBrk="1" hangingPunct="1">
              <a:buFont typeface="Arial" charset="0"/>
              <a:buChar char="•"/>
            </a:pPr>
            <a:r>
              <a:rPr lang="en-GB" smtClean="0"/>
              <a:t>May primarily </a:t>
            </a:r>
            <a:r>
              <a:rPr lang="en-GB" b="1" smtClean="0"/>
              <a:t>involve the grafted organ</a:t>
            </a:r>
          </a:p>
          <a:p>
            <a:pPr eaLnBrk="1" hangingPunct="1"/>
            <a:endParaRPr lang="fr-FR"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Different routes of infections in the transplant recipient</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051"/>
          <p:cNvSpPr>
            <a:spLocks noGrp="1" noChangeArrowheads="1"/>
          </p:cNvSpPr>
          <p:nvPr>
            <p:ph idx="1"/>
          </p:nvPr>
        </p:nvSpPr>
        <p:spPr>
          <a:xfrm>
            <a:off x="685800" y="1773238"/>
            <a:ext cx="7772400" cy="4343400"/>
          </a:xfrm>
        </p:spPr>
        <p:txBody>
          <a:bodyPr/>
          <a:lstStyle/>
          <a:p>
            <a:pPr eaLnBrk="1" hangingPunct="1">
              <a:lnSpc>
                <a:spcPct val="90000"/>
              </a:lnSpc>
            </a:pPr>
            <a:r>
              <a:rPr lang="en-GB" sz="2600" b="1" smtClean="0"/>
              <a:t>Serology:</a:t>
            </a:r>
          </a:p>
          <a:p>
            <a:pPr lvl="1" eaLnBrk="1" hangingPunct="1">
              <a:lnSpc>
                <a:spcPct val="90000"/>
              </a:lnSpc>
            </a:pPr>
            <a:r>
              <a:rPr lang="en-GB" sz="2600" smtClean="0"/>
              <a:t>Limited diagnostic value</a:t>
            </a:r>
          </a:p>
          <a:p>
            <a:pPr lvl="1" eaLnBrk="1" hangingPunct="1">
              <a:lnSpc>
                <a:spcPct val="90000"/>
              </a:lnSpc>
            </a:pPr>
            <a:endParaRPr lang="en-GB" sz="2600" smtClean="0"/>
          </a:p>
          <a:p>
            <a:pPr eaLnBrk="1" hangingPunct="1">
              <a:lnSpc>
                <a:spcPct val="90000"/>
              </a:lnSpc>
            </a:pPr>
            <a:r>
              <a:rPr lang="en-GB" sz="2600" b="1" smtClean="0"/>
              <a:t>Virus detection:</a:t>
            </a:r>
          </a:p>
          <a:p>
            <a:pPr lvl="1" eaLnBrk="1" hangingPunct="1">
              <a:lnSpc>
                <a:spcPct val="90000"/>
              </a:lnSpc>
            </a:pPr>
            <a:r>
              <a:rPr lang="en-GB" sz="2600" smtClean="0"/>
              <a:t>Preferred option</a:t>
            </a:r>
          </a:p>
          <a:p>
            <a:pPr lvl="1" eaLnBrk="1" hangingPunct="1">
              <a:lnSpc>
                <a:spcPct val="90000"/>
              </a:lnSpc>
            </a:pPr>
            <a:r>
              <a:rPr lang="en-GB" sz="2600" smtClean="0"/>
              <a:t>Nucleic acid detection (PCR etc…), virus isolation (culture), antigen detection</a:t>
            </a:r>
          </a:p>
          <a:p>
            <a:pPr lvl="1" eaLnBrk="1" hangingPunct="1">
              <a:lnSpc>
                <a:spcPct val="90000"/>
              </a:lnSpc>
            </a:pPr>
            <a:endParaRPr lang="en-GB" sz="2600" smtClean="0"/>
          </a:p>
          <a:p>
            <a:pPr eaLnBrk="1" hangingPunct="1">
              <a:lnSpc>
                <a:spcPct val="90000"/>
              </a:lnSpc>
            </a:pPr>
            <a:r>
              <a:rPr lang="en-GB" sz="2600" b="1" smtClean="0"/>
              <a:t>Use of viral load</a:t>
            </a:r>
            <a:r>
              <a:rPr lang="en-GB" sz="2600" smtClean="0"/>
              <a:t> (CMV, EBV, adenovirus):</a:t>
            </a:r>
          </a:p>
          <a:p>
            <a:pPr lvl="1" eaLnBrk="1" hangingPunct="1">
              <a:lnSpc>
                <a:spcPct val="90000"/>
              </a:lnSpc>
            </a:pPr>
            <a:r>
              <a:rPr lang="en-GB" sz="2600" smtClean="0"/>
              <a:t>Guide to clinical significance of infection</a:t>
            </a:r>
          </a:p>
          <a:p>
            <a:pPr lvl="1" eaLnBrk="1" hangingPunct="1">
              <a:lnSpc>
                <a:spcPct val="90000"/>
              </a:lnSpc>
            </a:pPr>
            <a:r>
              <a:rPr lang="en-GB" sz="2600" smtClean="0"/>
              <a:t>Monitor response to Rx (eg CMV)</a:t>
            </a:r>
            <a:endParaRPr lang="en-US" sz="2600" smtClean="0"/>
          </a:p>
        </p:txBody>
      </p:sp>
      <p:sp>
        <p:nvSpPr>
          <p:cNvPr id="25602" name="Rectangle 2050"/>
          <p:cNvSpPr>
            <a:spLocks noGrp="1" noChangeArrowheads="1"/>
          </p:cNvSpPr>
          <p:nvPr>
            <p:ph type="title"/>
          </p:nvPr>
        </p:nvSpPr>
        <p:spPr>
          <a:xfrm>
            <a:off x="685800" y="457200"/>
            <a:ext cx="7772400" cy="1447800"/>
          </a:xfrm>
        </p:spPr>
        <p:txBody>
          <a:bodyPr/>
          <a:lstStyle/>
          <a:p>
            <a:pPr eaLnBrk="1" fontAlgn="auto" hangingPunct="1">
              <a:spcAft>
                <a:spcPts val="0"/>
              </a:spcAft>
              <a:defRPr/>
            </a:pPr>
            <a:r>
              <a:rPr lang="en-GB" dirty="0" smtClean="0"/>
              <a:t>Virology lab</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1772</TotalTime>
  <Words>2800</Words>
  <Application>Microsoft Office PowerPoint</Application>
  <PresentationFormat>On-screen Show (4:3)</PresentationFormat>
  <Paragraphs>576</Paragraphs>
  <Slides>58</Slides>
  <Notes>38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Concourse</vt:lpstr>
      <vt:lpstr>Opportunistic viral infections</vt:lpstr>
      <vt:lpstr>Opportunistic viral infections</vt:lpstr>
      <vt:lpstr>Opportunistic viral infections Overview</vt:lpstr>
      <vt:lpstr>Immunocompromised hosts</vt:lpstr>
      <vt:lpstr>Bone marrow transplants</vt:lpstr>
      <vt:lpstr>Disease manifestations</vt:lpstr>
      <vt:lpstr>Disease manifestations</vt:lpstr>
      <vt:lpstr>Different routes of infections in the transplant recipient</vt:lpstr>
      <vt:lpstr>Virology lab</vt:lpstr>
      <vt:lpstr>What is PCR anyway?</vt:lpstr>
      <vt:lpstr>PowerPoint Presentation</vt:lpstr>
      <vt:lpstr>PowerPoint Presentation</vt:lpstr>
      <vt:lpstr>PowerPoint Presentation</vt:lpstr>
      <vt:lpstr>Human herpesvirus (HHV)</vt:lpstr>
      <vt:lpstr>Human herpesvirus</vt:lpstr>
      <vt:lpstr>Human herpesvirus</vt:lpstr>
      <vt:lpstr>PowerPoint Presentation</vt:lpstr>
      <vt:lpstr>Organisms and clinical features</vt:lpstr>
      <vt:lpstr>Main opportunistic viruses Herpesvirus family</vt:lpstr>
      <vt:lpstr>Herpes simplex virus and the immunocompromised</vt:lpstr>
      <vt:lpstr>Herpes simplex virus and the immunocompromised</vt:lpstr>
      <vt:lpstr>Varicella-zoster infection and the immunocompromised</vt:lpstr>
      <vt:lpstr>PowerPoint Presentation</vt:lpstr>
      <vt:lpstr>Varicella-zoster infection and the immunocompromised</vt:lpstr>
      <vt:lpstr>Varicella-zoster infection and the immunocompromised</vt:lpstr>
      <vt:lpstr>CMV infection</vt:lpstr>
      <vt:lpstr>CMV and the transplant patients</vt:lpstr>
      <vt:lpstr>CMV infection Disease manifestations</vt:lpstr>
      <vt:lpstr>CMV PCR</vt:lpstr>
      <vt:lpstr>CMV and BMT - Management: 3 options -</vt:lpstr>
      <vt:lpstr>EBV/PTLD – illustration of immunosurveillance breakdown</vt:lpstr>
      <vt:lpstr>EBV/PTLD – illustration of immunosurveillance breakdown</vt:lpstr>
      <vt:lpstr>HHV-6 infections </vt:lpstr>
      <vt:lpstr>Adenovirus</vt:lpstr>
      <vt:lpstr>Adenovirus Immunocompromised host</vt:lpstr>
      <vt:lpstr>Adenovirus Immunocompromised host</vt:lpstr>
      <vt:lpstr>Treatment of Adenovirus infection in the immunocompromised</vt:lpstr>
      <vt:lpstr>HIV patients</vt:lpstr>
      <vt:lpstr>HIV patients</vt:lpstr>
      <vt:lpstr>HIV patients Viral opportunistic infections</vt:lpstr>
      <vt:lpstr>Epstein Barr virus (EBV)</vt:lpstr>
      <vt:lpstr>Human herpesvirus 8</vt:lpstr>
      <vt:lpstr>PowerPoint Presentation</vt:lpstr>
      <vt:lpstr>Respiratory viruses</vt:lpstr>
      <vt:lpstr>Respiratory viruses in the immunocompromised</vt:lpstr>
      <vt:lpstr>Respiratory tract infection in post-transplant patients </vt:lpstr>
      <vt:lpstr>PowerPoint Presentation</vt:lpstr>
      <vt:lpstr>Measles</vt:lpstr>
      <vt:lpstr>Parvovirus</vt:lpstr>
      <vt:lpstr>Hepatitis B</vt:lpstr>
      <vt:lpstr>PowerPoint Presentation</vt:lpstr>
      <vt:lpstr>PowerPoint Presentation</vt:lpstr>
      <vt:lpstr>Hepatitis B markers in vaccinated</vt:lpstr>
      <vt:lpstr>Hepatitis B in the immunocompromised</vt:lpstr>
      <vt:lpstr>Hepatitis B</vt:lpstr>
      <vt:lpstr>Other opportunistic viruses</vt:lpstr>
      <vt:lpstr>Prevention Infection control</vt:lpstr>
      <vt:lpstr>Opportunistic viral infections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Opportunistic viral infections</dc:title>
  <dc:creator>Emilie</dc:creator>
  <cp:lastModifiedBy>Shiel, Nuala</cp:lastModifiedBy>
  <cp:revision>111</cp:revision>
  <dcterms:created xsi:type="dcterms:W3CDTF">2011-07-17T10:06:36Z</dcterms:created>
  <dcterms:modified xsi:type="dcterms:W3CDTF">2012-07-17T16:54:24Z</dcterms:modified>
</cp:coreProperties>
</file>