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9"/>
  </p:notesMasterIdLst>
  <p:sldIdLst>
    <p:sldId id="301" r:id="rId2"/>
    <p:sldId id="259" r:id="rId3"/>
    <p:sldId id="283" r:id="rId4"/>
    <p:sldId id="257" r:id="rId5"/>
    <p:sldId id="304" r:id="rId6"/>
    <p:sldId id="303" r:id="rId7"/>
    <p:sldId id="265" r:id="rId8"/>
    <p:sldId id="272" r:id="rId9"/>
    <p:sldId id="284" r:id="rId10"/>
    <p:sldId id="285" r:id="rId11"/>
    <p:sldId id="308" r:id="rId12"/>
    <p:sldId id="286" r:id="rId13"/>
    <p:sldId id="260" r:id="rId14"/>
    <p:sldId id="274" r:id="rId15"/>
    <p:sldId id="261" r:id="rId16"/>
    <p:sldId id="262" r:id="rId17"/>
    <p:sldId id="278" r:id="rId18"/>
    <p:sldId id="293" r:id="rId19"/>
    <p:sldId id="296" r:id="rId20"/>
    <p:sldId id="299" r:id="rId21"/>
    <p:sldId id="302" r:id="rId22"/>
    <p:sldId id="267" r:id="rId23"/>
    <p:sldId id="273" r:id="rId24"/>
    <p:sldId id="289" r:id="rId25"/>
    <p:sldId id="294" r:id="rId26"/>
    <p:sldId id="307" r:id="rId27"/>
    <p:sldId id="306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02" autoAdjust="0"/>
    <p:restoredTop sz="77819" autoAdjust="0"/>
  </p:normalViewPr>
  <p:slideViewPr>
    <p:cSldViewPr snapToGrid="0" snapToObjects="1">
      <p:cViewPr>
        <p:scale>
          <a:sx n="50" d="100"/>
          <a:sy n="50" d="100"/>
        </p:scale>
        <p:origin x="-730" y="-5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E1C411-2341-F549-A8AA-445FA49C0B00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6E5F165-EEF4-0B42-A19D-5953D3666302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5F165-EEF4-0B42-A19D-5953D3666302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5F165-EEF4-0B42-A19D-5953D3666302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5F165-EEF4-0B42-A19D-5953D3666302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5F165-EEF4-0B42-A19D-5953D3666302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5F165-EEF4-0B42-A19D-5953D3666302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5F165-EEF4-0B42-A19D-5953D3666302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5F165-EEF4-0B42-A19D-5953D3666302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5F165-EEF4-0B42-A19D-5953D3666302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6E5F165-EEF4-0B42-A19D-5953D3666302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C2-9A26-2242-83CC-C6172DA5326B}" type="datetimeFigureOut">
              <a:rPr lang="en-US" smtClean="0"/>
              <a:pPr/>
              <a:t>7/26/2012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FE66-4041-5C45-9F28-035A04964E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7772400" y="5638799"/>
            <a:ext cx="121929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3"/>
          <p:cNvPicPr>
            <a:picLocks noChangeAspect="1" noChangeArrowheads="1"/>
          </p:cNvPicPr>
          <p:nvPr userDrawn="1"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619672" cy="17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C2-9A26-2242-83CC-C6172DA5326B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FE66-4041-5C45-9F28-035A04964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C2-9A26-2242-83CC-C6172DA5326B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FE66-4041-5C45-9F28-035A04964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20240"/>
            <a:ext cx="8229600" cy="4205923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C2-9A26-2242-83CC-C6172DA5326B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FE66-4041-5C45-9F28-035A04964E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2" cy="17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C2-9A26-2242-83CC-C6172DA5326B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FE66-4041-5C45-9F28-035A04964E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619672" cy="17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C2-9A26-2242-83CC-C6172DA5326B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FE66-4041-5C45-9F28-035A04964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C2-9A26-2242-83CC-C6172DA5326B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FE66-4041-5C45-9F28-035A04964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C2-9A26-2242-83CC-C6172DA5326B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FE66-4041-5C45-9F28-035A04964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C2-9A26-2242-83CC-C6172DA5326B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FE66-4041-5C45-9F28-035A04964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C2-9A26-2242-83CC-C6172DA5326B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FE66-4041-5C45-9F28-035A04964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1BEFC2-9A26-2242-83CC-C6172DA5326B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60FE66-4041-5C45-9F28-035A04964E4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619672" y="274638"/>
            <a:ext cx="7067128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72640"/>
            <a:ext cx="8229600" cy="405352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1BEFC2-9A26-2242-83CC-C6172DA5326B}" type="datetimeFigureOut">
              <a:rPr lang="en-US" smtClean="0"/>
              <a:pPr/>
              <a:t>7/26/2012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60FE66-4041-5C45-9F28-035A04964E4E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3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1619672" cy="1711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4"/>
          <p:cNvPicPr>
            <a:picLocks noChangeAspect="1" noChangeArrowheads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7772400" y="5638799"/>
            <a:ext cx="1219298" cy="1082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199" y="1798320"/>
            <a:ext cx="8297333" cy="208788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b="1" dirty="0" smtClean="0">
                <a:solidFill>
                  <a:srgbClr val="0070C0"/>
                </a:solidFill>
                <a:latin typeface="+mj-lt"/>
                <a:ea typeface="+mj-ea"/>
                <a:cs typeface="+mj-cs"/>
              </a:rPr>
              <a:t>Are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toilets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more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important than </a:t>
            </a:r>
            <a:r>
              <a:rPr kumimoji="0" lang="en-US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doctors?</a:t>
            </a: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Subtitle 2"/>
          <p:cNvSpPr txBox="1">
            <a:spLocks/>
          </p:cNvSpPr>
          <p:nvPr/>
        </p:nvSpPr>
        <p:spPr>
          <a:xfrm>
            <a:off x="457199" y="3886200"/>
            <a:ext cx="8297333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Oliver Cumming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London School of Hygiene and Tropical Medicine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4"/>
          <p:cNvSpPr>
            <a:spLocks noGrp="1"/>
          </p:cNvSpPr>
          <p:nvPr>
            <p:ph type="title"/>
          </p:nvPr>
        </p:nvSpPr>
        <p:spPr>
          <a:xfrm>
            <a:off x="1676400" y="-1"/>
            <a:ext cx="7467600" cy="1778085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ea typeface="ＭＳ Ｐゴシック" charset="-128"/>
                <a:cs typeface="ＭＳ Ｐゴシック" charset="-128"/>
              </a:rPr>
              <a:t>Global Distribution of &lt;5 deaths from </a:t>
            </a:r>
            <a:r>
              <a:rPr lang="en-US" sz="3600" dirty="0" err="1">
                <a:ea typeface="ＭＳ Ｐゴシック" charset="-128"/>
                <a:cs typeface="ＭＳ Ｐゴシック" charset="-128"/>
              </a:rPr>
              <a:t>diarrhoea</a:t>
            </a:r>
            <a:r>
              <a:rPr lang="en-US" sz="3600" dirty="0">
                <a:ea typeface="ＭＳ Ｐゴシック" charset="-128"/>
                <a:cs typeface="ＭＳ Ｐゴシック" charset="-128"/>
              </a:rPr>
              <a:t> </a:t>
            </a:r>
          </a:p>
        </p:txBody>
      </p:sp>
      <p:pic>
        <p:nvPicPr>
          <p:cNvPr id="16387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778085"/>
            <a:ext cx="8898082" cy="43941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TextBox 6"/>
          <p:cNvSpPr txBox="1">
            <a:spLocks noChangeArrowheads="1"/>
          </p:cNvSpPr>
          <p:nvPr/>
        </p:nvSpPr>
        <p:spPr bwMode="auto">
          <a:xfrm>
            <a:off x="304800" y="61722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>
                <a:latin typeface="Times New Roman" charset="0"/>
              </a:rPr>
              <a:t>SOURCE: Petri </a:t>
            </a:r>
            <a:r>
              <a:rPr lang="en-US" dirty="0">
                <a:latin typeface="Times New Roman" charset="0"/>
              </a:rPr>
              <a:t>WA, Miller M, Binder HJ et al. (2008</a:t>
            </a:r>
            <a:r>
              <a:rPr lang="en-US" dirty="0" smtClean="0">
                <a:latin typeface="Times New Roman" charset="0"/>
              </a:rPr>
              <a:t>).</a:t>
            </a:r>
            <a:r>
              <a:rPr lang="en-US" dirty="0" smtClean="0">
                <a:solidFill>
                  <a:srgbClr val="FFFFFF"/>
                </a:solidFill>
                <a:latin typeface="Times New Roman" charset="0"/>
              </a:rPr>
              <a:t>and </a:t>
            </a:r>
            <a:r>
              <a:rPr lang="en-US" dirty="0">
                <a:solidFill>
                  <a:srgbClr val="FFFFFF"/>
                </a:solidFill>
                <a:latin typeface="Times New Roman" charset="0"/>
              </a:rPr>
              <a:t>their impact on function and development.  J. Clinical Investigation 118:1277-90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Progress often inequitable</a:t>
            </a:r>
            <a:endParaRPr lang="en-GB" dirty="0"/>
          </a:p>
        </p:txBody>
      </p:sp>
      <p:pic>
        <p:nvPicPr>
          <p:cNvPr id="3" name="Picture 2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9655" y="2490675"/>
            <a:ext cx="3598545" cy="23793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2592275"/>
            <a:ext cx="3606800" cy="22777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691467"/>
            <a:ext cx="8229600" cy="288343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“the state of being clean and conducive to health”</a:t>
            </a:r>
          </a:p>
          <a:p>
            <a:r>
              <a:rPr lang="en-US" dirty="0" smtClean="0"/>
              <a:t>“The hygienic separation of human waste from human contact”</a:t>
            </a:r>
          </a:p>
          <a:p>
            <a:r>
              <a:rPr lang="en-US" dirty="0" smtClean="0"/>
              <a:t>“Safe containment, transportation , treatment and disposal of human excreta”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9496" y="1417638"/>
            <a:ext cx="2163232" cy="21632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7728" y="1311806"/>
            <a:ext cx="2163232" cy="21632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12728" y="1417638"/>
            <a:ext cx="3175000" cy="20574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49542" y="274638"/>
            <a:ext cx="6274648" cy="1143000"/>
          </a:xfrm>
        </p:spPr>
        <p:txBody>
          <a:bodyPr/>
          <a:lstStyle/>
          <a:p>
            <a:pPr algn="l"/>
            <a:r>
              <a:rPr lang="en-US" dirty="0" smtClean="0"/>
              <a:t>Sanitation and disease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24257" y="1914567"/>
            <a:ext cx="3699933" cy="3678514"/>
          </a:xfrm>
        </p:spPr>
        <p:txBody>
          <a:bodyPr/>
          <a:lstStyle/>
          <a:p>
            <a:pPr>
              <a:buNone/>
            </a:pPr>
            <a:r>
              <a:rPr lang="en-US" dirty="0" smtClean="0"/>
              <a:t>Primary barriers: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Sanitation</a:t>
            </a:r>
          </a:p>
          <a:p>
            <a:endParaRPr lang="en-US" dirty="0" smtClean="0"/>
          </a:p>
          <a:p>
            <a:r>
              <a:rPr lang="en-US" dirty="0" smtClean="0"/>
              <a:t>Hygiene</a:t>
            </a:r>
            <a:endParaRPr lang="en-US" dirty="0"/>
          </a:p>
        </p:txBody>
      </p:sp>
      <p:pic>
        <p:nvPicPr>
          <p:cNvPr id="4" name="Picture 4" descr="5F'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866" y="2209800"/>
            <a:ext cx="3928534" cy="42307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685800" y="431800"/>
            <a:ext cx="7772400" cy="1470025"/>
          </a:xfrm>
        </p:spPr>
        <p:txBody>
          <a:bodyPr/>
          <a:lstStyle/>
          <a:p>
            <a:r>
              <a:rPr lang="en-US" dirty="0" smtClean="0"/>
              <a:t>John Snow… Not Jon Snow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174" y="2084705"/>
            <a:ext cx="2901950" cy="386127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6702" y="1"/>
            <a:ext cx="4557298" cy="607639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1"/>
            <a:ext cx="4724400" cy="607639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9138" name="Picture 2" descr="John Snow graph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860675"/>
            <a:ext cx="9144000" cy="3997325"/>
          </a:xfrm>
          <a:prstGeom prst="rect">
            <a:avLst/>
          </a:prstGeom>
          <a:noFill/>
          <a:ln w="3175">
            <a:noFill/>
            <a:miter lim="800000"/>
            <a:headEnd/>
            <a:tailEnd/>
          </a:ln>
        </p:spPr>
      </p:pic>
      <p:sp>
        <p:nvSpPr>
          <p:cNvPr id="219139" name="Text Box 3"/>
          <p:cNvSpPr txBox="1">
            <a:spLocks noChangeArrowheads="1"/>
          </p:cNvSpPr>
          <p:nvPr/>
        </p:nvSpPr>
        <p:spPr bwMode="auto">
          <a:xfrm>
            <a:off x="2177732" y="399762"/>
            <a:ext cx="6966268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3200" dirty="0"/>
              <a:t>Fatal cholera cases near </a:t>
            </a:r>
            <a:r>
              <a:rPr lang="en-GB" sz="3200" dirty="0" smtClean="0"/>
              <a:t>Golden </a:t>
            </a:r>
            <a:r>
              <a:rPr lang="en-GB" sz="3200" dirty="0"/>
              <a:t>Square, 1854</a:t>
            </a:r>
          </a:p>
        </p:txBody>
      </p:sp>
      <p:sp>
        <p:nvSpPr>
          <p:cNvPr id="219140" name="Line 4"/>
          <p:cNvSpPr>
            <a:spLocks noChangeShapeType="1"/>
          </p:cNvSpPr>
          <p:nvPr/>
        </p:nvSpPr>
        <p:spPr bwMode="auto">
          <a:xfrm flipH="1">
            <a:off x="5003800" y="3933825"/>
            <a:ext cx="0" cy="57467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GB"/>
          </a:p>
        </p:txBody>
      </p:sp>
      <p:sp>
        <p:nvSpPr>
          <p:cNvPr id="219142" name="Text Box 6"/>
          <p:cNvSpPr txBox="1">
            <a:spLocks noChangeArrowheads="1"/>
          </p:cNvSpPr>
          <p:nvPr/>
        </p:nvSpPr>
        <p:spPr bwMode="auto">
          <a:xfrm>
            <a:off x="4572000" y="3141663"/>
            <a:ext cx="1871663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/>
              <a:t>Pump handle removed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Learning the lethal lesson</a:t>
            </a:r>
            <a:endParaRPr 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01913" y="1748895"/>
            <a:ext cx="3795712" cy="4257675"/>
          </a:xfrm>
          <a:prstGeom prst="rect">
            <a:avLst/>
          </a:prstGeom>
          <a:noFill/>
          <a:ln w="9525">
            <a:solidFill>
              <a:srgbClr val="333333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Health impacts of WASH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57200" y="1417638"/>
            <a:ext cx="82296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en-US" sz="3600" b="1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b="1" dirty="0" smtClean="0"/>
              <a:t>  10</a:t>
            </a:r>
            <a:r>
              <a:rPr lang="en-US" sz="3200" b="1" dirty="0" smtClean="0"/>
              <a:t>% of the global disease burden</a:t>
            </a:r>
            <a:endParaRPr lang="en-US" sz="3200" b="1" dirty="0" smtClean="0">
              <a:solidFill>
                <a:srgbClr val="3366FF"/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  4 </a:t>
            </a:r>
            <a:r>
              <a:rPr lang="en-US" sz="3200" dirty="0" smtClean="0"/>
              <a:t>billion cases of </a:t>
            </a:r>
            <a:r>
              <a:rPr lang="en-US" sz="3200" b="1" dirty="0" err="1" smtClean="0"/>
              <a:t>diarrhoea</a:t>
            </a:r>
            <a:r>
              <a:rPr lang="en-US" sz="3200" dirty="0" smtClean="0"/>
              <a:t> each year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  2 </a:t>
            </a:r>
            <a:r>
              <a:rPr lang="en-US" sz="3200" dirty="0" smtClean="0"/>
              <a:t>billion </a:t>
            </a:r>
            <a:r>
              <a:rPr lang="en-US" sz="3200" b="1" dirty="0" err="1" smtClean="0"/>
              <a:t>helminth</a:t>
            </a:r>
            <a:r>
              <a:rPr lang="en-US" sz="3200" b="1" dirty="0" smtClean="0"/>
              <a:t> </a:t>
            </a:r>
            <a:r>
              <a:rPr lang="en-US" sz="3200" b="1" dirty="0" smtClean="0"/>
              <a:t>infections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  5 </a:t>
            </a:r>
            <a:r>
              <a:rPr lang="en-US" sz="3200" dirty="0" smtClean="0"/>
              <a:t>million people are blind from </a:t>
            </a:r>
            <a:r>
              <a:rPr lang="en-US" sz="3200" b="1" dirty="0" smtClean="0"/>
              <a:t>trachoma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dirty="0" smtClean="0"/>
              <a:t>  200 </a:t>
            </a:r>
            <a:r>
              <a:rPr lang="en-US" sz="3200" dirty="0" smtClean="0"/>
              <a:t>million people in the world are </a:t>
            </a:r>
            <a:r>
              <a:rPr lang="en-US" sz="3200" dirty="0" smtClean="0"/>
              <a:t> 	infected </a:t>
            </a:r>
            <a:r>
              <a:rPr lang="en-US" sz="3200" dirty="0" smtClean="0"/>
              <a:t>with </a:t>
            </a:r>
            <a:r>
              <a:rPr lang="en-US" sz="3200" b="1" dirty="0" err="1" smtClean="0"/>
              <a:t>schistosomiasis</a:t>
            </a:r>
            <a:endParaRPr lang="en-US" sz="3200" b="1" dirty="0" smtClean="0"/>
          </a:p>
          <a:p>
            <a:pPr>
              <a:lnSpc>
                <a:spcPct val="80000"/>
              </a:lnSpc>
            </a:pPr>
            <a:endParaRPr lang="en-US" sz="3200" b="1" dirty="0" smtClean="0"/>
          </a:p>
          <a:p>
            <a:pPr>
              <a:lnSpc>
                <a:spcPct val="80000"/>
              </a:lnSpc>
            </a:pPr>
            <a:r>
              <a:rPr lang="en-US" sz="3200" u="sng" dirty="0" smtClean="0"/>
              <a:t>And:</a:t>
            </a:r>
            <a:endParaRPr lang="en-US" sz="3200" u="sng" dirty="0" smtClean="0"/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en-US" sz="3200" b="1" dirty="0" smtClean="0"/>
              <a:t>  </a:t>
            </a:r>
            <a:r>
              <a:rPr lang="en-US" sz="3200" b="1" dirty="0" err="1" smtClean="0"/>
              <a:t>Undernutrition</a:t>
            </a:r>
            <a:endParaRPr lang="en-US" sz="3200" b="1" dirty="0" smtClean="0"/>
          </a:p>
          <a:p>
            <a:pPr>
              <a:lnSpc>
                <a:spcPct val="80000"/>
              </a:lnSpc>
            </a:pPr>
            <a:endParaRPr lang="en-US" b="1" dirty="0" smtClean="0"/>
          </a:p>
          <a:p>
            <a:pPr>
              <a:lnSpc>
                <a:spcPct val="80000"/>
              </a:lnSpc>
            </a:pPr>
            <a:endParaRPr lang="en-US" b="1" dirty="0" smtClean="0"/>
          </a:p>
        </p:txBody>
      </p:sp>
      <p:sp>
        <p:nvSpPr>
          <p:cNvPr id="6" name="TextBox 6"/>
          <p:cNvSpPr txBox="1">
            <a:spLocks noChangeArrowheads="1"/>
          </p:cNvSpPr>
          <p:nvPr/>
        </p:nvSpPr>
        <p:spPr bwMode="auto">
          <a:xfrm>
            <a:off x="304800" y="61722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>
                <a:latin typeface="Times New Roman" charset="0"/>
              </a:rPr>
              <a:t>SOURCE: </a:t>
            </a:r>
            <a:r>
              <a:rPr lang="en-US" dirty="0" smtClean="0">
                <a:latin typeface="Times New Roman" charset="0"/>
              </a:rPr>
              <a:t>WHO Safe Water Better Health (2008)</a:t>
            </a:r>
            <a:r>
              <a:rPr lang="en-US" dirty="0" smtClean="0">
                <a:solidFill>
                  <a:srgbClr val="FFFFFF"/>
                </a:solidFill>
                <a:latin typeface="Times New Roman" charset="0"/>
              </a:rPr>
              <a:t>and </a:t>
            </a:r>
            <a:r>
              <a:rPr lang="en-US" dirty="0">
                <a:solidFill>
                  <a:srgbClr val="FFFFFF"/>
                </a:solidFill>
                <a:latin typeface="Times New Roman" charset="0"/>
              </a:rPr>
              <a:t>their impact on function and development.  J. Clinical Investigation 118:1277-90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5715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400" dirty="0" smtClean="0"/>
              <a:t>Waddington et al, 2010</a:t>
            </a:r>
            <a:endParaRPr lang="en-US" sz="2400" dirty="0"/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443530" y="1477724"/>
            <a:ext cx="4790261" cy="46069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3"/>
          <p:cNvSpPr txBox="1">
            <a:spLocks/>
          </p:cNvSpPr>
          <p:nvPr/>
        </p:nvSpPr>
        <p:spPr>
          <a:xfrm>
            <a:off x="457200" y="3347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smtClean="0">
                <a:latin typeface="+mj-lt"/>
                <a:ea typeface="+mj-ea"/>
                <a:cs typeface="+mj-cs"/>
              </a:rPr>
              <a:t>Health Impacts of Sanitation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Right Arrow 7"/>
          <p:cNvSpPr/>
          <p:nvPr/>
        </p:nvSpPr>
        <p:spPr>
          <a:xfrm>
            <a:off x="457200" y="3519055"/>
            <a:ext cx="1986330" cy="415636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eft Arrow 8"/>
          <p:cNvSpPr/>
          <p:nvPr/>
        </p:nvSpPr>
        <p:spPr>
          <a:xfrm>
            <a:off x="6899564" y="3519055"/>
            <a:ext cx="1787236" cy="415636"/>
          </a:xfrm>
          <a:prstGeom prst="lef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8320" y="330200"/>
            <a:ext cx="6888480" cy="5795963"/>
          </a:xfrm>
        </p:spPr>
        <p:txBody>
          <a:bodyPr/>
          <a:lstStyle/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r>
              <a:rPr lang="en-US" dirty="0" smtClean="0"/>
              <a:t>Teaching objectives: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AutoNum type="arabicPeriod"/>
            </a:pPr>
            <a:r>
              <a:rPr lang="en-US" dirty="0"/>
              <a:t>A</a:t>
            </a:r>
            <a:r>
              <a:rPr lang="en-US" dirty="0" smtClean="0"/>
              <a:t>ttributable disease burden</a:t>
            </a:r>
          </a:p>
          <a:p>
            <a:pPr marL="514350" indent="-514350">
              <a:buAutoNum type="arabicPeriod"/>
            </a:pPr>
            <a:r>
              <a:rPr lang="en-US" dirty="0"/>
              <a:t>R</a:t>
            </a:r>
            <a:r>
              <a:rPr lang="en-US" dirty="0" smtClean="0"/>
              <a:t>elated disease transmission</a:t>
            </a:r>
          </a:p>
          <a:p>
            <a:pPr marL="514350" indent="-514350">
              <a:buAutoNum type="arabicPeriod"/>
            </a:pPr>
            <a:r>
              <a:rPr lang="en-US" dirty="0"/>
              <a:t>P</a:t>
            </a:r>
            <a:r>
              <a:rPr lang="en-US" dirty="0" smtClean="0"/>
              <a:t>reventive measures</a:t>
            </a:r>
          </a:p>
          <a:p>
            <a:pPr marL="514350" indent="-514350">
              <a:buAutoNum type="arabicPeriod"/>
            </a:pPr>
            <a:r>
              <a:rPr lang="en-US" dirty="0" smtClean="0"/>
              <a:t>Cost-effectiveness</a:t>
            </a:r>
          </a:p>
          <a:p>
            <a:pPr marL="514350" indent="-514350">
              <a:buNone/>
            </a:pPr>
            <a:endParaRPr lang="en-US" dirty="0" smtClean="0"/>
          </a:p>
          <a:p>
            <a:pPr marL="514350" indent="-514350"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2"/>
          <p:cNvSpPr>
            <a:spLocks noGrp="1"/>
          </p:cNvSpPr>
          <p:nvPr>
            <p:ph type="title"/>
          </p:nvPr>
        </p:nvSpPr>
        <p:spPr>
          <a:xfrm>
            <a:off x="0" y="609600"/>
            <a:ext cx="9144000" cy="1143000"/>
          </a:xfrm>
        </p:spPr>
        <p:txBody>
          <a:bodyPr/>
          <a:lstStyle/>
          <a:p>
            <a:r>
              <a:rPr lang="en-US">
                <a:ea typeface="ＭＳ Ｐゴシック" charset="-128"/>
                <a:cs typeface="ＭＳ Ｐゴシック" charset="-128"/>
              </a:rPr>
              <a:t>Systematic Review:  Waddington et al.</a:t>
            </a:r>
          </a:p>
        </p:txBody>
      </p:sp>
      <p:sp>
        <p:nvSpPr>
          <p:cNvPr id="27651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dirty="0">
                <a:ea typeface="ＭＳ Ｐゴシック" charset="-128"/>
                <a:cs typeface="ＭＳ Ｐゴシック" charset="-128"/>
              </a:rPr>
              <a:t>	“The analysis suggests that sanitation ‘hardware’ interventions are</a:t>
            </a:r>
            <a:r>
              <a:rPr lang="en-US" dirty="0" smtClean="0">
                <a:ea typeface="ＭＳ Ｐゴシック" charset="-128"/>
                <a:cs typeface="ＭＳ Ｐゴシック" charset="-128"/>
              </a:rPr>
              <a:t> highly </a:t>
            </a:r>
            <a:r>
              <a:rPr lang="en-US" dirty="0">
                <a:ea typeface="ＭＳ Ｐゴシック" charset="-128"/>
                <a:cs typeface="ＭＳ Ｐゴシック" charset="-128"/>
              </a:rPr>
              <a:t>effective. However, relatively few studies have been conducted in this area to-date and studies are particularly needed that quantify the possible environmental spillovers from sanitation provision.”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3291840"/>
          </a:xfrm>
        </p:spPr>
        <p:txBody>
          <a:bodyPr/>
          <a:lstStyle/>
          <a:p>
            <a:r>
              <a:rPr lang="en-US" dirty="0" smtClean="0"/>
              <a:t> Education – especially girls</a:t>
            </a:r>
          </a:p>
          <a:p>
            <a:endParaRPr lang="en-US" dirty="0" smtClean="0"/>
          </a:p>
          <a:p>
            <a:r>
              <a:rPr lang="en-US" dirty="0" smtClean="0"/>
              <a:t> Cost to the economy – 9% GDP in LIC</a:t>
            </a:r>
          </a:p>
          <a:p>
            <a:endParaRPr lang="en-US" dirty="0" smtClean="0"/>
          </a:p>
          <a:p>
            <a:r>
              <a:rPr lang="en-US" dirty="0" smtClean="0"/>
              <a:t> Gender – violence and </a:t>
            </a:r>
            <a:r>
              <a:rPr lang="en-US" dirty="0" err="1" smtClean="0"/>
              <a:t>pyscho</a:t>
            </a:r>
            <a:r>
              <a:rPr lang="en-US" dirty="0" smtClean="0"/>
              <a:t>-social stress</a:t>
            </a:r>
          </a:p>
          <a:p>
            <a:pPr>
              <a:buNone/>
            </a:pPr>
            <a:endParaRPr lang="en-GB" dirty="0"/>
          </a:p>
        </p:txBody>
      </p:sp>
      <p:sp>
        <p:nvSpPr>
          <p:cNvPr id="4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smtClean="0"/>
              <a:t>Not just health</a:t>
            </a:r>
            <a:endParaRPr lang="en-US" dirty="0"/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04800" y="61722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>
                <a:latin typeface="Times New Roman" charset="0"/>
              </a:rPr>
              <a:t>SOURCE: </a:t>
            </a:r>
            <a:r>
              <a:rPr lang="en-US" dirty="0" smtClean="0">
                <a:latin typeface="Times New Roman" charset="0"/>
              </a:rPr>
              <a:t>World Bank (2008) Hutton et al 2012</a:t>
            </a:r>
            <a:r>
              <a:rPr lang="en-US" dirty="0" smtClean="0">
                <a:solidFill>
                  <a:srgbClr val="FFFFFF"/>
                </a:solidFill>
                <a:latin typeface="Times New Roman" charset="0"/>
              </a:rPr>
              <a:t>their </a:t>
            </a:r>
            <a:r>
              <a:rPr lang="en-US" dirty="0">
                <a:solidFill>
                  <a:srgbClr val="FFFFFF"/>
                </a:solidFill>
                <a:latin typeface="Times New Roman" charset="0"/>
              </a:rPr>
              <a:t>impact on function and development.  J. Clinical Investigation 118:1277-90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5508625" y="2133600"/>
            <a:ext cx="28082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GB"/>
          </a:p>
        </p:txBody>
      </p:sp>
      <p:sp>
        <p:nvSpPr>
          <p:cNvPr id="34819" name="Text Box 3"/>
          <p:cNvSpPr txBox="1">
            <a:spLocks noChangeArrowheads="1"/>
          </p:cNvSpPr>
          <p:nvPr/>
        </p:nvSpPr>
        <p:spPr bwMode="auto">
          <a:xfrm>
            <a:off x="395288" y="325105"/>
            <a:ext cx="8497887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6000" dirty="0" smtClean="0">
                <a:latin typeface="+mj-lt"/>
              </a:rPr>
              <a:t>Delivering sanitation</a:t>
            </a:r>
            <a:endParaRPr lang="en-GB" sz="6000" dirty="0">
              <a:latin typeface="+mj-lt"/>
            </a:endParaRPr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755650" y="3500438"/>
            <a:ext cx="7777163" cy="253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endParaRPr lang="en-GB" sz="4000" b="1"/>
          </a:p>
          <a:p>
            <a:pPr>
              <a:spcBef>
                <a:spcPct val="50000"/>
              </a:spcBef>
            </a:pPr>
            <a:endParaRPr lang="en-GB" sz="4000" b="1"/>
          </a:p>
          <a:p>
            <a:pPr>
              <a:spcBef>
                <a:spcPct val="50000"/>
              </a:spcBef>
              <a:buFontTx/>
              <a:buChar char="•"/>
            </a:pPr>
            <a:endParaRPr lang="en-GB" sz="4000" b="1"/>
          </a:p>
        </p:txBody>
      </p:sp>
      <p:sp>
        <p:nvSpPr>
          <p:cNvPr id="34821" name="Text Box 5"/>
          <p:cNvSpPr txBox="1">
            <a:spLocks noChangeArrowheads="1"/>
          </p:cNvSpPr>
          <p:nvPr/>
        </p:nvSpPr>
        <p:spPr bwMode="auto">
          <a:xfrm>
            <a:off x="757238" y="1767376"/>
            <a:ext cx="7775575" cy="4228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 Strong </a:t>
            </a:r>
            <a:r>
              <a:rPr lang="en-GB" sz="3200" dirty="0"/>
              <a:t>political support (local and national)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 Community </a:t>
            </a:r>
            <a:r>
              <a:rPr lang="en-GB" sz="3200" dirty="0" smtClean="0"/>
              <a:t>participation </a:t>
            </a:r>
            <a:endParaRPr lang="en-GB" sz="3200" dirty="0"/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 Meeting </a:t>
            </a:r>
            <a:r>
              <a:rPr lang="en-GB" sz="3200" dirty="0"/>
              <a:t>people’s demand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 Low </a:t>
            </a:r>
            <a:r>
              <a:rPr lang="en-GB" sz="3200" dirty="0"/>
              <a:t>cost </a:t>
            </a:r>
            <a:r>
              <a:rPr lang="en-GB" sz="3200" dirty="0" smtClean="0"/>
              <a:t>appropriate solutions</a:t>
            </a:r>
          </a:p>
          <a:p>
            <a:pPr>
              <a:lnSpc>
                <a:spcPct val="120000"/>
              </a:lnSpc>
              <a:buFont typeface="Arial" pitchFamily="34" charset="0"/>
              <a:buChar char="•"/>
            </a:pPr>
            <a:r>
              <a:rPr lang="en-GB" sz="3200" dirty="0" smtClean="0"/>
              <a:t> Subsidy </a:t>
            </a:r>
            <a:r>
              <a:rPr lang="en-GB" sz="3200" dirty="0" smtClean="0"/>
              <a:t>for promotion not provision</a:t>
            </a:r>
          </a:p>
          <a:p>
            <a:pPr>
              <a:lnSpc>
                <a:spcPct val="120000"/>
              </a:lnSpc>
            </a:pPr>
            <a:endParaRPr lang="en-GB" sz="3200" dirty="0" smtClean="0"/>
          </a:p>
          <a:p>
            <a:pPr>
              <a:lnSpc>
                <a:spcPct val="120000"/>
              </a:lnSpc>
            </a:pPr>
            <a:r>
              <a:rPr lang="en-GB" sz="3200" dirty="0" smtClean="0"/>
              <a:t>“A wanted latrine is a used latrine”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Safe and sustainable sanitation?</a:t>
            </a:r>
            <a:endParaRPr lang="en-US" dirty="0"/>
          </a:p>
        </p:txBody>
      </p:sp>
      <p:pic>
        <p:nvPicPr>
          <p:cNvPr id="3" name="Picture 5" descr="Picture 03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53504" y="1679575"/>
            <a:ext cx="4038600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4" descr="IMG_169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68313" y="2462530"/>
            <a:ext cx="3960812" cy="297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Cost-effectiveness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2355" y="1789627"/>
            <a:ext cx="6678137" cy="44453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753599" cy="731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Content Placeholder 3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5591175" y="2681720"/>
            <a:ext cx="309562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>
            <a:noAutofit/>
          </a:bodyPr>
          <a:lstStyle/>
          <a:p>
            <a:r>
              <a:rPr lang="en-GB" sz="8000" dirty="0" smtClean="0">
                <a:solidFill>
                  <a:schemeClr val="bg1"/>
                </a:solidFill>
              </a:rPr>
              <a:t>The Final Frontier</a:t>
            </a:r>
            <a:endParaRPr lang="en-GB" sz="8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668"/>
            <a:ext cx="8229600" cy="566049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2.5 </a:t>
            </a:r>
            <a:r>
              <a:rPr lang="en-US" sz="9600" dirty="0" smtClean="0">
                <a:solidFill>
                  <a:srgbClr val="FF0000"/>
                </a:solidFill>
              </a:rPr>
              <a:t>Billion</a:t>
            </a:r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… with toilets.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GB" dirty="0" smtClean="0"/>
              <a:t>Thank you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www.SHAREresearch.org</a:t>
            </a:r>
          </a:p>
          <a:p>
            <a:pPr>
              <a:buNone/>
            </a:pPr>
            <a:endParaRPr lang="en-GB" dirty="0" smtClean="0"/>
          </a:p>
          <a:p>
            <a:pPr>
              <a:buNone/>
            </a:pPr>
            <a:r>
              <a:rPr lang="en-GB" dirty="0" smtClean="0"/>
              <a:t>o</a:t>
            </a:r>
            <a:r>
              <a:rPr lang="en-GB" dirty="0" smtClean="0"/>
              <a:t>liver.cumming@lshtm.ac.uk</a:t>
            </a:r>
            <a:endParaRPr lang="en-GB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Sanitation &amp; Health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57400" y="2057400"/>
            <a:ext cx="6629400" cy="2573867"/>
          </a:xfrm>
        </p:spPr>
        <p:txBody>
          <a:bodyPr/>
          <a:lstStyle/>
          <a:p>
            <a:r>
              <a:rPr lang="en-US" dirty="0" smtClean="0"/>
              <a:t>Problem</a:t>
            </a:r>
          </a:p>
          <a:p>
            <a:r>
              <a:rPr lang="en-US" dirty="0" smtClean="0"/>
              <a:t>Causes</a:t>
            </a:r>
          </a:p>
          <a:p>
            <a:r>
              <a:rPr lang="en-US" dirty="0" smtClean="0"/>
              <a:t>Solutions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668"/>
            <a:ext cx="8229600" cy="566049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r>
              <a:rPr lang="en-US" sz="9600" dirty="0" smtClean="0">
                <a:solidFill>
                  <a:srgbClr val="FF0000"/>
                </a:solidFill>
              </a:rPr>
              <a:t>2.5 Billion</a:t>
            </a:r>
            <a:endParaRPr lang="en-US" sz="96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465668"/>
            <a:ext cx="8229600" cy="5660496"/>
          </a:xfrm>
        </p:spPr>
        <p:txBody>
          <a:bodyPr>
            <a:normAutofit/>
          </a:bodyPr>
          <a:lstStyle/>
          <a:p>
            <a:pPr algn="ctr">
              <a:buNone/>
            </a:pPr>
            <a:endParaRPr lang="en-US" sz="9600" dirty="0" smtClean="0"/>
          </a:p>
          <a:p>
            <a:pPr algn="ctr">
              <a:buNone/>
            </a:pPr>
            <a:r>
              <a:rPr lang="en-US" sz="9600" dirty="0" smtClean="0">
                <a:solidFill>
                  <a:schemeClr val="bg1"/>
                </a:solidFill>
              </a:rPr>
              <a:t>1.0 billion</a:t>
            </a:r>
            <a:endParaRPr lang="en-US" sz="9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endParaRPr lang="en-US" sz="4000" smtClean="0"/>
          </a:p>
        </p:txBody>
      </p:sp>
      <p:pic>
        <p:nvPicPr>
          <p:cNvPr id="21507" name="Picture 5" descr="latrines without houses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10333038" cy="688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8550" name="Text Box 6"/>
          <p:cNvSpPr txBox="1">
            <a:spLocks noChangeArrowheads="1"/>
          </p:cNvSpPr>
          <p:nvPr/>
        </p:nvSpPr>
        <p:spPr bwMode="auto">
          <a:xfrm>
            <a:off x="868680" y="648197"/>
            <a:ext cx="9318662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GB" sz="4400" b="1" dirty="0"/>
              <a:t>… and even toilets without </a:t>
            </a:r>
            <a:r>
              <a:rPr lang="en-GB" sz="4400" b="1" dirty="0" smtClean="0"/>
              <a:t>people</a:t>
            </a:r>
            <a:endParaRPr lang="en-GB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85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8550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000" dirty="0">
                <a:ea typeface="ＭＳ Ｐゴシック" charset="-128"/>
                <a:cs typeface="ＭＳ Ｐゴシック" charset="-128"/>
              </a:rPr>
              <a:t>Childhood Mortality by Cause</a:t>
            </a:r>
            <a:br>
              <a:rPr lang="en-US" sz="4000" dirty="0">
                <a:ea typeface="ＭＳ Ｐゴシック" charset="-128"/>
                <a:cs typeface="ＭＳ Ｐゴシック" charset="-128"/>
              </a:rPr>
            </a:br>
            <a:endParaRPr lang="en-US" sz="4000" dirty="0">
              <a:ea typeface="ＭＳ Ｐゴシック" charset="-128"/>
              <a:cs typeface="ＭＳ Ｐゴシック" charset="-128"/>
            </a:endParaRPr>
          </a:p>
        </p:txBody>
      </p:sp>
      <p:sp>
        <p:nvSpPr>
          <p:cNvPr id="12291" name="Text Box 8"/>
          <p:cNvSpPr txBox="1">
            <a:spLocks noChangeArrowheads="1"/>
          </p:cNvSpPr>
          <p:nvPr/>
        </p:nvSpPr>
        <p:spPr bwMode="auto">
          <a:xfrm>
            <a:off x="685800" y="6324600"/>
            <a:ext cx="80010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  <a:latin typeface="Times New Roman" charset="0"/>
              </a:rPr>
              <a:t>WHO/UNICEF 2009</a:t>
            </a:r>
          </a:p>
        </p:txBody>
      </p:sp>
      <p:pic>
        <p:nvPicPr>
          <p:cNvPr id="12292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92200" y="1524000"/>
            <a:ext cx="8051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en-US" dirty="0" smtClean="0"/>
              <a:t>Distribution of child deaths due to </a:t>
            </a:r>
            <a:r>
              <a:rPr lang="en-US" dirty="0" err="1" smtClean="0"/>
              <a:t>diarrhoea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idx="1"/>
          </p:nvPr>
        </p:nvPicPr>
        <p:blipFill>
          <a:blip r:embed="rId3" cstate="print"/>
          <a:srcRect l="-50838" r="-50838"/>
          <a:stretch>
            <a:fillRect/>
          </a:stretch>
        </p:blipFill>
        <p:spPr bwMode="auto">
          <a:xfrm>
            <a:off x="802888" y="2332037"/>
            <a:ext cx="834111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8034" y="1600518"/>
            <a:ext cx="7688766" cy="4353116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905000" y="274638"/>
            <a:ext cx="7010400" cy="1143000"/>
          </a:xfrm>
          <a:prstGeom prst="rect">
            <a:avLst/>
          </a:prstGeom>
        </p:spPr>
        <p:txBody>
          <a:bodyPr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Sanitation &amp; Health Overview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extBox 6"/>
          <p:cNvSpPr txBox="1">
            <a:spLocks noChangeArrowheads="1"/>
          </p:cNvSpPr>
          <p:nvPr/>
        </p:nvSpPr>
        <p:spPr bwMode="auto">
          <a:xfrm>
            <a:off x="304800" y="6172200"/>
            <a:ext cx="88392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l"/>
            <a:r>
              <a:rPr lang="en-US" dirty="0" smtClean="0">
                <a:latin typeface="Times New Roman" charset="0"/>
              </a:rPr>
              <a:t>SOURCE: </a:t>
            </a:r>
            <a:r>
              <a:rPr lang="en-US" dirty="0" smtClean="0">
                <a:latin typeface="Times New Roman" charset="0"/>
              </a:rPr>
              <a:t>WHO/UNICEF Joint Monitoring </a:t>
            </a:r>
            <a:r>
              <a:rPr lang="en-US" dirty="0" err="1" smtClean="0">
                <a:latin typeface="Times New Roman" charset="0"/>
              </a:rPr>
              <a:t>Programme</a:t>
            </a:r>
            <a:r>
              <a:rPr lang="en-US" dirty="0" smtClean="0">
                <a:latin typeface="Times New Roman" charset="0"/>
              </a:rPr>
              <a:t> 2012</a:t>
            </a:r>
            <a:r>
              <a:rPr lang="en-US" dirty="0" smtClean="0">
                <a:solidFill>
                  <a:srgbClr val="FFFFFF"/>
                </a:solidFill>
                <a:latin typeface="Times New Roman" charset="0"/>
              </a:rPr>
              <a:t>eir </a:t>
            </a:r>
            <a:r>
              <a:rPr lang="en-US" dirty="0">
                <a:solidFill>
                  <a:srgbClr val="FFFFFF"/>
                </a:solidFill>
                <a:latin typeface="Times New Roman" charset="0"/>
              </a:rPr>
              <a:t>impact on function and development.  J. Clinical Investigation 118:1277-90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925</TotalTime>
  <Words>377</Words>
  <Application>Microsoft Office PowerPoint</Application>
  <PresentationFormat>On-screen Show (4:3)</PresentationFormat>
  <Paragraphs>92</Paragraphs>
  <Slides>27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Office Theme</vt:lpstr>
      <vt:lpstr>Slide 1</vt:lpstr>
      <vt:lpstr>Slide 2</vt:lpstr>
      <vt:lpstr>Sanitation &amp; Health Overview</vt:lpstr>
      <vt:lpstr>Slide 4</vt:lpstr>
      <vt:lpstr>Slide 5</vt:lpstr>
      <vt:lpstr>Slide 6</vt:lpstr>
      <vt:lpstr>Childhood Mortality by Cause </vt:lpstr>
      <vt:lpstr>Distribution of child deaths due to diarrhoea</vt:lpstr>
      <vt:lpstr>Slide 9</vt:lpstr>
      <vt:lpstr>Global Distribution of &lt;5 deaths from diarrhoea </vt:lpstr>
      <vt:lpstr>Progress often inequitable</vt:lpstr>
      <vt:lpstr>Sanitation</vt:lpstr>
      <vt:lpstr>Sanitation and disease</vt:lpstr>
      <vt:lpstr>John Snow… Not Jon Snow</vt:lpstr>
      <vt:lpstr>Slide 15</vt:lpstr>
      <vt:lpstr>Slide 16</vt:lpstr>
      <vt:lpstr>Learning the lethal lesson</vt:lpstr>
      <vt:lpstr>Health impacts of WASH</vt:lpstr>
      <vt:lpstr>Waddington et al, 2010</vt:lpstr>
      <vt:lpstr>Systematic Review:  Waddington et al.</vt:lpstr>
      <vt:lpstr>Not just health</vt:lpstr>
      <vt:lpstr>Slide 22</vt:lpstr>
      <vt:lpstr>Safe and sustainable sanitation?</vt:lpstr>
      <vt:lpstr>Cost-effectiveness</vt:lpstr>
      <vt:lpstr>The Final Frontier</vt:lpstr>
      <vt:lpstr>Slide 26</vt:lpstr>
      <vt:lpstr>Slide 27</vt:lpstr>
    </vt:vector>
  </TitlesOfParts>
  <Company>London School of Hygiene and Tropical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Why toilets are more important than doctors </dc:title>
  <dc:creator>Oliver Cumming</dc:creator>
  <cp:lastModifiedBy>Oliver</cp:lastModifiedBy>
  <cp:revision>28</cp:revision>
  <dcterms:created xsi:type="dcterms:W3CDTF">2011-07-28T10:24:56Z</dcterms:created>
  <dcterms:modified xsi:type="dcterms:W3CDTF">2012-07-26T21:31:29Z</dcterms:modified>
</cp:coreProperties>
</file>